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8" r:id="rId2"/>
    <p:sldId id="259" r:id="rId3"/>
    <p:sldId id="260" r:id="rId4"/>
    <p:sldId id="261" r:id="rId5"/>
    <p:sldId id="262" r:id="rId6"/>
    <p:sldId id="263" r:id="rId7"/>
    <p:sldId id="264" r:id="rId8"/>
    <p:sldId id="356" r:id="rId9"/>
    <p:sldId id="357" r:id="rId10"/>
    <p:sldId id="358" r:id="rId11"/>
    <p:sldId id="359" r:id="rId12"/>
    <p:sldId id="265" r:id="rId13"/>
    <p:sldId id="266" r:id="rId14"/>
    <p:sldId id="363" r:id="rId15"/>
    <p:sldId id="364" r:id="rId16"/>
    <p:sldId id="267" r:id="rId17"/>
    <p:sldId id="268" r:id="rId18"/>
    <p:sldId id="362" r:id="rId19"/>
    <p:sldId id="269" r:id="rId20"/>
    <p:sldId id="270" r:id="rId21"/>
    <p:sldId id="360" r:id="rId22"/>
    <p:sldId id="361" r:id="rId23"/>
    <p:sldId id="271" r:id="rId24"/>
    <p:sldId id="272" r:id="rId25"/>
    <p:sldId id="273" r:id="rId26"/>
    <p:sldId id="309" r:id="rId27"/>
    <p:sldId id="310" r:id="rId28"/>
    <p:sldId id="311" r:id="rId29"/>
    <p:sldId id="312" r:id="rId30"/>
    <p:sldId id="313" r:id="rId31"/>
    <p:sldId id="314" r:id="rId32"/>
    <p:sldId id="315"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274" r:id="rId71"/>
    <p:sldId id="275" r:id="rId72"/>
    <p:sldId id="276" r:id="rId73"/>
    <p:sldId id="277" r:id="rId74"/>
    <p:sldId id="278" r:id="rId75"/>
    <p:sldId id="279" r:id="rId76"/>
    <p:sldId id="280" r:id="rId77"/>
    <p:sldId id="281" r:id="rId78"/>
    <p:sldId id="282" r:id="rId79"/>
    <p:sldId id="283" r:id="rId80"/>
    <p:sldId id="284" r:id="rId81"/>
    <p:sldId id="365" r:id="rId82"/>
    <p:sldId id="285" r:id="rId83"/>
    <p:sldId id="286" r:id="rId84"/>
    <p:sldId id="287" r:id="rId8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1465" autoAdjust="0"/>
  </p:normalViewPr>
  <p:slideViewPr>
    <p:cSldViewPr>
      <p:cViewPr varScale="1">
        <p:scale>
          <a:sx n="87" d="100"/>
          <a:sy n="87" d="100"/>
        </p:scale>
        <p:origin x="2226" y="84"/>
      </p:cViewPr>
      <p:guideLst>
        <p:guide orient="horz" pos="2160"/>
        <p:guide pos="2880"/>
      </p:guideLst>
    </p:cSldViewPr>
  </p:slideViewPr>
  <p:outlineViewPr>
    <p:cViewPr>
      <p:scale>
        <a:sx n="33" d="100"/>
        <a:sy n="33" d="100"/>
      </p:scale>
      <p:origin x="0" y="8586"/>
    </p:cViewPr>
  </p:outlineViewPr>
  <p:notesTextViewPr>
    <p:cViewPr>
      <p:scale>
        <a:sx n="1" d="1"/>
        <a:sy n="1" d="1"/>
      </p:scale>
      <p:origin x="0" y="0"/>
    </p:cViewPr>
  </p:notesTextViewPr>
  <p:sorterViewPr>
    <p:cViewPr>
      <p:scale>
        <a:sx n="160" d="100"/>
        <a:sy n="160" d="100"/>
      </p:scale>
      <p:origin x="0" y="-112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61.wmf"/><Relationship Id="rId5" Type="http://schemas.openxmlformats.org/officeDocument/2006/relationships/image" Target="../media/image86.wmf"/><Relationship Id="rId4"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5.wmf"/><Relationship Id="rId1" Type="http://schemas.openxmlformats.org/officeDocument/2006/relationships/image" Target="../media/image97.wmf"/><Relationship Id="rId4" Type="http://schemas.openxmlformats.org/officeDocument/2006/relationships/image" Target="../media/image9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 Id="rId9" Type="http://schemas.openxmlformats.org/officeDocument/2006/relationships/image" Target="../media/image11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29CF9-D219-47D2-9D9B-785BB8B9FEE7}" type="datetimeFigureOut">
              <a:rPr lang="en-US" smtClean="0"/>
              <a:t>3/29/2021</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D5A35-9FD7-4CAC-88F0-927889C99447}" type="slidenum">
              <a:rPr lang="en-US" smtClean="0"/>
              <a:t>‹N›</a:t>
            </a:fld>
            <a:endParaRPr lang="en-US"/>
          </a:p>
        </p:txBody>
      </p:sp>
    </p:spTree>
    <p:extLst>
      <p:ext uri="{BB962C8B-B14F-4D97-AF65-F5344CB8AC3E}">
        <p14:creationId xmlns:p14="http://schemas.microsoft.com/office/powerpoint/2010/main" val="28914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8</a:t>
            </a:fld>
            <a:endParaRPr lang="en-US"/>
          </a:p>
        </p:txBody>
      </p:sp>
    </p:spTree>
    <p:extLst>
      <p:ext uri="{BB962C8B-B14F-4D97-AF65-F5344CB8AC3E}">
        <p14:creationId xmlns:p14="http://schemas.microsoft.com/office/powerpoint/2010/main" val="168815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58ADA6-8850-4653-AD58-E3F6DDCDEAF5}" type="slidenum">
              <a:rPr lang="ru-RU" altLang="it-IT" smtClean="0"/>
              <a:pPr eaLnBrk="1" hangingPunct="1"/>
              <a:t>35</a:t>
            </a:fld>
            <a:endParaRPr lang="ru-RU" altLang="it-IT" smtClean="0"/>
          </a:p>
        </p:txBody>
      </p:sp>
      <p:sp>
        <p:nvSpPr>
          <p:cNvPr id="70659" name="Rectangle 2"/>
          <p:cNvSpPr>
            <a:spLocks noGrp="1" noRot="1" noChangeAspect="1" noChangeArrowheads="1" noTextEdit="1"/>
          </p:cNvSpPr>
          <p:nvPr>
            <p:ph type="sldImg"/>
          </p:nvPr>
        </p:nvSpPr>
        <p:spPr>
          <a:xfrm>
            <a:off x="1146175" y="685800"/>
            <a:ext cx="4572000" cy="3429000"/>
          </a:xfrm>
          <a:ln w="12700" cap="flat"/>
        </p:spPr>
      </p:sp>
      <p:sp>
        <p:nvSpPr>
          <p:cNvPr id="70660" name="Rectangle 3"/>
          <p:cNvSpPr>
            <a:spLocks noGrp="1" noChangeArrowheads="1"/>
          </p:cNvSpPr>
          <p:nvPr>
            <p:ph type="body" idx="1"/>
          </p:nvPr>
        </p:nvSpPr>
        <p:spPr>
          <a:xfrm>
            <a:off x="916571" y="4345818"/>
            <a:ext cx="5024858" cy="4113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4686" rIns="90910" bIns="44686"/>
          <a:lstStyle/>
          <a:p>
            <a:pPr eaLnBrk="1" hangingPunct="1"/>
            <a:r>
              <a:rPr lang="en-US" altLang="it-IT" smtClean="0">
                <a:latin typeface="Arial" pitchFamily="34" charset="0"/>
                <a:cs typeface="Arial" pitchFamily="34" charset="0"/>
              </a:rPr>
              <a:t>All solids can be classified in to two categories; porous and non-porous solids. Porous solids are those that have high surface area and high pore volume where as non-porous solids are those that have low surface area and low pore volume. In general, all solids to some extend are porous except ceramics fired at high temperatures.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8BAD0A-C37F-4FDE-B59C-D9D10602BA8E}" type="slidenum">
              <a:rPr lang="ru-RU" altLang="it-IT" smtClean="0"/>
              <a:pPr eaLnBrk="1" hangingPunct="1"/>
              <a:t>36</a:t>
            </a:fld>
            <a:endParaRPr lang="ru-RU" altLang="it-IT" smtClean="0"/>
          </a:p>
        </p:txBody>
      </p:sp>
      <p:sp>
        <p:nvSpPr>
          <p:cNvPr id="71683" name="Rectangle 2"/>
          <p:cNvSpPr>
            <a:spLocks noGrp="1" noRot="1" noChangeAspect="1" noChangeArrowheads="1" noTextEdit="1"/>
          </p:cNvSpPr>
          <p:nvPr>
            <p:ph type="sldImg"/>
          </p:nvPr>
        </p:nvSpPr>
        <p:spPr>
          <a:xfrm>
            <a:off x="1146175" y="685800"/>
            <a:ext cx="4572000" cy="3429000"/>
          </a:xfrm>
          <a:ln w="12700" cap="flat"/>
        </p:spPr>
      </p:sp>
      <p:sp>
        <p:nvSpPr>
          <p:cNvPr id="71684" name="Rectangle 3"/>
          <p:cNvSpPr>
            <a:spLocks noGrp="1" noChangeArrowheads="1"/>
          </p:cNvSpPr>
          <p:nvPr>
            <p:ph type="body" idx="1"/>
          </p:nvPr>
        </p:nvSpPr>
        <p:spPr>
          <a:xfrm>
            <a:off x="916571" y="4345818"/>
            <a:ext cx="5024858" cy="4113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4686" rIns="90910" bIns="44686"/>
          <a:lstStyle/>
          <a:p>
            <a:pPr eaLnBrk="1" hangingPunct="1"/>
            <a:r>
              <a:rPr lang="en-US" altLang="it-IT" smtClean="0">
                <a:latin typeface="Arial" pitchFamily="34" charset="0"/>
                <a:cs typeface="Arial" pitchFamily="34" charset="0"/>
              </a:rPr>
              <a:t>The three measure of a porous solids are surface area, pore size and its distribution and pore volume.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905A32-EB2B-48E8-B847-6FC859FBDAC1}" type="slidenum">
              <a:rPr lang="ru-RU" altLang="it-IT" smtClean="0"/>
              <a:pPr eaLnBrk="1" hangingPunct="1"/>
              <a:t>37</a:t>
            </a:fld>
            <a:endParaRPr lang="ru-RU" altLang="it-IT" smtClean="0"/>
          </a:p>
        </p:txBody>
      </p:sp>
      <p:sp>
        <p:nvSpPr>
          <p:cNvPr id="73731" name="Rectangle 2"/>
          <p:cNvSpPr>
            <a:spLocks noGrp="1" noRot="1" noChangeAspect="1" noChangeArrowheads="1" noTextEdit="1"/>
          </p:cNvSpPr>
          <p:nvPr>
            <p:ph type="sldImg"/>
          </p:nvPr>
        </p:nvSpPr>
        <p:spPr>
          <a:xfrm>
            <a:off x="1146175" y="685800"/>
            <a:ext cx="4572000" cy="3429000"/>
          </a:xfrm>
          <a:ln w="12700" cap="flat"/>
        </p:spPr>
      </p:sp>
      <p:sp>
        <p:nvSpPr>
          <p:cNvPr id="73732" name="Rectangle 3"/>
          <p:cNvSpPr>
            <a:spLocks noGrp="1" noChangeArrowheads="1"/>
          </p:cNvSpPr>
          <p:nvPr>
            <p:ph type="body" idx="1"/>
          </p:nvPr>
        </p:nvSpPr>
        <p:spPr>
          <a:xfrm>
            <a:off x="916571" y="4345818"/>
            <a:ext cx="5024858" cy="4113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4686" rIns="90910" bIns="44686"/>
          <a:lstStyle/>
          <a:p>
            <a:pPr eaLnBrk="1" hangingPunct="1"/>
            <a:r>
              <a:rPr lang="en-US" altLang="it-IT" smtClean="0">
                <a:latin typeface="Arial" pitchFamily="34" charset="0"/>
                <a:cs typeface="Arial" pitchFamily="34" charset="0"/>
              </a:rPr>
              <a:t>Pores can be open or closed. Open pores are accessible where as closed pores are inaccessible. Open pores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E17E0D-F620-46AF-8293-9BACA667C7B0}" type="slidenum">
              <a:rPr lang="ru-RU" altLang="it-IT" smtClean="0"/>
              <a:pPr eaLnBrk="1" hangingPunct="1"/>
              <a:t>38</a:t>
            </a:fld>
            <a:endParaRPr lang="ru-RU" altLang="it-IT" smtClean="0"/>
          </a:p>
        </p:txBody>
      </p:sp>
      <p:sp>
        <p:nvSpPr>
          <p:cNvPr id="74755" name="Rectangle 2"/>
          <p:cNvSpPr>
            <a:spLocks noGrp="1" noRot="1" noChangeAspect="1" noChangeArrowheads="1" noTextEdit="1"/>
          </p:cNvSpPr>
          <p:nvPr>
            <p:ph type="sldImg"/>
          </p:nvPr>
        </p:nvSpPr>
        <p:spPr>
          <a:xfrm>
            <a:off x="1146175" y="685800"/>
            <a:ext cx="4570413"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CE1579-356A-459A-A6B6-2BC95C268CAB}" type="slidenum">
              <a:rPr lang="ru-RU" altLang="it-IT" smtClean="0"/>
              <a:pPr eaLnBrk="1" hangingPunct="1"/>
              <a:t>40</a:t>
            </a:fld>
            <a:endParaRPr lang="ru-RU" altLang="it-IT" smtClean="0"/>
          </a:p>
        </p:txBody>
      </p:sp>
      <p:sp>
        <p:nvSpPr>
          <p:cNvPr id="90115" name="Rectangle 2"/>
          <p:cNvSpPr>
            <a:spLocks noGrp="1" noRot="1" noChangeAspect="1" noChangeArrowheads="1" noTextEdit="1"/>
          </p:cNvSpPr>
          <p:nvPr>
            <p:ph type="sldImg"/>
          </p:nvPr>
        </p:nvSpPr>
        <p:spPr>
          <a:xfrm>
            <a:off x="1146175" y="685800"/>
            <a:ext cx="4570413" cy="34290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7512DA-DD05-457A-A24D-799D05F09413}" type="slidenum">
              <a:rPr lang="ru-RU" altLang="it-IT" smtClean="0"/>
              <a:pPr eaLnBrk="1" hangingPunct="1"/>
              <a:t>41</a:t>
            </a:fld>
            <a:endParaRPr lang="ru-RU" altLang="it-IT" smtClean="0"/>
          </a:p>
        </p:txBody>
      </p:sp>
      <p:sp>
        <p:nvSpPr>
          <p:cNvPr id="91139" name="Rectangle 2"/>
          <p:cNvSpPr>
            <a:spLocks noGrp="1" noRot="1" noChangeAspect="1" noChangeArrowheads="1" noTextEdit="1"/>
          </p:cNvSpPr>
          <p:nvPr>
            <p:ph type="sldImg"/>
          </p:nvPr>
        </p:nvSpPr>
        <p:spPr>
          <a:xfrm>
            <a:off x="1146175" y="685800"/>
            <a:ext cx="4570413" cy="34290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67F9FF-E87C-4FF7-A001-EB71D0A9D91C}" type="slidenum">
              <a:rPr lang="ru-RU" altLang="it-IT" smtClean="0"/>
              <a:pPr eaLnBrk="1" hangingPunct="1"/>
              <a:t>42</a:t>
            </a:fld>
            <a:endParaRPr lang="ru-RU" altLang="it-IT" smtClean="0"/>
          </a:p>
        </p:txBody>
      </p:sp>
      <p:sp>
        <p:nvSpPr>
          <p:cNvPr id="92163" name="Rectangle 2"/>
          <p:cNvSpPr>
            <a:spLocks noGrp="1" noRot="1" noChangeAspect="1" noChangeArrowheads="1" noTextEdit="1"/>
          </p:cNvSpPr>
          <p:nvPr>
            <p:ph type="sldImg"/>
          </p:nvPr>
        </p:nvSpPr>
        <p:spPr>
          <a:xfrm>
            <a:off x="1146175" y="685800"/>
            <a:ext cx="4570413"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39F145-11DB-42F2-8FFA-B243AD8D8CD7}" type="slidenum">
              <a:rPr lang="ru-RU" altLang="it-IT" smtClean="0"/>
              <a:pPr eaLnBrk="1" hangingPunct="1"/>
              <a:t>43</a:t>
            </a:fld>
            <a:endParaRPr lang="ru-RU" altLang="it-IT" smtClean="0"/>
          </a:p>
        </p:txBody>
      </p:sp>
      <p:sp>
        <p:nvSpPr>
          <p:cNvPr id="93187" name="Rectangle 2"/>
          <p:cNvSpPr>
            <a:spLocks noGrp="1" noRot="1" noChangeAspect="1" noChangeArrowheads="1" noTextEdit="1"/>
          </p:cNvSpPr>
          <p:nvPr>
            <p:ph type="sldImg"/>
          </p:nvPr>
        </p:nvSpPr>
        <p:spPr>
          <a:xfrm>
            <a:off x="1146175" y="685800"/>
            <a:ext cx="4570413"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F7BF03-CAF3-44B5-B876-46D48854868C}" type="slidenum">
              <a:rPr lang="ru-RU" altLang="it-IT" smtClean="0"/>
              <a:pPr eaLnBrk="1" hangingPunct="1"/>
              <a:t>44</a:t>
            </a:fld>
            <a:endParaRPr lang="ru-RU" altLang="it-IT" smtClean="0"/>
          </a:p>
        </p:txBody>
      </p:sp>
      <p:sp>
        <p:nvSpPr>
          <p:cNvPr id="94211" name="Rectangle 2"/>
          <p:cNvSpPr>
            <a:spLocks noGrp="1" noRot="1" noChangeAspect="1" noChangeArrowheads="1" noTextEdit="1"/>
          </p:cNvSpPr>
          <p:nvPr>
            <p:ph type="sldImg"/>
          </p:nvPr>
        </p:nvSpPr>
        <p:spPr>
          <a:xfrm>
            <a:off x="1146175" y="685800"/>
            <a:ext cx="4570413"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F436D1-4CB9-41BC-A03B-A93941C15D38}" type="slidenum">
              <a:rPr lang="ru-RU" altLang="it-IT" smtClean="0"/>
              <a:pPr eaLnBrk="1" hangingPunct="1"/>
              <a:t>53</a:t>
            </a:fld>
            <a:endParaRPr lang="ru-RU" altLang="it-IT" smtClean="0"/>
          </a:p>
        </p:txBody>
      </p:sp>
      <p:sp>
        <p:nvSpPr>
          <p:cNvPr id="96259" name="Rectangle 2"/>
          <p:cNvSpPr>
            <a:spLocks noGrp="1" noRot="1" noChangeAspect="1" noChangeArrowheads="1" noTextEdit="1"/>
          </p:cNvSpPr>
          <p:nvPr>
            <p:ph type="sldImg"/>
          </p:nvPr>
        </p:nvSpPr>
        <p:spPr>
          <a:xfrm>
            <a:off x="1146175" y="685800"/>
            <a:ext cx="4570413" cy="34290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9</a:t>
            </a:fld>
            <a:endParaRPr lang="en-US"/>
          </a:p>
        </p:txBody>
      </p:sp>
    </p:spTree>
    <p:extLst>
      <p:ext uri="{BB962C8B-B14F-4D97-AF65-F5344CB8AC3E}">
        <p14:creationId xmlns:p14="http://schemas.microsoft.com/office/powerpoint/2010/main" val="171059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9AF427-D7C3-4D67-A52A-7A00CE649993}" type="slidenum">
              <a:rPr lang="ru-RU" altLang="it-IT" smtClean="0"/>
              <a:pPr eaLnBrk="1" hangingPunct="1"/>
              <a:t>54</a:t>
            </a:fld>
            <a:endParaRPr lang="ru-RU" altLang="it-IT" smtClean="0"/>
          </a:p>
        </p:txBody>
      </p:sp>
      <p:sp>
        <p:nvSpPr>
          <p:cNvPr id="97283" name="Rectangle 2"/>
          <p:cNvSpPr>
            <a:spLocks noGrp="1" noRot="1" noChangeAspect="1" noChangeArrowheads="1" noTextEdit="1"/>
          </p:cNvSpPr>
          <p:nvPr>
            <p:ph type="sldImg"/>
          </p:nvPr>
        </p:nvSpPr>
        <p:spPr>
          <a:xfrm>
            <a:off x="1146175" y="685800"/>
            <a:ext cx="4570413"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F8B92F-C2C0-429E-BCA1-3A11D637338F}" type="slidenum">
              <a:rPr lang="ru-RU" altLang="it-IT" smtClean="0"/>
              <a:pPr eaLnBrk="1" hangingPunct="1"/>
              <a:t>55</a:t>
            </a:fld>
            <a:endParaRPr lang="ru-RU" altLang="it-IT" smtClean="0"/>
          </a:p>
        </p:txBody>
      </p:sp>
      <p:sp>
        <p:nvSpPr>
          <p:cNvPr id="99331" name="Rectangle 2"/>
          <p:cNvSpPr>
            <a:spLocks noGrp="1" noRot="1" noChangeAspect="1" noChangeArrowheads="1" noTextEdit="1"/>
          </p:cNvSpPr>
          <p:nvPr>
            <p:ph type="sldImg"/>
          </p:nvPr>
        </p:nvSpPr>
        <p:spPr>
          <a:xfrm>
            <a:off x="1146175" y="685800"/>
            <a:ext cx="4570413" cy="34290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02A419-74AE-4BE6-8BD2-69D5F7DEF955}" type="slidenum">
              <a:rPr lang="ru-RU" altLang="it-IT" smtClean="0"/>
              <a:pPr eaLnBrk="1" hangingPunct="1"/>
              <a:t>56</a:t>
            </a:fld>
            <a:endParaRPr lang="ru-RU" altLang="it-IT" smtClean="0"/>
          </a:p>
        </p:txBody>
      </p:sp>
      <p:sp>
        <p:nvSpPr>
          <p:cNvPr id="100355" name="Rectangle 2"/>
          <p:cNvSpPr>
            <a:spLocks noGrp="1" noRot="1" noChangeAspect="1" noChangeArrowheads="1" noTextEdit="1"/>
          </p:cNvSpPr>
          <p:nvPr>
            <p:ph type="sldImg"/>
          </p:nvPr>
        </p:nvSpPr>
        <p:spPr>
          <a:xfrm>
            <a:off x="1146175" y="685800"/>
            <a:ext cx="4570413"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0D8CAE-F1AF-48D2-9589-3B779FE5CFCF}" type="slidenum">
              <a:rPr lang="ru-RU" altLang="it-IT" smtClean="0"/>
              <a:pPr eaLnBrk="1" hangingPunct="1"/>
              <a:t>57</a:t>
            </a:fld>
            <a:endParaRPr lang="ru-RU" altLang="it-IT" smtClean="0"/>
          </a:p>
        </p:txBody>
      </p:sp>
      <p:sp>
        <p:nvSpPr>
          <p:cNvPr id="101379" name="Rectangle 2"/>
          <p:cNvSpPr>
            <a:spLocks noGrp="1" noRot="1" noChangeAspect="1" noChangeArrowheads="1" noTextEdit="1"/>
          </p:cNvSpPr>
          <p:nvPr>
            <p:ph type="sldImg"/>
          </p:nvPr>
        </p:nvSpPr>
        <p:spPr>
          <a:xfrm>
            <a:off x="1146175" y="685800"/>
            <a:ext cx="4570413" cy="342900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F3D5E6-78E9-47E7-8A4A-C968F8AC646C}" type="slidenum">
              <a:rPr lang="ru-RU" altLang="it-IT" smtClean="0"/>
              <a:pPr eaLnBrk="1" hangingPunct="1"/>
              <a:t>58</a:t>
            </a:fld>
            <a:endParaRPr lang="ru-RU" altLang="it-IT" smtClean="0"/>
          </a:p>
        </p:txBody>
      </p:sp>
      <p:sp>
        <p:nvSpPr>
          <p:cNvPr id="102403" name="Rectangle 2"/>
          <p:cNvSpPr>
            <a:spLocks noGrp="1" noRot="1" noChangeAspect="1" noChangeArrowheads="1" noTextEdit="1"/>
          </p:cNvSpPr>
          <p:nvPr>
            <p:ph type="sldImg"/>
          </p:nvPr>
        </p:nvSpPr>
        <p:spPr>
          <a:xfrm>
            <a:off x="1146175" y="685800"/>
            <a:ext cx="4570413" cy="34290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smtClean="0"/>
              <a:t>Stechiometria</a:t>
            </a:r>
            <a:r>
              <a:rPr lang="en-US" dirty="0" smtClean="0"/>
              <a:t>: </a:t>
            </a:r>
            <a:r>
              <a:rPr lang="en-US" dirty="0" err="1" smtClean="0"/>
              <a:t>numero</a:t>
            </a:r>
            <a:r>
              <a:rPr lang="en-US" dirty="0" smtClean="0"/>
              <a:t> di </a:t>
            </a:r>
            <a:r>
              <a:rPr lang="en-US" dirty="0" err="1" smtClean="0"/>
              <a:t>atomi</a:t>
            </a:r>
            <a:r>
              <a:rPr lang="en-US" dirty="0" smtClean="0"/>
              <a:t> di </a:t>
            </a:r>
            <a:r>
              <a:rPr lang="en-US" dirty="0" err="1" smtClean="0"/>
              <a:t>metallo</a:t>
            </a:r>
            <a:r>
              <a:rPr lang="en-US" dirty="0" smtClean="0"/>
              <a:t> per </a:t>
            </a:r>
            <a:r>
              <a:rPr lang="en-US" dirty="0" err="1" smtClean="0"/>
              <a:t>ogni</a:t>
            </a:r>
            <a:r>
              <a:rPr lang="en-US" dirty="0" smtClean="0"/>
              <a:t> </a:t>
            </a:r>
            <a:r>
              <a:rPr lang="en-US" dirty="0" err="1" smtClean="0"/>
              <a:t>molecola</a:t>
            </a:r>
            <a:r>
              <a:rPr lang="en-US" dirty="0" smtClean="0"/>
              <a:t> </a:t>
            </a:r>
            <a:r>
              <a:rPr lang="en-US" dirty="0" err="1" smtClean="0"/>
              <a:t>adsorbita</a:t>
            </a:r>
            <a:endParaRPr lang="en-US" dirty="0"/>
          </a:p>
        </p:txBody>
      </p:sp>
      <p:sp>
        <p:nvSpPr>
          <p:cNvPr id="4" name="Segnaposto numero diapositiva 3"/>
          <p:cNvSpPr>
            <a:spLocks noGrp="1"/>
          </p:cNvSpPr>
          <p:nvPr>
            <p:ph type="sldNum" sz="quarter" idx="10"/>
          </p:nvPr>
        </p:nvSpPr>
        <p:spPr/>
        <p:txBody>
          <a:bodyPr/>
          <a:lstStyle/>
          <a:p>
            <a:fld id="{6A9D5A35-9FD7-4CAC-88F0-927889C99447}" type="slidenum">
              <a:rPr lang="en-US" smtClean="0"/>
              <a:t>61</a:t>
            </a:fld>
            <a:endParaRPr lang="en-US"/>
          </a:p>
        </p:txBody>
      </p:sp>
    </p:spTree>
    <p:extLst>
      <p:ext uri="{BB962C8B-B14F-4D97-AF65-F5344CB8AC3E}">
        <p14:creationId xmlns:p14="http://schemas.microsoft.com/office/powerpoint/2010/main" val="94875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Come</a:t>
            </a:r>
            <a:r>
              <a:rPr lang="en-US" baseline="0" dirty="0" smtClean="0"/>
              <a:t> </a:t>
            </a:r>
            <a:r>
              <a:rPr lang="en-US" baseline="0" dirty="0" err="1" smtClean="0"/>
              <a:t>minimizzare</a:t>
            </a:r>
            <a:r>
              <a:rPr lang="en-US" baseline="0" dirty="0" smtClean="0"/>
              <a:t> lo spillover?</a:t>
            </a:r>
          </a:p>
          <a:p>
            <a:endParaRPr lang="en-US" baseline="0" dirty="0" smtClean="0"/>
          </a:p>
          <a:p>
            <a:r>
              <a:rPr lang="en-US" baseline="0" dirty="0" smtClean="0"/>
              <a:t>è </a:t>
            </a:r>
            <a:r>
              <a:rPr lang="en-US" baseline="0" dirty="0" err="1" smtClean="0"/>
              <a:t>possibile</a:t>
            </a:r>
            <a:r>
              <a:rPr lang="en-US" baseline="0" dirty="0" smtClean="0"/>
              <a:t> </a:t>
            </a:r>
            <a:r>
              <a:rPr lang="en-US" baseline="0" dirty="0" err="1" smtClean="0"/>
              <a:t>anche</a:t>
            </a:r>
            <a:r>
              <a:rPr lang="en-US" baseline="0" dirty="0" smtClean="0"/>
              <a:t> lo spillover di </a:t>
            </a:r>
            <a:r>
              <a:rPr lang="en-US" baseline="0" dirty="0" err="1" smtClean="0"/>
              <a:t>altre</a:t>
            </a:r>
            <a:r>
              <a:rPr lang="en-US" baseline="0" dirty="0" smtClean="0"/>
              <a:t> specie </a:t>
            </a:r>
            <a:r>
              <a:rPr lang="en-US" baseline="0" dirty="0" err="1" smtClean="0"/>
              <a:t>chimiche</a:t>
            </a:r>
            <a:r>
              <a:rPr lang="en-US" baseline="0" dirty="0" smtClean="0"/>
              <a:t>, come O </a:t>
            </a:r>
            <a:r>
              <a:rPr lang="en-US" baseline="0" dirty="0" err="1" smtClean="0"/>
              <a:t>o</a:t>
            </a:r>
            <a:r>
              <a:rPr lang="en-US" baseline="0" dirty="0" smtClean="0"/>
              <a:t> CO…</a:t>
            </a:r>
            <a:endParaRPr lang="en-US" dirty="0"/>
          </a:p>
        </p:txBody>
      </p:sp>
      <p:sp>
        <p:nvSpPr>
          <p:cNvPr id="4" name="Segnaposto numero diapositiva 3"/>
          <p:cNvSpPr>
            <a:spLocks noGrp="1"/>
          </p:cNvSpPr>
          <p:nvPr>
            <p:ph type="sldNum" sz="quarter" idx="10"/>
          </p:nvPr>
        </p:nvSpPr>
        <p:spPr/>
        <p:txBody>
          <a:bodyPr/>
          <a:lstStyle/>
          <a:p>
            <a:fld id="{6A9D5A35-9FD7-4CAC-88F0-927889C99447}" type="slidenum">
              <a:rPr lang="en-US" smtClean="0"/>
              <a:t>65</a:t>
            </a:fld>
            <a:endParaRPr lang="en-US"/>
          </a:p>
        </p:txBody>
      </p:sp>
    </p:spTree>
    <p:extLst>
      <p:ext uri="{BB962C8B-B14F-4D97-AF65-F5344CB8AC3E}">
        <p14:creationId xmlns:p14="http://schemas.microsoft.com/office/powerpoint/2010/main" val="102615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10</a:t>
            </a:fld>
            <a:endParaRPr lang="en-US"/>
          </a:p>
        </p:txBody>
      </p:sp>
    </p:spTree>
    <p:extLst>
      <p:ext uri="{BB962C8B-B14F-4D97-AF65-F5344CB8AC3E}">
        <p14:creationId xmlns:p14="http://schemas.microsoft.com/office/powerpoint/2010/main" val="61602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11</a:t>
            </a:fld>
            <a:endParaRPr lang="en-US"/>
          </a:p>
        </p:txBody>
      </p:sp>
    </p:spTree>
    <p:extLst>
      <p:ext uri="{BB962C8B-B14F-4D97-AF65-F5344CB8AC3E}">
        <p14:creationId xmlns:p14="http://schemas.microsoft.com/office/powerpoint/2010/main" val="356009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14</a:t>
            </a:fld>
            <a:endParaRPr lang="en-US"/>
          </a:p>
        </p:txBody>
      </p:sp>
    </p:spTree>
    <p:extLst>
      <p:ext uri="{BB962C8B-B14F-4D97-AF65-F5344CB8AC3E}">
        <p14:creationId xmlns:p14="http://schemas.microsoft.com/office/powerpoint/2010/main" val="216025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15</a:t>
            </a:fld>
            <a:endParaRPr lang="en-US"/>
          </a:p>
        </p:txBody>
      </p:sp>
    </p:spTree>
    <p:extLst>
      <p:ext uri="{BB962C8B-B14F-4D97-AF65-F5344CB8AC3E}">
        <p14:creationId xmlns:p14="http://schemas.microsoft.com/office/powerpoint/2010/main" val="311646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18</a:t>
            </a:fld>
            <a:endParaRPr lang="en-US"/>
          </a:p>
        </p:txBody>
      </p:sp>
    </p:spTree>
    <p:extLst>
      <p:ext uri="{BB962C8B-B14F-4D97-AF65-F5344CB8AC3E}">
        <p14:creationId xmlns:p14="http://schemas.microsoft.com/office/powerpoint/2010/main" val="42821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21</a:t>
            </a:fld>
            <a:endParaRPr lang="en-US"/>
          </a:p>
        </p:txBody>
      </p:sp>
    </p:spTree>
    <p:extLst>
      <p:ext uri="{BB962C8B-B14F-4D97-AF65-F5344CB8AC3E}">
        <p14:creationId xmlns:p14="http://schemas.microsoft.com/office/powerpoint/2010/main" val="131874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22</a:t>
            </a:fld>
            <a:endParaRPr lang="en-US"/>
          </a:p>
        </p:txBody>
      </p:sp>
    </p:spTree>
    <p:extLst>
      <p:ext uri="{BB962C8B-B14F-4D97-AF65-F5344CB8AC3E}">
        <p14:creationId xmlns:p14="http://schemas.microsoft.com/office/powerpoint/2010/main" val="384507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3/29/2021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55551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3/29/2021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32259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3/29/2021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232793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data 5"/>
          <p:cNvSpPr>
            <a:spLocks noGrp="1"/>
          </p:cNvSpPr>
          <p:nvPr>
            <p:ph type="dt" sz="half" idx="10"/>
          </p:nvPr>
        </p:nvSpPr>
        <p:spPr>
          <a:xfrm>
            <a:off x="457200" y="6245225"/>
            <a:ext cx="2133600" cy="476250"/>
          </a:xfrm>
        </p:spPr>
        <p:txBody>
          <a:bodyPr/>
          <a:lstStyle>
            <a:lvl1pPr>
              <a:defRPr/>
            </a:lvl1pPr>
          </a:lstStyle>
          <a:p>
            <a:endParaRPr lang="en-US" alt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en-US" altLang="it-IT"/>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fld id="{D6687640-74FA-45A5-BA44-DB0775833DCB}" type="slidenum">
              <a:rPr lang="en-US" altLang="it-IT"/>
              <a:pPr/>
              <a:t>‹N›</a:t>
            </a:fld>
            <a:endParaRPr lang="en-US" altLang="it-IT"/>
          </a:p>
        </p:txBody>
      </p:sp>
    </p:spTree>
    <p:extLst>
      <p:ext uri="{BB962C8B-B14F-4D97-AF65-F5344CB8AC3E}">
        <p14:creationId xmlns:p14="http://schemas.microsoft.com/office/powerpoint/2010/main" val="370712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ru-RU"/>
          </a:p>
        </p:txBody>
      </p:sp>
      <p:sp>
        <p:nvSpPr>
          <p:cNvPr id="6" name="Rectangle 4"/>
          <p:cNvSpPr>
            <a:spLocks noGrp="1" noChangeArrowheads="1"/>
          </p:cNvSpPr>
          <p:nvPr>
            <p:ph type="sldNum" sz="quarter" idx="11"/>
          </p:nvPr>
        </p:nvSpPr>
        <p:spPr>
          <a:ln/>
        </p:spPr>
        <p:txBody>
          <a:bodyPr/>
          <a:lstStyle>
            <a:lvl1pPr>
              <a:defRPr/>
            </a:lvl1pPr>
          </a:lstStyle>
          <a:p>
            <a:pPr>
              <a:defRPr/>
            </a:pPr>
            <a:fld id="{FF2AC944-75A0-488B-BFC0-DB09D6FE9CB3}" type="slidenum">
              <a:rPr lang="ru-RU"/>
              <a:pPr>
                <a:defRPr/>
              </a:pPr>
              <a:t>‹N›</a:t>
            </a:fld>
            <a:endParaRPr lang="ru-RU"/>
          </a:p>
        </p:txBody>
      </p:sp>
      <p:sp>
        <p:nvSpPr>
          <p:cNvPr id="7"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670376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ru-RU"/>
          </a:p>
        </p:txBody>
      </p:sp>
      <p:sp>
        <p:nvSpPr>
          <p:cNvPr id="8" name="Rectangle 4"/>
          <p:cNvSpPr>
            <a:spLocks noGrp="1" noChangeArrowheads="1"/>
          </p:cNvSpPr>
          <p:nvPr>
            <p:ph type="sldNum" sz="quarter" idx="11"/>
          </p:nvPr>
        </p:nvSpPr>
        <p:spPr>
          <a:ln/>
        </p:spPr>
        <p:txBody>
          <a:bodyPr/>
          <a:lstStyle>
            <a:lvl1pPr>
              <a:defRPr/>
            </a:lvl1pPr>
          </a:lstStyle>
          <a:p>
            <a:pPr>
              <a:defRPr/>
            </a:pPr>
            <a:fld id="{214D6E27-9E6C-4AF0-BEFA-EAC707E37F8A}" type="slidenum">
              <a:rPr lang="ru-RU"/>
              <a:pPr>
                <a:defRPr/>
              </a:pPr>
              <a:t>‹N›</a:t>
            </a:fld>
            <a:endParaRPr lang="ru-RU"/>
          </a:p>
        </p:txBody>
      </p:sp>
      <p:sp>
        <p:nvSpPr>
          <p:cNvPr id="9"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66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3/29/2021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425416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A227A8A-ED7A-4D95-B4A2-F7A0D5C18F92}" type="datetimeFigureOut">
              <a:rPr lang="en-US" smtClean="0"/>
              <a:t>3/29/2021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421200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1A227A8A-ED7A-4D95-B4A2-F7A0D5C18F92}" type="datetimeFigureOut">
              <a:rPr lang="en-US" smtClean="0"/>
              <a:t>3/29/2021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319894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1A227A8A-ED7A-4D95-B4A2-F7A0D5C18F92}" type="datetimeFigureOut">
              <a:rPr lang="en-US" smtClean="0"/>
              <a:t>3/29/2021</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174771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1A227A8A-ED7A-4D95-B4A2-F7A0D5C18F92}" type="datetimeFigureOut">
              <a:rPr lang="en-US" smtClean="0"/>
              <a:t>3/29/2021</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250296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227A8A-ED7A-4D95-B4A2-F7A0D5C18F92}" type="datetimeFigureOut">
              <a:rPr lang="en-US" smtClean="0"/>
              <a:t>3/29/2021</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24376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A227A8A-ED7A-4D95-B4A2-F7A0D5C18F92}" type="datetimeFigureOut">
              <a:rPr lang="en-US" smtClean="0"/>
              <a:t>3/29/2021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132378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A227A8A-ED7A-4D95-B4A2-F7A0D5C18F92}" type="datetimeFigureOut">
              <a:rPr lang="en-US" smtClean="0"/>
              <a:t>3/29/2021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33686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27A8A-ED7A-4D95-B4A2-F7A0D5C18F92}" type="datetimeFigureOut">
              <a:rPr lang="en-US" smtClean="0"/>
              <a:t>3/29/2021</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2FDF4-90F0-4085-B30C-519FE2B773B0}" type="slidenum">
              <a:rPr lang="en-US" smtClean="0"/>
              <a:t>‹N›</a:t>
            </a:fld>
            <a:endParaRPr lang="en-US"/>
          </a:p>
        </p:txBody>
      </p:sp>
    </p:spTree>
    <p:extLst>
      <p:ext uri="{BB962C8B-B14F-4D97-AF65-F5344CB8AC3E}">
        <p14:creationId xmlns:p14="http://schemas.microsoft.com/office/powerpoint/2010/main" val="370664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3.wmf"/><Relationship Id="rId5" Type="http://schemas.openxmlformats.org/officeDocument/2006/relationships/oleObject" Target="../embeddings/oleObject4.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wmf"/><Relationship Id="rId5" Type="http://schemas.openxmlformats.org/officeDocument/2006/relationships/oleObject" Target="../embeddings/oleObject8.bin"/><Relationship Id="rId10" Type="http://schemas.openxmlformats.org/officeDocument/2006/relationships/image" Target="../media/image58.wmf"/><Relationship Id="rId4" Type="http://schemas.openxmlformats.org/officeDocument/2006/relationships/image" Target="../media/image56.wmf"/><Relationship Id="rId9"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16.bin"/><Relationship Id="rId18" Type="http://schemas.openxmlformats.org/officeDocument/2006/relationships/image" Target="../media/image65.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62.wmf"/><Relationship Id="rId17" Type="http://schemas.openxmlformats.org/officeDocument/2006/relationships/oleObject" Target="../embeddings/oleObject18.bin"/><Relationship Id="rId2" Type="http://schemas.openxmlformats.org/officeDocument/2006/relationships/slideLayout" Target="../slideLayouts/slideLayout7.xml"/><Relationship Id="rId16" Type="http://schemas.openxmlformats.org/officeDocument/2006/relationships/image" Target="../media/image64.wmf"/><Relationship Id="rId1" Type="http://schemas.openxmlformats.org/officeDocument/2006/relationships/vmlDrawing" Target="../drawings/vmlDrawing5.vml"/><Relationship Id="rId6" Type="http://schemas.openxmlformats.org/officeDocument/2006/relationships/image" Target="../media/image59.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14.bin"/><Relationship Id="rId14" Type="http://schemas.openxmlformats.org/officeDocument/2006/relationships/image" Target="../media/image63.wmf"/></Relationships>
</file>

<file path=ppt/slides/_rels/slide4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7.wmf"/><Relationship Id="rId5" Type="http://schemas.openxmlformats.org/officeDocument/2006/relationships/oleObject" Target="../embeddings/oleObject20.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1.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6.wmf"/><Relationship Id="rId5" Type="http://schemas.openxmlformats.org/officeDocument/2006/relationships/oleObject" Target="../embeddings/oleObject29.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31.bin"/></Relationships>
</file>

<file path=ppt/slides/_rels/slide51.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0.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35.bin"/></Relationships>
</file>

<file path=ppt/slides/_rels/slide52.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86.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83.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85.wmf"/><Relationship Id="rId4" Type="http://schemas.openxmlformats.org/officeDocument/2006/relationships/image" Target="../media/image61.wmf"/><Relationship Id="rId9" Type="http://schemas.openxmlformats.org/officeDocument/2006/relationships/oleObject" Target="../embeddings/oleObject40.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87.wmf"/><Relationship Id="rId4" Type="http://schemas.openxmlformats.org/officeDocument/2006/relationships/oleObject" Target="../embeddings/oleObject42.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92.wmf"/><Relationship Id="rId3" Type="http://schemas.openxmlformats.org/officeDocument/2006/relationships/notesSlide" Target="../notesSlides/notesSlide20.xml"/><Relationship Id="rId7" Type="http://schemas.openxmlformats.org/officeDocument/2006/relationships/image" Target="../media/image89.wmf"/><Relationship Id="rId12" Type="http://schemas.openxmlformats.org/officeDocument/2006/relationships/oleObject" Target="../embeddings/oleObject47.bin"/><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oleObject44.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90.wm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3.vml"/><Relationship Id="rId6" Type="http://schemas.openxmlformats.org/officeDocument/2006/relationships/image" Target="../media/image93.wmf"/><Relationship Id="rId5" Type="http://schemas.openxmlformats.org/officeDocument/2006/relationships/oleObject" Target="../embeddings/oleObject48.bin"/><Relationship Id="rId4" Type="http://schemas.openxmlformats.org/officeDocument/2006/relationships/notesSlide" Target="../notesSlides/notesSlide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23.xml"/><Relationship Id="rId7"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0.bin"/><Relationship Id="rId5" Type="http://schemas.openxmlformats.org/officeDocument/2006/relationships/image" Target="../media/image94.wmf"/><Relationship Id="rId4" Type="http://schemas.openxmlformats.org/officeDocument/2006/relationships/oleObject" Target="../embeddings/oleObject49.bin"/><Relationship Id="rId9" Type="http://schemas.openxmlformats.org/officeDocument/2006/relationships/image" Target="../media/image96.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24.xml"/><Relationship Id="rId7"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3.bin"/><Relationship Id="rId11" Type="http://schemas.openxmlformats.org/officeDocument/2006/relationships/image" Target="../media/image96.wmf"/><Relationship Id="rId5" Type="http://schemas.openxmlformats.org/officeDocument/2006/relationships/image" Target="../media/image97.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98.wmf"/></Relationships>
</file>

<file path=ppt/slides/_rels/slide59.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00.wmf"/><Relationship Id="rId5" Type="http://schemas.openxmlformats.org/officeDocument/2006/relationships/oleObject" Target="../embeddings/oleObject57.bin"/><Relationship Id="rId4" Type="http://schemas.openxmlformats.org/officeDocument/2006/relationships/image" Target="../media/image99.w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03.wmf"/><Relationship Id="rId4" Type="http://schemas.openxmlformats.org/officeDocument/2006/relationships/image" Target="../media/image102.w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05.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61.bin"/><Relationship Id="rId5" Type="http://schemas.openxmlformats.org/officeDocument/2006/relationships/image" Target="../media/image104.wmf"/><Relationship Id="rId4" Type="http://schemas.openxmlformats.org/officeDocument/2006/relationships/oleObject" Target="../embeddings/oleObject60.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07.png"/><Relationship Id="rId4" Type="http://schemas.openxmlformats.org/officeDocument/2006/relationships/image" Target="../media/image106.wmf"/></Relationships>
</file>

<file path=ppt/slides/_rels/slide63.x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68.bin"/><Relationship Id="rId18" Type="http://schemas.openxmlformats.org/officeDocument/2006/relationships/image" Target="../media/image116.w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113.wmf"/><Relationship Id="rId17" Type="http://schemas.openxmlformats.org/officeDocument/2006/relationships/oleObject" Target="../embeddings/oleObject70.bin"/><Relationship Id="rId2" Type="http://schemas.openxmlformats.org/officeDocument/2006/relationships/slideLayout" Target="../slideLayouts/slideLayout7.xml"/><Relationship Id="rId16" Type="http://schemas.openxmlformats.org/officeDocument/2006/relationships/image" Target="../media/image115.wmf"/><Relationship Id="rId20" Type="http://schemas.openxmlformats.org/officeDocument/2006/relationships/image" Target="../media/image117.wmf"/><Relationship Id="rId1" Type="http://schemas.openxmlformats.org/officeDocument/2006/relationships/vmlDrawing" Target="../drawings/vmlDrawing20.vml"/><Relationship Id="rId6" Type="http://schemas.openxmlformats.org/officeDocument/2006/relationships/image" Target="../media/image110.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112.wmf"/><Relationship Id="rId19" Type="http://schemas.openxmlformats.org/officeDocument/2006/relationships/oleObject" Target="../embeddings/oleObject71.bin"/><Relationship Id="rId4" Type="http://schemas.openxmlformats.org/officeDocument/2006/relationships/image" Target="../media/image109.wmf"/><Relationship Id="rId9" Type="http://schemas.openxmlformats.org/officeDocument/2006/relationships/oleObject" Target="../embeddings/oleObject66.bin"/><Relationship Id="rId14" Type="http://schemas.openxmlformats.org/officeDocument/2006/relationships/image" Target="../media/image114.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5" Type="http://schemas.openxmlformats.org/officeDocument/2006/relationships/image" Target="../media/image121.png"/><Relationship Id="rId4" Type="http://schemas.openxmlformats.org/officeDocument/2006/relationships/image" Target="../media/image120.png"/></Relationships>
</file>

<file path=ppt/slides/_rels/slide67.x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oleObject" Target="../embeddings/oleObject72.bin"/><Relationship Id="rId7" Type="http://schemas.openxmlformats.org/officeDocument/2006/relationships/image" Target="../media/image70.png"/><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60.png"/><Relationship Id="rId5" Type="http://schemas.openxmlformats.org/officeDocument/2006/relationships/image" Target="../media/image50.png"/><Relationship Id="rId10" Type="http://schemas.openxmlformats.org/officeDocument/2006/relationships/image" Target="../media/image100.png"/><Relationship Id="rId4" Type="http://schemas.openxmlformats.org/officeDocument/2006/relationships/image" Target="../media/image126.wmf"/><Relationship Id="rId9" Type="http://schemas.openxmlformats.org/officeDocument/2006/relationships/image" Target="../media/image940.png"/></Relationships>
</file>

<file path=ppt/slides/_rels/slide7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1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10.png"/><Relationship Id="rId7" Type="http://schemas.openxmlformats.org/officeDocument/2006/relationships/image" Target="../media/image128.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60.png"/><Relationship Id="rId4" Type="http://schemas.openxmlformats.org/officeDocument/2006/relationships/image" Target="../media/image156.png"/><Relationship Id="rId9" Type="http://schemas.openxmlformats.org/officeDocument/2006/relationships/image" Target="../media/image200.png"/></Relationships>
</file>

<file path=ppt/slides/_rels/slide73.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20.png"/><Relationship Id="rId7" Type="http://schemas.openxmlformats.org/officeDocument/2006/relationships/image" Target="../media/image260.png"/><Relationship Id="rId12" Type="http://schemas.openxmlformats.org/officeDocument/2006/relationships/image" Target="../media/image31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0.png"/><Relationship Id="rId11" Type="http://schemas.openxmlformats.org/officeDocument/2006/relationships/image" Target="../media/image300.png"/><Relationship Id="rId5" Type="http://schemas.openxmlformats.org/officeDocument/2006/relationships/image" Target="../media/image240.png"/><Relationship Id="rId10" Type="http://schemas.openxmlformats.org/officeDocument/2006/relationships/image" Target="../media/image290.png"/><Relationship Id="rId4" Type="http://schemas.openxmlformats.org/officeDocument/2006/relationships/image" Target="../media/image230.png"/><Relationship Id="rId9" Type="http://schemas.openxmlformats.org/officeDocument/2006/relationships/image" Target="../media/image280.png"/></Relationships>
</file>

<file path=ppt/slides/_rels/slide7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29.png"/><Relationship Id="rId7" Type="http://schemas.microsoft.com/office/2007/relationships/hdphoto" Target="../media/hdphoto2.wdp"/><Relationship Id="rId2"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60.png"/><Relationship Id="rId1" Type="http://schemas.openxmlformats.org/officeDocument/2006/relationships/slideLayout" Target="../slideLayouts/slideLayout7.xml"/><Relationship Id="rId5" Type="http://schemas.openxmlformats.org/officeDocument/2006/relationships/image" Target="../media/image430.png"/><Relationship Id="rId4" Type="http://schemas.openxmlformats.org/officeDocument/2006/relationships/image" Target="../media/image4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io 5"/>
          <p:cNvSpPr/>
          <p:nvPr/>
        </p:nvSpPr>
        <p:spPr>
          <a:xfrm>
            <a:off x="4390746" y="2996952"/>
            <a:ext cx="2664296" cy="1656184"/>
          </a:xfrm>
          <a:prstGeom prst="trapezoid">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apezio 2"/>
          <p:cNvSpPr/>
          <p:nvPr/>
        </p:nvSpPr>
        <p:spPr>
          <a:xfrm>
            <a:off x="2339752" y="3789040"/>
            <a:ext cx="2664296" cy="864096"/>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1619672" y="4653136"/>
            <a:ext cx="597666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Support</a:t>
            </a:r>
            <a:endParaRPr lang="en-US" sz="4000" dirty="0">
              <a:solidFill>
                <a:schemeClr val="tx1"/>
              </a:solidFill>
            </a:endParaRPr>
          </a:p>
        </p:txBody>
      </p:sp>
      <p:sp>
        <p:nvSpPr>
          <p:cNvPr id="4" name="CasellaDiTesto 3"/>
          <p:cNvSpPr txBox="1"/>
          <p:nvPr/>
        </p:nvSpPr>
        <p:spPr>
          <a:xfrm>
            <a:off x="734558" y="3325465"/>
            <a:ext cx="1770228" cy="461665"/>
          </a:xfrm>
          <a:prstGeom prst="rect">
            <a:avLst/>
          </a:prstGeom>
          <a:noFill/>
        </p:spPr>
        <p:txBody>
          <a:bodyPr wrap="none" rtlCol="0">
            <a:spAutoFit/>
          </a:bodyPr>
          <a:lstStyle/>
          <a:p>
            <a:r>
              <a:rPr lang="en-US" sz="2400" dirty="0" smtClean="0">
                <a:solidFill>
                  <a:srgbClr val="FF0000"/>
                </a:solidFill>
              </a:rPr>
              <a:t>Active phase</a:t>
            </a:r>
            <a:endParaRPr lang="en-US" sz="2400" dirty="0">
              <a:solidFill>
                <a:srgbClr val="FF0000"/>
              </a:solidFill>
            </a:endParaRPr>
          </a:p>
        </p:txBody>
      </p:sp>
      <p:sp>
        <p:nvSpPr>
          <p:cNvPr id="5" name="CasellaDiTesto 4"/>
          <p:cNvSpPr txBox="1"/>
          <p:nvPr/>
        </p:nvSpPr>
        <p:spPr>
          <a:xfrm>
            <a:off x="359532" y="247581"/>
            <a:ext cx="8028892" cy="584775"/>
          </a:xfrm>
          <a:prstGeom prst="rect">
            <a:avLst/>
          </a:prstGeom>
          <a:noFill/>
        </p:spPr>
        <p:txBody>
          <a:bodyPr wrap="square" rtlCol="0">
            <a:spAutoFit/>
          </a:bodyPr>
          <a:lstStyle/>
          <a:p>
            <a:r>
              <a:rPr lang="en-US" sz="3200" dirty="0" smtClean="0">
                <a:solidFill>
                  <a:srgbClr val="FF0000"/>
                </a:solidFill>
              </a:rPr>
              <a:t>Heterogeneous catalyst</a:t>
            </a:r>
            <a:endParaRPr lang="en-US" sz="3200" dirty="0">
              <a:solidFill>
                <a:srgbClr val="FF0000"/>
              </a:solidFill>
            </a:endParaRPr>
          </a:p>
        </p:txBody>
      </p:sp>
      <p:sp>
        <p:nvSpPr>
          <p:cNvPr id="7" name="CasellaDiTesto 6"/>
          <p:cNvSpPr txBox="1"/>
          <p:nvPr/>
        </p:nvSpPr>
        <p:spPr>
          <a:xfrm>
            <a:off x="6228184" y="2420888"/>
            <a:ext cx="1375441" cy="461665"/>
          </a:xfrm>
          <a:prstGeom prst="rect">
            <a:avLst/>
          </a:prstGeom>
          <a:noFill/>
        </p:spPr>
        <p:txBody>
          <a:bodyPr wrap="none" rtlCol="0">
            <a:spAutoFit/>
          </a:bodyPr>
          <a:lstStyle/>
          <a:p>
            <a:r>
              <a:rPr lang="en-US" sz="2400" dirty="0" smtClean="0">
                <a:solidFill>
                  <a:srgbClr val="0000FF"/>
                </a:solidFill>
              </a:rPr>
              <a:t>Promoter</a:t>
            </a:r>
            <a:endParaRPr lang="en-US" sz="2400" dirty="0">
              <a:solidFill>
                <a:srgbClr val="0000FF"/>
              </a:solidFill>
            </a:endParaRPr>
          </a:p>
        </p:txBody>
      </p:sp>
      <p:sp>
        <p:nvSpPr>
          <p:cNvPr id="8" name="CasellaDiTesto 7"/>
          <p:cNvSpPr txBox="1"/>
          <p:nvPr/>
        </p:nvSpPr>
        <p:spPr>
          <a:xfrm>
            <a:off x="1619672" y="1412776"/>
            <a:ext cx="1040606" cy="369332"/>
          </a:xfrm>
          <a:prstGeom prst="rect">
            <a:avLst/>
          </a:prstGeom>
          <a:noFill/>
        </p:spPr>
        <p:txBody>
          <a:bodyPr wrap="none" rtlCol="0">
            <a:spAutoFit/>
          </a:bodyPr>
          <a:lstStyle/>
          <a:p>
            <a:r>
              <a:rPr lang="en-US" dirty="0" smtClean="0"/>
              <a:t>Reagents</a:t>
            </a:r>
            <a:endParaRPr lang="en-US" dirty="0"/>
          </a:p>
        </p:txBody>
      </p:sp>
      <p:sp>
        <p:nvSpPr>
          <p:cNvPr id="9" name="CasellaDiTesto 8"/>
          <p:cNvSpPr txBox="1"/>
          <p:nvPr/>
        </p:nvSpPr>
        <p:spPr>
          <a:xfrm>
            <a:off x="4672474" y="1231186"/>
            <a:ext cx="1009700" cy="369332"/>
          </a:xfrm>
          <a:prstGeom prst="rect">
            <a:avLst/>
          </a:prstGeom>
          <a:noFill/>
        </p:spPr>
        <p:txBody>
          <a:bodyPr wrap="none" rtlCol="0">
            <a:spAutoFit/>
          </a:bodyPr>
          <a:lstStyle/>
          <a:p>
            <a:r>
              <a:rPr lang="en-US" dirty="0" smtClean="0"/>
              <a:t>Products</a:t>
            </a:r>
            <a:endParaRPr lang="en-US" dirty="0"/>
          </a:p>
        </p:txBody>
      </p:sp>
      <p:cxnSp>
        <p:nvCxnSpPr>
          <p:cNvPr id="11" name="Connettore 2 10"/>
          <p:cNvCxnSpPr/>
          <p:nvPr/>
        </p:nvCxnSpPr>
        <p:spPr>
          <a:xfrm>
            <a:off x="2504786" y="1782108"/>
            <a:ext cx="1779182" cy="193492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4411799" y="1597442"/>
            <a:ext cx="592249" cy="208823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07504" y="3824883"/>
            <a:ext cx="2032471" cy="646331"/>
          </a:xfrm>
          <a:prstGeom prst="rect">
            <a:avLst/>
          </a:prstGeom>
          <a:noFill/>
        </p:spPr>
        <p:txBody>
          <a:bodyPr wrap="square" rtlCol="0">
            <a:spAutoFit/>
          </a:bodyPr>
          <a:lstStyle/>
          <a:p>
            <a:r>
              <a:rPr lang="en-US" dirty="0" smtClean="0"/>
              <a:t>Surface where the reaction takes place</a:t>
            </a:r>
            <a:endParaRPr lang="en-US" dirty="0"/>
          </a:p>
        </p:txBody>
      </p:sp>
      <p:sp>
        <p:nvSpPr>
          <p:cNvPr id="15" name="CasellaDiTesto 14"/>
          <p:cNvSpPr txBox="1"/>
          <p:nvPr/>
        </p:nvSpPr>
        <p:spPr>
          <a:xfrm>
            <a:off x="6883559" y="2869022"/>
            <a:ext cx="2032471" cy="923330"/>
          </a:xfrm>
          <a:prstGeom prst="rect">
            <a:avLst/>
          </a:prstGeom>
          <a:noFill/>
        </p:spPr>
        <p:txBody>
          <a:bodyPr wrap="square" rtlCol="0">
            <a:spAutoFit/>
          </a:bodyPr>
          <a:lstStyle/>
          <a:p>
            <a:r>
              <a:rPr lang="en-US" dirty="0" smtClean="0"/>
              <a:t>Affects the properties of the active phase</a:t>
            </a:r>
            <a:endParaRPr lang="en-US" dirty="0"/>
          </a:p>
        </p:txBody>
      </p:sp>
    </p:spTree>
    <p:extLst>
      <p:ext uri="{BB962C8B-B14F-4D97-AF65-F5344CB8AC3E}">
        <p14:creationId xmlns:p14="http://schemas.microsoft.com/office/powerpoint/2010/main" val="3168002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43749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a:solidFill>
                  <a:srgbClr val="FF0000"/>
                </a:solidFill>
              </a:rPr>
              <a:t>Metal </a:t>
            </a:r>
            <a:r>
              <a:rPr lang="en-US" altLang="it-IT" sz="3200" dirty="0" smtClean="0">
                <a:solidFill>
                  <a:srgbClr val="FF0000"/>
                </a:solidFill>
              </a:rPr>
              <a:t>carbonyl clusters</a:t>
            </a:r>
            <a:endParaRPr lang="en-US" altLang="it-IT" sz="3200" dirty="0">
              <a:solidFill>
                <a:srgbClr val="FF0000"/>
              </a:solidFill>
              <a:latin typeface="Symbol" panose="05050102010706020507" pitchFamily="18" charset="2"/>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753"/>
          <a:stretch/>
        </p:blipFill>
        <p:spPr bwMode="auto">
          <a:xfrm>
            <a:off x="506767" y="855849"/>
            <a:ext cx="3719195" cy="302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0" y="3444239"/>
            <a:ext cx="4795520" cy="278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2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43749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a:solidFill>
                  <a:srgbClr val="FF0000"/>
                </a:solidFill>
              </a:rPr>
              <a:t>Metal </a:t>
            </a:r>
            <a:r>
              <a:rPr lang="en-US" altLang="it-IT" sz="3200" dirty="0" smtClean="0">
                <a:solidFill>
                  <a:srgbClr val="FF0000"/>
                </a:solidFill>
              </a:rPr>
              <a:t>carbonyl clusters</a:t>
            </a:r>
            <a:endParaRPr lang="en-US" altLang="it-IT" sz="3200" dirty="0">
              <a:solidFill>
                <a:srgbClr val="FF0000"/>
              </a:solidFill>
              <a:latin typeface="Symbol" panose="05050102010706020507" pitchFamily="18" charset="2"/>
            </a:endParaRPr>
          </a:p>
        </p:txBody>
      </p:sp>
      <p:pic>
        <p:nvPicPr>
          <p:cNvPr id="12290" name="Picture 2" descr="http://ueache.weebly.com/uploads/1/4/1/9/14198707/1575503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23" y="1056827"/>
            <a:ext cx="5753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5884"/>
          <a:stretch/>
        </p:blipFill>
        <p:spPr bwMode="auto">
          <a:xfrm>
            <a:off x="3633549" y="5065059"/>
            <a:ext cx="4583443" cy="121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454" y="3276600"/>
            <a:ext cx="45720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5439205" y="3145491"/>
            <a:ext cx="1162498" cy="369332"/>
          </a:xfrm>
          <a:prstGeom prst="rect">
            <a:avLst/>
          </a:prstGeom>
          <a:noFill/>
        </p:spPr>
        <p:txBody>
          <a:bodyPr wrap="none" rtlCol="0">
            <a:spAutoFit/>
          </a:bodyPr>
          <a:lstStyle/>
          <a:p>
            <a:r>
              <a:rPr lang="it-IT" b="1" dirty="0" smtClean="0">
                <a:solidFill>
                  <a:srgbClr val="0000FF"/>
                </a:solidFill>
                <a:latin typeface="Arial" panose="020B0604020202020204" pitchFamily="34" charset="0"/>
                <a:cs typeface="Arial" panose="020B0604020202020204" pitchFamily="34" charset="0"/>
              </a:rPr>
              <a:t>Co</a:t>
            </a:r>
            <a:r>
              <a:rPr lang="it-IT" b="1" baseline="-25000" dirty="0" smtClean="0">
                <a:solidFill>
                  <a:srgbClr val="0000FF"/>
                </a:solidFill>
                <a:latin typeface="Arial" panose="020B0604020202020204" pitchFamily="34" charset="0"/>
                <a:cs typeface="Arial" panose="020B0604020202020204" pitchFamily="34" charset="0"/>
              </a:rPr>
              <a:t>2</a:t>
            </a:r>
            <a:r>
              <a:rPr lang="it-IT" b="1" dirty="0" smtClean="0">
                <a:solidFill>
                  <a:srgbClr val="0000FF"/>
                </a:solidFill>
                <a:latin typeface="Arial" panose="020B0604020202020204" pitchFamily="34" charset="0"/>
                <a:cs typeface="Arial" panose="020B0604020202020204" pitchFamily="34" charset="0"/>
              </a:rPr>
              <a:t>(CO)</a:t>
            </a:r>
            <a:r>
              <a:rPr lang="it-IT" b="1" baseline="-25000" dirty="0" smtClean="0">
                <a:solidFill>
                  <a:srgbClr val="0000FF"/>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19235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28600"/>
            <a:ext cx="7772400" cy="1143000"/>
          </a:xfrm>
        </p:spPr>
        <p:txBody>
          <a:bodyPr/>
          <a:lstStyle/>
          <a:p>
            <a:pPr eaLnBrk="1" hangingPunct="1"/>
            <a:r>
              <a:rPr lang="en-US" altLang="it-IT" sz="2800" b="1" dirty="0" smtClean="0">
                <a:solidFill>
                  <a:srgbClr val="0000FF"/>
                </a:solidFill>
                <a:latin typeface="Arial" pitchFamily="34" charset="0"/>
              </a:rPr>
              <a:t>Adsorption of CO on Metal Surfaces.</a:t>
            </a:r>
            <a:endParaRPr lang="en-US" altLang="it-IT" dirty="0" smtClean="0">
              <a:solidFill>
                <a:srgbClr val="0000FF"/>
              </a:solidFill>
            </a:endParaRPr>
          </a:p>
        </p:txBody>
      </p:sp>
      <p:sp>
        <p:nvSpPr>
          <p:cNvPr id="34819" name="Text Box 3"/>
          <p:cNvSpPr txBox="1">
            <a:spLocks noChangeArrowheads="1"/>
          </p:cNvSpPr>
          <p:nvPr/>
        </p:nvSpPr>
        <p:spPr bwMode="auto">
          <a:xfrm>
            <a:off x="304800" y="1371600"/>
            <a:ext cx="83820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it-IT" sz="1800" dirty="0" smtClean="0">
                <a:solidFill>
                  <a:srgbClr val="FF0000"/>
                </a:solidFill>
                <a:latin typeface="Arial" pitchFamily="34" charset="0"/>
              </a:rPr>
              <a:t> orientation </a:t>
            </a:r>
            <a:r>
              <a:rPr lang="en-US" altLang="it-IT" sz="1800" dirty="0">
                <a:solidFill>
                  <a:srgbClr val="FF0000"/>
                </a:solidFill>
                <a:latin typeface="Arial" pitchFamily="34" charset="0"/>
              </a:rPr>
              <a:t>of the molecule</a:t>
            </a:r>
            <a:endParaRPr lang="en-US" altLang="it-IT" sz="1800" dirty="0">
              <a:latin typeface="Arial" pitchFamily="34" charset="0"/>
            </a:endParaRPr>
          </a:p>
          <a:p>
            <a:pPr eaLnBrk="1" hangingPunct="1">
              <a:spcBef>
                <a:spcPct val="50000"/>
              </a:spcBef>
            </a:pPr>
            <a:r>
              <a:rPr lang="en-US" altLang="it-IT" sz="1800" dirty="0" smtClean="0">
                <a:solidFill>
                  <a:srgbClr val="FF0000"/>
                </a:solidFill>
                <a:latin typeface="Arial" pitchFamily="34" charset="0"/>
              </a:rPr>
              <a:t> coordinated </a:t>
            </a:r>
            <a:r>
              <a:rPr lang="en-US" altLang="it-IT" sz="1800" dirty="0">
                <a:solidFill>
                  <a:srgbClr val="FF0000"/>
                </a:solidFill>
                <a:latin typeface="Arial" pitchFamily="34" charset="0"/>
              </a:rPr>
              <a:t>to one, two or three metal atoms</a:t>
            </a:r>
            <a:endParaRPr lang="it-IT" altLang="it-IT" sz="1800" dirty="0">
              <a:solidFill>
                <a:srgbClr val="FF0000"/>
              </a:solidFill>
              <a:latin typeface="Arial" pitchFamily="34" charset="0"/>
            </a:endParaRPr>
          </a:p>
          <a:p>
            <a:pPr eaLnBrk="1" hangingPunct="1">
              <a:spcBef>
                <a:spcPct val="50000"/>
              </a:spcBef>
            </a:pPr>
            <a:endParaRPr lang="it-IT" altLang="it-IT" sz="1800" b="1" dirty="0">
              <a:solidFill>
                <a:srgbClr val="FF0000"/>
              </a:solidFill>
              <a:latin typeface="Arial" pitchFamily="34" charset="0"/>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p>
          <a:p>
            <a:pPr eaLnBrk="1" hangingPunct="1">
              <a:spcBef>
                <a:spcPct val="50000"/>
              </a:spcBef>
            </a:pPr>
            <a:r>
              <a:rPr lang="it-IT" altLang="it-IT" sz="1800" dirty="0">
                <a:solidFill>
                  <a:srgbClr val="FF0000"/>
                </a:solidFill>
                <a:latin typeface="Arial" pitchFamily="34" charset="0"/>
              </a:rPr>
              <a:t> </a:t>
            </a:r>
            <a:r>
              <a:rPr lang="en-US" altLang="it-IT" sz="1800" dirty="0">
                <a:solidFill>
                  <a:srgbClr val="FF0000"/>
                </a:solidFill>
                <a:latin typeface="Arial" pitchFamily="34" charset="0"/>
              </a:rPr>
              <a:t>interactions between the adsorbed CO molecules at high coverages</a:t>
            </a:r>
            <a:r>
              <a:rPr lang="en-US" altLang="it-IT" sz="1800" dirty="0">
                <a:latin typeface="Arial" pitchFamily="34" charset="0"/>
              </a:rPr>
              <a:t>. </a:t>
            </a:r>
          </a:p>
          <a:p>
            <a:pPr eaLnBrk="1" hangingPunct="1">
              <a:spcBef>
                <a:spcPct val="50000"/>
              </a:spcBef>
            </a:pPr>
            <a:r>
              <a:rPr lang="it-IT" altLang="it-IT" sz="1800" dirty="0">
                <a:solidFill>
                  <a:srgbClr val="FF0000"/>
                </a:solidFill>
                <a:latin typeface="Arial" pitchFamily="34" charset="0"/>
              </a:rPr>
              <a:t> </a:t>
            </a:r>
            <a:r>
              <a:rPr lang="en-US" altLang="it-IT" sz="1800" dirty="0">
                <a:solidFill>
                  <a:srgbClr val="FF0000"/>
                </a:solidFill>
                <a:latin typeface="Arial" pitchFamily="34" charset="0"/>
              </a:rPr>
              <a:t>dissociation</a:t>
            </a:r>
            <a:r>
              <a:rPr lang="en-US" altLang="it-IT" sz="1800" dirty="0">
                <a:latin typeface="Arial" pitchFamily="34" charset="0"/>
              </a:rPr>
              <a:t> </a:t>
            </a:r>
            <a:r>
              <a:rPr lang="it-IT" altLang="it-IT" sz="1800" dirty="0">
                <a:latin typeface="Arial" pitchFamily="34" charset="0"/>
              </a:rPr>
              <a:t>/ </a:t>
            </a:r>
            <a:r>
              <a:rPr lang="en-US" altLang="it-IT" sz="1800" dirty="0">
                <a:latin typeface="Arial" pitchFamily="34" charset="0"/>
              </a:rPr>
              <a:t> </a:t>
            </a:r>
            <a:r>
              <a:rPr lang="en-US" altLang="it-IT" sz="1800" dirty="0">
                <a:solidFill>
                  <a:srgbClr val="FF0000"/>
                </a:solidFill>
                <a:latin typeface="Arial" pitchFamily="34" charset="0"/>
              </a:rPr>
              <a:t>temperature</a:t>
            </a:r>
            <a:endParaRPr lang="en-US" altLang="it-IT" sz="1800" dirty="0">
              <a:latin typeface="Arial" pitchFamily="34" charset="0"/>
            </a:endParaRPr>
          </a:p>
        </p:txBody>
      </p:sp>
      <p:pic>
        <p:nvPicPr>
          <p:cNvPr id="3482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339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24100"/>
            <a:ext cx="1714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2" name="Group 6"/>
          <p:cNvGrpSpPr>
            <a:grpSpLocks/>
          </p:cNvGrpSpPr>
          <p:nvPr/>
        </p:nvGrpSpPr>
        <p:grpSpPr bwMode="auto">
          <a:xfrm>
            <a:off x="1676400" y="3314700"/>
            <a:ext cx="5768975" cy="2282825"/>
            <a:chOff x="0" y="0"/>
            <a:chExt cx="3634" cy="1438"/>
          </a:xfrm>
        </p:grpSpPr>
        <p:sp>
          <p:nvSpPr>
            <p:cNvPr id="34829" name="Rectangle 7"/>
            <p:cNvSpPr>
              <a:spLocks noChangeArrowheads="1"/>
            </p:cNvSpPr>
            <p:nvPr/>
          </p:nvSpPr>
          <p:spPr bwMode="auto">
            <a:xfrm>
              <a:off x="0" y="0"/>
              <a:ext cx="899"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Terminal "Linear"</a:t>
              </a:r>
              <a:br>
                <a:rPr lang="en-US" altLang="it-IT" sz="1800"/>
              </a:br>
              <a:r>
                <a:rPr lang="en-US" altLang="it-IT" sz="1800"/>
                <a:t>(all surfaces)</a:t>
              </a:r>
            </a:p>
            <a:p>
              <a:pPr algn="ctr">
                <a:spcBef>
                  <a:spcPct val="0"/>
                </a:spcBef>
                <a:buFontTx/>
                <a:buNone/>
              </a:pPr>
              <a:endParaRPr lang="en-US" altLang="it-IT" sz="1800"/>
            </a:p>
          </p:txBody>
        </p:sp>
        <p:sp>
          <p:nvSpPr>
            <p:cNvPr id="34830" name="Rectangle 8"/>
            <p:cNvSpPr>
              <a:spLocks noChangeArrowheads="1"/>
            </p:cNvSpPr>
            <p:nvPr/>
          </p:nvSpPr>
          <p:spPr bwMode="auto">
            <a:xfrm>
              <a:off x="899" y="0"/>
              <a:ext cx="895"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Bridging </a:t>
              </a:r>
              <a:endParaRPr lang="it-IT" altLang="it-IT" sz="1800"/>
            </a:p>
            <a:p>
              <a:pPr algn="ctr" eaLnBrk="1" hangingPunct="1">
                <a:spcBef>
                  <a:spcPct val="0"/>
                </a:spcBef>
                <a:buFontTx/>
                <a:buNone/>
              </a:pPr>
              <a:r>
                <a:rPr lang="en-US" altLang="it-IT" sz="1800"/>
                <a:t> 2f site</a:t>
              </a:r>
              <a:br>
                <a:rPr lang="en-US" altLang="it-IT" sz="1800"/>
              </a:br>
              <a:r>
                <a:rPr lang="en-US" altLang="it-IT" sz="1800"/>
                <a:t>(all surfaces)</a:t>
              </a:r>
            </a:p>
            <a:p>
              <a:pPr algn="ctr">
                <a:spcBef>
                  <a:spcPct val="0"/>
                </a:spcBef>
                <a:buFontTx/>
                <a:buNone/>
              </a:pPr>
              <a:endParaRPr lang="en-US" altLang="it-IT" sz="1800"/>
            </a:p>
          </p:txBody>
        </p:sp>
        <p:sp>
          <p:nvSpPr>
            <p:cNvPr id="34831" name="Rectangle 9"/>
            <p:cNvSpPr>
              <a:spLocks noChangeArrowheads="1"/>
            </p:cNvSpPr>
            <p:nvPr/>
          </p:nvSpPr>
          <p:spPr bwMode="auto">
            <a:xfrm>
              <a:off x="1794" y="0"/>
              <a:ext cx="920"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Bridging </a:t>
              </a:r>
              <a:endParaRPr lang="it-IT" altLang="it-IT" sz="1800"/>
            </a:p>
            <a:p>
              <a:pPr algn="ctr" eaLnBrk="1" hangingPunct="1">
                <a:spcBef>
                  <a:spcPct val="0"/>
                </a:spcBef>
                <a:buFontTx/>
                <a:buNone/>
              </a:pPr>
              <a:r>
                <a:rPr lang="en-US" altLang="it-IT" sz="1800"/>
                <a:t>3f hollow</a:t>
              </a:r>
              <a:br>
                <a:rPr lang="en-US" altLang="it-IT" sz="1800"/>
              </a:br>
              <a:r>
                <a:rPr lang="en-US" altLang="it-IT" sz="1800"/>
                <a:t>( </a:t>
              </a:r>
              <a:r>
                <a:rPr lang="en-US" altLang="it-IT" sz="1800" i="1"/>
                <a:t>fcc</a:t>
              </a:r>
              <a:r>
                <a:rPr lang="en-US" altLang="it-IT" sz="1800"/>
                <a:t>(111) )</a:t>
              </a:r>
            </a:p>
            <a:p>
              <a:pPr algn="ctr">
                <a:spcBef>
                  <a:spcPct val="0"/>
                </a:spcBef>
                <a:buFontTx/>
                <a:buNone/>
              </a:pPr>
              <a:endParaRPr lang="en-US" altLang="it-IT" sz="1800"/>
            </a:p>
          </p:txBody>
        </p:sp>
        <p:sp>
          <p:nvSpPr>
            <p:cNvPr id="34832" name="Rectangle 10"/>
            <p:cNvSpPr>
              <a:spLocks noChangeArrowheads="1"/>
            </p:cNvSpPr>
            <p:nvPr/>
          </p:nvSpPr>
          <p:spPr bwMode="auto">
            <a:xfrm>
              <a:off x="2714" y="0"/>
              <a:ext cx="920"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Bridging</a:t>
              </a:r>
              <a:endParaRPr lang="it-IT" altLang="it-IT" sz="1800"/>
            </a:p>
            <a:p>
              <a:pPr algn="ctr" eaLnBrk="1" hangingPunct="1">
                <a:spcBef>
                  <a:spcPct val="0"/>
                </a:spcBef>
                <a:buFontTx/>
                <a:buNone/>
              </a:pPr>
              <a:r>
                <a:rPr lang="en-US" altLang="it-IT" sz="1800"/>
                <a:t> 4f hollow</a:t>
              </a:r>
              <a:br>
                <a:rPr lang="en-US" altLang="it-IT" sz="1800"/>
              </a:br>
              <a:r>
                <a:rPr lang="en-US" altLang="it-IT" sz="1800"/>
                <a:t>(rare</a:t>
              </a:r>
              <a:r>
                <a:rPr lang="en-US" altLang="it-IT" sz="1800" i="1"/>
                <a:t> </a:t>
              </a:r>
              <a:r>
                <a:rPr lang="en-US" altLang="it-IT" sz="1800"/>
                <a:t>- </a:t>
              </a:r>
              <a:r>
                <a:rPr lang="en-US" altLang="it-IT" sz="1800" i="1"/>
                <a:t>fcc</a:t>
              </a:r>
              <a:r>
                <a:rPr lang="en-US" altLang="it-IT" sz="1800"/>
                <a:t>(100) ?)</a:t>
              </a:r>
            </a:p>
            <a:p>
              <a:pPr algn="ctr">
                <a:spcBef>
                  <a:spcPct val="0"/>
                </a:spcBef>
                <a:buFontTx/>
                <a:buNone/>
              </a:pPr>
              <a:endParaRPr lang="en-US" altLang="it-IT" sz="1800"/>
            </a:p>
          </p:txBody>
        </p:sp>
      </p:grpSp>
      <p:pic>
        <p:nvPicPr>
          <p:cNvPr id="34823" name="Picture 11"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577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4577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3"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6101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4"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2552700"/>
            <a:ext cx="639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5" descr="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476500"/>
            <a:ext cx="6969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6" desc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476500"/>
            <a:ext cx="685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781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3342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Grp="1" noChangeArrowheads="1"/>
          </p:cNvSpPr>
          <p:nvPr>
            <p:ph type="title"/>
          </p:nvPr>
        </p:nvSpPr>
        <p:spPr>
          <a:xfrm>
            <a:off x="609600" y="228600"/>
            <a:ext cx="7772400" cy="1143000"/>
          </a:xfrm>
        </p:spPr>
        <p:txBody>
          <a:bodyPr/>
          <a:lstStyle/>
          <a:p>
            <a:pPr eaLnBrk="1" hangingPunct="1"/>
            <a:r>
              <a:rPr lang="en-US" altLang="it-IT" sz="2800" b="1" dirty="0" smtClean="0">
                <a:solidFill>
                  <a:srgbClr val="0000FF"/>
                </a:solidFill>
                <a:latin typeface="Arial" pitchFamily="34" charset="0"/>
              </a:rPr>
              <a:t>Adsorption of CO on Metal Surfaces.</a:t>
            </a:r>
            <a:endParaRPr lang="en-US" altLang="it-IT" dirty="0" smtClean="0">
              <a:solidFill>
                <a:srgbClr val="0000FF"/>
              </a:solidFill>
            </a:endParaRP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658394"/>
            <a:ext cx="5400000" cy="281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4975894" y="4689973"/>
            <a:ext cx="2359364" cy="369332"/>
          </a:xfrm>
          <a:prstGeom prst="rect">
            <a:avLst/>
          </a:prstGeom>
          <a:noFill/>
        </p:spPr>
        <p:txBody>
          <a:bodyPr wrap="none" rtlCol="0">
            <a:spAutoFit/>
          </a:bodyPr>
          <a:lstStyle/>
          <a:p>
            <a:r>
              <a:rPr lang="en-US" dirty="0" smtClean="0">
                <a:solidFill>
                  <a:srgbClr val="FF0000"/>
                </a:solidFill>
              </a:rPr>
              <a:t>Dissociative adsorption</a:t>
            </a:r>
            <a:endParaRPr lang="en-US" dirty="0">
              <a:solidFill>
                <a:srgbClr val="FF0000"/>
              </a:solidFill>
            </a:endParaRPr>
          </a:p>
        </p:txBody>
      </p:sp>
    </p:spTree>
    <p:extLst>
      <p:ext uri="{BB962C8B-B14F-4D97-AF65-F5344CB8AC3E}">
        <p14:creationId xmlns:p14="http://schemas.microsoft.com/office/powerpoint/2010/main" val="1432756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7"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35253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H</a:t>
            </a:r>
            <a:r>
              <a:rPr lang="en-US" altLang="it-IT" sz="3200" baseline="-25000" dirty="0" smtClean="0">
                <a:solidFill>
                  <a:srgbClr val="FF0000"/>
                </a:solidFill>
              </a:rPr>
              <a:t>2</a:t>
            </a:r>
            <a:endParaRPr lang="en-US" altLang="it-IT" sz="3200" dirty="0">
              <a:solidFill>
                <a:srgbClr val="FF0000"/>
              </a:solidFill>
              <a:latin typeface="Symbol" panose="05050102010706020507" pitchFamily="18" charset="2"/>
            </a:endParaRPr>
          </a:p>
        </p:txBody>
      </p:sp>
      <p:graphicFrame>
        <p:nvGraphicFramePr>
          <p:cNvPr id="4" name="Oggetto 3"/>
          <p:cNvGraphicFramePr>
            <a:graphicFrameLocks noChangeAspect="1"/>
          </p:cNvGraphicFramePr>
          <p:nvPr>
            <p:extLst/>
          </p:nvPr>
        </p:nvGraphicFramePr>
        <p:xfrm>
          <a:off x="2430779" y="2485073"/>
          <a:ext cx="4680000" cy="2029001"/>
        </p:xfrm>
        <a:graphic>
          <a:graphicData uri="http://schemas.openxmlformats.org/presentationml/2006/ole">
            <mc:AlternateContent xmlns:mc="http://schemas.openxmlformats.org/markup-compatibility/2006">
              <mc:Choice xmlns:v="urn:schemas-microsoft-com:vml" Requires="v">
                <p:oleObj spid="_x0000_s47112" name="CS ChemDraw Drawing" r:id="rId4" imgW="2234184" imgH="967740" progId="ChemDraw.Document.6.0">
                  <p:embed/>
                </p:oleObj>
              </mc:Choice>
              <mc:Fallback>
                <p:oleObj name="CS ChemDraw Drawing" r:id="rId4" imgW="2234184" imgH="967740" progId="ChemDraw.Document.6.0">
                  <p:embed/>
                  <p:pic>
                    <p:nvPicPr>
                      <p:cNvPr id="4" name="Ogget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779" y="2485073"/>
                        <a:ext cx="4680000" cy="202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ttangolo 4"/>
          <p:cNvSpPr/>
          <p:nvPr/>
        </p:nvSpPr>
        <p:spPr>
          <a:xfrm>
            <a:off x="325120" y="951399"/>
            <a:ext cx="6380480" cy="1323439"/>
          </a:xfrm>
          <a:prstGeom prst="rect">
            <a:avLst/>
          </a:prstGeom>
        </p:spPr>
        <p:txBody>
          <a:bodyPr wrap="square">
            <a:spAutoFit/>
          </a:bodyPr>
          <a:lstStyle/>
          <a:p>
            <a:pPr marL="342900" indent="-342900">
              <a:spcBef>
                <a:spcPct val="50000"/>
              </a:spcBef>
              <a:buFont typeface="Arial" panose="020B0604020202020204" pitchFamily="34" charset="0"/>
              <a:buChar char="•"/>
            </a:pPr>
            <a:r>
              <a:rPr lang="en-US" altLang="it-IT" sz="2000" dirty="0"/>
              <a:t>M(H</a:t>
            </a:r>
            <a:r>
              <a:rPr lang="en-US" altLang="it-IT" sz="2000" baseline="-25000" dirty="0"/>
              <a:t>2</a:t>
            </a:r>
            <a:r>
              <a:rPr lang="en-US" altLang="it-IT" sz="2000" dirty="0"/>
              <a:t>) = a type of </a:t>
            </a:r>
            <a:r>
              <a:rPr lang="en-US" altLang="it-IT" sz="2000" dirty="0">
                <a:latin typeface="Symbol" pitchFamily="18" charset="2"/>
              </a:rPr>
              <a:t>s</a:t>
            </a:r>
            <a:r>
              <a:rPr lang="en-US" altLang="it-IT" sz="2000" dirty="0"/>
              <a:t>-complex</a:t>
            </a:r>
          </a:p>
          <a:p>
            <a:pPr marL="342900" indent="-342900">
              <a:spcBef>
                <a:spcPct val="50000"/>
              </a:spcBef>
              <a:buFont typeface="Arial" panose="020B0604020202020204" pitchFamily="34" charset="0"/>
              <a:buChar char="•"/>
            </a:pPr>
            <a:r>
              <a:rPr lang="en-US" altLang="it-IT" sz="2000" dirty="0" smtClean="0">
                <a:latin typeface="Symbol" pitchFamily="18" charset="2"/>
              </a:rPr>
              <a:t>n</a:t>
            </a:r>
            <a:r>
              <a:rPr lang="en-US" altLang="it-IT" sz="2000" dirty="0" smtClean="0"/>
              <a:t>(H-H</a:t>
            </a:r>
            <a:r>
              <a:rPr lang="en-US" altLang="it-IT" sz="2000" dirty="0"/>
              <a:t>) = 2300-2900 cm</a:t>
            </a:r>
            <a:r>
              <a:rPr lang="en-US" altLang="it-IT" sz="2000" baseline="30000" dirty="0"/>
              <a:t>-1</a:t>
            </a:r>
            <a:r>
              <a:rPr lang="en-US" altLang="it-IT" sz="2000" dirty="0"/>
              <a:t> but often weak</a:t>
            </a:r>
          </a:p>
          <a:p>
            <a:pPr marL="342900" indent="-342900">
              <a:spcBef>
                <a:spcPct val="50000"/>
              </a:spcBef>
              <a:buFont typeface="Arial" panose="020B0604020202020204" pitchFamily="34" charset="0"/>
              <a:buChar char="•"/>
            </a:pPr>
            <a:r>
              <a:rPr lang="en-US" altLang="it-IT" sz="2000" baseline="30000" dirty="0"/>
              <a:t>1</a:t>
            </a:r>
            <a:r>
              <a:rPr lang="en-US" altLang="it-IT" sz="2000" dirty="0"/>
              <a:t>H NMR = 0 to -10 ppm (often broad)</a:t>
            </a:r>
          </a:p>
        </p:txBody>
      </p:sp>
      <p:sp>
        <p:nvSpPr>
          <p:cNvPr id="6" name="Text Box 3"/>
          <p:cNvSpPr txBox="1">
            <a:spLocks noChangeArrowheads="1"/>
          </p:cNvSpPr>
          <p:nvPr/>
        </p:nvSpPr>
        <p:spPr bwMode="auto">
          <a:xfrm>
            <a:off x="350838" y="4937080"/>
            <a:ext cx="85264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a:solidFill>
                  <a:schemeClr val="tx1"/>
                </a:solidFill>
                <a:latin typeface="Arial" charset="0"/>
              </a:defRPr>
            </a:lvl1pPr>
            <a:lvl2pPr marL="800100" indent="-342900">
              <a:defRPr>
                <a:solidFill>
                  <a:schemeClr val="tx1"/>
                </a:solidFill>
                <a:latin typeface="Arial" charset="0"/>
              </a:defRPr>
            </a:lvl2pPr>
            <a:lvl3pPr marL="1311275" indent="-342900">
              <a:defRPr>
                <a:solidFill>
                  <a:schemeClr val="tx1"/>
                </a:solidFill>
                <a:latin typeface="Arial" charset="0"/>
              </a:defRPr>
            </a:lvl3pPr>
            <a:lvl4pPr marL="1833563" indent="-342900">
              <a:defRPr>
                <a:solidFill>
                  <a:schemeClr val="tx1"/>
                </a:solidFill>
                <a:latin typeface="Arial" charset="0"/>
              </a:defRPr>
            </a:lvl4pPr>
            <a:lvl5pPr marL="2355850" indent="-342900">
              <a:defRPr>
                <a:solidFill>
                  <a:schemeClr val="tx1"/>
                </a:solidFill>
                <a:latin typeface="Arial" charset="0"/>
              </a:defRPr>
            </a:lvl5pPr>
            <a:lvl6pPr marL="2813050" indent="-342900" fontAlgn="base">
              <a:spcBef>
                <a:spcPct val="0"/>
              </a:spcBef>
              <a:spcAft>
                <a:spcPct val="0"/>
              </a:spcAft>
              <a:defRPr>
                <a:solidFill>
                  <a:schemeClr val="tx1"/>
                </a:solidFill>
                <a:latin typeface="Arial" charset="0"/>
              </a:defRPr>
            </a:lvl6pPr>
            <a:lvl7pPr marL="3270250" indent="-342900" fontAlgn="base">
              <a:spcBef>
                <a:spcPct val="0"/>
              </a:spcBef>
              <a:spcAft>
                <a:spcPct val="0"/>
              </a:spcAft>
              <a:defRPr>
                <a:solidFill>
                  <a:schemeClr val="tx1"/>
                </a:solidFill>
                <a:latin typeface="Arial" charset="0"/>
              </a:defRPr>
            </a:lvl7pPr>
            <a:lvl8pPr marL="3727450" indent="-342900" fontAlgn="base">
              <a:spcBef>
                <a:spcPct val="0"/>
              </a:spcBef>
              <a:spcAft>
                <a:spcPct val="0"/>
              </a:spcAft>
              <a:defRPr>
                <a:solidFill>
                  <a:schemeClr val="tx1"/>
                </a:solidFill>
                <a:latin typeface="Arial" charset="0"/>
              </a:defRPr>
            </a:lvl8pPr>
            <a:lvl9pPr marL="4184650" indent="-342900" fontAlgn="base">
              <a:spcBef>
                <a:spcPct val="0"/>
              </a:spcBef>
              <a:spcAft>
                <a:spcPct val="0"/>
              </a:spcAft>
              <a:defRPr>
                <a:solidFill>
                  <a:schemeClr val="tx1"/>
                </a:solidFill>
                <a:latin typeface="Arial" charset="0"/>
              </a:defRPr>
            </a:lvl9pPr>
          </a:lstStyle>
          <a:p>
            <a:pPr>
              <a:spcBef>
                <a:spcPct val="50000"/>
              </a:spcBef>
              <a:buFontTx/>
              <a:buChar char="-"/>
            </a:pPr>
            <a:r>
              <a:rPr lang="en-US" altLang="it-IT" dirty="0">
                <a:solidFill>
                  <a:srgbClr val="0000FF"/>
                </a:solidFill>
              </a:rPr>
              <a:t>Both interactions weaken the H-H bond</a:t>
            </a:r>
          </a:p>
          <a:p>
            <a:pPr>
              <a:spcBef>
                <a:spcPct val="50000"/>
              </a:spcBef>
              <a:buFontTx/>
              <a:buChar char="-"/>
            </a:pPr>
            <a:r>
              <a:rPr lang="en-US" altLang="it-IT" dirty="0">
                <a:solidFill>
                  <a:srgbClr val="0000FF"/>
                </a:solidFill>
              </a:rPr>
              <a:t>Typical H-H distances in M-(H</a:t>
            </a:r>
            <a:r>
              <a:rPr lang="en-US" altLang="it-IT" baseline="-25000" dirty="0">
                <a:solidFill>
                  <a:srgbClr val="0000FF"/>
                </a:solidFill>
              </a:rPr>
              <a:t>2</a:t>
            </a:r>
            <a:r>
              <a:rPr lang="en-US" altLang="it-IT" dirty="0">
                <a:solidFill>
                  <a:srgbClr val="0000FF"/>
                </a:solidFill>
              </a:rPr>
              <a:t>) complexes are 84-90 pm (</a:t>
            </a:r>
            <a:r>
              <a:rPr lang="en-US" altLang="it-IT" i="1" dirty="0">
                <a:solidFill>
                  <a:srgbClr val="0000FF"/>
                </a:solidFill>
              </a:rPr>
              <a:t>vs</a:t>
            </a:r>
            <a:r>
              <a:rPr lang="en-US" altLang="it-IT" dirty="0">
                <a:solidFill>
                  <a:srgbClr val="0000FF"/>
                </a:solidFill>
              </a:rPr>
              <a:t> 74 pm in free H</a:t>
            </a:r>
            <a:r>
              <a:rPr lang="en-US" altLang="it-IT" baseline="-25000" dirty="0">
                <a:solidFill>
                  <a:srgbClr val="0000FF"/>
                </a:solidFill>
              </a:rPr>
              <a:t>2</a:t>
            </a:r>
            <a:r>
              <a:rPr lang="en-US" altLang="it-IT" dirty="0" smtClean="0">
                <a:solidFill>
                  <a:srgbClr val="0000FF"/>
                </a:solidFill>
              </a:rPr>
              <a:t>)</a:t>
            </a:r>
            <a:endParaRPr lang="en-US" altLang="it-IT" dirty="0">
              <a:solidFill>
                <a:srgbClr val="0000FF"/>
              </a:solidFill>
            </a:endParaRPr>
          </a:p>
        </p:txBody>
      </p:sp>
    </p:spTree>
    <p:extLst>
      <p:ext uri="{BB962C8B-B14F-4D97-AF65-F5344CB8AC3E}">
        <p14:creationId xmlns:p14="http://schemas.microsoft.com/office/powerpoint/2010/main" val="368380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7"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7" name="Rettangolo 6"/>
          <p:cNvSpPr/>
          <p:nvPr/>
        </p:nvSpPr>
        <p:spPr>
          <a:xfrm>
            <a:off x="350838" y="1089194"/>
            <a:ext cx="8526462" cy="646331"/>
          </a:xfrm>
          <a:prstGeom prst="rect">
            <a:avLst/>
          </a:prstGeom>
        </p:spPr>
        <p:txBody>
          <a:bodyPr wrap="square">
            <a:spAutoFit/>
          </a:bodyPr>
          <a:lstStyle/>
          <a:p>
            <a:pPr>
              <a:spcBef>
                <a:spcPct val="50000"/>
              </a:spcBef>
            </a:pPr>
            <a:r>
              <a:rPr lang="en-US" altLang="it-IT" sz="1800" dirty="0">
                <a:solidFill>
                  <a:srgbClr val="0000FF"/>
                </a:solidFill>
              </a:rPr>
              <a:t>Metals capable of strong </a:t>
            </a:r>
            <a:r>
              <a:rPr lang="en-US" altLang="it-IT" sz="1800" dirty="0">
                <a:solidFill>
                  <a:srgbClr val="0000FF"/>
                </a:solidFill>
                <a:latin typeface="Symbol" pitchFamily="18" charset="2"/>
              </a:rPr>
              <a:t>p</a:t>
            </a:r>
            <a:r>
              <a:rPr lang="en-US" altLang="it-IT" sz="1800" dirty="0">
                <a:solidFill>
                  <a:srgbClr val="0000FF"/>
                </a:solidFill>
              </a:rPr>
              <a:t>-</a:t>
            </a:r>
            <a:r>
              <a:rPr lang="en-US" altLang="it-IT" sz="1800" dirty="0" err="1">
                <a:solidFill>
                  <a:srgbClr val="0000FF"/>
                </a:solidFill>
              </a:rPr>
              <a:t>backdonation</a:t>
            </a:r>
            <a:r>
              <a:rPr lang="en-US" altLang="it-IT" sz="1800" dirty="0">
                <a:solidFill>
                  <a:srgbClr val="0000FF"/>
                </a:solidFill>
              </a:rPr>
              <a:t> and with an accessible oxidation state 2 units higher (e.g. </a:t>
            </a:r>
            <a:r>
              <a:rPr lang="en-US" altLang="it-IT" sz="1800" dirty="0" err="1">
                <a:solidFill>
                  <a:srgbClr val="0000FF"/>
                </a:solidFill>
              </a:rPr>
              <a:t>Ir</a:t>
            </a:r>
            <a:r>
              <a:rPr lang="en-US" altLang="it-IT" sz="1800" baseline="30000" dirty="0" err="1">
                <a:solidFill>
                  <a:srgbClr val="0000FF"/>
                </a:solidFill>
              </a:rPr>
              <a:t>I</a:t>
            </a:r>
            <a:r>
              <a:rPr lang="en-US" altLang="it-IT" sz="1800" dirty="0">
                <a:solidFill>
                  <a:srgbClr val="0000FF"/>
                </a:solidFill>
              </a:rPr>
              <a:t> </a:t>
            </a:r>
            <a:r>
              <a:rPr lang="en-US" altLang="it-IT" sz="1800" dirty="0">
                <a:solidFill>
                  <a:srgbClr val="0000FF"/>
                </a:solidFill>
                <a:sym typeface="Wingdings" pitchFamily="2" charset="2"/>
              </a:rPr>
              <a:t> </a:t>
            </a:r>
            <a:r>
              <a:rPr lang="en-US" altLang="it-IT" sz="1800" dirty="0" err="1">
                <a:solidFill>
                  <a:srgbClr val="0000FF"/>
                </a:solidFill>
                <a:sym typeface="Wingdings" pitchFamily="2" charset="2"/>
              </a:rPr>
              <a:t>Ir</a:t>
            </a:r>
            <a:r>
              <a:rPr lang="en-US" altLang="it-IT" sz="1800" baseline="30000" dirty="0" err="1">
                <a:solidFill>
                  <a:srgbClr val="0000FF"/>
                </a:solidFill>
                <a:sym typeface="Wingdings" pitchFamily="2" charset="2"/>
              </a:rPr>
              <a:t>III</a:t>
            </a:r>
            <a:r>
              <a:rPr lang="en-US" altLang="it-IT" sz="1800" dirty="0">
                <a:solidFill>
                  <a:srgbClr val="0000FF"/>
                </a:solidFill>
                <a:sym typeface="Wingdings" pitchFamily="2" charset="2"/>
              </a:rPr>
              <a:t>) can break the H-H bond to give a </a:t>
            </a:r>
            <a:r>
              <a:rPr lang="en-US" altLang="it-IT" sz="1800" dirty="0" err="1">
                <a:solidFill>
                  <a:srgbClr val="0000FF"/>
                </a:solidFill>
                <a:sym typeface="Wingdings" pitchFamily="2" charset="2"/>
              </a:rPr>
              <a:t>dihydride</a:t>
            </a:r>
            <a:r>
              <a:rPr lang="en-US" altLang="it-IT" sz="1800" dirty="0">
                <a:solidFill>
                  <a:srgbClr val="0000FF"/>
                </a:solidFill>
                <a:sym typeface="Wingdings" pitchFamily="2" charset="2"/>
              </a:rPr>
              <a:t>.</a:t>
            </a:r>
            <a:endParaRPr lang="en-US" altLang="it-IT" sz="1800" dirty="0">
              <a:solidFill>
                <a:srgbClr val="0000FF"/>
              </a:solidFill>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565" y="1829783"/>
            <a:ext cx="6895353" cy="156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915" y="3864909"/>
            <a:ext cx="43053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720725" y="192088"/>
            <a:ext cx="35253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H</a:t>
            </a:r>
            <a:r>
              <a:rPr lang="en-US" altLang="it-IT" sz="3200" baseline="-25000" dirty="0" smtClean="0">
                <a:solidFill>
                  <a:srgbClr val="FF0000"/>
                </a:solidFill>
              </a:rPr>
              <a:t>2</a:t>
            </a:r>
            <a:endParaRPr lang="en-US" altLang="it-IT" sz="3200" dirty="0">
              <a:solidFill>
                <a:srgbClr val="FF0000"/>
              </a:solidFill>
              <a:latin typeface="Symbol" panose="05050102010706020507" pitchFamily="18" charset="2"/>
            </a:endParaRPr>
          </a:p>
        </p:txBody>
      </p:sp>
    </p:spTree>
    <p:extLst>
      <p:ext uri="{BB962C8B-B14F-4D97-AF65-F5344CB8AC3E}">
        <p14:creationId xmlns:p14="http://schemas.microsoft.com/office/powerpoint/2010/main" val="3493050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228600"/>
            <a:ext cx="7772400" cy="1143000"/>
          </a:xfrm>
        </p:spPr>
        <p:txBody>
          <a:bodyPr/>
          <a:lstStyle/>
          <a:p>
            <a:pPr eaLnBrk="1" hangingPunct="1"/>
            <a:r>
              <a:rPr lang="en-US" altLang="it-IT" sz="2400" b="1" dirty="0" smtClean="0">
                <a:solidFill>
                  <a:srgbClr val="FF0000"/>
                </a:solidFill>
              </a:rPr>
              <a:t>H</a:t>
            </a:r>
            <a:r>
              <a:rPr lang="en-US" altLang="it-IT" sz="2400" b="1" baseline="-25000" dirty="0" smtClean="0">
                <a:solidFill>
                  <a:srgbClr val="FF0000"/>
                </a:solidFill>
              </a:rPr>
              <a:t>2</a:t>
            </a:r>
            <a:r>
              <a:rPr lang="en-US" altLang="it-IT" sz="2400" b="1" dirty="0" smtClean="0">
                <a:solidFill>
                  <a:srgbClr val="FF0000"/>
                </a:solidFill>
              </a:rPr>
              <a:t> molecule approaching the W Surface end-on</a:t>
            </a:r>
          </a:p>
        </p:txBody>
      </p:sp>
      <p:sp>
        <p:nvSpPr>
          <p:cNvPr id="36867" name="Text Box 3"/>
          <p:cNvSpPr txBox="1">
            <a:spLocks noChangeArrowheads="1"/>
          </p:cNvSpPr>
          <p:nvPr/>
        </p:nvSpPr>
        <p:spPr bwMode="auto">
          <a:xfrm>
            <a:off x="3505200" y="1524000"/>
            <a:ext cx="52578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A1. When the hydrogen molecule approaches end-on to an atop site (i.e. from directly above a W atom) the potential energy increases rapidly for a molecule/surface separation of less than 2.3 Å. The molecule is therefore repelled from the surface. </a:t>
            </a:r>
          </a:p>
          <a:p>
            <a:pPr eaLnBrk="1" hangingPunct="1">
              <a:spcBef>
                <a:spcPct val="50000"/>
              </a:spcBef>
              <a:buFontTx/>
              <a:buNone/>
            </a:pPr>
            <a:endParaRPr lang="en-US" altLang="it-IT" sz="2000"/>
          </a:p>
          <a:p>
            <a:pPr eaLnBrk="1" hangingPunct="1">
              <a:spcBef>
                <a:spcPct val="50000"/>
              </a:spcBef>
              <a:buFontTx/>
              <a:buNone/>
            </a:pPr>
            <a:endParaRPr lang="en-US" altLang="it-IT" sz="2400"/>
          </a:p>
        </p:txBody>
      </p:sp>
      <p:pic>
        <p:nvPicPr>
          <p:cNvPr id="36868"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9"/>
          <p:cNvSpPr txBox="1">
            <a:spLocks noChangeArrowheads="1"/>
          </p:cNvSpPr>
          <p:nvPr/>
        </p:nvSpPr>
        <p:spPr bwMode="auto">
          <a:xfrm>
            <a:off x="3657600" y="4175125"/>
            <a:ext cx="5105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When the hydrogen molecule approaches end-on to a bridging site the potential energy increases slowly and although some lengthening of the H-H bond may occur with little corresponding increase in energy, there is no facile dissociation channel and the molecule is weakly repelled from the surface. </a:t>
            </a:r>
          </a:p>
          <a:p>
            <a:pPr eaLnBrk="1" hangingPunct="1">
              <a:spcBef>
                <a:spcPct val="50000"/>
              </a:spcBef>
              <a:buFontTx/>
              <a:buNone/>
            </a:pPr>
            <a:endParaRPr lang="en-US" altLang="it-IT" sz="2000"/>
          </a:p>
        </p:txBody>
      </p:sp>
    </p:spTree>
    <p:extLst>
      <p:ext uri="{BB962C8B-B14F-4D97-AF65-F5344CB8AC3E}">
        <p14:creationId xmlns:p14="http://schemas.microsoft.com/office/powerpoint/2010/main" val="3489477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8077200" cy="1143000"/>
          </a:xfrm>
        </p:spPr>
        <p:txBody>
          <a:bodyPr>
            <a:normAutofit/>
          </a:bodyPr>
          <a:lstStyle/>
          <a:p>
            <a:pPr eaLnBrk="1" hangingPunct="1"/>
            <a:r>
              <a:rPr lang="en-US" altLang="it-IT" sz="2400" b="1" dirty="0" smtClean="0">
                <a:solidFill>
                  <a:srgbClr val="FF0000"/>
                </a:solidFill>
              </a:rPr>
              <a:t>H</a:t>
            </a:r>
            <a:r>
              <a:rPr lang="en-US" altLang="it-IT" sz="2400" b="1" baseline="-25000" dirty="0" smtClean="0">
                <a:solidFill>
                  <a:srgbClr val="FF0000"/>
                </a:solidFill>
              </a:rPr>
              <a:t>2</a:t>
            </a:r>
            <a:r>
              <a:rPr lang="en-US" altLang="it-IT" sz="2400" b="1" dirty="0" smtClean="0">
                <a:solidFill>
                  <a:srgbClr val="FF0000"/>
                </a:solidFill>
              </a:rPr>
              <a:t> molecule approaching the W Surface broadside-on. </a:t>
            </a:r>
            <a:br>
              <a:rPr lang="en-US" altLang="it-IT" sz="2400" b="1" dirty="0" smtClean="0">
                <a:solidFill>
                  <a:srgbClr val="FF0000"/>
                </a:solidFill>
              </a:rPr>
            </a:br>
            <a:endParaRPr lang="en-US" altLang="it-IT" sz="2400" b="1" dirty="0" smtClean="0">
              <a:solidFill>
                <a:srgbClr val="FF0000"/>
              </a:solidFill>
            </a:endParaRPr>
          </a:p>
        </p:txBody>
      </p:sp>
      <p:sp>
        <p:nvSpPr>
          <p:cNvPr id="37891" name="Rectangle 7"/>
          <p:cNvSpPr>
            <a:spLocks noChangeArrowheads="1"/>
          </p:cNvSpPr>
          <p:nvPr/>
        </p:nvSpPr>
        <p:spPr bwMode="auto">
          <a:xfrm>
            <a:off x="3067050" y="-45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7892" name="Rectangle 8"/>
          <p:cNvSpPr>
            <a:spLocks noChangeArrowheads="1"/>
          </p:cNvSpPr>
          <p:nvPr/>
        </p:nvSpPr>
        <p:spPr bwMode="auto">
          <a:xfrm>
            <a:off x="3048000" y="1371600"/>
            <a:ext cx="556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000"/>
              <a:t>B1. When the hydrogen molecule approaches broadside-on to an atop site then the molecule may dissociate with considerable energy gain and there is no activation barrier to this process (i.e. the potential energy surface is strongly attractive). The deep well in the lower right corner corresponds to the hydrogen atoms produced by dissociation entering the bridge sites of the W surface. </a:t>
            </a:r>
            <a:endParaRPr lang="it-IT" altLang="it-IT" sz="2000"/>
          </a:p>
          <a:p>
            <a:pPr eaLnBrk="1" hangingPunct="1">
              <a:spcBef>
                <a:spcPct val="0"/>
              </a:spcBef>
              <a:buFontTx/>
              <a:buNone/>
            </a:pPr>
            <a:endParaRPr lang="it-IT" altLang="it-IT" sz="2000"/>
          </a:p>
          <a:p>
            <a:pPr eaLnBrk="1" hangingPunct="1">
              <a:spcBef>
                <a:spcPct val="0"/>
              </a:spcBef>
              <a:buFontTx/>
              <a:buNone/>
            </a:pPr>
            <a:r>
              <a:rPr lang="en-US" altLang="it-IT" sz="2000"/>
              <a:t/>
            </a:r>
            <a:br>
              <a:rPr lang="en-US" altLang="it-IT" sz="2000"/>
            </a:br>
            <a:r>
              <a:rPr lang="en-US" altLang="it-IT" sz="2000"/>
              <a:t>B2. When the hydrogen molecule approaches broadside-on to a bridge site then the molecule may again dissociate but the energy gain as the hydrogen atoms enter the atop sites is less marked than in the previous case (B1) and there is an activation barrier of ca. 0.2 eV that must be overcome for dissociation to occur. </a:t>
            </a:r>
          </a:p>
          <a:p>
            <a:pPr eaLnBrk="1" hangingPunct="1">
              <a:spcBef>
                <a:spcPct val="0"/>
              </a:spcBef>
              <a:buFontTx/>
              <a:buNone/>
            </a:pPr>
            <a:endParaRPr lang="en-US" altLang="it-IT" sz="2000"/>
          </a:p>
        </p:txBody>
      </p:sp>
      <p:pic>
        <p:nvPicPr>
          <p:cNvPr id="37893" name="Picture 9"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0"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423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7"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35477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O</a:t>
            </a:r>
            <a:r>
              <a:rPr lang="en-US" altLang="it-IT" sz="3200" baseline="-25000" dirty="0" smtClean="0">
                <a:solidFill>
                  <a:srgbClr val="FF0000"/>
                </a:solidFill>
              </a:rPr>
              <a:t>2</a:t>
            </a:r>
            <a:endParaRPr lang="en-US" altLang="it-IT" sz="3200" dirty="0">
              <a:solidFill>
                <a:srgbClr val="FF0000"/>
              </a:solidFill>
              <a:latin typeface="Symbol" panose="05050102010706020507" pitchFamily="18" charset="2"/>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695" y="1701242"/>
            <a:ext cx="3084980" cy="376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ccia a destra 6"/>
          <p:cNvSpPr/>
          <p:nvPr/>
        </p:nvSpPr>
        <p:spPr bwMode="auto">
          <a:xfrm rot="16200000" flipH="1">
            <a:off x="2186579" y="3308769"/>
            <a:ext cx="588564" cy="145416"/>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8" name="Freccia a destra 7"/>
          <p:cNvSpPr/>
          <p:nvPr/>
        </p:nvSpPr>
        <p:spPr bwMode="auto">
          <a:xfrm rot="16200000">
            <a:off x="3102054" y="3349090"/>
            <a:ext cx="588564" cy="145416"/>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9" name="Freccia a destra 8"/>
          <p:cNvSpPr/>
          <p:nvPr/>
        </p:nvSpPr>
        <p:spPr bwMode="auto">
          <a:xfrm rot="16200000">
            <a:off x="1271103" y="3387785"/>
            <a:ext cx="588564" cy="145416"/>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1741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1073"/>
          <a:stretch/>
        </p:blipFill>
        <p:spPr bwMode="auto">
          <a:xfrm rot="5400000">
            <a:off x="5608277" y="4110994"/>
            <a:ext cx="2101975" cy="175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967"/>
          <a:stretch/>
        </p:blipFill>
        <p:spPr bwMode="auto">
          <a:xfrm rot="5400000">
            <a:off x="5793414" y="955829"/>
            <a:ext cx="2101975" cy="21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5796334" y="2877105"/>
            <a:ext cx="1896673" cy="707886"/>
          </a:xfrm>
          <a:prstGeom prst="rect">
            <a:avLst/>
          </a:prstGeom>
          <a:noFill/>
        </p:spPr>
        <p:txBody>
          <a:bodyPr wrap="none" rtlCol="0">
            <a:spAutoFit/>
          </a:bodyPr>
          <a:lstStyle/>
          <a:p>
            <a:pPr algn="ctr"/>
            <a:r>
              <a:rPr lang="en-US" sz="2000" dirty="0" smtClean="0">
                <a:solidFill>
                  <a:srgbClr val="FF0000"/>
                </a:solidFill>
              </a:rPr>
              <a:t>Reversible</a:t>
            </a:r>
          </a:p>
          <a:p>
            <a:pPr algn="ctr"/>
            <a:r>
              <a:rPr lang="en-US" sz="2000" dirty="0" smtClean="0"/>
              <a:t>O – O = 1.42 Å</a:t>
            </a:r>
            <a:endParaRPr lang="en-US" sz="2000" dirty="0"/>
          </a:p>
        </p:txBody>
      </p:sp>
      <p:sp>
        <p:nvSpPr>
          <p:cNvPr id="14" name="CasellaDiTesto 13"/>
          <p:cNvSpPr txBox="1"/>
          <p:nvPr/>
        </p:nvSpPr>
        <p:spPr>
          <a:xfrm>
            <a:off x="5796334" y="5799599"/>
            <a:ext cx="1896673" cy="707886"/>
          </a:xfrm>
          <a:prstGeom prst="rect">
            <a:avLst/>
          </a:prstGeom>
          <a:noFill/>
        </p:spPr>
        <p:txBody>
          <a:bodyPr wrap="none" rtlCol="0">
            <a:spAutoFit/>
          </a:bodyPr>
          <a:lstStyle/>
          <a:p>
            <a:pPr algn="ctr"/>
            <a:r>
              <a:rPr lang="en-US" sz="2000" dirty="0" smtClean="0">
                <a:solidFill>
                  <a:srgbClr val="0000FF"/>
                </a:solidFill>
              </a:rPr>
              <a:t>Irreversible</a:t>
            </a:r>
          </a:p>
          <a:p>
            <a:pPr algn="ctr"/>
            <a:r>
              <a:rPr lang="en-US" sz="2000" dirty="0" smtClean="0"/>
              <a:t>O – O = 1.52 Å</a:t>
            </a:r>
            <a:endParaRPr lang="en-US" sz="2000" dirty="0"/>
          </a:p>
        </p:txBody>
      </p:sp>
    </p:spTree>
    <p:extLst>
      <p:ext uri="{BB962C8B-B14F-4D97-AF65-F5344CB8AC3E}">
        <p14:creationId xmlns:p14="http://schemas.microsoft.com/office/powerpoint/2010/main" val="18766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pPr eaLnBrk="1" hangingPunct="1"/>
            <a:r>
              <a:rPr lang="en-US" altLang="it-IT" sz="2400" i="1" dirty="0" smtClean="0">
                <a:solidFill>
                  <a:srgbClr val="0000FF"/>
                </a:solidFill>
              </a:rPr>
              <a:t>Oxygen on metal surfaces</a:t>
            </a:r>
            <a:br>
              <a:rPr lang="en-US" altLang="it-IT" sz="2400" i="1" dirty="0" smtClean="0">
                <a:solidFill>
                  <a:srgbClr val="0000FF"/>
                </a:solidFill>
              </a:rPr>
            </a:br>
            <a:endParaRPr lang="en-US" altLang="it-IT" sz="2400" i="1" dirty="0" smtClean="0">
              <a:solidFill>
                <a:srgbClr val="0000FF"/>
              </a:solidFill>
            </a:endParaRPr>
          </a:p>
        </p:txBody>
      </p:sp>
      <p:sp>
        <p:nvSpPr>
          <p:cNvPr id="39939" name="Text Box 3"/>
          <p:cNvSpPr txBox="1">
            <a:spLocks noChangeArrowheads="1"/>
          </p:cNvSpPr>
          <p:nvPr/>
        </p:nvSpPr>
        <p:spPr bwMode="auto">
          <a:xfrm>
            <a:off x="304800" y="990600"/>
            <a:ext cx="8458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000" dirty="0" err="1"/>
              <a:t>Generally</a:t>
            </a:r>
            <a:r>
              <a:rPr lang="it-IT" altLang="it-IT" sz="2000" dirty="0"/>
              <a:t> d</a:t>
            </a:r>
            <a:r>
              <a:rPr lang="en-US" altLang="it-IT" sz="2000" dirty="0" err="1"/>
              <a:t>issociative</a:t>
            </a:r>
            <a:r>
              <a:rPr lang="en-US" altLang="it-IT" sz="2000" dirty="0"/>
              <a:t> </a:t>
            </a:r>
            <a:r>
              <a:rPr lang="en-US" altLang="it-IT" sz="2000" dirty="0" err="1"/>
              <a:t>adsor</a:t>
            </a:r>
            <a:r>
              <a:rPr lang="it-IT" altLang="it-IT" sz="2000" dirty="0" err="1"/>
              <a:t>ption</a:t>
            </a:r>
            <a:r>
              <a:rPr lang="it-IT" altLang="it-IT" sz="2000" dirty="0"/>
              <a:t> </a:t>
            </a:r>
          </a:p>
          <a:p>
            <a:pPr eaLnBrk="1" hangingPunct="1">
              <a:spcBef>
                <a:spcPct val="50000"/>
              </a:spcBef>
              <a:buFontTx/>
              <a:buNone/>
            </a:pPr>
            <a:r>
              <a:rPr lang="it-IT" altLang="it-IT" sz="2000" dirty="0"/>
              <a:t>M</a:t>
            </a:r>
            <a:r>
              <a:rPr lang="en-US" altLang="it-IT" sz="2000" dirty="0" err="1"/>
              <a:t>olecular</a:t>
            </a:r>
            <a:r>
              <a:rPr lang="en-US" altLang="it-IT" sz="2000" dirty="0"/>
              <a:t> </a:t>
            </a:r>
            <a:r>
              <a:rPr lang="en-US" altLang="it-IT" sz="2000" dirty="0" err="1"/>
              <a:t>adsor</a:t>
            </a:r>
            <a:r>
              <a:rPr lang="it-IT" altLang="it-IT" sz="2000" dirty="0" err="1"/>
              <a:t>ption</a:t>
            </a:r>
            <a:r>
              <a:rPr lang="it-IT" altLang="it-IT" sz="2000" dirty="0"/>
              <a:t> </a:t>
            </a:r>
            <a:r>
              <a:rPr lang="en-US" altLang="it-IT" sz="2000" dirty="0"/>
              <a:t> (e.g. Ag, Pt). </a:t>
            </a:r>
            <a:endParaRPr lang="it-IT" altLang="it-IT" sz="2000" dirty="0"/>
          </a:p>
          <a:p>
            <a:pPr marL="0" indent="0" eaLnBrk="1" hangingPunct="1">
              <a:spcBef>
                <a:spcPct val="50000"/>
              </a:spcBef>
              <a:buFontTx/>
              <a:buNone/>
            </a:pPr>
            <a:r>
              <a:rPr lang="it-IT" altLang="it-IT" sz="2000" dirty="0"/>
              <a:t>M</a:t>
            </a:r>
            <a:r>
              <a:rPr lang="en-US" altLang="it-IT" sz="2000" dirty="0" err="1"/>
              <a:t>olecular</a:t>
            </a:r>
            <a:r>
              <a:rPr lang="en-US" altLang="it-IT" sz="2000" dirty="0"/>
              <a:t> adsorption state the interaction between the molecule and the surface is relatively weak. Molecules aligned such that the </a:t>
            </a:r>
            <a:r>
              <a:rPr lang="en-US" altLang="it-IT" sz="2000" dirty="0" err="1"/>
              <a:t>internuclear</a:t>
            </a:r>
            <a:r>
              <a:rPr lang="en-US" altLang="it-IT" sz="2000" dirty="0"/>
              <a:t> axis is parallel to the surface plane may bond to a single metal atom of the surface via both</a:t>
            </a:r>
            <a:endParaRPr lang="it-IT" altLang="it-IT" sz="2000" dirty="0"/>
          </a:p>
          <a:p>
            <a:pPr eaLnBrk="1" hangingPunct="1">
              <a:spcBef>
                <a:spcPct val="50000"/>
              </a:spcBef>
              <a:buFontTx/>
              <a:buAutoNum type="arabicPeriod"/>
            </a:pPr>
            <a:r>
              <a:rPr lang="en-US" altLang="it-IT" sz="2000" dirty="0">
                <a:latin typeface="Symbol" pitchFamily="18" charset="2"/>
              </a:rPr>
              <a:t>s</a:t>
            </a:r>
            <a:r>
              <a:rPr lang="en-US" altLang="it-IT" sz="2000" dirty="0"/>
              <a:t>-donor interaction, in which the charge transfer is from the occupied molecular </a:t>
            </a:r>
            <a:r>
              <a:rPr lang="en-US" altLang="it-IT" sz="2000" dirty="0">
                <a:latin typeface="Symbol" panose="05050102010706020507" pitchFamily="18" charset="2"/>
              </a:rPr>
              <a:t>p</a:t>
            </a:r>
            <a:r>
              <a:rPr lang="en-US" altLang="it-IT" sz="2000" dirty="0"/>
              <a:t>-bonding molecular orbital of the molecule into vacant orbitals of </a:t>
            </a:r>
            <a:r>
              <a:rPr lang="en-US" altLang="it-IT" sz="2000" dirty="0">
                <a:latin typeface="Symbol" panose="05050102010706020507" pitchFamily="18" charset="2"/>
              </a:rPr>
              <a:t>s</a:t>
            </a:r>
            <a:r>
              <a:rPr lang="en-US" altLang="it-IT" sz="2000" dirty="0"/>
              <a:t>-symmetry on the metal (i.e. M </a:t>
            </a:r>
            <a:r>
              <a:rPr lang="en-US" altLang="it-IT" sz="2000" dirty="0">
                <a:sym typeface="Symbol" pitchFamily="18" charset="2"/>
              </a:rPr>
              <a:t></a:t>
            </a:r>
            <a:r>
              <a:rPr lang="en-US" altLang="it-IT" sz="2000" dirty="0"/>
              <a:t> O</a:t>
            </a:r>
            <a:r>
              <a:rPr lang="en-US" altLang="it-IT" sz="2000" baseline="-30000" dirty="0"/>
              <a:t>2 </a:t>
            </a:r>
            <a:r>
              <a:rPr lang="en-US" altLang="it-IT" sz="2000" dirty="0"/>
              <a:t>), and </a:t>
            </a:r>
          </a:p>
          <a:p>
            <a:pPr eaLnBrk="1" hangingPunct="1">
              <a:spcBef>
                <a:spcPct val="50000"/>
              </a:spcBef>
              <a:buFontTx/>
              <a:buAutoNum type="arabicPeriod"/>
            </a:pPr>
            <a:r>
              <a:rPr lang="en-US" altLang="it-IT" sz="2000" dirty="0">
                <a:latin typeface="Symbol Set SWA" pitchFamily="18" charset="2"/>
              </a:rPr>
              <a:t>p</a:t>
            </a:r>
            <a:r>
              <a:rPr lang="en-US" altLang="it-IT" sz="2000" dirty="0"/>
              <a:t>-acceptor interaction, in which an occupied metal </a:t>
            </a:r>
            <a:r>
              <a:rPr lang="en-US" altLang="it-IT" sz="2000" i="1" dirty="0"/>
              <a:t>d</a:t>
            </a:r>
            <a:r>
              <a:rPr lang="en-US" altLang="it-IT" sz="2000" dirty="0"/>
              <a:t>-orbital of the correct symmetry overlaps with empty </a:t>
            </a:r>
            <a:r>
              <a:rPr lang="en-US" altLang="it-IT" sz="2000" dirty="0">
                <a:latin typeface="Symbol" panose="05050102010706020507" pitchFamily="18" charset="2"/>
              </a:rPr>
              <a:t>p</a:t>
            </a:r>
            <a:r>
              <a:rPr lang="en-US" altLang="it-IT" sz="2000" dirty="0"/>
              <a:t>* orbitals of the molecule and the charge transfer is from the surface to the molecule (i.e. M </a:t>
            </a:r>
            <a:r>
              <a:rPr lang="en-US" altLang="it-IT" sz="2000" dirty="0">
                <a:sym typeface="Symbol" pitchFamily="18" charset="2"/>
              </a:rPr>
              <a:t></a:t>
            </a:r>
            <a:r>
              <a:rPr lang="en-US" altLang="it-IT" sz="2000" dirty="0"/>
              <a:t> O</a:t>
            </a:r>
            <a:r>
              <a:rPr lang="en-US" altLang="it-IT" sz="2000" baseline="-25000" dirty="0"/>
              <a:t>2</a:t>
            </a:r>
            <a:r>
              <a:rPr lang="en-US" altLang="it-IT" sz="2000" dirty="0"/>
              <a:t> ). </a:t>
            </a:r>
          </a:p>
          <a:p>
            <a:pPr eaLnBrk="1" hangingPunct="1">
              <a:spcBef>
                <a:spcPct val="50000"/>
              </a:spcBef>
              <a:buFontTx/>
              <a:buNone/>
            </a:pPr>
            <a:endParaRPr lang="en-US" altLang="it-IT" sz="2000" dirty="0"/>
          </a:p>
        </p:txBody>
      </p:sp>
    </p:spTree>
    <p:extLst>
      <p:ext uri="{BB962C8B-B14F-4D97-AF65-F5344CB8AC3E}">
        <p14:creationId xmlns:p14="http://schemas.microsoft.com/office/powerpoint/2010/main" val="4160795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624" y="184048"/>
            <a:ext cx="3625288" cy="584775"/>
          </a:xfrm>
          <a:prstGeom prst="rect">
            <a:avLst/>
          </a:prstGeom>
          <a:noFill/>
        </p:spPr>
        <p:txBody>
          <a:bodyPr wrap="none" rtlCol="0">
            <a:spAutoFit/>
          </a:bodyPr>
          <a:lstStyle/>
          <a:p>
            <a:r>
              <a:rPr lang="en-US" sz="3200" b="1" dirty="0" smtClean="0">
                <a:solidFill>
                  <a:srgbClr val="FF0000"/>
                </a:solidFill>
              </a:rPr>
              <a:t>Bonding to surfaces</a:t>
            </a:r>
            <a:endParaRPr lang="en-US" sz="3200" b="1" dirty="0">
              <a:solidFill>
                <a:srgbClr val="FF0000"/>
              </a:solidFill>
            </a:endParaRPr>
          </a:p>
        </p:txBody>
      </p:sp>
      <p:sp>
        <p:nvSpPr>
          <p:cNvPr id="3" name="Text Box 8"/>
          <p:cNvSpPr txBox="1">
            <a:spLocks noChangeArrowheads="1"/>
          </p:cNvSpPr>
          <p:nvPr/>
        </p:nvSpPr>
        <p:spPr bwMode="auto">
          <a:xfrm>
            <a:off x="517525" y="1184275"/>
            <a:ext cx="809307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sz="2000" dirty="0"/>
              <a:t>When atoms or molecules adsorb on ordered crystal surface, they usually form ordered surface structure over a wide range of temperature and surface coverages. </a:t>
            </a:r>
          </a:p>
          <a:p>
            <a:endParaRPr lang="en-US" altLang="it-IT" sz="2000" dirty="0"/>
          </a:p>
          <a:p>
            <a:r>
              <a:rPr lang="en-US" altLang="it-IT" sz="2000" dirty="0"/>
              <a:t>Two factors which decide the surface ordering of adsorbates are</a:t>
            </a:r>
          </a:p>
          <a:p>
            <a:r>
              <a:rPr lang="en-US" altLang="it-IT" sz="2000" dirty="0" err="1" smtClean="0"/>
              <a:t>Adsorbate-Adsorbate</a:t>
            </a:r>
            <a:r>
              <a:rPr lang="en-US" altLang="it-IT" sz="2000" dirty="0" smtClean="0"/>
              <a:t> (</a:t>
            </a:r>
            <a:r>
              <a:rPr lang="en-US" altLang="it-IT" sz="2000" dirty="0"/>
              <a:t>AA) interaction and </a:t>
            </a:r>
            <a:r>
              <a:rPr lang="en-US" altLang="it-IT" sz="2000" dirty="0" err="1" smtClean="0"/>
              <a:t>Adsorbate</a:t>
            </a:r>
            <a:r>
              <a:rPr lang="en-US" altLang="it-IT" sz="2000" dirty="0" smtClean="0"/>
              <a:t>-Substrate (</a:t>
            </a:r>
            <a:r>
              <a:rPr lang="en-US" altLang="it-IT" sz="2000" dirty="0"/>
              <a:t>AS) interaction</a:t>
            </a:r>
          </a:p>
          <a:p>
            <a:endParaRPr lang="en-US" altLang="it-IT" sz="2000" dirty="0"/>
          </a:p>
          <a:p>
            <a:r>
              <a:rPr lang="en-US" altLang="it-IT" sz="2000" dirty="0"/>
              <a:t>Chemisorption – adsorbate-substrate interaction is stronger than adsorbate-adsorbate interaction, so the adsorbate locations are determined by the optimum adsorbate-substrate bonding, while adsorbate-adsorbate interaction decides the long-range ordering of the </a:t>
            </a:r>
            <a:r>
              <a:rPr lang="en-US" altLang="it-IT" sz="2000" dirty="0" err="1"/>
              <a:t>overlayer</a:t>
            </a:r>
            <a:r>
              <a:rPr lang="en-US" altLang="it-IT" sz="2000" dirty="0"/>
              <a:t>.  </a:t>
            </a:r>
          </a:p>
          <a:p>
            <a:endParaRPr lang="en-US" altLang="it-IT" sz="2000" dirty="0"/>
          </a:p>
          <a:p>
            <a:r>
              <a:rPr lang="en-US" altLang="it-IT" sz="2000" dirty="0"/>
              <a:t>Physisorption or physical adsorption – AA interaction dominates the AS interaction </a:t>
            </a:r>
            <a:r>
              <a:rPr lang="en-US" altLang="it-IT" sz="2000" dirty="0" smtClean="0"/>
              <a:t>– the </a:t>
            </a:r>
            <a:r>
              <a:rPr lang="en-US" altLang="it-IT" sz="2000" dirty="0"/>
              <a:t>surface could exhibit incommensurate structures. </a:t>
            </a:r>
          </a:p>
        </p:txBody>
      </p:sp>
    </p:spTree>
    <p:extLst>
      <p:ext uri="{BB962C8B-B14F-4D97-AF65-F5344CB8AC3E}">
        <p14:creationId xmlns:p14="http://schemas.microsoft.com/office/powerpoint/2010/main" val="3493056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8600" y="1230426"/>
            <a:ext cx="86868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it-IT" sz="2000" dirty="0"/>
              <a:t>Although the interaction of the molecule with the surface is generally weak, one might expect that there might be a substantial barrier to dissociation due to the high strength (and high dissociation enthalpy) of the O=O bond. Nevertheless on most metal surfaces, dissociation of oxygen is observed to be facile which is related to the manner in which the interaction with the surface can mitigate the high intrinsic bond energy and thereby facilitate dissociation.</a:t>
            </a:r>
          </a:p>
          <a:p>
            <a:pPr algn="just" eaLnBrk="1" hangingPunct="1">
              <a:spcBef>
                <a:spcPct val="50000"/>
              </a:spcBef>
              <a:buFontTx/>
              <a:buNone/>
            </a:pPr>
            <a:r>
              <a:rPr lang="en-US" altLang="it-IT" sz="2000" dirty="0"/>
              <a:t>Once formed, oxygen atoms are strongly bound to the surface and, as noted previously, will tend to occupy the highest available co-ordination site. The strength of the interaction between adsorbate and substrate is such that the adjacent metal atoms are often seen to undergo significant displacements from the equilibrium positions that they occupy on the clean metal surface. This displacement may simply lead to a distortion of the substrate surface in the immediate vicinity of the adsorbed atom (so that, for example, the adjacent metal atoms are drawn in towards the oxygen and the metal-oxygen bond distance is reduced) or to a more extended surface reconstruction</a:t>
            </a:r>
            <a:r>
              <a:rPr lang="it-IT" altLang="it-IT" sz="2000" dirty="0" smtClean="0"/>
              <a:t>.</a:t>
            </a:r>
            <a:endParaRPr lang="en-US" altLang="it-IT" sz="2000" dirty="0"/>
          </a:p>
        </p:txBody>
      </p:sp>
      <p:sp>
        <p:nvSpPr>
          <p:cNvPr id="3" name="Rectangle 2"/>
          <p:cNvSpPr txBox="1">
            <a:spLocks noChangeArrowheads="1"/>
          </p:cNvSpPr>
          <p:nvPr/>
        </p:nvSpPr>
        <p:spPr>
          <a:xfrm>
            <a:off x="685800" y="228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t-IT" sz="2400" i="1" smtClean="0">
                <a:solidFill>
                  <a:srgbClr val="0000FF"/>
                </a:solidFill>
              </a:rPr>
              <a:t>Oxygen on metal surfaces</a:t>
            </a:r>
            <a:br>
              <a:rPr lang="en-US" altLang="it-IT" sz="2400" i="1" smtClean="0">
                <a:solidFill>
                  <a:srgbClr val="0000FF"/>
                </a:solidFill>
              </a:rPr>
            </a:br>
            <a:endParaRPr lang="en-US" altLang="it-IT" sz="2400" i="1" dirty="0" smtClean="0">
              <a:solidFill>
                <a:srgbClr val="0000FF"/>
              </a:solidFill>
            </a:endParaRPr>
          </a:p>
        </p:txBody>
      </p:sp>
    </p:spTree>
    <p:extLst>
      <p:ext uri="{BB962C8B-B14F-4D97-AF65-F5344CB8AC3E}">
        <p14:creationId xmlns:p14="http://schemas.microsoft.com/office/powerpoint/2010/main" val="3675964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4512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Alkenes</a:t>
            </a:r>
            <a:endParaRPr lang="en-US" altLang="it-IT" sz="3200" dirty="0">
              <a:solidFill>
                <a:srgbClr val="FF0000"/>
              </a:solidFill>
              <a:latin typeface="Symbol" panose="05050102010706020507" pitchFamily="18" charset="2"/>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59" y="1095935"/>
            <a:ext cx="4007006"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5107967" y="4029290"/>
            <a:ext cx="2940228" cy="954107"/>
          </a:xfrm>
          <a:prstGeom prst="rect">
            <a:avLst/>
          </a:prstGeom>
          <a:noFill/>
        </p:spPr>
        <p:txBody>
          <a:bodyPr wrap="none" rtlCol="0">
            <a:spAutoFit/>
          </a:bodyPr>
          <a:lstStyle/>
          <a:p>
            <a:pPr algn="ctr"/>
            <a:r>
              <a:rPr lang="en-US" sz="2800" b="1" dirty="0" smtClean="0">
                <a:solidFill>
                  <a:srgbClr val="0000FF"/>
                </a:solidFill>
                <a:latin typeface="Symbol" panose="05050102010706020507" pitchFamily="18" charset="2"/>
              </a:rPr>
              <a:t>p</a:t>
            </a:r>
            <a:r>
              <a:rPr lang="en-US" sz="2800" b="1" dirty="0" smtClean="0">
                <a:solidFill>
                  <a:srgbClr val="0000FF"/>
                </a:solidFill>
              </a:rPr>
              <a:t> back-donation</a:t>
            </a:r>
          </a:p>
          <a:p>
            <a:pPr algn="ctr"/>
            <a:r>
              <a:rPr lang="en-US" sz="2800" b="1" dirty="0" smtClean="0">
                <a:solidFill>
                  <a:srgbClr val="0000FF"/>
                </a:solidFill>
              </a:rPr>
              <a:t>M to L</a:t>
            </a:r>
            <a:endParaRPr lang="en-US" sz="2800" b="1" dirty="0">
              <a:solidFill>
                <a:srgbClr val="0000FF"/>
              </a:solidFill>
            </a:endParaRPr>
          </a:p>
        </p:txBody>
      </p:sp>
      <p:sp>
        <p:nvSpPr>
          <p:cNvPr id="9" name="Freccia a destra 8"/>
          <p:cNvSpPr/>
          <p:nvPr/>
        </p:nvSpPr>
        <p:spPr bwMode="auto">
          <a:xfrm flipH="1">
            <a:off x="2314352" y="4583368"/>
            <a:ext cx="790798" cy="145415"/>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1" name="Freccia a destra 10"/>
          <p:cNvSpPr/>
          <p:nvPr/>
        </p:nvSpPr>
        <p:spPr bwMode="auto">
          <a:xfrm>
            <a:off x="2453640" y="4099928"/>
            <a:ext cx="806186"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2" name="CasellaDiTesto 11"/>
          <p:cNvSpPr txBox="1"/>
          <p:nvPr/>
        </p:nvSpPr>
        <p:spPr>
          <a:xfrm>
            <a:off x="5568831" y="2498109"/>
            <a:ext cx="2018501" cy="954107"/>
          </a:xfrm>
          <a:prstGeom prst="rect">
            <a:avLst/>
          </a:prstGeom>
          <a:noFill/>
        </p:spPr>
        <p:txBody>
          <a:bodyPr wrap="none" rtlCol="0">
            <a:spAutoFit/>
          </a:bodyPr>
          <a:lstStyle/>
          <a:p>
            <a:pPr algn="ctr"/>
            <a:r>
              <a:rPr lang="en-US" sz="2800" b="1" dirty="0" smtClean="0">
                <a:solidFill>
                  <a:srgbClr val="FF0000"/>
                </a:solidFill>
                <a:latin typeface="Symbol" panose="05050102010706020507" pitchFamily="18" charset="2"/>
              </a:rPr>
              <a:t>s</a:t>
            </a:r>
            <a:r>
              <a:rPr lang="en-US" sz="2800" b="1" dirty="0" smtClean="0">
                <a:solidFill>
                  <a:srgbClr val="FF0000"/>
                </a:solidFill>
              </a:rPr>
              <a:t> donation</a:t>
            </a:r>
          </a:p>
          <a:p>
            <a:pPr algn="ctr"/>
            <a:r>
              <a:rPr lang="en-US" sz="2800" b="1" dirty="0" smtClean="0">
                <a:solidFill>
                  <a:srgbClr val="FF0000"/>
                </a:solidFill>
              </a:rPr>
              <a:t>L to M</a:t>
            </a:r>
            <a:endParaRPr lang="en-US" sz="2800" b="1" dirty="0">
              <a:solidFill>
                <a:srgbClr val="FF0000"/>
              </a:solidFill>
            </a:endParaRPr>
          </a:p>
        </p:txBody>
      </p:sp>
      <p:sp>
        <p:nvSpPr>
          <p:cNvPr id="13" name="Freccia a destra 12"/>
          <p:cNvSpPr/>
          <p:nvPr/>
        </p:nvSpPr>
        <p:spPr bwMode="auto">
          <a:xfrm>
            <a:off x="2453640" y="5128628"/>
            <a:ext cx="806186"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5" name="Freccia a destra 14"/>
          <p:cNvSpPr/>
          <p:nvPr/>
        </p:nvSpPr>
        <p:spPr bwMode="auto">
          <a:xfrm flipH="1">
            <a:off x="1844756" y="1956772"/>
            <a:ext cx="588564" cy="145415"/>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6" name="Freccia a destra 15"/>
          <p:cNvSpPr/>
          <p:nvPr/>
        </p:nvSpPr>
        <p:spPr bwMode="auto">
          <a:xfrm>
            <a:off x="2060021" y="2379682"/>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7" name="Freccia a destra 16"/>
          <p:cNvSpPr/>
          <p:nvPr/>
        </p:nvSpPr>
        <p:spPr bwMode="auto">
          <a:xfrm>
            <a:off x="2021326" y="1543817"/>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Tree>
    <p:extLst>
      <p:ext uri="{BB962C8B-B14F-4D97-AF65-F5344CB8AC3E}">
        <p14:creationId xmlns:p14="http://schemas.microsoft.com/office/powerpoint/2010/main" val="403217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graphicFrame>
        <p:nvGraphicFramePr>
          <p:cNvPr id="8" name="Table 3"/>
          <p:cNvGraphicFramePr>
            <a:graphicFrameLocks noGrp="1"/>
          </p:cNvGraphicFramePr>
          <p:nvPr>
            <p:extLst/>
          </p:nvPr>
        </p:nvGraphicFramePr>
        <p:xfrm>
          <a:off x="2956560" y="1534160"/>
          <a:ext cx="4876800" cy="4963160"/>
        </p:xfrm>
        <a:graphic>
          <a:graphicData uri="http://schemas.openxmlformats.org/drawingml/2006/table">
            <a:tbl>
              <a:tblPr/>
              <a:tblGrid>
                <a:gridCol w="3459589">
                  <a:extLst>
                    <a:ext uri="{9D8B030D-6E8A-4147-A177-3AD203B41FA5}">
                      <a16:colId xmlns:a16="http://schemas.microsoft.com/office/drawing/2014/main" val="20000"/>
                    </a:ext>
                  </a:extLst>
                </a:gridCol>
                <a:gridCol w="1417211">
                  <a:extLst>
                    <a:ext uri="{9D8B030D-6E8A-4147-A177-3AD203B41FA5}">
                      <a16:colId xmlns:a16="http://schemas.microsoft.com/office/drawing/2014/main" val="20001"/>
                    </a:ext>
                  </a:extLst>
                </a:gridCol>
              </a:tblGrid>
              <a:tr h="579120">
                <a:tc>
                  <a:txBody>
                    <a:bodyPr/>
                    <a:lstStyle/>
                    <a:p>
                      <a:pPr marL="0" marR="0">
                        <a:spcBef>
                          <a:spcPts val="1200"/>
                        </a:spcBef>
                        <a:spcAft>
                          <a:spcPts val="300"/>
                        </a:spcAft>
                      </a:pPr>
                      <a:r>
                        <a:rPr lang="en-US" sz="1800" b="1" dirty="0">
                          <a:solidFill>
                            <a:srgbClr val="0000FF"/>
                          </a:solidFill>
                          <a:latin typeface="Arial"/>
                          <a:ea typeface="Times New Roman"/>
                          <a:cs typeface="Times New Roman"/>
                        </a:rPr>
                        <a:t>Ethylene Complex</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b="1" dirty="0" err="1">
                          <a:solidFill>
                            <a:srgbClr val="0000FF"/>
                          </a:solidFill>
                          <a:latin typeface="Symbol"/>
                          <a:ea typeface="Times New Roman"/>
                          <a:cs typeface="Arial"/>
                        </a:rPr>
                        <a:t>n</a:t>
                      </a:r>
                      <a:r>
                        <a:rPr lang="en-US" sz="1800" b="1" dirty="0" err="1">
                          <a:solidFill>
                            <a:srgbClr val="0000FF"/>
                          </a:solidFill>
                          <a:latin typeface="Arial"/>
                          <a:ea typeface="Times New Roman"/>
                          <a:cs typeface="Times New Roman"/>
                        </a:rPr>
                        <a:t>C</a:t>
                      </a:r>
                      <a:r>
                        <a:rPr lang="en-US" sz="1800" b="1" dirty="0">
                          <a:solidFill>
                            <a:srgbClr val="0000FF"/>
                          </a:solidFill>
                          <a:latin typeface="Arial"/>
                          <a:ea typeface="Times New Roman"/>
                          <a:cs typeface="Times New Roman"/>
                        </a:rPr>
                        <a:t>=C</a:t>
                      </a:r>
                      <a:br>
                        <a:rPr lang="en-US" sz="1800" b="1" dirty="0">
                          <a:solidFill>
                            <a:srgbClr val="0000FF"/>
                          </a:solidFill>
                          <a:latin typeface="Arial"/>
                          <a:ea typeface="Times New Roman"/>
                          <a:cs typeface="Times New Roman"/>
                        </a:rPr>
                      </a:br>
                      <a:r>
                        <a:rPr lang="en-US" sz="1800" b="1" dirty="0">
                          <a:solidFill>
                            <a:srgbClr val="0000FF"/>
                          </a:solidFill>
                          <a:latin typeface="Arial"/>
                          <a:ea typeface="Times New Roman"/>
                          <a:cs typeface="Times New Roman"/>
                        </a:rPr>
                        <a:t>(cm</a:t>
                      </a:r>
                      <a:r>
                        <a:rPr lang="en-US" sz="2000" b="1" baseline="30000" dirty="0">
                          <a:solidFill>
                            <a:srgbClr val="0000FF"/>
                          </a:solidFill>
                          <a:latin typeface="Symbol"/>
                          <a:ea typeface="Times New Roman"/>
                          <a:cs typeface="Arial"/>
                        </a:rPr>
                        <a:t>-</a:t>
                      </a:r>
                      <a:r>
                        <a:rPr lang="en-US" sz="2000" b="1" baseline="30000" dirty="0">
                          <a:solidFill>
                            <a:srgbClr val="0000FF"/>
                          </a:solidFill>
                          <a:latin typeface="Arial"/>
                          <a:ea typeface="Times New Roman"/>
                          <a:cs typeface="Times New Roman"/>
                        </a:rPr>
                        <a:t>1</a:t>
                      </a:r>
                      <a:r>
                        <a:rPr lang="en-US" sz="1800" b="1" dirty="0">
                          <a:solidFill>
                            <a:srgbClr val="0000FF"/>
                          </a:solidFill>
                          <a:latin typeface="Arial"/>
                          <a:ea typeface="Times New Roman"/>
                          <a:cs typeface="Times New Roman"/>
                        </a:rPr>
                        <a:t>)</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8404">
                <a:tc>
                  <a:txBody>
                    <a:bodyPr/>
                    <a:lstStyle/>
                    <a:p>
                      <a:pPr marL="0" marR="0">
                        <a:spcBef>
                          <a:spcPts val="1200"/>
                        </a:spcBef>
                        <a:spcAft>
                          <a:spcPts val="1200"/>
                        </a:spcAft>
                      </a:pPr>
                      <a:r>
                        <a:rPr lang="en-US" sz="1800" b="1" dirty="0">
                          <a:latin typeface="Arial"/>
                          <a:ea typeface="Times New Roman"/>
                          <a:cs typeface="Times New Roman"/>
                        </a:rPr>
                        <a:t>Free Ethylene</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a:latin typeface="Arial"/>
                          <a:ea typeface="Times New Roman"/>
                          <a:cs typeface="Times New Roman"/>
                        </a:rPr>
                        <a:t>1623</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404">
                <a:tc>
                  <a:txBody>
                    <a:bodyPr/>
                    <a:lstStyle/>
                    <a:p>
                      <a:pPr marL="0" marR="0">
                        <a:spcBef>
                          <a:spcPts val="600"/>
                        </a:spcBef>
                        <a:spcAft>
                          <a:spcPts val="600"/>
                        </a:spcAft>
                      </a:pPr>
                      <a:r>
                        <a:rPr lang="en-US" sz="1800" b="1" dirty="0">
                          <a:latin typeface="Arial"/>
                          <a:ea typeface="Times New Roman"/>
                          <a:cs typeface="Times New Roman"/>
                        </a:rPr>
                        <a:t>[Ag(H</a:t>
                      </a:r>
                      <a:r>
                        <a:rPr lang="en-US" sz="2000" b="1" baseline="-25000" dirty="0">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800" baseline="30000" dirty="0">
                          <a:latin typeface="Arial"/>
                          <a:ea typeface="Times New Roman"/>
                          <a:cs typeface="Times New Roman"/>
                        </a:rPr>
                        <a:t>+</a:t>
                      </a:r>
                      <a:endParaRPr lang="en-US" sz="1800" baseline="30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a:latin typeface="Arial"/>
                          <a:ea typeface="Times New Roman"/>
                          <a:cs typeface="Times New Roman"/>
                        </a:rPr>
                        <a:t>1584</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8404">
                <a:tc>
                  <a:txBody>
                    <a:bodyPr/>
                    <a:lstStyle/>
                    <a:p>
                      <a:pPr marL="0" marR="0">
                        <a:spcBef>
                          <a:spcPts val="600"/>
                        </a:spcBef>
                        <a:spcAft>
                          <a:spcPts val="600"/>
                        </a:spcAft>
                      </a:pPr>
                      <a:r>
                        <a:rPr lang="en-US" sz="1800" b="1" dirty="0">
                          <a:latin typeface="Arial"/>
                          <a:ea typeface="Times New Roman"/>
                          <a:cs typeface="Times New Roman"/>
                        </a:rPr>
                        <a:t>Fe(CO)</a:t>
                      </a:r>
                      <a:r>
                        <a:rPr lang="en-US" sz="2000" b="1" kern="1200" baseline="-25000" dirty="0">
                          <a:solidFill>
                            <a:schemeClr val="tx1"/>
                          </a:solidFill>
                          <a:latin typeface="Arial"/>
                          <a:ea typeface="Times New Roman"/>
                          <a:cs typeface="Times New Roman"/>
                        </a:rPr>
                        <a:t>4</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1551</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404">
                <a:tc>
                  <a:txBody>
                    <a:bodyPr/>
                    <a:lstStyle/>
                    <a:p>
                      <a:pPr marL="0" marR="0">
                        <a:spcBef>
                          <a:spcPts val="600"/>
                        </a:spcBef>
                        <a:spcAft>
                          <a:spcPts val="600"/>
                        </a:spcAft>
                      </a:pPr>
                      <a:r>
                        <a:rPr lang="en-US" sz="1800" b="1" dirty="0">
                          <a:latin typeface="Arial"/>
                          <a:ea typeface="Times New Roman"/>
                          <a:cs typeface="Times New Roman"/>
                        </a:rPr>
                        <a:t>[Re(CO)</a:t>
                      </a:r>
                      <a:r>
                        <a:rPr lang="en-US" sz="2000" b="1" kern="1200" baseline="-25000" dirty="0">
                          <a:solidFill>
                            <a:schemeClr val="tx1"/>
                          </a:solidFill>
                          <a:latin typeface="Arial"/>
                          <a:ea typeface="Times New Roman"/>
                          <a:cs typeface="Times New Roman"/>
                        </a:rPr>
                        <a:t>4</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800" kern="1200" baseline="30000" dirty="0">
                          <a:solidFill>
                            <a:schemeClr val="tx1"/>
                          </a:solidFill>
                          <a:latin typeface="Arial"/>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a:latin typeface="Arial"/>
                          <a:ea typeface="Times New Roman"/>
                          <a:cs typeface="Times New Roman"/>
                        </a:rPr>
                        <a:t>1539</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8404">
                <a:tc>
                  <a:txBody>
                    <a:bodyPr/>
                    <a:lstStyle/>
                    <a:p>
                      <a:pPr marL="0" marR="0">
                        <a:spcBef>
                          <a:spcPts val="600"/>
                        </a:spcBef>
                        <a:spcAft>
                          <a:spcPts val="600"/>
                        </a:spcAft>
                      </a:pPr>
                      <a:r>
                        <a:rPr lang="en-US" sz="1800" b="1" dirty="0">
                          <a:latin typeface="Arial"/>
                          <a:ea typeface="Times New Roman"/>
                          <a:cs typeface="Times New Roman"/>
                        </a:rPr>
                        <a:t>[</a:t>
                      </a:r>
                      <a:r>
                        <a:rPr lang="en-US" sz="1800" b="1" dirty="0" err="1">
                          <a:latin typeface="Arial"/>
                          <a:ea typeface="Times New Roman"/>
                          <a:cs typeface="Times New Roman"/>
                        </a:rPr>
                        <a:t>CpFe</a:t>
                      </a:r>
                      <a:r>
                        <a:rPr lang="en-US" sz="1800" b="1" dirty="0">
                          <a:latin typeface="Arial"/>
                          <a:ea typeface="Times New Roman"/>
                          <a:cs typeface="Times New Roman"/>
                        </a:rPr>
                        <a:t>(CO)</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800" kern="1200" baseline="30000" dirty="0">
                          <a:solidFill>
                            <a:schemeClr val="tx1"/>
                          </a:solidFill>
                          <a:latin typeface="Arial"/>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1527</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8404">
                <a:tc>
                  <a:txBody>
                    <a:bodyPr/>
                    <a:lstStyle/>
                    <a:p>
                      <a:pPr marL="0" marR="0">
                        <a:spcBef>
                          <a:spcPts val="600"/>
                        </a:spcBef>
                        <a:spcAft>
                          <a:spcPts val="600"/>
                        </a:spcAft>
                      </a:pPr>
                      <a:r>
                        <a:rPr lang="en-US" sz="1800" b="1" dirty="0">
                          <a:latin typeface="Arial"/>
                          <a:ea typeface="Times New Roman"/>
                          <a:cs typeface="Times New Roman"/>
                        </a:rPr>
                        <a:t>Pd</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Cl</a:t>
                      </a:r>
                      <a:r>
                        <a:rPr lang="en-US" sz="2000" b="1" kern="1200" baseline="-25000" dirty="0">
                          <a:solidFill>
                            <a:schemeClr val="tx1"/>
                          </a:solidFill>
                          <a:latin typeface="Arial"/>
                          <a:ea typeface="Times New Roman"/>
                          <a:cs typeface="Times New Roman"/>
                        </a:rPr>
                        <a:t>4</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1525</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8404">
                <a:tc>
                  <a:txBody>
                    <a:bodyPr/>
                    <a:lstStyle/>
                    <a:p>
                      <a:pPr marL="0" marR="0">
                        <a:spcBef>
                          <a:spcPts val="600"/>
                        </a:spcBef>
                        <a:spcAft>
                          <a:spcPts val="600"/>
                        </a:spcAft>
                      </a:pPr>
                      <a:r>
                        <a:rPr lang="en-US" sz="1800" b="1" dirty="0">
                          <a:latin typeface="Arial"/>
                          <a:ea typeface="Times New Roman"/>
                          <a:cs typeface="Times New Roman"/>
                        </a:rPr>
                        <a:t>[PtCl</a:t>
                      </a:r>
                      <a:r>
                        <a:rPr lang="en-US" sz="2000" b="1" kern="1200" baseline="-25000" dirty="0">
                          <a:solidFill>
                            <a:schemeClr val="tx1"/>
                          </a:solidFill>
                          <a:latin typeface="Arial"/>
                          <a:ea typeface="Times New Roman"/>
                          <a:cs typeface="Times New Roman"/>
                        </a:rPr>
                        <a:t>3</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800" kern="1200" baseline="30000" dirty="0">
                          <a:solidFill>
                            <a:schemeClr val="tx1"/>
                          </a:solidFill>
                          <a:latin typeface="Symbol" pitchFamily="18" charset="2"/>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1516</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8404">
                <a:tc>
                  <a:txBody>
                    <a:bodyPr/>
                    <a:lstStyle/>
                    <a:p>
                      <a:pPr marL="0" marR="0">
                        <a:spcBef>
                          <a:spcPts val="600"/>
                        </a:spcBef>
                        <a:spcAft>
                          <a:spcPts val="600"/>
                        </a:spcAft>
                      </a:pPr>
                      <a:r>
                        <a:rPr lang="en-US" sz="1800" b="1" dirty="0" err="1">
                          <a:latin typeface="Arial"/>
                          <a:ea typeface="Times New Roman"/>
                          <a:cs typeface="Times New Roman"/>
                        </a:rPr>
                        <a:t>CpMn</a:t>
                      </a:r>
                      <a:r>
                        <a:rPr lang="en-US" sz="1800" b="1" dirty="0">
                          <a:latin typeface="Arial"/>
                          <a:ea typeface="Times New Roman"/>
                          <a:cs typeface="Times New Roman"/>
                        </a:rPr>
                        <a:t>(CO)</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1508</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8404">
                <a:tc>
                  <a:txBody>
                    <a:bodyPr/>
                    <a:lstStyle/>
                    <a:p>
                      <a:pPr marL="0" marR="0">
                        <a:spcBef>
                          <a:spcPts val="600"/>
                        </a:spcBef>
                        <a:spcAft>
                          <a:spcPts val="600"/>
                        </a:spcAft>
                      </a:pPr>
                      <a:r>
                        <a:rPr lang="en-US" sz="1800" b="1" dirty="0">
                          <a:latin typeface="Arial"/>
                          <a:ea typeface="Times New Roman"/>
                          <a:cs typeface="Times New Roman"/>
                        </a:rPr>
                        <a:t>Pt</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Cl</a:t>
                      </a:r>
                      <a:r>
                        <a:rPr lang="en-US" sz="2000" b="1" kern="1200" baseline="-25000" dirty="0">
                          <a:solidFill>
                            <a:schemeClr val="tx1"/>
                          </a:solidFill>
                          <a:latin typeface="Arial"/>
                          <a:ea typeface="Times New Roman"/>
                          <a:cs typeface="Times New Roman"/>
                        </a:rPr>
                        <a:t>4</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1506</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38404">
                <a:tc>
                  <a:txBody>
                    <a:bodyPr/>
                    <a:lstStyle/>
                    <a:p>
                      <a:pPr marL="0" marR="0">
                        <a:spcBef>
                          <a:spcPts val="600"/>
                        </a:spcBef>
                        <a:spcAft>
                          <a:spcPts val="600"/>
                        </a:spcAft>
                      </a:pPr>
                      <a:r>
                        <a:rPr lang="en-US" sz="1800" b="1" dirty="0" err="1">
                          <a:latin typeface="Arial"/>
                          <a:ea typeface="Times New Roman"/>
                          <a:cs typeface="Times New Roman"/>
                        </a:rPr>
                        <a:t>CpRh</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1493</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9" name="Rectangle 1"/>
          <p:cNvSpPr>
            <a:spLocks noChangeArrowheads="1"/>
          </p:cNvSpPr>
          <p:nvPr/>
        </p:nvSpPr>
        <p:spPr bwMode="auto">
          <a:xfrm>
            <a:off x="332798" y="788233"/>
            <a:ext cx="241925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Electronic Effects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769703" y="2759273"/>
            <a:ext cx="149130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Symbol" panose="05050102010706020507" pitchFamily="18" charset="2"/>
                <a:ea typeface="Times New Roman" pitchFamily="18" charset="0"/>
                <a:cs typeface="Arial" pitchFamily="34" charset="0"/>
              </a:rPr>
              <a:t>p</a:t>
            </a: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acceptor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576638" y="5136713"/>
            <a:ext cx="187743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Symbol" panose="05050102010706020507" pitchFamily="18" charset="2"/>
                <a:ea typeface="Times New Roman" pitchFamily="18" charset="0"/>
                <a:cs typeface="Arial" pitchFamily="34" charset="0"/>
              </a:rPr>
              <a:t>s</a:t>
            </a:r>
            <a:r>
              <a:rPr kumimoji="0" lang="en-US" sz="2000" b="1" i="0" u="none" strike="noStrike" cap="none" normalizeH="0" baseline="0" dirty="0" smtClean="0">
                <a:ln>
                  <a:noFill/>
                </a:ln>
                <a:solidFill>
                  <a:srgbClr val="0000FF"/>
                </a:solidFill>
                <a:effectLst/>
                <a:latin typeface="+mj-lt"/>
                <a:ea typeface="Times New Roman" pitchFamily="18" charset="0"/>
                <a:cs typeface="Arial" pitchFamily="34" charset="0"/>
              </a:rPr>
              <a:t> and</a:t>
            </a:r>
            <a:r>
              <a:rPr kumimoji="0" lang="en-US" sz="2000" b="1" i="0" u="none" strike="noStrike" cap="none" normalizeH="0" dirty="0" smtClean="0">
                <a:ln>
                  <a:noFill/>
                </a:ln>
                <a:solidFill>
                  <a:srgbClr val="0000FF"/>
                </a:solidFill>
                <a:effectLst/>
                <a:latin typeface="+mj-lt"/>
                <a:ea typeface="Times New Roman" pitchFamily="18" charset="0"/>
                <a:cs typeface="Arial" pitchFamily="34" charset="0"/>
              </a:rPr>
              <a:t> </a:t>
            </a:r>
            <a:r>
              <a:rPr kumimoji="0" lang="en-US" sz="2000" b="1" i="0" u="none" strike="noStrike" cap="none" normalizeH="0" baseline="0" dirty="0" smtClean="0">
                <a:ln>
                  <a:noFill/>
                </a:ln>
                <a:solidFill>
                  <a:srgbClr val="0000FF"/>
                </a:solidFill>
                <a:effectLst/>
                <a:latin typeface="Symbol" panose="05050102010706020507" pitchFamily="18" charset="2"/>
                <a:ea typeface="Times New Roman" pitchFamily="18" charset="0"/>
                <a:cs typeface="Arial" pitchFamily="34" charset="0"/>
              </a:rPr>
              <a:t>p</a:t>
            </a: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donor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3"/>
          <p:cNvSpPr txBox="1">
            <a:spLocks noChangeArrowheads="1"/>
          </p:cNvSpPr>
          <p:nvPr/>
        </p:nvSpPr>
        <p:spPr bwMode="auto">
          <a:xfrm>
            <a:off x="720725" y="192088"/>
            <a:ext cx="4512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Alkenes</a:t>
            </a:r>
            <a:endParaRPr lang="en-US" altLang="it-IT" sz="3200" dirty="0">
              <a:solidFill>
                <a:srgbClr val="FF0000"/>
              </a:solidFill>
              <a:latin typeface="Symbol" panose="05050102010706020507" pitchFamily="18" charset="2"/>
            </a:endParaRPr>
          </a:p>
        </p:txBody>
      </p:sp>
    </p:spTree>
    <p:extLst>
      <p:ext uri="{BB962C8B-B14F-4D97-AF65-F5344CB8AC3E}">
        <p14:creationId xmlns:p14="http://schemas.microsoft.com/office/powerpoint/2010/main" val="129486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it-IT" sz="2800" smtClean="0">
                <a:solidFill>
                  <a:srgbClr val="0000FF"/>
                </a:solidFill>
                <a:latin typeface="Arial" pitchFamily="34" charset="0"/>
              </a:rPr>
              <a:t>Chemisorption of Unsaturated Hydrocarbons</a:t>
            </a:r>
            <a:br>
              <a:rPr lang="en-US" altLang="it-IT" sz="2800" smtClean="0">
                <a:solidFill>
                  <a:srgbClr val="0000FF"/>
                </a:solidFill>
                <a:latin typeface="Arial" pitchFamily="34" charset="0"/>
              </a:rPr>
            </a:br>
            <a:endParaRPr lang="en-US" altLang="it-IT" sz="2800" smtClean="0">
              <a:solidFill>
                <a:srgbClr val="0000FF"/>
              </a:solidFill>
              <a:latin typeface="Arial" pitchFamily="34" charset="0"/>
            </a:endParaRPr>
          </a:p>
        </p:txBody>
      </p:sp>
      <p:sp>
        <p:nvSpPr>
          <p:cNvPr id="45059" name="Text Box 3"/>
          <p:cNvSpPr txBox="1">
            <a:spLocks noChangeArrowheads="1"/>
          </p:cNvSpPr>
          <p:nvPr/>
        </p:nvSpPr>
        <p:spPr bwMode="auto">
          <a:xfrm>
            <a:off x="457200" y="1527196"/>
            <a:ext cx="81534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it-IT" sz="2000" dirty="0"/>
              <a:t>Unsaturated hydrocarbons (alkenes, alkynes, aromatic molecules etc.) all tend to interact fairly strongly with metal atom surfaces. At low temperatures (and on less reactive metal surfaces) the adsorption may be molecular, albeit perhaps with some distortion of bond angles around the carbon atom.</a:t>
            </a:r>
          </a:p>
          <a:p>
            <a:pPr eaLnBrk="1" hangingPunct="1">
              <a:spcBef>
                <a:spcPct val="50000"/>
              </a:spcBef>
              <a:buFontTx/>
              <a:buNone/>
            </a:pPr>
            <a:r>
              <a:rPr lang="en-US" altLang="it-IT" sz="2000" dirty="0" err="1"/>
              <a:t>Ethene</a:t>
            </a:r>
            <a:r>
              <a:rPr lang="en-US" altLang="it-IT" sz="2000" dirty="0"/>
              <a:t>, for example, may bond to give both a </a:t>
            </a:r>
            <a:r>
              <a:rPr lang="en-US" altLang="it-IT" sz="2000" dirty="0">
                <a:latin typeface="Symbol" pitchFamily="18" charset="2"/>
              </a:rPr>
              <a:t>p</a:t>
            </a:r>
            <a:r>
              <a:rPr lang="en-US" altLang="it-IT" sz="2000" dirty="0"/>
              <a:t>-complex (</a:t>
            </a:r>
            <a:r>
              <a:rPr lang="en-US" altLang="it-IT" sz="2000" b="1" dirty="0"/>
              <a:t>A</a:t>
            </a:r>
            <a:r>
              <a:rPr lang="en-US" altLang="it-IT" sz="2000" dirty="0"/>
              <a:t>) or a di-</a:t>
            </a:r>
            <a:r>
              <a:rPr lang="en-US" altLang="it-IT" sz="2000" dirty="0">
                <a:latin typeface="Symbol" pitchFamily="18" charset="2"/>
              </a:rPr>
              <a:t>s </a:t>
            </a:r>
            <a:r>
              <a:rPr lang="en-US" altLang="it-IT" sz="2000" dirty="0"/>
              <a:t>adsorption complex (</a:t>
            </a:r>
            <a:r>
              <a:rPr lang="en-US" altLang="it-IT" sz="2000" b="1" dirty="0"/>
              <a:t>B</a:t>
            </a:r>
            <a:r>
              <a:rPr lang="en-US" altLang="it-IT" sz="2000" dirty="0"/>
              <a:t>):</a:t>
            </a:r>
          </a:p>
          <a:p>
            <a:pPr eaLnBrk="1" hangingPunct="1">
              <a:spcBef>
                <a:spcPct val="50000"/>
              </a:spcBef>
              <a:buFontTx/>
              <a:buNone/>
            </a:pPr>
            <a:endParaRPr lang="en-US" altLang="it-IT" sz="2400" dirty="0"/>
          </a:p>
        </p:txBody>
      </p:sp>
      <p:pic>
        <p:nvPicPr>
          <p:cNvPr id="4506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38600"/>
            <a:ext cx="48688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1752600" y="5670550"/>
            <a:ext cx="6248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2400"/>
              <a:t>(</a:t>
            </a:r>
            <a:r>
              <a:rPr lang="en-US" altLang="it-IT" sz="2400" b="1"/>
              <a:t>A</a:t>
            </a:r>
            <a:r>
              <a:rPr lang="en-US" altLang="it-IT" sz="2400"/>
              <a:t>)       </a:t>
            </a:r>
            <a:r>
              <a:rPr lang="en-US" altLang="it-IT" sz="2400" i="1"/>
              <a:t>Chemisorbed</a:t>
            </a:r>
            <a:r>
              <a:rPr lang="en-US" altLang="it-IT" sz="2400"/>
              <a:t>      (</a:t>
            </a:r>
            <a:r>
              <a:rPr lang="en-US" altLang="it-IT" sz="2400" b="1"/>
              <a:t>B</a:t>
            </a:r>
            <a:r>
              <a:rPr lang="en-US" altLang="it-IT" sz="2400"/>
              <a:t>) </a:t>
            </a:r>
            <a:br>
              <a:rPr lang="en-US" altLang="it-IT" sz="2400"/>
            </a:br>
            <a:r>
              <a:rPr lang="en-US" altLang="it-IT" sz="2400" i="1"/>
              <a:t>Ethene</a:t>
            </a:r>
          </a:p>
          <a:p>
            <a:pPr>
              <a:spcBef>
                <a:spcPct val="0"/>
              </a:spcBef>
              <a:buFontTx/>
              <a:buNone/>
            </a:pPr>
            <a:endParaRPr lang="en-US" altLang="it-IT" sz="2400"/>
          </a:p>
        </p:txBody>
      </p:sp>
    </p:spTree>
    <p:extLst>
      <p:ext uri="{BB962C8B-B14F-4D97-AF65-F5344CB8AC3E}">
        <p14:creationId xmlns:p14="http://schemas.microsoft.com/office/powerpoint/2010/main" val="2738993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altLang="it-IT" sz="2800" b="1" dirty="0" smtClean="0">
                <a:solidFill>
                  <a:srgbClr val="0000FF"/>
                </a:solidFill>
                <a:latin typeface="Arial" pitchFamily="34" charset="0"/>
              </a:rPr>
              <a:t>Models of chemisorbed </a:t>
            </a:r>
            <a:r>
              <a:rPr lang="en-US" altLang="it-IT" sz="2800" b="1" dirty="0" err="1" smtClean="0">
                <a:solidFill>
                  <a:srgbClr val="0000FF"/>
                </a:solidFill>
                <a:latin typeface="Arial" pitchFamily="34" charset="0"/>
              </a:rPr>
              <a:t>ethene</a:t>
            </a:r>
            <a:r>
              <a:rPr lang="en-US" altLang="it-IT" sz="2800" b="1" dirty="0" smtClean="0">
                <a:solidFill>
                  <a:srgbClr val="0000FF"/>
                </a:solidFill>
                <a:latin typeface="Arial" pitchFamily="34" charset="0"/>
              </a:rPr>
              <a:t> and </a:t>
            </a:r>
            <a:r>
              <a:rPr lang="en-US" altLang="it-IT" sz="2800" b="1" dirty="0" err="1" smtClean="0">
                <a:solidFill>
                  <a:srgbClr val="0000FF"/>
                </a:solidFill>
                <a:latin typeface="Arial" pitchFamily="34" charset="0"/>
              </a:rPr>
              <a:t>ethyne</a:t>
            </a:r>
            <a:r>
              <a:rPr lang="en-US" altLang="it-IT" sz="2800" b="1" dirty="0" smtClean="0">
                <a:solidFill>
                  <a:srgbClr val="0000FF"/>
                </a:solidFill>
                <a:latin typeface="Arial" pitchFamily="34" charset="0"/>
              </a:rPr>
              <a:t> on Cu(111) </a:t>
            </a:r>
            <a:br>
              <a:rPr lang="en-US" altLang="it-IT" sz="2800" b="1" dirty="0" smtClean="0">
                <a:solidFill>
                  <a:srgbClr val="0000FF"/>
                </a:solidFill>
                <a:latin typeface="Arial" pitchFamily="34" charset="0"/>
              </a:rPr>
            </a:br>
            <a:endParaRPr lang="en-US" altLang="it-IT" sz="2800" b="1" dirty="0" smtClean="0">
              <a:solidFill>
                <a:srgbClr val="0000FF"/>
              </a:solidFill>
              <a:latin typeface="Arial" pitchFamily="34" charset="0"/>
            </a:endParaRPr>
          </a:p>
        </p:txBody>
      </p:sp>
      <p:sp>
        <p:nvSpPr>
          <p:cNvPr id="46083" name="Text Box 3"/>
          <p:cNvSpPr txBox="1">
            <a:spLocks noChangeArrowheads="1"/>
          </p:cNvSpPr>
          <p:nvPr/>
        </p:nvSpPr>
        <p:spPr bwMode="auto">
          <a:xfrm>
            <a:off x="304800" y="1828800"/>
            <a:ext cx="8610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Studies of ethylene (ethene) and acetylene (ethyne) chemisorbed on Cu(111), a surface with which they interact relatively weakly, have led to the following proposed structures for the molecular adsorption complexes. </a:t>
            </a:r>
          </a:p>
          <a:p>
            <a:pPr eaLnBrk="1" hangingPunct="1">
              <a:spcBef>
                <a:spcPct val="50000"/>
              </a:spcBef>
              <a:buFontTx/>
              <a:buNone/>
            </a:pPr>
            <a:endParaRPr lang="en-US" altLang="it-IT" sz="2000"/>
          </a:p>
        </p:txBody>
      </p:sp>
      <p:pic>
        <p:nvPicPr>
          <p:cNvPr id="46084"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481171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5715000" y="3657600"/>
            <a:ext cx="2819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400"/>
              <a:t>A. Plan view of the Cu(111) surface showing the adsorption geometry of athylene and acetylene molecules at low temperatures.</a:t>
            </a:r>
          </a:p>
          <a:p>
            <a:pPr eaLnBrk="1" hangingPunct="1">
              <a:spcBef>
                <a:spcPct val="50000"/>
              </a:spcBef>
              <a:buFontTx/>
              <a:buNone/>
            </a:pPr>
            <a:endParaRPr lang="en-US" altLang="it-IT" sz="2400"/>
          </a:p>
        </p:txBody>
      </p:sp>
    </p:spTree>
    <p:extLst>
      <p:ext uri="{BB962C8B-B14F-4D97-AF65-F5344CB8AC3E}">
        <p14:creationId xmlns:p14="http://schemas.microsoft.com/office/powerpoint/2010/main" val="3795267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938" y="22875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47107" name="Group 5"/>
          <p:cNvGrpSpPr>
            <a:grpSpLocks/>
          </p:cNvGrpSpPr>
          <p:nvPr/>
        </p:nvGrpSpPr>
        <p:grpSpPr bwMode="auto">
          <a:xfrm>
            <a:off x="-1905000" y="3962400"/>
            <a:ext cx="9923463" cy="2282825"/>
            <a:chOff x="0" y="0"/>
            <a:chExt cx="6251" cy="1438"/>
          </a:xfrm>
        </p:grpSpPr>
        <p:sp>
          <p:nvSpPr>
            <p:cNvPr id="47110" name="Rectangle 3"/>
            <p:cNvSpPr>
              <a:spLocks noChangeArrowheads="1"/>
            </p:cNvSpPr>
            <p:nvPr/>
          </p:nvSpPr>
          <p:spPr bwMode="auto">
            <a:xfrm>
              <a:off x="0" y="0"/>
              <a:ext cx="2319"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7111" name="Rectangle 4"/>
            <p:cNvSpPr>
              <a:spLocks noChangeArrowheads="1"/>
            </p:cNvSpPr>
            <p:nvPr/>
          </p:nvSpPr>
          <p:spPr bwMode="auto">
            <a:xfrm>
              <a:off x="2319" y="0"/>
              <a:ext cx="3932"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it-IT" sz="2400"/>
            </a:p>
            <a:p>
              <a:pPr>
                <a:spcBef>
                  <a:spcPct val="0"/>
                </a:spcBef>
                <a:buFontTx/>
                <a:buNone/>
              </a:pPr>
              <a:endParaRPr lang="en-US" altLang="it-IT" sz="2400"/>
            </a:p>
          </p:txBody>
        </p:sp>
      </p:grpSp>
      <p:sp>
        <p:nvSpPr>
          <p:cNvPr id="47108" name="Rectangle 6"/>
          <p:cNvSpPr>
            <a:spLocks noChangeArrowheads="1"/>
          </p:cNvSpPr>
          <p:nvPr/>
        </p:nvSpPr>
        <p:spPr bwMode="auto">
          <a:xfrm>
            <a:off x="914400" y="4724400"/>
            <a:ext cx="6934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400"/>
              <a:t>B. Perspective view of the Cu(111) surface with an adsorbed acetylene molecule, illustrating the re-hybridisation of the carbon centres to a geometry more closely associated with a C=C double-bond configuration.</a:t>
            </a:r>
          </a:p>
        </p:txBody>
      </p:sp>
      <p:pic>
        <p:nvPicPr>
          <p:cNvPr id="47109" name="Picture 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0"/>
            <a:ext cx="3451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8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3250015" cy="496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H</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28800"/>
            <a:ext cx="4545210" cy="233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464496" y="6093296"/>
            <a:ext cx="4572000" cy="646331"/>
          </a:xfrm>
          <a:prstGeom prst="rect">
            <a:avLst/>
          </a:prstGeom>
        </p:spPr>
        <p:txBody>
          <a:bodyPr>
            <a:spAutoFit/>
          </a:bodyPr>
          <a:lstStyle/>
          <a:p>
            <a:pPr algn="r"/>
            <a:r>
              <a:rPr lang="en-US" dirty="0"/>
              <a:t>ACS Appl. Mater. </a:t>
            </a:r>
            <a:r>
              <a:rPr lang="en-US" dirty="0" smtClean="0"/>
              <a:t>Interfaces</a:t>
            </a:r>
          </a:p>
          <a:p>
            <a:pPr algn="r"/>
            <a:r>
              <a:rPr lang="en-US" dirty="0" smtClean="0"/>
              <a:t>2016</a:t>
            </a:r>
            <a:r>
              <a:rPr lang="en-US" dirty="0"/>
              <a:t>, 8, 35298−35307</a:t>
            </a:r>
          </a:p>
        </p:txBody>
      </p:sp>
      <p:sp>
        <p:nvSpPr>
          <p:cNvPr id="4" name="CasellaDiTesto 3"/>
          <p:cNvSpPr txBox="1"/>
          <p:nvPr/>
        </p:nvSpPr>
        <p:spPr>
          <a:xfrm>
            <a:off x="5340502" y="724054"/>
            <a:ext cx="243214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on TiO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rutile (002)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18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3600000" cy="287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H</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grpSp>
        <p:nvGrpSpPr>
          <p:cNvPr id="8" name="Group 1190"/>
          <p:cNvGrpSpPr>
            <a:grpSpLocks/>
          </p:cNvGrpSpPr>
          <p:nvPr/>
        </p:nvGrpSpPr>
        <p:grpSpPr bwMode="auto">
          <a:xfrm>
            <a:off x="4644008" y="3474976"/>
            <a:ext cx="4068762" cy="3205163"/>
            <a:chOff x="432" y="2016"/>
            <a:chExt cx="2563" cy="2019"/>
          </a:xfrm>
        </p:grpSpPr>
        <p:sp>
          <p:nvSpPr>
            <p:cNvPr id="9" name="Line 1191"/>
            <p:cNvSpPr>
              <a:spLocks noChangeShapeType="1"/>
            </p:cNvSpPr>
            <p:nvPr/>
          </p:nvSpPr>
          <p:spPr bwMode="auto">
            <a:xfrm>
              <a:off x="1584" y="3015"/>
              <a:ext cx="384" cy="0"/>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10" name="Group 1192"/>
            <p:cNvGrpSpPr>
              <a:grpSpLocks/>
            </p:cNvGrpSpPr>
            <p:nvPr/>
          </p:nvGrpSpPr>
          <p:grpSpPr bwMode="auto">
            <a:xfrm>
              <a:off x="1986" y="2736"/>
              <a:ext cx="1009" cy="564"/>
              <a:chOff x="2202" y="768"/>
              <a:chExt cx="1009" cy="564"/>
            </a:xfrm>
          </p:grpSpPr>
          <p:sp>
            <p:nvSpPr>
              <p:cNvPr id="64" name="Text Box 1193"/>
              <p:cNvSpPr txBox="1">
                <a:spLocks noChangeArrowheads="1"/>
              </p:cNvSpPr>
              <p:nvPr/>
            </p:nvSpPr>
            <p:spPr bwMode="auto">
              <a:xfrm>
                <a:off x="2202" y="1138"/>
                <a:ext cx="20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it-IT" altLang="it-IT" sz="1400" b="0"/>
                  <a:t>Zr</a:t>
                </a:r>
              </a:p>
            </p:txBody>
          </p:sp>
          <p:sp>
            <p:nvSpPr>
              <p:cNvPr id="65" name="Line 1194"/>
              <p:cNvSpPr>
                <a:spLocks noChangeShapeType="1"/>
              </p:cNvSpPr>
              <p:nvPr/>
            </p:nvSpPr>
            <p:spPr bwMode="auto">
              <a:xfrm>
                <a:off x="2400" y="1224"/>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6" name="Text Box 1195"/>
              <p:cNvSpPr txBox="1">
                <a:spLocks noChangeArrowheads="1"/>
              </p:cNvSpPr>
              <p:nvPr/>
            </p:nvSpPr>
            <p:spPr bwMode="auto">
              <a:xfrm>
                <a:off x="2905" y="1127"/>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O</a:t>
                </a:r>
              </a:p>
            </p:txBody>
          </p:sp>
          <p:sp>
            <p:nvSpPr>
              <p:cNvPr id="67" name="Text Box 1196"/>
              <p:cNvSpPr txBox="1">
                <a:spLocks noChangeArrowheads="1"/>
              </p:cNvSpPr>
              <p:nvPr/>
            </p:nvSpPr>
            <p:spPr bwMode="auto">
              <a:xfrm>
                <a:off x="2213" y="768"/>
                <a:ext cx="1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it-IT" altLang="it-IT" sz="1400" b="0"/>
                  <a:t>H</a:t>
                </a:r>
              </a:p>
            </p:txBody>
          </p:sp>
          <p:sp>
            <p:nvSpPr>
              <p:cNvPr id="68" name="Line 1197"/>
              <p:cNvSpPr>
                <a:spLocks noChangeShapeType="1"/>
              </p:cNvSpPr>
              <p:nvPr/>
            </p:nvSpPr>
            <p:spPr bwMode="auto">
              <a:xfrm>
                <a:off x="2307" y="912"/>
                <a:ext cx="0" cy="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9" name="Text Box 1198"/>
              <p:cNvSpPr txBox="1">
                <a:spLocks noChangeArrowheads="1"/>
              </p:cNvSpPr>
              <p:nvPr/>
            </p:nvSpPr>
            <p:spPr bwMode="auto">
              <a:xfrm>
                <a:off x="3024" y="908"/>
                <a:ext cx="1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it-IT" sz="1400" b="0"/>
                  <a:t>H</a:t>
                </a:r>
              </a:p>
            </p:txBody>
          </p:sp>
          <p:sp>
            <p:nvSpPr>
              <p:cNvPr id="70" name="AutoShape 1199"/>
              <p:cNvSpPr>
                <a:spLocks noChangeArrowheads="1"/>
              </p:cNvSpPr>
              <p:nvPr/>
            </p:nvSpPr>
            <p:spPr bwMode="auto">
              <a:xfrm rot="2002834" flipV="1">
                <a:off x="3032" y="1039"/>
                <a:ext cx="34" cy="1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11" name="Group 1200"/>
            <p:cNvGrpSpPr>
              <a:grpSpLocks/>
            </p:cNvGrpSpPr>
            <p:nvPr/>
          </p:nvGrpSpPr>
          <p:grpSpPr bwMode="auto">
            <a:xfrm>
              <a:off x="432" y="2016"/>
              <a:ext cx="1200" cy="1010"/>
              <a:chOff x="192" y="144"/>
              <a:chExt cx="1200" cy="1010"/>
            </a:xfrm>
          </p:grpSpPr>
          <p:grpSp>
            <p:nvGrpSpPr>
              <p:cNvPr id="44" name="Group 1201"/>
              <p:cNvGrpSpPr>
                <a:grpSpLocks/>
              </p:cNvGrpSpPr>
              <p:nvPr/>
            </p:nvGrpSpPr>
            <p:grpSpPr bwMode="auto">
              <a:xfrm>
                <a:off x="384" y="672"/>
                <a:ext cx="894" cy="336"/>
                <a:chOff x="96" y="96"/>
                <a:chExt cx="894" cy="336"/>
              </a:xfrm>
            </p:grpSpPr>
            <p:grpSp>
              <p:nvGrpSpPr>
                <p:cNvPr id="59" name="Group 1202"/>
                <p:cNvGrpSpPr>
                  <a:grpSpLocks/>
                </p:cNvGrpSpPr>
                <p:nvPr/>
              </p:nvGrpSpPr>
              <p:grpSpPr bwMode="auto">
                <a:xfrm>
                  <a:off x="96" y="96"/>
                  <a:ext cx="336" cy="336"/>
                  <a:chOff x="288" y="336"/>
                  <a:chExt cx="336" cy="336"/>
                </a:xfrm>
              </p:grpSpPr>
              <p:sp>
                <p:nvSpPr>
                  <p:cNvPr id="62" name="Oval 1203"/>
                  <p:cNvSpPr>
                    <a:spLocks noChangeArrowheads="1"/>
                  </p:cNvSpPr>
                  <p:nvPr/>
                </p:nvSpPr>
                <p:spPr bwMode="auto">
                  <a:xfrm>
                    <a:off x="288" y="336"/>
                    <a:ext cx="336" cy="3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3" name="Text Box 1204"/>
                  <p:cNvSpPr txBox="1">
                    <a:spLocks noChangeArrowheads="1"/>
                  </p:cNvSpPr>
                  <p:nvPr/>
                </p:nvSpPr>
                <p:spPr bwMode="auto">
                  <a:xfrm>
                    <a:off x="353" y="418"/>
                    <a:ext cx="20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it-IT" sz="1400" b="0"/>
                      <a:t>Zr</a:t>
                    </a:r>
                  </a:p>
                </p:txBody>
              </p:sp>
            </p:grpSp>
            <p:sp>
              <p:nvSpPr>
                <p:cNvPr id="60" name="Line 1205"/>
                <p:cNvSpPr>
                  <a:spLocks noChangeShapeType="1"/>
                </p:cNvSpPr>
                <p:nvPr/>
              </p:nvSpPr>
              <p:spPr bwMode="auto">
                <a:xfrm>
                  <a:off x="336" y="264"/>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1" name="Text Box 1206"/>
                <p:cNvSpPr txBox="1">
                  <a:spLocks noChangeArrowheads="1"/>
                </p:cNvSpPr>
                <p:nvPr/>
              </p:nvSpPr>
              <p:spPr bwMode="auto">
                <a:xfrm>
                  <a:off x="846" y="167"/>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O</a:t>
                  </a:r>
                </a:p>
              </p:txBody>
            </p:sp>
          </p:grpSp>
          <p:grpSp>
            <p:nvGrpSpPr>
              <p:cNvPr id="45" name="Group 1207"/>
              <p:cNvGrpSpPr>
                <a:grpSpLocks/>
              </p:cNvGrpSpPr>
              <p:nvPr/>
            </p:nvGrpSpPr>
            <p:grpSpPr bwMode="auto">
              <a:xfrm>
                <a:off x="545" y="245"/>
                <a:ext cx="643" cy="288"/>
                <a:chOff x="1248" y="432"/>
                <a:chExt cx="643" cy="288"/>
              </a:xfrm>
            </p:grpSpPr>
            <p:grpSp>
              <p:nvGrpSpPr>
                <p:cNvPr id="52" name="Group 1208"/>
                <p:cNvGrpSpPr>
                  <a:grpSpLocks/>
                </p:cNvGrpSpPr>
                <p:nvPr/>
              </p:nvGrpSpPr>
              <p:grpSpPr bwMode="auto">
                <a:xfrm>
                  <a:off x="1248" y="432"/>
                  <a:ext cx="288" cy="288"/>
                  <a:chOff x="1248" y="432"/>
                  <a:chExt cx="288" cy="288"/>
                </a:xfrm>
              </p:grpSpPr>
              <p:sp>
                <p:nvSpPr>
                  <p:cNvPr id="57" name="Text Box 1209"/>
                  <p:cNvSpPr txBox="1">
                    <a:spLocks noChangeArrowheads="1"/>
                  </p:cNvSpPr>
                  <p:nvPr/>
                </p:nvSpPr>
                <p:spPr bwMode="auto">
                  <a:xfrm>
                    <a:off x="1320" y="479"/>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58" name="Oval 1210"/>
                  <p:cNvSpPr>
                    <a:spLocks noChangeArrowheads="1"/>
                  </p:cNvSpPr>
                  <p:nvPr/>
                </p:nvSpPr>
                <p:spPr bwMode="auto">
                  <a:xfrm>
                    <a:off x="1248" y="432"/>
                    <a:ext cx="288" cy="2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53" name="Group 1211"/>
                <p:cNvGrpSpPr>
                  <a:grpSpLocks/>
                </p:cNvGrpSpPr>
                <p:nvPr/>
              </p:nvGrpSpPr>
              <p:grpSpPr bwMode="auto">
                <a:xfrm>
                  <a:off x="1747" y="479"/>
                  <a:ext cx="144" cy="194"/>
                  <a:chOff x="1764" y="556"/>
                  <a:chExt cx="144" cy="194"/>
                </a:xfrm>
              </p:grpSpPr>
              <p:sp>
                <p:nvSpPr>
                  <p:cNvPr id="55" name="Text Box 1212"/>
                  <p:cNvSpPr txBox="1">
                    <a:spLocks noChangeArrowheads="1"/>
                  </p:cNvSpPr>
                  <p:nvPr/>
                </p:nvSpPr>
                <p:spPr bwMode="auto">
                  <a:xfrm>
                    <a:off x="1764" y="556"/>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56" name="Oval 1213"/>
                  <p:cNvSpPr>
                    <a:spLocks noChangeArrowheads="1"/>
                  </p:cNvSpPr>
                  <p:nvPr/>
                </p:nvSpPr>
                <p:spPr bwMode="auto">
                  <a:xfrm>
                    <a:off x="1764" y="581"/>
                    <a:ext cx="144" cy="14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54" name="Line 1214"/>
                <p:cNvSpPr>
                  <a:spLocks noChangeShapeType="1"/>
                </p:cNvSpPr>
                <p:nvPr/>
              </p:nvSpPr>
              <p:spPr bwMode="auto">
                <a:xfrm>
                  <a:off x="1440" y="576"/>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46" name="Arc 1215"/>
              <p:cNvSpPr>
                <a:spLocks/>
              </p:cNvSpPr>
              <p:nvPr/>
            </p:nvSpPr>
            <p:spPr bwMode="auto">
              <a:xfrm flipH="1">
                <a:off x="371" y="381"/>
                <a:ext cx="149" cy="321"/>
              </a:xfrm>
              <a:custGeom>
                <a:avLst/>
                <a:gdLst>
                  <a:gd name="G0" fmla="+- 0 0 0"/>
                  <a:gd name="G1" fmla="+- 21600 0 0"/>
                  <a:gd name="G2" fmla="+- 21600 0 0"/>
                  <a:gd name="T0" fmla="*/ 0 w 21600"/>
                  <a:gd name="T1" fmla="*/ 0 h 38598"/>
                  <a:gd name="T2" fmla="*/ 13328 w 21600"/>
                  <a:gd name="T3" fmla="*/ 38598 h 38598"/>
                  <a:gd name="T4" fmla="*/ 0 w 21600"/>
                  <a:gd name="T5" fmla="*/ 21600 h 38598"/>
                </a:gdLst>
                <a:ahLst/>
                <a:cxnLst>
                  <a:cxn ang="0">
                    <a:pos x="T0" y="T1"/>
                  </a:cxn>
                  <a:cxn ang="0">
                    <a:pos x="T2" y="T3"/>
                  </a:cxn>
                  <a:cxn ang="0">
                    <a:pos x="T4" y="T5"/>
                  </a:cxn>
                </a:cxnLst>
                <a:rect l="0" t="0" r="r" b="b"/>
                <a:pathLst>
                  <a:path w="21600" h="38598" fill="none" extrusionOk="0">
                    <a:moveTo>
                      <a:pt x="0" y="0"/>
                    </a:moveTo>
                    <a:cubicBezTo>
                      <a:pt x="11929" y="0"/>
                      <a:pt x="21600" y="9670"/>
                      <a:pt x="21600" y="21600"/>
                    </a:cubicBezTo>
                    <a:cubicBezTo>
                      <a:pt x="21600" y="28235"/>
                      <a:pt x="18549" y="34503"/>
                      <a:pt x="13327" y="38597"/>
                    </a:cubicBezTo>
                  </a:path>
                  <a:path w="21600" h="38598" stroke="0" extrusionOk="0">
                    <a:moveTo>
                      <a:pt x="0" y="0"/>
                    </a:moveTo>
                    <a:cubicBezTo>
                      <a:pt x="11929" y="0"/>
                      <a:pt x="21600" y="9670"/>
                      <a:pt x="21600" y="21600"/>
                    </a:cubicBezTo>
                    <a:cubicBezTo>
                      <a:pt x="21600" y="28235"/>
                      <a:pt x="18549" y="34503"/>
                      <a:pt x="13327" y="38597"/>
                    </a:cubicBezTo>
                    <a:lnTo>
                      <a:pt x="0" y="21600"/>
                    </a:lnTo>
                    <a:close/>
                  </a:path>
                </a:pathLst>
              </a:custGeom>
              <a:noFill/>
              <a:ln w="12700">
                <a:solidFill>
                  <a:schemeClr val="tx1"/>
                </a:solidFill>
                <a:prstDash val="sysDot"/>
                <a:round/>
                <a:headEn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7" name="Text Box 1216"/>
              <p:cNvSpPr txBox="1">
                <a:spLocks noChangeArrowheads="1"/>
              </p:cNvSpPr>
              <p:nvPr/>
            </p:nvSpPr>
            <p:spPr bwMode="auto">
              <a:xfrm>
                <a:off x="192" y="144"/>
                <a:ext cx="7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HOMO</a:t>
                </a:r>
              </a:p>
            </p:txBody>
          </p:sp>
          <p:sp>
            <p:nvSpPr>
              <p:cNvPr id="48" name="Text Box 1217"/>
              <p:cNvSpPr txBox="1">
                <a:spLocks noChangeArrowheads="1"/>
              </p:cNvSpPr>
              <p:nvPr/>
            </p:nvSpPr>
            <p:spPr bwMode="auto">
              <a:xfrm>
                <a:off x="624" y="912"/>
                <a:ext cx="7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LUMO</a:t>
                </a:r>
              </a:p>
            </p:txBody>
          </p:sp>
          <p:sp>
            <p:nvSpPr>
              <p:cNvPr id="49" name="Text Box 1218"/>
              <p:cNvSpPr txBox="1">
                <a:spLocks noChangeArrowheads="1"/>
              </p:cNvSpPr>
              <p:nvPr/>
            </p:nvSpPr>
            <p:spPr bwMode="auto">
              <a:xfrm>
                <a:off x="228" y="387"/>
                <a:ext cx="19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e</a:t>
                </a:r>
                <a:r>
                  <a:rPr lang="it-IT" altLang="it-IT" sz="1400" b="0" baseline="30000"/>
                  <a:t>-</a:t>
                </a:r>
                <a:endParaRPr lang="it-IT" altLang="it-IT" sz="1400" b="0"/>
              </a:p>
            </p:txBody>
          </p:sp>
          <p:sp>
            <p:nvSpPr>
              <p:cNvPr id="50" name="Text Box 1219"/>
              <p:cNvSpPr txBox="1">
                <a:spLocks noChangeArrowheads="1"/>
              </p:cNvSpPr>
              <p:nvPr/>
            </p:nvSpPr>
            <p:spPr bwMode="auto">
              <a:xfrm>
                <a:off x="240" y="960"/>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sp>
            <p:nvSpPr>
              <p:cNvPr id="51" name="Text Box 1220"/>
              <p:cNvSpPr txBox="1">
                <a:spLocks noChangeArrowheads="1"/>
              </p:cNvSpPr>
              <p:nvPr/>
            </p:nvSpPr>
            <p:spPr bwMode="auto">
              <a:xfrm>
                <a:off x="1152" y="864"/>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grpSp>
        <p:sp>
          <p:nvSpPr>
            <p:cNvPr id="12" name="Line 1221"/>
            <p:cNvSpPr>
              <a:spLocks noChangeShapeType="1"/>
            </p:cNvSpPr>
            <p:nvPr/>
          </p:nvSpPr>
          <p:spPr bwMode="auto">
            <a:xfrm>
              <a:off x="871" y="3795"/>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3" name="Text Box 1222"/>
            <p:cNvSpPr txBox="1">
              <a:spLocks noChangeArrowheads="1"/>
            </p:cNvSpPr>
            <p:nvPr/>
          </p:nvSpPr>
          <p:spPr bwMode="auto">
            <a:xfrm>
              <a:off x="695" y="3698"/>
              <a:ext cx="28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Zr</a:t>
              </a:r>
            </a:p>
          </p:txBody>
        </p:sp>
        <p:grpSp>
          <p:nvGrpSpPr>
            <p:cNvPr id="14" name="Group 1223"/>
            <p:cNvGrpSpPr>
              <a:grpSpLocks/>
            </p:cNvGrpSpPr>
            <p:nvPr/>
          </p:nvGrpSpPr>
          <p:grpSpPr bwMode="auto">
            <a:xfrm>
              <a:off x="1329" y="3600"/>
              <a:ext cx="144" cy="197"/>
              <a:chOff x="124" y="1154"/>
              <a:chExt cx="223" cy="390"/>
            </a:xfrm>
          </p:grpSpPr>
          <p:sp>
            <p:nvSpPr>
              <p:cNvPr id="36" name="AutoShape 1224"/>
              <p:cNvSpPr>
                <a:spLocks noChangeArrowheads="1"/>
              </p:cNvSpPr>
              <p:nvPr/>
            </p:nvSpPr>
            <p:spPr bwMode="auto">
              <a:xfrm flipV="1">
                <a:off x="234" y="1298"/>
                <a:ext cx="108" cy="239"/>
              </a:xfrm>
              <a:prstGeom prst="rtTriangle">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Arc 1225"/>
              <p:cNvSpPr>
                <a:spLocks noChangeAspect="1"/>
              </p:cNvSpPr>
              <p:nvPr/>
            </p:nvSpPr>
            <p:spPr bwMode="auto">
              <a:xfrm>
                <a:off x="23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8" name="Line 1226"/>
              <p:cNvSpPr>
                <a:spLocks noChangeShapeType="1"/>
              </p:cNvSpPr>
              <p:nvPr/>
            </p:nvSpPr>
            <p:spPr bwMode="auto">
              <a:xfrm flipH="1">
                <a:off x="234"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Rectangle 1227"/>
              <p:cNvSpPr>
                <a:spLocks noChangeArrowheads="1"/>
              </p:cNvSpPr>
              <p:nvPr/>
            </p:nvSpPr>
            <p:spPr bwMode="auto">
              <a:xfrm>
                <a:off x="235" y="1238"/>
                <a:ext cx="96" cy="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0" name="AutoShape 1228"/>
              <p:cNvSpPr>
                <a:spLocks noChangeArrowheads="1"/>
              </p:cNvSpPr>
              <p:nvPr/>
            </p:nvSpPr>
            <p:spPr bwMode="auto">
              <a:xfrm flipH="1" flipV="1">
                <a:off x="129" y="1298"/>
                <a:ext cx="108" cy="239"/>
              </a:xfrm>
              <a:prstGeom prst="rtTriangle">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1" name="Arc 1229"/>
              <p:cNvSpPr>
                <a:spLocks noChangeAspect="1"/>
              </p:cNvSpPr>
              <p:nvPr/>
            </p:nvSpPr>
            <p:spPr bwMode="auto">
              <a:xfrm flipH="1">
                <a:off x="12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2" name="Line 1230"/>
              <p:cNvSpPr>
                <a:spLocks noChangeShapeType="1"/>
              </p:cNvSpPr>
              <p:nvPr/>
            </p:nvSpPr>
            <p:spPr bwMode="auto">
              <a:xfrm>
                <a:off x="130"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3" name="Rectangle 1231"/>
              <p:cNvSpPr>
                <a:spLocks noChangeArrowheads="1"/>
              </p:cNvSpPr>
              <p:nvPr/>
            </p:nvSpPr>
            <p:spPr bwMode="auto">
              <a:xfrm flipH="1">
                <a:off x="140" y="1238"/>
                <a:ext cx="96" cy="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15" name="Group 1232"/>
            <p:cNvGrpSpPr>
              <a:grpSpLocks/>
            </p:cNvGrpSpPr>
            <p:nvPr/>
          </p:nvGrpSpPr>
          <p:grpSpPr bwMode="auto">
            <a:xfrm flipV="1">
              <a:off x="1329" y="3793"/>
              <a:ext cx="144" cy="197"/>
              <a:chOff x="124" y="1154"/>
              <a:chExt cx="223" cy="390"/>
            </a:xfrm>
          </p:grpSpPr>
          <p:sp>
            <p:nvSpPr>
              <p:cNvPr id="28" name="AutoShape 1233"/>
              <p:cNvSpPr>
                <a:spLocks noChangeArrowheads="1"/>
              </p:cNvSpPr>
              <p:nvPr/>
            </p:nvSpPr>
            <p:spPr bwMode="auto">
              <a:xfrm flipV="1">
                <a:off x="234" y="1298"/>
                <a:ext cx="108" cy="239"/>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Arc 1234"/>
              <p:cNvSpPr>
                <a:spLocks noChangeAspect="1"/>
              </p:cNvSpPr>
              <p:nvPr/>
            </p:nvSpPr>
            <p:spPr bwMode="auto">
              <a:xfrm>
                <a:off x="23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1235"/>
              <p:cNvSpPr>
                <a:spLocks noChangeShapeType="1"/>
              </p:cNvSpPr>
              <p:nvPr/>
            </p:nvSpPr>
            <p:spPr bwMode="auto">
              <a:xfrm flipH="1">
                <a:off x="234"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Rectangle 1236"/>
              <p:cNvSpPr>
                <a:spLocks noChangeArrowheads="1"/>
              </p:cNvSpPr>
              <p:nvPr/>
            </p:nvSpPr>
            <p:spPr bwMode="auto">
              <a:xfrm>
                <a:off x="235" y="1238"/>
                <a:ext cx="96" cy="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AutoShape 1237"/>
              <p:cNvSpPr>
                <a:spLocks noChangeArrowheads="1"/>
              </p:cNvSpPr>
              <p:nvPr/>
            </p:nvSpPr>
            <p:spPr bwMode="auto">
              <a:xfrm flipH="1" flipV="1">
                <a:off x="129" y="1298"/>
                <a:ext cx="108" cy="239"/>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Arc 1238"/>
              <p:cNvSpPr>
                <a:spLocks noChangeAspect="1"/>
              </p:cNvSpPr>
              <p:nvPr/>
            </p:nvSpPr>
            <p:spPr bwMode="auto">
              <a:xfrm flipH="1">
                <a:off x="12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4" name="Line 1239"/>
              <p:cNvSpPr>
                <a:spLocks noChangeShapeType="1"/>
              </p:cNvSpPr>
              <p:nvPr/>
            </p:nvSpPr>
            <p:spPr bwMode="auto">
              <a:xfrm>
                <a:off x="130"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Rectangle 1240"/>
              <p:cNvSpPr>
                <a:spLocks noChangeArrowheads="1"/>
              </p:cNvSpPr>
              <p:nvPr/>
            </p:nvSpPr>
            <p:spPr bwMode="auto">
              <a:xfrm flipH="1">
                <a:off x="140" y="1238"/>
                <a:ext cx="96" cy="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16" name="Text Box 1241"/>
            <p:cNvSpPr txBox="1">
              <a:spLocks noChangeArrowheads="1"/>
            </p:cNvSpPr>
            <p:nvPr/>
          </p:nvSpPr>
          <p:spPr bwMode="auto">
            <a:xfrm>
              <a:off x="1328" y="3698"/>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O</a:t>
              </a:r>
            </a:p>
          </p:txBody>
        </p:sp>
        <p:sp>
          <p:nvSpPr>
            <p:cNvPr id="17" name="Text Box 1242"/>
            <p:cNvSpPr txBox="1">
              <a:spLocks noChangeArrowheads="1"/>
            </p:cNvSpPr>
            <p:nvPr/>
          </p:nvSpPr>
          <p:spPr bwMode="auto">
            <a:xfrm>
              <a:off x="1463" y="3841"/>
              <a:ext cx="43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HOMO</a:t>
              </a:r>
            </a:p>
          </p:txBody>
        </p:sp>
        <p:sp>
          <p:nvSpPr>
            <p:cNvPr id="18" name="Oval 1243"/>
            <p:cNvSpPr>
              <a:spLocks noChangeArrowheads="1"/>
            </p:cNvSpPr>
            <p:nvPr/>
          </p:nvSpPr>
          <p:spPr bwMode="auto">
            <a:xfrm flipH="1">
              <a:off x="1146" y="3216"/>
              <a:ext cx="288" cy="2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Text Box 1244"/>
            <p:cNvSpPr txBox="1">
              <a:spLocks noChangeArrowheads="1"/>
            </p:cNvSpPr>
            <p:nvPr/>
          </p:nvSpPr>
          <p:spPr bwMode="auto">
            <a:xfrm flipH="1">
              <a:off x="1218" y="3263"/>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20" name="Text Box 1245"/>
            <p:cNvSpPr txBox="1">
              <a:spLocks noChangeArrowheads="1"/>
            </p:cNvSpPr>
            <p:nvPr/>
          </p:nvSpPr>
          <p:spPr bwMode="auto">
            <a:xfrm flipH="1">
              <a:off x="791" y="3263"/>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21" name="Oval 1246"/>
            <p:cNvSpPr>
              <a:spLocks noChangeArrowheads="1"/>
            </p:cNvSpPr>
            <p:nvPr/>
          </p:nvSpPr>
          <p:spPr bwMode="auto">
            <a:xfrm flipH="1">
              <a:off x="791" y="3288"/>
              <a:ext cx="144" cy="14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247"/>
            <p:cNvSpPr>
              <a:spLocks noChangeShapeType="1"/>
            </p:cNvSpPr>
            <p:nvPr/>
          </p:nvSpPr>
          <p:spPr bwMode="auto">
            <a:xfrm flipH="1">
              <a:off x="906" y="336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Arc 1248"/>
            <p:cNvSpPr>
              <a:spLocks/>
            </p:cNvSpPr>
            <p:nvPr/>
          </p:nvSpPr>
          <p:spPr bwMode="auto">
            <a:xfrm rot="10800000" flipH="1">
              <a:off x="1411" y="3331"/>
              <a:ext cx="149" cy="317"/>
            </a:xfrm>
            <a:custGeom>
              <a:avLst/>
              <a:gdLst>
                <a:gd name="G0" fmla="+- 0 0 0"/>
                <a:gd name="G1" fmla="+- 17261 0 0"/>
                <a:gd name="G2" fmla="+- 21600 0 0"/>
                <a:gd name="T0" fmla="*/ 12986 w 21600"/>
                <a:gd name="T1" fmla="*/ 0 h 38121"/>
                <a:gd name="T2" fmla="*/ 5606 w 21600"/>
                <a:gd name="T3" fmla="*/ 38121 h 38121"/>
                <a:gd name="T4" fmla="*/ 0 w 21600"/>
                <a:gd name="T5" fmla="*/ 17261 h 38121"/>
              </a:gdLst>
              <a:ahLst/>
              <a:cxnLst>
                <a:cxn ang="0">
                  <a:pos x="T0" y="T1"/>
                </a:cxn>
                <a:cxn ang="0">
                  <a:pos x="T2" y="T3"/>
                </a:cxn>
                <a:cxn ang="0">
                  <a:pos x="T4" y="T5"/>
                </a:cxn>
              </a:cxnLst>
              <a:rect l="0" t="0" r="r" b="b"/>
              <a:pathLst>
                <a:path w="21600" h="38121" fill="none" extrusionOk="0">
                  <a:moveTo>
                    <a:pt x="12985" y="0"/>
                  </a:moveTo>
                  <a:cubicBezTo>
                    <a:pt x="18409" y="4080"/>
                    <a:pt x="21600" y="10473"/>
                    <a:pt x="21600" y="17261"/>
                  </a:cubicBezTo>
                  <a:cubicBezTo>
                    <a:pt x="21600" y="27031"/>
                    <a:pt x="15041" y="35585"/>
                    <a:pt x="5605" y="38120"/>
                  </a:cubicBezTo>
                </a:path>
                <a:path w="21600" h="38121" stroke="0" extrusionOk="0">
                  <a:moveTo>
                    <a:pt x="12985" y="0"/>
                  </a:moveTo>
                  <a:cubicBezTo>
                    <a:pt x="18409" y="4080"/>
                    <a:pt x="21600" y="10473"/>
                    <a:pt x="21600" y="17261"/>
                  </a:cubicBezTo>
                  <a:cubicBezTo>
                    <a:pt x="21600" y="27031"/>
                    <a:pt x="15041" y="35585"/>
                    <a:pt x="5605" y="38120"/>
                  </a:cubicBezTo>
                  <a:lnTo>
                    <a:pt x="0" y="17261"/>
                  </a:lnTo>
                  <a:close/>
                </a:path>
              </a:pathLst>
            </a:custGeom>
            <a:noFill/>
            <a:ln w="12700">
              <a:solidFill>
                <a:schemeClr val="tx1"/>
              </a:solidFill>
              <a:prstDash val="sysDot"/>
              <a:round/>
              <a:headEn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Text Box 1249"/>
            <p:cNvSpPr txBox="1">
              <a:spLocks noChangeArrowheads="1"/>
            </p:cNvSpPr>
            <p:nvPr/>
          </p:nvSpPr>
          <p:spPr bwMode="auto">
            <a:xfrm>
              <a:off x="1534" y="3420"/>
              <a:ext cx="19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e</a:t>
              </a:r>
              <a:r>
                <a:rPr lang="it-IT" altLang="it-IT" sz="1400" b="0" baseline="30000"/>
                <a:t>-</a:t>
              </a:r>
              <a:endParaRPr lang="it-IT" altLang="it-IT" sz="1400" b="0"/>
            </a:p>
          </p:txBody>
        </p:sp>
        <p:sp>
          <p:nvSpPr>
            <p:cNvPr id="25" name="Text Box 1250"/>
            <p:cNvSpPr txBox="1">
              <a:spLocks noChangeArrowheads="1"/>
            </p:cNvSpPr>
            <p:nvPr/>
          </p:nvSpPr>
          <p:spPr bwMode="auto">
            <a:xfrm>
              <a:off x="743" y="3072"/>
              <a:ext cx="7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LUMO</a:t>
              </a:r>
            </a:p>
          </p:txBody>
        </p:sp>
        <p:sp>
          <p:nvSpPr>
            <p:cNvPr id="26" name="Text Box 1251"/>
            <p:cNvSpPr txBox="1">
              <a:spLocks noChangeArrowheads="1"/>
            </p:cNvSpPr>
            <p:nvPr/>
          </p:nvSpPr>
          <p:spPr bwMode="auto">
            <a:xfrm>
              <a:off x="576" y="3793"/>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sp>
          <p:nvSpPr>
            <p:cNvPr id="27" name="Text Box 1252"/>
            <p:cNvSpPr txBox="1">
              <a:spLocks noChangeArrowheads="1"/>
            </p:cNvSpPr>
            <p:nvPr/>
          </p:nvSpPr>
          <p:spPr bwMode="auto">
            <a:xfrm>
              <a:off x="1440" y="3697"/>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grpSp>
      <p:sp>
        <p:nvSpPr>
          <p:cNvPr id="71" name="Text Box 1253"/>
          <p:cNvSpPr txBox="1">
            <a:spLocks noChangeArrowheads="1"/>
          </p:cNvSpPr>
          <p:nvPr/>
        </p:nvSpPr>
        <p:spPr bwMode="auto">
          <a:xfrm>
            <a:off x="1080071" y="5803304"/>
            <a:ext cx="3621087" cy="74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r>
              <a:rPr lang="it-IT" altLang="it-IT" sz="1400" b="0" dirty="0" smtClean="0">
                <a:latin typeface="Arial" panose="020B0604020202020204" pitchFamily="34" charset="0"/>
                <a:cs typeface="Arial" panose="020B0604020202020204" pitchFamily="34" charset="0"/>
              </a:rPr>
              <a:t>DFT </a:t>
            </a:r>
            <a:r>
              <a:rPr lang="it-IT" altLang="it-IT" sz="1400" b="0" dirty="0" err="1" smtClean="0">
                <a:latin typeface="Arial" panose="020B0604020202020204" pitchFamily="34" charset="0"/>
                <a:cs typeface="Arial" panose="020B0604020202020204" pitchFamily="34" charset="0"/>
              </a:rPr>
              <a:t>calculations</a:t>
            </a:r>
            <a:r>
              <a:rPr lang="it-IT" altLang="it-IT" sz="1400" b="0" dirty="0" smtClean="0">
                <a:latin typeface="Arial" panose="020B0604020202020204" pitchFamily="34" charset="0"/>
                <a:cs typeface="Arial" panose="020B0604020202020204" pitchFamily="34" charset="0"/>
              </a:rPr>
              <a:t>:</a:t>
            </a:r>
            <a:endParaRPr lang="it-IT" altLang="it-IT" sz="1400" dirty="0">
              <a:latin typeface="Arial" panose="020B0604020202020204" pitchFamily="34" charset="0"/>
              <a:cs typeface="Arial" panose="020B0604020202020204" pitchFamily="34" charset="0"/>
            </a:endParaRPr>
          </a:p>
          <a:p>
            <a:pPr algn="r"/>
            <a:r>
              <a:rPr lang="it-IT" altLang="it-IT" sz="1400" b="0" dirty="0" err="1" smtClean="0">
                <a:latin typeface="Arial" panose="020B0604020202020204" pitchFamily="34" charset="0"/>
                <a:cs typeface="Arial" panose="020B0604020202020204" pitchFamily="34" charset="0"/>
              </a:rPr>
              <a:t>Nakatsuij</a:t>
            </a:r>
            <a:r>
              <a:rPr lang="it-IT" altLang="it-IT" sz="1400" b="0" dirty="0" smtClean="0">
                <a:latin typeface="Arial" panose="020B0604020202020204" pitchFamily="34" charset="0"/>
                <a:cs typeface="Arial" panose="020B0604020202020204" pitchFamily="34" charset="0"/>
              </a:rPr>
              <a:t> </a:t>
            </a:r>
            <a:r>
              <a:rPr lang="it-IT" altLang="it-IT" sz="1400" b="0" dirty="0">
                <a:latin typeface="Arial" panose="020B0604020202020204" pitchFamily="34" charset="0"/>
                <a:cs typeface="Arial" panose="020B0604020202020204" pitchFamily="34" charset="0"/>
              </a:rPr>
              <a:t>et al., </a:t>
            </a:r>
            <a:r>
              <a:rPr lang="it-IT" altLang="it-IT" sz="1400" b="0" i="1" dirty="0">
                <a:latin typeface="Arial" panose="020B0604020202020204" pitchFamily="34" charset="0"/>
                <a:cs typeface="Arial" panose="020B0604020202020204" pitchFamily="34" charset="0"/>
              </a:rPr>
              <a:t>J. </a:t>
            </a:r>
            <a:r>
              <a:rPr lang="it-IT" altLang="it-IT" sz="1400" b="0" i="1" dirty="0" err="1">
                <a:latin typeface="Arial" panose="020B0604020202020204" pitchFamily="34" charset="0"/>
                <a:cs typeface="Arial" panose="020B0604020202020204" pitchFamily="34" charset="0"/>
              </a:rPr>
              <a:t>Phys</a:t>
            </a:r>
            <a:r>
              <a:rPr lang="it-IT" altLang="it-IT" sz="1400" b="0" i="1" dirty="0">
                <a:latin typeface="Arial" panose="020B0604020202020204" pitchFamily="34" charset="0"/>
                <a:cs typeface="Arial" panose="020B0604020202020204" pitchFamily="34" charset="0"/>
              </a:rPr>
              <a:t>. </a:t>
            </a:r>
            <a:r>
              <a:rPr lang="it-IT" altLang="it-IT" sz="1400" b="0" i="1" dirty="0" err="1">
                <a:latin typeface="Arial" panose="020B0604020202020204" pitchFamily="34" charset="0"/>
                <a:cs typeface="Arial" panose="020B0604020202020204" pitchFamily="34" charset="0"/>
              </a:rPr>
              <a:t>Chem</a:t>
            </a:r>
            <a:r>
              <a:rPr lang="it-IT" altLang="it-IT" sz="1400" b="0" i="1" dirty="0">
                <a:latin typeface="Arial" panose="020B0604020202020204" pitchFamily="34" charset="0"/>
                <a:cs typeface="Arial" panose="020B0604020202020204" pitchFamily="34" charset="0"/>
              </a:rPr>
              <a:t>.</a:t>
            </a:r>
            <a:r>
              <a:rPr lang="it-IT" altLang="it-IT" sz="1400" b="0" dirty="0">
                <a:latin typeface="Arial" panose="020B0604020202020204" pitchFamily="34" charset="0"/>
                <a:cs typeface="Arial" panose="020B0604020202020204" pitchFamily="34" charset="0"/>
              </a:rPr>
              <a:t> </a:t>
            </a:r>
            <a:r>
              <a:rPr lang="it-IT" altLang="it-IT" sz="1400" dirty="0" smtClean="0">
                <a:latin typeface="Arial" panose="020B0604020202020204" pitchFamily="34" charset="0"/>
                <a:cs typeface="Arial" panose="020B0604020202020204" pitchFamily="34" charset="0"/>
              </a:rPr>
              <a:t>98 </a:t>
            </a:r>
            <a:r>
              <a:rPr lang="it-IT" altLang="it-IT" sz="1400" dirty="0">
                <a:latin typeface="Arial" panose="020B0604020202020204" pitchFamily="34" charset="0"/>
                <a:cs typeface="Arial" panose="020B0604020202020204" pitchFamily="34" charset="0"/>
              </a:rPr>
              <a:t>(1994</a:t>
            </a:r>
            <a:r>
              <a:rPr lang="it-IT" altLang="it-IT" sz="1400" dirty="0" smtClean="0">
                <a:latin typeface="Arial" panose="020B0604020202020204" pitchFamily="34" charset="0"/>
                <a:cs typeface="Arial" panose="020B0604020202020204" pitchFamily="34" charset="0"/>
              </a:rPr>
              <a:t>)</a:t>
            </a:r>
            <a:r>
              <a:rPr lang="it-IT" altLang="it-IT" sz="1400" b="0" dirty="0" smtClean="0">
                <a:latin typeface="Arial" panose="020B0604020202020204" pitchFamily="34" charset="0"/>
                <a:cs typeface="Arial" panose="020B0604020202020204" pitchFamily="34" charset="0"/>
              </a:rPr>
              <a:t>, 11840</a:t>
            </a:r>
            <a:endParaRPr lang="it-IT" altLang="it-IT" sz="1400" b="0" dirty="0">
              <a:latin typeface="Arial" panose="020B0604020202020204" pitchFamily="34" charset="0"/>
              <a:cs typeface="Arial" panose="020B0604020202020204" pitchFamily="34" charset="0"/>
            </a:endParaRPr>
          </a:p>
        </p:txBody>
      </p:sp>
      <p:sp>
        <p:nvSpPr>
          <p:cNvPr id="136" name="Text Box 1253"/>
          <p:cNvSpPr txBox="1">
            <a:spLocks noChangeArrowheads="1"/>
          </p:cNvSpPr>
          <p:nvPr/>
        </p:nvSpPr>
        <p:spPr bwMode="auto">
          <a:xfrm>
            <a:off x="251520" y="692696"/>
            <a:ext cx="3621087" cy="74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it-IT" altLang="it-IT" sz="1400" b="0" dirty="0" smtClean="0">
                <a:latin typeface="Arial" panose="020B0604020202020204" pitchFamily="34" charset="0"/>
                <a:cs typeface="Arial" panose="020B0604020202020204" pitchFamily="34" charset="0"/>
              </a:rPr>
              <a:t>FT-IR </a:t>
            </a:r>
            <a:r>
              <a:rPr lang="it-IT" altLang="it-IT" sz="1400" b="0" dirty="0" err="1" smtClean="0">
                <a:latin typeface="Arial" panose="020B0604020202020204" pitchFamily="34" charset="0"/>
                <a:cs typeface="Arial" panose="020B0604020202020204" pitchFamily="34" charset="0"/>
              </a:rPr>
              <a:t>spectroscopy</a:t>
            </a:r>
            <a:r>
              <a:rPr lang="it-IT" altLang="it-IT" sz="1400" dirty="0">
                <a:latin typeface="Arial" panose="020B0604020202020204" pitchFamily="34" charset="0"/>
                <a:cs typeface="Arial" panose="020B0604020202020204" pitchFamily="34" charset="0"/>
              </a:rPr>
              <a:t>:</a:t>
            </a:r>
          </a:p>
          <a:p>
            <a:r>
              <a:rPr lang="it-IT" altLang="it-IT" sz="1400" b="0" dirty="0" err="1" smtClean="0">
                <a:latin typeface="Arial" panose="020B0604020202020204" pitchFamily="34" charset="0"/>
                <a:cs typeface="Arial" panose="020B0604020202020204" pitchFamily="34" charset="0"/>
              </a:rPr>
              <a:t>Kondo</a:t>
            </a:r>
            <a:r>
              <a:rPr lang="it-IT" altLang="it-IT" sz="1400" b="0" dirty="0" smtClean="0">
                <a:latin typeface="Arial" panose="020B0604020202020204" pitchFamily="34" charset="0"/>
                <a:cs typeface="Arial" panose="020B0604020202020204" pitchFamily="34" charset="0"/>
              </a:rPr>
              <a:t> et </a:t>
            </a:r>
            <a:r>
              <a:rPr lang="it-IT" altLang="it-IT" sz="1400" b="0" dirty="0">
                <a:latin typeface="Arial" panose="020B0604020202020204" pitchFamily="34" charset="0"/>
                <a:cs typeface="Arial" panose="020B0604020202020204" pitchFamily="34" charset="0"/>
              </a:rPr>
              <a:t>al., </a:t>
            </a:r>
            <a:r>
              <a:rPr lang="it-IT" altLang="it-IT" sz="1400" b="0" i="1" dirty="0">
                <a:latin typeface="Arial" panose="020B0604020202020204" pitchFamily="34" charset="0"/>
                <a:cs typeface="Arial" panose="020B0604020202020204" pitchFamily="34" charset="0"/>
              </a:rPr>
              <a:t>J. </a:t>
            </a:r>
            <a:r>
              <a:rPr lang="it-IT" altLang="it-IT" sz="1400" b="0" i="1" dirty="0" err="1" smtClean="0">
                <a:latin typeface="Arial" panose="020B0604020202020204" pitchFamily="34" charset="0"/>
                <a:cs typeface="Arial" panose="020B0604020202020204" pitchFamily="34" charset="0"/>
              </a:rPr>
              <a:t>Chem</a:t>
            </a:r>
            <a:r>
              <a:rPr lang="it-IT" altLang="it-IT" sz="1400" b="0" i="1" dirty="0" smtClean="0">
                <a:latin typeface="Arial" panose="020B0604020202020204" pitchFamily="34" charset="0"/>
                <a:cs typeface="Arial" panose="020B0604020202020204" pitchFamily="34" charset="0"/>
              </a:rPr>
              <a:t>. </a:t>
            </a:r>
            <a:r>
              <a:rPr lang="it-IT" altLang="it-IT" sz="1400" b="0" i="1" dirty="0" err="1" smtClean="0">
                <a:latin typeface="Arial" panose="020B0604020202020204" pitchFamily="34" charset="0"/>
                <a:cs typeface="Arial" panose="020B0604020202020204" pitchFamily="34" charset="0"/>
              </a:rPr>
              <a:t>Soc</a:t>
            </a:r>
            <a:r>
              <a:rPr lang="it-IT" altLang="it-IT" sz="1400" b="0" i="1" dirty="0" smtClean="0">
                <a:latin typeface="Arial" panose="020B0604020202020204" pitchFamily="34" charset="0"/>
                <a:cs typeface="Arial" panose="020B0604020202020204" pitchFamily="34" charset="0"/>
              </a:rPr>
              <a:t>. Farad. Trans.</a:t>
            </a:r>
          </a:p>
          <a:p>
            <a:r>
              <a:rPr lang="it-IT" altLang="it-IT" sz="1400" b="0" dirty="0" smtClean="0">
                <a:latin typeface="Arial" panose="020B0604020202020204" pitchFamily="34" charset="0"/>
                <a:cs typeface="Arial" panose="020B0604020202020204" pitchFamily="34" charset="0"/>
              </a:rPr>
              <a:t>84 (1988), 511-519.</a:t>
            </a:r>
            <a:endParaRPr lang="it-IT" altLang="it-IT" sz="1400" b="0" dirty="0">
              <a:latin typeface="Arial" panose="020B0604020202020204" pitchFamily="34" charset="0"/>
              <a:cs typeface="Arial" panose="020B0604020202020204" pitchFamily="34" charset="0"/>
            </a:endParaRPr>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855" y="1403273"/>
            <a:ext cx="4845963" cy="17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937941" y="1862178"/>
            <a:ext cx="453970" cy="307777"/>
          </a:xfrm>
          <a:prstGeom prst="rect">
            <a:avLst/>
          </a:prstGeom>
          <a:noFill/>
        </p:spPr>
        <p:txBody>
          <a:bodyPr wrap="none" rtlCol="0">
            <a:spAutoFit/>
          </a:bodyPr>
          <a:lstStyle/>
          <a:p>
            <a:r>
              <a:rPr lang="it-IT" sz="1400" dirty="0" smtClean="0">
                <a:solidFill>
                  <a:srgbClr val="FF0000"/>
                </a:solidFill>
                <a:latin typeface="Arial" panose="020B0604020202020204" pitchFamily="34" charset="0"/>
                <a:cs typeface="Arial" panose="020B0604020202020204" pitchFamily="34" charset="0"/>
              </a:rPr>
              <a:t>OH</a:t>
            </a:r>
          </a:p>
        </p:txBody>
      </p:sp>
      <p:sp>
        <p:nvSpPr>
          <p:cNvPr id="72" name="CasellaDiTesto 71"/>
          <p:cNvSpPr txBox="1"/>
          <p:nvPr/>
        </p:nvSpPr>
        <p:spPr>
          <a:xfrm>
            <a:off x="1608093" y="2482387"/>
            <a:ext cx="453970" cy="307777"/>
          </a:xfrm>
          <a:prstGeom prst="rect">
            <a:avLst/>
          </a:prstGeom>
          <a:noFill/>
        </p:spPr>
        <p:txBody>
          <a:bodyPr wrap="none" rtlCol="0">
            <a:spAutoFit/>
          </a:bodyPr>
          <a:lstStyle/>
          <a:p>
            <a:r>
              <a:rPr lang="it-IT" sz="1400" dirty="0" smtClean="0">
                <a:solidFill>
                  <a:srgbClr val="0000FF"/>
                </a:solidFill>
                <a:latin typeface="Arial" panose="020B0604020202020204" pitchFamily="34" charset="0"/>
                <a:cs typeface="Arial" panose="020B0604020202020204" pitchFamily="34" charset="0"/>
              </a:rPr>
              <a:t>OD</a:t>
            </a:r>
          </a:p>
        </p:txBody>
      </p:sp>
      <p:sp>
        <p:nvSpPr>
          <p:cNvPr id="73" name="CasellaDiTesto 72"/>
          <p:cNvSpPr txBox="1"/>
          <p:nvPr/>
        </p:nvSpPr>
        <p:spPr>
          <a:xfrm>
            <a:off x="2411760" y="1554401"/>
            <a:ext cx="542136" cy="307777"/>
          </a:xfrm>
          <a:prstGeom prst="rect">
            <a:avLst/>
          </a:prstGeom>
          <a:noFill/>
        </p:spPr>
        <p:txBody>
          <a:bodyPr wrap="none" rtlCol="0">
            <a:spAutoFit/>
          </a:bodyPr>
          <a:lstStyle/>
          <a:p>
            <a:r>
              <a:rPr lang="it-IT" sz="1400" dirty="0" smtClean="0">
                <a:solidFill>
                  <a:srgbClr val="FF0000"/>
                </a:solidFill>
                <a:latin typeface="Arial" panose="020B0604020202020204" pitchFamily="34" charset="0"/>
                <a:cs typeface="Arial" panose="020B0604020202020204" pitchFamily="34" charset="0"/>
              </a:rPr>
              <a:t>Zr-H</a:t>
            </a:r>
          </a:p>
        </p:txBody>
      </p:sp>
      <p:sp>
        <p:nvSpPr>
          <p:cNvPr id="74" name="CasellaDiTesto 73"/>
          <p:cNvSpPr txBox="1"/>
          <p:nvPr/>
        </p:nvSpPr>
        <p:spPr>
          <a:xfrm>
            <a:off x="2843808" y="2494369"/>
            <a:ext cx="542136" cy="307777"/>
          </a:xfrm>
          <a:prstGeom prst="rect">
            <a:avLst/>
          </a:prstGeom>
          <a:noFill/>
        </p:spPr>
        <p:txBody>
          <a:bodyPr wrap="none" rtlCol="0">
            <a:spAutoFit/>
          </a:bodyPr>
          <a:lstStyle/>
          <a:p>
            <a:r>
              <a:rPr lang="it-IT" sz="1400" dirty="0" smtClean="0">
                <a:solidFill>
                  <a:srgbClr val="0000FF"/>
                </a:solidFill>
                <a:latin typeface="Arial" panose="020B0604020202020204" pitchFamily="34" charset="0"/>
                <a:cs typeface="Arial" panose="020B0604020202020204" pitchFamily="34" charset="0"/>
              </a:rPr>
              <a:t>Zr-D</a:t>
            </a:r>
          </a:p>
        </p:txBody>
      </p:sp>
    </p:spTree>
    <p:extLst>
      <p:ext uri="{BB962C8B-B14F-4D97-AF65-F5344CB8AC3E}">
        <p14:creationId xmlns:p14="http://schemas.microsoft.com/office/powerpoint/2010/main" val="270191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1+#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fill="hold"/>
                                        <p:tgtEl>
                                          <p:spTgt spid="136"/>
                                        </p:tgtEl>
                                        <p:attrNameLst>
                                          <p:attrName>ppt_x</p:attrName>
                                        </p:attrNameLst>
                                      </p:cBhvr>
                                      <p:tavLst>
                                        <p:tav tm="0">
                                          <p:val>
                                            <p:strVal val="1+#ppt_w/2"/>
                                          </p:val>
                                        </p:tav>
                                        <p:tav tm="100000">
                                          <p:val>
                                            <p:strVal val="#ppt_x"/>
                                          </p:val>
                                        </p:tav>
                                      </p:tavLst>
                                    </p:anim>
                                    <p:anim calcmode="lin" valueType="num">
                                      <p:cBhvr additive="base">
                                        <p:cTn id="17" dur="5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utoUpdateAnimBg="0"/>
      <p:bldP spid="13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H</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grpSp>
        <p:nvGrpSpPr>
          <p:cNvPr id="102" name="Gruppo 101"/>
          <p:cNvGrpSpPr/>
          <p:nvPr/>
        </p:nvGrpSpPr>
        <p:grpSpPr>
          <a:xfrm>
            <a:off x="191443" y="940908"/>
            <a:ext cx="3690938" cy="4964508"/>
            <a:chOff x="4886325" y="1212850"/>
            <a:chExt cx="3690938" cy="4964508"/>
          </a:xfrm>
        </p:grpSpPr>
        <p:sp>
          <p:nvSpPr>
            <p:cNvPr id="83" name="Text Box 348"/>
            <p:cNvSpPr txBox="1">
              <a:spLocks noChangeArrowheads="1"/>
            </p:cNvSpPr>
            <p:nvPr/>
          </p:nvSpPr>
          <p:spPr bwMode="auto">
            <a:xfrm>
              <a:off x="4956175" y="5867400"/>
              <a:ext cx="3621088"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it-IT" altLang="it-IT" sz="1400" b="0" dirty="0" err="1"/>
                <a:t>Bernal</a:t>
              </a:r>
              <a:r>
                <a:rPr lang="it-IT" altLang="it-IT" sz="1400" b="0" dirty="0"/>
                <a:t> et al., </a:t>
              </a:r>
              <a:r>
                <a:rPr lang="it-IT" altLang="it-IT" sz="1400" b="0" i="1" dirty="0"/>
                <a:t>J. </a:t>
              </a:r>
              <a:r>
                <a:rPr lang="it-IT" altLang="it-IT" sz="1400" b="0" i="1" dirty="0" err="1"/>
                <a:t>Phys</a:t>
              </a:r>
              <a:r>
                <a:rPr lang="it-IT" altLang="it-IT" sz="1400" b="0" i="1" dirty="0"/>
                <a:t>. </a:t>
              </a:r>
              <a:r>
                <a:rPr lang="it-IT" altLang="it-IT" sz="1400" b="0" i="1" dirty="0" err="1"/>
                <a:t>Chem</a:t>
              </a:r>
              <a:r>
                <a:rPr lang="it-IT" altLang="it-IT" sz="1400" b="0" i="1" dirty="0"/>
                <a:t>.</a:t>
              </a:r>
              <a:r>
                <a:rPr lang="it-IT" altLang="it-IT" sz="1400" b="0" dirty="0"/>
                <a:t> </a:t>
              </a:r>
              <a:r>
                <a:rPr lang="it-IT" altLang="it-IT" sz="1400" dirty="0" smtClean="0"/>
                <a:t>99 (1995)</a:t>
              </a:r>
              <a:r>
                <a:rPr lang="it-IT" altLang="it-IT" sz="1400" b="0" dirty="0" smtClean="0"/>
                <a:t> 11794</a:t>
              </a:r>
              <a:endParaRPr lang="it-IT" altLang="it-IT" sz="1400" b="0" dirty="0"/>
            </a:p>
          </p:txBody>
        </p:sp>
        <p:sp>
          <p:nvSpPr>
            <p:cNvPr id="4" name="Oval 269"/>
            <p:cNvSpPr>
              <a:spLocks noChangeArrowheads="1"/>
            </p:cNvSpPr>
            <p:nvPr/>
          </p:nvSpPr>
          <p:spPr bwMode="auto">
            <a:xfrm>
              <a:off x="5637213" y="1524000"/>
              <a:ext cx="268288"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 name="Oval 270"/>
            <p:cNvSpPr>
              <a:spLocks noChangeArrowheads="1"/>
            </p:cNvSpPr>
            <p:nvPr/>
          </p:nvSpPr>
          <p:spPr bwMode="auto">
            <a:xfrm>
              <a:off x="6196013" y="1524000"/>
              <a:ext cx="268288"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 name="Oval 271"/>
            <p:cNvSpPr>
              <a:spLocks noChangeAspect="1" noChangeArrowheads="1"/>
            </p:cNvSpPr>
            <p:nvPr/>
          </p:nvSpPr>
          <p:spPr bwMode="auto">
            <a:xfrm>
              <a:off x="5403850" y="1570038"/>
              <a:ext cx="177800"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 name="Oval 272"/>
            <p:cNvSpPr>
              <a:spLocks noChangeAspect="1" noChangeArrowheads="1"/>
            </p:cNvSpPr>
            <p:nvPr/>
          </p:nvSpPr>
          <p:spPr bwMode="auto">
            <a:xfrm>
              <a:off x="5961063" y="1570038"/>
              <a:ext cx="177800"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 name="Text Box 273"/>
            <p:cNvSpPr txBox="1">
              <a:spLocks noChangeArrowheads="1"/>
            </p:cNvSpPr>
            <p:nvPr/>
          </p:nvSpPr>
          <p:spPr bwMode="auto">
            <a:xfrm>
              <a:off x="5789613" y="1247775"/>
              <a:ext cx="31273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r>
                <a:rPr lang="it-IT" altLang="it-IT" sz="1400" b="0" baseline="-25000"/>
                <a:t>2</a:t>
              </a:r>
              <a:endParaRPr lang="it-IT" altLang="it-IT" sz="1400" b="0"/>
            </a:p>
          </p:txBody>
        </p:sp>
        <p:sp>
          <p:nvSpPr>
            <p:cNvPr id="9" name="Oval 274"/>
            <p:cNvSpPr>
              <a:spLocks noChangeAspect="1" noChangeArrowheads="1"/>
            </p:cNvSpPr>
            <p:nvPr/>
          </p:nvSpPr>
          <p:spPr bwMode="auto">
            <a:xfrm>
              <a:off x="7100888" y="1570038"/>
              <a:ext cx="176213" cy="1793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0" name="Oval 275"/>
            <p:cNvSpPr>
              <a:spLocks noChangeAspect="1" noChangeArrowheads="1"/>
            </p:cNvSpPr>
            <p:nvPr/>
          </p:nvSpPr>
          <p:spPr bwMode="auto">
            <a:xfrm>
              <a:off x="7658100" y="1570038"/>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1" name="Line 276"/>
            <p:cNvSpPr>
              <a:spLocks noChangeShapeType="1"/>
            </p:cNvSpPr>
            <p:nvPr/>
          </p:nvSpPr>
          <p:spPr bwMode="auto">
            <a:xfrm>
              <a:off x="8024813" y="1431925"/>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2" name="Text Box 277"/>
            <p:cNvSpPr txBox="1">
              <a:spLocks noChangeArrowheads="1"/>
            </p:cNvSpPr>
            <p:nvPr/>
          </p:nvSpPr>
          <p:spPr bwMode="auto">
            <a:xfrm>
              <a:off x="7912100" y="1212850"/>
              <a:ext cx="2270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13" name="Oval 278"/>
            <p:cNvSpPr>
              <a:spLocks noChangeArrowheads="1"/>
            </p:cNvSpPr>
            <p:nvPr/>
          </p:nvSpPr>
          <p:spPr bwMode="auto">
            <a:xfrm>
              <a:off x="7893050" y="1524000"/>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4" name="Line 279"/>
            <p:cNvSpPr>
              <a:spLocks noChangeShapeType="1"/>
            </p:cNvSpPr>
            <p:nvPr/>
          </p:nvSpPr>
          <p:spPr bwMode="auto">
            <a:xfrm>
              <a:off x="7467600" y="1431925"/>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5" name="Text Box 280"/>
            <p:cNvSpPr txBox="1">
              <a:spLocks noChangeArrowheads="1"/>
            </p:cNvSpPr>
            <p:nvPr/>
          </p:nvSpPr>
          <p:spPr bwMode="auto">
            <a:xfrm>
              <a:off x="7353300" y="1212850"/>
              <a:ext cx="2270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16" name="Oval 281"/>
            <p:cNvSpPr>
              <a:spLocks noChangeArrowheads="1"/>
            </p:cNvSpPr>
            <p:nvPr/>
          </p:nvSpPr>
          <p:spPr bwMode="auto">
            <a:xfrm>
              <a:off x="7334250" y="1524000"/>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7" name="Line 282"/>
            <p:cNvSpPr>
              <a:spLocks noChangeShapeType="1"/>
            </p:cNvSpPr>
            <p:nvPr/>
          </p:nvSpPr>
          <p:spPr bwMode="auto">
            <a:xfrm>
              <a:off x="6573838" y="1603375"/>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283"/>
            <p:cNvSpPr>
              <a:spLocks noChangeShapeType="1"/>
            </p:cNvSpPr>
            <p:nvPr/>
          </p:nvSpPr>
          <p:spPr bwMode="auto">
            <a:xfrm flipH="1">
              <a:off x="6573838" y="1716088"/>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Text Box 284"/>
            <p:cNvSpPr txBox="1">
              <a:spLocks noChangeArrowheads="1"/>
            </p:cNvSpPr>
            <p:nvPr/>
          </p:nvSpPr>
          <p:spPr bwMode="auto">
            <a:xfrm>
              <a:off x="4886325" y="1552575"/>
              <a:ext cx="3397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1)</a:t>
              </a:r>
            </a:p>
          </p:txBody>
        </p:sp>
        <p:sp>
          <p:nvSpPr>
            <p:cNvPr id="66" name="Oval 286"/>
            <p:cNvSpPr>
              <a:spLocks noChangeAspect="1" noChangeArrowheads="1"/>
            </p:cNvSpPr>
            <p:nvPr/>
          </p:nvSpPr>
          <p:spPr bwMode="auto">
            <a:xfrm>
              <a:off x="5379992" y="2361890"/>
              <a:ext cx="176637" cy="17804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7" name="Oval 287"/>
            <p:cNvSpPr>
              <a:spLocks noChangeAspect="1" noChangeArrowheads="1"/>
            </p:cNvSpPr>
            <p:nvPr/>
          </p:nvSpPr>
          <p:spPr bwMode="auto">
            <a:xfrm>
              <a:off x="5936987" y="2361890"/>
              <a:ext cx="176637" cy="17804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8" name="Line 288"/>
            <p:cNvSpPr>
              <a:spLocks noChangeShapeType="1"/>
            </p:cNvSpPr>
            <p:nvPr/>
          </p:nvSpPr>
          <p:spPr bwMode="auto">
            <a:xfrm>
              <a:off x="6304392" y="2223015"/>
              <a:ext cx="0" cy="1139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9" name="Text Box 289"/>
            <p:cNvSpPr txBox="1">
              <a:spLocks noChangeArrowheads="1"/>
            </p:cNvSpPr>
            <p:nvPr/>
          </p:nvSpPr>
          <p:spPr bwMode="auto">
            <a:xfrm>
              <a:off x="6191345" y="2003425"/>
              <a:ext cx="224918"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70" name="Oval 290"/>
            <p:cNvSpPr>
              <a:spLocks noChangeArrowheads="1"/>
            </p:cNvSpPr>
            <p:nvPr/>
          </p:nvSpPr>
          <p:spPr bwMode="auto">
            <a:xfrm>
              <a:off x="6171326"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1" name="Line 291"/>
            <p:cNvSpPr>
              <a:spLocks noChangeShapeType="1"/>
            </p:cNvSpPr>
            <p:nvPr/>
          </p:nvSpPr>
          <p:spPr bwMode="auto">
            <a:xfrm>
              <a:off x="5746220" y="2223015"/>
              <a:ext cx="0" cy="1139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2" name="Text Box 292"/>
            <p:cNvSpPr txBox="1">
              <a:spLocks noChangeArrowheads="1"/>
            </p:cNvSpPr>
            <p:nvPr/>
          </p:nvSpPr>
          <p:spPr bwMode="auto">
            <a:xfrm>
              <a:off x="5631994" y="2003425"/>
              <a:ext cx="22727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73" name="Oval 293"/>
            <p:cNvSpPr>
              <a:spLocks noChangeArrowheads="1"/>
            </p:cNvSpPr>
            <p:nvPr/>
          </p:nvSpPr>
          <p:spPr bwMode="auto">
            <a:xfrm>
              <a:off x="5613153"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0" name="Line 300"/>
            <p:cNvSpPr>
              <a:spLocks noChangeShapeType="1"/>
            </p:cNvSpPr>
            <p:nvPr/>
          </p:nvSpPr>
          <p:spPr bwMode="auto">
            <a:xfrm>
              <a:off x="6548151" y="2393938"/>
              <a:ext cx="395667"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1" name="Line 301"/>
            <p:cNvSpPr>
              <a:spLocks noChangeShapeType="1"/>
            </p:cNvSpPr>
            <p:nvPr/>
          </p:nvSpPr>
          <p:spPr bwMode="auto">
            <a:xfrm flipH="1">
              <a:off x="6548151" y="2507887"/>
              <a:ext cx="395667"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2" name="Text Box 302"/>
            <p:cNvSpPr txBox="1">
              <a:spLocks noChangeArrowheads="1"/>
            </p:cNvSpPr>
            <p:nvPr/>
          </p:nvSpPr>
          <p:spPr bwMode="auto">
            <a:xfrm>
              <a:off x="4910138" y="2340525"/>
              <a:ext cx="340321" cy="30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2)</a:t>
              </a:r>
            </a:p>
          </p:txBody>
        </p:sp>
        <p:sp>
          <p:nvSpPr>
            <p:cNvPr id="51" name="Oval 304"/>
            <p:cNvSpPr>
              <a:spLocks noChangeAspect="1" noChangeArrowheads="1"/>
            </p:cNvSpPr>
            <p:nvPr/>
          </p:nvSpPr>
          <p:spPr bwMode="auto">
            <a:xfrm>
              <a:off x="7085013" y="3287713"/>
              <a:ext cx="176213" cy="1793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 name="Oval 305"/>
            <p:cNvSpPr>
              <a:spLocks noChangeArrowheads="1"/>
            </p:cNvSpPr>
            <p:nvPr/>
          </p:nvSpPr>
          <p:spPr bwMode="auto">
            <a:xfrm>
              <a:off x="7877175" y="3241676"/>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3" name="Oval 306"/>
            <p:cNvSpPr>
              <a:spLocks noChangeAspect="1" noChangeArrowheads="1"/>
            </p:cNvSpPr>
            <p:nvPr/>
          </p:nvSpPr>
          <p:spPr bwMode="auto">
            <a:xfrm>
              <a:off x="7642225" y="3287713"/>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4" name="Rectangle 307"/>
            <p:cNvSpPr>
              <a:spLocks noChangeArrowheads="1"/>
            </p:cNvSpPr>
            <p:nvPr/>
          </p:nvSpPr>
          <p:spPr bwMode="auto">
            <a:xfrm>
              <a:off x="7310438" y="3241676"/>
              <a:ext cx="268288" cy="269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5" name="Text Box 308"/>
            <p:cNvSpPr txBox="1">
              <a:spLocks noChangeArrowheads="1"/>
            </p:cNvSpPr>
            <p:nvPr/>
          </p:nvSpPr>
          <p:spPr bwMode="auto">
            <a:xfrm>
              <a:off x="7375525" y="2843213"/>
              <a:ext cx="5302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a:t>H</a:t>
              </a:r>
              <a:r>
                <a:rPr lang="it-IT" altLang="it-IT" sz="1400" b="0" baseline="-25000" dirty="0"/>
                <a:t>2</a:t>
              </a:r>
              <a:r>
                <a:rPr lang="it-IT" altLang="it-IT" sz="1400" b="0" dirty="0"/>
                <a:t>O</a:t>
              </a:r>
            </a:p>
          </p:txBody>
        </p:sp>
        <p:sp>
          <p:nvSpPr>
            <p:cNvPr id="56" name="Line 309"/>
            <p:cNvSpPr>
              <a:spLocks noChangeShapeType="1"/>
            </p:cNvSpPr>
            <p:nvPr/>
          </p:nvSpPr>
          <p:spPr bwMode="auto">
            <a:xfrm flipV="1">
              <a:off x="7781925" y="2874963"/>
              <a:ext cx="141288" cy="34290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3" name="Line 316"/>
            <p:cNvSpPr>
              <a:spLocks noChangeShapeType="1"/>
            </p:cNvSpPr>
            <p:nvPr/>
          </p:nvSpPr>
          <p:spPr bwMode="auto">
            <a:xfrm>
              <a:off x="6557963" y="3321051"/>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4" name="Line 317"/>
            <p:cNvSpPr>
              <a:spLocks noChangeShapeType="1"/>
            </p:cNvSpPr>
            <p:nvPr/>
          </p:nvSpPr>
          <p:spPr bwMode="auto">
            <a:xfrm flipH="1">
              <a:off x="6557963" y="3433763"/>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5" name="Text Box 318"/>
            <p:cNvSpPr txBox="1">
              <a:spLocks noChangeArrowheads="1"/>
            </p:cNvSpPr>
            <p:nvPr/>
          </p:nvSpPr>
          <p:spPr bwMode="auto">
            <a:xfrm>
              <a:off x="4902200" y="3279776"/>
              <a:ext cx="3397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3)</a:t>
              </a:r>
            </a:p>
          </p:txBody>
        </p:sp>
        <p:sp>
          <p:nvSpPr>
            <p:cNvPr id="22" name="Oval 319"/>
            <p:cNvSpPr>
              <a:spLocks noChangeAspect="1" noChangeArrowheads="1"/>
            </p:cNvSpPr>
            <p:nvPr/>
          </p:nvSpPr>
          <p:spPr bwMode="auto">
            <a:xfrm>
              <a:off x="5400675" y="3895725"/>
              <a:ext cx="176213" cy="1793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Oval 320"/>
            <p:cNvSpPr>
              <a:spLocks noChangeArrowheads="1"/>
            </p:cNvSpPr>
            <p:nvPr/>
          </p:nvSpPr>
          <p:spPr bwMode="auto">
            <a:xfrm>
              <a:off x="6192838" y="3849688"/>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Oval 321"/>
            <p:cNvSpPr>
              <a:spLocks noChangeAspect="1" noChangeArrowheads="1"/>
            </p:cNvSpPr>
            <p:nvPr/>
          </p:nvSpPr>
          <p:spPr bwMode="auto">
            <a:xfrm>
              <a:off x="5957888" y="3895725"/>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Rectangle 322"/>
            <p:cNvSpPr>
              <a:spLocks noChangeArrowheads="1"/>
            </p:cNvSpPr>
            <p:nvPr/>
          </p:nvSpPr>
          <p:spPr bwMode="auto">
            <a:xfrm>
              <a:off x="5626100" y="3849688"/>
              <a:ext cx="268288" cy="269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Oval 323"/>
            <p:cNvSpPr>
              <a:spLocks noChangeArrowheads="1"/>
            </p:cNvSpPr>
            <p:nvPr/>
          </p:nvSpPr>
          <p:spPr bwMode="auto">
            <a:xfrm flipH="1">
              <a:off x="5913438" y="4154488"/>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Oval 324"/>
            <p:cNvSpPr>
              <a:spLocks noChangeArrowheads="1"/>
            </p:cNvSpPr>
            <p:nvPr/>
          </p:nvSpPr>
          <p:spPr bwMode="auto">
            <a:xfrm flipH="1">
              <a:off x="5354638" y="4154488"/>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Oval 325"/>
            <p:cNvSpPr>
              <a:spLocks noChangeAspect="1" noChangeArrowheads="1"/>
            </p:cNvSpPr>
            <p:nvPr/>
          </p:nvSpPr>
          <p:spPr bwMode="auto">
            <a:xfrm flipH="1">
              <a:off x="6237288" y="4200525"/>
              <a:ext cx="176213"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Oval 326"/>
            <p:cNvSpPr>
              <a:spLocks noChangeAspect="1" noChangeArrowheads="1"/>
            </p:cNvSpPr>
            <p:nvPr/>
          </p:nvSpPr>
          <p:spPr bwMode="auto">
            <a:xfrm flipH="1">
              <a:off x="5680075" y="4200525"/>
              <a:ext cx="176213"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Oval 327"/>
            <p:cNvSpPr>
              <a:spLocks noChangeAspect="1" noChangeArrowheads="1"/>
            </p:cNvSpPr>
            <p:nvPr/>
          </p:nvSpPr>
          <p:spPr bwMode="auto">
            <a:xfrm rot="10800000">
              <a:off x="7908925" y="4197350"/>
              <a:ext cx="176213"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Oval 328"/>
            <p:cNvSpPr>
              <a:spLocks noChangeArrowheads="1"/>
            </p:cNvSpPr>
            <p:nvPr/>
          </p:nvSpPr>
          <p:spPr bwMode="auto">
            <a:xfrm rot="10800000">
              <a:off x="7024688" y="4151313"/>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Oval 329"/>
            <p:cNvSpPr>
              <a:spLocks noChangeAspect="1" noChangeArrowheads="1"/>
            </p:cNvSpPr>
            <p:nvPr/>
          </p:nvSpPr>
          <p:spPr bwMode="auto">
            <a:xfrm rot="10800000">
              <a:off x="7350125" y="4195763"/>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Rectangle 330"/>
            <p:cNvSpPr>
              <a:spLocks noChangeArrowheads="1"/>
            </p:cNvSpPr>
            <p:nvPr/>
          </p:nvSpPr>
          <p:spPr bwMode="auto">
            <a:xfrm rot="10800000">
              <a:off x="7588250" y="4149725"/>
              <a:ext cx="268288" cy="269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4" name="Oval 331"/>
            <p:cNvSpPr>
              <a:spLocks noChangeArrowheads="1"/>
            </p:cNvSpPr>
            <p:nvPr/>
          </p:nvSpPr>
          <p:spPr bwMode="auto">
            <a:xfrm rot="10800000" flipH="1">
              <a:off x="7304088" y="3846513"/>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Oval 332"/>
            <p:cNvSpPr>
              <a:spLocks noChangeArrowheads="1"/>
            </p:cNvSpPr>
            <p:nvPr/>
          </p:nvSpPr>
          <p:spPr bwMode="auto">
            <a:xfrm rot="10800000" flipH="1">
              <a:off x="7862888" y="3846513"/>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Oval 333"/>
            <p:cNvSpPr>
              <a:spLocks noChangeAspect="1" noChangeArrowheads="1"/>
            </p:cNvSpPr>
            <p:nvPr/>
          </p:nvSpPr>
          <p:spPr bwMode="auto">
            <a:xfrm rot="10800000" flipH="1">
              <a:off x="7072313" y="3892550"/>
              <a:ext cx="176213" cy="1778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4"/>
            <p:cNvSpPr>
              <a:spLocks noChangeAspect="1" noChangeArrowheads="1"/>
            </p:cNvSpPr>
            <p:nvPr/>
          </p:nvSpPr>
          <p:spPr bwMode="auto">
            <a:xfrm rot="10800000" flipH="1">
              <a:off x="7629525" y="3892550"/>
              <a:ext cx="176213" cy="1778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8" name="Line 335"/>
            <p:cNvSpPr>
              <a:spLocks noChangeShapeType="1"/>
            </p:cNvSpPr>
            <p:nvPr/>
          </p:nvSpPr>
          <p:spPr bwMode="auto">
            <a:xfrm>
              <a:off x="6546850" y="4041775"/>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Line 336"/>
            <p:cNvSpPr>
              <a:spLocks noChangeShapeType="1"/>
            </p:cNvSpPr>
            <p:nvPr/>
          </p:nvSpPr>
          <p:spPr bwMode="auto">
            <a:xfrm flipH="1">
              <a:off x="6546850" y="4154488"/>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0" name="Text Box 337"/>
            <p:cNvSpPr txBox="1">
              <a:spLocks noChangeArrowheads="1"/>
            </p:cNvSpPr>
            <p:nvPr/>
          </p:nvSpPr>
          <p:spPr bwMode="auto">
            <a:xfrm>
              <a:off x="4916488" y="3997325"/>
              <a:ext cx="3397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4)</a:t>
              </a:r>
            </a:p>
          </p:txBody>
        </p:sp>
        <p:sp>
          <p:nvSpPr>
            <p:cNvPr id="41" name="Oval 338"/>
            <p:cNvSpPr>
              <a:spLocks noChangeArrowheads="1"/>
            </p:cNvSpPr>
            <p:nvPr/>
          </p:nvSpPr>
          <p:spPr bwMode="auto">
            <a:xfrm flipH="1">
              <a:off x="6907213" y="4702175"/>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2" name="Oval 339"/>
            <p:cNvSpPr>
              <a:spLocks noChangeAspect="1" noChangeArrowheads="1"/>
            </p:cNvSpPr>
            <p:nvPr/>
          </p:nvSpPr>
          <p:spPr bwMode="auto">
            <a:xfrm>
              <a:off x="5775325" y="4748213"/>
              <a:ext cx="176213" cy="1778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3" name="Oval 340"/>
            <p:cNvSpPr>
              <a:spLocks noChangeAspect="1" noChangeArrowheads="1"/>
            </p:cNvSpPr>
            <p:nvPr/>
          </p:nvSpPr>
          <p:spPr bwMode="auto">
            <a:xfrm>
              <a:off x="5775325" y="5183188"/>
              <a:ext cx="176213"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4" name="Text Box 341"/>
            <p:cNvSpPr txBox="1">
              <a:spLocks noChangeArrowheads="1"/>
            </p:cNvSpPr>
            <p:nvPr/>
          </p:nvSpPr>
          <p:spPr bwMode="auto">
            <a:xfrm>
              <a:off x="6002338" y="4684713"/>
              <a:ext cx="506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Ce</a:t>
              </a:r>
              <a:r>
                <a:rPr lang="it-IT" altLang="it-IT" sz="1400" b="0" baseline="30000"/>
                <a:t>IV</a:t>
              </a:r>
              <a:endParaRPr lang="it-IT" altLang="it-IT" sz="1400" b="0"/>
            </a:p>
          </p:txBody>
        </p:sp>
        <p:sp>
          <p:nvSpPr>
            <p:cNvPr id="45" name="Text Box 342"/>
            <p:cNvSpPr txBox="1">
              <a:spLocks noChangeArrowheads="1"/>
            </p:cNvSpPr>
            <p:nvPr/>
          </p:nvSpPr>
          <p:spPr bwMode="auto">
            <a:xfrm>
              <a:off x="6002338" y="5119688"/>
              <a:ext cx="506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Ce</a:t>
              </a:r>
              <a:r>
                <a:rPr lang="it-IT" altLang="it-IT" sz="1400" b="0" baseline="30000"/>
                <a:t>III</a:t>
              </a:r>
              <a:endParaRPr lang="it-IT" altLang="it-IT" sz="1400" b="0"/>
            </a:p>
          </p:txBody>
        </p:sp>
        <p:sp>
          <p:nvSpPr>
            <p:cNvPr id="46" name="Text Box 343"/>
            <p:cNvSpPr txBox="1">
              <a:spLocks noChangeArrowheads="1"/>
            </p:cNvSpPr>
            <p:nvPr/>
          </p:nvSpPr>
          <p:spPr bwMode="auto">
            <a:xfrm>
              <a:off x="7189788" y="4684713"/>
              <a:ext cx="508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O</a:t>
              </a:r>
              <a:r>
                <a:rPr lang="it-IT" altLang="it-IT" sz="1400" b="0" baseline="30000"/>
                <a:t>=</a:t>
              </a:r>
              <a:endParaRPr lang="it-IT" altLang="it-IT" sz="1400" b="0"/>
            </a:p>
          </p:txBody>
        </p:sp>
        <p:grpSp>
          <p:nvGrpSpPr>
            <p:cNvPr id="47" name="Group 344"/>
            <p:cNvGrpSpPr>
              <a:grpSpLocks/>
            </p:cNvGrpSpPr>
            <p:nvPr/>
          </p:nvGrpSpPr>
          <p:grpSpPr bwMode="auto">
            <a:xfrm>
              <a:off x="6907213" y="5010150"/>
              <a:ext cx="1130300" cy="522288"/>
              <a:chOff x="1632" y="3092"/>
              <a:chExt cx="960" cy="440"/>
            </a:xfrm>
          </p:grpSpPr>
          <p:sp>
            <p:nvSpPr>
              <p:cNvPr id="49" name="Rectangle 345"/>
              <p:cNvSpPr>
                <a:spLocks noChangeArrowheads="1"/>
              </p:cNvSpPr>
              <p:nvPr/>
            </p:nvSpPr>
            <p:spPr bwMode="auto">
              <a:xfrm>
                <a:off x="1632" y="3198"/>
                <a:ext cx="227" cy="22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0" name="Text Box 346"/>
              <p:cNvSpPr txBox="1">
                <a:spLocks noChangeArrowheads="1"/>
              </p:cNvSpPr>
              <p:nvPr/>
            </p:nvSpPr>
            <p:spPr bwMode="auto">
              <a:xfrm>
                <a:off x="1872" y="3092"/>
                <a:ext cx="72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Vacanza anionica</a:t>
                </a:r>
              </a:p>
            </p:txBody>
          </p:sp>
        </p:grpSp>
        <p:sp>
          <p:nvSpPr>
            <p:cNvPr id="48" name="Rectangle 347"/>
            <p:cNvSpPr>
              <a:spLocks noChangeArrowheads="1"/>
            </p:cNvSpPr>
            <p:nvPr/>
          </p:nvSpPr>
          <p:spPr bwMode="auto">
            <a:xfrm>
              <a:off x="5549900" y="4587875"/>
              <a:ext cx="2374900" cy="10271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6" name="Oval 296"/>
            <p:cNvSpPr>
              <a:spLocks noChangeAspect="1" noChangeArrowheads="1"/>
            </p:cNvSpPr>
            <p:nvPr/>
          </p:nvSpPr>
          <p:spPr bwMode="auto">
            <a:xfrm>
              <a:off x="7075707" y="2361890"/>
              <a:ext cx="176637" cy="17804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7" name="Oval 297"/>
            <p:cNvSpPr>
              <a:spLocks noChangeArrowheads="1"/>
            </p:cNvSpPr>
            <p:nvPr/>
          </p:nvSpPr>
          <p:spPr bwMode="auto">
            <a:xfrm>
              <a:off x="7867040"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8" name="Oval 298"/>
            <p:cNvSpPr>
              <a:spLocks noChangeAspect="1" noChangeArrowheads="1"/>
            </p:cNvSpPr>
            <p:nvPr/>
          </p:nvSpPr>
          <p:spPr bwMode="auto">
            <a:xfrm>
              <a:off x="7632702" y="2361890"/>
              <a:ext cx="176637" cy="17804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89" name="Gruppo 88"/>
            <p:cNvGrpSpPr/>
            <p:nvPr/>
          </p:nvGrpSpPr>
          <p:grpSpPr>
            <a:xfrm>
              <a:off x="6871930" y="2008261"/>
              <a:ext cx="1138594" cy="581615"/>
              <a:chOff x="6871930" y="1986896"/>
              <a:chExt cx="1138594" cy="581615"/>
            </a:xfrm>
          </p:grpSpPr>
          <p:sp>
            <p:nvSpPr>
              <p:cNvPr id="75" name="Text Box 295"/>
              <p:cNvSpPr txBox="1">
                <a:spLocks noChangeArrowheads="1"/>
              </p:cNvSpPr>
              <p:nvPr/>
            </p:nvSpPr>
            <p:spPr bwMode="auto">
              <a:xfrm>
                <a:off x="6871930"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nvGrpSpPr>
              <p:cNvPr id="88" name="Gruppo 87"/>
              <p:cNvGrpSpPr/>
              <p:nvPr/>
            </p:nvGrpSpPr>
            <p:grpSpPr>
              <a:xfrm>
                <a:off x="7223091" y="2189868"/>
                <a:ext cx="436271" cy="378643"/>
                <a:chOff x="7205954" y="2206397"/>
                <a:chExt cx="436271" cy="378643"/>
              </a:xfrm>
            </p:grpSpPr>
            <p:sp>
              <p:nvSpPr>
                <p:cNvPr id="87" name="Line 294"/>
                <p:cNvSpPr>
                  <a:spLocks noChangeShapeType="1"/>
                </p:cNvSpPr>
                <p:nvPr/>
              </p:nvSpPr>
              <p:spPr bwMode="auto">
                <a:xfrm flipH="1">
                  <a:off x="74726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4" name="Line 294"/>
                <p:cNvSpPr>
                  <a:spLocks noChangeShapeType="1"/>
                </p:cNvSpPr>
                <p:nvPr/>
              </p:nvSpPr>
              <p:spPr bwMode="auto">
                <a:xfrm>
                  <a:off x="72059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4" name="Oval 297"/>
                <p:cNvSpPr>
                  <a:spLocks noChangeArrowheads="1"/>
                </p:cNvSpPr>
                <p:nvPr/>
              </p:nvSpPr>
              <p:spPr bwMode="auto">
                <a:xfrm>
                  <a:off x="7290434"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85" name="Text Box 295"/>
              <p:cNvSpPr txBox="1">
                <a:spLocks noChangeArrowheads="1"/>
              </p:cNvSpPr>
              <p:nvPr/>
            </p:nvSpPr>
            <p:spPr bwMode="auto">
              <a:xfrm>
                <a:off x="7481791"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sp>
          <p:nvSpPr>
            <p:cNvPr id="92" name="Oval 296"/>
            <p:cNvSpPr>
              <a:spLocks noChangeAspect="1" noChangeArrowheads="1"/>
            </p:cNvSpPr>
            <p:nvPr/>
          </p:nvSpPr>
          <p:spPr bwMode="auto">
            <a:xfrm>
              <a:off x="5379993" y="3288401"/>
              <a:ext cx="176637" cy="17804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93" name="Oval 297"/>
            <p:cNvSpPr>
              <a:spLocks noChangeArrowheads="1"/>
            </p:cNvSpPr>
            <p:nvPr/>
          </p:nvSpPr>
          <p:spPr bwMode="auto">
            <a:xfrm>
              <a:off x="6171326" y="3242109"/>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94" name="Oval 298"/>
            <p:cNvSpPr>
              <a:spLocks noChangeAspect="1" noChangeArrowheads="1"/>
            </p:cNvSpPr>
            <p:nvPr/>
          </p:nvSpPr>
          <p:spPr bwMode="auto">
            <a:xfrm>
              <a:off x="5936988" y="3288401"/>
              <a:ext cx="176637" cy="17804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95" name="Gruppo 94"/>
            <p:cNvGrpSpPr/>
            <p:nvPr/>
          </p:nvGrpSpPr>
          <p:grpSpPr>
            <a:xfrm>
              <a:off x="5176216" y="2927055"/>
              <a:ext cx="1138594" cy="581615"/>
              <a:chOff x="6871930" y="1986896"/>
              <a:chExt cx="1138594" cy="581615"/>
            </a:xfrm>
          </p:grpSpPr>
          <p:sp>
            <p:nvSpPr>
              <p:cNvPr id="96" name="Text Box 295"/>
              <p:cNvSpPr txBox="1">
                <a:spLocks noChangeArrowheads="1"/>
              </p:cNvSpPr>
              <p:nvPr/>
            </p:nvSpPr>
            <p:spPr bwMode="auto">
              <a:xfrm>
                <a:off x="6871930"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nvGrpSpPr>
              <p:cNvPr id="97" name="Gruppo 96"/>
              <p:cNvGrpSpPr/>
              <p:nvPr/>
            </p:nvGrpSpPr>
            <p:grpSpPr>
              <a:xfrm>
                <a:off x="7223091" y="2189868"/>
                <a:ext cx="436271" cy="378643"/>
                <a:chOff x="7205954" y="2206397"/>
                <a:chExt cx="436271" cy="378643"/>
              </a:xfrm>
            </p:grpSpPr>
            <p:sp>
              <p:nvSpPr>
                <p:cNvPr id="99" name="Line 294"/>
                <p:cNvSpPr>
                  <a:spLocks noChangeShapeType="1"/>
                </p:cNvSpPr>
                <p:nvPr/>
              </p:nvSpPr>
              <p:spPr bwMode="auto">
                <a:xfrm flipH="1">
                  <a:off x="74726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00" name="Line 294"/>
                <p:cNvSpPr>
                  <a:spLocks noChangeShapeType="1"/>
                </p:cNvSpPr>
                <p:nvPr/>
              </p:nvSpPr>
              <p:spPr bwMode="auto">
                <a:xfrm>
                  <a:off x="72059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01" name="Oval 297"/>
                <p:cNvSpPr>
                  <a:spLocks noChangeArrowheads="1"/>
                </p:cNvSpPr>
                <p:nvPr/>
              </p:nvSpPr>
              <p:spPr bwMode="auto">
                <a:xfrm>
                  <a:off x="7290434"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98" name="Text Box 295"/>
              <p:cNvSpPr txBox="1">
                <a:spLocks noChangeArrowheads="1"/>
              </p:cNvSpPr>
              <p:nvPr/>
            </p:nvSpPr>
            <p:spPr bwMode="auto">
              <a:xfrm>
                <a:off x="7481791"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grpSp>
      <p:sp>
        <p:nvSpPr>
          <p:cNvPr id="103" name="CasellaDiTesto 102"/>
          <p:cNvSpPr txBox="1"/>
          <p:nvPr/>
        </p:nvSpPr>
        <p:spPr>
          <a:xfrm>
            <a:off x="4139952" y="690936"/>
            <a:ext cx="3384376" cy="830997"/>
          </a:xfrm>
          <a:prstGeom prst="rect">
            <a:avLst/>
          </a:prstGeom>
          <a:noFill/>
        </p:spPr>
        <p:txBody>
          <a:bodyPr wrap="square" rtlCol="0">
            <a:spAutoFit/>
          </a:bodyPr>
          <a:lstStyle/>
          <a:p>
            <a:pPr algn="ctr"/>
            <a:r>
              <a:rPr lang="en-US" sz="2400" dirty="0" smtClean="0">
                <a:solidFill>
                  <a:srgbClr val="FF0000"/>
                </a:solidFill>
                <a:latin typeface="Arial" panose="020B0604020202020204" pitchFamily="34" charset="0"/>
                <a:cs typeface="Arial" panose="020B0604020202020204" pitchFamily="34" charset="0"/>
              </a:rPr>
              <a:t>Mechanism of reduction of CeO</a:t>
            </a:r>
            <a:r>
              <a:rPr lang="en-US" sz="2400" baseline="-25000" dirty="0" smtClean="0">
                <a:solidFill>
                  <a:srgbClr val="FF0000"/>
                </a:solidFill>
                <a:latin typeface="Arial" panose="020B0604020202020204" pitchFamily="34" charset="0"/>
                <a:cs typeface="Arial" panose="020B0604020202020204" pitchFamily="34" charset="0"/>
              </a:rPr>
              <a:t>2</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81" y="1731483"/>
            <a:ext cx="5098907" cy="445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48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92696"/>
            <a:ext cx="510712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162896" y="692696"/>
            <a:ext cx="3816425"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is </a:t>
            </a:r>
            <a:r>
              <a:rPr lang="en-US" dirty="0" err="1" smtClean="0">
                <a:latin typeface="Arial" panose="020B0604020202020204" pitchFamily="34" charset="0"/>
                <a:cs typeface="Arial" panose="020B0604020202020204" pitchFamily="34" charset="0"/>
              </a:rPr>
              <a:t>physisorbed</a:t>
            </a:r>
            <a:r>
              <a:rPr lang="en-US" dirty="0" smtClean="0">
                <a:latin typeface="Arial" panose="020B0604020202020204" pitchFamily="34" charset="0"/>
                <a:cs typeface="Arial" panose="020B0604020202020204" pitchFamily="34" charset="0"/>
              </a:rPr>
              <a:t> on clean surfaces while is chemisorbed on oxygen vacancies (defects on surfaces).</a:t>
            </a:r>
          </a:p>
        </p:txBody>
      </p:sp>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O</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sp>
        <p:nvSpPr>
          <p:cNvPr id="4" name="Rettangolo 3"/>
          <p:cNvSpPr/>
          <p:nvPr/>
        </p:nvSpPr>
        <p:spPr>
          <a:xfrm>
            <a:off x="107504" y="6453336"/>
            <a:ext cx="3347390" cy="307777"/>
          </a:xfrm>
          <a:prstGeom prst="rect">
            <a:avLst/>
          </a:prstGeom>
        </p:spPr>
        <p:txBody>
          <a:bodyPr wrap="none">
            <a:spAutoFit/>
          </a:bodyPr>
          <a:lstStyle/>
          <a:p>
            <a:r>
              <a:rPr lang="en-US" sz="1400" dirty="0" err="1">
                <a:latin typeface="Arial" panose="020B0604020202020204" pitchFamily="34" charset="0"/>
                <a:cs typeface="Arial" panose="020B0604020202020204" pitchFamily="34" charset="0"/>
              </a:rPr>
              <a:t>ChemPhysChem</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7 (2006), 1957 </a:t>
            </a:r>
            <a:r>
              <a:rPr lang="en-US" sz="1400" dirty="0">
                <a:latin typeface="Arial" panose="020B0604020202020204" pitchFamily="34" charset="0"/>
                <a:cs typeface="Arial" panose="020B0604020202020204" pitchFamily="34" charset="0"/>
              </a:rPr>
              <a:t>– 1963</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440" y="2060848"/>
            <a:ext cx="3126008" cy="456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descr="D:\Università\AAAB-Lezioni\AA. 18-19\catalisi\Papers\Possible-coordination-modes-of-adsorbed-dioxygen-species-5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4365104"/>
            <a:ext cx="2664296" cy="1987252"/>
          </a:xfrm>
          <a:prstGeom prst="rect">
            <a:avLst/>
          </a:prstGeom>
          <a:noFill/>
          <a:extLst>
            <a:ext uri="{909E8E84-426E-40DD-AFC4-6F175D3DCCD1}">
              <a14:hiddenFill xmlns:a14="http://schemas.microsoft.com/office/drawing/2010/main">
                <a:solidFill>
                  <a:srgbClr val="FFFFFF"/>
                </a:solidFill>
              </a14:hiddenFill>
            </a:ext>
          </a:extLst>
        </p:spPr>
      </p:pic>
      <p:sp>
        <p:nvSpPr>
          <p:cNvPr id="7" name="Ovale 6"/>
          <p:cNvSpPr/>
          <p:nvPr/>
        </p:nvSpPr>
        <p:spPr>
          <a:xfrm>
            <a:off x="2483768" y="4292696"/>
            <a:ext cx="177300" cy="177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p:cNvSpPr/>
          <p:nvPr/>
        </p:nvSpPr>
        <p:spPr>
          <a:xfrm>
            <a:off x="7632923" y="4986934"/>
            <a:ext cx="177300" cy="177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6598568" y="5135659"/>
            <a:ext cx="177300" cy="1773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4211960" y="4267796"/>
            <a:ext cx="177300" cy="1773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77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496" y="184048"/>
            <a:ext cx="3625288" cy="584775"/>
          </a:xfrm>
          <a:prstGeom prst="rect">
            <a:avLst/>
          </a:prstGeom>
          <a:noFill/>
        </p:spPr>
        <p:txBody>
          <a:bodyPr wrap="none" rtlCol="0">
            <a:spAutoFit/>
          </a:bodyPr>
          <a:lstStyle/>
          <a:p>
            <a:r>
              <a:rPr lang="en-US" sz="3200" b="1" dirty="0" smtClean="0">
                <a:solidFill>
                  <a:srgbClr val="FF0000"/>
                </a:solidFill>
              </a:rPr>
              <a:t>Bonding to surfaces</a:t>
            </a:r>
            <a:endParaRPr lang="en-US" sz="3200" b="1" dirty="0">
              <a:solidFill>
                <a:srgbClr val="FF0000"/>
              </a:solidFill>
            </a:endParaRPr>
          </a:p>
        </p:txBody>
      </p:sp>
      <p:sp>
        <p:nvSpPr>
          <p:cNvPr id="8" name="Text Box 5"/>
          <p:cNvSpPr txBox="1">
            <a:spLocks noChangeArrowheads="1"/>
          </p:cNvSpPr>
          <p:nvPr/>
        </p:nvSpPr>
        <p:spPr bwMode="auto">
          <a:xfrm>
            <a:off x="401638" y="1696244"/>
            <a:ext cx="8351837"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l">
              <a:spcBef>
                <a:spcPct val="50000"/>
              </a:spcBef>
            </a:pPr>
            <a:r>
              <a:rPr lang="en-IE" altLang="it-IT" sz="2400" dirty="0"/>
              <a:t>Two classifications distinguished by the magnitude of their enthalpies of adsorption</a:t>
            </a:r>
          </a:p>
          <a:p>
            <a:pPr lvl="1" algn="l">
              <a:spcBef>
                <a:spcPct val="50000"/>
              </a:spcBef>
              <a:buFont typeface="Wingdings" pitchFamily="2" charset="2"/>
              <a:buChar char="Ø"/>
            </a:pPr>
            <a:r>
              <a:rPr lang="en-IE" altLang="it-IT" sz="2400" dirty="0"/>
              <a:t>Physisorption: long-range but weak van der Waals-type interactions with negligible exchange of electrons and </a:t>
            </a:r>
            <a:r>
              <a:rPr lang="en-IE" altLang="it-IT" sz="2400" dirty="0" smtClean="0"/>
              <a:t>enthalpies ~</a:t>
            </a:r>
            <a:r>
              <a:rPr lang="en-IE" altLang="it-IT" sz="2400" dirty="0" err="1">
                <a:latin typeface="Symbol" pitchFamily="18" charset="2"/>
              </a:rPr>
              <a:t>D</a:t>
            </a:r>
            <a:r>
              <a:rPr lang="en-IE" altLang="it-IT" sz="2400" dirty="0" err="1"/>
              <a:t>H</a:t>
            </a:r>
            <a:r>
              <a:rPr lang="en-IE" altLang="it-IT" sz="2400" baseline="-25000" dirty="0" err="1"/>
              <a:t>cond</a:t>
            </a:r>
            <a:r>
              <a:rPr lang="en-IE" altLang="it-IT" sz="2400" dirty="0"/>
              <a:t> (-</a:t>
            </a:r>
            <a:r>
              <a:rPr lang="en-IE" altLang="it-IT" sz="2400" dirty="0">
                <a:latin typeface="Symbol" pitchFamily="18" charset="2"/>
              </a:rPr>
              <a:t>D</a:t>
            </a:r>
            <a:r>
              <a:rPr lang="en-IE" altLang="it-IT" sz="2400" dirty="0"/>
              <a:t>H</a:t>
            </a:r>
            <a:r>
              <a:rPr lang="en-IE" altLang="it-IT" sz="2400" baseline="-25000" dirty="0"/>
              <a:t>AD</a:t>
            </a:r>
            <a:r>
              <a:rPr lang="en-IE" altLang="it-IT" sz="2400" dirty="0"/>
              <a:t>&lt;35 kJ/</a:t>
            </a:r>
            <a:r>
              <a:rPr lang="en-IE" altLang="it-IT" sz="2400" dirty="0" err="1"/>
              <a:t>mol</a:t>
            </a:r>
            <a:r>
              <a:rPr lang="en-IE" altLang="it-IT" sz="2400" dirty="0"/>
              <a:t>)</a:t>
            </a:r>
          </a:p>
          <a:p>
            <a:pPr lvl="1" algn="l">
              <a:spcBef>
                <a:spcPct val="50000"/>
              </a:spcBef>
              <a:buFont typeface="Wingdings" pitchFamily="2" charset="2"/>
              <a:buChar char="Ø"/>
            </a:pPr>
            <a:r>
              <a:rPr lang="en-IE" altLang="it-IT" sz="2400" dirty="0"/>
              <a:t>Chemisorption: formation of a chemical bond (covalent, ionic, metallic) with exchange of electrons and –</a:t>
            </a:r>
            <a:r>
              <a:rPr lang="en-IE" altLang="it-IT" sz="2400" dirty="0">
                <a:latin typeface="Symbol" pitchFamily="18" charset="2"/>
              </a:rPr>
              <a:t>D</a:t>
            </a:r>
            <a:r>
              <a:rPr lang="en-IE" altLang="it-IT" sz="2400" dirty="0"/>
              <a:t>H</a:t>
            </a:r>
            <a:r>
              <a:rPr lang="en-IE" altLang="it-IT" sz="2400" baseline="-25000" dirty="0"/>
              <a:t>AD</a:t>
            </a:r>
            <a:r>
              <a:rPr lang="en-IE" altLang="it-IT" sz="2400" dirty="0"/>
              <a:t>&gt;35 kJ/</a:t>
            </a:r>
            <a:r>
              <a:rPr lang="en-IE" altLang="it-IT" sz="2400" dirty="0" err="1"/>
              <a:t>mol</a:t>
            </a:r>
            <a:endParaRPr lang="en-IE" altLang="it-IT" sz="2400" dirty="0"/>
          </a:p>
          <a:p>
            <a:pPr lvl="1">
              <a:spcBef>
                <a:spcPct val="50000"/>
              </a:spcBef>
              <a:buFont typeface="Wingdings" pitchFamily="2" charset="2"/>
              <a:buNone/>
            </a:pPr>
            <a:endParaRPr lang="en-IE" altLang="it-IT" sz="2000" dirty="0" smtClean="0"/>
          </a:p>
          <a:p>
            <a:pPr lvl="1">
              <a:spcBef>
                <a:spcPct val="50000"/>
              </a:spcBef>
              <a:buFont typeface="Wingdings" pitchFamily="2" charset="2"/>
              <a:buNone/>
            </a:pPr>
            <a:r>
              <a:rPr lang="en-IE" altLang="it-IT" sz="2000" dirty="0" smtClean="0"/>
              <a:t>Enthalpy </a:t>
            </a:r>
            <a:r>
              <a:rPr lang="en-IE" altLang="it-IT" sz="2000" dirty="0"/>
              <a:t>of chemisorption depends strongly on surface coverage (interactions</a:t>
            </a:r>
            <a:r>
              <a:rPr lang="en-IE" altLang="it-IT" sz="2000" dirty="0" smtClean="0"/>
              <a:t>)</a:t>
            </a:r>
            <a:endParaRPr lang="en-IE" altLang="it-IT" sz="2000" dirty="0"/>
          </a:p>
        </p:txBody>
      </p:sp>
    </p:spTree>
    <p:extLst>
      <p:ext uri="{BB962C8B-B14F-4D97-AF65-F5344CB8AC3E}">
        <p14:creationId xmlns:p14="http://schemas.microsoft.com/office/powerpoint/2010/main" val="3983700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Amine adsorption on oxide surfaces</a:t>
            </a:r>
            <a:endParaRPr lang="en-US" sz="2400" dirty="0"/>
          </a:p>
        </p:txBody>
      </p:sp>
      <p:sp>
        <p:nvSpPr>
          <p:cNvPr id="4" name="CasellaDiTesto 3"/>
          <p:cNvSpPr txBox="1"/>
          <p:nvPr/>
        </p:nvSpPr>
        <p:spPr>
          <a:xfrm>
            <a:off x="251520" y="620688"/>
            <a:ext cx="75584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Amine are adsorbed on acid sites: both </a:t>
            </a:r>
            <a:r>
              <a:rPr lang="en-US" dirty="0" err="1" smtClean="0">
                <a:latin typeface="Arial" panose="020B0604020202020204" pitchFamily="34" charset="0"/>
                <a:cs typeface="Arial" panose="020B0604020202020204" pitchFamily="34" charset="0"/>
              </a:rPr>
              <a:t>Bronsted</a:t>
            </a:r>
            <a:r>
              <a:rPr lang="en-US" dirty="0" smtClean="0">
                <a:latin typeface="Arial" panose="020B0604020202020204" pitchFamily="34" charset="0"/>
                <a:cs typeface="Arial" panose="020B0604020202020204" pitchFamily="34" charset="0"/>
              </a:rPr>
              <a:t>/Lowry and Lewis acids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380840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4499992" y="6315225"/>
            <a:ext cx="4572000" cy="523220"/>
          </a:xfrm>
          <a:prstGeom prst="rect">
            <a:avLst/>
          </a:prstGeom>
        </p:spPr>
        <p:txBody>
          <a:bodyPr>
            <a:spAutoFit/>
          </a:bodyPr>
          <a:lstStyle/>
          <a:p>
            <a:r>
              <a:rPr lang="en-US" sz="1400" dirty="0">
                <a:latin typeface="Arial" panose="020B0604020202020204" pitchFamily="34" charset="0"/>
                <a:cs typeface="Arial" panose="020B0604020202020204" pitchFamily="34" charset="0"/>
              </a:rPr>
              <a:t>Colloids and Surfaces A: </a:t>
            </a:r>
            <a:r>
              <a:rPr lang="en-US" sz="1400" dirty="0" err="1">
                <a:latin typeface="Arial" panose="020B0604020202020204" pitchFamily="34" charset="0"/>
                <a:cs typeface="Arial" panose="020B0604020202020204" pitchFamily="34" charset="0"/>
              </a:rPr>
              <a:t>Physicochem</a:t>
            </a:r>
            <a:r>
              <a:rPr lang="en-US" sz="1400" dirty="0">
                <a:latin typeface="Arial" panose="020B0604020202020204" pitchFamily="34" charset="0"/>
                <a:cs typeface="Arial" panose="020B0604020202020204" pitchFamily="34" charset="0"/>
              </a:rPr>
              <a:t>. Eng. Aspects 190 (2001</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261–274</a:t>
            </a:r>
          </a:p>
        </p:txBody>
      </p:sp>
      <p:sp>
        <p:nvSpPr>
          <p:cNvPr id="6" name="Rettangolo 5"/>
          <p:cNvSpPr/>
          <p:nvPr/>
        </p:nvSpPr>
        <p:spPr>
          <a:xfrm>
            <a:off x="251520" y="1052736"/>
            <a:ext cx="4572000" cy="830997"/>
          </a:xfrm>
          <a:prstGeom prst="rect">
            <a:avLst/>
          </a:prstGeom>
        </p:spPr>
        <p:txBody>
          <a:bodyPr>
            <a:spAutoFit/>
          </a:bodyPr>
          <a:lstStyle/>
          <a:p>
            <a:r>
              <a:rPr lang="en-US" sz="1600" dirty="0" smtClean="0">
                <a:solidFill>
                  <a:srgbClr val="FF0000"/>
                </a:solidFill>
                <a:latin typeface="Arial" panose="020B0604020202020204" pitchFamily="34" charset="0"/>
                <a:cs typeface="Arial" panose="020B0604020202020204" pitchFamily="34" charset="0"/>
              </a:rPr>
              <a:t>Configuration </a:t>
            </a:r>
            <a:r>
              <a:rPr lang="en-US" sz="1600" dirty="0">
                <a:solidFill>
                  <a:srgbClr val="FF0000"/>
                </a:solidFill>
                <a:latin typeface="Arial" panose="020B0604020202020204" pitchFamily="34" charset="0"/>
                <a:cs typeface="Arial" panose="020B0604020202020204" pitchFamily="34" charset="0"/>
              </a:rPr>
              <a:t>and IR characteristics of pyridine </a:t>
            </a:r>
            <a:r>
              <a:rPr lang="en-US" sz="1600" dirty="0" err="1">
                <a:solidFill>
                  <a:srgbClr val="FF0000"/>
                </a:solidFill>
                <a:latin typeface="Arial" panose="020B0604020202020204" pitchFamily="34" charset="0"/>
                <a:cs typeface="Arial" panose="020B0604020202020204" pitchFamily="34" charset="0"/>
              </a:rPr>
              <a:t>adosrbed</a:t>
            </a:r>
            <a:r>
              <a:rPr lang="en-US" sz="1600" dirty="0">
                <a:solidFill>
                  <a:srgbClr val="FF0000"/>
                </a:solidFill>
                <a:latin typeface="Arial" panose="020B0604020202020204" pitchFamily="34" charset="0"/>
                <a:cs typeface="Arial" panose="020B0604020202020204" pitchFamily="34" charset="0"/>
              </a:rPr>
              <a:t> species on metal oxide surfaces at ≥300 K</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918" y="1772816"/>
            <a:ext cx="24574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586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082" y="1772816"/>
            <a:ext cx="45339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CO</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sp>
        <p:nvSpPr>
          <p:cNvPr id="4" name="CasellaDiTesto 3"/>
          <p:cNvSpPr txBox="1"/>
          <p:nvPr/>
        </p:nvSpPr>
        <p:spPr>
          <a:xfrm>
            <a:off x="251520" y="620688"/>
            <a:ext cx="333456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CO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is adsorbed on basic sites</a:t>
            </a:r>
          </a:p>
        </p:txBody>
      </p:sp>
      <p:sp>
        <p:nvSpPr>
          <p:cNvPr id="5" name="Rettangolo 4"/>
          <p:cNvSpPr/>
          <p:nvPr/>
        </p:nvSpPr>
        <p:spPr>
          <a:xfrm>
            <a:off x="72008" y="5085184"/>
            <a:ext cx="4572000" cy="307777"/>
          </a:xfrm>
          <a:prstGeom prst="rect">
            <a:avLst/>
          </a:prstGeom>
        </p:spPr>
        <p:txBody>
          <a:bodyPr>
            <a:spAutoFit/>
          </a:bodyPr>
          <a:lstStyle/>
          <a:p>
            <a:r>
              <a:rPr lang="en-US" sz="1400" dirty="0">
                <a:latin typeface="Arial" panose="020B0604020202020204" pitchFamily="34" charset="0"/>
                <a:cs typeface="Arial" panose="020B0604020202020204" pitchFamily="34" charset="0"/>
              </a:rPr>
              <a:t>Progress in Surface Science 89 (2014</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161–217</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77688"/>
            <a:ext cx="3896546" cy="373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4499992" y="836712"/>
            <a:ext cx="4320080" cy="830997"/>
          </a:xfrm>
          <a:prstGeom prst="rect">
            <a:avLst/>
          </a:prstGeom>
        </p:spPr>
        <p:txBody>
          <a:bodyPr wrap="square">
            <a:spAutoFit/>
          </a:bodyPr>
          <a:lstStyle/>
          <a:p>
            <a:pPr algn="ctr"/>
            <a:r>
              <a:rPr lang="en-US" sz="1600" dirty="0" smtClean="0">
                <a:solidFill>
                  <a:srgbClr val="FF0000"/>
                </a:solidFill>
                <a:latin typeface="Arial" panose="020B0604020202020204" pitchFamily="34" charset="0"/>
                <a:cs typeface="Arial" panose="020B0604020202020204" pitchFamily="34" charset="0"/>
              </a:rPr>
              <a:t>Many different types of carbonates and bicarbonates are formed, depending on coordination on the surface</a:t>
            </a:r>
            <a:endParaRPr lang="en-US"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817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Alcohols adsorption on oxide surfaces</a:t>
            </a:r>
            <a:endParaRPr lang="en-US" sz="2400" dirty="0"/>
          </a:p>
        </p:txBody>
      </p:sp>
      <p:sp>
        <p:nvSpPr>
          <p:cNvPr id="4" name="CasellaDiTesto 3"/>
          <p:cNvSpPr txBox="1"/>
          <p:nvPr/>
        </p:nvSpPr>
        <p:spPr>
          <a:xfrm>
            <a:off x="251520" y="620688"/>
            <a:ext cx="586570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Alcohols adsorb on oxide surfaces in a dissociative way</a:t>
            </a:r>
          </a:p>
        </p:txBody>
      </p:sp>
      <p:pic>
        <p:nvPicPr>
          <p:cNvPr id="1536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3"/>
            <a:ext cx="52446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464" y="3284984"/>
            <a:ext cx="5400000" cy="356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07504" y="6093296"/>
            <a:ext cx="2448271"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Phys. Chem. Chem. Phys</a:t>
            </a:r>
            <a:r>
              <a:rPr lang="en-US" sz="1400" dirty="0" smtClean="0">
                <a:latin typeface="Arial" panose="020B0604020202020204" pitchFamily="34" charset="0"/>
                <a:cs typeface="Arial" panose="020B0604020202020204" pitchFamily="34" charset="0"/>
              </a:rPr>
              <a:t>., 1 (1999), 5717-5724</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51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Alcohols adsorption on oxide surfaces</a:t>
            </a:r>
            <a:endParaRPr lang="en-US" sz="2400" dirty="0"/>
          </a:p>
        </p:txBody>
      </p:sp>
      <p:sp>
        <p:nvSpPr>
          <p:cNvPr id="4" name="CasellaDiTesto 3"/>
          <p:cNvSpPr txBox="1"/>
          <p:nvPr/>
        </p:nvSpPr>
        <p:spPr>
          <a:xfrm>
            <a:off x="251520" y="620688"/>
            <a:ext cx="586570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Alcohols adsorb on oxide surfaces in a dissociative way</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464" y="3284984"/>
            <a:ext cx="5400000" cy="356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07504" y="6093296"/>
            <a:ext cx="2448271"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Phys. Chem. Chem. Phys</a:t>
            </a:r>
            <a:r>
              <a:rPr lang="en-US" sz="1400" dirty="0" smtClean="0">
                <a:latin typeface="Arial" panose="020B0604020202020204" pitchFamily="34" charset="0"/>
                <a:cs typeface="Arial" panose="020B0604020202020204" pitchFamily="34" charset="0"/>
              </a:rPr>
              <a:t>., 1 (1999), 5717-5724</a:t>
            </a:r>
            <a:endParaRPr lang="en-US" sz="14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24744"/>
            <a:ext cx="3600000" cy="310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4151395" y="1702549"/>
            <a:ext cx="4572000" cy="646331"/>
          </a:xfrm>
          <a:prstGeom prst="rect">
            <a:avLst/>
          </a:prstGeom>
        </p:spPr>
        <p:txBody>
          <a:bodyPr>
            <a:spAutoFit/>
          </a:bodyPr>
          <a:lstStyle/>
          <a:p>
            <a:pPr algn="ctr"/>
            <a:r>
              <a:rPr lang="en-US" dirty="0" smtClean="0">
                <a:solidFill>
                  <a:srgbClr val="FF0000"/>
                </a:solidFill>
                <a:latin typeface="Arial" panose="020B0604020202020204" pitchFamily="34" charset="0"/>
                <a:cs typeface="Arial" panose="020B0604020202020204" pitchFamily="34" charset="0"/>
              </a:rPr>
              <a:t>Simple method for analysis of surface composition</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114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714375" y="1795463"/>
            <a:ext cx="77168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sz="4400" dirty="0">
                <a:solidFill>
                  <a:srgbClr val="FF0000"/>
                </a:solidFill>
              </a:rPr>
              <a:t>Measurement of Porosity and </a:t>
            </a:r>
            <a:br>
              <a:rPr lang="en-US" altLang="it-IT" sz="4400" dirty="0">
                <a:solidFill>
                  <a:srgbClr val="FF0000"/>
                </a:solidFill>
              </a:rPr>
            </a:br>
            <a:r>
              <a:rPr lang="en-US" altLang="it-IT" sz="4400" dirty="0">
                <a:solidFill>
                  <a:srgbClr val="FF0000"/>
                </a:solidFill>
              </a:rPr>
              <a:t>Specific Surface Area by </a:t>
            </a:r>
            <a:br>
              <a:rPr lang="en-US" altLang="it-IT" sz="4400" dirty="0">
                <a:solidFill>
                  <a:srgbClr val="FF0000"/>
                </a:solidFill>
              </a:rPr>
            </a:br>
            <a:r>
              <a:rPr lang="en-US" altLang="it-IT" sz="4400" dirty="0">
                <a:solidFill>
                  <a:srgbClr val="FF0000"/>
                </a:solidFill>
              </a:rPr>
              <a:t>Gas Adsorption</a:t>
            </a:r>
          </a:p>
        </p:txBody>
      </p:sp>
    </p:spTree>
    <p:extLst>
      <p:ext uri="{BB962C8B-B14F-4D97-AF65-F5344CB8AC3E}">
        <p14:creationId xmlns:p14="http://schemas.microsoft.com/office/powerpoint/2010/main" val="134942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3400" y="6340475"/>
            <a:ext cx="6934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None/>
            </a:pPr>
            <a:r>
              <a:rPr lang="en-US" altLang="it-IT" sz="1400" b="1" i="1">
                <a:solidFill>
                  <a:srgbClr val="336699"/>
                </a:solidFill>
              </a:rPr>
              <a:t>F. Rouquerol, J. Rouquerol, K. S. W. Sing, Adsorption by Powders and Porous Solids, Academic Press, 1-25, 1999</a:t>
            </a:r>
          </a:p>
        </p:txBody>
      </p:sp>
      <p:sp>
        <p:nvSpPr>
          <p:cNvPr id="43011" name="Rectangle 3"/>
          <p:cNvSpPr>
            <a:spLocks noGrp="1" noChangeArrowheads="1"/>
          </p:cNvSpPr>
          <p:nvPr>
            <p:ph type="title"/>
          </p:nvPr>
        </p:nvSpPr>
        <p:spPr>
          <a:xfrm>
            <a:off x="457200" y="44450"/>
            <a:ext cx="8229600" cy="1371600"/>
          </a:xfrm>
          <a:noFill/>
        </p:spPr>
        <p:txBody>
          <a:bodyPr/>
          <a:lstStyle/>
          <a:p>
            <a:pPr eaLnBrk="1" hangingPunct="1"/>
            <a:r>
              <a:rPr lang="en-US" altLang="en-US" smtClean="0"/>
              <a:t>What are Porous Materials?</a:t>
            </a:r>
          </a:p>
        </p:txBody>
      </p:sp>
      <p:pic>
        <p:nvPicPr>
          <p:cNvPr id="43012" name="Picture 4"/>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288" y="1171575"/>
            <a:ext cx="28178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3013" name="Picture 5"/>
          <p:cNvPicPr>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8450" y="946150"/>
            <a:ext cx="23987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4" name="Text Box 6"/>
          <p:cNvSpPr txBox="1">
            <a:spLocks noChangeArrowheads="1"/>
          </p:cNvSpPr>
          <p:nvPr/>
        </p:nvSpPr>
        <p:spPr bwMode="auto">
          <a:xfrm>
            <a:off x="685800" y="3870325"/>
            <a:ext cx="388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2000" b="1">
                <a:solidFill>
                  <a:srgbClr val="336699"/>
                </a:solidFill>
              </a:rPr>
              <a:t>Non-porous solid</a:t>
            </a:r>
          </a:p>
          <a:p>
            <a:pPr algn="l" eaLnBrk="1" hangingPunct="1">
              <a:buClr>
                <a:srgbClr val="336699"/>
              </a:buClr>
              <a:buFont typeface="Wingdings" pitchFamily="2" charset="2"/>
              <a:buChar char="Ø"/>
            </a:pPr>
            <a:r>
              <a:rPr lang="en-US" altLang="it-IT" sz="2000" b="1">
                <a:solidFill>
                  <a:srgbClr val="336699"/>
                </a:solidFill>
              </a:rPr>
              <a:t>  Low specific surface area</a:t>
            </a:r>
          </a:p>
          <a:p>
            <a:pPr algn="l" eaLnBrk="1" hangingPunct="1">
              <a:buClr>
                <a:srgbClr val="336699"/>
              </a:buClr>
              <a:buFont typeface="Wingdings" pitchFamily="2" charset="2"/>
              <a:buChar char="Ø"/>
            </a:pPr>
            <a:r>
              <a:rPr lang="en-US" altLang="it-IT" sz="2000" b="1">
                <a:solidFill>
                  <a:srgbClr val="336699"/>
                </a:solidFill>
              </a:rPr>
              <a:t>  Low specific pore volume</a:t>
            </a:r>
          </a:p>
        </p:txBody>
      </p:sp>
      <p:sp>
        <p:nvSpPr>
          <p:cNvPr id="43015" name="Text Box 7"/>
          <p:cNvSpPr txBox="1">
            <a:spLocks noChangeArrowheads="1"/>
          </p:cNvSpPr>
          <p:nvPr/>
        </p:nvSpPr>
        <p:spPr bwMode="auto">
          <a:xfrm>
            <a:off x="5257800" y="3733800"/>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buClr>
                <a:schemeClr val="accent1"/>
              </a:buClr>
              <a:buFont typeface="Wingdings" pitchFamily="2" charset="2"/>
              <a:buNone/>
            </a:pPr>
            <a:r>
              <a:rPr lang="en-US" altLang="it-IT" sz="2000" b="1">
                <a:solidFill>
                  <a:srgbClr val="336699"/>
                </a:solidFill>
              </a:rPr>
              <a:t>Porous solid</a:t>
            </a:r>
          </a:p>
          <a:p>
            <a:pPr algn="l" eaLnBrk="1" hangingPunct="1">
              <a:buClr>
                <a:srgbClr val="336699"/>
              </a:buClr>
              <a:buFont typeface="Wingdings" pitchFamily="2" charset="2"/>
              <a:buChar char="Ø"/>
            </a:pPr>
            <a:r>
              <a:rPr lang="en-US" altLang="it-IT" sz="2000" b="1">
                <a:solidFill>
                  <a:srgbClr val="336699"/>
                </a:solidFill>
              </a:rPr>
              <a:t> High specific surface area</a:t>
            </a:r>
          </a:p>
          <a:p>
            <a:pPr algn="l" eaLnBrk="1" hangingPunct="1">
              <a:buClr>
                <a:srgbClr val="336699"/>
              </a:buClr>
              <a:buFont typeface="Wingdings" pitchFamily="2" charset="2"/>
              <a:buChar char="Ø"/>
            </a:pPr>
            <a:r>
              <a:rPr lang="en-US" altLang="it-IT" sz="2000" b="1">
                <a:solidFill>
                  <a:srgbClr val="336699"/>
                </a:solidFill>
              </a:rPr>
              <a:t> High specific pore volume</a:t>
            </a:r>
          </a:p>
          <a:p>
            <a:pPr algn="l" eaLnBrk="1" hangingPunct="1">
              <a:buClr>
                <a:schemeClr val="accent1"/>
              </a:buClr>
              <a:buFont typeface="Wingdings" pitchFamily="2" charset="2"/>
              <a:buChar char="Ø"/>
            </a:pPr>
            <a:endParaRPr lang="en-US" altLang="it-IT" sz="2000" b="1">
              <a:solidFill>
                <a:srgbClr val="336699"/>
              </a:solidFill>
            </a:endParaRPr>
          </a:p>
        </p:txBody>
      </p:sp>
      <p:sp>
        <p:nvSpPr>
          <p:cNvPr id="43016" name="Text Box 8"/>
          <p:cNvSpPr txBox="1">
            <a:spLocks noChangeArrowheads="1"/>
          </p:cNvSpPr>
          <p:nvPr/>
        </p:nvSpPr>
        <p:spPr bwMode="auto">
          <a:xfrm>
            <a:off x="533400" y="5029200"/>
            <a:ext cx="861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b="1">
                <a:solidFill>
                  <a:srgbClr val="336699"/>
                </a:solidFill>
              </a:rPr>
              <a:t>Porous materials have highly developed internal surface area that can be used to perform specific function.</a:t>
            </a:r>
          </a:p>
          <a:p>
            <a:pPr algn="l"/>
            <a:r>
              <a:rPr lang="en-US" altLang="it-IT" b="1">
                <a:solidFill>
                  <a:srgbClr val="336699"/>
                </a:solidFill>
              </a:rPr>
              <a:t>Almost all solids are porous except for ceramics fired at extremely high temperatures</a:t>
            </a:r>
          </a:p>
          <a:p>
            <a:pPr algn="l"/>
            <a:endParaRPr lang="en-US" altLang="it-IT" b="1">
              <a:solidFill>
                <a:srgbClr val="336699"/>
              </a:solidFill>
            </a:endParaRPr>
          </a:p>
        </p:txBody>
      </p:sp>
    </p:spTree>
    <p:extLst>
      <p:ext uri="{BB962C8B-B14F-4D97-AF65-F5344CB8AC3E}">
        <p14:creationId xmlns:p14="http://schemas.microsoft.com/office/powerpoint/2010/main" val="16260229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6988"/>
            <a:ext cx="8229600" cy="1371601"/>
          </a:xfrm>
          <a:noFill/>
        </p:spPr>
        <p:txBody>
          <a:bodyPr/>
          <a:lstStyle/>
          <a:p>
            <a:pPr eaLnBrk="1" hangingPunct="1"/>
            <a:r>
              <a:rPr lang="en-US" altLang="en-US" smtClean="0"/>
              <a:t>Measure of Porosity</a:t>
            </a:r>
          </a:p>
        </p:txBody>
      </p:sp>
      <p:sp>
        <p:nvSpPr>
          <p:cNvPr id="44035" name="Text Box 3"/>
          <p:cNvSpPr txBox="1">
            <a:spLocks noChangeArrowheads="1"/>
          </p:cNvSpPr>
          <p:nvPr/>
        </p:nvSpPr>
        <p:spPr bwMode="auto">
          <a:xfrm>
            <a:off x="271463" y="4953000"/>
            <a:ext cx="2297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FF0000"/>
                </a:solidFill>
              </a:rPr>
              <a:t>Pore size and </a:t>
            </a:r>
          </a:p>
          <a:p>
            <a:r>
              <a:rPr lang="en-US" altLang="it-IT" sz="2400" b="1">
                <a:solidFill>
                  <a:srgbClr val="FF0000"/>
                </a:solidFill>
              </a:rPr>
              <a:t>its distribution</a:t>
            </a:r>
          </a:p>
        </p:txBody>
      </p:sp>
      <p:sp>
        <p:nvSpPr>
          <p:cNvPr id="44036" name="Text Box 4"/>
          <p:cNvSpPr txBox="1">
            <a:spLocks noChangeArrowheads="1"/>
          </p:cNvSpPr>
          <p:nvPr/>
        </p:nvSpPr>
        <p:spPr bwMode="auto">
          <a:xfrm>
            <a:off x="2386013" y="2362200"/>
            <a:ext cx="3763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000" b="1" dirty="0">
                <a:solidFill>
                  <a:schemeClr val="accent2"/>
                </a:solidFill>
              </a:rPr>
              <a:t>Specific Surface Area, m</a:t>
            </a:r>
            <a:r>
              <a:rPr lang="en-US" altLang="it-IT" sz="2000" b="1" baseline="30000" dirty="0">
                <a:solidFill>
                  <a:schemeClr val="accent2"/>
                </a:solidFill>
              </a:rPr>
              <a:t>2</a:t>
            </a:r>
            <a:r>
              <a:rPr lang="en-US" altLang="it-IT" sz="2000" b="1" dirty="0">
                <a:solidFill>
                  <a:schemeClr val="accent2"/>
                </a:solidFill>
              </a:rPr>
              <a:t>/g = </a:t>
            </a:r>
          </a:p>
        </p:txBody>
      </p:sp>
      <p:sp>
        <p:nvSpPr>
          <p:cNvPr id="44037" name="AutoShape 5"/>
          <p:cNvSpPr>
            <a:spLocks noChangeArrowheads="1"/>
          </p:cNvSpPr>
          <p:nvPr/>
        </p:nvSpPr>
        <p:spPr bwMode="auto">
          <a:xfrm>
            <a:off x="3759200" y="2759075"/>
            <a:ext cx="169863" cy="812800"/>
          </a:xfrm>
          <a:prstGeom prst="upArrow">
            <a:avLst>
              <a:gd name="adj1" fmla="val 50000"/>
              <a:gd name="adj2" fmla="val 11962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4038" name="AutoShape 6"/>
          <p:cNvSpPr>
            <a:spLocks noChangeArrowheads="1"/>
          </p:cNvSpPr>
          <p:nvPr/>
        </p:nvSpPr>
        <p:spPr bwMode="auto">
          <a:xfrm rot="-7200000">
            <a:off x="2726531" y="4631532"/>
            <a:ext cx="169863" cy="812800"/>
          </a:xfrm>
          <a:prstGeom prst="upArrow">
            <a:avLst>
              <a:gd name="adj1" fmla="val 50000"/>
              <a:gd name="adj2" fmla="val 11962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4039" name="AutoShape 7"/>
          <p:cNvSpPr>
            <a:spLocks noChangeArrowheads="1"/>
          </p:cNvSpPr>
          <p:nvPr/>
        </p:nvSpPr>
        <p:spPr bwMode="auto">
          <a:xfrm rot="7200000">
            <a:off x="4783931" y="4631532"/>
            <a:ext cx="169863" cy="812800"/>
          </a:xfrm>
          <a:prstGeom prst="upArrow">
            <a:avLst>
              <a:gd name="adj1" fmla="val 50000"/>
              <a:gd name="adj2" fmla="val 119626"/>
            </a:avLst>
          </a:prstGeom>
          <a:solidFill>
            <a:schemeClr val="accent1"/>
          </a:solidFill>
          <a:ln w="9525">
            <a:solidFill>
              <a:srgbClr val="009900"/>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4040" name="Oval 8"/>
          <p:cNvSpPr>
            <a:spLocks noChangeArrowheads="1"/>
          </p:cNvSpPr>
          <p:nvPr/>
        </p:nvSpPr>
        <p:spPr bwMode="auto">
          <a:xfrm>
            <a:off x="3001963" y="3538538"/>
            <a:ext cx="1690687" cy="1690687"/>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it-IT" sz="2800" b="1" dirty="0">
                <a:solidFill>
                  <a:schemeClr val="bg1"/>
                </a:solidFill>
              </a:rPr>
              <a:t>Porosity</a:t>
            </a:r>
          </a:p>
        </p:txBody>
      </p:sp>
      <p:sp>
        <p:nvSpPr>
          <p:cNvPr id="44041" name="Text Box 9"/>
          <p:cNvSpPr txBox="1">
            <a:spLocks noChangeArrowheads="1"/>
          </p:cNvSpPr>
          <p:nvPr/>
        </p:nvSpPr>
        <p:spPr bwMode="auto">
          <a:xfrm>
            <a:off x="219075" y="1143000"/>
            <a:ext cx="864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it-IT" dirty="0"/>
              <a:t>There are three parameters used as a measure of porosity; specific surface area, specific pore volume or porosity, and pore size and its distribution. </a:t>
            </a:r>
          </a:p>
        </p:txBody>
      </p:sp>
      <p:sp>
        <p:nvSpPr>
          <p:cNvPr id="44042" name="Text Box 10"/>
          <p:cNvSpPr txBox="1">
            <a:spLocks noChangeArrowheads="1"/>
          </p:cNvSpPr>
          <p:nvPr/>
        </p:nvSpPr>
        <p:spPr bwMode="auto">
          <a:xfrm>
            <a:off x="6026150" y="2640013"/>
            <a:ext cx="207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chemeClr val="accent2"/>
                </a:solidFill>
              </a:rPr>
              <a:t>Mass of the solid, g</a:t>
            </a:r>
          </a:p>
        </p:txBody>
      </p:sp>
      <p:sp>
        <p:nvSpPr>
          <p:cNvPr id="44043" name="Text Box 11"/>
          <p:cNvSpPr txBox="1">
            <a:spLocks noChangeArrowheads="1"/>
          </p:cNvSpPr>
          <p:nvPr/>
        </p:nvSpPr>
        <p:spPr bwMode="auto">
          <a:xfrm>
            <a:off x="5949950" y="2243138"/>
            <a:ext cx="2297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chemeClr val="accent2"/>
                </a:solidFill>
              </a:rPr>
              <a:t>Total surface area, m</a:t>
            </a:r>
            <a:r>
              <a:rPr lang="en-US" altLang="it-IT" sz="1600" b="1" baseline="30000">
                <a:solidFill>
                  <a:schemeClr val="accent2"/>
                </a:solidFill>
              </a:rPr>
              <a:t>2</a:t>
            </a:r>
          </a:p>
        </p:txBody>
      </p:sp>
      <p:sp>
        <p:nvSpPr>
          <p:cNvPr id="44044" name="Line 12"/>
          <p:cNvSpPr>
            <a:spLocks noChangeShapeType="1"/>
          </p:cNvSpPr>
          <p:nvPr/>
        </p:nvSpPr>
        <p:spPr bwMode="auto">
          <a:xfrm>
            <a:off x="6102350" y="2590800"/>
            <a:ext cx="212725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5" name="Text Box 13"/>
          <p:cNvSpPr txBox="1">
            <a:spLocks noChangeArrowheads="1"/>
          </p:cNvSpPr>
          <p:nvPr/>
        </p:nvSpPr>
        <p:spPr bwMode="auto">
          <a:xfrm>
            <a:off x="4443413" y="5257800"/>
            <a:ext cx="425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400" b="1">
                <a:solidFill>
                  <a:srgbClr val="009900"/>
                </a:solidFill>
              </a:rPr>
              <a:t>Specific Pore volume, cm</a:t>
            </a:r>
            <a:r>
              <a:rPr lang="en-US" altLang="it-IT" sz="2400" b="1" baseline="30000">
                <a:solidFill>
                  <a:srgbClr val="009900"/>
                </a:solidFill>
              </a:rPr>
              <a:t>3</a:t>
            </a:r>
            <a:r>
              <a:rPr lang="en-US" altLang="it-IT" sz="2400" b="1">
                <a:solidFill>
                  <a:srgbClr val="009900"/>
                </a:solidFill>
              </a:rPr>
              <a:t>/g</a:t>
            </a:r>
          </a:p>
        </p:txBody>
      </p:sp>
      <p:sp>
        <p:nvSpPr>
          <p:cNvPr id="44046" name="Text Box 14"/>
          <p:cNvSpPr txBox="1">
            <a:spLocks noChangeArrowheads="1"/>
          </p:cNvSpPr>
          <p:nvPr/>
        </p:nvSpPr>
        <p:spPr bwMode="auto">
          <a:xfrm>
            <a:off x="5010150" y="6181725"/>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9900"/>
                </a:solidFill>
              </a:rPr>
              <a:t>Mass of the solid, g</a:t>
            </a:r>
          </a:p>
        </p:txBody>
      </p:sp>
      <p:sp>
        <p:nvSpPr>
          <p:cNvPr id="44047" name="Text Box 15"/>
          <p:cNvSpPr txBox="1">
            <a:spLocks noChangeArrowheads="1"/>
          </p:cNvSpPr>
          <p:nvPr/>
        </p:nvSpPr>
        <p:spPr bwMode="auto">
          <a:xfrm>
            <a:off x="4819650" y="5740400"/>
            <a:ext cx="2693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9900"/>
                </a:solidFill>
              </a:rPr>
              <a:t>Total pore volume, cm</a:t>
            </a:r>
            <a:r>
              <a:rPr lang="en-US" altLang="it-IT" b="1" baseline="30000">
                <a:solidFill>
                  <a:srgbClr val="009900"/>
                </a:solidFill>
              </a:rPr>
              <a:t>3</a:t>
            </a:r>
          </a:p>
        </p:txBody>
      </p:sp>
      <p:sp>
        <p:nvSpPr>
          <p:cNvPr id="44048" name="Line 16"/>
          <p:cNvSpPr>
            <a:spLocks noChangeShapeType="1"/>
          </p:cNvSpPr>
          <p:nvPr/>
        </p:nvSpPr>
        <p:spPr bwMode="auto">
          <a:xfrm>
            <a:off x="4972050" y="6111875"/>
            <a:ext cx="241935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Text Box 17"/>
          <p:cNvSpPr txBox="1">
            <a:spLocks noChangeArrowheads="1"/>
          </p:cNvSpPr>
          <p:nvPr/>
        </p:nvSpPr>
        <p:spPr bwMode="auto">
          <a:xfrm>
            <a:off x="4572000" y="5927725"/>
            <a:ext cx="33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2000" b="1">
                <a:solidFill>
                  <a:srgbClr val="009900"/>
                </a:solidFill>
              </a:rPr>
              <a:t>=</a:t>
            </a:r>
          </a:p>
        </p:txBody>
      </p:sp>
      <p:sp>
        <p:nvSpPr>
          <p:cNvPr id="44050" name="Text Box 18"/>
          <p:cNvSpPr txBox="1">
            <a:spLocks noChangeArrowheads="1"/>
          </p:cNvSpPr>
          <p:nvPr/>
        </p:nvSpPr>
        <p:spPr bwMode="auto">
          <a:xfrm>
            <a:off x="5005388" y="3408363"/>
            <a:ext cx="168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b="1">
                <a:solidFill>
                  <a:srgbClr val="336699"/>
                </a:solidFill>
              </a:rPr>
              <a:t>Porosity, % = </a:t>
            </a:r>
          </a:p>
        </p:txBody>
      </p:sp>
      <p:sp>
        <p:nvSpPr>
          <p:cNvPr id="44051" name="Text Box 19"/>
          <p:cNvSpPr txBox="1">
            <a:spLocks noChangeArrowheads="1"/>
          </p:cNvSpPr>
          <p:nvPr/>
        </p:nvSpPr>
        <p:spPr bwMode="auto">
          <a:xfrm>
            <a:off x="4953000" y="4206875"/>
            <a:ext cx="3405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rgbClr val="336699"/>
                </a:solidFill>
              </a:rPr>
              <a:t>Volume of solid (including pores)</a:t>
            </a:r>
          </a:p>
        </p:txBody>
      </p:sp>
      <p:sp>
        <p:nvSpPr>
          <p:cNvPr id="44052" name="Text Box 20"/>
          <p:cNvSpPr txBox="1">
            <a:spLocks noChangeArrowheads="1"/>
          </p:cNvSpPr>
          <p:nvPr/>
        </p:nvSpPr>
        <p:spPr bwMode="auto">
          <a:xfrm>
            <a:off x="5562600" y="3810000"/>
            <a:ext cx="1776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rgbClr val="336699"/>
                </a:solidFill>
              </a:rPr>
              <a:t>Volume of pores</a:t>
            </a:r>
          </a:p>
        </p:txBody>
      </p:sp>
      <p:sp>
        <p:nvSpPr>
          <p:cNvPr id="44053" name="Line 21"/>
          <p:cNvSpPr>
            <a:spLocks noChangeShapeType="1"/>
          </p:cNvSpPr>
          <p:nvPr/>
        </p:nvSpPr>
        <p:spPr bwMode="auto">
          <a:xfrm>
            <a:off x="5029200" y="4157663"/>
            <a:ext cx="3124200" cy="0"/>
          </a:xfrm>
          <a:prstGeom prst="line">
            <a:avLst/>
          </a:prstGeom>
          <a:noFill/>
          <a:ln w="28575">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4" name="Text Box 22"/>
          <p:cNvSpPr txBox="1">
            <a:spLocks noChangeArrowheads="1"/>
          </p:cNvSpPr>
          <p:nvPr/>
        </p:nvSpPr>
        <p:spPr bwMode="auto">
          <a:xfrm>
            <a:off x="8153400" y="4006850"/>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rgbClr val="336699"/>
                </a:solidFill>
              </a:rPr>
              <a:t>X 100</a:t>
            </a:r>
          </a:p>
        </p:txBody>
      </p:sp>
    </p:spTree>
    <p:extLst>
      <p:ext uri="{BB962C8B-B14F-4D97-AF65-F5344CB8AC3E}">
        <p14:creationId xmlns:p14="http://schemas.microsoft.com/office/powerpoint/2010/main" val="199338434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938"/>
            <a:ext cx="8686800" cy="1371600"/>
          </a:xfrm>
        </p:spPr>
        <p:txBody>
          <a:bodyPr/>
          <a:lstStyle/>
          <a:p>
            <a:pPr eaLnBrk="1" hangingPunct="1"/>
            <a:r>
              <a:rPr lang="en-US" altLang="it-IT" smtClean="0"/>
              <a:t>Size of Pores (IUPAC Standard)</a:t>
            </a:r>
            <a:endParaRPr lang="en-US" altLang="en-US" smtClean="0"/>
          </a:p>
        </p:txBody>
      </p:sp>
      <p:sp>
        <p:nvSpPr>
          <p:cNvPr id="46083" name="Rectangle 3"/>
          <p:cNvSpPr>
            <a:spLocks noChangeArrowheads="1"/>
          </p:cNvSpPr>
          <p:nvPr/>
        </p:nvSpPr>
        <p:spPr bwMode="auto">
          <a:xfrm>
            <a:off x="1828800" y="39624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2 nm</a:t>
            </a:r>
          </a:p>
        </p:txBody>
      </p:sp>
      <p:sp>
        <p:nvSpPr>
          <p:cNvPr id="46084" name="Rectangle 4"/>
          <p:cNvSpPr>
            <a:spLocks noChangeArrowheads="1"/>
          </p:cNvSpPr>
          <p:nvPr/>
        </p:nvSpPr>
        <p:spPr bwMode="auto">
          <a:xfrm>
            <a:off x="6553200" y="39624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50 nm</a:t>
            </a:r>
          </a:p>
        </p:txBody>
      </p:sp>
      <p:sp>
        <p:nvSpPr>
          <p:cNvPr id="46085" name="Rectangle 5"/>
          <p:cNvSpPr>
            <a:spLocks noChangeArrowheads="1"/>
          </p:cNvSpPr>
          <p:nvPr/>
        </p:nvSpPr>
        <p:spPr bwMode="auto">
          <a:xfrm>
            <a:off x="577850" y="1766888"/>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Micropores</a:t>
            </a:r>
          </a:p>
        </p:txBody>
      </p:sp>
      <p:sp>
        <p:nvSpPr>
          <p:cNvPr id="46086" name="Rectangle 6"/>
          <p:cNvSpPr>
            <a:spLocks noChangeArrowheads="1"/>
          </p:cNvSpPr>
          <p:nvPr/>
        </p:nvSpPr>
        <p:spPr bwMode="auto">
          <a:xfrm>
            <a:off x="3854450" y="16764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Mesopores</a:t>
            </a:r>
          </a:p>
        </p:txBody>
      </p:sp>
      <p:sp>
        <p:nvSpPr>
          <p:cNvPr id="46087" name="Rectangle 7"/>
          <p:cNvSpPr>
            <a:spLocks noChangeArrowheads="1"/>
          </p:cNvSpPr>
          <p:nvPr/>
        </p:nvSpPr>
        <p:spPr bwMode="auto">
          <a:xfrm>
            <a:off x="7207250" y="16764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Macropores</a:t>
            </a:r>
          </a:p>
        </p:txBody>
      </p:sp>
      <p:sp>
        <p:nvSpPr>
          <p:cNvPr id="46088" name="Line 8"/>
          <p:cNvSpPr>
            <a:spLocks noChangeShapeType="1"/>
          </p:cNvSpPr>
          <p:nvPr/>
        </p:nvSpPr>
        <p:spPr bwMode="auto">
          <a:xfrm flipH="1">
            <a:off x="730250" y="2209800"/>
            <a:ext cx="1066800" cy="0"/>
          </a:xfrm>
          <a:prstGeom prst="line">
            <a:avLst/>
          </a:prstGeom>
          <a:noFill/>
          <a:ln w="76200">
            <a:solidFill>
              <a:srgbClr val="3366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Line 9"/>
          <p:cNvSpPr>
            <a:spLocks noChangeShapeType="1"/>
          </p:cNvSpPr>
          <p:nvPr/>
        </p:nvSpPr>
        <p:spPr bwMode="auto">
          <a:xfrm flipH="1">
            <a:off x="7435850" y="2133600"/>
            <a:ext cx="1066800" cy="0"/>
          </a:xfrm>
          <a:prstGeom prst="line">
            <a:avLst/>
          </a:prstGeom>
          <a:noFill/>
          <a:ln w="76200">
            <a:solidFill>
              <a:srgbClr val="3366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0" name="Line 10"/>
          <p:cNvSpPr>
            <a:spLocks noChangeShapeType="1"/>
          </p:cNvSpPr>
          <p:nvPr/>
        </p:nvSpPr>
        <p:spPr bwMode="auto">
          <a:xfrm flipH="1">
            <a:off x="2178050" y="2209800"/>
            <a:ext cx="4648200" cy="0"/>
          </a:xfrm>
          <a:prstGeom prst="line">
            <a:avLst/>
          </a:prstGeom>
          <a:noFill/>
          <a:ln w="76200">
            <a:solidFill>
              <a:srgbClr val="3366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1"/>
          <p:cNvSpPr>
            <a:spLocks noChangeShapeType="1"/>
          </p:cNvSpPr>
          <p:nvPr/>
        </p:nvSpPr>
        <p:spPr bwMode="auto">
          <a:xfrm>
            <a:off x="958850" y="2438400"/>
            <a:ext cx="7467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Line 12"/>
          <p:cNvSpPr>
            <a:spLocks noChangeShapeType="1"/>
          </p:cNvSpPr>
          <p:nvPr/>
        </p:nvSpPr>
        <p:spPr bwMode="auto">
          <a:xfrm flipH="1">
            <a:off x="6965950" y="1676400"/>
            <a:ext cx="44450" cy="2286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Oval 13"/>
          <p:cNvSpPr>
            <a:spLocks noChangeArrowheads="1"/>
          </p:cNvSpPr>
          <p:nvPr/>
        </p:nvSpPr>
        <p:spPr bwMode="auto">
          <a:xfrm>
            <a:off x="6597650" y="2057400"/>
            <a:ext cx="822325" cy="822325"/>
          </a:xfrm>
          <a:prstGeom prst="ellipse">
            <a:avLst/>
          </a:prstGeom>
          <a:solidFill>
            <a:srgbClr val="0000FF">
              <a:alpha val="79999"/>
            </a:srgbClr>
          </a:solidFill>
          <a:ln w="25400">
            <a:solidFill>
              <a:srgbClr val="0000FF"/>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6094" name="Line 14"/>
          <p:cNvSpPr>
            <a:spLocks noChangeShapeType="1"/>
          </p:cNvSpPr>
          <p:nvPr/>
        </p:nvSpPr>
        <p:spPr bwMode="auto">
          <a:xfrm>
            <a:off x="2101850" y="1752600"/>
            <a:ext cx="31750" cy="21336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Oval 15"/>
          <p:cNvSpPr>
            <a:spLocks noChangeArrowheads="1"/>
          </p:cNvSpPr>
          <p:nvPr/>
        </p:nvSpPr>
        <p:spPr bwMode="auto">
          <a:xfrm>
            <a:off x="2041525" y="2378075"/>
            <a:ext cx="136525" cy="136525"/>
          </a:xfrm>
          <a:prstGeom prst="ellipse">
            <a:avLst/>
          </a:prstGeom>
          <a:solidFill>
            <a:srgbClr val="0000FF">
              <a:alpha val="79999"/>
            </a:srgbClr>
          </a:solidFill>
          <a:ln w="25400">
            <a:solidFill>
              <a:srgbClr val="0000FF"/>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6096" name="Rectangle 16"/>
          <p:cNvSpPr>
            <a:spLocks noChangeArrowheads="1"/>
          </p:cNvSpPr>
          <p:nvPr/>
        </p:nvSpPr>
        <p:spPr bwMode="auto">
          <a:xfrm>
            <a:off x="452438" y="2590800"/>
            <a:ext cx="16573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Zeolite,</a:t>
            </a:r>
          </a:p>
          <a:p>
            <a:pPr algn="l" eaLnBrk="1" hangingPunct="1"/>
            <a:r>
              <a:rPr lang="en-US" altLang="it-IT" b="1">
                <a:solidFill>
                  <a:srgbClr val="336699"/>
                </a:solidFill>
              </a:rPr>
              <a:t>Activated </a:t>
            </a:r>
          </a:p>
          <a:p>
            <a:pPr algn="l" eaLnBrk="1" hangingPunct="1"/>
            <a:r>
              <a:rPr lang="en-US" altLang="it-IT" b="1">
                <a:solidFill>
                  <a:srgbClr val="336699"/>
                </a:solidFill>
              </a:rPr>
              <a:t>carbon,</a:t>
            </a:r>
          </a:p>
          <a:p>
            <a:pPr algn="l" eaLnBrk="1" hangingPunct="1"/>
            <a:r>
              <a:rPr lang="en-US" altLang="it-IT" b="1">
                <a:solidFill>
                  <a:srgbClr val="336699"/>
                </a:solidFill>
              </a:rPr>
              <a:t>Metal organic</a:t>
            </a:r>
          </a:p>
          <a:p>
            <a:pPr algn="l" eaLnBrk="1" hangingPunct="1"/>
            <a:r>
              <a:rPr lang="en-US" altLang="it-IT" b="1">
                <a:solidFill>
                  <a:srgbClr val="336699"/>
                </a:solidFill>
              </a:rPr>
              <a:t>framework</a:t>
            </a:r>
          </a:p>
        </p:txBody>
      </p:sp>
      <p:sp>
        <p:nvSpPr>
          <p:cNvPr id="46097" name="Rectangle 17"/>
          <p:cNvSpPr>
            <a:spLocks noChangeArrowheads="1"/>
          </p:cNvSpPr>
          <p:nvPr/>
        </p:nvSpPr>
        <p:spPr bwMode="auto">
          <a:xfrm>
            <a:off x="3095625" y="2590800"/>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Mesoporous silica, </a:t>
            </a:r>
          </a:p>
          <a:p>
            <a:pPr algn="l" eaLnBrk="1" hangingPunct="1"/>
            <a:r>
              <a:rPr lang="en-US" altLang="it-IT" b="1">
                <a:solidFill>
                  <a:srgbClr val="336699"/>
                </a:solidFill>
              </a:rPr>
              <a:t>Activated carbon</a:t>
            </a:r>
          </a:p>
        </p:txBody>
      </p:sp>
      <p:sp>
        <p:nvSpPr>
          <p:cNvPr id="46098" name="Rectangle 18"/>
          <p:cNvSpPr>
            <a:spLocks noChangeArrowheads="1"/>
          </p:cNvSpPr>
          <p:nvPr/>
        </p:nvSpPr>
        <p:spPr bwMode="auto">
          <a:xfrm>
            <a:off x="7288213" y="2667000"/>
            <a:ext cx="1949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Sintered metals </a:t>
            </a:r>
          </a:p>
          <a:p>
            <a:pPr algn="l" eaLnBrk="1" hangingPunct="1"/>
            <a:r>
              <a:rPr lang="en-US" altLang="it-IT" b="1">
                <a:solidFill>
                  <a:srgbClr val="336699"/>
                </a:solidFill>
              </a:rPr>
              <a:t>and ceramics</a:t>
            </a:r>
          </a:p>
        </p:txBody>
      </p:sp>
      <p:sp>
        <p:nvSpPr>
          <p:cNvPr id="46099" name="Rectangle 19"/>
          <p:cNvSpPr>
            <a:spLocks noChangeArrowheads="1"/>
          </p:cNvSpPr>
          <p:nvPr/>
        </p:nvSpPr>
        <p:spPr bwMode="auto">
          <a:xfrm>
            <a:off x="457200" y="46482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Porous material are classified according to the size of pores: material with pores less than 2 nm are called micropores, materials with pores between 2 and 50 nm are called mesopores, and material with pores greater than 50 nm are macrospores </a:t>
            </a:r>
          </a:p>
        </p:txBody>
      </p:sp>
      <p:sp>
        <p:nvSpPr>
          <p:cNvPr id="46100" name="Rectangle 20"/>
          <p:cNvSpPr>
            <a:spLocks noChangeArrowheads="1"/>
          </p:cNvSpPr>
          <p:nvPr/>
        </p:nvSpPr>
        <p:spPr bwMode="auto">
          <a:xfrm>
            <a:off x="457200" y="6157913"/>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it-IT" sz="1400" b="1" i="1">
                <a:solidFill>
                  <a:srgbClr val="336699"/>
                </a:solidFill>
              </a:rPr>
              <a:t>Sing, K. S. W. et al. Reporting Physisorption Data for Gas/Solid Systems. Pure &amp; Appl. Chem. 57, 603-619 (1985).</a:t>
            </a:r>
          </a:p>
        </p:txBody>
      </p:sp>
    </p:spTree>
    <p:extLst>
      <p:ext uri="{BB962C8B-B14F-4D97-AF65-F5344CB8AC3E}">
        <p14:creationId xmlns:p14="http://schemas.microsoft.com/office/powerpoint/2010/main" val="397317485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28638" y="44450"/>
            <a:ext cx="7797800" cy="1228725"/>
          </a:xfrm>
          <a:noFill/>
        </p:spPr>
        <p:txBody>
          <a:bodyPr/>
          <a:lstStyle/>
          <a:p>
            <a:pPr eaLnBrk="1" hangingPunct="1"/>
            <a:r>
              <a:rPr lang="en-US" altLang="it-IT" sz="4000" b="1" smtClean="0"/>
              <a:t>Shapes of Pores</a:t>
            </a:r>
          </a:p>
        </p:txBody>
      </p:sp>
      <p:sp>
        <p:nvSpPr>
          <p:cNvPr id="47107" name="Text Box 3"/>
          <p:cNvSpPr txBox="1">
            <a:spLocks noChangeArrowheads="1"/>
          </p:cNvSpPr>
          <p:nvPr/>
        </p:nvSpPr>
        <p:spPr bwMode="auto">
          <a:xfrm>
            <a:off x="533400" y="3203575"/>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Conical</a:t>
            </a:r>
          </a:p>
        </p:txBody>
      </p:sp>
      <p:sp>
        <p:nvSpPr>
          <p:cNvPr id="47108" name="Text Box 4"/>
          <p:cNvSpPr txBox="1">
            <a:spLocks noChangeArrowheads="1"/>
          </p:cNvSpPr>
          <p:nvPr/>
        </p:nvSpPr>
        <p:spPr bwMode="auto">
          <a:xfrm>
            <a:off x="7089775" y="4575175"/>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Interstices</a:t>
            </a:r>
          </a:p>
        </p:txBody>
      </p:sp>
      <p:grpSp>
        <p:nvGrpSpPr>
          <p:cNvPr id="47109" name="Group 5"/>
          <p:cNvGrpSpPr>
            <a:grpSpLocks/>
          </p:cNvGrpSpPr>
          <p:nvPr/>
        </p:nvGrpSpPr>
        <p:grpSpPr bwMode="auto">
          <a:xfrm>
            <a:off x="3657600" y="4648200"/>
            <a:ext cx="914400" cy="1447800"/>
            <a:chOff x="2344" y="3360"/>
            <a:chExt cx="576" cy="912"/>
          </a:xfrm>
        </p:grpSpPr>
        <p:sp>
          <p:nvSpPr>
            <p:cNvPr id="47143" name="Rectangle 6"/>
            <p:cNvSpPr>
              <a:spLocks noChangeArrowheads="1"/>
            </p:cNvSpPr>
            <p:nvPr/>
          </p:nvSpPr>
          <p:spPr bwMode="auto">
            <a:xfrm>
              <a:off x="2592" y="3360"/>
              <a:ext cx="96" cy="384"/>
            </a:xfrm>
            <a:prstGeom prst="rect">
              <a:avLst/>
            </a:prstGeom>
            <a:solidFill>
              <a:srgbClr val="008000"/>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4" name="Oval 7"/>
            <p:cNvSpPr>
              <a:spLocks noChangeArrowheads="1"/>
            </p:cNvSpPr>
            <p:nvPr/>
          </p:nvSpPr>
          <p:spPr bwMode="auto">
            <a:xfrm>
              <a:off x="2344" y="3696"/>
              <a:ext cx="576" cy="576"/>
            </a:xfrm>
            <a:prstGeom prst="ellipse">
              <a:avLst/>
            </a:prstGeom>
            <a:solidFill>
              <a:srgbClr val="008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grpSp>
        <p:nvGrpSpPr>
          <p:cNvPr id="47110" name="Group 8"/>
          <p:cNvGrpSpPr>
            <a:grpSpLocks/>
          </p:cNvGrpSpPr>
          <p:nvPr/>
        </p:nvGrpSpPr>
        <p:grpSpPr bwMode="auto">
          <a:xfrm>
            <a:off x="1054100" y="1147763"/>
            <a:ext cx="7481888" cy="4414837"/>
            <a:chOff x="816" y="1336"/>
            <a:chExt cx="4713" cy="2781"/>
          </a:xfrm>
        </p:grpSpPr>
        <p:grpSp>
          <p:nvGrpSpPr>
            <p:cNvPr id="47112" name="Group 9"/>
            <p:cNvGrpSpPr>
              <a:grpSpLocks/>
            </p:cNvGrpSpPr>
            <p:nvPr/>
          </p:nvGrpSpPr>
          <p:grpSpPr bwMode="auto">
            <a:xfrm>
              <a:off x="3320" y="1528"/>
              <a:ext cx="1576" cy="248"/>
              <a:chOff x="2080" y="1304"/>
              <a:chExt cx="1576" cy="248"/>
            </a:xfrm>
          </p:grpSpPr>
          <p:sp>
            <p:nvSpPr>
              <p:cNvPr id="47136" name="Rectangle 10"/>
              <p:cNvSpPr>
                <a:spLocks noChangeArrowheads="1"/>
              </p:cNvSpPr>
              <p:nvPr/>
            </p:nvSpPr>
            <p:spPr bwMode="auto">
              <a:xfrm>
                <a:off x="2080"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7" name="Rectangle 11"/>
              <p:cNvSpPr>
                <a:spLocks noChangeArrowheads="1"/>
              </p:cNvSpPr>
              <p:nvPr/>
            </p:nvSpPr>
            <p:spPr bwMode="auto">
              <a:xfrm>
                <a:off x="2176" y="1488"/>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8" name="Rectangle 12"/>
              <p:cNvSpPr>
                <a:spLocks noChangeArrowheads="1"/>
              </p:cNvSpPr>
              <p:nvPr/>
            </p:nvSpPr>
            <p:spPr bwMode="auto">
              <a:xfrm>
                <a:off x="2632"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9" name="Rectangle 13"/>
              <p:cNvSpPr>
                <a:spLocks noChangeArrowheads="1"/>
              </p:cNvSpPr>
              <p:nvPr/>
            </p:nvSpPr>
            <p:spPr bwMode="auto">
              <a:xfrm>
                <a:off x="2720" y="1496"/>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0" name="Rectangle 14"/>
              <p:cNvSpPr>
                <a:spLocks noChangeArrowheads="1"/>
              </p:cNvSpPr>
              <p:nvPr/>
            </p:nvSpPr>
            <p:spPr bwMode="auto">
              <a:xfrm>
                <a:off x="2920" y="1304"/>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1" name="Rectangle 15"/>
              <p:cNvSpPr>
                <a:spLocks noChangeArrowheads="1"/>
              </p:cNvSpPr>
              <p:nvPr/>
            </p:nvSpPr>
            <p:spPr bwMode="auto">
              <a:xfrm>
                <a:off x="3168" y="1400"/>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2" name="Rectangle 16"/>
              <p:cNvSpPr>
                <a:spLocks noChangeArrowheads="1"/>
              </p:cNvSpPr>
              <p:nvPr/>
            </p:nvSpPr>
            <p:spPr bwMode="auto">
              <a:xfrm>
                <a:off x="2320" y="131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47113" name="Text Box 17"/>
            <p:cNvSpPr txBox="1">
              <a:spLocks noChangeArrowheads="1"/>
            </p:cNvSpPr>
            <p:nvPr/>
          </p:nvSpPr>
          <p:spPr bwMode="auto">
            <a:xfrm>
              <a:off x="5008" y="1535"/>
              <a:ext cx="5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Slits</a:t>
              </a:r>
            </a:p>
          </p:txBody>
        </p:sp>
        <p:sp>
          <p:nvSpPr>
            <p:cNvPr id="47114" name="Text Box 18"/>
            <p:cNvSpPr txBox="1">
              <a:spLocks noChangeArrowheads="1"/>
            </p:cNvSpPr>
            <p:nvPr/>
          </p:nvSpPr>
          <p:spPr bwMode="auto">
            <a:xfrm>
              <a:off x="816" y="1488"/>
              <a:ext cx="10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Cylindrical</a:t>
              </a:r>
            </a:p>
          </p:txBody>
        </p:sp>
        <p:sp>
          <p:nvSpPr>
            <p:cNvPr id="47115" name="Text Box 19"/>
            <p:cNvSpPr txBox="1">
              <a:spLocks noChangeArrowheads="1"/>
            </p:cNvSpPr>
            <p:nvPr/>
          </p:nvSpPr>
          <p:spPr bwMode="auto">
            <a:xfrm>
              <a:off x="1160" y="3599"/>
              <a:ext cx="122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Spherical or</a:t>
              </a:r>
            </a:p>
            <a:p>
              <a:r>
                <a:rPr lang="en-US" altLang="it-IT" sz="2400" b="1">
                  <a:solidFill>
                    <a:srgbClr val="336699"/>
                  </a:solidFill>
                </a:rPr>
                <a:t>Ink Bottle</a:t>
              </a:r>
            </a:p>
          </p:txBody>
        </p:sp>
        <p:grpSp>
          <p:nvGrpSpPr>
            <p:cNvPr id="47116" name="Group 20"/>
            <p:cNvGrpSpPr>
              <a:grpSpLocks/>
            </p:cNvGrpSpPr>
            <p:nvPr/>
          </p:nvGrpSpPr>
          <p:grpSpPr bwMode="auto">
            <a:xfrm>
              <a:off x="1386" y="2560"/>
              <a:ext cx="630" cy="608"/>
              <a:chOff x="810" y="2704"/>
              <a:chExt cx="630" cy="608"/>
            </a:xfrm>
          </p:grpSpPr>
          <p:sp>
            <p:nvSpPr>
              <p:cNvPr id="47133" name="AutoShape 21"/>
              <p:cNvSpPr>
                <a:spLocks noChangeArrowheads="1"/>
              </p:cNvSpPr>
              <p:nvPr/>
            </p:nvSpPr>
            <p:spPr bwMode="auto">
              <a:xfrm>
                <a:off x="816" y="2784"/>
                <a:ext cx="624" cy="480"/>
              </a:xfrm>
              <a:custGeom>
                <a:avLst/>
                <a:gdLst>
                  <a:gd name="T0" fmla="*/ 16 w 21600"/>
                  <a:gd name="T1" fmla="*/ 5 h 21600"/>
                  <a:gd name="T2" fmla="*/ 9 w 21600"/>
                  <a:gd name="T3" fmla="*/ 11 h 21600"/>
                  <a:gd name="T4" fmla="*/ 2 w 21600"/>
                  <a:gd name="T5" fmla="*/ 5 h 21600"/>
                  <a:gd name="T6" fmla="*/ 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800000"/>
              </a:solidFill>
              <a:ln w="19050">
                <a:solidFill>
                  <a:schemeClr val="tx1"/>
                </a:solidFill>
                <a:miter lim="800000"/>
                <a:headEnd/>
                <a:tailEnd/>
              </a:ln>
            </p:spPr>
            <p:txBody>
              <a:bodyPr wrap="none" anchor="ctr"/>
              <a:lstStyle/>
              <a:p>
                <a:endParaRPr lang="en-US"/>
              </a:p>
            </p:txBody>
          </p:sp>
          <p:sp>
            <p:nvSpPr>
              <p:cNvPr id="47134" name="Oval 22"/>
              <p:cNvSpPr>
                <a:spLocks noChangeArrowheads="1"/>
              </p:cNvSpPr>
              <p:nvPr/>
            </p:nvSpPr>
            <p:spPr bwMode="auto">
              <a:xfrm>
                <a:off x="960" y="3200"/>
                <a:ext cx="336" cy="112"/>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5" name="Oval 23"/>
              <p:cNvSpPr>
                <a:spLocks noChangeArrowheads="1"/>
              </p:cNvSpPr>
              <p:nvPr/>
            </p:nvSpPr>
            <p:spPr bwMode="auto">
              <a:xfrm>
                <a:off x="810" y="2704"/>
                <a:ext cx="630" cy="176"/>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grpSp>
          <p:nvGrpSpPr>
            <p:cNvPr id="47117" name="Group 24"/>
            <p:cNvGrpSpPr>
              <a:grpSpLocks/>
            </p:cNvGrpSpPr>
            <p:nvPr/>
          </p:nvGrpSpPr>
          <p:grpSpPr bwMode="auto">
            <a:xfrm>
              <a:off x="2008" y="1336"/>
              <a:ext cx="392" cy="632"/>
              <a:chOff x="1200" y="1344"/>
              <a:chExt cx="392" cy="632"/>
            </a:xfrm>
          </p:grpSpPr>
          <p:sp>
            <p:nvSpPr>
              <p:cNvPr id="47130" name="Rectangle 25"/>
              <p:cNvSpPr>
                <a:spLocks noChangeArrowheads="1"/>
              </p:cNvSpPr>
              <p:nvPr/>
            </p:nvSpPr>
            <p:spPr bwMode="auto">
              <a:xfrm>
                <a:off x="1200" y="1392"/>
                <a:ext cx="384" cy="528"/>
              </a:xfrm>
              <a:prstGeom prst="rect">
                <a:avLst/>
              </a:prstGeom>
              <a:solidFill>
                <a:srgbClr val="FF00FF"/>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1" name="Oval 26"/>
              <p:cNvSpPr>
                <a:spLocks noChangeArrowheads="1"/>
              </p:cNvSpPr>
              <p:nvPr/>
            </p:nvSpPr>
            <p:spPr bwMode="auto">
              <a:xfrm>
                <a:off x="1200" y="1872"/>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2" name="Oval 27"/>
              <p:cNvSpPr>
                <a:spLocks noChangeArrowheads="1"/>
              </p:cNvSpPr>
              <p:nvPr/>
            </p:nvSpPr>
            <p:spPr bwMode="auto">
              <a:xfrm>
                <a:off x="1200" y="1344"/>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grpSp>
          <p:nvGrpSpPr>
            <p:cNvPr id="47118" name="Group 28"/>
            <p:cNvGrpSpPr>
              <a:grpSpLocks/>
            </p:cNvGrpSpPr>
            <p:nvPr/>
          </p:nvGrpSpPr>
          <p:grpSpPr bwMode="auto">
            <a:xfrm>
              <a:off x="3984" y="2832"/>
              <a:ext cx="904" cy="968"/>
              <a:chOff x="4244" y="2488"/>
              <a:chExt cx="904" cy="968"/>
            </a:xfrm>
          </p:grpSpPr>
          <p:sp>
            <p:nvSpPr>
              <p:cNvPr id="47125" name="Rectangle 29"/>
              <p:cNvSpPr>
                <a:spLocks noChangeArrowheads="1"/>
              </p:cNvSpPr>
              <p:nvPr/>
            </p:nvSpPr>
            <p:spPr bwMode="auto">
              <a:xfrm>
                <a:off x="4464" y="2544"/>
                <a:ext cx="384" cy="864"/>
              </a:xfrm>
              <a:prstGeom prst="rect">
                <a:avLst/>
              </a:prstGeom>
              <a:solidFill>
                <a:srgbClr val="0033CC"/>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6" name="Oval 30"/>
              <p:cNvSpPr>
                <a:spLocks noChangeArrowheads="1"/>
              </p:cNvSpPr>
              <p:nvPr/>
            </p:nvSpPr>
            <p:spPr bwMode="auto">
              <a:xfrm>
                <a:off x="4464" y="2488"/>
                <a:ext cx="392" cy="104"/>
              </a:xfrm>
              <a:prstGeom prst="ellipse">
                <a:avLst/>
              </a:prstGeom>
              <a:solidFill>
                <a:srgbClr val="0033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7" name="Oval 31"/>
              <p:cNvSpPr>
                <a:spLocks noChangeArrowheads="1"/>
              </p:cNvSpPr>
              <p:nvPr/>
            </p:nvSpPr>
            <p:spPr bwMode="auto">
              <a:xfrm>
                <a:off x="4464" y="3352"/>
                <a:ext cx="392" cy="104"/>
              </a:xfrm>
              <a:prstGeom prst="ellipse">
                <a:avLst/>
              </a:prstGeom>
              <a:solidFill>
                <a:srgbClr val="0033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8" name="Freeform 32"/>
              <p:cNvSpPr>
                <a:spLocks/>
              </p:cNvSpPr>
              <p:nvPr/>
            </p:nvSpPr>
            <p:spPr bwMode="auto">
              <a:xfrm>
                <a:off x="4244" y="2752"/>
                <a:ext cx="240" cy="643"/>
              </a:xfrm>
              <a:custGeom>
                <a:avLst/>
                <a:gdLst>
                  <a:gd name="T0" fmla="*/ 240 w 240"/>
                  <a:gd name="T1" fmla="*/ 256 h 643"/>
                  <a:gd name="T2" fmla="*/ 80 w 240"/>
                  <a:gd name="T3" fmla="*/ 120 h 643"/>
                  <a:gd name="T4" fmla="*/ 56 w 240"/>
                  <a:gd name="T5" fmla="*/ 0 h 643"/>
                  <a:gd name="T6" fmla="*/ 0 w 240"/>
                  <a:gd name="T7" fmla="*/ 56 h 643"/>
                  <a:gd name="T8" fmla="*/ 0 w 240"/>
                  <a:gd name="T9" fmla="*/ 392 h 643"/>
                  <a:gd name="T10" fmla="*/ 56 w 240"/>
                  <a:gd name="T11" fmla="*/ 616 h 643"/>
                  <a:gd name="T12" fmla="*/ 80 w 240"/>
                  <a:gd name="T13" fmla="*/ 624 h 643"/>
                  <a:gd name="T14" fmla="*/ 152 w 240"/>
                  <a:gd name="T15" fmla="*/ 512 h 643"/>
                  <a:gd name="T16" fmla="*/ 200 w 240"/>
                  <a:gd name="T17" fmla="*/ 480 h 643"/>
                  <a:gd name="T18" fmla="*/ 216 w 240"/>
                  <a:gd name="T19" fmla="*/ 424 h 643"/>
                  <a:gd name="T20" fmla="*/ 224 w 240"/>
                  <a:gd name="T21" fmla="*/ 400 h 6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0"/>
                  <a:gd name="T34" fmla="*/ 0 h 643"/>
                  <a:gd name="T35" fmla="*/ 240 w 240"/>
                  <a:gd name="T36" fmla="*/ 643 h 6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0" h="643">
                    <a:moveTo>
                      <a:pt x="240" y="256"/>
                    </a:moveTo>
                    <a:cubicBezTo>
                      <a:pt x="56" y="225"/>
                      <a:pt x="98" y="267"/>
                      <a:pt x="80" y="120"/>
                    </a:cubicBezTo>
                    <a:cubicBezTo>
                      <a:pt x="95" y="60"/>
                      <a:pt x="115" y="39"/>
                      <a:pt x="56" y="0"/>
                    </a:cubicBezTo>
                    <a:cubicBezTo>
                      <a:pt x="17" y="10"/>
                      <a:pt x="12" y="19"/>
                      <a:pt x="0" y="56"/>
                    </a:cubicBezTo>
                    <a:cubicBezTo>
                      <a:pt x="8" y="173"/>
                      <a:pt x="15" y="274"/>
                      <a:pt x="0" y="392"/>
                    </a:cubicBezTo>
                    <a:cubicBezTo>
                      <a:pt x="11" y="457"/>
                      <a:pt x="17" y="558"/>
                      <a:pt x="56" y="616"/>
                    </a:cubicBezTo>
                    <a:cubicBezTo>
                      <a:pt x="61" y="623"/>
                      <a:pt x="72" y="621"/>
                      <a:pt x="80" y="624"/>
                    </a:cubicBezTo>
                    <a:cubicBezTo>
                      <a:pt x="206" y="608"/>
                      <a:pt x="98" y="643"/>
                      <a:pt x="152" y="512"/>
                    </a:cubicBezTo>
                    <a:cubicBezTo>
                      <a:pt x="159" y="494"/>
                      <a:pt x="200" y="480"/>
                      <a:pt x="200" y="480"/>
                    </a:cubicBezTo>
                    <a:cubicBezTo>
                      <a:pt x="219" y="422"/>
                      <a:pt x="196" y="494"/>
                      <a:pt x="216" y="424"/>
                    </a:cubicBezTo>
                    <a:cubicBezTo>
                      <a:pt x="218" y="416"/>
                      <a:pt x="224" y="400"/>
                      <a:pt x="224" y="400"/>
                    </a:cubicBezTo>
                  </a:path>
                </a:pathLst>
              </a:custGeom>
              <a:solidFill>
                <a:srgbClr val="0033CC"/>
              </a:solidFill>
              <a:ln w="19050" cap="flat" cmpd="sng">
                <a:solidFill>
                  <a:schemeClr val="tx1"/>
                </a:solidFill>
                <a:prstDash val="solid"/>
                <a:round/>
                <a:headEnd type="none" w="med" len="med"/>
                <a:tailEnd type="none" w="med" len="med"/>
              </a:ln>
            </p:spPr>
            <p:txBody>
              <a:bodyPr wrap="none" anchor="ctr"/>
              <a:lstStyle/>
              <a:p>
                <a:endParaRPr lang="en-US"/>
              </a:p>
            </p:txBody>
          </p:sp>
          <p:sp>
            <p:nvSpPr>
              <p:cNvPr id="47129" name="Freeform 33"/>
              <p:cNvSpPr>
                <a:spLocks/>
              </p:cNvSpPr>
              <p:nvPr/>
            </p:nvSpPr>
            <p:spPr bwMode="auto">
              <a:xfrm>
                <a:off x="4800" y="2976"/>
                <a:ext cx="348" cy="211"/>
              </a:xfrm>
              <a:custGeom>
                <a:avLst/>
                <a:gdLst>
                  <a:gd name="T0" fmla="*/ 12 w 348"/>
                  <a:gd name="T1" fmla="*/ 24 h 211"/>
                  <a:gd name="T2" fmla="*/ 140 w 348"/>
                  <a:gd name="T3" fmla="*/ 16 h 211"/>
                  <a:gd name="T4" fmla="*/ 188 w 348"/>
                  <a:gd name="T5" fmla="*/ 0 h 211"/>
                  <a:gd name="T6" fmla="*/ 228 w 348"/>
                  <a:gd name="T7" fmla="*/ 8 h 211"/>
                  <a:gd name="T8" fmla="*/ 284 w 348"/>
                  <a:gd name="T9" fmla="*/ 80 h 211"/>
                  <a:gd name="T10" fmla="*/ 348 w 348"/>
                  <a:gd name="T11" fmla="*/ 184 h 211"/>
                  <a:gd name="T12" fmla="*/ 316 w 348"/>
                  <a:gd name="T13" fmla="*/ 208 h 211"/>
                  <a:gd name="T14" fmla="*/ 276 w 348"/>
                  <a:gd name="T15" fmla="*/ 168 h 211"/>
                  <a:gd name="T16" fmla="*/ 204 w 348"/>
                  <a:gd name="T17" fmla="*/ 144 h 211"/>
                  <a:gd name="T18" fmla="*/ 68 w 348"/>
                  <a:gd name="T19" fmla="*/ 192 h 211"/>
                  <a:gd name="T20" fmla="*/ 28 w 348"/>
                  <a:gd name="T21" fmla="*/ 136 h 211"/>
                  <a:gd name="T22" fmla="*/ 20 w 348"/>
                  <a:gd name="T23" fmla="*/ 160 h 211"/>
                  <a:gd name="T24" fmla="*/ 20 w 348"/>
                  <a:gd name="T25" fmla="*/ 184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211"/>
                  <a:gd name="T41" fmla="*/ 348 w 348"/>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211">
                    <a:moveTo>
                      <a:pt x="12" y="24"/>
                    </a:moveTo>
                    <a:cubicBezTo>
                      <a:pt x="75" y="40"/>
                      <a:pt x="33" y="34"/>
                      <a:pt x="140" y="16"/>
                    </a:cubicBezTo>
                    <a:cubicBezTo>
                      <a:pt x="157" y="13"/>
                      <a:pt x="188" y="0"/>
                      <a:pt x="188" y="0"/>
                    </a:cubicBezTo>
                    <a:cubicBezTo>
                      <a:pt x="201" y="3"/>
                      <a:pt x="216" y="2"/>
                      <a:pt x="228" y="8"/>
                    </a:cubicBezTo>
                    <a:cubicBezTo>
                      <a:pt x="247" y="17"/>
                      <a:pt x="278" y="71"/>
                      <a:pt x="284" y="80"/>
                    </a:cubicBezTo>
                    <a:cubicBezTo>
                      <a:pt x="308" y="116"/>
                      <a:pt x="334" y="141"/>
                      <a:pt x="348" y="184"/>
                    </a:cubicBezTo>
                    <a:cubicBezTo>
                      <a:pt x="337" y="192"/>
                      <a:pt x="329" y="206"/>
                      <a:pt x="316" y="208"/>
                    </a:cubicBezTo>
                    <a:cubicBezTo>
                      <a:pt x="297" y="211"/>
                      <a:pt x="284" y="176"/>
                      <a:pt x="276" y="168"/>
                    </a:cubicBezTo>
                    <a:cubicBezTo>
                      <a:pt x="254" y="146"/>
                      <a:pt x="236" y="149"/>
                      <a:pt x="204" y="144"/>
                    </a:cubicBezTo>
                    <a:cubicBezTo>
                      <a:pt x="157" y="156"/>
                      <a:pt x="116" y="180"/>
                      <a:pt x="68" y="192"/>
                    </a:cubicBezTo>
                    <a:cubicBezTo>
                      <a:pt x="0" y="169"/>
                      <a:pt x="103" y="211"/>
                      <a:pt x="28" y="136"/>
                    </a:cubicBezTo>
                    <a:cubicBezTo>
                      <a:pt x="22" y="130"/>
                      <a:pt x="21" y="152"/>
                      <a:pt x="20" y="160"/>
                    </a:cubicBezTo>
                    <a:cubicBezTo>
                      <a:pt x="19" y="168"/>
                      <a:pt x="20" y="176"/>
                      <a:pt x="20" y="184"/>
                    </a:cubicBezTo>
                  </a:path>
                </a:pathLst>
              </a:custGeom>
              <a:solidFill>
                <a:srgbClr val="0033CC"/>
              </a:solidFill>
              <a:ln w="19050" cap="flat" cmpd="sng">
                <a:solidFill>
                  <a:schemeClr val="tx1"/>
                </a:solidFill>
                <a:prstDash val="solid"/>
                <a:round/>
                <a:headEnd type="none" w="med" len="med"/>
                <a:tailEnd type="none" w="med" len="med"/>
              </a:ln>
            </p:spPr>
            <p:txBody>
              <a:bodyPr wrap="none" anchor="ctr"/>
              <a:lstStyle/>
              <a:p>
                <a:endParaRPr lang="en-US"/>
              </a:p>
            </p:txBody>
          </p:sp>
        </p:grpSp>
        <p:sp>
          <p:nvSpPr>
            <p:cNvPr id="47119" name="AutoShape 34"/>
            <p:cNvSpPr>
              <a:spLocks noChangeArrowheads="1"/>
            </p:cNvSpPr>
            <p:nvPr/>
          </p:nvSpPr>
          <p:spPr bwMode="auto">
            <a:xfrm rot="-1800000">
              <a:off x="2533" y="1776"/>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0" name="AutoShape 35"/>
            <p:cNvSpPr>
              <a:spLocks noChangeArrowheads="1"/>
            </p:cNvSpPr>
            <p:nvPr/>
          </p:nvSpPr>
          <p:spPr bwMode="auto">
            <a:xfrm rot="-6120000">
              <a:off x="2234" y="2523"/>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1" name="AutoShape 36"/>
            <p:cNvSpPr>
              <a:spLocks noChangeArrowheads="1"/>
            </p:cNvSpPr>
            <p:nvPr/>
          </p:nvSpPr>
          <p:spPr bwMode="auto">
            <a:xfrm rot="-10440000">
              <a:off x="2821" y="3088"/>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2" name="AutoShape 37"/>
            <p:cNvSpPr>
              <a:spLocks noChangeArrowheads="1"/>
            </p:cNvSpPr>
            <p:nvPr/>
          </p:nvSpPr>
          <p:spPr bwMode="auto">
            <a:xfrm rot="6960000">
              <a:off x="3610" y="2667"/>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3" name="AutoShape 38"/>
            <p:cNvSpPr>
              <a:spLocks noChangeArrowheads="1"/>
            </p:cNvSpPr>
            <p:nvPr/>
          </p:nvSpPr>
          <p:spPr bwMode="auto">
            <a:xfrm rot="2520000">
              <a:off x="3397" y="1824"/>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4" name="Oval 39"/>
            <p:cNvSpPr>
              <a:spLocks noChangeArrowheads="1"/>
            </p:cNvSpPr>
            <p:nvPr/>
          </p:nvSpPr>
          <p:spPr bwMode="auto">
            <a:xfrm>
              <a:off x="2496" y="2160"/>
              <a:ext cx="1008" cy="100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sz="2400" b="1">
                  <a:solidFill>
                    <a:srgbClr val="336699"/>
                  </a:solidFill>
                </a:rPr>
                <a:t>Pore </a:t>
              </a:r>
            </a:p>
            <a:p>
              <a:pPr eaLnBrk="1" hangingPunct="1"/>
              <a:r>
                <a:rPr lang="en-US" altLang="it-IT" sz="2400" b="1">
                  <a:solidFill>
                    <a:srgbClr val="336699"/>
                  </a:solidFill>
                </a:rPr>
                <a:t>Shapes</a:t>
              </a:r>
            </a:p>
          </p:txBody>
        </p:sp>
      </p:grpSp>
      <p:sp>
        <p:nvSpPr>
          <p:cNvPr id="47111" name="Rectangle 40"/>
          <p:cNvSpPr>
            <a:spLocks noChangeArrowheads="1"/>
          </p:cNvSpPr>
          <p:nvPr/>
        </p:nvSpPr>
        <p:spPr bwMode="auto">
          <a:xfrm>
            <a:off x="457200" y="6340475"/>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None/>
            </a:pPr>
            <a:r>
              <a:rPr lang="en-US" altLang="it-IT" sz="1400" b="1" i="1">
                <a:solidFill>
                  <a:srgbClr val="336699"/>
                </a:solidFill>
              </a:rPr>
              <a:t>F. Rouquerol, J. Rouquerol, K. S. W. Sing, Adsorption by Powders and Porous Solids, Academic Press, 1-25, 1999</a:t>
            </a:r>
          </a:p>
        </p:txBody>
      </p:sp>
    </p:spTree>
    <p:extLst>
      <p:ext uri="{BB962C8B-B14F-4D97-AF65-F5344CB8AC3E}">
        <p14:creationId xmlns:p14="http://schemas.microsoft.com/office/powerpoint/2010/main" val="144287952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590675"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graphicFrame>
        <p:nvGraphicFramePr>
          <p:cNvPr id="1026" name="Object 3"/>
          <p:cNvGraphicFramePr>
            <a:graphicFrameLocks noChangeAspect="1"/>
          </p:cNvGraphicFramePr>
          <p:nvPr/>
        </p:nvGraphicFramePr>
        <p:xfrm>
          <a:off x="533400" y="1219200"/>
          <a:ext cx="5962650" cy="5124450"/>
        </p:xfrm>
        <a:graphic>
          <a:graphicData uri="http://schemas.openxmlformats.org/presentationml/2006/ole">
            <mc:AlternateContent xmlns:mc="http://schemas.openxmlformats.org/markup-compatibility/2006">
              <mc:Choice xmlns:v="urn:schemas-microsoft-com:vml" Requires="v">
                <p:oleObj spid="_x0000_s27674" r:id="rId3" imgW="5929745" imgH="5107709" progId="Draw.Document.6">
                  <p:embed/>
                </p:oleObj>
              </mc:Choice>
              <mc:Fallback>
                <p:oleObj r:id="rId3" imgW="5929745" imgH="5107709"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5962650" cy="512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457200" y="304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b="1" dirty="0">
                <a:solidFill>
                  <a:srgbClr val="0000FF"/>
                </a:solidFill>
                <a:latin typeface="Arial" panose="020B0604020202020204" pitchFamily="34" charset="0"/>
                <a:cs typeface="Arial" panose="020B0604020202020204" pitchFamily="34" charset="0"/>
              </a:rPr>
              <a:t>Isoterme di </a:t>
            </a:r>
            <a:r>
              <a:rPr lang="it-IT" altLang="it-IT" b="1" dirty="0" err="1">
                <a:solidFill>
                  <a:srgbClr val="0000FF"/>
                </a:solidFill>
                <a:latin typeface="Arial" panose="020B0604020202020204" pitchFamily="34" charset="0"/>
                <a:cs typeface="Arial" panose="020B0604020202020204" pitchFamily="34" charset="0"/>
              </a:rPr>
              <a:t>fisiasorbimento</a:t>
            </a:r>
            <a:r>
              <a:rPr lang="en-US" altLang="it-IT"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52716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67544" y="980728"/>
            <a:ext cx="8229600" cy="5257800"/>
          </a:xfrm>
        </p:spPr>
        <p:txBody>
          <a:bodyPr/>
          <a:lstStyle/>
          <a:p>
            <a:pPr>
              <a:lnSpc>
                <a:spcPct val="90000"/>
              </a:lnSpc>
              <a:buFontTx/>
              <a:buNone/>
            </a:pPr>
            <a:r>
              <a:rPr lang="en-IE" altLang="it-IT" sz="2400" dirty="0">
                <a:latin typeface="Arial" panose="020B0604020202020204" pitchFamily="34" charset="0"/>
                <a:cs typeface="Arial" panose="020B0604020202020204" pitchFamily="34" charset="0"/>
              </a:rPr>
              <a:t>	If adsorbate collides with the surface and doesn’t stick, it may not simply rebound, but rather form a weak bond (physisorption) and diffuse for a period (losing energy) until a vacant site is located for chemisorption to occur. </a:t>
            </a:r>
            <a:endParaRPr lang="en-IE" altLang="it-IT" sz="2400" dirty="0" smtClean="0">
              <a:latin typeface="Arial" panose="020B0604020202020204" pitchFamily="34" charset="0"/>
              <a:cs typeface="Arial" panose="020B0604020202020204" pitchFamily="34" charset="0"/>
            </a:endParaRPr>
          </a:p>
          <a:p>
            <a:pPr>
              <a:lnSpc>
                <a:spcPct val="90000"/>
              </a:lnSpc>
              <a:buFontTx/>
              <a:buNone/>
            </a:pPr>
            <a:endParaRPr lang="en-IE" altLang="it-IT" sz="2400" dirty="0">
              <a:latin typeface="Arial" panose="020B0604020202020204" pitchFamily="34" charset="0"/>
              <a:cs typeface="Arial" panose="020B0604020202020204" pitchFamily="34" charset="0"/>
            </a:endParaRPr>
          </a:p>
          <a:p>
            <a:pPr>
              <a:lnSpc>
                <a:spcPct val="90000"/>
              </a:lnSpc>
              <a:buFontTx/>
              <a:buNone/>
            </a:pPr>
            <a:r>
              <a:rPr lang="en-IE" altLang="it-IT" sz="2400" dirty="0">
                <a:latin typeface="Arial" panose="020B0604020202020204" pitchFamily="34" charset="0"/>
                <a:cs typeface="Arial" panose="020B0604020202020204" pitchFamily="34" charset="0"/>
              </a:rPr>
              <a:t>	For adsorption to proceed, the gas needs to “dump” </a:t>
            </a:r>
            <a:r>
              <a:rPr lang="en-IE" altLang="it-IT" sz="2400" dirty="0" smtClean="0">
                <a:latin typeface="Arial" panose="020B0604020202020204" pitchFamily="34" charset="0"/>
                <a:cs typeface="Arial" panose="020B0604020202020204" pitchFamily="34" charset="0"/>
              </a:rPr>
              <a:t>energy </a:t>
            </a:r>
            <a:r>
              <a:rPr lang="en-IE" altLang="it-IT" sz="2400" dirty="0">
                <a:latin typeface="Arial" panose="020B0604020202020204" pitchFamily="34" charset="0"/>
                <a:cs typeface="Arial" panose="020B0604020202020204" pitchFamily="34" charset="0"/>
              </a:rPr>
              <a:t>into the solid, if not it will desorb. The longer the gas molecule resides on the surface, the more likely  is energy exchange with the surface. Can write an Arrhenius-type relationship between residence time and the enthalpy of adsorption at the precursor adsorption site. </a:t>
            </a:r>
          </a:p>
        </p:txBody>
      </p:sp>
      <p:sp>
        <p:nvSpPr>
          <p:cNvPr id="4" name="CasellaDiTesto 3"/>
          <p:cNvSpPr txBox="1"/>
          <p:nvPr/>
        </p:nvSpPr>
        <p:spPr>
          <a:xfrm>
            <a:off x="35496" y="184048"/>
            <a:ext cx="2746457" cy="584775"/>
          </a:xfrm>
          <a:prstGeom prst="rect">
            <a:avLst/>
          </a:prstGeom>
          <a:noFill/>
        </p:spPr>
        <p:txBody>
          <a:bodyPr wrap="none" rtlCol="0">
            <a:spAutoFit/>
          </a:bodyPr>
          <a:lstStyle/>
          <a:p>
            <a:r>
              <a:rPr lang="en-US" sz="3200" b="1" dirty="0" smtClean="0">
                <a:solidFill>
                  <a:srgbClr val="FF0000"/>
                </a:solidFill>
              </a:rPr>
              <a:t>Precursor state</a:t>
            </a:r>
            <a:endParaRPr lang="en-US" sz="3200" b="1" dirty="0">
              <a:solidFill>
                <a:srgbClr val="FF0000"/>
              </a:solidFill>
            </a:endParaRPr>
          </a:p>
        </p:txBody>
      </p:sp>
    </p:spTree>
    <p:extLst>
      <p:ext uri="{BB962C8B-B14F-4D97-AF65-F5344CB8AC3E}">
        <p14:creationId xmlns:p14="http://schemas.microsoft.com/office/powerpoint/2010/main" val="48516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368300"/>
            <a:ext cx="8229600" cy="579438"/>
          </a:xfrm>
          <a:noFill/>
        </p:spPr>
        <p:txBody>
          <a:bodyPr>
            <a:normAutofit fontScale="90000"/>
          </a:bodyPr>
          <a:lstStyle/>
          <a:p>
            <a:pPr eaLnBrk="1" hangingPunct="1"/>
            <a:r>
              <a:rPr lang="en-US" altLang="it-IT" b="1" smtClean="0"/>
              <a:t>Gas Sorption: Isotherm</a:t>
            </a:r>
          </a:p>
        </p:txBody>
      </p:sp>
      <p:sp>
        <p:nvSpPr>
          <p:cNvPr id="53251" name="Freeform 3"/>
          <p:cNvSpPr>
            <a:spLocks/>
          </p:cNvSpPr>
          <p:nvPr/>
        </p:nvSpPr>
        <p:spPr bwMode="auto">
          <a:xfrm>
            <a:off x="990600" y="1287463"/>
            <a:ext cx="2133600" cy="1949450"/>
          </a:xfrm>
          <a:custGeom>
            <a:avLst/>
            <a:gdLst>
              <a:gd name="T0" fmla="*/ 0 w 1344"/>
              <a:gd name="T1" fmla="*/ 1949450 h 1228"/>
              <a:gd name="T2" fmla="*/ 93662 w 1344"/>
              <a:gd name="T3" fmla="*/ 1303337 h 1228"/>
              <a:gd name="T4" fmla="*/ 322262 w 1344"/>
              <a:gd name="T5" fmla="*/ 642937 h 1228"/>
              <a:gd name="T6" fmla="*/ 627062 w 1344"/>
              <a:gd name="T7" fmla="*/ 295275 h 1228"/>
              <a:gd name="T8" fmla="*/ 971550 w 1344"/>
              <a:gd name="T9" fmla="*/ 120650 h 1228"/>
              <a:gd name="T10" fmla="*/ 1335087 w 1344"/>
              <a:gd name="T11" fmla="*/ 33337 h 1228"/>
              <a:gd name="T12" fmla="*/ 1755775 w 1344"/>
              <a:gd name="T13" fmla="*/ 4762 h 1228"/>
              <a:gd name="T14" fmla="*/ 2133600 w 1344"/>
              <a:gd name="T15" fmla="*/ 4762 h 122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1228"/>
              <a:gd name="T26" fmla="*/ 1344 w 1344"/>
              <a:gd name="T27" fmla="*/ 1228 h 1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1228">
                <a:moveTo>
                  <a:pt x="0" y="1228"/>
                </a:moveTo>
                <a:cubicBezTo>
                  <a:pt x="10" y="1159"/>
                  <a:pt x="25" y="958"/>
                  <a:pt x="59" y="821"/>
                </a:cubicBezTo>
                <a:cubicBezTo>
                  <a:pt x="93" y="684"/>
                  <a:pt x="147" y="511"/>
                  <a:pt x="203" y="405"/>
                </a:cubicBezTo>
                <a:cubicBezTo>
                  <a:pt x="259" y="299"/>
                  <a:pt x="327" y="241"/>
                  <a:pt x="395" y="186"/>
                </a:cubicBezTo>
                <a:cubicBezTo>
                  <a:pt x="463" y="131"/>
                  <a:pt x="538" y="103"/>
                  <a:pt x="612" y="76"/>
                </a:cubicBezTo>
                <a:cubicBezTo>
                  <a:pt x="686" y="49"/>
                  <a:pt x="759" y="33"/>
                  <a:pt x="841" y="21"/>
                </a:cubicBezTo>
                <a:cubicBezTo>
                  <a:pt x="923" y="9"/>
                  <a:pt x="1022" y="6"/>
                  <a:pt x="1106" y="3"/>
                </a:cubicBezTo>
                <a:cubicBezTo>
                  <a:pt x="1190" y="0"/>
                  <a:pt x="1295" y="3"/>
                  <a:pt x="1344" y="3"/>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2" name="Line 4"/>
          <p:cNvSpPr>
            <a:spLocks noChangeShapeType="1"/>
          </p:cNvSpPr>
          <p:nvPr/>
        </p:nvSpPr>
        <p:spPr bwMode="auto">
          <a:xfrm flipV="1">
            <a:off x="990600" y="10668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53" name="Rectangle 5"/>
          <p:cNvSpPr>
            <a:spLocks noChangeArrowheads="1"/>
          </p:cNvSpPr>
          <p:nvPr/>
        </p:nvSpPr>
        <p:spPr bwMode="auto">
          <a:xfrm rot="10800000">
            <a:off x="457200" y="1905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i="1">
                <a:solidFill>
                  <a:srgbClr val="336699"/>
                </a:solidFill>
              </a:rPr>
              <a:t>V</a:t>
            </a:r>
            <a:r>
              <a:rPr lang="en-US" altLang="it-IT" b="1" i="1" baseline="-25000">
                <a:solidFill>
                  <a:srgbClr val="336699"/>
                </a:solidFill>
              </a:rPr>
              <a:t>a</a:t>
            </a:r>
          </a:p>
        </p:txBody>
      </p:sp>
      <p:grpSp>
        <p:nvGrpSpPr>
          <p:cNvPr id="53254" name="Group 6"/>
          <p:cNvGrpSpPr>
            <a:grpSpLocks/>
          </p:cNvGrpSpPr>
          <p:nvPr/>
        </p:nvGrpSpPr>
        <p:grpSpPr bwMode="auto">
          <a:xfrm>
            <a:off x="990600" y="3200400"/>
            <a:ext cx="2438400" cy="595313"/>
            <a:chOff x="624" y="2016"/>
            <a:chExt cx="1536" cy="375"/>
          </a:xfrm>
        </p:grpSpPr>
        <p:grpSp>
          <p:nvGrpSpPr>
            <p:cNvPr id="53275" name="Group 7"/>
            <p:cNvGrpSpPr>
              <a:grpSpLocks/>
            </p:cNvGrpSpPr>
            <p:nvPr/>
          </p:nvGrpSpPr>
          <p:grpSpPr bwMode="auto">
            <a:xfrm>
              <a:off x="624" y="2016"/>
              <a:ext cx="1536" cy="327"/>
              <a:chOff x="624" y="2016"/>
              <a:chExt cx="1536" cy="327"/>
            </a:xfrm>
          </p:grpSpPr>
          <p:sp>
            <p:nvSpPr>
              <p:cNvPr id="53277" name="Line 8"/>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78" name="Line 9"/>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9" name="Text Box 10"/>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3276" name="Rectangle 11"/>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3255" name="Rectangle 12"/>
          <p:cNvSpPr>
            <a:spLocks noChangeArrowheads="1"/>
          </p:cNvSpPr>
          <p:nvPr/>
        </p:nvSpPr>
        <p:spPr bwMode="auto">
          <a:xfrm>
            <a:off x="1524000" y="1981200"/>
            <a:ext cx="1289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I</a:t>
            </a:r>
          </a:p>
          <a:p>
            <a:pPr eaLnBrk="1" hangingPunct="1"/>
            <a:r>
              <a:rPr lang="en-US" altLang="it-IT" b="1">
                <a:solidFill>
                  <a:srgbClr val="336699"/>
                </a:solidFill>
              </a:rPr>
              <a:t>or</a:t>
            </a:r>
          </a:p>
          <a:p>
            <a:pPr eaLnBrk="1" hangingPunct="1"/>
            <a:r>
              <a:rPr lang="en-US" altLang="it-IT" b="1">
                <a:solidFill>
                  <a:srgbClr val="336699"/>
                </a:solidFill>
              </a:rPr>
              <a:t>Langmuir </a:t>
            </a:r>
          </a:p>
        </p:txBody>
      </p:sp>
      <p:sp>
        <p:nvSpPr>
          <p:cNvPr id="53256" name="Rectangle 13"/>
          <p:cNvSpPr>
            <a:spLocks noChangeArrowheads="1"/>
          </p:cNvSpPr>
          <p:nvPr/>
        </p:nvSpPr>
        <p:spPr bwMode="auto">
          <a:xfrm>
            <a:off x="3163888" y="6340475"/>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
        <p:nvSpPr>
          <p:cNvPr id="53257" name="Text Box 14"/>
          <p:cNvSpPr txBox="1">
            <a:spLocks noChangeArrowheads="1"/>
          </p:cNvSpPr>
          <p:nvPr/>
        </p:nvSpPr>
        <p:spPr bwMode="auto">
          <a:xfrm>
            <a:off x="4191000" y="1600200"/>
            <a:ext cx="426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Concave to the </a:t>
            </a:r>
            <a:r>
              <a:rPr lang="en-US" altLang="it-IT" sz="2000" b="1" i="1">
                <a:solidFill>
                  <a:srgbClr val="336699"/>
                </a:solidFill>
              </a:rPr>
              <a:t>P/P</a:t>
            </a:r>
            <a:r>
              <a:rPr lang="en-US" altLang="it-IT" sz="2000" b="1" i="1" baseline="30000">
                <a:solidFill>
                  <a:srgbClr val="336699"/>
                </a:solidFill>
              </a:rPr>
              <a:t>o</a:t>
            </a:r>
            <a:r>
              <a:rPr lang="en-US" altLang="it-IT" sz="2000" b="1">
                <a:solidFill>
                  <a:srgbClr val="336699"/>
                </a:solidFill>
              </a:rPr>
              <a:t> axis</a:t>
            </a:r>
          </a:p>
          <a:p>
            <a:pPr algn="l">
              <a:buFont typeface="Wingdings" pitchFamily="2" charset="2"/>
              <a:buChar char="Ø"/>
            </a:pPr>
            <a:r>
              <a:rPr lang="en-US" altLang="it-IT" sz="2000" b="1">
                <a:solidFill>
                  <a:srgbClr val="336699"/>
                </a:solidFill>
              </a:rPr>
              <a:t>Exhibited by microporous solids ( &lt; 2nm )</a:t>
            </a:r>
          </a:p>
        </p:txBody>
      </p:sp>
      <p:sp>
        <p:nvSpPr>
          <p:cNvPr id="53258" name="AutoShape 15"/>
          <p:cNvSpPr>
            <a:spLocks noChangeArrowheads="1"/>
          </p:cNvSpPr>
          <p:nvPr/>
        </p:nvSpPr>
        <p:spPr bwMode="auto">
          <a:xfrm>
            <a:off x="3048000" y="1981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59" name="AutoShape 16"/>
          <p:cNvSpPr>
            <a:spLocks/>
          </p:cNvSpPr>
          <p:nvPr/>
        </p:nvSpPr>
        <p:spPr bwMode="auto">
          <a:xfrm>
            <a:off x="4038600" y="1600200"/>
            <a:ext cx="304800" cy="990600"/>
          </a:xfrm>
          <a:prstGeom prst="leftBrace">
            <a:avLst>
              <a:gd name="adj1" fmla="val 2708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0" name="Line 17"/>
          <p:cNvSpPr>
            <a:spLocks noChangeShapeType="1"/>
          </p:cNvSpPr>
          <p:nvPr/>
        </p:nvSpPr>
        <p:spPr bwMode="auto">
          <a:xfrm flipV="1">
            <a:off x="990600" y="3900488"/>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3261" name="Group 18"/>
          <p:cNvGrpSpPr>
            <a:grpSpLocks/>
          </p:cNvGrpSpPr>
          <p:nvPr/>
        </p:nvGrpSpPr>
        <p:grpSpPr bwMode="auto">
          <a:xfrm>
            <a:off x="990600" y="6034088"/>
            <a:ext cx="2438400" cy="595312"/>
            <a:chOff x="624" y="2016"/>
            <a:chExt cx="1536" cy="375"/>
          </a:xfrm>
        </p:grpSpPr>
        <p:grpSp>
          <p:nvGrpSpPr>
            <p:cNvPr id="53270" name="Group 19"/>
            <p:cNvGrpSpPr>
              <a:grpSpLocks/>
            </p:cNvGrpSpPr>
            <p:nvPr/>
          </p:nvGrpSpPr>
          <p:grpSpPr bwMode="auto">
            <a:xfrm>
              <a:off x="624" y="2016"/>
              <a:ext cx="1536" cy="327"/>
              <a:chOff x="624" y="2016"/>
              <a:chExt cx="1536" cy="327"/>
            </a:xfrm>
          </p:grpSpPr>
          <p:sp>
            <p:nvSpPr>
              <p:cNvPr id="53272" name="Line 20"/>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73" name="Line 21"/>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Text Box 22"/>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3271" name="Rectangle 23"/>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3262" name="Freeform 24"/>
          <p:cNvSpPr>
            <a:spLocks/>
          </p:cNvSpPr>
          <p:nvPr/>
        </p:nvSpPr>
        <p:spPr bwMode="auto">
          <a:xfrm>
            <a:off x="1022350" y="4049713"/>
            <a:ext cx="2001838" cy="2060575"/>
          </a:xfrm>
          <a:custGeom>
            <a:avLst/>
            <a:gdLst>
              <a:gd name="T0" fmla="*/ 0 w 1261"/>
              <a:gd name="T1" fmla="*/ 2060575 h 1298"/>
              <a:gd name="T2" fmla="*/ 57150 w 1261"/>
              <a:gd name="T3" fmla="*/ 1857375 h 1298"/>
              <a:gd name="T4" fmla="*/ 274638 w 1261"/>
              <a:gd name="T5" fmla="*/ 1597025 h 1298"/>
              <a:gd name="T6" fmla="*/ 536575 w 1261"/>
              <a:gd name="T7" fmla="*/ 1481137 h 1298"/>
              <a:gd name="T8" fmla="*/ 949325 w 1261"/>
              <a:gd name="T9" fmla="*/ 1422400 h 1298"/>
              <a:gd name="T10" fmla="*/ 1192213 w 1261"/>
              <a:gd name="T11" fmla="*/ 1379537 h 1298"/>
              <a:gd name="T12" fmla="*/ 1577975 w 1261"/>
              <a:gd name="T13" fmla="*/ 1208087 h 1298"/>
              <a:gd name="T14" fmla="*/ 1778001 w 1261"/>
              <a:gd name="T15" fmla="*/ 950913 h 1298"/>
              <a:gd name="T16" fmla="*/ 1914526 w 1261"/>
              <a:gd name="T17" fmla="*/ 566737 h 1298"/>
              <a:gd name="T18" fmla="*/ 2001838 w 1261"/>
              <a:gd name="T19" fmla="*/ 0 h 12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1"/>
              <a:gd name="T31" fmla="*/ 0 h 1298"/>
              <a:gd name="T32" fmla="*/ 1261 w 1261"/>
              <a:gd name="T33" fmla="*/ 1298 h 12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1" h="1298">
                <a:moveTo>
                  <a:pt x="0" y="1298"/>
                </a:moveTo>
                <a:cubicBezTo>
                  <a:pt x="6" y="1277"/>
                  <a:pt x="7" y="1219"/>
                  <a:pt x="36" y="1170"/>
                </a:cubicBezTo>
                <a:cubicBezTo>
                  <a:pt x="65" y="1121"/>
                  <a:pt x="123" y="1045"/>
                  <a:pt x="173" y="1006"/>
                </a:cubicBezTo>
                <a:cubicBezTo>
                  <a:pt x="223" y="967"/>
                  <a:pt x="267" y="951"/>
                  <a:pt x="338" y="933"/>
                </a:cubicBezTo>
                <a:cubicBezTo>
                  <a:pt x="409" y="915"/>
                  <a:pt x="529" y="907"/>
                  <a:pt x="598" y="896"/>
                </a:cubicBezTo>
                <a:cubicBezTo>
                  <a:pt x="667" y="885"/>
                  <a:pt x="685" y="891"/>
                  <a:pt x="751" y="869"/>
                </a:cubicBezTo>
                <a:cubicBezTo>
                  <a:pt x="817" y="847"/>
                  <a:pt x="932" y="806"/>
                  <a:pt x="994" y="761"/>
                </a:cubicBezTo>
                <a:cubicBezTo>
                  <a:pt x="1056" y="716"/>
                  <a:pt x="1085" y="666"/>
                  <a:pt x="1120" y="599"/>
                </a:cubicBezTo>
                <a:cubicBezTo>
                  <a:pt x="1155" y="532"/>
                  <a:pt x="1183" y="457"/>
                  <a:pt x="1206" y="357"/>
                </a:cubicBezTo>
                <a:cubicBezTo>
                  <a:pt x="1229" y="257"/>
                  <a:pt x="1250" y="74"/>
                  <a:pt x="1261"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3" name="Rectangle 25"/>
          <p:cNvSpPr>
            <a:spLocks noChangeArrowheads="1"/>
          </p:cNvSpPr>
          <p:nvPr/>
        </p:nvSpPr>
        <p:spPr bwMode="auto">
          <a:xfrm>
            <a:off x="1522413" y="466248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II</a:t>
            </a:r>
          </a:p>
        </p:txBody>
      </p:sp>
      <p:sp>
        <p:nvSpPr>
          <p:cNvPr id="53264" name="Text Box 26"/>
          <p:cNvSpPr txBox="1">
            <a:spLocks noChangeArrowheads="1"/>
          </p:cNvSpPr>
          <p:nvPr/>
        </p:nvSpPr>
        <p:spPr bwMode="auto">
          <a:xfrm>
            <a:off x="4343400" y="3641725"/>
            <a:ext cx="4800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buFont typeface="Wingdings" pitchFamily="2" charset="2"/>
              <a:buChar char="Ø"/>
            </a:pPr>
            <a:r>
              <a:rPr lang="en-US" altLang="it-IT" sz="2000" b="1">
                <a:solidFill>
                  <a:srgbClr val="336699"/>
                </a:solidFill>
              </a:rPr>
              <a:t>Exhibited by nonporous or macroporous solids ( &gt; 50nm )</a:t>
            </a:r>
          </a:p>
          <a:p>
            <a:pPr algn="just">
              <a:buFont typeface="Wingdings" pitchFamily="2" charset="2"/>
              <a:buChar char="Ø"/>
            </a:pPr>
            <a:r>
              <a:rPr lang="en-US" altLang="it-IT" sz="2000" b="1">
                <a:solidFill>
                  <a:srgbClr val="336699"/>
                </a:solidFill>
              </a:rPr>
              <a:t>Unrestricted monolayer-multilayer adsorption</a:t>
            </a:r>
          </a:p>
          <a:p>
            <a:pPr algn="just">
              <a:buFont typeface="Wingdings" pitchFamily="2" charset="2"/>
              <a:buChar char="Ø"/>
            </a:pPr>
            <a:r>
              <a:rPr lang="en-US" altLang="it-IT" sz="2000" b="1">
                <a:solidFill>
                  <a:srgbClr val="336699"/>
                </a:solidFill>
              </a:rPr>
              <a:t>Point B indicates the relative pressure at which monolayer coverage is complete</a:t>
            </a:r>
          </a:p>
          <a:p>
            <a:pPr algn="l">
              <a:buFont typeface="Wingdings" pitchFamily="2" charset="2"/>
              <a:buNone/>
            </a:pPr>
            <a:endParaRPr lang="en-US" altLang="it-IT" sz="2000" b="1">
              <a:solidFill>
                <a:srgbClr val="336699"/>
              </a:solidFill>
            </a:endParaRPr>
          </a:p>
        </p:txBody>
      </p:sp>
      <p:sp>
        <p:nvSpPr>
          <p:cNvPr id="53265" name="AutoShape 27"/>
          <p:cNvSpPr>
            <a:spLocks noChangeArrowheads="1"/>
          </p:cNvSpPr>
          <p:nvPr/>
        </p:nvSpPr>
        <p:spPr bwMode="auto">
          <a:xfrm>
            <a:off x="3048000" y="4648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6" name="AutoShape 28"/>
          <p:cNvSpPr>
            <a:spLocks/>
          </p:cNvSpPr>
          <p:nvPr/>
        </p:nvSpPr>
        <p:spPr bwMode="auto">
          <a:xfrm>
            <a:off x="4038600" y="3717925"/>
            <a:ext cx="381000" cy="2209800"/>
          </a:xfrm>
          <a:prstGeom prst="leftBrace">
            <a:avLst>
              <a:gd name="adj1" fmla="val 4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7" name="Rectangle 29"/>
          <p:cNvSpPr>
            <a:spLocks noChangeArrowheads="1"/>
          </p:cNvSpPr>
          <p:nvPr/>
        </p:nvSpPr>
        <p:spPr bwMode="auto">
          <a:xfrm>
            <a:off x="1447800" y="51816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B</a:t>
            </a:r>
          </a:p>
        </p:txBody>
      </p:sp>
      <p:sp>
        <p:nvSpPr>
          <p:cNvPr id="53268" name="Oval 30"/>
          <p:cNvSpPr>
            <a:spLocks noChangeArrowheads="1"/>
          </p:cNvSpPr>
          <p:nvPr/>
        </p:nvSpPr>
        <p:spPr bwMode="auto">
          <a:xfrm>
            <a:off x="1600200" y="5486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9" name="Rectangle 31"/>
          <p:cNvSpPr>
            <a:spLocks noChangeArrowheads="1"/>
          </p:cNvSpPr>
          <p:nvPr/>
        </p:nvSpPr>
        <p:spPr bwMode="auto">
          <a:xfrm rot="10800000">
            <a:off x="533400" y="4700588"/>
            <a:ext cx="4587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i="1">
                <a:solidFill>
                  <a:srgbClr val="336699"/>
                </a:solidFill>
              </a:rPr>
              <a:t>V</a:t>
            </a:r>
            <a:r>
              <a:rPr lang="en-US" altLang="it-IT" b="1" i="1" baseline="-25000">
                <a:solidFill>
                  <a:srgbClr val="336699"/>
                </a:solidFill>
              </a:rPr>
              <a:t>a</a:t>
            </a:r>
          </a:p>
        </p:txBody>
      </p:sp>
    </p:spTree>
    <p:extLst>
      <p:ext uri="{BB962C8B-B14F-4D97-AF65-F5344CB8AC3E}">
        <p14:creationId xmlns:p14="http://schemas.microsoft.com/office/powerpoint/2010/main" val="214898032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14400" y="368300"/>
            <a:ext cx="8229600" cy="579438"/>
          </a:xfrm>
          <a:noFill/>
        </p:spPr>
        <p:txBody>
          <a:bodyPr>
            <a:normAutofit fontScale="90000"/>
          </a:bodyPr>
          <a:lstStyle/>
          <a:p>
            <a:pPr eaLnBrk="1" hangingPunct="1"/>
            <a:r>
              <a:rPr lang="en-US" altLang="it-IT" b="1" smtClean="0"/>
              <a:t>Gas Sorption: Isotherm</a:t>
            </a:r>
          </a:p>
        </p:txBody>
      </p:sp>
      <p:sp>
        <p:nvSpPr>
          <p:cNvPr id="54275" name="Line 3"/>
          <p:cNvSpPr>
            <a:spLocks noChangeShapeType="1"/>
          </p:cNvSpPr>
          <p:nvPr/>
        </p:nvSpPr>
        <p:spPr bwMode="auto">
          <a:xfrm flipV="1">
            <a:off x="992188" y="12192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76" name="Rectangle 4"/>
          <p:cNvSpPr>
            <a:spLocks noChangeArrowheads="1"/>
          </p:cNvSpPr>
          <p:nvPr/>
        </p:nvSpPr>
        <p:spPr bwMode="auto">
          <a:xfrm rot="10800000">
            <a:off x="457200" y="19812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4277" name="Group 5"/>
          <p:cNvGrpSpPr>
            <a:grpSpLocks/>
          </p:cNvGrpSpPr>
          <p:nvPr/>
        </p:nvGrpSpPr>
        <p:grpSpPr bwMode="auto">
          <a:xfrm>
            <a:off x="992188" y="3352800"/>
            <a:ext cx="2438400" cy="595313"/>
            <a:chOff x="624" y="2016"/>
            <a:chExt cx="1536" cy="375"/>
          </a:xfrm>
        </p:grpSpPr>
        <p:grpSp>
          <p:nvGrpSpPr>
            <p:cNvPr id="54298" name="Group 6"/>
            <p:cNvGrpSpPr>
              <a:grpSpLocks/>
            </p:cNvGrpSpPr>
            <p:nvPr/>
          </p:nvGrpSpPr>
          <p:grpSpPr bwMode="auto">
            <a:xfrm>
              <a:off x="624" y="2016"/>
              <a:ext cx="1536" cy="327"/>
              <a:chOff x="624" y="2016"/>
              <a:chExt cx="1536" cy="327"/>
            </a:xfrm>
          </p:grpSpPr>
          <p:sp>
            <p:nvSpPr>
              <p:cNvPr id="54300"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301"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2" name="Text Box 9"/>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4299" name="Rectangle 10"/>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P/P</a:t>
              </a:r>
              <a:r>
                <a:rPr lang="en-US" altLang="it-IT" b="1" baseline="30000">
                  <a:solidFill>
                    <a:srgbClr val="336699"/>
                  </a:solidFill>
                </a:rPr>
                <a:t>o</a:t>
              </a:r>
            </a:p>
          </p:txBody>
        </p:sp>
      </p:grpSp>
      <p:grpSp>
        <p:nvGrpSpPr>
          <p:cNvPr id="54278" name="Group 11"/>
          <p:cNvGrpSpPr>
            <a:grpSpLocks/>
          </p:cNvGrpSpPr>
          <p:nvPr/>
        </p:nvGrpSpPr>
        <p:grpSpPr bwMode="auto">
          <a:xfrm>
            <a:off x="990600" y="1281113"/>
            <a:ext cx="2116138" cy="2125662"/>
            <a:chOff x="624" y="2597"/>
            <a:chExt cx="1333" cy="1339"/>
          </a:xfrm>
        </p:grpSpPr>
        <p:sp>
          <p:nvSpPr>
            <p:cNvPr id="54296" name="Freeform 12"/>
            <p:cNvSpPr>
              <a:spLocks/>
            </p:cNvSpPr>
            <p:nvPr/>
          </p:nvSpPr>
          <p:spPr bwMode="auto">
            <a:xfrm>
              <a:off x="624" y="2597"/>
              <a:ext cx="1333" cy="1339"/>
            </a:xfrm>
            <a:custGeom>
              <a:avLst/>
              <a:gdLst>
                <a:gd name="T0" fmla="*/ 0 w 1333"/>
                <a:gd name="T1" fmla="*/ 1339 h 1339"/>
                <a:gd name="T2" fmla="*/ 144 w 1333"/>
                <a:gd name="T3" fmla="*/ 1291 h 1339"/>
                <a:gd name="T4" fmla="*/ 288 w 1333"/>
                <a:gd name="T5" fmla="*/ 1195 h 1339"/>
                <a:gd name="T6" fmla="*/ 400 w 1333"/>
                <a:gd name="T7" fmla="*/ 1133 h 1339"/>
                <a:gd name="T8" fmla="*/ 528 w 1333"/>
                <a:gd name="T9" fmla="*/ 1051 h 1339"/>
                <a:gd name="T10" fmla="*/ 672 w 1333"/>
                <a:gd name="T11" fmla="*/ 955 h 1339"/>
                <a:gd name="T12" fmla="*/ 885 w 1333"/>
                <a:gd name="T13" fmla="*/ 777 h 1339"/>
                <a:gd name="T14" fmla="*/ 866 w 1333"/>
                <a:gd name="T15" fmla="*/ 786 h 1339"/>
                <a:gd name="T16" fmla="*/ 1049 w 1333"/>
                <a:gd name="T17" fmla="*/ 594 h 1339"/>
                <a:gd name="T18" fmla="*/ 1214 w 1333"/>
                <a:gd name="T19" fmla="*/ 301 h 1339"/>
                <a:gd name="T20" fmla="*/ 1296 w 1333"/>
                <a:gd name="T21" fmla="*/ 91 h 1339"/>
                <a:gd name="T22" fmla="*/ 1333 w 1333"/>
                <a:gd name="T23" fmla="*/ 0 h 1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3"/>
                <a:gd name="T37" fmla="*/ 0 h 1339"/>
                <a:gd name="T38" fmla="*/ 1333 w 1333"/>
                <a:gd name="T39" fmla="*/ 1339 h 13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3" h="1339">
                  <a:moveTo>
                    <a:pt x="0" y="1339"/>
                  </a:moveTo>
                  <a:cubicBezTo>
                    <a:pt x="48" y="1327"/>
                    <a:pt x="96" y="1315"/>
                    <a:pt x="144" y="1291"/>
                  </a:cubicBezTo>
                  <a:cubicBezTo>
                    <a:pt x="192" y="1267"/>
                    <a:pt x="245" y="1221"/>
                    <a:pt x="288" y="1195"/>
                  </a:cubicBezTo>
                  <a:cubicBezTo>
                    <a:pt x="331" y="1169"/>
                    <a:pt x="360" y="1157"/>
                    <a:pt x="400" y="1133"/>
                  </a:cubicBezTo>
                  <a:cubicBezTo>
                    <a:pt x="440" y="1109"/>
                    <a:pt x="483" y="1081"/>
                    <a:pt x="528" y="1051"/>
                  </a:cubicBezTo>
                  <a:cubicBezTo>
                    <a:pt x="573" y="1021"/>
                    <a:pt x="613" y="1001"/>
                    <a:pt x="672" y="955"/>
                  </a:cubicBezTo>
                  <a:cubicBezTo>
                    <a:pt x="708" y="929"/>
                    <a:pt x="853" y="805"/>
                    <a:pt x="885" y="777"/>
                  </a:cubicBezTo>
                  <a:cubicBezTo>
                    <a:pt x="917" y="749"/>
                    <a:pt x="839" y="816"/>
                    <a:pt x="866" y="786"/>
                  </a:cubicBezTo>
                  <a:cubicBezTo>
                    <a:pt x="893" y="756"/>
                    <a:pt x="991" y="675"/>
                    <a:pt x="1049" y="594"/>
                  </a:cubicBezTo>
                  <a:cubicBezTo>
                    <a:pt x="1107" y="513"/>
                    <a:pt x="1173" y="385"/>
                    <a:pt x="1214" y="301"/>
                  </a:cubicBezTo>
                  <a:cubicBezTo>
                    <a:pt x="1255" y="217"/>
                    <a:pt x="1276" y="141"/>
                    <a:pt x="1296" y="91"/>
                  </a:cubicBezTo>
                  <a:cubicBezTo>
                    <a:pt x="1316" y="41"/>
                    <a:pt x="1325" y="19"/>
                    <a:pt x="1333"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7" name="Rectangle 13"/>
            <p:cNvSpPr>
              <a:spLocks noChangeArrowheads="1"/>
            </p:cNvSpPr>
            <p:nvPr/>
          </p:nvSpPr>
          <p:spPr bwMode="auto">
            <a:xfrm>
              <a:off x="1008" y="2928"/>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III</a:t>
              </a:r>
            </a:p>
          </p:txBody>
        </p:sp>
      </p:grpSp>
      <p:sp>
        <p:nvSpPr>
          <p:cNvPr id="54279" name="AutoShape 14"/>
          <p:cNvSpPr>
            <a:spLocks noChangeArrowheads="1"/>
          </p:cNvSpPr>
          <p:nvPr/>
        </p:nvSpPr>
        <p:spPr bwMode="auto">
          <a:xfrm>
            <a:off x="3048000" y="1981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80" name="AutoShape 15"/>
          <p:cNvSpPr>
            <a:spLocks/>
          </p:cNvSpPr>
          <p:nvPr/>
        </p:nvSpPr>
        <p:spPr bwMode="auto">
          <a:xfrm>
            <a:off x="4038600" y="1752600"/>
            <a:ext cx="228600" cy="762000"/>
          </a:xfrm>
          <a:prstGeom prst="leftBrace">
            <a:avLst>
              <a:gd name="adj1" fmla="val 2777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81" name="Text Box 16"/>
          <p:cNvSpPr txBox="1">
            <a:spLocks noChangeArrowheads="1"/>
          </p:cNvSpPr>
          <p:nvPr/>
        </p:nvSpPr>
        <p:spPr bwMode="auto">
          <a:xfrm>
            <a:off x="4191000" y="1736725"/>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Convex to the P/P</a:t>
            </a:r>
            <a:r>
              <a:rPr lang="en-US" altLang="it-IT" sz="2000" b="1" baseline="-25000">
                <a:solidFill>
                  <a:srgbClr val="336699"/>
                </a:solidFill>
              </a:rPr>
              <a:t>o</a:t>
            </a:r>
            <a:r>
              <a:rPr lang="en-US" altLang="it-IT" sz="2000" b="1">
                <a:solidFill>
                  <a:srgbClr val="336699"/>
                </a:solidFill>
              </a:rPr>
              <a:t> axis</a:t>
            </a:r>
          </a:p>
          <a:p>
            <a:pPr algn="l">
              <a:buFont typeface="Wingdings" pitchFamily="2" charset="2"/>
              <a:buChar char="Ø"/>
            </a:pPr>
            <a:r>
              <a:rPr lang="en-US" altLang="it-IT" sz="2000" b="1">
                <a:solidFill>
                  <a:srgbClr val="336699"/>
                </a:solidFill>
              </a:rPr>
              <a:t>Exhibited by nonporous solids</a:t>
            </a:r>
          </a:p>
        </p:txBody>
      </p:sp>
      <p:sp>
        <p:nvSpPr>
          <p:cNvPr id="54282" name="Line 17"/>
          <p:cNvSpPr>
            <a:spLocks noChangeShapeType="1"/>
          </p:cNvSpPr>
          <p:nvPr/>
        </p:nvSpPr>
        <p:spPr bwMode="auto">
          <a:xfrm flipV="1">
            <a:off x="992188" y="41148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83" name="Rectangle 18"/>
          <p:cNvSpPr>
            <a:spLocks noChangeArrowheads="1"/>
          </p:cNvSpPr>
          <p:nvPr/>
        </p:nvSpPr>
        <p:spPr bwMode="auto">
          <a:xfrm rot="10800000">
            <a:off x="533400" y="4953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4284" name="Group 19"/>
          <p:cNvGrpSpPr>
            <a:grpSpLocks/>
          </p:cNvGrpSpPr>
          <p:nvPr/>
        </p:nvGrpSpPr>
        <p:grpSpPr bwMode="auto">
          <a:xfrm>
            <a:off x="992188" y="6248400"/>
            <a:ext cx="2438400" cy="519113"/>
            <a:chOff x="624" y="2016"/>
            <a:chExt cx="1536" cy="327"/>
          </a:xfrm>
        </p:grpSpPr>
        <p:sp>
          <p:nvSpPr>
            <p:cNvPr id="54293" name="Line 20"/>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94" name="Line 21"/>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Text Box 22"/>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4285" name="Rectangle 23"/>
          <p:cNvSpPr>
            <a:spLocks noChangeArrowheads="1"/>
          </p:cNvSpPr>
          <p:nvPr/>
        </p:nvSpPr>
        <p:spPr bwMode="auto">
          <a:xfrm>
            <a:off x="1754188" y="6477000"/>
            <a:ext cx="646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P/P</a:t>
            </a:r>
            <a:r>
              <a:rPr lang="en-US" altLang="it-IT" b="1" baseline="30000">
                <a:solidFill>
                  <a:srgbClr val="336699"/>
                </a:solidFill>
              </a:rPr>
              <a:t>o</a:t>
            </a:r>
          </a:p>
        </p:txBody>
      </p:sp>
      <p:sp>
        <p:nvSpPr>
          <p:cNvPr id="54286" name="Rectangle 24"/>
          <p:cNvSpPr>
            <a:spLocks noChangeArrowheads="1"/>
          </p:cNvSpPr>
          <p:nvPr/>
        </p:nvSpPr>
        <p:spPr bwMode="auto">
          <a:xfrm>
            <a:off x="1144588" y="457200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IV</a:t>
            </a:r>
          </a:p>
        </p:txBody>
      </p:sp>
      <p:sp>
        <p:nvSpPr>
          <p:cNvPr id="54287" name="Freeform 25"/>
          <p:cNvSpPr>
            <a:spLocks/>
          </p:cNvSpPr>
          <p:nvPr/>
        </p:nvSpPr>
        <p:spPr bwMode="auto">
          <a:xfrm>
            <a:off x="1641475" y="4191000"/>
            <a:ext cx="1560513" cy="1354138"/>
          </a:xfrm>
          <a:custGeom>
            <a:avLst/>
            <a:gdLst>
              <a:gd name="T0" fmla="*/ 1560513 w 983"/>
              <a:gd name="T1" fmla="*/ 0 h 853"/>
              <a:gd name="T2" fmla="*/ 1090613 w 983"/>
              <a:gd name="T3" fmla="*/ 47625 h 853"/>
              <a:gd name="T4" fmla="*/ 714375 w 983"/>
              <a:gd name="T5" fmla="*/ 165100 h 853"/>
              <a:gd name="T6" fmla="*/ 563563 w 983"/>
              <a:gd name="T7" fmla="*/ 412750 h 853"/>
              <a:gd name="T8" fmla="*/ 542925 w 983"/>
              <a:gd name="T9" fmla="*/ 639763 h 853"/>
              <a:gd name="T10" fmla="*/ 536575 w 983"/>
              <a:gd name="T11" fmla="*/ 801688 h 853"/>
              <a:gd name="T12" fmla="*/ 500063 w 983"/>
              <a:gd name="T13" fmla="*/ 1016000 h 853"/>
              <a:gd name="T14" fmla="*/ 327025 w 983"/>
              <a:gd name="T15" fmla="*/ 1176338 h 853"/>
              <a:gd name="T16" fmla="*/ 0 w 983"/>
              <a:gd name="T17" fmla="*/ 1354138 h 8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3"/>
              <a:gd name="T28" fmla="*/ 0 h 853"/>
              <a:gd name="T29" fmla="*/ 983 w 983"/>
              <a:gd name="T30" fmla="*/ 853 h 8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3" h="853">
                <a:moveTo>
                  <a:pt x="983" y="0"/>
                </a:moveTo>
                <a:cubicBezTo>
                  <a:pt x="934" y="5"/>
                  <a:pt x="776" y="13"/>
                  <a:pt x="687" y="30"/>
                </a:cubicBezTo>
                <a:cubicBezTo>
                  <a:pt x="598" y="47"/>
                  <a:pt x="505" y="66"/>
                  <a:pt x="450" y="104"/>
                </a:cubicBezTo>
                <a:cubicBezTo>
                  <a:pt x="395" y="142"/>
                  <a:pt x="373" y="210"/>
                  <a:pt x="355" y="260"/>
                </a:cubicBezTo>
                <a:cubicBezTo>
                  <a:pt x="337" y="310"/>
                  <a:pt x="345" y="362"/>
                  <a:pt x="342" y="403"/>
                </a:cubicBezTo>
                <a:cubicBezTo>
                  <a:pt x="339" y="444"/>
                  <a:pt x="342" y="466"/>
                  <a:pt x="338" y="505"/>
                </a:cubicBezTo>
                <a:cubicBezTo>
                  <a:pt x="334" y="544"/>
                  <a:pt x="337" y="601"/>
                  <a:pt x="315" y="640"/>
                </a:cubicBezTo>
                <a:cubicBezTo>
                  <a:pt x="293" y="679"/>
                  <a:pt x="258" y="706"/>
                  <a:pt x="206" y="741"/>
                </a:cubicBezTo>
                <a:cubicBezTo>
                  <a:pt x="154" y="776"/>
                  <a:pt x="43" y="830"/>
                  <a:pt x="0" y="85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8" name="Freeform 26"/>
          <p:cNvSpPr>
            <a:spLocks/>
          </p:cNvSpPr>
          <p:nvPr/>
        </p:nvSpPr>
        <p:spPr bwMode="auto">
          <a:xfrm>
            <a:off x="1068388" y="4191000"/>
            <a:ext cx="2133600" cy="2133600"/>
          </a:xfrm>
          <a:custGeom>
            <a:avLst/>
            <a:gdLst>
              <a:gd name="T0" fmla="*/ 0 w 1344"/>
              <a:gd name="T1" fmla="*/ 2133600 h 1344"/>
              <a:gd name="T2" fmla="*/ 76200 w 1344"/>
              <a:gd name="T3" fmla="*/ 1828800 h 1344"/>
              <a:gd name="T4" fmla="*/ 304800 w 1344"/>
              <a:gd name="T5" fmla="*/ 1524000 h 1344"/>
              <a:gd name="T6" fmla="*/ 762000 w 1344"/>
              <a:gd name="T7" fmla="*/ 1295400 h 1344"/>
              <a:gd name="T8" fmla="*/ 1060450 w 1344"/>
              <a:gd name="T9" fmla="*/ 1166812 h 1344"/>
              <a:gd name="T10" fmla="*/ 1362075 w 1344"/>
              <a:gd name="T11" fmla="*/ 950913 h 1344"/>
              <a:gd name="T12" fmla="*/ 1512887 w 1344"/>
              <a:gd name="T13" fmla="*/ 649287 h 1344"/>
              <a:gd name="T14" fmla="*/ 1609725 w 1344"/>
              <a:gd name="T15" fmla="*/ 381000 h 1344"/>
              <a:gd name="T16" fmla="*/ 1846263 w 1344"/>
              <a:gd name="T17" fmla="*/ 133350 h 1344"/>
              <a:gd name="T18" fmla="*/ 2133600 w 1344"/>
              <a:gd name="T19" fmla="*/ 0 h 1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4"/>
              <a:gd name="T31" fmla="*/ 0 h 1344"/>
              <a:gd name="T32" fmla="*/ 1344 w 1344"/>
              <a:gd name="T33" fmla="*/ 1344 h 1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4" h="1344">
                <a:moveTo>
                  <a:pt x="0" y="1344"/>
                </a:moveTo>
                <a:cubicBezTo>
                  <a:pt x="8" y="1280"/>
                  <a:pt x="16" y="1216"/>
                  <a:pt x="48" y="1152"/>
                </a:cubicBezTo>
                <a:cubicBezTo>
                  <a:pt x="80" y="1088"/>
                  <a:pt x="120" y="1016"/>
                  <a:pt x="192" y="960"/>
                </a:cubicBezTo>
                <a:cubicBezTo>
                  <a:pt x="264" y="904"/>
                  <a:pt x="401" y="854"/>
                  <a:pt x="480" y="816"/>
                </a:cubicBezTo>
                <a:cubicBezTo>
                  <a:pt x="559" y="778"/>
                  <a:pt x="605" y="771"/>
                  <a:pt x="668" y="735"/>
                </a:cubicBezTo>
                <a:cubicBezTo>
                  <a:pt x="731" y="699"/>
                  <a:pt x="811" y="653"/>
                  <a:pt x="858" y="599"/>
                </a:cubicBezTo>
                <a:cubicBezTo>
                  <a:pt x="905" y="545"/>
                  <a:pt x="927" y="469"/>
                  <a:pt x="953" y="409"/>
                </a:cubicBezTo>
                <a:cubicBezTo>
                  <a:pt x="979" y="349"/>
                  <a:pt x="979" y="294"/>
                  <a:pt x="1014" y="240"/>
                </a:cubicBezTo>
                <a:cubicBezTo>
                  <a:pt x="1049" y="186"/>
                  <a:pt x="1108" y="124"/>
                  <a:pt x="1163" y="84"/>
                </a:cubicBezTo>
                <a:cubicBezTo>
                  <a:pt x="1218" y="44"/>
                  <a:pt x="1306" y="18"/>
                  <a:pt x="1344"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9" name="AutoShape 27"/>
          <p:cNvSpPr>
            <a:spLocks noChangeArrowheads="1"/>
          </p:cNvSpPr>
          <p:nvPr/>
        </p:nvSpPr>
        <p:spPr bwMode="auto">
          <a:xfrm>
            <a:off x="3124200" y="48768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90" name="AutoShape 28"/>
          <p:cNvSpPr>
            <a:spLocks/>
          </p:cNvSpPr>
          <p:nvPr/>
        </p:nvSpPr>
        <p:spPr bwMode="auto">
          <a:xfrm>
            <a:off x="4114800" y="4419600"/>
            <a:ext cx="228600" cy="1143000"/>
          </a:xfrm>
          <a:prstGeom prst="leftBrace">
            <a:avLst>
              <a:gd name="adj1" fmla="val 4166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91" name="Text Box 29"/>
          <p:cNvSpPr txBox="1">
            <a:spLocks noChangeArrowheads="1"/>
          </p:cNvSpPr>
          <p:nvPr/>
        </p:nvSpPr>
        <p:spPr bwMode="auto">
          <a:xfrm>
            <a:off x="4267200" y="4343400"/>
            <a:ext cx="4267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Exhibited by mesoporous solids</a:t>
            </a:r>
          </a:p>
          <a:p>
            <a:pPr algn="l">
              <a:buFont typeface="Wingdings" pitchFamily="2" charset="2"/>
              <a:buChar char="Ø"/>
            </a:pPr>
            <a:r>
              <a:rPr lang="en-US" altLang="it-IT" sz="2000" b="1">
                <a:solidFill>
                  <a:srgbClr val="336699"/>
                </a:solidFill>
              </a:rPr>
              <a:t>Initial part of the type IV follows the same path as the type II</a:t>
            </a:r>
          </a:p>
          <a:p>
            <a:pPr algn="l">
              <a:buFont typeface="Wingdings" pitchFamily="2" charset="2"/>
              <a:buNone/>
            </a:pPr>
            <a:endParaRPr lang="en-US" altLang="it-IT" sz="2000" b="1">
              <a:solidFill>
                <a:srgbClr val="336699"/>
              </a:solidFill>
            </a:endParaRPr>
          </a:p>
        </p:txBody>
      </p:sp>
      <p:sp>
        <p:nvSpPr>
          <p:cNvPr id="54292" name="Rectangle 30"/>
          <p:cNvSpPr>
            <a:spLocks noChangeArrowheads="1"/>
          </p:cNvSpPr>
          <p:nvPr/>
        </p:nvSpPr>
        <p:spPr bwMode="auto">
          <a:xfrm>
            <a:off x="3163888" y="6324600"/>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Tree>
    <p:extLst>
      <p:ext uri="{BB962C8B-B14F-4D97-AF65-F5344CB8AC3E}">
        <p14:creationId xmlns:p14="http://schemas.microsoft.com/office/powerpoint/2010/main" val="11351243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368300"/>
            <a:ext cx="8229600" cy="579438"/>
          </a:xfrm>
          <a:noFill/>
        </p:spPr>
        <p:txBody>
          <a:bodyPr>
            <a:normAutofit fontScale="90000"/>
          </a:bodyPr>
          <a:lstStyle/>
          <a:p>
            <a:pPr eaLnBrk="1" hangingPunct="1"/>
            <a:r>
              <a:rPr lang="en-US" altLang="it-IT" b="1" smtClean="0"/>
              <a:t>Gas Sorption: Isotherm</a:t>
            </a:r>
          </a:p>
        </p:txBody>
      </p:sp>
      <p:sp>
        <p:nvSpPr>
          <p:cNvPr id="55299" name="Line 3"/>
          <p:cNvSpPr>
            <a:spLocks noChangeShapeType="1"/>
          </p:cNvSpPr>
          <p:nvPr/>
        </p:nvSpPr>
        <p:spPr bwMode="auto">
          <a:xfrm flipV="1">
            <a:off x="990600" y="11430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00" name="Rectangle 4"/>
          <p:cNvSpPr>
            <a:spLocks noChangeArrowheads="1"/>
          </p:cNvSpPr>
          <p:nvPr/>
        </p:nvSpPr>
        <p:spPr bwMode="auto">
          <a:xfrm rot="10800000">
            <a:off x="457200" y="1905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5301" name="Group 5"/>
          <p:cNvGrpSpPr>
            <a:grpSpLocks/>
          </p:cNvGrpSpPr>
          <p:nvPr/>
        </p:nvGrpSpPr>
        <p:grpSpPr bwMode="auto">
          <a:xfrm>
            <a:off x="990600" y="3276600"/>
            <a:ext cx="2438400" cy="595313"/>
            <a:chOff x="624" y="2016"/>
            <a:chExt cx="1536" cy="375"/>
          </a:xfrm>
        </p:grpSpPr>
        <p:grpSp>
          <p:nvGrpSpPr>
            <p:cNvPr id="55321" name="Group 6"/>
            <p:cNvGrpSpPr>
              <a:grpSpLocks/>
            </p:cNvGrpSpPr>
            <p:nvPr/>
          </p:nvGrpSpPr>
          <p:grpSpPr bwMode="auto">
            <a:xfrm>
              <a:off x="624" y="2016"/>
              <a:ext cx="1536" cy="327"/>
              <a:chOff x="624" y="2016"/>
              <a:chExt cx="1536" cy="327"/>
            </a:xfrm>
          </p:grpSpPr>
          <p:sp>
            <p:nvSpPr>
              <p:cNvPr id="55323"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24"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5" name="Text Box 9"/>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5322" name="Rectangle 10"/>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5302" name="Rectangle 11"/>
          <p:cNvSpPr>
            <a:spLocks noChangeArrowheads="1"/>
          </p:cNvSpPr>
          <p:nvPr/>
        </p:nvSpPr>
        <p:spPr bwMode="auto">
          <a:xfrm>
            <a:off x="1217613" y="16002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V</a:t>
            </a:r>
          </a:p>
        </p:txBody>
      </p:sp>
      <p:sp>
        <p:nvSpPr>
          <p:cNvPr id="55303" name="Line 12"/>
          <p:cNvSpPr>
            <a:spLocks noChangeShapeType="1"/>
          </p:cNvSpPr>
          <p:nvPr/>
        </p:nvSpPr>
        <p:spPr bwMode="auto">
          <a:xfrm flipV="1">
            <a:off x="992188" y="4052888"/>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5304" name="Group 13"/>
          <p:cNvGrpSpPr>
            <a:grpSpLocks/>
          </p:cNvGrpSpPr>
          <p:nvPr/>
        </p:nvGrpSpPr>
        <p:grpSpPr bwMode="auto">
          <a:xfrm>
            <a:off x="992188" y="6186488"/>
            <a:ext cx="2438400" cy="595312"/>
            <a:chOff x="624" y="2016"/>
            <a:chExt cx="1536" cy="375"/>
          </a:xfrm>
        </p:grpSpPr>
        <p:grpSp>
          <p:nvGrpSpPr>
            <p:cNvPr id="55316" name="Group 14"/>
            <p:cNvGrpSpPr>
              <a:grpSpLocks/>
            </p:cNvGrpSpPr>
            <p:nvPr/>
          </p:nvGrpSpPr>
          <p:grpSpPr bwMode="auto">
            <a:xfrm>
              <a:off x="624" y="2016"/>
              <a:ext cx="1536" cy="327"/>
              <a:chOff x="624" y="2016"/>
              <a:chExt cx="1536" cy="327"/>
            </a:xfrm>
          </p:grpSpPr>
          <p:sp>
            <p:nvSpPr>
              <p:cNvPr id="55318" name="Line 15"/>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19" name="Line 16"/>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0" name="Text Box 17"/>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5317" name="Rectangle 18"/>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5305" name="Rectangle 19"/>
          <p:cNvSpPr>
            <a:spLocks noChangeArrowheads="1"/>
          </p:cNvSpPr>
          <p:nvPr/>
        </p:nvSpPr>
        <p:spPr bwMode="auto">
          <a:xfrm>
            <a:off x="1600200" y="4648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VI</a:t>
            </a:r>
          </a:p>
        </p:txBody>
      </p:sp>
      <p:sp>
        <p:nvSpPr>
          <p:cNvPr id="55306" name="Freeform 20"/>
          <p:cNvSpPr>
            <a:spLocks/>
          </p:cNvSpPr>
          <p:nvPr/>
        </p:nvSpPr>
        <p:spPr bwMode="auto">
          <a:xfrm>
            <a:off x="990600" y="1219200"/>
            <a:ext cx="2203450" cy="2130425"/>
          </a:xfrm>
          <a:custGeom>
            <a:avLst/>
            <a:gdLst>
              <a:gd name="T0" fmla="*/ 0 w 1388"/>
              <a:gd name="T1" fmla="*/ 2130425 h 1342"/>
              <a:gd name="T2" fmla="*/ 238125 w 1388"/>
              <a:gd name="T3" fmla="*/ 2105025 h 1342"/>
              <a:gd name="T4" fmla="*/ 612775 w 1388"/>
              <a:gd name="T5" fmla="*/ 2055813 h 1342"/>
              <a:gd name="T6" fmla="*/ 881063 w 1388"/>
              <a:gd name="T7" fmla="*/ 1905000 h 1342"/>
              <a:gd name="T8" fmla="*/ 1052513 w 1388"/>
              <a:gd name="T9" fmla="*/ 1666875 h 1342"/>
              <a:gd name="T10" fmla="*/ 1181100 w 1388"/>
              <a:gd name="T11" fmla="*/ 1054100 h 1342"/>
              <a:gd name="T12" fmla="*/ 1289050 w 1388"/>
              <a:gd name="T13" fmla="*/ 623887 h 1342"/>
              <a:gd name="T14" fmla="*/ 1471612 w 1388"/>
              <a:gd name="T15" fmla="*/ 236538 h 1342"/>
              <a:gd name="T16" fmla="*/ 1708150 w 1388"/>
              <a:gd name="T17" fmla="*/ 65088 h 1342"/>
              <a:gd name="T18" fmla="*/ 1944688 w 1388"/>
              <a:gd name="T19" fmla="*/ 22225 h 1342"/>
              <a:gd name="T20" fmla="*/ 2203450 w 1388"/>
              <a:gd name="T21" fmla="*/ 0 h 1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8"/>
              <a:gd name="T34" fmla="*/ 0 h 1342"/>
              <a:gd name="T35" fmla="*/ 1388 w 1388"/>
              <a:gd name="T36" fmla="*/ 1342 h 1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8" h="1342">
                <a:moveTo>
                  <a:pt x="0" y="1342"/>
                </a:moveTo>
                <a:cubicBezTo>
                  <a:pt x="25" y="1338"/>
                  <a:pt x="86" y="1334"/>
                  <a:pt x="150" y="1326"/>
                </a:cubicBezTo>
                <a:cubicBezTo>
                  <a:pt x="214" y="1318"/>
                  <a:pt x="319" y="1316"/>
                  <a:pt x="386" y="1295"/>
                </a:cubicBezTo>
                <a:cubicBezTo>
                  <a:pt x="453" y="1274"/>
                  <a:pt x="509" y="1241"/>
                  <a:pt x="555" y="1200"/>
                </a:cubicBezTo>
                <a:cubicBezTo>
                  <a:pt x="601" y="1159"/>
                  <a:pt x="632" y="1139"/>
                  <a:pt x="663" y="1050"/>
                </a:cubicBezTo>
                <a:cubicBezTo>
                  <a:pt x="694" y="961"/>
                  <a:pt x="719" y="773"/>
                  <a:pt x="744" y="664"/>
                </a:cubicBezTo>
                <a:cubicBezTo>
                  <a:pt x="769" y="555"/>
                  <a:pt x="782" y="479"/>
                  <a:pt x="812" y="393"/>
                </a:cubicBezTo>
                <a:cubicBezTo>
                  <a:pt x="842" y="307"/>
                  <a:pt x="883" y="208"/>
                  <a:pt x="927" y="149"/>
                </a:cubicBezTo>
                <a:cubicBezTo>
                  <a:pt x="971" y="90"/>
                  <a:pt x="1026" y="64"/>
                  <a:pt x="1076" y="41"/>
                </a:cubicBezTo>
                <a:cubicBezTo>
                  <a:pt x="1126" y="18"/>
                  <a:pt x="1173" y="21"/>
                  <a:pt x="1225" y="14"/>
                </a:cubicBezTo>
                <a:cubicBezTo>
                  <a:pt x="1277" y="7"/>
                  <a:pt x="1354" y="3"/>
                  <a:pt x="1388"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7" name="AutoShape 21"/>
          <p:cNvSpPr>
            <a:spLocks noChangeArrowheads="1"/>
          </p:cNvSpPr>
          <p:nvPr/>
        </p:nvSpPr>
        <p:spPr bwMode="auto">
          <a:xfrm>
            <a:off x="3048000" y="1981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08" name="AutoShape 22"/>
          <p:cNvSpPr>
            <a:spLocks/>
          </p:cNvSpPr>
          <p:nvPr/>
        </p:nvSpPr>
        <p:spPr bwMode="auto">
          <a:xfrm>
            <a:off x="4038600" y="1752600"/>
            <a:ext cx="228600" cy="762000"/>
          </a:xfrm>
          <a:prstGeom prst="leftBrace">
            <a:avLst>
              <a:gd name="adj1" fmla="val 2777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09" name="Text Box 23"/>
          <p:cNvSpPr txBox="1">
            <a:spLocks noChangeArrowheads="1"/>
          </p:cNvSpPr>
          <p:nvPr/>
        </p:nvSpPr>
        <p:spPr bwMode="auto">
          <a:xfrm>
            <a:off x="4191000" y="1736725"/>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Highly uncommon</a:t>
            </a:r>
          </a:p>
          <a:p>
            <a:pPr algn="l">
              <a:buFont typeface="Wingdings" pitchFamily="2" charset="2"/>
              <a:buChar char="Ø"/>
            </a:pPr>
            <a:r>
              <a:rPr lang="en-US" altLang="it-IT" sz="2000" b="1">
                <a:solidFill>
                  <a:srgbClr val="336699"/>
                </a:solidFill>
              </a:rPr>
              <a:t>Exhibited by mesoporous solids</a:t>
            </a:r>
          </a:p>
        </p:txBody>
      </p:sp>
      <p:sp>
        <p:nvSpPr>
          <p:cNvPr id="55310" name="Freeform 24"/>
          <p:cNvSpPr>
            <a:spLocks/>
          </p:cNvSpPr>
          <p:nvPr/>
        </p:nvSpPr>
        <p:spPr bwMode="auto">
          <a:xfrm>
            <a:off x="1009650" y="4044950"/>
            <a:ext cx="2236788" cy="2203450"/>
          </a:xfrm>
          <a:custGeom>
            <a:avLst/>
            <a:gdLst>
              <a:gd name="T0" fmla="*/ 0 w 1409"/>
              <a:gd name="T1" fmla="*/ 2203450 h 1388"/>
              <a:gd name="T2" fmla="*/ 95250 w 1409"/>
              <a:gd name="T3" fmla="*/ 1774825 h 1388"/>
              <a:gd name="T4" fmla="*/ 506413 w 1409"/>
              <a:gd name="T5" fmla="*/ 1743075 h 1388"/>
              <a:gd name="T6" fmla="*/ 668338 w 1409"/>
              <a:gd name="T7" fmla="*/ 1677988 h 1388"/>
              <a:gd name="T8" fmla="*/ 815975 w 1409"/>
              <a:gd name="T9" fmla="*/ 1387475 h 1388"/>
              <a:gd name="T10" fmla="*/ 1508125 w 1409"/>
              <a:gd name="T11" fmla="*/ 1344612 h 1388"/>
              <a:gd name="T12" fmla="*/ 1690688 w 1409"/>
              <a:gd name="T13" fmla="*/ 979488 h 1388"/>
              <a:gd name="T14" fmla="*/ 1795463 w 1409"/>
              <a:gd name="T15" fmla="*/ 365125 h 1388"/>
              <a:gd name="T16" fmla="*/ 2120901 w 1409"/>
              <a:gd name="T17" fmla="*/ 225425 h 1388"/>
              <a:gd name="T18" fmla="*/ 2236788 w 1409"/>
              <a:gd name="T19" fmla="*/ 0 h 1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9"/>
              <a:gd name="T31" fmla="*/ 0 h 1388"/>
              <a:gd name="T32" fmla="*/ 1409 w 1409"/>
              <a:gd name="T33" fmla="*/ 1388 h 1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9" h="1388">
                <a:moveTo>
                  <a:pt x="0" y="1388"/>
                </a:moveTo>
                <a:cubicBezTo>
                  <a:pt x="10" y="1343"/>
                  <a:pt x="7" y="1166"/>
                  <a:pt x="60" y="1118"/>
                </a:cubicBezTo>
                <a:cubicBezTo>
                  <a:pt x="113" y="1070"/>
                  <a:pt x="259" y="1108"/>
                  <a:pt x="319" y="1098"/>
                </a:cubicBezTo>
                <a:cubicBezTo>
                  <a:pt x="379" y="1088"/>
                  <a:pt x="389" y="1094"/>
                  <a:pt x="421" y="1057"/>
                </a:cubicBezTo>
                <a:cubicBezTo>
                  <a:pt x="453" y="1020"/>
                  <a:pt x="426" y="909"/>
                  <a:pt x="514" y="874"/>
                </a:cubicBezTo>
                <a:cubicBezTo>
                  <a:pt x="602" y="839"/>
                  <a:pt x="858" y="890"/>
                  <a:pt x="950" y="847"/>
                </a:cubicBezTo>
                <a:cubicBezTo>
                  <a:pt x="1042" y="804"/>
                  <a:pt x="1035" y="720"/>
                  <a:pt x="1065" y="617"/>
                </a:cubicBezTo>
                <a:cubicBezTo>
                  <a:pt x="1095" y="514"/>
                  <a:pt x="1086" y="309"/>
                  <a:pt x="1131" y="230"/>
                </a:cubicBezTo>
                <a:cubicBezTo>
                  <a:pt x="1176" y="151"/>
                  <a:pt x="1290" y="180"/>
                  <a:pt x="1336" y="142"/>
                </a:cubicBezTo>
                <a:cubicBezTo>
                  <a:pt x="1382" y="104"/>
                  <a:pt x="1394" y="30"/>
                  <a:pt x="1409"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1" name="AutoShape 25"/>
          <p:cNvSpPr>
            <a:spLocks noChangeArrowheads="1"/>
          </p:cNvSpPr>
          <p:nvPr/>
        </p:nvSpPr>
        <p:spPr bwMode="auto">
          <a:xfrm>
            <a:off x="3124200" y="47244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12" name="Text Box 26"/>
          <p:cNvSpPr txBox="1">
            <a:spLocks noChangeArrowheads="1"/>
          </p:cNvSpPr>
          <p:nvPr/>
        </p:nvSpPr>
        <p:spPr bwMode="auto">
          <a:xfrm>
            <a:off x="4343400" y="4419600"/>
            <a:ext cx="449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Exhibited by nonporous solids with an almost completely uniform surface</a:t>
            </a:r>
          </a:p>
          <a:p>
            <a:pPr algn="l">
              <a:buFont typeface="Wingdings" pitchFamily="2" charset="2"/>
              <a:buNone/>
            </a:pPr>
            <a:endParaRPr lang="en-US" altLang="it-IT" sz="2000" b="1">
              <a:solidFill>
                <a:srgbClr val="336699"/>
              </a:solidFill>
            </a:endParaRPr>
          </a:p>
        </p:txBody>
      </p:sp>
      <p:sp>
        <p:nvSpPr>
          <p:cNvPr id="55313" name="AutoShape 27"/>
          <p:cNvSpPr>
            <a:spLocks/>
          </p:cNvSpPr>
          <p:nvPr/>
        </p:nvSpPr>
        <p:spPr bwMode="auto">
          <a:xfrm>
            <a:off x="4114800" y="4495800"/>
            <a:ext cx="228600" cy="838200"/>
          </a:xfrm>
          <a:prstGeom prst="leftBrace">
            <a:avLst>
              <a:gd name="adj1" fmla="val 3055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14" name="Rectangle 28"/>
          <p:cNvSpPr>
            <a:spLocks noChangeArrowheads="1"/>
          </p:cNvSpPr>
          <p:nvPr/>
        </p:nvSpPr>
        <p:spPr bwMode="auto">
          <a:xfrm>
            <a:off x="3163888" y="6340475"/>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
        <p:nvSpPr>
          <p:cNvPr id="55315" name="Rectangle 29"/>
          <p:cNvSpPr>
            <a:spLocks noChangeArrowheads="1"/>
          </p:cNvSpPr>
          <p:nvPr/>
        </p:nvSpPr>
        <p:spPr bwMode="auto">
          <a:xfrm rot="10800000">
            <a:off x="457200" y="4953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Tree>
    <p:extLst>
      <p:ext uri="{BB962C8B-B14F-4D97-AF65-F5344CB8AC3E}">
        <p14:creationId xmlns:p14="http://schemas.microsoft.com/office/powerpoint/2010/main" val="294658325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3400" y="296863"/>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4400" b="1"/>
              <a:t>Gas Sorption: Hysteresis</a:t>
            </a:r>
          </a:p>
        </p:txBody>
      </p:sp>
      <p:sp>
        <p:nvSpPr>
          <p:cNvPr id="56323" name="Text Box 3"/>
          <p:cNvSpPr txBox="1">
            <a:spLocks noChangeArrowheads="1"/>
          </p:cNvSpPr>
          <p:nvPr/>
        </p:nvSpPr>
        <p:spPr bwMode="auto">
          <a:xfrm>
            <a:off x="381000" y="3992563"/>
            <a:ext cx="83820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buFont typeface="Wingdings" pitchFamily="2" charset="2"/>
              <a:buChar char="Ø"/>
            </a:pPr>
            <a:r>
              <a:rPr lang="en-US" altLang="it-IT" sz="2200" b="1">
                <a:solidFill>
                  <a:srgbClr val="336699"/>
                </a:solidFill>
              </a:rPr>
              <a:t>Hysteresis indicates the presence of mesopores.</a:t>
            </a:r>
          </a:p>
          <a:p>
            <a:pPr algn="just">
              <a:spcBef>
                <a:spcPct val="50000"/>
              </a:spcBef>
              <a:buFont typeface="Wingdings" pitchFamily="2" charset="2"/>
              <a:buChar char="Ø"/>
            </a:pPr>
            <a:r>
              <a:rPr lang="en-US" altLang="it-IT" sz="2200" b="1">
                <a:solidFill>
                  <a:srgbClr val="336699"/>
                </a:solidFill>
              </a:rPr>
              <a:t>Hysteresis gives information regarding pore shapes . </a:t>
            </a:r>
          </a:p>
          <a:p>
            <a:pPr algn="just">
              <a:spcBef>
                <a:spcPct val="50000"/>
              </a:spcBef>
              <a:buFont typeface="Wingdings" pitchFamily="2" charset="2"/>
              <a:buChar char="Ø"/>
            </a:pPr>
            <a:r>
              <a:rPr lang="en-US" altLang="it-IT" sz="2200" b="1">
                <a:solidFill>
                  <a:srgbClr val="336699"/>
                </a:solidFill>
              </a:rPr>
              <a:t>Types I, II and III isotherms are generally reversible but type I can have a hysteresis. Types IV and V exhibit hysteresis.</a:t>
            </a:r>
          </a:p>
        </p:txBody>
      </p:sp>
      <p:sp>
        <p:nvSpPr>
          <p:cNvPr id="56324" name="Line 4"/>
          <p:cNvSpPr>
            <a:spLocks noChangeShapeType="1"/>
          </p:cNvSpPr>
          <p:nvPr/>
        </p:nvSpPr>
        <p:spPr bwMode="auto">
          <a:xfrm flipV="1">
            <a:off x="1752600" y="1301750"/>
            <a:ext cx="0" cy="20034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6325" name="Group 5"/>
          <p:cNvGrpSpPr>
            <a:grpSpLocks/>
          </p:cNvGrpSpPr>
          <p:nvPr/>
        </p:nvGrpSpPr>
        <p:grpSpPr bwMode="auto">
          <a:xfrm>
            <a:off x="1752600" y="3235325"/>
            <a:ext cx="2824163" cy="574675"/>
            <a:chOff x="624" y="2016"/>
            <a:chExt cx="1536" cy="399"/>
          </a:xfrm>
        </p:grpSpPr>
        <p:grpSp>
          <p:nvGrpSpPr>
            <p:cNvPr id="56334" name="Group 6"/>
            <p:cNvGrpSpPr>
              <a:grpSpLocks/>
            </p:cNvGrpSpPr>
            <p:nvPr/>
          </p:nvGrpSpPr>
          <p:grpSpPr bwMode="auto">
            <a:xfrm>
              <a:off x="624" y="2016"/>
              <a:ext cx="1536" cy="348"/>
              <a:chOff x="624" y="2016"/>
              <a:chExt cx="1536" cy="348"/>
            </a:xfrm>
          </p:grpSpPr>
          <p:sp>
            <p:nvSpPr>
              <p:cNvPr id="56336"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337"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Text Box 9"/>
              <p:cNvSpPr txBox="1">
                <a:spLocks noChangeArrowheads="1"/>
              </p:cNvSpPr>
              <p:nvPr/>
            </p:nvSpPr>
            <p:spPr bwMode="auto">
              <a:xfrm>
                <a:off x="1872" y="2110"/>
                <a:ext cx="17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6335" name="Rectangle 10"/>
            <p:cNvSpPr>
              <a:spLocks noChangeArrowheads="1"/>
            </p:cNvSpPr>
            <p:nvPr/>
          </p:nvSpPr>
          <p:spPr bwMode="auto">
            <a:xfrm>
              <a:off x="1104" y="2160"/>
              <a:ext cx="35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6326" name="Line 11"/>
          <p:cNvSpPr>
            <a:spLocks noChangeShapeType="1"/>
          </p:cNvSpPr>
          <p:nvPr/>
        </p:nvSpPr>
        <p:spPr bwMode="auto">
          <a:xfrm flipV="1">
            <a:off x="4224338" y="1301750"/>
            <a:ext cx="0" cy="200342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Freeform 12"/>
          <p:cNvSpPr>
            <a:spLocks/>
          </p:cNvSpPr>
          <p:nvPr/>
        </p:nvSpPr>
        <p:spPr bwMode="auto">
          <a:xfrm>
            <a:off x="2370138" y="1647825"/>
            <a:ext cx="1765300" cy="1173163"/>
          </a:xfrm>
          <a:custGeom>
            <a:avLst/>
            <a:gdLst>
              <a:gd name="T0" fmla="*/ 1765300 w 912"/>
              <a:gd name="T1" fmla="*/ 0 h 816"/>
              <a:gd name="T2" fmla="*/ 1300747 w 912"/>
              <a:gd name="T3" fmla="*/ 69010 h 816"/>
              <a:gd name="T4" fmla="*/ 1022016 w 912"/>
              <a:gd name="T5" fmla="*/ 207029 h 816"/>
              <a:gd name="T6" fmla="*/ 801353 w 912"/>
              <a:gd name="T7" fmla="*/ 444249 h 816"/>
              <a:gd name="T8" fmla="*/ 694893 w 912"/>
              <a:gd name="T9" fmla="*/ 733227 h 816"/>
              <a:gd name="T10" fmla="*/ 553592 w 912"/>
              <a:gd name="T11" fmla="*/ 943131 h 816"/>
              <a:gd name="T12" fmla="*/ 358093 w 912"/>
              <a:gd name="T13" fmla="*/ 1048083 h 816"/>
              <a:gd name="T14" fmla="*/ 0 w 912"/>
              <a:gd name="T15" fmla="*/ 1173163 h 816"/>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816"/>
              <a:gd name="T26" fmla="*/ 912 w 912"/>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816">
                <a:moveTo>
                  <a:pt x="912" y="0"/>
                </a:moveTo>
                <a:cubicBezTo>
                  <a:pt x="824" y="12"/>
                  <a:pt x="736" y="24"/>
                  <a:pt x="672" y="48"/>
                </a:cubicBezTo>
                <a:cubicBezTo>
                  <a:pt x="608" y="72"/>
                  <a:pt x="571" y="100"/>
                  <a:pt x="528" y="144"/>
                </a:cubicBezTo>
                <a:cubicBezTo>
                  <a:pt x="485" y="188"/>
                  <a:pt x="442" y="248"/>
                  <a:pt x="414" y="309"/>
                </a:cubicBezTo>
                <a:cubicBezTo>
                  <a:pt x="386" y="370"/>
                  <a:pt x="380" y="452"/>
                  <a:pt x="359" y="510"/>
                </a:cubicBezTo>
                <a:cubicBezTo>
                  <a:pt x="338" y="568"/>
                  <a:pt x="315" y="620"/>
                  <a:pt x="286" y="656"/>
                </a:cubicBezTo>
                <a:cubicBezTo>
                  <a:pt x="257" y="692"/>
                  <a:pt x="233" y="702"/>
                  <a:pt x="185" y="729"/>
                </a:cubicBezTo>
                <a:cubicBezTo>
                  <a:pt x="137" y="756"/>
                  <a:pt x="38" y="798"/>
                  <a:pt x="0" y="816"/>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8" name="Freeform 13"/>
          <p:cNvSpPr>
            <a:spLocks/>
          </p:cNvSpPr>
          <p:nvPr/>
        </p:nvSpPr>
        <p:spPr bwMode="auto">
          <a:xfrm>
            <a:off x="1752600" y="1647825"/>
            <a:ext cx="2471738" cy="1657350"/>
          </a:xfrm>
          <a:custGeom>
            <a:avLst/>
            <a:gdLst>
              <a:gd name="T0" fmla="*/ 0 w 1248"/>
              <a:gd name="T1" fmla="*/ 1657350 h 1152"/>
              <a:gd name="T2" fmla="*/ 285201 w 1248"/>
              <a:gd name="T3" fmla="*/ 1381125 h 1152"/>
              <a:gd name="T4" fmla="*/ 560498 w 1248"/>
              <a:gd name="T5" fmla="*/ 1207046 h 1152"/>
              <a:gd name="T6" fmla="*/ 1140802 w 1248"/>
              <a:gd name="T7" fmla="*/ 1035844 h 1152"/>
              <a:gd name="T8" fmla="*/ 1616136 w 1248"/>
              <a:gd name="T9" fmla="*/ 828675 h 1152"/>
              <a:gd name="T10" fmla="*/ 1806270 w 1248"/>
              <a:gd name="T11" fmla="*/ 483394 h 1152"/>
              <a:gd name="T12" fmla="*/ 1883512 w 1248"/>
              <a:gd name="T13" fmla="*/ 273348 h 1152"/>
              <a:gd name="T14" fmla="*/ 2091471 w 1248"/>
              <a:gd name="T15" fmla="*/ 69056 h 1152"/>
              <a:gd name="T16" fmla="*/ 2471738 w 124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8"/>
              <a:gd name="T28" fmla="*/ 0 h 1152"/>
              <a:gd name="T29" fmla="*/ 1248 w 124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8" h="1152">
                <a:moveTo>
                  <a:pt x="0" y="1152"/>
                </a:moveTo>
                <a:cubicBezTo>
                  <a:pt x="48" y="1084"/>
                  <a:pt x="97" y="1012"/>
                  <a:pt x="144" y="960"/>
                </a:cubicBezTo>
                <a:cubicBezTo>
                  <a:pt x="191" y="908"/>
                  <a:pt x="211" y="879"/>
                  <a:pt x="283" y="839"/>
                </a:cubicBezTo>
                <a:cubicBezTo>
                  <a:pt x="355" y="799"/>
                  <a:pt x="487" y="764"/>
                  <a:pt x="576" y="720"/>
                </a:cubicBezTo>
                <a:cubicBezTo>
                  <a:pt x="665" y="676"/>
                  <a:pt x="760" y="640"/>
                  <a:pt x="816" y="576"/>
                </a:cubicBezTo>
                <a:cubicBezTo>
                  <a:pt x="872" y="512"/>
                  <a:pt x="890" y="400"/>
                  <a:pt x="912" y="336"/>
                </a:cubicBezTo>
                <a:cubicBezTo>
                  <a:pt x="934" y="272"/>
                  <a:pt x="927" y="238"/>
                  <a:pt x="951" y="190"/>
                </a:cubicBezTo>
                <a:cubicBezTo>
                  <a:pt x="975" y="142"/>
                  <a:pt x="1007" y="80"/>
                  <a:pt x="1056" y="48"/>
                </a:cubicBezTo>
                <a:cubicBezTo>
                  <a:pt x="1105" y="16"/>
                  <a:pt x="1208" y="8"/>
                  <a:pt x="1248"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9" name="Rectangle 14"/>
          <p:cNvSpPr>
            <a:spLocks noChangeArrowheads="1"/>
          </p:cNvSpPr>
          <p:nvPr/>
        </p:nvSpPr>
        <p:spPr bwMode="auto">
          <a:xfrm>
            <a:off x="2370138" y="13017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endParaRPr lang="en-US" altLang="it-IT" b="1"/>
          </a:p>
        </p:txBody>
      </p:sp>
      <p:sp>
        <p:nvSpPr>
          <p:cNvPr id="56330" name="Text Box 15"/>
          <p:cNvSpPr txBox="1">
            <a:spLocks noChangeArrowheads="1"/>
          </p:cNvSpPr>
          <p:nvPr/>
        </p:nvSpPr>
        <p:spPr bwMode="auto">
          <a:xfrm>
            <a:off x="5956300" y="1911350"/>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Hysteresis</a:t>
            </a:r>
          </a:p>
        </p:txBody>
      </p:sp>
      <p:sp>
        <p:nvSpPr>
          <p:cNvPr id="56331" name="AutoShape 16"/>
          <p:cNvSpPr>
            <a:spLocks noChangeArrowheads="1"/>
          </p:cNvSpPr>
          <p:nvPr/>
        </p:nvSpPr>
        <p:spPr bwMode="auto">
          <a:xfrm>
            <a:off x="3276600" y="1987550"/>
            <a:ext cx="2514600" cy="304800"/>
          </a:xfrm>
          <a:prstGeom prst="rightArrow">
            <a:avLst>
              <a:gd name="adj1" fmla="val 50000"/>
              <a:gd name="adj2" fmla="val 20625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6332" name="Rectangle 17"/>
          <p:cNvSpPr>
            <a:spLocks noChangeArrowheads="1"/>
          </p:cNvSpPr>
          <p:nvPr/>
        </p:nvSpPr>
        <p:spPr bwMode="auto">
          <a:xfrm rot="10800000">
            <a:off x="1219200" y="21336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
        <p:nvSpPr>
          <p:cNvPr id="56333" name="Rectangle 18"/>
          <p:cNvSpPr>
            <a:spLocks noChangeArrowheads="1"/>
          </p:cNvSpPr>
          <p:nvPr/>
        </p:nvSpPr>
        <p:spPr bwMode="auto">
          <a:xfrm>
            <a:off x="3163888" y="6340475"/>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Tree>
    <p:extLst>
      <p:ext uri="{BB962C8B-B14F-4D97-AF65-F5344CB8AC3E}">
        <p14:creationId xmlns:p14="http://schemas.microsoft.com/office/powerpoint/2010/main" val="227390824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33400" y="296863"/>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4400" b="1"/>
              <a:t>Gas Sorption: Hysteresis</a:t>
            </a:r>
          </a:p>
        </p:txBody>
      </p:sp>
      <p:sp>
        <p:nvSpPr>
          <p:cNvPr id="57347" name="Line 3"/>
          <p:cNvSpPr>
            <a:spLocks noChangeShapeType="1"/>
          </p:cNvSpPr>
          <p:nvPr/>
        </p:nvSpPr>
        <p:spPr bwMode="auto">
          <a:xfrm flipV="1">
            <a:off x="679450" y="1371600"/>
            <a:ext cx="0" cy="13985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48" name="Rectangle 4"/>
          <p:cNvSpPr>
            <a:spLocks noChangeArrowheads="1"/>
          </p:cNvSpPr>
          <p:nvPr/>
        </p:nvSpPr>
        <p:spPr bwMode="auto">
          <a:xfrm rot="10800000">
            <a:off x="228600" y="18288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7349" name="Group 5"/>
          <p:cNvGrpSpPr>
            <a:grpSpLocks/>
          </p:cNvGrpSpPr>
          <p:nvPr/>
        </p:nvGrpSpPr>
        <p:grpSpPr bwMode="auto">
          <a:xfrm>
            <a:off x="679450" y="2722563"/>
            <a:ext cx="1530350" cy="509587"/>
            <a:chOff x="624" y="2016"/>
            <a:chExt cx="1558" cy="508"/>
          </a:xfrm>
        </p:grpSpPr>
        <p:grpSp>
          <p:nvGrpSpPr>
            <p:cNvPr id="57428" name="Group 6"/>
            <p:cNvGrpSpPr>
              <a:grpSpLocks/>
            </p:cNvGrpSpPr>
            <p:nvPr/>
          </p:nvGrpSpPr>
          <p:grpSpPr bwMode="auto">
            <a:xfrm>
              <a:off x="624" y="2016"/>
              <a:ext cx="1558" cy="460"/>
              <a:chOff x="624" y="2016"/>
              <a:chExt cx="1558" cy="460"/>
            </a:xfrm>
          </p:grpSpPr>
          <p:sp>
            <p:nvSpPr>
              <p:cNvPr id="57430"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31"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2" name="Text Box 9"/>
              <p:cNvSpPr txBox="1">
                <a:spLocks noChangeArrowheads="1"/>
              </p:cNvSpPr>
              <p:nvPr/>
            </p:nvSpPr>
            <p:spPr bwMode="auto">
              <a:xfrm>
                <a:off x="1872" y="2111"/>
                <a:ext cx="31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429" name="Rectangle 10"/>
            <p:cNvSpPr>
              <a:spLocks noChangeArrowheads="1"/>
            </p:cNvSpPr>
            <p:nvPr/>
          </p:nvSpPr>
          <p:spPr bwMode="auto">
            <a:xfrm>
              <a:off x="1104" y="2158"/>
              <a:ext cx="6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50" name="Line 11"/>
          <p:cNvSpPr>
            <a:spLocks noChangeShapeType="1"/>
          </p:cNvSpPr>
          <p:nvPr/>
        </p:nvSpPr>
        <p:spPr bwMode="auto">
          <a:xfrm flipV="1">
            <a:off x="2000250" y="1371600"/>
            <a:ext cx="0" cy="139858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1" name="Freeform 12"/>
          <p:cNvSpPr>
            <a:spLocks/>
          </p:cNvSpPr>
          <p:nvPr/>
        </p:nvSpPr>
        <p:spPr bwMode="auto">
          <a:xfrm>
            <a:off x="1009650" y="1612900"/>
            <a:ext cx="942975" cy="819150"/>
          </a:xfrm>
          <a:custGeom>
            <a:avLst/>
            <a:gdLst>
              <a:gd name="T0" fmla="*/ 942975 w 912"/>
              <a:gd name="T1" fmla="*/ 0 h 816"/>
              <a:gd name="T2" fmla="*/ 694824 w 912"/>
              <a:gd name="T3" fmla="*/ 48185 h 816"/>
              <a:gd name="T4" fmla="*/ 545933 w 912"/>
              <a:gd name="T5" fmla="*/ 144556 h 816"/>
              <a:gd name="T6" fmla="*/ 428061 w 912"/>
              <a:gd name="T7" fmla="*/ 310193 h 816"/>
              <a:gd name="T8" fmla="*/ 371193 w 912"/>
              <a:gd name="T9" fmla="*/ 511969 h 816"/>
              <a:gd name="T10" fmla="*/ 295714 w 912"/>
              <a:gd name="T11" fmla="*/ 658532 h 816"/>
              <a:gd name="T12" fmla="*/ 191283 w 912"/>
              <a:gd name="T13" fmla="*/ 731814 h 816"/>
              <a:gd name="T14" fmla="*/ 0 w 912"/>
              <a:gd name="T15" fmla="*/ 819150 h 816"/>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816"/>
              <a:gd name="T26" fmla="*/ 912 w 912"/>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816">
                <a:moveTo>
                  <a:pt x="912" y="0"/>
                </a:moveTo>
                <a:cubicBezTo>
                  <a:pt x="824" y="12"/>
                  <a:pt x="736" y="24"/>
                  <a:pt x="672" y="48"/>
                </a:cubicBezTo>
                <a:cubicBezTo>
                  <a:pt x="608" y="72"/>
                  <a:pt x="571" y="100"/>
                  <a:pt x="528" y="144"/>
                </a:cubicBezTo>
                <a:cubicBezTo>
                  <a:pt x="485" y="188"/>
                  <a:pt x="442" y="248"/>
                  <a:pt x="414" y="309"/>
                </a:cubicBezTo>
                <a:cubicBezTo>
                  <a:pt x="386" y="370"/>
                  <a:pt x="380" y="452"/>
                  <a:pt x="359" y="510"/>
                </a:cubicBezTo>
                <a:cubicBezTo>
                  <a:pt x="338" y="568"/>
                  <a:pt x="315" y="620"/>
                  <a:pt x="286" y="656"/>
                </a:cubicBezTo>
                <a:cubicBezTo>
                  <a:pt x="257" y="692"/>
                  <a:pt x="233" y="702"/>
                  <a:pt x="185" y="729"/>
                </a:cubicBezTo>
                <a:cubicBezTo>
                  <a:pt x="137" y="756"/>
                  <a:pt x="38" y="798"/>
                  <a:pt x="0" y="816"/>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2" name="Freeform 13"/>
          <p:cNvSpPr>
            <a:spLocks/>
          </p:cNvSpPr>
          <p:nvPr/>
        </p:nvSpPr>
        <p:spPr bwMode="auto">
          <a:xfrm>
            <a:off x="679450" y="1612900"/>
            <a:ext cx="1320800" cy="1157288"/>
          </a:xfrm>
          <a:custGeom>
            <a:avLst/>
            <a:gdLst>
              <a:gd name="T0" fmla="*/ 0 w 1248"/>
              <a:gd name="T1" fmla="*/ 1157288 h 1152"/>
              <a:gd name="T2" fmla="*/ 152400 w 1248"/>
              <a:gd name="T3" fmla="*/ 964407 h 1152"/>
              <a:gd name="T4" fmla="*/ 299508 w 1248"/>
              <a:gd name="T5" fmla="*/ 842851 h 1152"/>
              <a:gd name="T6" fmla="*/ 609600 w 1248"/>
              <a:gd name="T7" fmla="*/ 723305 h 1152"/>
              <a:gd name="T8" fmla="*/ 863600 w 1248"/>
              <a:gd name="T9" fmla="*/ 578644 h 1152"/>
              <a:gd name="T10" fmla="*/ 965200 w 1248"/>
              <a:gd name="T11" fmla="*/ 337542 h 1152"/>
              <a:gd name="T12" fmla="*/ 1006475 w 1248"/>
              <a:gd name="T13" fmla="*/ 190872 h 1152"/>
              <a:gd name="T14" fmla="*/ 1117600 w 1248"/>
              <a:gd name="T15" fmla="*/ 48220 h 1152"/>
              <a:gd name="T16" fmla="*/ 1320800 w 124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8"/>
              <a:gd name="T28" fmla="*/ 0 h 1152"/>
              <a:gd name="T29" fmla="*/ 1248 w 124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8" h="1152">
                <a:moveTo>
                  <a:pt x="0" y="1152"/>
                </a:moveTo>
                <a:cubicBezTo>
                  <a:pt x="48" y="1084"/>
                  <a:pt x="97" y="1012"/>
                  <a:pt x="144" y="960"/>
                </a:cubicBezTo>
                <a:cubicBezTo>
                  <a:pt x="191" y="908"/>
                  <a:pt x="211" y="879"/>
                  <a:pt x="283" y="839"/>
                </a:cubicBezTo>
                <a:cubicBezTo>
                  <a:pt x="355" y="799"/>
                  <a:pt x="487" y="764"/>
                  <a:pt x="576" y="720"/>
                </a:cubicBezTo>
                <a:cubicBezTo>
                  <a:pt x="665" y="676"/>
                  <a:pt x="760" y="640"/>
                  <a:pt x="816" y="576"/>
                </a:cubicBezTo>
                <a:cubicBezTo>
                  <a:pt x="872" y="512"/>
                  <a:pt x="890" y="400"/>
                  <a:pt x="912" y="336"/>
                </a:cubicBezTo>
                <a:cubicBezTo>
                  <a:pt x="934" y="272"/>
                  <a:pt x="927" y="238"/>
                  <a:pt x="951" y="190"/>
                </a:cubicBezTo>
                <a:cubicBezTo>
                  <a:pt x="975" y="142"/>
                  <a:pt x="1007" y="80"/>
                  <a:pt x="1056" y="48"/>
                </a:cubicBezTo>
                <a:cubicBezTo>
                  <a:pt x="1105" y="16"/>
                  <a:pt x="1208" y="8"/>
                  <a:pt x="1248"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3" name="Rectangle 14"/>
          <p:cNvSpPr>
            <a:spLocks noChangeArrowheads="1"/>
          </p:cNvSpPr>
          <p:nvPr/>
        </p:nvSpPr>
        <p:spPr bwMode="auto">
          <a:xfrm>
            <a:off x="762000" y="1295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A</a:t>
            </a:r>
          </a:p>
        </p:txBody>
      </p:sp>
      <p:sp>
        <p:nvSpPr>
          <p:cNvPr id="57354" name="Text Box 15"/>
          <p:cNvSpPr txBox="1">
            <a:spLocks noChangeArrowheads="1"/>
          </p:cNvSpPr>
          <p:nvPr/>
        </p:nvSpPr>
        <p:spPr bwMode="auto">
          <a:xfrm>
            <a:off x="381000" y="6019800"/>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Cylindrical</a:t>
            </a:r>
          </a:p>
        </p:txBody>
      </p:sp>
      <p:grpSp>
        <p:nvGrpSpPr>
          <p:cNvPr id="57355" name="Group 16"/>
          <p:cNvGrpSpPr>
            <a:grpSpLocks/>
          </p:cNvGrpSpPr>
          <p:nvPr/>
        </p:nvGrpSpPr>
        <p:grpSpPr bwMode="auto">
          <a:xfrm>
            <a:off x="685800" y="4800600"/>
            <a:ext cx="762000" cy="1066800"/>
            <a:chOff x="1200" y="1344"/>
            <a:chExt cx="392" cy="632"/>
          </a:xfrm>
        </p:grpSpPr>
        <p:sp>
          <p:nvSpPr>
            <p:cNvPr id="57425" name="Rectangle 17"/>
            <p:cNvSpPr>
              <a:spLocks noChangeArrowheads="1"/>
            </p:cNvSpPr>
            <p:nvPr/>
          </p:nvSpPr>
          <p:spPr bwMode="auto">
            <a:xfrm>
              <a:off x="1200" y="1392"/>
              <a:ext cx="384" cy="528"/>
            </a:xfrm>
            <a:prstGeom prst="rect">
              <a:avLst/>
            </a:prstGeom>
            <a:solidFill>
              <a:srgbClr val="FF00FF"/>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6" name="Oval 18"/>
            <p:cNvSpPr>
              <a:spLocks noChangeArrowheads="1"/>
            </p:cNvSpPr>
            <p:nvPr/>
          </p:nvSpPr>
          <p:spPr bwMode="auto">
            <a:xfrm>
              <a:off x="1200" y="1872"/>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7" name="Oval 19"/>
            <p:cNvSpPr>
              <a:spLocks noChangeArrowheads="1"/>
            </p:cNvSpPr>
            <p:nvPr/>
          </p:nvSpPr>
          <p:spPr bwMode="auto">
            <a:xfrm>
              <a:off x="1200" y="1344"/>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56" name="AutoShape 20"/>
          <p:cNvSpPr>
            <a:spLocks noChangeArrowheads="1"/>
          </p:cNvSpPr>
          <p:nvPr/>
        </p:nvSpPr>
        <p:spPr bwMode="auto">
          <a:xfrm rot="5400000">
            <a:off x="304800" y="38862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nvGrpSpPr>
          <p:cNvPr id="57357" name="Group 21"/>
          <p:cNvGrpSpPr>
            <a:grpSpLocks/>
          </p:cNvGrpSpPr>
          <p:nvPr/>
        </p:nvGrpSpPr>
        <p:grpSpPr bwMode="auto">
          <a:xfrm>
            <a:off x="2133600" y="5181600"/>
            <a:ext cx="1828800" cy="381000"/>
            <a:chOff x="2080" y="1304"/>
            <a:chExt cx="1576" cy="248"/>
          </a:xfrm>
        </p:grpSpPr>
        <p:sp>
          <p:nvSpPr>
            <p:cNvPr id="57418" name="Rectangle 22"/>
            <p:cNvSpPr>
              <a:spLocks noChangeArrowheads="1"/>
            </p:cNvSpPr>
            <p:nvPr/>
          </p:nvSpPr>
          <p:spPr bwMode="auto">
            <a:xfrm>
              <a:off x="2080"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19" name="Rectangle 23"/>
            <p:cNvSpPr>
              <a:spLocks noChangeArrowheads="1"/>
            </p:cNvSpPr>
            <p:nvPr/>
          </p:nvSpPr>
          <p:spPr bwMode="auto">
            <a:xfrm>
              <a:off x="2176" y="1488"/>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0" name="Rectangle 24"/>
            <p:cNvSpPr>
              <a:spLocks noChangeArrowheads="1"/>
            </p:cNvSpPr>
            <p:nvPr/>
          </p:nvSpPr>
          <p:spPr bwMode="auto">
            <a:xfrm>
              <a:off x="2632"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1" name="Rectangle 25"/>
            <p:cNvSpPr>
              <a:spLocks noChangeArrowheads="1"/>
            </p:cNvSpPr>
            <p:nvPr/>
          </p:nvSpPr>
          <p:spPr bwMode="auto">
            <a:xfrm>
              <a:off x="2720" y="1496"/>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2" name="Rectangle 26"/>
            <p:cNvSpPr>
              <a:spLocks noChangeArrowheads="1"/>
            </p:cNvSpPr>
            <p:nvPr/>
          </p:nvSpPr>
          <p:spPr bwMode="auto">
            <a:xfrm>
              <a:off x="2920" y="1304"/>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3" name="Rectangle 27"/>
            <p:cNvSpPr>
              <a:spLocks noChangeArrowheads="1"/>
            </p:cNvSpPr>
            <p:nvPr/>
          </p:nvSpPr>
          <p:spPr bwMode="auto">
            <a:xfrm>
              <a:off x="3168" y="1400"/>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4" name="Rectangle 28"/>
            <p:cNvSpPr>
              <a:spLocks noChangeArrowheads="1"/>
            </p:cNvSpPr>
            <p:nvPr/>
          </p:nvSpPr>
          <p:spPr bwMode="auto">
            <a:xfrm>
              <a:off x="2320" y="131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58" name="Text Box 29"/>
          <p:cNvSpPr txBox="1">
            <a:spLocks noChangeArrowheads="1"/>
          </p:cNvSpPr>
          <p:nvPr/>
        </p:nvSpPr>
        <p:spPr bwMode="auto">
          <a:xfrm>
            <a:off x="2590800" y="601980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Slits</a:t>
            </a:r>
          </a:p>
        </p:txBody>
      </p:sp>
      <p:sp>
        <p:nvSpPr>
          <p:cNvPr id="57359" name="Rectangle 30"/>
          <p:cNvSpPr>
            <a:spLocks noChangeArrowheads="1"/>
          </p:cNvSpPr>
          <p:nvPr/>
        </p:nvSpPr>
        <p:spPr bwMode="auto">
          <a:xfrm>
            <a:off x="2362200" y="1295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B</a:t>
            </a:r>
          </a:p>
        </p:txBody>
      </p:sp>
      <p:sp>
        <p:nvSpPr>
          <p:cNvPr id="57360" name="Line 31"/>
          <p:cNvSpPr>
            <a:spLocks noChangeShapeType="1"/>
          </p:cNvSpPr>
          <p:nvPr/>
        </p:nvSpPr>
        <p:spPr bwMode="auto">
          <a:xfrm flipV="1">
            <a:off x="2286000" y="1335088"/>
            <a:ext cx="0" cy="14605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61" name="Group 32"/>
          <p:cNvGrpSpPr>
            <a:grpSpLocks/>
          </p:cNvGrpSpPr>
          <p:nvPr/>
        </p:nvGrpSpPr>
        <p:grpSpPr bwMode="auto">
          <a:xfrm>
            <a:off x="2286000" y="2744788"/>
            <a:ext cx="1512888" cy="519112"/>
            <a:chOff x="624" y="2016"/>
            <a:chExt cx="1536" cy="494"/>
          </a:xfrm>
        </p:grpSpPr>
        <p:grpSp>
          <p:nvGrpSpPr>
            <p:cNvPr id="57413" name="Group 33"/>
            <p:cNvGrpSpPr>
              <a:grpSpLocks/>
            </p:cNvGrpSpPr>
            <p:nvPr/>
          </p:nvGrpSpPr>
          <p:grpSpPr bwMode="auto">
            <a:xfrm>
              <a:off x="624" y="2016"/>
              <a:ext cx="1536" cy="442"/>
              <a:chOff x="624" y="2016"/>
              <a:chExt cx="1536" cy="442"/>
            </a:xfrm>
          </p:grpSpPr>
          <p:sp>
            <p:nvSpPr>
              <p:cNvPr id="57415" name="Line 34"/>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16" name="Line 35"/>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7" name="Text Box 36"/>
              <p:cNvSpPr txBox="1">
                <a:spLocks noChangeArrowheads="1"/>
              </p:cNvSpPr>
              <p:nvPr/>
            </p:nvSpPr>
            <p:spPr bwMode="auto">
              <a:xfrm>
                <a:off x="1842" y="2110"/>
                <a:ext cx="316"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414" name="Rectangle 37"/>
            <p:cNvSpPr>
              <a:spLocks noChangeArrowheads="1"/>
            </p:cNvSpPr>
            <p:nvPr/>
          </p:nvSpPr>
          <p:spPr bwMode="auto">
            <a:xfrm>
              <a:off x="1103" y="2161"/>
              <a:ext cx="65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62" name="Line 38"/>
          <p:cNvSpPr>
            <a:spLocks noChangeShapeType="1"/>
          </p:cNvSpPr>
          <p:nvPr/>
        </p:nvSpPr>
        <p:spPr bwMode="auto">
          <a:xfrm flipV="1">
            <a:off x="3609975" y="1335088"/>
            <a:ext cx="0" cy="14605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363" name="Group 39"/>
          <p:cNvGrpSpPr>
            <a:grpSpLocks/>
          </p:cNvGrpSpPr>
          <p:nvPr/>
        </p:nvGrpSpPr>
        <p:grpSpPr bwMode="auto">
          <a:xfrm>
            <a:off x="2303463" y="1219200"/>
            <a:ext cx="1314450" cy="1566863"/>
            <a:chOff x="933" y="2496"/>
            <a:chExt cx="1546" cy="1353"/>
          </a:xfrm>
        </p:grpSpPr>
        <p:sp>
          <p:nvSpPr>
            <p:cNvPr id="57411" name="Freeform 40"/>
            <p:cNvSpPr>
              <a:spLocks/>
            </p:cNvSpPr>
            <p:nvPr/>
          </p:nvSpPr>
          <p:spPr bwMode="auto">
            <a:xfrm>
              <a:off x="1554" y="2505"/>
              <a:ext cx="905" cy="1024"/>
            </a:xfrm>
            <a:custGeom>
              <a:avLst/>
              <a:gdLst>
                <a:gd name="T0" fmla="*/ 905 w 905"/>
                <a:gd name="T1" fmla="*/ 0 h 1024"/>
                <a:gd name="T2" fmla="*/ 851 w 905"/>
                <a:gd name="T3" fmla="*/ 146 h 1024"/>
                <a:gd name="T4" fmla="*/ 686 w 905"/>
                <a:gd name="T5" fmla="*/ 302 h 1024"/>
                <a:gd name="T6" fmla="*/ 540 w 905"/>
                <a:gd name="T7" fmla="*/ 402 h 1024"/>
                <a:gd name="T8" fmla="*/ 421 w 905"/>
                <a:gd name="T9" fmla="*/ 466 h 1024"/>
                <a:gd name="T10" fmla="*/ 265 w 905"/>
                <a:gd name="T11" fmla="*/ 549 h 1024"/>
                <a:gd name="T12" fmla="*/ 174 w 905"/>
                <a:gd name="T13" fmla="*/ 615 h 1024"/>
                <a:gd name="T14" fmla="*/ 78 w 905"/>
                <a:gd name="T15" fmla="*/ 711 h 1024"/>
                <a:gd name="T16" fmla="*/ 30 w 905"/>
                <a:gd name="T17" fmla="*/ 807 h 1024"/>
                <a:gd name="T18" fmla="*/ 0 w 905"/>
                <a:gd name="T19" fmla="*/ 1024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1024"/>
                <a:gd name="T32" fmla="*/ 905 w 905"/>
                <a:gd name="T33" fmla="*/ 1024 h 10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1024">
                  <a:moveTo>
                    <a:pt x="905" y="0"/>
                  </a:moveTo>
                  <a:cubicBezTo>
                    <a:pt x="898" y="26"/>
                    <a:pt x="887" y="96"/>
                    <a:pt x="851" y="146"/>
                  </a:cubicBezTo>
                  <a:cubicBezTo>
                    <a:pt x="815" y="196"/>
                    <a:pt x="738" y="259"/>
                    <a:pt x="686" y="302"/>
                  </a:cubicBezTo>
                  <a:cubicBezTo>
                    <a:pt x="634" y="345"/>
                    <a:pt x="584" y="375"/>
                    <a:pt x="540" y="402"/>
                  </a:cubicBezTo>
                  <a:cubicBezTo>
                    <a:pt x="496" y="429"/>
                    <a:pt x="467" y="442"/>
                    <a:pt x="421" y="466"/>
                  </a:cubicBezTo>
                  <a:cubicBezTo>
                    <a:pt x="375" y="490"/>
                    <a:pt x="306" y="524"/>
                    <a:pt x="265" y="549"/>
                  </a:cubicBezTo>
                  <a:cubicBezTo>
                    <a:pt x="224" y="574"/>
                    <a:pt x="205" y="588"/>
                    <a:pt x="174" y="615"/>
                  </a:cubicBezTo>
                  <a:cubicBezTo>
                    <a:pt x="143" y="642"/>
                    <a:pt x="102" y="679"/>
                    <a:pt x="78" y="711"/>
                  </a:cubicBezTo>
                  <a:cubicBezTo>
                    <a:pt x="54" y="743"/>
                    <a:pt x="43" y="755"/>
                    <a:pt x="30" y="807"/>
                  </a:cubicBezTo>
                  <a:cubicBezTo>
                    <a:pt x="17" y="859"/>
                    <a:pt x="6" y="979"/>
                    <a:pt x="0" y="1024"/>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Freeform 41"/>
            <p:cNvSpPr>
              <a:spLocks/>
            </p:cNvSpPr>
            <p:nvPr/>
          </p:nvSpPr>
          <p:spPr bwMode="auto">
            <a:xfrm>
              <a:off x="933" y="2496"/>
              <a:ext cx="1546" cy="1353"/>
            </a:xfrm>
            <a:custGeom>
              <a:avLst/>
              <a:gdLst>
                <a:gd name="T0" fmla="*/ 0 w 1546"/>
                <a:gd name="T1" fmla="*/ 1353 h 1353"/>
                <a:gd name="T2" fmla="*/ 182 w 1546"/>
                <a:gd name="T3" fmla="*/ 1207 h 1353"/>
                <a:gd name="T4" fmla="*/ 347 w 1546"/>
                <a:gd name="T5" fmla="*/ 1125 h 1353"/>
                <a:gd name="T6" fmla="*/ 555 w 1546"/>
                <a:gd name="T7" fmla="*/ 1056 h 1353"/>
                <a:gd name="T8" fmla="*/ 795 w 1546"/>
                <a:gd name="T9" fmla="*/ 1008 h 1353"/>
                <a:gd name="T10" fmla="*/ 1035 w 1546"/>
                <a:gd name="T11" fmla="*/ 912 h 1353"/>
                <a:gd name="T12" fmla="*/ 1275 w 1546"/>
                <a:gd name="T13" fmla="*/ 768 h 1353"/>
                <a:gd name="T14" fmla="*/ 1417 w 1546"/>
                <a:gd name="T15" fmla="*/ 622 h 1353"/>
                <a:gd name="T16" fmla="*/ 1526 w 1546"/>
                <a:gd name="T17" fmla="*/ 421 h 1353"/>
                <a:gd name="T18" fmla="*/ 1536 w 1546"/>
                <a:gd name="T19" fmla="*/ 0 h 1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6"/>
                <a:gd name="T31" fmla="*/ 0 h 1353"/>
                <a:gd name="T32" fmla="*/ 1546 w 1546"/>
                <a:gd name="T33" fmla="*/ 1353 h 1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6" h="1353">
                  <a:moveTo>
                    <a:pt x="0" y="1353"/>
                  </a:moveTo>
                  <a:cubicBezTo>
                    <a:pt x="30" y="1329"/>
                    <a:pt x="124" y="1245"/>
                    <a:pt x="182" y="1207"/>
                  </a:cubicBezTo>
                  <a:cubicBezTo>
                    <a:pt x="240" y="1169"/>
                    <a:pt x="285" y="1150"/>
                    <a:pt x="347" y="1125"/>
                  </a:cubicBezTo>
                  <a:cubicBezTo>
                    <a:pt x="409" y="1100"/>
                    <a:pt x="480" y="1075"/>
                    <a:pt x="555" y="1056"/>
                  </a:cubicBezTo>
                  <a:cubicBezTo>
                    <a:pt x="630" y="1037"/>
                    <a:pt x="715" y="1032"/>
                    <a:pt x="795" y="1008"/>
                  </a:cubicBezTo>
                  <a:cubicBezTo>
                    <a:pt x="875" y="984"/>
                    <a:pt x="955" y="952"/>
                    <a:pt x="1035" y="912"/>
                  </a:cubicBezTo>
                  <a:cubicBezTo>
                    <a:pt x="1115" y="872"/>
                    <a:pt x="1211" y="816"/>
                    <a:pt x="1275" y="768"/>
                  </a:cubicBezTo>
                  <a:cubicBezTo>
                    <a:pt x="1339" y="720"/>
                    <a:pt x="1375" y="680"/>
                    <a:pt x="1417" y="622"/>
                  </a:cubicBezTo>
                  <a:cubicBezTo>
                    <a:pt x="1459" y="564"/>
                    <a:pt x="1506" y="525"/>
                    <a:pt x="1526" y="421"/>
                  </a:cubicBezTo>
                  <a:cubicBezTo>
                    <a:pt x="1546" y="317"/>
                    <a:pt x="1534" y="88"/>
                    <a:pt x="1536"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64" name="Line 42"/>
          <p:cNvSpPr>
            <a:spLocks noChangeShapeType="1"/>
          </p:cNvSpPr>
          <p:nvPr/>
        </p:nvSpPr>
        <p:spPr bwMode="auto">
          <a:xfrm flipV="1">
            <a:off x="3886200" y="1447800"/>
            <a:ext cx="0" cy="137636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65" name="Group 43"/>
          <p:cNvGrpSpPr>
            <a:grpSpLocks/>
          </p:cNvGrpSpPr>
          <p:nvPr/>
        </p:nvGrpSpPr>
        <p:grpSpPr bwMode="auto">
          <a:xfrm>
            <a:off x="3887788" y="2776538"/>
            <a:ext cx="1608137" cy="508000"/>
            <a:chOff x="624" y="2016"/>
            <a:chExt cx="1544" cy="515"/>
          </a:xfrm>
        </p:grpSpPr>
        <p:grpSp>
          <p:nvGrpSpPr>
            <p:cNvPr id="57406" name="Group 44"/>
            <p:cNvGrpSpPr>
              <a:grpSpLocks/>
            </p:cNvGrpSpPr>
            <p:nvPr/>
          </p:nvGrpSpPr>
          <p:grpSpPr bwMode="auto">
            <a:xfrm>
              <a:off x="624" y="2016"/>
              <a:ext cx="1544" cy="464"/>
              <a:chOff x="624" y="2016"/>
              <a:chExt cx="1544" cy="464"/>
            </a:xfrm>
          </p:grpSpPr>
          <p:sp>
            <p:nvSpPr>
              <p:cNvPr id="57408" name="Line 45"/>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09" name="Line 46"/>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0" name="Text Box 47"/>
              <p:cNvSpPr txBox="1">
                <a:spLocks noChangeArrowheads="1"/>
              </p:cNvSpPr>
              <p:nvPr/>
            </p:nvSpPr>
            <p:spPr bwMode="auto">
              <a:xfrm>
                <a:off x="1869" y="2109"/>
                <a:ext cx="299"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407" name="Rectangle 48"/>
            <p:cNvSpPr>
              <a:spLocks noChangeArrowheads="1"/>
            </p:cNvSpPr>
            <p:nvPr/>
          </p:nvSpPr>
          <p:spPr bwMode="auto">
            <a:xfrm>
              <a:off x="1104" y="2159"/>
              <a:ext cx="62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66" name="Line 49"/>
          <p:cNvSpPr>
            <a:spLocks noChangeShapeType="1"/>
          </p:cNvSpPr>
          <p:nvPr/>
        </p:nvSpPr>
        <p:spPr bwMode="auto">
          <a:xfrm flipV="1">
            <a:off x="5284788" y="1447800"/>
            <a:ext cx="0" cy="1376363"/>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Rectangle 50"/>
          <p:cNvSpPr>
            <a:spLocks noChangeArrowheads="1"/>
          </p:cNvSpPr>
          <p:nvPr/>
        </p:nvSpPr>
        <p:spPr bwMode="auto">
          <a:xfrm>
            <a:off x="4038600" y="1295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C</a:t>
            </a:r>
          </a:p>
        </p:txBody>
      </p:sp>
      <p:sp>
        <p:nvSpPr>
          <p:cNvPr id="57368" name="Freeform 51"/>
          <p:cNvSpPr>
            <a:spLocks/>
          </p:cNvSpPr>
          <p:nvPr/>
        </p:nvSpPr>
        <p:spPr bwMode="auto">
          <a:xfrm>
            <a:off x="3930650" y="1709738"/>
            <a:ext cx="1250950" cy="1098550"/>
          </a:xfrm>
          <a:custGeom>
            <a:avLst/>
            <a:gdLst>
              <a:gd name="T0" fmla="*/ 0 w 1392"/>
              <a:gd name="T1" fmla="*/ 1098550 h 1008"/>
              <a:gd name="T2" fmla="*/ 43136 w 1392"/>
              <a:gd name="T3" fmla="*/ 993926 h 1008"/>
              <a:gd name="T4" fmla="*/ 172545 w 1392"/>
              <a:gd name="T5" fmla="*/ 836991 h 1008"/>
              <a:gd name="T6" fmla="*/ 301953 w 1392"/>
              <a:gd name="T7" fmla="*/ 732367 h 1008"/>
              <a:gd name="T8" fmla="*/ 474498 w 1392"/>
              <a:gd name="T9" fmla="*/ 680055 h 1008"/>
              <a:gd name="T10" fmla="*/ 655131 w 1392"/>
              <a:gd name="T11" fmla="*/ 643001 h 1008"/>
              <a:gd name="T12" fmla="*/ 819588 w 1392"/>
              <a:gd name="T13" fmla="*/ 627743 h 1008"/>
              <a:gd name="T14" fmla="*/ 1035269 w 1392"/>
              <a:gd name="T15" fmla="*/ 575431 h 1008"/>
              <a:gd name="T16" fmla="*/ 1140414 w 1392"/>
              <a:gd name="T17" fmla="*/ 443561 h 1008"/>
              <a:gd name="T18" fmla="*/ 1207814 w 1392"/>
              <a:gd name="T19" fmla="*/ 209248 h 1008"/>
              <a:gd name="T20" fmla="*/ 1250950 w 1392"/>
              <a:gd name="T21" fmla="*/ 0 h 10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2"/>
              <a:gd name="T34" fmla="*/ 0 h 1008"/>
              <a:gd name="T35" fmla="*/ 1392 w 1392"/>
              <a:gd name="T36" fmla="*/ 1008 h 10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2" h="1008">
                <a:moveTo>
                  <a:pt x="0" y="1008"/>
                </a:moveTo>
                <a:cubicBezTo>
                  <a:pt x="8" y="980"/>
                  <a:pt x="16" y="952"/>
                  <a:pt x="48" y="912"/>
                </a:cubicBezTo>
                <a:cubicBezTo>
                  <a:pt x="80" y="872"/>
                  <a:pt x="144" y="808"/>
                  <a:pt x="192" y="768"/>
                </a:cubicBezTo>
                <a:cubicBezTo>
                  <a:pt x="240" y="728"/>
                  <a:pt x="280" y="696"/>
                  <a:pt x="336" y="672"/>
                </a:cubicBezTo>
                <a:cubicBezTo>
                  <a:pt x="392" y="648"/>
                  <a:pt x="463" y="638"/>
                  <a:pt x="528" y="624"/>
                </a:cubicBezTo>
                <a:cubicBezTo>
                  <a:pt x="593" y="610"/>
                  <a:pt x="665" y="598"/>
                  <a:pt x="729" y="590"/>
                </a:cubicBezTo>
                <a:cubicBezTo>
                  <a:pt x="793" y="582"/>
                  <a:pt x="842" y="586"/>
                  <a:pt x="912" y="576"/>
                </a:cubicBezTo>
                <a:cubicBezTo>
                  <a:pt x="982" y="566"/>
                  <a:pt x="1092" y="556"/>
                  <a:pt x="1152" y="528"/>
                </a:cubicBezTo>
                <a:cubicBezTo>
                  <a:pt x="1212" y="500"/>
                  <a:pt x="1237" y="463"/>
                  <a:pt x="1269" y="407"/>
                </a:cubicBezTo>
                <a:cubicBezTo>
                  <a:pt x="1301" y="351"/>
                  <a:pt x="1323" y="260"/>
                  <a:pt x="1344" y="192"/>
                </a:cubicBezTo>
                <a:cubicBezTo>
                  <a:pt x="1365" y="124"/>
                  <a:pt x="1376" y="48"/>
                  <a:pt x="1392"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9" name="Freeform 52"/>
          <p:cNvSpPr>
            <a:spLocks/>
          </p:cNvSpPr>
          <p:nvPr/>
        </p:nvSpPr>
        <p:spPr bwMode="auto">
          <a:xfrm>
            <a:off x="4233863" y="1604963"/>
            <a:ext cx="1035050" cy="827087"/>
          </a:xfrm>
          <a:custGeom>
            <a:avLst/>
            <a:gdLst>
              <a:gd name="T0" fmla="*/ 1035050 w 1152"/>
              <a:gd name="T1" fmla="*/ 0 h 759"/>
              <a:gd name="T2" fmla="*/ 870628 w 1152"/>
              <a:gd name="T3" fmla="*/ 119868 h 759"/>
              <a:gd name="T4" fmla="*/ 747536 w 1152"/>
              <a:gd name="T5" fmla="*/ 238646 h 759"/>
              <a:gd name="T6" fmla="*/ 599287 w 1152"/>
              <a:gd name="T7" fmla="*/ 368321 h 759"/>
              <a:gd name="T8" fmla="*/ 451936 w 1152"/>
              <a:gd name="T9" fmla="*/ 497996 h 759"/>
              <a:gd name="T10" fmla="*/ 311773 w 1152"/>
              <a:gd name="T11" fmla="*/ 608056 h 759"/>
              <a:gd name="T12" fmla="*/ 106919 w 1152"/>
              <a:gd name="T13" fmla="*/ 747538 h 759"/>
              <a:gd name="T14" fmla="*/ 0 w 1152"/>
              <a:gd name="T15" fmla="*/ 827087 h 759"/>
              <a:gd name="T16" fmla="*/ 0 60000 65536"/>
              <a:gd name="T17" fmla="*/ 0 60000 65536"/>
              <a:gd name="T18" fmla="*/ 0 60000 65536"/>
              <a:gd name="T19" fmla="*/ 0 60000 65536"/>
              <a:gd name="T20" fmla="*/ 0 60000 65536"/>
              <a:gd name="T21" fmla="*/ 0 60000 65536"/>
              <a:gd name="T22" fmla="*/ 0 60000 65536"/>
              <a:gd name="T23" fmla="*/ 0 60000 65536"/>
              <a:gd name="T24" fmla="*/ 0 w 1152"/>
              <a:gd name="T25" fmla="*/ 0 h 759"/>
              <a:gd name="T26" fmla="*/ 1152 w 1152"/>
              <a:gd name="T27" fmla="*/ 759 h 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 h="759">
                <a:moveTo>
                  <a:pt x="1152" y="0"/>
                </a:moveTo>
                <a:cubicBezTo>
                  <a:pt x="1122" y="18"/>
                  <a:pt x="1022" y="74"/>
                  <a:pt x="969" y="110"/>
                </a:cubicBezTo>
                <a:cubicBezTo>
                  <a:pt x="916" y="146"/>
                  <a:pt x="882" y="181"/>
                  <a:pt x="832" y="219"/>
                </a:cubicBezTo>
                <a:cubicBezTo>
                  <a:pt x="782" y="257"/>
                  <a:pt x="722" y="298"/>
                  <a:pt x="667" y="338"/>
                </a:cubicBezTo>
                <a:cubicBezTo>
                  <a:pt x="612" y="378"/>
                  <a:pt x="556" y="420"/>
                  <a:pt x="503" y="457"/>
                </a:cubicBezTo>
                <a:cubicBezTo>
                  <a:pt x="450" y="494"/>
                  <a:pt x="411" y="520"/>
                  <a:pt x="347" y="558"/>
                </a:cubicBezTo>
                <a:cubicBezTo>
                  <a:pt x="283" y="596"/>
                  <a:pt x="177" y="652"/>
                  <a:pt x="119" y="686"/>
                </a:cubicBezTo>
                <a:cubicBezTo>
                  <a:pt x="61" y="720"/>
                  <a:pt x="25" y="744"/>
                  <a:pt x="0" y="759"/>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7370" name="Group 53"/>
          <p:cNvGrpSpPr>
            <a:grpSpLocks/>
          </p:cNvGrpSpPr>
          <p:nvPr/>
        </p:nvGrpSpPr>
        <p:grpSpPr bwMode="auto">
          <a:xfrm>
            <a:off x="5589588" y="1284288"/>
            <a:ext cx="1617662" cy="2017712"/>
            <a:chOff x="3521" y="809"/>
            <a:chExt cx="925" cy="1271"/>
          </a:xfrm>
        </p:grpSpPr>
        <p:sp>
          <p:nvSpPr>
            <p:cNvPr id="57396" name="Rectangle 54"/>
            <p:cNvSpPr>
              <a:spLocks noChangeArrowheads="1"/>
            </p:cNvSpPr>
            <p:nvPr/>
          </p:nvSpPr>
          <p:spPr bwMode="auto">
            <a:xfrm>
              <a:off x="3569" y="816"/>
              <a:ext cx="5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D</a:t>
              </a:r>
            </a:p>
          </p:txBody>
        </p:sp>
        <p:sp>
          <p:nvSpPr>
            <p:cNvPr id="57397" name="Line 55"/>
            <p:cNvSpPr>
              <a:spLocks noChangeShapeType="1"/>
            </p:cNvSpPr>
            <p:nvPr/>
          </p:nvSpPr>
          <p:spPr bwMode="auto">
            <a:xfrm flipV="1">
              <a:off x="3521" y="912"/>
              <a:ext cx="0" cy="876"/>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98" name="Group 56"/>
            <p:cNvGrpSpPr>
              <a:grpSpLocks/>
            </p:cNvGrpSpPr>
            <p:nvPr/>
          </p:nvGrpSpPr>
          <p:grpSpPr bwMode="auto">
            <a:xfrm>
              <a:off x="3521" y="1758"/>
              <a:ext cx="925" cy="290"/>
              <a:chOff x="624" y="2016"/>
              <a:chExt cx="1543" cy="461"/>
            </a:xfrm>
          </p:grpSpPr>
          <p:sp>
            <p:nvSpPr>
              <p:cNvPr id="57403" name="Line 5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04" name="Line 5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5" name="Text Box 59"/>
              <p:cNvSpPr txBox="1">
                <a:spLocks noChangeArrowheads="1"/>
              </p:cNvSpPr>
              <p:nvPr/>
            </p:nvSpPr>
            <p:spPr bwMode="auto">
              <a:xfrm>
                <a:off x="1870" y="2110"/>
                <a:ext cx="29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399" name="Rectangle 60"/>
            <p:cNvSpPr>
              <a:spLocks noChangeArrowheads="1"/>
            </p:cNvSpPr>
            <p:nvPr/>
          </p:nvSpPr>
          <p:spPr bwMode="auto">
            <a:xfrm>
              <a:off x="3809" y="1849"/>
              <a:ext cx="3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sp>
          <p:nvSpPr>
            <p:cNvPr id="57400" name="Line 61"/>
            <p:cNvSpPr>
              <a:spLocks noChangeShapeType="1"/>
            </p:cNvSpPr>
            <p:nvPr/>
          </p:nvSpPr>
          <p:spPr bwMode="auto">
            <a:xfrm flipH="1" flipV="1">
              <a:off x="4316" y="809"/>
              <a:ext cx="11" cy="979"/>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401" name="Freeform 62"/>
            <p:cNvSpPr>
              <a:spLocks/>
            </p:cNvSpPr>
            <p:nvPr/>
          </p:nvSpPr>
          <p:spPr bwMode="auto">
            <a:xfrm>
              <a:off x="3521" y="1309"/>
              <a:ext cx="795" cy="467"/>
            </a:xfrm>
            <a:custGeom>
              <a:avLst/>
              <a:gdLst>
                <a:gd name="T0" fmla="*/ 0 w 1536"/>
                <a:gd name="T1" fmla="*/ 467 h 672"/>
                <a:gd name="T2" fmla="*/ 75 w 1536"/>
                <a:gd name="T3" fmla="*/ 400 h 672"/>
                <a:gd name="T4" fmla="*/ 174 w 1536"/>
                <a:gd name="T5" fmla="*/ 334 h 672"/>
                <a:gd name="T6" fmla="*/ 323 w 1536"/>
                <a:gd name="T7" fmla="*/ 267 h 672"/>
                <a:gd name="T8" fmla="*/ 493 w 1536"/>
                <a:gd name="T9" fmla="*/ 188 h 672"/>
                <a:gd name="T10" fmla="*/ 597 w 1536"/>
                <a:gd name="T11" fmla="*/ 149 h 672"/>
                <a:gd name="T12" fmla="*/ 734 w 1536"/>
                <a:gd name="T13" fmla="*/ 79 h 672"/>
                <a:gd name="T14" fmla="*/ 795 w 153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672"/>
                <a:gd name="T26" fmla="*/ 1536 w 153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672">
                  <a:moveTo>
                    <a:pt x="0" y="672"/>
                  </a:moveTo>
                  <a:cubicBezTo>
                    <a:pt x="44" y="640"/>
                    <a:pt x="88" y="608"/>
                    <a:pt x="144" y="576"/>
                  </a:cubicBezTo>
                  <a:cubicBezTo>
                    <a:pt x="200" y="544"/>
                    <a:pt x="256" y="512"/>
                    <a:pt x="336" y="480"/>
                  </a:cubicBezTo>
                  <a:cubicBezTo>
                    <a:pt x="416" y="448"/>
                    <a:pt x="521" y="419"/>
                    <a:pt x="624" y="384"/>
                  </a:cubicBezTo>
                  <a:cubicBezTo>
                    <a:pt x="727" y="349"/>
                    <a:pt x="865" y="298"/>
                    <a:pt x="953" y="270"/>
                  </a:cubicBezTo>
                  <a:cubicBezTo>
                    <a:pt x="1041" y="242"/>
                    <a:pt x="1076" y="241"/>
                    <a:pt x="1154" y="215"/>
                  </a:cubicBezTo>
                  <a:cubicBezTo>
                    <a:pt x="1232" y="189"/>
                    <a:pt x="1355" y="150"/>
                    <a:pt x="1419" y="114"/>
                  </a:cubicBezTo>
                  <a:cubicBezTo>
                    <a:pt x="1483" y="78"/>
                    <a:pt x="1512" y="24"/>
                    <a:pt x="1536"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2" name="Freeform 63"/>
            <p:cNvSpPr>
              <a:spLocks/>
            </p:cNvSpPr>
            <p:nvPr/>
          </p:nvSpPr>
          <p:spPr bwMode="auto">
            <a:xfrm>
              <a:off x="3665" y="876"/>
              <a:ext cx="651" cy="766"/>
            </a:xfrm>
            <a:custGeom>
              <a:avLst/>
              <a:gdLst>
                <a:gd name="T0" fmla="*/ 651 w 1259"/>
                <a:gd name="T1" fmla="*/ 0 h 1104"/>
                <a:gd name="T2" fmla="*/ 572 w 1259"/>
                <a:gd name="T3" fmla="*/ 56 h 1104"/>
                <a:gd name="T4" fmla="*/ 452 w 1259"/>
                <a:gd name="T5" fmla="*/ 167 h 1104"/>
                <a:gd name="T6" fmla="*/ 403 w 1259"/>
                <a:gd name="T7" fmla="*/ 233 h 1104"/>
                <a:gd name="T8" fmla="*/ 321 w 1259"/>
                <a:gd name="T9" fmla="*/ 354 h 1104"/>
                <a:gd name="T10" fmla="*/ 279 w 1259"/>
                <a:gd name="T11" fmla="*/ 433 h 1104"/>
                <a:gd name="T12" fmla="*/ 204 w 1259"/>
                <a:gd name="T13" fmla="*/ 533 h 1104"/>
                <a:gd name="T14" fmla="*/ 130 w 1259"/>
                <a:gd name="T15" fmla="*/ 633 h 1104"/>
                <a:gd name="T16" fmla="*/ 0 w 1259"/>
                <a:gd name="T17" fmla="*/ 766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9"/>
                <a:gd name="T28" fmla="*/ 0 h 1104"/>
                <a:gd name="T29" fmla="*/ 1259 w 1259"/>
                <a:gd name="T30" fmla="*/ 1104 h 1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9" h="1104">
                  <a:moveTo>
                    <a:pt x="1259" y="0"/>
                  </a:moveTo>
                  <a:cubicBezTo>
                    <a:pt x="1234" y="13"/>
                    <a:pt x="1170" y="40"/>
                    <a:pt x="1106" y="80"/>
                  </a:cubicBezTo>
                  <a:cubicBezTo>
                    <a:pt x="1042" y="120"/>
                    <a:pt x="929" y="197"/>
                    <a:pt x="875" y="240"/>
                  </a:cubicBezTo>
                  <a:cubicBezTo>
                    <a:pt x="821" y="283"/>
                    <a:pt x="821" y="291"/>
                    <a:pt x="779" y="336"/>
                  </a:cubicBezTo>
                  <a:cubicBezTo>
                    <a:pt x="737" y="381"/>
                    <a:pt x="661" y="462"/>
                    <a:pt x="621" y="510"/>
                  </a:cubicBezTo>
                  <a:cubicBezTo>
                    <a:pt x="581" y="558"/>
                    <a:pt x="577" y="581"/>
                    <a:pt x="539" y="624"/>
                  </a:cubicBezTo>
                  <a:cubicBezTo>
                    <a:pt x="501" y="667"/>
                    <a:pt x="443" y="720"/>
                    <a:pt x="395" y="768"/>
                  </a:cubicBezTo>
                  <a:cubicBezTo>
                    <a:pt x="347" y="816"/>
                    <a:pt x="317" y="856"/>
                    <a:pt x="251" y="912"/>
                  </a:cubicBezTo>
                  <a:cubicBezTo>
                    <a:pt x="185" y="968"/>
                    <a:pt x="52" y="1064"/>
                    <a:pt x="0" y="1104"/>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71" name="AutoShape 64"/>
          <p:cNvSpPr>
            <a:spLocks noChangeArrowheads="1"/>
          </p:cNvSpPr>
          <p:nvPr/>
        </p:nvSpPr>
        <p:spPr bwMode="auto">
          <a:xfrm rot="5400000">
            <a:off x="2286000" y="38862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72" name="Rectangle 65"/>
          <p:cNvSpPr>
            <a:spLocks noChangeArrowheads="1"/>
          </p:cNvSpPr>
          <p:nvPr/>
        </p:nvSpPr>
        <p:spPr bwMode="auto">
          <a:xfrm>
            <a:off x="7391400" y="12954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E</a:t>
            </a:r>
          </a:p>
        </p:txBody>
      </p:sp>
      <p:grpSp>
        <p:nvGrpSpPr>
          <p:cNvPr id="57373" name="Group 66"/>
          <p:cNvGrpSpPr>
            <a:grpSpLocks/>
          </p:cNvGrpSpPr>
          <p:nvPr/>
        </p:nvGrpSpPr>
        <p:grpSpPr bwMode="auto">
          <a:xfrm>
            <a:off x="7315200" y="1419225"/>
            <a:ext cx="1603375" cy="1857375"/>
            <a:chOff x="4510" y="1070"/>
            <a:chExt cx="1004" cy="972"/>
          </a:xfrm>
        </p:grpSpPr>
        <p:sp>
          <p:nvSpPr>
            <p:cNvPr id="57386" name="Line 67"/>
            <p:cNvSpPr>
              <a:spLocks noChangeShapeType="1"/>
            </p:cNvSpPr>
            <p:nvPr/>
          </p:nvSpPr>
          <p:spPr bwMode="auto">
            <a:xfrm flipV="1">
              <a:off x="4510" y="1070"/>
              <a:ext cx="1" cy="73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87" name="Group 68"/>
            <p:cNvGrpSpPr>
              <a:grpSpLocks/>
            </p:cNvGrpSpPr>
            <p:nvPr/>
          </p:nvGrpSpPr>
          <p:grpSpPr bwMode="auto">
            <a:xfrm>
              <a:off x="4510" y="1775"/>
              <a:ext cx="1004" cy="267"/>
              <a:chOff x="624" y="2016"/>
              <a:chExt cx="1536" cy="508"/>
            </a:xfrm>
          </p:grpSpPr>
          <p:grpSp>
            <p:nvGrpSpPr>
              <p:cNvPr id="57391" name="Group 69"/>
              <p:cNvGrpSpPr>
                <a:grpSpLocks/>
              </p:cNvGrpSpPr>
              <p:nvPr/>
            </p:nvGrpSpPr>
            <p:grpSpPr bwMode="auto">
              <a:xfrm>
                <a:off x="624" y="2016"/>
                <a:ext cx="1536" cy="460"/>
                <a:chOff x="624" y="2016"/>
                <a:chExt cx="1536" cy="460"/>
              </a:xfrm>
            </p:grpSpPr>
            <p:sp>
              <p:nvSpPr>
                <p:cNvPr id="57393" name="Line 70"/>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94" name="Line 71"/>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5" name="Text Box 72"/>
                <p:cNvSpPr txBox="1">
                  <a:spLocks noChangeArrowheads="1"/>
                </p:cNvSpPr>
                <p:nvPr/>
              </p:nvSpPr>
              <p:spPr bwMode="auto">
                <a:xfrm>
                  <a:off x="1859" y="2111"/>
                  <a:ext cx="2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392" name="Rectangle 73"/>
              <p:cNvSpPr>
                <a:spLocks noChangeArrowheads="1"/>
              </p:cNvSpPr>
              <p:nvPr/>
            </p:nvSpPr>
            <p:spPr bwMode="auto">
              <a:xfrm>
                <a:off x="1105" y="2158"/>
                <a:ext cx="61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88" name="Line 74"/>
            <p:cNvSpPr>
              <a:spLocks noChangeShapeType="1"/>
            </p:cNvSpPr>
            <p:nvPr/>
          </p:nvSpPr>
          <p:spPr bwMode="auto">
            <a:xfrm flipV="1">
              <a:off x="5389" y="1070"/>
              <a:ext cx="1" cy="73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89" name="Freeform 75"/>
            <p:cNvSpPr>
              <a:spLocks/>
            </p:cNvSpPr>
            <p:nvPr/>
          </p:nvSpPr>
          <p:spPr bwMode="auto">
            <a:xfrm>
              <a:off x="4512" y="1104"/>
              <a:ext cx="867" cy="689"/>
            </a:xfrm>
            <a:custGeom>
              <a:avLst/>
              <a:gdLst>
                <a:gd name="T0" fmla="*/ 0 w 1536"/>
                <a:gd name="T1" fmla="*/ 689 h 1189"/>
                <a:gd name="T2" fmla="*/ 82 w 1536"/>
                <a:gd name="T3" fmla="*/ 579 h 1189"/>
                <a:gd name="T4" fmla="*/ 160 w 1536"/>
                <a:gd name="T5" fmla="*/ 505 h 1189"/>
                <a:gd name="T6" fmla="*/ 298 w 1536"/>
                <a:gd name="T7" fmla="*/ 411 h 1189"/>
                <a:gd name="T8" fmla="*/ 434 w 1536"/>
                <a:gd name="T9" fmla="*/ 355 h 1189"/>
                <a:gd name="T10" fmla="*/ 515 w 1536"/>
                <a:gd name="T11" fmla="*/ 300 h 1189"/>
                <a:gd name="T12" fmla="*/ 596 w 1536"/>
                <a:gd name="T13" fmla="*/ 188 h 1189"/>
                <a:gd name="T14" fmla="*/ 650 w 1536"/>
                <a:gd name="T15" fmla="*/ 105 h 1189"/>
                <a:gd name="T16" fmla="*/ 786 w 1536"/>
                <a:gd name="T17" fmla="*/ 21 h 1189"/>
                <a:gd name="T18" fmla="*/ 867 w 1536"/>
                <a:gd name="T19" fmla="*/ 0 h 1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6"/>
                <a:gd name="T31" fmla="*/ 0 h 1189"/>
                <a:gd name="T32" fmla="*/ 1536 w 1536"/>
                <a:gd name="T33" fmla="*/ 1189 h 1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6" h="1189">
                  <a:moveTo>
                    <a:pt x="0" y="1189"/>
                  </a:moveTo>
                  <a:cubicBezTo>
                    <a:pt x="24" y="1157"/>
                    <a:pt x="99" y="1052"/>
                    <a:pt x="146" y="999"/>
                  </a:cubicBezTo>
                  <a:cubicBezTo>
                    <a:pt x="193" y="946"/>
                    <a:pt x="219" y="919"/>
                    <a:pt x="283" y="871"/>
                  </a:cubicBezTo>
                  <a:cubicBezTo>
                    <a:pt x="347" y="823"/>
                    <a:pt x="447" y="752"/>
                    <a:pt x="528" y="709"/>
                  </a:cubicBezTo>
                  <a:cubicBezTo>
                    <a:pt x="609" y="666"/>
                    <a:pt x="704" y="645"/>
                    <a:pt x="768" y="613"/>
                  </a:cubicBezTo>
                  <a:cubicBezTo>
                    <a:pt x="832" y="581"/>
                    <a:pt x="864" y="565"/>
                    <a:pt x="912" y="517"/>
                  </a:cubicBezTo>
                  <a:cubicBezTo>
                    <a:pt x="960" y="469"/>
                    <a:pt x="1016" y="381"/>
                    <a:pt x="1056" y="325"/>
                  </a:cubicBezTo>
                  <a:cubicBezTo>
                    <a:pt x="1096" y="269"/>
                    <a:pt x="1096" y="229"/>
                    <a:pt x="1152" y="181"/>
                  </a:cubicBezTo>
                  <a:cubicBezTo>
                    <a:pt x="1208" y="133"/>
                    <a:pt x="1328" y="67"/>
                    <a:pt x="1392" y="37"/>
                  </a:cubicBezTo>
                  <a:cubicBezTo>
                    <a:pt x="1456" y="7"/>
                    <a:pt x="1506" y="8"/>
                    <a:pt x="1536"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0" name="Freeform 76"/>
            <p:cNvSpPr>
              <a:spLocks/>
            </p:cNvSpPr>
            <p:nvPr/>
          </p:nvSpPr>
          <p:spPr bwMode="auto">
            <a:xfrm>
              <a:off x="4888" y="1098"/>
              <a:ext cx="491" cy="389"/>
            </a:xfrm>
            <a:custGeom>
              <a:avLst/>
              <a:gdLst>
                <a:gd name="T0" fmla="*/ 491 w 869"/>
                <a:gd name="T1" fmla="*/ 0 h 672"/>
                <a:gd name="T2" fmla="*/ 328 w 869"/>
                <a:gd name="T3" fmla="*/ 56 h 672"/>
                <a:gd name="T4" fmla="*/ 220 w 869"/>
                <a:gd name="T5" fmla="*/ 83 h 672"/>
                <a:gd name="T6" fmla="*/ 166 w 869"/>
                <a:gd name="T7" fmla="*/ 111 h 672"/>
                <a:gd name="T8" fmla="*/ 111 w 869"/>
                <a:gd name="T9" fmla="*/ 139 h 672"/>
                <a:gd name="T10" fmla="*/ 62 w 869"/>
                <a:gd name="T11" fmla="*/ 188 h 672"/>
                <a:gd name="T12" fmla="*/ 30 w 869"/>
                <a:gd name="T13" fmla="*/ 250 h 672"/>
                <a:gd name="T14" fmla="*/ 0 w 869"/>
                <a:gd name="T15" fmla="*/ 389 h 672"/>
                <a:gd name="T16" fmla="*/ 0 60000 65536"/>
                <a:gd name="T17" fmla="*/ 0 60000 65536"/>
                <a:gd name="T18" fmla="*/ 0 60000 65536"/>
                <a:gd name="T19" fmla="*/ 0 60000 65536"/>
                <a:gd name="T20" fmla="*/ 0 60000 65536"/>
                <a:gd name="T21" fmla="*/ 0 60000 65536"/>
                <a:gd name="T22" fmla="*/ 0 60000 65536"/>
                <a:gd name="T23" fmla="*/ 0 60000 65536"/>
                <a:gd name="T24" fmla="*/ 0 w 869"/>
                <a:gd name="T25" fmla="*/ 0 h 672"/>
                <a:gd name="T26" fmla="*/ 869 w 869"/>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9" h="672">
                  <a:moveTo>
                    <a:pt x="869" y="0"/>
                  </a:moveTo>
                  <a:cubicBezTo>
                    <a:pt x="765" y="36"/>
                    <a:pt x="661" y="72"/>
                    <a:pt x="581" y="96"/>
                  </a:cubicBezTo>
                  <a:cubicBezTo>
                    <a:pt x="501" y="120"/>
                    <a:pt x="437" y="128"/>
                    <a:pt x="389" y="144"/>
                  </a:cubicBezTo>
                  <a:cubicBezTo>
                    <a:pt x="341" y="160"/>
                    <a:pt x="325" y="176"/>
                    <a:pt x="293" y="192"/>
                  </a:cubicBezTo>
                  <a:cubicBezTo>
                    <a:pt x="261" y="208"/>
                    <a:pt x="227" y="218"/>
                    <a:pt x="197" y="240"/>
                  </a:cubicBezTo>
                  <a:cubicBezTo>
                    <a:pt x="167" y="262"/>
                    <a:pt x="134" y="293"/>
                    <a:pt x="110" y="325"/>
                  </a:cubicBezTo>
                  <a:cubicBezTo>
                    <a:pt x="86" y="357"/>
                    <a:pt x="71" y="374"/>
                    <a:pt x="53" y="432"/>
                  </a:cubicBezTo>
                  <a:cubicBezTo>
                    <a:pt x="35" y="490"/>
                    <a:pt x="11" y="622"/>
                    <a:pt x="0" y="672"/>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74" name="Text Box 77"/>
          <p:cNvSpPr txBox="1">
            <a:spLocks noChangeArrowheads="1"/>
          </p:cNvSpPr>
          <p:nvPr/>
        </p:nvSpPr>
        <p:spPr bwMode="auto">
          <a:xfrm>
            <a:off x="5008563" y="61722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Conical</a:t>
            </a:r>
          </a:p>
        </p:txBody>
      </p:sp>
      <p:grpSp>
        <p:nvGrpSpPr>
          <p:cNvPr id="57375" name="Group 78"/>
          <p:cNvGrpSpPr>
            <a:grpSpLocks/>
          </p:cNvGrpSpPr>
          <p:nvPr/>
        </p:nvGrpSpPr>
        <p:grpSpPr bwMode="auto">
          <a:xfrm>
            <a:off x="5095875" y="5130800"/>
            <a:ext cx="1000125" cy="965200"/>
            <a:chOff x="810" y="2704"/>
            <a:chExt cx="630" cy="608"/>
          </a:xfrm>
        </p:grpSpPr>
        <p:sp>
          <p:nvSpPr>
            <p:cNvPr id="57383" name="AutoShape 79"/>
            <p:cNvSpPr>
              <a:spLocks noChangeArrowheads="1"/>
            </p:cNvSpPr>
            <p:nvPr/>
          </p:nvSpPr>
          <p:spPr bwMode="auto">
            <a:xfrm>
              <a:off x="816" y="2784"/>
              <a:ext cx="624" cy="480"/>
            </a:xfrm>
            <a:custGeom>
              <a:avLst/>
              <a:gdLst>
                <a:gd name="T0" fmla="*/ 16 w 21600"/>
                <a:gd name="T1" fmla="*/ 5 h 21600"/>
                <a:gd name="T2" fmla="*/ 9 w 21600"/>
                <a:gd name="T3" fmla="*/ 11 h 21600"/>
                <a:gd name="T4" fmla="*/ 2 w 21600"/>
                <a:gd name="T5" fmla="*/ 5 h 21600"/>
                <a:gd name="T6" fmla="*/ 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800000"/>
            </a:solidFill>
            <a:ln w="19050">
              <a:solidFill>
                <a:schemeClr val="tx1"/>
              </a:solidFill>
              <a:miter lim="800000"/>
              <a:headEnd/>
              <a:tailEnd/>
            </a:ln>
          </p:spPr>
          <p:txBody>
            <a:bodyPr wrap="none" anchor="ctr"/>
            <a:lstStyle/>
            <a:p>
              <a:endParaRPr lang="en-US"/>
            </a:p>
          </p:txBody>
        </p:sp>
        <p:sp>
          <p:nvSpPr>
            <p:cNvPr id="57384" name="Oval 80"/>
            <p:cNvSpPr>
              <a:spLocks noChangeArrowheads="1"/>
            </p:cNvSpPr>
            <p:nvPr/>
          </p:nvSpPr>
          <p:spPr bwMode="auto">
            <a:xfrm>
              <a:off x="960" y="3200"/>
              <a:ext cx="336" cy="112"/>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85" name="Oval 81"/>
            <p:cNvSpPr>
              <a:spLocks noChangeArrowheads="1"/>
            </p:cNvSpPr>
            <p:nvPr/>
          </p:nvSpPr>
          <p:spPr bwMode="auto">
            <a:xfrm>
              <a:off x="810" y="2704"/>
              <a:ext cx="630" cy="176"/>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76" name="AutoShape 82"/>
          <p:cNvSpPr>
            <a:spLocks noChangeArrowheads="1"/>
          </p:cNvSpPr>
          <p:nvPr/>
        </p:nvSpPr>
        <p:spPr bwMode="auto">
          <a:xfrm rot="3706717">
            <a:off x="4343400" y="39624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77" name="AutoShape 83"/>
          <p:cNvSpPr>
            <a:spLocks noChangeArrowheads="1"/>
          </p:cNvSpPr>
          <p:nvPr/>
        </p:nvSpPr>
        <p:spPr bwMode="auto">
          <a:xfrm rot="7039177">
            <a:off x="5334000" y="39624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78" name="Text Box 84"/>
          <p:cNvSpPr txBox="1">
            <a:spLocks noChangeArrowheads="1"/>
          </p:cNvSpPr>
          <p:nvPr/>
        </p:nvSpPr>
        <p:spPr bwMode="auto">
          <a:xfrm>
            <a:off x="7239000" y="6248400"/>
            <a:ext cx="182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Bottle neck</a:t>
            </a:r>
          </a:p>
        </p:txBody>
      </p:sp>
      <p:grpSp>
        <p:nvGrpSpPr>
          <p:cNvPr id="57379" name="Group 85"/>
          <p:cNvGrpSpPr>
            <a:grpSpLocks/>
          </p:cNvGrpSpPr>
          <p:nvPr/>
        </p:nvGrpSpPr>
        <p:grpSpPr bwMode="auto">
          <a:xfrm>
            <a:off x="7696200" y="4800600"/>
            <a:ext cx="914400" cy="1447800"/>
            <a:chOff x="4800" y="2976"/>
            <a:chExt cx="576" cy="912"/>
          </a:xfrm>
        </p:grpSpPr>
        <p:sp>
          <p:nvSpPr>
            <p:cNvPr id="57381" name="Rectangle 86"/>
            <p:cNvSpPr>
              <a:spLocks noChangeArrowheads="1"/>
            </p:cNvSpPr>
            <p:nvPr/>
          </p:nvSpPr>
          <p:spPr bwMode="auto">
            <a:xfrm>
              <a:off x="5040" y="2976"/>
              <a:ext cx="96" cy="384"/>
            </a:xfrm>
            <a:prstGeom prst="rect">
              <a:avLst/>
            </a:prstGeom>
            <a:solidFill>
              <a:srgbClr val="008000"/>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82" name="Oval 87"/>
            <p:cNvSpPr>
              <a:spLocks noChangeArrowheads="1"/>
            </p:cNvSpPr>
            <p:nvPr/>
          </p:nvSpPr>
          <p:spPr bwMode="auto">
            <a:xfrm>
              <a:off x="4800" y="3312"/>
              <a:ext cx="576" cy="576"/>
            </a:xfrm>
            <a:prstGeom prst="ellipse">
              <a:avLst/>
            </a:prstGeom>
            <a:solidFill>
              <a:srgbClr val="008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80" name="AutoShape 88"/>
          <p:cNvSpPr>
            <a:spLocks noChangeArrowheads="1"/>
          </p:cNvSpPr>
          <p:nvPr/>
        </p:nvSpPr>
        <p:spPr bwMode="auto">
          <a:xfrm rot="5400000">
            <a:off x="7391400" y="38862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Tree>
    <p:extLst>
      <p:ext uri="{BB962C8B-B14F-4D97-AF65-F5344CB8AC3E}">
        <p14:creationId xmlns:p14="http://schemas.microsoft.com/office/powerpoint/2010/main" val="73579702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2"/>
          <p:cNvSpPr txBox="1">
            <a:spLocks noChangeArrowheads="1"/>
          </p:cNvSpPr>
          <p:nvPr/>
        </p:nvSpPr>
        <p:spPr bwMode="auto">
          <a:xfrm>
            <a:off x="762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b="1" dirty="0">
                <a:solidFill>
                  <a:srgbClr val="0000FF"/>
                </a:solidFill>
                <a:latin typeface="Arial" panose="020B0604020202020204" pitchFamily="34" charset="0"/>
                <a:cs typeface="Arial" panose="020B0604020202020204" pitchFamily="34" charset="0"/>
              </a:rPr>
              <a:t>Physisorption</a:t>
            </a:r>
            <a:endParaRPr lang="en-US" altLang="it-IT" b="1" dirty="0">
              <a:solidFill>
                <a:srgbClr val="0000FF"/>
              </a:solidFill>
              <a:latin typeface="Arial" panose="020B0604020202020204" pitchFamily="34" charset="0"/>
              <a:cs typeface="Arial" panose="020B0604020202020204" pitchFamily="34" charset="0"/>
            </a:endParaRPr>
          </a:p>
        </p:txBody>
      </p:sp>
      <p:sp>
        <p:nvSpPr>
          <p:cNvPr id="2055" name="Text Box 3"/>
          <p:cNvSpPr txBox="1">
            <a:spLocks noChangeArrowheads="1"/>
          </p:cNvSpPr>
          <p:nvPr/>
        </p:nvSpPr>
        <p:spPr bwMode="auto">
          <a:xfrm>
            <a:off x="609600" y="1066800"/>
            <a:ext cx="7010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dirty="0" err="1"/>
              <a:t>Brunauer</a:t>
            </a:r>
            <a:r>
              <a:rPr lang="it-IT" altLang="it-IT" dirty="0"/>
              <a:t>, </a:t>
            </a:r>
            <a:r>
              <a:rPr lang="it-IT" altLang="it-IT" dirty="0" err="1"/>
              <a:t>Emmett</a:t>
            </a:r>
            <a:r>
              <a:rPr lang="it-IT" altLang="it-IT" dirty="0"/>
              <a:t> and </a:t>
            </a:r>
            <a:r>
              <a:rPr lang="it-IT" altLang="it-IT" dirty="0" err="1"/>
              <a:t>Teller</a:t>
            </a:r>
            <a:r>
              <a:rPr lang="it-IT" altLang="it-IT" dirty="0"/>
              <a:t> – BET </a:t>
            </a:r>
            <a:r>
              <a:rPr lang="it-IT" altLang="it-IT" dirty="0" err="1"/>
              <a:t>Theory</a:t>
            </a:r>
            <a:endParaRPr lang="it-IT" altLang="it-IT" dirty="0"/>
          </a:p>
          <a:p>
            <a:pPr eaLnBrk="1" hangingPunct="1">
              <a:spcBef>
                <a:spcPct val="50000"/>
              </a:spcBef>
            </a:pPr>
            <a:r>
              <a:rPr lang="it-IT" altLang="it-IT" dirty="0">
                <a:solidFill>
                  <a:srgbClr val="FF0000"/>
                </a:solidFill>
              </a:rPr>
              <a:t>* </a:t>
            </a:r>
            <a:r>
              <a:rPr lang="it-IT" altLang="it-IT" dirty="0" err="1">
                <a:solidFill>
                  <a:srgbClr val="FF0000"/>
                </a:solidFill>
              </a:rPr>
              <a:t>Multilayer</a:t>
            </a:r>
            <a:r>
              <a:rPr lang="it-IT" altLang="it-IT" dirty="0">
                <a:solidFill>
                  <a:srgbClr val="FF0000"/>
                </a:solidFill>
              </a:rPr>
              <a:t> </a:t>
            </a:r>
            <a:r>
              <a:rPr lang="it-IT" altLang="it-IT" dirty="0" err="1">
                <a:solidFill>
                  <a:srgbClr val="FF0000"/>
                </a:solidFill>
              </a:rPr>
              <a:t>adsorption</a:t>
            </a:r>
            <a:endParaRPr lang="it-IT" altLang="it-IT" dirty="0">
              <a:solidFill>
                <a:srgbClr val="FF0000"/>
              </a:solidFill>
            </a:endParaRPr>
          </a:p>
          <a:p>
            <a:pPr eaLnBrk="1" hangingPunct="1">
              <a:spcBef>
                <a:spcPct val="50000"/>
              </a:spcBef>
            </a:pPr>
            <a:r>
              <a:rPr lang="it-IT" altLang="it-IT" dirty="0">
                <a:solidFill>
                  <a:srgbClr val="FF0000"/>
                </a:solidFill>
              </a:rPr>
              <a:t>* </a:t>
            </a:r>
            <a:r>
              <a:rPr lang="it-IT" altLang="it-IT" dirty="0" err="1">
                <a:solidFill>
                  <a:srgbClr val="FF0000"/>
                </a:solidFill>
              </a:rPr>
              <a:t>Dynamic</a:t>
            </a:r>
            <a:r>
              <a:rPr lang="it-IT" altLang="it-IT" dirty="0">
                <a:solidFill>
                  <a:srgbClr val="FF0000"/>
                </a:solidFill>
              </a:rPr>
              <a:t> </a:t>
            </a:r>
            <a:r>
              <a:rPr lang="it-IT" altLang="it-IT" dirty="0" err="1">
                <a:solidFill>
                  <a:srgbClr val="FF0000"/>
                </a:solidFill>
              </a:rPr>
              <a:t>equilibrium</a:t>
            </a:r>
            <a:r>
              <a:rPr lang="it-IT" altLang="it-IT" dirty="0">
                <a:solidFill>
                  <a:srgbClr val="FF0000"/>
                </a:solidFill>
              </a:rPr>
              <a:t>	</a:t>
            </a:r>
            <a:endParaRPr lang="en-US" altLang="it-IT" dirty="0">
              <a:solidFill>
                <a:srgbClr val="FF0000"/>
              </a:solidFill>
            </a:endParaRPr>
          </a:p>
        </p:txBody>
      </p:sp>
      <p:graphicFrame>
        <p:nvGraphicFramePr>
          <p:cNvPr id="2050" name="Object 4"/>
          <p:cNvGraphicFramePr>
            <a:graphicFrameLocks noChangeAspect="1"/>
          </p:cNvGraphicFramePr>
          <p:nvPr/>
        </p:nvGraphicFramePr>
        <p:xfrm>
          <a:off x="1143000" y="3886200"/>
          <a:ext cx="3675063" cy="641350"/>
        </p:xfrm>
        <a:graphic>
          <a:graphicData uri="http://schemas.openxmlformats.org/presentationml/2006/ole">
            <mc:AlternateContent xmlns:mc="http://schemas.openxmlformats.org/markup-compatibility/2006">
              <mc:Choice xmlns:v="urn:schemas-microsoft-com:vml" Requires="v">
                <p:oleObj spid="_x0000_s28770" name="Equation" r:id="rId3" imgW="1384200" imgH="241200" progId="Equation.3">
                  <p:embed/>
                </p:oleObj>
              </mc:Choice>
              <mc:Fallback>
                <p:oleObj name="Equation" r:id="rId3" imgW="1384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3675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p:cNvGraphicFramePr>
            <a:graphicFrameLocks noChangeAspect="1"/>
          </p:cNvGraphicFramePr>
          <p:nvPr/>
        </p:nvGraphicFramePr>
        <p:xfrm>
          <a:off x="1143000" y="3124200"/>
          <a:ext cx="2697163" cy="606425"/>
        </p:xfrm>
        <a:graphic>
          <a:graphicData uri="http://schemas.openxmlformats.org/presentationml/2006/ole">
            <mc:AlternateContent xmlns:mc="http://schemas.openxmlformats.org/markup-compatibility/2006">
              <mc:Choice xmlns:v="urn:schemas-microsoft-com:vml" Requires="v">
                <p:oleObj spid="_x0000_s28771" name="Equation" r:id="rId5" imgW="1015920" imgH="228600" progId="Equation.3">
                  <p:embed/>
                </p:oleObj>
              </mc:Choice>
              <mc:Fallback>
                <p:oleObj name="Equation" r:id="rId5" imgW="10159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124200"/>
                        <a:ext cx="26971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6"/>
          <p:cNvGraphicFramePr>
            <a:graphicFrameLocks noChangeAspect="1"/>
          </p:cNvGraphicFramePr>
          <p:nvPr/>
        </p:nvGraphicFramePr>
        <p:xfrm>
          <a:off x="1295400" y="5105400"/>
          <a:ext cx="3810000" cy="641350"/>
        </p:xfrm>
        <a:graphic>
          <a:graphicData uri="http://schemas.openxmlformats.org/presentationml/2006/ole">
            <mc:AlternateContent xmlns:mc="http://schemas.openxmlformats.org/markup-compatibility/2006">
              <mc:Choice xmlns:v="urn:schemas-microsoft-com:vml" Requires="v">
                <p:oleObj spid="_x0000_s28772" name="Equation" r:id="rId7" imgW="1434960" imgH="241200" progId="Equation.3">
                  <p:embed/>
                </p:oleObj>
              </mc:Choice>
              <mc:Fallback>
                <p:oleObj name="Equation" r:id="rId7" imgW="1434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1054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7"/>
          <p:cNvGraphicFramePr>
            <a:graphicFrameLocks noChangeAspect="1"/>
          </p:cNvGraphicFramePr>
          <p:nvPr/>
        </p:nvGraphicFramePr>
        <p:xfrm>
          <a:off x="1228725" y="6019800"/>
          <a:ext cx="3944938" cy="641350"/>
        </p:xfrm>
        <a:graphic>
          <a:graphicData uri="http://schemas.openxmlformats.org/presentationml/2006/ole">
            <mc:AlternateContent xmlns:mc="http://schemas.openxmlformats.org/markup-compatibility/2006">
              <mc:Choice xmlns:v="urn:schemas-microsoft-com:vml" Requires="v">
                <p:oleObj spid="_x0000_s28773" name="Equation" r:id="rId9" imgW="1485720" imgH="241200" progId="Equation.3">
                  <p:embed/>
                </p:oleObj>
              </mc:Choice>
              <mc:Fallback>
                <p:oleObj name="Equation" r:id="rId9" imgW="148572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725" y="6019800"/>
                        <a:ext cx="3944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8"/>
          <p:cNvSpPr txBox="1">
            <a:spLocks noChangeArrowheads="1"/>
          </p:cNvSpPr>
          <p:nvPr/>
        </p:nvSpPr>
        <p:spPr bwMode="auto">
          <a:xfrm>
            <a:off x="62484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Second layer</a:t>
            </a:r>
            <a:endParaRPr lang="en-US" altLang="it-IT"/>
          </a:p>
        </p:txBody>
      </p:sp>
      <p:sp>
        <p:nvSpPr>
          <p:cNvPr id="2057" name="Text Box 9"/>
          <p:cNvSpPr txBox="1">
            <a:spLocks noChangeArrowheads="1"/>
          </p:cNvSpPr>
          <p:nvPr/>
        </p:nvSpPr>
        <p:spPr bwMode="auto">
          <a:xfrm>
            <a:off x="6400800" y="5181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First layer</a:t>
            </a:r>
            <a:endParaRPr lang="en-US" altLang="it-IT"/>
          </a:p>
        </p:txBody>
      </p:sp>
      <p:sp>
        <p:nvSpPr>
          <p:cNvPr id="2058" name="Text Box 10"/>
          <p:cNvSpPr txBox="1">
            <a:spLocks noChangeArrowheads="1"/>
          </p:cNvSpPr>
          <p:nvPr/>
        </p:nvSpPr>
        <p:spPr bwMode="auto">
          <a:xfrm>
            <a:off x="228600" y="3276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a:t>
            </a:r>
            <a:endParaRPr lang="en-US" altLang="it-IT">
              <a:solidFill>
                <a:srgbClr val="FF0000"/>
              </a:solidFill>
            </a:endParaRPr>
          </a:p>
        </p:txBody>
      </p:sp>
      <p:sp>
        <p:nvSpPr>
          <p:cNvPr id="2059" name="Text Box 11"/>
          <p:cNvSpPr txBox="1">
            <a:spLocks noChangeArrowheads="1"/>
          </p:cNvSpPr>
          <p:nvPr/>
        </p:nvSpPr>
        <p:spPr bwMode="auto">
          <a:xfrm>
            <a:off x="228600" y="4038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a:t>
            </a:r>
            <a:endParaRPr lang="en-US" altLang="it-IT">
              <a:solidFill>
                <a:srgbClr val="FF0000"/>
              </a:solidFill>
            </a:endParaRPr>
          </a:p>
        </p:txBody>
      </p:sp>
      <p:sp>
        <p:nvSpPr>
          <p:cNvPr id="2060" name="Text Box 12"/>
          <p:cNvSpPr txBox="1">
            <a:spLocks noChangeArrowheads="1"/>
          </p:cNvSpPr>
          <p:nvPr/>
        </p:nvSpPr>
        <p:spPr bwMode="auto">
          <a:xfrm>
            <a:off x="228600" y="525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a:t>
            </a:r>
            <a:endParaRPr lang="en-US" altLang="it-IT">
              <a:solidFill>
                <a:srgbClr val="FF0000"/>
              </a:solidFill>
            </a:endParaRPr>
          </a:p>
        </p:txBody>
      </p:sp>
      <p:sp>
        <p:nvSpPr>
          <p:cNvPr id="2061" name="Text Box 13"/>
          <p:cNvSpPr txBox="1">
            <a:spLocks noChangeArrowheads="1"/>
          </p:cNvSpPr>
          <p:nvPr/>
        </p:nvSpPr>
        <p:spPr bwMode="auto">
          <a:xfrm>
            <a:off x="304800" y="609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4.</a:t>
            </a:r>
            <a:endParaRPr lang="en-US" altLang="it-IT">
              <a:solidFill>
                <a:srgbClr val="FF0000"/>
              </a:solidFill>
            </a:endParaRPr>
          </a:p>
        </p:txBody>
      </p:sp>
      <p:sp>
        <p:nvSpPr>
          <p:cNvPr id="2062" name="Text Box 14"/>
          <p:cNvSpPr txBox="1">
            <a:spLocks noChangeArrowheads="1"/>
          </p:cNvSpPr>
          <p:nvPr/>
        </p:nvSpPr>
        <p:spPr bwMode="auto">
          <a:xfrm>
            <a:off x="5029200" y="1828800"/>
            <a:ext cx="4114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87350" algn="l"/>
              </a:tabLst>
              <a:defRPr sz="2400">
                <a:solidFill>
                  <a:schemeClr val="tx1"/>
                </a:solidFill>
                <a:latin typeface="Times New Roman" pitchFamily="18" charset="0"/>
              </a:defRPr>
            </a:lvl1pPr>
            <a:lvl2pPr marL="742950" indent="-285750" eaLnBrk="0" hangingPunct="0">
              <a:tabLst>
                <a:tab pos="387350" algn="l"/>
              </a:tabLst>
              <a:defRPr sz="2400">
                <a:solidFill>
                  <a:schemeClr val="tx1"/>
                </a:solidFill>
                <a:latin typeface="Times New Roman" pitchFamily="18" charset="0"/>
              </a:defRPr>
            </a:lvl2pPr>
            <a:lvl3pPr marL="1143000" indent="-228600" eaLnBrk="0" hangingPunct="0">
              <a:tabLst>
                <a:tab pos="387350" algn="l"/>
              </a:tabLst>
              <a:defRPr sz="2400">
                <a:solidFill>
                  <a:schemeClr val="tx1"/>
                </a:solidFill>
                <a:latin typeface="Times New Roman" pitchFamily="18" charset="0"/>
              </a:defRPr>
            </a:lvl3pPr>
            <a:lvl4pPr marL="1600200" indent="-228600" eaLnBrk="0" hangingPunct="0">
              <a:tabLst>
                <a:tab pos="387350" algn="l"/>
              </a:tabLst>
              <a:defRPr sz="2400">
                <a:solidFill>
                  <a:schemeClr val="tx1"/>
                </a:solidFill>
                <a:latin typeface="Times New Roman" pitchFamily="18" charset="0"/>
              </a:defRPr>
            </a:lvl4pPr>
            <a:lvl5pPr marL="2057400" indent="-228600" eaLnBrk="0" hangingPunct="0">
              <a:tabLst>
                <a:tab pos="38735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8735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8735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8735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87350" algn="l"/>
              </a:tabLst>
              <a:defRPr sz="2400">
                <a:solidFill>
                  <a:schemeClr val="tx1"/>
                </a:solidFill>
                <a:latin typeface="Times New Roman" pitchFamily="18" charset="0"/>
              </a:defRPr>
            </a:lvl9pPr>
          </a:lstStyle>
          <a:p>
            <a:pPr eaLnBrk="1" hangingPunct="1">
              <a:spcBef>
                <a:spcPct val="50000"/>
              </a:spcBef>
            </a:pPr>
            <a:r>
              <a:rPr lang="it-IT" altLang="it-IT" sz="2000" b="1">
                <a:latin typeface="Symbol Set SWA" pitchFamily="18" charset="2"/>
              </a:rPr>
              <a:t>q</a:t>
            </a:r>
            <a:r>
              <a:rPr lang="it-IT" altLang="it-IT" sz="2000" b="1" baseline="-25000"/>
              <a:t>o</a:t>
            </a:r>
            <a:r>
              <a:rPr lang="it-IT" altLang="it-IT" sz="2000"/>
              <a:t> 	Fraction of surface unoccupied</a:t>
            </a:r>
          </a:p>
          <a:p>
            <a:pPr eaLnBrk="1" hangingPunct="1">
              <a:spcBef>
                <a:spcPct val="50000"/>
              </a:spcBef>
            </a:pPr>
            <a:r>
              <a:rPr lang="it-IT" altLang="it-IT" sz="2000" b="1"/>
              <a:t>A</a:t>
            </a:r>
            <a:r>
              <a:rPr lang="it-IT" altLang="it-IT" sz="2000" b="1" baseline="-25000"/>
              <a:t>1</a:t>
            </a:r>
            <a:r>
              <a:rPr lang="it-IT" altLang="it-IT" sz="2000"/>
              <a:t> 	condensation coefficient 	(adsorption probability)</a:t>
            </a:r>
          </a:p>
          <a:p>
            <a:pPr eaLnBrk="1" hangingPunct="1">
              <a:spcBef>
                <a:spcPct val="50000"/>
              </a:spcBef>
            </a:pPr>
            <a:r>
              <a:rPr lang="it-IT" altLang="it-IT" sz="2000" b="1"/>
              <a:t>N</a:t>
            </a:r>
            <a:r>
              <a:rPr lang="it-IT" altLang="it-IT" sz="2000" b="1" baseline="-25000"/>
              <a:t>m</a:t>
            </a:r>
            <a:r>
              <a:rPr lang="it-IT" altLang="it-IT" sz="2000"/>
              <a:t> 	n° of molecules in a monolayer</a:t>
            </a:r>
          </a:p>
          <a:p>
            <a:pPr eaLnBrk="1" hangingPunct="1">
              <a:spcBef>
                <a:spcPct val="50000"/>
              </a:spcBef>
            </a:pPr>
            <a:r>
              <a:rPr lang="it-IT" altLang="it-IT" sz="2000" b="1"/>
              <a:t>E</a:t>
            </a:r>
            <a:r>
              <a:rPr lang="it-IT" altLang="it-IT" sz="2000" b="1" baseline="-25000"/>
              <a:t>1</a:t>
            </a:r>
            <a:r>
              <a:rPr lang="it-IT" altLang="it-IT" sz="2000"/>
              <a:t> 	Energy of adsorption</a:t>
            </a:r>
          </a:p>
          <a:p>
            <a:pPr eaLnBrk="1" hangingPunct="1">
              <a:spcBef>
                <a:spcPct val="50000"/>
              </a:spcBef>
            </a:pPr>
            <a:r>
              <a:rPr lang="it-IT" altLang="it-IT" sz="2000" b="1">
                <a:latin typeface="Symbol Set SWA" pitchFamily="18" charset="2"/>
              </a:rPr>
              <a:t>n</a:t>
            </a:r>
            <a:r>
              <a:rPr lang="it-IT" altLang="it-IT" sz="2000" b="1" baseline="-25000">
                <a:latin typeface="Symbol Set SWA" pitchFamily="18" charset="2"/>
              </a:rPr>
              <a:t>1</a:t>
            </a:r>
            <a:r>
              <a:rPr lang="it-IT" altLang="it-IT" sz="2000"/>
              <a:t> 	adsorbate’s vibrational 	frequency </a:t>
            </a:r>
            <a:endParaRPr lang="en-US" altLang="it-IT" sz="2000"/>
          </a:p>
        </p:txBody>
      </p:sp>
    </p:spTree>
    <p:extLst>
      <p:ext uri="{BB962C8B-B14F-4D97-AF65-F5344CB8AC3E}">
        <p14:creationId xmlns:p14="http://schemas.microsoft.com/office/powerpoint/2010/main" val="7445541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936750" y="609600"/>
          <a:ext cx="3808413" cy="574675"/>
        </p:xfrm>
        <a:graphic>
          <a:graphicData uri="http://schemas.openxmlformats.org/presentationml/2006/ole">
            <mc:AlternateContent xmlns:mc="http://schemas.openxmlformats.org/markup-compatibility/2006">
              <mc:Choice xmlns:v="urn:schemas-microsoft-com:vml" Requires="v">
                <p:oleObj spid="_x0000_s29794" name="Equation" r:id="rId3" imgW="1600200" imgH="241200" progId="Equation.3">
                  <p:embed/>
                </p:oleObj>
              </mc:Choice>
              <mc:Fallback>
                <p:oleObj name="Equation" r:id="rId3" imgW="1600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609600"/>
                        <a:ext cx="38084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3"/>
          <p:cNvSpPr>
            <a:spLocks noChangeArrowheads="1"/>
          </p:cNvSpPr>
          <p:nvPr/>
        </p:nvSpPr>
        <p:spPr bwMode="auto">
          <a:xfrm>
            <a:off x="6705600" y="685800"/>
            <a:ext cx="117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n</a:t>
            </a:r>
            <a:r>
              <a:rPr lang="it-IT" altLang="it-IT" baseline="30000"/>
              <a:t>th</a:t>
            </a:r>
            <a:r>
              <a:rPr lang="it-IT" altLang="it-IT"/>
              <a:t> layer</a:t>
            </a:r>
            <a:endParaRPr lang="en-US" altLang="it-IT"/>
          </a:p>
        </p:txBody>
      </p:sp>
      <p:sp>
        <p:nvSpPr>
          <p:cNvPr id="3079" name="Text Box 4"/>
          <p:cNvSpPr txBox="1">
            <a:spLocks noChangeArrowheads="1"/>
          </p:cNvSpPr>
          <p:nvPr/>
        </p:nvSpPr>
        <p:spPr bwMode="auto">
          <a:xfrm>
            <a:off x="457200" y="1371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Assuming</a:t>
            </a:r>
            <a:r>
              <a:rPr lang="it-IT" altLang="it-IT">
                <a:latin typeface="Symbol" pitchFamily="18" charset="2"/>
              </a:rPr>
              <a:t> n</a:t>
            </a:r>
            <a:r>
              <a:rPr lang="it-IT" altLang="it-IT"/>
              <a:t>, E and A constant for 2</a:t>
            </a:r>
            <a:r>
              <a:rPr lang="it-IT" altLang="it-IT" baseline="30000"/>
              <a:t>nd</a:t>
            </a:r>
            <a:r>
              <a:rPr lang="it-IT" altLang="it-IT"/>
              <a:t>, 3</a:t>
            </a:r>
            <a:r>
              <a:rPr lang="it-IT" altLang="it-IT" baseline="30000"/>
              <a:t>rd</a:t>
            </a:r>
            <a:r>
              <a:rPr lang="it-IT" altLang="it-IT"/>
              <a:t>,…n</a:t>
            </a:r>
            <a:r>
              <a:rPr lang="it-IT" altLang="it-IT" baseline="30000"/>
              <a:t>th</a:t>
            </a:r>
            <a:r>
              <a:rPr lang="it-IT" altLang="it-IT"/>
              <a:t> layer (liquid state)</a:t>
            </a:r>
            <a:endParaRPr lang="en-US" altLang="it-IT"/>
          </a:p>
        </p:txBody>
      </p:sp>
      <p:graphicFrame>
        <p:nvGraphicFramePr>
          <p:cNvPr id="3075" name="Object 5"/>
          <p:cNvGraphicFramePr>
            <a:graphicFrameLocks noChangeAspect="1"/>
          </p:cNvGraphicFramePr>
          <p:nvPr/>
        </p:nvGraphicFramePr>
        <p:xfrm>
          <a:off x="1981200" y="3124200"/>
          <a:ext cx="3414713" cy="574675"/>
        </p:xfrm>
        <a:graphic>
          <a:graphicData uri="http://schemas.openxmlformats.org/presentationml/2006/ole">
            <mc:AlternateContent xmlns:mc="http://schemas.openxmlformats.org/markup-compatibility/2006">
              <mc:Choice xmlns:v="urn:schemas-microsoft-com:vml" Requires="v">
                <p:oleObj spid="_x0000_s29795" name="Equation" r:id="rId5" imgW="1434960" imgH="241200" progId="Equation.3">
                  <p:embed/>
                </p:oleObj>
              </mc:Choice>
              <mc:Fallback>
                <p:oleObj name="Equation" r:id="rId5" imgW="14349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124200"/>
                        <a:ext cx="34147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6"/>
          <p:cNvGraphicFramePr>
            <a:graphicFrameLocks noChangeAspect="1"/>
          </p:cNvGraphicFramePr>
          <p:nvPr/>
        </p:nvGraphicFramePr>
        <p:xfrm>
          <a:off x="1752600" y="2133600"/>
          <a:ext cx="3810000" cy="641350"/>
        </p:xfrm>
        <a:graphic>
          <a:graphicData uri="http://schemas.openxmlformats.org/presentationml/2006/ole">
            <mc:AlternateContent xmlns:mc="http://schemas.openxmlformats.org/markup-compatibility/2006">
              <mc:Choice xmlns:v="urn:schemas-microsoft-com:vml" Requires="v">
                <p:oleObj spid="_x0000_s29796" name="Equation" r:id="rId7" imgW="1434960" imgH="241200" progId="Equation.3">
                  <p:embed/>
                </p:oleObj>
              </mc:Choice>
              <mc:Fallback>
                <p:oleObj name="Equation" r:id="rId7" imgW="1434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1336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7"/>
          <p:cNvSpPr txBox="1">
            <a:spLocks noChangeArrowheads="1"/>
          </p:cNvSpPr>
          <p:nvPr/>
        </p:nvSpPr>
        <p:spPr bwMode="auto">
          <a:xfrm>
            <a:off x="6019800" y="28956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L heat of liquefaction</a:t>
            </a:r>
            <a:endParaRPr lang="en-US" altLang="it-IT">
              <a:solidFill>
                <a:srgbClr val="FF0000"/>
              </a:solidFill>
            </a:endParaRPr>
          </a:p>
        </p:txBody>
      </p:sp>
      <p:graphicFrame>
        <p:nvGraphicFramePr>
          <p:cNvPr id="3077" name="Object 8"/>
          <p:cNvGraphicFramePr>
            <a:graphicFrameLocks noChangeAspect="1"/>
          </p:cNvGraphicFramePr>
          <p:nvPr/>
        </p:nvGraphicFramePr>
        <p:xfrm>
          <a:off x="2209800" y="4495800"/>
          <a:ext cx="3540125" cy="1147763"/>
        </p:xfrm>
        <a:graphic>
          <a:graphicData uri="http://schemas.openxmlformats.org/presentationml/2006/ole">
            <mc:AlternateContent xmlns:mc="http://schemas.openxmlformats.org/markup-compatibility/2006">
              <mc:Choice xmlns:v="urn:schemas-microsoft-com:vml" Requires="v">
                <p:oleObj spid="_x0000_s29797" name="Equation" r:id="rId9" imgW="1333440" imgH="431640" progId="Equation.3">
                  <p:embed/>
                </p:oleObj>
              </mc:Choice>
              <mc:Fallback>
                <p:oleObj name="Equation" r:id="rId9" imgW="13334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495800"/>
                        <a:ext cx="354012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Text Box 9"/>
          <p:cNvSpPr txBox="1">
            <a:spLocks noChangeArrowheads="1"/>
          </p:cNvSpPr>
          <p:nvPr/>
        </p:nvSpPr>
        <p:spPr bwMode="auto">
          <a:xfrm>
            <a:off x="609600" y="685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5.</a:t>
            </a:r>
            <a:endParaRPr lang="en-US" altLang="it-IT">
              <a:solidFill>
                <a:srgbClr val="FF0000"/>
              </a:solidFill>
            </a:endParaRPr>
          </a:p>
        </p:txBody>
      </p:sp>
      <p:sp>
        <p:nvSpPr>
          <p:cNvPr id="3082" name="Text Box 10"/>
          <p:cNvSpPr txBox="1">
            <a:spLocks noChangeArrowheads="1"/>
          </p:cNvSpPr>
          <p:nvPr/>
        </p:nvSpPr>
        <p:spPr bwMode="auto">
          <a:xfrm>
            <a:off x="76200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6.</a:t>
            </a:r>
            <a:endParaRPr lang="en-US" altLang="it-IT">
              <a:solidFill>
                <a:srgbClr val="FF0000"/>
              </a:solidFill>
            </a:endParaRPr>
          </a:p>
        </p:txBody>
      </p:sp>
      <p:sp>
        <p:nvSpPr>
          <p:cNvPr id="3083" name="Text Box 11"/>
          <p:cNvSpPr txBox="1">
            <a:spLocks noChangeArrowheads="1"/>
          </p:cNvSpPr>
          <p:nvPr/>
        </p:nvSpPr>
        <p:spPr bwMode="auto">
          <a:xfrm>
            <a:off x="838200" y="4800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7.</a:t>
            </a:r>
            <a:endParaRPr lang="en-US" altLang="it-IT">
              <a:solidFill>
                <a:srgbClr val="FF0000"/>
              </a:solidFill>
            </a:endParaRPr>
          </a:p>
        </p:txBody>
      </p:sp>
    </p:spTree>
    <p:extLst>
      <p:ext uri="{BB962C8B-B14F-4D97-AF65-F5344CB8AC3E}">
        <p14:creationId xmlns:p14="http://schemas.microsoft.com/office/powerpoint/2010/main" val="1289828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2"/>
          <p:cNvSpPr>
            <a:spLocks noChangeArrowheads="1"/>
          </p:cNvSpPr>
          <p:nvPr/>
        </p:nvSpPr>
        <p:spPr bwMode="auto">
          <a:xfrm>
            <a:off x="762000" y="5105400"/>
            <a:ext cx="4267200" cy="1371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4107" name="Rectangle 3"/>
          <p:cNvSpPr>
            <a:spLocks noChangeArrowheads="1"/>
          </p:cNvSpPr>
          <p:nvPr/>
        </p:nvSpPr>
        <p:spPr bwMode="auto">
          <a:xfrm>
            <a:off x="5486400" y="762000"/>
            <a:ext cx="3429000" cy="39624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graphicFrame>
        <p:nvGraphicFramePr>
          <p:cNvPr id="4098" name="Object 4"/>
          <p:cNvGraphicFramePr>
            <a:graphicFrameLocks noChangeAspect="1"/>
          </p:cNvGraphicFramePr>
          <p:nvPr/>
        </p:nvGraphicFramePr>
        <p:xfrm>
          <a:off x="990600" y="533400"/>
          <a:ext cx="3540125" cy="1147763"/>
        </p:xfrm>
        <a:graphic>
          <a:graphicData uri="http://schemas.openxmlformats.org/presentationml/2006/ole">
            <mc:AlternateContent xmlns:mc="http://schemas.openxmlformats.org/markup-compatibility/2006">
              <mc:Choice xmlns:v="urn:schemas-microsoft-com:vml" Requires="v">
                <p:oleObj spid="_x0000_s30914" name="Equation" r:id="rId3" imgW="1333440" imgH="431640" progId="Equation.3">
                  <p:embed/>
                </p:oleObj>
              </mc:Choice>
              <mc:Fallback>
                <p:oleObj name="Equation" r:id="rId3" imgW="13334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33400"/>
                        <a:ext cx="354012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998538" y="2100263"/>
          <a:ext cx="3370262" cy="1216025"/>
        </p:xfrm>
        <a:graphic>
          <a:graphicData uri="http://schemas.openxmlformats.org/presentationml/2006/ole">
            <mc:AlternateContent xmlns:mc="http://schemas.openxmlformats.org/markup-compatibility/2006">
              <mc:Choice xmlns:v="urn:schemas-microsoft-com:vml" Requires="v">
                <p:oleObj spid="_x0000_s30915" name="Equation" r:id="rId5" imgW="1269720" imgH="457200" progId="Equation.3">
                  <p:embed/>
                </p:oleObj>
              </mc:Choice>
              <mc:Fallback>
                <p:oleObj name="Equation" r:id="rId5" imgW="12697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38" y="2100263"/>
                        <a:ext cx="3370262"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6"/>
          <p:cNvGraphicFramePr>
            <a:graphicFrameLocks noChangeAspect="1"/>
          </p:cNvGraphicFramePr>
          <p:nvPr/>
        </p:nvGraphicFramePr>
        <p:xfrm>
          <a:off x="990600" y="3581400"/>
          <a:ext cx="3370263" cy="1216025"/>
        </p:xfrm>
        <a:graphic>
          <a:graphicData uri="http://schemas.openxmlformats.org/presentationml/2006/ole">
            <mc:AlternateContent xmlns:mc="http://schemas.openxmlformats.org/markup-compatibility/2006">
              <mc:Choice xmlns:v="urn:schemas-microsoft-com:vml" Requires="v">
                <p:oleObj spid="_x0000_s30916" name="Equation" r:id="rId7" imgW="1269720" imgH="457200" progId="Equation.3">
                  <p:embed/>
                </p:oleObj>
              </mc:Choice>
              <mc:Fallback>
                <p:oleObj name="Equation" r:id="rId7" imgW="12697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581400"/>
                        <a:ext cx="33702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7"/>
          <p:cNvGraphicFramePr>
            <a:graphicFrameLocks noChangeAspect="1"/>
          </p:cNvGraphicFramePr>
          <p:nvPr/>
        </p:nvGraphicFramePr>
        <p:xfrm>
          <a:off x="1219200" y="5105400"/>
          <a:ext cx="3606800" cy="1216025"/>
        </p:xfrm>
        <a:graphic>
          <a:graphicData uri="http://schemas.openxmlformats.org/presentationml/2006/ole">
            <mc:AlternateContent xmlns:mc="http://schemas.openxmlformats.org/markup-compatibility/2006">
              <mc:Choice xmlns:v="urn:schemas-microsoft-com:vml" Requires="v">
                <p:oleObj spid="_x0000_s30917" name="Equation" r:id="rId9" imgW="1358640" imgH="457200" progId="Equation.3">
                  <p:embed/>
                </p:oleObj>
              </mc:Choice>
              <mc:Fallback>
                <p:oleObj name="Equation" r:id="rId9" imgW="135864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105400"/>
                        <a:ext cx="36068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8"/>
          <p:cNvGraphicFramePr>
            <a:graphicFrameLocks noChangeAspect="1"/>
          </p:cNvGraphicFramePr>
          <p:nvPr/>
        </p:nvGraphicFramePr>
        <p:xfrm>
          <a:off x="6396038" y="955675"/>
          <a:ext cx="1416050" cy="606425"/>
        </p:xfrm>
        <a:graphic>
          <a:graphicData uri="http://schemas.openxmlformats.org/presentationml/2006/ole">
            <mc:AlternateContent xmlns:mc="http://schemas.openxmlformats.org/markup-compatibility/2006">
              <mc:Choice xmlns:v="urn:schemas-microsoft-com:vml" Requires="v">
                <p:oleObj spid="_x0000_s30918" name="Equation" r:id="rId11" imgW="533160" imgH="228600" progId="Equation.3">
                  <p:embed/>
                </p:oleObj>
              </mc:Choice>
              <mc:Fallback>
                <p:oleObj name="Equation" r:id="rId11" imgW="5331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6038" y="955675"/>
                        <a:ext cx="141605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9"/>
          <p:cNvGraphicFramePr>
            <a:graphicFrameLocks noChangeAspect="1"/>
          </p:cNvGraphicFramePr>
          <p:nvPr/>
        </p:nvGraphicFramePr>
        <p:xfrm>
          <a:off x="5761038" y="1905000"/>
          <a:ext cx="2697162" cy="606425"/>
        </p:xfrm>
        <a:graphic>
          <a:graphicData uri="http://schemas.openxmlformats.org/presentationml/2006/ole">
            <mc:AlternateContent xmlns:mc="http://schemas.openxmlformats.org/markup-compatibility/2006">
              <mc:Choice xmlns:v="urn:schemas-microsoft-com:vml" Requires="v">
                <p:oleObj spid="_x0000_s30919" name="Equation" r:id="rId13" imgW="1015920" imgH="228600" progId="Equation.3">
                  <p:embed/>
                </p:oleObj>
              </mc:Choice>
              <mc:Fallback>
                <p:oleObj name="Equation" r:id="rId13" imgW="101592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1038" y="1905000"/>
                        <a:ext cx="2697162"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10"/>
          <p:cNvGraphicFramePr>
            <a:graphicFrameLocks noChangeAspect="1"/>
          </p:cNvGraphicFramePr>
          <p:nvPr/>
        </p:nvGraphicFramePr>
        <p:xfrm>
          <a:off x="5691188" y="2727325"/>
          <a:ext cx="2898775" cy="639763"/>
        </p:xfrm>
        <a:graphic>
          <a:graphicData uri="http://schemas.openxmlformats.org/presentationml/2006/ole">
            <mc:AlternateContent xmlns:mc="http://schemas.openxmlformats.org/markup-compatibility/2006">
              <mc:Choice xmlns:v="urn:schemas-microsoft-com:vml" Requires="v">
                <p:oleObj spid="_x0000_s30920" name="Equation" r:id="rId15" imgW="1091880" imgH="241200" progId="Equation.3">
                  <p:embed/>
                </p:oleObj>
              </mc:Choice>
              <mc:Fallback>
                <p:oleObj name="Equation" r:id="rId15" imgW="109188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1188" y="2727325"/>
                        <a:ext cx="28987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11"/>
          <p:cNvGraphicFramePr>
            <a:graphicFrameLocks noChangeAspect="1"/>
          </p:cNvGraphicFramePr>
          <p:nvPr/>
        </p:nvGraphicFramePr>
        <p:xfrm>
          <a:off x="5486400" y="3733800"/>
          <a:ext cx="3371850" cy="639763"/>
        </p:xfrm>
        <a:graphic>
          <a:graphicData uri="http://schemas.openxmlformats.org/presentationml/2006/ole">
            <mc:AlternateContent xmlns:mc="http://schemas.openxmlformats.org/markup-compatibility/2006">
              <mc:Choice xmlns:v="urn:schemas-microsoft-com:vml" Requires="v">
                <p:oleObj spid="_x0000_s30921" name="Equation" r:id="rId17" imgW="1269720" imgH="241200" progId="Equation.3">
                  <p:embed/>
                </p:oleObj>
              </mc:Choice>
              <mc:Fallback>
                <p:oleObj name="Equation" r:id="rId17" imgW="126972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6400" y="3733800"/>
                        <a:ext cx="33718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Text Box 12"/>
          <p:cNvSpPr txBox="1">
            <a:spLocks noChangeArrowheads="1"/>
          </p:cNvSpPr>
          <p:nvPr/>
        </p:nvSpPr>
        <p:spPr bwMode="auto">
          <a:xfrm>
            <a:off x="228600" y="762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7.</a:t>
            </a:r>
            <a:endParaRPr lang="en-US" altLang="it-IT">
              <a:solidFill>
                <a:srgbClr val="FF0000"/>
              </a:solidFill>
            </a:endParaRPr>
          </a:p>
        </p:txBody>
      </p:sp>
      <p:sp>
        <p:nvSpPr>
          <p:cNvPr id="4109" name="Text Box 13"/>
          <p:cNvSpPr txBox="1">
            <a:spLocks noChangeArrowheads="1"/>
          </p:cNvSpPr>
          <p:nvPr/>
        </p:nvSpPr>
        <p:spPr bwMode="auto">
          <a:xfrm>
            <a:off x="304800" y="236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8.</a:t>
            </a:r>
            <a:endParaRPr lang="en-US" altLang="it-IT">
              <a:solidFill>
                <a:srgbClr val="FF0000"/>
              </a:solidFill>
            </a:endParaRPr>
          </a:p>
        </p:txBody>
      </p:sp>
      <p:sp>
        <p:nvSpPr>
          <p:cNvPr id="4110" name="Text Box 14"/>
          <p:cNvSpPr txBox="1">
            <a:spLocks noChangeArrowheads="1"/>
          </p:cNvSpPr>
          <p:nvPr/>
        </p:nvSpPr>
        <p:spPr bwMode="auto">
          <a:xfrm>
            <a:off x="228600" y="388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9.</a:t>
            </a:r>
            <a:endParaRPr lang="en-US" altLang="it-IT">
              <a:solidFill>
                <a:srgbClr val="FF0000"/>
              </a:solidFill>
            </a:endParaRPr>
          </a:p>
        </p:txBody>
      </p:sp>
      <p:sp>
        <p:nvSpPr>
          <p:cNvPr id="4111" name="Text Box 15"/>
          <p:cNvSpPr txBox="1">
            <a:spLocks noChangeArrowheads="1"/>
          </p:cNvSpPr>
          <p:nvPr/>
        </p:nvSpPr>
        <p:spPr bwMode="auto">
          <a:xfrm>
            <a:off x="228600" y="5410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10.</a:t>
            </a:r>
            <a:endParaRPr lang="en-US" altLang="it-IT">
              <a:solidFill>
                <a:srgbClr val="FF0000"/>
              </a:solidFill>
            </a:endParaRPr>
          </a:p>
        </p:txBody>
      </p:sp>
      <p:sp>
        <p:nvSpPr>
          <p:cNvPr id="4112" name="Text Box 16"/>
          <p:cNvSpPr txBox="1">
            <a:spLocks noChangeArrowheads="1"/>
          </p:cNvSpPr>
          <p:nvPr/>
        </p:nvSpPr>
        <p:spPr bwMode="auto">
          <a:xfrm>
            <a:off x="5029200" y="1066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11.</a:t>
            </a:r>
            <a:endParaRPr lang="en-US" altLang="it-IT">
              <a:solidFill>
                <a:srgbClr val="FF0000"/>
              </a:solidFill>
            </a:endParaRPr>
          </a:p>
        </p:txBody>
      </p:sp>
      <p:sp>
        <p:nvSpPr>
          <p:cNvPr id="4113" name="Text Box 17"/>
          <p:cNvSpPr txBox="1">
            <a:spLocks noChangeArrowheads="1"/>
          </p:cNvSpPr>
          <p:nvPr/>
        </p:nvSpPr>
        <p:spPr bwMode="auto">
          <a:xfrm>
            <a:off x="5029200" y="1981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12.</a:t>
            </a:r>
            <a:endParaRPr lang="en-US" altLang="it-IT">
              <a:solidFill>
                <a:srgbClr val="FF0000"/>
              </a:solidFill>
            </a:endParaRPr>
          </a:p>
        </p:txBody>
      </p:sp>
      <p:sp>
        <p:nvSpPr>
          <p:cNvPr id="4114" name="Text Box 18"/>
          <p:cNvSpPr txBox="1">
            <a:spLocks noChangeArrowheads="1"/>
          </p:cNvSpPr>
          <p:nvPr/>
        </p:nvSpPr>
        <p:spPr bwMode="auto">
          <a:xfrm>
            <a:off x="5029200" y="2819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13.</a:t>
            </a:r>
            <a:endParaRPr lang="en-US" altLang="it-IT">
              <a:solidFill>
                <a:srgbClr val="FF0000"/>
              </a:solidFill>
            </a:endParaRPr>
          </a:p>
        </p:txBody>
      </p:sp>
      <p:sp>
        <p:nvSpPr>
          <p:cNvPr id="4115" name="Text Box 19"/>
          <p:cNvSpPr txBox="1">
            <a:spLocks noChangeArrowheads="1"/>
          </p:cNvSpPr>
          <p:nvPr/>
        </p:nvSpPr>
        <p:spPr bwMode="auto">
          <a:xfrm>
            <a:off x="50292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14.</a:t>
            </a:r>
            <a:endParaRPr lang="en-US" altLang="it-IT">
              <a:solidFill>
                <a:srgbClr val="FF0000"/>
              </a:solidFill>
            </a:endParaRPr>
          </a:p>
        </p:txBody>
      </p:sp>
    </p:spTree>
    <p:extLst>
      <p:ext uri="{BB962C8B-B14F-4D97-AF65-F5344CB8AC3E}">
        <p14:creationId xmlns:p14="http://schemas.microsoft.com/office/powerpoint/2010/main" val="38882890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2"/>
          <p:cNvSpPr txBox="1">
            <a:spLocks noChangeArrowheads="1"/>
          </p:cNvSpPr>
          <p:nvPr/>
        </p:nvSpPr>
        <p:spPr bwMode="auto">
          <a:xfrm>
            <a:off x="838200" y="304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The total number of molecules adsorbed at equilibrium is</a:t>
            </a:r>
            <a:endParaRPr lang="en-US" altLang="it-IT"/>
          </a:p>
        </p:txBody>
      </p:sp>
      <p:graphicFrame>
        <p:nvGraphicFramePr>
          <p:cNvPr id="5122" name="Object 3"/>
          <p:cNvGraphicFramePr>
            <a:graphicFrameLocks noChangeAspect="1"/>
          </p:cNvGraphicFramePr>
          <p:nvPr/>
        </p:nvGraphicFramePr>
        <p:xfrm>
          <a:off x="609600" y="990600"/>
          <a:ext cx="7683500" cy="484188"/>
        </p:xfrm>
        <a:graphic>
          <a:graphicData uri="http://schemas.openxmlformats.org/presentationml/2006/ole">
            <mc:AlternateContent xmlns:mc="http://schemas.openxmlformats.org/markup-compatibility/2006">
              <mc:Choice xmlns:v="urn:schemas-microsoft-com:vml" Requires="v">
                <p:oleObj spid="_x0000_s31842" name="Equation" r:id="rId3" imgW="3632040" imgH="228600" progId="Equation.3">
                  <p:embed/>
                </p:oleObj>
              </mc:Choice>
              <mc:Fallback>
                <p:oleObj name="Equation" r:id="rId3" imgW="36320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76835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4"/>
          <p:cNvSpPr txBox="1">
            <a:spLocks noChangeArrowheads="1"/>
          </p:cNvSpPr>
          <p:nvPr/>
        </p:nvSpPr>
        <p:spPr bwMode="auto">
          <a:xfrm>
            <a:off x="914400" y="1752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for </a:t>
            </a:r>
            <a:r>
              <a:rPr lang="it-IT" altLang="it-IT">
                <a:latin typeface="Symbol" pitchFamily="18" charset="2"/>
              </a:rPr>
              <a:t>q</a:t>
            </a:r>
            <a:r>
              <a:rPr lang="it-IT" altLang="it-IT" baseline="-25000"/>
              <a:t>1</a:t>
            </a:r>
            <a:r>
              <a:rPr lang="it-IT" altLang="it-IT"/>
              <a:t>, </a:t>
            </a:r>
            <a:r>
              <a:rPr lang="it-IT" altLang="it-IT">
                <a:latin typeface="Symbol" pitchFamily="18" charset="2"/>
              </a:rPr>
              <a:t>q</a:t>
            </a:r>
            <a:r>
              <a:rPr lang="it-IT" altLang="it-IT" baseline="-25000"/>
              <a:t>2 </a:t>
            </a:r>
            <a:r>
              <a:rPr lang="it-IT" altLang="it-IT"/>
              <a:t>, …</a:t>
            </a:r>
            <a:endParaRPr lang="en-US" altLang="it-IT"/>
          </a:p>
        </p:txBody>
      </p:sp>
      <p:graphicFrame>
        <p:nvGraphicFramePr>
          <p:cNvPr id="5123" name="Object 5"/>
          <p:cNvGraphicFramePr>
            <a:graphicFrameLocks noChangeAspect="1"/>
          </p:cNvGraphicFramePr>
          <p:nvPr/>
        </p:nvGraphicFramePr>
        <p:xfrm>
          <a:off x="1676400" y="2286000"/>
          <a:ext cx="5400675" cy="1452563"/>
        </p:xfrm>
        <a:graphic>
          <a:graphicData uri="http://schemas.openxmlformats.org/presentationml/2006/ole">
            <mc:AlternateContent xmlns:mc="http://schemas.openxmlformats.org/markup-compatibility/2006">
              <mc:Choice xmlns:v="urn:schemas-microsoft-com:vml" Requires="v">
                <p:oleObj spid="_x0000_s31843" name="Equation" r:id="rId5" imgW="2552400" imgH="685800" progId="Equation.3">
                  <p:embed/>
                </p:oleObj>
              </mc:Choice>
              <mc:Fallback>
                <p:oleObj name="Equation" r:id="rId5" imgW="25524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286000"/>
                        <a:ext cx="540067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Text Box 6"/>
          <p:cNvSpPr txBox="1">
            <a:spLocks noChangeArrowheads="1"/>
          </p:cNvSpPr>
          <p:nvPr/>
        </p:nvSpPr>
        <p:spPr bwMode="auto">
          <a:xfrm>
            <a:off x="2057400" y="4038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Since </a:t>
            </a:r>
            <a:r>
              <a:rPr lang="it-IT" altLang="it-IT">
                <a:latin typeface="Symbol Set SWA" pitchFamily="18" charset="2"/>
              </a:rPr>
              <a:t>a</a:t>
            </a:r>
            <a:r>
              <a:rPr lang="it-IT" altLang="it-IT"/>
              <a:t> and </a:t>
            </a:r>
            <a:r>
              <a:rPr lang="it-IT" altLang="it-IT">
                <a:latin typeface="Symbol Set SWA" pitchFamily="18" charset="2"/>
              </a:rPr>
              <a:t>b</a:t>
            </a:r>
            <a:r>
              <a:rPr lang="it-IT" altLang="it-IT"/>
              <a:t> are constant</a:t>
            </a:r>
            <a:endParaRPr lang="en-US" altLang="it-IT"/>
          </a:p>
        </p:txBody>
      </p:sp>
      <p:graphicFrame>
        <p:nvGraphicFramePr>
          <p:cNvPr id="5124" name="Object 7"/>
          <p:cNvGraphicFramePr>
            <a:graphicFrameLocks noChangeAspect="1"/>
          </p:cNvGraphicFramePr>
          <p:nvPr/>
        </p:nvGraphicFramePr>
        <p:xfrm>
          <a:off x="2971800" y="4800600"/>
          <a:ext cx="1074738" cy="430213"/>
        </p:xfrm>
        <a:graphic>
          <a:graphicData uri="http://schemas.openxmlformats.org/presentationml/2006/ole">
            <mc:AlternateContent xmlns:mc="http://schemas.openxmlformats.org/markup-compatibility/2006">
              <mc:Choice xmlns:v="urn:schemas-microsoft-com:vml" Requires="v">
                <p:oleObj spid="_x0000_s31844" name="Equation" r:id="rId7" imgW="507960" imgH="203040" progId="Equation.3">
                  <p:embed/>
                </p:oleObj>
              </mc:Choice>
              <mc:Fallback>
                <p:oleObj name="Equation" r:id="rId7" imgW="50796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800600"/>
                        <a:ext cx="10747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8"/>
          <p:cNvGraphicFramePr>
            <a:graphicFrameLocks noChangeAspect="1"/>
          </p:cNvGraphicFramePr>
          <p:nvPr/>
        </p:nvGraphicFramePr>
        <p:xfrm>
          <a:off x="1752600" y="5562600"/>
          <a:ext cx="2417763" cy="914400"/>
        </p:xfrm>
        <a:graphic>
          <a:graphicData uri="http://schemas.openxmlformats.org/presentationml/2006/ole">
            <mc:AlternateContent xmlns:mc="http://schemas.openxmlformats.org/markup-compatibility/2006">
              <mc:Choice xmlns:v="urn:schemas-microsoft-com:vml" Requires="v">
                <p:oleObj spid="_x0000_s31845" name="Equation" r:id="rId9" imgW="1143000" imgH="431640" progId="Equation.3">
                  <p:embed/>
                </p:oleObj>
              </mc:Choice>
              <mc:Fallback>
                <p:oleObj name="Equation" r:id="rId9" imgW="1143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5562600"/>
                        <a:ext cx="24177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9"/>
          <p:cNvSpPr txBox="1">
            <a:spLocks noChangeArrowheads="1"/>
          </p:cNvSpPr>
          <p:nvPr/>
        </p:nvSpPr>
        <p:spPr bwMode="auto">
          <a:xfrm>
            <a:off x="228600" y="533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15.</a:t>
            </a:r>
            <a:endParaRPr lang="en-US" altLang="it-IT">
              <a:solidFill>
                <a:srgbClr val="FF0000"/>
              </a:solidFill>
            </a:endParaRPr>
          </a:p>
        </p:txBody>
      </p:sp>
      <p:sp>
        <p:nvSpPr>
          <p:cNvPr id="5130" name="Text Box 10"/>
          <p:cNvSpPr txBox="1">
            <a:spLocks noChangeArrowheads="1"/>
          </p:cNvSpPr>
          <p:nvPr/>
        </p:nvSpPr>
        <p:spPr bwMode="auto">
          <a:xfrm>
            <a:off x="4495800" y="1752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from</a:t>
            </a:r>
            <a:r>
              <a:rPr lang="it-IT" altLang="it-IT">
                <a:solidFill>
                  <a:srgbClr val="FF0000"/>
                </a:solidFill>
              </a:rPr>
              <a:t> 11-14.</a:t>
            </a:r>
            <a:endParaRPr lang="en-US" altLang="it-IT">
              <a:solidFill>
                <a:srgbClr val="FF0000"/>
              </a:solidFill>
            </a:endParaRPr>
          </a:p>
        </p:txBody>
      </p:sp>
      <p:sp>
        <p:nvSpPr>
          <p:cNvPr id="5131" name="Text Box 11"/>
          <p:cNvSpPr txBox="1">
            <a:spLocks noChangeArrowheads="1"/>
          </p:cNvSpPr>
          <p:nvPr/>
        </p:nvSpPr>
        <p:spPr bwMode="auto">
          <a:xfrm>
            <a:off x="609600" y="2438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16.</a:t>
            </a:r>
            <a:endParaRPr lang="en-US" altLang="it-IT">
              <a:solidFill>
                <a:srgbClr val="FF0000"/>
              </a:solidFill>
            </a:endParaRPr>
          </a:p>
        </p:txBody>
      </p:sp>
      <p:sp>
        <p:nvSpPr>
          <p:cNvPr id="5132" name="Text Box 12"/>
          <p:cNvSpPr txBox="1">
            <a:spLocks noChangeArrowheads="1"/>
          </p:cNvSpPr>
          <p:nvPr/>
        </p:nvSpPr>
        <p:spPr bwMode="auto">
          <a:xfrm>
            <a:off x="914400" y="4648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17.</a:t>
            </a:r>
            <a:endParaRPr lang="en-US" altLang="it-IT">
              <a:solidFill>
                <a:srgbClr val="FF0000"/>
              </a:solidFill>
            </a:endParaRPr>
          </a:p>
        </p:txBody>
      </p:sp>
      <p:sp>
        <p:nvSpPr>
          <p:cNvPr id="5133" name="Text Box 13"/>
          <p:cNvSpPr txBox="1">
            <a:spLocks noChangeArrowheads="1"/>
          </p:cNvSpPr>
          <p:nvPr/>
        </p:nvSpPr>
        <p:spPr bwMode="auto">
          <a:xfrm>
            <a:off x="533400" y="579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18.</a:t>
            </a:r>
            <a:endParaRPr lang="en-US" altLang="it-IT">
              <a:solidFill>
                <a:srgbClr val="FF0000"/>
              </a:solidFill>
            </a:endParaRPr>
          </a:p>
        </p:txBody>
      </p:sp>
      <p:sp>
        <p:nvSpPr>
          <p:cNvPr id="5134" name="Text Box 14"/>
          <p:cNvSpPr txBox="1">
            <a:spLocks noChangeArrowheads="1"/>
          </p:cNvSpPr>
          <p:nvPr/>
        </p:nvSpPr>
        <p:spPr bwMode="auto">
          <a:xfrm>
            <a:off x="4648200" y="5791200"/>
            <a:ext cx="2895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from</a:t>
            </a:r>
            <a:r>
              <a:rPr lang="it-IT" altLang="it-IT">
                <a:solidFill>
                  <a:srgbClr val="FF0000"/>
                </a:solidFill>
              </a:rPr>
              <a:t> 7-10.</a:t>
            </a:r>
            <a:endParaRPr lang="en-US" altLang="it-IT">
              <a:solidFill>
                <a:srgbClr val="FF0000"/>
              </a:solidFill>
            </a:endParaRPr>
          </a:p>
          <a:p>
            <a:pPr eaLnBrk="1" hangingPunct="1">
              <a:spcBef>
                <a:spcPct val="50000"/>
              </a:spcBef>
            </a:pPr>
            <a:endParaRPr lang="en-US" altLang="it-IT"/>
          </a:p>
        </p:txBody>
      </p:sp>
    </p:spTree>
    <p:extLst>
      <p:ext uri="{BB962C8B-B14F-4D97-AF65-F5344CB8AC3E}">
        <p14:creationId xmlns:p14="http://schemas.microsoft.com/office/powerpoint/2010/main" val="2238289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514600" y="685800"/>
          <a:ext cx="1074738" cy="430213"/>
        </p:xfrm>
        <a:graphic>
          <a:graphicData uri="http://schemas.openxmlformats.org/presentationml/2006/ole">
            <mc:AlternateContent xmlns:mc="http://schemas.openxmlformats.org/markup-compatibility/2006">
              <mc:Choice xmlns:v="urn:schemas-microsoft-com:vml" Requires="v">
                <p:oleObj spid="_x0000_s32890" name="Equation" r:id="rId3" imgW="507960" imgH="203040" progId="Equation.3">
                  <p:embed/>
                </p:oleObj>
              </mc:Choice>
              <mc:Fallback>
                <p:oleObj name="Equation" r:id="rId3" imgW="5079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685800"/>
                        <a:ext cx="10747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Text Box 3"/>
          <p:cNvSpPr txBox="1">
            <a:spLocks noChangeArrowheads="1"/>
          </p:cNvSpPr>
          <p:nvPr/>
        </p:nvSpPr>
        <p:spPr bwMode="auto">
          <a:xfrm>
            <a:off x="533400" y="609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in  16.</a:t>
            </a:r>
            <a:endParaRPr lang="en-US" altLang="it-IT"/>
          </a:p>
        </p:txBody>
      </p:sp>
      <p:graphicFrame>
        <p:nvGraphicFramePr>
          <p:cNvPr id="6147" name="Object 4"/>
          <p:cNvGraphicFramePr>
            <a:graphicFrameLocks noChangeAspect="1"/>
          </p:cNvGraphicFramePr>
          <p:nvPr/>
        </p:nvGraphicFramePr>
        <p:xfrm>
          <a:off x="1635125" y="1143000"/>
          <a:ext cx="4567238" cy="914400"/>
        </p:xfrm>
        <a:graphic>
          <a:graphicData uri="http://schemas.openxmlformats.org/presentationml/2006/ole">
            <mc:AlternateContent xmlns:mc="http://schemas.openxmlformats.org/markup-compatibility/2006">
              <mc:Choice xmlns:v="urn:schemas-microsoft-com:vml" Requires="v">
                <p:oleObj spid="_x0000_s32891" name="Equation" r:id="rId5" imgW="2158920" imgH="431640" progId="Equation.3">
                  <p:embed/>
                </p:oleObj>
              </mc:Choice>
              <mc:Fallback>
                <p:oleObj name="Equation" r:id="rId5" imgW="21589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125" y="1143000"/>
                        <a:ext cx="45672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Text Box 5"/>
          <p:cNvSpPr txBox="1">
            <a:spLocks noChangeArrowheads="1"/>
          </p:cNvSpPr>
          <p:nvPr/>
        </p:nvSpPr>
        <p:spPr bwMode="auto">
          <a:xfrm>
            <a:off x="609600" y="12557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19.</a:t>
            </a:r>
            <a:endParaRPr lang="en-US" altLang="it-IT">
              <a:solidFill>
                <a:srgbClr val="FF0000"/>
              </a:solidFill>
            </a:endParaRPr>
          </a:p>
        </p:txBody>
      </p:sp>
      <p:graphicFrame>
        <p:nvGraphicFramePr>
          <p:cNvPr id="6148" name="Object 6"/>
          <p:cNvGraphicFramePr>
            <a:graphicFrameLocks noChangeAspect="1"/>
          </p:cNvGraphicFramePr>
          <p:nvPr/>
        </p:nvGraphicFramePr>
        <p:xfrm>
          <a:off x="1600200" y="2322513"/>
          <a:ext cx="1933575" cy="914400"/>
        </p:xfrm>
        <a:graphic>
          <a:graphicData uri="http://schemas.openxmlformats.org/presentationml/2006/ole">
            <mc:AlternateContent xmlns:mc="http://schemas.openxmlformats.org/markup-compatibility/2006">
              <mc:Choice xmlns:v="urn:schemas-microsoft-com:vml" Requires="v">
                <p:oleObj spid="_x0000_s32892" name="Equation" r:id="rId7" imgW="914400" imgH="431640" progId="Equation.3">
                  <p:embed/>
                </p:oleObj>
              </mc:Choice>
              <mc:Fallback>
                <p:oleObj name="Equation" r:id="rId7" imgW="9144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2322513"/>
                        <a:ext cx="1933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7"/>
          <p:cNvSpPr txBox="1">
            <a:spLocks noChangeArrowheads="1"/>
          </p:cNvSpPr>
          <p:nvPr/>
        </p:nvSpPr>
        <p:spPr bwMode="auto">
          <a:xfrm>
            <a:off x="609600" y="25511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20.</a:t>
            </a:r>
            <a:endParaRPr lang="en-US" altLang="it-IT">
              <a:solidFill>
                <a:srgbClr val="FF0000"/>
              </a:solidFill>
            </a:endParaRPr>
          </a:p>
        </p:txBody>
      </p:sp>
      <p:sp>
        <p:nvSpPr>
          <p:cNvPr id="6154" name="Text Box 8"/>
          <p:cNvSpPr txBox="1">
            <a:spLocks noChangeArrowheads="1"/>
          </p:cNvSpPr>
          <p:nvPr/>
        </p:nvSpPr>
        <p:spPr bwMode="auto">
          <a:xfrm>
            <a:off x="1524000" y="3694113"/>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1 = </a:t>
            </a:r>
            <a:r>
              <a:rPr lang="it-IT" altLang="it-IT">
                <a:latin typeface="Symbol" pitchFamily="18" charset="2"/>
              </a:rPr>
              <a:t>q</a:t>
            </a:r>
            <a:r>
              <a:rPr lang="it-IT" altLang="it-IT" baseline="-25000">
                <a:latin typeface="Symbol" pitchFamily="18" charset="2"/>
              </a:rPr>
              <a:t>0 </a:t>
            </a:r>
            <a:r>
              <a:rPr lang="it-IT" altLang="it-IT">
                <a:latin typeface="Symbol" pitchFamily="18" charset="2"/>
              </a:rPr>
              <a:t>+</a:t>
            </a:r>
            <a:r>
              <a:rPr lang="it-IT" altLang="it-IT" baseline="-25000">
                <a:latin typeface="Symbol" pitchFamily="18" charset="2"/>
              </a:rPr>
              <a:t> </a:t>
            </a:r>
            <a:r>
              <a:rPr lang="it-IT" altLang="it-IT">
                <a:latin typeface="Symbol" pitchFamily="18" charset="2"/>
              </a:rPr>
              <a:t>q</a:t>
            </a:r>
            <a:r>
              <a:rPr lang="it-IT" altLang="it-IT" baseline="-25000">
                <a:latin typeface="Symbol" pitchFamily="18" charset="2"/>
              </a:rPr>
              <a:t>1</a:t>
            </a:r>
            <a:r>
              <a:rPr lang="it-IT" altLang="it-IT">
                <a:latin typeface="Symbol" pitchFamily="18" charset="2"/>
              </a:rPr>
              <a:t> + q</a:t>
            </a:r>
            <a:r>
              <a:rPr lang="it-IT" altLang="it-IT" baseline="-25000">
                <a:latin typeface="Symbol" pitchFamily="18" charset="2"/>
              </a:rPr>
              <a:t>2  </a:t>
            </a:r>
            <a:r>
              <a:rPr lang="it-IT" altLang="it-IT">
                <a:latin typeface="Symbol" pitchFamily="18" charset="2"/>
              </a:rPr>
              <a:t>+.....q</a:t>
            </a:r>
            <a:r>
              <a:rPr lang="it-IT" altLang="it-IT" baseline="-25000"/>
              <a:t>n</a:t>
            </a:r>
            <a:endParaRPr lang="en-US" altLang="it-IT" baseline="-25000"/>
          </a:p>
        </p:txBody>
      </p:sp>
      <p:sp>
        <p:nvSpPr>
          <p:cNvPr id="6155" name="Text Box 9"/>
          <p:cNvSpPr txBox="1">
            <a:spLocks noChangeArrowheads="1"/>
          </p:cNvSpPr>
          <p:nvPr/>
        </p:nvSpPr>
        <p:spPr bwMode="auto">
          <a:xfrm>
            <a:off x="609600" y="36941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21.</a:t>
            </a:r>
            <a:endParaRPr lang="en-US" altLang="it-IT">
              <a:solidFill>
                <a:srgbClr val="FF0000"/>
              </a:solidFill>
            </a:endParaRPr>
          </a:p>
        </p:txBody>
      </p:sp>
      <p:graphicFrame>
        <p:nvGraphicFramePr>
          <p:cNvPr id="6149" name="Object 10"/>
          <p:cNvGraphicFramePr>
            <a:graphicFrameLocks noChangeAspect="1"/>
          </p:cNvGraphicFramePr>
          <p:nvPr/>
        </p:nvGraphicFramePr>
        <p:xfrm>
          <a:off x="1371600" y="4532313"/>
          <a:ext cx="4378325" cy="914400"/>
        </p:xfrm>
        <a:graphic>
          <a:graphicData uri="http://schemas.openxmlformats.org/presentationml/2006/ole">
            <mc:AlternateContent xmlns:mc="http://schemas.openxmlformats.org/markup-compatibility/2006">
              <mc:Choice xmlns:v="urn:schemas-microsoft-com:vml" Requires="v">
                <p:oleObj spid="_x0000_s32893" name="Equation" r:id="rId9" imgW="2070000" imgH="431640" progId="Equation.3">
                  <p:embed/>
                </p:oleObj>
              </mc:Choice>
              <mc:Fallback>
                <p:oleObj name="Equation" r:id="rId9" imgW="2070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4532313"/>
                        <a:ext cx="4378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6" name="Text Box 11"/>
          <p:cNvSpPr txBox="1">
            <a:spLocks noChangeArrowheads="1"/>
          </p:cNvSpPr>
          <p:nvPr/>
        </p:nvSpPr>
        <p:spPr bwMode="auto">
          <a:xfrm>
            <a:off x="609600" y="46847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22.</a:t>
            </a:r>
            <a:endParaRPr lang="en-US" altLang="it-IT">
              <a:solidFill>
                <a:srgbClr val="FF0000"/>
              </a:solidFill>
            </a:endParaRPr>
          </a:p>
        </p:txBody>
      </p:sp>
      <p:sp>
        <p:nvSpPr>
          <p:cNvPr id="6157" name="Text Box 12"/>
          <p:cNvSpPr txBox="1">
            <a:spLocks noChangeArrowheads="1"/>
          </p:cNvSpPr>
          <p:nvPr/>
        </p:nvSpPr>
        <p:spPr bwMode="auto">
          <a:xfrm>
            <a:off x="1219200" y="541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22 into 20</a:t>
            </a:r>
            <a:endParaRPr lang="en-US" altLang="it-IT"/>
          </a:p>
        </p:txBody>
      </p:sp>
      <p:graphicFrame>
        <p:nvGraphicFramePr>
          <p:cNvPr id="6150" name="Object 13"/>
          <p:cNvGraphicFramePr>
            <a:graphicFrameLocks noChangeAspect="1"/>
          </p:cNvGraphicFramePr>
          <p:nvPr/>
        </p:nvGraphicFramePr>
        <p:xfrm>
          <a:off x="4724400" y="5715000"/>
          <a:ext cx="3249613" cy="941388"/>
        </p:xfrm>
        <a:graphic>
          <a:graphicData uri="http://schemas.openxmlformats.org/presentationml/2006/ole">
            <mc:AlternateContent xmlns:mc="http://schemas.openxmlformats.org/markup-compatibility/2006">
              <mc:Choice xmlns:v="urn:schemas-microsoft-com:vml" Requires="v">
                <p:oleObj spid="_x0000_s32894" name="Equation" r:id="rId11" imgW="1536480" imgH="444240" progId="Equation.3">
                  <p:embed/>
                </p:oleObj>
              </mc:Choice>
              <mc:Fallback>
                <p:oleObj name="Equation" r:id="rId11" imgW="153648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5715000"/>
                        <a:ext cx="324961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8" name="Text Box 14"/>
          <p:cNvSpPr txBox="1">
            <a:spLocks noChangeArrowheads="1"/>
          </p:cNvSpPr>
          <p:nvPr/>
        </p:nvSpPr>
        <p:spPr bwMode="auto">
          <a:xfrm>
            <a:off x="3657600" y="6096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23.</a:t>
            </a:r>
            <a:endParaRPr lang="en-US" altLang="it-IT">
              <a:solidFill>
                <a:srgbClr val="FF0000"/>
              </a:solidFill>
            </a:endParaRPr>
          </a:p>
        </p:txBody>
      </p:sp>
    </p:spTree>
    <p:extLst>
      <p:ext uri="{BB962C8B-B14F-4D97-AF65-F5344CB8AC3E}">
        <p14:creationId xmlns:p14="http://schemas.microsoft.com/office/powerpoint/2010/main" val="1993764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Line 4"/>
          <p:cNvSpPr>
            <a:spLocks noChangeShapeType="1"/>
          </p:cNvSpPr>
          <p:nvPr/>
        </p:nvSpPr>
        <p:spPr bwMode="auto">
          <a:xfrm>
            <a:off x="1120552" y="590565"/>
            <a:ext cx="0" cy="6248400"/>
          </a:xfrm>
          <a:prstGeom prst="line">
            <a:avLst/>
          </a:prstGeom>
          <a:noFill/>
          <a:ln w="38100">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5"/>
          <p:cNvSpPr>
            <a:spLocks noChangeShapeType="1"/>
          </p:cNvSpPr>
          <p:nvPr/>
        </p:nvSpPr>
        <p:spPr bwMode="auto">
          <a:xfrm>
            <a:off x="1120552" y="3714765"/>
            <a:ext cx="72390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Freeform 6"/>
          <p:cNvSpPr>
            <a:spLocks/>
          </p:cNvSpPr>
          <p:nvPr/>
        </p:nvSpPr>
        <p:spPr bwMode="auto">
          <a:xfrm>
            <a:off x="1544415" y="652477"/>
            <a:ext cx="6686550" cy="5010150"/>
          </a:xfrm>
          <a:custGeom>
            <a:avLst/>
            <a:gdLst>
              <a:gd name="T0" fmla="*/ 4212 w 4212"/>
              <a:gd name="T1" fmla="*/ 1926 h 3156"/>
              <a:gd name="T2" fmla="*/ 1989 w 4212"/>
              <a:gd name="T3" fmla="*/ 2358 h 3156"/>
              <a:gd name="T4" fmla="*/ 1233 w 4212"/>
              <a:gd name="T5" fmla="*/ 2763 h 3156"/>
              <a:gd name="T6" fmla="*/ 0 w 4212"/>
              <a:gd name="T7" fmla="*/ 0 h 3156"/>
            </a:gdLst>
            <a:ahLst/>
            <a:cxnLst>
              <a:cxn ang="0">
                <a:pos x="T0" y="T1"/>
              </a:cxn>
              <a:cxn ang="0">
                <a:pos x="T2" y="T3"/>
              </a:cxn>
              <a:cxn ang="0">
                <a:pos x="T4" y="T5"/>
              </a:cxn>
              <a:cxn ang="0">
                <a:pos x="T6" y="T7"/>
              </a:cxn>
            </a:cxnLst>
            <a:rect l="0" t="0" r="r" b="b"/>
            <a:pathLst>
              <a:path w="4212" h="3156">
                <a:moveTo>
                  <a:pt x="4212" y="1926"/>
                </a:moveTo>
                <a:cubicBezTo>
                  <a:pt x="2610" y="1951"/>
                  <a:pt x="2268" y="2070"/>
                  <a:pt x="1989" y="2358"/>
                </a:cubicBezTo>
                <a:cubicBezTo>
                  <a:pt x="1710" y="2646"/>
                  <a:pt x="1564" y="3156"/>
                  <a:pt x="1233" y="2763"/>
                </a:cubicBezTo>
                <a:cubicBezTo>
                  <a:pt x="902" y="2370"/>
                  <a:pt x="257" y="576"/>
                  <a:pt x="0" y="0"/>
                </a:cubicBezTo>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3" name="Text Box 37"/>
          <p:cNvSpPr txBox="1">
            <a:spLocks noChangeArrowheads="1"/>
          </p:cNvSpPr>
          <p:nvPr/>
        </p:nvSpPr>
        <p:spPr bwMode="auto">
          <a:xfrm>
            <a:off x="209328" y="116632"/>
            <a:ext cx="63852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dirty="0">
                <a:solidFill>
                  <a:srgbClr val="FF0000"/>
                </a:solidFill>
              </a:rPr>
              <a:t>Lennard-Jones </a:t>
            </a:r>
            <a:r>
              <a:rPr lang="en-GB" altLang="it-IT" sz="2800" b="1" dirty="0" smtClean="0">
                <a:solidFill>
                  <a:srgbClr val="FF0000"/>
                </a:solidFill>
              </a:rPr>
              <a:t>Potential for physisorption</a:t>
            </a:r>
            <a:endParaRPr lang="en-GB" altLang="it-IT" sz="2800" b="1" dirty="0">
              <a:solidFill>
                <a:srgbClr val="FF0000"/>
              </a:solidFill>
            </a:endParaRPr>
          </a:p>
        </p:txBody>
      </p:sp>
      <p:sp>
        <p:nvSpPr>
          <p:cNvPr id="24614" name="Text Box 38"/>
          <p:cNvSpPr txBox="1">
            <a:spLocks noChangeArrowheads="1"/>
          </p:cNvSpPr>
          <p:nvPr/>
        </p:nvSpPr>
        <p:spPr bwMode="auto">
          <a:xfrm>
            <a:off x="7597552" y="3790965"/>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2400">
                <a:latin typeface="Times New Roman" pitchFamily="18" charset="0"/>
              </a:rPr>
              <a:t>z</a:t>
            </a:r>
          </a:p>
        </p:txBody>
      </p:sp>
      <p:sp>
        <p:nvSpPr>
          <p:cNvPr id="24615" name="Text Box 39"/>
          <p:cNvSpPr txBox="1">
            <a:spLocks noChangeArrowheads="1"/>
          </p:cNvSpPr>
          <p:nvPr/>
        </p:nvSpPr>
        <p:spPr bwMode="auto">
          <a:xfrm rot="-5391274">
            <a:off x="-412973" y="2014552"/>
            <a:ext cx="215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2400">
                <a:latin typeface="Times New Roman" pitchFamily="18" charset="0"/>
              </a:rPr>
              <a:t>potential energy</a:t>
            </a:r>
          </a:p>
        </p:txBody>
      </p:sp>
      <p:sp>
        <p:nvSpPr>
          <p:cNvPr id="24616" name="Line 40"/>
          <p:cNvSpPr>
            <a:spLocks noChangeShapeType="1"/>
          </p:cNvSpPr>
          <p:nvPr/>
        </p:nvSpPr>
        <p:spPr bwMode="auto">
          <a:xfrm>
            <a:off x="1349152" y="3700477"/>
            <a:ext cx="0" cy="1566863"/>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7" name="Text Box 41"/>
          <p:cNvSpPr txBox="1">
            <a:spLocks noChangeArrowheads="1"/>
          </p:cNvSpPr>
          <p:nvPr/>
        </p:nvSpPr>
        <p:spPr bwMode="auto">
          <a:xfrm>
            <a:off x="5921152" y="1700227"/>
            <a:ext cx="264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2400">
                <a:solidFill>
                  <a:srgbClr val="800000"/>
                </a:solidFill>
                <a:latin typeface="Symbol" pitchFamily="18" charset="2"/>
              </a:rPr>
              <a:t>-DH</a:t>
            </a:r>
            <a:r>
              <a:rPr lang="en-GB" altLang="it-IT" sz="2400" baseline="-25000">
                <a:solidFill>
                  <a:srgbClr val="800000"/>
                </a:solidFill>
                <a:latin typeface="Times New Roman" pitchFamily="18" charset="0"/>
              </a:rPr>
              <a:t>ads</a:t>
            </a:r>
            <a:r>
              <a:rPr lang="en-GB" altLang="it-IT" sz="2400">
                <a:solidFill>
                  <a:srgbClr val="800000"/>
                </a:solidFill>
                <a:latin typeface="Times New Roman" pitchFamily="18" charset="0"/>
              </a:rPr>
              <a:t> &lt; 35 kJmol</a:t>
            </a:r>
            <a:r>
              <a:rPr lang="en-GB" altLang="it-IT" sz="2400" baseline="30000">
                <a:solidFill>
                  <a:srgbClr val="800000"/>
                </a:solidFill>
                <a:latin typeface="Times New Roman" pitchFamily="18" charset="0"/>
              </a:rPr>
              <a:t>-1</a:t>
            </a:r>
          </a:p>
        </p:txBody>
      </p:sp>
      <p:sp>
        <p:nvSpPr>
          <p:cNvPr id="24618" name="Line 42"/>
          <p:cNvSpPr>
            <a:spLocks noChangeShapeType="1"/>
          </p:cNvSpPr>
          <p:nvPr/>
        </p:nvSpPr>
        <p:spPr bwMode="auto">
          <a:xfrm flipH="1">
            <a:off x="891952" y="5281627"/>
            <a:ext cx="3505200" cy="0"/>
          </a:xfrm>
          <a:prstGeom prst="line">
            <a:avLst/>
          </a:prstGeom>
          <a:noFill/>
          <a:ln w="952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667" name="Group 91"/>
          <p:cNvGrpSpPr>
            <a:grpSpLocks/>
          </p:cNvGrpSpPr>
          <p:nvPr/>
        </p:nvGrpSpPr>
        <p:grpSpPr bwMode="auto">
          <a:xfrm>
            <a:off x="4854352" y="2690827"/>
            <a:ext cx="3192463" cy="1447800"/>
            <a:chOff x="2976" y="1392"/>
            <a:chExt cx="2011" cy="912"/>
          </a:xfrm>
        </p:grpSpPr>
        <p:sp>
          <p:nvSpPr>
            <p:cNvPr id="24668" name="Text Box 92"/>
            <p:cNvSpPr txBox="1">
              <a:spLocks noChangeArrowheads="1"/>
            </p:cNvSpPr>
            <p:nvPr/>
          </p:nvSpPr>
          <p:spPr bwMode="auto">
            <a:xfrm>
              <a:off x="2994" y="1392"/>
              <a:ext cx="199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a:latin typeface="Times New Roman" pitchFamily="18" charset="0"/>
                </a:rPr>
                <a:t>attractive van der Waals interactions</a:t>
              </a:r>
            </a:p>
          </p:txBody>
        </p:sp>
        <p:sp>
          <p:nvSpPr>
            <p:cNvPr id="24669" name="Line 93"/>
            <p:cNvSpPr>
              <a:spLocks noChangeShapeType="1"/>
            </p:cNvSpPr>
            <p:nvPr/>
          </p:nvSpPr>
          <p:spPr bwMode="auto">
            <a:xfrm flipH="1">
              <a:off x="2976" y="1680"/>
              <a:ext cx="24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70" name="Group 94"/>
          <p:cNvGrpSpPr>
            <a:grpSpLocks/>
          </p:cNvGrpSpPr>
          <p:nvPr/>
        </p:nvGrpSpPr>
        <p:grpSpPr bwMode="auto">
          <a:xfrm>
            <a:off x="2644552" y="1672008"/>
            <a:ext cx="2890838" cy="1665288"/>
            <a:chOff x="1392" y="1008"/>
            <a:chExt cx="1821" cy="1049"/>
          </a:xfrm>
        </p:grpSpPr>
        <p:sp>
          <p:nvSpPr>
            <p:cNvPr id="24671" name="Text Box 95"/>
            <p:cNvSpPr txBox="1">
              <a:spLocks noChangeArrowheads="1"/>
            </p:cNvSpPr>
            <p:nvPr/>
          </p:nvSpPr>
          <p:spPr bwMode="auto">
            <a:xfrm>
              <a:off x="1392" y="1008"/>
              <a:ext cx="1821"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dirty="0">
                  <a:latin typeface="Times New Roman" pitchFamily="18" charset="0"/>
                </a:rPr>
                <a:t>repulsive Coulombic interactions</a:t>
              </a:r>
            </a:p>
            <a:p>
              <a:r>
                <a:rPr lang="en-GB" altLang="it-IT" sz="1600" dirty="0">
                  <a:latin typeface="Times New Roman" pitchFamily="18" charset="0"/>
                </a:rPr>
                <a:t>Pauli repulsion</a:t>
              </a:r>
            </a:p>
          </p:txBody>
        </p:sp>
        <p:sp>
          <p:nvSpPr>
            <p:cNvPr id="24672" name="Line 96"/>
            <p:cNvSpPr>
              <a:spLocks noChangeShapeType="1"/>
            </p:cNvSpPr>
            <p:nvPr/>
          </p:nvSpPr>
          <p:spPr bwMode="auto">
            <a:xfrm flipH="1">
              <a:off x="1488" y="1385"/>
              <a:ext cx="48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73" name="Text Box 97"/>
          <p:cNvSpPr txBox="1">
            <a:spLocks noChangeArrowheads="1"/>
          </p:cNvSpPr>
          <p:nvPr/>
        </p:nvSpPr>
        <p:spPr bwMode="auto">
          <a:xfrm>
            <a:off x="1349152" y="4291027"/>
            <a:ext cx="885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400" b="1" dirty="0" err="1">
                <a:solidFill>
                  <a:srgbClr val="800000"/>
                </a:solidFill>
                <a:latin typeface="Symbol" pitchFamily="18" charset="2"/>
              </a:rPr>
              <a:t>DH</a:t>
            </a:r>
            <a:r>
              <a:rPr lang="en-GB" altLang="it-IT" sz="2400" b="1" baseline="-25000" dirty="0" err="1">
                <a:solidFill>
                  <a:srgbClr val="800000"/>
                </a:solidFill>
                <a:latin typeface="Times New Roman" pitchFamily="18" charset="0"/>
              </a:rPr>
              <a:t>ads</a:t>
            </a:r>
            <a:endParaRPr lang="en-GB" altLang="it-IT" sz="2400" b="1" baseline="-25000" dirty="0">
              <a:solidFill>
                <a:srgbClr val="800000"/>
              </a:solidFill>
              <a:latin typeface="Times New Roman" pitchFamily="18" charset="0"/>
            </a:endParaRPr>
          </a:p>
        </p:txBody>
      </p:sp>
      <p:sp>
        <p:nvSpPr>
          <p:cNvPr id="24677" name="Text Box 101"/>
          <p:cNvSpPr txBox="1">
            <a:spLocks noChangeArrowheads="1"/>
          </p:cNvSpPr>
          <p:nvPr/>
        </p:nvSpPr>
        <p:spPr bwMode="auto">
          <a:xfrm>
            <a:off x="739552" y="3529027"/>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b="1">
                <a:latin typeface="Times New Roman" pitchFamily="18" charset="0"/>
              </a:rPr>
              <a:t>0</a:t>
            </a:r>
          </a:p>
        </p:txBody>
      </p:sp>
    </p:spTree>
    <p:extLst>
      <p:ext uri="{BB962C8B-B14F-4D97-AF65-F5344CB8AC3E}">
        <p14:creationId xmlns:p14="http://schemas.microsoft.com/office/powerpoint/2010/main" val="1920881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0"/>
                                  </p:stCondLst>
                                  <p:childTnLst>
                                    <p:set>
                                      <p:cBhvr>
                                        <p:cTn id="6" dur="1" fill="hold">
                                          <p:stCondLst>
                                            <p:cond delay="0"/>
                                          </p:stCondLst>
                                        </p:cTn>
                                        <p:tgtEl>
                                          <p:spTgt spid="24667"/>
                                        </p:tgtEl>
                                        <p:attrNameLst>
                                          <p:attrName>style.visibility</p:attrName>
                                        </p:attrNameLst>
                                      </p:cBhvr>
                                      <p:to>
                                        <p:strVal val="visible"/>
                                      </p:to>
                                    </p:set>
                                    <p:animEffect transition="in" filter="box(out)">
                                      <p:cBhvr>
                                        <p:cTn id="7" dur="500"/>
                                        <p:tgtEl>
                                          <p:spTgt spid="24667"/>
                                        </p:tgtEl>
                                      </p:cBhvr>
                                    </p:animEffect>
                                  </p:childTnLst>
                                </p:cTn>
                              </p:par>
                            </p:childTnLst>
                          </p:cTn>
                        </p:par>
                        <p:par>
                          <p:cTn id="8" fill="hold" nodeType="afterGroup">
                            <p:stCondLst>
                              <p:cond delay="5500"/>
                            </p:stCondLst>
                            <p:childTnLst>
                              <p:par>
                                <p:cTn id="9" presetID="4" presetClass="entr" presetSubtype="32" fill="hold" nodeType="afterEffect">
                                  <p:stCondLst>
                                    <p:cond delay="5000"/>
                                  </p:stCondLst>
                                  <p:childTnLst>
                                    <p:set>
                                      <p:cBhvr>
                                        <p:cTn id="10" dur="1" fill="hold">
                                          <p:stCondLst>
                                            <p:cond delay="0"/>
                                          </p:stCondLst>
                                        </p:cTn>
                                        <p:tgtEl>
                                          <p:spTgt spid="24670"/>
                                        </p:tgtEl>
                                        <p:attrNameLst>
                                          <p:attrName>style.visibility</p:attrName>
                                        </p:attrNameLst>
                                      </p:cBhvr>
                                      <p:to>
                                        <p:strVal val="visible"/>
                                      </p:to>
                                    </p:set>
                                    <p:animEffect transition="in" filter="box(out)">
                                      <p:cBhvr>
                                        <p:cTn id="11" dur="500"/>
                                        <p:tgtEl>
                                          <p:spTgt spid="24670"/>
                                        </p:tgtEl>
                                      </p:cBhvr>
                                    </p:animEffect>
                                  </p:childTnLst>
                                </p:cTn>
                              </p:par>
                            </p:childTnLst>
                          </p:cTn>
                        </p:par>
                        <p:par>
                          <p:cTn id="12" fill="hold" nodeType="afterGroup">
                            <p:stCondLst>
                              <p:cond delay="11000"/>
                            </p:stCondLst>
                            <p:childTnLst>
                              <p:par>
                                <p:cTn id="13" presetID="2" presetClass="entr" presetSubtype="4" fill="hold" grpId="0" nodeType="afterEffect">
                                  <p:stCondLst>
                                    <p:cond delay="5000"/>
                                  </p:stCondLst>
                                  <p:childTnLst>
                                    <p:set>
                                      <p:cBhvr>
                                        <p:cTn id="14" dur="1" fill="hold">
                                          <p:stCondLst>
                                            <p:cond delay="0"/>
                                          </p:stCondLst>
                                        </p:cTn>
                                        <p:tgtEl>
                                          <p:spTgt spid="24617"/>
                                        </p:tgtEl>
                                        <p:attrNameLst>
                                          <p:attrName>style.visibility</p:attrName>
                                        </p:attrNameLst>
                                      </p:cBhvr>
                                      <p:to>
                                        <p:strVal val="visible"/>
                                      </p:to>
                                    </p:set>
                                    <p:anim calcmode="lin" valueType="num">
                                      <p:cBhvr additive="base">
                                        <p:cTn id="15" dur="500" fill="hold"/>
                                        <p:tgtEl>
                                          <p:spTgt spid="24617"/>
                                        </p:tgtEl>
                                        <p:attrNameLst>
                                          <p:attrName>ppt_x</p:attrName>
                                        </p:attrNameLst>
                                      </p:cBhvr>
                                      <p:tavLst>
                                        <p:tav tm="0">
                                          <p:val>
                                            <p:strVal val="#ppt_x"/>
                                          </p:val>
                                        </p:tav>
                                        <p:tav tm="100000">
                                          <p:val>
                                            <p:strVal val="#ppt_x"/>
                                          </p:val>
                                        </p:tav>
                                      </p:tavLst>
                                    </p:anim>
                                    <p:anim calcmode="lin" valueType="num">
                                      <p:cBhvr additive="base">
                                        <p:cTn id="16" dur="500" fill="hold"/>
                                        <p:tgtEl>
                                          <p:spTgt spid="246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2278063" y="1219200"/>
          <a:ext cx="4027487" cy="941388"/>
        </p:xfrm>
        <a:graphic>
          <a:graphicData uri="http://schemas.openxmlformats.org/presentationml/2006/ole">
            <mc:AlternateContent xmlns:mc="http://schemas.openxmlformats.org/markup-compatibility/2006">
              <mc:Choice xmlns:v="urn:schemas-microsoft-com:vml" Requires="v">
                <p:oleObj spid="_x0000_s33890" name="Equation" r:id="rId3" imgW="1904760" imgH="444240" progId="Equation.3">
                  <p:embed/>
                </p:oleObj>
              </mc:Choice>
              <mc:Fallback>
                <p:oleObj name="Equation" r:id="rId3" imgW="190476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063" y="1219200"/>
                        <a:ext cx="4027487"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3"/>
          <p:cNvSpPr txBox="1">
            <a:spLocks noChangeArrowheads="1"/>
          </p:cNvSpPr>
          <p:nvPr/>
        </p:nvSpPr>
        <p:spPr bwMode="auto">
          <a:xfrm>
            <a:off x="685800" y="4572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Replacing </a:t>
            </a:r>
            <a:r>
              <a:rPr lang="it-IT" altLang="it-IT">
                <a:latin typeface="Symbol Set SWA" pitchFamily="18" charset="2"/>
              </a:rPr>
              <a:t>q</a:t>
            </a:r>
            <a:r>
              <a:rPr lang="it-IT" altLang="it-IT" baseline="-25000"/>
              <a:t>n </a:t>
            </a:r>
            <a:r>
              <a:rPr lang="it-IT" altLang="it-IT"/>
              <a:t>in 23. with </a:t>
            </a:r>
            <a:r>
              <a:rPr lang="it-IT" altLang="it-IT">
                <a:latin typeface="Symbol Set SWA" pitchFamily="18" charset="2"/>
              </a:rPr>
              <a:t>ab</a:t>
            </a:r>
            <a:r>
              <a:rPr lang="it-IT" altLang="it-IT" baseline="30000"/>
              <a:t>n-1</a:t>
            </a:r>
            <a:r>
              <a:rPr lang="it-IT" altLang="it-IT">
                <a:latin typeface="Symbol" pitchFamily="18" charset="2"/>
              </a:rPr>
              <a:t>q</a:t>
            </a:r>
            <a:r>
              <a:rPr lang="it-IT" altLang="it-IT" baseline="-25000"/>
              <a:t>o</a:t>
            </a:r>
            <a:r>
              <a:rPr lang="it-IT" altLang="it-IT"/>
              <a:t> from 14.</a:t>
            </a:r>
            <a:endParaRPr lang="en-US" altLang="it-IT"/>
          </a:p>
        </p:txBody>
      </p:sp>
      <p:sp>
        <p:nvSpPr>
          <p:cNvPr id="7175" name="Text Box 4"/>
          <p:cNvSpPr txBox="1">
            <a:spLocks noChangeArrowheads="1"/>
          </p:cNvSpPr>
          <p:nvPr/>
        </p:nvSpPr>
        <p:spPr bwMode="auto">
          <a:xfrm>
            <a:off x="1143000" y="129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24.</a:t>
            </a:r>
            <a:endParaRPr lang="en-US" altLang="it-IT">
              <a:solidFill>
                <a:srgbClr val="FF0000"/>
              </a:solidFill>
            </a:endParaRPr>
          </a:p>
        </p:txBody>
      </p:sp>
      <p:sp>
        <p:nvSpPr>
          <p:cNvPr id="7176" name="Rectangle 5"/>
          <p:cNvSpPr>
            <a:spLocks noChangeArrowheads="1"/>
          </p:cNvSpPr>
          <p:nvPr/>
        </p:nvSpPr>
        <p:spPr bwMode="auto">
          <a:xfrm>
            <a:off x="762000" y="2293938"/>
            <a:ext cx="464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Replacing </a:t>
            </a:r>
            <a:r>
              <a:rPr lang="it-IT" altLang="it-IT">
                <a:latin typeface="Symbol Set SWA" pitchFamily="18" charset="2"/>
              </a:rPr>
              <a:t>a </a:t>
            </a:r>
            <a:r>
              <a:rPr lang="it-IT" altLang="it-IT"/>
              <a:t>in 24. with C</a:t>
            </a:r>
            <a:r>
              <a:rPr lang="it-IT" altLang="it-IT">
                <a:latin typeface="Symbol Set SWA" pitchFamily="18" charset="2"/>
              </a:rPr>
              <a:t>b </a:t>
            </a:r>
            <a:r>
              <a:rPr lang="it-IT" altLang="it-IT"/>
              <a:t>from 17.</a:t>
            </a:r>
            <a:endParaRPr lang="en-US" altLang="it-IT"/>
          </a:p>
        </p:txBody>
      </p:sp>
      <p:graphicFrame>
        <p:nvGraphicFramePr>
          <p:cNvPr id="7171" name="Object 6"/>
          <p:cNvGraphicFramePr>
            <a:graphicFrameLocks noChangeAspect="1"/>
          </p:cNvGraphicFramePr>
          <p:nvPr/>
        </p:nvGraphicFramePr>
        <p:xfrm>
          <a:off x="2352675" y="3124200"/>
          <a:ext cx="3892550" cy="941388"/>
        </p:xfrm>
        <a:graphic>
          <a:graphicData uri="http://schemas.openxmlformats.org/presentationml/2006/ole">
            <mc:AlternateContent xmlns:mc="http://schemas.openxmlformats.org/markup-compatibility/2006">
              <mc:Choice xmlns:v="urn:schemas-microsoft-com:vml" Requires="v">
                <p:oleObj spid="_x0000_s33891" name="Equation" r:id="rId5" imgW="1841400" imgH="444240" progId="Equation.3">
                  <p:embed/>
                </p:oleObj>
              </mc:Choice>
              <mc:Fallback>
                <p:oleObj name="Equation" r:id="rId5" imgW="184140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675" y="3124200"/>
                        <a:ext cx="389255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7"/>
          <p:cNvGraphicFramePr>
            <a:graphicFrameLocks noChangeAspect="1"/>
          </p:cNvGraphicFramePr>
          <p:nvPr/>
        </p:nvGraphicFramePr>
        <p:xfrm>
          <a:off x="2057400" y="4419600"/>
          <a:ext cx="4992688" cy="968375"/>
        </p:xfrm>
        <a:graphic>
          <a:graphicData uri="http://schemas.openxmlformats.org/presentationml/2006/ole">
            <mc:AlternateContent xmlns:mc="http://schemas.openxmlformats.org/markup-compatibility/2006">
              <mc:Choice xmlns:v="urn:schemas-microsoft-com:vml" Requires="v">
                <p:oleObj spid="_x0000_s33892" name="Equation" r:id="rId7" imgW="2361960" imgH="457200" progId="Equation.3">
                  <p:embed/>
                </p:oleObj>
              </mc:Choice>
              <mc:Fallback>
                <p:oleObj name="Equation" r:id="rId7" imgW="236196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419600"/>
                        <a:ext cx="4992688"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Text Box 8"/>
          <p:cNvSpPr txBox="1">
            <a:spLocks noChangeArrowheads="1"/>
          </p:cNvSpPr>
          <p:nvPr/>
        </p:nvSpPr>
        <p:spPr bwMode="auto">
          <a:xfrm>
            <a:off x="838200" y="4267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Since</a:t>
            </a:r>
            <a:endParaRPr lang="en-US" altLang="it-IT"/>
          </a:p>
        </p:txBody>
      </p:sp>
      <p:sp>
        <p:nvSpPr>
          <p:cNvPr id="7178" name="Text Box 9"/>
          <p:cNvSpPr txBox="1">
            <a:spLocks noChangeArrowheads="1"/>
          </p:cNvSpPr>
          <p:nvPr/>
        </p:nvSpPr>
        <p:spPr bwMode="auto">
          <a:xfrm>
            <a:off x="1219200" y="3200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25.</a:t>
            </a:r>
            <a:endParaRPr lang="en-US" altLang="it-IT">
              <a:solidFill>
                <a:srgbClr val="FF0000"/>
              </a:solidFill>
            </a:endParaRPr>
          </a:p>
        </p:txBody>
      </p:sp>
      <p:sp>
        <p:nvSpPr>
          <p:cNvPr id="7179" name="Text Box 10"/>
          <p:cNvSpPr txBox="1">
            <a:spLocks noChangeArrowheads="1"/>
          </p:cNvSpPr>
          <p:nvPr/>
        </p:nvSpPr>
        <p:spPr bwMode="auto">
          <a:xfrm>
            <a:off x="1066800" y="4724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26.</a:t>
            </a:r>
            <a:endParaRPr lang="en-US" altLang="it-IT">
              <a:solidFill>
                <a:srgbClr val="FF0000"/>
              </a:solidFill>
            </a:endParaRPr>
          </a:p>
        </p:txBody>
      </p:sp>
      <p:graphicFrame>
        <p:nvGraphicFramePr>
          <p:cNvPr id="7173" name="Object 11"/>
          <p:cNvGraphicFramePr>
            <a:graphicFrameLocks noChangeAspect="1"/>
          </p:cNvGraphicFramePr>
          <p:nvPr/>
        </p:nvGraphicFramePr>
        <p:xfrm>
          <a:off x="2554288" y="5651500"/>
          <a:ext cx="3811587" cy="914400"/>
        </p:xfrm>
        <a:graphic>
          <a:graphicData uri="http://schemas.openxmlformats.org/presentationml/2006/ole">
            <mc:AlternateContent xmlns:mc="http://schemas.openxmlformats.org/markup-compatibility/2006">
              <mc:Choice xmlns:v="urn:schemas-microsoft-com:vml" Requires="v">
                <p:oleObj spid="_x0000_s33893" name="Equation" r:id="rId9" imgW="1803240" imgH="431640" progId="Equation.3">
                  <p:embed/>
                </p:oleObj>
              </mc:Choice>
              <mc:Fallback>
                <p:oleObj name="Equation" r:id="rId9" imgW="18032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288" y="5651500"/>
                        <a:ext cx="38115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2"/>
          <p:cNvSpPr txBox="1">
            <a:spLocks noChangeArrowheads="1"/>
          </p:cNvSpPr>
          <p:nvPr/>
        </p:nvSpPr>
        <p:spPr bwMode="auto">
          <a:xfrm>
            <a:off x="11430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27.</a:t>
            </a:r>
            <a:endParaRPr lang="en-US" altLang="it-IT">
              <a:solidFill>
                <a:srgbClr val="FF0000"/>
              </a:solidFill>
            </a:endParaRPr>
          </a:p>
        </p:txBody>
      </p:sp>
    </p:spTree>
    <p:extLst>
      <p:ext uri="{BB962C8B-B14F-4D97-AF65-F5344CB8AC3E}">
        <p14:creationId xmlns:p14="http://schemas.microsoft.com/office/powerpoint/2010/main" val="2868429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2479675" y="381000"/>
          <a:ext cx="2309813" cy="914400"/>
        </p:xfrm>
        <a:graphic>
          <a:graphicData uri="http://schemas.openxmlformats.org/presentationml/2006/ole">
            <mc:AlternateContent xmlns:mc="http://schemas.openxmlformats.org/markup-compatibility/2006">
              <mc:Choice xmlns:v="urn:schemas-microsoft-com:vml" Requires="v">
                <p:oleObj spid="_x0000_s34938" name="Equation" r:id="rId3" imgW="1091880" imgH="431640" progId="Equation.3">
                  <p:embed/>
                </p:oleObj>
              </mc:Choice>
              <mc:Fallback>
                <p:oleObj name="Equation" r:id="rId3" imgW="10918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381000"/>
                        <a:ext cx="2309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3"/>
          <p:cNvSpPr txBox="1">
            <a:spLocks noChangeArrowheads="1"/>
          </p:cNvSpPr>
          <p:nvPr/>
        </p:nvSpPr>
        <p:spPr bwMode="auto">
          <a:xfrm>
            <a:off x="609600" y="30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From 20. </a:t>
            </a:r>
            <a:endParaRPr lang="en-US" altLang="it-IT"/>
          </a:p>
        </p:txBody>
      </p:sp>
      <p:sp>
        <p:nvSpPr>
          <p:cNvPr id="8200" name="Text Box 4"/>
          <p:cNvSpPr txBox="1">
            <a:spLocks noChangeArrowheads="1"/>
          </p:cNvSpPr>
          <p:nvPr/>
        </p:nvSpPr>
        <p:spPr bwMode="auto">
          <a:xfrm>
            <a:off x="990600" y="1905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ltLang="it-IT"/>
          </a:p>
        </p:txBody>
      </p:sp>
      <p:sp>
        <p:nvSpPr>
          <p:cNvPr id="8201" name="Text Box 5"/>
          <p:cNvSpPr txBox="1">
            <a:spLocks noChangeArrowheads="1"/>
          </p:cNvSpPr>
          <p:nvPr/>
        </p:nvSpPr>
        <p:spPr bwMode="auto">
          <a:xfrm>
            <a:off x="990600" y="1752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28 in 27. </a:t>
            </a:r>
            <a:endParaRPr lang="en-US" altLang="it-IT"/>
          </a:p>
        </p:txBody>
      </p:sp>
      <p:graphicFrame>
        <p:nvGraphicFramePr>
          <p:cNvPr id="8195" name="Object 6"/>
          <p:cNvGraphicFramePr>
            <a:graphicFrameLocks noChangeAspect="1"/>
          </p:cNvGraphicFramePr>
          <p:nvPr/>
        </p:nvGraphicFramePr>
        <p:xfrm>
          <a:off x="1984375" y="2514600"/>
          <a:ext cx="2738438" cy="914400"/>
        </p:xfrm>
        <a:graphic>
          <a:graphicData uri="http://schemas.openxmlformats.org/presentationml/2006/ole">
            <mc:AlternateContent xmlns:mc="http://schemas.openxmlformats.org/markup-compatibility/2006">
              <mc:Choice xmlns:v="urn:schemas-microsoft-com:vml" Requires="v">
                <p:oleObj spid="_x0000_s34939" name="Equation" r:id="rId5" imgW="1295280" imgH="431640" progId="Equation.3">
                  <p:embed/>
                </p:oleObj>
              </mc:Choice>
              <mc:Fallback>
                <p:oleObj name="Equation" r:id="rId5" imgW="12952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75" y="2514600"/>
                        <a:ext cx="2738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2" name="Text Box 7"/>
          <p:cNvSpPr txBox="1">
            <a:spLocks noChangeArrowheads="1"/>
          </p:cNvSpPr>
          <p:nvPr/>
        </p:nvSpPr>
        <p:spPr bwMode="auto">
          <a:xfrm>
            <a:off x="685800" y="838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28.</a:t>
            </a:r>
            <a:endParaRPr lang="en-US" altLang="it-IT">
              <a:solidFill>
                <a:srgbClr val="FF0000"/>
              </a:solidFill>
            </a:endParaRPr>
          </a:p>
        </p:txBody>
      </p:sp>
      <p:sp>
        <p:nvSpPr>
          <p:cNvPr id="8203" name="Text Box 8"/>
          <p:cNvSpPr txBox="1">
            <a:spLocks noChangeArrowheads="1"/>
          </p:cNvSpPr>
          <p:nvPr/>
        </p:nvSpPr>
        <p:spPr bwMode="auto">
          <a:xfrm>
            <a:off x="457200" y="2667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29.</a:t>
            </a:r>
            <a:endParaRPr lang="en-US" altLang="it-IT">
              <a:solidFill>
                <a:srgbClr val="FF0000"/>
              </a:solidFill>
            </a:endParaRPr>
          </a:p>
        </p:txBody>
      </p:sp>
      <p:graphicFrame>
        <p:nvGraphicFramePr>
          <p:cNvPr id="8196" name="Object 9"/>
          <p:cNvGraphicFramePr>
            <a:graphicFrameLocks noChangeAspect="1"/>
          </p:cNvGraphicFramePr>
          <p:nvPr/>
        </p:nvGraphicFramePr>
        <p:xfrm>
          <a:off x="1828800" y="3657600"/>
          <a:ext cx="2551113" cy="887413"/>
        </p:xfrm>
        <a:graphic>
          <a:graphicData uri="http://schemas.openxmlformats.org/presentationml/2006/ole">
            <mc:AlternateContent xmlns:mc="http://schemas.openxmlformats.org/markup-compatibility/2006">
              <mc:Choice xmlns:v="urn:schemas-microsoft-com:vml" Requires="v">
                <p:oleObj spid="_x0000_s34940" name="Equation" r:id="rId7" imgW="1206360" imgH="419040" progId="Equation.3">
                  <p:embed/>
                </p:oleObj>
              </mc:Choice>
              <mc:Fallback>
                <p:oleObj name="Equation" r:id="rId7" imgW="120636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57600"/>
                        <a:ext cx="2551113"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Text Box 10"/>
          <p:cNvSpPr txBox="1">
            <a:spLocks noChangeArrowheads="1"/>
          </p:cNvSpPr>
          <p:nvPr/>
        </p:nvSpPr>
        <p:spPr bwMode="auto">
          <a:xfrm>
            <a:off x="685800" y="388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30.</a:t>
            </a:r>
            <a:endParaRPr lang="en-US" altLang="it-IT">
              <a:solidFill>
                <a:srgbClr val="FF0000"/>
              </a:solidFill>
            </a:endParaRPr>
          </a:p>
        </p:txBody>
      </p:sp>
      <p:sp>
        <p:nvSpPr>
          <p:cNvPr id="8205" name="Text Box 11"/>
          <p:cNvSpPr txBox="1">
            <a:spLocks noChangeArrowheads="1"/>
          </p:cNvSpPr>
          <p:nvPr/>
        </p:nvSpPr>
        <p:spPr bwMode="auto">
          <a:xfrm>
            <a:off x="762000" y="48006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Introducing </a:t>
            </a:r>
            <a:r>
              <a:rPr lang="it-IT" altLang="it-IT">
                <a:latin typeface="Symbol" pitchFamily="18" charset="2"/>
              </a:rPr>
              <a:t>q</a:t>
            </a:r>
            <a:r>
              <a:rPr lang="it-IT" altLang="it-IT" baseline="-25000"/>
              <a:t>o</a:t>
            </a:r>
            <a:r>
              <a:rPr lang="it-IT" altLang="it-IT"/>
              <a:t> from 30. into 20</a:t>
            </a:r>
            <a:endParaRPr lang="en-US" altLang="it-IT"/>
          </a:p>
        </p:txBody>
      </p:sp>
      <p:graphicFrame>
        <p:nvGraphicFramePr>
          <p:cNvPr id="8197" name="Object 12"/>
          <p:cNvGraphicFramePr>
            <a:graphicFrameLocks noChangeAspect="1"/>
          </p:cNvGraphicFramePr>
          <p:nvPr/>
        </p:nvGraphicFramePr>
        <p:xfrm>
          <a:off x="1944688" y="5499100"/>
          <a:ext cx="3355975" cy="914400"/>
        </p:xfrm>
        <a:graphic>
          <a:graphicData uri="http://schemas.openxmlformats.org/presentationml/2006/ole">
            <mc:AlternateContent xmlns:mc="http://schemas.openxmlformats.org/markup-compatibility/2006">
              <mc:Choice xmlns:v="urn:schemas-microsoft-com:vml" Requires="v">
                <p:oleObj spid="_x0000_s34941" name="Equation" r:id="rId9" imgW="1587240" imgH="431640" progId="Equation.3">
                  <p:embed/>
                </p:oleObj>
              </mc:Choice>
              <mc:Fallback>
                <p:oleObj name="Equation" r:id="rId9" imgW="15872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4688" y="5499100"/>
                        <a:ext cx="33559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6" name="Text Box 13"/>
          <p:cNvSpPr txBox="1">
            <a:spLocks noChangeArrowheads="1"/>
          </p:cNvSpPr>
          <p:nvPr/>
        </p:nvSpPr>
        <p:spPr bwMode="auto">
          <a:xfrm>
            <a:off x="7620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31.</a:t>
            </a:r>
            <a:endParaRPr lang="en-US" altLang="it-IT">
              <a:solidFill>
                <a:srgbClr val="FF0000"/>
              </a:solidFill>
            </a:endParaRPr>
          </a:p>
        </p:txBody>
      </p:sp>
      <p:sp>
        <p:nvSpPr>
          <p:cNvPr id="8207" name="Text Box 14"/>
          <p:cNvSpPr txBox="1">
            <a:spLocks noChangeArrowheads="1"/>
          </p:cNvSpPr>
          <p:nvPr/>
        </p:nvSpPr>
        <p:spPr bwMode="auto">
          <a:xfrm>
            <a:off x="6324600" y="4953000"/>
            <a:ext cx="2362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Symbol" pitchFamily="18" charset="2"/>
              <a:buChar char="b"/>
            </a:pPr>
            <a:r>
              <a:rPr lang="it-IT" altLang="it-IT"/>
              <a:t> = 1 when </a:t>
            </a:r>
          </a:p>
          <a:p>
            <a:pPr eaLnBrk="1" hangingPunct="1">
              <a:spcBef>
                <a:spcPct val="50000"/>
              </a:spcBef>
              <a:buFont typeface="Symbol" pitchFamily="18" charset="2"/>
              <a:buNone/>
            </a:pPr>
            <a:r>
              <a:rPr lang="it-IT" altLang="it-IT"/>
              <a:t>N/N</a:t>
            </a:r>
            <a:r>
              <a:rPr lang="it-IT" altLang="it-IT" baseline="-25000"/>
              <a:t>m </a:t>
            </a:r>
            <a:r>
              <a:rPr lang="it-IT" altLang="it-IT"/>
              <a:t>= infinite</a:t>
            </a:r>
            <a:endParaRPr lang="en-US" altLang="it-IT"/>
          </a:p>
        </p:txBody>
      </p:sp>
      <p:sp>
        <p:nvSpPr>
          <p:cNvPr id="8208" name="Text Box 15"/>
          <p:cNvSpPr txBox="1">
            <a:spLocks noChangeArrowheads="1"/>
          </p:cNvSpPr>
          <p:nvPr/>
        </p:nvSpPr>
        <p:spPr bwMode="auto">
          <a:xfrm>
            <a:off x="5867400" y="6035675"/>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Condensation on the surface or P/P</a:t>
            </a:r>
            <a:r>
              <a:rPr lang="it-IT" altLang="it-IT" baseline="-25000"/>
              <a:t>0</a:t>
            </a:r>
            <a:r>
              <a:rPr lang="it-IT" altLang="it-IT"/>
              <a:t>  = 1</a:t>
            </a:r>
            <a:endParaRPr lang="en-US" altLang="it-IT"/>
          </a:p>
        </p:txBody>
      </p:sp>
      <p:graphicFrame>
        <p:nvGraphicFramePr>
          <p:cNvPr id="8198" name="Object 16"/>
          <p:cNvGraphicFramePr>
            <a:graphicFrameLocks noChangeAspect="1"/>
          </p:cNvGraphicFramePr>
          <p:nvPr/>
        </p:nvGraphicFramePr>
        <p:xfrm>
          <a:off x="4953000" y="1600200"/>
          <a:ext cx="3811588" cy="914400"/>
        </p:xfrm>
        <a:graphic>
          <a:graphicData uri="http://schemas.openxmlformats.org/presentationml/2006/ole">
            <mc:AlternateContent xmlns:mc="http://schemas.openxmlformats.org/markup-compatibility/2006">
              <mc:Choice xmlns:v="urn:schemas-microsoft-com:vml" Requires="v">
                <p:oleObj spid="_x0000_s34942" name="Equation" r:id="rId11" imgW="1803240" imgH="431640" progId="Equation.3">
                  <p:embed/>
                </p:oleObj>
              </mc:Choice>
              <mc:Fallback>
                <p:oleObj name="Equation" r:id="rId11" imgW="180324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600200"/>
                        <a:ext cx="38115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9" name="Line 17"/>
          <p:cNvSpPr>
            <a:spLocks noChangeShapeType="1"/>
          </p:cNvSpPr>
          <p:nvPr/>
        </p:nvSpPr>
        <p:spPr bwMode="auto">
          <a:xfrm>
            <a:off x="3505200" y="1143000"/>
            <a:ext cx="2362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88184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143000" y="838200"/>
          <a:ext cx="3606800" cy="1216025"/>
        </p:xfrm>
        <a:graphic>
          <a:graphicData uri="http://schemas.openxmlformats.org/presentationml/2006/ole">
            <mc:AlternateContent xmlns:mc="http://schemas.openxmlformats.org/markup-compatibility/2006">
              <mc:Choice xmlns:v="urn:schemas-microsoft-com:vml" Requires="v">
                <p:oleObj spid="_x0000_s35962" name="Equation" r:id="rId3" imgW="1358640" imgH="457200" progId="Equation.3">
                  <p:embed/>
                </p:oleObj>
              </mc:Choice>
              <mc:Fallback>
                <p:oleObj name="Equation" r:id="rId3" imgW="13586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38200"/>
                        <a:ext cx="36068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3"/>
          <p:cNvSpPr txBox="1">
            <a:spLocks noChangeArrowheads="1"/>
          </p:cNvSpPr>
          <p:nvPr/>
        </p:nvSpPr>
        <p:spPr bwMode="auto">
          <a:xfrm>
            <a:off x="304800" y="22225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altLang="it-IT"/>
              <a:t>Considering Eq. 10 for P/P</a:t>
            </a:r>
            <a:r>
              <a:rPr lang="it-IT" altLang="it-IT" baseline="-25000"/>
              <a:t>0</a:t>
            </a:r>
            <a:r>
              <a:rPr lang="it-IT" altLang="it-IT"/>
              <a:t>  = 1  , </a:t>
            </a:r>
            <a:r>
              <a:rPr lang="it-IT" altLang="it-IT">
                <a:latin typeface="Symbol" pitchFamily="18" charset="2"/>
              </a:rPr>
              <a:t>b</a:t>
            </a:r>
            <a:r>
              <a:rPr lang="it-IT" altLang="it-IT"/>
              <a:t>= 1 when </a:t>
            </a:r>
          </a:p>
          <a:p>
            <a:pPr eaLnBrk="1" hangingPunct="1"/>
            <a:r>
              <a:rPr lang="it-IT" altLang="it-IT"/>
              <a:t> </a:t>
            </a:r>
            <a:endParaRPr lang="en-US" altLang="it-IT"/>
          </a:p>
        </p:txBody>
      </p:sp>
      <p:graphicFrame>
        <p:nvGraphicFramePr>
          <p:cNvPr id="9219" name="Object 4"/>
          <p:cNvGraphicFramePr>
            <a:graphicFrameLocks noChangeAspect="1"/>
          </p:cNvGraphicFramePr>
          <p:nvPr/>
        </p:nvGraphicFramePr>
        <p:xfrm>
          <a:off x="1828800" y="2057400"/>
          <a:ext cx="2359025" cy="1216025"/>
        </p:xfrm>
        <a:graphic>
          <a:graphicData uri="http://schemas.openxmlformats.org/presentationml/2006/ole">
            <mc:AlternateContent xmlns:mc="http://schemas.openxmlformats.org/markup-compatibility/2006">
              <mc:Choice xmlns:v="urn:schemas-microsoft-com:vml" Requires="v">
                <p:oleObj spid="_x0000_s35963" name="Equation" r:id="rId5" imgW="888840" imgH="457200" progId="Equation.3">
                  <p:embed/>
                </p:oleObj>
              </mc:Choice>
              <mc:Fallback>
                <p:oleObj name="Equation" r:id="rId5" imgW="88884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057400"/>
                        <a:ext cx="23590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Text Box 5"/>
          <p:cNvSpPr txBox="1">
            <a:spLocks noChangeArrowheads="1"/>
          </p:cNvSpPr>
          <p:nvPr/>
        </p:nvSpPr>
        <p:spPr bwMode="auto">
          <a:xfrm>
            <a:off x="685800" y="2362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32.</a:t>
            </a:r>
            <a:endParaRPr lang="en-US" altLang="it-IT">
              <a:solidFill>
                <a:srgbClr val="FF0000"/>
              </a:solidFill>
            </a:endParaRPr>
          </a:p>
        </p:txBody>
      </p:sp>
      <p:graphicFrame>
        <p:nvGraphicFramePr>
          <p:cNvPr id="9220" name="Object 6"/>
          <p:cNvGraphicFramePr>
            <a:graphicFrameLocks noChangeAspect="1"/>
          </p:cNvGraphicFramePr>
          <p:nvPr/>
        </p:nvGraphicFramePr>
        <p:xfrm>
          <a:off x="6477000" y="1524000"/>
          <a:ext cx="1246188" cy="1216025"/>
        </p:xfrm>
        <a:graphic>
          <a:graphicData uri="http://schemas.openxmlformats.org/presentationml/2006/ole">
            <mc:AlternateContent xmlns:mc="http://schemas.openxmlformats.org/markup-compatibility/2006">
              <mc:Choice xmlns:v="urn:schemas-microsoft-com:vml" Requires="v">
                <p:oleObj spid="_x0000_s35964" name="Equation" r:id="rId7" imgW="469800" imgH="457200" progId="Equation.3">
                  <p:embed/>
                </p:oleObj>
              </mc:Choice>
              <mc:Fallback>
                <p:oleObj name="Equation" r:id="rId7" imgW="4698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524000"/>
                        <a:ext cx="1246188"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7"/>
          <p:cNvSpPr txBox="1">
            <a:spLocks noChangeArrowheads="1"/>
          </p:cNvSpPr>
          <p:nvPr/>
        </p:nvSpPr>
        <p:spPr bwMode="auto">
          <a:xfrm>
            <a:off x="5715000" y="190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33.</a:t>
            </a:r>
            <a:endParaRPr lang="en-US" altLang="it-IT">
              <a:solidFill>
                <a:srgbClr val="FF0000"/>
              </a:solidFill>
            </a:endParaRPr>
          </a:p>
        </p:txBody>
      </p:sp>
      <p:sp>
        <p:nvSpPr>
          <p:cNvPr id="9226" name="Line 8"/>
          <p:cNvSpPr>
            <a:spLocks noChangeShapeType="1"/>
          </p:cNvSpPr>
          <p:nvPr/>
        </p:nvSpPr>
        <p:spPr bwMode="auto">
          <a:xfrm>
            <a:off x="4876800" y="14478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9"/>
          <p:cNvSpPr>
            <a:spLocks noChangeShapeType="1"/>
          </p:cNvSpPr>
          <p:nvPr/>
        </p:nvSpPr>
        <p:spPr bwMode="auto">
          <a:xfrm flipV="1">
            <a:off x="4648200" y="2286000"/>
            <a:ext cx="990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Text Box 10"/>
          <p:cNvSpPr txBox="1">
            <a:spLocks noChangeArrowheads="1"/>
          </p:cNvSpPr>
          <p:nvPr/>
        </p:nvSpPr>
        <p:spPr bwMode="auto">
          <a:xfrm>
            <a:off x="685800" y="3352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Introducing </a:t>
            </a:r>
            <a:r>
              <a:rPr lang="it-IT" altLang="it-IT">
                <a:latin typeface="Symbol Set SWA" pitchFamily="18" charset="2"/>
              </a:rPr>
              <a:t>b</a:t>
            </a:r>
            <a:r>
              <a:rPr lang="it-IT" altLang="it-IT"/>
              <a:t> into 31.</a:t>
            </a:r>
            <a:endParaRPr lang="en-US" altLang="it-IT"/>
          </a:p>
        </p:txBody>
      </p:sp>
      <p:graphicFrame>
        <p:nvGraphicFramePr>
          <p:cNvPr id="9221" name="Object 11"/>
          <p:cNvGraphicFramePr>
            <a:graphicFrameLocks noChangeAspect="1"/>
          </p:cNvGraphicFramePr>
          <p:nvPr/>
        </p:nvGraphicFramePr>
        <p:xfrm>
          <a:off x="1524000" y="3886200"/>
          <a:ext cx="4832350" cy="914400"/>
        </p:xfrm>
        <a:graphic>
          <a:graphicData uri="http://schemas.openxmlformats.org/presentationml/2006/ole">
            <mc:AlternateContent xmlns:mc="http://schemas.openxmlformats.org/markup-compatibility/2006">
              <mc:Choice xmlns:v="urn:schemas-microsoft-com:vml" Requires="v">
                <p:oleObj spid="_x0000_s35965" name="Equation" r:id="rId9" imgW="2286000" imgH="431640" progId="Equation.3">
                  <p:embed/>
                </p:oleObj>
              </mc:Choice>
              <mc:Fallback>
                <p:oleObj name="Equation" r:id="rId9" imgW="2286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886200"/>
                        <a:ext cx="4832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9" name="Text Box 12"/>
          <p:cNvSpPr txBox="1">
            <a:spLocks noChangeArrowheads="1"/>
          </p:cNvSpPr>
          <p:nvPr/>
        </p:nvSpPr>
        <p:spPr bwMode="auto">
          <a:xfrm>
            <a:off x="457200" y="388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34.</a:t>
            </a:r>
            <a:endParaRPr lang="en-US" altLang="it-IT">
              <a:solidFill>
                <a:srgbClr val="FF0000"/>
              </a:solidFill>
            </a:endParaRPr>
          </a:p>
        </p:txBody>
      </p:sp>
      <p:sp>
        <p:nvSpPr>
          <p:cNvPr id="9230" name="Text Box 13"/>
          <p:cNvSpPr txBox="1">
            <a:spLocks noChangeArrowheads="1"/>
          </p:cNvSpPr>
          <p:nvPr/>
        </p:nvSpPr>
        <p:spPr bwMode="auto">
          <a:xfrm>
            <a:off x="762000" y="4876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Recalling that N/N</a:t>
            </a:r>
            <a:r>
              <a:rPr lang="it-IT" altLang="it-IT" baseline="-25000"/>
              <a:t>m</a:t>
            </a:r>
            <a:r>
              <a:rPr lang="it-IT" altLang="it-IT"/>
              <a:t> = n/n</a:t>
            </a:r>
            <a:r>
              <a:rPr lang="it-IT" altLang="it-IT" baseline="-25000"/>
              <a:t>m </a:t>
            </a:r>
            <a:endParaRPr lang="en-US" altLang="it-IT" baseline="-25000"/>
          </a:p>
        </p:txBody>
      </p:sp>
      <p:graphicFrame>
        <p:nvGraphicFramePr>
          <p:cNvPr id="9222" name="Object 14"/>
          <p:cNvGraphicFramePr>
            <a:graphicFrameLocks noChangeAspect="1"/>
          </p:cNvGraphicFramePr>
          <p:nvPr/>
        </p:nvGraphicFramePr>
        <p:xfrm>
          <a:off x="2392363" y="5638800"/>
          <a:ext cx="3973512" cy="914400"/>
        </p:xfrm>
        <a:graphic>
          <a:graphicData uri="http://schemas.openxmlformats.org/presentationml/2006/ole">
            <mc:AlternateContent xmlns:mc="http://schemas.openxmlformats.org/markup-compatibility/2006">
              <mc:Choice xmlns:v="urn:schemas-microsoft-com:vml" Requires="v">
                <p:oleObj spid="_x0000_s35966" name="Equation" r:id="rId11" imgW="1879560" imgH="431640" progId="Equation.3">
                  <p:embed/>
                </p:oleObj>
              </mc:Choice>
              <mc:Fallback>
                <p:oleObj name="Equation" r:id="rId11" imgW="187956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2363" y="5638800"/>
                        <a:ext cx="39735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7797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33400" y="368300"/>
            <a:ext cx="8229600" cy="579438"/>
          </a:xfrm>
          <a:noFill/>
        </p:spPr>
        <p:txBody>
          <a:bodyPr>
            <a:normAutofit fontScale="90000"/>
          </a:bodyPr>
          <a:lstStyle/>
          <a:p>
            <a:pPr eaLnBrk="1" hangingPunct="1"/>
            <a:r>
              <a:rPr lang="en-US" altLang="it-IT" b="1" smtClean="0"/>
              <a:t>Adsorption Theories: BET</a:t>
            </a:r>
          </a:p>
        </p:txBody>
      </p:sp>
      <p:graphicFrame>
        <p:nvGraphicFramePr>
          <p:cNvPr id="13314" name="Object 3"/>
          <p:cNvGraphicFramePr>
            <a:graphicFrameLocks/>
          </p:cNvGraphicFramePr>
          <p:nvPr/>
        </p:nvGraphicFramePr>
        <p:xfrm>
          <a:off x="219075" y="1011238"/>
          <a:ext cx="6692900" cy="3246437"/>
        </p:xfrm>
        <a:graphic>
          <a:graphicData uri="http://schemas.openxmlformats.org/presentationml/2006/ole">
            <mc:AlternateContent xmlns:mc="http://schemas.openxmlformats.org/markup-compatibility/2006">
              <mc:Choice xmlns:v="urn:schemas-microsoft-com:vml" Requires="v">
                <p:oleObj spid="_x0000_s36890" name="Equation" r:id="rId4" imgW="4089240" imgH="2260440" progId="Equation.3">
                  <p:embed/>
                </p:oleObj>
              </mc:Choice>
              <mc:Fallback>
                <p:oleObj name="Equation" r:id="rId4" imgW="4089240" imgH="22604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011238"/>
                        <a:ext cx="6692900" cy="324643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Rectangle 4"/>
          <p:cNvSpPr>
            <a:spLocks noChangeArrowheads="1"/>
          </p:cNvSpPr>
          <p:nvPr/>
        </p:nvSpPr>
        <p:spPr bwMode="auto">
          <a:xfrm>
            <a:off x="4953000" y="3033713"/>
            <a:ext cx="41910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20000"/>
              </a:spcBef>
              <a:buClr>
                <a:srgbClr val="336699"/>
              </a:buClr>
              <a:buSzPct val="75000"/>
              <a:buFont typeface="Wingdings" pitchFamily="2" charset="2"/>
              <a:buChar char="Ø"/>
            </a:pPr>
            <a:r>
              <a:rPr lang="en-US" altLang="it-IT" b="1">
                <a:solidFill>
                  <a:srgbClr val="336699"/>
                </a:solidFill>
              </a:rPr>
              <a:t>Modification of Langmuir isotherm</a:t>
            </a:r>
          </a:p>
          <a:p>
            <a:pPr algn="l" eaLnBrk="1" hangingPunct="1">
              <a:spcBef>
                <a:spcPct val="20000"/>
              </a:spcBef>
              <a:buClr>
                <a:srgbClr val="336699"/>
              </a:buClr>
              <a:buSzPct val="75000"/>
              <a:buFont typeface="Wingdings" pitchFamily="2" charset="2"/>
              <a:buChar char="Ø"/>
            </a:pPr>
            <a:r>
              <a:rPr lang="en-US" altLang="it-IT" b="1">
                <a:solidFill>
                  <a:srgbClr val="336699"/>
                </a:solidFill>
              </a:rPr>
              <a:t>Both monolayer and multilayer adsorption</a:t>
            </a:r>
          </a:p>
          <a:p>
            <a:pPr algn="l" eaLnBrk="1" hangingPunct="1">
              <a:spcBef>
                <a:spcPct val="20000"/>
              </a:spcBef>
              <a:buClr>
                <a:srgbClr val="336699"/>
              </a:buClr>
              <a:buSzPct val="75000"/>
              <a:buFont typeface="Wingdings" pitchFamily="2" charset="2"/>
              <a:buChar char="Ø"/>
            </a:pPr>
            <a:r>
              <a:rPr lang="en-US" altLang="it-IT" b="1">
                <a:solidFill>
                  <a:srgbClr val="336699"/>
                </a:solidFill>
              </a:rPr>
              <a:t>Assumptions:</a:t>
            </a:r>
          </a:p>
          <a:p>
            <a:pPr algn="l" eaLnBrk="1" hangingPunct="1">
              <a:spcBef>
                <a:spcPct val="20000"/>
              </a:spcBef>
              <a:buClr>
                <a:srgbClr val="336699"/>
              </a:buClr>
              <a:buSzPct val="75000"/>
              <a:buFont typeface="Wingdings" pitchFamily="2" charset="2"/>
              <a:buAutoNum type="alphaLcParenBoth"/>
            </a:pPr>
            <a:r>
              <a:rPr lang="en-US" altLang="it-IT" b="1">
                <a:solidFill>
                  <a:srgbClr val="336699"/>
                </a:solidFill>
              </a:rPr>
              <a:t>gas molecules physically adsorb on a solid in layers infinitely;</a:t>
            </a:r>
          </a:p>
          <a:p>
            <a:pPr algn="l" eaLnBrk="1" hangingPunct="1">
              <a:spcBef>
                <a:spcPct val="20000"/>
              </a:spcBef>
              <a:buClr>
                <a:srgbClr val="336699"/>
              </a:buClr>
              <a:buSzPct val="75000"/>
              <a:buFont typeface="Wingdings" pitchFamily="2" charset="2"/>
              <a:buAutoNum type="alphaLcParenBoth"/>
            </a:pPr>
            <a:r>
              <a:rPr lang="en-US" altLang="it-IT" b="1">
                <a:solidFill>
                  <a:srgbClr val="336699"/>
                </a:solidFill>
              </a:rPr>
              <a:t>there is no interaction between each adsorption layer;</a:t>
            </a:r>
          </a:p>
          <a:p>
            <a:pPr algn="l" eaLnBrk="1" hangingPunct="1">
              <a:spcBef>
                <a:spcPct val="20000"/>
              </a:spcBef>
              <a:buClr>
                <a:srgbClr val="336699"/>
              </a:buClr>
              <a:buSzPct val="75000"/>
              <a:buFont typeface="Wingdings" pitchFamily="2" charset="2"/>
              <a:buAutoNum type="alphaLcParenBoth"/>
            </a:pPr>
            <a:r>
              <a:rPr lang="en-US" altLang="it-IT" b="1">
                <a:solidFill>
                  <a:srgbClr val="336699"/>
                </a:solidFill>
              </a:rPr>
              <a:t>the Langmuir theory can be applied to each layer.</a:t>
            </a:r>
            <a:r>
              <a:rPr lang="en-US" altLang="it-IT"/>
              <a:t> </a:t>
            </a:r>
            <a:endParaRPr lang="en-US" altLang="it-IT" b="1">
              <a:solidFill>
                <a:srgbClr val="336699"/>
              </a:solidFill>
            </a:endParaRPr>
          </a:p>
          <a:p>
            <a:pPr algn="l" eaLnBrk="1" hangingPunct="1">
              <a:spcBef>
                <a:spcPct val="20000"/>
              </a:spcBef>
              <a:buClr>
                <a:schemeClr val="bg2"/>
              </a:buClr>
              <a:buSzPct val="75000"/>
              <a:buFont typeface="Wingdings" pitchFamily="2" charset="2"/>
              <a:buNone/>
            </a:pPr>
            <a:endParaRPr lang="en-US" altLang="it-IT" b="1">
              <a:solidFill>
                <a:srgbClr val="336699"/>
              </a:solidFill>
              <a:sym typeface="Symbol" pitchFamily="18" charset="2"/>
            </a:endParaRPr>
          </a:p>
        </p:txBody>
      </p:sp>
      <p:grpSp>
        <p:nvGrpSpPr>
          <p:cNvPr id="13317" name="Group 5"/>
          <p:cNvGrpSpPr>
            <a:grpSpLocks/>
          </p:cNvGrpSpPr>
          <p:nvPr/>
        </p:nvGrpSpPr>
        <p:grpSpPr bwMode="auto">
          <a:xfrm>
            <a:off x="107950" y="4343400"/>
            <a:ext cx="4756150" cy="1981200"/>
            <a:chOff x="288" y="2304"/>
            <a:chExt cx="2996" cy="1248"/>
          </a:xfrm>
        </p:grpSpPr>
        <p:sp>
          <p:nvSpPr>
            <p:cNvPr id="13319" name="Oval 6"/>
            <p:cNvSpPr>
              <a:spLocks noChangeArrowheads="1"/>
            </p:cNvSpPr>
            <p:nvPr/>
          </p:nvSpPr>
          <p:spPr bwMode="auto">
            <a:xfrm>
              <a:off x="528"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0" name="Oval 7"/>
            <p:cNvSpPr>
              <a:spLocks noChangeArrowheads="1"/>
            </p:cNvSpPr>
            <p:nvPr/>
          </p:nvSpPr>
          <p:spPr bwMode="auto">
            <a:xfrm>
              <a:off x="720"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1" name="Oval 8"/>
            <p:cNvSpPr>
              <a:spLocks noChangeArrowheads="1"/>
            </p:cNvSpPr>
            <p:nvPr/>
          </p:nvSpPr>
          <p:spPr bwMode="auto">
            <a:xfrm>
              <a:off x="912"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2" name="Oval 9"/>
            <p:cNvSpPr>
              <a:spLocks noChangeArrowheads="1"/>
            </p:cNvSpPr>
            <p:nvPr/>
          </p:nvSpPr>
          <p:spPr bwMode="auto">
            <a:xfrm>
              <a:off x="1104"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3" name="Oval 10"/>
            <p:cNvSpPr>
              <a:spLocks noChangeArrowheads="1"/>
            </p:cNvSpPr>
            <p:nvPr/>
          </p:nvSpPr>
          <p:spPr bwMode="auto">
            <a:xfrm>
              <a:off x="1296"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4" name="Oval 11"/>
            <p:cNvSpPr>
              <a:spLocks noChangeArrowheads="1"/>
            </p:cNvSpPr>
            <p:nvPr/>
          </p:nvSpPr>
          <p:spPr bwMode="auto">
            <a:xfrm>
              <a:off x="1488"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5" name="Oval 12"/>
            <p:cNvSpPr>
              <a:spLocks noChangeArrowheads="1"/>
            </p:cNvSpPr>
            <p:nvPr/>
          </p:nvSpPr>
          <p:spPr bwMode="auto">
            <a:xfrm>
              <a:off x="1680"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6" name="Oval 13"/>
            <p:cNvSpPr>
              <a:spLocks noChangeArrowheads="1"/>
            </p:cNvSpPr>
            <p:nvPr/>
          </p:nvSpPr>
          <p:spPr bwMode="auto">
            <a:xfrm>
              <a:off x="1872"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7" name="Oval 14"/>
            <p:cNvSpPr>
              <a:spLocks noChangeArrowheads="1"/>
            </p:cNvSpPr>
            <p:nvPr/>
          </p:nvSpPr>
          <p:spPr bwMode="auto">
            <a:xfrm>
              <a:off x="528"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8" name="Oval 15"/>
            <p:cNvSpPr>
              <a:spLocks noChangeArrowheads="1"/>
            </p:cNvSpPr>
            <p:nvPr/>
          </p:nvSpPr>
          <p:spPr bwMode="auto">
            <a:xfrm>
              <a:off x="720"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9" name="Oval 16"/>
            <p:cNvSpPr>
              <a:spLocks noChangeArrowheads="1"/>
            </p:cNvSpPr>
            <p:nvPr/>
          </p:nvSpPr>
          <p:spPr bwMode="auto">
            <a:xfrm>
              <a:off x="912"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0" name="Oval 17"/>
            <p:cNvSpPr>
              <a:spLocks noChangeArrowheads="1"/>
            </p:cNvSpPr>
            <p:nvPr/>
          </p:nvSpPr>
          <p:spPr bwMode="auto">
            <a:xfrm>
              <a:off x="1104"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1" name="Oval 18"/>
            <p:cNvSpPr>
              <a:spLocks noChangeArrowheads="1"/>
            </p:cNvSpPr>
            <p:nvPr/>
          </p:nvSpPr>
          <p:spPr bwMode="auto">
            <a:xfrm>
              <a:off x="1296"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2" name="Oval 19"/>
            <p:cNvSpPr>
              <a:spLocks noChangeArrowheads="1"/>
            </p:cNvSpPr>
            <p:nvPr/>
          </p:nvSpPr>
          <p:spPr bwMode="auto">
            <a:xfrm>
              <a:off x="1488"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3" name="Oval 20"/>
            <p:cNvSpPr>
              <a:spLocks noChangeArrowheads="1"/>
            </p:cNvSpPr>
            <p:nvPr/>
          </p:nvSpPr>
          <p:spPr bwMode="auto">
            <a:xfrm>
              <a:off x="1680"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4" name="Oval 21"/>
            <p:cNvSpPr>
              <a:spLocks noChangeArrowheads="1"/>
            </p:cNvSpPr>
            <p:nvPr/>
          </p:nvSpPr>
          <p:spPr bwMode="auto">
            <a:xfrm>
              <a:off x="1872"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5" name="Oval 22"/>
            <p:cNvSpPr>
              <a:spLocks noChangeArrowheads="1"/>
            </p:cNvSpPr>
            <p:nvPr/>
          </p:nvSpPr>
          <p:spPr bwMode="auto">
            <a:xfrm>
              <a:off x="528"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6" name="Oval 23"/>
            <p:cNvSpPr>
              <a:spLocks noChangeArrowheads="1"/>
            </p:cNvSpPr>
            <p:nvPr/>
          </p:nvSpPr>
          <p:spPr bwMode="auto">
            <a:xfrm>
              <a:off x="720"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7" name="Oval 24"/>
            <p:cNvSpPr>
              <a:spLocks noChangeArrowheads="1"/>
            </p:cNvSpPr>
            <p:nvPr/>
          </p:nvSpPr>
          <p:spPr bwMode="auto">
            <a:xfrm>
              <a:off x="912"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8" name="Oval 25"/>
            <p:cNvSpPr>
              <a:spLocks noChangeArrowheads="1"/>
            </p:cNvSpPr>
            <p:nvPr/>
          </p:nvSpPr>
          <p:spPr bwMode="auto">
            <a:xfrm>
              <a:off x="1104"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9" name="Oval 26"/>
            <p:cNvSpPr>
              <a:spLocks noChangeArrowheads="1"/>
            </p:cNvSpPr>
            <p:nvPr/>
          </p:nvSpPr>
          <p:spPr bwMode="auto">
            <a:xfrm>
              <a:off x="1296"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0" name="Oval 27"/>
            <p:cNvSpPr>
              <a:spLocks noChangeArrowheads="1"/>
            </p:cNvSpPr>
            <p:nvPr/>
          </p:nvSpPr>
          <p:spPr bwMode="auto">
            <a:xfrm>
              <a:off x="1488"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1" name="Oval 28"/>
            <p:cNvSpPr>
              <a:spLocks noChangeArrowheads="1"/>
            </p:cNvSpPr>
            <p:nvPr/>
          </p:nvSpPr>
          <p:spPr bwMode="auto">
            <a:xfrm>
              <a:off x="1680"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2" name="Oval 29"/>
            <p:cNvSpPr>
              <a:spLocks noChangeArrowheads="1"/>
            </p:cNvSpPr>
            <p:nvPr/>
          </p:nvSpPr>
          <p:spPr bwMode="auto">
            <a:xfrm>
              <a:off x="1872"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3" name="Oval 30"/>
            <p:cNvSpPr>
              <a:spLocks noChangeArrowheads="1"/>
            </p:cNvSpPr>
            <p:nvPr/>
          </p:nvSpPr>
          <p:spPr bwMode="auto">
            <a:xfrm rot="3829579">
              <a:off x="576"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4" name="Oval 31"/>
            <p:cNvSpPr>
              <a:spLocks noChangeArrowheads="1"/>
            </p:cNvSpPr>
            <p:nvPr/>
          </p:nvSpPr>
          <p:spPr bwMode="auto">
            <a:xfrm rot="3829579">
              <a:off x="739"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5" name="Oval 32"/>
            <p:cNvSpPr>
              <a:spLocks noChangeArrowheads="1"/>
            </p:cNvSpPr>
            <p:nvPr/>
          </p:nvSpPr>
          <p:spPr bwMode="auto">
            <a:xfrm rot="3829579">
              <a:off x="912"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6" name="Oval 33"/>
            <p:cNvSpPr>
              <a:spLocks noChangeArrowheads="1"/>
            </p:cNvSpPr>
            <p:nvPr/>
          </p:nvSpPr>
          <p:spPr bwMode="auto">
            <a:xfrm rot="3829579">
              <a:off x="1075"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7" name="Oval 34"/>
            <p:cNvSpPr>
              <a:spLocks noChangeArrowheads="1"/>
            </p:cNvSpPr>
            <p:nvPr/>
          </p:nvSpPr>
          <p:spPr bwMode="auto">
            <a:xfrm rot="3829579">
              <a:off x="1248"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8" name="Oval 35"/>
            <p:cNvSpPr>
              <a:spLocks noChangeArrowheads="1"/>
            </p:cNvSpPr>
            <p:nvPr/>
          </p:nvSpPr>
          <p:spPr bwMode="auto">
            <a:xfrm rot="3829579">
              <a:off x="1411"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9" name="Oval 36"/>
            <p:cNvSpPr>
              <a:spLocks noChangeArrowheads="1"/>
            </p:cNvSpPr>
            <p:nvPr/>
          </p:nvSpPr>
          <p:spPr bwMode="auto">
            <a:xfrm rot="3829579">
              <a:off x="1584"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0" name="Oval 37"/>
            <p:cNvSpPr>
              <a:spLocks noChangeArrowheads="1"/>
            </p:cNvSpPr>
            <p:nvPr/>
          </p:nvSpPr>
          <p:spPr bwMode="auto">
            <a:xfrm rot="3829579">
              <a:off x="1747"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1" name="Oval 38"/>
            <p:cNvSpPr>
              <a:spLocks noChangeArrowheads="1"/>
            </p:cNvSpPr>
            <p:nvPr/>
          </p:nvSpPr>
          <p:spPr bwMode="auto">
            <a:xfrm rot="3829579">
              <a:off x="1152" y="2659"/>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2" name="Oval 39"/>
            <p:cNvSpPr>
              <a:spLocks noChangeArrowheads="1"/>
            </p:cNvSpPr>
            <p:nvPr/>
          </p:nvSpPr>
          <p:spPr bwMode="auto">
            <a:xfrm rot="3829579">
              <a:off x="1315" y="2659"/>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3" name="Oval 40"/>
            <p:cNvSpPr>
              <a:spLocks noChangeArrowheads="1"/>
            </p:cNvSpPr>
            <p:nvPr/>
          </p:nvSpPr>
          <p:spPr bwMode="auto">
            <a:xfrm rot="3829579">
              <a:off x="1488" y="2659"/>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4" name="Oval 41"/>
            <p:cNvSpPr>
              <a:spLocks noChangeArrowheads="1"/>
            </p:cNvSpPr>
            <p:nvPr/>
          </p:nvSpPr>
          <p:spPr bwMode="auto">
            <a:xfrm rot="3829579">
              <a:off x="1248" y="2515"/>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5" name="Oval 42"/>
            <p:cNvSpPr>
              <a:spLocks noChangeArrowheads="1"/>
            </p:cNvSpPr>
            <p:nvPr/>
          </p:nvSpPr>
          <p:spPr bwMode="auto">
            <a:xfrm rot="3829579">
              <a:off x="1411" y="2515"/>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6" name="Text Box 43"/>
            <p:cNvSpPr txBox="1">
              <a:spLocks noChangeArrowheads="1"/>
            </p:cNvSpPr>
            <p:nvPr/>
          </p:nvSpPr>
          <p:spPr bwMode="auto">
            <a:xfrm>
              <a:off x="288" y="2304"/>
              <a:ext cx="10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400" b="1">
                  <a:solidFill>
                    <a:srgbClr val="336699"/>
                  </a:solidFill>
                </a:rPr>
                <a:t>Adsorbate</a:t>
              </a:r>
            </a:p>
          </p:txBody>
        </p:sp>
        <p:sp>
          <p:nvSpPr>
            <p:cNvPr id="13357" name="Text Box 44"/>
            <p:cNvSpPr txBox="1">
              <a:spLocks noChangeArrowheads="1"/>
            </p:cNvSpPr>
            <p:nvPr/>
          </p:nvSpPr>
          <p:spPr bwMode="auto">
            <a:xfrm>
              <a:off x="2208" y="3120"/>
              <a:ext cx="10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400" b="1">
                  <a:solidFill>
                    <a:srgbClr val="336699"/>
                  </a:solidFill>
                </a:rPr>
                <a:t>Adsorbent</a:t>
              </a:r>
            </a:p>
          </p:txBody>
        </p:sp>
        <p:sp>
          <p:nvSpPr>
            <p:cNvPr id="13358" name="Line 45"/>
            <p:cNvSpPr>
              <a:spLocks noChangeShapeType="1"/>
            </p:cNvSpPr>
            <p:nvPr/>
          </p:nvSpPr>
          <p:spPr bwMode="auto">
            <a:xfrm>
              <a:off x="960" y="2544"/>
              <a:ext cx="240" cy="9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59" name="Line 46"/>
            <p:cNvSpPr>
              <a:spLocks noChangeShapeType="1"/>
            </p:cNvSpPr>
            <p:nvPr/>
          </p:nvSpPr>
          <p:spPr bwMode="auto">
            <a:xfrm flipH="1" flipV="1">
              <a:off x="2064" y="3264"/>
              <a:ext cx="19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3318" name="Rectangle 47"/>
          <p:cNvSpPr>
            <a:spLocks noChangeArrowheads="1"/>
          </p:cNvSpPr>
          <p:nvPr/>
        </p:nvSpPr>
        <p:spPr bwMode="auto">
          <a:xfrm>
            <a:off x="5327650" y="1160463"/>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ru-RU" altLang="it-IT" sz="1400"/>
              <a:t>S</a:t>
            </a:r>
            <a:r>
              <a:rPr lang="en-US" altLang="it-IT" sz="1400"/>
              <a:t>.</a:t>
            </a:r>
            <a:r>
              <a:rPr lang="ru-RU" altLang="it-IT" sz="1400"/>
              <a:t>Brunauer, P.Emmett, E</a:t>
            </a:r>
            <a:r>
              <a:rPr lang="en-US" altLang="it-IT" sz="1400"/>
              <a:t>.</a:t>
            </a:r>
            <a:r>
              <a:rPr lang="ru-RU" altLang="it-IT" sz="1400"/>
              <a:t>Teller </a:t>
            </a:r>
            <a:r>
              <a:rPr lang="en-US" altLang="it-IT" sz="1400"/>
              <a:t>Adsorption of Gases in Multimolecular Layers, J. Am. Chem. Soc., 1938, 60 (2), pp 309–319</a:t>
            </a:r>
            <a:endParaRPr lang="ru-RU" altLang="it-IT" sz="1400"/>
          </a:p>
        </p:txBody>
      </p:sp>
    </p:spTree>
    <p:extLst>
      <p:ext uri="{BB962C8B-B14F-4D97-AF65-F5344CB8AC3E}">
        <p14:creationId xmlns:p14="http://schemas.microsoft.com/office/powerpoint/2010/main" val="54378852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2"/>
          <p:cNvSpPr>
            <a:spLocks noGrp="1" noChangeArrowheads="1"/>
          </p:cNvSpPr>
          <p:nvPr>
            <p:ph type="title" sz="quarter"/>
          </p:nvPr>
        </p:nvSpPr>
        <p:spPr>
          <a:xfrm>
            <a:off x="395288" y="333375"/>
            <a:ext cx="8748712" cy="579438"/>
          </a:xfrm>
          <a:noFill/>
        </p:spPr>
        <p:txBody>
          <a:bodyPr>
            <a:normAutofit fontScale="90000"/>
          </a:bodyPr>
          <a:lstStyle/>
          <a:p>
            <a:pPr eaLnBrk="1" hangingPunct="1"/>
            <a:r>
              <a:rPr lang="en-US" altLang="it-IT" sz="4200" b="1" smtClean="0"/>
              <a:t>Specific Surface Area Calculation</a:t>
            </a:r>
          </a:p>
        </p:txBody>
      </p:sp>
      <p:graphicFrame>
        <p:nvGraphicFramePr>
          <p:cNvPr id="14338" name="Object 3"/>
          <p:cNvGraphicFramePr>
            <a:graphicFrameLocks noGrp="1"/>
          </p:cNvGraphicFramePr>
          <p:nvPr>
            <p:ph sz="quarter" idx="1"/>
          </p:nvPr>
        </p:nvGraphicFramePr>
        <p:xfrm>
          <a:off x="914400" y="1314450"/>
          <a:ext cx="3962400" cy="874713"/>
        </p:xfrm>
        <a:graphic>
          <a:graphicData uri="http://schemas.openxmlformats.org/presentationml/2006/ole">
            <mc:AlternateContent xmlns:mc="http://schemas.openxmlformats.org/markup-compatibility/2006">
              <mc:Choice xmlns:v="urn:schemas-microsoft-com:vml" Requires="v">
                <p:oleObj spid="_x0000_s38010" name="Equation" r:id="rId4" imgW="2070000" imgH="457200" progId="Equation.3">
                  <p:embed/>
                </p:oleObj>
              </mc:Choice>
              <mc:Fallback>
                <p:oleObj name="Equation" r:id="rId4" imgW="2070000" imgH="457200" progId="Equation.3">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14450"/>
                        <a:ext cx="3962400" cy="87471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
          <p:cNvGraphicFramePr>
            <a:graphicFrameLocks noGrp="1"/>
          </p:cNvGraphicFramePr>
          <p:nvPr>
            <p:ph sz="quarter" idx="2"/>
          </p:nvPr>
        </p:nvGraphicFramePr>
        <p:xfrm>
          <a:off x="1219200" y="3224213"/>
          <a:ext cx="1981200" cy="523875"/>
        </p:xfrm>
        <a:graphic>
          <a:graphicData uri="http://schemas.openxmlformats.org/presentationml/2006/ole">
            <mc:AlternateContent xmlns:mc="http://schemas.openxmlformats.org/markup-compatibility/2006">
              <mc:Choice xmlns:v="urn:schemas-microsoft-com:vml" Requires="v">
                <p:oleObj spid="_x0000_s38011" name="Equation" r:id="rId6" imgW="698400" imgH="177480" progId="Equation.3">
                  <p:embed/>
                </p:oleObj>
              </mc:Choice>
              <mc:Fallback>
                <p:oleObj name="Equation" r:id="rId6" imgW="698400" imgH="177480" progId="Equation.3">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224213"/>
                        <a:ext cx="1981200" cy="52387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5"/>
          <p:cNvGraphicFramePr>
            <a:graphicFrameLocks noGrp="1" noChangeAspect="1"/>
          </p:cNvGraphicFramePr>
          <p:nvPr>
            <p:ph sz="quarter" idx="3"/>
          </p:nvPr>
        </p:nvGraphicFramePr>
        <p:xfrm>
          <a:off x="1143000" y="3844925"/>
          <a:ext cx="1600200" cy="803275"/>
        </p:xfrm>
        <a:graphic>
          <a:graphicData uri="http://schemas.openxmlformats.org/presentationml/2006/ole">
            <mc:AlternateContent xmlns:mc="http://schemas.openxmlformats.org/markup-compatibility/2006">
              <mc:Choice xmlns:v="urn:schemas-microsoft-com:vml" Requires="v">
                <p:oleObj spid="_x0000_s38012" name="Equation" r:id="rId8" imgW="672840" imgH="393480" progId="Equation.3">
                  <p:embed/>
                </p:oleObj>
              </mc:Choice>
              <mc:Fallback>
                <p:oleObj name="Equation" r:id="rId8" imgW="672840" imgH="39348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3844925"/>
                        <a:ext cx="16002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44" name="Group 6"/>
          <p:cNvGrpSpPr>
            <a:grpSpLocks/>
          </p:cNvGrpSpPr>
          <p:nvPr/>
        </p:nvGrpSpPr>
        <p:grpSpPr bwMode="auto">
          <a:xfrm>
            <a:off x="4495800" y="3052763"/>
            <a:ext cx="4495800" cy="2890837"/>
            <a:chOff x="2832" y="1923"/>
            <a:chExt cx="2832" cy="1821"/>
          </a:xfrm>
        </p:grpSpPr>
        <p:sp>
          <p:nvSpPr>
            <p:cNvPr id="14354" name="Line 7"/>
            <p:cNvSpPr>
              <a:spLocks noChangeShapeType="1"/>
            </p:cNvSpPr>
            <p:nvPr/>
          </p:nvSpPr>
          <p:spPr bwMode="auto">
            <a:xfrm>
              <a:off x="3552" y="1923"/>
              <a:ext cx="0" cy="1440"/>
            </a:xfrm>
            <a:prstGeom prst="line">
              <a:avLst/>
            </a:prstGeom>
            <a:noFill/>
            <a:ln w="38100">
              <a:solidFill>
                <a:schemeClr val="tx1"/>
              </a:solidFill>
              <a:round/>
              <a:headEnd type="arrow"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8"/>
            <p:cNvSpPr>
              <a:spLocks noChangeShapeType="1"/>
            </p:cNvSpPr>
            <p:nvPr/>
          </p:nvSpPr>
          <p:spPr bwMode="auto">
            <a:xfrm>
              <a:off x="3552" y="3360"/>
              <a:ext cx="2112" cy="0"/>
            </a:xfrm>
            <a:prstGeom prst="line">
              <a:avLst/>
            </a:prstGeom>
            <a:noFill/>
            <a:ln w="381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9"/>
            <p:cNvSpPr>
              <a:spLocks noChangeShapeType="1"/>
            </p:cNvSpPr>
            <p:nvPr/>
          </p:nvSpPr>
          <p:spPr bwMode="auto">
            <a:xfrm flipV="1">
              <a:off x="3600" y="2515"/>
              <a:ext cx="1152" cy="72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10"/>
            <p:cNvSpPr>
              <a:spLocks noChangeShapeType="1"/>
            </p:cNvSpPr>
            <p:nvPr/>
          </p:nvSpPr>
          <p:spPr bwMode="auto">
            <a:xfrm>
              <a:off x="3936" y="327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11"/>
            <p:cNvSpPr>
              <a:spLocks noChangeShapeType="1"/>
            </p:cNvSpPr>
            <p:nvPr/>
          </p:nvSpPr>
          <p:spPr bwMode="auto">
            <a:xfrm>
              <a:off x="4368" y="327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12"/>
            <p:cNvSpPr>
              <a:spLocks noChangeShapeType="1"/>
            </p:cNvSpPr>
            <p:nvPr/>
          </p:nvSpPr>
          <p:spPr bwMode="auto">
            <a:xfrm>
              <a:off x="4752" y="327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0" name="Rectangle 13"/>
            <p:cNvSpPr>
              <a:spLocks noChangeArrowheads="1"/>
            </p:cNvSpPr>
            <p:nvPr/>
          </p:nvSpPr>
          <p:spPr bwMode="auto">
            <a:xfrm>
              <a:off x="4224" y="3571"/>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it-IT" sz="1200" b="1" i="1"/>
                <a:t>P/P</a:t>
              </a:r>
              <a:r>
                <a:rPr lang="en-US" altLang="it-IT" sz="1200" b="1" i="1" baseline="30000"/>
                <a:t>o</a:t>
              </a:r>
            </a:p>
          </p:txBody>
        </p:sp>
        <p:sp>
          <p:nvSpPr>
            <p:cNvPr id="14361" name="Rectangle 14"/>
            <p:cNvSpPr>
              <a:spLocks noChangeArrowheads="1"/>
            </p:cNvSpPr>
            <p:nvPr/>
          </p:nvSpPr>
          <p:spPr bwMode="auto">
            <a:xfrm>
              <a:off x="2832" y="2611"/>
              <a:ext cx="7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it-IT" sz="1200" b="1" i="1"/>
                <a:t>1</a:t>
              </a:r>
            </a:p>
            <a:p>
              <a:pPr>
                <a:spcBef>
                  <a:spcPct val="50000"/>
                </a:spcBef>
              </a:pPr>
              <a:r>
                <a:rPr lang="en-US" altLang="it-IT" sz="1200" b="1" i="1"/>
                <a:t>V[(P</a:t>
              </a:r>
              <a:r>
                <a:rPr lang="en-US" altLang="it-IT" sz="1200" b="1" i="1" baseline="30000"/>
                <a:t>o</a:t>
              </a:r>
              <a:r>
                <a:rPr lang="en-US" altLang="it-IT" sz="1200" b="1" i="1"/>
                <a:t>/P)-1]</a:t>
              </a:r>
            </a:p>
          </p:txBody>
        </p:sp>
        <p:sp>
          <p:nvSpPr>
            <p:cNvPr id="14362" name="Oval 15"/>
            <p:cNvSpPr>
              <a:spLocks noChangeArrowheads="1"/>
            </p:cNvSpPr>
            <p:nvPr/>
          </p:nvSpPr>
          <p:spPr bwMode="auto">
            <a:xfrm>
              <a:off x="3892" y="2975"/>
              <a:ext cx="88" cy="88"/>
            </a:xfrm>
            <a:prstGeom prst="ellipse">
              <a:avLst/>
            </a:prstGeom>
            <a:solidFill>
              <a:schemeClr val="tx2"/>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63" name="Oval 16"/>
            <p:cNvSpPr>
              <a:spLocks noChangeArrowheads="1"/>
            </p:cNvSpPr>
            <p:nvPr/>
          </p:nvSpPr>
          <p:spPr bwMode="auto">
            <a:xfrm>
              <a:off x="4324" y="2711"/>
              <a:ext cx="88" cy="88"/>
            </a:xfrm>
            <a:prstGeom prst="ellipse">
              <a:avLst/>
            </a:prstGeom>
            <a:solidFill>
              <a:schemeClr val="tx2"/>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64" name="Oval 17"/>
            <p:cNvSpPr>
              <a:spLocks noChangeArrowheads="1"/>
            </p:cNvSpPr>
            <p:nvPr/>
          </p:nvSpPr>
          <p:spPr bwMode="auto">
            <a:xfrm>
              <a:off x="4708" y="2463"/>
              <a:ext cx="88" cy="88"/>
            </a:xfrm>
            <a:prstGeom prst="ellipse">
              <a:avLst/>
            </a:prstGeom>
            <a:solidFill>
              <a:schemeClr val="tx2"/>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65" name="Rectangle 18"/>
            <p:cNvSpPr>
              <a:spLocks noChangeArrowheads="1"/>
            </p:cNvSpPr>
            <p:nvPr/>
          </p:nvSpPr>
          <p:spPr bwMode="auto">
            <a:xfrm>
              <a:off x="3808" y="3387"/>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pPr>
              <a:r>
                <a:rPr lang="en-US" altLang="it-IT" sz="1400" b="1">
                  <a:latin typeface="Times New Roman" pitchFamily="18" charset="0"/>
                </a:rPr>
                <a:t>0-1</a:t>
              </a:r>
            </a:p>
          </p:txBody>
        </p:sp>
        <p:sp>
          <p:nvSpPr>
            <p:cNvPr id="14366" name="Rectangle 19"/>
            <p:cNvSpPr>
              <a:spLocks noChangeArrowheads="1"/>
            </p:cNvSpPr>
            <p:nvPr/>
          </p:nvSpPr>
          <p:spPr bwMode="auto">
            <a:xfrm>
              <a:off x="4240" y="3387"/>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pPr>
              <a:r>
                <a:rPr lang="en-US" altLang="it-IT" sz="1400" b="1">
                  <a:latin typeface="Times New Roman" pitchFamily="18" charset="0"/>
                </a:rPr>
                <a:t>0-2</a:t>
              </a:r>
            </a:p>
          </p:txBody>
        </p:sp>
        <p:sp>
          <p:nvSpPr>
            <p:cNvPr id="14367" name="Rectangle 20"/>
            <p:cNvSpPr>
              <a:spLocks noChangeArrowheads="1"/>
            </p:cNvSpPr>
            <p:nvPr/>
          </p:nvSpPr>
          <p:spPr bwMode="auto">
            <a:xfrm>
              <a:off x="4624" y="3387"/>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pPr>
              <a:r>
                <a:rPr lang="en-US" altLang="it-IT" sz="1400" b="1">
                  <a:latin typeface="Times New Roman" pitchFamily="18" charset="0"/>
                </a:rPr>
                <a:t>0-3</a:t>
              </a:r>
            </a:p>
          </p:txBody>
        </p:sp>
        <p:sp>
          <p:nvSpPr>
            <p:cNvPr id="14368" name="Line 21"/>
            <p:cNvSpPr>
              <a:spLocks noChangeShapeType="1"/>
            </p:cNvSpPr>
            <p:nvPr/>
          </p:nvSpPr>
          <p:spPr bwMode="auto">
            <a:xfrm>
              <a:off x="2944" y="2779"/>
              <a:ext cx="4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9" name="Line 22"/>
            <p:cNvSpPr>
              <a:spLocks noChangeShapeType="1"/>
            </p:cNvSpPr>
            <p:nvPr/>
          </p:nvSpPr>
          <p:spPr bwMode="auto">
            <a:xfrm flipV="1">
              <a:off x="4800" y="1939"/>
              <a:ext cx="816" cy="528"/>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45" name="Oval 23"/>
          <p:cNvSpPr>
            <a:spLocks noChangeArrowheads="1"/>
          </p:cNvSpPr>
          <p:nvPr/>
        </p:nvSpPr>
        <p:spPr bwMode="auto">
          <a:xfrm>
            <a:off x="914400" y="1295400"/>
            <a:ext cx="1447800" cy="10668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46" name="Line 24"/>
          <p:cNvSpPr>
            <a:spLocks noChangeShapeType="1"/>
          </p:cNvSpPr>
          <p:nvPr/>
        </p:nvSpPr>
        <p:spPr bwMode="auto">
          <a:xfrm>
            <a:off x="1447800" y="2438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7" name="Oval 25"/>
          <p:cNvSpPr>
            <a:spLocks noChangeArrowheads="1"/>
          </p:cNvSpPr>
          <p:nvPr/>
        </p:nvSpPr>
        <p:spPr bwMode="auto">
          <a:xfrm>
            <a:off x="2362200" y="1219200"/>
            <a:ext cx="990600" cy="9906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48" name="Line 26"/>
          <p:cNvSpPr>
            <a:spLocks noChangeShapeType="1"/>
          </p:cNvSpPr>
          <p:nvPr/>
        </p:nvSpPr>
        <p:spPr bwMode="auto">
          <a:xfrm flipH="1">
            <a:off x="2286000" y="2209800"/>
            <a:ext cx="304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9" name="Oval 27"/>
          <p:cNvSpPr>
            <a:spLocks noChangeArrowheads="1"/>
          </p:cNvSpPr>
          <p:nvPr/>
        </p:nvSpPr>
        <p:spPr bwMode="auto">
          <a:xfrm>
            <a:off x="3352800" y="1219200"/>
            <a:ext cx="609600" cy="9906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50" name="Line 28"/>
          <p:cNvSpPr>
            <a:spLocks noChangeShapeType="1"/>
          </p:cNvSpPr>
          <p:nvPr/>
        </p:nvSpPr>
        <p:spPr bwMode="auto">
          <a:xfrm flipH="1">
            <a:off x="2667000" y="2209800"/>
            <a:ext cx="914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1" name="Line 29"/>
          <p:cNvSpPr>
            <a:spLocks noChangeShapeType="1"/>
          </p:cNvSpPr>
          <p:nvPr/>
        </p:nvSpPr>
        <p:spPr bwMode="auto">
          <a:xfrm flipH="1">
            <a:off x="3124200" y="2286000"/>
            <a:ext cx="1219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Oval 30"/>
          <p:cNvSpPr>
            <a:spLocks noChangeArrowheads="1"/>
          </p:cNvSpPr>
          <p:nvPr/>
        </p:nvSpPr>
        <p:spPr bwMode="auto">
          <a:xfrm>
            <a:off x="4191000" y="1295400"/>
            <a:ext cx="609600" cy="9144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53" name="Text Box 31"/>
          <p:cNvSpPr txBox="1">
            <a:spLocks noChangeArrowheads="1"/>
          </p:cNvSpPr>
          <p:nvPr/>
        </p:nvSpPr>
        <p:spPr bwMode="auto">
          <a:xfrm>
            <a:off x="5029200" y="1522413"/>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it-IT" b="1">
                <a:solidFill>
                  <a:srgbClr val="336699"/>
                </a:solidFill>
              </a:rPr>
              <a:t>At least three data points in the relative pressure range 0.05 to 0.30</a:t>
            </a:r>
          </a:p>
        </p:txBody>
      </p:sp>
      <p:graphicFrame>
        <p:nvGraphicFramePr>
          <p:cNvPr id="14341" name="Object 32"/>
          <p:cNvGraphicFramePr>
            <a:graphicFrameLocks noGrp="1" noChangeAspect="1"/>
          </p:cNvGraphicFramePr>
          <p:nvPr>
            <p:ph sz="quarter" idx="4"/>
          </p:nvPr>
        </p:nvGraphicFramePr>
        <p:xfrm>
          <a:off x="457200" y="4802188"/>
          <a:ext cx="4876800" cy="690562"/>
        </p:xfrm>
        <a:graphic>
          <a:graphicData uri="http://schemas.openxmlformats.org/presentationml/2006/ole">
            <mc:AlternateContent xmlns:mc="http://schemas.openxmlformats.org/markup-compatibility/2006">
              <mc:Choice xmlns:v="urn:schemas-microsoft-com:vml" Requires="v">
                <p:oleObj spid="_x0000_s38013" name="Equation" r:id="rId10" imgW="2539800" imgH="419040" progId="Equation.3">
                  <p:embed/>
                </p:oleObj>
              </mc:Choice>
              <mc:Fallback>
                <p:oleObj name="Equation" r:id="rId10" imgW="2539800" imgH="419040" progId="Equation.3">
                  <p:embed/>
                  <p:pic>
                    <p:nvPicPr>
                      <p:cNvPr id="0" name=""/>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802188"/>
                        <a:ext cx="487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33"/>
          <p:cNvGraphicFramePr>
            <a:graphicFrameLocks noChangeAspect="1"/>
          </p:cNvGraphicFramePr>
          <p:nvPr/>
        </p:nvGraphicFramePr>
        <p:xfrm>
          <a:off x="762000" y="5878513"/>
          <a:ext cx="6919913" cy="979487"/>
        </p:xfrm>
        <a:graphic>
          <a:graphicData uri="http://schemas.openxmlformats.org/presentationml/2006/ole">
            <mc:AlternateContent xmlns:mc="http://schemas.openxmlformats.org/markup-compatibility/2006">
              <mc:Choice xmlns:v="urn:schemas-microsoft-com:vml" Requires="v">
                <p:oleObj spid="_x0000_s38014" name="Equation" r:id="rId12" imgW="2958840" imgH="419040" progId="Equation.3">
                  <p:embed/>
                </p:oleObj>
              </mc:Choice>
              <mc:Fallback>
                <p:oleObj name="Equation" r:id="rId12" imgW="295884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5878513"/>
                        <a:ext cx="6919913"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1758254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Distribution</a:t>
            </a:r>
          </a:p>
        </p:txBody>
      </p:sp>
      <p:sp>
        <p:nvSpPr>
          <p:cNvPr id="16388" name="Line 3"/>
          <p:cNvSpPr>
            <a:spLocks noChangeShapeType="1"/>
          </p:cNvSpPr>
          <p:nvPr/>
        </p:nvSpPr>
        <p:spPr bwMode="auto">
          <a:xfrm flipV="1">
            <a:off x="762000" y="1447800"/>
            <a:ext cx="1588" cy="269557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89" name="Rectangle 4"/>
          <p:cNvSpPr>
            <a:spLocks noChangeArrowheads="1"/>
          </p:cNvSpPr>
          <p:nvPr/>
        </p:nvSpPr>
        <p:spPr bwMode="auto">
          <a:xfrm rot="10800000">
            <a:off x="304800" y="2286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
        <p:nvSpPr>
          <p:cNvPr id="16390" name="Line 5"/>
          <p:cNvSpPr>
            <a:spLocks noChangeShapeType="1"/>
          </p:cNvSpPr>
          <p:nvPr/>
        </p:nvSpPr>
        <p:spPr bwMode="auto">
          <a:xfrm>
            <a:off x="762000" y="4113213"/>
            <a:ext cx="4221163" cy="158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91" name="Rectangle 6"/>
          <p:cNvSpPr>
            <a:spLocks noChangeArrowheads="1"/>
          </p:cNvSpPr>
          <p:nvPr/>
        </p:nvSpPr>
        <p:spPr bwMode="auto">
          <a:xfrm>
            <a:off x="1295400" y="426720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Pore diameter, d</a:t>
            </a:r>
          </a:p>
        </p:txBody>
      </p:sp>
      <p:sp>
        <p:nvSpPr>
          <p:cNvPr id="16392" name="Freeform 7"/>
          <p:cNvSpPr>
            <a:spLocks/>
          </p:cNvSpPr>
          <p:nvPr/>
        </p:nvSpPr>
        <p:spPr bwMode="auto">
          <a:xfrm>
            <a:off x="762000" y="1474788"/>
            <a:ext cx="3648075" cy="2640012"/>
          </a:xfrm>
          <a:custGeom>
            <a:avLst/>
            <a:gdLst>
              <a:gd name="T0" fmla="*/ 0 w 2672"/>
              <a:gd name="T1" fmla="*/ 2634448 h 1898"/>
              <a:gd name="T2" fmla="*/ 797334 w 2672"/>
              <a:gd name="T3" fmla="*/ 2588547 h 1898"/>
              <a:gd name="T4" fmla="*/ 1006224 w 2672"/>
              <a:gd name="T5" fmla="*/ 2325659 h 1898"/>
              <a:gd name="T6" fmla="*/ 1079950 w 2672"/>
              <a:gd name="T7" fmla="*/ 2025215 h 1898"/>
              <a:gd name="T8" fmla="*/ 1165964 w 2672"/>
              <a:gd name="T9" fmla="*/ 1499438 h 1898"/>
              <a:gd name="T10" fmla="*/ 1288841 w 2672"/>
              <a:gd name="T11" fmla="*/ 222551 h 1898"/>
              <a:gd name="T12" fmla="*/ 1350279 w 2672"/>
              <a:gd name="T13" fmla="*/ 159959 h 1898"/>
              <a:gd name="T14" fmla="*/ 1411718 w 2672"/>
              <a:gd name="T15" fmla="*/ 1148920 h 1898"/>
              <a:gd name="T16" fmla="*/ 1473156 w 2672"/>
              <a:gd name="T17" fmla="*/ 1774845 h 1898"/>
              <a:gd name="T18" fmla="*/ 1645184 w 2672"/>
              <a:gd name="T19" fmla="*/ 2475881 h 1898"/>
              <a:gd name="T20" fmla="*/ 2247280 w 2672"/>
              <a:gd name="T21" fmla="*/ 2613584 h 1898"/>
              <a:gd name="T22" fmla="*/ 3451472 w 2672"/>
              <a:gd name="T23" fmla="*/ 2601066 h 1898"/>
              <a:gd name="T24" fmla="*/ 3426897 w 2672"/>
              <a:gd name="T25" fmla="*/ 2626103 h 1898"/>
              <a:gd name="T26" fmla="*/ 3414609 w 2672"/>
              <a:gd name="T27" fmla="*/ 2613584 h 18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2"/>
              <a:gd name="T43" fmla="*/ 0 h 1898"/>
              <a:gd name="T44" fmla="*/ 2672 w 2672"/>
              <a:gd name="T45" fmla="*/ 1898 h 18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2" h="1898">
                <a:moveTo>
                  <a:pt x="0" y="1894"/>
                </a:moveTo>
                <a:cubicBezTo>
                  <a:pt x="97" y="1889"/>
                  <a:pt x="461" y="1898"/>
                  <a:pt x="584" y="1861"/>
                </a:cubicBezTo>
                <a:cubicBezTo>
                  <a:pt x="707" y="1824"/>
                  <a:pt x="703" y="1739"/>
                  <a:pt x="737" y="1672"/>
                </a:cubicBezTo>
                <a:cubicBezTo>
                  <a:pt x="771" y="1605"/>
                  <a:pt x="772" y="1555"/>
                  <a:pt x="791" y="1456"/>
                </a:cubicBezTo>
                <a:cubicBezTo>
                  <a:pt x="810" y="1357"/>
                  <a:pt x="829" y="1294"/>
                  <a:pt x="854" y="1078"/>
                </a:cubicBezTo>
                <a:cubicBezTo>
                  <a:pt x="879" y="862"/>
                  <a:pt x="922" y="320"/>
                  <a:pt x="944" y="160"/>
                </a:cubicBezTo>
                <a:cubicBezTo>
                  <a:pt x="966" y="0"/>
                  <a:pt x="974" y="4"/>
                  <a:pt x="989" y="115"/>
                </a:cubicBezTo>
                <a:cubicBezTo>
                  <a:pt x="1004" y="226"/>
                  <a:pt x="1019" y="633"/>
                  <a:pt x="1034" y="826"/>
                </a:cubicBezTo>
                <a:cubicBezTo>
                  <a:pt x="1049" y="1019"/>
                  <a:pt x="1051" y="1117"/>
                  <a:pt x="1079" y="1276"/>
                </a:cubicBezTo>
                <a:cubicBezTo>
                  <a:pt x="1107" y="1435"/>
                  <a:pt x="1111" y="1680"/>
                  <a:pt x="1205" y="1780"/>
                </a:cubicBezTo>
                <a:cubicBezTo>
                  <a:pt x="1299" y="1880"/>
                  <a:pt x="1426" y="1864"/>
                  <a:pt x="1646" y="1879"/>
                </a:cubicBezTo>
                <a:cubicBezTo>
                  <a:pt x="1866" y="1894"/>
                  <a:pt x="2384" y="1868"/>
                  <a:pt x="2528" y="1870"/>
                </a:cubicBezTo>
                <a:cubicBezTo>
                  <a:pt x="2672" y="1872"/>
                  <a:pt x="2514" y="1887"/>
                  <a:pt x="2510" y="1888"/>
                </a:cubicBezTo>
                <a:cubicBezTo>
                  <a:pt x="2506" y="1889"/>
                  <a:pt x="2503" y="1881"/>
                  <a:pt x="2501" y="1879"/>
                </a:cubicBezTo>
              </a:path>
            </a:pathLst>
          </a:custGeom>
          <a:noFill/>
          <a:ln w="25400">
            <a:solidFill>
              <a:srgbClr val="FF00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3" name="Line 8"/>
          <p:cNvSpPr>
            <a:spLocks noChangeShapeType="1"/>
          </p:cNvSpPr>
          <p:nvPr/>
        </p:nvSpPr>
        <p:spPr bwMode="auto">
          <a:xfrm>
            <a:off x="2201863" y="2971800"/>
            <a:ext cx="1150937"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Text Box 9"/>
          <p:cNvSpPr txBox="1">
            <a:spLocks noChangeArrowheads="1"/>
          </p:cNvSpPr>
          <p:nvPr/>
        </p:nvSpPr>
        <p:spPr bwMode="auto">
          <a:xfrm>
            <a:off x="3276600" y="26670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FF0000"/>
                </a:solidFill>
              </a:rPr>
              <a:t>Narrow pore size distribution</a:t>
            </a:r>
          </a:p>
        </p:txBody>
      </p:sp>
      <p:grpSp>
        <p:nvGrpSpPr>
          <p:cNvPr id="16395" name="Group 10"/>
          <p:cNvGrpSpPr>
            <a:grpSpLocks/>
          </p:cNvGrpSpPr>
          <p:nvPr/>
        </p:nvGrpSpPr>
        <p:grpSpPr bwMode="auto">
          <a:xfrm>
            <a:off x="927100" y="1493838"/>
            <a:ext cx="4711700" cy="2641600"/>
            <a:chOff x="584" y="941"/>
            <a:chExt cx="2968" cy="1664"/>
          </a:xfrm>
        </p:grpSpPr>
        <p:sp>
          <p:nvSpPr>
            <p:cNvPr id="16408" name="Freeform 11"/>
            <p:cNvSpPr>
              <a:spLocks/>
            </p:cNvSpPr>
            <p:nvPr/>
          </p:nvSpPr>
          <p:spPr bwMode="auto">
            <a:xfrm>
              <a:off x="584" y="941"/>
              <a:ext cx="2056" cy="1664"/>
            </a:xfrm>
            <a:custGeom>
              <a:avLst/>
              <a:gdLst>
                <a:gd name="T0" fmla="*/ 0 w 2056"/>
                <a:gd name="T1" fmla="*/ 1659 h 1664"/>
                <a:gd name="T2" fmla="*/ 330 w 2056"/>
                <a:gd name="T3" fmla="*/ 1605 h 1664"/>
                <a:gd name="T4" fmla="*/ 437 w 2056"/>
                <a:gd name="T5" fmla="*/ 1300 h 1664"/>
                <a:gd name="T6" fmla="*/ 487 w 2056"/>
                <a:gd name="T7" fmla="*/ 980 h 1664"/>
                <a:gd name="T8" fmla="*/ 611 w 2056"/>
                <a:gd name="T9" fmla="*/ 250 h 1664"/>
                <a:gd name="T10" fmla="*/ 738 w 2056"/>
                <a:gd name="T11" fmla="*/ 4 h 1664"/>
                <a:gd name="T12" fmla="*/ 837 w 2056"/>
                <a:gd name="T13" fmla="*/ 274 h 1664"/>
                <a:gd name="T14" fmla="*/ 937 w 2056"/>
                <a:gd name="T15" fmla="*/ 823 h 1664"/>
                <a:gd name="T16" fmla="*/ 1008 w 2056"/>
                <a:gd name="T17" fmla="*/ 1165 h 1664"/>
                <a:gd name="T18" fmla="*/ 1100 w 2056"/>
                <a:gd name="T19" fmla="*/ 1457 h 1664"/>
                <a:gd name="T20" fmla="*/ 1273 w 2056"/>
                <a:gd name="T21" fmla="*/ 1610 h 1664"/>
                <a:gd name="T22" fmla="*/ 1824 w 2056"/>
                <a:gd name="T23" fmla="*/ 1650 h 1664"/>
                <a:gd name="T24" fmla="*/ 2018 w 2056"/>
                <a:gd name="T25" fmla="*/ 1659 h 1664"/>
                <a:gd name="T26" fmla="*/ 2055 w 2056"/>
                <a:gd name="T27" fmla="*/ 1659 h 16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6"/>
                <a:gd name="T43" fmla="*/ 0 h 1664"/>
                <a:gd name="T44" fmla="*/ 2056 w 2056"/>
                <a:gd name="T45" fmla="*/ 1664 h 16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6" h="1664">
                  <a:moveTo>
                    <a:pt x="0" y="1659"/>
                  </a:moveTo>
                  <a:cubicBezTo>
                    <a:pt x="53" y="1649"/>
                    <a:pt x="258" y="1664"/>
                    <a:pt x="330" y="1605"/>
                  </a:cubicBezTo>
                  <a:cubicBezTo>
                    <a:pt x="403" y="1546"/>
                    <a:pt x="410" y="1404"/>
                    <a:pt x="437" y="1300"/>
                  </a:cubicBezTo>
                  <a:cubicBezTo>
                    <a:pt x="463" y="1197"/>
                    <a:pt x="460" y="1156"/>
                    <a:pt x="487" y="980"/>
                  </a:cubicBezTo>
                  <a:cubicBezTo>
                    <a:pt x="516" y="806"/>
                    <a:pt x="569" y="413"/>
                    <a:pt x="611" y="250"/>
                  </a:cubicBezTo>
                  <a:cubicBezTo>
                    <a:pt x="653" y="87"/>
                    <a:pt x="700" y="0"/>
                    <a:pt x="738" y="4"/>
                  </a:cubicBezTo>
                  <a:cubicBezTo>
                    <a:pt x="776" y="8"/>
                    <a:pt x="804" y="138"/>
                    <a:pt x="837" y="274"/>
                  </a:cubicBezTo>
                  <a:cubicBezTo>
                    <a:pt x="870" y="410"/>
                    <a:pt x="909" y="675"/>
                    <a:pt x="937" y="823"/>
                  </a:cubicBezTo>
                  <a:cubicBezTo>
                    <a:pt x="965" y="971"/>
                    <a:pt x="981" y="1059"/>
                    <a:pt x="1008" y="1165"/>
                  </a:cubicBezTo>
                  <a:cubicBezTo>
                    <a:pt x="1035" y="1271"/>
                    <a:pt x="1056" y="1383"/>
                    <a:pt x="1100" y="1457"/>
                  </a:cubicBezTo>
                  <a:cubicBezTo>
                    <a:pt x="1144" y="1531"/>
                    <a:pt x="1152" y="1577"/>
                    <a:pt x="1273" y="1610"/>
                  </a:cubicBezTo>
                  <a:cubicBezTo>
                    <a:pt x="1394" y="1641"/>
                    <a:pt x="1700" y="1642"/>
                    <a:pt x="1824" y="1650"/>
                  </a:cubicBezTo>
                  <a:cubicBezTo>
                    <a:pt x="1948" y="1659"/>
                    <a:pt x="1979" y="1657"/>
                    <a:pt x="2018" y="1659"/>
                  </a:cubicBezTo>
                  <a:cubicBezTo>
                    <a:pt x="2056" y="1659"/>
                    <a:pt x="2047" y="1659"/>
                    <a:pt x="2055" y="1659"/>
                  </a:cubicBezTo>
                </a:path>
              </a:pathLst>
            </a:custGeom>
            <a:noFill/>
            <a:ln w="25400">
              <a:solidFill>
                <a:srgbClr val="0033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9" name="Line 12"/>
            <p:cNvSpPr>
              <a:spLocks noChangeShapeType="1"/>
            </p:cNvSpPr>
            <p:nvPr/>
          </p:nvSpPr>
          <p:spPr bwMode="auto">
            <a:xfrm>
              <a:off x="1459" y="1344"/>
              <a:ext cx="605" cy="1"/>
            </a:xfrm>
            <a:prstGeom prst="line">
              <a:avLst/>
            </a:prstGeom>
            <a:noFill/>
            <a:ln w="254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0" name="Text Box 13"/>
            <p:cNvSpPr txBox="1">
              <a:spLocks noChangeArrowheads="1"/>
            </p:cNvSpPr>
            <p:nvPr/>
          </p:nvSpPr>
          <p:spPr bwMode="auto">
            <a:xfrm>
              <a:off x="2042" y="1152"/>
              <a:ext cx="15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8000"/>
                  </a:solidFill>
                </a:rPr>
                <a:t>Broad pore size distribution</a:t>
              </a:r>
            </a:p>
          </p:txBody>
        </p:sp>
      </p:grpSp>
      <p:grpSp>
        <p:nvGrpSpPr>
          <p:cNvPr id="16396" name="Group 14"/>
          <p:cNvGrpSpPr>
            <a:grpSpLocks/>
          </p:cNvGrpSpPr>
          <p:nvPr/>
        </p:nvGrpSpPr>
        <p:grpSpPr bwMode="auto">
          <a:xfrm>
            <a:off x="4279900" y="3703638"/>
            <a:ext cx="4711700" cy="2641600"/>
            <a:chOff x="2696" y="2333"/>
            <a:chExt cx="2968" cy="1664"/>
          </a:xfrm>
        </p:grpSpPr>
        <p:sp>
          <p:nvSpPr>
            <p:cNvPr id="16405" name="Freeform 15"/>
            <p:cNvSpPr>
              <a:spLocks/>
            </p:cNvSpPr>
            <p:nvPr/>
          </p:nvSpPr>
          <p:spPr bwMode="auto">
            <a:xfrm>
              <a:off x="2696" y="2333"/>
              <a:ext cx="2056" cy="1664"/>
            </a:xfrm>
            <a:custGeom>
              <a:avLst/>
              <a:gdLst>
                <a:gd name="T0" fmla="*/ 0 w 2056"/>
                <a:gd name="T1" fmla="*/ 1659 h 1664"/>
                <a:gd name="T2" fmla="*/ 330 w 2056"/>
                <a:gd name="T3" fmla="*/ 1605 h 1664"/>
                <a:gd name="T4" fmla="*/ 437 w 2056"/>
                <a:gd name="T5" fmla="*/ 1300 h 1664"/>
                <a:gd name="T6" fmla="*/ 487 w 2056"/>
                <a:gd name="T7" fmla="*/ 980 h 1664"/>
                <a:gd name="T8" fmla="*/ 611 w 2056"/>
                <a:gd name="T9" fmla="*/ 250 h 1664"/>
                <a:gd name="T10" fmla="*/ 738 w 2056"/>
                <a:gd name="T11" fmla="*/ 4 h 1664"/>
                <a:gd name="T12" fmla="*/ 837 w 2056"/>
                <a:gd name="T13" fmla="*/ 274 h 1664"/>
                <a:gd name="T14" fmla="*/ 937 w 2056"/>
                <a:gd name="T15" fmla="*/ 823 h 1664"/>
                <a:gd name="T16" fmla="*/ 1008 w 2056"/>
                <a:gd name="T17" fmla="*/ 1165 h 1664"/>
                <a:gd name="T18" fmla="*/ 1100 w 2056"/>
                <a:gd name="T19" fmla="*/ 1457 h 1664"/>
                <a:gd name="T20" fmla="*/ 1273 w 2056"/>
                <a:gd name="T21" fmla="*/ 1610 h 1664"/>
                <a:gd name="T22" fmla="*/ 1824 w 2056"/>
                <a:gd name="T23" fmla="*/ 1650 h 1664"/>
                <a:gd name="T24" fmla="*/ 2018 w 2056"/>
                <a:gd name="T25" fmla="*/ 1659 h 1664"/>
                <a:gd name="T26" fmla="*/ 2055 w 2056"/>
                <a:gd name="T27" fmla="*/ 1659 h 16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6"/>
                <a:gd name="T43" fmla="*/ 0 h 1664"/>
                <a:gd name="T44" fmla="*/ 2056 w 2056"/>
                <a:gd name="T45" fmla="*/ 1664 h 16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6" h="1664">
                  <a:moveTo>
                    <a:pt x="0" y="1659"/>
                  </a:moveTo>
                  <a:cubicBezTo>
                    <a:pt x="53" y="1649"/>
                    <a:pt x="258" y="1664"/>
                    <a:pt x="330" y="1605"/>
                  </a:cubicBezTo>
                  <a:cubicBezTo>
                    <a:pt x="403" y="1546"/>
                    <a:pt x="410" y="1404"/>
                    <a:pt x="437" y="1300"/>
                  </a:cubicBezTo>
                  <a:cubicBezTo>
                    <a:pt x="463" y="1197"/>
                    <a:pt x="460" y="1156"/>
                    <a:pt x="487" y="980"/>
                  </a:cubicBezTo>
                  <a:cubicBezTo>
                    <a:pt x="516" y="806"/>
                    <a:pt x="569" y="413"/>
                    <a:pt x="611" y="250"/>
                  </a:cubicBezTo>
                  <a:cubicBezTo>
                    <a:pt x="653" y="87"/>
                    <a:pt x="700" y="0"/>
                    <a:pt x="738" y="4"/>
                  </a:cubicBezTo>
                  <a:cubicBezTo>
                    <a:pt x="776" y="8"/>
                    <a:pt x="804" y="138"/>
                    <a:pt x="837" y="274"/>
                  </a:cubicBezTo>
                  <a:cubicBezTo>
                    <a:pt x="870" y="410"/>
                    <a:pt x="909" y="675"/>
                    <a:pt x="937" y="823"/>
                  </a:cubicBezTo>
                  <a:cubicBezTo>
                    <a:pt x="965" y="971"/>
                    <a:pt x="981" y="1059"/>
                    <a:pt x="1008" y="1165"/>
                  </a:cubicBezTo>
                  <a:cubicBezTo>
                    <a:pt x="1035" y="1271"/>
                    <a:pt x="1056" y="1383"/>
                    <a:pt x="1100" y="1457"/>
                  </a:cubicBezTo>
                  <a:cubicBezTo>
                    <a:pt x="1144" y="1531"/>
                    <a:pt x="1152" y="1577"/>
                    <a:pt x="1273" y="1610"/>
                  </a:cubicBezTo>
                  <a:cubicBezTo>
                    <a:pt x="1394" y="1641"/>
                    <a:pt x="1700" y="1642"/>
                    <a:pt x="1824" y="1650"/>
                  </a:cubicBezTo>
                  <a:cubicBezTo>
                    <a:pt x="1948" y="1659"/>
                    <a:pt x="1979" y="1657"/>
                    <a:pt x="2018" y="1659"/>
                  </a:cubicBezTo>
                  <a:cubicBezTo>
                    <a:pt x="2056" y="1659"/>
                    <a:pt x="2047" y="1659"/>
                    <a:pt x="2055" y="1659"/>
                  </a:cubicBezTo>
                </a:path>
              </a:pathLst>
            </a:custGeom>
            <a:noFill/>
            <a:ln w="25400">
              <a:solidFill>
                <a:srgbClr val="0033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6" name="Line 16"/>
            <p:cNvSpPr>
              <a:spLocks noChangeShapeType="1"/>
            </p:cNvSpPr>
            <p:nvPr/>
          </p:nvSpPr>
          <p:spPr bwMode="auto">
            <a:xfrm>
              <a:off x="3571" y="2736"/>
              <a:ext cx="605" cy="1"/>
            </a:xfrm>
            <a:prstGeom prst="line">
              <a:avLst/>
            </a:prstGeom>
            <a:noFill/>
            <a:ln w="254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7" name="Text Box 17"/>
            <p:cNvSpPr txBox="1">
              <a:spLocks noChangeArrowheads="1"/>
            </p:cNvSpPr>
            <p:nvPr/>
          </p:nvSpPr>
          <p:spPr bwMode="auto">
            <a:xfrm>
              <a:off x="4154" y="2544"/>
              <a:ext cx="15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8000"/>
                  </a:solidFill>
                </a:rPr>
                <a:t>Unimodal pore size distribution</a:t>
              </a:r>
            </a:p>
          </p:txBody>
        </p:sp>
      </p:grpSp>
      <p:sp>
        <p:nvSpPr>
          <p:cNvPr id="16397" name="Line 18"/>
          <p:cNvSpPr>
            <a:spLocks noChangeShapeType="1"/>
          </p:cNvSpPr>
          <p:nvPr/>
        </p:nvSpPr>
        <p:spPr bwMode="auto">
          <a:xfrm>
            <a:off x="4114800" y="6323013"/>
            <a:ext cx="4221163" cy="158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98" name="Line 19"/>
          <p:cNvSpPr>
            <a:spLocks noChangeShapeType="1"/>
          </p:cNvSpPr>
          <p:nvPr/>
        </p:nvSpPr>
        <p:spPr bwMode="auto">
          <a:xfrm flipV="1">
            <a:off x="4114800" y="3657600"/>
            <a:ext cx="1588" cy="269557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99" name="Rectangle 20"/>
          <p:cNvSpPr>
            <a:spLocks noChangeArrowheads="1"/>
          </p:cNvSpPr>
          <p:nvPr/>
        </p:nvSpPr>
        <p:spPr bwMode="auto">
          <a:xfrm>
            <a:off x="4648200" y="647700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Pore diameter, d</a:t>
            </a:r>
          </a:p>
        </p:txBody>
      </p:sp>
      <p:sp>
        <p:nvSpPr>
          <p:cNvPr id="16400" name="Freeform 21"/>
          <p:cNvSpPr>
            <a:spLocks/>
          </p:cNvSpPr>
          <p:nvPr/>
        </p:nvSpPr>
        <p:spPr bwMode="auto">
          <a:xfrm>
            <a:off x="4114800" y="3886200"/>
            <a:ext cx="3914775" cy="2524125"/>
          </a:xfrm>
          <a:custGeom>
            <a:avLst/>
            <a:gdLst>
              <a:gd name="T0" fmla="*/ 0 w 2466"/>
              <a:gd name="T1" fmla="*/ 2438400 h 1590"/>
              <a:gd name="T2" fmla="*/ 557212 w 2466"/>
              <a:gd name="T3" fmla="*/ 2420938 h 1590"/>
              <a:gd name="T4" fmla="*/ 785812 w 2466"/>
              <a:gd name="T5" fmla="*/ 2163763 h 1590"/>
              <a:gd name="T6" fmla="*/ 900113 w 2466"/>
              <a:gd name="T7" fmla="*/ 1849438 h 1590"/>
              <a:gd name="T8" fmla="*/ 1000125 w 2466"/>
              <a:gd name="T9" fmla="*/ 1163638 h 1590"/>
              <a:gd name="T10" fmla="*/ 1171575 w 2466"/>
              <a:gd name="T11" fmla="*/ 192087 h 1590"/>
              <a:gd name="T12" fmla="*/ 1343025 w 2466"/>
              <a:gd name="T13" fmla="*/ 106363 h 1590"/>
              <a:gd name="T14" fmla="*/ 1457325 w 2466"/>
              <a:gd name="T15" fmla="*/ 835025 h 1590"/>
              <a:gd name="T16" fmla="*/ 1571625 w 2466"/>
              <a:gd name="T17" fmla="*/ 1978025 h 1590"/>
              <a:gd name="T18" fmla="*/ 1685925 w 2466"/>
              <a:gd name="T19" fmla="*/ 2420938 h 1590"/>
              <a:gd name="T20" fmla="*/ 2014537 w 2466"/>
              <a:gd name="T21" fmla="*/ 2178050 h 1590"/>
              <a:gd name="T22" fmla="*/ 2257425 w 2466"/>
              <a:gd name="T23" fmla="*/ 1177925 h 1590"/>
              <a:gd name="T24" fmla="*/ 2428875 w 2466"/>
              <a:gd name="T25" fmla="*/ 1206500 h 1590"/>
              <a:gd name="T26" fmla="*/ 2643187 w 2466"/>
              <a:gd name="T27" fmla="*/ 2035175 h 1590"/>
              <a:gd name="T28" fmla="*/ 2786062 w 2466"/>
              <a:gd name="T29" fmla="*/ 2420938 h 1590"/>
              <a:gd name="T30" fmla="*/ 3143250 w 2466"/>
              <a:gd name="T31" fmla="*/ 1706563 h 1590"/>
              <a:gd name="T32" fmla="*/ 3686175 w 2466"/>
              <a:gd name="T33" fmla="*/ 2406650 h 1590"/>
              <a:gd name="T34" fmla="*/ 3914775 w 2466"/>
              <a:gd name="T35" fmla="*/ 2406650 h 15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66"/>
              <a:gd name="T55" fmla="*/ 0 h 1590"/>
              <a:gd name="T56" fmla="*/ 2466 w 2466"/>
              <a:gd name="T57" fmla="*/ 1590 h 15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66" h="1590">
                <a:moveTo>
                  <a:pt x="0" y="1536"/>
                </a:moveTo>
                <a:cubicBezTo>
                  <a:pt x="58" y="1534"/>
                  <a:pt x="268" y="1554"/>
                  <a:pt x="351" y="1525"/>
                </a:cubicBezTo>
                <a:cubicBezTo>
                  <a:pt x="434" y="1496"/>
                  <a:pt x="459" y="1423"/>
                  <a:pt x="495" y="1363"/>
                </a:cubicBezTo>
                <a:cubicBezTo>
                  <a:pt x="531" y="1303"/>
                  <a:pt x="544" y="1270"/>
                  <a:pt x="567" y="1165"/>
                </a:cubicBezTo>
                <a:cubicBezTo>
                  <a:pt x="590" y="1060"/>
                  <a:pt x="601" y="907"/>
                  <a:pt x="630" y="733"/>
                </a:cubicBezTo>
                <a:cubicBezTo>
                  <a:pt x="659" y="559"/>
                  <a:pt x="702" y="232"/>
                  <a:pt x="738" y="121"/>
                </a:cubicBezTo>
                <a:cubicBezTo>
                  <a:pt x="774" y="10"/>
                  <a:pt x="816" y="0"/>
                  <a:pt x="846" y="67"/>
                </a:cubicBezTo>
                <a:cubicBezTo>
                  <a:pt x="876" y="134"/>
                  <a:pt x="894" y="330"/>
                  <a:pt x="918" y="526"/>
                </a:cubicBezTo>
                <a:cubicBezTo>
                  <a:pt x="942" y="722"/>
                  <a:pt x="966" y="1080"/>
                  <a:pt x="990" y="1246"/>
                </a:cubicBezTo>
                <a:cubicBezTo>
                  <a:pt x="1014" y="1412"/>
                  <a:pt x="1015" y="1504"/>
                  <a:pt x="1062" y="1525"/>
                </a:cubicBezTo>
                <a:cubicBezTo>
                  <a:pt x="1109" y="1546"/>
                  <a:pt x="1209" y="1503"/>
                  <a:pt x="1269" y="1372"/>
                </a:cubicBezTo>
                <a:cubicBezTo>
                  <a:pt x="1329" y="1241"/>
                  <a:pt x="1378" y="844"/>
                  <a:pt x="1422" y="742"/>
                </a:cubicBezTo>
                <a:cubicBezTo>
                  <a:pt x="1466" y="640"/>
                  <a:pt x="1490" y="670"/>
                  <a:pt x="1530" y="760"/>
                </a:cubicBezTo>
                <a:cubicBezTo>
                  <a:pt x="1570" y="850"/>
                  <a:pt x="1628" y="1155"/>
                  <a:pt x="1665" y="1282"/>
                </a:cubicBezTo>
                <a:cubicBezTo>
                  <a:pt x="1702" y="1409"/>
                  <a:pt x="1702" y="1559"/>
                  <a:pt x="1755" y="1525"/>
                </a:cubicBezTo>
                <a:cubicBezTo>
                  <a:pt x="1808" y="1491"/>
                  <a:pt x="1886" y="1076"/>
                  <a:pt x="1980" y="1075"/>
                </a:cubicBezTo>
                <a:cubicBezTo>
                  <a:pt x="2074" y="1074"/>
                  <a:pt x="2241" y="1442"/>
                  <a:pt x="2322" y="1516"/>
                </a:cubicBezTo>
                <a:cubicBezTo>
                  <a:pt x="2403" y="1590"/>
                  <a:pt x="2442" y="1516"/>
                  <a:pt x="2466" y="1516"/>
                </a:cubicBezTo>
              </a:path>
            </a:pathLst>
          </a:custGeom>
          <a:noFill/>
          <a:ln w="25400">
            <a:solidFill>
              <a:srgbClr val="FF00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1" name="Line 22"/>
          <p:cNvSpPr>
            <a:spLocks noChangeShapeType="1"/>
          </p:cNvSpPr>
          <p:nvPr/>
        </p:nvSpPr>
        <p:spPr bwMode="auto">
          <a:xfrm>
            <a:off x="5630863" y="5173663"/>
            <a:ext cx="1150937"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2" name="Text Box 23"/>
          <p:cNvSpPr txBox="1">
            <a:spLocks noChangeArrowheads="1"/>
          </p:cNvSpPr>
          <p:nvPr/>
        </p:nvSpPr>
        <p:spPr bwMode="auto">
          <a:xfrm>
            <a:off x="6746875" y="4792663"/>
            <a:ext cx="2397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FF0000"/>
                </a:solidFill>
              </a:rPr>
              <a:t>Multimodal pore size distribution</a:t>
            </a:r>
          </a:p>
        </p:txBody>
      </p:sp>
      <p:sp>
        <p:nvSpPr>
          <p:cNvPr id="16403" name="Text Box 24"/>
          <p:cNvSpPr txBox="1">
            <a:spLocks noChangeArrowheads="1"/>
          </p:cNvSpPr>
          <p:nvPr/>
        </p:nvSpPr>
        <p:spPr bwMode="auto">
          <a:xfrm>
            <a:off x="5257800" y="1524000"/>
            <a:ext cx="3886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2200" b="1">
                <a:solidFill>
                  <a:srgbClr val="336699"/>
                </a:solidFill>
              </a:rPr>
              <a:t>The distribution of pore volume with respect to pore size is called a pore size distribution.</a:t>
            </a:r>
          </a:p>
        </p:txBody>
      </p:sp>
      <p:sp>
        <p:nvSpPr>
          <p:cNvPr id="16404" name="Rectangle 25"/>
          <p:cNvSpPr>
            <a:spLocks noChangeArrowheads="1"/>
          </p:cNvSpPr>
          <p:nvPr/>
        </p:nvSpPr>
        <p:spPr bwMode="auto">
          <a:xfrm rot="10800000">
            <a:off x="3579813" y="4800600"/>
            <a:ext cx="45878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aphicFrame>
        <p:nvGraphicFramePr>
          <p:cNvPr id="16386" name="Object 26"/>
          <p:cNvGraphicFramePr>
            <a:graphicFrameLocks noGrp="1" noChangeAspect="1"/>
          </p:cNvGraphicFramePr>
          <p:nvPr>
            <p:ph idx="1"/>
          </p:nvPr>
        </p:nvGraphicFramePr>
        <p:xfrm>
          <a:off x="5257800" y="2957513"/>
          <a:ext cx="3581400" cy="928687"/>
        </p:xfrm>
        <a:graphic>
          <a:graphicData uri="http://schemas.openxmlformats.org/presentationml/2006/ole">
            <mc:AlternateContent xmlns:mc="http://schemas.openxmlformats.org/markup-compatibility/2006">
              <mc:Choice xmlns:v="urn:schemas-microsoft-com:vml" Requires="v">
                <p:oleObj spid="_x0000_s38938" name="Equation" r:id="rId5" imgW="1320480" imgH="342720" progId="Equation.3">
                  <p:embed/>
                </p:oleObj>
              </mc:Choice>
              <mc:Fallback>
                <p:oleObj name="Equation" r:id="rId5" imgW="1320480" imgH="34272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957513"/>
                        <a:ext cx="3581400"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4772282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Distribution</a:t>
            </a:r>
          </a:p>
        </p:txBody>
      </p:sp>
      <p:sp>
        <p:nvSpPr>
          <p:cNvPr id="58371" name="Text Box 3"/>
          <p:cNvSpPr txBox="1">
            <a:spLocks noChangeArrowheads="1"/>
          </p:cNvSpPr>
          <p:nvPr/>
        </p:nvSpPr>
        <p:spPr bwMode="auto">
          <a:xfrm>
            <a:off x="609600" y="6096000"/>
            <a:ext cx="456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3200">
                <a:solidFill>
                  <a:srgbClr val="FF0000"/>
                </a:solidFill>
                <a:sym typeface="Symbol" pitchFamily="18" charset="2"/>
              </a:rPr>
              <a:t>G</a:t>
            </a:r>
            <a:r>
              <a:rPr lang="en-US" altLang="it-IT" sz="3200" baseline="-25000">
                <a:solidFill>
                  <a:srgbClr val="FF0000"/>
                </a:solidFill>
                <a:sym typeface="Symbol" pitchFamily="18" charset="2"/>
              </a:rPr>
              <a:t>ads</a:t>
            </a:r>
            <a:r>
              <a:rPr lang="en-US" altLang="it-IT" sz="3200">
                <a:solidFill>
                  <a:srgbClr val="FF0000"/>
                </a:solidFill>
                <a:sym typeface="Symbol" pitchFamily="18" charset="2"/>
              </a:rPr>
              <a:t> = RT(lnP</a:t>
            </a:r>
            <a:r>
              <a:rPr lang="en-US" altLang="it-IT" sz="3200" baseline="-25000">
                <a:solidFill>
                  <a:srgbClr val="FF0000"/>
                </a:solidFill>
                <a:sym typeface="Symbol" pitchFamily="18" charset="2"/>
              </a:rPr>
              <a:t>ads</a:t>
            </a:r>
            <a:r>
              <a:rPr lang="en-US" altLang="it-IT" sz="3200">
                <a:solidFill>
                  <a:srgbClr val="FF0000"/>
                </a:solidFill>
                <a:sym typeface="Symbol" pitchFamily="18" charset="2"/>
              </a:rPr>
              <a:t> - lnP</a:t>
            </a:r>
            <a:r>
              <a:rPr lang="en-US" altLang="it-IT" sz="3200" baseline="30000">
                <a:solidFill>
                  <a:srgbClr val="FF0000"/>
                </a:solidFill>
                <a:sym typeface="Symbol" pitchFamily="18" charset="2"/>
              </a:rPr>
              <a:t>0</a:t>
            </a:r>
            <a:r>
              <a:rPr lang="en-US" altLang="it-IT" sz="3200">
                <a:solidFill>
                  <a:srgbClr val="FF0000"/>
                </a:solidFill>
                <a:sym typeface="Symbol" pitchFamily="18" charset="2"/>
              </a:rPr>
              <a:t>)</a:t>
            </a:r>
            <a:endParaRPr lang="en-US" altLang="it-IT" sz="3200">
              <a:solidFill>
                <a:srgbClr val="FF0000"/>
              </a:solidFill>
            </a:endParaRPr>
          </a:p>
        </p:txBody>
      </p:sp>
      <p:sp>
        <p:nvSpPr>
          <p:cNvPr id="58372" name="Text Box 4"/>
          <p:cNvSpPr txBox="1">
            <a:spLocks noChangeArrowheads="1"/>
          </p:cNvSpPr>
          <p:nvPr/>
        </p:nvSpPr>
        <p:spPr bwMode="auto">
          <a:xfrm>
            <a:off x="533400" y="5410200"/>
            <a:ext cx="456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3200">
                <a:solidFill>
                  <a:srgbClr val="008000"/>
                </a:solidFill>
                <a:sym typeface="Symbol" pitchFamily="18" charset="2"/>
              </a:rPr>
              <a:t>G</a:t>
            </a:r>
            <a:r>
              <a:rPr lang="en-US" altLang="it-IT" sz="3200" baseline="-25000">
                <a:solidFill>
                  <a:srgbClr val="008000"/>
                </a:solidFill>
                <a:sym typeface="Symbol" pitchFamily="18" charset="2"/>
              </a:rPr>
              <a:t>des</a:t>
            </a:r>
            <a:r>
              <a:rPr lang="en-US" altLang="it-IT" sz="3200">
                <a:solidFill>
                  <a:srgbClr val="008000"/>
                </a:solidFill>
                <a:sym typeface="Symbol" pitchFamily="18" charset="2"/>
              </a:rPr>
              <a:t> = RT(lnP</a:t>
            </a:r>
            <a:r>
              <a:rPr lang="en-US" altLang="it-IT" sz="3200" baseline="-25000">
                <a:solidFill>
                  <a:srgbClr val="008000"/>
                </a:solidFill>
                <a:sym typeface="Symbol" pitchFamily="18" charset="2"/>
              </a:rPr>
              <a:t>des</a:t>
            </a:r>
            <a:r>
              <a:rPr lang="en-US" altLang="it-IT" sz="3200">
                <a:solidFill>
                  <a:srgbClr val="008000"/>
                </a:solidFill>
                <a:sym typeface="Symbol" pitchFamily="18" charset="2"/>
              </a:rPr>
              <a:t> - lnP</a:t>
            </a:r>
            <a:r>
              <a:rPr lang="en-US" altLang="it-IT" sz="3200" baseline="30000">
                <a:solidFill>
                  <a:srgbClr val="008000"/>
                </a:solidFill>
                <a:sym typeface="Symbol" pitchFamily="18" charset="2"/>
              </a:rPr>
              <a:t>0</a:t>
            </a:r>
            <a:r>
              <a:rPr lang="en-US" altLang="it-IT" sz="3200">
                <a:solidFill>
                  <a:srgbClr val="008000"/>
                </a:solidFill>
                <a:sym typeface="Symbol" pitchFamily="18" charset="2"/>
              </a:rPr>
              <a:t>)</a:t>
            </a:r>
          </a:p>
        </p:txBody>
      </p:sp>
      <p:sp>
        <p:nvSpPr>
          <p:cNvPr id="58373" name="Text Box 5"/>
          <p:cNvSpPr txBox="1">
            <a:spLocks noChangeArrowheads="1"/>
          </p:cNvSpPr>
          <p:nvPr/>
        </p:nvSpPr>
        <p:spPr bwMode="auto">
          <a:xfrm>
            <a:off x="5486400" y="5715000"/>
            <a:ext cx="2635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3200">
                <a:solidFill>
                  <a:srgbClr val="008000"/>
                </a:solidFill>
                <a:sym typeface="Symbol" pitchFamily="18" charset="2"/>
              </a:rPr>
              <a:t>G</a:t>
            </a:r>
            <a:r>
              <a:rPr lang="en-US" altLang="it-IT" sz="3200" baseline="-25000">
                <a:solidFill>
                  <a:srgbClr val="008000"/>
                </a:solidFill>
                <a:sym typeface="Symbol" pitchFamily="18" charset="2"/>
              </a:rPr>
              <a:t>des</a:t>
            </a:r>
            <a:r>
              <a:rPr lang="en-US" altLang="it-IT" sz="3200">
                <a:sym typeface="Symbol" pitchFamily="18" charset="2"/>
              </a:rPr>
              <a:t> &lt; </a:t>
            </a:r>
            <a:r>
              <a:rPr lang="en-US" altLang="it-IT" sz="3200">
                <a:solidFill>
                  <a:srgbClr val="FF0000"/>
                </a:solidFill>
                <a:sym typeface="Symbol" pitchFamily="18" charset="2"/>
              </a:rPr>
              <a:t>G</a:t>
            </a:r>
            <a:r>
              <a:rPr lang="en-US" altLang="it-IT" sz="3200" baseline="-25000">
                <a:solidFill>
                  <a:srgbClr val="FF0000"/>
                </a:solidFill>
                <a:sym typeface="Symbol" pitchFamily="18" charset="2"/>
              </a:rPr>
              <a:t>ads</a:t>
            </a:r>
            <a:endParaRPr lang="en-US" altLang="it-IT" sz="3200">
              <a:solidFill>
                <a:srgbClr val="FF0000"/>
              </a:solidFill>
              <a:sym typeface="Symbol" pitchFamily="18" charset="2"/>
            </a:endParaRPr>
          </a:p>
        </p:txBody>
      </p:sp>
      <p:sp>
        <p:nvSpPr>
          <p:cNvPr id="58374" name="AutoShape 6"/>
          <p:cNvSpPr>
            <a:spLocks noChangeArrowheads="1"/>
          </p:cNvSpPr>
          <p:nvPr/>
        </p:nvSpPr>
        <p:spPr bwMode="auto">
          <a:xfrm>
            <a:off x="457200" y="5562600"/>
            <a:ext cx="4876800" cy="990600"/>
          </a:xfrm>
          <a:prstGeom prst="bracePair">
            <a:avLst>
              <a:gd name="adj" fmla="val 8333"/>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8375" name="Rectangle 7"/>
          <p:cNvSpPr>
            <a:spLocks noChangeArrowheads="1"/>
          </p:cNvSpPr>
          <p:nvPr/>
        </p:nvSpPr>
        <p:spPr bwMode="auto">
          <a:xfrm>
            <a:off x="5486400" y="5638800"/>
            <a:ext cx="2667000" cy="838200"/>
          </a:xfrm>
          <a:prstGeom prst="rect">
            <a:avLst/>
          </a:prstGeom>
          <a:solidFill>
            <a:schemeClr val="accent1">
              <a:alpha val="0"/>
            </a:schemeClr>
          </a:solidFill>
          <a:ln w="254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8376" name="Line 8"/>
          <p:cNvSpPr>
            <a:spLocks noChangeShapeType="1"/>
          </p:cNvSpPr>
          <p:nvPr/>
        </p:nvSpPr>
        <p:spPr bwMode="auto">
          <a:xfrm flipV="1">
            <a:off x="915988" y="1371600"/>
            <a:ext cx="0" cy="31242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77" name="Rectangle 9"/>
          <p:cNvSpPr>
            <a:spLocks noChangeArrowheads="1"/>
          </p:cNvSpPr>
          <p:nvPr/>
        </p:nvSpPr>
        <p:spPr bwMode="auto">
          <a:xfrm>
            <a:off x="382588" y="1981200"/>
            <a:ext cx="4587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endParaRPr lang="en-US" altLang="it-IT" b="1">
              <a:solidFill>
                <a:srgbClr val="336699"/>
              </a:solidFill>
            </a:endParaRPr>
          </a:p>
        </p:txBody>
      </p:sp>
      <p:sp>
        <p:nvSpPr>
          <p:cNvPr id="58378" name="Line 10"/>
          <p:cNvSpPr>
            <a:spLocks noChangeShapeType="1"/>
          </p:cNvSpPr>
          <p:nvPr/>
        </p:nvSpPr>
        <p:spPr bwMode="auto">
          <a:xfrm>
            <a:off x="915988" y="4495800"/>
            <a:ext cx="5103812"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79" name="Line 11"/>
          <p:cNvSpPr>
            <a:spLocks noChangeShapeType="1"/>
          </p:cNvSpPr>
          <p:nvPr/>
        </p:nvSpPr>
        <p:spPr bwMode="auto">
          <a:xfrm>
            <a:off x="5381625" y="441960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0" name="Text Box 12"/>
          <p:cNvSpPr txBox="1">
            <a:spLocks noChangeArrowheads="1"/>
          </p:cNvSpPr>
          <p:nvPr/>
        </p:nvSpPr>
        <p:spPr bwMode="auto">
          <a:xfrm>
            <a:off x="5259388" y="4572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sp>
        <p:nvSpPr>
          <p:cNvPr id="58381" name="Rectangle 13"/>
          <p:cNvSpPr>
            <a:spLocks noChangeArrowheads="1"/>
          </p:cNvSpPr>
          <p:nvPr/>
        </p:nvSpPr>
        <p:spPr bwMode="auto">
          <a:xfrm>
            <a:off x="3278188" y="5029200"/>
            <a:ext cx="646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sp>
        <p:nvSpPr>
          <p:cNvPr id="58382" name="Freeform 14"/>
          <p:cNvSpPr>
            <a:spLocks/>
          </p:cNvSpPr>
          <p:nvPr/>
        </p:nvSpPr>
        <p:spPr bwMode="auto">
          <a:xfrm>
            <a:off x="915988" y="2128838"/>
            <a:ext cx="3962400" cy="2366962"/>
          </a:xfrm>
          <a:custGeom>
            <a:avLst/>
            <a:gdLst>
              <a:gd name="T0" fmla="*/ 0 w 2496"/>
              <a:gd name="T1" fmla="*/ 2366962 h 1491"/>
              <a:gd name="T2" fmla="*/ 152400 w 2496"/>
              <a:gd name="T3" fmla="*/ 2214562 h 1491"/>
              <a:gd name="T4" fmla="*/ 457200 w 2496"/>
              <a:gd name="T5" fmla="*/ 1985962 h 1491"/>
              <a:gd name="T6" fmla="*/ 685800 w 2496"/>
              <a:gd name="T7" fmla="*/ 1833562 h 1491"/>
              <a:gd name="T8" fmla="*/ 1066800 w 2496"/>
              <a:gd name="T9" fmla="*/ 1604962 h 1491"/>
              <a:gd name="T10" fmla="*/ 1524000 w 2496"/>
              <a:gd name="T11" fmla="*/ 1452562 h 1491"/>
              <a:gd name="T12" fmla="*/ 2057400 w 2496"/>
              <a:gd name="T13" fmla="*/ 1300162 h 1491"/>
              <a:gd name="T14" fmla="*/ 2590800 w 2496"/>
              <a:gd name="T15" fmla="*/ 1147762 h 1491"/>
              <a:gd name="T16" fmla="*/ 3124200 w 2496"/>
              <a:gd name="T17" fmla="*/ 766762 h 1491"/>
              <a:gd name="T18" fmla="*/ 3429000 w 2496"/>
              <a:gd name="T19" fmla="*/ 385762 h 1491"/>
              <a:gd name="T20" fmla="*/ 3671888 w 2496"/>
              <a:gd name="T21" fmla="*/ 152400 h 1491"/>
              <a:gd name="T22" fmla="*/ 3871913 w 2496"/>
              <a:gd name="T23" fmla="*/ 23812 h 1491"/>
              <a:gd name="T24" fmla="*/ 3962400 w 2496"/>
              <a:gd name="T25" fmla="*/ 4762 h 14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1491"/>
              <a:gd name="T41" fmla="*/ 2496 w 2496"/>
              <a:gd name="T42" fmla="*/ 1491 h 14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1491">
                <a:moveTo>
                  <a:pt x="0" y="1491"/>
                </a:moveTo>
                <a:cubicBezTo>
                  <a:pt x="24" y="1463"/>
                  <a:pt x="48" y="1435"/>
                  <a:pt x="96" y="1395"/>
                </a:cubicBezTo>
                <a:cubicBezTo>
                  <a:pt x="144" y="1355"/>
                  <a:pt x="232" y="1291"/>
                  <a:pt x="288" y="1251"/>
                </a:cubicBezTo>
                <a:cubicBezTo>
                  <a:pt x="344" y="1211"/>
                  <a:pt x="368" y="1195"/>
                  <a:pt x="432" y="1155"/>
                </a:cubicBezTo>
                <a:cubicBezTo>
                  <a:pt x="496" y="1115"/>
                  <a:pt x="584" y="1051"/>
                  <a:pt x="672" y="1011"/>
                </a:cubicBezTo>
                <a:cubicBezTo>
                  <a:pt x="760" y="971"/>
                  <a:pt x="856" y="947"/>
                  <a:pt x="960" y="915"/>
                </a:cubicBezTo>
                <a:cubicBezTo>
                  <a:pt x="1064" y="883"/>
                  <a:pt x="1184" y="851"/>
                  <a:pt x="1296" y="819"/>
                </a:cubicBezTo>
                <a:cubicBezTo>
                  <a:pt x="1408" y="787"/>
                  <a:pt x="1520" y="779"/>
                  <a:pt x="1632" y="723"/>
                </a:cubicBezTo>
                <a:cubicBezTo>
                  <a:pt x="1744" y="667"/>
                  <a:pt x="1880" y="563"/>
                  <a:pt x="1968" y="483"/>
                </a:cubicBezTo>
                <a:cubicBezTo>
                  <a:pt x="2056" y="403"/>
                  <a:pt x="2103" y="307"/>
                  <a:pt x="2160" y="243"/>
                </a:cubicBezTo>
                <a:cubicBezTo>
                  <a:pt x="2217" y="179"/>
                  <a:pt x="2266" y="134"/>
                  <a:pt x="2313" y="96"/>
                </a:cubicBezTo>
                <a:cubicBezTo>
                  <a:pt x="2360" y="58"/>
                  <a:pt x="2409" y="30"/>
                  <a:pt x="2439" y="15"/>
                </a:cubicBezTo>
                <a:cubicBezTo>
                  <a:pt x="2469" y="0"/>
                  <a:pt x="2484" y="5"/>
                  <a:pt x="2496" y="3"/>
                </a:cubicBezTo>
              </a:path>
            </a:pathLst>
          </a:custGeom>
          <a:noFill/>
          <a:ln w="254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3" name="Freeform 15"/>
          <p:cNvSpPr>
            <a:spLocks/>
          </p:cNvSpPr>
          <p:nvPr/>
        </p:nvSpPr>
        <p:spPr bwMode="auto">
          <a:xfrm>
            <a:off x="2211388" y="2133600"/>
            <a:ext cx="2614612" cy="1490663"/>
          </a:xfrm>
          <a:custGeom>
            <a:avLst/>
            <a:gdLst>
              <a:gd name="T0" fmla="*/ 2614612 w 1647"/>
              <a:gd name="T1" fmla="*/ 0 h 939"/>
              <a:gd name="T2" fmla="*/ 1700212 w 1647"/>
              <a:gd name="T3" fmla="*/ 228600 h 939"/>
              <a:gd name="T4" fmla="*/ 1014412 w 1647"/>
              <a:gd name="T5" fmla="*/ 762000 h 939"/>
              <a:gd name="T6" fmla="*/ 757237 w 1647"/>
              <a:gd name="T7" fmla="*/ 1019175 h 939"/>
              <a:gd name="T8" fmla="*/ 514350 w 1647"/>
              <a:gd name="T9" fmla="*/ 1176338 h 939"/>
              <a:gd name="T10" fmla="*/ 0 w 1647"/>
              <a:gd name="T11" fmla="*/ 1490663 h 939"/>
              <a:gd name="T12" fmla="*/ 0 60000 65536"/>
              <a:gd name="T13" fmla="*/ 0 60000 65536"/>
              <a:gd name="T14" fmla="*/ 0 60000 65536"/>
              <a:gd name="T15" fmla="*/ 0 60000 65536"/>
              <a:gd name="T16" fmla="*/ 0 60000 65536"/>
              <a:gd name="T17" fmla="*/ 0 60000 65536"/>
              <a:gd name="T18" fmla="*/ 0 w 1647"/>
              <a:gd name="T19" fmla="*/ 0 h 939"/>
              <a:gd name="T20" fmla="*/ 1647 w 1647"/>
              <a:gd name="T21" fmla="*/ 939 h 939"/>
            </a:gdLst>
            <a:ahLst/>
            <a:cxnLst>
              <a:cxn ang="T12">
                <a:pos x="T0" y="T1"/>
              </a:cxn>
              <a:cxn ang="T13">
                <a:pos x="T2" y="T3"/>
              </a:cxn>
              <a:cxn ang="T14">
                <a:pos x="T4" y="T5"/>
              </a:cxn>
              <a:cxn ang="T15">
                <a:pos x="T6" y="T7"/>
              </a:cxn>
              <a:cxn ang="T16">
                <a:pos x="T8" y="T9"/>
              </a:cxn>
              <a:cxn ang="T17">
                <a:pos x="T10" y="T11"/>
              </a:cxn>
            </a:cxnLst>
            <a:rect l="T18" t="T19" r="T20" b="T21"/>
            <a:pathLst>
              <a:path w="1647" h="939">
                <a:moveTo>
                  <a:pt x="1647" y="0"/>
                </a:moveTo>
                <a:cubicBezTo>
                  <a:pt x="1443" y="32"/>
                  <a:pt x="1239" y="64"/>
                  <a:pt x="1071" y="144"/>
                </a:cubicBezTo>
                <a:cubicBezTo>
                  <a:pt x="903" y="224"/>
                  <a:pt x="738" y="397"/>
                  <a:pt x="639" y="480"/>
                </a:cubicBezTo>
                <a:cubicBezTo>
                  <a:pt x="540" y="563"/>
                  <a:pt x="529" y="599"/>
                  <a:pt x="477" y="642"/>
                </a:cubicBezTo>
                <a:cubicBezTo>
                  <a:pt x="425" y="685"/>
                  <a:pt x="403" y="692"/>
                  <a:pt x="324" y="741"/>
                </a:cubicBezTo>
                <a:cubicBezTo>
                  <a:pt x="245" y="790"/>
                  <a:pt x="67" y="898"/>
                  <a:pt x="0" y="939"/>
                </a:cubicBezTo>
              </a:path>
            </a:pathLst>
          </a:custGeom>
          <a:noFill/>
          <a:ln w="254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4" name="Line 16"/>
          <p:cNvSpPr>
            <a:spLocks noChangeShapeType="1"/>
          </p:cNvSpPr>
          <p:nvPr/>
        </p:nvSpPr>
        <p:spPr bwMode="auto">
          <a:xfrm flipV="1">
            <a:off x="5411788" y="1371600"/>
            <a:ext cx="0" cy="3124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Freeform 17"/>
          <p:cNvSpPr>
            <a:spLocks/>
          </p:cNvSpPr>
          <p:nvPr/>
        </p:nvSpPr>
        <p:spPr bwMode="auto">
          <a:xfrm>
            <a:off x="4878388" y="2057400"/>
            <a:ext cx="533400" cy="76200"/>
          </a:xfrm>
          <a:custGeom>
            <a:avLst/>
            <a:gdLst>
              <a:gd name="T0" fmla="*/ 0 w 336"/>
              <a:gd name="T1" fmla="*/ 76200 h 48"/>
              <a:gd name="T2" fmla="*/ 242888 w 336"/>
              <a:gd name="T3" fmla="*/ 33338 h 48"/>
              <a:gd name="T4" fmla="*/ 533400 w 336"/>
              <a:gd name="T5" fmla="*/ 0 h 48"/>
              <a:gd name="T6" fmla="*/ 0 60000 65536"/>
              <a:gd name="T7" fmla="*/ 0 60000 65536"/>
              <a:gd name="T8" fmla="*/ 0 60000 65536"/>
              <a:gd name="T9" fmla="*/ 0 w 336"/>
              <a:gd name="T10" fmla="*/ 0 h 48"/>
              <a:gd name="T11" fmla="*/ 336 w 336"/>
              <a:gd name="T12" fmla="*/ 48 h 48"/>
            </a:gdLst>
            <a:ahLst/>
            <a:cxnLst>
              <a:cxn ang="T6">
                <a:pos x="T0" y="T1"/>
              </a:cxn>
              <a:cxn ang="T7">
                <a:pos x="T2" y="T3"/>
              </a:cxn>
              <a:cxn ang="T8">
                <a:pos x="T4" y="T5"/>
              </a:cxn>
            </a:cxnLst>
            <a:rect l="T9" t="T10" r="T11" b="T12"/>
            <a:pathLst>
              <a:path w="336" h="48">
                <a:moveTo>
                  <a:pt x="0" y="48"/>
                </a:moveTo>
                <a:cubicBezTo>
                  <a:pt x="25" y="44"/>
                  <a:pt x="97" y="29"/>
                  <a:pt x="153" y="21"/>
                </a:cubicBezTo>
                <a:cubicBezTo>
                  <a:pt x="209" y="13"/>
                  <a:pt x="298" y="4"/>
                  <a:pt x="336" y="0"/>
                </a:cubicBezTo>
              </a:path>
            </a:pathLst>
          </a:custGeom>
          <a:noFill/>
          <a:ln w="25400"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6" name="Line 18"/>
          <p:cNvSpPr>
            <a:spLocks noChangeShapeType="1"/>
          </p:cNvSpPr>
          <p:nvPr/>
        </p:nvSpPr>
        <p:spPr bwMode="auto">
          <a:xfrm flipV="1">
            <a:off x="3125788" y="2971800"/>
            <a:ext cx="0" cy="1524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19"/>
          <p:cNvSpPr>
            <a:spLocks noChangeShapeType="1"/>
          </p:cNvSpPr>
          <p:nvPr/>
        </p:nvSpPr>
        <p:spPr bwMode="auto">
          <a:xfrm flipV="1">
            <a:off x="4040188" y="2895600"/>
            <a:ext cx="0" cy="1524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Text Box 20"/>
          <p:cNvSpPr txBox="1">
            <a:spLocks noChangeArrowheads="1"/>
          </p:cNvSpPr>
          <p:nvPr/>
        </p:nvSpPr>
        <p:spPr bwMode="auto">
          <a:xfrm>
            <a:off x="2744788" y="45720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8000"/>
                </a:solidFill>
              </a:rPr>
              <a:t>(</a:t>
            </a:r>
            <a:r>
              <a:rPr lang="en-US" altLang="it-IT" b="1" i="1">
                <a:solidFill>
                  <a:srgbClr val="008000"/>
                </a:solidFill>
              </a:rPr>
              <a:t>P/P</a:t>
            </a:r>
            <a:r>
              <a:rPr lang="en-US" altLang="it-IT" b="1" i="1" baseline="30000">
                <a:solidFill>
                  <a:srgbClr val="008000"/>
                </a:solidFill>
              </a:rPr>
              <a:t>o</a:t>
            </a:r>
            <a:r>
              <a:rPr lang="en-US" altLang="it-IT" b="1">
                <a:solidFill>
                  <a:srgbClr val="008000"/>
                </a:solidFill>
              </a:rPr>
              <a:t>)</a:t>
            </a:r>
            <a:r>
              <a:rPr lang="en-US" altLang="it-IT" b="1" baseline="-25000">
                <a:solidFill>
                  <a:srgbClr val="008000"/>
                </a:solidFill>
              </a:rPr>
              <a:t>des</a:t>
            </a:r>
          </a:p>
        </p:txBody>
      </p:sp>
      <p:sp>
        <p:nvSpPr>
          <p:cNvPr id="58389" name="Text Box 21"/>
          <p:cNvSpPr txBox="1">
            <a:spLocks noChangeArrowheads="1"/>
          </p:cNvSpPr>
          <p:nvPr/>
        </p:nvSpPr>
        <p:spPr bwMode="auto">
          <a:xfrm>
            <a:off x="3659188" y="45720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FF0000"/>
                </a:solidFill>
              </a:rPr>
              <a:t>(</a:t>
            </a:r>
            <a:r>
              <a:rPr lang="en-US" altLang="it-IT" b="1" i="1">
                <a:solidFill>
                  <a:srgbClr val="FF0000"/>
                </a:solidFill>
              </a:rPr>
              <a:t>P/P</a:t>
            </a:r>
            <a:r>
              <a:rPr lang="en-US" altLang="it-IT" b="1" i="1" baseline="30000">
                <a:solidFill>
                  <a:srgbClr val="FF0000"/>
                </a:solidFill>
              </a:rPr>
              <a:t>o</a:t>
            </a:r>
            <a:r>
              <a:rPr lang="en-US" altLang="it-IT" b="1">
                <a:solidFill>
                  <a:srgbClr val="FF0000"/>
                </a:solidFill>
              </a:rPr>
              <a:t>)</a:t>
            </a:r>
            <a:r>
              <a:rPr lang="en-US" altLang="it-IT" b="1" baseline="-25000">
                <a:solidFill>
                  <a:srgbClr val="FF0000"/>
                </a:solidFill>
              </a:rPr>
              <a:t>ads</a:t>
            </a:r>
          </a:p>
        </p:txBody>
      </p:sp>
      <p:sp>
        <p:nvSpPr>
          <p:cNvPr id="58390" name="Line 22"/>
          <p:cNvSpPr>
            <a:spLocks noChangeShapeType="1"/>
          </p:cNvSpPr>
          <p:nvPr/>
        </p:nvSpPr>
        <p:spPr bwMode="auto">
          <a:xfrm flipV="1">
            <a:off x="915988" y="2895600"/>
            <a:ext cx="4495800" cy="76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Rectangle 23"/>
          <p:cNvSpPr>
            <a:spLocks noChangeArrowheads="1"/>
          </p:cNvSpPr>
          <p:nvPr/>
        </p:nvSpPr>
        <p:spPr bwMode="auto">
          <a:xfrm>
            <a:off x="5562600" y="1905000"/>
            <a:ext cx="33528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buFont typeface="Wingdings" pitchFamily="2" charset="2"/>
              <a:buChar char="Ø"/>
            </a:pPr>
            <a:r>
              <a:rPr lang="en-US" altLang="it-IT" sz="2200" b="1">
                <a:solidFill>
                  <a:srgbClr val="336699"/>
                </a:solidFill>
              </a:rPr>
              <a:t>Adsorption or desorption isotherm.</a:t>
            </a:r>
          </a:p>
          <a:p>
            <a:pPr algn="l">
              <a:spcBef>
                <a:spcPct val="50000"/>
              </a:spcBef>
              <a:buFont typeface="Wingdings" pitchFamily="2" charset="2"/>
              <a:buChar char="Ø"/>
            </a:pPr>
            <a:r>
              <a:rPr lang="en-US" altLang="it-IT" sz="2200" b="1">
                <a:solidFill>
                  <a:srgbClr val="336699"/>
                </a:solidFill>
              </a:rPr>
              <a:t>The desorption isotherm is preferred over adsorption isotherm.</a:t>
            </a:r>
          </a:p>
        </p:txBody>
      </p:sp>
      <p:sp>
        <p:nvSpPr>
          <p:cNvPr id="58392" name="Rectangle 24"/>
          <p:cNvSpPr>
            <a:spLocks noChangeArrowheads="1"/>
          </p:cNvSpPr>
          <p:nvPr/>
        </p:nvSpPr>
        <p:spPr bwMode="auto">
          <a:xfrm rot="10800000">
            <a:off x="381000" y="25146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Tree>
    <p:extLst>
      <p:ext uri="{BB962C8B-B14F-4D97-AF65-F5344CB8AC3E}">
        <p14:creationId xmlns:p14="http://schemas.microsoft.com/office/powerpoint/2010/main" val="152843369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Kelvin Equation</a:t>
            </a:r>
          </a:p>
        </p:txBody>
      </p:sp>
      <p:sp>
        <p:nvSpPr>
          <p:cNvPr id="17414" name="Rectangle 3"/>
          <p:cNvSpPr>
            <a:spLocks noChangeArrowheads="1"/>
          </p:cNvSpPr>
          <p:nvPr/>
        </p:nvSpPr>
        <p:spPr bwMode="auto">
          <a:xfrm>
            <a:off x="6172200" y="3962400"/>
            <a:ext cx="2971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buFont typeface="Wingdings" pitchFamily="2" charset="2"/>
              <a:buChar char="Ø"/>
            </a:pPr>
            <a:r>
              <a:rPr lang="en-US" altLang="it-IT" b="1">
                <a:solidFill>
                  <a:srgbClr val="336699"/>
                </a:solidFill>
              </a:rPr>
              <a:t>Multilayer formation occurs in parallel to capillary condensation. </a:t>
            </a:r>
          </a:p>
          <a:p>
            <a:pPr algn="l" eaLnBrk="1" hangingPunct="1">
              <a:buFont typeface="Wingdings" pitchFamily="2" charset="2"/>
              <a:buChar char="Ø"/>
            </a:pPr>
            <a:r>
              <a:rPr lang="en-US" altLang="it-IT" b="1">
                <a:solidFill>
                  <a:srgbClr val="336699"/>
                </a:solidFill>
              </a:rPr>
              <a:t>Capillary condensation is described by the Kelvin equation. </a:t>
            </a:r>
          </a:p>
        </p:txBody>
      </p:sp>
      <p:graphicFrame>
        <p:nvGraphicFramePr>
          <p:cNvPr id="17410" name="Object 4"/>
          <p:cNvGraphicFramePr>
            <a:graphicFrameLocks noGrp="1" noChangeAspect="1"/>
          </p:cNvGraphicFramePr>
          <p:nvPr>
            <p:ph idx="1"/>
          </p:nvPr>
        </p:nvGraphicFramePr>
        <p:xfrm>
          <a:off x="457200" y="1195388"/>
          <a:ext cx="6019800" cy="5053012"/>
        </p:xfrm>
        <a:graphic>
          <a:graphicData uri="http://schemas.openxmlformats.org/presentationml/2006/ole">
            <mc:AlternateContent xmlns:mc="http://schemas.openxmlformats.org/markup-compatibility/2006">
              <mc:Choice xmlns:v="urn:schemas-microsoft-com:vml" Requires="v">
                <p:oleObj spid="_x0000_s40010" name="Equation" r:id="rId4" imgW="3479760" imgH="2920680" progId="Equation.3">
                  <p:embed/>
                </p:oleObj>
              </mc:Choice>
              <mc:Fallback>
                <p:oleObj name="Equation" r:id="rId4" imgW="3479760" imgH="292068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95388"/>
                        <a:ext cx="6019800"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415" name="Group 5"/>
          <p:cNvGrpSpPr>
            <a:grpSpLocks/>
          </p:cNvGrpSpPr>
          <p:nvPr/>
        </p:nvGrpSpPr>
        <p:grpSpPr bwMode="auto">
          <a:xfrm>
            <a:off x="7427913" y="1263650"/>
            <a:ext cx="1011237" cy="2114550"/>
            <a:chOff x="4679" y="796"/>
            <a:chExt cx="637" cy="1332"/>
          </a:xfrm>
        </p:grpSpPr>
        <p:sp>
          <p:nvSpPr>
            <p:cNvPr id="17416" name="Rectangle 6"/>
            <p:cNvSpPr>
              <a:spLocks noChangeArrowheads="1"/>
            </p:cNvSpPr>
            <p:nvPr/>
          </p:nvSpPr>
          <p:spPr bwMode="auto">
            <a:xfrm>
              <a:off x="4679" y="832"/>
              <a:ext cx="574" cy="1296"/>
            </a:xfrm>
            <a:prstGeom prst="rect">
              <a:avLst/>
            </a:prstGeom>
            <a:solidFill>
              <a:srgbClr val="3366FF"/>
            </a:solidFill>
            <a:ln w="127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7417" name="Oval 7"/>
            <p:cNvSpPr>
              <a:spLocks noChangeArrowheads="1"/>
            </p:cNvSpPr>
            <p:nvPr/>
          </p:nvSpPr>
          <p:spPr bwMode="auto">
            <a:xfrm>
              <a:off x="4679" y="837"/>
              <a:ext cx="574" cy="718"/>
            </a:xfrm>
            <a:prstGeom prst="ellipse">
              <a:avLst/>
            </a:prstGeom>
            <a:solidFill>
              <a:srgbClr val="FBFCCC"/>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7418" name="Rectangle 8"/>
            <p:cNvSpPr>
              <a:spLocks noChangeArrowheads="1"/>
            </p:cNvSpPr>
            <p:nvPr/>
          </p:nvSpPr>
          <p:spPr bwMode="auto">
            <a:xfrm>
              <a:off x="4681" y="796"/>
              <a:ext cx="593" cy="404"/>
            </a:xfrm>
            <a:prstGeom prst="rect">
              <a:avLst/>
            </a:prstGeom>
            <a:solidFill>
              <a:srgbClr val="FBFCCC"/>
            </a:solidFill>
            <a:ln w="12700">
              <a:solidFill>
                <a:srgbClr val="FFFFCC"/>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aphicFrame>
          <p:nvGraphicFramePr>
            <p:cNvPr id="17412" name="Object 9"/>
            <p:cNvGraphicFramePr>
              <a:graphicFrameLocks/>
            </p:cNvGraphicFramePr>
            <p:nvPr/>
          </p:nvGraphicFramePr>
          <p:xfrm>
            <a:off x="5035" y="1584"/>
            <a:ext cx="281" cy="352"/>
          </p:xfrm>
          <a:graphic>
            <a:graphicData uri="http://schemas.openxmlformats.org/presentationml/2006/ole">
              <mc:AlternateContent xmlns:mc="http://schemas.openxmlformats.org/markup-compatibility/2006">
                <mc:Choice xmlns:v="urn:schemas-microsoft-com:vml" Requires="v">
                  <p:oleObj spid="_x0000_s40011" name="Equation" r:id="rId6" imgW="446040" imgH="558720" progId="Equation.3">
                    <p:embed/>
                  </p:oleObj>
                </mc:Choice>
                <mc:Fallback>
                  <p:oleObj name="Equation" r:id="rId6" imgW="446040" imgH="55872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 y="1584"/>
                          <a:ext cx="281"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9" name="Line 10"/>
            <p:cNvSpPr>
              <a:spLocks noChangeShapeType="1"/>
            </p:cNvSpPr>
            <p:nvPr/>
          </p:nvSpPr>
          <p:spPr bwMode="auto">
            <a:xfrm>
              <a:off x="4967" y="1264"/>
              <a:ext cx="288"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0" name="Freeform 11"/>
            <p:cNvSpPr>
              <a:spLocks/>
            </p:cNvSpPr>
            <p:nvPr/>
          </p:nvSpPr>
          <p:spPr bwMode="auto">
            <a:xfrm>
              <a:off x="4989" y="971"/>
              <a:ext cx="168" cy="245"/>
            </a:xfrm>
            <a:custGeom>
              <a:avLst/>
              <a:gdLst>
                <a:gd name="T0" fmla="*/ 134 w 168"/>
                <a:gd name="T1" fmla="*/ 245 h 245"/>
                <a:gd name="T2" fmla="*/ 158 w 168"/>
                <a:gd name="T3" fmla="*/ 150 h 245"/>
                <a:gd name="T4" fmla="*/ 142 w 168"/>
                <a:gd name="T5" fmla="*/ 47 h 245"/>
                <a:gd name="T6" fmla="*/ 0 w 168"/>
                <a:gd name="T7" fmla="*/ 0 h 245"/>
                <a:gd name="T8" fmla="*/ 0 60000 65536"/>
                <a:gd name="T9" fmla="*/ 0 60000 65536"/>
                <a:gd name="T10" fmla="*/ 0 60000 65536"/>
                <a:gd name="T11" fmla="*/ 0 60000 65536"/>
                <a:gd name="T12" fmla="*/ 0 w 168"/>
                <a:gd name="T13" fmla="*/ 0 h 245"/>
                <a:gd name="T14" fmla="*/ 168 w 168"/>
                <a:gd name="T15" fmla="*/ 245 h 245"/>
              </a:gdLst>
              <a:ahLst/>
              <a:cxnLst>
                <a:cxn ang="T8">
                  <a:pos x="T0" y="T1"/>
                </a:cxn>
                <a:cxn ang="T9">
                  <a:pos x="T2" y="T3"/>
                </a:cxn>
                <a:cxn ang="T10">
                  <a:pos x="T4" y="T5"/>
                </a:cxn>
                <a:cxn ang="T11">
                  <a:pos x="T6" y="T7"/>
                </a:cxn>
              </a:cxnLst>
              <a:rect l="T12" t="T13" r="T14" b="T15"/>
              <a:pathLst>
                <a:path w="168" h="245">
                  <a:moveTo>
                    <a:pt x="134" y="245"/>
                  </a:moveTo>
                  <a:cubicBezTo>
                    <a:pt x="138" y="229"/>
                    <a:pt x="157" y="183"/>
                    <a:pt x="158" y="150"/>
                  </a:cubicBezTo>
                  <a:cubicBezTo>
                    <a:pt x="159" y="117"/>
                    <a:pt x="168" y="72"/>
                    <a:pt x="142" y="47"/>
                  </a:cubicBezTo>
                  <a:cubicBezTo>
                    <a:pt x="116" y="22"/>
                    <a:pt x="30" y="10"/>
                    <a:pt x="0"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1" name="Line 12"/>
            <p:cNvSpPr>
              <a:spLocks noChangeShapeType="1"/>
            </p:cNvSpPr>
            <p:nvPr/>
          </p:nvSpPr>
          <p:spPr bwMode="auto">
            <a:xfrm flipH="1">
              <a:off x="5083" y="124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Freeform 13"/>
            <p:cNvSpPr>
              <a:spLocks/>
            </p:cNvSpPr>
            <p:nvPr/>
          </p:nvSpPr>
          <p:spPr bwMode="auto">
            <a:xfrm>
              <a:off x="5150" y="1555"/>
              <a:ext cx="125" cy="74"/>
            </a:xfrm>
            <a:custGeom>
              <a:avLst/>
              <a:gdLst>
                <a:gd name="T0" fmla="*/ 0 w 125"/>
                <a:gd name="T1" fmla="*/ 0 h 74"/>
                <a:gd name="T2" fmla="*/ 40 w 125"/>
                <a:gd name="T3" fmla="*/ 63 h 74"/>
                <a:gd name="T4" fmla="*/ 125 w 125"/>
                <a:gd name="T5" fmla="*/ 69 h 74"/>
                <a:gd name="T6" fmla="*/ 0 60000 65536"/>
                <a:gd name="T7" fmla="*/ 0 60000 65536"/>
                <a:gd name="T8" fmla="*/ 0 60000 65536"/>
                <a:gd name="T9" fmla="*/ 0 w 125"/>
                <a:gd name="T10" fmla="*/ 0 h 74"/>
                <a:gd name="T11" fmla="*/ 125 w 125"/>
                <a:gd name="T12" fmla="*/ 74 h 74"/>
              </a:gdLst>
              <a:ahLst/>
              <a:cxnLst>
                <a:cxn ang="T6">
                  <a:pos x="T0" y="T1"/>
                </a:cxn>
                <a:cxn ang="T7">
                  <a:pos x="T2" y="T3"/>
                </a:cxn>
                <a:cxn ang="T8">
                  <a:pos x="T4" y="T5"/>
                </a:cxn>
              </a:cxnLst>
              <a:rect l="T9" t="T10" r="T11" b="T12"/>
              <a:pathLst>
                <a:path w="125" h="74">
                  <a:moveTo>
                    <a:pt x="0" y="0"/>
                  </a:moveTo>
                  <a:cubicBezTo>
                    <a:pt x="7" y="10"/>
                    <a:pt x="19" y="52"/>
                    <a:pt x="40" y="63"/>
                  </a:cubicBezTo>
                  <a:cubicBezTo>
                    <a:pt x="61" y="74"/>
                    <a:pt x="107" y="68"/>
                    <a:pt x="125" y="6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17411" name="Object 14"/>
          <p:cNvGraphicFramePr>
            <a:graphicFrameLocks noChangeAspect="1"/>
          </p:cNvGraphicFramePr>
          <p:nvPr/>
        </p:nvGraphicFramePr>
        <p:xfrm>
          <a:off x="7467600" y="1066800"/>
          <a:ext cx="558800" cy="914400"/>
        </p:xfrm>
        <a:graphic>
          <a:graphicData uri="http://schemas.openxmlformats.org/presentationml/2006/ole">
            <mc:AlternateContent xmlns:mc="http://schemas.openxmlformats.org/markup-compatibility/2006">
              <mc:Choice xmlns:v="urn:schemas-microsoft-com:vml" Requires="v">
                <p:oleObj spid="_x0000_s40012" name="Equation" r:id="rId8" imgW="139680" imgH="228600" progId="Equation.3">
                  <p:embed/>
                </p:oleObj>
              </mc:Choice>
              <mc:Fallback>
                <p:oleObj name="Equation" r:id="rId8" imgW="1396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1066800"/>
                        <a:ext cx="558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341273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Kelvin Equation</a:t>
            </a:r>
          </a:p>
        </p:txBody>
      </p:sp>
      <p:graphicFrame>
        <p:nvGraphicFramePr>
          <p:cNvPr id="18434" name="Object 3"/>
          <p:cNvGraphicFramePr>
            <a:graphicFrameLocks noChangeAspect="1"/>
          </p:cNvGraphicFramePr>
          <p:nvPr/>
        </p:nvGraphicFramePr>
        <p:xfrm>
          <a:off x="4191000" y="3124200"/>
          <a:ext cx="2360613" cy="912813"/>
        </p:xfrm>
        <a:graphic>
          <a:graphicData uri="http://schemas.openxmlformats.org/presentationml/2006/ole">
            <mc:AlternateContent xmlns:mc="http://schemas.openxmlformats.org/markup-compatibility/2006">
              <mc:Choice xmlns:v="urn:schemas-microsoft-com:vml" Requires="v">
                <p:oleObj spid="_x0000_s41058" name="Equation" r:id="rId4" imgW="622080" imgH="241200" progId="Equation.3">
                  <p:embed/>
                </p:oleObj>
              </mc:Choice>
              <mc:Fallback>
                <p:oleObj name="Equation" r:id="rId4" imgW="6220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24200"/>
                        <a:ext cx="2360613"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9" name="Line 4"/>
          <p:cNvSpPr>
            <a:spLocks noChangeShapeType="1"/>
          </p:cNvSpPr>
          <p:nvPr/>
        </p:nvSpPr>
        <p:spPr bwMode="auto">
          <a:xfrm flipH="1">
            <a:off x="4495800" y="40386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Rectangle 5"/>
          <p:cNvSpPr>
            <a:spLocks noChangeArrowheads="1"/>
          </p:cNvSpPr>
          <p:nvPr/>
        </p:nvSpPr>
        <p:spPr bwMode="auto">
          <a:xfrm>
            <a:off x="3962400" y="449580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Actual radius of the pore</a:t>
            </a:r>
          </a:p>
        </p:txBody>
      </p:sp>
      <p:sp>
        <p:nvSpPr>
          <p:cNvPr id="18441" name="Rectangle 6"/>
          <p:cNvSpPr>
            <a:spLocks noChangeArrowheads="1"/>
          </p:cNvSpPr>
          <p:nvPr/>
        </p:nvSpPr>
        <p:spPr bwMode="auto">
          <a:xfrm>
            <a:off x="5257800" y="41910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Kelvin radius of the pore</a:t>
            </a:r>
          </a:p>
        </p:txBody>
      </p:sp>
      <p:sp>
        <p:nvSpPr>
          <p:cNvPr id="18442" name="Rectangle 7"/>
          <p:cNvSpPr>
            <a:spLocks noChangeArrowheads="1"/>
          </p:cNvSpPr>
          <p:nvPr/>
        </p:nvSpPr>
        <p:spPr bwMode="auto">
          <a:xfrm>
            <a:off x="6477000" y="43434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Thickness of the adsorbed layer</a:t>
            </a:r>
          </a:p>
        </p:txBody>
      </p:sp>
      <p:sp>
        <p:nvSpPr>
          <p:cNvPr id="18443" name="Line 8"/>
          <p:cNvSpPr>
            <a:spLocks noChangeShapeType="1"/>
          </p:cNvSpPr>
          <p:nvPr/>
        </p:nvSpPr>
        <p:spPr bwMode="auto">
          <a:xfrm>
            <a:off x="5410200" y="3810000"/>
            <a:ext cx="1524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9"/>
          <p:cNvSpPr>
            <a:spLocks noChangeShapeType="1"/>
          </p:cNvSpPr>
          <p:nvPr/>
        </p:nvSpPr>
        <p:spPr bwMode="auto">
          <a:xfrm>
            <a:off x="6477000" y="3810000"/>
            <a:ext cx="1524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Rectangle 10"/>
          <p:cNvSpPr>
            <a:spLocks noChangeArrowheads="1"/>
          </p:cNvSpPr>
          <p:nvPr/>
        </p:nvSpPr>
        <p:spPr bwMode="auto">
          <a:xfrm>
            <a:off x="533400" y="1676400"/>
            <a:ext cx="7924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it-IT" sz="2200" b="1">
                <a:solidFill>
                  <a:srgbClr val="336699"/>
                </a:solidFill>
              </a:rPr>
              <a:t>Prior to condensation, some adsorption has taken place on the walls of the pore, </a:t>
            </a:r>
            <a:r>
              <a:rPr lang="en-US" altLang="it-IT" sz="2200" b="1">
                <a:solidFill>
                  <a:srgbClr val="FF0000"/>
                </a:solidFill>
              </a:rPr>
              <a:t>r</a:t>
            </a:r>
            <a:r>
              <a:rPr lang="en-US" altLang="it-IT" sz="2200" b="1" baseline="-25000">
                <a:solidFill>
                  <a:srgbClr val="FF0000"/>
                </a:solidFill>
              </a:rPr>
              <a:t>k</a:t>
            </a:r>
            <a:r>
              <a:rPr lang="en-US" altLang="it-IT" sz="2200" b="1">
                <a:solidFill>
                  <a:srgbClr val="FF0000"/>
                </a:solidFill>
              </a:rPr>
              <a:t> does not represent the actual pore radius.</a:t>
            </a:r>
            <a:r>
              <a:rPr lang="en-US" altLang="it-IT" sz="2200" b="1">
                <a:solidFill>
                  <a:srgbClr val="336699"/>
                </a:solidFill>
              </a:rPr>
              <a:t> </a:t>
            </a:r>
          </a:p>
        </p:txBody>
      </p:sp>
      <p:sp>
        <p:nvSpPr>
          <p:cNvPr id="18446" name="Rectangle 11"/>
          <p:cNvSpPr>
            <a:spLocks noChangeArrowheads="1"/>
          </p:cNvSpPr>
          <p:nvPr/>
        </p:nvSpPr>
        <p:spPr bwMode="auto">
          <a:xfrm>
            <a:off x="730250" y="3987800"/>
            <a:ext cx="911225" cy="2057400"/>
          </a:xfrm>
          <a:prstGeom prst="rect">
            <a:avLst/>
          </a:prstGeom>
          <a:solidFill>
            <a:srgbClr val="3366FF"/>
          </a:solidFill>
          <a:ln w="127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8447" name="Oval 12"/>
          <p:cNvSpPr>
            <a:spLocks noChangeArrowheads="1"/>
          </p:cNvSpPr>
          <p:nvPr/>
        </p:nvSpPr>
        <p:spPr bwMode="auto">
          <a:xfrm>
            <a:off x="730250" y="3995738"/>
            <a:ext cx="911225" cy="1139825"/>
          </a:xfrm>
          <a:prstGeom prst="ellipse">
            <a:avLst/>
          </a:prstGeom>
          <a:solidFill>
            <a:srgbClr val="FBFCCC"/>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useBgFill="1">
        <p:nvSpPr>
          <p:cNvPr id="18448" name="Rectangle 13"/>
          <p:cNvSpPr>
            <a:spLocks noChangeArrowheads="1"/>
          </p:cNvSpPr>
          <p:nvPr/>
        </p:nvSpPr>
        <p:spPr bwMode="auto">
          <a:xfrm>
            <a:off x="693738" y="3930650"/>
            <a:ext cx="982662" cy="7493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aphicFrame>
        <p:nvGraphicFramePr>
          <p:cNvPr id="18435" name="Object 14"/>
          <p:cNvGraphicFramePr>
            <a:graphicFrameLocks/>
          </p:cNvGraphicFramePr>
          <p:nvPr/>
        </p:nvGraphicFramePr>
        <p:xfrm>
          <a:off x="1295400" y="5181600"/>
          <a:ext cx="446088" cy="558800"/>
        </p:xfrm>
        <a:graphic>
          <a:graphicData uri="http://schemas.openxmlformats.org/presentationml/2006/ole">
            <mc:AlternateContent xmlns:mc="http://schemas.openxmlformats.org/markup-compatibility/2006">
              <mc:Choice xmlns:v="urn:schemas-microsoft-com:vml" Requires="v">
                <p:oleObj spid="_x0000_s41059" name="Equation" r:id="rId6" imgW="446040" imgH="558720" progId="Equation.3">
                  <p:embed/>
                </p:oleObj>
              </mc:Choice>
              <mc:Fallback>
                <p:oleObj name="Equation" r:id="rId6" imgW="446040" imgH="55872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181600"/>
                        <a:ext cx="4460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9" name="Line 15"/>
          <p:cNvSpPr>
            <a:spLocks noChangeShapeType="1"/>
          </p:cNvSpPr>
          <p:nvPr/>
        </p:nvSpPr>
        <p:spPr bwMode="auto">
          <a:xfrm>
            <a:off x="1187450" y="4673600"/>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Line 16"/>
          <p:cNvSpPr>
            <a:spLocks noChangeShapeType="1"/>
          </p:cNvSpPr>
          <p:nvPr/>
        </p:nvSpPr>
        <p:spPr bwMode="auto">
          <a:xfrm>
            <a:off x="1644650" y="4597400"/>
            <a:ext cx="228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Freeform 17"/>
          <p:cNvSpPr>
            <a:spLocks/>
          </p:cNvSpPr>
          <p:nvPr/>
        </p:nvSpPr>
        <p:spPr bwMode="auto">
          <a:xfrm>
            <a:off x="1708150" y="4064000"/>
            <a:ext cx="393700" cy="381000"/>
          </a:xfrm>
          <a:custGeom>
            <a:avLst/>
            <a:gdLst>
              <a:gd name="T0" fmla="*/ 12700 w 248"/>
              <a:gd name="T1" fmla="*/ 381000 h 240"/>
              <a:gd name="T2" fmla="*/ 12700 w 248"/>
              <a:gd name="T3" fmla="*/ 152400 h 240"/>
              <a:gd name="T4" fmla="*/ 88900 w 248"/>
              <a:gd name="T5" fmla="*/ 76200 h 240"/>
              <a:gd name="T6" fmla="*/ 393700 w 248"/>
              <a:gd name="T7" fmla="*/ 0 h 240"/>
              <a:gd name="T8" fmla="*/ 0 60000 65536"/>
              <a:gd name="T9" fmla="*/ 0 60000 65536"/>
              <a:gd name="T10" fmla="*/ 0 60000 65536"/>
              <a:gd name="T11" fmla="*/ 0 60000 65536"/>
              <a:gd name="T12" fmla="*/ 0 w 248"/>
              <a:gd name="T13" fmla="*/ 0 h 240"/>
              <a:gd name="T14" fmla="*/ 248 w 248"/>
              <a:gd name="T15" fmla="*/ 240 h 240"/>
            </a:gdLst>
            <a:ahLst/>
            <a:cxnLst>
              <a:cxn ang="T8">
                <a:pos x="T0" y="T1"/>
              </a:cxn>
              <a:cxn ang="T9">
                <a:pos x="T2" y="T3"/>
              </a:cxn>
              <a:cxn ang="T10">
                <a:pos x="T4" y="T5"/>
              </a:cxn>
              <a:cxn ang="T11">
                <a:pos x="T6" y="T7"/>
              </a:cxn>
            </a:cxnLst>
            <a:rect l="T12" t="T13" r="T14" b="T15"/>
            <a:pathLst>
              <a:path w="248" h="240">
                <a:moveTo>
                  <a:pt x="8" y="240"/>
                </a:moveTo>
                <a:cubicBezTo>
                  <a:pt x="4" y="184"/>
                  <a:pt x="0" y="128"/>
                  <a:pt x="8" y="96"/>
                </a:cubicBezTo>
                <a:cubicBezTo>
                  <a:pt x="16" y="64"/>
                  <a:pt x="16" y="64"/>
                  <a:pt x="56" y="48"/>
                </a:cubicBezTo>
                <a:cubicBezTo>
                  <a:pt x="96" y="32"/>
                  <a:pt x="216" y="8"/>
                  <a:pt x="248"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8436" name="Object 18"/>
          <p:cNvGraphicFramePr>
            <a:graphicFrameLocks noChangeAspect="1"/>
          </p:cNvGraphicFramePr>
          <p:nvPr/>
        </p:nvGraphicFramePr>
        <p:xfrm>
          <a:off x="2101850" y="3835400"/>
          <a:ext cx="336550" cy="576263"/>
        </p:xfrm>
        <a:graphic>
          <a:graphicData uri="http://schemas.openxmlformats.org/presentationml/2006/ole">
            <mc:AlternateContent xmlns:mc="http://schemas.openxmlformats.org/markup-compatibility/2006">
              <mc:Choice xmlns:v="urn:schemas-microsoft-com:vml" Requires="v">
                <p:oleObj spid="_x0000_s41060" name="Equation" r:id="rId8" imgW="88560" imgH="152280" progId="Equation.3">
                  <p:embed/>
                </p:oleObj>
              </mc:Choice>
              <mc:Fallback>
                <p:oleObj name="Equation" r:id="rId8" imgW="88560" imgH="1522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850" y="3835400"/>
                        <a:ext cx="33655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19"/>
          <p:cNvGraphicFramePr>
            <a:graphicFrameLocks noChangeAspect="1"/>
          </p:cNvGraphicFramePr>
          <p:nvPr/>
        </p:nvGraphicFramePr>
        <p:xfrm>
          <a:off x="730250" y="3581400"/>
          <a:ext cx="530225" cy="863600"/>
        </p:xfrm>
        <a:graphic>
          <a:graphicData uri="http://schemas.openxmlformats.org/presentationml/2006/ole">
            <mc:AlternateContent xmlns:mc="http://schemas.openxmlformats.org/markup-compatibility/2006">
              <mc:Choice xmlns:v="urn:schemas-microsoft-com:vml" Requires="v">
                <p:oleObj spid="_x0000_s41061" name="Equation" r:id="rId10" imgW="139680" imgH="228600" progId="Equation.3">
                  <p:embed/>
                </p:oleObj>
              </mc:Choice>
              <mc:Fallback>
                <p:oleObj name="Equation" r:id="rId10" imgW="13968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250" y="3581400"/>
                        <a:ext cx="5302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2" name="Rectangle 20"/>
          <p:cNvSpPr>
            <a:spLocks noChangeArrowheads="1"/>
          </p:cNvSpPr>
          <p:nvPr/>
        </p:nvSpPr>
        <p:spPr bwMode="auto">
          <a:xfrm>
            <a:off x="501650" y="4673600"/>
            <a:ext cx="228600" cy="1371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8453" name="Freeform 21"/>
          <p:cNvSpPr>
            <a:spLocks/>
          </p:cNvSpPr>
          <p:nvPr/>
        </p:nvSpPr>
        <p:spPr bwMode="auto">
          <a:xfrm>
            <a:off x="1222375" y="4208463"/>
            <a:ext cx="266700" cy="388937"/>
          </a:xfrm>
          <a:custGeom>
            <a:avLst/>
            <a:gdLst>
              <a:gd name="T0" fmla="*/ 212725 w 168"/>
              <a:gd name="T1" fmla="*/ 388937 h 245"/>
              <a:gd name="T2" fmla="*/ 250825 w 168"/>
              <a:gd name="T3" fmla="*/ 238125 h 245"/>
              <a:gd name="T4" fmla="*/ 225425 w 168"/>
              <a:gd name="T5" fmla="*/ 74612 h 245"/>
              <a:gd name="T6" fmla="*/ 0 w 168"/>
              <a:gd name="T7" fmla="*/ 0 h 245"/>
              <a:gd name="T8" fmla="*/ 0 60000 65536"/>
              <a:gd name="T9" fmla="*/ 0 60000 65536"/>
              <a:gd name="T10" fmla="*/ 0 60000 65536"/>
              <a:gd name="T11" fmla="*/ 0 60000 65536"/>
              <a:gd name="T12" fmla="*/ 0 w 168"/>
              <a:gd name="T13" fmla="*/ 0 h 245"/>
              <a:gd name="T14" fmla="*/ 168 w 168"/>
              <a:gd name="T15" fmla="*/ 245 h 245"/>
            </a:gdLst>
            <a:ahLst/>
            <a:cxnLst>
              <a:cxn ang="T8">
                <a:pos x="T0" y="T1"/>
              </a:cxn>
              <a:cxn ang="T9">
                <a:pos x="T2" y="T3"/>
              </a:cxn>
              <a:cxn ang="T10">
                <a:pos x="T4" y="T5"/>
              </a:cxn>
              <a:cxn ang="T11">
                <a:pos x="T6" y="T7"/>
              </a:cxn>
            </a:cxnLst>
            <a:rect l="T12" t="T13" r="T14" b="T15"/>
            <a:pathLst>
              <a:path w="168" h="245">
                <a:moveTo>
                  <a:pt x="134" y="245"/>
                </a:moveTo>
                <a:cubicBezTo>
                  <a:pt x="138" y="229"/>
                  <a:pt x="157" y="183"/>
                  <a:pt x="158" y="150"/>
                </a:cubicBezTo>
                <a:cubicBezTo>
                  <a:pt x="159" y="117"/>
                  <a:pt x="168" y="72"/>
                  <a:pt x="142" y="47"/>
                </a:cubicBezTo>
                <a:cubicBezTo>
                  <a:pt x="116" y="22"/>
                  <a:pt x="30" y="10"/>
                  <a:pt x="0"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4" name="Line 22"/>
          <p:cNvSpPr>
            <a:spLocks noChangeShapeType="1"/>
          </p:cNvSpPr>
          <p:nvPr/>
        </p:nvSpPr>
        <p:spPr bwMode="auto">
          <a:xfrm flipH="1">
            <a:off x="1371600" y="4648200"/>
            <a:ext cx="304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Freeform 23"/>
          <p:cNvSpPr>
            <a:spLocks/>
          </p:cNvSpPr>
          <p:nvPr/>
        </p:nvSpPr>
        <p:spPr bwMode="auto">
          <a:xfrm>
            <a:off x="1477963" y="5135563"/>
            <a:ext cx="198437" cy="117475"/>
          </a:xfrm>
          <a:custGeom>
            <a:avLst/>
            <a:gdLst>
              <a:gd name="T0" fmla="*/ 0 w 125"/>
              <a:gd name="T1" fmla="*/ 0 h 74"/>
              <a:gd name="T2" fmla="*/ 63500 w 125"/>
              <a:gd name="T3" fmla="*/ 100012 h 74"/>
              <a:gd name="T4" fmla="*/ 198437 w 125"/>
              <a:gd name="T5" fmla="*/ 109538 h 74"/>
              <a:gd name="T6" fmla="*/ 0 60000 65536"/>
              <a:gd name="T7" fmla="*/ 0 60000 65536"/>
              <a:gd name="T8" fmla="*/ 0 60000 65536"/>
              <a:gd name="T9" fmla="*/ 0 w 125"/>
              <a:gd name="T10" fmla="*/ 0 h 74"/>
              <a:gd name="T11" fmla="*/ 125 w 125"/>
              <a:gd name="T12" fmla="*/ 74 h 74"/>
            </a:gdLst>
            <a:ahLst/>
            <a:cxnLst>
              <a:cxn ang="T6">
                <a:pos x="T0" y="T1"/>
              </a:cxn>
              <a:cxn ang="T7">
                <a:pos x="T2" y="T3"/>
              </a:cxn>
              <a:cxn ang="T8">
                <a:pos x="T4" y="T5"/>
              </a:cxn>
            </a:cxnLst>
            <a:rect l="T9" t="T10" r="T11" b="T12"/>
            <a:pathLst>
              <a:path w="125" h="74">
                <a:moveTo>
                  <a:pt x="0" y="0"/>
                </a:moveTo>
                <a:cubicBezTo>
                  <a:pt x="7" y="10"/>
                  <a:pt x="19" y="52"/>
                  <a:pt x="40" y="63"/>
                </a:cubicBezTo>
                <a:cubicBezTo>
                  <a:pt x="61" y="74"/>
                  <a:pt x="107" y="68"/>
                  <a:pt x="125" y="6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6" name="Rectangle 24"/>
          <p:cNvSpPr>
            <a:spLocks noChangeArrowheads="1"/>
          </p:cNvSpPr>
          <p:nvPr/>
        </p:nvSpPr>
        <p:spPr bwMode="auto">
          <a:xfrm>
            <a:off x="1644650" y="4673600"/>
            <a:ext cx="228600" cy="1371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8457" name="Line 25"/>
          <p:cNvSpPr>
            <a:spLocks noChangeShapeType="1"/>
          </p:cNvSpPr>
          <p:nvPr/>
        </p:nvSpPr>
        <p:spPr bwMode="auto">
          <a:xfrm>
            <a:off x="1752600" y="5638800"/>
            <a:ext cx="836613" cy="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8" name="Rectangle 26"/>
          <p:cNvSpPr>
            <a:spLocks noChangeArrowheads="1"/>
          </p:cNvSpPr>
          <p:nvPr/>
        </p:nvSpPr>
        <p:spPr bwMode="auto">
          <a:xfrm>
            <a:off x="2514600" y="54102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Adsorbed layer</a:t>
            </a:r>
          </a:p>
        </p:txBody>
      </p:sp>
    </p:spTree>
    <p:extLst>
      <p:ext uri="{BB962C8B-B14F-4D97-AF65-F5344CB8AC3E}">
        <p14:creationId xmlns:p14="http://schemas.microsoft.com/office/powerpoint/2010/main" val="217661981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0"/>
          <p:cNvSpPr>
            <a:spLocks noChangeArrowheads="1"/>
          </p:cNvSpPr>
          <p:nvPr/>
        </p:nvSpPr>
        <p:spPr bwMode="auto">
          <a:xfrm>
            <a:off x="304800" y="3505200"/>
            <a:ext cx="4114800" cy="30480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1270" name="Rectangle 8"/>
          <p:cNvSpPr>
            <a:spLocks noChangeArrowheads="1"/>
          </p:cNvSpPr>
          <p:nvPr/>
        </p:nvSpPr>
        <p:spPr bwMode="auto">
          <a:xfrm>
            <a:off x="304800" y="685800"/>
            <a:ext cx="4114800" cy="27432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1271" name="Rectangle 7"/>
          <p:cNvSpPr>
            <a:spLocks noChangeArrowheads="1"/>
          </p:cNvSpPr>
          <p:nvPr/>
        </p:nvSpPr>
        <p:spPr bwMode="auto">
          <a:xfrm>
            <a:off x="4953000" y="1219200"/>
            <a:ext cx="3810000" cy="4495800"/>
          </a:xfrm>
          <a:prstGeom prst="rect">
            <a:avLst/>
          </a:prstGeom>
          <a:solidFill>
            <a:srgbClr val="CCFFCC"/>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1272" name="Rectangle 3"/>
          <p:cNvSpPr>
            <a:spLocks noChangeArrowheads="1"/>
          </p:cNvSpPr>
          <p:nvPr/>
        </p:nvSpPr>
        <p:spPr bwMode="auto">
          <a:xfrm>
            <a:off x="3851920" y="228600"/>
            <a:ext cx="5346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it-IT" b="1" dirty="0">
                <a:solidFill>
                  <a:srgbClr val="0000FF"/>
                </a:solidFill>
                <a:latin typeface="Arial" panose="020B0604020202020204" pitchFamily="34" charset="0"/>
                <a:cs typeface="Arial" panose="020B0604020202020204" pitchFamily="34" charset="0"/>
              </a:rPr>
              <a:t>ADSORPTION PLOT for Ce</a:t>
            </a:r>
            <a:r>
              <a:rPr lang="en-US" altLang="it-IT" b="1" baseline="-25000" dirty="0">
                <a:solidFill>
                  <a:srgbClr val="0000FF"/>
                </a:solidFill>
                <a:latin typeface="Arial" panose="020B0604020202020204" pitchFamily="34" charset="0"/>
                <a:cs typeface="Arial" panose="020B0604020202020204" pitchFamily="34" charset="0"/>
              </a:rPr>
              <a:t>0.</a:t>
            </a:r>
            <a:r>
              <a:rPr lang="it-IT" altLang="it-IT" b="1" baseline="-25000" dirty="0">
                <a:solidFill>
                  <a:srgbClr val="0000FF"/>
                </a:solidFill>
                <a:latin typeface="Arial" panose="020B0604020202020204" pitchFamily="34" charset="0"/>
                <a:cs typeface="Arial" panose="020B0604020202020204" pitchFamily="34" charset="0"/>
              </a:rPr>
              <a:t>5</a:t>
            </a:r>
            <a:r>
              <a:rPr lang="en-US" altLang="it-IT" b="1" dirty="0">
                <a:solidFill>
                  <a:srgbClr val="0000FF"/>
                </a:solidFill>
                <a:latin typeface="Arial" panose="020B0604020202020204" pitchFamily="34" charset="0"/>
                <a:cs typeface="Arial" panose="020B0604020202020204" pitchFamily="34" charset="0"/>
              </a:rPr>
              <a:t>Zr</a:t>
            </a:r>
            <a:r>
              <a:rPr lang="en-US" altLang="it-IT" b="1" baseline="-25000" dirty="0">
                <a:solidFill>
                  <a:srgbClr val="0000FF"/>
                </a:solidFill>
                <a:latin typeface="Arial" panose="020B0604020202020204" pitchFamily="34" charset="0"/>
                <a:cs typeface="Arial" panose="020B0604020202020204" pitchFamily="34" charset="0"/>
              </a:rPr>
              <a:t>0.</a:t>
            </a:r>
            <a:r>
              <a:rPr lang="it-IT" altLang="it-IT" b="1" baseline="-25000" dirty="0">
                <a:solidFill>
                  <a:srgbClr val="0000FF"/>
                </a:solidFill>
                <a:latin typeface="Arial" panose="020B0604020202020204" pitchFamily="34" charset="0"/>
                <a:cs typeface="Arial" panose="020B0604020202020204" pitchFamily="34" charset="0"/>
              </a:rPr>
              <a:t>5</a:t>
            </a:r>
            <a:r>
              <a:rPr lang="en-US" altLang="it-IT" b="1" dirty="0">
                <a:solidFill>
                  <a:srgbClr val="0000FF"/>
                </a:solidFill>
                <a:latin typeface="Arial" panose="020B0604020202020204" pitchFamily="34" charset="0"/>
                <a:cs typeface="Arial" panose="020B0604020202020204" pitchFamily="34" charset="0"/>
              </a:rPr>
              <a:t>O</a:t>
            </a:r>
            <a:r>
              <a:rPr lang="en-US" altLang="it-IT" b="1" baseline="-25000" dirty="0">
                <a:solidFill>
                  <a:srgbClr val="0000FF"/>
                </a:solidFill>
                <a:latin typeface="Arial" panose="020B0604020202020204" pitchFamily="34" charset="0"/>
                <a:cs typeface="Arial" panose="020B0604020202020204" pitchFamily="34" charset="0"/>
              </a:rPr>
              <a:t>2</a:t>
            </a:r>
          </a:p>
        </p:txBody>
      </p:sp>
      <p:graphicFrame>
        <p:nvGraphicFramePr>
          <p:cNvPr id="11266" name="Object 4"/>
          <p:cNvGraphicFramePr>
            <a:graphicFrameLocks noChangeAspect="1"/>
          </p:cNvGraphicFramePr>
          <p:nvPr/>
        </p:nvGraphicFramePr>
        <p:xfrm>
          <a:off x="5181600" y="1371600"/>
          <a:ext cx="3405188" cy="4064000"/>
        </p:xfrm>
        <a:graphic>
          <a:graphicData uri="http://schemas.openxmlformats.org/presentationml/2006/ole">
            <mc:AlternateContent xmlns:mc="http://schemas.openxmlformats.org/markup-compatibility/2006">
              <mc:Choice xmlns:v="urn:schemas-microsoft-com:vml" Requires="v">
                <p:oleObj spid="_x0000_s42058" name="Micrografx Windows Draw 6.0 Drawing" r:id="rId3" imgW="6220800" imgH="7424640" progId="Draw.Document.6">
                  <p:embed/>
                </p:oleObj>
              </mc:Choice>
              <mc:Fallback>
                <p:oleObj name="Micrografx Windows Draw 6.0 Drawing" r:id="rId3" imgW="6220800" imgH="7424640"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371600"/>
                        <a:ext cx="34051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381000" y="838200"/>
          <a:ext cx="3657600" cy="2487613"/>
        </p:xfrm>
        <a:graphic>
          <a:graphicData uri="http://schemas.openxmlformats.org/presentationml/2006/ole">
            <mc:AlternateContent xmlns:mc="http://schemas.openxmlformats.org/markup-compatibility/2006">
              <mc:Choice xmlns:v="urn:schemas-microsoft-com:vml" Requires="v">
                <p:oleObj spid="_x0000_s42059" name="Micrografx Windows Draw 6.0 Drawing" r:id="rId5" imgW="5923800" imgH="4030560" progId="Draw.Document.6">
                  <p:embed/>
                </p:oleObj>
              </mc:Choice>
              <mc:Fallback>
                <p:oleObj name="Micrografx Windows Draw 6.0 Drawing" r:id="rId5" imgW="5923800" imgH="4030560" progId="Draw.Document.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838200"/>
                        <a:ext cx="3657600"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6"/>
          <p:cNvGraphicFramePr>
            <a:graphicFrameLocks noChangeAspect="1"/>
          </p:cNvGraphicFramePr>
          <p:nvPr/>
        </p:nvGraphicFramePr>
        <p:xfrm>
          <a:off x="304800" y="3505200"/>
          <a:ext cx="4219575" cy="2906713"/>
        </p:xfrm>
        <a:graphic>
          <a:graphicData uri="http://schemas.openxmlformats.org/presentationml/2006/ole">
            <mc:AlternateContent xmlns:mc="http://schemas.openxmlformats.org/markup-compatibility/2006">
              <mc:Choice xmlns:v="urn:schemas-microsoft-com:vml" Requires="v">
                <p:oleObj spid="_x0000_s42060" name="Micrografx Windows Draw 6.0 Drawing" r:id="rId7" imgW="6457320" imgH="4449600" progId="Draw.Document.6">
                  <p:embed/>
                </p:oleObj>
              </mc:Choice>
              <mc:Fallback>
                <p:oleObj name="Micrografx Windows Draw 6.0 Drawing" r:id="rId7" imgW="6457320" imgH="4449600" progId="Draw.Document.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505200"/>
                        <a:ext cx="4219575"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90555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099219"/>
            <a:ext cx="4038600" cy="4087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196057"/>
            <a:ext cx="3935413" cy="3998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Text Box 8"/>
          <p:cNvSpPr txBox="1">
            <a:spLocks noChangeArrowheads="1"/>
          </p:cNvSpPr>
          <p:nvPr/>
        </p:nvSpPr>
        <p:spPr bwMode="auto">
          <a:xfrm>
            <a:off x="755650" y="5517232"/>
            <a:ext cx="7920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IE" altLang="it-IT"/>
              <a:t>Not activated				Activated</a:t>
            </a:r>
            <a:endParaRPr lang="en-US" altLang="it-IT"/>
          </a:p>
        </p:txBody>
      </p:sp>
      <p:sp>
        <p:nvSpPr>
          <p:cNvPr id="6" name="Text Box 37"/>
          <p:cNvSpPr txBox="1">
            <a:spLocks noChangeArrowheads="1"/>
          </p:cNvSpPr>
          <p:nvPr/>
        </p:nvSpPr>
        <p:spPr bwMode="auto">
          <a:xfrm>
            <a:off x="209328" y="116632"/>
            <a:ext cx="3836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dirty="0" smtClean="0">
                <a:solidFill>
                  <a:srgbClr val="FF0000"/>
                </a:solidFill>
              </a:rPr>
              <a:t>Potential energy profiles</a:t>
            </a:r>
            <a:endParaRPr lang="en-GB" altLang="it-IT" sz="2800" b="1" dirty="0">
              <a:solidFill>
                <a:srgbClr val="FF0000"/>
              </a:solidFill>
            </a:endParaRPr>
          </a:p>
        </p:txBody>
      </p:sp>
    </p:spTree>
    <p:extLst>
      <p:ext uri="{BB962C8B-B14F-4D97-AF65-F5344CB8AC3E}">
        <p14:creationId xmlns:p14="http://schemas.microsoft.com/office/powerpoint/2010/main" val="3975783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3"/>
          <p:cNvSpPr>
            <a:spLocks noChangeArrowheads="1"/>
          </p:cNvSpPr>
          <p:nvPr/>
        </p:nvSpPr>
        <p:spPr bwMode="auto">
          <a:xfrm>
            <a:off x="5029200" y="2362200"/>
            <a:ext cx="3810000" cy="2819400"/>
          </a:xfrm>
          <a:prstGeom prst="rect">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03427" name="Object 2"/>
          <p:cNvGraphicFramePr>
            <a:graphicFrameLocks noChangeAspect="1"/>
          </p:cNvGraphicFramePr>
          <p:nvPr/>
        </p:nvGraphicFramePr>
        <p:xfrm>
          <a:off x="2209800" y="304800"/>
          <a:ext cx="4211638" cy="336550"/>
        </p:xfrm>
        <a:graphic>
          <a:graphicData uri="http://schemas.openxmlformats.org/presentationml/2006/ole">
            <mc:AlternateContent xmlns:mc="http://schemas.openxmlformats.org/markup-compatibility/2006">
              <mc:Choice xmlns:v="urn:schemas-microsoft-com:vml" Requires="v">
                <p:oleObj spid="_x0000_s43034" name="Micrografx Windows Draw 6.0 Drawing" r:id="rId3" imgW="4210050" imgH="333375" progId="Draw.Document.6">
                  <p:embed/>
                </p:oleObj>
              </mc:Choice>
              <mc:Fallback>
                <p:oleObj name="Micrografx Windows Draw 6.0 Drawing" r:id="rId3" imgW="4210050" imgH="333375"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4800"/>
                        <a:ext cx="4211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4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19" y="1676399"/>
            <a:ext cx="6119813"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Line 6"/>
          <p:cNvSpPr>
            <a:spLocks noChangeShapeType="1"/>
          </p:cNvSpPr>
          <p:nvPr/>
        </p:nvSpPr>
        <p:spPr bwMode="auto">
          <a:xfrm>
            <a:off x="5943600" y="2514600"/>
            <a:ext cx="0" cy="19812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430" name="Line 7"/>
          <p:cNvSpPr>
            <a:spLocks noChangeShapeType="1"/>
          </p:cNvSpPr>
          <p:nvPr/>
        </p:nvSpPr>
        <p:spPr bwMode="auto">
          <a:xfrm>
            <a:off x="5943600" y="4495800"/>
            <a:ext cx="2667000"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431" name="Freeform 8"/>
          <p:cNvSpPr>
            <a:spLocks/>
          </p:cNvSpPr>
          <p:nvPr/>
        </p:nvSpPr>
        <p:spPr bwMode="auto">
          <a:xfrm>
            <a:off x="5951538" y="2971800"/>
            <a:ext cx="1200150" cy="1479550"/>
          </a:xfrm>
          <a:custGeom>
            <a:avLst/>
            <a:gdLst>
              <a:gd name="T0" fmla="*/ 0 w 756"/>
              <a:gd name="T1" fmla="*/ 2147483647 h 932"/>
              <a:gd name="T2" fmla="*/ 2147483647 w 756"/>
              <a:gd name="T3" fmla="*/ 2147483647 h 932"/>
              <a:gd name="T4" fmla="*/ 2147483647 w 756"/>
              <a:gd name="T5" fmla="*/ 2147483647 h 932"/>
              <a:gd name="T6" fmla="*/ 0 60000 65536"/>
              <a:gd name="T7" fmla="*/ 0 60000 65536"/>
              <a:gd name="T8" fmla="*/ 0 60000 65536"/>
              <a:gd name="T9" fmla="*/ 0 w 756"/>
              <a:gd name="T10" fmla="*/ 0 h 932"/>
              <a:gd name="T11" fmla="*/ 756 w 756"/>
              <a:gd name="T12" fmla="*/ 932 h 932"/>
            </a:gdLst>
            <a:ahLst/>
            <a:cxnLst>
              <a:cxn ang="T6">
                <a:pos x="T0" y="T1"/>
              </a:cxn>
              <a:cxn ang="T7">
                <a:pos x="T2" y="T3"/>
              </a:cxn>
              <a:cxn ang="T8">
                <a:pos x="T4" y="T5"/>
              </a:cxn>
            </a:cxnLst>
            <a:rect l="T9" t="T10" r="T11" b="T12"/>
            <a:pathLst>
              <a:path w="756" h="932">
                <a:moveTo>
                  <a:pt x="0" y="932"/>
                </a:moveTo>
                <a:cubicBezTo>
                  <a:pt x="30" y="802"/>
                  <a:pt x="44" y="298"/>
                  <a:pt x="170" y="149"/>
                </a:cubicBezTo>
                <a:cubicBezTo>
                  <a:pt x="296" y="0"/>
                  <a:pt x="634" y="60"/>
                  <a:pt x="756" y="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2" name="Line 9"/>
          <p:cNvSpPr>
            <a:spLocks noChangeShapeType="1"/>
          </p:cNvSpPr>
          <p:nvPr/>
        </p:nvSpPr>
        <p:spPr bwMode="auto">
          <a:xfrm>
            <a:off x="7162800" y="30353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Text Box 10"/>
          <p:cNvSpPr txBox="1">
            <a:spLocks noChangeArrowheads="1"/>
          </p:cNvSpPr>
          <p:nvPr/>
        </p:nvSpPr>
        <p:spPr bwMode="auto">
          <a:xfrm>
            <a:off x="6477000" y="26670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000"/>
              <a:t>Zona di saturazione</a:t>
            </a:r>
            <a:endParaRPr lang="en-US" altLang="it-IT" sz="2000"/>
          </a:p>
        </p:txBody>
      </p:sp>
      <p:sp>
        <p:nvSpPr>
          <p:cNvPr id="103434" name="Text Box 11"/>
          <p:cNvSpPr txBox="1">
            <a:spLocks noChangeArrowheads="1"/>
          </p:cNvSpPr>
          <p:nvPr/>
        </p:nvSpPr>
        <p:spPr bwMode="auto">
          <a:xfrm>
            <a:off x="7010400" y="464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t>Pressione</a:t>
            </a:r>
            <a:endParaRPr lang="en-US" altLang="it-IT" sz="2400"/>
          </a:p>
        </p:txBody>
      </p:sp>
      <p:sp>
        <p:nvSpPr>
          <p:cNvPr id="103435" name="Text Box 12"/>
          <p:cNvSpPr txBox="1">
            <a:spLocks noChangeArrowheads="1"/>
          </p:cNvSpPr>
          <p:nvPr/>
        </p:nvSpPr>
        <p:spPr bwMode="auto">
          <a:xfrm rot="-5400000">
            <a:off x="4221163" y="2560637"/>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t>Volume Gas adsorbito</a:t>
            </a:r>
            <a:endParaRPr lang="en-US" altLang="it-IT" sz="2400"/>
          </a:p>
        </p:txBody>
      </p:sp>
    </p:spTree>
    <p:extLst>
      <p:ext uri="{BB962C8B-B14F-4D97-AF65-F5344CB8AC3E}">
        <p14:creationId xmlns:p14="http://schemas.microsoft.com/office/powerpoint/2010/main" val="3164230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1905000" y="381000"/>
          <a:ext cx="4881563" cy="336550"/>
        </p:xfrm>
        <a:graphic>
          <a:graphicData uri="http://schemas.openxmlformats.org/presentationml/2006/ole">
            <mc:AlternateContent xmlns:mc="http://schemas.openxmlformats.org/markup-compatibility/2006">
              <mc:Choice xmlns:v="urn:schemas-microsoft-com:vml" Requires="v">
                <p:oleObj spid="_x0000_s44082" name="Micrografx Windows Draw 6.0 Drawing" r:id="rId4" imgW="4886325" imgH="333375" progId="Draw.Document.6">
                  <p:embed/>
                </p:oleObj>
              </mc:Choice>
              <mc:Fallback>
                <p:oleObj name="Micrografx Windows Draw 6.0 Drawing" r:id="rId4" imgW="4886325" imgH="333375" progId="Draw.Document.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1000"/>
                        <a:ext cx="4881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1384300" y="1876425"/>
          <a:ext cx="6376988" cy="3105150"/>
        </p:xfrm>
        <a:graphic>
          <a:graphicData uri="http://schemas.openxmlformats.org/presentationml/2006/ole">
            <mc:AlternateContent xmlns:mc="http://schemas.openxmlformats.org/markup-compatibility/2006">
              <mc:Choice xmlns:v="urn:schemas-microsoft-com:vml" Requires="v">
                <p:oleObj spid="_x0000_s44083" name="Micrografx Windows Draw 6.0 Drawing" r:id="rId6" imgW="6381750" imgH="3105150" progId="Draw.Document.6">
                  <p:embed/>
                </p:oleObj>
              </mc:Choice>
              <mc:Fallback>
                <p:oleObj name="Micrografx Windows Draw 6.0 Drawing" r:id="rId6" imgW="6381750" imgH="3105150" progId="Draw.Document.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4300" y="1876425"/>
                        <a:ext cx="6376988"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0677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extLst>
              <p:ext uri="{D42A27DB-BD31-4B8C-83A1-F6EECF244321}">
                <p14:modId xmlns:p14="http://schemas.microsoft.com/office/powerpoint/2010/main" val="1056148575"/>
              </p:ext>
            </p:extLst>
          </p:nvPr>
        </p:nvGraphicFramePr>
        <p:xfrm>
          <a:off x="395536" y="332656"/>
          <a:ext cx="6153150" cy="3246437"/>
        </p:xfrm>
        <a:graphic>
          <a:graphicData uri="http://schemas.openxmlformats.org/presentationml/2006/ole">
            <mc:AlternateContent xmlns:mc="http://schemas.openxmlformats.org/markup-compatibility/2006">
              <mc:Choice xmlns:v="urn:schemas-microsoft-com:vml" Requires="v">
                <p:oleObj spid="_x0000_s45082" name="Micrografx Windows Draw 6.0 Drawing" r:id="rId3" imgW="6153150" imgH="3248025" progId="Draw.Document.6">
                  <p:embed/>
                </p:oleObj>
              </mc:Choice>
              <mc:Fallback>
                <p:oleObj name="Micrografx Windows Draw 6.0 Drawing" r:id="rId3" imgW="6153150" imgH="3248025"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2656"/>
                        <a:ext cx="6153150"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221088"/>
            <a:ext cx="58277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0644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685800" y="0"/>
            <a:ext cx="7772400" cy="1143000"/>
          </a:xfrm>
        </p:spPr>
        <p:txBody>
          <a:bodyPr/>
          <a:lstStyle/>
          <a:p>
            <a:pPr eaLnBrk="1" hangingPunct="1"/>
            <a:r>
              <a:rPr lang="en-US" altLang="it-IT" smtClean="0">
                <a:solidFill>
                  <a:schemeClr val="accent2"/>
                </a:solidFill>
              </a:rPr>
              <a:t>1.1% Pt/</a:t>
            </a:r>
            <a:r>
              <a:rPr lang="en-US" altLang="it-IT" smtClean="0">
                <a:solidFill>
                  <a:schemeClr val="accent2"/>
                </a:solidFill>
                <a:latin typeface="Symbol" pitchFamily="18" charset="2"/>
              </a:rPr>
              <a:t>g</a:t>
            </a:r>
            <a:r>
              <a:rPr lang="en-US" altLang="it-IT" smtClean="0">
                <a:solidFill>
                  <a:schemeClr val="accent2"/>
                </a:solidFill>
              </a:rPr>
              <a:t>-Al</a:t>
            </a:r>
            <a:r>
              <a:rPr lang="en-US" altLang="it-IT" baseline="-25000" smtClean="0">
                <a:solidFill>
                  <a:schemeClr val="accent2"/>
                </a:solidFill>
              </a:rPr>
              <a:t>2</a:t>
            </a:r>
            <a:r>
              <a:rPr lang="en-US" altLang="it-IT" smtClean="0">
                <a:solidFill>
                  <a:schemeClr val="accent2"/>
                </a:solidFill>
              </a:rPr>
              <a:t>O</a:t>
            </a:r>
            <a:r>
              <a:rPr lang="en-US" altLang="it-IT" baseline="-25000" smtClean="0">
                <a:solidFill>
                  <a:schemeClr val="accent2"/>
                </a:solidFill>
              </a:rPr>
              <a:t>3</a:t>
            </a:r>
          </a:p>
        </p:txBody>
      </p:sp>
      <p:sp>
        <p:nvSpPr>
          <p:cNvPr id="109571" name="Text Box 3"/>
          <p:cNvSpPr txBox="1">
            <a:spLocks noChangeArrowheads="1"/>
          </p:cNvSpPr>
          <p:nvPr/>
        </p:nvSpPr>
        <p:spPr bwMode="auto">
          <a:xfrm>
            <a:off x="533400" y="5334000"/>
            <a:ext cx="784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Adsorbimento a 573 K di H</a:t>
            </a:r>
            <a:r>
              <a:rPr lang="en-US" altLang="it-IT" sz="2000" baseline="-25000"/>
              <a:t>2</a:t>
            </a:r>
            <a:r>
              <a:rPr lang="en-US" altLang="it-IT" sz="2000"/>
              <a:t>. Curva (a) adsorbimento su 2.031 g di catalizzatore,  (c) adsorbimento su 1.00 g di Al</a:t>
            </a:r>
            <a:r>
              <a:rPr lang="en-US" altLang="it-IT" sz="2000" baseline="-25000"/>
              <a:t>2</a:t>
            </a:r>
            <a:r>
              <a:rPr lang="en-US" altLang="it-IT" sz="2000"/>
              <a:t>O</a:t>
            </a:r>
            <a:r>
              <a:rPr lang="en-US" altLang="it-IT" sz="2000" baseline="-25000"/>
              <a:t>3</a:t>
            </a:r>
            <a:r>
              <a:rPr lang="en-US" altLang="it-IT" sz="2000"/>
              <a:t>, (d) adsorbimento su quantità di supporto corrispondente a quella del campione (2.00 g) ed espressa nella stessa scala della curva (a), (b) differenza tra la curva a e d. </a:t>
            </a:r>
          </a:p>
        </p:txBody>
      </p:sp>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55911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3356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762000" y="228600"/>
            <a:ext cx="6248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it-IT" sz="2400" b="1">
                <a:solidFill>
                  <a:srgbClr val="0000FF"/>
                </a:solidFill>
                <a:cs typeface="Times New Roman" pitchFamily="18" charset="0"/>
              </a:rPr>
              <a:t>Dispersione metallica</a:t>
            </a:r>
          </a:p>
          <a:p>
            <a:pPr eaLnBrk="1" hangingPunct="1">
              <a:spcBef>
                <a:spcPct val="50000"/>
              </a:spcBef>
              <a:buFontTx/>
              <a:buNone/>
            </a:pPr>
            <a:endParaRPr lang="en-US" altLang="it-IT" sz="2400" b="1"/>
          </a:p>
        </p:txBody>
      </p:sp>
      <p:sp>
        <p:nvSpPr>
          <p:cNvPr id="110595" name="Rectangle 3"/>
          <p:cNvSpPr>
            <a:spLocks noChangeArrowheads="1"/>
          </p:cNvSpPr>
          <p:nvPr/>
        </p:nvSpPr>
        <p:spPr bwMode="auto">
          <a:xfrm>
            <a:off x="3509963" y="2847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596" name="Object 0"/>
          <p:cNvGraphicFramePr>
            <a:graphicFrameLocks noChangeAspect="1"/>
          </p:cNvGraphicFramePr>
          <p:nvPr/>
        </p:nvGraphicFramePr>
        <p:xfrm>
          <a:off x="6400800" y="381000"/>
          <a:ext cx="2124075" cy="1162050"/>
        </p:xfrm>
        <a:graphic>
          <a:graphicData uri="http://schemas.openxmlformats.org/presentationml/2006/ole">
            <mc:AlternateContent xmlns:mc="http://schemas.openxmlformats.org/markup-compatibility/2006">
              <mc:Choice xmlns:v="urn:schemas-microsoft-com:vml" Requires="v">
                <p:oleObj spid="_x0000_s46298" r:id="rId3" imgW="838200" imgH="457200" progId="Equation.3">
                  <p:embed/>
                </p:oleObj>
              </mc:Choice>
              <mc:Fallback>
                <p:oleObj r:id="rId3" imgW="838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1000"/>
                        <a:ext cx="21240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7" name="Text Box 5"/>
          <p:cNvSpPr txBox="1">
            <a:spLocks noChangeArrowheads="1"/>
          </p:cNvSpPr>
          <p:nvPr/>
        </p:nvSpPr>
        <p:spPr bwMode="auto">
          <a:xfrm>
            <a:off x="0" y="12192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it-IT" sz="2400">
                <a:cs typeface="Times New Roman" pitchFamily="18" charset="0"/>
              </a:rPr>
              <a:t> </a:t>
            </a:r>
            <a:r>
              <a:rPr lang="it-IT" altLang="it-IT" sz="2400">
                <a:cs typeface="Times New Roman" pitchFamily="18" charset="0"/>
              </a:rPr>
              <a:t>		</a:t>
            </a:r>
            <a:r>
              <a:rPr lang="en-US" altLang="it-IT" sz="1800">
                <a:cs typeface="Times New Roman" pitchFamily="18" charset="0"/>
              </a:rPr>
              <a:t>numero di atomi superficiali di metallo </a:t>
            </a:r>
          </a:p>
          <a:p>
            <a:pPr algn="just" eaLnBrk="1" hangingPunct="1">
              <a:spcBef>
                <a:spcPct val="50000"/>
              </a:spcBef>
              <a:buFontTx/>
              <a:buNone/>
            </a:pPr>
            <a:r>
              <a:rPr lang="it-IT" altLang="it-IT" sz="1800">
                <a:cs typeface="Times New Roman" pitchFamily="18" charset="0"/>
              </a:rPr>
              <a:t>		</a:t>
            </a:r>
            <a:r>
              <a:rPr lang="en-US" altLang="it-IT" sz="1800">
                <a:cs typeface="Times New Roman" pitchFamily="18" charset="0"/>
              </a:rPr>
              <a:t> numero totale di atomi di metallo.</a:t>
            </a:r>
          </a:p>
          <a:p>
            <a:pPr algn="just" eaLnBrk="1" hangingPunct="1">
              <a:spcBef>
                <a:spcPct val="50000"/>
              </a:spcBef>
              <a:buFontTx/>
              <a:buNone/>
            </a:pPr>
            <a:r>
              <a:rPr lang="en-US" altLang="it-IT" sz="1800">
                <a:cs typeface="Times New Roman" pitchFamily="18" charset="0"/>
              </a:rPr>
              <a:t> </a:t>
            </a:r>
          </a:p>
          <a:p>
            <a:pPr algn="ctr" eaLnBrk="1" hangingPunct="1">
              <a:spcBef>
                <a:spcPct val="50000"/>
              </a:spcBef>
              <a:buFontTx/>
              <a:buNone/>
            </a:pPr>
            <a:r>
              <a:rPr lang="en-US" altLang="it-IT" sz="1800" b="1">
                <a:solidFill>
                  <a:srgbClr val="0000FF"/>
                </a:solidFill>
                <a:cs typeface="Times New Roman" pitchFamily="18" charset="0"/>
              </a:rPr>
              <a:t>Diametro medio delle particelle metalliche ( geometria sferica)</a:t>
            </a:r>
          </a:p>
          <a:p>
            <a:pPr algn="ctr" eaLnBrk="1" hangingPunct="1">
              <a:spcBef>
                <a:spcPct val="50000"/>
              </a:spcBef>
              <a:buFontTx/>
              <a:buNone/>
            </a:pPr>
            <a:r>
              <a:rPr lang="en-US" altLang="it-IT" sz="1800" b="1">
                <a:solidFill>
                  <a:srgbClr val="0000FF"/>
                </a:solidFill>
                <a:cs typeface="Times New Roman" pitchFamily="18" charset="0"/>
              </a:rPr>
              <a:t>	</a:t>
            </a:r>
          </a:p>
          <a:p>
            <a:pPr algn="just" eaLnBrk="1" hangingPunct="1">
              <a:spcBef>
                <a:spcPct val="50000"/>
              </a:spcBef>
              <a:buFontTx/>
              <a:buNone/>
            </a:pPr>
            <a:endParaRPr lang="it-IT" altLang="it-IT" sz="1800">
              <a:cs typeface="Times New Roman" pitchFamily="18" charset="0"/>
            </a:endParaRPr>
          </a:p>
          <a:p>
            <a:pPr algn="just" eaLnBrk="1" hangingPunct="1">
              <a:spcBef>
                <a:spcPct val="50000"/>
              </a:spcBef>
              <a:buFontTx/>
              <a:buNone/>
            </a:pPr>
            <a:r>
              <a:rPr lang="it-IT" altLang="it-IT" sz="1800">
                <a:cs typeface="Times New Roman" pitchFamily="18" charset="0"/>
              </a:rPr>
              <a:t>			</a:t>
            </a:r>
          </a:p>
          <a:p>
            <a:pPr algn="just" eaLnBrk="1" hangingPunct="1">
              <a:spcBef>
                <a:spcPct val="50000"/>
              </a:spcBef>
              <a:buFontTx/>
              <a:buNone/>
            </a:pPr>
            <a:r>
              <a:rPr lang="it-IT" altLang="it-IT" sz="1800">
                <a:cs typeface="Times New Roman" pitchFamily="18" charset="0"/>
              </a:rPr>
              <a:t>		</a:t>
            </a:r>
            <a:r>
              <a:rPr lang="en-US" altLang="it-IT" sz="1800">
                <a:cs typeface="Times New Roman" pitchFamily="18" charset="0"/>
              </a:rPr>
              <a:t>= 6 V/A</a:t>
            </a:r>
          </a:p>
          <a:p>
            <a:pPr algn="just" eaLnBrk="1" hangingPunct="1">
              <a:spcBef>
                <a:spcPct val="50000"/>
              </a:spcBef>
              <a:buFontTx/>
              <a:buNone/>
            </a:pPr>
            <a:r>
              <a:rPr lang="en-US" altLang="it-IT" sz="1800">
                <a:cs typeface="Times New Roman" pitchFamily="18" charset="0"/>
              </a:rPr>
              <a:t>  </a:t>
            </a:r>
            <a:r>
              <a:rPr lang="it-IT" altLang="it-IT" sz="1800">
                <a:cs typeface="Times New Roman" pitchFamily="18" charset="0"/>
              </a:rPr>
              <a:t> 	</a:t>
            </a:r>
            <a:r>
              <a:rPr lang="en-US" altLang="it-IT" sz="1800">
                <a:cs typeface="Times New Roman" pitchFamily="18" charset="0"/>
              </a:rPr>
              <a:t>l'area media occupata da un atomo di metallo</a:t>
            </a:r>
          </a:p>
          <a:p>
            <a:pPr algn="just" eaLnBrk="1" hangingPunct="1">
              <a:spcBef>
                <a:spcPct val="50000"/>
              </a:spcBef>
              <a:buFontTx/>
              <a:buNone/>
            </a:pPr>
            <a:r>
              <a:rPr lang="en-US" altLang="it-IT" sz="1800">
                <a:cs typeface="Times New Roman" pitchFamily="18" charset="0"/>
              </a:rPr>
              <a:t> </a:t>
            </a:r>
            <a:r>
              <a:rPr lang="en-US" altLang="it-IT" sz="1800" i="1">
                <a:cs typeface="Times New Roman" pitchFamily="18" charset="0"/>
              </a:rPr>
              <a:t> </a:t>
            </a:r>
            <a:r>
              <a:rPr lang="it-IT" altLang="it-IT" sz="1800" i="1">
                <a:cs typeface="Times New Roman" pitchFamily="18" charset="0"/>
              </a:rPr>
              <a:t>	</a:t>
            </a:r>
            <a:r>
              <a:rPr lang="en-US" altLang="it-IT" sz="1800">
                <a:cs typeface="Times New Roman" pitchFamily="18" charset="0"/>
              </a:rPr>
              <a:t>è il volume di un atomo di metallo nel "bulk".</a:t>
            </a:r>
          </a:p>
          <a:p>
            <a:pPr algn="just" eaLnBrk="1" hangingPunct="1">
              <a:spcBef>
                <a:spcPct val="50000"/>
              </a:spcBef>
              <a:buFontTx/>
              <a:buNone/>
            </a:pPr>
            <a:r>
              <a:rPr lang="en-US" altLang="it-IT" sz="1800">
                <a:cs typeface="Times New Roman" pitchFamily="18" charset="0"/>
              </a:rPr>
              <a:t>  </a:t>
            </a:r>
            <a:endParaRPr lang="it-IT" altLang="it-IT" sz="1800">
              <a:cs typeface="Times New Roman" pitchFamily="18" charset="0"/>
            </a:endParaRPr>
          </a:p>
          <a:p>
            <a:pPr algn="just" eaLnBrk="1" hangingPunct="1">
              <a:spcBef>
                <a:spcPct val="50000"/>
              </a:spcBef>
              <a:buFontTx/>
              <a:buNone/>
            </a:pPr>
            <a:endParaRPr lang="it-IT" altLang="it-IT" sz="1800">
              <a:cs typeface="Times New Roman" pitchFamily="18" charset="0"/>
            </a:endParaRPr>
          </a:p>
          <a:p>
            <a:pPr algn="just" eaLnBrk="1" hangingPunct="1">
              <a:spcBef>
                <a:spcPct val="50000"/>
              </a:spcBef>
              <a:buFontTx/>
              <a:buNone/>
            </a:pPr>
            <a:r>
              <a:rPr lang="it-IT" altLang="it-IT" sz="1800">
                <a:cs typeface="Times New Roman" pitchFamily="18" charset="0"/>
              </a:rPr>
              <a:t>                </a:t>
            </a:r>
            <a:r>
              <a:rPr lang="en-US" altLang="it-IT" sz="1800">
                <a:cs typeface="Times New Roman" pitchFamily="18" charset="0"/>
              </a:rPr>
              <a:t>peso atomico del metallo, </a:t>
            </a:r>
            <a:r>
              <a:rPr lang="it-IT" altLang="it-IT" sz="1800">
                <a:cs typeface="Times New Roman" pitchFamily="18" charset="0"/>
              </a:rPr>
              <a:t> </a:t>
            </a:r>
            <a:r>
              <a:rPr lang="en-US" altLang="it-IT" sz="1800" i="1">
                <a:cs typeface="Times New Roman" pitchFamily="18" charset="0"/>
                <a:sym typeface="Symbol" pitchFamily="18" charset="2"/>
              </a:rPr>
              <a:t></a:t>
            </a:r>
            <a:r>
              <a:rPr lang="it-IT" altLang="it-IT" sz="1800" i="1">
                <a:cs typeface="Times New Roman" pitchFamily="18" charset="0"/>
                <a:sym typeface="Symbol" pitchFamily="18" charset="2"/>
              </a:rPr>
              <a:t>   </a:t>
            </a:r>
            <a:r>
              <a:rPr lang="en-US" altLang="it-IT" sz="1800">
                <a:cs typeface="Times New Roman" pitchFamily="18" charset="0"/>
              </a:rPr>
              <a:t> la sua densità</a:t>
            </a:r>
            <a:r>
              <a:rPr lang="it-IT" altLang="it-IT" sz="1800">
                <a:cs typeface="Times New Roman" pitchFamily="18" charset="0"/>
              </a:rPr>
              <a:t>                   </a:t>
            </a:r>
            <a:r>
              <a:rPr lang="en-US" altLang="it-IT" sz="1800">
                <a:cs typeface="Times New Roman" pitchFamily="18" charset="0"/>
              </a:rPr>
              <a:t>  numero di Avogadro.</a:t>
            </a:r>
            <a:endParaRPr lang="en-US" altLang="it-IT" sz="1800"/>
          </a:p>
        </p:txBody>
      </p:sp>
      <p:sp>
        <p:nvSpPr>
          <p:cNvPr id="110598" name="Rectangle 6"/>
          <p:cNvSpPr>
            <a:spLocks noChangeArrowheads="1"/>
          </p:cNvSpPr>
          <p:nvPr/>
        </p:nvSpPr>
        <p:spPr bwMode="auto">
          <a:xfrm>
            <a:off x="4329113"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599" name="Object 1"/>
          <p:cNvGraphicFramePr>
            <a:graphicFrameLocks noChangeAspect="1"/>
          </p:cNvGraphicFramePr>
          <p:nvPr/>
        </p:nvGraphicFramePr>
        <p:xfrm>
          <a:off x="1219200" y="1371600"/>
          <a:ext cx="485775" cy="238125"/>
        </p:xfrm>
        <a:graphic>
          <a:graphicData uri="http://schemas.openxmlformats.org/presentationml/2006/ole">
            <mc:AlternateContent xmlns:mc="http://schemas.openxmlformats.org/markup-compatibility/2006">
              <mc:Choice xmlns:v="urn:schemas-microsoft-com:vml" Requires="v">
                <p:oleObj spid="_x0000_s46299" r:id="rId5" imgW="482391" imgH="241195" progId="Equation.3">
                  <p:embed/>
                </p:oleObj>
              </mc:Choice>
              <mc:Fallback>
                <p:oleObj r:id="rId5" imgW="482391"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371600"/>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0" name="Rectangle 8"/>
          <p:cNvSpPr>
            <a:spLocks noChangeArrowheads="1"/>
          </p:cNvSpPr>
          <p:nvPr/>
        </p:nvSpPr>
        <p:spPr bwMode="auto">
          <a:xfrm>
            <a:off x="428625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1" name="Object 2"/>
          <p:cNvGraphicFramePr>
            <a:graphicFrameLocks noChangeAspect="1"/>
          </p:cNvGraphicFramePr>
          <p:nvPr/>
        </p:nvGraphicFramePr>
        <p:xfrm>
          <a:off x="1219200" y="1752600"/>
          <a:ext cx="571500" cy="238125"/>
        </p:xfrm>
        <a:graphic>
          <a:graphicData uri="http://schemas.openxmlformats.org/presentationml/2006/ole">
            <mc:AlternateContent xmlns:mc="http://schemas.openxmlformats.org/markup-compatibility/2006">
              <mc:Choice xmlns:v="urn:schemas-microsoft-com:vml" Requires="v">
                <p:oleObj spid="_x0000_s46300" r:id="rId7" imgW="571252" imgH="241195" progId="Equation.3">
                  <p:embed/>
                </p:oleObj>
              </mc:Choice>
              <mc:Fallback>
                <p:oleObj r:id="rId7" imgW="571252"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1752600"/>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0603" name="Object 3"/>
          <p:cNvGraphicFramePr>
            <a:graphicFrameLocks noChangeAspect="1"/>
          </p:cNvGraphicFramePr>
          <p:nvPr/>
        </p:nvGraphicFramePr>
        <p:xfrm>
          <a:off x="1614488" y="3028950"/>
          <a:ext cx="5915025" cy="800100"/>
        </p:xfrm>
        <a:graphic>
          <a:graphicData uri="http://schemas.openxmlformats.org/presentationml/2006/ole">
            <mc:AlternateContent xmlns:mc="http://schemas.openxmlformats.org/markup-compatibility/2006">
              <mc:Choice xmlns:v="urn:schemas-microsoft-com:vml" Requires="v">
                <p:oleObj spid="_x0000_s46301" r:id="rId9" imgW="3035300" imgH="533400" progId="Equation.3">
                  <p:embed/>
                </p:oleObj>
              </mc:Choice>
              <mc:Fallback>
                <p:oleObj r:id="rId9" imgW="3035300" imgH="533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4488" y="3028950"/>
                        <a:ext cx="59150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4" name="Rectangle 12"/>
          <p:cNvSpPr>
            <a:spLocks noChangeArrowheads="1"/>
          </p:cNvSpPr>
          <p:nvPr/>
        </p:nvSpPr>
        <p:spPr bwMode="auto">
          <a:xfrm>
            <a:off x="4443413"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5" name="Object 4"/>
          <p:cNvGraphicFramePr>
            <a:graphicFrameLocks noChangeAspect="1"/>
          </p:cNvGraphicFramePr>
          <p:nvPr/>
        </p:nvGraphicFramePr>
        <p:xfrm>
          <a:off x="609600" y="4724400"/>
          <a:ext cx="257175" cy="219075"/>
        </p:xfrm>
        <a:graphic>
          <a:graphicData uri="http://schemas.openxmlformats.org/presentationml/2006/ole">
            <mc:AlternateContent xmlns:mc="http://schemas.openxmlformats.org/markup-compatibility/2006">
              <mc:Choice xmlns:v="urn:schemas-microsoft-com:vml" Requires="v">
                <p:oleObj spid="_x0000_s46302" r:id="rId11" imgW="253780" imgH="215713" progId="Equation.3">
                  <p:embed/>
                </p:oleObj>
              </mc:Choice>
              <mc:Fallback>
                <p:oleObj r:id="rId11" imgW="253780" imgH="2157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724400"/>
                        <a:ext cx="2571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6" name="Rectangle 14"/>
          <p:cNvSpPr>
            <a:spLocks noChangeArrowheads="1"/>
          </p:cNvSpPr>
          <p:nvPr/>
        </p:nvSpPr>
        <p:spPr bwMode="auto">
          <a:xfrm>
            <a:off x="4452938"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7" name="Object 5"/>
          <p:cNvGraphicFramePr>
            <a:graphicFrameLocks noChangeAspect="1"/>
          </p:cNvGraphicFramePr>
          <p:nvPr/>
        </p:nvGraphicFramePr>
        <p:xfrm>
          <a:off x="609600" y="5105400"/>
          <a:ext cx="238125" cy="219075"/>
        </p:xfrm>
        <a:graphic>
          <a:graphicData uri="http://schemas.openxmlformats.org/presentationml/2006/ole">
            <mc:AlternateContent xmlns:mc="http://schemas.openxmlformats.org/markup-compatibility/2006">
              <mc:Choice xmlns:v="urn:schemas-microsoft-com:vml" Requires="v">
                <p:oleObj spid="_x0000_s46303" r:id="rId13" imgW="241091" imgH="215713" progId="Equation.3">
                  <p:embed/>
                </p:oleObj>
              </mc:Choice>
              <mc:Fallback>
                <p:oleObj r:id="rId13" imgW="241091" imgH="2157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105400"/>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8" name="Rectangle 16"/>
          <p:cNvSpPr>
            <a:spLocks noChangeArrowheads="1"/>
          </p:cNvSpPr>
          <p:nvPr/>
        </p:nvSpPr>
        <p:spPr bwMode="auto">
          <a:xfrm>
            <a:off x="3905250"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9" name="Object 6"/>
          <p:cNvGraphicFramePr>
            <a:graphicFrameLocks noChangeAspect="1"/>
          </p:cNvGraphicFramePr>
          <p:nvPr/>
        </p:nvGraphicFramePr>
        <p:xfrm>
          <a:off x="3581400" y="5562600"/>
          <a:ext cx="1333500" cy="733425"/>
        </p:xfrm>
        <a:graphic>
          <a:graphicData uri="http://schemas.openxmlformats.org/presentationml/2006/ole">
            <mc:AlternateContent xmlns:mc="http://schemas.openxmlformats.org/markup-compatibility/2006">
              <mc:Choice xmlns:v="urn:schemas-microsoft-com:vml" Requires="v">
                <p:oleObj spid="_x0000_s46304" r:id="rId15" imgW="850531" imgH="469696" progId="Equation.3">
                  <p:embed/>
                </p:oleObj>
              </mc:Choice>
              <mc:Fallback>
                <p:oleObj r:id="rId15" imgW="850531" imgH="46969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5562600"/>
                        <a:ext cx="1333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10" name="Rectangle 18"/>
          <p:cNvSpPr>
            <a:spLocks noChangeArrowheads="1"/>
          </p:cNvSpPr>
          <p:nvPr/>
        </p:nvSpPr>
        <p:spPr bwMode="auto">
          <a:xfrm>
            <a:off x="4424363"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11" name="Object 7"/>
          <p:cNvGraphicFramePr>
            <a:graphicFrameLocks noChangeAspect="1"/>
          </p:cNvGraphicFramePr>
          <p:nvPr/>
        </p:nvGraphicFramePr>
        <p:xfrm>
          <a:off x="457200" y="6400800"/>
          <a:ext cx="295275" cy="219075"/>
        </p:xfrm>
        <a:graphic>
          <a:graphicData uri="http://schemas.openxmlformats.org/presentationml/2006/ole">
            <mc:AlternateContent xmlns:mc="http://schemas.openxmlformats.org/markup-compatibility/2006">
              <mc:Choice xmlns:v="urn:schemas-microsoft-com:vml" Requires="v">
                <p:oleObj spid="_x0000_s46305" r:id="rId17" imgW="291847" imgH="215713" progId="Equation.3">
                  <p:embed/>
                </p:oleObj>
              </mc:Choice>
              <mc:Fallback>
                <p:oleObj r:id="rId17" imgW="291847" imgH="21571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6400800"/>
                        <a:ext cx="2952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12" name="Rectangle 20"/>
          <p:cNvSpPr>
            <a:spLocks noChangeArrowheads="1"/>
          </p:cNvSpPr>
          <p:nvPr/>
        </p:nvSpPr>
        <p:spPr bwMode="auto">
          <a:xfrm>
            <a:off x="4452938"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13" name="Object 8"/>
          <p:cNvGraphicFramePr>
            <a:graphicFrameLocks noChangeAspect="1"/>
          </p:cNvGraphicFramePr>
          <p:nvPr/>
        </p:nvGraphicFramePr>
        <p:xfrm>
          <a:off x="5791200" y="6400800"/>
          <a:ext cx="238125" cy="219075"/>
        </p:xfrm>
        <a:graphic>
          <a:graphicData uri="http://schemas.openxmlformats.org/presentationml/2006/ole">
            <mc:AlternateContent xmlns:mc="http://schemas.openxmlformats.org/markup-compatibility/2006">
              <mc:Choice xmlns:v="urn:schemas-microsoft-com:vml" Requires="v">
                <p:oleObj spid="_x0000_s46306" r:id="rId19" imgW="241091" imgH="215713" progId="Equation.3">
                  <p:embed/>
                </p:oleObj>
              </mc:Choice>
              <mc:Fallback>
                <p:oleObj r:id="rId19" imgW="241091" imgH="215713"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1200" y="6400800"/>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22559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0999" y="381000"/>
            <a:ext cx="1955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2400" b="1" dirty="0" err="1" smtClean="0">
                <a:solidFill>
                  <a:srgbClr val="FF0000"/>
                </a:solidFill>
              </a:rPr>
              <a:t>Spillover</a:t>
            </a:r>
            <a:endParaRPr lang="it-IT" altLang="it-IT" sz="2400" b="1" baseline="-25000" dirty="0">
              <a:solidFill>
                <a:srgbClr val="FF0000"/>
              </a:solidFill>
            </a:endParaRPr>
          </a:p>
        </p:txBody>
      </p:sp>
      <p:sp>
        <p:nvSpPr>
          <p:cNvPr id="36867" name="Text Box 3"/>
          <p:cNvSpPr txBox="1">
            <a:spLocks noChangeArrowheads="1"/>
          </p:cNvSpPr>
          <p:nvPr/>
        </p:nvSpPr>
        <p:spPr bwMode="auto">
          <a:xfrm>
            <a:off x="609600" y="1196975"/>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buFontTx/>
              <a:buChar char="•"/>
            </a:pPr>
            <a:r>
              <a:rPr lang="it-IT" altLang="it-IT" sz="2400" dirty="0" err="1" smtClean="0"/>
              <a:t>Pt</a:t>
            </a:r>
            <a:r>
              <a:rPr lang="it-IT" altLang="it-IT" sz="2400" dirty="0" smtClean="0"/>
              <a:t>/CeO</a:t>
            </a:r>
            <a:r>
              <a:rPr lang="it-IT" altLang="it-IT" sz="2400" baseline="-25000" dirty="0" smtClean="0"/>
              <a:t>2</a:t>
            </a:r>
            <a:r>
              <a:rPr lang="it-IT" altLang="it-IT" sz="2400" dirty="0" smtClean="0"/>
              <a:t> </a:t>
            </a:r>
            <a:endParaRPr lang="it-IT" altLang="it-IT" baseline="-25000" dirty="0"/>
          </a:p>
        </p:txBody>
      </p:sp>
      <p:grpSp>
        <p:nvGrpSpPr>
          <p:cNvPr id="36868" name="Group 4"/>
          <p:cNvGrpSpPr>
            <a:grpSpLocks/>
          </p:cNvGrpSpPr>
          <p:nvPr/>
        </p:nvGrpSpPr>
        <p:grpSpPr bwMode="auto">
          <a:xfrm>
            <a:off x="3692525" y="822325"/>
            <a:ext cx="3963988" cy="1830388"/>
            <a:chOff x="2326" y="518"/>
            <a:chExt cx="2497" cy="1153"/>
          </a:xfrm>
        </p:grpSpPr>
        <p:sp>
          <p:nvSpPr>
            <p:cNvPr id="37045" name="Freeform 5"/>
            <p:cNvSpPr>
              <a:spLocks/>
            </p:cNvSpPr>
            <p:nvPr/>
          </p:nvSpPr>
          <p:spPr bwMode="auto">
            <a:xfrm>
              <a:off x="2368" y="1005"/>
              <a:ext cx="2214" cy="488"/>
            </a:xfrm>
            <a:custGeom>
              <a:avLst/>
              <a:gdLst>
                <a:gd name="T0" fmla="*/ 13 w 2214"/>
                <a:gd name="T1" fmla="*/ 458 h 488"/>
                <a:gd name="T2" fmla="*/ 40 w 2214"/>
                <a:gd name="T3" fmla="*/ 413 h 488"/>
                <a:gd name="T4" fmla="*/ 98 w 2214"/>
                <a:gd name="T5" fmla="*/ 319 h 488"/>
                <a:gd name="T6" fmla="*/ 146 w 2214"/>
                <a:gd name="T7" fmla="*/ 247 h 488"/>
                <a:gd name="T8" fmla="*/ 188 w 2214"/>
                <a:gd name="T9" fmla="*/ 194 h 488"/>
                <a:gd name="T10" fmla="*/ 247 w 2214"/>
                <a:gd name="T11" fmla="*/ 134 h 488"/>
                <a:gd name="T12" fmla="*/ 326 w 2214"/>
                <a:gd name="T13" fmla="*/ 74 h 488"/>
                <a:gd name="T14" fmla="*/ 386 w 2214"/>
                <a:gd name="T15" fmla="*/ 38 h 488"/>
                <a:gd name="T16" fmla="*/ 445 w 2214"/>
                <a:gd name="T17" fmla="*/ 12 h 488"/>
                <a:gd name="T18" fmla="*/ 503 w 2214"/>
                <a:gd name="T19" fmla="*/ 1 h 488"/>
                <a:gd name="T20" fmla="*/ 563 w 2214"/>
                <a:gd name="T21" fmla="*/ 7 h 488"/>
                <a:gd name="T22" fmla="*/ 617 w 2214"/>
                <a:gd name="T23" fmla="*/ 23 h 488"/>
                <a:gd name="T24" fmla="*/ 658 w 2214"/>
                <a:gd name="T25" fmla="*/ 41 h 488"/>
                <a:gd name="T26" fmla="*/ 687 w 2214"/>
                <a:gd name="T27" fmla="*/ 62 h 488"/>
                <a:gd name="T28" fmla="*/ 722 w 2214"/>
                <a:gd name="T29" fmla="*/ 97 h 488"/>
                <a:gd name="T30" fmla="*/ 756 w 2214"/>
                <a:gd name="T31" fmla="*/ 136 h 488"/>
                <a:gd name="T32" fmla="*/ 816 w 2214"/>
                <a:gd name="T33" fmla="*/ 211 h 488"/>
                <a:gd name="T34" fmla="*/ 859 w 2214"/>
                <a:gd name="T35" fmla="*/ 265 h 488"/>
                <a:gd name="T36" fmla="*/ 885 w 2214"/>
                <a:gd name="T37" fmla="*/ 297 h 488"/>
                <a:gd name="T38" fmla="*/ 902 w 2214"/>
                <a:gd name="T39" fmla="*/ 319 h 488"/>
                <a:gd name="T40" fmla="*/ 919 w 2214"/>
                <a:gd name="T41" fmla="*/ 335 h 488"/>
                <a:gd name="T42" fmla="*/ 957 w 2214"/>
                <a:gd name="T43" fmla="*/ 362 h 488"/>
                <a:gd name="T44" fmla="*/ 988 w 2214"/>
                <a:gd name="T45" fmla="*/ 371 h 488"/>
                <a:gd name="T46" fmla="*/ 1037 w 2214"/>
                <a:gd name="T47" fmla="*/ 373 h 488"/>
                <a:gd name="T48" fmla="*/ 1094 w 2214"/>
                <a:gd name="T49" fmla="*/ 368 h 488"/>
                <a:gd name="T50" fmla="*/ 1141 w 2214"/>
                <a:gd name="T51" fmla="*/ 358 h 488"/>
                <a:gd name="T52" fmla="*/ 1197 w 2214"/>
                <a:gd name="T53" fmla="*/ 333 h 488"/>
                <a:gd name="T54" fmla="*/ 1233 w 2214"/>
                <a:gd name="T55" fmla="*/ 298 h 488"/>
                <a:gd name="T56" fmla="*/ 1265 w 2214"/>
                <a:gd name="T57" fmla="*/ 251 h 488"/>
                <a:gd name="T58" fmla="*/ 1299 w 2214"/>
                <a:gd name="T59" fmla="*/ 207 h 488"/>
                <a:gd name="T60" fmla="*/ 1342 w 2214"/>
                <a:gd name="T61" fmla="*/ 152 h 488"/>
                <a:gd name="T62" fmla="*/ 1393 w 2214"/>
                <a:gd name="T63" fmla="*/ 98 h 488"/>
                <a:gd name="T64" fmla="*/ 1457 w 2214"/>
                <a:gd name="T65" fmla="*/ 56 h 488"/>
                <a:gd name="T66" fmla="*/ 1533 w 2214"/>
                <a:gd name="T67" fmla="*/ 22 h 488"/>
                <a:gd name="T68" fmla="*/ 1611 w 2214"/>
                <a:gd name="T69" fmla="*/ 2 h 488"/>
                <a:gd name="T70" fmla="*/ 1691 w 2214"/>
                <a:gd name="T71" fmla="*/ 1 h 488"/>
                <a:gd name="T72" fmla="*/ 1771 w 2214"/>
                <a:gd name="T73" fmla="*/ 15 h 488"/>
                <a:gd name="T74" fmla="*/ 1840 w 2214"/>
                <a:gd name="T75" fmla="*/ 37 h 488"/>
                <a:gd name="T76" fmla="*/ 1896 w 2214"/>
                <a:gd name="T77" fmla="*/ 70 h 488"/>
                <a:gd name="T78" fmla="*/ 1949 w 2214"/>
                <a:gd name="T79" fmla="*/ 112 h 488"/>
                <a:gd name="T80" fmla="*/ 2005 w 2214"/>
                <a:gd name="T81" fmla="*/ 165 h 488"/>
                <a:gd name="T82" fmla="*/ 2082 w 2214"/>
                <a:gd name="T83" fmla="*/ 253 h 488"/>
                <a:gd name="T84" fmla="*/ 2130 w 2214"/>
                <a:gd name="T85" fmla="*/ 323 h 488"/>
                <a:gd name="T86" fmla="*/ 2185 w 2214"/>
                <a:gd name="T87" fmla="*/ 427 h 488"/>
                <a:gd name="T88" fmla="*/ 2210 w 2214"/>
                <a:gd name="T89" fmla="*/ 48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4"/>
                <a:gd name="T136" fmla="*/ 0 h 488"/>
                <a:gd name="T137" fmla="*/ 2214 w 2214"/>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4" h="488">
                  <a:moveTo>
                    <a:pt x="0" y="479"/>
                  </a:moveTo>
                  <a:lnTo>
                    <a:pt x="6" y="470"/>
                  </a:lnTo>
                  <a:lnTo>
                    <a:pt x="13" y="458"/>
                  </a:lnTo>
                  <a:lnTo>
                    <a:pt x="21" y="445"/>
                  </a:lnTo>
                  <a:lnTo>
                    <a:pt x="30" y="430"/>
                  </a:lnTo>
                  <a:lnTo>
                    <a:pt x="40" y="413"/>
                  </a:lnTo>
                  <a:lnTo>
                    <a:pt x="50" y="395"/>
                  </a:lnTo>
                  <a:lnTo>
                    <a:pt x="74" y="358"/>
                  </a:lnTo>
                  <a:lnTo>
                    <a:pt x="98" y="319"/>
                  </a:lnTo>
                  <a:lnTo>
                    <a:pt x="123" y="281"/>
                  </a:lnTo>
                  <a:lnTo>
                    <a:pt x="135" y="264"/>
                  </a:lnTo>
                  <a:lnTo>
                    <a:pt x="146" y="247"/>
                  </a:lnTo>
                  <a:lnTo>
                    <a:pt x="158" y="232"/>
                  </a:lnTo>
                  <a:lnTo>
                    <a:pt x="168" y="218"/>
                  </a:lnTo>
                  <a:lnTo>
                    <a:pt x="188" y="194"/>
                  </a:lnTo>
                  <a:lnTo>
                    <a:pt x="208" y="172"/>
                  </a:lnTo>
                  <a:lnTo>
                    <a:pt x="228" y="153"/>
                  </a:lnTo>
                  <a:lnTo>
                    <a:pt x="247" y="134"/>
                  </a:lnTo>
                  <a:lnTo>
                    <a:pt x="267" y="118"/>
                  </a:lnTo>
                  <a:lnTo>
                    <a:pt x="287" y="102"/>
                  </a:lnTo>
                  <a:lnTo>
                    <a:pt x="326" y="74"/>
                  </a:lnTo>
                  <a:lnTo>
                    <a:pt x="346" y="61"/>
                  </a:lnTo>
                  <a:lnTo>
                    <a:pt x="366" y="49"/>
                  </a:lnTo>
                  <a:lnTo>
                    <a:pt x="386" y="38"/>
                  </a:lnTo>
                  <a:lnTo>
                    <a:pt x="406" y="28"/>
                  </a:lnTo>
                  <a:lnTo>
                    <a:pt x="426" y="19"/>
                  </a:lnTo>
                  <a:lnTo>
                    <a:pt x="445" y="12"/>
                  </a:lnTo>
                  <a:lnTo>
                    <a:pt x="465" y="6"/>
                  </a:lnTo>
                  <a:lnTo>
                    <a:pt x="484" y="2"/>
                  </a:lnTo>
                  <a:lnTo>
                    <a:pt x="503" y="1"/>
                  </a:lnTo>
                  <a:lnTo>
                    <a:pt x="523" y="1"/>
                  </a:lnTo>
                  <a:lnTo>
                    <a:pt x="543" y="3"/>
                  </a:lnTo>
                  <a:lnTo>
                    <a:pt x="563" y="7"/>
                  </a:lnTo>
                  <a:lnTo>
                    <a:pt x="582" y="12"/>
                  </a:lnTo>
                  <a:lnTo>
                    <a:pt x="600" y="17"/>
                  </a:lnTo>
                  <a:lnTo>
                    <a:pt x="617" y="23"/>
                  </a:lnTo>
                  <a:lnTo>
                    <a:pt x="633" y="29"/>
                  </a:lnTo>
                  <a:lnTo>
                    <a:pt x="647" y="35"/>
                  </a:lnTo>
                  <a:lnTo>
                    <a:pt x="658" y="41"/>
                  </a:lnTo>
                  <a:lnTo>
                    <a:pt x="668" y="47"/>
                  </a:lnTo>
                  <a:lnTo>
                    <a:pt x="678" y="54"/>
                  </a:lnTo>
                  <a:lnTo>
                    <a:pt x="687" y="62"/>
                  </a:lnTo>
                  <a:lnTo>
                    <a:pt x="697" y="71"/>
                  </a:lnTo>
                  <a:lnTo>
                    <a:pt x="709" y="83"/>
                  </a:lnTo>
                  <a:lnTo>
                    <a:pt x="722" y="97"/>
                  </a:lnTo>
                  <a:lnTo>
                    <a:pt x="730" y="105"/>
                  </a:lnTo>
                  <a:lnTo>
                    <a:pt x="738" y="115"/>
                  </a:lnTo>
                  <a:lnTo>
                    <a:pt x="756" y="136"/>
                  </a:lnTo>
                  <a:lnTo>
                    <a:pt x="776" y="160"/>
                  </a:lnTo>
                  <a:lnTo>
                    <a:pt x="796" y="185"/>
                  </a:lnTo>
                  <a:lnTo>
                    <a:pt x="816" y="211"/>
                  </a:lnTo>
                  <a:lnTo>
                    <a:pt x="835" y="234"/>
                  </a:lnTo>
                  <a:lnTo>
                    <a:pt x="852" y="256"/>
                  </a:lnTo>
                  <a:lnTo>
                    <a:pt x="859" y="265"/>
                  </a:lnTo>
                  <a:lnTo>
                    <a:pt x="866" y="273"/>
                  </a:lnTo>
                  <a:lnTo>
                    <a:pt x="877" y="287"/>
                  </a:lnTo>
                  <a:lnTo>
                    <a:pt x="885" y="297"/>
                  </a:lnTo>
                  <a:lnTo>
                    <a:pt x="892" y="306"/>
                  </a:lnTo>
                  <a:lnTo>
                    <a:pt x="897" y="313"/>
                  </a:lnTo>
                  <a:lnTo>
                    <a:pt x="902" y="319"/>
                  </a:lnTo>
                  <a:lnTo>
                    <a:pt x="907" y="324"/>
                  </a:lnTo>
                  <a:lnTo>
                    <a:pt x="912" y="329"/>
                  </a:lnTo>
                  <a:lnTo>
                    <a:pt x="919" y="335"/>
                  </a:lnTo>
                  <a:lnTo>
                    <a:pt x="933" y="347"/>
                  </a:lnTo>
                  <a:lnTo>
                    <a:pt x="948" y="358"/>
                  </a:lnTo>
                  <a:lnTo>
                    <a:pt x="957" y="362"/>
                  </a:lnTo>
                  <a:lnTo>
                    <a:pt x="966" y="366"/>
                  </a:lnTo>
                  <a:lnTo>
                    <a:pt x="976" y="369"/>
                  </a:lnTo>
                  <a:lnTo>
                    <a:pt x="988" y="371"/>
                  </a:lnTo>
                  <a:lnTo>
                    <a:pt x="1002" y="372"/>
                  </a:lnTo>
                  <a:lnTo>
                    <a:pt x="1019" y="373"/>
                  </a:lnTo>
                  <a:lnTo>
                    <a:pt x="1037" y="373"/>
                  </a:lnTo>
                  <a:lnTo>
                    <a:pt x="1056" y="372"/>
                  </a:lnTo>
                  <a:lnTo>
                    <a:pt x="1076" y="370"/>
                  </a:lnTo>
                  <a:lnTo>
                    <a:pt x="1094" y="368"/>
                  </a:lnTo>
                  <a:lnTo>
                    <a:pt x="1112" y="365"/>
                  </a:lnTo>
                  <a:lnTo>
                    <a:pt x="1127" y="362"/>
                  </a:lnTo>
                  <a:lnTo>
                    <a:pt x="1141" y="358"/>
                  </a:lnTo>
                  <a:lnTo>
                    <a:pt x="1153" y="354"/>
                  </a:lnTo>
                  <a:lnTo>
                    <a:pt x="1176" y="345"/>
                  </a:lnTo>
                  <a:lnTo>
                    <a:pt x="1197" y="333"/>
                  </a:lnTo>
                  <a:lnTo>
                    <a:pt x="1216" y="317"/>
                  </a:lnTo>
                  <a:lnTo>
                    <a:pt x="1225" y="308"/>
                  </a:lnTo>
                  <a:lnTo>
                    <a:pt x="1233" y="298"/>
                  </a:lnTo>
                  <a:lnTo>
                    <a:pt x="1248" y="276"/>
                  </a:lnTo>
                  <a:lnTo>
                    <a:pt x="1256" y="264"/>
                  </a:lnTo>
                  <a:lnTo>
                    <a:pt x="1265" y="251"/>
                  </a:lnTo>
                  <a:lnTo>
                    <a:pt x="1275" y="237"/>
                  </a:lnTo>
                  <a:lnTo>
                    <a:pt x="1286" y="223"/>
                  </a:lnTo>
                  <a:lnTo>
                    <a:pt x="1299" y="207"/>
                  </a:lnTo>
                  <a:lnTo>
                    <a:pt x="1312" y="190"/>
                  </a:lnTo>
                  <a:lnTo>
                    <a:pt x="1326" y="171"/>
                  </a:lnTo>
                  <a:lnTo>
                    <a:pt x="1342" y="152"/>
                  </a:lnTo>
                  <a:lnTo>
                    <a:pt x="1358" y="133"/>
                  </a:lnTo>
                  <a:lnTo>
                    <a:pt x="1375" y="115"/>
                  </a:lnTo>
                  <a:lnTo>
                    <a:pt x="1393" y="98"/>
                  </a:lnTo>
                  <a:lnTo>
                    <a:pt x="1413" y="83"/>
                  </a:lnTo>
                  <a:lnTo>
                    <a:pt x="1434" y="69"/>
                  </a:lnTo>
                  <a:lnTo>
                    <a:pt x="1457" y="56"/>
                  </a:lnTo>
                  <a:lnTo>
                    <a:pt x="1482" y="44"/>
                  </a:lnTo>
                  <a:lnTo>
                    <a:pt x="1507" y="32"/>
                  </a:lnTo>
                  <a:lnTo>
                    <a:pt x="1533" y="22"/>
                  </a:lnTo>
                  <a:lnTo>
                    <a:pt x="1559" y="13"/>
                  </a:lnTo>
                  <a:lnTo>
                    <a:pt x="1586" y="7"/>
                  </a:lnTo>
                  <a:lnTo>
                    <a:pt x="1611" y="2"/>
                  </a:lnTo>
                  <a:lnTo>
                    <a:pt x="1637" y="0"/>
                  </a:lnTo>
                  <a:lnTo>
                    <a:pt x="1664" y="0"/>
                  </a:lnTo>
                  <a:lnTo>
                    <a:pt x="1691" y="1"/>
                  </a:lnTo>
                  <a:lnTo>
                    <a:pt x="1718" y="4"/>
                  </a:lnTo>
                  <a:lnTo>
                    <a:pt x="1745" y="9"/>
                  </a:lnTo>
                  <a:lnTo>
                    <a:pt x="1771" y="15"/>
                  </a:lnTo>
                  <a:lnTo>
                    <a:pt x="1796" y="21"/>
                  </a:lnTo>
                  <a:lnTo>
                    <a:pt x="1819" y="29"/>
                  </a:lnTo>
                  <a:lnTo>
                    <a:pt x="1840" y="37"/>
                  </a:lnTo>
                  <a:lnTo>
                    <a:pt x="1860" y="47"/>
                  </a:lnTo>
                  <a:lnTo>
                    <a:pt x="1879" y="58"/>
                  </a:lnTo>
                  <a:lnTo>
                    <a:pt x="1896" y="70"/>
                  </a:lnTo>
                  <a:lnTo>
                    <a:pt x="1914" y="82"/>
                  </a:lnTo>
                  <a:lnTo>
                    <a:pt x="1931" y="97"/>
                  </a:lnTo>
                  <a:lnTo>
                    <a:pt x="1949" y="112"/>
                  </a:lnTo>
                  <a:lnTo>
                    <a:pt x="1967" y="128"/>
                  </a:lnTo>
                  <a:lnTo>
                    <a:pt x="1986" y="146"/>
                  </a:lnTo>
                  <a:lnTo>
                    <a:pt x="2005" y="165"/>
                  </a:lnTo>
                  <a:lnTo>
                    <a:pt x="2025" y="186"/>
                  </a:lnTo>
                  <a:lnTo>
                    <a:pt x="2044" y="208"/>
                  </a:lnTo>
                  <a:lnTo>
                    <a:pt x="2082" y="253"/>
                  </a:lnTo>
                  <a:lnTo>
                    <a:pt x="2099" y="276"/>
                  </a:lnTo>
                  <a:lnTo>
                    <a:pt x="2115" y="299"/>
                  </a:lnTo>
                  <a:lnTo>
                    <a:pt x="2130" y="323"/>
                  </a:lnTo>
                  <a:lnTo>
                    <a:pt x="2145" y="348"/>
                  </a:lnTo>
                  <a:lnTo>
                    <a:pt x="2172" y="401"/>
                  </a:lnTo>
                  <a:lnTo>
                    <a:pt x="2185" y="427"/>
                  </a:lnTo>
                  <a:lnTo>
                    <a:pt x="2196" y="450"/>
                  </a:lnTo>
                  <a:lnTo>
                    <a:pt x="2206" y="471"/>
                  </a:lnTo>
                  <a:lnTo>
                    <a:pt x="2210" y="480"/>
                  </a:lnTo>
                  <a:lnTo>
                    <a:pt x="2214" y="48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6" name="Freeform 6"/>
            <p:cNvSpPr>
              <a:spLocks/>
            </p:cNvSpPr>
            <p:nvPr/>
          </p:nvSpPr>
          <p:spPr bwMode="auto">
            <a:xfrm>
              <a:off x="3288" y="1330"/>
              <a:ext cx="140" cy="56"/>
            </a:xfrm>
            <a:custGeom>
              <a:avLst/>
              <a:gdLst>
                <a:gd name="T0" fmla="*/ 75 w 140"/>
                <a:gd name="T1" fmla="*/ 5 h 56"/>
                <a:gd name="T2" fmla="*/ 61 w 140"/>
                <a:gd name="T3" fmla="*/ 2 h 56"/>
                <a:gd name="T4" fmla="*/ 48 w 140"/>
                <a:gd name="T5" fmla="*/ 1 h 56"/>
                <a:gd name="T6" fmla="*/ 35 w 140"/>
                <a:gd name="T7" fmla="*/ 0 h 56"/>
                <a:gd name="T8" fmla="*/ 24 w 140"/>
                <a:gd name="T9" fmla="*/ 0 h 56"/>
                <a:gd name="T10" fmla="*/ 15 w 140"/>
                <a:gd name="T11" fmla="*/ 2 h 56"/>
                <a:gd name="T12" fmla="*/ 8 w 140"/>
                <a:gd name="T13" fmla="*/ 4 h 56"/>
                <a:gd name="T14" fmla="*/ 3 w 140"/>
                <a:gd name="T15" fmla="*/ 8 h 56"/>
                <a:gd name="T16" fmla="*/ 0 w 140"/>
                <a:gd name="T17" fmla="*/ 12 h 56"/>
                <a:gd name="T18" fmla="*/ 0 w 140"/>
                <a:gd name="T19" fmla="*/ 17 h 56"/>
                <a:gd name="T20" fmla="*/ 3 w 140"/>
                <a:gd name="T21" fmla="*/ 22 h 56"/>
                <a:gd name="T22" fmla="*/ 9 w 140"/>
                <a:gd name="T23" fmla="*/ 28 h 56"/>
                <a:gd name="T24" fmla="*/ 17 w 140"/>
                <a:gd name="T25" fmla="*/ 33 h 56"/>
                <a:gd name="T26" fmla="*/ 27 w 140"/>
                <a:gd name="T27" fmla="*/ 39 h 56"/>
                <a:gd name="T28" fmla="*/ 38 w 140"/>
                <a:gd name="T29" fmla="*/ 43 h 56"/>
                <a:gd name="T30" fmla="*/ 51 w 140"/>
                <a:gd name="T31" fmla="*/ 48 h 56"/>
                <a:gd name="T32" fmla="*/ 65 w 140"/>
                <a:gd name="T33" fmla="*/ 51 h 56"/>
                <a:gd name="T34" fmla="*/ 79 w 140"/>
                <a:gd name="T35" fmla="*/ 54 h 56"/>
                <a:gd name="T36" fmla="*/ 92 w 140"/>
                <a:gd name="T37" fmla="*/ 56 h 56"/>
                <a:gd name="T38" fmla="*/ 105 w 140"/>
                <a:gd name="T39" fmla="*/ 56 h 56"/>
                <a:gd name="T40" fmla="*/ 116 w 140"/>
                <a:gd name="T41" fmla="*/ 56 h 56"/>
                <a:gd name="T42" fmla="*/ 125 w 140"/>
                <a:gd name="T43" fmla="*/ 54 h 56"/>
                <a:gd name="T44" fmla="*/ 132 w 140"/>
                <a:gd name="T45" fmla="*/ 52 h 56"/>
                <a:gd name="T46" fmla="*/ 138 w 140"/>
                <a:gd name="T47" fmla="*/ 48 h 56"/>
                <a:gd name="T48" fmla="*/ 140 w 140"/>
                <a:gd name="T49" fmla="*/ 44 h 56"/>
                <a:gd name="T50" fmla="*/ 140 w 140"/>
                <a:gd name="T51" fmla="*/ 39 h 56"/>
                <a:gd name="T52" fmla="*/ 137 w 140"/>
                <a:gd name="T53" fmla="*/ 34 h 56"/>
                <a:gd name="T54" fmla="*/ 131 w 140"/>
                <a:gd name="T55" fmla="*/ 28 h 56"/>
                <a:gd name="T56" fmla="*/ 123 w 140"/>
                <a:gd name="T57" fmla="*/ 23 h 56"/>
                <a:gd name="T58" fmla="*/ 114 w 140"/>
                <a:gd name="T59" fmla="*/ 17 h 56"/>
                <a:gd name="T60" fmla="*/ 102 w 140"/>
                <a:gd name="T61" fmla="*/ 13 h 56"/>
                <a:gd name="T62" fmla="*/ 89 w 140"/>
                <a:gd name="T63" fmla="*/ 8 h 56"/>
                <a:gd name="T64" fmla="*/ 75 w 140"/>
                <a:gd name="T65" fmla="*/ 5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56"/>
                <a:gd name="T101" fmla="*/ 140 w 140"/>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56">
                  <a:moveTo>
                    <a:pt x="75" y="5"/>
                  </a:moveTo>
                  <a:lnTo>
                    <a:pt x="61" y="2"/>
                  </a:lnTo>
                  <a:lnTo>
                    <a:pt x="48" y="1"/>
                  </a:lnTo>
                  <a:lnTo>
                    <a:pt x="35" y="0"/>
                  </a:lnTo>
                  <a:lnTo>
                    <a:pt x="24" y="0"/>
                  </a:lnTo>
                  <a:lnTo>
                    <a:pt x="15" y="2"/>
                  </a:lnTo>
                  <a:lnTo>
                    <a:pt x="8" y="4"/>
                  </a:lnTo>
                  <a:lnTo>
                    <a:pt x="3" y="8"/>
                  </a:lnTo>
                  <a:lnTo>
                    <a:pt x="0" y="12"/>
                  </a:lnTo>
                  <a:lnTo>
                    <a:pt x="0" y="17"/>
                  </a:lnTo>
                  <a:lnTo>
                    <a:pt x="3" y="22"/>
                  </a:lnTo>
                  <a:lnTo>
                    <a:pt x="9" y="28"/>
                  </a:lnTo>
                  <a:lnTo>
                    <a:pt x="17" y="33"/>
                  </a:lnTo>
                  <a:lnTo>
                    <a:pt x="27" y="39"/>
                  </a:lnTo>
                  <a:lnTo>
                    <a:pt x="38" y="43"/>
                  </a:lnTo>
                  <a:lnTo>
                    <a:pt x="51" y="48"/>
                  </a:lnTo>
                  <a:lnTo>
                    <a:pt x="65" y="51"/>
                  </a:lnTo>
                  <a:lnTo>
                    <a:pt x="79" y="54"/>
                  </a:lnTo>
                  <a:lnTo>
                    <a:pt x="92" y="56"/>
                  </a:lnTo>
                  <a:lnTo>
                    <a:pt x="105" y="56"/>
                  </a:lnTo>
                  <a:lnTo>
                    <a:pt x="116" y="56"/>
                  </a:lnTo>
                  <a:lnTo>
                    <a:pt x="125" y="54"/>
                  </a:lnTo>
                  <a:lnTo>
                    <a:pt x="132" y="52"/>
                  </a:lnTo>
                  <a:lnTo>
                    <a:pt x="138" y="48"/>
                  </a:lnTo>
                  <a:lnTo>
                    <a:pt x="140" y="44"/>
                  </a:lnTo>
                  <a:lnTo>
                    <a:pt x="140" y="39"/>
                  </a:lnTo>
                  <a:lnTo>
                    <a:pt x="137" y="34"/>
                  </a:lnTo>
                  <a:lnTo>
                    <a:pt x="131" y="28"/>
                  </a:lnTo>
                  <a:lnTo>
                    <a:pt x="123" y="23"/>
                  </a:lnTo>
                  <a:lnTo>
                    <a:pt x="114" y="17"/>
                  </a:lnTo>
                  <a:lnTo>
                    <a:pt x="102" y="13"/>
                  </a:lnTo>
                  <a:lnTo>
                    <a:pt x="89" y="8"/>
                  </a:lnTo>
                  <a:lnTo>
                    <a:pt x="75" y="5"/>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7" name="Freeform 7"/>
            <p:cNvSpPr>
              <a:spLocks/>
            </p:cNvSpPr>
            <p:nvPr/>
          </p:nvSpPr>
          <p:spPr bwMode="auto">
            <a:xfrm>
              <a:off x="2714" y="990"/>
              <a:ext cx="136" cy="64"/>
            </a:xfrm>
            <a:custGeom>
              <a:avLst/>
              <a:gdLst>
                <a:gd name="T0" fmla="*/ 60 w 136"/>
                <a:gd name="T1" fmla="*/ 9 h 64"/>
                <a:gd name="T2" fmla="*/ 47 w 136"/>
                <a:gd name="T3" fmla="*/ 14 h 64"/>
                <a:gd name="T4" fmla="*/ 34 w 136"/>
                <a:gd name="T5" fmla="*/ 20 h 64"/>
                <a:gd name="T6" fmla="*/ 24 w 136"/>
                <a:gd name="T7" fmla="*/ 26 h 64"/>
                <a:gd name="T8" fmla="*/ 15 w 136"/>
                <a:gd name="T9" fmla="*/ 32 h 64"/>
                <a:gd name="T10" fmla="*/ 8 w 136"/>
                <a:gd name="T11" fmla="*/ 38 h 64"/>
                <a:gd name="T12" fmla="*/ 3 w 136"/>
                <a:gd name="T13" fmla="*/ 44 h 64"/>
                <a:gd name="T14" fmla="*/ 0 w 136"/>
                <a:gd name="T15" fmla="*/ 50 h 64"/>
                <a:gd name="T16" fmla="*/ 0 w 136"/>
                <a:gd name="T17" fmla="*/ 55 h 64"/>
                <a:gd name="T18" fmla="*/ 3 w 136"/>
                <a:gd name="T19" fmla="*/ 59 h 64"/>
                <a:gd name="T20" fmla="*/ 8 w 136"/>
                <a:gd name="T21" fmla="*/ 62 h 64"/>
                <a:gd name="T22" fmla="*/ 16 w 136"/>
                <a:gd name="T23" fmla="*/ 63 h 64"/>
                <a:gd name="T24" fmla="*/ 25 w 136"/>
                <a:gd name="T25" fmla="*/ 64 h 64"/>
                <a:gd name="T26" fmla="*/ 36 w 136"/>
                <a:gd name="T27" fmla="*/ 63 h 64"/>
                <a:gd name="T28" fmla="*/ 49 w 136"/>
                <a:gd name="T29" fmla="*/ 62 h 64"/>
                <a:gd name="T30" fmla="*/ 62 w 136"/>
                <a:gd name="T31" fmla="*/ 59 h 64"/>
                <a:gd name="T32" fmla="*/ 76 w 136"/>
                <a:gd name="T33" fmla="*/ 55 h 64"/>
                <a:gd name="T34" fmla="*/ 89 w 136"/>
                <a:gd name="T35" fmla="*/ 50 h 64"/>
                <a:gd name="T36" fmla="*/ 102 w 136"/>
                <a:gd name="T37" fmla="*/ 44 h 64"/>
                <a:gd name="T38" fmla="*/ 112 w 136"/>
                <a:gd name="T39" fmla="*/ 38 h 64"/>
                <a:gd name="T40" fmla="*/ 121 w 136"/>
                <a:gd name="T41" fmla="*/ 32 h 64"/>
                <a:gd name="T42" fmla="*/ 129 w 136"/>
                <a:gd name="T43" fmla="*/ 26 h 64"/>
                <a:gd name="T44" fmla="*/ 134 w 136"/>
                <a:gd name="T45" fmla="*/ 20 h 64"/>
                <a:gd name="T46" fmla="*/ 136 w 136"/>
                <a:gd name="T47" fmla="*/ 14 h 64"/>
                <a:gd name="T48" fmla="*/ 136 w 136"/>
                <a:gd name="T49" fmla="*/ 9 h 64"/>
                <a:gd name="T50" fmla="*/ 133 w 136"/>
                <a:gd name="T51" fmla="*/ 5 h 64"/>
                <a:gd name="T52" fmla="*/ 128 w 136"/>
                <a:gd name="T53" fmla="*/ 2 h 64"/>
                <a:gd name="T54" fmla="*/ 120 w 136"/>
                <a:gd name="T55" fmla="*/ 1 h 64"/>
                <a:gd name="T56" fmla="*/ 111 w 136"/>
                <a:gd name="T57" fmla="*/ 0 h 64"/>
                <a:gd name="T58" fmla="*/ 100 w 136"/>
                <a:gd name="T59" fmla="*/ 1 h 64"/>
                <a:gd name="T60" fmla="*/ 87 w 136"/>
                <a:gd name="T61" fmla="*/ 2 h 64"/>
                <a:gd name="T62" fmla="*/ 74 w 136"/>
                <a:gd name="T63" fmla="*/ 5 h 64"/>
                <a:gd name="T64" fmla="*/ 60 w 136"/>
                <a:gd name="T65" fmla="*/ 9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64"/>
                <a:gd name="T101" fmla="*/ 136 w 136"/>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64">
                  <a:moveTo>
                    <a:pt x="60" y="9"/>
                  </a:moveTo>
                  <a:lnTo>
                    <a:pt x="47" y="14"/>
                  </a:lnTo>
                  <a:lnTo>
                    <a:pt x="34" y="20"/>
                  </a:lnTo>
                  <a:lnTo>
                    <a:pt x="24" y="26"/>
                  </a:lnTo>
                  <a:lnTo>
                    <a:pt x="15" y="32"/>
                  </a:lnTo>
                  <a:lnTo>
                    <a:pt x="8" y="38"/>
                  </a:lnTo>
                  <a:lnTo>
                    <a:pt x="3" y="44"/>
                  </a:lnTo>
                  <a:lnTo>
                    <a:pt x="0" y="50"/>
                  </a:lnTo>
                  <a:lnTo>
                    <a:pt x="0" y="55"/>
                  </a:lnTo>
                  <a:lnTo>
                    <a:pt x="3" y="59"/>
                  </a:lnTo>
                  <a:lnTo>
                    <a:pt x="8" y="62"/>
                  </a:lnTo>
                  <a:lnTo>
                    <a:pt x="16" y="63"/>
                  </a:lnTo>
                  <a:lnTo>
                    <a:pt x="25" y="64"/>
                  </a:lnTo>
                  <a:lnTo>
                    <a:pt x="36" y="63"/>
                  </a:lnTo>
                  <a:lnTo>
                    <a:pt x="49" y="62"/>
                  </a:lnTo>
                  <a:lnTo>
                    <a:pt x="62" y="59"/>
                  </a:lnTo>
                  <a:lnTo>
                    <a:pt x="76" y="55"/>
                  </a:lnTo>
                  <a:lnTo>
                    <a:pt x="89" y="50"/>
                  </a:lnTo>
                  <a:lnTo>
                    <a:pt x="102" y="44"/>
                  </a:lnTo>
                  <a:lnTo>
                    <a:pt x="112" y="38"/>
                  </a:lnTo>
                  <a:lnTo>
                    <a:pt x="121" y="32"/>
                  </a:lnTo>
                  <a:lnTo>
                    <a:pt x="129" y="26"/>
                  </a:lnTo>
                  <a:lnTo>
                    <a:pt x="134" y="20"/>
                  </a:lnTo>
                  <a:lnTo>
                    <a:pt x="136" y="14"/>
                  </a:lnTo>
                  <a:lnTo>
                    <a:pt x="136" y="9"/>
                  </a:lnTo>
                  <a:lnTo>
                    <a:pt x="133" y="5"/>
                  </a:lnTo>
                  <a:lnTo>
                    <a:pt x="128" y="2"/>
                  </a:lnTo>
                  <a:lnTo>
                    <a:pt x="120" y="1"/>
                  </a:lnTo>
                  <a:lnTo>
                    <a:pt x="111" y="0"/>
                  </a:lnTo>
                  <a:lnTo>
                    <a:pt x="100" y="1"/>
                  </a:lnTo>
                  <a:lnTo>
                    <a:pt x="87" y="2"/>
                  </a:lnTo>
                  <a:lnTo>
                    <a:pt x="74" y="5"/>
                  </a:lnTo>
                  <a:lnTo>
                    <a:pt x="60" y="9"/>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8" name="Freeform 8"/>
            <p:cNvSpPr>
              <a:spLocks/>
            </p:cNvSpPr>
            <p:nvPr/>
          </p:nvSpPr>
          <p:spPr bwMode="auto">
            <a:xfrm>
              <a:off x="2578" y="1071"/>
              <a:ext cx="120" cy="94"/>
            </a:xfrm>
            <a:custGeom>
              <a:avLst/>
              <a:gdLst>
                <a:gd name="T0" fmla="*/ 46 w 120"/>
                <a:gd name="T1" fmla="*/ 28 h 94"/>
                <a:gd name="T2" fmla="*/ 35 w 120"/>
                <a:gd name="T3" fmla="*/ 37 h 94"/>
                <a:gd name="T4" fmla="*/ 25 w 120"/>
                <a:gd name="T5" fmla="*/ 46 h 94"/>
                <a:gd name="T6" fmla="*/ 16 w 120"/>
                <a:gd name="T7" fmla="*/ 55 h 94"/>
                <a:gd name="T8" fmla="*/ 9 w 120"/>
                <a:gd name="T9" fmla="*/ 64 h 94"/>
                <a:gd name="T10" fmla="*/ 4 w 120"/>
                <a:gd name="T11" fmla="*/ 72 h 94"/>
                <a:gd name="T12" fmla="*/ 1 w 120"/>
                <a:gd name="T13" fmla="*/ 79 h 94"/>
                <a:gd name="T14" fmla="*/ 0 w 120"/>
                <a:gd name="T15" fmla="*/ 85 h 94"/>
                <a:gd name="T16" fmla="*/ 2 w 120"/>
                <a:gd name="T17" fmla="*/ 90 h 94"/>
                <a:gd name="T18" fmla="*/ 6 w 120"/>
                <a:gd name="T19" fmla="*/ 93 h 94"/>
                <a:gd name="T20" fmla="*/ 12 w 120"/>
                <a:gd name="T21" fmla="*/ 94 h 94"/>
                <a:gd name="T22" fmla="*/ 20 w 120"/>
                <a:gd name="T23" fmla="*/ 93 h 94"/>
                <a:gd name="T24" fmla="*/ 29 w 120"/>
                <a:gd name="T25" fmla="*/ 91 h 94"/>
                <a:gd name="T26" fmla="*/ 39 w 120"/>
                <a:gd name="T27" fmla="*/ 87 h 94"/>
                <a:gd name="T28" fmla="*/ 50 w 120"/>
                <a:gd name="T29" fmla="*/ 81 h 94"/>
                <a:gd name="T30" fmla="*/ 62 w 120"/>
                <a:gd name="T31" fmla="*/ 74 h 94"/>
                <a:gd name="T32" fmla="*/ 74 w 120"/>
                <a:gd name="T33" fmla="*/ 66 h 94"/>
                <a:gd name="T34" fmla="*/ 85 w 120"/>
                <a:gd name="T35" fmla="*/ 57 h 94"/>
                <a:gd name="T36" fmla="*/ 96 w 120"/>
                <a:gd name="T37" fmla="*/ 48 h 94"/>
                <a:gd name="T38" fmla="*/ 104 w 120"/>
                <a:gd name="T39" fmla="*/ 39 h 94"/>
                <a:gd name="T40" fmla="*/ 111 w 120"/>
                <a:gd name="T41" fmla="*/ 31 h 94"/>
                <a:gd name="T42" fmla="*/ 116 w 120"/>
                <a:gd name="T43" fmla="*/ 22 h 94"/>
                <a:gd name="T44" fmla="*/ 119 w 120"/>
                <a:gd name="T45" fmla="*/ 15 h 94"/>
                <a:gd name="T46" fmla="*/ 120 w 120"/>
                <a:gd name="T47" fmla="*/ 9 h 94"/>
                <a:gd name="T48" fmla="*/ 118 w 120"/>
                <a:gd name="T49" fmla="*/ 4 h 94"/>
                <a:gd name="T50" fmla="*/ 114 w 120"/>
                <a:gd name="T51" fmla="*/ 1 h 94"/>
                <a:gd name="T52" fmla="*/ 108 w 120"/>
                <a:gd name="T53" fmla="*/ 0 h 94"/>
                <a:gd name="T54" fmla="*/ 100 w 120"/>
                <a:gd name="T55" fmla="*/ 1 h 94"/>
                <a:gd name="T56" fmla="*/ 91 w 120"/>
                <a:gd name="T57" fmla="*/ 3 h 94"/>
                <a:gd name="T58" fmla="*/ 81 w 120"/>
                <a:gd name="T59" fmla="*/ 7 h 94"/>
                <a:gd name="T60" fmla="*/ 70 w 120"/>
                <a:gd name="T61" fmla="*/ 13 h 94"/>
                <a:gd name="T62" fmla="*/ 58 w 120"/>
                <a:gd name="T63" fmla="*/ 20 h 94"/>
                <a:gd name="T64" fmla="*/ 46 w 120"/>
                <a:gd name="T65" fmla="*/ 28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94"/>
                <a:gd name="T101" fmla="*/ 120 w 12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94">
                  <a:moveTo>
                    <a:pt x="46" y="28"/>
                  </a:moveTo>
                  <a:lnTo>
                    <a:pt x="35" y="37"/>
                  </a:lnTo>
                  <a:lnTo>
                    <a:pt x="25" y="46"/>
                  </a:lnTo>
                  <a:lnTo>
                    <a:pt x="16" y="55"/>
                  </a:lnTo>
                  <a:lnTo>
                    <a:pt x="9" y="64"/>
                  </a:lnTo>
                  <a:lnTo>
                    <a:pt x="4" y="72"/>
                  </a:lnTo>
                  <a:lnTo>
                    <a:pt x="1" y="79"/>
                  </a:lnTo>
                  <a:lnTo>
                    <a:pt x="0" y="85"/>
                  </a:lnTo>
                  <a:lnTo>
                    <a:pt x="2" y="90"/>
                  </a:lnTo>
                  <a:lnTo>
                    <a:pt x="6" y="93"/>
                  </a:lnTo>
                  <a:lnTo>
                    <a:pt x="12" y="94"/>
                  </a:lnTo>
                  <a:lnTo>
                    <a:pt x="20" y="93"/>
                  </a:lnTo>
                  <a:lnTo>
                    <a:pt x="29" y="91"/>
                  </a:lnTo>
                  <a:lnTo>
                    <a:pt x="39" y="87"/>
                  </a:lnTo>
                  <a:lnTo>
                    <a:pt x="50" y="81"/>
                  </a:lnTo>
                  <a:lnTo>
                    <a:pt x="62" y="74"/>
                  </a:lnTo>
                  <a:lnTo>
                    <a:pt x="74" y="66"/>
                  </a:lnTo>
                  <a:lnTo>
                    <a:pt x="85" y="57"/>
                  </a:lnTo>
                  <a:lnTo>
                    <a:pt x="96" y="48"/>
                  </a:lnTo>
                  <a:lnTo>
                    <a:pt x="104" y="39"/>
                  </a:lnTo>
                  <a:lnTo>
                    <a:pt x="111" y="31"/>
                  </a:lnTo>
                  <a:lnTo>
                    <a:pt x="116" y="22"/>
                  </a:lnTo>
                  <a:lnTo>
                    <a:pt x="119" y="15"/>
                  </a:lnTo>
                  <a:lnTo>
                    <a:pt x="120" y="9"/>
                  </a:lnTo>
                  <a:lnTo>
                    <a:pt x="118" y="4"/>
                  </a:lnTo>
                  <a:lnTo>
                    <a:pt x="114" y="1"/>
                  </a:lnTo>
                  <a:lnTo>
                    <a:pt x="108" y="0"/>
                  </a:lnTo>
                  <a:lnTo>
                    <a:pt x="100" y="1"/>
                  </a:lnTo>
                  <a:lnTo>
                    <a:pt x="91" y="3"/>
                  </a:lnTo>
                  <a:lnTo>
                    <a:pt x="81" y="7"/>
                  </a:lnTo>
                  <a:lnTo>
                    <a:pt x="70" y="13"/>
                  </a:lnTo>
                  <a:lnTo>
                    <a:pt x="58" y="20"/>
                  </a:lnTo>
                  <a:lnTo>
                    <a:pt x="46" y="28"/>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9" name="Freeform 9"/>
            <p:cNvSpPr>
              <a:spLocks/>
            </p:cNvSpPr>
            <p:nvPr/>
          </p:nvSpPr>
          <p:spPr bwMode="auto">
            <a:xfrm>
              <a:off x="2446" y="1203"/>
              <a:ext cx="97" cy="118"/>
            </a:xfrm>
            <a:custGeom>
              <a:avLst/>
              <a:gdLst>
                <a:gd name="T0" fmla="*/ 29 w 97"/>
                <a:gd name="T1" fmla="*/ 44 h 118"/>
                <a:gd name="T2" fmla="*/ 21 w 97"/>
                <a:gd name="T3" fmla="*/ 56 h 118"/>
                <a:gd name="T4" fmla="*/ 13 w 97"/>
                <a:gd name="T5" fmla="*/ 67 h 118"/>
                <a:gd name="T6" fmla="*/ 8 w 97"/>
                <a:gd name="T7" fmla="*/ 78 h 118"/>
                <a:gd name="T8" fmla="*/ 3 w 97"/>
                <a:gd name="T9" fmla="*/ 88 h 118"/>
                <a:gd name="T10" fmla="*/ 1 w 97"/>
                <a:gd name="T11" fmla="*/ 97 h 118"/>
                <a:gd name="T12" fmla="*/ 0 w 97"/>
                <a:gd name="T13" fmla="*/ 105 h 118"/>
                <a:gd name="T14" fmla="*/ 0 w 97"/>
                <a:gd name="T15" fmla="*/ 112 h 118"/>
                <a:gd name="T16" fmla="*/ 3 w 97"/>
                <a:gd name="T17" fmla="*/ 116 h 118"/>
                <a:gd name="T18" fmla="*/ 8 w 97"/>
                <a:gd name="T19" fmla="*/ 118 h 118"/>
                <a:gd name="T20" fmla="*/ 14 w 97"/>
                <a:gd name="T21" fmla="*/ 117 h 118"/>
                <a:gd name="T22" fmla="*/ 22 w 97"/>
                <a:gd name="T23" fmla="*/ 114 h 118"/>
                <a:gd name="T24" fmla="*/ 30 w 97"/>
                <a:gd name="T25" fmla="*/ 110 h 118"/>
                <a:gd name="T26" fmla="*/ 39 w 97"/>
                <a:gd name="T27" fmla="*/ 103 h 118"/>
                <a:gd name="T28" fmla="*/ 48 w 97"/>
                <a:gd name="T29" fmla="*/ 95 h 118"/>
                <a:gd name="T30" fmla="*/ 58 w 97"/>
                <a:gd name="T31" fmla="*/ 85 h 118"/>
                <a:gd name="T32" fmla="*/ 67 w 97"/>
                <a:gd name="T33" fmla="*/ 74 h 118"/>
                <a:gd name="T34" fmla="*/ 75 w 97"/>
                <a:gd name="T35" fmla="*/ 62 h 118"/>
                <a:gd name="T36" fmla="*/ 83 w 97"/>
                <a:gd name="T37" fmla="*/ 51 h 118"/>
                <a:gd name="T38" fmla="*/ 88 w 97"/>
                <a:gd name="T39" fmla="*/ 40 h 118"/>
                <a:gd name="T40" fmla="*/ 93 w 97"/>
                <a:gd name="T41" fmla="*/ 30 h 118"/>
                <a:gd name="T42" fmla="*/ 96 w 97"/>
                <a:gd name="T43" fmla="*/ 21 h 118"/>
                <a:gd name="T44" fmla="*/ 97 w 97"/>
                <a:gd name="T45" fmla="*/ 13 h 118"/>
                <a:gd name="T46" fmla="*/ 96 w 97"/>
                <a:gd name="T47" fmla="*/ 6 h 118"/>
                <a:gd name="T48" fmla="*/ 93 w 97"/>
                <a:gd name="T49" fmla="*/ 2 h 118"/>
                <a:gd name="T50" fmla="*/ 88 w 97"/>
                <a:gd name="T51" fmla="*/ 0 h 118"/>
                <a:gd name="T52" fmla="*/ 82 w 97"/>
                <a:gd name="T53" fmla="*/ 1 h 118"/>
                <a:gd name="T54" fmla="*/ 75 w 97"/>
                <a:gd name="T55" fmla="*/ 4 h 118"/>
                <a:gd name="T56" fmla="*/ 66 w 97"/>
                <a:gd name="T57" fmla="*/ 8 h 118"/>
                <a:gd name="T58" fmla="*/ 57 w 97"/>
                <a:gd name="T59" fmla="*/ 15 h 118"/>
                <a:gd name="T60" fmla="*/ 48 w 97"/>
                <a:gd name="T61" fmla="*/ 23 h 118"/>
                <a:gd name="T62" fmla="*/ 39 w 97"/>
                <a:gd name="T63" fmla="*/ 33 h 118"/>
                <a:gd name="T64" fmla="*/ 29 w 97"/>
                <a:gd name="T65" fmla="*/ 44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118"/>
                <a:gd name="T101" fmla="*/ 97 w 97"/>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118">
                  <a:moveTo>
                    <a:pt x="29" y="44"/>
                  </a:moveTo>
                  <a:lnTo>
                    <a:pt x="21" y="56"/>
                  </a:lnTo>
                  <a:lnTo>
                    <a:pt x="13" y="67"/>
                  </a:lnTo>
                  <a:lnTo>
                    <a:pt x="8" y="78"/>
                  </a:lnTo>
                  <a:lnTo>
                    <a:pt x="3" y="88"/>
                  </a:lnTo>
                  <a:lnTo>
                    <a:pt x="1" y="97"/>
                  </a:lnTo>
                  <a:lnTo>
                    <a:pt x="0" y="105"/>
                  </a:lnTo>
                  <a:lnTo>
                    <a:pt x="0" y="112"/>
                  </a:lnTo>
                  <a:lnTo>
                    <a:pt x="3" y="116"/>
                  </a:lnTo>
                  <a:lnTo>
                    <a:pt x="8" y="118"/>
                  </a:lnTo>
                  <a:lnTo>
                    <a:pt x="14" y="117"/>
                  </a:lnTo>
                  <a:lnTo>
                    <a:pt x="22" y="114"/>
                  </a:lnTo>
                  <a:lnTo>
                    <a:pt x="30" y="110"/>
                  </a:lnTo>
                  <a:lnTo>
                    <a:pt x="39" y="103"/>
                  </a:lnTo>
                  <a:lnTo>
                    <a:pt x="48" y="95"/>
                  </a:lnTo>
                  <a:lnTo>
                    <a:pt x="58" y="85"/>
                  </a:lnTo>
                  <a:lnTo>
                    <a:pt x="67" y="74"/>
                  </a:lnTo>
                  <a:lnTo>
                    <a:pt x="75" y="62"/>
                  </a:lnTo>
                  <a:lnTo>
                    <a:pt x="83" y="51"/>
                  </a:lnTo>
                  <a:lnTo>
                    <a:pt x="88" y="40"/>
                  </a:lnTo>
                  <a:lnTo>
                    <a:pt x="93" y="30"/>
                  </a:lnTo>
                  <a:lnTo>
                    <a:pt x="96" y="21"/>
                  </a:lnTo>
                  <a:lnTo>
                    <a:pt x="97" y="13"/>
                  </a:lnTo>
                  <a:lnTo>
                    <a:pt x="96" y="6"/>
                  </a:lnTo>
                  <a:lnTo>
                    <a:pt x="93" y="2"/>
                  </a:lnTo>
                  <a:lnTo>
                    <a:pt x="88" y="0"/>
                  </a:lnTo>
                  <a:lnTo>
                    <a:pt x="82" y="1"/>
                  </a:lnTo>
                  <a:lnTo>
                    <a:pt x="75" y="4"/>
                  </a:lnTo>
                  <a:lnTo>
                    <a:pt x="66" y="8"/>
                  </a:lnTo>
                  <a:lnTo>
                    <a:pt x="57" y="15"/>
                  </a:lnTo>
                  <a:lnTo>
                    <a:pt x="48" y="23"/>
                  </a:lnTo>
                  <a:lnTo>
                    <a:pt x="39" y="33"/>
                  </a:lnTo>
                  <a:lnTo>
                    <a:pt x="29" y="44"/>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0" name="Freeform 10"/>
            <p:cNvSpPr>
              <a:spLocks/>
            </p:cNvSpPr>
            <p:nvPr/>
          </p:nvSpPr>
          <p:spPr bwMode="auto">
            <a:xfrm>
              <a:off x="2921" y="978"/>
              <a:ext cx="136" cy="66"/>
            </a:xfrm>
            <a:custGeom>
              <a:avLst/>
              <a:gdLst>
                <a:gd name="T0" fmla="*/ 76 w 136"/>
                <a:gd name="T1" fmla="*/ 10 h 66"/>
                <a:gd name="T2" fmla="*/ 62 w 136"/>
                <a:gd name="T3" fmla="*/ 6 h 66"/>
                <a:gd name="T4" fmla="*/ 49 w 136"/>
                <a:gd name="T5" fmla="*/ 3 h 66"/>
                <a:gd name="T6" fmla="*/ 37 w 136"/>
                <a:gd name="T7" fmla="*/ 1 h 66"/>
                <a:gd name="T8" fmla="*/ 26 w 136"/>
                <a:gd name="T9" fmla="*/ 0 h 66"/>
                <a:gd name="T10" fmla="*/ 17 w 136"/>
                <a:gd name="T11" fmla="*/ 0 h 66"/>
                <a:gd name="T12" fmla="*/ 9 w 136"/>
                <a:gd name="T13" fmla="*/ 1 h 66"/>
                <a:gd name="T14" fmla="*/ 3 w 136"/>
                <a:gd name="T15" fmla="*/ 4 h 66"/>
                <a:gd name="T16" fmla="*/ 0 w 136"/>
                <a:gd name="T17" fmla="*/ 8 h 66"/>
                <a:gd name="T18" fmla="*/ 0 w 136"/>
                <a:gd name="T19" fmla="*/ 13 h 66"/>
                <a:gd name="T20" fmla="*/ 2 w 136"/>
                <a:gd name="T21" fmla="*/ 19 h 66"/>
                <a:gd name="T22" fmla="*/ 7 w 136"/>
                <a:gd name="T23" fmla="*/ 25 h 66"/>
                <a:gd name="T24" fmla="*/ 14 w 136"/>
                <a:gd name="T25" fmla="*/ 31 h 66"/>
                <a:gd name="T26" fmla="*/ 23 w 136"/>
                <a:gd name="T27" fmla="*/ 38 h 66"/>
                <a:gd name="T28" fmla="*/ 34 w 136"/>
                <a:gd name="T29" fmla="*/ 44 h 66"/>
                <a:gd name="T30" fmla="*/ 46 w 136"/>
                <a:gd name="T31" fmla="*/ 50 h 66"/>
                <a:gd name="T32" fmla="*/ 60 w 136"/>
                <a:gd name="T33" fmla="*/ 56 h 66"/>
                <a:gd name="T34" fmla="*/ 74 w 136"/>
                <a:gd name="T35" fmla="*/ 60 h 66"/>
                <a:gd name="T36" fmla="*/ 87 w 136"/>
                <a:gd name="T37" fmla="*/ 64 h 66"/>
                <a:gd name="T38" fmla="*/ 99 w 136"/>
                <a:gd name="T39" fmla="*/ 66 h 66"/>
                <a:gd name="T40" fmla="*/ 110 w 136"/>
                <a:gd name="T41" fmla="*/ 66 h 66"/>
                <a:gd name="T42" fmla="*/ 120 w 136"/>
                <a:gd name="T43" fmla="*/ 66 h 66"/>
                <a:gd name="T44" fmla="*/ 127 w 136"/>
                <a:gd name="T45" fmla="*/ 65 h 66"/>
                <a:gd name="T46" fmla="*/ 133 w 136"/>
                <a:gd name="T47" fmla="*/ 62 h 66"/>
                <a:gd name="T48" fmla="*/ 136 w 136"/>
                <a:gd name="T49" fmla="*/ 58 h 66"/>
                <a:gd name="T50" fmla="*/ 136 w 136"/>
                <a:gd name="T51" fmla="*/ 53 h 66"/>
                <a:gd name="T52" fmla="*/ 134 w 136"/>
                <a:gd name="T53" fmla="*/ 47 h 66"/>
                <a:gd name="T54" fmla="*/ 129 w 136"/>
                <a:gd name="T55" fmla="*/ 41 h 66"/>
                <a:gd name="T56" fmla="*/ 122 w 136"/>
                <a:gd name="T57" fmla="*/ 35 h 66"/>
                <a:gd name="T58" fmla="*/ 113 w 136"/>
                <a:gd name="T59" fmla="*/ 28 h 66"/>
                <a:gd name="T60" fmla="*/ 102 w 136"/>
                <a:gd name="T61" fmla="*/ 22 h 66"/>
                <a:gd name="T62" fmla="*/ 90 w 136"/>
                <a:gd name="T63" fmla="*/ 16 h 66"/>
                <a:gd name="T64" fmla="*/ 76 w 136"/>
                <a:gd name="T65" fmla="*/ 1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66"/>
                <a:gd name="T101" fmla="*/ 136 w 13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66">
                  <a:moveTo>
                    <a:pt x="76" y="10"/>
                  </a:moveTo>
                  <a:lnTo>
                    <a:pt x="62" y="6"/>
                  </a:lnTo>
                  <a:lnTo>
                    <a:pt x="49" y="3"/>
                  </a:lnTo>
                  <a:lnTo>
                    <a:pt x="37" y="1"/>
                  </a:lnTo>
                  <a:lnTo>
                    <a:pt x="26" y="0"/>
                  </a:lnTo>
                  <a:lnTo>
                    <a:pt x="17" y="0"/>
                  </a:lnTo>
                  <a:lnTo>
                    <a:pt x="9" y="1"/>
                  </a:lnTo>
                  <a:lnTo>
                    <a:pt x="3" y="4"/>
                  </a:lnTo>
                  <a:lnTo>
                    <a:pt x="0" y="8"/>
                  </a:lnTo>
                  <a:lnTo>
                    <a:pt x="0" y="13"/>
                  </a:lnTo>
                  <a:lnTo>
                    <a:pt x="2" y="19"/>
                  </a:lnTo>
                  <a:lnTo>
                    <a:pt x="7" y="25"/>
                  </a:lnTo>
                  <a:lnTo>
                    <a:pt x="14" y="31"/>
                  </a:lnTo>
                  <a:lnTo>
                    <a:pt x="23" y="38"/>
                  </a:lnTo>
                  <a:lnTo>
                    <a:pt x="34" y="44"/>
                  </a:lnTo>
                  <a:lnTo>
                    <a:pt x="46" y="50"/>
                  </a:lnTo>
                  <a:lnTo>
                    <a:pt x="60" y="56"/>
                  </a:lnTo>
                  <a:lnTo>
                    <a:pt x="74" y="60"/>
                  </a:lnTo>
                  <a:lnTo>
                    <a:pt x="87" y="64"/>
                  </a:lnTo>
                  <a:lnTo>
                    <a:pt x="99" y="66"/>
                  </a:lnTo>
                  <a:lnTo>
                    <a:pt x="110" y="66"/>
                  </a:lnTo>
                  <a:lnTo>
                    <a:pt x="120" y="66"/>
                  </a:lnTo>
                  <a:lnTo>
                    <a:pt x="127" y="65"/>
                  </a:lnTo>
                  <a:lnTo>
                    <a:pt x="133" y="62"/>
                  </a:lnTo>
                  <a:lnTo>
                    <a:pt x="136" y="58"/>
                  </a:lnTo>
                  <a:lnTo>
                    <a:pt x="136" y="53"/>
                  </a:lnTo>
                  <a:lnTo>
                    <a:pt x="134" y="47"/>
                  </a:lnTo>
                  <a:lnTo>
                    <a:pt x="129" y="41"/>
                  </a:lnTo>
                  <a:lnTo>
                    <a:pt x="122" y="35"/>
                  </a:lnTo>
                  <a:lnTo>
                    <a:pt x="113" y="28"/>
                  </a:lnTo>
                  <a:lnTo>
                    <a:pt x="102" y="22"/>
                  </a:lnTo>
                  <a:lnTo>
                    <a:pt x="90" y="16"/>
                  </a:lnTo>
                  <a:lnTo>
                    <a:pt x="76" y="10"/>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1" name="Freeform 11"/>
            <p:cNvSpPr>
              <a:spLocks/>
            </p:cNvSpPr>
            <p:nvPr/>
          </p:nvSpPr>
          <p:spPr bwMode="auto">
            <a:xfrm>
              <a:off x="3112" y="1114"/>
              <a:ext cx="108" cy="104"/>
            </a:xfrm>
            <a:custGeom>
              <a:avLst/>
              <a:gdLst>
                <a:gd name="T0" fmla="*/ 70 w 108"/>
                <a:gd name="T1" fmla="*/ 35 h 104"/>
                <a:gd name="T2" fmla="*/ 59 w 108"/>
                <a:gd name="T3" fmla="*/ 25 h 104"/>
                <a:gd name="T4" fmla="*/ 49 w 108"/>
                <a:gd name="T5" fmla="*/ 17 h 104"/>
                <a:gd name="T6" fmla="*/ 39 w 108"/>
                <a:gd name="T7" fmla="*/ 10 h 104"/>
                <a:gd name="T8" fmla="*/ 29 w 108"/>
                <a:gd name="T9" fmla="*/ 5 h 104"/>
                <a:gd name="T10" fmla="*/ 20 w 108"/>
                <a:gd name="T11" fmla="*/ 1 h 104"/>
                <a:gd name="T12" fmla="*/ 13 w 108"/>
                <a:gd name="T13" fmla="*/ 0 h 104"/>
                <a:gd name="T14" fmla="*/ 6 w 108"/>
                <a:gd name="T15" fmla="*/ 0 h 104"/>
                <a:gd name="T16" fmla="*/ 2 w 108"/>
                <a:gd name="T17" fmla="*/ 3 h 104"/>
                <a:gd name="T18" fmla="*/ 0 w 108"/>
                <a:gd name="T19" fmla="*/ 7 h 104"/>
                <a:gd name="T20" fmla="*/ 0 w 108"/>
                <a:gd name="T21" fmla="*/ 13 h 104"/>
                <a:gd name="T22" fmla="*/ 2 w 108"/>
                <a:gd name="T23" fmla="*/ 21 h 104"/>
                <a:gd name="T24" fmla="*/ 6 w 108"/>
                <a:gd name="T25" fmla="*/ 29 h 104"/>
                <a:gd name="T26" fmla="*/ 12 w 108"/>
                <a:gd name="T27" fmla="*/ 39 h 104"/>
                <a:gd name="T28" fmla="*/ 19 w 108"/>
                <a:gd name="T29" fmla="*/ 49 h 104"/>
                <a:gd name="T30" fmla="*/ 28 w 108"/>
                <a:gd name="T31" fmla="*/ 59 h 104"/>
                <a:gd name="T32" fmla="*/ 38 w 108"/>
                <a:gd name="T33" fmla="*/ 69 h 104"/>
                <a:gd name="T34" fmla="*/ 49 w 108"/>
                <a:gd name="T35" fmla="*/ 79 h 104"/>
                <a:gd name="T36" fmla="*/ 59 w 108"/>
                <a:gd name="T37" fmla="*/ 87 h 104"/>
                <a:gd name="T38" fmla="*/ 69 w 108"/>
                <a:gd name="T39" fmla="*/ 94 h 104"/>
                <a:gd name="T40" fmla="*/ 79 w 108"/>
                <a:gd name="T41" fmla="*/ 99 h 104"/>
                <a:gd name="T42" fmla="*/ 88 w 108"/>
                <a:gd name="T43" fmla="*/ 103 h 104"/>
                <a:gd name="T44" fmla="*/ 96 w 108"/>
                <a:gd name="T45" fmla="*/ 104 h 104"/>
                <a:gd name="T46" fmla="*/ 102 w 108"/>
                <a:gd name="T47" fmla="*/ 104 h 104"/>
                <a:gd name="T48" fmla="*/ 106 w 108"/>
                <a:gd name="T49" fmla="*/ 101 h 104"/>
                <a:gd name="T50" fmla="*/ 108 w 108"/>
                <a:gd name="T51" fmla="*/ 97 h 104"/>
                <a:gd name="T52" fmla="*/ 108 w 108"/>
                <a:gd name="T53" fmla="*/ 91 h 104"/>
                <a:gd name="T54" fmla="*/ 106 w 108"/>
                <a:gd name="T55" fmla="*/ 83 h 104"/>
                <a:gd name="T56" fmla="*/ 102 w 108"/>
                <a:gd name="T57" fmla="*/ 75 h 104"/>
                <a:gd name="T58" fmla="*/ 97 w 108"/>
                <a:gd name="T59" fmla="*/ 65 h 104"/>
                <a:gd name="T60" fmla="*/ 89 w 108"/>
                <a:gd name="T61" fmla="*/ 55 h 104"/>
                <a:gd name="T62" fmla="*/ 80 w 108"/>
                <a:gd name="T63" fmla="*/ 45 h 104"/>
                <a:gd name="T64" fmla="*/ 70 w 108"/>
                <a:gd name="T65" fmla="*/ 35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4"/>
                <a:gd name="T101" fmla="*/ 108 w 108"/>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4">
                  <a:moveTo>
                    <a:pt x="70" y="35"/>
                  </a:moveTo>
                  <a:lnTo>
                    <a:pt x="59" y="25"/>
                  </a:lnTo>
                  <a:lnTo>
                    <a:pt x="49" y="17"/>
                  </a:lnTo>
                  <a:lnTo>
                    <a:pt x="39" y="10"/>
                  </a:lnTo>
                  <a:lnTo>
                    <a:pt x="29" y="5"/>
                  </a:lnTo>
                  <a:lnTo>
                    <a:pt x="20" y="1"/>
                  </a:lnTo>
                  <a:lnTo>
                    <a:pt x="13" y="0"/>
                  </a:lnTo>
                  <a:lnTo>
                    <a:pt x="6" y="0"/>
                  </a:lnTo>
                  <a:lnTo>
                    <a:pt x="2" y="3"/>
                  </a:lnTo>
                  <a:lnTo>
                    <a:pt x="0" y="7"/>
                  </a:lnTo>
                  <a:lnTo>
                    <a:pt x="0" y="13"/>
                  </a:lnTo>
                  <a:lnTo>
                    <a:pt x="2" y="21"/>
                  </a:lnTo>
                  <a:lnTo>
                    <a:pt x="6" y="29"/>
                  </a:lnTo>
                  <a:lnTo>
                    <a:pt x="12" y="39"/>
                  </a:lnTo>
                  <a:lnTo>
                    <a:pt x="19" y="49"/>
                  </a:lnTo>
                  <a:lnTo>
                    <a:pt x="28" y="59"/>
                  </a:lnTo>
                  <a:lnTo>
                    <a:pt x="38" y="69"/>
                  </a:lnTo>
                  <a:lnTo>
                    <a:pt x="49" y="79"/>
                  </a:lnTo>
                  <a:lnTo>
                    <a:pt x="59" y="87"/>
                  </a:lnTo>
                  <a:lnTo>
                    <a:pt x="69" y="94"/>
                  </a:lnTo>
                  <a:lnTo>
                    <a:pt x="79" y="99"/>
                  </a:lnTo>
                  <a:lnTo>
                    <a:pt x="88" y="103"/>
                  </a:lnTo>
                  <a:lnTo>
                    <a:pt x="96" y="104"/>
                  </a:lnTo>
                  <a:lnTo>
                    <a:pt x="102" y="104"/>
                  </a:lnTo>
                  <a:lnTo>
                    <a:pt x="106" y="101"/>
                  </a:lnTo>
                  <a:lnTo>
                    <a:pt x="108" y="97"/>
                  </a:lnTo>
                  <a:lnTo>
                    <a:pt x="108" y="91"/>
                  </a:lnTo>
                  <a:lnTo>
                    <a:pt x="106" y="83"/>
                  </a:lnTo>
                  <a:lnTo>
                    <a:pt x="102" y="75"/>
                  </a:lnTo>
                  <a:lnTo>
                    <a:pt x="97" y="65"/>
                  </a:lnTo>
                  <a:lnTo>
                    <a:pt x="89" y="55"/>
                  </a:lnTo>
                  <a:lnTo>
                    <a:pt x="80" y="45"/>
                  </a:lnTo>
                  <a:lnTo>
                    <a:pt x="70" y="35"/>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2" name="Freeform 12"/>
            <p:cNvSpPr>
              <a:spLocks/>
            </p:cNvSpPr>
            <p:nvPr/>
          </p:nvSpPr>
          <p:spPr bwMode="auto">
            <a:xfrm>
              <a:off x="3522" y="1255"/>
              <a:ext cx="104" cy="110"/>
            </a:xfrm>
            <a:custGeom>
              <a:avLst/>
              <a:gdLst>
                <a:gd name="T0" fmla="*/ 35 w 104"/>
                <a:gd name="T1" fmla="*/ 39 h 110"/>
                <a:gd name="T2" fmla="*/ 25 w 104"/>
                <a:gd name="T3" fmla="*/ 50 h 110"/>
                <a:gd name="T4" fmla="*/ 17 w 104"/>
                <a:gd name="T5" fmla="*/ 61 h 110"/>
                <a:gd name="T6" fmla="*/ 10 w 104"/>
                <a:gd name="T7" fmla="*/ 71 h 110"/>
                <a:gd name="T8" fmla="*/ 5 w 104"/>
                <a:gd name="T9" fmla="*/ 81 h 110"/>
                <a:gd name="T10" fmla="*/ 1 w 104"/>
                <a:gd name="T11" fmla="*/ 89 h 110"/>
                <a:gd name="T12" fmla="*/ 0 w 104"/>
                <a:gd name="T13" fmla="*/ 97 h 110"/>
                <a:gd name="T14" fmla="*/ 0 w 104"/>
                <a:gd name="T15" fmla="*/ 103 h 110"/>
                <a:gd name="T16" fmla="*/ 3 w 104"/>
                <a:gd name="T17" fmla="*/ 107 h 110"/>
                <a:gd name="T18" fmla="*/ 7 w 104"/>
                <a:gd name="T19" fmla="*/ 110 h 110"/>
                <a:gd name="T20" fmla="*/ 13 w 104"/>
                <a:gd name="T21" fmla="*/ 110 h 110"/>
                <a:gd name="T22" fmla="*/ 21 w 104"/>
                <a:gd name="T23" fmla="*/ 108 h 110"/>
                <a:gd name="T24" fmla="*/ 29 w 104"/>
                <a:gd name="T25" fmla="*/ 104 h 110"/>
                <a:gd name="T26" fmla="*/ 39 w 104"/>
                <a:gd name="T27" fmla="*/ 98 h 110"/>
                <a:gd name="T28" fmla="*/ 49 w 104"/>
                <a:gd name="T29" fmla="*/ 90 h 110"/>
                <a:gd name="T30" fmla="*/ 59 w 104"/>
                <a:gd name="T31" fmla="*/ 81 h 110"/>
                <a:gd name="T32" fmla="*/ 69 w 104"/>
                <a:gd name="T33" fmla="*/ 71 h 110"/>
                <a:gd name="T34" fmla="*/ 79 w 104"/>
                <a:gd name="T35" fmla="*/ 60 h 110"/>
                <a:gd name="T36" fmla="*/ 87 w 104"/>
                <a:gd name="T37" fmla="*/ 49 h 110"/>
                <a:gd name="T38" fmla="*/ 94 w 104"/>
                <a:gd name="T39" fmla="*/ 39 h 110"/>
                <a:gd name="T40" fmla="*/ 99 w 104"/>
                <a:gd name="T41" fmla="*/ 30 h 110"/>
                <a:gd name="T42" fmla="*/ 103 w 104"/>
                <a:gd name="T43" fmla="*/ 21 h 110"/>
                <a:gd name="T44" fmla="*/ 104 w 104"/>
                <a:gd name="T45" fmla="*/ 13 h 110"/>
                <a:gd name="T46" fmla="*/ 104 w 104"/>
                <a:gd name="T47" fmla="*/ 7 h 110"/>
                <a:gd name="T48" fmla="*/ 101 w 104"/>
                <a:gd name="T49" fmla="*/ 3 h 110"/>
                <a:gd name="T50" fmla="*/ 97 w 104"/>
                <a:gd name="T51" fmla="*/ 1 h 110"/>
                <a:gd name="T52" fmla="*/ 91 w 104"/>
                <a:gd name="T53" fmla="*/ 0 h 110"/>
                <a:gd name="T54" fmla="*/ 83 w 104"/>
                <a:gd name="T55" fmla="*/ 2 h 110"/>
                <a:gd name="T56" fmla="*/ 75 w 104"/>
                <a:gd name="T57" fmla="*/ 6 h 110"/>
                <a:gd name="T58" fmla="*/ 65 w 104"/>
                <a:gd name="T59" fmla="*/ 12 h 110"/>
                <a:gd name="T60" fmla="*/ 55 w 104"/>
                <a:gd name="T61" fmla="*/ 20 h 110"/>
                <a:gd name="T62" fmla="*/ 45 w 104"/>
                <a:gd name="T63" fmla="*/ 29 h 110"/>
                <a:gd name="T64" fmla="*/ 35 w 104"/>
                <a:gd name="T65" fmla="*/ 39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10"/>
                <a:gd name="T101" fmla="*/ 104 w 104"/>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10">
                  <a:moveTo>
                    <a:pt x="35" y="39"/>
                  </a:moveTo>
                  <a:lnTo>
                    <a:pt x="25" y="50"/>
                  </a:lnTo>
                  <a:lnTo>
                    <a:pt x="17" y="61"/>
                  </a:lnTo>
                  <a:lnTo>
                    <a:pt x="10" y="71"/>
                  </a:lnTo>
                  <a:lnTo>
                    <a:pt x="5" y="81"/>
                  </a:lnTo>
                  <a:lnTo>
                    <a:pt x="1" y="89"/>
                  </a:lnTo>
                  <a:lnTo>
                    <a:pt x="0" y="97"/>
                  </a:lnTo>
                  <a:lnTo>
                    <a:pt x="0" y="103"/>
                  </a:lnTo>
                  <a:lnTo>
                    <a:pt x="3" y="107"/>
                  </a:lnTo>
                  <a:lnTo>
                    <a:pt x="7" y="110"/>
                  </a:lnTo>
                  <a:lnTo>
                    <a:pt x="13" y="110"/>
                  </a:lnTo>
                  <a:lnTo>
                    <a:pt x="21" y="108"/>
                  </a:lnTo>
                  <a:lnTo>
                    <a:pt x="29" y="104"/>
                  </a:lnTo>
                  <a:lnTo>
                    <a:pt x="39" y="98"/>
                  </a:lnTo>
                  <a:lnTo>
                    <a:pt x="49" y="90"/>
                  </a:lnTo>
                  <a:lnTo>
                    <a:pt x="59" y="81"/>
                  </a:lnTo>
                  <a:lnTo>
                    <a:pt x="69" y="71"/>
                  </a:lnTo>
                  <a:lnTo>
                    <a:pt x="79" y="60"/>
                  </a:lnTo>
                  <a:lnTo>
                    <a:pt x="87" y="49"/>
                  </a:lnTo>
                  <a:lnTo>
                    <a:pt x="94" y="39"/>
                  </a:lnTo>
                  <a:lnTo>
                    <a:pt x="99" y="30"/>
                  </a:lnTo>
                  <a:lnTo>
                    <a:pt x="103" y="21"/>
                  </a:lnTo>
                  <a:lnTo>
                    <a:pt x="104" y="13"/>
                  </a:lnTo>
                  <a:lnTo>
                    <a:pt x="104" y="7"/>
                  </a:lnTo>
                  <a:lnTo>
                    <a:pt x="101" y="3"/>
                  </a:lnTo>
                  <a:lnTo>
                    <a:pt x="97" y="1"/>
                  </a:lnTo>
                  <a:lnTo>
                    <a:pt x="91" y="0"/>
                  </a:lnTo>
                  <a:lnTo>
                    <a:pt x="83" y="2"/>
                  </a:lnTo>
                  <a:lnTo>
                    <a:pt x="75" y="6"/>
                  </a:lnTo>
                  <a:lnTo>
                    <a:pt x="65" y="12"/>
                  </a:lnTo>
                  <a:lnTo>
                    <a:pt x="55" y="20"/>
                  </a:lnTo>
                  <a:lnTo>
                    <a:pt x="45" y="29"/>
                  </a:lnTo>
                  <a:lnTo>
                    <a:pt x="35" y="39"/>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3" name="Freeform 13"/>
            <p:cNvSpPr>
              <a:spLocks/>
            </p:cNvSpPr>
            <p:nvPr/>
          </p:nvSpPr>
          <p:spPr bwMode="auto">
            <a:xfrm>
              <a:off x="3709" y="1030"/>
              <a:ext cx="116" cy="98"/>
            </a:xfrm>
            <a:custGeom>
              <a:avLst/>
              <a:gdLst>
                <a:gd name="T0" fmla="*/ 43 w 116"/>
                <a:gd name="T1" fmla="*/ 30 h 98"/>
                <a:gd name="T2" fmla="*/ 32 w 116"/>
                <a:gd name="T3" fmla="*/ 40 h 98"/>
                <a:gd name="T4" fmla="*/ 22 w 116"/>
                <a:gd name="T5" fmla="*/ 49 h 98"/>
                <a:gd name="T6" fmla="*/ 14 w 116"/>
                <a:gd name="T7" fmla="*/ 59 h 98"/>
                <a:gd name="T8" fmla="*/ 8 w 116"/>
                <a:gd name="T9" fmla="*/ 68 h 98"/>
                <a:gd name="T10" fmla="*/ 3 w 116"/>
                <a:gd name="T11" fmla="*/ 76 h 98"/>
                <a:gd name="T12" fmla="*/ 0 w 116"/>
                <a:gd name="T13" fmla="*/ 83 h 98"/>
                <a:gd name="T14" fmla="*/ 0 w 116"/>
                <a:gd name="T15" fmla="*/ 89 h 98"/>
                <a:gd name="T16" fmla="*/ 2 w 116"/>
                <a:gd name="T17" fmla="*/ 94 h 98"/>
                <a:gd name="T18" fmla="*/ 6 w 116"/>
                <a:gd name="T19" fmla="*/ 97 h 98"/>
                <a:gd name="T20" fmla="*/ 12 w 116"/>
                <a:gd name="T21" fmla="*/ 98 h 98"/>
                <a:gd name="T22" fmla="*/ 20 w 116"/>
                <a:gd name="T23" fmla="*/ 97 h 98"/>
                <a:gd name="T24" fmla="*/ 29 w 116"/>
                <a:gd name="T25" fmla="*/ 94 h 98"/>
                <a:gd name="T26" fmla="*/ 39 w 116"/>
                <a:gd name="T27" fmla="*/ 90 h 98"/>
                <a:gd name="T28" fmla="*/ 50 w 116"/>
                <a:gd name="T29" fmla="*/ 84 h 98"/>
                <a:gd name="T30" fmla="*/ 61 w 116"/>
                <a:gd name="T31" fmla="*/ 77 h 98"/>
                <a:gd name="T32" fmla="*/ 73 w 116"/>
                <a:gd name="T33" fmla="*/ 68 h 98"/>
                <a:gd name="T34" fmla="*/ 84 w 116"/>
                <a:gd name="T35" fmla="*/ 59 h 98"/>
                <a:gd name="T36" fmla="*/ 94 w 116"/>
                <a:gd name="T37" fmla="*/ 49 h 98"/>
                <a:gd name="T38" fmla="*/ 102 w 116"/>
                <a:gd name="T39" fmla="*/ 39 h 98"/>
                <a:gd name="T40" fmla="*/ 109 w 116"/>
                <a:gd name="T41" fmla="*/ 30 h 98"/>
                <a:gd name="T42" fmla="*/ 113 w 116"/>
                <a:gd name="T43" fmla="*/ 22 h 98"/>
                <a:gd name="T44" fmla="*/ 116 w 116"/>
                <a:gd name="T45" fmla="*/ 15 h 98"/>
                <a:gd name="T46" fmla="*/ 116 w 116"/>
                <a:gd name="T47" fmla="*/ 9 h 98"/>
                <a:gd name="T48" fmla="*/ 114 w 116"/>
                <a:gd name="T49" fmla="*/ 4 h 98"/>
                <a:gd name="T50" fmla="*/ 110 w 116"/>
                <a:gd name="T51" fmla="*/ 1 h 98"/>
                <a:gd name="T52" fmla="*/ 104 w 116"/>
                <a:gd name="T53" fmla="*/ 0 h 98"/>
                <a:gd name="T54" fmla="*/ 96 w 116"/>
                <a:gd name="T55" fmla="*/ 1 h 98"/>
                <a:gd name="T56" fmla="*/ 87 w 116"/>
                <a:gd name="T57" fmla="*/ 4 h 98"/>
                <a:gd name="T58" fmla="*/ 77 w 116"/>
                <a:gd name="T59" fmla="*/ 8 h 98"/>
                <a:gd name="T60" fmla="*/ 66 w 116"/>
                <a:gd name="T61" fmla="*/ 14 h 98"/>
                <a:gd name="T62" fmla="*/ 55 w 116"/>
                <a:gd name="T63" fmla="*/ 21 h 98"/>
                <a:gd name="T64" fmla="*/ 43 w 116"/>
                <a:gd name="T65" fmla="*/ 3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98"/>
                <a:gd name="T101" fmla="*/ 116 w 116"/>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98">
                  <a:moveTo>
                    <a:pt x="43" y="30"/>
                  </a:moveTo>
                  <a:lnTo>
                    <a:pt x="32" y="40"/>
                  </a:lnTo>
                  <a:lnTo>
                    <a:pt x="22" y="49"/>
                  </a:lnTo>
                  <a:lnTo>
                    <a:pt x="14" y="59"/>
                  </a:lnTo>
                  <a:lnTo>
                    <a:pt x="8" y="68"/>
                  </a:lnTo>
                  <a:lnTo>
                    <a:pt x="3" y="76"/>
                  </a:lnTo>
                  <a:lnTo>
                    <a:pt x="0" y="83"/>
                  </a:lnTo>
                  <a:lnTo>
                    <a:pt x="0" y="89"/>
                  </a:lnTo>
                  <a:lnTo>
                    <a:pt x="2" y="94"/>
                  </a:lnTo>
                  <a:lnTo>
                    <a:pt x="6" y="97"/>
                  </a:lnTo>
                  <a:lnTo>
                    <a:pt x="12" y="98"/>
                  </a:lnTo>
                  <a:lnTo>
                    <a:pt x="20" y="97"/>
                  </a:lnTo>
                  <a:lnTo>
                    <a:pt x="29" y="94"/>
                  </a:lnTo>
                  <a:lnTo>
                    <a:pt x="39" y="90"/>
                  </a:lnTo>
                  <a:lnTo>
                    <a:pt x="50" y="84"/>
                  </a:lnTo>
                  <a:lnTo>
                    <a:pt x="61" y="77"/>
                  </a:lnTo>
                  <a:lnTo>
                    <a:pt x="73" y="68"/>
                  </a:lnTo>
                  <a:lnTo>
                    <a:pt x="84" y="59"/>
                  </a:lnTo>
                  <a:lnTo>
                    <a:pt x="94" y="49"/>
                  </a:lnTo>
                  <a:lnTo>
                    <a:pt x="102" y="39"/>
                  </a:lnTo>
                  <a:lnTo>
                    <a:pt x="109" y="30"/>
                  </a:lnTo>
                  <a:lnTo>
                    <a:pt x="113" y="22"/>
                  </a:lnTo>
                  <a:lnTo>
                    <a:pt x="116" y="15"/>
                  </a:lnTo>
                  <a:lnTo>
                    <a:pt x="116" y="9"/>
                  </a:lnTo>
                  <a:lnTo>
                    <a:pt x="114" y="4"/>
                  </a:lnTo>
                  <a:lnTo>
                    <a:pt x="110" y="1"/>
                  </a:lnTo>
                  <a:lnTo>
                    <a:pt x="104" y="0"/>
                  </a:lnTo>
                  <a:lnTo>
                    <a:pt x="96" y="1"/>
                  </a:lnTo>
                  <a:lnTo>
                    <a:pt x="87" y="4"/>
                  </a:lnTo>
                  <a:lnTo>
                    <a:pt x="77" y="8"/>
                  </a:lnTo>
                  <a:lnTo>
                    <a:pt x="66" y="14"/>
                  </a:lnTo>
                  <a:lnTo>
                    <a:pt x="55" y="21"/>
                  </a:lnTo>
                  <a:lnTo>
                    <a:pt x="43" y="30"/>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4" name="Rectangle 14"/>
            <p:cNvSpPr>
              <a:spLocks noChangeArrowheads="1"/>
            </p:cNvSpPr>
            <p:nvPr/>
          </p:nvSpPr>
          <p:spPr bwMode="auto">
            <a:xfrm>
              <a:off x="3238" y="662"/>
              <a:ext cx="2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5" name="Rectangle 15"/>
            <p:cNvSpPr>
              <a:spLocks noChangeArrowheads="1"/>
            </p:cNvSpPr>
            <p:nvPr/>
          </p:nvSpPr>
          <p:spPr bwMode="auto">
            <a:xfrm>
              <a:off x="3305" y="699"/>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56" name="Rectangle 16"/>
            <p:cNvSpPr>
              <a:spLocks noChangeArrowheads="1"/>
            </p:cNvSpPr>
            <p:nvPr/>
          </p:nvSpPr>
          <p:spPr bwMode="auto">
            <a:xfrm>
              <a:off x="3374" y="75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800">
                  <a:solidFill>
                    <a:srgbClr val="000000"/>
                  </a:solidFill>
                </a:rPr>
                <a:t>2</a:t>
              </a:r>
              <a:endParaRPr lang="it-IT" altLang="it-IT" sz="2400"/>
            </a:p>
          </p:txBody>
        </p:sp>
        <p:grpSp>
          <p:nvGrpSpPr>
            <p:cNvPr id="37057" name="Group 17"/>
            <p:cNvGrpSpPr>
              <a:grpSpLocks/>
            </p:cNvGrpSpPr>
            <p:nvPr/>
          </p:nvGrpSpPr>
          <p:grpSpPr bwMode="auto">
            <a:xfrm>
              <a:off x="3313" y="853"/>
              <a:ext cx="89" cy="453"/>
              <a:chOff x="2957" y="1057"/>
              <a:chExt cx="89" cy="453"/>
            </a:xfrm>
          </p:grpSpPr>
          <p:grpSp>
            <p:nvGrpSpPr>
              <p:cNvPr id="37098" name="Group 18"/>
              <p:cNvGrpSpPr>
                <a:grpSpLocks/>
              </p:cNvGrpSpPr>
              <p:nvPr/>
            </p:nvGrpSpPr>
            <p:grpSpPr bwMode="auto">
              <a:xfrm>
                <a:off x="3003" y="1057"/>
                <a:ext cx="43" cy="453"/>
                <a:chOff x="3003" y="1057"/>
                <a:chExt cx="43" cy="453"/>
              </a:xfrm>
            </p:grpSpPr>
            <p:sp>
              <p:nvSpPr>
                <p:cNvPr id="37102" name="Line 19"/>
                <p:cNvSpPr>
                  <a:spLocks noChangeShapeType="1"/>
                </p:cNvSpPr>
                <p:nvPr/>
              </p:nvSpPr>
              <p:spPr bwMode="auto">
                <a:xfrm>
                  <a:off x="3025" y="1057"/>
                  <a:ext cx="1" cy="3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3" name="Freeform 20"/>
                <p:cNvSpPr>
                  <a:spLocks/>
                </p:cNvSpPr>
                <p:nvPr/>
              </p:nvSpPr>
              <p:spPr bwMode="auto">
                <a:xfrm>
                  <a:off x="3003" y="1411"/>
                  <a:ext cx="43" cy="99"/>
                </a:xfrm>
                <a:custGeom>
                  <a:avLst/>
                  <a:gdLst>
                    <a:gd name="T0" fmla="*/ 0 w 43"/>
                    <a:gd name="T1" fmla="*/ 0 h 99"/>
                    <a:gd name="T2" fmla="*/ 22 w 43"/>
                    <a:gd name="T3" fmla="*/ 99 h 99"/>
                    <a:gd name="T4" fmla="*/ 43 w 43"/>
                    <a:gd name="T5" fmla="*/ 0 h 99"/>
                    <a:gd name="T6" fmla="*/ 22 w 43"/>
                    <a:gd name="T7" fmla="*/ 31 h 99"/>
                    <a:gd name="T8" fmla="*/ 0 w 43"/>
                    <a:gd name="T9" fmla="*/ 0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0" y="0"/>
                      </a:moveTo>
                      <a:lnTo>
                        <a:pt x="22" y="99"/>
                      </a:lnTo>
                      <a:lnTo>
                        <a:pt x="43" y="0"/>
                      </a:lnTo>
                      <a:lnTo>
                        <a:pt x="2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7099" name="Group 21"/>
              <p:cNvGrpSpPr>
                <a:grpSpLocks/>
              </p:cNvGrpSpPr>
              <p:nvPr/>
            </p:nvGrpSpPr>
            <p:grpSpPr bwMode="auto">
              <a:xfrm>
                <a:off x="2957" y="1057"/>
                <a:ext cx="43" cy="453"/>
                <a:chOff x="2957" y="1057"/>
                <a:chExt cx="43" cy="453"/>
              </a:xfrm>
            </p:grpSpPr>
            <p:sp>
              <p:nvSpPr>
                <p:cNvPr id="37100" name="Line 22"/>
                <p:cNvSpPr>
                  <a:spLocks noChangeShapeType="1"/>
                </p:cNvSpPr>
                <p:nvPr/>
              </p:nvSpPr>
              <p:spPr bwMode="auto">
                <a:xfrm flipV="1">
                  <a:off x="2978" y="1123"/>
                  <a:ext cx="1" cy="3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1" name="Freeform 23"/>
                <p:cNvSpPr>
                  <a:spLocks/>
                </p:cNvSpPr>
                <p:nvPr/>
              </p:nvSpPr>
              <p:spPr bwMode="auto">
                <a:xfrm>
                  <a:off x="2957" y="1057"/>
                  <a:ext cx="43" cy="99"/>
                </a:xfrm>
                <a:custGeom>
                  <a:avLst/>
                  <a:gdLst>
                    <a:gd name="T0" fmla="*/ 43 w 43"/>
                    <a:gd name="T1" fmla="*/ 99 h 99"/>
                    <a:gd name="T2" fmla="*/ 21 w 43"/>
                    <a:gd name="T3" fmla="*/ 0 h 99"/>
                    <a:gd name="T4" fmla="*/ 0 w 43"/>
                    <a:gd name="T5" fmla="*/ 99 h 99"/>
                    <a:gd name="T6" fmla="*/ 21 w 43"/>
                    <a:gd name="T7" fmla="*/ 68 h 99"/>
                    <a:gd name="T8" fmla="*/ 43 w 43"/>
                    <a:gd name="T9" fmla="*/ 99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43" y="99"/>
                      </a:moveTo>
                      <a:lnTo>
                        <a:pt x="21" y="0"/>
                      </a:lnTo>
                      <a:lnTo>
                        <a:pt x="0" y="99"/>
                      </a:lnTo>
                      <a:lnTo>
                        <a:pt x="21" y="68"/>
                      </a:lnTo>
                      <a:lnTo>
                        <a:pt x="43"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sp>
          <p:nvSpPr>
            <p:cNvPr id="37058" name="Rectangle 24"/>
            <p:cNvSpPr>
              <a:spLocks noChangeArrowheads="1"/>
            </p:cNvSpPr>
            <p:nvPr/>
          </p:nvSpPr>
          <p:spPr bwMode="auto">
            <a:xfrm>
              <a:off x="3651" y="914"/>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9" name="Rectangle 25"/>
            <p:cNvSpPr>
              <a:spLocks noChangeArrowheads="1"/>
            </p:cNvSpPr>
            <p:nvPr/>
          </p:nvSpPr>
          <p:spPr bwMode="auto">
            <a:xfrm>
              <a:off x="3664" y="9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0" name="Rectangle 26"/>
            <p:cNvSpPr>
              <a:spLocks noChangeArrowheads="1"/>
            </p:cNvSpPr>
            <p:nvPr/>
          </p:nvSpPr>
          <p:spPr bwMode="auto">
            <a:xfrm>
              <a:off x="3432" y="1159"/>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1" name="Rectangle 27"/>
            <p:cNvSpPr>
              <a:spLocks noChangeArrowheads="1"/>
            </p:cNvSpPr>
            <p:nvPr/>
          </p:nvSpPr>
          <p:spPr bwMode="auto">
            <a:xfrm>
              <a:off x="3445" y="11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2" name="Rectangle 28"/>
            <p:cNvSpPr>
              <a:spLocks noChangeArrowheads="1"/>
            </p:cNvSpPr>
            <p:nvPr/>
          </p:nvSpPr>
          <p:spPr bwMode="auto">
            <a:xfrm>
              <a:off x="4049" y="854"/>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3" name="Rectangle 29"/>
            <p:cNvSpPr>
              <a:spLocks noChangeArrowheads="1"/>
            </p:cNvSpPr>
            <p:nvPr/>
          </p:nvSpPr>
          <p:spPr bwMode="auto">
            <a:xfrm>
              <a:off x="4062" y="86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4" name="Rectangle 30"/>
            <p:cNvSpPr>
              <a:spLocks noChangeArrowheads="1"/>
            </p:cNvSpPr>
            <p:nvPr/>
          </p:nvSpPr>
          <p:spPr bwMode="auto">
            <a:xfrm>
              <a:off x="4216" y="905"/>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5" name="Rectangle 31"/>
            <p:cNvSpPr>
              <a:spLocks noChangeArrowheads="1"/>
            </p:cNvSpPr>
            <p:nvPr/>
          </p:nvSpPr>
          <p:spPr bwMode="auto">
            <a:xfrm>
              <a:off x="4216" y="91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6" name="Rectangle 32"/>
            <p:cNvSpPr>
              <a:spLocks noChangeArrowheads="1"/>
            </p:cNvSpPr>
            <p:nvPr/>
          </p:nvSpPr>
          <p:spPr bwMode="auto">
            <a:xfrm>
              <a:off x="4381" y="1005"/>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7" name="Rectangle 33"/>
            <p:cNvSpPr>
              <a:spLocks noChangeArrowheads="1"/>
            </p:cNvSpPr>
            <p:nvPr/>
          </p:nvSpPr>
          <p:spPr bwMode="auto">
            <a:xfrm>
              <a:off x="4381" y="101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8" name="Line 34"/>
            <p:cNvSpPr>
              <a:spLocks noChangeShapeType="1"/>
            </p:cNvSpPr>
            <p:nvPr/>
          </p:nvSpPr>
          <p:spPr bwMode="auto">
            <a:xfrm>
              <a:off x="4097" y="962"/>
              <a:ext cx="1"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9" name="Line 35"/>
            <p:cNvSpPr>
              <a:spLocks noChangeShapeType="1"/>
            </p:cNvSpPr>
            <p:nvPr/>
          </p:nvSpPr>
          <p:spPr bwMode="auto">
            <a:xfrm flipH="1">
              <a:off x="4220" y="1011"/>
              <a:ext cx="18"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0" name="Line 36"/>
            <p:cNvSpPr>
              <a:spLocks noChangeShapeType="1"/>
            </p:cNvSpPr>
            <p:nvPr/>
          </p:nvSpPr>
          <p:spPr bwMode="auto">
            <a:xfrm flipH="1">
              <a:off x="4342" y="1098"/>
              <a:ext cx="28"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1" name="Line 37"/>
            <p:cNvSpPr>
              <a:spLocks noChangeShapeType="1"/>
            </p:cNvSpPr>
            <p:nvPr/>
          </p:nvSpPr>
          <p:spPr bwMode="auto">
            <a:xfrm>
              <a:off x="3732" y="1019"/>
              <a:ext cx="22"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2" name="Line 38"/>
            <p:cNvSpPr>
              <a:spLocks noChangeShapeType="1"/>
            </p:cNvSpPr>
            <p:nvPr/>
          </p:nvSpPr>
          <p:spPr bwMode="auto">
            <a:xfrm>
              <a:off x="3518" y="1262"/>
              <a:ext cx="35"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3" name="Rectangle 39"/>
            <p:cNvSpPr>
              <a:spLocks noChangeArrowheads="1"/>
            </p:cNvSpPr>
            <p:nvPr/>
          </p:nvSpPr>
          <p:spPr bwMode="auto">
            <a:xfrm>
              <a:off x="3532" y="1107"/>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74" name="Rectangle 40"/>
            <p:cNvSpPr>
              <a:spLocks noChangeArrowheads="1"/>
            </p:cNvSpPr>
            <p:nvPr/>
          </p:nvSpPr>
          <p:spPr bwMode="auto">
            <a:xfrm>
              <a:off x="3545" y="1115"/>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75" name="Line 41"/>
            <p:cNvSpPr>
              <a:spLocks noChangeShapeType="1"/>
            </p:cNvSpPr>
            <p:nvPr/>
          </p:nvSpPr>
          <p:spPr bwMode="auto">
            <a:xfrm>
              <a:off x="3582" y="1211"/>
              <a:ext cx="7" cy="5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076" name="Group 42"/>
            <p:cNvGrpSpPr>
              <a:grpSpLocks/>
            </p:cNvGrpSpPr>
            <p:nvPr/>
          </p:nvGrpSpPr>
          <p:grpSpPr bwMode="auto">
            <a:xfrm>
              <a:off x="3766" y="843"/>
              <a:ext cx="288" cy="107"/>
              <a:chOff x="3410" y="1047"/>
              <a:chExt cx="288" cy="107"/>
            </a:xfrm>
          </p:grpSpPr>
          <p:sp>
            <p:nvSpPr>
              <p:cNvPr id="37096" name="Freeform 43"/>
              <p:cNvSpPr>
                <a:spLocks/>
              </p:cNvSpPr>
              <p:nvPr/>
            </p:nvSpPr>
            <p:spPr bwMode="auto">
              <a:xfrm>
                <a:off x="3410" y="1075"/>
                <a:ext cx="228" cy="79"/>
              </a:xfrm>
              <a:custGeom>
                <a:avLst/>
                <a:gdLst>
                  <a:gd name="T0" fmla="*/ 0 w 228"/>
                  <a:gd name="T1" fmla="*/ 79 h 79"/>
                  <a:gd name="T2" fmla="*/ 4 w 228"/>
                  <a:gd name="T3" fmla="*/ 76 h 79"/>
                  <a:gd name="T4" fmla="*/ 10 w 228"/>
                  <a:gd name="T5" fmla="*/ 71 h 79"/>
                  <a:gd name="T6" fmla="*/ 17 w 228"/>
                  <a:gd name="T7" fmla="*/ 66 h 79"/>
                  <a:gd name="T8" fmla="*/ 25 w 228"/>
                  <a:gd name="T9" fmla="*/ 61 h 79"/>
                  <a:gd name="T10" fmla="*/ 41 w 228"/>
                  <a:gd name="T11" fmla="*/ 49 h 79"/>
                  <a:gd name="T12" fmla="*/ 49 w 228"/>
                  <a:gd name="T13" fmla="*/ 44 h 79"/>
                  <a:gd name="T14" fmla="*/ 56 w 228"/>
                  <a:gd name="T15" fmla="*/ 39 h 79"/>
                  <a:gd name="T16" fmla="*/ 69 w 228"/>
                  <a:gd name="T17" fmla="*/ 31 h 79"/>
                  <a:gd name="T18" fmla="*/ 81 w 228"/>
                  <a:gd name="T19" fmla="*/ 25 h 79"/>
                  <a:gd name="T20" fmla="*/ 106 w 228"/>
                  <a:gd name="T21" fmla="*/ 15 h 79"/>
                  <a:gd name="T22" fmla="*/ 118 w 228"/>
                  <a:gd name="T23" fmla="*/ 11 h 79"/>
                  <a:gd name="T24" fmla="*/ 131 w 228"/>
                  <a:gd name="T25" fmla="*/ 7 h 79"/>
                  <a:gd name="T26" fmla="*/ 143 w 228"/>
                  <a:gd name="T27" fmla="*/ 3 h 79"/>
                  <a:gd name="T28" fmla="*/ 158 w 228"/>
                  <a:gd name="T29" fmla="*/ 1 h 79"/>
                  <a:gd name="T30" fmla="*/ 174 w 228"/>
                  <a:gd name="T31" fmla="*/ 0 h 79"/>
                  <a:gd name="T32" fmla="*/ 191 w 228"/>
                  <a:gd name="T33" fmla="*/ 0 h 79"/>
                  <a:gd name="T34" fmla="*/ 208 w 228"/>
                  <a:gd name="T35" fmla="*/ 1 h 79"/>
                  <a:gd name="T36" fmla="*/ 225 w 228"/>
                  <a:gd name="T37" fmla="*/ 4 h 79"/>
                  <a:gd name="T38" fmla="*/ 227 w 228"/>
                  <a:gd name="T39" fmla="*/ 4 h 79"/>
                  <a:gd name="T40" fmla="*/ 228 w 228"/>
                  <a:gd name="T41" fmla="*/ 4 h 79"/>
                  <a:gd name="T42" fmla="*/ 228 w 228"/>
                  <a:gd name="T43" fmla="*/ 4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79"/>
                  <a:gd name="T68" fmla="*/ 228 w 228"/>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79">
                    <a:moveTo>
                      <a:pt x="0" y="79"/>
                    </a:moveTo>
                    <a:lnTo>
                      <a:pt x="4" y="76"/>
                    </a:lnTo>
                    <a:lnTo>
                      <a:pt x="10" y="71"/>
                    </a:lnTo>
                    <a:lnTo>
                      <a:pt x="17" y="66"/>
                    </a:lnTo>
                    <a:lnTo>
                      <a:pt x="25" y="61"/>
                    </a:lnTo>
                    <a:lnTo>
                      <a:pt x="41" y="49"/>
                    </a:lnTo>
                    <a:lnTo>
                      <a:pt x="49" y="44"/>
                    </a:lnTo>
                    <a:lnTo>
                      <a:pt x="56" y="39"/>
                    </a:lnTo>
                    <a:lnTo>
                      <a:pt x="69" y="31"/>
                    </a:lnTo>
                    <a:lnTo>
                      <a:pt x="81" y="25"/>
                    </a:lnTo>
                    <a:lnTo>
                      <a:pt x="106" y="15"/>
                    </a:lnTo>
                    <a:lnTo>
                      <a:pt x="118" y="11"/>
                    </a:lnTo>
                    <a:lnTo>
                      <a:pt x="131" y="7"/>
                    </a:lnTo>
                    <a:lnTo>
                      <a:pt x="143" y="3"/>
                    </a:lnTo>
                    <a:lnTo>
                      <a:pt x="158" y="1"/>
                    </a:lnTo>
                    <a:lnTo>
                      <a:pt x="174" y="0"/>
                    </a:lnTo>
                    <a:lnTo>
                      <a:pt x="191" y="0"/>
                    </a:lnTo>
                    <a:lnTo>
                      <a:pt x="208" y="1"/>
                    </a:lnTo>
                    <a:lnTo>
                      <a:pt x="225" y="4"/>
                    </a:lnTo>
                    <a:lnTo>
                      <a:pt x="227" y="4"/>
                    </a:lnTo>
                    <a:lnTo>
                      <a:pt x="228" y="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97" name="Freeform 44"/>
              <p:cNvSpPr>
                <a:spLocks/>
              </p:cNvSpPr>
              <p:nvPr/>
            </p:nvSpPr>
            <p:spPr bwMode="auto">
              <a:xfrm>
                <a:off x="3598" y="1047"/>
                <a:ext cx="100" cy="59"/>
              </a:xfrm>
              <a:custGeom>
                <a:avLst/>
                <a:gdLst>
                  <a:gd name="T0" fmla="*/ 0 w 100"/>
                  <a:gd name="T1" fmla="*/ 40 h 59"/>
                  <a:gd name="T2" fmla="*/ 100 w 100"/>
                  <a:gd name="T3" fmla="*/ 59 h 59"/>
                  <a:gd name="T4" fmla="*/ 18 w 100"/>
                  <a:gd name="T5" fmla="*/ 0 h 59"/>
                  <a:gd name="T6" fmla="*/ 38 w 100"/>
                  <a:gd name="T7" fmla="*/ 32 h 59"/>
                  <a:gd name="T8" fmla="*/ 0 w 100"/>
                  <a:gd name="T9" fmla="*/ 40 h 59"/>
                  <a:gd name="T10" fmla="*/ 0 60000 65536"/>
                  <a:gd name="T11" fmla="*/ 0 60000 65536"/>
                  <a:gd name="T12" fmla="*/ 0 60000 65536"/>
                  <a:gd name="T13" fmla="*/ 0 60000 65536"/>
                  <a:gd name="T14" fmla="*/ 0 60000 65536"/>
                  <a:gd name="T15" fmla="*/ 0 w 100"/>
                  <a:gd name="T16" fmla="*/ 0 h 59"/>
                  <a:gd name="T17" fmla="*/ 100 w 100"/>
                  <a:gd name="T18" fmla="*/ 59 h 59"/>
                </a:gdLst>
                <a:ahLst/>
                <a:cxnLst>
                  <a:cxn ang="T10">
                    <a:pos x="T0" y="T1"/>
                  </a:cxn>
                  <a:cxn ang="T11">
                    <a:pos x="T2" y="T3"/>
                  </a:cxn>
                  <a:cxn ang="T12">
                    <a:pos x="T4" y="T5"/>
                  </a:cxn>
                  <a:cxn ang="T13">
                    <a:pos x="T6" y="T7"/>
                  </a:cxn>
                  <a:cxn ang="T14">
                    <a:pos x="T8" y="T9"/>
                  </a:cxn>
                </a:cxnLst>
                <a:rect l="T15" t="T16" r="T17" b="T18"/>
                <a:pathLst>
                  <a:path w="100" h="59">
                    <a:moveTo>
                      <a:pt x="0" y="40"/>
                    </a:moveTo>
                    <a:lnTo>
                      <a:pt x="100" y="59"/>
                    </a:lnTo>
                    <a:lnTo>
                      <a:pt x="18" y="0"/>
                    </a:lnTo>
                    <a:lnTo>
                      <a:pt x="38" y="32"/>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7077" name="Rectangle 45"/>
            <p:cNvSpPr>
              <a:spLocks noChangeArrowheads="1"/>
            </p:cNvSpPr>
            <p:nvPr/>
          </p:nvSpPr>
          <p:spPr bwMode="auto">
            <a:xfrm>
              <a:off x="2998" y="518"/>
              <a:ext cx="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78" name="Rectangle 46"/>
            <p:cNvSpPr>
              <a:spLocks noChangeArrowheads="1"/>
            </p:cNvSpPr>
            <p:nvPr/>
          </p:nvSpPr>
          <p:spPr bwMode="auto">
            <a:xfrm>
              <a:off x="2984" y="537"/>
              <a:ext cx="6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Adsorbimento</a:t>
              </a:r>
              <a:endParaRPr lang="it-IT" altLang="it-IT" sz="1400"/>
            </a:p>
          </p:txBody>
        </p:sp>
        <p:sp>
          <p:nvSpPr>
            <p:cNvPr id="37079" name="Rectangle 47"/>
            <p:cNvSpPr>
              <a:spLocks noChangeArrowheads="1"/>
            </p:cNvSpPr>
            <p:nvPr/>
          </p:nvSpPr>
          <p:spPr bwMode="auto">
            <a:xfrm>
              <a:off x="3526" y="662"/>
              <a:ext cx="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80" name="Rectangle 48"/>
            <p:cNvSpPr>
              <a:spLocks noChangeArrowheads="1"/>
            </p:cNvSpPr>
            <p:nvPr/>
          </p:nvSpPr>
          <p:spPr bwMode="auto">
            <a:xfrm>
              <a:off x="3578" y="675"/>
              <a:ext cx="6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Dissociazione</a:t>
              </a:r>
              <a:endParaRPr lang="it-IT" altLang="it-IT" sz="1400"/>
            </a:p>
          </p:txBody>
        </p:sp>
        <p:sp>
          <p:nvSpPr>
            <p:cNvPr id="37081" name="Rectangle 49"/>
            <p:cNvSpPr>
              <a:spLocks noChangeArrowheads="1"/>
            </p:cNvSpPr>
            <p:nvPr/>
          </p:nvSpPr>
          <p:spPr bwMode="auto">
            <a:xfrm>
              <a:off x="4294" y="758"/>
              <a:ext cx="5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82" name="Rectangle 50"/>
            <p:cNvSpPr>
              <a:spLocks noChangeArrowheads="1"/>
            </p:cNvSpPr>
            <p:nvPr/>
          </p:nvSpPr>
          <p:spPr bwMode="auto">
            <a:xfrm>
              <a:off x="4376" y="825"/>
              <a:ext cx="4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Spillover</a:t>
              </a:r>
              <a:endParaRPr lang="it-IT" altLang="it-IT" sz="1400"/>
            </a:p>
          </p:txBody>
        </p:sp>
        <p:sp>
          <p:nvSpPr>
            <p:cNvPr id="37083" name="Line 51"/>
            <p:cNvSpPr>
              <a:spLocks noChangeShapeType="1"/>
            </p:cNvSpPr>
            <p:nvPr/>
          </p:nvSpPr>
          <p:spPr bwMode="auto">
            <a:xfrm flipH="1">
              <a:off x="3574" y="806"/>
              <a:ext cx="96" cy="2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4" name="Rectangle 52"/>
            <p:cNvSpPr>
              <a:spLocks noChangeArrowheads="1"/>
            </p:cNvSpPr>
            <p:nvPr/>
          </p:nvSpPr>
          <p:spPr bwMode="auto">
            <a:xfrm>
              <a:off x="2326" y="566"/>
              <a:ext cx="5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85" name="Rectangle 53"/>
            <p:cNvSpPr>
              <a:spLocks noChangeArrowheads="1"/>
            </p:cNvSpPr>
            <p:nvPr/>
          </p:nvSpPr>
          <p:spPr bwMode="auto">
            <a:xfrm>
              <a:off x="2384" y="591"/>
              <a:ext cx="3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Metallo</a:t>
              </a:r>
              <a:endParaRPr lang="it-IT" altLang="it-IT" sz="1400"/>
            </a:p>
          </p:txBody>
        </p:sp>
        <p:sp>
          <p:nvSpPr>
            <p:cNvPr id="37086" name="Rectangle 54"/>
            <p:cNvSpPr>
              <a:spLocks noChangeArrowheads="1"/>
            </p:cNvSpPr>
            <p:nvPr/>
          </p:nvSpPr>
          <p:spPr bwMode="auto">
            <a:xfrm>
              <a:off x="2384" y="706"/>
              <a:ext cx="5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supportato</a:t>
              </a:r>
              <a:endParaRPr lang="it-IT" altLang="it-IT" sz="1400"/>
            </a:p>
          </p:txBody>
        </p:sp>
        <p:sp>
          <p:nvSpPr>
            <p:cNvPr id="37087" name="Line 55"/>
            <p:cNvSpPr>
              <a:spLocks noChangeShapeType="1"/>
            </p:cNvSpPr>
            <p:nvPr/>
          </p:nvSpPr>
          <p:spPr bwMode="auto">
            <a:xfrm>
              <a:off x="2374" y="854"/>
              <a:ext cx="48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088" name="Group 56"/>
            <p:cNvGrpSpPr>
              <a:grpSpLocks/>
            </p:cNvGrpSpPr>
            <p:nvPr/>
          </p:nvGrpSpPr>
          <p:grpSpPr bwMode="auto">
            <a:xfrm>
              <a:off x="2736" y="854"/>
              <a:ext cx="43" cy="144"/>
              <a:chOff x="2380" y="1058"/>
              <a:chExt cx="43" cy="144"/>
            </a:xfrm>
          </p:grpSpPr>
          <p:sp>
            <p:nvSpPr>
              <p:cNvPr id="37094" name="Line 57"/>
              <p:cNvSpPr>
                <a:spLocks noChangeShapeType="1"/>
              </p:cNvSpPr>
              <p:nvPr/>
            </p:nvSpPr>
            <p:spPr bwMode="auto">
              <a:xfrm>
                <a:off x="2402" y="1058"/>
                <a:ext cx="1"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5" name="Freeform 58"/>
              <p:cNvSpPr>
                <a:spLocks/>
              </p:cNvSpPr>
              <p:nvPr/>
            </p:nvSpPr>
            <p:spPr bwMode="auto">
              <a:xfrm>
                <a:off x="2380" y="1103"/>
                <a:ext cx="43" cy="99"/>
              </a:xfrm>
              <a:custGeom>
                <a:avLst/>
                <a:gdLst>
                  <a:gd name="T0" fmla="*/ 0 w 43"/>
                  <a:gd name="T1" fmla="*/ 0 h 99"/>
                  <a:gd name="T2" fmla="*/ 22 w 43"/>
                  <a:gd name="T3" fmla="*/ 99 h 99"/>
                  <a:gd name="T4" fmla="*/ 43 w 43"/>
                  <a:gd name="T5" fmla="*/ 0 h 99"/>
                  <a:gd name="T6" fmla="*/ 22 w 43"/>
                  <a:gd name="T7" fmla="*/ 31 h 99"/>
                  <a:gd name="T8" fmla="*/ 0 w 43"/>
                  <a:gd name="T9" fmla="*/ 0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0" y="0"/>
                    </a:moveTo>
                    <a:lnTo>
                      <a:pt x="22" y="99"/>
                    </a:lnTo>
                    <a:lnTo>
                      <a:pt x="43" y="0"/>
                    </a:lnTo>
                    <a:lnTo>
                      <a:pt x="2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7089" name="Group 59"/>
            <p:cNvGrpSpPr>
              <a:grpSpLocks/>
            </p:cNvGrpSpPr>
            <p:nvPr/>
          </p:nvGrpSpPr>
          <p:grpSpPr bwMode="auto">
            <a:xfrm>
              <a:off x="2592" y="854"/>
              <a:ext cx="43" cy="240"/>
              <a:chOff x="2236" y="1058"/>
              <a:chExt cx="43" cy="240"/>
            </a:xfrm>
          </p:grpSpPr>
          <p:sp>
            <p:nvSpPr>
              <p:cNvPr id="37092" name="Line 60"/>
              <p:cNvSpPr>
                <a:spLocks noChangeShapeType="1"/>
              </p:cNvSpPr>
              <p:nvPr/>
            </p:nvSpPr>
            <p:spPr bwMode="auto">
              <a:xfrm>
                <a:off x="2258" y="1058"/>
                <a:ext cx="1" cy="1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3" name="Freeform 61"/>
              <p:cNvSpPr>
                <a:spLocks/>
              </p:cNvSpPr>
              <p:nvPr/>
            </p:nvSpPr>
            <p:spPr bwMode="auto">
              <a:xfrm>
                <a:off x="2236" y="1199"/>
                <a:ext cx="43" cy="99"/>
              </a:xfrm>
              <a:custGeom>
                <a:avLst/>
                <a:gdLst>
                  <a:gd name="T0" fmla="*/ 0 w 43"/>
                  <a:gd name="T1" fmla="*/ 0 h 99"/>
                  <a:gd name="T2" fmla="*/ 22 w 43"/>
                  <a:gd name="T3" fmla="*/ 99 h 99"/>
                  <a:gd name="T4" fmla="*/ 43 w 43"/>
                  <a:gd name="T5" fmla="*/ 0 h 99"/>
                  <a:gd name="T6" fmla="*/ 22 w 43"/>
                  <a:gd name="T7" fmla="*/ 31 h 99"/>
                  <a:gd name="T8" fmla="*/ 0 w 43"/>
                  <a:gd name="T9" fmla="*/ 0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0" y="0"/>
                    </a:moveTo>
                    <a:lnTo>
                      <a:pt x="22" y="99"/>
                    </a:lnTo>
                    <a:lnTo>
                      <a:pt x="43" y="0"/>
                    </a:lnTo>
                    <a:lnTo>
                      <a:pt x="2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7090" name="Rectangle 62"/>
            <p:cNvSpPr>
              <a:spLocks noChangeArrowheads="1"/>
            </p:cNvSpPr>
            <p:nvPr/>
          </p:nvSpPr>
          <p:spPr bwMode="auto">
            <a:xfrm>
              <a:off x="2566" y="1382"/>
              <a:ext cx="172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91" name="Text Box 63"/>
            <p:cNvSpPr txBox="1">
              <a:spLocks noChangeArrowheads="1"/>
            </p:cNvSpPr>
            <p:nvPr/>
          </p:nvSpPr>
          <p:spPr bwMode="auto">
            <a:xfrm>
              <a:off x="3146" y="141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it-IT" altLang="it-IT" sz="1800"/>
                <a:t>CeO</a:t>
              </a:r>
              <a:r>
                <a:rPr lang="it-IT" altLang="it-IT" sz="1800" baseline="-25000"/>
                <a:t>2</a:t>
              </a:r>
            </a:p>
          </p:txBody>
        </p:sp>
      </p:grpSp>
      <p:grpSp>
        <p:nvGrpSpPr>
          <p:cNvPr id="36869" name="Group 64"/>
          <p:cNvGrpSpPr>
            <a:grpSpLocks/>
          </p:cNvGrpSpPr>
          <p:nvPr/>
        </p:nvGrpSpPr>
        <p:grpSpPr bwMode="auto">
          <a:xfrm>
            <a:off x="4038600" y="5105400"/>
            <a:ext cx="4556125" cy="1331913"/>
            <a:chOff x="1344" y="2996"/>
            <a:chExt cx="2870" cy="839"/>
          </a:xfrm>
        </p:grpSpPr>
        <p:sp>
          <p:nvSpPr>
            <p:cNvPr id="36959" name="Oval 65"/>
            <p:cNvSpPr>
              <a:spLocks noChangeArrowheads="1"/>
            </p:cNvSpPr>
            <p:nvPr/>
          </p:nvSpPr>
          <p:spPr bwMode="auto">
            <a:xfrm>
              <a:off x="1509" y="3589"/>
              <a:ext cx="298" cy="100"/>
            </a:xfrm>
            <a:prstGeom prst="ellipse">
              <a:avLst/>
            </a:prstGeom>
            <a:solidFill>
              <a:srgbClr val="FF0000"/>
            </a:solidFill>
            <a:ln w="6350">
              <a:solidFill>
                <a:srgbClr val="FF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60" name="Line 66"/>
            <p:cNvSpPr>
              <a:spLocks noChangeShapeType="1"/>
            </p:cNvSpPr>
            <p:nvPr/>
          </p:nvSpPr>
          <p:spPr bwMode="auto">
            <a:xfrm>
              <a:off x="1377" y="3655"/>
              <a:ext cx="2836"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1" name="Rectangle 67"/>
            <p:cNvSpPr>
              <a:spLocks noChangeArrowheads="1"/>
            </p:cNvSpPr>
            <p:nvPr/>
          </p:nvSpPr>
          <p:spPr bwMode="auto">
            <a:xfrm>
              <a:off x="1344" y="3655"/>
              <a:ext cx="2870" cy="166"/>
            </a:xfrm>
            <a:prstGeom prst="rect">
              <a:avLst/>
            </a:prstGeom>
            <a:solidFill>
              <a:srgbClr val="DDDDDD"/>
            </a:solidFill>
            <a:ln w="6350">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962" name="Group 68"/>
            <p:cNvGrpSpPr>
              <a:grpSpLocks/>
            </p:cNvGrpSpPr>
            <p:nvPr/>
          </p:nvGrpSpPr>
          <p:grpSpPr bwMode="auto">
            <a:xfrm>
              <a:off x="1971" y="3326"/>
              <a:ext cx="305" cy="362"/>
              <a:chOff x="1584" y="3301"/>
              <a:chExt cx="305" cy="362"/>
            </a:xfrm>
          </p:grpSpPr>
          <p:sp>
            <p:nvSpPr>
              <p:cNvPr id="37039" name="Rectangle 69"/>
              <p:cNvSpPr>
                <a:spLocks noChangeArrowheads="1"/>
              </p:cNvSpPr>
              <p:nvPr/>
            </p:nvSpPr>
            <p:spPr bwMode="auto">
              <a:xfrm>
                <a:off x="1644"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0" name="Rectangle 70"/>
              <p:cNvSpPr>
                <a:spLocks noChangeArrowheads="1"/>
              </p:cNvSpPr>
              <p:nvPr/>
            </p:nvSpPr>
            <p:spPr bwMode="auto">
              <a:xfrm>
                <a:off x="1584"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1" name="Rectangle 71"/>
              <p:cNvSpPr>
                <a:spLocks noChangeArrowheads="1"/>
              </p:cNvSpPr>
              <p:nvPr/>
            </p:nvSpPr>
            <p:spPr bwMode="auto">
              <a:xfrm>
                <a:off x="1624"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42" name="Freeform 72"/>
              <p:cNvSpPr>
                <a:spLocks/>
              </p:cNvSpPr>
              <p:nvPr/>
            </p:nvSpPr>
            <p:spPr bwMode="auto">
              <a:xfrm>
                <a:off x="1679" y="3395"/>
                <a:ext cx="108"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3" name="Rectangle 73"/>
              <p:cNvSpPr>
                <a:spLocks noChangeArrowheads="1"/>
              </p:cNvSpPr>
              <p:nvPr/>
            </p:nvSpPr>
            <p:spPr bwMode="auto">
              <a:xfrm>
                <a:off x="1749"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4" name="Rectangle 74"/>
              <p:cNvSpPr>
                <a:spLocks noChangeArrowheads="1"/>
              </p:cNvSpPr>
              <p:nvPr/>
            </p:nvSpPr>
            <p:spPr bwMode="auto">
              <a:xfrm>
                <a:off x="1789"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3" name="Group 75"/>
            <p:cNvGrpSpPr>
              <a:grpSpLocks/>
            </p:cNvGrpSpPr>
            <p:nvPr/>
          </p:nvGrpSpPr>
          <p:grpSpPr bwMode="auto">
            <a:xfrm>
              <a:off x="2293" y="3326"/>
              <a:ext cx="305" cy="362"/>
              <a:chOff x="1906" y="3301"/>
              <a:chExt cx="305" cy="362"/>
            </a:xfrm>
          </p:grpSpPr>
          <p:sp>
            <p:nvSpPr>
              <p:cNvPr id="37033" name="Rectangle 76"/>
              <p:cNvSpPr>
                <a:spLocks noChangeArrowheads="1"/>
              </p:cNvSpPr>
              <p:nvPr/>
            </p:nvSpPr>
            <p:spPr bwMode="auto">
              <a:xfrm>
                <a:off x="1966"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4" name="Rectangle 77"/>
              <p:cNvSpPr>
                <a:spLocks noChangeArrowheads="1"/>
              </p:cNvSpPr>
              <p:nvPr/>
            </p:nvSpPr>
            <p:spPr bwMode="auto">
              <a:xfrm>
                <a:off x="1906"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5" name="Rectangle 78"/>
              <p:cNvSpPr>
                <a:spLocks noChangeArrowheads="1"/>
              </p:cNvSpPr>
              <p:nvPr/>
            </p:nvSpPr>
            <p:spPr bwMode="auto">
              <a:xfrm>
                <a:off x="1946"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36" name="Freeform 79"/>
              <p:cNvSpPr>
                <a:spLocks/>
              </p:cNvSpPr>
              <p:nvPr/>
            </p:nvSpPr>
            <p:spPr bwMode="auto">
              <a:xfrm>
                <a:off x="2001" y="3395"/>
                <a:ext cx="108" cy="108"/>
              </a:xfrm>
              <a:custGeom>
                <a:avLst/>
                <a:gdLst>
                  <a:gd name="T0" fmla="*/ 0 w 215"/>
                  <a:gd name="T1" fmla="*/ 198 h 215"/>
                  <a:gd name="T2" fmla="*/ 18 w 215"/>
                  <a:gd name="T3" fmla="*/ 215 h 215"/>
                  <a:gd name="T4" fmla="*/ 215 w 215"/>
                  <a:gd name="T5" fmla="*/ 18 h 215"/>
                  <a:gd name="T6" fmla="*/ 198 w 215"/>
                  <a:gd name="T7" fmla="*/ 0 h 215"/>
                  <a:gd name="T8" fmla="*/ 0 w 215"/>
                  <a:gd name="T9" fmla="*/ 198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8"/>
                    </a:moveTo>
                    <a:lnTo>
                      <a:pt x="18" y="215"/>
                    </a:lnTo>
                    <a:lnTo>
                      <a:pt x="215"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7" name="Rectangle 80"/>
              <p:cNvSpPr>
                <a:spLocks noChangeArrowheads="1"/>
              </p:cNvSpPr>
              <p:nvPr/>
            </p:nvSpPr>
            <p:spPr bwMode="auto">
              <a:xfrm>
                <a:off x="2071"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8" name="Rectangle 81"/>
              <p:cNvSpPr>
                <a:spLocks noChangeArrowheads="1"/>
              </p:cNvSpPr>
              <p:nvPr/>
            </p:nvSpPr>
            <p:spPr bwMode="auto">
              <a:xfrm>
                <a:off x="2111"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4" name="Group 82"/>
            <p:cNvGrpSpPr>
              <a:grpSpLocks/>
            </p:cNvGrpSpPr>
            <p:nvPr/>
          </p:nvGrpSpPr>
          <p:grpSpPr bwMode="auto">
            <a:xfrm>
              <a:off x="2590" y="3326"/>
              <a:ext cx="305" cy="362"/>
              <a:chOff x="2203" y="3301"/>
              <a:chExt cx="305" cy="362"/>
            </a:xfrm>
          </p:grpSpPr>
          <p:sp>
            <p:nvSpPr>
              <p:cNvPr id="37027" name="Rectangle 83"/>
              <p:cNvSpPr>
                <a:spLocks noChangeArrowheads="1"/>
              </p:cNvSpPr>
              <p:nvPr/>
            </p:nvSpPr>
            <p:spPr bwMode="auto">
              <a:xfrm>
                <a:off x="2263"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8" name="Rectangle 84"/>
              <p:cNvSpPr>
                <a:spLocks noChangeArrowheads="1"/>
              </p:cNvSpPr>
              <p:nvPr/>
            </p:nvSpPr>
            <p:spPr bwMode="auto">
              <a:xfrm>
                <a:off x="2203"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9" name="Rectangle 85"/>
              <p:cNvSpPr>
                <a:spLocks noChangeArrowheads="1"/>
              </p:cNvSpPr>
              <p:nvPr/>
            </p:nvSpPr>
            <p:spPr bwMode="auto">
              <a:xfrm>
                <a:off x="2243"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30" name="Freeform 86"/>
              <p:cNvSpPr>
                <a:spLocks/>
              </p:cNvSpPr>
              <p:nvPr/>
            </p:nvSpPr>
            <p:spPr bwMode="auto">
              <a:xfrm>
                <a:off x="2298" y="3395"/>
                <a:ext cx="107"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1" name="Rectangle 87"/>
              <p:cNvSpPr>
                <a:spLocks noChangeArrowheads="1"/>
              </p:cNvSpPr>
              <p:nvPr/>
            </p:nvSpPr>
            <p:spPr bwMode="auto">
              <a:xfrm>
                <a:off x="2368"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2" name="Rectangle 88"/>
              <p:cNvSpPr>
                <a:spLocks noChangeArrowheads="1"/>
              </p:cNvSpPr>
              <p:nvPr/>
            </p:nvSpPr>
            <p:spPr bwMode="auto">
              <a:xfrm>
                <a:off x="2408"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5" name="Group 89"/>
            <p:cNvGrpSpPr>
              <a:grpSpLocks/>
            </p:cNvGrpSpPr>
            <p:nvPr/>
          </p:nvGrpSpPr>
          <p:grpSpPr bwMode="auto">
            <a:xfrm>
              <a:off x="2887" y="3326"/>
              <a:ext cx="305" cy="362"/>
              <a:chOff x="2500" y="3301"/>
              <a:chExt cx="305" cy="362"/>
            </a:xfrm>
          </p:grpSpPr>
          <p:sp>
            <p:nvSpPr>
              <p:cNvPr id="37021" name="Rectangle 90"/>
              <p:cNvSpPr>
                <a:spLocks noChangeArrowheads="1"/>
              </p:cNvSpPr>
              <p:nvPr/>
            </p:nvSpPr>
            <p:spPr bwMode="auto">
              <a:xfrm>
                <a:off x="2559" y="3564"/>
                <a:ext cx="1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2" name="Rectangle 91"/>
              <p:cNvSpPr>
                <a:spLocks noChangeArrowheads="1"/>
              </p:cNvSpPr>
              <p:nvPr/>
            </p:nvSpPr>
            <p:spPr bwMode="auto">
              <a:xfrm>
                <a:off x="2500"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3" name="Rectangle 92"/>
              <p:cNvSpPr>
                <a:spLocks noChangeArrowheads="1"/>
              </p:cNvSpPr>
              <p:nvPr/>
            </p:nvSpPr>
            <p:spPr bwMode="auto">
              <a:xfrm>
                <a:off x="2539"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24" name="Freeform 93"/>
              <p:cNvSpPr>
                <a:spLocks/>
              </p:cNvSpPr>
              <p:nvPr/>
            </p:nvSpPr>
            <p:spPr bwMode="auto">
              <a:xfrm>
                <a:off x="2594" y="3395"/>
                <a:ext cx="108" cy="108"/>
              </a:xfrm>
              <a:custGeom>
                <a:avLst/>
                <a:gdLst>
                  <a:gd name="T0" fmla="*/ 0 w 215"/>
                  <a:gd name="T1" fmla="*/ 198 h 215"/>
                  <a:gd name="T2" fmla="*/ 18 w 215"/>
                  <a:gd name="T3" fmla="*/ 215 h 215"/>
                  <a:gd name="T4" fmla="*/ 215 w 215"/>
                  <a:gd name="T5" fmla="*/ 18 h 215"/>
                  <a:gd name="T6" fmla="*/ 198 w 215"/>
                  <a:gd name="T7" fmla="*/ 0 h 215"/>
                  <a:gd name="T8" fmla="*/ 0 w 215"/>
                  <a:gd name="T9" fmla="*/ 198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8"/>
                    </a:moveTo>
                    <a:lnTo>
                      <a:pt x="18" y="215"/>
                    </a:lnTo>
                    <a:lnTo>
                      <a:pt x="215"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5" name="Rectangle 94"/>
              <p:cNvSpPr>
                <a:spLocks noChangeArrowheads="1"/>
              </p:cNvSpPr>
              <p:nvPr/>
            </p:nvSpPr>
            <p:spPr bwMode="auto">
              <a:xfrm>
                <a:off x="2664" y="3301"/>
                <a:ext cx="14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6" name="Rectangle 95"/>
              <p:cNvSpPr>
                <a:spLocks noChangeArrowheads="1"/>
              </p:cNvSpPr>
              <p:nvPr/>
            </p:nvSpPr>
            <p:spPr bwMode="auto">
              <a:xfrm>
                <a:off x="2704"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6" name="Group 96"/>
            <p:cNvGrpSpPr>
              <a:grpSpLocks/>
            </p:cNvGrpSpPr>
            <p:nvPr/>
          </p:nvGrpSpPr>
          <p:grpSpPr bwMode="auto">
            <a:xfrm>
              <a:off x="3158" y="3326"/>
              <a:ext cx="305" cy="362"/>
              <a:chOff x="2771" y="3301"/>
              <a:chExt cx="305" cy="362"/>
            </a:xfrm>
          </p:grpSpPr>
          <p:sp>
            <p:nvSpPr>
              <p:cNvPr id="37015" name="Rectangle 97"/>
              <p:cNvSpPr>
                <a:spLocks noChangeArrowheads="1"/>
              </p:cNvSpPr>
              <p:nvPr/>
            </p:nvSpPr>
            <p:spPr bwMode="auto">
              <a:xfrm>
                <a:off x="2831"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6" name="Rectangle 98"/>
              <p:cNvSpPr>
                <a:spLocks noChangeArrowheads="1"/>
              </p:cNvSpPr>
              <p:nvPr/>
            </p:nvSpPr>
            <p:spPr bwMode="auto">
              <a:xfrm>
                <a:off x="2771"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7" name="Rectangle 99"/>
              <p:cNvSpPr>
                <a:spLocks noChangeArrowheads="1"/>
              </p:cNvSpPr>
              <p:nvPr/>
            </p:nvSpPr>
            <p:spPr bwMode="auto">
              <a:xfrm>
                <a:off x="2811"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18" name="Freeform 100"/>
              <p:cNvSpPr>
                <a:spLocks/>
              </p:cNvSpPr>
              <p:nvPr/>
            </p:nvSpPr>
            <p:spPr bwMode="auto">
              <a:xfrm>
                <a:off x="2866" y="3395"/>
                <a:ext cx="108"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9" name="Rectangle 101"/>
              <p:cNvSpPr>
                <a:spLocks noChangeArrowheads="1"/>
              </p:cNvSpPr>
              <p:nvPr/>
            </p:nvSpPr>
            <p:spPr bwMode="auto">
              <a:xfrm>
                <a:off x="2936"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0" name="Rectangle 102"/>
              <p:cNvSpPr>
                <a:spLocks noChangeArrowheads="1"/>
              </p:cNvSpPr>
              <p:nvPr/>
            </p:nvSpPr>
            <p:spPr bwMode="auto">
              <a:xfrm>
                <a:off x="2976"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7" name="Group 103"/>
            <p:cNvGrpSpPr>
              <a:grpSpLocks/>
            </p:cNvGrpSpPr>
            <p:nvPr/>
          </p:nvGrpSpPr>
          <p:grpSpPr bwMode="auto">
            <a:xfrm>
              <a:off x="3488" y="3326"/>
              <a:ext cx="305" cy="362"/>
              <a:chOff x="3101" y="3301"/>
              <a:chExt cx="305" cy="362"/>
            </a:xfrm>
          </p:grpSpPr>
          <p:sp>
            <p:nvSpPr>
              <p:cNvPr id="37009" name="Rectangle 104"/>
              <p:cNvSpPr>
                <a:spLocks noChangeArrowheads="1"/>
              </p:cNvSpPr>
              <p:nvPr/>
            </p:nvSpPr>
            <p:spPr bwMode="auto">
              <a:xfrm>
                <a:off x="3160" y="3564"/>
                <a:ext cx="1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0" name="Rectangle 105"/>
              <p:cNvSpPr>
                <a:spLocks noChangeArrowheads="1"/>
              </p:cNvSpPr>
              <p:nvPr/>
            </p:nvSpPr>
            <p:spPr bwMode="auto">
              <a:xfrm>
                <a:off x="3101"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1" name="Rectangle 106"/>
              <p:cNvSpPr>
                <a:spLocks noChangeArrowheads="1"/>
              </p:cNvSpPr>
              <p:nvPr/>
            </p:nvSpPr>
            <p:spPr bwMode="auto">
              <a:xfrm>
                <a:off x="3141"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12" name="Freeform 107"/>
              <p:cNvSpPr>
                <a:spLocks/>
              </p:cNvSpPr>
              <p:nvPr/>
            </p:nvSpPr>
            <p:spPr bwMode="auto">
              <a:xfrm>
                <a:off x="3195" y="3395"/>
                <a:ext cx="108"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3" name="Rectangle 108"/>
              <p:cNvSpPr>
                <a:spLocks noChangeArrowheads="1"/>
              </p:cNvSpPr>
              <p:nvPr/>
            </p:nvSpPr>
            <p:spPr bwMode="auto">
              <a:xfrm>
                <a:off x="3266"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4" name="Rectangle 109"/>
              <p:cNvSpPr>
                <a:spLocks noChangeArrowheads="1"/>
              </p:cNvSpPr>
              <p:nvPr/>
            </p:nvSpPr>
            <p:spPr bwMode="auto">
              <a:xfrm>
                <a:off x="3305"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8" name="Group 110"/>
            <p:cNvGrpSpPr>
              <a:grpSpLocks/>
            </p:cNvGrpSpPr>
            <p:nvPr/>
          </p:nvGrpSpPr>
          <p:grpSpPr bwMode="auto">
            <a:xfrm>
              <a:off x="3747" y="3490"/>
              <a:ext cx="208" cy="202"/>
              <a:chOff x="3360" y="3465"/>
              <a:chExt cx="208" cy="202"/>
            </a:xfrm>
          </p:grpSpPr>
          <p:sp>
            <p:nvSpPr>
              <p:cNvPr id="37005" name="Rectangle 111"/>
              <p:cNvSpPr>
                <a:spLocks noChangeArrowheads="1"/>
              </p:cNvSpPr>
              <p:nvPr/>
            </p:nvSpPr>
            <p:spPr bwMode="auto">
              <a:xfrm>
                <a:off x="3390"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6" name="Rectangle 112"/>
              <p:cNvSpPr>
                <a:spLocks noChangeArrowheads="1"/>
              </p:cNvSpPr>
              <p:nvPr/>
            </p:nvSpPr>
            <p:spPr bwMode="auto">
              <a:xfrm>
                <a:off x="3430"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07" name="Freeform 113"/>
              <p:cNvSpPr>
                <a:spLocks/>
              </p:cNvSpPr>
              <p:nvPr/>
            </p:nvSpPr>
            <p:spPr bwMode="auto">
              <a:xfrm>
                <a:off x="3360" y="3561"/>
                <a:ext cx="76" cy="106"/>
              </a:xfrm>
              <a:custGeom>
                <a:avLst/>
                <a:gdLst>
                  <a:gd name="T0" fmla="*/ 153 w 153"/>
                  <a:gd name="T1" fmla="*/ 14 h 211"/>
                  <a:gd name="T2" fmla="*/ 132 w 153"/>
                  <a:gd name="T3" fmla="*/ 0 h 211"/>
                  <a:gd name="T4" fmla="*/ 0 w 153"/>
                  <a:gd name="T5" fmla="*/ 198 h 211"/>
                  <a:gd name="T6" fmla="*/ 21 w 153"/>
                  <a:gd name="T7" fmla="*/ 211 h 211"/>
                  <a:gd name="T8" fmla="*/ 153 w 153"/>
                  <a:gd name="T9" fmla="*/ 14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153" y="14"/>
                    </a:moveTo>
                    <a:lnTo>
                      <a:pt x="132" y="0"/>
                    </a:lnTo>
                    <a:lnTo>
                      <a:pt x="0" y="198"/>
                    </a:lnTo>
                    <a:lnTo>
                      <a:pt x="21" y="211"/>
                    </a:lnTo>
                    <a:lnTo>
                      <a:pt x="15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8" name="Freeform 114"/>
              <p:cNvSpPr>
                <a:spLocks/>
              </p:cNvSpPr>
              <p:nvPr/>
            </p:nvSpPr>
            <p:spPr bwMode="auto">
              <a:xfrm>
                <a:off x="3492" y="3561"/>
                <a:ext cx="76" cy="106"/>
              </a:xfrm>
              <a:custGeom>
                <a:avLst/>
                <a:gdLst>
                  <a:gd name="T0" fmla="*/ 21 w 153"/>
                  <a:gd name="T1" fmla="*/ 0 h 211"/>
                  <a:gd name="T2" fmla="*/ 0 w 153"/>
                  <a:gd name="T3" fmla="*/ 14 h 211"/>
                  <a:gd name="T4" fmla="*/ 132 w 153"/>
                  <a:gd name="T5" fmla="*/ 211 h 211"/>
                  <a:gd name="T6" fmla="*/ 153 w 153"/>
                  <a:gd name="T7" fmla="*/ 198 h 211"/>
                  <a:gd name="T8" fmla="*/ 21 w 153"/>
                  <a:gd name="T9" fmla="*/ 0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21" y="0"/>
                    </a:moveTo>
                    <a:lnTo>
                      <a:pt x="0" y="14"/>
                    </a:lnTo>
                    <a:lnTo>
                      <a:pt x="132" y="211"/>
                    </a:lnTo>
                    <a:lnTo>
                      <a:pt x="153"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69" name="Rectangle 115"/>
            <p:cNvSpPr>
              <a:spLocks noChangeArrowheads="1"/>
            </p:cNvSpPr>
            <p:nvPr/>
          </p:nvSpPr>
          <p:spPr bwMode="auto">
            <a:xfrm>
              <a:off x="1443" y="3359"/>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70" name="Rectangle 116"/>
            <p:cNvSpPr>
              <a:spLocks noChangeArrowheads="1"/>
            </p:cNvSpPr>
            <p:nvPr/>
          </p:nvSpPr>
          <p:spPr bwMode="auto">
            <a:xfrm>
              <a:off x="1483" y="3384"/>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971" name="Rectangle 117"/>
            <p:cNvSpPr>
              <a:spLocks noChangeArrowheads="1"/>
            </p:cNvSpPr>
            <p:nvPr/>
          </p:nvSpPr>
          <p:spPr bwMode="auto">
            <a:xfrm>
              <a:off x="1707" y="3359"/>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72" name="Rectangle 118"/>
            <p:cNvSpPr>
              <a:spLocks noChangeArrowheads="1"/>
            </p:cNvSpPr>
            <p:nvPr/>
          </p:nvSpPr>
          <p:spPr bwMode="auto">
            <a:xfrm>
              <a:off x="1747" y="3384"/>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973" name="Freeform 119"/>
            <p:cNvSpPr>
              <a:spLocks/>
            </p:cNvSpPr>
            <p:nvPr/>
          </p:nvSpPr>
          <p:spPr bwMode="auto">
            <a:xfrm>
              <a:off x="1537" y="3487"/>
              <a:ext cx="77" cy="106"/>
            </a:xfrm>
            <a:custGeom>
              <a:avLst/>
              <a:gdLst>
                <a:gd name="T0" fmla="*/ 21 w 152"/>
                <a:gd name="T1" fmla="*/ 0 h 212"/>
                <a:gd name="T2" fmla="*/ 0 w 152"/>
                <a:gd name="T3" fmla="*/ 14 h 212"/>
                <a:gd name="T4" fmla="*/ 132 w 152"/>
                <a:gd name="T5" fmla="*/ 212 h 212"/>
                <a:gd name="T6" fmla="*/ 152 w 152"/>
                <a:gd name="T7" fmla="*/ 198 h 212"/>
                <a:gd name="T8" fmla="*/ 21 w 152"/>
                <a:gd name="T9" fmla="*/ 0 h 212"/>
                <a:gd name="T10" fmla="*/ 0 60000 65536"/>
                <a:gd name="T11" fmla="*/ 0 60000 65536"/>
                <a:gd name="T12" fmla="*/ 0 60000 65536"/>
                <a:gd name="T13" fmla="*/ 0 60000 65536"/>
                <a:gd name="T14" fmla="*/ 0 60000 65536"/>
                <a:gd name="T15" fmla="*/ 0 w 152"/>
                <a:gd name="T16" fmla="*/ 0 h 212"/>
                <a:gd name="T17" fmla="*/ 152 w 152"/>
                <a:gd name="T18" fmla="*/ 212 h 212"/>
              </a:gdLst>
              <a:ahLst/>
              <a:cxnLst>
                <a:cxn ang="T10">
                  <a:pos x="T0" y="T1"/>
                </a:cxn>
                <a:cxn ang="T11">
                  <a:pos x="T2" y="T3"/>
                </a:cxn>
                <a:cxn ang="T12">
                  <a:pos x="T4" y="T5"/>
                </a:cxn>
                <a:cxn ang="T13">
                  <a:pos x="T6" y="T7"/>
                </a:cxn>
                <a:cxn ang="T14">
                  <a:pos x="T8" y="T9"/>
                </a:cxn>
              </a:cxnLst>
              <a:rect l="T15" t="T16" r="T17" b="T18"/>
              <a:pathLst>
                <a:path w="152" h="212">
                  <a:moveTo>
                    <a:pt x="21" y="0"/>
                  </a:moveTo>
                  <a:lnTo>
                    <a:pt x="0" y="14"/>
                  </a:lnTo>
                  <a:lnTo>
                    <a:pt x="132" y="212"/>
                  </a:lnTo>
                  <a:lnTo>
                    <a:pt x="152"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74" name="Freeform 120"/>
            <p:cNvSpPr>
              <a:spLocks/>
            </p:cNvSpPr>
            <p:nvPr/>
          </p:nvSpPr>
          <p:spPr bwMode="auto">
            <a:xfrm>
              <a:off x="1702" y="3455"/>
              <a:ext cx="77" cy="137"/>
            </a:xfrm>
            <a:custGeom>
              <a:avLst/>
              <a:gdLst>
                <a:gd name="T0" fmla="*/ 154 w 154"/>
                <a:gd name="T1" fmla="*/ 11 h 275"/>
                <a:gd name="T2" fmla="*/ 132 w 154"/>
                <a:gd name="T3" fmla="*/ 0 h 275"/>
                <a:gd name="T4" fmla="*/ 0 w 154"/>
                <a:gd name="T5" fmla="*/ 264 h 275"/>
                <a:gd name="T6" fmla="*/ 22 w 154"/>
                <a:gd name="T7" fmla="*/ 275 h 275"/>
                <a:gd name="T8" fmla="*/ 154 w 154"/>
                <a:gd name="T9" fmla="*/ 11 h 275"/>
                <a:gd name="T10" fmla="*/ 0 60000 65536"/>
                <a:gd name="T11" fmla="*/ 0 60000 65536"/>
                <a:gd name="T12" fmla="*/ 0 60000 65536"/>
                <a:gd name="T13" fmla="*/ 0 60000 65536"/>
                <a:gd name="T14" fmla="*/ 0 60000 65536"/>
                <a:gd name="T15" fmla="*/ 0 w 154"/>
                <a:gd name="T16" fmla="*/ 0 h 275"/>
                <a:gd name="T17" fmla="*/ 154 w 154"/>
                <a:gd name="T18" fmla="*/ 275 h 275"/>
              </a:gdLst>
              <a:ahLst/>
              <a:cxnLst>
                <a:cxn ang="T10">
                  <a:pos x="T0" y="T1"/>
                </a:cxn>
                <a:cxn ang="T11">
                  <a:pos x="T2" y="T3"/>
                </a:cxn>
                <a:cxn ang="T12">
                  <a:pos x="T4" y="T5"/>
                </a:cxn>
                <a:cxn ang="T13">
                  <a:pos x="T6" y="T7"/>
                </a:cxn>
                <a:cxn ang="T14">
                  <a:pos x="T8" y="T9"/>
                </a:cxn>
              </a:cxnLst>
              <a:rect l="T15" t="T16" r="T17" b="T18"/>
              <a:pathLst>
                <a:path w="154" h="275">
                  <a:moveTo>
                    <a:pt x="154" y="11"/>
                  </a:moveTo>
                  <a:lnTo>
                    <a:pt x="132" y="0"/>
                  </a:lnTo>
                  <a:lnTo>
                    <a:pt x="0" y="264"/>
                  </a:lnTo>
                  <a:lnTo>
                    <a:pt x="22" y="275"/>
                  </a:lnTo>
                  <a:lnTo>
                    <a:pt x="15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975" name="Group 121"/>
            <p:cNvGrpSpPr>
              <a:grpSpLocks/>
            </p:cNvGrpSpPr>
            <p:nvPr/>
          </p:nvGrpSpPr>
          <p:grpSpPr bwMode="auto">
            <a:xfrm>
              <a:off x="1773" y="3410"/>
              <a:ext cx="330" cy="113"/>
              <a:chOff x="1386" y="3385"/>
              <a:chExt cx="330" cy="113"/>
            </a:xfrm>
          </p:grpSpPr>
          <p:sp>
            <p:nvSpPr>
              <p:cNvPr id="37003" name="Freeform 122"/>
              <p:cNvSpPr>
                <a:spLocks/>
              </p:cNvSpPr>
              <p:nvPr/>
            </p:nvSpPr>
            <p:spPr bwMode="auto">
              <a:xfrm>
                <a:off x="1386" y="3385"/>
                <a:ext cx="302" cy="113"/>
              </a:xfrm>
              <a:custGeom>
                <a:avLst/>
                <a:gdLst>
                  <a:gd name="T0" fmla="*/ 0 w 605"/>
                  <a:gd name="T1" fmla="*/ 227 h 227"/>
                  <a:gd name="T2" fmla="*/ 13 w 605"/>
                  <a:gd name="T3" fmla="*/ 219 h 227"/>
                  <a:gd name="T4" fmla="*/ 26 w 605"/>
                  <a:gd name="T5" fmla="*/ 208 h 227"/>
                  <a:gd name="T6" fmla="*/ 43 w 605"/>
                  <a:gd name="T7" fmla="*/ 194 h 227"/>
                  <a:gd name="T8" fmla="*/ 62 w 605"/>
                  <a:gd name="T9" fmla="*/ 180 h 227"/>
                  <a:gd name="T10" fmla="*/ 81 w 605"/>
                  <a:gd name="T11" fmla="*/ 164 h 227"/>
                  <a:gd name="T12" fmla="*/ 103 w 605"/>
                  <a:gd name="T13" fmla="*/ 146 h 227"/>
                  <a:gd name="T14" fmla="*/ 149 w 605"/>
                  <a:gd name="T15" fmla="*/ 110 h 227"/>
                  <a:gd name="T16" fmla="*/ 198 w 605"/>
                  <a:gd name="T17" fmla="*/ 74 h 227"/>
                  <a:gd name="T18" fmla="*/ 223 w 605"/>
                  <a:gd name="T19" fmla="*/ 58 h 227"/>
                  <a:gd name="T20" fmla="*/ 247 w 605"/>
                  <a:gd name="T21" fmla="*/ 43 h 227"/>
                  <a:gd name="T22" fmla="*/ 271 w 605"/>
                  <a:gd name="T23" fmla="*/ 30 h 227"/>
                  <a:gd name="T24" fmla="*/ 294 w 605"/>
                  <a:gd name="T25" fmla="*/ 18 h 227"/>
                  <a:gd name="T26" fmla="*/ 318 w 605"/>
                  <a:gd name="T27" fmla="*/ 10 h 227"/>
                  <a:gd name="T28" fmla="*/ 338 w 605"/>
                  <a:gd name="T29" fmla="*/ 4 h 227"/>
                  <a:gd name="T30" fmla="*/ 355 w 605"/>
                  <a:gd name="T31" fmla="*/ 1 h 227"/>
                  <a:gd name="T32" fmla="*/ 371 w 605"/>
                  <a:gd name="T33" fmla="*/ 0 h 227"/>
                  <a:gd name="T34" fmla="*/ 388 w 605"/>
                  <a:gd name="T35" fmla="*/ 1 h 227"/>
                  <a:gd name="T36" fmla="*/ 405 w 605"/>
                  <a:gd name="T37" fmla="*/ 3 h 227"/>
                  <a:gd name="T38" fmla="*/ 440 w 605"/>
                  <a:gd name="T39" fmla="*/ 10 h 227"/>
                  <a:gd name="T40" fmla="*/ 476 w 605"/>
                  <a:gd name="T41" fmla="*/ 19 h 227"/>
                  <a:gd name="T42" fmla="*/ 510 w 605"/>
                  <a:gd name="T43" fmla="*/ 32 h 227"/>
                  <a:gd name="T44" fmla="*/ 544 w 605"/>
                  <a:gd name="T45" fmla="*/ 45 h 227"/>
                  <a:gd name="T46" fmla="*/ 576 w 605"/>
                  <a:gd name="T47" fmla="*/ 59 h 227"/>
                  <a:gd name="T48" fmla="*/ 605 w 605"/>
                  <a:gd name="T49" fmla="*/ 73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5"/>
                  <a:gd name="T76" fmla="*/ 0 h 227"/>
                  <a:gd name="T77" fmla="*/ 605 w 605"/>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5" h="227">
                    <a:moveTo>
                      <a:pt x="0" y="227"/>
                    </a:moveTo>
                    <a:lnTo>
                      <a:pt x="13" y="219"/>
                    </a:lnTo>
                    <a:lnTo>
                      <a:pt x="26" y="208"/>
                    </a:lnTo>
                    <a:lnTo>
                      <a:pt x="43" y="194"/>
                    </a:lnTo>
                    <a:lnTo>
                      <a:pt x="62" y="180"/>
                    </a:lnTo>
                    <a:lnTo>
                      <a:pt x="81" y="164"/>
                    </a:lnTo>
                    <a:lnTo>
                      <a:pt x="103" y="146"/>
                    </a:lnTo>
                    <a:lnTo>
                      <a:pt x="149" y="110"/>
                    </a:lnTo>
                    <a:lnTo>
                      <a:pt x="198" y="74"/>
                    </a:lnTo>
                    <a:lnTo>
                      <a:pt x="223" y="58"/>
                    </a:lnTo>
                    <a:lnTo>
                      <a:pt x="247" y="43"/>
                    </a:lnTo>
                    <a:lnTo>
                      <a:pt x="271" y="30"/>
                    </a:lnTo>
                    <a:lnTo>
                      <a:pt x="294" y="18"/>
                    </a:lnTo>
                    <a:lnTo>
                      <a:pt x="318" y="10"/>
                    </a:lnTo>
                    <a:lnTo>
                      <a:pt x="338" y="4"/>
                    </a:lnTo>
                    <a:lnTo>
                      <a:pt x="355" y="1"/>
                    </a:lnTo>
                    <a:lnTo>
                      <a:pt x="371" y="0"/>
                    </a:lnTo>
                    <a:lnTo>
                      <a:pt x="388" y="1"/>
                    </a:lnTo>
                    <a:lnTo>
                      <a:pt x="405" y="3"/>
                    </a:lnTo>
                    <a:lnTo>
                      <a:pt x="440" y="10"/>
                    </a:lnTo>
                    <a:lnTo>
                      <a:pt x="476" y="19"/>
                    </a:lnTo>
                    <a:lnTo>
                      <a:pt x="510" y="32"/>
                    </a:lnTo>
                    <a:lnTo>
                      <a:pt x="544" y="45"/>
                    </a:lnTo>
                    <a:lnTo>
                      <a:pt x="576" y="59"/>
                    </a:lnTo>
                    <a:lnTo>
                      <a:pt x="605" y="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4" name="Freeform 123"/>
              <p:cNvSpPr>
                <a:spLocks/>
              </p:cNvSpPr>
              <p:nvPr/>
            </p:nvSpPr>
            <p:spPr bwMode="auto">
              <a:xfrm>
                <a:off x="1668" y="3397"/>
                <a:ext cx="48" cy="41"/>
              </a:xfrm>
              <a:custGeom>
                <a:avLst/>
                <a:gdLst>
                  <a:gd name="T0" fmla="*/ 0 w 95"/>
                  <a:gd name="T1" fmla="*/ 81 h 81"/>
                  <a:gd name="T2" fmla="*/ 95 w 95"/>
                  <a:gd name="T3" fmla="*/ 70 h 81"/>
                  <a:gd name="T4" fmla="*/ 30 w 95"/>
                  <a:gd name="T5" fmla="*/ 0 h 81"/>
                  <a:gd name="T6" fmla="*/ 40 w 95"/>
                  <a:gd name="T7" fmla="*/ 49 h 81"/>
                  <a:gd name="T8" fmla="*/ 0 w 95"/>
                  <a:gd name="T9" fmla="*/ 81 h 81"/>
                  <a:gd name="T10" fmla="*/ 0 60000 65536"/>
                  <a:gd name="T11" fmla="*/ 0 60000 65536"/>
                  <a:gd name="T12" fmla="*/ 0 60000 65536"/>
                  <a:gd name="T13" fmla="*/ 0 60000 65536"/>
                  <a:gd name="T14" fmla="*/ 0 60000 65536"/>
                  <a:gd name="T15" fmla="*/ 0 w 95"/>
                  <a:gd name="T16" fmla="*/ 0 h 81"/>
                  <a:gd name="T17" fmla="*/ 95 w 95"/>
                  <a:gd name="T18" fmla="*/ 81 h 81"/>
                </a:gdLst>
                <a:ahLst/>
                <a:cxnLst>
                  <a:cxn ang="T10">
                    <a:pos x="T0" y="T1"/>
                  </a:cxn>
                  <a:cxn ang="T11">
                    <a:pos x="T2" y="T3"/>
                  </a:cxn>
                  <a:cxn ang="T12">
                    <a:pos x="T4" y="T5"/>
                  </a:cxn>
                  <a:cxn ang="T13">
                    <a:pos x="T6" y="T7"/>
                  </a:cxn>
                  <a:cxn ang="T14">
                    <a:pos x="T8" y="T9"/>
                  </a:cxn>
                </a:cxnLst>
                <a:rect l="T15" t="T16" r="T17" b="T18"/>
                <a:pathLst>
                  <a:path w="95" h="81">
                    <a:moveTo>
                      <a:pt x="0" y="81"/>
                    </a:moveTo>
                    <a:lnTo>
                      <a:pt x="95" y="70"/>
                    </a:lnTo>
                    <a:lnTo>
                      <a:pt x="30" y="0"/>
                    </a:lnTo>
                    <a:lnTo>
                      <a:pt x="40" y="49"/>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6" name="Group 124"/>
            <p:cNvGrpSpPr>
              <a:grpSpLocks/>
            </p:cNvGrpSpPr>
            <p:nvPr/>
          </p:nvGrpSpPr>
          <p:grpSpPr bwMode="auto">
            <a:xfrm>
              <a:off x="2136" y="3429"/>
              <a:ext cx="264" cy="95"/>
              <a:chOff x="1749" y="3404"/>
              <a:chExt cx="264" cy="95"/>
            </a:xfrm>
          </p:grpSpPr>
          <p:sp>
            <p:nvSpPr>
              <p:cNvPr id="37001" name="Freeform 125"/>
              <p:cNvSpPr>
                <a:spLocks/>
              </p:cNvSpPr>
              <p:nvPr/>
            </p:nvSpPr>
            <p:spPr bwMode="auto">
              <a:xfrm>
                <a:off x="1749" y="3428"/>
                <a:ext cx="234"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4 h 143"/>
                  <a:gd name="T20" fmla="*/ 174 w 468"/>
                  <a:gd name="T21" fmla="*/ 128 h 143"/>
                  <a:gd name="T22" fmla="*/ 192 w 468"/>
                  <a:gd name="T23" fmla="*/ 120 h 143"/>
                  <a:gd name="T24" fmla="*/ 226 w 468"/>
                  <a:gd name="T25" fmla="*/ 101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4"/>
                    </a:lnTo>
                    <a:lnTo>
                      <a:pt x="174" y="128"/>
                    </a:lnTo>
                    <a:lnTo>
                      <a:pt x="192" y="120"/>
                    </a:lnTo>
                    <a:lnTo>
                      <a:pt x="226" y="101"/>
                    </a:lnTo>
                    <a:lnTo>
                      <a:pt x="263" y="80"/>
                    </a:lnTo>
                    <a:lnTo>
                      <a:pt x="300" y="58"/>
                    </a:lnTo>
                    <a:lnTo>
                      <a:pt x="336" y="39"/>
                    </a:lnTo>
                    <a:lnTo>
                      <a:pt x="368" y="21"/>
                    </a:lnTo>
                    <a:lnTo>
                      <a:pt x="381"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2" name="Freeform 126"/>
              <p:cNvSpPr>
                <a:spLocks/>
              </p:cNvSpPr>
              <p:nvPr/>
            </p:nvSpPr>
            <p:spPr bwMode="auto">
              <a:xfrm>
                <a:off x="1967" y="3404"/>
                <a:ext cx="46"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7" name="Group 127"/>
            <p:cNvGrpSpPr>
              <a:grpSpLocks/>
            </p:cNvGrpSpPr>
            <p:nvPr/>
          </p:nvGrpSpPr>
          <p:grpSpPr bwMode="auto">
            <a:xfrm>
              <a:off x="2433" y="3440"/>
              <a:ext cx="263" cy="95"/>
              <a:chOff x="2046" y="3415"/>
              <a:chExt cx="263" cy="95"/>
            </a:xfrm>
          </p:grpSpPr>
          <p:sp>
            <p:nvSpPr>
              <p:cNvPr id="36999" name="Freeform 128"/>
              <p:cNvSpPr>
                <a:spLocks/>
              </p:cNvSpPr>
              <p:nvPr/>
            </p:nvSpPr>
            <p:spPr bwMode="auto">
              <a:xfrm>
                <a:off x="2046" y="3439"/>
                <a:ext cx="234" cy="71"/>
              </a:xfrm>
              <a:custGeom>
                <a:avLst/>
                <a:gdLst>
                  <a:gd name="T0" fmla="*/ 0 w 469"/>
                  <a:gd name="T1" fmla="*/ 76 h 143"/>
                  <a:gd name="T2" fmla="*/ 25 w 469"/>
                  <a:gd name="T3" fmla="*/ 103 h 143"/>
                  <a:gd name="T4" fmla="*/ 39 w 469"/>
                  <a:gd name="T5" fmla="*/ 117 h 143"/>
                  <a:gd name="T6" fmla="*/ 54 w 469"/>
                  <a:gd name="T7" fmla="*/ 128 h 143"/>
                  <a:gd name="T8" fmla="*/ 70 w 469"/>
                  <a:gd name="T9" fmla="*/ 136 h 143"/>
                  <a:gd name="T10" fmla="*/ 88 w 469"/>
                  <a:gd name="T11" fmla="*/ 142 h 143"/>
                  <a:gd name="T12" fmla="*/ 109 w 469"/>
                  <a:gd name="T13" fmla="*/ 143 h 143"/>
                  <a:gd name="T14" fmla="*/ 132 w 469"/>
                  <a:gd name="T15" fmla="*/ 142 h 143"/>
                  <a:gd name="T16" fmla="*/ 146 w 469"/>
                  <a:gd name="T17" fmla="*/ 139 h 143"/>
                  <a:gd name="T18" fmla="*/ 159 w 469"/>
                  <a:gd name="T19" fmla="*/ 134 h 143"/>
                  <a:gd name="T20" fmla="*/ 175 w 469"/>
                  <a:gd name="T21" fmla="*/ 128 h 143"/>
                  <a:gd name="T22" fmla="*/ 192 w 469"/>
                  <a:gd name="T23" fmla="*/ 120 h 143"/>
                  <a:gd name="T24" fmla="*/ 227 w 469"/>
                  <a:gd name="T25" fmla="*/ 101 h 143"/>
                  <a:gd name="T26" fmla="*/ 264 w 469"/>
                  <a:gd name="T27" fmla="*/ 80 h 143"/>
                  <a:gd name="T28" fmla="*/ 301 w 469"/>
                  <a:gd name="T29" fmla="*/ 58 h 143"/>
                  <a:gd name="T30" fmla="*/ 337 w 469"/>
                  <a:gd name="T31" fmla="*/ 39 h 143"/>
                  <a:gd name="T32" fmla="*/ 368 w 469"/>
                  <a:gd name="T33" fmla="*/ 21 h 143"/>
                  <a:gd name="T34" fmla="*/ 382 w 469"/>
                  <a:gd name="T35" fmla="*/ 15 h 143"/>
                  <a:gd name="T36" fmla="*/ 396 w 469"/>
                  <a:gd name="T37" fmla="*/ 10 h 143"/>
                  <a:gd name="T38" fmla="*/ 416 w 469"/>
                  <a:gd name="T39" fmla="*/ 4 h 143"/>
                  <a:gd name="T40" fmla="*/ 436 w 469"/>
                  <a:gd name="T41" fmla="*/ 2 h 143"/>
                  <a:gd name="T42" fmla="*/ 452 w 469"/>
                  <a:gd name="T43" fmla="*/ 0 h 143"/>
                  <a:gd name="T44" fmla="*/ 469 w 469"/>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143"/>
                  <a:gd name="T71" fmla="*/ 469 w 469"/>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143">
                    <a:moveTo>
                      <a:pt x="0" y="76"/>
                    </a:moveTo>
                    <a:lnTo>
                      <a:pt x="25" y="103"/>
                    </a:lnTo>
                    <a:lnTo>
                      <a:pt x="39" y="117"/>
                    </a:lnTo>
                    <a:lnTo>
                      <a:pt x="54" y="128"/>
                    </a:lnTo>
                    <a:lnTo>
                      <a:pt x="70" y="136"/>
                    </a:lnTo>
                    <a:lnTo>
                      <a:pt x="88" y="142"/>
                    </a:lnTo>
                    <a:lnTo>
                      <a:pt x="109" y="143"/>
                    </a:lnTo>
                    <a:lnTo>
                      <a:pt x="132" y="142"/>
                    </a:lnTo>
                    <a:lnTo>
                      <a:pt x="146" y="139"/>
                    </a:lnTo>
                    <a:lnTo>
                      <a:pt x="159" y="134"/>
                    </a:lnTo>
                    <a:lnTo>
                      <a:pt x="175" y="128"/>
                    </a:lnTo>
                    <a:lnTo>
                      <a:pt x="192" y="120"/>
                    </a:lnTo>
                    <a:lnTo>
                      <a:pt x="227" y="101"/>
                    </a:lnTo>
                    <a:lnTo>
                      <a:pt x="264" y="80"/>
                    </a:lnTo>
                    <a:lnTo>
                      <a:pt x="301" y="58"/>
                    </a:lnTo>
                    <a:lnTo>
                      <a:pt x="337" y="39"/>
                    </a:lnTo>
                    <a:lnTo>
                      <a:pt x="368" y="21"/>
                    </a:lnTo>
                    <a:lnTo>
                      <a:pt x="382" y="15"/>
                    </a:lnTo>
                    <a:lnTo>
                      <a:pt x="396" y="10"/>
                    </a:lnTo>
                    <a:lnTo>
                      <a:pt x="416" y="4"/>
                    </a:lnTo>
                    <a:lnTo>
                      <a:pt x="436" y="2"/>
                    </a:lnTo>
                    <a:lnTo>
                      <a:pt x="452" y="0"/>
                    </a:lnTo>
                    <a:lnTo>
                      <a:pt x="4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0" name="Freeform 129"/>
              <p:cNvSpPr>
                <a:spLocks/>
              </p:cNvSpPr>
              <p:nvPr/>
            </p:nvSpPr>
            <p:spPr bwMode="auto">
              <a:xfrm>
                <a:off x="2264" y="3415"/>
                <a:ext cx="45"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8" name="Group 130"/>
            <p:cNvGrpSpPr>
              <a:grpSpLocks/>
            </p:cNvGrpSpPr>
            <p:nvPr/>
          </p:nvGrpSpPr>
          <p:grpSpPr bwMode="auto">
            <a:xfrm>
              <a:off x="2762" y="3440"/>
              <a:ext cx="264" cy="95"/>
              <a:chOff x="2375" y="3415"/>
              <a:chExt cx="264" cy="95"/>
            </a:xfrm>
          </p:grpSpPr>
          <p:sp>
            <p:nvSpPr>
              <p:cNvPr id="36997" name="Freeform 131"/>
              <p:cNvSpPr>
                <a:spLocks/>
              </p:cNvSpPr>
              <p:nvPr/>
            </p:nvSpPr>
            <p:spPr bwMode="auto">
              <a:xfrm>
                <a:off x="2375" y="3439"/>
                <a:ext cx="235"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4 h 143"/>
                  <a:gd name="T20" fmla="*/ 174 w 468"/>
                  <a:gd name="T21" fmla="*/ 128 h 143"/>
                  <a:gd name="T22" fmla="*/ 192 w 468"/>
                  <a:gd name="T23" fmla="*/ 120 h 143"/>
                  <a:gd name="T24" fmla="*/ 226 w 468"/>
                  <a:gd name="T25" fmla="*/ 101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4"/>
                    </a:lnTo>
                    <a:lnTo>
                      <a:pt x="174" y="128"/>
                    </a:lnTo>
                    <a:lnTo>
                      <a:pt x="192" y="120"/>
                    </a:lnTo>
                    <a:lnTo>
                      <a:pt x="226" y="101"/>
                    </a:lnTo>
                    <a:lnTo>
                      <a:pt x="263" y="80"/>
                    </a:lnTo>
                    <a:lnTo>
                      <a:pt x="300" y="58"/>
                    </a:lnTo>
                    <a:lnTo>
                      <a:pt x="336" y="39"/>
                    </a:lnTo>
                    <a:lnTo>
                      <a:pt x="368" y="21"/>
                    </a:lnTo>
                    <a:lnTo>
                      <a:pt x="381"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8" name="Freeform 132"/>
              <p:cNvSpPr>
                <a:spLocks/>
              </p:cNvSpPr>
              <p:nvPr/>
            </p:nvSpPr>
            <p:spPr bwMode="auto">
              <a:xfrm>
                <a:off x="2594" y="3415"/>
                <a:ext cx="45"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9" name="Group 133"/>
            <p:cNvGrpSpPr>
              <a:grpSpLocks/>
            </p:cNvGrpSpPr>
            <p:nvPr/>
          </p:nvGrpSpPr>
          <p:grpSpPr bwMode="auto">
            <a:xfrm>
              <a:off x="3653" y="3457"/>
              <a:ext cx="175" cy="66"/>
              <a:chOff x="3266" y="3432"/>
              <a:chExt cx="175" cy="66"/>
            </a:xfrm>
          </p:grpSpPr>
          <p:sp>
            <p:nvSpPr>
              <p:cNvPr id="36995" name="Freeform 134"/>
              <p:cNvSpPr>
                <a:spLocks/>
              </p:cNvSpPr>
              <p:nvPr/>
            </p:nvSpPr>
            <p:spPr bwMode="auto">
              <a:xfrm>
                <a:off x="3266" y="3432"/>
                <a:ext cx="158" cy="36"/>
              </a:xfrm>
              <a:custGeom>
                <a:avLst/>
                <a:gdLst>
                  <a:gd name="T0" fmla="*/ 0 w 316"/>
                  <a:gd name="T1" fmla="*/ 67 h 72"/>
                  <a:gd name="T2" fmla="*/ 77 w 316"/>
                  <a:gd name="T3" fmla="*/ 39 h 72"/>
                  <a:gd name="T4" fmla="*/ 115 w 316"/>
                  <a:gd name="T5" fmla="*/ 26 h 72"/>
                  <a:gd name="T6" fmla="*/ 151 w 316"/>
                  <a:gd name="T7" fmla="*/ 16 h 72"/>
                  <a:gd name="T8" fmla="*/ 184 w 316"/>
                  <a:gd name="T9" fmla="*/ 6 h 72"/>
                  <a:gd name="T10" fmla="*/ 214 w 316"/>
                  <a:gd name="T11" fmla="*/ 1 h 72"/>
                  <a:gd name="T12" fmla="*/ 240 w 316"/>
                  <a:gd name="T13" fmla="*/ 0 h 72"/>
                  <a:gd name="T14" fmla="*/ 264 w 316"/>
                  <a:gd name="T15" fmla="*/ 1 h 72"/>
                  <a:gd name="T16" fmla="*/ 275 w 316"/>
                  <a:gd name="T17" fmla="*/ 4 h 72"/>
                  <a:gd name="T18" fmla="*/ 283 w 316"/>
                  <a:gd name="T19" fmla="*/ 11 h 72"/>
                  <a:gd name="T20" fmla="*/ 291 w 316"/>
                  <a:gd name="T21" fmla="*/ 17 h 72"/>
                  <a:gd name="T22" fmla="*/ 298 w 316"/>
                  <a:gd name="T23" fmla="*/ 27 h 72"/>
                  <a:gd name="T24" fmla="*/ 309 w 316"/>
                  <a:gd name="T25" fmla="*/ 49 h 72"/>
                  <a:gd name="T26" fmla="*/ 316 w 316"/>
                  <a:gd name="T27" fmla="*/ 72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72"/>
                  <a:gd name="T44" fmla="*/ 316 w 316"/>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72">
                    <a:moveTo>
                      <a:pt x="0" y="67"/>
                    </a:moveTo>
                    <a:lnTo>
                      <a:pt x="77" y="39"/>
                    </a:lnTo>
                    <a:lnTo>
                      <a:pt x="115" y="26"/>
                    </a:lnTo>
                    <a:lnTo>
                      <a:pt x="151" y="16"/>
                    </a:lnTo>
                    <a:lnTo>
                      <a:pt x="184" y="6"/>
                    </a:lnTo>
                    <a:lnTo>
                      <a:pt x="214" y="1"/>
                    </a:lnTo>
                    <a:lnTo>
                      <a:pt x="240" y="0"/>
                    </a:lnTo>
                    <a:lnTo>
                      <a:pt x="264" y="1"/>
                    </a:lnTo>
                    <a:lnTo>
                      <a:pt x="275" y="4"/>
                    </a:lnTo>
                    <a:lnTo>
                      <a:pt x="283" y="11"/>
                    </a:lnTo>
                    <a:lnTo>
                      <a:pt x="291" y="17"/>
                    </a:lnTo>
                    <a:lnTo>
                      <a:pt x="298" y="27"/>
                    </a:lnTo>
                    <a:lnTo>
                      <a:pt x="309" y="49"/>
                    </a:lnTo>
                    <a:lnTo>
                      <a:pt x="316" y="7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6" name="Freeform 135"/>
              <p:cNvSpPr>
                <a:spLocks/>
              </p:cNvSpPr>
              <p:nvPr/>
            </p:nvSpPr>
            <p:spPr bwMode="auto">
              <a:xfrm>
                <a:off x="3399" y="3452"/>
                <a:ext cx="42" cy="46"/>
              </a:xfrm>
              <a:custGeom>
                <a:avLst/>
                <a:gdLst>
                  <a:gd name="T0" fmla="*/ 0 w 84"/>
                  <a:gd name="T1" fmla="*/ 19 h 92"/>
                  <a:gd name="T2" fmla="*/ 62 w 84"/>
                  <a:gd name="T3" fmla="*/ 92 h 92"/>
                  <a:gd name="T4" fmla="*/ 84 w 84"/>
                  <a:gd name="T5" fmla="*/ 0 h 92"/>
                  <a:gd name="T6" fmla="*/ 48 w 84"/>
                  <a:gd name="T7" fmla="*/ 34 h 92"/>
                  <a:gd name="T8" fmla="*/ 0 w 84"/>
                  <a:gd name="T9" fmla="*/ 19 h 92"/>
                  <a:gd name="T10" fmla="*/ 0 60000 65536"/>
                  <a:gd name="T11" fmla="*/ 0 60000 65536"/>
                  <a:gd name="T12" fmla="*/ 0 60000 65536"/>
                  <a:gd name="T13" fmla="*/ 0 60000 65536"/>
                  <a:gd name="T14" fmla="*/ 0 60000 65536"/>
                  <a:gd name="T15" fmla="*/ 0 w 84"/>
                  <a:gd name="T16" fmla="*/ 0 h 92"/>
                  <a:gd name="T17" fmla="*/ 84 w 84"/>
                  <a:gd name="T18" fmla="*/ 92 h 92"/>
                </a:gdLst>
                <a:ahLst/>
                <a:cxnLst>
                  <a:cxn ang="T10">
                    <a:pos x="T0" y="T1"/>
                  </a:cxn>
                  <a:cxn ang="T11">
                    <a:pos x="T2" y="T3"/>
                  </a:cxn>
                  <a:cxn ang="T12">
                    <a:pos x="T4" y="T5"/>
                  </a:cxn>
                  <a:cxn ang="T13">
                    <a:pos x="T6" y="T7"/>
                  </a:cxn>
                  <a:cxn ang="T14">
                    <a:pos x="T8" y="T9"/>
                  </a:cxn>
                </a:cxnLst>
                <a:rect l="T15" t="T16" r="T17" b="T18"/>
                <a:pathLst>
                  <a:path w="84" h="92">
                    <a:moveTo>
                      <a:pt x="0" y="19"/>
                    </a:moveTo>
                    <a:lnTo>
                      <a:pt x="62" y="92"/>
                    </a:lnTo>
                    <a:lnTo>
                      <a:pt x="84" y="0"/>
                    </a:lnTo>
                    <a:lnTo>
                      <a:pt x="48" y="34"/>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80" name="Group 136"/>
            <p:cNvGrpSpPr>
              <a:grpSpLocks/>
            </p:cNvGrpSpPr>
            <p:nvPr/>
          </p:nvGrpSpPr>
          <p:grpSpPr bwMode="auto">
            <a:xfrm>
              <a:off x="1575" y="3161"/>
              <a:ext cx="75" cy="231"/>
              <a:chOff x="1188" y="3136"/>
              <a:chExt cx="75" cy="231"/>
            </a:xfrm>
          </p:grpSpPr>
          <p:sp>
            <p:nvSpPr>
              <p:cNvPr id="36993" name="Line 137"/>
              <p:cNvSpPr>
                <a:spLocks noChangeShapeType="1"/>
              </p:cNvSpPr>
              <p:nvPr/>
            </p:nvSpPr>
            <p:spPr bwMode="auto">
              <a:xfrm>
                <a:off x="1188" y="3136"/>
                <a:ext cx="55" cy="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4" name="Freeform 138"/>
              <p:cNvSpPr>
                <a:spLocks/>
              </p:cNvSpPr>
              <p:nvPr/>
            </p:nvSpPr>
            <p:spPr bwMode="auto">
              <a:xfrm>
                <a:off x="1221" y="3320"/>
                <a:ext cx="42" cy="47"/>
              </a:xfrm>
              <a:custGeom>
                <a:avLst/>
                <a:gdLst>
                  <a:gd name="T0" fmla="*/ 0 w 84"/>
                  <a:gd name="T1" fmla="*/ 23 h 93"/>
                  <a:gd name="T2" fmla="*/ 66 w 84"/>
                  <a:gd name="T3" fmla="*/ 93 h 93"/>
                  <a:gd name="T4" fmla="*/ 84 w 84"/>
                  <a:gd name="T5" fmla="*/ 0 h 93"/>
                  <a:gd name="T6" fmla="*/ 0 w 84"/>
                  <a:gd name="T7" fmla="*/ 23 h 93"/>
                  <a:gd name="T8" fmla="*/ 0 60000 65536"/>
                  <a:gd name="T9" fmla="*/ 0 60000 65536"/>
                  <a:gd name="T10" fmla="*/ 0 60000 65536"/>
                  <a:gd name="T11" fmla="*/ 0 60000 65536"/>
                  <a:gd name="T12" fmla="*/ 0 w 84"/>
                  <a:gd name="T13" fmla="*/ 0 h 93"/>
                  <a:gd name="T14" fmla="*/ 84 w 84"/>
                  <a:gd name="T15" fmla="*/ 93 h 93"/>
                </a:gdLst>
                <a:ahLst/>
                <a:cxnLst>
                  <a:cxn ang="T8">
                    <a:pos x="T0" y="T1"/>
                  </a:cxn>
                  <a:cxn ang="T9">
                    <a:pos x="T2" y="T3"/>
                  </a:cxn>
                  <a:cxn ang="T10">
                    <a:pos x="T4" y="T5"/>
                  </a:cxn>
                  <a:cxn ang="T11">
                    <a:pos x="T6" y="T7"/>
                  </a:cxn>
                </a:cxnLst>
                <a:rect l="T12" t="T13" r="T14" b="T15"/>
                <a:pathLst>
                  <a:path w="84" h="93">
                    <a:moveTo>
                      <a:pt x="0" y="23"/>
                    </a:moveTo>
                    <a:lnTo>
                      <a:pt x="66" y="93"/>
                    </a:lnTo>
                    <a:lnTo>
                      <a:pt x="84"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81" name="Rectangle 139"/>
            <p:cNvSpPr>
              <a:spLocks noChangeArrowheads="1"/>
            </p:cNvSpPr>
            <p:nvPr/>
          </p:nvSpPr>
          <p:spPr bwMode="auto">
            <a:xfrm>
              <a:off x="1509" y="2996"/>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82" name="Rectangle 140"/>
            <p:cNvSpPr>
              <a:spLocks noChangeArrowheads="1"/>
            </p:cNvSpPr>
            <p:nvPr/>
          </p:nvSpPr>
          <p:spPr bwMode="auto">
            <a:xfrm>
              <a:off x="1549" y="302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983" name="Rectangle 141"/>
            <p:cNvSpPr>
              <a:spLocks noChangeArrowheads="1"/>
            </p:cNvSpPr>
            <p:nvPr/>
          </p:nvSpPr>
          <p:spPr bwMode="auto">
            <a:xfrm>
              <a:off x="1605" y="3067"/>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600">
                  <a:solidFill>
                    <a:srgbClr val="000000"/>
                  </a:solidFill>
                </a:rPr>
                <a:t>2</a:t>
              </a:r>
              <a:endParaRPr lang="it-IT" altLang="it-IT" sz="2400"/>
            </a:p>
          </p:txBody>
        </p:sp>
        <p:grpSp>
          <p:nvGrpSpPr>
            <p:cNvPr id="36984" name="Group 142"/>
            <p:cNvGrpSpPr>
              <a:grpSpLocks/>
            </p:cNvGrpSpPr>
            <p:nvPr/>
          </p:nvGrpSpPr>
          <p:grpSpPr bwMode="auto">
            <a:xfrm>
              <a:off x="3026" y="3440"/>
              <a:ext cx="264" cy="95"/>
              <a:chOff x="2639" y="3415"/>
              <a:chExt cx="264" cy="95"/>
            </a:xfrm>
          </p:grpSpPr>
          <p:sp>
            <p:nvSpPr>
              <p:cNvPr id="36991" name="Freeform 143"/>
              <p:cNvSpPr>
                <a:spLocks/>
              </p:cNvSpPr>
              <p:nvPr/>
            </p:nvSpPr>
            <p:spPr bwMode="auto">
              <a:xfrm>
                <a:off x="2639" y="3439"/>
                <a:ext cx="234" cy="71"/>
              </a:xfrm>
              <a:custGeom>
                <a:avLst/>
                <a:gdLst>
                  <a:gd name="T0" fmla="*/ 0 w 469"/>
                  <a:gd name="T1" fmla="*/ 76 h 143"/>
                  <a:gd name="T2" fmla="*/ 25 w 469"/>
                  <a:gd name="T3" fmla="*/ 103 h 143"/>
                  <a:gd name="T4" fmla="*/ 39 w 469"/>
                  <a:gd name="T5" fmla="*/ 117 h 143"/>
                  <a:gd name="T6" fmla="*/ 54 w 469"/>
                  <a:gd name="T7" fmla="*/ 128 h 143"/>
                  <a:gd name="T8" fmla="*/ 70 w 469"/>
                  <a:gd name="T9" fmla="*/ 136 h 143"/>
                  <a:gd name="T10" fmla="*/ 88 w 469"/>
                  <a:gd name="T11" fmla="*/ 142 h 143"/>
                  <a:gd name="T12" fmla="*/ 109 w 469"/>
                  <a:gd name="T13" fmla="*/ 143 h 143"/>
                  <a:gd name="T14" fmla="*/ 132 w 469"/>
                  <a:gd name="T15" fmla="*/ 142 h 143"/>
                  <a:gd name="T16" fmla="*/ 146 w 469"/>
                  <a:gd name="T17" fmla="*/ 139 h 143"/>
                  <a:gd name="T18" fmla="*/ 159 w 469"/>
                  <a:gd name="T19" fmla="*/ 134 h 143"/>
                  <a:gd name="T20" fmla="*/ 175 w 469"/>
                  <a:gd name="T21" fmla="*/ 128 h 143"/>
                  <a:gd name="T22" fmla="*/ 192 w 469"/>
                  <a:gd name="T23" fmla="*/ 120 h 143"/>
                  <a:gd name="T24" fmla="*/ 227 w 469"/>
                  <a:gd name="T25" fmla="*/ 101 h 143"/>
                  <a:gd name="T26" fmla="*/ 264 w 469"/>
                  <a:gd name="T27" fmla="*/ 80 h 143"/>
                  <a:gd name="T28" fmla="*/ 301 w 469"/>
                  <a:gd name="T29" fmla="*/ 58 h 143"/>
                  <a:gd name="T30" fmla="*/ 337 w 469"/>
                  <a:gd name="T31" fmla="*/ 39 h 143"/>
                  <a:gd name="T32" fmla="*/ 368 w 469"/>
                  <a:gd name="T33" fmla="*/ 21 h 143"/>
                  <a:gd name="T34" fmla="*/ 382 w 469"/>
                  <a:gd name="T35" fmla="*/ 15 h 143"/>
                  <a:gd name="T36" fmla="*/ 396 w 469"/>
                  <a:gd name="T37" fmla="*/ 10 h 143"/>
                  <a:gd name="T38" fmla="*/ 416 w 469"/>
                  <a:gd name="T39" fmla="*/ 4 h 143"/>
                  <a:gd name="T40" fmla="*/ 436 w 469"/>
                  <a:gd name="T41" fmla="*/ 2 h 143"/>
                  <a:gd name="T42" fmla="*/ 452 w 469"/>
                  <a:gd name="T43" fmla="*/ 0 h 143"/>
                  <a:gd name="T44" fmla="*/ 469 w 469"/>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143"/>
                  <a:gd name="T71" fmla="*/ 469 w 469"/>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143">
                    <a:moveTo>
                      <a:pt x="0" y="76"/>
                    </a:moveTo>
                    <a:lnTo>
                      <a:pt x="25" y="103"/>
                    </a:lnTo>
                    <a:lnTo>
                      <a:pt x="39" y="117"/>
                    </a:lnTo>
                    <a:lnTo>
                      <a:pt x="54" y="128"/>
                    </a:lnTo>
                    <a:lnTo>
                      <a:pt x="70" y="136"/>
                    </a:lnTo>
                    <a:lnTo>
                      <a:pt x="88" y="142"/>
                    </a:lnTo>
                    <a:lnTo>
                      <a:pt x="109" y="143"/>
                    </a:lnTo>
                    <a:lnTo>
                      <a:pt x="132" y="142"/>
                    </a:lnTo>
                    <a:lnTo>
                      <a:pt x="146" y="139"/>
                    </a:lnTo>
                    <a:lnTo>
                      <a:pt x="159" y="134"/>
                    </a:lnTo>
                    <a:lnTo>
                      <a:pt x="175" y="128"/>
                    </a:lnTo>
                    <a:lnTo>
                      <a:pt x="192" y="120"/>
                    </a:lnTo>
                    <a:lnTo>
                      <a:pt x="227" y="101"/>
                    </a:lnTo>
                    <a:lnTo>
                      <a:pt x="264" y="80"/>
                    </a:lnTo>
                    <a:lnTo>
                      <a:pt x="301" y="58"/>
                    </a:lnTo>
                    <a:lnTo>
                      <a:pt x="337" y="39"/>
                    </a:lnTo>
                    <a:lnTo>
                      <a:pt x="368" y="21"/>
                    </a:lnTo>
                    <a:lnTo>
                      <a:pt x="382" y="15"/>
                    </a:lnTo>
                    <a:lnTo>
                      <a:pt x="396" y="10"/>
                    </a:lnTo>
                    <a:lnTo>
                      <a:pt x="416" y="4"/>
                    </a:lnTo>
                    <a:lnTo>
                      <a:pt x="436" y="2"/>
                    </a:lnTo>
                    <a:lnTo>
                      <a:pt x="452" y="0"/>
                    </a:lnTo>
                    <a:lnTo>
                      <a:pt x="4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2" name="Freeform 144"/>
              <p:cNvSpPr>
                <a:spLocks/>
              </p:cNvSpPr>
              <p:nvPr/>
            </p:nvSpPr>
            <p:spPr bwMode="auto">
              <a:xfrm>
                <a:off x="2857" y="3415"/>
                <a:ext cx="46"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85" name="Group 145"/>
            <p:cNvGrpSpPr>
              <a:grpSpLocks/>
            </p:cNvGrpSpPr>
            <p:nvPr/>
          </p:nvGrpSpPr>
          <p:grpSpPr bwMode="auto">
            <a:xfrm>
              <a:off x="3323" y="3457"/>
              <a:ext cx="264" cy="95"/>
              <a:chOff x="2936" y="3432"/>
              <a:chExt cx="264" cy="95"/>
            </a:xfrm>
          </p:grpSpPr>
          <p:sp>
            <p:nvSpPr>
              <p:cNvPr id="36989" name="Freeform 146"/>
              <p:cNvSpPr>
                <a:spLocks/>
              </p:cNvSpPr>
              <p:nvPr/>
            </p:nvSpPr>
            <p:spPr bwMode="auto">
              <a:xfrm>
                <a:off x="2936" y="3455"/>
                <a:ext cx="234" cy="72"/>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8 w 468"/>
                  <a:gd name="T11" fmla="*/ 142 h 143"/>
                  <a:gd name="T12" fmla="*/ 108 w 468"/>
                  <a:gd name="T13" fmla="*/ 143 h 143"/>
                  <a:gd name="T14" fmla="*/ 131 w 468"/>
                  <a:gd name="T15" fmla="*/ 142 h 143"/>
                  <a:gd name="T16" fmla="*/ 145 w 468"/>
                  <a:gd name="T17" fmla="*/ 139 h 143"/>
                  <a:gd name="T18" fmla="*/ 159 w 468"/>
                  <a:gd name="T19" fmla="*/ 134 h 143"/>
                  <a:gd name="T20" fmla="*/ 174 w 468"/>
                  <a:gd name="T21" fmla="*/ 128 h 143"/>
                  <a:gd name="T22" fmla="*/ 192 w 468"/>
                  <a:gd name="T23" fmla="*/ 120 h 143"/>
                  <a:gd name="T24" fmla="*/ 226 w 468"/>
                  <a:gd name="T25" fmla="*/ 101 h 143"/>
                  <a:gd name="T26" fmla="*/ 263 w 468"/>
                  <a:gd name="T27" fmla="*/ 80 h 143"/>
                  <a:gd name="T28" fmla="*/ 300 w 468"/>
                  <a:gd name="T29" fmla="*/ 58 h 143"/>
                  <a:gd name="T30" fmla="*/ 336 w 468"/>
                  <a:gd name="T31" fmla="*/ 39 h 143"/>
                  <a:gd name="T32" fmla="*/ 368 w 468"/>
                  <a:gd name="T33" fmla="*/ 21 h 143"/>
                  <a:gd name="T34" fmla="*/ 382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8" y="142"/>
                    </a:lnTo>
                    <a:lnTo>
                      <a:pt x="108" y="143"/>
                    </a:lnTo>
                    <a:lnTo>
                      <a:pt x="131" y="142"/>
                    </a:lnTo>
                    <a:lnTo>
                      <a:pt x="145" y="139"/>
                    </a:lnTo>
                    <a:lnTo>
                      <a:pt x="159" y="134"/>
                    </a:lnTo>
                    <a:lnTo>
                      <a:pt x="174" y="128"/>
                    </a:lnTo>
                    <a:lnTo>
                      <a:pt x="192" y="120"/>
                    </a:lnTo>
                    <a:lnTo>
                      <a:pt x="226" y="101"/>
                    </a:lnTo>
                    <a:lnTo>
                      <a:pt x="263" y="80"/>
                    </a:lnTo>
                    <a:lnTo>
                      <a:pt x="300" y="58"/>
                    </a:lnTo>
                    <a:lnTo>
                      <a:pt x="336" y="39"/>
                    </a:lnTo>
                    <a:lnTo>
                      <a:pt x="368" y="21"/>
                    </a:lnTo>
                    <a:lnTo>
                      <a:pt x="382"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0" name="Freeform 147"/>
              <p:cNvSpPr>
                <a:spLocks/>
              </p:cNvSpPr>
              <p:nvPr/>
            </p:nvSpPr>
            <p:spPr bwMode="auto">
              <a:xfrm>
                <a:off x="3154" y="3432"/>
                <a:ext cx="46" cy="42"/>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86" name="Rectangle 148"/>
            <p:cNvSpPr>
              <a:spLocks noChangeArrowheads="1"/>
            </p:cNvSpPr>
            <p:nvPr/>
          </p:nvSpPr>
          <p:spPr bwMode="auto">
            <a:xfrm>
              <a:off x="3092" y="3688"/>
              <a:ext cx="33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87" name="Rectangle 149"/>
            <p:cNvSpPr>
              <a:spLocks noChangeArrowheads="1"/>
            </p:cNvSpPr>
            <p:nvPr/>
          </p:nvSpPr>
          <p:spPr bwMode="auto">
            <a:xfrm>
              <a:off x="3132" y="3715"/>
              <a:ext cx="1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100">
                  <a:solidFill>
                    <a:srgbClr val="000000"/>
                  </a:solidFill>
                </a:rPr>
                <a:t>Ce</a:t>
              </a:r>
              <a:endParaRPr lang="it-IT" altLang="it-IT" sz="2400"/>
            </a:p>
          </p:txBody>
        </p:sp>
        <p:sp>
          <p:nvSpPr>
            <p:cNvPr id="36988" name="Rectangle 150"/>
            <p:cNvSpPr>
              <a:spLocks noChangeArrowheads="1"/>
            </p:cNvSpPr>
            <p:nvPr/>
          </p:nvSpPr>
          <p:spPr bwMode="auto">
            <a:xfrm>
              <a:off x="3244" y="3713"/>
              <a:ext cx="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800">
                  <a:solidFill>
                    <a:srgbClr val="000000"/>
                  </a:solidFill>
                </a:rPr>
                <a:t>III</a:t>
              </a:r>
              <a:endParaRPr lang="it-IT" altLang="it-IT" sz="2400"/>
            </a:p>
          </p:txBody>
        </p:sp>
      </p:grpSp>
      <p:grpSp>
        <p:nvGrpSpPr>
          <p:cNvPr id="36870" name="Group 151"/>
          <p:cNvGrpSpPr>
            <a:grpSpLocks/>
          </p:cNvGrpSpPr>
          <p:nvPr/>
        </p:nvGrpSpPr>
        <p:grpSpPr bwMode="auto">
          <a:xfrm>
            <a:off x="457200" y="2819400"/>
            <a:ext cx="4556125" cy="1279525"/>
            <a:chOff x="1344" y="1776"/>
            <a:chExt cx="2870" cy="806"/>
          </a:xfrm>
        </p:grpSpPr>
        <p:sp>
          <p:nvSpPr>
            <p:cNvPr id="36879" name="Oval 152"/>
            <p:cNvSpPr>
              <a:spLocks noChangeArrowheads="1"/>
            </p:cNvSpPr>
            <p:nvPr/>
          </p:nvSpPr>
          <p:spPr bwMode="auto">
            <a:xfrm>
              <a:off x="1509" y="2336"/>
              <a:ext cx="298" cy="100"/>
            </a:xfrm>
            <a:prstGeom prst="ellipse">
              <a:avLst/>
            </a:prstGeom>
            <a:solidFill>
              <a:srgbClr val="FF0000"/>
            </a:solidFill>
            <a:ln w="6350">
              <a:solidFill>
                <a:srgbClr val="FF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80" name="Line 153"/>
            <p:cNvSpPr>
              <a:spLocks noChangeShapeType="1"/>
            </p:cNvSpPr>
            <p:nvPr/>
          </p:nvSpPr>
          <p:spPr bwMode="auto">
            <a:xfrm>
              <a:off x="1377" y="2402"/>
              <a:ext cx="2836"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1" name="Rectangle 154"/>
            <p:cNvSpPr>
              <a:spLocks noChangeArrowheads="1"/>
            </p:cNvSpPr>
            <p:nvPr/>
          </p:nvSpPr>
          <p:spPr bwMode="auto">
            <a:xfrm>
              <a:off x="1344" y="2402"/>
              <a:ext cx="2870" cy="166"/>
            </a:xfrm>
            <a:prstGeom prst="rect">
              <a:avLst/>
            </a:prstGeom>
            <a:solidFill>
              <a:srgbClr val="DDDDDD"/>
            </a:solidFill>
            <a:ln w="6350">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882" name="Group 155"/>
            <p:cNvGrpSpPr>
              <a:grpSpLocks/>
            </p:cNvGrpSpPr>
            <p:nvPr/>
          </p:nvGrpSpPr>
          <p:grpSpPr bwMode="auto">
            <a:xfrm>
              <a:off x="1971" y="2072"/>
              <a:ext cx="305" cy="363"/>
              <a:chOff x="1584" y="2047"/>
              <a:chExt cx="305" cy="363"/>
            </a:xfrm>
          </p:grpSpPr>
          <p:sp>
            <p:nvSpPr>
              <p:cNvPr id="36953" name="Rectangle 156"/>
              <p:cNvSpPr>
                <a:spLocks noChangeArrowheads="1"/>
              </p:cNvSpPr>
              <p:nvPr/>
            </p:nvSpPr>
            <p:spPr bwMode="auto">
              <a:xfrm>
                <a:off x="1644"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4" name="Rectangle 157"/>
              <p:cNvSpPr>
                <a:spLocks noChangeArrowheads="1"/>
              </p:cNvSpPr>
              <p:nvPr/>
            </p:nvSpPr>
            <p:spPr bwMode="auto">
              <a:xfrm>
                <a:off x="1584"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5" name="Rectangle 158"/>
              <p:cNvSpPr>
                <a:spLocks noChangeArrowheads="1"/>
              </p:cNvSpPr>
              <p:nvPr/>
            </p:nvSpPr>
            <p:spPr bwMode="auto">
              <a:xfrm>
                <a:off x="1624"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56" name="Freeform 159"/>
              <p:cNvSpPr>
                <a:spLocks/>
              </p:cNvSpPr>
              <p:nvPr/>
            </p:nvSpPr>
            <p:spPr bwMode="auto">
              <a:xfrm>
                <a:off x="1679" y="2142"/>
                <a:ext cx="108" cy="108"/>
              </a:xfrm>
              <a:custGeom>
                <a:avLst/>
                <a:gdLst>
                  <a:gd name="T0" fmla="*/ 0 w 216"/>
                  <a:gd name="T1" fmla="*/ 197 h 215"/>
                  <a:gd name="T2" fmla="*/ 18 w 216"/>
                  <a:gd name="T3" fmla="*/ 215 h 215"/>
                  <a:gd name="T4" fmla="*/ 216 w 216"/>
                  <a:gd name="T5" fmla="*/ 17 h 215"/>
                  <a:gd name="T6" fmla="*/ 198 w 216"/>
                  <a:gd name="T7" fmla="*/ 0 h 215"/>
                  <a:gd name="T8" fmla="*/ 0 w 216"/>
                  <a:gd name="T9" fmla="*/ 197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7"/>
                    </a:moveTo>
                    <a:lnTo>
                      <a:pt x="18" y="215"/>
                    </a:lnTo>
                    <a:lnTo>
                      <a:pt x="216"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7" name="Rectangle 160"/>
              <p:cNvSpPr>
                <a:spLocks noChangeArrowheads="1"/>
              </p:cNvSpPr>
              <p:nvPr/>
            </p:nvSpPr>
            <p:spPr bwMode="auto">
              <a:xfrm>
                <a:off x="1749"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8" name="Rectangle 161"/>
              <p:cNvSpPr>
                <a:spLocks noChangeArrowheads="1"/>
              </p:cNvSpPr>
              <p:nvPr/>
            </p:nvSpPr>
            <p:spPr bwMode="auto">
              <a:xfrm>
                <a:off x="1789"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3" name="Group 162"/>
            <p:cNvGrpSpPr>
              <a:grpSpLocks/>
            </p:cNvGrpSpPr>
            <p:nvPr/>
          </p:nvGrpSpPr>
          <p:grpSpPr bwMode="auto">
            <a:xfrm>
              <a:off x="2293" y="2072"/>
              <a:ext cx="305" cy="363"/>
              <a:chOff x="1906" y="2047"/>
              <a:chExt cx="305" cy="363"/>
            </a:xfrm>
          </p:grpSpPr>
          <p:sp>
            <p:nvSpPr>
              <p:cNvPr id="36947" name="Rectangle 163"/>
              <p:cNvSpPr>
                <a:spLocks noChangeArrowheads="1"/>
              </p:cNvSpPr>
              <p:nvPr/>
            </p:nvSpPr>
            <p:spPr bwMode="auto">
              <a:xfrm>
                <a:off x="1966"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8" name="Rectangle 164"/>
              <p:cNvSpPr>
                <a:spLocks noChangeArrowheads="1"/>
              </p:cNvSpPr>
              <p:nvPr/>
            </p:nvSpPr>
            <p:spPr bwMode="auto">
              <a:xfrm>
                <a:off x="1906"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9" name="Rectangle 165"/>
              <p:cNvSpPr>
                <a:spLocks noChangeArrowheads="1"/>
              </p:cNvSpPr>
              <p:nvPr/>
            </p:nvSpPr>
            <p:spPr bwMode="auto">
              <a:xfrm>
                <a:off x="1946"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50" name="Freeform 166"/>
              <p:cNvSpPr>
                <a:spLocks/>
              </p:cNvSpPr>
              <p:nvPr/>
            </p:nvSpPr>
            <p:spPr bwMode="auto">
              <a:xfrm>
                <a:off x="2001" y="2142"/>
                <a:ext cx="108" cy="108"/>
              </a:xfrm>
              <a:custGeom>
                <a:avLst/>
                <a:gdLst>
                  <a:gd name="T0" fmla="*/ 0 w 215"/>
                  <a:gd name="T1" fmla="*/ 197 h 215"/>
                  <a:gd name="T2" fmla="*/ 18 w 215"/>
                  <a:gd name="T3" fmla="*/ 215 h 215"/>
                  <a:gd name="T4" fmla="*/ 215 w 215"/>
                  <a:gd name="T5" fmla="*/ 17 h 215"/>
                  <a:gd name="T6" fmla="*/ 198 w 215"/>
                  <a:gd name="T7" fmla="*/ 0 h 215"/>
                  <a:gd name="T8" fmla="*/ 0 w 215"/>
                  <a:gd name="T9" fmla="*/ 197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7"/>
                    </a:moveTo>
                    <a:lnTo>
                      <a:pt x="18" y="215"/>
                    </a:lnTo>
                    <a:lnTo>
                      <a:pt x="215"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1" name="Rectangle 167"/>
              <p:cNvSpPr>
                <a:spLocks noChangeArrowheads="1"/>
              </p:cNvSpPr>
              <p:nvPr/>
            </p:nvSpPr>
            <p:spPr bwMode="auto">
              <a:xfrm>
                <a:off x="2071"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2" name="Rectangle 168"/>
              <p:cNvSpPr>
                <a:spLocks noChangeArrowheads="1"/>
              </p:cNvSpPr>
              <p:nvPr/>
            </p:nvSpPr>
            <p:spPr bwMode="auto">
              <a:xfrm>
                <a:off x="2111"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4" name="Group 169"/>
            <p:cNvGrpSpPr>
              <a:grpSpLocks/>
            </p:cNvGrpSpPr>
            <p:nvPr/>
          </p:nvGrpSpPr>
          <p:grpSpPr bwMode="auto">
            <a:xfrm>
              <a:off x="2590" y="2072"/>
              <a:ext cx="305" cy="363"/>
              <a:chOff x="2203" y="2047"/>
              <a:chExt cx="305" cy="363"/>
            </a:xfrm>
          </p:grpSpPr>
          <p:sp>
            <p:nvSpPr>
              <p:cNvPr id="36941" name="Rectangle 170"/>
              <p:cNvSpPr>
                <a:spLocks noChangeArrowheads="1"/>
              </p:cNvSpPr>
              <p:nvPr/>
            </p:nvSpPr>
            <p:spPr bwMode="auto">
              <a:xfrm>
                <a:off x="2263"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2" name="Rectangle 171"/>
              <p:cNvSpPr>
                <a:spLocks noChangeArrowheads="1"/>
              </p:cNvSpPr>
              <p:nvPr/>
            </p:nvSpPr>
            <p:spPr bwMode="auto">
              <a:xfrm>
                <a:off x="2203"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3" name="Rectangle 172"/>
              <p:cNvSpPr>
                <a:spLocks noChangeArrowheads="1"/>
              </p:cNvSpPr>
              <p:nvPr/>
            </p:nvSpPr>
            <p:spPr bwMode="auto">
              <a:xfrm>
                <a:off x="2243"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44" name="Freeform 173"/>
              <p:cNvSpPr>
                <a:spLocks/>
              </p:cNvSpPr>
              <p:nvPr/>
            </p:nvSpPr>
            <p:spPr bwMode="auto">
              <a:xfrm>
                <a:off x="2298" y="2142"/>
                <a:ext cx="107" cy="108"/>
              </a:xfrm>
              <a:custGeom>
                <a:avLst/>
                <a:gdLst>
                  <a:gd name="T0" fmla="*/ 0 w 216"/>
                  <a:gd name="T1" fmla="*/ 197 h 215"/>
                  <a:gd name="T2" fmla="*/ 18 w 216"/>
                  <a:gd name="T3" fmla="*/ 215 h 215"/>
                  <a:gd name="T4" fmla="*/ 216 w 216"/>
                  <a:gd name="T5" fmla="*/ 17 h 215"/>
                  <a:gd name="T6" fmla="*/ 198 w 216"/>
                  <a:gd name="T7" fmla="*/ 0 h 215"/>
                  <a:gd name="T8" fmla="*/ 0 w 216"/>
                  <a:gd name="T9" fmla="*/ 197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7"/>
                    </a:moveTo>
                    <a:lnTo>
                      <a:pt x="18" y="215"/>
                    </a:lnTo>
                    <a:lnTo>
                      <a:pt x="216"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5" name="Rectangle 174"/>
              <p:cNvSpPr>
                <a:spLocks noChangeArrowheads="1"/>
              </p:cNvSpPr>
              <p:nvPr/>
            </p:nvSpPr>
            <p:spPr bwMode="auto">
              <a:xfrm>
                <a:off x="2368"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6" name="Rectangle 175"/>
              <p:cNvSpPr>
                <a:spLocks noChangeArrowheads="1"/>
              </p:cNvSpPr>
              <p:nvPr/>
            </p:nvSpPr>
            <p:spPr bwMode="auto">
              <a:xfrm>
                <a:off x="2408"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5" name="Group 176"/>
            <p:cNvGrpSpPr>
              <a:grpSpLocks/>
            </p:cNvGrpSpPr>
            <p:nvPr/>
          </p:nvGrpSpPr>
          <p:grpSpPr bwMode="auto">
            <a:xfrm>
              <a:off x="2887" y="2072"/>
              <a:ext cx="305" cy="363"/>
              <a:chOff x="2500" y="2047"/>
              <a:chExt cx="305" cy="363"/>
            </a:xfrm>
          </p:grpSpPr>
          <p:sp>
            <p:nvSpPr>
              <p:cNvPr id="36935" name="Rectangle 177"/>
              <p:cNvSpPr>
                <a:spLocks noChangeArrowheads="1"/>
              </p:cNvSpPr>
              <p:nvPr/>
            </p:nvSpPr>
            <p:spPr bwMode="auto">
              <a:xfrm>
                <a:off x="2559" y="2311"/>
                <a:ext cx="1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6" name="Rectangle 178"/>
              <p:cNvSpPr>
                <a:spLocks noChangeArrowheads="1"/>
              </p:cNvSpPr>
              <p:nvPr/>
            </p:nvSpPr>
            <p:spPr bwMode="auto">
              <a:xfrm>
                <a:off x="2500"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7" name="Rectangle 179"/>
              <p:cNvSpPr>
                <a:spLocks noChangeArrowheads="1"/>
              </p:cNvSpPr>
              <p:nvPr/>
            </p:nvSpPr>
            <p:spPr bwMode="auto">
              <a:xfrm>
                <a:off x="2539"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38" name="Freeform 180"/>
              <p:cNvSpPr>
                <a:spLocks/>
              </p:cNvSpPr>
              <p:nvPr/>
            </p:nvSpPr>
            <p:spPr bwMode="auto">
              <a:xfrm>
                <a:off x="2594" y="2142"/>
                <a:ext cx="108" cy="108"/>
              </a:xfrm>
              <a:custGeom>
                <a:avLst/>
                <a:gdLst>
                  <a:gd name="T0" fmla="*/ 0 w 215"/>
                  <a:gd name="T1" fmla="*/ 197 h 215"/>
                  <a:gd name="T2" fmla="*/ 18 w 215"/>
                  <a:gd name="T3" fmla="*/ 215 h 215"/>
                  <a:gd name="T4" fmla="*/ 215 w 215"/>
                  <a:gd name="T5" fmla="*/ 17 h 215"/>
                  <a:gd name="T6" fmla="*/ 198 w 215"/>
                  <a:gd name="T7" fmla="*/ 0 h 215"/>
                  <a:gd name="T8" fmla="*/ 0 w 215"/>
                  <a:gd name="T9" fmla="*/ 197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7"/>
                    </a:moveTo>
                    <a:lnTo>
                      <a:pt x="18" y="215"/>
                    </a:lnTo>
                    <a:lnTo>
                      <a:pt x="215"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9" name="Rectangle 181"/>
              <p:cNvSpPr>
                <a:spLocks noChangeArrowheads="1"/>
              </p:cNvSpPr>
              <p:nvPr/>
            </p:nvSpPr>
            <p:spPr bwMode="auto">
              <a:xfrm>
                <a:off x="2664" y="2047"/>
                <a:ext cx="14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0" name="Rectangle 182"/>
              <p:cNvSpPr>
                <a:spLocks noChangeArrowheads="1"/>
              </p:cNvSpPr>
              <p:nvPr/>
            </p:nvSpPr>
            <p:spPr bwMode="auto">
              <a:xfrm>
                <a:off x="2704"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6" name="Group 183"/>
            <p:cNvGrpSpPr>
              <a:grpSpLocks/>
            </p:cNvGrpSpPr>
            <p:nvPr/>
          </p:nvGrpSpPr>
          <p:grpSpPr bwMode="auto">
            <a:xfrm>
              <a:off x="3546" y="2072"/>
              <a:ext cx="305" cy="363"/>
              <a:chOff x="3159" y="2047"/>
              <a:chExt cx="305" cy="363"/>
            </a:xfrm>
          </p:grpSpPr>
          <p:sp>
            <p:nvSpPr>
              <p:cNvPr id="36929" name="Rectangle 184"/>
              <p:cNvSpPr>
                <a:spLocks noChangeArrowheads="1"/>
              </p:cNvSpPr>
              <p:nvPr/>
            </p:nvSpPr>
            <p:spPr bwMode="auto">
              <a:xfrm>
                <a:off x="3219"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0" name="Rectangle 185"/>
              <p:cNvSpPr>
                <a:spLocks noChangeArrowheads="1"/>
              </p:cNvSpPr>
              <p:nvPr/>
            </p:nvSpPr>
            <p:spPr bwMode="auto">
              <a:xfrm>
                <a:off x="3159"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1" name="Rectangle 186"/>
              <p:cNvSpPr>
                <a:spLocks noChangeArrowheads="1"/>
              </p:cNvSpPr>
              <p:nvPr/>
            </p:nvSpPr>
            <p:spPr bwMode="auto">
              <a:xfrm>
                <a:off x="3199"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32" name="Freeform 187"/>
              <p:cNvSpPr>
                <a:spLocks/>
              </p:cNvSpPr>
              <p:nvPr/>
            </p:nvSpPr>
            <p:spPr bwMode="auto">
              <a:xfrm>
                <a:off x="3254" y="2142"/>
                <a:ext cx="108" cy="108"/>
              </a:xfrm>
              <a:custGeom>
                <a:avLst/>
                <a:gdLst>
                  <a:gd name="T0" fmla="*/ 0 w 215"/>
                  <a:gd name="T1" fmla="*/ 197 h 215"/>
                  <a:gd name="T2" fmla="*/ 18 w 215"/>
                  <a:gd name="T3" fmla="*/ 215 h 215"/>
                  <a:gd name="T4" fmla="*/ 215 w 215"/>
                  <a:gd name="T5" fmla="*/ 17 h 215"/>
                  <a:gd name="T6" fmla="*/ 198 w 215"/>
                  <a:gd name="T7" fmla="*/ 0 h 215"/>
                  <a:gd name="T8" fmla="*/ 0 w 215"/>
                  <a:gd name="T9" fmla="*/ 197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7"/>
                    </a:moveTo>
                    <a:lnTo>
                      <a:pt x="18" y="215"/>
                    </a:lnTo>
                    <a:lnTo>
                      <a:pt x="215"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3" name="Rectangle 188"/>
              <p:cNvSpPr>
                <a:spLocks noChangeArrowheads="1"/>
              </p:cNvSpPr>
              <p:nvPr/>
            </p:nvSpPr>
            <p:spPr bwMode="auto">
              <a:xfrm>
                <a:off x="3324"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4" name="Rectangle 189"/>
              <p:cNvSpPr>
                <a:spLocks noChangeArrowheads="1"/>
              </p:cNvSpPr>
              <p:nvPr/>
            </p:nvSpPr>
            <p:spPr bwMode="auto">
              <a:xfrm>
                <a:off x="3364"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7" name="Group 190"/>
            <p:cNvGrpSpPr>
              <a:grpSpLocks/>
            </p:cNvGrpSpPr>
            <p:nvPr/>
          </p:nvGrpSpPr>
          <p:grpSpPr bwMode="auto">
            <a:xfrm>
              <a:off x="3876" y="2072"/>
              <a:ext cx="305" cy="363"/>
              <a:chOff x="3489" y="2047"/>
              <a:chExt cx="305" cy="363"/>
            </a:xfrm>
          </p:grpSpPr>
          <p:sp>
            <p:nvSpPr>
              <p:cNvPr id="36923" name="Rectangle 191"/>
              <p:cNvSpPr>
                <a:spLocks noChangeArrowheads="1"/>
              </p:cNvSpPr>
              <p:nvPr/>
            </p:nvSpPr>
            <p:spPr bwMode="auto">
              <a:xfrm>
                <a:off x="3549"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4" name="Rectangle 192"/>
              <p:cNvSpPr>
                <a:spLocks noChangeArrowheads="1"/>
              </p:cNvSpPr>
              <p:nvPr/>
            </p:nvSpPr>
            <p:spPr bwMode="auto">
              <a:xfrm>
                <a:off x="3489"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5" name="Rectangle 193"/>
              <p:cNvSpPr>
                <a:spLocks noChangeArrowheads="1"/>
              </p:cNvSpPr>
              <p:nvPr/>
            </p:nvSpPr>
            <p:spPr bwMode="auto">
              <a:xfrm>
                <a:off x="3529"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26" name="Freeform 194"/>
              <p:cNvSpPr>
                <a:spLocks/>
              </p:cNvSpPr>
              <p:nvPr/>
            </p:nvSpPr>
            <p:spPr bwMode="auto">
              <a:xfrm>
                <a:off x="3584" y="2142"/>
                <a:ext cx="107" cy="108"/>
              </a:xfrm>
              <a:custGeom>
                <a:avLst/>
                <a:gdLst>
                  <a:gd name="T0" fmla="*/ 0 w 216"/>
                  <a:gd name="T1" fmla="*/ 197 h 215"/>
                  <a:gd name="T2" fmla="*/ 18 w 216"/>
                  <a:gd name="T3" fmla="*/ 215 h 215"/>
                  <a:gd name="T4" fmla="*/ 216 w 216"/>
                  <a:gd name="T5" fmla="*/ 17 h 215"/>
                  <a:gd name="T6" fmla="*/ 198 w 216"/>
                  <a:gd name="T7" fmla="*/ 0 h 215"/>
                  <a:gd name="T8" fmla="*/ 0 w 216"/>
                  <a:gd name="T9" fmla="*/ 197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7"/>
                    </a:moveTo>
                    <a:lnTo>
                      <a:pt x="18" y="215"/>
                    </a:lnTo>
                    <a:lnTo>
                      <a:pt x="216"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7" name="Rectangle 195"/>
              <p:cNvSpPr>
                <a:spLocks noChangeArrowheads="1"/>
              </p:cNvSpPr>
              <p:nvPr/>
            </p:nvSpPr>
            <p:spPr bwMode="auto">
              <a:xfrm>
                <a:off x="3654"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8" name="Rectangle 196"/>
              <p:cNvSpPr>
                <a:spLocks noChangeArrowheads="1"/>
              </p:cNvSpPr>
              <p:nvPr/>
            </p:nvSpPr>
            <p:spPr bwMode="auto">
              <a:xfrm>
                <a:off x="3693"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8" name="Group 197"/>
            <p:cNvGrpSpPr>
              <a:grpSpLocks/>
            </p:cNvGrpSpPr>
            <p:nvPr/>
          </p:nvGrpSpPr>
          <p:grpSpPr bwMode="auto">
            <a:xfrm>
              <a:off x="3153" y="2237"/>
              <a:ext cx="208" cy="202"/>
              <a:chOff x="2766" y="2212"/>
              <a:chExt cx="208" cy="202"/>
            </a:xfrm>
          </p:grpSpPr>
          <p:sp>
            <p:nvSpPr>
              <p:cNvPr id="36919" name="Rectangle 198"/>
              <p:cNvSpPr>
                <a:spLocks noChangeArrowheads="1"/>
              </p:cNvSpPr>
              <p:nvPr/>
            </p:nvSpPr>
            <p:spPr bwMode="auto">
              <a:xfrm>
                <a:off x="2796"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0" name="Rectangle 199"/>
              <p:cNvSpPr>
                <a:spLocks noChangeArrowheads="1"/>
              </p:cNvSpPr>
              <p:nvPr/>
            </p:nvSpPr>
            <p:spPr bwMode="auto">
              <a:xfrm>
                <a:off x="2836"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21" name="Freeform 200"/>
              <p:cNvSpPr>
                <a:spLocks/>
              </p:cNvSpPr>
              <p:nvPr/>
            </p:nvSpPr>
            <p:spPr bwMode="auto">
              <a:xfrm>
                <a:off x="2766" y="2308"/>
                <a:ext cx="76" cy="106"/>
              </a:xfrm>
              <a:custGeom>
                <a:avLst/>
                <a:gdLst>
                  <a:gd name="T0" fmla="*/ 153 w 153"/>
                  <a:gd name="T1" fmla="*/ 13 h 211"/>
                  <a:gd name="T2" fmla="*/ 132 w 153"/>
                  <a:gd name="T3" fmla="*/ 0 h 211"/>
                  <a:gd name="T4" fmla="*/ 0 w 153"/>
                  <a:gd name="T5" fmla="*/ 198 h 211"/>
                  <a:gd name="T6" fmla="*/ 21 w 153"/>
                  <a:gd name="T7" fmla="*/ 211 h 211"/>
                  <a:gd name="T8" fmla="*/ 153 w 153"/>
                  <a:gd name="T9" fmla="*/ 13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153" y="13"/>
                    </a:moveTo>
                    <a:lnTo>
                      <a:pt x="132" y="0"/>
                    </a:lnTo>
                    <a:lnTo>
                      <a:pt x="0" y="198"/>
                    </a:lnTo>
                    <a:lnTo>
                      <a:pt x="21" y="211"/>
                    </a:lnTo>
                    <a:lnTo>
                      <a:pt x="15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2" name="Freeform 201"/>
              <p:cNvSpPr>
                <a:spLocks/>
              </p:cNvSpPr>
              <p:nvPr/>
            </p:nvSpPr>
            <p:spPr bwMode="auto">
              <a:xfrm>
                <a:off x="2898" y="2308"/>
                <a:ext cx="76" cy="106"/>
              </a:xfrm>
              <a:custGeom>
                <a:avLst/>
                <a:gdLst>
                  <a:gd name="T0" fmla="*/ 21 w 153"/>
                  <a:gd name="T1" fmla="*/ 0 h 211"/>
                  <a:gd name="T2" fmla="*/ 0 w 153"/>
                  <a:gd name="T3" fmla="*/ 13 h 211"/>
                  <a:gd name="T4" fmla="*/ 132 w 153"/>
                  <a:gd name="T5" fmla="*/ 211 h 211"/>
                  <a:gd name="T6" fmla="*/ 153 w 153"/>
                  <a:gd name="T7" fmla="*/ 198 h 211"/>
                  <a:gd name="T8" fmla="*/ 21 w 153"/>
                  <a:gd name="T9" fmla="*/ 0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21" y="0"/>
                    </a:moveTo>
                    <a:lnTo>
                      <a:pt x="0" y="13"/>
                    </a:lnTo>
                    <a:lnTo>
                      <a:pt x="132" y="211"/>
                    </a:lnTo>
                    <a:lnTo>
                      <a:pt x="153"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889" name="Rectangle 202"/>
            <p:cNvSpPr>
              <a:spLocks noChangeArrowheads="1"/>
            </p:cNvSpPr>
            <p:nvPr/>
          </p:nvSpPr>
          <p:spPr bwMode="auto">
            <a:xfrm>
              <a:off x="1509" y="1776"/>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0" name="Rectangle 203"/>
            <p:cNvSpPr>
              <a:spLocks noChangeArrowheads="1"/>
            </p:cNvSpPr>
            <p:nvPr/>
          </p:nvSpPr>
          <p:spPr bwMode="auto">
            <a:xfrm>
              <a:off x="1549" y="180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891" name="Rectangle 204"/>
            <p:cNvSpPr>
              <a:spLocks noChangeArrowheads="1"/>
            </p:cNvSpPr>
            <p:nvPr/>
          </p:nvSpPr>
          <p:spPr bwMode="auto">
            <a:xfrm>
              <a:off x="1605" y="1847"/>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600">
                  <a:solidFill>
                    <a:srgbClr val="000000"/>
                  </a:solidFill>
                </a:rPr>
                <a:t>2</a:t>
              </a:r>
              <a:endParaRPr lang="it-IT" altLang="it-IT" sz="2400"/>
            </a:p>
          </p:txBody>
        </p:sp>
        <p:sp>
          <p:nvSpPr>
            <p:cNvPr id="36892" name="Rectangle 205"/>
            <p:cNvSpPr>
              <a:spLocks noChangeArrowheads="1"/>
            </p:cNvSpPr>
            <p:nvPr/>
          </p:nvSpPr>
          <p:spPr bwMode="auto">
            <a:xfrm>
              <a:off x="1443" y="2105"/>
              <a:ext cx="3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3" name="Rectangle 206"/>
            <p:cNvSpPr>
              <a:spLocks noChangeArrowheads="1"/>
            </p:cNvSpPr>
            <p:nvPr/>
          </p:nvSpPr>
          <p:spPr bwMode="auto">
            <a:xfrm>
              <a:off x="1483" y="213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894" name="Rectangle 207"/>
            <p:cNvSpPr>
              <a:spLocks noChangeArrowheads="1"/>
            </p:cNvSpPr>
            <p:nvPr/>
          </p:nvSpPr>
          <p:spPr bwMode="auto">
            <a:xfrm>
              <a:off x="1707" y="2105"/>
              <a:ext cx="3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5" name="Rectangle 208"/>
            <p:cNvSpPr>
              <a:spLocks noChangeArrowheads="1"/>
            </p:cNvSpPr>
            <p:nvPr/>
          </p:nvSpPr>
          <p:spPr bwMode="auto">
            <a:xfrm>
              <a:off x="1747" y="213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896" name="Freeform 209"/>
            <p:cNvSpPr>
              <a:spLocks/>
            </p:cNvSpPr>
            <p:nvPr/>
          </p:nvSpPr>
          <p:spPr bwMode="auto">
            <a:xfrm>
              <a:off x="1537" y="2234"/>
              <a:ext cx="77" cy="106"/>
            </a:xfrm>
            <a:custGeom>
              <a:avLst/>
              <a:gdLst>
                <a:gd name="T0" fmla="*/ 21 w 152"/>
                <a:gd name="T1" fmla="*/ 0 h 211"/>
                <a:gd name="T2" fmla="*/ 0 w 152"/>
                <a:gd name="T3" fmla="*/ 14 h 211"/>
                <a:gd name="T4" fmla="*/ 132 w 152"/>
                <a:gd name="T5" fmla="*/ 211 h 211"/>
                <a:gd name="T6" fmla="*/ 152 w 152"/>
                <a:gd name="T7" fmla="*/ 198 h 211"/>
                <a:gd name="T8" fmla="*/ 21 w 152"/>
                <a:gd name="T9" fmla="*/ 0 h 211"/>
                <a:gd name="T10" fmla="*/ 0 60000 65536"/>
                <a:gd name="T11" fmla="*/ 0 60000 65536"/>
                <a:gd name="T12" fmla="*/ 0 60000 65536"/>
                <a:gd name="T13" fmla="*/ 0 60000 65536"/>
                <a:gd name="T14" fmla="*/ 0 60000 65536"/>
                <a:gd name="T15" fmla="*/ 0 w 152"/>
                <a:gd name="T16" fmla="*/ 0 h 211"/>
                <a:gd name="T17" fmla="*/ 152 w 152"/>
                <a:gd name="T18" fmla="*/ 211 h 211"/>
              </a:gdLst>
              <a:ahLst/>
              <a:cxnLst>
                <a:cxn ang="T10">
                  <a:pos x="T0" y="T1"/>
                </a:cxn>
                <a:cxn ang="T11">
                  <a:pos x="T2" y="T3"/>
                </a:cxn>
                <a:cxn ang="T12">
                  <a:pos x="T4" y="T5"/>
                </a:cxn>
                <a:cxn ang="T13">
                  <a:pos x="T6" y="T7"/>
                </a:cxn>
                <a:cxn ang="T14">
                  <a:pos x="T8" y="T9"/>
                </a:cxn>
              </a:cxnLst>
              <a:rect l="T15" t="T16" r="T17" b="T18"/>
              <a:pathLst>
                <a:path w="152" h="211">
                  <a:moveTo>
                    <a:pt x="21" y="0"/>
                  </a:moveTo>
                  <a:lnTo>
                    <a:pt x="0" y="14"/>
                  </a:lnTo>
                  <a:lnTo>
                    <a:pt x="132" y="211"/>
                  </a:lnTo>
                  <a:lnTo>
                    <a:pt x="152"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7" name="Freeform 210"/>
            <p:cNvSpPr>
              <a:spLocks/>
            </p:cNvSpPr>
            <p:nvPr/>
          </p:nvSpPr>
          <p:spPr bwMode="auto">
            <a:xfrm>
              <a:off x="1702" y="2202"/>
              <a:ext cx="77" cy="137"/>
            </a:xfrm>
            <a:custGeom>
              <a:avLst/>
              <a:gdLst>
                <a:gd name="T0" fmla="*/ 154 w 154"/>
                <a:gd name="T1" fmla="*/ 11 h 275"/>
                <a:gd name="T2" fmla="*/ 132 w 154"/>
                <a:gd name="T3" fmla="*/ 0 h 275"/>
                <a:gd name="T4" fmla="*/ 0 w 154"/>
                <a:gd name="T5" fmla="*/ 264 h 275"/>
                <a:gd name="T6" fmla="*/ 22 w 154"/>
                <a:gd name="T7" fmla="*/ 275 h 275"/>
                <a:gd name="T8" fmla="*/ 154 w 154"/>
                <a:gd name="T9" fmla="*/ 11 h 275"/>
                <a:gd name="T10" fmla="*/ 0 60000 65536"/>
                <a:gd name="T11" fmla="*/ 0 60000 65536"/>
                <a:gd name="T12" fmla="*/ 0 60000 65536"/>
                <a:gd name="T13" fmla="*/ 0 60000 65536"/>
                <a:gd name="T14" fmla="*/ 0 60000 65536"/>
                <a:gd name="T15" fmla="*/ 0 w 154"/>
                <a:gd name="T16" fmla="*/ 0 h 275"/>
                <a:gd name="T17" fmla="*/ 154 w 154"/>
                <a:gd name="T18" fmla="*/ 275 h 275"/>
              </a:gdLst>
              <a:ahLst/>
              <a:cxnLst>
                <a:cxn ang="T10">
                  <a:pos x="T0" y="T1"/>
                </a:cxn>
                <a:cxn ang="T11">
                  <a:pos x="T2" y="T3"/>
                </a:cxn>
                <a:cxn ang="T12">
                  <a:pos x="T4" y="T5"/>
                </a:cxn>
                <a:cxn ang="T13">
                  <a:pos x="T6" y="T7"/>
                </a:cxn>
                <a:cxn ang="T14">
                  <a:pos x="T8" y="T9"/>
                </a:cxn>
              </a:cxnLst>
              <a:rect l="T15" t="T16" r="T17" b="T18"/>
              <a:pathLst>
                <a:path w="154" h="275">
                  <a:moveTo>
                    <a:pt x="154" y="11"/>
                  </a:moveTo>
                  <a:lnTo>
                    <a:pt x="132" y="0"/>
                  </a:lnTo>
                  <a:lnTo>
                    <a:pt x="0" y="264"/>
                  </a:lnTo>
                  <a:lnTo>
                    <a:pt x="22" y="275"/>
                  </a:lnTo>
                  <a:lnTo>
                    <a:pt x="15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898" name="Group 211"/>
            <p:cNvGrpSpPr>
              <a:grpSpLocks/>
            </p:cNvGrpSpPr>
            <p:nvPr/>
          </p:nvGrpSpPr>
          <p:grpSpPr bwMode="auto">
            <a:xfrm>
              <a:off x="1773" y="2157"/>
              <a:ext cx="330" cy="113"/>
              <a:chOff x="1386" y="2132"/>
              <a:chExt cx="330" cy="113"/>
            </a:xfrm>
          </p:grpSpPr>
          <p:sp>
            <p:nvSpPr>
              <p:cNvPr id="36917" name="Freeform 212"/>
              <p:cNvSpPr>
                <a:spLocks/>
              </p:cNvSpPr>
              <p:nvPr/>
            </p:nvSpPr>
            <p:spPr bwMode="auto">
              <a:xfrm>
                <a:off x="1386" y="2132"/>
                <a:ext cx="302" cy="113"/>
              </a:xfrm>
              <a:custGeom>
                <a:avLst/>
                <a:gdLst>
                  <a:gd name="T0" fmla="*/ 0 w 605"/>
                  <a:gd name="T1" fmla="*/ 227 h 227"/>
                  <a:gd name="T2" fmla="*/ 13 w 605"/>
                  <a:gd name="T3" fmla="*/ 218 h 227"/>
                  <a:gd name="T4" fmla="*/ 26 w 605"/>
                  <a:gd name="T5" fmla="*/ 207 h 227"/>
                  <a:gd name="T6" fmla="*/ 43 w 605"/>
                  <a:gd name="T7" fmla="*/ 194 h 227"/>
                  <a:gd name="T8" fmla="*/ 62 w 605"/>
                  <a:gd name="T9" fmla="*/ 180 h 227"/>
                  <a:gd name="T10" fmla="*/ 81 w 605"/>
                  <a:gd name="T11" fmla="*/ 163 h 227"/>
                  <a:gd name="T12" fmla="*/ 103 w 605"/>
                  <a:gd name="T13" fmla="*/ 146 h 227"/>
                  <a:gd name="T14" fmla="*/ 149 w 605"/>
                  <a:gd name="T15" fmla="*/ 110 h 227"/>
                  <a:gd name="T16" fmla="*/ 198 w 605"/>
                  <a:gd name="T17" fmla="*/ 74 h 227"/>
                  <a:gd name="T18" fmla="*/ 223 w 605"/>
                  <a:gd name="T19" fmla="*/ 58 h 227"/>
                  <a:gd name="T20" fmla="*/ 247 w 605"/>
                  <a:gd name="T21" fmla="*/ 43 h 227"/>
                  <a:gd name="T22" fmla="*/ 271 w 605"/>
                  <a:gd name="T23" fmla="*/ 30 h 227"/>
                  <a:gd name="T24" fmla="*/ 294 w 605"/>
                  <a:gd name="T25" fmla="*/ 18 h 227"/>
                  <a:gd name="T26" fmla="*/ 318 w 605"/>
                  <a:gd name="T27" fmla="*/ 10 h 227"/>
                  <a:gd name="T28" fmla="*/ 338 w 605"/>
                  <a:gd name="T29" fmla="*/ 4 h 227"/>
                  <a:gd name="T30" fmla="*/ 355 w 605"/>
                  <a:gd name="T31" fmla="*/ 1 h 227"/>
                  <a:gd name="T32" fmla="*/ 371 w 605"/>
                  <a:gd name="T33" fmla="*/ 0 h 227"/>
                  <a:gd name="T34" fmla="*/ 388 w 605"/>
                  <a:gd name="T35" fmla="*/ 1 h 227"/>
                  <a:gd name="T36" fmla="*/ 405 w 605"/>
                  <a:gd name="T37" fmla="*/ 3 h 227"/>
                  <a:gd name="T38" fmla="*/ 440 w 605"/>
                  <a:gd name="T39" fmla="*/ 10 h 227"/>
                  <a:gd name="T40" fmla="*/ 476 w 605"/>
                  <a:gd name="T41" fmla="*/ 19 h 227"/>
                  <a:gd name="T42" fmla="*/ 510 w 605"/>
                  <a:gd name="T43" fmla="*/ 32 h 227"/>
                  <a:gd name="T44" fmla="*/ 544 w 605"/>
                  <a:gd name="T45" fmla="*/ 45 h 227"/>
                  <a:gd name="T46" fmla="*/ 576 w 605"/>
                  <a:gd name="T47" fmla="*/ 59 h 227"/>
                  <a:gd name="T48" fmla="*/ 605 w 605"/>
                  <a:gd name="T49" fmla="*/ 73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5"/>
                  <a:gd name="T76" fmla="*/ 0 h 227"/>
                  <a:gd name="T77" fmla="*/ 605 w 605"/>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5" h="227">
                    <a:moveTo>
                      <a:pt x="0" y="227"/>
                    </a:moveTo>
                    <a:lnTo>
                      <a:pt x="13" y="218"/>
                    </a:lnTo>
                    <a:lnTo>
                      <a:pt x="26" y="207"/>
                    </a:lnTo>
                    <a:lnTo>
                      <a:pt x="43" y="194"/>
                    </a:lnTo>
                    <a:lnTo>
                      <a:pt x="62" y="180"/>
                    </a:lnTo>
                    <a:lnTo>
                      <a:pt x="81" y="163"/>
                    </a:lnTo>
                    <a:lnTo>
                      <a:pt x="103" y="146"/>
                    </a:lnTo>
                    <a:lnTo>
                      <a:pt x="149" y="110"/>
                    </a:lnTo>
                    <a:lnTo>
                      <a:pt x="198" y="74"/>
                    </a:lnTo>
                    <a:lnTo>
                      <a:pt x="223" y="58"/>
                    </a:lnTo>
                    <a:lnTo>
                      <a:pt x="247" y="43"/>
                    </a:lnTo>
                    <a:lnTo>
                      <a:pt x="271" y="30"/>
                    </a:lnTo>
                    <a:lnTo>
                      <a:pt x="294" y="18"/>
                    </a:lnTo>
                    <a:lnTo>
                      <a:pt x="318" y="10"/>
                    </a:lnTo>
                    <a:lnTo>
                      <a:pt x="338" y="4"/>
                    </a:lnTo>
                    <a:lnTo>
                      <a:pt x="355" y="1"/>
                    </a:lnTo>
                    <a:lnTo>
                      <a:pt x="371" y="0"/>
                    </a:lnTo>
                    <a:lnTo>
                      <a:pt x="388" y="1"/>
                    </a:lnTo>
                    <a:lnTo>
                      <a:pt x="405" y="3"/>
                    </a:lnTo>
                    <a:lnTo>
                      <a:pt x="440" y="10"/>
                    </a:lnTo>
                    <a:lnTo>
                      <a:pt x="476" y="19"/>
                    </a:lnTo>
                    <a:lnTo>
                      <a:pt x="510" y="32"/>
                    </a:lnTo>
                    <a:lnTo>
                      <a:pt x="544" y="45"/>
                    </a:lnTo>
                    <a:lnTo>
                      <a:pt x="576" y="59"/>
                    </a:lnTo>
                    <a:lnTo>
                      <a:pt x="605" y="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8" name="Freeform 213"/>
              <p:cNvSpPr>
                <a:spLocks/>
              </p:cNvSpPr>
              <p:nvPr/>
            </p:nvSpPr>
            <p:spPr bwMode="auto">
              <a:xfrm>
                <a:off x="1668" y="2144"/>
                <a:ext cx="48" cy="41"/>
              </a:xfrm>
              <a:custGeom>
                <a:avLst/>
                <a:gdLst>
                  <a:gd name="T0" fmla="*/ 0 w 95"/>
                  <a:gd name="T1" fmla="*/ 81 h 81"/>
                  <a:gd name="T2" fmla="*/ 95 w 95"/>
                  <a:gd name="T3" fmla="*/ 70 h 81"/>
                  <a:gd name="T4" fmla="*/ 30 w 95"/>
                  <a:gd name="T5" fmla="*/ 0 h 81"/>
                  <a:gd name="T6" fmla="*/ 40 w 95"/>
                  <a:gd name="T7" fmla="*/ 49 h 81"/>
                  <a:gd name="T8" fmla="*/ 0 w 95"/>
                  <a:gd name="T9" fmla="*/ 81 h 81"/>
                  <a:gd name="T10" fmla="*/ 0 60000 65536"/>
                  <a:gd name="T11" fmla="*/ 0 60000 65536"/>
                  <a:gd name="T12" fmla="*/ 0 60000 65536"/>
                  <a:gd name="T13" fmla="*/ 0 60000 65536"/>
                  <a:gd name="T14" fmla="*/ 0 60000 65536"/>
                  <a:gd name="T15" fmla="*/ 0 w 95"/>
                  <a:gd name="T16" fmla="*/ 0 h 81"/>
                  <a:gd name="T17" fmla="*/ 95 w 95"/>
                  <a:gd name="T18" fmla="*/ 81 h 81"/>
                </a:gdLst>
                <a:ahLst/>
                <a:cxnLst>
                  <a:cxn ang="T10">
                    <a:pos x="T0" y="T1"/>
                  </a:cxn>
                  <a:cxn ang="T11">
                    <a:pos x="T2" y="T3"/>
                  </a:cxn>
                  <a:cxn ang="T12">
                    <a:pos x="T4" y="T5"/>
                  </a:cxn>
                  <a:cxn ang="T13">
                    <a:pos x="T6" y="T7"/>
                  </a:cxn>
                  <a:cxn ang="T14">
                    <a:pos x="T8" y="T9"/>
                  </a:cxn>
                </a:cxnLst>
                <a:rect l="T15" t="T16" r="T17" b="T18"/>
                <a:pathLst>
                  <a:path w="95" h="81">
                    <a:moveTo>
                      <a:pt x="0" y="81"/>
                    </a:moveTo>
                    <a:lnTo>
                      <a:pt x="95" y="70"/>
                    </a:lnTo>
                    <a:lnTo>
                      <a:pt x="30" y="0"/>
                    </a:lnTo>
                    <a:lnTo>
                      <a:pt x="40" y="49"/>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899" name="Group 214"/>
            <p:cNvGrpSpPr>
              <a:grpSpLocks/>
            </p:cNvGrpSpPr>
            <p:nvPr/>
          </p:nvGrpSpPr>
          <p:grpSpPr bwMode="auto">
            <a:xfrm>
              <a:off x="2136" y="2176"/>
              <a:ext cx="264" cy="95"/>
              <a:chOff x="1749" y="2151"/>
              <a:chExt cx="264" cy="95"/>
            </a:xfrm>
          </p:grpSpPr>
          <p:sp>
            <p:nvSpPr>
              <p:cNvPr id="36915" name="Freeform 215"/>
              <p:cNvSpPr>
                <a:spLocks/>
              </p:cNvSpPr>
              <p:nvPr/>
            </p:nvSpPr>
            <p:spPr bwMode="auto">
              <a:xfrm>
                <a:off x="1749" y="2175"/>
                <a:ext cx="234"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3 h 143"/>
                  <a:gd name="T20" fmla="*/ 174 w 468"/>
                  <a:gd name="T21" fmla="*/ 128 h 143"/>
                  <a:gd name="T22" fmla="*/ 192 w 468"/>
                  <a:gd name="T23" fmla="*/ 120 h 143"/>
                  <a:gd name="T24" fmla="*/ 226 w 468"/>
                  <a:gd name="T25" fmla="*/ 100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3"/>
                    </a:lnTo>
                    <a:lnTo>
                      <a:pt x="174" y="128"/>
                    </a:lnTo>
                    <a:lnTo>
                      <a:pt x="192" y="120"/>
                    </a:lnTo>
                    <a:lnTo>
                      <a:pt x="226" y="100"/>
                    </a:lnTo>
                    <a:lnTo>
                      <a:pt x="263" y="80"/>
                    </a:lnTo>
                    <a:lnTo>
                      <a:pt x="300" y="58"/>
                    </a:lnTo>
                    <a:lnTo>
                      <a:pt x="336" y="39"/>
                    </a:lnTo>
                    <a:lnTo>
                      <a:pt x="368" y="21"/>
                    </a:lnTo>
                    <a:lnTo>
                      <a:pt x="381"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6" name="Freeform 216"/>
              <p:cNvSpPr>
                <a:spLocks/>
              </p:cNvSpPr>
              <p:nvPr/>
            </p:nvSpPr>
            <p:spPr bwMode="auto">
              <a:xfrm>
                <a:off x="1967" y="2151"/>
                <a:ext cx="46" cy="43"/>
              </a:xfrm>
              <a:custGeom>
                <a:avLst/>
                <a:gdLst>
                  <a:gd name="T0" fmla="*/ 0 w 91"/>
                  <a:gd name="T1" fmla="*/ 86 h 86"/>
                  <a:gd name="T2" fmla="*/ 91 w 91"/>
                  <a:gd name="T3" fmla="*/ 57 h 86"/>
                  <a:gd name="T4" fmla="*/ 14 w 91"/>
                  <a:gd name="T5" fmla="*/ 0 h 86"/>
                  <a:gd name="T6" fmla="*/ 33 w 91"/>
                  <a:gd name="T7" fmla="*/ 47 h 86"/>
                  <a:gd name="T8" fmla="*/ 0 w 91"/>
                  <a:gd name="T9" fmla="*/ 86 h 86"/>
                  <a:gd name="T10" fmla="*/ 0 60000 65536"/>
                  <a:gd name="T11" fmla="*/ 0 60000 65536"/>
                  <a:gd name="T12" fmla="*/ 0 60000 65536"/>
                  <a:gd name="T13" fmla="*/ 0 60000 65536"/>
                  <a:gd name="T14" fmla="*/ 0 60000 65536"/>
                  <a:gd name="T15" fmla="*/ 0 w 91"/>
                  <a:gd name="T16" fmla="*/ 0 h 86"/>
                  <a:gd name="T17" fmla="*/ 91 w 91"/>
                  <a:gd name="T18" fmla="*/ 86 h 86"/>
                </a:gdLst>
                <a:ahLst/>
                <a:cxnLst>
                  <a:cxn ang="T10">
                    <a:pos x="T0" y="T1"/>
                  </a:cxn>
                  <a:cxn ang="T11">
                    <a:pos x="T2" y="T3"/>
                  </a:cxn>
                  <a:cxn ang="T12">
                    <a:pos x="T4" y="T5"/>
                  </a:cxn>
                  <a:cxn ang="T13">
                    <a:pos x="T6" y="T7"/>
                  </a:cxn>
                  <a:cxn ang="T14">
                    <a:pos x="T8" y="T9"/>
                  </a:cxn>
                </a:cxnLst>
                <a:rect l="T15" t="T16" r="T17" b="T18"/>
                <a:pathLst>
                  <a:path w="91" h="86">
                    <a:moveTo>
                      <a:pt x="0" y="86"/>
                    </a:moveTo>
                    <a:lnTo>
                      <a:pt x="91" y="57"/>
                    </a:lnTo>
                    <a:lnTo>
                      <a:pt x="14" y="0"/>
                    </a:lnTo>
                    <a:lnTo>
                      <a:pt x="33" y="47"/>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0" name="Group 217"/>
            <p:cNvGrpSpPr>
              <a:grpSpLocks/>
            </p:cNvGrpSpPr>
            <p:nvPr/>
          </p:nvGrpSpPr>
          <p:grpSpPr bwMode="auto">
            <a:xfrm>
              <a:off x="2433" y="2187"/>
              <a:ext cx="263" cy="95"/>
              <a:chOff x="2046" y="2162"/>
              <a:chExt cx="263" cy="95"/>
            </a:xfrm>
          </p:grpSpPr>
          <p:sp>
            <p:nvSpPr>
              <p:cNvPr id="36913" name="Freeform 218"/>
              <p:cNvSpPr>
                <a:spLocks/>
              </p:cNvSpPr>
              <p:nvPr/>
            </p:nvSpPr>
            <p:spPr bwMode="auto">
              <a:xfrm>
                <a:off x="2046" y="2186"/>
                <a:ext cx="234" cy="71"/>
              </a:xfrm>
              <a:custGeom>
                <a:avLst/>
                <a:gdLst>
                  <a:gd name="T0" fmla="*/ 0 w 469"/>
                  <a:gd name="T1" fmla="*/ 76 h 143"/>
                  <a:gd name="T2" fmla="*/ 25 w 469"/>
                  <a:gd name="T3" fmla="*/ 103 h 143"/>
                  <a:gd name="T4" fmla="*/ 39 w 469"/>
                  <a:gd name="T5" fmla="*/ 117 h 143"/>
                  <a:gd name="T6" fmla="*/ 54 w 469"/>
                  <a:gd name="T7" fmla="*/ 128 h 143"/>
                  <a:gd name="T8" fmla="*/ 70 w 469"/>
                  <a:gd name="T9" fmla="*/ 136 h 143"/>
                  <a:gd name="T10" fmla="*/ 88 w 469"/>
                  <a:gd name="T11" fmla="*/ 142 h 143"/>
                  <a:gd name="T12" fmla="*/ 109 w 469"/>
                  <a:gd name="T13" fmla="*/ 143 h 143"/>
                  <a:gd name="T14" fmla="*/ 132 w 469"/>
                  <a:gd name="T15" fmla="*/ 142 h 143"/>
                  <a:gd name="T16" fmla="*/ 146 w 469"/>
                  <a:gd name="T17" fmla="*/ 139 h 143"/>
                  <a:gd name="T18" fmla="*/ 159 w 469"/>
                  <a:gd name="T19" fmla="*/ 133 h 143"/>
                  <a:gd name="T20" fmla="*/ 175 w 469"/>
                  <a:gd name="T21" fmla="*/ 128 h 143"/>
                  <a:gd name="T22" fmla="*/ 192 w 469"/>
                  <a:gd name="T23" fmla="*/ 120 h 143"/>
                  <a:gd name="T24" fmla="*/ 227 w 469"/>
                  <a:gd name="T25" fmla="*/ 100 h 143"/>
                  <a:gd name="T26" fmla="*/ 264 w 469"/>
                  <a:gd name="T27" fmla="*/ 80 h 143"/>
                  <a:gd name="T28" fmla="*/ 301 w 469"/>
                  <a:gd name="T29" fmla="*/ 58 h 143"/>
                  <a:gd name="T30" fmla="*/ 337 w 469"/>
                  <a:gd name="T31" fmla="*/ 39 h 143"/>
                  <a:gd name="T32" fmla="*/ 368 w 469"/>
                  <a:gd name="T33" fmla="*/ 21 h 143"/>
                  <a:gd name="T34" fmla="*/ 382 w 469"/>
                  <a:gd name="T35" fmla="*/ 15 h 143"/>
                  <a:gd name="T36" fmla="*/ 396 w 469"/>
                  <a:gd name="T37" fmla="*/ 10 h 143"/>
                  <a:gd name="T38" fmla="*/ 416 w 469"/>
                  <a:gd name="T39" fmla="*/ 4 h 143"/>
                  <a:gd name="T40" fmla="*/ 436 w 469"/>
                  <a:gd name="T41" fmla="*/ 1 h 143"/>
                  <a:gd name="T42" fmla="*/ 452 w 469"/>
                  <a:gd name="T43" fmla="*/ 0 h 143"/>
                  <a:gd name="T44" fmla="*/ 469 w 469"/>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143"/>
                  <a:gd name="T71" fmla="*/ 469 w 469"/>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143">
                    <a:moveTo>
                      <a:pt x="0" y="76"/>
                    </a:moveTo>
                    <a:lnTo>
                      <a:pt x="25" y="103"/>
                    </a:lnTo>
                    <a:lnTo>
                      <a:pt x="39" y="117"/>
                    </a:lnTo>
                    <a:lnTo>
                      <a:pt x="54" y="128"/>
                    </a:lnTo>
                    <a:lnTo>
                      <a:pt x="70" y="136"/>
                    </a:lnTo>
                    <a:lnTo>
                      <a:pt x="88" y="142"/>
                    </a:lnTo>
                    <a:lnTo>
                      <a:pt x="109" y="143"/>
                    </a:lnTo>
                    <a:lnTo>
                      <a:pt x="132" y="142"/>
                    </a:lnTo>
                    <a:lnTo>
                      <a:pt x="146" y="139"/>
                    </a:lnTo>
                    <a:lnTo>
                      <a:pt x="159" y="133"/>
                    </a:lnTo>
                    <a:lnTo>
                      <a:pt x="175" y="128"/>
                    </a:lnTo>
                    <a:lnTo>
                      <a:pt x="192" y="120"/>
                    </a:lnTo>
                    <a:lnTo>
                      <a:pt x="227" y="100"/>
                    </a:lnTo>
                    <a:lnTo>
                      <a:pt x="264" y="80"/>
                    </a:lnTo>
                    <a:lnTo>
                      <a:pt x="301" y="58"/>
                    </a:lnTo>
                    <a:lnTo>
                      <a:pt x="337" y="39"/>
                    </a:lnTo>
                    <a:lnTo>
                      <a:pt x="368" y="21"/>
                    </a:lnTo>
                    <a:lnTo>
                      <a:pt x="382" y="15"/>
                    </a:lnTo>
                    <a:lnTo>
                      <a:pt x="396" y="10"/>
                    </a:lnTo>
                    <a:lnTo>
                      <a:pt x="416" y="4"/>
                    </a:lnTo>
                    <a:lnTo>
                      <a:pt x="436" y="1"/>
                    </a:lnTo>
                    <a:lnTo>
                      <a:pt x="452" y="0"/>
                    </a:lnTo>
                    <a:lnTo>
                      <a:pt x="4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4" name="Freeform 219"/>
              <p:cNvSpPr>
                <a:spLocks/>
              </p:cNvSpPr>
              <p:nvPr/>
            </p:nvSpPr>
            <p:spPr bwMode="auto">
              <a:xfrm>
                <a:off x="2264" y="2162"/>
                <a:ext cx="45" cy="43"/>
              </a:xfrm>
              <a:custGeom>
                <a:avLst/>
                <a:gdLst>
                  <a:gd name="T0" fmla="*/ 0 w 91"/>
                  <a:gd name="T1" fmla="*/ 86 h 86"/>
                  <a:gd name="T2" fmla="*/ 91 w 91"/>
                  <a:gd name="T3" fmla="*/ 57 h 86"/>
                  <a:gd name="T4" fmla="*/ 14 w 91"/>
                  <a:gd name="T5" fmla="*/ 0 h 86"/>
                  <a:gd name="T6" fmla="*/ 33 w 91"/>
                  <a:gd name="T7" fmla="*/ 47 h 86"/>
                  <a:gd name="T8" fmla="*/ 0 w 91"/>
                  <a:gd name="T9" fmla="*/ 86 h 86"/>
                  <a:gd name="T10" fmla="*/ 0 60000 65536"/>
                  <a:gd name="T11" fmla="*/ 0 60000 65536"/>
                  <a:gd name="T12" fmla="*/ 0 60000 65536"/>
                  <a:gd name="T13" fmla="*/ 0 60000 65536"/>
                  <a:gd name="T14" fmla="*/ 0 60000 65536"/>
                  <a:gd name="T15" fmla="*/ 0 w 91"/>
                  <a:gd name="T16" fmla="*/ 0 h 86"/>
                  <a:gd name="T17" fmla="*/ 91 w 91"/>
                  <a:gd name="T18" fmla="*/ 86 h 86"/>
                </a:gdLst>
                <a:ahLst/>
                <a:cxnLst>
                  <a:cxn ang="T10">
                    <a:pos x="T0" y="T1"/>
                  </a:cxn>
                  <a:cxn ang="T11">
                    <a:pos x="T2" y="T3"/>
                  </a:cxn>
                  <a:cxn ang="T12">
                    <a:pos x="T4" y="T5"/>
                  </a:cxn>
                  <a:cxn ang="T13">
                    <a:pos x="T6" y="T7"/>
                  </a:cxn>
                  <a:cxn ang="T14">
                    <a:pos x="T8" y="T9"/>
                  </a:cxn>
                </a:cxnLst>
                <a:rect l="T15" t="T16" r="T17" b="T18"/>
                <a:pathLst>
                  <a:path w="91" h="86">
                    <a:moveTo>
                      <a:pt x="0" y="86"/>
                    </a:moveTo>
                    <a:lnTo>
                      <a:pt x="91" y="57"/>
                    </a:lnTo>
                    <a:lnTo>
                      <a:pt x="14" y="0"/>
                    </a:lnTo>
                    <a:lnTo>
                      <a:pt x="33" y="47"/>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1" name="Group 220"/>
            <p:cNvGrpSpPr>
              <a:grpSpLocks/>
            </p:cNvGrpSpPr>
            <p:nvPr/>
          </p:nvGrpSpPr>
          <p:grpSpPr bwMode="auto">
            <a:xfrm>
              <a:off x="2762" y="2187"/>
              <a:ext cx="264" cy="95"/>
              <a:chOff x="2375" y="2162"/>
              <a:chExt cx="264" cy="95"/>
            </a:xfrm>
          </p:grpSpPr>
          <p:sp>
            <p:nvSpPr>
              <p:cNvPr id="36911" name="Freeform 221"/>
              <p:cNvSpPr>
                <a:spLocks/>
              </p:cNvSpPr>
              <p:nvPr/>
            </p:nvSpPr>
            <p:spPr bwMode="auto">
              <a:xfrm>
                <a:off x="2375" y="2186"/>
                <a:ext cx="235"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3 h 143"/>
                  <a:gd name="T20" fmla="*/ 174 w 468"/>
                  <a:gd name="T21" fmla="*/ 128 h 143"/>
                  <a:gd name="T22" fmla="*/ 192 w 468"/>
                  <a:gd name="T23" fmla="*/ 120 h 143"/>
                  <a:gd name="T24" fmla="*/ 226 w 468"/>
                  <a:gd name="T25" fmla="*/ 100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1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3"/>
                    </a:lnTo>
                    <a:lnTo>
                      <a:pt x="174" y="128"/>
                    </a:lnTo>
                    <a:lnTo>
                      <a:pt x="192" y="120"/>
                    </a:lnTo>
                    <a:lnTo>
                      <a:pt x="226" y="100"/>
                    </a:lnTo>
                    <a:lnTo>
                      <a:pt x="263" y="80"/>
                    </a:lnTo>
                    <a:lnTo>
                      <a:pt x="300" y="58"/>
                    </a:lnTo>
                    <a:lnTo>
                      <a:pt x="336" y="39"/>
                    </a:lnTo>
                    <a:lnTo>
                      <a:pt x="368" y="21"/>
                    </a:lnTo>
                    <a:lnTo>
                      <a:pt x="381" y="15"/>
                    </a:lnTo>
                    <a:lnTo>
                      <a:pt x="395" y="10"/>
                    </a:lnTo>
                    <a:lnTo>
                      <a:pt x="416" y="4"/>
                    </a:lnTo>
                    <a:lnTo>
                      <a:pt x="435" y="1"/>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2" name="Freeform 222"/>
              <p:cNvSpPr>
                <a:spLocks/>
              </p:cNvSpPr>
              <p:nvPr/>
            </p:nvSpPr>
            <p:spPr bwMode="auto">
              <a:xfrm>
                <a:off x="2594" y="2162"/>
                <a:ext cx="45" cy="43"/>
              </a:xfrm>
              <a:custGeom>
                <a:avLst/>
                <a:gdLst>
                  <a:gd name="T0" fmla="*/ 0 w 91"/>
                  <a:gd name="T1" fmla="*/ 86 h 86"/>
                  <a:gd name="T2" fmla="*/ 91 w 91"/>
                  <a:gd name="T3" fmla="*/ 57 h 86"/>
                  <a:gd name="T4" fmla="*/ 14 w 91"/>
                  <a:gd name="T5" fmla="*/ 0 h 86"/>
                  <a:gd name="T6" fmla="*/ 33 w 91"/>
                  <a:gd name="T7" fmla="*/ 47 h 86"/>
                  <a:gd name="T8" fmla="*/ 0 w 91"/>
                  <a:gd name="T9" fmla="*/ 86 h 86"/>
                  <a:gd name="T10" fmla="*/ 0 60000 65536"/>
                  <a:gd name="T11" fmla="*/ 0 60000 65536"/>
                  <a:gd name="T12" fmla="*/ 0 60000 65536"/>
                  <a:gd name="T13" fmla="*/ 0 60000 65536"/>
                  <a:gd name="T14" fmla="*/ 0 60000 65536"/>
                  <a:gd name="T15" fmla="*/ 0 w 91"/>
                  <a:gd name="T16" fmla="*/ 0 h 86"/>
                  <a:gd name="T17" fmla="*/ 91 w 91"/>
                  <a:gd name="T18" fmla="*/ 86 h 86"/>
                </a:gdLst>
                <a:ahLst/>
                <a:cxnLst>
                  <a:cxn ang="T10">
                    <a:pos x="T0" y="T1"/>
                  </a:cxn>
                  <a:cxn ang="T11">
                    <a:pos x="T2" y="T3"/>
                  </a:cxn>
                  <a:cxn ang="T12">
                    <a:pos x="T4" y="T5"/>
                  </a:cxn>
                  <a:cxn ang="T13">
                    <a:pos x="T6" y="T7"/>
                  </a:cxn>
                  <a:cxn ang="T14">
                    <a:pos x="T8" y="T9"/>
                  </a:cxn>
                </a:cxnLst>
                <a:rect l="T15" t="T16" r="T17" b="T18"/>
                <a:pathLst>
                  <a:path w="91" h="86">
                    <a:moveTo>
                      <a:pt x="0" y="86"/>
                    </a:moveTo>
                    <a:lnTo>
                      <a:pt x="91" y="57"/>
                    </a:lnTo>
                    <a:lnTo>
                      <a:pt x="14" y="0"/>
                    </a:lnTo>
                    <a:lnTo>
                      <a:pt x="33" y="47"/>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2" name="Group 223"/>
            <p:cNvGrpSpPr>
              <a:grpSpLocks/>
            </p:cNvGrpSpPr>
            <p:nvPr/>
          </p:nvGrpSpPr>
          <p:grpSpPr bwMode="auto">
            <a:xfrm>
              <a:off x="3059" y="2204"/>
              <a:ext cx="176" cy="66"/>
              <a:chOff x="2672" y="2179"/>
              <a:chExt cx="176" cy="66"/>
            </a:xfrm>
          </p:grpSpPr>
          <p:sp>
            <p:nvSpPr>
              <p:cNvPr id="36909" name="Freeform 224"/>
              <p:cNvSpPr>
                <a:spLocks/>
              </p:cNvSpPr>
              <p:nvPr/>
            </p:nvSpPr>
            <p:spPr bwMode="auto">
              <a:xfrm>
                <a:off x="2672" y="2179"/>
                <a:ext cx="158" cy="36"/>
              </a:xfrm>
              <a:custGeom>
                <a:avLst/>
                <a:gdLst>
                  <a:gd name="T0" fmla="*/ 0 w 316"/>
                  <a:gd name="T1" fmla="*/ 68 h 73"/>
                  <a:gd name="T2" fmla="*/ 77 w 316"/>
                  <a:gd name="T3" fmla="*/ 40 h 73"/>
                  <a:gd name="T4" fmla="*/ 115 w 316"/>
                  <a:gd name="T5" fmla="*/ 26 h 73"/>
                  <a:gd name="T6" fmla="*/ 151 w 316"/>
                  <a:gd name="T7" fmla="*/ 17 h 73"/>
                  <a:gd name="T8" fmla="*/ 184 w 316"/>
                  <a:gd name="T9" fmla="*/ 7 h 73"/>
                  <a:gd name="T10" fmla="*/ 214 w 316"/>
                  <a:gd name="T11" fmla="*/ 2 h 73"/>
                  <a:gd name="T12" fmla="*/ 240 w 316"/>
                  <a:gd name="T13" fmla="*/ 0 h 73"/>
                  <a:gd name="T14" fmla="*/ 264 w 316"/>
                  <a:gd name="T15" fmla="*/ 2 h 73"/>
                  <a:gd name="T16" fmla="*/ 275 w 316"/>
                  <a:gd name="T17" fmla="*/ 4 h 73"/>
                  <a:gd name="T18" fmla="*/ 283 w 316"/>
                  <a:gd name="T19" fmla="*/ 11 h 73"/>
                  <a:gd name="T20" fmla="*/ 291 w 316"/>
                  <a:gd name="T21" fmla="*/ 18 h 73"/>
                  <a:gd name="T22" fmla="*/ 298 w 316"/>
                  <a:gd name="T23" fmla="*/ 28 h 73"/>
                  <a:gd name="T24" fmla="*/ 309 w 316"/>
                  <a:gd name="T25" fmla="*/ 50 h 73"/>
                  <a:gd name="T26" fmla="*/ 316 w 316"/>
                  <a:gd name="T27" fmla="*/ 73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73"/>
                  <a:gd name="T44" fmla="*/ 316 w 316"/>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73">
                    <a:moveTo>
                      <a:pt x="0" y="68"/>
                    </a:moveTo>
                    <a:lnTo>
                      <a:pt x="77" y="40"/>
                    </a:lnTo>
                    <a:lnTo>
                      <a:pt x="115" y="26"/>
                    </a:lnTo>
                    <a:lnTo>
                      <a:pt x="151" y="17"/>
                    </a:lnTo>
                    <a:lnTo>
                      <a:pt x="184" y="7"/>
                    </a:lnTo>
                    <a:lnTo>
                      <a:pt x="214" y="2"/>
                    </a:lnTo>
                    <a:lnTo>
                      <a:pt x="240" y="0"/>
                    </a:lnTo>
                    <a:lnTo>
                      <a:pt x="264" y="2"/>
                    </a:lnTo>
                    <a:lnTo>
                      <a:pt x="275" y="4"/>
                    </a:lnTo>
                    <a:lnTo>
                      <a:pt x="283" y="11"/>
                    </a:lnTo>
                    <a:lnTo>
                      <a:pt x="291" y="18"/>
                    </a:lnTo>
                    <a:lnTo>
                      <a:pt x="298" y="28"/>
                    </a:lnTo>
                    <a:lnTo>
                      <a:pt x="309" y="50"/>
                    </a:lnTo>
                    <a:lnTo>
                      <a:pt x="316" y="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0" name="Freeform 225"/>
              <p:cNvSpPr>
                <a:spLocks/>
              </p:cNvSpPr>
              <p:nvPr/>
            </p:nvSpPr>
            <p:spPr bwMode="auto">
              <a:xfrm>
                <a:off x="2806" y="2199"/>
                <a:ext cx="42" cy="46"/>
              </a:xfrm>
              <a:custGeom>
                <a:avLst/>
                <a:gdLst>
                  <a:gd name="T0" fmla="*/ 0 w 84"/>
                  <a:gd name="T1" fmla="*/ 19 h 92"/>
                  <a:gd name="T2" fmla="*/ 62 w 84"/>
                  <a:gd name="T3" fmla="*/ 92 h 92"/>
                  <a:gd name="T4" fmla="*/ 84 w 84"/>
                  <a:gd name="T5" fmla="*/ 0 h 92"/>
                  <a:gd name="T6" fmla="*/ 48 w 84"/>
                  <a:gd name="T7" fmla="*/ 34 h 92"/>
                  <a:gd name="T8" fmla="*/ 0 w 84"/>
                  <a:gd name="T9" fmla="*/ 19 h 92"/>
                  <a:gd name="T10" fmla="*/ 0 60000 65536"/>
                  <a:gd name="T11" fmla="*/ 0 60000 65536"/>
                  <a:gd name="T12" fmla="*/ 0 60000 65536"/>
                  <a:gd name="T13" fmla="*/ 0 60000 65536"/>
                  <a:gd name="T14" fmla="*/ 0 60000 65536"/>
                  <a:gd name="T15" fmla="*/ 0 w 84"/>
                  <a:gd name="T16" fmla="*/ 0 h 92"/>
                  <a:gd name="T17" fmla="*/ 84 w 84"/>
                  <a:gd name="T18" fmla="*/ 92 h 92"/>
                </a:gdLst>
                <a:ahLst/>
                <a:cxnLst>
                  <a:cxn ang="T10">
                    <a:pos x="T0" y="T1"/>
                  </a:cxn>
                  <a:cxn ang="T11">
                    <a:pos x="T2" y="T3"/>
                  </a:cxn>
                  <a:cxn ang="T12">
                    <a:pos x="T4" y="T5"/>
                  </a:cxn>
                  <a:cxn ang="T13">
                    <a:pos x="T6" y="T7"/>
                  </a:cxn>
                  <a:cxn ang="T14">
                    <a:pos x="T8" y="T9"/>
                  </a:cxn>
                </a:cxnLst>
                <a:rect l="T15" t="T16" r="T17" b="T18"/>
                <a:pathLst>
                  <a:path w="84" h="92">
                    <a:moveTo>
                      <a:pt x="0" y="19"/>
                    </a:moveTo>
                    <a:lnTo>
                      <a:pt x="62" y="92"/>
                    </a:lnTo>
                    <a:lnTo>
                      <a:pt x="84" y="0"/>
                    </a:lnTo>
                    <a:lnTo>
                      <a:pt x="48" y="34"/>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3" name="Group 226"/>
            <p:cNvGrpSpPr>
              <a:grpSpLocks/>
            </p:cNvGrpSpPr>
            <p:nvPr/>
          </p:nvGrpSpPr>
          <p:grpSpPr bwMode="auto">
            <a:xfrm>
              <a:off x="1575" y="1908"/>
              <a:ext cx="75" cy="230"/>
              <a:chOff x="1188" y="1883"/>
              <a:chExt cx="75" cy="230"/>
            </a:xfrm>
          </p:grpSpPr>
          <p:sp>
            <p:nvSpPr>
              <p:cNvPr id="36907" name="Line 227"/>
              <p:cNvSpPr>
                <a:spLocks noChangeShapeType="1"/>
              </p:cNvSpPr>
              <p:nvPr/>
            </p:nvSpPr>
            <p:spPr bwMode="auto">
              <a:xfrm>
                <a:off x="1188" y="1883"/>
                <a:ext cx="55" cy="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Freeform 228"/>
              <p:cNvSpPr>
                <a:spLocks/>
              </p:cNvSpPr>
              <p:nvPr/>
            </p:nvSpPr>
            <p:spPr bwMode="auto">
              <a:xfrm>
                <a:off x="1221" y="2067"/>
                <a:ext cx="42" cy="46"/>
              </a:xfrm>
              <a:custGeom>
                <a:avLst/>
                <a:gdLst>
                  <a:gd name="T0" fmla="*/ 0 w 84"/>
                  <a:gd name="T1" fmla="*/ 24 h 94"/>
                  <a:gd name="T2" fmla="*/ 66 w 84"/>
                  <a:gd name="T3" fmla="*/ 94 h 94"/>
                  <a:gd name="T4" fmla="*/ 84 w 84"/>
                  <a:gd name="T5" fmla="*/ 0 h 94"/>
                  <a:gd name="T6" fmla="*/ 0 w 84"/>
                  <a:gd name="T7" fmla="*/ 24 h 94"/>
                  <a:gd name="T8" fmla="*/ 0 60000 65536"/>
                  <a:gd name="T9" fmla="*/ 0 60000 65536"/>
                  <a:gd name="T10" fmla="*/ 0 60000 65536"/>
                  <a:gd name="T11" fmla="*/ 0 60000 65536"/>
                  <a:gd name="T12" fmla="*/ 0 w 84"/>
                  <a:gd name="T13" fmla="*/ 0 h 94"/>
                  <a:gd name="T14" fmla="*/ 84 w 84"/>
                  <a:gd name="T15" fmla="*/ 94 h 94"/>
                </a:gdLst>
                <a:ahLst/>
                <a:cxnLst>
                  <a:cxn ang="T8">
                    <a:pos x="T0" y="T1"/>
                  </a:cxn>
                  <a:cxn ang="T9">
                    <a:pos x="T2" y="T3"/>
                  </a:cxn>
                  <a:cxn ang="T10">
                    <a:pos x="T4" y="T5"/>
                  </a:cxn>
                  <a:cxn ang="T11">
                    <a:pos x="T6" y="T7"/>
                  </a:cxn>
                </a:cxnLst>
                <a:rect l="T12" t="T13" r="T14" b="T15"/>
                <a:pathLst>
                  <a:path w="84" h="94">
                    <a:moveTo>
                      <a:pt x="0" y="24"/>
                    </a:moveTo>
                    <a:lnTo>
                      <a:pt x="66" y="94"/>
                    </a:lnTo>
                    <a:lnTo>
                      <a:pt x="84"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04" name="Rectangle 229"/>
            <p:cNvSpPr>
              <a:spLocks noChangeArrowheads="1"/>
            </p:cNvSpPr>
            <p:nvPr/>
          </p:nvSpPr>
          <p:spPr bwMode="auto">
            <a:xfrm>
              <a:off x="3092" y="2435"/>
              <a:ext cx="33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05" name="Rectangle 230"/>
            <p:cNvSpPr>
              <a:spLocks noChangeArrowheads="1"/>
            </p:cNvSpPr>
            <p:nvPr/>
          </p:nvSpPr>
          <p:spPr bwMode="auto">
            <a:xfrm>
              <a:off x="3132" y="2462"/>
              <a:ext cx="1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100">
                  <a:solidFill>
                    <a:srgbClr val="000000"/>
                  </a:solidFill>
                </a:rPr>
                <a:t>Ce</a:t>
              </a:r>
              <a:endParaRPr lang="it-IT" altLang="it-IT" sz="2400"/>
            </a:p>
          </p:txBody>
        </p:sp>
        <p:sp>
          <p:nvSpPr>
            <p:cNvPr id="36906" name="Rectangle 231"/>
            <p:cNvSpPr>
              <a:spLocks noChangeArrowheads="1"/>
            </p:cNvSpPr>
            <p:nvPr/>
          </p:nvSpPr>
          <p:spPr bwMode="auto">
            <a:xfrm>
              <a:off x="3244" y="2460"/>
              <a:ext cx="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800">
                  <a:solidFill>
                    <a:srgbClr val="000000"/>
                  </a:solidFill>
                </a:rPr>
                <a:t>IV</a:t>
              </a:r>
              <a:endParaRPr lang="it-IT" altLang="it-IT" sz="2400"/>
            </a:p>
          </p:txBody>
        </p:sp>
      </p:grpSp>
      <p:sp>
        <p:nvSpPr>
          <p:cNvPr id="36871" name="Line 232"/>
          <p:cNvSpPr>
            <a:spLocks noChangeShapeType="1"/>
          </p:cNvSpPr>
          <p:nvPr/>
        </p:nvSpPr>
        <p:spPr bwMode="auto">
          <a:xfrm>
            <a:off x="4316413" y="4206850"/>
            <a:ext cx="1322387" cy="1022350"/>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6872" name="Text Box 233"/>
          <p:cNvSpPr txBox="1">
            <a:spLocks noChangeArrowheads="1"/>
          </p:cNvSpPr>
          <p:nvPr/>
        </p:nvSpPr>
        <p:spPr bwMode="auto">
          <a:xfrm>
            <a:off x="6172200" y="36576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r>
              <a:rPr lang="it-IT" altLang="it-IT" sz="2400"/>
              <a:t>Riduzione</a:t>
            </a:r>
          </a:p>
          <a:p>
            <a:pPr algn="ctr"/>
            <a:r>
              <a:rPr lang="it-IT" altLang="it-IT" sz="2400"/>
              <a:t>reversibile</a:t>
            </a:r>
          </a:p>
        </p:txBody>
      </p:sp>
      <p:grpSp>
        <p:nvGrpSpPr>
          <p:cNvPr id="36873" name="Group 234"/>
          <p:cNvGrpSpPr>
            <a:grpSpLocks/>
          </p:cNvGrpSpPr>
          <p:nvPr/>
        </p:nvGrpSpPr>
        <p:grpSpPr bwMode="auto">
          <a:xfrm>
            <a:off x="5715000" y="4572000"/>
            <a:ext cx="2971800" cy="347663"/>
            <a:chOff x="1344" y="1296"/>
            <a:chExt cx="1872" cy="219"/>
          </a:xfrm>
        </p:grpSpPr>
        <p:sp>
          <p:nvSpPr>
            <p:cNvPr id="36874" name="Text Box 235"/>
            <p:cNvSpPr txBox="1">
              <a:spLocks noChangeArrowheads="1"/>
            </p:cNvSpPr>
            <p:nvPr/>
          </p:nvSpPr>
          <p:spPr bwMode="auto">
            <a:xfrm>
              <a:off x="1344" y="1296"/>
              <a:ext cx="43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en-GB" altLang="it-IT" sz="1800"/>
                <a:t>CeO</a:t>
              </a:r>
              <a:r>
                <a:rPr lang="en-GB" altLang="it-IT" sz="1800" baseline="-25000"/>
                <a:t>2</a:t>
              </a:r>
              <a:endParaRPr lang="en-GB" altLang="it-IT" sz="1800"/>
            </a:p>
          </p:txBody>
        </p:sp>
        <p:sp>
          <p:nvSpPr>
            <p:cNvPr id="36875" name="Text Box 236"/>
            <p:cNvSpPr txBox="1">
              <a:spLocks noChangeArrowheads="1"/>
            </p:cNvSpPr>
            <p:nvPr/>
          </p:nvSpPr>
          <p:spPr bwMode="auto">
            <a:xfrm>
              <a:off x="2160" y="1296"/>
              <a:ext cx="105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en-GB" altLang="it-IT" sz="1800"/>
                <a:t>CeO</a:t>
              </a:r>
              <a:r>
                <a:rPr lang="en-GB" altLang="it-IT" sz="1800" baseline="-25000"/>
                <a:t>2-x</a:t>
              </a:r>
              <a:r>
                <a:rPr lang="en-GB" altLang="it-IT" sz="1800"/>
                <a:t> + x/2 O</a:t>
              </a:r>
              <a:r>
                <a:rPr lang="en-GB" altLang="it-IT" sz="1800" baseline="-25000"/>
                <a:t>2</a:t>
              </a:r>
              <a:endParaRPr lang="en-GB" altLang="it-IT" sz="1800"/>
            </a:p>
          </p:txBody>
        </p:sp>
        <p:grpSp>
          <p:nvGrpSpPr>
            <p:cNvPr id="36876" name="Group 237"/>
            <p:cNvGrpSpPr>
              <a:grpSpLocks/>
            </p:cNvGrpSpPr>
            <p:nvPr/>
          </p:nvGrpSpPr>
          <p:grpSpPr bwMode="auto">
            <a:xfrm>
              <a:off x="1800" y="1382"/>
              <a:ext cx="336" cy="48"/>
              <a:chOff x="2544" y="2112"/>
              <a:chExt cx="336" cy="48"/>
            </a:xfrm>
          </p:grpSpPr>
          <p:sp>
            <p:nvSpPr>
              <p:cNvPr id="36877" name="Line 238"/>
              <p:cNvSpPr>
                <a:spLocks noChangeShapeType="1"/>
              </p:cNvSpPr>
              <p:nvPr/>
            </p:nvSpPr>
            <p:spPr bwMode="auto">
              <a:xfrm>
                <a:off x="2544" y="2112"/>
                <a:ext cx="336" cy="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239"/>
              <p:cNvSpPr>
                <a:spLocks noChangeShapeType="1"/>
              </p:cNvSpPr>
              <p:nvPr/>
            </p:nvSpPr>
            <p:spPr bwMode="auto">
              <a:xfrm flipH="1">
                <a:off x="2544" y="2160"/>
                <a:ext cx="336" cy="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40" name="Line 232"/>
          <p:cNvSpPr>
            <a:spLocks noChangeShapeType="1"/>
          </p:cNvSpPr>
          <p:nvPr/>
        </p:nvSpPr>
        <p:spPr bwMode="auto">
          <a:xfrm rot="10800000">
            <a:off x="4037013" y="4206850"/>
            <a:ext cx="1322387" cy="1022350"/>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851369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501008"/>
            <a:ext cx="4721268" cy="242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1" b="1540"/>
          <a:stretch/>
        </p:blipFill>
        <p:spPr bwMode="auto">
          <a:xfrm>
            <a:off x="565150" y="947642"/>
            <a:ext cx="3574402" cy="161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747841"/>
            <a:ext cx="3600000" cy="132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221088"/>
            <a:ext cx="3600000" cy="159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 name="Text Box 2"/>
          <p:cNvSpPr txBox="1">
            <a:spLocks noChangeArrowheads="1"/>
          </p:cNvSpPr>
          <p:nvPr/>
        </p:nvSpPr>
        <p:spPr bwMode="auto">
          <a:xfrm>
            <a:off x="380999" y="381000"/>
            <a:ext cx="1955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2400" b="1" dirty="0" err="1" smtClean="0">
                <a:solidFill>
                  <a:srgbClr val="FF0000"/>
                </a:solidFill>
              </a:rPr>
              <a:t>Spillover</a:t>
            </a:r>
            <a:endParaRPr lang="it-IT" altLang="it-IT" sz="2400" b="1" baseline="-25000" dirty="0">
              <a:solidFill>
                <a:srgbClr val="FF0000"/>
              </a:solidFill>
            </a:endParaRPr>
          </a:p>
        </p:txBody>
      </p:sp>
      <p:sp>
        <p:nvSpPr>
          <p:cNvPr id="2" name="Rettangolo 1"/>
          <p:cNvSpPr/>
          <p:nvPr/>
        </p:nvSpPr>
        <p:spPr>
          <a:xfrm>
            <a:off x="5437271" y="6237312"/>
            <a:ext cx="3664273"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J. Mater. Chem. </a:t>
            </a:r>
            <a:r>
              <a:rPr lang="en-US" sz="1400" dirty="0" smtClean="0">
                <a:latin typeface="Arial" panose="020B0604020202020204" pitchFamily="34" charset="0"/>
                <a:cs typeface="Arial" panose="020B0604020202020204" pitchFamily="34" charset="0"/>
              </a:rPr>
              <a:t>A, 5 (2017), </a:t>
            </a:r>
            <a:r>
              <a:rPr lang="en-US" sz="1400" dirty="0">
                <a:latin typeface="Arial" panose="020B0604020202020204" pitchFamily="34" charset="0"/>
                <a:cs typeface="Arial" panose="020B0604020202020204" pitchFamily="34" charset="0"/>
              </a:rPr>
              <a:t>20024–20034</a:t>
            </a:r>
          </a:p>
        </p:txBody>
      </p:sp>
    </p:spTree>
    <p:extLst>
      <p:ext uri="{BB962C8B-B14F-4D97-AF65-F5344CB8AC3E}">
        <p14:creationId xmlns:p14="http://schemas.microsoft.com/office/powerpoint/2010/main" val="22379475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1828800"/>
            <a:ext cx="3581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buFontTx/>
              <a:buChar char="•"/>
            </a:pPr>
            <a:r>
              <a:rPr lang="it-IT" altLang="it-IT" sz="2400"/>
              <a:t>TCSM</a:t>
            </a:r>
          </a:p>
          <a:p>
            <a:r>
              <a:rPr lang="it-IT" altLang="it-IT" sz="2400"/>
              <a:t>	(Tethered Complex</a:t>
            </a:r>
          </a:p>
          <a:p>
            <a:r>
              <a:rPr lang="it-IT" altLang="it-IT" sz="2400"/>
              <a:t>	on Supported Metal)</a:t>
            </a:r>
          </a:p>
          <a:p>
            <a:endParaRPr lang="it-IT" altLang="it-IT" sz="2400" baseline="-25000"/>
          </a:p>
        </p:txBody>
      </p:sp>
      <p:sp>
        <p:nvSpPr>
          <p:cNvPr id="35843" name="Text Box 3"/>
          <p:cNvSpPr txBox="1">
            <a:spLocks noChangeArrowheads="1"/>
          </p:cNvSpPr>
          <p:nvPr/>
        </p:nvSpPr>
        <p:spPr bwMode="auto">
          <a:xfrm>
            <a:off x="533400" y="6096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en-US" altLang="it-IT" sz="2400" b="1">
                <a:solidFill>
                  <a:srgbClr val="FF0000"/>
                </a:solidFill>
              </a:rPr>
              <a:t>Trasferimento di idrogeno attivato</a:t>
            </a:r>
            <a:endParaRPr lang="it-IT" altLang="it-IT" sz="2400" b="1">
              <a:solidFill>
                <a:srgbClr val="FF0000"/>
              </a:solidFill>
            </a:endParaRPr>
          </a:p>
        </p:txBody>
      </p:sp>
      <p:grpSp>
        <p:nvGrpSpPr>
          <p:cNvPr id="35844" name="Group 4"/>
          <p:cNvGrpSpPr>
            <a:grpSpLocks/>
          </p:cNvGrpSpPr>
          <p:nvPr/>
        </p:nvGrpSpPr>
        <p:grpSpPr bwMode="auto">
          <a:xfrm>
            <a:off x="3810000" y="1447800"/>
            <a:ext cx="5038725" cy="3200400"/>
            <a:chOff x="2400" y="1214"/>
            <a:chExt cx="3174" cy="2016"/>
          </a:xfrm>
        </p:grpSpPr>
        <p:sp>
          <p:nvSpPr>
            <p:cNvPr id="35846" name="Rectangle 5"/>
            <p:cNvSpPr>
              <a:spLocks noChangeArrowheads="1"/>
            </p:cNvSpPr>
            <p:nvPr/>
          </p:nvSpPr>
          <p:spPr bwMode="auto">
            <a:xfrm>
              <a:off x="4368" y="2318"/>
              <a:ext cx="1008" cy="240"/>
            </a:xfrm>
            <a:prstGeom prst="rect">
              <a:avLst/>
            </a:prstGeom>
            <a:solidFill>
              <a:srgbClr val="FF0000"/>
            </a:solidFill>
            <a:ln w="19050">
              <a:solidFill>
                <a:schemeClr val="tx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endParaRPr lang="it-IT" altLang="it-IT" sz="2400">
                <a:solidFill>
                  <a:srgbClr val="FF0000"/>
                </a:solidFill>
              </a:endParaRPr>
            </a:p>
          </p:txBody>
        </p:sp>
        <p:pic>
          <p:nvPicPr>
            <p:cNvPr id="3584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 y="1214"/>
              <a:ext cx="1176" cy="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8" name="Group 7"/>
            <p:cNvGrpSpPr>
              <a:grpSpLocks/>
            </p:cNvGrpSpPr>
            <p:nvPr/>
          </p:nvGrpSpPr>
          <p:grpSpPr bwMode="auto">
            <a:xfrm>
              <a:off x="2400" y="2510"/>
              <a:ext cx="3174" cy="336"/>
              <a:chOff x="1440" y="2160"/>
              <a:chExt cx="3174" cy="336"/>
            </a:xfrm>
          </p:grpSpPr>
          <p:sp>
            <p:nvSpPr>
              <p:cNvPr id="35860" name="Rectangle 8" descr="Diagonali larghe verso l'alto"/>
              <p:cNvSpPr>
                <a:spLocks noChangeArrowheads="1"/>
              </p:cNvSpPr>
              <p:nvPr/>
            </p:nvSpPr>
            <p:spPr bwMode="auto">
              <a:xfrm>
                <a:off x="1440" y="2160"/>
                <a:ext cx="3174" cy="336"/>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5861" name="Line 9"/>
              <p:cNvSpPr>
                <a:spLocks noChangeShapeType="1"/>
              </p:cNvSpPr>
              <p:nvPr/>
            </p:nvSpPr>
            <p:spPr bwMode="auto">
              <a:xfrm>
                <a:off x="1440" y="2160"/>
                <a:ext cx="31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49" name="Text Box 10"/>
            <p:cNvSpPr txBox="1">
              <a:spLocks noChangeArrowheads="1"/>
            </p:cNvSpPr>
            <p:nvPr/>
          </p:nvSpPr>
          <p:spPr bwMode="auto">
            <a:xfrm>
              <a:off x="3648" y="2942"/>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endParaRPr lang="it-IT" altLang="it-IT" sz="2400">
                <a:latin typeface="Times New Roman" pitchFamily="18" charset="0"/>
              </a:endParaRPr>
            </a:p>
          </p:txBody>
        </p:sp>
        <p:sp>
          <p:nvSpPr>
            <p:cNvPr id="35850" name="Text Box 11"/>
            <p:cNvSpPr txBox="1">
              <a:spLocks noChangeArrowheads="1"/>
            </p:cNvSpPr>
            <p:nvPr/>
          </p:nvSpPr>
          <p:spPr bwMode="auto">
            <a:xfrm>
              <a:off x="3723" y="2592"/>
              <a:ext cx="597"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it-IT" altLang="it-IT" sz="1400"/>
                <a:t>Supporto</a:t>
              </a:r>
            </a:p>
          </p:txBody>
        </p:sp>
        <p:sp>
          <p:nvSpPr>
            <p:cNvPr id="35851" name="Text Box 12"/>
            <p:cNvSpPr txBox="1">
              <a:spLocks noChangeArrowheads="1"/>
            </p:cNvSpPr>
            <p:nvPr/>
          </p:nvSpPr>
          <p:spPr bwMode="auto">
            <a:xfrm>
              <a:off x="4872" y="2150"/>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it-IT" altLang="it-IT" sz="1400"/>
                <a:t>Pd</a:t>
              </a:r>
            </a:p>
          </p:txBody>
        </p:sp>
        <p:sp>
          <p:nvSpPr>
            <p:cNvPr id="35852" name="Line 13"/>
            <p:cNvSpPr>
              <a:spLocks noChangeShapeType="1"/>
            </p:cNvSpPr>
            <p:nvPr/>
          </p:nvSpPr>
          <p:spPr bwMode="auto">
            <a:xfrm flipV="1">
              <a:off x="3828" y="2428"/>
              <a:ext cx="0" cy="1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Text Box 14"/>
            <p:cNvSpPr txBox="1">
              <a:spLocks noChangeArrowheads="1"/>
            </p:cNvSpPr>
            <p:nvPr/>
          </p:nvSpPr>
          <p:spPr bwMode="auto">
            <a:xfrm>
              <a:off x="3726" y="2251"/>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it-IT" sz="1400"/>
                <a:t>O</a:t>
              </a:r>
              <a:endParaRPr lang="it-IT" altLang="it-IT" sz="1400"/>
            </a:p>
          </p:txBody>
        </p:sp>
        <p:sp>
          <p:nvSpPr>
            <p:cNvPr id="35854" name="Text Box 15"/>
            <p:cNvSpPr txBox="1">
              <a:spLocks noChangeArrowheads="1"/>
            </p:cNvSpPr>
            <p:nvPr/>
          </p:nvSpPr>
          <p:spPr bwMode="auto">
            <a:xfrm>
              <a:off x="3998" y="2027"/>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it-IT" sz="1400"/>
                <a:t>H</a:t>
              </a:r>
              <a:endParaRPr lang="it-IT" altLang="it-IT" sz="1400"/>
            </a:p>
          </p:txBody>
        </p:sp>
        <p:sp>
          <p:nvSpPr>
            <p:cNvPr id="35855" name="Line 16"/>
            <p:cNvSpPr>
              <a:spLocks noChangeShapeType="1"/>
            </p:cNvSpPr>
            <p:nvPr/>
          </p:nvSpPr>
          <p:spPr bwMode="auto">
            <a:xfrm flipV="1">
              <a:off x="3888" y="2164"/>
              <a:ext cx="148" cy="1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Text Box 17"/>
            <p:cNvSpPr txBox="1">
              <a:spLocks noChangeArrowheads="1"/>
            </p:cNvSpPr>
            <p:nvPr/>
          </p:nvSpPr>
          <p:spPr bwMode="auto">
            <a:xfrm>
              <a:off x="4438" y="1987"/>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it-IT" sz="1400"/>
                <a:t>H</a:t>
              </a:r>
              <a:endParaRPr lang="it-IT" altLang="it-IT" sz="1400"/>
            </a:p>
          </p:txBody>
        </p:sp>
        <p:sp>
          <p:nvSpPr>
            <p:cNvPr id="35857" name="Line 18"/>
            <p:cNvSpPr>
              <a:spLocks noChangeShapeType="1"/>
            </p:cNvSpPr>
            <p:nvPr/>
          </p:nvSpPr>
          <p:spPr bwMode="auto">
            <a:xfrm>
              <a:off x="4536" y="2164"/>
              <a:ext cx="0" cy="1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Arc 19"/>
            <p:cNvSpPr>
              <a:spLocks/>
            </p:cNvSpPr>
            <p:nvPr/>
          </p:nvSpPr>
          <p:spPr bwMode="auto">
            <a:xfrm rot="11576004" flipV="1">
              <a:off x="4156" y="1980"/>
              <a:ext cx="291" cy="200"/>
            </a:xfrm>
            <a:custGeom>
              <a:avLst/>
              <a:gdLst>
                <a:gd name="T0" fmla="*/ 0 w 20113"/>
                <a:gd name="T1" fmla="*/ 0 h 21600"/>
                <a:gd name="T2" fmla="*/ 291 w 20113"/>
                <a:gd name="T3" fmla="*/ 127 h 21600"/>
                <a:gd name="T4" fmla="*/ 0 w 20113"/>
                <a:gd name="T5" fmla="*/ 200 h 21600"/>
                <a:gd name="T6" fmla="*/ 0 60000 65536"/>
                <a:gd name="T7" fmla="*/ 0 60000 65536"/>
                <a:gd name="T8" fmla="*/ 0 60000 65536"/>
                <a:gd name="T9" fmla="*/ 0 w 20113"/>
                <a:gd name="T10" fmla="*/ 0 h 21600"/>
                <a:gd name="T11" fmla="*/ 20113 w 20113"/>
                <a:gd name="T12" fmla="*/ 21600 h 21600"/>
              </a:gdLst>
              <a:ahLst/>
              <a:cxnLst>
                <a:cxn ang="T6">
                  <a:pos x="T0" y="T1"/>
                </a:cxn>
                <a:cxn ang="T7">
                  <a:pos x="T2" y="T3"/>
                </a:cxn>
                <a:cxn ang="T8">
                  <a:pos x="T4" y="T5"/>
                </a:cxn>
              </a:cxnLst>
              <a:rect l="T9" t="T10" r="T11" b="T12"/>
              <a:pathLst>
                <a:path w="20113" h="21600" fill="none" extrusionOk="0">
                  <a:moveTo>
                    <a:pt x="-1" y="0"/>
                  </a:moveTo>
                  <a:cubicBezTo>
                    <a:pt x="8889" y="0"/>
                    <a:pt x="16871" y="5446"/>
                    <a:pt x="20112" y="13724"/>
                  </a:cubicBezTo>
                </a:path>
                <a:path w="20113" h="21600" stroke="0" extrusionOk="0">
                  <a:moveTo>
                    <a:pt x="-1" y="0"/>
                  </a:moveTo>
                  <a:cubicBezTo>
                    <a:pt x="8889" y="0"/>
                    <a:pt x="16871" y="5446"/>
                    <a:pt x="20112" y="13724"/>
                  </a:cubicBezTo>
                  <a:lnTo>
                    <a:pt x="0" y="21600"/>
                  </a:lnTo>
                  <a:close/>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5859" name="Arc 20"/>
            <p:cNvSpPr>
              <a:spLocks/>
            </p:cNvSpPr>
            <p:nvPr/>
          </p:nvSpPr>
          <p:spPr bwMode="auto">
            <a:xfrm rot="-10110010">
              <a:off x="3659" y="1671"/>
              <a:ext cx="394" cy="390"/>
            </a:xfrm>
            <a:custGeom>
              <a:avLst/>
              <a:gdLst>
                <a:gd name="T0" fmla="*/ 0 w 21115"/>
                <a:gd name="T1" fmla="*/ 0 h 21600"/>
                <a:gd name="T2" fmla="*/ 394 w 21115"/>
                <a:gd name="T3" fmla="*/ 308 h 21600"/>
                <a:gd name="T4" fmla="*/ 0 w 21115"/>
                <a:gd name="T5" fmla="*/ 390 h 21600"/>
                <a:gd name="T6" fmla="*/ 0 60000 65536"/>
                <a:gd name="T7" fmla="*/ 0 60000 65536"/>
                <a:gd name="T8" fmla="*/ 0 60000 65536"/>
                <a:gd name="T9" fmla="*/ 0 w 21115"/>
                <a:gd name="T10" fmla="*/ 0 h 21600"/>
                <a:gd name="T11" fmla="*/ 21115 w 21115"/>
                <a:gd name="T12" fmla="*/ 21600 h 21600"/>
              </a:gdLst>
              <a:ahLst/>
              <a:cxnLst>
                <a:cxn ang="T6">
                  <a:pos x="T0" y="T1"/>
                </a:cxn>
                <a:cxn ang="T7">
                  <a:pos x="T2" y="T3"/>
                </a:cxn>
                <a:cxn ang="T8">
                  <a:pos x="T4" y="T5"/>
                </a:cxn>
              </a:cxnLst>
              <a:rect l="T9" t="T10" r="T11" b="T12"/>
              <a:pathLst>
                <a:path w="21115" h="21600" fill="none" extrusionOk="0">
                  <a:moveTo>
                    <a:pt x="-1" y="0"/>
                  </a:moveTo>
                  <a:cubicBezTo>
                    <a:pt x="10174" y="0"/>
                    <a:pt x="18969" y="7100"/>
                    <a:pt x="21114" y="17046"/>
                  </a:cubicBezTo>
                </a:path>
                <a:path w="21115" h="21600" stroke="0" extrusionOk="0">
                  <a:moveTo>
                    <a:pt x="-1" y="0"/>
                  </a:moveTo>
                  <a:cubicBezTo>
                    <a:pt x="10174" y="0"/>
                    <a:pt x="18969" y="7100"/>
                    <a:pt x="21114" y="17046"/>
                  </a:cubicBezTo>
                  <a:lnTo>
                    <a:pt x="0" y="21600"/>
                  </a:lnTo>
                  <a:close/>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5845" name="Text Box 21"/>
          <p:cNvSpPr txBox="1">
            <a:spLocks noChangeArrowheads="1"/>
          </p:cNvSpPr>
          <p:nvPr/>
        </p:nvSpPr>
        <p:spPr bwMode="auto">
          <a:xfrm>
            <a:off x="838200" y="4495800"/>
            <a:ext cx="769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it-IT" altLang="it-IT" sz="2400"/>
              <a:t>SiO</a:t>
            </a:r>
            <a:r>
              <a:rPr lang="it-IT" altLang="it-IT" sz="2400" baseline="-25000"/>
              <a:t>2</a:t>
            </a:r>
            <a:r>
              <a:rPr lang="it-IT" altLang="it-IT" sz="2400"/>
              <a:t>     Al</a:t>
            </a:r>
            <a:r>
              <a:rPr lang="it-IT" altLang="it-IT" sz="2400" baseline="-25000"/>
              <a:t>2</a:t>
            </a:r>
            <a:r>
              <a:rPr lang="it-IT" altLang="it-IT" sz="2400"/>
              <a:t>O</a:t>
            </a:r>
            <a:r>
              <a:rPr lang="it-IT" altLang="it-IT" sz="2400" baseline="-25000"/>
              <a:t>3</a:t>
            </a:r>
          </a:p>
          <a:p>
            <a:pPr>
              <a:spcBef>
                <a:spcPct val="50000"/>
              </a:spcBef>
            </a:pPr>
            <a:r>
              <a:rPr lang="it-IT" altLang="it-IT" sz="2400" b="1">
                <a:solidFill>
                  <a:srgbClr val="0000FF"/>
                </a:solidFill>
              </a:rPr>
              <a:t>Ce</a:t>
            </a:r>
            <a:r>
              <a:rPr lang="it-IT" altLang="it-IT" sz="2400" b="1" baseline="-25000">
                <a:solidFill>
                  <a:srgbClr val="0000FF"/>
                </a:solidFill>
              </a:rPr>
              <a:t>x</a:t>
            </a:r>
            <a:r>
              <a:rPr lang="it-IT" altLang="it-IT" sz="2400" b="1">
                <a:solidFill>
                  <a:srgbClr val="0000FF"/>
                </a:solidFill>
              </a:rPr>
              <a:t>Zr</a:t>
            </a:r>
            <a:r>
              <a:rPr lang="it-IT" altLang="it-IT" sz="2400" b="1" baseline="-25000">
                <a:solidFill>
                  <a:srgbClr val="0000FF"/>
                </a:solidFill>
              </a:rPr>
              <a:t>1-x</a:t>
            </a:r>
            <a:r>
              <a:rPr lang="it-IT" altLang="it-IT" sz="2400" b="1">
                <a:solidFill>
                  <a:srgbClr val="0000FF"/>
                </a:solidFill>
              </a:rPr>
              <a:t>O</a:t>
            </a:r>
            <a:r>
              <a:rPr lang="it-IT" altLang="it-IT" sz="2400" b="1" baseline="-25000">
                <a:solidFill>
                  <a:srgbClr val="0000FF"/>
                </a:solidFill>
              </a:rPr>
              <a:t>2 </a:t>
            </a:r>
            <a:r>
              <a:rPr lang="it-IT" altLang="it-IT" sz="2400" b="1">
                <a:solidFill>
                  <a:srgbClr val="0000FF"/>
                </a:solidFill>
              </a:rPr>
              <a:t> (CZ) elevata capacità di “spillover” di H</a:t>
            </a:r>
            <a:endParaRPr lang="it-IT" altLang="it-IT" sz="2400"/>
          </a:p>
          <a:p>
            <a:pPr>
              <a:spcBef>
                <a:spcPct val="50000"/>
              </a:spcBef>
            </a:pPr>
            <a:endParaRPr lang="it-IT" altLang="it-IT" sz="2400" b="1" baseline="-25000">
              <a:solidFill>
                <a:srgbClr val="FF0000"/>
              </a:solidFill>
            </a:endParaRPr>
          </a:p>
        </p:txBody>
      </p:sp>
    </p:spTree>
    <p:extLst>
      <p:ext uri="{BB962C8B-B14F-4D97-AF65-F5344CB8AC3E}">
        <p14:creationId xmlns:p14="http://schemas.microsoft.com/office/powerpoint/2010/main" val="42012064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Box 2"/>
          <p:cNvSpPr txBox="1">
            <a:spLocks noChangeArrowheads="1"/>
          </p:cNvSpPr>
          <p:nvPr/>
        </p:nvSpPr>
        <p:spPr bwMode="auto">
          <a:xfrm>
            <a:off x="380999" y="381000"/>
            <a:ext cx="671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2400" b="1" dirty="0" smtClean="0">
                <a:solidFill>
                  <a:srgbClr val="FF0000"/>
                </a:solidFill>
              </a:rPr>
              <a:t>Formazione di idruri metallici</a:t>
            </a:r>
            <a:endParaRPr lang="it-IT" altLang="it-IT" sz="2400" b="1" baseline="-25000" dirty="0">
              <a:solidFill>
                <a:srgbClr val="FF0000"/>
              </a:solidFill>
            </a:endParaRPr>
          </a:p>
        </p:txBody>
      </p:sp>
      <p:grpSp>
        <p:nvGrpSpPr>
          <p:cNvPr id="4" name="Gruppo 3"/>
          <p:cNvGrpSpPr/>
          <p:nvPr/>
        </p:nvGrpSpPr>
        <p:grpSpPr>
          <a:xfrm>
            <a:off x="1301248" y="1196752"/>
            <a:ext cx="4931228" cy="4168398"/>
            <a:chOff x="3923928" y="2461490"/>
            <a:chExt cx="4931228" cy="4168398"/>
          </a:xfrm>
        </p:grpSpPr>
        <p:pic>
          <p:nvPicPr>
            <p:cNvPr id="4710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60" t="9827" r="13065" b="4513"/>
            <a:stretch/>
          </p:blipFill>
          <p:spPr bwMode="auto">
            <a:xfrm>
              <a:off x="3923928" y="2830822"/>
              <a:ext cx="4931228" cy="379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649551" y="2461490"/>
              <a:ext cx="2232248" cy="369332"/>
            </a:xfrm>
            <a:prstGeom prst="rect">
              <a:avLst/>
            </a:prstGeom>
            <a:noFill/>
            <a:ln w="19050">
              <a:solidFill>
                <a:schemeClr val="tx1"/>
              </a:solidFill>
            </a:ln>
          </p:spPr>
          <p:txBody>
            <a:bodyPr wrap="square" rtlCol="0">
              <a:spAutoFit/>
            </a:bodyPr>
            <a:lstStyle/>
            <a:p>
              <a:pPr algn="ctr"/>
              <a:r>
                <a:rPr lang="en-US" dirty="0" err="1" smtClean="0">
                  <a:latin typeface="Arial" panose="020B0604020202020204" pitchFamily="34" charset="0"/>
                  <a:cs typeface="Arial" panose="020B0604020202020204" pitchFamily="34" charset="0"/>
                </a:rPr>
                <a:t>Pd</a:t>
              </a:r>
              <a:r>
                <a:rPr lang="en-US" dirty="0" smtClean="0">
                  <a:latin typeface="Arial" panose="020B0604020202020204" pitchFamily="34" charset="0"/>
                  <a:cs typeface="Arial" panose="020B0604020202020204" pitchFamily="34" charset="0"/>
                </a:rPr>
                <a:t> (2%)/Al</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O</a:t>
              </a:r>
              <a:r>
                <a:rPr lang="en-US" baseline="-25000" dirty="0" smtClean="0">
                  <a:latin typeface="Arial" panose="020B0604020202020204" pitchFamily="34" charset="0"/>
                  <a:cs typeface="Arial" panose="020B0604020202020204" pitchFamily="34" charset="0"/>
                </a:rPr>
                <a:t>3</a:t>
              </a:r>
            </a:p>
          </p:txBody>
        </p:sp>
      </p:grpSp>
      <p:cxnSp>
        <p:nvCxnSpPr>
          <p:cNvPr id="6" name="Connettore 2 5"/>
          <p:cNvCxnSpPr/>
          <p:nvPr/>
        </p:nvCxnSpPr>
        <p:spPr>
          <a:xfrm>
            <a:off x="1276294" y="3752850"/>
            <a:ext cx="0" cy="1087487"/>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276294" y="2108200"/>
            <a:ext cx="0" cy="1643112"/>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01048" y="2698923"/>
            <a:ext cx="914033"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PdH</a:t>
            </a:r>
            <a:r>
              <a:rPr lang="en-US" sz="2400" b="1" baseline="-25000" dirty="0" err="1" smtClean="0">
                <a:solidFill>
                  <a:srgbClr val="FF0000"/>
                </a:solidFill>
                <a:latin typeface="Arial" panose="020B0604020202020204" pitchFamily="34" charset="0"/>
                <a:cs typeface="Arial" panose="020B0604020202020204" pitchFamily="34" charset="0"/>
              </a:rPr>
              <a:t>x</a:t>
            </a:r>
            <a:endParaRPr lang="en-US" sz="2400" b="1" baseline="-25000" dirty="0" smtClean="0">
              <a:solidFill>
                <a:srgbClr val="FF0000"/>
              </a:solidFill>
              <a:latin typeface="Arial" panose="020B0604020202020204" pitchFamily="34" charset="0"/>
              <a:cs typeface="Arial" panose="020B0604020202020204" pitchFamily="34" charset="0"/>
            </a:endParaRPr>
          </a:p>
        </p:txBody>
      </p:sp>
      <p:sp>
        <p:nvSpPr>
          <p:cNvPr id="13" name="CasellaDiTesto 12"/>
          <p:cNvSpPr txBox="1"/>
          <p:nvPr/>
        </p:nvSpPr>
        <p:spPr>
          <a:xfrm>
            <a:off x="101048" y="4065760"/>
            <a:ext cx="902811" cy="461665"/>
          </a:xfrm>
          <a:prstGeom prst="rect">
            <a:avLst/>
          </a:prstGeom>
          <a:noFill/>
        </p:spPr>
        <p:txBody>
          <a:bodyPr wrap="none" rtlCol="0">
            <a:spAutoFit/>
          </a:bodyPr>
          <a:lstStyle/>
          <a:p>
            <a:r>
              <a:rPr lang="en-US" sz="2400" b="1" dirty="0" err="1" smtClean="0">
                <a:solidFill>
                  <a:srgbClr val="0000FF"/>
                </a:solidFill>
                <a:latin typeface="Arial" panose="020B0604020202020204" pitchFamily="34" charset="0"/>
                <a:cs typeface="Arial" panose="020B0604020202020204" pitchFamily="34" charset="0"/>
              </a:rPr>
              <a:t>Pd</a:t>
            </a:r>
            <a:r>
              <a:rPr lang="en-US" sz="2400" b="1" dirty="0" smtClean="0">
                <a:solidFill>
                  <a:srgbClr val="0000FF"/>
                </a:solidFill>
                <a:latin typeface="Arial" panose="020B0604020202020204" pitchFamily="34" charset="0"/>
                <a:cs typeface="Arial" panose="020B0604020202020204" pitchFamily="34" charset="0"/>
              </a:rPr>
              <a:t>-H</a:t>
            </a:r>
            <a:endParaRPr lang="en-US" sz="2400" b="1" baseline="-25000" dirty="0" smtClean="0">
              <a:solidFill>
                <a:srgbClr val="0000FF"/>
              </a:solidFill>
              <a:latin typeface="Arial" panose="020B0604020202020204" pitchFamily="34" charset="0"/>
              <a:cs typeface="Arial" panose="020B0604020202020204" pitchFamily="34" charset="0"/>
            </a:endParaRPr>
          </a:p>
        </p:txBody>
      </p:sp>
      <p:sp>
        <p:nvSpPr>
          <p:cNvPr id="11" name="CasellaDiTesto 10"/>
          <p:cNvSpPr txBox="1"/>
          <p:nvPr/>
        </p:nvSpPr>
        <p:spPr>
          <a:xfrm>
            <a:off x="7202368" y="3949234"/>
            <a:ext cx="971741" cy="461665"/>
          </a:xfrm>
          <a:prstGeom prst="rect">
            <a:avLst/>
          </a:prstGeom>
          <a:noFill/>
        </p:spPr>
        <p:txBody>
          <a:bodyPr wrap="none" rtlCol="0">
            <a:spAutoFit/>
          </a:bodyPr>
          <a:lstStyle/>
          <a:p>
            <a:pPr>
              <a:buClr>
                <a:srgbClr val="FF0000"/>
              </a:buClr>
            </a:pPr>
            <a:r>
              <a:rPr lang="en-US" sz="2400" b="1" dirty="0" err="1" smtClean="0">
                <a:solidFill>
                  <a:srgbClr val="FF0000"/>
                </a:solidFill>
                <a:latin typeface="Arial" panose="020B0604020202020204" pitchFamily="34" charset="0"/>
                <a:cs typeface="Arial" panose="020B0604020202020204" pitchFamily="34" charset="0"/>
              </a:rPr>
              <a:t>PdHx</a:t>
            </a:r>
            <a:endParaRPr lang="en-US" sz="2400" b="1" dirty="0" smtClean="0">
              <a:solidFill>
                <a:srgbClr val="FF0000"/>
              </a:solidFill>
              <a:latin typeface="Arial" panose="020B0604020202020204" pitchFamily="34" charset="0"/>
              <a:cs typeface="Arial" panose="020B0604020202020204" pitchFamily="34" charset="0"/>
            </a:endParaRPr>
          </a:p>
        </p:txBody>
      </p:sp>
      <p:sp>
        <p:nvSpPr>
          <p:cNvPr id="12" name="CasellaDiTesto 11"/>
          <p:cNvSpPr txBox="1"/>
          <p:nvPr/>
        </p:nvSpPr>
        <p:spPr>
          <a:xfrm>
            <a:off x="6232476" y="4487987"/>
            <a:ext cx="2911524" cy="1754326"/>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above 20 mmHg</a:t>
            </a: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up to 80°C</a:t>
            </a: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Stoichiometry x depends on 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pressure and size of </a:t>
            </a:r>
            <a:r>
              <a:rPr lang="en-US" dirty="0" err="1" smtClean="0">
                <a:latin typeface="Arial" panose="020B0604020202020204" pitchFamily="34" charset="0"/>
                <a:cs typeface="Arial" panose="020B0604020202020204" pitchFamily="34" charset="0"/>
              </a:rPr>
              <a:t>Pd</a:t>
            </a:r>
            <a:r>
              <a:rPr lang="en-US" dirty="0" smtClean="0">
                <a:latin typeface="Arial" panose="020B0604020202020204" pitchFamily="34" charset="0"/>
                <a:cs typeface="Arial" panose="020B0604020202020204" pitchFamily="34" charset="0"/>
              </a:rPr>
              <a:t> nanoparticles</a:t>
            </a:r>
          </a:p>
        </p:txBody>
      </p:sp>
    </p:spTree>
    <p:extLst>
      <p:ext uri="{BB962C8B-B14F-4D97-AF65-F5344CB8AC3E}">
        <p14:creationId xmlns:p14="http://schemas.microsoft.com/office/powerpoint/2010/main" val="20025382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255292"/>
            <a:ext cx="5400000" cy="348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115616" y="188640"/>
            <a:ext cx="971741" cy="461665"/>
          </a:xfrm>
          <a:prstGeom prst="rect">
            <a:avLst/>
          </a:prstGeom>
          <a:noFill/>
        </p:spPr>
        <p:txBody>
          <a:bodyPr wrap="none" rtlCol="0">
            <a:spAutoFit/>
          </a:bodyPr>
          <a:lstStyle/>
          <a:p>
            <a:pPr>
              <a:buClr>
                <a:srgbClr val="FF0000"/>
              </a:buClr>
            </a:pPr>
            <a:r>
              <a:rPr lang="en-US" sz="2400" b="1" dirty="0" err="1" smtClean="0">
                <a:solidFill>
                  <a:srgbClr val="FF0000"/>
                </a:solidFill>
                <a:latin typeface="Arial" panose="020B0604020202020204" pitchFamily="34" charset="0"/>
                <a:cs typeface="Arial" panose="020B0604020202020204" pitchFamily="34" charset="0"/>
              </a:rPr>
              <a:t>PdHx</a:t>
            </a:r>
            <a:endParaRPr lang="en-US" sz="2400" b="1" dirty="0" smtClean="0">
              <a:solidFill>
                <a:srgbClr val="FF0000"/>
              </a:solidFill>
              <a:latin typeface="Arial" panose="020B0604020202020204" pitchFamily="34" charset="0"/>
              <a:cs typeface="Arial" panose="020B0604020202020204" pitchFamily="34" charset="0"/>
            </a:endParaRPr>
          </a:p>
        </p:txBody>
      </p:sp>
      <p:sp>
        <p:nvSpPr>
          <p:cNvPr id="5" name="CasellaDiTesto 4"/>
          <p:cNvSpPr txBox="1"/>
          <p:nvPr/>
        </p:nvSpPr>
        <p:spPr>
          <a:xfrm>
            <a:off x="145724" y="727393"/>
            <a:ext cx="2914108" cy="5078313"/>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above 20 mmHg</a:t>
            </a: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up to 80°C</a:t>
            </a: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Stoichiometry x depends on 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pressure and size of </a:t>
            </a:r>
            <a:r>
              <a:rPr lang="en-US" dirty="0" err="1" smtClean="0">
                <a:latin typeface="Arial" panose="020B0604020202020204" pitchFamily="34" charset="0"/>
                <a:cs typeface="Arial" panose="020B0604020202020204" pitchFamily="34" charset="0"/>
              </a:rPr>
              <a:t>Pd</a:t>
            </a:r>
            <a:r>
              <a:rPr lang="en-US" dirty="0" smtClean="0">
                <a:latin typeface="Arial" panose="020B0604020202020204" pitchFamily="34" charset="0"/>
                <a:cs typeface="Arial" panose="020B0604020202020204" pitchFamily="34" charset="0"/>
              </a:rPr>
              <a:t> nanoparticles</a:t>
            </a:r>
          </a:p>
        </p:txBody>
      </p:sp>
      <p:sp>
        <p:nvSpPr>
          <p:cNvPr id="2" name="CasellaDiTesto 1"/>
          <p:cNvSpPr txBox="1"/>
          <p:nvPr/>
        </p:nvSpPr>
        <p:spPr>
          <a:xfrm>
            <a:off x="1423431" y="6306349"/>
            <a:ext cx="221246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J. </a:t>
            </a:r>
            <a:r>
              <a:rPr lang="en-US" sz="1400" dirty="0" err="1" smtClean="0">
                <a:latin typeface="Arial" panose="020B0604020202020204" pitchFamily="34" charset="0"/>
                <a:cs typeface="Arial" panose="020B0604020202020204" pitchFamily="34" charset="0"/>
              </a:rPr>
              <a:t>Catal</a:t>
            </a:r>
            <a:r>
              <a:rPr lang="en-US" sz="1400" dirty="0" smtClean="0">
                <a:latin typeface="Arial" panose="020B0604020202020204" pitchFamily="34" charset="0"/>
                <a:cs typeface="Arial" panose="020B0604020202020204" pitchFamily="34" charset="0"/>
              </a:rPr>
              <a:t>. 39 (1975), 44-52</a:t>
            </a:r>
          </a:p>
        </p:txBody>
      </p:sp>
      <p:pic>
        <p:nvPicPr>
          <p:cNvPr id="481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052736"/>
            <a:ext cx="4968552" cy="348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196184" y="1412776"/>
            <a:ext cx="700833" cy="369332"/>
          </a:xfrm>
          <a:prstGeom prst="rect">
            <a:avLst/>
          </a:prstGeom>
          <a:noFill/>
        </p:spPr>
        <p:txBody>
          <a:bodyPr wrap="none" rtlCol="0">
            <a:spAutoFit/>
          </a:bodyPr>
          <a:lstStyle/>
          <a:p>
            <a:pPr algn="r"/>
            <a:r>
              <a:rPr lang="en-US" dirty="0" smtClean="0">
                <a:latin typeface="Arial" panose="020B0604020202020204" pitchFamily="34" charset="0"/>
                <a:cs typeface="Arial" panose="020B0604020202020204" pitchFamily="34" charset="0"/>
              </a:rPr>
              <a:t>35°C</a:t>
            </a:r>
          </a:p>
        </p:txBody>
      </p:sp>
      <p:sp>
        <p:nvSpPr>
          <p:cNvPr id="9" name="CasellaDiTesto 8"/>
          <p:cNvSpPr txBox="1"/>
          <p:nvPr/>
        </p:nvSpPr>
        <p:spPr>
          <a:xfrm>
            <a:off x="4067944" y="2276872"/>
            <a:ext cx="829073" cy="369332"/>
          </a:xfrm>
          <a:prstGeom prst="rect">
            <a:avLst/>
          </a:prstGeom>
          <a:noFill/>
        </p:spPr>
        <p:txBody>
          <a:bodyPr wrap="none" rtlCol="0">
            <a:spAutoFit/>
          </a:bodyPr>
          <a:lstStyle/>
          <a:p>
            <a:pPr algn="r"/>
            <a:r>
              <a:rPr lang="en-US" dirty="0" smtClean="0">
                <a:latin typeface="Arial" panose="020B0604020202020204" pitchFamily="34" charset="0"/>
                <a:cs typeface="Arial" panose="020B0604020202020204" pitchFamily="34" charset="0"/>
              </a:rPr>
              <a:t>100°C</a:t>
            </a:r>
          </a:p>
        </p:txBody>
      </p:sp>
    </p:spTree>
    <p:extLst>
      <p:ext uri="{BB962C8B-B14F-4D97-AF65-F5344CB8AC3E}">
        <p14:creationId xmlns:p14="http://schemas.microsoft.com/office/powerpoint/2010/main" val="1061479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4" name="Group 4"/>
          <p:cNvGraphicFramePr>
            <a:graphicFrameLocks noGrp="1"/>
          </p:cNvGraphicFramePr>
          <p:nvPr>
            <p:extLst>
              <p:ext uri="{D42A27DB-BD31-4B8C-83A1-F6EECF244321}">
                <p14:modId xmlns:p14="http://schemas.microsoft.com/office/powerpoint/2010/main" val="347730137"/>
              </p:ext>
            </p:extLst>
          </p:nvPr>
        </p:nvGraphicFramePr>
        <p:xfrm>
          <a:off x="209328" y="670612"/>
          <a:ext cx="8839200" cy="5666557"/>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3340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2000" b="1" i="0" u="none" strike="noStrike" cap="none" normalizeH="0" baseline="0" dirty="0" smtClean="0">
                          <a:ln>
                            <a:noFill/>
                          </a:ln>
                          <a:solidFill>
                            <a:schemeClr val="tx1"/>
                          </a:solidFill>
                          <a:effectLst/>
                          <a:latin typeface="Arial" pitchFamily="34" charset="0"/>
                        </a:rPr>
                        <a:t>PHYSISORPTION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2000" b="1" i="0" u="none" strike="noStrike" cap="none" normalizeH="0" baseline="0" dirty="0" smtClean="0">
                          <a:ln>
                            <a:noFill/>
                          </a:ln>
                          <a:solidFill>
                            <a:schemeClr val="tx1"/>
                          </a:solidFill>
                          <a:effectLst/>
                          <a:latin typeface="Arial" pitchFamily="34" charset="0"/>
                        </a:rPr>
                        <a:t>CHEMISORPTION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0"/>
                  </a:ext>
                </a:extLst>
              </a:tr>
              <a:tr h="836613">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WEAK, LONG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Van der Waals interactions (e.g. London dispersion, dipole-dipole)..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STRONG, SHORT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Chemical bonding involving orbital overlap and charge transfer.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978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NOT 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Physisorption takes place between all molecules on any surface providing the temperature is low enough.</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E.g. Chemisorption of hydrogen takes place on transition metals but not on gold or mercury.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7732">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1" i="0" u="none" strike="noStrike" cap="none" normalizeH="0" baseline="0" dirty="0" err="1" smtClean="0">
                          <a:ln>
                            <a:noFill/>
                          </a:ln>
                          <a:solidFill>
                            <a:srgbClr val="800000"/>
                          </a:solidFill>
                          <a:effectLst/>
                          <a:latin typeface="Symbol" pitchFamily="18" charset="2"/>
                        </a:rPr>
                        <a:t>DH</a:t>
                      </a:r>
                      <a:r>
                        <a:rPr kumimoji="0" lang="en-GB" altLang="it-IT" sz="1600" b="1" i="0" u="none" strike="noStrike" cap="none" normalizeH="0" baseline="-25000" dirty="0" err="1" smtClean="0">
                          <a:ln>
                            <a:noFill/>
                          </a:ln>
                          <a:solidFill>
                            <a:srgbClr val="800000"/>
                          </a:solidFill>
                          <a:effectLst/>
                          <a:latin typeface="Arial" pitchFamily="34" charset="0"/>
                        </a:rPr>
                        <a:t>ads</a:t>
                      </a:r>
                      <a:r>
                        <a:rPr kumimoji="0" lang="en-GB" altLang="it-IT" sz="1600" b="1" i="0" u="none" strike="noStrike" cap="none" normalizeH="0" baseline="0" dirty="0" smtClean="0">
                          <a:ln>
                            <a:noFill/>
                          </a:ln>
                          <a:solidFill>
                            <a:srgbClr val="800000"/>
                          </a:solidFill>
                          <a:effectLst/>
                          <a:latin typeface="Arial" pitchFamily="34" charset="0"/>
                        </a:rPr>
                        <a:t> = - 5 ….. - 35 kJ mol</a:t>
                      </a:r>
                      <a:r>
                        <a:rPr kumimoji="0" lang="en-GB" altLang="it-IT" sz="1600" b="1" i="0" u="none" strike="noStrike" cap="none" normalizeH="0" baseline="30000" dirty="0" smtClean="0">
                          <a:ln>
                            <a:noFill/>
                          </a:ln>
                          <a:solidFill>
                            <a:srgbClr val="800000"/>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1" i="0" u="none" strike="noStrike" cap="none" normalizeH="0" baseline="0" dirty="0" err="1" smtClean="0">
                          <a:ln>
                            <a:noFill/>
                          </a:ln>
                          <a:solidFill>
                            <a:srgbClr val="800000"/>
                          </a:solidFill>
                          <a:effectLst/>
                          <a:latin typeface="Symbol" pitchFamily="18" charset="2"/>
                        </a:rPr>
                        <a:t>DH</a:t>
                      </a:r>
                      <a:r>
                        <a:rPr kumimoji="0" lang="en-GB" altLang="it-IT" sz="1600" b="1" i="0" u="none" strike="noStrike" cap="none" normalizeH="0" baseline="-25000" dirty="0" err="1" smtClean="0">
                          <a:ln>
                            <a:noFill/>
                          </a:ln>
                          <a:solidFill>
                            <a:srgbClr val="800000"/>
                          </a:solidFill>
                          <a:effectLst/>
                          <a:latin typeface="Arial" pitchFamily="34" charset="0"/>
                        </a:rPr>
                        <a:t>ads</a:t>
                      </a:r>
                      <a:r>
                        <a:rPr kumimoji="0" lang="en-GB" altLang="it-IT" sz="1600" b="1" i="0" u="none" strike="noStrike" cap="none" normalizeH="0" baseline="0" dirty="0" smtClean="0">
                          <a:ln>
                            <a:noFill/>
                          </a:ln>
                          <a:solidFill>
                            <a:srgbClr val="800000"/>
                          </a:solidFill>
                          <a:effectLst/>
                          <a:latin typeface="Arial" pitchFamily="34" charset="0"/>
                        </a:rPr>
                        <a:t> = - 35 ….. - 200 kJ mol</a:t>
                      </a:r>
                      <a:r>
                        <a:rPr kumimoji="0" lang="en-GB" altLang="it-IT" sz="1600" b="1" i="0" u="none" strike="noStrike" cap="none" normalizeH="0" baseline="30000" dirty="0" smtClean="0">
                          <a:ln>
                            <a:noFill/>
                          </a:ln>
                          <a:solidFill>
                            <a:srgbClr val="800000"/>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978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Non activated with equilibrium achieved relatively quickly. Increasing temperature always reduces surface coverage.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Can be activated, in which case equilibrium can be slow and increasing temperature can favour adsorption.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6613">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smtClean="0">
                          <a:ln>
                            <a:noFill/>
                          </a:ln>
                          <a:solidFill>
                            <a:schemeClr val="tx1"/>
                          </a:solidFill>
                          <a:effectLst/>
                          <a:latin typeface="Arial" pitchFamily="34" charset="0"/>
                        </a:rPr>
                        <a:t>No surface reactions.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Surface reactions may take place:- Dissociation, reconstruction, catalysis.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820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smtClean="0">
                          <a:ln>
                            <a:noFill/>
                          </a:ln>
                          <a:solidFill>
                            <a:srgbClr val="A50021"/>
                          </a:solidFill>
                          <a:effectLst/>
                          <a:latin typeface="Arial" pitchFamily="34" charset="0"/>
                        </a:rPr>
                        <a:t>MULTILAYER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smtClean="0">
                          <a:ln>
                            <a:noFill/>
                          </a:ln>
                          <a:solidFill>
                            <a:srgbClr val="A50021"/>
                          </a:solidFill>
                          <a:effectLst/>
                          <a:latin typeface="Arial" pitchFamily="34" charset="0"/>
                        </a:rPr>
                        <a:t>BET Isotherm</a:t>
                      </a:r>
                      <a:r>
                        <a:rPr kumimoji="0" lang="en-GB" altLang="it-IT" sz="1600" b="0" i="0" u="none" strike="noStrike" cap="none" normalizeH="0" baseline="0" smtClean="0">
                          <a:ln>
                            <a:noFill/>
                          </a:ln>
                          <a:solidFill>
                            <a:schemeClr val="tx1"/>
                          </a:solidFill>
                          <a:effectLst/>
                          <a:latin typeface="Arial" pitchFamily="34" charset="0"/>
                        </a:rPr>
                        <a:t> used to model adsorption equilibrium.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MONOLAYER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Langmuir Isotherm</a:t>
                      </a:r>
                      <a:r>
                        <a:rPr kumimoji="0" lang="en-GB" altLang="it-IT" sz="1600" b="0" i="0" u="none" strike="noStrike" cap="none" normalizeH="0" baseline="0" dirty="0" smtClean="0">
                          <a:ln>
                            <a:noFill/>
                          </a:ln>
                          <a:solidFill>
                            <a:schemeClr val="tx1"/>
                          </a:solidFill>
                          <a:effectLst/>
                          <a:latin typeface="Arial" pitchFamily="34" charset="0"/>
                        </a:rPr>
                        <a:t> used to model adsorption equilibrium..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Text Box 37"/>
          <p:cNvSpPr txBox="1">
            <a:spLocks noChangeArrowheads="1"/>
          </p:cNvSpPr>
          <p:nvPr/>
        </p:nvSpPr>
        <p:spPr bwMode="auto">
          <a:xfrm>
            <a:off x="209328" y="116632"/>
            <a:ext cx="5593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dirty="0" smtClean="0">
                <a:solidFill>
                  <a:srgbClr val="FF0000"/>
                </a:solidFill>
              </a:rPr>
              <a:t>Adsorption and Reaction at Surfaces</a:t>
            </a:r>
            <a:endParaRPr lang="en-GB" altLang="it-IT" sz="2800" b="1" dirty="0">
              <a:solidFill>
                <a:srgbClr val="FF0000"/>
              </a:solidFill>
            </a:endParaRPr>
          </a:p>
        </p:txBody>
      </p:sp>
    </p:spTree>
    <p:extLst>
      <p:ext uri="{BB962C8B-B14F-4D97-AF65-F5344CB8AC3E}">
        <p14:creationId xmlns:p14="http://schemas.microsoft.com/office/powerpoint/2010/main" val="2625183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395288" y="3287306"/>
            <a:ext cx="8147050" cy="707886"/>
          </a:xfrm>
        </p:spPr>
        <p:txBody>
          <a:bodyPr>
            <a:spAutoFit/>
          </a:bodyPr>
          <a:lstStyle/>
          <a:p>
            <a:pPr marL="0" indent="0">
              <a:buFontTx/>
              <a:buNone/>
            </a:pPr>
            <a:r>
              <a:rPr lang="en-IE" altLang="it-IT" sz="2000" dirty="0" smtClean="0"/>
              <a:t>Probability </a:t>
            </a:r>
            <a:r>
              <a:rPr lang="en-IE" altLang="it-IT" sz="2000" dirty="0"/>
              <a:t>of molecule being associatively adsorbed may defined in terms of a </a:t>
            </a:r>
            <a:r>
              <a:rPr lang="en-IE" altLang="it-IT" sz="2000" b="1" dirty="0"/>
              <a:t>sticking probability, </a:t>
            </a:r>
            <a:r>
              <a:rPr lang="en-IE" altLang="it-IT" sz="2000" b="1" dirty="0" smtClean="0"/>
              <a:t>S.</a:t>
            </a:r>
            <a:endParaRPr lang="en-US" altLang="it-IT" sz="2000" dirty="0"/>
          </a:p>
        </p:txBody>
      </p:sp>
      <p:graphicFrame>
        <p:nvGraphicFramePr>
          <p:cNvPr id="4100" name="Object 4"/>
          <p:cNvGraphicFramePr>
            <a:graphicFrameLocks noGrp="1" noChangeAspect="1"/>
          </p:cNvGraphicFramePr>
          <p:nvPr>
            <p:ph sz="quarter" idx="2"/>
            <p:extLst>
              <p:ext uri="{D42A27DB-BD31-4B8C-83A1-F6EECF244321}">
                <p14:modId xmlns:p14="http://schemas.microsoft.com/office/powerpoint/2010/main" val="562937566"/>
              </p:ext>
            </p:extLst>
          </p:nvPr>
        </p:nvGraphicFramePr>
        <p:xfrm>
          <a:off x="539552" y="4137552"/>
          <a:ext cx="4680520" cy="549160"/>
        </p:xfrm>
        <a:graphic>
          <a:graphicData uri="http://schemas.openxmlformats.org/presentationml/2006/ole">
            <mc:AlternateContent xmlns:mc="http://schemas.openxmlformats.org/markup-compatibility/2006">
              <mc:Choice xmlns:v="urn:schemas-microsoft-com:vml" Requires="v">
                <p:oleObj spid="_x0000_s1079" name="Equazione" r:id="rId3" imgW="3352680" imgH="393480" progId="Equation.3">
                  <p:embed/>
                </p:oleObj>
              </mc:Choice>
              <mc:Fallback>
                <p:oleObj name="Equazione" r:id="rId3" imgW="3352680" imgH="393480" progId="Equation.3">
                  <p:embed/>
                  <p:pic>
                    <p:nvPicPr>
                      <p:cNvPr id="0" name=""/>
                      <p:cNvPicPr>
                        <a:picLocks noChangeAspect="1" noChangeArrowheads="1"/>
                      </p:cNvPicPr>
                      <p:nvPr/>
                    </p:nvPicPr>
                    <p:blipFill>
                      <a:blip r:embed="rId4"/>
                      <a:srcRect/>
                      <a:stretch>
                        <a:fillRect/>
                      </a:stretch>
                    </p:blipFill>
                    <p:spPr bwMode="auto">
                      <a:xfrm>
                        <a:off x="539552" y="4137552"/>
                        <a:ext cx="4680520" cy="549160"/>
                      </a:xfrm>
                      <a:prstGeom prst="rect">
                        <a:avLst/>
                      </a:prstGeom>
                      <a:noFill/>
                      <a:ln>
                        <a:noFill/>
                      </a:ln>
                      <a:effectLst/>
                      <a:extLst/>
                    </p:spPr>
                  </p:pic>
                </p:oleObj>
              </mc:Fallback>
            </mc:AlternateContent>
          </a:graphicData>
        </a:graphic>
      </p:graphicFrame>
      <p:sp>
        <p:nvSpPr>
          <p:cNvPr id="8" name="CasellaDiTesto 7"/>
          <p:cNvSpPr txBox="1"/>
          <p:nvPr/>
        </p:nvSpPr>
        <p:spPr>
          <a:xfrm>
            <a:off x="83063" y="184048"/>
            <a:ext cx="3480825" cy="584775"/>
          </a:xfrm>
          <a:prstGeom prst="rect">
            <a:avLst/>
          </a:prstGeom>
          <a:noFill/>
        </p:spPr>
        <p:txBody>
          <a:bodyPr wrap="none" rtlCol="0">
            <a:spAutoFit/>
          </a:bodyPr>
          <a:lstStyle/>
          <a:p>
            <a:r>
              <a:rPr lang="en-US" sz="3200" b="1" dirty="0" smtClean="0">
                <a:solidFill>
                  <a:srgbClr val="FF0000"/>
                </a:solidFill>
              </a:rPr>
              <a:t>Adsorption kinetics</a:t>
            </a:r>
            <a:endParaRPr lang="en-US" sz="3200" b="1" dirty="0">
              <a:solidFill>
                <a:srgbClr val="FF0000"/>
              </a:solidFill>
            </a:endParaRPr>
          </a:p>
        </p:txBody>
      </p:sp>
      <p:sp>
        <p:nvSpPr>
          <p:cNvPr id="2" name="Rettangolo 1"/>
          <p:cNvSpPr/>
          <p:nvPr/>
        </p:nvSpPr>
        <p:spPr>
          <a:xfrm>
            <a:off x="683568" y="768822"/>
            <a:ext cx="432048" cy="180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nettore 1 3"/>
          <p:cNvCxnSpPr/>
          <p:nvPr/>
        </p:nvCxnSpPr>
        <p:spPr>
          <a:xfrm>
            <a:off x="1115616" y="768822"/>
            <a:ext cx="0" cy="18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e 4"/>
          <p:cNvSpPr/>
          <p:nvPr/>
        </p:nvSpPr>
        <p:spPr>
          <a:xfrm>
            <a:off x="2259707" y="1504795"/>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2 5"/>
          <p:cNvCxnSpPr/>
          <p:nvPr/>
        </p:nvCxnSpPr>
        <p:spPr>
          <a:xfrm flipH="1">
            <a:off x="1259633" y="166882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asellaDiTesto 9"/>
              <p:cNvSpPr txBox="1"/>
              <p:nvPr/>
            </p:nvSpPr>
            <p:spPr>
              <a:xfrm>
                <a:off x="4333490" y="929766"/>
                <a:ext cx="1318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a:rPr>
                            <m:t>𝑟</m:t>
                          </m:r>
                        </m:e>
                        <m:sub>
                          <m:r>
                            <a:rPr lang="it-IT" b="0" i="1" smtClean="0">
                              <a:latin typeface="Cambria Math"/>
                            </a:rPr>
                            <m:t>𝑎𝑑𝑠</m:t>
                          </m:r>
                        </m:sub>
                      </m:sSub>
                      <m:r>
                        <a:rPr lang="it-IT" b="0" i="1" smtClean="0">
                          <a:latin typeface="Cambria Math"/>
                        </a:rPr>
                        <m:t>=</m:t>
                      </m:r>
                      <m:r>
                        <a:rPr lang="it-IT" b="0" i="1" smtClean="0">
                          <a:latin typeface="Cambria Math"/>
                        </a:rPr>
                        <m:t>𝑘</m:t>
                      </m:r>
                      <m:sSup>
                        <m:sSupPr>
                          <m:ctrlPr>
                            <a:rPr lang="it-IT" b="0" i="1" smtClean="0">
                              <a:latin typeface="Cambria Math" panose="02040503050406030204" pitchFamily="18" charset="0"/>
                            </a:rPr>
                          </m:ctrlPr>
                        </m:sSupPr>
                        <m:e>
                          <m:r>
                            <a:rPr lang="it-IT" b="0" i="1" smtClean="0">
                              <a:latin typeface="Cambria Math"/>
                            </a:rPr>
                            <m:t>𝑝</m:t>
                          </m:r>
                        </m:e>
                        <m:sup>
                          <m:r>
                            <a:rPr lang="it-IT" b="0" i="1" smtClean="0">
                              <a:latin typeface="Cambria Math"/>
                            </a:rPr>
                            <m:t>𝑛</m:t>
                          </m:r>
                        </m:sup>
                      </m:sSup>
                    </m:oMath>
                  </m:oMathPara>
                </a14:m>
                <a:endParaRPr lang="en-US"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4333490" y="929766"/>
                <a:ext cx="1318630" cy="369332"/>
              </a:xfrm>
              <a:prstGeom prst="rect">
                <a:avLst/>
              </a:prstGeom>
              <a:blipFill rotWithShape="1">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p:cNvSpPr txBox="1"/>
              <p:nvPr/>
            </p:nvSpPr>
            <p:spPr>
              <a:xfrm>
                <a:off x="4333490" y="1556792"/>
                <a:ext cx="2157065"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a:rPr>
                            <m:t>𝑟</m:t>
                          </m:r>
                        </m:e>
                        <m:sub>
                          <m:r>
                            <a:rPr lang="it-IT" b="0" i="1" smtClean="0">
                              <a:latin typeface="Cambria Math"/>
                            </a:rPr>
                            <m:t>𝑎𝑑𝑠</m:t>
                          </m:r>
                        </m:sub>
                      </m:sSub>
                      <m:r>
                        <a:rPr lang="it-IT" b="0" i="1" smtClean="0">
                          <a:latin typeface="Cambria Math"/>
                        </a:rPr>
                        <m:t>=</m:t>
                      </m:r>
                      <m:f>
                        <m:fPr>
                          <m:ctrlPr>
                            <a:rPr lang="it-IT" b="0" i="1" smtClean="0">
                              <a:latin typeface="Cambria Math" panose="02040503050406030204" pitchFamily="18" charset="0"/>
                            </a:rPr>
                          </m:ctrlPr>
                        </m:fPr>
                        <m:num>
                          <m:r>
                            <a:rPr lang="it-IT" b="0" i="1" smtClean="0">
                              <a:latin typeface="Cambria Math"/>
                            </a:rPr>
                            <m:t>𝑑</m:t>
                          </m:r>
                          <m:sSub>
                            <m:sSubPr>
                              <m:ctrlPr>
                                <a:rPr lang="it-IT" b="0" i="1" smtClean="0">
                                  <a:latin typeface="Cambria Math" panose="02040503050406030204" pitchFamily="18" charset="0"/>
                                </a:rPr>
                              </m:ctrlPr>
                            </m:sSubPr>
                            <m:e>
                              <m:r>
                                <a:rPr lang="it-IT" b="0" i="1" smtClean="0">
                                  <a:latin typeface="Cambria Math"/>
                                </a:rPr>
                                <m:t>𝑁</m:t>
                              </m:r>
                            </m:e>
                            <m:sub>
                              <m:r>
                                <a:rPr lang="it-IT" b="0" i="1" smtClean="0">
                                  <a:latin typeface="Cambria Math"/>
                                </a:rPr>
                                <m:t>𝑎𝑑𝑠</m:t>
                              </m:r>
                            </m:sub>
                          </m:sSub>
                        </m:num>
                        <m:den>
                          <m:r>
                            <a:rPr lang="it-IT" b="0" i="1" smtClean="0">
                              <a:latin typeface="Cambria Math"/>
                            </a:rPr>
                            <m:t>𝑑𝑡</m:t>
                          </m:r>
                        </m:den>
                      </m:f>
                      <m:r>
                        <a:rPr lang="it-IT" b="0" i="1" smtClean="0">
                          <a:latin typeface="Cambria Math"/>
                        </a:rPr>
                        <m:t>=</m:t>
                      </m:r>
                      <m:r>
                        <a:rPr lang="it-IT" b="0" i="1" smtClean="0">
                          <a:latin typeface="Cambria Math"/>
                        </a:rPr>
                        <m:t>𝐹</m:t>
                      </m:r>
                      <m:r>
                        <a:rPr lang="it-IT" b="0" i="1" smtClean="0">
                          <a:latin typeface="Cambria Math"/>
                        </a:rPr>
                        <m:t> </m:t>
                      </m:r>
                      <m:r>
                        <a:rPr lang="it-IT" b="0" i="1" smtClean="0">
                          <a:latin typeface="Cambria Math"/>
                        </a:rPr>
                        <m:t>𝑆</m:t>
                      </m:r>
                    </m:oMath>
                  </m:oMathPara>
                </a14:m>
                <a:endParaRPr lang="en-US"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4333490" y="1556792"/>
                <a:ext cx="2157065" cy="618246"/>
              </a:xfrm>
              <a:prstGeom prst="rect">
                <a:avLst/>
              </a:prstGeom>
              <a:blipFill rotWithShape="1">
                <a:blip r:embed="rId6"/>
                <a:stretch>
                  <a:fillRect/>
                </a:stretch>
              </a:blipFill>
            </p:spPr>
            <p:txBody>
              <a:bodyPr/>
              <a:lstStyle/>
              <a:p>
                <a:r>
                  <a:rPr lang="en-US">
                    <a:noFill/>
                  </a:rPr>
                  <a:t> </a:t>
                </a:r>
              </a:p>
            </p:txBody>
          </p:sp>
        </mc:Fallback>
      </mc:AlternateContent>
      <p:sp>
        <p:nvSpPr>
          <p:cNvPr id="11" name="CasellaDiTesto 10"/>
          <p:cNvSpPr txBox="1"/>
          <p:nvPr/>
        </p:nvSpPr>
        <p:spPr>
          <a:xfrm>
            <a:off x="6444208" y="929766"/>
            <a:ext cx="1368452" cy="369332"/>
          </a:xfrm>
          <a:prstGeom prst="rect">
            <a:avLst/>
          </a:prstGeom>
          <a:noFill/>
        </p:spPr>
        <p:txBody>
          <a:bodyPr wrap="none" rtlCol="0">
            <a:spAutoFit/>
          </a:bodyPr>
          <a:lstStyle/>
          <a:p>
            <a:r>
              <a:rPr lang="en-US" dirty="0" smtClean="0">
                <a:solidFill>
                  <a:srgbClr val="FF0000"/>
                </a:solidFill>
              </a:rPr>
              <a:t>Macroscopic</a:t>
            </a:r>
            <a:endParaRPr lang="en-US" dirty="0">
              <a:solidFill>
                <a:srgbClr val="FF0000"/>
              </a:solidFill>
            </a:endParaRPr>
          </a:p>
        </p:txBody>
      </p:sp>
      <p:sp>
        <p:nvSpPr>
          <p:cNvPr id="18" name="CasellaDiTesto 17"/>
          <p:cNvSpPr txBox="1"/>
          <p:nvPr/>
        </p:nvSpPr>
        <p:spPr>
          <a:xfrm>
            <a:off x="6444208" y="1556792"/>
            <a:ext cx="1310743" cy="369332"/>
          </a:xfrm>
          <a:prstGeom prst="rect">
            <a:avLst/>
          </a:prstGeom>
          <a:noFill/>
        </p:spPr>
        <p:txBody>
          <a:bodyPr wrap="none" rtlCol="0">
            <a:spAutoFit/>
          </a:bodyPr>
          <a:lstStyle/>
          <a:p>
            <a:r>
              <a:rPr lang="en-US" dirty="0" smtClean="0">
                <a:solidFill>
                  <a:srgbClr val="0000FF"/>
                </a:solidFill>
              </a:rPr>
              <a:t>Microscopic</a:t>
            </a:r>
            <a:endParaRPr lang="en-US" dirty="0">
              <a:solidFill>
                <a:srgbClr val="0000FF"/>
              </a:solidFill>
            </a:endParaRPr>
          </a:p>
        </p:txBody>
      </p:sp>
      <mc:AlternateContent xmlns:mc="http://schemas.openxmlformats.org/markup-compatibility/2006" xmlns:a14="http://schemas.microsoft.com/office/drawing/2010/main">
        <mc:Choice Requires="a14">
          <p:sp>
            <p:nvSpPr>
              <p:cNvPr id="12" name="CasellaDiTesto 11"/>
              <p:cNvSpPr txBox="1"/>
              <p:nvPr/>
            </p:nvSpPr>
            <p:spPr>
              <a:xfrm>
                <a:off x="1907704" y="2568822"/>
                <a:ext cx="1892185" cy="6094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𝐹</m:t>
                      </m:r>
                      <m:r>
                        <a:rPr lang="it-IT" b="0" i="1" smtClean="0">
                          <a:latin typeface="Cambria Math"/>
                        </a:rPr>
                        <m:t>=</m:t>
                      </m:r>
                      <m:f>
                        <m:fPr>
                          <m:ctrlPr>
                            <a:rPr lang="it-IT" b="0" i="1" smtClean="0">
                              <a:latin typeface="Cambria Math" panose="02040503050406030204" pitchFamily="18" charset="0"/>
                            </a:rPr>
                          </m:ctrlPr>
                        </m:fPr>
                        <m:num>
                          <m:r>
                            <a:rPr lang="it-IT" b="0" i="1" smtClean="0">
                              <a:latin typeface="Cambria Math"/>
                            </a:rPr>
                            <m:t>𝑝</m:t>
                          </m:r>
                        </m:num>
                        <m:den>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r>
                                    <a:rPr lang="it-IT" b="0" i="1" smtClean="0">
                                      <a:latin typeface="Cambria Math"/>
                                    </a:rPr>
                                    <m:t>2</m:t>
                                  </m:r>
                                  <m:r>
                                    <a:rPr lang="it-IT" b="0" i="1" smtClean="0">
                                      <a:latin typeface="Cambria Math"/>
                                      <a:ea typeface="Cambria Math"/>
                                    </a:rPr>
                                    <m:t>𝜋</m:t>
                                  </m:r>
                                  <m:r>
                                    <a:rPr lang="it-IT" b="0" i="1" smtClean="0">
                                      <a:latin typeface="Cambria Math"/>
                                      <a:ea typeface="Cambria Math"/>
                                    </a:rPr>
                                    <m:t>𝑚𝑘𝑇</m:t>
                                  </m:r>
                                </m:e>
                              </m:d>
                            </m:e>
                            <m:sup>
                              <m:r>
                                <a:rPr lang="it-IT" b="0" i="1" smtClean="0">
                                  <a:latin typeface="Cambria Math"/>
                                </a:rPr>
                                <m:t>1/2</m:t>
                              </m:r>
                            </m:sup>
                          </m:sSup>
                        </m:den>
                      </m:f>
                    </m:oMath>
                  </m:oMathPara>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907704" y="2568822"/>
                <a:ext cx="1892185" cy="60946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485548" y="5013176"/>
                <a:ext cx="3974998" cy="5264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𝑆</m:t>
                      </m:r>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𝑆</m:t>
                          </m:r>
                        </m:e>
                        <m:sub>
                          <m:r>
                            <a:rPr lang="it-IT" b="0" i="1" smtClean="0">
                              <a:latin typeface="Cambria Math"/>
                            </a:rPr>
                            <m:t>0</m:t>
                          </m:r>
                        </m:sub>
                      </m:sSub>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r>
                                <a:rPr lang="it-IT" b="0" i="1" smtClean="0">
                                  <a:latin typeface="Cambria Math"/>
                                </a:rPr>
                                <m:t>1−</m:t>
                              </m:r>
                              <m:r>
                                <a:rPr lang="it-IT" b="0" i="1" smtClean="0">
                                  <a:latin typeface="Cambria Math"/>
                                  <a:ea typeface="Cambria Math"/>
                                </a:rPr>
                                <m:t>𝜃</m:t>
                              </m:r>
                            </m:e>
                          </m:d>
                        </m:e>
                        <m:sup>
                          <m:r>
                            <a:rPr lang="it-IT" b="0" i="1" smtClean="0">
                              <a:latin typeface="Cambria Math"/>
                            </a:rPr>
                            <m:t>𝑛</m:t>
                          </m:r>
                        </m:sup>
                      </m:sSup>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𝑓</m:t>
                          </m:r>
                        </m:e>
                        <m:sub>
                          <m:d>
                            <m:dPr>
                              <m:ctrlPr>
                                <a:rPr lang="it-IT" b="0" i="1" smtClean="0">
                                  <a:latin typeface="Cambria Math" panose="02040503050406030204" pitchFamily="18" charset="0"/>
                                </a:rPr>
                              </m:ctrlPr>
                            </m:dPr>
                            <m:e>
                              <m:r>
                                <a:rPr lang="it-IT" b="0" i="1" smtClean="0">
                                  <a:latin typeface="Cambria Math"/>
                                  <a:ea typeface="Cambria Math"/>
                                </a:rPr>
                                <m:t>𝜃</m:t>
                              </m:r>
                            </m:e>
                          </m:d>
                        </m:sub>
                      </m:sSub>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b="0" i="0"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𝑎𝑑𝑠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485548" y="5013176"/>
                <a:ext cx="3974998" cy="52642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5886220" y="5109997"/>
                <a:ext cx="12333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0&lt;</m:t>
                      </m:r>
                      <m:r>
                        <a:rPr lang="it-IT" b="0" i="1" smtClean="0">
                          <a:latin typeface="Cambria Math"/>
                          <a:ea typeface="Cambria Math"/>
                        </a:rPr>
                        <m:t>𝜃</m:t>
                      </m:r>
                      <m:r>
                        <a:rPr lang="it-IT" b="0" i="1" smtClean="0">
                          <a:latin typeface="Cambria Math"/>
                          <a:ea typeface="Cambria Math"/>
                        </a:rPr>
                        <m:t>&lt;1</m:t>
                      </m:r>
                    </m:oMath>
                  </m:oMathPara>
                </a14:m>
                <a:endParaRPr lang="en-US"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5886220" y="5109997"/>
                <a:ext cx="1233351"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p:cNvSpPr txBox="1"/>
              <p:nvPr/>
            </p:nvSpPr>
            <p:spPr>
              <a:xfrm>
                <a:off x="526620" y="5733255"/>
                <a:ext cx="4654351" cy="666849"/>
              </a:xfrm>
              <a:prstGeom prst="rect">
                <a:avLst/>
              </a:prstGeom>
              <a:noFill/>
              <a:ln w="1905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i="1">
                              <a:latin typeface="Cambria Math"/>
                            </a:rPr>
                            <m:t>𝑟</m:t>
                          </m:r>
                        </m:e>
                        <m:sub>
                          <m:r>
                            <a:rPr lang="it-IT" i="1">
                              <a:latin typeface="Cambria Math"/>
                            </a:rPr>
                            <m:t>𝑎𝑑𝑠</m:t>
                          </m:r>
                        </m:sub>
                      </m:sSub>
                      <m:r>
                        <a:rPr lang="it-IT" i="1">
                          <a:latin typeface="Cambria Math"/>
                        </a:rPr>
                        <m:t>=</m:t>
                      </m:r>
                      <m:f>
                        <m:fPr>
                          <m:ctrlPr>
                            <a:rPr lang="it-IT" i="1">
                              <a:latin typeface="Cambria Math" panose="02040503050406030204" pitchFamily="18" charset="0"/>
                            </a:rPr>
                          </m:ctrlPr>
                        </m:fPr>
                        <m:num>
                          <m:r>
                            <a:rPr lang="it-IT" i="1">
                              <a:latin typeface="Cambria Math"/>
                            </a:rPr>
                            <m:t>𝑑</m:t>
                          </m:r>
                          <m:sSub>
                            <m:sSubPr>
                              <m:ctrlPr>
                                <a:rPr lang="it-IT" i="1">
                                  <a:latin typeface="Cambria Math" panose="02040503050406030204" pitchFamily="18" charset="0"/>
                                </a:rPr>
                              </m:ctrlPr>
                            </m:sSubPr>
                            <m:e>
                              <m:r>
                                <a:rPr lang="it-IT" i="1">
                                  <a:latin typeface="Cambria Math"/>
                                </a:rPr>
                                <m:t>𝑁</m:t>
                              </m:r>
                            </m:e>
                            <m:sub>
                              <m:r>
                                <a:rPr lang="it-IT" i="1">
                                  <a:latin typeface="Cambria Math"/>
                                </a:rPr>
                                <m:t>𝑎𝑑𝑠</m:t>
                              </m:r>
                            </m:sub>
                          </m:sSub>
                        </m:num>
                        <m:den>
                          <m:r>
                            <a:rPr lang="it-IT" i="1">
                              <a:latin typeface="Cambria Math"/>
                            </a:rPr>
                            <m:t>𝑑𝑡</m:t>
                          </m:r>
                        </m:den>
                      </m:f>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 </m:t>
                          </m:r>
                          <m:r>
                            <a:rPr lang="it-IT" i="1">
                              <a:latin typeface="Cambria Math"/>
                            </a:rPr>
                            <m:t>𝑝</m:t>
                          </m:r>
                        </m:num>
                        <m:den>
                          <m:sSup>
                            <m:sSupPr>
                              <m:ctrlPr>
                                <a:rPr lang="it-IT" i="1">
                                  <a:latin typeface="Cambria Math" panose="02040503050406030204" pitchFamily="18" charset="0"/>
                                </a:rPr>
                              </m:ctrlPr>
                            </m:sSupPr>
                            <m:e>
                              <m:d>
                                <m:dPr>
                                  <m:ctrlPr>
                                    <a:rPr lang="it-IT" i="1">
                                      <a:latin typeface="Cambria Math" panose="02040503050406030204" pitchFamily="18" charset="0"/>
                                    </a:rPr>
                                  </m:ctrlPr>
                                </m:dPr>
                                <m:e>
                                  <m:r>
                                    <a:rPr lang="it-IT" i="1">
                                      <a:latin typeface="Cambria Math"/>
                                    </a:rPr>
                                    <m:t>2</m:t>
                                  </m:r>
                                  <m:r>
                                    <a:rPr lang="it-IT" i="1">
                                      <a:latin typeface="Cambria Math"/>
                                      <a:ea typeface="Cambria Math"/>
                                    </a:rPr>
                                    <m:t>𝜋</m:t>
                                  </m:r>
                                  <m:r>
                                    <a:rPr lang="it-IT" i="1">
                                      <a:latin typeface="Cambria Math"/>
                                      <a:ea typeface="Cambria Math"/>
                                    </a:rPr>
                                    <m:t>𝑚𝑘𝑇</m:t>
                                  </m:r>
                                </m:e>
                              </m:d>
                            </m:e>
                            <m:sup>
                              <m:r>
                                <a:rPr lang="it-IT" i="1">
                                  <a:latin typeface="Cambria Math"/>
                                </a:rPr>
                                <m:t>1/2</m:t>
                              </m:r>
                            </m:sup>
                          </m:sSup>
                        </m:den>
                      </m:f>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b="0" i="0"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𝑎𝑑𝑠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23" name="CasellaDiTesto 22"/>
              <p:cNvSpPr txBox="1">
                <a:spLocks noRot="1" noChangeAspect="1" noMove="1" noResize="1" noEditPoints="1" noAdjustHandles="1" noChangeArrowheads="1" noChangeShapeType="1" noTextEdit="1"/>
              </p:cNvSpPr>
              <p:nvPr/>
            </p:nvSpPr>
            <p:spPr>
              <a:xfrm>
                <a:off x="526620" y="5733255"/>
                <a:ext cx="4654351" cy="666849"/>
              </a:xfrm>
              <a:prstGeom prst="rect">
                <a:avLst/>
              </a:prstGeom>
              <a:blipFill rotWithShape="1">
                <a:blip r:embed="rId10"/>
                <a:stretch>
                  <a:fillRect/>
                </a:stretch>
              </a:blipFill>
              <a:ln w="1905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5939890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3476016" cy="584775"/>
          </a:xfrm>
          <a:prstGeom prst="rect">
            <a:avLst/>
          </a:prstGeom>
          <a:noFill/>
        </p:spPr>
        <p:txBody>
          <a:bodyPr wrap="none" rtlCol="0">
            <a:spAutoFit/>
          </a:bodyPr>
          <a:lstStyle/>
          <a:p>
            <a:r>
              <a:rPr lang="en-US" sz="3200" b="1" dirty="0" smtClean="0">
                <a:solidFill>
                  <a:srgbClr val="0000FF"/>
                </a:solidFill>
              </a:rPr>
              <a:t>Desorption kinetics</a:t>
            </a:r>
            <a:endParaRPr lang="en-US" sz="3200" b="1" dirty="0">
              <a:solidFill>
                <a:srgbClr val="0000FF"/>
              </a:solidFill>
            </a:endParaRPr>
          </a:p>
        </p:txBody>
      </p:sp>
      <mc:AlternateContent xmlns:mc="http://schemas.openxmlformats.org/markup-compatibility/2006" xmlns:a14="http://schemas.microsoft.com/office/drawing/2010/main">
        <mc:Choice Requires="a14">
          <p:sp>
            <p:nvSpPr>
              <p:cNvPr id="4" name="CasellaDiTesto 3"/>
              <p:cNvSpPr txBox="1"/>
              <p:nvPr/>
            </p:nvSpPr>
            <p:spPr>
              <a:xfrm>
                <a:off x="3443397" y="2112581"/>
                <a:ext cx="4337085" cy="618246"/>
              </a:xfrm>
              <a:prstGeom prst="rect">
                <a:avLst/>
              </a:prstGeom>
              <a:no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i="1">
                              <a:latin typeface="Cambria Math"/>
                            </a:rPr>
                            <m:t>𝑟</m:t>
                          </m:r>
                        </m:e>
                        <m:sub>
                          <m:r>
                            <a:rPr lang="it-IT" b="0" i="1" smtClean="0">
                              <a:latin typeface="Cambria Math"/>
                            </a:rPr>
                            <m:t>𝑑𝑒</m:t>
                          </m:r>
                          <m:r>
                            <a:rPr lang="it-IT" i="1">
                              <a:latin typeface="Cambria Math"/>
                            </a:rPr>
                            <m:t>𝑠</m:t>
                          </m:r>
                        </m:sub>
                      </m:sSub>
                      <m:r>
                        <a:rPr lang="it-IT" i="1">
                          <a:latin typeface="Cambria Math"/>
                        </a:rPr>
                        <m:t>=</m:t>
                      </m:r>
                      <m:r>
                        <a:rPr lang="it-IT" b="0" i="1" smtClean="0">
                          <a:latin typeface="Cambria Math"/>
                        </a:rPr>
                        <m:t>−</m:t>
                      </m:r>
                      <m:f>
                        <m:fPr>
                          <m:ctrlPr>
                            <a:rPr lang="it-IT" i="1">
                              <a:latin typeface="Cambria Math" panose="02040503050406030204" pitchFamily="18" charset="0"/>
                            </a:rPr>
                          </m:ctrlPr>
                        </m:fPr>
                        <m:num>
                          <m:r>
                            <a:rPr lang="it-IT" i="1">
                              <a:latin typeface="Cambria Math"/>
                            </a:rPr>
                            <m:t>𝑑</m:t>
                          </m:r>
                          <m:sSub>
                            <m:sSubPr>
                              <m:ctrlPr>
                                <a:rPr lang="it-IT" i="1">
                                  <a:latin typeface="Cambria Math" panose="02040503050406030204" pitchFamily="18" charset="0"/>
                                </a:rPr>
                              </m:ctrlPr>
                            </m:sSubPr>
                            <m:e>
                              <m:r>
                                <a:rPr lang="it-IT" i="1">
                                  <a:latin typeface="Cambria Math"/>
                                </a:rPr>
                                <m:t>𝑁</m:t>
                              </m:r>
                            </m:e>
                            <m:sub>
                              <m:r>
                                <a:rPr lang="it-IT" i="1">
                                  <a:latin typeface="Cambria Math"/>
                                </a:rPr>
                                <m:t>𝑎𝑑𝑠</m:t>
                              </m:r>
                            </m:sub>
                          </m:sSub>
                        </m:num>
                        <m:den>
                          <m:r>
                            <a:rPr lang="it-IT" i="1">
                              <a:latin typeface="Cambria Math"/>
                            </a:rPr>
                            <m:t>𝑑𝑡</m:t>
                          </m:r>
                        </m:den>
                      </m:f>
                      <m:r>
                        <a:rPr lang="it-IT" i="1">
                          <a:latin typeface="Cambria Math"/>
                        </a:rPr>
                        <m:t>=</m:t>
                      </m:r>
                      <m:r>
                        <a:rPr lang="it-IT" b="0" i="1" smtClean="0">
                          <a:latin typeface="Cambria Math"/>
                        </a:rPr>
                        <m:t>𝐴</m:t>
                      </m:r>
                      <m:r>
                        <a:rPr lang="it-IT" b="0" i="1" smtClean="0">
                          <a:latin typeface="Cambria Math"/>
                        </a:rPr>
                        <m:t> </m:t>
                      </m:r>
                      <m:sSub>
                        <m:sSubPr>
                          <m:ctrlPr>
                            <a:rPr lang="it-IT" b="0" i="1" smtClean="0">
                              <a:latin typeface="Cambria Math" panose="02040503050406030204" pitchFamily="18" charset="0"/>
                            </a:rPr>
                          </m:ctrlPr>
                        </m:sSubPr>
                        <m:e>
                          <m:r>
                            <a:rPr lang="it-IT" b="0" i="1" smtClean="0">
                              <a:latin typeface="Cambria Math"/>
                            </a:rPr>
                            <m:t>𝑓</m:t>
                          </m:r>
                          <m:r>
                            <a:rPr lang="it-IT" b="0" i="1" smtClean="0">
                              <a:latin typeface="Cambria Math"/>
                            </a:rPr>
                            <m:t>′</m:t>
                          </m:r>
                        </m:e>
                        <m:sub>
                          <m:d>
                            <m:dPr>
                              <m:ctrlPr>
                                <a:rPr lang="it-IT" b="0" i="1" smtClean="0">
                                  <a:latin typeface="Cambria Math" panose="02040503050406030204" pitchFamily="18" charset="0"/>
                                </a:rPr>
                              </m:ctrlPr>
                            </m:dPr>
                            <m:e>
                              <m:r>
                                <a:rPr lang="it-IT" b="0" i="1" smtClean="0">
                                  <a:latin typeface="Cambria Math"/>
                                  <a:ea typeface="Cambria Math"/>
                                </a:rPr>
                                <m:t>𝜃</m:t>
                              </m:r>
                            </m:e>
                          </m:d>
                        </m:sub>
                      </m:sSub>
                      <m:r>
                        <a:rPr lang="it-IT" b="0" i="1" smtClean="0">
                          <a:latin typeface="Cambria Math"/>
                        </a:rPr>
                        <m:t> </m:t>
                      </m:r>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b="0" i="0"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𝑑𝑒𝑠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443397" y="2112581"/>
                <a:ext cx="4337085" cy="618246"/>
              </a:xfrm>
              <a:prstGeom prst="rect">
                <a:avLst/>
              </a:prstGeom>
              <a:blipFill rotWithShape="1">
                <a:blip r:embed="rId2"/>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971600" y="3546780"/>
                <a:ext cx="1249188"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m:t>
                      </m:r>
                      <m:sSup>
                        <m:sSupPr>
                          <m:ctrlPr>
                            <a:rPr lang="it-IT" b="0" i="1" smtClean="0">
                              <a:latin typeface="Cambria Math" panose="02040503050406030204" pitchFamily="18" charset="0"/>
                              <a:ea typeface="Cambria Math"/>
                            </a:rPr>
                          </m:ctrlPr>
                        </m:sSupPr>
                        <m:e>
                          <m:r>
                            <a:rPr lang="it-IT" b="0" i="1" smtClean="0">
                              <a:latin typeface="Cambria Math"/>
                              <a:ea typeface="Cambria Math"/>
                            </a:rPr>
                            <m:t>𝜃</m:t>
                          </m:r>
                        </m:e>
                        <m:sup>
                          <m:r>
                            <a:rPr lang="it-IT" b="0" i="1" smtClean="0">
                              <a:latin typeface="Cambria Math"/>
                              <a:ea typeface="Cambria Math"/>
                            </a:rPr>
                            <m:t>𝑛</m:t>
                          </m:r>
                        </m:sup>
                      </m:sSup>
                    </m:oMath>
                  </m:oMathPara>
                </a14:m>
                <a:endParaRPr lang="en-US" dirty="0"/>
              </a:p>
            </p:txBody>
          </p:sp>
        </mc:Choice>
        <mc:Fallback xmlns="">
          <p:sp>
            <p:nvSpPr>
              <p:cNvPr id="3" name="Rettangolo 2"/>
              <p:cNvSpPr>
                <a:spLocks noRot="1" noChangeAspect="1" noMove="1" noResize="1" noEditPoints="1" noAdjustHandles="1" noChangeArrowheads="1" noChangeShapeType="1" noTextEdit="1"/>
              </p:cNvSpPr>
              <p:nvPr/>
            </p:nvSpPr>
            <p:spPr>
              <a:xfrm>
                <a:off x="971600" y="3546780"/>
                <a:ext cx="1249188" cy="388889"/>
              </a:xfrm>
              <a:prstGeom prst="rect">
                <a:avLst/>
              </a:prstGeom>
              <a:blipFill rotWithShape="1">
                <a:blip r:embed="rId3"/>
                <a:stretch>
                  <a:fillRect b="-9375"/>
                </a:stretch>
              </a:blipFill>
            </p:spPr>
            <p:txBody>
              <a:bodyPr/>
              <a:lstStyle/>
              <a:p>
                <a:r>
                  <a:rPr lang="en-US">
                    <a:noFill/>
                  </a:rPr>
                  <a:t> </a:t>
                </a:r>
              </a:p>
            </p:txBody>
          </p:sp>
        </mc:Fallback>
      </mc:AlternateContent>
      <p:sp>
        <p:nvSpPr>
          <p:cNvPr id="7" name="CasellaDiTesto 6"/>
          <p:cNvSpPr txBox="1"/>
          <p:nvPr/>
        </p:nvSpPr>
        <p:spPr>
          <a:xfrm>
            <a:off x="1160469" y="4824773"/>
            <a:ext cx="727443" cy="400110"/>
          </a:xfrm>
          <a:prstGeom prst="rect">
            <a:avLst/>
          </a:prstGeom>
          <a:noFill/>
        </p:spPr>
        <p:txBody>
          <a:bodyPr wrap="none" rtlCol="0">
            <a:spAutoFit/>
          </a:bodyPr>
          <a:lstStyle/>
          <a:p>
            <a:pPr algn="ctr"/>
            <a:r>
              <a:rPr lang="en-US" sz="2000" dirty="0" err="1" smtClean="0"/>
              <a:t>CO</a:t>
            </a:r>
            <a:r>
              <a:rPr lang="en-US" sz="2000" baseline="-25000" dirty="0" err="1" smtClean="0"/>
              <a:t>ads</a:t>
            </a:r>
            <a:endParaRPr lang="en-US" sz="2000" baseline="-25000" dirty="0"/>
          </a:p>
        </p:txBody>
      </p:sp>
      <p:sp>
        <p:nvSpPr>
          <p:cNvPr id="8" name="CasellaDiTesto 7"/>
          <p:cNvSpPr txBox="1"/>
          <p:nvPr/>
        </p:nvSpPr>
        <p:spPr>
          <a:xfrm>
            <a:off x="3251875" y="4824773"/>
            <a:ext cx="672172" cy="400110"/>
          </a:xfrm>
          <a:prstGeom prst="rect">
            <a:avLst/>
          </a:prstGeom>
          <a:noFill/>
        </p:spPr>
        <p:txBody>
          <a:bodyPr wrap="none" rtlCol="0">
            <a:spAutoFit/>
          </a:bodyPr>
          <a:lstStyle/>
          <a:p>
            <a:pPr algn="ctr"/>
            <a:r>
              <a:rPr lang="en-US" sz="2000" dirty="0" smtClean="0"/>
              <a:t>CO</a:t>
            </a:r>
            <a:r>
              <a:rPr lang="en-US" sz="2000" baseline="-25000" dirty="0" smtClean="0"/>
              <a:t>(g)</a:t>
            </a:r>
            <a:endParaRPr lang="en-US" sz="2000" baseline="-25000" dirty="0"/>
          </a:p>
        </p:txBody>
      </p:sp>
      <p:sp>
        <p:nvSpPr>
          <p:cNvPr id="9" name="CasellaDiTesto 8"/>
          <p:cNvSpPr txBox="1"/>
          <p:nvPr/>
        </p:nvSpPr>
        <p:spPr>
          <a:xfrm>
            <a:off x="1157969" y="5976901"/>
            <a:ext cx="780983" cy="400110"/>
          </a:xfrm>
          <a:prstGeom prst="rect">
            <a:avLst/>
          </a:prstGeom>
          <a:noFill/>
        </p:spPr>
        <p:txBody>
          <a:bodyPr wrap="none" rtlCol="0">
            <a:spAutoFit/>
          </a:bodyPr>
          <a:lstStyle/>
          <a:p>
            <a:pPr algn="ctr"/>
            <a:r>
              <a:rPr lang="en-US" sz="2000" dirty="0" smtClean="0"/>
              <a:t>2 </a:t>
            </a:r>
            <a:r>
              <a:rPr lang="en-US" sz="2000" dirty="0" err="1" smtClean="0"/>
              <a:t>O</a:t>
            </a:r>
            <a:r>
              <a:rPr lang="en-US" sz="2000" baseline="-25000" dirty="0" err="1" smtClean="0"/>
              <a:t>ads</a:t>
            </a:r>
            <a:endParaRPr lang="en-US" sz="2000" baseline="-25000" dirty="0"/>
          </a:p>
        </p:txBody>
      </p:sp>
      <p:sp>
        <p:nvSpPr>
          <p:cNvPr id="10" name="CasellaDiTesto 9"/>
          <p:cNvSpPr txBox="1"/>
          <p:nvPr/>
        </p:nvSpPr>
        <p:spPr>
          <a:xfrm>
            <a:off x="3251779" y="5976901"/>
            <a:ext cx="682431" cy="400110"/>
          </a:xfrm>
          <a:prstGeom prst="rect">
            <a:avLst/>
          </a:prstGeom>
          <a:noFill/>
        </p:spPr>
        <p:txBody>
          <a:bodyPr wrap="none" rtlCol="0">
            <a:spAutoFit/>
          </a:bodyPr>
          <a:lstStyle/>
          <a:p>
            <a:pPr algn="ctr"/>
            <a:r>
              <a:rPr lang="en-US" sz="2000" dirty="0" smtClean="0"/>
              <a:t>O</a:t>
            </a:r>
            <a:r>
              <a:rPr lang="en-US" sz="2000" baseline="-25000" dirty="0" smtClean="0"/>
              <a:t>2</a:t>
            </a:r>
            <a:r>
              <a:rPr lang="en-US" sz="2000" dirty="0" smtClean="0"/>
              <a:t> </a:t>
            </a:r>
            <a:r>
              <a:rPr lang="en-US" sz="2000" baseline="-25000" dirty="0" smtClean="0"/>
              <a:t>(g)</a:t>
            </a:r>
            <a:endParaRPr lang="en-US" sz="2000" baseline="-25000" dirty="0"/>
          </a:p>
        </p:txBody>
      </p:sp>
      <p:cxnSp>
        <p:nvCxnSpPr>
          <p:cNvPr id="13" name="Connettore 2 12"/>
          <p:cNvCxnSpPr/>
          <p:nvPr/>
        </p:nvCxnSpPr>
        <p:spPr>
          <a:xfrm>
            <a:off x="1909296" y="6153065"/>
            <a:ext cx="136656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1909296" y="5023048"/>
            <a:ext cx="136656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5641895" y="4896781"/>
            <a:ext cx="692818" cy="400110"/>
          </a:xfrm>
          <a:prstGeom prst="rect">
            <a:avLst/>
          </a:prstGeom>
          <a:noFill/>
        </p:spPr>
        <p:txBody>
          <a:bodyPr wrap="none" rtlCol="0">
            <a:spAutoFit/>
          </a:bodyPr>
          <a:lstStyle/>
          <a:p>
            <a:pPr algn="ctr"/>
            <a:r>
              <a:rPr lang="en-US" sz="2000" dirty="0" smtClean="0"/>
              <a:t>n = 1</a:t>
            </a:r>
            <a:endParaRPr lang="en-US" sz="2000" baseline="-25000" dirty="0"/>
          </a:p>
        </p:txBody>
      </p:sp>
      <p:sp>
        <p:nvSpPr>
          <p:cNvPr id="17" name="CasellaDiTesto 16"/>
          <p:cNvSpPr txBox="1"/>
          <p:nvPr/>
        </p:nvSpPr>
        <p:spPr>
          <a:xfrm>
            <a:off x="5646928" y="6048909"/>
            <a:ext cx="692818" cy="400110"/>
          </a:xfrm>
          <a:prstGeom prst="rect">
            <a:avLst/>
          </a:prstGeom>
          <a:noFill/>
        </p:spPr>
        <p:txBody>
          <a:bodyPr wrap="none" rtlCol="0">
            <a:spAutoFit/>
          </a:bodyPr>
          <a:lstStyle/>
          <a:p>
            <a:pPr algn="ctr"/>
            <a:r>
              <a:rPr lang="en-US" sz="2000" dirty="0" smtClean="0"/>
              <a:t>n = 2</a:t>
            </a:r>
            <a:endParaRPr lang="en-US" sz="2000" baseline="-25000" dirty="0"/>
          </a:p>
        </p:txBody>
      </p:sp>
      <p:sp>
        <p:nvSpPr>
          <p:cNvPr id="19" name="Rettangolo 18"/>
          <p:cNvSpPr/>
          <p:nvPr/>
        </p:nvSpPr>
        <p:spPr>
          <a:xfrm>
            <a:off x="683568" y="768822"/>
            <a:ext cx="432048" cy="180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e 19"/>
          <p:cNvSpPr/>
          <p:nvPr/>
        </p:nvSpPr>
        <p:spPr>
          <a:xfrm flipH="1">
            <a:off x="1106465" y="1504795"/>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2 20"/>
          <p:cNvCxnSpPr/>
          <p:nvPr/>
        </p:nvCxnSpPr>
        <p:spPr>
          <a:xfrm>
            <a:off x="1434519" y="166882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1115616" y="768822"/>
            <a:ext cx="0" cy="18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1889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3400290" cy="584775"/>
          </a:xfrm>
          <a:prstGeom prst="rect">
            <a:avLst/>
          </a:prstGeom>
          <a:noFill/>
        </p:spPr>
        <p:txBody>
          <a:bodyPr wrap="none" rtlCol="0">
            <a:spAutoFit/>
          </a:bodyPr>
          <a:lstStyle/>
          <a:p>
            <a:r>
              <a:rPr lang="en-US" sz="3200" b="1" dirty="0" smtClean="0">
                <a:solidFill>
                  <a:srgbClr val="0000FF"/>
                </a:solidFill>
              </a:rPr>
              <a:t>Langmuir isotherm</a:t>
            </a:r>
            <a:endParaRPr lang="en-US" sz="3200" b="1" dirty="0">
              <a:solidFill>
                <a:srgbClr val="0000FF"/>
              </a:solidFill>
            </a:endParaRPr>
          </a:p>
        </p:txBody>
      </p:sp>
      <mc:AlternateContent xmlns:mc="http://schemas.openxmlformats.org/markup-compatibility/2006" xmlns:a14="http://schemas.microsoft.com/office/drawing/2010/main">
        <mc:Choice Requires="a14">
          <p:sp>
            <p:nvSpPr>
              <p:cNvPr id="4" name="CasellaDiTesto 3"/>
              <p:cNvSpPr txBox="1"/>
              <p:nvPr/>
            </p:nvSpPr>
            <p:spPr>
              <a:xfrm>
                <a:off x="647709" y="2924944"/>
                <a:ext cx="5727530" cy="666849"/>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sub>
                          </m:sSub>
                          <m:r>
                            <a:rPr lang="it-IT" i="1">
                              <a:latin typeface="Cambria Math"/>
                              <a:ea typeface="Cambria Math"/>
                            </a:rPr>
                            <m:t> </m:t>
                          </m:r>
                          <m:r>
                            <a:rPr lang="it-IT" i="1">
                              <a:latin typeface="Cambria Math"/>
                            </a:rPr>
                            <m:t>𝑝</m:t>
                          </m:r>
                        </m:num>
                        <m:den>
                          <m:sSup>
                            <m:sSupPr>
                              <m:ctrlPr>
                                <a:rPr lang="it-IT" i="1">
                                  <a:latin typeface="Cambria Math" panose="02040503050406030204" pitchFamily="18" charset="0"/>
                                </a:rPr>
                              </m:ctrlPr>
                            </m:sSupPr>
                            <m:e>
                              <m:d>
                                <m:dPr>
                                  <m:ctrlPr>
                                    <a:rPr lang="it-IT" i="1">
                                      <a:latin typeface="Cambria Math" panose="02040503050406030204" pitchFamily="18" charset="0"/>
                                    </a:rPr>
                                  </m:ctrlPr>
                                </m:dPr>
                                <m:e>
                                  <m:r>
                                    <a:rPr lang="it-IT" i="1">
                                      <a:latin typeface="Cambria Math"/>
                                    </a:rPr>
                                    <m:t>2</m:t>
                                  </m:r>
                                  <m:r>
                                    <a:rPr lang="it-IT" i="1">
                                      <a:latin typeface="Cambria Math"/>
                                      <a:ea typeface="Cambria Math"/>
                                    </a:rPr>
                                    <m:t>𝜋</m:t>
                                  </m:r>
                                  <m:r>
                                    <a:rPr lang="it-IT" i="1">
                                      <a:latin typeface="Cambria Math"/>
                                      <a:ea typeface="Cambria Math"/>
                                    </a:rPr>
                                    <m:t>𝑚𝑘𝑇</m:t>
                                  </m:r>
                                </m:e>
                              </m:d>
                            </m:e>
                            <m:sup>
                              <m:r>
                                <a:rPr lang="it-IT" i="1">
                                  <a:latin typeface="Cambria Math"/>
                                </a:rPr>
                                <m:t>1/2</m:t>
                              </m:r>
                            </m:sup>
                          </m:sSup>
                        </m:den>
                      </m:f>
                      <m:r>
                        <a:rPr lang="it-IT" i="1">
                          <a:latin typeface="Cambria Math"/>
                        </a:rPr>
                        <m:t>𝑒𝑥𝑝</m:t>
                      </m:r>
                      <m:d>
                        <m:dPr>
                          <m:ctrlPr>
                            <a:rPr lang="it-IT" i="1">
                              <a:latin typeface="Cambria Math" panose="02040503050406030204" pitchFamily="18" charset="0"/>
                            </a:rPr>
                          </m:ctrlPr>
                        </m:dPr>
                        <m:e>
                          <m:f>
                            <m:fPr>
                              <m:type m:val="skw"/>
                              <m:ctrlPr>
                                <a:rPr lang="it-IT" i="1">
                                  <a:latin typeface="Cambria Math" panose="02040503050406030204" pitchFamily="18" charset="0"/>
                                </a:rPr>
                              </m:ctrlPr>
                            </m:fPr>
                            <m:num>
                              <m:r>
                                <m:rPr>
                                  <m:nor/>
                                </m:rPr>
                                <a:rPr lang="it-IT">
                                  <a:latin typeface="Cambria Math"/>
                                </a:rPr>
                                <m:t>−</m:t>
                              </m:r>
                              <m:sSub>
                                <m:sSubPr>
                                  <m:ctrlPr>
                                    <a:rPr lang="it-IT" i="1">
                                      <a:latin typeface="Cambria Math" panose="02040503050406030204" pitchFamily="18" charset="0"/>
                                    </a:rPr>
                                  </m:ctrlPr>
                                </m:sSubPr>
                                <m:e>
                                  <m:r>
                                    <a:rPr lang="it-IT" i="1">
                                      <a:latin typeface="Cambria Math"/>
                                    </a:rPr>
                                    <m:t>𝐸</m:t>
                                  </m:r>
                                </m:e>
                                <m:sub>
                                  <m:r>
                                    <a:rPr lang="it-IT" i="1">
                                      <a:latin typeface="Cambria Math"/>
                                    </a:rPr>
                                    <m:t>𝑎𝑑𝑠</m:t>
                                  </m:r>
                                </m:sub>
                              </m:sSub>
                              <m:r>
                                <m:rPr>
                                  <m:nor/>
                                </m:rPr>
                                <a:rPr lang="it-IT"/>
                                <m:t> </m:t>
                              </m:r>
                            </m:num>
                            <m:den>
                              <m:r>
                                <a:rPr lang="it-IT" i="1">
                                  <a:latin typeface="Cambria Math"/>
                                </a:rPr>
                                <m:t>𝑅𝑇</m:t>
                              </m:r>
                            </m:den>
                          </m:f>
                        </m:e>
                      </m:d>
                      <m:r>
                        <a:rPr lang="it-IT" b="0" i="1" smtClean="0">
                          <a:latin typeface="Cambria Math"/>
                        </a:rPr>
                        <m:t>=</m:t>
                      </m:r>
                      <m:r>
                        <a:rPr lang="it-IT" b="0" i="1" smtClean="0">
                          <a:latin typeface="Cambria Math"/>
                        </a:rPr>
                        <m:t>𝐴</m:t>
                      </m:r>
                      <m:r>
                        <a:rPr lang="it-IT" b="0" i="1" smtClean="0">
                          <a:latin typeface="Cambria Math"/>
                        </a:rPr>
                        <m:t> </m:t>
                      </m:r>
                      <m:sSub>
                        <m:sSubPr>
                          <m:ctrlPr>
                            <a:rPr lang="it-IT" b="0" i="1" smtClean="0">
                              <a:latin typeface="Cambria Math" panose="02040503050406030204" pitchFamily="18" charset="0"/>
                            </a:rPr>
                          </m:ctrlPr>
                        </m:sSubPr>
                        <m:e>
                          <m:r>
                            <a:rPr lang="it-IT" b="0" i="1" smtClean="0">
                              <a:latin typeface="Cambria Math"/>
                            </a:rPr>
                            <m:t>𝑓</m:t>
                          </m:r>
                          <m:r>
                            <a:rPr lang="it-IT" b="0" i="1" smtClean="0">
                              <a:latin typeface="Cambria Math"/>
                            </a:rPr>
                            <m:t>′</m:t>
                          </m:r>
                        </m:e>
                        <m:sub>
                          <m:d>
                            <m:dPr>
                              <m:ctrlPr>
                                <a:rPr lang="it-IT" b="0" i="1" smtClean="0">
                                  <a:latin typeface="Cambria Math" panose="02040503050406030204" pitchFamily="18" charset="0"/>
                                </a:rPr>
                              </m:ctrlPr>
                            </m:dPr>
                            <m:e>
                              <m:r>
                                <a:rPr lang="it-IT" b="0" i="1" smtClean="0">
                                  <a:latin typeface="Cambria Math"/>
                                  <a:ea typeface="Cambria Math"/>
                                </a:rPr>
                                <m:t>𝜃</m:t>
                              </m:r>
                            </m:e>
                          </m:d>
                        </m:sub>
                      </m:sSub>
                      <m:r>
                        <a:rPr lang="it-IT" b="0" i="1" smtClean="0">
                          <a:latin typeface="Cambria Math"/>
                        </a:rPr>
                        <m:t> </m:t>
                      </m:r>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b="0" i="0"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𝑑𝑒𝑠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647709" y="2924944"/>
                <a:ext cx="5727530" cy="666849"/>
              </a:xfrm>
              <a:prstGeom prst="rect">
                <a:avLst/>
              </a:prstGeom>
              <a:blipFill rotWithShape="1">
                <a:blip r:embed="rId2"/>
                <a:stretch>
                  <a:fillRect/>
                </a:stretch>
              </a:blipFill>
              <a:ln w="19050">
                <a:noFill/>
              </a:ln>
            </p:spPr>
            <p:txBody>
              <a:bodyPr/>
              <a:lstStyle/>
              <a:p>
                <a:r>
                  <a:rPr lang="en-US">
                    <a:noFill/>
                  </a:rPr>
                  <a:t> </a:t>
                </a:r>
              </a:p>
            </p:txBody>
          </p:sp>
        </mc:Fallback>
      </mc:AlternateContent>
      <p:sp>
        <p:nvSpPr>
          <p:cNvPr id="14" name="Rettangolo 13"/>
          <p:cNvSpPr/>
          <p:nvPr/>
        </p:nvSpPr>
        <p:spPr>
          <a:xfrm>
            <a:off x="683568" y="768822"/>
            <a:ext cx="432048" cy="180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p:cNvSpPr/>
          <p:nvPr/>
        </p:nvSpPr>
        <p:spPr>
          <a:xfrm flipH="1">
            <a:off x="1106465" y="1804802"/>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p:cNvCxnSpPr/>
          <p:nvPr/>
        </p:nvCxnSpPr>
        <p:spPr>
          <a:xfrm>
            <a:off x="1434519" y="1968829"/>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115616" y="768822"/>
            <a:ext cx="0" cy="18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e 20"/>
          <p:cNvSpPr/>
          <p:nvPr/>
        </p:nvSpPr>
        <p:spPr>
          <a:xfrm>
            <a:off x="2259707" y="1268760"/>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2 21"/>
          <p:cNvCxnSpPr/>
          <p:nvPr/>
        </p:nvCxnSpPr>
        <p:spPr>
          <a:xfrm flipH="1">
            <a:off x="1259633" y="1432787"/>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ttangolo 4"/>
              <p:cNvSpPr/>
              <p:nvPr/>
            </p:nvSpPr>
            <p:spPr>
              <a:xfrm>
                <a:off x="1627196" y="1968829"/>
                <a:ext cx="6147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it-IT" i="1">
                              <a:latin typeface="Cambria Math"/>
                            </a:rPr>
                            <m:t>𝑟</m:t>
                          </m:r>
                        </m:e>
                        <m:sub>
                          <m:r>
                            <a:rPr lang="it-IT" i="1">
                              <a:latin typeface="Cambria Math"/>
                            </a:rPr>
                            <m:t>𝑑𝑒𝑠</m:t>
                          </m:r>
                        </m:sub>
                      </m:sSub>
                    </m:oMath>
                  </m:oMathPara>
                </a14:m>
                <a:endParaRPr lang="en-US" dirty="0"/>
              </a:p>
            </p:txBody>
          </p:sp>
        </mc:Choice>
        <mc:Fallback xmlns="">
          <p:sp>
            <p:nvSpPr>
              <p:cNvPr id="5" name="Rettangolo 4"/>
              <p:cNvSpPr>
                <a:spLocks noRot="1" noChangeAspect="1" noMove="1" noResize="1" noEditPoints="1" noAdjustHandles="1" noChangeArrowheads="1" noChangeShapeType="1" noTextEdit="1"/>
              </p:cNvSpPr>
              <p:nvPr/>
            </p:nvSpPr>
            <p:spPr>
              <a:xfrm>
                <a:off x="1627196" y="1968829"/>
                <a:ext cx="614719"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ttangolo 22"/>
              <p:cNvSpPr/>
              <p:nvPr/>
            </p:nvSpPr>
            <p:spPr>
              <a:xfrm>
                <a:off x="1547664" y="1063455"/>
                <a:ext cx="6291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i="1">
                              <a:latin typeface="Cambria Math"/>
                            </a:rPr>
                            <m:t>𝑟</m:t>
                          </m:r>
                        </m:e>
                        <m:sub>
                          <m:r>
                            <a:rPr lang="it-IT" b="0" i="1" smtClean="0">
                              <a:latin typeface="Cambria Math"/>
                            </a:rPr>
                            <m:t>𝑎𝑑𝑠</m:t>
                          </m:r>
                        </m:sub>
                      </m:sSub>
                    </m:oMath>
                  </m:oMathPara>
                </a14:m>
                <a:endParaRPr lang="en-US" dirty="0"/>
              </a:p>
            </p:txBody>
          </p:sp>
        </mc:Choice>
        <mc:Fallback xmlns="">
          <p:sp>
            <p:nvSpPr>
              <p:cNvPr id="23" name="Rettangolo 22"/>
              <p:cNvSpPr>
                <a:spLocks noRot="1" noChangeAspect="1" noMove="1" noResize="1" noEditPoints="1" noAdjustHandles="1" noChangeArrowheads="1" noChangeShapeType="1" noTextEdit="1"/>
              </p:cNvSpPr>
              <p:nvPr/>
            </p:nvSpPr>
            <p:spPr>
              <a:xfrm>
                <a:off x="1547664" y="1063455"/>
                <a:ext cx="62914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ttangolo 23"/>
              <p:cNvSpPr/>
              <p:nvPr/>
            </p:nvSpPr>
            <p:spPr>
              <a:xfrm>
                <a:off x="3779912" y="1752932"/>
                <a:ext cx="19344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it-IT" sz="2800" i="1">
                              <a:latin typeface="Cambria Math"/>
                            </a:rPr>
                            <m:t>𝑟</m:t>
                          </m:r>
                        </m:e>
                        <m:sub>
                          <m:r>
                            <a:rPr lang="it-IT" sz="2800" b="0" i="1" smtClean="0">
                              <a:latin typeface="Cambria Math"/>
                            </a:rPr>
                            <m:t>𝑎𝑑𝑠</m:t>
                          </m:r>
                        </m:sub>
                      </m:sSub>
                      <m:r>
                        <a:rPr lang="it-IT" sz="2800" b="0" i="1" smtClean="0">
                          <a:latin typeface="Cambria Math"/>
                        </a:rPr>
                        <m:t>=</m:t>
                      </m:r>
                      <m:sSub>
                        <m:sSubPr>
                          <m:ctrlPr>
                            <a:rPr lang="en-US" sz="2800" i="1">
                              <a:latin typeface="Cambria Math" panose="02040503050406030204" pitchFamily="18" charset="0"/>
                            </a:rPr>
                          </m:ctrlPr>
                        </m:sSubPr>
                        <m:e>
                          <m:r>
                            <a:rPr lang="it-IT" sz="2800" i="1">
                              <a:latin typeface="Cambria Math"/>
                            </a:rPr>
                            <m:t>𝑟</m:t>
                          </m:r>
                        </m:e>
                        <m:sub>
                          <m:r>
                            <a:rPr lang="it-IT" sz="2800" i="1">
                              <a:latin typeface="Cambria Math"/>
                            </a:rPr>
                            <m:t>𝑑𝑒𝑠</m:t>
                          </m:r>
                        </m:sub>
                      </m:sSub>
                    </m:oMath>
                  </m:oMathPara>
                </a14:m>
                <a:endParaRPr lang="en-US" sz="2800" dirty="0"/>
              </a:p>
            </p:txBody>
          </p:sp>
        </mc:Choice>
        <mc:Fallback xmlns="">
          <p:sp>
            <p:nvSpPr>
              <p:cNvPr id="24" name="Rettangolo 23"/>
              <p:cNvSpPr>
                <a:spLocks noRot="1" noChangeAspect="1" noMove="1" noResize="1" noEditPoints="1" noAdjustHandles="1" noChangeArrowheads="1" noChangeShapeType="1" noTextEdit="1"/>
              </p:cNvSpPr>
              <p:nvPr/>
            </p:nvSpPr>
            <p:spPr>
              <a:xfrm>
                <a:off x="3779912" y="1752932"/>
                <a:ext cx="1934440" cy="523220"/>
              </a:xfrm>
              <a:prstGeom prst="rect">
                <a:avLst/>
              </a:prstGeom>
              <a:blipFill rotWithShape="1">
                <a:blip r:embed="rId5"/>
                <a:stretch>
                  <a:fillRect/>
                </a:stretch>
              </a:blipFill>
            </p:spPr>
            <p:txBody>
              <a:bodyPr/>
              <a:lstStyle/>
              <a:p>
                <a:r>
                  <a:rPr lang="en-US">
                    <a:noFill/>
                  </a:rPr>
                  <a:t> </a:t>
                </a:r>
              </a:p>
            </p:txBody>
          </p:sp>
        </mc:Fallback>
      </mc:AlternateContent>
      <p:sp>
        <p:nvSpPr>
          <p:cNvPr id="6" name="Rettangolo 5"/>
          <p:cNvSpPr/>
          <p:nvPr/>
        </p:nvSpPr>
        <p:spPr>
          <a:xfrm>
            <a:off x="3707904" y="1299490"/>
            <a:ext cx="1950149" cy="369332"/>
          </a:xfrm>
          <a:prstGeom prst="rect">
            <a:avLst/>
          </a:prstGeom>
        </p:spPr>
        <p:txBody>
          <a:bodyPr wrap="none">
            <a:spAutoFit/>
          </a:bodyPr>
          <a:lstStyle/>
          <a:p>
            <a:r>
              <a:rPr lang="en-IE" altLang="it-IT" dirty="0" smtClean="0"/>
              <a:t>At the equilibrium:</a:t>
            </a:r>
            <a:endParaRPr lang="en-US" dirty="0"/>
          </a:p>
        </p:txBody>
      </p:sp>
      <mc:AlternateContent xmlns:mc="http://schemas.openxmlformats.org/markup-compatibility/2006">
        <mc:Choice xmlns:a14="http://schemas.microsoft.com/office/drawing/2010/main" Requires="a14">
          <p:sp>
            <p:nvSpPr>
              <p:cNvPr id="25" name="CasellaDiTesto 24"/>
              <p:cNvSpPr txBox="1"/>
              <p:nvPr/>
            </p:nvSpPr>
            <p:spPr>
              <a:xfrm>
                <a:off x="688726" y="3986198"/>
                <a:ext cx="4180312" cy="699487"/>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r>
                                <a:rPr lang="it-IT" b="0" i="1" smtClean="0">
                                  <a:latin typeface="Cambria Math"/>
                                  <a:ea typeface="Cambria Math"/>
                                </a:rPr>
                                <m:t> </m:t>
                              </m:r>
                            </m:sub>
                          </m:sSub>
                          <m:r>
                            <a:rPr lang="it-IT" i="1">
                              <a:latin typeface="Cambria Math"/>
                              <a:ea typeface="Cambria Math"/>
                            </a:rPr>
                            <m:t> </m:t>
                          </m:r>
                          <m:r>
                            <a:rPr lang="it-IT" i="1">
                              <a:latin typeface="Cambria Math"/>
                            </a:rPr>
                            <m:t>𝑝</m:t>
                          </m:r>
                        </m:num>
                        <m:den>
                          <m:sSub>
                            <m:sSubPr>
                              <m:ctrlPr>
                                <a:rPr lang="it-IT" i="1">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den>
                      </m:f>
                      <m:r>
                        <a:rPr lang="it-IT" b="0" i="1" smtClean="0">
                          <a:latin typeface="Cambria Math"/>
                        </a:rPr>
                        <m:t>=</m:t>
                      </m:r>
                      <m:r>
                        <a:rPr lang="it-IT" b="0" i="1" smtClean="0">
                          <a:latin typeface="Cambria Math"/>
                        </a:rPr>
                        <m:t>𝐴</m:t>
                      </m:r>
                      <m:sSup>
                        <m:sSupPr>
                          <m:ctrlPr>
                            <a:rPr lang="it-IT" i="1">
                              <a:latin typeface="Cambria Math" panose="02040503050406030204" pitchFamily="18" charset="0"/>
                            </a:rPr>
                          </m:ctrlPr>
                        </m:sSupPr>
                        <m:e>
                          <m:r>
                            <a:rPr lang="it-IT" b="0" i="1" smtClean="0">
                              <a:latin typeface="Cambria Math"/>
                            </a:rPr>
                            <m:t> </m:t>
                          </m:r>
                          <m:d>
                            <m:dPr>
                              <m:ctrlPr>
                                <a:rPr lang="it-IT" i="1">
                                  <a:latin typeface="Cambria Math" panose="02040503050406030204" pitchFamily="18" charset="0"/>
                                </a:rPr>
                              </m:ctrlPr>
                            </m:dPr>
                            <m:e>
                              <m:r>
                                <a:rPr lang="it-IT" i="1">
                                  <a:latin typeface="Cambria Math"/>
                                </a:rPr>
                                <m:t>2</m:t>
                              </m:r>
                              <m:r>
                                <a:rPr lang="it-IT" i="1">
                                  <a:latin typeface="Cambria Math"/>
                                  <a:ea typeface="Cambria Math"/>
                                </a:rPr>
                                <m:t>𝜋</m:t>
                              </m:r>
                              <m:r>
                                <a:rPr lang="it-IT" i="1">
                                  <a:latin typeface="Cambria Math"/>
                                  <a:ea typeface="Cambria Math"/>
                                </a:rPr>
                                <m:t>𝑚𝑘𝑇</m:t>
                              </m:r>
                            </m:e>
                          </m:d>
                        </m:e>
                        <m:sup>
                          <m:r>
                            <a:rPr lang="it-IT" i="1">
                              <a:latin typeface="Cambria Math"/>
                            </a:rPr>
                            <m:t>1/2</m:t>
                          </m:r>
                        </m:sup>
                      </m:sSup>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m:t> </m:t>
                              </m:r>
                              <m:r>
                                <a:rPr lang="it-IT" i="1">
                                  <a:latin typeface="Cambria Math"/>
                                  <a:ea typeface="Cambria Math"/>
                                </a:rPr>
                                <m:t>∆</m:t>
                              </m:r>
                              <m:sSub>
                                <m:sSubPr>
                                  <m:ctrlPr>
                                    <a:rPr lang="it-IT" i="1">
                                      <a:latin typeface="Cambria Math" panose="02040503050406030204" pitchFamily="18" charset="0"/>
                                      <a:ea typeface="Cambria Math"/>
                                    </a:rPr>
                                  </m:ctrlPr>
                                </m:sSubPr>
                                <m:e>
                                  <m:r>
                                    <a:rPr lang="it-IT" i="1">
                                      <a:latin typeface="Cambria Math"/>
                                      <a:ea typeface="Cambria Math"/>
                                    </a:rPr>
                                    <m:t>𝐻</m:t>
                                  </m:r>
                                </m:e>
                                <m:sub>
                                  <m:r>
                                    <a:rPr lang="it-IT" i="1">
                                      <a:latin typeface="Cambria Math"/>
                                      <a:ea typeface="Cambria Math"/>
                                    </a:rPr>
                                    <m:t>𝑎𝑑𝑠</m:t>
                                  </m:r>
                                </m:sub>
                              </m:sSub>
                            </m:num>
                            <m:den>
                              <m:r>
                                <a:rPr lang="it-IT" b="0" i="1" smtClean="0">
                                  <a:latin typeface="Cambria Math"/>
                                </a:rPr>
                                <m:t>𝑅𝑇</m:t>
                              </m:r>
                            </m:den>
                          </m:f>
                        </m:e>
                      </m:d>
                    </m:oMath>
                  </m:oMathPara>
                </a14:m>
                <a:endParaRPr lang="en-US" dirty="0"/>
              </a:p>
            </p:txBody>
          </p:sp>
        </mc:Choice>
        <mc:Fallback>
          <p:sp>
            <p:nvSpPr>
              <p:cNvPr id="25" name="CasellaDiTesto 24"/>
              <p:cNvSpPr txBox="1">
                <a:spLocks noRot="1" noChangeAspect="1" noMove="1" noResize="1" noEditPoints="1" noAdjustHandles="1" noChangeArrowheads="1" noChangeShapeType="1" noTextEdit="1"/>
              </p:cNvSpPr>
              <p:nvPr/>
            </p:nvSpPr>
            <p:spPr>
              <a:xfrm>
                <a:off x="688726" y="3986198"/>
                <a:ext cx="4180312" cy="699487"/>
              </a:xfrm>
              <a:prstGeom prst="rect">
                <a:avLst/>
              </a:prstGeom>
              <a:blipFill>
                <a:blip r:embed="rId6"/>
                <a:stretch>
                  <a:fillRect/>
                </a:stretch>
              </a:blipFill>
              <a:ln w="19050">
                <a:noFill/>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1" name="Rettangolo 10"/>
              <p:cNvSpPr/>
              <p:nvPr/>
            </p:nvSpPr>
            <p:spPr>
              <a:xfrm>
                <a:off x="6156176" y="4149080"/>
                <a:ext cx="22805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a:ea typeface="Cambria Math"/>
                            </a:rPr>
                            <m:t>∆</m:t>
                          </m:r>
                          <m:sSub>
                            <m:sSubPr>
                              <m:ctrlPr>
                                <a:rPr lang="it-IT" i="1" smtClean="0">
                                  <a:latin typeface="Cambria Math" panose="02040503050406030204" pitchFamily="18" charset="0"/>
                                  <a:ea typeface="Cambria Math"/>
                                </a:rPr>
                              </m:ctrlPr>
                            </m:sSubPr>
                            <m:e>
                              <m:r>
                                <a:rPr lang="it-IT" b="0" i="1" smtClean="0">
                                  <a:latin typeface="Cambria Math"/>
                                  <a:ea typeface="Cambria Math"/>
                                </a:rPr>
                                <m:t>𝐻</m:t>
                              </m:r>
                            </m:e>
                            <m:sub>
                              <m:r>
                                <a:rPr lang="it-IT" b="0" i="1" smtClean="0">
                                  <a:latin typeface="Cambria Math"/>
                                  <a:ea typeface="Cambria Math"/>
                                </a:rPr>
                                <m:t>𝑎𝑑𝑠</m:t>
                              </m:r>
                            </m:sub>
                          </m:sSub>
                          <m:r>
                            <a:rPr lang="it-IT" b="0" i="1" smtClean="0">
                              <a:latin typeface="Cambria Math"/>
                              <a:ea typeface="Cambria Math"/>
                            </a:rPr>
                            <m:t>=</m:t>
                          </m:r>
                          <m:sSub>
                            <m:sSubPr>
                              <m:ctrlPr>
                                <a:rPr lang="it-IT" i="1">
                                  <a:latin typeface="Cambria Math" panose="02040503050406030204" pitchFamily="18" charset="0"/>
                                </a:rPr>
                              </m:ctrlPr>
                            </m:sSubPr>
                            <m:e>
                              <m:r>
                                <a:rPr lang="it-IT" i="1">
                                  <a:latin typeface="Cambria Math"/>
                                </a:rPr>
                                <m:t>𝐸</m:t>
                              </m:r>
                            </m:e>
                            <m:sub>
                              <m:r>
                                <a:rPr lang="it-IT" i="1">
                                  <a:latin typeface="Cambria Math"/>
                                </a:rPr>
                                <m:t>𝑎𝑑𝑠</m:t>
                              </m:r>
                            </m:sub>
                          </m:sSub>
                          <m:r>
                            <a:rPr lang="it-IT" b="0" i="1" smtClean="0">
                              <a:latin typeface="Cambria Math" panose="02040503050406030204" pitchFamily="18" charset="0"/>
                            </a:rPr>
                            <m:t>−</m:t>
                          </m:r>
                          <m:r>
                            <a:rPr lang="it-IT" i="1">
                              <a:latin typeface="Cambria Math"/>
                            </a:rPr>
                            <m:t>𝐸</m:t>
                          </m:r>
                        </m:e>
                        <m:sub>
                          <m:r>
                            <a:rPr lang="it-IT" b="0" i="1" smtClean="0">
                              <a:latin typeface="Cambria Math"/>
                            </a:rPr>
                            <m:t>𝑑𝑒𝑠</m:t>
                          </m:r>
                        </m:sub>
                      </m:sSub>
                    </m:oMath>
                  </m:oMathPara>
                </a14:m>
                <a:endParaRPr lang="en-US" dirty="0"/>
              </a:p>
            </p:txBody>
          </p:sp>
        </mc:Choice>
        <mc:Fallback>
          <p:sp>
            <p:nvSpPr>
              <p:cNvPr id="11" name="Rettangolo 10"/>
              <p:cNvSpPr>
                <a:spLocks noRot="1" noChangeAspect="1" noMove="1" noResize="1" noEditPoints="1" noAdjustHandles="1" noChangeArrowheads="1" noChangeShapeType="1" noTextEdit="1"/>
              </p:cNvSpPr>
              <p:nvPr/>
            </p:nvSpPr>
            <p:spPr>
              <a:xfrm>
                <a:off x="6156176" y="4149080"/>
                <a:ext cx="2280561" cy="369332"/>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179512" y="5418175"/>
                <a:ext cx="3732689" cy="1200329"/>
              </a:xfrm>
              <a:prstGeom prst="rect">
                <a:avLst/>
              </a:prstGeom>
              <a:noFill/>
            </p:spPr>
            <p:txBody>
              <a:bodyPr wrap="none" rtlCol="0">
                <a:spAutoFit/>
              </a:bodyPr>
              <a:lstStyle/>
              <a:p>
                <a:r>
                  <a:rPr lang="en-US" dirty="0" smtClean="0"/>
                  <a:t>If:</a:t>
                </a:r>
              </a:p>
              <a:p>
                <a:pPr marL="285750" indent="-285750">
                  <a:buFont typeface="Arial" panose="020B0604020202020204" pitchFamily="34" charset="0"/>
                  <a:buChar char="•"/>
                </a:pPr>
                <a14:m>
                  <m:oMath xmlns:m="http://schemas.openxmlformats.org/officeDocument/2006/math">
                    <m:r>
                      <a:rPr lang="it-IT" i="1">
                        <a:latin typeface="Cambria Math"/>
                        <a:ea typeface="Cambria Math"/>
                      </a:rPr>
                      <m:t>∆</m:t>
                    </m:r>
                    <m:sSub>
                      <m:sSubPr>
                        <m:ctrlPr>
                          <a:rPr lang="it-IT" i="1">
                            <a:latin typeface="Cambria Math" panose="02040503050406030204" pitchFamily="18" charset="0"/>
                            <a:ea typeface="Cambria Math"/>
                          </a:rPr>
                        </m:ctrlPr>
                      </m:sSubPr>
                      <m:e>
                        <m:r>
                          <a:rPr lang="it-IT" i="1">
                            <a:latin typeface="Cambria Math"/>
                            <a:ea typeface="Cambria Math"/>
                          </a:rPr>
                          <m:t>𝐻</m:t>
                        </m:r>
                      </m:e>
                      <m:sub>
                        <m:r>
                          <a:rPr lang="it-IT" i="1">
                            <a:latin typeface="Cambria Math"/>
                            <a:ea typeface="Cambria Math"/>
                          </a:rPr>
                          <m:t>𝑎𝑑𝑠</m:t>
                        </m:r>
                      </m:sub>
                    </m:sSub>
                  </m:oMath>
                </a14:m>
                <a:r>
                  <a:rPr lang="en-US" dirty="0" smtClean="0"/>
                  <a:t> does not depend from </a:t>
                </a:r>
                <a:r>
                  <a:rPr lang="el-GR" dirty="0" smtClean="0"/>
                  <a:t>θ</a:t>
                </a:r>
                <a:endParaRPr lang="it-IT" dirty="0"/>
              </a:p>
              <a:p>
                <a:pPr marL="285750" indent="-285750">
                  <a:buFont typeface="Arial" panose="020B0604020202020204" pitchFamily="34" charset="0"/>
                  <a:buChar char="•"/>
                </a:pPr>
                <a:r>
                  <a:rPr lang="it-IT" dirty="0" smtClean="0"/>
                  <a:t>gas flow </a:t>
                </a:r>
                <a:r>
                  <a:rPr lang="it-IT" dirty="0" err="1" smtClean="0"/>
                  <a:t>described</a:t>
                </a:r>
                <a:r>
                  <a:rPr lang="it-IT" dirty="0" smtClean="0"/>
                  <a:t> by </a:t>
                </a:r>
                <a:r>
                  <a:rPr lang="it-IT" dirty="0" err="1" smtClean="0"/>
                  <a:t>ideal</a:t>
                </a:r>
                <a:r>
                  <a:rPr lang="it-IT" dirty="0" smtClean="0"/>
                  <a:t> gas law</a:t>
                </a: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𝜃</m:t>
                        </m:r>
                      </m:e>
                      <m:sub>
                        <m:r>
                          <a:rPr lang="it-IT" b="0" i="1" smtClean="0">
                            <a:latin typeface="Cambria Math"/>
                          </a:rPr>
                          <m:t>𝑀𝐴𝑋</m:t>
                        </m:r>
                      </m:sub>
                    </m:sSub>
                    <m:r>
                      <a:rPr lang="it-IT" b="0" i="1" smtClean="0">
                        <a:latin typeface="Cambria Math"/>
                      </a:rPr>
                      <m:t>=1</m:t>
                    </m:r>
                  </m:oMath>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79512" y="5418175"/>
                <a:ext cx="3732689" cy="1200329"/>
              </a:xfrm>
              <a:prstGeom prst="rect">
                <a:avLst/>
              </a:prstGeom>
              <a:blipFill rotWithShape="1">
                <a:blip r:embed="rId8"/>
                <a:stretch>
                  <a:fillRect l="-1305" t="-2538" r="-489" b="-50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ttangolo 25"/>
              <p:cNvSpPr/>
              <p:nvPr/>
            </p:nvSpPr>
            <p:spPr>
              <a:xfrm>
                <a:off x="5508104" y="5609015"/>
                <a:ext cx="1553374" cy="6994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r>
                                <a:rPr lang="it-IT" i="1">
                                  <a:latin typeface="Cambria Math"/>
                                  <a:ea typeface="Cambria Math"/>
                                </a:rPr>
                                <m:t> </m:t>
                              </m:r>
                            </m:sub>
                          </m:sSub>
                          <m:r>
                            <a:rPr lang="it-IT" i="1">
                              <a:latin typeface="Cambria Math"/>
                              <a:ea typeface="Cambria Math"/>
                            </a:rPr>
                            <m:t> </m:t>
                          </m:r>
                          <m:r>
                            <a:rPr lang="it-IT" i="1">
                              <a:latin typeface="Cambria Math"/>
                            </a:rPr>
                            <m:t>𝑝</m:t>
                          </m:r>
                        </m:num>
                        <m:den>
                          <m:sSub>
                            <m:sSubPr>
                              <m:ctrlPr>
                                <a:rPr lang="it-IT" i="1">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den>
                      </m:f>
                      <m:r>
                        <a:rPr lang="it-IT" i="1">
                          <a:latin typeface="Cambria Math"/>
                        </a:rPr>
                        <m:t>=</m:t>
                      </m:r>
                      <m:sSub>
                        <m:sSubPr>
                          <m:ctrlPr>
                            <a:rPr lang="it-IT" i="1" smtClean="0">
                              <a:latin typeface="Cambria Math" panose="02040503050406030204" pitchFamily="18" charset="0"/>
                            </a:rPr>
                          </m:ctrlPr>
                        </m:sSubPr>
                        <m:e>
                          <m:r>
                            <a:rPr lang="it-IT" b="0" i="1" smtClean="0">
                              <a:latin typeface="Cambria Math"/>
                            </a:rPr>
                            <m:t>𝐶</m:t>
                          </m:r>
                        </m:e>
                        <m:sub>
                          <m:d>
                            <m:dPr>
                              <m:ctrlPr>
                                <a:rPr lang="it-IT" i="1" smtClean="0">
                                  <a:latin typeface="Cambria Math" panose="02040503050406030204" pitchFamily="18" charset="0"/>
                                </a:rPr>
                              </m:ctrlPr>
                            </m:dPr>
                            <m:e>
                              <m:r>
                                <a:rPr lang="it-IT" b="0" i="1" smtClean="0">
                                  <a:latin typeface="Cambria Math"/>
                                </a:rPr>
                                <m:t>𝑇</m:t>
                              </m:r>
                            </m:e>
                          </m:d>
                        </m:sub>
                      </m:sSub>
                    </m:oMath>
                  </m:oMathPara>
                </a14:m>
                <a:endParaRPr lang="en-US" dirty="0"/>
              </a:p>
            </p:txBody>
          </p:sp>
        </mc:Choice>
        <mc:Fallback xmlns="">
          <p:sp>
            <p:nvSpPr>
              <p:cNvPr id="26" name="Rettangolo 25"/>
              <p:cNvSpPr>
                <a:spLocks noRot="1" noChangeAspect="1" noMove="1" noResize="1" noEditPoints="1" noAdjustHandles="1" noChangeArrowheads="1" noChangeShapeType="1" noTextEdit="1"/>
              </p:cNvSpPr>
              <p:nvPr/>
            </p:nvSpPr>
            <p:spPr>
              <a:xfrm>
                <a:off x="5508104" y="5609015"/>
                <a:ext cx="1553374" cy="699487"/>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8168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3400290" cy="584775"/>
          </a:xfrm>
          <a:prstGeom prst="rect">
            <a:avLst/>
          </a:prstGeom>
          <a:noFill/>
        </p:spPr>
        <p:txBody>
          <a:bodyPr wrap="none" rtlCol="0">
            <a:spAutoFit/>
          </a:bodyPr>
          <a:lstStyle/>
          <a:p>
            <a:r>
              <a:rPr lang="en-US" sz="3200" b="1" dirty="0" smtClean="0">
                <a:solidFill>
                  <a:srgbClr val="0000FF"/>
                </a:solidFill>
              </a:rPr>
              <a:t>Langmuir isotherm</a:t>
            </a:r>
            <a:endParaRPr lang="en-US" sz="3200" b="1" dirty="0">
              <a:solidFill>
                <a:srgbClr val="0000FF"/>
              </a:solidFill>
            </a:endParaRPr>
          </a:p>
        </p:txBody>
      </p:sp>
      <p:sp>
        <p:nvSpPr>
          <p:cNvPr id="3" name="CasellaDiTesto 2"/>
          <p:cNvSpPr txBox="1"/>
          <p:nvPr/>
        </p:nvSpPr>
        <p:spPr>
          <a:xfrm>
            <a:off x="549816" y="1288775"/>
            <a:ext cx="349776" cy="523220"/>
          </a:xfrm>
          <a:prstGeom prst="rect">
            <a:avLst/>
          </a:prstGeom>
          <a:noFill/>
        </p:spPr>
        <p:txBody>
          <a:bodyPr wrap="none" rtlCol="0">
            <a:spAutoFit/>
          </a:bodyPr>
          <a:lstStyle/>
          <a:p>
            <a:r>
              <a:rPr lang="en-US" sz="2800" dirty="0" smtClean="0"/>
              <a:t>S</a:t>
            </a:r>
            <a:endParaRPr lang="en-US" sz="2800" dirty="0"/>
          </a:p>
        </p:txBody>
      </p:sp>
      <p:sp>
        <p:nvSpPr>
          <p:cNvPr id="4" name="Rettangolo 3"/>
          <p:cNvSpPr/>
          <p:nvPr/>
        </p:nvSpPr>
        <p:spPr>
          <a:xfrm>
            <a:off x="1115616" y="1365719"/>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1 5"/>
          <p:cNvCxnSpPr/>
          <p:nvPr/>
        </p:nvCxnSpPr>
        <p:spPr>
          <a:xfrm>
            <a:off x="899592"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1420198" y="1504799"/>
            <a:ext cx="415498" cy="369332"/>
          </a:xfrm>
          <a:prstGeom prst="rect">
            <a:avLst/>
          </a:prstGeom>
          <a:noFill/>
        </p:spPr>
        <p:txBody>
          <a:bodyPr wrap="none" rtlCol="0">
            <a:spAutoFit/>
          </a:bodyPr>
          <a:lstStyle/>
          <a:p>
            <a:r>
              <a:rPr lang="en-US" dirty="0" smtClean="0"/>
              <a:t>(s)</a:t>
            </a:r>
            <a:endParaRPr lang="en-US" dirty="0"/>
          </a:p>
        </p:txBody>
      </p:sp>
      <p:sp>
        <p:nvSpPr>
          <p:cNvPr id="8" name="CasellaDiTesto 7"/>
          <p:cNvSpPr txBox="1"/>
          <p:nvPr/>
        </p:nvSpPr>
        <p:spPr>
          <a:xfrm>
            <a:off x="1795452" y="1288775"/>
            <a:ext cx="911981" cy="523220"/>
          </a:xfrm>
          <a:prstGeom prst="rect">
            <a:avLst/>
          </a:prstGeom>
          <a:noFill/>
        </p:spPr>
        <p:txBody>
          <a:bodyPr wrap="none" rtlCol="0">
            <a:spAutoFit/>
          </a:bodyPr>
          <a:lstStyle/>
          <a:p>
            <a:r>
              <a:rPr lang="en-US" sz="2800" dirty="0" smtClean="0"/>
              <a:t>+ A</a:t>
            </a:r>
            <a:r>
              <a:rPr lang="en-US" sz="2800" baseline="-25000" dirty="0" smtClean="0"/>
              <a:t>(g)</a:t>
            </a:r>
            <a:endParaRPr lang="en-US" sz="2800" baseline="-25000" dirty="0"/>
          </a:p>
        </p:txBody>
      </p:sp>
      <p:sp>
        <p:nvSpPr>
          <p:cNvPr id="9" name="CasellaDiTesto 8"/>
          <p:cNvSpPr txBox="1"/>
          <p:nvPr/>
        </p:nvSpPr>
        <p:spPr>
          <a:xfrm>
            <a:off x="4572000" y="1288775"/>
            <a:ext cx="1122423" cy="523220"/>
          </a:xfrm>
          <a:prstGeom prst="rect">
            <a:avLst/>
          </a:prstGeom>
          <a:noFill/>
        </p:spPr>
        <p:txBody>
          <a:bodyPr wrap="none" rtlCol="0">
            <a:spAutoFit/>
          </a:bodyPr>
          <a:lstStyle/>
          <a:p>
            <a:r>
              <a:rPr lang="en-US" sz="2800" dirty="0" smtClean="0"/>
              <a:t>S    A</a:t>
            </a:r>
            <a:r>
              <a:rPr lang="en-US" sz="2800" baseline="-25000" dirty="0" smtClean="0"/>
              <a:t>(s)</a:t>
            </a:r>
            <a:endParaRPr lang="en-US" sz="2800" baseline="-25000" dirty="0"/>
          </a:p>
        </p:txBody>
      </p:sp>
      <p:cxnSp>
        <p:nvCxnSpPr>
          <p:cNvPr id="10" name="Connettore 1 9"/>
          <p:cNvCxnSpPr/>
          <p:nvPr/>
        </p:nvCxnSpPr>
        <p:spPr>
          <a:xfrm>
            <a:off x="4886506"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219283" y="1648815"/>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3219283" y="153537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ttangolo 12"/>
              <p:cNvSpPr/>
              <p:nvPr/>
            </p:nvSpPr>
            <p:spPr>
              <a:xfrm>
                <a:off x="579702" y="1936847"/>
                <a:ext cx="1431867"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=1−</m:t>
                      </m:r>
                      <m:r>
                        <a:rPr lang="it-IT" b="0" i="1" smtClean="0">
                          <a:latin typeface="Cambria Math"/>
                          <a:ea typeface="Cambria Math"/>
                        </a:rPr>
                        <m:t>𝜃</m:t>
                      </m:r>
                    </m:oMath>
                  </m:oMathPara>
                </a14:m>
                <a:endParaRPr lang="en-US" dirty="0"/>
              </a:p>
            </p:txBody>
          </p:sp>
        </mc:Choice>
        <mc:Fallback xmlns="">
          <p:sp>
            <p:nvSpPr>
              <p:cNvPr id="13" name="Rettangolo 12"/>
              <p:cNvSpPr>
                <a:spLocks noRot="1" noChangeAspect="1" noMove="1" noResize="1" noEditPoints="1" noAdjustHandles="1" noChangeArrowheads="1" noChangeShapeType="1" noTextEdit="1"/>
              </p:cNvSpPr>
              <p:nvPr/>
            </p:nvSpPr>
            <p:spPr>
              <a:xfrm>
                <a:off x="579702" y="1936847"/>
                <a:ext cx="1431867" cy="388889"/>
              </a:xfrm>
              <a:prstGeom prst="rect">
                <a:avLst/>
              </a:prstGeom>
              <a:blipFill rotWithShape="1">
                <a:blip r:embed="rId2"/>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ttangolo 13"/>
              <p:cNvSpPr/>
              <p:nvPr/>
            </p:nvSpPr>
            <p:spPr>
              <a:xfrm>
                <a:off x="4432890" y="1936847"/>
                <a:ext cx="1123256"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m:t>
                      </m:r>
                      <m:r>
                        <a:rPr lang="it-IT" b="0" i="1" smtClean="0">
                          <a:latin typeface="Cambria Math"/>
                          <a:ea typeface="Cambria Math"/>
                        </a:rPr>
                        <m:t>𝜃</m:t>
                      </m:r>
                    </m:oMath>
                  </m:oMathPara>
                </a14:m>
                <a:endParaRPr lang="en-US" dirty="0"/>
              </a:p>
            </p:txBody>
          </p:sp>
        </mc:Choice>
        <mc:Fallback xmlns="">
          <p:sp>
            <p:nvSpPr>
              <p:cNvPr id="14" name="Rettangolo 13"/>
              <p:cNvSpPr>
                <a:spLocks noRot="1" noChangeAspect="1" noMove="1" noResize="1" noEditPoints="1" noAdjustHandles="1" noChangeArrowheads="1" noChangeShapeType="1" noTextEdit="1"/>
              </p:cNvSpPr>
              <p:nvPr/>
            </p:nvSpPr>
            <p:spPr>
              <a:xfrm>
                <a:off x="4432890" y="1936847"/>
                <a:ext cx="1123256" cy="388889"/>
              </a:xfrm>
              <a:prstGeom prst="rect">
                <a:avLst/>
              </a:prstGeom>
              <a:blipFill rotWithShape="1">
                <a:blip r:embed="rId3"/>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ttangolo 14"/>
              <p:cNvSpPr/>
              <p:nvPr/>
            </p:nvSpPr>
            <p:spPr>
              <a:xfrm>
                <a:off x="643511" y="2512911"/>
                <a:ext cx="1896160"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d>
                            <m:dPr>
                              <m:ctrlPr>
                                <a:rPr lang="it-IT" i="1" smtClean="0">
                                  <a:latin typeface="Cambria Math" panose="02040503050406030204" pitchFamily="18" charset="0"/>
                                </a:rPr>
                              </m:ctrlPr>
                            </m:dPr>
                            <m:e>
                              <m:r>
                                <a:rPr lang="it-IT" i="1">
                                  <a:latin typeface="Cambria Math"/>
                                  <a:ea typeface="Cambria Math"/>
                                </a:rPr>
                                <m:t>1−</m:t>
                              </m:r>
                              <m:r>
                                <a:rPr lang="it-IT" i="1">
                                  <a:latin typeface="Cambria Math"/>
                                  <a:ea typeface="Cambria Math"/>
                                </a:rPr>
                                <m:t>𝜃</m:t>
                              </m:r>
                              <m:r>
                                <m:rPr>
                                  <m:nor/>
                                </m:rPr>
                                <a:rPr lang="en-US" dirty="0"/>
                                <m:t> </m:t>
                              </m:r>
                            </m:e>
                          </m:d>
                          <m:r>
                            <a:rPr lang="it-IT" i="1">
                              <a:latin typeface="Cambria Math"/>
                              <a:ea typeface="Cambria Math"/>
                            </a:rPr>
                            <m:t> </m:t>
                          </m:r>
                          <m:r>
                            <a:rPr lang="it-IT" i="1">
                              <a:latin typeface="Cambria Math"/>
                            </a:rPr>
                            <m:t>𝑝</m:t>
                          </m:r>
                        </m:num>
                        <m:den>
                          <m:r>
                            <a:rPr lang="it-IT" i="1">
                              <a:latin typeface="Cambria Math"/>
                              <a:ea typeface="Cambria Math"/>
                            </a:rPr>
                            <m:t>𝜃</m:t>
                          </m:r>
                          <m:r>
                            <m:rPr>
                              <m:nor/>
                            </m:rPr>
                            <a:rPr lang="en-US" dirty="0"/>
                            <m:t> </m:t>
                          </m:r>
                        </m:den>
                      </m:f>
                      <m:r>
                        <a:rPr lang="it-IT" i="1">
                          <a:latin typeface="Cambria Math"/>
                        </a:rPr>
                        <m:t>=</m:t>
                      </m:r>
                      <m:sSub>
                        <m:sSubPr>
                          <m:ctrlPr>
                            <a:rPr lang="it-IT" i="1" smtClean="0">
                              <a:latin typeface="Cambria Math" panose="02040503050406030204" pitchFamily="18" charset="0"/>
                            </a:rPr>
                          </m:ctrlPr>
                        </m:sSubPr>
                        <m:e>
                          <m:r>
                            <a:rPr lang="it-IT" b="0" i="1" smtClean="0">
                              <a:latin typeface="Cambria Math"/>
                            </a:rPr>
                            <m:t>𝐶</m:t>
                          </m:r>
                        </m:e>
                        <m:sub>
                          <m:d>
                            <m:dPr>
                              <m:ctrlPr>
                                <a:rPr lang="it-IT" i="1" smtClean="0">
                                  <a:latin typeface="Cambria Math" panose="02040503050406030204" pitchFamily="18" charset="0"/>
                                </a:rPr>
                              </m:ctrlPr>
                            </m:dPr>
                            <m:e>
                              <m:r>
                                <a:rPr lang="it-IT" b="0" i="1" smtClean="0">
                                  <a:latin typeface="Cambria Math"/>
                                </a:rPr>
                                <m:t>𝑇</m:t>
                              </m:r>
                            </m:e>
                          </m:d>
                        </m:sub>
                      </m:sSub>
                    </m:oMath>
                  </m:oMathPara>
                </a14:m>
                <a:endParaRPr lang="en-US" dirty="0"/>
              </a:p>
            </p:txBody>
          </p:sp>
        </mc:Choice>
        <mc:Fallback xmlns="">
          <p:sp>
            <p:nvSpPr>
              <p:cNvPr id="15" name="Rettangolo 14"/>
              <p:cNvSpPr>
                <a:spLocks noRot="1" noChangeAspect="1" noMove="1" noResize="1" noEditPoints="1" noAdjustHandles="1" noChangeArrowheads="1" noChangeShapeType="1" noTextEdit="1"/>
              </p:cNvSpPr>
              <p:nvPr/>
            </p:nvSpPr>
            <p:spPr>
              <a:xfrm>
                <a:off x="643511" y="2512911"/>
                <a:ext cx="1896160" cy="628057"/>
              </a:xfrm>
              <a:prstGeom prst="rect">
                <a:avLst/>
              </a:prstGeom>
              <a:blipFill rotWithShape="1">
                <a:blip r:embed="rId4"/>
                <a:stretch>
                  <a:fillRect/>
                </a:stretch>
              </a:blipFill>
            </p:spPr>
            <p:txBody>
              <a:bodyPr/>
              <a:lstStyle/>
              <a:p>
                <a:r>
                  <a:rPr lang="en-US">
                    <a:noFill/>
                  </a:rPr>
                  <a:t> </a:t>
                </a:r>
              </a:p>
            </p:txBody>
          </p:sp>
        </mc:Fallback>
      </mc:AlternateContent>
      <p:sp>
        <p:nvSpPr>
          <p:cNvPr id="16" name="CasellaDiTesto 15"/>
          <p:cNvSpPr txBox="1"/>
          <p:nvPr/>
        </p:nvSpPr>
        <p:spPr>
          <a:xfrm>
            <a:off x="107504" y="908720"/>
            <a:ext cx="2546466" cy="369332"/>
          </a:xfrm>
          <a:prstGeom prst="rect">
            <a:avLst/>
          </a:prstGeom>
          <a:noFill/>
        </p:spPr>
        <p:txBody>
          <a:bodyPr wrap="none" rtlCol="0">
            <a:spAutoFit/>
          </a:bodyPr>
          <a:lstStyle/>
          <a:p>
            <a:r>
              <a:rPr lang="en-US" dirty="0" smtClean="0">
                <a:solidFill>
                  <a:srgbClr val="FF0000"/>
                </a:solidFill>
              </a:rPr>
              <a:t>Molecular chemisorption</a:t>
            </a:r>
            <a:endParaRPr lang="en-US" dirty="0">
              <a:solidFill>
                <a:srgbClr val="FF0000"/>
              </a:solidFill>
            </a:endParaRPr>
          </a:p>
        </p:txBody>
      </p:sp>
      <p:sp>
        <p:nvSpPr>
          <p:cNvPr id="17" name="Freccia a destra 16"/>
          <p:cNvSpPr/>
          <p:nvPr/>
        </p:nvSpPr>
        <p:spPr>
          <a:xfrm>
            <a:off x="2961350" y="2780928"/>
            <a:ext cx="1925156" cy="216024"/>
          </a:xfrm>
          <a:prstGeom prst="rightArrow">
            <a:avLst>
              <a:gd name="adj1" fmla="val 50000"/>
              <a:gd name="adj2" fmla="val 17875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ttangolo 17"/>
              <p:cNvSpPr/>
              <p:nvPr/>
            </p:nvSpPr>
            <p:spPr>
              <a:xfrm>
                <a:off x="5102530" y="2512911"/>
                <a:ext cx="1385636"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f>
                        <m:fPr>
                          <m:ctrlPr>
                            <a:rPr lang="it-IT" i="1" smtClean="0">
                              <a:latin typeface="Cambria Math" panose="02040503050406030204" pitchFamily="18" charset="0"/>
                            </a:rPr>
                          </m:ctrlPr>
                        </m:fPr>
                        <m:num>
                          <m:r>
                            <a:rPr lang="it-IT" b="0" i="1" smtClean="0">
                              <a:latin typeface="Cambria Math"/>
                            </a:rPr>
                            <m:t>𝑏</m:t>
                          </m:r>
                          <m:r>
                            <a:rPr lang="it-IT" i="1">
                              <a:latin typeface="Cambria Math"/>
                              <a:ea typeface="Cambria Math"/>
                            </a:rPr>
                            <m:t> </m:t>
                          </m:r>
                          <m:r>
                            <a:rPr lang="it-IT" i="1">
                              <a:latin typeface="Cambria Math"/>
                            </a:rPr>
                            <m:t>𝑝</m:t>
                          </m:r>
                        </m:num>
                        <m:den>
                          <m:r>
                            <a:rPr lang="it-IT" b="0" i="1" smtClean="0">
                              <a:latin typeface="Cambria Math"/>
                            </a:rPr>
                            <m:t>1+</m:t>
                          </m:r>
                          <m:r>
                            <a:rPr lang="it-IT" b="0" i="1" smtClean="0">
                              <a:latin typeface="Cambria Math"/>
                            </a:rPr>
                            <m:t>𝑏𝑝</m:t>
                          </m:r>
                          <m:r>
                            <m:rPr>
                              <m:nor/>
                            </m:rPr>
                            <a:rPr lang="en-US" dirty="0"/>
                            <m:t> </m:t>
                          </m:r>
                        </m:den>
                      </m:f>
                    </m:oMath>
                  </m:oMathPara>
                </a14:m>
                <a:endParaRPr lang="en-US" dirty="0"/>
              </a:p>
            </p:txBody>
          </p:sp>
        </mc:Choice>
        <mc:Fallback xmlns="">
          <p:sp>
            <p:nvSpPr>
              <p:cNvPr id="18" name="Rettangolo 17"/>
              <p:cNvSpPr>
                <a:spLocks noRot="1" noChangeAspect="1" noMove="1" noResize="1" noEditPoints="1" noAdjustHandles="1" noChangeArrowheads="1" noChangeShapeType="1" noTextEdit="1"/>
              </p:cNvSpPr>
              <p:nvPr/>
            </p:nvSpPr>
            <p:spPr>
              <a:xfrm>
                <a:off x="5102530" y="2512911"/>
                <a:ext cx="1385636" cy="66492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ttangolo 18"/>
              <p:cNvSpPr/>
              <p:nvPr/>
            </p:nvSpPr>
            <p:spPr>
              <a:xfrm>
                <a:off x="3148884" y="2366598"/>
                <a:ext cx="1284006" cy="459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𝐶</m:t>
                          </m:r>
                        </m:e>
                        <m:sub>
                          <m:d>
                            <m:dPr>
                              <m:ctrlPr>
                                <a:rPr lang="it-IT" i="1">
                                  <a:latin typeface="Cambria Math" panose="02040503050406030204" pitchFamily="18" charset="0"/>
                                </a:rPr>
                              </m:ctrlPr>
                            </m:dPr>
                            <m:e>
                              <m:r>
                                <a:rPr lang="it-IT" i="1">
                                  <a:latin typeface="Cambria Math"/>
                                </a:rPr>
                                <m:t>𝑇</m:t>
                              </m:r>
                            </m:e>
                          </m:d>
                        </m:sub>
                      </m:sSub>
                      <m:r>
                        <a:rPr lang="it-IT" b="0" i="1" smtClean="0">
                          <a:latin typeface="Cambria Math"/>
                        </a:rPr>
                        <m:t>=</m:t>
                      </m:r>
                      <m:f>
                        <m:fPr>
                          <m:type m:val="skw"/>
                          <m:ctrlPr>
                            <a:rPr lang="it-IT" b="0" i="1" smtClean="0">
                              <a:latin typeface="Cambria Math" panose="02040503050406030204" pitchFamily="18" charset="0"/>
                            </a:rPr>
                          </m:ctrlPr>
                        </m:fPr>
                        <m:num>
                          <m:r>
                            <a:rPr lang="it-IT" b="0" i="1" smtClean="0">
                              <a:latin typeface="Cambria Math"/>
                            </a:rPr>
                            <m:t>1</m:t>
                          </m:r>
                        </m:num>
                        <m:den>
                          <m:r>
                            <a:rPr lang="it-IT" b="0" i="1" smtClean="0">
                              <a:latin typeface="Cambria Math"/>
                            </a:rPr>
                            <m:t>𝑏</m:t>
                          </m:r>
                        </m:den>
                      </m:f>
                    </m:oMath>
                  </m:oMathPara>
                </a14:m>
                <a:endParaRPr lang="en-US" dirty="0"/>
              </a:p>
            </p:txBody>
          </p:sp>
        </mc:Choice>
        <mc:Fallback xmlns="">
          <p:sp>
            <p:nvSpPr>
              <p:cNvPr id="19" name="Rettangolo 18"/>
              <p:cNvSpPr>
                <a:spLocks noRot="1" noChangeAspect="1" noMove="1" noResize="1" noEditPoints="1" noAdjustHandles="1" noChangeArrowheads="1" noChangeShapeType="1" noTextEdit="1"/>
              </p:cNvSpPr>
              <p:nvPr/>
            </p:nvSpPr>
            <p:spPr>
              <a:xfrm>
                <a:off x="3148884" y="2366598"/>
                <a:ext cx="1284006" cy="459806"/>
              </a:xfrm>
              <a:prstGeom prst="rect">
                <a:avLst/>
              </a:prstGeom>
              <a:blipFill rotWithShape="1">
                <a:blip r:embed="rId6"/>
                <a:stretch>
                  <a:fillRect t="-117105" r="-51429" b="-180263"/>
                </a:stretch>
              </a:blipFill>
            </p:spPr>
            <p:txBody>
              <a:bodyPr/>
              <a:lstStyle/>
              <a:p>
                <a:r>
                  <a:rPr lang="en-US">
                    <a:noFill/>
                  </a:rPr>
                  <a:t> </a:t>
                </a:r>
              </a:p>
            </p:txBody>
          </p:sp>
        </mc:Fallback>
      </mc:AlternateContent>
      <p:sp>
        <p:nvSpPr>
          <p:cNvPr id="20" name="CasellaDiTesto 19"/>
          <p:cNvSpPr txBox="1"/>
          <p:nvPr/>
        </p:nvSpPr>
        <p:spPr>
          <a:xfrm>
            <a:off x="285321" y="3576897"/>
            <a:ext cx="614271" cy="523220"/>
          </a:xfrm>
          <a:prstGeom prst="rect">
            <a:avLst/>
          </a:prstGeom>
          <a:noFill/>
        </p:spPr>
        <p:txBody>
          <a:bodyPr wrap="none" rtlCol="0">
            <a:spAutoFit/>
          </a:bodyPr>
          <a:lstStyle/>
          <a:p>
            <a:pPr algn="r"/>
            <a:r>
              <a:rPr lang="en-US" sz="2800" dirty="0" smtClean="0"/>
              <a:t>2 S</a:t>
            </a:r>
            <a:endParaRPr lang="en-US" sz="2800" dirty="0"/>
          </a:p>
        </p:txBody>
      </p:sp>
      <p:sp>
        <p:nvSpPr>
          <p:cNvPr id="21" name="Rettangolo 20"/>
          <p:cNvSpPr/>
          <p:nvPr/>
        </p:nvSpPr>
        <p:spPr>
          <a:xfrm>
            <a:off x="1115616" y="3653841"/>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1 21"/>
          <p:cNvCxnSpPr/>
          <p:nvPr/>
        </p:nvCxnSpPr>
        <p:spPr>
          <a:xfrm>
            <a:off x="899592" y="3838507"/>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1420198" y="3792921"/>
            <a:ext cx="415498" cy="369332"/>
          </a:xfrm>
          <a:prstGeom prst="rect">
            <a:avLst/>
          </a:prstGeom>
          <a:noFill/>
        </p:spPr>
        <p:txBody>
          <a:bodyPr wrap="none" rtlCol="0">
            <a:spAutoFit/>
          </a:bodyPr>
          <a:lstStyle/>
          <a:p>
            <a:r>
              <a:rPr lang="en-US" dirty="0" smtClean="0"/>
              <a:t>(s)</a:t>
            </a:r>
            <a:endParaRPr lang="en-US" dirty="0"/>
          </a:p>
        </p:txBody>
      </p:sp>
      <p:sp>
        <p:nvSpPr>
          <p:cNvPr id="24" name="CasellaDiTesto 23"/>
          <p:cNvSpPr txBox="1"/>
          <p:nvPr/>
        </p:nvSpPr>
        <p:spPr>
          <a:xfrm>
            <a:off x="1795452" y="3576897"/>
            <a:ext cx="1088311" cy="523220"/>
          </a:xfrm>
          <a:prstGeom prst="rect">
            <a:avLst/>
          </a:prstGeom>
          <a:noFill/>
        </p:spPr>
        <p:txBody>
          <a:bodyPr wrap="none" rtlCol="0">
            <a:spAutoFit/>
          </a:bodyPr>
          <a:lstStyle/>
          <a:p>
            <a:r>
              <a:rPr lang="en-US" sz="2800" dirty="0" smtClean="0"/>
              <a:t>+ A</a:t>
            </a:r>
            <a:r>
              <a:rPr lang="en-US" sz="2800" baseline="-25000" dirty="0" smtClean="0"/>
              <a:t>2 (g)</a:t>
            </a:r>
            <a:endParaRPr lang="en-US" sz="2800" baseline="-25000" dirty="0"/>
          </a:p>
        </p:txBody>
      </p:sp>
      <p:sp>
        <p:nvSpPr>
          <p:cNvPr id="25" name="CasellaDiTesto 24"/>
          <p:cNvSpPr txBox="1"/>
          <p:nvPr/>
        </p:nvSpPr>
        <p:spPr>
          <a:xfrm>
            <a:off x="4572000" y="3576897"/>
            <a:ext cx="1386918" cy="523220"/>
          </a:xfrm>
          <a:prstGeom prst="rect">
            <a:avLst/>
          </a:prstGeom>
          <a:noFill/>
        </p:spPr>
        <p:txBody>
          <a:bodyPr wrap="none" rtlCol="0">
            <a:spAutoFit/>
          </a:bodyPr>
          <a:lstStyle/>
          <a:p>
            <a:r>
              <a:rPr lang="en-US" sz="2800" dirty="0" smtClean="0"/>
              <a:t>2 S    A</a:t>
            </a:r>
            <a:r>
              <a:rPr lang="en-US" sz="2800" baseline="-25000" dirty="0" smtClean="0"/>
              <a:t>(s)</a:t>
            </a:r>
            <a:endParaRPr lang="en-US" sz="2800" baseline="-25000" dirty="0"/>
          </a:p>
        </p:txBody>
      </p:sp>
      <p:cxnSp>
        <p:nvCxnSpPr>
          <p:cNvPr id="26" name="Connettore 1 25"/>
          <p:cNvCxnSpPr/>
          <p:nvPr/>
        </p:nvCxnSpPr>
        <p:spPr>
          <a:xfrm>
            <a:off x="5148064" y="3838507"/>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3219283" y="3936937"/>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3219283" y="3823494"/>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ttangolo 28"/>
              <p:cNvSpPr/>
              <p:nvPr/>
            </p:nvSpPr>
            <p:spPr>
              <a:xfrm>
                <a:off x="579702" y="4224969"/>
                <a:ext cx="1776961" cy="394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m:t>
                      </m:r>
                      <m:sSup>
                        <m:sSupPr>
                          <m:ctrlPr>
                            <a:rPr lang="it-IT" b="0" i="1" smtClean="0">
                              <a:latin typeface="Cambria Math" panose="02040503050406030204" pitchFamily="18" charset="0"/>
                              <a:ea typeface="Cambria Math"/>
                            </a:rPr>
                          </m:ctrlPr>
                        </m:sSupPr>
                        <m:e>
                          <m:d>
                            <m:dPr>
                              <m:ctrlPr>
                                <a:rPr lang="it-IT" b="0" i="1" smtClean="0">
                                  <a:latin typeface="Cambria Math" panose="02040503050406030204" pitchFamily="18" charset="0"/>
                                  <a:ea typeface="Cambria Math"/>
                                </a:rPr>
                              </m:ctrlPr>
                            </m:dPr>
                            <m:e>
                              <m:r>
                                <a:rPr lang="it-IT" i="1">
                                  <a:latin typeface="Cambria Math"/>
                                  <a:ea typeface="Cambria Math"/>
                                </a:rPr>
                                <m:t>1−</m:t>
                              </m:r>
                              <m:r>
                                <a:rPr lang="it-IT" i="1">
                                  <a:latin typeface="Cambria Math"/>
                                  <a:ea typeface="Cambria Math"/>
                                </a:rPr>
                                <m:t>𝜃</m:t>
                              </m:r>
                              <m:r>
                                <m:rPr>
                                  <m:nor/>
                                </m:rPr>
                                <a:rPr lang="en-US" dirty="0"/>
                                <m:t> </m:t>
                              </m:r>
                            </m:e>
                          </m:d>
                        </m:e>
                        <m:sup>
                          <m:r>
                            <a:rPr lang="it-IT" b="0" i="1" smtClean="0">
                              <a:latin typeface="Cambria Math"/>
                              <a:ea typeface="Cambria Math"/>
                            </a:rPr>
                            <m:t>2</m:t>
                          </m:r>
                        </m:sup>
                      </m:sSup>
                    </m:oMath>
                  </m:oMathPara>
                </a14:m>
                <a:endParaRPr lang="en-US" dirty="0"/>
              </a:p>
            </p:txBody>
          </p:sp>
        </mc:Choice>
        <mc:Fallback xmlns="">
          <p:sp>
            <p:nvSpPr>
              <p:cNvPr id="29" name="Rettangolo 28"/>
              <p:cNvSpPr>
                <a:spLocks noRot="1" noChangeAspect="1" noMove="1" noResize="1" noEditPoints="1" noAdjustHandles="1" noChangeArrowheads="1" noChangeShapeType="1" noTextEdit="1"/>
              </p:cNvSpPr>
              <p:nvPr/>
            </p:nvSpPr>
            <p:spPr>
              <a:xfrm>
                <a:off x="579702" y="4224969"/>
                <a:ext cx="1776961" cy="394403"/>
              </a:xfrm>
              <a:prstGeom prst="rect">
                <a:avLst/>
              </a:prstGeom>
              <a:blipFill rotWithShape="1">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ttangolo 29"/>
              <p:cNvSpPr/>
              <p:nvPr/>
            </p:nvSpPr>
            <p:spPr>
              <a:xfrm>
                <a:off x="4432890" y="4224969"/>
                <a:ext cx="1276760" cy="4160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m:t>
                      </m:r>
                      <m:sSup>
                        <m:sSupPr>
                          <m:ctrlPr>
                            <a:rPr lang="it-IT" b="0" i="1" smtClean="0">
                              <a:latin typeface="Cambria Math" panose="02040503050406030204" pitchFamily="18" charset="0"/>
                              <a:ea typeface="Cambria Math"/>
                            </a:rPr>
                          </m:ctrlPr>
                        </m:sSupPr>
                        <m:e>
                          <m:r>
                            <a:rPr lang="it-IT" i="1">
                              <a:latin typeface="Cambria Math"/>
                              <a:ea typeface="Cambria Math"/>
                            </a:rPr>
                            <m:t>𝜃</m:t>
                          </m:r>
                          <m:r>
                            <m:rPr>
                              <m:nor/>
                            </m:rPr>
                            <a:rPr lang="en-US" dirty="0"/>
                            <m:t> </m:t>
                          </m:r>
                        </m:e>
                        <m:sup>
                          <m:r>
                            <a:rPr lang="it-IT" b="0" i="1" smtClean="0">
                              <a:latin typeface="Cambria Math"/>
                              <a:ea typeface="Cambria Math"/>
                            </a:rPr>
                            <m:t>2</m:t>
                          </m:r>
                        </m:sup>
                      </m:sSup>
                    </m:oMath>
                  </m:oMathPara>
                </a14:m>
                <a:endParaRPr lang="en-US" dirty="0"/>
              </a:p>
            </p:txBody>
          </p:sp>
        </mc:Choice>
        <mc:Fallback xmlns="">
          <p:sp>
            <p:nvSpPr>
              <p:cNvPr id="30" name="Rettangolo 29"/>
              <p:cNvSpPr>
                <a:spLocks noRot="1" noChangeAspect="1" noMove="1" noResize="1" noEditPoints="1" noAdjustHandles="1" noChangeArrowheads="1" noChangeShapeType="1" noTextEdit="1"/>
              </p:cNvSpPr>
              <p:nvPr/>
            </p:nvSpPr>
            <p:spPr>
              <a:xfrm>
                <a:off x="4432890" y="4224969"/>
                <a:ext cx="1276760" cy="416011"/>
              </a:xfrm>
              <a:prstGeom prst="rect">
                <a:avLst/>
              </a:prstGeom>
              <a:blipFill rotWithShape="1">
                <a:blip r:embed="rId8"/>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ttangolo 30"/>
              <p:cNvSpPr/>
              <p:nvPr/>
            </p:nvSpPr>
            <p:spPr>
              <a:xfrm>
                <a:off x="643511" y="4801033"/>
                <a:ext cx="2003497" cy="6773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p>
                            <m:sSupPr>
                              <m:ctrlPr>
                                <a:rPr lang="it-IT" i="1">
                                  <a:latin typeface="Cambria Math" panose="02040503050406030204" pitchFamily="18" charset="0"/>
                                  <a:ea typeface="Cambria Math"/>
                                </a:rPr>
                              </m:ctrlPr>
                            </m:sSupPr>
                            <m:e>
                              <m:d>
                                <m:dPr>
                                  <m:ctrlPr>
                                    <a:rPr lang="it-IT" i="1">
                                      <a:latin typeface="Cambria Math" panose="02040503050406030204" pitchFamily="18" charset="0"/>
                                      <a:ea typeface="Cambria Math"/>
                                    </a:rPr>
                                  </m:ctrlPr>
                                </m:dPr>
                                <m:e>
                                  <m:r>
                                    <a:rPr lang="it-IT" i="1">
                                      <a:latin typeface="Cambria Math"/>
                                      <a:ea typeface="Cambria Math"/>
                                    </a:rPr>
                                    <m:t>1−</m:t>
                                  </m:r>
                                  <m:r>
                                    <a:rPr lang="it-IT" i="1">
                                      <a:latin typeface="Cambria Math"/>
                                      <a:ea typeface="Cambria Math"/>
                                    </a:rPr>
                                    <m:t>𝜃</m:t>
                                  </m:r>
                                  <m:r>
                                    <m:rPr>
                                      <m:nor/>
                                    </m:rPr>
                                    <a:rPr lang="en-US" dirty="0"/>
                                    <m:t> </m:t>
                                  </m:r>
                                </m:e>
                              </m:d>
                            </m:e>
                            <m:sup>
                              <m:r>
                                <a:rPr lang="it-IT" i="1">
                                  <a:latin typeface="Cambria Math"/>
                                  <a:ea typeface="Cambria Math"/>
                                </a:rPr>
                                <m:t>2</m:t>
                              </m:r>
                            </m:sup>
                          </m:sSup>
                          <m:r>
                            <a:rPr lang="it-IT" b="0" i="1" smtClean="0">
                              <a:latin typeface="Cambria Math"/>
                              <a:ea typeface="Cambria Math"/>
                            </a:rPr>
                            <m:t> </m:t>
                          </m:r>
                          <m:r>
                            <a:rPr lang="it-IT" i="1">
                              <a:latin typeface="Cambria Math"/>
                            </a:rPr>
                            <m:t>𝑝</m:t>
                          </m:r>
                        </m:num>
                        <m:den>
                          <m:sSup>
                            <m:sSupPr>
                              <m:ctrlPr>
                                <a:rPr lang="it-IT" i="1">
                                  <a:latin typeface="Cambria Math" panose="02040503050406030204" pitchFamily="18" charset="0"/>
                                  <a:ea typeface="Cambria Math"/>
                                </a:rPr>
                              </m:ctrlPr>
                            </m:sSupPr>
                            <m:e>
                              <m:r>
                                <a:rPr lang="it-IT" i="1">
                                  <a:latin typeface="Cambria Math"/>
                                  <a:ea typeface="Cambria Math"/>
                                </a:rPr>
                                <m:t>𝜃</m:t>
                              </m:r>
                              <m:r>
                                <m:rPr>
                                  <m:nor/>
                                </m:rPr>
                                <a:rPr lang="en-US" dirty="0"/>
                                <m:t> </m:t>
                              </m:r>
                            </m:e>
                            <m:sup>
                              <m:r>
                                <a:rPr lang="it-IT" i="1">
                                  <a:latin typeface="Cambria Math"/>
                                  <a:ea typeface="Cambria Math"/>
                                </a:rPr>
                                <m:t>2</m:t>
                              </m:r>
                            </m:sup>
                          </m:sSup>
                        </m:den>
                      </m:f>
                      <m:r>
                        <a:rPr lang="it-IT" i="1">
                          <a:latin typeface="Cambria Math"/>
                        </a:rPr>
                        <m:t>=</m:t>
                      </m:r>
                      <m:sSub>
                        <m:sSubPr>
                          <m:ctrlPr>
                            <a:rPr lang="it-IT" i="1" smtClean="0">
                              <a:latin typeface="Cambria Math" panose="02040503050406030204" pitchFamily="18" charset="0"/>
                            </a:rPr>
                          </m:ctrlPr>
                        </m:sSubPr>
                        <m:e>
                          <m:r>
                            <a:rPr lang="it-IT" b="0" i="1" smtClean="0">
                              <a:latin typeface="Cambria Math"/>
                            </a:rPr>
                            <m:t>𝐶</m:t>
                          </m:r>
                        </m:e>
                        <m:sub>
                          <m:d>
                            <m:dPr>
                              <m:ctrlPr>
                                <a:rPr lang="it-IT" i="1" smtClean="0">
                                  <a:latin typeface="Cambria Math" panose="02040503050406030204" pitchFamily="18" charset="0"/>
                                </a:rPr>
                              </m:ctrlPr>
                            </m:dPr>
                            <m:e>
                              <m:r>
                                <a:rPr lang="it-IT" b="0" i="1" smtClean="0">
                                  <a:latin typeface="Cambria Math"/>
                                </a:rPr>
                                <m:t>𝑇</m:t>
                              </m:r>
                            </m:e>
                          </m:d>
                        </m:sub>
                      </m:sSub>
                    </m:oMath>
                  </m:oMathPara>
                </a14:m>
                <a:endParaRPr lang="en-US" dirty="0"/>
              </a:p>
            </p:txBody>
          </p:sp>
        </mc:Choice>
        <mc:Fallback xmlns="">
          <p:sp>
            <p:nvSpPr>
              <p:cNvPr id="31" name="Rettangolo 30"/>
              <p:cNvSpPr>
                <a:spLocks noRot="1" noChangeAspect="1" noMove="1" noResize="1" noEditPoints="1" noAdjustHandles="1" noChangeArrowheads="1" noChangeShapeType="1" noTextEdit="1"/>
              </p:cNvSpPr>
              <p:nvPr/>
            </p:nvSpPr>
            <p:spPr>
              <a:xfrm>
                <a:off x="643511" y="4801033"/>
                <a:ext cx="2003497" cy="677365"/>
              </a:xfrm>
              <a:prstGeom prst="rect">
                <a:avLst/>
              </a:prstGeom>
              <a:blipFill rotWithShape="1">
                <a:blip r:embed="rId9"/>
                <a:stretch>
                  <a:fillRect/>
                </a:stretch>
              </a:blipFill>
            </p:spPr>
            <p:txBody>
              <a:bodyPr/>
              <a:lstStyle/>
              <a:p>
                <a:r>
                  <a:rPr lang="en-US">
                    <a:noFill/>
                  </a:rPr>
                  <a:t> </a:t>
                </a:r>
              </a:p>
            </p:txBody>
          </p:sp>
        </mc:Fallback>
      </mc:AlternateContent>
      <p:sp>
        <p:nvSpPr>
          <p:cNvPr id="32" name="CasellaDiTesto 31"/>
          <p:cNvSpPr txBox="1"/>
          <p:nvPr/>
        </p:nvSpPr>
        <p:spPr>
          <a:xfrm>
            <a:off x="107504" y="3196842"/>
            <a:ext cx="2699200" cy="369332"/>
          </a:xfrm>
          <a:prstGeom prst="rect">
            <a:avLst/>
          </a:prstGeom>
          <a:noFill/>
        </p:spPr>
        <p:txBody>
          <a:bodyPr wrap="none" rtlCol="0">
            <a:spAutoFit/>
          </a:bodyPr>
          <a:lstStyle/>
          <a:p>
            <a:r>
              <a:rPr lang="en-US" dirty="0" smtClean="0">
                <a:solidFill>
                  <a:srgbClr val="FF0000"/>
                </a:solidFill>
              </a:rPr>
              <a:t>Dissociative chemisorption</a:t>
            </a:r>
            <a:endParaRPr lang="en-US" dirty="0">
              <a:solidFill>
                <a:srgbClr val="FF0000"/>
              </a:solidFill>
            </a:endParaRPr>
          </a:p>
        </p:txBody>
      </p:sp>
      <p:sp>
        <p:nvSpPr>
          <p:cNvPr id="33" name="Freccia a destra 32"/>
          <p:cNvSpPr/>
          <p:nvPr/>
        </p:nvSpPr>
        <p:spPr>
          <a:xfrm>
            <a:off x="2961350" y="5069050"/>
            <a:ext cx="1925156" cy="216024"/>
          </a:xfrm>
          <a:prstGeom prst="rightArrow">
            <a:avLst>
              <a:gd name="adj1" fmla="val 50000"/>
              <a:gd name="adj2" fmla="val 17875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ttangolo 33"/>
              <p:cNvSpPr/>
              <p:nvPr/>
            </p:nvSpPr>
            <p:spPr>
              <a:xfrm>
                <a:off x="5102530" y="4801033"/>
                <a:ext cx="1881925" cy="7230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f>
                        <m:fPr>
                          <m:ctrlPr>
                            <a:rPr lang="it-IT" i="1" smtClean="0">
                              <a:latin typeface="Cambria Math" panose="02040503050406030204" pitchFamily="18" charset="0"/>
                            </a:rPr>
                          </m:ctrlPr>
                        </m:fPr>
                        <m:num>
                          <m:sSup>
                            <m:sSupPr>
                              <m:ctrlPr>
                                <a:rPr lang="it-IT" i="1" smtClean="0">
                                  <a:latin typeface="Cambria Math" panose="02040503050406030204" pitchFamily="18" charset="0"/>
                                </a:rPr>
                              </m:ctrlPr>
                            </m:sSupPr>
                            <m:e>
                              <m:d>
                                <m:dPr>
                                  <m:ctrlPr>
                                    <a:rPr lang="it-IT" i="1" smtClean="0">
                                      <a:latin typeface="Cambria Math" panose="02040503050406030204" pitchFamily="18" charset="0"/>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smtClean="0">
                                      <a:latin typeface="Cambria Math" panose="02040503050406030204" pitchFamily="18" charset="0"/>
                                    </a:rPr>
                                  </m:ctrlPr>
                                </m:fPr>
                                <m:num>
                                  <m:r>
                                    <a:rPr lang="it-IT" b="0" i="1" smtClean="0">
                                      <a:latin typeface="Cambria Math"/>
                                    </a:rPr>
                                    <m:t>1</m:t>
                                  </m:r>
                                </m:num>
                                <m:den>
                                  <m:r>
                                    <a:rPr lang="it-IT" b="0" i="1" smtClean="0">
                                      <a:latin typeface="Cambria Math"/>
                                    </a:rPr>
                                    <m:t>2</m:t>
                                  </m:r>
                                </m:den>
                              </m:f>
                            </m:sup>
                          </m:sSup>
                        </m:num>
                        <m:den>
                          <m:r>
                            <a:rPr lang="it-IT" b="0" i="1" smtClean="0">
                              <a:latin typeface="Cambria Math"/>
                            </a:rPr>
                            <m:t>1+</m:t>
                          </m:r>
                          <m:sSup>
                            <m:sSupPr>
                              <m:ctrlPr>
                                <a:rPr lang="it-IT" i="1">
                                  <a:latin typeface="Cambria Math" panose="02040503050406030204" pitchFamily="18" charset="0"/>
                                </a:rPr>
                              </m:ctrlPr>
                            </m:sSupPr>
                            <m:e>
                              <m:d>
                                <m:dPr>
                                  <m:ctrlPr>
                                    <a:rPr lang="it-IT" i="1">
                                      <a:latin typeface="Cambria Math" panose="02040503050406030204" pitchFamily="18" charset="0"/>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a:latin typeface="Cambria Math" panose="02040503050406030204" pitchFamily="18" charset="0"/>
                                    </a:rPr>
                                  </m:ctrlPr>
                                </m:fPr>
                                <m:num>
                                  <m:r>
                                    <a:rPr lang="it-IT" i="1">
                                      <a:latin typeface="Cambria Math"/>
                                    </a:rPr>
                                    <m:t>1</m:t>
                                  </m:r>
                                </m:num>
                                <m:den>
                                  <m:r>
                                    <a:rPr lang="it-IT" i="1">
                                      <a:latin typeface="Cambria Math"/>
                                    </a:rPr>
                                    <m:t>2</m:t>
                                  </m:r>
                                </m:den>
                              </m:f>
                            </m:sup>
                          </m:sSup>
                        </m:den>
                      </m:f>
                    </m:oMath>
                  </m:oMathPara>
                </a14:m>
                <a:endParaRPr lang="en-US" dirty="0"/>
              </a:p>
            </p:txBody>
          </p:sp>
        </mc:Choice>
        <mc:Fallback xmlns="">
          <p:sp>
            <p:nvSpPr>
              <p:cNvPr id="34" name="Rettangolo 33"/>
              <p:cNvSpPr>
                <a:spLocks noRot="1" noChangeAspect="1" noMove="1" noResize="1" noEditPoints="1" noAdjustHandles="1" noChangeArrowheads="1" noChangeShapeType="1" noTextEdit="1"/>
              </p:cNvSpPr>
              <p:nvPr/>
            </p:nvSpPr>
            <p:spPr>
              <a:xfrm>
                <a:off x="5102530" y="4801033"/>
                <a:ext cx="1881925" cy="723083"/>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ttangolo 34"/>
              <p:cNvSpPr/>
              <p:nvPr/>
            </p:nvSpPr>
            <p:spPr>
              <a:xfrm>
                <a:off x="3148884" y="4654720"/>
                <a:ext cx="1284006" cy="459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𝐶</m:t>
                          </m:r>
                        </m:e>
                        <m:sub>
                          <m:d>
                            <m:dPr>
                              <m:ctrlPr>
                                <a:rPr lang="it-IT" i="1">
                                  <a:latin typeface="Cambria Math" panose="02040503050406030204" pitchFamily="18" charset="0"/>
                                </a:rPr>
                              </m:ctrlPr>
                            </m:dPr>
                            <m:e>
                              <m:r>
                                <a:rPr lang="it-IT" i="1">
                                  <a:latin typeface="Cambria Math"/>
                                </a:rPr>
                                <m:t>𝑇</m:t>
                              </m:r>
                            </m:e>
                          </m:d>
                        </m:sub>
                      </m:sSub>
                      <m:r>
                        <a:rPr lang="it-IT" b="0" i="1" smtClean="0">
                          <a:latin typeface="Cambria Math"/>
                        </a:rPr>
                        <m:t>=</m:t>
                      </m:r>
                      <m:f>
                        <m:fPr>
                          <m:type m:val="skw"/>
                          <m:ctrlPr>
                            <a:rPr lang="it-IT" b="0" i="1" smtClean="0">
                              <a:latin typeface="Cambria Math" panose="02040503050406030204" pitchFamily="18" charset="0"/>
                            </a:rPr>
                          </m:ctrlPr>
                        </m:fPr>
                        <m:num>
                          <m:r>
                            <a:rPr lang="it-IT" b="0" i="1" smtClean="0">
                              <a:latin typeface="Cambria Math"/>
                            </a:rPr>
                            <m:t>1</m:t>
                          </m:r>
                        </m:num>
                        <m:den>
                          <m:r>
                            <a:rPr lang="it-IT" b="0" i="1" smtClean="0">
                              <a:latin typeface="Cambria Math"/>
                            </a:rPr>
                            <m:t>𝑏</m:t>
                          </m:r>
                        </m:den>
                      </m:f>
                    </m:oMath>
                  </m:oMathPara>
                </a14:m>
                <a:endParaRPr lang="en-US" dirty="0"/>
              </a:p>
            </p:txBody>
          </p:sp>
        </mc:Choice>
        <mc:Fallback xmlns="">
          <p:sp>
            <p:nvSpPr>
              <p:cNvPr id="35" name="Rettangolo 34"/>
              <p:cNvSpPr>
                <a:spLocks noRot="1" noChangeAspect="1" noMove="1" noResize="1" noEditPoints="1" noAdjustHandles="1" noChangeArrowheads="1" noChangeShapeType="1" noTextEdit="1"/>
              </p:cNvSpPr>
              <p:nvPr/>
            </p:nvSpPr>
            <p:spPr>
              <a:xfrm>
                <a:off x="3148884" y="4654720"/>
                <a:ext cx="1284006" cy="459806"/>
              </a:xfrm>
              <a:prstGeom prst="rect">
                <a:avLst/>
              </a:prstGeom>
              <a:blipFill rotWithShape="1">
                <a:blip r:embed="rId11"/>
                <a:stretch>
                  <a:fillRect t="-118667" r="-51429" b="-18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ttangolo 35"/>
              <p:cNvSpPr/>
              <p:nvPr/>
            </p:nvSpPr>
            <p:spPr>
              <a:xfrm>
                <a:off x="5102530" y="5877272"/>
                <a:ext cx="1939634" cy="729623"/>
              </a:xfrm>
              <a:prstGeom prst="rect">
                <a:avLst/>
              </a:prstGeom>
              <a:ln w="19050">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f>
                        <m:fPr>
                          <m:ctrlPr>
                            <a:rPr lang="it-IT" i="1" smtClean="0">
                              <a:latin typeface="Cambria Math" panose="02040503050406030204" pitchFamily="18" charset="0"/>
                            </a:rPr>
                          </m:ctrlPr>
                        </m:fPr>
                        <m:num>
                          <m:sSup>
                            <m:sSupPr>
                              <m:ctrlPr>
                                <a:rPr lang="it-IT" i="1" smtClean="0">
                                  <a:latin typeface="Cambria Math" panose="02040503050406030204" pitchFamily="18" charset="0"/>
                                </a:rPr>
                              </m:ctrlPr>
                            </m:sSupPr>
                            <m:e>
                              <m:d>
                                <m:dPr>
                                  <m:ctrlPr>
                                    <a:rPr lang="it-IT" i="1" smtClean="0">
                                      <a:latin typeface="Cambria Math" panose="02040503050406030204" pitchFamily="18" charset="0"/>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smtClean="0">
                                      <a:latin typeface="Cambria Math" panose="02040503050406030204" pitchFamily="18" charset="0"/>
                                    </a:rPr>
                                  </m:ctrlPr>
                                </m:fPr>
                                <m:num>
                                  <m:r>
                                    <a:rPr lang="it-IT" b="0" i="1" smtClean="0">
                                      <a:latin typeface="Cambria Math"/>
                                    </a:rPr>
                                    <m:t>1</m:t>
                                  </m:r>
                                </m:num>
                                <m:den>
                                  <m:r>
                                    <a:rPr lang="it-IT" b="0" i="1" smtClean="0">
                                      <a:latin typeface="Cambria Math"/>
                                    </a:rPr>
                                    <m:t>𝑛</m:t>
                                  </m:r>
                                </m:den>
                              </m:f>
                            </m:sup>
                          </m:sSup>
                        </m:num>
                        <m:den>
                          <m:r>
                            <a:rPr lang="it-IT" b="0" i="1" smtClean="0">
                              <a:latin typeface="Cambria Math"/>
                            </a:rPr>
                            <m:t>1+</m:t>
                          </m:r>
                          <m:sSup>
                            <m:sSupPr>
                              <m:ctrlPr>
                                <a:rPr lang="it-IT" i="1">
                                  <a:latin typeface="Cambria Math" panose="02040503050406030204" pitchFamily="18" charset="0"/>
                                </a:rPr>
                              </m:ctrlPr>
                            </m:sSupPr>
                            <m:e>
                              <m:d>
                                <m:dPr>
                                  <m:ctrlPr>
                                    <a:rPr lang="it-IT" i="1">
                                      <a:latin typeface="Cambria Math" panose="02040503050406030204" pitchFamily="18" charset="0"/>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a:latin typeface="Cambria Math" panose="02040503050406030204" pitchFamily="18" charset="0"/>
                                    </a:rPr>
                                  </m:ctrlPr>
                                </m:fPr>
                                <m:num>
                                  <m:r>
                                    <a:rPr lang="it-IT" i="1">
                                      <a:latin typeface="Cambria Math"/>
                                    </a:rPr>
                                    <m:t>1</m:t>
                                  </m:r>
                                </m:num>
                                <m:den>
                                  <m:r>
                                    <a:rPr lang="it-IT" b="0" i="1" smtClean="0">
                                      <a:latin typeface="Cambria Math"/>
                                    </a:rPr>
                                    <m:t>𝑛</m:t>
                                  </m:r>
                                </m:den>
                              </m:f>
                            </m:sup>
                          </m:sSup>
                        </m:den>
                      </m:f>
                    </m:oMath>
                  </m:oMathPara>
                </a14:m>
                <a:endParaRPr lang="en-US" dirty="0"/>
              </a:p>
            </p:txBody>
          </p:sp>
        </mc:Choice>
        <mc:Fallback xmlns="">
          <p:sp>
            <p:nvSpPr>
              <p:cNvPr id="36" name="Rettangolo 35"/>
              <p:cNvSpPr>
                <a:spLocks noRot="1" noChangeAspect="1" noMove="1" noResize="1" noEditPoints="1" noAdjustHandles="1" noChangeArrowheads="1" noChangeShapeType="1" noTextEdit="1"/>
              </p:cNvSpPr>
              <p:nvPr/>
            </p:nvSpPr>
            <p:spPr>
              <a:xfrm>
                <a:off x="5102530" y="5877272"/>
                <a:ext cx="1939634" cy="729623"/>
              </a:xfrm>
              <a:prstGeom prst="rect">
                <a:avLst/>
              </a:prstGeom>
              <a:blipFill rotWithShape="1">
                <a:blip r:embed="rId12"/>
                <a:stretch>
                  <a:fillRect/>
                </a:stretch>
              </a:blipFill>
              <a:ln w="19050">
                <a:solidFill>
                  <a:srgbClr val="0000FF"/>
                </a:solidFill>
              </a:ln>
            </p:spPr>
            <p:txBody>
              <a:bodyPr/>
              <a:lstStyle/>
              <a:p>
                <a:r>
                  <a:rPr lang="en-US">
                    <a:noFill/>
                  </a:rPr>
                  <a:t> </a:t>
                </a:r>
              </a:p>
            </p:txBody>
          </p:sp>
        </mc:Fallback>
      </mc:AlternateContent>
      <p:sp>
        <p:nvSpPr>
          <p:cNvPr id="37" name="CasellaDiTesto 36"/>
          <p:cNvSpPr txBox="1"/>
          <p:nvPr/>
        </p:nvSpPr>
        <p:spPr>
          <a:xfrm>
            <a:off x="3203848" y="6057417"/>
            <a:ext cx="1816075" cy="369332"/>
          </a:xfrm>
          <a:prstGeom prst="rect">
            <a:avLst/>
          </a:prstGeom>
          <a:noFill/>
        </p:spPr>
        <p:txBody>
          <a:bodyPr wrap="none" rtlCol="0">
            <a:spAutoFit/>
          </a:bodyPr>
          <a:lstStyle/>
          <a:p>
            <a:r>
              <a:rPr lang="en-US" dirty="0" smtClean="0">
                <a:solidFill>
                  <a:srgbClr val="0000FF"/>
                </a:solidFill>
              </a:rPr>
              <a:t>General equation</a:t>
            </a:r>
            <a:endParaRPr lang="en-US" dirty="0">
              <a:solidFill>
                <a:srgbClr val="0000FF"/>
              </a:solidFill>
            </a:endParaRPr>
          </a:p>
        </p:txBody>
      </p:sp>
    </p:spTree>
    <p:extLst>
      <p:ext uri="{BB962C8B-B14F-4D97-AF65-F5344CB8AC3E}">
        <p14:creationId xmlns:p14="http://schemas.microsoft.com/office/powerpoint/2010/main" val="10755278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2603598" cy="584775"/>
          </a:xfrm>
          <a:prstGeom prst="rect">
            <a:avLst/>
          </a:prstGeom>
          <a:noFill/>
        </p:spPr>
        <p:txBody>
          <a:bodyPr wrap="none" rtlCol="0">
            <a:spAutoFit/>
          </a:bodyPr>
          <a:lstStyle/>
          <a:p>
            <a:r>
              <a:rPr lang="en-US" sz="3200" b="1" dirty="0" smtClean="0">
                <a:solidFill>
                  <a:srgbClr val="0000FF"/>
                </a:solidFill>
              </a:rPr>
              <a:t>Co-adsorption</a:t>
            </a:r>
            <a:endParaRPr lang="en-US" sz="3200" b="1" dirty="0">
              <a:solidFill>
                <a:srgbClr val="0000FF"/>
              </a:solidFill>
            </a:endParaRPr>
          </a:p>
        </p:txBody>
      </p:sp>
      <p:sp>
        <p:nvSpPr>
          <p:cNvPr id="3" name="CasellaDiTesto 2"/>
          <p:cNvSpPr txBox="1"/>
          <p:nvPr/>
        </p:nvSpPr>
        <p:spPr>
          <a:xfrm>
            <a:off x="549816" y="1288775"/>
            <a:ext cx="349776" cy="523220"/>
          </a:xfrm>
          <a:prstGeom prst="rect">
            <a:avLst/>
          </a:prstGeom>
          <a:noFill/>
        </p:spPr>
        <p:txBody>
          <a:bodyPr wrap="none" rtlCol="0">
            <a:spAutoFit/>
          </a:bodyPr>
          <a:lstStyle/>
          <a:p>
            <a:r>
              <a:rPr lang="en-US" sz="2800" dirty="0" smtClean="0"/>
              <a:t>S</a:t>
            </a:r>
            <a:endParaRPr lang="en-US" sz="2800" dirty="0"/>
          </a:p>
        </p:txBody>
      </p:sp>
      <p:sp>
        <p:nvSpPr>
          <p:cNvPr id="4" name="Rettangolo 3"/>
          <p:cNvSpPr/>
          <p:nvPr/>
        </p:nvSpPr>
        <p:spPr>
          <a:xfrm>
            <a:off x="1115616" y="1365719"/>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1 5"/>
          <p:cNvCxnSpPr/>
          <p:nvPr/>
        </p:nvCxnSpPr>
        <p:spPr>
          <a:xfrm>
            <a:off x="899592"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1420198" y="1504799"/>
            <a:ext cx="415498" cy="369332"/>
          </a:xfrm>
          <a:prstGeom prst="rect">
            <a:avLst/>
          </a:prstGeom>
          <a:noFill/>
        </p:spPr>
        <p:txBody>
          <a:bodyPr wrap="none" rtlCol="0">
            <a:spAutoFit/>
          </a:bodyPr>
          <a:lstStyle/>
          <a:p>
            <a:r>
              <a:rPr lang="en-US" dirty="0" smtClean="0"/>
              <a:t>(s)</a:t>
            </a:r>
            <a:endParaRPr lang="en-US" dirty="0"/>
          </a:p>
        </p:txBody>
      </p:sp>
      <p:sp>
        <p:nvSpPr>
          <p:cNvPr id="8" name="CasellaDiTesto 7"/>
          <p:cNvSpPr txBox="1"/>
          <p:nvPr/>
        </p:nvSpPr>
        <p:spPr>
          <a:xfrm>
            <a:off x="1795452" y="1288775"/>
            <a:ext cx="911981" cy="523220"/>
          </a:xfrm>
          <a:prstGeom prst="rect">
            <a:avLst/>
          </a:prstGeom>
          <a:noFill/>
        </p:spPr>
        <p:txBody>
          <a:bodyPr wrap="none" rtlCol="0">
            <a:spAutoFit/>
          </a:bodyPr>
          <a:lstStyle/>
          <a:p>
            <a:r>
              <a:rPr lang="en-US" sz="2800" dirty="0" smtClean="0"/>
              <a:t>+ A</a:t>
            </a:r>
            <a:r>
              <a:rPr lang="en-US" sz="2800" baseline="-25000" dirty="0" smtClean="0"/>
              <a:t>(g)</a:t>
            </a:r>
            <a:endParaRPr lang="en-US" sz="2800" baseline="-25000" dirty="0"/>
          </a:p>
        </p:txBody>
      </p:sp>
      <p:sp>
        <p:nvSpPr>
          <p:cNvPr id="9" name="CasellaDiTesto 8"/>
          <p:cNvSpPr txBox="1"/>
          <p:nvPr/>
        </p:nvSpPr>
        <p:spPr>
          <a:xfrm>
            <a:off x="4572000" y="1288775"/>
            <a:ext cx="1122423" cy="523220"/>
          </a:xfrm>
          <a:prstGeom prst="rect">
            <a:avLst/>
          </a:prstGeom>
          <a:noFill/>
        </p:spPr>
        <p:txBody>
          <a:bodyPr wrap="none" rtlCol="0">
            <a:spAutoFit/>
          </a:bodyPr>
          <a:lstStyle/>
          <a:p>
            <a:r>
              <a:rPr lang="en-US" sz="2800" dirty="0" smtClean="0"/>
              <a:t>S    A</a:t>
            </a:r>
            <a:r>
              <a:rPr lang="en-US" sz="2800" baseline="-25000" dirty="0" smtClean="0"/>
              <a:t>(s)</a:t>
            </a:r>
            <a:endParaRPr lang="en-US" sz="2800" baseline="-25000" dirty="0"/>
          </a:p>
        </p:txBody>
      </p:sp>
      <p:cxnSp>
        <p:nvCxnSpPr>
          <p:cNvPr id="10" name="Connettore 1 9"/>
          <p:cNvCxnSpPr/>
          <p:nvPr/>
        </p:nvCxnSpPr>
        <p:spPr>
          <a:xfrm>
            <a:off x="4886506"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219283" y="1648815"/>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3219283" y="153537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07504" y="908720"/>
            <a:ext cx="2546466" cy="369332"/>
          </a:xfrm>
          <a:prstGeom prst="rect">
            <a:avLst/>
          </a:prstGeom>
          <a:noFill/>
        </p:spPr>
        <p:txBody>
          <a:bodyPr wrap="none" rtlCol="0">
            <a:spAutoFit/>
          </a:bodyPr>
          <a:lstStyle/>
          <a:p>
            <a:r>
              <a:rPr lang="en-US" dirty="0" smtClean="0">
                <a:solidFill>
                  <a:srgbClr val="FF0000"/>
                </a:solidFill>
              </a:rPr>
              <a:t>Molecular chemisorption</a:t>
            </a:r>
            <a:endParaRPr lang="en-US" dirty="0">
              <a:solidFill>
                <a:srgbClr val="FF0000"/>
              </a:solidFill>
            </a:endParaRPr>
          </a:p>
        </p:txBody>
      </p:sp>
      <mc:AlternateContent xmlns:mc="http://schemas.openxmlformats.org/markup-compatibility/2006" xmlns:a14="http://schemas.microsoft.com/office/drawing/2010/main">
        <mc:Choice Requires="a14">
          <p:sp>
            <p:nvSpPr>
              <p:cNvPr id="18" name="Rettangolo 17"/>
              <p:cNvSpPr/>
              <p:nvPr/>
            </p:nvSpPr>
            <p:spPr>
              <a:xfrm>
                <a:off x="752912" y="3277786"/>
                <a:ext cx="2396875"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Cambria Math"/>
                            </a:rPr>
                          </m:ctrlPr>
                        </m:sSubPr>
                        <m:e>
                          <m:r>
                            <a:rPr lang="it-IT" i="1">
                              <a:latin typeface="Cambria Math"/>
                              <a:ea typeface="Cambria Math"/>
                            </a:rPr>
                            <m:t>𝜃</m:t>
                          </m:r>
                        </m:e>
                        <m:sub>
                          <m:r>
                            <a:rPr lang="it-IT" b="0" i="1" smtClean="0">
                              <a:latin typeface="Cambria Math"/>
                              <a:ea typeface="Cambria Math"/>
                            </a:rPr>
                            <m:t>𝐴</m:t>
                          </m:r>
                        </m:sub>
                      </m:sSub>
                      <m:r>
                        <a:rPr lang="it-IT" b="0" i="1" smtClean="0">
                          <a:latin typeface="Cambria Math"/>
                          <a:ea typeface="Cambria Math"/>
                        </a:rPr>
                        <m:t>=</m:t>
                      </m:r>
                      <m:f>
                        <m:fPr>
                          <m:ctrlPr>
                            <a:rPr lang="it-IT" i="1" smtClean="0">
                              <a:latin typeface="Cambria Math" panose="02040503050406030204" pitchFamily="18" charset="0"/>
                            </a:rPr>
                          </m:ctrlPr>
                        </m:fPr>
                        <m:num>
                          <m:sSub>
                            <m:sSubPr>
                              <m:ctrlPr>
                                <a:rPr lang="it-IT" i="1">
                                  <a:latin typeface="Cambria Math" panose="02040503050406030204" pitchFamily="18" charset="0"/>
                                  <a:ea typeface="Cambria Math"/>
                                </a:rPr>
                              </m:ctrlPr>
                            </m:sSubPr>
                            <m:e>
                              <m:r>
                                <a:rPr lang="it-IT" b="0" i="1" smtClean="0">
                                  <a:latin typeface="Cambria Math"/>
                                  <a:ea typeface="Cambria Math"/>
                                </a:rPr>
                                <m:t>𝑏</m:t>
                              </m:r>
                            </m:e>
                            <m:sub>
                              <m:r>
                                <a:rPr lang="it-IT" i="1">
                                  <a:latin typeface="Cambria Math"/>
                                  <a:ea typeface="Cambria Math"/>
                                </a:rPr>
                                <m:t>𝐴</m:t>
                              </m:r>
                            </m:sub>
                          </m:sSub>
                          <m:sSub>
                            <m:sSubPr>
                              <m:ctrlPr>
                                <a:rPr lang="it-IT" i="1">
                                  <a:latin typeface="Cambria Math" panose="02040503050406030204" pitchFamily="18" charset="0"/>
                                  <a:ea typeface="Cambria Math"/>
                                </a:rPr>
                              </m:ctrlPr>
                            </m:sSubPr>
                            <m:e>
                              <m:r>
                                <a:rPr lang="it-IT" b="0" i="1" smtClean="0">
                                  <a:latin typeface="Cambria Math"/>
                                  <a:ea typeface="Cambria Math"/>
                                </a:rPr>
                                <m:t>𝑝</m:t>
                              </m:r>
                            </m:e>
                            <m:sub>
                              <m:r>
                                <a:rPr lang="it-IT" i="1">
                                  <a:latin typeface="Cambria Math"/>
                                  <a:ea typeface="Cambria Math"/>
                                </a:rPr>
                                <m:t>𝐴</m:t>
                              </m:r>
                            </m:sub>
                          </m:sSub>
                        </m:num>
                        <m:den>
                          <m:r>
                            <a:rPr lang="it-IT" b="0" i="1" smtClean="0">
                              <a:latin typeface="Cambria Math"/>
                            </a:rPr>
                            <m:t>1+</m:t>
                          </m:r>
                          <m:sSub>
                            <m:sSubPr>
                              <m:ctrlPr>
                                <a:rPr lang="it-IT" i="1">
                                  <a:latin typeface="Cambria Math" panose="02040503050406030204" pitchFamily="18" charset="0"/>
                                  <a:ea typeface="Cambria Math"/>
                                </a:rPr>
                              </m:ctrlPr>
                            </m:sSubPr>
                            <m:e>
                              <m:r>
                                <a:rPr lang="it-IT" i="1">
                                  <a:latin typeface="Cambria Math"/>
                                  <a:ea typeface="Cambria Math"/>
                                </a:rPr>
                                <m:t>𝑏</m:t>
                              </m:r>
                            </m:e>
                            <m:sub>
                              <m:r>
                                <a:rPr lang="it-IT" i="1">
                                  <a:latin typeface="Cambria Math"/>
                                  <a:ea typeface="Cambria Math"/>
                                </a:rPr>
                                <m:t>𝐴</m:t>
                              </m:r>
                            </m:sub>
                          </m:sSub>
                          <m:sSub>
                            <m:sSubPr>
                              <m:ctrlPr>
                                <a:rPr lang="it-IT" i="1">
                                  <a:latin typeface="Cambria Math" panose="02040503050406030204" pitchFamily="18" charset="0"/>
                                  <a:ea typeface="Cambria Math"/>
                                </a:rPr>
                              </m:ctrlPr>
                            </m:sSubPr>
                            <m:e>
                              <m:r>
                                <a:rPr lang="it-IT" i="1">
                                  <a:latin typeface="Cambria Math"/>
                                  <a:ea typeface="Cambria Math"/>
                                </a:rPr>
                                <m:t>𝑝</m:t>
                              </m:r>
                            </m:e>
                            <m:sub>
                              <m:r>
                                <a:rPr lang="it-IT" i="1">
                                  <a:latin typeface="Cambria Math"/>
                                  <a:ea typeface="Cambria Math"/>
                                </a:rPr>
                                <m:t>𝐴</m:t>
                              </m:r>
                            </m:sub>
                          </m:sSub>
                          <m:r>
                            <a:rPr lang="it-IT" b="0" i="1" smtClean="0">
                              <a:latin typeface="Cambria Math"/>
                              <a:ea typeface="Cambria Math"/>
                            </a:rPr>
                            <m:t>+</m:t>
                          </m:r>
                          <m:sSub>
                            <m:sSubPr>
                              <m:ctrlPr>
                                <a:rPr lang="it-IT" i="1">
                                  <a:latin typeface="Cambria Math" panose="02040503050406030204" pitchFamily="18" charset="0"/>
                                  <a:ea typeface="Cambria Math"/>
                                </a:rPr>
                              </m:ctrlPr>
                            </m:sSubPr>
                            <m:e>
                              <m:r>
                                <a:rPr lang="it-IT" i="1">
                                  <a:latin typeface="Cambria Math"/>
                                  <a:ea typeface="Cambria Math"/>
                                </a:rPr>
                                <m:t>𝑏</m:t>
                              </m:r>
                            </m:e>
                            <m:sub>
                              <m:r>
                                <a:rPr lang="it-IT" b="0" i="1" smtClean="0">
                                  <a:latin typeface="Cambria Math"/>
                                  <a:ea typeface="Cambria Math"/>
                                </a:rPr>
                                <m:t>𝐵</m:t>
                              </m:r>
                            </m:sub>
                          </m:sSub>
                          <m:sSub>
                            <m:sSubPr>
                              <m:ctrlPr>
                                <a:rPr lang="it-IT" i="1">
                                  <a:latin typeface="Cambria Math" panose="02040503050406030204" pitchFamily="18" charset="0"/>
                                  <a:ea typeface="Cambria Math"/>
                                </a:rPr>
                              </m:ctrlPr>
                            </m:sSubPr>
                            <m:e>
                              <m:r>
                                <a:rPr lang="it-IT" i="1">
                                  <a:latin typeface="Cambria Math"/>
                                  <a:ea typeface="Cambria Math"/>
                                </a:rPr>
                                <m:t>𝑝</m:t>
                              </m:r>
                            </m:e>
                            <m:sub>
                              <m:r>
                                <a:rPr lang="it-IT" b="0" i="1" smtClean="0">
                                  <a:latin typeface="Cambria Math"/>
                                  <a:ea typeface="Cambria Math"/>
                                </a:rPr>
                                <m:t>𝐵</m:t>
                              </m:r>
                            </m:sub>
                          </m:sSub>
                        </m:den>
                      </m:f>
                    </m:oMath>
                  </m:oMathPara>
                </a14:m>
                <a:endParaRPr lang="en-US" dirty="0"/>
              </a:p>
            </p:txBody>
          </p:sp>
        </mc:Choice>
        <mc:Fallback xmlns="">
          <p:sp>
            <p:nvSpPr>
              <p:cNvPr id="18" name="Rettangolo 17"/>
              <p:cNvSpPr>
                <a:spLocks noRot="1" noChangeAspect="1" noMove="1" noResize="1" noEditPoints="1" noAdjustHandles="1" noChangeArrowheads="1" noChangeShapeType="1" noTextEdit="1"/>
              </p:cNvSpPr>
              <p:nvPr/>
            </p:nvSpPr>
            <p:spPr>
              <a:xfrm>
                <a:off x="752912" y="3277786"/>
                <a:ext cx="2396875" cy="664926"/>
              </a:xfrm>
              <a:prstGeom prst="rect">
                <a:avLst/>
              </a:prstGeom>
              <a:blipFill rotWithShape="1">
                <a:blip r:embed="rId2"/>
                <a:stretch>
                  <a:fillRect/>
                </a:stretch>
              </a:blipFill>
            </p:spPr>
            <p:txBody>
              <a:bodyPr/>
              <a:lstStyle/>
              <a:p>
                <a:r>
                  <a:rPr lang="en-US">
                    <a:noFill/>
                  </a:rPr>
                  <a:t> </a:t>
                </a:r>
              </a:p>
            </p:txBody>
          </p:sp>
        </mc:Fallback>
      </mc:AlternateContent>
      <p:sp>
        <p:nvSpPr>
          <p:cNvPr id="59" name="CasellaDiTesto 58"/>
          <p:cNvSpPr txBox="1"/>
          <p:nvPr/>
        </p:nvSpPr>
        <p:spPr>
          <a:xfrm>
            <a:off x="549816" y="2060848"/>
            <a:ext cx="349776" cy="523220"/>
          </a:xfrm>
          <a:prstGeom prst="rect">
            <a:avLst/>
          </a:prstGeom>
          <a:noFill/>
        </p:spPr>
        <p:txBody>
          <a:bodyPr wrap="none" rtlCol="0">
            <a:spAutoFit/>
          </a:bodyPr>
          <a:lstStyle/>
          <a:p>
            <a:r>
              <a:rPr lang="en-US" sz="2800" dirty="0" smtClean="0"/>
              <a:t>S</a:t>
            </a:r>
            <a:endParaRPr lang="en-US" sz="2800" dirty="0"/>
          </a:p>
        </p:txBody>
      </p:sp>
      <p:sp>
        <p:nvSpPr>
          <p:cNvPr id="60" name="Rettangolo 59"/>
          <p:cNvSpPr/>
          <p:nvPr/>
        </p:nvSpPr>
        <p:spPr>
          <a:xfrm>
            <a:off x="1115616" y="2137792"/>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Connettore 1 60"/>
          <p:cNvCxnSpPr/>
          <p:nvPr/>
        </p:nvCxnSpPr>
        <p:spPr>
          <a:xfrm>
            <a:off x="899592" y="2322458"/>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a:off x="1420198" y="2276872"/>
            <a:ext cx="415498" cy="369332"/>
          </a:xfrm>
          <a:prstGeom prst="rect">
            <a:avLst/>
          </a:prstGeom>
          <a:noFill/>
        </p:spPr>
        <p:txBody>
          <a:bodyPr wrap="none" rtlCol="0">
            <a:spAutoFit/>
          </a:bodyPr>
          <a:lstStyle/>
          <a:p>
            <a:r>
              <a:rPr lang="en-US" dirty="0" smtClean="0"/>
              <a:t>(s)</a:t>
            </a:r>
            <a:endParaRPr lang="en-US" dirty="0"/>
          </a:p>
        </p:txBody>
      </p:sp>
      <p:sp>
        <p:nvSpPr>
          <p:cNvPr id="63" name="CasellaDiTesto 62"/>
          <p:cNvSpPr txBox="1"/>
          <p:nvPr/>
        </p:nvSpPr>
        <p:spPr>
          <a:xfrm>
            <a:off x="1795452" y="2060848"/>
            <a:ext cx="899157" cy="523220"/>
          </a:xfrm>
          <a:prstGeom prst="rect">
            <a:avLst/>
          </a:prstGeom>
          <a:noFill/>
        </p:spPr>
        <p:txBody>
          <a:bodyPr wrap="none" rtlCol="0">
            <a:spAutoFit/>
          </a:bodyPr>
          <a:lstStyle/>
          <a:p>
            <a:r>
              <a:rPr lang="en-US" sz="2800" dirty="0" smtClean="0"/>
              <a:t>+ B</a:t>
            </a:r>
            <a:r>
              <a:rPr lang="en-US" sz="2800" baseline="-25000" dirty="0" smtClean="0"/>
              <a:t>(g)</a:t>
            </a:r>
            <a:endParaRPr lang="en-US" sz="2800" baseline="-25000" dirty="0"/>
          </a:p>
        </p:txBody>
      </p:sp>
      <p:sp>
        <p:nvSpPr>
          <p:cNvPr id="64" name="CasellaDiTesto 63"/>
          <p:cNvSpPr txBox="1"/>
          <p:nvPr/>
        </p:nvSpPr>
        <p:spPr>
          <a:xfrm>
            <a:off x="4572000" y="2060848"/>
            <a:ext cx="1109599" cy="523220"/>
          </a:xfrm>
          <a:prstGeom prst="rect">
            <a:avLst/>
          </a:prstGeom>
          <a:noFill/>
        </p:spPr>
        <p:txBody>
          <a:bodyPr wrap="none" rtlCol="0">
            <a:spAutoFit/>
          </a:bodyPr>
          <a:lstStyle/>
          <a:p>
            <a:r>
              <a:rPr lang="en-US" sz="2800" dirty="0" smtClean="0"/>
              <a:t>S    B</a:t>
            </a:r>
            <a:r>
              <a:rPr lang="en-US" sz="2800" baseline="-25000" dirty="0" smtClean="0"/>
              <a:t>(s)</a:t>
            </a:r>
            <a:endParaRPr lang="en-US" sz="2800" baseline="-25000" dirty="0"/>
          </a:p>
        </p:txBody>
      </p:sp>
      <p:cxnSp>
        <p:nvCxnSpPr>
          <p:cNvPr id="65" name="Connettore 1 64"/>
          <p:cNvCxnSpPr/>
          <p:nvPr/>
        </p:nvCxnSpPr>
        <p:spPr>
          <a:xfrm>
            <a:off x="4886506" y="2322458"/>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a:off x="3219283" y="2420888"/>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Connettore 2 66"/>
          <p:cNvCxnSpPr/>
          <p:nvPr/>
        </p:nvCxnSpPr>
        <p:spPr>
          <a:xfrm flipH="1">
            <a:off x="3219283" y="2307445"/>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Rettangolo 67"/>
              <p:cNvSpPr/>
              <p:nvPr/>
            </p:nvSpPr>
            <p:spPr>
              <a:xfrm>
                <a:off x="5005214" y="3277786"/>
                <a:ext cx="2434833"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Cambria Math"/>
                            </a:rPr>
                          </m:ctrlPr>
                        </m:sSubPr>
                        <m:e>
                          <m:r>
                            <a:rPr lang="it-IT" i="1">
                              <a:latin typeface="Cambria Math"/>
                              <a:ea typeface="Cambria Math"/>
                            </a:rPr>
                            <m:t>𝜃</m:t>
                          </m:r>
                        </m:e>
                        <m:sub>
                          <m:r>
                            <a:rPr lang="it-IT" b="0" i="1" smtClean="0">
                              <a:latin typeface="Cambria Math"/>
                              <a:ea typeface="Cambria Math"/>
                            </a:rPr>
                            <m:t>𝐵</m:t>
                          </m:r>
                        </m:sub>
                      </m:sSub>
                      <m:r>
                        <a:rPr lang="it-IT" b="0" i="1" smtClean="0">
                          <a:latin typeface="Cambria Math"/>
                          <a:ea typeface="Cambria Math"/>
                        </a:rPr>
                        <m:t>=</m:t>
                      </m:r>
                      <m:f>
                        <m:fPr>
                          <m:ctrlPr>
                            <a:rPr lang="it-IT" i="1" smtClean="0">
                              <a:latin typeface="Cambria Math" panose="02040503050406030204" pitchFamily="18" charset="0"/>
                            </a:rPr>
                          </m:ctrlPr>
                        </m:fPr>
                        <m:num>
                          <m:sSub>
                            <m:sSubPr>
                              <m:ctrlPr>
                                <a:rPr lang="it-IT" i="1">
                                  <a:latin typeface="Cambria Math" panose="02040503050406030204" pitchFamily="18" charset="0"/>
                                  <a:ea typeface="Cambria Math"/>
                                </a:rPr>
                              </m:ctrlPr>
                            </m:sSubPr>
                            <m:e>
                              <m:r>
                                <a:rPr lang="it-IT" b="0" i="1" smtClean="0">
                                  <a:latin typeface="Cambria Math"/>
                                  <a:ea typeface="Cambria Math"/>
                                </a:rPr>
                                <m:t>𝑏</m:t>
                              </m:r>
                            </m:e>
                            <m:sub>
                              <m:r>
                                <a:rPr lang="it-IT" b="0" i="1" smtClean="0">
                                  <a:latin typeface="Cambria Math"/>
                                  <a:ea typeface="Cambria Math"/>
                                </a:rPr>
                                <m:t>𝐵</m:t>
                              </m:r>
                            </m:sub>
                          </m:sSub>
                          <m:sSub>
                            <m:sSubPr>
                              <m:ctrlPr>
                                <a:rPr lang="it-IT" i="1">
                                  <a:latin typeface="Cambria Math" panose="02040503050406030204" pitchFamily="18" charset="0"/>
                                  <a:ea typeface="Cambria Math"/>
                                </a:rPr>
                              </m:ctrlPr>
                            </m:sSubPr>
                            <m:e>
                              <m:r>
                                <a:rPr lang="it-IT" b="0" i="1" smtClean="0">
                                  <a:latin typeface="Cambria Math"/>
                                  <a:ea typeface="Cambria Math"/>
                                </a:rPr>
                                <m:t>𝑝</m:t>
                              </m:r>
                            </m:e>
                            <m:sub>
                              <m:r>
                                <a:rPr lang="it-IT" b="0" i="1" smtClean="0">
                                  <a:latin typeface="Cambria Math"/>
                                  <a:ea typeface="Cambria Math"/>
                                </a:rPr>
                                <m:t>𝐵</m:t>
                              </m:r>
                            </m:sub>
                          </m:sSub>
                        </m:num>
                        <m:den>
                          <m:r>
                            <a:rPr lang="it-IT" b="0" i="1" smtClean="0">
                              <a:latin typeface="Cambria Math"/>
                            </a:rPr>
                            <m:t>1+</m:t>
                          </m:r>
                          <m:sSub>
                            <m:sSubPr>
                              <m:ctrlPr>
                                <a:rPr lang="it-IT" i="1">
                                  <a:latin typeface="Cambria Math" panose="02040503050406030204" pitchFamily="18" charset="0"/>
                                  <a:ea typeface="Cambria Math"/>
                                </a:rPr>
                              </m:ctrlPr>
                            </m:sSubPr>
                            <m:e>
                              <m:r>
                                <a:rPr lang="it-IT" i="1">
                                  <a:latin typeface="Cambria Math"/>
                                  <a:ea typeface="Cambria Math"/>
                                </a:rPr>
                                <m:t>𝑏</m:t>
                              </m:r>
                            </m:e>
                            <m:sub>
                              <m:r>
                                <a:rPr lang="it-IT" i="1">
                                  <a:latin typeface="Cambria Math"/>
                                  <a:ea typeface="Cambria Math"/>
                                </a:rPr>
                                <m:t>𝐴</m:t>
                              </m:r>
                            </m:sub>
                          </m:sSub>
                          <m:sSub>
                            <m:sSubPr>
                              <m:ctrlPr>
                                <a:rPr lang="it-IT" i="1">
                                  <a:latin typeface="Cambria Math" panose="02040503050406030204" pitchFamily="18" charset="0"/>
                                  <a:ea typeface="Cambria Math"/>
                                </a:rPr>
                              </m:ctrlPr>
                            </m:sSubPr>
                            <m:e>
                              <m:r>
                                <a:rPr lang="it-IT" i="1">
                                  <a:latin typeface="Cambria Math"/>
                                  <a:ea typeface="Cambria Math"/>
                                </a:rPr>
                                <m:t>𝑝</m:t>
                              </m:r>
                            </m:e>
                            <m:sub>
                              <m:r>
                                <a:rPr lang="it-IT" i="1">
                                  <a:latin typeface="Cambria Math"/>
                                  <a:ea typeface="Cambria Math"/>
                                </a:rPr>
                                <m:t>𝐴</m:t>
                              </m:r>
                            </m:sub>
                          </m:sSub>
                          <m:r>
                            <a:rPr lang="it-IT" b="0" i="1" smtClean="0">
                              <a:latin typeface="Cambria Math"/>
                              <a:ea typeface="Cambria Math"/>
                            </a:rPr>
                            <m:t>+</m:t>
                          </m:r>
                          <m:sSub>
                            <m:sSubPr>
                              <m:ctrlPr>
                                <a:rPr lang="it-IT" i="1">
                                  <a:latin typeface="Cambria Math" panose="02040503050406030204" pitchFamily="18" charset="0"/>
                                  <a:ea typeface="Cambria Math"/>
                                </a:rPr>
                              </m:ctrlPr>
                            </m:sSubPr>
                            <m:e>
                              <m:r>
                                <a:rPr lang="it-IT" i="1">
                                  <a:latin typeface="Cambria Math"/>
                                  <a:ea typeface="Cambria Math"/>
                                </a:rPr>
                                <m:t>𝑏</m:t>
                              </m:r>
                            </m:e>
                            <m:sub>
                              <m:r>
                                <a:rPr lang="it-IT" b="0" i="1" smtClean="0">
                                  <a:latin typeface="Cambria Math"/>
                                  <a:ea typeface="Cambria Math"/>
                                </a:rPr>
                                <m:t>𝐵</m:t>
                              </m:r>
                            </m:sub>
                          </m:sSub>
                          <m:sSub>
                            <m:sSubPr>
                              <m:ctrlPr>
                                <a:rPr lang="it-IT" i="1">
                                  <a:latin typeface="Cambria Math" panose="02040503050406030204" pitchFamily="18" charset="0"/>
                                  <a:ea typeface="Cambria Math"/>
                                </a:rPr>
                              </m:ctrlPr>
                            </m:sSubPr>
                            <m:e>
                              <m:r>
                                <a:rPr lang="it-IT" i="1">
                                  <a:latin typeface="Cambria Math"/>
                                  <a:ea typeface="Cambria Math"/>
                                </a:rPr>
                                <m:t>𝑝</m:t>
                              </m:r>
                            </m:e>
                            <m:sub>
                              <m:r>
                                <a:rPr lang="it-IT" b="0" i="1" smtClean="0">
                                  <a:latin typeface="Cambria Math"/>
                                  <a:ea typeface="Cambria Math"/>
                                </a:rPr>
                                <m:t>𝐵</m:t>
                              </m:r>
                            </m:sub>
                          </m:sSub>
                        </m:den>
                      </m:f>
                    </m:oMath>
                  </m:oMathPara>
                </a14:m>
                <a:endParaRPr lang="en-US" dirty="0"/>
              </a:p>
            </p:txBody>
          </p:sp>
        </mc:Choice>
        <mc:Fallback xmlns="">
          <p:sp>
            <p:nvSpPr>
              <p:cNvPr id="68" name="Rettangolo 67"/>
              <p:cNvSpPr>
                <a:spLocks noRot="1" noChangeAspect="1" noMove="1" noResize="1" noEditPoints="1" noAdjustHandles="1" noChangeArrowheads="1" noChangeShapeType="1" noTextEdit="1"/>
              </p:cNvSpPr>
              <p:nvPr/>
            </p:nvSpPr>
            <p:spPr>
              <a:xfrm>
                <a:off x="5005214" y="3277786"/>
                <a:ext cx="2434833" cy="66492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75470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a:solidFill>
                  <a:srgbClr val="FF0000"/>
                </a:solidFill>
                <a:latin typeface="+mn-lt"/>
              </a:rPr>
              <a:t>I: unimolecular surface reactions</a:t>
            </a:r>
          </a:p>
        </p:txBody>
      </p:sp>
      <p:grpSp>
        <p:nvGrpSpPr>
          <p:cNvPr id="64517" name="Group 5"/>
          <p:cNvGrpSpPr>
            <a:grpSpLocks/>
          </p:cNvGrpSpPr>
          <p:nvPr/>
        </p:nvGrpSpPr>
        <p:grpSpPr bwMode="auto">
          <a:xfrm>
            <a:off x="5562600" y="609600"/>
            <a:ext cx="3276600" cy="2479675"/>
            <a:chOff x="3344" y="406"/>
            <a:chExt cx="2224" cy="1680"/>
          </a:xfrm>
        </p:grpSpPr>
        <p:grpSp>
          <p:nvGrpSpPr>
            <p:cNvPr id="64543" name="Group 6"/>
            <p:cNvGrpSpPr>
              <a:grpSpLocks/>
            </p:cNvGrpSpPr>
            <p:nvPr/>
          </p:nvGrpSpPr>
          <p:grpSpPr bwMode="auto">
            <a:xfrm>
              <a:off x="3552" y="1440"/>
              <a:ext cx="2016" cy="646"/>
              <a:chOff x="288" y="3888"/>
              <a:chExt cx="3120" cy="981"/>
            </a:xfrm>
          </p:grpSpPr>
          <p:sp>
            <p:nvSpPr>
              <p:cNvPr id="6456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4576" name="Group 17"/>
              <p:cNvGrpSpPr>
                <a:grpSpLocks/>
              </p:cNvGrpSpPr>
              <p:nvPr/>
            </p:nvGrpSpPr>
            <p:grpSpPr bwMode="auto">
              <a:xfrm>
                <a:off x="384" y="3984"/>
                <a:ext cx="2976" cy="885"/>
                <a:chOff x="2544" y="3573"/>
                <a:chExt cx="1673" cy="432"/>
              </a:xfrm>
            </p:grpSpPr>
            <p:sp>
              <p:nvSpPr>
                <p:cNvPr id="6457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grpSp>
          <p:nvGrpSpPr>
            <p:cNvPr id="64544" name="Group 47"/>
            <p:cNvGrpSpPr>
              <a:grpSpLocks/>
            </p:cNvGrpSpPr>
            <p:nvPr/>
          </p:nvGrpSpPr>
          <p:grpSpPr bwMode="auto">
            <a:xfrm rot="-5256357">
              <a:off x="4007" y="1212"/>
              <a:ext cx="224" cy="435"/>
              <a:chOff x="3838" y="2256"/>
              <a:chExt cx="224" cy="435"/>
            </a:xfrm>
          </p:grpSpPr>
          <p:sp>
            <p:nvSpPr>
              <p:cNvPr id="64564" name="Oval 48"/>
              <p:cNvSpPr>
                <a:spLocks noChangeArrowheads="1"/>
              </p:cNvSpPr>
              <p:nvPr/>
            </p:nvSpPr>
            <p:spPr bwMode="auto">
              <a:xfrm rot="-5444539">
                <a:off x="3843" y="2471"/>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5" name="Oval 49"/>
              <p:cNvSpPr>
                <a:spLocks noChangeArrowheads="1"/>
              </p:cNvSpPr>
              <p:nvPr/>
            </p:nvSpPr>
            <p:spPr bwMode="auto">
              <a:xfrm rot="-5444539">
                <a:off x="3840" y="225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sp>
          <p:nvSpPr>
            <p:cNvPr id="64545" name="Text Box 50"/>
            <p:cNvSpPr txBox="1">
              <a:spLocks noChangeArrowheads="1"/>
            </p:cNvSpPr>
            <p:nvPr/>
          </p:nvSpPr>
          <p:spPr bwMode="auto">
            <a:xfrm>
              <a:off x="3805" y="406"/>
              <a:ext cx="30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4546" name="Text Box 51"/>
            <p:cNvSpPr txBox="1">
              <a:spLocks noChangeArrowheads="1"/>
            </p:cNvSpPr>
            <p:nvPr/>
          </p:nvSpPr>
          <p:spPr bwMode="auto">
            <a:xfrm>
              <a:off x="3517" y="1174"/>
              <a:ext cx="3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A</a:t>
              </a:r>
            </a:p>
          </p:txBody>
        </p:sp>
        <p:grpSp>
          <p:nvGrpSpPr>
            <p:cNvPr id="64547" name="Group 52"/>
            <p:cNvGrpSpPr>
              <a:grpSpLocks/>
            </p:cNvGrpSpPr>
            <p:nvPr/>
          </p:nvGrpSpPr>
          <p:grpSpPr bwMode="auto">
            <a:xfrm rot="-1422566">
              <a:off x="3517" y="502"/>
              <a:ext cx="224" cy="435"/>
              <a:chOff x="3838" y="2256"/>
              <a:chExt cx="224" cy="435"/>
            </a:xfrm>
          </p:grpSpPr>
          <p:sp>
            <p:nvSpPr>
              <p:cNvPr id="64562" name="Oval 53"/>
              <p:cNvSpPr>
                <a:spLocks noChangeArrowheads="1"/>
              </p:cNvSpPr>
              <p:nvPr/>
            </p:nvSpPr>
            <p:spPr bwMode="auto">
              <a:xfrm rot="-5444539">
                <a:off x="3843" y="2471"/>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3" name="Oval 54"/>
              <p:cNvSpPr>
                <a:spLocks noChangeArrowheads="1"/>
              </p:cNvSpPr>
              <p:nvPr/>
            </p:nvSpPr>
            <p:spPr bwMode="auto">
              <a:xfrm rot="-5444539">
                <a:off x="3840" y="225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4548" name="Group 55"/>
            <p:cNvGrpSpPr>
              <a:grpSpLocks/>
            </p:cNvGrpSpPr>
            <p:nvPr/>
          </p:nvGrpSpPr>
          <p:grpSpPr bwMode="auto">
            <a:xfrm rot="2522130">
              <a:off x="5101" y="406"/>
              <a:ext cx="221" cy="435"/>
              <a:chOff x="4704" y="791"/>
              <a:chExt cx="221" cy="435"/>
            </a:xfrm>
          </p:grpSpPr>
          <p:sp>
            <p:nvSpPr>
              <p:cNvPr id="64560" name="Oval 56"/>
              <p:cNvSpPr>
                <a:spLocks noChangeArrowheads="1"/>
              </p:cNvSpPr>
              <p:nvPr/>
            </p:nvSpPr>
            <p:spPr bwMode="auto">
              <a:xfrm rot="-5444539">
                <a:off x="4706" y="100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1" name="Oval 57"/>
              <p:cNvSpPr>
                <a:spLocks noChangeArrowheads="1"/>
              </p:cNvSpPr>
              <p:nvPr/>
            </p:nvSpPr>
            <p:spPr bwMode="auto">
              <a:xfrm rot="-5444539">
                <a:off x="4706" y="789"/>
                <a:ext cx="217" cy="221"/>
              </a:xfrm>
              <a:prstGeom prst="ellipse">
                <a:avLst/>
              </a:prstGeom>
              <a:gradFill rotWithShape="0">
                <a:gsLst>
                  <a:gs pos="0">
                    <a:schemeClr val="hlink"/>
                  </a:gs>
                  <a:gs pos="100000">
                    <a:schemeClr val="accent2"/>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4549" name="Group 58"/>
            <p:cNvGrpSpPr>
              <a:grpSpLocks/>
            </p:cNvGrpSpPr>
            <p:nvPr/>
          </p:nvGrpSpPr>
          <p:grpSpPr bwMode="auto">
            <a:xfrm rot="-5318408">
              <a:off x="4968" y="1211"/>
              <a:ext cx="221" cy="435"/>
              <a:chOff x="4704" y="791"/>
              <a:chExt cx="221" cy="435"/>
            </a:xfrm>
          </p:grpSpPr>
          <p:sp>
            <p:nvSpPr>
              <p:cNvPr id="64558" name="Oval 59"/>
              <p:cNvSpPr>
                <a:spLocks noChangeArrowheads="1"/>
              </p:cNvSpPr>
              <p:nvPr/>
            </p:nvSpPr>
            <p:spPr bwMode="auto">
              <a:xfrm rot="-5444539">
                <a:off x="4706" y="100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59" name="Oval 60"/>
              <p:cNvSpPr>
                <a:spLocks noChangeArrowheads="1"/>
              </p:cNvSpPr>
              <p:nvPr/>
            </p:nvSpPr>
            <p:spPr bwMode="auto">
              <a:xfrm rot="-5444539">
                <a:off x="4706" y="789"/>
                <a:ext cx="217" cy="221"/>
              </a:xfrm>
              <a:prstGeom prst="ellipse">
                <a:avLst/>
              </a:prstGeom>
              <a:gradFill rotWithShape="0">
                <a:gsLst>
                  <a:gs pos="0">
                    <a:schemeClr val="hlink"/>
                  </a:gs>
                  <a:gs pos="100000">
                    <a:schemeClr val="accent2"/>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sp>
          <p:nvSpPr>
            <p:cNvPr id="64550" name="Line 61"/>
            <p:cNvSpPr>
              <a:spLocks noChangeShapeType="1"/>
            </p:cNvSpPr>
            <p:nvPr/>
          </p:nvSpPr>
          <p:spPr bwMode="auto">
            <a:xfrm>
              <a:off x="3805" y="934"/>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1" name="Line 62"/>
            <p:cNvSpPr>
              <a:spLocks noChangeShapeType="1"/>
            </p:cNvSpPr>
            <p:nvPr/>
          </p:nvSpPr>
          <p:spPr bwMode="auto">
            <a:xfrm>
              <a:off x="4429" y="1366"/>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2" name="Line 63"/>
            <p:cNvSpPr>
              <a:spLocks noChangeShapeType="1"/>
            </p:cNvSpPr>
            <p:nvPr/>
          </p:nvSpPr>
          <p:spPr bwMode="auto">
            <a:xfrm flipV="1">
              <a:off x="5005" y="934"/>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3" name="Text Box 64"/>
            <p:cNvSpPr txBox="1">
              <a:spLocks noChangeArrowheads="1"/>
            </p:cNvSpPr>
            <p:nvPr/>
          </p:nvSpPr>
          <p:spPr bwMode="auto">
            <a:xfrm>
              <a:off x="3901" y="934"/>
              <a:ext cx="30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4554" name="Text Box 65"/>
            <p:cNvSpPr txBox="1">
              <a:spLocks noChangeArrowheads="1"/>
            </p:cNvSpPr>
            <p:nvPr/>
          </p:nvSpPr>
          <p:spPr bwMode="auto">
            <a:xfrm>
              <a:off x="5053" y="1030"/>
              <a:ext cx="29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4555" name="Text Box 66"/>
            <p:cNvSpPr txBox="1">
              <a:spLocks noChangeArrowheads="1"/>
            </p:cNvSpPr>
            <p:nvPr/>
          </p:nvSpPr>
          <p:spPr bwMode="auto">
            <a:xfrm>
              <a:off x="4400" y="960"/>
              <a:ext cx="36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4556" name="Text Box 67"/>
            <p:cNvSpPr txBox="1">
              <a:spLocks noChangeArrowheads="1"/>
            </p:cNvSpPr>
            <p:nvPr/>
          </p:nvSpPr>
          <p:spPr bwMode="auto">
            <a:xfrm>
              <a:off x="3344" y="672"/>
              <a:ext cx="22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4557" name="Text Box 68"/>
            <p:cNvSpPr txBox="1">
              <a:spLocks noChangeArrowheads="1"/>
            </p:cNvSpPr>
            <p:nvPr/>
          </p:nvSpPr>
          <p:spPr bwMode="auto">
            <a:xfrm>
              <a:off x="5232" y="624"/>
              <a:ext cx="21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grpSp>
      <p:grpSp>
        <p:nvGrpSpPr>
          <p:cNvPr id="64538" name="Group 71"/>
          <p:cNvGrpSpPr>
            <a:grpSpLocks/>
          </p:cNvGrpSpPr>
          <p:nvPr/>
        </p:nvGrpSpPr>
        <p:grpSpPr bwMode="auto">
          <a:xfrm>
            <a:off x="2667000" y="2209800"/>
            <a:ext cx="2514600" cy="2286000"/>
            <a:chOff x="3600" y="672"/>
            <a:chExt cx="2016" cy="1440"/>
          </a:xfrm>
        </p:grpSpPr>
        <p:sp>
          <p:nvSpPr>
            <p:cNvPr id="64541" name="Line 72"/>
            <p:cNvSpPr>
              <a:spLocks noChangeShapeType="1"/>
            </p:cNvSpPr>
            <p:nvPr/>
          </p:nvSpPr>
          <p:spPr bwMode="auto">
            <a:xfrm flipV="1">
              <a:off x="3600" y="672"/>
              <a:ext cx="0" cy="14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42" name="Line 73"/>
            <p:cNvSpPr>
              <a:spLocks noChangeShapeType="1"/>
            </p:cNvSpPr>
            <p:nvPr/>
          </p:nvSpPr>
          <p:spPr bwMode="auto">
            <a:xfrm>
              <a:off x="3600" y="2112"/>
              <a:ext cx="20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4540" name="Line 75"/>
          <p:cNvSpPr>
            <a:spLocks noChangeShapeType="1"/>
          </p:cNvSpPr>
          <p:nvPr/>
        </p:nvSpPr>
        <p:spPr bwMode="auto">
          <a:xfrm>
            <a:off x="2667000" y="2545976"/>
            <a:ext cx="2514600" cy="0"/>
          </a:xfrm>
          <a:prstGeom prst="line">
            <a:avLst/>
          </a:prstGeom>
          <a:noFill/>
          <a:ln w="952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35" name="Text Box 76"/>
          <p:cNvSpPr txBox="1">
            <a:spLocks noChangeArrowheads="1"/>
          </p:cNvSpPr>
          <p:nvPr/>
        </p:nvSpPr>
        <p:spPr bwMode="auto">
          <a:xfrm>
            <a:off x="3276600" y="2209800"/>
            <a:ext cx="804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solidFill>
                  <a:srgbClr val="000066"/>
                </a:solidFill>
                <a:latin typeface="Symbol" pitchFamily="18" charset="2"/>
                <a:cs typeface="Times New Roman" pitchFamily="18" charset="0"/>
              </a:rPr>
              <a:t>Q</a:t>
            </a:r>
            <a:r>
              <a:rPr lang="en-GB" altLang="it-IT" sz="1600" b="1" baseline="-25000">
                <a:solidFill>
                  <a:srgbClr val="000066"/>
                </a:solidFill>
                <a:latin typeface="Symbol" pitchFamily="18" charset="2"/>
                <a:cs typeface="Times New Roman" pitchFamily="18" charset="0"/>
              </a:rPr>
              <a:t>A</a:t>
            </a:r>
            <a:r>
              <a:rPr lang="en-GB" altLang="it-IT" sz="1600"/>
              <a:t>  = 1</a:t>
            </a:r>
          </a:p>
        </p:txBody>
      </p:sp>
      <p:sp>
        <p:nvSpPr>
          <p:cNvPr id="64536" name="Text Box 77"/>
          <p:cNvSpPr txBox="1">
            <a:spLocks noChangeArrowheads="1"/>
          </p:cNvSpPr>
          <p:nvPr/>
        </p:nvSpPr>
        <p:spPr bwMode="auto">
          <a:xfrm>
            <a:off x="4495800" y="4403725"/>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4537" name="Text Box 78"/>
          <p:cNvSpPr txBox="1">
            <a:spLocks noChangeArrowheads="1"/>
          </p:cNvSpPr>
          <p:nvPr/>
        </p:nvSpPr>
        <p:spPr bwMode="auto">
          <a:xfrm rot="16200000">
            <a:off x="2185988" y="3148013"/>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rate</a:t>
            </a:r>
          </a:p>
        </p:txBody>
      </p:sp>
      <p:grpSp>
        <p:nvGrpSpPr>
          <p:cNvPr id="12" name="Group 79"/>
          <p:cNvGrpSpPr>
            <a:grpSpLocks/>
          </p:cNvGrpSpPr>
          <p:nvPr/>
        </p:nvGrpSpPr>
        <p:grpSpPr bwMode="auto">
          <a:xfrm>
            <a:off x="5029200" y="2590800"/>
            <a:ext cx="3181350" cy="3962400"/>
            <a:chOff x="3168" y="1632"/>
            <a:chExt cx="2004" cy="2496"/>
          </a:xfrm>
        </p:grpSpPr>
        <p:grpSp>
          <p:nvGrpSpPr>
            <p:cNvPr id="64528" name="Group 80"/>
            <p:cNvGrpSpPr>
              <a:grpSpLocks/>
            </p:cNvGrpSpPr>
            <p:nvPr/>
          </p:nvGrpSpPr>
          <p:grpSpPr bwMode="auto">
            <a:xfrm>
              <a:off x="3456" y="2592"/>
              <a:ext cx="1716" cy="1536"/>
              <a:chOff x="3696" y="2544"/>
              <a:chExt cx="1716" cy="1536"/>
            </a:xfrm>
          </p:grpSpPr>
          <p:sp>
            <p:nvSpPr>
              <p:cNvPr id="64530" name="Text Box 81"/>
              <p:cNvSpPr txBox="1">
                <a:spLocks noChangeArrowheads="1"/>
              </p:cNvSpPr>
              <p:nvPr/>
            </p:nvSpPr>
            <p:spPr bwMode="auto">
              <a:xfrm>
                <a:off x="3696" y="2544"/>
                <a:ext cx="1716"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High pressure (p)</a:t>
                </a:r>
              </a:p>
              <a:p>
                <a:pPr algn="ctr">
                  <a:spcBef>
                    <a:spcPct val="0"/>
                  </a:spcBef>
                  <a:buFontTx/>
                  <a:buNone/>
                </a:pPr>
                <a:r>
                  <a:rPr lang="en-GB" altLang="it-IT" sz="1600"/>
                  <a:t>high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&gt;&gt;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a:t>
                </a:r>
                <a:r>
                  <a:rPr lang="en-GB" altLang="it-IT" sz="1600">
                    <a:solidFill>
                      <a:srgbClr val="000066"/>
                    </a:solidFill>
                  </a:rPr>
                  <a:t>     …….. zero order</a:t>
                </a:r>
              </a:p>
            </p:txBody>
          </p:sp>
          <p:sp>
            <p:nvSpPr>
              <p:cNvPr id="64531" name="Rectangle 82"/>
              <p:cNvSpPr>
                <a:spLocks noChangeArrowheads="1"/>
              </p:cNvSpPr>
              <p:nvPr/>
            </p:nvSpPr>
            <p:spPr bwMode="auto">
              <a:xfrm>
                <a:off x="4104" y="3504"/>
                <a:ext cx="264" cy="1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32" name="Text Box 83"/>
              <p:cNvSpPr txBox="1">
                <a:spLocks noChangeArrowheads="1"/>
              </p:cNvSpPr>
              <p:nvPr/>
            </p:nvSpPr>
            <p:spPr bwMode="auto">
              <a:xfrm>
                <a:off x="4045" y="3868"/>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4533" name="Line 84"/>
              <p:cNvSpPr>
                <a:spLocks noChangeShapeType="1"/>
              </p:cNvSpPr>
              <p:nvPr/>
            </p:nvSpPr>
            <p:spPr bwMode="auto">
              <a:xfrm flipV="1">
                <a:off x="4224" y="3696"/>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4529" name="Line 85"/>
            <p:cNvSpPr>
              <a:spLocks noChangeShapeType="1"/>
            </p:cNvSpPr>
            <p:nvPr/>
          </p:nvSpPr>
          <p:spPr bwMode="auto">
            <a:xfrm flipH="1" flipV="1">
              <a:off x="3168" y="1632"/>
              <a:ext cx="912"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 name="Group 86"/>
          <p:cNvGrpSpPr>
            <a:grpSpLocks/>
          </p:cNvGrpSpPr>
          <p:nvPr/>
        </p:nvGrpSpPr>
        <p:grpSpPr bwMode="auto">
          <a:xfrm>
            <a:off x="-42863" y="4076700"/>
            <a:ext cx="3163888" cy="2508250"/>
            <a:chOff x="-27" y="2568"/>
            <a:chExt cx="1993" cy="1580"/>
          </a:xfrm>
        </p:grpSpPr>
        <p:grpSp>
          <p:nvGrpSpPr>
            <p:cNvPr id="64522" name="Group 87"/>
            <p:cNvGrpSpPr>
              <a:grpSpLocks/>
            </p:cNvGrpSpPr>
            <p:nvPr/>
          </p:nvGrpSpPr>
          <p:grpSpPr bwMode="auto">
            <a:xfrm>
              <a:off x="-27" y="2640"/>
              <a:ext cx="1993" cy="1508"/>
              <a:chOff x="-27" y="2640"/>
              <a:chExt cx="1993" cy="1508"/>
            </a:xfrm>
          </p:grpSpPr>
          <p:sp>
            <p:nvSpPr>
              <p:cNvPr id="64524" name="Text Box 88"/>
              <p:cNvSpPr txBox="1">
                <a:spLocks noChangeArrowheads="1"/>
              </p:cNvSpPr>
              <p:nvPr/>
            </p:nvSpPr>
            <p:spPr bwMode="auto">
              <a:xfrm>
                <a:off x="-27" y="2640"/>
                <a:ext cx="1993"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Low pressure (p)</a:t>
                </a:r>
              </a:p>
              <a:p>
                <a:pPr algn="ctr">
                  <a:spcBef>
                    <a:spcPct val="0"/>
                  </a:spcBef>
                  <a:buFontTx/>
                  <a:buNone/>
                </a:pPr>
                <a:r>
                  <a:rPr lang="en-GB" altLang="it-IT" sz="1600"/>
                  <a:t>low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&lt;&lt;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a:t>
                </a:r>
                <a:r>
                  <a:rPr lang="en-GB" altLang="it-IT" sz="1600"/>
                  <a:t> </a:t>
                </a:r>
                <a:r>
                  <a:rPr lang="en-GB" altLang="it-IT" sz="1600">
                    <a:solidFill>
                      <a:srgbClr val="000066"/>
                    </a:solidFill>
                  </a:rPr>
                  <a:t>b</a:t>
                </a:r>
                <a:r>
                  <a:rPr lang="en-GB" altLang="it-IT" sz="1600" baseline="-25000">
                    <a:solidFill>
                      <a:srgbClr val="000066"/>
                    </a:solidFill>
                  </a:rPr>
                  <a:t>A   </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 first order</a:t>
                </a:r>
              </a:p>
            </p:txBody>
          </p:sp>
          <p:sp>
            <p:nvSpPr>
              <p:cNvPr id="64525" name="Rectangle 89"/>
              <p:cNvSpPr>
                <a:spLocks noChangeArrowheads="1"/>
              </p:cNvSpPr>
              <p:nvPr/>
            </p:nvSpPr>
            <p:spPr bwMode="auto">
              <a:xfrm>
                <a:off x="360" y="3600"/>
                <a:ext cx="408" cy="1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26" name="Text Box 90"/>
              <p:cNvSpPr txBox="1">
                <a:spLocks noChangeArrowheads="1"/>
              </p:cNvSpPr>
              <p:nvPr/>
            </p:nvSpPr>
            <p:spPr bwMode="auto">
              <a:xfrm>
                <a:off x="384" y="3936"/>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4527" name="Line 91"/>
              <p:cNvSpPr>
                <a:spLocks noChangeShapeType="1"/>
              </p:cNvSpPr>
              <p:nvPr/>
            </p:nvSpPr>
            <p:spPr bwMode="auto">
              <a:xfrm flipV="1">
                <a:off x="576" y="379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4523" name="Line 92"/>
            <p:cNvSpPr>
              <a:spLocks noChangeShapeType="1"/>
            </p:cNvSpPr>
            <p:nvPr/>
          </p:nvSpPr>
          <p:spPr bwMode="auto">
            <a:xfrm flipV="1">
              <a:off x="1200" y="2568"/>
              <a:ext cx="546"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95" name="Rettangolo 94"/>
              <p:cNvSpPr/>
              <p:nvPr/>
            </p:nvSpPr>
            <p:spPr>
              <a:xfrm>
                <a:off x="796714" y="1216041"/>
                <a:ext cx="3313536"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 </m:t>
                          </m:r>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𝑘</m:t>
                              </m:r>
                            </m:e>
                            <m:sub>
                              <m:r>
                                <a:rPr lang="it-IT" b="0" i="1" smtClean="0">
                                  <a:solidFill>
                                    <a:srgbClr val="0000FF"/>
                                  </a:solidFill>
                                  <a:latin typeface="Cambria Math"/>
                                  <a:ea typeface="Cambria Math"/>
                                </a:rPr>
                                <m:t>h𝑒𝑡</m:t>
                              </m:r>
                            </m:sub>
                          </m:sSub>
                          <m:r>
                            <a:rPr lang="it-IT" i="1">
                              <a:solidFill>
                                <a:srgbClr val="0000FF"/>
                              </a:solidFill>
                              <a:latin typeface="Cambria Math"/>
                              <a:ea typeface="Cambria Math"/>
                            </a:rPr>
                            <m:t>𝜃</m:t>
                          </m:r>
                        </m:e>
                        <m:sub>
                          <m:r>
                            <a:rPr lang="it-IT" b="0" i="1" smtClean="0">
                              <a:solidFill>
                                <a:srgbClr val="0000FF"/>
                              </a:solidFill>
                              <a:latin typeface="Cambria Math"/>
                              <a:ea typeface="Cambria Math"/>
                            </a:rPr>
                            <m:t>𝐴</m:t>
                          </m:r>
                        </m:sub>
                      </m:sSub>
                      <m:r>
                        <a:rPr lang="it-IT" b="0" i="1" smtClean="0">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f>
                        <m:fPr>
                          <m:ctrlPr>
                            <a:rPr lang="it-IT" i="1" smtClean="0">
                              <a:solidFill>
                                <a:srgbClr val="0000FF"/>
                              </a:solidFill>
                              <a:latin typeface="Cambria Math" panose="02040503050406030204" pitchFamily="18" charset="0"/>
                            </a:rPr>
                          </m:ctrlPr>
                        </m:fPr>
                        <m:num>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i="1">
                                  <a:solidFill>
                                    <a:srgbClr val="0000FF"/>
                                  </a:solidFill>
                                  <a:latin typeface="Cambria Math"/>
                                  <a:ea typeface="Cambria Math"/>
                                </a:rPr>
                                <m:t>𝐴</m:t>
                              </m:r>
                            </m:sub>
                          </m:sSub>
                        </m:num>
                        <m:den>
                          <m:r>
                            <a:rPr lang="it-IT" b="0" i="1" smtClean="0">
                              <a:solidFill>
                                <a:srgbClr val="0000FF"/>
                              </a:solidFill>
                              <a:latin typeface="Cambria Math"/>
                            </a:rPr>
                            <m:t>1+</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den>
                      </m:f>
                    </m:oMath>
                  </m:oMathPara>
                </a14:m>
                <a:endParaRPr lang="en-US" dirty="0">
                  <a:solidFill>
                    <a:srgbClr val="0000FF"/>
                  </a:solidFill>
                </a:endParaRPr>
              </a:p>
            </p:txBody>
          </p:sp>
        </mc:Choice>
        <mc:Fallback xmlns="">
          <p:sp>
            <p:nvSpPr>
              <p:cNvPr id="95" name="Rettangolo 94"/>
              <p:cNvSpPr>
                <a:spLocks noRot="1" noChangeAspect="1" noMove="1" noResize="1" noEditPoints="1" noAdjustHandles="1" noChangeArrowheads="1" noChangeShapeType="1" noTextEdit="1"/>
              </p:cNvSpPr>
              <p:nvPr/>
            </p:nvSpPr>
            <p:spPr>
              <a:xfrm>
                <a:off x="796714" y="1216041"/>
                <a:ext cx="3313536" cy="664926"/>
              </a:xfrm>
              <a:prstGeom prst="rect">
                <a:avLst/>
              </a:prstGeom>
              <a:blipFill rotWithShape="1">
                <a:blip r:embed="rId2"/>
                <a:stretch>
                  <a:fillRect/>
                </a:stretch>
              </a:blipFill>
            </p:spPr>
            <p:txBody>
              <a:bodyPr/>
              <a:lstStyle/>
              <a:p>
                <a:r>
                  <a:rPr lang="en-US">
                    <a:noFill/>
                  </a:rPr>
                  <a:t> </a:t>
                </a:r>
              </a:p>
            </p:txBody>
          </p:sp>
        </mc:Fallback>
      </mc:AlternateContent>
      <p:sp>
        <p:nvSpPr>
          <p:cNvPr id="7" name="Figura a mano libera 6"/>
          <p:cNvSpPr/>
          <p:nvPr/>
        </p:nvSpPr>
        <p:spPr>
          <a:xfrm>
            <a:off x="2667000" y="2553934"/>
            <a:ext cx="2326640" cy="1946946"/>
          </a:xfrm>
          <a:custGeom>
            <a:avLst/>
            <a:gdLst>
              <a:gd name="connsiteX0" fmla="*/ 0 w 2326640"/>
              <a:gd name="connsiteY0" fmla="*/ 1946946 h 1946946"/>
              <a:gd name="connsiteX1" fmla="*/ 203200 w 2326640"/>
              <a:gd name="connsiteY1" fmla="*/ 1276386 h 1946946"/>
              <a:gd name="connsiteX2" fmla="*/ 508000 w 2326640"/>
              <a:gd name="connsiteY2" fmla="*/ 549946 h 1946946"/>
              <a:gd name="connsiteX3" fmla="*/ 904240 w 2326640"/>
              <a:gd name="connsiteY3" fmla="*/ 148626 h 1946946"/>
              <a:gd name="connsiteX4" fmla="*/ 1376680 w 2326640"/>
              <a:gd name="connsiteY4" fmla="*/ 16546 h 1946946"/>
              <a:gd name="connsiteX5" fmla="*/ 2326640 w 2326640"/>
              <a:gd name="connsiteY5" fmla="*/ 6386 h 194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640" h="1946946">
                <a:moveTo>
                  <a:pt x="0" y="1946946"/>
                </a:moveTo>
                <a:cubicBezTo>
                  <a:pt x="59266" y="1728082"/>
                  <a:pt x="118533" y="1509219"/>
                  <a:pt x="203200" y="1276386"/>
                </a:cubicBezTo>
                <a:cubicBezTo>
                  <a:pt x="287867" y="1043553"/>
                  <a:pt x="391160" y="737906"/>
                  <a:pt x="508000" y="549946"/>
                </a:cubicBezTo>
                <a:cubicBezTo>
                  <a:pt x="624840" y="361986"/>
                  <a:pt x="759460" y="237526"/>
                  <a:pt x="904240" y="148626"/>
                </a:cubicBezTo>
                <a:cubicBezTo>
                  <a:pt x="1049020" y="59726"/>
                  <a:pt x="1139613" y="40253"/>
                  <a:pt x="1376680" y="16546"/>
                </a:cubicBezTo>
                <a:cubicBezTo>
                  <a:pt x="1613747" y="-7161"/>
                  <a:pt x="1970193" y="-388"/>
                  <a:pt x="2326640" y="6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027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1" name="Group 5"/>
          <p:cNvGrpSpPr>
            <a:grpSpLocks/>
          </p:cNvGrpSpPr>
          <p:nvPr/>
        </p:nvGrpSpPr>
        <p:grpSpPr bwMode="auto">
          <a:xfrm>
            <a:off x="5181600" y="533400"/>
            <a:ext cx="3776663" cy="2546350"/>
            <a:chOff x="3072" y="364"/>
            <a:chExt cx="2573" cy="1722"/>
          </a:xfrm>
        </p:grpSpPr>
        <p:grpSp>
          <p:nvGrpSpPr>
            <p:cNvPr id="65672" name="Group 6"/>
            <p:cNvGrpSpPr>
              <a:grpSpLocks/>
            </p:cNvGrpSpPr>
            <p:nvPr/>
          </p:nvGrpSpPr>
          <p:grpSpPr bwMode="auto">
            <a:xfrm>
              <a:off x="3552" y="1440"/>
              <a:ext cx="2016" cy="646"/>
              <a:chOff x="288" y="3888"/>
              <a:chExt cx="3120" cy="981"/>
            </a:xfrm>
          </p:grpSpPr>
          <p:sp>
            <p:nvSpPr>
              <p:cNvPr id="6569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706" name="Group 17"/>
              <p:cNvGrpSpPr>
                <a:grpSpLocks/>
              </p:cNvGrpSpPr>
              <p:nvPr/>
            </p:nvGrpSpPr>
            <p:grpSpPr bwMode="auto">
              <a:xfrm>
                <a:off x="384" y="3984"/>
                <a:ext cx="2976" cy="885"/>
                <a:chOff x="2544" y="3573"/>
                <a:chExt cx="1673" cy="432"/>
              </a:xfrm>
            </p:grpSpPr>
            <p:sp>
              <p:nvSpPr>
                <p:cNvPr id="6570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73"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4"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5"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76"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677"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8"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9"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0"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1"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2"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3"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4"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5685"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5686"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5687"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5688"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65689"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65690" name="Group 64"/>
            <p:cNvGrpSpPr>
              <a:grpSpLocks/>
            </p:cNvGrpSpPr>
            <p:nvPr/>
          </p:nvGrpSpPr>
          <p:grpSpPr bwMode="auto">
            <a:xfrm>
              <a:off x="5040" y="1296"/>
              <a:ext cx="420" cy="221"/>
              <a:chOff x="5077" y="1296"/>
              <a:chExt cx="420" cy="221"/>
            </a:xfrm>
          </p:grpSpPr>
          <p:sp>
            <p:nvSpPr>
              <p:cNvPr id="65694"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5"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5691" name="Group 67"/>
            <p:cNvGrpSpPr>
              <a:grpSpLocks/>
            </p:cNvGrpSpPr>
            <p:nvPr/>
          </p:nvGrpSpPr>
          <p:grpSpPr bwMode="auto">
            <a:xfrm rot="-2511274">
              <a:off x="4944" y="480"/>
              <a:ext cx="420" cy="221"/>
              <a:chOff x="5077" y="1296"/>
              <a:chExt cx="420" cy="221"/>
            </a:xfrm>
          </p:grpSpPr>
          <p:sp>
            <p:nvSpPr>
              <p:cNvPr id="65692"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3"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20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203" name="Rettangolo 202"/>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 </m:t>
                          </m:r>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𝑘</m:t>
                              </m:r>
                            </m:e>
                            <m:sub>
                              <m:r>
                                <a:rPr lang="it-IT" b="0" i="1" smtClean="0">
                                  <a:solidFill>
                                    <a:srgbClr val="0000FF"/>
                                  </a:solidFill>
                                  <a:latin typeface="Cambria Math"/>
                                  <a:ea typeface="Cambria Math"/>
                                </a:rPr>
                                <m:t>h𝑒𝑡</m:t>
                              </m:r>
                            </m:sub>
                          </m:sSub>
                          <m:r>
                            <a:rPr lang="it-IT" b="0" i="1" smtClean="0">
                              <a:solidFill>
                                <a:srgbClr val="0000FF"/>
                              </a:solidFill>
                              <a:latin typeface="Cambria Math"/>
                              <a:ea typeface="Cambria Math"/>
                            </a:rPr>
                            <m:t> </m:t>
                          </m:r>
                          <m:r>
                            <a:rPr lang="it-IT" i="1">
                              <a:solidFill>
                                <a:srgbClr val="0000FF"/>
                              </a:solidFill>
                              <a:latin typeface="Cambria Math"/>
                              <a:ea typeface="Cambria Math"/>
                            </a:rPr>
                            <m:t>𝜃</m:t>
                          </m:r>
                        </m:e>
                        <m:sub>
                          <m:r>
                            <a:rPr lang="it-IT" b="0" i="1" smtClean="0">
                              <a:solidFill>
                                <a:srgbClr val="0000FF"/>
                              </a:solidFill>
                              <a:latin typeface="Cambria Math"/>
                              <a:ea typeface="Cambria Math"/>
                            </a:rPr>
                            <m:t>𝐴</m:t>
                          </m:r>
                        </m:sub>
                      </m:sSub>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𝜃</m:t>
                          </m:r>
                        </m:e>
                        <m:sub>
                          <m:r>
                            <a:rPr lang="it-IT" b="0" i="1" smtClean="0">
                              <a:solidFill>
                                <a:srgbClr val="0000FF"/>
                              </a:solidFill>
                              <a:latin typeface="Cambria Math"/>
                              <a:ea typeface="Cambria Math"/>
                            </a:rPr>
                            <m:t>𝐵</m:t>
                          </m:r>
                        </m:sub>
                      </m:sSub>
                      <m:r>
                        <a:rPr lang="it-IT" b="0" i="1" smtClean="0">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f>
                        <m:fPr>
                          <m:ctrlPr>
                            <a:rPr lang="it-IT" i="1" smtClean="0">
                              <a:solidFill>
                                <a:srgbClr val="0000FF"/>
                              </a:solidFill>
                              <a:latin typeface="Cambria Math" panose="02040503050406030204" pitchFamily="18" charset="0"/>
                            </a:rPr>
                          </m:ctrlPr>
                        </m:fPr>
                        <m:num>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b="0" i="1" smtClean="0">
                                  <a:solidFill>
                                    <a:srgbClr val="0000FF"/>
                                  </a:solidFill>
                                  <a:latin typeface="Cambria Math"/>
                                  <a:ea typeface="Cambria Math"/>
                                </a:rPr>
                                <m:t>𝐵</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b="0" i="1" smtClean="0">
                                  <a:solidFill>
                                    <a:srgbClr val="0000FF"/>
                                  </a:solidFill>
                                  <a:latin typeface="Cambria Math"/>
                                  <a:ea typeface="Cambria Math"/>
                                </a:rPr>
                                <m:t>𝐵</m:t>
                              </m:r>
                            </m:sub>
                          </m:sSub>
                        </m:num>
                        <m:den>
                          <m:sSup>
                            <m:sSupPr>
                              <m:ctrlPr>
                                <a:rPr lang="it-IT" i="1" smtClean="0">
                                  <a:solidFill>
                                    <a:srgbClr val="0000FF"/>
                                  </a:solidFill>
                                  <a:latin typeface="Cambria Math" panose="02040503050406030204" pitchFamily="18" charset="0"/>
                                  <a:ea typeface="Cambria Math"/>
                                </a:rPr>
                              </m:ctrlPr>
                            </m:sSupPr>
                            <m:e>
                              <m:d>
                                <m:dPr>
                                  <m:ctrlPr>
                                    <a:rPr lang="it-IT" i="1" smtClean="0">
                                      <a:solidFill>
                                        <a:srgbClr val="0000FF"/>
                                      </a:solidFill>
                                      <a:latin typeface="Cambria Math" panose="02040503050406030204" pitchFamily="18" charset="0"/>
                                      <a:ea typeface="Cambria Math"/>
                                    </a:rPr>
                                  </m:ctrlPr>
                                </m:dPr>
                                <m:e>
                                  <m:r>
                                    <a:rPr lang="it-IT" i="1">
                                      <a:solidFill>
                                        <a:srgbClr val="0000FF"/>
                                      </a:solidFill>
                                      <a:latin typeface="Cambria Math"/>
                                    </a:rPr>
                                    <m:t>1+</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r>
                                    <a:rPr lang="it-IT" i="1">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𝐵</m:t>
                                      </m:r>
                                    </m:sub>
                                  </m:sSub>
                                </m:e>
                              </m:d>
                            </m:e>
                            <m:sup>
                              <m:r>
                                <a:rPr lang="it-IT" b="0" i="1" smtClean="0">
                                  <a:solidFill>
                                    <a:srgbClr val="0000FF"/>
                                  </a:solidFill>
                                  <a:latin typeface="Cambria Math"/>
                                  <a:ea typeface="Cambria Math"/>
                                </a:rPr>
                                <m:t>2</m:t>
                              </m:r>
                            </m:sup>
                          </m:sSup>
                        </m:den>
                      </m:f>
                    </m:oMath>
                  </m:oMathPara>
                </a14:m>
                <a:endParaRPr lang="en-US" dirty="0">
                  <a:solidFill>
                    <a:srgbClr val="0000FF"/>
                  </a:solidFill>
                </a:endParaRPr>
              </a:p>
            </p:txBody>
          </p:sp>
        </mc:Choice>
        <mc:Fallback xmlns="">
          <p:sp>
            <p:nvSpPr>
              <p:cNvPr id="203" name="Rettangolo 202"/>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48199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1" name="Group 5"/>
          <p:cNvGrpSpPr>
            <a:grpSpLocks/>
          </p:cNvGrpSpPr>
          <p:nvPr/>
        </p:nvGrpSpPr>
        <p:grpSpPr bwMode="auto">
          <a:xfrm>
            <a:off x="5181600" y="533400"/>
            <a:ext cx="3776663" cy="2546350"/>
            <a:chOff x="3072" y="364"/>
            <a:chExt cx="2573" cy="1722"/>
          </a:xfrm>
        </p:grpSpPr>
        <p:grpSp>
          <p:nvGrpSpPr>
            <p:cNvPr id="65672" name="Group 6"/>
            <p:cNvGrpSpPr>
              <a:grpSpLocks/>
            </p:cNvGrpSpPr>
            <p:nvPr/>
          </p:nvGrpSpPr>
          <p:grpSpPr bwMode="auto">
            <a:xfrm>
              <a:off x="3552" y="1440"/>
              <a:ext cx="2016" cy="646"/>
              <a:chOff x="288" y="3888"/>
              <a:chExt cx="3120" cy="981"/>
            </a:xfrm>
          </p:grpSpPr>
          <p:sp>
            <p:nvSpPr>
              <p:cNvPr id="6569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706" name="Group 17"/>
              <p:cNvGrpSpPr>
                <a:grpSpLocks/>
              </p:cNvGrpSpPr>
              <p:nvPr/>
            </p:nvGrpSpPr>
            <p:grpSpPr bwMode="auto">
              <a:xfrm>
                <a:off x="384" y="3984"/>
                <a:ext cx="2976" cy="885"/>
                <a:chOff x="2544" y="3573"/>
                <a:chExt cx="1673" cy="432"/>
              </a:xfrm>
            </p:grpSpPr>
            <p:sp>
              <p:nvSpPr>
                <p:cNvPr id="6570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73"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4"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5"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76"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677"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8"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9"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0"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1"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2"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3"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4"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5685"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5686"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5687"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5688"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65689"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65690" name="Group 64"/>
            <p:cNvGrpSpPr>
              <a:grpSpLocks/>
            </p:cNvGrpSpPr>
            <p:nvPr/>
          </p:nvGrpSpPr>
          <p:grpSpPr bwMode="auto">
            <a:xfrm>
              <a:off x="5040" y="1296"/>
              <a:ext cx="420" cy="221"/>
              <a:chOff x="5077" y="1296"/>
              <a:chExt cx="420" cy="221"/>
            </a:xfrm>
          </p:grpSpPr>
          <p:sp>
            <p:nvSpPr>
              <p:cNvPr id="65694"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5"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5691" name="Group 67"/>
            <p:cNvGrpSpPr>
              <a:grpSpLocks/>
            </p:cNvGrpSpPr>
            <p:nvPr/>
          </p:nvGrpSpPr>
          <p:grpSpPr bwMode="auto">
            <a:xfrm rot="-2511274">
              <a:off x="4944" y="480"/>
              <a:ext cx="420" cy="221"/>
              <a:chOff x="5077" y="1296"/>
              <a:chExt cx="420" cy="221"/>
            </a:xfrm>
          </p:grpSpPr>
          <p:sp>
            <p:nvSpPr>
              <p:cNvPr id="65692"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3"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66" name="Freeform 74"/>
          <p:cNvSpPr>
            <a:spLocks/>
          </p:cNvSpPr>
          <p:nvPr/>
        </p:nvSpPr>
        <p:spPr bwMode="auto">
          <a:xfrm>
            <a:off x="2819400" y="1066800"/>
            <a:ext cx="2328863" cy="3186113"/>
          </a:xfrm>
          <a:custGeom>
            <a:avLst/>
            <a:gdLst>
              <a:gd name="T0" fmla="*/ 0 w 1467"/>
              <a:gd name="T1" fmla="*/ 2001 h 2007"/>
              <a:gd name="T2" fmla="*/ 1467 w 1467"/>
              <a:gd name="T3" fmla="*/ 2007 h 2007"/>
              <a:gd name="T4" fmla="*/ 0 60000 65536"/>
              <a:gd name="T5" fmla="*/ 0 60000 65536"/>
              <a:gd name="T6" fmla="*/ 0 w 1467"/>
              <a:gd name="T7" fmla="*/ 0 h 2007"/>
              <a:gd name="T8" fmla="*/ 1467 w 1467"/>
              <a:gd name="T9" fmla="*/ 2007 h 2007"/>
            </a:gdLst>
            <a:ahLst/>
            <a:cxnLst>
              <a:cxn ang="T4">
                <a:pos x="T0" y="T1"/>
              </a:cxn>
              <a:cxn ang="T5">
                <a:pos x="T2" y="T3"/>
              </a:cxn>
            </a:cxnLst>
            <a:rect l="T6" t="T7" r="T8" b="T9"/>
            <a:pathLst>
              <a:path w="1467" h="2007">
                <a:moveTo>
                  <a:pt x="0" y="2001"/>
                </a:moveTo>
                <a:cubicBezTo>
                  <a:pt x="202" y="1170"/>
                  <a:pt x="280" y="0"/>
                  <a:pt x="1467" y="2007"/>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n>
                <a:solidFill>
                  <a:srgbClr val="FF0000"/>
                </a:solidFill>
              </a:ln>
            </a:endParaRPr>
          </a:p>
        </p:txBody>
      </p:sp>
      <p:sp>
        <p:nvSpPr>
          <p:cNvPr id="65667" name="Text Box 75"/>
          <p:cNvSpPr txBox="1">
            <a:spLocks noChangeArrowheads="1"/>
          </p:cNvSpPr>
          <p:nvPr/>
        </p:nvSpPr>
        <p:spPr bwMode="auto">
          <a:xfrm>
            <a:off x="4648200" y="4151313"/>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68" name="Text Box 76"/>
          <p:cNvSpPr txBox="1">
            <a:spLocks noChangeArrowheads="1"/>
          </p:cNvSpPr>
          <p:nvPr/>
        </p:nvSpPr>
        <p:spPr bwMode="auto">
          <a:xfrm rot="16200000">
            <a:off x="2338387" y="2895600"/>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rate</a:t>
            </a:r>
          </a:p>
        </p:txBody>
      </p:sp>
      <p:sp>
        <p:nvSpPr>
          <p:cNvPr id="65669" name="Text Box 77"/>
          <p:cNvSpPr txBox="1">
            <a:spLocks noChangeArrowheads="1"/>
          </p:cNvSpPr>
          <p:nvPr/>
        </p:nvSpPr>
        <p:spPr bwMode="auto">
          <a:xfrm>
            <a:off x="3810000" y="2109788"/>
            <a:ext cx="145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dirty="0"/>
              <a:t>For constant P</a:t>
            </a:r>
            <a:r>
              <a:rPr lang="en-GB" altLang="it-IT" sz="1600" baseline="-25000" dirty="0"/>
              <a:t>B</a:t>
            </a:r>
          </a:p>
        </p:txBody>
      </p:sp>
      <p:grpSp>
        <p:nvGrpSpPr>
          <p:cNvPr id="9" name="Group 78"/>
          <p:cNvGrpSpPr>
            <a:grpSpLocks/>
          </p:cNvGrpSpPr>
          <p:nvPr/>
        </p:nvGrpSpPr>
        <p:grpSpPr bwMode="auto">
          <a:xfrm>
            <a:off x="76200" y="3073400"/>
            <a:ext cx="3733800" cy="3546475"/>
            <a:chOff x="48" y="1936"/>
            <a:chExt cx="2352" cy="2234"/>
          </a:xfrm>
        </p:grpSpPr>
        <p:sp>
          <p:nvSpPr>
            <p:cNvPr id="65605" name="Text Box 79"/>
            <p:cNvSpPr txBox="1">
              <a:spLocks noChangeArrowheads="1"/>
            </p:cNvSpPr>
            <p:nvPr/>
          </p:nvSpPr>
          <p:spPr bwMode="auto">
            <a:xfrm>
              <a:off x="1440" y="302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B</a:t>
              </a:r>
              <a:r>
                <a:rPr lang="en-GB" altLang="it-IT" sz="2000" b="1">
                  <a:solidFill>
                    <a:srgbClr val="000066"/>
                  </a:solidFill>
                  <a:latin typeface="Symbol" pitchFamily="18" charset="2"/>
                  <a:cs typeface="Times New Roman" pitchFamily="18" charset="0"/>
                </a:rPr>
                <a:t> &gt;&gt; </a:t>
              </a: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grpSp>
          <p:nvGrpSpPr>
            <p:cNvPr id="65606" name="Group 80"/>
            <p:cNvGrpSpPr>
              <a:grpSpLocks/>
            </p:cNvGrpSpPr>
            <p:nvPr/>
          </p:nvGrpSpPr>
          <p:grpSpPr bwMode="auto">
            <a:xfrm>
              <a:off x="48" y="2400"/>
              <a:ext cx="2304" cy="1770"/>
              <a:chOff x="96" y="2208"/>
              <a:chExt cx="2304" cy="1770"/>
            </a:xfrm>
          </p:grpSpPr>
          <p:grpSp>
            <p:nvGrpSpPr>
              <p:cNvPr id="65609" name="Group 81"/>
              <p:cNvGrpSpPr>
                <a:grpSpLocks/>
              </p:cNvGrpSpPr>
              <p:nvPr/>
            </p:nvGrpSpPr>
            <p:grpSpPr bwMode="auto">
              <a:xfrm>
                <a:off x="384" y="3332"/>
                <a:ext cx="2016" cy="646"/>
                <a:chOff x="288" y="3888"/>
                <a:chExt cx="3120" cy="981"/>
              </a:xfrm>
            </p:grpSpPr>
            <p:sp>
              <p:nvSpPr>
                <p:cNvPr id="65625" name="Oval 82"/>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6" name="Oval 83"/>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7" name="Oval 84"/>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8" name="Oval 85"/>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9" name="Oval 86"/>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0" name="Oval 87"/>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1" name="Oval 88"/>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2" name="Oval 89"/>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3" name="Oval 90"/>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4" name="Oval 91"/>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635" name="Group 92"/>
                <p:cNvGrpSpPr>
                  <a:grpSpLocks/>
                </p:cNvGrpSpPr>
                <p:nvPr/>
              </p:nvGrpSpPr>
              <p:grpSpPr bwMode="auto">
                <a:xfrm>
                  <a:off x="384" y="3984"/>
                  <a:ext cx="2976" cy="885"/>
                  <a:chOff x="2544" y="3573"/>
                  <a:chExt cx="1673" cy="432"/>
                </a:xfrm>
              </p:grpSpPr>
              <p:sp>
                <p:nvSpPr>
                  <p:cNvPr id="65636" name="Oval 93"/>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7" name="Oval 94"/>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8" name="Oval 95"/>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9" name="Oval 96"/>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0" name="Oval 97"/>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1" name="Oval 98"/>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2" name="Oval 99"/>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3" name="Oval 100"/>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4" name="Oval 101"/>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5" name="Oval 102"/>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6" name="Oval 103"/>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7" name="Oval 104"/>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8" name="Oval 105"/>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9" name="Oval 106"/>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0" name="Oval 107"/>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1" name="Oval 108"/>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2" name="Oval 109"/>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3" name="Oval 110"/>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4" name="Oval 111"/>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5" name="Oval 112"/>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6" name="Oval 113"/>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7" name="Oval 114"/>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8" name="Oval 115"/>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9" name="Oval 116"/>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0" name="Oval 117"/>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1" name="Oval 118"/>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2" name="Oval 119"/>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3" name="Oval 120"/>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4" name="Oval 121"/>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10" name="Oval 122"/>
              <p:cNvSpPr>
                <a:spLocks noChangeArrowheads="1"/>
              </p:cNvSpPr>
              <p:nvPr/>
            </p:nvSpPr>
            <p:spPr bwMode="auto">
              <a:xfrm rot="-10700897">
                <a:off x="1104" y="321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1" name="Oval 123"/>
              <p:cNvSpPr>
                <a:spLocks noChangeArrowheads="1"/>
              </p:cNvSpPr>
              <p:nvPr/>
            </p:nvSpPr>
            <p:spPr bwMode="auto">
              <a:xfrm rot="-10700897">
                <a:off x="720" y="321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2" name="Oval 124"/>
              <p:cNvSpPr>
                <a:spLocks noChangeArrowheads="1"/>
              </p:cNvSpPr>
              <p:nvPr/>
            </p:nvSpPr>
            <p:spPr bwMode="auto">
              <a:xfrm rot="-6867104">
                <a:off x="482" y="244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3" name="Oval 125"/>
              <p:cNvSpPr>
                <a:spLocks noChangeArrowheads="1"/>
              </p:cNvSpPr>
              <p:nvPr/>
            </p:nvSpPr>
            <p:spPr bwMode="auto">
              <a:xfrm rot="-6867104">
                <a:off x="98" y="2542"/>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4" name="Oval 126"/>
              <p:cNvSpPr>
                <a:spLocks noChangeArrowheads="1"/>
              </p:cNvSpPr>
              <p:nvPr/>
            </p:nvSpPr>
            <p:spPr bwMode="auto">
              <a:xfrm rot="-10762946">
                <a:off x="1846" y="321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5" name="Oval 127"/>
              <p:cNvSpPr>
                <a:spLocks noChangeArrowheads="1"/>
              </p:cNvSpPr>
              <p:nvPr/>
            </p:nvSpPr>
            <p:spPr bwMode="auto">
              <a:xfrm rot="-10762946">
                <a:off x="1488" y="3235"/>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6" name="Oval 128"/>
              <p:cNvSpPr>
                <a:spLocks noChangeArrowheads="1"/>
              </p:cNvSpPr>
              <p:nvPr/>
            </p:nvSpPr>
            <p:spPr bwMode="auto">
              <a:xfrm rot="-10762946">
                <a:off x="336" y="321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7" name="Oval 129"/>
              <p:cNvSpPr>
                <a:spLocks noChangeArrowheads="1"/>
              </p:cNvSpPr>
              <p:nvPr/>
            </p:nvSpPr>
            <p:spPr bwMode="auto">
              <a:xfrm rot="-6867104">
                <a:off x="722" y="273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8" name="Oval 130"/>
              <p:cNvSpPr>
                <a:spLocks noChangeArrowheads="1"/>
              </p:cNvSpPr>
              <p:nvPr/>
            </p:nvSpPr>
            <p:spPr bwMode="auto">
              <a:xfrm rot="-6867104">
                <a:off x="866" y="244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9" name="Oval 131"/>
              <p:cNvSpPr>
                <a:spLocks noChangeArrowheads="1"/>
              </p:cNvSpPr>
              <p:nvPr/>
            </p:nvSpPr>
            <p:spPr bwMode="auto">
              <a:xfrm rot="-6867104">
                <a:off x="434" y="273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0" name="Oval 132"/>
              <p:cNvSpPr>
                <a:spLocks noChangeArrowheads="1"/>
              </p:cNvSpPr>
              <p:nvPr/>
            </p:nvSpPr>
            <p:spPr bwMode="auto">
              <a:xfrm rot="-6867104">
                <a:off x="1058" y="268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1" name="Oval 133"/>
              <p:cNvSpPr>
                <a:spLocks noChangeArrowheads="1"/>
              </p:cNvSpPr>
              <p:nvPr/>
            </p:nvSpPr>
            <p:spPr bwMode="auto">
              <a:xfrm rot="-6867104">
                <a:off x="242" y="22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2" name="Oval 134"/>
              <p:cNvSpPr>
                <a:spLocks noChangeArrowheads="1"/>
              </p:cNvSpPr>
              <p:nvPr/>
            </p:nvSpPr>
            <p:spPr bwMode="auto">
              <a:xfrm rot="-6867104">
                <a:off x="770" y="220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3" name="Oval 135"/>
              <p:cNvSpPr>
                <a:spLocks noChangeArrowheads="1"/>
              </p:cNvSpPr>
              <p:nvPr/>
            </p:nvSpPr>
            <p:spPr bwMode="auto">
              <a:xfrm rot="-6867104">
                <a:off x="1202" y="244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4" name="Line 136"/>
              <p:cNvSpPr>
                <a:spLocks noChangeShapeType="1"/>
              </p:cNvSpPr>
              <p:nvPr/>
            </p:nvSpPr>
            <p:spPr bwMode="auto">
              <a:xfrm>
                <a:off x="1008" y="2928"/>
                <a:ext cx="33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5607" name="Line 137"/>
            <p:cNvSpPr>
              <a:spLocks noChangeShapeType="1"/>
            </p:cNvSpPr>
            <p:nvPr/>
          </p:nvSpPr>
          <p:spPr bwMode="auto">
            <a:xfrm flipV="1">
              <a:off x="1440" y="2304"/>
              <a:ext cx="432"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08" name="Text Box 138"/>
            <p:cNvSpPr txBox="1">
              <a:spLocks noChangeArrowheads="1"/>
            </p:cNvSpPr>
            <p:nvPr/>
          </p:nvSpPr>
          <p:spPr bwMode="auto">
            <a:xfrm>
              <a:off x="182" y="1936"/>
              <a:ext cx="130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a:t>Rate limited by</a:t>
              </a:r>
            </a:p>
            <a:p>
              <a:pPr algn="ctr">
                <a:spcBef>
                  <a:spcPct val="0"/>
                </a:spcBef>
                <a:buFontTx/>
                <a:buNone/>
              </a:pPr>
              <a:r>
                <a:rPr lang="en-GB" altLang="it-IT" sz="1400"/>
                <a:t>surface concentration of A</a:t>
              </a:r>
            </a:p>
          </p:txBody>
        </p:sp>
      </p:grpSp>
      <p:grpSp>
        <p:nvGrpSpPr>
          <p:cNvPr id="13" name="Group 139"/>
          <p:cNvGrpSpPr>
            <a:grpSpLocks/>
          </p:cNvGrpSpPr>
          <p:nvPr/>
        </p:nvGrpSpPr>
        <p:grpSpPr bwMode="auto">
          <a:xfrm>
            <a:off x="4800600" y="3505200"/>
            <a:ext cx="3932238" cy="3190875"/>
            <a:chOff x="3024" y="2208"/>
            <a:chExt cx="2477" cy="2010"/>
          </a:xfrm>
        </p:grpSpPr>
        <p:sp>
          <p:nvSpPr>
            <p:cNvPr id="65545" name="Text Box 140"/>
            <p:cNvSpPr txBox="1">
              <a:spLocks noChangeArrowheads="1"/>
            </p:cNvSpPr>
            <p:nvPr/>
          </p:nvSpPr>
          <p:spPr bwMode="auto">
            <a:xfrm>
              <a:off x="3024" y="302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B</a:t>
              </a:r>
              <a:r>
                <a:rPr lang="en-GB" altLang="it-IT" sz="2000" b="1">
                  <a:solidFill>
                    <a:srgbClr val="000066"/>
                  </a:solidFill>
                  <a:latin typeface="Symbol" pitchFamily="18" charset="2"/>
                  <a:cs typeface="Times New Roman" pitchFamily="18" charset="0"/>
                </a:rPr>
                <a:t> &lt;&lt; </a:t>
              </a: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546" name="Line 141"/>
            <p:cNvSpPr>
              <a:spLocks noChangeShapeType="1"/>
            </p:cNvSpPr>
            <p:nvPr/>
          </p:nvSpPr>
          <p:spPr bwMode="auto">
            <a:xfrm flipH="1" flipV="1">
              <a:off x="3024" y="2208"/>
              <a:ext cx="105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7" name="Text Box 142"/>
            <p:cNvSpPr txBox="1">
              <a:spLocks noChangeArrowheads="1"/>
            </p:cNvSpPr>
            <p:nvPr/>
          </p:nvSpPr>
          <p:spPr bwMode="auto">
            <a:xfrm>
              <a:off x="4128" y="2256"/>
              <a:ext cx="130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a:t>Rate limited by</a:t>
              </a:r>
            </a:p>
            <a:p>
              <a:pPr algn="ctr">
                <a:spcBef>
                  <a:spcPct val="0"/>
                </a:spcBef>
                <a:buFontTx/>
                <a:buNone/>
              </a:pPr>
              <a:r>
                <a:rPr lang="en-GB" altLang="it-IT" sz="1400"/>
                <a:t>surface concentration of B</a:t>
              </a:r>
              <a:endParaRPr lang="en-GB" altLang="it-IT" sz="2400" b="1"/>
            </a:p>
          </p:txBody>
        </p:sp>
        <p:grpSp>
          <p:nvGrpSpPr>
            <p:cNvPr id="65548" name="Group 143"/>
            <p:cNvGrpSpPr>
              <a:grpSpLocks/>
            </p:cNvGrpSpPr>
            <p:nvPr/>
          </p:nvGrpSpPr>
          <p:grpSpPr bwMode="auto">
            <a:xfrm>
              <a:off x="3168" y="2688"/>
              <a:ext cx="2333" cy="1530"/>
              <a:chOff x="3168" y="2688"/>
              <a:chExt cx="2333" cy="1530"/>
            </a:xfrm>
          </p:grpSpPr>
          <p:grpSp>
            <p:nvGrpSpPr>
              <p:cNvPr id="65549" name="Group 144"/>
              <p:cNvGrpSpPr>
                <a:grpSpLocks/>
              </p:cNvGrpSpPr>
              <p:nvPr/>
            </p:nvGrpSpPr>
            <p:grpSpPr bwMode="auto">
              <a:xfrm>
                <a:off x="3216" y="3572"/>
                <a:ext cx="2016" cy="646"/>
                <a:chOff x="288" y="3888"/>
                <a:chExt cx="3120" cy="981"/>
              </a:xfrm>
            </p:grpSpPr>
            <p:sp>
              <p:nvSpPr>
                <p:cNvPr id="65565" name="Oval 145"/>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6" name="Oval 146"/>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7" name="Oval 147"/>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8" name="Oval 148"/>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9" name="Oval 149"/>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0" name="Oval 150"/>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1" name="Oval 151"/>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2" name="Oval 152"/>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3" name="Oval 153"/>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4" name="Oval 154"/>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575" name="Group 155"/>
                <p:cNvGrpSpPr>
                  <a:grpSpLocks/>
                </p:cNvGrpSpPr>
                <p:nvPr/>
              </p:nvGrpSpPr>
              <p:grpSpPr bwMode="auto">
                <a:xfrm>
                  <a:off x="384" y="3984"/>
                  <a:ext cx="2976" cy="885"/>
                  <a:chOff x="2544" y="3573"/>
                  <a:chExt cx="1673" cy="432"/>
                </a:xfrm>
              </p:grpSpPr>
              <p:sp>
                <p:nvSpPr>
                  <p:cNvPr id="65576" name="Oval 156"/>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7" name="Oval 157"/>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8" name="Oval 158"/>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9" name="Oval 159"/>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0" name="Oval 160"/>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1" name="Oval 161"/>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2" name="Oval 162"/>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3" name="Oval 163"/>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4" name="Oval 164"/>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5" name="Oval 165"/>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6" name="Oval 166"/>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7" name="Oval 167"/>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8" name="Oval 168"/>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9" name="Oval 169"/>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0" name="Oval 170"/>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1" name="Oval 171"/>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2" name="Oval 172"/>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3" name="Oval 173"/>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4" name="Oval 174"/>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5" name="Oval 175"/>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6" name="Oval 176"/>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7" name="Oval 177"/>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8" name="Oval 178"/>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9" name="Oval 179"/>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0" name="Oval 180"/>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1" name="Oval 181"/>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2" name="Oval 182"/>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3" name="Oval 183"/>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4" name="Oval 184"/>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550" name="Oval 185"/>
              <p:cNvSpPr>
                <a:spLocks noChangeArrowheads="1"/>
              </p:cNvSpPr>
              <p:nvPr/>
            </p:nvSpPr>
            <p:spPr bwMode="auto">
              <a:xfrm rot="-10700897">
                <a:off x="3936" y="345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1" name="Oval 186"/>
              <p:cNvSpPr>
                <a:spLocks noChangeArrowheads="1"/>
              </p:cNvSpPr>
              <p:nvPr/>
            </p:nvSpPr>
            <p:spPr bwMode="auto">
              <a:xfrm rot="-10700897">
                <a:off x="3552"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2" name="Oval 187"/>
              <p:cNvSpPr>
                <a:spLocks noChangeArrowheads="1"/>
              </p:cNvSpPr>
              <p:nvPr/>
            </p:nvSpPr>
            <p:spPr bwMode="auto">
              <a:xfrm rot="-6867104">
                <a:off x="4850" y="321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3" name="Oval 188"/>
              <p:cNvSpPr>
                <a:spLocks noChangeArrowheads="1"/>
              </p:cNvSpPr>
              <p:nvPr/>
            </p:nvSpPr>
            <p:spPr bwMode="auto">
              <a:xfrm rot="-6867104">
                <a:off x="4994" y="292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4" name="Oval 189"/>
              <p:cNvSpPr>
                <a:spLocks noChangeArrowheads="1"/>
              </p:cNvSpPr>
              <p:nvPr/>
            </p:nvSpPr>
            <p:spPr bwMode="auto">
              <a:xfrm rot="-6867104">
                <a:off x="4802" y="273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5" name="Oval 190"/>
              <p:cNvSpPr>
                <a:spLocks noChangeArrowheads="1"/>
              </p:cNvSpPr>
              <p:nvPr/>
            </p:nvSpPr>
            <p:spPr bwMode="auto">
              <a:xfrm rot="-6867104">
                <a:off x="4514" y="2830"/>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6" name="Line 191"/>
              <p:cNvSpPr>
                <a:spLocks noChangeShapeType="1"/>
              </p:cNvSpPr>
              <p:nvPr/>
            </p:nvSpPr>
            <p:spPr bwMode="auto">
              <a:xfrm flipH="1">
                <a:off x="4512" y="3216"/>
                <a:ext cx="24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7" name="Oval 192"/>
              <p:cNvSpPr>
                <a:spLocks noChangeArrowheads="1"/>
              </p:cNvSpPr>
              <p:nvPr/>
            </p:nvSpPr>
            <p:spPr bwMode="auto">
              <a:xfrm rot="-6867104">
                <a:off x="5186" y="3118"/>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8" name="Oval 193"/>
              <p:cNvSpPr>
                <a:spLocks noChangeArrowheads="1"/>
              </p:cNvSpPr>
              <p:nvPr/>
            </p:nvSpPr>
            <p:spPr bwMode="auto">
              <a:xfrm rot="-6867104">
                <a:off x="4322" y="297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9" name="Oval 194"/>
              <p:cNvSpPr>
                <a:spLocks noChangeArrowheads="1"/>
              </p:cNvSpPr>
              <p:nvPr/>
            </p:nvSpPr>
            <p:spPr bwMode="auto">
              <a:xfrm rot="-6867104">
                <a:off x="4706" y="297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0" name="Oval 195"/>
              <p:cNvSpPr>
                <a:spLocks noChangeArrowheads="1"/>
              </p:cNvSpPr>
              <p:nvPr/>
            </p:nvSpPr>
            <p:spPr bwMode="auto">
              <a:xfrm rot="-6867104">
                <a:off x="4130" y="2782"/>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1" name="Oval 196"/>
              <p:cNvSpPr>
                <a:spLocks noChangeArrowheads="1"/>
              </p:cNvSpPr>
              <p:nvPr/>
            </p:nvSpPr>
            <p:spPr bwMode="auto">
              <a:xfrm rot="-6867104">
                <a:off x="5282" y="268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2" name="Oval 197"/>
              <p:cNvSpPr>
                <a:spLocks noChangeArrowheads="1"/>
              </p:cNvSpPr>
              <p:nvPr/>
            </p:nvSpPr>
            <p:spPr bwMode="auto">
              <a:xfrm rot="-10700897">
                <a:off x="4704"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3" name="Oval 198"/>
              <p:cNvSpPr>
                <a:spLocks noChangeArrowheads="1"/>
              </p:cNvSpPr>
              <p:nvPr/>
            </p:nvSpPr>
            <p:spPr bwMode="auto">
              <a:xfrm rot="-10700897">
                <a:off x="4320"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4" name="Oval 199"/>
              <p:cNvSpPr>
                <a:spLocks noChangeArrowheads="1"/>
              </p:cNvSpPr>
              <p:nvPr/>
            </p:nvSpPr>
            <p:spPr bwMode="auto">
              <a:xfrm rot="-10700897">
                <a:off x="3168"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20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203" name="Rettangolo 202"/>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𝑟𝑎𝑡𝑒</m:t>
                          </m:r>
                          <m:r>
                            <a:rPr lang="it-IT" b="0" i="1" smtClean="0">
                              <a:solidFill>
                                <a:schemeClr val="tx1"/>
                              </a:solidFill>
                              <a:latin typeface="Cambria Math"/>
                              <a:ea typeface="Cambria Math"/>
                            </a:rPr>
                            <m:t>= </m:t>
                          </m:r>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𝑘</m:t>
                              </m:r>
                            </m:e>
                            <m:sub>
                              <m:r>
                                <a:rPr lang="it-IT" b="0" i="1" smtClean="0">
                                  <a:solidFill>
                                    <a:schemeClr val="tx1"/>
                                  </a:solidFill>
                                  <a:latin typeface="Cambria Math"/>
                                  <a:ea typeface="Cambria Math"/>
                                </a:rPr>
                                <m:t>h𝑒𝑡</m:t>
                              </m:r>
                            </m:sub>
                          </m:sSub>
                          <m:r>
                            <a:rPr lang="it-IT" b="0" i="1" smtClean="0">
                              <a:solidFill>
                                <a:schemeClr val="tx1"/>
                              </a:solidFill>
                              <a:latin typeface="Cambria Math"/>
                              <a:ea typeface="Cambria Math"/>
                            </a:rPr>
                            <m:t> </m:t>
                          </m:r>
                          <m:r>
                            <a:rPr lang="it-IT" i="1">
                              <a:solidFill>
                                <a:schemeClr val="tx1"/>
                              </a:solidFill>
                              <a:latin typeface="Cambria Math"/>
                              <a:ea typeface="Cambria Math"/>
                            </a:rPr>
                            <m:t>𝜃</m:t>
                          </m:r>
                        </m:e>
                        <m:sub>
                          <m:r>
                            <a:rPr lang="it-IT" b="0" i="1" smtClean="0">
                              <a:solidFill>
                                <a:schemeClr val="tx1"/>
                              </a:solidFill>
                              <a:latin typeface="Cambria Math"/>
                              <a:ea typeface="Cambria Math"/>
                            </a:rPr>
                            <m:t>𝐴</m:t>
                          </m:r>
                        </m:sub>
                      </m:sSub>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𝜃</m:t>
                          </m:r>
                        </m:e>
                        <m:sub>
                          <m:r>
                            <a:rPr lang="it-IT" b="0" i="1" smtClean="0">
                              <a:solidFill>
                                <a:schemeClr val="tx1"/>
                              </a:solidFill>
                              <a:latin typeface="Cambria Math"/>
                              <a:ea typeface="Cambria Math"/>
                            </a:rPr>
                            <m:t>𝐵</m:t>
                          </m:r>
                        </m:sub>
                      </m:sSub>
                      <m:r>
                        <a:rPr lang="it-IT" b="0" i="1" smtClean="0">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𝑘</m:t>
                          </m:r>
                        </m:e>
                        <m:sub>
                          <m:r>
                            <a:rPr lang="it-IT" i="1">
                              <a:solidFill>
                                <a:schemeClr val="tx1"/>
                              </a:solidFill>
                              <a:latin typeface="Cambria Math"/>
                              <a:ea typeface="Cambria Math"/>
                            </a:rPr>
                            <m:t>h𝑒𝑡</m:t>
                          </m:r>
                        </m:sub>
                      </m:sSub>
                      <m:f>
                        <m:fPr>
                          <m:ctrlPr>
                            <a:rPr lang="it-IT" i="1" smtClean="0">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𝑝</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𝐵</m:t>
                              </m:r>
                            </m:sub>
                          </m:sSub>
                        </m:num>
                        <m:den>
                          <m:sSup>
                            <m:sSupPr>
                              <m:ctrlPr>
                                <a:rPr lang="it-IT" i="1" smtClean="0">
                                  <a:solidFill>
                                    <a:schemeClr val="tx1"/>
                                  </a:solidFill>
                                  <a:latin typeface="Cambria Math" panose="02040503050406030204" pitchFamily="18" charset="0"/>
                                  <a:ea typeface="Cambria Math"/>
                                </a:rPr>
                              </m:ctrlPr>
                            </m:sSupPr>
                            <m:e>
                              <m:d>
                                <m:dPr>
                                  <m:ctrlPr>
                                    <a:rPr lang="it-IT" i="1" smtClean="0">
                                      <a:solidFill>
                                        <a:schemeClr val="tx1"/>
                                      </a:solidFill>
                                      <a:latin typeface="Cambria Math" panose="02040503050406030204" pitchFamily="18" charset="0"/>
                                      <a:ea typeface="Cambria Math"/>
                                    </a:rPr>
                                  </m:ctrlPr>
                                </m:dPr>
                                <m:e>
                                  <m:r>
                                    <a:rPr lang="it-IT" i="1">
                                      <a:solidFill>
                                        <a:schemeClr val="tx1"/>
                                      </a:solidFill>
                                      <a:latin typeface="Cambria Math"/>
                                    </a:rPr>
                                    <m:t>1+</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𝐴</m:t>
                                      </m:r>
                                    </m:sub>
                                  </m:sSub>
                                  <m:r>
                                    <a:rPr lang="it-IT" i="1">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e>
                              </m:d>
                            </m:e>
                            <m:sup>
                              <m:r>
                                <a:rPr lang="it-IT" b="0" i="1" smtClean="0">
                                  <a:solidFill>
                                    <a:schemeClr val="tx1"/>
                                  </a:solidFill>
                                  <a:latin typeface="Cambria Math"/>
                                  <a:ea typeface="Cambria Math"/>
                                </a:rPr>
                                <m:t>2</m:t>
                              </m:r>
                            </m:sup>
                          </m:sSup>
                        </m:den>
                      </m:f>
                    </m:oMath>
                  </m:oMathPara>
                </a14:m>
                <a:endParaRPr lang="en-US" dirty="0">
                  <a:solidFill>
                    <a:schemeClr val="tx1"/>
                  </a:solidFill>
                </a:endParaRPr>
              </a:p>
            </p:txBody>
          </p:sp>
        </mc:Choice>
        <mc:Fallback xmlns="">
          <p:sp>
            <p:nvSpPr>
              <p:cNvPr id="203" name="Rettangolo 202"/>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p:grpSp>
        <p:nvGrpSpPr>
          <p:cNvPr id="65665" name="Group 71"/>
          <p:cNvGrpSpPr>
            <a:grpSpLocks/>
          </p:cNvGrpSpPr>
          <p:nvPr/>
        </p:nvGrpSpPr>
        <p:grpSpPr bwMode="auto">
          <a:xfrm>
            <a:off x="2819400" y="1957388"/>
            <a:ext cx="2514600" cy="2286000"/>
            <a:chOff x="3600" y="672"/>
            <a:chExt cx="2016" cy="1440"/>
          </a:xfrm>
        </p:grpSpPr>
        <p:sp>
          <p:nvSpPr>
            <p:cNvPr id="65670" name="Line 72"/>
            <p:cNvSpPr>
              <a:spLocks noChangeShapeType="1"/>
            </p:cNvSpPr>
            <p:nvPr/>
          </p:nvSpPr>
          <p:spPr bwMode="auto">
            <a:xfrm flipV="1">
              <a:off x="3600" y="672"/>
              <a:ext cx="0" cy="14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71" name="Line 73"/>
            <p:cNvSpPr>
              <a:spLocks noChangeShapeType="1"/>
            </p:cNvSpPr>
            <p:nvPr/>
          </p:nvSpPr>
          <p:spPr bwMode="auto">
            <a:xfrm>
              <a:off x="3600" y="2112"/>
              <a:ext cx="20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4" name="Rettangolo 3"/>
              <p:cNvSpPr/>
              <p:nvPr/>
            </p:nvSpPr>
            <p:spPr>
              <a:xfrm>
                <a:off x="801851" y="2176941"/>
                <a:ext cx="980525" cy="369332"/>
              </a:xfrm>
              <a:prstGeom prst="rect">
                <a:avLst/>
              </a:prstGeom>
              <a:ln w="19050">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r>
                        <a:rPr lang="it-IT" b="0" i="1" smtClean="0">
                          <a:solidFill>
                            <a:srgbClr val="0000FF"/>
                          </a:solidFill>
                          <a:latin typeface="Cambria Math"/>
                          <a:ea typeface="Cambria Math"/>
                        </a:rPr>
                        <m:t> ~ </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oMath>
                  </m:oMathPara>
                </a14:m>
                <a:endParaRPr lang="en-US" dirty="0">
                  <a:solidFill>
                    <a:srgbClr val="0000FF"/>
                  </a:solidFill>
                </a:endParaRPr>
              </a:p>
            </p:txBody>
          </p:sp>
        </mc:Choice>
        <mc:Fallback xmlns="">
          <p:sp>
            <p:nvSpPr>
              <p:cNvPr id="4" name="Rettangolo 3"/>
              <p:cNvSpPr>
                <a:spLocks noRot="1" noChangeAspect="1" noMove="1" noResize="1" noEditPoints="1" noAdjustHandles="1" noChangeArrowheads="1" noChangeShapeType="1" noTextEdit="1"/>
              </p:cNvSpPr>
              <p:nvPr/>
            </p:nvSpPr>
            <p:spPr>
              <a:xfrm>
                <a:off x="801851" y="2176941"/>
                <a:ext cx="980525" cy="369332"/>
              </a:xfrm>
              <a:prstGeom prst="rect">
                <a:avLst/>
              </a:prstGeom>
              <a:blipFill rotWithShape="1">
                <a:blip r:embed="rId3"/>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021943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1" name="Group 5"/>
          <p:cNvGrpSpPr>
            <a:grpSpLocks/>
          </p:cNvGrpSpPr>
          <p:nvPr/>
        </p:nvGrpSpPr>
        <p:grpSpPr bwMode="auto">
          <a:xfrm>
            <a:off x="5181600" y="533400"/>
            <a:ext cx="3776663" cy="2546350"/>
            <a:chOff x="3072" y="364"/>
            <a:chExt cx="2573" cy="1722"/>
          </a:xfrm>
        </p:grpSpPr>
        <p:grpSp>
          <p:nvGrpSpPr>
            <p:cNvPr id="65672" name="Group 6"/>
            <p:cNvGrpSpPr>
              <a:grpSpLocks/>
            </p:cNvGrpSpPr>
            <p:nvPr/>
          </p:nvGrpSpPr>
          <p:grpSpPr bwMode="auto">
            <a:xfrm>
              <a:off x="3552" y="1440"/>
              <a:ext cx="2016" cy="646"/>
              <a:chOff x="288" y="3888"/>
              <a:chExt cx="3120" cy="981"/>
            </a:xfrm>
          </p:grpSpPr>
          <p:sp>
            <p:nvSpPr>
              <p:cNvPr id="6569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706" name="Group 17"/>
              <p:cNvGrpSpPr>
                <a:grpSpLocks/>
              </p:cNvGrpSpPr>
              <p:nvPr/>
            </p:nvGrpSpPr>
            <p:grpSpPr bwMode="auto">
              <a:xfrm>
                <a:off x="384" y="3984"/>
                <a:ext cx="2976" cy="885"/>
                <a:chOff x="2544" y="3573"/>
                <a:chExt cx="1673" cy="432"/>
              </a:xfrm>
            </p:grpSpPr>
            <p:sp>
              <p:nvSpPr>
                <p:cNvPr id="6570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73"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4"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5"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76"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677"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8"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9"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0"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1"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2"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3"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4"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5685"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5686"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5687"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5688"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65689"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65690" name="Group 64"/>
            <p:cNvGrpSpPr>
              <a:grpSpLocks/>
            </p:cNvGrpSpPr>
            <p:nvPr/>
          </p:nvGrpSpPr>
          <p:grpSpPr bwMode="auto">
            <a:xfrm>
              <a:off x="5040" y="1296"/>
              <a:ext cx="420" cy="221"/>
              <a:chOff x="5077" y="1296"/>
              <a:chExt cx="420" cy="221"/>
            </a:xfrm>
          </p:grpSpPr>
          <p:sp>
            <p:nvSpPr>
              <p:cNvPr id="65694"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5"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5691" name="Group 67"/>
            <p:cNvGrpSpPr>
              <a:grpSpLocks/>
            </p:cNvGrpSpPr>
            <p:nvPr/>
          </p:nvGrpSpPr>
          <p:grpSpPr bwMode="auto">
            <a:xfrm rot="-2511274">
              <a:off x="4944" y="480"/>
              <a:ext cx="420" cy="221"/>
              <a:chOff x="5077" y="1296"/>
              <a:chExt cx="420" cy="221"/>
            </a:xfrm>
          </p:grpSpPr>
          <p:sp>
            <p:nvSpPr>
              <p:cNvPr id="65692"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3"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20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203" name="Rettangolo 202"/>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𝑟𝑎𝑡𝑒</m:t>
                          </m:r>
                          <m:r>
                            <a:rPr lang="it-IT" b="0" i="1" smtClean="0">
                              <a:solidFill>
                                <a:schemeClr val="tx1"/>
                              </a:solidFill>
                              <a:latin typeface="Cambria Math"/>
                              <a:ea typeface="Cambria Math"/>
                            </a:rPr>
                            <m:t>= </m:t>
                          </m:r>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𝑘</m:t>
                              </m:r>
                            </m:e>
                            <m:sub>
                              <m:r>
                                <a:rPr lang="it-IT" b="0" i="1" smtClean="0">
                                  <a:solidFill>
                                    <a:schemeClr val="tx1"/>
                                  </a:solidFill>
                                  <a:latin typeface="Cambria Math"/>
                                  <a:ea typeface="Cambria Math"/>
                                </a:rPr>
                                <m:t>h𝑒𝑡</m:t>
                              </m:r>
                            </m:sub>
                          </m:sSub>
                          <m:r>
                            <a:rPr lang="it-IT" b="0" i="1" smtClean="0">
                              <a:solidFill>
                                <a:schemeClr val="tx1"/>
                              </a:solidFill>
                              <a:latin typeface="Cambria Math"/>
                              <a:ea typeface="Cambria Math"/>
                            </a:rPr>
                            <m:t> </m:t>
                          </m:r>
                          <m:r>
                            <a:rPr lang="it-IT" i="1">
                              <a:solidFill>
                                <a:schemeClr val="tx1"/>
                              </a:solidFill>
                              <a:latin typeface="Cambria Math"/>
                              <a:ea typeface="Cambria Math"/>
                            </a:rPr>
                            <m:t>𝜃</m:t>
                          </m:r>
                        </m:e>
                        <m:sub>
                          <m:r>
                            <a:rPr lang="it-IT" b="0" i="1" smtClean="0">
                              <a:solidFill>
                                <a:schemeClr val="tx1"/>
                              </a:solidFill>
                              <a:latin typeface="Cambria Math"/>
                              <a:ea typeface="Cambria Math"/>
                            </a:rPr>
                            <m:t>𝐴</m:t>
                          </m:r>
                        </m:sub>
                      </m:sSub>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𝜃</m:t>
                          </m:r>
                        </m:e>
                        <m:sub>
                          <m:r>
                            <a:rPr lang="it-IT" b="0" i="1" smtClean="0">
                              <a:solidFill>
                                <a:schemeClr val="tx1"/>
                              </a:solidFill>
                              <a:latin typeface="Cambria Math"/>
                              <a:ea typeface="Cambria Math"/>
                            </a:rPr>
                            <m:t>𝐵</m:t>
                          </m:r>
                        </m:sub>
                      </m:sSub>
                      <m:r>
                        <a:rPr lang="it-IT" b="0" i="1" smtClean="0">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𝑘</m:t>
                          </m:r>
                        </m:e>
                        <m:sub>
                          <m:r>
                            <a:rPr lang="it-IT" i="1">
                              <a:solidFill>
                                <a:schemeClr val="tx1"/>
                              </a:solidFill>
                              <a:latin typeface="Cambria Math"/>
                              <a:ea typeface="Cambria Math"/>
                            </a:rPr>
                            <m:t>h𝑒𝑡</m:t>
                          </m:r>
                        </m:sub>
                      </m:sSub>
                      <m:f>
                        <m:fPr>
                          <m:ctrlPr>
                            <a:rPr lang="it-IT" i="1" smtClean="0">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𝑝</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𝐵</m:t>
                              </m:r>
                            </m:sub>
                          </m:sSub>
                        </m:num>
                        <m:den>
                          <m:sSup>
                            <m:sSupPr>
                              <m:ctrlPr>
                                <a:rPr lang="it-IT" i="1" smtClean="0">
                                  <a:solidFill>
                                    <a:schemeClr val="tx1"/>
                                  </a:solidFill>
                                  <a:latin typeface="Cambria Math" panose="02040503050406030204" pitchFamily="18" charset="0"/>
                                  <a:ea typeface="Cambria Math"/>
                                </a:rPr>
                              </m:ctrlPr>
                            </m:sSupPr>
                            <m:e>
                              <m:d>
                                <m:dPr>
                                  <m:ctrlPr>
                                    <a:rPr lang="it-IT" i="1" smtClean="0">
                                      <a:solidFill>
                                        <a:schemeClr val="tx1"/>
                                      </a:solidFill>
                                      <a:latin typeface="Cambria Math" panose="02040503050406030204" pitchFamily="18" charset="0"/>
                                      <a:ea typeface="Cambria Math"/>
                                    </a:rPr>
                                  </m:ctrlPr>
                                </m:dPr>
                                <m:e>
                                  <m:r>
                                    <a:rPr lang="it-IT" i="1">
                                      <a:solidFill>
                                        <a:schemeClr val="tx1"/>
                                      </a:solidFill>
                                      <a:latin typeface="Cambria Math"/>
                                    </a:rPr>
                                    <m:t>1+</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𝐴</m:t>
                                      </m:r>
                                    </m:sub>
                                  </m:sSub>
                                  <m:r>
                                    <a:rPr lang="it-IT" i="1">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e>
                              </m:d>
                            </m:e>
                            <m:sup>
                              <m:r>
                                <a:rPr lang="it-IT" b="0" i="1" smtClean="0">
                                  <a:solidFill>
                                    <a:schemeClr val="tx1"/>
                                  </a:solidFill>
                                  <a:latin typeface="Cambria Math"/>
                                  <a:ea typeface="Cambria Math"/>
                                </a:rPr>
                                <m:t>2</m:t>
                              </m:r>
                            </m:sup>
                          </m:sSup>
                        </m:den>
                      </m:f>
                    </m:oMath>
                  </m:oMathPara>
                </a14:m>
                <a:endParaRPr lang="en-US" dirty="0">
                  <a:solidFill>
                    <a:schemeClr val="tx1"/>
                  </a:solidFill>
                </a:endParaRPr>
              </a:p>
            </p:txBody>
          </p:sp>
        </mc:Choice>
        <mc:Fallback xmlns="">
          <p:sp>
            <p:nvSpPr>
              <p:cNvPr id="203" name="Rettangolo 202"/>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8347" y="4365104"/>
            <a:ext cx="3798990" cy="171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8046" y="3311460"/>
            <a:ext cx="3923474" cy="139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612" y="1840586"/>
            <a:ext cx="2520000" cy="216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644008" y="5085184"/>
            <a:ext cx="4314255" cy="1200329"/>
          </a:xfrm>
          <a:prstGeom prst="rect">
            <a:avLst/>
          </a:prstGeom>
          <a:noFill/>
        </p:spPr>
        <p:txBody>
          <a:bodyPr wrap="square" rtlCol="0">
            <a:spAutoFit/>
          </a:bodyPr>
          <a:lstStyle/>
          <a:p>
            <a:r>
              <a:rPr lang="en-US" dirty="0" smtClean="0"/>
              <a:t>O</a:t>
            </a:r>
            <a:r>
              <a:rPr lang="en-US" baseline="-25000" dirty="0" smtClean="0"/>
              <a:t>2</a:t>
            </a:r>
            <a:r>
              <a:rPr lang="en-US" dirty="0" smtClean="0"/>
              <a:t> needs 2 sites to dissociate and react.</a:t>
            </a:r>
          </a:p>
          <a:p>
            <a:r>
              <a:rPr lang="en-US" dirty="0" smtClean="0"/>
              <a:t>As </a:t>
            </a:r>
            <a:r>
              <a:rPr lang="en-US" dirty="0" err="1" smtClean="0"/>
              <a:t>p</a:t>
            </a:r>
            <a:r>
              <a:rPr lang="en-US" baseline="-25000" dirty="0" err="1" smtClean="0"/>
              <a:t>CO</a:t>
            </a:r>
            <a:r>
              <a:rPr lang="en-US" dirty="0" smtClean="0"/>
              <a:t> increases, the number of adjacent sites decreases, reducing the rate of the reaction.</a:t>
            </a:r>
            <a:endParaRPr lang="en-US" dirty="0"/>
          </a:p>
        </p:txBody>
      </p:sp>
    </p:spTree>
    <p:extLst>
      <p:ext uri="{BB962C8B-B14F-4D97-AF65-F5344CB8AC3E}">
        <p14:creationId xmlns:p14="http://schemas.microsoft.com/office/powerpoint/2010/main" val="1806360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p:grpSp>
        <p:nvGrpSpPr>
          <p:cNvPr id="3" name="Group 5"/>
          <p:cNvGrpSpPr>
            <a:grpSpLocks/>
          </p:cNvGrpSpPr>
          <p:nvPr/>
        </p:nvGrpSpPr>
        <p:grpSpPr bwMode="auto">
          <a:xfrm>
            <a:off x="5181600" y="533400"/>
            <a:ext cx="3776663" cy="2546350"/>
            <a:chOff x="3072" y="364"/>
            <a:chExt cx="2573" cy="1722"/>
          </a:xfrm>
        </p:grpSpPr>
        <p:grpSp>
          <p:nvGrpSpPr>
            <p:cNvPr id="4" name="Group 6"/>
            <p:cNvGrpSpPr>
              <a:grpSpLocks/>
            </p:cNvGrpSpPr>
            <p:nvPr/>
          </p:nvGrpSpPr>
          <p:grpSpPr bwMode="auto">
            <a:xfrm>
              <a:off x="3552" y="1440"/>
              <a:ext cx="2016" cy="646"/>
              <a:chOff x="288" y="3888"/>
              <a:chExt cx="3120" cy="981"/>
            </a:xfrm>
          </p:grpSpPr>
          <p:sp>
            <p:nvSpPr>
              <p:cNvPr id="28"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29"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0"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1"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2"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3"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4"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5"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6"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7"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38" name="Group 17"/>
              <p:cNvGrpSpPr>
                <a:grpSpLocks/>
              </p:cNvGrpSpPr>
              <p:nvPr/>
            </p:nvGrpSpPr>
            <p:grpSpPr bwMode="auto">
              <a:xfrm>
                <a:off x="384" y="3984"/>
                <a:ext cx="2976" cy="885"/>
                <a:chOff x="2544" y="3573"/>
                <a:chExt cx="1673" cy="432"/>
              </a:xfrm>
            </p:grpSpPr>
            <p:sp>
              <p:nvSpPr>
                <p:cNvPr id="39"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0"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1"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2"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3"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4"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5"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6"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7"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8"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9"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0"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1"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2"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3"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4"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5"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6"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7"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8"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9"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0"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1"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2"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3"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7"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5"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7"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8"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9"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10"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11"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15"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16"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17"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18"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19"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20"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21"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22" name="Group 64"/>
            <p:cNvGrpSpPr>
              <a:grpSpLocks/>
            </p:cNvGrpSpPr>
            <p:nvPr/>
          </p:nvGrpSpPr>
          <p:grpSpPr bwMode="auto">
            <a:xfrm>
              <a:off x="5040" y="1296"/>
              <a:ext cx="420" cy="221"/>
              <a:chOff x="5077" y="1296"/>
              <a:chExt cx="420" cy="221"/>
            </a:xfrm>
          </p:grpSpPr>
          <p:sp>
            <p:nvSpPr>
              <p:cNvPr id="26"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27"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23" name="Group 67"/>
            <p:cNvGrpSpPr>
              <a:grpSpLocks/>
            </p:cNvGrpSpPr>
            <p:nvPr/>
          </p:nvGrpSpPr>
          <p:grpSpPr bwMode="auto">
            <a:xfrm rot="-2511274">
              <a:off x="4944" y="480"/>
              <a:ext cx="420" cy="221"/>
              <a:chOff x="5077" y="1296"/>
              <a:chExt cx="420" cy="221"/>
            </a:xfrm>
          </p:grpSpPr>
          <p:sp>
            <p:nvSpPr>
              <p:cNvPr id="24"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25"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mc:AlternateContent xmlns:mc="http://schemas.openxmlformats.org/markup-compatibility/2006" xmlns:a14="http://schemas.microsoft.com/office/drawing/2010/main">
        <mc:Choice Requires="a14">
          <p:sp>
            <p:nvSpPr>
              <p:cNvPr id="68" name="Rettangolo 67"/>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𝑟𝑎𝑡𝑒</m:t>
                          </m:r>
                          <m:r>
                            <a:rPr lang="it-IT" b="0" i="1" smtClean="0">
                              <a:solidFill>
                                <a:schemeClr val="tx1"/>
                              </a:solidFill>
                              <a:latin typeface="Cambria Math"/>
                              <a:ea typeface="Cambria Math"/>
                            </a:rPr>
                            <m:t>= </m:t>
                          </m:r>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𝑘</m:t>
                              </m:r>
                            </m:e>
                            <m:sub>
                              <m:r>
                                <a:rPr lang="it-IT" b="0" i="1" smtClean="0">
                                  <a:solidFill>
                                    <a:schemeClr val="tx1"/>
                                  </a:solidFill>
                                  <a:latin typeface="Cambria Math"/>
                                  <a:ea typeface="Cambria Math"/>
                                </a:rPr>
                                <m:t>h𝑒𝑡</m:t>
                              </m:r>
                            </m:sub>
                          </m:sSub>
                          <m:r>
                            <a:rPr lang="it-IT" b="0" i="1" smtClean="0">
                              <a:solidFill>
                                <a:schemeClr val="tx1"/>
                              </a:solidFill>
                              <a:latin typeface="Cambria Math"/>
                              <a:ea typeface="Cambria Math"/>
                            </a:rPr>
                            <m:t> </m:t>
                          </m:r>
                          <m:r>
                            <a:rPr lang="it-IT" i="1">
                              <a:solidFill>
                                <a:schemeClr val="tx1"/>
                              </a:solidFill>
                              <a:latin typeface="Cambria Math"/>
                              <a:ea typeface="Cambria Math"/>
                            </a:rPr>
                            <m:t>𝜃</m:t>
                          </m:r>
                        </m:e>
                        <m:sub>
                          <m:r>
                            <a:rPr lang="it-IT" b="0" i="1" smtClean="0">
                              <a:solidFill>
                                <a:schemeClr val="tx1"/>
                              </a:solidFill>
                              <a:latin typeface="Cambria Math"/>
                              <a:ea typeface="Cambria Math"/>
                            </a:rPr>
                            <m:t>𝐴</m:t>
                          </m:r>
                        </m:sub>
                      </m:sSub>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𝜃</m:t>
                          </m:r>
                        </m:e>
                        <m:sub>
                          <m:r>
                            <a:rPr lang="it-IT" b="0" i="1" smtClean="0">
                              <a:solidFill>
                                <a:schemeClr val="tx1"/>
                              </a:solidFill>
                              <a:latin typeface="Cambria Math"/>
                              <a:ea typeface="Cambria Math"/>
                            </a:rPr>
                            <m:t>𝐵</m:t>
                          </m:r>
                        </m:sub>
                      </m:sSub>
                      <m:r>
                        <a:rPr lang="it-IT" b="0" i="1" smtClean="0">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𝑘</m:t>
                          </m:r>
                        </m:e>
                        <m:sub>
                          <m:r>
                            <a:rPr lang="it-IT" i="1">
                              <a:solidFill>
                                <a:schemeClr val="tx1"/>
                              </a:solidFill>
                              <a:latin typeface="Cambria Math"/>
                              <a:ea typeface="Cambria Math"/>
                            </a:rPr>
                            <m:t>h𝑒𝑡</m:t>
                          </m:r>
                        </m:sub>
                      </m:sSub>
                      <m:f>
                        <m:fPr>
                          <m:ctrlPr>
                            <a:rPr lang="it-IT" i="1" smtClean="0">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𝑝</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𝐵</m:t>
                              </m:r>
                            </m:sub>
                          </m:sSub>
                        </m:num>
                        <m:den>
                          <m:sSup>
                            <m:sSupPr>
                              <m:ctrlPr>
                                <a:rPr lang="it-IT" i="1" smtClean="0">
                                  <a:solidFill>
                                    <a:schemeClr val="tx1"/>
                                  </a:solidFill>
                                  <a:latin typeface="Cambria Math" panose="02040503050406030204" pitchFamily="18" charset="0"/>
                                  <a:ea typeface="Cambria Math"/>
                                </a:rPr>
                              </m:ctrlPr>
                            </m:sSupPr>
                            <m:e>
                              <m:d>
                                <m:dPr>
                                  <m:ctrlPr>
                                    <a:rPr lang="it-IT" i="1" smtClean="0">
                                      <a:solidFill>
                                        <a:schemeClr val="tx1"/>
                                      </a:solidFill>
                                      <a:latin typeface="Cambria Math" panose="02040503050406030204" pitchFamily="18" charset="0"/>
                                      <a:ea typeface="Cambria Math"/>
                                    </a:rPr>
                                  </m:ctrlPr>
                                </m:dPr>
                                <m:e>
                                  <m:r>
                                    <a:rPr lang="it-IT" i="1">
                                      <a:solidFill>
                                        <a:schemeClr val="tx1"/>
                                      </a:solidFill>
                                      <a:latin typeface="Cambria Math"/>
                                    </a:rPr>
                                    <m:t>1+</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𝐴</m:t>
                                      </m:r>
                                    </m:sub>
                                  </m:sSub>
                                  <m:r>
                                    <a:rPr lang="it-IT" i="1">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e>
                              </m:d>
                            </m:e>
                            <m:sup>
                              <m:r>
                                <a:rPr lang="it-IT" b="0" i="1" smtClean="0">
                                  <a:solidFill>
                                    <a:schemeClr val="tx1"/>
                                  </a:solidFill>
                                  <a:latin typeface="Cambria Math"/>
                                  <a:ea typeface="Cambria Math"/>
                                </a:rPr>
                                <m:t>2</m:t>
                              </m:r>
                            </m:sup>
                          </m:sSup>
                        </m:den>
                      </m:f>
                    </m:oMath>
                  </m:oMathPara>
                </a14:m>
                <a:endParaRPr lang="en-US" dirty="0">
                  <a:solidFill>
                    <a:schemeClr val="tx1"/>
                  </a:solidFill>
                </a:endParaRPr>
              </a:p>
            </p:txBody>
          </p:sp>
        </mc:Choice>
        <mc:Fallback xmlns="">
          <p:sp>
            <p:nvSpPr>
              <p:cNvPr id="68" name="Rettangolo 67"/>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ttangolo 68"/>
              <p:cNvSpPr/>
              <p:nvPr/>
            </p:nvSpPr>
            <p:spPr>
              <a:xfrm>
                <a:off x="1061815" y="2446338"/>
                <a:ext cx="1148841" cy="369332"/>
              </a:xfrm>
              <a:prstGeom prst="rect">
                <a:avLst/>
              </a:prstGeom>
              <a:ln w="19050">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r>
                        <a:rPr lang="it-IT" b="0" i="1" smtClean="0">
                          <a:solidFill>
                            <a:srgbClr val="0000FF"/>
                          </a:solidFill>
                          <a:latin typeface="Cambria Math"/>
                          <a:ea typeface="Cambria Math"/>
                        </a:rPr>
                        <m:t> ≪ </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oMath>
                  </m:oMathPara>
                </a14:m>
                <a:endParaRPr lang="en-US" dirty="0">
                  <a:solidFill>
                    <a:srgbClr val="0000FF"/>
                  </a:solidFill>
                </a:endParaRPr>
              </a:p>
            </p:txBody>
          </p:sp>
        </mc:Choice>
        <mc:Fallback xmlns="">
          <p:sp>
            <p:nvSpPr>
              <p:cNvPr id="69" name="Rettangolo 68"/>
              <p:cNvSpPr>
                <a:spLocks noRot="1" noChangeAspect="1" noMove="1" noResize="1" noEditPoints="1" noAdjustHandles="1" noChangeArrowheads="1" noChangeShapeType="1" noTextEdit="1"/>
              </p:cNvSpPr>
              <p:nvPr/>
            </p:nvSpPr>
            <p:spPr>
              <a:xfrm>
                <a:off x="1061815" y="2446338"/>
                <a:ext cx="1148841" cy="369332"/>
              </a:xfrm>
              <a:prstGeom prst="rect">
                <a:avLst/>
              </a:prstGeom>
              <a:blipFill rotWithShape="1">
                <a:blip r:embed="rId3"/>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ttangolo 69"/>
              <p:cNvSpPr/>
              <p:nvPr/>
            </p:nvSpPr>
            <p:spPr>
              <a:xfrm>
                <a:off x="1235462" y="4437112"/>
                <a:ext cx="1929246"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f>
                        <m:fPr>
                          <m:ctrlPr>
                            <a:rPr lang="it-IT" i="1" smtClean="0">
                              <a:solidFill>
                                <a:srgbClr val="0000FF"/>
                              </a:solidFill>
                              <a:latin typeface="Cambria Math" panose="02040503050406030204" pitchFamily="18" charset="0"/>
                            </a:rPr>
                          </m:ctrlPr>
                        </m:fPr>
                        <m:num>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i="1">
                                  <a:solidFill>
                                    <a:srgbClr val="0000FF"/>
                                  </a:solidFill>
                                  <a:latin typeface="Cambria Math"/>
                                  <a:ea typeface="Cambria Math"/>
                                </a:rPr>
                                <m:t>𝐴</m:t>
                              </m:r>
                            </m:sub>
                          </m:sSub>
                        </m:num>
                        <m:den>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𝐵</m:t>
                              </m:r>
                            </m:sub>
                          </m:sSub>
                        </m:den>
                      </m:f>
                    </m:oMath>
                  </m:oMathPara>
                </a14:m>
                <a:endParaRPr lang="en-US" dirty="0">
                  <a:solidFill>
                    <a:srgbClr val="0000FF"/>
                  </a:solidFill>
                </a:endParaRPr>
              </a:p>
            </p:txBody>
          </p:sp>
        </mc:Choice>
        <mc:Fallback xmlns="">
          <p:sp>
            <p:nvSpPr>
              <p:cNvPr id="70" name="Rettangolo 69"/>
              <p:cNvSpPr>
                <a:spLocks noRot="1" noChangeAspect="1" noMove="1" noResize="1" noEditPoints="1" noAdjustHandles="1" noChangeArrowheads="1" noChangeShapeType="1" noTextEdit="1"/>
              </p:cNvSpPr>
              <p:nvPr/>
            </p:nvSpPr>
            <p:spPr>
              <a:xfrm>
                <a:off x="1235462" y="4437112"/>
                <a:ext cx="1929246" cy="66492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ttangolo 70"/>
              <p:cNvSpPr/>
              <p:nvPr/>
            </p:nvSpPr>
            <p:spPr>
              <a:xfrm>
                <a:off x="1201029" y="3645024"/>
                <a:ext cx="19636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r>
                        <a:rPr lang="it-IT" i="1" smtClean="0">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𝐴</m:t>
                          </m:r>
                        </m:sub>
                      </m:sSub>
                      <m:r>
                        <a:rPr lang="it-IT" b="0" i="1" smtClean="0">
                          <a:solidFill>
                            <a:schemeClr val="tx1"/>
                          </a:solidFill>
                          <a:latin typeface="Cambria Math"/>
                          <a:ea typeface="Cambria Math"/>
                        </a:rPr>
                        <m:t>+1</m:t>
                      </m:r>
                    </m:oMath>
                  </m:oMathPara>
                </a14:m>
                <a:endParaRPr lang="en-US" dirty="0">
                  <a:solidFill>
                    <a:schemeClr val="tx1"/>
                  </a:solidFill>
                </a:endParaRPr>
              </a:p>
            </p:txBody>
          </p:sp>
        </mc:Choice>
        <mc:Fallback xmlns="">
          <p:sp>
            <p:nvSpPr>
              <p:cNvPr id="71" name="Rettangolo 70"/>
              <p:cNvSpPr>
                <a:spLocks noRot="1" noChangeAspect="1" noMove="1" noResize="1" noEditPoints="1" noAdjustHandles="1" noChangeArrowheads="1" noChangeShapeType="1" noTextEdit="1"/>
              </p:cNvSpPr>
              <p:nvPr/>
            </p:nvSpPr>
            <p:spPr>
              <a:xfrm>
                <a:off x="1201029" y="3645024"/>
                <a:ext cx="1963679" cy="369332"/>
              </a:xfrm>
              <a:prstGeom prst="rect">
                <a:avLst/>
              </a:prstGeom>
              <a:blipFill rotWithShape="1">
                <a:blip r:embed="rId5"/>
                <a:stretch>
                  <a:fillRect b="-4918"/>
                </a:stretch>
              </a:blipFill>
            </p:spPr>
            <p:txBody>
              <a:bodyPr/>
              <a:lstStyle/>
              <a:p>
                <a:r>
                  <a:rPr lang="en-US">
                    <a:noFill/>
                  </a:rPr>
                  <a:t> </a:t>
                </a:r>
              </a:p>
            </p:txBody>
          </p:sp>
        </mc:Fallback>
      </mc:AlternateContent>
      <p:sp>
        <p:nvSpPr>
          <p:cNvPr id="72" name="CasellaDiTesto 71"/>
          <p:cNvSpPr txBox="1"/>
          <p:nvPr/>
        </p:nvSpPr>
        <p:spPr>
          <a:xfrm>
            <a:off x="4427984" y="4437112"/>
            <a:ext cx="3382849" cy="923330"/>
          </a:xfrm>
          <a:prstGeom prst="rect">
            <a:avLst/>
          </a:prstGeom>
          <a:noFill/>
        </p:spPr>
        <p:txBody>
          <a:bodyPr wrap="none" rtlCol="0">
            <a:spAutoFit/>
          </a:bodyPr>
          <a:lstStyle/>
          <a:p>
            <a:r>
              <a:rPr lang="en-US" dirty="0" smtClean="0"/>
              <a:t>B has a negative reaction order.</a:t>
            </a:r>
          </a:p>
          <a:p>
            <a:endParaRPr lang="en-US" dirty="0"/>
          </a:p>
          <a:p>
            <a:r>
              <a:rPr lang="en-US" dirty="0" smtClean="0"/>
              <a:t>B acts as a POISON of the reaction</a:t>
            </a:r>
            <a:endParaRPr lang="en-US" dirty="0"/>
          </a:p>
        </p:txBody>
      </p:sp>
    </p:spTree>
    <p:extLst>
      <p:ext uri="{BB962C8B-B14F-4D97-AF65-F5344CB8AC3E}">
        <p14:creationId xmlns:p14="http://schemas.microsoft.com/office/powerpoint/2010/main" val="336678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172" t="7703" r="37182"/>
          <a:stretch/>
        </p:blipFill>
        <p:spPr bwMode="auto">
          <a:xfrm>
            <a:off x="587189" y="1586753"/>
            <a:ext cx="838200" cy="45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33505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Synergic bonding</a:t>
            </a:r>
            <a:endParaRPr lang="en-US" altLang="it-IT" sz="3200" dirty="0">
              <a:solidFill>
                <a:srgbClr val="FF0000"/>
              </a:solidFill>
              <a:latin typeface="Symbol" panose="05050102010706020507" pitchFamily="18" charset="2"/>
            </a:endParaRPr>
          </a:p>
        </p:txBody>
      </p:sp>
      <p:sp>
        <p:nvSpPr>
          <p:cNvPr id="9" name="CasellaDiTesto 8"/>
          <p:cNvSpPr txBox="1"/>
          <p:nvPr/>
        </p:nvSpPr>
        <p:spPr>
          <a:xfrm>
            <a:off x="6117217" y="4983397"/>
            <a:ext cx="2940228" cy="954107"/>
          </a:xfrm>
          <a:prstGeom prst="rect">
            <a:avLst/>
          </a:prstGeom>
          <a:noFill/>
        </p:spPr>
        <p:txBody>
          <a:bodyPr wrap="none" rtlCol="0">
            <a:spAutoFit/>
          </a:bodyPr>
          <a:lstStyle/>
          <a:p>
            <a:pPr algn="ctr"/>
            <a:r>
              <a:rPr lang="en-US" sz="2800" b="1" dirty="0" smtClean="0">
                <a:solidFill>
                  <a:srgbClr val="0000FF"/>
                </a:solidFill>
                <a:latin typeface="Symbol" panose="05050102010706020507" pitchFamily="18" charset="2"/>
              </a:rPr>
              <a:t>p</a:t>
            </a:r>
            <a:r>
              <a:rPr lang="en-US" sz="2800" b="1" dirty="0" smtClean="0">
                <a:solidFill>
                  <a:srgbClr val="0000FF"/>
                </a:solidFill>
              </a:rPr>
              <a:t> back-donation</a:t>
            </a:r>
          </a:p>
          <a:p>
            <a:pPr algn="ctr"/>
            <a:r>
              <a:rPr lang="en-US" sz="2800" b="1" dirty="0" smtClean="0">
                <a:solidFill>
                  <a:srgbClr val="0000FF"/>
                </a:solidFill>
              </a:rPr>
              <a:t>M to L</a:t>
            </a:r>
            <a:endParaRPr lang="en-US" sz="2800" b="1" dirty="0">
              <a:solidFill>
                <a:srgbClr val="0000FF"/>
              </a:solidFill>
            </a:endParaRPr>
          </a:p>
        </p:txBody>
      </p:sp>
      <p:sp>
        <p:nvSpPr>
          <p:cNvPr id="11" name="CasellaDiTesto 10"/>
          <p:cNvSpPr txBox="1"/>
          <p:nvPr/>
        </p:nvSpPr>
        <p:spPr>
          <a:xfrm>
            <a:off x="1704067" y="6063983"/>
            <a:ext cx="5735866" cy="461665"/>
          </a:xfrm>
          <a:prstGeom prst="rect">
            <a:avLst/>
          </a:prstGeom>
          <a:noFill/>
        </p:spPr>
        <p:txBody>
          <a:bodyPr wrap="none" rtlCol="0">
            <a:spAutoFit/>
          </a:bodyPr>
          <a:lstStyle/>
          <a:p>
            <a:pPr algn="ctr"/>
            <a:r>
              <a:rPr lang="en-US" dirty="0" smtClean="0"/>
              <a:t>Stable with metals in low oxidation state</a:t>
            </a:r>
            <a:endParaRPr lang="en-US" dirty="0"/>
          </a:p>
        </p:txBody>
      </p:sp>
      <p:sp>
        <p:nvSpPr>
          <p:cNvPr id="15" name="Rettangolo 14"/>
          <p:cNvSpPr/>
          <p:nvPr/>
        </p:nvSpPr>
        <p:spPr bwMode="auto">
          <a:xfrm>
            <a:off x="1295400" y="990600"/>
            <a:ext cx="256896"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6" name="Rettangolo 15"/>
          <p:cNvSpPr/>
          <p:nvPr/>
        </p:nvSpPr>
        <p:spPr bwMode="auto">
          <a:xfrm>
            <a:off x="516526" y="748901"/>
            <a:ext cx="256896"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7" name="Rettangolo 16"/>
          <p:cNvSpPr/>
          <p:nvPr/>
        </p:nvSpPr>
        <p:spPr bwMode="auto">
          <a:xfrm>
            <a:off x="1295400" y="3033912"/>
            <a:ext cx="256896" cy="5769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8" name="Rettangolo 17"/>
          <p:cNvSpPr/>
          <p:nvPr/>
        </p:nvSpPr>
        <p:spPr bwMode="auto">
          <a:xfrm>
            <a:off x="516526" y="2792213"/>
            <a:ext cx="256896" cy="5769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9" name="Rettangolo 18"/>
          <p:cNvSpPr/>
          <p:nvPr/>
        </p:nvSpPr>
        <p:spPr bwMode="auto">
          <a:xfrm>
            <a:off x="1296941" y="4684267"/>
            <a:ext cx="256896" cy="12532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20" name="Rettangolo 19"/>
          <p:cNvSpPr/>
          <p:nvPr/>
        </p:nvSpPr>
        <p:spPr bwMode="auto">
          <a:xfrm>
            <a:off x="518067" y="4442568"/>
            <a:ext cx="256896" cy="12532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06" t="-1" b="48266"/>
          <a:stretch/>
        </p:blipFill>
        <p:spPr bwMode="auto">
          <a:xfrm>
            <a:off x="2649272" y="2037581"/>
            <a:ext cx="3674191" cy="279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ccia a destra 11"/>
          <p:cNvSpPr/>
          <p:nvPr/>
        </p:nvSpPr>
        <p:spPr bwMode="auto">
          <a:xfrm flipH="1">
            <a:off x="3646938" y="2896999"/>
            <a:ext cx="588564" cy="145415"/>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3" name="Freccia a destra 12"/>
          <p:cNvSpPr/>
          <p:nvPr/>
        </p:nvSpPr>
        <p:spPr bwMode="auto">
          <a:xfrm>
            <a:off x="3862203" y="3319909"/>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4" name="Freccia a destra 13"/>
          <p:cNvSpPr/>
          <p:nvPr/>
        </p:nvSpPr>
        <p:spPr bwMode="auto">
          <a:xfrm>
            <a:off x="3823508" y="2484044"/>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8" name="CasellaDiTesto 7"/>
          <p:cNvSpPr txBox="1"/>
          <p:nvPr/>
        </p:nvSpPr>
        <p:spPr>
          <a:xfrm>
            <a:off x="6578081" y="990600"/>
            <a:ext cx="2018501" cy="954107"/>
          </a:xfrm>
          <a:prstGeom prst="rect">
            <a:avLst/>
          </a:prstGeom>
          <a:noFill/>
        </p:spPr>
        <p:txBody>
          <a:bodyPr wrap="none" rtlCol="0">
            <a:spAutoFit/>
          </a:bodyPr>
          <a:lstStyle/>
          <a:p>
            <a:pPr algn="ctr"/>
            <a:r>
              <a:rPr lang="en-US" sz="2800" b="1" dirty="0" smtClean="0">
                <a:solidFill>
                  <a:srgbClr val="FF0000"/>
                </a:solidFill>
                <a:latin typeface="Symbol" panose="05050102010706020507" pitchFamily="18" charset="2"/>
              </a:rPr>
              <a:t>s</a:t>
            </a:r>
            <a:r>
              <a:rPr lang="en-US" sz="2800" b="1" dirty="0" smtClean="0">
                <a:solidFill>
                  <a:srgbClr val="FF0000"/>
                </a:solidFill>
              </a:rPr>
              <a:t> donation</a:t>
            </a:r>
          </a:p>
          <a:p>
            <a:pPr algn="ctr"/>
            <a:r>
              <a:rPr lang="en-US" sz="2800" b="1" dirty="0" smtClean="0">
                <a:solidFill>
                  <a:srgbClr val="FF0000"/>
                </a:solidFill>
              </a:rPr>
              <a:t>L to M</a:t>
            </a:r>
            <a:endParaRPr lang="en-US" sz="2800" b="1" dirty="0">
              <a:solidFill>
                <a:srgbClr val="FF0000"/>
              </a:solidFill>
            </a:endParaRPr>
          </a:p>
        </p:txBody>
      </p:sp>
      <p:sp>
        <p:nvSpPr>
          <p:cNvPr id="5" name="CasellaDiTesto 4"/>
          <p:cNvSpPr txBox="1"/>
          <p:nvPr/>
        </p:nvSpPr>
        <p:spPr>
          <a:xfrm>
            <a:off x="172567" y="997986"/>
            <a:ext cx="1667444" cy="400110"/>
          </a:xfrm>
          <a:prstGeom prst="rect">
            <a:avLst/>
          </a:prstGeom>
          <a:noFill/>
        </p:spPr>
        <p:txBody>
          <a:bodyPr wrap="none" rtlCol="0">
            <a:spAutoFit/>
          </a:bodyPr>
          <a:lstStyle/>
          <a:p>
            <a:pPr algn="ctr"/>
            <a:r>
              <a:rPr lang="en-US" sz="2000" dirty="0" smtClean="0"/>
              <a:t>CO molecule</a:t>
            </a:r>
            <a:endParaRPr lang="en-US" sz="2000" dirty="0"/>
          </a:p>
        </p:txBody>
      </p:sp>
    </p:spTree>
    <p:extLst>
      <p:ext uri="{BB962C8B-B14F-4D97-AF65-F5344CB8AC3E}">
        <p14:creationId xmlns:p14="http://schemas.microsoft.com/office/powerpoint/2010/main" val="3418721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315200" y="152400"/>
            <a:ext cx="2286000" cy="304800"/>
          </a:xfrm>
          <a:noFill/>
        </p:spPr>
        <p:txBody>
          <a:bodyPr/>
          <a:lstStyle/>
          <a:p>
            <a:pPr eaLnBrk="1" hangingPunct="1"/>
            <a:r>
              <a:rPr lang="en-GB" altLang="it-IT" sz="1000" smtClean="0"/>
              <a:t>Eley-Rideal</a:t>
            </a:r>
          </a:p>
        </p:txBody>
      </p:sp>
      <p:sp>
        <p:nvSpPr>
          <p:cNvPr id="66564" name="Text Box 4"/>
          <p:cNvSpPr txBox="1">
            <a:spLocks noChangeArrowheads="1"/>
          </p:cNvSpPr>
          <p:nvPr/>
        </p:nvSpPr>
        <p:spPr bwMode="auto">
          <a:xfrm>
            <a:off x="152400" y="1066800"/>
            <a:ext cx="4267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An adsorbed molecule may react directly with an impinging gas molecule by a collisional mechanism</a:t>
            </a:r>
          </a:p>
        </p:txBody>
      </p:sp>
      <p:grpSp>
        <p:nvGrpSpPr>
          <p:cNvPr id="66567" name="Group 7"/>
          <p:cNvGrpSpPr>
            <a:grpSpLocks/>
          </p:cNvGrpSpPr>
          <p:nvPr/>
        </p:nvGrpSpPr>
        <p:grpSpPr bwMode="auto">
          <a:xfrm>
            <a:off x="5181600" y="381000"/>
            <a:ext cx="3790950" cy="2667000"/>
            <a:chOff x="3072" y="288"/>
            <a:chExt cx="2580" cy="1798"/>
          </a:xfrm>
        </p:grpSpPr>
        <p:grpSp>
          <p:nvGrpSpPr>
            <p:cNvPr id="66593" name="Group 8"/>
            <p:cNvGrpSpPr>
              <a:grpSpLocks/>
            </p:cNvGrpSpPr>
            <p:nvPr/>
          </p:nvGrpSpPr>
          <p:grpSpPr bwMode="auto">
            <a:xfrm>
              <a:off x="3552" y="1440"/>
              <a:ext cx="2016" cy="646"/>
              <a:chOff x="288" y="3888"/>
              <a:chExt cx="3120" cy="981"/>
            </a:xfrm>
          </p:grpSpPr>
          <p:sp>
            <p:nvSpPr>
              <p:cNvPr id="66619" name="Oval 9"/>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0" name="Oval 10"/>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1" name="Oval 11"/>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2" name="Oval 12"/>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3" name="Oval 13"/>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4" name="Oval 14"/>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5" name="Oval 15"/>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6" name="Oval 16"/>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7" name="Oval 17"/>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8" name="Oval 18"/>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6629" name="Group 19"/>
              <p:cNvGrpSpPr>
                <a:grpSpLocks/>
              </p:cNvGrpSpPr>
              <p:nvPr/>
            </p:nvGrpSpPr>
            <p:grpSpPr bwMode="auto">
              <a:xfrm>
                <a:off x="384" y="3984"/>
                <a:ext cx="2976" cy="885"/>
                <a:chOff x="2544" y="3573"/>
                <a:chExt cx="1673" cy="432"/>
              </a:xfrm>
            </p:grpSpPr>
            <p:sp>
              <p:nvSpPr>
                <p:cNvPr id="66630" name="Oval 20"/>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1" name="Oval 21"/>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2" name="Oval 22"/>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3" name="Oval 23"/>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4" name="Oval 24"/>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5" name="Oval 25"/>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6" name="Oval 26"/>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7" name="Oval 27"/>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8" name="Oval 28"/>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9" name="Oval 29"/>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0" name="Oval 30"/>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1" name="Oval 31"/>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2" name="Oval 32"/>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3" name="Oval 33"/>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4" name="Oval 34"/>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5" name="Oval 35"/>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6" name="Oval 36"/>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7" name="Oval 37"/>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8" name="Oval 38"/>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9" name="Oval 39"/>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0" name="Oval 40"/>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1" name="Oval 41"/>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2" name="Oval 42"/>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3" name="Oval 43"/>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4" name="Oval 44"/>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5" name="Oval 45"/>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6" name="Oval 46"/>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7" name="Oval 47"/>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8" name="Oval 48"/>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6594" name="Oval 49"/>
            <p:cNvSpPr>
              <a:spLocks noChangeArrowheads="1"/>
            </p:cNvSpPr>
            <p:nvPr/>
          </p:nvSpPr>
          <p:spPr bwMode="auto">
            <a:xfrm rot="-10700897">
              <a:off x="3456" y="960"/>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95" name="Oval 50"/>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96" name="Text Box 51"/>
            <p:cNvSpPr txBox="1">
              <a:spLocks noChangeArrowheads="1"/>
            </p:cNvSpPr>
            <p:nvPr/>
          </p:nvSpPr>
          <p:spPr bwMode="auto">
            <a:xfrm>
              <a:off x="3456" y="288"/>
              <a:ext cx="30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6597" name="Text Box 52"/>
            <p:cNvSpPr txBox="1">
              <a:spLocks noChangeArrowheads="1"/>
            </p:cNvSpPr>
            <p:nvPr/>
          </p:nvSpPr>
          <p:spPr bwMode="auto">
            <a:xfrm>
              <a:off x="3408" y="1200"/>
              <a:ext cx="29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6598" name="Oval 53"/>
            <p:cNvSpPr>
              <a:spLocks noChangeArrowheads="1"/>
            </p:cNvSpPr>
            <p:nvPr/>
          </p:nvSpPr>
          <p:spPr bwMode="auto">
            <a:xfrm rot="-6867104">
              <a:off x="3650" y="76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99" name="Oval 54"/>
            <p:cNvSpPr>
              <a:spLocks noChangeArrowheads="1"/>
            </p:cNvSpPr>
            <p:nvPr/>
          </p:nvSpPr>
          <p:spPr bwMode="auto">
            <a:xfrm rot="-6867104">
              <a:off x="4082" y="129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00" name="Line 55"/>
            <p:cNvSpPr>
              <a:spLocks noChangeShapeType="1"/>
            </p:cNvSpPr>
            <p:nvPr/>
          </p:nvSpPr>
          <p:spPr bwMode="auto">
            <a:xfrm>
              <a:off x="3840" y="960"/>
              <a:ext cx="28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1" name="Line 56"/>
            <p:cNvSpPr>
              <a:spLocks noChangeShapeType="1"/>
            </p:cNvSpPr>
            <p:nvPr/>
          </p:nvSpPr>
          <p:spPr bwMode="auto">
            <a:xfrm flipV="1">
              <a:off x="4368" y="1008"/>
              <a:ext cx="76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2" name="Text Box 57"/>
            <p:cNvSpPr txBox="1">
              <a:spLocks noChangeArrowheads="1"/>
            </p:cNvSpPr>
            <p:nvPr/>
          </p:nvSpPr>
          <p:spPr bwMode="auto">
            <a:xfrm>
              <a:off x="4800" y="1152"/>
              <a:ext cx="3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6603" name="Text Box 58"/>
            <p:cNvSpPr txBox="1">
              <a:spLocks noChangeArrowheads="1"/>
            </p:cNvSpPr>
            <p:nvPr/>
          </p:nvSpPr>
          <p:spPr bwMode="auto">
            <a:xfrm>
              <a:off x="4067" y="864"/>
              <a:ext cx="36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6604" name="Text Box 59"/>
            <p:cNvSpPr txBox="1">
              <a:spLocks noChangeArrowheads="1"/>
            </p:cNvSpPr>
            <p:nvPr/>
          </p:nvSpPr>
          <p:spPr bwMode="auto">
            <a:xfrm>
              <a:off x="3840" y="432"/>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6605" name="Text Box 60"/>
            <p:cNvSpPr txBox="1">
              <a:spLocks noChangeArrowheads="1"/>
            </p:cNvSpPr>
            <p:nvPr/>
          </p:nvSpPr>
          <p:spPr bwMode="auto">
            <a:xfrm>
              <a:off x="5328" y="576"/>
              <a:ext cx="3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6606" name="Text Box 61"/>
            <p:cNvSpPr txBox="1">
              <a:spLocks noChangeArrowheads="1"/>
            </p:cNvSpPr>
            <p:nvPr/>
          </p:nvSpPr>
          <p:spPr bwMode="auto">
            <a:xfrm>
              <a:off x="3408" y="767"/>
              <a:ext cx="21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6607" name="Text Box 62"/>
            <p:cNvSpPr txBox="1">
              <a:spLocks noChangeArrowheads="1"/>
            </p:cNvSpPr>
            <p:nvPr/>
          </p:nvSpPr>
          <p:spPr bwMode="auto">
            <a:xfrm>
              <a:off x="3888" y="624"/>
              <a:ext cx="274"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grpSp>
          <p:nvGrpSpPr>
            <p:cNvPr id="66608" name="Group 63"/>
            <p:cNvGrpSpPr>
              <a:grpSpLocks/>
            </p:cNvGrpSpPr>
            <p:nvPr/>
          </p:nvGrpSpPr>
          <p:grpSpPr bwMode="auto">
            <a:xfrm>
              <a:off x="5232" y="816"/>
              <a:ext cx="420" cy="221"/>
              <a:chOff x="5077" y="1296"/>
              <a:chExt cx="420" cy="221"/>
            </a:xfrm>
          </p:grpSpPr>
          <p:sp>
            <p:nvSpPr>
              <p:cNvPr id="66617" name="Oval 64"/>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8" name="Oval 65"/>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6609" name="Group 66"/>
            <p:cNvGrpSpPr>
              <a:grpSpLocks/>
            </p:cNvGrpSpPr>
            <p:nvPr/>
          </p:nvGrpSpPr>
          <p:grpSpPr bwMode="auto">
            <a:xfrm rot="-2511274">
              <a:off x="4944" y="480"/>
              <a:ext cx="420" cy="221"/>
              <a:chOff x="5077" y="1296"/>
              <a:chExt cx="420" cy="221"/>
            </a:xfrm>
          </p:grpSpPr>
          <p:sp>
            <p:nvSpPr>
              <p:cNvPr id="66615" name="Oval 67"/>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6" name="Oval 68"/>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sp>
          <p:nvSpPr>
            <p:cNvPr id="66610" name="Oval 69"/>
            <p:cNvSpPr>
              <a:spLocks noChangeArrowheads="1"/>
            </p:cNvSpPr>
            <p:nvPr/>
          </p:nvSpPr>
          <p:spPr bwMode="auto">
            <a:xfrm rot="-10700897">
              <a:off x="3264" y="62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1" name="Oval 70"/>
            <p:cNvSpPr>
              <a:spLocks noChangeArrowheads="1"/>
            </p:cNvSpPr>
            <p:nvPr/>
          </p:nvSpPr>
          <p:spPr bwMode="auto">
            <a:xfrm rot="-10700897">
              <a:off x="3648" y="528"/>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2" name="Oval 71"/>
            <p:cNvSpPr>
              <a:spLocks noChangeArrowheads="1"/>
            </p:cNvSpPr>
            <p:nvPr/>
          </p:nvSpPr>
          <p:spPr bwMode="auto">
            <a:xfrm rot="-10700897">
              <a:off x="3072" y="81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3" name="Oval 72"/>
            <p:cNvSpPr>
              <a:spLocks noChangeArrowheads="1"/>
            </p:cNvSpPr>
            <p:nvPr/>
          </p:nvSpPr>
          <p:spPr bwMode="auto">
            <a:xfrm rot="-10700897">
              <a:off x="4464"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4" name="Oval 73"/>
            <p:cNvSpPr>
              <a:spLocks noChangeArrowheads="1"/>
            </p:cNvSpPr>
            <p:nvPr/>
          </p:nvSpPr>
          <p:spPr bwMode="auto">
            <a:xfrm rot="-10700897">
              <a:off x="504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11" name="Group 86"/>
          <p:cNvGrpSpPr>
            <a:grpSpLocks/>
          </p:cNvGrpSpPr>
          <p:nvPr/>
        </p:nvGrpSpPr>
        <p:grpSpPr bwMode="auto">
          <a:xfrm>
            <a:off x="58738" y="4343400"/>
            <a:ext cx="3675062" cy="2393950"/>
            <a:chOff x="37" y="2736"/>
            <a:chExt cx="2315" cy="1508"/>
          </a:xfrm>
        </p:grpSpPr>
        <p:sp>
          <p:nvSpPr>
            <p:cNvPr id="66577" name="Rectangle 87"/>
            <p:cNvSpPr>
              <a:spLocks noChangeArrowheads="1"/>
            </p:cNvSpPr>
            <p:nvPr/>
          </p:nvSpPr>
          <p:spPr bwMode="auto">
            <a:xfrm>
              <a:off x="432" y="3696"/>
              <a:ext cx="384" cy="1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78" name="Text Box 88"/>
            <p:cNvSpPr txBox="1">
              <a:spLocks noChangeArrowheads="1"/>
            </p:cNvSpPr>
            <p:nvPr/>
          </p:nvSpPr>
          <p:spPr bwMode="auto">
            <a:xfrm>
              <a:off x="37" y="2736"/>
              <a:ext cx="2315"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Low pressure (p)</a:t>
              </a:r>
            </a:p>
            <a:p>
              <a:pPr algn="ctr">
                <a:spcBef>
                  <a:spcPct val="0"/>
                </a:spcBef>
                <a:buFontTx/>
                <a:buNone/>
              </a:pPr>
              <a:r>
                <a:rPr lang="en-GB" altLang="it-IT" sz="1600"/>
                <a:t>low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&lt;&lt;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a:t>
              </a:r>
              <a:r>
                <a:rPr lang="en-GB" altLang="it-IT" sz="1600"/>
                <a:t> </a:t>
              </a:r>
              <a:r>
                <a:rPr lang="en-GB" altLang="it-IT" sz="1600">
                  <a:solidFill>
                    <a:srgbClr val="000066"/>
                  </a:solidFill>
                </a:rPr>
                <a:t>b</a:t>
              </a:r>
              <a:r>
                <a:rPr lang="en-GB" altLang="it-IT" sz="1600" baseline="-25000">
                  <a:solidFill>
                    <a:srgbClr val="000066"/>
                  </a:solidFill>
                </a:rPr>
                <a:t>A   </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a:t>
              </a:r>
              <a:r>
                <a:rPr lang="en-GB" altLang="it-IT" sz="1600" b="1">
                  <a:solidFill>
                    <a:srgbClr val="000066"/>
                  </a:solidFill>
                </a:rPr>
                <a:t>p</a:t>
              </a:r>
              <a:r>
                <a:rPr lang="en-GB" altLang="it-IT" sz="1600" b="1" baseline="-25000">
                  <a:solidFill>
                    <a:srgbClr val="000066"/>
                  </a:solidFill>
                </a:rPr>
                <a:t>B</a:t>
              </a:r>
              <a:r>
                <a:rPr lang="en-GB" altLang="it-IT" sz="1600">
                  <a:solidFill>
                    <a:srgbClr val="000066"/>
                  </a:solidFill>
                </a:rPr>
                <a:t> …….. first order in A</a:t>
              </a:r>
            </a:p>
          </p:txBody>
        </p:sp>
        <p:sp>
          <p:nvSpPr>
            <p:cNvPr id="66579" name="Text Box 89"/>
            <p:cNvSpPr txBox="1">
              <a:spLocks noChangeArrowheads="1"/>
            </p:cNvSpPr>
            <p:nvPr/>
          </p:nvSpPr>
          <p:spPr bwMode="auto">
            <a:xfrm>
              <a:off x="528" y="4032"/>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6580" name="Line 90"/>
            <p:cNvSpPr>
              <a:spLocks noChangeShapeType="1"/>
            </p:cNvSpPr>
            <p:nvPr/>
          </p:nvSpPr>
          <p:spPr bwMode="auto">
            <a:xfrm flipV="1">
              <a:off x="720" y="3888"/>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81" name="Line 91"/>
            <p:cNvSpPr>
              <a:spLocks noChangeShapeType="1"/>
            </p:cNvSpPr>
            <p:nvPr/>
          </p:nvSpPr>
          <p:spPr bwMode="auto">
            <a:xfrm flipV="1">
              <a:off x="1392" y="2736"/>
              <a:ext cx="67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 name="Group 92"/>
          <p:cNvGrpSpPr>
            <a:grpSpLocks/>
          </p:cNvGrpSpPr>
          <p:nvPr/>
        </p:nvGrpSpPr>
        <p:grpSpPr bwMode="auto">
          <a:xfrm>
            <a:off x="5334000" y="3048000"/>
            <a:ext cx="3692525" cy="3765550"/>
            <a:chOff x="3360" y="1920"/>
            <a:chExt cx="2326" cy="2372"/>
          </a:xfrm>
        </p:grpSpPr>
        <p:sp>
          <p:nvSpPr>
            <p:cNvPr id="66572" name="Rectangle 93"/>
            <p:cNvSpPr>
              <a:spLocks noChangeArrowheads="1"/>
            </p:cNvSpPr>
            <p:nvPr/>
          </p:nvSpPr>
          <p:spPr bwMode="auto">
            <a:xfrm>
              <a:off x="4075" y="3744"/>
              <a:ext cx="202"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73" name="Text Box 94"/>
            <p:cNvSpPr txBox="1">
              <a:spLocks noChangeArrowheads="1"/>
            </p:cNvSpPr>
            <p:nvPr/>
          </p:nvSpPr>
          <p:spPr bwMode="auto">
            <a:xfrm>
              <a:off x="3614" y="2784"/>
              <a:ext cx="2072"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High pressure (p)</a:t>
              </a:r>
            </a:p>
            <a:p>
              <a:pPr algn="ctr">
                <a:spcBef>
                  <a:spcPct val="0"/>
                </a:spcBef>
                <a:buFontTx/>
                <a:buNone/>
              </a:pPr>
              <a:r>
                <a:rPr lang="en-GB" altLang="it-IT" sz="1600"/>
                <a:t>high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&gt;&gt;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   </a:t>
              </a:r>
              <a:r>
                <a:rPr lang="en-GB" altLang="it-IT" sz="1600" b="1">
                  <a:solidFill>
                    <a:srgbClr val="000066"/>
                  </a:solidFill>
                </a:rPr>
                <a:t>p</a:t>
              </a:r>
              <a:r>
                <a:rPr lang="en-GB" altLang="it-IT" sz="1600" b="1" baseline="-25000">
                  <a:solidFill>
                    <a:srgbClr val="000066"/>
                  </a:solidFill>
                </a:rPr>
                <a:t>B</a:t>
              </a:r>
              <a:r>
                <a:rPr lang="en-GB" altLang="it-IT" sz="1600">
                  <a:solidFill>
                    <a:srgbClr val="000066"/>
                  </a:solidFill>
                </a:rPr>
                <a:t> …….. zero order in A</a:t>
              </a:r>
            </a:p>
          </p:txBody>
        </p:sp>
        <p:sp>
          <p:nvSpPr>
            <p:cNvPr id="66574" name="Text Box 95"/>
            <p:cNvSpPr txBox="1">
              <a:spLocks noChangeArrowheads="1"/>
            </p:cNvSpPr>
            <p:nvPr/>
          </p:nvSpPr>
          <p:spPr bwMode="auto">
            <a:xfrm>
              <a:off x="3984" y="4080"/>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6575" name="Line 96"/>
            <p:cNvSpPr>
              <a:spLocks noChangeShapeType="1"/>
            </p:cNvSpPr>
            <p:nvPr/>
          </p:nvSpPr>
          <p:spPr bwMode="auto">
            <a:xfrm flipV="1">
              <a:off x="4176" y="3936"/>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6" name="Line 97"/>
            <p:cNvSpPr>
              <a:spLocks noChangeShapeType="1"/>
            </p:cNvSpPr>
            <p:nvPr/>
          </p:nvSpPr>
          <p:spPr bwMode="auto">
            <a:xfrm flipH="1" flipV="1">
              <a:off x="3360" y="1920"/>
              <a:ext cx="1056"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650" name="Text Box 98"/>
          <p:cNvSpPr txBox="1">
            <a:spLocks noChangeArrowheads="1"/>
          </p:cNvSpPr>
          <p:nvPr/>
        </p:nvSpPr>
        <p:spPr bwMode="auto">
          <a:xfrm>
            <a:off x="304800" y="3200400"/>
            <a:ext cx="2378075" cy="835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Note: For constant p</a:t>
            </a:r>
            <a:r>
              <a:rPr lang="en-GB" altLang="it-IT" sz="1600" baseline="-25000"/>
              <a:t>A</a:t>
            </a:r>
            <a:r>
              <a:rPr lang="en-GB" altLang="it-IT" sz="1600"/>
              <a:t>, the rate is always first order wrt </a:t>
            </a:r>
            <a:r>
              <a:rPr lang="en-GB" altLang="it-IT" sz="1600" b="1">
                <a:solidFill>
                  <a:srgbClr val="000066"/>
                </a:solidFill>
                <a:cs typeface="Times New Roman" pitchFamily="18" charset="0"/>
              </a:rPr>
              <a:t>p</a:t>
            </a:r>
            <a:r>
              <a:rPr lang="en-GB" altLang="it-IT" sz="1600" b="1" baseline="-25000">
                <a:solidFill>
                  <a:srgbClr val="000066"/>
                </a:solidFill>
                <a:cs typeface="Times New Roman" pitchFamily="18" charset="0"/>
              </a:rPr>
              <a:t>B</a:t>
            </a:r>
            <a:r>
              <a:rPr lang="en-GB" altLang="it-IT" sz="1600"/>
              <a:t> </a:t>
            </a:r>
          </a:p>
        </p:txBody>
      </p:sp>
      <p:sp>
        <p:nvSpPr>
          <p:cNvPr id="99"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err="1" smtClean="0">
                <a:solidFill>
                  <a:srgbClr val="FF0000"/>
                </a:solidFill>
                <a:latin typeface="+mn-lt"/>
              </a:rPr>
              <a:t>Eley-Rideal</a:t>
            </a:r>
            <a:endParaRPr lang="en-GB" altLang="it-IT" sz="2400" b="1" dirty="0">
              <a:solidFill>
                <a:srgbClr val="FF0000"/>
              </a:solidFill>
              <a:latin typeface="+mn-lt"/>
            </a:endParaRPr>
          </a:p>
          <a:p>
            <a:pPr algn="ctr">
              <a:spcBef>
                <a:spcPct val="0"/>
              </a:spcBef>
              <a:buFontTx/>
              <a:buNone/>
            </a:pPr>
            <a:r>
              <a:rPr lang="en-GB" altLang="it-IT" sz="2400" b="1" dirty="0" smtClean="0">
                <a:solidFill>
                  <a:srgbClr val="FF0000"/>
                </a:solidFill>
                <a:latin typeface="+mn-lt"/>
              </a:rPr>
              <a:t>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100" name="Rettangolo 99"/>
              <p:cNvSpPr/>
              <p:nvPr/>
            </p:nvSpPr>
            <p:spPr>
              <a:xfrm>
                <a:off x="258347" y="1829992"/>
                <a:ext cx="3990260"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 </m:t>
                          </m:r>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𝑘</m:t>
                              </m:r>
                            </m:e>
                            <m:sub>
                              <m:r>
                                <a:rPr lang="it-IT" b="0" i="1" smtClean="0">
                                  <a:solidFill>
                                    <a:srgbClr val="0000FF"/>
                                  </a:solidFill>
                                  <a:latin typeface="Cambria Math"/>
                                  <a:ea typeface="Cambria Math"/>
                                </a:rPr>
                                <m:t>h𝑒𝑡</m:t>
                              </m:r>
                            </m:sub>
                          </m:sSub>
                          <m:r>
                            <a:rPr lang="it-IT" b="0" i="1" smtClean="0">
                              <a:solidFill>
                                <a:srgbClr val="0000FF"/>
                              </a:solidFill>
                              <a:latin typeface="Cambria Math"/>
                              <a:ea typeface="Cambria Math"/>
                            </a:rPr>
                            <m:t> </m:t>
                          </m:r>
                          <m:r>
                            <a:rPr lang="it-IT" i="1">
                              <a:solidFill>
                                <a:srgbClr val="0000FF"/>
                              </a:solidFill>
                              <a:latin typeface="Cambria Math"/>
                              <a:ea typeface="Cambria Math"/>
                            </a:rPr>
                            <m:t>𝜃</m:t>
                          </m:r>
                        </m:e>
                        <m:sub>
                          <m:r>
                            <a:rPr lang="it-IT" b="0" i="1" smtClean="0">
                              <a:solidFill>
                                <a:srgbClr val="0000FF"/>
                              </a:solidFill>
                              <a:latin typeface="Cambria Math"/>
                              <a:ea typeface="Cambria Math"/>
                            </a:rPr>
                            <m:t>𝐴</m:t>
                          </m:r>
                        </m:sub>
                      </m:sSub>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b="0" i="1" smtClean="0">
                              <a:solidFill>
                                <a:srgbClr val="0000FF"/>
                              </a:solidFill>
                              <a:latin typeface="Cambria Math"/>
                              <a:ea typeface="Cambria Math"/>
                            </a:rPr>
                            <m:t>𝐵</m:t>
                          </m:r>
                        </m:sub>
                      </m:sSub>
                      <m:r>
                        <a:rPr lang="it-IT" b="0" i="1" smtClean="0">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b="0" i="1" smtClean="0">
                              <a:solidFill>
                                <a:srgbClr val="0000FF"/>
                              </a:solidFill>
                              <a:latin typeface="Cambria Math"/>
                              <a:ea typeface="Cambria Math"/>
                            </a:rPr>
                            <m:t>𝐵</m:t>
                          </m:r>
                        </m:sub>
                      </m:sSub>
                      <m:f>
                        <m:fPr>
                          <m:ctrlPr>
                            <a:rPr lang="it-IT" i="1">
                              <a:solidFill>
                                <a:srgbClr val="0000FF"/>
                              </a:solidFill>
                              <a:latin typeface="Cambria Math" panose="02040503050406030204" pitchFamily="18" charset="0"/>
                            </a:rPr>
                          </m:ctrlPr>
                        </m:fPr>
                        <m:num>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num>
                        <m:den>
                          <m:r>
                            <a:rPr lang="it-IT" i="1">
                              <a:solidFill>
                                <a:srgbClr val="0000FF"/>
                              </a:solidFill>
                              <a:latin typeface="Cambria Math"/>
                            </a:rPr>
                            <m:t>1+</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den>
                      </m:f>
                    </m:oMath>
                  </m:oMathPara>
                </a14:m>
                <a:endParaRPr lang="en-US" dirty="0">
                  <a:solidFill>
                    <a:srgbClr val="0000FF"/>
                  </a:solidFill>
                </a:endParaRPr>
              </a:p>
            </p:txBody>
          </p:sp>
        </mc:Choice>
        <mc:Fallback xmlns="">
          <p:sp>
            <p:nvSpPr>
              <p:cNvPr id="100" name="Rettangolo 99"/>
              <p:cNvSpPr>
                <a:spLocks noRot="1" noChangeAspect="1" noMove="1" noResize="1" noEditPoints="1" noAdjustHandles="1" noChangeArrowheads="1" noChangeShapeType="1" noTextEdit="1"/>
              </p:cNvSpPr>
              <p:nvPr/>
            </p:nvSpPr>
            <p:spPr>
              <a:xfrm>
                <a:off x="258347" y="1829992"/>
                <a:ext cx="3990260" cy="664926"/>
              </a:xfrm>
              <a:prstGeom prst="rect">
                <a:avLst/>
              </a:prstGeom>
              <a:blipFill rotWithShape="1">
                <a:blip r:embed="rId2"/>
                <a:stretch>
                  <a:fillRect/>
                </a:stretch>
              </a:blipFill>
            </p:spPr>
            <p:txBody>
              <a:bodyPr/>
              <a:lstStyle/>
              <a:p>
                <a:r>
                  <a:rPr lang="en-US">
                    <a:noFill/>
                  </a:rPr>
                  <a:t> </a:t>
                </a:r>
              </a:p>
            </p:txBody>
          </p:sp>
        </mc:Fallback>
      </mc:AlternateContent>
      <p:grpSp>
        <p:nvGrpSpPr>
          <p:cNvPr id="101" name="Group 71"/>
          <p:cNvGrpSpPr>
            <a:grpSpLocks/>
          </p:cNvGrpSpPr>
          <p:nvPr/>
        </p:nvGrpSpPr>
        <p:grpSpPr bwMode="auto">
          <a:xfrm>
            <a:off x="3153593" y="2636912"/>
            <a:ext cx="2514600" cy="2286000"/>
            <a:chOff x="3600" y="672"/>
            <a:chExt cx="2016" cy="1440"/>
          </a:xfrm>
        </p:grpSpPr>
        <p:sp>
          <p:nvSpPr>
            <p:cNvPr id="102" name="Line 72"/>
            <p:cNvSpPr>
              <a:spLocks noChangeShapeType="1"/>
            </p:cNvSpPr>
            <p:nvPr/>
          </p:nvSpPr>
          <p:spPr bwMode="auto">
            <a:xfrm flipV="1">
              <a:off x="3600" y="672"/>
              <a:ext cx="0" cy="14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 name="Line 73"/>
            <p:cNvSpPr>
              <a:spLocks noChangeShapeType="1"/>
            </p:cNvSpPr>
            <p:nvPr/>
          </p:nvSpPr>
          <p:spPr bwMode="auto">
            <a:xfrm>
              <a:off x="3600" y="2112"/>
              <a:ext cx="20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4" name="Line 75"/>
          <p:cNvSpPr>
            <a:spLocks noChangeShapeType="1"/>
          </p:cNvSpPr>
          <p:nvPr/>
        </p:nvSpPr>
        <p:spPr bwMode="auto">
          <a:xfrm>
            <a:off x="3153593" y="2973088"/>
            <a:ext cx="2514600" cy="0"/>
          </a:xfrm>
          <a:prstGeom prst="line">
            <a:avLst/>
          </a:prstGeom>
          <a:noFill/>
          <a:ln w="952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Text Box 76"/>
          <p:cNvSpPr txBox="1">
            <a:spLocks noChangeArrowheads="1"/>
          </p:cNvSpPr>
          <p:nvPr/>
        </p:nvSpPr>
        <p:spPr bwMode="auto">
          <a:xfrm>
            <a:off x="3763193" y="2636912"/>
            <a:ext cx="804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solidFill>
                  <a:srgbClr val="000066"/>
                </a:solidFill>
                <a:latin typeface="Symbol" pitchFamily="18" charset="2"/>
                <a:cs typeface="Times New Roman" pitchFamily="18" charset="0"/>
              </a:rPr>
              <a:t>Q</a:t>
            </a:r>
            <a:r>
              <a:rPr lang="en-GB" altLang="it-IT" sz="1600" b="1" baseline="-25000">
                <a:solidFill>
                  <a:srgbClr val="000066"/>
                </a:solidFill>
                <a:latin typeface="Symbol" pitchFamily="18" charset="2"/>
                <a:cs typeface="Times New Roman" pitchFamily="18" charset="0"/>
              </a:rPr>
              <a:t>A</a:t>
            </a:r>
            <a:r>
              <a:rPr lang="en-GB" altLang="it-IT" sz="1600"/>
              <a:t>  = 1</a:t>
            </a:r>
          </a:p>
        </p:txBody>
      </p:sp>
      <p:sp>
        <p:nvSpPr>
          <p:cNvPr id="106" name="Text Box 77"/>
          <p:cNvSpPr txBox="1">
            <a:spLocks noChangeArrowheads="1"/>
          </p:cNvSpPr>
          <p:nvPr/>
        </p:nvSpPr>
        <p:spPr bwMode="auto">
          <a:xfrm>
            <a:off x="4982393" y="4830837"/>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107" name="Text Box 78"/>
          <p:cNvSpPr txBox="1">
            <a:spLocks noChangeArrowheads="1"/>
          </p:cNvSpPr>
          <p:nvPr/>
        </p:nvSpPr>
        <p:spPr bwMode="auto">
          <a:xfrm rot="16200000">
            <a:off x="2672581" y="3575125"/>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rate</a:t>
            </a:r>
          </a:p>
        </p:txBody>
      </p:sp>
      <p:sp>
        <p:nvSpPr>
          <p:cNvPr id="108" name="Figura a mano libera 107"/>
          <p:cNvSpPr/>
          <p:nvPr/>
        </p:nvSpPr>
        <p:spPr>
          <a:xfrm>
            <a:off x="3153593" y="2981046"/>
            <a:ext cx="2326640" cy="1946946"/>
          </a:xfrm>
          <a:custGeom>
            <a:avLst/>
            <a:gdLst>
              <a:gd name="connsiteX0" fmla="*/ 0 w 2326640"/>
              <a:gd name="connsiteY0" fmla="*/ 1946946 h 1946946"/>
              <a:gd name="connsiteX1" fmla="*/ 203200 w 2326640"/>
              <a:gd name="connsiteY1" fmla="*/ 1276386 h 1946946"/>
              <a:gd name="connsiteX2" fmla="*/ 508000 w 2326640"/>
              <a:gd name="connsiteY2" fmla="*/ 549946 h 1946946"/>
              <a:gd name="connsiteX3" fmla="*/ 904240 w 2326640"/>
              <a:gd name="connsiteY3" fmla="*/ 148626 h 1946946"/>
              <a:gd name="connsiteX4" fmla="*/ 1376680 w 2326640"/>
              <a:gd name="connsiteY4" fmla="*/ 16546 h 1946946"/>
              <a:gd name="connsiteX5" fmla="*/ 2326640 w 2326640"/>
              <a:gd name="connsiteY5" fmla="*/ 6386 h 194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640" h="1946946">
                <a:moveTo>
                  <a:pt x="0" y="1946946"/>
                </a:moveTo>
                <a:cubicBezTo>
                  <a:pt x="59266" y="1728082"/>
                  <a:pt x="118533" y="1509219"/>
                  <a:pt x="203200" y="1276386"/>
                </a:cubicBezTo>
                <a:cubicBezTo>
                  <a:pt x="287867" y="1043553"/>
                  <a:pt x="391160" y="737906"/>
                  <a:pt x="508000" y="549946"/>
                </a:cubicBezTo>
                <a:cubicBezTo>
                  <a:pt x="624840" y="361986"/>
                  <a:pt x="759460" y="237526"/>
                  <a:pt x="904240" y="148626"/>
                </a:cubicBezTo>
                <a:cubicBezTo>
                  <a:pt x="1049020" y="59726"/>
                  <a:pt x="1139613" y="40253"/>
                  <a:pt x="1376680" y="16546"/>
                </a:cubicBezTo>
                <a:cubicBezTo>
                  <a:pt x="1613747" y="-7161"/>
                  <a:pt x="1970193" y="-388"/>
                  <a:pt x="2326640" y="6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38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650"/>
                                        </p:tgtEl>
                                        <p:attrNameLst>
                                          <p:attrName>style.visibility</p:attrName>
                                        </p:attrNameLst>
                                      </p:cBhvr>
                                      <p:to>
                                        <p:strVal val="visible"/>
                                      </p:to>
                                    </p:set>
                                    <p:anim calcmode="lin" valueType="num">
                                      <p:cBhvr additive="base">
                                        <p:cTn id="19" dur="500" fill="hold"/>
                                        <p:tgtEl>
                                          <p:spTgt spid="23650"/>
                                        </p:tgtEl>
                                        <p:attrNameLst>
                                          <p:attrName>ppt_x</p:attrName>
                                        </p:attrNameLst>
                                      </p:cBhvr>
                                      <p:tavLst>
                                        <p:tav tm="0">
                                          <p:val>
                                            <p:strVal val="0-#ppt_w/2"/>
                                          </p:val>
                                        </p:tav>
                                        <p:tav tm="100000">
                                          <p:val>
                                            <p:strVal val="#ppt_x"/>
                                          </p:val>
                                        </p:tav>
                                      </p:tavLst>
                                    </p:anim>
                                    <p:anim calcmode="lin" valueType="num">
                                      <p:cBhvr additive="base">
                                        <p:cTn id="20" dur="500" fill="hold"/>
                                        <p:tgtEl>
                                          <p:spTgt spid="23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0"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152400" y="1066800"/>
            <a:ext cx="45636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An adsorbed molecule may react </a:t>
            </a:r>
            <a:r>
              <a:rPr lang="en-GB" altLang="it-IT" sz="1600" dirty="0" smtClean="0"/>
              <a:t>O from the active phase/promoter, resulting in its reduction.</a:t>
            </a:r>
          </a:p>
          <a:p>
            <a:pPr algn="ctr">
              <a:spcBef>
                <a:spcPct val="0"/>
              </a:spcBef>
              <a:buFontTx/>
              <a:buNone/>
            </a:pPr>
            <a:r>
              <a:rPr lang="en-GB" altLang="it-IT" sz="1600" dirty="0" smtClean="0"/>
              <a:t>Reaction with gaseous O</a:t>
            </a:r>
            <a:r>
              <a:rPr lang="en-GB" altLang="it-IT" sz="1600" baseline="-25000" dirty="0" smtClean="0"/>
              <a:t>2</a:t>
            </a:r>
            <a:r>
              <a:rPr lang="en-GB" altLang="it-IT" sz="1600" dirty="0" smtClean="0"/>
              <a:t> restores the initial state. </a:t>
            </a:r>
            <a:endParaRPr lang="en-GB" altLang="it-IT" sz="1600" dirty="0"/>
          </a:p>
        </p:txBody>
      </p:sp>
      <p:sp>
        <p:nvSpPr>
          <p:cNvPr id="99"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smtClean="0">
                <a:solidFill>
                  <a:srgbClr val="FF0000"/>
                </a:solidFill>
                <a:latin typeface="+mn-lt"/>
              </a:rPr>
              <a:t>Mars-van </a:t>
            </a:r>
            <a:r>
              <a:rPr lang="en-GB" altLang="it-IT" sz="2400" b="1" dirty="0" err="1" smtClean="0">
                <a:solidFill>
                  <a:srgbClr val="FF0000"/>
                </a:solidFill>
                <a:latin typeface="+mn-lt"/>
              </a:rPr>
              <a:t>Krevelen</a:t>
            </a:r>
            <a:endParaRPr lang="en-GB" altLang="it-IT" sz="2400" b="1" dirty="0">
              <a:solidFill>
                <a:srgbClr val="FF0000"/>
              </a:solidFill>
              <a:latin typeface="+mn-lt"/>
            </a:endParaRPr>
          </a:p>
          <a:p>
            <a:pPr algn="ctr">
              <a:spcBef>
                <a:spcPct val="0"/>
              </a:spcBef>
              <a:buFontTx/>
              <a:buNone/>
            </a:pPr>
            <a:r>
              <a:rPr lang="en-GB" altLang="it-IT" sz="2400" b="1" dirty="0" smtClean="0">
                <a:solidFill>
                  <a:srgbClr val="FF0000"/>
                </a:solidFill>
                <a:latin typeface="+mn-lt"/>
              </a:rPr>
              <a:t>redox </a:t>
            </a:r>
            <a:r>
              <a:rPr lang="en-GB" altLang="it-IT" sz="2400" b="1" dirty="0">
                <a:solidFill>
                  <a:srgbClr val="FF0000"/>
                </a:solidFill>
                <a:latin typeface="+mn-lt"/>
              </a:rPr>
              <a:t>surface reactions</a:t>
            </a:r>
          </a:p>
        </p:txBody>
      </p:sp>
      <p:pic>
        <p:nvPicPr>
          <p:cNvPr id="3" name="Immagine 2"/>
          <p:cNvPicPr>
            <a:picLocks noChangeAspect="1"/>
          </p:cNvPicPr>
          <p:nvPr/>
        </p:nvPicPr>
        <p:blipFill>
          <a:blip r:embed="rId2"/>
          <a:stretch>
            <a:fillRect/>
          </a:stretch>
        </p:blipFill>
        <p:spPr>
          <a:xfrm>
            <a:off x="2771800" y="1966862"/>
            <a:ext cx="5817697" cy="4511252"/>
          </a:xfrm>
          <a:prstGeom prst="rect">
            <a:avLst/>
          </a:prstGeom>
        </p:spPr>
      </p:pic>
    </p:spTree>
    <p:extLst>
      <p:ext uri="{BB962C8B-B14F-4D97-AF65-F5344CB8AC3E}">
        <p14:creationId xmlns:p14="http://schemas.microsoft.com/office/powerpoint/2010/main" val="25340508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7285037"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ext Box 3"/>
          <p:cNvSpPr txBox="1">
            <a:spLocks noChangeArrowheads="1"/>
          </p:cNvSpPr>
          <p:nvPr/>
        </p:nvSpPr>
        <p:spPr bwMode="auto">
          <a:xfrm>
            <a:off x="725478" y="152400"/>
            <a:ext cx="4821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000" b="1" dirty="0">
                <a:solidFill>
                  <a:srgbClr val="FF0000"/>
                </a:solidFill>
                <a:latin typeface="+mj-lt"/>
              </a:rPr>
              <a:t>Transition State Model and Catalyst Activity</a:t>
            </a:r>
          </a:p>
          <a:p>
            <a:pPr algn="ctr">
              <a:spcBef>
                <a:spcPct val="0"/>
              </a:spcBef>
              <a:buFontTx/>
              <a:buNone/>
            </a:pPr>
            <a:r>
              <a:rPr lang="en-GB" altLang="it-IT" sz="2000" b="1" dirty="0">
                <a:solidFill>
                  <a:srgbClr val="FF0000"/>
                </a:solidFill>
                <a:latin typeface="+mj-lt"/>
              </a:rPr>
              <a:t>The Volcano Plot</a:t>
            </a:r>
          </a:p>
        </p:txBody>
      </p:sp>
      <p:sp>
        <p:nvSpPr>
          <p:cNvPr id="67612" name="Text Box 28"/>
          <p:cNvSpPr txBox="1">
            <a:spLocks noChangeArrowheads="1"/>
          </p:cNvSpPr>
          <p:nvPr/>
        </p:nvSpPr>
        <p:spPr bwMode="auto">
          <a:xfrm>
            <a:off x="4038600" y="1143000"/>
            <a:ext cx="4800600" cy="835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There is often a relationship between CATALYTIC ACTIVITY ( </a:t>
            </a:r>
            <a:r>
              <a:rPr lang="en-GB" altLang="it-IT" sz="1600" b="1" dirty="0" err="1">
                <a:solidFill>
                  <a:srgbClr val="0000FF"/>
                </a:solidFill>
                <a:latin typeface="Symbol" pitchFamily="18" charset="2"/>
              </a:rPr>
              <a:t>D</a:t>
            </a:r>
            <a:r>
              <a:rPr lang="en-GB" altLang="it-IT" sz="1600" b="1" dirty="0" err="1">
                <a:solidFill>
                  <a:srgbClr val="0000FF"/>
                </a:solidFill>
              </a:rPr>
              <a:t>E</a:t>
            </a:r>
            <a:r>
              <a:rPr lang="en-GB" altLang="it-IT" sz="1600" b="1" baseline="-25000" dirty="0" err="1">
                <a:solidFill>
                  <a:srgbClr val="0000FF"/>
                </a:solidFill>
              </a:rPr>
              <a:t>het</a:t>
            </a:r>
            <a:r>
              <a:rPr lang="en-GB" altLang="it-IT" sz="1600" b="1" dirty="0">
                <a:solidFill>
                  <a:schemeClr val="accent2"/>
                </a:solidFill>
                <a:latin typeface="Symbol" pitchFamily="18" charset="2"/>
              </a:rPr>
              <a:t> </a:t>
            </a:r>
            <a:r>
              <a:rPr lang="en-GB" altLang="it-IT" sz="1600" dirty="0"/>
              <a:t>) and strength of chemisorption of reactants </a:t>
            </a:r>
            <a:r>
              <a:rPr lang="en-GB" altLang="it-IT" sz="1600" b="1" dirty="0" err="1">
                <a:solidFill>
                  <a:srgbClr val="FF0000"/>
                </a:solidFill>
                <a:latin typeface="Symbol" pitchFamily="18" charset="2"/>
              </a:rPr>
              <a:t>D</a:t>
            </a:r>
            <a:r>
              <a:rPr lang="en-GB" altLang="it-IT" sz="1600" b="1" dirty="0" err="1">
                <a:solidFill>
                  <a:srgbClr val="FF0000"/>
                </a:solidFill>
              </a:rPr>
              <a:t>H</a:t>
            </a:r>
            <a:r>
              <a:rPr lang="en-GB" altLang="it-IT" sz="1600" b="1" baseline="-25000" dirty="0" err="1">
                <a:solidFill>
                  <a:srgbClr val="FF0000"/>
                </a:solidFill>
              </a:rPr>
              <a:t>ads</a:t>
            </a:r>
            <a:r>
              <a:rPr lang="en-GB" altLang="it-IT" sz="1600" dirty="0"/>
              <a:t>.</a:t>
            </a:r>
          </a:p>
        </p:txBody>
      </p:sp>
    </p:spTree>
    <p:extLst>
      <p:ext uri="{BB962C8B-B14F-4D97-AF65-F5344CB8AC3E}">
        <p14:creationId xmlns:p14="http://schemas.microsoft.com/office/powerpoint/2010/main" val="3331851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Text Box 694"/>
          <p:cNvSpPr txBox="1">
            <a:spLocks noChangeArrowheads="1"/>
          </p:cNvSpPr>
          <p:nvPr/>
        </p:nvSpPr>
        <p:spPr bwMode="auto">
          <a:xfrm>
            <a:off x="2484437" y="548680"/>
            <a:ext cx="3713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dirty="0" err="1">
                <a:latin typeface="+mj-lt"/>
              </a:rPr>
              <a:t>Rootsaert</a:t>
            </a:r>
            <a:r>
              <a:rPr lang="en-GB" altLang="it-IT" sz="1400" dirty="0">
                <a:latin typeface="+mj-lt"/>
              </a:rPr>
              <a:t> &amp; </a:t>
            </a:r>
            <a:r>
              <a:rPr lang="en-GB" altLang="it-IT" sz="1400" dirty="0" err="1">
                <a:latin typeface="+mj-lt"/>
              </a:rPr>
              <a:t>Sachtler</a:t>
            </a:r>
            <a:r>
              <a:rPr lang="en-GB" altLang="it-IT" sz="1400" dirty="0">
                <a:latin typeface="+mj-lt"/>
              </a:rPr>
              <a:t>: </a:t>
            </a:r>
            <a:r>
              <a:rPr lang="en-GB" altLang="it-IT" sz="1400" dirty="0" err="1" smtClean="0">
                <a:latin typeface="+mj-lt"/>
              </a:rPr>
              <a:t>Z.Phys.Chem</a:t>
            </a:r>
            <a:r>
              <a:rPr lang="en-GB" altLang="it-IT" sz="1400" dirty="0">
                <a:latin typeface="+mj-lt"/>
              </a:rPr>
              <a:t>. 26 (1960) 16</a:t>
            </a:r>
          </a:p>
        </p:txBody>
      </p:sp>
      <p:sp>
        <p:nvSpPr>
          <p:cNvPr id="68611" name="Text Box 716"/>
          <p:cNvSpPr txBox="1">
            <a:spLocks noChangeArrowheads="1"/>
          </p:cNvSpPr>
          <p:nvPr/>
        </p:nvSpPr>
        <p:spPr bwMode="auto">
          <a:xfrm>
            <a:off x="3200400" y="152400"/>
            <a:ext cx="1968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dirty="0">
                <a:solidFill>
                  <a:srgbClr val="FF0000"/>
                </a:solidFill>
                <a:latin typeface="+mj-lt"/>
              </a:rPr>
              <a:t>The Volcano Plot</a:t>
            </a:r>
            <a:endParaRPr lang="en-GB" altLang="it-IT" sz="1400" b="1" dirty="0">
              <a:solidFill>
                <a:srgbClr val="FF0000"/>
              </a:solidFill>
              <a:latin typeface="+mj-lt"/>
            </a:endParaRPr>
          </a:p>
        </p:txBody>
      </p:sp>
      <p:sp>
        <p:nvSpPr>
          <p:cNvPr id="68612" name="Text Box 717"/>
          <p:cNvSpPr txBox="1">
            <a:spLocks noChangeArrowheads="1"/>
          </p:cNvSpPr>
          <p:nvPr/>
        </p:nvSpPr>
        <p:spPr bwMode="auto">
          <a:xfrm>
            <a:off x="63500" y="5181600"/>
            <a:ext cx="4356100" cy="1568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When </a:t>
            </a:r>
            <a:r>
              <a:rPr lang="en-GB" altLang="it-IT" sz="1600" b="1" dirty="0">
                <a:solidFill>
                  <a:srgbClr val="FF0000"/>
                </a:solidFill>
                <a:latin typeface="Symbol" pitchFamily="18" charset="2"/>
              </a:rPr>
              <a:t>-</a:t>
            </a:r>
            <a:r>
              <a:rPr lang="en-GB" altLang="it-IT" sz="1600" b="1" dirty="0" err="1">
                <a:solidFill>
                  <a:srgbClr val="FF0000"/>
                </a:solidFill>
                <a:latin typeface="Symbol" pitchFamily="18" charset="2"/>
              </a:rPr>
              <a:t>D</a:t>
            </a:r>
            <a:r>
              <a:rPr lang="en-GB" altLang="it-IT" sz="1600" b="1" dirty="0" err="1">
                <a:solidFill>
                  <a:srgbClr val="FF0000"/>
                </a:solidFill>
              </a:rPr>
              <a:t>H</a:t>
            </a:r>
            <a:r>
              <a:rPr lang="en-GB" altLang="it-IT" sz="1600" b="1" baseline="-25000" dirty="0" err="1">
                <a:solidFill>
                  <a:srgbClr val="FF0000"/>
                </a:solidFill>
              </a:rPr>
              <a:t>ads</a:t>
            </a:r>
            <a:r>
              <a:rPr lang="en-GB" altLang="it-IT" sz="1600" b="1" baseline="-25000" dirty="0">
                <a:solidFill>
                  <a:srgbClr val="FF0000"/>
                </a:solidFill>
              </a:rPr>
              <a:t> </a:t>
            </a:r>
            <a:r>
              <a:rPr lang="en-GB" altLang="it-IT" sz="1600" dirty="0"/>
              <a:t>is small</a:t>
            </a:r>
          </a:p>
          <a:p>
            <a:pPr algn="ctr">
              <a:spcBef>
                <a:spcPct val="0"/>
              </a:spcBef>
              <a:buFontTx/>
              <a:buNone/>
            </a:pPr>
            <a:r>
              <a:rPr lang="en-GB" altLang="it-IT" sz="1600" dirty="0" err="1"/>
              <a:t>bp</a:t>
            </a:r>
            <a:r>
              <a:rPr lang="en-GB" altLang="it-IT" sz="1600" dirty="0"/>
              <a:t> &lt;&lt; 1</a:t>
            </a:r>
          </a:p>
          <a:p>
            <a:pPr algn="ctr">
              <a:spcBef>
                <a:spcPct val="0"/>
              </a:spcBef>
              <a:buFont typeface="Symbol" pitchFamily="18" charset="2"/>
              <a:buChar char="Q"/>
            </a:pPr>
            <a:r>
              <a:rPr lang="en-GB" altLang="it-IT" sz="1600" b="1" dirty="0">
                <a:cs typeface="Times New Roman" pitchFamily="18" charset="0"/>
              </a:rPr>
              <a:t> = </a:t>
            </a:r>
            <a:r>
              <a:rPr lang="en-GB" altLang="it-IT" sz="1600" b="1" dirty="0" err="1">
                <a:cs typeface="Times New Roman" pitchFamily="18" charset="0"/>
              </a:rPr>
              <a:t>bp</a:t>
            </a:r>
            <a:r>
              <a:rPr lang="en-GB" altLang="it-IT" sz="1600" b="1" dirty="0">
                <a:cs typeface="Times New Roman" pitchFamily="18" charset="0"/>
              </a:rPr>
              <a:t> </a:t>
            </a:r>
            <a:r>
              <a:rPr lang="en-GB" altLang="it-IT" sz="1600" dirty="0">
                <a:latin typeface="Symbol" pitchFamily="18" charset="2"/>
              </a:rPr>
              <a:t>a</a:t>
            </a:r>
            <a:r>
              <a:rPr lang="en-GB" altLang="it-IT" sz="1600" b="1" dirty="0">
                <a:cs typeface="Times New Roman" pitchFamily="18" charset="0"/>
              </a:rPr>
              <a:t> </a:t>
            </a:r>
            <a:r>
              <a:rPr lang="en-GB" altLang="it-IT" sz="1600" b="1" dirty="0" err="1">
                <a:cs typeface="Times New Roman" pitchFamily="18" charset="0"/>
              </a:rPr>
              <a:t>exp</a:t>
            </a:r>
            <a:r>
              <a:rPr lang="en-GB" altLang="it-IT" sz="1600" b="1" dirty="0">
                <a:cs typeface="Times New Roman" pitchFamily="18" charset="0"/>
              </a:rPr>
              <a:t> (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G</a:t>
            </a:r>
            <a:r>
              <a:rPr lang="en-GB" altLang="it-IT" sz="1600" b="1" baseline="-25000" dirty="0" err="1">
                <a:solidFill>
                  <a:srgbClr val="FF0000"/>
                </a:solidFill>
                <a:cs typeface="Times New Roman" pitchFamily="18" charset="0"/>
              </a:rPr>
              <a:t>ads</a:t>
            </a:r>
            <a:r>
              <a:rPr lang="en-GB" altLang="it-IT" sz="1600" b="1" dirty="0">
                <a:cs typeface="Times New Roman" pitchFamily="18" charset="0"/>
              </a:rPr>
              <a:t>/RT ) </a:t>
            </a:r>
            <a:r>
              <a:rPr lang="en-GB" altLang="it-IT" sz="1600" dirty="0">
                <a:latin typeface="Symbol" pitchFamily="18" charset="2"/>
              </a:rPr>
              <a:t>a </a:t>
            </a:r>
            <a:r>
              <a:rPr lang="en-GB" altLang="it-IT" sz="1600" b="1" dirty="0" err="1">
                <a:cs typeface="Times New Roman" pitchFamily="18" charset="0"/>
              </a:rPr>
              <a:t>exp</a:t>
            </a:r>
            <a:r>
              <a:rPr lang="en-GB" altLang="it-IT" sz="1600" b="1" dirty="0">
                <a:cs typeface="Times New Roman" pitchFamily="18" charset="0"/>
              </a:rPr>
              <a:t> </a:t>
            </a:r>
            <a:r>
              <a:rPr lang="en-GB" altLang="it-IT" sz="1600" b="1" dirty="0">
                <a:solidFill>
                  <a:srgbClr val="FF0000"/>
                </a:solidFill>
                <a:cs typeface="Times New Roman" pitchFamily="18" charset="0"/>
              </a:rPr>
              <a:t>(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H</a:t>
            </a:r>
            <a:r>
              <a:rPr lang="en-GB" altLang="it-IT" sz="1600" b="1" baseline="-25000" dirty="0" err="1">
                <a:solidFill>
                  <a:srgbClr val="FF0000"/>
                </a:solidFill>
                <a:cs typeface="Times New Roman" pitchFamily="18" charset="0"/>
              </a:rPr>
              <a:t>ads</a:t>
            </a:r>
            <a:r>
              <a:rPr lang="en-GB" altLang="it-IT" sz="1600" b="1" dirty="0">
                <a:cs typeface="Times New Roman" pitchFamily="18" charset="0"/>
              </a:rPr>
              <a:t>/RT ) </a:t>
            </a:r>
          </a:p>
          <a:p>
            <a:pPr algn="ctr">
              <a:spcBef>
                <a:spcPct val="0"/>
              </a:spcBef>
              <a:buFont typeface="Symbol" pitchFamily="18" charset="2"/>
              <a:buNone/>
            </a:pPr>
            <a:r>
              <a:rPr lang="en-GB" altLang="it-IT" sz="1600" dirty="0"/>
              <a:t>Increasing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H</a:t>
            </a:r>
            <a:r>
              <a:rPr lang="en-GB" altLang="it-IT" sz="1600" b="1" baseline="-25000" dirty="0" err="1">
                <a:solidFill>
                  <a:srgbClr val="FF0000"/>
                </a:solidFill>
                <a:cs typeface="Times New Roman" pitchFamily="18" charset="0"/>
              </a:rPr>
              <a:t>ads</a:t>
            </a:r>
            <a:r>
              <a:rPr lang="en-GB" altLang="it-IT" sz="1600" b="1" dirty="0">
                <a:solidFill>
                  <a:srgbClr val="FF0000"/>
                </a:solidFill>
                <a:cs typeface="Times New Roman" pitchFamily="18" charset="0"/>
              </a:rPr>
              <a:t> </a:t>
            </a:r>
            <a:r>
              <a:rPr lang="en-GB" altLang="it-IT" sz="1600" b="1" dirty="0">
                <a:cs typeface="Times New Roman" pitchFamily="18" charset="0"/>
              </a:rPr>
              <a:t>will increase </a:t>
            </a:r>
            <a:r>
              <a:rPr lang="en-GB" altLang="it-IT" sz="1600" b="1" dirty="0">
                <a:latin typeface="Symbol" pitchFamily="18" charset="2"/>
                <a:cs typeface="Times New Roman" pitchFamily="18" charset="0"/>
              </a:rPr>
              <a:t>Q</a:t>
            </a:r>
            <a:r>
              <a:rPr lang="en-GB" altLang="it-IT" sz="1600" b="1" dirty="0">
                <a:cs typeface="Times New Roman" pitchFamily="18" charset="0"/>
              </a:rPr>
              <a:t> and hence rate.</a:t>
            </a:r>
          </a:p>
          <a:p>
            <a:pPr algn="ctr">
              <a:spcBef>
                <a:spcPct val="0"/>
              </a:spcBef>
              <a:buFont typeface="Symbol" pitchFamily="18" charset="2"/>
              <a:buNone/>
            </a:pPr>
            <a:r>
              <a:rPr lang="en-GB" altLang="it-IT" sz="1600" b="1" dirty="0" err="1">
                <a:solidFill>
                  <a:srgbClr val="0000FF"/>
                </a:solidFill>
                <a:latin typeface="Symbol" pitchFamily="18" charset="2"/>
                <a:cs typeface="Times New Roman" pitchFamily="18" charset="0"/>
              </a:rPr>
              <a:t>D</a:t>
            </a:r>
            <a:r>
              <a:rPr lang="en-GB" altLang="it-IT" sz="1600" b="1" dirty="0" err="1">
                <a:solidFill>
                  <a:srgbClr val="0000FF"/>
                </a:solidFill>
                <a:cs typeface="Times New Roman" pitchFamily="18" charset="0"/>
              </a:rPr>
              <a:t>E</a:t>
            </a:r>
            <a:r>
              <a:rPr lang="en-GB" altLang="it-IT" sz="1600" b="1" baseline="-25000" dirty="0" err="1">
                <a:solidFill>
                  <a:srgbClr val="0000FF"/>
                </a:solidFill>
                <a:cs typeface="Times New Roman" pitchFamily="18" charset="0"/>
              </a:rPr>
              <a:t>het</a:t>
            </a:r>
            <a:r>
              <a:rPr lang="en-GB" altLang="it-IT" sz="1600" b="1" dirty="0">
                <a:cs typeface="Times New Roman" pitchFamily="18" charset="0"/>
              </a:rPr>
              <a:t> remains unchanged.</a:t>
            </a:r>
            <a:endParaRPr lang="en-GB" altLang="it-IT" sz="1600" b="1" dirty="0">
              <a:latin typeface="Symbol" pitchFamily="18" charset="2"/>
              <a:cs typeface="Times New Roman" pitchFamily="18" charset="0"/>
            </a:endParaRPr>
          </a:p>
        </p:txBody>
      </p:sp>
      <p:sp>
        <p:nvSpPr>
          <p:cNvPr id="68613" name="Text Box 718"/>
          <p:cNvSpPr txBox="1">
            <a:spLocks noChangeArrowheads="1"/>
          </p:cNvSpPr>
          <p:nvPr/>
        </p:nvSpPr>
        <p:spPr bwMode="auto">
          <a:xfrm>
            <a:off x="4648200" y="5303838"/>
            <a:ext cx="4356100"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When </a:t>
            </a:r>
            <a:r>
              <a:rPr lang="en-GB" altLang="it-IT" sz="1600" b="1" dirty="0">
                <a:solidFill>
                  <a:srgbClr val="FF0000"/>
                </a:solidFill>
                <a:latin typeface="Symbol" pitchFamily="18" charset="2"/>
              </a:rPr>
              <a:t>-</a:t>
            </a:r>
            <a:r>
              <a:rPr lang="en-GB" altLang="it-IT" sz="1600" b="1" dirty="0" err="1">
                <a:solidFill>
                  <a:srgbClr val="FF0000"/>
                </a:solidFill>
                <a:latin typeface="Symbol" pitchFamily="18" charset="2"/>
              </a:rPr>
              <a:t>D</a:t>
            </a:r>
            <a:r>
              <a:rPr lang="en-GB" altLang="it-IT" sz="1600" b="1" dirty="0" err="1">
                <a:solidFill>
                  <a:srgbClr val="FF0000"/>
                </a:solidFill>
              </a:rPr>
              <a:t>H</a:t>
            </a:r>
            <a:r>
              <a:rPr lang="en-GB" altLang="it-IT" sz="1600" b="1" baseline="-25000" dirty="0" err="1">
                <a:solidFill>
                  <a:srgbClr val="FF0000"/>
                </a:solidFill>
              </a:rPr>
              <a:t>ads</a:t>
            </a:r>
            <a:r>
              <a:rPr lang="en-GB" altLang="it-IT" sz="1600" b="1" baseline="-25000" dirty="0">
                <a:solidFill>
                  <a:srgbClr val="FF0000"/>
                </a:solidFill>
              </a:rPr>
              <a:t> </a:t>
            </a:r>
            <a:r>
              <a:rPr lang="en-GB" altLang="it-IT" sz="1600" dirty="0"/>
              <a:t>is large</a:t>
            </a:r>
          </a:p>
          <a:p>
            <a:pPr algn="ctr">
              <a:spcBef>
                <a:spcPct val="0"/>
              </a:spcBef>
              <a:buFontTx/>
              <a:buNone/>
            </a:pPr>
            <a:r>
              <a:rPr lang="en-GB" altLang="it-IT" sz="1600" dirty="0" err="1"/>
              <a:t>bp</a:t>
            </a:r>
            <a:r>
              <a:rPr lang="en-GB" altLang="it-IT" sz="1600" dirty="0"/>
              <a:t> &gt;&gt; 1, and </a:t>
            </a:r>
            <a:r>
              <a:rPr lang="en-GB" altLang="it-IT" sz="1600" b="1" dirty="0">
                <a:cs typeface="Times New Roman" pitchFamily="18" charset="0"/>
              </a:rPr>
              <a:t> </a:t>
            </a:r>
            <a:r>
              <a:rPr lang="en-GB" altLang="it-IT" sz="1600" b="1" dirty="0">
                <a:latin typeface="Symbol" pitchFamily="18" charset="2"/>
                <a:cs typeface="Times New Roman" pitchFamily="18" charset="0"/>
              </a:rPr>
              <a:t>Q</a:t>
            </a:r>
            <a:r>
              <a:rPr lang="en-GB" altLang="it-IT" sz="1600" b="1" dirty="0">
                <a:cs typeface="Times New Roman" pitchFamily="18" charset="0"/>
              </a:rPr>
              <a:t> = 1</a:t>
            </a:r>
          </a:p>
          <a:p>
            <a:pPr algn="ctr">
              <a:spcBef>
                <a:spcPct val="0"/>
              </a:spcBef>
              <a:buFont typeface="Symbol" pitchFamily="18" charset="2"/>
              <a:buNone/>
            </a:pPr>
            <a:r>
              <a:rPr lang="en-GB" altLang="it-IT" sz="1600" dirty="0"/>
              <a:t>Increasing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H</a:t>
            </a:r>
            <a:r>
              <a:rPr lang="en-GB" altLang="it-IT" sz="1600" b="1" baseline="-25000" dirty="0" err="1">
                <a:solidFill>
                  <a:srgbClr val="FF0000"/>
                </a:solidFill>
                <a:cs typeface="Times New Roman" pitchFamily="18" charset="0"/>
              </a:rPr>
              <a:t>ads</a:t>
            </a:r>
            <a:r>
              <a:rPr lang="en-GB" altLang="it-IT" sz="1600" b="1" dirty="0">
                <a:solidFill>
                  <a:srgbClr val="FF0000"/>
                </a:solidFill>
                <a:cs typeface="Times New Roman" pitchFamily="18" charset="0"/>
              </a:rPr>
              <a:t> </a:t>
            </a:r>
            <a:r>
              <a:rPr lang="en-GB" altLang="it-IT" sz="1600" b="1" dirty="0">
                <a:cs typeface="Times New Roman" pitchFamily="18" charset="0"/>
              </a:rPr>
              <a:t>starts to increase</a:t>
            </a:r>
            <a:r>
              <a:rPr lang="en-GB" altLang="it-IT" sz="1600" b="1" dirty="0">
                <a:solidFill>
                  <a:srgbClr val="FF0000"/>
                </a:solidFill>
                <a:cs typeface="Times New Roman" pitchFamily="18" charset="0"/>
              </a:rPr>
              <a:t> </a:t>
            </a:r>
            <a:r>
              <a:rPr lang="en-GB" altLang="it-IT" sz="1600" b="1" dirty="0" err="1">
                <a:solidFill>
                  <a:srgbClr val="0000FF"/>
                </a:solidFill>
                <a:latin typeface="Symbol" pitchFamily="18" charset="2"/>
                <a:cs typeface="Times New Roman" pitchFamily="18" charset="0"/>
              </a:rPr>
              <a:t>D</a:t>
            </a:r>
            <a:r>
              <a:rPr lang="en-GB" altLang="it-IT" sz="1600" b="1" dirty="0" err="1">
                <a:solidFill>
                  <a:srgbClr val="0000FF"/>
                </a:solidFill>
                <a:cs typeface="Times New Roman" pitchFamily="18" charset="0"/>
              </a:rPr>
              <a:t>E</a:t>
            </a:r>
            <a:r>
              <a:rPr lang="en-GB" altLang="it-IT" sz="1600" b="1" baseline="-25000" dirty="0" err="1">
                <a:solidFill>
                  <a:srgbClr val="0000FF"/>
                </a:solidFill>
                <a:cs typeface="Times New Roman" pitchFamily="18" charset="0"/>
              </a:rPr>
              <a:t>het</a:t>
            </a:r>
            <a:endParaRPr lang="en-GB" altLang="it-IT" sz="1600" b="1" dirty="0">
              <a:solidFill>
                <a:srgbClr val="0000FF"/>
              </a:solidFill>
              <a:cs typeface="Times New Roman" pitchFamily="18" charset="0"/>
            </a:endParaRPr>
          </a:p>
          <a:p>
            <a:pPr algn="ctr">
              <a:spcBef>
                <a:spcPct val="0"/>
              </a:spcBef>
              <a:buFont typeface="Symbol" pitchFamily="18" charset="2"/>
              <a:buNone/>
            </a:pPr>
            <a:r>
              <a:rPr lang="en-GB" altLang="it-IT" sz="1600" b="1" dirty="0">
                <a:cs typeface="Times New Roman" pitchFamily="18" charset="0"/>
              </a:rPr>
              <a:t>and rate decreases (adsorbates too stable to react.</a:t>
            </a:r>
            <a:endParaRPr lang="en-GB" altLang="it-IT" sz="1600" b="1" dirty="0">
              <a:latin typeface="Symbol" pitchFamily="18" charset="2"/>
              <a:cs typeface="Times New Roman" pitchFamily="18" charset="0"/>
            </a:endParaRPr>
          </a:p>
        </p:txBody>
      </p:sp>
      <p:grpSp>
        <p:nvGrpSpPr>
          <p:cNvPr id="4" name="Gruppo 3"/>
          <p:cNvGrpSpPr/>
          <p:nvPr/>
        </p:nvGrpSpPr>
        <p:grpSpPr>
          <a:xfrm>
            <a:off x="6804248" y="1616075"/>
            <a:ext cx="2224391" cy="369332"/>
            <a:chOff x="6804248" y="1616075"/>
            <a:chExt cx="2224391" cy="369332"/>
          </a:xfrm>
        </p:grpSpPr>
        <p:sp>
          <p:nvSpPr>
            <p:cNvPr id="3" name="CasellaDiTesto 2"/>
            <p:cNvSpPr txBox="1"/>
            <p:nvPr/>
          </p:nvSpPr>
          <p:spPr>
            <a:xfrm>
              <a:off x="6804248" y="1616075"/>
              <a:ext cx="2224391" cy="369332"/>
            </a:xfrm>
            <a:prstGeom prst="rect">
              <a:avLst/>
            </a:prstGeom>
            <a:noFill/>
          </p:spPr>
          <p:txBody>
            <a:bodyPr wrap="none" rtlCol="0">
              <a:spAutoFit/>
            </a:bodyPr>
            <a:lstStyle/>
            <a:p>
              <a:r>
                <a:rPr lang="en-US" dirty="0" smtClean="0"/>
                <a:t>HCOOH          CO</a:t>
              </a:r>
              <a:r>
                <a:rPr lang="en-US" baseline="-25000" dirty="0" smtClean="0"/>
                <a:t>2</a:t>
              </a:r>
              <a:r>
                <a:rPr lang="en-US" dirty="0" smtClean="0"/>
                <a:t> + H</a:t>
              </a:r>
              <a:r>
                <a:rPr lang="en-US" baseline="-25000" dirty="0" smtClean="0"/>
                <a:t>2</a:t>
              </a:r>
              <a:endParaRPr lang="en-US" baseline="-25000" dirty="0"/>
            </a:p>
          </p:txBody>
        </p:sp>
        <p:sp>
          <p:nvSpPr>
            <p:cNvPr id="722" name="Line 137"/>
            <p:cNvSpPr>
              <a:spLocks noChangeShapeType="1"/>
            </p:cNvSpPr>
            <p:nvPr/>
          </p:nvSpPr>
          <p:spPr bwMode="auto">
            <a:xfrm flipV="1">
              <a:off x="7621101" y="1801396"/>
              <a:ext cx="4403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0" name="Picture 2" descr="https://upload.wikimedia.org/wikipedia/commons/thumb/6/6c/Volcano_plot.png/525px-Volcano_pl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202" y="843629"/>
            <a:ext cx="500062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034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725478" y="152400"/>
            <a:ext cx="4821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000" b="1" dirty="0">
                <a:solidFill>
                  <a:srgbClr val="FF0000"/>
                </a:solidFill>
                <a:latin typeface="+mj-lt"/>
              </a:rPr>
              <a:t>Transition State Model and Catalyst Activity</a:t>
            </a:r>
          </a:p>
          <a:p>
            <a:pPr algn="ctr">
              <a:spcBef>
                <a:spcPct val="0"/>
              </a:spcBef>
              <a:buFontTx/>
              <a:buNone/>
            </a:pPr>
            <a:r>
              <a:rPr lang="en-GB" altLang="it-IT" sz="2000" b="1" dirty="0">
                <a:solidFill>
                  <a:srgbClr val="FF0000"/>
                </a:solidFill>
                <a:latin typeface="+mj-lt"/>
              </a:rPr>
              <a:t>The Volcano Plot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59" y="980728"/>
            <a:ext cx="8712200"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2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28488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Metal carbonyl</a:t>
            </a:r>
            <a:endParaRPr lang="en-US" altLang="it-IT" sz="3200" dirty="0">
              <a:solidFill>
                <a:srgbClr val="FF0000"/>
              </a:solidFill>
              <a:latin typeface="Symbol" panose="05050102010706020507" pitchFamily="18" charset="2"/>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15" y="3271769"/>
            <a:ext cx="7200000" cy="300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06" b="69163"/>
          <a:stretch/>
        </p:blipFill>
        <p:spPr bwMode="auto">
          <a:xfrm>
            <a:off x="720725" y="1016372"/>
            <a:ext cx="3674191" cy="166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4352436" y="1131445"/>
            <a:ext cx="4654404"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Symbol" panose="05050102010706020507" pitchFamily="18" charset="2"/>
              </a:rPr>
              <a:t>p</a:t>
            </a:r>
            <a:r>
              <a:rPr lang="en-US" sz="2000" dirty="0"/>
              <a:t> </a:t>
            </a:r>
            <a:r>
              <a:rPr lang="en-US" sz="2000" dirty="0" smtClean="0"/>
              <a:t>back-donation increases electron density in antibonding orbitals of CO</a:t>
            </a:r>
          </a:p>
          <a:p>
            <a:pPr marL="342900" indent="-342900">
              <a:buFont typeface="Arial" panose="020B0604020202020204" pitchFamily="34" charset="0"/>
              <a:buChar char="•"/>
            </a:pPr>
            <a:r>
              <a:rPr lang="en-US" sz="2000" dirty="0" smtClean="0"/>
              <a:t>C-O bond is weaker</a:t>
            </a:r>
          </a:p>
          <a:p>
            <a:pPr marL="342900" indent="-342900">
              <a:buFont typeface="Arial" panose="020B0604020202020204" pitchFamily="34" charset="0"/>
              <a:buChar char="•"/>
            </a:pPr>
            <a:r>
              <a:rPr lang="en-US" sz="2000" dirty="0" smtClean="0"/>
              <a:t>C-O length increases and </a:t>
            </a:r>
            <a:r>
              <a:rPr lang="en-US" sz="2000" dirty="0" err="1" smtClean="0">
                <a:latin typeface="Symbol" panose="05050102010706020507" pitchFamily="18" charset="2"/>
              </a:rPr>
              <a:t>n</a:t>
            </a:r>
            <a:r>
              <a:rPr lang="en-US" sz="2000" baseline="-25000" dirty="0" err="1" smtClean="0"/>
              <a:t>CO</a:t>
            </a:r>
            <a:r>
              <a:rPr lang="en-US" sz="2000" dirty="0" smtClean="0"/>
              <a:t> decreases</a:t>
            </a:r>
            <a:endParaRPr lang="en-US" sz="2000" dirty="0"/>
          </a:p>
        </p:txBody>
      </p:sp>
      <p:sp>
        <p:nvSpPr>
          <p:cNvPr id="8" name="Freccia a destra 7"/>
          <p:cNvSpPr/>
          <p:nvPr/>
        </p:nvSpPr>
        <p:spPr bwMode="auto">
          <a:xfrm flipH="1">
            <a:off x="1718391" y="1875789"/>
            <a:ext cx="588564" cy="145415"/>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9" name="Freccia a destra 8"/>
          <p:cNvSpPr/>
          <p:nvPr/>
        </p:nvSpPr>
        <p:spPr bwMode="auto">
          <a:xfrm>
            <a:off x="1933656" y="2298699"/>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0" name="Freccia a destra 9"/>
          <p:cNvSpPr/>
          <p:nvPr/>
        </p:nvSpPr>
        <p:spPr bwMode="auto">
          <a:xfrm>
            <a:off x="1894961" y="1462834"/>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Tree>
    <p:extLst>
      <p:ext uri="{BB962C8B-B14F-4D97-AF65-F5344CB8AC3E}">
        <p14:creationId xmlns:p14="http://schemas.microsoft.com/office/powerpoint/2010/main" val="2722409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3.1|13.8"/>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5318</Words>
  <Application>Microsoft Office PowerPoint</Application>
  <PresentationFormat>Presentazione su schermo (4:3)</PresentationFormat>
  <Paragraphs>869</Paragraphs>
  <Slides>84</Slides>
  <Notes>26</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6</vt:i4>
      </vt:variant>
      <vt:variant>
        <vt:lpstr>Titoli diapositive</vt:lpstr>
      </vt:variant>
      <vt:variant>
        <vt:i4>84</vt:i4>
      </vt:variant>
    </vt:vector>
  </HeadingPairs>
  <TitlesOfParts>
    <vt:vector size="101" baseType="lpstr">
      <vt:lpstr>ＭＳ Ｐゴシック</vt:lpstr>
      <vt:lpstr>ＭＳ Ｐゴシック</vt:lpstr>
      <vt:lpstr>Arial</vt:lpstr>
      <vt:lpstr>Calibri</vt:lpstr>
      <vt:lpstr>Cambria Math</vt:lpstr>
      <vt:lpstr>CG Times</vt:lpstr>
      <vt:lpstr>Symbol</vt:lpstr>
      <vt:lpstr>Symbol Set SWA</vt:lpstr>
      <vt:lpstr>Times New Roman</vt:lpstr>
      <vt:lpstr>Wingdings</vt:lpstr>
      <vt:lpstr>Tema di Office</vt:lpstr>
      <vt:lpstr>CS ChemDraw Drawing</vt:lpstr>
      <vt:lpstr>Draw.Document.6</vt:lpstr>
      <vt:lpstr>Equation</vt:lpstr>
      <vt:lpstr>Micrografx Windows Draw 6.0 Drawing</vt:lpstr>
      <vt:lpstr>Equation.3</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Adsorption of CO on Metal Surfaces.</vt:lpstr>
      <vt:lpstr>Adsorption of CO on Metal Surfaces.</vt:lpstr>
      <vt:lpstr>Presentazione standard di PowerPoint</vt:lpstr>
      <vt:lpstr>Presentazione standard di PowerPoint</vt:lpstr>
      <vt:lpstr>H2 molecule approaching the W Surface end-on</vt:lpstr>
      <vt:lpstr>H2 molecule approaching the W Surface broadside-on.  </vt:lpstr>
      <vt:lpstr>Presentazione standard di PowerPoint</vt:lpstr>
      <vt:lpstr>Oxygen on metal surfaces </vt:lpstr>
      <vt:lpstr>Presentazione standard di PowerPoint</vt:lpstr>
      <vt:lpstr>Presentazione standard di PowerPoint</vt:lpstr>
      <vt:lpstr>Presentazione standard di PowerPoint</vt:lpstr>
      <vt:lpstr>Chemisorption of Unsaturated Hydrocarbons </vt:lpstr>
      <vt:lpstr>Models of chemisorbed ethene and ethyne on Cu(111)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What are Porous Materials?</vt:lpstr>
      <vt:lpstr>Measure of Porosity</vt:lpstr>
      <vt:lpstr>Size of Pores (IUPAC Standard)</vt:lpstr>
      <vt:lpstr>Shapes of Pores</vt:lpstr>
      <vt:lpstr>Presentazione standard di PowerPoint</vt:lpstr>
      <vt:lpstr>Gas Sorption: Isotherm</vt:lpstr>
      <vt:lpstr>Gas Sorption: Isotherm</vt:lpstr>
      <vt:lpstr>Gas Sorption: Isotherm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Adsorption Theories: BET</vt:lpstr>
      <vt:lpstr>Specific Surface Area Calculation</vt:lpstr>
      <vt:lpstr>Pore Size Distribution</vt:lpstr>
      <vt:lpstr>Pore Size Distribution</vt:lpstr>
      <vt:lpstr>Pore Size: Kelvin Equation</vt:lpstr>
      <vt:lpstr>Pore Size: Kelvin Equation</vt:lpstr>
      <vt:lpstr>Presentazione standard di PowerPoint</vt:lpstr>
      <vt:lpstr>Presentazione standard di PowerPoint</vt:lpstr>
      <vt:lpstr>Presentazione standard di PowerPoint</vt:lpstr>
      <vt:lpstr>Presentazione standard di PowerPoint</vt:lpstr>
      <vt:lpstr>1.1% Pt/g-Al2O3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Eley-Rideal</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montini</dc:creator>
  <cp:lastModifiedBy>Tiziano Montini</cp:lastModifiedBy>
  <cp:revision>58</cp:revision>
  <dcterms:created xsi:type="dcterms:W3CDTF">2019-03-03T16:21:28Z</dcterms:created>
  <dcterms:modified xsi:type="dcterms:W3CDTF">2021-03-29T11:40:49Z</dcterms:modified>
</cp:coreProperties>
</file>