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59" r:id="rId13"/>
    <p:sldId id="279" r:id="rId14"/>
    <p:sldId id="299" r:id="rId15"/>
    <p:sldId id="280" r:id="rId16"/>
    <p:sldId id="301" r:id="rId17"/>
    <p:sldId id="290" r:id="rId18"/>
    <p:sldId id="282" r:id="rId19"/>
    <p:sldId id="303" r:id="rId20"/>
    <p:sldId id="309" r:id="rId21"/>
    <p:sldId id="310" r:id="rId22"/>
    <p:sldId id="283" r:id="rId23"/>
    <p:sldId id="300" r:id="rId24"/>
    <p:sldId id="302" r:id="rId25"/>
    <p:sldId id="284" r:id="rId26"/>
    <p:sldId id="285" r:id="rId27"/>
    <p:sldId id="258" r:id="rId28"/>
    <p:sldId id="263" r:id="rId29"/>
    <p:sldId id="332" r:id="rId30"/>
    <p:sldId id="286" r:id="rId31"/>
    <p:sldId id="264" r:id="rId32"/>
    <p:sldId id="265" r:id="rId33"/>
    <p:sldId id="266" r:id="rId34"/>
    <p:sldId id="291" r:id="rId35"/>
    <p:sldId id="293" r:id="rId36"/>
    <p:sldId id="294" r:id="rId37"/>
    <p:sldId id="311" r:id="rId38"/>
    <p:sldId id="312" r:id="rId39"/>
    <p:sldId id="313" r:id="rId40"/>
    <p:sldId id="267" r:id="rId41"/>
    <p:sldId id="292" r:id="rId42"/>
    <p:sldId id="295" r:id="rId43"/>
    <p:sldId id="296" r:id="rId44"/>
    <p:sldId id="297" r:id="rId45"/>
    <p:sldId id="314" r:id="rId46"/>
    <p:sldId id="315" r:id="rId47"/>
    <p:sldId id="316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7" autoAdjust="0"/>
    <p:restoredTop sz="94622" autoAdjust="0"/>
  </p:normalViewPr>
  <p:slideViewPr>
    <p:cSldViewPr>
      <p:cViewPr varScale="1">
        <p:scale>
          <a:sx n="102" d="100"/>
          <a:sy n="102" d="100"/>
        </p:scale>
        <p:origin x="142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20380-F08D-44DF-8B86-C9C17BFB4382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FAC28-4942-4DD2-A384-6666348753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126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A554EBA-34DA-4BF7-80EC-D5E6BDF7192B}" type="slidenum">
              <a:rPr lang="en-US" altLang="it-IT" sz="1200"/>
              <a:pPr algn="r" eaLnBrk="1" hangingPunct="1"/>
              <a:t>20</a:t>
            </a:fld>
            <a:endParaRPr lang="en-US" altLang="it-IT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75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BBF97875-6766-4E9A-BBDC-816EFA8EB61B}" type="slidenum">
              <a:rPr lang="en-US" altLang="it-IT" sz="1200"/>
              <a:pPr algn="r" eaLnBrk="1" hangingPunct="1"/>
              <a:t>21</a:t>
            </a:fld>
            <a:endParaRPr lang="en-US" altLang="it-IT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06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3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4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5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4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9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0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1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1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0FDC-8C16-4EBA-8008-2506B8A60B9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65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0FDC-8C16-4EBA-8008-2506B8A60B9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B5059-2579-408F-97D1-4E56F9B9A9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2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pubs.rsc.org/en/content/articlelanding/2016/gc/c6gc01979j#!divAbstract" TargetMode="External"/><Relationship Id="rId4" Type="http://schemas.openxmlformats.org/officeDocument/2006/relationships/image" Target="../media/image59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hyperlink" Target="http://pubs.rsc.org/en/content/articlelanding/2016/gc/c6gc01979j#!divAbstract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23863"/>
            <a:ext cx="793432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1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95288"/>
            <a:ext cx="794385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2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423863"/>
            <a:ext cx="806767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6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0"/>
          <a:stretch>
            <a:fillRect/>
          </a:stretch>
        </p:blipFill>
        <p:spPr bwMode="auto">
          <a:xfrm>
            <a:off x="2128838" y="1090613"/>
            <a:ext cx="456247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9" name="Text Box 5"/>
          <p:cNvSpPr txBox="1">
            <a:spLocks noChangeArrowheads="1"/>
          </p:cNvSpPr>
          <p:nvPr/>
        </p:nvSpPr>
        <p:spPr bwMode="auto">
          <a:xfrm>
            <a:off x="336550" y="215900"/>
            <a:ext cx="85772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Position of the redox potentials of various metallic couples related to the energy levels of the conduction and valence bands of TiO</a:t>
            </a:r>
            <a:r>
              <a:rPr lang="it-IT" altLang="it-IT" baseline="-25000"/>
              <a:t>2</a:t>
            </a:r>
            <a:r>
              <a:rPr lang="it-IT" altLang="it-IT"/>
              <a:t> Degussa P25 at pH=0</a:t>
            </a:r>
          </a:p>
        </p:txBody>
      </p:sp>
    </p:spTree>
    <p:extLst>
      <p:ext uri="{BB962C8B-B14F-4D97-AF65-F5344CB8AC3E}">
        <p14:creationId xmlns:p14="http://schemas.microsoft.com/office/powerpoint/2010/main" val="191387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09575"/>
            <a:ext cx="81153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3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68223" y="136322"/>
            <a:ext cx="21435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Z-</a:t>
            </a:r>
            <a:r>
              <a:rPr lang="it-IT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it-IT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pubs.rsc.org/image/article/2015/TA/c5ta05503b/c5ta05503b-f12_hi-r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0" y="917431"/>
            <a:ext cx="8137920" cy="303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4437112"/>
            <a:ext cx="3467100" cy="218122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68223" y="4653136"/>
            <a:ext cx="3871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Harvesting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visible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light</a:t>
            </a:r>
          </a:p>
          <a:p>
            <a:pPr marL="285750" indent="-28575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Allowing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occurence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of more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demanding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semireactions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621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90525"/>
            <a:ext cx="801052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56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098" y="2348880"/>
            <a:ext cx="6475801" cy="19012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18526" y="1052736"/>
            <a:ext cx="5975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it-IT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43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38431" r="685"/>
          <a:stretch>
            <a:fillRect/>
          </a:stretch>
        </p:blipFill>
        <p:spPr bwMode="auto">
          <a:xfrm>
            <a:off x="446088" y="2460625"/>
            <a:ext cx="8251825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Text Box 5"/>
          <p:cNvSpPr txBox="1">
            <a:spLocks noChangeArrowheads="1"/>
          </p:cNvSpPr>
          <p:nvPr/>
        </p:nvSpPr>
        <p:spPr bwMode="auto">
          <a:xfrm>
            <a:off x="219075" y="285750"/>
            <a:ext cx="7800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400" b="1" dirty="0" err="1">
                <a:solidFill>
                  <a:srgbClr val="0000FF"/>
                </a:solidFill>
              </a:rPr>
              <a:t>Mineralization</a:t>
            </a:r>
            <a:r>
              <a:rPr lang="it-IT" altLang="it-IT" sz="2400" b="1" dirty="0">
                <a:solidFill>
                  <a:srgbClr val="0000FF"/>
                </a:solidFill>
              </a:rPr>
              <a:t> of </a:t>
            </a:r>
            <a:r>
              <a:rPr lang="it-IT" altLang="it-IT" sz="2400" b="1" dirty="0" err="1">
                <a:solidFill>
                  <a:srgbClr val="0000FF"/>
                </a:solidFill>
              </a:rPr>
              <a:t>organic</a:t>
            </a:r>
            <a:r>
              <a:rPr lang="it-IT" altLang="it-IT" sz="2400" b="1" dirty="0">
                <a:solidFill>
                  <a:srgbClr val="0000FF"/>
                </a:solidFill>
              </a:rPr>
              <a:t> </a:t>
            </a:r>
            <a:r>
              <a:rPr lang="it-IT" altLang="it-IT" sz="2400" b="1" dirty="0" err="1">
                <a:solidFill>
                  <a:srgbClr val="0000FF"/>
                </a:solidFill>
              </a:rPr>
              <a:t>pollutants</a:t>
            </a:r>
            <a:endParaRPr lang="it-IT" altLang="it-IT" sz="2400" b="1" dirty="0">
              <a:solidFill>
                <a:srgbClr val="0000FF"/>
              </a:solidFill>
            </a:endParaRPr>
          </a:p>
        </p:txBody>
      </p:sp>
      <p:sp>
        <p:nvSpPr>
          <p:cNvPr id="227332" name="Text Box 6"/>
          <p:cNvSpPr txBox="1">
            <a:spLocks noChangeArrowheads="1"/>
          </p:cNvSpPr>
          <p:nvPr/>
        </p:nvSpPr>
        <p:spPr bwMode="auto">
          <a:xfrm>
            <a:off x="1146175" y="844550"/>
            <a:ext cx="207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Organic pollutant + O</a:t>
            </a:r>
            <a:r>
              <a:rPr lang="it-IT" altLang="it-IT" baseline="-25000"/>
              <a:t>2 </a:t>
            </a:r>
          </a:p>
        </p:txBody>
      </p:sp>
      <p:sp>
        <p:nvSpPr>
          <p:cNvPr id="227333" name="Text Box 7"/>
          <p:cNvSpPr txBox="1">
            <a:spLocks noChangeArrowheads="1"/>
          </p:cNvSpPr>
          <p:nvPr/>
        </p:nvSpPr>
        <p:spPr bwMode="auto">
          <a:xfrm>
            <a:off x="5651500" y="844550"/>
            <a:ext cx="202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CO</a:t>
            </a:r>
            <a:r>
              <a:rPr lang="it-IT" altLang="it-IT" baseline="-25000"/>
              <a:t>2</a:t>
            </a:r>
            <a:r>
              <a:rPr lang="it-IT" altLang="it-IT"/>
              <a:t> + H</a:t>
            </a:r>
            <a:r>
              <a:rPr lang="it-IT" altLang="it-IT" baseline="-25000"/>
              <a:t>2</a:t>
            </a:r>
            <a:r>
              <a:rPr lang="it-IT" altLang="it-IT"/>
              <a:t>O + minerals</a:t>
            </a:r>
          </a:p>
        </p:txBody>
      </p:sp>
      <p:grpSp>
        <p:nvGrpSpPr>
          <p:cNvPr id="227334" name="Group 11"/>
          <p:cNvGrpSpPr>
            <a:grpSpLocks/>
          </p:cNvGrpSpPr>
          <p:nvPr/>
        </p:nvGrpSpPr>
        <p:grpSpPr bwMode="auto">
          <a:xfrm>
            <a:off x="3476625" y="704850"/>
            <a:ext cx="1971675" cy="646113"/>
            <a:chOff x="2190" y="444"/>
            <a:chExt cx="1242" cy="407"/>
          </a:xfrm>
        </p:grpSpPr>
        <p:sp>
          <p:nvSpPr>
            <p:cNvPr id="227335" name="Line 8"/>
            <p:cNvSpPr>
              <a:spLocks noChangeShapeType="1"/>
            </p:cNvSpPr>
            <p:nvPr/>
          </p:nvSpPr>
          <p:spPr bwMode="auto">
            <a:xfrm>
              <a:off x="2190" y="618"/>
              <a:ext cx="12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336" name="Text Box 9"/>
            <p:cNvSpPr txBox="1">
              <a:spLocks noChangeArrowheads="1"/>
            </p:cNvSpPr>
            <p:nvPr/>
          </p:nvSpPr>
          <p:spPr bwMode="auto">
            <a:xfrm>
              <a:off x="2454" y="444"/>
              <a:ext cx="7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400"/>
                <a:t>semiconductor</a:t>
              </a:r>
            </a:p>
          </p:txBody>
        </p:sp>
        <p:sp>
          <p:nvSpPr>
            <p:cNvPr id="227337" name="Text Box 10"/>
            <p:cNvSpPr txBox="1">
              <a:spLocks noChangeArrowheads="1"/>
            </p:cNvSpPr>
            <p:nvPr/>
          </p:nvSpPr>
          <p:spPr bwMode="auto">
            <a:xfrm>
              <a:off x="2595" y="659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400" i="1"/>
                <a:t>h</a:t>
              </a:r>
              <a:r>
                <a:rPr lang="it-IT" altLang="it-IT" sz="1400">
                  <a:latin typeface="Symbol" pitchFamily="18" charset="2"/>
                </a:rPr>
                <a:t>n</a:t>
              </a:r>
              <a:r>
                <a:rPr lang="it-IT" altLang="it-IT" sz="1400"/>
                <a:t>&gt; E</a:t>
              </a:r>
              <a:r>
                <a:rPr lang="it-IT" altLang="it-IT" sz="1400" baseline="-25000"/>
                <a:t>bg</a:t>
              </a:r>
            </a:p>
          </p:txBody>
        </p:sp>
      </p:grpSp>
      <p:sp>
        <p:nvSpPr>
          <p:cNvPr id="227338" name="Text Box 12"/>
          <p:cNvSpPr txBox="1">
            <a:spLocks noChangeArrowheads="1"/>
          </p:cNvSpPr>
          <p:nvPr/>
        </p:nvSpPr>
        <p:spPr bwMode="auto">
          <a:xfrm>
            <a:off x="555625" y="1549400"/>
            <a:ext cx="7678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The reaction is non-selective and pratically all organic pollutants can be degraded under selected conditions</a:t>
            </a:r>
          </a:p>
        </p:txBody>
      </p:sp>
    </p:spTree>
    <p:extLst>
      <p:ext uri="{BB962C8B-B14F-4D97-AF65-F5344CB8AC3E}">
        <p14:creationId xmlns:p14="http://schemas.microsoft.com/office/powerpoint/2010/main" val="342689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175" y="1268760"/>
            <a:ext cx="3571875" cy="476250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9075" y="285750"/>
            <a:ext cx="7800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400" b="1" dirty="0" err="1">
                <a:solidFill>
                  <a:srgbClr val="0000FF"/>
                </a:solidFill>
              </a:rPr>
              <a:t>Mineralization</a:t>
            </a:r>
            <a:r>
              <a:rPr lang="it-IT" altLang="it-IT" sz="2400" b="1" dirty="0">
                <a:solidFill>
                  <a:srgbClr val="0000FF"/>
                </a:solidFill>
              </a:rPr>
              <a:t> of </a:t>
            </a:r>
            <a:r>
              <a:rPr lang="it-IT" altLang="it-IT" sz="2400" b="1" dirty="0" err="1">
                <a:solidFill>
                  <a:srgbClr val="0000FF"/>
                </a:solidFill>
              </a:rPr>
              <a:t>organic</a:t>
            </a:r>
            <a:r>
              <a:rPr lang="it-IT" altLang="it-IT" sz="2400" b="1" dirty="0">
                <a:solidFill>
                  <a:srgbClr val="0000FF"/>
                </a:solidFill>
              </a:rPr>
              <a:t> </a:t>
            </a:r>
            <a:r>
              <a:rPr lang="it-IT" altLang="it-IT" sz="2400" b="1" dirty="0" err="1">
                <a:solidFill>
                  <a:srgbClr val="0000FF"/>
                </a:solidFill>
              </a:rPr>
              <a:t>pollutants</a:t>
            </a:r>
            <a:endParaRPr lang="it-IT" altLang="it-IT" sz="2400" b="1" dirty="0">
              <a:solidFill>
                <a:srgbClr val="0000FF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19075" y="1412776"/>
            <a:ext cx="392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Photoreactor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1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81000"/>
            <a:ext cx="81438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95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00050"/>
            <a:ext cx="79724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777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28019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200">
                <a:solidFill>
                  <a:srgbClr val="FF0000"/>
                </a:solidFill>
              </a:rPr>
              <a:t>Photocatalysis</a:t>
            </a:r>
            <a:endParaRPr lang="en-US" altLang="it-IT" sz="3200" baseline="-25000">
              <a:solidFill>
                <a:srgbClr val="FF0000"/>
              </a:solidFill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95288" y="765175"/>
            <a:ext cx="4692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SzPct val="90000"/>
            </a:pPr>
            <a:r>
              <a:rPr lang="en-US" altLang="it-IT" sz="2000">
                <a:solidFill>
                  <a:srgbClr val="0000FF"/>
                </a:solidFill>
              </a:rPr>
              <a:t>Dyes degradation: TiO</a:t>
            </a:r>
            <a:r>
              <a:rPr lang="en-US" altLang="it-IT" sz="2000" baseline="-25000">
                <a:solidFill>
                  <a:srgbClr val="0000FF"/>
                </a:solidFill>
              </a:rPr>
              <a:t>2</a:t>
            </a:r>
            <a:r>
              <a:rPr lang="en-US" altLang="it-IT" sz="2000">
                <a:solidFill>
                  <a:srgbClr val="0000FF"/>
                </a:solidFill>
              </a:rPr>
              <a:t>-based materials</a:t>
            </a:r>
            <a:endParaRPr lang="en-US" altLang="it-IT" sz="2000" baseline="-25000">
              <a:solidFill>
                <a:srgbClr val="0000FF"/>
              </a:solidFill>
            </a:endParaRPr>
          </a:p>
        </p:txBody>
      </p:sp>
      <p:sp>
        <p:nvSpPr>
          <p:cNvPr id="74756" name="Rectangle 1"/>
          <p:cNvSpPr>
            <a:spLocks noChangeArrowheads="1"/>
          </p:cNvSpPr>
          <p:nvPr/>
        </p:nvSpPr>
        <p:spPr bwMode="auto">
          <a:xfrm>
            <a:off x="5651549" y="6128780"/>
            <a:ext cx="28808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81063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40335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925638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447925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9051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3623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8195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767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GB" altLang="it-IT" sz="1400" i="1" dirty="0" smtClean="0"/>
              <a:t>Chem</a:t>
            </a:r>
            <a:r>
              <a:rPr lang="en-GB" altLang="it-IT" sz="1400" i="1" dirty="0"/>
              <a:t>. Phys.</a:t>
            </a:r>
            <a:r>
              <a:rPr lang="en-GB" altLang="it-IT" sz="1400" dirty="0"/>
              <a:t> </a:t>
            </a:r>
            <a:r>
              <a:rPr lang="en-GB" altLang="it-IT" sz="1400" b="1" dirty="0"/>
              <a:t>339</a:t>
            </a:r>
            <a:r>
              <a:rPr lang="en-GB" altLang="it-IT" sz="1400" dirty="0"/>
              <a:t> (2007), 111-123.</a:t>
            </a:r>
            <a:endParaRPr lang="it-IT" altLang="it-IT" sz="1400" dirty="0"/>
          </a:p>
        </p:txBody>
      </p:sp>
      <p:sp>
        <p:nvSpPr>
          <p:cNvPr id="74762" name="Rectangle 1"/>
          <p:cNvSpPr>
            <a:spLocks noChangeArrowheads="1"/>
          </p:cNvSpPr>
          <p:nvPr/>
        </p:nvSpPr>
        <p:spPr bwMode="auto">
          <a:xfrm>
            <a:off x="5651549" y="5876231"/>
            <a:ext cx="30969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81063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40335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925638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447925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9051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3623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8195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767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it-IT" sz="1400" i="1" dirty="0" smtClean="0"/>
              <a:t>J</a:t>
            </a:r>
            <a:r>
              <a:rPr lang="en-US" altLang="it-IT" sz="1400" i="1" dirty="0"/>
              <a:t>. Hazard. Mat.</a:t>
            </a:r>
            <a:r>
              <a:rPr lang="en-US" altLang="it-IT" sz="1400" dirty="0"/>
              <a:t> </a:t>
            </a:r>
            <a:r>
              <a:rPr lang="en-US" altLang="it-IT" sz="1400" b="1" dirty="0"/>
              <a:t>146</a:t>
            </a:r>
            <a:r>
              <a:rPr lang="en-US" altLang="it-IT" sz="1400" dirty="0"/>
              <a:t> (2007), 529-534.</a:t>
            </a:r>
            <a:endParaRPr lang="it-IT" altLang="it-IT" sz="1400" dirty="0"/>
          </a:p>
        </p:txBody>
      </p:sp>
      <p:sp>
        <p:nvSpPr>
          <p:cNvPr id="74764" name="Rectangle 1"/>
          <p:cNvSpPr>
            <a:spLocks noChangeArrowheads="1"/>
          </p:cNvSpPr>
          <p:nvPr/>
        </p:nvSpPr>
        <p:spPr bwMode="auto">
          <a:xfrm>
            <a:off x="5651549" y="6381328"/>
            <a:ext cx="34569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81063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40335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925638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447925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9051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3623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8195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767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it-IT" altLang="it-IT" sz="1400" i="1" dirty="0" err="1" smtClean="0"/>
              <a:t>Inorg</a:t>
            </a:r>
            <a:r>
              <a:rPr lang="it-IT" altLang="it-IT" sz="1400" i="1" dirty="0"/>
              <a:t>. </a:t>
            </a:r>
            <a:r>
              <a:rPr lang="it-IT" altLang="it-IT" sz="1400" i="1" dirty="0" err="1"/>
              <a:t>Chim</a:t>
            </a:r>
            <a:r>
              <a:rPr lang="it-IT" altLang="it-IT" sz="1400" i="1" dirty="0"/>
              <a:t>. Acta</a:t>
            </a:r>
            <a:r>
              <a:rPr lang="it-IT" altLang="it-IT" sz="1400" dirty="0"/>
              <a:t> </a:t>
            </a:r>
            <a:r>
              <a:rPr lang="it-IT" altLang="it-IT" sz="1400" b="1" dirty="0"/>
              <a:t>361</a:t>
            </a:r>
            <a:r>
              <a:rPr lang="it-IT" altLang="it-IT" sz="1400" dirty="0"/>
              <a:t> (2008), 3980-3987.</a:t>
            </a:r>
          </a:p>
        </p:txBody>
      </p:sp>
      <p:grpSp>
        <p:nvGrpSpPr>
          <p:cNvPr id="74778" name="Group 26"/>
          <p:cNvGrpSpPr>
            <a:grpSpLocks/>
          </p:cNvGrpSpPr>
          <p:nvPr/>
        </p:nvGrpSpPr>
        <p:grpSpPr bwMode="auto">
          <a:xfrm>
            <a:off x="468313" y="1412875"/>
            <a:ext cx="3959225" cy="3124200"/>
            <a:chOff x="295" y="754"/>
            <a:chExt cx="2494" cy="1968"/>
          </a:xfrm>
        </p:grpSpPr>
        <p:sp>
          <p:nvSpPr>
            <p:cNvPr id="74771" name="Text Box 19"/>
            <p:cNvSpPr txBox="1">
              <a:spLocks noChangeArrowheads="1"/>
            </p:cNvSpPr>
            <p:nvPr/>
          </p:nvSpPr>
          <p:spPr bwMode="auto">
            <a:xfrm>
              <a:off x="721" y="754"/>
              <a:ext cx="206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it-IT">
                  <a:solidFill>
                    <a:srgbClr val="FF0000"/>
                  </a:solidFill>
                </a:rPr>
                <a:t>Apparent first order constant</a:t>
              </a:r>
            </a:p>
            <a:p>
              <a:r>
                <a:rPr lang="en-US" altLang="it-IT">
                  <a:solidFill>
                    <a:srgbClr val="FF0000"/>
                  </a:solidFill>
                </a:rPr>
                <a:t>for Methyl Orange degradation</a:t>
              </a:r>
            </a:p>
          </p:txBody>
        </p:sp>
        <p:grpSp>
          <p:nvGrpSpPr>
            <p:cNvPr id="74777" name="Group 25"/>
            <p:cNvGrpSpPr>
              <a:grpSpLocks/>
            </p:cNvGrpSpPr>
            <p:nvPr/>
          </p:nvGrpSpPr>
          <p:grpSpPr bwMode="auto">
            <a:xfrm>
              <a:off x="295" y="1202"/>
              <a:ext cx="2494" cy="1520"/>
              <a:chOff x="295" y="1202"/>
              <a:chExt cx="2494" cy="1520"/>
            </a:xfrm>
          </p:grpSpPr>
          <p:pic>
            <p:nvPicPr>
              <p:cNvPr id="74773" name="Picture 2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" y="1207"/>
                <a:ext cx="2494" cy="1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4766" name="Text Box 14"/>
              <p:cNvSpPr txBox="1">
                <a:spLocks noChangeArrowheads="1"/>
              </p:cNvSpPr>
              <p:nvPr/>
            </p:nvSpPr>
            <p:spPr bwMode="auto">
              <a:xfrm>
                <a:off x="865" y="2095"/>
                <a:ext cx="37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it-IT" sz="1600" b="1"/>
                  <a:t>TiO</a:t>
                </a:r>
                <a:r>
                  <a:rPr lang="en-US" altLang="it-IT" sz="1600" b="1" baseline="-25000"/>
                  <a:t>2</a:t>
                </a:r>
              </a:p>
            </p:txBody>
          </p:sp>
          <p:sp>
            <p:nvSpPr>
              <p:cNvPr id="74767" name="Text Box 15"/>
              <p:cNvSpPr txBox="1">
                <a:spLocks noChangeArrowheads="1"/>
              </p:cNvSpPr>
              <p:nvPr/>
            </p:nvSpPr>
            <p:spPr bwMode="auto">
              <a:xfrm>
                <a:off x="1066" y="1812"/>
                <a:ext cx="58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it-IT" sz="1600" b="1"/>
                  <a:t>TiO</a:t>
                </a:r>
                <a:r>
                  <a:rPr lang="en-US" altLang="it-IT" sz="1600" b="1" baseline="-25000"/>
                  <a:t>2</a:t>
                </a:r>
                <a:r>
                  <a:rPr lang="en-US" altLang="it-IT" sz="1600" b="1"/>
                  <a:t>-B9</a:t>
                </a:r>
                <a:endParaRPr lang="en-US" altLang="it-IT" sz="1600" b="1" baseline="-25000"/>
              </a:p>
            </p:txBody>
          </p:sp>
          <p:sp>
            <p:nvSpPr>
              <p:cNvPr id="74768" name="Text Box 16"/>
              <p:cNvSpPr txBox="1">
                <a:spLocks noChangeArrowheads="1"/>
              </p:cNvSpPr>
              <p:nvPr/>
            </p:nvSpPr>
            <p:spPr bwMode="auto">
              <a:xfrm>
                <a:off x="1429" y="1613"/>
                <a:ext cx="58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it-IT" sz="1600" b="1"/>
                  <a:t>TiO</a:t>
                </a:r>
                <a:r>
                  <a:rPr lang="en-US" altLang="it-IT" sz="1600" b="1" baseline="-25000"/>
                  <a:t>2</a:t>
                </a:r>
                <a:r>
                  <a:rPr lang="en-US" altLang="it-IT" sz="1600" b="1"/>
                  <a:t>-N5</a:t>
                </a:r>
                <a:endParaRPr lang="en-US" altLang="it-IT" sz="1600" b="1" baseline="-25000"/>
              </a:p>
            </p:txBody>
          </p:sp>
          <p:sp>
            <p:nvSpPr>
              <p:cNvPr id="74769" name="Text Box 17"/>
              <p:cNvSpPr txBox="1">
                <a:spLocks noChangeArrowheads="1"/>
              </p:cNvSpPr>
              <p:nvPr/>
            </p:nvSpPr>
            <p:spPr bwMode="auto">
              <a:xfrm>
                <a:off x="1746" y="1202"/>
                <a:ext cx="74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it-IT" sz="1600" b="1"/>
                  <a:t>TiO</a:t>
                </a:r>
                <a:r>
                  <a:rPr lang="en-US" altLang="it-IT" sz="1600" b="1" baseline="-25000"/>
                  <a:t>2</a:t>
                </a:r>
                <a:r>
                  <a:rPr lang="en-US" altLang="it-IT" sz="1600" b="1"/>
                  <a:t>-B9N5</a:t>
                </a:r>
                <a:endParaRPr lang="en-US" altLang="it-IT" sz="1600" b="1" baseline="-25000"/>
              </a:p>
            </p:txBody>
          </p:sp>
          <p:sp>
            <p:nvSpPr>
              <p:cNvPr id="74774" name="Text Box 22"/>
              <p:cNvSpPr txBox="1">
                <a:spLocks noChangeArrowheads="1"/>
              </p:cNvSpPr>
              <p:nvPr/>
            </p:nvSpPr>
            <p:spPr bwMode="auto">
              <a:xfrm>
                <a:off x="2310" y="1616"/>
                <a:ext cx="34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it-IT" sz="1600" b="1"/>
                  <a:t>P25</a:t>
                </a:r>
                <a:endParaRPr lang="en-US" altLang="it-IT" sz="1600" b="1" baseline="-25000"/>
              </a:p>
            </p:txBody>
          </p:sp>
        </p:grpSp>
      </p:grpSp>
      <p:sp>
        <p:nvSpPr>
          <p:cNvPr id="74776" name="Text Box 24"/>
          <p:cNvSpPr txBox="1">
            <a:spLocks noChangeArrowheads="1"/>
          </p:cNvSpPr>
          <p:nvPr/>
        </p:nvSpPr>
        <p:spPr bwMode="auto">
          <a:xfrm>
            <a:off x="4932363" y="2205038"/>
            <a:ext cx="3887787" cy="20161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00"/>
              </a:buClr>
              <a:buSzPct val="120000"/>
              <a:buFont typeface="Wingdings" pitchFamily="2" charset="2"/>
              <a:buChar char="ü"/>
            </a:pPr>
            <a:r>
              <a:rPr lang="en-US" altLang="it-IT"/>
              <a:t>Doping with B and/or N affects structure and activity.</a:t>
            </a:r>
          </a:p>
          <a:p>
            <a:pPr eaLnBrk="1" hangingPunct="1">
              <a:spcBef>
                <a:spcPct val="50000"/>
              </a:spcBef>
              <a:buClr>
                <a:srgbClr val="009900"/>
              </a:buClr>
              <a:buSzPct val="120000"/>
              <a:buFont typeface="Wingdings" pitchFamily="2" charset="2"/>
              <a:buChar char="ü"/>
            </a:pPr>
            <a:endParaRPr lang="en-US" altLang="it-IT"/>
          </a:p>
          <a:p>
            <a:pPr eaLnBrk="1" hangingPunct="1">
              <a:spcBef>
                <a:spcPct val="50000"/>
              </a:spcBef>
              <a:buClr>
                <a:srgbClr val="009900"/>
              </a:buClr>
              <a:buSzPct val="120000"/>
              <a:buFont typeface="Wingdings" pitchFamily="2" charset="2"/>
              <a:buChar char="ü"/>
            </a:pPr>
            <a:r>
              <a:rPr lang="en-US" altLang="it-IT"/>
              <a:t>B and /or N induces defects formation, increasing absorption of light.</a:t>
            </a:r>
          </a:p>
        </p:txBody>
      </p:sp>
      <p:pic>
        <p:nvPicPr>
          <p:cNvPr id="74780" name="Picture 28" descr="Metilarancio_strut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56125"/>
            <a:ext cx="2868613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81" name="Line 29"/>
          <p:cNvSpPr>
            <a:spLocks noChangeShapeType="1"/>
          </p:cNvSpPr>
          <p:nvPr/>
        </p:nvSpPr>
        <p:spPr bwMode="auto">
          <a:xfrm>
            <a:off x="2339975" y="5340350"/>
            <a:ext cx="172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82" name="Text Box 30"/>
          <p:cNvSpPr txBox="1">
            <a:spLocks noChangeArrowheads="1"/>
          </p:cNvSpPr>
          <p:nvPr/>
        </p:nvSpPr>
        <p:spPr bwMode="auto">
          <a:xfrm>
            <a:off x="3054350" y="49403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 i="1"/>
              <a:t>k</a:t>
            </a:r>
          </a:p>
        </p:txBody>
      </p:sp>
      <p:sp>
        <p:nvSpPr>
          <p:cNvPr id="74783" name="Text Box 31"/>
          <p:cNvSpPr txBox="1">
            <a:spLocks noChangeArrowheads="1"/>
          </p:cNvSpPr>
          <p:nvPr/>
        </p:nvSpPr>
        <p:spPr bwMode="auto">
          <a:xfrm>
            <a:off x="4211638" y="5157788"/>
            <a:ext cx="236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>
                <a:solidFill>
                  <a:srgbClr val="0000FF"/>
                </a:solidFill>
              </a:rPr>
              <a:t>Degradation products</a:t>
            </a:r>
          </a:p>
        </p:txBody>
      </p:sp>
      <p:sp>
        <p:nvSpPr>
          <p:cNvPr id="74784" name="Text Box 32"/>
          <p:cNvSpPr txBox="1">
            <a:spLocks noChangeArrowheads="1"/>
          </p:cNvSpPr>
          <p:nvPr/>
        </p:nvSpPr>
        <p:spPr bwMode="auto">
          <a:xfrm>
            <a:off x="323850" y="472440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it-IT" b="1">
                <a:solidFill>
                  <a:srgbClr val="FF0000"/>
                </a:solidFill>
              </a:rPr>
              <a:t>MO</a:t>
            </a:r>
          </a:p>
        </p:txBody>
      </p:sp>
    </p:spTree>
    <p:extLst>
      <p:ext uri="{BB962C8B-B14F-4D97-AF65-F5344CB8AC3E}">
        <p14:creationId xmlns:p14="http://schemas.microsoft.com/office/powerpoint/2010/main" val="52585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1"/>
          <p:cNvSpPr>
            <a:spLocks noChangeArrowheads="1"/>
          </p:cNvSpPr>
          <p:nvPr/>
        </p:nvSpPr>
        <p:spPr bwMode="auto">
          <a:xfrm>
            <a:off x="4103688" y="5298380"/>
            <a:ext cx="49323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81063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40335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925638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447925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9051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3623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8195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767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it-IT" altLang="it-IT" sz="1400" i="1" dirty="0" smtClean="0">
                <a:solidFill>
                  <a:srgbClr val="FF0000"/>
                </a:solidFill>
              </a:rPr>
              <a:t>J</a:t>
            </a:r>
            <a:r>
              <a:rPr lang="it-IT" altLang="it-IT" sz="1400" i="1" dirty="0">
                <a:solidFill>
                  <a:srgbClr val="FF0000"/>
                </a:solidFill>
              </a:rPr>
              <a:t>. </a:t>
            </a:r>
            <a:r>
              <a:rPr lang="it-IT" altLang="it-IT" sz="1400" i="1" dirty="0" err="1">
                <a:solidFill>
                  <a:srgbClr val="FF0000"/>
                </a:solidFill>
              </a:rPr>
              <a:t>Am</a:t>
            </a:r>
            <a:r>
              <a:rPr lang="it-IT" altLang="it-IT" sz="1400" i="1" dirty="0">
                <a:solidFill>
                  <a:srgbClr val="FF0000"/>
                </a:solidFill>
              </a:rPr>
              <a:t>. </a:t>
            </a:r>
            <a:r>
              <a:rPr lang="it-IT" altLang="it-IT" sz="1400" i="1" dirty="0" err="1">
                <a:solidFill>
                  <a:srgbClr val="FF0000"/>
                </a:solidFill>
              </a:rPr>
              <a:t>Chem</a:t>
            </a:r>
            <a:r>
              <a:rPr lang="it-IT" altLang="it-IT" sz="1400" i="1" dirty="0">
                <a:solidFill>
                  <a:srgbClr val="FF0000"/>
                </a:solidFill>
              </a:rPr>
              <a:t>. </a:t>
            </a:r>
            <a:r>
              <a:rPr lang="it-IT" altLang="it-IT" sz="1400" i="1" dirty="0" err="1">
                <a:solidFill>
                  <a:srgbClr val="FF0000"/>
                </a:solidFill>
              </a:rPr>
              <a:t>Soc</a:t>
            </a:r>
            <a:r>
              <a:rPr lang="it-IT" altLang="it-IT" sz="1400" i="1" dirty="0">
                <a:solidFill>
                  <a:srgbClr val="FF0000"/>
                </a:solidFill>
              </a:rPr>
              <a:t>.</a:t>
            </a:r>
            <a:r>
              <a:rPr lang="it-IT" altLang="it-IT" sz="1400" dirty="0">
                <a:solidFill>
                  <a:srgbClr val="FF0000"/>
                </a:solidFill>
              </a:rPr>
              <a:t> </a:t>
            </a:r>
            <a:r>
              <a:rPr lang="it-IT" altLang="it-IT" sz="1400" b="1" dirty="0">
                <a:solidFill>
                  <a:srgbClr val="FF0000"/>
                </a:solidFill>
              </a:rPr>
              <a:t>130</a:t>
            </a:r>
            <a:r>
              <a:rPr lang="it-IT" altLang="it-IT" sz="1400" dirty="0">
                <a:solidFill>
                  <a:srgbClr val="FF0000"/>
                </a:solidFill>
              </a:rPr>
              <a:t> (2008), 9658-9659.</a:t>
            </a:r>
          </a:p>
        </p:txBody>
      </p:sp>
      <p:sp>
        <p:nvSpPr>
          <p:cNvPr id="78853" name="Rectangle 1"/>
          <p:cNvSpPr>
            <a:spLocks noChangeArrowheads="1"/>
          </p:cNvSpPr>
          <p:nvPr/>
        </p:nvSpPr>
        <p:spPr bwMode="auto">
          <a:xfrm>
            <a:off x="4103688" y="5585718"/>
            <a:ext cx="4932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81063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40335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925638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447925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9051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3623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8195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767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it-IT" altLang="it-IT" sz="1400" i="1" dirty="0" err="1" smtClean="0"/>
              <a:t>Photophys</a:t>
            </a:r>
            <a:r>
              <a:rPr lang="it-IT" altLang="it-IT" sz="1400" i="1" dirty="0"/>
              <a:t>. </a:t>
            </a:r>
            <a:r>
              <a:rPr lang="it-IT" altLang="it-IT" sz="1400" i="1" dirty="0" err="1"/>
              <a:t>Photochem</a:t>
            </a:r>
            <a:r>
              <a:rPr lang="it-IT" altLang="it-IT" sz="1400" i="1" dirty="0"/>
              <a:t>. Sc. </a:t>
            </a:r>
            <a:r>
              <a:rPr lang="it-IT" altLang="it-IT" sz="1400" b="1" dirty="0"/>
              <a:t>8</a:t>
            </a:r>
            <a:r>
              <a:rPr lang="it-IT" altLang="it-IT" sz="1400" dirty="0"/>
              <a:t> (2009), 677-682.</a:t>
            </a:r>
          </a:p>
        </p:txBody>
      </p:sp>
      <p:sp>
        <p:nvSpPr>
          <p:cNvPr id="78854" name="Rectangle 1"/>
          <p:cNvSpPr>
            <a:spLocks noChangeArrowheads="1"/>
          </p:cNvSpPr>
          <p:nvPr/>
        </p:nvSpPr>
        <p:spPr bwMode="auto">
          <a:xfrm>
            <a:off x="4314825" y="5874643"/>
            <a:ext cx="47212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81063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40335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925638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447925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9051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3623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8195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767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it-IT" altLang="it-IT" sz="1400" i="1" dirty="0" err="1" smtClean="0"/>
              <a:t>Chem</a:t>
            </a:r>
            <a:r>
              <a:rPr lang="it-IT" altLang="it-IT" sz="1400" i="1" dirty="0"/>
              <a:t>. </a:t>
            </a:r>
            <a:r>
              <a:rPr lang="it-IT" altLang="it-IT" sz="1400" i="1" dirty="0" err="1"/>
              <a:t>Phys</a:t>
            </a:r>
            <a:r>
              <a:rPr lang="it-IT" altLang="it-IT" sz="1400" i="1" dirty="0"/>
              <a:t>. </a:t>
            </a:r>
            <a:r>
              <a:rPr lang="it-IT" altLang="it-IT" sz="1400" i="1" dirty="0" err="1"/>
              <a:t>Lett</a:t>
            </a:r>
            <a:r>
              <a:rPr lang="it-IT" altLang="it-IT" sz="1400" i="1" dirty="0"/>
              <a:t>.</a:t>
            </a:r>
            <a:r>
              <a:rPr lang="it-IT" altLang="it-IT" sz="1400" dirty="0"/>
              <a:t> </a:t>
            </a:r>
            <a:r>
              <a:rPr lang="it-IT" altLang="it-IT" sz="1400" b="1" dirty="0"/>
              <a:t>472</a:t>
            </a:r>
            <a:r>
              <a:rPr lang="it-IT" altLang="it-IT" sz="1400" dirty="0"/>
              <a:t> (2009), 212-216.</a:t>
            </a:r>
          </a:p>
        </p:txBody>
      </p:sp>
      <p:sp>
        <p:nvSpPr>
          <p:cNvPr id="78855" name="Rectangle 1"/>
          <p:cNvSpPr>
            <a:spLocks noChangeArrowheads="1"/>
          </p:cNvSpPr>
          <p:nvPr/>
        </p:nvSpPr>
        <p:spPr bwMode="auto">
          <a:xfrm>
            <a:off x="4314825" y="6161981"/>
            <a:ext cx="47212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81063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40335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925638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447925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9051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3623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8195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767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it-IT" altLang="it-IT" sz="1400" i="1" dirty="0" err="1" smtClean="0"/>
              <a:t>Chem</a:t>
            </a:r>
            <a:r>
              <a:rPr lang="it-IT" altLang="it-IT" sz="1400" i="1" dirty="0"/>
              <a:t>. </a:t>
            </a:r>
            <a:r>
              <a:rPr lang="it-IT" altLang="it-IT" sz="1400" i="1" dirty="0" err="1"/>
              <a:t>Phys</a:t>
            </a:r>
            <a:r>
              <a:rPr lang="it-IT" altLang="it-IT" sz="1400" i="1" dirty="0"/>
              <a:t>. </a:t>
            </a:r>
            <a:r>
              <a:rPr lang="it-IT" altLang="it-IT" sz="1400" i="1" dirty="0" err="1"/>
              <a:t>Lett</a:t>
            </a:r>
            <a:r>
              <a:rPr lang="it-IT" altLang="it-IT" sz="1400" i="1" dirty="0"/>
              <a:t>.</a:t>
            </a:r>
            <a:r>
              <a:rPr lang="it-IT" altLang="it-IT" sz="1400" dirty="0"/>
              <a:t> </a:t>
            </a:r>
            <a:r>
              <a:rPr lang="it-IT" altLang="it-IT" sz="1400" b="1" dirty="0"/>
              <a:t>483</a:t>
            </a:r>
            <a:r>
              <a:rPr lang="it-IT" altLang="it-IT" sz="1400" dirty="0"/>
              <a:t> (2009), 254-261.</a:t>
            </a:r>
          </a:p>
        </p:txBody>
      </p:sp>
      <p:sp>
        <p:nvSpPr>
          <p:cNvPr id="78856" name="Rectangle 1"/>
          <p:cNvSpPr>
            <a:spLocks noChangeArrowheads="1"/>
          </p:cNvSpPr>
          <p:nvPr/>
        </p:nvSpPr>
        <p:spPr bwMode="auto">
          <a:xfrm>
            <a:off x="4243388" y="6450906"/>
            <a:ext cx="47926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81063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40335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925638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447925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9051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3623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8195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7672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it-IT" sz="1400" i="1" dirty="0" smtClean="0"/>
              <a:t>Chem</a:t>
            </a:r>
            <a:r>
              <a:rPr lang="en-US" altLang="it-IT" sz="1400" i="1" dirty="0"/>
              <a:t>. Phys. </a:t>
            </a:r>
            <a:r>
              <a:rPr lang="en-US" altLang="it-IT" sz="1400" i="1" dirty="0" err="1"/>
              <a:t>Lett</a:t>
            </a:r>
            <a:r>
              <a:rPr lang="en-US" altLang="it-IT" sz="1400" i="1" dirty="0"/>
              <a:t>.</a:t>
            </a:r>
            <a:r>
              <a:rPr lang="en-US" altLang="it-IT" sz="1400" dirty="0"/>
              <a:t> </a:t>
            </a:r>
            <a:r>
              <a:rPr lang="en-US" altLang="it-IT" sz="1400" b="1" dirty="0"/>
              <a:t>498</a:t>
            </a:r>
            <a:r>
              <a:rPr lang="en-US" altLang="it-IT" sz="1400" dirty="0"/>
              <a:t> (2010), 113-119.</a:t>
            </a:r>
            <a:endParaRPr lang="it-IT" altLang="it-IT" sz="1400" dirty="0"/>
          </a:p>
        </p:txBody>
      </p:sp>
      <p:sp>
        <p:nvSpPr>
          <p:cNvPr id="78857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28019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200">
                <a:solidFill>
                  <a:srgbClr val="FF0000"/>
                </a:solidFill>
              </a:rPr>
              <a:t>Photocatalysis</a:t>
            </a:r>
            <a:endParaRPr lang="en-US" altLang="it-IT" sz="3200" baseline="-25000">
              <a:solidFill>
                <a:srgbClr val="FF0000"/>
              </a:solidFill>
            </a:endParaRPr>
          </a:p>
        </p:txBody>
      </p:sp>
      <p:sp>
        <p:nvSpPr>
          <p:cNvPr id="78858" name="Rectangle 3"/>
          <p:cNvSpPr>
            <a:spLocks noChangeArrowheads="1"/>
          </p:cNvSpPr>
          <p:nvPr/>
        </p:nvSpPr>
        <p:spPr bwMode="auto">
          <a:xfrm>
            <a:off x="395288" y="765175"/>
            <a:ext cx="3992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SzPct val="90000"/>
            </a:pPr>
            <a:r>
              <a:rPr lang="en-US" altLang="it-IT" sz="2000">
                <a:solidFill>
                  <a:srgbClr val="0000FF"/>
                </a:solidFill>
              </a:rPr>
              <a:t>Dyes degradation: other materials</a:t>
            </a:r>
            <a:endParaRPr lang="en-US" altLang="it-IT" sz="2000" baseline="-25000">
              <a:solidFill>
                <a:srgbClr val="0000FF"/>
              </a:solidFill>
            </a:endParaRPr>
          </a:p>
        </p:txBody>
      </p:sp>
      <p:pic>
        <p:nvPicPr>
          <p:cNvPr id="78859" name="Picture 2" descr="Image Of 8000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510088"/>
            <a:ext cx="20875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0" name="Text Box 3"/>
          <p:cNvSpPr txBox="1">
            <a:spLocks noChangeArrowheads="1"/>
          </p:cNvSpPr>
          <p:nvPr/>
        </p:nvSpPr>
        <p:spPr bwMode="auto">
          <a:xfrm>
            <a:off x="323850" y="1268413"/>
            <a:ext cx="360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pitchFamily="2" charset="2"/>
              <a:buChar char="v"/>
            </a:pPr>
            <a:r>
              <a:rPr lang="it-IT" altLang="it-IT" b="1"/>
              <a:t>Bi</a:t>
            </a:r>
            <a:r>
              <a:rPr lang="it-IT" altLang="it-IT" b="1" baseline="-25000"/>
              <a:t>2</a:t>
            </a:r>
            <a:r>
              <a:rPr lang="it-IT" altLang="it-IT" b="1"/>
              <a:t>O</a:t>
            </a:r>
            <a:r>
              <a:rPr lang="it-IT" altLang="it-IT" b="1" baseline="-25000"/>
              <a:t>3</a:t>
            </a:r>
            <a:r>
              <a:rPr lang="it-IT" altLang="it-IT" b="1"/>
              <a:t>/Bi</a:t>
            </a:r>
            <a:r>
              <a:rPr lang="it-IT" altLang="it-IT" b="1" baseline="-25000"/>
              <a:t>2</a:t>
            </a:r>
            <a:r>
              <a:rPr lang="it-IT" altLang="it-IT" b="1"/>
              <a:t>O</a:t>
            </a:r>
            <a:r>
              <a:rPr lang="it-IT" altLang="it-IT" b="1" baseline="-25000"/>
              <a:t>4-x</a:t>
            </a:r>
            <a:r>
              <a:rPr lang="it-IT" altLang="it-IT" b="1"/>
              <a:t> nanocomposite</a:t>
            </a:r>
          </a:p>
        </p:txBody>
      </p:sp>
      <p:grpSp>
        <p:nvGrpSpPr>
          <p:cNvPr id="78866" name="Group 18"/>
          <p:cNvGrpSpPr>
            <a:grpSpLocks/>
          </p:cNvGrpSpPr>
          <p:nvPr/>
        </p:nvGrpSpPr>
        <p:grpSpPr bwMode="auto">
          <a:xfrm>
            <a:off x="95250" y="1597025"/>
            <a:ext cx="3540125" cy="2768600"/>
            <a:chOff x="-23" y="800"/>
            <a:chExt cx="2230" cy="1744"/>
          </a:xfrm>
        </p:grpSpPr>
        <p:pic>
          <p:nvPicPr>
            <p:cNvPr id="78862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" t="3200" r="3702" b="8228"/>
            <a:stretch>
              <a:fillRect/>
            </a:stretch>
          </p:blipFill>
          <p:spPr bwMode="auto">
            <a:xfrm>
              <a:off x="106" y="800"/>
              <a:ext cx="2101" cy="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63" name="Text Box 8"/>
            <p:cNvSpPr txBox="1">
              <a:spLocks noChangeArrowheads="1"/>
            </p:cNvSpPr>
            <p:nvPr/>
          </p:nvSpPr>
          <p:spPr bwMode="auto">
            <a:xfrm rot="-5400000">
              <a:off x="-368" y="1476"/>
              <a:ext cx="977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it-IT" altLang="it-IT" sz="1200"/>
                <a:t>Methylene Blue</a:t>
              </a:r>
            </a:p>
            <a:p>
              <a:pPr algn="ctr" eaLnBrk="1" hangingPunct="1"/>
              <a:r>
                <a:rPr lang="it-IT" altLang="it-IT" sz="1200"/>
                <a:t> Decolourization (%)</a:t>
              </a:r>
            </a:p>
          </p:txBody>
        </p:sp>
      </p:grpSp>
      <p:sp>
        <p:nvSpPr>
          <p:cNvPr id="78867" name="Text Box 3"/>
          <p:cNvSpPr txBox="1">
            <a:spLocks noChangeArrowheads="1"/>
          </p:cNvSpPr>
          <p:nvPr/>
        </p:nvSpPr>
        <p:spPr bwMode="auto">
          <a:xfrm>
            <a:off x="4284663" y="1916113"/>
            <a:ext cx="46799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9900"/>
              </a:buClr>
              <a:buSzPct val="120000"/>
              <a:buFont typeface="Wingdings" pitchFamily="2" charset="2"/>
              <a:buChar char="ü"/>
            </a:pPr>
            <a:r>
              <a:rPr lang="it-IT" altLang="it-IT"/>
              <a:t>Improved activity by formation of nanocomposites (Bi</a:t>
            </a:r>
            <a:r>
              <a:rPr lang="it-IT" altLang="it-IT" baseline="-25000"/>
              <a:t>2</a:t>
            </a:r>
            <a:r>
              <a:rPr lang="it-IT" altLang="it-IT"/>
              <a:t>O</a:t>
            </a:r>
            <a:r>
              <a:rPr lang="it-IT" altLang="it-IT" baseline="-25000"/>
              <a:t>3</a:t>
            </a:r>
            <a:r>
              <a:rPr lang="it-IT" altLang="it-IT"/>
              <a:t>, ZnO, NiO).</a:t>
            </a:r>
          </a:p>
          <a:p>
            <a:pPr eaLnBrk="1" hangingPunct="1">
              <a:buClr>
                <a:srgbClr val="009900"/>
              </a:buClr>
              <a:buSzPct val="120000"/>
              <a:buFont typeface="Wingdings" pitchFamily="2" charset="2"/>
              <a:buChar char="ü"/>
            </a:pPr>
            <a:endParaRPr lang="it-IT" altLang="it-IT"/>
          </a:p>
          <a:p>
            <a:pPr eaLnBrk="1" hangingPunct="1">
              <a:buClr>
                <a:srgbClr val="009900"/>
              </a:buClr>
              <a:buSzPct val="120000"/>
              <a:buFont typeface="Wingdings" pitchFamily="2" charset="2"/>
              <a:buChar char="ü"/>
            </a:pPr>
            <a:r>
              <a:rPr lang="it-IT" altLang="it-IT"/>
              <a:t>Un-conventional photocatalysts (MWO</a:t>
            </a:r>
            <a:r>
              <a:rPr lang="it-IT" altLang="it-IT" baseline="-25000"/>
              <a:t>4</a:t>
            </a:r>
            <a:r>
              <a:rPr lang="it-IT" altLang="it-IT"/>
              <a:t>, M = Co, Ni, Cu, Zn)</a:t>
            </a:r>
          </a:p>
        </p:txBody>
      </p:sp>
      <p:sp>
        <p:nvSpPr>
          <p:cNvPr id="78868" name="Rectangle 20"/>
          <p:cNvSpPr>
            <a:spLocks noChangeArrowheads="1"/>
          </p:cNvSpPr>
          <p:nvPr/>
        </p:nvSpPr>
        <p:spPr bwMode="auto">
          <a:xfrm>
            <a:off x="468313" y="4724400"/>
            <a:ext cx="758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b="1">
                <a:solidFill>
                  <a:srgbClr val="FF0000"/>
                </a:solidFill>
              </a:rPr>
              <a:t>Bi</a:t>
            </a:r>
            <a:r>
              <a:rPr lang="it-IT" altLang="it-IT" b="1" baseline="-25000">
                <a:solidFill>
                  <a:srgbClr val="FF0000"/>
                </a:solidFill>
              </a:rPr>
              <a:t>2</a:t>
            </a:r>
            <a:r>
              <a:rPr lang="it-IT" altLang="it-IT" b="1">
                <a:solidFill>
                  <a:srgbClr val="FF0000"/>
                </a:solidFill>
              </a:rPr>
              <a:t>O</a:t>
            </a:r>
            <a:r>
              <a:rPr lang="it-IT" altLang="it-IT" b="1" baseline="-25000">
                <a:solidFill>
                  <a:srgbClr val="FF0000"/>
                </a:solidFill>
              </a:rPr>
              <a:t>3</a:t>
            </a:r>
            <a:endParaRPr lang="en-US" altLang="it-IT" b="1" baseline="-25000">
              <a:solidFill>
                <a:srgbClr val="FF0000"/>
              </a:solidFill>
            </a:endParaRPr>
          </a:p>
        </p:txBody>
      </p:sp>
      <p:sp>
        <p:nvSpPr>
          <p:cNvPr id="78869" name="Rectangle 21"/>
          <p:cNvSpPr>
            <a:spLocks noChangeArrowheads="1"/>
          </p:cNvSpPr>
          <p:nvPr/>
        </p:nvSpPr>
        <p:spPr bwMode="auto">
          <a:xfrm>
            <a:off x="468313" y="5734050"/>
            <a:ext cx="893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b="1">
                <a:solidFill>
                  <a:srgbClr val="0000FF"/>
                </a:solidFill>
              </a:rPr>
              <a:t>Bi</a:t>
            </a:r>
            <a:r>
              <a:rPr lang="it-IT" altLang="it-IT" b="1" baseline="-25000">
                <a:solidFill>
                  <a:srgbClr val="0000FF"/>
                </a:solidFill>
              </a:rPr>
              <a:t>2</a:t>
            </a:r>
            <a:r>
              <a:rPr lang="it-IT" altLang="it-IT" b="1">
                <a:solidFill>
                  <a:srgbClr val="0000FF"/>
                </a:solidFill>
              </a:rPr>
              <a:t>O</a:t>
            </a:r>
            <a:r>
              <a:rPr lang="it-IT" altLang="it-IT" b="1" baseline="-25000">
                <a:solidFill>
                  <a:srgbClr val="0000FF"/>
                </a:solidFill>
              </a:rPr>
              <a:t>4-x</a:t>
            </a:r>
            <a:endParaRPr lang="en-US" altLang="it-IT" b="1" baseline="-25000">
              <a:solidFill>
                <a:srgbClr val="0000FF"/>
              </a:solidFill>
            </a:endParaRPr>
          </a:p>
        </p:txBody>
      </p:sp>
      <p:sp>
        <p:nvSpPr>
          <p:cNvPr id="78870" name="Line 22"/>
          <p:cNvSpPr>
            <a:spLocks noChangeShapeType="1"/>
          </p:cNvSpPr>
          <p:nvPr/>
        </p:nvSpPr>
        <p:spPr bwMode="auto">
          <a:xfrm>
            <a:off x="1187450" y="5876925"/>
            <a:ext cx="576263" cy="2159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8871" name="Line 23"/>
          <p:cNvSpPr>
            <a:spLocks noChangeShapeType="1"/>
          </p:cNvSpPr>
          <p:nvPr/>
        </p:nvSpPr>
        <p:spPr bwMode="auto">
          <a:xfrm>
            <a:off x="1187450" y="4941888"/>
            <a:ext cx="863600" cy="647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8872" name="Line 24"/>
          <p:cNvSpPr>
            <a:spLocks noChangeShapeType="1"/>
          </p:cNvSpPr>
          <p:nvPr/>
        </p:nvSpPr>
        <p:spPr bwMode="auto">
          <a:xfrm flipV="1">
            <a:off x="1189038" y="5246688"/>
            <a:ext cx="731837" cy="63341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79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00050"/>
            <a:ext cx="80486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37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72816"/>
            <a:ext cx="3355439" cy="144784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124" y="312882"/>
            <a:ext cx="4392488" cy="292951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3501008"/>
            <a:ext cx="4644660" cy="313868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23528" y="312882"/>
            <a:ext cx="3365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deNOx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128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23528" y="31288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deVOCs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0729"/>
            <a:ext cx="4291498" cy="25202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707191"/>
            <a:ext cx="44196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89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38138"/>
            <a:ext cx="81724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93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23850"/>
            <a:ext cx="802005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06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3"/>
          <p:cNvSpPr txBox="1">
            <a:spLocks noChangeArrowheads="1"/>
          </p:cNvSpPr>
          <p:nvPr/>
        </p:nvSpPr>
        <p:spPr bwMode="auto">
          <a:xfrm>
            <a:off x="314325" y="527050"/>
            <a:ext cx="8513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/>
              <a:t>Band-gap energies and relative band position of different semiconductors relative to the water oxidation/reduction potential (vs. NHE)</a:t>
            </a:r>
          </a:p>
        </p:txBody>
      </p:sp>
      <p:grpSp>
        <p:nvGrpSpPr>
          <p:cNvPr id="228355" name="Group 6"/>
          <p:cNvGrpSpPr>
            <a:grpSpLocks/>
          </p:cNvGrpSpPr>
          <p:nvPr/>
        </p:nvGrpSpPr>
        <p:grpSpPr bwMode="auto">
          <a:xfrm>
            <a:off x="-71438" y="1566863"/>
            <a:ext cx="8588376" cy="3022600"/>
            <a:chOff x="0" y="987"/>
            <a:chExt cx="5410" cy="1904"/>
          </a:xfrm>
        </p:grpSpPr>
        <p:grpSp>
          <p:nvGrpSpPr>
            <p:cNvPr id="228356" name="Group 7"/>
            <p:cNvGrpSpPr>
              <a:grpSpLocks/>
            </p:cNvGrpSpPr>
            <p:nvPr/>
          </p:nvGrpSpPr>
          <p:grpSpPr bwMode="auto">
            <a:xfrm>
              <a:off x="174" y="987"/>
              <a:ext cx="5236" cy="1904"/>
              <a:chOff x="184" y="987"/>
              <a:chExt cx="5236" cy="1904"/>
            </a:xfrm>
          </p:grpSpPr>
          <p:sp>
            <p:nvSpPr>
              <p:cNvPr id="228357" name="Line 8"/>
              <p:cNvSpPr>
                <a:spLocks noChangeShapeType="1"/>
              </p:cNvSpPr>
              <p:nvPr/>
            </p:nvSpPr>
            <p:spPr bwMode="auto">
              <a:xfrm>
                <a:off x="521" y="1651"/>
                <a:ext cx="4899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58" name="Line 9"/>
              <p:cNvSpPr>
                <a:spLocks noChangeShapeType="1"/>
              </p:cNvSpPr>
              <p:nvPr/>
            </p:nvSpPr>
            <p:spPr bwMode="auto">
              <a:xfrm>
                <a:off x="520" y="1946"/>
                <a:ext cx="4899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59" name="Line 10"/>
              <p:cNvSpPr>
                <a:spLocks noChangeShapeType="1"/>
              </p:cNvSpPr>
              <p:nvPr/>
            </p:nvSpPr>
            <p:spPr bwMode="auto">
              <a:xfrm>
                <a:off x="494" y="987"/>
                <a:ext cx="5" cy="190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60" name="Text Box 11"/>
              <p:cNvSpPr txBox="1">
                <a:spLocks noChangeArrowheads="1"/>
              </p:cNvSpPr>
              <p:nvPr/>
            </p:nvSpPr>
            <p:spPr bwMode="auto">
              <a:xfrm>
                <a:off x="184" y="1036"/>
                <a:ext cx="3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-2.0</a:t>
                </a:r>
              </a:p>
            </p:txBody>
          </p:sp>
          <p:sp>
            <p:nvSpPr>
              <p:cNvPr id="228361" name="Text Box 12"/>
              <p:cNvSpPr txBox="1">
                <a:spLocks noChangeArrowheads="1"/>
              </p:cNvSpPr>
              <p:nvPr/>
            </p:nvSpPr>
            <p:spPr bwMode="auto">
              <a:xfrm>
                <a:off x="184" y="1265"/>
                <a:ext cx="3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-1.0</a:t>
                </a:r>
              </a:p>
            </p:txBody>
          </p:sp>
          <p:sp>
            <p:nvSpPr>
              <p:cNvPr id="228362" name="Text Box 13"/>
              <p:cNvSpPr txBox="1">
                <a:spLocks noChangeArrowheads="1"/>
              </p:cNvSpPr>
              <p:nvPr/>
            </p:nvSpPr>
            <p:spPr bwMode="auto">
              <a:xfrm>
                <a:off x="322" y="1494"/>
                <a:ext cx="18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0</a:t>
                </a:r>
              </a:p>
            </p:txBody>
          </p:sp>
          <p:sp>
            <p:nvSpPr>
              <p:cNvPr id="228363" name="Text Box 14"/>
              <p:cNvSpPr txBox="1">
                <a:spLocks noChangeArrowheads="1"/>
              </p:cNvSpPr>
              <p:nvPr/>
            </p:nvSpPr>
            <p:spPr bwMode="auto">
              <a:xfrm>
                <a:off x="223" y="1723"/>
                <a:ext cx="28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1.0</a:t>
                </a:r>
              </a:p>
            </p:txBody>
          </p:sp>
          <p:sp>
            <p:nvSpPr>
              <p:cNvPr id="228364" name="Text Box 15"/>
              <p:cNvSpPr txBox="1">
                <a:spLocks noChangeArrowheads="1"/>
              </p:cNvSpPr>
              <p:nvPr/>
            </p:nvSpPr>
            <p:spPr bwMode="auto">
              <a:xfrm>
                <a:off x="223" y="1952"/>
                <a:ext cx="28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2.0</a:t>
                </a:r>
              </a:p>
            </p:txBody>
          </p:sp>
          <p:sp>
            <p:nvSpPr>
              <p:cNvPr id="228365" name="Text Box 16"/>
              <p:cNvSpPr txBox="1">
                <a:spLocks noChangeArrowheads="1"/>
              </p:cNvSpPr>
              <p:nvPr/>
            </p:nvSpPr>
            <p:spPr bwMode="auto">
              <a:xfrm>
                <a:off x="223" y="2181"/>
                <a:ext cx="28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3.0</a:t>
                </a:r>
              </a:p>
            </p:txBody>
          </p:sp>
          <p:sp>
            <p:nvSpPr>
              <p:cNvPr id="228366" name="Text Box 17"/>
              <p:cNvSpPr txBox="1">
                <a:spLocks noChangeArrowheads="1"/>
              </p:cNvSpPr>
              <p:nvPr/>
            </p:nvSpPr>
            <p:spPr bwMode="auto">
              <a:xfrm>
                <a:off x="223" y="2409"/>
                <a:ext cx="28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4.0</a:t>
                </a:r>
              </a:p>
            </p:txBody>
          </p:sp>
        </p:grpSp>
        <p:sp>
          <p:nvSpPr>
            <p:cNvPr id="228367" name="Text Box 18"/>
            <p:cNvSpPr txBox="1">
              <a:spLocks noChangeArrowheads="1"/>
            </p:cNvSpPr>
            <p:nvPr/>
          </p:nvSpPr>
          <p:spPr bwMode="auto">
            <a:xfrm rot="-5400000">
              <a:off x="-407" y="1777"/>
              <a:ext cx="104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>
                  <a:solidFill>
                    <a:srgbClr val="0033CC"/>
                  </a:solidFill>
                </a:rPr>
                <a:t>V vs NHE (pH=0)</a:t>
              </a:r>
            </a:p>
          </p:txBody>
        </p:sp>
      </p:grpSp>
      <p:grpSp>
        <p:nvGrpSpPr>
          <p:cNvPr id="228368" name="Group 101"/>
          <p:cNvGrpSpPr>
            <a:grpSpLocks/>
          </p:cNvGrpSpPr>
          <p:nvPr/>
        </p:nvGrpSpPr>
        <p:grpSpPr bwMode="auto">
          <a:xfrm>
            <a:off x="933450" y="1701800"/>
            <a:ext cx="8393113" cy="3216275"/>
            <a:chOff x="633" y="1072"/>
            <a:chExt cx="5287" cy="2026"/>
          </a:xfrm>
        </p:grpSpPr>
        <p:sp>
          <p:nvSpPr>
            <p:cNvPr id="3076" name="Text Box 4"/>
            <p:cNvSpPr txBox="1">
              <a:spLocks noChangeArrowheads="1"/>
            </p:cNvSpPr>
            <p:nvPr/>
          </p:nvSpPr>
          <p:spPr bwMode="auto">
            <a:xfrm>
              <a:off x="5340" y="1516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H</a:t>
              </a:r>
              <a:r>
                <a:rPr lang="it-IT" baseline="3000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+</a:t>
              </a:r>
              <a:r>
                <a:rPr lang="it-IT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/H</a:t>
              </a:r>
              <a:r>
                <a:rPr lang="it-IT" baseline="-2500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2</a:t>
              </a:r>
            </a:p>
          </p:txBody>
        </p:sp>
        <p:sp>
          <p:nvSpPr>
            <p:cNvPr id="228370" name="Line 5"/>
            <p:cNvSpPr>
              <a:spLocks noChangeShapeType="1"/>
            </p:cNvSpPr>
            <p:nvPr/>
          </p:nvSpPr>
          <p:spPr bwMode="auto">
            <a:xfrm flipV="1">
              <a:off x="708" y="2901"/>
              <a:ext cx="4718" cy="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8371" name="Group 19"/>
            <p:cNvGrpSpPr>
              <a:grpSpLocks/>
            </p:cNvGrpSpPr>
            <p:nvPr/>
          </p:nvGrpSpPr>
          <p:grpSpPr bwMode="auto">
            <a:xfrm>
              <a:off x="708" y="1266"/>
              <a:ext cx="4507" cy="1458"/>
              <a:chOff x="708" y="1266"/>
              <a:chExt cx="4507" cy="1458"/>
            </a:xfrm>
          </p:grpSpPr>
          <p:grpSp>
            <p:nvGrpSpPr>
              <p:cNvPr id="228372" name="Group 20"/>
              <p:cNvGrpSpPr>
                <a:grpSpLocks/>
              </p:cNvGrpSpPr>
              <p:nvPr/>
            </p:nvGrpSpPr>
            <p:grpSpPr bwMode="auto">
              <a:xfrm>
                <a:off x="708" y="1294"/>
                <a:ext cx="174" cy="1430"/>
                <a:chOff x="708" y="1294"/>
                <a:chExt cx="174" cy="1430"/>
              </a:xfrm>
            </p:grpSpPr>
            <p:sp>
              <p:nvSpPr>
                <p:cNvPr id="228373" name="Line 21"/>
                <p:cNvSpPr>
                  <a:spLocks noChangeShapeType="1"/>
                </p:cNvSpPr>
                <p:nvPr/>
              </p:nvSpPr>
              <p:spPr bwMode="auto">
                <a:xfrm>
                  <a:off x="795" y="1415"/>
                  <a:ext cx="0" cy="119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374" name="Rectangle 22"/>
                <p:cNvSpPr>
                  <a:spLocks noChangeArrowheads="1"/>
                </p:cNvSpPr>
                <p:nvPr/>
              </p:nvSpPr>
              <p:spPr bwMode="auto">
                <a:xfrm>
                  <a:off x="708" y="1294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  <p:sp>
              <p:nvSpPr>
                <p:cNvPr id="228375" name="Rectangle 23"/>
                <p:cNvSpPr>
                  <a:spLocks noChangeArrowheads="1"/>
                </p:cNvSpPr>
                <p:nvPr/>
              </p:nvSpPr>
              <p:spPr bwMode="auto">
                <a:xfrm>
                  <a:off x="708" y="2604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762F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</p:grpSp>
          <p:grpSp>
            <p:nvGrpSpPr>
              <p:cNvPr id="228376" name="Group 24"/>
              <p:cNvGrpSpPr>
                <a:grpSpLocks/>
              </p:cNvGrpSpPr>
              <p:nvPr/>
            </p:nvGrpSpPr>
            <p:grpSpPr bwMode="auto">
              <a:xfrm>
                <a:off x="1069" y="1436"/>
                <a:ext cx="174" cy="1058"/>
                <a:chOff x="1069" y="1436"/>
                <a:chExt cx="174" cy="1058"/>
              </a:xfrm>
            </p:grpSpPr>
            <p:sp>
              <p:nvSpPr>
                <p:cNvPr id="228377" name="Line 25"/>
                <p:cNvSpPr>
                  <a:spLocks noChangeShapeType="1"/>
                </p:cNvSpPr>
                <p:nvPr/>
              </p:nvSpPr>
              <p:spPr bwMode="auto">
                <a:xfrm>
                  <a:off x="1156" y="1523"/>
                  <a:ext cx="0" cy="855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378" name="Rectangle 26"/>
                <p:cNvSpPr>
                  <a:spLocks noChangeArrowheads="1"/>
                </p:cNvSpPr>
                <p:nvPr/>
              </p:nvSpPr>
              <p:spPr bwMode="auto">
                <a:xfrm>
                  <a:off x="1069" y="1436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  <p:sp>
              <p:nvSpPr>
                <p:cNvPr id="228379" name="Rectangle 27"/>
                <p:cNvSpPr>
                  <a:spLocks noChangeArrowheads="1"/>
                </p:cNvSpPr>
                <p:nvPr/>
              </p:nvSpPr>
              <p:spPr bwMode="auto">
                <a:xfrm>
                  <a:off x="1069" y="2374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762F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</p:grpSp>
          <p:sp>
            <p:nvSpPr>
              <p:cNvPr id="228380" name="Line 28"/>
              <p:cNvSpPr>
                <a:spLocks noChangeShapeType="1"/>
              </p:cNvSpPr>
              <p:nvPr/>
            </p:nvSpPr>
            <p:spPr bwMode="auto">
              <a:xfrm>
                <a:off x="1517" y="1512"/>
                <a:ext cx="0" cy="79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1" name="Rectangle 29"/>
              <p:cNvSpPr>
                <a:spLocks noChangeArrowheads="1"/>
              </p:cNvSpPr>
              <p:nvPr/>
            </p:nvSpPr>
            <p:spPr bwMode="auto">
              <a:xfrm>
                <a:off x="1430" y="143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2" name="Rectangle 30"/>
              <p:cNvSpPr>
                <a:spLocks noChangeArrowheads="1"/>
              </p:cNvSpPr>
              <p:nvPr/>
            </p:nvSpPr>
            <p:spPr bwMode="auto">
              <a:xfrm>
                <a:off x="1430" y="2303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3" name="Line 31"/>
              <p:cNvSpPr>
                <a:spLocks noChangeShapeType="1"/>
              </p:cNvSpPr>
              <p:nvPr/>
            </p:nvSpPr>
            <p:spPr bwMode="auto">
              <a:xfrm>
                <a:off x="1878" y="1585"/>
                <a:ext cx="0" cy="73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4" name="Rectangle 32"/>
              <p:cNvSpPr>
                <a:spLocks noChangeArrowheads="1"/>
              </p:cNvSpPr>
              <p:nvPr/>
            </p:nvSpPr>
            <p:spPr bwMode="auto">
              <a:xfrm>
                <a:off x="1791" y="151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5" name="Rectangle 33"/>
              <p:cNvSpPr>
                <a:spLocks noChangeArrowheads="1"/>
              </p:cNvSpPr>
              <p:nvPr/>
            </p:nvSpPr>
            <p:spPr bwMode="auto">
              <a:xfrm>
                <a:off x="1791" y="2313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6" name="Line 34"/>
              <p:cNvSpPr>
                <a:spLocks noChangeShapeType="1"/>
              </p:cNvSpPr>
              <p:nvPr/>
            </p:nvSpPr>
            <p:spPr bwMode="auto">
              <a:xfrm>
                <a:off x="2239" y="1350"/>
                <a:ext cx="0" cy="82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7" name="Rectangle 35"/>
              <p:cNvSpPr>
                <a:spLocks noChangeArrowheads="1"/>
              </p:cNvSpPr>
              <p:nvPr/>
            </p:nvSpPr>
            <p:spPr bwMode="auto">
              <a:xfrm>
                <a:off x="2152" y="1266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8" name="Rectangle 36"/>
              <p:cNvSpPr>
                <a:spLocks noChangeArrowheads="1"/>
              </p:cNvSpPr>
              <p:nvPr/>
            </p:nvSpPr>
            <p:spPr bwMode="auto">
              <a:xfrm>
                <a:off x="2152" y="2174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9" name="Line 37"/>
              <p:cNvSpPr>
                <a:spLocks noChangeShapeType="1"/>
              </p:cNvSpPr>
              <p:nvPr/>
            </p:nvSpPr>
            <p:spPr bwMode="auto">
              <a:xfrm>
                <a:off x="2600" y="1452"/>
                <a:ext cx="0" cy="70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0" name="Rectangle 38"/>
              <p:cNvSpPr>
                <a:spLocks noChangeArrowheads="1"/>
              </p:cNvSpPr>
              <p:nvPr/>
            </p:nvSpPr>
            <p:spPr bwMode="auto">
              <a:xfrm>
                <a:off x="2513" y="1380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1" name="Rectangle 39"/>
              <p:cNvSpPr>
                <a:spLocks noChangeArrowheads="1"/>
              </p:cNvSpPr>
              <p:nvPr/>
            </p:nvSpPr>
            <p:spPr bwMode="auto">
              <a:xfrm>
                <a:off x="2513" y="215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2" name="Line 40"/>
              <p:cNvSpPr>
                <a:spLocks noChangeShapeType="1"/>
              </p:cNvSpPr>
              <p:nvPr/>
            </p:nvSpPr>
            <p:spPr bwMode="auto">
              <a:xfrm>
                <a:off x="2961" y="1517"/>
                <a:ext cx="0" cy="44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3" name="Rectangle 41"/>
              <p:cNvSpPr>
                <a:spLocks noChangeArrowheads="1"/>
              </p:cNvSpPr>
              <p:nvPr/>
            </p:nvSpPr>
            <p:spPr bwMode="auto">
              <a:xfrm>
                <a:off x="2874" y="1472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4" name="Rectangle 42"/>
              <p:cNvSpPr>
                <a:spLocks noChangeArrowheads="1"/>
              </p:cNvSpPr>
              <p:nvPr/>
            </p:nvSpPr>
            <p:spPr bwMode="auto">
              <a:xfrm>
                <a:off x="2874" y="195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5" name="Line 43"/>
              <p:cNvSpPr>
                <a:spLocks noChangeShapeType="1"/>
              </p:cNvSpPr>
              <p:nvPr/>
            </p:nvSpPr>
            <p:spPr bwMode="auto">
              <a:xfrm>
                <a:off x="3322" y="1415"/>
                <a:ext cx="0" cy="5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6" name="Rectangle 44"/>
              <p:cNvSpPr>
                <a:spLocks noChangeArrowheads="1"/>
              </p:cNvSpPr>
              <p:nvPr/>
            </p:nvSpPr>
            <p:spPr bwMode="auto">
              <a:xfrm>
                <a:off x="3235" y="136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7" name="Rectangle 45"/>
              <p:cNvSpPr>
                <a:spLocks noChangeArrowheads="1"/>
              </p:cNvSpPr>
              <p:nvPr/>
            </p:nvSpPr>
            <p:spPr bwMode="auto">
              <a:xfrm>
                <a:off x="3235" y="1943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8" name="Line 46"/>
              <p:cNvSpPr>
                <a:spLocks noChangeShapeType="1"/>
              </p:cNvSpPr>
              <p:nvPr/>
            </p:nvSpPr>
            <p:spPr bwMode="auto">
              <a:xfrm>
                <a:off x="3683" y="1367"/>
                <a:ext cx="0" cy="72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9" name="Rectangle 47"/>
              <p:cNvSpPr>
                <a:spLocks noChangeArrowheads="1"/>
              </p:cNvSpPr>
              <p:nvPr/>
            </p:nvSpPr>
            <p:spPr bwMode="auto">
              <a:xfrm>
                <a:off x="3596" y="1294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0" name="Rectangle 48"/>
              <p:cNvSpPr>
                <a:spLocks noChangeArrowheads="1"/>
              </p:cNvSpPr>
              <p:nvPr/>
            </p:nvSpPr>
            <p:spPr bwMode="auto">
              <a:xfrm>
                <a:off x="3596" y="2087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1" name="Line 49"/>
              <p:cNvSpPr>
                <a:spLocks noChangeShapeType="1"/>
              </p:cNvSpPr>
              <p:nvPr/>
            </p:nvSpPr>
            <p:spPr bwMode="auto">
              <a:xfrm>
                <a:off x="4044" y="1513"/>
                <a:ext cx="0" cy="32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2" name="Rectangle 50"/>
              <p:cNvSpPr>
                <a:spLocks noChangeArrowheads="1"/>
              </p:cNvSpPr>
              <p:nvPr/>
            </p:nvSpPr>
            <p:spPr bwMode="auto">
              <a:xfrm>
                <a:off x="3957" y="1480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3" name="Rectangle 51"/>
              <p:cNvSpPr>
                <a:spLocks noChangeArrowheads="1"/>
              </p:cNvSpPr>
              <p:nvPr/>
            </p:nvSpPr>
            <p:spPr bwMode="auto">
              <a:xfrm>
                <a:off x="3957" y="1840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4" name="Line 52"/>
              <p:cNvSpPr>
                <a:spLocks noChangeShapeType="1"/>
              </p:cNvSpPr>
              <p:nvPr/>
            </p:nvSpPr>
            <p:spPr bwMode="auto">
              <a:xfrm>
                <a:off x="4405" y="1697"/>
                <a:ext cx="0" cy="4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5" name="Rectangle 53"/>
              <p:cNvSpPr>
                <a:spLocks noChangeArrowheads="1"/>
              </p:cNvSpPr>
              <p:nvPr/>
            </p:nvSpPr>
            <p:spPr bwMode="auto">
              <a:xfrm>
                <a:off x="4318" y="1654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6" name="Rectangle 54"/>
              <p:cNvSpPr>
                <a:spLocks noChangeArrowheads="1"/>
              </p:cNvSpPr>
              <p:nvPr/>
            </p:nvSpPr>
            <p:spPr bwMode="auto">
              <a:xfrm>
                <a:off x="4318" y="211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7" name="Line 55"/>
              <p:cNvSpPr>
                <a:spLocks noChangeShapeType="1"/>
              </p:cNvSpPr>
              <p:nvPr/>
            </p:nvSpPr>
            <p:spPr bwMode="auto">
              <a:xfrm>
                <a:off x="4766" y="1708"/>
                <a:ext cx="0" cy="7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8" name="Rectangle 56"/>
              <p:cNvSpPr>
                <a:spLocks noChangeArrowheads="1"/>
              </p:cNvSpPr>
              <p:nvPr/>
            </p:nvSpPr>
            <p:spPr bwMode="auto">
              <a:xfrm>
                <a:off x="4679" y="163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9" name="Rectangle 57"/>
              <p:cNvSpPr>
                <a:spLocks noChangeArrowheads="1"/>
              </p:cNvSpPr>
              <p:nvPr/>
            </p:nvSpPr>
            <p:spPr bwMode="auto">
              <a:xfrm>
                <a:off x="4679" y="246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10" name="Line 58"/>
              <p:cNvSpPr>
                <a:spLocks noChangeShapeType="1"/>
              </p:cNvSpPr>
              <p:nvPr/>
            </p:nvSpPr>
            <p:spPr bwMode="auto">
              <a:xfrm>
                <a:off x="5128" y="1709"/>
                <a:ext cx="0" cy="67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11" name="Rectangle 59"/>
              <p:cNvSpPr>
                <a:spLocks noChangeArrowheads="1"/>
              </p:cNvSpPr>
              <p:nvPr/>
            </p:nvSpPr>
            <p:spPr bwMode="auto">
              <a:xfrm>
                <a:off x="5041" y="164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12" name="Rectangle 60"/>
              <p:cNvSpPr>
                <a:spLocks noChangeArrowheads="1"/>
              </p:cNvSpPr>
              <p:nvPr/>
            </p:nvSpPr>
            <p:spPr bwMode="auto">
              <a:xfrm>
                <a:off x="5041" y="237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</p:grpSp>
        <p:sp>
          <p:nvSpPr>
            <p:cNvPr id="228413" name="Text Box 61"/>
            <p:cNvSpPr txBox="1">
              <a:spLocks noChangeArrowheads="1"/>
            </p:cNvSpPr>
            <p:nvPr/>
          </p:nvSpPr>
          <p:spPr bwMode="auto">
            <a:xfrm>
              <a:off x="633" y="1078"/>
              <a:ext cx="34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ZrO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2</a:t>
              </a:r>
            </a:p>
          </p:txBody>
        </p:sp>
        <p:sp>
          <p:nvSpPr>
            <p:cNvPr id="228414" name="Text Box 62"/>
            <p:cNvSpPr txBox="1">
              <a:spLocks noChangeArrowheads="1"/>
            </p:cNvSpPr>
            <p:nvPr/>
          </p:nvSpPr>
          <p:spPr bwMode="auto">
            <a:xfrm>
              <a:off x="1714" y="1294"/>
              <a:ext cx="33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TiO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2</a:t>
              </a:r>
            </a:p>
          </p:txBody>
        </p:sp>
        <p:sp>
          <p:nvSpPr>
            <p:cNvPr id="228415" name="Text Box 63"/>
            <p:cNvSpPr txBox="1">
              <a:spLocks noChangeArrowheads="1"/>
            </p:cNvSpPr>
            <p:nvPr/>
          </p:nvSpPr>
          <p:spPr bwMode="auto">
            <a:xfrm>
              <a:off x="4202" y="1444"/>
              <a:ext cx="37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MoS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2</a:t>
              </a:r>
            </a:p>
          </p:txBody>
        </p:sp>
        <p:sp>
          <p:nvSpPr>
            <p:cNvPr id="228416" name="Text Box 64"/>
            <p:cNvSpPr txBox="1">
              <a:spLocks noChangeArrowheads="1"/>
            </p:cNvSpPr>
            <p:nvPr/>
          </p:nvSpPr>
          <p:spPr bwMode="auto">
            <a:xfrm>
              <a:off x="938" y="1222"/>
              <a:ext cx="4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KTaO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17" name="Text Box 65"/>
            <p:cNvSpPr txBox="1">
              <a:spLocks noChangeArrowheads="1"/>
            </p:cNvSpPr>
            <p:nvPr/>
          </p:nvSpPr>
          <p:spPr bwMode="auto">
            <a:xfrm>
              <a:off x="1304" y="1222"/>
              <a:ext cx="4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SrTiO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18" name="Text Box 66"/>
            <p:cNvSpPr txBox="1">
              <a:spLocks noChangeArrowheads="1"/>
            </p:cNvSpPr>
            <p:nvPr/>
          </p:nvSpPr>
          <p:spPr bwMode="auto">
            <a:xfrm>
              <a:off x="4588" y="1432"/>
              <a:ext cx="3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WO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19" name="Text Box 67"/>
            <p:cNvSpPr txBox="1">
              <a:spLocks noChangeArrowheads="1"/>
            </p:cNvSpPr>
            <p:nvPr/>
          </p:nvSpPr>
          <p:spPr bwMode="auto">
            <a:xfrm>
              <a:off x="4926" y="1426"/>
              <a:ext cx="40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Fe</a:t>
              </a:r>
              <a:r>
                <a:rPr lang="it-IT" altLang="it-IT" baseline="-25000">
                  <a:solidFill>
                    <a:srgbClr val="0033CC"/>
                  </a:solidFill>
                </a:rPr>
                <a:t>2</a:t>
              </a:r>
              <a:r>
                <a:rPr lang="it-IT" altLang="it-IT" sz="1600">
                  <a:solidFill>
                    <a:srgbClr val="0033CC"/>
                  </a:solidFill>
                </a:rPr>
                <a:t>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20" name="Text Box 68"/>
            <p:cNvSpPr txBox="1">
              <a:spLocks noChangeArrowheads="1"/>
            </p:cNvSpPr>
            <p:nvPr/>
          </p:nvSpPr>
          <p:spPr bwMode="auto">
            <a:xfrm>
              <a:off x="2062" y="1072"/>
              <a:ext cx="3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ZnS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1" name="Text Box 69"/>
            <p:cNvSpPr txBox="1">
              <a:spLocks noChangeArrowheads="1"/>
            </p:cNvSpPr>
            <p:nvPr/>
          </p:nvSpPr>
          <p:spPr bwMode="auto">
            <a:xfrm>
              <a:off x="2440" y="1168"/>
              <a:ext cx="3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CdS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2" name="Text Box 70"/>
            <p:cNvSpPr txBox="1">
              <a:spLocks noChangeArrowheads="1"/>
            </p:cNvSpPr>
            <p:nvPr/>
          </p:nvSpPr>
          <p:spPr bwMode="auto">
            <a:xfrm>
              <a:off x="2767" y="1258"/>
              <a:ext cx="3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CdSe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3" name="Text Box 71"/>
            <p:cNvSpPr txBox="1">
              <a:spLocks noChangeArrowheads="1"/>
            </p:cNvSpPr>
            <p:nvPr/>
          </p:nvSpPr>
          <p:spPr bwMode="auto">
            <a:xfrm>
              <a:off x="3146" y="1144"/>
              <a:ext cx="3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GaP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4" name="Text Box 72"/>
            <p:cNvSpPr txBox="1">
              <a:spLocks noChangeArrowheads="1"/>
            </p:cNvSpPr>
            <p:nvPr/>
          </p:nvSpPr>
          <p:spPr bwMode="auto">
            <a:xfrm>
              <a:off x="3526" y="1078"/>
              <a:ext cx="29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SiC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5" name="Text Box 73"/>
            <p:cNvSpPr txBox="1">
              <a:spLocks noChangeArrowheads="1"/>
            </p:cNvSpPr>
            <p:nvPr/>
          </p:nvSpPr>
          <p:spPr bwMode="auto">
            <a:xfrm>
              <a:off x="3931" y="1264"/>
              <a:ext cx="21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Si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6" name="Text Box 74"/>
            <p:cNvSpPr txBox="1">
              <a:spLocks noChangeArrowheads="1"/>
            </p:cNvSpPr>
            <p:nvPr/>
          </p:nvSpPr>
          <p:spPr bwMode="auto">
            <a:xfrm>
              <a:off x="666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5.0</a:t>
              </a:r>
            </a:p>
          </p:txBody>
        </p:sp>
        <p:sp>
          <p:nvSpPr>
            <p:cNvPr id="228427" name="Text Box 75"/>
            <p:cNvSpPr txBox="1">
              <a:spLocks noChangeArrowheads="1"/>
            </p:cNvSpPr>
            <p:nvPr/>
          </p:nvSpPr>
          <p:spPr bwMode="auto">
            <a:xfrm>
              <a:off x="1033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3.4</a:t>
              </a:r>
            </a:p>
          </p:txBody>
        </p:sp>
        <p:sp>
          <p:nvSpPr>
            <p:cNvPr id="228428" name="Text Box 76"/>
            <p:cNvSpPr txBox="1">
              <a:spLocks noChangeArrowheads="1"/>
            </p:cNvSpPr>
            <p:nvPr/>
          </p:nvSpPr>
          <p:spPr bwMode="auto">
            <a:xfrm>
              <a:off x="1388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3.2</a:t>
              </a:r>
            </a:p>
          </p:txBody>
        </p:sp>
        <p:sp>
          <p:nvSpPr>
            <p:cNvPr id="228429" name="Text Box 77"/>
            <p:cNvSpPr txBox="1">
              <a:spLocks noChangeArrowheads="1"/>
            </p:cNvSpPr>
            <p:nvPr/>
          </p:nvSpPr>
          <p:spPr bwMode="auto">
            <a:xfrm>
              <a:off x="2139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3.6</a:t>
              </a:r>
            </a:p>
          </p:txBody>
        </p:sp>
        <p:sp>
          <p:nvSpPr>
            <p:cNvPr id="228430" name="Text Box 78"/>
            <p:cNvSpPr txBox="1">
              <a:spLocks noChangeArrowheads="1"/>
            </p:cNvSpPr>
            <p:nvPr/>
          </p:nvSpPr>
          <p:spPr bwMode="auto">
            <a:xfrm>
              <a:off x="2483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2.4</a:t>
              </a:r>
            </a:p>
          </p:txBody>
        </p:sp>
        <p:sp>
          <p:nvSpPr>
            <p:cNvPr id="228431" name="Text Box 79"/>
            <p:cNvSpPr txBox="1">
              <a:spLocks noChangeArrowheads="1"/>
            </p:cNvSpPr>
            <p:nvPr/>
          </p:nvSpPr>
          <p:spPr bwMode="auto">
            <a:xfrm>
              <a:off x="1758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3.0</a:t>
              </a:r>
            </a:p>
          </p:txBody>
        </p:sp>
        <p:sp>
          <p:nvSpPr>
            <p:cNvPr id="228432" name="Text Box 80"/>
            <p:cNvSpPr txBox="1">
              <a:spLocks noChangeArrowheads="1"/>
            </p:cNvSpPr>
            <p:nvPr/>
          </p:nvSpPr>
          <p:spPr bwMode="auto">
            <a:xfrm>
              <a:off x="2825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1.7</a:t>
              </a:r>
            </a:p>
          </p:txBody>
        </p:sp>
        <p:sp>
          <p:nvSpPr>
            <p:cNvPr id="228433" name="Text Box 81"/>
            <p:cNvSpPr txBox="1">
              <a:spLocks noChangeArrowheads="1"/>
            </p:cNvSpPr>
            <p:nvPr/>
          </p:nvSpPr>
          <p:spPr bwMode="auto">
            <a:xfrm>
              <a:off x="3162" y="2886"/>
              <a:ext cx="3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2.25</a:t>
              </a:r>
            </a:p>
          </p:txBody>
        </p:sp>
        <p:sp>
          <p:nvSpPr>
            <p:cNvPr id="228434" name="Text Box 82"/>
            <p:cNvSpPr txBox="1">
              <a:spLocks noChangeArrowheads="1"/>
            </p:cNvSpPr>
            <p:nvPr/>
          </p:nvSpPr>
          <p:spPr bwMode="auto">
            <a:xfrm>
              <a:off x="3539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3.0</a:t>
              </a:r>
            </a:p>
          </p:txBody>
        </p:sp>
        <p:sp>
          <p:nvSpPr>
            <p:cNvPr id="228435" name="Text Box 83"/>
            <p:cNvSpPr txBox="1">
              <a:spLocks noChangeArrowheads="1"/>
            </p:cNvSpPr>
            <p:nvPr/>
          </p:nvSpPr>
          <p:spPr bwMode="auto">
            <a:xfrm>
              <a:off x="3905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1.1</a:t>
              </a:r>
            </a:p>
          </p:txBody>
        </p:sp>
        <p:sp>
          <p:nvSpPr>
            <p:cNvPr id="228436" name="Text Box 84"/>
            <p:cNvSpPr txBox="1">
              <a:spLocks noChangeArrowheads="1"/>
            </p:cNvSpPr>
            <p:nvPr/>
          </p:nvSpPr>
          <p:spPr bwMode="auto">
            <a:xfrm>
              <a:off x="4239" y="2886"/>
              <a:ext cx="3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1.75</a:t>
              </a:r>
            </a:p>
          </p:txBody>
        </p:sp>
        <p:sp>
          <p:nvSpPr>
            <p:cNvPr id="228437" name="Text Box 85"/>
            <p:cNvSpPr txBox="1">
              <a:spLocks noChangeArrowheads="1"/>
            </p:cNvSpPr>
            <p:nvPr/>
          </p:nvSpPr>
          <p:spPr bwMode="auto">
            <a:xfrm>
              <a:off x="4632" y="2886"/>
              <a:ext cx="2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2.8</a:t>
              </a:r>
            </a:p>
          </p:txBody>
        </p:sp>
        <p:sp>
          <p:nvSpPr>
            <p:cNvPr id="228438" name="Text Box 86"/>
            <p:cNvSpPr txBox="1">
              <a:spLocks noChangeArrowheads="1"/>
            </p:cNvSpPr>
            <p:nvPr/>
          </p:nvSpPr>
          <p:spPr bwMode="auto">
            <a:xfrm>
              <a:off x="4988" y="2886"/>
              <a:ext cx="41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2.3 eV</a:t>
              </a:r>
            </a:p>
          </p:txBody>
        </p:sp>
        <p:sp>
          <p:nvSpPr>
            <p:cNvPr id="228439" name="Line 87"/>
            <p:cNvSpPr>
              <a:spLocks noChangeShapeType="1"/>
            </p:cNvSpPr>
            <p:nvPr/>
          </p:nvSpPr>
          <p:spPr bwMode="auto">
            <a:xfrm flipV="1">
              <a:off x="796" y="2726"/>
              <a:ext cx="0" cy="18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0" name="Line 88"/>
            <p:cNvSpPr>
              <a:spLocks noChangeShapeType="1"/>
            </p:cNvSpPr>
            <p:nvPr/>
          </p:nvSpPr>
          <p:spPr bwMode="auto">
            <a:xfrm flipH="1" flipV="1">
              <a:off x="1147" y="2547"/>
              <a:ext cx="4" cy="3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1" name="Line 89"/>
            <p:cNvSpPr>
              <a:spLocks noChangeShapeType="1"/>
            </p:cNvSpPr>
            <p:nvPr/>
          </p:nvSpPr>
          <p:spPr bwMode="auto">
            <a:xfrm flipH="1" flipV="1">
              <a:off x="1516" y="2454"/>
              <a:ext cx="4" cy="45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2" name="Line 90"/>
            <p:cNvSpPr>
              <a:spLocks noChangeShapeType="1"/>
            </p:cNvSpPr>
            <p:nvPr/>
          </p:nvSpPr>
          <p:spPr bwMode="auto">
            <a:xfrm flipH="1" flipV="1">
              <a:off x="1877" y="2454"/>
              <a:ext cx="4" cy="45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3" name="Line 91"/>
            <p:cNvSpPr>
              <a:spLocks noChangeShapeType="1"/>
            </p:cNvSpPr>
            <p:nvPr/>
          </p:nvSpPr>
          <p:spPr bwMode="auto">
            <a:xfrm flipH="1" flipV="1">
              <a:off x="2256" y="2338"/>
              <a:ext cx="4" cy="57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4" name="Line 92"/>
            <p:cNvSpPr>
              <a:spLocks noChangeShapeType="1"/>
            </p:cNvSpPr>
            <p:nvPr/>
          </p:nvSpPr>
          <p:spPr bwMode="auto">
            <a:xfrm flipH="1" flipV="1">
              <a:off x="2592" y="2311"/>
              <a:ext cx="4" cy="59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5" name="Line 93"/>
            <p:cNvSpPr>
              <a:spLocks noChangeShapeType="1"/>
            </p:cNvSpPr>
            <p:nvPr/>
          </p:nvSpPr>
          <p:spPr bwMode="auto">
            <a:xfrm flipH="1" flipV="1">
              <a:off x="2954" y="2088"/>
              <a:ext cx="3" cy="82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6" name="Line 94"/>
            <p:cNvSpPr>
              <a:spLocks noChangeShapeType="1"/>
            </p:cNvSpPr>
            <p:nvPr/>
          </p:nvSpPr>
          <p:spPr bwMode="auto">
            <a:xfrm flipH="1" flipV="1">
              <a:off x="3318" y="2088"/>
              <a:ext cx="3" cy="82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7" name="Line 95"/>
            <p:cNvSpPr>
              <a:spLocks noChangeShapeType="1"/>
            </p:cNvSpPr>
            <p:nvPr/>
          </p:nvSpPr>
          <p:spPr bwMode="auto">
            <a:xfrm flipH="1" flipV="1">
              <a:off x="3682" y="2224"/>
              <a:ext cx="3" cy="68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8" name="Line 96"/>
            <p:cNvSpPr>
              <a:spLocks noChangeShapeType="1"/>
            </p:cNvSpPr>
            <p:nvPr/>
          </p:nvSpPr>
          <p:spPr bwMode="auto">
            <a:xfrm flipH="1" flipV="1">
              <a:off x="4402" y="2248"/>
              <a:ext cx="3" cy="66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9" name="Line 97"/>
            <p:cNvSpPr>
              <a:spLocks noChangeShapeType="1"/>
            </p:cNvSpPr>
            <p:nvPr/>
          </p:nvSpPr>
          <p:spPr bwMode="auto">
            <a:xfrm flipV="1">
              <a:off x="4033" y="2016"/>
              <a:ext cx="1" cy="89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50" name="Line 98"/>
            <p:cNvSpPr>
              <a:spLocks noChangeShapeType="1"/>
            </p:cNvSpPr>
            <p:nvPr/>
          </p:nvSpPr>
          <p:spPr bwMode="auto">
            <a:xfrm flipH="1" flipV="1">
              <a:off x="4763" y="2607"/>
              <a:ext cx="4" cy="30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51" name="Line 99"/>
            <p:cNvSpPr>
              <a:spLocks noChangeShapeType="1"/>
            </p:cNvSpPr>
            <p:nvPr/>
          </p:nvSpPr>
          <p:spPr bwMode="auto">
            <a:xfrm flipH="1" flipV="1">
              <a:off x="5123" y="2507"/>
              <a:ext cx="4" cy="40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2" name="Text Box 100"/>
            <p:cNvSpPr txBox="1">
              <a:spLocks noChangeArrowheads="1"/>
            </p:cNvSpPr>
            <p:nvPr/>
          </p:nvSpPr>
          <p:spPr bwMode="auto">
            <a:xfrm>
              <a:off x="5248" y="1845"/>
              <a:ext cx="6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O</a:t>
              </a:r>
              <a:r>
                <a:rPr lang="it-IT" baseline="-250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it-IT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/H</a:t>
              </a:r>
              <a:r>
                <a:rPr lang="it-IT" baseline="-250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it-IT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7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Oval 4" descr="Diagonali larghe verso l'alto"/>
          <p:cNvSpPr>
            <a:spLocks noChangeArrowheads="1"/>
          </p:cNvSpPr>
          <p:nvPr/>
        </p:nvSpPr>
        <p:spPr bwMode="auto">
          <a:xfrm>
            <a:off x="5456238" y="2570163"/>
            <a:ext cx="544512" cy="544512"/>
          </a:xfrm>
          <a:prstGeom prst="ellipse">
            <a:avLst/>
          </a:prstGeom>
          <a:solidFill>
            <a:srgbClr val="3333FF">
              <a:alpha val="58823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75" name="Oval 28"/>
          <p:cNvSpPr>
            <a:spLocks noChangeArrowheads="1"/>
          </p:cNvSpPr>
          <p:nvPr/>
        </p:nvSpPr>
        <p:spPr bwMode="auto">
          <a:xfrm>
            <a:off x="3429000" y="2143125"/>
            <a:ext cx="2527300" cy="25209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96969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Verdana" pitchFamily="34" charset="0"/>
            </a:endParaRPr>
          </a:p>
        </p:txBody>
      </p:sp>
      <p:sp>
        <p:nvSpPr>
          <p:cNvPr id="233476" name="CasellaDiTesto 3"/>
          <p:cNvSpPr txBox="1">
            <a:spLocks noChangeArrowheads="1"/>
          </p:cNvSpPr>
          <p:nvPr/>
        </p:nvSpPr>
        <p:spPr bwMode="auto">
          <a:xfrm>
            <a:off x="1871663" y="357188"/>
            <a:ext cx="54006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3600">
                <a:latin typeface="Calibri" pitchFamily="34" charset="0"/>
              </a:rPr>
              <a:t>Metal / TiO</a:t>
            </a:r>
            <a:r>
              <a:rPr lang="it-IT" altLang="it-IT" sz="3600" baseline="-25000">
                <a:latin typeface="Calibri" pitchFamily="34" charset="0"/>
              </a:rPr>
              <a:t>2</a:t>
            </a:r>
            <a:endParaRPr lang="it-IT" altLang="it-IT" sz="3600">
              <a:latin typeface="Calibri" pitchFamily="34" charset="0"/>
            </a:endParaRPr>
          </a:p>
        </p:txBody>
      </p:sp>
      <p:sp>
        <p:nvSpPr>
          <p:cNvPr id="233477" name="AutoShape 3"/>
          <p:cNvSpPr>
            <a:spLocks noChangeAspect="1" noChangeArrowheads="1"/>
          </p:cNvSpPr>
          <p:nvPr/>
        </p:nvSpPr>
        <p:spPr bwMode="auto">
          <a:xfrm>
            <a:off x="1000125" y="858838"/>
            <a:ext cx="67151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78" name="AutoShape 8"/>
          <p:cNvSpPr>
            <a:spLocks noChangeArrowheads="1"/>
          </p:cNvSpPr>
          <p:nvPr/>
        </p:nvSpPr>
        <p:spPr bwMode="auto">
          <a:xfrm rot="-5571746">
            <a:off x="5891213" y="2660650"/>
            <a:ext cx="544512" cy="363538"/>
          </a:xfrm>
          <a:prstGeom prst="curvedDownArrow">
            <a:avLst>
              <a:gd name="adj1" fmla="val 7829"/>
              <a:gd name="adj2" fmla="val 37785"/>
              <a:gd name="adj3" fmla="val 3333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79" name="AutoShape 9"/>
          <p:cNvSpPr>
            <a:spLocks noChangeArrowheads="1"/>
          </p:cNvSpPr>
          <p:nvPr/>
        </p:nvSpPr>
        <p:spPr bwMode="auto">
          <a:xfrm>
            <a:off x="4635500" y="2932113"/>
            <a:ext cx="361950" cy="1271587"/>
          </a:xfrm>
          <a:prstGeom prst="upArrow">
            <a:avLst>
              <a:gd name="adj1" fmla="val 23120"/>
              <a:gd name="adj2" fmla="val 43589"/>
            </a:avLst>
          </a:prstGeom>
          <a:solidFill>
            <a:srgbClr val="3333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80" name="Text Box 10"/>
          <p:cNvSpPr txBox="1">
            <a:spLocks noChangeArrowheads="1"/>
          </p:cNvSpPr>
          <p:nvPr/>
        </p:nvSpPr>
        <p:spPr bwMode="auto">
          <a:xfrm>
            <a:off x="823913" y="2570163"/>
            <a:ext cx="2359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b="1" i="1">
                <a:latin typeface="Comic Sans MS" pitchFamily="66" charset="0"/>
              </a:rPr>
              <a:t>Conduction Band</a:t>
            </a:r>
            <a:endParaRPr lang="it-IT" altLang="it-IT" sz="1600"/>
          </a:p>
        </p:txBody>
      </p:sp>
      <p:sp>
        <p:nvSpPr>
          <p:cNvPr id="233481" name="Text Box 11"/>
          <p:cNvSpPr txBox="1">
            <a:spLocks noChangeArrowheads="1"/>
          </p:cNvSpPr>
          <p:nvPr/>
        </p:nvSpPr>
        <p:spPr bwMode="auto">
          <a:xfrm>
            <a:off x="1006475" y="4203700"/>
            <a:ext cx="19954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b="1" i="1">
                <a:latin typeface="Comic Sans MS" pitchFamily="66" charset="0"/>
              </a:rPr>
              <a:t>Valence band</a:t>
            </a:r>
            <a:endParaRPr lang="it-IT" altLang="it-IT" sz="1600"/>
          </a:p>
        </p:txBody>
      </p:sp>
      <p:sp>
        <p:nvSpPr>
          <p:cNvPr id="233482" name="Text Box 12"/>
          <p:cNvSpPr txBox="1">
            <a:spLocks noChangeArrowheads="1"/>
          </p:cNvSpPr>
          <p:nvPr/>
        </p:nvSpPr>
        <p:spPr bwMode="auto">
          <a:xfrm>
            <a:off x="6340475" y="2932113"/>
            <a:ext cx="10890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b="1">
                <a:latin typeface="Comic Sans MS" pitchFamily="66" charset="0"/>
              </a:rPr>
              <a:t>2H</a:t>
            </a:r>
            <a:r>
              <a:rPr lang="it-IT" altLang="it-IT" b="1" baseline="30000">
                <a:latin typeface="Comic Sans MS" pitchFamily="66" charset="0"/>
              </a:rPr>
              <a:t>+</a:t>
            </a:r>
            <a:endParaRPr lang="it-IT" altLang="it-IT"/>
          </a:p>
        </p:txBody>
      </p:sp>
      <p:sp>
        <p:nvSpPr>
          <p:cNvPr id="233483" name="AutoShape 13"/>
          <p:cNvSpPr>
            <a:spLocks noChangeArrowheads="1"/>
          </p:cNvSpPr>
          <p:nvPr/>
        </p:nvSpPr>
        <p:spPr bwMode="auto">
          <a:xfrm>
            <a:off x="6418263" y="2387600"/>
            <a:ext cx="555625" cy="44291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b="1">
                <a:latin typeface="Comic Sans MS" pitchFamily="66" charset="0"/>
              </a:rPr>
              <a:t>H</a:t>
            </a:r>
            <a:r>
              <a:rPr lang="it-IT" altLang="it-IT" b="1" baseline="-25000">
                <a:latin typeface="Comic Sans MS" pitchFamily="66" charset="0"/>
              </a:rPr>
              <a:t>2</a:t>
            </a:r>
            <a:endParaRPr lang="it-IT" altLang="it-IT"/>
          </a:p>
        </p:txBody>
      </p:sp>
      <p:sp>
        <p:nvSpPr>
          <p:cNvPr id="233484" name="Text Box 16"/>
          <p:cNvSpPr txBox="1">
            <a:spLocks noChangeArrowheads="1"/>
          </p:cNvSpPr>
          <p:nvPr/>
        </p:nvSpPr>
        <p:spPr bwMode="auto">
          <a:xfrm>
            <a:off x="4597400" y="2387600"/>
            <a:ext cx="7270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>
                <a:latin typeface="Comic Sans MS" pitchFamily="66" charset="0"/>
              </a:rPr>
              <a:t> </a:t>
            </a:r>
            <a:r>
              <a:rPr lang="it-IT" altLang="it-IT" sz="2800" b="1">
                <a:latin typeface="Comic Sans MS" pitchFamily="66" charset="0"/>
              </a:rPr>
              <a:t>e</a:t>
            </a:r>
            <a:r>
              <a:rPr lang="it-IT" altLang="it-IT" sz="2800" b="1" baseline="30000">
                <a:latin typeface="Comic Sans MS" pitchFamily="66" charset="0"/>
              </a:rPr>
              <a:t>-</a:t>
            </a:r>
            <a:endParaRPr lang="it-IT" altLang="it-IT" sz="2800"/>
          </a:p>
        </p:txBody>
      </p:sp>
      <p:sp>
        <p:nvSpPr>
          <p:cNvPr id="233485" name="Text Box 17"/>
          <p:cNvSpPr txBox="1">
            <a:spLocks noChangeArrowheads="1"/>
          </p:cNvSpPr>
          <p:nvPr/>
        </p:nvSpPr>
        <p:spPr bwMode="auto">
          <a:xfrm>
            <a:off x="4610100" y="3930650"/>
            <a:ext cx="90805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r>
              <a:rPr lang="it-IT" altLang="it-IT" sz="1400">
                <a:latin typeface="Comic Sans MS" pitchFamily="66" charset="0"/>
              </a:rPr>
              <a:t> </a:t>
            </a:r>
            <a:r>
              <a:rPr lang="it-IT" altLang="it-IT" sz="2800" b="1">
                <a:latin typeface="Comic Sans MS" pitchFamily="66" charset="0"/>
              </a:rPr>
              <a:t>h</a:t>
            </a:r>
            <a:r>
              <a:rPr lang="it-IT" altLang="it-IT" sz="2800" b="1" baseline="30000">
                <a:latin typeface="Comic Sans MS" pitchFamily="66" charset="0"/>
              </a:rPr>
              <a:t>+</a:t>
            </a:r>
            <a:endParaRPr lang="it-IT" altLang="it-IT" sz="2800"/>
          </a:p>
        </p:txBody>
      </p:sp>
      <p:sp>
        <p:nvSpPr>
          <p:cNvPr id="233486" name="Freeform 18"/>
          <p:cNvSpPr>
            <a:spLocks/>
          </p:cNvSpPr>
          <p:nvPr/>
        </p:nvSpPr>
        <p:spPr bwMode="auto">
          <a:xfrm>
            <a:off x="5857875" y="1857375"/>
            <a:ext cx="23813" cy="711200"/>
          </a:xfrm>
          <a:custGeom>
            <a:avLst/>
            <a:gdLst>
              <a:gd name="T0" fmla="*/ 2147483647 w 23"/>
              <a:gd name="T1" fmla="*/ 0 h 706"/>
              <a:gd name="T2" fmla="*/ 0 w 23"/>
              <a:gd name="T3" fmla="*/ 2147483647 h 706"/>
              <a:gd name="T4" fmla="*/ 0 60000 65536"/>
              <a:gd name="T5" fmla="*/ 0 60000 65536"/>
              <a:gd name="T6" fmla="*/ 0 w 23"/>
              <a:gd name="T7" fmla="*/ 0 h 706"/>
              <a:gd name="T8" fmla="*/ 23 w 23"/>
              <a:gd name="T9" fmla="*/ 706 h 7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" h="706">
                <a:moveTo>
                  <a:pt x="23" y="0"/>
                </a:moveTo>
                <a:lnTo>
                  <a:pt x="0" y="70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487" name="Freeform 19"/>
          <p:cNvSpPr>
            <a:spLocks/>
          </p:cNvSpPr>
          <p:nvPr/>
        </p:nvSpPr>
        <p:spPr bwMode="auto">
          <a:xfrm>
            <a:off x="2892425" y="2789238"/>
            <a:ext cx="809625" cy="85725"/>
          </a:xfrm>
          <a:custGeom>
            <a:avLst/>
            <a:gdLst>
              <a:gd name="T0" fmla="*/ 0 w 804"/>
              <a:gd name="T1" fmla="*/ 0 h 84"/>
              <a:gd name="T2" fmla="*/ 2147483647 w 804"/>
              <a:gd name="T3" fmla="*/ 2147483647 h 84"/>
              <a:gd name="T4" fmla="*/ 0 60000 65536"/>
              <a:gd name="T5" fmla="*/ 0 60000 65536"/>
              <a:gd name="T6" fmla="*/ 0 w 804"/>
              <a:gd name="T7" fmla="*/ 0 h 84"/>
              <a:gd name="T8" fmla="*/ 804 w 804"/>
              <a:gd name="T9" fmla="*/ 84 h 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4" h="84">
                <a:moveTo>
                  <a:pt x="0" y="0"/>
                </a:moveTo>
                <a:lnTo>
                  <a:pt x="804" y="84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"/>
            <a:round/>
            <a:headEnd/>
            <a:tailEnd type="non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488" name="Freeform 20"/>
          <p:cNvSpPr>
            <a:spLocks/>
          </p:cNvSpPr>
          <p:nvPr/>
        </p:nvSpPr>
        <p:spPr bwMode="auto">
          <a:xfrm>
            <a:off x="2714625" y="4214813"/>
            <a:ext cx="944563" cy="180975"/>
          </a:xfrm>
          <a:custGeom>
            <a:avLst/>
            <a:gdLst>
              <a:gd name="T0" fmla="*/ 0 w 936"/>
              <a:gd name="T1" fmla="*/ 2147483647 h 180"/>
              <a:gd name="T2" fmla="*/ 2147483647 w 936"/>
              <a:gd name="T3" fmla="*/ 0 h 180"/>
              <a:gd name="T4" fmla="*/ 0 60000 65536"/>
              <a:gd name="T5" fmla="*/ 0 60000 65536"/>
              <a:gd name="T6" fmla="*/ 0 w 936"/>
              <a:gd name="T7" fmla="*/ 0 h 180"/>
              <a:gd name="T8" fmla="*/ 936 w 936"/>
              <a:gd name="T9" fmla="*/ 180 h 1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36" h="180">
                <a:moveTo>
                  <a:pt x="0" y="180"/>
                </a:moveTo>
                <a:lnTo>
                  <a:pt x="936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"/>
            <a:round/>
            <a:headEnd/>
            <a:tailEnd type="non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912938" y="3114675"/>
            <a:ext cx="1452562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hν</a:t>
            </a:r>
            <a:endParaRPr lang="it-IT" sz="4000" dirty="0"/>
          </a:p>
        </p:txBody>
      </p:sp>
      <p:sp>
        <p:nvSpPr>
          <p:cNvPr id="233490" name="AutoShape 22"/>
          <p:cNvSpPr>
            <a:spLocks noChangeArrowheads="1"/>
          </p:cNvSpPr>
          <p:nvPr/>
        </p:nvSpPr>
        <p:spPr bwMode="auto">
          <a:xfrm rot="6660277" flipV="1">
            <a:off x="5479256" y="4310857"/>
            <a:ext cx="544513" cy="361950"/>
          </a:xfrm>
          <a:prstGeom prst="curvedDownArrow">
            <a:avLst>
              <a:gd name="adj1" fmla="val 8079"/>
              <a:gd name="adj2" fmla="val 38167"/>
              <a:gd name="adj3" fmla="val 36495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91" name="Freeform 25"/>
          <p:cNvSpPr>
            <a:spLocks/>
          </p:cNvSpPr>
          <p:nvPr/>
        </p:nvSpPr>
        <p:spPr bwMode="auto">
          <a:xfrm>
            <a:off x="3848100" y="2001838"/>
            <a:ext cx="436563" cy="630237"/>
          </a:xfrm>
          <a:custGeom>
            <a:avLst/>
            <a:gdLst>
              <a:gd name="T0" fmla="*/ 0 w 432"/>
              <a:gd name="T1" fmla="*/ 0 h 624"/>
              <a:gd name="T2" fmla="*/ 2147483647 w 432"/>
              <a:gd name="T3" fmla="*/ 2147483647 h 624"/>
              <a:gd name="T4" fmla="*/ 0 60000 65536"/>
              <a:gd name="T5" fmla="*/ 0 60000 65536"/>
              <a:gd name="T6" fmla="*/ 0 w 432"/>
              <a:gd name="T7" fmla="*/ 0 h 624"/>
              <a:gd name="T8" fmla="*/ 432 w 432"/>
              <a:gd name="T9" fmla="*/ 624 h 62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2" h="624">
                <a:moveTo>
                  <a:pt x="0" y="0"/>
                </a:moveTo>
                <a:lnTo>
                  <a:pt x="432" y="62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3182938" y="1662113"/>
            <a:ext cx="90805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TiO</a:t>
            </a:r>
            <a:r>
              <a:rPr lang="it-IT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493" name="Text Box 27"/>
          <p:cNvSpPr txBox="1">
            <a:spLocks noChangeArrowheads="1"/>
          </p:cNvSpPr>
          <p:nvPr/>
        </p:nvSpPr>
        <p:spPr bwMode="auto">
          <a:xfrm>
            <a:off x="6059488" y="4121150"/>
            <a:ext cx="9064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>
                <a:latin typeface="Comic Sans MS" pitchFamily="66" charset="0"/>
              </a:rPr>
              <a:t>H</a:t>
            </a:r>
            <a:r>
              <a:rPr lang="it-IT" altLang="it-IT" sz="2000" b="1" baseline="-25000">
                <a:latin typeface="Comic Sans MS" pitchFamily="66" charset="0"/>
              </a:rPr>
              <a:t>2</a:t>
            </a:r>
            <a:r>
              <a:rPr lang="it-IT" altLang="it-IT" sz="2000" b="1">
                <a:latin typeface="Comic Sans MS" pitchFamily="66" charset="0"/>
              </a:rPr>
              <a:t>O</a:t>
            </a:r>
            <a:endParaRPr lang="it-IT" altLang="it-IT" sz="2000"/>
          </a:p>
        </p:txBody>
      </p:sp>
      <p:sp>
        <p:nvSpPr>
          <p:cNvPr id="233494" name="Text Box 28"/>
          <p:cNvSpPr txBox="1">
            <a:spLocks noChangeArrowheads="1"/>
          </p:cNvSpPr>
          <p:nvPr/>
        </p:nvSpPr>
        <p:spPr bwMode="auto">
          <a:xfrm>
            <a:off x="5724525" y="4594225"/>
            <a:ext cx="14525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>
                <a:latin typeface="Comic Sans MS" pitchFamily="66" charset="0"/>
              </a:rPr>
              <a:t> 2H</a:t>
            </a:r>
            <a:r>
              <a:rPr lang="it-IT" altLang="it-IT" sz="2000" b="1" baseline="30000">
                <a:latin typeface="Comic Sans MS" pitchFamily="66" charset="0"/>
              </a:rPr>
              <a:t>+</a:t>
            </a:r>
            <a:r>
              <a:rPr lang="it-IT" altLang="it-IT" sz="2000" b="1">
                <a:latin typeface="Comic Sans MS" pitchFamily="66" charset="0"/>
              </a:rPr>
              <a:t>+½O</a:t>
            </a:r>
            <a:r>
              <a:rPr lang="it-IT" altLang="it-IT" sz="2000" b="1" baseline="-25000">
                <a:latin typeface="Comic Sans MS" pitchFamily="66" charset="0"/>
              </a:rPr>
              <a:t>2</a:t>
            </a:r>
            <a:endParaRPr lang="it-IT" altLang="it-IT" sz="2000"/>
          </a:p>
        </p:txBody>
      </p:sp>
      <p:sp>
        <p:nvSpPr>
          <p:cNvPr id="31" name="Freccia circolare a sinistra 30"/>
          <p:cNvSpPr>
            <a:spLocks noChangeArrowheads="1"/>
          </p:cNvSpPr>
          <p:nvPr/>
        </p:nvSpPr>
        <p:spPr bwMode="auto">
          <a:xfrm rot="16200000">
            <a:off x="5179219" y="1893094"/>
            <a:ext cx="285750" cy="785812"/>
          </a:xfrm>
          <a:prstGeom prst="curvedLeftArrow">
            <a:avLst>
              <a:gd name="adj1" fmla="val 24992"/>
              <a:gd name="adj2" fmla="val 49997"/>
              <a:gd name="adj3" fmla="val 25000"/>
            </a:avLst>
          </a:prstGeom>
          <a:solidFill>
            <a:srgbClr val="0080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233496" name="CasellaDiTesto 35"/>
          <p:cNvSpPr txBox="1">
            <a:spLocks noChangeArrowheads="1"/>
          </p:cNvSpPr>
          <p:nvPr/>
        </p:nvSpPr>
        <p:spPr bwMode="auto">
          <a:xfrm>
            <a:off x="285750" y="5214938"/>
            <a:ext cx="8001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it-IT" altLang="it-IT" sz="2000">
                <a:latin typeface="Calibri" pitchFamily="34" charset="0"/>
                <a:sym typeface="Symbol" pitchFamily="18" charset="2"/>
              </a:rPr>
              <a:t>Thechnological solution: separation of red and Ox reactions</a:t>
            </a:r>
          </a:p>
          <a:p>
            <a:pPr algn="just" eaLnBrk="1" hangingPunct="1"/>
            <a:endParaRPr lang="it-IT" altLang="it-IT" sz="800">
              <a:latin typeface="Calibri" pitchFamily="34" charset="0"/>
              <a:sym typeface="Symbol" pitchFamily="18" charset="2"/>
            </a:endParaRPr>
          </a:p>
          <a:p>
            <a:pPr algn="just" eaLnBrk="1" hangingPunct="1"/>
            <a:r>
              <a:rPr lang="it-IT" altLang="it-IT" sz="2000">
                <a:latin typeface="Calibri" pitchFamily="34" charset="0"/>
                <a:sym typeface="Symbol" pitchFamily="18" charset="2"/>
              </a:rPr>
              <a:t>Chemical solution: use of  </a:t>
            </a:r>
            <a:r>
              <a:rPr lang="it-IT" altLang="it-IT" sz="2000" b="1">
                <a:solidFill>
                  <a:srgbClr val="008000"/>
                </a:solidFill>
                <a:latin typeface="Calibri" pitchFamily="34" charset="0"/>
                <a:sym typeface="Symbol" pitchFamily="18" charset="2"/>
              </a:rPr>
              <a:t>sacrifical agents</a:t>
            </a:r>
            <a:endParaRPr lang="it-IT" altLang="it-IT" sz="1000" b="1">
              <a:solidFill>
                <a:srgbClr val="008000"/>
              </a:solidFill>
              <a:latin typeface="Calibri" pitchFamily="34" charset="0"/>
            </a:endParaRPr>
          </a:p>
          <a:p>
            <a:pPr algn="just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it-IT" altLang="it-IT" sz="2000">
                <a:latin typeface="Calibri" pitchFamily="34" charset="0"/>
              </a:rPr>
              <a:t>   Inorganic compounds:  S</a:t>
            </a:r>
            <a:r>
              <a:rPr lang="it-IT" altLang="it-IT" sz="2000" baseline="30000">
                <a:latin typeface="Calibri" pitchFamily="34" charset="0"/>
              </a:rPr>
              <a:t>2-</a:t>
            </a:r>
            <a:r>
              <a:rPr lang="it-IT" altLang="it-IT" sz="2000">
                <a:latin typeface="Calibri" pitchFamily="34" charset="0"/>
              </a:rPr>
              <a:t>/SO</a:t>
            </a:r>
            <a:r>
              <a:rPr lang="it-IT" altLang="it-IT" sz="2000" baseline="-25000">
                <a:latin typeface="Calibri" pitchFamily="34" charset="0"/>
              </a:rPr>
              <a:t>3</a:t>
            </a:r>
            <a:r>
              <a:rPr lang="it-IT" altLang="it-IT" sz="2000" baseline="30000">
                <a:latin typeface="Calibri" pitchFamily="34" charset="0"/>
              </a:rPr>
              <a:t>2-</a:t>
            </a:r>
            <a:r>
              <a:rPr lang="it-IT" altLang="it-IT" sz="2000">
                <a:latin typeface="Calibri" pitchFamily="34" charset="0"/>
              </a:rPr>
              <a:t>, Ce</a:t>
            </a:r>
            <a:r>
              <a:rPr lang="it-IT" altLang="it-IT" sz="2000" baseline="30000">
                <a:latin typeface="Calibri" pitchFamily="34" charset="0"/>
              </a:rPr>
              <a:t>4+</a:t>
            </a:r>
            <a:r>
              <a:rPr lang="it-IT" altLang="it-IT" sz="2000">
                <a:latin typeface="Calibri" pitchFamily="34" charset="0"/>
              </a:rPr>
              <a:t>/Ce</a:t>
            </a:r>
            <a:r>
              <a:rPr lang="it-IT" altLang="it-IT" sz="2000" baseline="30000">
                <a:latin typeface="Calibri" pitchFamily="34" charset="0"/>
              </a:rPr>
              <a:t>3+</a:t>
            </a:r>
            <a:r>
              <a:rPr lang="it-IT" altLang="it-IT" sz="2000">
                <a:latin typeface="Calibri" pitchFamily="34" charset="0"/>
              </a:rPr>
              <a:t>, IO</a:t>
            </a:r>
            <a:r>
              <a:rPr lang="it-IT" altLang="it-IT" sz="2000" baseline="-25000">
                <a:latin typeface="Calibri" pitchFamily="34" charset="0"/>
              </a:rPr>
              <a:t>3</a:t>
            </a:r>
            <a:r>
              <a:rPr lang="it-IT" altLang="it-IT" sz="2000" baseline="30000">
                <a:latin typeface="Calibri" pitchFamily="34" charset="0"/>
              </a:rPr>
              <a:t>-</a:t>
            </a:r>
            <a:r>
              <a:rPr lang="it-IT" altLang="it-IT" sz="2000">
                <a:latin typeface="Calibri" pitchFamily="34" charset="0"/>
              </a:rPr>
              <a:t>/I</a:t>
            </a:r>
            <a:r>
              <a:rPr lang="it-IT" altLang="it-IT" sz="2000" baseline="30000">
                <a:latin typeface="Calibri" pitchFamily="34" charset="0"/>
              </a:rPr>
              <a:t>-</a:t>
            </a:r>
          </a:p>
          <a:p>
            <a:pPr algn="just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it-IT" altLang="it-IT" sz="2000">
                <a:latin typeface="Calibri" pitchFamily="34" charset="0"/>
              </a:rPr>
              <a:t>   Organic compounds: EDTA, methanol, ethanol, glycerol, etc.</a:t>
            </a:r>
          </a:p>
        </p:txBody>
      </p:sp>
      <p:sp>
        <p:nvSpPr>
          <p:cNvPr id="233497" name="Text Box 14"/>
          <p:cNvSpPr txBox="1">
            <a:spLocks noChangeArrowheads="1"/>
          </p:cNvSpPr>
          <p:nvPr/>
        </p:nvSpPr>
        <p:spPr bwMode="auto">
          <a:xfrm>
            <a:off x="5715000" y="1857375"/>
            <a:ext cx="1711325" cy="357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b="1">
                <a:latin typeface="Comic Sans MS" pitchFamily="66" charset="0"/>
              </a:rPr>
              <a:t>Metal</a:t>
            </a:r>
            <a:endParaRPr lang="it-IT" altLang="it-IT" sz="1600">
              <a:solidFill>
                <a:srgbClr val="008000"/>
              </a:solidFill>
            </a:endParaRPr>
          </a:p>
        </p:txBody>
      </p:sp>
      <p:cxnSp>
        <p:nvCxnSpPr>
          <p:cNvPr id="33" name="Connettore 2 32"/>
          <p:cNvCxnSpPr>
            <a:stCxn id="233483" idx="3"/>
          </p:cNvCxnSpPr>
          <p:nvPr/>
        </p:nvCxnSpPr>
        <p:spPr>
          <a:xfrm flipV="1">
            <a:off x="6973888" y="2600325"/>
            <a:ext cx="1052512" cy="7938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500" name="Text Box 27"/>
          <p:cNvSpPr txBox="1">
            <a:spLocks noChangeArrowheads="1"/>
          </p:cNvSpPr>
          <p:nvPr/>
        </p:nvSpPr>
        <p:spPr bwMode="auto">
          <a:xfrm>
            <a:off x="8002588" y="2378075"/>
            <a:ext cx="10699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 i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it-IT" altLang="it-IT" sz="2000" b="1">
                <a:solidFill>
                  <a:srgbClr val="008000"/>
                </a:solidFill>
                <a:latin typeface="Comic Sans MS" pitchFamily="66" charset="0"/>
              </a:rPr>
              <a:t>H</a:t>
            </a:r>
            <a:r>
              <a:rPr lang="it-IT" altLang="it-IT" sz="2000" b="1" baseline="-25000">
                <a:solidFill>
                  <a:srgbClr val="008000"/>
                </a:solidFill>
                <a:latin typeface="Comic Sans MS" pitchFamily="66" charset="0"/>
              </a:rPr>
              <a:t>2</a:t>
            </a:r>
            <a:r>
              <a:rPr lang="it-IT" altLang="it-IT" sz="2000" b="1">
                <a:solidFill>
                  <a:srgbClr val="008000"/>
                </a:solidFill>
                <a:latin typeface="Comic Sans MS" pitchFamily="66" charset="0"/>
              </a:rPr>
              <a:t>O</a:t>
            </a:r>
            <a:endParaRPr lang="it-IT" altLang="it-IT" sz="2000">
              <a:solidFill>
                <a:srgbClr val="008000"/>
              </a:solidFill>
            </a:endParaRP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6994525" y="2190750"/>
            <a:ext cx="14525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it-IT" sz="2000" b="1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it-IT" sz="1600" b="1" i="1" dirty="0">
                <a:solidFill>
                  <a:srgbClr val="008000"/>
                </a:solidFill>
                <a:latin typeface="Comic Sans MS" pitchFamily="66" charset="0"/>
              </a:rPr>
              <a:t>+ </a:t>
            </a:r>
            <a:r>
              <a:rPr lang="it-IT" b="1" i="1" dirty="0" err="1">
                <a:solidFill>
                  <a:srgbClr val="008000"/>
                </a:solidFill>
                <a:latin typeface="+mn-lt"/>
                <a:cs typeface="Arial"/>
              </a:rPr>
              <a:t>½</a:t>
            </a:r>
            <a:r>
              <a:rPr lang="it-IT" b="1" i="1" dirty="0">
                <a:solidFill>
                  <a:srgbClr val="008000"/>
                </a:solidFill>
                <a:latin typeface="+mn-lt"/>
                <a:cs typeface="Arial"/>
              </a:rPr>
              <a:t> </a:t>
            </a:r>
            <a:r>
              <a:rPr lang="it-IT" sz="2000" b="1" dirty="0">
                <a:solidFill>
                  <a:srgbClr val="008000"/>
                </a:solidFill>
                <a:latin typeface="Comic Sans MS" pitchFamily="66" charset="0"/>
              </a:rPr>
              <a:t>O</a:t>
            </a:r>
            <a:r>
              <a:rPr lang="it-IT" sz="2000" b="1" baseline="-25000" dirty="0">
                <a:solidFill>
                  <a:srgbClr val="008000"/>
                </a:solidFill>
                <a:latin typeface="Comic Sans MS" pitchFamily="66" charset="0"/>
              </a:rPr>
              <a:t>2</a:t>
            </a:r>
            <a:endParaRPr lang="it-IT" sz="2000" dirty="0">
              <a:solidFill>
                <a:srgbClr val="008000"/>
              </a:solidFill>
            </a:endParaRPr>
          </a:p>
        </p:txBody>
      </p:sp>
      <p:sp>
        <p:nvSpPr>
          <p:cNvPr id="233502" name="Text Box 28"/>
          <p:cNvSpPr txBox="1">
            <a:spLocks noChangeArrowheads="1"/>
          </p:cNvSpPr>
          <p:nvPr/>
        </p:nvSpPr>
        <p:spPr bwMode="auto">
          <a:xfrm>
            <a:off x="7248525" y="2646363"/>
            <a:ext cx="6254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 i="1">
                <a:solidFill>
                  <a:srgbClr val="008000"/>
                </a:solidFill>
                <a:latin typeface="Comic Sans MS" pitchFamily="66" charset="0"/>
              </a:rPr>
              <a:t>cat</a:t>
            </a:r>
            <a:endParaRPr lang="it-IT" altLang="it-IT" sz="2000" i="1">
              <a:solidFill>
                <a:srgbClr val="008000"/>
              </a:solidFill>
            </a:endParaRPr>
          </a:p>
        </p:txBody>
      </p:sp>
      <p:sp>
        <p:nvSpPr>
          <p:cNvPr id="233504" name="AutoShape 15"/>
          <p:cNvSpPr>
            <a:spLocks noChangeArrowheads="1"/>
          </p:cNvSpPr>
          <p:nvPr/>
        </p:nvSpPr>
        <p:spPr bwMode="auto">
          <a:xfrm>
            <a:off x="2820988" y="3295650"/>
            <a:ext cx="1814512" cy="544513"/>
          </a:xfrm>
          <a:prstGeom prst="rightArrow">
            <a:avLst>
              <a:gd name="adj1" fmla="val 38889"/>
              <a:gd name="adj2" fmla="val 57051"/>
            </a:avLst>
          </a:prstGeom>
          <a:solidFill>
            <a:srgbClr val="92D050">
              <a:alpha val="58823"/>
            </a:srgbClr>
          </a:solidFill>
          <a:ln w="222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505" name="Freeform 6"/>
          <p:cNvSpPr>
            <a:spLocks/>
          </p:cNvSpPr>
          <p:nvPr/>
        </p:nvSpPr>
        <p:spPr bwMode="auto">
          <a:xfrm>
            <a:off x="3643313" y="4192588"/>
            <a:ext cx="1997075" cy="11112"/>
          </a:xfrm>
          <a:custGeom>
            <a:avLst/>
            <a:gdLst>
              <a:gd name="T0" fmla="*/ 0 w 1980"/>
              <a:gd name="T1" fmla="*/ 2147483647 h 11"/>
              <a:gd name="T2" fmla="*/ 2147483647 w 1980"/>
              <a:gd name="T3" fmla="*/ 0 h 11"/>
              <a:gd name="T4" fmla="*/ 0 60000 65536"/>
              <a:gd name="T5" fmla="*/ 0 60000 65536"/>
              <a:gd name="T6" fmla="*/ 0 w 1980"/>
              <a:gd name="T7" fmla="*/ 0 h 11"/>
              <a:gd name="T8" fmla="*/ 1980 w 1980"/>
              <a:gd name="T9" fmla="*/ 11 h 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80" h="11">
                <a:moveTo>
                  <a:pt x="0" y="11"/>
                </a:moveTo>
                <a:lnTo>
                  <a:pt x="198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506" name="Freeform 7"/>
          <p:cNvSpPr>
            <a:spLocks/>
          </p:cNvSpPr>
          <p:nvPr/>
        </p:nvSpPr>
        <p:spPr bwMode="auto">
          <a:xfrm>
            <a:off x="3562350" y="2882900"/>
            <a:ext cx="2162175" cy="46038"/>
          </a:xfrm>
          <a:custGeom>
            <a:avLst/>
            <a:gdLst>
              <a:gd name="T0" fmla="*/ 0 w 1944"/>
              <a:gd name="T1" fmla="*/ 0 h 12"/>
              <a:gd name="T2" fmla="*/ 2147483647 w 1944"/>
              <a:gd name="T3" fmla="*/ 2147483647 h 12"/>
              <a:gd name="T4" fmla="*/ 0 60000 65536"/>
              <a:gd name="T5" fmla="*/ 0 60000 65536"/>
              <a:gd name="T6" fmla="*/ 0 w 1944"/>
              <a:gd name="T7" fmla="*/ 0 h 12"/>
              <a:gd name="T8" fmla="*/ 1944 w 1944"/>
              <a:gd name="T9" fmla="*/ 12 h 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44" h="12">
                <a:moveTo>
                  <a:pt x="0" y="0"/>
                </a:moveTo>
                <a:lnTo>
                  <a:pt x="1944" y="1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3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CasellaDiTesto 3"/>
          <p:cNvSpPr txBox="1">
            <a:spLocks noChangeArrowheads="1"/>
          </p:cNvSpPr>
          <p:nvPr/>
        </p:nvSpPr>
        <p:spPr bwMode="auto">
          <a:xfrm>
            <a:off x="1871663" y="357188"/>
            <a:ext cx="54006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3600" dirty="0">
                <a:latin typeface="Calibri" pitchFamily="34" charset="0"/>
              </a:rPr>
              <a:t>Metal / TiO</a:t>
            </a:r>
            <a:r>
              <a:rPr lang="it-IT" altLang="it-IT" sz="3600" baseline="-25000" dirty="0">
                <a:latin typeface="Calibri" pitchFamily="34" charset="0"/>
              </a:rPr>
              <a:t>2</a:t>
            </a:r>
            <a:endParaRPr lang="it-IT" altLang="it-IT" sz="3600" dirty="0">
              <a:latin typeface="Calibri" pitchFamily="34" charset="0"/>
            </a:endParaRPr>
          </a:p>
        </p:txBody>
      </p:sp>
      <p:sp>
        <p:nvSpPr>
          <p:cNvPr id="233477" name="AutoShape 3"/>
          <p:cNvSpPr>
            <a:spLocks noChangeAspect="1" noChangeArrowheads="1"/>
          </p:cNvSpPr>
          <p:nvPr/>
        </p:nvSpPr>
        <p:spPr bwMode="auto">
          <a:xfrm>
            <a:off x="1000125" y="858838"/>
            <a:ext cx="67151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pic>
        <p:nvPicPr>
          <p:cNvPr id="1026" name="Picture 2" descr="Semiconductor heterojunction photocatalysts: design, construction, and  photocatalytic performances - Chemical Society Reviews (RSC Publishing)  DOI:10.1039/C4CS00126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04301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1993442" y="1019310"/>
                <a:ext cx="51571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800" dirty="0" smtClean="0">
                    <a:solidFill>
                      <a:srgbClr val="FF0000"/>
                    </a:solidFill>
                  </a:rPr>
                  <a:t>Formation of </a:t>
                </a:r>
                <a:r>
                  <a:rPr lang="it-IT" sz="2800" dirty="0" err="1" smtClean="0">
                    <a:solidFill>
                      <a:srgbClr val="FF0000"/>
                    </a:solidFill>
                  </a:rPr>
                  <a:t>Schottky</a:t>
                </a:r>
                <a:r>
                  <a:rPr lang="it-IT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 err="1" smtClean="0">
                    <a:solidFill>
                      <a:srgbClr val="FF0000"/>
                    </a:solidFill>
                  </a:rPr>
                  <a:t>barrier</a:t>
                </a:r>
                <a:r>
                  <a:rPr lang="it-IT" sz="28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8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endParaRPr lang="it-IT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442" y="1019310"/>
                <a:ext cx="5157117" cy="523220"/>
              </a:xfrm>
              <a:prstGeom prst="rect">
                <a:avLst/>
              </a:prstGeom>
              <a:blipFill>
                <a:blip r:embed="rId3"/>
                <a:stretch>
                  <a:fillRect l="-591" t="-10465" b="-325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ttore 2 4"/>
          <p:cNvCxnSpPr/>
          <p:nvPr/>
        </p:nvCxnSpPr>
        <p:spPr>
          <a:xfrm>
            <a:off x="1800929" y="2758088"/>
            <a:ext cx="0" cy="85093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1630241" y="3045055"/>
                <a:ext cx="34137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241" y="3045055"/>
                <a:ext cx="341376" cy="276999"/>
              </a:xfrm>
              <a:prstGeom prst="rect">
                <a:avLst/>
              </a:prstGeom>
              <a:blipFill>
                <a:blip r:embed="rId4"/>
                <a:stretch>
                  <a:fillRect l="-21429" r="-8929" b="-3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5360549" y="2203856"/>
                <a:ext cx="35800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depends</a:t>
                </a:r>
                <a:r>
                  <a:rPr lang="it-IT" dirty="0" smtClean="0"/>
                  <a:t> on metal work </a:t>
                </a:r>
                <a:r>
                  <a:rPr lang="it-IT" dirty="0" err="1" smtClean="0"/>
                  <a:t>function</a:t>
                </a:r>
                <a:endParaRPr lang="it-IT" dirty="0"/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549" y="2203856"/>
                <a:ext cx="3580019" cy="369332"/>
              </a:xfrm>
              <a:prstGeom prst="rect">
                <a:avLst/>
              </a:prstGeom>
              <a:blipFill>
                <a:blip r:embed="rId5"/>
                <a:stretch>
                  <a:fillRect l="-340" t="-10000" r="-85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880" y="2678095"/>
            <a:ext cx="3769688" cy="274718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289628" y="5531922"/>
            <a:ext cx="3660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ChemistrySelect</a:t>
            </a:r>
            <a:r>
              <a:rPr lang="en-US" dirty="0"/>
              <a:t> 2020, 5, 1013 –1019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807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47675"/>
            <a:ext cx="8048625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596336" y="1412776"/>
            <a:ext cx="50405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292080" y="1637184"/>
            <a:ext cx="50405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22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66713"/>
            <a:ext cx="81057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31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8913"/>
            <a:ext cx="6624637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4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13100"/>
            <a:ext cx="3429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0" name="Text Box 7"/>
          <p:cNvSpPr txBox="1">
            <a:spLocks noChangeArrowheads="1"/>
          </p:cNvSpPr>
          <p:nvPr/>
        </p:nvSpPr>
        <p:spPr bwMode="auto">
          <a:xfrm>
            <a:off x="4572000" y="5876925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>
                <a:solidFill>
                  <a:srgbClr val="FF0000"/>
                </a:solidFill>
              </a:rPr>
              <a:t>Pt/TiO</a:t>
            </a:r>
            <a:r>
              <a:rPr lang="it-IT" altLang="it-IT" baseline="-25000">
                <a:solidFill>
                  <a:srgbClr val="FF0000"/>
                </a:solidFill>
              </a:rPr>
              <a:t>2</a:t>
            </a:r>
            <a:r>
              <a:rPr lang="it-IT" altLang="it-IT">
                <a:solidFill>
                  <a:srgbClr val="FF0000"/>
                </a:solidFill>
              </a:rPr>
              <a:t> photocatalysts were prepared through photodeposition procedure</a:t>
            </a:r>
          </a:p>
        </p:txBody>
      </p:sp>
    </p:spTree>
    <p:extLst>
      <p:ext uri="{BB962C8B-B14F-4D97-AF65-F5344CB8AC3E}">
        <p14:creationId xmlns:p14="http://schemas.microsoft.com/office/powerpoint/2010/main" val="164017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5481638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429000"/>
            <a:ext cx="323215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4" name="Text Box 6"/>
          <p:cNvSpPr txBox="1">
            <a:spLocks noChangeArrowheads="1"/>
          </p:cNvSpPr>
          <p:nvPr/>
        </p:nvSpPr>
        <p:spPr bwMode="auto">
          <a:xfrm>
            <a:off x="684213" y="4724400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Cu/TiO</a:t>
            </a:r>
            <a:r>
              <a:rPr lang="it-IT" altLang="it-IT" baseline="-25000"/>
              <a:t>2</a:t>
            </a:r>
            <a:r>
              <a:rPr lang="it-IT" altLang="it-IT"/>
              <a:t> photocatalysts were prepared through wet impregnation procedure</a:t>
            </a:r>
          </a:p>
        </p:txBody>
      </p:sp>
      <p:grpSp>
        <p:nvGrpSpPr>
          <p:cNvPr id="235525" name="Group 10"/>
          <p:cNvGrpSpPr>
            <a:grpSpLocks/>
          </p:cNvGrpSpPr>
          <p:nvPr/>
        </p:nvGrpSpPr>
        <p:grpSpPr bwMode="auto">
          <a:xfrm>
            <a:off x="6443663" y="3429000"/>
            <a:ext cx="1800225" cy="647700"/>
            <a:chOff x="4059" y="2160"/>
            <a:chExt cx="1134" cy="408"/>
          </a:xfrm>
        </p:grpSpPr>
        <p:sp>
          <p:nvSpPr>
            <p:cNvPr id="235526" name="AutoShape 8"/>
            <p:cNvSpPr>
              <a:spLocks noChangeArrowheads="1"/>
            </p:cNvSpPr>
            <p:nvPr/>
          </p:nvSpPr>
          <p:spPr bwMode="auto">
            <a:xfrm>
              <a:off x="4059" y="2160"/>
              <a:ext cx="1134" cy="408"/>
            </a:xfrm>
            <a:prstGeom prst="rightArrow">
              <a:avLst>
                <a:gd name="adj1" fmla="val 50000"/>
                <a:gd name="adj2" fmla="val 69485"/>
              </a:avLst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it-IT"/>
            </a:p>
          </p:txBody>
        </p:sp>
        <p:sp>
          <p:nvSpPr>
            <p:cNvPr id="235527" name="Text Box 9"/>
            <p:cNvSpPr txBox="1">
              <a:spLocks noChangeArrowheads="1"/>
            </p:cNvSpPr>
            <p:nvPr/>
          </p:nvSpPr>
          <p:spPr bwMode="auto">
            <a:xfrm>
              <a:off x="4059" y="2268"/>
              <a:ext cx="11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400"/>
                <a:t>675 </a:t>
              </a:r>
              <a:r>
                <a:rPr lang="it-IT" altLang="it-IT" sz="1400">
                  <a:latin typeface="Symbol" pitchFamily="18" charset="2"/>
                </a:rPr>
                <a:t>m</a:t>
              </a:r>
              <a:r>
                <a:rPr lang="it-IT" altLang="it-IT" sz="1400"/>
                <a:t>mol h</a:t>
              </a:r>
              <a:r>
                <a:rPr lang="it-IT" altLang="it-IT" sz="1400" baseline="30000"/>
                <a:t>-1</a:t>
              </a:r>
              <a:r>
                <a:rPr lang="it-IT" altLang="it-IT" sz="1400"/>
                <a:t> g</a:t>
              </a:r>
              <a:r>
                <a:rPr lang="it-IT" altLang="it-IT" sz="1400" baseline="30000"/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24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527526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29000"/>
            <a:ext cx="37211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8" name="Text Box 6"/>
          <p:cNvSpPr txBox="1">
            <a:spLocks noChangeArrowheads="1"/>
          </p:cNvSpPr>
          <p:nvPr/>
        </p:nvSpPr>
        <p:spPr bwMode="auto">
          <a:xfrm>
            <a:off x="468313" y="4005263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Pt/TiO</a:t>
            </a:r>
            <a:r>
              <a:rPr lang="it-IT" altLang="it-IT" baseline="-25000"/>
              <a:t>2</a:t>
            </a:r>
            <a:r>
              <a:rPr lang="it-IT" altLang="it-IT"/>
              <a:t> photocatalyst was prepared through impregnation procedure</a:t>
            </a:r>
          </a:p>
        </p:txBody>
      </p:sp>
      <p:sp>
        <p:nvSpPr>
          <p:cNvPr id="236549" name="Text Box 7"/>
          <p:cNvSpPr txBox="1">
            <a:spLocks noChangeArrowheads="1"/>
          </p:cNvSpPr>
          <p:nvPr/>
        </p:nvSpPr>
        <p:spPr bwMode="auto">
          <a:xfrm>
            <a:off x="539750" y="4868863"/>
            <a:ext cx="403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Unknown amount of Pt deposited on TiO</a:t>
            </a:r>
            <a:r>
              <a:rPr lang="it-IT" altLang="it-IT" baseline="-25000"/>
              <a:t>2</a:t>
            </a:r>
            <a:r>
              <a:rPr lang="it-IT" altLang="it-IT"/>
              <a:t> films</a:t>
            </a:r>
          </a:p>
        </p:txBody>
      </p:sp>
      <p:sp>
        <p:nvSpPr>
          <p:cNvPr id="236550" name="Text Box 8"/>
          <p:cNvSpPr txBox="1">
            <a:spLocks noChangeArrowheads="1"/>
          </p:cNvSpPr>
          <p:nvPr/>
        </p:nvSpPr>
        <p:spPr bwMode="auto">
          <a:xfrm>
            <a:off x="519113" y="5681663"/>
            <a:ext cx="4052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Max H</a:t>
            </a:r>
            <a:r>
              <a:rPr lang="it-IT" altLang="it-IT" baseline="-25000"/>
              <a:t>2</a:t>
            </a:r>
            <a:r>
              <a:rPr lang="it-IT" altLang="it-IT"/>
              <a:t> production in EtOH/water:</a:t>
            </a:r>
          </a:p>
          <a:p>
            <a:pPr eaLnBrk="1" hangingPunct="1"/>
            <a:r>
              <a:rPr lang="it-IT" altLang="it-IT"/>
              <a:t>Approx. 11000 </a:t>
            </a:r>
            <a:r>
              <a:rPr lang="it-IT" altLang="it-IT">
                <a:latin typeface="Symbol" pitchFamily="18" charset="2"/>
              </a:rPr>
              <a:t>m</a:t>
            </a:r>
            <a:r>
              <a:rPr lang="it-IT" altLang="it-IT"/>
              <a:t>mol h</a:t>
            </a:r>
            <a:r>
              <a:rPr lang="it-IT" altLang="it-IT" baseline="30000"/>
              <a:t>-1</a:t>
            </a:r>
            <a:r>
              <a:rPr lang="it-IT" altLang="it-IT"/>
              <a:t> g</a:t>
            </a:r>
            <a:r>
              <a:rPr lang="it-IT" altLang="it-IT" baseline="3000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7462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6779418" y="2478646"/>
            <a:ext cx="2015355" cy="7031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 rot="18768594">
            <a:off x="3115248" y="3889043"/>
            <a:ext cx="1457646" cy="187220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 rot="18768594">
            <a:off x="2460138" y="3491441"/>
            <a:ext cx="969291" cy="7515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6058470" y="1481076"/>
            <a:ext cx="2736304" cy="7031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 rot="19430419">
            <a:off x="5775809" y="1987248"/>
            <a:ext cx="690472" cy="13304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783700" y="447675"/>
            <a:ext cx="48205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H</a:t>
            </a:r>
            <a:r>
              <a:rPr lang="it-IT" sz="2200" b="1" cap="all" baseline="-25000" dirty="0" smtClean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production from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ethanol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9" name="Picture 2" descr="D:\Università\Lavori\Lavori Accettati\Cu fotodeposti\FigS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97" y="1639046"/>
            <a:ext cx="4952736" cy="432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42844" y="1196752"/>
            <a:ext cx="2335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Possible pathway</a:t>
            </a:r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2555776" y="2659668"/>
            <a:ext cx="1296987" cy="5762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5506056" y="2365141"/>
            <a:ext cx="1873250" cy="1337641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7114922" y="3822512"/>
            <a:ext cx="16337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Accumulated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in solution</a:t>
            </a:r>
          </a:p>
        </p:txBody>
      </p:sp>
      <p:sp>
        <p:nvSpPr>
          <p:cNvPr id="24" name="Oval 11"/>
          <p:cNvSpPr>
            <a:spLocks noChangeArrowheads="1"/>
          </p:cNvSpPr>
          <p:nvPr/>
        </p:nvSpPr>
        <p:spPr bwMode="auto">
          <a:xfrm>
            <a:off x="2177557" y="2262622"/>
            <a:ext cx="627063" cy="554038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4067944" y="6355487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/>
            <a:r>
              <a:rPr lang="it-IT" i="1" dirty="0" err="1" smtClean="0"/>
              <a:t>ChemCatChem</a:t>
            </a:r>
            <a:r>
              <a:rPr lang="it-IT" dirty="0"/>
              <a:t> </a:t>
            </a:r>
            <a:r>
              <a:rPr lang="it-IT" b="1" dirty="0" smtClean="0"/>
              <a:t>3</a:t>
            </a:r>
            <a:r>
              <a:rPr lang="it-IT" dirty="0"/>
              <a:t> </a:t>
            </a:r>
            <a:r>
              <a:rPr lang="it-IT" dirty="0" smtClean="0"/>
              <a:t>(2011), 574-577</a:t>
            </a:r>
          </a:p>
        </p:txBody>
      </p:sp>
    </p:spTree>
    <p:extLst>
      <p:ext uri="{BB962C8B-B14F-4D97-AF65-F5344CB8AC3E}">
        <p14:creationId xmlns:p14="http://schemas.microsoft.com/office/powerpoint/2010/main" val="256575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550191" y="447675"/>
            <a:ext cx="405405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TUNING TiO</a:t>
            </a:r>
            <a:r>
              <a:rPr lang="it-IT" sz="2200" b="1" baseline="-25000" dirty="0" smtClean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 COMPOSITION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77538" name="Picture 2" descr="D:\Università\Lavori\Lavori Accettati\Appl. Catal. A\Revised\Figure\Figure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64" y="2502673"/>
            <a:ext cx="5040000" cy="336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68637" y="2574681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33CC33"/>
                </a:solidFill>
              </a:rPr>
              <a:t>Rutile</a:t>
            </a:r>
            <a:endParaRPr lang="it-IT" sz="2400" b="1" dirty="0">
              <a:solidFill>
                <a:srgbClr val="33CC33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948264" y="2574681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0000"/>
                </a:solidFill>
              </a:rPr>
              <a:t>Anatase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436096" y="5919338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FF"/>
                </a:solidFill>
              </a:rPr>
              <a:t>Brookite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938898" y="2041008"/>
            <a:ext cx="968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33CC33"/>
                </a:solidFill>
              </a:rPr>
              <a:t>R </a:t>
            </a:r>
            <a:r>
              <a:rPr lang="it-IT" sz="2400" b="1" dirty="0" smtClean="0"/>
              <a:t>+</a:t>
            </a:r>
            <a:r>
              <a:rPr lang="it-IT" sz="2400" b="1" dirty="0" smtClean="0">
                <a:solidFill>
                  <a:srgbClr val="33CC33"/>
                </a:solidFill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</a:rPr>
              <a:t>A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235506" y="5877272"/>
            <a:ext cx="968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A</a:t>
            </a:r>
            <a:r>
              <a:rPr lang="it-IT" sz="2400" b="1" dirty="0" smtClean="0"/>
              <a:t> + </a:t>
            </a:r>
            <a:r>
              <a:rPr lang="it-IT" sz="2400" b="1" dirty="0" smtClean="0">
                <a:solidFill>
                  <a:srgbClr val="0000FF"/>
                </a:solidFill>
              </a:rPr>
              <a:t>B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938898" y="5877272"/>
            <a:ext cx="968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A</a:t>
            </a:r>
            <a:r>
              <a:rPr lang="it-IT" sz="2400" b="1" dirty="0" smtClean="0"/>
              <a:t> + </a:t>
            </a:r>
            <a:r>
              <a:rPr lang="it-IT" sz="2400" b="1" dirty="0" smtClean="0">
                <a:solidFill>
                  <a:srgbClr val="0000FF"/>
                </a:solidFill>
              </a:rPr>
              <a:t>B</a:t>
            </a:r>
            <a:endParaRPr lang="it-IT" sz="2400" b="1" dirty="0">
              <a:solidFill>
                <a:srgbClr val="0000FF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251520" y="1033019"/>
            <a:ext cx="6552728" cy="1206000"/>
            <a:chOff x="467544" y="1340768"/>
            <a:chExt cx="6552728" cy="1206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340768"/>
              <a:ext cx="2880000" cy="1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uppo 20"/>
            <p:cNvGrpSpPr/>
            <p:nvPr/>
          </p:nvGrpSpPr>
          <p:grpSpPr>
            <a:xfrm>
              <a:off x="3707744" y="1605214"/>
              <a:ext cx="1656184" cy="670085"/>
              <a:chOff x="3262177" y="1605214"/>
              <a:chExt cx="1656184" cy="670085"/>
            </a:xfrm>
          </p:grpSpPr>
          <p:sp>
            <p:nvSpPr>
              <p:cNvPr id="25" name="CasellaDiTesto 24"/>
              <p:cNvSpPr txBox="1"/>
              <p:nvPr/>
            </p:nvSpPr>
            <p:spPr>
              <a:xfrm>
                <a:off x="3432877" y="1936745"/>
                <a:ext cx="13147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 smtClean="0"/>
                  <a:t>160°C x 24h</a:t>
                </a:r>
                <a:endParaRPr lang="it-IT" sz="1600" dirty="0"/>
              </a:p>
            </p:txBody>
          </p:sp>
          <p:sp>
            <p:nvSpPr>
              <p:cNvPr id="26" name="CasellaDiTesto 25"/>
              <p:cNvSpPr txBox="1"/>
              <p:nvPr/>
            </p:nvSpPr>
            <p:spPr>
              <a:xfrm>
                <a:off x="3686954" y="1605214"/>
                <a:ext cx="8066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 smtClean="0"/>
                  <a:t>+ Urea</a:t>
                </a:r>
                <a:endParaRPr lang="it-IT" sz="1600" dirty="0"/>
              </a:p>
            </p:txBody>
          </p:sp>
          <p:cxnSp>
            <p:nvCxnSpPr>
              <p:cNvPr id="27" name="Connettore 2 26"/>
              <p:cNvCxnSpPr/>
              <p:nvPr/>
            </p:nvCxnSpPr>
            <p:spPr>
              <a:xfrm>
                <a:off x="3262177" y="1940257"/>
                <a:ext cx="165618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o 21"/>
            <p:cNvGrpSpPr/>
            <p:nvPr/>
          </p:nvGrpSpPr>
          <p:grpSpPr>
            <a:xfrm>
              <a:off x="5724128" y="1475716"/>
              <a:ext cx="1296144" cy="936104"/>
              <a:chOff x="4067944" y="3068960"/>
              <a:chExt cx="1296144" cy="936104"/>
            </a:xfrm>
          </p:grpSpPr>
          <p:sp>
            <p:nvSpPr>
              <p:cNvPr id="23" name="Rettangolo 22"/>
              <p:cNvSpPr/>
              <p:nvPr/>
            </p:nvSpPr>
            <p:spPr>
              <a:xfrm>
                <a:off x="4313887" y="3306180"/>
                <a:ext cx="80425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2400" b="1" dirty="0">
                    <a:solidFill>
                      <a:srgbClr val="FF0000"/>
                    </a:solidFill>
                    <a:cs typeface="Arial" pitchFamily="34" charset="0"/>
                  </a:rPr>
                  <a:t>TiO</a:t>
                </a:r>
                <a:r>
                  <a:rPr lang="it-IT" sz="2400" b="1" baseline="-25000" dirty="0">
                    <a:solidFill>
                      <a:srgbClr val="FF0000"/>
                    </a:solidFill>
                    <a:cs typeface="Arial" pitchFamily="34" charset="0"/>
                  </a:rPr>
                  <a:t>2</a:t>
                </a:r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Ovale 23"/>
              <p:cNvSpPr/>
              <p:nvPr/>
            </p:nvSpPr>
            <p:spPr>
              <a:xfrm>
                <a:off x="4067944" y="3068960"/>
                <a:ext cx="1296144" cy="93610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28" name="Rettangolo 8"/>
          <p:cNvSpPr>
            <a:spLocks noChangeArrowheads="1"/>
          </p:cNvSpPr>
          <p:nvPr/>
        </p:nvSpPr>
        <p:spPr bwMode="auto">
          <a:xfrm>
            <a:off x="611560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/>
              <a:t> </a:t>
            </a:r>
            <a:r>
              <a:rPr lang="it-IT" dirty="0" err="1" smtClean="0"/>
              <a:t>Appl</a:t>
            </a:r>
            <a:r>
              <a:rPr lang="it-IT" dirty="0" smtClean="0"/>
              <a:t>. </a:t>
            </a:r>
            <a:r>
              <a:rPr lang="it-IT" dirty="0" err="1" smtClean="0"/>
              <a:t>Catal</a:t>
            </a:r>
            <a:r>
              <a:rPr lang="it-IT" dirty="0" smtClean="0"/>
              <a:t>. A-Gen.</a:t>
            </a:r>
            <a:r>
              <a:rPr lang="it-IT" dirty="0"/>
              <a:t> </a:t>
            </a:r>
            <a:r>
              <a:rPr lang="it-IT" b="1" i="0" dirty="0" smtClean="0"/>
              <a:t>518</a:t>
            </a:r>
            <a:r>
              <a:rPr lang="it-IT" i="0" dirty="0" smtClean="0"/>
              <a:t> (2016), 167-175</a:t>
            </a:r>
            <a:endParaRPr lang="en-US" alt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5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550191" y="447675"/>
            <a:ext cx="405405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TUNING TiO</a:t>
            </a:r>
            <a:r>
              <a:rPr lang="it-IT" sz="2200" b="1" baseline="-25000" dirty="0" smtClean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 COMPOSITION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1" name="Picture 3" descr="D:\Università\Lavori\Lavori Accettati\Appl. Catal. A\Revised\Figure\Figure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37112"/>
            <a:ext cx="6280917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6532977" y="1124744"/>
            <a:ext cx="2577909" cy="64633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sz="1800" dirty="0" err="1" smtClean="0"/>
              <a:t>Ethanol</a:t>
            </a:r>
            <a:r>
              <a:rPr lang="it-IT" sz="1800" dirty="0" smtClean="0"/>
              <a:t>/water </a:t>
            </a:r>
            <a:r>
              <a:rPr lang="it-IT" sz="1800" dirty="0" err="1" smtClean="0"/>
              <a:t>solution</a:t>
            </a:r>
            <a:endParaRPr lang="it-IT" sz="1800" dirty="0" smtClean="0"/>
          </a:p>
          <a:p>
            <a:r>
              <a:rPr lang="it-IT" sz="1800" dirty="0" err="1" smtClean="0"/>
              <a:t>Simulated</a:t>
            </a:r>
            <a:r>
              <a:rPr lang="it-IT" sz="1800" dirty="0" smtClean="0"/>
              <a:t> </a:t>
            </a:r>
            <a:r>
              <a:rPr lang="it-IT" sz="1800" dirty="0" err="1" smtClean="0"/>
              <a:t>sunlight</a:t>
            </a:r>
            <a:endParaRPr lang="de-DE" sz="1800" dirty="0" smtClean="0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273989" y="4869160"/>
            <a:ext cx="393118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Clr>
                <a:srgbClr val="3333FF"/>
              </a:buClr>
            </a:pPr>
            <a:r>
              <a:rPr lang="en-US" altLang="it-IT" sz="1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Brookite:</a:t>
            </a:r>
          </a:p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sz="1800" dirty="0" smtClean="0">
                <a:cs typeface="Arial" panose="020B0604020202020204" pitchFamily="34" charset="0"/>
              </a:rPr>
              <a:t>Favorable electronic properties</a:t>
            </a:r>
          </a:p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sz="1800" dirty="0" smtClean="0">
                <a:cs typeface="Arial" panose="020B0604020202020204" pitchFamily="34" charset="0"/>
              </a:rPr>
              <a:t>Well defined morphology and exposed facets</a:t>
            </a:r>
            <a:endParaRPr lang="en-US" altLang="it-IT" sz="1800" dirty="0">
              <a:cs typeface="Arial" panose="020B0604020202020204" pitchFamily="34" charset="0"/>
            </a:endParaRPr>
          </a:p>
        </p:txBody>
      </p:sp>
      <p:pic>
        <p:nvPicPr>
          <p:cNvPr id="581634" name="Picture 2" descr="Risultati immagini per band gap brook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443" y="4015790"/>
            <a:ext cx="2403045" cy="216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8"/>
          <p:cNvSpPr>
            <a:spLocks noChangeArrowheads="1"/>
          </p:cNvSpPr>
          <p:nvPr/>
        </p:nvSpPr>
        <p:spPr bwMode="auto">
          <a:xfrm>
            <a:off x="611560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dirty="0" err="1" smtClean="0"/>
              <a:t>Appl</a:t>
            </a:r>
            <a:r>
              <a:rPr lang="it-IT" dirty="0" smtClean="0"/>
              <a:t>. </a:t>
            </a:r>
            <a:r>
              <a:rPr lang="it-IT" dirty="0" err="1" smtClean="0"/>
              <a:t>Catal</a:t>
            </a:r>
            <a:r>
              <a:rPr lang="it-IT" dirty="0" smtClean="0"/>
              <a:t>. A-Gen.</a:t>
            </a:r>
            <a:r>
              <a:rPr lang="it-IT" dirty="0"/>
              <a:t> </a:t>
            </a:r>
            <a:r>
              <a:rPr lang="it-IT" b="1" i="0" dirty="0" smtClean="0"/>
              <a:t>518</a:t>
            </a:r>
            <a:r>
              <a:rPr lang="it-IT" i="0" dirty="0" smtClean="0"/>
              <a:t> (2016), 167-175</a:t>
            </a:r>
            <a:endParaRPr lang="en-US" alt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25601" y="1278632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Per mass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583509" y="1278632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Per </a:t>
            </a:r>
            <a:r>
              <a:rPr lang="it-IT" sz="1600" b="1" dirty="0" err="1" smtClean="0">
                <a:solidFill>
                  <a:srgbClr val="FF0000"/>
                </a:solidFill>
              </a:rPr>
              <a:t>surface</a:t>
            </a:r>
            <a:r>
              <a:rPr lang="it-IT" sz="1600" b="1" dirty="0" smtClean="0">
                <a:solidFill>
                  <a:srgbClr val="FF0000"/>
                </a:solidFill>
              </a:rPr>
              <a:t> area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952333" y="1825660"/>
            <a:ext cx="173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>
                <a:solidFill>
                  <a:srgbClr val="FF0000"/>
                </a:solidFill>
              </a:rPr>
              <a:t>Pt</a:t>
            </a:r>
            <a:r>
              <a:rPr lang="it-IT" sz="1400" dirty="0" smtClean="0">
                <a:solidFill>
                  <a:srgbClr val="FF0000"/>
                </a:solidFill>
              </a:rPr>
              <a:t> 0.2 </a:t>
            </a:r>
            <a:r>
              <a:rPr lang="it-IT" sz="1400" dirty="0" err="1" smtClean="0">
                <a:solidFill>
                  <a:srgbClr val="FF0000"/>
                </a:solidFill>
              </a:rPr>
              <a:t>wt</a:t>
            </a:r>
            <a:r>
              <a:rPr lang="it-IT" sz="1400" dirty="0" smtClean="0">
                <a:solidFill>
                  <a:srgbClr val="FF0000"/>
                </a:solidFill>
              </a:rPr>
              <a:t>% </a:t>
            </a:r>
            <a:r>
              <a:rPr lang="it-IT" sz="1400" dirty="0" err="1" smtClean="0">
                <a:solidFill>
                  <a:srgbClr val="FF0000"/>
                </a:solidFill>
              </a:rPr>
              <a:t>added</a:t>
            </a:r>
            <a:r>
              <a:rPr lang="it-IT" sz="1400" dirty="0" smtClean="0">
                <a:solidFill>
                  <a:srgbClr val="FF0000"/>
                </a:solidFill>
              </a:rPr>
              <a:t> </a:t>
            </a:r>
            <a:r>
              <a:rPr lang="it-IT" sz="1400" dirty="0" err="1" smtClean="0">
                <a:solidFill>
                  <a:srgbClr val="FF0000"/>
                </a:solidFill>
              </a:rPr>
              <a:t>as</a:t>
            </a:r>
            <a:r>
              <a:rPr lang="it-IT" sz="1400" dirty="0" smtClean="0">
                <a:solidFill>
                  <a:srgbClr val="FF0000"/>
                </a:solidFill>
              </a:rPr>
              <a:t> co-</a:t>
            </a:r>
            <a:r>
              <a:rPr lang="it-IT" sz="1400" dirty="0" err="1" smtClean="0">
                <a:solidFill>
                  <a:srgbClr val="FF0000"/>
                </a:solidFill>
              </a:rPr>
              <a:t>catalysts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8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505307" y="447675"/>
            <a:ext cx="409894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TiO</a:t>
            </a:r>
            <a:r>
              <a:rPr lang="it-IT" sz="2200" b="1" baseline="-25000" dirty="0" smtClean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 BROOKITE NANORODS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" name="Picture 1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78495"/>
            <a:ext cx="6712097" cy="516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351994"/>
            <a:ext cx="90364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/>
              <a:t>Montini et al. </a:t>
            </a:r>
            <a:r>
              <a:rPr lang="en-US" altLang="it-IT" dirty="0" smtClean="0"/>
              <a:t>Proc. Nat. Acad. Sci.</a:t>
            </a:r>
            <a:r>
              <a:rPr lang="en-US" altLang="it-IT" i="0" dirty="0" smtClean="0"/>
              <a:t>,</a:t>
            </a:r>
            <a:r>
              <a:rPr lang="en-US" altLang="it-IT" b="1" i="0" dirty="0" smtClean="0"/>
              <a:t> 113 </a:t>
            </a:r>
            <a:r>
              <a:rPr lang="en-US" altLang="it-IT" i="0" dirty="0" smtClean="0"/>
              <a:t>(2016), </a:t>
            </a:r>
            <a:r>
              <a:rPr lang="en-US" altLang="it-IT" i="0" dirty="0"/>
              <a:t>3966-3971</a:t>
            </a:r>
            <a:endParaRPr lang="it-IT" altLang="it-IT" i="0" dirty="0"/>
          </a:p>
        </p:txBody>
      </p:sp>
    </p:spTree>
    <p:extLst>
      <p:ext uri="{BB962C8B-B14F-4D97-AF65-F5344CB8AC3E}">
        <p14:creationId xmlns:p14="http://schemas.microsoft.com/office/powerpoint/2010/main" val="11583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3" descr="D:\Lavori\2014\Brookite Rods\activity-summary-brook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7" t="53265"/>
          <a:stretch>
            <a:fillRect/>
          </a:stretch>
        </p:blipFill>
        <p:spPr bwMode="auto">
          <a:xfrm>
            <a:off x="6288035" y="2924944"/>
            <a:ext cx="259238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505307" y="447675"/>
            <a:ext cx="409894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TiO</a:t>
            </a:r>
            <a:r>
              <a:rPr lang="it-IT" sz="2200" b="1" baseline="-25000" dirty="0" smtClean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 BROOKITE NANORODS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7" name="Immagine 3" descr="D:\Lavori\2014\Brookite Rods\activity-summary-brook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35"/>
          <a:stretch>
            <a:fillRect/>
          </a:stretch>
        </p:blipFill>
        <p:spPr bwMode="auto">
          <a:xfrm>
            <a:off x="1126331" y="1638997"/>
            <a:ext cx="39417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6351994"/>
            <a:ext cx="90364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/>
              <a:t>Montini et al. </a:t>
            </a:r>
            <a:r>
              <a:rPr lang="en-US" altLang="it-IT" dirty="0" smtClean="0"/>
              <a:t>Proc. Nat. Acad. Sci.</a:t>
            </a:r>
            <a:r>
              <a:rPr lang="en-US" altLang="it-IT" i="0" dirty="0" smtClean="0"/>
              <a:t>,</a:t>
            </a:r>
            <a:r>
              <a:rPr lang="en-US" altLang="it-IT" b="1" i="0" dirty="0" smtClean="0"/>
              <a:t> 113 </a:t>
            </a:r>
            <a:r>
              <a:rPr lang="en-US" altLang="it-IT" i="0" dirty="0" smtClean="0"/>
              <a:t>(2016), </a:t>
            </a:r>
            <a:r>
              <a:rPr lang="en-US" altLang="it-IT" i="0" dirty="0"/>
              <a:t>3966-3971</a:t>
            </a:r>
            <a:endParaRPr lang="it-IT" altLang="it-IT" i="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502149" y="1422973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Per mass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035840" y="2756788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Per </a:t>
            </a:r>
            <a:r>
              <a:rPr lang="it-IT" sz="1600" b="1" dirty="0" err="1" smtClean="0">
                <a:solidFill>
                  <a:srgbClr val="FF0000"/>
                </a:solidFill>
              </a:rPr>
              <a:t>surface</a:t>
            </a:r>
            <a:r>
              <a:rPr lang="it-IT" sz="1600" b="1" dirty="0" smtClean="0">
                <a:solidFill>
                  <a:srgbClr val="FF0000"/>
                </a:solidFill>
              </a:rPr>
              <a:t> area</a:t>
            </a:r>
            <a:endParaRPr lang="it-IT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8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3" descr="D:\Lavori\2014\Brookite Rods\activity-summary-brook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7" t="53265"/>
          <a:stretch>
            <a:fillRect/>
          </a:stretch>
        </p:blipFill>
        <p:spPr bwMode="auto">
          <a:xfrm>
            <a:off x="6288035" y="2924944"/>
            <a:ext cx="259238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505307" y="447675"/>
            <a:ext cx="409894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TiO</a:t>
            </a:r>
            <a:r>
              <a:rPr lang="it-IT" sz="2200" b="1" baseline="-25000" dirty="0" smtClean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 BROOKITE NANORODS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6351994"/>
            <a:ext cx="90364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/>
              <a:t>Montini et al. </a:t>
            </a:r>
            <a:r>
              <a:rPr lang="en-US" altLang="it-IT" dirty="0" smtClean="0"/>
              <a:t>Proc. Nat. Acad. Sci.</a:t>
            </a:r>
            <a:r>
              <a:rPr lang="en-US" altLang="it-IT" i="0" dirty="0" smtClean="0"/>
              <a:t>,</a:t>
            </a:r>
            <a:r>
              <a:rPr lang="en-US" altLang="it-IT" b="1" i="0" dirty="0" smtClean="0"/>
              <a:t> 113 </a:t>
            </a:r>
            <a:r>
              <a:rPr lang="en-US" altLang="it-IT" i="0" dirty="0" smtClean="0"/>
              <a:t>(2016), </a:t>
            </a:r>
            <a:r>
              <a:rPr lang="en-US" altLang="it-IT" i="0" dirty="0"/>
              <a:t>3966-3971</a:t>
            </a:r>
            <a:endParaRPr lang="it-IT" altLang="it-IT" i="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035840" y="2756788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Per </a:t>
            </a:r>
            <a:r>
              <a:rPr lang="it-IT" sz="1600" b="1" dirty="0" err="1" smtClean="0">
                <a:solidFill>
                  <a:srgbClr val="FF0000"/>
                </a:solidFill>
              </a:rPr>
              <a:t>surface</a:t>
            </a:r>
            <a:r>
              <a:rPr lang="it-IT" sz="1600" b="1" dirty="0" smtClean="0">
                <a:solidFill>
                  <a:srgbClr val="FF0000"/>
                </a:solidFill>
              </a:rPr>
              <a:t> area</a:t>
            </a:r>
            <a:endParaRPr lang="it-IT" sz="1600" b="1" dirty="0">
              <a:solidFill>
                <a:srgbClr val="FF0000"/>
              </a:solidFill>
            </a:endParaRPr>
          </a:p>
        </p:txBody>
      </p:sp>
      <p:pic>
        <p:nvPicPr>
          <p:cNvPr id="10" name="Picture 28" descr="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43" y="2264168"/>
            <a:ext cx="4049713" cy="253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2"/>
          <p:cNvSpPr>
            <a:spLocks noChangeArrowheads="1"/>
          </p:cNvSpPr>
          <p:nvPr/>
        </p:nvSpPr>
        <p:spPr bwMode="auto">
          <a:xfrm>
            <a:off x="1418502" y="1358490"/>
            <a:ext cx="3470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it-IT" altLang="it-IT" sz="1600" dirty="0"/>
              <a:t>50 </a:t>
            </a:r>
            <a:r>
              <a:rPr lang="it-IT" altLang="it-IT" sz="1600" dirty="0" err="1"/>
              <a:t>fs</a:t>
            </a:r>
            <a:r>
              <a:rPr lang="it-IT" altLang="it-IT" sz="1600" dirty="0"/>
              <a:t> </a:t>
            </a:r>
            <a:r>
              <a:rPr lang="it-IT" altLang="it-IT" sz="1600" dirty="0" err="1"/>
              <a:t>ultraviolet</a:t>
            </a:r>
            <a:r>
              <a:rPr lang="it-IT" altLang="it-IT" sz="1600" dirty="0"/>
              <a:t> (4.0 </a:t>
            </a:r>
            <a:r>
              <a:rPr lang="it-IT" altLang="it-IT" sz="1600" dirty="0" err="1"/>
              <a:t>eV</a:t>
            </a:r>
            <a:r>
              <a:rPr lang="it-IT" altLang="it-IT" sz="1600" dirty="0"/>
              <a:t>) </a:t>
            </a:r>
            <a:r>
              <a:rPr lang="it-IT" altLang="it-IT" sz="1600" dirty="0" err="1"/>
              <a:t>pump</a:t>
            </a:r>
            <a:r>
              <a:rPr lang="it-IT" altLang="it-IT" sz="1600" dirty="0"/>
              <a:t> </a:t>
            </a:r>
            <a:r>
              <a:rPr lang="it-IT" altLang="it-IT" sz="1600" dirty="0" err="1"/>
              <a:t>pulse</a:t>
            </a:r>
            <a:endParaRPr lang="it-IT" altLang="it-IT" sz="1600" dirty="0"/>
          </a:p>
        </p:txBody>
      </p:sp>
      <p:pic>
        <p:nvPicPr>
          <p:cNvPr id="18" name="Picture 6" descr="C:\Users\Hp\Desktop\Immagin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4" y="1654572"/>
            <a:ext cx="29686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273989" y="5086925"/>
            <a:ext cx="39311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sz="1800" dirty="0" smtClean="0">
                <a:cs typeface="Arial" panose="020B0604020202020204" pitchFamily="34" charset="0"/>
              </a:rPr>
              <a:t>Increase life-time of electron/hole pairs with length</a:t>
            </a:r>
            <a:endParaRPr lang="en-US" altLang="it-IT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09575"/>
            <a:ext cx="797242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9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5"/>
            <a:ext cx="332105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543401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2" name="Text Box 6"/>
          <p:cNvSpPr txBox="1">
            <a:spLocks noChangeArrowheads="1"/>
          </p:cNvSpPr>
          <p:nvPr/>
        </p:nvSpPr>
        <p:spPr bwMode="auto">
          <a:xfrm>
            <a:off x="468313" y="4292600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Pt/TiO</a:t>
            </a:r>
            <a:r>
              <a:rPr lang="it-IT" altLang="it-IT" baseline="-25000"/>
              <a:t>2</a:t>
            </a:r>
            <a:r>
              <a:rPr lang="it-IT" altLang="it-IT"/>
              <a:t> photocatalysts were prepared through wet impregnation procedure</a:t>
            </a:r>
          </a:p>
        </p:txBody>
      </p:sp>
    </p:spTree>
    <p:extLst>
      <p:ext uri="{BB962C8B-B14F-4D97-AF65-F5344CB8AC3E}">
        <p14:creationId xmlns:p14="http://schemas.microsoft.com/office/powerpoint/2010/main" val="361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FigS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72816"/>
            <a:ext cx="7348652" cy="4431430"/>
          </a:xfrm>
          <a:prstGeom prst="rect">
            <a:avLst/>
          </a:prstGeom>
          <a:noFill/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7114922" y="3822512"/>
            <a:ext cx="16337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Accumulated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in solution</a:t>
            </a: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2321354" y="1772817"/>
            <a:ext cx="1179076" cy="76925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7143768" y="4773212"/>
            <a:ext cx="1357322" cy="949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" name="Oval 10"/>
          <p:cNvSpPr>
            <a:spLocks noChangeArrowheads="1"/>
          </p:cNvSpPr>
          <p:nvPr/>
        </p:nvSpPr>
        <p:spPr bwMode="auto">
          <a:xfrm>
            <a:off x="3786182" y="4844650"/>
            <a:ext cx="1143008" cy="714379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" name="Oval 11"/>
          <p:cNvSpPr>
            <a:spLocks noChangeArrowheads="1"/>
          </p:cNvSpPr>
          <p:nvPr/>
        </p:nvSpPr>
        <p:spPr bwMode="auto">
          <a:xfrm>
            <a:off x="2096680" y="2378469"/>
            <a:ext cx="627063" cy="8636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>
            <a:off x="5036447" y="3843086"/>
            <a:ext cx="458787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4699340" y="4545571"/>
            <a:ext cx="458788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2" name="Oval 17"/>
          <p:cNvSpPr>
            <a:spLocks noChangeArrowheads="1"/>
          </p:cNvSpPr>
          <p:nvPr/>
        </p:nvSpPr>
        <p:spPr bwMode="auto">
          <a:xfrm>
            <a:off x="5480080" y="4587237"/>
            <a:ext cx="458788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779418" y="2478646"/>
            <a:ext cx="2015355" cy="7031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606022" y="447675"/>
            <a:ext cx="49982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H</a:t>
            </a:r>
            <a:r>
              <a:rPr lang="it-IT" sz="2200" b="1" cap="all" baseline="-25000" dirty="0" smtClean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 smtClean="0">
                <a:solidFill>
                  <a:srgbClr val="FF9933"/>
                </a:solidFill>
                <a:latin typeface="Univers-Condensed"/>
              </a:rPr>
              <a:t> production from </a:t>
            </a:r>
            <a:r>
              <a:rPr lang="it-IT" sz="2200" b="1" cap="all" dirty="0" err="1" smtClean="0">
                <a:solidFill>
                  <a:srgbClr val="FF9933"/>
                </a:solidFill>
                <a:latin typeface="Univers-Condensed"/>
              </a:rPr>
              <a:t>glycerol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42844" y="1196752"/>
            <a:ext cx="2335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Possible pathway</a:t>
            </a: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117568" y="6302368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i="1" dirty="0" err="1" smtClean="0"/>
              <a:t>ChemCatChem</a:t>
            </a:r>
            <a:r>
              <a:rPr lang="it-IT" dirty="0"/>
              <a:t> </a:t>
            </a:r>
            <a:r>
              <a:rPr lang="it-IT" b="1" dirty="0" smtClean="0"/>
              <a:t>3</a:t>
            </a:r>
            <a:r>
              <a:rPr lang="it-IT" dirty="0"/>
              <a:t> </a:t>
            </a:r>
            <a:r>
              <a:rPr lang="it-IT" dirty="0" smtClean="0"/>
              <a:t>(2011), 574-577</a:t>
            </a:r>
          </a:p>
        </p:txBody>
      </p:sp>
      <p:sp>
        <p:nvSpPr>
          <p:cNvPr id="33" name="Oval 15"/>
          <p:cNvSpPr>
            <a:spLocks noChangeArrowheads="1"/>
          </p:cNvSpPr>
          <p:nvPr/>
        </p:nvSpPr>
        <p:spPr bwMode="auto">
          <a:xfrm>
            <a:off x="6210605" y="5915372"/>
            <a:ext cx="458787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8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1561"/>
            <a:ext cx="2592288" cy="471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635984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W.-D. Zhang, B. </a:t>
            </a:r>
            <a:r>
              <a:rPr lang="it-IT" dirty="0" err="1"/>
              <a:t>Xu</a:t>
            </a:r>
            <a:r>
              <a:rPr lang="it-IT" dirty="0"/>
              <a:t>, L.-C. Jiang, </a:t>
            </a:r>
            <a:r>
              <a:rPr lang="it-IT" i="1" dirty="0"/>
              <a:t>J. Mater. </a:t>
            </a:r>
            <a:r>
              <a:rPr lang="it-IT" i="1" dirty="0" err="1"/>
              <a:t>Chem</a:t>
            </a:r>
            <a:r>
              <a:rPr lang="it-IT" i="1" dirty="0"/>
              <a:t>. </a:t>
            </a:r>
            <a:r>
              <a:rPr lang="it-IT" b="1" dirty="0" smtClean="0"/>
              <a:t>20</a:t>
            </a:r>
            <a:r>
              <a:rPr lang="it-IT" dirty="0"/>
              <a:t> </a:t>
            </a:r>
            <a:r>
              <a:rPr lang="it-IT" dirty="0" smtClean="0"/>
              <a:t>(2010), 6383.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515943" y="2231001"/>
            <a:ext cx="3152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0000FF"/>
                </a:solidFill>
              </a:rPr>
              <a:t>CNTs</a:t>
            </a:r>
            <a:r>
              <a:rPr lang="it-IT" sz="2800" dirty="0" smtClean="0">
                <a:solidFill>
                  <a:srgbClr val="0000FF"/>
                </a:solidFill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</a:rPr>
              <a:t>as</a:t>
            </a:r>
            <a:r>
              <a:rPr lang="it-IT" sz="2800" dirty="0" smtClean="0">
                <a:solidFill>
                  <a:srgbClr val="0000FF"/>
                </a:solidFill>
              </a:rPr>
              <a:t> electron </a:t>
            </a:r>
            <a:r>
              <a:rPr lang="it-IT" sz="2800" dirty="0" err="1" smtClean="0">
                <a:solidFill>
                  <a:srgbClr val="0000FF"/>
                </a:solidFill>
              </a:rPr>
              <a:t>sink</a:t>
            </a:r>
            <a:endParaRPr lang="it-IT" sz="2800" dirty="0">
              <a:solidFill>
                <a:srgbClr val="0000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15943" y="4941168"/>
            <a:ext cx="2705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0000FF"/>
                </a:solidFill>
              </a:rPr>
              <a:t>CNTs</a:t>
            </a:r>
            <a:r>
              <a:rPr lang="it-IT" sz="2800" dirty="0" smtClean="0">
                <a:solidFill>
                  <a:srgbClr val="0000FF"/>
                </a:solidFill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</a:rPr>
              <a:t>as</a:t>
            </a:r>
            <a:r>
              <a:rPr lang="it-IT" sz="2800" dirty="0" smtClean="0">
                <a:solidFill>
                  <a:srgbClr val="0000FF"/>
                </a:solidFill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</a:rPr>
              <a:t>sensitizer</a:t>
            </a:r>
            <a:endParaRPr lang="it-IT" sz="2800" dirty="0">
              <a:solidFill>
                <a:srgbClr val="0000FF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45987" y="447675"/>
            <a:ext cx="46582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TiO</a:t>
            </a:r>
            <a:r>
              <a:rPr lang="it-IT" sz="2200" b="1" baseline="-25000" dirty="0" smtClean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 smtClean="0">
                <a:solidFill>
                  <a:srgbClr val="FF9933"/>
                </a:solidFill>
                <a:cs typeface="Arial" pitchFamily="34" charset="0"/>
              </a:rPr>
              <a:t>/CARBON NANOMATERIALS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23528" y="1124744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err="1" smtClean="0">
                <a:solidFill>
                  <a:srgbClr val="FF0000"/>
                </a:solidFill>
              </a:rPr>
              <a:t>Formation</a:t>
            </a:r>
            <a:r>
              <a:rPr lang="it-IT" sz="1800" b="1" dirty="0" smtClean="0">
                <a:solidFill>
                  <a:srgbClr val="FF0000"/>
                </a:solidFill>
              </a:rPr>
              <a:t> of </a:t>
            </a:r>
            <a:r>
              <a:rPr lang="it-IT" sz="1800" b="1" dirty="0" err="1" smtClean="0">
                <a:solidFill>
                  <a:srgbClr val="FF0000"/>
                </a:solidFill>
              </a:rPr>
              <a:t>hybrid</a:t>
            </a: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</a:rPr>
              <a:t>materials</a:t>
            </a:r>
            <a:endParaRPr lang="it-IT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/>
          <p:cNvGrpSpPr/>
          <p:nvPr/>
        </p:nvGrpSpPr>
        <p:grpSpPr>
          <a:xfrm>
            <a:off x="369188" y="3861048"/>
            <a:ext cx="2592288" cy="2592287"/>
            <a:chOff x="6300192" y="3861048"/>
            <a:chExt cx="2592288" cy="259228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861048"/>
              <a:ext cx="2592288" cy="2592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CasellaDiTesto 10"/>
            <p:cNvSpPr txBox="1"/>
            <p:nvPr/>
          </p:nvSpPr>
          <p:spPr>
            <a:xfrm>
              <a:off x="6372200" y="6073551"/>
              <a:ext cx="9361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500 nm</a:t>
              </a:r>
              <a:endParaRPr lang="en-US" dirty="0"/>
            </a:p>
          </p:txBody>
        </p:sp>
        <p:cxnSp>
          <p:nvCxnSpPr>
            <p:cNvPr id="12" name="Connettore 1 11"/>
            <p:cNvCxnSpPr/>
            <p:nvPr/>
          </p:nvCxnSpPr>
          <p:spPr>
            <a:xfrm>
              <a:off x="6642000" y="6334311"/>
              <a:ext cx="41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o 20"/>
          <p:cNvGrpSpPr/>
          <p:nvPr/>
        </p:nvGrpSpPr>
        <p:grpSpPr>
          <a:xfrm>
            <a:off x="342332" y="1412776"/>
            <a:ext cx="2646000" cy="2448272"/>
            <a:chOff x="4644008" y="1700808"/>
            <a:chExt cx="2646000" cy="244827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3"/>
            <a:stretch>
              <a:fillRect/>
            </a:stretch>
          </p:blipFill>
          <p:spPr bwMode="auto">
            <a:xfrm>
              <a:off x="4644008" y="1700808"/>
              <a:ext cx="2646000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CasellaDiTesto 16"/>
            <p:cNvSpPr txBox="1"/>
            <p:nvPr/>
          </p:nvSpPr>
          <p:spPr>
            <a:xfrm>
              <a:off x="4716016" y="1772816"/>
              <a:ext cx="9361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 nm</a:t>
              </a:r>
              <a:endParaRPr lang="en-US" dirty="0"/>
            </a:p>
          </p:txBody>
        </p:sp>
        <p:cxnSp>
          <p:nvCxnSpPr>
            <p:cNvPr id="18" name="Connettore 1 17"/>
            <p:cNvCxnSpPr/>
            <p:nvPr/>
          </p:nvCxnSpPr>
          <p:spPr>
            <a:xfrm>
              <a:off x="5076056" y="2033792"/>
              <a:ext cx="23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sellaDiTesto 23"/>
          <p:cNvSpPr txBox="1"/>
          <p:nvPr/>
        </p:nvSpPr>
        <p:spPr>
          <a:xfrm>
            <a:off x="241292" y="980728"/>
            <a:ext cx="2191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After calcination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945987" y="447675"/>
            <a:ext cx="46582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NANOTUBES</a:t>
            </a:r>
          </a:p>
        </p:txBody>
      </p:sp>
      <p:sp>
        <p:nvSpPr>
          <p:cNvPr id="2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27" name="Immagine 2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57" y="3442859"/>
            <a:ext cx="4576799" cy="2877577"/>
          </a:xfrm>
          <a:prstGeom prst="rect">
            <a:avLst/>
          </a:prstGeom>
        </p:spPr>
      </p:pic>
      <p:sp>
        <p:nvSpPr>
          <p:cNvPr id="14" name="Rettangolo 8"/>
          <p:cNvSpPr>
            <a:spLocks noChangeArrowheads="1"/>
          </p:cNvSpPr>
          <p:nvPr/>
        </p:nvSpPr>
        <p:spPr bwMode="auto">
          <a:xfrm>
            <a:off x="611560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dirty="0" smtClean="0"/>
              <a:t>Green </a:t>
            </a:r>
            <a:r>
              <a:rPr lang="it-IT" dirty="0" err="1" smtClean="0"/>
              <a:t>Chem</a:t>
            </a:r>
            <a:r>
              <a:rPr lang="it-IT" dirty="0" smtClean="0"/>
              <a:t>.</a:t>
            </a:r>
            <a:r>
              <a:rPr lang="it-IT" dirty="0"/>
              <a:t> </a:t>
            </a:r>
            <a:r>
              <a:rPr lang="it-IT" i="0" dirty="0" err="1" smtClean="0"/>
              <a:t>doi</a:t>
            </a:r>
            <a:r>
              <a:rPr lang="it-IT" i="0" dirty="0" smtClean="0"/>
              <a:t>: </a:t>
            </a:r>
            <a:r>
              <a:rPr lang="it-IT" i="0" dirty="0">
                <a:hlinkClick r:id="rId5"/>
              </a:rPr>
              <a:t>10.1039/C6GC01979J</a:t>
            </a:r>
            <a:endParaRPr lang="en-US" altLang="it-IT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204368" y="2996952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EF-TEM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280120" y="1484784"/>
            <a:ext cx="554035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sz="1800" dirty="0" smtClean="0">
                <a:cs typeface="Arial" panose="020B0604020202020204" pitchFamily="34" charset="0"/>
              </a:rPr>
              <a:t>Porous Pd@TiO</a:t>
            </a:r>
            <a:r>
              <a:rPr lang="en-US" altLang="it-IT" sz="1800" baseline="-25000" dirty="0" smtClean="0">
                <a:cs typeface="Arial" panose="020B0604020202020204" pitchFamily="34" charset="0"/>
              </a:rPr>
              <a:t>2</a:t>
            </a:r>
            <a:r>
              <a:rPr lang="en-US" altLang="it-IT" sz="1800" dirty="0" smtClean="0">
                <a:cs typeface="Arial" panose="020B0604020202020204" pitchFamily="34" charset="0"/>
              </a:rPr>
              <a:t> shell around CNT</a:t>
            </a:r>
          </a:p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sz="1800" dirty="0" err="1" smtClean="0">
                <a:cs typeface="Arial" panose="020B0604020202020204" pitchFamily="34" charset="0"/>
              </a:rPr>
              <a:t>Anatase</a:t>
            </a:r>
            <a:r>
              <a:rPr lang="en-US" altLang="it-IT" sz="1800" dirty="0" smtClean="0">
                <a:cs typeface="Arial" panose="020B0604020202020204" pitchFamily="34" charset="0"/>
              </a:rPr>
              <a:t> phase</a:t>
            </a:r>
            <a:endParaRPr lang="en-US" altLang="it-IT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8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4211960" y="2002487"/>
            <a:ext cx="2577909" cy="707886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it-IT" sz="2000" dirty="0" err="1" smtClean="0"/>
              <a:t>Ethanol</a:t>
            </a:r>
            <a:r>
              <a:rPr lang="it-IT" sz="2000" dirty="0" smtClean="0"/>
              <a:t>/water </a:t>
            </a:r>
            <a:r>
              <a:rPr lang="it-IT" sz="2000" dirty="0" err="1" smtClean="0"/>
              <a:t>solution</a:t>
            </a:r>
            <a:endParaRPr lang="it-IT" sz="2000" dirty="0" smtClean="0"/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4211959" y="4591000"/>
            <a:ext cx="2577909" cy="707886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it-IT" sz="2000" dirty="0" err="1" smtClean="0"/>
              <a:t>Glycerol</a:t>
            </a:r>
            <a:r>
              <a:rPr lang="it-IT" sz="2000" dirty="0" smtClean="0"/>
              <a:t>/water </a:t>
            </a:r>
            <a:r>
              <a:rPr lang="it-IT" sz="2000" dirty="0" err="1" smtClean="0"/>
              <a:t>solution</a:t>
            </a:r>
            <a:endParaRPr lang="it-IT" sz="2000" dirty="0" smtClean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945987" y="447675"/>
            <a:ext cx="46582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NANOTUBES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" name="Rettangolo 8"/>
          <p:cNvSpPr>
            <a:spLocks noChangeArrowheads="1"/>
          </p:cNvSpPr>
          <p:nvPr/>
        </p:nvSpPr>
        <p:spPr bwMode="auto">
          <a:xfrm>
            <a:off x="611560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dirty="0" smtClean="0"/>
              <a:t>Green </a:t>
            </a:r>
            <a:r>
              <a:rPr lang="it-IT" dirty="0" err="1" smtClean="0"/>
              <a:t>Chem</a:t>
            </a:r>
            <a:r>
              <a:rPr lang="it-IT" dirty="0" smtClean="0"/>
              <a:t>.</a:t>
            </a:r>
            <a:r>
              <a:rPr lang="it-IT" dirty="0"/>
              <a:t> </a:t>
            </a:r>
            <a:r>
              <a:rPr lang="it-IT" i="0" dirty="0" err="1" smtClean="0"/>
              <a:t>doi</a:t>
            </a:r>
            <a:r>
              <a:rPr lang="it-IT" i="0" dirty="0" smtClean="0"/>
              <a:t>: </a:t>
            </a:r>
            <a:r>
              <a:rPr lang="it-IT" i="0" dirty="0">
                <a:hlinkClick r:id="rId2"/>
              </a:rPr>
              <a:t>10.1039/C6GC01979J</a:t>
            </a:r>
            <a:endParaRPr lang="en-US" altLang="it-IT" dirty="0">
              <a:solidFill>
                <a:srgbClr val="FF0000"/>
              </a:solidFill>
            </a:endParaRPr>
          </a:p>
        </p:txBody>
      </p:sp>
      <p:pic>
        <p:nvPicPr>
          <p:cNvPr id="15" name="Immagin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0429"/>
            <a:ext cx="3528392" cy="531565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732450" y="3358299"/>
            <a:ext cx="2659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H</a:t>
            </a:r>
            <a:r>
              <a:rPr lang="it-IT" sz="2000" b="1" baseline="-25000" dirty="0" smtClean="0">
                <a:solidFill>
                  <a:srgbClr val="FF0000"/>
                </a:solidFill>
              </a:rPr>
              <a:t>2</a:t>
            </a:r>
            <a:r>
              <a:rPr lang="it-IT" sz="2000" b="1" dirty="0" smtClean="0">
                <a:solidFill>
                  <a:srgbClr val="FF0000"/>
                </a:solidFill>
              </a:rPr>
              <a:t> production under</a:t>
            </a:r>
          </a:p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UV-vis </a:t>
            </a:r>
            <a:r>
              <a:rPr lang="it-IT" sz="2000" b="1" dirty="0" err="1" smtClean="0">
                <a:solidFill>
                  <a:srgbClr val="FF0000"/>
                </a:solidFill>
              </a:rPr>
              <a:t>irradiation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988840"/>
            <a:ext cx="3720820" cy="396044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26486" y="447675"/>
            <a:ext cx="51777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</a:t>
            </a:r>
            <a:r>
              <a:rPr lang="it-IT" sz="2200" b="1" dirty="0" err="1" smtClean="0">
                <a:solidFill>
                  <a:srgbClr val="FF9933"/>
                </a:solidFill>
                <a:cs typeface="Arial" pitchFamily="34" charset="0"/>
              </a:rPr>
              <a:t>NANOTUBES@Fe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292080" y="1459478"/>
            <a:ext cx="3664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solidFill>
                  <a:srgbClr val="0000FF"/>
                </a:solidFill>
              </a:rPr>
              <a:t>Purification</a:t>
            </a:r>
            <a:r>
              <a:rPr lang="it-IT" sz="1600" b="1" dirty="0" smtClean="0">
                <a:solidFill>
                  <a:srgbClr val="0000FF"/>
                </a:solidFill>
              </a:rPr>
              <a:t> by </a:t>
            </a:r>
            <a:r>
              <a:rPr lang="it-IT" sz="1600" b="1" dirty="0" err="1" smtClean="0">
                <a:solidFill>
                  <a:srgbClr val="0000FF"/>
                </a:solidFill>
              </a:rPr>
              <a:t>magnetic</a:t>
            </a:r>
            <a:r>
              <a:rPr lang="it-IT" sz="1600" b="1" dirty="0" smtClean="0">
                <a:solidFill>
                  <a:srgbClr val="0000FF"/>
                </a:solidFill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</a:rPr>
              <a:t>separation</a:t>
            </a:r>
            <a:endParaRPr lang="it-IT" sz="1600" b="1" dirty="0">
              <a:solidFill>
                <a:srgbClr val="0000FF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13" y="1268760"/>
            <a:ext cx="4752528" cy="50072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3568" y="6329036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00CC00"/>
                </a:solidFill>
              </a:rPr>
              <a:t>Before</a:t>
            </a:r>
            <a:endParaRPr lang="it-IT" dirty="0">
              <a:solidFill>
                <a:srgbClr val="00CC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259054" y="6329036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After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859473" y="6467535"/>
            <a:ext cx="3254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rgbClr val="3F3F3F"/>
                </a:solidFill>
                <a:latin typeface="Lato"/>
              </a:rPr>
              <a:t>Appl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</a:t>
            </a:r>
            <a:r>
              <a:rPr lang="fr-FR" i="1" dirty="0" err="1">
                <a:solidFill>
                  <a:srgbClr val="3F3F3F"/>
                </a:solidFill>
                <a:latin typeface="Lato"/>
              </a:rPr>
              <a:t>Catal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B-Environ</a:t>
            </a:r>
            <a:r>
              <a:rPr lang="fr-FR" i="1" dirty="0" smtClean="0">
                <a:solidFill>
                  <a:srgbClr val="3F3F3F"/>
                </a:solidFill>
                <a:latin typeface="Lato"/>
              </a:rPr>
              <a:t>.</a:t>
            </a:r>
            <a:r>
              <a:rPr lang="fr-FR" dirty="0" smtClean="0">
                <a:solidFill>
                  <a:srgbClr val="3F3F3F"/>
                </a:solidFill>
                <a:latin typeface="Lato"/>
              </a:rPr>
              <a:t> </a:t>
            </a:r>
            <a:r>
              <a:rPr lang="fr-FR" b="1" dirty="0" smtClean="0">
                <a:solidFill>
                  <a:srgbClr val="3F3F3F"/>
                </a:solidFill>
                <a:latin typeface="Lato"/>
              </a:rPr>
              <a:t>227</a:t>
            </a:r>
            <a:r>
              <a:rPr lang="fr-FR" dirty="0" smtClean="0">
                <a:solidFill>
                  <a:srgbClr val="3F3F3F"/>
                </a:solidFill>
                <a:latin typeface="Lato"/>
              </a:rPr>
              <a:t> (2018), </a:t>
            </a:r>
            <a:r>
              <a:rPr lang="fr-FR" dirty="0">
                <a:solidFill>
                  <a:srgbClr val="3F3F3F"/>
                </a:solidFill>
                <a:latin typeface="Lato"/>
              </a:rPr>
              <a:t>356-365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08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57" y="2475640"/>
            <a:ext cx="8095887" cy="307793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572000" y="2313216"/>
            <a:ext cx="4320480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26486" y="447675"/>
            <a:ext cx="51777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</a:t>
            </a:r>
            <a:r>
              <a:rPr lang="it-IT" sz="2200" b="1" dirty="0" err="1" smtClean="0">
                <a:solidFill>
                  <a:srgbClr val="FF9933"/>
                </a:solidFill>
                <a:cs typeface="Arial" pitchFamily="34" charset="0"/>
              </a:rPr>
              <a:t>NANOTUBES@Fe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4477422" y="2568299"/>
            <a:ext cx="2521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Pd@TiO</a:t>
            </a:r>
            <a:r>
              <a:rPr lang="it-IT" sz="1400" baseline="-25000" dirty="0" smtClean="0">
                <a:solidFill>
                  <a:srgbClr val="FF0000"/>
                </a:solidFill>
              </a:rPr>
              <a:t>2</a:t>
            </a:r>
            <a:r>
              <a:rPr lang="it-IT" sz="1400" dirty="0" smtClean="0">
                <a:solidFill>
                  <a:srgbClr val="FF0000"/>
                </a:solidFill>
              </a:rPr>
              <a:t>/</a:t>
            </a:r>
            <a:r>
              <a:rPr lang="it-IT" sz="1400" dirty="0" err="1" smtClean="0">
                <a:solidFill>
                  <a:srgbClr val="FF0000"/>
                </a:solidFill>
              </a:rPr>
              <a:t>Fe@CNT-magnetic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477422" y="3774522"/>
            <a:ext cx="2332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CC00"/>
                </a:solidFill>
              </a:rPr>
              <a:t>Pd@TiO</a:t>
            </a:r>
            <a:r>
              <a:rPr lang="it-IT" sz="1400" baseline="-25000" dirty="0" smtClean="0">
                <a:solidFill>
                  <a:srgbClr val="00CC00"/>
                </a:solidFill>
              </a:rPr>
              <a:t>2</a:t>
            </a:r>
            <a:r>
              <a:rPr lang="it-IT" sz="1400" dirty="0" smtClean="0">
                <a:solidFill>
                  <a:srgbClr val="00CC00"/>
                </a:solidFill>
              </a:rPr>
              <a:t>/</a:t>
            </a:r>
            <a:r>
              <a:rPr lang="it-IT" sz="1400" dirty="0" err="1" smtClean="0">
                <a:solidFill>
                  <a:srgbClr val="00CC00"/>
                </a:solidFill>
              </a:rPr>
              <a:t>Fe@CNT-filtered</a:t>
            </a:r>
            <a:endParaRPr lang="it-IT" sz="1400" dirty="0">
              <a:solidFill>
                <a:srgbClr val="00CC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477422" y="4473456"/>
            <a:ext cx="936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FF"/>
                </a:solidFill>
              </a:rPr>
              <a:t>Pd@TiO</a:t>
            </a:r>
            <a:r>
              <a:rPr lang="it-IT" sz="1400" baseline="-25000" dirty="0" smtClean="0">
                <a:solidFill>
                  <a:srgbClr val="0000FF"/>
                </a:solidFill>
              </a:rPr>
              <a:t>2</a:t>
            </a:r>
            <a:endParaRPr lang="it-IT" sz="1400" baseline="-25000" dirty="0">
              <a:solidFill>
                <a:srgbClr val="0000FF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558687" y="1484784"/>
            <a:ext cx="1955985" cy="729372"/>
            <a:chOff x="1558687" y="1484784"/>
            <a:chExt cx="1955985" cy="729372"/>
          </a:xfrm>
        </p:grpSpPr>
        <p:sp>
          <p:nvSpPr>
            <p:cNvPr id="9" name="CasellaDiTesto 8"/>
            <p:cNvSpPr txBox="1"/>
            <p:nvPr/>
          </p:nvSpPr>
          <p:spPr>
            <a:xfrm>
              <a:off x="1558687" y="1484784"/>
              <a:ext cx="1955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800" dirty="0" err="1" smtClean="0"/>
                <a:t>EtOH</a:t>
              </a:r>
              <a:r>
                <a:rPr lang="it-IT" sz="1800" dirty="0" smtClean="0"/>
                <a:t> : H</a:t>
              </a:r>
              <a:r>
                <a:rPr lang="it-IT" sz="1800" baseline="-25000" dirty="0" smtClean="0"/>
                <a:t>2</a:t>
              </a:r>
              <a:r>
                <a:rPr lang="it-IT" sz="1800" dirty="0" smtClean="0"/>
                <a:t>O = 1:1</a:t>
              </a:r>
              <a:endParaRPr lang="it-IT" sz="1800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572281" y="1844824"/>
              <a:ext cx="1928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800" dirty="0" smtClean="0"/>
                <a:t>UV-vis </a:t>
              </a:r>
              <a:r>
                <a:rPr lang="it-IT" sz="1800" dirty="0" err="1" smtClean="0"/>
                <a:t>irradiation</a:t>
              </a:r>
              <a:endParaRPr lang="it-IT" sz="1800" dirty="0"/>
            </a:p>
          </p:txBody>
        </p:sp>
      </p:grpSp>
      <p:sp>
        <p:nvSpPr>
          <p:cNvPr id="11" name="Rettangolo 10"/>
          <p:cNvSpPr/>
          <p:nvPr/>
        </p:nvSpPr>
        <p:spPr>
          <a:xfrm>
            <a:off x="5859473" y="6467535"/>
            <a:ext cx="3254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rgbClr val="3F3F3F"/>
                </a:solidFill>
                <a:latin typeface="Lato"/>
              </a:rPr>
              <a:t>Appl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</a:t>
            </a:r>
            <a:r>
              <a:rPr lang="fr-FR" i="1" dirty="0" err="1">
                <a:solidFill>
                  <a:srgbClr val="3F3F3F"/>
                </a:solidFill>
                <a:latin typeface="Lato"/>
              </a:rPr>
              <a:t>Catal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B-Environ</a:t>
            </a:r>
            <a:r>
              <a:rPr lang="fr-FR" i="1" dirty="0" smtClean="0">
                <a:solidFill>
                  <a:srgbClr val="3F3F3F"/>
                </a:solidFill>
                <a:latin typeface="Lato"/>
              </a:rPr>
              <a:t>.</a:t>
            </a:r>
            <a:r>
              <a:rPr lang="fr-FR" dirty="0" smtClean="0">
                <a:solidFill>
                  <a:srgbClr val="3F3F3F"/>
                </a:solidFill>
                <a:latin typeface="Lato"/>
              </a:rPr>
              <a:t> </a:t>
            </a:r>
            <a:r>
              <a:rPr lang="fr-FR" b="1" dirty="0" smtClean="0">
                <a:solidFill>
                  <a:srgbClr val="3F3F3F"/>
                </a:solidFill>
                <a:latin typeface="Lato"/>
              </a:rPr>
              <a:t>227</a:t>
            </a:r>
            <a:r>
              <a:rPr lang="fr-FR" dirty="0" smtClean="0">
                <a:solidFill>
                  <a:srgbClr val="3F3F3F"/>
                </a:solidFill>
                <a:latin typeface="Lato"/>
              </a:rPr>
              <a:t> (2018), </a:t>
            </a:r>
            <a:r>
              <a:rPr lang="fr-FR" dirty="0">
                <a:solidFill>
                  <a:srgbClr val="3F3F3F"/>
                </a:solidFill>
                <a:latin typeface="Lato"/>
              </a:rPr>
              <a:t>356-365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1403648" y="1412776"/>
            <a:ext cx="2232248" cy="79208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58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57" y="2475640"/>
            <a:ext cx="8095887" cy="30779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26486" y="447675"/>
            <a:ext cx="51777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</a:t>
            </a:r>
            <a:r>
              <a:rPr lang="it-IT" sz="2200" b="1" dirty="0" err="1" smtClean="0">
                <a:solidFill>
                  <a:srgbClr val="FF9933"/>
                </a:solidFill>
                <a:cs typeface="Arial" pitchFamily="34" charset="0"/>
              </a:rPr>
              <a:t>NANOTUBES@Fe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47806" y="2313216"/>
            <a:ext cx="4124194" cy="34563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691680" y="2924944"/>
            <a:ext cx="2521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Pd@TiO</a:t>
            </a:r>
            <a:r>
              <a:rPr lang="it-IT" sz="1400" baseline="-25000" dirty="0" smtClean="0">
                <a:solidFill>
                  <a:srgbClr val="FF0000"/>
                </a:solidFill>
              </a:rPr>
              <a:t>2</a:t>
            </a:r>
            <a:r>
              <a:rPr lang="it-IT" sz="1400" dirty="0" smtClean="0">
                <a:solidFill>
                  <a:srgbClr val="FF0000"/>
                </a:solidFill>
              </a:rPr>
              <a:t>/</a:t>
            </a:r>
            <a:r>
              <a:rPr lang="it-IT" sz="1400" dirty="0" err="1" smtClean="0">
                <a:solidFill>
                  <a:srgbClr val="FF0000"/>
                </a:solidFill>
              </a:rPr>
              <a:t>Fe@CNT-magnetic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886999" y="1484784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 err="1" smtClean="0"/>
              <a:t>EtOH</a:t>
            </a:r>
            <a:r>
              <a:rPr lang="it-IT" sz="1800" dirty="0" smtClean="0"/>
              <a:t> : H</a:t>
            </a:r>
            <a:r>
              <a:rPr lang="it-IT" sz="1800" baseline="-25000" dirty="0" smtClean="0"/>
              <a:t>2</a:t>
            </a:r>
            <a:r>
              <a:rPr lang="it-IT" sz="1800" dirty="0" smtClean="0"/>
              <a:t>O = 1:1</a:t>
            </a:r>
            <a:endParaRPr lang="it-IT" sz="18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272251" y="1754807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 err="1" smtClean="0"/>
              <a:t>Simulated</a:t>
            </a:r>
            <a:r>
              <a:rPr lang="it-IT" sz="1800" dirty="0" smtClean="0"/>
              <a:t> </a:t>
            </a:r>
            <a:r>
              <a:rPr lang="it-IT" sz="1800" dirty="0" err="1" smtClean="0"/>
              <a:t>Sunlight</a:t>
            </a:r>
            <a:r>
              <a:rPr lang="it-IT" sz="1800" dirty="0" smtClean="0"/>
              <a:t> </a:t>
            </a:r>
            <a:r>
              <a:rPr lang="it-IT" sz="1800" dirty="0" err="1" smtClean="0"/>
              <a:t>irradiation</a:t>
            </a:r>
            <a:endParaRPr lang="it-IT" sz="18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67544" y="4014608"/>
            <a:ext cx="388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 smtClean="0">
                <a:solidFill>
                  <a:srgbClr val="0000FF"/>
                </a:solidFill>
              </a:rPr>
              <a:t>Easily</a:t>
            </a:r>
            <a:r>
              <a:rPr lang="it-IT" sz="1800" dirty="0" smtClean="0">
                <a:solidFill>
                  <a:srgbClr val="0000FF"/>
                </a:solidFill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</a:rPr>
              <a:t>reusable</a:t>
            </a:r>
            <a:r>
              <a:rPr lang="it-IT" sz="1800" dirty="0" smtClean="0">
                <a:solidFill>
                  <a:srgbClr val="0000FF"/>
                </a:solidFill>
              </a:rPr>
              <a:t> by </a:t>
            </a:r>
            <a:r>
              <a:rPr lang="it-IT" sz="1800" dirty="0" err="1" smtClean="0">
                <a:solidFill>
                  <a:srgbClr val="0000FF"/>
                </a:solidFill>
              </a:rPr>
              <a:t>magnetic</a:t>
            </a:r>
            <a:r>
              <a:rPr lang="it-IT" sz="1800" dirty="0" smtClean="0">
                <a:solidFill>
                  <a:srgbClr val="0000FF"/>
                </a:solidFill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</a:rPr>
              <a:t>recovery</a:t>
            </a:r>
            <a:r>
              <a:rPr lang="it-IT" sz="1800" dirty="0" smtClean="0">
                <a:solidFill>
                  <a:srgbClr val="0000FF"/>
                </a:solidFill>
              </a:rPr>
              <a:t> from the </a:t>
            </a:r>
            <a:r>
              <a:rPr lang="it-IT" sz="1800" dirty="0" err="1" smtClean="0">
                <a:solidFill>
                  <a:srgbClr val="0000FF"/>
                </a:solidFill>
              </a:rPr>
              <a:t>reaction</a:t>
            </a:r>
            <a:r>
              <a:rPr lang="it-IT" sz="1800" dirty="0" smtClean="0">
                <a:solidFill>
                  <a:srgbClr val="0000FF"/>
                </a:solidFill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</a:rPr>
              <a:t>mixture</a:t>
            </a:r>
            <a:r>
              <a:rPr lang="it-IT" sz="1800" dirty="0" smtClean="0">
                <a:solidFill>
                  <a:srgbClr val="0000FF"/>
                </a:solidFill>
              </a:rPr>
              <a:t>!!! </a:t>
            </a:r>
            <a:endParaRPr lang="it-IT" sz="1800" dirty="0">
              <a:solidFill>
                <a:srgbClr val="0000FF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859473" y="6467535"/>
            <a:ext cx="3254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rgbClr val="3F3F3F"/>
                </a:solidFill>
                <a:latin typeface="Lato"/>
              </a:rPr>
              <a:t>Appl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</a:t>
            </a:r>
            <a:r>
              <a:rPr lang="fr-FR" i="1" dirty="0" err="1">
                <a:solidFill>
                  <a:srgbClr val="3F3F3F"/>
                </a:solidFill>
                <a:latin typeface="Lato"/>
              </a:rPr>
              <a:t>Catal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B-Environ</a:t>
            </a:r>
            <a:r>
              <a:rPr lang="fr-FR" i="1" dirty="0" smtClean="0">
                <a:solidFill>
                  <a:srgbClr val="3F3F3F"/>
                </a:solidFill>
                <a:latin typeface="Lato"/>
              </a:rPr>
              <a:t>.</a:t>
            </a:r>
            <a:r>
              <a:rPr lang="fr-FR" dirty="0" smtClean="0">
                <a:solidFill>
                  <a:srgbClr val="3F3F3F"/>
                </a:solidFill>
                <a:latin typeface="Lato"/>
              </a:rPr>
              <a:t> </a:t>
            </a:r>
            <a:r>
              <a:rPr lang="fr-FR" b="1" dirty="0" smtClean="0">
                <a:solidFill>
                  <a:srgbClr val="3F3F3F"/>
                </a:solidFill>
                <a:latin typeface="Lato"/>
              </a:rPr>
              <a:t>227</a:t>
            </a:r>
            <a:r>
              <a:rPr lang="fr-FR" dirty="0" smtClean="0">
                <a:solidFill>
                  <a:srgbClr val="3F3F3F"/>
                </a:solidFill>
                <a:latin typeface="Lato"/>
              </a:rPr>
              <a:t> (2018), </a:t>
            </a:r>
            <a:r>
              <a:rPr lang="fr-FR" dirty="0">
                <a:solidFill>
                  <a:srgbClr val="3F3F3F"/>
                </a:solidFill>
                <a:latin typeface="Lato"/>
              </a:rPr>
              <a:t>356-365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5220072" y="1396477"/>
            <a:ext cx="3237666" cy="79208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88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09575"/>
            <a:ext cx="798195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19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19088"/>
            <a:ext cx="81534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8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47663"/>
            <a:ext cx="8105775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6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"/>
            <a:ext cx="8077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24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52438"/>
            <a:ext cx="797242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33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861</Words>
  <Application>Microsoft Office PowerPoint</Application>
  <PresentationFormat>Presentazione su schermo (4:3)</PresentationFormat>
  <Paragraphs>209</Paragraphs>
  <Slides>47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60" baseType="lpstr">
      <vt:lpstr>Arial</vt:lpstr>
      <vt:lpstr>Arial Unicode MS</vt:lpstr>
      <vt:lpstr>Bookman Old Style</vt:lpstr>
      <vt:lpstr>Calibri</vt:lpstr>
      <vt:lpstr>Cambria Math</vt:lpstr>
      <vt:lpstr>Comic Sans MS</vt:lpstr>
      <vt:lpstr>Lato</vt:lpstr>
      <vt:lpstr>Symbol</vt:lpstr>
      <vt:lpstr>Times New Roman</vt:lpstr>
      <vt:lpstr>Univers-Condensed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montini</dc:creator>
  <cp:lastModifiedBy>Tiziano Montini</cp:lastModifiedBy>
  <cp:revision>26</cp:revision>
  <dcterms:created xsi:type="dcterms:W3CDTF">2019-03-27T17:17:24Z</dcterms:created>
  <dcterms:modified xsi:type="dcterms:W3CDTF">2021-05-03T12:18:21Z</dcterms:modified>
</cp:coreProperties>
</file>