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10" r:id="rId2"/>
    <p:sldId id="311" r:id="rId3"/>
    <p:sldId id="312" r:id="rId4"/>
    <p:sldId id="280" r:id="rId5"/>
    <p:sldId id="281" r:id="rId6"/>
    <p:sldId id="271" r:id="rId7"/>
    <p:sldId id="360" r:id="rId8"/>
    <p:sldId id="389" r:id="rId9"/>
    <p:sldId id="367" r:id="rId10"/>
    <p:sldId id="368" r:id="rId11"/>
    <p:sldId id="387" r:id="rId12"/>
    <p:sldId id="282" r:id="rId13"/>
    <p:sldId id="391" r:id="rId14"/>
    <p:sldId id="39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F5FD963C-0189-4C78-9E46-66A19E614C8C}"/>
    <pc:docChg chg="modSld">
      <pc:chgData name="MONTINI TIZIANO" userId="8a953226-e843-44c4-90e9-85dbe80cb75b" providerId="ADAL" clId="{F5FD963C-0189-4C78-9E46-66A19E614C8C}" dt="2023-12-04T15:01:56.740" v="36" actId="1038"/>
      <pc:docMkLst>
        <pc:docMk/>
      </pc:docMkLst>
      <pc:sldChg chg="modSp">
        <pc:chgData name="MONTINI TIZIANO" userId="8a953226-e843-44c4-90e9-85dbe80cb75b" providerId="ADAL" clId="{F5FD963C-0189-4C78-9E46-66A19E614C8C}" dt="2023-12-03T23:30:06.426" v="0" actId="1076"/>
        <pc:sldMkLst>
          <pc:docMk/>
          <pc:sldMk cId="2612305994" sldId="287"/>
        </pc:sldMkLst>
      </pc:sldChg>
      <pc:sldChg chg="modSp">
        <pc:chgData name="MONTINI TIZIANO" userId="8a953226-e843-44c4-90e9-85dbe80cb75b" providerId="ADAL" clId="{F5FD963C-0189-4C78-9E46-66A19E614C8C}" dt="2023-12-03T23:35:46.530" v="2" actId="1076"/>
        <pc:sldMkLst>
          <pc:docMk/>
          <pc:sldMk cId="2547612574" sldId="288"/>
        </pc:sldMkLst>
      </pc:sldChg>
      <pc:sldChg chg="modSp">
        <pc:chgData name="MONTINI TIZIANO" userId="8a953226-e843-44c4-90e9-85dbe80cb75b" providerId="ADAL" clId="{F5FD963C-0189-4C78-9E46-66A19E614C8C}" dt="2023-12-04T00:10:15.425" v="4" actId="1076"/>
        <pc:sldMkLst>
          <pc:docMk/>
          <pc:sldMk cId="4025243544" sldId="295"/>
        </pc:sldMkLst>
      </pc:sldChg>
      <pc:sldChg chg="modSp mod">
        <pc:chgData name="MONTINI TIZIANO" userId="8a953226-e843-44c4-90e9-85dbe80cb75b" providerId="ADAL" clId="{F5FD963C-0189-4C78-9E46-66A19E614C8C}" dt="2023-12-04T00:07:31.450" v="3" actId="1076"/>
        <pc:sldMkLst>
          <pc:docMk/>
          <pc:sldMk cId="1403856167" sldId="296"/>
        </pc:sldMkLst>
      </pc:sldChg>
      <pc:sldChg chg="modSp mod">
        <pc:chgData name="MONTINI TIZIANO" userId="8a953226-e843-44c4-90e9-85dbe80cb75b" providerId="ADAL" clId="{F5FD963C-0189-4C78-9E46-66A19E614C8C}" dt="2023-12-04T00:14:55.891" v="8" actId="1076"/>
        <pc:sldMkLst>
          <pc:docMk/>
          <pc:sldMk cId="1874455379" sldId="297"/>
        </pc:sldMkLst>
      </pc:sldChg>
      <pc:sldChg chg="modSp mod">
        <pc:chgData name="MONTINI TIZIANO" userId="8a953226-e843-44c4-90e9-85dbe80cb75b" providerId="ADAL" clId="{F5FD963C-0189-4C78-9E46-66A19E614C8C}" dt="2023-12-04T15:01:56.740" v="36" actId="1038"/>
        <pc:sldMkLst>
          <pc:docMk/>
          <pc:sldMk cId="390124197" sldId="300"/>
        </pc:sldMkLst>
      </pc:sldChg>
    </pc:docChg>
  </pc:docChgLst>
  <pc:docChgLst>
    <pc:chgData name="MONTINI TIZIANO" userId="8a953226-e843-44c4-90e9-85dbe80cb75b" providerId="ADAL" clId="{3F746888-3507-4780-85AD-0188E8C0B968}"/>
    <pc:docChg chg="delSld">
      <pc:chgData name="MONTINI TIZIANO" userId="8a953226-e843-44c4-90e9-85dbe80cb75b" providerId="ADAL" clId="{3F746888-3507-4780-85AD-0188E8C0B968}" dt="2025-11-30T21:10:40.149" v="0" actId="2696"/>
      <pc:docMkLst>
        <pc:docMk/>
      </pc:docMkLst>
      <pc:sldChg chg="del">
        <pc:chgData name="MONTINI TIZIANO" userId="8a953226-e843-44c4-90e9-85dbe80cb75b" providerId="ADAL" clId="{3F746888-3507-4780-85AD-0188E8C0B968}" dt="2025-11-30T21:10:40.149" v="0" actId="2696"/>
        <pc:sldMkLst>
          <pc:docMk/>
          <pc:sldMk cId="665440325" sldId="305"/>
        </pc:sldMkLst>
      </pc:sldChg>
      <pc:sldChg chg="del">
        <pc:chgData name="MONTINI TIZIANO" userId="8a953226-e843-44c4-90e9-85dbe80cb75b" providerId="ADAL" clId="{3F746888-3507-4780-85AD-0188E8C0B968}" dt="2025-11-30T21:10:40.149" v="0" actId="2696"/>
        <pc:sldMkLst>
          <pc:docMk/>
          <pc:sldMk cId="38200602" sldId="306"/>
        </pc:sldMkLst>
      </pc:sldChg>
      <pc:sldChg chg="del">
        <pc:chgData name="MONTINI TIZIANO" userId="8a953226-e843-44c4-90e9-85dbe80cb75b" providerId="ADAL" clId="{3F746888-3507-4780-85AD-0188E8C0B968}" dt="2025-11-30T21:10:40.149" v="0" actId="2696"/>
        <pc:sldMkLst>
          <pc:docMk/>
          <pc:sldMk cId="125170385" sldId="307"/>
        </pc:sldMkLst>
      </pc:sldChg>
      <pc:sldChg chg="del">
        <pc:chgData name="MONTINI TIZIANO" userId="8a953226-e843-44c4-90e9-85dbe80cb75b" providerId="ADAL" clId="{3F746888-3507-4780-85AD-0188E8C0B968}" dt="2025-11-30T21:10:40.149" v="0" actId="2696"/>
        <pc:sldMkLst>
          <pc:docMk/>
          <pc:sldMk cId="2538527538" sldId="308"/>
        </pc:sldMkLst>
      </pc:sldChg>
      <pc:sldChg chg="del">
        <pc:chgData name="MONTINI TIZIANO" userId="8a953226-e843-44c4-90e9-85dbe80cb75b" providerId="ADAL" clId="{3F746888-3507-4780-85AD-0188E8C0B968}" dt="2025-11-30T21:10:40.149" v="0" actId="2696"/>
        <pc:sldMkLst>
          <pc:docMk/>
          <pc:sldMk cId="1947746715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2FFF2-1B59-4A92-8BAE-3AB44ED061CB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1B923-6509-4868-9875-9660150228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4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fld id="{ECB70297-7474-4C36-9588-98DF7553DE6C}" type="slidenum">
              <a:rPr lang="it-IT" altLang="it-IT" i="0" smtClean="0">
                <a:latin typeface="Times New Roman" pitchFamily="18" charset="0"/>
              </a:rPr>
              <a:pPr/>
              <a:t>35</a:t>
            </a:fld>
            <a:endParaRPr lang="it-IT" altLang="it-IT" i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6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fld id="{ECB70297-7474-4C36-9588-98DF7553DE6C}" type="slidenum">
              <a:rPr lang="it-IT" altLang="it-IT" i="0" smtClean="0">
                <a:latin typeface="Times New Roman" pitchFamily="18" charset="0"/>
              </a:rPr>
              <a:pPr/>
              <a:t>36</a:t>
            </a:fld>
            <a:endParaRPr lang="it-IT" altLang="it-IT" i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8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90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4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9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con lin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">
            <a:extLst>
              <a:ext uri="{FF2B5EF4-FFF2-40B4-BE49-F238E27FC236}">
                <a16:creationId xmlns:a16="http://schemas.microsoft.com/office/drawing/2014/main" id="{78AF8EEC-F9E0-4C6D-B6AF-432924C7F35B}"/>
              </a:ext>
            </a:extLst>
          </p:cNvPr>
          <p:cNvSpPr/>
          <p:nvPr userDrawn="1"/>
        </p:nvSpPr>
        <p:spPr>
          <a:xfrm>
            <a:off x="0" y="6208363"/>
            <a:ext cx="9143939" cy="649636"/>
          </a:xfrm>
          <a:prstGeom prst="rect">
            <a:avLst/>
          </a:prstGeom>
          <a:solidFill>
            <a:srgbClr val="19335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400" cap="all" spc="48">
                <a:solidFill>
                  <a:srgbClr val="1D355E"/>
                </a:solidFill>
                <a:latin typeface="Avenir LT Std 65 Medium"/>
                <a:ea typeface="Avenir LT Std 65 Medium"/>
                <a:cs typeface="Avenir LT Std 65 Medium"/>
                <a:sym typeface="Avenir LT Std 65 Medium"/>
              </a:defRPr>
            </a:pPr>
            <a:endParaRPr sz="1800"/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6E99EEFE-DC83-4B80-9C96-2E0F40D6A6B8}"/>
              </a:ext>
            </a:extLst>
          </p:cNvPr>
          <p:cNvSpPr/>
          <p:nvPr userDrawn="1"/>
        </p:nvSpPr>
        <p:spPr>
          <a:xfrm flipV="1">
            <a:off x="697365" y="6399564"/>
            <a:ext cx="0" cy="26793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4289" tIns="34289" rIns="34289" bIns="34289"/>
          <a:lstStyle/>
          <a:p>
            <a:endParaRPr sz="1350"/>
          </a:p>
        </p:txBody>
      </p:sp>
      <p:sp>
        <p:nvSpPr>
          <p:cNvPr id="11" name="Numero diapositiva">
            <a:extLst>
              <a:ext uri="{FF2B5EF4-FFF2-40B4-BE49-F238E27FC236}">
                <a16:creationId xmlns:a16="http://schemas.microsoft.com/office/drawing/2014/main" id="{4B8EB24A-37CD-437C-A354-E4805DF305E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391378" y="6416021"/>
            <a:ext cx="270608" cy="22955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825" cap="all" spc="36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venir LT Std 35 Light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2" name="Immagine 11" descr="Immagine 8">
            <a:extLst>
              <a:ext uri="{FF2B5EF4-FFF2-40B4-BE49-F238E27FC236}">
                <a16:creationId xmlns:a16="http://schemas.microsoft.com/office/drawing/2014/main" id="{27CA19D8-4ADA-49C4-A1EF-D2D8DAEE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6700" y="6328337"/>
            <a:ext cx="927496" cy="41688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FB85E7AE-8930-48C3-9DC2-F1F2A3839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952" y="365126"/>
            <a:ext cx="8375237" cy="649636"/>
          </a:xfrm>
          <a:prstGeom prst="rect">
            <a:avLst/>
          </a:prstGeom>
        </p:spPr>
        <p:txBody>
          <a:bodyPr/>
          <a:lstStyle>
            <a:lvl1pPr algn="ctr">
              <a:defRPr sz="13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A2D094F-B092-459F-91ED-7E37BFB995B4}"/>
              </a:ext>
            </a:extLst>
          </p:cNvPr>
          <p:cNvCxnSpPr>
            <a:cxnSpLocks/>
          </p:cNvCxnSpPr>
          <p:nvPr userDrawn="1"/>
        </p:nvCxnSpPr>
        <p:spPr>
          <a:xfrm>
            <a:off x="2900363" y="794837"/>
            <a:ext cx="33432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92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46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58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68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10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21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66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0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7D6FE-E5A5-499B-81BC-648D724E8FD8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32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ubs.rsc.org/en/content/articlelanding/2016/gc/c6gc01979j#!divAbstract" TargetMode="External"/><Relationship Id="rId4" Type="http://schemas.openxmlformats.org/officeDocument/2006/relationships/image" Target="../media/image4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://pubs.rsc.org/en/content/articlelanding/2016/gc/c6gc01979j#!divAbstract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8140"/>
            <a:ext cx="81724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53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54FE-0548-835E-3DAE-4FA96ECC8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56B714-C5D8-7685-2AFD-98AB8BA7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996776A-C101-8FD1-3D1D-80833E6055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2400" b="1" dirty="0">
                <a:solidFill>
                  <a:srgbClr val="19335A"/>
                </a:solidFill>
                <a:latin typeface="+mn-lt"/>
              </a:rPr>
              <a:t>Water splitting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3F3B04-B6D1-B07C-6DEE-EF6E21EA6D84}"/>
              </a:ext>
            </a:extLst>
          </p:cNvPr>
          <p:cNvSpPr txBox="1"/>
          <p:nvPr/>
        </p:nvSpPr>
        <p:spPr>
          <a:xfrm>
            <a:off x="4535129" y="522622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Domen et al. </a:t>
            </a:r>
            <a:r>
              <a:rPr lang="en-US" sz="1200" dirty="0"/>
              <a:t>Nature 598, 2021, 304-307</a:t>
            </a:r>
            <a:endParaRPr lang="it-IT" sz="1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0862C7-FF50-F3AF-06B4-1E89285E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89" y="1514701"/>
            <a:ext cx="3088690" cy="38285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7EA86E1-7F63-13AD-D9D0-C962B37C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480" y="1501249"/>
            <a:ext cx="2552650" cy="37249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3E9555-C7E9-531A-87DF-5EBCD4271B7F}"/>
              </a:ext>
            </a:extLst>
          </p:cNvPr>
          <p:cNvSpPr txBox="1"/>
          <p:nvPr/>
        </p:nvSpPr>
        <p:spPr>
          <a:xfrm>
            <a:off x="3699412" y="1549555"/>
            <a:ext cx="244823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Photocatalytic solar hydrogen production from water on a 100 m</a:t>
            </a:r>
            <a:r>
              <a:rPr lang="en-US" sz="1350" baseline="30000" dirty="0">
                <a:solidFill>
                  <a:srgbClr val="FF0000"/>
                </a:solidFill>
              </a:rPr>
              <a:t>2</a:t>
            </a:r>
            <a:r>
              <a:rPr lang="en-US" sz="1350" dirty="0">
                <a:solidFill>
                  <a:srgbClr val="FF0000"/>
                </a:solidFill>
              </a:rPr>
              <a:t> scale</a:t>
            </a:r>
            <a:endParaRPr lang="it-IT" sz="1350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DE0624-0FB8-A6E7-1493-A21BFDC90B2D}"/>
              </a:ext>
            </a:extLst>
          </p:cNvPr>
          <p:cNvSpPr txBox="1"/>
          <p:nvPr/>
        </p:nvSpPr>
        <p:spPr>
          <a:xfrm>
            <a:off x="3362043" y="2520955"/>
            <a:ext cx="312297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Installed at the </a:t>
            </a:r>
            <a:r>
              <a:rPr lang="en-US" sz="1350" dirty="0" err="1"/>
              <a:t>Kakioka</a:t>
            </a:r>
            <a:r>
              <a:rPr lang="en-US" sz="1350" dirty="0"/>
              <a:t> Research Facility within the University of Tokyo</a:t>
            </a:r>
            <a:endParaRPr lang="it-IT" sz="135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1D9B7A-D453-FF62-43FF-C39051BAA1A3}"/>
              </a:ext>
            </a:extLst>
          </p:cNvPr>
          <p:cNvSpPr txBox="1"/>
          <p:nvPr/>
        </p:nvSpPr>
        <p:spPr>
          <a:xfrm>
            <a:off x="3362043" y="3284605"/>
            <a:ext cx="312297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0070C0"/>
                </a:solidFill>
              </a:rPr>
              <a:t>More efficient separation membranes are required to produce high-purity H</a:t>
            </a:r>
            <a:r>
              <a:rPr lang="en-US" sz="1350" baseline="-25000" dirty="0">
                <a:solidFill>
                  <a:srgbClr val="0070C0"/>
                </a:solidFill>
              </a:rPr>
              <a:t>2</a:t>
            </a:r>
            <a:endParaRPr lang="it-IT" sz="1350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9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4998-0175-D6B8-C178-BE01FB578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46AA9A2-6DCB-5DE1-7896-4DDC151A6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7851B309-F786-B426-22D5-7DF53D05E3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>
            <a:normAutofit/>
          </a:bodyPr>
          <a:lstStyle/>
          <a:p>
            <a:pPr defTabSz="242888" hangingPunc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rgbClr val="19335A"/>
                </a:solidFill>
                <a:latin typeface="+mn-lt"/>
                <a:sym typeface="Avenir LT Std 85 Heavy"/>
              </a:rPr>
              <a:t>Green Hydrogen production by photocatalysis</a:t>
            </a:r>
            <a:endParaRPr lang="it-IT" sz="2400" b="1" dirty="0">
              <a:solidFill>
                <a:srgbClr val="19335A"/>
              </a:solidFill>
              <a:latin typeface="+mn-lt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E084C4C-B911-721E-3FB5-2258BF816180}"/>
              </a:ext>
            </a:extLst>
          </p:cNvPr>
          <p:cNvGrpSpPr/>
          <p:nvPr/>
        </p:nvGrpSpPr>
        <p:grpSpPr>
          <a:xfrm>
            <a:off x="1518592" y="1615329"/>
            <a:ext cx="3082958" cy="2956817"/>
            <a:chOff x="8567147" y="2021543"/>
            <a:chExt cx="8221222" cy="78848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93C970-356B-F290-F3E5-31C41F7F0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7147" y="3819061"/>
              <a:ext cx="8221222" cy="60873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C2237C-8991-FBED-D271-B0D644F6C232}"/>
                </a:ext>
              </a:extLst>
            </p:cNvPr>
            <p:cNvSpPr txBox="1"/>
            <p:nvPr/>
          </p:nvSpPr>
          <p:spPr>
            <a:xfrm>
              <a:off x="9753358" y="2021543"/>
              <a:ext cx="4877283" cy="631114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t">
              <a:spAutoFit/>
            </a:bodyPr>
            <a:lstStyle/>
            <a:p>
              <a:pPr algn="ctr" defTabSz="242888" hangingPunct="0"/>
              <a:r>
                <a:rPr lang="en-US" sz="1313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venir LT Std 85 Heavy"/>
                </a:rPr>
                <a:t>Overall water splitting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1A0BD-0841-66AC-D690-29E6CCDE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48" y="2632933"/>
            <a:ext cx="818849" cy="199720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78776EA3-BFA0-6913-84D8-E010AFEFD321}"/>
              </a:ext>
            </a:extLst>
          </p:cNvPr>
          <p:cNvGrpSpPr/>
          <p:nvPr/>
        </p:nvGrpSpPr>
        <p:grpSpPr>
          <a:xfrm>
            <a:off x="5272516" y="1615329"/>
            <a:ext cx="2843609" cy="2772661"/>
            <a:chOff x="984189" y="2021543"/>
            <a:chExt cx="7582958" cy="73937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71DA1D-A384-EC1D-C6B9-1918CD9EF566}"/>
                </a:ext>
              </a:extLst>
            </p:cNvPr>
            <p:cNvSpPr txBox="1"/>
            <p:nvPr/>
          </p:nvSpPr>
          <p:spPr>
            <a:xfrm>
              <a:off x="2191976" y="2021543"/>
              <a:ext cx="4877283" cy="631115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t">
              <a:spAutoFit/>
            </a:bodyPr>
            <a:lstStyle/>
            <a:p>
              <a:pPr algn="ctr" defTabSz="242888" hangingPunct="0"/>
              <a:r>
                <a:rPr lang="en-US" sz="1313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venir LT Std 85 Heavy"/>
                </a:rPr>
                <a:t>H</a:t>
              </a:r>
              <a:r>
                <a:rPr lang="en-US" sz="1313" b="1" baseline="-250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venir LT Std 85 Heavy"/>
                </a:rPr>
                <a:t>2</a:t>
              </a:r>
              <a:r>
                <a:rPr lang="en-US" sz="1313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venir LT Std 85 Heavy"/>
                </a:rPr>
                <a:t> evolution reaction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FABCAB-F6CA-C73E-96EA-EAF87410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89" y="3585191"/>
              <a:ext cx="7582958" cy="5830114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847BCD1-C3FA-53D8-17F6-53AB43504232}"/>
                </a:ext>
              </a:extLst>
            </p:cNvPr>
            <p:cNvSpPr txBox="1"/>
            <p:nvPr/>
          </p:nvSpPr>
          <p:spPr>
            <a:xfrm>
              <a:off x="6444343" y="7826010"/>
              <a:ext cx="1083948" cy="82595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7145" tIns="17145" rIns="17145" bIns="17145" numCol="1" spcCol="38100" rtlCol="0" anchor="t">
              <a:noAutofit/>
            </a:bodyPr>
            <a:lstStyle/>
            <a:p>
              <a:pPr defTabSz="242888" hangingPunct="0"/>
              <a:r>
                <a:rPr lang="it-IT" sz="1313" b="1" dirty="0">
                  <a:solidFill>
                    <a:srgbClr val="080808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venir LT Std 85 Heavy"/>
                </a:rPr>
                <a:t>LHC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6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366715"/>
            <a:ext cx="81057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37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F172D-CA55-7689-F2CD-2DFCE4A20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DB06D9-1562-5B30-FBB2-C2A9D61E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A352C30-F65E-EA35-0D52-137296FFB4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2400" b="1" dirty="0">
                <a:solidFill>
                  <a:srgbClr val="19335A"/>
                </a:solidFill>
                <a:latin typeface="+mn-lt"/>
              </a:rPr>
              <a:t>Water splitting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550FCC-D54B-0E83-0164-C5A6EFF9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856"/>
          <a:stretch/>
        </p:blipFill>
        <p:spPr>
          <a:xfrm>
            <a:off x="131166" y="2136672"/>
            <a:ext cx="4297250" cy="15780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5F79531-15A3-C414-E72D-BFD42F24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6672"/>
            <a:ext cx="4280720" cy="1786942"/>
          </a:xfrm>
          <a:prstGeom prst="rect">
            <a:avLst/>
          </a:prstGeom>
        </p:spPr>
      </p:pic>
      <p:sp>
        <p:nvSpPr>
          <p:cNvPr id="15" name="Titolo 2">
            <a:extLst>
              <a:ext uri="{FF2B5EF4-FFF2-40B4-BE49-F238E27FC236}">
                <a16:creationId xmlns:a16="http://schemas.microsoft.com/office/drawing/2014/main" id="{B14DB84F-D5F4-AB5C-AE21-D50A155D7B26}"/>
              </a:ext>
            </a:extLst>
          </p:cNvPr>
          <p:cNvSpPr txBox="1">
            <a:spLocks/>
          </p:cNvSpPr>
          <p:nvPr/>
        </p:nvSpPr>
        <p:spPr>
          <a:xfrm>
            <a:off x="386953" y="1649444"/>
            <a:ext cx="8375237" cy="48722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BE AWARE !!!</a:t>
            </a:r>
          </a:p>
        </p:txBody>
      </p:sp>
    </p:spTree>
    <p:extLst>
      <p:ext uri="{BB962C8B-B14F-4D97-AF65-F5344CB8AC3E}">
        <p14:creationId xmlns:p14="http://schemas.microsoft.com/office/powerpoint/2010/main" val="55929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45BFECA-987B-F827-2041-D9BD24C7D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B0CB29A-B4F3-3F84-EC90-7FA0BB31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4CD428A-E899-81E8-C1D1-0E80ED46A6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19335A"/>
                </a:solidFill>
                <a:latin typeface="+mn-lt"/>
              </a:rPr>
              <a:t>Water splitting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AB0F990-E1F5-E2FF-DC9B-6A51DE6E77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336"/>
          <a:stretch/>
        </p:blipFill>
        <p:spPr>
          <a:xfrm>
            <a:off x="131166" y="2136671"/>
            <a:ext cx="4297250" cy="32667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6D92B03-F82E-8434-828D-B72C61ED0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36672"/>
            <a:ext cx="4280720" cy="1786942"/>
          </a:xfrm>
          <a:prstGeom prst="rect">
            <a:avLst/>
          </a:prstGeom>
        </p:spPr>
      </p:pic>
      <p:sp>
        <p:nvSpPr>
          <p:cNvPr id="15" name="Titolo 2">
            <a:extLst>
              <a:ext uri="{FF2B5EF4-FFF2-40B4-BE49-F238E27FC236}">
                <a16:creationId xmlns:a16="http://schemas.microsoft.com/office/drawing/2014/main" id="{965D63E6-2F0A-C099-8E75-50CF76590B52}"/>
              </a:ext>
            </a:extLst>
          </p:cNvPr>
          <p:cNvSpPr txBox="1">
            <a:spLocks/>
          </p:cNvSpPr>
          <p:nvPr/>
        </p:nvSpPr>
        <p:spPr>
          <a:xfrm>
            <a:off x="386953" y="1649444"/>
            <a:ext cx="8375237" cy="48722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BE AWARE !!!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9875A9-730B-7621-D889-9B2A0752E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718" y="3762682"/>
            <a:ext cx="2357002" cy="1640758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DA98D5D-C452-1264-0A90-707AE973D931}"/>
              </a:ext>
            </a:extLst>
          </p:cNvPr>
          <p:cNvCxnSpPr>
            <a:cxnSpLocks/>
          </p:cNvCxnSpPr>
          <p:nvPr/>
        </p:nvCxnSpPr>
        <p:spPr>
          <a:xfrm>
            <a:off x="1673020" y="4886456"/>
            <a:ext cx="21478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3ECC415-F6CF-B23A-DC39-1E3957392A68}"/>
              </a:ext>
            </a:extLst>
          </p:cNvPr>
          <p:cNvCxnSpPr>
            <a:cxnSpLocks/>
          </p:cNvCxnSpPr>
          <p:nvPr/>
        </p:nvCxnSpPr>
        <p:spPr>
          <a:xfrm>
            <a:off x="7698922" y="4823052"/>
            <a:ext cx="983796" cy="2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60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5" y="188915"/>
            <a:ext cx="6624637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3429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Text Box 7"/>
          <p:cNvSpPr txBox="1">
            <a:spLocks noChangeArrowheads="1"/>
          </p:cNvSpPr>
          <p:nvPr/>
        </p:nvSpPr>
        <p:spPr bwMode="auto">
          <a:xfrm>
            <a:off x="4572000" y="5876925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FF0000"/>
                </a:solidFill>
              </a:rPr>
              <a:t>Pt/TiO</a:t>
            </a:r>
            <a:r>
              <a:rPr lang="it-IT" altLang="it-IT" baseline="-25000">
                <a:solidFill>
                  <a:srgbClr val="FF0000"/>
                </a:solidFill>
              </a:rPr>
              <a:t>2</a:t>
            </a:r>
            <a:r>
              <a:rPr lang="it-IT" altLang="it-IT">
                <a:solidFill>
                  <a:srgbClr val="FF0000"/>
                </a:solidFill>
              </a:rPr>
              <a:t> photocatalysts were prepared through photodeposition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63656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7"/>
            <a:ext cx="548163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2"/>
            <a:ext cx="32321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Text Box 6"/>
          <p:cNvSpPr txBox="1">
            <a:spLocks noChangeArrowheads="1"/>
          </p:cNvSpPr>
          <p:nvPr/>
        </p:nvSpPr>
        <p:spPr bwMode="auto">
          <a:xfrm>
            <a:off x="684213" y="47244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Cu/TiO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  <p:grpSp>
        <p:nvGrpSpPr>
          <p:cNvPr id="235525" name="Group 10"/>
          <p:cNvGrpSpPr>
            <a:grpSpLocks/>
          </p:cNvGrpSpPr>
          <p:nvPr/>
        </p:nvGrpSpPr>
        <p:grpSpPr bwMode="auto">
          <a:xfrm>
            <a:off x="6443665" y="3429000"/>
            <a:ext cx="1800225" cy="647700"/>
            <a:chOff x="4059" y="2160"/>
            <a:chExt cx="1134" cy="408"/>
          </a:xfrm>
        </p:grpSpPr>
        <p:sp>
          <p:nvSpPr>
            <p:cNvPr id="235526" name="AutoShape 8"/>
            <p:cNvSpPr>
              <a:spLocks noChangeArrowheads="1"/>
            </p:cNvSpPr>
            <p:nvPr/>
          </p:nvSpPr>
          <p:spPr bwMode="auto">
            <a:xfrm>
              <a:off x="4059" y="2160"/>
              <a:ext cx="1134" cy="408"/>
            </a:xfrm>
            <a:prstGeom prst="rightArrow">
              <a:avLst>
                <a:gd name="adj1" fmla="val 50000"/>
                <a:gd name="adj2" fmla="val 69485"/>
              </a:avLst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sp>
          <p:nvSpPr>
            <p:cNvPr id="235527" name="Text Box 9"/>
            <p:cNvSpPr txBox="1">
              <a:spLocks noChangeArrowheads="1"/>
            </p:cNvSpPr>
            <p:nvPr/>
          </p:nvSpPr>
          <p:spPr bwMode="auto">
            <a:xfrm>
              <a:off x="4059" y="2268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/>
                <a:t>675 </a:t>
              </a:r>
              <a:r>
                <a:rPr lang="it-IT" altLang="it-IT" sz="1400">
                  <a:latin typeface="Symbol" pitchFamily="18" charset="2"/>
                </a:rPr>
                <a:t>m</a:t>
              </a:r>
              <a:r>
                <a:rPr lang="it-IT" altLang="it-IT" sz="1400"/>
                <a:t>mol h</a:t>
              </a:r>
              <a:r>
                <a:rPr lang="it-IT" altLang="it-IT" sz="1400" baseline="30000"/>
                <a:t>-1</a:t>
              </a:r>
              <a:r>
                <a:rPr lang="it-IT" altLang="it-IT" sz="1400"/>
                <a:t> g</a:t>
              </a:r>
              <a:r>
                <a:rPr lang="it-IT" altLang="it-IT" sz="1400" baseline="3000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808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33375"/>
            <a:ext cx="5275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7211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Text Box 6"/>
          <p:cNvSpPr txBox="1">
            <a:spLocks noChangeArrowheads="1"/>
          </p:cNvSpPr>
          <p:nvPr/>
        </p:nvSpPr>
        <p:spPr bwMode="auto">
          <a:xfrm>
            <a:off x="468313" y="400526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 was prepared through impregnation procedure</a:t>
            </a:r>
          </a:p>
        </p:txBody>
      </p:sp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539750" y="4868863"/>
            <a:ext cx="403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Unknown amount of Pt deposited on TiO</a:t>
            </a:r>
            <a:r>
              <a:rPr lang="it-IT" altLang="it-IT" baseline="-25000"/>
              <a:t>2</a:t>
            </a:r>
            <a:r>
              <a:rPr lang="it-IT" altLang="it-IT"/>
              <a:t> films</a:t>
            </a:r>
          </a:p>
        </p:txBody>
      </p:sp>
      <p:sp>
        <p:nvSpPr>
          <p:cNvPr id="236550" name="Text Box 8"/>
          <p:cNvSpPr txBox="1">
            <a:spLocks noChangeArrowheads="1"/>
          </p:cNvSpPr>
          <p:nvPr/>
        </p:nvSpPr>
        <p:spPr bwMode="auto">
          <a:xfrm>
            <a:off x="519115" y="5681663"/>
            <a:ext cx="4052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Max H</a:t>
            </a:r>
            <a:r>
              <a:rPr lang="it-IT" altLang="it-IT" baseline="-25000"/>
              <a:t>2</a:t>
            </a:r>
            <a:r>
              <a:rPr lang="it-IT" altLang="it-IT"/>
              <a:t> production in EtOH/water:</a:t>
            </a:r>
          </a:p>
          <a:p>
            <a:pPr eaLnBrk="1" hangingPunct="1"/>
            <a:r>
              <a:rPr lang="it-IT" altLang="it-IT"/>
              <a:t>Approx. 11000 </a:t>
            </a:r>
            <a:r>
              <a:rPr lang="it-IT" altLang="it-IT">
                <a:latin typeface="Symbol" pitchFamily="18" charset="2"/>
              </a:rPr>
              <a:t>m</a:t>
            </a:r>
            <a:r>
              <a:rPr lang="it-IT" altLang="it-IT"/>
              <a:t>mol h</a:t>
            </a:r>
            <a:r>
              <a:rPr lang="it-IT" altLang="it-IT" baseline="30000"/>
              <a:t>-1</a:t>
            </a:r>
            <a:r>
              <a:rPr lang="it-IT" altLang="it-IT"/>
              <a:t> g</a:t>
            </a:r>
            <a:r>
              <a:rPr lang="it-IT" altLang="it-IT" baseline="3000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7493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6779420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8768594">
            <a:off x="3115248" y="3889043"/>
            <a:ext cx="1457646" cy="18722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18768594">
            <a:off x="2460140" y="3491441"/>
            <a:ext cx="969291" cy="7515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058470" y="1481076"/>
            <a:ext cx="2736304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19430419">
            <a:off x="5775809" y="1987250"/>
            <a:ext cx="690472" cy="13304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783700" y="447677"/>
            <a:ext cx="48205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ethanol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9" name="Picture 2" descr="D:\Università\Lavori\Lavori Accettati\Cu fotodeposti\FigS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97" y="1639046"/>
            <a:ext cx="4952736" cy="43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032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555778" y="2659670"/>
            <a:ext cx="1296987" cy="5762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506056" y="2365143"/>
            <a:ext cx="1873250" cy="133764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214372" y="3822514"/>
            <a:ext cx="1434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2177559" y="2262622"/>
            <a:ext cx="627063" cy="55403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067944" y="635548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it-IT" i="1" dirty="0" err="1"/>
              <a:t>ChemCatChem</a:t>
            </a:r>
            <a:r>
              <a:rPr lang="it-IT" dirty="0"/>
              <a:t> </a:t>
            </a:r>
            <a:r>
              <a:rPr lang="it-IT" b="1" dirty="0"/>
              <a:t>3</a:t>
            </a:r>
            <a:r>
              <a:rPr lang="it-IT" dirty="0"/>
              <a:t> (2011), 574-577</a:t>
            </a:r>
          </a:p>
        </p:txBody>
      </p:sp>
    </p:spTree>
    <p:extLst>
      <p:ext uri="{BB962C8B-B14F-4D97-AF65-F5344CB8AC3E}">
        <p14:creationId xmlns:p14="http://schemas.microsoft.com/office/powerpoint/2010/main" val="172857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21055" y="447677"/>
            <a:ext cx="34831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COMPOSITION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77538" name="Picture 2" descr="D:\Università\Lavori\Lavori Accettati\Appl. Catal. A\Revised\Figure\Fig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81" y="2502675"/>
            <a:ext cx="5040000" cy="33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19933" y="2574683"/>
            <a:ext cx="93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33CC33"/>
                </a:solidFill>
              </a:rPr>
              <a:t>Rutile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029762" y="2574683"/>
            <a:ext cx="12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Anatase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515222" y="5919340"/>
            <a:ext cx="127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Brookite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005328" y="2041010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33CC33"/>
                </a:solidFill>
              </a:rPr>
              <a:t>R </a:t>
            </a:r>
            <a:r>
              <a:rPr lang="it-IT" sz="2400" b="1" dirty="0"/>
              <a:t>+</a:t>
            </a:r>
            <a:r>
              <a:rPr lang="it-IT" sz="2400" b="1" dirty="0">
                <a:solidFill>
                  <a:srgbClr val="33CC33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301936" y="5877274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</a:t>
            </a:r>
            <a:r>
              <a:rPr lang="it-IT" sz="2400" b="1" dirty="0"/>
              <a:t> + </a:t>
            </a:r>
            <a:r>
              <a:rPr lang="it-IT" sz="2400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05328" y="5877274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</a:t>
            </a:r>
            <a:r>
              <a:rPr lang="it-IT" sz="2400" b="1" dirty="0"/>
              <a:t> + </a:t>
            </a:r>
            <a:r>
              <a:rPr lang="it-IT" sz="2400" b="1" dirty="0">
                <a:solidFill>
                  <a:srgbClr val="0000FF"/>
                </a:solidFill>
              </a:rPr>
              <a:t>B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251520" y="1033019"/>
            <a:ext cx="6552728" cy="1206000"/>
            <a:chOff x="467544" y="1340768"/>
            <a:chExt cx="6552728" cy="1206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2880000" cy="1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po 20"/>
            <p:cNvGrpSpPr/>
            <p:nvPr/>
          </p:nvGrpSpPr>
          <p:grpSpPr>
            <a:xfrm>
              <a:off x="3707744" y="1605214"/>
              <a:ext cx="1656184" cy="670085"/>
              <a:chOff x="3262177" y="1605214"/>
              <a:chExt cx="1656184" cy="670085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3504211" y="1936745"/>
                <a:ext cx="11721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/>
                  <a:t>160°C x 24h</a:t>
                </a: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3722765" y="1605214"/>
                <a:ext cx="735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/>
                  <a:t>+ Urea</a:t>
                </a:r>
              </a:p>
            </p:txBody>
          </p:sp>
          <p:cxnSp>
            <p:nvCxnSpPr>
              <p:cNvPr id="27" name="Connettore 2 26"/>
              <p:cNvCxnSpPr/>
              <p:nvPr/>
            </p:nvCxnSpPr>
            <p:spPr>
              <a:xfrm>
                <a:off x="3262177" y="1940257"/>
                <a:ext cx="16561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o 21"/>
            <p:cNvGrpSpPr/>
            <p:nvPr/>
          </p:nvGrpSpPr>
          <p:grpSpPr>
            <a:xfrm>
              <a:off x="5724128" y="1475716"/>
              <a:ext cx="1296144" cy="936104"/>
              <a:chOff x="4067944" y="3068960"/>
              <a:chExt cx="1296144" cy="936104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4353578" y="3306180"/>
                <a:ext cx="7248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FF0000"/>
                    </a:solidFill>
                    <a:cs typeface="Arial" pitchFamily="34" charset="0"/>
                  </a:rPr>
                  <a:t>TiO</a:t>
                </a:r>
                <a:r>
                  <a:rPr lang="it-IT" sz="2400" b="1" baseline="-25000" dirty="0">
                    <a:solidFill>
                      <a:srgbClr val="FF0000"/>
                    </a:solidFill>
                    <a:cs typeface="Arial" pitchFamily="34" charset="0"/>
                  </a:rPr>
                  <a:t>2</a:t>
                </a:r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4067944" y="3068960"/>
                <a:ext cx="129614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8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 </a:t>
            </a:r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A-Gen. </a:t>
            </a:r>
            <a:r>
              <a:rPr lang="it-IT" b="1" i="0" dirty="0"/>
              <a:t>518</a:t>
            </a:r>
            <a:r>
              <a:rPr lang="it-IT" i="0" dirty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0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23850"/>
            <a:ext cx="80200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37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21055" y="447677"/>
            <a:ext cx="34831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COMPOSITION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1" name="Picture 3" descr="D:\Università\Lavori\Lavori Accettati\Appl. Catal. A\Revised\Figure\Figur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" y="1735067"/>
            <a:ext cx="628091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532979" y="1124746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dirty="0" err="1"/>
              <a:t>Ethanol</a:t>
            </a:r>
            <a:r>
              <a:rPr lang="it-IT" dirty="0"/>
              <a:t>/water </a:t>
            </a:r>
            <a:r>
              <a:rPr lang="it-IT" dirty="0" err="1"/>
              <a:t>solution</a:t>
            </a:r>
            <a:endParaRPr lang="it-IT" dirty="0"/>
          </a:p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endParaRPr lang="de-DE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273989" y="4869160"/>
            <a:ext cx="393118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rgbClr val="3333FF"/>
              </a:buClr>
            </a:pPr>
            <a:r>
              <a:rPr lang="en-US" altLang="it-IT" b="1" dirty="0">
                <a:solidFill>
                  <a:srgbClr val="0000FF"/>
                </a:solidFill>
                <a:cs typeface="Arial" panose="020B0604020202020204" pitchFamily="34" charset="0"/>
              </a:rPr>
              <a:t>Brookite: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Favorable electronic properties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Well defined morphology and exposed facets</a:t>
            </a:r>
          </a:p>
        </p:txBody>
      </p:sp>
      <p:pic>
        <p:nvPicPr>
          <p:cNvPr id="581634" name="Picture 2" descr="Risultati immagini per band gap brook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45" y="4015790"/>
            <a:ext cx="2403045" cy="21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A-Gen. </a:t>
            </a:r>
            <a:r>
              <a:rPr lang="it-IT" b="1" i="0" dirty="0"/>
              <a:t>518</a:t>
            </a:r>
            <a:r>
              <a:rPr lang="it-IT" i="0" dirty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5603" y="1278632"/>
            <a:ext cx="944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mass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583509" y="1278632"/>
            <a:ext cx="155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</a:t>
            </a:r>
            <a:r>
              <a:rPr lang="it-IT" sz="1600" b="1" dirty="0" err="1">
                <a:solidFill>
                  <a:srgbClr val="FF0000"/>
                </a:solidFill>
              </a:rPr>
              <a:t>surface</a:t>
            </a:r>
            <a:r>
              <a:rPr lang="it-IT" sz="1600" b="1" dirty="0">
                <a:solidFill>
                  <a:srgbClr val="FF0000"/>
                </a:solidFill>
              </a:rPr>
              <a:t> area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952333" y="1825660"/>
            <a:ext cx="17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FF0000"/>
                </a:solidFill>
              </a:rPr>
              <a:t>Pt</a:t>
            </a:r>
            <a:r>
              <a:rPr lang="it-IT" sz="1400" dirty="0">
                <a:solidFill>
                  <a:srgbClr val="FF0000"/>
                </a:solidFill>
              </a:rPr>
              <a:t> 0.2 </a:t>
            </a:r>
            <a:r>
              <a:rPr lang="it-IT" sz="1400" dirty="0" err="1">
                <a:solidFill>
                  <a:srgbClr val="FF0000"/>
                </a:solidFill>
              </a:rPr>
              <a:t>wt</a:t>
            </a:r>
            <a:r>
              <a:rPr lang="it-IT" sz="1400" dirty="0">
                <a:solidFill>
                  <a:srgbClr val="FF0000"/>
                </a:solidFill>
              </a:rPr>
              <a:t>% </a:t>
            </a:r>
            <a:r>
              <a:rPr lang="it-IT" sz="1400" dirty="0" err="1">
                <a:solidFill>
                  <a:srgbClr val="FF0000"/>
                </a:solidFill>
              </a:rPr>
              <a:t>added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  <a:r>
              <a:rPr lang="it-IT" sz="1400" dirty="0" err="1">
                <a:solidFill>
                  <a:srgbClr val="FF0000"/>
                </a:solidFill>
              </a:rPr>
              <a:t>as</a:t>
            </a:r>
            <a:r>
              <a:rPr lang="it-IT" sz="1400" dirty="0">
                <a:solidFill>
                  <a:srgbClr val="FF0000"/>
                </a:solidFill>
              </a:rPr>
              <a:t> co-</a:t>
            </a:r>
            <a:r>
              <a:rPr lang="it-IT" sz="1400" dirty="0" err="1">
                <a:solidFill>
                  <a:srgbClr val="FF0000"/>
                </a:solidFill>
              </a:rPr>
              <a:t>catalysts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12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03065" y="447677"/>
            <a:ext cx="3401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BROOKITE NANORODS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1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8" y="978495"/>
            <a:ext cx="6712097" cy="516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305828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/>
              <a:t>Proc. Nat. Acad. Sci.</a:t>
            </a:r>
            <a:r>
              <a:rPr lang="en-US" altLang="it-IT" i="0" dirty="0"/>
              <a:t>,</a:t>
            </a:r>
            <a:r>
              <a:rPr lang="en-US" altLang="it-IT" b="1" i="0" dirty="0"/>
              <a:t> 113 </a:t>
            </a:r>
            <a:r>
              <a:rPr lang="en-US" altLang="it-IT" i="0" dirty="0"/>
              <a:t>(2016), 3966-3971</a:t>
            </a:r>
            <a:endParaRPr lang="it-IT" altLang="it-IT" i="0" dirty="0"/>
          </a:p>
        </p:txBody>
      </p:sp>
    </p:spTree>
    <p:extLst>
      <p:ext uri="{BB962C8B-B14F-4D97-AF65-F5344CB8AC3E}">
        <p14:creationId xmlns:p14="http://schemas.microsoft.com/office/powerpoint/2010/main" val="1736014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53265"/>
          <a:stretch>
            <a:fillRect/>
          </a:stretch>
        </p:blipFill>
        <p:spPr bwMode="auto">
          <a:xfrm>
            <a:off x="6288037" y="2924944"/>
            <a:ext cx="25923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03065" y="447677"/>
            <a:ext cx="3401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BROOKITE NANORODS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7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5"/>
          <a:stretch>
            <a:fillRect/>
          </a:stretch>
        </p:blipFill>
        <p:spPr bwMode="auto">
          <a:xfrm>
            <a:off x="1126333" y="1638999"/>
            <a:ext cx="39417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305828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/>
              <a:t>Proc. Nat. Acad. Sci.</a:t>
            </a:r>
            <a:r>
              <a:rPr lang="en-US" altLang="it-IT" i="0" dirty="0"/>
              <a:t>,</a:t>
            </a:r>
            <a:r>
              <a:rPr lang="en-US" altLang="it-IT" b="1" i="0" dirty="0"/>
              <a:t> 113 </a:t>
            </a:r>
            <a:r>
              <a:rPr lang="en-US" altLang="it-IT" i="0" dirty="0"/>
              <a:t>(2016), 3966-3971</a:t>
            </a:r>
            <a:endParaRPr lang="it-IT" altLang="it-IT" i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502151" y="1422973"/>
            <a:ext cx="944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mass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035840" y="2756788"/>
            <a:ext cx="155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</a:t>
            </a:r>
            <a:r>
              <a:rPr lang="it-IT" sz="1600" b="1" dirty="0" err="1">
                <a:solidFill>
                  <a:srgbClr val="FF0000"/>
                </a:solidFill>
              </a:rPr>
              <a:t>surface</a:t>
            </a:r>
            <a:r>
              <a:rPr lang="it-IT" sz="1600" b="1" dirty="0">
                <a:solidFill>
                  <a:srgbClr val="FF0000"/>
                </a:solidFill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3696210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53265"/>
          <a:stretch>
            <a:fillRect/>
          </a:stretch>
        </p:blipFill>
        <p:spPr bwMode="auto">
          <a:xfrm>
            <a:off x="6288037" y="2924944"/>
            <a:ext cx="25923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03065" y="447677"/>
            <a:ext cx="3401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BROOKITE NANORODS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305828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/>
              <a:t>Proc. Nat. Acad. Sci.</a:t>
            </a:r>
            <a:r>
              <a:rPr lang="en-US" altLang="it-IT" i="0" dirty="0"/>
              <a:t>,</a:t>
            </a:r>
            <a:r>
              <a:rPr lang="en-US" altLang="it-IT" b="1" i="0" dirty="0"/>
              <a:t> 113 </a:t>
            </a:r>
            <a:r>
              <a:rPr lang="en-US" altLang="it-IT" i="0" dirty="0"/>
              <a:t>(2016), 3966-3971</a:t>
            </a:r>
            <a:endParaRPr lang="it-IT" altLang="it-IT" i="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035840" y="2756788"/>
            <a:ext cx="155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</a:t>
            </a:r>
            <a:r>
              <a:rPr lang="it-IT" sz="1600" b="1" dirty="0" err="1">
                <a:solidFill>
                  <a:srgbClr val="FF0000"/>
                </a:solidFill>
              </a:rPr>
              <a:t>surface</a:t>
            </a:r>
            <a:r>
              <a:rPr lang="it-IT" sz="1600" b="1" dirty="0">
                <a:solidFill>
                  <a:srgbClr val="FF0000"/>
                </a:solidFill>
              </a:rPr>
              <a:t> area</a:t>
            </a:r>
          </a:p>
        </p:txBody>
      </p:sp>
      <p:pic>
        <p:nvPicPr>
          <p:cNvPr id="10" name="Picture 28" descr="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5" y="2264170"/>
            <a:ext cx="4049713" cy="25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2"/>
          <p:cNvSpPr>
            <a:spLocks noChangeArrowheads="1"/>
          </p:cNvSpPr>
          <p:nvPr/>
        </p:nvSpPr>
        <p:spPr bwMode="auto">
          <a:xfrm>
            <a:off x="1418504" y="1358490"/>
            <a:ext cx="3470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altLang="it-IT" sz="1600" dirty="0"/>
              <a:t>50 </a:t>
            </a:r>
            <a:r>
              <a:rPr lang="it-IT" altLang="it-IT" sz="1600" dirty="0" err="1"/>
              <a:t>fs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ultraviolet</a:t>
            </a:r>
            <a:r>
              <a:rPr lang="it-IT" altLang="it-IT" sz="1600" dirty="0"/>
              <a:t> (4.0 </a:t>
            </a:r>
            <a:r>
              <a:rPr lang="it-IT" altLang="it-IT" sz="1600" dirty="0" err="1"/>
              <a:t>eV</a:t>
            </a:r>
            <a:r>
              <a:rPr lang="it-IT" altLang="it-IT" sz="1600" dirty="0"/>
              <a:t>) </a:t>
            </a:r>
            <a:r>
              <a:rPr lang="it-IT" altLang="it-IT" sz="1600" dirty="0" err="1"/>
              <a:t>pump</a:t>
            </a:r>
            <a:r>
              <a:rPr lang="it-IT" altLang="it-IT" sz="1600" dirty="0"/>
              <a:t> </a:t>
            </a:r>
            <a:r>
              <a:rPr lang="it-IT" altLang="it-IT" sz="1600" dirty="0" err="1"/>
              <a:t>pulse</a:t>
            </a:r>
            <a:endParaRPr lang="it-IT" altLang="it-IT" sz="1600" dirty="0"/>
          </a:p>
        </p:txBody>
      </p:sp>
      <p:pic>
        <p:nvPicPr>
          <p:cNvPr id="18" name="Picture 6" descr="C:\Users\Hp\Desktop\Immagin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6" y="1654572"/>
            <a:ext cx="29686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273989" y="5086927"/>
            <a:ext cx="39311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Increase life-time of electron/hole pairs with length</a:t>
            </a:r>
          </a:p>
        </p:txBody>
      </p:sp>
    </p:spTree>
    <p:extLst>
      <p:ext uri="{BB962C8B-B14F-4D97-AF65-F5344CB8AC3E}">
        <p14:creationId xmlns:p14="http://schemas.microsoft.com/office/powerpoint/2010/main" val="1176545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7"/>
            <a:ext cx="33210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188915"/>
            <a:ext cx="5434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Text Box 6"/>
          <p:cNvSpPr txBox="1">
            <a:spLocks noChangeArrowheads="1"/>
          </p:cNvSpPr>
          <p:nvPr/>
        </p:nvSpPr>
        <p:spPr bwMode="auto">
          <a:xfrm>
            <a:off x="468313" y="42926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93320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FigS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72816"/>
            <a:ext cx="7348652" cy="4431430"/>
          </a:xfrm>
          <a:prstGeom prst="rect">
            <a:avLst/>
          </a:prstGeom>
          <a:noFill/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214372" y="3822514"/>
            <a:ext cx="1434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2321354" y="1772817"/>
            <a:ext cx="1179076" cy="76925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143768" y="4773214"/>
            <a:ext cx="1357322" cy="949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3786182" y="4844652"/>
            <a:ext cx="1143008" cy="71437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2096682" y="2378469"/>
            <a:ext cx="627063" cy="863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5036449" y="3843088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4699340" y="4545573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5480080" y="4587239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79420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606022" y="447677"/>
            <a:ext cx="49982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glycerol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032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17568" y="630236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i="1" dirty="0" err="1"/>
              <a:t>ChemCatChem</a:t>
            </a:r>
            <a:r>
              <a:rPr lang="it-IT" dirty="0"/>
              <a:t> </a:t>
            </a:r>
            <a:r>
              <a:rPr lang="it-IT" b="1" dirty="0"/>
              <a:t>3</a:t>
            </a:r>
            <a:r>
              <a:rPr lang="it-IT" dirty="0"/>
              <a:t> (2011), 574-577</a:t>
            </a:r>
          </a:p>
        </p:txBody>
      </p: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6210607" y="5915374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454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1563"/>
            <a:ext cx="2592288" cy="47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35984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W.-D. Zhang, B. </a:t>
            </a:r>
            <a:r>
              <a:rPr lang="it-IT" dirty="0" err="1"/>
              <a:t>Xu</a:t>
            </a:r>
            <a:r>
              <a:rPr lang="it-IT" dirty="0"/>
              <a:t>, L.-C. Jiang, </a:t>
            </a:r>
            <a:r>
              <a:rPr lang="it-IT" i="1" dirty="0"/>
              <a:t>J. Mater. </a:t>
            </a:r>
            <a:r>
              <a:rPr lang="it-IT" i="1" dirty="0" err="1"/>
              <a:t>Chem</a:t>
            </a:r>
            <a:r>
              <a:rPr lang="it-IT" i="1" dirty="0"/>
              <a:t>. </a:t>
            </a:r>
            <a:r>
              <a:rPr lang="it-IT" b="1" dirty="0"/>
              <a:t>20</a:t>
            </a:r>
            <a:r>
              <a:rPr lang="it-IT" dirty="0"/>
              <a:t> (2010), 6383.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515943" y="2231001"/>
            <a:ext cx="32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0000FF"/>
                </a:solidFill>
              </a:rPr>
              <a:t>CNTs</a:t>
            </a:r>
            <a:r>
              <a:rPr lang="it-IT" sz="2800" dirty="0">
                <a:solidFill>
                  <a:srgbClr val="0000FF"/>
                </a:solidFill>
              </a:rPr>
              <a:t> </a:t>
            </a:r>
            <a:r>
              <a:rPr lang="it-IT" sz="2800" dirty="0" err="1">
                <a:solidFill>
                  <a:srgbClr val="0000FF"/>
                </a:solidFill>
              </a:rPr>
              <a:t>as</a:t>
            </a:r>
            <a:r>
              <a:rPr lang="it-IT" sz="2800" dirty="0">
                <a:solidFill>
                  <a:srgbClr val="0000FF"/>
                </a:solidFill>
              </a:rPr>
              <a:t> electron </a:t>
            </a:r>
            <a:r>
              <a:rPr lang="it-IT" sz="2800" dirty="0" err="1">
                <a:solidFill>
                  <a:srgbClr val="0000FF"/>
                </a:solidFill>
              </a:rPr>
              <a:t>sink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15945" y="4941168"/>
            <a:ext cx="2741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0000FF"/>
                </a:solidFill>
              </a:rPr>
              <a:t>CNTs</a:t>
            </a:r>
            <a:r>
              <a:rPr lang="it-IT" sz="2800" dirty="0">
                <a:solidFill>
                  <a:srgbClr val="0000FF"/>
                </a:solidFill>
              </a:rPr>
              <a:t> </a:t>
            </a:r>
            <a:r>
              <a:rPr lang="it-IT" sz="2800" dirty="0" err="1">
                <a:solidFill>
                  <a:srgbClr val="0000FF"/>
                </a:solidFill>
              </a:rPr>
              <a:t>as</a:t>
            </a:r>
            <a:r>
              <a:rPr lang="it-IT" sz="2800" dirty="0">
                <a:solidFill>
                  <a:srgbClr val="0000FF"/>
                </a:solidFill>
              </a:rPr>
              <a:t> </a:t>
            </a:r>
            <a:r>
              <a:rPr lang="it-IT" sz="2800" dirty="0" err="1">
                <a:solidFill>
                  <a:srgbClr val="0000FF"/>
                </a:solidFill>
              </a:rPr>
              <a:t>sensitizer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660159" y="447677"/>
            <a:ext cx="39440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NANOMATERIALS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23528" y="1124744"/>
            <a:ext cx="303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Formation</a:t>
            </a:r>
            <a:r>
              <a:rPr lang="it-IT" b="1" dirty="0">
                <a:solidFill>
                  <a:srgbClr val="FF0000"/>
                </a:solidFill>
              </a:rPr>
              <a:t> of </a:t>
            </a:r>
            <a:r>
              <a:rPr lang="it-IT" b="1" dirty="0" err="1">
                <a:solidFill>
                  <a:srgbClr val="FF0000"/>
                </a:solidFill>
              </a:rPr>
              <a:t>hybrid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materials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8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367419" y="3861048"/>
            <a:ext cx="2592288" cy="2592287"/>
            <a:chOff x="6300192" y="3861048"/>
            <a:chExt cx="2592288" cy="259228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861048"/>
              <a:ext cx="2592288" cy="259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6372200" y="6073551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500 nm</a:t>
              </a:r>
              <a:endParaRPr lang="en-US" dirty="0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6642000" y="6334311"/>
              <a:ext cx="41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342332" y="1412776"/>
            <a:ext cx="2646000" cy="2448272"/>
            <a:chOff x="4644008" y="1700808"/>
            <a:chExt cx="2646000" cy="24482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3"/>
            <a:stretch>
              <a:fillRect/>
            </a:stretch>
          </p:blipFill>
          <p:spPr bwMode="auto">
            <a:xfrm>
              <a:off x="4644008" y="1700808"/>
              <a:ext cx="2646000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4716016" y="1772816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 nm</a:t>
              </a:r>
              <a:endParaRPr lang="en-US" dirty="0"/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5076056" y="2033792"/>
              <a:ext cx="23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367419" y="980728"/>
            <a:ext cx="1939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After calcination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695425" y="447677"/>
            <a:ext cx="39088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7" name="Immagin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59" y="3442861"/>
            <a:ext cx="4576799" cy="2877577"/>
          </a:xfrm>
          <a:prstGeom prst="rect">
            <a:avLst/>
          </a:prstGeom>
        </p:spPr>
      </p:pic>
      <p:sp>
        <p:nvSpPr>
          <p:cNvPr id="14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/>
              <a:t>Green </a:t>
            </a:r>
            <a:r>
              <a:rPr lang="it-IT" dirty="0" err="1"/>
              <a:t>Chem</a:t>
            </a:r>
            <a:r>
              <a:rPr lang="it-IT" dirty="0"/>
              <a:t>. </a:t>
            </a:r>
            <a:r>
              <a:rPr lang="it-IT" i="0" dirty="0" err="1"/>
              <a:t>doi</a:t>
            </a:r>
            <a:r>
              <a:rPr lang="it-IT" i="0" dirty="0"/>
              <a:t>: </a:t>
            </a:r>
            <a:r>
              <a:rPr lang="it-IT" i="0" dirty="0">
                <a:hlinkClick r:id="rId5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83718" y="2996952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EF-TEM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280120" y="1484784"/>
            <a:ext cx="55403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Porous Pd@TiO</a:t>
            </a:r>
            <a:r>
              <a:rPr lang="en-US" altLang="it-IT" baseline="-25000" dirty="0">
                <a:cs typeface="Arial" panose="020B0604020202020204" pitchFamily="34" charset="0"/>
              </a:rPr>
              <a:t>2</a:t>
            </a:r>
            <a:r>
              <a:rPr lang="en-US" altLang="it-IT" dirty="0">
                <a:cs typeface="Arial" panose="020B0604020202020204" pitchFamily="34" charset="0"/>
              </a:rPr>
              <a:t> shell around CNT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 err="1">
                <a:cs typeface="Arial" panose="020B0604020202020204" pitchFamily="34" charset="0"/>
              </a:rPr>
              <a:t>Anatase</a:t>
            </a:r>
            <a:r>
              <a:rPr lang="en-US" altLang="it-IT" dirty="0">
                <a:cs typeface="Arial" panose="020B0604020202020204" pitchFamily="34" charset="0"/>
              </a:rPr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4025243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211962" y="2156375"/>
            <a:ext cx="2577909" cy="40011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/>
              <a:t>Ethanol</a:t>
            </a:r>
            <a:r>
              <a:rPr lang="it-IT" sz="2000" dirty="0"/>
              <a:t>/water </a:t>
            </a:r>
            <a:r>
              <a:rPr lang="it-IT" sz="2000" dirty="0" err="1"/>
              <a:t>solution</a:t>
            </a:r>
            <a:endParaRPr lang="it-IT" sz="2000" dirty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211961" y="4591000"/>
            <a:ext cx="2577909" cy="70788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/>
              <a:t>Glycerol</a:t>
            </a:r>
            <a:r>
              <a:rPr lang="it-IT" sz="2000" dirty="0"/>
              <a:t>/water </a:t>
            </a:r>
            <a:r>
              <a:rPr lang="it-IT" sz="2000" dirty="0" err="1"/>
              <a:t>solution</a:t>
            </a:r>
            <a:endParaRPr lang="it-IT" sz="2000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695425" y="447677"/>
            <a:ext cx="39088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/>
              <a:t>Green </a:t>
            </a:r>
            <a:r>
              <a:rPr lang="it-IT" dirty="0" err="1"/>
              <a:t>Chem</a:t>
            </a:r>
            <a:r>
              <a:rPr lang="it-IT" dirty="0"/>
              <a:t>. </a:t>
            </a:r>
            <a:r>
              <a:rPr lang="it-IT" i="0" dirty="0" err="1"/>
              <a:t>doi</a:t>
            </a:r>
            <a:r>
              <a:rPr lang="it-IT" i="0" dirty="0"/>
              <a:t>: </a:t>
            </a:r>
            <a:r>
              <a:rPr lang="it-IT" i="0" dirty="0">
                <a:hlinkClick r:id="rId2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1" y="1148717"/>
            <a:ext cx="3528392" cy="53156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83903" y="3358299"/>
            <a:ext cx="2356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H</a:t>
            </a:r>
            <a:r>
              <a:rPr lang="it-IT" sz="2000" b="1" baseline="-25000" dirty="0">
                <a:solidFill>
                  <a:srgbClr val="FF0000"/>
                </a:solidFill>
              </a:rPr>
              <a:t>2</a:t>
            </a:r>
            <a:r>
              <a:rPr lang="it-IT" sz="2000" b="1" dirty="0">
                <a:solidFill>
                  <a:srgbClr val="FF0000"/>
                </a:solidFill>
              </a:rPr>
              <a:t> production under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UV-vis </a:t>
            </a:r>
            <a:r>
              <a:rPr lang="it-IT" sz="2000" b="1" dirty="0" err="1">
                <a:solidFill>
                  <a:srgbClr val="FF0000"/>
                </a:solidFill>
              </a:rPr>
              <a:t>irradiation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5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988840"/>
            <a:ext cx="3720820" cy="396044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73745" y="447677"/>
            <a:ext cx="44305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292082" y="1459478"/>
            <a:ext cx="3205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solidFill>
                  <a:srgbClr val="0000FF"/>
                </a:solidFill>
              </a:rPr>
              <a:t>Purification</a:t>
            </a:r>
            <a:r>
              <a:rPr lang="it-IT" sz="1600" b="1" dirty="0">
                <a:solidFill>
                  <a:srgbClr val="0000FF"/>
                </a:solidFill>
              </a:rPr>
              <a:t> by </a:t>
            </a:r>
            <a:r>
              <a:rPr lang="it-IT" sz="1600" b="1" dirty="0" err="1">
                <a:solidFill>
                  <a:srgbClr val="0000FF"/>
                </a:solidFill>
              </a:rPr>
              <a:t>magnetic</a:t>
            </a:r>
            <a:r>
              <a:rPr lang="it-IT" sz="1600" b="1" dirty="0">
                <a:solidFill>
                  <a:srgbClr val="0000FF"/>
                </a:solidFill>
              </a:rPr>
              <a:t> </a:t>
            </a:r>
            <a:r>
              <a:rPr lang="it-IT" sz="1600" b="1" dirty="0" err="1">
                <a:solidFill>
                  <a:srgbClr val="0000FF"/>
                </a:solidFill>
              </a:rPr>
              <a:t>separation</a:t>
            </a:r>
            <a:endParaRPr lang="it-IT" sz="1600" b="1" dirty="0">
              <a:solidFill>
                <a:srgbClr val="0000FF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3" y="1268760"/>
            <a:ext cx="4752528" cy="50072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0374" y="6329036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00CC00"/>
                </a:solidFill>
              </a:rPr>
              <a:t>Before</a:t>
            </a:r>
            <a:endParaRPr lang="it-IT" dirty="0">
              <a:solidFill>
                <a:srgbClr val="00CC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184966" y="6329036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After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573792" y="6513702"/>
            <a:ext cx="3570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sz="1400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sz="1400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sz="1400" i="1" dirty="0">
                <a:solidFill>
                  <a:srgbClr val="3F3F3F"/>
                </a:solidFill>
                <a:latin typeface="Lato"/>
              </a:rPr>
              <a:t>. B-Environ.</a:t>
            </a:r>
            <a:r>
              <a:rPr lang="fr-FR" sz="1400" dirty="0">
                <a:solidFill>
                  <a:srgbClr val="3F3F3F"/>
                </a:solidFill>
                <a:latin typeface="Lato"/>
              </a:rPr>
              <a:t> </a:t>
            </a:r>
            <a:r>
              <a:rPr lang="fr-FR" sz="1400" b="1" dirty="0">
                <a:solidFill>
                  <a:srgbClr val="3F3F3F"/>
                </a:solidFill>
                <a:latin typeface="Lato"/>
              </a:rPr>
              <a:t>227</a:t>
            </a:r>
            <a:r>
              <a:rPr lang="fr-FR" sz="1400" dirty="0">
                <a:solidFill>
                  <a:srgbClr val="3F3F3F"/>
                </a:solidFill>
                <a:latin typeface="Lato"/>
              </a:rPr>
              <a:t> (2018), 356-365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7445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3"/>
          <p:cNvSpPr txBox="1">
            <a:spLocks noChangeArrowheads="1"/>
          </p:cNvSpPr>
          <p:nvPr/>
        </p:nvSpPr>
        <p:spPr bwMode="auto">
          <a:xfrm>
            <a:off x="314327" y="527050"/>
            <a:ext cx="8513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Band-gap energies and relative band position of different semiconductors relative to the water oxidation/reduction potential (vs. NHE)</a:t>
            </a:r>
          </a:p>
        </p:txBody>
      </p:sp>
      <p:grpSp>
        <p:nvGrpSpPr>
          <p:cNvPr id="228355" name="Group 6"/>
          <p:cNvGrpSpPr>
            <a:grpSpLocks/>
          </p:cNvGrpSpPr>
          <p:nvPr/>
        </p:nvGrpSpPr>
        <p:grpSpPr bwMode="auto">
          <a:xfrm>
            <a:off x="-73026" y="1566863"/>
            <a:ext cx="8589964" cy="3022600"/>
            <a:chOff x="-1" y="987"/>
            <a:chExt cx="5411" cy="1904"/>
          </a:xfrm>
        </p:grpSpPr>
        <p:grpSp>
          <p:nvGrpSpPr>
            <p:cNvPr id="228356" name="Group 7"/>
            <p:cNvGrpSpPr>
              <a:grpSpLocks/>
            </p:cNvGrpSpPr>
            <p:nvPr/>
          </p:nvGrpSpPr>
          <p:grpSpPr bwMode="auto">
            <a:xfrm>
              <a:off x="174" y="987"/>
              <a:ext cx="5236" cy="1904"/>
              <a:chOff x="184" y="987"/>
              <a:chExt cx="5236" cy="1904"/>
            </a:xfrm>
          </p:grpSpPr>
          <p:sp>
            <p:nvSpPr>
              <p:cNvPr id="228357" name="Line 8"/>
              <p:cNvSpPr>
                <a:spLocks noChangeShapeType="1"/>
              </p:cNvSpPr>
              <p:nvPr/>
            </p:nvSpPr>
            <p:spPr bwMode="auto">
              <a:xfrm>
                <a:off x="521" y="1651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8" name="Line 9"/>
              <p:cNvSpPr>
                <a:spLocks noChangeShapeType="1"/>
              </p:cNvSpPr>
              <p:nvPr/>
            </p:nvSpPr>
            <p:spPr bwMode="auto">
              <a:xfrm>
                <a:off x="520" y="1946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9" name="Line 10"/>
              <p:cNvSpPr>
                <a:spLocks noChangeShapeType="1"/>
              </p:cNvSpPr>
              <p:nvPr/>
            </p:nvSpPr>
            <p:spPr bwMode="auto">
              <a:xfrm>
                <a:off x="494" y="987"/>
                <a:ext cx="5" cy="19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60" name="Text Box 11"/>
              <p:cNvSpPr txBox="1">
                <a:spLocks noChangeArrowheads="1"/>
              </p:cNvSpPr>
              <p:nvPr/>
            </p:nvSpPr>
            <p:spPr bwMode="auto">
              <a:xfrm>
                <a:off x="184" y="1036"/>
                <a:ext cx="36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-2.0</a:t>
                </a:r>
              </a:p>
            </p:txBody>
          </p:sp>
          <p:sp>
            <p:nvSpPr>
              <p:cNvPr id="228361" name="Text Box 12"/>
              <p:cNvSpPr txBox="1">
                <a:spLocks noChangeArrowheads="1"/>
              </p:cNvSpPr>
              <p:nvPr/>
            </p:nvSpPr>
            <p:spPr bwMode="auto">
              <a:xfrm>
                <a:off x="184" y="1265"/>
                <a:ext cx="36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-1.0</a:t>
                </a:r>
              </a:p>
            </p:txBody>
          </p:sp>
          <p:sp>
            <p:nvSpPr>
              <p:cNvPr id="228362" name="Text Box 13"/>
              <p:cNvSpPr txBox="1">
                <a:spLocks noChangeArrowheads="1"/>
              </p:cNvSpPr>
              <p:nvPr/>
            </p:nvSpPr>
            <p:spPr bwMode="auto">
              <a:xfrm>
                <a:off x="322" y="1494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0</a:t>
                </a:r>
              </a:p>
            </p:txBody>
          </p:sp>
          <p:sp>
            <p:nvSpPr>
              <p:cNvPr id="228363" name="Text Box 14"/>
              <p:cNvSpPr txBox="1">
                <a:spLocks noChangeArrowheads="1"/>
              </p:cNvSpPr>
              <p:nvPr/>
            </p:nvSpPr>
            <p:spPr bwMode="auto">
              <a:xfrm>
                <a:off x="223" y="1723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1.0</a:t>
                </a:r>
              </a:p>
            </p:txBody>
          </p:sp>
          <p:sp>
            <p:nvSpPr>
              <p:cNvPr id="228364" name="Text Box 15"/>
              <p:cNvSpPr txBox="1">
                <a:spLocks noChangeArrowheads="1"/>
              </p:cNvSpPr>
              <p:nvPr/>
            </p:nvSpPr>
            <p:spPr bwMode="auto">
              <a:xfrm>
                <a:off x="223" y="1952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2.0</a:t>
                </a:r>
              </a:p>
            </p:txBody>
          </p:sp>
          <p:sp>
            <p:nvSpPr>
              <p:cNvPr id="228365" name="Text Box 16"/>
              <p:cNvSpPr txBox="1">
                <a:spLocks noChangeArrowheads="1"/>
              </p:cNvSpPr>
              <p:nvPr/>
            </p:nvSpPr>
            <p:spPr bwMode="auto">
              <a:xfrm>
                <a:off x="223" y="2181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3.0</a:t>
                </a:r>
              </a:p>
            </p:txBody>
          </p:sp>
          <p:sp>
            <p:nvSpPr>
              <p:cNvPr id="228366" name="Text Box 17"/>
              <p:cNvSpPr txBox="1">
                <a:spLocks noChangeArrowheads="1"/>
              </p:cNvSpPr>
              <p:nvPr/>
            </p:nvSpPr>
            <p:spPr bwMode="auto">
              <a:xfrm>
                <a:off x="223" y="2409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4.0</a:t>
                </a:r>
              </a:p>
            </p:txBody>
          </p:sp>
        </p:grpSp>
        <p:sp>
          <p:nvSpPr>
            <p:cNvPr id="228367" name="Text Box 18"/>
            <p:cNvSpPr txBox="1">
              <a:spLocks noChangeArrowheads="1"/>
            </p:cNvSpPr>
            <p:nvPr/>
          </p:nvSpPr>
          <p:spPr bwMode="auto">
            <a:xfrm rot="16200000">
              <a:off x="-502" y="1776"/>
              <a:ext cx="12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0033CC"/>
                  </a:solidFill>
                </a:rPr>
                <a:t>V vs NHE (pH=0)</a:t>
              </a:r>
            </a:p>
          </p:txBody>
        </p:sp>
      </p:grpSp>
      <p:grpSp>
        <p:nvGrpSpPr>
          <p:cNvPr id="228368" name="Group 101"/>
          <p:cNvGrpSpPr>
            <a:grpSpLocks/>
          </p:cNvGrpSpPr>
          <p:nvPr/>
        </p:nvGrpSpPr>
        <p:grpSpPr bwMode="auto">
          <a:xfrm>
            <a:off x="933452" y="1701802"/>
            <a:ext cx="8393113" cy="3217863"/>
            <a:chOff x="633" y="1072"/>
            <a:chExt cx="5287" cy="2027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5340" y="1516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it-IT" baseline="30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+</a:t>
              </a: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28370" name="Line 5"/>
            <p:cNvSpPr>
              <a:spLocks noChangeShapeType="1"/>
            </p:cNvSpPr>
            <p:nvPr/>
          </p:nvSpPr>
          <p:spPr bwMode="auto">
            <a:xfrm flipV="1">
              <a:off x="708" y="2901"/>
              <a:ext cx="4718" cy="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8371" name="Group 19"/>
            <p:cNvGrpSpPr>
              <a:grpSpLocks/>
            </p:cNvGrpSpPr>
            <p:nvPr/>
          </p:nvGrpSpPr>
          <p:grpSpPr bwMode="auto">
            <a:xfrm>
              <a:off x="708" y="1266"/>
              <a:ext cx="4507" cy="1458"/>
              <a:chOff x="708" y="1266"/>
              <a:chExt cx="4507" cy="1458"/>
            </a:xfrm>
          </p:grpSpPr>
          <p:grpSp>
            <p:nvGrpSpPr>
              <p:cNvPr id="228372" name="Group 20"/>
              <p:cNvGrpSpPr>
                <a:grpSpLocks/>
              </p:cNvGrpSpPr>
              <p:nvPr/>
            </p:nvGrpSpPr>
            <p:grpSpPr bwMode="auto">
              <a:xfrm>
                <a:off x="708" y="1294"/>
                <a:ext cx="174" cy="1430"/>
                <a:chOff x="708" y="1294"/>
                <a:chExt cx="174" cy="1430"/>
              </a:xfrm>
            </p:grpSpPr>
            <p:sp>
              <p:nvSpPr>
                <p:cNvPr id="228373" name="Line 21"/>
                <p:cNvSpPr>
                  <a:spLocks noChangeShapeType="1"/>
                </p:cNvSpPr>
                <p:nvPr/>
              </p:nvSpPr>
              <p:spPr bwMode="auto">
                <a:xfrm>
                  <a:off x="795" y="1415"/>
                  <a:ext cx="0" cy="119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4" name="Rectangle 22"/>
                <p:cNvSpPr>
                  <a:spLocks noChangeArrowheads="1"/>
                </p:cNvSpPr>
                <p:nvPr/>
              </p:nvSpPr>
              <p:spPr bwMode="auto">
                <a:xfrm>
                  <a:off x="708" y="129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5" name="Rectangle 23"/>
                <p:cNvSpPr>
                  <a:spLocks noChangeArrowheads="1"/>
                </p:cNvSpPr>
                <p:nvPr/>
              </p:nvSpPr>
              <p:spPr bwMode="auto">
                <a:xfrm>
                  <a:off x="708" y="260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grpSp>
            <p:nvGrpSpPr>
              <p:cNvPr id="228376" name="Group 24"/>
              <p:cNvGrpSpPr>
                <a:grpSpLocks/>
              </p:cNvGrpSpPr>
              <p:nvPr/>
            </p:nvGrpSpPr>
            <p:grpSpPr bwMode="auto">
              <a:xfrm>
                <a:off x="1069" y="1436"/>
                <a:ext cx="174" cy="1058"/>
                <a:chOff x="1069" y="1436"/>
                <a:chExt cx="174" cy="1058"/>
              </a:xfrm>
            </p:grpSpPr>
            <p:sp>
              <p:nvSpPr>
                <p:cNvPr id="228377" name="Line 25"/>
                <p:cNvSpPr>
                  <a:spLocks noChangeShapeType="1"/>
                </p:cNvSpPr>
                <p:nvPr/>
              </p:nvSpPr>
              <p:spPr bwMode="auto">
                <a:xfrm>
                  <a:off x="1156" y="1523"/>
                  <a:ext cx="0" cy="85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69" y="1436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9" name="Rectangle 27"/>
                <p:cNvSpPr>
                  <a:spLocks noChangeArrowheads="1"/>
                </p:cNvSpPr>
                <p:nvPr/>
              </p:nvSpPr>
              <p:spPr bwMode="auto">
                <a:xfrm>
                  <a:off x="1069" y="237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sp>
            <p:nvSpPr>
              <p:cNvPr id="228380" name="Line 28"/>
              <p:cNvSpPr>
                <a:spLocks noChangeShapeType="1"/>
              </p:cNvSpPr>
              <p:nvPr/>
            </p:nvSpPr>
            <p:spPr bwMode="auto">
              <a:xfrm>
                <a:off x="1517" y="1512"/>
                <a:ext cx="0" cy="79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1" name="Rectangle 29"/>
              <p:cNvSpPr>
                <a:spLocks noChangeArrowheads="1"/>
              </p:cNvSpPr>
              <p:nvPr/>
            </p:nvSpPr>
            <p:spPr bwMode="auto">
              <a:xfrm>
                <a:off x="1430" y="14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2" name="Rectangle 30"/>
              <p:cNvSpPr>
                <a:spLocks noChangeArrowheads="1"/>
              </p:cNvSpPr>
              <p:nvPr/>
            </p:nvSpPr>
            <p:spPr bwMode="auto">
              <a:xfrm>
                <a:off x="1430" y="230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3" name="Line 31"/>
              <p:cNvSpPr>
                <a:spLocks noChangeShapeType="1"/>
              </p:cNvSpPr>
              <p:nvPr/>
            </p:nvSpPr>
            <p:spPr bwMode="auto">
              <a:xfrm>
                <a:off x="1878" y="1585"/>
                <a:ext cx="0" cy="73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4" name="Rectangle 32"/>
              <p:cNvSpPr>
                <a:spLocks noChangeArrowheads="1"/>
              </p:cNvSpPr>
              <p:nvPr/>
            </p:nvSpPr>
            <p:spPr bwMode="auto">
              <a:xfrm>
                <a:off x="1791" y="151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5" name="Rectangle 33"/>
              <p:cNvSpPr>
                <a:spLocks noChangeArrowheads="1"/>
              </p:cNvSpPr>
              <p:nvPr/>
            </p:nvSpPr>
            <p:spPr bwMode="auto">
              <a:xfrm>
                <a:off x="1791" y="231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6" name="Line 34"/>
              <p:cNvSpPr>
                <a:spLocks noChangeShapeType="1"/>
              </p:cNvSpPr>
              <p:nvPr/>
            </p:nvSpPr>
            <p:spPr bwMode="auto">
              <a:xfrm>
                <a:off x="2239" y="1350"/>
                <a:ext cx="0" cy="82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7" name="Rectangle 35"/>
              <p:cNvSpPr>
                <a:spLocks noChangeArrowheads="1"/>
              </p:cNvSpPr>
              <p:nvPr/>
            </p:nvSpPr>
            <p:spPr bwMode="auto">
              <a:xfrm>
                <a:off x="2152" y="1266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8" name="Rectangle 36"/>
              <p:cNvSpPr>
                <a:spLocks noChangeArrowheads="1"/>
              </p:cNvSpPr>
              <p:nvPr/>
            </p:nvSpPr>
            <p:spPr bwMode="auto">
              <a:xfrm>
                <a:off x="2152" y="217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9" name="Line 37"/>
              <p:cNvSpPr>
                <a:spLocks noChangeShapeType="1"/>
              </p:cNvSpPr>
              <p:nvPr/>
            </p:nvSpPr>
            <p:spPr bwMode="auto">
              <a:xfrm>
                <a:off x="2600" y="1452"/>
                <a:ext cx="0" cy="7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0" name="Rectangle 38"/>
              <p:cNvSpPr>
                <a:spLocks noChangeArrowheads="1"/>
              </p:cNvSpPr>
              <p:nvPr/>
            </p:nvSpPr>
            <p:spPr bwMode="auto">
              <a:xfrm>
                <a:off x="2513" y="13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1" name="Rectangle 39"/>
              <p:cNvSpPr>
                <a:spLocks noChangeArrowheads="1"/>
              </p:cNvSpPr>
              <p:nvPr/>
            </p:nvSpPr>
            <p:spPr bwMode="auto">
              <a:xfrm>
                <a:off x="2513" y="21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2" name="Line 40"/>
              <p:cNvSpPr>
                <a:spLocks noChangeShapeType="1"/>
              </p:cNvSpPr>
              <p:nvPr/>
            </p:nvSpPr>
            <p:spPr bwMode="auto">
              <a:xfrm>
                <a:off x="2961" y="1517"/>
                <a:ext cx="0" cy="44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3" name="Rectangle 41"/>
              <p:cNvSpPr>
                <a:spLocks noChangeArrowheads="1"/>
              </p:cNvSpPr>
              <p:nvPr/>
            </p:nvSpPr>
            <p:spPr bwMode="auto">
              <a:xfrm>
                <a:off x="2874" y="1472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4" name="Rectangle 42"/>
              <p:cNvSpPr>
                <a:spLocks noChangeArrowheads="1"/>
              </p:cNvSpPr>
              <p:nvPr/>
            </p:nvSpPr>
            <p:spPr bwMode="auto">
              <a:xfrm>
                <a:off x="2874" y="19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5" name="Line 43"/>
              <p:cNvSpPr>
                <a:spLocks noChangeShapeType="1"/>
              </p:cNvSpPr>
              <p:nvPr/>
            </p:nvSpPr>
            <p:spPr bwMode="auto">
              <a:xfrm>
                <a:off x="3322" y="1415"/>
                <a:ext cx="0" cy="5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6" name="Rectangle 44"/>
              <p:cNvSpPr>
                <a:spLocks noChangeArrowheads="1"/>
              </p:cNvSpPr>
              <p:nvPr/>
            </p:nvSpPr>
            <p:spPr bwMode="auto">
              <a:xfrm>
                <a:off x="3235" y="136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7" name="Rectangle 45"/>
              <p:cNvSpPr>
                <a:spLocks noChangeArrowheads="1"/>
              </p:cNvSpPr>
              <p:nvPr/>
            </p:nvSpPr>
            <p:spPr bwMode="auto">
              <a:xfrm>
                <a:off x="3235" y="194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8" name="Line 46"/>
              <p:cNvSpPr>
                <a:spLocks noChangeShapeType="1"/>
              </p:cNvSpPr>
              <p:nvPr/>
            </p:nvSpPr>
            <p:spPr bwMode="auto">
              <a:xfrm>
                <a:off x="3683" y="1367"/>
                <a:ext cx="0" cy="72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9" name="Rectangle 47"/>
              <p:cNvSpPr>
                <a:spLocks noChangeArrowheads="1"/>
              </p:cNvSpPr>
              <p:nvPr/>
            </p:nvSpPr>
            <p:spPr bwMode="auto">
              <a:xfrm>
                <a:off x="3596" y="129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0" name="Rectangle 48"/>
              <p:cNvSpPr>
                <a:spLocks noChangeArrowheads="1"/>
              </p:cNvSpPr>
              <p:nvPr/>
            </p:nvSpPr>
            <p:spPr bwMode="auto">
              <a:xfrm>
                <a:off x="3596" y="2087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1" name="Line 49"/>
              <p:cNvSpPr>
                <a:spLocks noChangeShapeType="1"/>
              </p:cNvSpPr>
              <p:nvPr/>
            </p:nvSpPr>
            <p:spPr bwMode="auto">
              <a:xfrm>
                <a:off x="4044" y="1513"/>
                <a:ext cx="0" cy="32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2" name="Rectangle 50"/>
              <p:cNvSpPr>
                <a:spLocks noChangeArrowheads="1"/>
              </p:cNvSpPr>
              <p:nvPr/>
            </p:nvSpPr>
            <p:spPr bwMode="auto">
              <a:xfrm>
                <a:off x="3957" y="14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3" name="Rectangle 51"/>
              <p:cNvSpPr>
                <a:spLocks noChangeArrowheads="1"/>
              </p:cNvSpPr>
              <p:nvPr/>
            </p:nvSpPr>
            <p:spPr bwMode="auto">
              <a:xfrm>
                <a:off x="3957" y="184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4" name="Line 52"/>
              <p:cNvSpPr>
                <a:spLocks noChangeShapeType="1"/>
              </p:cNvSpPr>
              <p:nvPr/>
            </p:nvSpPr>
            <p:spPr bwMode="auto">
              <a:xfrm>
                <a:off x="4405" y="1697"/>
                <a:ext cx="0" cy="4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5" name="Rectangle 53"/>
              <p:cNvSpPr>
                <a:spLocks noChangeArrowheads="1"/>
              </p:cNvSpPr>
              <p:nvPr/>
            </p:nvSpPr>
            <p:spPr bwMode="auto">
              <a:xfrm>
                <a:off x="4318" y="165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6" name="Rectangle 54"/>
              <p:cNvSpPr>
                <a:spLocks noChangeArrowheads="1"/>
              </p:cNvSpPr>
              <p:nvPr/>
            </p:nvSpPr>
            <p:spPr bwMode="auto">
              <a:xfrm>
                <a:off x="4318" y="211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7" name="Line 55"/>
              <p:cNvSpPr>
                <a:spLocks noChangeShapeType="1"/>
              </p:cNvSpPr>
              <p:nvPr/>
            </p:nvSpPr>
            <p:spPr bwMode="auto">
              <a:xfrm>
                <a:off x="4766" y="1708"/>
                <a:ext cx="0" cy="7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8" name="Rectangle 56"/>
              <p:cNvSpPr>
                <a:spLocks noChangeArrowheads="1"/>
              </p:cNvSpPr>
              <p:nvPr/>
            </p:nvSpPr>
            <p:spPr bwMode="auto">
              <a:xfrm>
                <a:off x="4679" y="16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9" name="Rectangle 57"/>
              <p:cNvSpPr>
                <a:spLocks noChangeArrowheads="1"/>
              </p:cNvSpPr>
              <p:nvPr/>
            </p:nvSpPr>
            <p:spPr bwMode="auto">
              <a:xfrm>
                <a:off x="4679" y="246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0" name="Line 58"/>
              <p:cNvSpPr>
                <a:spLocks noChangeShapeType="1"/>
              </p:cNvSpPr>
              <p:nvPr/>
            </p:nvSpPr>
            <p:spPr bwMode="auto">
              <a:xfrm>
                <a:off x="5128" y="1709"/>
                <a:ext cx="0" cy="67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11" name="Rectangle 59"/>
              <p:cNvSpPr>
                <a:spLocks noChangeArrowheads="1"/>
              </p:cNvSpPr>
              <p:nvPr/>
            </p:nvSpPr>
            <p:spPr bwMode="auto">
              <a:xfrm>
                <a:off x="5041" y="164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2" name="Rectangle 60"/>
              <p:cNvSpPr>
                <a:spLocks noChangeArrowheads="1"/>
              </p:cNvSpPr>
              <p:nvPr/>
            </p:nvSpPr>
            <p:spPr bwMode="auto">
              <a:xfrm>
                <a:off x="5041" y="237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</p:grpSp>
        <p:sp>
          <p:nvSpPr>
            <p:cNvPr id="228413" name="Text Box 61"/>
            <p:cNvSpPr txBox="1">
              <a:spLocks noChangeArrowheads="1"/>
            </p:cNvSpPr>
            <p:nvPr/>
          </p:nvSpPr>
          <p:spPr bwMode="auto">
            <a:xfrm>
              <a:off x="633" y="1078"/>
              <a:ext cx="3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ZrO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4" name="Text Box 62"/>
            <p:cNvSpPr txBox="1">
              <a:spLocks noChangeArrowheads="1"/>
            </p:cNvSpPr>
            <p:nvPr/>
          </p:nvSpPr>
          <p:spPr bwMode="auto">
            <a:xfrm>
              <a:off x="1714" y="1294"/>
              <a:ext cx="3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5" name="Text Box 63"/>
            <p:cNvSpPr txBox="1">
              <a:spLocks noChangeArrowheads="1"/>
            </p:cNvSpPr>
            <p:nvPr/>
          </p:nvSpPr>
          <p:spPr bwMode="auto">
            <a:xfrm>
              <a:off x="4202" y="1444"/>
              <a:ext cx="42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MoS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6" name="Text Box 64"/>
            <p:cNvSpPr txBox="1">
              <a:spLocks noChangeArrowheads="1"/>
            </p:cNvSpPr>
            <p:nvPr/>
          </p:nvSpPr>
          <p:spPr bwMode="auto">
            <a:xfrm>
              <a:off x="938" y="1222"/>
              <a:ext cx="4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KTaO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7" name="Text Box 65"/>
            <p:cNvSpPr txBox="1">
              <a:spLocks noChangeArrowheads="1"/>
            </p:cNvSpPr>
            <p:nvPr/>
          </p:nvSpPr>
          <p:spPr bwMode="auto">
            <a:xfrm>
              <a:off x="1304" y="1222"/>
              <a:ext cx="4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SrTiO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8" name="Text Box 66"/>
            <p:cNvSpPr txBox="1">
              <a:spLocks noChangeArrowheads="1"/>
            </p:cNvSpPr>
            <p:nvPr/>
          </p:nvSpPr>
          <p:spPr bwMode="auto">
            <a:xfrm>
              <a:off x="4588" y="1432"/>
              <a:ext cx="3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WO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9" name="Text Box 67"/>
            <p:cNvSpPr txBox="1">
              <a:spLocks noChangeArrowheads="1"/>
            </p:cNvSpPr>
            <p:nvPr/>
          </p:nvSpPr>
          <p:spPr bwMode="auto">
            <a:xfrm>
              <a:off x="4926" y="1426"/>
              <a:ext cx="46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Fe</a:t>
              </a:r>
              <a:r>
                <a:rPr lang="it-IT" altLang="it-IT" baseline="-25000">
                  <a:solidFill>
                    <a:srgbClr val="0033CC"/>
                  </a:solidFill>
                </a:rPr>
                <a:t>2</a:t>
              </a:r>
              <a:r>
                <a:rPr lang="it-IT" altLang="it-IT" sz="1600">
                  <a:solidFill>
                    <a:srgbClr val="0033CC"/>
                  </a:solidFill>
                </a:rPr>
                <a:t>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20" name="Text Box 68"/>
            <p:cNvSpPr txBox="1">
              <a:spLocks noChangeArrowheads="1"/>
            </p:cNvSpPr>
            <p:nvPr/>
          </p:nvSpPr>
          <p:spPr bwMode="auto">
            <a:xfrm>
              <a:off x="2062" y="1072"/>
              <a:ext cx="35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ZnS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1" name="Text Box 69"/>
            <p:cNvSpPr txBox="1">
              <a:spLocks noChangeArrowheads="1"/>
            </p:cNvSpPr>
            <p:nvPr/>
          </p:nvSpPr>
          <p:spPr bwMode="auto">
            <a:xfrm>
              <a:off x="2440" y="1168"/>
              <a:ext cx="3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2" name="Text Box 70"/>
            <p:cNvSpPr txBox="1">
              <a:spLocks noChangeArrowheads="1"/>
            </p:cNvSpPr>
            <p:nvPr/>
          </p:nvSpPr>
          <p:spPr bwMode="auto">
            <a:xfrm>
              <a:off x="2767" y="1258"/>
              <a:ext cx="43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CdSe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3" name="Text Box 71"/>
            <p:cNvSpPr txBox="1">
              <a:spLocks noChangeArrowheads="1"/>
            </p:cNvSpPr>
            <p:nvPr/>
          </p:nvSpPr>
          <p:spPr bwMode="auto">
            <a:xfrm>
              <a:off x="3146" y="1144"/>
              <a:ext cx="37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GaP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4" name="Text Box 72"/>
            <p:cNvSpPr txBox="1">
              <a:spLocks noChangeArrowheads="1"/>
            </p:cNvSpPr>
            <p:nvPr/>
          </p:nvSpPr>
          <p:spPr bwMode="auto">
            <a:xfrm>
              <a:off x="3526" y="1078"/>
              <a:ext cx="32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SiC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5" name="Text Box 73"/>
            <p:cNvSpPr txBox="1">
              <a:spLocks noChangeArrowheads="1"/>
            </p:cNvSpPr>
            <p:nvPr/>
          </p:nvSpPr>
          <p:spPr bwMode="auto">
            <a:xfrm>
              <a:off x="3931" y="1264"/>
              <a:ext cx="23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6" name="Text Box 74"/>
            <p:cNvSpPr txBox="1">
              <a:spLocks noChangeArrowheads="1"/>
            </p:cNvSpPr>
            <p:nvPr/>
          </p:nvSpPr>
          <p:spPr bwMode="auto">
            <a:xfrm>
              <a:off x="666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5.0</a:t>
              </a:r>
            </a:p>
          </p:txBody>
        </p:sp>
        <p:sp>
          <p:nvSpPr>
            <p:cNvPr id="228427" name="Text Box 75"/>
            <p:cNvSpPr txBox="1">
              <a:spLocks noChangeArrowheads="1"/>
            </p:cNvSpPr>
            <p:nvPr/>
          </p:nvSpPr>
          <p:spPr bwMode="auto">
            <a:xfrm>
              <a:off x="1033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3.4</a:t>
              </a:r>
            </a:p>
          </p:txBody>
        </p:sp>
        <p:sp>
          <p:nvSpPr>
            <p:cNvPr id="228428" name="Text Box 76"/>
            <p:cNvSpPr txBox="1">
              <a:spLocks noChangeArrowheads="1"/>
            </p:cNvSpPr>
            <p:nvPr/>
          </p:nvSpPr>
          <p:spPr bwMode="auto">
            <a:xfrm>
              <a:off x="1388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3.2</a:t>
              </a:r>
            </a:p>
          </p:txBody>
        </p:sp>
        <p:sp>
          <p:nvSpPr>
            <p:cNvPr id="228429" name="Text Box 77"/>
            <p:cNvSpPr txBox="1">
              <a:spLocks noChangeArrowheads="1"/>
            </p:cNvSpPr>
            <p:nvPr/>
          </p:nvSpPr>
          <p:spPr bwMode="auto">
            <a:xfrm>
              <a:off x="2139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3.6</a:t>
              </a:r>
            </a:p>
          </p:txBody>
        </p:sp>
        <p:sp>
          <p:nvSpPr>
            <p:cNvPr id="228430" name="Text Box 78"/>
            <p:cNvSpPr txBox="1">
              <a:spLocks noChangeArrowheads="1"/>
            </p:cNvSpPr>
            <p:nvPr/>
          </p:nvSpPr>
          <p:spPr bwMode="auto">
            <a:xfrm>
              <a:off x="2483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2.4</a:t>
              </a:r>
            </a:p>
          </p:txBody>
        </p:sp>
        <p:sp>
          <p:nvSpPr>
            <p:cNvPr id="228431" name="Text Box 79"/>
            <p:cNvSpPr txBox="1">
              <a:spLocks noChangeArrowheads="1"/>
            </p:cNvSpPr>
            <p:nvPr/>
          </p:nvSpPr>
          <p:spPr bwMode="auto">
            <a:xfrm>
              <a:off x="1758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2" name="Text Box 80"/>
            <p:cNvSpPr txBox="1">
              <a:spLocks noChangeArrowheads="1"/>
            </p:cNvSpPr>
            <p:nvPr/>
          </p:nvSpPr>
          <p:spPr bwMode="auto">
            <a:xfrm>
              <a:off x="2825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</a:t>
              </a:r>
            </a:p>
          </p:txBody>
        </p:sp>
        <p:sp>
          <p:nvSpPr>
            <p:cNvPr id="228433" name="Text Box 81"/>
            <p:cNvSpPr txBox="1">
              <a:spLocks noChangeArrowheads="1"/>
            </p:cNvSpPr>
            <p:nvPr/>
          </p:nvSpPr>
          <p:spPr bwMode="auto">
            <a:xfrm>
              <a:off x="3162" y="2886"/>
              <a:ext cx="36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2.25</a:t>
              </a:r>
            </a:p>
          </p:txBody>
        </p:sp>
        <p:sp>
          <p:nvSpPr>
            <p:cNvPr id="228434" name="Text Box 82"/>
            <p:cNvSpPr txBox="1">
              <a:spLocks noChangeArrowheads="1"/>
            </p:cNvSpPr>
            <p:nvPr/>
          </p:nvSpPr>
          <p:spPr bwMode="auto">
            <a:xfrm>
              <a:off x="3539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5" name="Text Box 83"/>
            <p:cNvSpPr txBox="1">
              <a:spLocks noChangeArrowheads="1"/>
            </p:cNvSpPr>
            <p:nvPr/>
          </p:nvSpPr>
          <p:spPr bwMode="auto">
            <a:xfrm>
              <a:off x="3905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1.1</a:t>
              </a:r>
            </a:p>
          </p:txBody>
        </p:sp>
        <p:sp>
          <p:nvSpPr>
            <p:cNvPr id="228436" name="Text Box 84"/>
            <p:cNvSpPr txBox="1">
              <a:spLocks noChangeArrowheads="1"/>
            </p:cNvSpPr>
            <p:nvPr/>
          </p:nvSpPr>
          <p:spPr bwMode="auto">
            <a:xfrm>
              <a:off x="4239" y="2886"/>
              <a:ext cx="36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1.75</a:t>
              </a:r>
            </a:p>
          </p:txBody>
        </p:sp>
        <p:sp>
          <p:nvSpPr>
            <p:cNvPr id="228437" name="Text Box 85"/>
            <p:cNvSpPr txBox="1">
              <a:spLocks noChangeArrowheads="1"/>
            </p:cNvSpPr>
            <p:nvPr/>
          </p:nvSpPr>
          <p:spPr bwMode="auto">
            <a:xfrm>
              <a:off x="4632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2.8</a:t>
              </a:r>
            </a:p>
          </p:txBody>
        </p:sp>
        <p:sp>
          <p:nvSpPr>
            <p:cNvPr id="228438" name="Text Box 86"/>
            <p:cNvSpPr txBox="1">
              <a:spLocks noChangeArrowheads="1"/>
            </p:cNvSpPr>
            <p:nvPr/>
          </p:nvSpPr>
          <p:spPr bwMode="auto">
            <a:xfrm>
              <a:off x="4988" y="2886"/>
              <a:ext cx="49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2.3 eV</a:t>
              </a:r>
            </a:p>
          </p:txBody>
        </p:sp>
        <p:sp>
          <p:nvSpPr>
            <p:cNvPr id="228439" name="Line 87"/>
            <p:cNvSpPr>
              <a:spLocks noChangeShapeType="1"/>
            </p:cNvSpPr>
            <p:nvPr/>
          </p:nvSpPr>
          <p:spPr bwMode="auto">
            <a:xfrm flipV="1">
              <a:off x="796" y="2726"/>
              <a:ext cx="0" cy="18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0" name="Line 88"/>
            <p:cNvSpPr>
              <a:spLocks noChangeShapeType="1"/>
            </p:cNvSpPr>
            <p:nvPr/>
          </p:nvSpPr>
          <p:spPr bwMode="auto">
            <a:xfrm flipH="1" flipV="1">
              <a:off x="1147" y="2547"/>
              <a:ext cx="4" cy="3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1" name="Line 89"/>
            <p:cNvSpPr>
              <a:spLocks noChangeShapeType="1"/>
            </p:cNvSpPr>
            <p:nvPr/>
          </p:nvSpPr>
          <p:spPr bwMode="auto">
            <a:xfrm flipH="1" flipV="1">
              <a:off x="1516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2" name="Line 90"/>
            <p:cNvSpPr>
              <a:spLocks noChangeShapeType="1"/>
            </p:cNvSpPr>
            <p:nvPr/>
          </p:nvSpPr>
          <p:spPr bwMode="auto">
            <a:xfrm flipH="1" flipV="1">
              <a:off x="1877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3" name="Line 91"/>
            <p:cNvSpPr>
              <a:spLocks noChangeShapeType="1"/>
            </p:cNvSpPr>
            <p:nvPr/>
          </p:nvSpPr>
          <p:spPr bwMode="auto">
            <a:xfrm flipH="1" flipV="1">
              <a:off x="2256" y="2338"/>
              <a:ext cx="4" cy="57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4" name="Line 92"/>
            <p:cNvSpPr>
              <a:spLocks noChangeShapeType="1"/>
            </p:cNvSpPr>
            <p:nvPr/>
          </p:nvSpPr>
          <p:spPr bwMode="auto">
            <a:xfrm flipH="1" flipV="1">
              <a:off x="2592" y="2311"/>
              <a:ext cx="4" cy="59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5" name="Line 93"/>
            <p:cNvSpPr>
              <a:spLocks noChangeShapeType="1"/>
            </p:cNvSpPr>
            <p:nvPr/>
          </p:nvSpPr>
          <p:spPr bwMode="auto">
            <a:xfrm flipH="1" flipV="1">
              <a:off x="2954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6" name="Line 94"/>
            <p:cNvSpPr>
              <a:spLocks noChangeShapeType="1"/>
            </p:cNvSpPr>
            <p:nvPr/>
          </p:nvSpPr>
          <p:spPr bwMode="auto">
            <a:xfrm flipH="1" flipV="1">
              <a:off x="3318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7" name="Line 95"/>
            <p:cNvSpPr>
              <a:spLocks noChangeShapeType="1"/>
            </p:cNvSpPr>
            <p:nvPr/>
          </p:nvSpPr>
          <p:spPr bwMode="auto">
            <a:xfrm flipH="1" flipV="1">
              <a:off x="3682" y="2224"/>
              <a:ext cx="3" cy="6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8" name="Line 96"/>
            <p:cNvSpPr>
              <a:spLocks noChangeShapeType="1"/>
            </p:cNvSpPr>
            <p:nvPr/>
          </p:nvSpPr>
          <p:spPr bwMode="auto">
            <a:xfrm flipH="1" flipV="1">
              <a:off x="4402" y="2248"/>
              <a:ext cx="3" cy="66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9" name="Line 97"/>
            <p:cNvSpPr>
              <a:spLocks noChangeShapeType="1"/>
            </p:cNvSpPr>
            <p:nvPr/>
          </p:nvSpPr>
          <p:spPr bwMode="auto">
            <a:xfrm flipV="1">
              <a:off x="4033" y="2016"/>
              <a:ext cx="1" cy="89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0" name="Line 98"/>
            <p:cNvSpPr>
              <a:spLocks noChangeShapeType="1"/>
            </p:cNvSpPr>
            <p:nvPr/>
          </p:nvSpPr>
          <p:spPr bwMode="auto">
            <a:xfrm flipH="1" flipV="1">
              <a:off x="4763" y="2607"/>
              <a:ext cx="4" cy="3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1" name="Line 99"/>
            <p:cNvSpPr>
              <a:spLocks noChangeShapeType="1"/>
            </p:cNvSpPr>
            <p:nvPr/>
          </p:nvSpPr>
          <p:spPr bwMode="auto">
            <a:xfrm flipH="1" flipV="1">
              <a:off x="5123" y="2507"/>
              <a:ext cx="4" cy="4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Text Box 100"/>
            <p:cNvSpPr txBox="1">
              <a:spLocks noChangeArrowheads="1"/>
            </p:cNvSpPr>
            <p:nvPr/>
          </p:nvSpPr>
          <p:spPr bwMode="auto">
            <a:xfrm>
              <a:off x="5248" y="1845"/>
              <a:ext cx="6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973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9" y="2475640"/>
            <a:ext cx="8095887" cy="307793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572000" y="2313216"/>
            <a:ext cx="432048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73745" y="447677"/>
            <a:ext cx="44305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477424" y="2568301"/>
            <a:ext cx="226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Pd@TiO</a:t>
            </a:r>
            <a:r>
              <a:rPr lang="it-IT" sz="1400" baseline="-25000" dirty="0">
                <a:solidFill>
                  <a:srgbClr val="FF0000"/>
                </a:solidFill>
              </a:rPr>
              <a:t>2</a:t>
            </a:r>
            <a:r>
              <a:rPr lang="it-IT" sz="1400" dirty="0">
                <a:solidFill>
                  <a:srgbClr val="FF0000"/>
                </a:solidFill>
              </a:rPr>
              <a:t>/</a:t>
            </a:r>
            <a:r>
              <a:rPr lang="it-IT" sz="1400" dirty="0" err="1">
                <a:solidFill>
                  <a:srgbClr val="FF0000"/>
                </a:solidFill>
              </a:rPr>
              <a:t>Fe@CNT-magnetic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477424" y="3774524"/>
            <a:ext cx="2122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CC00"/>
                </a:solidFill>
              </a:rPr>
              <a:t>Pd@TiO</a:t>
            </a:r>
            <a:r>
              <a:rPr lang="it-IT" sz="1400" baseline="-25000" dirty="0">
                <a:solidFill>
                  <a:srgbClr val="00CC00"/>
                </a:solidFill>
              </a:rPr>
              <a:t>2</a:t>
            </a:r>
            <a:r>
              <a:rPr lang="it-IT" sz="1400" dirty="0">
                <a:solidFill>
                  <a:srgbClr val="00CC00"/>
                </a:solidFill>
              </a:rPr>
              <a:t>/</a:t>
            </a:r>
            <a:r>
              <a:rPr lang="it-IT" sz="1400" dirty="0" err="1">
                <a:solidFill>
                  <a:srgbClr val="00CC00"/>
                </a:solidFill>
              </a:rPr>
              <a:t>Fe@CNT-filtered</a:t>
            </a:r>
            <a:endParaRPr lang="it-IT" sz="1400" dirty="0">
              <a:solidFill>
                <a:srgbClr val="00CC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77422" y="4473458"/>
            <a:ext cx="838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00FF"/>
                </a:solidFill>
              </a:rPr>
              <a:t>Pd@TiO</a:t>
            </a:r>
            <a:r>
              <a:rPr lang="it-IT" sz="1400" baseline="-25000" dirty="0">
                <a:solidFill>
                  <a:srgbClr val="0000FF"/>
                </a:solidFill>
              </a:rPr>
              <a:t>2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1631850" y="1484784"/>
            <a:ext cx="1809663" cy="729372"/>
            <a:chOff x="1631848" y="1484784"/>
            <a:chExt cx="1809663" cy="729372"/>
          </a:xfrm>
        </p:grpSpPr>
        <p:sp>
          <p:nvSpPr>
            <p:cNvPr id="9" name="CasellaDiTesto 8"/>
            <p:cNvSpPr txBox="1"/>
            <p:nvPr/>
          </p:nvSpPr>
          <p:spPr>
            <a:xfrm>
              <a:off x="1672244" y="1484784"/>
              <a:ext cx="172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/>
                <a:t>EtOH</a:t>
              </a:r>
              <a:r>
                <a:rPr lang="it-IT" dirty="0"/>
                <a:t> : H</a:t>
              </a:r>
              <a:r>
                <a:rPr lang="it-IT" baseline="-25000" dirty="0"/>
                <a:t>2</a:t>
              </a:r>
              <a:r>
                <a:rPr lang="it-IT" dirty="0"/>
                <a:t>O = 1:1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631848" y="1844824"/>
              <a:ext cx="1809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UV-vis </a:t>
              </a:r>
              <a:r>
                <a:rPr lang="it-IT" dirty="0" err="1"/>
                <a:t>irradiation</a:t>
              </a:r>
              <a:endParaRPr lang="it-IT" dirty="0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5859473" y="6467535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B-Environ.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(2018), 356-365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403648" y="1412776"/>
            <a:ext cx="2232248" cy="7920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533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9" y="2475640"/>
            <a:ext cx="8095887" cy="30779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73745" y="447677"/>
            <a:ext cx="44305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47806" y="2313216"/>
            <a:ext cx="4124194" cy="3456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691682" y="2924946"/>
            <a:ext cx="226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Pd@TiO</a:t>
            </a:r>
            <a:r>
              <a:rPr lang="it-IT" sz="1400" baseline="-25000" dirty="0">
                <a:solidFill>
                  <a:srgbClr val="FF0000"/>
                </a:solidFill>
              </a:rPr>
              <a:t>2</a:t>
            </a:r>
            <a:r>
              <a:rPr lang="it-IT" sz="1400" dirty="0">
                <a:solidFill>
                  <a:srgbClr val="FF0000"/>
                </a:solidFill>
              </a:rPr>
              <a:t>/</a:t>
            </a:r>
            <a:r>
              <a:rPr lang="it-IT" sz="1400" dirty="0" err="1">
                <a:solidFill>
                  <a:srgbClr val="FF0000"/>
                </a:solidFill>
              </a:rPr>
              <a:t>Fe@CNT-magnetic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000558" y="1484784"/>
            <a:ext cx="172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EtOH</a:t>
            </a:r>
            <a:r>
              <a:rPr lang="it-IT" dirty="0"/>
              <a:t> : H</a:t>
            </a:r>
            <a:r>
              <a:rPr lang="it-IT" baseline="-25000" dirty="0"/>
              <a:t>2</a:t>
            </a:r>
            <a:r>
              <a:rPr lang="it-IT" dirty="0"/>
              <a:t>O = 1:1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382443" y="1754807"/>
            <a:ext cx="296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r>
              <a:rPr lang="it-IT" dirty="0"/>
              <a:t> </a:t>
            </a:r>
            <a:r>
              <a:rPr lang="it-IT" dirty="0" err="1"/>
              <a:t>irradiation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4014610"/>
            <a:ext cx="388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Easily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reusable</a:t>
            </a:r>
            <a:r>
              <a:rPr lang="it-IT" dirty="0">
                <a:solidFill>
                  <a:srgbClr val="0000FF"/>
                </a:solidFill>
              </a:rPr>
              <a:t> by </a:t>
            </a:r>
            <a:r>
              <a:rPr lang="it-IT" dirty="0" err="1">
                <a:solidFill>
                  <a:srgbClr val="0000FF"/>
                </a:solidFill>
              </a:rPr>
              <a:t>magnetic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recovery</a:t>
            </a:r>
            <a:r>
              <a:rPr lang="it-IT" dirty="0">
                <a:solidFill>
                  <a:srgbClr val="0000FF"/>
                </a:solidFill>
              </a:rPr>
              <a:t> from the </a:t>
            </a:r>
            <a:r>
              <a:rPr lang="it-IT" dirty="0" err="1">
                <a:solidFill>
                  <a:srgbClr val="0000FF"/>
                </a:solidFill>
              </a:rPr>
              <a:t>reaction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mixture</a:t>
            </a:r>
            <a:r>
              <a:rPr lang="it-IT" dirty="0">
                <a:solidFill>
                  <a:srgbClr val="0000FF"/>
                </a:solidFill>
              </a:rPr>
              <a:t>!!!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5859473" y="6467535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B-Environ.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(2018), 356-365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5220072" y="1396477"/>
            <a:ext cx="3237666" cy="7920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319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296" y="1268413"/>
            <a:ext cx="5527675" cy="4470400"/>
          </a:xfrm>
        </p:spPr>
      </p:pic>
      <p:sp>
        <p:nvSpPr>
          <p:cNvPr id="30" name="Rettangolo arrotondato 29"/>
          <p:cNvSpPr/>
          <p:nvPr/>
        </p:nvSpPr>
        <p:spPr>
          <a:xfrm>
            <a:off x="161925" y="1124074"/>
            <a:ext cx="5904334" cy="4753198"/>
          </a:xfrm>
          <a:prstGeom prst="roundRect">
            <a:avLst>
              <a:gd name="adj" fmla="val 116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446575" y="447677"/>
            <a:ext cx="41576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DYE SENSITIZED PHOTOCATALYSTS</a:t>
            </a:r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56178" y="1628802"/>
            <a:ext cx="280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00CC00"/>
              </a:buClr>
              <a:buFont typeface="Wingdings" panose="05000000000000000000" pitchFamily="2" charset="2"/>
              <a:buChar char="ü"/>
            </a:pPr>
            <a:r>
              <a:rPr lang="it-IT" sz="2400" dirty="0" err="1">
                <a:solidFill>
                  <a:srgbClr val="00CC00"/>
                </a:solidFill>
              </a:rPr>
              <a:t>Materials</a:t>
            </a:r>
            <a:r>
              <a:rPr lang="it-IT" sz="2400" dirty="0">
                <a:solidFill>
                  <a:srgbClr val="00CC00"/>
                </a:solidFill>
              </a:rPr>
              <a:t> </a:t>
            </a:r>
            <a:r>
              <a:rPr lang="it-IT" sz="2400" dirty="0" err="1">
                <a:solidFill>
                  <a:srgbClr val="00CC00"/>
                </a:solidFill>
              </a:rPr>
              <a:t>active</a:t>
            </a:r>
            <a:r>
              <a:rPr lang="it-IT" sz="2400" dirty="0">
                <a:solidFill>
                  <a:srgbClr val="00CC00"/>
                </a:solidFill>
              </a:rPr>
              <a:t> under </a:t>
            </a:r>
            <a:r>
              <a:rPr lang="it-IT" sz="2400" dirty="0" err="1">
                <a:solidFill>
                  <a:srgbClr val="00CC00"/>
                </a:solidFill>
              </a:rPr>
              <a:t>visible</a:t>
            </a:r>
            <a:r>
              <a:rPr lang="it-IT" sz="2400" dirty="0">
                <a:solidFill>
                  <a:srgbClr val="00CC00"/>
                </a:solidFill>
              </a:rPr>
              <a:t> light (</a:t>
            </a:r>
            <a:r>
              <a:rPr lang="el-GR" sz="2400" dirty="0">
                <a:solidFill>
                  <a:srgbClr val="00CC00"/>
                </a:solidFill>
              </a:rPr>
              <a:t>λ</a:t>
            </a:r>
            <a:r>
              <a:rPr lang="it-IT" sz="2400" dirty="0">
                <a:solidFill>
                  <a:srgbClr val="00CC00"/>
                </a:solidFill>
              </a:rPr>
              <a:t> &gt; 420nm)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156178" y="3717034"/>
            <a:ext cx="280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FF0000"/>
              </a:buClr>
              <a:buFont typeface="Arial" panose="020B0604020202020204" pitchFamily="34" charset="0"/>
              <a:buChar char="x"/>
            </a:pPr>
            <a:r>
              <a:rPr lang="it-IT" sz="2400" dirty="0" err="1">
                <a:solidFill>
                  <a:srgbClr val="FF0000"/>
                </a:solidFill>
              </a:rPr>
              <a:t>Not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sustainable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Sacrificial</a:t>
            </a:r>
            <a:r>
              <a:rPr lang="it-IT" sz="2400" dirty="0">
                <a:solidFill>
                  <a:srgbClr val="FF0000"/>
                </a:solidFill>
              </a:rPr>
              <a:t> Electron </a:t>
            </a:r>
            <a:r>
              <a:rPr lang="it-IT" sz="2400" dirty="0" err="1">
                <a:solidFill>
                  <a:srgbClr val="FF0000"/>
                </a:solidFill>
              </a:rPr>
              <a:t>Donor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41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64" y="891592"/>
            <a:ext cx="7912908" cy="2897448"/>
          </a:xfrm>
          <a:prstGeom prst="rect">
            <a:avLst/>
          </a:prstGeom>
        </p:spPr>
      </p:pic>
      <p:sp>
        <p:nvSpPr>
          <p:cNvPr id="16" name="Rettangolo 11"/>
          <p:cNvSpPr>
            <a:spLocks noChangeArrowheads="1"/>
          </p:cNvSpPr>
          <p:nvPr/>
        </p:nvSpPr>
        <p:spPr bwMode="auto">
          <a:xfrm>
            <a:off x="107506" y="6443860"/>
            <a:ext cx="3967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dirty="0" err="1"/>
              <a:t>ChemSusChem</a:t>
            </a:r>
            <a:r>
              <a:rPr lang="en-US" altLang="it-IT" i="0" dirty="0"/>
              <a:t> </a:t>
            </a:r>
            <a:r>
              <a:rPr lang="en-US" altLang="it-IT" b="1" i="0" dirty="0"/>
              <a:t>8</a:t>
            </a:r>
            <a:r>
              <a:rPr lang="en-US" altLang="it-IT" i="0" dirty="0"/>
              <a:t> (2015), 4216-4228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6623" y="1045187"/>
            <a:ext cx="190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molecular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8659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7" descr="C:\Users\Hp\AppData\Roaming\Skype\matteomonai\media_messaging\media_cache\^FF62F1B88FD195A455C27D0FB311A2E327A48424E7C779BB3F^pimgpsh_fullsize_di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323849" y="3717032"/>
            <a:ext cx="3600000" cy="25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64" y="891592"/>
            <a:ext cx="7912908" cy="2897448"/>
          </a:xfrm>
          <a:prstGeom prst="rect">
            <a:avLst/>
          </a:prstGeom>
        </p:spPr>
      </p:pic>
      <p:sp>
        <p:nvSpPr>
          <p:cNvPr id="16" name="Rettangolo 11"/>
          <p:cNvSpPr>
            <a:spLocks noChangeArrowheads="1"/>
          </p:cNvSpPr>
          <p:nvPr/>
        </p:nvSpPr>
        <p:spPr bwMode="auto">
          <a:xfrm>
            <a:off x="107506" y="6443860"/>
            <a:ext cx="3967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dirty="0" err="1"/>
              <a:t>ChemSusChem</a:t>
            </a:r>
            <a:r>
              <a:rPr lang="en-US" altLang="it-IT" i="0" dirty="0"/>
              <a:t> </a:t>
            </a:r>
            <a:r>
              <a:rPr lang="en-US" altLang="it-IT" b="1" i="0" dirty="0"/>
              <a:t>8</a:t>
            </a:r>
            <a:r>
              <a:rPr lang="en-US" altLang="it-IT" i="0" dirty="0"/>
              <a:t> (2015), 4216-4228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97292" name="Picture 12" descr="Figure 7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56" y="3717032"/>
            <a:ext cx="3600000" cy="27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3571860" y="2263874"/>
            <a:ext cx="2376264" cy="1453158"/>
          </a:xfrm>
          <a:prstGeom prst="round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165528" y="3861050"/>
            <a:ext cx="983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</a:p>
          <a:p>
            <a:pPr algn="ctr"/>
            <a:r>
              <a:rPr lang="it-IT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it-IT" sz="24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</a:t>
            </a:r>
            <a:endParaRPr lang="it-IT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6623" y="1045187"/>
            <a:ext cx="190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molecular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828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ttangolo 11"/>
          <p:cNvSpPr>
            <a:spLocks noChangeArrowheads="1"/>
          </p:cNvSpPr>
          <p:nvPr/>
        </p:nvSpPr>
        <p:spPr bwMode="auto">
          <a:xfrm>
            <a:off x="4684022" y="6453336"/>
            <a:ext cx="4352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es-ES" altLang="it-IT" dirty="0" err="1"/>
              <a:t>Sustain</a:t>
            </a:r>
            <a:r>
              <a:rPr lang="es-ES" altLang="it-IT" dirty="0"/>
              <a:t>. </a:t>
            </a:r>
            <a:r>
              <a:rPr lang="es-ES" altLang="it-IT" dirty="0" err="1"/>
              <a:t>Energ</a:t>
            </a:r>
            <a:r>
              <a:rPr lang="es-ES" altLang="it-IT" dirty="0"/>
              <a:t>. </a:t>
            </a:r>
            <a:r>
              <a:rPr lang="es-ES" altLang="it-IT" dirty="0" err="1"/>
              <a:t>Fuels</a:t>
            </a:r>
            <a:r>
              <a:rPr lang="es-ES" altLang="it-IT" dirty="0"/>
              <a:t>, </a:t>
            </a:r>
            <a:r>
              <a:rPr lang="es-ES" altLang="it-IT" b="1" i="0" dirty="0"/>
              <a:t>1</a:t>
            </a:r>
            <a:r>
              <a:rPr lang="es-ES" altLang="it-IT" i="0" dirty="0"/>
              <a:t> (2017), 694-698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25850" y="1111468"/>
            <a:ext cx="3038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aromatic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2"/>
            <a:ext cx="5076150" cy="164456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35858" y="1628802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Phenotiazine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535858" y="2240870"/>
            <a:ext cx="1106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00FF"/>
                </a:solidFill>
              </a:rPr>
              <a:t>Phenoxazine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35860" y="2852938"/>
            <a:ext cx="903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</a:rPr>
              <a:t>Carbazole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627" y="3653556"/>
            <a:ext cx="405333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547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25850" y="1111468"/>
            <a:ext cx="3038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aromatic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3" y="2492898"/>
            <a:ext cx="4320000" cy="29208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496" y="4096975"/>
            <a:ext cx="3240000" cy="23563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496" y="1381181"/>
            <a:ext cx="3600000" cy="2191837"/>
          </a:xfrm>
          <a:prstGeom prst="rect">
            <a:avLst/>
          </a:prstGeom>
        </p:spPr>
      </p:pic>
      <p:sp>
        <p:nvSpPr>
          <p:cNvPr id="8" name="Parentesi graffa aperta 7"/>
          <p:cNvSpPr/>
          <p:nvPr/>
        </p:nvSpPr>
        <p:spPr>
          <a:xfrm>
            <a:off x="4716016" y="1340768"/>
            <a:ext cx="352078" cy="5266456"/>
          </a:xfrm>
          <a:prstGeom prst="leftBrace">
            <a:avLst>
              <a:gd name="adj1" fmla="val 7208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324562" y="1196752"/>
            <a:ext cx="219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High </a:t>
            </a:r>
            <a:r>
              <a:rPr lang="it-IT" dirty="0" err="1">
                <a:solidFill>
                  <a:srgbClr val="FF0000"/>
                </a:solidFill>
              </a:rPr>
              <a:t>energy</a:t>
            </a:r>
            <a:r>
              <a:rPr lang="it-IT" dirty="0">
                <a:solidFill>
                  <a:srgbClr val="FF0000"/>
                </a:solidFill>
              </a:rPr>
              <a:t> of LUMO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885765" y="3835496"/>
            <a:ext cx="30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Ligand</a:t>
            </a:r>
            <a:r>
              <a:rPr lang="it-IT" dirty="0">
                <a:solidFill>
                  <a:srgbClr val="FF0000"/>
                </a:solidFill>
              </a:rPr>
              <a:t>-to-Metal </a:t>
            </a:r>
            <a:r>
              <a:rPr lang="it-IT" dirty="0" err="1">
                <a:solidFill>
                  <a:srgbClr val="FF0000"/>
                </a:solidFill>
              </a:rPr>
              <a:t>Charge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Trasfer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4684022" y="6453336"/>
            <a:ext cx="4352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es-ES" altLang="it-IT" dirty="0" err="1"/>
              <a:t>Sustain</a:t>
            </a:r>
            <a:r>
              <a:rPr lang="es-ES" altLang="it-IT" dirty="0"/>
              <a:t>. </a:t>
            </a:r>
            <a:r>
              <a:rPr lang="es-ES" altLang="it-IT" dirty="0" err="1"/>
              <a:t>Energ</a:t>
            </a:r>
            <a:r>
              <a:rPr lang="es-ES" altLang="it-IT" dirty="0"/>
              <a:t>. </a:t>
            </a:r>
            <a:r>
              <a:rPr lang="es-ES" altLang="it-IT" dirty="0" err="1"/>
              <a:t>Fuels</a:t>
            </a:r>
            <a:r>
              <a:rPr lang="es-ES" altLang="it-IT" dirty="0"/>
              <a:t>, </a:t>
            </a:r>
            <a:r>
              <a:rPr lang="es-ES" altLang="it-IT" b="1" i="0" dirty="0"/>
              <a:t>1</a:t>
            </a:r>
            <a:r>
              <a:rPr lang="es-ES" altLang="it-IT" i="0" dirty="0"/>
              <a:t> (2017), 694-698</a:t>
            </a:r>
          </a:p>
        </p:txBody>
      </p:sp>
    </p:spTree>
    <p:extLst>
      <p:ext uri="{BB962C8B-B14F-4D97-AF65-F5344CB8AC3E}">
        <p14:creationId xmlns:p14="http://schemas.microsoft.com/office/powerpoint/2010/main" val="17734546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Oval 4" descr="Diagonali larghe verso l'alto"/>
          <p:cNvSpPr>
            <a:spLocks noChangeArrowheads="1"/>
          </p:cNvSpPr>
          <p:nvPr/>
        </p:nvSpPr>
        <p:spPr bwMode="auto">
          <a:xfrm>
            <a:off x="5456238" y="2570163"/>
            <a:ext cx="544512" cy="544512"/>
          </a:xfrm>
          <a:prstGeom prst="ellipse">
            <a:avLst/>
          </a:prstGeom>
          <a:solidFill>
            <a:srgbClr val="3333FF">
              <a:alpha val="58823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5" name="Oval 28"/>
          <p:cNvSpPr>
            <a:spLocks noChangeArrowheads="1"/>
          </p:cNvSpPr>
          <p:nvPr/>
        </p:nvSpPr>
        <p:spPr bwMode="auto">
          <a:xfrm>
            <a:off x="3429000" y="2143125"/>
            <a:ext cx="2527300" cy="2520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6969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Verdana" pitchFamily="34" charset="0"/>
            </a:endParaRPr>
          </a:p>
        </p:txBody>
      </p:sp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5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>
                <a:latin typeface="Calibri" pitchFamily="34" charset="0"/>
              </a:rPr>
              <a:t>Metal / TiO</a:t>
            </a:r>
            <a:r>
              <a:rPr lang="it-IT" altLang="it-IT" sz="3600" baseline="-25000">
                <a:latin typeface="Calibri" pitchFamily="34" charset="0"/>
              </a:rPr>
              <a:t>2</a:t>
            </a:r>
            <a:endParaRPr lang="it-IT" altLang="it-IT" sz="360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7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8" name="AutoShape 8"/>
          <p:cNvSpPr>
            <a:spLocks noChangeArrowheads="1"/>
          </p:cNvSpPr>
          <p:nvPr/>
        </p:nvSpPr>
        <p:spPr bwMode="auto">
          <a:xfrm rot="-5571746">
            <a:off x="5891213" y="2660650"/>
            <a:ext cx="544512" cy="363538"/>
          </a:xfrm>
          <a:prstGeom prst="curvedDownArrow">
            <a:avLst>
              <a:gd name="adj1" fmla="val 7829"/>
              <a:gd name="adj2" fmla="val 37785"/>
              <a:gd name="adj3" fmla="val 333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9" name="AutoShape 9"/>
          <p:cNvSpPr>
            <a:spLocks noChangeArrowheads="1"/>
          </p:cNvSpPr>
          <p:nvPr/>
        </p:nvSpPr>
        <p:spPr bwMode="auto">
          <a:xfrm>
            <a:off x="4635500" y="2932115"/>
            <a:ext cx="361950" cy="1271587"/>
          </a:xfrm>
          <a:prstGeom prst="upArrow">
            <a:avLst>
              <a:gd name="adj1" fmla="val 23120"/>
              <a:gd name="adj2" fmla="val 43589"/>
            </a:avLst>
          </a:prstGeom>
          <a:solidFill>
            <a:srgbClr val="3333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80" name="Text Box 10"/>
          <p:cNvSpPr txBox="1">
            <a:spLocks noChangeArrowheads="1"/>
          </p:cNvSpPr>
          <p:nvPr/>
        </p:nvSpPr>
        <p:spPr bwMode="auto">
          <a:xfrm>
            <a:off x="823915" y="2570163"/>
            <a:ext cx="235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Conduction Band</a:t>
            </a:r>
            <a:endParaRPr lang="it-IT" altLang="it-IT" sz="1600"/>
          </a:p>
        </p:txBody>
      </p:sp>
      <p:sp>
        <p:nvSpPr>
          <p:cNvPr id="233481" name="Text Box 11"/>
          <p:cNvSpPr txBox="1">
            <a:spLocks noChangeArrowheads="1"/>
          </p:cNvSpPr>
          <p:nvPr/>
        </p:nvSpPr>
        <p:spPr bwMode="auto">
          <a:xfrm>
            <a:off x="1006475" y="4203700"/>
            <a:ext cx="19954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Valence band</a:t>
            </a:r>
            <a:endParaRPr lang="it-IT" altLang="it-IT" sz="1600"/>
          </a:p>
        </p:txBody>
      </p:sp>
      <p:sp>
        <p:nvSpPr>
          <p:cNvPr id="233482" name="Text Box 12"/>
          <p:cNvSpPr txBox="1">
            <a:spLocks noChangeArrowheads="1"/>
          </p:cNvSpPr>
          <p:nvPr/>
        </p:nvSpPr>
        <p:spPr bwMode="auto">
          <a:xfrm>
            <a:off x="6340477" y="2932115"/>
            <a:ext cx="1089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2H</a:t>
            </a:r>
            <a:r>
              <a:rPr lang="it-IT" altLang="it-IT" b="1" baseline="30000">
                <a:latin typeface="Comic Sans MS" pitchFamily="66" charset="0"/>
              </a:rPr>
              <a:t>+</a:t>
            </a:r>
            <a:endParaRPr lang="it-IT" altLang="it-IT"/>
          </a:p>
        </p:txBody>
      </p:sp>
      <p:sp>
        <p:nvSpPr>
          <p:cNvPr id="233483" name="AutoShape 13"/>
          <p:cNvSpPr>
            <a:spLocks noChangeArrowheads="1"/>
          </p:cNvSpPr>
          <p:nvPr/>
        </p:nvSpPr>
        <p:spPr bwMode="auto">
          <a:xfrm>
            <a:off x="6418265" y="2387602"/>
            <a:ext cx="555625" cy="4429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H</a:t>
            </a:r>
            <a:r>
              <a:rPr lang="it-IT" altLang="it-IT" b="1" baseline="-25000">
                <a:latin typeface="Comic Sans MS" pitchFamily="66" charset="0"/>
              </a:rPr>
              <a:t>2</a:t>
            </a:r>
            <a:endParaRPr lang="it-IT" altLang="it-IT"/>
          </a:p>
        </p:txBody>
      </p:sp>
      <p:sp>
        <p:nvSpPr>
          <p:cNvPr id="233484" name="Text Box 16"/>
          <p:cNvSpPr txBox="1">
            <a:spLocks noChangeArrowheads="1"/>
          </p:cNvSpPr>
          <p:nvPr/>
        </p:nvSpPr>
        <p:spPr bwMode="auto">
          <a:xfrm>
            <a:off x="4597402" y="2387602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e</a:t>
            </a:r>
            <a:r>
              <a:rPr lang="it-IT" altLang="it-IT" sz="2800" b="1" baseline="30000">
                <a:latin typeface="Comic Sans MS" pitchFamily="66" charset="0"/>
              </a:rPr>
              <a:t>-</a:t>
            </a:r>
            <a:endParaRPr lang="it-IT" altLang="it-IT" sz="2800"/>
          </a:p>
        </p:txBody>
      </p:sp>
      <p:sp>
        <p:nvSpPr>
          <p:cNvPr id="233485" name="Text Box 17"/>
          <p:cNvSpPr txBox="1">
            <a:spLocks noChangeArrowheads="1"/>
          </p:cNvSpPr>
          <p:nvPr/>
        </p:nvSpPr>
        <p:spPr bwMode="auto">
          <a:xfrm>
            <a:off x="4610100" y="3930652"/>
            <a:ext cx="9080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r>
              <a:rPr lang="it-IT" altLang="it-IT" sz="14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h</a:t>
            </a:r>
            <a:r>
              <a:rPr lang="it-IT" altLang="it-IT" sz="2800" b="1" baseline="30000">
                <a:latin typeface="Comic Sans MS" pitchFamily="66" charset="0"/>
              </a:rPr>
              <a:t>+</a:t>
            </a:r>
            <a:endParaRPr lang="it-IT" altLang="it-IT" sz="2800"/>
          </a:p>
        </p:txBody>
      </p:sp>
      <p:sp>
        <p:nvSpPr>
          <p:cNvPr id="233486" name="Freeform 18"/>
          <p:cNvSpPr>
            <a:spLocks/>
          </p:cNvSpPr>
          <p:nvPr/>
        </p:nvSpPr>
        <p:spPr bwMode="auto">
          <a:xfrm>
            <a:off x="5857877" y="1857375"/>
            <a:ext cx="23813" cy="711200"/>
          </a:xfrm>
          <a:custGeom>
            <a:avLst/>
            <a:gdLst>
              <a:gd name="T0" fmla="*/ 2147483647 w 23"/>
              <a:gd name="T1" fmla="*/ 0 h 706"/>
              <a:gd name="T2" fmla="*/ 0 w 23"/>
              <a:gd name="T3" fmla="*/ 2147483647 h 706"/>
              <a:gd name="T4" fmla="*/ 0 60000 65536"/>
              <a:gd name="T5" fmla="*/ 0 60000 65536"/>
              <a:gd name="T6" fmla="*/ 0 w 23"/>
              <a:gd name="T7" fmla="*/ 0 h 706"/>
              <a:gd name="T8" fmla="*/ 23 w 23"/>
              <a:gd name="T9" fmla="*/ 706 h 7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" h="706">
                <a:moveTo>
                  <a:pt x="23" y="0"/>
                </a:moveTo>
                <a:lnTo>
                  <a:pt x="0" y="70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7" name="Freeform 19"/>
          <p:cNvSpPr>
            <a:spLocks/>
          </p:cNvSpPr>
          <p:nvPr/>
        </p:nvSpPr>
        <p:spPr bwMode="auto">
          <a:xfrm>
            <a:off x="2892427" y="2789240"/>
            <a:ext cx="809625" cy="85725"/>
          </a:xfrm>
          <a:custGeom>
            <a:avLst/>
            <a:gdLst>
              <a:gd name="T0" fmla="*/ 0 w 804"/>
              <a:gd name="T1" fmla="*/ 0 h 84"/>
              <a:gd name="T2" fmla="*/ 2147483647 w 804"/>
              <a:gd name="T3" fmla="*/ 2147483647 h 84"/>
              <a:gd name="T4" fmla="*/ 0 60000 65536"/>
              <a:gd name="T5" fmla="*/ 0 60000 65536"/>
              <a:gd name="T6" fmla="*/ 0 w 804"/>
              <a:gd name="T7" fmla="*/ 0 h 84"/>
              <a:gd name="T8" fmla="*/ 804 w 804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4" h="84">
                <a:moveTo>
                  <a:pt x="0" y="0"/>
                </a:moveTo>
                <a:lnTo>
                  <a:pt x="804" y="84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8" name="Freeform 20"/>
          <p:cNvSpPr>
            <a:spLocks/>
          </p:cNvSpPr>
          <p:nvPr/>
        </p:nvSpPr>
        <p:spPr bwMode="auto">
          <a:xfrm>
            <a:off x="2714627" y="4214815"/>
            <a:ext cx="944563" cy="180975"/>
          </a:xfrm>
          <a:custGeom>
            <a:avLst/>
            <a:gdLst>
              <a:gd name="T0" fmla="*/ 0 w 936"/>
              <a:gd name="T1" fmla="*/ 2147483647 h 180"/>
              <a:gd name="T2" fmla="*/ 2147483647 w 936"/>
              <a:gd name="T3" fmla="*/ 0 h 180"/>
              <a:gd name="T4" fmla="*/ 0 60000 65536"/>
              <a:gd name="T5" fmla="*/ 0 60000 65536"/>
              <a:gd name="T6" fmla="*/ 0 w 936"/>
              <a:gd name="T7" fmla="*/ 0 h 180"/>
              <a:gd name="T8" fmla="*/ 936 w 93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36" h="180">
                <a:moveTo>
                  <a:pt x="0" y="180"/>
                </a:moveTo>
                <a:lnTo>
                  <a:pt x="936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912938" y="3114677"/>
            <a:ext cx="145256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hν</a:t>
            </a:r>
            <a:endParaRPr lang="it-IT" sz="4000" dirty="0"/>
          </a:p>
        </p:txBody>
      </p:sp>
      <p:sp>
        <p:nvSpPr>
          <p:cNvPr id="233490" name="AutoShape 22"/>
          <p:cNvSpPr>
            <a:spLocks noChangeArrowheads="1"/>
          </p:cNvSpPr>
          <p:nvPr/>
        </p:nvSpPr>
        <p:spPr bwMode="auto">
          <a:xfrm rot="6660277" flipV="1">
            <a:off x="5479258" y="4310857"/>
            <a:ext cx="544513" cy="361950"/>
          </a:xfrm>
          <a:prstGeom prst="curvedDownArrow">
            <a:avLst>
              <a:gd name="adj1" fmla="val 8079"/>
              <a:gd name="adj2" fmla="val 38167"/>
              <a:gd name="adj3" fmla="val 3649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91" name="Freeform 25"/>
          <p:cNvSpPr>
            <a:spLocks/>
          </p:cNvSpPr>
          <p:nvPr/>
        </p:nvSpPr>
        <p:spPr bwMode="auto">
          <a:xfrm>
            <a:off x="3848102" y="2001840"/>
            <a:ext cx="436563" cy="630237"/>
          </a:xfrm>
          <a:custGeom>
            <a:avLst/>
            <a:gdLst>
              <a:gd name="T0" fmla="*/ 0 w 432"/>
              <a:gd name="T1" fmla="*/ 0 h 624"/>
              <a:gd name="T2" fmla="*/ 2147483647 w 432"/>
              <a:gd name="T3" fmla="*/ 2147483647 h 624"/>
              <a:gd name="T4" fmla="*/ 0 60000 65536"/>
              <a:gd name="T5" fmla="*/ 0 60000 65536"/>
              <a:gd name="T6" fmla="*/ 0 w 432"/>
              <a:gd name="T7" fmla="*/ 0 h 624"/>
              <a:gd name="T8" fmla="*/ 432 w 432"/>
              <a:gd name="T9" fmla="*/ 624 h 6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2" h="624">
                <a:moveTo>
                  <a:pt x="0" y="0"/>
                </a:moveTo>
                <a:lnTo>
                  <a:pt x="432" y="6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182938" y="1662113"/>
            <a:ext cx="90805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TiO</a:t>
            </a:r>
            <a:r>
              <a:rPr lang="it-IT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93" name="Text Box 27"/>
          <p:cNvSpPr txBox="1">
            <a:spLocks noChangeArrowheads="1"/>
          </p:cNvSpPr>
          <p:nvPr/>
        </p:nvSpPr>
        <p:spPr bwMode="auto">
          <a:xfrm>
            <a:off x="6059488" y="4121152"/>
            <a:ext cx="9064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H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r>
              <a:rPr lang="it-IT" altLang="it-IT" sz="2000" b="1">
                <a:latin typeface="Comic Sans MS" pitchFamily="66" charset="0"/>
              </a:rPr>
              <a:t>O</a:t>
            </a:r>
            <a:endParaRPr lang="it-IT" altLang="it-IT" sz="2000"/>
          </a:p>
        </p:txBody>
      </p:sp>
      <p:sp>
        <p:nvSpPr>
          <p:cNvPr id="233494" name="Text Box 28"/>
          <p:cNvSpPr txBox="1">
            <a:spLocks noChangeArrowheads="1"/>
          </p:cNvSpPr>
          <p:nvPr/>
        </p:nvSpPr>
        <p:spPr bwMode="auto">
          <a:xfrm>
            <a:off x="5724527" y="4594227"/>
            <a:ext cx="14525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 2H</a:t>
            </a:r>
            <a:r>
              <a:rPr lang="it-IT" altLang="it-IT" sz="2000" b="1" baseline="30000">
                <a:latin typeface="Comic Sans MS" pitchFamily="66" charset="0"/>
              </a:rPr>
              <a:t>+</a:t>
            </a:r>
            <a:r>
              <a:rPr lang="it-IT" altLang="it-IT" sz="2000" b="1">
                <a:latin typeface="Comic Sans MS" pitchFamily="66" charset="0"/>
              </a:rPr>
              <a:t>+½O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endParaRPr lang="it-IT" altLang="it-IT" sz="2000"/>
          </a:p>
        </p:txBody>
      </p:sp>
      <p:sp>
        <p:nvSpPr>
          <p:cNvPr id="31" name="Freccia circolare a sinistra 30"/>
          <p:cNvSpPr>
            <a:spLocks noChangeArrowheads="1"/>
          </p:cNvSpPr>
          <p:nvPr/>
        </p:nvSpPr>
        <p:spPr bwMode="auto">
          <a:xfrm rot="16200000">
            <a:off x="5179219" y="1893094"/>
            <a:ext cx="285750" cy="785812"/>
          </a:xfrm>
          <a:prstGeom prst="curvedLeftArrow">
            <a:avLst>
              <a:gd name="adj1" fmla="val 24992"/>
              <a:gd name="adj2" fmla="val 49997"/>
              <a:gd name="adj3" fmla="val 25000"/>
            </a:avLst>
          </a:prstGeom>
          <a:solidFill>
            <a:srgbClr val="008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3496" name="CasellaDiTesto 35"/>
          <p:cNvSpPr txBox="1">
            <a:spLocks noChangeArrowheads="1"/>
          </p:cNvSpPr>
          <p:nvPr/>
        </p:nvSpPr>
        <p:spPr bwMode="auto">
          <a:xfrm>
            <a:off x="285750" y="5214938"/>
            <a:ext cx="8001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Thechnological solution: separation of red and Ox reactions</a:t>
            </a:r>
          </a:p>
          <a:p>
            <a:pPr algn="just" eaLnBrk="1" hangingPunct="1"/>
            <a:endParaRPr lang="it-IT" altLang="it-IT" sz="800">
              <a:latin typeface="Calibri" pitchFamily="34" charset="0"/>
              <a:sym typeface="Symbol" pitchFamily="18" charset="2"/>
            </a:endParaRPr>
          </a:p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Chemical solution: use of  </a:t>
            </a:r>
            <a:r>
              <a:rPr lang="it-IT" altLang="it-IT" sz="2000" b="1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sacrifical agents</a:t>
            </a:r>
            <a:endParaRPr lang="it-IT" altLang="it-IT" sz="1000" b="1">
              <a:solidFill>
                <a:srgbClr val="008000"/>
              </a:solidFill>
              <a:latin typeface="Calibri" pitchFamily="34" charset="0"/>
            </a:endParaRP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Inorganic compounds:  S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/SO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, Ce</a:t>
            </a:r>
            <a:r>
              <a:rPr lang="it-IT" altLang="it-IT" sz="2000" baseline="30000">
                <a:latin typeface="Calibri" pitchFamily="34" charset="0"/>
              </a:rPr>
              <a:t>4+</a:t>
            </a:r>
            <a:r>
              <a:rPr lang="it-IT" altLang="it-IT" sz="2000">
                <a:latin typeface="Calibri" pitchFamily="34" charset="0"/>
              </a:rPr>
              <a:t>/Ce</a:t>
            </a:r>
            <a:r>
              <a:rPr lang="it-IT" altLang="it-IT" sz="2000" baseline="30000">
                <a:latin typeface="Calibri" pitchFamily="34" charset="0"/>
              </a:rPr>
              <a:t>3+</a:t>
            </a:r>
            <a:r>
              <a:rPr lang="it-IT" altLang="it-IT" sz="2000">
                <a:latin typeface="Calibri" pitchFamily="34" charset="0"/>
              </a:rPr>
              <a:t>, IO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-</a:t>
            </a:r>
            <a:r>
              <a:rPr lang="it-IT" altLang="it-IT" sz="2000">
                <a:latin typeface="Calibri" pitchFamily="34" charset="0"/>
              </a:rPr>
              <a:t>/I</a:t>
            </a:r>
            <a:r>
              <a:rPr lang="it-IT" altLang="it-IT" sz="2000" baseline="30000">
                <a:latin typeface="Calibri" pitchFamily="34" charset="0"/>
              </a:rPr>
              <a:t>-</a:t>
            </a: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Organic compounds: EDTA, methanol, ethanol, glycerol, etc.</a:t>
            </a:r>
          </a:p>
        </p:txBody>
      </p:sp>
      <p:sp>
        <p:nvSpPr>
          <p:cNvPr id="233497" name="Text Box 14"/>
          <p:cNvSpPr txBox="1">
            <a:spLocks noChangeArrowheads="1"/>
          </p:cNvSpPr>
          <p:nvPr/>
        </p:nvSpPr>
        <p:spPr bwMode="auto">
          <a:xfrm>
            <a:off x="5715002" y="1857375"/>
            <a:ext cx="1711325" cy="357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>
                <a:latin typeface="Comic Sans MS" pitchFamily="66" charset="0"/>
              </a:rPr>
              <a:t>Metal</a:t>
            </a:r>
            <a:endParaRPr lang="it-IT" altLang="it-IT" sz="1600">
              <a:solidFill>
                <a:srgbClr val="008000"/>
              </a:solidFill>
            </a:endParaRPr>
          </a:p>
        </p:txBody>
      </p:sp>
      <p:cxnSp>
        <p:nvCxnSpPr>
          <p:cNvPr id="33" name="Connettore 2 32"/>
          <p:cNvCxnSpPr>
            <a:stCxn id="233483" idx="3"/>
          </p:cNvCxnSpPr>
          <p:nvPr/>
        </p:nvCxnSpPr>
        <p:spPr>
          <a:xfrm flipV="1">
            <a:off x="6973888" y="2600325"/>
            <a:ext cx="1052512" cy="793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500" name="Text Box 27"/>
          <p:cNvSpPr txBox="1">
            <a:spLocks noChangeArrowheads="1"/>
          </p:cNvSpPr>
          <p:nvPr/>
        </p:nvSpPr>
        <p:spPr bwMode="auto">
          <a:xfrm>
            <a:off x="8002590" y="2378077"/>
            <a:ext cx="10699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O</a:t>
            </a:r>
            <a:endParaRPr lang="it-IT" altLang="it-IT" sz="2000">
              <a:solidFill>
                <a:srgbClr val="008000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994527" y="2190752"/>
            <a:ext cx="14525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it-IT" sz="1600" b="1" i="1" dirty="0">
                <a:solidFill>
                  <a:srgbClr val="008000"/>
                </a:solidFill>
                <a:latin typeface="Comic Sans MS" pitchFamily="66" charset="0"/>
              </a:rPr>
              <a:t>+ </a:t>
            </a:r>
            <a:r>
              <a:rPr lang="it-IT" b="1" i="1" dirty="0" err="1">
                <a:solidFill>
                  <a:srgbClr val="008000"/>
                </a:solidFill>
                <a:cs typeface="Arial"/>
              </a:rPr>
              <a:t>½</a:t>
            </a:r>
            <a:r>
              <a:rPr lang="it-IT" b="1" i="1" dirty="0">
                <a:solidFill>
                  <a:srgbClr val="008000"/>
                </a:solidFill>
                <a:cs typeface="Arial"/>
              </a:rPr>
              <a:t> </a:t>
            </a: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O</a:t>
            </a:r>
            <a:r>
              <a:rPr lang="it-IT" sz="2000" b="1" baseline="-25000" dirty="0">
                <a:solidFill>
                  <a:srgbClr val="008000"/>
                </a:solidFill>
                <a:latin typeface="Comic Sans MS" pitchFamily="66" charset="0"/>
              </a:rPr>
              <a:t>2</a:t>
            </a:r>
            <a:endParaRPr lang="it-IT" sz="2000" dirty="0">
              <a:solidFill>
                <a:srgbClr val="008000"/>
              </a:solidFill>
            </a:endParaRPr>
          </a:p>
        </p:txBody>
      </p:sp>
      <p:sp>
        <p:nvSpPr>
          <p:cNvPr id="233502" name="Text Box 28"/>
          <p:cNvSpPr txBox="1">
            <a:spLocks noChangeArrowheads="1"/>
          </p:cNvSpPr>
          <p:nvPr/>
        </p:nvSpPr>
        <p:spPr bwMode="auto">
          <a:xfrm>
            <a:off x="7248527" y="2646365"/>
            <a:ext cx="62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latin typeface="Comic Sans MS" pitchFamily="66" charset="0"/>
              </a:rPr>
              <a:t>cat</a:t>
            </a:r>
            <a:endParaRPr lang="it-IT" altLang="it-IT" sz="2000" i="1">
              <a:solidFill>
                <a:srgbClr val="008000"/>
              </a:solidFill>
            </a:endParaRPr>
          </a:p>
        </p:txBody>
      </p:sp>
      <p:sp>
        <p:nvSpPr>
          <p:cNvPr id="233504" name="AutoShape 15"/>
          <p:cNvSpPr>
            <a:spLocks noChangeArrowheads="1"/>
          </p:cNvSpPr>
          <p:nvPr/>
        </p:nvSpPr>
        <p:spPr bwMode="auto">
          <a:xfrm>
            <a:off x="2820988" y="3295652"/>
            <a:ext cx="1814512" cy="544513"/>
          </a:xfrm>
          <a:prstGeom prst="rightArrow">
            <a:avLst>
              <a:gd name="adj1" fmla="val 38889"/>
              <a:gd name="adj2" fmla="val 57051"/>
            </a:avLst>
          </a:prstGeom>
          <a:solidFill>
            <a:srgbClr val="92D050">
              <a:alpha val="58823"/>
            </a:srgbClr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505" name="Freeform 6"/>
          <p:cNvSpPr>
            <a:spLocks/>
          </p:cNvSpPr>
          <p:nvPr/>
        </p:nvSpPr>
        <p:spPr bwMode="auto">
          <a:xfrm>
            <a:off x="3643315" y="4192588"/>
            <a:ext cx="1997075" cy="11112"/>
          </a:xfrm>
          <a:custGeom>
            <a:avLst/>
            <a:gdLst>
              <a:gd name="T0" fmla="*/ 0 w 1980"/>
              <a:gd name="T1" fmla="*/ 2147483647 h 11"/>
              <a:gd name="T2" fmla="*/ 2147483647 w 1980"/>
              <a:gd name="T3" fmla="*/ 0 h 11"/>
              <a:gd name="T4" fmla="*/ 0 60000 65536"/>
              <a:gd name="T5" fmla="*/ 0 60000 65536"/>
              <a:gd name="T6" fmla="*/ 0 w 1980"/>
              <a:gd name="T7" fmla="*/ 0 h 11"/>
              <a:gd name="T8" fmla="*/ 1980 w 1980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80" h="11">
                <a:moveTo>
                  <a:pt x="0" y="11"/>
                </a:moveTo>
                <a:lnTo>
                  <a:pt x="198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506" name="Freeform 7"/>
          <p:cNvSpPr>
            <a:spLocks/>
          </p:cNvSpPr>
          <p:nvPr/>
        </p:nvSpPr>
        <p:spPr bwMode="auto">
          <a:xfrm>
            <a:off x="3562352" y="2882900"/>
            <a:ext cx="2162175" cy="46038"/>
          </a:xfrm>
          <a:custGeom>
            <a:avLst/>
            <a:gdLst>
              <a:gd name="T0" fmla="*/ 0 w 1944"/>
              <a:gd name="T1" fmla="*/ 0 h 12"/>
              <a:gd name="T2" fmla="*/ 2147483647 w 1944"/>
              <a:gd name="T3" fmla="*/ 2147483647 h 12"/>
              <a:gd name="T4" fmla="*/ 0 60000 65536"/>
              <a:gd name="T5" fmla="*/ 0 60000 65536"/>
              <a:gd name="T6" fmla="*/ 0 w 1944"/>
              <a:gd name="T7" fmla="*/ 0 h 12"/>
              <a:gd name="T8" fmla="*/ 1944 w 1944"/>
              <a:gd name="T9" fmla="*/ 12 h 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44" h="12">
                <a:moveTo>
                  <a:pt x="0" y="0"/>
                </a:moveTo>
                <a:lnTo>
                  <a:pt x="1944" y="1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5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 dirty="0">
                <a:latin typeface="Calibri" pitchFamily="34" charset="0"/>
              </a:rPr>
              <a:t>Metal / TiO</a:t>
            </a:r>
            <a:r>
              <a:rPr lang="it-IT" altLang="it-IT" sz="3600" baseline="-25000" dirty="0">
                <a:latin typeface="Calibri" pitchFamily="34" charset="0"/>
              </a:rPr>
              <a:t>2</a:t>
            </a:r>
            <a:endParaRPr lang="it-IT" altLang="it-IT" sz="3600" dirty="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7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pic>
        <p:nvPicPr>
          <p:cNvPr id="1026" name="Picture 2" descr="Semiconductor heterojunction photocatalysts: design, construction, and  photocatalytic performances - Chemical Society Reviews (RSC Publishing)  DOI:10.1039/C4CS0012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772816"/>
            <a:ext cx="40430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1993444" y="1019310"/>
                <a:ext cx="51571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800" dirty="0">
                    <a:solidFill>
                      <a:srgbClr val="FF0000"/>
                    </a:solidFill>
                  </a:rPr>
                  <a:t>Formation of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Schottky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barrier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44" y="1019310"/>
                <a:ext cx="5157117" cy="523220"/>
              </a:xfrm>
              <a:prstGeom prst="rect">
                <a:avLst/>
              </a:prstGeom>
              <a:blipFill>
                <a:blip r:embed="rId3"/>
                <a:stretch>
                  <a:fillRect l="-591" t="-10465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/>
          <p:cNvCxnSpPr/>
          <p:nvPr/>
        </p:nvCxnSpPr>
        <p:spPr>
          <a:xfrm>
            <a:off x="1800929" y="2758088"/>
            <a:ext cx="0" cy="85093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1630241" y="3045057"/>
                <a:ext cx="34137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241" y="3045057"/>
                <a:ext cx="341376" cy="276999"/>
              </a:xfrm>
              <a:prstGeom prst="rect">
                <a:avLst/>
              </a:prstGeom>
              <a:blipFill>
                <a:blip r:embed="rId4"/>
                <a:stretch>
                  <a:fillRect l="-21429" r="-8929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5360551" y="2203856"/>
                <a:ext cx="35800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depends</a:t>
                </a:r>
                <a:r>
                  <a:rPr lang="it-IT" dirty="0"/>
                  <a:t> on metal work </a:t>
                </a:r>
                <a:r>
                  <a:rPr lang="it-IT" dirty="0" err="1"/>
                  <a:t>function</a:t>
                </a:r>
                <a:endParaRPr lang="it-IT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51" y="2203856"/>
                <a:ext cx="3580019" cy="369332"/>
              </a:xfrm>
              <a:prstGeom prst="rect">
                <a:avLst/>
              </a:prstGeom>
              <a:blipFill>
                <a:blip r:embed="rId5"/>
                <a:stretch>
                  <a:fillRect l="-340" t="-10000" r="-85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880" y="2678095"/>
            <a:ext cx="3769688" cy="27471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289630" y="5531922"/>
            <a:ext cx="366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ChemistrySelect</a:t>
            </a:r>
            <a:r>
              <a:rPr lang="en-US" dirty="0"/>
              <a:t> 2020, 5, 1013 –1019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673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469D609-850E-742A-23C2-6C5605DE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FC196E42-0A56-AA8F-8295-21AA42AF84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>
            <a:noAutofit/>
          </a:bodyPr>
          <a:lstStyle/>
          <a:p>
            <a:pPr defTabSz="242888" hangingPunc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rgbClr val="19335A"/>
                </a:solidFill>
                <a:latin typeface="+mn-lt"/>
                <a:sym typeface="Avenir LT Std 85 Heavy"/>
              </a:rPr>
              <a:t>Green Hydrogen production by photocatalysis</a:t>
            </a:r>
            <a:endParaRPr lang="it-IT" sz="5400" b="1" dirty="0">
              <a:latin typeface="+mn-lt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2B276BD-6B08-3C8D-3CC2-A424B5BE8B8F}"/>
              </a:ext>
            </a:extLst>
          </p:cNvPr>
          <p:cNvGrpSpPr/>
          <p:nvPr/>
        </p:nvGrpSpPr>
        <p:grpSpPr>
          <a:xfrm>
            <a:off x="1518592" y="1615329"/>
            <a:ext cx="3082958" cy="2956817"/>
            <a:chOff x="8567147" y="2021543"/>
            <a:chExt cx="8221222" cy="78848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8A07D5-D725-D4D8-D59A-560FC28B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7147" y="3819061"/>
              <a:ext cx="8221222" cy="60873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381F56-86DC-8379-4B50-FBC39993D50B}"/>
                </a:ext>
              </a:extLst>
            </p:cNvPr>
            <p:cNvSpPr txBox="1"/>
            <p:nvPr/>
          </p:nvSpPr>
          <p:spPr>
            <a:xfrm>
              <a:off x="9753358" y="2021543"/>
              <a:ext cx="4877283" cy="631114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145" tIns="17145" rIns="17145" bIns="17145" numCol="1" spcCol="38100" rtlCol="0" anchor="t">
              <a:spAutoFit/>
            </a:bodyPr>
            <a:lstStyle/>
            <a:p>
              <a:pPr algn="ctr" defTabSz="242888" hangingPunct="0"/>
              <a:r>
                <a:rPr lang="en-US" sz="1313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Avenir LT Std 85 Heavy"/>
                </a:rPr>
                <a:t>Overall water splitting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12DB2FF-E99B-10B2-C123-AB0A4DD40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48" y="2632933"/>
            <a:ext cx="818849" cy="19972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FFFAC5-82A1-670F-3B72-9AE1B332E3E2}"/>
              </a:ext>
            </a:extLst>
          </p:cNvPr>
          <p:cNvSpPr txBox="1"/>
          <p:nvPr/>
        </p:nvSpPr>
        <p:spPr>
          <a:xfrm>
            <a:off x="5003390" y="2785602"/>
            <a:ext cx="289508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>
                <a:solidFill>
                  <a:srgbClr val="FF0000"/>
                </a:solidFill>
              </a:rPr>
              <a:t>Drawbacks</a:t>
            </a:r>
            <a:r>
              <a:rPr lang="it-IT" sz="1350" dirty="0">
                <a:solidFill>
                  <a:srgbClr val="FF0000"/>
                </a:solidFill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Easy </a:t>
            </a:r>
            <a:r>
              <a:rPr lang="it-IT" sz="1350" dirty="0" err="1"/>
              <a:t>recombination</a:t>
            </a:r>
            <a:r>
              <a:rPr lang="it-IT" sz="1350" dirty="0"/>
              <a:t> of H</a:t>
            </a:r>
            <a:r>
              <a:rPr lang="it-IT" sz="1350" baseline="-25000" dirty="0"/>
              <a:t>2</a:t>
            </a:r>
            <a:r>
              <a:rPr lang="it-IT" sz="1350" dirty="0"/>
              <a:t> and O</a:t>
            </a:r>
            <a:r>
              <a:rPr lang="it-IT" sz="1350" baseline="-25000" dirty="0"/>
              <a:t>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Possible</a:t>
            </a:r>
            <a:r>
              <a:rPr lang="it-IT" sz="1350" dirty="0"/>
              <a:t> </a:t>
            </a:r>
            <a:r>
              <a:rPr lang="it-IT" sz="1350" dirty="0" err="1"/>
              <a:t>photoleaching</a:t>
            </a:r>
            <a:r>
              <a:rPr lang="it-IT" sz="1350" dirty="0"/>
              <a:t> of </a:t>
            </a:r>
            <a:r>
              <a:rPr lang="it-IT" sz="1350" dirty="0" err="1"/>
              <a:t>materials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274685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B764439-143C-4586-1B5A-6D60E94E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194" y="2088393"/>
            <a:ext cx="4957613" cy="319003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79EB49C-7608-4092-5771-E32AA0EA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51B723E-0712-A43E-B644-BBF380DE0E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242888" hangingPunct="0">
              <a:lnSpc>
                <a:spcPct val="100000"/>
              </a:lnSpc>
              <a:spcBef>
                <a:spcPts val="0"/>
              </a:spcBef>
            </a:pPr>
            <a:r>
              <a:rPr lang="it-IT" sz="2400" b="1" dirty="0">
                <a:solidFill>
                  <a:srgbClr val="19335A"/>
                </a:solidFill>
                <a:latin typeface="+mn-lt"/>
              </a:rPr>
              <a:t>Water splitting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6BA9E0-F3DF-F607-4531-D14152B8B7AC}"/>
              </a:ext>
            </a:extLst>
          </p:cNvPr>
          <p:cNvSpPr txBox="1"/>
          <p:nvPr/>
        </p:nvSpPr>
        <p:spPr>
          <a:xfrm>
            <a:off x="4490885" y="518198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Domen et al. Chem. </a:t>
            </a:r>
            <a:r>
              <a:rPr lang="de-DE" sz="1200" dirty="0" err="1"/>
              <a:t>Sci</a:t>
            </a:r>
            <a:r>
              <a:rPr lang="de-DE" sz="1200" dirty="0"/>
              <a:t>., 2019, 10, 3196</a:t>
            </a:r>
            <a:endParaRPr lang="it-IT" sz="1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F2961D-7F77-494E-0B72-5AE1E2F132BA}"/>
              </a:ext>
            </a:extLst>
          </p:cNvPr>
          <p:cNvSpPr txBox="1"/>
          <p:nvPr/>
        </p:nvSpPr>
        <p:spPr>
          <a:xfrm>
            <a:off x="2286000" y="179164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dirty="0" err="1">
                <a:solidFill>
                  <a:srgbClr val="FF0000"/>
                </a:solidFill>
              </a:rPr>
              <a:t>CoOOH</a:t>
            </a:r>
            <a:r>
              <a:rPr lang="it-IT" sz="1350" dirty="0">
                <a:solidFill>
                  <a:srgbClr val="FF0000"/>
                </a:solidFill>
              </a:rPr>
              <a:t>/</a:t>
            </a:r>
            <a:r>
              <a:rPr lang="it-IT" sz="1350" dirty="0" err="1">
                <a:solidFill>
                  <a:srgbClr val="FF0000"/>
                </a:solidFill>
              </a:rPr>
              <a:t>RhCrO</a:t>
            </a:r>
            <a:r>
              <a:rPr lang="it-IT" sz="1350" baseline="-25000" dirty="0" err="1">
                <a:solidFill>
                  <a:srgbClr val="FF0000"/>
                </a:solidFill>
              </a:rPr>
              <a:t>x</a:t>
            </a:r>
            <a:r>
              <a:rPr lang="it-IT" sz="1350" dirty="0">
                <a:solidFill>
                  <a:srgbClr val="FF0000"/>
                </a:solidFill>
              </a:rPr>
              <a:t>/SrTiO</a:t>
            </a:r>
            <a:r>
              <a:rPr lang="it-IT" sz="1350" baseline="-25000" dirty="0">
                <a:solidFill>
                  <a:srgbClr val="FF0000"/>
                </a:solidFill>
              </a:rPr>
              <a:t>3</a:t>
            </a:r>
            <a:r>
              <a:rPr lang="it-IT" sz="1350" dirty="0">
                <a:solidFill>
                  <a:srgbClr val="FF0000"/>
                </a:solidFill>
              </a:rPr>
              <a:t>:Al </a:t>
            </a:r>
            <a:r>
              <a:rPr lang="it-IT" sz="1350" dirty="0" err="1">
                <a:solidFill>
                  <a:srgbClr val="FF0000"/>
                </a:solidFill>
              </a:rPr>
              <a:t>photocatalyst</a:t>
            </a:r>
            <a:endParaRPr lang="it-IT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2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2074D-B862-F2F7-153D-2934D34B8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D1B7804-76B2-C934-EE97-B303E851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498C848-0DBB-A255-0F2D-650303B566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242888" hangingPunct="0">
              <a:lnSpc>
                <a:spcPct val="100000"/>
              </a:lnSpc>
              <a:spcBef>
                <a:spcPts val="0"/>
              </a:spcBef>
            </a:pPr>
            <a:r>
              <a:rPr lang="it-IT" sz="2400" b="1" dirty="0">
                <a:solidFill>
                  <a:srgbClr val="19335A"/>
                </a:solidFill>
                <a:latin typeface="+mn-lt"/>
              </a:rPr>
              <a:t>Water splitting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61C21D-DE15-2EF2-929F-4F610A50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30" y="1753489"/>
            <a:ext cx="2605214" cy="34284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F45DE2-423B-9EB7-1B9B-537733F624DB}"/>
              </a:ext>
            </a:extLst>
          </p:cNvPr>
          <p:cNvSpPr txBox="1"/>
          <p:nvPr/>
        </p:nvSpPr>
        <p:spPr>
          <a:xfrm>
            <a:off x="4490885" y="518198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Domen et al. Chem. </a:t>
            </a:r>
            <a:r>
              <a:rPr lang="de-DE" sz="1200" dirty="0" err="1"/>
              <a:t>Sci</a:t>
            </a:r>
            <a:r>
              <a:rPr lang="de-DE" sz="1200" dirty="0"/>
              <a:t>., 2019, 10, 3196</a:t>
            </a:r>
            <a:endParaRPr lang="it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9E0891-C744-9D0E-00EB-A08D1736B3D6}"/>
              </a:ext>
            </a:extLst>
          </p:cNvPr>
          <p:cNvSpPr txBox="1"/>
          <p:nvPr/>
        </p:nvSpPr>
        <p:spPr>
          <a:xfrm>
            <a:off x="3252020" y="2313653"/>
            <a:ext cx="446876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Al </a:t>
            </a:r>
            <a:r>
              <a:rPr lang="it-IT" sz="1350" dirty="0" err="1"/>
              <a:t>is</a:t>
            </a:r>
            <a:r>
              <a:rPr lang="it-IT" sz="1350" dirty="0"/>
              <a:t> </a:t>
            </a:r>
            <a:r>
              <a:rPr lang="it-IT" sz="1350" dirty="0" err="1"/>
              <a:t>dopant</a:t>
            </a:r>
            <a:r>
              <a:rPr lang="it-IT" sz="1350" dirty="0"/>
              <a:t> of SrTiO</a:t>
            </a:r>
            <a:r>
              <a:rPr lang="it-IT" sz="1350" baseline="-25000" dirty="0"/>
              <a:t>3</a:t>
            </a:r>
            <a:r>
              <a:rPr lang="it-IT" sz="1350" dirty="0"/>
              <a:t> </a:t>
            </a:r>
            <a:r>
              <a:rPr lang="it-IT" sz="1350" dirty="0" err="1"/>
              <a:t>reducing</a:t>
            </a:r>
            <a:r>
              <a:rPr lang="it-IT" sz="1350" dirty="0"/>
              <a:t> band gap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In the </a:t>
            </a:r>
            <a:r>
              <a:rPr lang="it-IT" sz="1350" dirty="0" err="1"/>
              <a:t>absence</a:t>
            </a:r>
            <a:r>
              <a:rPr lang="it-IT" sz="1350" dirty="0"/>
              <a:t> of </a:t>
            </a:r>
            <a:r>
              <a:rPr lang="it-IT" sz="1350" dirty="0" err="1"/>
              <a:t>CoOOH</a:t>
            </a:r>
            <a:r>
              <a:rPr lang="it-IT" sz="1350" dirty="0"/>
              <a:t>, </a:t>
            </a:r>
            <a:r>
              <a:rPr lang="it-IT" sz="1350" dirty="0" err="1"/>
              <a:t>holes</a:t>
            </a:r>
            <a:r>
              <a:rPr lang="it-IT" sz="1350" dirty="0"/>
              <a:t> migrate to </a:t>
            </a:r>
            <a:r>
              <a:rPr lang="it-IT" sz="1350" dirty="0" err="1"/>
              <a:t>RhCrO</a:t>
            </a:r>
            <a:r>
              <a:rPr lang="it-IT" sz="1350" baseline="-25000" dirty="0" err="1"/>
              <a:t>x</a:t>
            </a:r>
            <a:r>
              <a:rPr lang="it-IT" sz="1350" dirty="0"/>
              <a:t>, </a:t>
            </a:r>
            <a:r>
              <a:rPr lang="it-IT" sz="1350" dirty="0" err="1"/>
              <a:t>indicing</a:t>
            </a:r>
            <a:r>
              <a:rPr lang="it-IT" sz="1350" dirty="0"/>
              <a:t> </a:t>
            </a:r>
            <a:r>
              <a:rPr lang="it-IT" sz="1350" dirty="0" err="1"/>
              <a:t>leaching</a:t>
            </a:r>
            <a:r>
              <a:rPr lang="it-IT" sz="1350" dirty="0"/>
              <a:t> of Cr(VI)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Cr-</a:t>
            </a:r>
            <a:r>
              <a:rPr lang="it-IT" sz="1350" dirty="0" err="1"/>
              <a:t>deficient</a:t>
            </a:r>
            <a:r>
              <a:rPr lang="it-IT" sz="1350" dirty="0"/>
              <a:t> </a:t>
            </a:r>
            <a:r>
              <a:rPr lang="it-IT" sz="1350" dirty="0" err="1"/>
              <a:t>RhCrO</a:t>
            </a:r>
            <a:r>
              <a:rPr lang="it-IT" sz="1350" baseline="-25000" dirty="0" err="1"/>
              <a:t>x</a:t>
            </a:r>
            <a:r>
              <a:rPr lang="it-IT" sz="1350" dirty="0"/>
              <a:t> </a:t>
            </a:r>
            <a:r>
              <a:rPr lang="it-IT" sz="1350" dirty="0" err="1"/>
              <a:t>is</a:t>
            </a:r>
            <a:r>
              <a:rPr lang="it-IT" sz="1350" dirty="0"/>
              <a:t> </a:t>
            </a:r>
            <a:r>
              <a:rPr lang="it-IT" sz="1350" dirty="0" err="1"/>
              <a:t>able</a:t>
            </a:r>
            <a:r>
              <a:rPr lang="it-IT" sz="1350" dirty="0"/>
              <a:t> to </a:t>
            </a:r>
            <a:r>
              <a:rPr lang="it-IT" sz="1350" dirty="0" err="1"/>
              <a:t>activate</a:t>
            </a:r>
            <a:r>
              <a:rPr lang="it-IT" sz="1350" dirty="0"/>
              <a:t> O</a:t>
            </a:r>
            <a:r>
              <a:rPr lang="it-IT" sz="1350" baseline="-25000" dirty="0"/>
              <a:t>2</a:t>
            </a:r>
            <a:r>
              <a:rPr lang="it-IT" sz="1350" dirty="0"/>
              <a:t> and </a:t>
            </a:r>
            <a:r>
              <a:rPr lang="it-IT" sz="1350" dirty="0" err="1"/>
              <a:t>recombine</a:t>
            </a:r>
            <a:r>
              <a:rPr lang="it-IT" sz="1350" dirty="0"/>
              <a:t> </a:t>
            </a:r>
            <a:r>
              <a:rPr lang="it-IT" sz="1350" dirty="0" err="1"/>
              <a:t>it</a:t>
            </a:r>
            <a:r>
              <a:rPr lang="it-IT" sz="1350" dirty="0"/>
              <a:t> with H</a:t>
            </a:r>
            <a:r>
              <a:rPr lang="it-IT" sz="1350" baseline="-25000" dirty="0"/>
              <a:t>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CoOOH</a:t>
            </a:r>
            <a:r>
              <a:rPr lang="it-IT" sz="1350" dirty="0"/>
              <a:t> </a:t>
            </a:r>
            <a:r>
              <a:rPr lang="it-IT" sz="1350" dirty="0" err="1"/>
              <a:t>collect</a:t>
            </a:r>
            <a:r>
              <a:rPr lang="it-IT" sz="1350" dirty="0"/>
              <a:t> </a:t>
            </a:r>
            <a:r>
              <a:rPr lang="it-IT" sz="1350" dirty="0" err="1"/>
              <a:t>photoexcited</a:t>
            </a:r>
            <a:r>
              <a:rPr lang="it-IT" sz="1350" dirty="0"/>
              <a:t> </a:t>
            </a:r>
            <a:r>
              <a:rPr lang="it-IT" sz="1350" dirty="0" err="1"/>
              <a:t>holes</a:t>
            </a:r>
            <a:r>
              <a:rPr lang="it-IT" sz="1350" dirty="0"/>
              <a:t> and </a:t>
            </a:r>
            <a:r>
              <a:rPr lang="it-IT" sz="1350" dirty="0" err="1"/>
              <a:t>catalyse</a:t>
            </a:r>
            <a:r>
              <a:rPr lang="it-IT" sz="1350" dirty="0"/>
              <a:t> H</a:t>
            </a:r>
            <a:r>
              <a:rPr lang="it-IT" sz="1350" baseline="-25000" dirty="0"/>
              <a:t>2</a:t>
            </a:r>
            <a:r>
              <a:rPr lang="it-IT" sz="1350" dirty="0"/>
              <a:t>O </a:t>
            </a:r>
            <a:r>
              <a:rPr lang="it-IT" sz="1350" dirty="0" err="1"/>
              <a:t>oxidation</a:t>
            </a:r>
            <a:r>
              <a:rPr lang="it-IT" sz="1350" dirty="0"/>
              <a:t>, </a:t>
            </a:r>
            <a:r>
              <a:rPr lang="it-IT" sz="1350" dirty="0" err="1"/>
              <a:t>avoiding</a:t>
            </a:r>
            <a:r>
              <a:rPr lang="it-IT" sz="1350" dirty="0"/>
              <a:t> </a:t>
            </a:r>
            <a:r>
              <a:rPr lang="en-US" sz="1350" dirty="0"/>
              <a:t>oxidative corrosion of the </a:t>
            </a:r>
            <a:r>
              <a:rPr lang="en-US" sz="1350" dirty="0" err="1"/>
              <a:t>RhCrO</a:t>
            </a:r>
            <a:r>
              <a:rPr lang="en-US" sz="1350" baseline="-25000" dirty="0" err="1"/>
              <a:t>x</a:t>
            </a:r>
            <a:r>
              <a:rPr lang="en-US" sz="1350" dirty="0"/>
              <a:t> cocatalyst and corrosion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Amorphous TiO</a:t>
            </a:r>
            <a:r>
              <a:rPr lang="en-US" sz="1350" baseline="-25000" dirty="0"/>
              <a:t>2</a:t>
            </a:r>
            <a:r>
              <a:rPr lang="en-US" sz="1350" dirty="0"/>
              <a:t> is used as protecting layer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259817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9ADB4-A447-D0FF-DA5C-3CB109C7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865CA5E-BC85-182E-8D0F-B111072A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8D7F774-2DF8-12C4-FA85-F5A381A85B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938" y="365125"/>
            <a:ext cx="8374062" cy="649288"/>
          </a:xfrm>
        </p:spPr>
        <p:txBody>
          <a:bodyPr/>
          <a:lstStyle/>
          <a:p>
            <a:r>
              <a:rPr lang="it-IT" sz="2400" b="1" dirty="0">
                <a:solidFill>
                  <a:srgbClr val="19335A"/>
                </a:solidFill>
                <a:latin typeface="+mn-lt"/>
              </a:rPr>
              <a:t>Water</a:t>
            </a:r>
            <a:r>
              <a:rPr lang="it-IT" sz="1800" dirty="0">
                <a:solidFill>
                  <a:srgbClr val="19335A"/>
                </a:solidFill>
              </a:rPr>
              <a:t> </a:t>
            </a:r>
            <a:r>
              <a:rPr lang="it-IT" sz="2400" b="1" dirty="0">
                <a:solidFill>
                  <a:srgbClr val="19335A"/>
                </a:solidFill>
                <a:latin typeface="+mn-lt"/>
              </a:rPr>
              <a:t>splitting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B3BDBE-A605-8138-3C62-BB1F596BB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53" y="2350857"/>
            <a:ext cx="3812459" cy="19314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2D5F8B-A4DC-0D68-EEED-815D418420A0}"/>
              </a:ext>
            </a:extLst>
          </p:cNvPr>
          <p:cNvSpPr txBox="1"/>
          <p:nvPr/>
        </p:nvSpPr>
        <p:spPr>
          <a:xfrm>
            <a:off x="4535129" y="522622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Domen et al. </a:t>
            </a:r>
            <a:r>
              <a:rPr lang="en-US" sz="1200" dirty="0"/>
              <a:t>Joule 2, 2018, 509–520</a:t>
            </a:r>
            <a:endParaRPr lang="it-IT" sz="12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103E0C-2A11-072E-8539-3ED12BA1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716" y="1572547"/>
            <a:ext cx="3229260" cy="328779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35570D-DCA8-DDA3-A27F-DDFC996FA2DE}"/>
              </a:ext>
            </a:extLst>
          </p:cNvPr>
          <p:cNvSpPr txBox="1"/>
          <p:nvPr/>
        </p:nvSpPr>
        <p:spPr>
          <a:xfrm>
            <a:off x="7148720" y="4289937"/>
            <a:ext cx="9625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STH = 0.4%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67F83E-16F2-548D-6045-0996B20A1597}"/>
              </a:ext>
            </a:extLst>
          </p:cNvPr>
          <p:cNvSpPr txBox="1"/>
          <p:nvPr/>
        </p:nvSpPr>
        <p:spPr>
          <a:xfrm>
            <a:off x="1222232" y="4216692"/>
            <a:ext cx="480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AQY</a:t>
            </a:r>
          </a:p>
        </p:txBody>
      </p:sp>
    </p:spTree>
    <p:extLst>
      <p:ext uri="{BB962C8B-B14F-4D97-AF65-F5344CB8AC3E}">
        <p14:creationId xmlns:p14="http://schemas.microsoft.com/office/powerpoint/2010/main" val="32693211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943</Words>
  <Application>Microsoft Office PowerPoint</Application>
  <PresentationFormat>Presentazione su schermo (4:3)</PresentationFormat>
  <Paragraphs>222</Paragraphs>
  <Slides>36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51" baseType="lpstr">
      <vt:lpstr>Microsoft JhengHei</vt:lpstr>
      <vt:lpstr>Arial</vt:lpstr>
      <vt:lpstr>Arial Unicode MS</vt:lpstr>
      <vt:lpstr>Bookman Old Style</vt:lpstr>
      <vt:lpstr>Calibri</vt:lpstr>
      <vt:lpstr>Calibri Light</vt:lpstr>
      <vt:lpstr>Cambria Math</vt:lpstr>
      <vt:lpstr>Comic Sans MS</vt:lpstr>
      <vt:lpstr>Lato</vt:lpstr>
      <vt:lpstr>Symbol</vt:lpstr>
      <vt:lpstr>Times New Roman</vt:lpstr>
      <vt:lpstr>Univers-Condensed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Green Hydrogen production by photocatalysis</vt:lpstr>
      <vt:lpstr>Water splitting</vt:lpstr>
      <vt:lpstr>Water splitting</vt:lpstr>
      <vt:lpstr>Water splitting</vt:lpstr>
      <vt:lpstr>Water splitting</vt:lpstr>
      <vt:lpstr>Green Hydrogen production by photocatalysis</vt:lpstr>
      <vt:lpstr>Presentazione standard di PowerPoint</vt:lpstr>
      <vt:lpstr>Water splitting</vt:lpstr>
      <vt:lpstr>Water splitting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MONTINI TIZIANO</cp:lastModifiedBy>
  <cp:revision>6</cp:revision>
  <dcterms:created xsi:type="dcterms:W3CDTF">2021-05-03T12:18:25Z</dcterms:created>
  <dcterms:modified xsi:type="dcterms:W3CDTF">2025-11-30T21:10:51Z</dcterms:modified>
</cp:coreProperties>
</file>