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sldIdLst>
    <p:sldId id="305" r:id="rId2"/>
    <p:sldId id="306" r:id="rId3"/>
    <p:sldId id="307" r:id="rId4"/>
    <p:sldId id="308" r:id="rId5"/>
    <p:sldId id="309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90" r:id="rId23"/>
    <p:sldId id="273" r:id="rId24"/>
    <p:sldId id="274" r:id="rId25"/>
    <p:sldId id="275" r:id="rId26"/>
    <p:sldId id="291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34BE64-A73A-4F4D-8906-FD4E09A7ACFC}" v="1" dt="2025-11-30T21:10:45.5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14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TINI TIZIANO" userId="8a953226-e843-44c4-90e9-85dbe80cb75b" providerId="ADAL" clId="{3F746888-3507-4780-85AD-0188E8C0B968}"/>
    <pc:docChg chg="addSld modSld">
      <pc:chgData name="MONTINI TIZIANO" userId="8a953226-e843-44c4-90e9-85dbe80cb75b" providerId="ADAL" clId="{3F746888-3507-4780-85AD-0188E8C0B968}" dt="2025-11-30T21:10:45.543" v="0"/>
      <pc:docMkLst>
        <pc:docMk/>
      </pc:docMkLst>
      <pc:sldChg chg="add">
        <pc:chgData name="MONTINI TIZIANO" userId="8a953226-e843-44c4-90e9-85dbe80cb75b" providerId="ADAL" clId="{3F746888-3507-4780-85AD-0188E8C0B968}" dt="2025-11-30T21:10:45.543" v="0"/>
        <pc:sldMkLst>
          <pc:docMk/>
          <pc:sldMk cId="665440325" sldId="305"/>
        </pc:sldMkLst>
      </pc:sldChg>
      <pc:sldChg chg="add">
        <pc:chgData name="MONTINI TIZIANO" userId="8a953226-e843-44c4-90e9-85dbe80cb75b" providerId="ADAL" clId="{3F746888-3507-4780-85AD-0188E8C0B968}" dt="2025-11-30T21:10:45.543" v="0"/>
        <pc:sldMkLst>
          <pc:docMk/>
          <pc:sldMk cId="38200602" sldId="306"/>
        </pc:sldMkLst>
      </pc:sldChg>
      <pc:sldChg chg="add">
        <pc:chgData name="MONTINI TIZIANO" userId="8a953226-e843-44c4-90e9-85dbe80cb75b" providerId="ADAL" clId="{3F746888-3507-4780-85AD-0188E8C0B968}" dt="2025-11-30T21:10:45.543" v="0"/>
        <pc:sldMkLst>
          <pc:docMk/>
          <pc:sldMk cId="125170385" sldId="307"/>
        </pc:sldMkLst>
      </pc:sldChg>
      <pc:sldChg chg="add">
        <pc:chgData name="MONTINI TIZIANO" userId="8a953226-e843-44c4-90e9-85dbe80cb75b" providerId="ADAL" clId="{3F746888-3507-4780-85AD-0188E8C0B968}" dt="2025-11-30T21:10:45.543" v="0"/>
        <pc:sldMkLst>
          <pc:docMk/>
          <pc:sldMk cId="2538527538" sldId="308"/>
        </pc:sldMkLst>
      </pc:sldChg>
      <pc:sldChg chg="add">
        <pc:chgData name="MONTINI TIZIANO" userId="8a953226-e843-44c4-90e9-85dbe80cb75b" providerId="ADAL" clId="{3F746888-3507-4780-85AD-0188E8C0B968}" dt="2025-11-30T21:10:45.543" v="0"/>
        <pc:sldMkLst>
          <pc:docMk/>
          <pc:sldMk cId="1947746715" sldId="3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44742-0BAE-4705-B306-7A2F0E1470BD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0995AC-EE13-48A3-B834-610D5E9D42C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9494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116739" name="Segnaposto note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it-IT" altLang="it-IT"/>
          </a:p>
        </p:txBody>
      </p:sp>
      <p:sp>
        <p:nvSpPr>
          <p:cNvPr id="1167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fld id="{ECB70297-7474-4C36-9588-98DF7553DE6C}" type="slidenum">
              <a:rPr lang="it-IT" altLang="it-IT" i="0" smtClean="0">
                <a:latin typeface="Times New Roman" pitchFamily="18" charset="0"/>
              </a:rPr>
              <a:pPr/>
              <a:t>1</a:t>
            </a:fld>
            <a:endParaRPr lang="it-IT" altLang="it-IT" i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651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947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1171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682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3895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84968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0953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354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0315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77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849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3CD02-C157-4286-A5DA-335B686FA8E2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01402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3CD02-C157-4286-A5DA-335B686FA8E2}" type="datetimeFigureOut">
              <a:rPr lang="it-IT" smtClean="0"/>
              <a:t>30/11/2025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0475B-BE06-4196-A7A1-454806C3234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36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eg"/><Relationship Id="rId4" Type="http://schemas.openxmlformats.org/officeDocument/2006/relationships/image" Target="../media/image47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wmf"/><Relationship Id="rId5" Type="http://schemas.openxmlformats.org/officeDocument/2006/relationships/image" Target="../media/image40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wmf"/><Relationship Id="rId5" Type="http://schemas.openxmlformats.org/officeDocument/2006/relationships/image" Target="../media/image40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38.jpeg"/><Relationship Id="rId7" Type="http://schemas.openxmlformats.org/officeDocument/2006/relationships/image" Target="../media/image66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image" Target="../media/image65.emf"/><Relationship Id="rId4" Type="http://schemas.openxmlformats.org/officeDocument/2006/relationships/image" Target="../media/image64.jpeg"/><Relationship Id="rId9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70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9.emf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7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2.jpeg"/><Relationship Id="rId5" Type="http://schemas.openxmlformats.org/officeDocument/2006/relationships/image" Target="../media/image71.emf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4800260" y="447677"/>
            <a:ext cx="380399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TRIPHENYLAMINE-BASED DYES</a:t>
            </a: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125850" y="1111468"/>
            <a:ext cx="23750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000FF"/>
                </a:solidFill>
              </a:rPr>
              <a:t>Toward</a:t>
            </a:r>
            <a:r>
              <a:rPr lang="it-IT" sz="2000" dirty="0">
                <a:solidFill>
                  <a:srgbClr val="0000FF"/>
                </a:solidFill>
              </a:rPr>
              <a:t> </a:t>
            </a:r>
            <a:r>
              <a:rPr lang="it-IT" sz="2000" dirty="0" err="1">
                <a:solidFill>
                  <a:srgbClr val="0000FF"/>
                </a:solidFill>
              </a:rPr>
              <a:t>sustainability</a:t>
            </a:r>
            <a:endParaRPr lang="it-IT" sz="2000" dirty="0">
              <a:solidFill>
                <a:srgbClr val="0000FF"/>
              </a:solidFill>
            </a:endParaRPr>
          </a:p>
        </p:txBody>
      </p:sp>
      <p:sp>
        <p:nvSpPr>
          <p:cNvPr id="12" name="Rettangolo 11"/>
          <p:cNvSpPr>
            <a:spLocks noChangeArrowheads="1"/>
          </p:cNvSpPr>
          <p:nvPr/>
        </p:nvSpPr>
        <p:spPr bwMode="auto">
          <a:xfrm>
            <a:off x="5214105" y="6453336"/>
            <a:ext cx="38223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algn="r"/>
            <a:r>
              <a:rPr lang="de-DE" altLang="it-IT" dirty="0" err="1"/>
              <a:t>ChemSusChem</a:t>
            </a:r>
            <a:r>
              <a:rPr lang="de-DE" altLang="it-IT" dirty="0"/>
              <a:t> </a:t>
            </a:r>
            <a:r>
              <a:rPr lang="de-DE" altLang="it-IT" i="0" dirty="0"/>
              <a:t>11 (2018), 793-805</a:t>
            </a:r>
            <a:endParaRPr lang="es-ES" altLang="it-IT" i="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698" y="1280739"/>
            <a:ext cx="3600000" cy="255075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2311" y="4005064"/>
            <a:ext cx="6879531" cy="234376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771802" y="4221088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AD48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355976" y="4221088"/>
            <a:ext cx="64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TTZ3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5921798" y="4221088"/>
            <a:ext cx="64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FF00"/>
                </a:solidFill>
              </a:rPr>
              <a:t>TTZ4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7487620" y="4221088"/>
            <a:ext cx="642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TTZ5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83570" y="1713582"/>
            <a:ext cx="35393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EtOH</a:t>
            </a:r>
            <a:r>
              <a:rPr lang="it-IT" dirty="0"/>
              <a:t> / water </a:t>
            </a:r>
            <a:r>
              <a:rPr lang="it-IT" dirty="0" err="1"/>
              <a:t>solution</a:t>
            </a:r>
            <a:r>
              <a:rPr lang="it-IT" dirty="0"/>
              <a:t> </a:t>
            </a:r>
          </a:p>
          <a:p>
            <a:r>
              <a:rPr lang="it-IT" dirty="0" err="1"/>
              <a:t>as</a:t>
            </a:r>
            <a:r>
              <a:rPr lang="it-IT" dirty="0"/>
              <a:t> </a:t>
            </a:r>
            <a:r>
              <a:rPr lang="it-IT" dirty="0" err="1"/>
              <a:t>sacrificial</a:t>
            </a:r>
            <a:r>
              <a:rPr lang="it-IT" dirty="0"/>
              <a:t> electron </a:t>
            </a:r>
            <a:r>
              <a:rPr lang="it-IT" dirty="0" err="1"/>
              <a:t>donor</a:t>
            </a:r>
            <a:endParaRPr lang="it-IT" dirty="0"/>
          </a:p>
          <a:p>
            <a:r>
              <a:rPr lang="it-IT" dirty="0">
                <a:latin typeface="Symbol" panose="05050102010706020507" pitchFamily="18" charset="2"/>
              </a:rPr>
              <a:t>l</a:t>
            </a:r>
            <a:r>
              <a:rPr lang="it-IT" dirty="0"/>
              <a:t> &gt; 420 nm</a:t>
            </a:r>
          </a:p>
        </p:txBody>
      </p:sp>
    </p:spTree>
    <p:extLst>
      <p:ext uri="{BB962C8B-B14F-4D97-AF65-F5344CB8AC3E}">
        <p14:creationId xmlns:p14="http://schemas.microsoft.com/office/powerpoint/2010/main" val="66544032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" descr="F:\1.Expenrimental progress\5. Toluene\4. paper submitting\Nature energy-latest files\3rd revision\Figures for submission\Figure 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7632848" cy="3096344"/>
          </a:xfrm>
          <a:prstGeom prst="rect">
            <a:avLst/>
          </a:prstGeom>
          <a:noFill/>
          <a:ln>
            <a:noFill/>
          </a:ln>
        </p:spPr>
      </p:pic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67592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5898105"/>
            <a:ext cx="1713186" cy="66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77" t="31307" r="31081" b="2701"/>
          <a:stretch/>
        </p:blipFill>
        <p:spPr bwMode="auto">
          <a:xfrm>
            <a:off x="1753510" y="5789617"/>
            <a:ext cx="1450338" cy="80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10" name="图片 3" descr="F:\1.Expenrimental progress\5. Toluene\4. paper submitting\Nature energy-latest files\3rd revision\Figures for submission\Figure 3(2)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72" r="76907" b="70569"/>
          <a:stretch/>
        </p:blipFill>
        <p:spPr bwMode="auto">
          <a:xfrm>
            <a:off x="467546" y="3847766"/>
            <a:ext cx="2274233" cy="113080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76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7" name="图片 3" descr="F:\1.Expenrimental progress\5. Toluene\4. paper submitting\Nature energy-latest files\3rd revision\Figures for submission\Figure 3(2)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" b="70569"/>
          <a:stretch/>
        </p:blipFill>
        <p:spPr bwMode="auto">
          <a:xfrm>
            <a:off x="163227" y="3565869"/>
            <a:ext cx="8801262" cy="216989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ttangolo 1"/>
          <p:cNvSpPr/>
          <p:nvPr/>
        </p:nvSpPr>
        <p:spPr>
          <a:xfrm>
            <a:off x="-3942" y="1628800"/>
            <a:ext cx="543495" cy="3600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1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  <p:pic>
        <p:nvPicPr>
          <p:cNvPr id="8" name="图片 1" descr="F:\1.Expenrimental progress\5. Toluene\4. paper submitting\Nature energy-latest files\3rd revision\Figures for submission\Figure 1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0" t="30232" r="50943" b="23256"/>
          <a:stretch/>
        </p:blipFill>
        <p:spPr bwMode="auto">
          <a:xfrm>
            <a:off x="3895347" y="1412776"/>
            <a:ext cx="1337022" cy="14401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Parentesi graffa chiusa 2"/>
          <p:cNvSpPr/>
          <p:nvPr/>
        </p:nvSpPr>
        <p:spPr>
          <a:xfrm rot="16200000">
            <a:off x="4460986" y="-1227233"/>
            <a:ext cx="277755" cy="8873272"/>
          </a:xfrm>
          <a:prstGeom prst="rightBrace">
            <a:avLst>
              <a:gd name="adj1" fmla="val 67802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367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7" name="图片 3"/>
          <p:cNvPicPr>
            <a:picLocks noChangeAspect="1"/>
          </p:cNvPicPr>
          <p:nvPr/>
        </p:nvPicPr>
        <p:blipFill rotWithShape="1">
          <a:blip r:embed="rId2"/>
          <a:srcRect t="-29" b="51208"/>
          <a:stretch/>
        </p:blipFill>
        <p:spPr>
          <a:xfrm>
            <a:off x="494765" y="1700810"/>
            <a:ext cx="8154473" cy="3910399"/>
          </a:xfrm>
          <a:prstGeom prst="rect">
            <a:avLst/>
          </a:prstGeom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107504" y="883894"/>
            <a:ext cx="4083894" cy="402291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Doped-ZnIn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4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it-IT" sz="2000" b="1" dirty="0" err="1">
                <a:solidFill>
                  <a:srgbClr val="0000FF"/>
                </a:solidFill>
                <a:latin typeface="Calibri" pitchFamily="34" charset="0"/>
              </a:rPr>
              <a:t>photocatalysts</a:t>
            </a:r>
            <a:r>
              <a:rPr lang="en-GB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it-IT" altLang="it-IT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33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  <p:sp>
        <p:nvSpPr>
          <p:cNvPr id="11" name="Rettangolo 10"/>
          <p:cNvSpPr/>
          <p:nvPr/>
        </p:nvSpPr>
        <p:spPr>
          <a:xfrm>
            <a:off x="6859969" y="2584569"/>
            <a:ext cx="24037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3.3 </a:t>
            </a:r>
            <a:r>
              <a:rPr lang="it-IT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mmol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of H</a:t>
            </a:r>
            <a:r>
              <a:rPr lang="it-IT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g</a:t>
            </a:r>
            <a:r>
              <a:rPr lang="it-IT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cat</a:t>
            </a:r>
            <a:r>
              <a:rPr lang="it-IT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</a:t>
            </a:r>
            <a:r>
              <a:rPr lang="it-IT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  <a:endParaRPr lang="it-IT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6946534" y="2266221"/>
            <a:ext cx="2230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0.56 g of DPF g</a:t>
            </a:r>
            <a:r>
              <a:rPr lang="it-IT" baseline="-25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cat</a:t>
            </a:r>
            <a:r>
              <a:rPr lang="it-IT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h</a:t>
            </a:r>
            <a:r>
              <a:rPr lang="it-IT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-1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433172" y="2873001"/>
            <a:ext cx="1257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AQY 15.2 %</a:t>
            </a:r>
            <a:endParaRPr lang="it-IT" baseline="30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t="28032"/>
          <a:stretch/>
        </p:blipFill>
        <p:spPr>
          <a:xfrm>
            <a:off x="317733" y="1716452"/>
            <a:ext cx="6553423" cy="4072835"/>
          </a:xfrm>
          <a:prstGeom prst="rect">
            <a:avLst/>
          </a:prstGeom>
        </p:spPr>
      </p:pic>
      <p:sp>
        <p:nvSpPr>
          <p:cNvPr id="3" name="Rettangolo arrotondato 2"/>
          <p:cNvSpPr/>
          <p:nvPr/>
        </p:nvSpPr>
        <p:spPr>
          <a:xfrm>
            <a:off x="245725" y="1680809"/>
            <a:ext cx="6769447" cy="2001611"/>
          </a:xfrm>
          <a:prstGeom prst="roundRect">
            <a:avLst>
              <a:gd name="adj" fmla="val 7819"/>
            </a:avLst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2694690" y="3734097"/>
            <a:ext cx="4320480" cy="2090833"/>
          </a:xfrm>
          <a:prstGeom prst="roundRect">
            <a:avLst>
              <a:gd name="adj" fmla="val 781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arrotondato 16"/>
          <p:cNvSpPr/>
          <p:nvPr/>
        </p:nvSpPr>
        <p:spPr>
          <a:xfrm>
            <a:off x="245725" y="3754427"/>
            <a:ext cx="2376959" cy="2070502"/>
          </a:xfrm>
          <a:prstGeom prst="roundRect">
            <a:avLst>
              <a:gd name="adj" fmla="val 7819"/>
            </a:avLst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7605625" y="1936497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2,5-DMF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1121455" y="5896938"/>
            <a:ext cx="6254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>
                <a:solidFill>
                  <a:srgbClr val="00B050"/>
                </a:solidFill>
              </a:rPr>
              <a:t>2-MF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080523" y="5898758"/>
            <a:ext cx="15488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00" b="1" dirty="0">
                <a:solidFill>
                  <a:srgbClr val="FF0000"/>
                </a:solidFill>
              </a:rPr>
              <a:t>2,5-DMF + 2-MF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07504" y="883894"/>
            <a:ext cx="4083894" cy="402291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Ru-ZnIn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4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it-IT" sz="2000" b="1" dirty="0" err="1">
                <a:solidFill>
                  <a:srgbClr val="0000FF"/>
                </a:solidFill>
                <a:latin typeface="Calibri" pitchFamily="34" charset="0"/>
              </a:rPr>
              <a:t>photocatalyst</a:t>
            </a:r>
            <a:r>
              <a:rPr lang="en-GB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it-IT" altLang="it-IT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41881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5" name="图片 2" descr="F:\1.Expenrimental progress\5. Toluene\4. paper submitting\Nature energy-latest files\3rd revision\Figures for submission\Figure 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2" y="1582772"/>
            <a:ext cx="7301907" cy="489297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7591" name="Text Box 2"/>
          <p:cNvSpPr txBox="1">
            <a:spLocks noChangeArrowheads="1"/>
          </p:cNvSpPr>
          <p:nvPr/>
        </p:nvSpPr>
        <p:spPr bwMode="auto">
          <a:xfrm>
            <a:off x="107504" y="883894"/>
            <a:ext cx="4083894" cy="402291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Ru-ZnIn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4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it-IT" sz="2000" b="1" dirty="0" err="1">
                <a:solidFill>
                  <a:srgbClr val="0000FF"/>
                </a:solidFill>
                <a:latin typeface="Calibri" pitchFamily="34" charset="0"/>
              </a:rPr>
              <a:t>photocatalyst</a:t>
            </a:r>
            <a:r>
              <a:rPr lang="en-GB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it-IT" altLang="it-IT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35230841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7591" name="Text Box 2"/>
          <p:cNvSpPr txBox="1">
            <a:spLocks noChangeArrowheads="1"/>
          </p:cNvSpPr>
          <p:nvPr/>
        </p:nvSpPr>
        <p:spPr bwMode="auto">
          <a:xfrm>
            <a:off x="107504" y="883894"/>
            <a:ext cx="4083894" cy="402291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Ru-ZnIn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4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it-IT" sz="2000" b="1" dirty="0" err="1">
                <a:solidFill>
                  <a:srgbClr val="0000FF"/>
                </a:solidFill>
                <a:latin typeface="Calibri" pitchFamily="34" charset="0"/>
              </a:rPr>
              <a:t>photocatalyst</a:t>
            </a:r>
            <a:r>
              <a:rPr lang="en-GB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it-IT" altLang="it-IT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484784"/>
            <a:ext cx="4048692" cy="5154348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686071" y="2892637"/>
            <a:ext cx="1986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Radical </a:t>
            </a:r>
            <a:r>
              <a:rPr lang="it-IT" dirty="0" err="1">
                <a:solidFill>
                  <a:srgbClr val="FF0000"/>
                </a:solidFill>
              </a:rPr>
              <a:t>mechanism</a:t>
            </a:r>
            <a:endParaRPr lang="it-IT" dirty="0">
              <a:solidFill>
                <a:srgbClr val="FF0000"/>
              </a:solidFill>
            </a:endParaRPr>
          </a:p>
          <a:p>
            <a:pPr algn="ctr"/>
            <a:r>
              <a:rPr lang="it-IT" dirty="0" err="1">
                <a:solidFill>
                  <a:srgbClr val="FF0000"/>
                </a:solidFill>
              </a:rPr>
              <a:t>confirmed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19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" y="116634"/>
            <a:ext cx="864688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VISIBLE-LIGHT-DRIVEN COPRODUCTION OF </a:t>
            </a:r>
            <a:b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</a:br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DIESEL FUEL PRECURSORS AND HYDROGEN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67591" name="Text Box 2"/>
          <p:cNvSpPr txBox="1">
            <a:spLocks noChangeArrowheads="1"/>
          </p:cNvSpPr>
          <p:nvPr/>
        </p:nvSpPr>
        <p:spPr bwMode="auto">
          <a:xfrm>
            <a:off x="107504" y="883894"/>
            <a:ext cx="4083894" cy="402291"/>
          </a:xfrm>
          <a:prstGeom prst="rect">
            <a:avLst/>
          </a:prstGeom>
          <a:noFill/>
          <a:ln>
            <a:noFill/>
          </a:ln>
        </p:spPr>
        <p:txBody>
          <a:bodyPr wrap="square" lIns="90000" tIns="46800" rIns="90000" bIns="46800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Ru-ZnIn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2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S</a:t>
            </a:r>
            <a:r>
              <a:rPr lang="en-US" altLang="it-IT" sz="2000" b="1" baseline="-25000" dirty="0">
                <a:solidFill>
                  <a:srgbClr val="0000FF"/>
                </a:solidFill>
                <a:latin typeface="Calibri" pitchFamily="34" charset="0"/>
              </a:rPr>
              <a:t>4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r>
              <a:rPr lang="en-US" altLang="it-IT" sz="2000" b="1" dirty="0" err="1">
                <a:solidFill>
                  <a:srgbClr val="0000FF"/>
                </a:solidFill>
                <a:latin typeface="Calibri" pitchFamily="34" charset="0"/>
              </a:rPr>
              <a:t>photocatalyst</a:t>
            </a:r>
            <a:r>
              <a:rPr lang="en-US" altLang="it-IT" sz="2000" b="1" dirty="0">
                <a:solidFill>
                  <a:srgbClr val="0000FF"/>
                </a:solidFill>
                <a:latin typeface="Calibri" pitchFamily="34" charset="0"/>
              </a:rPr>
              <a:t>: role of Ru</a:t>
            </a:r>
            <a:r>
              <a:rPr lang="en-GB" altLang="it-IT" sz="2000" b="1" dirty="0">
                <a:solidFill>
                  <a:srgbClr val="0000FF"/>
                </a:solidFill>
                <a:latin typeface="Calibri" pitchFamily="34" charset="0"/>
              </a:rPr>
              <a:t> </a:t>
            </a:r>
            <a:endParaRPr lang="it-IT" altLang="it-IT" sz="20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9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/>
              <a:t>Nature </a:t>
            </a:r>
            <a:r>
              <a:rPr lang="fr-FR" altLang="it-IT" sz="1400" i="1" dirty="0" err="1"/>
              <a:t>Energy</a:t>
            </a:r>
            <a:r>
              <a:rPr lang="fr-FR" altLang="it-IT" sz="1400" i="1" dirty="0"/>
              <a:t> </a:t>
            </a:r>
            <a:r>
              <a:rPr lang="fr-FR" altLang="it-IT" sz="1400" b="1" dirty="0"/>
              <a:t>4</a:t>
            </a:r>
            <a:r>
              <a:rPr lang="fr-FR" altLang="it-IT" sz="1400" dirty="0"/>
              <a:t> (2019), 575-584</a:t>
            </a:r>
            <a:endParaRPr lang="en-US" altLang="it-IT" sz="14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21790"/>
            <a:ext cx="5112568" cy="5029084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5796137" y="3043780"/>
            <a:ext cx="302433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1200"/>
              </a:spcAft>
              <a:buClr>
                <a:srgbClr val="33CC33"/>
              </a:buClr>
              <a:buFont typeface="Wingdings" panose="05000000000000000000" pitchFamily="2" charset="2"/>
              <a:buChar char="ü"/>
            </a:pPr>
            <a:r>
              <a:rPr lang="it-IT" dirty="0" err="1"/>
              <a:t>Decreased</a:t>
            </a:r>
            <a:r>
              <a:rPr lang="it-IT" dirty="0"/>
              <a:t> band gap</a:t>
            </a:r>
          </a:p>
          <a:p>
            <a:pPr marL="171450" indent="-171450">
              <a:spcAft>
                <a:spcPts val="1200"/>
              </a:spcAft>
              <a:buClr>
                <a:srgbClr val="33CC33"/>
              </a:buClr>
              <a:buFont typeface="Wingdings" panose="05000000000000000000" pitchFamily="2" charset="2"/>
              <a:buChar char="ü"/>
            </a:pPr>
            <a:r>
              <a:rPr lang="it-IT" dirty="0" err="1"/>
              <a:t>Stabilization</a:t>
            </a:r>
            <a:r>
              <a:rPr lang="it-IT" dirty="0"/>
              <a:t> of e</a:t>
            </a:r>
            <a:r>
              <a:rPr lang="it-IT" baseline="30000" dirty="0"/>
              <a:t>-</a:t>
            </a:r>
            <a:r>
              <a:rPr lang="it-IT" dirty="0"/>
              <a:t>/h</a:t>
            </a:r>
            <a:r>
              <a:rPr lang="it-IT" baseline="30000" dirty="0"/>
              <a:t>+</a:t>
            </a:r>
            <a:r>
              <a:rPr lang="it-IT" dirty="0"/>
              <a:t> </a:t>
            </a:r>
            <a:r>
              <a:rPr lang="it-IT" dirty="0" err="1"/>
              <a:t>pairs</a:t>
            </a:r>
            <a:r>
              <a:rPr lang="it-IT" dirty="0"/>
              <a:t> </a:t>
            </a:r>
          </a:p>
          <a:p>
            <a:pPr marL="171450" indent="-171450">
              <a:spcAft>
                <a:spcPts val="1200"/>
              </a:spcAft>
              <a:buClr>
                <a:srgbClr val="33CC33"/>
              </a:buClr>
              <a:buFont typeface="Wingdings" panose="05000000000000000000" pitchFamily="2" charset="2"/>
              <a:buChar char="ü"/>
            </a:pPr>
            <a:r>
              <a:rPr lang="it-IT" dirty="0" err="1"/>
              <a:t>Reduction</a:t>
            </a:r>
            <a:r>
              <a:rPr lang="it-IT" dirty="0"/>
              <a:t> of Ru </a:t>
            </a:r>
            <a:r>
              <a:rPr lang="it-IT" dirty="0" err="1"/>
              <a:t>ions</a:t>
            </a:r>
            <a:r>
              <a:rPr lang="it-IT" dirty="0"/>
              <a:t> to Ru(0) </a:t>
            </a:r>
            <a:r>
              <a:rPr lang="it-IT" dirty="0" err="1"/>
              <a:t>justifies</a:t>
            </a:r>
            <a:r>
              <a:rPr lang="it-IT" dirty="0"/>
              <a:t> </a:t>
            </a:r>
            <a:r>
              <a:rPr lang="it-IT" dirty="0" err="1"/>
              <a:t>slight</a:t>
            </a:r>
            <a:r>
              <a:rPr lang="it-IT" dirty="0"/>
              <a:t> </a:t>
            </a:r>
            <a:r>
              <a:rPr lang="it-IT" dirty="0" err="1"/>
              <a:t>deactivation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189693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3752" y="1928802"/>
            <a:ext cx="53625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46065" y="1558929"/>
            <a:ext cx="45107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Conventional synthesis of </a:t>
            </a:r>
            <a:r>
              <a:rPr lang="en-US" sz="2000" i="1" dirty="0" err="1">
                <a:solidFill>
                  <a:srgbClr val="0000FF"/>
                </a:solidFill>
              </a:rPr>
              <a:t>benzimidazoles</a:t>
            </a:r>
            <a:r>
              <a:rPr lang="en-US" sz="2000" i="1" dirty="0">
                <a:solidFill>
                  <a:srgbClr val="0000FF"/>
                </a:solidFill>
              </a:rPr>
              <a:t>:</a:t>
            </a: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73304" y="2786060"/>
            <a:ext cx="150772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Very toxic and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carcinogenic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" name="Text Box 13"/>
          <p:cNvSpPr txBox="1">
            <a:spLocks noChangeArrowheads="1"/>
          </p:cNvSpPr>
          <p:nvPr/>
        </p:nvSpPr>
        <p:spPr bwMode="auto">
          <a:xfrm>
            <a:off x="6442077" y="1714490"/>
            <a:ext cx="23780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/>
              <a:t>T = 100 – 200 °C</a:t>
            </a:r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/>
              <a:t>Strong acidic conditions</a:t>
            </a:r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/>
              <a:t>Strong oxidants</a:t>
            </a:r>
          </a:p>
        </p:txBody>
      </p:sp>
      <p:sp>
        <p:nvSpPr>
          <p:cNvPr id="2" name="Rettangolo 1"/>
          <p:cNvSpPr/>
          <p:nvPr/>
        </p:nvSpPr>
        <p:spPr>
          <a:xfrm>
            <a:off x="2752433" y="3290503"/>
            <a:ext cx="606771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875" indent="-269875"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Synthesis of natural products and pharmaceuticals (bactericides, </a:t>
            </a:r>
            <a:r>
              <a:rPr lang="en-US" sz="1600" dirty="0" err="1"/>
              <a:t>anticarcinogens</a:t>
            </a:r>
            <a:r>
              <a:rPr lang="en-US" sz="1600" dirty="0"/>
              <a:t>, peptic </a:t>
            </a:r>
            <a:r>
              <a:rPr lang="en-US" sz="1600" dirty="0" err="1"/>
              <a:t>ulcera</a:t>
            </a:r>
            <a:r>
              <a:rPr lang="en-US" sz="1600" dirty="0"/>
              <a:t> agents, etc.)</a:t>
            </a:r>
          </a:p>
          <a:p>
            <a:pPr marL="269875" indent="-269875"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sz="1600" dirty="0"/>
              <a:t>Metal complexes (homogeneous catalysts, sensors, etc.)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999646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gew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357564"/>
            <a:ext cx="6756502" cy="1615745"/>
          </a:xfrm>
          <a:prstGeom prst="rect">
            <a:avLst/>
          </a:prstGeom>
          <a:noFill/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752" y="1928802"/>
            <a:ext cx="5362575" cy="96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73303" y="2786060"/>
            <a:ext cx="15077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Very toxic and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carcinogenic</a:t>
            </a: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6442077" y="1714490"/>
            <a:ext cx="23780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/>
              <a:t>T = 100 – 200 °C</a:t>
            </a:r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/>
              <a:t>Strong acidic conditions</a:t>
            </a:r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en-GB" sz="1600" dirty="0"/>
              <a:t>Strong oxidants</a:t>
            </a:r>
          </a:p>
        </p:txBody>
      </p:sp>
      <p:pic>
        <p:nvPicPr>
          <p:cNvPr id="8" name="Picture 7" descr="Angew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5226050"/>
            <a:ext cx="5230812" cy="1587500"/>
          </a:xfrm>
          <a:prstGeom prst="rect">
            <a:avLst/>
          </a:prstGeom>
          <a:noFill/>
        </p:spPr>
      </p:pic>
      <p:pic>
        <p:nvPicPr>
          <p:cNvPr id="9" name="Picture 8" descr="Angew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49927" y="5000636"/>
            <a:ext cx="3394075" cy="342900"/>
          </a:xfrm>
          <a:prstGeom prst="rect">
            <a:avLst/>
          </a:prstGeom>
          <a:noFill/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12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3" name="Text Box 4"/>
          <p:cNvSpPr txBox="1">
            <a:spLocks noChangeArrowheads="1"/>
          </p:cNvSpPr>
          <p:nvPr/>
        </p:nvSpPr>
        <p:spPr bwMode="auto">
          <a:xfrm>
            <a:off x="246065" y="1558929"/>
            <a:ext cx="45107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Conventional synthesis of </a:t>
            </a:r>
            <a:r>
              <a:rPr lang="en-US" sz="2000" i="1" dirty="0" err="1">
                <a:solidFill>
                  <a:srgbClr val="0000FF"/>
                </a:solidFill>
              </a:rPr>
              <a:t>benzimidazoles</a:t>
            </a:r>
            <a:r>
              <a:rPr lang="en-US" sz="2000" i="1" dirty="0">
                <a:solidFill>
                  <a:srgbClr val="0000FF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327970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246063" y="1500174"/>
            <a:ext cx="245657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i="1" dirty="0">
                <a:solidFill>
                  <a:srgbClr val="0000FF"/>
                </a:solidFill>
              </a:rPr>
              <a:t>Alternative processes:</a:t>
            </a: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5902721" y="2427317"/>
            <a:ext cx="324036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dirty="0" err="1"/>
              <a:t>Less</a:t>
            </a:r>
            <a:r>
              <a:rPr lang="it-IT" dirty="0"/>
              <a:t> </a:t>
            </a:r>
            <a:r>
              <a:rPr lang="it-IT" dirty="0" err="1"/>
              <a:t>toxic</a:t>
            </a:r>
            <a:r>
              <a:rPr lang="it-IT" dirty="0"/>
              <a:t> </a:t>
            </a:r>
            <a:r>
              <a:rPr lang="it-IT" dirty="0" err="1"/>
              <a:t>reagents</a:t>
            </a:r>
            <a:endParaRPr lang="it-IT" dirty="0"/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dirty="0" err="1"/>
              <a:t>Renewable</a:t>
            </a:r>
            <a:r>
              <a:rPr lang="it-IT" dirty="0"/>
              <a:t> and cheap </a:t>
            </a:r>
            <a:r>
              <a:rPr lang="it-IT" dirty="0" err="1"/>
              <a:t>solvent</a:t>
            </a:r>
            <a:endParaRPr lang="it-IT" dirty="0"/>
          </a:p>
        </p:txBody>
      </p:sp>
      <p:pic>
        <p:nvPicPr>
          <p:cNvPr id="3" name="Picture 9" descr="reaction"/>
          <p:cNvPicPr>
            <a:picLocks noChangeAspect="1" noChangeArrowheads="1"/>
          </p:cNvPicPr>
          <p:nvPr/>
        </p:nvPicPr>
        <p:blipFill>
          <a:blip r:embed="rId2" cstate="print"/>
          <a:srcRect r="17260"/>
          <a:stretch>
            <a:fillRect/>
          </a:stretch>
        </p:blipFill>
        <p:spPr bwMode="auto">
          <a:xfrm>
            <a:off x="123860" y="1916832"/>
            <a:ext cx="5456252" cy="1041400"/>
          </a:xfrm>
          <a:prstGeom prst="rect">
            <a:avLst/>
          </a:prstGeom>
          <a:noFill/>
        </p:spPr>
      </p:pic>
      <p:pic>
        <p:nvPicPr>
          <p:cNvPr id="21509" name="Picture 5" descr="C:\AAAA_Dati\Congressi\2012-SAMIC\Benzimidazole-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862" y="3068960"/>
            <a:ext cx="5400675" cy="965200"/>
          </a:xfrm>
          <a:prstGeom prst="rect">
            <a:avLst/>
          </a:prstGeom>
          <a:noFill/>
        </p:spPr>
      </p:pic>
      <p:pic>
        <p:nvPicPr>
          <p:cNvPr id="1028" name="Picture 4" descr="C:\Users\Tiziano Montini\Desktop\BRIXEN\2012-SAMIC\Molecole\Nitroanili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4632622"/>
            <a:ext cx="1284288" cy="965200"/>
          </a:xfrm>
          <a:prstGeom prst="rect">
            <a:avLst/>
          </a:prstGeom>
          <a:noFill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2349" y="4526895"/>
            <a:ext cx="1311275" cy="104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Connettore 2 16"/>
          <p:cNvCxnSpPr>
            <a:stCxn id="1028" idx="3"/>
          </p:cNvCxnSpPr>
          <p:nvPr/>
        </p:nvCxnSpPr>
        <p:spPr>
          <a:xfrm>
            <a:off x="2615930" y="5115224"/>
            <a:ext cx="1009797" cy="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stCxn id="1029" idx="0"/>
          </p:cNvCxnSpPr>
          <p:nvPr/>
        </p:nvCxnSpPr>
        <p:spPr>
          <a:xfrm flipH="1" flipV="1">
            <a:off x="4427986" y="4077074"/>
            <a:ext cx="1" cy="449821"/>
          </a:xfrm>
          <a:prstGeom prst="straightConnector1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arentesi quadra aperta 22"/>
          <p:cNvSpPr/>
          <p:nvPr/>
        </p:nvSpPr>
        <p:spPr>
          <a:xfrm>
            <a:off x="3707904" y="4437112"/>
            <a:ext cx="72008" cy="1224136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Parentesi quadra aperta 23"/>
          <p:cNvSpPr/>
          <p:nvPr/>
        </p:nvSpPr>
        <p:spPr>
          <a:xfrm flipH="1">
            <a:off x="5076056" y="4437112"/>
            <a:ext cx="72008" cy="1224136"/>
          </a:xfrm>
          <a:prstGeom prst="leftBracke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Arco 14"/>
          <p:cNvSpPr/>
          <p:nvPr/>
        </p:nvSpPr>
        <p:spPr>
          <a:xfrm rot="5400000" flipH="1" flipV="1">
            <a:off x="1769593" y="5595144"/>
            <a:ext cx="780281" cy="648072"/>
          </a:xfrm>
          <a:prstGeom prst="arc">
            <a:avLst/>
          </a:prstGeom>
          <a:ln w="19050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6" name="Gruppo 25"/>
          <p:cNvGrpSpPr/>
          <p:nvPr/>
        </p:nvGrpSpPr>
        <p:grpSpPr>
          <a:xfrm>
            <a:off x="467544" y="5883401"/>
            <a:ext cx="2603028" cy="974601"/>
            <a:chOff x="467544" y="5883399"/>
            <a:chExt cx="2603028" cy="974601"/>
          </a:xfrm>
        </p:grpSpPr>
        <p:pic>
          <p:nvPicPr>
            <p:cNvPr id="1026" name="Picture 2" descr="C:\Users\Tiziano Montini\Desktop\BRIXEN\2012-SAMIC\Molecole\Intermedi\Etanolo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67544" y="6470699"/>
              <a:ext cx="730251" cy="265112"/>
            </a:xfrm>
            <a:prstGeom prst="rect">
              <a:avLst/>
            </a:prstGeom>
            <a:noFill/>
          </p:spPr>
        </p:pic>
        <p:pic>
          <p:nvPicPr>
            <p:cNvPr id="1027" name="Picture 3" descr="C:\Users\Tiziano Montini\Desktop\BRIXEN\2012-SAMIC\Molecole\Intermedi\Acetaldeide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11760" y="6465143"/>
              <a:ext cx="658812" cy="276225"/>
            </a:xfrm>
            <a:prstGeom prst="rect">
              <a:avLst/>
            </a:prstGeom>
            <a:noFill/>
          </p:spPr>
        </p:pic>
        <p:cxnSp>
          <p:nvCxnSpPr>
            <p:cNvPr id="11" name="Connettore 2 10"/>
            <p:cNvCxnSpPr/>
            <p:nvPr/>
          </p:nvCxnSpPr>
          <p:spPr>
            <a:xfrm>
              <a:off x="1197795" y="6537150"/>
              <a:ext cx="1213965" cy="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Arco 12"/>
            <p:cNvSpPr/>
            <p:nvPr/>
          </p:nvSpPr>
          <p:spPr>
            <a:xfrm flipV="1">
              <a:off x="971600" y="5949279"/>
              <a:ext cx="864096" cy="587871"/>
            </a:xfrm>
            <a:prstGeom prst="arc">
              <a:avLst/>
            </a:prstGeom>
            <a:ln w="19050">
              <a:solidFill>
                <a:schemeClr val="tx1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1480343" y="5883399"/>
              <a:ext cx="726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dirty="0">
                  <a:latin typeface="Arial" pitchFamily="34" charset="0"/>
                  <a:cs typeface="Arial" pitchFamily="34" charset="0"/>
                </a:rPr>
                <a:t>[H]</a:t>
              </a:r>
              <a:r>
                <a:rPr lang="it-IT" baseline="-25000" dirty="0" err="1">
                  <a:latin typeface="Arial" pitchFamily="34" charset="0"/>
                  <a:cs typeface="Arial" pitchFamily="34" charset="0"/>
                </a:rPr>
                <a:t>ads</a:t>
              </a:r>
              <a:endParaRPr lang="it-IT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CasellaDiTesto 24"/>
            <p:cNvSpPr txBox="1"/>
            <p:nvPr/>
          </p:nvSpPr>
          <p:spPr>
            <a:xfrm>
              <a:off x="1331640" y="6488668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dirty="0" err="1">
                  <a:latin typeface="Symbol" pitchFamily="18" charset="2"/>
                  <a:cs typeface="Arial" pitchFamily="34" charset="0"/>
                </a:rPr>
                <a:t>n</a:t>
              </a:r>
              <a:r>
                <a:rPr lang="en-US" dirty="0">
                  <a:latin typeface="Arial" pitchFamily="34" charset="0"/>
                  <a:cs typeface="Arial" pitchFamily="34" charset="0"/>
                </a:rPr>
                <a:t>, cat</a:t>
              </a:r>
              <a:endParaRPr lang="it-IT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2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27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04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4" y="1412776"/>
            <a:ext cx="1498915" cy="1719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:\Lavori in corso\E-MRS 2015\Fe-hf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240" y="1647167"/>
            <a:ext cx="3835200" cy="125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840767" y="3814242"/>
            <a:ext cx="43005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dirty="0" err="1">
                <a:solidFill>
                  <a:srgbClr val="0000FF"/>
                </a:solidFill>
              </a:rPr>
              <a:t>Chemical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 err="1">
                <a:solidFill>
                  <a:srgbClr val="0000FF"/>
                </a:solidFill>
              </a:rPr>
              <a:t>Vapor</a:t>
            </a:r>
            <a:r>
              <a:rPr lang="it-IT" sz="2400" dirty="0">
                <a:solidFill>
                  <a:srgbClr val="0000FF"/>
                </a:solidFill>
              </a:rPr>
              <a:t> </a:t>
            </a:r>
            <a:r>
              <a:rPr lang="it-IT" sz="2400" dirty="0" err="1">
                <a:solidFill>
                  <a:srgbClr val="0000FF"/>
                </a:solidFill>
              </a:rPr>
              <a:t>Deposition</a:t>
            </a:r>
            <a:r>
              <a:rPr lang="it-IT" sz="2400" dirty="0">
                <a:solidFill>
                  <a:srgbClr val="0000FF"/>
                </a:solidFill>
              </a:rPr>
              <a:t> (CVD)</a:t>
            </a:r>
          </a:p>
          <a:p>
            <a:pPr algn="ctr"/>
            <a:r>
              <a:rPr lang="it-IT" sz="2400" dirty="0">
                <a:solidFill>
                  <a:srgbClr val="0000FF"/>
                </a:solidFill>
              </a:rPr>
              <a:t>+</a:t>
            </a:r>
          </a:p>
          <a:p>
            <a:pPr algn="ctr"/>
            <a:r>
              <a:rPr lang="it-IT" sz="2400" dirty="0">
                <a:solidFill>
                  <a:srgbClr val="0000FF"/>
                </a:solidFill>
              </a:rPr>
              <a:t>RF-</a:t>
            </a:r>
            <a:r>
              <a:rPr lang="it-IT" sz="2400" dirty="0" err="1">
                <a:solidFill>
                  <a:srgbClr val="0000FF"/>
                </a:solidFill>
              </a:rPr>
              <a:t>sputtering</a:t>
            </a:r>
            <a:endParaRPr lang="it-IT" sz="2400" dirty="0">
              <a:solidFill>
                <a:srgbClr val="0000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95536" y="5082095"/>
            <a:ext cx="28879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Morphology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Doping with F</a:t>
            </a:r>
          </a:p>
          <a:p>
            <a:pPr marL="342900" indent="-3429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2400" dirty="0"/>
              <a:t>Phase composition</a:t>
            </a:r>
          </a:p>
        </p:txBody>
      </p:sp>
      <p:pic>
        <p:nvPicPr>
          <p:cNvPr id="9" name="Picture 2" descr="D:\Lavori in corso\E-MRS 2015\CuO-ZnO piccol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783" y="5172677"/>
            <a:ext cx="1244553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2 5"/>
          <p:cNvCxnSpPr/>
          <p:nvPr/>
        </p:nvCxnSpPr>
        <p:spPr>
          <a:xfrm>
            <a:off x="4716016" y="3140968"/>
            <a:ext cx="1440160" cy="1273436"/>
          </a:xfrm>
          <a:prstGeom prst="straightConnector1">
            <a:avLst/>
          </a:prstGeom>
          <a:ln w="57150">
            <a:solidFill>
              <a:srgbClr val="FF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04"/>
          <a:stretch/>
        </p:blipFill>
        <p:spPr bwMode="auto">
          <a:xfrm>
            <a:off x="6617469" y="3814242"/>
            <a:ext cx="1945829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081813" y="447677"/>
            <a:ext cx="352243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THIN FILM PHOTOCATALYSTS</a:t>
            </a:r>
            <a:endParaRPr lang="it-IT" sz="2200" b="1" baseline="-25000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06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4"/>
          <p:cNvGrpSpPr>
            <a:grpSpLocks/>
          </p:cNvGrpSpPr>
          <p:nvPr/>
        </p:nvGrpSpPr>
        <p:grpSpPr bwMode="auto">
          <a:xfrm>
            <a:off x="34927" y="1175246"/>
            <a:ext cx="4937125" cy="3117850"/>
            <a:chOff x="22" y="436"/>
            <a:chExt cx="3110" cy="1964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2517" y="611"/>
              <a:ext cx="59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Anatase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2517" y="835"/>
              <a:ext cx="615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Brookite</a:t>
              </a:r>
            </a:p>
          </p:txBody>
        </p:sp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2517" y="1059"/>
              <a:ext cx="46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/>
                <a:t>Rutile</a:t>
              </a:r>
            </a:p>
          </p:txBody>
        </p:sp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" y="436"/>
              <a:ext cx="2720" cy="19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1644" y="935"/>
              <a:ext cx="37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TiO</a:t>
              </a:r>
              <a:r>
                <a:rPr lang="en-US" b="1" baseline="-25000">
                  <a:solidFill>
                    <a:srgbClr val="0000FF"/>
                  </a:solidFill>
                </a:rPr>
                <a:t>2</a:t>
              </a:r>
            </a:p>
          </p:txBody>
        </p:sp>
        <p:sp>
          <p:nvSpPr>
            <p:cNvPr id="9" name="Text Box 11"/>
            <p:cNvSpPr txBox="1">
              <a:spLocks noChangeArrowheads="1"/>
            </p:cNvSpPr>
            <p:nvPr/>
          </p:nvSpPr>
          <p:spPr bwMode="auto">
            <a:xfrm>
              <a:off x="1495" y="1702"/>
              <a:ext cx="62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>
                  <a:solidFill>
                    <a:srgbClr val="0000FF"/>
                  </a:solidFill>
                </a:rPr>
                <a:t>TiO</a:t>
              </a:r>
              <a:r>
                <a:rPr lang="en-US" b="1" baseline="-25000">
                  <a:solidFill>
                    <a:srgbClr val="0000FF"/>
                  </a:solidFill>
                </a:rPr>
                <a:t>2</a:t>
              </a:r>
              <a:r>
                <a:rPr lang="en-US" b="1">
                  <a:solidFill>
                    <a:srgbClr val="0000FF"/>
                  </a:solidFill>
                </a:rPr>
                <a:t>-B,N</a:t>
              </a:r>
            </a:p>
          </p:txBody>
        </p:sp>
      </p:grpSp>
      <p:graphicFrame>
        <p:nvGraphicFramePr>
          <p:cNvPr id="10" name="Group 213"/>
          <p:cNvGraphicFramePr>
            <a:graphicFrameLocks noGrp="1"/>
          </p:cNvGraphicFramePr>
          <p:nvPr/>
        </p:nvGraphicFramePr>
        <p:xfrm>
          <a:off x="179390" y="4221090"/>
          <a:ext cx="8785225" cy="2046289"/>
        </p:xfrm>
        <a:graphic>
          <a:graphicData uri="http://schemas.openxmlformats.org/drawingml/2006/table">
            <a:tbl>
              <a:tblPr/>
              <a:tblGrid>
                <a:gridCol w="1223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2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9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82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6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98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9696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985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Composition (wt%)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Crystallite size (nm)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Surface area</a:t>
                      </a:r>
                      <a:b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</a:b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(m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 g</a:t>
                      </a:r>
                      <a:r>
                        <a:rPr kumimoji="0" 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-1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Anatase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Brookite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Rutile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Anatase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Brookite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Rutile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TiO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2</a:t>
                      </a: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28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11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32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80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 cap="flat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TiO</a:t>
                      </a:r>
                      <a:r>
                        <a:rPr kumimoji="0" lang="en-US" sz="1800" b="1" i="0" u="none" strike="noStrike" cap="none" normalizeH="0" baseline="-2500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lt"/>
                        </a:rPr>
                        <a:t>-B,N</a:t>
                      </a:r>
                    </a:p>
                  </a:txBody>
                  <a:tcPr marL="90000" marR="90000" marT="46800" marB="46800" anchor="ctr" anchorCtr="1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68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26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7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12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138</a:t>
                      </a:r>
                    </a:p>
                  </a:txBody>
                  <a:tcPr marL="90000" marR="90000" marT="46800" marB="46800" anchor="ctr" anchorCtr="1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Text Box 211"/>
          <p:cNvSpPr txBox="1">
            <a:spLocks noChangeArrowheads="1"/>
          </p:cNvSpPr>
          <p:nvPr/>
        </p:nvSpPr>
        <p:spPr bwMode="auto">
          <a:xfrm>
            <a:off x="5018090" y="2537611"/>
            <a:ext cx="391162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2000" dirty="0" err="1"/>
              <a:t>Mixture</a:t>
            </a:r>
            <a:r>
              <a:rPr lang="it-IT" sz="2000" dirty="0"/>
              <a:t> </a:t>
            </a:r>
            <a:r>
              <a:rPr lang="it-IT" sz="2000" dirty="0" err="1"/>
              <a:t>of</a:t>
            </a:r>
            <a:r>
              <a:rPr lang="it-IT" sz="2000" dirty="0"/>
              <a:t> </a:t>
            </a:r>
            <a:r>
              <a:rPr lang="it-IT" sz="2000" dirty="0" err="1"/>
              <a:t>polymorphs</a:t>
            </a:r>
            <a:endParaRPr lang="it-IT" sz="2000" dirty="0"/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2000" dirty="0"/>
              <a:t>High </a:t>
            </a:r>
            <a:r>
              <a:rPr lang="it-IT" sz="2000" dirty="0" err="1"/>
              <a:t>surface</a:t>
            </a:r>
            <a:r>
              <a:rPr lang="it-IT" sz="2000" dirty="0"/>
              <a:t> area</a:t>
            </a:r>
          </a:p>
          <a:p>
            <a:pPr marL="265113" indent="-265113">
              <a:spcBef>
                <a:spcPct val="50000"/>
              </a:spcBef>
              <a:buClr>
                <a:srgbClr val="FF0000"/>
              </a:buClr>
              <a:buFont typeface="Wingdings" pitchFamily="2" charset="2"/>
              <a:buChar char="Ø"/>
            </a:pPr>
            <a:r>
              <a:rPr lang="it-IT" sz="2000" dirty="0" err="1"/>
              <a:t>Improved</a:t>
            </a:r>
            <a:r>
              <a:rPr lang="it-IT" sz="2000" dirty="0"/>
              <a:t> </a:t>
            </a:r>
            <a:r>
              <a:rPr lang="it-IT" sz="2000" dirty="0" err="1"/>
              <a:t>by</a:t>
            </a:r>
            <a:r>
              <a:rPr lang="it-IT" sz="2000" dirty="0"/>
              <a:t> B,N doping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5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5919420" y="1331520"/>
            <a:ext cx="2108964" cy="80133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pPr algn="ctr">
              <a:spcBef>
                <a:spcPct val="25000"/>
              </a:spcBef>
            </a:pPr>
            <a:r>
              <a:rPr lang="it-IT" sz="2800" b="1" dirty="0">
                <a:solidFill>
                  <a:srgbClr val="FF0000"/>
                </a:solidFill>
              </a:rPr>
              <a:t>TiO</a:t>
            </a:r>
            <a:r>
              <a:rPr lang="it-IT" sz="2800" b="1" baseline="-25000" dirty="0">
                <a:solidFill>
                  <a:srgbClr val="FF0000"/>
                </a:solidFill>
              </a:rPr>
              <a:t>2</a:t>
            </a:r>
            <a:r>
              <a:rPr lang="it-IT" sz="2800" b="1" dirty="0">
                <a:solidFill>
                  <a:srgbClr val="FF0000"/>
                </a:solidFill>
              </a:rPr>
              <a:t>-B,N</a:t>
            </a:r>
            <a:endParaRPr lang="it-IT" sz="2800" b="1" baseline="-25000" dirty="0">
              <a:solidFill>
                <a:srgbClr val="FF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7826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2"/>
          <p:cNvSpPr txBox="1">
            <a:spLocks noChangeArrowheads="1"/>
          </p:cNvSpPr>
          <p:nvPr/>
        </p:nvSpPr>
        <p:spPr bwMode="auto">
          <a:xfrm>
            <a:off x="92075" y="1547814"/>
            <a:ext cx="3657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2400" b="1" i="1">
                <a:solidFill>
                  <a:srgbClr val="FF0000"/>
                </a:solidFill>
              </a:rPr>
              <a:t>Metal photodeposition</a:t>
            </a:r>
          </a:p>
        </p:txBody>
      </p:sp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6334498" y="2159637"/>
            <a:ext cx="24859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25000"/>
              </a:spcBef>
            </a:pPr>
            <a:r>
              <a:rPr lang="it-IT" sz="2400" b="1" dirty="0"/>
              <a:t>Metal/TiO</a:t>
            </a:r>
            <a:r>
              <a:rPr lang="it-IT" sz="2400" b="1" baseline="-25000" dirty="0"/>
              <a:t>2</a:t>
            </a:r>
            <a:r>
              <a:rPr lang="it-IT" sz="2400" b="1" dirty="0"/>
              <a:t>-B,N</a:t>
            </a:r>
            <a:endParaRPr lang="it-IT" sz="2400" b="1" baseline="-25000" dirty="0">
              <a:cs typeface="Arial" pitchFamily="34" charset="0"/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1438279" y="1979307"/>
            <a:ext cx="24034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2400" dirty="0" err="1"/>
              <a:t>Support</a:t>
            </a:r>
            <a:r>
              <a:rPr lang="it-IT" sz="2400" baseline="-25000" dirty="0"/>
              <a:t> </a:t>
            </a:r>
            <a:r>
              <a:rPr lang="it-IT" sz="2400" dirty="0"/>
              <a:t>+</a:t>
            </a:r>
          </a:p>
          <a:p>
            <a:pPr algn="ctr"/>
            <a:r>
              <a:rPr lang="it-IT" sz="2400" dirty="0"/>
              <a:t>metal nitrate </a:t>
            </a:r>
            <a:endParaRPr lang="en-GB" sz="2400" dirty="0"/>
          </a:p>
        </p:txBody>
      </p:sp>
      <p:grpSp>
        <p:nvGrpSpPr>
          <p:cNvPr id="6" name="Group 29"/>
          <p:cNvGrpSpPr>
            <a:grpSpLocks/>
          </p:cNvGrpSpPr>
          <p:nvPr/>
        </p:nvGrpSpPr>
        <p:grpSpPr bwMode="auto">
          <a:xfrm>
            <a:off x="3614750" y="2003913"/>
            <a:ext cx="2743200" cy="773113"/>
            <a:chOff x="1808" y="822"/>
            <a:chExt cx="1728" cy="487"/>
          </a:xfrm>
        </p:grpSpPr>
        <p:sp>
          <p:nvSpPr>
            <p:cNvPr id="7" name="Text Box 19"/>
            <p:cNvSpPr txBox="1">
              <a:spLocks noChangeArrowheads="1"/>
            </p:cNvSpPr>
            <p:nvPr/>
          </p:nvSpPr>
          <p:spPr bwMode="auto">
            <a:xfrm>
              <a:off x="1946" y="822"/>
              <a:ext cx="145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400" dirty="0">
                  <a:cs typeface="Arial" pitchFamily="34" charset="0"/>
                </a:rPr>
                <a:t>50% water- 50% </a:t>
              </a:r>
              <a:r>
                <a:rPr lang="it-IT" sz="1400" dirty="0" err="1">
                  <a:cs typeface="Arial" pitchFamily="34" charset="0"/>
                </a:rPr>
                <a:t>ethanol</a:t>
              </a:r>
              <a:endParaRPr lang="it-IT" sz="1400" dirty="0">
                <a:cs typeface="Arial" pitchFamily="34" charset="0"/>
              </a:endParaRPr>
            </a:p>
          </p:txBody>
        </p:sp>
        <p:sp>
          <p:nvSpPr>
            <p:cNvPr id="8" name="Line 31"/>
            <p:cNvSpPr>
              <a:spLocks noChangeShapeType="1"/>
            </p:cNvSpPr>
            <p:nvPr/>
          </p:nvSpPr>
          <p:spPr bwMode="auto">
            <a:xfrm>
              <a:off x="1808" y="1065"/>
              <a:ext cx="17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it-IT"/>
            </a:p>
          </p:txBody>
        </p:sp>
        <p:sp>
          <p:nvSpPr>
            <p:cNvPr id="9" name="Text Box 19"/>
            <p:cNvSpPr txBox="1">
              <a:spLocks noChangeArrowheads="1"/>
            </p:cNvSpPr>
            <p:nvPr/>
          </p:nvSpPr>
          <p:spPr bwMode="auto">
            <a:xfrm>
              <a:off x="1953" y="1117"/>
              <a:ext cx="143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t-IT" sz="1400">
                  <a:cs typeface="Arial" pitchFamily="34" charset="0"/>
                </a:rPr>
                <a:t>UV-vis irradiation</a:t>
              </a:r>
            </a:p>
          </p:txBody>
        </p:sp>
      </p:grpSp>
      <p:pic>
        <p:nvPicPr>
          <p:cNvPr id="13" name="Picture 2" descr="C:\Users\Juan Jose\Desktop\2012-12-01\PtTiO2B9N5b\HAADF_00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88" y="4225924"/>
            <a:ext cx="252000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o 15"/>
          <p:cNvGrpSpPr/>
          <p:nvPr/>
        </p:nvGrpSpPr>
        <p:grpSpPr>
          <a:xfrm>
            <a:off x="0" y="2924944"/>
            <a:ext cx="2520280" cy="2520280"/>
            <a:chOff x="0" y="2924944"/>
            <a:chExt cx="2520280" cy="2520280"/>
          </a:xfrm>
        </p:grpSpPr>
        <p:pic>
          <p:nvPicPr>
            <p:cNvPr id="1026" name="Picture 2" descr="C:\Users\Tiziano Montini\Desktop\BRIXEN\2012-SAMIC\PdTiO2B9N5b\HAADF_0000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2924944"/>
              <a:ext cx="2520000" cy="2520000"/>
            </a:xfrm>
            <a:prstGeom prst="rect">
              <a:avLst/>
            </a:prstGeom>
            <a:noFill/>
          </p:spPr>
        </p:pic>
        <p:sp>
          <p:nvSpPr>
            <p:cNvPr id="15" name="Rettangolo 14"/>
            <p:cNvSpPr/>
            <p:nvPr/>
          </p:nvSpPr>
          <p:spPr>
            <a:xfrm>
              <a:off x="0" y="2924944"/>
              <a:ext cx="2520280" cy="252028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7" name="CasellaDiTesto 16"/>
          <p:cNvSpPr txBox="1"/>
          <p:nvPr/>
        </p:nvSpPr>
        <p:spPr>
          <a:xfrm>
            <a:off x="0" y="2924944"/>
            <a:ext cx="1204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Pd 0.5wt%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25924"/>
            <a:ext cx="252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ttangolo 17"/>
          <p:cNvSpPr/>
          <p:nvPr/>
        </p:nvSpPr>
        <p:spPr>
          <a:xfrm>
            <a:off x="1979712" y="4221088"/>
            <a:ext cx="2520280" cy="2524836"/>
          </a:xfrm>
          <a:prstGeom prst="rect">
            <a:avLst/>
          </a:prstGeom>
          <a:noFill/>
          <a:ln w="254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2051722" y="4325036"/>
            <a:ext cx="1178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FF00"/>
                </a:solidFill>
              </a:rPr>
              <a:t>Ag</a:t>
            </a:r>
            <a:r>
              <a:rPr lang="it-IT" dirty="0">
                <a:solidFill>
                  <a:srgbClr val="00FF00"/>
                </a:solidFill>
              </a:rPr>
              <a:t> 0.5wt%</a:t>
            </a:r>
          </a:p>
        </p:txBody>
      </p:sp>
      <p:sp>
        <p:nvSpPr>
          <p:cNvPr id="20" name="Ovale 19"/>
          <p:cNvSpPr/>
          <p:nvPr/>
        </p:nvSpPr>
        <p:spPr>
          <a:xfrm>
            <a:off x="1979712" y="5045116"/>
            <a:ext cx="432048" cy="432048"/>
          </a:xfrm>
          <a:prstGeom prst="ellipse">
            <a:avLst/>
          </a:prstGeom>
          <a:noFill/>
          <a:ln>
            <a:solidFill>
              <a:srgbClr val="00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4644008" y="4221088"/>
            <a:ext cx="2520280" cy="2524836"/>
          </a:xfrm>
          <a:prstGeom prst="rect">
            <a:avLst/>
          </a:prstGeom>
          <a:noFill/>
          <a:ln w="254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4716016" y="4325036"/>
            <a:ext cx="1140056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0000FF"/>
                </a:solidFill>
              </a:rPr>
              <a:t>Pt</a:t>
            </a:r>
            <a:r>
              <a:rPr lang="it-IT" dirty="0">
                <a:solidFill>
                  <a:srgbClr val="0000FF"/>
                </a:solidFill>
              </a:rPr>
              <a:t> 0.5wt%</a:t>
            </a:r>
          </a:p>
        </p:txBody>
      </p:sp>
      <p:pic>
        <p:nvPicPr>
          <p:cNvPr id="14" name="Picture 34" descr="TEM"/>
          <p:cNvPicPr>
            <a:picLocks noChangeAspect="1" noChangeArrowheads="1"/>
          </p:cNvPicPr>
          <p:nvPr/>
        </p:nvPicPr>
        <p:blipFill>
          <a:blip r:embed="rId5" cstate="print"/>
          <a:srcRect t="1294" r="43745" b="2651"/>
          <a:stretch>
            <a:fillRect/>
          </a:stretch>
        </p:blipFill>
        <p:spPr bwMode="auto">
          <a:xfrm>
            <a:off x="6623758" y="2924944"/>
            <a:ext cx="2520242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ttangolo 24"/>
          <p:cNvSpPr/>
          <p:nvPr/>
        </p:nvSpPr>
        <p:spPr>
          <a:xfrm>
            <a:off x="6623720" y="2924946"/>
            <a:ext cx="2499808" cy="2506865"/>
          </a:xfrm>
          <a:prstGeom prst="rect">
            <a:avLst/>
          </a:prstGeom>
          <a:noFill/>
          <a:ln w="254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rgbClr val="0000FF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7884370" y="5013176"/>
            <a:ext cx="120257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66"/>
                </a:solidFill>
              </a:rPr>
              <a:t>Cu 1.0wt%</a:t>
            </a:r>
          </a:p>
        </p:txBody>
      </p:sp>
      <p:sp>
        <p:nvSpPr>
          <p:cNvPr id="27" name="CasellaDiTesto 26"/>
          <p:cNvSpPr txBox="1"/>
          <p:nvPr/>
        </p:nvSpPr>
        <p:spPr>
          <a:xfrm>
            <a:off x="3464167" y="3212976"/>
            <a:ext cx="22156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HAADF-STEM</a:t>
            </a:r>
          </a:p>
        </p:txBody>
      </p:sp>
      <p:sp>
        <p:nvSpPr>
          <p:cNvPr id="28" name="Ovale 27"/>
          <p:cNvSpPr/>
          <p:nvPr/>
        </p:nvSpPr>
        <p:spPr>
          <a:xfrm>
            <a:off x="1115616" y="4005064"/>
            <a:ext cx="576064" cy="504056"/>
          </a:xfrm>
          <a:prstGeom prst="ellipse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29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30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0993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527" y="658090"/>
            <a:ext cx="7886700" cy="1325563"/>
          </a:xfrm>
        </p:spPr>
        <p:txBody>
          <a:bodyPr>
            <a:normAutofit/>
          </a:bodyPr>
          <a:lstStyle/>
          <a:p>
            <a:r>
              <a:rPr lang="it-IT" sz="2200" b="1" dirty="0" err="1">
                <a:solidFill>
                  <a:srgbClr val="FF9933"/>
                </a:solidFill>
                <a:latin typeface="Arial" pitchFamily="34" charset="0"/>
                <a:ea typeface="+mn-ea"/>
                <a:cs typeface="Arial" pitchFamily="34" charset="0"/>
              </a:rPr>
              <a:t>Characterization</a:t>
            </a:r>
            <a:r>
              <a:rPr lang="it-IT" sz="2200" b="1" dirty="0">
                <a:solidFill>
                  <a:srgbClr val="FF9933"/>
                </a:solidFill>
                <a:latin typeface="Arial" pitchFamily="34" charset="0"/>
                <a:ea typeface="+mn-ea"/>
                <a:cs typeface="Arial" pitchFamily="34" charset="0"/>
              </a:rPr>
              <a:t> of the M/TiO</a:t>
            </a:r>
            <a:r>
              <a:rPr lang="it-IT" sz="2200" b="1" baseline="-25000" dirty="0">
                <a:solidFill>
                  <a:srgbClr val="FF9933"/>
                </a:solidFill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latin typeface="Arial" pitchFamily="34" charset="0"/>
                <a:ea typeface="+mn-ea"/>
                <a:cs typeface="Arial" pitchFamily="34" charset="0"/>
              </a:rPr>
              <a:t>-B,N</a:t>
            </a:r>
          </a:p>
        </p:txBody>
      </p:sp>
      <p:pic>
        <p:nvPicPr>
          <p:cNvPr id="4" name="Immagin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271" y="1697357"/>
            <a:ext cx="4847212" cy="4736236"/>
          </a:xfrm>
          <a:prstGeom prst="rect">
            <a:avLst/>
          </a:prstGeom>
          <a:noFill/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7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2526606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496" y="645531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it-IT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 production from </a:t>
            </a:r>
            <a:r>
              <a:rPr lang="it-IT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ETHANOL 96%</a:t>
            </a: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1257300" y="1500176"/>
            <a:ext cx="14911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i="1" dirty="0">
                <a:solidFill>
                  <a:srgbClr val="0000FF"/>
                </a:solidFill>
              </a:rPr>
              <a:t>Gas phase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010" y="1593096"/>
            <a:ext cx="3820273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" y="4041368"/>
            <a:ext cx="3820273" cy="27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CasellaDiTesto 12"/>
          <p:cNvSpPr txBox="1"/>
          <p:nvPr/>
        </p:nvSpPr>
        <p:spPr>
          <a:xfrm>
            <a:off x="3132288" y="2204864"/>
            <a:ext cx="1040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 err="1"/>
              <a:t>Effect</a:t>
            </a:r>
            <a:r>
              <a:rPr lang="it-IT" b="1" dirty="0"/>
              <a:t> </a:t>
            </a:r>
            <a:r>
              <a:rPr lang="it-IT" b="1" dirty="0" err="1"/>
              <a:t>of</a:t>
            </a:r>
            <a:r>
              <a:rPr lang="it-IT" b="1" dirty="0"/>
              <a:t>: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3181662" y="3022282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i="1" dirty="0" err="1">
                <a:solidFill>
                  <a:srgbClr val="0000FF"/>
                </a:solidFill>
              </a:rPr>
              <a:t>Support</a:t>
            </a:r>
            <a:endParaRPr lang="it-IT" b="1" i="1" dirty="0">
              <a:solidFill>
                <a:srgbClr val="0000FF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3265019" y="5682354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i="1" dirty="0">
                <a:solidFill>
                  <a:srgbClr val="0000FF"/>
                </a:solidFill>
              </a:rPr>
              <a:t>Metal</a:t>
            </a:r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4427984" y="5538095"/>
            <a:ext cx="453650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/>
              <a:t>Doping TiO</a:t>
            </a:r>
            <a:r>
              <a:rPr lang="en-GB" sz="1600" baseline="-25000" dirty="0"/>
              <a:t>2</a:t>
            </a:r>
            <a:r>
              <a:rPr lang="en-GB" sz="1600" dirty="0"/>
              <a:t>, leaching is significantly reduced</a:t>
            </a:r>
          </a:p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/>
              <a:t>More stable performances for TiO</a:t>
            </a:r>
            <a:r>
              <a:rPr lang="en-GB" sz="1600" baseline="-25000" dirty="0"/>
              <a:t>2</a:t>
            </a:r>
            <a:r>
              <a:rPr lang="en-GB" sz="1600" dirty="0"/>
              <a:t>-B,N supported catalysts</a:t>
            </a:r>
          </a:p>
        </p:txBody>
      </p:sp>
      <p:sp>
        <p:nvSpPr>
          <p:cNvPr id="24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2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5728235" y="4600478"/>
            <a:ext cx="173259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Cu/TiO</a:t>
            </a:r>
            <a:r>
              <a:rPr lang="en-US" sz="2400" b="1" baseline="-25000" dirty="0"/>
              <a:t>2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Cu/TiO</a:t>
            </a:r>
            <a:r>
              <a:rPr lang="en-US" sz="2400" b="1" baseline="-25000" dirty="0">
                <a:solidFill>
                  <a:srgbClr val="FF0000"/>
                </a:solidFill>
              </a:rPr>
              <a:t>2</a:t>
            </a:r>
            <a:r>
              <a:rPr lang="en-US" sz="2400" b="1" dirty="0">
                <a:solidFill>
                  <a:srgbClr val="FF0000"/>
                </a:solidFill>
              </a:rPr>
              <a:t>-B,N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/>
          <a:srcRect l="6460" t="9104" r="40674" b="12887"/>
          <a:stretch/>
        </p:blipFill>
        <p:spPr>
          <a:xfrm>
            <a:off x="4923964" y="1157032"/>
            <a:ext cx="3341132" cy="3443444"/>
          </a:xfrm>
          <a:prstGeom prst="rect">
            <a:avLst/>
          </a:prstGeom>
        </p:spPr>
      </p:pic>
      <p:sp>
        <p:nvSpPr>
          <p:cNvPr id="17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44943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6"/>
          <p:cNvPicPr>
            <a:picLocks noChangeAspect="1" noChangeArrowheads="1"/>
          </p:cNvPicPr>
          <p:nvPr/>
        </p:nvPicPr>
        <p:blipFill>
          <a:blip r:embed="rId2" cstate="print"/>
          <a:srcRect r="16856"/>
          <a:stretch>
            <a:fillRect/>
          </a:stretch>
        </p:blipFill>
        <p:spPr bwMode="auto">
          <a:xfrm>
            <a:off x="4499992" y="3494894"/>
            <a:ext cx="3624452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7" name="Picture 27" descr="C:\AAAA_Dati\Congressi\2012-SAMIC\1Etil2MetilBen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1562" y="4566464"/>
            <a:ext cx="900000" cy="634897"/>
          </a:xfrm>
          <a:prstGeom prst="rect">
            <a:avLst/>
          </a:prstGeom>
          <a:noFill/>
        </p:spPr>
      </p:pic>
      <p:pic>
        <p:nvPicPr>
          <p:cNvPr id="104" name="Picture 22" descr="C:\AAAA_Dati\Congressi\2012-SAMIC\2MetilBen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9016" y="3141153"/>
            <a:ext cx="900000" cy="496435"/>
          </a:xfrm>
          <a:prstGeom prst="rect">
            <a:avLst/>
          </a:prstGeom>
          <a:noFill/>
        </p:spPr>
      </p:pic>
      <p:pic>
        <p:nvPicPr>
          <p:cNvPr id="105" name="Picture 23" descr="C:\AAAA_Dati\Congressi\2012-SAMIC\Nitroanil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9696" y="3140968"/>
            <a:ext cx="661038" cy="496800"/>
          </a:xfrm>
          <a:prstGeom prst="rect">
            <a:avLst/>
          </a:prstGeom>
          <a:noFill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6" cstate="print"/>
          <a:srcRect r="14680"/>
          <a:stretch>
            <a:fillRect/>
          </a:stretch>
        </p:blipFill>
        <p:spPr bwMode="auto">
          <a:xfrm>
            <a:off x="2" y="1643052"/>
            <a:ext cx="3577133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4" name="Picture 24" descr="C:\AAAA_Dati\Congressi\2012-SAMIC\Dinitrobenze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1714488"/>
            <a:ext cx="661038" cy="496800"/>
          </a:xfrm>
          <a:prstGeom prst="rect">
            <a:avLst/>
          </a:prstGeom>
          <a:noFill/>
        </p:spPr>
      </p:pic>
      <p:pic>
        <p:nvPicPr>
          <p:cNvPr id="20501" name="Picture 21" descr="C:\AAAA_Dati\Congressi\2012-SAMIC\1R2MetilBenz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4429134"/>
            <a:ext cx="900000" cy="825703"/>
          </a:xfrm>
          <a:prstGeom prst="rect">
            <a:avLst/>
          </a:prstGeom>
          <a:noFill/>
        </p:spPr>
      </p:pic>
      <p:pic>
        <p:nvPicPr>
          <p:cNvPr id="20502" name="Picture 22" descr="C:\AAAA_Dati\Congressi\2012-SAMIC\2MetilBen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0529" y="1545985"/>
            <a:ext cx="900000" cy="496435"/>
          </a:xfrm>
          <a:prstGeom prst="rect">
            <a:avLst/>
          </a:prstGeom>
          <a:noFill/>
        </p:spPr>
      </p:pic>
      <p:pic>
        <p:nvPicPr>
          <p:cNvPr id="20503" name="Picture 23" descr="C:\AAAA_Dati\Congressi\2012-SAMIC\Nitroanil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9672" y="2154205"/>
            <a:ext cx="661038" cy="49680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99994" y="1309955"/>
            <a:ext cx="4269811" cy="1143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Synthesis of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2-methylbenzimidazole</a:t>
            </a:r>
          </a:p>
        </p:txBody>
      </p:sp>
      <p:sp>
        <p:nvSpPr>
          <p:cNvPr id="50" name="Line 88"/>
          <p:cNvSpPr>
            <a:spLocks noChangeShapeType="1"/>
          </p:cNvSpPr>
          <p:nvPr/>
        </p:nvSpPr>
        <p:spPr bwMode="auto">
          <a:xfrm flipH="1">
            <a:off x="1000100" y="2143116"/>
            <a:ext cx="142876" cy="2857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1" name="Line 89"/>
          <p:cNvSpPr>
            <a:spLocks noChangeShapeType="1"/>
          </p:cNvSpPr>
          <p:nvPr/>
        </p:nvSpPr>
        <p:spPr bwMode="auto">
          <a:xfrm flipH="1" flipV="1">
            <a:off x="3321050" y="3994150"/>
            <a:ext cx="133350" cy="5397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2" name="Line 90"/>
          <p:cNvSpPr>
            <a:spLocks noChangeShapeType="1"/>
          </p:cNvSpPr>
          <p:nvPr/>
        </p:nvSpPr>
        <p:spPr bwMode="auto">
          <a:xfrm>
            <a:off x="2216864" y="2577881"/>
            <a:ext cx="45719" cy="64294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3" name="Line 91"/>
          <p:cNvSpPr>
            <a:spLocks noChangeShapeType="1"/>
          </p:cNvSpPr>
          <p:nvPr/>
        </p:nvSpPr>
        <p:spPr bwMode="auto">
          <a:xfrm>
            <a:off x="2928928" y="2000242"/>
            <a:ext cx="264783" cy="555619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r>
              <a:rPr lang="it-IT" dirty="0"/>
              <a:t>       </a:t>
            </a:r>
          </a:p>
        </p:txBody>
      </p:sp>
      <p:sp>
        <p:nvSpPr>
          <p:cNvPr id="54" name="Text Box 92"/>
          <p:cNvSpPr txBox="1">
            <a:spLocks noChangeArrowheads="1"/>
          </p:cNvSpPr>
          <p:nvPr/>
        </p:nvSpPr>
        <p:spPr bwMode="auto">
          <a:xfrm>
            <a:off x="0" y="5000636"/>
            <a:ext cx="374491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Conditions:</a:t>
            </a:r>
          </a:p>
          <a:p>
            <a:pPr>
              <a:buFontTx/>
              <a:buChar char="-"/>
            </a:pPr>
            <a:r>
              <a:rPr lang="en-US" dirty="0"/>
              <a:t> 60 </a:t>
            </a:r>
            <a:r>
              <a:rPr lang="en-US" dirty="0" err="1"/>
              <a:t>mL</a:t>
            </a:r>
            <a:r>
              <a:rPr lang="en-US" dirty="0"/>
              <a:t> DNB/NA 2mM in </a:t>
            </a:r>
            <a:r>
              <a:rPr lang="en-US" dirty="0" err="1"/>
              <a:t>EtOH</a:t>
            </a:r>
            <a:r>
              <a:rPr lang="en-US" dirty="0"/>
              <a:t> 96%</a:t>
            </a:r>
          </a:p>
          <a:p>
            <a:pPr>
              <a:buFontTx/>
              <a:buChar char="-"/>
            </a:pPr>
            <a:r>
              <a:rPr lang="en-US" dirty="0"/>
              <a:t> 150 mg Pd/TiO</a:t>
            </a:r>
            <a:r>
              <a:rPr lang="en-US" baseline="-25000" dirty="0"/>
              <a:t>2</a:t>
            </a:r>
            <a:r>
              <a:rPr lang="en-US" dirty="0"/>
              <a:t>-B,N</a:t>
            </a:r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flow, 30°C</a:t>
            </a:r>
          </a:p>
          <a:p>
            <a:pPr>
              <a:buFontTx/>
              <a:buChar char="-"/>
            </a:pPr>
            <a:r>
              <a:rPr lang="en-US" dirty="0"/>
              <a:t> Simulated sunlight irradiation</a:t>
            </a:r>
          </a:p>
        </p:txBody>
      </p:sp>
      <p:sp>
        <p:nvSpPr>
          <p:cNvPr id="107" name="Line 88"/>
          <p:cNvSpPr>
            <a:spLocks noChangeShapeType="1"/>
          </p:cNvSpPr>
          <p:nvPr/>
        </p:nvSpPr>
        <p:spPr bwMode="auto">
          <a:xfrm flipH="1">
            <a:off x="5700852" y="3536320"/>
            <a:ext cx="117944" cy="30335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8" name="Line 90"/>
          <p:cNvSpPr>
            <a:spLocks noChangeShapeType="1"/>
          </p:cNvSpPr>
          <p:nvPr/>
        </p:nvSpPr>
        <p:spPr bwMode="auto">
          <a:xfrm>
            <a:off x="7413049" y="3594108"/>
            <a:ext cx="47589" cy="46909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9" name="Line 91"/>
          <p:cNvSpPr>
            <a:spLocks noChangeShapeType="1"/>
          </p:cNvSpPr>
          <p:nvPr/>
        </p:nvSpPr>
        <p:spPr bwMode="auto">
          <a:xfrm>
            <a:off x="6268111" y="5091881"/>
            <a:ext cx="803651" cy="83190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r>
              <a:rPr lang="it-IT" dirty="0"/>
              <a:t>       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21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22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12620767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6" name="Picture 26"/>
          <p:cNvPicPr>
            <a:picLocks noChangeAspect="1" noChangeArrowheads="1"/>
          </p:cNvPicPr>
          <p:nvPr/>
        </p:nvPicPr>
        <p:blipFill>
          <a:blip r:embed="rId2" cstate="print"/>
          <a:srcRect r="16856"/>
          <a:stretch>
            <a:fillRect/>
          </a:stretch>
        </p:blipFill>
        <p:spPr bwMode="auto">
          <a:xfrm>
            <a:off x="4499992" y="3494894"/>
            <a:ext cx="3624452" cy="306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7" name="Picture 27" descr="C:\AAAA_Dati\Congressi\2012-SAMIC\1Etil2MetilBen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1562" y="4566464"/>
            <a:ext cx="900000" cy="634897"/>
          </a:xfrm>
          <a:prstGeom prst="rect">
            <a:avLst/>
          </a:prstGeom>
          <a:noFill/>
        </p:spPr>
      </p:pic>
      <p:pic>
        <p:nvPicPr>
          <p:cNvPr id="104" name="Picture 22" descr="C:\AAAA_Dati\Congressi\2012-SAMIC\2MetilBen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9016" y="3141153"/>
            <a:ext cx="900000" cy="496435"/>
          </a:xfrm>
          <a:prstGeom prst="rect">
            <a:avLst/>
          </a:prstGeom>
          <a:noFill/>
        </p:spPr>
      </p:pic>
      <p:pic>
        <p:nvPicPr>
          <p:cNvPr id="105" name="Picture 23" descr="C:\AAAA_Dati\Congressi\2012-SAMIC\Nitroanil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9696" y="3140968"/>
            <a:ext cx="661038" cy="496800"/>
          </a:xfrm>
          <a:prstGeom prst="rect">
            <a:avLst/>
          </a:prstGeom>
          <a:noFill/>
        </p:spPr>
      </p:pic>
      <p:pic>
        <p:nvPicPr>
          <p:cNvPr id="20490" name="Picture 10"/>
          <p:cNvPicPr>
            <a:picLocks noChangeAspect="1" noChangeArrowheads="1"/>
          </p:cNvPicPr>
          <p:nvPr/>
        </p:nvPicPr>
        <p:blipFill>
          <a:blip r:embed="rId6" cstate="print"/>
          <a:srcRect r="14680"/>
          <a:stretch>
            <a:fillRect/>
          </a:stretch>
        </p:blipFill>
        <p:spPr bwMode="auto">
          <a:xfrm>
            <a:off x="2" y="1643052"/>
            <a:ext cx="3577133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4" name="Picture 24" descr="C:\AAAA_Dati\Congressi\2012-SAMIC\Dinitrobenzen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71538" y="1714488"/>
            <a:ext cx="661038" cy="496800"/>
          </a:xfrm>
          <a:prstGeom prst="rect">
            <a:avLst/>
          </a:prstGeom>
          <a:noFill/>
        </p:spPr>
      </p:pic>
      <p:pic>
        <p:nvPicPr>
          <p:cNvPr id="20501" name="Picture 21" descr="C:\AAAA_Dati\Congressi\2012-SAMIC\1R2MetilBenz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43240" y="4429134"/>
            <a:ext cx="900000" cy="825703"/>
          </a:xfrm>
          <a:prstGeom prst="rect">
            <a:avLst/>
          </a:prstGeom>
          <a:noFill/>
        </p:spPr>
      </p:pic>
      <p:pic>
        <p:nvPicPr>
          <p:cNvPr id="20502" name="Picture 22" descr="C:\AAAA_Dati\Congressi\2012-SAMIC\2MetilBen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20529" y="1545985"/>
            <a:ext cx="900000" cy="496435"/>
          </a:xfrm>
          <a:prstGeom prst="rect">
            <a:avLst/>
          </a:prstGeom>
          <a:noFill/>
        </p:spPr>
      </p:pic>
      <p:pic>
        <p:nvPicPr>
          <p:cNvPr id="20503" name="Picture 23" descr="C:\AAAA_Dati\Congressi\2012-SAMIC\Nitroanil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9672" y="2154205"/>
            <a:ext cx="661038" cy="496800"/>
          </a:xfrm>
          <a:prstGeom prst="rect">
            <a:avLst/>
          </a:prstGeom>
          <a:noFill/>
        </p:spPr>
      </p:pic>
      <p:sp>
        <p:nvSpPr>
          <p:cNvPr id="50" name="Line 88"/>
          <p:cNvSpPr>
            <a:spLocks noChangeShapeType="1"/>
          </p:cNvSpPr>
          <p:nvPr/>
        </p:nvSpPr>
        <p:spPr bwMode="auto">
          <a:xfrm flipH="1">
            <a:off x="1000100" y="2143116"/>
            <a:ext cx="142876" cy="28575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1" name="Line 89"/>
          <p:cNvSpPr>
            <a:spLocks noChangeShapeType="1"/>
          </p:cNvSpPr>
          <p:nvPr/>
        </p:nvSpPr>
        <p:spPr bwMode="auto">
          <a:xfrm flipH="1" flipV="1">
            <a:off x="3321050" y="3994150"/>
            <a:ext cx="133350" cy="53975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2" name="Line 90"/>
          <p:cNvSpPr>
            <a:spLocks noChangeShapeType="1"/>
          </p:cNvSpPr>
          <p:nvPr/>
        </p:nvSpPr>
        <p:spPr bwMode="auto">
          <a:xfrm>
            <a:off x="2216864" y="2577881"/>
            <a:ext cx="45719" cy="64294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53" name="Line 91"/>
          <p:cNvSpPr>
            <a:spLocks noChangeShapeType="1"/>
          </p:cNvSpPr>
          <p:nvPr/>
        </p:nvSpPr>
        <p:spPr bwMode="auto">
          <a:xfrm>
            <a:off x="2928928" y="2000242"/>
            <a:ext cx="264783" cy="555619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r>
              <a:rPr lang="it-IT" dirty="0"/>
              <a:t>       </a:t>
            </a:r>
          </a:p>
        </p:txBody>
      </p:sp>
      <p:sp>
        <p:nvSpPr>
          <p:cNvPr id="54" name="Text Box 92"/>
          <p:cNvSpPr txBox="1">
            <a:spLocks noChangeArrowheads="1"/>
          </p:cNvSpPr>
          <p:nvPr/>
        </p:nvSpPr>
        <p:spPr bwMode="auto">
          <a:xfrm>
            <a:off x="0" y="5000636"/>
            <a:ext cx="374491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Conditions:</a:t>
            </a:r>
          </a:p>
          <a:p>
            <a:pPr>
              <a:buFontTx/>
              <a:buChar char="-"/>
            </a:pPr>
            <a:r>
              <a:rPr lang="en-US" dirty="0"/>
              <a:t> 60 </a:t>
            </a:r>
            <a:r>
              <a:rPr lang="en-US" dirty="0" err="1"/>
              <a:t>mL</a:t>
            </a:r>
            <a:r>
              <a:rPr lang="en-US" dirty="0"/>
              <a:t> DNB/NA 2mM in </a:t>
            </a:r>
            <a:r>
              <a:rPr lang="en-US" dirty="0" err="1"/>
              <a:t>EtOH</a:t>
            </a:r>
            <a:r>
              <a:rPr lang="en-US" dirty="0"/>
              <a:t> 96%</a:t>
            </a:r>
          </a:p>
          <a:p>
            <a:pPr>
              <a:buFontTx/>
              <a:buChar char="-"/>
            </a:pPr>
            <a:r>
              <a:rPr lang="en-US" dirty="0"/>
              <a:t> 150 mg Pd/TiO</a:t>
            </a:r>
            <a:r>
              <a:rPr lang="en-US" baseline="-25000" dirty="0"/>
              <a:t>2</a:t>
            </a:r>
            <a:r>
              <a:rPr lang="en-US" dirty="0"/>
              <a:t>-B,N</a:t>
            </a:r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err="1"/>
              <a:t>Ar</a:t>
            </a:r>
            <a:r>
              <a:rPr lang="en-US" dirty="0"/>
              <a:t> flow, 30°C</a:t>
            </a:r>
          </a:p>
          <a:p>
            <a:pPr>
              <a:buFontTx/>
              <a:buChar char="-"/>
            </a:pPr>
            <a:r>
              <a:rPr lang="en-US" dirty="0"/>
              <a:t> Simulated sunlight irradiation</a:t>
            </a:r>
          </a:p>
        </p:txBody>
      </p:sp>
      <p:sp>
        <p:nvSpPr>
          <p:cNvPr id="107" name="Line 88"/>
          <p:cNvSpPr>
            <a:spLocks noChangeShapeType="1"/>
          </p:cNvSpPr>
          <p:nvPr/>
        </p:nvSpPr>
        <p:spPr bwMode="auto">
          <a:xfrm flipH="1">
            <a:off x="5700852" y="3536320"/>
            <a:ext cx="117944" cy="30335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8" name="Line 90"/>
          <p:cNvSpPr>
            <a:spLocks noChangeShapeType="1"/>
          </p:cNvSpPr>
          <p:nvPr/>
        </p:nvSpPr>
        <p:spPr bwMode="auto">
          <a:xfrm>
            <a:off x="7413049" y="3594108"/>
            <a:ext cx="47589" cy="46909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109" name="Line 91"/>
          <p:cNvSpPr>
            <a:spLocks noChangeShapeType="1"/>
          </p:cNvSpPr>
          <p:nvPr/>
        </p:nvSpPr>
        <p:spPr bwMode="auto">
          <a:xfrm>
            <a:off x="6268111" y="5091881"/>
            <a:ext cx="803651" cy="831905"/>
          </a:xfrm>
          <a:prstGeom prst="line">
            <a:avLst/>
          </a:prstGeom>
          <a:noFill/>
          <a:ln w="19050">
            <a:solidFill>
              <a:srgbClr val="00FF00"/>
            </a:solidFill>
            <a:round/>
            <a:headEnd/>
            <a:tailEnd type="stealth" w="lg" len="lg"/>
          </a:ln>
          <a:effectLst/>
        </p:spPr>
        <p:txBody>
          <a:bodyPr/>
          <a:lstStyle/>
          <a:p>
            <a:r>
              <a:rPr lang="it-IT" dirty="0"/>
              <a:t>       </a:t>
            </a:r>
          </a:p>
        </p:txBody>
      </p:sp>
      <p:grpSp>
        <p:nvGrpSpPr>
          <p:cNvPr id="21" name="Gruppo 20"/>
          <p:cNvGrpSpPr/>
          <p:nvPr/>
        </p:nvGrpSpPr>
        <p:grpSpPr>
          <a:xfrm>
            <a:off x="5291436" y="3713198"/>
            <a:ext cx="3748410" cy="2324001"/>
            <a:chOff x="3290913" y="3564384"/>
            <a:chExt cx="3748410" cy="2324001"/>
          </a:xfrm>
        </p:grpSpPr>
        <p:sp>
          <p:nvSpPr>
            <p:cNvPr id="22" name="Freeform 79"/>
            <p:cNvSpPr>
              <a:spLocks/>
            </p:cNvSpPr>
            <p:nvPr/>
          </p:nvSpPr>
          <p:spPr bwMode="auto">
            <a:xfrm>
              <a:off x="5134000" y="574560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5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2" y="0"/>
                  </a:lnTo>
                  <a:lnTo>
                    <a:pt x="105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3" name="Freeform 63"/>
            <p:cNvSpPr>
              <a:spLocks/>
            </p:cNvSpPr>
            <p:nvPr/>
          </p:nvSpPr>
          <p:spPr bwMode="auto">
            <a:xfrm>
              <a:off x="3290913" y="5763072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24" name="Rectangle 5"/>
            <p:cNvSpPr>
              <a:spLocks noChangeArrowheads="1"/>
            </p:cNvSpPr>
            <p:nvPr/>
          </p:nvSpPr>
          <p:spPr bwMode="auto">
            <a:xfrm>
              <a:off x="6184925" y="5734497"/>
              <a:ext cx="70532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0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Rectangle 6"/>
            <p:cNvSpPr>
              <a:spLocks noChangeArrowheads="1"/>
            </p:cNvSpPr>
            <p:nvPr/>
          </p:nvSpPr>
          <p:spPr bwMode="auto">
            <a:xfrm>
              <a:off x="6184925" y="5372547"/>
              <a:ext cx="21159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200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7"/>
            <p:cNvSpPr>
              <a:spLocks noChangeArrowheads="1"/>
            </p:cNvSpPr>
            <p:nvPr/>
          </p:nvSpPr>
          <p:spPr bwMode="auto">
            <a:xfrm>
              <a:off x="6184925" y="5010597"/>
              <a:ext cx="21159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400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Rectangle 8"/>
            <p:cNvSpPr>
              <a:spLocks noChangeArrowheads="1"/>
            </p:cNvSpPr>
            <p:nvPr/>
          </p:nvSpPr>
          <p:spPr bwMode="auto">
            <a:xfrm>
              <a:off x="6184925" y="4648647"/>
              <a:ext cx="21159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 dirty="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600</a:t>
              </a:r>
              <a:endParaRPr lang="it-IT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Rectangle 9"/>
            <p:cNvSpPr>
              <a:spLocks noChangeArrowheads="1"/>
            </p:cNvSpPr>
            <p:nvPr/>
          </p:nvSpPr>
          <p:spPr bwMode="auto">
            <a:xfrm>
              <a:off x="6184925" y="4286697"/>
              <a:ext cx="211596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800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Rectangle 10"/>
            <p:cNvSpPr>
              <a:spLocks noChangeArrowheads="1"/>
            </p:cNvSpPr>
            <p:nvPr/>
          </p:nvSpPr>
          <p:spPr bwMode="auto">
            <a:xfrm>
              <a:off x="6184925" y="3926334"/>
              <a:ext cx="282129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1000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tangle 11"/>
            <p:cNvSpPr>
              <a:spLocks noChangeArrowheads="1"/>
            </p:cNvSpPr>
            <p:nvPr/>
          </p:nvSpPr>
          <p:spPr bwMode="auto">
            <a:xfrm>
              <a:off x="6184925" y="3564384"/>
              <a:ext cx="282129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0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1200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 flipH="1">
              <a:off x="6116663" y="5805934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2" name="Line 13"/>
            <p:cNvSpPr>
              <a:spLocks noChangeShapeType="1"/>
            </p:cNvSpPr>
            <p:nvPr/>
          </p:nvSpPr>
          <p:spPr bwMode="auto">
            <a:xfrm flipH="1">
              <a:off x="6116663" y="5624959"/>
              <a:ext cx="20638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" name="Line 14"/>
            <p:cNvSpPr>
              <a:spLocks noChangeShapeType="1"/>
            </p:cNvSpPr>
            <p:nvPr/>
          </p:nvSpPr>
          <p:spPr bwMode="auto">
            <a:xfrm flipH="1">
              <a:off x="6116663" y="5442397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4" name="Line 15"/>
            <p:cNvSpPr>
              <a:spLocks noChangeShapeType="1"/>
            </p:cNvSpPr>
            <p:nvPr/>
          </p:nvSpPr>
          <p:spPr bwMode="auto">
            <a:xfrm flipH="1">
              <a:off x="6116663" y="5263009"/>
              <a:ext cx="20638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5" name="Line 16"/>
            <p:cNvSpPr>
              <a:spLocks noChangeShapeType="1"/>
            </p:cNvSpPr>
            <p:nvPr/>
          </p:nvSpPr>
          <p:spPr bwMode="auto">
            <a:xfrm flipH="1">
              <a:off x="6116663" y="5082034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6" name="Line 17"/>
            <p:cNvSpPr>
              <a:spLocks noChangeShapeType="1"/>
            </p:cNvSpPr>
            <p:nvPr/>
          </p:nvSpPr>
          <p:spPr bwMode="auto">
            <a:xfrm flipH="1">
              <a:off x="6116663" y="4901059"/>
              <a:ext cx="20638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7" name="Line 18"/>
            <p:cNvSpPr>
              <a:spLocks noChangeShapeType="1"/>
            </p:cNvSpPr>
            <p:nvPr/>
          </p:nvSpPr>
          <p:spPr bwMode="auto">
            <a:xfrm flipH="1">
              <a:off x="6116663" y="4720084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8" name="Line 19"/>
            <p:cNvSpPr>
              <a:spLocks noChangeShapeType="1"/>
            </p:cNvSpPr>
            <p:nvPr/>
          </p:nvSpPr>
          <p:spPr bwMode="auto">
            <a:xfrm flipH="1">
              <a:off x="6116663" y="4539109"/>
              <a:ext cx="20638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9" name="Line 20"/>
            <p:cNvSpPr>
              <a:spLocks noChangeShapeType="1"/>
            </p:cNvSpPr>
            <p:nvPr/>
          </p:nvSpPr>
          <p:spPr bwMode="auto">
            <a:xfrm flipH="1">
              <a:off x="6116663" y="4358134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0" name="Line 21"/>
            <p:cNvSpPr>
              <a:spLocks noChangeShapeType="1"/>
            </p:cNvSpPr>
            <p:nvPr/>
          </p:nvSpPr>
          <p:spPr bwMode="auto">
            <a:xfrm flipH="1">
              <a:off x="6116663" y="4177159"/>
              <a:ext cx="20638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1" name="Line 22"/>
            <p:cNvSpPr>
              <a:spLocks noChangeShapeType="1"/>
            </p:cNvSpPr>
            <p:nvPr/>
          </p:nvSpPr>
          <p:spPr bwMode="auto">
            <a:xfrm flipH="1">
              <a:off x="6116663" y="3997772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2" name="Line 23"/>
            <p:cNvSpPr>
              <a:spLocks noChangeShapeType="1"/>
            </p:cNvSpPr>
            <p:nvPr/>
          </p:nvSpPr>
          <p:spPr bwMode="auto">
            <a:xfrm flipH="1">
              <a:off x="6116663" y="3815209"/>
              <a:ext cx="20638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3" name="Line 24"/>
            <p:cNvSpPr>
              <a:spLocks noChangeShapeType="1"/>
            </p:cNvSpPr>
            <p:nvPr/>
          </p:nvSpPr>
          <p:spPr bwMode="auto">
            <a:xfrm flipH="1">
              <a:off x="6116663" y="3634234"/>
              <a:ext cx="41275" cy="1588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4" name="Line 25"/>
            <p:cNvSpPr>
              <a:spLocks noChangeShapeType="1"/>
            </p:cNvSpPr>
            <p:nvPr/>
          </p:nvSpPr>
          <p:spPr bwMode="auto">
            <a:xfrm flipV="1">
              <a:off x="6116663" y="3634234"/>
              <a:ext cx="1588" cy="2171700"/>
            </a:xfrm>
            <a:prstGeom prst="line">
              <a:avLst/>
            </a:pr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5" name="Line 41"/>
            <p:cNvSpPr>
              <a:spLocks noChangeShapeType="1"/>
            </p:cNvSpPr>
            <p:nvPr/>
          </p:nvSpPr>
          <p:spPr bwMode="auto">
            <a:xfrm flipV="1">
              <a:off x="4127525" y="5805934"/>
              <a:ext cx="1588" cy="2063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6" name="Freeform 62"/>
            <p:cNvSpPr>
              <a:spLocks/>
            </p:cNvSpPr>
            <p:nvPr/>
          </p:nvSpPr>
          <p:spPr bwMode="auto">
            <a:xfrm>
              <a:off x="3332188" y="3646934"/>
              <a:ext cx="2646363" cy="2159000"/>
            </a:xfrm>
            <a:custGeom>
              <a:avLst/>
              <a:gdLst/>
              <a:ahLst/>
              <a:cxnLst>
                <a:cxn ang="0">
                  <a:pos x="53" y="2716"/>
                </a:cxn>
                <a:cxn ang="0">
                  <a:pos x="98" y="2713"/>
                </a:cxn>
                <a:cxn ang="0">
                  <a:pos x="150" y="2711"/>
                </a:cxn>
                <a:cxn ang="0">
                  <a:pos x="202" y="2710"/>
                </a:cxn>
                <a:cxn ang="0">
                  <a:pos x="254" y="2710"/>
                </a:cxn>
                <a:cxn ang="0">
                  <a:pos x="307" y="2710"/>
                </a:cxn>
                <a:cxn ang="0">
                  <a:pos x="360" y="2710"/>
                </a:cxn>
                <a:cxn ang="0">
                  <a:pos x="411" y="2710"/>
                </a:cxn>
                <a:cxn ang="0">
                  <a:pos x="463" y="2710"/>
                </a:cxn>
                <a:cxn ang="0">
                  <a:pos x="516" y="2708"/>
                </a:cxn>
                <a:cxn ang="0">
                  <a:pos x="568" y="2707"/>
                </a:cxn>
                <a:cxn ang="0">
                  <a:pos x="620" y="2707"/>
                </a:cxn>
                <a:cxn ang="0">
                  <a:pos x="672" y="2705"/>
                </a:cxn>
                <a:cxn ang="0">
                  <a:pos x="726" y="2705"/>
                </a:cxn>
                <a:cxn ang="0">
                  <a:pos x="780" y="2707"/>
                </a:cxn>
                <a:cxn ang="0">
                  <a:pos x="834" y="2707"/>
                </a:cxn>
                <a:cxn ang="0">
                  <a:pos x="886" y="2707"/>
                </a:cxn>
                <a:cxn ang="0">
                  <a:pos x="940" y="2707"/>
                </a:cxn>
                <a:cxn ang="0">
                  <a:pos x="992" y="2707"/>
                </a:cxn>
                <a:cxn ang="0">
                  <a:pos x="1044" y="2707"/>
                </a:cxn>
                <a:cxn ang="0">
                  <a:pos x="1098" y="2708"/>
                </a:cxn>
                <a:cxn ang="0">
                  <a:pos x="1150" y="2708"/>
                </a:cxn>
                <a:cxn ang="0">
                  <a:pos x="1204" y="2710"/>
                </a:cxn>
                <a:cxn ang="0">
                  <a:pos x="1257" y="2710"/>
                </a:cxn>
                <a:cxn ang="0">
                  <a:pos x="1310" y="2710"/>
                </a:cxn>
                <a:cxn ang="0">
                  <a:pos x="1363" y="2707"/>
                </a:cxn>
                <a:cxn ang="0">
                  <a:pos x="1416" y="2705"/>
                </a:cxn>
                <a:cxn ang="0">
                  <a:pos x="1469" y="2702"/>
                </a:cxn>
                <a:cxn ang="0">
                  <a:pos x="1522" y="2698"/>
                </a:cxn>
                <a:cxn ang="0">
                  <a:pos x="1574" y="2695"/>
                </a:cxn>
                <a:cxn ang="0">
                  <a:pos x="1628" y="2691"/>
                </a:cxn>
                <a:cxn ang="0">
                  <a:pos x="1681" y="2690"/>
                </a:cxn>
                <a:cxn ang="0">
                  <a:pos x="1737" y="2690"/>
                </a:cxn>
                <a:cxn ang="0">
                  <a:pos x="1790" y="2695"/>
                </a:cxn>
                <a:cxn ang="0">
                  <a:pos x="1846" y="2698"/>
                </a:cxn>
                <a:cxn ang="0">
                  <a:pos x="1899" y="2701"/>
                </a:cxn>
                <a:cxn ang="0">
                  <a:pos x="1953" y="2699"/>
                </a:cxn>
                <a:cxn ang="0">
                  <a:pos x="2005" y="2698"/>
                </a:cxn>
                <a:cxn ang="0">
                  <a:pos x="2059" y="2698"/>
                </a:cxn>
                <a:cxn ang="0">
                  <a:pos x="2114" y="2698"/>
                </a:cxn>
                <a:cxn ang="0">
                  <a:pos x="2170" y="2698"/>
                </a:cxn>
                <a:cxn ang="0">
                  <a:pos x="2225" y="2698"/>
                </a:cxn>
                <a:cxn ang="0">
                  <a:pos x="2280" y="2696"/>
                </a:cxn>
                <a:cxn ang="0">
                  <a:pos x="2334" y="2696"/>
                </a:cxn>
                <a:cxn ang="0">
                  <a:pos x="2388" y="2695"/>
                </a:cxn>
                <a:cxn ang="0">
                  <a:pos x="2440" y="2693"/>
                </a:cxn>
                <a:cxn ang="0">
                  <a:pos x="2494" y="2691"/>
                </a:cxn>
                <a:cxn ang="0">
                  <a:pos x="2548" y="2690"/>
                </a:cxn>
                <a:cxn ang="0">
                  <a:pos x="2601" y="2690"/>
                </a:cxn>
                <a:cxn ang="0">
                  <a:pos x="2654" y="2690"/>
                </a:cxn>
                <a:cxn ang="0">
                  <a:pos x="2707" y="2682"/>
                </a:cxn>
                <a:cxn ang="0">
                  <a:pos x="2760" y="2650"/>
                </a:cxn>
                <a:cxn ang="0">
                  <a:pos x="2812" y="2569"/>
                </a:cxn>
                <a:cxn ang="0">
                  <a:pos x="2864" y="2366"/>
                </a:cxn>
                <a:cxn ang="0">
                  <a:pos x="2916" y="1966"/>
                </a:cxn>
                <a:cxn ang="0">
                  <a:pos x="2968" y="1401"/>
                </a:cxn>
                <a:cxn ang="0">
                  <a:pos x="3021" y="848"/>
                </a:cxn>
                <a:cxn ang="0">
                  <a:pos x="3073" y="484"/>
                </a:cxn>
                <a:cxn ang="0">
                  <a:pos x="3125" y="321"/>
                </a:cxn>
                <a:cxn ang="0">
                  <a:pos x="3179" y="249"/>
                </a:cxn>
                <a:cxn ang="0">
                  <a:pos x="3231" y="177"/>
                </a:cxn>
                <a:cxn ang="0">
                  <a:pos x="3279" y="99"/>
                </a:cxn>
              </a:cxnLst>
              <a:rect l="0" t="0" r="r" b="b"/>
              <a:pathLst>
                <a:path w="3332" h="2719">
                  <a:moveTo>
                    <a:pt x="0" y="2719"/>
                  </a:moveTo>
                  <a:lnTo>
                    <a:pt x="26" y="2718"/>
                  </a:lnTo>
                  <a:lnTo>
                    <a:pt x="27" y="2718"/>
                  </a:lnTo>
                  <a:lnTo>
                    <a:pt x="30" y="2718"/>
                  </a:lnTo>
                  <a:lnTo>
                    <a:pt x="33" y="2718"/>
                  </a:lnTo>
                  <a:lnTo>
                    <a:pt x="36" y="2716"/>
                  </a:lnTo>
                  <a:lnTo>
                    <a:pt x="39" y="2716"/>
                  </a:lnTo>
                  <a:lnTo>
                    <a:pt x="43" y="2716"/>
                  </a:lnTo>
                  <a:lnTo>
                    <a:pt x="46" y="2716"/>
                  </a:lnTo>
                  <a:lnTo>
                    <a:pt x="50" y="2716"/>
                  </a:lnTo>
                  <a:lnTo>
                    <a:pt x="53" y="2716"/>
                  </a:lnTo>
                  <a:lnTo>
                    <a:pt x="56" y="2716"/>
                  </a:lnTo>
                  <a:lnTo>
                    <a:pt x="61" y="2715"/>
                  </a:lnTo>
                  <a:lnTo>
                    <a:pt x="64" y="2715"/>
                  </a:lnTo>
                  <a:lnTo>
                    <a:pt x="69" y="2715"/>
                  </a:lnTo>
                  <a:lnTo>
                    <a:pt x="72" y="2715"/>
                  </a:lnTo>
                  <a:lnTo>
                    <a:pt x="76" y="2715"/>
                  </a:lnTo>
                  <a:lnTo>
                    <a:pt x="81" y="2715"/>
                  </a:lnTo>
                  <a:lnTo>
                    <a:pt x="86" y="2715"/>
                  </a:lnTo>
                  <a:lnTo>
                    <a:pt x="90" y="2713"/>
                  </a:lnTo>
                  <a:lnTo>
                    <a:pt x="93" y="2713"/>
                  </a:lnTo>
                  <a:lnTo>
                    <a:pt x="98" y="2713"/>
                  </a:lnTo>
                  <a:lnTo>
                    <a:pt x="102" y="2713"/>
                  </a:lnTo>
                  <a:lnTo>
                    <a:pt x="107" y="2713"/>
                  </a:lnTo>
                  <a:lnTo>
                    <a:pt x="112" y="2713"/>
                  </a:lnTo>
                  <a:lnTo>
                    <a:pt x="116" y="2713"/>
                  </a:lnTo>
                  <a:lnTo>
                    <a:pt x="121" y="2711"/>
                  </a:lnTo>
                  <a:lnTo>
                    <a:pt x="125" y="2711"/>
                  </a:lnTo>
                  <a:lnTo>
                    <a:pt x="130" y="2711"/>
                  </a:lnTo>
                  <a:lnTo>
                    <a:pt x="135" y="2711"/>
                  </a:lnTo>
                  <a:lnTo>
                    <a:pt x="141" y="2711"/>
                  </a:lnTo>
                  <a:lnTo>
                    <a:pt x="145" y="2711"/>
                  </a:lnTo>
                  <a:lnTo>
                    <a:pt x="150" y="2711"/>
                  </a:lnTo>
                  <a:lnTo>
                    <a:pt x="155" y="2711"/>
                  </a:lnTo>
                  <a:lnTo>
                    <a:pt x="159" y="2711"/>
                  </a:lnTo>
                  <a:lnTo>
                    <a:pt x="164" y="2711"/>
                  </a:lnTo>
                  <a:lnTo>
                    <a:pt x="168" y="2711"/>
                  </a:lnTo>
                  <a:lnTo>
                    <a:pt x="173" y="2710"/>
                  </a:lnTo>
                  <a:lnTo>
                    <a:pt x="178" y="2710"/>
                  </a:lnTo>
                  <a:lnTo>
                    <a:pt x="182" y="2710"/>
                  </a:lnTo>
                  <a:lnTo>
                    <a:pt x="187" y="2710"/>
                  </a:lnTo>
                  <a:lnTo>
                    <a:pt x="193" y="2710"/>
                  </a:lnTo>
                  <a:lnTo>
                    <a:pt x="198" y="2710"/>
                  </a:lnTo>
                  <a:lnTo>
                    <a:pt x="202" y="2710"/>
                  </a:lnTo>
                  <a:lnTo>
                    <a:pt x="207" y="2710"/>
                  </a:lnTo>
                  <a:lnTo>
                    <a:pt x="211" y="2710"/>
                  </a:lnTo>
                  <a:lnTo>
                    <a:pt x="216" y="2710"/>
                  </a:lnTo>
                  <a:lnTo>
                    <a:pt x="221" y="2710"/>
                  </a:lnTo>
                  <a:lnTo>
                    <a:pt x="225" y="2710"/>
                  </a:lnTo>
                  <a:lnTo>
                    <a:pt x="231" y="2710"/>
                  </a:lnTo>
                  <a:lnTo>
                    <a:pt x="236" y="2710"/>
                  </a:lnTo>
                  <a:lnTo>
                    <a:pt x="241" y="2710"/>
                  </a:lnTo>
                  <a:lnTo>
                    <a:pt x="245" y="2710"/>
                  </a:lnTo>
                  <a:lnTo>
                    <a:pt x="250" y="2710"/>
                  </a:lnTo>
                  <a:lnTo>
                    <a:pt x="254" y="2710"/>
                  </a:lnTo>
                  <a:lnTo>
                    <a:pt x="259" y="2710"/>
                  </a:lnTo>
                  <a:lnTo>
                    <a:pt x="264" y="2710"/>
                  </a:lnTo>
                  <a:lnTo>
                    <a:pt x="268" y="2710"/>
                  </a:lnTo>
                  <a:lnTo>
                    <a:pt x="274" y="2710"/>
                  </a:lnTo>
                  <a:lnTo>
                    <a:pt x="279" y="2710"/>
                  </a:lnTo>
                  <a:lnTo>
                    <a:pt x="284" y="2710"/>
                  </a:lnTo>
                  <a:lnTo>
                    <a:pt x="288" y="2710"/>
                  </a:lnTo>
                  <a:lnTo>
                    <a:pt x="293" y="2710"/>
                  </a:lnTo>
                  <a:lnTo>
                    <a:pt x="297" y="2710"/>
                  </a:lnTo>
                  <a:lnTo>
                    <a:pt x="302" y="2710"/>
                  </a:lnTo>
                  <a:lnTo>
                    <a:pt x="307" y="2710"/>
                  </a:lnTo>
                  <a:lnTo>
                    <a:pt x="313" y="2710"/>
                  </a:lnTo>
                  <a:lnTo>
                    <a:pt x="317" y="2710"/>
                  </a:lnTo>
                  <a:lnTo>
                    <a:pt x="322" y="2710"/>
                  </a:lnTo>
                  <a:lnTo>
                    <a:pt x="327" y="2710"/>
                  </a:lnTo>
                  <a:lnTo>
                    <a:pt x="331" y="2710"/>
                  </a:lnTo>
                  <a:lnTo>
                    <a:pt x="336" y="2710"/>
                  </a:lnTo>
                  <a:lnTo>
                    <a:pt x="340" y="2710"/>
                  </a:lnTo>
                  <a:lnTo>
                    <a:pt x="345" y="2710"/>
                  </a:lnTo>
                  <a:lnTo>
                    <a:pt x="350" y="2710"/>
                  </a:lnTo>
                  <a:lnTo>
                    <a:pt x="354" y="2710"/>
                  </a:lnTo>
                  <a:lnTo>
                    <a:pt x="360" y="2710"/>
                  </a:lnTo>
                  <a:lnTo>
                    <a:pt x="365" y="2710"/>
                  </a:lnTo>
                  <a:lnTo>
                    <a:pt x="370" y="2710"/>
                  </a:lnTo>
                  <a:lnTo>
                    <a:pt x="374" y="2710"/>
                  </a:lnTo>
                  <a:lnTo>
                    <a:pt x="379" y="2710"/>
                  </a:lnTo>
                  <a:lnTo>
                    <a:pt x="384" y="2710"/>
                  </a:lnTo>
                  <a:lnTo>
                    <a:pt x="388" y="2710"/>
                  </a:lnTo>
                  <a:lnTo>
                    <a:pt x="393" y="2710"/>
                  </a:lnTo>
                  <a:lnTo>
                    <a:pt x="397" y="2710"/>
                  </a:lnTo>
                  <a:lnTo>
                    <a:pt x="402" y="2710"/>
                  </a:lnTo>
                  <a:lnTo>
                    <a:pt x="407" y="2710"/>
                  </a:lnTo>
                  <a:lnTo>
                    <a:pt x="411" y="2710"/>
                  </a:lnTo>
                  <a:lnTo>
                    <a:pt x="417" y="2710"/>
                  </a:lnTo>
                  <a:lnTo>
                    <a:pt x="422" y="2710"/>
                  </a:lnTo>
                  <a:lnTo>
                    <a:pt x="427" y="2710"/>
                  </a:lnTo>
                  <a:lnTo>
                    <a:pt x="431" y="2710"/>
                  </a:lnTo>
                  <a:lnTo>
                    <a:pt x="436" y="2710"/>
                  </a:lnTo>
                  <a:lnTo>
                    <a:pt x="440" y="2710"/>
                  </a:lnTo>
                  <a:lnTo>
                    <a:pt x="445" y="2710"/>
                  </a:lnTo>
                  <a:lnTo>
                    <a:pt x="450" y="2710"/>
                  </a:lnTo>
                  <a:lnTo>
                    <a:pt x="454" y="2710"/>
                  </a:lnTo>
                  <a:lnTo>
                    <a:pt x="459" y="2710"/>
                  </a:lnTo>
                  <a:lnTo>
                    <a:pt x="463" y="2710"/>
                  </a:lnTo>
                  <a:lnTo>
                    <a:pt x="468" y="2710"/>
                  </a:lnTo>
                  <a:lnTo>
                    <a:pt x="473" y="2710"/>
                  </a:lnTo>
                  <a:lnTo>
                    <a:pt x="477" y="2710"/>
                  </a:lnTo>
                  <a:lnTo>
                    <a:pt x="482" y="2710"/>
                  </a:lnTo>
                  <a:lnTo>
                    <a:pt x="486" y="2710"/>
                  </a:lnTo>
                  <a:lnTo>
                    <a:pt x="491" y="2710"/>
                  </a:lnTo>
                  <a:lnTo>
                    <a:pt x="497" y="2708"/>
                  </a:lnTo>
                  <a:lnTo>
                    <a:pt x="502" y="2708"/>
                  </a:lnTo>
                  <a:lnTo>
                    <a:pt x="506" y="2708"/>
                  </a:lnTo>
                  <a:lnTo>
                    <a:pt x="511" y="2708"/>
                  </a:lnTo>
                  <a:lnTo>
                    <a:pt x="516" y="2708"/>
                  </a:lnTo>
                  <a:lnTo>
                    <a:pt x="520" y="2708"/>
                  </a:lnTo>
                  <a:lnTo>
                    <a:pt x="525" y="2708"/>
                  </a:lnTo>
                  <a:lnTo>
                    <a:pt x="529" y="2708"/>
                  </a:lnTo>
                  <a:lnTo>
                    <a:pt x="534" y="2708"/>
                  </a:lnTo>
                  <a:lnTo>
                    <a:pt x="539" y="2708"/>
                  </a:lnTo>
                  <a:lnTo>
                    <a:pt x="543" y="2708"/>
                  </a:lnTo>
                  <a:lnTo>
                    <a:pt x="548" y="2708"/>
                  </a:lnTo>
                  <a:lnTo>
                    <a:pt x="552" y="2708"/>
                  </a:lnTo>
                  <a:lnTo>
                    <a:pt x="557" y="2707"/>
                  </a:lnTo>
                  <a:lnTo>
                    <a:pt x="562" y="2707"/>
                  </a:lnTo>
                  <a:lnTo>
                    <a:pt x="568" y="2707"/>
                  </a:lnTo>
                  <a:lnTo>
                    <a:pt x="572" y="2707"/>
                  </a:lnTo>
                  <a:lnTo>
                    <a:pt x="577" y="2707"/>
                  </a:lnTo>
                  <a:lnTo>
                    <a:pt x="582" y="2707"/>
                  </a:lnTo>
                  <a:lnTo>
                    <a:pt x="586" y="2707"/>
                  </a:lnTo>
                  <a:lnTo>
                    <a:pt x="591" y="2707"/>
                  </a:lnTo>
                  <a:lnTo>
                    <a:pt x="595" y="2707"/>
                  </a:lnTo>
                  <a:lnTo>
                    <a:pt x="600" y="2707"/>
                  </a:lnTo>
                  <a:lnTo>
                    <a:pt x="605" y="2707"/>
                  </a:lnTo>
                  <a:lnTo>
                    <a:pt x="609" y="2707"/>
                  </a:lnTo>
                  <a:lnTo>
                    <a:pt x="614" y="2707"/>
                  </a:lnTo>
                  <a:lnTo>
                    <a:pt x="620" y="2707"/>
                  </a:lnTo>
                  <a:lnTo>
                    <a:pt x="625" y="2707"/>
                  </a:lnTo>
                  <a:lnTo>
                    <a:pt x="629" y="2707"/>
                  </a:lnTo>
                  <a:lnTo>
                    <a:pt x="634" y="2707"/>
                  </a:lnTo>
                  <a:lnTo>
                    <a:pt x="638" y="2707"/>
                  </a:lnTo>
                  <a:lnTo>
                    <a:pt x="643" y="2707"/>
                  </a:lnTo>
                  <a:lnTo>
                    <a:pt x="648" y="2707"/>
                  </a:lnTo>
                  <a:lnTo>
                    <a:pt x="654" y="2705"/>
                  </a:lnTo>
                  <a:lnTo>
                    <a:pt x="658" y="2705"/>
                  </a:lnTo>
                  <a:lnTo>
                    <a:pt x="663" y="2705"/>
                  </a:lnTo>
                  <a:lnTo>
                    <a:pt x="668" y="2705"/>
                  </a:lnTo>
                  <a:lnTo>
                    <a:pt x="672" y="2705"/>
                  </a:lnTo>
                  <a:lnTo>
                    <a:pt x="677" y="2705"/>
                  </a:lnTo>
                  <a:lnTo>
                    <a:pt x="681" y="2705"/>
                  </a:lnTo>
                  <a:lnTo>
                    <a:pt x="688" y="2705"/>
                  </a:lnTo>
                  <a:lnTo>
                    <a:pt x="692" y="2705"/>
                  </a:lnTo>
                  <a:lnTo>
                    <a:pt x="697" y="2705"/>
                  </a:lnTo>
                  <a:lnTo>
                    <a:pt x="701" y="2705"/>
                  </a:lnTo>
                  <a:lnTo>
                    <a:pt x="706" y="2705"/>
                  </a:lnTo>
                  <a:lnTo>
                    <a:pt x="711" y="2705"/>
                  </a:lnTo>
                  <a:lnTo>
                    <a:pt x="717" y="2705"/>
                  </a:lnTo>
                  <a:lnTo>
                    <a:pt x="721" y="2705"/>
                  </a:lnTo>
                  <a:lnTo>
                    <a:pt x="726" y="2705"/>
                  </a:lnTo>
                  <a:lnTo>
                    <a:pt x="731" y="2705"/>
                  </a:lnTo>
                  <a:lnTo>
                    <a:pt x="735" y="2705"/>
                  </a:lnTo>
                  <a:lnTo>
                    <a:pt x="740" y="2705"/>
                  </a:lnTo>
                  <a:lnTo>
                    <a:pt x="746" y="2705"/>
                  </a:lnTo>
                  <a:lnTo>
                    <a:pt x="751" y="2705"/>
                  </a:lnTo>
                  <a:lnTo>
                    <a:pt x="755" y="2705"/>
                  </a:lnTo>
                  <a:lnTo>
                    <a:pt x="760" y="2705"/>
                  </a:lnTo>
                  <a:lnTo>
                    <a:pt x="764" y="2705"/>
                  </a:lnTo>
                  <a:lnTo>
                    <a:pt x="769" y="2705"/>
                  </a:lnTo>
                  <a:lnTo>
                    <a:pt x="775" y="2705"/>
                  </a:lnTo>
                  <a:lnTo>
                    <a:pt x="780" y="2707"/>
                  </a:lnTo>
                  <a:lnTo>
                    <a:pt x="784" y="2707"/>
                  </a:lnTo>
                  <a:lnTo>
                    <a:pt x="789" y="2707"/>
                  </a:lnTo>
                  <a:lnTo>
                    <a:pt x="794" y="2707"/>
                  </a:lnTo>
                  <a:lnTo>
                    <a:pt x="800" y="2707"/>
                  </a:lnTo>
                  <a:lnTo>
                    <a:pt x="804" y="2707"/>
                  </a:lnTo>
                  <a:lnTo>
                    <a:pt x="809" y="2707"/>
                  </a:lnTo>
                  <a:lnTo>
                    <a:pt x="814" y="2707"/>
                  </a:lnTo>
                  <a:lnTo>
                    <a:pt x="818" y="2707"/>
                  </a:lnTo>
                  <a:lnTo>
                    <a:pt x="823" y="2707"/>
                  </a:lnTo>
                  <a:lnTo>
                    <a:pt x="829" y="2707"/>
                  </a:lnTo>
                  <a:lnTo>
                    <a:pt x="834" y="2707"/>
                  </a:lnTo>
                  <a:lnTo>
                    <a:pt x="838" y="2707"/>
                  </a:lnTo>
                  <a:lnTo>
                    <a:pt x="843" y="2707"/>
                  </a:lnTo>
                  <a:lnTo>
                    <a:pt x="847" y="2707"/>
                  </a:lnTo>
                  <a:lnTo>
                    <a:pt x="852" y="2707"/>
                  </a:lnTo>
                  <a:lnTo>
                    <a:pt x="857" y="2707"/>
                  </a:lnTo>
                  <a:lnTo>
                    <a:pt x="863" y="2707"/>
                  </a:lnTo>
                  <a:lnTo>
                    <a:pt x="867" y="2707"/>
                  </a:lnTo>
                  <a:lnTo>
                    <a:pt x="872" y="2707"/>
                  </a:lnTo>
                  <a:lnTo>
                    <a:pt x="877" y="2707"/>
                  </a:lnTo>
                  <a:lnTo>
                    <a:pt x="881" y="2707"/>
                  </a:lnTo>
                  <a:lnTo>
                    <a:pt x="886" y="2707"/>
                  </a:lnTo>
                  <a:lnTo>
                    <a:pt x="890" y="2707"/>
                  </a:lnTo>
                  <a:lnTo>
                    <a:pt x="896" y="2707"/>
                  </a:lnTo>
                  <a:lnTo>
                    <a:pt x="901" y="2707"/>
                  </a:lnTo>
                  <a:lnTo>
                    <a:pt x="906" y="2707"/>
                  </a:lnTo>
                  <a:lnTo>
                    <a:pt x="910" y="2707"/>
                  </a:lnTo>
                  <a:lnTo>
                    <a:pt x="915" y="2707"/>
                  </a:lnTo>
                  <a:lnTo>
                    <a:pt x="920" y="2707"/>
                  </a:lnTo>
                  <a:lnTo>
                    <a:pt x="924" y="2707"/>
                  </a:lnTo>
                  <a:lnTo>
                    <a:pt x="929" y="2707"/>
                  </a:lnTo>
                  <a:lnTo>
                    <a:pt x="935" y="2707"/>
                  </a:lnTo>
                  <a:lnTo>
                    <a:pt x="940" y="2707"/>
                  </a:lnTo>
                  <a:lnTo>
                    <a:pt x="944" y="2707"/>
                  </a:lnTo>
                  <a:lnTo>
                    <a:pt x="949" y="2707"/>
                  </a:lnTo>
                  <a:lnTo>
                    <a:pt x="953" y="2707"/>
                  </a:lnTo>
                  <a:lnTo>
                    <a:pt x="958" y="2707"/>
                  </a:lnTo>
                  <a:lnTo>
                    <a:pt x="963" y="2707"/>
                  </a:lnTo>
                  <a:lnTo>
                    <a:pt x="967" y="2707"/>
                  </a:lnTo>
                  <a:lnTo>
                    <a:pt x="972" y="2707"/>
                  </a:lnTo>
                  <a:lnTo>
                    <a:pt x="978" y="2707"/>
                  </a:lnTo>
                  <a:lnTo>
                    <a:pt x="983" y="2707"/>
                  </a:lnTo>
                  <a:lnTo>
                    <a:pt x="987" y="2707"/>
                  </a:lnTo>
                  <a:lnTo>
                    <a:pt x="992" y="2707"/>
                  </a:lnTo>
                  <a:lnTo>
                    <a:pt x="996" y="2707"/>
                  </a:lnTo>
                  <a:lnTo>
                    <a:pt x="1001" y="2707"/>
                  </a:lnTo>
                  <a:lnTo>
                    <a:pt x="1006" y="2707"/>
                  </a:lnTo>
                  <a:lnTo>
                    <a:pt x="1010" y="2707"/>
                  </a:lnTo>
                  <a:lnTo>
                    <a:pt x="1016" y="2707"/>
                  </a:lnTo>
                  <a:lnTo>
                    <a:pt x="1021" y="2707"/>
                  </a:lnTo>
                  <a:lnTo>
                    <a:pt x="1026" y="2707"/>
                  </a:lnTo>
                  <a:lnTo>
                    <a:pt x="1030" y="2707"/>
                  </a:lnTo>
                  <a:lnTo>
                    <a:pt x="1035" y="2707"/>
                  </a:lnTo>
                  <a:lnTo>
                    <a:pt x="1039" y="2707"/>
                  </a:lnTo>
                  <a:lnTo>
                    <a:pt x="1044" y="2707"/>
                  </a:lnTo>
                  <a:lnTo>
                    <a:pt x="1049" y="2707"/>
                  </a:lnTo>
                  <a:lnTo>
                    <a:pt x="1055" y="2707"/>
                  </a:lnTo>
                  <a:lnTo>
                    <a:pt x="1059" y="2707"/>
                  </a:lnTo>
                  <a:lnTo>
                    <a:pt x="1064" y="2707"/>
                  </a:lnTo>
                  <a:lnTo>
                    <a:pt x="1069" y="2708"/>
                  </a:lnTo>
                  <a:lnTo>
                    <a:pt x="1073" y="2708"/>
                  </a:lnTo>
                  <a:lnTo>
                    <a:pt x="1078" y="2708"/>
                  </a:lnTo>
                  <a:lnTo>
                    <a:pt x="1082" y="2708"/>
                  </a:lnTo>
                  <a:lnTo>
                    <a:pt x="1087" y="2708"/>
                  </a:lnTo>
                  <a:lnTo>
                    <a:pt x="1093" y="2708"/>
                  </a:lnTo>
                  <a:lnTo>
                    <a:pt x="1098" y="2708"/>
                  </a:lnTo>
                  <a:lnTo>
                    <a:pt x="1102" y="2708"/>
                  </a:lnTo>
                  <a:lnTo>
                    <a:pt x="1107" y="2708"/>
                  </a:lnTo>
                  <a:lnTo>
                    <a:pt x="1112" y="2708"/>
                  </a:lnTo>
                  <a:lnTo>
                    <a:pt x="1116" y="2708"/>
                  </a:lnTo>
                  <a:lnTo>
                    <a:pt x="1121" y="2708"/>
                  </a:lnTo>
                  <a:lnTo>
                    <a:pt x="1127" y="2708"/>
                  </a:lnTo>
                  <a:lnTo>
                    <a:pt x="1131" y="2708"/>
                  </a:lnTo>
                  <a:lnTo>
                    <a:pt x="1136" y="2708"/>
                  </a:lnTo>
                  <a:lnTo>
                    <a:pt x="1141" y="2708"/>
                  </a:lnTo>
                  <a:lnTo>
                    <a:pt x="1145" y="2708"/>
                  </a:lnTo>
                  <a:lnTo>
                    <a:pt x="1150" y="2708"/>
                  </a:lnTo>
                  <a:lnTo>
                    <a:pt x="1155" y="2708"/>
                  </a:lnTo>
                  <a:lnTo>
                    <a:pt x="1161" y="2708"/>
                  </a:lnTo>
                  <a:lnTo>
                    <a:pt x="1165" y="2708"/>
                  </a:lnTo>
                  <a:lnTo>
                    <a:pt x="1170" y="2708"/>
                  </a:lnTo>
                  <a:lnTo>
                    <a:pt x="1174" y="2708"/>
                  </a:lnTo>
                  <a:lnTo>
                    <a:pt x="1179" y="2710"/>
                  </a:lnTo>
                  <a:lnTo>
                    <a:pt x="1184" y="2710"/>
                  </a:lnTo>
                  <a:lnTo>
                    <a:pt x="1190" y="2710"/>
                  </a:lnTo>
                  <a:lnTo>
                    <a:pt x="1194" y="2710"/>
                  </a:lnTo>
                  <a:lnTo>
                    <a:pt x="1199" y="2710"/>
                  </a:lnTo>
                  <a:lnTo>
                    <a:pt x="1204" y="2710"/>
                  </a:lnTo>
                  <a:lnTo>
                    <a:pt x="1208" y="2710"/>
                  </a:lnTo>
                  <a:lnTo>
                    <a:pt x="1213" y="2710"/>
                  </a:lnTo>
                  <a:lnTo>
                    <a:pt x="1218" y="2710"/>
                  </a:lnTo>
                  <a:lnTo>
                    <a:pt x="1224" y="2710"/>
                  </a:lnTo>
                  <a:lnTo>
                    <a:pt x="1228" y="2710"/>
                  </a:lnTo>
                  <a:lnTo>
                    <a:pt x="1233" y="2710"/>
                  </a:lnTo>
                  <a:lnTo>
                    <a:pt x="1237" y="2710"/>
                  </a:lnTo>
                  <a:lnTo>
                    <a:pt x="1242" y="2710"/>
                  </a:lnTo>
                  <a:lnTo>
                    <a:pt x="1247" y="2710"/>
                  </a:lnTo>
                  <a:lnTo>
                    <a:pt x="1253" y="2710"/>
                  </a:lnTo>
                  <a:lnTo>
                    <a:pt x="1257" y="2710"/>
                  </a:lnTo>
                  <a:lnTo>
                    <a:pt x="1262" y="2710"/>
                  </a:lnTo>
                  <a:lnTo>
                    <a:pt x="1267" y="2710"/>
                  </a:lnTo>
                  <a:lnTo>
                    <a:pt x="1271" y="2710"/>
                  </a:lnTo>
                  <a:lnTo>
                    <a:pt x="1276" y="2710"/>
                  </a:lnTo>
                  <a:lnTo>
                    <a:pt x="1282" y="2710"/>
                  </a:lnTo>
                  <a:lnTo>
                    <a:pt x="1287" y="2710"/>
                  </a:lnTo>
                  <a:lnTo>
                    <a:pt x="1291" y="2710"/>
                  </a:lnTo>
                  <a:lnTo>
                    <a:pt x="1296" y="2710"/>
                  </a:lnTo>
                  <a:lnTo>
                    <a:pt x="1300" y="2710"/>
                  </a:lnTo>
                  <a:lnTo>
                    <a:pt x="1305" y="2710"/>
                  </a:lnTo>
                  <a:lnTo>
                    <a:pt x="1310" y="2710"/>
                  </a:lnTo>
                  <a:lnTo>
                    <a:pt x="1316" y="2708"/>
                  </a:lnTo>
                  <a:lnTo>
                    <a:pt x="1320" y="2708"/>
                  </a:lnTo>
                  <a:lnTo>
                    <a:pt x="1325" y="2708"/>
                  </a:lnTo>
                  <a:lnTo>
                    <a:pt x="1330" y="2708"/>
                  </a:lnTo>
                  <a:lnTo>
                    <a:pt x="1334" y="2708"/>
                  </a:lnTo>
                  <a:lnTo>
                    <a:pt x="1339" y="2708"/>
                  </a:lnTo>
                  <a:lnTo>
                    <a:pt x="1343" y="2708"/>
                  </a:lnTo>
                  <a:lnTo>
                    <a:pt x="1350" y="2708"/>
                  </a:lnTo>
                  <a:lnTo>
                    <a:pt x="1354" y="2708"/>
                  </a:lnTo>
                  <a:lnTo>
                    <a:pt x="1359" y="2707"/>
                  </a:lnTo>
                  <a:lnTo>
                    <a:pt x="1363" y="2707"/>
                  </a:lnTo>
                  <a:lnTo>
                    <a:pt x="1368" y="2707"/>
                  </a:lnTo>
                  <a:lnTo>
                    <a:pt x="1373" y="2707"/>
                  </a:lnTo>
                  <a:lnTo>
                    <a:pt x="1377" y="2707"/>
                  </a:lnTo>
                  <a:lnTo>
                    <a:pt x="1382" y="2707"/>
                  </a:lnTo>
                  <a:lnTo>
                    <a:pt x="1388" y="2707"/>
                  </a:lnTo>
                  <a:lnTo>
                    <a:pt x="1393" y="2705"/>
                  </a:lnTo>
                  <a:lnTo>
                    <a:pt x="1397" y="2705"/>
                  </a:lnTo>
                  <a:lnTo>
                    <a:pt x="1402" y="2705"/>
                  </a:lnTo>
                  <a:lnTo>
                    <a:pt x="1406" y="2705"/>
                  </a:lnTo>
                  <a:lnTo>
                    <a:pt x="1411" y="2705"/>
                  </a:lnTo>
                  <a:lnTo>
                    <a:pt x="1416" y="2705"/>
                  </a:lnTo>
                  <a:lnTo>
                    <a:pt x="1420" y="2704"/>
                  </a:lnTo>
                  <a:lnTo>
                    <a:pt x="1426" y="2704"/>
                  </a:lnTo>
                  <a:lnTo>
                    <a:pt x="1431" y="2704"/>
                  </a:lnTo>
                  <a:lnTo>
                    <a:pt x="1436" y="2704"/>
                  </a:lnTo>
                  <a:lnTo>
                    <a:pt x="1440" y="2704"/>
                  </a:lnTo>
                  <a:lnTo>
                    <a:pt x="1445" y="2702"/>
                  </a:lnTo>
                  <a:lnTo>
                    <a:pt x="1449" y="2702"/>
                  </a:lnTo>
                  <a:lnTo>
                    <a:pt x="1454" y="2702"/>
                  </a:lnTo>
                  <a:lnTo>
                    <a:pt x="1459" y="2702"/>
                  </a:lnTo>
                  <a:lnTo>
                    <a:pt x="1465" y="2702"/>
                  </a:lnTo>
                  <a:lnTo>
                    <a:pt x="1469" y="2702"/>
                  </a:lnTo>
                  <a:lnTo>
                    <a:pt x="1474" y="2701"/>
                  </a:lnTo>
                  <a:lnTo>
                    <a:pt x="1479" y="2701"/>
                  </a:lnTo>
                  <a:lnTo>
                    <a:pt x="1483" y="2701"/>
                  </a:lnTo>
                  <a:lnTo>
                    <a:pt x="1488" y="2701"/>
                  </a:lnTo>
                  <a:lnTo>
                    <a:pt x="1492" y="2701"/>
                  </a:lnTo>
                  <a:lnTo>
                    <a:pt x="1497" y="2699"/>
                  </a:lnTo>
                  <a:lnTo>
                    <a:pt x="1502" y="2699"/>
                  </a:lnTo>
                  <a:lnTo>
                    <a:pt x="1508" y="2699"/>
                  </a:lnTo>
                  <a:lnTo>
                    <a:pt x="1512" y="2699"/>
                  </a:lnTo>
                  <a:lnTo>
                    <a:pt x="1517" y="2699"/>
                  </a:lnTo>
                  <a:lnTo>
                    <a:pt x="1522" y="2698"/>
                  </a:lnTo>
                  <a:lnTo>
                    <a:pt x="1526" y="2698"/>
                  </a:lnTo>
                  <a:lnTo>
                    <a:pt x="1531" y="2698"/>
                  </a:lnTo>
                  <a:lnTo>
                    <a:pt x="1535" y="2698"/>
                  </a:lnTo>
                  <a:lnTo>
                    <a:pt x="1540" y="2698"/>
                  </a:lnTo>
                  <a:lnTo>
                    <a:pt x="1546" y="2696"/>
                  </a:lnTo>
                  <a:lnTo>
                    <a:pt x="1551" y="2696"/>
                  </a:lnTo>
                  <a:lnTo>
                    <a:pt x="1555" y="2696"/>
                  </a:lnTo>
                  <a:lnTo>
                    <a:pt x="1560" y="2696"/>
                  </a:lnTo>
                  <a:lnTo>
                    <a:pt x="1565" y="2696"/>
                  </a:lnTo>
                  <a:lnTo>
                    <a:pt x="1569" y="2695"/>
                  </a:lnTo>
                  <a:lnTo>
                    <a:pt x="1574" y="2695"/>
                  </a:lnTo>
                  <a:lnTo>
                    <a:pt x="1580" y="2695"/>
                  </a:lnTo>
                  <a:lnTo>
                    <a:pt x="1585" y="2695"/>
                  </a:lnTo>
                  <a:lnTo>
                    <a:pt x="1589" y="2695"/>
                  </a:lnTo>
                  <a:lnTo>
                    <a:pt x="1594" y="2693"/>
                  </a:lnTo>
                  <a:lnTo>
                    <a:pt x="1598" y="2693"/>
                  </a:lnTo>
                  <a:lnTo>
                    <a:pt x="1603" y="2693"/>
                  </a:lnTo>
                  <a:lnTo>
                    <a:pt x="1608" y="2693"/>
                  </a:lnTo>
                  <a:lnTo>
                    <a:pt x="1614" y="2693"/>
                  </a:lnTo>
                  <a:lnTo>
                    <a:pt x="1618" y="2691"/>
                  </a:lnTo>
                  <a:lnTo>
                    <a:pt x="1623" y="2691"/>
                  </a:lnTo>
                  <a:lnTo>
                    <a:pt x="1628" y="2691"/>
                  </a:lnTo>
                  <a:lnTo>
                    <a:pt x="1632" y="2691"/>
                  </a:lnTo>
                  <a:lnTo>
                    <a:pt x="1638" y="2691"/>
                  </a:lnTo>
                  <a:lnTo>
                    <a:pt x="1643" y="2691"/>
                  </a:lnTo>
                  <a:lnTo>
                    <a:pt x="1648" y="2691"/>
                  </a:lnTo>
                  <a:lnTo>
                    <a:pt x="1652" y="2690"/>
                  </a:lnTo>
                  <a:lnTo>
                    <a:pt x="1657" y="2690"/>
                  </a:lnTo>
                  <a:lnTo>
                    <a:pt x="1663" y="2690"/>
                  </a:lnTo>
                  <a:lnTo>
                    <a:pt x="1668" y="2690"/>
                  </a:lnTo>
                  <a:lnTo>
                    <a:pt x="1672" y="2690"/>
                  </a:lnTo>
                  <a:lnTo>
                    <a:pt x="1677" y="2690"/>
                  </a:lnTo>
                  <a:lnTo>
                    <a:pt x="1681" y="2690"/>
                  </a:lnTo>
                  <a:lnTo>
                    <a:pt x="1687" y="2690"/>
                  </a:lnTo>
                  <a:lnTo>
                    <a:pt x="1692" y="2690"/>
                  </a:lnTo>
                  <a:lnTo>
                    <a:pt x="1697" y="2690"/>
                  </a:lnTo>
                  <a:lnTo>
                    <a:pt x="1701" y="2690"/>
                  </a:lnTo>
                  <a:lnTo>
                    <a:pt x="1706" y="2690"/>
                  </a:lnTo>
                  <a:lnTo>
                    <a:pt x="1712" y="2690"/>
                  </a:lnTo>
                  <a:lnTo>
                    <a:pt x="1717" y="2690"/>
                  </a:lnTo>
                  <a:lnTo>
                    <a:pt x="1721" y="2690"/>
                  </a:lnTo>
                  <a:lnTo>
                    <a:pt x="1726" y="2690"/>
                  </a:lnTo>
                  <a:lnTo>
                    <a:pt x="1732" y="2690"/>
                  </a:lnTo>
                  <a:lnTo>
                    <a:pt x="1737" y="2690"/>
                  </a:lnTo>
                  <a:lnTo>
                    <a:pt x="1741" y="2690"/>
                  </a:lnTo>
                  <a:lnTo>
                    <a:pt x="1746" y="2691"/>
                  </a:lnTo>
                  <a:lnTo>
                    <a:pt x="1752" y="2691"/>
                  </a:lnTo>
                  <a:lnTo>
                    <a:pt x="1757" y="2691"/>
                  </a:lnTo>
                  <a:lnTo>
                    <a:pt x="1761" y="2691"/>
                  </a:lnTo>
                  <a:lnTo>
                    <a:pt x="1766" y="2691"/>
                  </a:lnTo>
                  <a:lnTo>
                    <a:pt x="1770" y="2693"/>
                  </a:lnTo>
                  <a:lnTo>
                    <a:pt x="1777" y="2693"/>
                  </a:lnTo>
                  <a:lnTo>
                    <a:pt x="1781" y="2693"/>
                  </a:lnTo>
                  <a:lnTo>
                    <a:pt x="1786" y="2693"/>
                  </a:lnTo>
                  <a:lnTo>
                    <a:pt x="1790" y="2695"/>
                  </a:lnTo>
                  <a:lnTo>
                    <a:pt x="1797" y="2695"/>
                  </a:lnTo>
                  <a:lnTo>
                    <a:pt x="1801" y="2695"/>
                  </a:lnTo>
                  <a:lnTo>
                    <a:pt x="1806" y="2695"/>
                  </a:lnTo>
                  <a:lnTo>
                    <a:pt x="1810" y="2696"/>
                  </a:lnTo>
                  <a:lnTo>
                    <a:pt x="1817" y="2696"/>
                  </a:lnTo>
                  <a:lnTo>
                    <a:pt x="1821" y="2696"/>
                  </a:lnTo>
                  <a:lnTo>
                    <a:pt x="1826" y="2696"/>
                  </a:lnTo>
                  <a:lnTo>
                    <a:pt x="1830" y="2698"/>
                  </a:lnTo>
                  <a:lnTo>
                    <a:pt x="1836" y="2698"/>
                  </a:lnTo>
                  <a:lnTo>
                    <a:pt x="1841" y="2698"/>
                  </a:lnTo>
                  <a:lnTo>
                    <a:pt x="1846" y="2698"/>
                  </a:lnTo>
                  <a:lnTo>
                    <a:pt x="1850" y="2698"/>
                  </a:lnTo>
                  <a:lnTo>
                    <a:pt x="1855" y="2699"/>
                  </a:lnTo>
                  <a:lnTo>
                    <a:pt x="1861" y="2699"/>
                  </a:lnTo>
                  <a:lnTo>
                    <a:pt x="1866" y="2699"/>
                  </a:lnTo>
                  <a:lnTo>
                    <a:pt x="1870" y="2699"/>
                  </a:lnTo>
                  <a:lnTo>
                    <a:pt x="1875" y="2699"/>
                  </a:lnTo>
                  <a:lnTo>
                    <a:pt x="1879" y="2699"/>
                  </a:lnTo>
                  <a:lnTo>
                    <a:pt x="1886" y="2699"/>
                  </a:lnTo>
                  <a:lnTo>
                    <a:pt x="1890" y="2699"/>
                  </a:lnTo>
                  <a:lnTo>
                    <a:pt x="1895" y="2699"/>
                  </a:lnTo>
                  <a:lnTo>
                    <a:pt x="1899" y="2701"/>
                  </a:lnTo>
                  <a:lnTo>
                    <a:pt x="1904" y="2701"/>
                  </a:lnTo>
                  <a:lnTo>
                    <a:pt x="1909" y="2701"/>
                  </a:lnTo>
                  <a:lnTo>
                    <a:pt x="1913" y="2701"/>
                  </a:lnTo>
                  <a:lnTo>
                    <a:pt x="1919" y="2701"/>
                  </a:lnTo>
                  <a:lnTo>
                    <a:pt x="1924" y="2701"/>
                  </a:lnTo>
                  <a:lnTo>
                    <a:pt x="1929" y="2699"/>
                  </a:lnTo>
                  <a:lnTo>
                    <a:pt x="1933" y="2699"/>
                  </a:lnTo>
                  <a:lnTo>
                    <a:pt x="1938" y="2699"/>
                  </a:lnTo>
                  <a:lnTo>
                    <a:pt x="1942" y="2699"/>
                  </a:lnTo>
                  <a:lnTo>
                    <a:pt x="1947" y="2699"/>
                  </a:lnTo>
                  <a:lnTo>
                    <a:pt x="1953" y="2699"/>
                  </a:lnTo>
                  <a:lnTo>
                    <a:pt x="1958" y="2699"/>
                  </a:lnTo>
                  <a:lnTo>
                    <a:pt x="1962" y="2699"/>
                  </a:lnTo>
                  <a:lnTo>
                    <a:pt x="1967" y="2699"/>
                  </a:lnTo>
                  <a:lnTo>
                    <a:pt x="1972" y="2699"/>
                  </a:lnTo>
                  <a:lnTo>
                    <a:pt x="1976" y="2699"/>
                  </a:lnTo>
                  <a:lnTo>
                    <a:pt x="1982" y="2699"/>
                  </a:lnTo>
                  <a:lnTo>
                    <a:pt x="1987" y="2699"/>
                  </a:lnTo>
                  <a:lnTo>
                    <a:pt x="1992" y="2698"/>
                  </a:lnTo>
                  <a:lnTo>
                    <a:pt x="1996" y="2698"/>
                  </a:lnTo>
                  <a:lnTo>
                    <a:pt x="2001" y="2698"/>
                  </a:lnTo>
                  <a:lnTo>
                    <a:pt x="2005" y="2698"/>
                  </a:lnTo>
                  <a:lnTo>
                    <a:pt x="2010" y="2698"/>
                  </a:lnTo>
                  <a:lnTo>
                    <a:pt x="2016" y="2698"/>
                  </a:lnTo>
                  <a:lnTo>
                    <a:pt x="2021" y="2698"/>
                  </a:lnTo>
                  <a:lnTo>
                    <a:pt x="2025" y="2698"/>
                  </a:lnTo>
                  <a:lnTo>
                    <a:pt x="2030" y="2698"/>
                  </a:lnTo>
                  <a:lnTo>
                    <a:pt x="2035" y="2698"/>
                  </a:lnTo>
                  <a:lnTo>
                    <a:pt x="2041" y="2698"/>
                  </a:lnTo>
                  <a:lnTo>
                    <a:pt x="2045" y="2698"/>
                  </a:lnTo>
                  <a:lnTo>
                    <a:pt x="2050" y="2698"/>
                  </a:lnTo>
                  <a:lnTo>
                    <a:pt x="2055" y="2698"/>
                  </a:lnTo>
                  <a:lnTo>
                    <a:pt x="2059" y="2698"/>
                  </a:lnTo>
                  <a:lnTo>
                    <a:pt x="2065" y="2698"/>
                  </a:lnTo>
                  <a:lnTo>
                    <a:pt x="2070" y="2698"/>
                  </a:lnTo>
                  <a:lnTo>
                    <a:pt x="2075" y="2698"/>
                  </a:lnTo>
                  <a:lnTo>
                    <a:pt x="2079" y="2698"/>
                  </a:lnTo>
                  <a:lnTo>
                    <a:pt x="2085" y="2698"/>
                  </a:lnTo>
                  <a:lnTo>
                    <a:pt x="2090" y="2698"/>
                  </a:lnTo>
                  <a:lnTo>
                    <a:pt x="2095" y="2698"/>
                  </a:lnTo>
                  <a:lnTo>
                    <a:pt x="2099" y="2698"/>
                  </a:lnTo>
                  <a:lnTo>
                    <a:pt x="2105" y="2698"/>
                  </a:lnTo>
                  <a:lnTo>
                    <a:pt x="2110" y="2698"/>
                  </a:lnTo>
                  <a:lnTo>
                    <a:pt x="2114" y="2698"/>
                  </a:lnTo>
                  <a:lnTo>
                    <a:pt x="2119" y="2698"/>
                  </a:lnTo>
                  <a:lnTo>
                    <a:pt x="2125" y="2698"/>
                  </a:lnTo>
                  <a:lnTo>
                    <a:pt x="2130" y="2698"/>
                  </a:lnTo>
                  <a:lnTo>
                    <a:pt x="2134" y="2698"/>
                  </a:lnTo>
                  <a:lnTo>
                    <a:pt x="2139" y="2698"/>
                  </a:lnTo>
                  <a:lnTo>
                    <a:pt x="2145" y="2698"/>
                  </a:lnTo>
                  <a:lnTo>
                    <a:pt x="2150" y="2698"/>
                  </a:lnTo>
                  <a:lnTo>
                    <a:pt x="2154" y="2698"/>
                  </a:lnTo>
                  <a:lnTo>
                    <a:pt x="2159" y="2698"/>
                  </a:lnTo>
                  <a:lnTo>
                    <a:pt x="2165" y="2698"/>
                  </a:lnTo>
                  <a:lnTo>
                    <a:pt x="2170" y="2698"/>
                  </a:lnTo>
                  <a:lnTo>
                    <a:pt x="2174" y="2698"/>
                  </a:lnTo>
                  <a:lnTo>
                    <a:pt x="2181" y="2698"/>
                  </a:lnTo>
                  <a:lnTo>
                    <a:pt x="2185" y="2698"/>
                  </a:lnTo>
                  <a:lnTo>
                    <a:pt x="2190" y="2698"/>
                  </a:lnTo>
                  <a:lnTo>
                    <a:pt x="2194" y="2698"/>
                  </a:lnTo>
                  <a:lnTo>
                    <a:pt x="2200" y="2698"/>
                  </a:lnTo>
                  <a:lnTo>
                    <a:pt x="2205" y="2698"/>
                  </a:lnTo>
                  <a:lnTo>
                    <a:pt x="2210" y="2698"/>
                  </a:lnTo>
                  <a:lnTo>
                    <a:pt x="2214" y="2698"/>
                  </a:lnTo>
                  <a:lnTo>
                    <a:pt x="2220" y="2698"/>
                  </a:lnTo>
                  <a:lnTo>
                    <a:pt x="2225" y="2698"/>
                  </a:lnTo>
                  <a:lnTo>
                    <a:pt x="2230" y="2698"/>
                  </a:lnTo>
                  <a:lnTo>
                    <a:pt x="2234" y="2696"/>
                  </a:lnTo>
                  <a:lnTo>
                    <a:pt x="2240" y="2696"/>
                  </a:lnTo>
                  <a:lnTo>
                    <a:pt x="2245" y="2696"/>
                  </a:lnTo>
                  <a:lnTo>
                    <a:pt x="2250" y="2696"/>
                  </a:lnTo>
                  <a:lnTo>
                    <a:pt x="2254" y="2696"/>
                  </a:lnTo>
                  <a:lnTo>
                    <a:pt x="2260" y="2696"/>
                  </a:lnTo>
                  <a:lnTo>
                    <a:pt x="2265" y="2696"/>
                  </a:lnTo>
                  <a:lnTo>
                    <a:pt x="2270" y="2696"/>
                  </a:lnTo>
                  <a:lnTo>
                    <a:pt x="2274" y="2696"/>
                  </a:lnTo>
                  <a:lnTo>
                    <a:pt x="2280" y="2696"/>
                  </a:lnTo>
                  <a:lnTo>
                    <a:pt x="2285" y="2696"/>
                  </a:lnTo>
                  <a:lnTo>
                    <a:pt x="2290" y="2696"/>
                  </a:lnTo>
                  <a:lnTo>
                    <a:pt x="2294" y="2696"/>
                  </a:lnTo>
                  <a:lnTo>
                    <a:pt x="2299" y="2696"/>
                  </a:lnTo>
                  <a:lnTo>
                    <a:pt x="2305" y="2696"/>
                  </a:lnTo>
                  <a:lnTo>
                    <a:pt x="2310" y="2696"/>
                  </a:lnTo>
                  <a:lnTo>
                    <a:pt x="2314" y="2696"/>
                  </a:lnTo>
                  <a:lnTo>
                    <a:pt x="2319" y="2696"/>
                  </a:lnTo>
                  <a:lnTo>
                    <a:pt x="2325" y="2696"/>
                  </a:lnTo>
                  <a:lnTo>
                    <a:pt x="2330" y="2696"/>
                  </a:lnTo>
                  <a:lnTo>
                    <a:pt x="2334" y="2696"/>
                  </a:lnTo>
                  <a:lnTo>
                    <a:pt x="2339" y="2696"/>
                  </a:lnTo>
                  <a:lnTo>
                    <a:pt x="2343" y="2696"/>
                  </a:lnTo>
                  <a:lnTo>
                    <a:pt x="2348" y="2696"/>
                  </a:lnTo>
                  <a:lnTo>
                    <a:pt x="2354" y="2695"/>
                  </a:lnTo>
                  <a:lnTo>
                    <a:pt x="2359" y="2695"/>
                  </a:lnTo>
                  <a:lnTo>
                    <a:pt x="2363" y="2695"/>
                  </a:lnTo>
                  <a:lnTo>
                    <a:pt x="2368" y="2695"/>
                  </a:lnTo>
                  <a:lnTo>
                    <a:pt x="2373" y="2695"/>
                  </a:lnTo>
                  <a:lnTo>
                    <a:pt x="2377" y="2695"/>
                  </a:lnTo>
                  <a:lnTo>
                    <a:pt x="2383" y="2695"/>
                  </a:lnTo>
                  <a:lnTo>
                    <a:pt x="2388" y="2695"/>
                  </a:lnTo>
                  <a:lnTo>
                    <a:pt x="2392" y="2695"/>
                  </a:lnTo>
                  <a:lnTo>
                    <a:pt x="2397" y="2695"/>
                  </a:lnTo>
                  <a:lnTo>
                    <a:pt x="2402" y="2695"/>
                  </a:lnTo>
                  <a:lnTo>
                    <a:pt x="2406" y="2695"/>
                  </a:lnTo>
                  <a:lnTo>
                    <a:pt x="2412" y="2695"/>
                  </a:lnTo>
                  <a:lnTo>
                    <a:pt x="2417" y="2695"/>
                  </a:lnTo>
                  <a:lnTo>
                    <a:pt x="2422" y="2693"/>
                  </a:lnTo>
                  <a:lnTo>
                    <a:pt x="2426" y="2693"/>
                  </a:lnTo>
                  <a:lnTo>
                    <a:pt x="2431" y="2693"/>
                  </a:lnTo>
                  <a:lnTo>
                    <a:pt x="2435" y="2693"/>
                  </a:lnTo>
                  <a:lnTo>
                    <a:pt x="2440" y="2693"/>
                  </a:lnTo>
                  <a:lnTo>
                    <a:pt x="2446" y="2693"/>
                  </a:lnTo>
                  <a:lnTo>
                    <a:pt x="2451" y="2693"/>
                  </a:lnTo>
                  <a:lnTo>
                    <a:pt x="2455" y="2693"/>
                  </a:lnTo>
                  <a:lnTo>
                    <a:pt x="2460" y="2693"/>
                  </a:lnTo>
                  <a:lnTo>
                    <a:pt x="2465" y="2693"/>
                  </a:lnTo>
                  <a:lnTo>
                    <a:pt x="2469" y="2693"/>
                  </a:lnTo>
                  <a:lnTo>
                    <a:pt x="2474" y="2691"/>
                  </a:lnTo>
                  <a:lnTo>
                    <a:pt x="2480" y="2691"/>
                  </a:lnTo>
                  <a:lnTo>
                    <a:pt x="2485" y="2691"/>
                  </a:lnTo>
                  <a:lnTo>
                    <a:pt x="2489" y="2691"/>
                  </a:lnTo>
                  <a:lnTo>
                    <a:pt x="2494" y="2691"/>
                  </a:lnTo>
                  <a:lnTo>
                    <a:pt x="2498" y="2691"/>
                  </a:lnTo>
                  <a:lnTo>
                    <a:pt x="2503" y="2691"/>
                  </a:lnTo>
                  <a:lnTo>
                    <a:pt x="2509" y="2691"/>
                  </a:lnTo>
                  <a:lnTo>
                    <a:pt x="2514" y="2691"/>
                  </a:lnTo>
                  <a:lnTo>
                    <a:pt x="2518" y="2691"/>
                  </a:lnTo>
                  <a:lnTo>
                    <a:pt x="2523" y="2690"/>
                  </a:lnTo>
                  <a:lnTo>
                    <a:pt x="2528" y="2690"/>
                  </a:lnTo>
                  <a:lnTo>
                    <a:pt x="2532" y="2690"/>
                  </a:lnTo>
                  <a:lnTo>
                    <a:pt x="2538" y="2690"/>
                  </a:lnTo>
                  <a:lnTo>
                    <a:pt x="2543" y="2690"/>
                  </a:lnTo>
                  <a:lnTo>
                    <a:pt x="2548" y="2690"/>
                  </a:lnTo>
                  <a:lnTo>
                    <a:pt x="2552" y="2690"/>
                  </a:lnTo>
                  <a:lnTo>
                    <a:pt x="2557" y="2690"/>
                  </a:lnTo>
                  <a:lnTo>
                    <a:pt x="2561" y="2690"/>
                  </a:lnTo>
                  <a:lnTo>
                    <a:pt x="2566" y="2690"/>
                  </a:lnTo>
                  <a:lnTo>
                    <a:pt x="2572" y="2690"/>
                  </a:lnTo>
                  <a:lnTo>
                    <a:pt x="2577" y="2690"/>
                  </a:lnTo>
                  <a:lnTo>
                    <a:pt x="2581" y="2690"/>
                  </a:lnTo>
                  <a:lnTo>
                    <a:pt x="2586" y="2690"/>
                  </a:lnTo>
                  <a:lnTo>
                    <a:pt x="2591" y="2690"/>
                  </a:lnTo>
                  <a:lnTo>
                    <a:pt x="2595" y="2690"/>
                  </a:lnTo>
                  <a:lnTo>
                    <a:pt x="2601" y="2690"/>
                  </a:lnTo>
                  <a:lnTo>
                    <a:pt x="2606" y="2690"/>
                  </a:lnTo>
                  <a:lnTo>
                    <a:pt x="2611" y="2690"/>
                  </a:lnTo>
                  <a:lnTo>
                    <a:pt x="2615" y="2690"/>
                  </a:lnTo>
                  <a:lnTo>
                    <a:pt x="2620" y="2690"/>
                  </a:lnTo>
                  <a:lnTo>
                    <a:pt x="2624" y="2690"/>
                  </a:lnTo>
                  <a:lnTo>
                    <a:pt x="2629" y="2690"/>
                  </a:lnTo>
                  <a:lnTo>
                    <a:pt x="2635" y="2690"/>
                  </a:lnTo>
                  <a:lnTo>
                    <a:pt x="2640" y="2690"/>
                  </a:lnTo>
                  <a:lnTo>
                    <a:pt x="2644" y="2690"/>
                  </a:lnTo>
                  <a:lnTo>
                    <a:pt x="2649" y="2690"/>
                  </a:lnTo>
                  <a:lnTo>
                    <a:pt x="2654" y="2690"/>
                  </a:lnTo>
                  <a:lnTo>
                    <a:pt x="2658" y="2690"/>
                  </a:lnTo>
                  <a:lnTo>
                    <a:pt x="2663" y="2690"/>
                  </a:lnTo>
                  <a:lnTo>
                    <a:pt x="2669" y="2690"/>
                  </a:lnTo>
                  <a:lnTo>
                    <a:pt x="2674" y="2688"/>
                  </a:lnTo>
                  <a:lnTo>
                    <a:pt x="2678" y="2688"/>
                  </a:lnTo>
                  <a:lnTo>
                    <a:pt x="2683" y="2688"/>
                  </a:lnTo>
                  <a:lnTo>
                    <a:pt x="2687" y="2687"/>
                  </a:lnTo>
                  <a:lnTo>
                    <a:pt x="2692" y="2685"/>
                  </a:lnTo>
                  <a:lnTo>
                    <a:pt x="2697" y="2685"/>
                  </a:lnTo>
                  <a:lnTo>
                    <a:pt x="2701" y="2684"/>
                  </a:lnTo>
                  <a:lnTo>
                    <a:pt x="2707" y="2682"/>
                  </a:lnTo>
                  <a:lnTo>
                    <a:pt x="2712" y="2681"/>
                  </a:lnTo>
                  <a:lnTo>
                    <a:pt x="2717" y="2679"/>
                  </a:lnTo>
                  <a:lnTo>
                    <a:pt x="2721" y="2676"/>
                  </a:lnTo>
                  <a:lnTo>
                    <a:pt x="2726" y="2675"/>
                  </a:lnTo>
                  <a:lnTo>
                    <a:pt x="2730" y="2672"/>
                  </a:lnTo>
                  <a:lnTo>
                    <a:pt x="2735" y="2668"/>
                  </a:lnTo>
                  <a:lnTo>
                    <a:pt x="2740" y="2665"/>
                  </a:lnTo>
                  <a:lnTo>
                    <a:pt x="2746" y="2662"/>
                  </a:lnTo>
                  <a:lnTo>
                    <a:pt x="2750" y="2659"/>
                  </a:lnTo>
                  <a:lnTo>
                    <a:pt x="2755" y="2655"/>
                  </a:lnTo>
                  <a:lnTo>
                    <a:pt x="2760" y="2650"/>
                  </a:lnTo>
                  <a:lnTo>
                    <a:pt x="2764" y="2645"/>
                  </a:lnTo>
                  <a:lnTo>
                    <a:pt x="2769" y="2641"/>
                  </a:lnTo>
                  <a:lnTo>
                    <a:pt x="2773" y="2636"/>
                  </a:lnTo>
                  <a:lnTo>
                    <a:pt x="2778" y="2630"/>
                  </a:lnTo>
                  <a:lnTo>
                    <a:pt x="2784" y="2624"/>
                  </a:lnTo>
                  <a:lnTo>
                    <a:pt x="2789" y="2616"/>
                  </a:lnTo>
                  <a:lnTo>
                    <a:pt x="2793" y="2609"/>
                  </a:lnTo>
                  <a:lnTo>
                    <a:pt x="2798" y="2599"/>
                  </a:lnTo>
                  <a:lnTo>
                    <a:pt x="2803" y="2590"/>
                  </a:lnTo>
                  <a:lnTo>
                    <a:pt x="2807" y="2579"/>
                  </a:lnTo>
                  <a:lnTo>
                    <a:pt x="2812" y="2569"/>
                  </a:lnTo>
                  <a:lnTo>
                    <a:pt x="2816" y="2556"/>
                  </a:lnTo>
                  <a:lnTo>
                    <a:pt x="2821" y="2542"/>
                  </a:lnTo>
                  <a:lnTo>
                    <a:pt x="2826" y="2529"/>
                  </a:lnTo>
                  <a:lnTo>
                    <a:pt x="2832" y="2513"/>
                  </a:lnTo>
                  <a:lnTo>
                    <a:pt x="2836" y="2496"/>
                  </a:lnTo>
                  <a:lnTo>
                    <a:pt x="2841" y="2478"/>
                  </a:lnTo>
                  <a:lnTo>
                    <a:pt x="2846" y="2458"/>
                  </a:lnTo>
                  <a:lnTo>
                    <a:pt x="2850" y="2438"/>
                  </a:lnTo>
                  <a:lnTo>
                    <a:pt x="2855" y="2415"/>
                  </a:lnTo>
                  <a:lnTo>
                    <a:pt x="2859" y="2392"/>
                  </a:lnTo>
                  <a:lnTo>
                    <a:pt x="2864" y="2366"/>
                  </a:lnTo>
                  <a:lnTo>
                    <a:pt x="2869" y="2338"/>
                  </a:lnTo>
                  <a:lnTo>
                    <a:pt x="2873" y="2311"/>
                  </a:lnTo>
                  <a:lnTo>
                    <a:pt x="2878" y="2280"/>
                  </a:lnTo>
                  <a:lnTo>
                    <a:pt x="2884" y="2248"/>
                  </a:lnTo>
                  <a:lnTo>
                    <a:pt x="2889" y="2212"/>
                  </a:lnTo>
                  <a:lnTo>
                    <a:pt x="2893" y="2177"/>
                  </a:lnTo>
                  <a:lnTo>
                    <a:pt x="2898" y="2138"/>
                  </a:lnTo>
                  <a:lnTo>
                    <a:pt x="2902" y="2099"/>
                  </a:lnTo>
                  <a:lnTo>
                    <a:pt x="2907" y="2056"/>
                  </a:lnTo>
                  <a:lnTo>
                    <a:pt x="2912" y="2013"/>
                  </a:lnTo>
                  <a:lnTo>
                    <a:pt x="2916" y="1966"/>
                  </a:lnTo>
                  <a:lnTo>
                    <a:pt x="2921" y="1920"/>
                  </a:lnTo>
                  <a:lnTo>
                    <a:pt x="2925" y="1871"/>
                  </a:lnTo>
                  <a:lnTo>
                    <a:pt x="2930" y="1822"/>
                  </a:lnTo>
                  <a:lnTo>
                    <a:pt x="2935" y="1771"/>
                  </a:lnTo>
                  <a:lnTo>
                    <a:pt x="2941" y="1721"/>
                  </a:lnTo>
                  <a:lnTo>
                    <a:pt x="2945" y="1668"/>
                  </a:lnTo>
                  <a:lnTo>
                    <a:pt x="2950" y="1616"/>
                  </a:lnTo>
                  <a:lnTo>
                    <a:pt x="2955" y="1562"/>
                  </a:lnTo>
                  <a:lnTo>
                    <a:pt x="2959" y="1509"/>
                  </a:lnTo>
                  <a:lnTo>
                    <a:pt x="2964" y="1455"/>
                  </a:lnTo>
                  <a:lnTo>
                    <a:pt x="2968" y="1401"/>
                  </a:lnTo>
                  <a:lnTo>
                    <a:pt x="2973" y="1347"/>
                  </a:lnTo>
                  <a:lnTo>
                    <a:pt x="2978" y="1294"/>
                  </a:lnTo>
                  <a:lnTo>
                    <a:pt x="2982" y="1241"/>
                  </a:lnTo>
                  <a:lnTo>
                    <a:pt x="2987" y="1188"/>
                  </a:lnTo>
                  <a:lnTo>
                    <a:pt x="2991" y="1137"/>
                  </a:lnTo>
                  <a:lnTo>
                    <a:pt x="2996" y="1086"/>
                  </a:lnTo>
                  <a:lnTo>
                    <a:pt x="3002" y="1036"/>
                  </a:lnTo>
                  <a:lnTo>
                    <a:pt x="3007" y="986"/>
                  </a:lnTo>
                  <a:lnTo>
                    <a:pt x="3011" y="939"/>
                  </a:lnTo>
                  <a:lnTo>
                    <a:pt x="3016" y="893"/>
                  </a:lnTo>
                  <a:lnTo>
                    <a:pt x="3021" y="848"/>
                  </a:lnTo>
                  <a:lnTo>
                    <a:pt x="3025" y="805"/>
                  </a:lnTo>
                  <a:lnTo>
                    <a:pt x="3030" y="764"/>
                  </a:lnTo>
                  <a:lnTo>
                    <a:pt x="3034" y="724"/>
                  </a:lnTo>
                  <a:lnTo>
                    <a:pt x="3039" y="687"/>
                  </a:lnTo>
                  <a:lnTo>
                    <a:pt x="3044" y="652"/>
                  </a:lnTo>
                  <a:lnTo>
                    <a:pt x="3048" y="619"/>
                  </a:lnTo>
                  <a:lnTo>
                    <a:pt x="3053" y="589"/>
                  </a:lnTo>
                  <a:lnTo>
                    <a:pt x="3059" y="559"/>
                  </a:lnTo>
                  <a:lnTo>
                    <a:pt x="3064" y="532"/>
                  </a:lnTo>
                  <a:lnTo>
                    <a:pt x="3068" y="507"/>
                  </a:lnTo>
                  <a:lnTo>
                    <a:pt x="3073" y="484"/>
                  </a:lnTo>
                  <a:lnTo>
                    <a:pt x="3078" y="463"/>
                  </a:lnTo>
                  <a:lnTo>
                    <a:pt x="3082" y="443"/>
                  </a:lnTo>
                  <a:lnTo>
                    <a:pt x="3087" y="424"/>
                  </a:lnTo>
                  <a:lnTo>
                    <a:pt x="3091" y="407"/>
                  </a:lnTo>
                  <a:lnTo>
                    <a:pt x="3096" y="392"/>
                  </a:lnTo>
                  <a:lnTo>
                    <a:pt x="3101" y="377"/>
                  </a:lnTo>
                  <a:lnTo>
                    <a:pt x="3107" y="364"/>
                  </a:lnTo>
                  <a:lnTo>
                    <a:pt x="3111" y="352"/>
                  </a:lnTo>
                  <a:lnTo>
                    <a:pt x="3116" y="340"/>
                  </a:lnTo>
                  <a:lnTo>
                    <a:pt x="3121" y="330"/>
                  </a:lnTo>
                  <a:lnTo>
                    <a:pt x="3125" y="321"/>
                  </a:lnTo>
                  <a:lnTo>
                    <a:pt x="3130" y="312"/>
                  </a:lnTo>
                  <a:lnTo>
                    <a:pt x="3134" y="304"/>
                  </a:lnTo>
                  <a:lnTo>
                    <a:pt x="3139" y="297"/>
                  </a:lnTo>
                  <a:lnTo>
                    <a:pt x="3145" y="291"/>
                  </a:lnTo>
                  <a:lnTo>
                    <a:pt x="3150" y="283"/>
                  </a:lnTo>
                  <a:lnTo>
                    <a:pt x="3154" y="277"/>
                  </a:lnTo>
                  <a:lnTo>
                    <a:pt x="3159" y="272"/>
                  </a:lnTo>
                  <a:lnTo>
                    <a:pt x="3164" y="266"/>
                  </a:lnTo>
                  <a:lnTo>
                    <a:pt x="3168" y="260"/>
                  </a:lnTo>
                  <a:lnTo>
                    <a:pt x="3173" y="255"/>
                  </a:lnTo>
                  <a:lnTo>
                    <a:pt x="3179" y="249"/>
                  </a:lnTo>
                  <a:lnTo>
                    <a:pt x="3183" y="243"/>
                  </a:lnTo>
                  <a:lnTo>
                    <a:pt x="3188" y="238"/>
                  </a:lnTo>
                  <a:lnTo>
                    <a:pt x="3193" y="232"/>
                  </a:lnTo>
                  <a:lnTo>
                    <a:pt x="3197" y="226"/>
                  </a:lnTo>
                  <a:lnTo>
                    <a:pt x="3203" y="218"/>
                  </a:lnTo>
                  <a:lnTo>
                    <a:pt x="3208" y="212"/>
                  </a:lnTo>
                  <a:lnTo>
                    <a:pt x="3213" y="206"/>
                  </a:lnTo>
                  <a:lnTo>
                    <a:pt x="3217" y="198"/>
                  </a:lnTo>
                  <a:lnTo>
                    <a:pt x="3222" y="191"/>
                  </a:lnTo>
                  <a:lnTo>
                    <a:pt x="3226" y="185"/>
                  </a:lnTo>
                  <a:lnTo>
                    <a:pt x="3231" y="177"/>
                  </a:lnTo>
                  <a:lnTo>
                    <a:pt x="3236" y="169"/>
                  </a:lnTo>
                  <a:lnTo>
                    <a:pt x="3240" y="163"/>
                  </a:lnTo>
                  <a:lnTo>
                    <a:pt x="3245" y="155"/>
                  </a:lnTo>
                  <a:lnTo>
                    <a:pt x="3250" y="148"/>
                  </a:lnTo>
                  <a:lnTo>
                    <a:pt x="3254" y="140"/>
                  </a:lnTo>
                  <a:lnTo>
                    <a:pt x="3259" y="134"/>
                  </a:lnTo>
                  <a:lnTo>
                    <a:pt x="3263" y="126"/>
                  </a:lnTo>
                  <a:lnTo>
                    <a:pt x="3266" y="119"/>
                  </a:lnTo>
                  <a:lnTo>
                    <a:pt x="3271" y="112"/>
                  </a:lnTo>
                  <a:lnTo>
                    <a:pt x="3276" y="105"/>
                  </a:lnTo>
                  <a:lnTo>
                    <a:pt x="3279" y="99"/>
                  </a:lnTo>
                  <a:lnTo>
                    <a:pt x="3282" y="92"/>
                  </a:lnTo>
                  <a:lnTo>
                    <a:pt x="3286" y="86"/>
                  </a:lnTo>
                  <a:lnTo>
                    <a:pt x="3289" y="79"/>
                  </a:lnTo>
                  <a:lnTo>
                    <a:pt x="3293" y="74"/>
                  </a:lnTo>
                  <a:lnTo>
                    <a:pt x="3296" y="68"/>
                  </a:lnTo>
                  <a:lnTo>
                    <a:pt x="3299" y="62"/>
                  </a:lnTo>
                  <a:lnTo>
                    <a:pt x="3302" y="57"/>
                  </a:lnTo>
                  <a:lnTo>
                    <a:pt x="3305" y="51"/>
                  </a:lnTo>
                  <a:lnTo>
                    <a:pt x="3308" y="46"/>
                  </a:lnTo>
                  <a:lnTo>
                    <a:pt x="3332" y="0"/>
                  </a:lnTo>
                </a:path>
              </a:pathLst>
            </a:custGeom>
            <a:noFill/>
            <a:ln w="15875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7" name="Freeform 64"/>
            <p:cNvSpPr>
              <a:spLocks/>
            </p:cNvSpPr>
            <p:nvPr/>
          </p:nvSpPr>
          <p:spPr bwMode="auto">
            <a:xfrm>
              <a:off x="3402038" y="5756722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5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2" y="0"/>
                  </a:lnTo>
                  <a:lnTo>
                    <a:pt x="105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8" name="Freeform 65"/>
            <p:cNvSpPr>
              <a:spLocks/>
            </p:cNvSpPr>
            <p:nvPr/>
          </p:nvSpPr>
          <p:spPr bwMode="auto">
            <a:xfrm>
              <a:off x="3516338" y="5756722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49" name="Freeform 66"/>
            <p:cNvSpPr>
              <a:spLocks/>
            </p:cNvSpPr>
            <p:nvPr/>
          </p:nvSpPr>
          <p:spPr bwMode="auto">
            <a:xfrm>
              <a:off x="3630638" y="575830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5"/>
                </a:cxn>
                <a:cxn ang="0">
                  <a:pos x="0" y="52"/>
                </a:cxn>
              </a:cxnLst>
              <a:rect l="0" t="0" r="r" b="b"/>
              <a:pathLst>
                <a:path w="105" h="105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5" name="Freeform 67"/>
            <p:cNvSpPr>
              <a:spLocks/>
            </p:cNvSpPr>
            <p:nvPr/>
          </p:nvSpPr>
          <p:spPr bwMode="auto">
            <a:xfrm>
              <a:off x="3741763" y="5753547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6" name="Freeform 68"/>
            <p:cNvSpPr>
              <a:spLocks/>
            </p:cNvSpPr>
            <p:nvPr/>
          </p:nvSpPr>
          <p:spPr bwMode="auto">
            <a:xfrm>
              <a:off x="3856063" y="5753547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5"/>
                </a:cxn>
                <a:cxn ang="0">
                  <a:pos x="0" y="52"/>
                </a:cxn>
              </a:cxnLst>
              <a:rect l="0" t="0" r="r" b="b"/>
              <a:pathLst>
                <a:path w="105" h="105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7" name="Freeform 69"/>
            <p:cNvSpPr>
              <a:spLocks/>
            </p:cNvSpPr>
            <p:nvPr/>
          </p:nvSpPr>
          <p:spPr bwMode="auto">
            <a:xfrm>
              <a:off x="3971950" y="5753547"/>
              <a:ext cx="84138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8" name="Freeform 70"/>
            <p:cNvSpPr>
              <a:spLocks/>
            </p:cNvSpPr>
            <p:nvPr/>
          </p:nvSpPr>
          <p:spPr bwMode="auto">
            <a:xfrm>
              <a:off x="4086250" y="5753547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59" name="Freeform 71"/>
            <p:cNvSpPr>
              <a:spLocks/>
            </p:cNvSpPr>
            <p:nvPr/>
          </p:nvSpPr>
          <p:spPr bwMode="auto">
            <a:xfrm>
              <a:off x="4200550" y="5755134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5" y="52"/>
                </a:cxn>
                <a:cxn ang="0">
                  <a:pos x="52" y="105"/>
                </a:cxn>
                <a:cxn ang="0">
                  <a:pos x="0" y="52"/>
                </a:cxn>
              </a:cxnLst>
              <a:rect l="0" t="0" r="r" b="b"/>
              <a:pathLst>
                <a:path w="105" h="105">
                  <a:moveTo>
                    <a:pt x="0" y="52"/>
                  </a:moveTo>
                  <a:lnTo>
                    <a:pt x="52" y="0"/>
                  </a:lnTo>
                  <a:lnTo>
                    <a:pt x="105" y="52"/>
                  </a:lnTo>
                  <a:lnTo>
                    <a:pt x="52" y="10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0" name="Freeform 72"/>
            <p:cNvSpPr>
              <a:spLocks/>
            </p:cNvSpPr>
            <p:nvPr/>
          </p:nvSpPr>
          <p:spPr bwMode="auto">
            <a:xfrm>
              <a:off x="4316438" y="575830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5"/>
                </a:cxn>
                <a:cxn ang="0">
                  <a:pos x="0" y="52"/>
                </a:cxn>
              </a:cxnLst>
              <a:rect l="0" t="0" r="r" b="b"/>
              <a:pathLst>
                <a:path w="104" h="105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1" name="Freeform 73"/>
            <p:cNvSpPr>
              <a:spLocks/>
            </p:cNvSpPr>
            <p:nvPr/>
          </p:nvSpPr>
          <p:spPr bwMode="auto">
            <a:xfrm>
              <a:off x="4430738" y="575195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2" name="Freeform 74"/>
            <p:cNvSpPr>
              <a:spLocks/>
            </p:cNvSpPr>
            <p:nvPr/>
          </p:nvSpPr>
          <p:spPr bwMode="auto">
            <a:xfrm>
              <a:off x="4545038" y="5744022"/>
              <a:ext cx="82550" cy="8255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52" y="0"/>
                </a:cxn>
                <a:cxn ang="0">
                  <a:pos x="105" y="53"/>
                </a:cxn>
                <a:cxn ang="0">
                  <a:pos x="52" y="105"/>
                </a:cxn>
                <a:cxn ang="0">
                  <a:pos x="0" y="53"/>
                </a:cxn>
              </a:cxnLst>
              <a:rect l="0" t="0" r="r" b="b"/>
              <a:pathLst>
                <a:path w="105" h="105">
                  <a:moveTo>
                    <a:pt x="0" y="53"/>
                  </a:moveTo>
                  <a:lnTo>
                    <a:pt x="52" y="0"/>
                  </a:lnTo>
                  <a:lnTo>
                    <a:pt x="105" y="53"/>
                  </a:lnTo>
                  <a:lnTo>
                    <a:pt x="52" y="105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3" name="Freeform 75"/>
            <p:cNvSpPr>
              <a:spLocks/>
            </p:cNvSpPr>
            <p:nvPr/>
          </p:nvSpPr>
          <p:spPr bwMode="auto">
            <a:xfrm>
              <a:off x="4660925" y="5737672"/>
              <a:ext cx="84138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5"/>
                </a:cxn>
                <a:cxn ang="0">
                  <a:pos x="0" y="52"/>
                </a:cxn>
              </a:cxnLst>
              <a:rect l="0" t="0" r="r" b="b"/>
              <a:pathLst>
                <a:path w="104" h="105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5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4" name="Freeform 76"/>
            <p:cNvSpPr>
              <a:spLocks/>
            </p:cNvSpPr>
            <p:nvPr/>
          </p:nvSpPr>
          <p:spPr bwMode="auto">
            <a:xfrm>
              <a:off x="4781575" y="575195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5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2" y="0"/>
                  </a:lnTo>
                  <a:lnTo>
                    <a:pt x="105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5" name="Freeform 77"/>
            <p:cNvSpPr>
              <a:spLocks/>
            </p:cNvSpPr>
            <p:nvPr/>
          </p:nvSpPr>
          <p:spPr bwMode="auto">
            <a:xfrm>
              <a:off x="4894288" y="574560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6" name="Freeform 78"/>
            <p:cNvSpPr>
              <a:spLocks/>
            </p:cNvSpPr>
            <p:nvPr/>
          </p:nvSpPr>
          <p:spPr bwMode="auto">
            <a:xfrm>
              <a:off x="5013350" y="5747197"/>
              <a:ext cx="82550" cy="8255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52" y="0"/>
                </a:cxn>
                <a:cxn ang="0">
                  <a:pos x="104" y="53"/>
                </a:cxn>
                <a:cxn ang="0">
                  <a:pos x="52" y="105"/>
                </a:cxn>
                <a:cxn ang="0">
                  <a:pos x="0" y="53"/>
                </a:cxn>
              </a:cxnLst>
              <a:rect l="0" t="0" r="r" b="b"/>
              <a:pathLst>
                <a:path w="104" h="105">
                  <a:moveTo>
                    <a:pt x="0" y="53"/>
                  </a:moveTo>
                  <a:lnTo>
                    <a:pt x="52" y="0"/>
                  </a:lnTo>
                  <a:lnTo>
                    <a:pt x="104" y="53"/>
                  </a:lnTo>
                  <a:lnTo>
                    <a:pt x="52" y="105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7" name="Freeform 80"/>
            <p:cNvSpPr>
              <a:spLocks/>
            </p:cNvSpPr>
            <p:nvPr/>
          </p:nvSpPr>
          <p:spPr bwMode="auto">
            <a:xfrm>
              <a:off x="5248300" y="5742434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8" name="Freeform 81"/>
            <p:cNvSpPr>
              <a:spLocks/>
            </p:cNvSpPr>
            <p:nvPr/>
          </p:nvSpPr>
          <p:spPr bwMode="auto">
            <a:xfrm>
              <a:off x="5364188" y="5737672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3" y="0"/>
                </a:cxn>
                <a:cxn ang="0">
                  <a:pos x="105" y="52"/>
                </a:cxn>
                <a:cxn ang="0">
                  <a:pos x="53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3" y="0"/>
                  </a:lnTo>
                  <a:lnTo>
                    <a:pt x="105" y="52"/>
                  </a:lnTo>
                  <a:lnTo>
                    <a:pt x="53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69" name="Freeform 82"/>
            <p:cNvSpPr>
              <a:spLocks/>
            </p:cNvSpPr>
            <p:nvPr/>
          </p:nvSpPr>
          <p:spPr bwMode="auto">
            <a:xfrm>
              <a:off x="5478488" y="5747197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0" name="Freeform 83"/>
            <p:cNvSpPr>
              <a:spLocks/>
            </p:cNvSpPr>
            <p:nvPr/>
          </p:nvSpPr>
          <p:spPr bwMode="auto">
            <a:xfrm>
              <a:off x="5591200" y="5547172"/>
              <a:ext cx="84138" cy="82550"/>
            </a:xfrm>
            <a:custGeom>
              <a:avLst/>
              <a:gdLst/>
              <a:ahLst/>
              <a:cxnLst>
                <a:cxn ang="0">
                  <a:pos x="0" y="53"/>
                </a:cxn>
                <a:cxn ang="0">
                  <a:pos x="52" y="0"/>
                </a:cxn>
                <a:cxn ang="0">
                  <a:pos x="104" y="53"/>
                </a:cxn>
                <a:cxn ang="0">
                  <a:pos x="52" y="105"/>
                </a:cxn>
                <a:cxn ang="0">
                  <a:pos x="0" y="53"/>
                </a:cxn>
              </a:cxnLst>
              <a:rect l="0" t="0" r="r" b="b"/>
              <a:pathLst>
                <a:path w="104" h="105">
                  <a:moveTo>
                    <a:pt x="0" y="53"/>
                  </a:moveTo>
                  <a:lnTo>
                    <a:pt x="52" y="0"/>
                  </a:lnTo>
                  <a:lnTo>
                    <a:pt x="104" y="53"/>
                  </a:lnTo>
                  <a:lnTo>
                    <a:pt x="52" y="105"/>
                  </a:lnTo>
                  <a:lnTo>
                    <a:pt x="0" y="53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1" name="Freeform 84"/>
            <p:cNvSpPr>
              <a:spLocks/>
            </p:cNvSpPr>
            <p:nvPr/>
          </p:nvSpPr>
          <p:spPr bwMode="auto">
            <a:xfrm>
              <a:off x="5703913" y="3881884"/>
              <a:ext cx="82550" cy="84138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2" name="Freeform 85"/>
            <p:cNvSpPr>
              <a:spLocks/>
            </p:cNvSpPr>
            <p:nvPr/>
          </p:nvSpPr>
          <p:spPr bwMode="auto">
            <a:xfrm>
              <a:off x="5816625" y="3826322"/>
              <a:ext cx="84138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4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4" h="104">
                  <a:moveTo>
                    <a:pt x="0" y="52"/>
                  </a:moveTo>
                  <a:lnTo>
                    <a:pt x="52" y="0"/>
                  </a:lnTo>
                  <a:lnTo>
                    <a:pt x="104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3" name="Freeform 86"/>
            <p:cNvSpPr>
              <a:spLocks/>
            </p:cNvSpPr>
            <p:nvPr/>
          </p:nvSpPr>
          <p:spPr bwMode="auto">
            <a:xfrm>
              <a:off x="5937275" y="3605659"/>
              <a:ext cx="82550" cy="82550"/>
            </a:xfrm>
            <a:custGeom>
              <a:avLst/>
              <a:gdLst/>
              <a:ahLst/>
              <a:cxnLst>
                <a:cxn ang="0">
                  <a:pos x="0" y="52"/>
                </a:cxn>
                <a:cxn ang="0">
                  <a:pos x="52" y="0"/>
                </a:cxn>
                <a:cxn ang="0">
                  <a:pos x="105" y="52"/>
                </a:cxn>
                <a:cxn ang="0">
                  <a:pos x="52" y="104"/>
                </a:cxn>
                <a:cxn ang="0">
                  <a:pos x="0" y="52"/>
                </a:cxn>
              </a:cxnLst>
              <a:rect l="0" t="0" r="r" b="b"/>
              <a:pathLst>
                <a:path w="105" h="104">
                  <a:moveTo>
                    <a:pt x="0" y="52"/>
                  </a:moveTo>
                  <a:lnTo>
                    <a:pt x="52" y="0"/>
                  </a:lnTo>
                  <a:lnTo>
                    <a:pt x="105" y="52"/>
                  </a:lnTo>
                  <a:lnTo>
                    <a:pt x="52" y="104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rgbClr val="FF00FF"/>
            </a:solidFill>
            <a:ln w="4763">
              <a:solidFill>
                <a:srgbClr val="FF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74" name="Rectangle 123"/>
            <p:cNvSpPr>
              <a:spLocks noChangeArrowheads="1"/>
            </p:cNvSpPr>
            <p:nvPr/>
          </p:nvSpPr>
          <p:spPr bwMode="auto">
            <a:xfrm rot="16200000">
              <a:off x="6553391" y="5144175"/>
              <a:ext cx="129844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H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5" name="Rectangle 124"/>
            <p:cNvSpPr>
              <a:spLocks noChangeArrowheads="1"/>
            </p:cNvSpPr>
            <p:nvPr/>
          </p:nvSpPr>
          <p:spPr bwMode="auto">
            <a:xfrm rot="16200000">
              <a:off x="6663246" y="5113591"/>
              <a:ext cx="64120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2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6" name="Rectangle 125"/>
            <p:cNvSpPr>
              <a:spLocks noChangeArrowheads="1"/>
            </p:cNvSpPr>
            <p:nvPr/>
          </p:nvSpPr>
          <p:spPr bwMode="auto">
            <a:xfrm rot="16200000">
              <a:off x="5997148" y="4372650"/>
              <a:ext cx="1242328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 dirty="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 production rate</a:t>
              </a:r>
              <a:endParaRPr lang="it-IT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7" name="Rectangle 126"/>
            <p:cNvSpPr>
              <a:spLocks noChangeArrowheads="1"/>
            </p:cNvSpPr>
            <p:nvPr/>
          </p:nvSpPr>
          <p:spPr bwMode="auto">
            <a:xfrm rot="16200000">
              <a:off x="6886313" y="4969550"/>
              <a:ext cx="5931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(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8" name="Rectangle 127"/>
            <p:cNvSpPr>
              <a:spLocks noChangeArrowheads="1"/>
            </p:cNvSpPr>
            <p:nvPr/>
          </p:nvSpPr>
          <p:spPr bwMode="auto">
            <a:xfrm rot="16200000">
              <a:off x="6868603" y="4868193"/>
              <a:ext cx="110608" cy="2308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500">
                  <a:solidFill>
                    <a:srgbClr val="FF00FF"/>
                  </a:solidFill>
                  <a:latin typeface="Symbol" pitchFamily="18" charset="2"/>
                  <a:cs typeface="Arial" pitchFamily="34" charset="0"/>
                </a:rPr>
                <a:t>m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9" name="Rectangle 128"/>
            <p:cNvSpPr>
              <a:spLocks noChangeArrowheads="1"/>
            </p:cNvSpPr>
            <p:nvPr/>
          </p:nvSpPr>
          <p:spPr bwMode="auto">
            <a:xfrm rot="16200000">
              <a:off x="6697952" y="4626650"/>
              <a:ext cx="43762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mol g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0" name="Rectangle 129"/>
            <p:cNvSpPr>
              <a:spLocks noChangeArrowheads="1"/>
            </p:cNvSpPr>
            <p:nvPr/>
          </p:nvSpPr>
          <p:spPr bwMode="auto">
            <a:xfrm rot="16200000">
              <a:off x="6786885" y="4450016"/>
              <a:ext cx="102592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-1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Rectangle 130"/>
            <p:cNvSpPr>
              <a:spLocks noChangeArrowheads="1"/>
            </p:cNvSpPr>
            <p:nvPr/>
          </p:nvSpPr>
          <p:spPr bwMode="auto">
            <a:xfrm rot="16200000">
              <a:off x="6841429" y="4277400"/>
              <a:ext cx="149080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 h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2" name="Rectangle 131"/>
            <p:cNvSpPr>
              <a:spLocks noChangeArrowheads="1"/>
            </p:cNvSpPr>
            <p:nvPr/>
          </p:nvSpPr>
          <p:spPr bwMode="auto">
            <a:xfrm rot="16200000">
              <a:off x="6786885" y="4221416"/>
              <a:ext cx="102592" cy="138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9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-1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3" name="Rectangle 132"/>
            <p:cNvSpPr>
              <a:spLocks noChangeArrowheads="1"/>
            </p:cNvSpPr>
            <p:nvPr/>
          </p:nvSpPr>
          <p:spPr bwMode="auto">
            <a:xfrm rot="16200000">
              <a:off x="6886313" y="4096425"/>
              <a:ext cx="5931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it-IT" sz="1400">
                  <a:solidFill>
                    <a:srgbClr val="FF00FF"/>
                  </a:solidFill>
                  <a:latin typeface="Arabic Transparent" charset="0"/>
                  <a:cs typeface="Arial" pitchFamily="34" charset="0"/>
                </a:rPr>
                <a:t>)</a:t>
              </a:r>
              <a:endParaRPr lang="it-IT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4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8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86" name="Titolo 1"/>
          <p:cNvSpPr>
            <a:spLocks noGrp="1"/>
          </p:cNvSpPr>
          <p:nvPr>
            <p:ph type="title"/>
          </p:nvPr>
        </p:nvSpPr>
        <p:spPr>
          <a:xfrm>
            <a:off x="4499994" y="1309955"/>
            <a:ext cx="4269811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Synthesis of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2-methylbenzimidazole</a:t>
            </a:r>
          </a:p>
        </p:txBody>
      </p:sp>
      <p:sp>
        <p:nvSpPr>
          <p:cNvPr id="87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2019705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040902"/>
            <a:ext cx="8096184" cy="2736306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3" y="3849214"/>
            <a:ext cx="8277225" cy="2228850"/>
          </a:xfrm>
          <a:prstGeom prst="rect">
            <a:avLst/>
          </a:prstGeom>
        </p:spPr>
      </p:pic>
      <p:sp>
        <p:nvSpPr>
          <p:cNvPr id="4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600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2256" y="791923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Substituted 2-methylbenzimidazole</a:t>
            </a:r>
            <a:endParaRPr lang="it-IT" sz="28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" name="Gruppo 26"/>
          <p:cNvGrpSpPr/>
          <p:nvPr/>
        </p:nvGrpSpPr>
        <p:grpSpPr>
          <a:xfrm>
            <a:off x="199526" y="1916832"/>
            <a:ext cx="4588498" cy="4604022"/>
            <a:chOff x="199526" y="1916832"/>
            <a:chExt cx="4588498" cy="4604022"/>
          </a:xfrm>
        </p:grpSpPr>
        <p:pic>
          <p:nvPicPr>
            <p:cNvPr id="4101" name="Picture 5" descr="C:\Users\Tiziano Montini\Desktop\BRIXEN\2012-SAMIC\Molecole\DiCloroNitroanilina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32306" y="3662629"/>
              <a:ext cx="1736725" cy="966788"/>
            </a:xfrm>
            <a:prstGeom prst="rect">
              <a:avLst/>
            </a:prstGeom>
            <a:noFill/>
          </p:spPr>
        </p:pic>
        <p:grpSp>
          <p:nvGrpSpPr>
            <p:cNvPr id="11" name="Gruppo 10"/>
            <p:cNvGrpSpPr/>
            <p:nvPr/>
          </p:nvGrpSpPr>
          <p:grpSpPr>
            <a:xfrm>
              <a:off x="662555" y="1916832"/>
              <a:ext cx="1806476" cy="966788"/>
              <a:chOff x="2270001" y="4941168"/>
              <a:chExt cx="1806476" cy="966788"/>
            </a:xfrm>
          </p:grpSpPr>
          <p:grpSp>
            <p:nvGrpSpPr>
              <p:cNvPr id="9" name="Gruppo 8"/>
              <p:cNvGrpSpPr/>
              <p:nvPr/>
            </p:nvGrpSpPr>
            <p:grpSpPr>
              <a:xfrm>
                <a:off x="2283718" y="4941168"/>
                <a:ext cx="1792759" cy="966788"/>
                <a:chOff x="2283718" y="4941168"/>
                <a:chExt cx="1792759" cy="966788"/>
              </a:xfrm>
            </p:grpSpPr>
            <p:pic>
              <p:nvPicPr>
                <p:cNvPr id="7" name="Picture 5" descr="C:\Users\Tiziano Montini\Desktop\BRIXEN\2012-SAMIC\Molecole\DiCloroNitroanilina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2339752" y="4941168"/>
                  <a:ext cx="1736725" cy="966788"/>
                </a:xfrm>
                <a:prstGeom prst="rect">
                  <a:avLst/>
                </a:prstGeom>
                <a:noFill/>
              </p:spPr>
            </p:pic>
            <p:sp>
              <p:nvSpPr>
                <p:cNvPr id="8" name="Rettangolo 7"/>
                <p:cNvSpPr/>
                <p:nvPr/>
              </p:nvSpPr>
              <p:spPr>
                <a:xfrm>
                  <a:off x="2283718" y="4942334"/>
                  <a:ext cx="532606" cy="33149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sp>
            <p:nvSpPr>
              <p:cNvPr id="10" name="CasellaDiTesto 9"/>
              <p:cNvSpPr txBox="1"/>
              <p:nvPr/>
            </p:nvSpPr>
            <p:spPr>
              <a:xfrm>
                <a:off x="2270001" y="5715000"/>
                <a:ext cx="246221" cy="184666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tIns="0" rIns="0" bIns="0" rtlCol="0">
                <a:spAutoFit/>
              </a:bodyPr>
              <a:lstStyle/>
              <a:p>
                <a:r>
                  <a:rPr lang="it-IT" sz="1200" dirty="0">
                    <a:latin typeface="Arial" pitchFamily="34" charset="0"/>
                    <a:cs typeface="Arial" pitchFamily="34" charset="0"/>
                  </a:rPr>
                  <a:t>Br</a:t>
                </a:r>
              </a:p>
            </p:txBody>
          </p:sp>
        </p:grpSp>
        <p:grpSp>
          <p:nvGrpSpPr>
            <p:cNvPr id="22" name="Gruppo 21"/>
            <p:cNvGrpSpPr/>
            <p:nvPr/>
          </p:nvGrpSpPr>
          <p:grpSpPr>
            <a:xfrm>
              <a:off x="199526" y="5157192"/>
              <a:ext cx="2269505" cy="1363662"/>
              <a:chOff x="4167262" y="4821188"/>
              <a:chExt cx="2269505" cy="1363662"/>
            </a:xfrm>
          </p:grpSpPr>
          <p:grpSp>
            <p:nvGrpSpPr>
              <p:cNvPr id="18" name="Gruppo 17"/>
              <p:cNvGrpSpPr/>
              <p:nvPr/>
            </p:nvGrpSpPr>
            <p:grpSpPr>
              <a:xfrm>
                <a:off x="4499992" y="4869160"/>
                <a:ext cx="1936775" cy="1080120"/>
                <a:chOff x="4211960" y="4797152"/>
                <a:chExt cx="1936775" cy="1080120"/>
              </a:xfrm>
            </p:grpSpPr>
            <p:pic>
              <p:nvPicPr>
                <p:cNvPr id="15" name="Picture 5" descr="C:\Users\Tiziano Montini\Desktop\BRIXEN\2012-SAMIC\Molecole\DiCloroNitroanilina.jpg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4412010" y="4797152"/>
                  <a:ext cx="1736725" cy="966788"/>
                </a:xfrm>
                <a:prstGeom prst="rect">
                  <a:avLst/>
                </a:prstGeom>
                <a:noFill/>
              </p:spPr>
            </p:pic>
            <p:sp>
              <p:nvSpPr>
                <p:cNvPr id="16" name="Rettangolo 15"/>
                <p:cNvSpPr/>
                <p:nvPr/>
              </p:nvSpPr>
              <p:spPr>
                <a:xfrm>
                  <a:off x="4355976" y="4798318"/>
                  <a:ext cx="532606" cy="33149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7" name="Rettangolo 16"/>
                <p:cNvSpPr/>
                <p:nvPr/>
              </p:nvSpPr>
              <p:spPr>
                <a:xfrm>
                  <a:off x="4211960" y="5589240"/>
                  <a:ext cx="388590" cy="288032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</p:grpSp>
          <p:pic>
            <p:nvPicPr>
              <p:cNvPr id="21" name="Picture 4" descr="C:\Users\Tiziano Montini\Desktop\BRIXEN\2012-SAMIC\Molecole\Estere2MetilBenz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r="62361"/>
              <a:stretch>
                <a:fillRect/>
              </a:stretch>
            </p:blipFill>
            <p:spPr bwMode="auto">
              <a:xfrm>
                <a:off x="4167262" y="4821188"/>
                <a:ext cx="1005607" cy="1363662"/>
              </a:xfrm>
              <a:prstGeom prst="rect">
                <a:avLst/>
              </a:prstGeom>
              <a:noFill/>
            </p:spPr>
          </p:pic>
        </p:grpSp>
        <p:pic>
          <p:nvPicPr>
            <p:cNvPr id="23" name="Picture 9" descr="reaction"/>
            <p:cNvPicPr>
              <a:picLocks noChangeAspect="1" noChangeArrowheads="1"/>
            </p:cNvPicPr>
            <p:nvPr/>
          </p:nvPicPr>
          <p:blipFill>
            <a:blip r:embed="rId4" cstate="print"/>
            <a:srcRect l="19834" r="45527" b="18565"/>
            <a:stretch>
              <a:fillRect/>
            </a:stretch>
          </p:blipFill>
          <p:spPr bwMode="auto">
            <a:xfrm>
              <a:off x="2503782" y="1988840"/>
              <a:ext cx="2284242" cy="848061"/>
            </a:xfrm>
            <a:prstGeom prst="rect">
              <a:avLst/>
            </a:prstGeom>
            <a:noFill/>
          </p:spPr>
        </p:pic>
        <p:pic>
          <p:nvPicPr>
            <p:cNvPr id="24" name="Picture 9" descr="reaction"/>
            <p:cNvPicPr>
              <a:picLocks noChangeAspect="1" noChangeArrowheads="1"/>
            </p:cNvPicPr>
            <p:nvPr/>
          </p:nvPicPr>
          <p:blipFill>
            <a:blip r:embed="rId4" cstate="print"/>
            <a:srcRect l="19834" r="45527" b="18565"/>
            <a:stretch>
              <a:fillRect/>
            </a:stretch>
          </p:blipFill>
          <p:spPr bwMode="auto">
            <a:xfrm>
              <a:off x="2503782" y="3671933"/>
              <a:ext cx="2284242" cy="848061"/>
            </a:xfrm>
            <a:prstGeom prst="rect">
              <a:avLst/>
            </a:prstGeom>
            <a:noFill/>
          </p:spPr>
        </p:pic>
        <p:pic>
          <p:nvPicPr>
            <p:cNvPr id="25" name="Picture 9" descr="reaction"/>
            <p:cNvPicPr>
              <a:picLocks noChangeAspect="1" noChangeArrowheads="1"/>
            </p:cNvPicPr>
            <p:nvPr/>
          </p:nvPicPr>
          <p:blipFill>
            <a:blip r:embed="rId4" cstate="print"/>
            <a:srcRect l="19834" r="45527" b="18565"/>
            <a:stretch>
              <a:fillRect/>
            </a:stretch>
          </p:blipFill>
          <p:spPr bwMode="auto">
            <a:xfrm>
              <a:off x="2503782" y="5254554"/>
              <a:ext cx="2284242" cy="848061"/>
            </a:xfrm>
            <a:prstGeom prst="rect">
              <a:avLst/>
            </a:prstGeom>
            <a:noFill/>
          </p:spPr>
        </p:pic>
      </p:grpSp>
      <p:pic>
        <p:nvPicPr>
          <p:cNvPr id="4098" name="Picture 2" descr="C:\Users\Tiziano Montini\Desktop\BRIXEN\2012-SAMIC\Molecole\DiCloro2MetilBenz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7189" y="3652313"/>
            <a:ext cx="2143125" cy="987425"/>
          </a:xfrm>
          <a:prstGeom prst="rect">
            <a:avLst/>
          </a:prstGeom>
          <a:noFill/>
        </p:spPr>
      </p:pic>
      <p:pic>
        <p:nvPicPr>
          <p:cNvPr id="4099" name="Picture 3" descr="C:\Users\Tiziano Montini\Desktop\BRIXEN\2012-SAMIC\Molecole\5Bromo2MetilBen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30839" y="1916832"/>
            <a:ext cx="2149475" cy="985838"/>
          </a:xfrm>
          <a:prstGeom prst="rect">
            <a:avLst/>
          </a:prstGeom>
          <a:noFill/>
        </p:spPr>
      </p:pic>
      <p:pic>
        <p:nvPicPr>
          <p:cNvPr id="4100" name="Picture 4" descr="C:\Users\Tiziano Montini\Desktop\BRIXEN\2012-SAMIC\Molecole\Estere2MetilBen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6542" y="5233690"/>
            <a:ext cx="2671762" cy="1363662"/>
          </a:xfrm>
          <a:prstGeom prst="rect">
            <a:avLst/>
          </a:prstGeom>
          <a:noFill/>
        </p:spPr>
      </p:pic>
      <p:grpSp>
        <p:nvGrpSpPr>
          <p:cNvPr id="29" name="Gruppo 28"/>
          <p:cNvGrpSpPr/>
          <p:nvPr/>
        </p:nvGrpSpPr>
        <p:grpSpPr>
          <a:xfrm>
            <a:off x="7380314" y="1844824"/>
            <a:ext cx="1022341" cy="4608512"/>
            <a:chOff x="7380312" y="1844824"/>
            <a:chExt cx="1022341" cy="4608512"/>
          </a:xfrm>
        </p:grpSpPr>
        <p:sp>
          <p:nvSpPr>
            <p:cNvPr id="26" name="Parentesi graffa chiusa 25"/>
            <p:cNvSpPr/>
            <p:nvPr/>
          </p:nvSpPr>
          <p:spPr>
            <a:xfrm>
              <a:off x="7380312" y="1844824"/>
              <a:ext cx="288032" cy="4608512"/>
            </a:xfrm>
            <a:prstGeom prst="rightBrace">
              <a:avLst>
                <a:gd name="adj1" fmla="val 46406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CasellaDiTesto 27"/>
            <p:cNvSpPr txBox="1"/>
            <p:nvPr/>
          </p:nvSpPr>
          <p:spPr>
            <a:xfrm rot="16200000">
              <a:off x="6305284" y="3887470"/>
              <a:ext cx="367151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800" dirty="0" err="1">
                  <a:solidFill>
                    <a:srgbClr val="FF0000"/>
                  </a:solidFill>
                </a:rPr>
                <a:t>Futher</a:t>
              </a:r>
              <a:r>
                <a:rPr lang="it-IT" sz="2800" dirty="0">
                  <a:solidFill>
                    <a:srgbClr val="FF0000"/>
                  </a:solidFill>
                </a:rPr>
                <a:t> </a:t>
              </a:r>
              <a:r>
                <a:rPr lang="it-IT" sz="2800" dirty="0" err="1">
                  <a:solidFill>
                    <a:srgbClr val="FF0000"/>
                  </a:solidFill>
                </a:rPr>
                <a:t>functionalization</a:t>
              </a:r>
              <a:endParaRPr lang="it-IT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31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sp>
        <p:nvSpPr>
          <p:cNvPr id="32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319618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2256" y="791923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5-bromo-2-methylbenzimidazole</a:t>
            </a:r>
            <a:endParaRPr lang="it-IT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662555" y="1916832"/>
            <a:ext cx="1806476" cy="966788"/>
            <a:chOff x="2270001" y="4941168"/>
            <a:chExt cx="1806476" cy="966788"/>
          </a:xfrm>
        </p:grpSpPr>
        <p:grpSp>
          <p:nvGrpSpPr>
            <p:cNvPr id="9" name="Gruppo 8"/>
            <p:cNvGrpSpPr/>
            <p:nvPr/>
          </p:nvGrpSpPr>
          <p:grpSpPr>
            <a:xfrm>
              <a:off x="2283718" y="4941168"/>
              <a:ext cx="1792759" cy="966788"/>
              <a:chOff x="2283718" y="4941168"/>
              <a:chExt cx="1792759" cy="966788"/>
            </a:xfrm>
          </p:grpSpPr>
          <p:pic>
            <p:nvPicPr>
              <p:cNvPr id="7" name="Picture 5" descr="C:\Users\Tiziano Montini\Desktop\BRIXEN\2012-SAMIC\Molecole\DiCloroNitroanilina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339752" y="4941168"/>
                <a:ext cx="1736725" cy="966788"/>
              </a:xfrm>
              <a:prstGeom prst="rect">
                <a:avLst/>
              </a:prstGeom>
              <a:noFill/>
            </p:spPr>
          </p:pic>
          <p:sp>
            <p:nvSpPr>
              <p:cNvPr id="8" name="Rettangolo 7"/>
              <p:cNvSpPr/>
              <p:nvPr/>
            </p:nvSpPr>
            <p:spPr>
              <a:xfrm>
                <a:off x="2283718" y="4942334"/>
                <a:ext cx="532606" cy="3314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0" name="CasellaDiTesto 9"/>
            <p:cNvSpPr txBox="1"/>
            <p:nvPr/>
          </p:nvSpPr>
          <p:spPr>
            <a:xfrm>
              <a:off x="2270001" y="5715000"/>
              <a:ext cx="246221" cy="18466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tIns="0" rIns="0" bIns="0" rtlCol="0">
              <a:spAutoFit/>
            </a:bodyPr>
            <a:lstStyle/>
            <a:p>
              <a:r>
                <a:rPr lang="it-IT" sz="1200" dirty="0">
                  <a:latin typeface="Arial" pitchFamily="34" charset="0"/>
                  <a:cs typeface="Arial" pitchFamily="34" charset="0"/>
                </a:rPr>
                <a:t>Br</a:t>
              </a:r>
            </a:p>
          </p:txBody>
        </p:sp>
      </p:grpSp>
      <p:pic>
        <p:nvPicPr>
          <p:cNvPr id="23" name="Picture 9" descr="reaction"/>
          <p:cNvPicPr>
            <a:picLocks noChangeAspect="1" noChangeArrowheads="1"/>
          </p:cNvPicPr>
          <p:nvPr/>
        </p:nvPicPr>
        <p:blipFill>
          <a:blip r:embed="rId3" cstate="print"/>
          <a:srcRect l="19834" r="45527" b="18565"/>
          <a:stretch>
            <a:fillRect/>
          </a:stretch>
        </p:blipFill>
        <p:spPr bwMode="auto">
          <a:xfrm>
            <a:off x="2503782" y="1988842"/>
            <a:ext cx="2284242" cy="848061"/>
          </a:xfrm>
          <a:prstGeom prst="rect">
            <a:avLst/>
          </a:prstGeom>
          <a:noFill/>
        </p:spPr>
      </p:pic>
      <p:pic>
        <p:nvPicPr>
          <p:cNvPr id="4099" name="Picture 3" descr="C:\Users\Tiziano Montini\Desktop\BRIXEN\2012-SAMIC\Molecole\5Bromo2MetilBenz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0839" y="1916832"/>
            <a:ext cx="2149475" cy="985838"/>
          </a:xfrm>
          <a:prstGeom prst="rect">
            <a:avLst/>
          </a:prstGeom>
          <a:noFill/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31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692" y="3072190"/>
            <a:ext cx="5400000" cy="3785810"/>
          </a:xfrm>
          <a:prstGeom prst="rect">
            <a:avLst/>
          </a:prstGeom>
        </p:spPr>
      </p:pic>
      <p:sp>
        <p:nvSpPr>
          <p:cNvPr id="33" name="CasellaDiTesto 32"/>
          <p:cNvSpPr txBox="1"/>
          <p:nvPr/>
        </p:nvSpPr>
        <p:spPr>
          <a:xfrm>
            <a:off x="7028698" y="2649308"/>
            <a:ext cx="901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Br-2-MBI</a:t>
            </a:r>
          </a:p>
        </p:txBody>
      </p:sp>
      <p:grpSp>
        <p:nvGrpSpPr>
          <p:cNvPr id="34" name="Gruppo 33"/>
          <p:cNvGrpSpPr/>
          <p:nvPr/>
        </p:nvGrpSpPr>
        <p:grpSpPr>
          <a:xfrm>
            <a:off x="4656067" y="3305266"/>
            <a:ext cx="2004167" cy="867235"/>
            <a:chOff x="4184512" y="4140804"/>
            <a:chExt cx="2004167" cy="867235"/>
          </a:xfrm>
        </p:grpSpPr>
        <p:pic>
          <p:nvPicPr>
            <p:cNvPr id="35" name="Picture 3" descr="C:\Users\Tiziano Montini\Desktop\BRIXEN\2012-SAMIC\Molecole\1Etil2MetilBenz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84512" y="4140804"/>
              <a:ext cx="1128410" cy="796026"/>
            </a:xfrm>
            <a:prstGeom prst="rect">
              <a:avLst/>
            </a:prstGeom>
            <a:noFill/>
          </p:spPr>
        </p:pic>
        <p:sp>
          <p:nvSpPr>
            <p:cNvPr id="36" name="CasellaDiTesto 35"/>
            <p:cNvSpPr txBox="1"/>
            <p:nvPr/>
          </p:nvSpPr>
          <p:spPr>
            <a:xfrm>
              <a:off x="5107934" y="4700262"/>
              <a:ext cx="1080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N-Et-2-MBI</a:t>
              </a:r>
            </a:p>
          </p:txBody>
        </p:sp>
      </p:grpSp>
      <p:grpSp>
        <p:nvGrpSpPr>
          <p:cNvPr id="37" name="Gruppo 36"/>
          <p:cNvGrpSpPr/>
          <p:nvPr/>
        </p:nvGrpSpPr>
        <p:grpSpPr>
          <a:xfrm>
            <a:off x="4656067" y="4190246"/>
            <a:ext cx="1585783" cy="717912"/>
            <a:chOff x="4184512" y="5025786"/>
            <a:chExt cx="1585783" cy="717912"/>
          </a:xfrm>
        </p:grpSpPr>
        <p:pic>
          <p:nvPicPr>
            <p:cNvPr id="38" name="Immagine 3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84512" y="5025786"/>
              <a:ext cx="1142809" cy="628956"/>
            </a:xfrm>
            <a:prstGeom prst="rect">
              <a:avLst/>
            </a:prstGeom>
          </p:spPr>
        </p:pic>
        <p:sp>
          <p:nvSpPr>
            <p:cNvPr id="39" name="CasellaDiTesto 38"/>
            <p:cNvSpPr txBox="1"/>
            <p:nvPr/>
          </p:nvSpPr>
          <p:spPr>
            <a:xfrm>
              <a:off x="5107934" y="5435921"/>
              <a:ext cx="66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2-MBI</a:t>
              </a:r>
            </a:p>
          </p:txBody>
        </p:sp>
      </p:grpSp>
      <p:grpSp>
        <p:nvGrpSpPr>
          <p:cNvPr id="40" name="Gruppo 39"/>
          <p:cNvGrpSpPr/>
          <p:nvPr/>
        </p:nvGrpSpPr>
        <p:grpSpPr>
          <a:xfrm>
            <a:off x="6709777" y="3212976"/>
            <a:ext cx="2432231" cy="1695182"/>
            <a:chOff x="6386070" y="3590683"/>
            <a:chExt cx="2432231" cy="1695182"/>
          </a:xfrm>
        </p:grpSpPr>
        <p:pic>
          <p:nvPicPr>
            <p:cNvPr id="41" name="Picture 5" descr="C:\Users\Tiziano Montini\Desktop\BRIXEN\2012-SAMIC\Molecole\5Bromo1Etil2MetilBenz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386070" y="3590683"/>
              <a:ext cx="1440000" cy="834860"/>
            </a:xfrm>
            <a:prstGeom prst="rect">
              <a:avLst/>
            </a:prstGeom>
            <a:noFill/>
          </p:spPr>
        </p:pic>
        <p:pic>
          <p:nvPicPr>
            <p:cNvPr id="42" name="Immagine 4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86070" y="4479956"/>
              <a:ext cx="1440000" cy="805909"/>
            </a:xfrm>
            <a:prstGeom prst="rect">
              <a:avLst/>
            </a:prstGeom>
          </p:spPr>
        </p:pic>
        <p:sp>
          <p:nvSpPr>
            <p:cNvPr id="43" name="CasellaDiTesto 42"/>
            <p:cNvSpPr txBox="1"/>
            <p:nvPr/>
          </p:nvSpPr>
          <p:spPr>
            <a:xfrm>
              <a:off x="7498709" y="4298861"/>
              <a:ext cx="13195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Br-N-Et-2-MBI</a:t>
              </a:r>
            </a:p>
          </p:txBody>
        </p:sp>
      </p:grp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4788024" y="5096730"/>
            <a:ext cx="434215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/>
              <a:t>Pt highly active and selective</a:t>
            </a:r>
          </a:p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 err="1"/>
              <a:t>Pd</a:t>
            </a:r>
            <a:r>
              <a:rPr lang="en-GB" sz="1600" dirty="0"/>
              <a:t> promotes </a:t>
            </a:r>
            <a:r>
              <a:rPr lang="en-GB" sz="1600" dirty="0" err="1"/>
              <a:t>hydrodehalogenation</a:t>
            </a:r>
            <a:endParaRPr lang="en-GB" sz="1600" dirty="0"/>
          </a:p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/>
              <a:t>Ag and Cu take long reaction time and selectivity is not </a:t>
            </a:r>
            <a:r>
              <a:rPr lang="en-GB" sz="1600" dirty="0" err="1"/>
              <a:t>satifactory</a:t>
            </a:r>
            <a:endParaRPr lang="en-GB" sz="1600" dirty="0"/>
          </a:p>
        </p:txBody>
      </p:sp>
      <p:sp>
        <p:nvSpPr>
          <p:cNvPr id="26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335185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2256" y="791923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5,6-dichloro-2-methylbenzimidazole</a:t>
            </a:r>
            <a:endParaRPr lang="it-IT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Tiziano Montini\Desktop\BRIXEN\2012-SAMIC\Molecole\DiCloro2MetilBen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7189" y="1934925"/>
            <a:ext cx="2143125" cy="987425"/>
          </a:xfrm>
          <a:prstGeom prst="rect">
            <a:avLst/>
          </a:prstGeom>
          <a:noFill/>
        </p:spPr>
      </p:pic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31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4101" name="Picture 5" descr="C:\Users\Tiziano Montini\Desktop\BRIXEN\2012-SAMIC\Molecole\DiCloroNitroanil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308" y="1945241"/>
            <a:ext cx="1736725" cy="966788"/>
          </a:xfrm>
          <a:prstGeom prst="rect">
            <a:avLst/>
          </a:prstGeom>
          <a:noFill/>
        </p:spPr>
      </p:pic>
      <p:pic>
        <p:nvPicPr>
          <p:cNvPr id="24" name="Picture 9" descr="reaction"/>
          <p:cNvPicPr>
            <a:picLocks noChangeAspect="1" noChangeArrowheads="1"/>
          </p:cNvPicPr>
          <p:nvPr/>
        </p:nvPicPr>
        <p:blipFill>
          <a:blip r:embed="rId4" cstate="print"/>
          <a:srcRect l="19834" r="45527" b="18565"/>
          <a:stretch>
            <a:fillRect/>
          </a:stretch>
        </p:blipFill>
        <p:spPr bwMode="auto">
          <a:xfrm>
            <a:off x="2503782" y="1954547"/>
            <a:ext cx="2284242" cy="848061"/>
          </a:xfrm>
          <a:prstGeom prst="rect">
            <a:avLst/>
          </a:prstGeom>
          <a:noFill/>
        </p:spPr>
      </p:pic>
      <p:pic>
        <p:nvPicPr>
          <p:cNvPr id="32" name="Immagine 31"/>
          <p:cNvPicPr>
            <a:picLocks noChangeAspect="1"/>
          </p:cNvPicPr>
          <p:nvPr/>
        </p:nvPicPr>
        <p:blipFill rotWithShape="1">
          <a:blip r:embed="rId5"/>
          <a:srcRect r="47884"/>
          <a:stretch/>
        </p:blipFill>
        <p:spPr>
          <a:xfrm>
            <a:off x="467546" y="3070800"/>
            <a:ext cx="2815291" cy="37872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7040034" y="2654020"/>
            <a:ext cx="9557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  <a:cs typeface="Arial" panose="020B0604020202020204" pitchFamily="34" charset="0"/>
              </a:rPr>
              <a:t>diCl-2-MBI</a:t>
            </a:r>
          </a:p>
        </p:txBody>
      </p:sp>
      <p:grpSp>
        <p:nvGrpSpPr>
          <p:cNvPr id="33" name="Gruppo 32"/>
          <p:cNvGrpSpPr/>
          <p:nvPr/>
        </p:nvGrpSpPr>
        <p:grpSpPr>
          <a:xfrm>
            <a:off x="4805457" y="4488117"/>
            <a:ext cx="1531927" cy="715058"/>
            <a:chOff x="4055754" y="5204922"/>
            <a:chExt cx="1531927" cy="715058"/>
          </a:xfrm>
        </p:grpSpPr>
        <p:pic>
          <p:nvPicPr>
            <p:cNvPr id="34" name="Immagin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055754" y="5204922"/>
              <a:ext cx="1142809" cy="628956"/>
            </a:xfrm>
            <a:prstGeom prst="rect">
              <a:avLst/>
            </a:prstGeom>
          </p:spPr>
        </p:pic>
        <p:sp>
          <p:nvSpPr>
            <p:cNvPr id="35" name="CasellaDiTesto 34"/>
            <p:cNvSpPr txBox="1"/>
            <p:nvPr/>
          </p:nvSpPr>
          <p:spPr>
            <a:xfrm>
              <a:off x="4925320" y="5612203"/>
              <a:ext cx="6623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2-MBI</a:t>
              </a:r>
            </a:p>
          </p:txBody>
        </p:sp>
      </p:grpSp>
      <p:grpSp>
        <p:nvGrpSpPr>
          <p:cNvPr id="36" name="Gruppo 35"/>
          <p:cNvGrpSpPr/>
          <p:nvPr/>
        </p:nvGrpSpPr>
        <p:grpSpPr>
          <a:xfrm>
            <a:off x="4499992" y="3429002"/>
            <a:ext cx="2066620" cy="715057"/>
            <a:chOff x="3209271" y="4177856"/>
            <a:chExt cx="2066620" cy="715057"/>
          </a:xfrm>
        </p:grpSpPr>
        <p:pic>
          <p:nvPicPr>
            <p:cNvPr id="37" name="Picture 5" descr="C:\Users\Tiziano Montini\Desktop\BRIXEN\2012-SAMIC\Molecole\Cloro2MetilBenz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09271" y="4177856"/>
              <a:ext cx="1448272" cy="667278"/>
            </a:xfrm>
            <a:prstGeom prst="rect">
              <a:avLst/>
            </a:prstGeom>
            <a:noFill/>
          </p:spPr>
        </p:pic>
        <p:sp>
          <p:nvSpPr>
            <p:cNvPr id="38" name="CasellaDiTesto 37"/>
            <p:cNvSpPr txBox="1"/>
            <p:nvPr/>
          </p:nvSpPr>
          <p:spPr>
            <a:xfrm>
              <a:off x="4384300" y="4585136"/>
              <a:ext cx="8915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dirty="0">
                  <a:latin typeface="Arial" panose="020B0604020202020204" pitchFamily="34" charset="0"/>
                  <a:cs typeface="Arial" panose="020B0604020202020204" pitchFamily="34" charset="0"/>
                </a:rPr>
                <a:t>Cl-2-MBI</a:t>
              </a:r>
            </a:p>
          </p:txBody>
        </p:sp>
      </p:grpSp>
      <p:sp>
        <p:nvSpPr>
          <p:cNvPr id="5" name="Rettangolo 4"/>
          <p:cNvSpPr/>
          <p:nvPr/>
        </p:nvSpPr>
        <p:spPr>
          <a:xfrm>
            <a:off x="4022749" y="556090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>
                <a:solidFill>
                  <a:prstClr val="black"/>
                </a:solidFill>
              </a:rPr>
              <a:t>Pt highly active and selective</a:t>
            </a:r>
          </a:p>
          <a:p>
            <a:pPr marL="265113" indent="-265113">
              <a:spcBef>
                <a:spcPct val="50000"/>
              </a:spcBef>
              <a:buClr>
                <a:srgbClr val="0000FF"/>
              </a:buClr>
              <a:buFont typeface="Wingdings" pitchFamily="2" charset="2"/>
              <a:buChar char="Ø"/>
            </a:pPr>
            <a:r>
              <a:rPr lang="en-GB" sz="1600" dirty="0" err="1">
                <a:solidFill>
                  <a:prstClr val="black"/>
                </a:solidFill>
              </a:rPr>
              <a:t>Pd</a:t>
            </a:r>
            <a:r>
              <a:rPr lang="en-GB" sz="1600" dirty="0">
                <a:solidFill>
                  <a:prstClr val="black"/>
                </a:solidFill>
              </a:rPr>
              <a:t> promotes </a:t>
            </a:r>
            <a:r>
              <a:rPr lang="en-GB" sz="1600" dirty="0" err="1">
                <a:solidFill>
                  <a:prstClr val="black"/>
                </a:solidFill>
              </a:rPr>
              <a:t>hydrodehalogenation</a:t>
            </a:r>
            <a:endParaRPr lang="en-GB" sz="1600" dirty="0">
              <a:solidFill>
                <a:prstClr val="black"/>
              </a:solidFill>
            </a:endParaRPr>
          </a:p>
        </p:txBody>
      </p:sp>
      <p:sp>
        <p:nvSpPr>
          <p:cNvPr id="18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179659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Lavori in corso\E-MRS 2015\Fe2O3-EtOH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31" y="1960089"/>
            <a:ext cx="368793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923930" y="3544265"/>
            <a:ext cx="931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  <a:latin typeface="Symbol" panose="05050102010706020507" pitchFamily="18" charset="2"/>
              </a:rPr>
              <a:t>a</a:t>
            </a:r>
            <a:r>
              <a:rPr lang="it-IT" b="1" dirty="0">
                <a:solidFill>
                  <a:srgbClr val="0000FF"/>
                </a:solidFill>
              </a:rPr>
              <a:t>-Fe</a:t>
            </a:r>
            <a:r>
              <a:rPr lang="it-IT" b="1" baseline="-25000" dirty="0">
                <a:solidFill>
                  <a:srgbClr val="0000FF"/>
                </a:solidFill>
              </a:rPr>
              <a:t>2</a:t>
            </a:r>
            <a:r>
              <a:rPr lang="it-IT" b="1" dirty="0">
                <a:solidFill>
                  <a:srgbClr val="0000FF"/>
                </a:solidFill>
              </a:rPr>
              <a:t>O</a:t>
            </a:r>
            <a:r>
              <a:rPr lang="it-IT" b="1" baseline="-25000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923930" y="2837796"/>
            <a:ext cx="914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FF00"/>
                </a:solidFill>
                <a:latin typeface="Symbol" panose="05050102010706020507" pitchFamily="18" charset="2"/>
              </a:rPr>
              <a:t>e</a:t>
            </a:r>
            <a:r>
              <a:rPr lang="it-IT" b="1" dirty="0">
                <a:solidFill>
                  <a:srgbClr val="00FF00"/>
                </a:solidFill>
              </a:rPr>
              <a:t>-Fe</a:t>
            </a:r>
            <a:r>
              <a:rPr lang="it-IT" b="1" baseline="-25000" dirty="0">
                <a:solidFill>
                  <a:srgbClr val="00FF00"/>
                </a:solidFill>
              </a:rPr>
              <a:t>2</a:t>
            </a:r>
            <a:r>
              <a:rPr lang="it-IT" b="1" dirty="0">
                <a:solidFill>
                  <a:srgbClr val="00FF00"/>
                </a:solidFill>
              </a:rPr>
              <a:t>O</a:t>
            </a:r>
            <a:r>
              <a:rPr lang="it-IT" b="1" baseline="-25000" dirty="0">
                <a:solidFill>
                  <a:srgbClr val="00FF00"/>
                </a:solidFill>
              </a:rPr>
              <a:t>3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923930" y="1960089"/>
            <a:ext cx="91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it-IT" b="1" dirty="0">
                <a:solidFill>
                  <a:srgbClr val="FF0000"/>
                </a:solidFill>
              </a:rPr>
              <a:t>-Fe</a:t>
            </a:r>
            <a:r>
              <a:rPr lang="it-IT" b="1" baseline="-25000" dirty="0">
                <a:solidFill>
                  <a:srgbClr val="FF0000"/>
                </a:solidFill>
              </a:rPr>
              <a:t>2</a:t>
            </a:r>
            <a:r>
              <a:rPr lang="it-IT" b="1" dirty="0">
                <a:solidFill>
                  <a:srgbClr val="FF0000"/>
                </a:solidFill>
              </a:rPr>
              <a:t>O</a:t>
            </a:r>
            <a:r>
              <a:rPr lang="it-IT" b="1" baseline="-25000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7174" name="Picture 6" descr="D:\Lavori in corso\E-MRS 2015\Immagine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578681"/>
            <a:ext cx="3600000" cy="181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ttangolo 10"/>
          <p:cNvSpPr/>
          <p:nvPr/>
        </p:nvSpPr>
        <p:spPr>
          <a:xfrm>
            <a:off x="84427" y="6228601"/>
            <a:ext cx="80159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Montini et al. </a:t>
            </a:r>
            <a:r>
              <a:rPr lang="it-IT" i="1" dirty="0" err="1"/>
              <a:t>Adv</a:t>
            </a:r>
            <a:r>
              <a:rPr lang="it-IT" i="1" dirty="0"/>
              <a:t>. </a:t>
            </a:r>
            <a:r>
              <a:rPr lang="it-IT" i="1" dirty="0" err="1"/>
              <a:t>Funct</a:t>
            </a:r>
            <a:r>
              <a:rPr lang="it-IT" i="1" dirty="0"/>
              <a:t>. Mater. </a:t>
            </a:r>
            <a:r>
              <a:rPr lang="it-IT" b="1" dirty="0"/>
              <a:t>24</a:t>
            </a:r>
            <a:r>
              <a:rPr lang="it-IT" dirty="0"/>
              <a:t> (</a:t>
            </a:r>
            <a:r>
              <a:rPr lang="it-IT" i="1" dirty="0"/>
              <a:t>2014)</a:t>
            </a:r>
            <a:r>
              <a:rPr lang="it-IT" dirty="0"/>
              <a:t>, 372-378</a:t>
            </a:r>
          </a:p>
        </p:txBody>
      </p:sp>
      <p:pic>
        <p:nvPicPr>
          <p:cNvPr id="7175" name="Picture 7" descr="D:\Lavori in corso\E-MRS 2015\Immagin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74661"/>
            <a:ext cx="3600000" cy="1900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8"/>
          <p:cNvSpPr>
            <a:spLocks noChangeArrowheads="1"/>
          </p:cNvSpPr>
          <p:nvPr/>
        </p:nvSpPr>
        <p:spPr bwMode="auto">
          <a:xfrm>
            <a:off x="231331" y="4655164"/>
            <a:ext cx="2577909" cy="64633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dirty="0" err="1"/>
              <a:t>Ethanol</a:t>
            </a:r>
            <a:r>
              <a:rPr lang="it-IT" dirty="0"/>
              <a:t>/water </a:t>
            </a:r>
            <a:r>
              <a:rPr lang="it-IT" dirty="0" err="1"/>
              <a:t>solution</a:t>
            </a:r>
            <a:endParaRPr lang="it-IT" dirty="0"/>
          </a:p>
          <a:p>
            <a:r>
              <a:rPr lang="it-IT" dirty="0" err="1"/>
              <a:t>Simulated</a:t>
            </a:r>
            <a:r>
              <a:rPr lang="it-IT" dirty="0"/>
              <a:t> </a:t>
            </a:r>
            <a:r>
              <a:rPr lang="it-IT" dirty="0" err="1"/>
              <a:t>sunlight</a:t>
            </a:r>
            <a:endParaRPr lang="de-DE" dirty="0"/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231331" y="5486159"/>
            <a:ext cx="4484687" cy="40011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/>
            <a:r>
              <a:rPr lang="it-IT" sz="2000" b="1" dirty="0">
                <a:solidFill>
                  <a:srgbClr val="FF0000"/>
                </a:solidFill>
              </a:rPr>
              <a:t>Active for </a:t>
            </a:r>
            <a:r>
              <a:rPr lang="it-IT" sz="2000" b="1" dirty="0" err="1">
                <a:solidFill>
                  <a:srgbClr val="FF0000"/>
                </a:solidFill>
              </a:rPr>
              <a:t>glycerol</a:t>
            </a:r>
            <a:r>
              <a:rPr lang="it-IT" sz="2000" b="1" dirty="0">
                <a:solidFill>
                  <a:srgbClr val="FF0000"/>
                </a:solidFill>
              </a:rPr>
              <a:t> and </a:t>
            </a:r>
            <a:r>
              <a:rPr lang="it-IT" sz="2000" b="1" dirty="0" err="1">
                <a:solidFill>
                  <a:srgbClr val="FF0000"/>
                </a:solidFill>
              </a:rPr>
              <a:t>glucose</a:t>
            </a:r>
            <a:r>
              <a:rPr lang="it-IT" sz="2000" b="1" dirty="0">
                <a:solidFill>
                  <a:srgbClr val="FF0000"/>
                </a:solidFill>
              </a:rPr>
              <a:t>!!</a:t>
            </a:r>
            <a:endParaRPr lang="de-DE" sz="2000" b="1" dirty="0">
              <a:solidFill>
                <a:srgbClr val="FF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444210" y="1960089"/>
            <a:ext cx="91223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it-IT" b="1" dirty="0">
                <a:solidFill>
                  <a:srgbClr val="FF0000"/>
                </a:solidFill>
              </a:rPr>
              <a:t>-Fe</a:t>
            </a:r>
            <a:r>
              <a:rPr lang="it-IT" b="1" baseline="-25000" dirty="0">
                <a:solidFill>
                  <a:srgbClr val="FF0000"/>
                </a:solidFill>
              </a:rPr>
              <a:t>2</a:t>
            </a:r>
            <a:r>
              <a:rPr lang="it-IT" b="1" dirty="0">
                <a:solidFill>
                  <a:srgbClr val="FF0000"/>
                </a:solidFill>
              </a:rPr>
              <a:t>O</a:t>
            </a:r>
            <a:r>
              <a:rPr lang="it-IT" b="1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6444210" y="2837796"/>
            <a:ext cx="91403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FF00"/>
                </a:solidFill>
                <a:latin typeface="Symbol" panose="05050102010706020507" pitchFamily="18" charset="2"/>
              </a:rPr>
              <a:t>e</a:t>
            </a:r>
            <a:r>
              <a:rPr lang="it-IT" b="1" dirty="0">
                <a:solidFill>
                  <a:srgbClr val="00FF00"/>
                </a:solidFill>
              </a:rPr>
              <a:t>-Fe</a:t>
            </a:r>
            <a:r>
              <a:rPr lang="it-IT" b="1" baseline="-25000" dirty="0">
                <a:solidFill>
                  <a:srgbClr val="00FF00"/>
                </a:solidFill>
              </a:rPr>
              <a:t>2</a:t>
            </a:r>
            <a:r>
              <a:rPr lang="it-IT" b="1" dirty="0">
                <a:solidFill>
                  <a:srgbClr val="00FF00"/>
                </a:solidFill>
              </a:rPr>
              <a:t>O</a:t>
            </a:r>
            <a:r>
              <a:rPr lang="it-IT" b="1" baseline="-25000" dirty="0">
                <a:solidFill>
                  <a:srgbClr val="00FF00"/>
                </a:solidFill>
              </a:rPr>
              <a:t>3</a:t>
            </a:r>
          </a:p>
        </p:txBody>
      </p: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6068045" y="447677"/>
            <a:ext cx="25362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Fe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3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POLYMORPHS</a:t>
            </a:r>
            <a:endParaRPr lang="it-IT" sz="2200" b="1" baseline="-25000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5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1703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2256" y="791923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5-carboxymethyl-2-methylbenzimidazole</a:t>
            </a:r>
            <a:endParaRPr lang="it-IT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Box 2"/>
          <p:cNvSpPr txBox="1">
            <a:spLocks noChangeArrowheads="1"/>
          </p:cNvSpPr>
          <p:nvPr/>
        </p:nvSpPr>
        <p:spPr bwMode="auto">
          <a:xfrm>
            <a:off x="1" y="285911"/>
            <a:ext cx="86468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PHOTOCATALYTIC SYNTHESIS OF BENZIMIDAZOLES</a:t>
            </a:r>
          </a:p>
        </p:txBody>
      </p:sp>
      <p:sp>
        <p:nvSpPr>
          <p:cNvPr id="31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22" name="Gruppo 21"/>
          <p:cNvGrpSpPr/>
          <p:nvPr/>
        </p:nvGrpSpPr>
        <p:grpSpPr>
          <a:xfrm>
            <a:off x="423018" y="1932340"/>
            <a:ext cx="2269505" cy="1363662"/>
            <a:chOff x="4167262" y="4821188"/>
            <a:chExt cx="2269505" cy="1363662"/>
          </a:xfrm>
        </p:grpSpPr>
        <p:grpSp>
          <p:nvGrpSpPr>
            <p:cNvPr id="18" name="Gruppo 17"/>
            <p:cNvGrpSpPr/>
            <p:nvPr/>
          </p:nvGrpSpPr>
          <p:grpSpPr>
            <a:xfrm>
              <a:off x="4499992" y="4869160"/>
              <a:ext cx="1936775" cy="1080120"/>
              <a:chOff x="4211960" y="4797152"/>
              <a:chExt cx="1936775" cy="1080120"/>
            </a:xfrm>
          </p:grpSpPr>
          <p:pic>
            <p:nvPicPr>
              <p:cNvPr id="15" name="Picture 5" descr="C:\Users\Tiziano Montini\Desktop\BRIXEN\2012-SAMIC\Molecole\DiCloroNitroanilina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412010" y="4797152"/>
                <a:ext cx="1736725" cy="966788"/>
              </a:xfrm>
              <a:prstGeom prst="rect">
                <a:avLst/>
              </a:prstGeom>
              <a:noFill/>
            </p:spPr>
          </p:pic>
          <p:sp>
            <p:nvSpPr>
              <p:cNvPr id="16" name="Rettangolo 15"/>
              <p:cNvSpPr/>
              <p:nvPr/>
            </p:nvSpPr>
            <p:spPr>
              <a:xfrm>
                <a:off x="4355976" y="4798318"/>
                <a:ext cx="532606" cy="33149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Rettangolo 16"/>
              <p:cNvSpPr/>
              <p:nvPr/>
            </p:nvSpPr>
            <p:spPr>
              <a:xfrm>
                <a:off x="4211960" y="5589240"/>
                <a:ext cx="388590" cy="28803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1" name="Picture 4" descr="C:\Users\Tiziano Montini\Desktop\BRIXEN\2012-SAMIC\Molecole\Estere2MetilBenz.jpg"/>
            <p:cNvPicPr>
              <a:picLocks noChangeAspect="1" noChangeArrowheads="1"/>
            </p:cNvPicPr>
            <p:nvPr/>
          </p:nvPicPr>
          <p:blipFill>
            <a:blip r:embed="rId3" cstate="print"/>
            <a:srcRect r="62361"/>
            <a:stretch>
              <a:fillRect/>
            </a:stretch>
          </p:blipFill>
          <p:spPr bwMode="auto">
            <a:xfrm>
              <a:off x="4167262" y="4821188"/>
              <a:ext cx="1005607" cy="1363662"/>
            </a:xfrm>
            <a:prstGeom prst="rect">
              <a:avLst/>
            </a:prstGeom>
            <a:noFill/>
          </p:spPr>
        </p:pic>
      </p:grpSp>
      <p:pic>
        <p:nvPicPr>
          <p:cNvPr id="25" name="Picture 9" descr="reaction"/>
          <p:cNvPicPr>
            <a:picLocks noChangeAspect="1" noChangeArrowheads="1"/>
          </p:cNvPicPr>
          <p:nvPr/>
        </p:nvPicPr>
        <p:blipFill>
          <a:blip r:embed="rId4" cstate="print"/>
          <a:srcRect l="19834" r="45527" b="18565"/>
          <a:stretch>
            <a:fillRect/>
          </a:stretch>
        </p:blipFill>
        <p:spPr bwMode="auto">
          <a:xfrm>
            <a:off x="2727272" y="2029704"/>
            <a:ext cx="2284242" cy="848061"/>
          </a:xfrm>
          <a:prstGeom prst="rect">
            <a:avLst/>
          </a:prstGeom>
          <a:noFill/>
        </p:spPr>
      </p:pic>
      <p:pic>
        <p:nvPicPr>
          <p:cNvPr id="4100" name="Picture 4" descr="C:\Users\Tiziano Montini\Desktop\BRIXEN\2012-SAMIC\Molecole\Estere2MetilBen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008838"/>
            <a:ext cx="2671762" cy="1363662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7144276" y="2752657"/>
            <a:ext cx="12570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prstClr val="black"/>
                </a:solidFill>
                <a:cs typeface="Arial" panose="020B0604020202020204" pitchFamily="34" charset="0"/>
              </a:rPr>
              <a:t>COOMe-2-MBI</a:t>
            </a:r>
            <a:endParaRPr lang="it-IT" sz="11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Gruppo 5"/>
          <p:cNvGrpSpPr/>
          <p:nvPr/>
        </p:nvGrpSpPr>
        <p:grpSpPr>
          <a:xfrm>
            <a:off x="423018" y="2996952"/>
            <a:ext cx="2805003" cy="3787200"/>
            <a:chOff x="182650" y="2426680"/>
            <a:chExt cx="2805003" cy="3787200"/>
          </a:xfrm>
        </p:grpSpPr>
        <p:pic>
          <p:nvPicPr>
            <p:cNvPr id="26" name="Immagine 25"/>
            <p:cNvPicPr>
              <a:picLocks noChangeAspect="1"/>
            </p:cNvPicPr>
            <p:nvPr/>
          </p:nvPicPr>
          <p:blipFill rotWithShape="1">
            <a:blip r:embed="rId5"/>
            <a:srcRect r="48075"/>
            <a:stretch/>
          </p:blipFill>
          <p:spPr>
            <a:xfrm>
              <a:off x="182650" y="2426680"/>
              <a:ext cx="2805003" cy="3787200"/>
            </a:xfrm>
            <a:prstGeom prst="rect">
              <a:avLst/>
            </a:prstGeom>
          </p:spPr>
        </p:pic>
        <p:sp>
          <p:nvSpPr>
            <p:cNvPr id="27" name="CasellaDiTesto 26"/>
            <p:cNvSpPr txBox="1"/>
            <p:nvPr/>
          </p:nvSpPr>
          <p:spPr>
            <a:xfrm>
              <a:off x="526572" y="5594724"/>
              <a:ext cx="1029454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1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COOMe</a:t>
              </a:r>
              <a:r>
                <a:rPr lang="it-IT" sz="1100" dirty="0">
                  <a:solidFill>
                    <a:prstClr val="black"/>
                  </a:solidFill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it-IT" sz="1100" dirty="0">
                  <a:solidFill>
                    <a:prstClr val="black"/>
                  </a:solidFill>
                  <a:cs typeface="Arial" panose="020B0604020202020204" pitchFamily="34" charset="0"/>
                </a:rPr>
                <a:t>2-MBI</a:t>
              </a:r>
            </a:p>
          </p:txBody>
        </p:sp>
        <p:sp>
          <p:nvSpPr>
            <p:cNvPr id="28" name="CasellaDiTesto 27"/>
            <p:cNvSpPr txBox="1"/>
            <p:nvPr/>
          </p:nvSpPr>
          <p:spPr>
            <a:xfrm>
              <a:off x="1344179" y="5594724"/>
              <a:ext cx="825867" cy="43088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100" dirty="0" err="1">
                  <a:solidFill>
                    <a:prstClr val="black"/>
                  </a:solidFill>
                  <a:cs typeface="Arial" panose="020B0604020202020204" pitchFamily="34" charset="0"/>
                </a:rPr>
                <a:t>COOMe</a:t>
              </a:r>
              <a:r>
                <a:rPr lang="it-IT" sz="1100" dirty="0">
                  <a:solidFill>
                    <a:prstClr val="black"/>
                  </a:solidFill>
                  <a:cs typeface="Arial" panose="020B0604020202020204" pitchFamily="34" charset="0"/>
                </a:rPr>
                <a:t>-</a:t>
              </a:r>
            </a:p>
            <a:p>
              <a:pPr algn="ctr"/>
              <a:r>
                <a:rPr lang="it-IT" sz="1100" dirty="0">
                  <a:solidFill>
                    <a:prstClr val="black"/>
                  </a:solidFill>
                  <a:cs typeface="Arial" panose="020B0604020202020204" pitchFamily="34" charset="0"/>
                </a:rPr>
                <a:t>N-Et-2-MBI</a:t>
              </a:r>
            </a:p>
          </p:txBody>
        </p:sp>
      </p:grpSp>
      <p:pic>
        <p:nvPicPr>
          <p:cNvPr id="32" name="Picture 4" descr="C:\Users\Tiziano Montini\Desktop\BRIXEN\2012-SAMIC\Molecole\Estere1Etil2MetilBenz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154" y="3493573"/>
            <a:ext cx="1800000" cy="1099048"/>
          </a:xfrm>
          <a:prstGeom prst="rect">
            <a:avLst/>
          </a:prstGeom>
          <a:noFill/>
        </p:spPr>
      </p:pic>
      <p:pic>
        <p:nvPicPr>
          <p:cNvPr id="34" name="Picture 5" descr="C:\Users\Tiziano Montini\Desktop\BRIXEN\2012-SAMIC\Molecole\Estere1Etil2MetilBenz-bi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4008" y="4653136"/>
            <a:ext cx="1807200" cy="854176"/>
          </a:xfrm>
          <a:prstGeom prst="rect">
            <a:avLst/>
          </a:prstGeom>
          <a:noFill/>
        </p:spPr>
      </p:pic>
      <p:sp>
        <p:nvSpPr>
          <p:cNvPr id="36" name="CasellaDiTesto 35"/>
          <p:cNvSpPr txBox="1"/>
          <p:nvPr/>
        </p:nvSpPr>
        <p:spPr>
          <a:xfrm>
            <a:off x="6165545" y="4290321"/>
            <a:ext cx="10807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latin typeface="Arial" panose="020B0604020202020204" pitchFamily="34" charset="0"/>
                <a:cs typeface="Arial" panose="020B0604020202020204" pitchFamily="34" charset="0"/>
              </a:rPr>
              <a:t>COOMe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  <a:p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N-Et-2-MBI</a:t>
            </a:r>
          </a:p>
        </p:txBody>
      </p:sp>
      <p:sp>
        <p:nvSpPr>
          <p:cNvPr id="23" name="Rettangolo 7"/>
          <p:cNvSpPr>
            <a:spLocks noChangeArrowheads="1"/>
          </p:cNvSpPr>
          <p:nvPr/>
        </p:nvSpPr>
        <p:spPr bwMode="auto">
          <a:xfrm>
            <a:off x="3619946" y="6433593"/>
            <a:ext cx="54165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fr-FR" altLang="it-IT" sz="1400" i="1" dirty="0" err="1"/>
              <a:t>Inorg</a:t>
            </a:r>
            <a:r>
              <a:rPr lang="fr-FR" altLang="it-IT" sz="1400" i="1" dirty="0"/>
              <a:t>. </a:t>
            </a:r>
            <a:r>
              <a:rPr lang="fr-FR" altLang="it-IT" sz="1400" i="1" dirty="0" err="1"/>
              <a:t>Chim</a:t>
            </a:r>
            <a:r>
              <a:rPr lang="fr-FR" altLang="it-IT" sz="1400" i="1" dirty="0"/>
              <a:t>. Acta </a:t>
            </a:r>
            <a:r>
              <a:rPr lang="fr-FR" altLang="it-IT" sz="1400" b="1" dirty="0"/>
              <a:t>520</a:t>
            </a:r>
            <a:r>
              <a:rPr lang="fr-FR" altLang="it-IT" sz="1400" dirty="0"/>
              <a:t> (2021), n° 120289</a:t>
            </a:r>
            <a:endParaRPr lang="en-US" altLang="it-IT" sz="1400" dirty="0"/>
          </a:p>
        </p:txBody>
      </p:sp>
    </p:spTree>
    <p:extLst>
      <p:ext uri="{BB962C8B-B14F-4D97-AF65-F5344CB8AC3E}">
        <p14:creationId xmlns:p14="http://schemas.microsoft.com/office/powerpoint/2010/main" val="38534117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377" y="1606685"/>
            <a:ext cx="4971245" cy="364463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0990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19" y="1144597"/>
            <a:ext cx="8682362" cy="313062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748901" y="775265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</a:t>
            </a:r>
            <a:r>
              <a:rPr lang="it-IT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7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46229" y="4927105"/>
            <a:ext cx="7923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Highly negative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potential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arises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ibridization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of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Proton-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Coupled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Electron Transfer (PCET) are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preferred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9228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329213" y="3459863"/>
            <a:ext cx="8077200" cy="452438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/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pPr algn="ctr"/>
            <a:r>
              <a:rPr lang="en-US" altLang="it-IT" sz="1800" dirty="0">
                <a:solidFill>
                  <a:schemeClr val="tx1"/>
                </a:solidFill>
              </a:rPr>
              <a:t>Schematic of the possible CO</a:t>
            </a:r>
            <a:r>
              <a:rPr lang="en-US" altLang="it-IT" sz="1800" baseline="-25000" dirty="0">
                <a:solidFill>
                  <a:schemeClr val="tx1"/>
                </a:solidFill>
              </a:rPr>
              <a:t>2</a:t>
            </a:r>
            <a:r>
              <a:rPr lang="en-US" altLang="it-IT" sz="1800" dirty="0">
                <a:solidFill>
                  <a:schemeClr val="tx1"/>
                </a:solidFill>
              </a:rPr>
              <a:t> adsorption </a:t>
            </a:r>
          </a:p>
          <a:p>
            <a:pPr algn="ctr"/>
            <a:r>
              <a:rPr lang="en-US" altLang="it-IT" sz="1800" dirty="0">
                <a:solidFill>
                  <a:schemeClr val="tx1"/>
                </a:solidFill>
              </a:rPr>
              <a:t>configurations on surfaces of </a:t>
            </a:r>
            <a:r>
              <a:rPr lang="en-US" altLang="it-IT" sz="1800" dirty="0" err="1">
                <a:solidFill>
                  <a:schemeClr val="tx1"/>
                </a:solidFill>
              </a:rPr>
              <a:t>photocatalysts</a:t>
            </a:r>
            <a:endParaRPr lang="en-US" altLang="it-IT" sz="1800" dirty="0">
              <a:solidFill>
                <a:schemeClr val="tx1"/>
              </a:solidFill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00" y="957100"/>
            <a:ext cx="6350000" cy="2284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15410" y="4527612"/>
            <a:ext cx="8806648" cy="1799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reduction potentials for the PCET reactions are within the range of −0.7 to −0.2 V and are close to the reduction potential of water (−0.414 V at pH 7). The reduction products of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(HCHO, CH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OH, and CH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require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multielectron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transfer, whereas the reduction of water is a two-electron process. Reduction of water therefore competes with the reduction of CO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Because of this, the extent of hydrogen generation is greater in liquid-phase reactions compared to vapor-phase reactions.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8547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533400" y="5145881"/>
            <a:ext cx="7961671" cy="925511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r>
              <a:rPr lang="en-US" altLang="it-IT" sz="1800" dirty="0">
                <a:solidFill>
                  <a:schemeClr val="tx1"/>
                </a:solidFill>
              </a:rPr>
              <a:t>Photocatalytic CO</a:t>
            </a:r>
            <a:r>
              <a:rPr lang="en-US" altLang="it-IT" sz="1800" baseline="-25000" dirty="0">
                <a:solidFill>
                  <a:schemeClr val="tx1"/>
                </a:solidFill>
              </a:rPr>
              <a:t>2</a:t>
            </a:r>
            <a:r>
              <a:rPr lang="en-US" altLang="it-IT" sz="1800" dirty="0">
                <a:solidFill>
                  <a:schemeClr val="tx1"/>
                </a:solidFill>
              </a:rPr>
              <a:t> reduction on (a) Ag-NaTaO</a:t>
            </a:r>
            <a:r>
              <a:rPr lang="en-US" altLang="it-IT" sz="1800" baseline="-25000" dirty="0">
                <a:solidFill>
                  <a:schemeClr val="tx1"/>
                </a:solidFill>
              </a:rPr>
              <a:t>3</a:t>
            </a:r>
            <a:r>
              <a:rPr lang="en-US" altLang="it-IT" sz="1800" dirty="0">
                <a:solidFill>
                  <a:schemeClr val="tx1"/>
                </a:solidFill>
              </a:rPr>
              <a:t>:Ca, (b) Ag-NaTaO</a:t>
            </a:r>
            <a:r>
              <a:rPr lang="en-US" altLang="it-IT" sz="1800" baseline="-25000" dirty="0">
                <a:solidFill>
                  <a:schemeClr val="tx1"/>
                </a:solidFill>
              </a:rPr>
              <a:t>3</a:t>
            </a:r>
            <a:r>
              <a:rPr lang="en-US" altLang="it-IT" sz="1800" dirty="0">
                <a:solidFill>
                  <a:schemeClr val="tx1"/>
                </a:solidFill>
              </a:rPr>
              <a:t>:Sr, and (c) Ag-NaTaO</a:t>
            </a:r>
            <a:r>
              <a:rPr lang="en-US" altLang="it-IT" sz="1800" baseline="-25000" dirty="0">
                <a:solidFill>
                  <a:schemeClr val="tx1"/>
                </a:solidFill>
              </a:rPr>
              <a:t>3</a:t>
            </a:r>
            <a:r>
              <a:rPr lang="en-US" altLang="it-IT" sz="1800" dirty="0">
                <a:solidFill>
                  <a:schemeClr val="tx1"/>
                </a:solidFill>
              </a:rPr>
              <a:t>:Ba in the liquid phase under UV irradiation. Figure legends: hydrogen (open circle), oxygen (solid circle), and CO (triangle).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1259681"/>
            <a:ext cx="1735137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248959" y="6488668"/>
            <a:ext cx="3895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ChemSusChem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2017, 10, 112– 118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64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3639844" y="2934442"/>
            <a:ext cx="5237085" cy="1479509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(a) Electronic absorption spectra of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nitridation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products of Zn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GeO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(b) corresponding photocatalytic methane product activities. (c) Curve depicting the recyclability and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stablitity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of the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photocatalyst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40" y="734530"/>
            <a:ext cx="2851477" cy="587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143393" y="6324885"/>
            <a:ext cx="4801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>
                <a:latin typeface="Arial" panose="020B0604020202020204" pitchFamily="34" charset="0"/>
                <a:cs typeface="Arial" panose="020B0604020202020204" pitchFamily="34" charset="0"/>
              </a:rPr>
              <a:t>Eur. </a:t>
            </a:r>
            <a:r>
              <a:rPr lang="sv-SE" dirty="0">
                <a:latin typeface="Arial" panose="020B0604020202020204" pitchFamily="34" charset="0"/>
                <a:cs typeface="Arial" panose="020B0604020202020204" pitchFamily="34" charset="0"/>
              </a:rPr>
              <a:t>J. Inorg. Chem. 2017, 2017, 2195– 2200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0860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3477380" y="851308"/>
            <a:ext cx="5440858" cy="1202510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Comparison of (a) density of states and (b) relative band positions in (001) and (101) facets of TiO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(c) Photocatalytic CO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reduction to CH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with different ratios of (001) to (010) facets in TiO2.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01" y="851308"/>
            <a:ext cx="278447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415" y="3191783"/>
            <a:ext cx="3713823" cy="283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39" y="4835254"/>
            <a:ext cx="4150573" cy="1793048"/>
          </a:xfrm>
          <a:prstGeom prst="rect">
            <a:avLst/>
          </a:prstGeom>
        </p:spPr>
      </p:pic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5529927" y="2293552"/>
            <a:ext cx="3062797" cy="925511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AutoNum type="alphaLcParenBoth"/>
            </a:pP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TEM image of HF0 and (b and c) FESEM images of HF4.5 and HF9.</a:t>
            </a:r>
          </a:p>
        </p:txBody>
      </p:sp>
      <p:sp>
        <p:nvSpPr>
          <p:cNvPr id="8" name="Rettangolo 7"/>
          <p:cNvSpPr/>
          <p:nvPr/>
        </p:nvSpPr>
        <p:spPr>
          <a:xfrm>
            <a:off x="4447415" y="6443636"/>
            <a:ext cx="4596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J. Am. Chem.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Soc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. 2014, 136, 8839– 8842 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59238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4651899" y="2016028"/>
            <a:ext cx="4492101" cy="2033506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(a) Schematic illustration of the process of charge transfer and CO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reduction in Cu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ZnSnS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/TiO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heterostructures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(b) Comparison of photocatalytic activities of Cu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ZnSnS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/TiO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with different compositions and individual Cu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ZnSnS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4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and TiO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63" y="1055495"/>
            <a:ext cx="3892162" cy="5434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385649" y="6304911"/>
            <a:ext cx="36044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RSC Adv. 2017, 6, 38964– 38971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257016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5051394" y="2342504"/>
            <a:ext cx="3603594" cy="2033506"/>
          </a:xfrm>
          <a:custGeom>
            <a:avLst/>
            <a:gdLst/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(a) Schematic illustration of the process of Z-scheme charge transfer and CO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 reduction in α-Fe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O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3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/Cu</a:t>
            </a:r>
            <a:r>
              <a:rPr lang="en-US" altLang="it-IT" baseline="-25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O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heterostructures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(b) Comparison of yield of CO production with varying the Cu content in these </a:t>
            </a:r>
            <a:r>
              <a:rPr lang="en-US" altLang="it-IT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heterostructures</a:t>
            </a:r>
            <a:r>
              <a:rPr lang="en-US" altLang="it-IT" dirty="0">
                <a:latin typeface="arial" panose="020B0604020202020204" pitchFamily="34" charset="0"/>
                <a:ea typeface="ＭＳ Ｐゴシック" panose="020B0600070205080204" pitchFamily="34" charset="-128"/>
              </a:rPr>
              <a:t>. </a:t>
            </a:r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3" y="647122"/>
            <a:ext cx="4382359" cy="5424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28369" y="6417206"/>
            <a:ext cx="521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ACS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Mater.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Interfaces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2015, 7, 8631– 8639</a:t>
            </a:r>
          </a:p>
        </p:txBody>
      </p:sp>
    </p:spTree>
    <p:extLst>
      <p:ext uri="{BB962C8B-B14F-4D97-AF65-F5344CB8AC3E}">
        <p14:creationId xmlns:p14="http://schemas.microsoft.com/office/powerpoint/2010/main" val="25297926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15410" y="62144"/>
            <a:ext cx="68659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Photocatalytic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CO</a:t>
            </a:r>
            <a:r>
              <a:rPr lang="it-IT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solar </a:t>
            </a:r>
            <a:r>
              <a:rPr lang="it-IT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fuels</a:t>
            </a:r>
            <a:endParaRPr lang="it-IT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1" y="1195828"/>
            <a:ext cx="5967580" cy="5036300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5894771" y="990688"/>
            <a:ext cx="317731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Tandem CH</a:t>
            </a:r>
            <a:r>
              <a:rPr lang="it-IT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OH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oxidation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CO</a:t>
            </a:r>
            <a:r>
              <a:rPr lang="it-IT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by Ag and Ru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complex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respectively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 [Ru(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bpy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it-IT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  <a:r>
              <a:rPr lang="it-IT" baseline="30000" dirty="0">
                <a:latin typeface="Arial" panose="020B0604020202020204" pitchFamily="34" charset="0"/>
                <a:cs typeface="Arial" panose="020B0604020202020204" pitchFamily="34" charset="0"/>
              </a:rPr>
              <a:t>2+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derivative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TaON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are light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absorbers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392031" y="4154771"/>
            <a:ext cx="30219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Ru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catalyst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</a:p>
          <a:p>
            <a:pPr algn="r"/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visible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light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absorbing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it-IT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it-IT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4686515" y="6047462"/>
            <a:ext cx="39245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Re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catalyst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organic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>
                <a:latin typeface="Arial" panose="020B0604020202020204" pitchFamily="34" charset="0"/>
                <a:cs typeface="Arial" panose="020B0604020202020204" pitchFamily="34" charset="0"/>
              </a:rPr>
              <a:t>dye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 on TiO</a:t>
            </a:r>
            <a:r>
              <a:rPr lang="it-IT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it-IT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199388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394" y="3284985"/>
            <a:ext cx="4649362" cy="3166508"/>
          </a:xfrm>
          <a:prstGeom prst="rect">
            <a:avLst/>
          </a:prstGeom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068045" y="447677"/>
            <a:ext cx="253620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Fe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3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POLYMORPHS</a:t>
            </a:r>
            <a:endParaRPr lang="it-IT" sz="2200" b="1" baseline="-25000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412776"/>
            <a:ext cx="4122537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2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Lavori in corso\E-MRS 2015\AuAu-Fe2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3993778" cy="308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Lavori in corso\E-MRS 2015\Au-Fe2O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366"/>
          <a:stretch/>
        </p:blipFill>
        <p:spPr bwMode="auto">
          <a:xfrm>
            <a:off x="5940155" y="4058486"/>
            <a:ext cx="127598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Lavori in corso\E-MRS 2015\Ag-Fe2O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03"/>
          <a:stretch/>
        </p:blipFill>
        <p:spPr bwMode="auto">
          <a:xfrm>
            <a:off x="5940155" y="1988840"/>
            <a:ext cx="1275987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219946" y="4968276"/>
            <a:ext cx="2577909" cy="646331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it-IT" dirty="0" err="1"/>
              <a:t>Ethanol</a:t>
            </a:r>
            <a:r>
              <a:rPr lang="it-IT" dirty="0"/>
              <a:t>/water </a:t>
            </a:r>
            <a:r>
              <a:rPr lang="it-IT" dirty="0" err="1"/>
              <a:t>solution</a:t>
            </a:r>
            <a:endParaRPr lang="it-IT" dirty="0"/>
          </a:p>
          <a:p>
            <a:r>
              <a:rPr lang="it-IT" dirty="0" err="1"/>
              <a:t>Simulated</a:t>
            </a:r>
            <a:r>
              <a:rPr lang="it-IT" dirty="0"/>
              <a:t> </a:t>
            </a:r>
            <a:r>
              <a:rPr lang="it-IT" dirty="0" err="1"/>
              <a:t>sunlight</a:t>
            </a:r>
            <a:endParaRPr lang="de-DE" dirty="0"/>
          </a:p>
        </p:txBody>
      </p:sp>
      <p:sp>
        <p:nvSpPr>
          <p:cNvPr id="8" name="Rettangolo 7"/>
          <p:cNvSpPr/>
          <p:nvPr/>
        </p:nvSpPr>
        <p:spPr>
          <a:xfrm>
            <a:off x="84427" y="6309320"/>
            <a:ext cx="68638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Montini et al. </a:t>
            </a:r>
            <a:r>
              <a:rPr lang="it-IT" i="1" dirty="0"/>
              <a:t>RSC </a:t>
            </a:r>
            <a:r>
              <a:rPr lang="it-IT" i="1" dirty="0" err="1"/>
              <a:t>Advances</a:t>
            </a:r>
            <a:r>
              <a:rPr lang="it-IT" dirty="0"/>
              <a:t> </a:t>
            </a:r>
            <a:r>
              <a:rPr lang="it-IT" b="1" dirty="0"/>
              <a:t>4</a:t>
            </a:r>
            <a:r>
              <a:rPr lang="it-IT" dirty="0"/>
              <a:t> (2014), 32174-32179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7308306" y="2653130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Ag/</a:t>
            </a:r>
            <a:r>
              <a:rPr lang="it-IT" b="1" dirty="0">
                <a:solidFill>
                  <a:srgbClr val="00FF00"/>
                </a:solidFill>
                <a:latin typeface="Symbol" panose="05050102010706020507" pitchFamily="18" charset="2"/>
              </a:rPr>
              <a:t>e</a:t>
            </a:r>
            <a:r>
              <a:rPr lang="it-IT" b="1" dirty="0">
                <a:solidFill>
                  <a:srgbClr val="00FF00"/>
                </a:solidFill>
              </a:rPr>
              <a:t>-Fe</a:t>
            </a:r>
            <a:r>
              <a:rPr lang="it-IT" b="1" baseline="-25000" dirty="0">
                <a:solidFill>
                  <a:srgbClr val="00FF00"/>
                </a:solidFill>
              </a:rPr>
              <a:t>2</a:t>
            </a:r>
            <a:r>
              <a:rPr lang="it-IT" b="1" dirty="0">
                <a:solidFill>
                  <a:srgbClr val="00FF00"/>
                </a:solidFill>
              </a:rPr>
              <a:t>O</a:t>
            </a:r>
            <a:r>
              <a:rPr lang="it-IT" b="1" baseline="-25000" dirty="0">
                <a:solidFill>
                  <a:srgbClr val="00FF00"/>
                </a:solidFill>
              </a:rPr>
              <a:t>3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7308306" y="4568165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</a:t>
            </a:r>
            <a:r>
              <a:rPr lang="it-IT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it-IT" b="1" dirty="0">
                <a:solidFill>
                  <a:srgbClr val="0000FF"/>
                </a:solidFill>
                <a:latin typeface="Symbol" panose="05050102010706020507" pitchFamily="18" charset="2"/>
              </a:rPr>
              <a:t>e</a:t>
            </a:r>
            <a:r>
              <a:rPr lang="it-IT" b="1" dirty="0">
                <a:solidFill>
                  <a:srgbClr val="0000FF"/>
                </a:solidFill>
              </a:rPr>
              <a:t>-Fe</a:t>
            </a:r>
            <a:r>
              <a:rPr lang="it-IT" b="1" baseline="-25000" dirty="0">
                <a:solidFill>
                  <a:srgbClr val="0000FF"/>
                </a:solidFill>
              </a:rPr>
              <a:t>2</a:t>
            </a:r>
            <a:r>
              <a:rPr lang="it-IT" b="1" dirty="0">
                <a:solidFill>
                  <a:srgbClr val="0000FF"/>
                </a:solidFill>
              </a:rPr>
              <a:t>O</a:t>
            </a:r>
            <a:r>
              <a:rPr lang="it-IT" b="1" baseline="-25000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222969" y="5733256"/>
            <a:ext cx="43856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b="1" dirty="0" err="1">
                <a:solidFill>
                  <a:srgbClr val="0000FF"/>
                </a:solidFill>
                <a:cs typeface="Arial" panose="020B0604020202020204" pitchFamily="34" charset="0"/>
              </a:rPr>
              <a:t>Au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/</a:t>
            </a:r>
            <a:r>
              <a:rPr lang="it-IT" sz="1600" b="1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e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-Fe</a:t>
            </a:r>
            <a:r>
              <a:rPr lang="it-IT" sz="1600" b="1" baseline="-25000" dirty="0">
                <a:solidFill>
                  <a:srgbClr val="0000FF"/>
                </a:solidFill>
                <a:cs typeface="Arial" panose="020B0604020202020204" pitchFamily="34" charset="0"/>
              </a:rPr>
              <a:t>2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O</a:t>
            </a:r>
            <a:r>
              <a:rPr lang="it-IT" sz="1600" b="1" baseline="-25000" dirty="0">
                <a:solidFill>
                  <a:srgbClr val="0000FF"/>
                </a:solidFill>
                <a:cs typeface="Arial" panose="020B0604020202020204" pitchFamily="34" charset="0"/>
              </a:rPr>
              <a:t>3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it-IT" sz="1600" b="1" dirty="0" err="1">
                <a:solidFill>
                  <a:srgbClr val="0000FF"/>
                </a:solidFill>
                <a:cs typeface="Arial" panose="020B0604020202020204" pitchFamily="34" charset="0"/>
              </a:rPr>
              <a:t>active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 under </a:t>
            </a:r>
            <a:r>
              <a:rPr lang="it-IT" sz="1600" b="1" dirty="0" err="1">
                <a:solidFill>
                  <a:srgbClr val="0000FF"/>
                </a:solidFill>
                <a:cs typeface="Arial" panose="020B0604020202020204" pitchFamily="34" charset="0"/>
              </a:rPr>
              <a:t>vivible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 light (</a:t>
            </a:r>
            <a:r>
              <a:rPr lang="it-IT" sz="1600" b="1" dirty="0">
                <a:solidFill>
                  <a:srgbClr val="0000FF"/>
                </a:solidFill>
                <a:latin typeface="Symbol" panose="05050102010706020507" pitchFamily="18" charset="2"/>
                <a:cs typeface="Arial" panose="020B0604020202020204" pitchFamily="34" charset="0"/>
              </a:rPr>
              <a:t>l</a:t>
            </a:r>
            <a:r>
              <a:rPr lang="it-IT" sz="1600" b="1" dirty="0">
                <a:solidFill>
                  <a:srgbClr val="0000FF"/>
                </a:solidFill>
                <a:cs typeface="Arial" panose="020B0604020202020204" pitchFamily="34" charset="0"/>
              </a:rPr>
              <a:t> &gt; 420 nm)</a:t>
            </a:r>
            <a:endParaRPr lang="it-IT" sz="1600" b="1" baseline="-25000" dirty="0"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5160617" y="447677"/>
            <a:ext cx="344363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Ag/</a:t>
            </a:r>
            <a:r>
              <a:rPr lang="it-IT" sz="2200" b="1" dirty="0">
                <a:solidFill>
                  <a:srgbClr val="FF9933"/>
                </a:solidFill>
                <a:latin typeface="Symbol" panose="05050102010706020507" pitchFamily="18" charset="2"/>
                <a:cs typeface="Arial" pitchFamily="34" charset="0"/>
              </a:rPr>
              <a:t>e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-Fe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3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 AND </a:t>
            </a:r>
            <a:r>
              <a:rPr lang="it-IT" sz="2200" b="1" dirty="0" err="1">
                <a:solidFill>
                  <a:srgbClr val="FF9933"/>
                </a:solidFill>
                <a:cs typeface="Arial" pitchFamily="34" charset="0"/>
              </a:rPr>
              <a:t>Au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/</a:t>
            </a:r>
            <a:r>
              <a:rPr lang="it-IT" sz="2200" b="1" dirty="0">
                <a:solidFill>
                  <a:srgbClr val="FF9933"/>
                </a:solidFill>
                <a:latin typeface="Symbol" panose="05050102010706020507" pitchFamily="18" charset="2"/>
                <a:cs typeface="Arial" pitchFamily="34" charset="0"/>
              </a:rPr>
              <a:t>e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-Fe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2</a:t>
            </a:r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O</a:t>
            </a:r>
            <a:r>
              <a:rPr lang="it-IT" sz="2200" b="1" baseline="-25000" dirty="0">
                <a:solidFill>
                  <a:srgbClr val="FF9933"/>
                </a:solidFill>
                <a:cs typeface="Arial" pitchFamily="34" charset="0"/>
              </a:rPr>
              <a:t>3</a:t>
            </a: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746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7"/>
          <a:stretch>
            <a:fillRect/>
          </a:stretch>
        </p:blipFill>
        <p:spPr bwMode="auto">
          <a:xfrm>
            <a:off x="309565" y="304802"/>
            <a:ext cx="852487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13" y="6486525"/>
            <a:ext cx="37973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0" y="3160713"/>
            <a:ext cx="3913187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5" name="Text Box 9"/>
          <p:cNvSpPr txBox="1">
            <a:spLocks noChangeArrowheads="1"/>
          </p:cNvSpPr>
          <p:nvPr/>
        </p:nvSpPr>
        <p:spPr bwMode="auto">
          <a:xfrm>
            <a:off x="4572002" y="4625975"/>
            <a:ext cx="4264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Photocatalytic oxidation of naphtalene in aqueous and organic solvents</a:t>
            </a:r>
          </a:p>
        </p:txBody>
      </p:sp>
    </p:spTree>
    <p:extLst>
      <p:ext uri="{BB962C8B-B14F-4D97-AF65-F5344CB8AC3E}">
        <p14:creationId xmlns:p14="http://schemas.microsoft.com/office/powerpoint/2010/main" val="2724508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615" y="704850"/>
            <a:ext cx="5375275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27" name="Text Box 6"/>
          <p:cNvSpPr txBox="1">
            <a:spLocks noChangeArrowheads="1"/>
          </p:cNvSpPr>
          <p:nvPr/>
        </p:nvSpPr>
        <p:spPr bwMode="auto">
          <a:xfrm>
            <a:off x="5786440" y="6353177"/>
            <a:ext cx="308133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altLang="it-IT"/>
              <a:t>J. Catal. 2002, 211, 434-444</a:t>
            </a:r>
          </a:p>
        </p:txBody>
      </p:sp>
      <p:sp>
        <p:nvSpPr>
          <p:cNvPr id="231428" name="Text Box 8"/>
          <p:cNvSpPr txBox="1">
            <a:spLocks noChangeArrowheads="1"/>
          </p:cNvSpPr>
          <p:nvPr/>
        </p:nvSpPr>
        <p:spPr bwMode="auto">
          <a:xfrm>
            <a:off x="390525" y="228602"/>
            <a:ext cx="5124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it-IT"/>
          </a:p>
        </p:txBody>
      </p:sp>
      <p:sp>
        <p:nvSpPr>
          <p:cNvPr id="231429" name="Text Box 9"/>
          <p:cNvSpPr txBox="1">
            <a:spLocks noChangeArrowheads="1"/>
          </p:cNvSpPr>
          <p:nvPr/>
        </p:nvSpPr>
        <p:spPr bwMode="auto">
          <a:xfrm>
            <a:off x="336552" y="215902"/>
            <a:ext cx="81073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it-IT" altLang="it-IT"/>
              <a:t>Selective oxidation of alcohols in gas phase using light activated TiO</a:t>
            </a:r>
            <a:r>
              <a:rPr lang="it-IT" altLang="it-IT" baseline="-2500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450566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2" y="1700808"/>
            <a:ext cx="4785097" cy="219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51520" y="1331476"/>
            <a:ext cx="29508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Electric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Vehicles</a:t>
            </a:r>
            <a:r>
              <a:rPr lang="it-IT" b="1" dirty="0">
                <a:solidFill>
                  <a:srgbClr val="0000FF"/>
                </a:solidFill>
              </a:rPr>
              <a:t> Smart </a:t>
            </a:r>
            <a:r>
              <a:rPr lang="it-IT" b="1" dirty="0" err="1">
                <a:solidFill>
                  <a:srgbClr val="0000FF"/>
                </a:solidFill>
              </a:rPr>
              <a:t>Fleets</a:t>
            </a:r>
            <a:endParaRPr lang="it-IT" b="1" dirty="0">
              <a:solidFill>
                <a:srgbClr val="0000FF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93" b="21924"/>
          <a:stretch/>
        </p:blipFill>
        <p:spPr bwMode="auto">
          <a:xfrm>
            <a:off x="3332897" y="4590420"/>
            <a:ext cx="5637163" cy="207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053603" y="4211796"/>
            <a:ext cx="3396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>
                <a:solidFill>
                  <a:srgbClr val="0000FF"/>
                </a:solidFill>
              </a:rPr>
              <a:t>Electric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Unmanned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aerial</a:t>
            </a:r>
            <a:r>
              <a:rPr lang="it-IT" b="1" dirty="0">
                <a:solidFill>
                  <a:srgbClr val="0000FF"/>
                </a:solidFill>
              </a:rPr>
              <a:t> </a:t>
            </a:r>
            <a:r>
              <a:rPr lang="it-IT" b="1" dirty="0" err="1">
                <a:solidFill>
                  <a:srgbClr val="0000FF"/>
                </a:solidFill>
              </a:rPr>
              <a:t>vehicles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908321" y="447677"/>
            <a:ext cx="269593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it-IT" sz="2200" b="1" dirty="0">
                <a:solidFill>
                  <a:srgbClr val="FF9933"/>
                </a:solidFill>
                <a:cs typeface="Arial" pitchFamily="34" charset="0"/>
              </a:rPr>
              <a:t>ELECTRICAL VEHICLES</a:t>
            </a: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39906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CasellaDiTesto 13"/>
          <p:cNvSpPr txBox="1">
            <a:spLocks noChangeArrowheads="1"/>
          </p:cNvSpPr>
          <p:nvPr/>
        </p:nvSpPr>
        <p:spPr bwMode="auto">
          <a:xfrm>
            <a:off x="250825" y="4445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1400">
              <a:solidFill>
                <a:srgbClr val="000000"/>
              </a:solidFill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6"/>
            <a:ext cx="209550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259038"/>
            <a:ext cx="68580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o 6"/>
          <p:cNvGrpSpPr/>
          <p:nvPr/>
        </p:nvGrpSpPr>
        <p:grpSpPr>
          <a:xfrm>
            <a:off x="3709837" y="980730"/>
            <a:ext cx="2167118" cy="1963961"/>
            <a:chOff x="5524682" y="980728"/>
            <a:chExt cx="2167118" cy="1963961"/>
          </a:xfrm>
        </p:grpSpPr>
        <p:sp>
          <p:nvSpPr>
            <p:cNvPr id="9" name="CasellaDiTesto 8"/>
            <p:cNvSpPr txBox="1"/>
            <p:nvPr/>
          </p:nvSpPr>
          <p:spPr>
            <a:xfrm>
              <a:off x="6220956" y="2636912"/>
              <a:ext cx="7745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/>
                <a:t>1 MJ/Kg</a:t>
              </a:r>
            </a:p>
          </p:txBody>
        </p:sp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4682" y="980728"/>
              <a:ext cx="2167118" cy="1682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CasellaDiTesto 2"/>
          <p:cNvSpPr txBox="1"/>
          <p:nvPr/>
        </p:nvSpPr>
        <p:spPr>
          <a:xfrm>
            <a:off x="626521" y="2657510"/>
            <a:ext cx="19227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400" dirty="0"/>
              <a:t>2 </a:t>
            </a:r>
            <a:r>
              <a:rPr lang="it-IT" sz="1400" dirty="0" err="1"/>
              <a:t>hrs</a:t>
            </a:r>
            <a:r>
              <a:rPr lang="it-IT" sz="1400" dirty="0"/>
              <a:t>  250 Kg of batterie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939406" y="6145764"/>
            <a:ext cx="3265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b="1" dirty="0">
                <a:solidFill>
                  <a:srgbClr val="FF0000"/>
                </a:solidFill>
              </a:rPr>
              <a:t>7 </a:t>
            </a:r>
            <a:r>
              <a:rPr lang="it-IT" sz="2000" b="1" dirty="0" err="1">
                <a:solidFill>
                  <a:srgbClr val="FF0000"/>
                </a:solidFill>
              </a:rPr>
              <a:t>hrs</a:t>
            </a:r>
            <a:r>
              <a:rPr lang="it-IT" sz="2000" b="1" dirty="0">
                <a:solidFill>
                  <a:srgbClr val="FF0000"/>
                </a:solidFill>
              </a:rPr>
              <a:t>  260,000 Kg of </a:t>
            </a:r>
            <a:r>
              <a:rPr lang="it-IT" sz="2000" b="1" dirty="0" err="1">
                <a:solidFill>
                  <a:srgbClr val="FF0000"/>
                </a:solidFill>
              </a:rPr>
              <a:t>batteries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4729213" y="447677"/>
            <a:ext cx="3917676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none">
            <a:spAutoFit/>
          </a:bodyPr>
          <a:lstStyle/>
          <a:p>
            <a:pPr algn="r"/>
            <a:r>
              <a:rPr lang="en-US" altLang="it-IT" sz="2400" b="1" dirty="0">
                <a:solidFill>
                  <a:srgbClr val="FF9933"/>
                </a:solidFill>
                <a:latin typeface="Calibri" pitchFamily="34" charset="0"/>
              </a:rPr>
              <a:t>ELECTRIC / HYBRID AIRCRAFT</a:t>
            </a:r>
            <a:endParaRPr lang="it-IT" altLang="it-IT" sz="2400" b="1" dirty="0">
              <a:solidFill>
                <a:srgbClr val="FF9933"/>
              </a:solidFill>
              <a:latin typeface="Calibri" pitchFamily="34" charset="0"/>
            </a:endParaRPr>
          </a:p>
          <a:p>
            <a:pPr algn="r"/>
            <a:endParaRPr lang="it-IT" sz="2200" b="1" dirty="0">
              <a:solidFill>
                <a:srgbClr val="FF9933"/>
              </a:solidFill>
              <a:cs typeface="Arial" pitchFamily="34" charset="0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31938" y="908050"/>
            <a:ext cx="7072312" cy="0"/>
          </a:xfrm>
          <a:prstGeom prst="line">
            <a:avLst/>
          </a:prstGeom>
          <a:noFill/>
          <a:ln w="28575">
            <a:solidFill>
              <a:srgbClr val="FF9933"/>
            </a:solidFill>
            <a:round/>
            <a:headEnd/>
            <a:tailEnd/>
          </a:ln>
          <a:effectLst/>
        </p:spPr>
        <p:txBody>
          <a:bodyPr/>
          <a:lstStyle/>
          <a:p>
            <a:endParaRPr lang="it-IT"/>
          </a:p>
        </p:txBody>
      </p:sp>
      <p:grpSp>
        <p:nvGrpSpPr>
          <p:cNvPr id="8" name="Gruppo 7"/>
          <p:cNvGrpSpPr/>
          <p:nvPr/>
        </p:nvGrpSpPr>
        <p:grpSpPr>
          <a:xfrm>
            <a:off x="6934195" y="1253361"/>
            <a:ext cx="935066" cy="1702363"/>
            <a:chOff x="3822381" y="1253359"/>
            <a:chExt cx="935066" cy="1702363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2381" y="1253359"/>
              <a:ext cx="935066" cy="1367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ttangolo 5"/>
            <p:cNvSpPr/>
            <p:nvPr/>
          </p:nvSpPr>
          <p:spPr>
            <a:xfrm>
              <a:off x="3856943" y="2647945"/>
              <a:ext cx="86594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400" dirty="0"/>
                <a:t>43 MJ/Kg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6058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</TotalTime>
  <Words>1434</Words>
  <Application>Microsoft Office PowerPoint</Application>
  <PresentationFormat>Presentazione su schermo (4:3)</PresentationFormat>
  <Paragraphs>264</Paragraphs>
  <Slides>39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39</vt:i4>
      </vt:variant>
    </vt:vector>
  </HeadingPairs>
  <TitlesOfParts>
    <vt:vector size="49" baseType="lpstr">
      <vt:lpstr>Aptos</vt:lpstr>
      <vt:lpstr>Arabic Transparent</vt:lpstr>
      <vt:lpstr>arial</vt:lpstr>
      <vt:lpstr>arial</vt:lpstr>
      <vt:lpstr>Calibri</vt:lpstr>
      <vt:lpstr>Calibri Light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Characterization of the M/TiO2-B,N</vt:lpstr>
      <vt:lpstr>H2 production from ETHANOL 96%</vt:lpstr>
      <vt:lpstr>Synthesis of 2-methylbenzimidazole</vt:lpstr>
      <vt:lpstr>Synthesis of 2-methylbenzimidazole</vt:lpstr>
      <vt:lpstr>Presentazione standard di PowerPoint</vt:lpstr>
      <vt:lpstr>Substituted 2-methylbenzimidazole</vt:lpstr>
      <vt:lpstr>5-bromo-2-methylbenzimidazole</vt:lpstr>
      <vt:lpstr>5,6-dichloro-2-methylbenzimidazole</vt:lpstr>
      <vt:lpstr>5-carboxymethyl-2-methylbenzimidazole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Tiziano Montini</dc:creator>
  <cp:lastModifiedBy>MONTINI TIZIANO</cp:lastModifiedBy>
  <cp:revision>7</cp:revision>
  <dcterms:created xsi:type="dcterms:W3CDTF">2021-05-03T12:20:16Z</dcterms:created>
  <dcterms:modified xsi:type="dcterms:W3CDTF">2025-11-30T21:10:51Z</dcterms:modified>
</cp:coreProperties>
</file>