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65"/>
  </p:notesMasterIdLst>
  <p:handoutMasterIdLst>
    <p:handoutMasterId r:id="rId66"/>
  </p:handoutMasterIdLst>
  <p:sldIdLst>
    <p:sldId id="277" r:id="rId3"/>
    <p:sldId id="275" r:id="rId4"/>
    <p:sldId id="317" r:id="rId5"/>
    <p:sldId id="413" r:id="rId6"/>
    <p:sldId id="411" r:id="rId7"/>
    <p:sldId id="412" r:id="rId8"/>
    <p:sldId id="464" r:id="rId9"/>
    <p:sldId id="302" r:id="rId10"/>
    <p:sldId id="414" r:id="rId11"/>
    <p:sldId id="415" r:id="rId12"/>
    <p:sldId id="278" r:id="rId13"/>
    <p:sldId id="418" r:id="rId14"/>
    <p:sldId id="419" r:id="rId15"/>
    <p:sldId id="420" r:id="rId16"/>
    <p:sldId id="421" r:id="rId17"/>
    <p:sldId id="422" r:id="rId18"/>
    <p:sldId id="423" r:id="rId19"/>
    <p:sldId id="424" r:id="rId20"/>
    <p:sldId id="465" r:id="rId21"/>
    <p:sldId id="455" r:id="rId22"/>
    <p:sldId id="452" r:id="rId23"/>
    <p:sldId id="425" r:id="rId24"/>
    <p:sldId id="426" r:id="rId25"/>
    <p:sldId id="318" r:id="rId26"/>
    <p:sldId id="416" r:id="rId27"/>
    <p:sldId id="429" r:id="rId28"/>
    <p:sldId id="428" r:id="rId29"/>
    <p:sldId id="417" r:id="rId30"/>
    <p:sldId id="437" r:id="rId31"/>
    <p:sldId id="438" r:id="rId32"/>
    <p:sldId id="453" r:id="rId33"/>
    <p:sldId id="454" r:id="rId34"/>
    <p:sldId id="459" r:id="rId35"/>
    <p:sldId id="461" r:id="rId36"/>
    <p:sldId id="462" r:id="rId37"/>
    <p:sldId id="463" r:id="rId38"/>
    <p:sldId id="439" r:id="rId39"/>
    <p:sldId id="440" r:id="rId40"/>
    <p:sldId id="430" r:id="rId41"/>
    <p:sldId id="431" r:id="rId42"/>
    <p:sldId id="456" r:id="rId43"/>
    <p:sldId id="432" r:id="rId44"/>
    <p:sldId id="435" r:id="rId45"/>
    <p:sldId id="436" r:id="rId46"/>
    <p:sldId id="427" r:id="rId47"/>
    <p:sldId id="449" r:id="rId48"/>
    <p:sldId id="450" r:id="rId49"/>
    <p:sldId id="451" r:id="rId50"/>
    <p:sldId id="448" r:id="rId51"/>
    <p:sldId id="433" r:id="rId52"/>
    <p:sldId id="434" r:id="rId53"/>
    <p:sldId id="319" r:id="rId54"/>
    <p:sldId id="460" r:id="rId55"/>
    <p:sldId id="458" r:id="rId56"/>
    <p:sldId id="447" r:id="rId57"/>
    <p:sldId id="441" r:id="rId58"/>
    <p:sldId id="442" r:id="rId59"/>
    <p:sldId id="443" r:id="rId60"/>
    <p:sldId id="444" r:id="rId61"/>
    <p:sldId id="445" r:id="rId62"/>
    <p:sldId id="446" r:id="rId63"/>
    <p:sldId id="45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5" d="100"/>
          <a:sy n="95" d="100"/>
        </p:scale>
        <p:origin x="206" y="72"/>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9/30/2025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9/30/2025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9/30/2025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9/30/2025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9/30/2025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9/30/2025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9/30/2025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9/30/2025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9/30/2025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9/30/2025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genome.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genome.gov/genetics-glossary/Physical-Map"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6.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bin"/><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bin"/><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allofus.nih.gov/"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hyperlink" Target="https://vertebrategenomesproject.org/"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earthbiogenome.org/"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nature.com/articles/s41587-021-01096-y"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colossal.com/" TargetMode="External"/><Relationship Id="rId2" Type="http://schemas.openxmlformats.org/officeDocument/2006/relationships/image" Target="../media/image89.bin"/><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2" Type="http://schemas.openxmlformats.org/officeDocument/2006/relationships/image" Target="../media/image94.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g"/><Relationship Id="rId4" Type="http://schemas.openxmlformats.org/officeDocument/2006/relationships/image" Target="../media/image97.jpg"/></Relationships>
</file>

<file path=ppt/slides/_rels/slide5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1.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0.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ature.com/immersive/d42859-020-00099-0/index.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en-US" sz="4800" noProof="0" dirty="0"/>
              <a:t>LESSON 2</a:t>
            </a:r>
            <a:br>
              <a:rPr lang="en-US" sz="4800" noProof="0" dirty="0"/>
            </a:br>
            <a:r>
              <a:rPr lang="en-US" sz="4800" noProof="0" dirty="0"/>
              <a:t>Past, present and future of functional genomics</a:t>
            </a:r>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MAIN SUBJECT AREAS IDENTIFIED BY THE EDITORIAL</a:t>
            </a:r>
          </a:p>
        </p:txBody>
      </p:sp>
      <p:sp>
        <p:nvSpPr>
          <p:cNvPr id="3" name="Content Placeholder 2"/>
          <p:cNvSpPr>
            <a:spLocks noGrp="1"/>
          </p:cNvSpPr>
          <p:nvPr>
            <p:ph idx="1"/>
          </p:nvPr>
        </p:nvSpPr>
        <p:spPr>
          <a:xfrm>
            <a:off x="1051560" y="1376165"/>
            <a:ext cx="10088880" cy="4919532"/>
          </a:xfrm>
        </p:spPr>
        <p:txBody>
          <a:bodyPr>
            <a:normAutofit fontScale="92500" lnSpcReduction="10000"/>
          </a:bodyPr>
          <a:lstStyle/>
          <a:p>
            <a:pPr marL="45720" indent="0" algn="just">
              <a:buNone/>
            </a:pPr>
            <a:r>
              <a:rPr lang="en-US" sz="2400" noProof="0" dirty="0"/>
              <a:t>6) </a:t>
            </a:r>
            <a:r>
              <a:rPr lang="en-US" sz="2400" b="1" noProof="0" dirty="0"/>
              <a:t>Methods for large-scale</a:t>
            </a:r>
            <a:r>
              <a:rPr lang="en-US" sz="2400" noProof="0" dirty="0"/>
              <a:t> genomic cloning, restriction mapping, and </a:t>
            </a:r>
            <a:r>
              <a:rPr lang="en-US" sz="2400" b="1" noProof="0" dirty="0"/>
              <a:t>DNA sequencing</a:t>
            </a:r>
          </a:p>
          <a:p>
            <a:pPr marL="45720" indent="0" algn="just">
              <a:buNone/>
            </a:pPr>
            <a:r>
              <a:rPr lang="en-US" sz="2400" noProof="0" dirty="0"/>
              <a:t>7) Computational methods and descriptions of </a:t>
            </a:r>
            <a:r>
              <a:rPr lang="en-US" sz="2400" b="1" noProof="0" dirty="0"/>
              <a:t>algorithms for the manipulation of DNA and protein sequence data</a:t>
            </a:r>
          </a:p>
          <a:p>
            <a:pPr marL="45720" indent="0" algn="just">
              <a:buNone/>
            </a:pPr>
            <a:r>
              <a:rPr lang="en-US" sz="2400" noProof="0" dirty="0"/>
              <a:t>8) Novel means for </a:t>
            </a:r>
            <a:r>
              <a:rPr lang="en-US" sz="2400" b="1" noProof="0" dirty="0"/>
              <a:t>representing and correlating DNA sequence</a:t>
            </a:r>
            <a:r>
              <a:rPr lang="en-US" sz="2400" noProof="0" dirty="0"/>
              <a:t>, restriction endonuclease cleavage, and chromosomal gene mapping data-toward understanding the hierarchy of chromosome structure</a:t>
            </a:r>
          </a:p>
          <a:p>
            <a:pPr marL="45720" indent="0" algn="just">
              <a:buNone/>
            </a:pPr>
            <a:r>
              <a:rPr lang="en-US" sz="2400" noProof="0" dirty="0"/>
              <a:t>9) Analysis of genetic linkage data in pursuit of </a:t>
            </a:r>
            <a:r>
              <a:rPr lang="en-US" sz="2400" b="1" noProof="0" dirty="0"/>
              <a:t>information on inherited disorders</a:t>
            </a:r>
          </a:p>
          <a:p>
            <a:pPr marL="45720" indent="0" algn="just">
              <a:buNone/>
            </a:pPr>
            <a:r>
              <a:rPr lang="en-US" sz="2400" noProof="0" dirty="0"/>
              <a:t>10) </a:t>
            </a:r>
            <a:r>
              <a:rPr lang="en-US" sz="2400" b="1" noProof="0" dirty="0"/>
              <a:t>Development of experimental, computational, and database management techniques of broad applicability</a:t>
            </a:r>
            <a:r>
              <a:rPr lang="en-US" sz="2400" noProof="0" dirty="0"/>
              <a:t> for obtaining or using data on human genome organization, as well as the illustration of innovative parallel studies on genomes from lower organisms.</a:t>
            </a:r>
            <a:endParaRPr lang="en-US" sz="2400" b="1" u="sng" noProof="0" dirty="0"/>
          </a:p>
          <a:p>
            <a:endParaRPr lang="en-US" noProof="0" dirty="0"/>
          </a:p>
          <a:p>
            <a:endParaRPr lang="en-US" noProof="0" dirty="0"/>
          </a:p>
        </p:txBody>
      </p:sp>
    </p:spTree>
    <p:extLst>
      <p:ext uri="{BB962C8B-B14F-4D97-AF65-F5344CB8AC3E}">
        <p14:creationId xmlns:p14="http://schemas.microsoft.com/office/powerpoint/2010/main" val="24063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en-US" noProof="0" dirty="0"/>
              <a:t>1990 – 2003 – THE HUMAN GENOME PROJECT</a:t>
            </a:r>
          </a:p>
        </p:txBody>
      </p:sp>
      <p:sp>
        <p:nvSpPr>
          <p:cNvPr id="7" name="CasellaDiTesto 6"/>
          <p:cNvSpPr txBox="1"/>
          <p:nvPr/>
        </p:nvSpPr>
        <p:spPr>
          <a:xfrm>
            <a:off x="1093077" y="1481958"/>
            <a:ext cx="5816016" cy="2585323"/>
          </a:xfrm>
          <a:prstGeom prst="rect">
            <a:avLst/>
          </a:prstGeom>
          <a:noFill/>
        </p:spPr>
        <p:txBody>
          <a:bodyPr wrap="none" rtlCol="0">
            <a:spAutoFit/>
          </a:bodyPr>
          <a:lstStyle/>
          <a:p>
            <a:r>
              <a:rPr lang="en-US" noProof="0" dirty="0">
                <a:hlinkClick r:id="rId2"/>
              </a:rPr>
              <a:t>https://www.genome.gov</a:t>
            </a:r>
            <a:endParaRPr lang="en-US" noProof="0" dirty="0"/>
          </a:p>
          <a:p>
            <a:endParaRPr lang="en-US" noProof="0" dirty="0"/>
          </a:p>
          <a:p>
            <a:r>
              <a:rPr lang="en-US" noProof="0" dirty="0"/>
              <a:t>Estimated cost: </a:t>
            </a:r>
            <a:r>
              <a:rPr lang="en-US" b="1" u="sng" noProof="0" dirty="0"/>
              <a:t>about 2,7 billion dollars</a:t>
            </a:r>
          </a:p>
          <a:p>
            <a:endParaRPr lang="en-US" noProof="0" dirty="0"/>
          </a:p>
          <a:p>
            <a:r>
              <a:rPr lang="en-US" noProof="0" dirty="0"/>
              <a:t> Time required: </a:t>
            </a:r>
            <a:r>
              <a:rPr lang="en-US" b="1" u="sng" noProof="0" dirty="0"/>
              <a:t>2 years less than originally planned</a:t>
            </a:r>
            <a:endParaRPr lang="en-US" noProof="0" dirty="0"/>
          </a:p>
          <a:p>
            <a:endParaRPr lang="en-US" noProof="0" dirty="0"/>
          </a:p>
          <a:p>
            <a:endParaRPr lang="en-US" noProof="0" dirty="0"/>
          </a:p>
          <a:p>
            <a:endParaRPr lang="en-US" noProof="0" dirty="0"/>
          </a:p>
          <a:p>
            <a:endParaRPr lang="en-US" noProof="0" dirty="0"/>
          </a:p>
        </p:txBody>
      </p:sp>
      <p:graphicFrame>
        <p:nvGraphicFramePr>
          <p:cNvPr id="8" name="Tabella 7"/>
          <p:cNvGraphicFramePr>
            <a:graphicFrameLocks noGrp="1"/>
          </p:cNvGraphicFramePr>
          <p:nvPr>
            <p:extLst>
              <p:ext uri="{D42A27DB-BD31-4B8C-83A1-F6EECF244321}">
                <p14:modId xmlns:p14="http://schemas.microsoft.com/office/powerpoint/2010/main" val="3835613235"/>
              </p:ext>
            </p:extLst>
          </p:nvPr>
        </p:nvGraphicFramePr>
        <p:xfrm>
          <a:off x="360855" y="3075502"/>
          <a:ext cx="7175062" cy="2570480"/>
        </p:xfrm>
        <a:graphic>
          <a:graphicData uri="http://schemas.openxmlformats.org/drawingml/2006/table">
            <a:tbl>
              <a:tblPr firstRow="1" bandRow="1">
                <a:tableStyleId>{B301B821-A1FF-4177-AEE7-76D212191A09}</a:tableStyleId>
              </a:tblPr>
              <a:tblGrid>
                <a:gridCol w="3587531">
                  <a:extLst>
                    <a:ext uri="{9D8B030D-6E8A-4147-A177-3AD203B41FA5}">
                      <a16:colId xmlns:a16="http://schemas.microsoft.com/office/drawing/2014/main" val="2173938437"/>
                    </a:ext>
                  </a:extLst>
                </a:gridCol>
                <a:gridCol w="3587531">
                  <a:extLst>
                    <a:ext uri="{9D8B030D-6E8A-4147-A177-3AD203B41FA5}">
                      <a16:colId xmlns:a16="http://schemas.microsoft.com/office/drawing/2014/main" val="2284631188"/>
                    </a:ext>
                  </a:extLst>
                </a:gridCol>
              </a:tblGrid>
              <a:tr h="370840">
                <a:tc>
                  <a:txBody>
                    <a:bodyPr/>
                    <a:lstStyle/>
                    <a:p>
                      <a:r>
                        <a:rPr lang="en-US" noProof="0" dirty="0"/>
                        <a:t>EXPECTED GOALS</a:t>
                      </a:r>
                    </a:p>
                  </a:txBody>
                  <a:tcPr/>
                </a:tc>
                <a:tc>
                  <a:txBody>
                    <a:bodyPr/>
                    <a:lstStyle/>
                    <a:p>
                      <a:r>
                        <a:rPr lang="en-US" noProof="0" dirty="0"/>
                        <a:t>OBTAINED GOALS</a:t>
                      </a:r>
                    </a:p>
                  </a:txBody>
                  <a:tcPr/>
                </a:tc>
                <a:extLst>
                  <a:ext uri="{0D108BD9-81ED-4DB2-BD59-A6C34878D82A}">
                    <a16:rowId xmlns:a16="http://schemas.microsoft.com/office/drawing/2014/main" val="3984259745"/>
                  </a:ext>
                </a:extLst>
              </a:tr>
              <a:tr h="370840">
                <a:tc>
                  <a:txBody>
                    <a:bodyPr/>
                    <a:lstStyle/>
                    <a:p>
                      <a:r>
                        <a:rPr lang="en-US" noProof="0" dirty="0"/>
                        <a:t>Sequencing</a:t>
                      </a:r>
                      <a:r>
                        <a:rPr lang="en-US" baseline="0" noProof="0" dirty="0"/>
                        <a:t> </a:t>
                      </a:r>
                      <a:r>
                        <a:rPr lang="en-US" noProof="0" dirty="0"/>
                        <a:t>95% of the genome with 99,99% accuracy</a:t>
                      </a:r>
                    </a:p>
                  </a:txBody>
                  <a:tcPr/>
                </a:tc>
                <a:tc>
                  <a:txBody>
                    <a:bodyPr/>
                    <a:lstStyle/>
                    <a:p>
                      <a:r>
                        <a:rPr lang="en-US" noProof="0" dirty="0"/>
                        <a:t>Sequencing 99</a:t>
                      </a:r>
                      <a:r>
                        <a:rPr lang="en-US" baseline="0" noProof="0" dirty="0"/>
                        <a:t>% of the genome (excluding repeats) with 99,99% accuracy</a:t>
                      </a:r>
                      <a:endParaRPr lang="en-US" noProof="0" dirty="0"/>
                    </a:p>
                  </a:txBody>
                  <a:tcPr/>
                </a:tc>
                <a:extLst>
                  <a:ext uri="{0D108BD9-81ED-4DB2-BD59-A6C34878D82A}">
                    <a16:rowId xmlns:a16="http://schemas.microsoft.com/office/drawing/2014/main" val="2768250490"/>
                  </a:ext>
                </a:extLst>
              </a:tr>
              <a:tr h="370840">
                <a:tc>
                  <a:txBody>
                    <a:bodyPr/>
                    <a:lstStyle/>
                    <a:p>
                      <a:r>
                        <a:rPr lang="en-US" noProof="0" dirty="0"/>
                        <a:t>Mapping100,000</a:t>
                      </a:r>
                      <a:r>
                        <a:rPr lang="en-US" baseline="0" noProof="0" dirty="0"/>
                        <a:t> SNPs</a:t>
                      </a:r>
                      <a:endParaRPr lang="en-US" noProof="0" dirty="0"/>
                    </a:p>
                  </a:txBody>
                  <a:tcPr/>
                </a:tc>
                <a:tc>
                  <a:txBody>
                    <a:bodyPr/>
                    <a:lstStyle/>
                    <a:p>
                      <a:r>
                        <a:rPr lang="en-US" noProof="0" dirty="0"/>
                        <a:t>Mapping 3,7 million SNPs</a:t>
                      </a:r>
                    </a:p>
                  </a:txBody>
                  <a:tcPr/>
                </a:tc>
                <a:extLst>
                  <a:ext uri="{0D108BD9-81ED-4DB2-BD59-A6C34878D82A}">
                    <a16:rowId xmlns:a16="http://schemas.microsoft.com/office/drawing/2014/main" val="839276684"/>
                  </a:ext>
                </a:extLst>
              </a:tr>
              <a:tr h="370840">
                <a:tc>
                  <a:txBody>
                    <a:bodyPr/>
                    <a:lstStyle/>
                    <a:p>
                      <a:r>
                        <a:rPr lang="en-US" noProof="0" dirty="0"/>
                        <a:t>Sequencin</a:t>
                      </a:r>
                      <a:r>
                        <a:rPr lang="en-US" baseline="0" noProof="0" dirty="0"/>
                        <a:t>g a few model species: </a:t>
                      </a:r>
                      <a:r>
                        <a:rPr lang="en-US" i="1" baseline="0" noProof="0" dirty="0"/>
                        <a:t>E. coli, S .cerevisiae, C. elegans, D. melanogaster</a:t>
                      </a:r>
                      <a:endParaRPr lang="en-US" i="1" noProof="0" dirty="0"/>
                    </a:p>
                  </a:txBody>
                  <a:tcPr/>
                </a:tc>
                <a:tc>
                  <a:txBody>
                    <a:bodyPr/>
                    <a:lstStyle/>
                    <a:p>
                      <a:r>
                        <a:rPr lang="en-US" noProof="0" dirty="0"/>
                        <a:t>Goal met </a:t>
                      </a:r>
                      <a:r>
                        <a:rPr lang="en-US" baseline="0" noProof="0" dirty="0"/>
                        <a:t>+ mouse, rat and many others</a:t>
                      </a:r>
                      <a:endParaRPr lang="en-US" noProof="0" dirty="0"/>
                    </a:p>
                  </a:txBody>
                  <a:tcPr/>
                </a:tc>
                <a:extLst>
                  <a:ext uri="{0D108BD9-81ED-4DB2-BD59-A6C34878D82A}">
                    <a16:rowId xmlns:a16="http://schemas.microsoft.com/office/drawing/2014/main" val="1486280735"/>
                  </a:ext>
                </a:extLst>
              </a:tr>
            </a:tbl>
          </a:graphicData>
        </a:graphic>
      </p:graphicFrame>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598" y="1292772"/>
            <a:ext cx="3942382" cy="517109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2" y="2322786"/>
            <a:ext cx="3970212" cy="278627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322786"/>
            <a:ext cx="3933566" cy="2999121"/>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0" y="2322786"/>
            <a:ext cx="3970212" cy="3192266"/>
          </a:xfrm>
          <a:prstGeom prst="rect">
            <a:avLst/>
          </a:prstGeom>
        </p:spPr>
      </p:pic>
    </p:spTree>
    <p:extLst>
      <p:ext uri="{BB962C8B-B14F-4D97-AF65-F5344CB8AC3E}">
        <p14:creationId xmlns:p14="http://schemas.microsoft.com/office/powerpoint/2010/main" val="42772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2" y="2322786"/>
            <a:ext cx="3892892" cy="292187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296708"/>
            <a:ext cx="3933566" cy="294795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0" y="2296708"/>
            <a:ext cx="3968976" cy="3053058"/>
          </a:xfrm>
          <a:prstGeom prst="rect">
            <a:avLst/>
          </a:prstGeom>
        </p:spPr>
      </p:pic>
    </p:spTree>
    <p:extLst>
      <p:ext uri="{BB962C8B-B14F-4D97-AF65-F5344CB8AC3E}">
        <p14:creationId xmlns:p14="http://schemas.microsoft.com/office/powerpoint/2010/main" val="307850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98" y="2320393"/>
            <a:ext cx="3880446" cy="279814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320392"/>
            <a:ext cx="3933570" cy="265204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4" y="2320391"/>
            <a:ext cx="3953234" cy="2566919"/>
          </a:xfrm>
          <a:prstGeom prst="rect">
            <a:avLst/>
          </a:prstGeom>
        </p:spPr>
      </p:pic>
      <p:sp>
        <p:nvSpPr>
          <p:cNvPr id="6" name="CasellaDiTesto 5"/>
          <p:cNvSpPr txBox="1"/>
          <p:nvPr/>
        </p:nvSpPr>
        <p:spPr>
          <a:xfrm>
            <a:off x="2751992" y="5477607"/>
            <a:ext cx="6383216" cy="369332"/>
          </a:xfrm>
          <a:prstGeom prst="rect">
            <a:avLst/>
          </a:prstGeom>
          <a:noFill/>
        </p:spPr>
        <p:txBody>
          <a:bodyPr wrap="square" rtlCol="0">
            <a:spAutoFit/>
          </a:bodyPr>
          <a:lstStyle/>
          <a:p>
            <a:r>
              <a:rPr lang="en-US" noProof="0" dirty="0"/>
              <a:t>NHGR: National Human Genome Research Institute</a:t>
            </a:r>
          </a:p>
        </p:txBody>
      </p:sp>
    </p:spTree>
    <p:extLst>
      <p:ext uri="{BB962C8B-B14F-4D97-AF65-F5344CB8AC3E}">
        <p14:creationId xmlns:p14="http://schemas.microsoft.com/office/powerpoint/2010/main" val="65390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02" y="2320391"/>
            <a:ext cx="3911542" cy="278763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5" y="2320391"/>
            <a:ext cx="3933570" cy="2827532"/>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5" y="2320391"/>
            <a:ext cx="3949152" cy="2787637"/>
          </a:xfrm>
          <a:prstGeom prst="rect">
            <a:avLst/>
          </a:prstGeom>
        </p:spPr>
      </p:pic>
      <p:sp>
        <p:nvSpPr>
          <p:cNvPr id="3" name="CasellaDiTesto 2"/>
          <p:cNvSpPr txBox="1"/>
          <p:nvPr/>
        </p:nvSpPr>
        <p:spPr>
          <a:xfrm>
            <a:off x="4202723" y="5275385"/>
            <a:ext cx="3837692" cy="738664"/>
          </a:xfrm>
          <a:prstGeom prst="rect">
            <a:avLst/>
          </a:prstGeom>
          <a:noFill/>
          <a:ln w="12700">
            <a:solidFill>
              <a:srgbClr val="00B050"/>
            </a:solidFill>
          </a:ln>
        </p:spPr>
        <p:txBody>
          <a:bodyPr wrap="square" rtlCol="0">
            <a:spAutoFit/>
          </a:bodyPr>
          <a:lstStyle/>
          <a:p>
            <a:pPr algn="ctr"/>
            <a:r>
              <a:rPr lang="en-US" sz="1400" noProof="0" dirty="0"/>
              <a:t>Physical map - definition</a:t>
            </a:r>
          </a:p>
          <a:p>
            <a:pPr algn="ctr"/>
            <a:r>
              <a:rPr lang="en-US" sz="1400" noProof="0" dirty="0">
                <a:hlinkClick r:id="rId5"/>
              </a:rPr>
              <a:t>https://www.genome.gov/genetics-glossary/Physical-Map</a:t>
            </a:r>
            <a:r>
              <a:rPr lang="en-US" sz="1400" noProof="0" dirty="0"/>
              <a:t> </a:t>
            </a:r>
          </a:p>
        </p:txBody>
      </p:sp>
    </p:spTree>
    <p:extLst>
      <p:ext uri="{BB962C8B-B14F-4D97-AF65-F5344CB8AC3E}">
        <p14:creationId xmlns:p14="http://schemas.microsoft.com/office/powerpoint/2010/main" val="26333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3" y="2320391"/>
            <a:ext cx="3962752" cy="260896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5" y="2320391"/>
            <a:ext cx="3949152" cy="2787637"/>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997" y="2320392"/>
            <a:ext cx="3974835" cy="3187030"/>
          </a:xfrm>
          <a:prstGeom prst="rect">
            <a:avLst/>
          </a:prstGeom>
        </p:spPr>
      </p:pic>
    </p:spTree>
    <p:extLst>
      <p:ext uri="{BB962C8B-B14F-4D97-AF65-F5344CB8AC3E}">
        <p14:creationId xmlns:p14="http://schemas.microsoft.com/office/powerpoint/2010/main" val="103534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3560"/>
            <a:ext cx="4201111" cy="301984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111" y="2493565"/>
            <a:ext cx="7957844" cy="4364435"/>
          </a:xfrm>
          <a:prstGeom prst="rect">
            <a:avLst/>
          </a:prstGeom>
        </p:spPr>
      </p:pic>
      <p:sp>
        <p:nvSpPr>
          <p:cNvPr id="8" name="CasellaDiTesto 7"/>
          <p:cNvSpPr txBox="1"/>
          <p:nvPr/>
        </p:nvSpPr>
        <p:spPr>
          <a:xfrm>
            <a:off x="4540469" y="1839383"/>
            <a:ext cx="7210097" cy="646331"/>
          </a:xfrm>
          <a:prstGeom prst="rect">
            <a:avLst/>
          </a:prstGeom>
          <a:noFill/>
        </p:spPr>
        <p:txBody>
          <a:bodyPr wrap="square" rtlCol="0">
            <a:spAutoFit/>
          </a:bodyPr>
          <a:lstStyle/>
          <a:p>
            <a:r>
              <a:rPr lang="en-US" noProof="0" dirty="0"/>
              <a:t>Mail sent by Francis Collins to Cathy Yarbrough after chromosome 22 was sequenced</a:t>
            </a:r>
          </a:p>
        </p:txBody>
      </p:sp>
      <p:sp>
        <p:nvSpPr>
          <p:cNvPr id="3" name="CasellaDiTesto 2"/>
          <p:cNvSpPr txBox="1"/>
          <p:nvPr/>
        </p:nvSpPr>
        <p:spPr>
          <a:xfrm>
            <a:off x="346490" y="5196254"/>
            <a:ext cx="3508131" cy="646331"/>
          </a:xfrm>
          <a:prstGeom prst="rect">
            <a:avLst/>
          </a:prstGeom>
          <a:noFill/>
        </p:spPr>
        <p:txBody>
          <a:bodyPr wrap="square" rtlCol="0">
            <a:spAutoFit/>
          </a:bodyPr>
          <a:lstStyle/>
          <a:p>
            <a:r>
              <a:rPr lang="en-US" noProof="0" dirty="0"/>
              <a:t>N.B. PDF file available on Moodle</a:t>
            </a:r>
          </a:p>
        </p:txBody>
      </p:sp>
    </p:spTree>
    <p:extLst>
      <p:ext uri="{BB962C8B-B14F-4D97-AF65-F5344CB8AC3E}">
        <p14:creationId xmlns:p14="http://schemas.microsoft.com/office/powerpoint/2010/main" val="404847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noProof="0" dirty="0"/>
              <a:t>A ROADMAP TO THE HUMAN GENOME PROJECT</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5" y="1216811"/>
            <a:ext cx="3949190" cy="308054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6" y="1216811"/>
            <a:ext cx="3975094" cy="297682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940" y="1216811"/>
            <a:ext cx="3999122" cy="2651002"/>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845" y="4193635"/>
            <a:ext cx="3662457" cy="2593550"/>
          </a:xfrm>
          <a:prstGeom prst="rect">
            <a:avLst/>
          </a:prstGeom>
        </p:spPr>
      </p:pic>
      <p:sp>
        <p:nvSpPr>
          <p:cNvPr id="10" name="CasellaDiTesto 9"/>
          <p:cNvSpPr txBox="1"/>
          <p:nvPr/>
        </p:nvSpPr>
        <p:spPr>
          <a:xfrm>
            <a:off x="8179778" y="4567080"/>
            <a:ext cx="3411415" cy="923330"/>
          </a:xfrm>
          <a:prstGeom prst="rect">
            <a:avLst/>
          </a:prstGeom>
          <a:noFill/>
        </p:spPr>
        <p:txBody>
          <a:bodyPr wrap="square" rtlCol="0">
            <a:spAutoFit/>
          </a:bodyPr>
          <a:lstStyle/>
          <a:p>
            <a:r>
              <a:rPr lang="en-US" noProof="0" dirty="0"/>
              <a:t>N.B. PDF file about the 2004 genome paper available on Moodle</a:t>
            </a:r>
          </a:p>
        </p:txBody>
      </p:sp>
      <p:sp>
        <p:nvSpPr>
          <p:cNvPr id="11" name="CasellaDiTesto 10"/>
          <p:cNvSpPr txBox="1"/>
          <p:nvPr/>
        </p:nvSpPr>
        <p:spPr>
          <a:xfrm>
            <a:off x="346490" y="5196254"/>
            <a:ext cx="3508131" cy="923330"/>
          </a:xfrm>
          <a:prstGeom prst="rect">
            <a:avLst/>
          </a:prstGeom>
          <a:noFill/>
        </p:spPr>
        <p:txBody>
          <a:bodyPr wrap="square" rtlCol="0">
            <a:spAutoFit/>
          </a:bodyPr>
          <a:lstStyle/>
          <a:p>
            <a:r>
              <a:rPr lang="en-US" noProof="0" dirty="0"/>
              <a:t>N.B. PDF file about the 2001 genome paper available on Moodle</a:t>
            </a:r>
          </a:p>
        </p:txBody>
      </p:sp>
    </p:spTree>
    <p:extLst>
      <p:ext uri="{BB962C8B-B14F-4D97-AF65-F5344CB8AC3E}">
        <p14:creationId xmlns:p14="http://schemas.microsoft.com/office/powerpoint/2010/main" val="114387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41EDE-E67E-F065-7F47-A92FA41C1188}"/>
              </a:ext>
            </a:extLst>
          </p:cNvPr>
          <p:cNvSpPr>
            <a:spLocks noGrp="1"/>
          </p:cNvSpPr>
          <p:nvPr>
            <p:ph type="title"/>
          </p:nvPr>
        </p:nvSpPr>
        <p:spPr/>
        <p:txBody>
          <a:bodyPr/>
          <a:lstStyle/>
          <a:p>
            <a:pPr algn="ctr"/>
            <a:r>
              <a:rPr lang="en-US" noProof="0" dirty="0"/>
              <a:t>A COMPLETE TIMELINE OF THE HUMAN GENOME SEQUENCING PROJECT</a:t>
            </a:r>
          </a:p>
        </p:txBody>
      </p:sp>
      <p:pic>
        <p:nvPicPr>
          <p:cNvPr id="5" name="Segnaposto contenuto 4">
            <a:extLst>
              <a:ext uri="{FF2B5EF4-FFF2-40B4-BE49-F238E27FC236}">
                <a16:creationId xmlns:a16="http://schemas.microsoft.com/office/drawing/2014/main" id="{AFEF11B9-EC9B-D966-44FA-C1BBFDBE6F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785" y="1777499"/>
            <a:ext cx="5949862" cy="4343400"/>
          </a:xfrm>
        </p:spPr>
      </p:pic>
      <p:sp>
        <p:nvSpPr>
          <p:cNvPr id="6" name="CasellaDiTesto 5">
            <a:extLst>
              <a:ext uri="{FF2B5EF4-FFF2-40B4-BE49-F238E27FC236}">
                <a16:creationId xmlns:a16="http://schemas.microsoft.com/office/drawing/2014/main" id="{019EC2D8-DB98-9072-6BFF-77C43D8341BE}"/>
              </a:ext>
            </a:extLst>
          </p:cNvPr>
          <p:cNvSpPr txBox="1"/>
          <p:nvPr/>
        </p:nvSpPr>
        <p:spPr>
          <a:xfrm>
            <a:off x="7676147" y="2237874"/>
            <a:ext cx="3689685" cy="3139321"/>
          </a:xfrm>
          <a:prstGeom prst="rect">
            <a:avLst/>
          </a:prstGeom>
          <a:noFill/>
        </p:spPr>
        <p:txBody>
          <a:bodyPr wrap="square" rtlCol="0">
            <a:spAutoFit/>
          </a:bodyPr>
          <a:lstStyle/>
          <a:p>
            <a:r>
              <a:rPr lang="en-US" noProof="0" dirty="0"/>
              <a:t>Note the parallel development of side projects focused on other organisms</a:t>
            </a:r>
          </a:p>
          <a:p>
            <a:endParaRPr lang="en-US" dirty="0"/>
          </a:p>
          <a:p>
            <a:r>
              <a:rPr lang="en-US" dirty="0"/>
              <a:t>A brief glossary:</a:t>
            </a:r>
          </a:p>
          <a:p>
            <a:r>
              <a:rPr lang="en-US" noProof="0" dirty="0"/>
              <a:t>-SNPs: single nucleotide polymorphisms</a:t>
            </a:r>
          </a:p>
          <a:p>
            <a:r>
              <a:rPr lang="en-US" dirty="0"/>
              <a:t>-EST: expressed sequence tags –&gt; the precursor of RNA-seq; it involved the generation and sequencing of cDNAs</a:t>
            </a:r>
            <a:endParaRPr lang="en-US" noProof="0" dirty="0"/>
          </a:p>
        </p:txBody>
      </p:sp>
    </p:spTree>
    <p:extLst>
      <p:ext uri="{BB962C8B-B14F-4D97-AF65-F5344CB8AC3E}">
        <p14:creationId xmlns:p14="http://schemas.microsoft.com/office/powerpoint/2010/main" val="4017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noProof="0" dirty="0"/>
              <a:t>Milestones in genetics and genomics</a:t>
            </a:r>
          </a:p>
        </p:txBody>
      </p:sp>
      <p:sp>
        <p:nvSpPr>
          <p:cNvPr id="8" name="Content Placeholder 2"/>
          <p:cNvSpPr>
            <a:spLocks noGrp="1"/>
          </p:cNvSpPr>
          <p:nvPr>
            <p:ph idx="1"/>
          </p:nvPr>
        </p:nvSpPr>
        <p:spPr>
          <a:xfrm>
            <a:off x="746234" y="4818544"/>
            <a:ext cx="9827173" cy="272495"/>
          </a:xfrm>
        </p:spPr>
        <p:txBody>
          <a:bodyPr>
            <a:noAutofit/>
          </a:bodyPr>
          <a:lstStyle/>
          <a:p>
            <a:pPr marL="45720" indent="0" algn="just">
              <a:buNone/>
            </a:pPr>
            <a:r>
              <a:rPr lang="en-US" sz="2400" noProof="0" dirty="0"/>
              <a:t>         1865                    1871                    1944                      1953</a:t>
            </a:r>
          </a:p>
          <a:p>
            <a:pPr marL="45720" indent="0" algn="just">
              <a:buNone/>
            </a:pPr>
            <a:r>
              <a:rPr lang="en-US" sz="2400" noProof="0" dirty="0"/>
              <a:t>       Mendel             Miescher             Avery              Watson &amp; Crick</a:t>
            </a:r>
          </a:p>
          <a:p>
            <a:pPr marL="45720" indent="0" algn="just">
              <a:buNone/>
            </a:pPr>
            <a:endParaRPr lang="en-US" sz="2400" noProof="0" dirty="0"/>
          </a:p>
          <a:p>
            <a:pPr marL="45720" indent="0" algn="just">
              <a:buNone/>
            </a:pPr>
            <a:endParaRPr lang="en-US" sz="2400" noProof="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434" y="1482528"/>
            <a:ext cx="2417401" cy="3060000"/>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13935" r="13591"/>
          <a:stretch/>
        </p:blipFill>
        <p:spPr>
          <a:xfrm>
            <a:off x="3311835" y="1471441"/>
            <a:ext cx="2217682" cy="30600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3190" y="1471441"/>
            <a:ext cx="2412125" cy="3071087"/>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0820" y="1482528"/>
            <a:ext cx="3045266" cy="3048913"/>
          </a:xfrm>
          <a:prstGeom prst="rect">
            <a:avLst/>
          </a:prstGeom>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91262"/>
            <a:ext cx="9509760" cy="669798"/>
          </a:xfrm>
        </p:spPr>
        <p:txBody>
          <a:bodyPr>
            <a:noAutofit/>
          </a:bodyPr>
          <a:lstStyle/>
          <a:p>
            <a:r>
              <a:rPr lang="en-US" sz="2400" noProof="0" dirty="0"/>
              <a:t>UNA CURIOSITA’: IL PROGETTO PARALLELO DI CRAIG VENTER</a:t>
            </a:r>
          </a:p>
        </p:txBody>
      </p:sp>
      <p:sp>
        <p:nvSpPr>
          <p:cNvPr id="3" name="CasellaDiTesto 2"/>
          <p:cNvSpPr txBox="1"/>
          <p:nvPr/>
        </p:nvSpPr>
        <p:spPr>
          <a:xfrm>
            <a:off x="4419600" y="1108710"/>
            <a:ext cx="7353300" cy="5078313"/>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Rather than the Human Genome Project we should speak of “Human Genome Projects,” since in 1998 Craig Venter, leader of the Institute for Genomic Research in Maryland, announced the founding of a private company called </a:t>
            </a:r>
            <a:r>
              <a:rPr lang="en-US" b="1" noProof="0" dirty="0"/>
              <a:t>Celera Genomics</a:t>
            </a:r>
            <a:r>
              <a:rPr lang="en-US" noProof="0" dirty="0"/>
              <a:t>, whose stated goal was to complete the sequencing of the human genome using its own team by 2001</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There was a difference in philosophy: Venter believed the project was taking too long and believed (contrary to the Bermuda Agreement) that it was appropriate to secrete part of the human genome, covering the genes in patents and making them available to customers for a fee</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All this led to a “rush” to assemble, which encouraged an acceleration of the HGP. Eventually both projects achieved their goal in 2001, leading to a joint announcement in which all were winners (albeit with two separate publications)</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15057" t="14815" r="42898"/>
          <a:stretch/>
        </p:blipFill>
        <p:spPr>
          <a:xfrm>
            <a:off x="771525" y="1108710"/>
            <a:ext cx="3120842" cy="3556635"/>
          </a:xfrm>
          <a:prstGeom prst="rect">
            <a:avLst/>
          </a:prstGeom>
        </p:spPr>
      </p:pic>
      <p:sp>
        <p:nvSpPr>
          <p:cNvPr id="11" name="CasellaDiTesto 10"/>
          <p:cNvSpPr txBox="1"/>
          <p:nvPr/>
        </p:nvSpPr>
        <p:spPr>
          <a:xfrm>
            <a:off x="480952" y="5148105"/>
            <a:ext cx="3411415" cy="646331"/>
          </a:xfrm>
          <a:prstGeom prst="rect">
            <a:avLst/>
          </a:prstGeom>
          <a:noFill/>
        </p:spPr>
        <p:txBody>
          <a:bodyPr wrap="square" rtlCol="0">
            <a:spAutoFit/>
          </a:bodyPr>
          <a:lstStyle/>
          <a:p>
            <a:pPr algn="just"/>
            <a:r>
              <a:rPr lang="en-US" noProof="0" dirty="0"/>
              <a:t>N.B. a brief article about this story is available on Moodle</a:t>
            </a:r>
          </a:p>
        </p:txBody>
      </p:sp>
    </p:spTree>
    <p:extLst>
      <p:ext uri="{BB962C8B-B14F-4D97-AF65-F5344CB8AC3E}">
        <p14:creationId xmlns:p14="http://schemas.microsoft.com/office/powerpoint/2010/main" val="3700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1505" y="1415561"/>
            <a:ext cx="10510911" cy="5442439"/>
          </a:xfrm>
        </p:spPr>
        <p:txBody>
          <a:bodyPr>
            <a:normAutofit fontScale="32500" lnSpcReduction="20000"/>
          </a:bodyPr>
          <a:lstStyle/>
          <a:p>
            <a:pPr algn="just">
              <a:lnSpc>
                <a:spcPct val="170000"/>
              </a:lnSpc>
              <a:spcBef>
                <a:spcPts val="0"/>
              </a:spcBef>
              <a:spcAft>
                <a:spcPts val="200"/>
              </a:spcAft>
            </a:pPr>
            <a:r>
              <a:rPr lang="en-US" sz="2900" b="1" noProof="0" dirty="0"/>
              <a:t>A physical map of the human genome</a:t>
            </a:r>
            <a:r>
              <a:rPr lang="en-US" sz="2900" noProof="0" dirty="0"/>
              <a:t>. The International Human Genome Mapping Consortium. </a:t>
            </a:r>
            <a:r>
              <a:rPr lang="en-US" sz="2900" i="1" noProof="0" dirty="0"/>
              <a:t>Nature</a:t>
            </a:r>
            <a:r>
              <a:rPr lang="en-US" sz="2900" noProof="0" dirty="0"/>
              <a:t> </a:t>
            </a:r>
            <a:r>
              <a:rPr lang="en-US" sz="2900" b="1" noProof="0" dirty="0"/>
              <a:t>409,</a:t>
            </a:r>
            <a:r>
              <a:rPr lang="en-US" sz="2900" noProof="0" dirty="0"/>
              <a:t> 934-941 </a:t>
            </a:r>
          </a:p>
          <a:p>
            <a:pPr algn="just">
              <a:lnSpc>
                <a:spcPct val="170000"/>
              </a:lnSpc>
              <a:spcBef>
                <a:spcPts val="0"/>
              </a:spcBef>
              <a:spcAft>
                <a:spcPts val="200"/>
              </a:spcAft>
            </a:pPr>
            <a:r>
              <a:rPr lang="en-US" sz="2900" b="1" noProof="0" dirty="0"/>
              <a:t>The sequence of the human genome</a:t>
            </a:r>
            <a:r>
              <a:rPr lang="en-US" sz="2900" noProof="0" dirty="0"/>
              <a:t>. The Celera Genomics Sequencing Team. </a:t>
            </a:r>
            <a:r>
              <a:rPr lang="en-US" sz="2900" i="1" noProof="0" dirty="0"/>
              <a:t>Science</a:t>
            </a:r>
            <a:r>
              <a:rPr lang="en-US" sz="2900" noProof="0" dirty="0"/>
              <a:t> Feb 16 2001: 1304-1351. </a:t>
            </a:r>
          </a:p>
          <a:p>
            <a:pPr algn="just">
              <a:lnSpc>
                <a:spcPct val="170000"/>
              </a:lnSpc>
              <a:spcBef>
                <a:spcPts val="0"/>
              </a:spcBef>
              <a:spcAft>
                <a:spcPts val="200"/>
              </a:spcAft>
            </a:pPr>
            <a:r>
              <a:rPr lang="en-US" sz="2900" b="1" noProof="0" dirty="0"/>
              <a:t>The physical maps for sequencing human chromosomes 1, 6, 9, 10, 13, 20 and X</a:t>
            </a:r>
            <a:r>
              <a:rPr lang="en-US" sz="2900" noProof="0" dirty="0"/>
              <a:t>. D. R. Bentley, et al. </a:t>
            </a:r>
            <a:r>
              <a:rPr lang="en-US" sz="2900" i="1" noProof="0" dirty="0"/>
              <a:t>Nature</a:t>
            </a:r>
            <a:r>
              <a:rPr lang="en-US" sz="2900" noProof="0" dirty="0"/>
              <a:t> </a:t>
            </a:r>
            <a:r>
              <a:rPr lang="en-US" sz="2900" b="1" noProof="0" dirty="0"/>
              <a:t>409,</a:t>
            </a:r>
            <a:r>
              <a:rPr lang="en-US" sz="2900" noProof="0" dirty="0"/>
              <a:t> 942-943 </a:t>
            </a:r>
          </a:p>
          <a:p>
            <a:pPr algn="just">
              <a:lnSpc>
                <a:spcPct val="170000"/>
              </a:lnSpc>
              <a:spcBef>
                <a:spcPts val="0"/>
              </a:spcBef>
              <a:spcAft>
                <a:spcPts val="200"/>
              </a:spcAft>
            </a:pPr>
            <a:r>
              <a:rPr lang="en-US" sz="2900" b="1" noProof="0" dirty="0"/>
              <a:t>A physical map of the human Y chromosome</a:t>
            </a:r>
            <a:r>
              <a:rPr lang="en-US" sz="2900" noProof="0" dirty="0"/>
              <a:t>. Charles A. Tilford, et al. </a:t>
            </a:r>
            <a:r>
              <a:rPr lang="en-US" sz="2900" i="1" noProof="0" dirty="0"/>
              <a:t>Nature</a:t>
            </a:r>
            <a:r>
              <a:rPr lang="en-US" sz="2900" noProof="0" dirty="0"/>
              <a:t> </a:t>
            </a:r>
            <a:r>
              <a:rPr lang="en-US" sz="2900" b="1" noProof="0" dirty="0"/>
              <a:t>409,</a:t>
            </a:r>
            <a:r>
              <a:rPr lang="en-US" sz="2900" noProof="0" dirty="0"/>
              <a:t> 943-945 </a:t>
            </a:r>
          </a:p>
          <a:p>
            <a:pPr algn="just">
              <a:lnSpc>
                <a:spcPct val="170000"/>
              </a:lnSpc>
              <a:spcBef>
                <a:spcPts val="0"/>
              </a:spcBef>
              <a:spcAft>
                <a:spcPts val="200"/>
              </a:spcAft>
            </a:pPr>
            <a:r>
              <a:rPr lang="en-US" sz="2900" b="1" noProof="0" dirty="0"/>
              <a:t>A high-resolution map of human chromosome 12</a:t>
            </a:r>
            <a:r>
              <a:rPr lang="en-US" sz="2900" noProof="0" dirty="0"/>
              <a:t>. Kate T. Montgomery, et al. </a:t>
            </a:r>
            <a:r>
              <a:rPr lang="en-US" sz="2900" i="1" noProof="0" dirty="0"/>
              <a:t>Nature</a:t>
            </a:r>
            <a:r>
              <a:rPr lang="en-US" sz="2900" noProof="0" dirty="0"/>
              <a:t> </a:t>
            </a:r>
            <a:r>
              <a:rPr lang="en-US" sz="2900" b="1" noProof="0" dirty="0"/>
              <a:t>409,</a:t>
            </a:r>
            <a:r>
              <a:rPr lang="en-US" sz="2900" noProof="0" dirty="0"/>
              <a:t> 945-946 </a:t>
            </a:r>
          </a:p>
          <a:p>
            <a:pPr algn="just">
              <a:lnSpc>
                <a:spcPct val="170000"/>
              </a:lnSpc>
              <a:spcBef>
                <a:spcPts val="0"/>
              </a:spcBef>
              <a:spcAft>
                <a:spcPts val="200"/>
              </a:spcAft>
            </a:pPr>
            <a:r>
              <a:rPr lang="en-US" sz="2900" b="1" noProof="0" dirty="0"/>
              <a:t>A physical map of human chromosome 14</a:t>
            </a:r>
            <a:r>
              <a:rPr lang="en-US" sz="2900" noProof="0" dirty="0"/>
              <a:t>. Thomas </a:t>
            </a:r>
            <a:r>
              <a:rPr lang="en-US" sz="2900" noProof="0" dirty="0" err="1"/>
              <a:t>Brüls</a:t>
            </a:r>
            <a:r>
              <a:rPr lang="en-US" sz="2900" noProof="0" dirty="0"/>
              <a:t>, et al. </a:t>
            </a:r>
            <a:r>
              <a:rPr lang="en-US" sz="2900" i="1" noProof="0" dirty="0"/>
              <a:t>Nature</a:t>
            </a:r>
            <a:r>
              <a:rPr lang="en-US" sz="2900" noProof="0" dirty="0"/>
              <a:t> </a:t>
            </a:r>
            <a:r>
              <a:rPr lang="en-US" sz="2900" b="1" noProof="0" dirty="0"/>
              <a:t>409,</a:t>
            </a:r>
            <a:r>
              <a:rPr lang="en-US" sz="2900" noProof="0" dirty="0"/>
              <a:t> 947-948 </a:t>
            </a:r>
          </a:p>
          <a:p>
            <a:pPr algn="just">
              <a:lnSpc>
                <a:spcPct val="170000"/>
              </a:lnSpc>
              <a:spcBef>
                <a:spcPts val="0"/>
              </a:spcBef>
              <a:spcAft>
                <a:spcPts val="200"/>
              </a:spcAft>
            </a:pPr>
            <a:r>
              <a:rPr lang="en-US" sz="2900" b="1" noProof="0" dirty="0"/>
              <a:t>Integration of telomere sequences with the draft human genome sequence</a:t>
            </a:r>
            <a:r>
              <a:rPr lang="en-US" sz="2900" noProof="0" dirty="0"/>
              <a:t>. H. C. Riethman, et al. </a:t>
            </a:r>
            <a:r>
              <a:rPr lang="en-US" sz="2900" i="1" noProof="0" dirty="0"/>
              <a:t>Nature</a:t>
            </a:r>
            <a:r>
              <a:rPr lang="en-US" sz="2900" noProof="0" dirty="0"/>
              <a:t> </a:t>
            </a:r>
            <a:r>
              <a:rPr lang="en-US" sz="2900" b="1" noProof="0" dirty="0"/>
              <a:t>409,</a:t>
            </a:r>
            <a:r>
              <a:rPr lang="en-US" sz="2900" noProof="0" dirty="0"/>
              <a:t> 948-951 </a:t>
            </a:r>
          </a:p>
          <a:p>
            <a:pPr algn="just">
              <a:lnSpc>
                <a:spcPct val="170000"/>
              </a:lnSpc>
              <a:spcBef>
                <a:spcPts val="0"/>
              </a:spcBef>
              <a:spcAft>
                <a:spcPts val="200"/>
              </a:spcAft>
            </a:pPr>
            <a:r>
              <a:rPr lang="en-US" sz="2900" b="1" noProof="0" dirty="0"/>
              <a:t>Comparison of human genetic and sequence-based physical maps</a:t>
            </a:r>
            <a:r>
              <a:rPr lang="en-US" sz="2900" noProof="0" dirty="0"/>
              <a:t>. Adong Yu, et al. </a:t>
            </a:r>
            <a:r>
              <a:rPr lang="en-US" sz="2900" i="1" noProof="0" dirty="0"/>
              <a:t>Nature</a:t>
            </a:r>
            <a:r>
              <a:rPr lang="en-US" sz="2900" noProof="0" dirty="0"/>
              <a:t> </a:t>
            </a:r>
            <a:r>
              <a:rPr lang="en-US" sz="2900" b="1" noProof="0" dirty="0"/>
              <a:t>409,</a:t>
            </a:r>
            <a:r>
              <a:rPr lang="en-US" sz="2900" noProof="0" dirty="0"/>
              <a:t> 951-953 </a:t>
            </a:r>
          </a:p>
          <a:p>
            <a:pPr algn="just">
              <a:lnSpc>
                <a:spcPct val="170000"/>
              </a:lnSpc>
              <a:spcBef>
                <a:spcPts val="0"/>
              </a:spcBef>
              <a:spcAft>
                <a:spcPts val="200"/>
              </a:spcAft>
            </a:pPr>
            <a:r>
              <a:rPr lang="en-US" sz="2900" b="1" noProof="0" dirty="0"/>
              <a:t>Integration of cytogenetic landmarks into the draft sequence of the human genome</a:t>
            </a:r>
            <a:r>
              <a:rPr lang="en-US" sz="2900" noProof="0" dirty="0"/>
              <a:t>. V. G. Cheung, et al. </a:t>
            </a:r>
            <a:r>
              <a:rPr lang="en-US" sz="2900" i="1" noProof="0" dirty="0"/>
              <a:t>Nature</a:t>
            </a:r>
            <a:r>
              <a:rPr lang="en-US" sz="2900" noProof="0" dirty="0"/>
              <a:t> </a:t>
            </a:r>
            <a:r>
              <a:rPr lang="en-US" sz="2900" b="1" noProof="0" dirty="0"/>
              <a:t>409,</a:t>
            </a:r>
            <a:r>
              <a:rPr lang="en-US" sz="2900" noProof="0" dirty="0"/>
              <a:t> 953-958 </a:t>
            </a:r>
          </a:p>
          <a:p>
            <a:pPr algn="just">
              <a:lnSpc>
                <a:spcPct val="170000"/>
              </a:lnSpc>
              <a:spcBef>
                <a:spcPts val="0"/>
              </a:spcBef>
              <a:spcAft>
                <a:spcPts val="200"/>
              </a:spcAft>
            </a:pPr>
            <a:r>
              <a:rPr lang="en-US" sz="2900" b="1" noProof="0" dirty="0"/>
              <a:t>Mining the draft human genome</a:t>
            </a:r>
            <a:r>
              <a:rPr lang="en-US" sz="2900" noProof="0" dirty="0"/>
              <a:t>. Ewan Birney, et al. </a:t>
            </a:r>
            <a:r>
              <a:rPr lang="en-US" sz="2900" i="1" noProof="0" dirty="0"/>
              <a:t>Nature</a:t>
            </a:r>
            <a:r>
              <a:rPr lang="en-US" sz="2900" noProof="0" dirty="0"/>
              <a:t> </a:t>
            </a:r>
            <a:r>
              <a:rPr lang="en-US" sz="2900" b="1" noProof="0" dirty="0"/>
              <a:t>409,</a:t>
            </a:r>
            <a:r>
              <a:rPr lang="en-US" sz="2900" noProof="0" dirty="0"/>
              <a:t> 827-828 </a:t>
            </a:r>
          </a:p>
          <a:p>
            <a:pPr algn="just">
              <a:lnSpc>
                <a:spcPct val="170000"/>
              </a:lnSpc>
              <a:spcBef>
                <a:spcPts val="0"/>
              </a:spcBef>
              <a:spcAft>
                <a:spcPts val="200"/>
              </a:spcAft>
            </a:pPr>
            <a:r>
              <a:rPr lang="en-US" sz="2900" b="1" noProof="0" dirty="0"/>
              <a:t>Keeping time with the human genome</a:t>
            </a:r>
            <a:r>
              <a:rPr lang="en-US" sz="2900" noProof="0" dirty="0"/>
              <a:t>. Jonathan D. Clayton, et al. </a:t>
            </a:r>
            <a:r>
              <a:rPr lang="en-US" sz="2900" i="1" noProof="0" dirty="0"/>
              <a:t>Nature</a:t>
            </a:r>
            <a:r>
              <a:rPr lang="en-US" sz="2900" noProof="0" dirty="0"/>
              <a:t> </a:t>
            </a:r>
            <a:r>
              <a:rPr lang="en-US" sz="2900" b="1" noProof="0" dirty="0"/>
              <a:t>409,</a:t>
            </a:r>
            <a:r>
              <a:rPr lang="en-US" sz="2900" noProof="0" dirty="0"/>
              <a:t> 829-831 </a:t>
            </a:r>
          </a:p>
          <a:p>
            <a:pPr algn="just">
              <a:lnSpc>
                <a:spcPct val="170000"/>
              </a:lnSpc>
              <a:spcBef>
                <a:spcPts val="0"/>
              </a:spcBef>
              <a:spcAft>
                <a:spcPts val="200"/>
              </a:spcAft>
            </a:pPr>
            <a:r>
              <a:rPr lang="en-US" sz="2900" b="1" noProof="0" dirty="0"/>
              <a:t>Expressing the human genome</a:t>
            </a:r>
            <a:r>
              <a:rPr lang="en-US" sz="2900" noProof="0" dirty="0"/>
              <a:t>. Rossella Tupler, et al. </a:t>
            </a:r>
            <a:r>
              <a:rPr lang="en-US" sz="2900" i="1" noProof="0" dirty="0"/>
              <a:t>Nature</a:t>
            </a:r>
            <a:r>
              <a:rPr lang="en-US" sz="2900" noProof="0" dirty="0"/>
              <a:t> </a:t>
            </a:r>
            <a:r>
              <a:rPr lang="en-US" sz="2900" b="1" noProof="0" dirty="0"/>
              <a:t>409,</a:t>
            </a:r>
            <a:r>
              <a:rPr lang="en-US" sz="2900" noProof="0" dirty="0"/>
              <a:t> 832-833 </a:t>
            </a:r>
          </a:p>
          <a:p>
            <a:pPr algn="just">
              <a:lnSpc>
                <a:spcPct val="170000"/>
              </a:lnSpc>
              <a:spcBef>
                <a:spcPts val="0"/>
              </a:spcBef>
              <a:spcAft>
                <a:spcPts val="200"/>
              </a:spcAft>
            </a:pPr>
            <a:r>
              <a:rPr lang="en-US" sz="2900" b="1" noProof="0" dirty="0"/>
              <a:t>Functional annotation of mouse genome sequences</a:t>
            </a:r>
            <a:r>
              <a:rPr lang="en-US" sz="2900" noProof="0" dirty="0"/>
              <a:t>. Joseph H. Nadeau, et al. </a:t>
            </a:r>
            <a:r>
              <a:rPr lang="en-US" sz="2900" i="1" noProof="0" dirty="0"/>
              <a:t>Science</a:t>
            </a:r>
            <a:r>
              <a:rPr lang="en-US" sz="2900" noProof="0" dirty="0"/>
              <a:t> Feb 16 2001: 1251-1255. </a:t>
            </a:r>
          </a:p>
          <a:p>
            <a:pPr algn="just">
              <a:lnSpc>
                <a:spcPct val="170000"/>
              </a:lnSpc>
              <a:spcBef>
                <a:spcPts val="0"/>
              </a:spcBef>
              <a:spcAft>
                <a:spcPts val="200"/>
              </a:spcAft>
            </a:pPr>
            <a:r>
              <a:rPr lang="en-US" sz="2900" b="1" noProof="0" dirty="0"/>
              <a:t>A genomic perspective on membrane compartment organization</a:t>
            </a:r>
            <a:r>
              <a:rPr lang="en-US" sz="2900" noProof="0" dirty="0"/>
              <a:t>. Jason B. Bock, et al. </a:t>
            </a:r>
            <a:r>
              <a:rPr lang="en-US" sz="2900" i="1" noProof="0" dirty="0"/>
              <a:t>Nature</a:t>
            </a:r>
            <a:r>
              <a:rPr lang="en-US" sz="2900" noProof="0" dirty="0"/>
              <a:t> </a:t>
            </a:r>
            <a:r>
              <a:rPr lang="en-US" sz="2900" b="1" noProof="0" dirty="0"/>
              <a:t>409,</a:t>
            </a:r>
            <a:r>
              <a:rPr lang="en-US" sz="2900" noProof="0" dirty="0"/>
              <a:t> 839-841 </a:t>
            </a:r>
          </a:p>
          <a:p>
            <a:pPr algn="just">
              <a:lnSpc>
                <a:spcPct val="170000"/>
              </a:lnSpc>
              <a:spcBef>
                <a:spcPts val="0"/>
              </a:spcBef>
              <a:spcAft>
                <a:spcPts val="200"/>
              </a:spcAft>
            </a:pPr>
            <a:r>
              <a:rPr lang="en-US" sz="2900" b="1" noProof="0" dirty="0"/>
              <a:t>Genomics, the cytoskeleton and motility</a:t>
            </a:r>
            <a:r>
              <a:rPr lang="en-US" sz="2900" noProof="0" dirty="0"/>
              <a:t>. Thomas D. Pollard. </a:t>
            </a:r>
            <a:r>
              <a:rPr lang="en-US" sz="2900" i="1" noProof="0" dirty="0"/>
              <a:t>Nature</a:t>
            </a:r>
            <a:r>
              <a:rPr lang="en-US" sz="2900" noProof="0" dirty="0"/>
              <a:t> </a:t>
            </a:r>
            <a:r>
              <a:rPr lang="en-US" sz="2900" b="1" noProof="0" dirty="0"/>
              <a:t>409,</a:t>
            </a:r>
            <a:r>
              <a:rPr lang="en-US" sz="2900" noProof="0" dirty="0"/>
              <a:t> 842-843 </a:t>
            </a:r>
          </a:p>
          <a:p>
            <a:pPr algn="just">
              <a:lnSpc>
                <a:spcPct val="170000"/>
              </a:lnSpc>
              <a:spcBef>
                <a:spcPts val="0"/>
              </a:spcBef>
              <a:spcAft>
                <a:spcPts val="200"/>
              </a:spcAft>
            </a:pPr>
            <a:r>
              <a:rPr lang="en-US" sz="2900" b="1" noProof="0" dirty="0"/>
              <a:t>Can sequencing shed light on cell cycling?</a:t>
            </a:r>
            <a:r>
              <a:rPr lang="en-US" sz="2900" noProof="0" dirty="0"/>
              <a:t>. Andrew W. Murray, et al. </a:t>
            </a:r>
            <a:r>
              <a:rPr lang="en-US" sz="2900" i="1" noProof="0" dirty="0"/>
              <a:t>Nature</a:t>
            </a:r>
            <a:r>
              <a:rPr lang="en-US" sz="2900" noProof="0" dirty="0"/>
              <a:t> </a:t>
            </a:r>
            <a:r>
              <a:rPr lang="en-US" sz="2900" b="1" noProof="0" dirty="0"/>
              <a:t>409,</a:t>
            </a:r>
            <a:r>
              <a:rPr lang="en-US" sz="2900" noProof="0" dirty="0"/>
              <a:t> 844-846 </a:t>
            </a:r>
          </a:p>
          <a:p>
            <a:pPr algn="just">
              <a:lnSpc>
                <a:spcPct val="170000"/>
              </a:lnSpc>
              <a:spcBef>
                <a:spcPts val="0"/>
              </a:spcBef>
              <a:spcAft>
                <a:spcPts val="200"/>
              </a:spcAft>
            </a:pPr>
            <a:r>
              <a:rPr lang="en-US" sz="2900" b="1" noProof="0" dirty="0"/>
              <a:t>Evolutionary analyses of the human genome</a:t>
            </a:r>
            <a:r>
              <a:rPr lang="en-US" sz="2900" noProof="0" dirty="0"/>
              <a:t>. Wen-hsiung Li, et al. </a:t>
            </a:r>
            <a:r>
              <a:rPr lang="en-US" sz="2900" i="1" noProof="0" dirty="0"/>
              <a:t>Nature</a:t>
            </a:r>
            <a:r>
              <a:rPr lang="en-US" sz="2900" noProof="0" dirty="0"/>
              <a:t> </a:t>
            </a:r>
            <a:r>
              <a:rPr lang="en-US" sz="2900" b="1" noProof="0" dirty="0"/>
              <a:t>409,</a:t>
            </a:r>
            <a:r>
              <a:rPr lang="en-US" sz="2900" noProof="0" dirty="0"/>
              <a:t> 847-849 </a:t>
            </a:r>
          </a:p>
          <a:p>
            <a:pPr algn="just">
              <a:lnSpc>
                <a:spcPct val="170000"/>
              </a:lnSpc>
              <a:spcBef>
                <a:spcPts val="0"/>
              </a:spcBef>
              <a:spcAft>
                <a:spcPts val="200"/>
              </a:spcAft>
            </a:pPr>
            <a:r>
              <a:rPr lang="en-US" sz="2900" b="1" noProof="0" dirty="0"/>
              <a:t>Experimental annotation of the human genome using microarray technology</a:t>
            </a:r>
            <a:r>
              <a:rPr lang="en-US" sz="2900" noProof="0" dirty="0"/>
              <a:t>. D. D. Shoemaker, et al. </a:t>
            </a:r>
            <a:r>
              <a:rPr lang="en-US" sz="2900" i="1" noProof="0" dirty="0"/>
              <a:t>Nature</a:t>
            </a:r>
            <a:r>
              <a:rPr lang="en-US" sz="2900" noProof="0" dirty="0"/>
              <a:t> </a:t>
            </a:r>
            <a:r>
              <a:rPr lang="en-US" sz="2900" b="1" noProof="0" dirty="0"/>
              <a:t>409,</a:t>
            </a:r>
            <a:r>
              <a:rPr lang="en-US" sz="2900" noProof="0" dirty="0"/>
              <a:t> 922-927 </a:t>
            </a:r>
          </a:p>
          <a:p>
            <a:pPr algn="just">
              <a:lnSpc>
                <a:spcPct val="170000"/>
              </a:lnSpc>
              <a:spcBef>
                <a:spcPts val="0"/>
              </a:spcBef>
              <a:spcAft>
                <a:spcPts val="200"/>
              </a:spcAft>
            </a:pPr>
            <a:r>
              <a:rPr lang="en-US" sz="2900" b="1" noProof="0" dirty="0"/>
              <a:t>Guide to the draft human genome</a:t>
            </a:r>
            <a:r>
              <a:rPr lang="en-US" sz="2900" noProof="0" dirty="0"/>
              <a:t>. Tyra G. Wolfsberg, et al. </a:t>
            </a:r>
            <a:r>
              <a:rPr lang="en-US" sz="2900" i="1" noProof="0" dirty="0"/>
              <a:t>Nature</a:t>
            </a:r>
            <a:r>
              <a:rPr lang="en-US" sz="2900" noProof="0" dirty="0"/>
              <a:t> </a:t>
            </a:r>
            <a:r>
              <a:rPr lang="en-US" sz="2900" b="1" noProof="0" dirty="0"/>
              <a:t>409,</a:t>
            </a:r>
            <a:r>
              <a:rPr lang="en-US" sz="2900" noProof="0" dirty="0"/>
              <a:t> 824-826 </a:t>
            </a:r>
          </a:p>
          <a:p>
            <a:endParaRPr lang="en-US" noProof="0" dirty="0"/>
          </a:p>
        </p:txBody>
      </p:sp>
      <p:sp>
        <p:nvSpPr>
          <p:cNvPr id="4" name="Title 1"/>
          <p:cNvSpPr>
            <a:spLocks noGrp="1"/>
          </p:cNvSpPr>
          <p:nvPr>
            <p:ph type="title"/>
          </p:nvPr>
        </p:nvSpPr>
        <p:spPr>
          <a:xfrm>
            <a:off x="1341120" y="438912"/>
            <a:ext cx="9509760" cy="669798"/>
          </a:xfrm>
        </p:spPr>
        <p:txBody>
          <a:bodyPr>
            <a:normAutofit/>
          </a:bodyPr>
          <a:lstStyle/>
          <a:p>
            <a:r>
              <a:rPr lang="en-US" noProof="0" dirty="0"/>
              <a:t>A LONG LIST OF COMPANION PAPERS…</a:t>
            </a:r>
          </a:p>
        </p:txBody>
      </p:sp>
    </p:spTree>
    <p:extLst>
      <p:ext uri="{BB962C8B-B14F-4D97-AF65-F5344CB8AC3E}">
        <p14:creationId xmlns:p14="http://schemas.microsoft.com/office/powerpoint/2010/main" val="339719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Autofit/>
          </a:bodyPr>
          <a:lstStyle/>
          <a:p>
            <a:r>
              <a:rPr lang="en-US" sz="3200" noProof="0" dirty="0"/>
              <a:t>THE HUMAN GENOME AS A DRIVER FOR THE GLOBAL DEVELOPMENT OF GENOMICS</a:t>
            </a: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 r="248" b="1594"/>
          <a:stretch/>
        </p:blipFill>
        <p:spPr>
          <a:xfrm>
            <a:off x="792480" y="1250731"/>
            <a:ext cx="10747880" cy="5517931"/>
          </a:xfrm>
          <a:prstGeom prst="rect">
            <a:avLst/>
          </a:prstGeom>
        </p:spPr>
      </p:pic>
    </p:spTree>
    <p:extLst>
      <p:ext uri="{BB962C8B-B14F-4D97-AF65-F5344CB8AC3E}">
        <p14:creationId xmlns:p14="http://schemas.microsoft.com/office/powerpoint/2010/main" val="18723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267" y="1108710"/>
            <a:ext cx="8221466" cy="5656064"/>
          </a:xfrm>
          <a:prstGeom prst="rect">
            <a:avLst/>
          </a:prstGeom>
        </p:spPr>
      </p:pic>
      <p:sp>
        <p:nvSpPr>
          <p:cNvPr id="5" name="Title 1"/>
          <p:cNvSpPr>
            <a:spLocks noGrp="1"/>
          </p:cNvSpPr>
          <p:nvPr>
            <p:ph type="title"/>
          </p:nvPr>
        </p:nvSpPr>
        <p:spPr>
          <a:xfrm>
            <a:off x="1341120" y="438912"/>
            <a:ext cx="9509760" cy="669798"/>
          </a:xfrm>
        </p:spPr>
        <p:txBody>
          <a:bodyPr>
            <a:noAutofit/>
          </a:bodyPr>
          <a:lstStyle/>
          <a:p>
            <a:r>
              <a:rPr lang="en-US" sz="3200" noProof="0" dirty="0"/>
              <a:t>THE HUMAN GENOME AS A DRIVER FOR THE GLOBAL DEVELOPMENT OF GENOMICS</a:t>
            </a:r>
          </a:p>
        </p:txBody>
      </p:sp>
    </p:spTree>
    <p:extLst>
      <p:ext uri="{BB962C8B-B14F-4D97-AF65-F5344CB8AC3E}">
        <p14:creationId xmlns:p14="http://schemas.microsoft.com/office/powerpoint/2010/main" val="422284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15" y="438912"/>
            <a:ext cx="10182665" cy="784098"/>
          </a:xfrm>
        </p:spPr>
        <p:txBody>
          <a:bodyPr>
            <a:normAutofit/>
          </a:bodyPr>
          <a:lstStyle/>
          <a:p>
            <a:r>
              <a:rPr lang="en-US" noProof="0" dirty="0"/>
              <a:t>THE FIST 25 YEARS OF GENOMICS (NOW, 35!)</a:t>
            </a:r>
          </a:p>
        </p:txBody>
      </p:sp>
      <p:sp>
        <p:nvSpPr>
          <p:cNvPr id="3" name="Content Placeholder 2"/>
          <p:cNvSpPr>
            <a:spLocks noGrp="1"/>
          </p:cNvSpPr>
          <p:nvPr>
            <p:ph idx="1"/>
          </p:nvPr>
        </p:nvSpPr>
        <p:spPr>
          <a:xfrm>
            <a:off x="300990" y="1568248"/>
            <a:ext cx="4640287" cy="4343400"/>
          </a:xfrm>
        </p:spPr>
        <p:txBody>
          <a:bodyPr/>
          <a:lstStyle/>
          <a:p>
            <a:endParaRPr lang="en-US" noProof="0" dirty="0"/>
          </a:p>
          <a:p>
            <a:r>
              <a:rPr lang="en-US" b="1" u="sng" noProof="0" dirty="0"/>
              <a:t>What are the new goals that can be achieved?</a:t>
            </a:r>
          </a:p>
          <a:p>
            <a:r>
              <a:rPr lang="en-US" b="1" u="sng" noProof="0" dirty="0"/>
              <a:t>How have sequencing technologies (and costs) changed over the years?</a:t>
            </a:r>
          </a:p>
          <a:p>
            <a:r>
              <a:rPr lang="en-US" b="1" u="sng" noProof="0" dirty="0"/>
              <a:t>What additional potential do advances in computer science offer for the analysis of genomic data?</a:t>
            </a:r>
            <a:endParaRPr lang="en-US" noProof="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151" y="2053073"/>
            <a:ext cx="6925642" cy="3172268"/>
          </a:xfrm>
          <a:prstGeom prst="rect">
            <a:avLst/>
          </a:prstGeom>
        </p:spPr>
      </p:pic>
    </p:spTree>
    <p:extLst>
      <p:ext uri="{BB962C8B-B14F-4D97-AF65-F5344CB8AC3E}">
        <p14:creationId xmlns:p14="http://schemas.microsoft.com/office/powerpoint/2010/main" val="229824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THE NEW FRONTIERS IN HUMAN GENOMICS…</a:t>
            </a:r>
          </a:p>
        </p:txBody>
      </p:sp>
      <p:pic>
        <p:nvPicPr>
          <p:cNvPr id="3" name="Immagine 2"/>
          <p:cNvPicPr>
            <a:picLocks noChangeAspect="1"/>
          </p:cNvPicPr>
          <p:nvPr/>
        </p:nvPicPr>
        <p:blipFill>
          <a:blip r:embed="rId2"/>
          <a:stretch>
            <a:fillRect/>
          </a:stretch>
        </p:blipFill>
        <p:spPr>
          <a:xfrm>
            <a:off x="5821499" y="1314386"/>
            <a:ext cx="6186868" cy="476059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90" y="1314386"/>
            <a:ext cx="5527209" cy="1823793"/>
          </a:xfrm>
          <a:prstGeom prst="rect">
            <a:avLst/>
          </a:prstGeom>
        </p:spPr>
      </p:pic>
      <p:sp>
        <p:nvSpPr>
          <p:cNvPr id="5" name="CasellaDiTesto 4"/>
          <p:cNvSpPr txBox="1"/>
          <p:nvPr/>
        </p:nvSpPr>
        <p:spPr>
          <a:xfrm>
            <a:off x="294290" y="3179731"/>
            <a:ext cx="5297213" cy="3108543"/>
          </a:xfrm>
          <a:prstGeom prst="rect">
            <a:avLst/>
          </a:prstGeom>
          <a:noFill/>
        </p:spPr>
        <p:txBody>
          <a:bodyPr wrap="square" rtlCol="0">
            <a:spAutoFit/>
          </a:bodyPr>
          <a:lstStyle/>
          <a:p>
            <a:r>
              <a:rPr lang="en-US" noProof="0" dirty="0"/>
              <a:t>Collins et al. 2003, Nature</a:t>
            </a:r>
          </a:p>
          <a:p>
            <a:endParaRPr lang="en-US" noProof="0" dirty="0"/>
          </a:p>
          <a:p>
            <a:pPr algn="just"/>
            <a:r>
              <a:rPr lang="en-US" sz="1600" i="1" noProof="0" dirty="0"/>
              <a:t>«the successful completion this month of all of the original goals of the HGP emboldens the launch of a new phase for genomics research, to explore the remarkable landscape of opportunity that now opens up before us. […] If we, like bold architects, can design and build this unprecedented and noble structure, resting on the firm bedrock foundation of the HGP, then the true promise of genomics research for benefiting humankind can be realized.”</a:t>
            </a:r>
          </a:p>
        </p:txBody>
      </p:sp>
    </p:spTree>
    <p:extLst>
      <p:ext uri="{BB962C8B-B14F-4D97-AF65-F5344CB8AC3E}">
        <p14:creationId xmlns:p14="http://schemas.microsoft.com/office/powerpoint/2010/main" val="8004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…REVISITED IN 2011…</a:t>
            </a:r>
          </a:p>
        </p:txBody>
      </p:sp>
      <p:sp>
        <p:nvSpPr>
          <p:cNvPr id="5" name="CasellaDiTesto 4"/>
          <p:cNvSpPr txBox="1"/>
          <p:nvPr/>
        </p:nvSpPr>
        <p:spPr>
          <a:xfrm>
            <a:off x="294290" y="3179731"/>
            <a:ext cx="5297213" cy="2862322"/>
          </a:xfrm>
          <a:prstGeom prst="rect">
            <a:avLst/>
          </a:prstGeom>
          <a:noFill/>
        </p:spPr>
        <p:txBody>
          <a:bodyPr wrap="square" rtlCol="0">
            <a:spAutoFit/>
          </a:bodyPr>
          <a:lstStyle/>
          <a:p>
            <a:r>
              <a:rPr lang="en-US" noProof="0" dirty="0"/>
              <a:t>Green et al. 2011, Nature</a:t>
            </a:r>
          </a:p>
          <a:p>
            <a:endParaRPr lang="en-US" noProof="0" dirty="0"/>
          </a:p>
          <a:p>
            <a:pPr algn="just"/>
            <a:r>
              <a:rPr lang="en-US" sz="1600" i="1" noProof="0" dirty="0"/>
              <a:t>«Progress in genomics has been monumental. Although staggering challenges remain, the fundamental goals have not changed—genomics and related large-scale biological studies will, in ways not previously available, lead to a profound understanding about the biology of genomes and disease, to unimagined advances in medical science, and to powerful new ways for improving human health.”</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70" y="1108710"/>
            <a:ext cx="5385733" cy="161837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503" y="1108710"/>
            <a:ext cx="6569519" cy="5124541"/>
          </a:xfrm>
          <a:prstGeom prst="rect">
            <a:avLst/>
          </a:prstGeom>
        </p:spPr>
      </p:pic>
    </p:spTree>
    <p:extLst>
      <p:ext uri="{BB962C8B-B14F-4D97-AF65-F5344CB8AC3E}">
        <p14:creationId xmlns:p14="http://schemas.microsoft.com/office/powerpoint/2010/main" val="22770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781" y="799396"/>
            <a:ext cx="4611272" cy="669798"/>
          </a:xfrm>
        </p:spPr>
        <p:txBody>
          <a:bodyPr>
            <a:normAutofit fontScale="90000"/>
          </a:bodyPr>
          <a:lstStyle/>
          <a:p>
            <a:r>
              <a:rPr lang="en-US" sz="2800" noProof="0" dirty="0"/>
              <a:t>…AND PROJECTED IN THE FUTURE</a:t>
            </a:r>
          </a:p>
        </p:txBody>
      </p:sp>
      <p:sp>
        <p:nvSpPr>
          <p:cNvPr id="7" name="CasellaDiTesto 6"/>
          <p:cNvSpPr txBox="1"/>
          <p:nvPr/>
        </p:nvSpPr>
        <p:spPr>
          <a:xfrm>
            <a:off x="977464" y="2610683"/>
            <a:ext cx="10594428" cy="4247317"/>
          </a:xfrm>
          <a:prstGeom prst="rect">
            <a:avLst/>
          </a:prstGeom>
          <a:noFill/>
        </p:spPr>
        <p:txBody>
          <a:bodyPr wrap="square" rtlCol="0">
            <a:spAutoFit/>
          </a:bodyPr>
          <a:lstStyle/>
          <a:p>
            <a:pPr algn="just" fontAlgn="base"/>
            <a:r>
              <a:rPr lang="en-US" b="1" u="sng" noProof="0" dirty="0">
                <a:solidFill>
                  <a:srgbClr val="FF0000"/>
                </a:solidFill>
              </a:rPr>
              <a:t>BOLD PREDICTIONS FOR HUMAN GENOMICS BY 2030 </a:t>
            </a:r>
          </a:p>
          <a:p>
            <a:pPr marL="342900" indent="-342900" algn="just" fontAlgn="base">
              <a:buFont typeface="Arial" panose="020B0604020202020204" pitchFamily="34" charset="0"/>
              <a:buChar char="•"/>
            </a:pPr>
            <a:endParaRPr lang="en-US" b="1" u="sng" noProof="0" dirty="0"/>
          </a:p>
          <a:p>
            <a:pPr marL="342900" indent="-342900" algn="just" fontAlgn="base">
              <a:buFont typeface="Arial" panose="020B0604020202020204" pitchFamily="34" charset="0"/>
              <a:buChar char="•"/>
            </a:pPr>
            <a:r>
              <a:rPr lang="en-US" b="1" u="sng" noProof="0" dirty="0"/>
              <a:t>Generating and analyzing a complete human genome sequence will be routine </a:t>
            </a:r>
            <a:r>
              <a:rPr lang="en-US" noProof="0" dirty="0"/>
              <a:t>for any research laboratory, becoming as straightforward as carrying out a DNA purification.</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b="1" u="sng" noProof="0" dirty="0"/>
              <a:t>The biological function(s) of every human gene will be known</a:t>
            </a:r>
            <a:r>
              <a:rPr lang="en-US" noProof="0" dirty="0"/>
              <a:t>; for non-coding elements in the human genome, such knowledge will be the rule rather than the exception.</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The general features of the </a:t>
            </a:r>
            <a:r>
              <a:rPr lang="en-US" b="1" u="sng" noProof="0" dirty="0"/>
              <a:t>epigenetic landscape and transcriptional output</a:t>
            </a:r>
            <a:r>
              <a:rPr lang="en-US" noProof="0" dirty="0"/>
              <a:t> will be routinely incorporated into predictive models of the effect of genotype on phenotype.</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Research in human genomics will have </a:t>
            </a:r>
            <a:r>
              <a:rPr lang="en-US" b="1" u="sng" noProof="0" dirty="0"/>
              <a:t>moved beyond population descriptors based on historic social constructs</a:t>
            </a:r>
            <a:r>
              <a:rPr lang="en-US" noProof="0" dirty="0"/>
              <a:t> such as race.</a:t>
            </a:r>
          </a:p>
          <a:p>
            <a:endParaRPr lang="en-US" noProof="0" dirty="0"/>
          </a:p>
          <a:p>
            <a:endParaRPr lang="en-US" noProof="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103" y="692076"/>
            <a:ext cx="5990897" cy="1800220"/>
          </a:xfrm>
          <a:prstGeom prst="rect">
            <a:avLst/>
          </a:prstGeom>
        </p:spPr>
      </p:pic>
    </p:spTree>
    <p:extLst>
      <p:ext uri="{BB962C8B-B14F-4D97-AF65-F5344CB8AC3E}">
        <p14:creationId xmlns:p14="http://schemas.microsoft.com/office/powerpoint/2010/main" val="31444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BOLD PREDICTIONS FOR HUMAN GENOMICS BY 2030 </a:t>
            </a:r>
          </a:p>
        </p:txBody>
      </p:sp>
      <p:sp>
        <p:nvSpPr>
          <p:cNvPr id="7" name="CasellaDiTesto 6"/>
          <p:cNvSpPr txBox="1"/>
          <p:nvPr/>
        </p:nvSpPr>
        <p:spPr>
          <a:xfrm>
            <a:off x="756138" y="1513489"/>
            <a:ext cx="10857794" cy="5355312"/>
          </a:xfrm>
          <a:prstGeom prst="rect">
            <a:avLst/>
          </a:prstGeom>
          <a:noFill/>
        </p:spPr>
        <p:txBody>
          <a:bodyPr wrap="square" rtlCol="0">
            <a:spAutoFit/>
          </a:bodyPr>
          <a:lstStyle/>
          <a:p>
            <a:pPr marL="342900" indent="-342900" algn="just" fontAlgn="base">
              <a:buFont typeface="Arial" panose="020B0604020202020204" pitchFamily="34" charset="0"/>
              <a:buChar char="•"/>
            </a:pPr>
            <a:r>
              <a:rPr lang="en-US" noProof="0" dirty="0"/>
              <a:t>Studies that involve analyses of genome sequences and associated phenotypic information for millions of human participants will be </a:t>
            </a:r>
            <a:r>
              <a:rPr lang="en-US" b="1" u="sng" noProof="0" dirty="0"/>
              <a:t>regularly featured at school science fairs</a:t>
            </a:r>
            <a:r>
              <a:rPr lang="en-US" noProof="0" dirty="0"/>
              <a:t>.</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The regular use of genomic information will have transitioned from boutique to mainstream in all clinical settings, making </a:t>
            </a:r>
            <a:r>
              <a:rPr lang="en-US" b="1" u="sng" noProof="0" dirty="0"/>
              <a:t>genomic testing as routine as complete blood counts</a:t>
            </a:r>
            <a:r>
              <a:rPr lang="en-US" noProof="0" dirty="0"/>
              <a:t>.</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The </a:t>
            </a:r>
            <a:r>
              <a:rPr lang="en-US" b="1" u="sng" noProof="0" dirty="0"/>
              <a:t>clinical relevance of all encountered genomic variants will be readily predictable</a:t>
            </a:r>
            <a:r>
              <a:rPr lang="en-US" noProof="0" dirty="0"/>
              <a:t>, rendering the diagnostic designation ‘variant of uncertain significance (VUS)’ obsolete.</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b="1" u="sng" noProof="0" dirty="0"/>
              <a:t>An individual’s complete genome sequence</a:t>
            </a:r>
            <a:r>
              <a:rPr lang="en-US" noProof="0" dirty="0"/>
              <a:t> along with informative annotations will, if desired, be securely and readily </a:t>
            </a:r>
            <a:r>
              <a:rPr lang="en-US" b="1" u="sng" noProof="0" dirty="0"/>
              <a:t>accessible on their smartphone</a:t>
            </a:r>
            <a:r>
              <a:rPr lang="en-US" noProof="0" dirty="0"/>
              <a:t>.</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Individuals from ancestrally diverse backgrounds will </a:t>
            </a:r>
            <a:r>
              <a:rPr lang="en-US" b="1" u="sng" noProof="0" dirty="0"/>
              <a:t>benefit equitably from advances in human genomics</a:t>
            </a:r>
            <a:r>
              <a:rPr lang="en-US" noProof="0" dirty="0"/>
              <a:t>.</a:t>
            </a:r>
          </a:p>
          <a:p>
            <a:pPr marL="342900" indent="-342900" algn="just" fontAlgn="base">
              <a:buFont typeface="Arial" panose="020B0604020202020204" pitchFamily="34" charset="0"/>
              <a:buChar char="•"/>
            </a:pPr>
            <a:endParaRPr lang="en-US" noProof="0" dirty="0"/>
          </a:p>
          <a:p>
            <a:pPr marL="342900" indent="-342900" algn="just" fontAlgn="base">
              <a:buFont typeface="Arial" panose="020B0604020202020204" pitchFamily="34" charset="0"/>
              <a:buChar char="•"/>
            </a:pPr>
            <a:r>
              <a:rPr lang="en-US" noProof="0" dirty="0"/>
              <a:t>Breakthrough discoveries will lead to </a:t>
            </a:r>
            <a:r>
              <a:rPr lang="en-US" b="1" u="sng" noProof="0" dirty="0"/>
              <a:t>curative therapies involving genomic modifications</a:t>
            </a:r>
            <a:r>
              <a:rPr lang="en-US" noProof="0" dirty="0"/>
              <a:t> for dozens of genetic diseases.</a:t>
            </a:r>
          </a:p>
          <a:p>
            <a:endParaRPr lang="en-US" noProof="0" dirty="0"/>
          </a:p>
          <a:p>
            <a:endParaRPr lang="en-US" noProof="0" dirty="0"/>
          </a:p>
        </p:txBody>
      </p:sp>
    </p:spTree>
    <p:extLst>
      <p:ext uri="{BB962C8B-B14F-4D97-AF65-F5344CB8AC3E}">
        <p14:creationId xmlns:p14="http://schemas.microsoft.com/office/powerpoint/2010/main" val="360044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93" y="206892"/>
            <a:ext cx="11482946" cy="669798"/>
          </a:xfrm>
        </p:spPr>
        <p:txBody>
          <a:bodyPr>
            <a:noAutofit/>
          </a:bodyPr>
          <a:lstStyle/>
          <a:p>
            <a:r>
              <a:rPr lang="en-US" sz="2800" noProof="0" dirty="0"/>
              <a:t>STUDY OF GENETIC VARIATION (NOT JUST IN HUMAN)</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031" y="1126201"/>
            <a:ext cx="3590925" cy="127635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3" y="1108709"/>
            <a:ext cx="2502513" cy="3311017"/>
          </a:xfrm>
          <a:prstGeom prst="rect">
            <a:avLst/>
          </a:prstGeom>
        </p:spPr>
      </p:pic>
      <p:sp>
        <p:nvSpPr>
          <p:cNvPr id="5" name="CasellaDiTesto 4"/>
          <p:cNvSpPr txBox="1"/>
          <p:nvPr/>
        </p:nvSpPr>
        <p:spPr>
          <a:xfrm>
            <a:off x="1171672" y="5637533"/>
            <a:ext cx="10168989" cy="400110"/>
          </a:xfrm>
          <a:prstGeom prst="rect">
            <a:avLst/>
          </a:prstGeom>
          <a:noFill/>
        </p:spPr>
        <p:txBody>
          <a:bodyPr wrap="square" rtlCol="0">
            <a:spAutoFit/>
          </a:bodyPr>
          <a:lstStyle/>
          <a:p>
            <a:pPr algn="just"/>
            <a:r>
              <a:rPr lang="en-US" sz="2000" noProof="0" dirty="0"/>
              <a:t>The HapMap project: toward building an atlas of human genetic variation</a:t>
            </a: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0" y="2522154"/>
            <a:ext cx="7516274" cy="1343212"/>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855" y="4114877"/>
            <a:ext cx="7620898" cy="1403053"/>
          </a:xfrm>
          <a:prstGeom prst="rect">
            <a:avLst/>
          </a:prstGeom>
        </p:spPr>
      </p:pic>
    </p:spTree>
    <p:extLst>
      <p:ext uri="{BB962C8B-B14F-4D97-AF65-F5344CB8AC3E}">
        <p14:creationId xmlns:p14="http://schemas.microsoft.com/office/powerpoint/2010/main" val="8767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570174" y="536027"/>
            <a:ext cx="5128327" cy="646331"/>
          </a:xfrm>
          <a:prstGeom prst="rect">
            <a:avLst/>
          </a:prstGeom>
          <a:noFill/>
        </p:spPr>
        <p:txBody>
          <a:bodyPr wrap="none" rtlCol="0">
            <a:spAutoFit/>
          </a:bodyPr>
          <a:lstStyle/>
          <a:p>
            <a:pPr algn="ctr"/>
            <a:r>
              <a:rPr lang="en-US" b="1" u="sng" noProof="0" dirty="0"/>
              <a:t>April 1953</a:t>
            </a:r>
          </a:p>
          <a:p>
            <a:pPr algn="ctr"/>
            <a:r>
              <a:rPr lang="en-US" noProof="0" dirty="0"/>
              <a:t>The double helix DNA structure is discovered</a:t>
            </a: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12624"/>
          <a:stretch/>
        </p:blipFill>
        <p:spPr>
          <a:xfrm>
            <a:off x="6560645" y="1313792"/>
            <a:ext cx="3644900" cy="527093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3"/>
            <a:ext cx="4487917" cy="6873733"/>
          </a:xfrm>
          <a:prstGeom prst="rect">
            <a:avLst/>
          </a:prstGeom>
        </p:spPr>
      </p:pic>
    </p:spTree>
    <p:extLst>
      <p:ext uri="{BB962C8B-B14F-4D97-AF65-F5344CB8AC3E}">
        <p14:creationId xmlns:p14="http://schemas.microsoft.com/office/powerpoint/2010/main" val="39922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Autofit/>
          </a:bodyPr>
          <a:lstStyle/>
          <a:p>
            <a:r>
              <a:rPr lang="en-US" sz="2800" noProof="0" dirty="0"/>
              <a:t>1000K GENOMES PROJECT</a:t>
            </a:r>
          </a:p>
        </p:txBody>
      </p:sp>
      <p:sp>
        <p:nvSpPr>
          <p:cNvPr id="5" name="CasellaDiTesto 4"/>
          <p:cNvSpPr txBox="1"/>
          <p:nvPr/>
        </p:nvSpPr>
        <p:spPr>
          <a:xfrm>
            <a:off x="8146184" y="1219852"/>
            <a:ext cx="3778624" cy="1323439"/>
          </a:xfrm>
          <a:prstGeom prst="rect">
            <a:avLst/>
          </a:prstGeom>
          <a:noFill/>
        </p:spPr>
        <p:txBody>
          <a:bodyPr wrap="square" rtlCol="0">
            <a:spAutoFit/>
          </a:bodyPr>
          <a:lstStyle/>
          <a:p>
            <a:pPr algn="just"/>
            <a:r>
              <a:rPr lang="en-US" sz="2000" noProof="0" dirty="0"/>
              <a:t>Nature, 2010</a:t>
            </a:r>
          </a:p>
          <a:p>
            <a:pPr algn="just"/>
            <a:endParaRPr lang="en-US" sz="2000" noProof="0" dirty="0"/>
          </a:p>
          <a:p>
            <a:pPr algn="just"/>
            <a:r>
              <a:rPr lang="en-US" sz="2000" b="1" u="sng" noProof="0" dirty="0"/>
              <a:t>Data about 2535 individuals belonging to 26 populations</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7" y="3283235"/>
            <a:ext cx="5013831" cy="3339210"/>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018" y="3252631"/>
            <a:ext cx="6839722" cy="3369814"/>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997" y="787685"/>
            <a:ext cx="1905000" cy="2495550"/>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86" y="1607886"/>
            <a:ext cx="5867811" cy="1660048"/>
          </a:xfrm>
          <a:prstGeom prst="rect">
            <a:avLst/>
          </a:prstGeom>
        </p:spPr>
      </p:pic>
    </p:spTree>
    <p:extLst>
      <p:ext uri="{BB962C8B-B14F-4D97-AF65-F5344CB8AC3E}">
        <p14:creationId xmlns:p14="http://schemas.microsoft.com/office/powerpoint/2010/main" val="172232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fontScale="90000"/>
          </a:bodyPr>
          <a:lstStyle/>
          <a:p>
            <a:r>
              <a:rPr lang="en-US" noProof="0" dirty="0"/>
              <a:t>IS A «REFERENCE GENOME» ENOUGH?</a:t>
            </a:r>
          </a:p>
        </p:txBody>
      </p:sp>
      <p:sp>
        <p:nvSpPr>
          <p:cNvPr id="3" name="Segnaposto contenuto 2"/>
          <p:cNvSpPr>
            <a:spLocks noGrp="1"/>
          </p:cNvSpPr>
          <p:nvPr>
            <p:ph idx="1"/>
          </p:nvPr>
        </p:nvSpPr>
        <p:spPr>
          <a:xfrm>
            <a:off x="4695092" y="1673352"/>
            <a:ext cx="6743700" cy="3487733"/>
          </a:xfrm>
        </p:spPr>
        <p:txBody>
          <a:bodyPr/>
          <a:lstStyle/>
          <a:p>
            <a:r>
              <a:rPr lang="en-US" b="1" noProof="0" dirty="0"/>
              <a:t>The Human Pangenome Reference Consortium</a:t>
            </a:r>
          </a:p>
          <a:p>
            <a:r>
              <a:rPr lang="en-US" noProof="0" dirty="0"/>
              <a:t>A single reference genome cannot summarize human (or any other species) genetic diversity</a:t>
            </a:r>
          </a:p>
          <a:p>
            <a:r>
              <a:rPr lang="en-US" noProof="0" dirty="0"/>
              <a:t>Structural variation exists = genomic regions not shared by all individuals</a:t>
            </a:r>
          </a:p>
          <a:p>
            <a:r>
              <a:rPr lang="en-US" noProof="0" dirty="0"/>
              <a:t>Pan-genome = collection of core regions shared by all individuals + dispensable regions, which may be absent in some individuals</a:t>
            </a:r>
          </a:p>
        </p:txBody>
      </p:sp>
      <p:pic>
        <p:nvPicPr>
          <p:cNvPr id="4" name="Immagine 3"/>
          <p:cNvPicPr>
            <a:picLocks noChangeAspect="1"/>
          </p:cNvPicPr>
          <p:nvPr/>
        </p:nvPicPr>
        <p:blipFill>
          <a:blip r:embed="rId2"/>
          <a:stretch>
            <a:fillRect/>
          </a:stretch>
        </p:blipFill>
        <p:spPr>
          <a:xfrm>
            <a:off x="500796" y="1102702"/>
            <a:ext cx="3341444" cy="276875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72" y="4333662"/>
            <a:ext cx="4105283" cy="175940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805" y="4956754"/>
            <a:ext cx="5182049" cy="1287892"/>
          </a:xfrm>
          <a:prstGeom prst="rect">
            <a:avLst/>
          </a:prstGeom>
        </p:spPr>
      </p:pic>
    </p:spTree>
    <p:extLst>
      <p:ext uri="{BB962C8B-B14F-4D97-AF65-F5344CB8AC3E}">
        <p14:creationId xmlns:p14="http://schemas.microsoft.com/office/powerpoint/2010/main" val="21051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388" y="1207232"/>
            <a:ext cx="8621604" cy="5140813"/>
          </a:xfrm>
        </p:spPr>
      </p:pic>
      <p:sp>
        <p:nvSpPr>
          <p:cNvPr id="9" name="CasellaDiTesto 8"/>
          <p:cNvSpPr txBox="1"/>
          <p:nvPr/>
        </p:nvSpPr>
        <p:spPr>
          <a:xfrm>
            <a:off x="9293469" y="2145323"/>
            <a:ext cx="2488223" cy="2862322"/>
          </a:xfrm>
          <a:prstGeom prst="rect">
            <a:avLst/>
          </a:prstGeom>
          <a:noFill/>
        </p:spPr>
        <p:txBody>
          <a:bodyPr wrap="square" rtlCol="0">
            <a:spAutoFit/>
          </a:bodyPr>
          <a:lstStyle/>
          <a:p>
            <a:r>
              <a:rPr lang="en-US" noProof="0" dirty="0"/>
              <a:t>This table reports the amount of accessory genomic sequence NOT included in the reference human genome identified by genomic resequencing of multiple individuals</a:t>
            </a:r>
          </a:p>
        </p:txBody>
      </p:sp>
      <p:sp>
        <p:nvSpPr>
          <p:cNvPr id="6" name="Titolo 1"/>
          <p:cNvSpPr>
            <a:spLocks noGrp="1"/>
          </p:cNvSpPr>
          <p:nvPr>
            <p:ph type="title"/>
          </p:nvPr>
        </p:nvSpPr>
        <p:spPr>
          <a:xfrm>
            <a:off x="1341120" y="438912"/>
            <a:ext cx="9509760" cy="545826"/>
          </a:xfrm>
        </p:spPr>
        <p:txBody>
          <a:bodyPr>
            <a:normAutofit fontScale="90000"/>
          </a:bodyPr>
          <a:lstStyle/>
          <a:p>
            <a:r>
              <a:rPr lang="en-US" noProof="0" dirty="0"/>
              <a:t>IS A «REFERENCE GENOME» ENOUGH?</a:t>
            </a:r>
          </a:p>
        </p:txBody>
      </p:sp>
    </p:spTree>
    <p:extLst>
      <p:ext uri="{BB962C8B-B14F-4D97-AF65-F5344CB8AC3E}">
        <p14:creationId xmlns:p14="http://schemas.microsoft.com/office/powerpoint/2010/main" val="50346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fontScale="90000"/>
          </a:bodyPr>
          <a:lstStyle/>
          <a:p>
            <a:r>
              <a:rPr lang="en-US" sz="2800" noProof="0" dirty="0"/>
              <a:t>HUMAN PANGENOME CONSORTIUM – THE FIRST RESULTS</a:t>
            </a:r>
          </a:p>
        </p:txBody>
      </p:sp>
      <p:sp>
        <p:nvSpPr>
          <p:cNvPr id="9" name="CasellaDiTesto 8"/>
          <p:cNvSpPr txBox="1"/>
          <p:nvPr/>
        </p:nvSpPr>
        <p:spPr>
          <a:xfrm>
            <a:off x="756139" y="5776546"/>
            <a:ext cx="8387861" cy="369332"/>
          </a:xfrm>
          <a:prstGeom prst="rect">
            <a:avLst/>
          </a:prstGeom>
          <a:noFill/>
        </p:spPr>
        <p:txBody>
          <a:bodyPr wrap="square" rtlCol="0">
            <a:spAutoFit/>
          </a:bodyPr>
          <a:lstStyle/>
          <a:p>
            <a:r>
              <a:rPr lang="en-US" noProof="0" dirty="0"/>
              <a:t>This article (Liao et al. 2023) is available on Moodle</a:t>
            </a:r>
          </a:p>
        </p:txBody>
      </p:sp>
      <p:sp>
        <p:nvSpPr>
          <p:cNvPr id="4" name="CasellaDiTesto 3"/>
          <p:cNvSpPr txBox="1"/>
          <p:nvPr/>
        </p:nvSpPr>
        <p:spPr>
          <a:xfrm>
            <a:off x="896815" y="1380392"/>
            <a:ext cx="5926016" cy="3970318"/>
          </a:xfrm>
          <a:prstGeom prst="rect">
            <a:avLst/>
          </a:prstGeom>
          <a:noFill/>
        </p:spPr>
        <p:txBody>
          <a:bodyPr wrap="square" rtlCol="0">
            <a:spAutoFit/>
          </a:bodyPr>
          <a:lstStyle/>
          <a:p>
            <a:pPr marL="285750" indent="-285750">
              <a:buFont typeface="Wingdings" panose="05000000000000000000" pitchFamily="2" charset="2"/>
              <a:buChar char="Ø"/>
            </a:pPr>
            <a:r>
              <a:rPr lang="en-US" noProof="0" dirty="0"/>
              <a:t>Complete re-sequencing of 47 human genomes (94 different haplotypes)</a:t>
            </a:r>
          </a:p>
          <a:p>
            <a:pPr marL="285750" indent="-285750">
              <a:buFont typeface="Wingdings" panose="05000000000000000000" pitchFamily="2" charset="2"/>
              <a:buChar char="Ø"/>
            </a:pPr>
            <a:endParaRPr lang="en-US" noProof="0" dirty="0"/>
          </a:p>
          <a:p>
            <a:pPr marL="285750" indent="-285750">
              <a:buFont typeface="Wingdings" panose="05000000000000000000" pitchFamily="2" charset="2"/>
              <a:buChar char="Ø"/>
            </a:pPr>
            <a:r>
              <a:rPr lang="en-US" noProof="0" dirty="0"/>
              <a:t>Recovery of sequence data not included in the reference genome (=structural variations)</a:t>
            </a:r>
          </a:p>
          <a:p>
            <a:pPr marL="285750" indent="-285750">
              <a:buFont typeface="Wingdings" panose="05000000000000000000" pitchFamily="2" charset="2"/>
              <a:buChar char="Ø"/>
            </a:pPr>
            <a:endParaRPr lang="en-US" noProof="0" dirty="0"/>
          </a:p>
          <a:p>
            <a:pPr marL="285750" indent="-285750">
              <a:buFont typeface="Wingdings" panose="05000000000000000000" pitchFamily="2" charset="2"/>
              <a:buChar char="Ø"/>
            </a:pPr>
            <a:r>
              <a:rPr lang="en-US" noProof="0" dirty="0"/>
              <a:t>119 million accessory base pairs added to the reference assembly</a:t>
            </a:r>
          </a:p>
          <a:p>
            <a:pPr marL="285750" indent="-285750">
              <a:buFont typeface="Wingdings" panose="05000000000000000000" pitchFamily="2" charset="2"/>
              <a:buChar char="Ø"/>
            </a:pPr>
            <a:endParaRPr lang="en-US" noProof="0" dirty="0"/>
          </a:p>
          <a:p>
            <a:pPr marL="285750" indent="-285750">
              <a:buFont typeface="Wingdings" panose="05000000000000000000" pitchFamily="2" charset="2"/>
              <a:buChar char="Ø"/>
            </a:pPr>
            <a:r>
              <a:rPr lang="en-US" noProof="0" dirty="0"/>
              <a:t>1115 gene duplication events detected not included in the reference genome</a:t>
            </a:r>
          </a:p>
          <a:p>
            <a:pPr marL="285750" indent="-285750">
              <a:buFont typeface="Wingdings" panose="05000000000000000000" pitchFamily="2" charset="2"/>
              <a:buChar char="Ø"/>
            </a:pPr>
            <a:endParaRPr lang="en-US" noProof="0" dirty="0"/>
          </a:p>
          <a:p>
            <a:pPr marL="285750" indent="-285750">
              <a:buFont typeface="Wingdings" panose="05000000000000000000" pitchFamily="2" charset="2"/>
              <a:buChar char="Ø"/>
            </a:pPr>
            <a:r>
              <a:rPr lang="en-US" noProof="0" dirty="0"/>
              <a:t>34% improvement in accuracy of small variation detection (SNPs and indels)</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001" y="3061503"/>
            <a:ext cx="4458086" cy="241574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001" y="1345222"/>
            <a:ext cx="4458086" cy="1531753"/>
          </a:xfrm>
          <a:prstGeom prst="rect">
            <a:avLst/>
          </a:prstGeom>
        </p:spPr>
      </p:pic>
    </p:spTree>
    <p:extLst>
      <p:ext uri="{BB962C8B-B14F-4D97-AF65-F5344CB8AC3E}">
        <p14:creationId xmlns:p14="http://schemas.microsoft.com/office/powerpoint/2010/main" val="11112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a:bodyPr>
          <a:lstStyle/>
          <a:p>
            <a:r>
              <a:rPr lang="en-US" sz="2800" noProof="0" dirty="0"/>
              <a:t>THE T2T CONSORTIUM – THE NATURAL BROTHER OF HGP</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263" y="2963008"/>
            <a:ext cx="2279590" cy="2901462"/>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t="14569" b="16027"/>
          <a:stretch/>
        </p:blipFill>
        <p:spPr>
          <a:xfrm>
            <a:off x="8088923" y="1403537"/>
            <a:ext cx="2995930" cy="1559471"/>
          </a:xfrm>
          <a:prstGeom prst="rect">
            <a:avLst/>
          </a:prstGeom>
        </p:spPr>
      </p:pic>
      <p:sp>
        <p:nvSpPr>
          <p:cNvPr id="8" name="CasellaDiTesto 7"/>
          <p:cNvSpPr txBox="1"/>
          <p:nvPr/>
        </p:nvSpPr>
        <p:spPr>
          <a:xfrm>
            <a:off x="694592" y="1208682"/>
            <a:ext cx="6365631" cy="3139321"/>
          </a:xfrm>
          <a:prstGeom prst="rect">
            <a:avLst/>
          </a:prstGeom>
          <a:noFill/>
        </p:spPr>
        <p:txBody>
          <a:bodyPr wrap="square" rtlCol="0">
            <a:spAutoFit/>
          </a:bodyPr>
          <a:lstStyle/>
          <a:p>
            <a:pPr algn="just"/>
            <a:r>
              <a:rPr lang="en-US" noProof="0" dirty="0"/>
              <a:t>Although the sequencing of the human genome had long been declared complete, in reality a considerable portion of our chromosomes remained, in fact, unknown, as they were characterized by extreme repetitiveness, which prevented the completion of assembly</a:t>
            </a:r>
          </a:p>
          <a:p>
            <a:pPr algn="just"/>
            <a:endParaRPr lang="en-US" noProof="0" dirty="0"/>
          </a:p>
          <a:p>
            <a:pPr marL="285750" indent="-285750" algn="just">
              <a:buFont typeface="Arial" panose="020B0604020202020204" pitchFamily="34" charset="0"/>
              <a:buChar char="•"/>
            </a:pPr>
            <a:r>
              <a:rPr lang="en-US" noProof="0" dirty="0"/>
              <a:t>Centromeric regions</a:t>
            </a:r>
          </a:p>
          <a:p>
            <a:pPr marL="285750" indent="-285750" algn="just">
              <a:buFont typeface="Arial" panose="020B0604020202020204" pitchFamily="34" charset="0"/>
              <a:buChar char="•"/>
            </a:pPr>
            <a:r>
              <a:rPr lang="en-US" noProof="0" dirty="0"/>
              <a:t>Telomeric and </a:t>
            </a:r>
            <a:r>
              <a:rPr lang="en-US" noProof="0" dirty="0" err="1"/>
              <a:t>subtelomeric</a:t>
            </a:r>
            <a:r>
              <a:rPr lang="en-US" noProof="0" dirty="0"/>
              <a:t> regions</a:t>
            </a:r>
          </a:p>
          <a:p>
            <a:pPr marL="285750" indent="-285750" algn="just">
              <a:buFont typeface="Arial" panose="020B0604020202020204" pitchFamily="34" charset="0"/>
              <a:buChar char="•"/>
            </a:pPr>
            <a:r>
              <a:rPr lang="en-US" noProof="0" dirty="0"/>
              <a:t>High-copy number repeat gene clusters (rRNAs)</a:t>
            </a:r>
          </a:p>
          <a:p>
            <a:pPr marL="285750" indent="-285750" algn="just">
              <a:buFont typeface="Arial" panose="020B0604020202020204" pitchFamily="34" charset="0"/>
              <a:buChar char="•"/>
            </a:pPr>
            <a:r>
              <a:rPr lang="en-US" noProof="0" dirty="0"/>
              <a:t>Large part of the Y chromosome</a:t>
            </a: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137" y="4571947"/>
            <a:ext cx="5880701" cy="1565952"/>
          </a:xfrm>
          <a:prstGeom prst="rect">
            <a:avLst/>
          </a:prstGeom>
        </p:spPr>
      </p:pic>
    </p:spTree>
    <p:extLst>
      <p:ext uri="{BB962C8B-B14F-4D97-AF65-F5344CB8AC3E}">
        <p14:creationId xmlns:p14="http://schemas.microsoft.com/office/powerpoint/2010/main" val="35639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694592" y="1208682"/>
            <a:ext cx="6365631" cy="4801314"/>
          </a:xfrm>
          <a:prstGeom prst="rect">
            <a:avLst/>
          </a:prstGeom>
          <a:noFill/>
        </p:spPr>
        <p:txBody>
          <a:bodyPr wrap="square" rtlCol="0">
            <a:spAutoFit/>
          </a:bodyPr>
          <a:lstStyle/>
          <a:p>
            <a:pPr algn="just"/>
            <a:r>
              <a:rPr lang="en-US" noProof="0" dirty="0"/>
              <a:t>Next you can see (in red) the new regions completed by the T2T consortium</a:t>
            </a:r>
          </a:p>
          <a:p>
            <a:pPr algn="just"/>
            <a:endParaRPr lang="en-US" noProof="0" dirty="0"/>
          </a:p>
          <a:p>
            <a:pPr algn="just"/>
            <a:r>
              <a:rPr lang="en-US" b="1" u="sng" noProof="0" dirty="0"/>
              <a:t>Not just repetitive regions</a:t>
            </a:r>
            <a:r>
              <a:rPr lang="en-US" noProof="0" dirty="0"/>
              <a:t>! 1956 new genes, 99 of them protein-coding</a:t>
            </a:r>
          </a:p>
          <a:p>
            <a:pPr algn="just"/>
            <a:endParaRPr lang="en-US" noProof="0" dirty="0"/>
          </a:p>
          <a:p>
            <a:pPr algn="just"/>
            <a:r>
              <a:rPr lang="en-US" noProof="0" dirty="0"/>
              <a:t>The reference article is available on Moodle</a:t>
            </a:r>
          </a:p>
          <a:p>
            <a:pPr algn="just"/>
            <a:endParaRPr lang="en-US" noProof="0" dirty="0"/>
          </a:p>
          <a:p>
            <a:pPr algn="just"/>
            <a:r>
              <a:rPr lang="en-US" noProof="0" dirty="0"/>
              <a:t>Method: DNA sequencing of a </a:t>
            </a:r>
            <a:r>
              <a:rPr lang="en-US" b="1" noProof="0" dirty="0"/>
              <a:t>hydatidiform mole </a:t>
            </a:r>
            <a:r>
              <a:rPr lang="en-US" noProof="0" dirty="0"/>
              <a:t>(an abnormal form of pregnancy in which a sperm fertilizes an egg that has lost its DNA, then leading by duplication of the paternally derived genome to a diploid 46, XX or 46, XY karyotype). The genome is in </a:t>
            </a:r>
            <a:r>
              <a:rPr lang="en-US" b="1" u="sng" noProof="0" dirty="0"/>
              <a:t>complete homozygosity</a:t>
            </a:r>
            <a:r>
              <a:rPr lang="en-US" noProof="0" dirty="0"/>
              <a:t>, thus limiting assembly problems related to sequence variations normally found between die haplotypes (of maternal and paternal origin)</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8822" y="1208682"/>
            <a:ext cx="4575542" cy="2916118"/>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822" y="4292541"/>
            <a:ext cx="4575542" cy="1631237"/>
          </a:xfrm>
          <a:prstGeom prst="rect">
            <a:avLst/>
          </a:prstGeom>
        </p:spPr>
      </p:pic>
      <p:sp>
        <p:nvSpPr>
          <p:cNvPr id="7" name="Titolo 1"/>
          <p:cNvSpPr txBox="1">
            <a:spLocks/>
          </p:cNvSpPr>
          <p:nvPr/>
        </p:nvSpPr>
        <p:spPr>
          <a:xfrm>
            <a:off x="1341120" y="438912"/>
            <a:ext cx="9509760" cy="5458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THE T2T CONSORTIUM – THE NATURAL BROTHER OF HGP</a:t>
            </a:r>
          </a:p>
        </p:txBody>
      </p:sp>
    </p:spTree>
    <p:extLst>
      <p:ext uri="{BB962C8B-B14F-4D97-AF65-F5344CB8AC3E}">
        <p14:creationId xmlns:p14="http://schemas.microsoft.com/office/powerpoint/2010/main" val="33255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7033845" y="1368152"/>
            <a:ext cx="4575542" cy="1477328"/>
          </a:xfrm>
          <a:prstGeom prst="rect">
            <a:avLst/>
          </a:prstGeom>
          <a:noFill/>
          <a:ln w="12700">
            <a:solidFill>
              <a:schemeClr val="tx1"/>
            </a:solidFill>
          </a:ln>
        </p:spPr>
        <p:txBody>
          <a:bodyPr wrap="square" rtlCol="0">
            <a:spAutoFit/>
          </a:bodyPr>
          <a:lstStyle/>
          <a:p>
            <a:pPr algn="just"/>
            <a:r>
              <a:rPr lang="en-US" noProof="0" dirty="0"/>
              <a:t>N.B: The T2T genome was obtained from a 46 karyotype, XX, thus lacking the Y chromosome. This was obtained through a second study (available on Moodle)</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64" y="1159185"/>
            <a:ext cx="6263640" cy="3993107"/>
          </a:xfrm>
          <a:prstGeom prst="rect">
            <a:avLst/>
          </a:prstGeom>
        </p:spPr>
      </p:pic>
      <p:sp>
        <p:nvSpPr>
          <p:cNvPr id="3" name="CasellaDiTesto 2"/>
          <p:cNvSpPr txBox="1"/>
          <p:nvPr/>
        </p:nvSpPr>
        <p:spPr>
          <a:xfrm>
            <a:off x="7033845" y="3191608"/>
            <a:ext cx="4677509" cy="2031325"/>
          </a:xfrm>
          <a:prstGeom prst="rect">
            <a:avLst/>
          </a:prstGeom>
          <a:noFill/>
        </p:spPr>
        <p:txBody>
          <a:bodyPr wrap="square" rtlCol="0">
            <a:spAutoFit/>
          </a:bodyPr>
          <a:lstStyle/>
          <a:p>
            <a:r>
              <a:rPr lang="en-US" noProof="0" dirty="0"/>
              <a:t>In the genome generated by the HGP, about 50% of the genomic sequence of the Y chromosome was missing!</a:t>
            </a:r>
          </a:p>
          <a:p>
            <a:endParaRPr lang="en-US" noProof="0" dirty="0"/>
          </a:p>
          <a:p>
            <a:r>
              <a:rPr lang="en-US" noProof="0" dirty="0"/>
              <a:t>This was due to the presence of numerous inverted tandem repeats in the long arm</a:t>
            </a:r>
          </a:p>
        </p:txBody>
      </p:sp>
      <p:sp>
        <p:nvSpPr>
          <p:cNvPr id="5" name="CasellaDiTesto 4"/>
          <p:cNvSpPr txBox="1"/>
          <p:nvPr/>
        </p:nvSpPr>
        <p:spPr>
          <a:xfrm>
            <a:off x="444664" y="5503985"/>
            <a:ext cx="11627174" cy="646331"/>
          </a:xfrm>
          <a:prstGeom prst="rect">
            <a:avLst/>
          </a:prstGeom>
          <a:noFill/>
        </p:spPr>
        <p:txBody>
          <a:bodyPr wrap="square" rtlCol="0">
            <a:spAutoFit/>
          </a:bodyPr>
          <a:lstStyle/>
          <a:p>
            <a:pPr algn="just"/>
            <a:r>
              <a:rPr lang="en-US" noProof="0" dirty="0"/>
              <a:t>The T2T-Y assembly resolved the </a:t>
            </a:r>
            <a:r>
              <a:rPr lang="en-US" noProof="0" dirty="0" err="1"/>
              <a:t>pseudoautosomal</a:t>
            </a:r>
            <a:r>
              <a:rPr lang="en-US" noProof="0" dirty="0"/>
              <a:t> region (responsible for the pairing of X and Y chromosome in metaphase plate) and clarified the sequence of several other highly complex regions.</a:t>
            </a:r>
          </a:p>
        </p:txBody>
      </p:sp>
      <p:sp>
        <p:nvSpPr>
          <p:cNvPr id="8" name="Titolo 1"/>
          <p:cNvSpPr txBox="1">
            <a:spLocks/>
          </p:cNvSpPr>
          <p:nvPr/>
        </p:nvSpPr>
        <p:spPr>
          <a:xfrm>
            <a:off x="1341120" y="438912"/>
            <a:ext cx="9509760" cy="5458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THE T2T CONSORTIUM – THE NATURAL BROTHER OF HGP</a:t>
            </a:r>
          </a:p>
        </p:txBody>
      </p:sp>
    </p:spTree>
    <p:extLst>
      <p:ext uri="{BB962C8B-B14F-4D97-AF65-F5344CB8AC3E}">
        <p14:creationId xmlns:p14="http://schemas.microsoft.com/office/powerpoint/2010/main" val="278150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96205"/>
          </a:xfrm>
        </p:spPr>
        <p:txBody>
          <a:bodyPr/>
          <a:lstStyle/>
          <a:p>
            <a:r>
              <a:rPr lang="en-US" noProof="0" dirty="0"/>
              <a:t>OUR GENOME IN NUMBERS</a:t>
            </a:r>
          </a:p>
        </p:txBody>
      </p:sp>
      <p:sp>
        <p:nvSpPr>
          <p:cNvPr id="3" name="Segnaposto contenuto 2"/>
          <p:cNvSpPr>
            <a:spLocks noGrp="1"/>
          </p:cNvSpPr>
          <p:nvPr>
            <p:ph idx="1"/>
          </p:nvPr>
        </p:nvSpPr>
        <p:spPr>
          <a:xfrm>
            <a:off x="311108" y="1526207"/>
            <a:ext cx="4975596" cy="4343400"/>
          </a:xfrm>
        </p:spPr>
        <p:txBody>
          <a:bodyPr>
            <a:normAutofit fontScale="85000" lnSpcReduction="10000"/>
          </a:bodyPr>
          <a:lstStyle/>
          <a:p>
            <a:pPr algn="just"/>
            <a:r>
              <a:rPr lang="en-US" noProof="0" dirty="0"/>
              <a:t>About </a:t>
            </a:r>
            <a:r>
              <a:rPr lang="en-US" b="1" u="sng" noProof="0" dirty="0"/>
              <a:t>3.055 Gb</a:t>
            </a:r>
            <a:r>
              <a:rPr lang="en-US" noProof="0" dirty="0"/>
              <a:t> (3 billion base pairs) in humans (except </a:t>
            </a:r>
            <a:r>
              <a:rPr lang="en-US" noProof="0" dirty="0" err="1"/>
              <a:t>chrY</a:t>
            </a:r>
            <a:r>
              <a:rPr lang="en-US" noProof="0" dirty="0"/>
              <a:t>, which includes about 60Mb of additional sequence, thus bringing the total sequence to about </a:t>
            </a:r>
            <a:r>
              <a:rPr lang="en-US" b="1" noProof="0" dirty="0"/>
              <a:t>3.1Gb</a:t>
            </a:r>
            <a:r>
              <a:rPr lang="en-US" noProof="0" dirty="0"/>
              <a:t>). “Standard” size for mammals</a:t>
            </a:r>
          </a:p>
          <a:p>
            <a:pPr algn="just"/>
            <a:r>
              <a:rPr lang="en-US" noProof="0" dirty="0"/>
              <a:t>Size NOT PROPORTIONAL to morphological complexity of organisms (</a:t>
            </a:r>
            <a:r>
              <a:rPr lang="en-US" b="1" noProof="0" dirty="0"/>
              <a:t>c-value paradox</a:t>
            </a:r>
            <a:r>
              <a:rPr lang="en-US" noProof="0" dirty="0"/>
              <a:t>)</a:t>
            </a:r>
          </a:p>
          <a:p>
            <a:pPr algn="just"/>
            <a:r>
              <a:rPr lang="en-US" noProof="0" dirty="0"/>
              <a:t>Wide variability within the same phyla</a:t>
            </a:r>
          </a:p>
          <a:p>
            <a:pPr algn="just"/>
            <a:r>
              <a:rPr lang="en-US" noProof="0" dirty="0"/>
              <a:t>Large impact of </a:t>
            </a:r>
            <a:r>
              <a:rPr lang="en-US" b="1" noProof="0" dirty="0"/>
              <a:t>repetitive elements </a:t>
            </a:r>
            <a:r>
              <a:rPr lang="en-US" noProof="0" dirty="0"/>
              <a:t>on the size (and structure) of a genome</a:t>
            </a:r>
          </a:p>
          <a:p>
            <a:pPr algn="just"/>
            <a:r>
              <a:rPr lang="en-US" noProof="0" dirty="0"/>
              <a:t>Lungfish genome </a:t>
            </a:r>
            <a:r>
              <a:rPr lang="en-US" b="1" noProof="0" dirty="0"/>
              <a:t>&gt;100 Gb</a:t>
            </a:r>
            <a:r>
              <a:rPr lang="en-US" noProof="0" dirty="0"/>
              <a:t>!</a:t>
            </a:r>
          </a:p>
          <a:p>
            <a:pPr algn="just"/>
            <a:r>
              <a:rPr lang="en-US" noProof="0" dirty="0"/>
              <a:t>Pufferfish (Fugu) </a:t>
            </a:r>
            <a:r>
              <a:rPr lang="en-US" b="1" noProof="0" dirty="0"/>
              <a:t>380 Mb </a:t>
            </a:r>
            <a:r>
              <a:rPr lang="en-US" noProof="0" dirty="0"/>
              <a:t>(millions of base pairs)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099" y="1151776"/>
            <a:ext cx="6722307" cy="5092262"/>
          </a:xfrm>
          <a:prstGeom prst="rect">
            <a:avLst/>
          </a:prstGeom>
        </p:spPr>
      </p:pic>
    </p:spTree>
    <p:extLst>
      <p:ext uri="{BB962C8B-B14F-4D97-AF65-F5344CB8AC3E}">
        <p14:creationId xmlns:p14="http://schemas.microsoft.com/office/powerpoint/2010/main" val="139214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11107" y="1526207"/>
            <a:ext cx="5227845" cy="4343400"/>
          </a:xfrm>
        </p:spPr>
        <p:txBody>
          <a:bodyPr>
            <a:normAutofit/>
          </a:bodyPr>
          <a:lstStyle/>
          <a:p>
            <a:r>
              <a:rPr lang="en-US" noProof="0" dirty="0"/>
              <a:t>About </a:t>
            </a:r>
            <a:r>
              <a:rPr lang="en-US" b="1" noProof="0" dirty="0"/>
              <a:t>3-5 million SNPs in each human genome</a:t>
            </a:r>
          </a:p>
          <a:p>
            <a:r>
              <a:rPr lang="en-US" noProof="0" dirty="0"/>
              <a:t>Each individual carries about </a:t>
            </a:r>
            <a:r>
              <a:rPr lang="en-US" b="1" noProof="0" dirty="0"/>
              <a:t>60 </a:t>
            </a:r>
            <a:r>
              <a:rPr lang="en-US" b="1" i="1" noProof="0" dirty="0"/>
              <a:t>de novo</a:t>
            </a:r>
            <a:r>
              <a:rPr lang="en-US" b="1" noProof="0" dirty="0"/>
              <a:t> mutations</a:t>
            </a:r>
            <a:r>
              <a:rPr lang="en-US" noProof="0" dirty="0"/>
              <a:t> relative to its parents</a:t>
            </a:r>
          </a:p>
          <a:p>
            <a:r>
              <a:rPr lang="en-US" noProof="0" dirty="0"/>
              <a:t>Humans are a species characterized by a </a:t>
            </a:r>
            <a:r>
              <a:rPr lang="en-US" u="sng" noProof="0" dirty="0"/>
              <a:t>LOW level of inter-specific genetic variability</a:t>
            </a:r>
          </a:p>
          <a:p>
            <a:r>
              <a:rPr lang="en-US" noProof="0" dirty="0"/>
              <a:t>In other species, genetic variation is enormous, even in direct comparison between homologous chromosomes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952" y="1518324"/>
            <a:ext cx="6379888" cy="4351283"/>
          </a:xfrm>
          <a:prstGeom prst="rect">
            <a:avLst/>
          </a:prstGeom>
        </p:spPr>
      </p:pic>
      <p:sp>
        <p:nvSpPr>
          <p:cNvPr id="4" name="CasellaDiTesto 3"/>
          <p:cNvSpPr txBox="1"/>
          <p:nvPr/>
        </p:nvSpPr>
        <p:spPr>
          <a:xfrm>
            <a:off x="501162" y="5266592"/>
            <a:ext cx="4624753" cy="923330"/>
          </a:xfrm>
          <a:prstGeom prst="rect">
            <a:avLst/>
          </a:prstGeom>
          <a:noFill/>
          <a:ln w="19050">
            <a:solidFill>
              <a:srgbClr val="00B050"/>
            </a:solidFill>
          </a:ln>
        </p:spPr>
        <p:txBody>
          <a:bodyPr wrap="square" rtlCol="0">
            <a:spAutoFit/>
          </a:bodyPr>
          <a:lstStyle/>
          <a:p>
            <a:pPr algn="ctr"/>
            <a:r>
              <a:rPr lang="en-US" noProof="0" dirty="0"/>
              <a:t>We will discuss the number of genes in each genome later, when we address the topic of </a:t>
            </a:r>
            <a:r>
              <a:rPr lang="en-US" b="1" noProof="0" dirty="0"/>
              <a:t>annotation</a:t>
            </a:r>
          </a:p>
        </p:txBody>
      </p:sp>
      <p:sp>
        <p:nvSpPr>
          <p:cNvPr id="7" name="Titolo 1"/>
          <p:cNvSpPr txBox="1">
            <a:spLocks/>
          </p:cNvSpPr>
          <p:nvPr/>
        </p:nvSpPr>
        <p:spPr>
          <a:xfrm>
            <a:off x="1341120" y="438912"/>
            <a:ext cx="9509760" cy="6962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noProof="0" dirty="0"/>
              <a:t>OUR GENOME IN NUMBERS</a:t>
            </a:r>
          </a:p>
        </p:txBody>
      </p:sp>
    </p:spTree>
    <p:extLst>
      <p:ext uri="{BB962C8B-B14F-4D97-AF65-F5344CB8AC3E}">
        <p14:creationId xmlns:p14="http://schemas.microsoft.com/office/powerpoint/2010/main" val="32815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THE ISSUE OF MONEY…</a:t>
            </a:r>
          </a:p>
        </p:txBody>
      </p:sp>
      <p:sp>
        <p:nvSpPr>
          <p:cNvPr id="3" name="CasellaDiTesto 2"/>
          <p:cNvSpPr txBox="1"/>
          <p:nvPr/>
        </p:nvSpPr>
        <p:spPr>
          <a:xfrm>
            <a:off x="1072056" y="1534510"/>
            <a:ext cx="10289628" cy="3016210"/>
          </a:xfrm>
          <a:prstGeom prst="rect">
            <a:avLst/>
          </a:prstGeom>
          <a:noFill/>
        </p:spPr>
        <p:txBody>
          <a:bodyPr wrap="square" rtlCol="0">
            <a:spAutoFit/>
          </a:bodyPr>
          <a:lstStyle/>
          <a:p>
            <a:pPr algn="just"/>
            <a:r>
              <a:rPr lang="en-US" sz="2000" noProof="0" dirty="0"/>
              <a:t>Recall that the cost of sequencing the human genome was $2.7 billion</a:t>
            </a:r>
          </a:p>
          <a:p>
            <a:pPr algn="just"/>
            <a:endParaRPr lang="en-US" sz="2000" noProof="0" dirty="0"/>
          </a:p>
          <a:p>
            <a:pPr algn="just"/>
            <a:r>
              <a:rPr lang="en-US" sz="2000" noProof="0" dirty="0"/>
              <a:t>In 2003, Collins wrote, referring to the goals that would be achievable in the case of “technological leaps,” proposing it as a way to stimulate a form of “creative dreaming.” </a:t>
            </a:r>
          </a:p>
          <a:p>
            <a:pPr algn="just"/>
            <a:endParaRPr lang="en-US" noProof="0" dirty="0"/>
          </a:p>
          <a:p>
            <a:pPr algn="just"/>
            <a:r>
              <a:rPr lang="en-US" sz="2400" b="1" noProof="0" dirty="0"/>
              <a:t>«</a:t>
            </a:r>
            <a:r>
              <a:rPr lang="en-US" sz="2400" b="1" i="1" noProof="0" dirty="0"/>
              <a:t>the ability to sequence DNA at costs that are lower by four to five orders of magnitude than the current cost, allowing a human genome to be sequenced for $1,000 or less</a:t>
            </a:r>
            <a:r>
              <a:rPr lang="en-US" sz="2400" b="1" noProof="0" dirty="0"/>
              <a:t>”</a:t>
            </a:r>
          </a:p>
        </p:txBody>
      </p:sp>
    </p:spTree>
    <p:extLst>
      <p:ext uri="{BB962C8B-B14F-4D97-AF65-F5344CB8AC3E}">
        <p14:creationId xmlns:p14="http://schemas.microsoft.com/office/powerpoint/2010/main" val="366618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022103" y="641130"/>
            <a:ext cx="3260828" cy="4801314"/>
          </a:xfrm>
          <a:prstGeom prst="rect">
            <a:avLst/>
          </a:prstGeom>
          <a:noFill/>
        </p:spPr>
        <p:txBody>
          <a:bodyPr wrap="none" rtlCol="0">
            <a:spAutoFit/>
          </a:bodyPr>
          <a:lstStyle/>
          <a:p>
            <a:pPr algn="ctr"/>
            <a:r>
              <a:rPr lang="en-US" b="1" u="sng" noProof="0" dirty="0"/>
              <a:t>The ’60s</a:t>
            </a:r>
          </a:p>
          <a:p>
            <a:pPr algn="ctr"/>
            <a:r>
              <a:rPr lang="en-US" noProof="0" dirty="0"/>
              <a:t>The genetic code</a:t>
            </a:r>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r>
              <a:rPr lang="en-US" noProof="0" dirty="0"/>
              <a:t>Nirenberg &amp; Matthaei, 1961</a:t>
            </a:r>
          </a:p>
          <a:p>
            <a:pPr algn="ctr"/>
            <a:r>
              <a:rPr lang="en-US" noProof="0" dirty="0"/>
              <a:t>The nature of codons</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5"/>
            <a:ext cx="5307724" cy="6866796"/>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023" y="1376854"/>
            <a:ext cx="6270988" cy="3293533"/>
          </a:xfrm>
          <a:prstGeom prst="rect">
            <a:avLst/>
          </a:prstGeom>
        </p:spPr>
      </p:pic>
    </p:spTree>
    <p:extLst>
      <p:ext uri="{BB962C8B-B14F-4D97-AF65-F5344CB8AC3E}">
        <p14:creationId xmlns:p14="http://schemas.microsoft.com/office/powerpoint/2010/main" val="32749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…PRETTY MUCH SOLVED!</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60684"/>
            <a:ext cx="5827688" cy="3279531"/>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2" y="1960684"/>
            <a:ext cx="5809007" cy="3269018"/>
          </a:xfrm>
          <a:prstGeom prst="rect">
            <a:avLst/>
          </a:prstGeom>
        </p:spPr>
      </p:pic>
      <p:sp>
        <p:nvSpPr>
          <p:cNvPr id="6" name="CasellaDiTesto 5"/>
          <p:cNvSpPr txBox="1"/>
          <p:nvPr/>
        </p:nvSpPr>
        <p:spPr>
          <a:xfrm>
            <a:off x="659423" y="5503985"/>
            <a:ext cx="10823331" cy="646331"/>
          </a:xfrm>
          <a:prstGeom prst="rect">
            <a:avLst/>
          </a:prstGeom>
          <a:noFill/>
        </p:spPr>
        <p:txBody>
          <a:bodyPr wrap="square" rtlCol="0">
            <a:spAutoFit/>
          </a:bodyPr>
          <a:lstStyle/>
          <a:p>
            <a:r>
              <a:rPr lang="en-US" noProof="0" dirty="0"/>
              <a:t>Today the cost of sequencing DNA using NGS (Next Generation Sequencing) approaches is less than a hundredth of $ per Mb -&gt; $1000 for a complete genome</a:t>
            </a:r>
          </a:p>
        </p:txBody>
      </p:sp>
    </p:spTree>
    <p:extLst>
      <p:ext uri="{BB962C8B-B14F-4D97-AF65-F5344CB8AC3E}">
        <p14:creationId xmlns:p14="http://schemas.microsoft.com/office/powerpoint/2010/main" val="5314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85" y="2435161"/>
            <a:ext cx="4116705" cy="1823085"/>
          </a:xfrm>
        </p:spPr>
        <p:txBody>
          <a:bodyPr>
            <a:noAutofit/>
          </a:bodyPr>
          <a:lstStyle/>
          <a:p>
            <a:pPr algn="just"/>
            <a:r>
              <a:rPr lang="en-US" sz="1800" noProof="0" dirty="0"/>
              <a:t>The availability of new technologies also leads to a change in approach</a:t>
            </a:r>
            <a:br>
              <a:rPr lang="en-US" sz="1800" noProof="0" dirty="0"/>
            </a:br>
            <a:br>
              <a:rPr lang="en-US" sz="1800" noProof="0" dirty="0"/>
            </a:br>
            <a:r>
              <a:rPr lang="en-US" sz="1800" noProof="0" dirty="0"/>
              <a:t>Strategy used by the HGP on the left (Sanger sequencing)</a:t>
            </a:r>
            <a:br>
              <a:rPr lang="en-US" sz="1800" noProof="0" dirty="0"/>
            </a:br>
            <a:br>
              <a:rPr lang="en-US" sz="1800" noProof="0" dirty="0"/>
            </a:br>
            <a:r>
              <a:rPr lang="en-US" sz="1800" noProof="0" dirty="0"/>
              <a:t>“Modern” approach based on next generation sequencing techniques on the right</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206" y="0"/>
            <a:ext cx="7219188" cy="6693408"/>
          </a:xfrm>
          <a:prstGeom prst="rect">
            <a:avLst/>
          </a:prstGeom>
        </p:spPr>
      </p:pic>
    </p:spTree>
    <p:extLst>
      <p:ext uri="{BB962C8B-B14F-4D97-AF65-F5344CB8AC3E}">
        <p14:creationId xmlns:p14="http://schemas.microsoft.com/office/powerpoint/2010/main" val="315180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en-US" sz="2800" noProof="0" dirty="0"/>
              <a:t>THE $1000 GENOME GOAL HAS ALREADY BEEN MET (THE 100$ GENOME GOAL IS NEXT)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8" y="1507576"/>
            <a:ext cx="3437548" cy="5115399"/>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32" y="1507577"/>
            <a:ext cx="5290356" cy="5115399"/>
          </a:xfrm>
          <a:prstGeom prst="rect">
            <a:avLst/>
          </a:prstGeom>
        </p:spPr>
      </p:pic>
      <p:sp>
        <p:nvSpPr>
          <p:cNvPr id="7" name="CasellaDiTesto 6"/>
          <p:cNvSpPr txBox="1"/>
          <p:nvPr/>
        </p:nvSpPr>
        <p:spPr>
          <a:xfrm>
            <a:off x="9238593" y="1807779"/>
            <a:ext cx="2795752" cy="3970318"/>
          </a:xfrm>
          <a:prstGeom prst="rect">
            <a:avLst/>
          </a:prstGeom>
          <a:noFill/>
        </p:spPr>
        <p:txBody>
          <a:bodyPr wrap="square" rtlCol="0">
            <a:spAutoFit/>
          </a:bodyPr>
          <a:lstStyle/>
          <a:p>
            <a:r>
              <a:rPr lang="en-US" noProof="0" dirty="0"/>
              <a:t>Illumina </a:t>
            </a:r>
            <a:r>
              <a:rPr lang="en-US" noProof="0" dirty="0" err="1"/>
              <a:t>HiSeq</a:t>
            </a:r>
            <a:r>
              <a:rPr lang="en-US" noProof="0" dirty="0"/>
              <a:t> X</a:t>
            </a:r>
          </a:p>
          <a:p>
            <a:endParaRPr lang="en-US" noProof="0" dirty="0"/>
          </a:p>
          <a:p>
            <a:r>
              <a:rPr lang="en-US" noProof="0" dirty="0"/>
              <a:t>Released to the market in 2015</a:t>
            </a:r>
          </a:p>
          <a:p>
            <a:endParaRPr lang="en-US" noProof="0" dirty="0"/>
          </a:p>
          <a:p>
            <a:r>
              <a:rPr lang="en-US" noProof="0" dirty="0"/>
              <a:t>N.B. the cost is for sequencing only! This leaves laboratory costs for extraction, purification, and library preparation (quite low) + costs for bioinformatic data analysis</a:t>
            </a:r>
          </a:p>
        </p:txBody>
      </p:sp>
    </p:spTree>
    <p:extLst>
      <p:ext uri="{BB962C8B-B14F-4D97-AF65-F5344CB8AC3E}">
        <p14:creationId xmlns:p14="http://schemas.microsoft.com/office/powerpoint/2010/main" val="8906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TO GET A BASIC IDEA…</a:t>
            </a:r>
          </a:p>
        </p:txBody>
      </p:sp>
      <p:sp>
        <p:nvSpPr>
          <p:cNvPr id="3" name="CasellaDiTesto 2"/>
          <p:cNvSpPr txBox="1"/>
          <p:nvPr/>
        </p:nvSpPr>
        <p:spPr>
          <a:xfrm>
            <a:off x="1072056" y="1418896"/>
            <a:ext cx="10289628" cy="4893647"/>
          </a:xfrm>
          <a:prstGeom prst="rect">
            <a:avLst/>
          </a:prstGeom>
          <a:noFill/>
        </p:spPr>
        <p:txBody>
          <a:bodyPr wrap="square" rtlCol="0">
            <a:spAutoFit/>
          </a:bodyPr>
          <a:lstStyle/>
          <a:p>
            <a:pPr marL="342900" indent="-342900" algn="just">
              <a:buFont typeface="Arial" panose="020B0604020202020204" pitchFamily="34" charset="0"/>
              <a:buChar char="•"/>
            </a:pPr>
            <a:r>
              <a:rPr lang="en-US" sz="2400" noProof="0" dirty="0"/>
              <a:t>Re-sequencing a human genome (or any genome in the same order of magnitude) with Illumina technologies today costs about </a:t>
            </a:r>
            <a:r>
              <a:rPr lang="en-US" sz="2400" b="1" u="sng" noProof="0" dirty="0"/>
              <a:t>1,000 euros</a:t>
            </a:r>
          </a:p>
          <a:p>
            <a:pPr marL="342900" indent="-342900" algn="just">
              <a:buFont typeface="Arial" panose="020B0604020202020204" pitchFamily="34" charset="0"/>
              <a:buChar char="•"/>
            </a:pPr>
            <a:r>
              <a:rPr lang="en-US" sz="2400" noProof="0" dirty="0"/>
              <a:t>De novo sequencing of an organism for which a genome is not available requires a combination of other sequencing techniques. A “chromosome-scale” assembly of a vertebrate can be achieved for </a:t>
            </a:r>
            <a:r>
              <a:rPr lang="en-US" sz="2400" b="1" u="sng" noProof="0" dirty="0"/>
              <a:t>less than 10000 euros</a:t>
            </a:r>
          </a:p>
          <a:p>
            <a:pPr marL="342900" indent="-342900" algn="just">
              <a:buFont typeface="Arial" panose="020B0604020202020204" pitchFamily="34" charset="0"/>
              <a:buChar char="•"/>
            </a:pPr>
            <a:r>
              <a:rPr lang="en-US" sz="2400" noProof="0" dirty="0"/>
              <a:t>The transcriptome of a human sample can be sequenced for </a:t>
            </a:r>
            <a:r>
              <a:rPr lang="en-US" sz="2400" b="1" u="sng" noProof="0" dirty="0"/>
              <a:t>less than 100 euros</a:t>
            </a:r>
            <a:r>
              <a:rPr lang="en-US" sz="2400" noProof="0" dirty="0"/>
              <a:t> for a “basic” approach (quantification of expression levels); more advanced approaches (alternative splicing study, etc.) require a few hundred euros</a:t>
            </a:r>
          </a:p>
          <a:p>
            <a:pPr marL="342900" indent="-342900" algn="just">
              <a:buFont typeface="Arial" panose="020B0604020202020204" pitchFamily="34" charset="0"/>
              <a:buChar char="•"/>
            </a:pPr>
            <a:r>
              <a:rPr lang="en-US" sz="2400" noProof="0" dirty="0"/>
              <a:t>Sequencing of viral and microbial genomes has </a:t>
            </a:r>
            <a:r>
              <a:rPr lang="en-US" sz="2400" b="1" u="sng" noProof="0" dirty="0"/>
              <a:t>negligible costs </a:t>
            </a:r>
            <a:r>
              <a:rPr lang="en-US" sz="2400" noProof="0" dirty="0"/>
              <a:t>(the major cost is related to the preparation of libraries)</a:t>
            </a:r>
          </a:p>
        </p:txBody>
      </p:sp>
    </p:spTree>
    <p:extLst>
      <p:ext uri="{BB962C8B-B14F-4D97-AF65-F5344CB8AC3E}">
        <p14:creationId xmlns:p14="http://schemas.microsoft.com/office/powerpoint/2010/main" val="102867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THE ISSUE OF TIMING… SOLVED</a:t>
            </a:r>
          </a:p>
        </p:txBody>
      </p:sp>
      <p:sp>
        <p:nvSpPr>
          <p:cNvPr id="3" name="CasellaDiTesto 2"/>
          <p:cNvSpPr txBox="1"/>
          <p:nvPr/>
        </p:nvSpPr>
        <p:spPr>
          <a:xfrm>
            <a:off x="1072056" y="1418896"/>
            <a:ext cx="10289628" cy="2985433"/>
          </a:xfrm>
          <a:prstGeom prst="rect">
            <a:avLst/>
          </a:prstGeom>
          <a:noFill/>
        </p:spPr>
        <p:txBody>
          <a:bodyPr wrap="square" rtlCol="0">
            <a:spAutoFit/>
          </a:bodyPr>
          <a:lstStyle/>
          <a:p>
            <a:pPr marL="342900" indent="-342900" algn="just">
              <a:buFont typeface="Arial" panose="020B0604020202020204" pitchFamily="34" charset="0"/>
              <a:buChar char="•"/>
            </a:pPr>
            <a:r>
              <a:rPr lang="en-US" sz="2000" noProof="0" dirty="0"/>
              <a:t>The human genome has been sequenced with Sanger technologies over a period of several years, reaching a </a:t>
            </a:r>
            <a:r>
              <a:rPr lang="en-US" sz="2000" b="1" u="sng" noProof="0" dirty="0"/>
              <a:t>rate of about 1,400Mb of sequence obtained per year</a:t>
            </a:r>
            <a:r>
              <a:rPr lang="en-US" sz="2000" noProof="0" dirty="0"/>
              <a:t> (N.B. to sequence a genome you need to get significantly higher coverage than 1X!)</a:t>
            </a:r>
          </a:p>
          <a:p>
            <a:pPr marL="342900" indent="-342900" algn="just">
              <a:buFont typeface="Arial" panose="020B0604020202020204" pitchFamily="34" charset="0"/>
              <a:buChar char="•"/>
            </a:pPr>
            <a:endParaRPr lang="en-US" sz="2000" noProof="0" dirty="0"/>
          </a:p>
          <a:p>
            <a:pPr marL="342900" indent="-342900" algn="just">
              <a:buFont typeface="Arial" panose="020B0604020202020204" pitchFamily="34" charset="0"/>
              <a:buChar char="•"/>
            </a:pPr>
            <a:r>
              <a:rPr lang="en-US" sz="2000" noProof="0" dirty="0"/>
              <a:t>Compare this to the outputs that an Illumina sequencer today can produce in 24 hours or so</a:t>
            </a:r>
          </a:p>
          <a:p>
            <a:pPr marL="342900" indent="-342900" algn="just">
              <a:buFont typeface="Arial" panose="020B0604020202020204" pitchFamily="34" charset="0"/>
              <a:buChar char="•"/>
            </a:pPr>
            <a:endParaRPr lang="en-US" sz="2400" noProof="0" dirty="0"/>
          </a:p>
          <a:p>
            <a:pPr marL="342900" indent="-342900" algn="just">
              <a:buFont typeface="Arial" panose="020B0604020202020204" pitchFamily="34" charset="0"/>
              <a:buChar char="•"/>
            </a:pPr>
            <a:endParaRPr lang="en-US" sz="2400" noProof="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18" y="4445876"/>
            <a:ext cx="8954685" cy="1674642"/>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2206"/>
          <a:stretch/>
        </p:blipFill>
        <p:spPr>
          <a:xfrm>
            <a:off x="6484883" y="3599190"/>
            <a:ext cx="5591503" cy="2528641"/>
          </a:xfrm>
          <a:prstGeom prst="rect">
            <a:avLst/>
          </a:prstGeom>
        </p:spPr>
      </p:pic>
    </p:spTree>
    <p:extLst>
      <p:ext uri="{BB962C8B-B14F-4D97-AF65-F5344CB8AC3E}">
        <p14:creationId xmlns:p14="http://schemas.microsoft.com/office/powerpoint/2010/main" val="38342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010052" cy="669798"/>
          </a:xfrm>
        </p:spPr>
        <p:txBody>
          <a:bodyPr>
            <a:normAutofit/>
          </a:bodyPr>
          <a:lstStyle/>
          <a:p>
            <a:r>
              <a:rPr lang="en-US" sz="2800" noProof="0" dirty="0"/>
              <a:t>MAIN IMPLICATIONS FOR HUMAN HEALTH</a:t>
            </a:r>
          </a:p>
        </p:txBody>
      </p:sp>
      <p:sp>
        <p:nvSpPr>
          <p:cNvPr id="6" name="CasellaDiTesto 5"/>
          <p:cNvSpPr txBox="1"/>
          <p:nvPr/>
        </p:nvSpPr>
        <p:spPr>
          <a:xfrm>
            <a:off x="7289075" y="1454863"/>
            <a:ext cx="4730010" cy="3416320"/>
          </a:xfrm>
          <a:prstGeom prst="rect">
            <a:avLst/>
          </a:prstGeom>
          <a:noFill/>
        </p:spPr>
        <p:txBody>
          <a:bodyPr wrap="square" rtlCol="0">
            <a:spAutoFit/>
          </a:bodyPr>
          <a:lstStyle/>
          <a:p>
            <a:endParaRPr lang="en-US" noProof="0" dirty="0"/>
          </a:p>
          <a:p>
            <a:pPr marL="285750" indent="-285750">
              <a:buFont typeface="Arial" panose="020B0604020202020204" pitchFamily="34" charset="0"/>
              <a:buChar char="•"/>
            </a:pPr>
            <a:r>
              <a:rPr lang="en-US" noProof="0" dirty="0"/>
              <a:t>Ability to explore the relationships between genotype and phenotype on a much finer scale than in the past</a:t>
            </a:r>
          </a:p>
          <a:p>
            <a:pPr marL="285750" indent="-285750">
              <a:buFont typeface="Arial" panose="020B0604020202020204" pitchFamily="34" charset="0"/>
              <a:buChar char="•"/>
            </a:pPr>
            <a:endParaRPr lang="en-US" noProof="0" dirty="0"/>
          </a:p>
          <a:p>
            <a:pPr marL="285750" indent="-285750">
              <a:buFont typeface="Arial" panose="020B0604020202020204" pitchFamily="34" charset="0"/>
              <a:buChar char="•"/>
            </a:pPr>
            <a:r>
              <a:rPr lang="en-US" noProof="0" dirty="0"/>
              <a:t>Let us remember that </a:t>
            </a:r>
            <a:r>
              <a:rPr lang="en-US" b="1" noProof="0" dirty="0"/>
              <a:t>we do not know the effect of most mutations and that we still do not know the function of a great many human genes</a:t>
            </a:r>
            <a:r>
              <a:rPr lang="en-US" noProof="0" dirty="0"/>
              <a:t> (all the more reason we know nothing or almost nothing about non-model organisms!).</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60" y="5425181"/>
            <a:ext cx="9617273" cy="129551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26" y="1199891"/>
            <a:ext cx="7104349" cy="4134109"/>
          </a:xfrm>
          <a:prstGeom prst="rect">
            <a:avLst/>
          </a:prstGeom>
        </p:spPr>
      </p:pic>
    </p:spTree>
    <p:extLst>
      <p:ext uri="{BB962C8B-B14F-4D97-AF65-F5344CB8AC3E}">
        <p14:creationId xmlns:p14="http://schemas.microsoft.com/office/powerpoint/2010/main" val="348023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7289075" y="1541418"/>
            <a:ext cx="4345577" cy="1754326"/>
          </a:xfrm>
          <a:prstGeom prst="rect">
            <a:avLst/>
          </a:prstGeom>
          <a:noFill/>
        </p:spPr>
        <p:txBody>
          <a:bodyPr wrap="square" rtlCol="0">
            <a:spAutoFit/>
          </a:bodyPr>
          <a:lstStyle/>
          <a:p>
            <a:r>
              <a:rPr lang="en-US" b="1" u="sng" noProof="0" dirty="0"/>
              <a:t>GWAS – Genome Wide Association Studies</a:t>
            </a:r>
          </a:p>
          <a:p>
            <a:endParaRPr lang="en-US" noProof="0" dirty="0"/>
          </a:p>
          <a:p>
            <a:r>
              <a:rPr lang="en-US" noProof="0" dirty="0"/>
              <a:t>Association between SNPs and phenotypic traits (usually presence of a disease related to genetic traits)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191" y="3442607"/>
            <a:ext cx="2485344" cy="3083553"/>
          </a:xfrm>
          <a:prstGeom prst="rect">
            <a:avLst/>
          </a:prstGeom>
        </p:spPr>
      </p:pic>
      <p:sp>
        <p:nvSpPr>
          <p:cNvPr id="8" name="CasellaDiTesto 7"/>
          <p:cNvSpPr txBox="1"/>
          <p:nvPr/>
        </p:nvSpPr>
        <p:spPr>
          <a:xfrm>
            <a:off x="722812" y="4019553"/>
            <a:ext cx="7496379" cy="2308324"/>
          </a:xfrm>
          <a:prstGeom prst="rect">
            <a:avLst/>
          </a:prstGeom>
          <a:noFill/>
        </p:spPr>
        <p:txBody>
          <a:bodyPr wrap="square" rtlCol="0">
            <a:spAutoFit/>
          </a:bodyPr>
          <a:lstStyle/>
          <a:p>
            <a:r>
              <a:rPr lang="en-US" noProof="0" dirty="0"/>
              <a:t>Not just GWAS…</a:t>
            </a:r>
          </a:p>
          <a:p>
            <a:endParaRPr lang="en-US" noProof="0" dirty="0"/>
          </a:p>
          <a:p>
            <a:r>
              <a:rPr lang="en-US" noProof="0" dirty="0"/>
              <a:t>Ability to use panels of target genes or genome fractions for </a:t>
            </a:r>
            <a:r>
              <a:rPr lang="en-US" b="1" u="sng" noProof="0" dirty="0"/>
              <a:t>targeted sequence analysis</a:t>
            </a:r>
          </a:p>
          <a:p>
            <a:endParaRPr lang="en-US" noProof="0" dirty="0"/>
          </a:p>
          <a:p>
            <a:r>
              <a:rPr lang="en-US" noProof="0" dirty="0"/>
              <a:t>Commercial panels applied for example in cancer genomics or for screening genetic variations associated with diabetes, hypertension, neurodegenerative diseases, etc.</a:t>
            </a: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6606" r="43444" b="44213"/>
          <a:stretch/>
        </p:blipFill>
        <p:spPr>
          <a:xfrm>
            <a:off x="1099038" y="1262870"/>
            <a:ext cx="5688623" cy="2602523"/>
          </a:xfrm>
          <a:prstGeom prst="rect">
            <a:avLst/>
          </a:prstGeom>
        </p:spPr>
      </p:pic>
      <p:sp>
        <p:nvSpPr>
          <p:cNvPr id="9" name="Title 1"/>
          <p:cNvSpPr>
            <a:spLocks noGrp="1"/>
          </p:cNvSpPr>
          <p:nvPr>
            <p:ph type="title"/>
          </p:nvPr>
        </p:nvSpPr>
        <p:spPr>
          <a:xfrm>
            <a:off x="1341120" y="438912"/>
            <a:ext cx="10010052" cy="669798"/>
          </a:xfrm>
        </p:spPr>
        <p:txBody>
          <a:bodyPr>
            <a:normAutofit/>
          </a:bodyPr>
          <a:lstStyle/>
          <a:p>
            <a:r>
              <a:rPr lang="en-US" sz="2800" noProof="0" dirty="0"/>
              <a:t>MAIN IMPLICATIONS FOR HUMAN HEALTH</a:t>
            </a:r>
          </a:p>
        </p:txBody>
      </p:sp>
    </p:spTree>
    <p:extLst>
      <p:ext uri="{BB962C8B-B14F-4D97-AF65-F5344CB8AC3E}">
        <p14:creationId xmlns:p14="http://schemas.microsoft.com/office/powerpoint/2010/main" val="401609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87680" y="1358043"/>
            <a:ext cx="7350036" cy="2585323"/>
          </a:xfrm>
          <a:prstGeom prst="rect">
            <a:avLst/>
          </a:prstGeom>
          <a:noFill/>
        </p:spPr>
        <p:txBody>
          <a:bodyPr wrap="square" rtlCol="0">
            <a:spAutoFit/>
          </a:bodyPr>
          <a:lstStyle/>
          <a:p>
            <a:r>
              <a:rPr lang="en-US" b="1" noProof="0" dirty="0"/>
              <a:t>Cancer genomics </a:t>
            </a:r>
            <a:r>
              <a:rPr lang="en-US" noProof="0" dirty="0"/>
              <a:t>(+transcriptomics &amp; epigenomics): a new discipline</a:t>
            </a:r>
          </a:p>
          <a:p>
            <a:endParaRPr lang="en-US" noProof="0" dirty="0"/>
          </a:p>
          <a:p>
            <a:r>
              <a:rPr lang="en-US" b="1" noProof="0" dirty="0"/>
              <a:t>Single cell approaches</a:t>
            </a:r>
            <a:r>
              <a:rPr lang="en-US" noProof="0" dirty="0"/>
              <a:t>: transcriptomics and more</a:t>
            </a:r>
          </a:p>
          <a:p>
            <a:endParaRPr lang="en-US" noProof="0" dirty="0"/>
          </a:p>
          <a:p>
            <a:r>
              <a:rPr lang="en-US" noProof="0" dirty="0"/>
              <a:t>Major international initiatives such as the </a:t>
            </a:r>
            <a:r>
              <a:rPr lang="en-US" b="1" noProof="0" dirty="0"/>
              <a:t>Cancer Genome Atlas</a:t>
            </a:r>
          </a:p>
          <a:p>
            <a:endParaRPr lang="en-US" noProof="0" dirty="0"/>
          </a:p>
          <a:p>
            <a:r>
              <a:rPr lang="en-US" noProof="0" dirty="0"/>
              <a:t>Toward the development of </a:t>
            </a:r>
            <a:r>
              <a:rPr lang="en-US" b="1" noProof="0" dirty="0"/>
              <a:t>personalized medicine/precision medicine</a:t>
            </a:r>
            <a:endParaRPr lang="en-US" b="1" u="sng" noProof="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10" y="3979817"/>
            <a:ext cx="2255835" cy="259483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6" y="1173991"/>
            <a:ext cx="4150598" cy="5400660"/>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478" y="3976007"/>
            <a:ext cx="1833701" cy="2592116"/>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3190" y="3976007"/>
            <a:ext cx="1886268" cy="2598644"/>
          </a:xfrm>
          <a:prstGeom prst="rect">
            <a:avLst/>
          </a:prstGeom>
        </p:spPr>
      </p:pic>
      <p:sp>
        <p:nvSpPr>
          <p:cNvPr id="11" name="Title 1"/>
          <p:cNvSpPr>
            <a:spLocks noGrp="1"/>
          </p:cNvSpPr>
          <p:nvPr>
            <p:ph type="title"/>
          </p:nvPr>
        </p:nvSpPr>
        <p:spPr>
          <a:xfrm>
            <a:off x="1341120" y="438912"/>
            <a:ext cx="10010052" cy="669798"/>
          </a:xfrm>
        </p:spPr>
        <p:txBody>
          <a:bodyPr>
            <a:normAutofit/>
          </a:bodyPr>
          <a:lstStyle/>
          <a:p>
            <a:r>
              <a:rPr lang="en-US" sz="2800" noProof="0" dirty="0"/>
              <a:t>MAIN IMPLICATIONS FOR HUMAN HEALTH</a:t>
            </a:r>
          </a:p>
        </p:txBody>
      </p:sp>
    </p:spTree>
    <p:extLst>
      <p:ext uri="{BB962C8B-B14F-4D97-AF65-F5344CB8AC3E}">
        <p14:creationId xmlns:p14="http://schemas.microsoft.com/office/powerpoint/2010/main" val="12573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96472" y="1658524"/>
            <a:ext cx="5921829" cy="4370427"/>
          </a:xfrm>
          <a:prstGeom prst="rect">
            <a:avLst/>
          </a:prstGeom>
          <a:noFill/>
        </p:spPr>
        <p:txBody>
          <a:bodyPr wrap="square" rtlCol="0">
            <a:spAutoFit/>
          </a:bodyPr>
          <a:lstStyle/>
          <a:p>
            <a:pPr algn="just"/>
            <a:r>
              <a:rPr lang="en-US" sz="1600" b="1" noProof="0" dirty="0"/>
              <a:t>“</a:t>
            </a:r>
            <a:r>
              <a:rPr lang="en-US" sz="1600" b="1" u="sng" noProof="0" dirty="0"/>
              <a:t>All of us</a:t>
            </a:r>
            <a:r>
              <a:rPr lang="en-US" sz="1600" b="1" noProof="0" dirty="0"/>
              <a:t>” </a:t>
            </a:r>
            <a:r>
              <a:rPr lang="en-US" sz="1600" noProof="0" dirty="0"/>
              <a:t>program (originally called ‘Precision Medicine Initiative Cohort Program’)</a:t>
            </a:r>
          </a:p>
          <a:p>
            <a:pPr algn="just"/>
            <a:endParaRPr lang="en-US" sz="1600" noProof="0" dirty="0"/>
          </a:p>
          <a:p>
            <a:pPr algn="just"/>
            <a:r>
              <a:rPr lang="en-US" sz="1600" noProof="0" dirty="0">
                <a:hlinkClick r:id="rId2"/>
              </a:rPr>
              <a:t>https://allofus.nih.gov/</a:t>
            </a:r>
            <a:endParaRPr lang="en-US" sz="1600" noProof="0" dirty="0"/>
          </a:p>
          <a:p>
            <a:pPr algn="just"/>
            <a:endParaRPr lang="en-US" sz="1600" noProof="0" dirty="0"/>
          </a:p>
          <a:p>
            <a:pPr algn="just"/>
            <a:r>
              <a:rPr lang="en-US" sz="1600" noProof="0" dirty="0"/>
              <a:t>Established in 2015 with an NIH appropriation of </a:t>
            </a:r>
            <a:r>
              <a:rPr lang="en-US" sz="1600" b="1" u="sng" noProof="0" dirty="0"/>
              <a:t>$130 million</a:t>
            </a:r>
            <a:r>
              <a:rPr lang="en-US" sz="1600" noProof="0" dirty="0"/>
              <a:t>, with budget then increased year by year“</a:t>
            </a:r>
          </a:p>
          <a:p>
            <a:pPr algn="just"/>
            <a:endParaRPr lang="en-US" sz="1600" noProof="0" dirty="0"/>
          </a:p>
          <a:p>
            <a:pPr algn="just"/>
            <a:r>
              <a:rPr lang="en-US" sz="1600" i="1" noProof="0" dirty="0"/>
              <a:t>“The mission of AoU is to accelerate health and medical breakthroughs, enabling individualized prevention, treatment and care from all of us.”</a:t>
            </a:r>
          </a:p>
          <a:p>
            <a:pPr algn="just"/>
            <a:endParaRPr lang="en-US" sz="1600" noProof="0" dirty="0"/>
          </a:p>
          <a:p>
            <a:pPr algn="just"/>
            <a:r>
              <a:rPr lang="en-US" sz="1600" noProof="0" dirty="0"/>
              <a:t>This is not a genomics-only project, but of course it involves the massive collection of genetic data</a:t>
            </a:r>
          </a:p>
          <a:p>
            <a:pPr algn="just"/>
            <a:endParaRPr lang="en-US" sz="1600" dirty="0"/>
          </a:p>
          <a:p>
            <a:pPr algn="just"/>
            <a:r>
              <a:rPr lang="en-US" sz="1600" noProof="0" dirty="0"/>
              <a:t>By 2025, All of US has already enrolled nearly 300000 </a:t>
            </a:r>
            <a:r>
              <a:rPr lang="en-US" sz="1600" noProof="0" dirty="0" err="1"/>
              <a:t>partecipants</a:t>
            </a:r>
            <a:endParaRPr lang="en-US" sz="1600" noProof="0"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574" y="1108710"/>
            <a:ext cx="5098201" cy="341632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574" y="3563677"/>
            <a:ext cx="5581426" cy="2796163"/>
          </a:xfrm>
          <a:prstGeom prst="rect">
            <a:avLst/>
          </a:prstGeom>
        </p:spPr>
      </p:pic>
      <p:sp>
        <p:nvSpPr>
          <p:cNvPr id="2" name="Title 1">
            <a:extLst>
              <a:ext uri="{FF2B5EF4-FFF2-40B4-BE49-F238E27FC236}">
                <a16:creationId xmlns:a16="http://schemas.microsoft.com/office/drawing/2014/main" id="{3A4BC076-B2BB-8473-6691-FC2869E19B46}"/>
              </a:ext>
            </a:extLst>
          </p:cNvPr>
          <p:cNvSpPr>
            <a:spLocks noGrp="1"/>
          </p:cNvSpPr>
          <p:nvPr>
            <p:ph type="title"/>
          </p:nvPr>
        </p:nvSpPr>
        <p:spPr>
          <a:xfrm>
            <a:off x="1341120" y="438912"/>
            <a:ext cx="10010052" cy="669798"/>
          </a:xfrm>
        </p:spPr>
        <p:txBody>
          <a:bodyPr>
            <a:normAutofit/>
          </a:bodyPr>
          <a:lstStyle/>
          <a:p>
            <a:r>
              <a:rPr lang="en-US" sz="2800" noProof="0" dirty="0"/>
              <a:t>MAIN IMPLICATIONS FOR HUMAN HEALTH</a:t>
            </a:r>
          </a:p>
        </p:txBody>
      </p:sp>
    </p:spTree>
    <p:extLst>
      <p:ext uri="{BB962C8B-B14F-4D97-AF65-F5344CB8AC3E}">
        <p14:creationId xmlns:p14="http://schemas.microsoft.com/office/powerpoint/2010/main" val="155651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010052" cy="669798"/>
          </a:xfrm>
        </p:spPr>
        <p:txBody>
          <a:bodyPr>
            <a:normAutofit fontScale="90000"/>
          </a:bodyPr>
          <a:lstStyle/>
          <a:p>
            <a:r>
              <a:rPr lang="en-US" sz="2800" noProof="0" dirty="0"/>
              <a:t>BESIDES HUMAN GENOMICS, WHICH ARE THE MAIN OTHER FIELDS OF APPLICATION?</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37846"/>
            <a:ext cx="10058400" cy="3016852"/>
          </a:xfrm>
          <a:prstGeom prst="rect">
            <a:avLst/>
          </a:prstGeom>
        </p:spPr>
      </p:pic>
      <p:sp>
        <p:nvSpPr>
          <p:cNvPr id="4" name="CasellaDiTesto 3"/>
          <p:cNvSpPr txBox="1"/>
          <p:nvPr/>
        </p:nvSpPr>
        <p:spPr>
          <a:xfrm>
            <a:off x="1093076" y="4824248"/>
            <a:ext cx="10483960" cy="1477328"/>
          </a:xfrm>
          <a:prstGeom prst="rect">
            <a:avLst/>
          </a:prstGeom>
          <a:noFill/>
        </p:spPr>
        <p:txBody>
          <a:bodyPr wrap="none" rtlCol="0">
            <a:spAutoFit/>
          </a:bodyPr>
          <a:lstStyle/>
          <a:p>
            <a:r>
              <a:rPr lang="en-US" b="1" u="sng" noProof="0" dirty="0">
                <a:solidFill>
                  <a:srgbClr val="FF0000"/>
                </a:solidFill>
              </a:rPr>
              <a:t>Comparative genomics</a:t>
            </a:r>
            <a:r>
              <a:rPr lang="en-US" noProof="0" dirty="0"/>
              <a:t> and </a:t>
            </a:r>
            <a:r>
              <a:rPr lang="en-US" b="1" u="sng" noProof="0" dirty="0">
                <a:solidFill>
                  <a:srgbClr val="FF0000"/>
                </a:solidFill>
              </a:rPr>
              <a:t>conservation genomics</a:t>
            </a:r>
          </a:p>
          <a:p>
            <a:endParaRPr lang="en-US" noProof="0" dirty="0"/>
          </a:p>
          <a:p>
            <a:r>
              <a:rPr lang="en-US" b="1" noProof="0" dirty="0"/>
              <a:t>Vertebrates Genome Project </a:t>
            </a:r>
            <a:r>
              <a:rPr lang="en-US" noProof="0" dirty="0"/>
              <a:t>– goal: sequencing the genome of all extant vertebrate species</a:t>
            </a:r>
          </a:p>
          <a:p>
            <a:endParaRPr lang="en-US" noProof="0" dirty="0"/>
          </a:p>
          <a:p>
            <a:r>
              <a:rPr lang="en-US" noProof="0" dirty="0">
                <a:hlinkClick r:id="rId3"/>
              </a:rPr>
              <a:t>https://vertebrategenomesproject.org</a:t>
            </a:r>
            <a:r>
              <a:rPr lang="en-US" noProof="0" dirty="0"/>
              <a:t> </a:t>
            </a:r>
          </a:p>
        </p:txBody>
      </p:sp>
    </p:spTree>
    <p:extLst>
      <p:ext uri="{BB962C8B-B14F-4D97-AF65-F5344CB8AC3E}">
        <p14:creationId xmlns:p14="http://schemas.microsoft.com/office/powerpoint/2010/main" val="7712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extLst>
              <a:ext uri="{28A0092B-C50C-407E-A947-70E740481C1C}">
                <a14:useLocalDpi xmlns:a14="http://schemas.microsoft.com/office/drawing/2010/main" val="0"/>
              </a:ext>
            </a:extLst>
          </a:blip>
          <a:srcRect b="4215"/>
          <a:stretch/>
        </p:blipFill>
        <p:spPr>
          <a:xfrm>
            <a:off x="255694" y="0"/>
            <a:ext cx="11756134" cy="6858000"/>
          </a:xfrm>
        </p:spPr>
      </p:pic>
    </p:spTree>
    <p:extLst>
      <p:ext uri="{BB962C8B-B14F-4D97-AF65-F5344CB8AC3E}">
        <p14:creationId xmlns:p14="http://schemas.microsoft.com/office/powerpoint/2010/main" val="30336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93075" y="5013434"/>
            <a:ext cx="9626353" cy="1200329"/>
          </a:xfrm>
          <a:prstGeom prst="rect">
            <a:avLst/>
          </a:prstGeom>
          <a:noFill/>
        </p:spPr>
        <p:txBody>
          <a:bodyPr wrap="none" rtlCol="0">
            <a:spAutoFit/>
          </a:bodyPr>
          <a:lstStyle/>
          <a:p>
            <a:endParaRPr lang="en-US" noProof="0" dirty="0"/>
          </a:p>
          <a:p>
            <a:r>
              <a:rPr lang="en-US" b="1" noProof="0" dirty="0"/>
              <a:t>Earth </a:t>
            </a:r>
            <a:r>
              <a:rPr lang="en-US" b="1" noProof="0" dirty="0" err="1"/>
              <a:t>BioGenome</a:t>
            </a:r>
            <a:r>
              <a:rPr lang="en-US" b="1" noProof="0" dirty="0"/>
              <a:t> Project </a:t>
            </a:r>
            <a:r>
              <a:rPr lang="en-US" noProof="0" dirty="0"/>
              <a:t>– goal: obtain the genome sequence of all living organisms!</a:t>
            </a:r>
          </a:p>
          <a:p>
            <a:endParaRPr lang="en-US" noProof="0" dirty="0"/>
          </a:p>
          <a:p>
            <a:r>
              <a:rPr lang="en-US" noProof="0" dirty="0">
                <a:hlinkClick r:id="rId2"/>
              </a:rPr>
              <a:t>https://www.earthbiogenome.org</a:t>
            </a:r>
            <a:r>
              <a:rPr lang="en-US" noProof="0" dirty="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77" y="1222996"/>
            <a:ext cx="7711921" cy="2979727"/>
          </a:xfrm>
          <a:prstGeom prst="rect">
            <a:avLst/>
          </a:prstGeom>
        </p:spPr>
      </p:pic>
      <p:sp>
        <p:nvSpPr>
          <p:cNvPr id="6" name="Title 1"/>
          <p:cNvSpPr>
            <a:spLocks noGrp="1"/>
          </p:cNvSpPr>
          <p:nvPr>
            <p:ph type="title"/>
          </p:nvPr>
        </p:nvSpPr>
        <p:spPr>
          <a:xfrm>
            <a:off x="1341120" y="438912"/>
            <a:ext cx="10010052" cy="669798"/>
          </a:xfrm>
        </p:spPr>
        <p:txBody>
          <a:bodyPr>
            <a:normAutofit fontScale="90000"/>
          </a:bodyPr>
          <a:lstStyle/>
          <a:p>
            <a:r>
              <a:rPr lang="en-US" sz="2800" noProof="0" dirty="0"/>
              <a:t>BESIDES HUMAN GENOMICS, WHICH ARE THE MAIN OTHER FIELDS OF APPLICATION?</a:t>
            </a:r>
          </a:p>
        </p:txBody>
      </p:sp>
      <p:pic>
        <p:nvPicPr>
          <p:cNvPr id="7" name="Immagine 6" descr="Immagine che contiene testo, schermata, Carattere, diagramma&#10;&#10;Il contenuto generato dall'IA potrebbe non essere corretto.">
            <a:extLst>
              <a:ext uri="{FF2B5EF4-FFF2-40B4-BE49-F238E27FC236}">
                <a16:creationId xmlns:a16="http://schemas.microsoft.com/office/drawing/2014/main" id="{A79BA557-51A5-696F-1F25-84FC825DD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316" y="3037523"/>
            <a:ext cx="7642110" cy="2127759"/>
          </a:xfrm>
          <a:prstGeom prst="rect">
            <a:avLst/>
          </a:prstGeom>
        </p:spPr>
      </p:pic>
    </p:spTree>
    <p:extLst>
      <p:ext uri="{BB962C8B-B14F-4D97-AF65-F5344CB8AC3E}">
        <p14:creationId xmlns:p14="http://schemas.microsoft.com/office/powerpoint/2010/main" val="38868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en-US" sz="2800" noProof="0" dirty="0"/>
              <a:t>THE EBG ROADMAP</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8" y="1408386"/>
            <a:ext cx="7777447" cy="5176938"/>
          </a:xfrm>
          <a:prstGeom prst="rect">
            <a:avLst/>
          </a:prstGeom>
        </p:spPr>
      </p:pic>
      <p:sp>
        <p:nvSpPr>
          <p:cNvPr id="6" name="CasellaDiTesto 5"/>
          <p:cNvSpPr txBox="1"/>
          <p:nvPr/>
        </p:nvSpPr>
        <p:spPr>
          <a:xfrm>
            <a:off x="8250621" y="1108710"/>
            <a:ext cx="3436141" cy="5078313"/>
          </a:xfrm>
          <a:prstGeom prst="rect">
            <a:avLst/>
          </a:prstGeom>
          <a:noFill/>
        </p:spPr>
        <p:txBody>
          <a:bodyPr wrap="square" rtlCol="0">
            <a:spAutoFit/>
          </a:bodyPr>
          <a:lstStyle/>
          <a:p>
            <a:pPr algn="just"/>
            <a:r>
              <a:rPr lang="en-US" noProof="0" dirty="0"/>
              <a:t>Lewin et al. 2018, PNAS</a:t>
            </a:r>
          </a:p>
          <a:p>
            <a:pPr algn="just"/>
            <a:endParaRPr lang="en-US" i="1" noProof="0" dirty="0"/>
          </a:p>
          <a:p>
            <a:pPr algn="just"/>
            <a:r>
              <a:rPr lang="en-US" i="1" noProof="0" dirty="0"/>
              <a:t>«with the current cost of US $1,000 (and plummeting rapidly) for sequencing an average vertebrate-sized genome to draft level, genomes of all ∼1.5 million known eukaryotes, up to 100,000 new eukaryotic species, and a defined number of eDNA samples from biodiversity hotspot collection sites can be sequenced to a high level of completeness and accuracy for approximately US $4.7 billion”</a:t>
            </a:r>
          </a:p>
        </p:txBody>
      </p:sp>
    </p:spTree>
    <p:extLst>
      <p:ext uri="{BB962C8B-B14F-4D97-AF65-F5344CB8AC3E}">
        <p14:creationId xmlns:p14="http://schemas.microsoft.com/office/powerpoint/2010/main" val="41115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en-US" noProof="0" dirty="0"/>
              <a:t>NOT JUST CONSERVATION GENOMICS: DE-EXTINCTION PROJECTS</a:t>
            </a:r>
          </a:p>
        </p:txBody>
      </p:sp>
      <p:sp>
        <p:nvSpPr>
          <p:cNvPr id="4" name="Segnaposto contenuto 3"/>
          <p:cNvSpPr>
            <a:spLocks noGrp="1"/>
          </p:cNvSpPr>
          <p:nvPr>
            <p:ph idx="1"/>
          </p:nvPr>
        </p:nvSpPr>
        <p:spPr>
          <a:xfrm>
            <a:off x="784071" y="3217610"/>
            <a:ext cx="4376507" cy="4343400"/>
          </a:xfrm>
        </p:spPr>
        <p:txBody>
          <a:bodyPr>
            <a:normAutofit/>
          </a:bodyPr>
          <a:lstStyle/>
          <a:p>
            <a:pPr algn="just"/>
            <a:r>
              <a:rPr lang="en-US" sz="1800" noProof="0" dirty="0"/>
              <a:t>There are those who go beyond simply conserving endangered species, and even plan the revival of species that have been extinct for thousands of years</a:t>
            </a:r>
          </a:p>
          <a:p>
            <a:pPr algn="just"/>
            <a:r>
              <a:rPr lang="en-US" sz="1800" noProof="0" dirty="0"/>
              <a:t>Beyond these futuristic projects, this approach is most interesting for the study of evolution</a:t>
            </a:r>
          </a:p>
          <a:p>
            <a:pPr algn="just"/>
            <a:r>
              <a:rPr lang="en-US" sz="1800" noProof="0" dirty="0">
                <a:hlinkClick r:id="rId2"/>
              </a:rPr>
              <a:t>https://www.nature.com/articles/s41587-021-01096-y</a:t>
            </a:r>
            <a:r>
              <a:rPr lang="en-US" sz="1800" noProof="0" dirty="0"/>
              <a:t>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092" y="1348651"/>
            <a:ext cx="8859486" cy="174331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553" y="3091969"/>
            <a:ext cx="5054025" cy="3194525"/>
          </a:xfrm>
          <a:prstGeom prst="rect">
            <a:avLst/>
          </a:prstGeom>
        </p:spPr>
      </p:pic>
    </p:spTree>
    <p:extLst>
      <p:ext uri="{BB962C8B-B14F-4D97-AF65-F5344CB8AC3E}">
        <p14:creationId xmlns:p14="http://schemas.microsoft.com/office/powerpoint/2010/main" val="9641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53717"/>
            <a:ext cx="9509760" cy="607373"/>
          </a:xfrm>
        </p:spPr>
        <p:txBody>
          <a:bodyPr>
            <a:noAutofit/>
          </a:bodyPr>
          <a:lstStyle/>
          <a:p>
            <a:r>
              <a:rPr lang="en-US" sz="2400" noProof="0" dirty="0"/>
              <a:t>EVOLUTIONARY GENOMICS: THE MAMMOTH EXAMPLE</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27" y="677010"/>
            <a:ext cx="2512186" cy="5694289"/>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213" y="694594"/>
            <a:ext cx="5063203" cy="1851846"/>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416" y="677010"/>
            <a:ext cx="4419600" cy="3598211"/>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213" y="2528856"/>
            <a:ext cx="3728902" cy="3842443"/>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7262" y="4308725"/>
            <a:ext cx="5042220" cy="1212847"/>
          </a:xfrm>
          <a:prstGeom prst="rect">
            <a:avLst/>
          </a:prstGeom>
        </p:spPr>
      </p:pic>
      <p:sp>
        <p:nvSpPr>
          <p:cNvPr id="3" name="CasellaDiTesto 2"/>
          <p:cNvSpPr txBox="1"/>
          <p:nvPr/>
        </p:nvSpPr>
        <p:spPr>
          <a:xfrm>
            <a:off x="6727262" y="5575841"/>
            <a:ext cx="5352754" cy="646331"/>
          </a:xfrm>
          <a:prstGeom prst="rect">
            <a:avLst/>
          </a:prstGeom>
          <a:noFill/>
        </p:spPr>
        <p:txBody>
          <a:bodyPr wrap="square" rtlCol="0">
            <a:spAutoFit/>
          </a:bodyPr>
          <a:lstStyle/>
          <a:p>
            <a:r>
              <a:rPr lang="en-US" noProof="0" dirty="0"/>
              <a:t>De-extinction projects? Let’s have a look at Colossal Biosciences: </a:t>
            </a:r>
            <a:r>
              <a:rPr lang="en-US" noProof="0" dirty="0">
                <a:hlinkClick r:id="rId7"/>
              </a:rPr>
              <a:t>https://colossal.com</a:t>
            </a:r>
            <a:r>
              <a:rPr lang="en-US" noProof="0" dirty="0"/>
              <a:t> </a:t>
            </a:r>
          </a:p>
        </p:txBody>
      </p:sp>
    </p:spTree>
    <p:extLst>
      <p:ext uri="{BB962C8B-B14F-4D97-AF65-F5344CB8AC3E}">
        <p14:creationId xmlns:p14="http://schemas.microsoft.com/office/powerpoint/2010/main" val="34138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en-US" noProof="0" dirty="0"/>
              <a:t>GENOMICS AND EVOLUTION IN HOMINIDS</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854" y="1377537"/>
            <a:ext cx="6298894" cy="4196786"/>
          </a:xfrm>
        </p:spPr>
      </p:pic>
      <p:sp>
        <p:nvSpPr>
          <p:cNvPr id="8" name="CasellaDiTesto 7"/>
          <p:cNvSpPr txBox="1"/>
          <p:nvPr/>
        </p:nvSpPr>
        <p:spPr>
          <a:xfrm>
            <a:off x="7262446" y="1529862"/>
            <a:ext cx="4334608" cy="3693319"/>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Svante </a:t>
            </a:r>
            <a:r>
              <a:rPr lang="en-US" noProof="0" dirty="0" err="1"/>
              <a:t>Pääbo</a:t>
            </a:r>
            <a:r>
              <a:rPr lang="en-US" noProof="0" dirty="0"/>
              <a:t>, Nobel Laureate 2022</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Application of genomics to the study of ancient DNA</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 Neanderthal Genome Project</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Obtaining the complete genome of Neanderthal man - published in Nature January 2014</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Article available on Moodle!</a:t>
            </a:r>
          </a:p>
        </p:txBody>
      </p:sp>
    </p:spTree>
    <p:extLst>
      <p:ext uri="{BB962C8B-B14F-4D97-AF65-F5344CB8AC3E}">
        <p14:creationId xmlns:p14="http://schemas.microsoft.com/office/powerpoint/2010/main" val="248948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85206" y="1348969"/>
            <a:ext cx="6917278" cy="369332"/>
          </a:xfrm>
          <a:prstGeom prst="rect">
            <a:avLst/>
          </a:prstGeom>
          <a:noFill/>
        </p:spPr>
        <p:txBody>
          <a:bodyPr wrap="none" rtlCol="0">
            <a:spAutoFit/>
          </a:bodyPr>
          <a:lstStyle/>
          <a:p>
            <a:r>
              <a:rPr lang="en-US" b="1" u="sng" noProof="0" dirty="0">
                <a:solidFill>
                  <a:srgbClr val="FF0000"/>
                </a:solidFill>
              </a:rPr>
              <a:t>COUNTLESS POSSIBILITIES… JUST A FEW EXAMPLES LISTED HERE</a:t>
            </a:r>
            <a:endParaRPr lang="en-US" noProof="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36" y="1945727"/>
            <a:ext cx="2857500" cy="1600200"/>
          </a:xfrm>
          <a:prstGeom prst="rect">
            <a:avLst/>
          </a:prstGeom>
        </p:spPr>
      </p:pic>
      <p:sp>
        <p:nvSpPr>
          <p:cNvPr id="6" name="CasellaDiTesto 5"/>
          <p:cNvSpPr txBox="1"/>
          <p:nvPr/>
        </p:nvSpPr>
        <p:spPr>
          <a:xfrm>
            <a:off x="1279300" y="3644883"/>
            <a:ext cx="2696572" cy="369332"/>
          </a:xfrm>
          <a:prstGeom prst="rect">
            <a:avLst/>
          </a:prstGeom>
          <a:noFill/>
        </p:spPr>
        <p:txBody>
          <a:bodyPr wrap="none" rtlCol="0">
            <a:spAutoFit/>
          </a:bodyPr>
          <a:lstStyle/>
          <a:p>
            <a:r>
              <a:rPr lang="en-US" noProof="0" dirty="0"/>
              <a:t>LIVESTOCK GENOMICS</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994" y="1867611"/>
            <a:ext cx="4246178" cy="1636266"/>
          </a:xfrm>
          <a:prstGeom prst="rect">
            <a:avLst/>
          </a:prstGeom>
        </p:spPr>
      </p:pic>
      <p:sp>
        <p:nvSpPr>
          <p:cNvPr id="8" name="CasellaDiTesto 7"/>
          <p:cNvSpPr txBox="1"/>
          <p:nvPr/>
        </p:nvSpPr>
        <p:spPr>
          <a:xfrm>
            <a:off x="7545130" y="3687760"/>
            <a:ext cx="3307316" cy="369332"/>
          </a:xfrm>
          <a:prstGeom prst="rect">
            <a:avLst/>
          </a:prstGeom>
          <a:noFill/>
        </p:spPr>
        <p:txBody>
          <a:bodyPr wrap="none" rtlCol="0">
            <a:spAutoFit/>
          </a:bodyPr>
          <a:lstStyle/>
          <a:p>
            <a:r>
              <a:rPr lang="en-US" noProof="0" dirty="0"/>
              <a:t>AGRICULTURAL GENOMICS</a:t>
            </a:r>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826" y="2801336"/>
            <a:ext cx="2307677" cy="2307677"/>
          </a:xfrm>
          <a:prstGeom prst="rect">
            <a:avLst/>
          </a:prstGeom>
        </p:spPr>
      </p:pic>
      <p:sp>
        <p:nvSpPr>
          <p:cNvPr id="10" name="CasellaDiTesto 9"/>
          <p:cNvSpPr txBox="1"/>
          <p:nvPr/>
        </p:nvSpPr>
        <p:spPr>
          <a:xfrm>
            <a:off x="4056336" y="5124113"/>
            <a:ext cx="2773516" cy="369332"/>
          </a:xfrm>
          <a:prstGeom prst="rect">
            <a:avLst/>
          </a:prstGeom>
          <a:noFill/>
        </p:spPr>
        <p:txBody>
          <a:bodyPr wrap="none" rtlCol="0">
            <a:spAutoFit/>
          </a:bodyPr>
          <a:lstStyle/>
          <a:p>
            <a:r>
              <a:rPr lang="en-US" noProof="0" dirty="0"/>
              <a:t>PATHOGEN GENOMICS</a:t>
            </a:r>
          </a:p>
        </p:txBody>
      </p:sp>
      <p:sp>
        <p:nvSpPr>
          <p:cNvPr id="12" name="CasellaDiTesto 11"/>
          <p:cNvSpPr txBox="1"/>
          <p:nvPr/>
        </p:nvSpPr>
        <p:spPr>
          <a:xfrm>
            <a:off x="724720" y="6098141"/>
            <a:ext cx="2951449" cy="369332"/>
          </a:xfrm>
          <a:prstGeom prst="rect">
            <a:avLst/>
          </a:prstGeom>
          <a:noFill/>
        </p:spPr>
        <p:txBody>
          <a:bodyPr wrap="none" rtlCol="0">
            <a:spAutoFit/>
          </a:bodyPr>
          <a:lstStyle/>
          <a:p>
            <a:r>
              <a:rPr lang="en-US" noProof="0" dirty="0"/>
              <a:t>BIODIVERSITY GENOMICS</a:t>
            </a:r>
          </a:p>
        </p:txBody>
      </p:sp>
      <p:pic>
        <p:nvPicPr>
          <p:cNvPr id="13" name="Immagine 12"/>
          <p:cNvPicPr>
            <a:picLocks noChangeAspect="1"/>
          </p:cNvPicPr>
          <p:nvPr/>
        </p:nvPicPr>
        <p:blipFill rotWithShape="1">
          <a:blip r:embed="rId5">
            <a:extLst>
              <a:ext uri="{28A0092B-C50C-407E-A947-70E740481C1C}">
                <a14:useLocalDpi xmlns:a14="http://schemas.microsoft.com/office/drawing/2010/main" val="0"/>
              </a:ext>
            </a:extLst>
          </a:blip>
          <a:srcRect l="6304" r="6083" b="7020"/>
          <a:stretch/>
        </p:blipFill>
        <p:spPr>
          <a:xfrm>
            <a:off x="1571296" y="4027740"/>
            <a:ext cx="1879192" cy="1994275"/>
          </a:xfrm>
          <a:prstGeom prst="rect">
            <a:avLst/>
          </a:prstGeom>
        </p:spPr>
      </p:pic>
      <p:pic>
        <p:nvPicPr>
          <p:cNvPr id="14"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819" y="4249801"/>
            <a:ext cx="2662652" cy="1718424"/>
          </a:xfrm>
          <a:prstGeom prst="rect">
            <a:avLst/>
          </a:prstGeom>
        </p:spPr>
      </p:pic>
      <p:sp>
        <p:nvSpPr>
          <p:cNvPr id="15" name="CasellaDiTesto 14"/>
          <p:cNvSpPr txBox="1"/>
          <p:nvPr/>
        </p:nvSpPr>
        <p:spPr>
          <a:xfrm>
            <a:off x="6915018" y="6117535"/>
            <a:ext cx="4022255" cy="369332"/>
          </a:xfrm>
          <a:prstGeom prst="rect">
            <a:avLst/>
          </a:prstGeom>
          <a:noFill/>
        </p:spPr>
        <p:txBody>
          <a:bodyPr wrap="none" rtlCol="0">
            <a:spAutoFit/>
          </a:bodyPr>
          <a:lstStyle/>
          <a:p>
            <a:r>
              <a:rPr lang="en-US" noProof="0" dirty="0"/>
              <a:t>ENVIRONMENTAL METAGENOMICS</a:t>
            </a:r>
          </a:p>
        </p:txBody>
      </p:sp>
      <p:sp>
        <p:nvSpPr>
          <p:cNvPr id="16" name="Title 1"/>
          <p:cNvSpPr txBox="1">
            <a:spLocks/>
          </p:cNvSpPr>
          <p:nvPr/>
        </p:nvSpPr>
        <p:spPr>
          <a:xfrm>
            <a:off x="1341120" y="438912"/>
            <a:ext cx="10010052" cy="669798"/>
          </a:xfrm>
          <a:prstGeom prst="rect">
            <a:avLst/>
          </a:prstGeom>
        </p:spPr>
        <p:txBody>
          <a:bodyPr vert="horz" lIns="91440" tIns="45720" rIns="91440" bIns="45720" rtlCol="0" anchor="b">
            <a:normAutofit fontScale="90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BESIDES HUMAN GENOMICS, WHICH ARE THE MAIN OTHER FIELDS OF APPLICATION?</a:t>
            </a:r>
          </a:p>
        </p:txBody>
      </p:sp>
    </p:spTree>
    <p:extLst>
      <p:ext uri="{BB962C8B-B14F-4D97-AF65-F5344CB8AC3E}">
        <p14:creationId xmlns:p14="http://schemas.microsoft.com/office/powerpoint/2010/main" val="39177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92727"/>
            <a:ext cx="9509760" cy="784098"/>
          </a:xfrm>
        </p:spPr>
        <p:txBody>
          <a:bodyPr>
            <a:normAutofit/>
          </a:bodyPr>
          <a:lstStyle/>
          <a:p>
            <a:r>
              <a:rPr lang="en-US" sz="2800" noProof="0" dirty="0"/>
              <a:t>THE DIFFERENT LAYERS OF COMPARATIVE GENOMICS</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5696" y="1079299"/>
            <a:ext cx="9635184" cy="5419791"/>
          </a:xfrm>
        </p:spPr>
      </p:pic>
    </p:spTree>
    <p:extLst>
      <p:ext uri="{BB962C8B-B14F-4D97-AF65-F5344CB8AC3E}">
        <p14:creationId xmlns:p14="http://schemas.microsoft.com/office/powerpoint/2010/main" val="32166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58514"/>
            <a:ext cx="6967172" cy="5197366"/>
          </a:xfrm>
        </p:spPr>
      </p:pic>
      <p:sp>
        <p:nvSpPr>
          <p:cNvPr id="6" name="CasellaDiTesto 5"/>
          <p:cNvSpPr txBox="1"/>
          <p:nvPr/>
        </p:nvSpPr>
        <p:spPr>
          <a:xfrm>
            <a:off x="7052283" y="2186153"/>
            <a:ext cx="5034614" cy="2862322"/>
          </a:xfrm>
          <a:prstGeom prst="rect">
            <a:avLst/>
          </a:prstGeom>
          <a:noFill/>
        </p:spPr>
        <p:txBody>
          <a:bodyPr wrap="square" rtlCol="0">
            <a:spAutoFit/>
          </a:bodyPr>
          <a:lstStyle/>
          <a:p>
            <a:r>
              <a:rPr lang="en-US" noProof="0" dirty="0"/>
              <a:t>Practical example: </a:t>
            </a:r>
            <a:r>
              <a:rPr lang="en-US" u="sng" noProof="0" dirty="0"/>
              <a:t>Genomic comparison between </a:t>
            </a:r>
            <a:r>
              <a:rPr lang="en-US" u="sng" noProof="0" dirty="0" err="1"/>
              <a:t>Sarbecoviruses</a:t>
            </a:r>
            <a:endParaRPr lang="en-US" u="sng" noProof="0" dirty="0"/>
          </a:p>
          <a:p>
            <a:endParaRPr lang="en-US" noProof="0" dirty="0"/>
          </a:p>
          <a:p>
            <a:r>
              <a:rPr lang="en-US" noProof="0" dirty="0"/>
              <a:t>Detection of recombination events</a:t>
            </a:r>
          </a:p>
          <a:p>
            <a:endParaRPr lang="en-US" noProof="0" dirty="0"/>
          </a:p>
          <a:p>
            <a:r>
              <a:rPr lang="en-US" noProof="0" dirty="0"/>
              <a:t>Identification of regions under positive selection and hypervariable sites</a:t>
            </a:r>
          </a:p>
          <a:p>
            <a:endParaRPr lang="en-US" noProof="0" dirty="0"/>
          </a:p>
          <a:p>
            <a:r>
              <a:rPr lang="en-US" noProof="0" dirty="0"/>
              <a:t>Estimation of evolutionary divergence times using phylogenomic approaches</a:t>
            </a:r>
          </a:p>
        </p:txBody>
      </p:sp>
      <p:sp>
        <p:nvSpPr>
          <p:cNvPr id="5" name="Title 1"/>
          <p:cNvSpPr txBox="1">
            <a:spLocks/>
          </p:cNvSpPr>
          <p:nvPr/>
        </p:nvSpPr>
        <p:spPr>
          <a:xfrm>
            <a:off x="1341120" y="192727"/>
            <a:ext cx="9509760" cy="78409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noProof="0" dirty="0"/>
              <a:t>THE DIFFERENT LAYERS OF COMPARATIVE GENOMICS</a:t>
            </a:r>
          </a:p>
        </p:txBody>
      </p:sp>
    </p:spTree>
    <p:extLst>
      <p:ext uri="{BB962C8B-B14F-4D97-AF65-F5344CB8AC3E}">
        <p14:creationId xmlns:p14="http://schemas.microsoft.com/office/powerpoint/2010/main" val="132783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en-US" noProof="0" dirty="0"/>
              <a:t>GENOMICS AND EVOLUTION</a:t>
            </a:r>
          </a:p>
        </p:txBody>
      </p:sp>
      <p:sp>
        <p:nvSpPr>
          <p:cNvPr id="3" name="Segnaposto contenuto 2"/>
          <p:cNvSpPr>
            <a:spLocks noGrp="1"/>
          </p:cNvSpPr>
          <p:nvPr>
            <p:ph idx="1"/>
          </p:nvPr>
        </p:nvSpPr>
        <p:spPr>
          <a:xfrm>
            <a:off x="1341120" y="1535906"/>
            <a:ext cx="6552149" cy="4343400"/>
          </a:xfrm>
        </p:spPr>
        <p:txBody>
          <a:bodyPr/>
          <a:lstStyle/>
          <a:p>
            <a:r>
              <a:rPr lang="en-US" noProof="0" dirty="0"/>
              <a:t>Studying species evolution</a:t>
            </a:r>
          </a:p>
          <a:p>
            <a:r>
              <a:rPr lang="en-US" noProof="0" dirty="0"/>
              <a:t>Studying adaptation to different environments</a:t>
            </a:r>
          </a:p>
          <a:p>
            <a:r>
              <a:rPr lang="en-US" noProof="0" dirty="0"/>
              <a:t>Evo-devo studies</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624" y="126016"/>
            <a:ext cx="3223108" cy="425679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216" y="3110955"/>
            <a:ext cx="5797453" cy="3521071"/>
          </a:xfrm>
          <a:prstGeom prst="rect">
            <a:avLst/>
          </a:prstGeom>
        </p:spPr>
      </p:pic>
      <p:sp>
        <p:nvSpPr>
          <p:cNvPr id="8" name="CasellaDiTesto 7"/>
          <p:cNvSpPr txBox="1"/>
          <p:nvPr/>
        </p:nvSpPr>
        <p:spPr>
          <a:xfrm>
            <a:off x="7893269" y="5039387"/>
            <a:ext cx="2709396" cy="923330"/>
          </a:xfrm>
          <a:prstGeom prst="rect">
            <a:avLst/>
          </a:prstGeom>
          <a:noFill/>
        </p:spPr>
        <p:txBody>
          <a:bodyPr wrap="none" rtlCol="0">
            <a:spAutoFit/>
          </a:bodyPr>
          <a:lstStyle/>
          <a:p>
            <a:r>
              <a:rPr lang="en-US" noProof="0" dirty="0"/>
              <a:t>Classical example:</a:t>
            </a:r>
          </a:p>
          <a:p>
            <a:endParaRPr lang="en-US" noProof="0" dirty="0"/>
          </a:p>
          <a:p>
            <a:r>
              <a:rPr lang="en-US" noProof="0" dirty="0"/>
              <a:t>Hox gene cluster study</a:t>
            </a:r>
          </a:p>
        </p:txBody>
      </p:sp>
    </p:spTree>
    <p:extLst>
      <p:ext uri="{BB962C8B-B14F-4D97-AF65-F5344CB8AC3E}">
        <p14:creationId xmlns:p14="http://schemas.microsoft.com/office/powerpoint/2010/main" val="27728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en-US" noProof="0" dirty="0"/>
              <a:t>GENOMICS AND EVOLUTION</a:t>
            </a:r>
          </a:p>
        </p:txBody>
      </p:sp>
      <p:sp>
        <p:nvSpPr>
          <p:cNvPr id="3" name="Segnaposto contenuto 2"/>
          <p:cNvSpPr>
            <a:spLocks noGrp="1"/>
          </p:cNvSpPr>
          <p:nvPr>
            <p:ph idx="1"/>
          </p:nvPr>
        </p:nvSpPr>
        <p:spPr>
          <a:xfrm>
            <a:off x="1341120" y="1505186"/>
            <a:ext cx="9747294" cy="4343400"/>
          </a:xfrm>
        </p:spPr>
        <p:txBody>
          <a:bodyPr/>
          <a:lstStyle/>
          <a:p>
            <a:r>
              <a:rPr lang="en-US" noProof="0" dirty="0"/>
              <a:t>Identification of massive gene gain or gene loss events, often related to adaptation</a:t>
            </a:r>
          </a:p>
          <a:p>
            <a:endParaRPr lang="en-US" noProof="0" dirty="0"/>
          </a:p>
          <a:p>
            <a:endParaRPr lang="en-US" noProof="0" dirty="0"/>
          </a:p>
          <a:p>
            <a:r>
              <a:rPr lang="en-US" noProof="0" dirty="0"/>
              <a:t>Study of polyploidization events (e.g., salmon)</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2251286"/>
            <a:ext cx="7697274" cy="905001"/>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028" y="3268154"/>
            <a:ext cx="3336273" cy="332653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33" y="3865527"/>
            <a:ext cx="2451884" cy="2561547"/>
          </a:xfrm>
          <a:prstGeom prst="rect">
            <a:avLst/>
          </a:prstGeom>
        </p:spPr>
      </p:pic>
      <p:sp>
        <p:nvSpPr>
          <p:cNvPr id="10" name="CasellaDiTesto 9"/>
          <p:cNvSpPr txBox="1"/>
          <p:nvPr/>
        </p:nvSpPr>
        <p:spPr>
          <a:xfrm>
            <a:off x="3667350" y="4351283"/>
            <a:ext cx="4384044" cy="1323439"/>
          </a:xfrm>
          <a:prstGeom prst="rect">
            <a:avLst/>
          </a:prstGeom>
          <a:noFill/>
        </p:spPr>
        <p:txBody>
          <a:bodyPr wrap="square" rtlCol="0">
            <a:spAutoFit/>
          </a:bodyPr>
          <a:lstStyle/>
          <a:p>
            <a:pPr marL="285750" indent="-285750" algn="just">
              <a:buFont typeface="Arial" panose="020B0604020202020204" pitchFamily="34" charset="0"/>
              <a:buChar char="•"/>
            </a:pPr>
            <a:r>
              <a:rPr lang="en-US" sz="2000" noProof="0" dirty="0"/>
              <a:t>Study of pangenomes (e.g., bacteria, some plants, fungi, but probably also some metazoans)</a:t>
            </a:r>
          </a:p>
        </p:txBody>
      </p:sp>
    </p:spTree>
    <p:extLst>
      <p:ext uri="{BB962C8B-B14F-4D97-AF65-F5344CB8AC3E}">
        <p14:creationId xmlns:p14="http://schemas.microsoft.com/office/powerpoint/2010/main" val="307005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86" y="0"/>
            <a:ext cx="11260668" cy="6858000"/>
          </a:xfrm>
          <a:prstGeom prst="rect">
            <a:avLst/>
          </a:prstGeom>
        </p:spPr>
      </p:pic>
    </p:spTree>
    <p:extLst>
      <p:ext uri="{BB962C8B-B14F-4D97-AF65-F5344CB8AC3E}">
        <p14:creationId xmlns:p14="http://schemas.microsoft.com/office/powerpoint/2010/main" val="31317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a:bodyPr>
          <a:lstStyle/>
          <a:p>
            <a:r>
              <a:rPr lang="en-US" noProof="0" dirty="0"/>
              <a:t>MOVING TO EPIGENOMICS</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535" y="1223010"/>
            <a:ext cx="6371947" cy="2378756"/>
          </a:xfrm>
          <a:prstGeom prst="rect">
            <a:avLst/>
          </a:prstGeom>
        </p:spPr>
      </p:pic>
      <p:sp>
        <p:nvSpPr>
          <p:cNvPr id="8" name="CasellaDiTesto 7"/>
          <p:cNvSpPr txBox="1"/>
          <p:nvPr/>
        </p:nvSpPr>
        <p:spPr>
          <a:xfrm>
            <a:off x="6779172" y="3920359"/>
            <a:ext cx="1593706" cy="369332"/>
          </a:xfrm>
          <a:prstGeom prst="rect">
            <a:avLst/>
          </a:prstGeom>
          <a:noFill/>
        </p:spPr>
        <p:txBody>
          <a:bodyPr wrap="none" rtlCol="0">
            <a:spAutoFit/>
          </a:bodyPr>
          <a:lstStyle/>
          <a:p>
            <a:r>
              <a:rPr lang="en-US" noProof="0" dirty="0"/>
              <a:t>Nature, 2012</a:t>
            </a: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991"/>
            <a:ext cx="5509069" cy="3389586"/>
          </a:xfrm>
          <a:prstGeom prst="rect">
            <a:avLst/>
          </a:prstGeom>
        </p:spPr>
      </p:pic>
      <p:sp>
        <p:nvSpPr>
          <p:cNvPr id="13" name="CasellaDiTesto 12"/>
          <p:cNvSpPr txBox="1"/>
          <p:nvPr/>
        </p:nvSpPr>
        <p:spPr>
          <a:xfrm>
            <a:off x="966952" y="5202621"/>
            <a:ext cx="8161209" cy="923330"/>
          </a:xfrm>
          <a:prstGeom prst="rect">
            <a:avLst/>
          </a:prstGeom>
          <a:noFill/>
        </p:spPr>
        <p:txBody>
          <a:bodyPr wrap="none" rtlCol="0">
            <a:spAutoFit/>
          </a:bodyPr>
          <a:lstStyle/>
          <a:p>
            <a:r>
              <a:rPr lang="en-US" noProof="0" dirty="0"/>
              <a:t>Genomics + epigenomics -&gt; transcriptomics (and, thereby, proteomics)</a:t>
            </a:r>
          </a:p>
          <a:p>
            <a:endParaRPr lang="en-US" noProof="0" dirty="0"/>
          </a:p>
          <a:p>
            <a:r>
              <a:rPr lang="en-US" noProof="0" dirty="0"/>
              <a:t>Towards an integrated multi-disciplinary approach -&gt; multi-omics</a:t>
            </a:r>
          </a:p>
        </p:txBody>
      </p:sp>
    </p:spTree>
    <p:extLst>
      <p:ext uri="{BB962C8B-B14F-4D97-AF65-F5344CB8AC3E}">
        <p14:creationId xmlns:p14="http://schemas.microsoft.com/office/powerpoint/2010/main" val="28875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en-US" noProof="0" dirty="0"/>
              <a:t>THE ENCODE PROJECT – AN INTEGRATED VIEW ON THE REGULATION OF GENE EXPRESSION</a:t>
            </a:r>
          </a:p>
        </p:txBody>
      </p:sp>
      <p:sp>
        <p:nvSpPr>
          <p:cNvPr id="13" name="CasellaDiTesto 12"/>
          <p:cNvSpPr txBox="1"/>
          <p:nvPr/>
        </p:nvSpPr>
        <p:spPr>
          <a:xfrm>
            <a:off x="998484" y="1597572"/>
            <a:ext cx="10297046" cy="923330"/>
          </a:xfrm>
          <a:prstGeom prst="rect">
            <a:avLst/>
          </a:prstGeom>
          <a:noFill/>
        </p:spPr>
        <p:txBody>
          <a:bodyPr wrap="square" rtlCol="0">
            <a:spAutoFit/>
          </a:bodyPr>
          <a:lstStyle/>
          <a:p>
            <a:pPr algn="just"/>
            <a:r>
              <a:rPr lang="en-US" i="1" noProof="0" dirty="0"/>
              <a:t>«The goal of ENCODE is to build a comprehensive parts list of functional elements in the human genome, including elements that act at the protein and RNA levels, and regulatory elements that control cells and circumstances in which a gene is active.”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66864"/>
            <a:ext cx="10058400" cy="4016523"/>
          </a:xfrm>
          <a:prstGeom prst="rect">
            <a:avLst/>
          </a:prstGeom>
        </p:spPr>
      </p:pic>
    </p:spTree>
    <p:extLst>
      <p:ext uri="{BB962C8B-B14F-4D97-AF65-F5344CB8AC3E}">
        <p14:creationId xmlns:p14="http://schemas.microsoft.com/office/powerpoint/2010/main" val="17526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784098"/>
          </a:xfrm>
        </p:spPr>
        <p:txBody>
          <a:bodyPr>
            <a:normAutofit/>
          </a:bodyPr>
          <a:lstStyle/>
          <a:p>
            <a:r>
              <a:rPr lang="en-US" noProof="0" dirty="0"/>
              <a:t>NOT JUST DNA - TRANSCRIPTOMICS</a:t>
            </a:r>
          </a:p>
        </p:txBody>
      </p:sp>
      <p:sp>
        <p:nvSpPr>
          <p:cNvPr id="13" name="CasellaDiTesto 12"/>
          <p:cNvSpPr txBox="1"/>
          <p:nvPr/>
        </p:nvSpPr>
        <p:spPr>
          <a:xfrm>
            <a:off x="6365631" y="1597572"/>
            <a:ext cx="5213837" cy="4247317"/>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t>Several of the genomic techniques we will study in the next few lectures are also applicable to the study of RNA molecules, with appropriate modifications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Transcriptomics studies (large-scale simultaneous analysis of all mRNAs expressed in a biological sample, had already begun with microarrays</a:t>
            </a:r>
          </a:p>
          <a:p>
            <a:pPr marL="285750" indent="-285750" algn="just">
              <a:buFont typeface="Arial" panose="020B0604020202020204" pitchFamily="34" charset="0"/>
              <a:buChar char="•"/>
            </a:pPr>
            <a:endParaRPr lang="en-US" noProof="0" dirty="0"/>
          </a:p>
          <a:p>
            <a:pPr marL="285750" indent="-285750" algn="just">
              <a:buFont typeface="Arial" panose="020B0604020202020204" pitchFamily="34" charset="0"/>
              <a:buChar char="•"/>
            </a:pPr>
            <a:r>
              <a:rPr lang="en-US" noProof="0" dirty="0"/>
              <a:t>These have gradually been replaced by RNA-sequencing approaches, which are cheaper, more accurate and applicable even to non-model organisms without the need for a reference genome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58" y="1450730"/>
            <a:ext cx="5550212" cy="3138855"/>
          </a:xfrm>
          <a:prstGeom prst="rect">
            <a:avLst/>
          </a:prstGeom>
        </p:spPr>
      </p:pic>
      <p:sp>
        <p:nvSpPr>
          <p:cNvPr id="5" name="CasellaDiTesto 4"/>
          <p:cNvSpPr txBox="1"/>
          <p:nvPr/>
        </p:nvSpPr>
        <p:spPr>
          <a:xfrm>
            <a:off x="756138" y="5134708"/>
            <a:ext cx="5354516" cy="923330"/>
          </a:xfrm>
          <a:prstGeom prst="rect">
            <a:avLst/>
          </a:prstGeom>
          <a:noFill/>
          <a:ln>
            <a:solidFill>
              <a:srgbClr val="00B050"/>
            </a:solidFill>
          </a:ln>
        </p:spPr>
        <p:txBody>
          <a:bodyPr wrap="square" rtlCol="0">
            <a:spAutoFit/>
          </a:bodyPr>
          <a:lstStyle/>
          <a:p>
            <a:pPr algn="ctr"/>
            <a:r>
              <a:rPr lang="en-US" noProof="0" dirty="0"/>
              <a:t>An emerging and rapidly growing field is represented by «</a:t>
            </a:r>
            <a:r>
              <a:rPr lang="en-US" b="1" noProof="0" dirty="0"/>
              <a:t>spatial transcriptomics</a:t>
            </a:r>
            <a:r>
              <a:rPr lang="en-US" noProof="0" dirty="0"/>
              <a:t>», based on single-cell approaches</a:t>
            </a:r>
          </a:p>
        </p:txBody>
      </p:sp>
    </p:spTree>
    <p:extLst>
      <p:ext uri="{BB962C8B-B14F-4D97-AF65-F5344CB8AC3E}">
        <p14:creationId xmlns:p14="http://schemas.microsoft.com/office/powerpoint/2010/main" val="20434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DCB5AD-C858-7470-7D50-3795450316A7}"/>
              </a:ext>
            </a:extLst>
          </p:cNvPr>
          <p:cNvSpPr>
            <a:spLocks noGrp="1"/>
          </p:cNvSpPr>
          <p:nvPr>
            <p:ph type="title"/>
          </p:nvPr>
        </p:nvSpPr>
        <p:spPr/>
        <p:txBody>
          <a:bodyPr/>
          <a:lstStyle/>
          <a:p>
            <a:r>
              <a:rPr lang="en-US" noProof="0" dirty="0"/>
              <a:t>What about the most recent developments?</a:t>
            </a:r>
          </a:p>
        </p:txBody>
      </p:sp>
      <p:sp>
        <p:nvSpPr>
          <p:cNvPr id="3" name="Segnaposto contenuto 2">
            <a:extLst>
              <a:ext uri="{FF2B5EF4-FFF2-40B4-BE49-F238E27FC236}">
                <a16:creationId xmlns:a16="http://schemas.microsoft.com/office/drawing/2014/main" id="{B54E7423-094A-A8EF-EBC1-C455E87589B3}"/>
              </a:ext>
            </a:extLst>
          </p:cNvPr>
          <p:cNvSpPr>
            <a:spLocks noGrp="1"/>
          </p:cNvSpPr>
          <p:nvPr>
            <p:ph idx="1"/>
          </p:nvPr>
        </p:nvSpPr>
        <p:spPr/>
        <p:txBody>
          <a:bodyPr/>
          <a:lstStyle/>
          <a:p>
            <a:r>
              <a:rPr lang="en-US" noProof="0" dirty="0"/>
              <a:t>Let’s have a quick look (we will dig much deeper into many of these points later:</a:t>
            </a:r>
          </a:p>
          <a:p>
            <a:endParaRPr lang="en-US" noProof="0" dirty="0"/>
          </a:p>
          <a:p>
            <a:endParaRPr lang="en-US" noProof="0" dirty="0"/>
          </a:p>
          <a:p>
            <a:endParaRPr lang="en-US" noProof="0" dirty="0"/>
          </a:p>
          <a:p>
            <a:endParaRPr lang="en-US" noProof="0" dirty="0"/>
          </a:p>
          <a:p>
            <a:endParaRPr lang="en-US" noProof="0" dirty="0"/>
          </a:p>
          <a:p>
            <a:endParaRPr lang="en-US" noProof="0" dirty="0"/>
          </a:p>
          <a:p>
            <a:r>
              <a:rPr lang="en-US" noProof="0" dirty="0">
                <a:hlinkClick r:id="rId2"/>
              </a:rPr>
              <a:t>https://www.nature.com/immersive/d42859-020-00099-0/index.html</a:t>
            </a:r>
            <a:r>
              <a:rPr lang="en-US" noProof="0" dirty="0"/>
              <a:t>  </a:t>
            </a:r>
          </a:p>
        </p:txBody>
      </p:sp>
      <p:pic>
        <p:nvPicPr>
          <p:cNvPr id="5" name="Immagine 4">
            <a:extLst>
              <a:ext uri="{FF2B5EF4-FFF2-40B4-BE49-F238E27FC236}">
                <a16:creationId xmlns:a16="http://schemas.microsoft.com/office/drawing/2014/main" id="{9E678B01-8C09-DE88-11D3-C25141BF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12" y="2397382"/>
            <a:ext cx="9876376" cy="2560542"/>
          </a:xfrm>
          <a:prstGeom prst="rect">
            <a:avLst/>
          </a:prstGeom>
        </p:spPr>
      </p:pic>
    </p:spTree>
    <p:extLst>
      <p:ext uri="{BB962C8B-B14F-4D97-AF65-F5344CB8AC3E}">
        <p14:creationId xmlns:p14="http://schemas.microsoft.com/office/powerpoint/2010/main" val="333490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THE ORIGINS OF THE TERM «GENOMICS»</a:t>
            </a:r>
          </a:p>
        </p:txBody>
      </p:sp>
      <p:sp>
        <p:nvSpPr>
          <p:cNvPr id="3" name="Content Placeholder 2"/>
          <p:cNvSpPr>
            <a:spLocks noGrp="1"/>
          </p:cNvSpPr>
          <p:nvPr>
            <p:ph idx="1"/>
          </p:nvPr>
        </p:nvSpPr>
        <p:spPr>
          <a:xfrm>
            <a:off x="1341120" y="1376165"/>
            <a:ext cx="10088880" cy="4343400"/>
          </a:xfrm>
        </p:spPr>
        <p:txBody>
          <a:bodyPr>
            <a:normAutofit fontScale="92500" lnSpcReduction="10000"/>
          </a:bodyPr>
          <a:lstStyle/>
          <a:p>
            <a:r>
              <a:rPr lang="en-US" noProof="0" dirty="0"/>
              <a:t>1987 -&gt; the journal «Genomics» is founded</a:t>
            </a:r>
          </a:p>
          <a:p>
            <a:endParaRPr lang="en-US" b="1" u="sng" noProof="0" dirty="0"/>
          </a:p>
          <a:p>
            <a:endParaRPr lang="en-US" b="1" u="sng" noProof="0" dirty="0"/>
          </a:p>
          <a:p>
            <a:endParaRPr lang="en-US" b="1" u="sng" noProof="0" dirty="0"/>
          </a:p>
          <a:p>
            <a:endParaRPr lang="en-US" b="1" u="sng" noProof="0" dirty="0"/>
          </a:p>
          <a:p>
            <a:endParaRPr lang="en-US" b="1" u="sng" noProof="0" dirty="0"/>
          </a:p>
          <a:p>
            <a:endParaRPr lang="en-US" b="1" u="sng" noProof="0" dirty="0"/>
          </a:p>
          <a:p>
            <a:endParaRPr lang="en-US" b="1" u="sng" noProof="0" dirty="0"/>
          </a:p>
          <a:p>
            <a:r>
              <a:rPr lang="en-US" b="1" i="1" u="sng" noProof="0" dirty="0"/>
              <a:t>«For the newly developing discipline of [genome] mapping/sequencing (including analysis of the information) we have adopted the term GENOMICS.”</a:t>
            </a:r>
          </a:p>
          <a:p>
            <a:endParaRPr lang="en-US" noProof="0" dirty="0"/>
          </a:p>
          <a:p>
            <a:endParaRPr lang="en-US" noProof="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712" y="1804333"/>
            <a:ext cx="8211696" cy="2324424"/>
          </a:xfrm>
          <a:prstGeom prst="rect">
            <a:avLst/>
          </a:prstGeom>
        </p:spPr>
      </p:pic>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en-US" sz="2800" noProof="0" dirty="0"/>
              <a:t>MAIN SUBJECT AREAS IDENTIFIED BY THE EDITORIAL</a:t>
            </a:r>
          </a:p>
        </p:txBody>
      </p:sp>
      <p:sp>
        <p:nvSpPr>
          <p:cNvPr id="3" name="Content Placeholder 2"/>
          <p:cNvSpPr>
            <a:spLocks noGrp="1"/>
          </p:cNvSpPr>
          <p:nvPr>
            <p:ph idx="1"/>
          </p:nvPr>
        </p:nvSpPr>
        <p:spPr>
          <a:xfrm>
            <a:off x="1051560" y="1376165"/>
            <a:ext cx="10088880" cy="4919532"/>
          </a:xfrm>
        </p:spPr>
        <p:txBody>
          <a:bodyPr>
            <a:normAutofit lnSpcReduction="10000"/>
          </a:bodyPr>
          <a:lstStyle/>
          <a:p>
            <a:pPr marL="45720" indent="0" algn="just">
              <a:buNone/>
            </a:pPr>
            <a:r>
              <a:rPr lang="en-US" sz="2400" noProof="0" dirty="0"/>
              <a:t>1) </a:t>
            </a:r>
            <a:r>
              <a:rPr lang="en-US" sz="2400" b="1" noProof="0" dirty="0"/>
              <a:t>Chromosomal assignments of genes</a:t>
            </a:r>
            <a:r>
              <a:rPr lang="en-US" sz="2400" noProof="0" dirty="0"/>
              <a:t> and DNA fragments by Mendelian and physical mapping approaches, including the description of new techniques</a:t>
            </a:r>
          </a:p>
          <a:p>
            <a:pPr marL="45720" indent="0" algn="just">
              <a:buNone/>
            </a:pPr>
            <a:r>
              <a:rPr lang="en-US" sz="2400" noProof="0" dirty="0"/>
              <a:t>2) </a:t>
            </a:r>
            <a:r>
              <a:rPr lang="en-US" sz="2400" b="1" noProof="0" dirty="0"/>
              <a:t>Reports</a:t>
            </a:r>
            <a:r>
              <a:rPr lang="en-US" sz="2400" noProof="0" dirty="0"/>
              <a:t> of nucleic acid sequences </a:t>
            </a:r>
            <a:r>
              <a:rPr lang="en-US" sz="2400" b="1" noProof="0" dirty="0"/>
              <a:t>of cloned genes or other interesting portions of a genome</a:t>
            </a:r>
          </a:p>
          <a:p>
            <a:pPr marL="45720" indent="0" algn="just">
              <a:buNone/>
            </a:pPr>
            <a:r>
              <a:rPr lang="en-US" sz="2400" noProof="0" dirty="0"/>
              <a:t>3) Description of chromosomal and </a:t>
            </a:r>
            <a:r>
              <a:rPr lang="en-US" sz="2400" b="1" noProof="0" dirty="0"/>
              <a:t>spatial distribution of gene families</a:t>
            </a:r>
            <a:r>
              <a:rPr lang="en-US" sz="2400" noProof="0" dirty="0"/>
              <a:t> and genes that share nucleic acid or amino acid sequence domains</a:t>
            </a:r>
          </a:p>
          <a:p>
            <a:pPr marL="45720" indent="0" algn="just">
              <a:buNone/>
            </a:pPr>
            <a:r>
              <a:rPr lang="en-US" sz="2400" noProof="0" dirty="0"/>
              <a:t>4) </a:t>
            </a:r>
            <a:r>
              <a:rPr lang="en-US" sz="2400" b="1" noProof="0" dirty="0"/>
              <a:t>Comparative analyses of genomes </a:t>
            </a:r>
            <a:r>
              <a:rPr lang="en-US" sz="2400" noProof="0" dirty="0"/>
              <a:t>to yield structural, functional, or evolutionary insights</a:t>
            </a:r>
          </a:p>
          <a:p>
            <a:pPr marL="45720" indent="0" algn="just">
              <a:buNone/>
            </a:pPr>
            <a:r>
              <a:rPr lang="en-US" sz="2400" noProof="0" dirty="0"/>
              <a:t>5) Patterns of organization within the genome that </a:t>
            </a:r>
            <a:r>
              <a:rPr lang="en-US" sz="2400" b="1" noProof="0" dirty="0"/>
              <a:t>provide insights into gene regulation and development</a:t>
            </a:r>
            <a:endParaRPr lang="en-US" sz="2400" b="1" u="sng" noProof="0" dirty="0"/>
          </a:p>
          <a:p>
            <a:endParaRPr lang="en-US" b="1" u="sng" noProof="0" dirty="0"/>
          </a:p>
          <a:p>
            <a:endParaRPr lang="en-US" noProof="0" dirty="0"/>
          </a:p>
          <a:p>
            <a:endParaRPr lang="en-US" noProof="0" dirty="0"/>
          </a:p>
        </p:txBody>
      </p:sp>
    </p:spTree>
    <p:extLst>
      <p:ext uri="{BB962C8B-B14F-4D97-AF65-F5344CB8AC3E}">
        <p14:creationId xmlns:p14="http://schemas.microsoft.com/office/powerpoint/2010/main" val="38454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3008</TotalTime>
  <Words>3668</Words>
  <Application>Microsoft Office PowerPoint</Application>
  <PresentationFormat>Widescreen</PresentationFormat>
  <Paragraphs>345</Paragraphs>
  <Slides>62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62</vt:i4>
      </vt:variant>
    </vt:vector>
  </HeadingPairs>
  <TitlesOfParts>
    <vt:vector size="66" baseType="lpstr">
      <vt:lpstr>Arial</vt:lpstr>
      <vt:lpstr>Century Gothic</vt:lpstr>
      <vt:lpstr>Wingdings</vt:lpstr>
      <vt:lpstr>Sheer Green 16x9</vt:lpstr>
      <vt:lpstr>LESSON 2 Past, present and future of functional genomics</vt:lpstr>
      <vt:lpstr>Milestones in genetics and genomics</vt:lpstr>
      <vt:lpstr>Presentazione standard di PowerPoint</vt:lpstr>
      <vt:lpstr>Presentazione standard di PowerPoint</vt:lpstr>
      <vt:lpstr>Presentazione standard di PowerPoint</vt:lpstr>
      <vt:lpstr>Presentazione standard di PowerPoint</vt:lpstr>
      <vt:lpstr>What about the most recent developments?</vt:lpstr>
      <vt:lpstr>THE ORIGINS OF THE TERM «GENOMICS»</vt:lpstr>
      <vt:lpstr>MAIN SUBJECT AREAS IDENTIFIED BY THE EDITORIAL</vt:lpstr>
      <vt:lpstr>MAIN SUBJECT AREAS IDENTIFIED BY THE EDITORIAL</vt:lpstr>
      <vt:lpstr>1990 – 2003 –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A COMPLETE TIMELINE OF THE HUMAN GENOME SEQUENCING PROJECT</vt:lpstr>
      <vt:lpstr>UNA CURIOSITA’: IL PROGETTO PARALLELO DI CRAIG VENTER</vt:lpstr>
      <vt:lpstr>A LONG LIST OF COMPANION PAPERS…</vt:lpstr>
      <vt:lpstr>THE HUMAN GENOME AS A DRIVER FOR THE GLOBAL DEVELOPMENT OF GENOMICS</vt:lpstr>
      <vt:lpstr>THE HUMAN GENOME AS A DRIVER FOR THE GLOBAL DEVELOPMENT OF GENOMICS</vt:lpstr>
      <vt:lpstr>THE FIST 25 YEARS OF GENOMICS (NOW, 35!)</vt:lpstr>
      <vt:lpstr>THE NEW FRONTIERS IN HUMAN GENOMICS…</vt:lpstr>
      <vt:lpstr>…REVISITED IN 2011…</vt:lpstr>
      <vt:lpstr>…AND PROJECTED IN THE FUTURE</vt:lpstr>
      <vt:lpstr>BOLD PREDICTIONS FOR HUMAN GENOMICS BY 2030 </vt:lpstr>
      <vt:lpstr>STUDY OF GENETIC VARIATION (NOT JUST IN HUMAN)</vt:lpstr>
      <vt:lpstr>1000K GENOMES PROJECT</vt:lpstr>
      <vt:lpstr>IS A «REFERENCE GENOME» ENOUGH?</vt:lpstr>
      <vt:lpstr>IS A «REFERENCE GENOME» ENOUGH?</vt:lpstr>
      <vt:lpstr>HUMAN PANGENOME CONSORTIUM – THE FIRST RESULTS</vt:lpstr>
      <vt:lpstr>THE T2T CONSORTIUM – THE NATURAL BROTHER OF HGP</vt:lpstr>
      <vt:lpstr>Presentazione standard di PowerPoint</vt:lpstr>
      <vt:lpstr>Presentazione standard di PowerPoint</vt:lpstr>
      <vt:lpstr>OUR GENOME IN NUMBERS</vt:lpstr>
      <vt:lpstr>Presentazione standard di PowerPoint</vt:lpstr>
      <vt:lpstr>THE ISSUE OF MONEY…</vt:lpstr>
      <vt:lpstr>…PRETTY MUCH SOLVED!</vt:lpstr>
      <vt:lpstr>The availability of new technologies also leads to a change in approach  Strategy used by the HGP on the left (Sanger sequencing)  “Modern” approach based on next generation sequencing techniques on the right</vt:lpstr>
      <vt:lpstr>THE $1000 GENOME GOAL HAS ALREADY BEEN MET (THE 100$ GENOME GOAL IS NEXT)</vt:lpstr>
      <vt:lpstr>TO GET A BASIC IDEA…</vt:lpstr>
      <vt:lpstr>THE ISSUE OF TIMING… SOLVED</vt:lpstr>
      <vt:lpstr>MAIN IMPLICATIONS FOR HUMAN HEALTH</vt:lpstr>
      <vt:lpstr>MAIN IMPLICATIONS FOR HUMAN HEALTH</vt:lpstr>
      <vt:lpstr>MAIN IMPLICATIONS FOR HUMAN HEALTH</vt:lpstr>
      <vt:lpstr>MAIN IMPLICATIONS FOR HUMAN HEALTH</vt:lpstr>
      <vt:lpstr>BESIDES HUMAN GENOMICS, WHICH ARE THE MAIN OTHER FIELDS OF APPLICATION?</vt:lpstr>
      <vt:lpstr>BESIDES HUMAN GENOMICS, WHICH ARE THE MAIN OTHER FIELDS OF APPLICATION?</vt:lpstr>
      <vt:lpstr>THE EBG ROADMAP</vt:lpstr>
      <vt:lpstr>NOT JUST CONSERVATION GENOMICS: DE-EXTINCTION PROJECTS</vt:lpstr>
      <vt:lpstr>EVOLUTIONARY GENOMICS: THE MAMMOTH EXAMPLE</vt:lpstr>
      <vt:lpstr>GENOMICS AND EVOLUTION IN HOMINIDS</vt:lpstr>
      <vt:lpstr>Presentazione standard di PowerPoint</vt:lpstr>
      <vt:lpstr>THE DIFFERENT LAYERS OF COMPARATIVE GENOMICS</vt:lpstr>
      <vt:lpstr>Presentazione standard di PowerPoint</vt:lpstr>
      <vt:lpstr>GENOMICS AND EVOLUTION</vt:lpstr>
      <vt:lpstr>GENOMICS AND EVOLUTION</vt:lpstr>
      <vt:lpstr>MOVING TO EPIGENOMICS</vt:lpstr>
      <vt:lpstr>THE ENCODE PROJECT – AN INTEGRATED VIEW ON THE REGULATION OF GENE EXPRESSION</vt:lpstr>
      <vt:lpstr>NOT JUST DNA - TRANSCRIPTOMICS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Marco Gerdol</cp:lastModifiedBy>
  <cp:revision>5</cp:revision>
  <dcterms:created xsi:type="dcterms:W3CDTF">2017-03-04T15:34:55Z</dcterms:created>
  <dcterms:modified xsi:type="dcterms:W3CDTF">2025-10-02T15:43:56Z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