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85"/>
  </p:notesMasterIdLst>
  <p:handoutMasterIdLst>
    <p:handoutMasterId r:id="rId86"/>
  </p:handoutMasterIdLst>
  <p:sldIdLst>
    <p:sldId id="277" r:id="rId3"/>
    <p:sldId id="457" r:id="rId4"/>
    <p:sldId id="275" r:id="rId5"/>
    <p:sldId id="452" r:id="rId6"/>
    <p:sldId id="453" r:id="rId7"/>
    <p:sldId id="454" r:id="rId8"/>
    <p:sldId id="455" r:id="rId9"/>
    <p:sldId id="456" r:id="rId10"/>
    <p:sldId id="458" r:id="rId11"/>
    <p:sldId id="413" r:id="rId12"/>
    <p:sldId id="411" r:id="rId13"/>
    <p:sldId id="459" r:id="rId14"/>
    <p:sldId id="508" r:id="rId15"/>
    <p:sldId id="509" r:id="rId16"/>
    <p:sldId id="460" r:id="rId17"/>
    <p:sldId id="461" r:id="rId18"/>
    <p:sldId id="462" r:id="rId19"/>
    <p:sldId id="463" r:id="rId20"/>
    <p:sldId id="302" r:id="rId21"/>
    <p:sldId id="464" r:id="rId22"/>
    <p:sldId id="465" r:id="rId23"/>
    <p:sldId id="466" r:id="rId24"/>
    <p:sldId id="467" r:id="rId25"/>
    <p:sldId id="468" r:id="rId26"/>
    <p:sldId id="469" r:id="rId27"/>
    <p:sldId id="500" r:id="rId28"/>
    <p:sldId id="470" r:id="rId29"/>
    <p:sldId id="471" r:id="rId30"/>
    <p:sldId id="472" r:id="rId31"/>
    <p:sldId id="473" r:id="rId32"/>
    <p:sldId id="474" r:id="rId33"/>
    <p:sldId id="475" r:id="rId34"/>
    <p:sldId id="476" r:id="rId35"/>
    <p:sldId id="479" r:id="rId36"/>
    <p:sldId id="477" r:id="rId37"/>
    <p:sldId id="412" r:id="rId38"/>
    <p:sldId id="501" r:id="rId39"/>
    <p:sldId id="480" r:id="rId40"/>
    <p:sldId id="518" r:id="rId41"/>
    <p:sldId id="414" r:id="rId42"/>
    <p:sldId id="483" r:id="rId43"/>
    <p:sldId id="506" r:id="rId44"/>
    <p:sldId id="481" r:id="rId45"/>
    <p:sldId id="507" r:id="rId46"/>
    <p:sldId id="478" r:id="rId47"/>
    <p:sldId id="502" r:id="rId48"/>
    <p:sldId id="498" r:id="rId49"/>
    <p:sldId id="515" r:id="rId50"/>
    <p:sldId id="499" r:id="rId51"/>
    <p:sldId id="510" r:id="rId52"/>
    <p:sldId id="512" r:id="rId53"/>
    <p:sldId id="519" r:id="rId54"/>
    <p:sldId id="516" r:id="rId55"/>
    <p:sldId id="513" r:id="rId56"/>
    <p:sldId id="520" r:id="rId57"/>
    <p:sldId id="517" r:id="rId58"/>
    <p:sldId id="521" r:id="rId59"/>
    <p:sldId id="522" r:id="rId60"/>
    <p:sldId id="514" r:id="rId61"/>
    <p:sldId id="523" r:id="rId62"/>
    <p:sldId id="524" r:id="rId63"/>
    <p:sldId id="415" r:id="rId64"/>
    <p:sldId id="511" r:id="rId65"/>
    <p:sldId id="504" r:id="rId66"/>
    <p:sldId id="484" r:id="rId67"/>
    <p:sldId id="485" r:id="rId68"/>
    <p:sldId id="486" r:id="rId69"/>
    <p:sldId id="488" r:id="rId70"/>
    <p:sldId id="487" r:id="rId71"/>
    <p:sldId id="482" r:id="rId72"/>
    <p:sldId id="505" r:id="rId73"/>
    <p:sldId id="489" r:id="rId74"/>
    <p:sldId id="492" r:id="rId75"/>
    <p:sldId id="490" r:id="rId76"/>
    <p:sldId id="496" r:id="rId77"/>
    <p:sldId id="491" r:id="rId78"/>
    <p:sldId id="493" r:id="rId79"/>
    <p:sldId id="494" r:id="rId80"/>
    <p:sldId id="495" r:id="rId81"/>
    <p:sldId id="497" r:id="rId82"/>
    <p:sldId id="525" r:id="rId83"/>
    <p:sldId id="503"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6" d="100"/>
          <a:sy n="76" d="100"/>
        </p:scale>
        <p:origin x="62" y="485"/>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co\Documents\PA\lezioni\Genomica_applicata_26\number_of_ru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co\Documents\PA\lezioni\Genomica_applicata_26\number_of_ru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co\Documents\PA\lezioni\Genomica_applicata_26\number_of_run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rco\Documents\PA\lezioni\Genomica_applicata_26\number_of_run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arco\Documents\PA\lezioni\Genomica_applicata_26\number_of_run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arco\Documents\PA\lezioni\Genomica_applicata_26\number_of_run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arco\Documents\PA\lezioni\Genomica_applicata_26\number_of_run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arco\Documents\PA\lezioni\Genomica_applicata_26\number_of_run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percentages!$A$2</c:f>
              <c:strCache>
                <c:ptCount val="1"/>
                <c:pt idx="0">
                  <c:v>Roche 454</c:v>
                </c:pt>
              </c:strCache>
            </c:strRef>
          </c:tx>
          <c:spPr>
            <a:solidFill>
              <a:schemeClr val="accent1"/>
            </a:solidFill>
            <a:ln>
              <a:noFill/>
            </a:ln>
            <a:effectLst/>
          </c:spPr>
          <c:invertIfNegative val="0"/>
          <c:cat>
            <c:numRef>
              <c:f>percentages!$B$1:$S$1</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percentages!$B$2:$S$2</c:f>
              <c:numCache>
                <c:formatCode>General</c:formatCode>
                <c:ptCount val="18"/>
                <c:pt idx="0">
                  <c:v>55.486968449931418</c:v>
                </c:pt>
                <c:pt idx="1">
                  <c:v>46.540272913899287</c:v>
                </c:pt>
                <c:pt idx="2">
                  <c:v>23.1769623780771</c:v>
                </c:pt>
                <c:pt idx="3">
                  <c:v>19.787213369607461</c:v>
                </c:pt>
                <c:pt idx="4">
                  <c:v>11.226803036693378</c:v>
                </c:pt>
                <c:pt idx="5">
                  <c:v>14.052517977808387</c:v>
                </c:pt>
                <c:pt idx="6">
                  <c:v>13.999575429877249</c:v>
                </c:pt>
                <c:pt idx="7">
                  <c:v>9.8768637284801688</c:v>
                </c:pt>
                <c:pt idx="8">
                  <c:v>5.0126157538816081</c:v>
                </c:pt>
                <c:pt idx="9">
                  <c:v>2.8627523512550592</c:v>
                </c:pt>
                <c:pt idx="10">
                  <c:v>1.6730050763122184</c:v>
                </c:pt>
                <c:pt idx="11">
                  <c:v>1.1065354225257802</c:v>
                </c:pt>
                <c:pt idx="12">
                  <c:v>0.47785542855047819</c:v>
                </c:pt>
                <c:pt idx="13">
                  <c:v>0.30622764908663291</c:v>
                </c:pt>
                <c:pt idx="14">
                  <c:v>0.11019641818632753</c:v>
                </c:pt>
                <c:pt idx="15">
                  <c:v>0.12115371024107159</c:v>
                </c:pt>
                <c:pt idx="16">
                  <c:v>5.3532600959139615E-2</c:v>
                </c:pt>
                <c:pt idx="17">
                  <c:v>4.384616098141194E-2</c:v>
                </c:pt>
              </c:numCache>
            </c:numRef>
          </c:val>
          <c:extLst>
            <c:ext xmlns:c16="http://schemas.microsoft.com/office/drawing/2014/chart" uri="{C3380CC4-5D6E-409C-BE32-E72D297353CC}">
              <c16:uniqueId val="{00000000-F6BD-479A-BEC5-BFFAFDA6D076}"/>
            </c:ext>
          </c:extLst>
        </c:ser>
        <c:dLbls>
          <c:showLegendKey val="0"/>
          <c:showVal val="0"/>
          <c:showCatName val="0"/>
          <c:showSerName val="0"/>
          <c:showPercent val="0"/>
          <c:showBubbleSize val="0"/>
        </c:dLbls>
        <c:gapWidth val="219"/>
        <c:overlap val="-27"/>
        <c:axId val="1076222688"/>
        <c:axId val="1076229888"/>
      </c:barChart>
      <c:catAx>
        <c:axId val="10762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9888"/>
        <c:crosses val="autoZero"/>
        <c:auto val="1"/>
        <c:lblAlgn val="ctr"/>
        <c:lblOffset val="100"/>
        <c:noMultiLvlLbl val="0"/>
      </c:catAx>
      <c:valAx>
        <c:axId val="107622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noProof="0" dirty="0"/>
                  <a:t>fraction of all deposited sequencing runs in the SRA database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2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percentages!$A$4</c:f>
              <c:strCache>
                <c:ptCount val="1"/>
                <c:pt idx="0">
                  <c:v>Illumina</c:v>
                </c:pt>
              </c:strCache>
            </c:strRef>
          </c:tx>
          <c:spPr>
            <a:solidFill>
              <a:schemeClr val="accent1"/>
            </a:solidFill>
            <a:ln>
              <a:noFill/>
            </a:ln>
            <a:effectLst/>
          </c:spPr>
          <c:invertIfNegative val="0"/>
          <c:cat>
            <c:numRef>
              <c:f>percentages!$B$1:$S$1</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percentages!$B$4:$S$4</c:f>
              <c:numCache>
                <c:formatCode>General</c:formatCode>
                <c:ptCount val="18"/>
                <c:pt idx="0">
                  <c:v>42.249657064471876</c:v>
                </c:pt>
                <c:pt idx="1">
                  <c:v>52.747252747252752</c:v>
                </c:pt>
                <c:pt idx="2">
                  <c:v>74.663260566651175</c:v>
                </c:pt>
                <c:pt idx="3">
                  <c:v>73.69315973571706</c:v>
                </c:pt>
                <c:pt idx="4">
                  <c:v>85.940355686770701</c:v>
                </c:pt>
                <c:pt idx="5">
                  <c:v>82.668633469635665</c:v>
                </c:pt>
                <c:pt idx="6">
                  <c:v>81.032454639677326</c:v>
                </c:pt>
                <c:pt idx="7">
                  <c:v>87.610472157274785</c:v>
                </c:pt>
                <c:pt idx="8">
                  <c:v>92.244947364766531</c:v>
                </c:pt>
                <c:pt idx="9">
                  <c:v>94.464836026498347</c:v>
                </c:pt>
                <c:pt idx="10">
                  <c:v>95.621080377735709</c:v>
                </c:pt>
                <c:pt idx="11">
                  <c:v>96.072863456350802</c:v>
                </c:pt>
                <c:pt idx="12">
                  <c:v>94.992547499992952</c:v>
                </c:pt>
                <c:pt idx="13">
                  <c:v>89.673529001149092</c:v>
                </c:pt>
                <c:pt idx="14">
                  <c:v>87.588805840696878</c:v>
                </c:pt>
                <c:pt idx="15">
                  <c:v>92.768246791114578</c:v>
                </c:pt>
                <c:pt idx="16">
                  <c:v>92.745148036552621</c:v>
                </c:pt>
                <c:pt idx="17">
                  <c:v>91.177396073182067</c:v>
                </c:pt>
              </c:numCache>
            </c:numRef>
          </c:val>
          <c:extLst>
            <c:ext xmlns:c16="http://schemas.microsoft.com/office/drawing/2014/chart" uri="{C3380CC4-5D6E-409C-BE32-E72D297353CC}">
              <c16:uniqueId val="{00000000-D151-4B1F-8AE8-CF70BB055CB3}"/>
            </c:ext>
          </c:extLst>
        </c:ser>
        <c:dLbls>
          <c:showLegendKey val="0"/>
          <c:showVal val="0"/>
          <c:showCatName val="0"/>
          <c:showSerName val="0"/>
          <c:showPercent val="0"/>
          <c:showBubbleSize val="0"/>
        </c:dLbls>
        <c:gapWidth val="219"/>
        <c:overlap val="-27"/>
        <c:axId val="1076222688"/>
        <c:axId val="1076229888"/>
      </c:barChart>
      <c:catAx>
        <c:axId val="10762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9888"/>
        <c:crosses val="autoZero"/>
        <c:auto val="1"/>
        <c:lblAlgn val="ctr"/>
        <c:lblOffset val="100"/>
        <c:noMultiLvlLbl val="0"/>
      </c:catAx>
      <c:valAx>
        <c:axId val="107622988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fraction of all deposited sequencing runs in the SRA database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2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percentages!$A$5</c:f>
              <c:strCache>
                <c:ptCount val="1"/>
                <c:pt idx="0">
                  <c:v>IonTorrent</c:v>
                </c:pt>
              </c:strCache>
            </c:strRef>
          </c:tx>
          <c:spPr>
            <a:solidFill>
              <a:schemeClr val="accent1"/>
            </a:solidFill>
            <a:ln>
              <a:noFill/>
            </a:ln>
            <a:effectLst/>
          </c:spPr>
          <c:invertIfNegative val="0"/>
          <c:cat>
            <c:numRef>
              <c:f>percentages!$B$1:$S$1</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percentages!$B$5:$S$5</c:f>
              <c:numCache>
                <c:formatCode>General</c:formatCode>
                <c:ptCount val="18"/>
                <c:pt idx="0">
                  <c:v>0</c:v>
                </c:pt>
                <c:pt idx="1">
                  <c:v>0</c:v>
                </c:pt>
                <c:pt idx="2">
                  <c:v>0</c:v>
                </c:pt>
                <c:pt idx="3">
                  <c:v>2.6719782355227362E-2</c:v>
                </c:pt>
                <c:pt idx="4">
                  <c:v>0.25393645437930551</c:v>
                </c:pt>
                <c:pt idx="5">
                  <c:v>0.46151176285562434</c:v>
                </c:pt>
                <c:pt idx="6">
                  <c:v>0.73125959965534892</c:v>
                </c:pt>
                <c:pt idx="7">
                  <c:v>1.1343869835660496</c:v>
                </c:pt>
                <c:pt idx="8">
                  <c:v>1.5381930337017502</c:v>
                </c:pt>
                <c:pt idx="9">
                  <c:v>1.5491234514192627</c:v>
                </c:pt>
                <c:pt idx="10">
                  <c:v>1.5049674144314698</c:v>
                </c:pt>
                <c:pt idx="11">
                  <c:v>1.1910979739424898</c:v>
                </c:pt>
                <c:pt idx="12">
                  <c:v>2.161189748969905</c:v>
                </c:pt>
                <c:pt idx="13">
                  <c:v>1.2935339411707851</c:v>
                </c:pt>
                <c:pt idx="14">
                  <c:v>2.2709892079827574</c:v>
                </c:pt>
                <c:pt idx="15">
                  <c:v>1.386368006418363</c:v>
                </c:pt>
                <c:pt idx="16">
                  <c:v>0.91283890905713005</c:v>
                </c:pt>
                <c:pt idx="17">
                  <c:v>1.0750336605800537</c:v>
                </c:pt>
              </c:numCache>
            </c:numRef>
          </c:val>
          <c:extLst>
            <c:ext xmlns:c16="http://schemas.microsoft.com/office/drawing/2014/chart" uri="{C3380CC4-5D6E-409C-BE32-E72D297353CC}">
              <c16:uniqueId val="{00000000-0F2F-4C53-AEF7-D37C23A1A571}"/>
            </c:ext>
          </c:extLst>
        </c:ser>
        <c:dLbls>
          <c:showLegendKey val="0"/>
          <c:showVal val="0"/>
          <c:showCatName val="0"/>
          <c:showSerName val="0"/>
          <c:showPercent val="0"/>
          <c:showBubbleSize val="0"/>
        </c:dLbls>
        <c:gapWidth val="219"/>
        <c:overlap val="-27"/>
        <c:axId val="1076222688"/>
        <c:axId val="1076229888"/>
      </c:barChart>
      <c:catAx>
        <c:axId val="10762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9888"/>
        <c:crosses val="autoZero"/>
        <c:auto val="1"/>
        <c:lblAlgn val="ctr"/>
        <c:lblOffset val="100"/>
        <c:noMultiLvlLbl val="0"/>
      </c:catAx>
      <c:valAx>
        <c:axId val="107622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fraction of all deposited sequencing runs in the SRA database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2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percentages!$A$3</c:f>
              <c:strCache>
                <c:ptCount val="1"/>
                <c:pt idx="0">
                  <c:v>ABI SOLiD</c:v>
                </c:pt>
              </c:strCache>
            </c:strRef>
          </c:tx>
          <c:spPr>
            <a:solidFill>
              <a:schemeClr val="accent1"/>
            </a:solidFill>
            <a:ln>
              <a:noFill/>
            </a:ln>
            <a:effectLst/>
          </c:spPr>
          <c:invertIfNegative val="0"/>
          <c:cat>
            <c:numRef>
              <c:f>percentages!$B$1:$S$1</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percentages!$B$3:$S$3</c:f>
              <c:numCache>
                <c:formatCode>General</c:formatCode>
                <c:ptCount val="18"/>
                <c:pt idx="0">
                  <c:v>2.263374485596708</c:v>
                </c:pt>
                <c:pt idx="1">
                  <c:v>0.6641709938413235</c:v>
                </c:pt>
                <c:pt idx="2">
                  <c:v>2.0575940548072458</c:v>
                </c:pt>
                <c:pt idx="3">
                  <c:v>5.3803925378935098</c:v>
                </c:pt>
                <c:pt idx="4">
                  <c:v>1.3004358217348517</c:v>
                </c:pt>
                <c:pt idx="5">
                  <c:v>1.7017907307179194</c:v>
                </c:pt>
                <c:pt idx="6">
                  <c:v>2.0261984740450294</c:v>
                </c:pt>
                <c:pt idx="7">
                  <c:v>0.48900203572677581</c:v>
                </c:pt>
                <c:pt idx="8">
                  <c:v>0.22219490659462848</c:v>
                </c:pt>
                <c:pt idx="9">
                  <c:v>0.17158452578500355</c:v>
                </c:pt>
                <c:pt idx="10">
                  <c:v>0.15631020791100539</c:v>
                </c:pt>
                <c:pt idx="11">
                  <c:v>8.2027588054104733E-2</c:v>
                </c:pt>
                <c:pt idx="12">
                  <c:v>9.4654505765992908E-2</c:v>
                </c:pt>
                <c:pt idx="13">
                  <c:v>3.658479833614342E-2</c:v>
                </c:pt>
                <c:pt idx="14">
                  <c:v>2.6187180037340621E-2</c:v>
                </c:pt>
                <c:pt idx="15">
                  <c:v>9.2646954890231226E-2</c:v>
                </c:pt>
                <c:pt idx="16">
                  <c:v>5.3304006778025277E-2</c:v>
                </c:pt>
                <c:pt idx="17">
                  <c:v>7.4813181104980336E-2</c:v>
                </c:pt>
              </c:numCache>
            </c:numRef>
          </c:val>
          <c:extLst>
            <c:ext xmlns:c16="http://schemas.microsoft.com/office/drawing/2014/chart" uri="{C3380CC4-5D6E-409C-BE32-E72D297353CC}">
              <c16:uniqueId val="{00000000-A540-44AF-AAE8-8277087652AC}"/>
            </c:ext>
          </c:extLst>
        </c:ser>
        <c:dLbls>
          <c:showLegendKey val="0"/>
          <c:showVal val="0"/>
          <c:showCatName val="0"/>
          <c:showSerName val="0"/>
          <c:showPercent val="0"/>
          <c:showBubbleSize val="0"/>
        </c:dLbls>
        <c:gapWidth val="219"/>
        <c:overlap val="-27"/>
        <c:axId val="1076222688"/>
        <c:axId val="1076229888"/>
      </c:barChart>
      <c:catAx>
        <c:axId val="10762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9888"/>
        <c:crosses val="autoZero"/>
        <c:auto val="1"/>
        <c:lblAlgn val="ctr"/>
        <c:lblOffset val="100"/>
        <c:noMultiLvlLbl val="0"/>
      </c:catAx>
      <c:valAx>
        <c:axId val="107622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fraction of all deposited sequencing runs in the SRA database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2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percentages!$A$8</c:f>
              <c:strCache>
                <c:ptCount val="1"/>
                <c:pt idx="0">
                  <c:v>BGIseq</c:v>
                </c:pt>
              </c:strCache>
            </c:strRef>
          </c:tx>
          <c:spPr>
            <a:solidFill>
              <a:schemeClr val="accent1"/>
            </a:solidFill>
            <a:ln>
              <a:noFill/>
            </a:ln>
            <a:effectLst/>
          </c:spPr>
          <c:invertIfNegative val="0"/>
          <c:cat>
            <c:numRef>
              <c:f>percentages!$B$1:$S$1</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percentages!$B$8:$S$8</c:f>
              <c:numCache>
                <c:formatCode>General</c:formatCode>
                <c:ptCount val="18"/>
                <c:pt idx="0">
                  <c:v>0</c:v>
                </c:pt>
                <c:pt idx="1">
                  <c:v>0</c:v>
                </c:pt>
                <c:pt idx="2">
                  <c:v>0</c:v>
                </c:pt>
                <c:pt idx="3">
                  <c:v>0</c:v>
                </c:pt>
                <c:pt idx="4">
                  <c:v>0</c:v>
                </c:pt>
                <c:pt idx="5">
                  <c:v>0</c:v>
                </c:pt>
                <c:pt idx="6">
                  <c:v>0</c:v>
                </c:pt>
                <c:pt idx="7">
                  <c:v>0</c:v>
                </c:pt>
                <c:pt idx="8">
                  <c:v>0</c:v>
                </c:pt>
                <c:pt idx="9">
                  <c:v>8.0582206441540127E-2</c:v>
                </c:pt>
                <c:pt idx="10">
                  <c:v>0.26917299111505749</c:v>
                </c:pt>
                <c:pt idx="11">
                  <c:v>0.3885190074422698</c:v>
                </c:pt>
                <c:pt idx="12">
                  <c:v>0.47433012107315997</c:v>
                </c:pt>
                <c:pt idx="13">
                  <c:v>0.51904235173670399</c:v>
                </c:pt>
                <c:pt idx="14">
                  <c:v>0.46356405927414046</c:v>
                </c:pt>
                <c:pt idx="15">
                  <c:v>0.5577769152926898</c:v>
                </c:pt>
                <c:pt idx="16">
                  <c:v>0.89710747313862504</c:v>
                </c:pt>
                <c:pt idx="17">
                  <c:v>1.4771768067008635</c:v>
                </c:pt>
              </c:numCache>
            </c:numRef>
          </c:val>
          <c:extLst>
            <c:ext xmlns:c16="http://schemas.microsoft.com/office/drawing/2014/chart" uri="{C3380CC4-5D6E-409C-BE32-E72D297353CC}">
              <c16:uniqueId val="{00000000-673E-43E9-9FE5-F3522DF9B2C2}"/>
            </c:ext>
          </c:extLst>
        </c:ser>
        <c:ser>
          <c:idx val="1"/>
          <c:order val="1"/>
          <c:tx>
            <c:strRef>
              <c:f>percentages!$A$9</c:f>
              <c:strCache>
                <c:ptCount val="1"/>
                <c:pt idx="0">
                  <c:v>Complete Genomics</c:v>
                </c:pt>
              </c:strCache>
            </c:strRef>
          </c:tx>
          <c:spPr>
            <a:solidFill>
              <a:schemeClr val="accent2"/>
            </a:solidFill>
            <a:ln>
              <a:noFill/>
            </a:ln>
            <a:effectLst/>
          </c:spPr>
          <c:invertIfNegative val="0"/>
          <c:val>
            <c:numRef>
              <c:f>percentages!$B$9:$S$9</c:f>
              <c:numCache>
                <c:formatCode>General</c:formatCode>
                <c:ptCount val="18"/>
                <c:pt idx="0">
                  <c:v>0</c:v>
                </c:pt>
                <c:pt idx="1">
                  <c:v>0</c:v>
                </c:pt>
                <c:pt idx="2">
                  <c:v>2.3223409196470042E-2</c:v>
                </c:pt>
                <c:pt idx="3">
                  <c:v>1.2145355616012437E-2</c:v>
                </c:pt>
                <c:pt idx="4">
                  <c:v>0.95072402643047937</c:v>
                </c:pt>
                <c:pt idx="5">
                  <c:v>0.78690195993362033</c:v>
                </c:pt>
                <c:pt idx="6">
                  <c:v>7.2176920867621536E-2</c:v>
                </c:pt>
                <c:pt idx="7">
                  <c:v>2.9474513708703229E-2</c:v>
                </c:pt>
                <c:pt idx="8">
                  <c:v>0.10574901171121043</c:v>
                </c:pt>
                <c:pt idx="9">
                  <c:v>2.4053093948606264E-2</c:v>
                </c:pt>
                <c:pt idx="10">
                  <c:v>2.0271741861984622E-2</c:v>
                </c:pt>
                <c:pt idx="11">
                  <c:v>1.0331171440050508E-2</c:v>
                </c:pt>
                <c:pt idx="12">
                  <c:v>4.6181527952868047E-3</c:v>
                </c:pt>
                <c:pt idx="13">
                  <c:v>4.134583373605249E-3</c:v>
                </c:pt>
                <c:pt idx="14">
                  <c:v>2.5629667080341281E-2</c:v>
                </c:pt>
                <c:pt idx="15">
                  <c:v>7.6399683661878305E-3</c:v>
                </c:pt>
                <c:pt idx="16">
                  <c:v>1.5648310761736079E-2</c:v>
                </c:pt>
                <c:pt idx="17">
                  <c:v>1.8515994751304148E-2</c:v>
                </c:pt>
              </c:numCache>
            </c:numRef>
          </c:val>
          <c:extLst>
            <c:ext xmlns:c16="http://schemas.microsoft.com/office/drawing/2014/chart" uri="{C3380CC4-5D6E-409C-BE32-E72D297353CC}">
              <c16:uniqueId val="{00000001-673E-43E9-9FE5-F3522DF9B2C2}"/>
            </c:ext>
          </c:extLst>
        </c:ser>
        <c:dLbls>
          <c:showLegendKey val="0"/>
          <c:showVal val="0"/>
          <c:showCatName val="0"/>
          <c:showSerName val="0"/>
          <c:showPercent val="0"/>
          <c:showBubbleSize val="0"/>
        </c:dLbls>
        <c:gapWidth val="219"/>
        <c:overlap val="-27"/>
        <c:axId val="1076222688"/>
        <c:axId val="1076229888"/>
      </c:barChart>
      <c:catAx>
        <c:axId val="10762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9888"/>
        <c:crosses val="autoZero"/>
        <c:auto val="1"/>
        <c:lblAlgn val="ctr"/>
        <c:lblOffset val="100"/>
        <c:noMultiLvlLbl val="0"/>
      </c:catAx>
      <c:valAx>
        <c:axId val="107622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fraction of all deposited sequencing runs in the SRA database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2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percentages!$A$11</c:f>
              <c:strCache>
                <c:ptCount val="1"/>
                <c:pt idx="0">
                  <c:v>AVITI</c:v>
                </c:pt>
              </c:strCache>
            </c:strRef>
          </c:tx>
          <c:spPr>
            <a:solidFill>
              <a:schemeClr val="accent1"/>
            </a:solidFill>
            <a:ln>
              <a:noFill/>
            </a:ln>
            <a:effectLst/>
          </c:spPr>
          <c:invertIfNegative val="0"/>
          <c:cat>
            <c:numRef>
              <c:f>percentages!$B$1:$S$1</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percentages!$B$11:$S$11</c:f>
              <c:numCache>
                <c:formatCode>General</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0.65271388654074469</c:v>
                </c:pt>
                <c:pt idx="16">
                  <c:v>0.20837398673031562</c:v>
                </c:pt>
                <c:pt idx="17">
                  <c:v>0.48116612950065324</c:v>
                </c:pt>
              </c:numCache>
            </c:numRef>
          </c:val>
          <c:extLst>
            <c:ext xmlns:c16="http://schemas.microsoft.com/office/drawing/2014/chart" uri="{C3380CC4-5D6E-409C-BE32-E72D297353CC}">
              <c16:uniqueId val="{00000000-D198-4E67-8682-380159DC533D}"/>
            </c:ext>
          </c:extLst>
        </c:ser>
        <c:ser>
          <c:idx val="1"/>
          <c:order val="1"/>
          <c:tx>
            <c:strRef>
              <c:f>percentages!$A$12</c:f>
              <c:strCache>
                <c:ptCount val="1"/>
                <c:pt idx="0">
                  <c:v>Ultima Genomics</c:v>
                </c:pt>
              </c:strCache>
            </c:strRef>
          </c:tx>
          <c:spPr>
            <a:solidFill>
              <a:schemeClr val="accent2"/>
            </a:solidFill>
            <a:ln>
              <a:noFill/>
            </a:ln>
            <a:effectLst/>
          </c:spPr>
          <c:invertIfNegative val="0"/>
          <c:val>
            <c:numRef>
              <c:f>percentages!$B$12:$S$12</c:f>
              <c:numCache>
                <c:formatCode>General</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2.0365663408368335E-2</c:v>
                </c:pt>
                <c:pt idx="17">
                  <c:v>2.6364778653591065E-2</c:v>
                </c:pt>
              </c:numCache>
            </c:numRef>
          </c:val>
          <c:extLst>
            <c:ext xmlns:c16="http://schemas.microsoft.com/office/drawing/2014/chart" uri="{C3380CC4-5D6E-409C-BE32-E72D297353CC}">
              <c16:uniqueId val="{00000001-D198-4E67-8682-380159DC533D}"/>
            </c:ext>
          </c:extLst>
        </c:ser>
        <c:ser>
          <c:idx val="2"/>
          <c:order val="2"/>
          <c:tx>
            <c:strRef>
              <c:f>percentages!$A$13</c:f>
              <c:strCache>
                <c:ptCount val="1"/>
                <c:pt idx="0">
                  <c:v>Singular Genomics</c:v>
                </c:pt>
              </c:strCache>
            </c:strRef>
          </c:tx>
          <c:spPr>
            <a:solidFill>
              <a:schemeClr val="accent3"/>
            </a:solidFill>
            <a:ln>
              <a:noFill/>
            </a:ln>
            <a:effectLst/>
          </c:spPr>
          <c:invertIfNegative val="0"/>
          <c:val>
            <c:numRef>
              <c:f>percentages!$B$13:$S$13</c:f>
              <c:numCache>
                <c:formatCode>General</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3.8029759221749034E-3</c:v>
                </c:pt>
                <c:pt idx="17">
                  <c:v>9.1688066494897223E-3</c:v>
                </c:pt>
              </c:numCache>
            </c:numRef>
          </c:val>
          <c:extLst>
            <c:ext xmlns:c16="http://schemas.microsoft.com/office/drawing/2014/chart" uri="{C3380CC4-5D6E-409C-BE32-E72D297353CC}">
              <c16:uniqueId val="{00000002-D198-4E67-8682-380159DC533D}"/>
            </c:ext>
          </c:extLst>
        </c:ser>
        <c:ser>
          <c:idx val="3"/>
          <c:order val="3"/>
          <c:tx>
            <c:strRef>
              <c:f>percentages!$A$14</c:f>
              <c:strCache>
                <c:ptCount val="1"/>
                <c:pt idx="0">
                  <c:v>PacBio - Onso</c:v>
                </c:pt>
              </c:strCache>
            </c:strRef>
          </c:tx>
          <c:spPr>
            <a:solidFill>
              <a:schemeClr val="accent4"/>
            </a:solidFill>
            <a:ln>
              <a:noFill/>
            </a:ln>
            <a:effectLst/>
          </c:spPr>
          <c:invertIfNegative val="0"/>
          <c:val>
            <c:numRef>
              <c:f>percentages!$B$14:$S$14</c:f>
              <c:numCache>
                <c:formatCode>General</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3.719850765406053E-3</c:v>
                </c:pt>
                <c:pt idx="17">
                  <c:v>3.9600682416084014E-3</c:v>
                </c:pt>
              </c:numCache>
            </c:numRef>
          </c:val>
          <c:extLst>
            <c:ext xmlns:c16="http://schemas.microsoft.com/office/drawing/2014/chart" uri="{C3380CC4-5D6E-409C-BE32-E72D297353CC}">
              <c16:uniqueId val="{00000003-D198-4E67-8682-380159DC533D}"/>
            </c:ext>
          </c:extLst>
        </c:ser>
        <c:dLbls>
          <c:showLegendKey val="0"/>
          <c:showVal val="0"/>
          <c:showCatName val="0"/>
          <c:showSerName val="0"/>
          <c:showPercent val="0"/>
          <c:showBubbleSize val="0"/>
        </c:dLbls>
        <c:gapWidth val="219"/>
        <c:overlap val="-27"/>
        <c:axId val="1076222688"/>
        <c:axId val="1076229888"/>
      </c:barChart>
      <c:catAx>
        <c:axId val="10762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9888"/>
        <c:crosses val="autoZero"/>
        <c:auto val="1"/>
        <c:lblAlgn val="ctr"/>
        <c:lblOffset val="100"/>
        <c:noMultiLvlLbl val="0"/>
      </c:catAx>
      <c:valAx>
        <c:axId val="107622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fraction of all deposited sequencing runs in the SRA database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2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percentages!$A$6</c:f>
              <c:strCache>
                <c:ptCount val="1"/>
                <c:pt idx="0">
                  <c:v>PacBio - SMRT</c:v>
                </c:pt>
              </c:strCache>
            </c:strRef>
          </c:tx>
          <c:spPr>
            <a:solidFill>
              <a:schemeClr val="accent1"/>
            </a:solidFill>
            <a:ln>
              <a:noFill/>
            </a:ln>
            <a:effectLst/>
          </c:spPr>
          <c:invertIfNegative val="0"/>
          <c:cat>
            <c:numRef>
              <c:f>percentages!$B$1:$S$1</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percentages!$B$6:$S$6</c:f>
              <c:numCache>
                <c:formatCode>General</c:formatCode>
                <c:ptCount val="18"/>
                <c:pt idx="0">
                  <c:v>0</c:v>
                </c:pt>
                <c:pt idx="1">
                  <c:v>0</c:v>
                </c:pt>
                <c:pt idx="2">
                  <c:v>2.3223409196470042E-2</c:v>
                </c:pt>
                <c:pt idx="3">
                  <c:v>0.53925378935095214</c:v>
                </c:pt>
                <c:pt idx="4">
                  <c:v>0.17924926191480386</c:v>
                </c:pt>
                <c:pt idx="5">
                  <c:v>0.24078874583771703</c:v>
                </c:pt>
                <c:pt idx="6">
                  <c:v>1.7617162622844369</c:v>
                </c:pt>
                <c:pt idx="7">
                  <c:v>0.54840921620701188</c:v>
                </c:pt>
                <c:pt idx="8">
                  <c:v>0.84495993829587401</c:v>
                </c:pt>
                <c:pt idx="9">
                  <c:v>0.7934915974814587</c:v>
                </c:pt>
                <c:pt idx="10">
                  <c:v>0.65020355509390337</c:v>
                </c:pt>
                <c:pt idx="11">
                  <c:v>0.75235799422219674</c:v>
                </c:pt>
                <c:pt idx="12">
                  <c:v>1.2479235938958597</c:v>
                </c:pt>
                <c:pt idx="13">
                  <c:v>3.9097228934208217</c:v>
                </c:pt>
                <c:pt idx="14">
                  <c:v>5.4935096730887381</c:v>
                </c:pt>
                <c:pt idx="15">
                  <c:v>1.7761051006955728</c:v>
                </c:pt>
                <c:pt idx="16">
                  <c:v>1.2488100114276308</c:v>
                </c:pt>
                <c:pt idx="17">
                  <c:v>2.0857429694518195</c:v>
                </c:pt>
              </c:numCache>
            </c:numRef>
          </c:val>
          <c:extLst>
            <c:ext xmlns:c16="http://schemas.microsoft.com/office/drawing/2014/chart" uri="{C3380CC4-5D6E-409C-BE32-E72D297353CC}">
              <c16:uniqueId val="{00000000-3218-4FD7-8E46-282F3105CBAD}"/>
            </c:ext>
          </c:extLst>
        </c:ser>
        <c:dLbls>
          <c:showLegendKey val="0"/>
          <c:showVal val="0"/>
          <c:showCatName val="0"/>
          <c:showSerName val="0"/>
          <c:showPercent val="0"/>
          <c:showBubbleSize val="0"/>
        </c:dLbls>
        <c:gapWidth val="219"/>
        <c:overlap val="-27"/>
        <c:axId val="1076222688"/>
        <c:axId val="1076229888"/>
      </c:barChart>
      <c:catAx>
        <c:axId val="10762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9888"/>
        <c:crosses val="autoZero"/>
        <c:auto val="1"/>
        <c:lblAlgn val="ctr"/>
        <c:lblOffset val="100"/>
        <c:noMultiLvlLbl val="0"/>
      </c:catAx>
      <c:valAx>
        <c:axId val="107622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fraction of all deposited sequencing runs in the SRA database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2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percentages!$A$7</c:f>
              <c:strCache>
                <c:ptCount val="1"/>
                <c:pt idx="0">
                  <c:v>Oxford Nanopore</c:v>
                </c:pt>
              </c:strCache>
            </c:strRef>
          </c:tx>
          <c:spPr>
            <a:solidFill>
              <a:schemeClr val="accent1"/>
            </a:solidFill>
            <a:ln>
              <a:noFill/>
            </a:ln>
            <a:effectLst/>
          </c:spPr>
          <c:invertIfNegative val="0"/>
          <c:cat>
            <c:numRef>
              <c:f>percentages!$B$1:$S$1</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percentages!$B$7:$S$7</c:f>
              <c:numCache>
                <c:formatCode>General</c:formatCode>
                <c:ptCount val="18"/>
                <c:pt idx="0">
                  <c:v>0</c:v>
                </c:pt>
                <c:pt idx="1">
                  <c:v>0</c:v>
                </c:pt>
                <c:pt idx="2">
                  <c:v>0</c:v>
                </c:pt>
                <c:pt idx="3">
                  <c:v>0</c:v>
                </c:pt>
                <c:pt idx="4">
                  <c:v>0</c:v>
                </c:pt>
                <c:pt idx="5">
                  <c:v>0</c:v>
                </c:pt>
                <c:pt idx="6">
                  <c:v>0</c:v>
                </c:pt>
                <c:pt idx="7">
                  <c:v>4.4899000157299217E-2</c:v>
                </c:pt>
                <c:pt idx="8">
                  <c:v>2.5897717153765817E-2</c:v>
                </c:pt>
                <c:pt idx="9">
                  <c:v>4.7064176607020204E-2</c:v>
                </c:pt>
                <c:pt idx="10">
                  <c:v>0.10359251006606465</c:v>
                </c:pt>
                <c:pt idx="11">
                  <c:v>0.39134094778932066</c:v>
                </c:pt>
                <c:pt idx="12">
                  <c:v>0.54670468358250213</c:v>
                </c:pt>
                <c:pt idx="13">
                  <c:v>4.2497431546692148</c:v>
                </c:pt>
                <c:pt idx="14">
                  <c:v>4.0192064806580436</c:v>
                </c:pt>
                <c:pt idx="15">
                  <c:v>2.6362233997819744</c:v>
                </c:pt>
                <c:pt idx="16">
                  <c:v>3.839343178261275</c:v>
                </c:pt>
                <c:pt idx="17">
                  <c:v>3.5292770342442443</c:v>
                </c:pt>
              </c:numCache>
            </c:numRef>
          </c:val>
          <c:extLst>
            <c:ext xmlns:c16="http://schemas.microsoft.com/office/drawing/2014/chart" uri="{C3380CC4-5D6E-409C-BE32-E72D297353CC}">
              <c16:uniqueId val="{00000000-D4AA-48E0-AAF9-DB199D9A175A}"/>
            </c:ext>
          </c:extLst>
        </c:ser>
        <c:dLbls>
          <c:showLegendKey val="0"/>
          <c:showVal val="0"/>
          <c:showCatName val="0"/>
          <c:showSerName val="0"/>
          <c:showPercent val="0"/>
          <c:showBubbleSize val="0"/>
        </c:dLbls>
        <c:gapWidth val="219"/>
        <c:overlap val="-27"/>
        <c:axId val="1076222688"/>
        <c:axId val="1076229888"/>
      </c:barChart>
      <c:catAx>
        <c:axId val="10762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9888"/>
        <c:crosses val="autoZero"/>
        <c:auto val="1"/>
        <c:lblAlgn val="ctr"/>
        <c:lblOffset val="100"/>
        <c:noMultiLvlLbl val="0"/>
      </c:catAx>
      <c:valAx>
        <c:axId val="107622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fraction of all deposited sequencing runs in the SRA database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76222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10/9/2025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10/9/2025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10/9/2025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10/9/2025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10/9/2025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10/9/2025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10/9/2025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10/9/2025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10/9/2025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10/9/2025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10/9/2025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10/9/2025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10/9/2025</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x.doi.org/10.1073%2Fpnas.1133470100"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bFNjxKHP8Jc"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fCd6B5HRaZ8" TargetMode="External"/><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zBPKj0mMcDg"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0bqIBtMS3xw"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hyperlink" Target="https://www.youtube.com/watch?v=nlvyF8bFDwM" TargetMode="Externa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hyperlink" Target="https://www.nature.com/articles/s41587-023-01750-7" TargetMode="Externa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www.illumina.com/science/genomics-research/articles/ultima-ug-100-vs-illumina-novaseq-x-wgs-data.html" TargetMode="Externa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embed.envoke-demos.com/pac-bio/Onso" TargetMode="External"/><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6.bin"/><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www.youtube.com/watch?v=WMZmG00uhwU"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en-US" sz="4800" noProof="0" dirty="0"/>
              <a:t>LEZIONE 3</a:t>
            </a:r>
            <a:br>
              <a:rPr lang="en-US" sz="4800" noProof="0" dirty="0"/>
            </a:br>
            <a:r>
              <a:rPr lang="en-US" sz="4800" noProof="0" dirty="0"/>
              <a:t>DNA sequencing technologies</a:t>
            </a:r>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41120" y="438912"/>
            <a:ext cx="9509760" cy="631352"/>
          </a:xfrm>
        </p:spPr>
        <p:txBody>
          <a:bodyPr>
            <a:noAutofit/>
          </a:bodyPr>
          <a:lstStyle/>
          <a:p>
            <a:r>
              <a:rPr lang="en-US" sz="2400" noProof="0" dirty="0"/>
              <a:t>What have been the causes of the rapid development of “next-generation” sequencing?</a:t>
            </a:r>
          </a:p>
        </p:txBody>
      </p:sp>
      <p:sp>
        <p:nvSpPr>
          <p:cNvPr id="6" name="CasellaDiTesto 5"/>
          <p:cNvSpPr txBox="1"/>
          <p:nvPr/>
        </p:nvSpPr>
        <p:spPr>
          <a:xfrm>
            <a:off x="923108" y="1767840"/>
            <a:ext cx="10345783" cy="3693319"/>
          </a:xfrm>
          <a:prstGeom prst="rect">
            <a:avLst/>
          </a:prstGeom>
          <a:noFill/>
        </p:spPr>
        <p:txBody>
          <a:bodyPr wrap="square" rtlCol="0">
            <a:spAutoFit/>
          </a:bodyPr>
          <a:lstStyle/>
          <a:p>
            <a:pPr algn="just"/>
            <a:r>
              <a:rPr lang="en-US" b="1" u="sng" noProof="0" dirty="0"/>
              <a:t>Rationale</a:t>
            </a:r>
            <a:r>
              <a:rPr lang="en-US" noProof="0" dirty="0"/>
              <a:t>: as mentioned previously, the Human Genome Project was a driving force.</a:t>
            </a:r>
          </a:p>
          <a:p>
            <a:pPr algn="just"/>
            <a:endParaRPr lang="en-US" b="1" u="sng" noProof="0" dirty="0"/>
          </a:p>
          <a:p>
            <a:pPr algn="just"/>
            <a:r>
              <a:rPr lang="en-US" b="1" u="sng" noProof="0" dirty="0"/>
              <a:t>Applications</a:t>
            </a:r>
            <a:r>
              <a:rPr lang="en-US" noProof="0" dirty="0"/>
              <a:t>: genome assembly required raw data with certain characteristics (e.g., length) that for other applications were not strictly necessary -&gt; differential gene expression studies, resequencing, etc. (these would only require short reads, i.e. the number of reads is more important than their length). The need for </a:t>
            </a:r>
            <a:r>
              <a:rPr lang="en-US" noProof="0" dirty="0">
                <a:solidFill>
                  <a:srgbClr val="FF0000"/>
                </a:solidFill>
              </a:rPr>
              <a:t>accuracy</a:t>
            </a:r>
            <a:r>
              <a:rPr lang="en-US" noProof="0" dirty="0"/>
              <a:t> (i.e. low error rate) is also a key factor for some applications</a:t>
            </a:r>
          </a:p>
          <a:p>
            <a:pPr algn="just"/>
            <a:endParaRPr lang="en-US" b="1" u="sng" noProof="0" dirty="0"/>
          </a:p>
          <a:p>
            <a:pPr algn="just"/>
            <a:r>
              <a:rPr lang="en-US" b="1" u="sng" noProof="0" dirty="0"/>
              <a:t>Technological advances</a:t>
            </a:r>
            <a:r>
              <a:rPr lang="en-US" noProof="0" dirty="0"/>
              <a:t>: development of commercial analysis platforms, distribution of user-friendly software, hardware and network quality improvements for data transfer</a:t>
            </a:r>
          </a:p>
          <a:p>
            <a:pPr algn="just"/>
            <a:endParaRPr lang="en-US" b="1" u="sng" noProof="0" dirty="0"/>
          </a:p>
          <a:p>
            <a:pPr algn="just"/>
            <a:r>
              <a:rPr lang="en-US" b="1" u="sng" noProof="0" dirty="0"/>
              <a:t>Birth of sequencing centers</a:t>
            </a:r>
            <a:r>
              <a:rPr lang="en-US" noProof="0" dirty="0"/>
              <a:t>: experience and skills originally of a few become available to many; governments begin to invest in genomics, seeing its potential in various areas </a:t>
            </a:r>
          </a:p>
        </p:txBody>
      </p:sp>
    </p:spTree>
    <p:extLst>
      <p:ext uri="{BB962C8B-B14F-4D97-AF65-F5344CB8AC3E}">
        <p14:creationId xmlns:p14="http://schemas.microsoft.com/office/powerpoint/2010/main" val="327492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672" y="1318077"/>
            <a:ext cx="8946655" cy="4221846"/>
          </a:xfrm>
          <a:prstGeom prst="rect">
            <a:avLst/>
          </a:prstGeom>
        </p:spPr>
      </p:pic>
      <p:sp>
        <p:nvSpPr>
          <p:cNvPr id="4" name="Title 1"/>
          <p:cNvSpPr>
            <a:spLocks noGrp="1"/>
          </p:cNvSpPr>
          <p:nvPr>
            <p:ph type="title"/>
          </p:nvPr>
        </p:nvSpPr>
        <p:spPr>
          <a:xfrm>
            <a:off x="728295" y="456330"/>
            <a:ext cx="10122584" cy="631352"/>
          </a:xfrm>
        </p:spPr>
        <p:txBody>
          <a:bodyPr>
            <a:noAutofit/>
          </a:bodyPr>
          <a:lstStyle/>
          <a:p>
            <a:r>
              <a:rPr lang="en-US" sz="2400" noProof="0" dirty="0"/>
              <a:t>Broad range of applications: not just whole genome sequencing!</a:t>
            </a:r>
          </a:p>
        </p:txBody>
      </p:sp>
      <p:sp>
        <p:nvSpPr>
          <p:cNvPr id="2" name="CasellaDiTesto 1"/>
          <p:cNvSpPr txBox="1"/>
          <p:nvPr/>
        </p:nvSpPr>
        <p:spPr>
          <a:xfrm>
            <a:off x="728295" y="5539923"/>
            <a:ext cx="10735408" cy="830997"/>
          </a:xfrm>
          <a:prstGeom prst="rect">
            <a:avLst/>
          </a:prstGeom>
          <a:noFill/>
        </p:spPr>
        <p:txBody>
          <a:bodyPr wrap="square" rtlCol="0">
            <a:spAutoFit/>
          </a:bodyPr>
          <a:lstStyle/>
          <a:p>
            <a:pPr algn="just"/>
            <a:r>
              <a:rPr lang="en-US" sz="1600" noProof="0" dirty="0"/>
              <a:t>N.B. we also speak generically of “DNA sequencing” when referring to sequencing of RNA molecules because, due to their perishability, these must be converted to cDNA before being analyzed (we will see the exception of Oxford Nanopore sequencing)</a:t>
            </a:r>
          </a:p>
        </p:txBody>
      </p:sp>
    </p:spTree>
    <p:extLst>
      <p:ext uri="{BB962C8B-B14F-4D97-AF65-F5344CB8AC3E}">
        <p14:creationId xmlns:p14="http://schemas.microsoft.com/office/powerpoint/2010/main" val="303368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41120" y="438912"/>
            <a:ext cx="9509760" cy="631352"/>
          </a:xfrm>
        </p:spPr>
        <p:txBody>
          <a:bodyPr>
            <a:noAutofit/>
          </a:bodyPr>
          <a:lstStyle/>
          <a:p>
            <a:r>
              <a:rPr lang="en-US" sz="2400" noProof="0" dirty="0" err="1"/>
              <a:t>Polony</a:t>
            </a:r>
            <a:r>
              <a:rPr lang="en-US" sz="2400" noProof="0" dirty="0"/>
              <a:t> sequencing: the breakthrough</a:t>
            </a:r>
          </a:p>
        </p:txBody>
      </p:sp>
      <p:sp>
        <p:nvSpPr>
          <p:cNvPr id="6" name="CasellaDiTesto 5"/>
          <p:cNvSpPr txBox="1"/>
          <p:nvPr/>
        </p:nvSpPr>
        <p:spPr>
          <a:xfrm>
            <a:off x="670140" y="1260649"/>
            <a:ext cx="6992983" cy="4801314"/>
          </a:xfrm>
          <a:prstGeom prst="rect">
            <a:avLst/>
          </a:prstGeom>
          <a:noFill/>
        </p:spPr>
        <p:txBody>
          <a:bodyPr wrap="square" rtlCol="0">
            <a:spAutoFit/>
          </a:bodyPr>
          <a:lstStyle/>
          <a:p>
            <a:pPr algn="just"/>
            <a:r>
              <a:rPr lang="en-US" noProof="0" dirty="0"/>
              <a:t>The concept of “</a:t>
            </a:r>
            <a:r>
              <a:rPr lang="en-US" b="1" noProof="0" dirty="0" err="1"/>
              <a:t>polony</a:t>
            </a:r>
            <a:r>
              <a:rPr lang="en-US" b="1" noProof="0" dirty="0"/>
              <a:t> sequencing</a:t>
            </a:r>
            <a:r>
              <a:rPr lang="en-US" noProof="0" dirty="0"/>
              <a:t>” has been chased, with mixed success, since the 1990s, but it was not until the mid-2000s that it found success with the development of techniques (and platforms) capable of generating reads of a useful length for analytical purposes</a:t>
            </a:r>
          </a:p>
          <a:p>
            <a:pPr algn="just"/>
            <a:endParaRPr lang="en-US" noProof="0" dirty="0"/>
          </a:p>
          <a:p>
            <a:pPr algn="just"/>
            <a:r>
              <a:rPr lang="en-US" b="1" noProof="0" dirty="0" err="1"/>
              <a:t>Polony</a:t>
            </a:r>
            <a:r>
              <a:rPr lang="en-US" b="1" noProof="0" dirty="0"/>
              <a:t> = Polymerase colony</a:t>
            </a:r>
          </a:p>
          <a:p>
            <a:pPr algn="just"/>
            <a:endParaRPr lang="en-US" noProof="0" dirty="0"/>
          </a:p>
          <a:p>
            <a:pPr algn="just"/>
            <a:r>
              <a:rPr lang="en-US" b="1" i="1" noProof="0" dirty="0">
                <a:solidFill>
                  <a:srgbClr val="FF0000"/>
                </a:solidFill>
              </a:rPr>
              <a:t>«Polymerase colony, or </a:t>
            </a:r>
            <a:r>
              <a:rPr lang="en-US" b="1" i="1" noProof="0" dirty="0" err="1">
                <a:solidFill>
                  <a:srgbClr val="FF0000"/>
                </a:solidFill>
              </a:rPr>
              <a:t>polony</a:t>
            </a:r>
            <a:r>
              <a:rPr lang="en-US" b="1" i="1" noProof="0" dirty="0">
                <a:solidFill>
                  <a:srgbClr val="FF0000"/>
                </a:solidFill>
              </a:rPr>
              <a:t>, technologies perform multiplex amplification while maintaining spatial clustering of identical amplicons”</a:t>
            </a:r>
          </a:p>
          <a:p>
            <a:pPr algn="just"/>
            <a:endParaRPr lang="en-US" noProof="0" dirty="0"/>
          </a:p>
          <a:p>
            <a:pPr algn="just"/>
            <a:r>
              <a:rPr lang="en-US" noProof="0" dirty="0"/>
              <a:t>It is possible to use an </a:t>
            </a:r>
            <a:r>
              <a:rPr lang="en-US" b="1" noProof="0" dirty="0"/>
              <a:t>emulsion amplification</a:t>
            </a:r>
            <a:r>
              <a:rPr lang="en-US" noProof="0" dirty="0"/>
              <a:t> of DNA fragments. Today this term is used as a synonym for “</a:t>
            </a:r>
            <a:r>
              <a:rPr lang="en-US" b="1" noProof="0" dirty="0"/>
              <a:t>cluster</a:t>
            </a:r>
            <a:r>
              <a:rPr lang="en-US" noProof="0" dirty="0"/>
              <a:t>” but, in reality, we must remember that this is inappropriate, as the term cluster refers to </a:t>
            </a:r>
            <a:r>
              <a:rPr lang="en-US" u="sng" noProof="0" dirty="0"/>
              <a:t>solid-phase amplification</a:t>
            </a:r>
            <a:r>
              <a:rPr lang="en-US" noProof="0" dirty="0"/>
              <a:t> typical of Illumina technology</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291" y="754588"/>
            <a:ext cx="3886537" cy="4465707"/>
          </a:xfrm>
          <a:prstGeom prst="rect">
            <a:avLst/>
          </a:prstGeom>
        </p:spPr>
      </p:pic>
      <p:sp>
        <p:nvSpPr>
          <p:cNvPr id="3" name="CasellaDiTesto 2"/>
          <p:cNvSpPr txBox="1"/>
          <p:nvPr/>
        </p:nvSpPr>
        <p:spPr>
          <a:xfrm>
            <a:off x="8358070" y="5243583"/>
            <a:ext cx="2912978" cy="584775"/>
          </a:xfrm>
          <a:prstGeom prst="rect">
            <a:avLst/>
          </a:prstGeom>
          <a:noFill/>
        </p:spPr>
        <p:txBody>
          <a:bodyPr wrap="none" rtlCol="0">
            <a:spAutoFit/>
          </a:bodyPr>
          <a:lstStyle/>
          <a:p>
            <a:pPr algn="ctr"/>
            <a:r>
              <a:rPr lang="en-US" sz="1600" noProof="0" dirty="0" err="1"/>
              <a:t>Adessi</a:t>
            </a:r>
            <a:r>
              <a:rPr lang="en-US" sz="1600" noProof="0" dirty="0"/>
              <a:t> et al. 2000</a:t>
            </a:r>
          </a:p>
          <a:p>
            <a:pPr algn="ctr"/>
            <a:r>
              <a:rPr lang="en-US" sz="1600" noProof="0" dirty="0"/>
              <a:t>Paper available on Moodle</a:t>
            </a:r>
          </a:p>
        </p:txBody>
      </p:sp>
    </p:spTree>
    <p:extLst>
      <p:ext uri="{BB962C8B-B14F-4D97-AF65-F5344CB8AC3E}">
        <p14:creationId xmlns:p14="http://schemas.microsoft.com/office/powerpoint/2010/main" val="291794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41120" y="438912"/>
            <a:ext cx="9509760" cy="631352"/>
          </a:xfrm>
        </p:spPr>
        <p:txBody>
          <a:bodyPr>
            <a:noAutofit/>
          </a:bodyPr>
          <a:lstStyle/>
          <a:p>
            <a:r>
              <a:rPr lang="en-US" sz="2400" noProof="0" dirty="0"/>
              <a:t>Emulsion PCR: a definition</a:t>
            </a:r>
          </a:p>
        </p:txBody>
      </p:sp>
      <p:sp>
        <p:nvSpPr>
          <p:cNvPr id="6" name="CasellaDiTesto 5"/>
          <p:cNvSpPr txBox="1"/>
          <p:nvPr/>
        </p:nvSpPr>
        <p:spPr>
          <a:xfrm>
            <a:off x="714102" y="1480457"/>
            <a:ext cx="11217060" cy="1477328"/>
          </a:xfrm>
          <a:prstGeom prst="rect">
            <a:avLst/>
          </a:prstGeom>
          <a:noFill/>
        </p:spPr>
        <p:txBody>
          <a:bodyPr wrap="square" rtlCol="0">
            <a:spAutoFit/>
          </a:bodyPr>
          <a:lstStyle/>
          <a:p>
            <a:pPr algn="just"/>
            <a:r>
              <a:rPr lang="en-US" noProof="0" dirty="0"/>
              <a:t>“</a:t>
            </a:r>
            <a:r>
              <a:rPr lang="en-US" i="1" noProof="0" dirty="0"/>
              <a:t>Emulsion PCR (</a:t>
            </a:r>
            <a:r>
              <a:rPr lang="en-US" i="1" noProof="0" dirty="0" err="1"/>
              <a:t>EmPCR</a:t>
            </a:r>
            <a:r>
              <a:rPr lang="en-US" i="1" noProof="0" dirty="0"/>
              <a:t>) is a commonly employed method for template amplification in multiple NGS-based sequencing platforms. The basic principle of </a:t>
            </a:r>
            <a:r>
              <a:rPr lang="en-US" i="1" noProof="0" dirty="0" err="1"/>
              <a:t>emPCR</a:t>
            </a:r>
            <a:r>
              <a:rPr lang="en-US" i="1" noProof="0" dirty="0"/>
              <a:t> is dilution and compartmentalization of template molecules in water droplets in a water-in-oil emulsion. Ideally, the dilution is to a degree where each droplet contains a single template molecule and functions as a micro-PCR reactor</a:t>
            </a:r>
            <a:r>
              <a:rPr lang="en-US" noProof="0" dirty="0"/>
              <a:t>”</a:t>
            </a:r>
          </a:p>
        </p:txBody>
      </p:sp>
      <p:sp>
        <p:nvSpPr>
          <p:cNvPr id="3" name="CasellaDiTesto 2"/>
          <p:cNvSpPr txBox="1"/>
          <p:nvPr/>
        </p:nvSpPr>
        <p:spPr>
          <a:xfrm>
            <a:off x="714102" y="3183312"/>
            <a:ext cx="3015569" cy="369332"/>
          </a:xfrm>
          <a:prstGeom prst="rect">
            <a:avLst/>
          </a:prstGeom>
          <a:noFill/>
        </p:spPr>
        <p:txBody>
          <a:bodyPr wrap="none" rtlCol="0">
            <a:spAutoFit/>
          </a:bodyPr>
          <a:lstStyle/>
          <a:p>
            <a:r>
              <a:rPr lang="en-US" noProof="0" dirty="0" err="1"/>
              <a:t>Kanagal-Shamanna</a:t>
            </a:r>
            <a:r>
              <a:rPr lang="en-US" noProof="0" dirty="0"/>
              <a:t> 2016</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4568" y="2885166"/>
            <a:ext cx="6391656" cy="3559595"/>
          </a:xfrm>
          <a:prstGeom prst="rect">
            <a:avLst/>
          </a:prstGeom>
        </p:spPr>
      </p:pic>
      <p:sp>
        <p:nvSpPr>
          <p:cNvPr id="7" name="CasellaDiTesto 6"/>
          <p:cNvSpPr txBox="1"/>
          <p:nvPr/>
        </p:nvSpPr>
        <p:spPr>
          <a:xfrm>
            <a:off x="529463" y="3974124"/>
            <a:ext cx="4165629" cy="1754326"/>
          </a:xfrm>
          <a:prstGeom prst="rect">
            <a:avLst/>
          </a:prstGeom>
          <a:noFill/>
          <a:ln>
            <a:solidFill>
              <a:srgbClr val="00B050"/>
            </a:solidFill>
          </a:ln>
        </p:spPr>
        <p:txBody>
          <a:bodyPr wrap="square" rtlCol="0">
            <a:spAutoFit/>
          </a:bodyPr>
          <a:lstStyle/>
          <a:p>
            <a:r>
              <a:rPr lang="en-US" noProof="0" dirty="0"/>
              <a:t>Dressman et al. 2013, PNAS</a:t>
            </a:r>
          </a:p>
          <a:p>
            <a:endParaRPr lang="en-US" noProof="0" dirty="0"/>
          </a:p>
          <a:p>
            <a:r>
              <a:rPr lang="en-US" noProof="0" dirty="0"/>
              <a:t>Reference paper for emulsion PCR</a:t>
            </a:r>
          </a:p>
          <a:p>
            <a:endParaRPr lang="en-US" noProof="0" dirty="0"/>
          </a:p>
          <a:p>
            <a:r>
              <a:rPr lang="en-US" noProof="0" dirty="0">
                <a:hlinkClick r:id="rId3"/>
              </a:rPr>
              <a:t>https://dx.doi.org/10.1073%2Fpnas.1133470100</a:t>
            </a:r>
            <a:r>
              <a:rPr lang="en-US" noProof="0" dirty="0"/>
              <a:t> </a:t>
            </a:r>
          </a:p>
        </p:txBody>
      </p:sp>
    </p:spTree>
    <p:extLst>
      <p:ext uri="{BB962C8B-B14F-4D97-AF65-F5344CB8AC3E}">
        <p14:creationId xmlns:p14="http://schemas.microsoft.com/office/powerpoint/2010/main" val="36049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41120" y="438912"/>
            <a:ext cx="9509760" cy="631352"/>
          </a:xfrm>
        </p:spPr>
        <p:txBody>
          <a:bodyPr>
            <a:noAutofit/>
          </a:bodyPr>
          <a:lstStyle/>
          <a:p>
            <a:r>
              <a:rPr lang="en-US" sz="2400" noProof="0" dirty="0"/>
              <a:t>Emulsion PCR vs bridge PCR</a:t>
            </a:r>
          </a:p>
        </p:txBody>
      </p:sp>
      <p:sp>
        <p:nvSpPr>
          <p:cNvPr id="6" name="CasellaDiTesto 5"/>
          <p:cNvSpPr txBox="1"/>
          <p:nvPr/>
        </p:nvSpPr>
        <p:spPr>
          <a:xfrm>
            <a:off x="714102" y="1315580"/>
            <a:ext cx="11217060" cy="1754326"/>
          </a:xfrm>
          <a:prstGeom prst="rect">
            <a:avLst/>
          </a:prstGeom>
          <a:noFill/>
        </p:spPr>
        <p:txBody>
          <a:bodyPr wrap="square" rtlCol="0">
            <a:spAutoFit/>
          </a:bodyPr>
          <a:lstStyle/>
          <a:p>
            <a:pPr algn="just"/>
            <a:r>
              <a:rPr lang="en-US" noProof="0" dirty="0"/>
              <a:t>The figure below displays a comparison between:</a:t>
            </a:r>
          </a:p>
          <a:p>
            <a:pPr algn="just"/>
            <a:endParaRPr lang="en-US" noProof="0" dirty="0"/>
          </a:p>
          <a:p>
            <a:pPr marL="342900" indent="-342900" algn="just">
              <a:buAutoNum type="alphaLcParenR"/>
            </a:pPr>
            <a:r>
              <a:rPr lang="en-US" b="1" u="sng" noProof="0" dirty="0"/>
              <a:t>Emulsion PCR</a:t>
            </a:r>
            <a:r>
              <a:rPr lang="en-US" noProof="0" dirty="0"/>
              <a:t> (454 pyrosequencing, </a:t>
            </a:r>
            <a:r>
              <a:rPr lang="en-US" noProof="0" dirty="0" err="1"/>
              <a:t>IonTorrent</a:t>
            </a:r>
            <a:r>
              <a:rPr lang="en-US" noProof="0" dirty="0"/>
              <a:t>) -&gt; generation of proper polonies, clonal amplification in water droplets present in emulsion using microbeads</a:t>
            </a:r>
          </a:p>
          <a:p>
            <a:pPr marL="342900" indent="-342900" algn="just">
              <a:buAutoNum type="alphaLcParenR"/>
            </a:pPr>
            <a:endParaRPr lang="en-US" noProof="0" dirty="0"/>
          </a:p>
          <a:p>
            <a:pPr marL="342900" indent="-342900" algn="just">
              <a:buAutoNum type="alphaLcParenR"/>
            </a:pPr>
            <a:r>
              <a:rPr lang="en-US" b="1" u="sng" noProof="0" dirty="0"/>
              <a:t>Bridge PCR</a:t>
            </a:r>
            <a:r>
              <a:rPr lang="en-US" noProof="0" dirty="0"/>
              <a:t> (Illumina) -&gt; Cluster generation, clonal amplification by exploiting a solid support</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924" y="3592222"/>
            <a:ext cx="6096000" cy="2847975"/>
          </a:xfrm>
          <a:prstGeom prst="rect">
            <a:avLst/>
          </a:prstGeom>
        </p:spPr>
      </p:pic>
      <p:sp>
        <p:nvSpPr>
          <p:cNvPr id="7" name="CasellaDiTesto 6"/>
          <p:cNvSpPr txBox="1"/>
          <p:nvPr/>
        </p:nvSpPr>
        <p:spPr>
          <a:xfrm>
            <a:off x="6945924" y="3738954"/>
            <a:ext cx="4818184" cy="2308324"/>
          </a:xfrm>
          <a:prstGeom prst="rect">
            <a:avLst/>
          </a:prstGeom>
          <a:noFill/>
          <a:ln>
            <a:solidFill>
              <a:srgbClr val="00B050"/>
            </a:solidFill>
          </a:ln>
        </p:spPr>
        <p:txBody>
          <a:bodyPr wrap="square" rtlCol="0">
            <a:spAutoFit/>
          </a:bodyPr>
          <a:lstStyle/>
          <a:p>
            <a:pPr algn="just"/>
            <a:r>
              <a:rPr lang="en-US" noProof="0" dirty="0"/>
              <a:t>In both cases, clonal amplification is ensured by the addition of </a:t>
            </a:r>
            <a:r>
              <a:rPr lang="en-US" b="1" noProof="0" dirty="0"/>
              <a:t>adapters</a:t>
            </a:r>
            <a:r>
              <a:rPr lang="en-US" noProof="0" dirty="0"/>
              <a:t> to the ends of the fragments to be sequenced with the generation of a </a:t>
            </a:r>
            <a:r>
              <a:rPr lang="en-US" b="1" u="sng" noProof="0" dirty="0"/>
              <a:t>sequencing library</a:t>
            </a:r>
            <a:r>
              <a:rPr lang="en-US" noProof="0" dirty="0"/>
              <a:t>. Adapters are sequences complementary to those immobilized on the beads or on a solid support</a:t>
            </a:r>
          </a:p>
        </p:txBody>
      </p:sp>
    </p:spTree>
    <p:extLst>
      <p:ext uri="{BB962C8B-B14F-4D97-AF65-F5344CB8AC3E}">
        <p14:creationId xmlns:p14="http://schemas.microsoft.com/office/powerpoint/2010/main" val="38538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41120" y="195714"/>
            <a:ext cx="9509760" cy="631352"/>
          </a:xfrm>
        </p:spPr>
        <p:txBody>
          <a:bodyPr>
            <a:noAutofit/>
          </a:bodyPr>
          <a:lstStyle/>
          <a:p>
            <a:r>
              <a:rPr lang="en-US" sz="2400" noProof="0" dirty="0"/>
              <a:t>Why do we talk about «next-generation sequencing»/NGS?</a:t>
            </a:r>
          </a:p>
        </p:txBody>
      </p:sp>
      <p:sp>
        <p:nvSpPr>
          <p:cNvPr id="6" name="CasellaDiTesto 5"/>
          <p:cNvSpPr txBox="1"/>
          <p:nvPr/>
        </p:nvSpPr>
        <p:spPr>
          <a:xfrm>
            <a:off x="583017" y="1176734"/>
            <a:ext cx="6764268" cy="4770537"/>
          </a:xfrm>
          <a:prstGeom prst="rect">
            <a:avLst/>
          </a:prstGeom>
          <a:noFill/>
        </p:spPr>
        <p:txBody>
          <a:bodyPr wrap="square" rtlCol="0">
            <a:spAutoFit/>
          </a:bodyPr>
          <a:lstStyle/>
          <a:p>
            <a:pPr marL="285750" indent="-285750" algn="just">
              <a:buFont typeface="Arial" panose="020B0604020202020204" pitchFamily="34" charset="0"/>
              <a:buChar char="•"/>
            </a:pPr>
            <a:r>
              <a:rPr lang="en-US" sz="1600" noProof="0" dirty="0"/>
              <a:t>The real revolution stands in ultra-high throughput</a:t>
            </a:r>
          </a:p>
          <a:p>
            <a:pPr marL="285750" indent="-285750" algn="just">
              <a:buFont typeface="Arial" panose="020B0604020202020204" pitchFamily="34" charset="0"/>
              <a:buChar char="•"/>
            </a:pPr>
            <a:endParaRPr lang="en-US" sz="1600" noProof="0" dirty="0"/>
          </a:p>
          <a:p>
            <a:pPr marL="285750" indent="-285750" algn="just">
              <a:buFont typeface="Arial" panose="020B0604020202020204" pitchFamily="34" charset="0"/>
              <a:buChar char="•"/>
            </a:pPr>
            <a:r>
              <a:rPr lang="en-US" sz="1600" noProof="0" dirty="0"/>
              <a:t>Each sequencing run can generate hundreds of millions of reads (now billions) of limited length</a:t>
            </a:r>
          </a:p>
          <a:p>
            <a:pPr marL="285750" indent="-285750" algn="just">
              <a:buFont typeface="Arial" panose="020B0604020202020204" pitchFamily="34" charset="0"/>
              <a:buChar char="•"/>
            </a:pPr>
            <a:endParaRPr lang="en-US" sz="1600" noProof="0" dirty="0"/>
          </a:p>
          <a:p>
            <a:pPr marL="285750" indent="-285750" algn="just">
              <a:buFont typeface="Arial" panose="020B0604020202020204" pitchFamily="34" charset="0"/>
              <a:buChar char="•"/>
            </a:pPr>
            <a:r>
              <a:rPr lang="en-US" sz="1600" noProof="0" dirty="0"/>
              <a:t>Reads are obtained by the presence of a high-resolution optical reader, which records the light signal obtained for each </a:t>
            </a:r>
            <a:r>
              <a:rPr lang="en-US" sz="1600" noProof="0" dirty="0" err="1"/>
              <a:t>polony</a:t>
            </a:r>
            <a:r>
              <a:rPr lang="en-US" sz="1600" noProof="0" dirty="0"/>
              <a:t>, which is physically associated with very precise coordinates of the solid support (N.B. as we will see, in some modern sequencers the sequence is not determined anymore by optical readers)</a:t>
            </a:r>
          </a:p>
          <a:p>
            <a:pPr marL="285750" indent="-285750" algn="just">
              <a:buFont typeface="Arial" panose="020B0604020202020204" pitchFamily="34" charset="0"/>
              <a:buChar char="•"/>
            </a:pPr>
            <a:endParaRPr lang="en-US" sz="1600" noProof="0" dirty="0"/>
          </a:p>
          <a:p>
            <a:pPr marL="285750" indent="-285750" algn="just">
              <a:buFont typeface="Arial" panose="020B0604020202020204" pitchFamily="34" charset="0"/>
              <a:buChar char="•"/>
            </a:pPr>
            <a:r>
              <a:rPr lang="en-US" sz="1600" noProof="0" dirty="0"/>
              <a:t>Timelines are much shorter, and the total cost is enormously lower (</a:t>
            </a:r>
            <a:r>
              <a:rPr lang="en-US" sz="1600" u="sng" noProof="0" dirty="0"/>
              <a:t>cost per sequenced base</a:t>
            </a:r>
            <a:r>
              <a:rPr lang="en-US" sz="1600" noProof="0" dirty="0"/>
              <a:t>)</a:t>
            </a:r>
          </a:p>
          <a:p>
            <a:pPr algn="just"/>
            <a:endParaRPr lang="en-US" sz="1600" noProof="0" dirty="0"/>
          </a:p>
          <a:p>
            <a:pPr algn="just"/>
            <a:r>
              <a:rPr lang="en-US" sz="1600" noProof="0" dirty="0"/>
              <a:t>Several different technologies have been developed over the years… Illumina, </a:t>
            </a:r>
            <a:r>
              <a:rPr lang="en-US" sz="1600" noProof="0" dirty="0" err="1"/>
              <a:t>IonTorrent</a:t>
            </a:r>
            <a:r>
              <a:rPr lang="en-US" sz="1600" noProof="0" dirty="0"/>
              <a:t> (</a:t>
            </a:r>
            <a:r>
              <a:rPr lang="en-US" sz="1600" noProof="0" dirty="0" err="1"/>
              <a:t>LifeTechnologies</a:t>
            </a:r>
            <a:r>
              <a:rPr lang="en-US" sz="1600" noProof="0" dirty="0"/>
              <a:t>), 454 (Roche), </a:t>
            </a:r>
            <a:r>
              <a:rPr lang="en-US" sz="1600" noProof="0" dirty="0" err="1"/>
              <a:t>SOLiD</a:t>
            </a:r>
            <a:r>
              <a:rPr lang="en-US" sz="1600" noProof="0" dirty="0"/>
              <a:t> (Applied Biosystems), etc. –&gt; MANY OF THESE ARE ALREADY “DEAD” (they have been replaced by their improved successors)</a:t>
            </a:r>
          </a:p>
        </p:txBody>
      </p:sp>
      <p:sp>
        <p:nvSpPr>
          <p:cNvPr id="3" name="CasellaDiTesto 2"/>
          <p:cNvSpPr txBox="1"/>
          <p:nvPr/>
        </p:nvSpPr>
        <p:spPr>
          <a:xfrm>
            <a:off x="8767637" y="5351305"/>
            <a:ext cx="2454518" cy="369332"/>
          </a:xfrm>
          <a:prstGeom prst="rect">
            <a:avLst/>
          </a:prstGeom>
          <a:noFill/>
        </p:spPr>
        <p:txBody>
          <a:bodyPr wrap="none" rtlCol="0">
            <a:spAutoFit/>
          </a:bodyPr>
          <a:lstStyle/>
          <a:p>
            <a:r>
              <a:rPr lang="en-US" noProof="0" dirty="0" err="1"/>
              <a:t>Shendure</a:t>
            </a:r>
            <a:r>
              <a:rPr lang="en-US" noProof="0" dirty="0"/>
              <a:t> et al. 2005</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7956" y="1384663"/>
            <a:ext cx="4231164" cy="3834492"/>
          </a:xfrm>
          <a:prstGeom prst="rect">
            <a:avLst/>
          </a:prstGeom>
        </p:spPr>
      </p:pic>
    </p:spTree>
    <p:extLst>
      <p:ext uri="{BB962C8B-B14F-4D97-AF65-F5344CB8AC3E}">
        <p14:creationId xmlns:p14="http://schemas.microsoft.com/office/powerpoint/2010/main" val="40883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203474" y="1248809"/>
            <a:ext cx="3448594" cy="631352"/>
          </a:xfrm>
        </p:spPr>
        <p:txBody>
          <a:bodyPr>
            <a:noAutofit/>
          </a:bodyPr>
          <a:lstStyle/>
          <a:p>
            <a:pPr algn="ctr"/>
            <a:r>
              <a:rPr lang="en-US" sz="2400" noProof="0" dirty="0"/>
              <a:t>A first example of NGS platforms: Illumina - different solutions for different goals</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22183" cy="5708469"/>
          </a:xfrm>
          <a:prstGeom prst="rect">
            <a:avLst/>
          </a:prstGeom>
        </p:spPr>
      </p:pic>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b="29683"/>
          <a:stretch/>
        </p:blipFill>
        <p:spPr>
          <a:xfrm>
            <a:off x="0" y="5708469"/>
            <a:ext cx="7822183" cy="988422"/>
          </a:xfrm>
          <a:prstGeom prst="rect">
            <a:avLst/>
          </a:prstGeom>
        </p:spPr>
      </p:pic>
      <p:sp>
        <p:nvSpPr>
          <p:cNvPr id="8" name="CasellaDiTesto 7"/>
          <p:cNvSpPr txBox="1"/>
          <p:nvPr/>
        </p:nvSpPr>
        <p:spPr>
          <a:xfrm>
            <a:off x="7915842" y="2072640"/>
            <a:ext cx="4154238" cy="3416320"/>
          </a:xfrm>
          <a:prstGeom prst="rect">
            <a:avLst/>
          </a:prstGeom>
          <a:noFill/>
        </p:spPr>
        <p:txBody>
          <a:bodyPr wrap="square" rtlCol="0">
            <a:spAutoFit/>
          </a:bodyPr>
          <a:lstStyle/>
          <a:p>
            <a:r>
              <a:rPr lang="en-US" noProof="0" dirty="0"/>
              <a:t>These are so-called </a:t>
            </a:r>
            <a:r>
              <a:rPr lang="en-US" b="1" noProof="0" dirty="0"/>
              <a:t>benchtop sequencers</a:t>
            </a:r>
            <a:r>
              <a:rPr lang="en-US" noProof="0" dirty="0"/>
              <a:t> designed to meet the needs of small laboratories</a:t>
            </a:r>
          </a:p>
          <a:p>
            <a:endParaRPr lang="en-US" noProof="0" dirty="0"/>
          </a:p>
          <a:p>
            <a:r>
              <a:rPr lang="en-US" noProof="0" dirty="0"/>
              <a:t>Not suitable for all applications</a:t>
            </a:r>
          </a:p>
          <a:p>
            <a:endParaRPr lang="en-US" noProof="0" dirty="0"/>
          </a:p>
          <a:p>
            <a:r>
              <a:rPr lang="en-US" noProof="0" dirty="0"/>
              <a:t>Note, however, the time required to complete a run and the output. You can try to compare this capability with the time and cost that was required to sequence the human genome 20 years ago... </a:t>
            </a:r>
          </a:p>
        </p:txBody>
      </p:sp>
    </p:spTree>
    <p:extLst>
      <p:ext uri="{BB962C8B-B14F-4D97-AF65-F5344CB8AC3E}">
        <p14:creationId xmlns:p14="http://schemas.microsoft.com/office/powerpoint/2010/main" val="195468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7915842" y="2072640"/>
            <a:ext cx="4154238" cy="3416320"/>
          </a:xfrm>
          <a:prstGeom prst="rect">
            <a:avLst/>
          </a:prstGeom>
          <a:noFill/>
        </p:spPr>
        <p:txBody>
          <a:bodyPr wrap="square" rtlCol="0">
            <a:spAutoFit/>
          </a:bodyPr>
          <a:lstStyle/>
          <a:p>
            <a:pPr algn="just"/>
            <a:r>
              <a:rPr lang="en-US" noProof="0" dirty="0"/>
              <a:t>These are the so-called “</a:t>
            </a:r>
            <a:r>
              <a:rPr lang="en-US" b="1" noProof="0" dirty="0"/>
              <a:t>production-scale</a:t>
            </a:r>
            <a:r>
              <a:rPr lang="en-US" noProof="0" dirty="0"/>
              <a:t>” sequencers, designed for sequencing centers</a:t>
            </a:r>
          </a:p>
          <a:p>
            <a:pPr algn="just"/>
            <a:endParaRPr lang="en-US" noProof="0" dirty="0"/>
          </a:p>
          <a:p>
            <a:pPr algn="just"/>
            <a:r>
              <a:rPr lang="en-US" noProof="0" dirty="0"/>
              <a:t>The type of possible applications is markedly different from those seen previously</a:t>
            </a:r>
          </a:p>
          <a:p>
            <a:pPr algn="just"/>
            <a:endParaRPr lang="en-US" noProof="0" dirty="0"/>
          </a:p>
          <a:p>
            <a:pPr algn="just"/>
            <a:r>
              <a:rPr lang="en-US" noProof="0" dirty="0"/>
              <a:t>Sequencing approaches even on large and complex genomes</a:t>
            </a:r>
          </a:p>
          <a:p>
            <a:pPr algn="just"/>
            <a:endParaRPr lang="en-US" noProof="0" dirty="0"/>
          </a:p>
          <a:p>
            <a:pPr algn="just"/>
            <a:r>
              <a:rPr lang="en-US" noProof="0" dirty="0"/>
              <a:t>Very high processivity</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8396"/>
            <a:ext cx="7802880" cy="1805144"/>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799"/>
            <a:ext cx="7802880" cy="4422597"/>
          </a:xfrm>
          <a:prstGeom prst="rect">
            <a:avLst/>
          </a:prstGeom>
        </p:spPr>
      </p:pic>
      <p:sp>
        <p:nvSpPr>
          <p:cNvPr id="2" name="Title 1">
            <a:extLst>
              <a:ext uri="{FF2B5EF4-FFF2-40B4-BE49-F238E27FC236}">
                <a16:creationId xmlns:a16="http://schemas.microsoft.com/office/drawing/2014/main" id="{7F8E0180-5FC4-9429-8912-CF86801DC35C}"/>
              </a:ext>
            </a:extLst>
          </p:cNvPr>
          <p:cNvSpPr>
            <a:spLocks noGrp="1"/>
          </p:cNvSpPr>
          <p:nvPr>
            <p:ph type="title"/>
          </p:nvPr>
        </p:nvSpPr>
        <p:spPr>
          <a:xfrm>
            <a:off x="8203474" y="1248809"/>
            <a:ext cx="3448594" cy="631352"/>
          </a:xfrm>
        </p:spPr>
        <p:txBody>
          <a:bodyPr>
            <a:noAutofit/>
          </a:bodyPr>
          <a:lstStyle/>
          <a:p>
            <a:pPr algn="ctr"/>
            <a:r>
              <a:rPr lang="en-US" sz="2400" noProof="0" dirty="0"/>
              <a:t>A first example of NGS platforms: Illumina - different solutions for different goals</a:t>
            </a:r>
          </a:p>
        </p:txBody>
      </p:sp>
    </p:spTree>
    <p:extLst>
      <p:ext uri="{BB962C8B-B14F-4D97-AF65-F5344CB8AC3E}">
        <p14:creationId xmlns:p14="http://schemas.microsoft.com/office/powerpoint/2010/main" val="31892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9006" y="107987"/>
            <a:ext cx="9509760" cy="631352"/>
          </a:xfrm>
        </p:spPr>
        <p:txBody>
          <a:bodyPr>
            <a:noAutofit/>
          </a:bodyPr>
          <a:lstStyle/>
          <a:p>
            <a:r>
              <a:rPr lang="en-US" sz="2400" noProof="0" dirty="0"/>
              <a:t>Another example: Ion Torrent platforms</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07" y="1066474"/>
            <a:ext cx="5170744" cy="2850537"/>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988" y="3705333"/>
            <a:ext cx="6080264" cy="2948419"/>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759" y="186010"/>
            <a:ext cx="4737463" cy="3183234"/>
          </a:xfrm>
          <a:prstGeom prst="rect">
            <a:avLst/>
          </a:prstGeom>
        </p:spPr>
      </p:pic>
      <p:sp>
        <p:nvSpPr>
          <p:cNvPr id="3" name="CasellaDiTesto 2"/>
          <p:cNvSpPr txBox="1"/>
          <p:nvPr/>
        </p:nvSpPr>
        <p:spPr>
          <a:xfrm>
            <a:off x="527538" y="4369777"/>
            <a:ext cx="4809393" cy="1754326"/>
          </a:xfrm>
          <a:prstGeom prst="rect">
            <a:avLst/>
          </a:prstGeom>
          <a:noFill/>
          <a:ln>
            <a:solidFill>
              <a:srgbClr val="00B050"/>
            </a:solidFill>
          </a:ln>
        </p:spPr>
        <p:txBody>
          <a:bodyPr wrap="square" rtlCol="0">
            <a:spAutoFit/>
          </a:bodyPr>
          <a:lstStyle/>
          <a:p>
            <a:pPr algn="ctr"/>
            <a:r>
              <a:rPr lang="en-US" noProof="0" dirty="0"/>
              <a:t>As we will see in a moment, these platforms are based on a different sequencing approach, with lower throughput, which are very suitable for some applications (see image above on the right)</a:t>
            </a:r>
          </a:p>
        </p:txBody>
      </p:sp>
    </p:spTree>
    <p:extLst>
      <p:ext uri="{BB962C8B-B14F-4D97-AF65-F5344CB8AC3E}">
        <p14:creationId xmlns:p14="http://schemas.microsoft.com/office/powerpoint/2010/main" val="417634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en-US" sz="2800" noProof="0" dirty="0"/>
              <a:t>SOME TERMINOLOGY</a:t>
            </a:r>
          </a:p>
        </p:txBody>
      </p:sp>
      <p:sp>
        <p:nvSpPr>
          <p:cNvPr id="3" name="Content Placeholder 2"/>
          <p:cNvSpPr>
            <a:spLocks noGrp="1"/>
          </p:cNvSpPr>
          <p:nvPr>
            <p:ph idx="1"/>
          </p:nvPr>
        </p:nvSpPr>
        <p:spPr>
          <a:xfrm>
            <a:off x="1051560" y="1428416"/>
            <a:ext cx="10088880" cy="4343400"/>
          </a:xfrm>
        </p:spPr>
        <p:txBody>
          <a:bodyPr>
            <a:normAutofit lnSpcReduction="10000"/>
          </a:bodyPr>
          <a:lstStyle/>
          <a:p>
            <a:pPr algn="just"/>
            <a:r>
              <a:rPr lang="en-US" b="1" u="sng" noProof="0" dirty="0"/>
              <a:t>Read</a:t>
            </a:r>
            <a:r>
              <a:rPr lang="en-US" noProof="0" dirty="0"/>
              <a:t>: the sequence string read by the platform. We usually refer to “short reads” when we are talking about sequences of 100-250 bp produced by Illumina sequencers, for example, and “long reads” when we are talking about sequences of several </a:t>
            </a:r>
            <a:r>
              <a:rPr lang="en-US" noProof="0" dirty="0" err="1"/>
              <a:t>Kb</a:t>
            </a:r>
            <a:r>
              <a:rPr lang="en-US" noProof="0" dirty="0"/>
              <a:t> (but potentially even Mb) produced by third-generation sequencers</a:t>
            </a:r>
          </a:p>
          <a:p>
            <a:pPr algn="just"/>
            <a:r>
              <a:rPr lang="en-US" b="1" u="sng" noProof="0" dirty="0"/>
              <a:t>Coverage (or depth)</a:t>
            </a:r>
            <a:r>
              <a:rPr lang="en-US" noProof="0" dirty="0"/>
              <a:t>: the average number of times a given position in a genome or target sequence is read during the sequencing process</a:t>
            </a:r>
          </a:p>
          <a:p>
            <a:pPr algn="just"/>
            <a:r>
              <a:rPr lang="en-US" b="1" u="sng" noProof="0" dirty="0"/>
              <a:t>Paired-end (PE)</a:t>
            </a:r>
            <a:r>
              <a:rPr lang="en-US" b="1" noProof="0" dirty="0"/>
              <a:t> </a:t>
            </a:r>
            <a:r>
              <a:rPr lang="en-US" noProof="0" dirty="0"/>
              <a:t>sequencing: methodology for determining both ends of a DNA fragment (insert). Term typically associated with Illumina sequencing (N.B. applicable to only a few other platforms!), which can also be done via </a:t>
            </a:r>
            <a:r>
              <a:rPr lang="en-US" b="1" noProof="0" dirty="0"/>
              <a:t>single-end (SE) </a:t>
            </a:r>
            <a:r>
              <a:rPr lang="en-US" noProof="0" dirty="0"/>
              <a:t>mode</a:t>
            </a:r>
          </a:p>
          <a:p>
            <a:pPr algn="just"/>
            <a:r>
              <a:rPr lang="en-US" b="1" u="sng" noProof="0" dirty="0"/>
              <a:t>Multiplex sequencing</a:t>
            </a:r>
            <a:r>
              <a:rPr lang="en-US" noProof="0" dirty="0"/>
              <a:t>: where multiple samples are to be sequenced simultaneously, a barcode can be inserted to discriminate reads belonging to different libraries</a:t>
            </a:r>
            <a:endParaRPr lang="en-US" u="sng" noProof="0" dirty="0"/>
          </a:p>
          <a:p>
            <a:endParaRPr lang="en-US" b="1" u="sng" noProof="0" dirty="0"/>
          </a:p>
          <a:p>
            <a:endParaRPr lang="en-US" b="1" u="sng" noProof="0" dirty="0"/>
          </a:p>
          <a:p>
            <a:endParaRPr lang="en-US" b="1" u="sng" noProof="0" dirty="0"/>
          </a:p>
          <a:p>
            <a:endParaRPr lang="en-US" b="1" u="sng" noProof="0" dirty="0"/>
          </a:p>
          <a:p>
            <a:endParaRPr lang="en-US" noProof="0" dirty="0"/>
          </a:p>
          <a:p>
            <a:endParaRPr lang="en-US" noProof="0" dirty="0"/>
          </a:p>
        </p:txBody>
      </p:sp>
    </p:spTree>
    <p:extLst>
      <p:ext uri="{BB962C8B-B14F-4D97-AF65-F5344CB8AC3E}">
        <p14:creationId xmlns:p14="http://schemas.microsoft.com/office/powerpoint/2010/main" val="9940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327"/>
            <a:ext cx="9509760" cy="631352"/>
          </a:xfrm>
        </p:spPr>
        <p:txBody>
          <a:bodyPr>
            <a:normAutofit/>
          </a:bodyPr>
          <a:lstStyle/>
          <a:p>
            <a:r>
              <a:rPr lang="en-US" noProof="0" dirty="0"/>
              <a:t>The long walk to genome sequencing</a:t>
            </a:r>
          </a:p>
        </p:txBody>
      </p:sp>
      <p:sp>
        <p:nvSpPr>
          <p:cNvPr id="10" name="CasellaDiTesto 9"/>
          <p:cNvSpPr txBox="1"/>
          <p:nvPr/>
        </p:nvSpPr>
        <p:spPr>
          <a:xfrm>
            <a:off x="1341120" y="1268012"/>
            <a:ext cx="9509126" cy="923330"/>
          </a:xfrm>
          <a:prstGeom prst="rect">
            <a:avLst/>
          </a:prstGeom>
          <a:noFill/>
        </p:spPr>
        <p:txBody>
          <a:bodyPr wrap="square" rtlCol="0">
            <a:spAutoFit/>
          </a:bodyPr>
          <a:lstStyle/>
          <a:p>
            <a:r>
              <a:rPr lang="en-US" noProof="0" dirty="0"/>
              <a:t>Moving towards more and more ambitious targets</a:t>
            </a:r>
          </a:p>
          <a:p>
            <a:endParaRPr lang="en-US" noProof="0" dirty="0"/>
          </a:p>
          <a:p>
            <a:r>
              <a:rPr lang="en-US" noProof="0" dirty="0"/>
              <a:t>Larger and more complex genomes become increasingly feasible</a:t>
            </a:r>
          </a:p>
        </p:txBody>
      </p:sp>
      <p:pic>
        <p:nvPicPr>
          <p:cNvPr id="1026" name="Picture 2" descr="Long walk to genomics: History and current approaches to genome sequencing  and assembly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306" y="2389090"/>
            <a:ext cx="10495008" cy="403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62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1560" y="1428416"/>
            <a:ext cx="10088880" cy="4343400"/>
          </a:xfrm>
        </p:spPr>
        <p:txBody>
          <a:bodyPr>
            <a:normAutofit fontScale="92500" lnSpcReduction="10000"/>
          </a:bodyPr>
          <a:lstStyle/>
          <a:p>
            <a:pPr algn="just"/>
            <a:r>
              <a:rPr lang="en-US" b="1" noProof="0" dirty="0"/>
              <a:t>Trimming</a:t>
            </a:r>
            <a:r>
              <a:rPr lang="en-US" noProof="0" dirty="0"/>
              <a:t>: the procedure of “cleaning” the reads (from adapters or bases of poor read quality) that precedes all subsequent operations</a:t>
            </a:r>
          </a:p>
          <a:p>
            <a:pPr algn="just"/>
            <a:r>
              <a:rPr lang="en-US" b="1" noProof="0" dirty="0"/>
              <a:t>Mapping</a:t>
            </a:r>
            <a:r>
              <a:rPr lang="en-US" noProof="0" dirty="0"/>
              <a:t>: the procedure of aligning reads to a reference genome (or transcriptome) in order to identify their origin, detect polymorphism or calculate gene expression levels</a:t>
            </a:r>
          </a:p>
          <a:p>
            <a:pPr algn="just"/>
            <a:r>
              <a:rPr lang="en-US" b="1" noProof="0" dirty="0"/>
              <a:t>Assembly</a:t>
            </a:r>
            <a:r>
              <a:rPr lang="en-US" noProof="0" dirty="0"/>
              <a:t>: the procedure of reconstructing, using complex algorithms, the complete DNA (or cDNA) sequence that originated the reads</a:t>
            </a:r>
          </a:p>
          <a:p>
            <a:pPr algn="just"/>
            <a:r>
              <a:rPr lang="en-US" b="1" noProof="0" dirty="0"/>
              <a:t>Duplicate reads</a:t>
            </a:r>
            <a:r>
              <a:rPr lang="en-US" noProof="0" dirty="0"/>
              <a:t>: reads that are identical to each other, which in most cases may correspond to technical artifacts crated during the library preparation stage. However, they may also correspond to sequences that are highly represented in the extracted nucleic acids. These could be, for example, repetitive sequences of genomic DNA (in that case, they should be identified as </a:t>
            </a:r>
            <a:r>
              <a:rPr lang="en-US" b="1" noProof="0" dirty="0"/>
              <a:t>multi-mapped reads</a:t>
            </a:r>
            <a:r>
              <a:rPr lang="en-US" noProof="0" dirty="0"/>
              <a:t>,</a:t>
            </a:r>
            <a:r>
              <a:rPr lang="en-US" b="1" noProof="0" dirty="0"/>
              <a:t> </a:t>
            </a:r>
            <a:r>
              <a:rPr lang="en-US" noProof="0" dirty="0"/>
              <a:t>i.e. reads that map to multiple positions of the target genome with the same score), or mRNAs extracted at very high levels in RNA-seq experiments</a:t>
            </a:r>
            <a:endParaRPr lang="en-US" b="1" u="sng" noProof="0" dirty="0"/>
          </a:p>
          <a:p>
            <a:endParaRPr lang="en-US" b="1" u="sng" noProof="0" dirty="0"/>
          </a:p>
          <a:p>
            <a:endParaRPr lang="en-US" noProof="0" dirty="0"/>
          </a:p>
          <a:p>
            <a:endParaRPr lang="en-US" noProof="0" dirty="0"/>
          </a:p>
        </p:txBody>
      </p:sp>
      <p:sp>
        <p:nvSpPr>
          <p:cNvPr id="5" name="Title 1"/>
          <p:cNvSpPr txBox="1">
            <a:spLocks/>
          </p:cNvSpPr>
          <p:nvPr/>
        </p:nvSpPr>
        <p:spPr>
          <a:xfrm>
            <a:off x="1341120" y="438912"/>
            <a:ext cx="9509760" cy="63550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n-US" sz="2800" noProof="0" dirty="0"/>
              <a:t>SOME TERMINOLOGY</a:t>
            </a:r>
          </a:p>
        </p:txBody>
      </p:sp>
    </p:spTree>
    <p:extLst>
      <p:ext uri="{BB962C8B-B14F-4D97-AF65-F5344CB8AC3E}">
        <p14:creationId xmlns:p14="http://schemas.microsoft.com/office/powerpoint/2010/main" val="15334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396221"/>
            <a:ext cx="9509760" cy="635508"/>
          </a:xfrm>
        </p:spPr>
        <p:txBody>
          <a:bodyPr>
            <a:noAutofit/>
          </a:bodyPr>
          <a:lstStyle/>
          <a:p>
            <a:r>
              <a:rPr lang="en-US" sz="2000" noProof="0" dirty="0"/>
              <a:t>NEXT GENERATION SEQUENCING – THE EARLY PHASES (development in the early ‘2000s)</a:t>
            </a:r>
          </a:p>
        </p:txBody>
      </p:sp>
      <p:sp>
        <p:nvSpPr>
          <p:cNvPr id="3" name="Content Placeholder 2"/>
          <p:cNvSpPr>
            <a:spLocks noGrp="1"/>
          </p:cNvSpPr>
          <p:nvPr>
            <p:ph idx="1"/>
          </p:nvPr>
        </p:nvSpPr>
        <p:spPr>
          <a:xfrm>
            <a:off x="1051560" y="1262016"/>
            <a:ext cx="10088880" cy="4343400"/>
          </a:xfrm>
        </p:spPr>
        <p:txBody>
          <a:bodyPr>
            <a:normAutofit/>
          </a:bodyPr>
          <a:lstStyle/>
          <a:p>
            <a:pPr algn="just"/>
            <a:r>
              <a:rPr lang="en-US" sz="1800" noProof="0" dirty="0"/>
              <a:t>Although different second-generation platforms use different chemistries, all of them based on </a:t>
            </a:r>
            <a:r>
              <a:rPr lang="en-US" sz="1800" b="1" u="sng" noProof="0" dirty="0"/>
              <a:t>sequencing clonal clusters</a:t>
            </a:r>
          </a:p>
          <a:p>
            <a:pPr algn="just"/>
            <a:r>
              <a:rPr lang="en-US" sz="1800" noProof="0" dirty="0"/>
              <a:t>The process begins with a single target molecule, which is the subject of an amplification process (similar to a conventional PCR). This process serves, as we shall see, to establish a </a:t>
            </a:r>
            <a:r>
              <a:rPr lang="en-US" sz="1800" u="sng" noProof="0" dirty="0"/>
              <a:t>signal-to-noise</a:t>
            </a:r>
            <a:r>
              <a:rPr lang="en-US" sz="1800" noProof="0" dirty="0"/>
              <a:t> ratio sufficient to allow the proper detection of the nucleotide present at a given position in each clonal cluster</a:t>
            </a:r>
            <a:endParaRPr lang="en-US" sz="1800" b="1" u="sng" noProof="0" dirty="0"/>
          </a:p>
          <a:p>
            <a:endParaRPr lang="en-US" b="1" u="sng" noProof="0" dirty="0"/>
          </a:p>
          <a:p>
            <a:endParaRPr lang="en-US" b="1" u="sng" noProof="0" dirty="0"/>
          </a:p>
          <a:p>
            <a:endParaRPr lang="en-US" noProof="0" dirty="0"/>
          </a:p>
          <a:p>
            <a:endParaRPr lang="en-US" noProof="0" dirty="0"/>
          </a:p>
        </p:txBody>
      </p:sp>
      <p:sp>
        <p:nvSpPr>
          <p:cNvPr id="5" name="CasellaDiTesto 4"/>
          <p:cNvSpPr txBox="1"/>
          <p:nvPr/>
        </p:nvSpPr>
        <p:spPr>
          <a:xfrm>
            <a:off x="6427177" y="5045458"/>
            <a:ext cx="5389685" cy="1200329"/>
          </a:xfrm>
          <a:prstGeom prst="rect">
            <a:avLst/>
          </a:prstGeom>
          <a:noFill/>
          <a:ln>
            <a:solidFill>
              <a:srgbClr val="00B050"/>
            </a:solidFill>
          </a:ln>
        </p:spPr>
        <p:txBody>
          <a:bodyPr wrap="square" rtlCol="0">
            <a:spAutoFit/>
          </a:bodyPr>
          <a:lstStyle/>
          <a:p>
            <a:pPr algn="ctr"/>
            <a:r>
              <a:rPr lang="en-US" noProof="0" dirty="0"/>
              <a:t>These examples are the first three released in the market between 2005 and 2010. As we shall see, other alternative strategies have been developed later with mixed </a:t>
            </a:r>
            <a:r>
              <a:rPr lang="en-US" noProof="0" dirty="0" err="1"/>
              <a:t>sucess</a:t>
            </a:r>
            <a:endParaRPr lang="en-US" noProof="0" dirty="0"/>
          </a:p>
        </p:txBody>
      </p:sp>
      <p:sp>
        <p:nvSpPr>
          <p:cNvPr id="6" name="CasellaDiTesto 5"/>
          <p:cNvSpPr txBox="1"/>
          <p:nvPr/>
        </p:nvSpPr>
        <p:spPr>
          <a:xfrm>
            <a:off x="2101362" y="3779769"/>
            <a:ext cx="2576146" cy="646331"/>
          </a:xfrm>
          <a:prstGeom prst="rect">
            <a:avLst/>
          </a:prstGeom>
          <a:noFill/>
        </p:spPr>
        <p:txBody>
          <a:bodyPr wrap="square" rtlCol="0">
            <a:spAutoFit/>
          </a:bodyPr>
          <a:lstStyle/>
          <a:p>
            <a:pPr algn="ctr"/>
            <a:r>
              <a:rPr lang="en-US" b="1" noProof="0" dirty="0"/>
              <a:t>Sequencing by synthesis (SBS)</a:t>
            </a:r>
          </a:p>
        </p:txBody>
      </p:sp>
      <p:sp>
        <p:nvSpPr>
          <p:cNvPr id="7" name="CasellaDiTesto 6"/>
          <p:cNvSpPr txBox="1"/>
          <p:nvPr/>
        </p:nvSpPr>
        <p:spPr>
          <a:xfrm>
            <a:off x="6673655" y="3779768"/>
            <a:ext cx="2576146" cy="1077218"/>
          </a:xfrm>
          <a:prstGeom prst="rect">
            <a:avLst/>
          </a:prstGeom>
          <a:noFill/>
        </p:spPr>
        <p:txBody>
          <a:bodyPr wrap="square" rtlCol="0">
            <a:spAutoFit/>
          </a:bodyPr>
          <a:lstStyle/>
          <a:p>
            <a:pPr algn="ctr"/>
            <a:r>
              <a:rPr lang="en-US" sz="1600" b="1" noProof="0" dirty="0"/>
              <a:t>Sequencing by ligation (SBL)</a:t>
            </a:r>
          </a:p>
          <a:p>
            <a:pPr algn="ctr"/>
            <a:endParaRPr lang="en-US" sz="1600" b="1" noProof="0" dirty="0"/>
          </a:p>
          <a:p>
            <a:pPr algn="ctr"/>
            <a:r>
              <a:rPr lang="en-US" sz="1600" b="1" noProof="0" dirty="0">
                <a:solidFill>
                  <a:srgbClr val="FF0000"/>
                </a:solidFill>
              </a:rPr>
              <a:t>ABI </a:t>
            </a:r>
            <a:r>
              <a:rPr lang="en-US" sz="1600" b="1" noProof="0" dirty="0" err="1">
                <a:solidFill>
                  <a:srgbClr val="FF0000"/>
                </a:solidFill>
              </a:rPr>
              <a:t>SOLiD</a:t>
            </a:r>
            <a:endParaRPr lang="en-US" sz="1600" b="1" noProof="0" dirty="0">
              <a:solidFill>
                <a:srgbClr val="FF0000"/>
              </a:solidFill>
            </a:endParaRPr>
          </a:p>
        </p:txBody>
      </p:sp>
      <p:sp>
        <p:nvSpPr>
          <p:cNvPr id="8" name="Freccia in giù 7"/>
          <p:cNvSpPr/>
          <p:nvPr/>
        </p:nvSpPr>
        <p:spPr>
          <a:xfrm rot="2633980">
            <a:off x="3297115" y="3217061"/>
            <a:ext cx="413239" cy="5627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ccia in giù 8"/>
          <p:cNvSpPr/>
          <p:nvPr/>
        </p:nvSpPr>
        <p:spPr>
          <a:xfrm rot="19588963">
            <a:off x="7624462" y="3227550"/>
            <a:ext cx="413239" cy="5627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ccia in giù 9"/>
          <p:cNvSpPr/>
          <p:nvPr/>
        </p:nvSpPr>
        <p:spPr>
          <a:xfrm rot="2633980">
            <a:off x="2017956" y="4514077"/>
            <a:ext cx="413239" cy="56270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noProof="0" dirty="0"/>
          </a:p>
        </p:txBody>
      </p:sp>
      <p:sp>
        <p:nvSpPr>
          <p:cNvPr id="11" name="Freccia in giù 10"/>
          <p:cNvSpPr/>
          <p:nvPr/>
        </p:nvSpPr>
        <p:spPr>
          <a:xfrm rot="19588963">
            <a:off x="4181363" y="4495711"/>
            <a:ext cx="413239" cy="56270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noProof="0" dirty="0"/>
          </a:p>
        </p:txBody>
      </p:sp>
      <p:sp>
        <p:nvSpPr>
          <p:cNvPr id="12" name="CasellaDiTesto 11"/>
          <p:cNvSpPr txBox="1"/>
          <p:nvPr/>
        </p:nvSpPr>
        <p:spPr>
          <a:xfrm>
            <a:off x="738307" y="5066807"/>
            <a:ext cx="2576146" cy="1077218"/>
          </a:xfrm>
          <a:prstGeom prst="rect">
            <a:avLst/>
          </a:prstGeom>
          <a:noFill/>
        </p:spPr>
        <p:txBody>
          <a:bodyPr wrap="square" rtlCol="0">
            <a:spAutoFit/>
          </a:bodyPr>
          <a:lstStyle/>
          <a:p>
            <a:pPr algn="ctr"/>
            <a:r>
              <a:rPr lang="en-US" sz="1600" b="1" noProof="0" dirty="0"/>
              <a:t>Pyrosequencing chemistry</a:t>
            </a:r>
          </a:p>
          <a:p>
            <a:pPr algn="ctr"/>
            <a:endParaRPr lang="en-US" sz="1600" b="1" noProof="0" dirty="0"/>
          </a:p>
          <a:p>
            <a:pPr algn="ctr"/>
            <a:r>
              <a:rPr lang="en-US" sz="1600" b="1" noProof="0" dirty="0">
                <a:solidFill>
                  <a:srgbClr val="FF0000"/>
                </a:solidFill>
              </a:rPr>
              <a:t>454 Life Sciences</a:t>
            </a:r>
          </a:p>
        </p:txBody>
      </p:sp>
      <p:sp>
        <p:nvSpPr>
          <p:cNvPr id="13" name="CasellaDiTesto 12"/>
          <p:cNvSpPr txBox="1"/>
          <p:nvPr/>
        </p:nvSpPr>
        <p:spPr>
          <a:xfrm>
            <a:off x="3099909" y="5066807"/>
            <a:ext cx="2576146" cy="1323439"/>
          </a:xfrm>
          <a:prstGeom prst="rect">
            <a:avLst/>
          </a:prstGeom>
          <a:noFill/>
        </p:spPr>
        <p:txBody>
          <a:bodyPr wrap="square" rtlCol="0">
            <a:spAutoFit/>
          </a:bodyPr>
          <a:lstStyle/>
          <a:p>
            <a:pPr algn="ctr"/>
            <a:r>
              <a:rPr lang="en-US" sz="1600" b="1" noProof="0" dirty="0"/>
              <a:t>Reversible terminators chemistry</a:t>
            </a:r>
          </a:p>
          <a:p>
            <a:pPr algn="ctr"/>
            <a:endParaRPr lang="en-US" sz="1600" b="1" noProof="0" dirty="0"/>
          </a:p>
          <a:p>
            <a:pPr algn="ctr"/>
            <a:r>
              <a:rPr lang="en-US" sz="1600" b="1" noProof="0" dirty="0" err="1">
                <a:solidFill>
                  <a:srgbClr val="FF0000"/>
                </a:solidFill>
              </a:rPr>
              <a:t>Solexa</a:t>
            </a:r>
            <a:r>
              <a:rPr lang="en-US" sz="1600" b="1" noProof="0" dirty="0">
                <a:solidFill>
                  <a:srgbClr val="FF0000"/>
                </a:solidFill>
              </a:rPr>
              <a:t> (will later become Illumina)</a:t>
            </a:r>
          </a:p>
        </p:txBody>
      </p:sp>
    </p:spTree>
    <p:extLst>
      <p:ext uri="{BB962C8B-B14F-4D97-AF65-F5344CB8AC3E}">
        <p14:creationId xmlns:p14="http://schemas.microsoft.com/office/powerpoint/2010/main" val="112591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en-US" sz="2800" noProof="0" dirty="0"/>
              <a:t>NEXT GENERATION SEQUENCING – THE BASICS</a:t>
            </a:r>
          </a:p>
        </p:txBody>
      </p:sp>
      <p:sp>
        <p:nvSpPr>
          <p:cNvPr id="3" name="Content Placeholder 2"/>
          <p:cNvSpPr>
            <a:spLocks noGrp="1"/>
          </p:cNvSpPr>
          <p:nvPr>
            <p:ph idx="1"/>
          </p:nvPr>
        </p:nvSpPr>
        <p:spPr>
          <a:xfrm>
            <a:off x="1051560" y="1428416"/>
            <a:ext cx="10088880" cy="4343400"/>
          </a:xfrm>
        </p:spPr>
        <p:txBody>
          <a:bodyPr>
            <a:normAutofit fontScale="92500" lnSpcReduction="20000"/>
          </a:bodyPr>
          <a:lstStyle/>
          <a:p>
            <a:pPr marL="45720" indent="0" algn="just">
              <a:buNone/>
            </a:pPr>
            <a:r>
              <a:rPr lang="en-US" b="1" u="sng" noProof="0" dirty="0">
                <a:solidFill>
                  <a:srgbClr val="FF0000"/>
                </a:solidFill>
              </a:rPr>
              <a:t>WHICH ADVANTAGES DOES IT BRING COMPARED WITH A CLASSICAL APPROACH?</a:t>
            </a:r>
          </a:p>
          <a:p>
            <a:pPr algn="just"/>
            <a:r>
              <a:rPr lang="en-US" noProof="0" dirty="0"/>
              <a:t>No subcloning in vectors, no use of </a:t>
            </a:r>
            <a:r>
              <a:rPr lang="en-US" i="1" noProof="0" dirty="0"/>
              <a:t>E. coli </a:t>
            </a:r>
            <a:r>
              <a:rPr lang="en-US" noProof="0" dirty="0"/>
              <a:t>-&gt; </a:t>
            </a:r>
            <a:r>
              <a:rPr lang="en-US" b="1" noProof="0" dirty="0"/>
              <a:t>no cloning bias</a:t>
            </a:r>
            <a:r>
              <a:rPr lang="en-US" noProof="0" dirty="0"/>
              <a:t>, definitely less laboriousness in laboratory practices</a:t>
            </a:r>
          </a:p>
          <a:p>
            <a:pPr algn="just"/>
            <a:r>
              <a:rPr lang="en-US" noProof="0" dirty="0"/>
              <a:t>Possibility to obtain, due to high throughput, “</a:t>
            </a:r>
            <a:r>
              <a:rPr lang="en-US" b="1" noProof="0" dirty="0"/>
              <a:t>digital counts</a:t>
            </a:r>
            <a:r>
              <a:rPr lang="en-US" noProof="0" dirty="0"/>
              <a:t>” of gene expression (the number of reads produced for each mRNA molecule is directly proportional to its expression level)</a:t>
            </a:r>
          </a:p>
          <a:p>
            <a:pPr algn="just"/>
            <a:r>
              <a:rPr lang="en-US" noProof="0" dirty="0"/>
              <a:t>In gene expression experiments, the large amount of data makes it possible to increase the </a:t>
            </a:r>
            <a:r>
              <a:rPr lang="en-US" b="1" noProof="0" dirty="0"/>
              <a:t>dynamic range</a:t>
            </a:r>
            <a:r>
              <a:rPr lang="en-US" noProof="0" dirty="0"/>
              <a:t> (i.e., to study even rare variants and under-expressed genes)</a:t>
            </a:r>
          </a:p>
          <a:p>
            <a:pPr algn="just"/>
            <a:r>
              <a:rPr lang="en-US" noProof="0" dirty="0"/>
              <a:t>Great </a:t>
            </a:r>
            <a:r>
              <a:rPr lang="en-US" b="1" noProof="0" dirty="0"/>
              <a:t>versatility for a wide range of applications</a:t>
            </a:r>
          </a:p>
          <a:p>
            <a:pPr algn="just"/>
            <a:r>
              <a:rPr lang="en-US" noProof="0" dirty="0"/>
              <a:t>Great </a:t>
            </a:r>
            <a:r>
              <a:rPr lang="en-US" b="1" noProof="0" dirty="0"/>
              <a:t>reduction in cost and time</a:t>
            </a:r>
            <a:r>
              <a:rPr lang="en-US" noProof="0" dirty="0"/>
              <a:t> to generate a sequence (multi-parallel processing)</a:t>
            </a:r>
          </a:p>
          <a:p>
            <a:pPr algn="just"/>
            <a:r>
              <a:rPr lang="en-US" b="1" noProof="0" dirty="0"/>
              <a:t>Less robotics </a:t>
            </a:r>
            <a:r>
              <a:rPr lang="en-US" noProof="0" dirty="0"/>
              <a:t>required in the steps prior to loading the library onto the sequencer</a:t>
            </a:r>
            <a:endParaRPr lang="en-US" b="1" u="sng" noProof="0" dirty="0"/>
          </a:p>
          <a:p>
            <a:endParaRPr lang="en-US" b="1" u="sng" noProof="0" dirty="0"/>
          </a:p>
          <a:p>
            <a:endParaRPr lang="en-US" b="1" u="sng" noProof="0" dirty="0"/>
          </a:p>
          <a:p>
            <a:endParaRPr lang="en-US" noProof="0" dirty="0"/>
          </a:p>
          <a:p>
            <a:endParaRPr lang="en-US" noProof="0" dirty="0"/>
          </a:p>
        </p:txBody>
      </p:sp>
    </p:spTree>
    <p:extLst>
      <p:ext uri="{BB962C8B-B14F-4D97-AF65-F5344CB8AC3E}">
        <p14:creationId xmlns:p14="http://schemas.microsoft.com/office/powerpoint/2010/main" val="247994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en-US" sz="2800" noProof="0" dirty="0"/>
              <a:t>NEXT GENERATION SEQUENCING – THE BASICS</a:t>
            </a:r>
          </a:p>
        </p:txBody>
      </p:sp>
      <p:sp>
        <p:nvSpPr>
          <p:cNvPr id="3" name="Content Placeholder 2"/>
          <p:cNvSpPr>
            <a:spLocks noGrp="1"/>
          </p:cNvSpPr>
          <p:nvPr>
            <p:ph idx="1"/>
          </p:nvPr>
        </p:nvSpPr>
        <p:spPr>
          <a:xfrm>
            <a:off x="1051560" y="1428416"/>
            <a:ext cx="10088880" cy="4343400"/>
          </a:xfrm>
        </p:spPr>
        <p:txBody>
          <a:bodyPr>
            <a:normAutofit fontScale="92500" lnSpcReduction="10000"/>
          </a:bodyPr>
          <a:lstStyle/>
          <a:p>
            <a:pPr marL="45720" indent="0" algn="just">
              <a:buNone/>
            </a:pPr>
            <a:r>
              <a:rPr lang="en-US" noProof="0" dirty="0"/>
              <a:t>BUT LET US REMEMBER THAT THESE TECHNIQUES ALSO INITIALLY CARRIED </a:t>
            </a:r>
            <a:r>
              <a:rPr lang="en-US" b="1" noProof="0" dirty="0"/>
              <a:t>DISADVANTAGES</a:t>
            </a:r>
            <a:r>
              <a:rPr lang="en-US" noProof="0" dirty="0"/>
              <a:t>, AT LEAST APPARENT ONES, COMPARED WITH SANGER SEQUENCING (most of these issues have been solved or mitigated over the years)</a:t>
            </a:r>
          </a:p>
          <a:p>
            <a:pPr algn="just"/>
            <a:r>
              <a:rPr lang="en-US" noProof="0" dirty="0"/>
              <a:t>Generating </a:t>
            </a:r>
            <a:r>
              <a:rPr lang="en-US" b="1" noProof="0" dirty="0"/>
              <a:t>shorter reads</a:t>
            </a:r>
            <a:r>
              <a:rPr lang="en-US" noProof="0" dirty="0"/>
              <a:t>; in early </a:t>
            </a:r>
            <a:r>
              <a:rPr lang="en-US" noProof="0" dirty="0" err="1"/>
              <a:t>Solexa</a:t>
            </a:r>
            <a:r>
              <a:rPr lang="en-US" noProof="0" dirty="0"/>
              <a:t> platforms 25/50 bp, (today we exceed 150/200). This clearly does not apply to techniques that generate long reads (PacBio and ONT).</a:t>
            </a:r>
          </a:p>
          <a:p>
            <a:pPr algn="just"/>
            <a:r>
              <a:rPr lang="en-US" b="1" noProof="0" dirty="0"/>
              <a:t>Higher error rate </a:t>
            </a:r>
            <a:r>
              <a:rPr lang="en-US" noProof="0" dirty="0"/>
              <a:t>due to base calling” methodology; problem later resolved/reduced over the years for most technologies</a:t>
            </a:r>
          </a:p>
          <a:p>
            <a:pPr algn="just"/>
            <a:r>
              <a:rPr lang="en-US" noProof="0" dirty="0"/>
              <a:t>Great difficulty in analyzing data, which are different format to previous data: </a:t>
            </a:r>
            <a:r>
              <a:rPr lang="en-US" b="1" noProof="0" dirty="0"/>
              <a:t>bottlenecks due to need to program new algorithms</a:t>
            </a:r>
          </a:p>
          <a:p>
            <a:pPr algn="just"/>
            <a:r>
              <a:rPr lang="en-US" noProof="0" dirty="0"/>
              <a:t>Stress on IT infrastructure of sequencing and genomics centers -&gt; </a:t>
            </a:r>
            <a:r>
              <a:rPr lang="en-US" b="1" noProof="0" dirty="0"/>
              <a:t>need for huge data storage units</a:t>
            </a:r>
          </a:p>
          <a:p>
            <a:pPr algn="just"/>
            <a:r>
              <a:rPr lang="en-US" noProof="0" dirty="0"/>
              <a:t>Assemblies, mapping and processing of raw data </a:t>
            </a:r>
            <a:r>
              <a:rPr lang="en-US" b="1" noProof="0" dirty="0"/>
              <a:t>require a lot of CPUs</a:t>
            </a:r>
            <a:endParaRPr lang="en-US" b="1" u="sng" noProof="0" dirty="0"/>
          </a:p>
          <a:p>
            <a:endParaRPr lang="en-US" b="1" u="sng" noProof="0" dirty="0"/>
          </a:p>
          <a:p>
            <a:endParaRPr lang="en-US" b="1" u="sng" noProof="0" dirty="0"/>
          </a:p>
          <a:p>
            <a:endParaRPr lang="en-US" b="1" u="sng" noProof="0" dirty="0"/>
          </a:p>
          <a:p>
            <a:endParaRPr lang="en-US" noProof="0" dirty="0"/>
          </a:p>
          <a:p>
            <a:endParaRPr lang="en-US" noProof="0" dirty="0"/>
          </a:p>
        </p:txBody>
      </p:sp>
    </p:spTree>
    <p:extLst>
      <p:ext uri="{BB962C8B-B14F-4D97-AF65-F5344CB8AC3E}">
        <p14:creationId xmlns:p14="http://schemas.microsoft.com/office/powerpoint/2010/main" val="230464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fontScale="90000"/>
          </a:bodyPr>
          <a:lstStyle/>
          <a:p>
            <a:pPr algn="ctr"/>
            <a:r>
              <a:rPr lang="en-US" sz="2800" noProof="0" dirty="0"/>
              <a:t>IN DETAIL: ROCHE 454-SOME MENTION OF AN ABANDONED PLATFORM</a:t>
            </a:r>
          </a:p>
        </p:txBody>
      </p:sp>
      <p:sp>
        <p:nvSpPr>
          <p:cNvPr id="3" name="Content Placeholder 2"/>
          <p:cNvSpPr>
            <a:spLocks noGrp="1"/>
          </p:cNvSpPr>
          <p:nvPr>
            <p:ph idx="1"/>
          </p:nvPr>
        </p:nvSpPr>
        <p:spPr>
          <a:xfrm>
            <a:off x="287384" y="1428416"/>
            <a:ext cx="4847324" cy="4576730"/>
          </a:xfrm>
        </p:spPr>
        <p:txBody>
          <a:bodyPr>
            <a:normAutofit fontScale="92500" lnSpcReduction="10000"/>
          </a:bodyPr>
          <a:lstStyle/>
          <a:p>
            <a:pPr algn="just"/>
            <a:r>
              <a:rPr lang="en-US" b="1" noProof="0" dirty="0"/>
              <a:t>Pyrosequencing</a:t>
            </a:r>
          </a:p>
          <a:p>
            <a:pPr algn="just"/>
            <a:r>
              <a:rPr lang="en-US" noProof="0" dirty="0"/>
              <a:t>A mixture of beads, sequencing enzymes and the </a:t>
            </a:r>
            <a:r>
              <a:rPr lang="en-US" noProof="0" dirty="0" err="1"/>
              <a:t>sstDNA</a:t>
            </a:r>
            <a:r>
              <a:rPr lang="en-US" noProof="0" dirty="0"/>
              <a:t> library are deposited in the 44</a:t>
            </a:r>
            <a:r>
              <a:rPr lang="en-US" noProof="0" dirty="0">
                <a:latin typeface="Symbol" panose="05050102010706020507" pitchFamily="18" charset="2"/>
              </a:rPr>
              <a:t>m</a:t>
            </a:r>
            <a:r>
              <a:rPr lang="en-US" noProof="0" dirty="0"/>
              <a:t>m wells</a:t>
            </a:r>
          </a:p>
          <a:p>
            <a:pPr algn="just"/>
            <a:r>
              <a:rPr lang="en-US" noProof="0" dirty="0"/>
              <a:t>The bead deposition process maximizes the number of wells that contain an individual fragment of the single strand DNA library</a:t>
            </a:r>
          </a:p>
          <a:p>
            <a:pPr algn="just"/>
            <a:r>
              <a:rPr lang="en-US" noProof="0" dirty="0"/>
              <a:t>The </a:t>
            </a:r>
            <a:r>
              <a:rPr lang="en-US" noProof="0" dirty="0" err="1"/>
              <a:t>PicoTiter</a:t>
            </a:r>
            <a:r>
              <a:rPr lang="en-US" noProof="0" dirty="0"/>
              <a:t> plate is loaded onto the sequencer</a:t>
            </a:r>
          </a:p>
          <a:p>
            <a:pPr algn="just"/>
            <a:r>
              <a:rPr lang="en-US" noProof="0" dirty="0"/>
              <a:t>N.B. The library sequences contain a biotin-conjugated adapter that allows their binding to streptavidin-coated beads</a:t>
            </a:r>
            <a:endParaRPr lang="en-US" b="1" u="sng" noProof="0" dirty="0"/>
          </a:p>
          <a:p>
            <a:endParaRPr lang="en-US" b="1" u="sng" noProof="0" dirty="0"/>
          </a:p>
          <a:p>
            <a:endParaRPr lang="en-US" b="1" u="sng" noProof="0" dirty="0"/>
          </a:p>
          <a:p>
            <a:endParaRPr lang="en-US" b="1" u="sng" noProof="0" dirty="0"/>
          </a:p>
          <a:p>
            <a:endParaRPr lang="en-US" noProof="0" dirty="0"/>
          </a:p>
          <a:p>
            <a:endParaRPr lang="en-US" noProof="0" dirty="0"/>
          </a:p>
        </p:txBody>
      </p:sp>
      <p:pic>
        <p:nvPicPr>
          <p:cNvPr id="4" name="Picture 3"/>
          <p:cNvPicPr>
            <a:picLocks noChangeAspect="1"/>
          </p:cNvPicPr>
          <p:nvPr/>
        </p:nvPicPr>
        <p:blipFill>
          <a:blip r:embed="rId2"/>
          <a:stretch>
            <a:fillRect/>
          </a:stretch>
        </p:blipFill>
        <p:spPr>
          <a:xfrm>
            <a:off x="5340765" y="1461548"/>
            <a:ext cx="6427912" cy="4277136"/>
          </a:xfrm>
          <a:prstGeom prst="rect">
            <a:avLst/>
          </a:prstGeom>
        </p:spPr>
      </p:pic>
    </p:spTree>
    <p:extLst>
      <p:ext uri="{BB962C8B-B14F-4D97-AF65-F5344CB8AC3E}">
        <p14:creationId xmlns:p14="http://schemas.microsoft.com/office/powerpoint/2010/main" val="54293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en-US" sz="2800" noProof="0" dirty="0"/>
              <a:t>SEQUENCING CHEMISTRY</a:t>
            </a:r>
          </a:p>
        </p:txBody>
      </p:sp>
      <p:sp>
        <p:nvSpPr>
          <p:cNvPr id="3" name="Content Placeholder 2"/>
          <p:cNvSpPr>
            <a:spLocks noGrp="1"/>
          </p:cNvSpPr>
          <p:nvPr>
            <p:ph idx="1"/>
          </p:nvPr>
        </p:nvSpPr>
        <p:spPr>
          <a:xfrm>
            <a:off x="287383" y="1428416"/>
            <a:ext cx="5111931" cy="4824338"/>
          </a:xfrm>
        </p:spPr>
        <p:txBody>
          <a:bodyPr>
            <a:normAutofit fontScale="92500" lnSpcReduction="10000"/>
          </a:bodyPr>
          <a:lstStyle/>
          <a:p>
            <a:pPr algn="just"/>
            <a:r>
              <a:rPr lang="en-US" b="1" noProof="0" dirty="0"/>
              <a:t>Emulsion PCR for </a:t>
            </a:r>
            <a:r>
              <a:rPr lang="en-US" b="1" noProof="0" dirty="0" err="1"/>
              <a:t>polony</a:t>
            </a:r>
            <a:r>
              <a:rPr lang="en-US" b="1" noProof="0" dirty="0"/>
              <a:t> generation</a:t>
            </a:r>
          </a:p>
          <a:p>
            <a:pPr algn="just"/>
            <a:r>
              <a:rPr lang="en-US" noProof="0" dirty="0"/>
              <a:t>Sequential introduction of nucleotides</a:t>
            </a:r>
          </a:p>
          <a:p>
            <a:pPr algn="just"/>
            <a:r>
              <a:rPr lang="en-US" noProof="0" dirty="0"/>
              <a:t>Nucleotide incorporation generates a </a:t>
            </a:r>
            <a:r>
              <a:rPr lang="en-US" b="1" noProof="0" dirty="0"/>
              <a:t>light signal</a:t>
            </a:r>
            <a:r>
              <a:rPr lang="en-US" noProof="0" dirty="0"/>
              <a:t> that is detected by a camera</a:t>
            </a:r>
          </a:p>
          <a:p>
            <a:pPr algn="just"/>
            <a:r>
              <a:rPr lang="en-US" noProof="0" dirty="0"/>
              <a:t>This is related to the combined enzymatic activity of sulfurylase and luciferase upon release of a pyrophosphate group -&gt; </a:t>
            </a:r>
            <a:r>
              <a:rPr lang="en-US" b="1" noProof="0" dirty="0"/>
              <a:t>pyrosequencing</a:t>
            </a:r>
          </a:p>
          <a:p>
            <a:pPr algn="just"/>
            <a:r>
              <a:rPr lang="en-US" noProof="0" dirty="0"/>
              <a:t>Rather long reads (several hundred bp) but with high error rate</a:t>
            </a:r>
          </a:p>
          <a:p>
            <a:pPr algn="just"/>
            <a:r>
              <a:rPr lang="en-US" noProof="0" dirty="0"/>
              <a:t>For the most curious: </a:t>
            </a:r>
            <a:r>
              <a:rPr lang="en-US" noProof="0" dirty="0">
                <a:hlinkClick r:id="rId2"/>
              </a:rPr>
              <a:t>https://www.youtube.com/watch?v=bFNjxKHP8Jc</a:t>
            </a:r>
            <a:r>
              <a:rPr lang="en-US" noProof="0" dirty="0"/>
              <a:t> </a:t>
            </a:r>
          </a:p>
          <a:p>
            <a:endParaRPr lang="en-US" b="1" u="sng" noProof="0" dirty="0"/>
          </a:p>
          <a:p>
            <a:endParaRPr lang="en-US" b="1" u="sng" noProof="0" dirty="0"/>
          </a:p>
          <a:p>
            <a:endParaRPr lang="en-US" noProof="0" dirty="0"/>
          </a:p>
          <a:p>
            <a:endParaRPr lang="en-US" noProof="0" dirty="0"/>
          </a:p>
        </p:txBody>
      </p:sp>
      <p:pic>
        <p:nvPicPr>
          <p:cNvPr id="5" name="Picture 3"/>
          <p:cNvPicPr>
            <a:picLocks noChangeAspect="1"/>
          </p:cNvPicPr>
          <p:nvPr/>
        </p:nvPicPr>
        <p:blipFill>
          <a:blip r:embed="rId3"/>
          <a:stretch>
            <a:fillRect/>
          </a:stretch>
        </p:blipFill>
        <p:spPr>
          <a:xfrm>
            <a:off x="5804658" y="2386148"/>
            <a:ext cx="6387341" cy="4471851"/>
          </a:xfrm>
          <a:prstGeom prst="rect">
            <a:avLst/>
          </a:prstGeom>
        </p:spPr>
      </p:pic>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t="8900"/>
          <a:stretch/>
        </p:blipFill>
        <p:spPr>
          <a:xfrm>
            <a:off x="6974868" y="87086"/>
            <a:ext cx="4581406" cy="2220685"/>
          </a:xfrm>
          <a:prstGeom prst="rect">
            <a:avLst/>
          </a:prstGeom>
        </p:spPr>
      </p:pic>
    </p:spTree>
    <p:extLst>
      <p:ext uri="{BB962C8B-B14F-4D97-AF65-F5344CB8AC3E}">
        <p14:creationId xmlns:p14="http://schemas.microsoft.com/office/powerpoint/2010/main" val="398797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co 3">
            <a:extLst>
              <a:ext uri="{FF2B5EF4-FFF2-40B4-BE49-F238E27FC236}">
                <a16:creationId xmlns:a16="http://schemas.microsoft.com/office/drawing/2014/main" id="{B26A7C57-D47D-B3E8-FEBF-AA3D641A022B}"/>
              </a:ext>
            </a:extLst>
          </p:cNvPr>
          <p:cNvGraphicFramePr>
            <a:graphicFrameLocks/>
          </p:cNvGraphicFramePr>
          <p:nvPr>
            <p:extLst>
              <p:ext uri="{D42A27DB-BD31-4B8C-83A1-F6EECF244321}">
                <p14:modId xmlns:p14="http://schemas.microsoft.com/office/powerpoint/2010/main" val="2664356724"/>
              </p:ext>
            </p:extLst>
          </p:nvPr>
        </p:nvGraphicFramePr>
        <p:xfrm>
          <a:off x="1483895" y="1596190"/>
          <a:ext cx="7827773" cy="352926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341120" y="438912"/>
            <a:ext cx="9509760" cy="635508"/>
          </a:xfrm>
        </p:spPr>
        <p:txBody>
          <a:bodyPr>
            <a:normAutofit fontScale="90000"/>
          </a:bodyPr>
          <a:lstStyle/>
          <a:p>
            <a:r>
              <a:rPr lang="en-US" sz="2800" noProof="0" dirty="0"/>
              <a:t>COMPETITION WITH ILLUMINA LED TO A QUICK DECLINE</a:t>
            </a:r>
          </a:p>
        </p:txBody>
      </p:sp>
      <p:sp>
        <p:nvSpPr>
          <p:cNvPr id="6" name="TextBox 4"/>
          <p:cNvSpPr txBox="1"/>
          <p:nvPr/>
        </p:nvSpPr>
        <p:spPr>
          <a:xfrm>
            <a:off x="2042158" y="5335173"/>
            <a:ext cx="7097857" cy="769441"/>
          </a:xfrm>
          <a:prstGeom prst="rect">
            <a:avLst/>
          </a:prstGeom>
          <a:solidFill>
            <a:schemeClr val="bg1"/>
          </a:solidFill>
          <a:ln>
            <a:solidFill>
              <a:srgbClr val="FF0000"/>
            </a:solidFill>
          </a:ln>
        </p:spPr>
        <p:txBody>
          <a:bodyPr wrap="square" rtlCol="0">
            <a:spAutoFit/>
          </a:bodyPr>
          <a:lstStyle/>
          <a:p>
            <a:pPr algn="ctr"/>
            <a:r>
              <a:rPr lang="en-US" sz="2800" noProof="0" dirty="0">
                <a:solidFill>
                  <a:srgbClr val="FF0000"/>
                </a:solidFill>
                <a:latin typeface="Calibri" panose="020F0502020204030204" pitchFamily="34" charset="0"/>
                <a:ea typeface="Calibri" panose="020F0502020204030204" pitchFamily="34" charset="0"/>
                <a:cs typeface="Calibri" panose="020F0502020204030204" pitchFamily="34" charset="0"/>
              </a:rPr>
              <a:t>Selling stopped in 2013</a:t>
            </a:r>
          </a:p>
          <a:p>
            <a:pPr algn="ctr"/>
            <a:r>
              <a:rPr lang="en-US" sz="1600" noProof="0" dirty="0">
                <a:latin typeface="Calibri" panose="020F0502020204030204" pitchFamily="34" charset="0"/>
                <a:ea typeface="Calibri" panose="020F0502020204030204" pitchFamily="34" charset="0"/>
                <a:cs typeface="Calibri" panose="020F0502020204030204" pitchFamily="34" charset="0"/>
              </a:rPr>
              <a:t>N.B. centers that acquired these platforms in the past kept using it for a while</a:t>
            </a:r>
          </a:p>
        </p:txBody>
      </p:sp>
      <p:sp>
        <p:nvSpPr>
          <p:cNvPr id="3" name="Freccia in giù 2"/>
          <p:cNvSpPr/>
          <p:nvPr/>
        </p:nvSpPr>
        <p:spPr>
          <a:xfrm>
            <a:off x="4100300" y="3242047"/>
            <a:ext cx="448408" cy="773724"/>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2550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5"/>
            <a:ext cx="9509760" cy="635508"/>
          </a:xfrm>
        </p:spPr>
        <p:txBody>
          <a:bodyPr>
            <a:normAutofit/>
          </a:bodyPr>
          <a:lstStyle/>
          <a:p>
            <a:r>
              <a:rPr lang="en-US" sz="2800" noProof="0" dirty="0"/>
              <a:t>ILLUMINA SEQUENCING</a:t>
            </a:r>
          </a:p>
        </p:txBody>
      </p:sp>
      <p:sp>
        <p:nvSpPr>
          <p:cNvPr id="3" name="Content Placeholder 2"/>
          <p:cNvSpPr>
            <a:spLocks noGrp="1"/>
          </p:cNvSpPr>
          <p:nvPr>
            <p:ph idx="1"/>
          </p:nvPr>
        </p:nvSpPr>
        <p:spPr>
          <a:xfrm>
            <a:off x="287383" y="1428416"/>
            <a:ext cx="5608320" cy="4343400"/>
          </a:xfrm>
        </p:spPr>
        <p:txBody>
          <a:bodyPr>
            <a:normAutofit/>
          </a:bodyPr>
          <a:lstStyle/>
          <a:p>
            <a:pPr algn="just"/>
            <a:r>
              <a:rPr lang="en-US" noProof="0" dirty="0"/>
              <a:t>Company initially called </a:t>
            </a:r>
            <a:r>
              <a:rPr lang="en-US" b="1" u="sng" noProof="0" dirty="0" err="1"/>
              <a:t>Solexa</a:t>
            </a:r>
            <a:r>
              <a:rPr lang="en-US" noProof="0" dirty="0"/>
              <a:t>, later acquired by Illumina</a:t>
            </a:r>
          </a:p>
          <a:p>
            <a:pPr algn="just"/>
            <a:r>
              <a:rPr lang="en-US" u="sng" noProof="0" dirty="0"/>
              <a:t>Initially very short reads </a:t>
            </a:r>
            <a:r>
              <a:rPr lang="en-US" noProof="0" dirty="0"/>
              <a:t>(15, 25, 50 bp), but very rapid increase in both length and accuracy (error rate gradually lower and lower)</a:t>
            </a:r>
          </a:p>
          <a:p>
            <a:pPr algn="just"/>
            <a:r>
              <a:rPr lang="en-US" noProof="0" dirty="0"/>
              <a:t>Different platforms (</a:t>
            </a:r>
            <a:r>
              <a:rPr lang="en-US" noProof="0" dirty="0" err="1"/>
              <a:t>MiSeq</a:t>
            </a:r>
            <a:r>
              <a:rPr lang="en-US" noProof="0" dirty="0"/>
              <a:t>, </a:t>
            </a:r>
            <a:r>
              <a:rPr lang="en-US" noProof="0" dirty="0" err="1"/>
              <a:t>HiSeq</a:t>
            </a:r>
            <a:r>
              <a:rPr lang="en-US" noProof="0" dirty="0"/>
              <a:t>, </a:t>
            </a:r>
            <a:r>
              <a:rPr lang="en-US" noProof="0" dirty="0" err="1"/>
              <a:t>NextSeq</a:t>
            </a:r>
            <a:r>
              <a:rPr lang="en-US" noProof="0" dirty="0"/>
              <a:t>, </a:t>
            </a:r>
            <a:r>
              <a:rPr lang="en-US" noProof="0" dirty="0" err="1"/>
              <a:t>NovaSeq</a:t>
            </a:r>
            <a:r>
              <a:rPr lang="en-US" noProof="0" dirty="0"/>
              <a:t>, etc.) with different applications (and throughput)</a:t>
            </a:r>
            <a:endParaRPr lang="en-US" u="sng" noProof="0" dirty="0"/>
          </a:p>
          <a:p>
            <a:endParaRPr lang="en-US" b="1" u="sng" noProof="0" dirty="0"/>
          </a:p>
          <a:p>
            <a:endParaRPr lang="en-US" noProof="0" dirty="0"/>
          </a:p>
          <a:p>
            <a:endParaRPr lang="en-US" noProof="0" dirty="0"/>
          </a:p>
        </p:txBody>
      </p:sp>
      <p:pic>
        <p:nvPicPr>
          <p:cNvPr id="9" name="Picture 2" descr="http://assets.illumina.com/content/dam/illumina-marketing/images/systems/hiseq/hiseq-x-t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73" y="4856549"/>
            <a:ext cx="5386465" cy="16817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p:cNvPicPr>
          <p:nvPr/>
        </p:nvPicPr>
        <p:blipFill>
          <a:blip r:embed="rId3"/>
          <a:stretch>
            <a:fillRect/>
          </a:stretch>
        </p:blipFill>
        <p:spPr>
          <a:xfrm>
            <a:off x="6477927" y="942470"/>
            <a:ext cx="5065692" cy="2375112"/>
          </a:xfrm>
          <a:prstGeom prst="rect">
            <a:avLst/>
          </a:prstGeom>
        </p:spPr>
      </p:pic>
      <p:pic>
        <p:nvPicPr>
          <p:cNvPr id="11" name="Picture 4"/>
          <p:cNvPicPr>
            <a:picLocks noChangeAspect="1"/>
          </p:cNvPicPr>
          <p:nvPr/>
        </p:nvPicPr>
        <p:blipFill>
          <a:blip r:embed="rId4"/>
          <a:stretch>
            <a:fillRect/>
          </a:stretch>
        </p:blipFill>
        <p:spPr>
          <a:xfrm>
            <a:off x="6096000" y="3638915"/>
            <a:ext cx="4990476" cy="2680311"/>
          </a:xfrm>
          <a:prstGeom prst="rect">
            <a:avLst/>
          </a:prstGeom>
        </p:spPr>
      </p:pic>
    </p:spTree>
    <p:extLst>
      <p:ext uri="{BB962C8B-B14F-4D97-AF65-F5344CB8AC3E}">
        <p14:creationId xmlns:p14="http://schemas.microsoft.com/office/powerpoint/2010/main" val="117185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03910"/>
            <a:ext cx="9509760" cy="635508"/>
          </a:xfrm>
        </p:spPr>
        <p:txBody>
          <a:bodyPr>
            <a:normAutofit/>
          </a:bodyPr>
          <a:lstStyle/>
          <a:p>
            <a:r>
              <a:rPr lang="en-US" sz="2800" noProof="0" dirty="0"/>
              <a:t>CLUSTER STATION</a:t>
            </a:r>
          </a:p>
        </p:txBody>
      </p:sp>
      <p:sp>
        <p:nvSpPr>
          <p:cNvPr id="3" name="Content Placeholder 2"/>
          <p:cNvSpPr>
            <a:spLocks noGrp="1"/>
          </p:cNvSpPr>
          <p:nvPr>
            <p:ph idx="1"/>
          </p:nvPr>
        </p:nvSpPr>
        <p:spPr>
          <a:xfrm>
            <a:off x="359571" y="1340184"/>
            <a:ext cx="6878349" cy="4343400"/>
          </a:xfrm>
        </p:spPr>
        <p:txBody>
          <a:bodyPr>
            <a:normAutofit/>
          </a:bodyPr>
          <a:lstStyle/>
          <a:p>
            <a:pPr algn="just"/>
            <a:r>
              <a:rPr lang="en-US" noProof="0" dirty="0"/>
              <a:t>Tool to prepare the </a:t>
            </a:r>
            <a:r>
              <a:rPr lang="en-US" b="1" noProof="0" dirty="0"/>
              <a:t>flow-cell</a:t>
            </a:r>
            <a:r>
              <a:rPr lang="en-US" noProof="0" dirty="0"/>
              <a:t> (i.e., the glass substrate on which the library fragments will be sequenced in parallel)</a:t>
            </a:r>
          </a:p>
          <a:p>
            <a:pPr algn="just"/>
            <a:r>
              <a:rPr lang="en-US" noProof="0" dirty="0"/>
              <a:t>Each flow-cell contains several </a:t>
            </a:r>
            <a:r>
              <a:rPr lang="en-US" b="1" noProof="0" dirty="0"/>
              <a:t>lanes</a:t>
            </a:r>
          </a:p>
          <a:p>
            <a:pPr algn="just"/>
            <a:r>
              <a:rPr lang="en-US" noProof="0" dirty="0"/>
              <a:t>Each lane can be used to sequence </a:t>
            </a:r>
            <a:r>
              <a:rPr lang="en-US" b="1" noProof="0" dirty="0"/>
              <a:t>one or more libraries in parallel </a:t>
            </a:r>
            <a:r>
              <a:rPr lang="en-US" noProof="0" dirty="0"/>
              <a:t>(and in this case the preparation of </a:t>
            </a:r>
            <a:r>
              <a:rPr lang="en-US" u="sng" noProof="0" dirty="0"/>
              <a:t>barcoded libraries</a:t>
            </a:r>
            <a:r>
              <a:rPr lang="en-US" noProof="0" dirty="0"/>
              <a:t> is required)</a:t>
            </a:r>
            <a:endParaRPr lang="en-US" b="1" u="sng" noProof="0" dirty="0"/>
          </a:p>
          <a:p>
            <a:endParaRPr lang="en-US" b="1" u="sng" noProof="0" dirty="0"/>
          </a:p>
          <a:p>
            <a:endParaRPr lang="en-US" noProof="0" dirty="0"/>
          </a:p>
          <a:p>
            <a:endParaRPr lang="en-US" noProof="0" dirty="0"/>
          </a:p>
        </p:txBody>
      </p:sp>
      <p:pic>
        <p:nvPicPr>
          <p:cNvPr id="7" name="Picture 3"/>
          <p:cNvPicPr>
            <a:picLocks noChangeAspect="1"/>
          </p:cNvPicPr>
          <p:nvPr/>
        </p:nvPicPr>
        <p:blipFill>
          <a:blip r:embed="rId2"/>
          <a:stretch>
            <a:fillRect/>
          </a:stretch>
        </p:blipFill>
        <p:spPr>
          <a:xfrm>
            <a:off x="927100" y="3833508"/>
            <a:ext cx="4605926" cy="2271647"/>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449" y="650678"/>
            <a:ext cx="3744277" cy="4501615"/>
          </a:xfrm>
          <a:prstGeom prst="rect">
            <a:avLst/>
          </a:prstGeom>
        </p:spPr>
      </p:pic>
      <p:sp>
        <p:nvSpPr>
          <p:cNvPr id="5" name="CasellaDiTesto 4"/>
          <p:cNvSpPr txBox="1"/>
          <p:nvPr/>
        </p:nvSpPr>
        <p:spPr>
          <a:xfrm>
            <a:off x="6854634" y="5310151"/>
            <a:ext cx="4695092" cy="923330"/>
          </a:xfrm>
          <a:prstGeom prst="rect">
            <a:avLst/>
          </a:prstGeom>
          <a:noFill/>
          <a:ln>
            <a:solidFill>
              <a:srgbClr val="00B050"/>
            </a:solidFill>
          </a:ln>
        </p:spPr>
        <p:txBody>
          <a:bodyPr wrap="square" rtlCol="0">
            <a:spAutoFit/>
          </a:bodyPr>
          <a:lstStyle/>
          <a:p>
            <a:r>
              <a:rPr lang="en-US" noProof="0" dirty="0"/>
              <a:t>The </a:t>
            </a:r>
            <a:r>
              <a:rPr lang="en-US" b="1" noProof="0" dirty="0" err="1"/>
              <a:t>cBot</a:t>
            </a:r>
            <a:r>
              <a:rPr lang="en-US" noProof="0" dirty="0"/>
              <a:t> is the most up-to-date type of Illumina cluster generation system. This process occurs BEFORE the sequencing</a:t>
            </a:r>
          </a:p>
        </p:txBody>
      </p:sp>
    </p:spTree>
    <p:extLst>
      <p:ext uri="{BB962C8B-B14F-4D97-AF65-F5344CB8AC3E}">
        <p14:creationId xmlns:p14="http://schemas.microsoft.com/office/powerpoint/2010/main" val="61846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5"/>
            <a:ext cx="9509760" cy="635508"/>
          </a:xfrm>
        </p:spPr>
        <p:txBody>
          <a:bodyPr>
            <a:normAutofit/>
          </a:bodyPr>
          <a:lstStyle/>
          <a:p>
            <a:r>
              <a:rPr lang="en-US" sz="2800" noProof="0" dirty="0"/>
              <a:t>THE ORGANIZATION OF A FLOWCELL</a:t>
            </a:r>
          </a:p>
        </p:txBody>
      </p:sp>
      <p:sp>
        <p:nvSpPr>
          <p:cNvPr id="4" name="CasellaDiTesto 3"/>
          <p:cNvSpPr txBox="1"/>
          <p:nvPr/>
        </p:nvSpPr>
        <p:spPr>
          <a:xfrm>
            <a:off x="7621903" y="4528038"/>
            <a:ext cx="3931189" cy="1200329"/>
          </a:xfrm>
          <a:prstGeom prst="rect">
            <a:avLst/>
          </a:prstGeom>
          <a:noFill/>
        </p:spPr>
        <p:txBody>
          <a:bodyPr wrap="square" rtlCol="0">
            <a:spAutoFit/>
          </a:bodyPr>
          <a:lstStyle/>
          <a:p>
            <a:pPr algn="just"/>
            <a:r>
              <a:rPr lang="en-US" noProof="0" dirty="0"/>
              <a:t>N.B. the design of </a:t>
            </a:r>
            <a:r>
              <a:rPr lang="en-US" noProof="0" dirty="0" err="1"/>
              <a:t>flowcells</a:t>
            </a:r>
            <a:r>
              <a:rPr lang="en-US" noProof="0" dirty="0"/>
              <a:t> changes very rapidly. Illumina </a:t>
            </a:r>
            <a:r>
              <a:rPr lang="en-US" noProof="0" dirty="0" err="1"/>
              <a:t>flowcells</a:t>
            </a:r>
            <a:r>
              <a:rPr lang="en-US" noProof="0" dirty="0"/>
              <a:t> of the latest generation have 2 or 4 lanes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690" y="1241642"/>
            <a:ext cx="6612856" cy="4906109"/>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2141" y="2010708"/>
            <a:ext cx="3870951" cy="1811484"/>
          </a:xfrm>
          <a:prstGeom prst="rect">
            <a:avLst/>
          </a:prstGeom>
        </p:spPr>
      </p:pic>
    </p:spTree>
    <p:extLst>
      <p:ext uri="{BB962C8B-B14F-4D97-AF65-F5344CB8AC3E}">
        <p14:creationId xmlns:p14="http://schemas.microsoft.com/office/powerpoint/2010/main" val="381982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10247142" cy="631352"/>
          </a:xfrm>
        </p:spPr>
        <p:txBody>
          <a:bodyPr>
            <a:normAutofit fontScale="90000"/>
          </a:bodyPr>
          <a:lstStyle/>
          <a:p>
            <a:r>
              <a:rPr lang="en-US" noProof="0" dirty="0"/>
              <a:t>Sequencing market demand grows exponentially</a:t>
            </a:r>
          </a:p>
        </p:txBody>
      </p:sp>
      <p:pic>
        <p:nvPicPr>
          <p:cNvPr id="9" name="Segnaposto contenuto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278" y="3429000"/>
            <a:ext cx="7870125" cy="2861340"/>
          </a:xfrm>
        </p:spPr>
      </p:pic>
      <p:sp>
        <p:nvSpPr>
          <p:cNvPr id="10" name="CasellaDiTesto 9"/>
          <p:cNvSpPr txBox="1"/>
          <p:nvPr/>
        </p:nvSpPr>
        <p:spPr>
          <a:xfrm>
            <a:off x="804225" y="1391325"/>
            <a:ext cx="6102089" cy="1754326"/>
          </a:xfrm>
          <a:prstGeom prst="rect">
            <a:avLst/>
          </a:prstGeom>
          <a:noFill/>
        </p:spPr>
        <p:txBody>
          <a:bodyPr wrap="square" rtlCol="0">
            <a:spAutoFit/>
          </a:bodyPr>
          <a:lstStyle/>
          <a:p>
            <a:r>
              <a:rPr lang="en-US" noProof="0" dirty="0"/>
              <a:t>The market demand for DNA sequencing resources grows very rapidly</a:t>
            </a:r>
          </a:p>
          <a:p>
            <a:endParaRPr lang="en-US" noProof="0" dirty="0"/>
          </a:p>
          <a:p>
            <a:r>
              <a:rPr lang="en-US" noProof="0" dirty="0"/>
              <a:t>The DNA Sequencing Market Size was valued at USD 12.39 billion in 2023 and is projected to grow to USD </a:t>
            </a:r>
            <a:r>
              <a:rPr lang="en-US" u="sng" noProof="0" dirty="0"/>
              <a:t>48.22 Billion in 2030</a:t>
            </a:r>
            <a:endParaRPr lang="en-US" noProof="0" dirty="0"/>
          </a:p>
        </p:txBody>
      </p:sp>
      <p:pic>
        <p:nvPicPr>
          <p:cNvPr id="4" name="Immagine 3" descr="Immagine che contiene testo, schermata, schermo, software&#10;&#10;Il contenuto generato dall'IA potrebbe non essere corretto.">
            <a:extLst>
              <a:ext uri="{FF2B5EF4-FFF2-40B4-BE49-F238E27FC236}">
                <a16:creationId xmlns:a16="http://schemas.microsoft.com/office/drawing/2014/main" id="{F4319C12-135E-9EFB-F150-F03423A47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2138" y="1428206"/>
            <a:ext cx="4748791" cy="2671195"/>
          </a:xfrm>
          <a:prstGeom prst="rect">
            <a:avLst/>
          </a:prstGeom>
        </p:spPr>
      </p:pic>
    </p:spTree>
    <p:extLst>
      <p:ext uri="{BB962C8B-B14F-4D97-AF65-F5344CB8AC3E}">
        <p14:creationId xmlns:p14="http://schemas.microsoft.com/office/powerpoint/2010/main" val="171832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9913" y="184102"/>
            <a:ext cx="9509760" cy="635508"/>
          </a:xfrm>
        </p:spPr>
        <p:txBody>
          <a:bodyPr>
            <a:normAutofit/>
          </a:bodyPr>
          <a:lstStyle/>
          <a:p>
            <a:r>
              <a:rPr lang="en-US" sz="2800" noProof="0" dirty="0"/>
              <a:t>ILLUMINA LIBRARY PREPARATION</a:t>
            </a:r>
          </a:p>
        </p:txBody>
      </p:sp>
      <p:sp>
        <p:nvSpPr>
          <p:cNvPr id="3" name="CasellaDiTesto 2"/>
          <p:cNvSpPr txBox="1"/>
          <p:nvPr/>
        </p:nvSpPr>
        <p:spPr>
          <a:xfrm>
            <a:off x="574008" y="1115356"/>
            <a:ext cx="11049453" cy="2308324"/>
          </a:xfrm>
          <a:prstGeom prst="rect">
            <a:avLst/>
          </a:prstGeom>
          <a:noFill/>
        </p:spPr>
        <p:txBody>
          <a:bodyPr wrap="square" rtlCol="0">
            <a:spAutoFit/>
          </a:bodyPr>
          <a:lstStyle/>
          <a:p>
            <a:pPr marL="285750" indent="-285750" algn="just">
              <a:buFont typeface="Arial" panose="020B0604020202020204" pitchFamily="34" charset="0"/>
              <a:buChar char="•"/>
            </a:pPr>
            <a:r>
              <a:rPr lang="en-US" sz="1600" noProof="0" dirty="0"/>
              <a:t>Libraries can be prepared following </a:t>
            </a:r>
            <a:r>
              <a:rPr lang="en-US" sz="1600" u="sng" noProof="0" dirty="0"/>
              <a:t>different methods depending on the objectives of a study </a:t>
            </a:r>
            <a:r>
              <a:rPr lang="en-US" sz="1600" noProof="0" dirty="0"/>
              <a:t>(which we will discuss more about later: SE, PE, mate-pair, Hi-C, etc.)</a:t>
            </a:r>
          </a:p>
          <a:p>
            <a:pPr marL="285750" indent="-285750" algn="just">
              <a:buFont typeface="Arial" panose="020B0604020202020204" pitchFamily="34" charset="0"/>
              <a:buChar char="•"/>
            </a:pPr>
            <a:r>
              <a:rPr lang="en-US" sz="1600" noProof="0" dirty="0"/>
              <a:t>They always start from </a:t>
            </a:r>
            <a:r>
              <a:rPr lang="en-US" sz="1600" b="1" u="sng" noProof="0" dirty="0"/>
              <a:t>dsDNA molecules</a:t>
            </a:r>
            <a:r>
              <a:rPr lang="en-US" sz="1600" noProof="0" dirty="0"/>
              <a:t>, or from cDNA (thus derived from mRNA), which must still be fragmented before they can be analyzed (unless they derive from the PCR amplification of specific targets, as in the case of metabarcoding or exome sequencing -&gt; no fragmentation is required)</a:t>
            </a:r>
          </a:p>
          <a:p>
            <a:pPr marL="285750" indent="-285750" algn="just">
              <a:buFont typeface="Arial" panose="020B0604020202020204" pitchFamily="34" charset="0"/>
              <a:buChar char="•"/>
            </a:pPr>
            <a:r>
              <a:rPr lang="en-US" sz="1600" noProof="0" dirty="0"/>
              <a:t>All library preparation protocols involve the addition of </a:t>
            </a:r>
            <a:r>
              <a:rPr lang="en-US" sz="1600" b="1" noProof="0" dirty="0"/>
              <a:t>adapters at the 5’ and 3’ ends</a:t>
            </a:r>
          </a:p>
          <a:p>
            <a:pPr marL="285750" indent="-285750" algn="just">
              <a:buFont typeface="Arial" panose="020B0604020202020204" pitchFamily="34" charset="0"/>
              <a:buChar char="•"/>
            </a:pPr>
            <a:r>
              <a:rPr lang="en-US" sz="1600" noProof="0" dirty="0"/>
              <a:t>In particular, these additional sequences include those for </a:t>
            </a:r>
            <a:r>
              <a:rPr lang="en-US" sz="1600" u="sng" noProof="0" dirty="0"/>
              <a:t>primer binding</a:t>
            </a:r>
            <a:r>
              <a:rPr lang="en-US" sz="1600" noProof="0" dirty="0"/>
              <a:t>, </a:t>
            </a:r>
            <a:r>
              <a:rPr lang="en-US" sz="1600" u="sng" noProof="0" dirty="0"/>
              <a:t>indexes (barcodes)</a:t>
            </a:r>
            <a:r>
              <a:rPr lang="en-US" sz="1600" noProof="0" dirty="0"/>
              <a:t>, and </a:t>
            </a:r>
            <a:r>
              <a:rPr lang="en-US" sz="1600" u="sng" noProof="0" dirty="0"/>
              <a:t>sequences complementary to the immobilized oligos on the flow-cell</a:t>
            </a:r>
          </a:p>
          <a:p>
            <a:pPr marL="285750" indent="-285750" algn="just">
              <a:buFont typeface="Arial" panose="020B0604020202020204" pitchFamily="34" charset="0"/>
              <a:buChar char="•"/>
            </a:pPr>
            <a:r>
              <a:rPr lang="en-US" sz="1600" noProof="0" dirty="0"/>
              <a:t>Barcodes allow to analyze several samples on the same flow-cell (following </a:t>
            </a:r>
            <a:r>
              <a:rPr lang="en-US" sz="1600" b="1" noProof="0" dirty="0"/>
              <a:t>multiplexing</a:t>
            </a:r>
            <a:r>
              <a:rPr lang="en-US" sz="1600" noProof="0" dirty="0"/>
              <a:t>)</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1897" y="3551786"/>
            <a:ext cx="5088206" cy="2977733"/>
          </a:xfrm>
          <a:prstGeom prst="rect">
            <a:avLst/>
          </a:prstGeom>
        </p:spPr>
      </p:pic>
    </p:spTree>
    <p:extLst>
      <p:ext uri="{BB962C8B-B14F-4D97-AF65-F5344CB8AC3E}">
        <p14:creationId xmlns:p14="http://schemas.microsoft.com/office/powerpoint/2010/main" val="287985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04078"/>
            <a:ext cx="9509760" cy="635508"/>
          </a:xfrm>
        </p:spPr>
        <p:txBody>
          <a:bodyPr>
            <a:normAutofit/>
          </a:bodyPr>
          <a:lstStyle/>
          <a:p>
            <a:r>
              <a:rPr lang="en-US" sz="2800" noProof="0" dirty="0"/>
              <a:t>BRIDGE AMPLIFICATION – CLUSTER GENERATION</a:t>
            </a:r>
          </a:p>
        </p:txBody>
      </p:sp>
      <p:sp>
        <p:nvSpPr>
          <p:cNvPr id="3" name="CasellaDiTesto 2"/>
          <p:cNvSpPr txBox="1"/>
          <p:nvPr/>
        </p:nvSpPr>
        <p:spPr>
          <a:xfrm>
            <a:off x="644435" y="1511010"/>
            <a:ext cx="5108061" cy="4524315"/>
          </a:xfrm>
          <a:prstGeom prst="rect">
            <a:avLst/>
          </a:prstGeom>
          <a:noFill/>
        </p:spPr>
        <p:txBody>
          <a:bodyPr wrap="square" rtlCol="0">
            <a:spAutoFit/>
          </a:bodyPr>
          <a:lstStyle/>
          <a:p>
            <a:pPr marL="285750" indent="-285750" algn="just">
              <a:buFont typeface="Arial" panose="020B0604020202020204" pitchFamily="34" charset="0"/>
              <a:buChar char="•"/>
            </a:pPr>
            <a:r>
              <a:rPr lang="en-US" noProof="0" dirty="0"/>
              <a:t>There are two different types of oligos immobilized on the </a:t>
            </a:r>
            <a:r>
              <a:rPr lang="en-US" noProof="0" dirty="0" err="1"/>
              <a:t>flowcell</a:t>
            </a:r>
            <a:r>
              <a:rPr lang="en-US" noProof="0" dirty="0"/>
              <a:t>, </a:t>
            </a:r>
            <a:r>
              <a:rPr lang="en-US" u="sng" noProof="0" dirty="0"/>
              <a:t>complementary to the outermost sequences of the adapters</a:t>
            </a:r>
            <a:r>
              <a:rPr lang="en-US" noProof="0" dirty="0"/>
              <a:t> added to the library</a:t>
            </a:r>
          </a:p>
          <a:p>
            <a:pPr marL="285750" indent="-285750" algn="just">
              <a:buFont typeface="Arial" panose="020B0604020202020204" pitchFamily="34" charset="0"/>
              <a:buChar char="•"/>
            </a:pPr>
            <a:r>
              <a:rPr lang="en-US" noProof="0" dirty="0"/>
              <a:t>After hybridization of the library fragment with these oligos (at both ends), </a:t>
            </a:r>
            <a:r>
              <a:rPr lang="en-US" b="1" noProof="0" dirty="0"/>
              <a:t>DNA polymerase</a:t>
            </a:r>
            <a:r>
              <a:rPr lang="en-US" noProof="0" dirty="0"/>
              <a:t> creates a second strand complementary to the immobilized one</a:t>
            </a:r>
          </a:p>
          <a:p>
            <a:pPr marL="285750" indent="-285750" algn="just">
              <a:buFont typeface="Arial" panose="020B0604020202020204" pitchFamily="34" charset="0"/>
              <a:buChar char="•"/>
            </a:pPr>
            <a:r>
              <a:rPr lang="en-US" b="1" noProof="0" dirty="0"/>
              <a:t>Denaturation</a:t>
            </a:r>
            <a:r>
              <a:rPr lang="en-US" noProof="0" dirty="0"/>
              <a:t> follows</a:t>
            </a:r>
          </a:p>
          <a:p>
            <a:pPr marL="285750" indent="-285750" algn="just">
              <a:buFont typeface="Arial" panose="020B0604020202020204" pitchFamily="34" charset="0"/>
              <a:buChar char="•"/>
            </a:pPr>
            <a:r>
              <a:rPr lang="en-US" noProof="0" dirty="0"/>
              <a:t>The product of </a:t>
            </a:r>
            <a:r>
              <a:rPr lang="en-US" b="1" u="sng" noProof="0" dirty="0">
                <a:solidFill>
                  <a:srgbClr val="FF0000"/>
                </a:solidFill>
              </a:rPr>
              <a:t>bridge amplification</a:t>
            </a:r>
            <a:r>
              <a:rPr lang="en-US" noProof="0" dirty="0"/>
              <a:t> are two strands identical to the initial one, spatially close together</a:t>
            </a:r>
          </a:p>
          <a:p>
            <a:pPr marL="285750" indent="-285750" algn="just">
              <a:buFont typeface="Arial" panose="020B0604020202020204" pitchFamily="34" charset="0"/>
              <a:buChar char="•"/>
            </a:pPr>
            <a:r>
              <a:rPr lang="en-US" noProof="0" dirty="0"/>
              <a:t>The process is </a:t>
            </a:r>
            <a:r>
              <a:rPr lang="en-US" u="sng" noProof="0" dirty="0"/>
              <a:t>repeated cyclically</a:t>
            </a:r>
          </a:p>
          <a:p>
            <a:pPr marL="285750" indent="-285750" algn="just">
              <a:buFont typeface="Arial" panose="020B0604020202020204" pitchFamily="34" charset="0"/>
              <a:buChar char="•"/>
            </a:pPr>
            <a:r>
              <a:rPr lang="en-US" noProof="0" dirty="0"/>
              <a:t>At the end, the immobilized “reverse” strands are removed</a:t>
            </a:r>
          </a:p>
        </p:txBody>
      </p:sp>
      <p:pic>
        <p:nvPicPr>
          <p:cNvPr id="5" name="Picture 2" descr="http://www.atdbio.com/img/articles/bridging-pcr-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496" y="1695648"/>
            <a:ext cx="6439504" cy="3854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6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04078"/>
            <a:ext cx="9509760" cy="635508"/>
          </a:xfrm>
        </p:spPr>
        <p:txBody>
          <a:bodyPr>
            <a:normAutofit/>
          </a:bodyPr>
          <a:lstStyle/>
          <a:p>
            <a:r>
              <a:rPr lang="en-US" sz="2800" noProof="0" dirty="0"/>
              <a:t>BRIDGE AMPLIFICATION – CLUSTER GENERATION</a:t>
            </a:r>
          </a:p>
        </p:txBody>
      </p:sp>
      <p:pic>
        <p:nvPicPr>
          <p:cNvPr id="6" name="Picture 3"/>
          <p:cNvPicPr>
            <a:picLocks noChangeAspect="1"/>
          </p:cNvPicPr>
          <p:nvPr/>
        </p:nvPicPr>
        <p:blipFill>
          <a:blip r:embed="rId2"/>
          <a:stretch>
            <a:fillRect/>
          </a:stretch>
        </p:blipFill>
        <p:spPr>
          <a:xfrm>
            <a:off x="2225702" y="1368290"/>
            <a:ext cx="7466575" cy="4969105"/>
          </a:xfrm>
          <a:prstGeom prst="rect">
            <a:avLst/>
          </a:prstGeom>
        </p:spPr>
      </p:pic>
      <p:pic>
        <p:nvPicPr>
          <p:cNvPr id="7" name="Picture 4"/>
          <p:cNvPicPr>
            <a:picLocks noChangeAspect="1"/>
          </p:cNvPicPr>
          <p:nvPr/>
        </p:nvPicPr>
        <p:blipFill>
          <a:blip r:embed="rId3"/>
          <a:stretch>
            <a:fillRect/>
          </a:stretch>
        </p:blipFill>
        <p:spPr>
          <a:xfrm>
            <a:off x="3909124" y="5219953"/>
            <a:ext cx="1152306" cy="1201625"/>
          </a:xfrm>
          <a:prstGeom prst="rect">
            <a:avLst/>
          </a:prstGeom>
        </p:spPr>
      </p:pic>
      <p:sp>
        <p:nvSpPr>
          <p:cNvPr id="3" name="CasellaDiTesto 2">
            <a:extLst>
              <a:ext uri="{FF2B5EF4-FFF2-40B4-BE49-F238E27FC236}">
                <a16:creationId xmlns:a16="http://schemas.microsoft.com/office/drawing/2014/main" id="{C7541501-048A-AF68-CA7C-CB21461D834F}"/>
              </a:ext>
            </a:extLst>
          </p:cNvPr>
          <p:cNvSpPr txBox="1"/>
          <p:nvPr/>
        </p:nvSpPr>
        <p:spPr>
          <a:xfrm>
            <a:off x="506930" y="2342147"/>
            <a:ext cx="1668379" cy="2800767"/>
          </a:xfrm>
          <a:prstGeom prst="rect">
            <a:avLst/>
          </a:prstGeom>
          <a:noFill/>
          <a:ln>
            <a:solidFill>
              <a:srgbClr val="00B050"/>
            </a:solidFill>
          </a:ln>
        </p:spPr>
        <p:txBody>
          <a:bodyPr wrap="square" rtlCol="0">
            <a:spAutoFit/>
          </a:bodyPr>
          <a:lstStyle/>
          <a:p>
            <a:pPr algn="ctr"/>
            <a:r>
              <a:rPr lang="en-US" sz="1600" noProof="0" dirty="0"/>
              <a:t>This is an example of the early configuration of </a:t>
            </a:r>
            <a:r>
              <a:rPr lang="en-US" sz="1600" noProof="0" dirty="0" err="1"/>
              <a:t>Solexa</a:t>
            </a:r>
            <a:r>
              <a:rPr lang="en-US" sz="1600" noProof="0" dirty="0"/>
              <a:t>/Illumina sequencing, with just 35 cycles of sequencing performed</a:t>
            </a:r>
          </a:p>
        </p:txBody>
      </p:sp>
    </p:spTree>
    <p:extLst>
      <p:ext uri="{BB962C8B-B14F-4D97-AF65-F5344CB8AC3E}">
        <p14:creationId xmlns:p14="http://schemas.microsoft.com/office/powerpoint/2010/main" val="104484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386493"/>
            <a:ext cx="9509760" cy="635508"/>
          </a:xfrm>
        </p:spPr>
        <p:txBody>
          <a:bodyPr>
            <a:normAutofit/>
          </a:bodyPr>
          <a:lstStyle/>
          <a:p>
            <a:r>
              <a:rPr lang="en-US" sz="2800" noProof="0" dirty="0"/>
              <a:t>SEQUENCING CHEMISTRY</a:t>
            </a:r>
          </a:p>
        </p:txBody>
      </p:sp>
      <p:sp>
        <p:nvSpPr>
          <p:cNvPr id="3" name="CasellaDiTesto 2"/>
          <p:cNvSpPr txBox="1"/>
          <p:nvPr/>
        </p:nvSpPr>
        <p:spPr>
          <a:xfrm>
            <a:off x="5077097" y="1321179"/>
            <a:ext cx="6783977" cy="2862322"/>
          </a:xfrm>
          <a:prstGeom prst="rect">
            <a:avLst/>
          </a:prstGeom>
          <a:noFill/>
        </p:spPr>
        <p:txBody>
          <a:bodyPr wrap="square" rtlCol="0">
            <a:spAutoFit/>
          </a:bodyPr>
          <a:lstStyle/>
          <a:p>
            <a:pPr marL="285750" indent="-285750" algn="just">
              <a:buFont typeface="Arial" panose="020B0604020202020204" pitchFamily="34" charset="0"/>
              <a:buChar char="•"/>
            </a:pPr>
            <a:r>
              <a:rPr lang="en-US" noProof="0" dirty="0"/>
              <a:t>What we have just described is only the cluster construction phase!</a:t>
            </a:r>
          </a:p>
          <a:p>
            <a:pPr marL="285750" indent="-285750" algn="just">
              <a:buFont typeface="Arial" panose="020B0604020202020204" pitchFamily="34" charset="0"/>
              <a:buChar char="•"/>
            </a:pPr>
            <a:r>
              <a:rPr lang="en-US" noProof="0" dirty="0"/>
              <a:t>The actual sequencing takes place later</a:t>
            </a:r>
          </a:p>
          <a:p>
            <a:pPr marL="285750" indent="-285750" algn="just">
              <a:buFont typeface="Arial" panose="020B0604020202020204" pitchFamily="34" charset="0"/>
              <a:buChar char="•"/>
            </a:pPr>
            <a:r>
              <a:rPr lang="en-US" noProof="0" dirty="0"/>
              <a:t>A single modified base (with a </a:t>
            </a:r>
            <a:r>
              <a:rPr lang="en-US" b="1" noProof="0" dirty="0"/>
              <a:t>reversible terminator</a:t>
            </a:r>
            <a:r>
              <a:rPr lang="en-US" noProof="0" dirty="0"/>
              <a:t>) is added to each cycle by DNA polymerase</a:t>
            </a:r>
          </a:p>
          <a:p>
            <a:pPr marL="285750" indent="-285750" algn="just">
              <a:buFont typeface="Arial" panose="020B0604020202020204" pitchFamily="34" charset="0"/>
              <a:buChar char="•"/>
            </a:pPr>
            <a:r>
              <a:rPr lang="en-US" noProof="0" dirty="0"/>
              <a:t>In the original (later modified) chemistry, each base was linked to a different fluorophore (</a:t>
            </a:r>
            <a:r>
              <a:rPr lang="en-US" b="1" u="sng" noProof="0" dirty="0"/>
              <a:t>4-color chemistry</a:t>
            </a:r>
            <a:r>
              <a:rPr lang="en-US" noProof="0" dirty="0"/>
              <a:t>). Today, </a:t>
            </a:r>
            <a:r>
              <a:rPr lang="en-US" b="1" u="sng" noProof="0" dirty="0"/>
              <a:t>2-color chemistry</a:t>
            </a:r>
            <a:r>
              <a:rPr lang="en-US" noProof="0" dirty="0"/>
              <a:t> is used.</a:t>
            </a:r>
          </a:p>
          <a:p>
            <a:pPr marL="285750" indent="-285750" algn="just">
              <a:buFont typeface="Arial" panose="020B0604020202020204" pitchFamily="34" charset="0"/>
              <a:buChar char="•"/>
            </a:pPr>
            <a:r>
              <a:rPr lang="en-US" noProof="0" dirty="0"/>
              <a:t>A high-resolution image of the </a:t>
            </a:r>
            <a:r>
              <a:rPr lang="en-US" noProof="0" dirty="0" err="1"/>
              <a:t>flowcell</a:t>
            </a:r>
            <a:r>
              <a:rPr lang="en-US" noProof="0" dirty="0"/>
              <a:t> is captured with each cycle</a:t>
            </a:r>
          </a:p>
        </p:txBody>
      </p:sp>
      <p:pic>
        <p:nvPicPr>
          <p:cNvPr id="6" name="Picture 3"/>
          <p:cNvPicPr>
            <a:picLocks noChangeAspect="1"/>
          </p:cNvPicPr>
          <p:nvPr/>
        </p:nvPicPr>
        <p:blipFill>
          <a:blip r:embed="rId2"/>
          <a:stretch>
            <a:fillRect/>
          </a:stretch>
        </p:blipFill>
        <p:spPr>
          <a:xfrm>
            <a:off x="632034" y="1411380"/>
            <a:ext cx="4246307" cy="2324215"/>
          </a:xfrm>
          <a:prstGeom prst="rect">
            <a:avLst/>
          </a:prstGeom>
        </p:spPr>
      </p:pic>
      <p:pic>
        <p:nvPicPr>
          <p:cNvPr id="7" name="Picture 5"/>
          <p:cNvPicPr>
            <a:picLocks noChangeAspect="1"/>
          </p:cNvPicPr>
          <p:nvPr/>
        </p:nvPicPr>
        <p:blipFill rotWithShape="1">
          <a:blip r:embed="rId3"/>
          <a:srcRect r="31773"/>
          <a:stretch/>
        </p:blipFill>
        <p:spPr>
          <a:xfrm>
            <a:off x="2263681" y="4017188"/>
            <a:ext cx="5229320" cy="2309038"/>
          </a:xfrm>
          <a:prstGeom prst="rect">
            <a:avLst/>
          </a:prstGeom>
        </p:spPr>
      </p:pic>
      <p:pic>
        <p:nvPicPr>
          <p:cNvPr id="8" name="Picture 7"/>
          <p:cNvPicPr>
            <a:picLocks noChangeAspect="1"/>
          </p:cNvPicPr>
          <p:nvPr/>
        </p:nvPicPr>
        <p:blipFill>
          <a:blip r:embed="rId4"/>
          <a:stretch>
            <a:fillRect/>
          </a:stretch>
        </p:blipFill>
        <p:spPr>
          <a:xfrm>
            <a:off x="7493001" y="4169491"/>
            <a:ext cx="2205251" cy="2123810"/>
          </a:xfrm>
          <a:prstGeom prst="rect">
            <a:avLst/>
          </a:prstGeom>
        </p:spPr>
      </p:pic>
    </p:spTree>
    <p:extLst>
      <p:ext uri="{BB962C8B-B14F-4D97-AF65-F5344CB8AC3E}">
        <p14:creationId xmlns:p14="http://schemas.microsoft.com/office/powerpoint/2010/main" val="245068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730241" y="1338763"/>
            <a:ext cx="6130834" cy="2862322"/>
          </a:xfrm>
          <a:prstGeom prst="rect">
            <a:avLst/>
          </a:prstGeom>
          <a:noFill/>
        </p:spPr>
        <p:txBody>
          <a:bodyPr wrap="square" rtlCol="0">
            <a:spAutoFit/>
          </a:bodyPr>
          <a:lstStyle/>
          <a:p>
            <a:pPr marL="285750" indent="-285750" algn="just">
              <a:buFont typeface="Arial" panose="020B0604020202020204" pitchFamily="34" charset="0"/>
              <a:buChar char="•"/>
            </a:pPr>
            <a:r>
              <a:rPr lang="en-US" noProof="0" dirty="0"/>
              <a:t>Difference between 2- and 4-color chemistry</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b="1" noProof="0" dirty="0"/>
              <a:t>G = no signal</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A = red signal + green signal = orange</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The image needs to be acquired only in two channels (instead of 4) -&gt; </a:t>
            </a:r>
            <a:r>
              <a:rPr lang="en-US" b="1" noProof="0" dirty="0"/>
              <a:t>higher speed of analysis, lower size of the output</a:t>
            </a:r>
          </a:p>
          <a:p>
            <a:pPr marL="285750" indent="-285750" algn="just">
              <a:buFont typeface="Arial" panose="020B0604020202020204" pitchFamily="34" charset="0"/>
              <a:buChar char="•"/>
            </a:pPr>
            <a:endParaRPr lang="en-US" noProof="0" dirty="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11987" r="12236"/>
          <a:stretch/>
        </p:blipFill>
        <p:spPr>
          <a:xfrm>
            <a:off x="418011" y="1039586"/>
            <a:ext cx="5312229" cy="4524375"/>
          </a:xfrm>
          <a:prstGeom prst="rect">
            <a:avLst/>
          </a:prstGeom>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18199" t="10012" r="25279" b="5104"/>
          <a:stretch/>
        </p:blipFill>
        <p:spPr>
          <a:xfrm>
            <a:off x="7558626" y="4088673"/>
            <a:ext cx="2857241" cy="2769327"/>
          </a:xfrm>
          <a:prstGeom prst="rect">
            <a:avLst/>
          </a:prstGeom>
        </p:spPr>
      </p:pic>
      <p:sp>
        <p:nvSpPr>
          <p:cNvPr id="7" name="Title 1"/>
          <p:cNvSpPr txBox="1">
            <a:spLocks/>
          </p:cNvSpPr>
          <p:nvPr/>
        </p:nvSpPr>
        <p:spPr>
          <a:xfrm>
            <a:off x="1341120" y="386493"/>
            <a:ext cx="9509760" cy="63550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n-US" sz="2800" noProof="0" dirty="0"/>
              <a:t>SEQUENCING CHEMISTRY</a:t>
            </a:r>
          </a:p>
        </p:txBody>
      </p:sp>
    </p:spTree>
    <p:extLst>
      <p:ext uri="{BB962C8B-B14F-4D97-AF65-F5344CB8AC3E}">
        <p14:creationId xmlns:p14="http://schemas.microsoft.com/office/powerpoint/2010/main" val="6886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04078"/>
            <a:ext cx="9509760" cy="635508"/>
          </a:xfrm>
        </p:spPr>
        <p:txBody>
          <a:bodyPr>
            <a:normAutofit/>
          </a:bodyPr>
          <a:lstStyle/>
          <a:p>
            <a:r>
              <a:rPr lang="en-US" sz="2800" noProof="0" dirty="0"/>
              <a:t>PAIRED-END SEQUENCING</a:t>
            </a:r>
          </a:p>
        </p:txBody>
      </p:sp>
      <p:sp>
        <p:nvSpPr>
          <p:cNvPr id="3" name="CasellaDiTesto 2"/>
          <p:cNvSpPr txBox="1"/>
          <p:nvPr/>
        </p:nvSpPr>
        <p:spPr>
          <a:xfrm>
            <a:off x="600891" y="1103465"/>
            <a:ext cx="11260183" cy="1754326"/>
          </a:xfrm>
          <a:prstGeom prst="rect">
            <a:avLst/>
          </a:prstGeom>
          <a:noFill/>
        </p:spPr>
        <p:txBody>
          <a:bodyPr wrap="square" rtlCol="0">
            <a:spAutoFit/>
          </a:bodyPr>
          <a:lstStyle/>
          <a:p>
            <a:pPr marL="285750" indent="-285750" algn="just">
              <a:buFont typeface="Arial" panose="020B0604020202020204" pitchFamily="34" charset="0"/>
              <a:buChar char="•"/>
            </a:pPr>
            <a:r>
              <a:rPr lang="en-US" noProof="0" dirty="0"/>
              <a:t>After sequencing read 1, the so-called “</a:t>
            </a:r>
            <a:r>
              <a:rPr lang="en-US" b="1" noProof="0" dirty="0"/>
              <a:t>index sequencing primer</a:t>
            </a:r>
            <a:r>
              <a:rPr lang="en-US" noProof="0" dirty="0"/>
              <a:t>” is added, which introduces a short recognizable sequence of 7 nucleotides that is read and will be used for demultiplexing</a:t>
            </a:r>
          </a:p>
          <a:p>
            <a:pPr marL="285750" indent="-285750" algn="just">
              <a:buFont typeface="Arial" panose="020B0604020202020204" pitchFamily="34" charset="0"/>
              <a:buChar char="•"/>
            </a:pPr>
            <a:r>
              <a:rPr lang="en-US" noProof="0" dirty="0"/>
              <a:t>Then the original strand is used to regenerate (by bridge amplification) the complementary strand</a:t>
            </a:r>
          </a:p>
          <a:p>
            <a:pPr marL="285750" indent="-285750" algn="just">
              <a:buFont typeface="Arial" panose="020B0604020202020204" pitchFamily="34" charset="0"/>
              <a:buChar char="•"/>
            </a:pPr>
            <a:r>
              <a:rPr lang="en-US" noProof="0" dirty="0"/>
              <a:t>The original strand is deleted</a:t>
            </a:r>
          </a:p>
          <a:p>
            <a:pPr marL="285750" indent="-285750" algn="just">
              <a:buFont typeface="Arial" panose="020B0604020202020204" pitchFamily="34" charset="0"/>
              <a:buChar char="•"/>
            </a:pPr>
            <a:r>
              <a:rPr lang="en-US" noProof="0" dirty="0"/>
              <a:t>Primer 2 is added and sequencing is carried out as done for read 1</a:t>
            </a:r>
          </a:p>
        </p:txBody>
      </p:sp>
      <p:pic>
        <p:nvPicPr>
          <p:cNvPr id="9" name="Picture 3"/>
          <p:cNvPicPr>
            <a:picLocks noChangeAspect="1"/>
          </p:cNvPicPr>
          <p:nvPr/>
        </p:nvPicPr>
        <p:blipFill>
          <a:blip r:embed="rId2"/>
          <a:stretch>
            <a:fillRect/>
          </a:stretch>
        </p:blipFill>
        <p:spPr>
          <a:xfrm>
            <a:off x="2817007" y="3198669"/>
            <a:ext cx="6557986" cy="2838000"/>
          </a:xfrm>
          <a:prstGeom prst="rect">
            <a:avLst/>
          </a:prstGeom>
        </p:spPr>
      </p:pic>
      <p:sp>
        <p:nvSpPr>
          <p:cNvPr id="4" name="CasellaDiTesto 3"/>
          <p:cNvSpPr txBox="1"/>
          <p:nvPr/>
        </p:nvSpPr>
        <p:spPr>
          <a:xfrm>
            <a:off x="400595" y="6100548"/>
            <a:ext cx="10450285" cy="923330"/>
          </a:xfrm>
          <a:prstGeom prst="rect">
            <a:avLst/>
          </a:prstGeom>
          <a:noFill/>
        </p:spPr>
        <p:txBody>
          <a:bodyPr wrap="square" rtlCol="0">
            <a:spAutoFit/>
          </a:bodyPr>
          <a:lstStyle/>
          <a:p>
            <a:r>
              <a:rPr lang="en-US" noProof="0" dirty="0"/>
              <a:t>N.B.: A video of the process is available on Moodle or at this link: </a:t>
            </a:r>
            <a:r>
              <a:rPr lang="en-US" noProof="0" dirty="0">
                <a:hlinkClick r:id="rId3"/>
              </a:rPr>
              <a:t>https://www.youtube.com/watch?v=fCd6B5HRaZ8</a:t>
            </a:r>
            <a:endParaRPr lang="en-US" noProof="0" dirty="0"/>
          </a:p>
          <a:p>
            <a:endParaRPr lang="en-US" noProof="0" dirty="0"/>
          </a:p>
        </p:txBody>
      </p:sp>
    </p:spTree>
    <p:extLst>
      <p:ext uri="{BB962C8B-B14F-4D97-AF65-F5344CB8AC3E}">
        <p14:creationId xmlns:p14="http://schemas.microsoft.com/office/powerpoint/2010/main" val="305781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stretch>
            <a:fillRect/>
          </a:stretch>
        </p:blipFill>
        <p:spPr>
          <a:xfrm>
            <a:off x="1168400" y="-17417"/>
            <a:ext cx="10128951" cy="6677528"/>
          </a:xfrm>
          <a:prstGeom prst="rect">
            <a:avLst/>
          </a:prstGeom>
        </p:spPr>
      </p:pic>
    </p:spTree>
    <p:extLst>
      <p:ext uri="{BB962C8B-B14F-4D97-AF65-F5344CB8AC3E}">
        <p14:creationId xmlns:p14="http://schemas.microsoft.com/office/powerpoint/2010/main" val="313177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04078"/>
            <a:ext cx="9509760" cy="635508"/>
          </a:xfrm>
        </p:spPr>
        <p:txBody>
          <a:bodyPr>
            <a:normAutofit/>
          </a:bodyPr>
          <a:lstStyle/>
          <a:p>
            <a:r>
              <a:rPr lang="en-US" sz="2800" noProof="0" dirty="0"/>
              <a:t>A GREAT COMMERCIAL SUCCESS</a:t>
            </a:r>
          </a:p>
        </p:txBody>
      </p:sp>
      <p:sp>
        <p:nvSpPr>
          <p:cNvPr id="3" name="CasellaDiTesto 2"/>
          <p:cNvSpPr txBox="1"/>
          <p:nvPr/>
        </p:nvSpPr>
        <p:spPr>
          <a:xfrm>
            <a:off x="465908" y="5377540"/>
            <a:ext cx="11260183" cy="923330"/>
          </a:xfrm>
          <a:prstGeom prst="rect">
            <a:avLst/>
          </a:prstGeom>
          <a:noFill/>
        </p:spPr>
        <p:txBody>
          <a:bodyPr wrap="square" rtlCol="0">
            <a:spAutoFit/>
          </a:bodyPr>
          <a:lstStyle/>
          <a:p>
            <a:pPr algn="just"/>
            <a:r>
              <a:rPr lang="en-US" noProof="0" dirty="0"/>
              <a:t>Due to its great versatility, steadily declining costs, and the wide availability of new platforms and third-party companies investing in compatible technologies, Illumina continues to be the leader of NGS sequencing</a:t>
            </a:r>
          </a:p>
        </p:txBody>
      </p:sp>
      <p:graphicFrame>
        <p:nvGraphicFramePr>
          <p:cNvPr id="6" name="Grafico 5">
            <a:extLst>
              <a:ext uri="{FF2B5EF4-FFF2-40B4-BE49-F238E27FC236}">
                <a16:creationId xmlns:a16="http://schemas.microsoft.com/office/drawing/2014/main" id="{808D6A1B-599C-4CFD-842A-41862821D33A}"/>
              </a:ext>
            </a:extLst>
          </p:cNvPr>
          <p:cNvGraphicFramePr>
            <a:graphicFrameLocks/>
          </p:cNvGraphicFramePr>
          <p:nvPr>
            <p:extLst>
              <p:ext uri="{D42A27DB-BD31-4B8C-83A1-F6EECF244321}">
                <p14:modId xmlns:p14="http://schemas.microsoft.com/office/powerpoint/2010/main" val="1081886821"/>
              </p:ext>
            </p:extLst>
          </p:nvPr>
        </p:nvGraphicFramePr>
        <p:xfrm>
          <a:off x="2991452" y="1403383"/>
          <a:ext cx="6209096" cy="38423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092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223" y="900467"/>
            <a:ext cx="11162546" cy="635508"/>
          </a:xfrm>
        </p:spPr>
        <p:txBody>
          <a:bodyPr>
            <a:normAutofit/>
          </a:bodyPr>
          <a:lstStyle/>
          <a:p>
            <a:r>
              <a:rPr lang="en-US" sz="2800" noProof="0" dirty="0"/>
              <a:t>ILLUMINA SEQUENCING – A FEW THINGS TO KEEP IN MIND</a:t>
            </a:r>
          </a:p>
        </p:txBody>
      </p:sp>
      <p:sp>
        <p:nvSpPr>
          <p:cNvPr id="3" name="CasellaDiTesto 2"/>
          <p:cNvSpPr txBox="1"/>
          <p:nvPr/>
        </p:nvSpPr>
        <p:spPr>
          <a:xfrm>
            <a:off x="531223" y="1834985"/>
            <a:ext cx="11260183" cy="3970318"/>
          </a:xfrm>
          <a:prstGeom prst="rect">
            <a:avLst/>
          </a:prstGeom>
          <a:noFill/>
        </p:spPr>
        <p:txBody>
          <a:bodyPr wrap="square" rtlCol="0">
            <a:spAutoFit/>
          </a:bodyPr>
          <a:lstStyle/>
          <a:p>
            <a:pPr marL="285750" indent="-285750" algn="just">
              <a:buFont typeface="Arial" panose="020B0604020202020204" pitchFamily="34" charset="0"/>
              <a:buChar char="•"/>
            </a:pPr>
            <a:r>
              <a:rPr lang="en-US" b="1" u="sng" noProof="0" dirty="0"/>
              <a:t>Short reads</a:t>
            </a:r>
            <a:r>
              <a:rPr lang="en-US" b="1" noProof="0" dirty="0"/>
              <a:t> </a:t>
            </a:r>
            <a:r>
              <a:rPr lang="en-US" noProof="0" dirty="0"/>
              <a:t>(currently for most applications 100-150 bp, but increasing to 250/300bp (with significant quality drop in the last positions)</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b="1" u="sng" noProof="0" dirty="0"/>
              <a:t>Clonal bridge amplification</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b="1" u="sng" noProof="0" dirty="0">
                <a:solidFill>
                  <a:srgbClr val="FF0000"/>
                </a:solidFill>
              </a:rPr>
              <a:t>This is a sequencing by synthesis (SBS) methodology</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b="1" u="sng" noProof="0" dirty="0"/>
              <a:t>High accuracy</a:t>
            </a:r>
            <a:r>
              <a:rPr lang="en-US" noProof="0" dirty="0"/>
              <a:t> (&gt;99.9%, or &lt;0.1% error); however, this also depends on length of reads and type of platform</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Ability to perform </a:t>
            </a:r>
            <a:r>
              <a:rPr lang="en-US" u="sng" noProof="0" dirty="0"/>
              <a:t>single-end or paired-end sequencing depending on the type of application</a:t>
            </a:r>
            <a:r>
              <a:rPr lang="en-US" noProof="0" dirty="0"/>
              <a:t>. N.B. the distance between the two paired reads does NOT depend on the platform type, but rather depends on the type of paired-end library prepared (classical shotgun library, mate-pair, Hi-C, Omni-C, etc.)</a:t>
            </a:r>
          </a:p>
        </p:txBody>
      </p:sp>
    </p:spTree>
    <p:extLst>
      <p:ext uri="{BB962C8B-B14F-4D97-AF65-F5344CB8AC3E}">
        <p14:creationId xmlns:p14="http://schemas.microsoft.com/office/powerpoint/2010/main" val="200256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223" y="900467"/>
            <a:ext cx="11162546" cy="635508"/>
          </a:xfrm>
        </p:spPr>
        <p:txBody>
          <a:bodyPr>
            <a:normAutofit/>
          </a:bodyPr>
          <a:lstStyle/>
          <a:p>
            <a:r>
              <a:rPr lang="en-US" sz="2800" noProof="0" dirty="0"/>
              <a:t>WHY CAN’T ILLUMINA READS BE LONGER?</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0385" y="1700785"/>
            <a:ext cx="4513915" cy="4734260"/>
          </a:xfrm>
          <a:prstGeom prst="rect">
            <a:avLst/>
          </a:prstGeom>
        </p:spPr>
      </p:pic>
      <p:sp>
        <p:nvSpPr>
          <p:cNvPr id="6" name="CasellaDiTesto 5"/>
          <p:cNvSpPr txBox="1"/>
          <p:nvPr/>
        </p:nvSpPr>
        <p:spPr>
          <a:xfrm>
            <a:off x="531223" y="1884021"/>
            <a:ext cx="5926016" cy="4247317"/>
          </a:xfrm>
          <a:prstGeom prst="rect">
            <a:avLst/>
          </a:prstGeom>
          <a:noFill/>
        </p:spPr>
        <p:txBody>
          <a:bodyPr wrap="square" rtlCol="0">
            <a:spAutoFit/>
          </a:bodyPr>
          <a:lstStyle/>
          <a:p>
            <a:pPr marL="285750" indent="-285750" algn="just">
              <a:buFont typeface="Arial" panose="020B0604020202020204" pitchFamily="34" charset="0"/>
              <a:buChar char="•"/>
            </a:pPr>
            <a:r>
              <a:rPr lang="en-US" noProof="0" dirty="0"/>
              <a:t>Keep in mind that the sequencing proceeds by the addition of one nucleotide per cycle</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The efficiency of the addition is very high, but it can’t be 100% (i.e. occasionally, one nucleotide might be skipped)</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At each sequencing cycle there is a small chance that a single newly synthesized DNA strand in a cluster will be «out of phase», generating the wrong light signal</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This leads to a progressive, but exponential, decrease in the signal to noise ratio and, consequently, to a lower quality of base calls</a:t>
            </a:r>
          </a:p>
        </p:txBody>
      </p:sp>
    </p:spTree>
    <p:extLst>
      <p:ext uri="{BB962C8B-B14F-4D97-AF65-F5344CB8AC3E}">
        <p14:creationId xmlns:p14="http://schemas.microsoft.com/office/powerpoint/2010/main" val="392233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a:bodyPr>
          <a:lstStyle/>
          <a:p>
            <a:r>
              <a:rPr lang="en-US" noProof="0" dirty="0"/>
              <a:t>Service vs technology costs</a:t>
            </a:r>
          </a:p>
        </p:txBody>
      </p:sp>
      <p:sp>
        <p:nvSpPr>
          <p:cNvPr id="10" name="CasellaDiTesto 9"/>
          <p:cNvSpPr txBox="1"/>
          <p:nvPr/>
        </p:nvSpPr>
        <p:spPr>
          <a:xfrm>
            <a:off x="1341120" y="1428206"/>
            <a:ext cx="9509126" cy="1754326"/>
          </a:xfrm>
          <a:prstGeom prst="rect">
            <a:avLst/>
          </a:prstGeom>
          <a:noFill/>
        </p:spPr>
        <p:txBody>
          <a:bodyPr wrap="square" rtlCol="0">
            <a:spAutoFit/>
          </a:bodyPr>
          <a:lstStyle/>
          <a:p>
            <a:pPr algn="just"/>
            <a:r>
              <a:rPr lang="en-US" noProof="0" dirty="0"/>
              <a:t>As mentioned previously, the cost of sequencing has been lowered in a way that no one could have predicted within a few years, to the point that the $1000 genome goal has already been reached and </a:t>
            </a:r>
            <a:r>
              <a:rPr lang="en-US" b="1" u="sng" noProof="0" dirty="0"/>
              <a:t>the $100 genome goal no longer seems like a mirage</a:t>
            </a:r>
          </a:p>
          <a:p>
            <a:pPr algn="just"/>
            <a:endParaRPr lang="en-US" noProof="0" dirty="0"/>
          </a:p>
          <a:p>
            <a:pPr algn="just"/>
            <a:r>
              <a:rPr lang="en-US" noProof="0" dirty="0"/>
              <a:t>But how much technology is behind a next-generation sequencer?</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5683" y="3448685"/>
            <a:ext cx="5715000" cy="2743200"/>
          </a:xfrm>
        </p:spPr>
      </p:pic>
      <p:sp>
        <p:nvSpPr>
          <p:cNvPr id="5" name="CasellaDiTesto 4"/>
          <p:cNvSpPr txBox="1"/>
          <p:nvPr/>
        </p:nvSpPr>
        <p:spPr>
          <a:xfrm>
            <a:off x="1036320" y="3714645"/>
            <a:ext cx="4841966" cy="2031325"/>
          </a:xfrm>
          <a:prstGeom prst="rect">
            <a:avLst/>
          </a:prstGeom>
          <a:noFill/>
          <a:ln>
            <a:solidFill>
              <a:srgbClr val="00B050"/>
            </a:solidFill>
          </a:ln>
        </p:spPr>
        <p:txBody>
          <a:bodyPr wrap="square" rtlCol="0">
            <a:spAutoFit/>
          </a:bodyPr>
          <a:lstStyle/>
          <a:p>
            <a:pPr algn="ctr"/>
            <a:r>
              <a:rPr lang="en-US" b="1" noProof="0" dirty="0"/>
              <a:t>Illumina</a:t>
            </a:r>
            <a:r>
              <a:rPr lang="en-US" noProof="0" dirty="0"/>
              <a:t> is currently the leading company in the field</a:t>
            </a:r>
          </a:p>
          <a:p>
            <a:pPr algn="ctr"/>
            <a:endParaRPr lang="en-US" noProof="0" dirty="0"/>
          </a:p>
          <a:p>
            <a:pPr algn="ctr"/>
            <a:r>
              <a:rPr lang="en-US" noProof="0" dirty="0"/>
              <a:t>A </a:t>
            </a:r>
            <a:r>
              <a:rPr lang="en-US" b="1" noProof="0" dirty="0" err="1"/>
              <a:t>NovaSeq</a:t>
            </a:r>
            <a:r>
              <a:rPr lang="en-US" b="1" noProof="0" dirty="0"/>
              <a:t> 6000 </a:t>
            </a:r>
            <a:r>
              <a:rPr lang="en-US" noProof="0" dirty="0"/>
              <a:t>sequencer that can generate a human genome in less than 48 hours at a cost of less than $1,000 has </a:t>
            </a:r>
            <a:r>
              <a:rPr lang="en-US" b="1" u="sng" noProof="0" dirty="0"/>
              <a:t>a market cost of about $350,000</a:t>
            </a:r>
            <a:r>
              <a:rPr lang="en-US" noProof="0" dirty="0"/>
              <a:t>!</a:t>
            </a:r>
          </a:p>
        </p:txBody>
      </p:sp>
    </p:spTree>
    <p:extLst>
      <p:ext uri="{BB962C8B-B14F-4D97-AF65-F5344CB8AC3E}">
        <p14:creationId xmlns:p14="http://schemas.microsoft.com/office/powerpoint/2010/main" val="40209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en-US" sz="2800" noProof="0" dirty="0"/>
              <a:t>ION TORRENT SEQUENCING</a:t>
            </a:r>
          </a:p>
        </p:txBody>
      </p:sp>
      <p:sp>
        <p:nvSpPr>
          <p:cNvPr id="3" name="Content Placeholder 2"/>
          <p:cNvSpPr>
            <a:spLocks noGrp="1"/>
          </p:cNvSpPr>
          <p:nvPr>
            <p:ph idx="1"/>
          </p:nvPr>
        </p:nvSpPr>
        <p:spPr>
          <a:xfrm>
            <a:off x="1051560" y="1376165"/>
            <a:ext cx="4948646" cy="4919532"/>
          </a:xfrm>
        </p:spPr>
        <p:txBody>
          <a:bodyPr>
            <a:normAutofit/>
          </a:bodyPr>
          <a:lstStyle/>
          <a:p>
            <a:pPr algn="just"/>
            <a:r>
              <a:rPr lang="en-US" sz="2400" b="1" noProof="0" dirty="0"/>
              <a:t>semiconductor sequencing</a:t>
            </a:r>
          </a:p>
          <a:p>
            <a:pPr algn="just"/>
            <a:r>
              <a:rPr lang="en-US" sz="2400" noProof="0" dirty="0"/>
              <a:t>Described by many as the </a:t>
            </a:r>
            <a:r>
              <a:rPr lang="en-US" sz="2400" u="sng" noProof="0" dirty="0"/>
              <a:t>“world's smallest pH meter”</a:t>
            </a:r>
          </a:p>
          <a:p>
            <a:pPr algn="just"/>
            <a:r>
              <a:rPr lang="en-US" sz="2400" noProof="0" dirty="0"/>
              <a:t>Based on the release of H+ ions whenever a nucleotide is incorporated</a:t>
            </a:r>
          </a:p>
          <a:p>
            <a:pPr algn="just"/>
            <a:r>
              <a:rPr lang="en-US" sz="2400" noProof="0" dirty="0"/>
              <a:t>Again, we are talking about a </a:t>
            </a:r>
            <a:r>
              <a:rPr lang="en-US" sz="2400" b="1" noProof="0" dirty="0"/>
              <a:t>sequencing by synthesis methodology</a:t>
            </a:r>
            <a:endParaRPr lang="en-US" b="1" noProof="0" dirty="0"/>
          </a:p>
          <a:p>
            <a:endParaRPr lang="en-US" noProof="0" dirty="0"/>
          </a:p>
        </p:txBody>
      </p:sp>
      <p:pic>
        <p:nvPicPr>
          <p:cNvPr id="4" name="Picture 2" descr="http://www.genomics.cn/uploadfile/cms/image/20130717/ion%20torrent%201_56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2017" y="1690688"/>
            <a:ext cx="5628594" cy="330222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flipH="1">
            <a:off x="1621283" y="5542318"/>
            <a:ext cx="9612086" cy="646331"/>
          </a:xfrm>
          <a:prstGeom prst="rect">
            <a:avLst/>
          </a:prstGeom>
          <a:noFill/>
        </p:spPr>
        <p:txBody>
          <a:bodyPr wrap="square" rtlCol="0">
            <a:spAutoFit/>
          </a:bodyPr>
          <a:lstStyle/>
          <a:p>
            <a:pPr algn="ctr"/>
            <a:r>
              <a:rPr lang="en-US" noProof="0" dirty="0"/>
              <a:t>Video (also available on Moodle): </a:t>
            </a:r>
            <a:r>
              <a:rPr lang="en-US" noProof="0" dirty="0">
                <a:hlinkClick r:id="rId3"/>
              </a:rPr>
              <a:t>https://www.youtube.com/watch?v=zBPKj0mMcDg</a:t>
            </a:r>
            <a:r>
              <a:rPr lang="en-US" noProof="0" dirty="0"/>
              <a:t> </a:t>
            </a:r>
          </a:p>
        </p:txBody>
      </p:sp>
    </p:spTree>
    <p:extLst>
      <p:ext uri="{BB962C8B-B14F-4D97-AF65-F5344CB8AC3E}">
        <p14:creationId xmlns:p14="http://schemas.microsoft.com/office/powerpoint/2010/main" val="384544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en-US" sz="2800" noProof="0" dirty="0"/>
              <a:t>ION TORRENT SEQUENCING - WORKFLOW</a:t>
            </a:r>
          </a:p>
        </p:txBody>
      </p:sp>
      <p:sp>
        <p:nvSpPr>
          <p:cNvPr id="3" name="Content Placeholder 2"/>
          <p:cNvSpPr>
            <a:spLocks noGrp="1"/>
          </p:cNvSpPr>
          <p:nvPr>
            <p:ph idx="1"/>
          </p:nvPr>
        </p:nvSpPr>
        <p:spPr>
          <a:xfrm>
            <a:off x="0" y="1472881"/>
            <a:ext cx="4241075" cy="4919532"/>
          </a:xfrm>
        </p:spPr>
        <p:txBody>
          <a:bodyPr>
            <a:normAutofit/>
          </a:bodyPr>
          <a:lstStyle/>
          <a:p>
            <a:pPr algn="just"/>
            <a:r>
              <a:rPr lang="en-US" b="1" noProof="0" dirty="0"/>
              <a:t>Clonal amplification by emulsion PCR</a:t>
            </a:r>
            <a:r>
              <a:rPr lang="en-US" noProof="0" dirty="0"/>
              <a:t> takes place (no amplification on solid support)</a:t>
            </a:r>
          </a:p>
          <a:p>
            <a:pPr algn="just"/>
            <a:r>
              <a:rPr lang="en-US" noProof="0" dirty="0"/>
              <a:t>It is necessary to prepare a library that contains </a:t>
            </a:r>
            <a:r>
              <a:rPr lang="en-US" b="1" noProof="0" dirty="0"/>
              <a:t>adapters to enable bead binding and sequencing</a:t>
            </a:r>
          </a:p>
          <a:p>
            <a:pPr algn="just"/>
            <a:r>
              <a:rPr lang="en-US" noProof="0" dirty="0"/>
              <a:t>Possibility of using </a:t>
            </a:r>
            <a:r>
              <a:rPr lang="en-US" b="1" noProof="0" dirty="0"/>
              <a:t>barcodes</a:t>
            </a:r>
            <a:r>
              <a:rPr lang="en-US" noProof="0" dirty="0"/>
              <a:t>, as in Illumina sequencing</a:t>
            </a:r>
          </a:p>
          <a:p>
            <a:pPr algn="just"/>
            <a:r>
              <a:rPr lang="en-US" noProof="0" dirty="0"/>
              <a:t>Sequencing is done through </a:t>
            </a:r>
            <a:r>
              <a:rPr lang="en-US" b="1" noProof="0" dirty="0"/>
              <a:t>chips that contain numerous wells in which to house the beads</a:t>
            </a:r>
          </a:p>
          <a:p>
            <a:endParaRPr lang="en-US" noProof="0" dirty="0"/>
          </a:p>
        </p:txBody>
      </p:sp>
      <p:pic>
        <p:nvPicPr>
          <p:cNvPr id="6" name="Immagine 5"/>
          <p:cNvPicPr>
            <a:picLocks noChangeAspect="1"/>
          </p:cNvPicPr>
          <p:nvPr/>
        </p:nvPicPr>
        <p:blipFill rotWithShape="1">
          <a:blip r:embed="rId2">
            <a:extLst>
              <a:ext uri="{28A0092B-C50C-407E-A947-70E740481C1C}">
                <a14:useLocalDpi xmlns:a14="http://schemas.microsoft.com/office/drawing/2010/main" val="0"/>
              </a:ext>
            </a:extLst>
          </a:blip>
          <a:srcRect t="4317" b="18984"/>
          <a:stretch/>
        </p:blipFill>
        <p:spPr>
          <a:xfrm>
            <a:off x="4467497" y="1376165"/>
            <a:ext cx="7559040" cy="4348248"/>
          </a:xfrm>
          <a:prstGeom prst="rect">
            <a:avLst/>
          </a:prstGeom>
        </p:spPr>
      </p:pic>
      <p:sp>
        <p:nvSpPr>
          <p:cNvPr id="4" name="CasellaDiTesto 3"/>
          <p:cNvSpPr txBox="1"/>
          <p:nvPr/>
        </p:nvSpPr>
        <p:spPr>
          <a:xfrm>
            <a:off x="5306493" y="5841492"/>
            <a:ext cx="5881048" cy="369332"/>
          </a:xfrm>
          <a:prstGeom prst="rect">
            <a:avLst/>
          </a:prstGeom>
          <a:noFill/>
          <a:ln>
            <a:solidFill>
              <a:srgbClr val="00B050"/>
            </a:solidFill>
          </a:ln>
        </p:spPr>
        <p:txBody>
          <a:bodyPr wrap="square" rtlCol="0">
            <a:spAutoFit/>
          </a:bodyPr>
          <a:lstStyle/>
          <a:p>
            <a:pPr algn="ctr"/>
            <a:r>
              <a:rPr lang="en-US" noProof="0" dirty="0"/>
              <a:t>Shares many similarities with 454 pyrosequencing</a:t>
            </a:r>
          </a:p>
        </p:txBody>
      </p:sp>
    </p:spTree>
    <p:extLst>
      <p:ext uri="{BB962C8B-B14F-4D97-AF65-F5344CB8AC3E}">
        <p14:creationId xmlns:p14="http://schemas.microsoft.com/office/powerpoint/2010/main" val="312496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en-US" sz="2800" noProof="0" dirty="0"/>
              <a:t>ION TORRENT SEQUENCING - OUTPUT</a:t>
            </a:r>
          </a:p>
        </p:txBody>
      </p:sp>
      <p:sp>
        <p:nvSpPr>
          <p:cNvPr id="3" name="Content Placeholder 2"/>
          <p:cNvSpPr>
            <a:spLocks noGrp="1"/>
          </p:cNvSpPr>
          <p:nvPr>
            <p:ph idx="1"/>
          </p:nvPr>
        </p:nvSpPr>
        <p:spPr>
          <a:xfrm>
            <a:off x="400594" y="1323913"/>
            <a:ext cx="4241075" cy="4919532"/>
          </a:xfrm>
        </p:spPr>
        <p:txBody>
          <a:bodyPr>
            <a:normAutofit/>
          </a:bodyPr>
          <a:lstStyle/>
          <a:p>
            <a:pPr algn="just"/>
            <a:r>
              <a:rPr lang="en-US" sz="1800" b="1" noProof="0" dirty="0" err="1"/>
              <a:t>Ionogram</a:t>
            </a:r>
            <a:endParaRPr lang="en-US" sz="1800" noProof="0" dirty="0"/>
          </a:p>
          <a:p>
            <a:pPr algn="just"/>
            <a:r>
              <a:rPr lang="en-US" sz="1600" noProof="0" dirty="0"/>
              <a:t>This needs to be converted into sequence</a:t>
            </a:r>
            <a:endParaRPr lang="en-US" sz="1600" dirty="0"/>
          </a:p>
          <a:p>
            <a:pPr algn="just"/>
            <a:r>
              <a:rPr lang="en-US" sz="1600" noProof="0" dirty="0"/>
              <a:t>Note how </a:t>
            </a:r>
            <a:r>
              <a:rPr lang="en-US" sz="1600" noProof="0" dirty="0" err="1"/>
              <a:t>homopolymeric</a:t>
            </a:r>
            <a:r>
              <a:rPr lang="en-US" sz="1600" noProof="0" dirty="0"/>
              <a:t> stretches and thresholds are given to determine the number of identical nucleotides to be included</a:t>
            </a:r>
          </a:p>
          <a:p>
            <a:endParaRPr lang="en-US" noProof="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9667" y="1170008"/>
            <a:ext cx="6210944" cy="3999617"/>
          </a:xfrm>
          <a:prstGeom prst="rect">
            <a:avLst/>
          </a:prstGeom>
        </p:spPr>
      </p:pic>
      <p:sp>
        <p:nvSpPr>
          <p:cNvPr id="5" name="CasellaDiTesto 4"/>
          <p:cNvSpPr txBox="1"/>
          <p:nvPr/>
        </p:nvSpPr>
        <p:spPr>
          <a:xfrm>
            <a:off x="4211515" y="5461672"/>
            <a:ext cx="7895493" cy="1200329"/>
          </a:xfrm>
          <a:prstGeom prst="rect">
            <a:avLst/>
          </a:prstGeom>
          <a:noFill/>
          <a:ln>
            <a:solidFill>
              <a:srgbClr val="00B050"/>
            </a:solidFill>
          </a:ln>
        </p:spPr>
        <p:txBody>
          <a:bodyPr wrap="square" rtlCol="0">
            <a:spAutoFit/>
          </a:bodyPr>
          <a:lstStyle/>
          <a:p>
            <a:pPr algn="ctr"/>
            <a:r>
              <a:rPr lang="en-US" noProof="0" dirty="0"/>
              <a:t>Cyclic addition of nucleotides in the reaction (one at a time), with incorporation of zero, one or more new nucleotides and signal proportionality (pH variance)</a:t>
            </a:r>
          </a:p>
          <a:p>
            <a:pPr algn="ctr"/>
            <a:r>
              <a:rPr lang="en-US" b="1" noProof="0" dirty="0"/>
              <a:t>Average length of reads of a few hundred bases</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51" y="3783679"/>
            <a:ext cx="2378117" cy="2789371"/>
          </a:xfrm>
          <a:prstGeom prst="rect">
            <a:avLst/>
          </a:prstGeom>
        </p:spPr>
      </p:pic>
    </p:spTree>
    <p:extLst>
      <p:ext uri="{BB962C8B-B14F-4D97-AF65-F5344CB8AC3E}">
        <p14:creationId xmlns:p14="http://schemas.microsoft.com/office/powerpoint/2010/main" val="268873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fontScale="90000"/>
          </a:bodyPr>
          <a:lstStyle/>
          <a:p>
            <a:pPr algn="ctr"/>
            <a:r>
              <a:rPr lang="en-US" sz="2800" noProof="0" dirty="0"/>
              <a:t>ION TORRENT SEQUENCING – MAIN FEATURES AND APPLICATIONS</a:t>
            </a:r>
          </a:p>
        </p:txBody>
      </p:sp>
      <p:sp>
        <p:nvSpPr>
          <p:cNvPr id="3" name="Content Placeholder 2"/>
          <p:cNvSpPr>
            <a:spLocks noGrp="1"/>
          </p:cNvSpPr>
          <p:nvPr>
            <p:ph idx="1"/>
          </p:nvPr>
        </p:nvSpPr>
        <p:spPr>
          <a:xfrm>
            <a:off x="357051" y="1587180"/>
            <a:ext cx="6263639" cy="4919532"/>
          </a:xfrm>
        </p:spPr>
        <p:txBody>
          <a:bodyPr>
            <a:normAutofit/>
          </a:bodyPr>
          <a:lstStyle/>
          <a:p>
            <a:pPr algn="just"/>
            <a:r>
              <a:rPr lang="en-US" u="sng" noProof="0" dirty="0"/>
              <a:t>The throughput of a run is determined by the type of chip used</a:t>
            </a:r>
          </a:p>
          <a:p>
            <a:pPr algn="just"/>
            <a:r>
              <a:rPr lang="en-US" noProof="0" dirty="0"/>
              <a:t>The length of reads depends on the GC composition of the targets, but is </a:t>
            </a:r>
            <a:r>
              <a:rPr lang="en-US" b="1" u="sng" noProof="0" dirty="0"/>
              <a:t>typically 200-250 bp</a:t>
            </a:r>
            <a:r>
              <a:rPr lang="en-US" noProof="0" dirty="0"/>
              <a:t>. Reads are </a:t>
            </a:r>
            <a:r>
              <a:rPr lang="en-US" b="1" u="sng" noProof="0" dirty="0"/>
              <a:t>single-end</a:t>
            </a:r>
          </a:p>
          <a:p>
            <a:pPr algn="just"/>
            <a:r>
              <a:rPr lang="en-US" noProof="0" dirty="0"/>
              <a:t>Recommended use is for small and medium-sized projects that require </a:t>
            </a:r>
            <a:r>
              <a:rPr lang="en-US" u="sng" noProof="0" dirty="0"/>
              <a:t>rapid “turnaround”</a:t>
            </a:r>
          </a:p>
          <a:p>
            <a:pPr algn="just"/>
            <a:r>
              <a:rPr lang="en-US" b="1" u="sng" noProof="0" dirty="0"/>
              <a:t>Relatively high error rate compared to Illumina</a:t>
            </a:r>
          </a:p>
          <a:p>
            <a:pPr algn="just"/>
            <a:r>
              <a:rPr lang="en-US" noProof="0" dirty="0"/>
              <a:t>Difficulty in accurately sequencing </a:t>
            </a:r>
            <a:r>
              <a:rPr lang="en-US" noProof="0" dirty="0" err="1"/>
              <a:t>homopolymeric</a:t>
            </a:r>
            <a:r>
              <a:rPr lang="en-US" noProof="0" dirty="0"/>
              <a:t> regions</a:t>
            </a:r>
          </a:p>
          <a:p>
            <a:endParaRPr lang="en-US" noProof="0" dirty="0"/>
          </a:p>
        </p:txBody>
      </p:sp>
      <p:pic>
        <p:nvPicPr>
          <p:cNvPr id="6" name="Picture 2" descr="pgm_images_92234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62361" y="1376165"/>
            <a:ext cx="30749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flipH="1">
            <a:off x="7012575" y="3631474"/>
            <a:ext cx="4578532" cy="2585323"/>
          </a:xfrm>
          <a:prstGeom prst="rect">
            <a:avLst/>
          </a:prstGeom>
          <a:noFill/>
          <a:ln>
            <a:solidFill>
              <a:srgbClr val="00B050"/>
            </a:solidFill>
          </a:ln>
        </p:spPr>
        <p:txBody>
          <a:bodyPr wrap="square" rtlCol="0">
            <a:spAutoFit/>
          </a:bodyPr>
          <a:lstStyle/>
          <a:p>
            <a:r>
              <a:rPr lang="en-US" b="1" u="sng" noProof="0" dirty="0"/>
              <a:t>KEY APPLICATIONS</a:t>
            </a:r>
          </a:p>
          <a:p>
            <a:endParaRPr lang="en-US" noProof="0" dirty="0"/>
          </a:p>
          <a:p>
            <a:pPr marL="285750" indent="-285750" algn="just">
              <a:buFont typeface="Wingdings" panose="05000000000000000000" pitchFamily="2" charset="2"/>
              <a:buChar char="Ø"/>
            </a:pPr>
            <a:r>
              <a:rPr lang="en-US" noProof="0" dirty="0"/>
              <a:t>Amplicon sequencing (PCR)</a:t>
            </a:r>
          </a:p>
          <a:p>
            <a:pPr marL="285750" indent="-285750" algn="just">
              <a:buFont typeface="Wingdings" panose="05000000000000000000" pitchFamily="2" charset="2"/>
              <a:buChar char="Ø"/>
            </a:pPr>
            <a:endParaRPr lang="en-US" noProof="0" dirty="0"/>
          </a:p>
          <a:p>
            <a:pPr marL="285750" indent="-285750" algn="just">
              <a:buFont typeface="Wingdings" panose="05000000000000000000" pitchFamily="2" charset="2"/>
              <a:buChar char="Ø"/>
            </a:pPr>
            <a:r>
              <a:rPr lang="en-US" noProof="0" dirty="0"/>
              <a:t>Small or medium-size genomes (virus, bacteria, fungi)</a:t>
            </a:r>
          </a:p>
          <a:p>
            <a:pPr marL="285750" indent="-285750" algn="just">
              <a:buFont typeface="Wingdings" panose="05000000000000000000" pitchFamily="2" charset="2"/>
              <a:buChar char="Ø"/>
            </a:pPr>
            <a:endParaRPr lang="en-US" noProof="0" dirty="0"/>
          </a:p>
          <a:p>
            <a:pPr marL="285750" indent="-285750" algn="just">
              <a:buFont typeface="Wingdings" panose="05000000000000000000" pitchFamily="2" charset="2"/>
              <a:buChar char="Ø"/>
            </a:pPr>
            <a:r>
              <a:rPr lang="en-US" noProof="0" dirty="0"/>
              <a:t>Targeted sequencing (custom panels, exon capture, etc.)</a:t>
            </a:r>
          </a:p>
        </p:txBody>
      </p:sp>
    </p:spTree>
    <p:extLst>
      <p:ext uri="{BB962C8B-B14F-4D97-AF65-F5344CB8AC3E}">
        <p14:creationId xmlns:p14="http://schemas.microsoft.com/office/powerpoint/2010/main" val="202134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517" y="651269"/>
            <a:ext cx="9060965" cy="5555461"/>
          </a:xfrm>
          <a:prstGeom prst="rect">
            <a:avLst/>
          </a:prstGeom>
        </p:spPr>
      </p:pic>
    </p:spTree>
    <p:extLst>
      <p:ext uri="{BB962C8B-B14F-4D97-AF65-F5344CB8AC3E}">
        <p14:creationId xmlns:p14="http://schemas.microsoft.com/office/powerpoint/2010/main" val="382066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flipH="1">
            <a:off x="5826250" y="2827729"/>
            <a:ext cx="5972523" cy="2862322"/>
          </a:xfrm>
          <a:prstGeom prst="rect">
            <a:avLst/>
          </a:prstGeom>
          <a:noFill/>
        </p:spPr>
        <p:txBody>
          <a:bodyPr wrap="square" rtlCol="0">
            <a:spAutoFit/>
          </a:bodyPr>
          <a:lstStyle/>
          <a:p>
            <a:pPr marL="285750" indent="-285750" algn="just">
              <a:buFont typeface="Arial" panose="020B0604020202020204" pitchFamily="34" charset="0"/>
              <a:buChar char="•"/>
            </a:pPr>
            <a:r>
              <a:rPr lang="en-US" noProof="0" dirty="0"/>
              <a:t>Cost of platforms affordable even for small and medium-sized laboratories (about 50K euros)</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Output is “scalable” depending on the objective of a project</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Costs of consequence are also flexible depending on the throughput required</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b="1" noProof="0" dirty="0"/>
              <a:t>Very fast turnaround times</a:t>
            </a:r>
            <a:endParaRPr lang="en-US" b="1" u="sng" noProof="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1348" y="484829"/>
            <a:ext cx="1960570" cy="1811567"/>
          </a:xfrm>
          <a:prstGeom prst="rect">
            <a:avLst/>
          </a:prstGeom>
        </p:spPr>
      </p:pic>
      <p:sp>
        <p:nvSpPr>
          <p:cNvPr id="5" name="CasellaDiTesto 4"/>
          <p:cNvSpPr txBox="1"/>
          <p:nvPr/>
        </p:nvSpPr>
        <p:spPr>
          <a:xfrm>
            <a:off x="474783" y="386862"/>
            <a:ext cx="4818184" cy="1738121"/>
          </a:xfrm>
          <a:prstGeom prst="rect">
            <a:avLst/>
          </a:prstGeom>
          <a:noFill/>
          <a:ln w="19050">
            <a:solidFill>
              <a:srgbClr val="00B050"/>
            </a:solidFill>
          </a:ln>
        </p:spPr>
        <p:txBody>
          <a:bodyPr wrap="square" rtlCol="0">
            <a:spAutoFit/>
          </a:bodyPr>
          <a:lstStyle/>
          <a:p>
            <a:endParaRPr lang="en-US" noProof="0" dirty="0"/>
          </a:p>
        </p:txBody>
      </p:sp>
      <p:sp>
        <p:nvSpPr>
          <p:cNvPr id="6" name="CasellaDiTesto 5"/>
          <p:cNvSpPr txBox="1"/>
          <p:nvPr/>
        </p:nvSpPr>
        <p:spPr>
          <a:xfrm>
            <a:off x="611063" y="370657"/>
            <a:ext cx="4545623" cy="1754326"/>
          </a:xfrm>
          <a:prstGeom prst="rect">
            <a:avLst/>
          </a:prstGeom>
          <a:noFill/>
        </p:spPr>
        <p:txBody>
          <a:bodyPr wrap="square" rtlCol="0">
            <a:spAutoFit/>
          </a:bodyPr>
          <a:lstStyle/>
          <a:p>
            <a:pPr algn="ctr"/>
            <a:r>
              <a:rPr lang="en-US" noProof="0" dirty="0"/>
              <a:t>The Ion </a:t>
            </a:r>
            <a:r>
              <a:rPr lang="en-US" noProof="0" dirty="0" err="1"/>
              <a:t>GeneStudio</a:t>
            </a:r>
            <a:r>
              <a:rPr lang="en-US" noProof="0" dirty="0"/>
              <a:t> S5 is the flagship platform as far as </a:t>
            </a:r>
            <a:r>
              <a:rPr lang="en-US" noProof="0" dirty="0" err="1"/>
              <a:t>IonTorrent</a:t>
            </a:r>
            <a:r>
              <a:rPr lang="en-US" noProof="0" dirty="0"/>
              <a:t> sequencers are concerned. Unlike other platforms, sequencing depth is determined by the chip used and not by the machine</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66" y="2296396"/>
            <a:ext cx="5097397" cy="4157158"/>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0449" y="867836"/>
            <a:ext cx="3085235" cy="1045552"/>
          </a:xfrm>
          <a:prstGeom prst="rect">
            <a:avLst/>
          </a:prstGeom>
        </p:spPr>
      </p:pic>
    </p:spTree>
    <p:extLst>
      <p:ext uri="{BB962C8B-B14F-4D97-AF65-F5344CB8AC3E}">
        <p14:creationId xmlns:p14="http://schemas.microsoft.com/office/powerpoint/2010/main" val="146365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fontScale="90000"/>
          </a:bodyPr>
          <a:lstStyle/>
          <a:p>
            <a:pPr algn="ctr"/>
            <a:r>
              <a:rPr lang="en-US" sz="2800" noProof="0" dirty="0"/>
              <a:t>ION TORRENT SEQUENCING – COMMERCIAL SUCCESS AND EARLY SIGNS OF DECLINE?</a:t>
            </a:r>
          </a:p>
        </p:txBody>
      </p:sp>
      <p:sp>
        <p:nvSpPr>
          <p:cNvPr id="5" name="CasellaDiTesto 4"/>
          <p:cNvSpPr txBox="1"/>
          <p:nvPr/>
        </p:nvSpPr>
        <p:spPr>
          <a:xfrm>
            <a:off x="850575" y="4941760"/>
            <a:ext cx="10490850" cy="1477328"/>
          </a:xfrm>
          <a:prstGeom prst="rect">
            <a:avLst/>
          </a:prstGeom>
          <a:noFill/>
        </p:spPr>
        <p:txBody>
          <a:bodyPr wrap="square" rtlCol="0">
            <a:spAutoFit/>
          </a:bodyPr>
          <a:lstStyle/>
          <a:p>
            <a:pPr algn="ctr"/>
            <a:r>
              <a:rPr lang="en-US" noProof="0" dirty="0" err="1"/>
              <a:t>IonTorrent</a:t>
            </a:r>
            <a:r>
              <a:rPr lang="en-US" noProof="0" dirty="0"/>
              <a:t> platforms have carved out an important space in the field of metagenomic analysis, for the analysis of targeted gene enrichment panels, and had an important role in the COVID-19 pandemics (sequencing of small viral genomes). Nowadays, other platforms produce far superior data, but the fact that </a:t>
            </a:r>
            <a:r>
              <a:rPr lang="en-US" noProof="0" dirty="0" err="1"/>
              <a:t>IonTorrent</a:t>
            </a:r>
            <a:r>
              <a:rPr lang="en-US" noProof="0" dirty="0"/>
              <a:t> platforms are cheap and widespread will keep them alive for a few more years…</a:t>
            </a:r>
          </a:p>
        </p:txBody>
      </p:sp>
      <p:graphicFrame>
        <p:nvGraphicFramePr>
          <p:cNvPr id="3" name="Grafico 2">
            <a:extLst>
              <a:ext uri="{FF2B5EF4-FFF2-40B4-BE49-F238E27FC236}">
                <a16:creationId xmlns:a16="http://schemas.microsoft.com/office/drawing/2014/main" id="{E149CB62-08EF-4267-A0B0-B179014DA741}"/>
              </a:ext>
            </a:extLst>
          </p:cNvPr>
          <p:cNvGraphicFramePr>
            <a:graphicFrameLocks/>
          </p:cNvGraphicFramePr>
          <p:nvPr>
            <p:extLst>
              <p:ext uri="{D42A27DB-BD31-4B8C-83A1-F6EECF244321}">
                <p14:modId xmlns:p14="http://schemas.microsoft.com/office/powerpoint/2010/main" val="152030468"/>
              </p:ext>
            </p:extLst>
          </p:nvPr>
        </p:nvGraphicFramePr>
        <p:xfrm>
          <a:off x="2554304" y="1242962"/>
          <a:ext cx="7083392" cy="34573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6788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257" y="491162"/>
            <a:ext cx="10145486" cy="635508"/>
          </a:xfrm>
        </p:spPr>
        <p:txBody>
          <a:bodyPr>
            <a:normAutofit/>
          </a:bodyPr>
          <a:lstStyle/>
          <a:p>
            <a:r>
              <a:rPr lang="en-US" sz="2800" noProof="0" dirty="0"/>
              <a:t>BGI-SEQ: THE NEW GUY IN TOWN</a:t>
            </a:r>
          </a:p>
        </p:txBody>
      </p:sp>
      <p:sp>
        <p:nvSpPr>
          <p:cNvPr id="3" name="CasellaDiTesto 2"/>
          <p:cNvSpPr txBox="1"/>
          <p:nvPr/>
        </p:nvSpPr>
        <p:spPr>
          <a:xfrm flipH="1">
            <a:off x="1023257" y="1353093"/>
            <a:ext cx="9812383" cy="4801314"/>
          </a:xfrm>
          <a:prstGeom prst="rect">
            <a:avLst/>
          </a:prstGeom>
          <a:noFill/>
        </p:spPr>
        <p:txBody>
          <a:bodyPr wrap="square" rtlCol="0">
            <a:spAutoFit/>
          </a:bodyPr>
          <a:lstStyle/>
          <a:p>
            <a:pPr marL="285750" indent="-285750" algn="just">
              <a:buFont typeface="Arial" panose="020B0604020202020204" pitchFamily="34" charset="0"/>
              <a:buChar char="•"/>
            </a:pPr>
            <a:r>
              <a:rPr lang="en-US" dirty="0"/>
              <a:t>Based on </a:t>
            </a:r>
            <a:r>
              <a:rPr lang="en-US" b="1" dirty="0"/>
              <a:t>c</a:t>
            </a:r>
            <a:r>
              <a:rPr lang="en-US" b="1" noProof="0" dirty="0" err="1"/>
              <a:t>ombinatorial</a:t>
            </a:r>
            <a:r>
              <a:rPr lang="en-US" b="1" noProof="0" dirty="0"/>
              <a:t> probe anchor synthesis </a:t>
            </a:r>
            <a:r>
              <a:rPr lang="en-US" noProof="0" dirty="0"/>
              <a:t>(</a:t>
            </a:r>
            <a:r>
              <a:rPr lang="en-US" noProof="0" dirty="0" err="1"/>
              <a:t>cPAS</a:t>
            </a:r>
            <a:r>
              <a:rPr lang="en-US" noProof="0" dirty="0"/>
              <a:t>): initially developed by </a:t>
            </a:r>
            <a:r>
              <a:rPr lang="en-US" u="sng" noProof="0" dirty="0"/>
              <a:t>Complete Genomics</a:t>
            </a:r>
            <a:r>
              <a:rPr lang="en-US" noProof="0" dirty="0"/>
              <a:t>, later acquired by the Chinese company </a:t>
            </a:r>
            <a:r>
              <a:rPr lang="en-US" u="sng" noProof="0" dirty="0"/>
              <a:t>BGI -&gt; </a:t>
            </a:r>
            <a:r>
              <a:rPr lang="en-US" u="sng" noProof="0" dirty="0" err="1"/>
              <a:t>BGIseq</a:t>
            </a:r>
            <a:r>
              <a:rPr lang="en-US" u="sng" noProof="0" dirty="0"/>
              <a:t> systems</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They make use of DNA “</a:t>
            </a:r>
            <a:r>
              <a:rPr lang="en-US" b="1" noProof="0" dirty="0"/>
              <a:t>nanoballs</a:t>
            </a:r>
            <a:r>
              <a:rPr lang="en-US" noProof="0" dirty="0"/>
              <a:t>” that are then attached to a solid support. Formation of circular </a:t>
            </a:r>
            <a:r>
              <a:rPr lang="en-US" noProof="0" dirty="0" err="1"/>
              <a:t>ssDNAs</a:t>
            </a:r>
            <a:r>
              <a:rPr lang="en-US" noProof="0" dirty="0"/>
              <a:t>, multiplied by circular amplification (</a:t>
            </a:r>
            <a:r>
              <a:rPr lang="en-US" b="1" u="sng" noProof="0" dirty="0"/>
              <a:t>rolling circle amplification</a:t>
            </a:r>
            <a:r>
              <a:rPr lang="en-US" noProof="0" dirty="0"/>
              <a:t>) to create 3D masses of 300-500 copies of each sequence.</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Immobilization on the (positively charged) support occurs by electrostatic interaction. The initial sequencing strategy involved the addition of chain-terminating dNTPs (as in </a:t>
            </a:r>
            <a:r>
              <a:rPr lang="en-US" noProof="0" dirty="0" err="1"/>
              <a:t>IIllumina</a:t>
            </a:r>
            <a:r>
              <a:rPr lang="en-US" noProof="0" dirty="0"/>
              <a:t> technology), bound directly to a fluorophore. The most recent developments (partly because of legal issues related to an Illumina patent diatribe!), however, involve unlabeled incorporated nucleotides (“</a:t>
            </a:r>
            <a:r>
              <a:rPr lang="en-US" u="sng" noProof="0" dirty="0"/>
              <a:t>cold nucleotides</a:t>
            </a:r>
            <a:r>
              <a:rPr lang="en-US" noProof="0" dirty="0"/>
              <a:t>”) being recognized by specific </a:t>
            </a:r>
            <a:r>
              <a:rPr lang="en-US" b="1" noProof="0" dirty="0"/>
              <a:t>fluorescently labeled antibodies</a:t>
            </a:r>
            <a:r>
              <a:rPr lang="en-US" noProof="0" dirty="0"/>
              <a:t>. It is a sequencing by synthesis strategy. Output comparable in reads length and quality to Illumina. Growing technology! </a:t>
            </a:r>
            <a:r>
              <a:rPr lang="en-US" noProof="0" dirty="0">
                <a:hlinkClick r:id="rId2"/>
              </a:rPr>
              <a:t>https://www.youtube.com/watch?v=0bqIBtMS3xw</a:t>
            </a:r>
            <a:r>
              <a:rPr lang="en-US" noProof="0" dirty="0"/>
              <a:t> (video also available on Moodle)</a:t>
            </a:r>
          </a:p>
        </p:txBody>
      </p:sp>
    </p:spTree>
    <p:extLst>
      <p:ext uri="{BB962C8B-B14F-4D97-AF65-F5344CB8AC3E}">
        <p14:creationId xmlns:p14="http://schemas.microsoft.com/office/powerpoint/2010/main" val="291974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257" y="491162"/>
            <a:ext cx="10145486" cy="635508"/>
          </a:xfrm>
        </p:spPr>
        <p:txBody>
          <a:bodyPr>
            <a:normAutofit/>
          </a:bodyPr>
          <a:lstStyle/>
          <a:p>
            <a:r>
              <a:rPr lang="en-US" sz="2800" noProof="0" dirty="0"/>
              <a:t>BGISEQ</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0181" y="720993"/>
            <a:ext cx="3482970" cy="2655253"/>
          </a:xfrm>
          <a:prstGeom prst="rect">
            <a:avLst/>
          </a:prstGeom>
        </p:spPr>
      </p:pic>
      <p:sp>
        <p:nvSpPr>
          <p:cNvPr id="6" name="CasellaDiTesto 5"/>
          <p:cNvSpPr txBox="1"/>
          <p:nvPr/>
        </p:nvSpPr>
        <p:spPr>
          <a:xfrm>
            <a:off x="852854" y="1394482"/>
            <a:ext cx="7359161"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noProof="0" dirty="0"/>
              <a:t>The </a:t>
            </a:r>
            <a:r>
              <a:rPr lang="en-US" sz="1600" b="1" noProof="0" dirty="0"/>
              <a:t>DNBSEQ-G400</a:t>
            </a:r>
            <a:r>
              <a:rPr lang="en-US" sz="1600" noProof="0" dirty="0"/>
              <a:t> is </a:t>
            </a:r>
            <a:r>
              <a:rPr lang="en-US" sz="1600" noProof="0" dirty="0" err="1"/>
              <a:t>BGIseq's</a:t>
            </a:r>
            <a:r>
              <a:rPr lang="en-US" sz="1600" noProof="0" dirty="0"/>
              <a:t> flagship instrument, included in a rather large panel of sequencers dedicated to different applications</a:t>
            </a:r>
          </a:p>
          <a:p>
            <a:pPr marL="285750" indent="-285750" algn="just">
              <a:buFont typeface="Arial" panose="020B0604020202020204" pitchFamily="34" charset="0"/>
              <a:buChar char="•"/>
            </a:pPr>
            <a:endParaRPr lang="en-US" sz="1600" noProof="0" dirty="0"/>
          </a:p>
          <a:p>
            <a:pPr marL="285750" indent="-285750" algn="just">
              <a:buFont typeface="Arial" panose="020B0604020202020204" pitchFamily="34" charset="0"/>
              <a:buChar char="•"/>
            </a:pPr>
            <a:r>
              <a:rPr lang="en-US" sz="1600" noProof="0" dirty="0"/>
              <a:t>It is a medium-output benchtop sequencer</a:t>
            </a:r>
          </a:p>
          <a:p>
            <a:pPr marL="285750" indent="-285750" algn="just">
              <a:buFont typeface="Arial" panose="020B0604020202020204" pitchFamily="34" charset="0"/>
              <a:buChar char="•"/>
            </a:pPr>
            <a:endParaRPr lang="en-US" sz="1600" noProof="0" dirty="0"/>
          </a:p>
          <a:p>
            <a:pPr marL="285750" indent="-285750" algn="just">
              <a:buFont typeface="Arial" panose="020B0604020202020204" pitchFamily="34" charset="0"/>
              <a:buChar char="•"/>
            </a:pPr>
            <a:r>
              <a:rPr lang="en-US" sz="1600" noProof="0" dirty="0"/>
              <a:t>It can generate single-end or paired-end reads of comparable length (in some cases slightly longer) than Illumina platforms, also in PE mode</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54" y="3478177"/>
            <a:ext cx="10058400" cy="3125717"/>
          </a:xfrm>
          <a:prstGeom prst="rect">
            <a:avLst/>
          </a:prstGeom>
        </p:spPr>
      </p:pic>
    </p:spTree>
    <p:extLst>
      <p:ext uri="{BB962C8B-B14F-4D97-AF65-F5344CB8AC3E}">
        <p14:creationId xmlns:p14="http://schemas.microsoft.com/office/powerpoint/2010/main" val="47743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256" y="189630"/>
            <a:ext cx="10145486" cy="635508"/>
          </a:xfrm>
        </p:spPr>
        <p:txBody>
          <a:bodyPr>
            <a:normAutofit/>
          </a:bodyPr>
          <a:lstStyle/>
          <a:p>
            <a:r>
              <a:rPr lang="en-US" sz="2800" noProof="0" dirty="0"/>
              <a:t>COMMERCIAL SUCCESS (AND INSUCCESS)</a:t>
            </a:r>
          </a:p>
        </p:txBody>
      </p:sp>
      <p:sp>
        <p:nvSpPr>
          <p:cNvPr id="5" name="CasellaDiTesto 4"/>
          <p:cNvSpPr txBox="1"/>
          <p:nvPr/>
        </p:nvSpPr>
        <p:spPr>
          <a:xfrm>
            <a:off x="735874" y="4302034"/>
            <a:ext cx="10672354" cy="369332"/>
          </a:xfrm>
          <a:prstGeom prst="rect">
            <a:avLst/>
          </a:prstGeom>
          <a:noFill/>
        </p:spPr>
        <p:txBody>
          <a:bodyPr wrap="square" rtlCol="0">
            <a:spAutoFit/>
          </a:bodyPr>
          <a:lstStyle/>
          <a:p>
            <a:r>
              <a:rPr lang="en-US" noProof="0" dirty="0"/>
              <a:t>A technology that never really took off…                           and another one that finally made it</a:t>
            </a:r>
          </a:p>
        </p:txBody>
      </p:sp>
      <p:sp>
        <p:nvSpPr>
          <p:cNvPr id="7" name="CasellaDiTesto 6"/>
          <p:cNvSpPr txBox="1"/>
          <p:nvPr/>
        </p:nvSpPr>
        <p:spPr>
          <a:xfrm>
            <a:off x="640080" y="4858600"/>
            <a:ext cx="10528662" cy="1200329"/>
          </a:xfrm>
          <a:prstGeom prst="rect">
            <a:avLst/>
          </a:prstGeom>
          <a:noFill/>
        </p:spPr>
        <p:txBody>
          <a:bodyPr wrap="square" rtlCol="0">
            <a:spAutoFit/>
          </a:bodyPr>
          <a:lstStyle/>
          <a:p>
            <a:pPr algn="just"/>
            <a:r>
              <a:rPr lang="en-US" noProof="0" dirty="0" err="1"/>
              <a:t>SOLiD</a:t>
            </a:r>
            <a:r>
              <a:rPr lang="en-US" noProof="0" dirty="0"/>
              <a:t> (Applied Biosystems): </a:t>
            </a:r>
            <a:r>
              <a:rPr lang="en-US" b="1" noProof="0" dirty="0"/>
              <a:t>sequencing by ligation</a:t>
            </a:r>
            <a:r>
              <a:rPr lang="en-US" noProof="0" dirty="0"/>
              <a:t> (following emulsion PCR), one of the first systems launched on the market along with Illumina and 454, but with less luck. Output and length of reads comparable to Illumina (paired-end sequencing also possible), but lower accuracy. For the most curious: </a:t>
            </a:r>
            <a:r>
              <a:rPr lang="en-US" noProof="0" dirty="0">
                <a:hlinkClick r:id="rId2"/>
              </a:rPr>
              <a:t>https://www.youtube.com/watch?v=nlvyF8bFDwM</a:t>
            </a:r>
            <a:r>
              <a:rPr lang="en-US" noProof="0" dirty="0"/>
              <a:t> </a:t>
            </a:r>
          </a:p>
        </p:txBody>
      </p:sp>
      <p:graphicFrame>
        <p:nvGraphicFramePr>
          <p:cNvPr id="3" name="Grafico 2">
            <a:extLst>
              <a:ext uri="{FF2B5EF4-FFF2-40B4-BE49-F238E27FC236}">
                <a16:creationId xmlns:a16="http://schemas.microsoft.com/office/drawing/2014/main" id="{65E73AFA-5BDA-433B-AF64-A569DAB8346C}"/>
              </a:ext>
            </a:extLst>
          </p:cNvPr>
          <p:cNvGraphicFramePr>
            <a:graphicFrameLocks/>
          </p:cNvGraphicFramePr>
          <p:nvPr>
            <p:extLst>
              <p:ext uri="{D42A27DB-BD31-4B8C-83A1-F6EECF244321}">
                <p14:modId xmlns:p14="http://schemas.microsoft.com/office/powerpoint/2010/main" val="392908474"/>
              </p:ext>
            </p:extLst>
          </p:nvPr>
        </p:nvGraphicFramePr>
        <p:xfrm>
          <a:off x="560671" y="1012372"/>
          <a:ext cx="4541520" cy="32651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fico 3">
            <a:extLst>
              <a:ext uri="{FF2B5EF4-FFF2-40B4-BE49-F238E27FC236}">
                <a16:creationId xmlns:a16="http://schemas.microsoft.com/office/drawing/2014/main" id="{04A7F439-4391-4A35-B955-F5A9D1479359}"/>
              </a:ext>
            </a:extLst>
          </p:cNvPr>
          <p:cNvGraphicFramePr>
            <a:graphicFrameLocks/>
          </p:cNvGraphicFramePr>
          <p:nvPr>
            <p:extLst>
              <p:ext uri="{D42A27DB-BD31-4B8C-83A1-F6EECF244321}">
                <p14:modId xmlns:p14="http://schemas.microsoft.com/office/powerpoint/2010/main" val="534423"/>
              </p:ext>
            </p:extLst>
          </p:nvPr>
        </p:nvGraphicFramePr>
        <p:xfrm>
          <a:off x="6627222" y="1012372"/>
          <a:ext cx="4541520" cy="32651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894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a:bodyPr>
          <a:lstStyle/>
          <a:p>
            <a:r>
              <a:rPr lang="en-US" sz="2800" noProof="0" dirty="0"/>
              <a:t>A large sequencing center looks something like this....</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0" y="1326696"/>
            <a:ext cx="8953500" cy="3333750"/>
          </a:xfrm>
          <a:prstGeom prst="rect">
            <a:avLst/>
          </a:prstGeom>
        </p:spPr>
      </p:pic>
      <p:sp>
        <p:nvSpPr>
          <p:cNvPr id="7" name="CasellaDiTesto 6"/>
          <p:cNvSpPr txBox="1"/>
          <p:nvPr/>
        </p:nvSpPr>
        <p:spPr>
          <a:xfrm>
            <a:off x="1184367" y="5251269"/>
            <a:ext cx="10363200" cy="923330"/>
          </a:xfrm>
          <a:prstGeom prst="rect">
            <a:avLst/>
          </a:prstGeom>
          <a:noFill/>
        </p:spPr>
        <p:txBody>
          <a:bodyPr wrap="square" rtlCol="0">
            <a:spAutoFit/>
          </a:bodyPr>
          <a:lstStyle/>
          <a:p>
            <a:pPr algn="just"/>
            <a:r>
              <a:rPr lang="en-US" noProof="0" dirty="0"/>
              <a:t>Add to this the costs related to reagents needed for sequencing, those needed for hardware and data storage resources (hundreds of Tb of sequence data), and those of technical personnel...</a:t>
            </a:r>
          </a:p>
        </p:txBody>
      </p:sp>
    </p:spTree>
    <p:extLst>
      <p:ext uri="{BB962C8B-B14F-4D97-AF65-F5344CB8AC3E}">
        <p14:creationId xmlns:p14="http://schemas.microsoft.com/office/powerpoint/2010/main" val="3234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en-US" sz="2800" noProof="0" dirty="0"/>
              <a:t>GENAPSYS SEQUENCING – THE NEWCOMERS</a:t>
            </a:r>
          </a:p>
        </p:txBody>
      </p:sp>
      <p:sp>
        <p:nvSpPr>
          <p:cNvPr id="7" name="CasellaDiTesto 6"/>
          <p:cNvSpPr txBox="1"/>
          <p:nvPr/>
        </p:nvSpPr>
        <p:spPr>
          <a:xfrm>
            <a:off x="589085" y="4476747"/>
            <a:ext cx="11043138" cy="1569660"/>
          </a:xfrm>
          <a:prstGeom prst="rect">
            <a:avLst/>
          </a:prstGeom>
          <a:noFill/>
        </p:spPr>
        <p:txBody>
          <a:bodyPr wrap="square" rtlCol="0">
            <a:spAutoFit/>
          </a:bodyPr>
          <a:lstStyle/>
          <a:p>
            <a:pPr algn="just"/>
            <a:r>
              <a:rPr lang="en-US" sz="1600" noProof="0" dirty="0"/>
              <a:t>New sequencing chemistry. It uses a chip reminiscent of that of </a:t>
            </a:r>
            <a:r>
              <a:rPr lang="en-US" sz="1600" noProof="0" dirty="0" err="1"/>
              <a:t>IonTorrent</a:t>
            </a:r>
            <a:r>
              <a:rPr lang="en-US" sz="1600" noProof="0" dirty="0"/>
              <a:t> technology, with wells equipped with electrical sensors inside which are immobilized marbles to which are anchored the clonally amplified fragments to be sequenced. </a:t>
            </a:r>
            <a:r>
              <a:rPr lang="en-US" sz="1600" b="1" noProof="0" dirty="0"/>
              <a:t>CMOS (Complementary Metal Oxide Semiconductor)</a:t>
            </a:r>
            <a:r>
              <a:rPr lang="en-US" sz="1600" noProof="0" dirty="0"/>
              <a:t> Technology</a:t>
            </a:r>
          </a:p>
          <a:p>
            <a:pPr algn="just"/>
            <a:endParaRPr lang="en-US" sz="1600" noProof="0" dirty="0"/>
          </a:p>
          <a:p>
            <a:pPr algn="just"/>
            <a:r>
              <a:rPr lang="en-US" sz="1600" noProof="0" dirty="0"/>
              <a:t>Nucleotides are read through </a:t>
            </a:r>
            <a:r>
              <a:rPr lang="en-US" sz="1600" b="1" noProof="0" dirty="0"/>
              <a:t>impedance</a:t>
            </a:r>
            <a:r>
              <a:rPr lang="en-US" sz="1600" noProof="0" dirty="0"/>
              <a:t> changes, which occur at the incorporation of each nucleotide (sequencing by synthesis) and are measured by the sensor and interpreted</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661" y="1204378"/>
            <a:ext cx="5763669" cy="2963177"/>
          </a:xfrm>
          <a:prstGeom prst="rect">
            <a:avLst/>
          </a:prstGeom>
        </p:spPr>
      </p:pic>
      <p:sp>
        <p:nvSpPr>
          <p:cNvPr id="4" name="CasellaDiTesto 3"/>
          <p:cNvSpPr txBox="1"/>
          <p:nvPr/>
        </p:nvSpPr>
        <p:spPr>
          <a:xfrm>
            <a:off x="831668" y="1204378"/>
            <a:ext cx="4417340" cy="2862322"/>
          </a:xfrm>
          <a:prstGeom prst="rect">
            <a:avLst/>
          </a:prstGeom>
          <a:noFill/>
        </p:spPr>
        <p:txBody>
          <a:bodyPr wrap="square" rtlCol="0">
            <a:spAutoFit/>
          </a:bodyPr>
          <a:lstStyle/>
          <a:p>
            <a:r>
              <a:rPr lang="en-US" noProof="0" dirty="0"/>
              <a:t>Applications (1.2-2Gb of sequence generated per run):</a:t>
            </a:r>
          </a:p>
          <a:p>
            <a:endParaRPr lang="en-US" noProof="0" dirty="0"/>
          </a:p>
          <a:p>
            <a:r>
              <a:rPr lang="en-US" noProof="0" dirty="0"/>
              <a:t>-small bacterial or viral sequencing projects</a:t>
            </a:r>
          </a:p>
          <a:p>
            <a:r>
              <a:rPr lang="en-US" noProof="0" dirty="0"/>
              <a:t>-metagenomics</a:t>
            </a:r>
          </a:p>
          <a:p>
            <a:r>
              <a:rPr lang="en-US" noProof="0" dirty="0"/>
              <a:t>-targeted resequencing</a:t>
            </a:r>
          </a:p>
          <a:p>
            <a:r>
              <a:rPr lang="en-US" noProof="0" dirty="0"/>
              <a:t>-miRNA sequencing</a:t>
            </a:r>
          </a:p>
          <a:p>
            <a:endParaRPr lang="en-US" noProof="0" dirty="0"/>
          </a:p>
          <a:p>
            <a:r>
              <a:rPr lang="en-US" noProof="0" dirty="0"/>
              <a:t>Very inexpensive sequencers!</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064" y="219469"/>
            <a:ext cx="2606266" cy="975445"/>
          </a:xfrm>
          <a:prstGeom prst="rect">
            <a:avLst/>
          </a:prstGeom>
        </p:spPr>
      </p:pic>
      <p:sp>
        <p:nvSpPr>
          <p:cNvPr id="5" name="CasellaDiTesto 4"/>
          <p:cNvSpPr txBox="1"/>
          <p:nvPr/>
        </p:nvSpPr>
        <p:spPr>
          <a:xfrm>
            <a:off x="3369374" y="-950058"/>
            <a:ext cx="5738875" cy="7171194"/>
          </a:xfrm>
          <a:prstGeom prst="rect">
            <a:avLst/>
          </a:prstGeom>
          <a:noFill/>
        </p:spPr>
        <p:txBody>
          <a:bodyPr wrap="square" rtlCol="0">
            <a:spAutoFit/>
          </a:bodyPr>
          <a:lstStyle/>
          <a:p>
            <a:pPr algn="ctr"/>
            <a:r>
              <a:rPr lang="en-US" sz="40000" noProof="0" dirty="0">
                <a:solidFill>
                  <a:srgbClr val="FF0000"/>
                </a:solidFill>
              </a:rPr>
              <a:t>X</a:t>
            </a:r>
          </a:p>
          <a:p>
            <a:pPr algn="ctr"/>
            <a:r>
              <a:rPr lang="en-US" sz="6000" b="1" noProof="0" dirty="0">
                <a:solidFill>
                  <a:srgbClr val="FF0000"/>
                </a:solidFill>
              </a:rPr>
              <a:t>BANKRUPTCY</a:t>
            </a:r>
          </a:p>
        </p:txBody>
      </p:sp>
    </p:spTree>
    <p:extLst>
      <p:ext uri="{BB962C8B-B14F-4D97-AF65-F5344CB8AC3E}">
        <p14:creationId xmlns:p14="http://schemas.microsoft.com/office/powerpoint/2010/main" val="421411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en-US" sz="2800" noProof="0" dirty="0"/>
              <a:t>ELEMENT BIOSCIENCES AVITI – THE NEWCOMERS</a:t>
            </a: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18" y="999870"/>
            <a:ext cx="3436918" cy="2484335"/>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18" y="3484205"/>
            <a:ext cx="3436918" cy="1052390"/>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836" y="999870"/>
            <a:ext cx="7946087" cy="3490583"/>
          </a:xfrm>
          <a:prstGeom prst="rect">
            <a:avLst/>
          </a:prstGeom>
        </p:spPr>
      </p:pic>
      <p:sp>
        <p:nvSpPr>
          <p:cNvPr id="11" name="CasellaDiTesto 10"/>
          <p:cNvSpPr txBox="1"/>
          <p:nvPr/>
        </p:nvSpPr>
        <p:spPr>
          <a:xfrm>
            <a:off x="589085" y="4818185"/>
            <a:ext cx="10884877" cy="1600438"/>
          </a:xfrm>
          <a:prstGeom prst="rect">
            <a:avLst/>
          </a:prstGeom>
          <a:noFill/>
        </p:spPr>
        <p:txBody>
          <a:bodyPr wrap="square" rtlCol="0">
            <a:spAutoFit/>
          </a:bodyPr>
          <a:lstStyle/>
          <a:p>
            <a:pPr algn="just"/>
            <a:r>
              <a:rPr lang="en-US" noProof="0" dirty="0"/>
              <a:t>A new entry to the market, it uses a new sequencing chemistry based on </a:t>
            </a:r>
            <a:r>
              <a:rPr lang="en-US" b="1" noProof="0" dirty="0" err="1"/>
              <a:t>avidites</a:t>
            </a:r>
            <a:r>
              <a:rPr lang="en-US" noProof="0" dirty="0"/>
              <a:t>, and is </a:t>
            </a:r>
            <a:r>
              <a:rPr lang="en-US" sz="1600" noProof="0" dirty="0"/>
              <a:t>therefore referred to as </a:t>
            </a:r>
            <a:r>
              <a:rPr lang="en-US" sz="1600" b="1" noProof="0" dirty="0"/>
              <a:t>avidity sequencing</a:t>
            </a:r>
            <a:r>
              <a:rPr lang="en-US" sz="1600" noProof="0" dirty="0"/>
              <a:t> (reference article: </a:t>
            </a:r>
            <a:r>
              <a:rPr lang="en-US" sz="1600" noProof="0" dirty="0">
                <a:hlinkClick r:id="rId5"/>
              </a:rPr>
              <a:t>https://www.nature.com/articles/s41587-023-01750-7</a:t>
            </a:r>
            <a:r>
              <a:rPr lang="en-US" sz="1600" noProof="0" dirty="0"/>
              <a:t> ). It is still a method based on sequencing by synthesis-although a bit peculiar. It exploits (like Illumina and </a:t>
            </a:r>
            <a:r>
              <a:rPr lang="en-US" sz="1600" noProof="0" dirty="0" err="1"/>
              <a:t>BGIseq</a:t>
            </a:r>
            <a:r>
              <a:rPr lang="en-US" sz="1600" noProof="0" dirty="0"/>
              <a:t>) solid-state amplification, being able to operate in both single-end and paired-end modes, yet managing to achieve very good performance even for lengths of reads (e.g., 2x300) where Illumina struggles greatly in terms of quality</a:t>
            </a:r>
            <a:endParaRPr lang="en-US" noProof="0" dirty="0"/>
          </a:p>
        </p:txBody>
      </p:sp>
    </p:spTree>
    <p:extLst>
      <p:ext uri="{BB962C8B-B14F-4D97-AF65-F5344CB8AC3E}">
        <p14:creationId xmlns:p14="http://schemas.microsoft.com/office/powerpoint/2010/main" val="82332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en-US" sz="2800" noProof="0" dirty="0"/>
              <a:t>ELEMENT BIOSCIENCES AVITI – THE NEWCOMERS</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88" y="1191232"/>
            <a:ext cx="7382028" cy="5007515"/>
          </a:xfrm>
          <a:prstGeom prst="rect">
            <a:avLst/>
          </a:prstGeom>
        </p:spPr>
      </p:pic>
      <p:sp>
        <p:nvSpPr>
          <p:cNvPr id="4" name="CasellaDiTesto 3"/>
          <p:cNvSpPr txBox="1"/>
          <p:nvPr/>
        </p:nvSpPr>
        <p:spPr>
          <a:xfrm>
            <a:off x="7930662" y="1441938"/>
            <a:ext cx="3771900" cy="3693319"/>
          </a:xfrm>
          <a:prstGeom prst="rect">
            <a:avLst/>
          </a:prstGeom>
          <a:noFill/>
        </p:spPr>
        <p:txBody>
          <a:bodyPr wrap="square" rtlCol="0">
            <a:spAutoFit/>
          </a:bodyPr>
          <a:lstStyle/>
          <a:p>
            <a:r>
              <a:rPr lang="en-US" noProof="0" dirty="0"/>
              <a:t>A comparison between AVITI and Illumina – base quality vs reads length</a:t>
            </a:r>
          </a:p>
          <a:p>
            <a:endParaRPr lang="en-US" noProof="0" dirty="0"/>
          </a:p>
          <a:p>
            <a:r>
              <a:rPr lang="en-US" noProof="0" dirty="0"/>
              <a:t>AVITI = </a:t>
            </a:r>
            <a:r>
              <a:rPr lang="en-US" noProof="0" dirty="0" err="1"/>
              <a:t>Cloudbreak</a:t>
            </a:r>
            <a:r>
              <a:rPr lang="en-US" noProof="0" dirty="0"/>
              <a:t> chemistry</a:t>
            </a:r>
          </a:p>
          <a:p>
            <a:endParaRPr lang="en-US" noProof="0" dirty="0"/>
          </a:p>
          <a:p>
            <a:r>
              <a:rPr lang="en-US" noProof="0" dirty="0"/>
              <a:t>Higher quality compared with both the Illumina 4- and 2-channel sequencing chemistry</a:t>
            </a:r>
          </a:p>
          <a:p>
            <a:endParaRPr lang="en-US" noProof="0" dirty="0"/>
          </a:p>
          <a:p>
            <a:r>
              <a:rPr lang="en-US" noProof="0" dirty="0"/>
              <a:t>This is combined with a 20% increase in the speed of the process</a:t>
            </a:r>
          </a:p>
        </p:txBody>
      </p:sp>
    </p:spTree>
    <p:extLst>
      <p:ext uri="{BB962C8B-B14F-4D97-AF65-F5344CB8AC3E}">
        <p14:creationId xmlns:p14="http://schemas.microsoft.com/office/powerpoint/2010/main" val="37030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en-US" sz="2800" noProof="0" dirty="0"/>
              <a:t>AVIDITY SEQUENCING – The technology</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918" y="1281839"/>
            <a:ext cx="6871250" cy="3074314"/>
          </a:xfrm>
          <a:prstGeom prst="rect">
            <a:avLst/>
          </a:prstGeom>
        </p:spPr>
      </p:pic>
      <p:sp>
        <p:nvSpPr>
          <p:cNvPr id="4" name="CasellaDiTesto 3"/>
          <p:cNvSpPr txBox="1"/>
          <p:nvPr/>
        </p:nvSpPr>
        <p:spPr>
          <a:xfrm>
            <a:off x="7719646" y="1216832"/>
            <a:ext cx="4097215" cy="2585323"/>
          </a:xfrm>
          <a:prstGeom prst="rect">
            <a:avLst/>
          </a:prstGeom>
          <a:noFill/>
        </p:spPr>
        <p:txBody>
          <a:bodyPr wrap="square" rtlCol="0">
            <a:spAutoFit/>
          </a:bodyPr>
          <a:lstStyle/>
          <a:p>
            <a:r>
              <a:rPr lang="en-US" b="1" u="sng" noProof="0" dirty="0"/>
              <a:t>Before sequencing</a:t>
            </a:r>
            <a:r>
              <a:rPr lang="en-US" noProof="0" dirty="0"/>
              <a:t>:</a:t>
            </a:r>
          </a:p>
          <a:p>
            <a:pPr algn="just"/>
            <a:r>
              <a:rPr lang="en-US" noProof="0" dirty="0"/>
              <a:t>Creation of polonies on solid support, by circularization of target DNA molecules (similar approach to rolling circle amplification of </a:t>
            </a:r>
            <a:r>
              <a:rPr lang="en-US" noProof="0" dirty="0" err="1"/>
              <a:t>BGIseq</a:t>
            </a:r>
            <a:r>
              <a:rPr lang="en-US" noProof="0" dirty="0"/>
              <a:t>), except that creation of polonies occurs after hybridization of molecules with immobilized oligos on solid support</a:t>
            </a:r>
          </a:p>
        </p:txBody>
      </p:sp>
      <p:sp>
        <p:nvSpPr>
          <p:cNvPr id="5" name="CasellaDiTesto 4"/>
          <p:cNvSpPr txBox="1"/>
          <p:nvPr/>
        </p:nvSpPr>
        <p:spPr>
          <a:xfrm>
            <a:off x="694592" y="4651131"/>
            <a:ext cx="10972800" cy="1846659"/>
          </a:xfrm>
          <a:prstGeom prst="rect">
            <a:avLst/>
          </a:prstGeom>
          <a:noFill/>
        </p:spPr>
        <p:txBody>
          <a:bodyPr wrap="square" rtlCol="0">
            <a:spAutoFit/>
          </a:bodyPr>
          <a:lstStyle/>
          <a:p>
            <a:r>
              <a:rPr lang="en-US" b="1" u="sng" noProof="0" dirty="0"/>
              <a:t>Sequencing</a:t>
            </a:r>
          </a:p>
          <a:p>
            <a:pPr algn="just"/>
            <a:r>
              <a:rPr lang="en-US" sz="1600" noProof="0" dirty="0"/>
              <a:t>Addition cycles of polymerases and the </a:t>
            </a:r>
            <a:r>
              <a:rPr lang="en-US" sz="1600" noProof="0" dirty="0" err="1"/>
              <a:t>avidites</a:t>
            </a:r>
            <a:r>
              <a:rPr lang="en-US" sz="1600" noProof="0" dirty="0"/>
              <a:t> (4 types, one for each nucleotide), i.e., polymer complexes attached to fluorophores and conjugated to a high number of nucleotides capable of interacting with the template chains of the polonies. The </a:t>
            </a:r>
            <a:r>
              <a:rPr lang="en-US" sz="1600" noProof="0" dirty="0" err="1"/>
              <a:t>avidites</a:t>
            </a:r>
            <a:r>
              <a:rPr lang="en-US" sz="1600" noProof="0" dirty="0"/>
              <a:t> ARE NOT INCORPORATED into the new complementary DNA chain, but serve only to detect the nucleotide. They are then removed by washing, and chain elongation occurs with untagged, but reversibly terminated nucleotides (so that a single nucleotide can be added per cycle, as in the case of Illumina and BGI-seq)</a:t>
            </a:r>
          </a:p>
        </p:txBody>
      </p:sp>
    </p:spTree>
    <p:extLst>
      <p:ext uri="{BB962C8B-B14F-4D97-AF65-F5344CB8AC3E}">
        <p14:creationId xmlns:p14="http://schemas.microsoft.com/office/powerpoint/2010/main" val="48391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en-US" sz="2800" noProof="0" dirty="0"/>
              <a:t>SINGULAR GENOMICS – THE NEWCOMERS</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613" y="1058078"/>
            <a:ext cx="5158832" cy="4094214"/>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613" y="5152292"/>
            <a:ext cx="3247740" cy="861646"/>
          </a:xfrm>
          <a:prstGeom prst="rect">
            <a:avLst/>
          </a:prstGeom>
        </p:spPr>
      </p:pic>
      <p:sp>
        <p:nvSpPr>
          <p:cNvPr id="6" name="CasellaDiTesto 5"/>
          <p:cNvSpPr txBox="1"/>
          <p:nvPr/>
        </p:nvSpPr>
        <p:spPr>
          <a:xfrm>
            <a:off x="675555" y="1058078"/>
            <a:ext cx="5158832" cy="4801314"/>
          </a:xfrm>
          <a:prstGeom prst="rect">
            <a:avLst/>
          </a:prstGeom>
          <a:noFill/>
        </p:spPr>
        <p:txBody>
          <a:bodyPr wrap="square" rtlCol="0">
            <a:spAutoFit/>
          </a:bodyPr>
          <a:lstStyle/>
          <a:p>
            <a:pPr marL="285750" indent="-285750" algn="just">
              <a:buFont typeface="Arial" panose="020B0604020202020204" pitchFamily="34" charset="0"/>
              <a:buChar char="•"/>
            </a:pPr>
            <a:r>
              <a:rPr lang="en-US" b="1" noProof="0" dirty="0"/>
              <a:t>G4 sequencing platform </a:t>
            </a:r>
            <a:r>
              <a:rPr lang="en-US" noProof="0" dirty="0"/>
              <a:t>(benchtop sequencer)</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New market release based on independently developed sequencing chemistry, microfluidics and optics systems</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Not much is yet known about sequencing chemistry, which at any rate is based on </a:t>
            </a:r>
            <a:r>
              <a:rPr lang="en-US" b="1" noProof="0" dirty="0"/>
              <a:t>sequencing by synthesis on solid support </a:t>
            </a:r>
            <a:r>
              <a:rPr lang="en-US" noProof="0" dirty="0"/>
              <a:t>(like Illumina) and fluorescence detection, allowing </a:t>
            </a:r>
            <a:r>
              <a:rPr lang="en-US" b="1" noProof="0" dirty="0"/>
              <a:t>paired-end sequencing</a:t>
            </a:r>
            <a:r>
              <a:rPr lang="en-US" noProof="0" dirty="0"/>
              <a:t> and reads length similar to Illumina</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Singular Genomics relies heavily on speed of analysis and greater flexibility than existing </a:t>
            </a:r>
            <a:r>
              <a:rPr lang="en-US" noProof="0" dirty="0" err="1"/>
              <a:t>lllumina</a:t>
            </a:r>
            <a:r>
              <a:rPr lang="en-US" noProof="0" dirty="0"/>
              <a:t> platforms</a:t>
            </a:r>
          </a:p>
        </p:txBody>
      </p:sp>
    </p:spTree>
    <p:extLst>
      <p:ext uri="{BB962C8B-B14F-4D97-AF65-F5344CB8AC3E}">
        <p14:creationId xmlns:p14="http://schemas.microsoft.com/office/powerpoint/2010/main" val="262072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en-US" sz="2800" noProof="0" dirty="0"/>
              <a:t>SINGULAR GENOMICS – THE NEWCOMERS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741" y="4282486"/>
            <a:ext cx="3247740" cy="861646"/>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23" y="1489388"/>
            <a:ext cx="7663258" cy="2880389"/>
          </a:xfrm>
          <a:prstGeom prst="rect">
            <a:avLst/>
          </a:prstGeom>
        </p:spPr>
      </p:pic>
      <p:sp>
        <p:nvSpPr>
          <p:cNvPr id="7" name="CasellaDiTesto 6"/>
          <p:cNvSpPr txBox="1"/>
          <p:nvPr/>
        </p:nvSpPr>
        <p:spPr>
          <a:xfrm>
            <a:off x="290146" y="4594647"/>
            <a:ext cx="3956539" cy="369332"/>
          </a:xfrm>
          <a:prstGeom prst="rect">
            <a:avLst/>
          </a:prstGeom>
          <a:noFill/>
        </p:spPr>
        <p:txBody>
          <a:bodyPr wrap="square" rtlCol="0">
            <a:spAutoFit/>
          </a:bodyPr>
          <a:lstStyle/>
          <a:p>
            <a:r>
              <a:rPr lang="en-US" noProof="0" dirty="0"/>
              <a:t>G4 platform specifics</a:t>
            </a:r>
          </a:p>
        </p:txBody>
      </p:sp>
      <p:sp>
        <p:nvSpPr>
          <p:cNvPr id="8" name="CasellaDiTesto 7"/>
          <p:cNvSpPr txBox="1"/>
          <p:nvPr/>
        </p:nvSpPr>
        <p:spPr>
          <a:xfrm>
            <a:off x="523918" y="5389685"/>
            <a:ext cx="10985213" cy="923330"/>
          </a:xfrm>
          <a:prstGeom prst="rect">
            <a:avLst/>
          </a:prstGeom>
          <a:noFill/>
          <a:ln>
            <a:solidFill>
              <a:srgbClr val="00B050"/>
            </a:solidFill>
          </a:ln>
        </p:spPr>
        <p:txBody>
          <a:bodyPr wrap="square" rtlCol="0">
            <a:spAutoFit/>
          </a:bodyPr>
          <a:lstStyle/>
          <a:p>
            <a:pPr algn="ctr"/>
            <a:r>
              <a:rPr lang="en-US" noProof="0" dirty="0"/>
              <a:t>Singular Genomics has recently released the G4X platform, which is focused on </a:t>
            </a:r>
            <a:r>
              <a:rPr lang="en-US" b="1" noProof="0" dirty="0"/>
              <a:t>spatial multi-omics</a:t>
            </a:r>
            <a:r>
              <a:rPr lang="en-US" noProof="0" dirty="0"/>
              <a:t>, i.e. the visualization of the location of target mRNAs and proteins in Formalin-fixed, paraffin-embedded (FFPE) samples or single cells</a:t>
            </a:r>
          </a:p>
        </p:txBody>
      </p:sp>
      <p:sp>
        <p:nvSpPr>
          <p:cNvPr id="9" name="CasellaDiTesto 8"/>
          <p:cNvSpPr txBox="1"/>
          <p:nvPr/>
        </p:nvSpPr>
        <p:spPr>
          <a:xfrm>
            <a:off x="8212015" y="1635369"/>
            <a:ext cx="3446585" cy="3139321"/>
          </a:xfrm>
          <a:prstGeom prst="rect">
            <a:avLst/>
          </a:prstGeom>
          <a:noFill/>
        </p:spPr>
        <p:txBody>
          <a:bodyPr wrap="square" rtlCol="0">
            <a:spAutoFit/>
          </a:bodyPr>
          <a:lstStyle/>
          <a:p>
            <a:r>
              <a:rPr lang="en-US" noProof="0" dirty="0"/>
              <a:t>Scalable output: up to 4 lanes per analysis</a:t>
            </a:r>
          </a:p>
          <a:p>
            <a:endParaRPr lang="en-US" noProof="0" dirty="0"/>
          </a:p>
          <a:p>
            <a:r>
              <a:rPr lang="en-US" u="sng" noProof="0" dirty="0"/>
              <a:t>Possible applications:</a:t>
            </a:r>
          </a:p>
          <a:p>
            <a:endParaRPr lang="en-US" noProof="0" dirty="0"/>
          </a:p>
          <a:p>
            <a:r>
              <a:rPr lang="en-US" b="1" noProof="0" dirty="0"/>
              <a:t>-RNA-seq (key application)</a:t>
            </a:r>
          </a:p>
          <a:p>
            <a:r>
              <a:rPr lang="en-US" noProof="0" dirty="0"/>
              <a:t>-single-cell RNA-seq</a:t>
            </a:r>
          </a:p>
          <a:p>
            <a:r>
              <a:rPr lang="en-US" noProof="0" dirty="0"/>
              <a:t>-whole exome sequencing</a:t>
            </a:r>
          </a:p>
          <a:p>
            <a:r>
              <a:rPr lang="en-US" noProof="0" dirty="0"/>
              <a:t>-metagenome sequencing</a:t>
            </a:r>
          </a:p>
          <a:p>
            <a:r>
              <a:rPr lang="en-US" noProof="0" dirty="0"/>
              <a:t>-whole genome resequencing</a:t>
            </a:r>
          </a:p>
        </p:txBody>
      </p:sp>
    </p:spTree>
    <p:extLst>
      <p:ext uri="{BB962C8B-B14F-4D97-AF65-F5344CB8AC3E}">
        <p14:creationId xmlns:p14="http://schemas.microsoft.com/office/powerpoint/2010/main" val="426546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en-US" sz="2800" noProof="0" dirty="0"/>
              <a:t>ULTIMA GENOMICS – THE NEWCOMERS</a:t>
            </a:r>
          </a:p>
        </p:txBody>
      </p:sp>
      <p:sp>
        <p:nvSpPr>
          <p:cNvPr id="6" name="CasellaDiTesto 5"/>
          <p:cNvSpPr txBox="1"/>
          <p:nvPr/>
        </p:nvSpPr>
        <p:spPr>
          <a:xfrm>
            <a:off x="638624" y="1069135"/>
            <a:ext cx="6585438" cy="3293209"/>
          </a:xfrm>
          <a:prstGeom prst="rect">
            <a:avLst/>
          </a:prstGeom>
          <a:noFill/>
        </p:spPr>
        <p:txBody>
          <a:bodyPr wrap="square" rtlCol="0">
            <a:spAutoFit/>
          </a:bodyPr>
          <a:lstStyle/>
          <a:p>
            <a:pPr algn="just"/>
            <a:r>
              <a:rPr lang="en-US" sz="1600" noProof="0" dirty="0"/>
              <a:t>Strengths:</a:t>
            </a:r>
          </a:p>
          <a:p>
            <a:pPr marL="285750" indent="-285750" algn="just">
              <a:buFont typeface="Arial" panose="020B0604020202020204" pitchFamily="34" charset="0"/>
              <a:buChar char="•"/>
            </a:pPr>
            <a:r>
              <a:rPr lang="en-US" sz="1600" noProof="0" dirty="0"/>
              <a:t>Reduced reagent-related costs (solid media are </a:t>
            </a:r>
            <a:r>
              <a:rPr lang="en-US" sz="1600" b="1" noProof="0" dirty="0"/>
              <a:t>circular silicon “wafers”)</a:t>
            </a:r>
          </a:p>
          <a:p>
            <a:pPr marL="285750" indent="-285750" algn="just">
              <a:buFont typeface="Arial" panose="020B0604020202020204" pitchFamily="34" charset="0"/>
              <a:buChar char="•"/>
            </a:pPr>
            <a:r>
              <a:rPr lang="en-US" sz="1600" u="sng" noProof="0" dirty="0"/>
              <a:t>Less microfluidics</a:t>
            </a:r>
            <a:r>
              <a:rPr lang="en-US" sz="1600" noProof="0" dirty="0"/>
              <a:t>: all reagents are deposited in the center of the wafer and are distributed over its surface by centrifugal force (like a spinning CD)</a:t>
            </a:r>
          </a:p>
          <a:p>
            <a:pPr marL="285750" indent="-285750" algn="just">
              <a:buFont typeface="Arial" panose="020B0604020202020204" pitchFamily="34" charset="0"/>
              <a:buChar char="•"/>
            </a:pPr>
            <a:r>
              <a:rPr lang="en-US" sz="1600" noProof="0" dirty="0"/>
              <a:t>Use of a “</a:t>
            </a:r>
            <a:r>
              <a:rPr lang="en-US" sz="1600" b="1" u="sng" noProof="0" dirty="0"/>
              <a:t>mostly natural sequencing-by-synthesis</a:t>
            </a:r>
            <a:r>
              <a:rPr lang="en-US" sz="1600" noProof="0" dirty="0"/>
              <a:t>” (</a:t>
            </a:r>
            <a:r>
              <a:rPr lang="en-US" sz="1600" noProof="0" dirty="0" err="1"/>
              <a:t>mnSBS</a:t>
            </a:r>
            <a:r>
              <a:rPr lang="en-US" sz="1600" noProof="0" dirty="0"/>
              <a:t>) strategy: it combines the addition of a mix of natural nucleotides and fluorophore-modified nucleotides (in the minority), all of the same type for each cycle (A, T, G or C) and </a:t>
            </a:r>
            <a:r>
              <a:rPr lang="en-US" sz="1600" u="sng" noProof="0" dirty="0"/>
              <a:t>without terminators</a:t>
            </a:r>
            <a:r>
              <a:rPr lang="en-US" sz="1600" noProof="0" dirty="0"/>
              <a:t>, allowing fluorescence detection with lower signal-to-noise ratio and longer reads (up to 300 bp at the time)</a:t>
            </a: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7825" t="33475" r="6911" b="35142"/>
          <a:stretch/>
        </p:blipFill>
        <p:spPr>
          <a:xfrm>
            <a:off x="7614138" y="334108"/>
            <a:ext cx="3604846" cy="696588"/>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817" y="4536293"/>
            <a:ext cx="3409053" cy="2023259"/>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6037" y="1164930"/>
            <a:ext cx="1721047" cy="2831123"/>
          </a:xfrm>
          <a:prstGeom prst="rect">
            <a:avLst/>
          </a:prstGeom>
        </p:spPr>
      </p:pic>
      <p:sp>
        <p:nvSpPr>
          <p:cNvPr id="9" name="CasellaDiTesto 8"/>
          <p:cNvSpPr txBox="1"/>
          <p:nvPr/>
        </p:nvSpPr>
        <p:spPr>
          <a:xfrm>
            <a:off x="7371629" y="5213786"/>
            <a:ext cx="3936780" cy="369332"/>
          </a:xfrm>
          <a:prstGeom prst="rect">
            <a:avLst/>
          </a:prstGeom>
          <a:noFill/>
        </p:spPr>
        <p:txBody>
          <a:bodyPr wrap="square" rtlCol="0">
            <a:spAutoFit/>
          </a:bodyPr>
          <a:lstStyle/>
          <a:p>
            <a:r>
              <a:rPr lang="en-US" noProof="0" dirty="0"/>
              <a:t>Above: a UG100 sequencer</a:t>
            </a:r>
          </a:p>
        </p:txBody>
      </p:sp>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1629" y="4246252"/>
            <a:ext cx="4089862" cy="875676"/>
          </a:xfrm>
          <a:prstGeom prst="rect">
            <a:avLst/>
          </a:prstGeom>
        </p:spPr>
      </p:pic>
      <p:sp>
        <p:nvSpPr>
          <p:cNvPr id="3" name="CasellaDiTesto 2"/>
          <p:cNvSpPr txBox="1"/>
          <p:nvPr/>
        </p:nvSpPr>
        <p:spPr>
          <a:xfrm>
            <a:off x="6040315" y="5674976"/>
            <a:ext cx="5934808" cy="923330"/>
          </a:xfrm>
          <a:prstGeom prst="rect">
            <a:avLst/>
          </a:prstGeom>
          <a:noFill/>
          <a:ln w="19050">
            <a:solidFill>
              <a:srgbClr val="00B050"/>
            </a:solidFill>
          </a:ln>
        </p:spPr>
        <p:txBody>
          <a:bodyPr wrap="square" rtlCol="0">
            <a:spAutoFit/>
          </a:bodyPr>
          <a:lstStyle/>
          <a:p>
            <a:r>
              <a:rPr lang="en-US" noProof="0" dirty="0"/>
              <a:t>N.B. In this case, somewhat like </a:t>
            </a:r>
            <a:r>
              <a:rPr lang="en-US" noProof="0" dirty="0" err="1"/>
              <a:t>IonTorrent</a:t>
            </a:r>
            <a:r>
              <a:rPr lang="en-US" noProof="0" dirty="0"/>
              <a:t> and pyrosequencing, the signal strength is proportional to the number of nucleotides added</a:t>
            </a:r>
          </a:p>
        </p:txBody>
      </p:sp>
    </p:spTree>
    <p:extLst>
      <p:ext uri="{BB962C8B-B14F-4D97-AF65-F5344CB8AC3E}">
        <p14:creationId xmlns:p14="http://schemas.microsoft.com/office/powerpoint/2010/main" val="290970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en-US" sz="2800" noProof="0" dirty="0"/>
              <a:t>ULTIMA GENOMICS – THE NEWCOMERS</a:t>
            </a: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7825" t="33475" r="6911" b="35142"/>
          <a:stretch/>
        </p:blipFill>
        <p:spPr>
          <a:xfrm>
            <a:off x="7614138" y="334108"/>
            <a:ext cx="3604846" cy="696588"/>
          </a:xfrm>
          <a:prstGeom prst="rect">
            <a:avLst/>
          </a:prstGeom>
        </p:spPr>
      </p:pic>
      <p:sp>
        <p:nvSpPr>
          <p:cNvPr id="11" name="CasellaDiTesto 10"/>
          <p:cNvSpPr txBox="1"/>
          <p:nvPr/>
        </p:nvSpPr>
        <p:spPr>
          <a:xfrm>
            <a:off x="523918" y="5857306"/>
            <a:ext cx="6013938" cy="369277"/>
          </a:xfrm>
          <a:prstGeom prst="rect">
            <a:avLst/>
          </a:prstGeom>
          <a:noFill/>
        </p:spPr>
        <p:txBody>
          <a:bodyPr wrap="square" rtlCol="0">
            <a:spAutoFit/>
          </a:bodyPr>
          <a:lstStyle/>
          <a:p>
            <a:r>
              <a:rPr lang="en-US" noProof="0" dirty="0"/>
              <a:t>UG100 sequencer specifications</a:t>
            </a:r>
          </a:p>
        </p:txBody>
      </p:sp>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7465" y="1351778"/>
            <a:ext cx="5402346" cy="1864138"/>
          </a:xfrm>
          <a:prstGeom prst="rect">
            <a:avLst/>
          </a:prstGeom>
        </p:spPr>
      </p:pic>
      <p:sp>
        <p:nvSpPr>
          <p:cNvPr id="13" name="CasellaDiTesto 12"/>
          <p:cNvSpPr txBox="1"/>
          <p:nvPr/>
        </p:nvSpPr>
        <p:spPr>
          <a:xfrm>
            <a:off x="6717322" y="3672508"/>
            <a:ext cx="5222631" cy="2031325"/>
          </a:xfrm>
          <a:prstGeom prst="rect">
            <a:avLst/>
          </a:prstGeom>
          <a:noFill/>
        </p:spPr>
        <p:txBody>
          <a:bodyPr wrap="square" rtlCol="0">
            <a:spAutoFit/>
          </a:bodyPr>
          <a:lstStyle/>
          <a:p>
            <a:pPr algn="just"/>
            <a:r>
              <a:rPr lang="en-US" noProof="0" dirty="0"/>
              <a:t>N.B. this is a sequencing by synthesis method, where reads are obtained in a </a:t>
            </a:r>
            <a:r>
              <a:rPr lang="en-US" b="1" noProof="0" dirty="0"/>
              <a:t>SE mode</a:t>
            </a:r>
            <a:r>
              <a:rPr lang="en-US" noProof="0" dirty="0"/>
              <a:t>, thanks to the detection of fluorescence signals with an optical reader</a:t>
            </a:r>
          </a:p>
          <a:p>
            <a:pPr algn="just"/>
            <a:endParaRPr lang="en-US" noProof="0" dirty="0"/>
          </a:p>
          <a:p>
            <a:pPr algn="just"/>
            <a:r>
              <a:rPr lang="en-US" noProof="0" dirty="0"/>
              <a:t>A video about the UG100 sequencer is available on Moodle</a:t>
            </a:r>
          </a:p>
        </p:txBody>
      </p:sp>
      <p:pic>
        <p:nvPicPr>
          <p:cNvPr id="6" name="Immagine 5" descr="Immagine che contiene testo, schermata, numero, Carattere&#10;&#10;Il contenuto generato dall'IA potrebbe non essere corretto.">
            <a:extLst>
              <a:ext uri="{FF2B5EF4-FFF2-40B4-BE49-F238E27FC236}">
                <a16:creationId xmlns:a16="http://schemas.microsoft.com/office/drawing/2014/main" id="{A40F48B0-B99F-96DC-85C4-E36784FBF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597" y="1391992"/>
            <a:ext cx="5830783" cy="3982222"/>
          </a:xfrm>
          <a:prstGeom prst="rect">
            <a:avLst/>
          </a:prstGeom>
        </p:spPr>
      </p:pic>
    </p:spTree>
    <p:extLst>
      <p:ext uri="{BB962C8B-B14F-4D97-AF65-F5344CB8AC3E}">
        <p14:creationId xmlns:p14="http://schemas.microsoft.com/office/powerpoint/2010/main" val="129889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A72EB-A464-E86E-E745-EECC2718B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2527E4-B1D0-A56E-BF14-CC277118A08C}"/>
              </a:ext>
            </a:extLst>
          </p:cNvPr>
          <p:cNvSpPr>
            <a:spLocks noGrp="1"/>
          </p:cNvSpPr>
          <p:nvPr>
            <p:ph type="title"/>
          </p:nvPr>
        </p:nvSpPr>
        <p:spPr>
          <a:xfrm>
            <a:off x="523918" y="259678"/>
            <a:ext cx="10145486" cy="635508"/>
          </a:xfrm>
        </p:spPr>
        <p:txBody>
          <a:bodyPr>
            <a:normAutofit/>
          </a:bodyPr>
          <a:lstStyle/>
          <a:p>
            <a:r>
              <a:rPr lang="en-US" sz="2800" noProof="0" dirty="0"/>
              <a:t>ULTIMA GENOMICS – THE NEWCOMERS</a:t>
            </a:r>
          </a:p>
        </p:txBody>
      </p:sp>
      <p:sp>
        <p:nvSpPr>
          <p:cNvPr id="11" name="CasellaDiTesto 10">
            <a:extLst>
              <a:ext uri="{FF2B5EF4-FFF2-40B4-BE49-F238E27FC236}">
                <a16:creationId xmlns:a16="http://schemas.microsoft.com/office/drawing/2014/main" id="{166DDEAC-D1F0-CFD9-24F4-73553B338DDA}"/>
              </a:ext>
            </a:extLst>
          </p:cNvPr>
          <p:cNvSpPr txBox="1"/>
          <p:nvPr/>
        </p:nvSpPr>
        <p:spPr>
          <a:xfrm>
            <a:off x="459749" y="1261243"/>
            <a:ext cx="10954210" cy="1354217"/>
          </a:xfrm>
          <a:prstGeom prst="rect">
            <a:avLst/>
          </a:prstGeom>
          <a:noFill/>
        </p:spPr>
        <p:txBody>
          <a:bodyPr wrap="square" rtlCol="0">
            <a:spAutoFit/>
          </a:bodyPr>
          <a:lstStyle/>
          <a:p>
            <a:r>
              <a:rPr lang="en-US" noProof="0" dirty="0"/>
              <a:t>Will the UG100 sequencer deliver what it promises?</a:t>
            </a:r>
          </a:p>
          <a:p>
            <a:r>
              <a:rPr lang="en-US" u="sng" dirty="0"/>
              <a:t>According to Illumina: NO</a:t>
            </a:r>
          </a:p>
          <a:p>
            <a:endParaRPr lang="en-US" u="sng" dirty="0"/>
          </a:p>
          <a:p>
            <a:r>
              <a:rPr lang="en-US" sz="1400" noProof="0" dirty="0"/>
              <a:t>You may read this interesting report published by Illumina on October 7</a:t>
            </a:r>
            <a:r>
              <a:rPr lang="en-US" sz="1400" baseline="30000" noProof="0" dirty="0"/>
              <a:t>th</a:t>
            </a:r>
            <a:r>
              <a:rPr lang="en-US" sz="1400" noProof="0" dirty="0"/>
              <a:t>, 2025 (note, Illumina clearly has a conflict </a:t>
            </a:r>
            <a:r>
              <a:rPr lang="en-US" sz="1400" dirty="0"/>
              <a:t>of interest…): </a:t>
            </a:r>
            <a:r>
              <a:rPr lang="en-US" sz="1400" dirty="0">
                <a:hlinkClick r:id="rId2"/>
              </a:rPr>
              <a:t>https://www.illumina.com/science/genomics-research/articles/ultima-ug-100-vs-illumina-novaseq-x-wgs-data.html</a:t>
            </a:r>
            <a:r>
              <a:rPr lang="en-US" sz="1400" dirty="0"/>
              <a:t> </a:t>
            </a:r>
            <a:endParaRPr lang="en-US" sz="1400" noProof="0" dirty="0"/>
          </a:p>
        </p:txBody>
      </p:sp>
      <p:pic>
        <p:nvPicPr>
          <p:cNvPr id="5" name="Immagine 4" descr="Immagine che contiene testo, schermata, diagramma, Carattere&#10;&#10;Il contenuto generato dall'IA potrebbe non essere corretto.">
            <a:extLst>
              <a:ext uri="{FF2B5EF4-FFF2-40B4-BE49-F238E27FC236}">
                <a16:creationId xmlns:a16="http://schemas.microsoft.com/office/drawing/2014/main" id="{4B9367F2-40B1-EC2F-C8B4-2EBD08A5E7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749" y="2827132"/>
            <a:ext cx="4384967" cy="2046318"/>
          </a:xfrm>
          <a:prstGeom prst="rect">
            <a:avLst/>
          </a:prstGeom>
        </p:spPr>
      </p:pic>
      <p:sp>
        <p:nvSpPr>
          <p:cNvPr id="7" name="CasellaDiTesto 6">
            <a:extLst>
              <a:ext uri="{FF2B5EF4-FFF2-40B4-BE49-F238E27FC236}">
                <a16:creationId xmlns:a16="http://schemas.microsoft.com/office/drawing/2014/main" id="{DBC1E2E5-89A8-D55B-F52A-CFF54D78CA30}"/>
              </a:ext>
            </a:extLst>
          </p:cNvPr>
          <p:cNvSpPr txBox="1"/>
          <p:nvPr/>
        </p:nvSpPr>
        <p:spPr>
          <a:xfrm>
            <a:off x="5163008" y="3288433"/>
            <a:ext cx="6250951" cy="2308324"/>
          </a:xfrm>
          <a:prstGeom prst="rect">
            <a:avLst/>
          </a:prstGeom>
          <a:noFill/>
        </p:spPr>
        <p:txBody>
          <a:bodyPr wrap="square" rtlCol="0">
            <a:spAutoFit/>
          </a:bodyPr>
          <a:lstStyle/>
          <a:p>
            <a:r>
              <a:rPr lang="en-US" b="1" noProof="0" dirty="0"/>
              <a:t>Key highlights</a:t>
            </a:r>
            <a:r>
              <a:rPr lang="en-US" noProof="0" dirty="0"/>
              <a:t>: Ultima Genomics does not seem to be particularly good at handling </a:t>
            </a:r>
            <a:r>
              <a:rPr lang="en-US" noProof="0" dirty="0" err="1"/>
              <a:t>homopolymeric</a:t>
            </a:r>
            <a:r>
              <a:rPr lang="en-US" noProof="0" dirty="0"/>
              <a:t> sequence stretches and repetitive sequence, leading to much higher error rates.</a:t>
            </a:r>
          </a:p>
          <a:p>
            <a:r>
              <a:rPr lang="en-US" noProof="0" dirty="0"/>
              <a:t>GC-rich genomic regions are under-represented(the graph on the left-hand side shows the relative coverage observed for DNA sequences with “biased” nucleotide content in both technologies</a:t>
            </a:r>
          </a:p>
        </p:txBody>
      </p:sp>
      <p:pic>
        <p:nvPicPr>
          <p:cNvPr id="9" name="Immagine 8" descr="Immagine che contiene testo, linea, Diagramma, diagramma&#10;&#10;Il contenuto generato dall'IA potrebbe non essere corretto.">
            <a:extLst>
              <a:ext uri="{FF2B5EF4-FFF2-40B4-BE49-F238E27FC236}">
                <a16:creationId xmlns:a16="http://schemas.microsoft.com/office/drawing/2014/main" id="{23F0E66F-190C-0422-BE41-5725A620E6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041" y="4657592"/>
            <a:ext cx="4019951" cy="2009976"/>
          </a:xfrm>
          <a:prstGeom prst="rect">
            <a:avLst/>
          </a:prstGeom>
        </p:spPr>
      </p:pic>
    </p:spTree>
    <p:extLst>
      <p:ext uri="{BB962C8B-B14F-4D97-AF65-F5344CB8AC3E}">
        <p14:creationId xmlns:p14="http://schemas.microsoft.com/office/powerpoint/2010/main" val="29746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en-US" sz="2800" noProof="0" dirty="0"/>
              <a:t>PACBIO ONSO – SEQUENCING BY BINDING</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7478" y="983402"/>
            <a:ext cx="4470400" cy="2514600"/>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033" y="3013545"/>
            <a:ext cx="3131071" cy="2831417"/>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7478" y="3498002"/>
            <a:ext cx="4470400" cy="2346960"/>
          </a:xfrm>
          <a:prstGeom prst="rect">
            <a:avLst/>
          </a:prstGeom>
        </p:spPr>
      </p:pic>
      <p:sp>
        <p:nvSpPr>
          <p:cNvPr id="8" name="CasellaDiTesto 7"/>
          <p:cNvSpPr txBox="1"/>
          <p:nvPr/>
        </p:nvSpPr>
        <p:spPr>
          <a:xfrm>
            <a:off x="8126536" y="3267169"/>
            <a:ext cx="3332284" cy="461665"/>
          </a:xfrm>
          <a:prstGeom prst="rect">
            <a:avLst/>
          </a:prstGeom>
          <a:solidFill>
            <a:schemeClr val="bg1"/>
          </a:solidFill>
          <a:ln>
            <a:solidFill>
              <a:srgbClr val="00B050"/>
            </a:solidFill>
          </a:ln>
        </p:spPr>
        <p:txBody>
          <a:bodyPr wrap="square" rtlCol="0">
            <a:spAutoFit/>
          </a:bodyPr>
          <a:lstStyle/>
          <a:p>
            <a:pPr algn="ctr"/>
            <a:r>
              <a:rPr lang="en-US" sz="1200" noProof="0" dirty="0"/>
              <a:t>September 2021: </a:t>
            </a:r>
            <a:r>
              <a:rPr lang="en-US" sz="1200" noProof="0" dirty="0" err="1"/>
              <a:t>Omniome</a:t>
            </a:r>
            <a:r>
              <a:rPr lang="en-US" sz="1200" noProof="0" dirty="0"/>
              <a:t> acquisition from PacBio for $800 million</a:t>
            </a:r>
          </a:p>
        </p:txBody>
      </p:sp>
      <p:sp>
        <p:nvSpPr>
          <p:cNvPr id="9" name="CasellaDiTesto 8"/>
          <p:cNvSpPr txBox="1"/>
          <p:nvPr/>
        </p:nvSpPr>
        <p:spPr>
          <a:xfrm>
            <a:off x="392033" y="1197663"/>
            <a:ext cx="6720944" cy="1569660"/>
          </a:xfrm>
          <a:prstGeom prst="rect">
            <a:avLst/>
          </a:prstGeom>
          <a:noFill/>
        </p:spPr>
        <p:txBody>
          <a:bodyPr wrap="square" rtlCol="0">
            <a:spAutoFit/>
          </a:bodyPr>
          <a:lstStyle/>
          <a:p>
            <a:pPr algn="just"/>
            <a:r>
              <a:rPr lang="en-US" sz="1600" noProof="0" dirty="0"/>
              <a:t>As we will see in a moment, Pacific Biosciences is a company specialized in the production of third-generation sequencers (long reads)</a:t>
            </a:r>
          </a:p>
          <a:p>
            <a:pPr algn="just"/>
            <a:r>
              <a:rPr lang="en-US" sz="1600" noProof="0" dirty="0"/>
              <a:t>To enter the market for short reads sequencers (which have several applications) it acquired </a:t>
            </a:r>
            <a:r>
              <a:rPr lang="en-US" sz="1600" b="1" noProof="0" dirty="0" err="1"/>
              <a:t>Omniome</a:t>
            </a:r>
            <a:r>
              <a:rPr lang="en-US" sz="1600" noProof="0" dirty="0"/>
              <a:t>, a company that was developing an alternative sequencing technology</a:t>
            </a:r>
          </a:p>
        </p:txBody>
      </p:sp>
      <p:sp>
        <p:nvSpPr>
          <p:cNvPr id="10" name="CasellaDiTesto 9"/>
          <p:cNvSpPr txBox="1"/>
          <p:nvPr/>
        </p:nvSpPr>
        <p:spPr>
          <a:xfrm>
            <a:off x="3523104" y="3013545"/>
            <a:ext cx="3880019" cy="2585323"/>
          </a:xfrm>
          <a:prstGeom prst="rect">
            <a:avLst/>
          </a:prstGeom>
          <a:noFill/>
        </p:spPr>
        <p:txBody>
          <a:bodyPr wrap="square" rtlCol="0">
            <a:spAutoFit/>
          </a:bodyPr>
          <a:lstStyle/>
          <a:p>
            <a:r>
              <a:rPr lang="en-US" b="1" u="sng" noProof="0" dirty="0"/>
              <a:t>Sequencing by binding</a:t>
            </a:r>
          </a:p>
          <a:p>
            <a:pPr algn="just"/>
            <a:r>
              <a:rPr lang="en-US" sz="1600" noProof="0" dirty="0"/>
              <a:t>Detection of the f</a:t>
            </a:r>
            <a:r>
              <a:rPr lang="en-US" sz="1600" u="sng" noProof="0" dirty="0"/>
              <a:t>luorophore-labeled nucleotides</a:t>
            </a:r>
            <a:r>
              <a:rPr lang="en-US" sz="1600" noProof="0" dirty="0"/>
              <a:t> occurs during an interrogation step, WITHOUT incorporation into the chain (because the previous nucleotide is blocked). After removal of the blocking group (activation), it is possible to incorporate the next (untagged, but blocked) nucleotide</a:t>
            </a:r>
            <a:endParaRPr lang="en-US" noProof="0" dirty="0"/>
          </a:p>
        </p:txBody>
      </p:sp>
      <p:sp>
        <p:nvSpPr>
          <p:cNvPr id="11" name="CasellaDiTesto 10"/>
          <p:cNvSpPr txBox="1"/>
          <p:nvPr/>
        </p:nvSpPr>
        <p:spPr>
          <a:xfrm>
            <a:off x="392032" y="5971340"/>
            <a:ext cx="11424829" cy="646331"/>
          </a:xfrm>
          <a:prstGeom prst="rect">
            <a:avLst/>
          </a:prstGeom>
          <a:noFill/>
          <a:ln w="12700">
            <a:solidFill>
              <a:schemeClr val="tx1"/>
            </a:solidFill>
          </a:ln>
        </p:spPr>
        <p:txBody>
          <a:bodyPr wrap="square" rtlCol="0">
            <a:spAutoFit/>
          </a:bodyPr>
          <a:lstStyle/>
          <a:p>
            <a:pPr algn="just"/>
            <a:r>
              <a:rPr lang="en-US" noProof="0" dirty="0"/>
              <a:t>The </a:t>
            </a:r>
            <a:r>
              <a:rPr lang="en-US" noProof="0" dirty="0" err="1"/>
              <a:t>Onso</a:t>
            </a:r>
            <a:r>
              <a:rPr lang="en-US" noProof="0" dirty="0"/>
              <a:t> sequencer aims to eliminate read errors through extremely high accuracy, offering itself as the solution for particularly “problematic” sequences</a:t>
            </a:r>
          </a:p>
        </p:txBody>
      </p:sp>
    </p:spTree>
    <p:extLst>
      <p:ext uri="{BB962C8B-B14F-4D97-AF65-F5344CB8AC3E}">
        <p14:creationId xmlns:p14="http://schemas.microsoft.com/office/powerpoint/2010/main" val="343198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a:bodyPr>
          <a:lstStyle/>
          <a:p>
            <a:r>
              <a:rPr lang="en-US" noProof="0" dirty="0"/>
              <a:t>Are we «drowning» in data?</a:t>
            </a:r>
          </a:p>
        </p:txBody>
      </p:sp>
      <p:sp>
        <p:nvSpPr>
          <p:cNvPr id="7" name="CasellaDiTesto 6"/>
          <p:cNvSpPr txBox="1"/>
          <p:nvPr/>
        </p:nvSpPr>
        <p:spPr>
          <a:xfrm>
            <a:off x="844733" y="1506584"/>
            <a:ext cx="10363200" cy="646331"/>
          </a:xfrm>
          <a:prstGeom prst="rect">
            <a:avLst/>
          </a:prstGeom>
          <a:noFill/>
        </p:spPr>
        <p:txBody>
          <a:bodyPr wrap="square" rtlCol="0">
            <a:spAutoFit/>
          </a:bodyPr>
          <a:lstStyle/>
          <a:p>
            <a:pPr algn="just"/>
            <a:r>
              <a:rPr lang="en-US" noProof="0" dirty="0"/>
              <a:t>The problem, rather than being one of generating the data affordably and in a reasonable timeframe, now seems to be one of finding ways to manage it</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733" y="2224936"/>
            <a:ext cx="4755534" cy="1850676"/>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733" y="4075611"/>
            <a:ext cx="4755534" cy="2269238"/>
          </a:xfrm>
          <a:prstGeom prst="rect">
            <a:avLst/>
          </a:prstGeom>
        </p:spPr>
      </p:pic>
      <p:sp>
        <p:nvSpPr>
          <p:cNvPr id="5" name="CasellaDiTesto 4"/>
          <p:cNvSpPr txBox="1"/>
          <p:nvPr/>
        </p:nvSpPr>
        <p:spPr>
          <a:xfrm>
            <a:off x="5859696" y="2505950"/>
            <a:ext cx="5878286" cy="3693319"/>
          </a:xfrm>
          <a:prstGeom prst="rect">
            <a:avLst/>
          </a:prstGeom>
          <a:noFill/>
        </p:spPr>
        <p:txBody>
          <a:bodyPr wrap="square" rtlCol="0">
            <a:spAutoFit/>
          </a:bodyPr>
          <a:lstStyle/>
          <a:p>
            <a:r>
              <a:rPr lang="en-US" b="1" u="sng" noProof="0" dirty="0"/>
              <a:t>A REAL EXAMPLE</a:t>
            </a:r>
          </a:p>
          <a:p>
            <a:endParaRPr lang="en-US" b="1" u="sng" noProof="0" dirty="0"/>
          </a:p>
          <a:p>
            <a:pPr algn="just"/>
            <a:r>
              <a:rPr lang="en-US" noProof="0" dirty="0"/>
              <a:t>In 2014, the Cancer Genome Atlas offered $18M to anyone who could move 2.6 petabytes of data to a cloud</a:t>
            </a:r>
          </a:p>
          <a:p>
            <a:pPr algn="just"/>
            <a:endParaRPr lang="en-US" noProof="0" dirty="0"/>
          </a:p>
          <a:p>
            <a:pPr algn="just"/>
            <a:r>
              <a:rPr lang="en-US" noProof="0" dirty="0"/>
              <a:t>Giants of the caliber of Google and Amazon are very sensitive to this issue, partly for reasons of economic perspective, offering to maintain a copy of any sequenced genome at a cost of 25 euros per year (which equates to about 0.02 euros per Gb of data - on average a genome file takes up 100 to 400 Gb).</a:t>
            </a:r>
          </a:p>
        </p:txBody>
      </p:sp>
    </p:spTree>
    <p:extLst>
      <p:ext uri="{BB962C8B-B14F-4D97-AF65-F5344CB8AC3E}">
        <p14:creationId xmlns:p14="http://schemas.microsoft.com/office/powerpoint/2010/main" val="90510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93B0E-419A-4E42-E8CC-D6E068A871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47AB7A-CCCF-60F1-318F-C287A2DA4F05}"/>
              </a:ext>
            </a:extLst>
          </p:cNvPr>
          <p:cNvSpPr>
            <a:spLocks noGrp="1"/>
          </p:cNvSpPr>
          <p:nvPr>
            <p:ph type="title"/>
          </p:nvPr>
        </p:nvSpPr>
        <p:spPr>
          <a:xfrm>
            <a:off x="523918" y="259678"/>
            <a:ext cx="10145486" cy="635508"/>
          </a:xfrm>
        </p:spPr>
        <p:txBody>
          <a:bodyPr>
            <a:normAutofit/>
          </a:bodyPr>
          <a:lstStyle/>
          <a:p>
            <a:r>
              <a:rPr lang="en-US" sz="2800" noProof="0" dirty="0"/>
              <a:t>PACBIO ONSO – SEQUENCING BY BINDING</a:t>
            </a:r>
          </a:p>
        </p:txBody>
      </p:sp>
      <p:pic>
        <p:nvPicPr>
          <p:cNvPr id="5" name="Immagine 4" descr="Immagine che contiene testo, Carattere, schermata, linea&#10;&#10;Il contenuto generato dall'IA potrebbe non essere corretto.">
            <a:extLst>
              <a:ext uri="{FF2B5EF4-FFF2-40B4-BE49-F238E27FC236}">
                <a16:creationId xmlns:a16="http://schemas.microsoft.com/office/drawing/2014/main" id="{BE5DB22E-5AC5-28C0-3521-1833DBB7E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18" y="1120085"/>
            <a:ext cx="7026249" cy="1265030"/>
          </a:xfrm>
          <a:prstGeom prst="rect">
            <a:avLst/>
          </a:prstGeom>
        </p:spPr>
      </p:pic>
      <p:sp>
        <p:nvSpPr>
          <p:cNvPr id="12" name="CasellaDiTesto 11">
            <a:extLst>
              <a:ext uri="{FF2B5EF4-FFF2-40B4-BE49-F238E27FC236}">
                <a16:creationId xmlns:a16="http://schemas.microsoft.com/office/drawing/2014/main" id="{34362F38-2783-E32C-6033-04600B9A8FEB}"/>
              </a:ext>
            </a:extLst>
          </p:cNvPr>
          <p:cNvSpPr txBox="1"/>
          <p:nvPr/>
        </p:nvSpPr>
        <p:spPr>
          <a:xfrm>
            <a:off x="523918" y="2610014"/>
            <a:ext cx="10970250" cy="1077218"/>
          </a:xfrm>
          <a:prstGeom prst="rect">
            <a:avLst/>
          </a:prstGeom>
          <a:noFill/>
        </p:spPr>
        <p:txBody>
          <a:bodyPr wrap="square" rtlCol="0">
            <a:spAutoFit/>
          </a:bodyPr>
          <a:lstStyle/>
          <a:p>
            <a:pPr algn="just"/>
            <a:r>
              <a:rPr lang="en-US" sz="1600" noProof="0" dirty="0"/>
              <a:t>Sequencing occurs on dual-lane </a:t>
            </a:r>
            <a:r>
              <a:rPr lang="en-US" sz="1600" noProof="0" dirty="0" err="1"/>
              <a:t>flowcells</a:t>
            </a:r>
            <a:endParaRPr lang="en-US" sz="1600" noProof="0" dirty="0"/>
          </a:p>
          <a:p>
            <a:pPr algn="just"/>
            <a:r>
              <a:rPr lang="en-US" sz="1600" dirty="0"/>
              <a:t>It </a:t>
            </a:r>
            <a:r>
              <a:rPr lang="en-US" sz="1600" noProof="0" dirty="0"/>
              <a:t>can be performed in a paired-end mode, with reads length up to 150 bp</a:t>
            </a:r>
          </a:p>
          <a:p>
            <a:pPr algn="just"/>
            <a:r>
              <a:rPr lang="en-US" sz="1600" dirty="0"/>
              <a:t>A nice 3D tour of how an </a:t>
            </a:r>
            <a:r>
              <a:rPr lang="en-US" sz="1600" dirty="0" err="1"/>
              <a:t>Onso</a:t>
            </a:r>
            <a:r>
              <a:rPr lang="en-US" sz="1600" dirty="0"/>
              <a:t> platform works is available at this link: </a:t>
            </a:r>
            <a:r>
              <a:rPr lang="en-US" sz="1600" dirty="0">
                <a:hlinkClick r:id="rId3"/>
              </a:rPr>
              <a:t>https://embed.envoke-demos.com/pac-bio/Onso</a:t>
            </a:r>
            <a:r>
              <a:rPr lang="en-US" sz="1600" dirty="0"/>
              <a:t> </a:t>
            </a:r>
            <a:endParaRPr lang="en-US" sz="1600" noProof="0" dirty="0"/>
          </a:p>
        </p:txBody>
      </p:sp>
      <p:pic>
        <p:nvPicPr>
          <p:cNvPr id="14" name="Immagine 13" descr="Immagine che contiene testo, schermata, Carattere&#10;&#10;Il contenuto generato dall'IA potrebbe non essere corretto.">
            <a:extLst>
              <a:ext uri="{FF2B5EF4-FFF2-40B4-BE49-F238E27FC236}">
                <a16:creationId xmlns:a16="http://schemas.microsoft.com/office/drawing/2014/main" id="{5EB14A4A-C508-02D2-C3A7-E6203B1C3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545" y="4480898"/>
            <a:ext cx="5857223" cy="1776691"/>
          </a:xfrm>
          <a:prstGeom prst="rect">
            <a:avLst/>
          </a:prstGeom>
        </p:spPr>
      </p:pic>
      <p:sp>
        <p:nvSpPr>
          <p:cNvPr id="15" name="CasellaDiTesto 14">
            <a:extLst>
              <a:ext uri="{FF2B5EF4-FFF2-40B4-BE49-F238E27FC236}">
                <a16:creationId xmlns:a16="http://schemas.microsoft.com/office/drawing/2014/main" id="{4FB07664-E637-5128-57EC-46CAFCC59E6D}"/>
              </a:ext>
            </a:extLst>
          </p:cNvPr>
          <p:cNvSpPr txBox="1"/>
          <p:nvPr/>
        </p:nvSpPr>
        <p:spPr>
          <a:xfrm>
            <a:off x="617621" y="4106779"/>
            <a:ext cx="5245768" cy="1877437"/>
          </a:xfrm>
          <a:prstGeom prst="rect">
            <a:avLst/>
          </a:prstGeom>
          <a:noFill/>
        </p:spPr>
        <p:txBody>
          <a:bodyPr wrap="square" rtlCol="0">
            <a:spAutoFit/>
          </a:bodyPr>
          <a:lstStyle/>
          <a:p>
            <a:r>
              <a:rPr lang="it-IT" u="sng" dirty="0"/>
              <a:t>Key </a:t>
            </a:r>
            <a:r>
              <a:rPr lang="it-IT" u="sng" dirty="0" err="1"/>
              <a:t>possible</a:t>
            </a:r>
            <a:r>
              <a:rPr lang="it-IT" u="sng" dirty="0"/>
              <a:t> </a:t>
            </a:r>
            <a:r>
              <a:rPr lang="it-IT" u="sng" dirty="0" err="1"/>
              <a:t>areas</a:t>
            </a:r>
            <a:r>
              <a:rPr lang="it-IT" u="sng" dirty="0"/>
              <a:t> of </a:t>
            </a:r>
            <a:r>
              <a:rPr lang="it-IT" u="sng" dirty="0" err="1"/>
              <a:t>application</a:t>
            </a:r>
            <a:endParaRPr lang="it-IT" u="sng" dirty="0"/>
          </a:p>
          <a:p>
            <a:r>
              <a:rPr lang="en-US" sz="1400" noProof="0" dirty="0"/>
              <a:t>Linked with the very low error rate of this approach, since they enable a clear discrimination between real biological variation and noise (i.e. sequencing errors)</a:t>
            </a:r>
          </a:p>
          <a:p>
            <a:endParaRPr lang="en-US" sz="1400" noProof="0" dirty="0"/>
          </a:p>
          <a:p>
            <a:pPr marL="285750" indent="-285750">
              <a:buFont typeface="Arial" panose="020B0604020202020204" pitchFamily="34" charset="0"/>
              <a:buChar char="•"/>
            </a:pPr>
            <a:r>
              <a:rPr lang="en-US" sz="1400" noProof="0" dirty="0"/>
              <a:t>Cancer genomic (low frequency variants)</a:t>
            </a:r>
          </a:p>
          <a:p>
            <a:pPr marL="285750" indent="-285750">
              <a:buFont typeface="Arial" panose="020B0604020202020204" pitchFamily="34" charset="0"/>
              <a:buChar char="•"/>
            </a:pPr>
            <a:r>
              <a:rPr lang="en-US" sz="1400" noProof="0" dirty="0"/>
              <a:t>Pathogen genomics (characterization of genetic heterogeneity in viral/microbial populations)</a:t>
            </a:r>
          </a:p>
        </p:txBody>
      </p:sp>
    </p:spTree>
    <p:extLst>
      <p:ext uri="{BB962C8B-B14F-4D97-AF65-F5344CB8AC3E}">
        <p14:creationId xmlns:p14="http://schemas.microsoft.com/office/powerpoint/2010/main" val="305576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1983B-A17D-BDE3-5352-6470B08FE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6A355-E112-63B4-12C3-3B1ED92B720D}"/>
              </a:ext>
            </a:extLst>
          </p:cNvPr>
          <p:cNvSpPr>
            <a:spLocks noGrp="1"/>
          </p:cNvSpPr>
          <p:nvPr>
            <p:ph type="title"/>
          </p:nvPr>
        </p:nvSpPr>
        <p:spPr>
          <a:xfrm>
            <a:off x="564023" y="660731"/>
            <a:ext cx="10145486" cy="635508"/>
          </a:xfrm>
        </p:spPr>
        <p:txBody>
          <a:bodyPr>
            <a:normAutofit fontScale="90000"/>
          </a:bodyPr>
          <a:lstStyle/>
          <a:p>
            <a:pPr algn="ctr"/>
            <a:r>
              <a:rPr lang="en-US" sz="2800" noProof="0" dirty="0"/>
              <a:t>WILL THESE COMPETITORS OF ILLUMINA AND BGI-SEQ HAVE SUCCESS?</a:t>
            </a:r>
          </a:p>
        </p:txBody>
      </p:sp>
      <p:graphicFrame>
        <p:nvGraphicFramePr>
          <p:cNvPr id="3" name="Grafico 2">
            <a:extLst>
              <a:ext uri="{FF2B5EF4-FFF2-40B4-BE49-F238E27FC236}">
                <a16:creationId xmlns:a16="http://schemas.microsoft.com/office/drawing/2014/main" id="{C22B2364-E58B-4131-BC08-0313F659D152}"/>
              </a:ext>
            </a:extLst>
          </p:cNvPr>
          <p:cNvGraphicFramePr>
            <a:graphicFrameLocks/>
          </p:cNvGraphicFramePr>
          <p:nvPr>
            <p:extLst>
              <p:ext uri="{D42A27DB-BD31-4B8C-83A1-F6EECF244321}">
                <p14:modId xmlns:p14="http://schemas.microsoft.com/office/powerpoint/2010/main" val="2002749344"/>
              </p:ext>
            </p:extLst>
          </p:nvPr>
        </p:nvGraphicFramePr>
        <p:xfrm>
          <a:off x="331411" y="1692141"/>
          <a:ext cx="4994567" cy="3681964"/>
        </p:xfrm>
        <a:graphic>
          <a:graphicData uri="http://schemas.openxmlformats.org/drawingml/2006/chart">
            <c:chart xmlns:c="http://schemas.openxmlformats.org/drawingml/2006/chart" xmlns:r="http://schemas.openxmlformats.org/officeDocument/2006/relationships" r:id="rId2"/>
          </a:graphicData>
        </a:graphic>
      </p:graphicFrame>
      <p:sp>
        <p:nvSpPr>
          <p:cNvPr id="4" name="CasellaDiTesto 3">
            <a:extLst>
              <a:ext uri="{FF2B5EF4-FFF2-40B4-BE49-F238E27FC236}">
                <a16:creationId xmlns:a16="http://schemas.microsoft.com/office/drawing/2014/main" id="{74C36F49-4D97-1A93-739C-547FACA46E4F}"/>
              </a:ext>
            </a:extLst>
          </p:cNvPr>
          <p:cNvSpPr txBox="1"/>
          <p:nvPr/>
        </p:nvSpPr>
        <p:spPr>
          <a:xfrm>
            <a:off x="5791201" y="1949116"/>
            <a:ext cx="5213684" cy="3139321"/>
          </a:xfrm>
          <a:prstGeom prst="rect">
            <a:avLst/>
          </a:prstGeom>
          <a:noFill/>
        </p:spPr>
        <p:txBody>
          <a:bodyPr wrap="square" rtlCol="0">
            <a:spAutoFit/>
          </a:bodyPr>
          <a:lstStyle/>
          <a:p>
            <a:r>
              <a:rPr lang="en-US" noProof="0" dirty="0"/>
              <a:t>It’s way too early to tell…</a:t>
            </a:r>
          </a:p>
          <a:p>
            <a:endParaRPr lang="en-US" noProof="0" dirty="0"/>
          </a:p>
          <a:p>
            <a:r>
              <a:rPr lang="en-US" noProof="0" dirty="0"/>
              <a:t>Currently their cumulative generated sequencing data is &lt; 1% of the total and only Element Biosciences presently represents a significant actor on the market</a:t>
            </a:r>
          </a:p>
          <a:p>
            <a:endParaRPr lang="en-US" dirty="0"/>
          </a:p>
          <a:p>
            <a:r>
              <a:rPr lang="en-US" noProof="0" dirty="0"/>
              <a:t>However, each of these alternative strategies have their own merits and may reach a major breakthrough in the coming years</a:t>
            </a:r>
          </a:p>
        </p:txBody>
      </p:sp>
    </p:spTree>
    <p:extLst>
      <p:ext uri="{BB962C8B-B14F-4D97-AF65-F5344CB8AC3E}">
        <p14:creationId xmlns:p14="http://schemas.microsoft.com/office/powerpoint/2010/main" val="373816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257" y="813379"/>
            <a:ext cx="10145486" cy="635508"/>
          </a:xfrm>
        </p:spPr>
        <p:txBody>
          <a:bodyPr>
            <a:normAutofit fontScale="90000"/>
          </a:bodyPr>
          <a:lstStyle/>
          <a:p>
            <a:r>
              <a:rPr lang="en-US" sz="2800" noProof="0" dirty="0"/>
              <a:t>THIRD-GENERATION SEQUENCING: NEW PERSPECTIVES FOR SEQUENCING COMPLEX GENOMES (BUT NOT ONLY...)</a:t>
            </a:r>
          </a:p>
        </p:txBody>
      </p:sp>
      <p:pic>
        <p:nvPicPr>
          <p:cNvPr id="5" name="Picture 3"/>
          <p:cNvPicPr>
            <a:picLocks noChangeAspect="1"/>
          </p:cNvPicPr>
          <p:nvPr/>
        </p:nvPicPr>
        <p:blipFill>
          <a:blip r:embed="rId2"/>
          <a:stretch>
            <a:fillRect/>
          </a:stretch>
        </p:blipFill>
        <p:spPr>
          <a:xfrm>
            <a:off x="438939" y="2127232"/>
            <a:ext cx="5657061" cy="4049731"/>
          </a:xfrm>
          <a:prstGeom prst="rect">
            <a:avLst/>
          </a:prstGeom>
        </p:spPr>
      </p:pic>
      <p:pic>
        <p:nvPicPr>
          <p:cNvPr id="6" name="Picture 4"/>
          <p:cNvPicPr>
            <a:picLocks noChangeAspect="1"/>
          </p:cNvPicPr>
          <p:nvPr/>
        </p:nvPicPr>
        <p:blipFill>
          <a:blip r:embed="rId3"/>
          <a:stretch>
            <a:fillRect/>
          </a:stretch>
        </p:blipFill>
        <p:spPr>
          <a:xfrm>
            <a:off x="6316919" y="1856176"/>
            <a:ext cx="5583073" cy="4320787"/>
          </a:xfrm>
          <a:prstGeom prst="rect">
            <a:avLst/>
          </a:prstGeom>
        </p:spPr>
      </p:pic>
    </p:spTree>
    <p:extLst>
      <p:ext uri="{BB962C8B-B14F-4D97-AF65-F5344CB8AC3E}">
        <p14:creationId xmlns:p14="http://schemas.microsoft.com/office/powerpoint/2010/main" val="240634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9165" y="227897"/>
            <a:ext cx="10893669" cy="1088136"/>
          </a:xfrm>
        </p:spPr>
        <p:txBody>
          <a:bodyPr>
            <a:normAutofit/>
          </a:bodyPr>
          <a:lstStyle/>
          <a:p>
            <a:r>
              <a:rPr lang="en-US" sz="2800" noProof="0" dirty="0"/>
              <a:t>FROM THE SECOND TO THE THIRD-GENERATION SEQUENCING</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0749" y="1673225"/>
            <a:ext cx="9250502" cy="4343400"/>
          </a:xfrm>
        </p:spPr>
      </p:pic>
    </p:spTree>
    <p:extLst>
      <p:ext uri="{BB962C8B-B14F-4D97-AF65-F5344CB8AC3E}">
        <p14:creationId xmlns:p14="http://schemas.microsoft.com/office/powerpoint/2010/main" val="193050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70409" y="4069244"/>
            <a:ext cx="11051177" cy="2308324"/>
          </a:xfrm>
          <a:prstGeom prst="rect">
            <a:avLst/>
          </a:prstGeom>
          <a:noFill/>
        </p:spPr>
        <p:txBody>
          <a:bodyPr wrap="square" rtlCol="0">
            <a:spAutoFit/>
          </a:bodyPr>
          <a:lstStyle/>
          <a:p>
            <a:pPr algn="just"/>
            <a:r>
              <a:rPr lang="en-US" i="1" noProof="0" dirty="0"/>
              <a:t>«Even though versatile applications have just started, already it has been envisioned that they will bring no less impact than the current next-generation sequencers. This new type of sequencer is still under development, having an obvious disadvantage in its sequencing fidelity. However, at the same time, it has substantial advantages over the previous sequencers. For example, this sequencer can read DNA more than 100 kb in length. Several applications have begun making use of these advantages. Indeed, the new sequencer has already revealed its potential in its applications for diseased genome sequencing in humans either by the de novo assembly approach or by the mapping-based approach.”</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1907" y="1570242"/>
            <a:ext cx="7148179" cy="2377646"/>
          </a:xfrm>
          <a:prstGeom prst="rect">
            <a:avLst/>
          </a:prstGeom>
        </p:spPr>
      </p:pic>
      <p:sp>
        <p:nvSpPr>
          <p:cNvPr id="8" name="Title 1"/>
          <p:cNvSpPr>
            <a:spLocks noGrp="1"/>
          </p:cNvSpPr>
          <p:nvPr>
            <p:ph type="title"/>
          </p:nvPr>
        </p:nvSpPr>
        <p:spPr>
          <a:xfrm>
            <a:off x="1023257" y="813379"/>
            <a:ext cx="10145486" cy="635508"/>
          </a:xfrm>
        </p:spPr>
        <p:txBody>
          <a:bodyPr>
            <a:normAutofit fontScale="90000"/>
          </a:bodyPr>
          <a:lstStyle/>
          <a:p>
            <a:r>
              <a:rPr lang="en-US" sz="2800" noProof="0" dirty="0"/>
              <a:t>THIRD-GENERATION SEQUENCING: NEW PERSPECTIVES FOR SEQUENCING COMPLEX GENOMES (BUT NOT ONLY...)</a:t>
            </a:r>
          </a:p>
        </p:txBody>
      </p:sp>
    </p:spTree>
    <p:extLst>
      <p:ext uri="{BB962C8B-B14F-4D97-AF65-F5344CB8AC3E}">
        <p14:creationId xmlns:p14="http://schemas.microsoft.com/office/powerpoint/2010/main" val="214535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57646" y="1933303"/>
            <a:ext cx="10485120" cy="2862322"/>
          </a:xfrm>
          <a:prstGeom prst="rect">
            <a:avLst/>
          </a:prstGeom>
          <a:noFill/>
        </p:spPr>
        <p:txBody>
          <a:bodyPr wrap="square" rtlCol="0">
            <a:spAutoFit/>
          </a:bodyPr>
          <a:lstStyle/>
          <a:p>
            <a:pPr marL="285750" indent="-285750" algn="just">
              <a:buFont typeface="Wingdings" panose="05000000000000000000" pitchFamily="2" charset="2"/>
              <a:buChar char="ü"/>
            </a:pPr>
            <a:r>
              <a:rPr lang="en-US" noProof="0" dirty="0"/>
              <a:t>Third-generation sequencing is often used as a synonym for </a:t>
            </a:r>
            <a:r>
              <a:rPr lang="en-US" b="1" noProof="0" dirty="0"/>
              <a:t>long-read sequencing</a:t>
            </a:r>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r>
              <a:rPr lang="en-US" noProof="0" dirty="0"/>
              <a:t>Two companies in play, with very different technologies: </a:t>
            </a:r>
            <a:r>
              <a:rPr lang="en-US" b="1" u="sng" noProof="0" dirty="0"/>
              <a:t>Pacific Biosciences (PacBio)</a:t>
            </a:r>
            <a:r>
              <a:rPr lang="en-US" noProof="0" dirty="0"/>
              <a:t> and </a:t>
            </a:r>
            <a:r>
              <a:rPr lang="en-US" b="1" u="sng" noProof="0" dirty="0"/>
              <a:t>Oxford Nanopore (ONT)</a:t>
            </a:r>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r>
              <a:rPr lang="en-US" noProof="0" dirty="0"/>
              <a:t>NO clonal amplification</a:t>
            </a:r>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r>
              <a:rPr lang="en-US" noProof="0" dirty="0"/>
              <a:t>Simplified library preparation, with less likelihood of introducing bias</a:t>
            </a:r>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r>
              <a:rPr lang="en-US" noProof="0" dirty="0"/>
              <a:t>Several applications, some of which are impossible with second-generation sequencing</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568" y="5075419"/>
            <a:ext cx="9807790" cy="1044030"/>
          </a:xfrm>
          <a:prstGeom prst="rect">
            <a:avLst/>
          </a:prstGeom>
        </p:spPr>
      </p:pic>
      <p:sp>
        <p:nvSpPr>
          <p:cNvPr id="5" name="Title 1"/>
          <p:cNvSpPr txBox="1">
            <a:spLocks/>
          </p:cNvSpPr>
          <p:nvPr/>
        </p:nvSpPr>
        <p:spPr>
          <a:xfrm>
            <a:off x="1175657" y="965779"/>
            <a:ext cx="10145486" cy="635508"/>
          </a:xfrm>
          <a:prstGeom prst="rect">
            <a:avLst/>
          </a:prstGeom>
        </p:spPr>
        <p:txBody>
          <a:bodyPr vert="horz" lIns="91440" tIns="45720" rIns="91440" bIns="45720" rtlCol="0" anchor="b">
            <a:normAutofit fontScale="900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n-US" sz="2800" noProof="0" dirty="0"/>
              <a:t>THIRD-GENERATION SEQUENCING: NEW PERSPECTIVES FOR SEQUENCING COMPLEX GENOMES (BUT NOT ONLY...)</a:t>
            </a:r>
          </a:p>
        </p:txBody>
      </p:sp>
    </p:spTree>
    <p:extLst>
      <p:ext uri="{BB962C8B-B14F-4D97-AF65-F5344CB8AC3E}">
        <p14:creationId xmlns:p14="http://schemas.microsoft.com/office/powerpoint/2010/main" val="424692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869" y="717585"/>
            <a:ext cx="10145486" cy="635508"/>
          </a:xfrm>
        </p:spPr>
        <p:txBody>
          <a:bodyPr>
            <a:normAutofit/>
          </a:bodyPr>
          <a:lstStyle/>
          <a:p>
            <a:r>
              <a:rPr lang="en-US" sz="2800" noProof="0" dirty="0"/>
              <a:t>SMRT SEQUENCING (PAC BIO)</a:t>
            </a:r>
          </a:p>
        </p:txBody>
      </p:sp>
      <p:pic>
        <p:nvPicPr>
          <p:cNvPr id="3" name="Picture 4"/>
          <p:cNvPicPr>
            <a:picLocks noChangeAspect="1"/>
          </p:cNvPicPr>
          <p:nvPr/>
        </p:nvPicPr>
        <p:blipFill>
          <a:blip r:embed="rId2"/>
          <a:stretch>
            <a:fillRect/>
          </a:stretch>
        </p:blipFill>
        <p:spPr>
          <a:xfrm>
            <a:off x="6226629" y="813379"/>
            <a:ext cx="5793031" cy="3603400"/>
          </a:xfrm>
          <a:prstGeom prst="rect">
            <a:avLst/>
          </a:prstGeom>
        </p:spPr>
      </p:pic>
      <p:sp>
        <p:nvSpPr>
          <p:cNvPr id="4" name="CasellaDiTesto 3"/>
          <p:cNvSpPr txBox="1"/>
          <p:nvPr/>
        </p:nvSpPr>
        <p:spPr>
          <a:xfrm>
            <a:off x="365760" y="1933303"/>
            <a:ext cx="5538651" cy="3970318"/>
          </a:xfrm>
          <a:prstGeom prst="rect">
            <a:avLst/>
          </a:prstGeom>
          <a:noFill/>
        </p:spPr>
        <p:txBody>
          <a:bodyPr wrap="square" rtlCol="0">
            <a:spAutoFit/>
          </a:bodyPr>
          <a:lstStyle/>
          <a:p>
            <a:pPr marL="285750" indent="-285750" algn="just">
              <a:buFont typeface="Wingdings" panose="05000000000000000000" pitchFamily="2" charset="2"/>
              <a:buChar char="Ø"/>
            </a:pPr>
            <a:r>
              <a:rPr lang="en-US" b="1" noProof="0" dirty="0"/>
              <a:t>Single Molecule Real-Time Sequencing </a:t>
            </a:r>
            <a:r>
              <a:rPr lang="en-US" noProof="0" dirty="0"/>
              <a:t>(SMRT)</a:t>
            </a:r>
          </a:p>
          <a:p>
            <a:pPr marL="285750" indent="-285750" algn="just">
              <a:buFont typeface="Wingdings" panose="05000000000000000000" pitchFamily="2" charset="2"/>
              <a:buChar char="Ø"/>
            </a:pPr>
            <a:endParaRPr lang="en-US" noProof="0" dirty="0"/>
          </a:p>
          <a:p>
            <a:pPr marL="285750" indent="-285750" algn="just">
              <a:buFont typeface="Wingdings" panose="05000000000000000000" pitchFamily="2" charset="2"/>
              <a:buChar char="Ø"/>
            </a:pPr>
            <a:r>
              <a:rPr lang="en-US" noProof="0" dirty="0"/>
              <a:t>Relatively simple workflow that does not require particularly long timelines (</a:t>
            </a:r>
            <a:r>
              <a:rPr lang="en-US" noProof="0" dirty="0" err="1"/>
              <a:t>basecalls</a:t>
            </a:r>
            <a:r>
              <a:rPr lang="en-US" noProof="0" dirty="0"/>
              <a:t> &lt;1 day, polymerase reads &gt; 1 base per second)</a:t>
            </a:r>
          </a:p>
          <a:p>
            <a:pPr marL="285750" indent="-285750" algn="just">
              <a:buFont typeface="Wingdings" panose="05000000000000000000" pitchFamily="2" charset="2"/>
              <a:buChar char="Ø"/>
            </a:pPr>
            <a:endParaRPr lang="en-US" noProof="0" dirty="0"/>
          </a:p>
          <a:p>
            <a:pPr marL="285750" indent="-285750" algn="just">
              <a:buFont typeface="Wingdings" panose="05000000000000000000" pitchFamily="2" charset="2"/>
              <a:buChar char="Ø"/>
            </a:pPr>
            <a:r>
              <a:rPr lang="en-US" noProof="0" dirty="0"/>
              <a:t>No pre-sequencing amplification required -&gt; less bias and theoretically more uniform coverage</a:t>
            </a:r>
          </a:p>
          <a:p>
            <a:pPr marL="285750" indent="-285750" algn="just">
              <a:buFont typeface="Wingdings" panose="05000000000000000000" pitchFamily="2" charset="2"/>
              <a:buChar char="Ø"/>
            </a:pPr>
            <a:endParaRPr lang="en-US" noProof="0" dirty="0"/>
          </a:p>
          <a:p>
            <a:pPr marL="285750" indent="-285750" algn="just">
              <a:buFont typeface="Wingdings" panose="05000000000000000000" pitchFamily="2" charset="2"/>
              <a:buChar char="Ø"/>
            </a:pPr>
            <a:r>
              <a:rPr lang="en-US" b="1" noProof="0" dirty="0"/>
              <a:t>Very long reads! &gt; 10 </a:t>
            </a:r>
            <a:r>
              <a:rPr lang="en-US" b="1" noProof="0" dirty="0" err="1"/>
              <a:t>Kb</a:t>
            </a:r>
            <a:endParaRPr lang="en-US" b="1" noProof="0" dirty="0"/>
          </a:p>
          <a:p>
            <a:endParaRPr lang="en-US" noProof="0" dirty="0"/>
          </a:p>
        </p:txBody>
      </p:sp>
      <p:sp>
        <p:nvSpPr>
          <p:cNvPr id="5" name="CasellaDiTesto 4"/>
          <p:cNvSpPr txBox="1"/>
          <p:nvPr/>
        </p:nvSpPr>
        <p:spPr>
          <a:xfrm>
            <a:off x="6331131" y="4622575"/>
            <a:ext cx="5608823" cy="1477328"/>
          </a:xfrm>
          <a:prstGeom prst="rect">
            <a:avLst/>
          </a:prstGeom>
          <a:noFill/>
          <a:ln>
            <a:solidFill>
              <a:srgbClr val="00B050"/>
            </a:solidFill>
          </a:ln>
        </p:spPr>
        <p:txBody>
          <a:bodyPr wrap="square" rtlCol="0">
            <a:spAutoFit/>
          </a:bodyPr>
          <a:lstStyle/>
          <a:p>
            <a:r>
              <a:rPr lang="en-US" b="1" u="sng" noProof="0" dirty="0"/>
              <a:t>DISADVANTAGES</a:t>
            </a:r>
          </a:p>
          <a:p>
            <a:endParaRPr lang="en-US" noProof="0" dirty="0"/>
          </a:p>
          <a:p>
            <a:pPr marL="285750" indent="-285750" algn="just">
              <a:buFont typeface="Arial" panose="020B0604020202020204" pitchFamily="34" charset="0"/>
              <a:buChar char="•"/>
            </a:pPr>
            <a:r>
              <a:rPr lang="en-US" noProof="0" dirty="0"/>
              <a:t>Cost per bp quite high</a:t>
            </a:r>
          </a:p>
          <a:p>
            <a:pPr marL="285750" indent="-285750" algn="just">
              <a:buFont typeface="Arial" panose="020B0604020202020204" pitchFamily="34" charset="0"/>
              <a:buChar char="•"/>
            </a:pPr>
            <a:r>
              <a:rPr lang="en-US" b="1" noProof="0" dirty="0"/>
              <a:t>Error rate very high (in particular in the early development phases!)</a:t>
            </a:r>
          </a:p>
        </p:txBody>
      </p:sp>
    </p:spTree>
    <p:extLst>
      <p:ext uri="{BB962C8B-B14F-4D97-AF65-F5344CB8AC3E}">
        <p14:creationId xmlns:p14="http://schemas.microsoft.com/office/powerpoint/2010/main" val="208615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869" y="717585"/>
            <a:ext cx="10145486" cy="635508"/>
          </a:xfrm>
        </p:spPr>
        <p:txBody>
          <a:bodyPr>
            <a:normAutofit/>
          </a:bodyPr>
          <a:lstStyle/>
          <a:p>
            <a:r>
              <a:rPr lang="en-US" sz="2800" noProof="0" dirty="0"/>
              <a:t>SMRT SEQUENCING  - OVERVIEW OF THE TECHNOLOGY</a:t>
            </a:r>
          </a:p>
        </p:txBody>
      </p:sp>
      <p:sp>
        <p:nvSpPr>
          <p:cNvPr id="4" name="CasellaDiTesto 3"/>
          <p:cNvSpPr txBox="1"/>
          <p:nvPr/>
        </p:nvSpPr>
        <p:spPr>
          <a:xfrm>
            <a:off x="365760" y="1933303"/>
            <a:ext cx="6374674" cy="4247317"/>
          </a:xfrm>
          <a:prstGeom prst="rect">
            <a:avLst/>
          </a:prstGeom>
          <a:noFill/>
        </p:spPr>
        <p:txBody>
          <a:bodyPr wrap="square" rtlCol="0">
            <a:spAutoFit/>
          </a:bodyPr>
          <a:lstStyle/>
          <a:p>
            <a:pPr marL="285750" indent="-285750" algn="just">
              <a:buFont typeface="Wingdings" panose="05000000000000000000" pitchFamily="2" charset="2"/>
              <a:buChar char="Ø"/>
            </a:pPr>
            <a:r>
              <a:rPr lang="en-US" noProof="0" dirty="0"/>
              <a:t>Based on nanophotonic display chambers (about 70 nm, with volume of 20 zeptoliters –&gt;10</a:t>
            </a:r>
            <a:r>
              <a:rPr lang="en-US" baseline="30000" noProof="0" dirty="0"/>
              <a:t>-21</a:t>
            </a:r>
            <a:r>
              <a:rPr lang="en-US" noProof="0" dirty="0"/>
              <a:t>L) called </a:t>
            </a:r>
            <a:r>
              <a:rPr lang="en-US" b="1" noProof="0" dirty="0"/>
              <a:t>ZMW (Zero Mode Waveguide)</a:t>
            </a:r>
          </a:p>
          <a:p>
            <a:pPr marL="285750" indent="-285750" algn="just">
              <a:buFont typeface="Wingdings" panose="05000000000000000000" pitchFamily="2" charset="2"/>
              <a:buChar char="Ø"/>
            </a:pPr>
            <a:endParaRPr lang="en-US" noProof="0" dirty="0"/>
          </a:p>
          <a:p>
            <a:pPr marL="285750" indent="-285750" algn="just">
              <a:buFont typeface="Wingdings" panose="05000000000000000000" pitchFamily="2" charset="2"/>
              <a:buChar char="Ø"/>
            </a:pPr>
            <a:r>
              <a:rPr lang="en-US" noProof="0" dirty="0"/>
              <a:t>A single DNA molecule is inserted into each ZMW together with a single DNA polymerase molecule -&gt; </a:t>
            </a:r>
            <a:r>
              <a:rPr lang="en-US" b="1" noProof="0" dirty="0"/>
              <a:t>sequencing by synthesis</a:t>
            </a:r>
          </a:p>
          <a:p>
            <a:pPr marL="285750" indent="-285750" algn="just">
              <a:buFont typeface="Wingdings" panose="05000000000000000000" pitchFamily="2" charset="2"/>
              <a:buChar char="Ø"/>
            </a:pPr>
            <a:endParaRPr lang="en-US" noProof="0" dirty="0"/>
          </a:p>
          <a:p>
            <a:pPr marL="285750" indent="-285750" algn="just">
              <a:buFont typeface="Wingdings" panose="05000000000000000000" pitchFamily="2" charset="2"/>
              <a:buChar char="Ø"/>
            </a:pPr>
            <a:r>
              <a:rPr lang="en-US" noProof="0" dirty="0"/>
              <a:t>Fluorophore-labeled dNTPs are used</a:t>
            </a:r>
          </a:p>
          <a:p>
            <a:pPr marL="285750" indent="-285750" algn="just">
              <a:buFont typeface="Wingdings" panose="05000000000000000000" pitchFamily="2" charset="2"/>
              <a:buChar char="Ø"/>
            </a:pPr>
            <a:endParaRPr lang="en-US" noProof="0" dirty="0"/>
          </a:p>
          <a:p>
            <a:pPr marL="285750" indent="-285750" algn="just">
              <a:buFont typeface="Wingdings" panose="05000000000000000000" pitchFamily="2" charset="2"/>
              <a:buChar char="Ø"/>
            </a:pPr>
            <a:r>
              <a:rPr lang="en-US" noProof="0" dirty="0"/>
              <a:t>Incorporation of dNTPs by DNA polymerase releases a fluorescent signal</a:t>
            </a:r>
          </a:p>
          <a:p>
            <a:pPr marL="285750" indent="-285750" algn="just">
              <a:buFont typeface="Wingdings" panose="05000000000000000000" pitchFamily="2" charset="2"/>
              <a:buChar char="Ø"/>
            </a:pPr>
            <a:endParaRPr lang="en-US" noProof="0" dirty="0"/>
          </a:p>
          <a:p>
            <a:r>
              <a:rPr lang="en-US" noProof="0" dirty="0"/>
              <a:t>Video (available also on Moodle): </a:t>
            </a:r>
            <a:r>
              <a:rPr lang="en-US" noProof="0" dirty="0">
                <a:hlinkClick r:id="rId2"/>
              </a:rPr>
              <a:t>https://www.youtube.com/watch?v=WMZmG00uhwU</a:t>
            </a:r>
            <a:r>
              <a:rPr lang="en-US" noProof="0" dirty="0"/>
              <a:t> </a:t>
            </a:r>
          </a:p>
        </p:txBody>
      </p:sp>
      <p:pic>
        <p:nvPicPr>
          <p:cNvPr id="6" name="Picture 2" descr="Risultati immagini per zero mode wavegu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338" y="1854200"/>
            <a:ext cx="3849914" cy="384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3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869" y="717585"/>
            <a:ext cx="10145486" cy="635508"/>
          </a:xfrm>
        </p:spPr>
        <p:txBody>
          <a:bodyPr>
            <a:normAutofit/>
          </a:bodyPr>
          <a:lstStyle/>
          <a:p>
            <a:r>
              <a:rPr lang="en-US" sz="2800" noProof="0" dirty="0"/>
              <a:t>SMRT SEQUENCING  - OVERVIEW OF THE TECHNOLOGY</a:t>
            </a:r>
          </a:p>
        </p:txBody>
      </p:sp>
      <p:sp>
        <p:nvSpPr>
          <p:cNvPr id="4" name="CasellaDiTesto 3"/>
          <p:cNvSpPr txBox="1"/>
          <p:nvPr/>
        </p:nvSpPr>
        <p:spPr>
          <a:xfrm>
            <a:off x="526869" y="4275909"/>
            <a:ext cx="10859588" cy="1754326"/>
          </a:xfrm>
          <a:prstGeom prst="rect">
            <a:avLst/>
          </a:prstGeom>
          <a:noFill/>
        </p:spPr>
        <p:txBody>
          <a:bodyPr wrap="square" rtlCol="0">
            <a:spAutoFit/>
          </a:bodyPr>
          <a:lstStyle/>
          <a:p>
            <a:pPr marL="285750" indent="-285750" algn="just">
              <a:buFont typeface="Wingdings" panose="05000000000000000000" pitchFamily="2" charset="2"/>
              <a:buChar char="Ø"/>
            </a:pPr>
            <a:r>
              <a:rPr lang="en-US" noProof="0" dirty="0"/>
              <a:t>Original read mode reads Pac Bio -&gt; </a:t>
            </a:r>
            <a:r>
              <a:rPr lang="en-US" b="1" u="sng" noProof="0" dirty="0"/>
              <a:t>Continuous Long Reads (CLR)</a:t>
            </a:r>
            <a:r>
              <a:rPr lang="en-US" noProof="0" dirty="0"/>
              <a:t>. Length &gt; 20 </a:t>
            </a:r>
            <a:r>
              <a:rPr lang="en-US" noProof="0" dirty="0" err="1"/>
              <a:t>Kb</a:t>
            </a:r>
            <a:r>
              <a:rPr lang="en-US" noProof="0" dirty="0"/>
              <a:t>, but with rather high error rate (close to 10%)</a:t>
            </a:r>
          </a:p>
          <a:p>
            <a:pPr marL="285750" indent="-285750" algn="just">
              <a:buFont typeface="Wingdings" panose="05000000000000000000" pitchFamily="2" charset="2"/>
              <a:buChar char="Ø"/>
            </a:pPr>
            <a:endParaRPr lang="en-US" noProof="0" dirty="0"/>
          </a:p>
          <a:p>
            <a:pPr marL="285750" indent="-285750" algn="just">
              <a:buFont typeface="Wingdings" panose="05000000000000000000" pitchFamily="2" charset="2"/>
              <a:buChar char="Ø"/>
            </a:pPr>
            <a:r>
              <a:rPr lang="en-US" noProof="0" dirty="0"/>
              <a:t>New more accurate mode -&gt; </a:t>
            </a:r>
            <a:r>
              <a:rPr lang="en-US" b="1" u="sng" noProof="0" dirty="0"/>
              <a:t>Circular Consensus Sequencing (CCS)</a:t>
            </a:r>
          </a:p>
          <a:p>
            <a:pPr marL="285750" indent="-285750" algn="just">
              <a:buFont typeface="Wingdings" panose="05000000000000000000" pitchFamily="2" charset="2"/>
              <a:buChar char="Ø"/>
            </a:pPr>
            <a:endParaRPr lang="en-US" noProof="0" dirty="0"/>
          </a:p>
          <a:p>
            <a:pPr marL="285750" indent="-285750" algn="just">
              <a:buFont typeface="Wingdings" panose="05000000000000000000" pitchFamily="2" charset="2"/>
              <a:buChar char="Ø"/>
            </a:pPr>
            <a:r>
              <a:rPr lang="en-US" noProof="0" dirty="0"/>
              <a:t>Made possible by preparation of </a:t>
            </a:r>
            <a:r>
              <a:rPr lang="en-US" b="1" u="sng" noProof="0" dirty="0" err="1"/>
              <a:t>SMRTbell</a:t>
            </a:r>
            <a:r>
              <a:rPr lang="en-US" b="1" u="sng" noProof="0" dirty="0"/>
              <a:t> libraries</a:t>
            </a:r>
            <a:endParaRPr lang="en-US" noProof="0" dirty="0"/>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10767" t="17832" r="12132" b="8019"/>
          <a:stretch/>
        </p:blipFill>
        <p:spPr>
          <a:xfrm>
            <a:off x="3582494" y="1436914"/>
            <a:ext cx="4034236" cy="2629989"/>
          </a:xfrm>
          <a:prstGeom prst="rect">
            <a:avLst/>
          </a:prstGeom>
        </p:spPr>
      </p:pic>
    </p:spTree>
    <p:extLst>
      <p:ext uri="{BB962C8B-B14F-4D97-AF65-F5344CB8AC3E}">
        <p14:creationId xmlns:p14="http://schemas.microsoft.com/office/powerpoint/2010/main" val="196809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869" y="286761"/>
            <a:ext cx="10145486" cy="635508"/>
          </a:xfrm>
        </p:spPr>
        <p:txBody>
          <a:bodyPr>
            <a:normAutofit/>
          </a:bodyPr>
          <a:lstStyle/>
          <a:p>
            <a:r>
              <a:rPr lang="en-US" sz="2800" noProof="0" dirty="0"/>
              <a:t>SMRT SEQUENCING  - OVERVIEW OF THE TECHNOLOGY</a:t>
            </a:r>
          </a:p>
        </p:txBody>
      </p:sp>
      <p:sp>
        <p:nvSpPr>
          <p:cNvPr id="4" name="CasellaDiTesto 3"/>
          <p:cNvSpPr txBox="1"/>
          <p:nvPr/>
        </p:nvSpPr>
        <p:spPr>
          <a:xfrm>
            <a:off x="526869" y="4020932"/>
            <a:ext cx="10859588" cy="2031325"/>
          </a:xfrm>
          <a:prstGeom prst="rect">
            <a:avLst/>
          </a:prstGeom>
          <a:noFill/>
        </p:spPr>
        <p:txBody>
          <a:bodyPr wrap="square" rtlCol="0">
            <a:spAutoFit/>
          </a:bodyPr>
          <a:lstStyle/>
          <a:p>
            <a:pPr marL="285750" indent="-285750" algn="just">
              <a:buFont typeface="Wingdings" panose="05000000000000000000" pitchFamily="2" charset="2"/>
              <a:buChar char="Ø"/>
            </a:pPr>
            <a:r>
              <a:rPr lang="en-US" noProof="0" dirty="0"/>
              <a:t>CCS (</a:t>
            </a:r>
            <a:r>
              <a:rPr lang="en-US" noProof="0" dirty="0" err="1"/>
              <a:t>SMRTbell</a:t>
            </a:r>
            <a:r>
              <a:rPr lang="en-US" noProof="0" dirty="0"/>
              <a:t> libraries) -&gt; </a:t>
            </a:r>
            <a:r>
              <a:rPr lang="en-US" b="1" noProof="0" dirty="0"/>
              <a:t>HiFi (High Fidelity) reads </a:t>
            </a:r>
            <a:r>
              <a:rPr lang="en-US" noProof="0" dirty="0"/>
              <a:t>- average length 15-16 </a:t>
            </a:r>
            <a:r>
              <a:rPr lang="en-US" noProof="0" dirty="0" err="1"/>
              <a:t>Kb</a:t>
            </a:r>
            <a:endParaRPr lang="en-US" noProof="0" dirty="0"/>
          </a:p>
          <a:p>
            <a:pPr marL="285750" indent="-285750" algn="just">
              <a:buFont typeface="Wingdings" panose="05000000000000000000" pitchFamily="2" charset="2"/>
              <a:buChar char="Ø"/>
            </a:pPr>
            <a:endParaRPr lang="en-US" noProof="0" dirty="0"/>
          </a:p>
          <a:p>
            <a:pPr marL="285750" indent="-285750" algn="just">
              <a:buFont typeface="Wingdings" panose="05000000000000000000" pitchFamily="2" charset="2"/>
              <a:buChar char="Ø"/>
            </a:pPr>
            <a:r>
              <a:rPr lang="en-US" noProof="0" dirty="0"/>
              <a:t>If a read occurs only once (1 pass) the error rate is very high (about 10%), but additional reads originating subreads separate from adapter reads may allow for correction. 10 passes = 99.9% accuracy</a:t>
            </a:r>
          </a:p>
          <a:p>
            <a:pPr marL="285750" indent="-285750" algn="just">
              <a:buFont typeface="Wingdings" panose="05000000000000000000" pitchFamily="2" charset="2"/>
              <a:buChar char="Ø"/>
            </a:pPr>
            <a:endParaRPr lang="en-US" noProof="0" dirty="0"/>
          </a:p>
          <a:p>
            <a:pPr marL="285750" indent="-285750" algn="just">
              <a:buFont typeface="Wingdings" panose="05000000000000000000" pitchFamily="2" charset="2"/>
              <a:buChar char="Ø"/>
            </a:pPr>
            <a:r>
              <a:rPr lang="en-US" noProof="0" dirty="0"/>
              <a:t>Ability to combine the length of PacBio long reads with the accuracy of Illumina short reads.</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6663" y="1079978"/>
            <a:ext cx="6905897" cy="3038222"/>
          </a:xfrm>
          <a:prstGeom prst="rect">
            <a:avLst/>
          </a:prstGeom>
        </p:spPr>
      </p:pic>
    </p:spTree>
    <p:extLst>
      <p:ext uri="{BB962C8B-B14F-4D97-AF65-F5344CB8AC3E}">
        <p14:creationId xmlns:p14="http://schemas.microsoft.com/office/powerpoint/2010/main" val="83647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a:bodyPr>
          <a:lstStyle/>
          <a:p>
            <a:r>
              <a:rPr lang="en-US" noProof="0" dirty="0"/>
              <a:t>Sequencing – the evolution of «throughput»</a:t>
            </a:r>
          </a:p>
        </p:txBody>
      </p:sp>
      <p:sp>
        <p:nvSpPr>
          <p:cNvPr id="7" name="CasellaDiTesto 6"/>
          <p:cNvSpPr txBox="1"/>
          <p:nvPr/>
        </p:nvSpPr>
        <p:spPr>
          <a:xfrm>
            <a:off x="7419702" y="1506584"/>
            <a:ext cx="4554583" cy="4524315"/>
          </a:xfrm>
          <a:prstGeom prst="rect">
            <a:avLst/>
          </a:prstGeom>
          <a:noFill/>
        </p:spPr>
        <p:txBody>
          <a:bodyPr wrap="square" rtlCol="0">
            <a:spAutoFit/>
          </a:bodyPr>
          <a:lstStyle/>
          <a:p>
            <a:pPr algn="just"/>
            <a:r>
              <a:rPr lang="en-US" b="1" u="sng" noProof="0" dirty="0"/>
              <a:t>Throughput</a:t>
            </a:r>
            <a:r>
              <a:rPr lang="en-US" noProof="0" dirty="0"/>
              <a:t> refers to “processivity,” or the amount of data produced by a sequencer per unit time</a:t>
            </a:r>
          </a:p>
          <a:p>
            <a:pPr algn="just"/>
            <a:endParaRPr lang="en-US" noProof="0" dirty="0"/>
          </a:p>
          <a:p>
            <a:pPr algn="just"/>
            <a:r>
              <a:rPr lang="en-US" noProof="0" dirty="0"/>
              <a:t>There has been a shift from low-throughput (Sanger) to high-throughput techniques within a decade</a:t>
            </a:r>
          </a:p>
          <a:p>
            <a:pPr algn="just"/>
            <a:endParaRPr lang="en-US" noProof="0" dirty="0"/>
          </a:p>
          <a:p>
            <a:pPr algn="just"/>
            <a:r>
              <a:rPr lang="en-US" noProof="0" dirty="0"/>
              <a:t>At the same time, we are seeing a clear differentiation of applications for ultra-high-throughput sequencing (short reads produced in the hundreds of millions/billions) and single-molecule sequencing (extremely long reads, but in smaller quantities)</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34080"/>
            <a:ext cx="7149737" cy="5623920"/>
          </a:xfrm>
          <a:prstGeom prst="rect">
            <a:avLst/>
          </a:prstGeom>
        </p:spPr>
      </p:pic>
    </p:spTree>
    <p:extLst>
      <p:ext uri="{BB962C8B-B14F-4D97-AF65-F5344CB8AC3E}">
        <p14:creationId xmlns:p14="http://schemas.microsoft.com/office/powerpoint/2010/main" val="160671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565" y="261257"/>
            <a:ext cx="7148179" cy="3124471"/>
          </a:xfrm>
          <a:prstGeom prst="rect">
            <a:avLst/>
          </a:prstGeom>
        </p:spPr>
      </p:pic>
      <p:sp>
        <p:nvSpPr>
          <p:cNvPr id="3" name="CasellaDiTesto 2"/>
          <p:cNvSpPr txBox="1"/>
          <p:nvPr/>
        </p:nvSpPr>
        <p:spPr>
          <a:xfrm>
            <a:off x="935391" y="3561806"/>
            <a:ext cx="10084526" cy="2585323"/>
          </a:xfrm>
          <a:prstGeom prst="rect">
            <a:avLst/>
          </a:prstGeom>
          <a:noFill/>
        </p:spPr>
        <p:txBody>
          <a:bodyPr wrap="square" rtlCol="0">
            <a:spAutoFit/>
          </a:bodyPr>
          <a:lstStyle/>
          <a:p>
            <a:pPr algn="just"/>
            <a:r>
              <a:rPr lang="en-US" noProof="0" dirty="0"/>
              <a:t>The use of CLR reads in the past required subsequent error correction by a </a:t>
            </a:r>
            <a:r>
              <a:rPr lang="en-US" b="1" noProof="0" dirty="0"/>
              <a:t>polishing</a:t>
            </a:r>
            <a:r>
              <a:rPr lang="en-US" noProof="0" dirty="0"/>
              <a:t> procedure through Illumina reads, which were more accurate</a:t>
            </a:r>
          </a:p>
          <a:p>
            <a:pPr algn="just"/>
            <a:endParaRPr lang="en-US" noProof="0" dirty="0"/>
          </a:p>
          <a:p>
            <a:pPr algn="just"/>
            <a:r>
              <a:rPr lang="en-US" noProof="0" dirty="0"/>
              <a:t>Today, HiFi reads make it possible to overcome this limitation and are, for example, included in the sequencing pipelines of many large genomic projects, including the VGP</a:t>
            </a:r>
          </a:p>
          <a:p>
            <a:pPr algn="just"/>
            <a:endParaRPr lang="en-US" noProof="0" dirty="0"/>
          </a:p>
          <a:p>
            <a:pPr algn="just"/>
            <a:r>
              <a:rPr lang="en-US" noProof="0" dirty="0"/>
              <a:t>Of course, this does not mean that HiFi reads can completely replace Illumina reads because, as we shall see, there remain issues related to </a:t>
            </a:r>
            <a:r>
              <a:rPr lang="en-US" i="1" noProof="0" dirty="0"/>
              <a:t>de novo</a:t>
            </a:r>
            <a:r>
              <a:rPr lang="en-US" noProof="0" dirty="0"/>
              <a:t> assembly of highly repetitive regions, which are solved with particular Illumina libraries</a:t>
            </a:r>
          </a:p>
        </p:txBody>
      </p:sp>
    </p:spTree>
    <p:extLst>
      <p:ext uri="{BB962C8B-B14F-4D97-AF65-F5344CB8AC3E}">
        <p14:creationId xmlns:p14="http://schemas.microsoft.com/office/powerpoint/2010/main" val="392177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87050" y="675836"/>
            <a:ext cx="3993659" cy="3139321"/>
          </a:xfrm>
          <a:prstGeom prst="rect">
            <a:avLst/>
          </a:prstGeom>
          <a:noFill/>
        </p:spPr>
        <p:txBody>
          <a:bodyPr wrap="square" rtlCol="0">
            <a:spAutoFit/>
          </a:bodyPr>
          <a:lstStyle/>
          <a:p>
            <a:pPr algn="just"/>
            <a:r>
              <a:rPr lang="en-US" b="1" u="sng" noProof="0" dirty="0" err="1"/>
              <a:t>Revio</a:t>
            </a:r>
            <a:r>
              <a:rPr lang="en-US" b="1" u="sng" noProof="0" dirty="0"/>
              <a:t> sequencers</a:t>
            </a:r>
          </a:p>
          <a:p>
            <a:pPr algn="just"/>
            <a:endParaRPr lang="en-US" noProof="0" dirty="0"/>
          </a:p>
          <a:p>
            <a:pPr algn="just"/>
            <a:r>
              <a:rPr lang="en-US" noProof="0" dirty="0"/>
              <a:t>Latest PacBio platform launched on the market</a:t>
            </a:r>
          </a:p>
          <a:p>
            <a:pPr algn="just"/>
            <a:endParaRPr lang="en-US" noProof="0" dirty="0"/>
          </a:p>
          <a:p>
            <a:pPr algn="just"/>
            <a:r>
              <a:rPr lang="en-US" noProof="0" dirty="0"/>
              <a:t>Large reduction in sequencing costs per bp</a:t>
            </a:r>
          </a:p>
          <a:p>
            <a:pPr algn="just"/>
            <a:endParaRPr lang="en-US" noProof="0" dirty="0"/>
          </a:p>
          <a:p>
            <a:pPr algn="just"/>
            <a:r>
              <a:rPr lang="en-US" noProof="0" dirty="0"/>
              <a:t>Implementation of the HiFi approach (already present in the previous Sequel II)</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613" y="214664"/>
            <a:ext cx="7159801" cy="339018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46" y="3898642"/>
            <a:ext cx="7722905" cy="2628776"/>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4904" y="4062046"/>
            <a:ext cx="3851436" cy="2166433"/>
          </a:xfrm>
          <a:prstGeom prst="rect">
            <a:avLst/>
          </a:prstGeom>
        </p:spPr>
      </p:pic>
    </p:spTree>
    <p:extLst>
      <p:ext uri="{BB962C8B-B14F-4D97-AF65-F5344CB8AC3E}">
        <p14:creationId xmlns:p14="http://schemas.microsoft.com/office/powerpoint/2010/main" val="77595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54092" y="1157523"/>
            <a:ext cx="7544041" cy="2585323"/>
          </a:xfrm>
          <a:prstGeom prst="rect">
            <a:avLst/>
          </a:prstGeom>
          <a:noFill/>
        </p:spPr>
        <p:txBody>
          <a:bodyPr wrap="square" rtlCol="0">
            <a:spAutoFit/>
          </a:bodyPr>
          <a:lstStyle/>
          <a:p>
            <a:pPr marL="285750" indent="-285750" algn="just">
              <a:buFont typeface="Wingdings" panose="05000000000000000000" pitchFamily="2" charset="2"/>
              <a:buChar char="ü"/>
            </a:pPr>
            <a:r>
              <a:rPr lang="en-US" noProof="0" dirty="0"/>
              <a:t>Initially based on hemolysin alpha pore (diameter about 1 nm, about 100 thousand times smaller than a human hair)</a:t>
            </a:r>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r>
              <a:rPr lang="en-US" b="1" u="sng" noProof="0" dirty="0"/>
              <a:t>No amplification needed -&gt; NO sequencing by synthesis</a:t>
            </a:r>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r>
              <a:rPr lang="en-US" b="1" u="sng" noProof="0" dirty="0"/>
              <a:t>No labeling of nucleotides with fluorescent markers</a:t>
            </a:r>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r>
              <a:rPr lang="en-US" noProof="0" dirty="0"/>
              <a:t>It is necessary in any case to prepare a library with adapters in order to allow the sequences to pass through the pores</a:t>
            </a:r>
          </a:p>
        </p:txBody>
      </p:sp>
      <p:pic>
        <p:nvPicPr>
          <p:cNvPr id="4" name="Picture 4" descr="Nanopore_sensing_101_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6869" y="4141613"/>
            <a:ext cx="6760513" cy="249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Risultati immagini per genia seque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00" y="1048346"/>
            <a:ext cx="4266746" cy="451610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526869" y="259907"/>
            <a:ext cx="10145486" cy="635508"/>
          </a:xfrm>
        </p:spPr>
        <p:txBody>
          <a:bodyPr>
            <a:normAutofit/>
          </a:bodyPr>
          <a:lstStyle/>
          <a:p>
            <a:r>
              <a:rPr lang="en-US" sz="2800" noProof="0" dirty="0"/>
              <a:t>OXFORD NANOPORE: AN ALTERNATIVE APPROACH</a:t>
            </a:r>
          </a:p>
        </p:txBody>
      </p:sp>
    </p:spTree>
    <p:extLst>
      <p:ext uri="{BB962C8B-B14F-4D97-AF65-F5344CB8AC3E}">
        <p14:creationId xmlns:p14="http://schemas.microsoft.com/office/powerpoint/2010/main" val="376572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063" y="1025795"/>
            <a:ext cx="10554098" cy="5688514"/>
          </a:xfrm>
          <a:prstGeom prst="rect">
            <a:avLst/>
          </a:prstGeom>
        </p:spPr>
      </p:pic>
      <p:sp>
        <p:nvSpPr>
          <p:cNvPr id="7" name="Title 1"/>
          <p:cNvSpPr>
            <a:spLocks noGrp="1"/>
          </p:cNvSpPr>
          <p:nvPr>
            <p:ph type="title"/>
          </p:nvPr>
        </p:nvSpPr>
        <p:spPr>
          <a:xfrm>
            <a:off x="526869" y="259907"/>
            <a:ext cx="10145486" cy="635508"/>
          </a:xfrm>
        </p:spPr>
        <p:txBody>
          <a:bodyPr>
            <a:normAutofit/>
          </a:bodyPr>
          <a:lstStyle/>
          <a:p>
            <a:r>
              <a:rPr lang="en-US" sz="2800" noProof="0" dirty="0"/>
              <a:t>OXFORD NANOPORE: AN ALTERNATIVE APPROACH</a:t>
            </a:r>
          </a:p>
        </p:txBody>
      </p:sp>
    </p:spTree>
    <p:extLst>
      <p:ext uri="{BB962C8B-B14F-4D97-AF65-F5344CB8AC3E}">
        <p14:creationId xmlns:p14="http://schemas.microsoft.com/office/powerpoint/2010/main" val="13254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41771" y="2187395"/>
            <a:ext cx="10627120" cy="2862322"/>
          </a:xfrm>
          <a:prstGeom prst="rect">
            <a:avLst/>
          </a:prstGeom>
          <a:noFill/>
        </p:spPr>
        <p:txBody>
          <a:bodyPr wrap="square" rtlCol="0">
            <a:spAutoFit/>
          </a:bodyPr>
          <a:lstStyle/>
          <a:p>
            <a:pPr marL="285750" indent="-285750" algn="just">
              <a:buFont typeface="Wingdings" panose="05000000000000000000" pitchFamily="2" charset="2"/>
              <a:buChar char="ü"/>
            </a:pPr>
            <a:r>
              <a:rPr lang="en-US" noProof="0" dirty="0"/>
              <a:t>Reads of alterations in the current flowing through the pore</a:t>
            </a:r>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r>
              <a:rPr lang="en-US" noProof="0" dirty="0"/>
              <a:t>Potential for reading extremely long reads (&gt; 2 Mb of genomic DNA!)</a:t>
            </a:r>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r>
              <a:rPr lang="en-US" noProof="0" dirty="0"/>
              <a:t>Very long development (since 1995!)</a:t>
            </a:r>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r>
              <a:rPr lang="en-US" noProof="0" dirty="0"/>
              <a:t>Major issues related to high error rate, but continuous improvements through the </a:t>
            </a:r>
            <a:r>
              <a:rPr lang="en-US" b="1" u="sng" noProof="0" dirty="0"/>
              <a:t>development of new modified nanopores</a:t>
            </a:r>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r>
              <a:rPr lang="en-US" noProof="0" dirty="0"/>
              <a:t>Latest generation nanopores, R10 series, provide &gt; 97% accuracy</a:t>
            </a:r>
          </a:p>
        </p:txBody>
      </p:sp>
      <p:pic>
        <p:nvPicPr>
          <p:cNvPr id="9" name="Picture 5" descr="nbt.2147-F3.jpg"/>
          <p:cNvPicPr>
            <a:picLocks noChangeAspect="1"/>
          </p:cNvPicPr>
          <p:nvPr/>
        </p:nvPicPr>
        <p:blipFill>
          <a:blip r:embed="rId2">
            <a:extLst>
              <a:ext uri="{28A0092B-C50C-407E-A947-70E740481C1C}">
                <a14:useLocalDpi xmlns:a14="http://schemas.microsoft.com/office/drawing/2010/main" val="0"/>
              </a:ext>
            </a:extLst>
          </a:blip>
          <a:srcRect b="53386"/>
          <a:stretch>
            <a:fillRect/>
          </a:stretch>
        </p:blipFill>
        <p:spPr bwMode="auto">
          <a:xfrm>
            <a:off x="1871011" y="0"/>
            <a:ext cx="76200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magin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235" y="5049717"/>
            <a:ext cx="7173552" cy="1728567"/>
          </a:xfrm>
          <a:prstGeom prst="rect">
            <a:avLst/>
          </a:prstGeom>
        </p:spPr>
      </p:pic>
    </p:spTree>
    <p:extLst>
      <p:ext uri="{BB962C8B-B14F-4D97-AF65-F5344CB8AC3E}">
        <p14:creationId xmlns:p14="http://schemas.microsoft.com/office/powerpoint/2010/main" val="403350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24353" y="550184"/>
            <a:ext cx="10627120" cy="5078313"/>
          </a:xfrm>
          <a:prstGeom prst="rect">
            <a:avLst/>
          </a:prstGeom>
          <a:noFill/>
        </p:spPr>
        <p:txBody>
          <a:bodyPr wrap="square" rtlCol="0">
            <a:spAutoFit/>
          </a:bodyPr>
          <a:lstStyle/>
          <a:p>
            <a:pPr marL="285750" indent="-285750" algn="just">
              <a:buFont typeface="Wingdings" panose="05000000000000000000" pitchFamily="2" charset="2"/>
              <a:buChar char="ü"/>
            </a:pPr>
            <a:r>
              <a:rPr lang="en-US" b="1" noProof="0" dirty="0"/>
              <a:t>ONT is the only commercially available technology capable of directly sequencing RNA molecules</a:t>
            </a:r>
            <a:r>
              <a:rPr lang="en-US" noProof="0" dirty="0"/>
              <a:t> -&gt; great potential for studying full-length mRNAs (and related alternative splicing events</a:t>
            </a:r>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r>
              <a:rPr lang="en-US" noProof="0" dirty="0"/>
              <a:t>Potential for development in direct protein sequencing as well, with techniques still under development</a:t>
            </a:r>
          </a:p>
          <a:p>
            <a:pPr marL="285750" indent="-285750" algn="just">
              <a:buFont typeface="Wingdings" panose="05000000000000000000" pitchFamily="2" charset="2"/>
              <a:buChar char="ü"/>
            </a:pPr>
            <a:endParaRPr lang="en-US" noProof="0" dirty="0"/>
          </a:p>
          <a:p>
            <a:pPr marL="285750" indent="-285750" algn="just">
              <a:buFont typeface="Wingdings" panose="05000000000000000000" pitchFamily="2" charset="2"/>
              <a:buChar char="ü"/>
            </a:pPr>
            <a:r>
              <a:rPr lang="en-US" noProof="0" dirty="0"/>
              <a:t>See video on Moodle for an instructional video on how the technique works</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866" y="1785175"/>
            <a:ext cx="8625695" cy="2490733"/>
          </a:xfrm>
          <a:prstGeom prst="rect">
            <a:avLst/>
          </a:prstGeom>
        </p:spPr>
      </p:pic>
    </p:spTree>
    <p:extLst>
      <p:ext uri="{BB962C8B-B14F-4D97-AF65-F5344CB8AC3E}">
        <p14:creationId xmlns:p14="http://schemas.microsoft.com/office/powerpoint/2010/main" val="231747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466"/>
          <a:stretch/>
        </p:blipFill>
        <p:spPr>
          <a:xfrm>
            <a:off x="1288869" y="957943"/>
            <a:ext cx="10058400" cy="4925636"/>
          </a:xfrm>
          <a:prstGeom prst="rect">
            <a:avLst/>
          </a:prstGeom>
        </p:spPr>
      </p:pic>
      <p:sp>
        <p:nvSpPr>
          <p:cNvPr id="5" name="Title 1"/>
          <p:cNvSpPr>
            <a:spLocks noGrp="1"/>
          </p:cNvSpPr>
          <p:nvPr>
            <p:ph type="title"/>
          </p:nvPr>
        </p:nvSpPr>
        <p:spPr>
          <a:xfrm>
            <a:off x="526869" y="259907"/>
            <a:ext cx="10145486" cy="635508"/>
          </a:xfrm>
        </p:spPr>
        <p:txBody>
          <a:bodyPr>
            <a:normAutofit/>
          </a:bodyPr>
          <a:lstStyle/>
          <a:p>
            <a:r>
              <a:rPr lang="en-US" sz="2800" noProof="0" dirty="0"/>
              <a:t>MINION – A PORTABLE SEQUENCER</a:t>
            </a:r>
          </a:p>
        </p:txBody>
      </p:sp>
      <p:sp>
        <p:nvSpPr>
          <p:cNvPr id="4" name="CasellaDiTesto 3"/>
          <p:cNvSpPr txBox="1"/>
          <p:nvPr/>
        </p:nvSpPr>
        <p:spPr>
          <a:xfrm>
            <a:off x="1532709" y="5883579"/>
            <a:ext cx="4188822" cy="369332"/>
          </a:xfrm>
          <a:prstGeom prst="rect">
            <a:avLst/>
          </a:prstGeom>
          <a:noFill/>
        </p:spPr>
        <p:txBody>
          <a:bodyPr wrap="square" rtlCol="0">
            <a:spAutoFit/>
          </a:bodyPr>
          <a:lstStyle/>
          <a:p>
            <a:r>
              <a:rPr lang="en-US" noProof="0" dirty="0"/>
              <a:t>Price: 2000$</a:t>
            </a:r>
          </a:p>
        </p:txBody>
      </p:sp>
    </p:spTree>
    <p:extLst>
      <p:ext uri="{BB962C8B-B14F-4D97-AF65-F5344CB8AC3E}">
        <p14:creationId xmlns:p14="http://schemas.microsoft.com/office/powerpoint/2010/main" val="313632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6869" y="259907"/>
            <a:ext cx="10145486" cy="635508"/>
          </a:xfrm>
        </p:spPr>
        <p:txBody>
          <a:bodyPr>
            <a:normAutofit/>
          </a:bodyPr>
          <a:lstStyle/>
          <a:p>
            <a:r>
              <a:rPr lang="en-US" sz="2800" noProof="0" dirty="0"/>
              <a:t>GRIDION – THE BENCHTOP SEQUENCER</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486" y="1451412"/>
            <a:ext cx="10058400" cy="4369443"/>
          </a:xfrm>
          <a:prstGeom prst="rect">
            <a:avLst/>
          </a:prstGeom>
        </p:spPr>
      </p:pic>
      <p:sp>
        <p:nvSpPr>
          <p:cNvPr id="6" name="CasellaDiTesto 5"/>
          <p:cNvSpPr txBox="1"/>
          <p:nvPr/>
        </p:nvSpPr>
        <p:spPr>
          <a:xfrm>
            <a:off x="1532709" y="5883579"/>
            <a:ext cx="4188822" cy="369332"/>
          </a:xfrm>
          <a:prstGeom prst="rect">
            <a:avLst/>
          </a:prstGeom>
          <a:noFill/>
        </p:spPr>
        <p:txBody>
          <a:bodyPr wrap="square" rtlCol="0">
            <a:spAutoFit/>
          </a:bodyPr>
          <a:lstStyle/>
          <a:p>
            <a:r>
              <a:rPr lang="en-US" noProof="0" dirty="0"/>
              <a:t>Price: about 67,000$</a:t>
            </a:r>
          </a:p>
        </p:txBody>
      </p:sp>
    </p:spTree>
    <p:extLst>
      <p:ext uri="{BB962C8B-B14F-4D97-AF65-F5344CB8AC3E}">
        <p14:creationId xmlns:p14="http://schemas.microsoft.com/office/powerpoint/2010/main" val="358934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6869" y="259907"/>
            <a:ext cx="10145486" cy="635508"/>
          </a:xfrm>
        </p:spPr>
        <p:txBody>
          <a:bodyPr>
            <a:normAutofit/>
          </a:bodyPr>
          <a:lstStyle/>
          <a:p>
            <a:r>
              <a:rPr lang="en-US" sz="2800" noProof="0" dirty="0"/>
              <a:t>PROMETHION – THE SEQUENCER FOR LARGE PROJECTS</a:t>
            </a:r>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b="2171"/>
          <a:stretch/>
        </p:blipFill>
        <p:spPr>
          <a:xfrm>
            <a:off x="992777" y="1358422"/>
            <a:ext cx="10058400" cy="4354400"/>
          </a:xfrm>
          <a:prstGeom prst="rect">
            <a:avLst/>
          </a:prstGeom>
        </p:spPr>
      </p:pic>
      <p:sp>
        <p:nvSpPr>
          <p:cNvPr id="6" name="CasellaDiTesto 5"/>
          <p:cNvSpPr txBox="1"/>
          <p:nvPr/>
        </p:nvSpPr>
        <p:spPr>
          <a:xfrm>
            <a:off x="1532709" y="5883579"/>
            <a:ext cx="4188822" cy="369332"/>
          </a:xfrm>
          <a:prstGeom prst="rect">
            <a:avLst/>
          </a:prstGeom>
          <a:noFill/>
        </p:spPr>
        <p:txBody>
          <a:bodyPr wrap="square" rtlCol="0">
            <a:spAutoFit/>
          </a:bodyPr>
          <a:lstStyle/>
          <a:p>
            <a:r>
              <a:rPr lang="en-US" noProof="0" dirty="0"/>
              <a:t>Price: 436,000$</a:t>
            </a:r>
          </a:p>
        </p:txBody>
      </p:sp>
    </p:spTree>
    <p:extLst>
      <p:ext uri="{BB962C8B-B14F-4D97-AF65-F5344CB8AC3E}">
        <p14:creationId xmlns:p14="http://schemas.microsoft.com/office/powerpoint/2010/main" val="391565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6869" y="259907"/>
            <a:ext cx="10145486" cy="635508"/>
          </a:xfrm>
        </p:spPr>
        <p:txBody>
          <a:bodyPr>
            <a:normAutofit/>
          </a:bodyPr>
          <a:lstStyle/>
          <a:p>
            <a:r>
              <a:rPr lang="en-US" sz="2800" noProof="0" dirty="0"/>
              <a:t>TOWARDS THE DEVELOPMENT OF PORTABLE SEQUENCERS</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44" y="1015968"/>
            <a:ext cx="10058400" cy="4678493"/>
          </a:xfrm>
          <a:prstGeom prst="rect">
            <a:avLst/>
          </a:prstGeom>
        </p:spPr>
      </p:pic>
      <p:sp>
        <p:nvSpPr>
          <p:cNvPr id="4" name="CasellaDiTesto 3"/>
          <p:cNvSpPr txBox="1"/>
          <p:nvPr/>
        </p:nvSpPr>
        <p:spPr>
          <a:xfrm flipH="1">
            <a:off x="670725" y="5815014"/>
            <a:ext cx="10979333" cy="584775"/>
          </a:xfrm>
          <a:prstGeom prst="rect">
            <a:avLst/>
          </a:prstGeom>
          <a:noFill/>
        </p:spPr>
        <p:txBody>
          <a:bodyPr wrap="square" rtlCol="0">
            <a:spAutoFit/>
          </a:bodyPr>
          <a:lstStyle/>
          <a:p>
            <a:pPr algn="just"/>
            <a:r>
              <a:rPr lang="en-US" sz="1600" noProof="0" dirty="0"/>
              <a:t>Great focus on developing smartphone-compatible, portable and “field” instrumentation for all stages of analysis (including sample preparation) </a:t>
            </a:r>
          </a:p>
        </p:txBody>
      </p:sp>
    </p:spTree>
    <p:extLst>
      <p:ext uri="{BB962C8B-B14F-4D97-AF65-F5344CB8AC3E}">
        <p14:creationId xmlns:p14="http://schemas.microsoft.com/office/powerpoint/2010/main" val="340068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a:bodyPr>
          <a:lstStyle/>
          <a:p>
            <a:r>
              <a:rPr lang="en-US" noProof="0" dirty="0"/>
              <a:t>It all started with Sanger…</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3795"/>
            <a:ext cx="7350464" cy="5364205"/>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554" y="4523075"/>
            <a:ext cx="5634446" cy="2334926"/>
          </a:xfrm>
          <a:prstGeom prst="rect">
            <a:avLst/>
          </a:prstGeom>
        </p:spPr>
      </p:pic>
      <p:sp>
        <p:nvSpPr>
          <p:cNvPr id="5" name="CasellaDiTesto 4"/>
          <p:cNvSpPr txBox="1"/>
          <p:nvPr/>
        </p:nvSpPr>
        <p:spPr>
          <a:xfrm>
            <a:off x="7541837" y="1313575"/>
            <a:ext cx="4458789" cy="3139321"/>
          </a:xfrm>
          <a:prstGeom prst="rect">
            <a:avLst/>
          </a:prstGeom>
          <a:noFill/>
        </p:spPr>
        <p:txBody>
          <a:bodyPr wrap="square" rtlCol="0">
            <a:spAutoFit/>
          </a:bodyPr>
          <a:lstStyle/>
          <a:p>
            <a:r>
              <a:rPr lang="en-US" b="1" u="sng" noProof="0" dirty="0">
                <a:solidFill>
                  <a:srgbClr val="FF0000"/>
                </a:solidFill>
              </a:rPr>
              <a:t>CONS</a:t>
            </a:r>
          </a:p>
          <a:p>
            <a:r>
              <a:rPr lang="en-US" noProof="0" dirty="0"/>
              <a:t>Rather laborious and, above all, very expensive methodology!</a:t>
            </a:r>
          </a:p>
          <a:p>
            <a:endParaRPr lang="en-US" noProof="0" dirty="0"/>
          </a:p>
          <a:p>
            <a:r>
              <a:rPr lang="en-US" noProof="0" dirty="0"/>
              <a:t>Definitely a low-throughput approach</a:t>
            </a:r>
          </a:p>
          <a:p>
            <a:endParaRPr lang="en-US" noProof="0" dirty="0"/>
          </a:p>
          <a:p>
            <a:r>
              <a:rPr lang="en-US" b="1" u="sng" noProof="0" dirty="0"/>
              <a:t>PROS</a:t>
            </a:r>
          </a:p>
          <a:p>
            <a:r>
              <a:rPr lang="en-US" noProof="0" dirty="0"/>
              <a:t>Fairly long (up to 900bp) and accurate (few errors) reads</a:t>
            </a:r>
          </a:p>
          <a:p>
            <a:endParaRPr lang="en-US" noProof="0" dirty="0"/>
          </a:p>
          <a:p>
            <a:r>
              <a:rPr lang="en-US" noProof="0" dirty="0"/>
              <a:t>OK for small projects</a:t>
            </a:r>
          </a:p>
        </p:txBody>
      </p:sp>
    </p:spTree>
    <p:extLst>
      <p:ext uri="{BB962C8B-B14F-4D97-AF65-F5344CB8AC3E}">
        <p14:creationId xmlns:p14="http://schemas.microsoft.com/office/powerpoint/2010/main" val="292121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6869" y="259907"/>
            <a:ext cx="10145486" cy="635508"/>
          </a:xfrm>
        </p:spPr>
        <p:txBody>
          <a:bodyPr>
            <a:normAutofit fontScale="90000"/>
          </a:bodyPr>
          <a:lstStyle/>
          <a:p>
            <a:r>
              <a:rPr lang="en-US" sz="2800" noProof="0" dirty="0"/>
              <a:t>NOT JUST PACBIO AND NANONPORES. OTHER APPROACHES (WITH MIXED FORTUNES)</a:t>
            </a:r>
          </a:p>
        </p:txBody>
      </p:sp>
      <p:sp>
        <p:nvSpPr>
          <p:cNvPr id="4" name="CasellaDiTesto 3"/>
          <p:cNvSpPr txBox="1"/>
          <p:nvPr/>
        </p:nvSpPr>
        <p:spPr>
          <a:xfrm flipH="1">
            <a:off x="526869" y="1155929"/>
            <a:ext cx="10979333" cy="4801314"/>
          </a:xfrm>
          <a:prstGeom prst="rect">
            <a:avLst/>
          </a:prstGeom>
          <a:noFill/>
        </p:spPr>
        <p:txBody>
          <a:bodyPr wrap="square" rtlCol="0">
            <a:spAutoFit/>
          </a:bodyPr>
          <a:lstStyle/>
          <a:p>
            <a:pPr algn="just"/>
            <a:r>
              <a:rPr lang="en-US" b="1" noProof="0" dirty="0" err="1"/>
              <a:t>Helicos</a:t>
            </a:r>
            <a:r>
              <a:rPr lang="en-US" b="1" noProof="0" dirty="0"/>
              <a:t> Bioscience</a:t>
            </a:r>
            <a:r>
              <a:rPr lang="en-US" noProof="0" dirty="0"/>
              <a:t>: single molecule fluorescent sequencing, similar to the PacBio approach, bankruptcy in 2015</a:t>
            </a:r>
          </a:p>
          <a:p>
            <a:pPr algn="just"/>
            <a:endParaRPr lang="en-US" noProof="0" dirty="0"/>
          </a:p>
          <a:p>
            <a:pPr algn="just"/>
            <a:endParaRPr lang="en-US" noProof="0" dirty="0"/>
          </a:p>
          <a:p>
            <a:pPr algn="just"/>
            <a:endParaRPr lang="en-US" noProof="0" dirty="0"/>
          </a:p>
          <a:p>
            <a:pPr algn="just"/>
            <a:endParaRPr lang="en-US" noProof="0" dirty="0"/>
          </a:p>
          <a:p>
            <a:pPr algn="just"/>
            <a:r>
              <a:rPr lang="en-US" b="1" noProof="0" dirty="0"/>
              <a:t>Stratos Genomics </a:t>
            </a:r>
            <a:r>
              <a:rPr lang="en-US" noProof="0" dirty="0"/>
              <a:t>(acquired by Roche, which had previously acquired another company called Genia): use of </a:t>
            </a:r>
            <a:r>
              <a:rPr lang="en-US" noProof="0" dirty="0" err="1"/>
              <a:t>xpandomers</a:t>
            </a:r>
            <a:r>
              <a:rPr lang="en-US" noProof="0" dirty="0"/>
              <a:t> -&gt; SBX (Sequencing By Expansion), with nanopore-based approach. </a:t>
            </a:r>
          </a:p>
          <a:p>
            <a:pPr algn="just"/>
            <a:endParaRPr lang="en-US" noProof="0" dirty="0"/>
          </a:p>
          <a:p>
            <a:pPr algn="just"/>
            <a:endParaRPr lang="en-US" b="1" noProof="0" dirty="0"/>
          </a:p>
          <a:p>
            <a:pPr algn="just"/>
            <a:endParaRPr lang="en-US" b="1" dirty="0"/>
          </a:p>
          <a:p>
            <a:pPr algn="just"/>
            <a:endParaRPr lang="en-US" b="1" noProof="0" dirty="0"/>
          </a:p>
          <a:p>
            <a:pPr algn="just"/>
            <a:endParaRPr lang="en-US" b="1" noProof="0" dirty="0"/>
          </a:p>
          <a:p>
            <a:pPr algn="just"/>
            <a:r>
              <a:rPr lang="en-US" b="1" noProof="0" dirty="0" err="1"/>
              <a:t>Quantapore</a:t>
            </a:r>
            <a:r>
              <a:rPr lang="en-US" noProof="0" dirty="0"/>
              <a:t>: another nanopore-based approach, similar to that of Oxford Nanopore, with the initial goal of 100$ genome</a:t>
            </a:r>
          </a:p>
          <a:p>
            <a:pPr algn="just"/>
            <a:endParaRPr lang="en-US" noProof="0" dirty="0"/>
          </a:p>
          <a:p>
            <a:pPr algn="just"/>
            <a:r>
              <a:rPr lang="en-US" noProof="0" dirty="0"/>
              <a:t>N.B: goals re-defined: </a:t>
            </a:r>
            <a:r>
              <a:rPr lang="en-US" u="sng" noProof="0" dirty="0"/>
              <a:t>direct protein sequencing</a:t>
            </a:r>
            <a:r>
              <a:rPr lang="en-US" noProof="0" dirty="0"/>
              <a:t>!</a:t>
            </a:r>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5591" y="1455008"/>
            <a:ext cx="2140934" cy="739053"/>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964" y="3866431"/>
            <a:ext cx="4501243" cy="634675"/>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2240" y="5320786"/>
            <a:ext cx="3274967" cy="1091656"/>
          </a:xfrm>
          <a:prstGeom prst="rect">
            <a:avLst/>
          </a:prstGeom>
        </p:spPr>
      </p:pic>
      <p:pic>
        <p:nvPicPr>
          <p:cNvPr id="8" name="Picture 6" descr="http://www.geniachip.com/wp-content/themes/genia/images/logo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7087" y="3971245"/>
            <a:ext cx="2318877" cy="69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8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B31986-17F1-24D5-E9BA-7611E5E8DE09}"/>
              </a:ext>
            </a:extLst>
          </p:cNvPr>
          <p:cNvSpPr>
            <a:spLocks noGrp="1"/>
          </p:cNvSpPr>
          <p:nvPr>
            <p:ph type="title"/>
          </p:nvPr>
        </p:nvSpPr>
        <p:spPr/>
        <p:txBody>
          <a:bodyPr>
            <a:normAutofit/>
          </a:bodyPr>
          <a:lstStyle/>
          <a:p>
            <a:r>
              <a:rPr lang="it-IT" sz="2800" dirty="0"/>
              <a:t>ROCHE SEQUENCING BY EXPANSION – A NEW COMPETITOR</a:t>
            </a:r>
          </a:p>
        </p:txBody>
      </p:sp>
      <p:sp>
        <p:nvSpPr>
          <p:cNvPr id="3" name="Segnaposto contenuto 2">
            <a:extLst>
              <a:ext uri="{FF2B5EF4-FFF2-40B4-BE49-F238E27FC236}">
                <a16:creationId xmlns:a16="http://schemas.microsoft.com/office/drawing/2014/main" id="{E681F397-D3C0-A34A-6433-E49874DE7E51}"/>
              </a:ext>
            </a:extLst>
          </p:cNvPr>
          <p:cNvSpPr>
            <a:spLocks noGrp="1"/>
          </p:cNvSpPr>
          <p:nvPr>
            <p:ph idx="1"/>
          </p:nvPr>
        </p:nvSpPr>
        <p:spPr>
          <a:xfrm>
            <a:off x="1341120" y="1673352"/>
            <a:ext cx="8546458" cy="4343400"/>
          </a:xfrm>
        </p:spPr>
        <p:txBody>
          <a:bodyPr/>
          <a:lstStyle/>
          <a:p>
            <a:pPr marL="45720" indent="0" algn="just">
              <a:buNone/>
            </a:pPr>
            <a:r>
              <a:rPr lang="en-US" u="sng" dirty="0"/>
              <a:t>After a very long development, Roche has recently officially announced the future release on the market of SBX, becoming a direct competitor of PacBio and ONT</a:t>
            </a:r>
          </a:p>
          <a:p>
            <a:pPr algn="just"/>
            <a:r>
              <a:rPr lang="en-US" dirty="0"/>
              <a:t>Accuracy &gt; 99,8%</a:t>
            </a:r>
          </a:p>
          <a:p>
            <a:pPr algn="just"/>
            <a:r>
              <a:rPr lang="en-US" dirty="0"/>
              <a:t>Very high throughput: 7 human genomes at 30X coverage in 1 hour</a:t>
            </a:r>
          </a:p>
          <a:p>
            <a:pPr algn="just"/>
            <a:r>
              <a:rPr lang="en-US" dirty="0"/>
              <a:t>High flexibility of output, both in terms of reads length and throughput</a:t>
            </a:r>
          </a:p>
          <a:p>
            <a:pPr marL="45720" indent="0" algn="just">
              <a:buNone/>
            </a:pPr>
            <a:r>
              <a:rPr lang="en-US" u="sng" dirty="0"/>
              <a:t>See a video on Moodle</a:t>
            </a:r>
          </a:p>
          <a:p>
            <a:endParaRPr lang="it-IT" dirty="0"/>
          </a:p>
        </p:txBody>
      </p:sp>
      <p:pic>
        <p:nvPicPr>
          <p:cNvPr id="7" name="Immagine 6" descr="Immagine che contiene appendiabiti&#10;&#10;Il contenuto generato dall'IA potrebbe non essere corretto.">
            <a:extLst>
              <a:ext uri="{FF2B5EF4-FFF2-40B4-BE49-F238E27FC236}">
                <a16:creationId xmlns:a16="http://schemas.microsoft.com/office/drawing/2014/main" id="{384FEC67-D705-D8CC-ABA1-64F574D82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2406" y="5184648"/>
            <a:ext cx="4963886" cy="1085850"/>
          </a:xfrm>
          <a:prstGeom prst="rect">
            <a:avLst/>
          </a:prstGeom>
        </p:spPr>
      </p:pic>
      <p:pic>
        <p:nvPicPr>
          <p:cNvPr id="9" name="Immagine 8" descr="Immagine che contiene connettore&#10;&#10;Il contenuto generato dall'IA potrebbe non essere corretto.">
            <a:extLst>
              <a:ext uri="{FF2B5EF4-FFF2-40B4-BE49-F238E27FC236}">
                <a16:creationId xmlns:a16="http://schemas.microsoft.com/office/drawing/2014/main" id="{EB19D3A9-F35B-DD94-7573-F37E44E9C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8511" y="1527048"/>
            <a:ext cx="2023322" cy="3247376"/>
          </a:xfrm>
          <a:prstGeom prst="rect">
            <a:avLst/>
          </a:prstGeom>
        </p:spPr>
      </p:pic>
    </p:spTree>
    <p:extLst>
      <p:ext uri="{BB962C8B-B14F-4D97-AF65-F5344CB8AC3E}">
        <p14:creationId xmlns:p14="http://schemas.microsoft.com/office/powerpoint/2010/main" val="410795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6869" y="259907"/>
            <a:ext cx="10145486" cy="635508"/>
          </a:xfrm>
        </p:spPr>
        <p:txBody>
          <a:bodyPr>
            <a:normAutofit fontScale="90000"/>
          </a:bodyPr>
          <a:lstStyle/>
          <a:p>
            <a:r>
              <a:rPr lang="en-US" sz="2800" noProof="0" dirty="0"/>
              <a:t>THIRD GENERATION SEQUENCING TECHNOLOGIES ARE STILL EXPANDING THEIR MARKET</a:t>
            </a:r>
          </a:p>
        </p:txBody>
      </p:sp>
      <p:sp>
        <p:nvSpPr>
          <p:cNvPr id="4" name="CasellaDiTesto 3"/>
          <p:cNvSpPr txBox="1"/>
          <p:nvPr/>
        </p:nvSpPr>
        <p:spPr>
          <a:xfrm flipH="1">
            <a:off x="526869" y="1155929"/>
            <a:ext cx="10979333" cy="1754326"/>
          </a:xfrm>
          <a:prstGeom prst="rect">
            <a:avLst/>
          </a:prstGeom>
          <a:noFill/>
        </p:spPr>
        <p:txBody>
          <a:bodyPr wrap="square" rtlCol="0">
            <a:spAutoFit/>
          </a:bodyPr>
          <a:lstStyle/>
          <a:p>
            <a:pPr algn="just"/>
            <a:r>
              <a:rPr lang="en-US" b="1" noProof="0" dirty="0"/>
              <a:t>This is mostly due to the fact that a good compromise between read length, throughput and accuracy has been just very recently met</a:t>
            </a:r>
          </a:p>
          <a:p>
            <a:pPr algn="just"/>
            <a:r>
              <a:rPr lang="en-US" dirty="0"/>
              <a:t>N.B.: although the fraction of deposited experiments in SRA may not seem to have grown in the past 3 years, keep in mind that the number of experiments does not take into account their individual size. Since the throughput is increasing over time, the actual amount of generated data with these methodologies is much higher than you believe</a:t>
            </a:r>
            <a:endParaRPr lang="en-US" noProof="0" dirty="0"/>
          </a:p>
        </p:txBody>
      </p:sp>
      <p:graphicFrame>
        <p:nvGraphicFramePr>
          <p:cNvPr id="2" name="Grafico 1">
            <a:extLst>
              <a:ext uri="{FF2B5EF4-FFF2-40B4-BE49-F238E27FC236}">
                <a16:creationId xmlns:a16="http://schemas.microsoft.com/office/drawing/2014/main" id="{4C549A95-819A-4F80-B288-41DDF91A64F9}"/>
              </a:ext>
            </a:extLst>
          </p:cNvPr>
          <p:cNvGraphicFramePr>
            <a:graphicFrameLocks/>
          </p:cNvGraphicFramePr>
          <p:nvPr>
            <p:extLst>
              <p:ext uri="{D42A27DB-BD31-4B8C-83A1-F6EECF244321}">
                <p14:modId xmlns:p14="http://schemas.microsoft.com/office/powerpoint/2010/main" val="4193331141"/>
              </p:ext>
            </p:extLst>
          </p:nvPr>
        </p:nvGraphicFramePr>
        <p:xfrm>
          <a:off x="664945" y="3062543"/>
          <a:ext cx="4541520" cy="32651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afico 2">
            <a:extLst>
              <a:ext uri="{FF2B5EF4-FFF2-40B4-BE49-F238E27FC236}">
                <a16:creationId xmlns:a16="http://schemas.microsoft.com/office/drawing/2014/main" id="{FA0D0A92-9E79-4E00-90AB-E35E23AA7862}"/>
              </a:ext>
            </a:extLst>
          </p:cNvPr>
          <p:cNvGraphicFramePr>
            <a:graphicFrameLocks/>
          </p:cNvGraphicFramePr>
          <p:nvPr>
            <p:extLst>
              <p:ext uri="{D42A27DB-BD31-4B8C-83A1-F6EECF244321}">
                <p14:modId xmlns:p14="http://schemas.microsoft.com/office/powerpoint/2010/main" val="3165874989"/>
              </p:ext>
            </p:extLst>
          </p:nvPr>
        </p:nvGraphicFramePr>
        <p:xfrm>
          <a:off x="6507825" y="3062543"/>
          <a:ext cx="4541520" cy="32651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010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fontScale="90000"/>
          </a:bodyPr>
          <a:lstStyle/>
          <a:p>
            <a:r>
              <a:rPr lang="en-US" noProof="0" dirty="0"/>
              <a:t>Let's not forget the great results obtained through this technique!</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43" y="1210790"/>
            <a:ext cx="3207748" cy="1243163"/>
          </a:xfrm>
          <a:prstGeom prst="rect">
            <a:avLst/>
          </a:prstGeom>
        </p:spPr>
      </p:pic>
      <p:sp>
        <p:nvSpPr>
          <p:cNvPr id="7" name="CasellaDiTesto 6"/>
          <p:cNvSpPr txBox="1"/>
          <p:nvPr/>
        </p:nvSpPr>
        <p:spPr>
          <a:xfrm>
            <a:off x="3735977" y="1280160"/>
            <a:ext cx="3615092" cy="369332"/>
          </a:xfrm>
          <a:prstGeom prst="rect">
            <a:avLst/>
          </a:prstGeom>
          <a:noFill/>
        </p:spPr>
        <p:txBody>
          <a:bodyPr wrap="none" rtlCol="0">
            <a:spAutoFit/>
          </a:bodyPr>
          <a:lstStyle/>
          <a:p>
            <a:r>
              <a:rPr lang="en-US" noProof="0" dirty="0"/>
              <a:t>1980 – Lambda virus (30-40 </a:t>
            </a:r>
            <a:r>
              <a:rPr lang="en-US" noProof="0" dirty="0" err="1"/>
              <a:t>Kb</a:t>
            </a:r>
            <a:r>
              <a:rPr lang="en-US" noProof="0" dirty="0"/>
              <a:t>)</a:t>
            </a:r>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123" y="1280160"/>
            <a:ext cx="2745763" cy="2318644"/>
          </a:xfrm>
          <a:prstGeom prst="rect">
            <a:avLst/>
          </a:prstGeom>
        </p:spPr>
      </p:pic>
      <p:sp>
        <p:nvSpPr>
          <p:cNvPr id="9" name="CasellaDiTesto 8"/>
          <p:cNvSpPr txBox="1"/>
          <p:nvPr/>
        </p:nvSpPr>
        <p:spPr>
          <a:xfrm>
            <a:off x="4621511" y="2941632"/>
            <a:ext cx="3358612" cy="369332"/>
          </a:xfrm>
          <a:prstGeom prst="rect">
            <a:avLst/>
          </a:prstGeom>
          <a:noFill/>
        </p:spPr>
        <p:txBody>
          <a:bodyPr wrap="none" rtlCol="0">
            <a:spAutoFit/>
          </a:bodyPr>
          <a:lstStyle/>
          <a:p>
            <a:r>
              <a:rPr lang="en-US" noProof="0" dirty="0"/>
              <a:t>1994 – </a:t>
            </a:r>
            <a:r>
              <a:rPr lang="en-US" i="1" noProof="0" dirty="0"/>
              <a:t>H. influenzae </a:t>
            </a:r>
            <a:r>
              <a:rPr lang="en-US" noProof="0" dirty="0"/>
              <a:t>(1.8 Mb)</a:t>
            </a:r>
          </a:p>
        </p:txBody>
      </p:sp>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170" y="3474719"/>
            <a:ext cx="2702303" cy="1501279"/>
          </a:xfrm>
          <a:prstGeom prst="rect">
            <a:avLst/>
          </a:prstGeom>
        </p:spPr>
      </p:pic>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7427" y="3310964"/>
            <a:ext cx="2050199" cy="1986415"/>
          </a:xfrm>
          <a:prstGeom prst="rect">
            <a:avLst/>
          </a:prstGeom>
        </p:spPr>
      </p:pic>
      <p:sp>
        <p:nvSpPr>
          <p:cNvPr id="12" name="CasellaDiTesto 11"/>
          <p:cNvSpPr txBox="1"/>
          <p:nvPr/>
        </p:nvSpPr>
        <p:spPr>
          <a:xfrm>
            <a:off x="4686826" y="3934839"/>
            <a:ext cx="2898340" cy="923330"/>
          </a:xfrm>
          <a:prstGeom prst="rect">
            <a:avLst/>
          </a:prstGeom>
          <a:noFill/>
        </p:spPr>
        <p:txBody>
          <a:bodyPr wrap="square" rtlCol="0">
            <a:spAutoFit/>
          </a:bodyPr>
          <a:lstStyle/>
          <a:p>
            <a:r>
              <a:rPr lang="en-US" noProof="0" dirty="0"/>
              <a:t>2001 – </a:t>
            </a:r>
            <a:r>
              <a:rPr lang="en-US" i="1" noProof="0" dirty="0"/>
              <a:t>H. sapiens e D. melanogaster </a:t>
            </a:r>
            <a:r>
              <a:rPr lang="en-US" noProof="0" dirty="0"/>
              <a:t>(up to 3Gb)</a:t>
            </a:r>
          </a:p>
        </p:txBody>
      </p:sp>
      <p:pic>
        <p:nvPicPr>
          <p:cNvPr id="15" name="Immagin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0114" y="4078665"/>
            <a:ext cx="3447523" cy="2573069"/>
          </a:xfrm>
          <a:prstGeom prst="rect">
            <a:avLst/>
          </a:prstGeom>
        </p:spPr>
      </p:pic>
      <p:sp>
        <p:nvSpPr>
          <p:cNvPr id="16" name="CasellaDiTesto 15"/>
          <p:cNvSpPr txBox="1"/>
          <p:nvPr/>
        </p:nvSpPr>
        <p:spPr>
          <a:xfrm>
            <a:off x="4994031" y="5183198"/>
            <a:ext cx="3447832" cy="1200329"/>
          </a:xfrm>
          <a:prstGeom prst="rect">
            <a:avLst/>
          </a:prstGeom>
          <a:noFill/>
        </p:spPr>
        <p:txBody>
          <a:bodyPr wrap="square" rtlCol="0">
            <a:spAutoFit/>
          </a:bodyPr>
          <a:lstStyle/>
          <a:p>
            <a:r>
              <a:rPr lang="en-US" noProof="0" dirty="0"/>
              <a:t>2007 – Global Ocean Sampling Expedition (first large metagenomics data collection)</a:t>
            </a:r>
          </a:p>
        </p:txBody>
      </p:sp>
      <p:sp>
        <p:nvSpPr>
          <p:cNvPr id="3" name="CasellaDiTesto 2">
            <a:extLst>
              <a:ext uri="{FF2B5EF4-FFF2-40B4-BE49-F238E27FC236}">
                <a16:creationId xmlns:a16="http://schemas.microsoft.com/office/drawing/2014/main" id="{63716099-EAFD-76DE-34F7-DD1D19F59931}"/>
              </a:ext>
            </a:extLst>
          </p:cNvPr>
          <p:cNvSpPr txBox="1"/>
          <p:nvPr/>
        </p:nvSpPr>
        <p:spPr>
          <a:xfrm>
            <a:off x="453100" y="5647210"/>
            <a:ext cx="4076483" cy="646331"/>
          </a:xfrm>
          <a:prstGeom prst="rect">
            <a:avLst/>
          </a:prstGeom>
          <a:noFill/>
          <a:ln w="12700">
            <a:solidFill>
              <a:srgbClr val="FF0000"/>
            </a:solidFill>
          </a:ln>
        </p:spPr>
        <p:txBody>
          <a:bodyPr wrap="square" rtlCol="0">
            <a:spAutoFit/>
          </a:bodyPr>
          <a:lstStyle/>
          <a:p>
            <a:pPr algn="ctr"/>
            <a:r>
              <a:rPr lang="en-US" b="1" noProof="0" dirty="0">
                <a:solidFill>
                  <a:srgbClr val="FF0000"/>
                </a:solidFill>
              </a:rPr>
              <a:t>NB: the HGP project was entirely run with Sanger sequencing!</a:t>
            </a:r>
          </a:p>
        </p:txBody>
      </p:sp>
    </p:spTree>
    <p:extLst>
      <p:ext uri="{BB962C8B-B14F-4D97-AF65-F5344CB8AC3E}">
        <p14:creationId xmlns:p14="http://schemas.microsoft.com/office/powerpoint/2010/main" val="110902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248</TotalTime>
  <Words>6507</Words>
  <Application>Microsoft Office PowerPoint</Application>
  <PresentationFormat>Widescreen</PresentationFormat>
  <Paragraphs>534</Paragraphs>
  <Slides>82</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82</vt:i4>
      </vt:variant>
    </vt:vector>
  </HeadingPairs>
  <TitlesOfParts>
    <vt:vector size="88" baseType="lpstr">
      <vt:lpstr>Arial</vt:lpstr>
      <vt:lpstr>Calibri</vt:lpstr>
      <vt:lpstr>Century Gothic</vt:lpstr>
      <vt:lpstr>Symbol</vt:lpstr>
      <vt:lpstr>Wingdings</vt:lpstr>
      <vt:lpstr>Sheer Green 16x9</vt:lpstr>
      <vt:lpstr>LEZIONE 3 DNA sequencing technologies</vt:lpstr>
      <vt:lpstr>The long walk to genome sequencing</vt:lpstr>
      <vt:lpstr>Sequencing market demand grows exponentially</vt:lpstr>
      <vt:lpstr>Service vs technology costs</vt:lpstr>
      <vt:lpstr>A large sequencing center looks something like this....</vt:lpstr>
      <vt:lpstr>Are we «drowning» in data?</vt:lpstr>
      <vt:lpstr>Sequencing – the evolution of «throughput»</vt:lpstr>
      <vt:lpstr>It all started with Sanger…</vt:lpstr>
      <vt:lpstr>Let's not forget the great results obtained through this technique!</vt:lpstr>
      <vt:lpstr>What have been the causes of the rapid development of “next-generation” sequencing?</vt:lpstr>
      <vt:lpstr>Broad range of applications: not just whole genome sequencing!</vt:lpstr>
      <vt:lpstr>Polony sequencing: the breakthrough</vt:lpstr>
      <vt:lpstr>Emulsion PCR: a definition</vt:lpstr>
      <vt:lpstr>Emulsion PCR vs bridge PCR</vt:lpstr>
      <vt:lpstr>Why do we talk about «next-generation sequencing»/NGS?</vt:lpstr>
      <vt:lpstr>A first example of NGS platforms: Illumina - different solutions for different goals</vt:lpstr>
      <vt:lpstr>A first example of NGS platforms: Illumina - different solutions for different goals</vt:lpstr>
      <vt:lpstr>Another example: Ion Torrent platforms</vt:lpstr>
      <vt:lpstr>SOME TERMINOLOGY</vt:lpstr>
      <vt:lpstr>Presentazione standard di PowerPoint</vt:lpstr>
      <vt:lpstr>NEXT GENERATION SEQUENCING – THE EARLY PHASES (development in the early ‘2000s)</vt:lpstr>
      <vt:lpstr>NEXT GENERATION SEQUENCING – THE BASICS</vt:lpstr>
      <vt:lpstr>NEXT GENERATION SEQUENCING – THE BASICS</vt:lpstr>
      <vt:lpstr>IN DETAIL: ROCHE 454-SOME MENTION OF AN ABANDONED PLATFORM</vt:lpstr>
      <vt:lpstr>SEQUENCING CHEMISTRY</vt:lpstr>
      <vt:lpstr>COMPETITION WITH ILLUMINA LED TO A QUICK DECLINE</vt:lpstr>
      <vt:lpstr>ILLUMINA SEQUENCING</vt:lpstr>
      <vt:lpstr>CLUSTER STATION</vt:lpstr>
      <vt:lpstr>THE ORGANIZATION OF A FLOWCELL</vt:lpstr>
      <vt:lpstr>ILLUMINA LIBRARY PREPARATION</vt:lpstr>
      <vt:lpstr>BRIDGE AMPLIFICATION – CLUSTER GENERATION</vt:lpstr>
      <vt:lpstr>BRIDGE AMPLIFICATION – CLUSTER GENERATION</vt:lpstr>
      <vt:lpstr>SEQUENCING CHEMISTRY</vt:lpstr>
      <vt:lpstr>Presentazione standard di PowerPoint</vt:lpstr>
      <vt:lpstr>PAIRED-END SEQUENCING</vt:lpstr>
      <vt:lpstr>Presentazione standard di PowerPoint</vt:lpstr>
      <vt:lpstr>A GREAT COMMERCIAL SUCCESS</vt:lpstr>
      <vt:lpstr>ILLUMINA SEQUENCING – A FEW THINGS TO KEEP IN MIND</vt:lpstr>
      <vt:lpstr>WHY CAN’T ILLUMINA READS BE LONGER?</vt:lpstr>
      <vt:lpstr>ION TORRENT SEQUENCING</vt:lpstr>
      <vt:lpstr>ION TORRENT SEQUENCING - WORKFLOW</vt:lpstr>
      <vt:lpstr>ION TORRENT SEQUENCING - OUTPUT</vt:lpstr>
      <vt:lpstr>ION TORRENT SEQUENCING – MAIN FEATURES AND APPLICATIONS</vt:lpstr>
      <vt:lpstr>Presentazione standard di PowerPoint</vt:lpstr>
      <vt:lpstr>Presentazione standard di PowerPoint</vt:lpstr>
      <vt:lpstr>ION TORRENT SEQUENCING – COMMERCIAL SUCCESS AND EARLY SIGNS OF DECLINE?</vt:lpstr>
      <vt:lpstr>BGI-SEQ: THE NEW GUY IN TOWN</vt:lpstr>
      <vt:lpstr>BGISEQ</vt:lpstr>
      <vt:lpstr>COMMERCIAL SUCCESS (AND INSUCCESS)</vt:lpstr>
      <vt:lpstr>GENAPSYS SEQUENCING – THE NEWCOMERS</vt:lpstr>
      <vt:lpstr>ELEMENT BIOSCIENCES AVITI – THE NEWCOMERS</vt:lpstr>
      <vt:lpstr>ELEMENT BIOSCIENCES AVITI – THE NEWCOMERS</vt:lpstr>
      <vt:lpstr>AVIDITY SEQUENCING – The technology</vt:lpstr>
      <vt:lpstr>SINGULAR GENOMICS – THE NEWCOMERS</vt:lpstr>
      <vt:lpstr>SINGULAR GENOMICS – THE NEWCOMERS</vt:lpstr>
      <vt:lpstr>ULTIMA GENOMICS – THE NEWCOMERS</vt:lpstr>
      <vt:lpstr>ULTIMA GENOMICS – THE NEWCOMERS</vt:lpstr>
      <vt:lpstr>ULTIMA GENOMICS – THE NEWCOMERS</vt:lpstr>
      <vt:lpstr>PACBIO ONSO – SEQUENCING BY BINDING</vt:lpstr>
      <vt:lpstr>PACBIO ONSO – SEQUENCING BY BINDING</vt:lpstr>
      <vt:lpstr>WILL THESE COMPETITORS OF ILLUMINA AND BGI-SEQ HAVE SUCCESS?</vt:lpstr>
      <vt:lpstr>THIRD-GENERATION SEQUENCING: NEW PERSPECTIVES FOR SEQUENCING COMPLEX GENOMES (BUT NOT ONLY...)</vt:lpstr>
      <vt:lpstr>FROM THE SECOND TO THE THIRD-GENERATION SEQUENCING</vt:lpstr>
      <vt:lpstr>THIRD-GENERATION SEQUENCING: NEW PERSPECTIVES FOR SEQUENCING COMPLEX GENOMES (BUT NOT ONLY...)</vt:lpstr>
      <vt:lpstr>Presentazione standard di PowerPoint</vt:lpstr>
      <vt:lpstr>SMRT SEQUENCING (PAC BIO)</vt:lpstr>
      <vt:lpstr>SMRT SEQUENCING  - OVERVIEW OF THE TECHNOLOGY</vt:lpstr>
      <vt:lpstr>SMRT SEQUENCING  - OVERVIEW OF THE TECHNOLOGY</vt:lpstr>
      <vt:lpstr>SMRT SEQUENCING  - OVERVIEW OF THE TECHNOLOGY</vt:lpstr>
      <vt:lpstr>Presentazione standard di PowerPoint</vt:lpstr>
      <vt:lpstr>Presentazione standard di PowerPoint</vt:lpstr>
      <vt:lpstr>OXFORD NANOPORE: AN ALTERNATIVE APPROACH</vt:lpstr>
      <vt:lpstr>OXFORD NANOPORE: AN ALTERNATIVE APPROACH</vt:lpstr>
      <vt:lpstr>Presentazione standard di PowerPoint</vt:lpstr>
      <vt:lpstr>Presentazione standard di PowerPoint</vt:lpstr>
      <vt:lpstr>MINION – A PORTABLE SEQUENCER</vt:lpstr>
      <vt:lpstr>GRIDION – THE BENCHTOP SEQUENCER</vt:lpstr>
      <vt:lpstr>PROMETHION – THE SEQUENCER FOR LARGE PROJECTS</vt:lpstr>
      <vt:lpstr>TOWARDS THE DEVELOPMENT OF PORTABLE SEQUENCERS</vt:lpstr>
      <vt:lpstr>NOT JUST PACBIO AND NANONPORES. OTHER APPROACHES (WITH MIXED FORTUNES)</vt:lpstr>
      <vt:lpstr>ROCHE SEQUENCING BY EXPANSION – A NEW COMPETITOR</vt:lpstr>
      <vt:lpstr>THIRD GENERATION SEQUENCING TECHNOLOGIES ARE STILL EXPANDING THEIR MARKET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Marco Gerdol</cp:lastModifiedBy>
  <cp:revision>19</cp:revision>
  <dcterms:created xsi:type="dcterms:W3CDTF">2017-03-04T15:34:55Z</dcterms:created>
  <dcterms:modified xsi:type="dcterms:W3CDTF">2025-10-09T21:38:05Z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