
<file path=[Content_Types].xml><?xml version="1.0" encoding="utf-8"?>
<Types xmlns="http://schemas.openxmlformats.org/package/2006/content-types">
  <Default Extension="bin" ContentType="image/unknown"/>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handoutMasterIdLst>
    <p:handoutMasterId r:id="rId52"/>
  </p:handoutMasterIdLst>
  <p:sldIdLst>
    <p:sldId id="277" r:id="rId3"/>
    <p:sldId id="577" r:id="rId4"/>
    <p:sldId id="586" r:id="rId5"/>
    <p:sldId id="587" r:id="rId6"/>
    <p:sldId id="542" r:id="rId7"/>
    <p:sldId id="509" r:id="rId8"/>
    <p:sldId id="543" r:id="rId9"/>
    <p:sldId id="578" r:id="rId10"/>
    <p:sldId id="545" r:id="rId11"/>
    <p:sldId id="579" r:id="rId12"/>
    <p:sldId id="580" r:id="rId13"/>
    <p:sldId id="546" r:id="rId14"/>
    <p:sldId id="559" r:id="rId15"/>
    <p:sldId id="581" r:id="rId16"/>
    <p:sldId id="562" r:id="rId17"/>
    <p:sldId id="560" r:id="rId18"/>
    <p:sldId id="561" r:id="rId19"/>
    <p:sldId id="544" r:id="rId20"/>
    <p:sldId id="564" r:id="rId21"/>
    <p:sldId id="576" r:id="rId22"/>
    <p:sldId id="547" r:id="rId23"/>
    <p:sldId id="549" r:id="rId24"/>
    <p:sldId id="552" r:id="rId25"/>
    <p:sldId id="554" r:id="rId26"/>
    <p:sldId id="551" r:id="rId27"/>
    <p:sldId id="553" r:id="rId28"/>
    <p:sldId id="555" r:id="rId29"/>
    <p:sldId id="591" r:id="rId30"/>
    <p:sldId id="556" r:id="rId31"/>
    <p:sldId id="557" r:id="rId32"/>
    <p:sldId id="563" r:id="rId33"/>
    <p:sldId id="569" r:id="rId34"/>
    <p:sldId id="582" r:id="rId35"/>
    <p:sldId id="568" r:id="rId36"/>
    <p:sldId id="570" r:id="rId37"/>
    <p:sldId id="558" r:id="rId38"/>
    <p:sldId id="585" r:id="rId39"/>
    <p:sldId id="588" r:id="rId40"/>
    <p:sldId id="575" r:id="rId41"/>
    <p:sldId id="567" r:id="rId42"/>
    <p:sldId id="573" r:id="rId43"/>
    <p:sldId id="566" r:id="rId44"/>
    <p:sldId id="574" r:id="rId45"/>
    <p:sldId id="583" r:id="rId46"/>
    <p:sldId id="584" r:id="rId47"/>
    <p:sldId id="565" r:id="rId48"/>
    <p:sldId id="589" r:id="rId49"/>
    <p:sldId id="59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5" d="100"/>
          <a:sy n="95" d="100"/>
        </p:scale>
        <p:origin x="206"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10/28/2025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10/28/2025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10/28/2025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10/28/2025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10/28/2025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10/28/2025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10/28/2025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10/28/2025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10/28/2025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10/28/2025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10/28/2025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10/28/2025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10/28/2025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enomesiz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mea.illumina.com/techniques/sequencing/ngs-library-prep/tagmentation.html"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www.youtube.com/watch?v=7MocmyYG-FM" TargetMode="Externa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fif"/></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en-US" sz="4800" dirty="0"/>
              <a:t>LECTURE 4</a:t>
            </a:r>
            <a:br>
              <a:rPr lang="en-US" sz="4800" dirty="0"/>
            </a:br>
            <a:r>
              <a:rPr lang="en-US" sz="4800" dirty="0"/>
              <a:t>Preparation of samples and sequencing libraries</a:t>
            </a:r>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sz="2800" dirty="0"/>
              <a:t>BE CAREFUL ABOUT THE POSSIBLE SOURCES OF EXOGENOUS CONTAMINATION OR CROSS-CONTAMINATION</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422" y="1841997"/>
            <a:ext cx="4858007" cy="1973865"/>
          </a:xfrm>
          <a:prstGeom prst="rect">
            <a:avLst/>
          </a:prstGeom>
        </p:spPr>
      </p:pic>
      <p:sp>
        <p:nvSpPr>
          <p:cNvPr id="8" name="CasellaDiTesto 7"/>
          <p:cNvSpPr txBox="1"/>
          <p:nvPr/>
        </p:nvSpPr>
        <p:spPr>
          <a:xfrm>
            <a:off x="805422" y="4202722"/>
            <a:ext cx="4858007" cy="1754326"/>
          </a:xfrm>
          <a:prstGeom prst="rect">
            <a:avLst/>
          </a:prstGeom>
          <a:noFill/>
        </p:spPr>
        <p:txBody>
          <a:bodyPr wrap="square" rtlCol="0">
            <a:spAutoFit/>
          </a:bodyPr>
          <a:lstStyle/>
          <a:p>
            <a:pPr algn="just"/>
            <a:r>
              <a:rPr lang="en-US" b="1" dirty="0"/>
              <a:t>Diverse and Widespread Contamination Evident in the Unmapped Depths of High Throughput Sequencing Data</a:t>
            </a:r>
          </a:p>
          <a:p>
            <a:pPr algn="just"/>
            <a:r>
              <a:rPr lang="it-IT" dirty="0" err="1"/>
              <a:t>Lusk</a:t>
            </a:r>
            <a:r>
              <a:rPr lang="it-IT" dirty="0"/>
              <a:t>, </a:t>
            </a:r>
            <a:r>
              <a:rPr lang="it-IT" dirty="0" err="1"/>
              <a:t>PlosONE</a:t>
            </a:r>
            <a:r>
              <a:rPr lang="it-IT" dirty="0"/>
              <a:t>, 2014</a:t>
            </a:r>
          </a:p>
          <a:p>
            <a:pPr algn="just"/>
            <a:r>
              <a:rPr lang="it-IT" dirty="0" err="1"/>
              <a:t>This</a:t>
            </a:r>
            <a:r>
              <a:rPr lang="it-IT" dirty="0"/>
              <a:t> </a:t>
            </a:r>
            <a:r>
              <a:rPr lang="it-IT" dirty="0" err="1"/>
              <a:t>is</a:t>
            </a:r>
            <a:r>
              <a:rPr lang="it-IT" dirty="0"/>
              <a:t> an </a:t>
            </a:r>
            <a:r>
              <a:rPr lang="it-IT" dirty="0" err="1"/>
              <a:t>example</a:t>
            </a:r>
            <a:r>
              <a:rPr lang="it-IT" dirty="0"/>
              <a:t> of </a:t>
            </a:r>
            <a:r>
              <a:rPr lang="it-IT" dirty="0" err="1"/>
              <a:t>what</a:t>
            </a:r>
            <a:r>
              <a:rPr lang="it-IT" dirty="0"/>
              <a:t> can </a:t>
            </a:r>
            <a:r>
              <a:rPr lang="it-IT" dirty="0" err="1"/>
              <a:t>happen</a:t>
            </a:r>
            <a:r>
              <a:rPr lang="it-IT" dirty="0"/>
              <a:t> in human </a:t>
            </a:r>
            <a:r>
              <a:rPr lang="it-IT" dirty="0" err="1"/>
              <a:t>experiments</a:t>
            </a:r>
            <a:endParaRPr lang="it-IT" dirty="0"/>
          </a:p>
        </p:txBody>
      </p:sp>
      <p:sp>
        <p:nvSpPr>
          <p:cNvPr id="9" name="CasellaDiTesto 8"/>
          <p:cNvSpPr txBox="1"/>
          <p:nvPr/>
        </p:nvSpPr>
        <p:spPr>
          <a:xfrm>
            <a:off x="6224414" y="1841997"/>
            <a:ext cx="5117663" cy="3970318"/>
          </a:xfrm>
          <a:prstGeom prst="rect">
            <a:avLst/>
          </a:prstGeom>
          <a:noFill/>
        </p:spPr>
        <p:txBody>
          <a:bodyPr wrap="square" rtlCol="0">
            <a:spAutoFit/>
          </a:bodyPr>
          <a:lstStyle/>
          <a:p>
            <a:pPr algn="just"/>
            <a:r>
              <a:rPr lang="en-US" b="1" dirty="0"/>
              <a:t>Patterns of cross-contamination in a multispecies population genomic project: detection, quantification, impact, and solutions</a:t>
            </a:r>
          </a:p>
          <a:p>
            <a:pPr algn="just"/>
            <a:r>
              <a:rPr lang="it-IT" dirty="0" err="1"/>
              <a:t>Ballenghien</a:t>
            </a:r>
            <a:r>
              <a:rPr lang="it-IT" dirty="0"/>
              <a:t> et al., BMC </a:t>
            </a:r>
            <a:r>
              <a:rPr lang="it-IT" dirty="0" err="1"/>
              <a:t>Biology</a:t>
            </a:r>
            <a:r>
              <a:rPr lang="it-IT" dirty="0"/>
              <a:t>, 2017</a:t>
            </a:r>
          </a:p>
          <a:p>
            <a:pPr algn="just"/>
            <a:endParaRPr lang="it-IT" dirty="0"/>
          </a:p>
          <a:p>
            <a:pPr algn="just"/>
            <a:r>
              <a:rPr lang="it-IT" dirty="0"/>
              <a:t>«</a:t>
            </a:r>
            <a:r>
              <a:rPr lang="en-US" i="1" dirty="0"/>
              <a:t>nearly all the detected contamination events of between-species contamination involved species that were sent the same day to the same company</a:t>
            </a:r>
            <a:r>
              <a:rPr lang="en-US" dirty="0"/>
              <a:t>”</a:t>
            </a:r>
          </a:p>
          <a:p>
            <a:pPr algn="just"/>
            <a:endParaRPr lang="it-IT" dirty="0"/>
          </a:p>
          <a:p>
            <a:pPr algn="just"/>
            <a:r>
              <a:rPr lang="en-US" dirty="0"/>
              <a:t>Contamination may also unknowingly happen in the lab, e.g. during the nucleic acid extraction or library prep phases!</a:t>
            </a:r>
          </a:p>
        </p:txBody>
      </p:sp>
    </p:spTree>
    <p:extLst>
      <p:ext uri="{BB962C8B-B14F-4D97-AF65-F5344CB8AC3E}">
        <p14:creationId xmlns:p14="http://schemas.microsoft.com/office/powerpoint/2010/main" val="411791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2728"/>
            <a:ext cx="9509760" cy="1088136"/>
          </a:xfrm>
        </p:spPr>
        <p:txBody>
          <a:bodyPr>
            <a:normAutofit/>
          </a:bodyPr>
          <a:lstStyle/>
          <a:p>
            <a:pPr algn="ctr"/>
            <a:r>
              <a:rPr lang="it-IT" sz="2800" dirty="0"/>
              <a:t>HOW CAN CONTAMINATION RISKS BE MINIMIZED?</a:t>
            </a:r>
          </a:p>
        </p:txBody>
      </p:sp>
      <p:sp>
        <p:nvSpPr>
          <p:cNvPr id="9" name="CasellaDiTesto 8"/>
          <p:cNvSpPr txBox="1"/>
          <p:nvPr/>
        </p:nvSpPr>
        <p:spPr>
          <a:xfrm>
            <a:off x="562708" y="1527048"/>
            <a:ext cx="1104313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Select tissues appropriately</a:t>
            </a:r>
            <a:r>
              <a:rPr lang="en-US" dirty="0"/>
              <a:t>: they should be “clean,” where the presence of exogenous contamination is least likely (e.g., no digestive tissue!)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Thoroughly clean/wash organisms </a:t>
            </a:r>
            <a:r>
              <a:rPr lang="en-US" dirty="0"/>
              <a:t>(remove </a:t>
            </a:r>
            <a:r>
              <a:rPr lang="en-US" dirty="0" err="1"/>
              <a:t>epibionts</a:t>
            </a:r>
            <a:r>
              <a:rPr lang="en-US" dirty="0"/>
              <a:t>, soil, water or other environmental debris)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Check for parasites and infections </a:t>
            </a:r>
            <a:r>
              <a:rPr lang="en-US" dirty="0"/>
              <a:t>and take them into account in downstream analysis steps, if necessary (decontamination can be also potentially applied to the reads, with </a:t>
            </a:r>
            <a:r>
              <a:rPr lang="en-US" i="1" dirty="0"/>
              <a:t>in </a:t>
            </a:r>
            <a:r>
              <a:rPr lang="en-US" i="1" dirty="0" err="1"/>
              <a:t>silico</a:t>
            </a:r>
            <a:r>
              <a:rPr lang="en-US" i="1" dirty="0"/>
              <a:t> </a:t>
            </a:r>
            <a:r>
              <a:rPr lang="en-US" dirty="0"/>
              <a:t>methodologies)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Work in a dedicated environment</a:t>
            </a:r>
            <a:r>
              <a:rPr lang="en-US" dirty="0"/>
              <a:t>, cleaning the equipment (scalpels, tweezers, etc.) used for dissections. Do not work in parallel on several different species, or do so in separate rooms!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Pay equal attention to </a:t>
            </a:r>
            <a:r>
              <a:rPr lang="en-US" dirty="0" err="1"/>
              <a:t>plasticware</a:t>
            </a:r>
            <a:r>
              <a:rPr lang="en-US" dirty="0"/>
              <a:t>, extraction kits, library preparation kits, and various reagents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Learn from your previous mistakes (sequencing centers use well-established protocols to minimize these risks)</a:t>
            </a:r>
            <a:endParaRPr lang="it-IT" dirty="0"/>
          </a:p>
        </p:txBody>
      </p:sp>
    </p:spTree>
    <p:extLst>
      <p:ext uri="{BB962C8B-B14F-4D97-AF65-F5344CB8AC3E}">
        <p14:creationId xmlns:p14="http://schemas.microsoft.com/office/powerpoint/2010/main" val="9066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941" y="1611768"/>
            <a:ext cx="10491651" cy="4351338"/>
          </a:xfrm>
        </p:spPr>
        <p:txBody>
          <a:bodyPr>
            <a:normAutofit/>
          </a:bodyPr>
          <a:lstStyle/>
          <a:p>
            <a:pPr algn="just"/>
            <a:r>
              <a:rPr lang="en-US" dirty="0"/>
              <a:t>It is often required to obtain “pure” DNA, i.e., with good </a:t>
            </a:r>
            <a:r>
              <a:rPr lang="en-US" b="1" dirty="0"/>
              <a:t>260/230 and 260/280 nm absorbance ratios</a:t>
            </a:r>
            <a:r>
              <a:rPr lang="en-US" dirty="0"/>
              <a:t>, which is an indication of the absence of impurities of various kinds (polysaccharides, photosynthetic and non-photosynthetic pigments, metabolites, etc.).</a:t>
            </a:r>
          </a:p>
          <a:p>
            <a:pPr algn="just"/>
            <a:r>
              <a:rPr lang="en-US" dirty="0"/>
              <a:t>It also depends on the tissue selected for extraction, with special arrangements that can be made in some cases</a:t>
            </a:r>
          </a:p>
          <a:p>
            <a:pPr algn="just"/>
            <a:r>
              <a:rPr lang="en-US" b="1" dirty="0"/>
              <a:t>Tradeoff between quality and quantity</a:t>
            </a:r>
            <a:r>
              <a:rPr lang="en-US" dirty="0"/>
              <a:t>!</a:t>
            </a:r>
          </a:p>
          <a:p>
            <a:pPr algn="just"/>
            <a:r>
              <a:rPr lang="en-US" dirty="0"/>
              <a:t>Key choice for </a:t>
            </a:r>
            <a:r>
              <a:rPr lang="en-US" dirty="0" err="1"/>
              <a:t>PacBio</a:t>
            </a:r>
            <a:r>
              <a:rPr lang="en-US" dirty="0"/>
              <a:t>/ONT.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0" y="4843520"/>
            <a:ext cx="6645216" cy="182133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68" y="3527846"/>
            <a:ext cx="5249907" cy="3286987"/>
          </a:xfrm>
          <a:prstGeom prst="rect">
            <a:avLst/>
          </a:prstGeom>
        </p:spPr>
      </p:pic>
      <p:sp>
        <p:nvSpPr>
          <p:cNvPr id="7"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a:t>FACTORS TO CONSIDER WHEN PREPARING A GENOMIC LIBRARY FOR NGS</a:t>
            </a:r>
            <a:endParaRPr lang="it-IT" sz="2800" dirty="0"/>
          </a:p>
        </p:txBody>
      </p:sp>
    </p:spTree>
    <p:extLst>
      <p:ext uri="{BB962C8B-B14F-4D97-AF65-F5344CB8AC3E}">
        <p14:creationId xmlns:p14="http://schemas.microsoft.com/office/powerpoint/2010/main" val="8675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377" y="1825625"/>
            <a:ext cx="5612423" cy="4351338"/>
          </a:xfrm>
        </p:spPr>
        <p:txBody>
          <a:bodyPr>
            <a:normAutofit/>
          </a:bodyPr>
          <a:lstStyle/>
          <a:p>
            <a:pPr algn="just"/>
            <a:r>
              <a:rPr lang="en-US" dirty="0"/>
              <a:t>Absorbance ratios, a quick review</a:t>
            </a:r>
          </a:p>
          <a:p>
            <a:pPr algn="just"/>
            <a:r>
              <a:rPr lang="en-US" b="1" dirty="0"/>
              <a:t>Nucleic acids have an absorbance peak at 260 nm: this DOES NOT ALLOW discrimination between DNA and RNA</a:t>
            </a:r>
            <a:r>
              <a:rPr lang="en-US" dirty="0"/>
              <a:t> -&gt; in case it is necessary to use single (x RNA) or double helix (x DNA) nucleic acid intercalating fluorophores</a:t>
            </a:r>
          </a:p>
          <a:p>
            <a:pPr algn="just"/>
            <a:r>
              <a:rPr lang="en-US" b="1" dirty="0"/>
              <a:t>This is not a measure of nucleic acid integrity, but solely and exclusively of “purity.” </a:t>
            </a:r>
            <a:r>
              <a:rPr lang="en-US" dirty="0"/>
              <a:t>I could get extremely pure but extremely degraded DNA, which would not be possible to use for any application</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3169" t="5451" r="9748" b="4650"/>
          <a:stretch/>
        </p:blipFill>
        <p:spPr>
          <a:xfrm>
            <a:off x="545125" y="2265240"/>
            <a:ext cx="4980426" cy="2974975"/>
          </a:xfrm>
          <a:prstGeom prst="rect">
            <a:avLst/>
          </a:prstGeom>
        </p:spPr>
      </p:pic>
      <p:sp>
        <p:nvSpPr>
          <p:cNvPr id="6"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a:t>FACTORS TO CONSIDER WHEN PREPARING A GENOMIC LIBRARY FOR NGS</a:t>
            </a:r>
            <a:endParaRPr lang="it-IT" sz="2800" dirty="0"/>
          </a:p>
        </p:txBody>
      </p:sp>
    </p:spTree>
    <p:extLst>
      <p:ext uri="{BB962C8B-B14F-4D97-AF65-F5344CB8AC3E}">
        <p14:creationId xmlns:p14="http://schemas.microsoft.com/office/powerpoint/2010/main" val="641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825625"/>
            <a:ext cx="10491651" cy="4351338"/>
          </a:xfrm>
        </p:spPr>
        <p:txBody>
          <a:bodyPr>
            <a:normAutofit/>
          </a:bodyPr>
          <a:lstStyle/>
          <a:p>
            <a:pPr algn="just"/>
            <a:r>
              <a:rPr lang="en-US" dirty="0"/>
              <a:t>The problem of quantity... </a:t>
            </a:r>
            <a:r>
              <a:rPr lang="en-US" b="1" dirty="0"/>
              <a:t>How much DNA can I get from the extraction of genomic DNA from a tissue?</a:t>
            </a:r>
          </a:p>
          <a:p>
            <a:pPr algn="just"/>
            <a:r>
              <a:rPr lang="en-US" dirty="0"/>
              <a:t>It depends on many factors: cell size, “compactness” of the tissue, but especially </a:t>
            </a:r>
            <a:r>
              <a:rPr lang="en-US" u="sng" dirty="0"/>
              <a:t>nuclear content of genomic DNA</a:t>
            </a:r>
          </a:p>
          <a:p>
            <a:pPr algn="just"/>
            <a:r>
              <a:rPr lang="en-US" dirty="0"/>
              <a:t>Counterintuitive (and often little considered) aspect: given the same cell size, the </a:t>
            </a:r>
            <a:r>
              <a:rPr lang="en-US" u="sng" dirty="0"/>
              <a:t>nuclear DNA content varies considerably depending on the species</a:t>
            </a:r>
            <a:r>
              <a:rPr lang="en-US" dirty="0"/>
              <a:t> being considered due to different genome sizes</a:t>
            </a:r>
          </a:p>
          <a:p>
            <a:pPr algn="just"/>
            <a:r>
              <a:rPr lang="en-US" b="1" dirty="0"/>
              <a:t>C-value: nuclear DNA content in </a:t>
            </a:r>
            <a:r>
              <a:rPr lang="en-US" b="1" dirty="0" err="1"/>
              <a:t>pg</a:t>
            </a:r>
            <a:r>
              <a:rPr lang="en-US" b="1" dirty="0"/>
              <a:t> of each haploid cell</a:t>
            </a:r>
            <a:r>
              <a:rPr lang="en-US" dirty="0"/>
              <a:t> (gametes)</a:t>
            </a:r>
          </a:p>
          <a:p>
            <a:pPr algn="just"/>
            <a:r>
              <a:rPr lang="en-US" u="sng" dirty="0"/>
              <a:t>Equivalent to half the DNA content of a somatic cell of a diploid eukaryotic organism</a:t>
            </a:r>
            <a:endParaRPr lang="it-IT" u="sng" dirty="0"/>
          </a:p>
        </p:txBody>
      </p:sp>
      <p:sp>
        <p:nvSpPr>
          <p:cNvPr id="5"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a:t>FACTORS TO CONSIDER WHEN PREPARING A GENOMIC LIBRARY FOR NGS</a:t>
            </a:r>
            <a:endParaRPr lang="it-IT" sz="2800" dirty="0"/>
          </a:p>
        </p:txBody>
      </p:sp>
    </p:spTree>
    <p:extLst>
      <p:ext uri="{BB962C8B-B14F-4D97-AF65-F5344CB8AC3E}">
        <p14:creationId xmlns:p14="http://schemas.microsoft.com/office/powerpoint/2010/main" val="18292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174" y="1729830"/>
            <a:ext cx="10491651" cy="4351338"/>
          </a:xfrm>
        </p:spPr>
        <p:txBody>
          <a:bodyPr>
            <a:normAutofit/>
          </a:bodyPr>
          <a:lstStyle/>
          <a:p>
            <a:pPr algn="just"/>
            <a:r>
              <a:rPr lang="en-US" dirty="0"/>
              <a:t>It is always good to check the quantity required by a protocol (or by a sequencing center, in the case of an external service) before starting a project, so as to avoid nasty surprises!</a:t>
            </a:r>
          </a:p>
          <a:p>
            <a:pPr algn="just"/>
            <a:r>
              <a:rPr lang="en-US" dirty="0"/>
              <a:t>Pay attention not only to the </a:t>
            </a:r>
            <a:r>
              <a:rPr lang="en-US" b="1" dirty="0"/>
              <a:t>quantity</a:t>
            </a:r>
            <a:r>
              <a:rPr lang="en-US" dirty="0"/>
              <a:t>, but also to the </a:t>
            </a:r>
            <a:r>
              <a:rPr lang="en-US" b="1" dirty="0"/>
              <a:t>concentration and resuspension buffer required </a:t>
            </a:r>
            <a:r>
              <a:rPr lang="en-US" dirty="0"/>
              <a:t>(in addition to quality, of course!).</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0736" t="21088" r="14458" b="37662"/>
          <a:stretch/>
        </p:blipFill>
        <p:spPr>
          <a:xfrm>
            <a:off x="1402080" y="3639337"/>
            <a:ext cx="9744891" cy="3022720"/>
          </a:xfrm>
          <a:prstGeom prst="rect">
            <a:avLst/>
          </a:prstGeom>
        </p:spPr>
      </p:pic>
      <p:sp>
        <p:nvSpPr>
          <p:cNvPr id="6"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a:t>FACTORS TO CONSIDER WHEN PREPARING A GENOMIC LIBRARY FOR NGS</a:t>
            </a:r>
            <a:endParaRPr lang="it-IT" sz="2800" dirty="0"/>
          </a:p>
        </p:txBody>
      </p:sp>
    </p:spTree>
    <p:extLst>
      <p:ext uri="{BB962C8B-B14F-4D97-AF65-F5344CB8AC3E}">
        <p14:creationId xmlns:p14="http://schemas.microsoft.com/office/powerpoint/2010/main" val="213993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825625"/>
            <a:ext cx="10491651" cy="4351338"/>
          </a:xfrm>
        </p:spPr>
        <p:txBody>
          <a:bodyPr>
            <a:normAutofit fontScale="92500" lnSpcReduction="10000"/>
          </a:bodyPr>
          <a:lstStyle/>
          <a:p>
            <a:pPr algn="just"/>
            <a:r>
              <a:rPr lang="en-US" dirty="0"/>
              <a:t>Simplified calculation: 1Gb of genomic sequence corresponds to about 1 </a:t>
            </a:r>
            <a:r>
              <a:rPr lang="en-US" dirty="0" err="1"/>
              <a:t>pg</a:t>
            </a:r>
            <a:r>
              <a:rPr lang="en-US" dirty="0"/>
              <a:t> of DNA -&gt; human c-value = about 3</a:t>
            </a:r>
          </a:p>
          <a:p>
            <a:pPr algn="just"/>
            <a:r>
              <a:rPr lang="en-US" b="1" dirty="0"/>
              <a:t>The content of a human diploid cell is about 6.5 </a:t>
            </a:r>
            <a:r>
              <a:rPr lang="en-US" b="1" dirty="0" err="1"/>
              <a:t>pg</a:t>
            </a:r>
            <a:endParaRPr lang="en-US" b="1" dirty="0"/>
          </a:p>
          <a:p>
            <a:pPr algn="just"/>
            <a:r>
              <a:rPr lang="en-US" dirty="0"/>
              <a:t>I have to ask myself: how many millions of cells will I need to obtain the amount of genomic DNA required to prepare the library of my interest? Consequently, what weight of tissue will I need to start from for extraction?</a:t>
            </a:r>
          </a:p>
          <a:p>
            <a:pPr algn="just"/>
            <a:r>
              <a:rPr lang="en-US" dirty="0"/>
              <a:t>Relatively simple calculation for cultured cells, due to the possibility of direct counting (e.g., fibroblasts) -&gt; a small convergence flask typically contains 500 thousand/1million fibroblasts</a:t>
            </a:r>
          </a:p>
          <a:p>
            <a:pPr algn="just"/>
            <a:r>
              <a:rPr lang="en-US" dirty="0"/>
              <a:t>Less trivial calculation for blood samples (erythrocytes are not nucleated in some species!).Calculation not at all trivial for tissues (partly because much of the weight is given by extracellular matrix) -&gt; requires prior knowledge of biological samples and extraction yield -&gt; for </a:t>
            </a:r>
            <a:r>
              <a:rPr lang="en-US" i="1" dirty="0"/>
              <a:t>de novo </a:t>
            </a:r>
            <a:r>
              <a:rPr lang="en-US" dirty="0"/>
              <a:t>approaches we often rely on information available for phylogenetically close species</a:t>
            </a:r>
            <a:endParaRPr lang="it-IT" dirty="0"/>
          </a:p>
        </p:txBody>
      </p:sp>
      <p:sp>
        <p:nvSpPr>
          <p:cNvPr id="5"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a:t>FACTORS TO CONSIDER WHEN PREPARING A GENOMIC LIBRARY FOR NGS</a:t>
            </a:r>
            <a:endParaRPr lang="it-IT" sz="2800" dirty="0"/>
          </a:p>
        </p:txBody>
      </p:sp>
    </p:spTree>
    <p:extLst>
      <p:ext uri="{BB962C8B-B14F-4D97-AF65-F5344CB8AC3E}">
        <p14:creationId xmlns:p14="http://schemas.microsoft.com/office/powerpoint/2010/main" val="31329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3534"/>
          </a:xfrm>
        </p:spPr>
        <p:txBody>
          <a:bodyPr/>
          <a:lstStyle/>
          <a:p>
            <a:r>
              <a:rPr lang="it-IT" dirty="0"/>
              <a:t>GENOME SIZE</a:t>
            </a:r>
          </a:p>
        </p:txBody>
      </p:sp>
      <p:sp>
        <p:nvSpPr>
          <p:cNvPr id="3" name="Content Placeholder 2"/>
          <p:cNvSpPr>
            <a:spLocks noGrp="1"/>
          </p:cNvSpPr>
          <p:nvPr>
            <p:ph idx="1"/>
          </p:nvPr>
        </p:nvSpPr>
        <p:spPr>
          <a:xfrm>
            <a:off x="507275" y="1245653"/>
            <a:ext cx="6726382" cy="4945243"/>
          </a:xfrm>
        </p:spPr>
        <p:txBody>
          <a:bodyPr>
            <a:normAutofit fontScale="85000" lnSpcReduction="20000"/>
          </a:bodyPr>
          <a:lstStyle/>
          <a:p>
            <a:pPr algn="just"/>
            <a:r>
              <a:rPr lang="en-US" dirty="0"/>
              <a:t>Knowing the size of the genome (at least approximately) as we shall see is also most useful for </a:t>
            </a:r>
            <a:r>
              <a:rPr lang="en-US" b="1" dirty="0"/>
              <a:t>planning the depth of sequencing</a:t>
            </a:r>
          </a:p>
          <a:p>
            <a:pPr algn="just"/>
            <a:r>
              <a:rPr lang="en-US" dirty="0"/>
              <a:t>This allows to make a </a:t>
            </a:r>
            <a:r>
              <a:rPr lang="en-US" u="sng" dirty="0"/>
              <a:t>cost prediction</a:t>
            </a:r>
            <a:r>
              <a:rPr lang="en-US" dirty="0"/>
              <a:t>…</a:t>
            </a:r>
          </a:p>
          <a:p>
            <a:pPr algn="just"/>
            <a:r>
              <a:rPr lang="en-US" dirty="0"/>
              <a:t>And to decide on the </a:t>
            </a:r>
            <a:r>
              <a:rPr lang="en-US" u="sng" dirty="0"/>
              <a:t>sequencing strategy </a:t>
            </a:r>
            <a:r>
              <a:rPr lang="en-US" dirty="0"/>
              <a:t>(and type of library) to use</a:t>
            </a:r>
          </a:p>
          <a:p>
            <a:pPr algn="just"/>
            <a:r>
              <a:rPr lang="en-US" b="1" dirty="0"/>
              <a:t>C-value paradox </a:t>
            </a:r>
            <a:r>
              <a:rPr lang="en-US" dirty="0"/>
              <a:t>-&gt; the apparent morphological and physiological complexity of an organism does not correlate with the size of a genome</a:t>
            </a:r>
          </a:p>
          <a:p>
            <a:pPr algn="just"/>
            <a:r>
              <a:rPr lang="en-US" dirty="0"/>
              <a:t>There are some resources to help us make estimates: </a:t>
            </a:r>
            <a:r>
              <a:rPr lang="en-US" dirty="0">
                <a:hlinkClick r:id="rId2"/>
              </a:rPr>
              <a:t>http://www.genomesize.com</a:t>
            </a:r>
            <a:r>
              <a:rPr lang="en-US" dirty="0"/>
              <a:t> or the size of “related” genomes that have already been sequenced (e.g., from NCBI genomes)</a:t>
            </a:r>
          </a:p>
          <a:p>
            <a:pPr algn="just"/>
            <a:r>
              <a:rPr lang="en-US" dirty="0"/>
              <a:t>Therefore, </a:t>
            </a:r>
            <a:r>
              <a:rPr lang="en-US" b="1" dirty="0"/>
              <a:t>we NEVER SEQUENCE “blindly.”</a:t>
            </a:r>
          </a:p>
          <a:p>
            <a:pPr algn="just"/>
            <a:r>
              <a:rPr lang="en-US" dirty="0"/>
              <a:t>As we will see in extreme cases (“unique” species) one can proceed with an </a:t>
            </a:r>
            <a:r>
              <a:rPr lang="en-US" u="sng" dirty="0"/>
              <a:t>exploratory approach</a:t>
            </a:r>
            <a:r>
              <a:rPr lang="en-US" dirty="0"/>
              <a:t> -&gt; Illumina sequencing round and estimate genome size (and heterozygosity) with a </a:t>
            </a:r>
            <a:r>
              <a:rPr lang="en-US" u="sng" dirty="0"/>
              <a:t>k-</a:t>
            </a:r>
            <a:r>
              <a:rPr lang="en-US" u="sng" dirty="0" err="1"/>
              <a:t>mer</a:t>
            </a:r>
            <a:r>
              <a:rPr lang="en-US" u="sng" dirty="0"/>
              <a:t> approach</a:t>
            </a:r>
            <a:endParaRPr lang="it-IT" u="sng" dirty="0"/>
          </a:p>
        </p:txBody>
      </p:sp>
      <p:pic>
        <p:nvPicPr>
          <p:cNvPr id="2050" name="Picture 2" descr="http://www.mun.ca/biology/desmid/brian/BIOL2060/BIOL2060-18/18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53" y="1307511"/>
            <a:ext cx="4428664" cy="482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sz="2800" dirty="0"/>
              <a:t>HOW TO PREPARE SEQUENCING LIBRARIES COMPATIBLE WITH SECOND GENERATION SEQUENCING PLATFORMS?</a:t>
            </a:r>
          </a:p>
        </p:txBody>
      </p:sp>
      <p:sp>
        <p:nvSpPr>
          <p:cNvPr id="3" name="Content Placeholder 2"/>
          <p:cNvSpPr>
            <a:spLocks noGrp="1"/>
          </p:cNvSpPr>
          <p:nvPr>
            <p:ph idx="1"/>
          </p:nvPr>
        </p:nvSpPr>
        <p:spPr>
          <a:xfrm>
            <a:off x="627019" y="1951491"/>
            <a:ext cx="5947954" cy="4351338"/>
          </a:xfrm>
        </p:spPr>
        <p:txBody>
          <a:bodyPr>
            <a:normAutofit fontScale="92500" lnSpcReduction="20000"/>
          </a:bodyPr>
          <a:lstStyle/>
          <a:p>
            <a:pPr algn="just"/>
            <a:r>
              <a:rPr lang="en-US" dirty="0"/>
              <a:t>We will now examine some common methodologies that are used for the preparation of genomic DNA that are compatible with the construction of Illumina libraries from genomic DNA, but that </a:t>
            </a:r>
            <a:r>
              <a:rPr lang="en-US" u="sng" dirty="0"/>
              <a:t>are often applicable, with minor modifications, also for the construction of libraries for other second-generation NGS sequencing approaches</a:t>
            </a:r>
          </a:p>
          <a:p>
            <a:pPr algn="just"/>
            <a:r>
              <a:rPr lang="en-US" b="1" dirty="0">
                <a:solidFill>
                  <a:srgbClr val="FF0000"/>
                </a:solidFill>
              </a:rPr>
              <a:t>N.B. (1) the preparation of DNA samples for ONT/</a:t>
            </a:r>
            <a:r>
              <a:rPr lang="en-US" b="1" dirty="0" err="1">
                <a:solidFill>
                  <a:srgbClr val="FF0000"/>
                </a:solidFill>
              </a:rPr>
              <a:t>PacBio</a:t>
            </a:r>
            <a:r>
              <a:rPr lang="en-US" b="1" dirty="0">
                <a:solidFill>
                  <a:srgbClr val="FF0000"/>
                </a:solidFill>
              </a:rPr>
              <a:t> sequencing is very different, as the DNA is not fragmented in the same way (in some cases it is not fragmented at all!). Therefore, a high molecular weight (HMW DNA) extraction is required.</a:t>
            </a:r>
          </a:p>
          <a:p>
            <a:pPr algn="just"/>
            <a:r>
              <a:rPr lang="en-US" b="1" dirty="0">
                <a:solidFill>
                  <a:srgbClr val="FF0000"/>
                </a:solidFill>
              </a:rPr>
              <a:t>N.B. (2) the preparation of RNA samples shares some aspects, but it requires further precautions!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445" y="1628503"/>
            <a:ext cx="4674326" cy="4674326"/>
          </a:xfrm>
          <a:prstGeom prst="rect">
            <a:avLst/>
          </a:prstGeom>
        </p:spPr>
      </p:pic>
    </p:spTree>
    <p:extLst>
      <p:ext uri="{BB962C8B-B14F-4D97-AF65-F5344CB8AC3E}">
        <p14:creationId xmlns:p14="http://schemas.microsoft.com/office/powerpoint/2010/main" val="25197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a:t>EVALUATING THE QUALITY OF EXTRACTED DNA</a:t>
            </a:r>
          </a:p>
        </p:txBody>
      </p:sp>
      <p:sp>
        <p:nvSpPr>
          <p:cNvPr id="3" name="Content Placeholder 2"/>
          <p:cNvSpPr>
            <a:spLocks noGrp="1"/>
          </p:cNvSpPr>
          <p:nvPr>
            <p:ph idx="1"/>
          </p:nvPr>
        </p:nvSpPr>
        <p:spPr>
          <a:xfrm>
            <a:off x="653145" y="1289639"/>
            <a:ext cx="7768044" cy="4351338"/>
          </a:xfrm>
        </p:spPr>
        <p:txBody>
          <a:bodyPr>
            <a:normAutofit fontScale="92500" lnSpcReduction="10000"/>
          </a:bodyPr>
          <a:lstStyle/>
          <a:p>
            <a:pPr algn="just"/>
            <a:r>
              <a:rPr lang="en-US" b="1" u="sng" dirty="0"/>
              <a:t>Spectrophotometric techniques</a:t>
            </a:r>
            <a:r>
              <a:rPr lang="en-US" dirty="0"/>
              <a:t>: exploit the absorbance of DNA at 260nm and that of other possible contaminants at 230 and 280 nm. A “pure” DNA is expected to have a 260/280 ratio near 1.8 or higher. Lower values indicate contamination</a:t>
            </a:r>
          </a:p>
          <a:p>
            <a:pPr algn="just"/>
            <a:r>
              <a:rPr lang="en-US" b="1" u="sng" dirty="0"/>
              <a:t>Pulsed-field gel electrophoresis (PFGE)</a:t>
            </a:r>
            <a:r>
              <a:rPr lang="en-US" dirty="0"/>
              <a:t>: in a traditional gel, DNA fragments larger than 15-20 Kb migrate at the same rate and are not separated. This technique periodically alternates the direction of the electric field, allowing better separation (albeit with longer timelines than in a classic electrophoresis) of high molecular weight DNA</a:t>
            </a:r>
          </a:p>
          <a:p>
            <a:pPr algn="just"/>
            <a:r>
              <a:rPr lang="en-US" u="sng" dirty="0"/>
              <a:t>Most useful for applications where the longest possible fragments are required</a:t>
            </a:r>
            <a:r>
              <a:rPr lang="en-US" dirty="0"/>
              <a:t> (ONT and </a:t>
            </a:r>
            <a:r>
              <a:rPr lang="en-US" dirty="0" err="1"/>
              <a:t>PacBio</a:t>
            </a:r>
            <a:r>
              <a:rPr lang="en-US" dirty="0"/>
              <a:t>, i.e. third generation)</a:t>
            </a:r>
          </a:p>
          <a:p>
            <a:pPr algn="just"/>
            <a:r>
              <a:rPr lang="en-US" dirty="0">
                <a:solidFill>
                  <a:srgbClr val="FF0000"/>
                </a:solidFill>
              </a:rPr>
              <a:t>N.B. Before sequencing, it will also be necessary to similarly check the size of the fragments obtained as a result of library preparation</a:t>
            </a:r>
            <a:endParaRPr lang="it-IT" dirty="0">
              <a:solidFill>
                <a:srgbClr val="FF0000"/>
              </a:solidFill>
            </a:endParaRPr>
          </a:p>
        </p:txBody>
      </p:sp>
      <p:pic>
        <p:nvPicPr>
          <p:cNvPr id="5" name="Immagine 4"/>
          <p:cNvPicPr>
            <a:picLocks noChangeAspect="1"/>
          </p:cNvPicPr>
          <p:nvPr/>
        </p:nvPicPr>
        <p:blipFill>
          <a:blip r:embed="rId2"/>
          <a:stretch>
            <a:fillRect/>
          </a:stretch>
        </p:blipFill>
        <p:spPr>
          <a:xfrm>
            <a:off x="8610114" y="1425141"/>
            <a:ext cx="2911325" cy="4080334"/>
          </a:xfrm>
          <a:prstGeom prst="rect">
            <a:avLst/>
          </a:prstGeom>
        </p:spPr>
      </p:pic>
      <p:sp>
        <p:nvSpPr>
          <p:cNvPr id="6" name="CasellaDiTesto 5"/>
          <p:cNvSpPr txBox="1"/>
          <p:nvPr/>
        </p:nvSpPr>
        <p:spPr>
          <a:xfrm>
            <a:off x="794238" y="5640977"/>
            <a:ext cx="10603523" cy="646331"/>
          </a:xfrm>
          <a:prstGeom prst="rect">
            <a:avLst/>
          </a:prstGeom>
          <a:noFill/>
          <a:ln>
            <a:solidFill>
              <a:srgbClr val="00B050"/>
            </a:solidFill>
          </a:ln>
        </p:spPr>
        <p:txBody>
          <a:bodyPr wrap="square" rtlCol="0">
            <a:spAutoFit/>
          </a:bodyPr>
          <a:lstStyle/>
          <a:p>
            <a:pPr algn="ctr"/>
            <a:r>
              <a:rPr lang="en-US" dirty="0"/>
              <a:t>For quantification, which must be very accurate, </a:t>
            </a:r>
            <a:r>
              <a:rPr lang="en-US" dirty="0" err="1"/>
              <a:t>fluorimetric</a:t>
            </a:r>
            <a:r>
              <a:rPr lang="en-US" dirty="0"/>
              <a:t> methods using double-helix nucleic acid intercalants, such as in the case of the </a:t>
            </a:r>
            <a:r>
              <a:rPr lang="en-US" b="1" dirty="0" err="1"/>
              <a:t>QuBit</a:t>
            </a:r>
            <a:r>
              <a:rPr lang="en-US" b="1" dirty="0"/>
              <a:t> </a:t>
            </a:r>
            <a:r>
              <a:rPr lang="en-US" dirty="0"/>
              <a:t>instrument</a:t>
            </a:r>
            <a:endParaRPr lang="it-IT" dirty="0"/>
          </a:p>
        </p:txBody>
      </p:sp>
    </p:spTree>
    <p:extLst>
      <p:ext uri="{BB962C8B-B14F-4D97-AF65-F5344CB8AC3E}">
        <p14:creationId xmlns:p14="http://schemas.microsoft.com/office/powerpoint/2010/main" val="367839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1865"/>
          </a:xfrm>
        </p:spPr>
        <p:txBody>
          <a:bodyPr>
            <a:normAutofit/>
          </a:bodyPr>
          <a:lstStyle/>
          <a:p>
            <a:pPr algn="ctr"/>
            <a:r>
              <a:rPr lang="it-IT" sz="2800" dirty="0"/>
              <a:t>PREMISES</a:t>
            </a:r>
          </a:p>
        </p:txBody>
      </p:sp>
      <p:sp>
        <p:nvSpPr>
          <p:cNvPr id="3" name="Content Placeholder 2"/>
          <p:cNvSpPr>
            <a:spLocks noGrp="1"/>
          </p:cNvSpPr>
          <p:nvPr>
            <p:ph idx="1"/>
          </p:nvPr>
        </p:nvSpPr>
        <p:spPr>
          <a:xfrm>
            <a:off x="850174" y="1192579"/>
            <a:ext cx="10491651" cy="4351338"/>
          </a:xfrm>
        </p:spPr>
        <p:txBody>
          <a:bodyPr>
            <a:normAutofit fontScale="92500" lnSpcReduction="10000"/>
          </a:bodyPr>
          <a:lstStyle/>
          <a:p>
            <a:pPr algn="just"/>
            <a:r>
              <a:rPr lang="en-US" dirty="0"/>
              <a:t>What we will see in this block of slides </a:t>
            </a:r>
            <a:r>
              <a:rPr lang="en-US" u="sng" dirty="0"/>
              <a:t>concerns mainly the preparation of sequencing libraries from genomic DNA for whole genome sequencing or resequencing applications</a:t>
            </a:r>
          </a:p>
          <a:p>
            <a:pPr algn="just"/>
            <a:r>
              <a:rPr lang="en-US" dirty="0"/>
              <a:t>Slightly different techniques (which we will address from time to time in subsequent lectures), however, are used for other types of approaches. For example, </a:t>
            </a:r>
            <a:r>
              <a:rPr lang="en-US" b="1" dirty="0"/>
              <a:t>RNA-sequencing</a:t>
            </a:r>
            <a:r>
              <a:rPr lang="en-US" dirty="0"/>
              <a:t> requires special precautions (e.g. </a:t>
            </a:r>
            <a:r>
              <a:rPr lang="en-US" u="sng" dirty="0"/>
              <a:t>reverse transcription to cDNA</a:t>
            </a:r>
            <a:r>
              <a:rPr lang="en-US" dirty="0"/>
              <a:t>) because of the low stability of this nucleic acid, which can be easily degraded</a:t>
            </a:r>
          </a:p>
          <a:p>
            <a:pPr algn="just"/>
            <a:r>
              <a:rPr lang="en-US" u="sng" dirty="0"/>
              <a:t>Some targeted resequencing approaches</a:t>
            </a:r>
            <a:r>
              <a:rPr lang="en-US" dirty="0"/>
              <a:t> (e.g., those based on amplification by PCR) </a:t>
            </a:r>
            <a:r>
              <a:rPr lang="en-US" u="sng" dirty="0"/>
              <a:t>do not require the genomic DNA fragmentation</a:t>
            </a:r>
            <a:r>
              <a:rPr lang="en-US" dirty="0"/>
              <a:t> steps that will be described, being limited to purification of the amplified fragment post-PCR</a:t>
            </a:r>
          </a:p>
          <a:p>
            <a:pPr algn="just"/>
            <a:r>
              <a:rPr lang="en-US" dirty="0"/>
              <a:t>Various techniques for preparing fragments for inclusion in the library then converge on the same strategy of </a:t>
            </a:r>
            <a:r>
              <a:rPr lang="en-US" b="1" dirty="0"/>
              <a:t>adding adapters</a:t>
            </a:r>
            <a:r>
              <a:rPr lang="en-US" dirty="0"/>
              <a:t> (and possible barcodes), effectively making some of the considerations in the following slides valid for approaches other than genomic sequencing as well</a:t>
            </a:r>
            <a:endParaRPr lang="it-IT" dirty="0"/>
          </a:p>
        </p:txBody>
      </p:sp>
    </p:spTree>
    <p:extLst>
      <p:ext uri="{BB962C8B-B14F-4D97-AF65-F5344CB8AC3E}">
        <p14:creationId xmlns:p14="http://schemas.microsoft.com/office/powerpoint/2010/main" val="86770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5" y="1351185"/>
            <a:ext cx="3813347" cy="4351338"/>
          </a:xfrm>
        </p:spPr>
        <p:txBody>
          <a:bodyPr>
            <a:normAutofit lnSpcReduction="10000"/>
          </a:bodyPr>
          <a:lstStyle/>
          <a:p>
            <a:pPr algn="just"/>
            <a:r>
              <a:rPr lang="en-US" dirty="0"/>
              <a:t>Some instruments based on automated electrophoresis allow direct calculation of the “quality” of genomic DNA (in terms of </a:t>
            </a:r>
            <a:r>
              <a:rPr lang="en-US" b="1" dirty="0"/>
              <a:t>integrity</a:t>
            </a:r>
            <a:r>
              <a:rPr lang="en-US" dirty="0"/>
              <a:t>) by assessing the profile of molecular weights of the fragments obtained</a:t>
            </a:r>
          </a:p>
          <a:p>
            <a:pPr algn="just"/>
            <a:r>
              <a:rPr lang="en-US" dirty="0"/>
              <a:t>This is the example of the </a:t>
            </a:r>
            <a:r>
              <a:rPr lang="en-US" u="sng" dirty="0"/>
              <a:t>Agilent </a:t>
            </a:r>
            <a:r>
              <a:rPr lang="en-US" u="sng" dirty="0" err="1"/>
              <a:t>TapeStation</a:t>
            </a:r>
            <a:r>
              <a:rPr lang="en-US" dirty="0"/>
              <a:t>, which calculates the </a:t>
            </a:r>
            <a:r>
              <a:rPr lang="en-US" b="1" dirty="0"/>
              <a:t>DIN (DNA Integrity Number)</a:t>
            </a:r>
            <a:r>
              <a:rPr lang="en-US" dirty="0"/>
              <a:t> for each sample, which can take values from 1 to 10</a:t>
            </a:r>
          </a:p>
          <a:p>
            <a:pPr marL="45720" indent="0" algn="just">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71" y="1114334"/>
            <a:ext cx="7132938" cy="4701947"/>
          </a:xfrm>
          <a:prstGeom prst="rect">
            <a:avLst/>
          </a:prstGeom>
        </p:spPr>
      </p:pic>
      <p:sp>
        <p:nvSpPr>
          <p:cNvPr id="5" name="CasellaDiTesto 4"/>
          <p:cNvSpPr txBox="1"/>
          <p:nvPr/>
        </p:nvSpPr>
        <p:spPr>
          <a:xfrm>
            <a:off x="817685" y="5816281"/>
            <a:ext cx="10322169" cy="830997"/>
          </a:xfrm>
          <a:prstGeom prst="rect">
            <a:avLst/>
          </a:prstGeom>
          <a:noFill/>
        </p:spPr>
        <p:txBody>
          <a:bodyPr wrap="square" rtlCol="0">
            <a:spAutoFit/>
          </a:bodyPr>
          <a:lstStyle/>
          <a:p>
            <a:pPr algn="ctr"/>
            <a:r>
              <a:rPr lang="en-US" sz="1600" dirty="0"/>
              <a:t>Interpretation of graphs: x-axis: fragment size; y-axis: signal intensity</a:t>
            </a:r>
          </a:p>
          <a:p>
            <a:pPr algn="ctr"/>
            <a:r>
              <a:rPr lang="en-US" sz="1600" u="sng" dirty="0"/>
              <a:t>N.B. this interpretation obviously does not apply to amplification products by PCR, which have a well-defined length, which should therefore be checked without DIN calculation</a:t>
            </a:r>
          </a:p>
        </p:txBody>
      </p:sp>
      <p:sp>
        <p:nvSpPr>
          <p:cNvPr id="7" name="Title 1"/>
          <p:cNvSpPr txBox="1">
            <a:spLocks/>
          </p:cNvSpPr>
          <p:nvPr/>
        </p:nvSpPr>
        <p:spPr>
          <a:xfrm>
            <a:off x="1341120" y="421495"/>
            <a:ext cx="9509760" cy="5364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it-IT" sz="2800"/>
              <a:t>EVALUATING THE QUALITY OF EXTRACTED DNA</a:t>
            </a:r>
            <a:endParaRPr lang="it-IT" sz="2800" dirty="0"/>
          </a:p>
        </p:txBody>
      </p:sp>
    </p:spTree>
    <p:extLst>
      <p:ext uri="{BB962C8B-B14F-4D97-AF65-F5344CB8AC3E}">
        <p14:creationId xmlns:p14="http://schemas.microsoft.com/office/powerpoint/2010/main" val="390051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19" y="1951491"/>
            <a:ext cx="10511244" cy="4351338"/>
          </a:xfrm>
        </p:spPr>
        <p:txBody>
          <a:bodyPr>
            <a:normAutofit/>
          </a:bodyPr>
          <a:lstStyle/>
          <a:p>
            <a:pPr marL="45720" indent="0" algn="just">
              <a:buNone/>
            </a:pPr>
            <a:r>
              <a:rPr lang="en-US" dirty="0"/>
              <a:t>Main steps in preparing an NGS sequencing library from </a:t>
            </a:r>
            <a:r>
              <a:rPr lang="en-US" dirty="0" err="1"/>
              <a:t>gDNA</a:t>
            </a:r>
            <a:r>
              <a:rPr lang="en-US" dirty="0"/>
              <a:t> (as we shall see, often applicable to RNA-</a:t>
            </a:r>
            <a:r>
              <a:rPr lang="en-US" dirty="0" err="1"/>
              <a:t>seq</a:t>
            </a:r>
            <a:r>
              <a:rPr lang="en-US" dirty="0"/>
              <a:t> libraries as well):</a:t>
            </a:r>
            <a:endParaRPr lang="it-IT" dirty="0"/>
          </a:p>
          <a:p>
            <a:pPr marL="502920" indent="-457200" algn="just">
              <a:buAutoNum type="arabicParenR"/>
            </a:pPr>
            <a:r>
              <a:rPr lang="en-US" b="1" dirty="0"/>
              <a:t>Fragment the DNA and select fragments of the desired length</a:t>
            </a:r>
            <a:r>
              <a:rPr lang="en-US" dirty="0"/>
              <a:t> (if the library is derived from a PCR product obviously no fragmentation is needed, and usually this allows direct addition of adapters, as per step 3, by their attachment to the end of primers)</a:t>
            </a:r>
          </a:p>
          <a:p>
            <a:pPr marL="502920" indent="-457200" algn="just">
              <a:buAutoNum type="arabicParenR"/>
            </a:pPr>
            <a:r>
              <a:rPr lang="en-US" b="1" dirty="0"/>
              <a:t>(Convert target molecules to double-stranded DNA sequences), </a:t>
            </a:r>
            <a:r>
              <a:rPr lang="en-US" dirty="0"/>
              <a:t>if they are not already: this step is necessary, for example, for RNA-</a:t>
            </a:r>
            <a:r>
              <a:rPr lang="en-US" dirty="0" err="1"/>
              <a:t>seq</a:t>
            </a:r>
            <a:r>
              <a:rPr lang="en-US" dirty="0"/>
              <a:t> approaches</a:t>
            </a:r>
          </a:p>
          <a:p>
            <a:pPr marL="502920" indent="-457200" algn="just">
              <a:buAutoNum type="arabicParenR"/>
            </a:pPr>
            <a:r>
              <a:rPr lang="en-US" b="1" dirty="0"/>
              <a:t>Attach adapter sequences </a:t>
            </a:r>
            <a:r>
              <a:rPr lang="en-US" dirty="0"/>
              <a:t>(with different structure depending on the type of library and sequencing platform) </a:t>
            </a:r>
            <a:r>
              <a:rPr lang="en-US" b="1" dirty="0"/>
              <a:t>to both ends</a:t>
            </a:r>
          </a:p>
          <a:p>
            <a:pPr marL="502920" indent="-457200" algn="just">
              <a:buAutoNum type="arabicParenR"/>
            </a:pPr>
            <a:r>
              <a:rPr lang="en-US" b="1" dirty="0"/>
              <a:t>Quantify and assess the quality (range of fragment sizes obtained) of the final product of the preparation before proceeding with sequencing</a:t>
            </a:r>
            <a:endParaRPr lang="it-IT" b="1" dirty="0"/>
          </a:p>
        </p:txBody>
      </p:sp>
      <p:sp>
        <p:nvSpPr>
          <p:cNvPr id="5" name="Title 1"/>
          <p:cNvSpPr>
            <a:spLocks noGrp="1"/>
          </p:cNvSpPr>
          <p:nvPr>
            <p:ph type="title"/>
          </p:nvPr>
        </p:nvSpPr>
        <p:spPr>
          <a:xfrm>
            <a:off x="1341120" y="438912"/>
            <a:ext cx="9509760" cy="1088136"/>
          </a:xfrm>
        </p:spPr>
        <p:txBody>
          <a:bodyPr>
            <a:normAutofit fontScale="90000"/>
          </a:bodyPr>
          <a:lstStyle/>
          <a:p>
            <a:pPr algn="ctr"/>
            <a:r>
              <a:rPr lang="it-IT" sz="2800" dirty="0"/>
              <a:t>HOW TO PREPARE SEQUENCING LIBRARIES COMPATIBLE WITH SECOND GENERATION SEQUENCING PLATFORMS?</a:t>
            </a:r>
          </a:p>
        </p:txBody>
      </p:sp>
    </p:spTree>
    <p:extLst>
      <p:ext uri="{BB962C8B-B14F-4D97-AF65-F5344CB8AC3E}">
        <p14:creationId xmlns:p14="http://schemas.microsoft.com/office/powerpoint/2010/main" val="112067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FRAGMENTATION APPROACHES</a:t>
            </a:r>
          </a:p>
        </p:txBody>
      </p:sp>
      <p:sp>
        <p:nvSpPr>
          <p:cNvPr id="3" name="Content Placeholder 2"/>
          <p:cNvSpPr>
            <a:spLocks noGrp="1"/>
          </p:cNvSpPr>
          <p:nvPr>
            <p:ph idx="1"/>
          </p:nvPr>
        </p:nvSpPr>
        <p:spPr>
          <a:xfrm>
            <a:off x="653145" y="1289639"/>
            <a:ext cx="10511244" cy="4351338"/>
          </a:xfrm>
        </p:spPr>
        <p:txBody>
          <a:bodyPr>
            <a:normAutofit/>
          </a:bodyPr>
          <a:lstStyle/>
          <a:p>
            <a:pPr marL="45720" indent="0" algn="just">
              <a:buNone/>
            </a:pPr>
            <a:r>
              <a:rPr lang="en-US" dirty="0"/>
              <a:t>Fragmentation strategy is a key parameter in the preparation of a second-generation NGS sequencing library. Possible approaches to proceed are of the type:</a:t>
            </a:r>
          </a:p>
          <a:p>
            <a:pPr marL="45720" indent="0" algn="just">
              <a:buNone/>
            </a:pPr>
            <a:endParaRPr lang="it-IT" dirty="0"/>
          </a:p>
          <a:p>
            <a:pPr marL="502920" indent="-457200" algn="just">
              <a:buAutoNum type="arabicParenR"/>
            </a:pPr>
            <a:r>
              <a:rPr lang="en-US" b="1" dirty="0"/>
              <a:t>PHYSICAL (Acoustic shearing, hydrodynamic shearing, sonication, nebulization)</a:t>
            </a:r>
          </a:p>
          <a:p>
            <a:pPr marL="502920" indent="-457200" algn="just">
              <a:buAutoNum type="arabicParenR"/>
            </a:pPr>
            <a:r>
              <a:rPr lang="en-US" b="1" dirty="0"/>
              <a:t>ENZYMATIC (transposase, restriction enzymes, nicking enzymes)</a:t>
            </a:r>
          </a:p>
          <a:p>
            <a:pPr marL="502920" indent="-457200" algn="just">
              <a:buAutoNum type="arabicParenR"/>
            </a:pPr>
            <a:endParaRPr lang="it-IT" b="1" dirty="0"/>
          </a:p>
          <a:p>
            <a:pPr marL="45720" indent="0" algn="just">
              <a:buNone/>
            </a:pPr>
            <a:r>
              <a:rPr lang="en-US" b="1" dirty="0"/>
              <a:t>REGARDLESS OF THE TYPE OF FRAGMENTATION CHOSEN, THIS SHOULD PRODUCE FRAGMENTS AS RANDOM AS POSSIBLE, SO AS NOT TO INTRODUCE BIAS AND TO MAINTAIN GOOD REPRESENTATIVENESS OF THE STARTING SAMPLE -&gt; CREATION OF HIGH COMPLEXITY LIBRARIES</a:t>
            </a:r>
            <a:endParaRPr lang="it-IT" b="1" dirty="0"/>
          </a:p>
        </p:txBody>
      </p:sp>
    </p:spTree>
    <p:extLst>
      <p:ext uri="{BB962C8B-B14F-4D97-AF65-F5344CB8AC3E}">
        <p14:creationId xmlns:p14="http://schemas.microsoft.com/office/powerpoint/2010/main" val="319465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PHYSICAL METHODS: SONICATION</a:t>
            </a:r>
          </a:p>
        </p:txBody>
      </p:sp>
      <p:sp>
        <p:nvSpPr>
          <p:cNvPr id="3" name="Content Placeholder 2"/>
          <p:cNvSpPr>
            <a:spLocks noGrp="1"/>
          </p:cNvSpPr>
          <p:nvPr>
            <p:ph idx="1"/>
          </p:nvPr>
        </p:nvSpPr>
        <p:spPr>
          <a:xfrm>
            <a:off x="677008" y="1116104"/>
            <a:ext cx="10511244" cy="4351338"/>
          </a:xfrm>
        </p:spPr>
        <p:txBody>
          <a:bodyPr>
            <a:normAutofit/>
          </a:bodyPr>
          <a:lstStyle/>
          <a:p>
            <a:pPr algn="just"/>
            <a:r>
              <a:rPr lang="en-US" sz="1800" dirty="0"/>
              <a:t>The easiest and cheapest strategy. An example is the </a:t>
            </a:r>
            <a:r>
              <a:rPr lang="en-US" sz="1800" b="1" dirty="0" err="1"/>
              <a:t>Bioruptor</a:t>
            </a:r>
            <a:r>
              <a:rPr lang="en-US" sz="1800" b="1" dirty="0"/>
              <a:t> </a:t>
            </a:r>
            <a:r>
              <a:rPr lang="en-US" sz="1800" dirty="0"/>
              <a:t>(</a:t>
            </a:r>
            <a:r>
              <a:rPr lang="en-US" sz="1800" dirty="0" err="1"/>
              <a:t>Diagenode</a:t>
            </a:r>
            <a:r>
              <a:rPr lang="en-US" sz="1800" dirty="0"/>
              <a:t>, Belgium). Fragmentation can produce DNA fragments from a 100 bp up to several Kb in length</a:t>
            </a:r>
          </a:p>
          <a:p>
            <a:pPr algn="just"/>
            <a:r>
              <a:rPr lang="en-US" sz="1800" u="sng" dirty="0"/>
              <a:t>Fragmentation by unfocused, short wavelength ultrasound acoustic energy</a:t>
            </a:r>
            <a:r>
              <a:rPr lang="en-US" sz="1800" dirty="0"/>
              <a:t>. Much heat is produced via “sonication bursts,” and a cooling period is therefore required between bursts. The number of bursts and their length determines the size of fragments</a:t>
            </a:r>
            <a:endParaRPr lang="it-IT" sz="18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02" y="2874045"/>
            <a:ext cx="3887833" cy="291416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034" y="2874045"/>
            <a:ext cx="7621237" cy="3054904"/>
          </a:xfrm>
          <a:prstGeom prst="rect">
            <a:avLst/>
          </a:prstGeom>
        </p:spPr>
      </p:pic>
      <p:sp>
        <p:nvSpPr>
          <p:cNvPr id="4" name="CasellaDiTesto 3"/>
          <p:cNvSpPr txBox="1"/>
          <p:nvPr/>
        </p:nvSpPr>
        <p:spPr>
          <a:xfrm>
            <a:off x="553915" y="5928949"/>
            <a:ext cx="11175023" cy="338554"/>
          </a:xfrm>
          <a:prstGeom prst="rect">
            <a:avLst/>
          </a:prstGeom>
          <a:noFill/>
        </p:spPr>
        <p:txBody>
          <a:bodyPr wrap="square" rtlCol="0">
            <a:spAutoFit/>
          </a:bodyPr>
          <a:lstStyle/>
          <a:p>
            <a:r>
              <a:rPr lang="en-US" sz="1600" dirty="0"/>
              <a:t>CONS: risk of over-heating -&gt; cooling -&gt; longer required time. Risk of contamination</a:t>
            </a:r>
          </a:p>
        </p:txBody>
      </p:sp>
    </p:spTree>
    <p:extLst>
      <p:ext uri="{BB962C8B-B14F-4D97-AF65-F5344CB8AC3E}">
        <p14:creationId xmlns:p14="http://schemas.microsoft.com/office/powerpoint/2010/main" val="10334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PHYSICAL METHODS: NEBULIZATION</a:t>
            </a:r>
          </a:p>
        </p:txBody>
      </p:sp>
      <p:sp>
        <p:nvSpPr>
          <p:cNvPr id="3" name="Content Placeholder 2"/>
          <p:cNvSpPr>
            <a:spLocks noGrp="1"/>
          </p:cNvSpPr>
          <p:nvPr>
            <p:ph idx="1"/>
          </p:nvPr>
        </p:nvSpPr>
        <p:spPr>
          <a:xfrm>
            <a:off x="461556" y="1307055"/>
            <a:ext cx="6905895" cy="4351338"/>
          </a:xfrm>
        </p:spPr>
        <p:txBody>
          <a:bodyPr>
            <a:normAutofit/>
          </a:bodyPr>
          <a:lstStyle/>
          <a:p>
            <a:pPr algn="just"/>
            <a:r>
              <a:rPr lang="en-US" sz="1800" dirty="0"/>
              <a:t>Example: nebulizers produced by Life Tech (Grand Island, NY).</a:t>
            </a:r>
          </a:p>
          <a:p>
            <a:pPr algn="just"/>
            <a:r>
              <a:rPr lang="en-US" sz="1800" dirty="0"/>
              <a:t>Compressed air is used to force the passage of DNA present in aqueous solution through a small-sized hole</a:t>
            </a:r>
          </a:p>
          <a:p>
            <a:pPr algn="just"/>
            <a:r>
              <a:rPr lang="en-US" sz="1800" dirty="0"/>
              <a:t>The pressure used determines the size of the fragments (typically 700bp to 5 Kb)</a:t>
            </a:r>
            <a:endParaRPr lang="it-IT" sz="1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998" y="1166194"/>
            <a:ext cx="4107536" cy="4839119"/>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14546" t="18624" r="33766" b="14574"/>
          <a:stretch/>
        </p:blipFill>
        <p:spPr>
          <a:xfrm>
            <a:off x="613703" y="3482724"/>
            <a:ext cx="4345578" cy="3159097"/>
          </a:xfrm>
          <a:prstGeom prst="rect">
            <a:avLst/>
          </a:prstGeom>
        </p:spPr>
      </p:pic>
      <p:sp>
        <p:nvSpPr>
          <p:cNvPr id="6" name="CasellaDiTesto 5"/>
          <p:cNvSpPr txBox="1"/>
          <p:nvPr/>
        </p:nvSpPr>
        <p:spPr>
          <a:xfrm>
            <a:off x="5407269" y="6005313"/>
            <a:ext cx="6251331" cy="369332"/>
          </a:xfrm>
          <a:prstGeom prst="rect">
            <a:avLst/>
          </a:prstGeom>
          <a:noFill/>
        </p:spPr>
        <p:txBody>
          <a:bodyPr wrap="square" rtlCol="0">
            <a:spAutoFit/>
          </a:bodyPr>
          <a:lstStyle/>
          <a:p>
            <a:r>
              <a:rPr lang="en-US" dirty="0"/>
              <a:t>CONS: high sample loss, requires high input DNA</a:t>
            </a:r>
          </a:p>
        </p:txBody>
      </p:sp>
    </p:spTree>
    <p:extLst>
      <p:ext uri="{BB962C8B-B14F-4D97-AF65-F5344CB8AC3E}">
        <p14:creationId xmlns:p14="http://schemas.microsoft.com/office/powerpoint/2010/main" val="32190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PHYSICAL METHODS: ACOUSTIC SHEARING</a:t>
            </a:r>
          </a:p>
        </p:txBody>
      </p:sp>
      <p:sp>
        <p:nvSpPr>
          <p:cNvPr id="3" name="Content Placeholder 2"/>
          <p:cNvSpPr>
            <a:spLocks noGrp="1"/>
          </p:cNvSpPr>
          <p:nvPr>
            <p:ph idx="1"/>
          </p:nvPr>
        </p:nvSpPr>
        <p:spPr>
          <a:xfrm>
            <a:off x="653145" y="1289639"/>
            <a:ext cx="10511244" cy="4351338"/>
          </a:xfrm>
        </p:spPr>
        <p:txBody>
          <a:bodyPr>
            <a:normAutofit/>
          </a:bodyPr>
          <a:lstStyle/>
          <a:p>
            <a:pPr algn="just"/>
            <a:r>
              <a:rPr lang="en-US" dirty="0"/>
              <a:t>The </a:t>
            </a:r>
            <a:r>
              <a:rPr lang="en-US" b="1" dirty="0" err="1"/>
              <a:t>Covaris</a:t>
            </a:r>
            <a:r>
              <a:rPr lang="en-US" b="1" dirty="0"/>
              <a:t>® </a:t>
            </a:r>
            <a:r>
              <a:rPr lang="en-US" dirty="0"/>
              <a:t>(Woburn, MA) is an instrument capable of creating DNA </a:t>
            </a:r>
            <a:r>
              <a:rPr lang="en-US" u="sng" dirty="0"/>
              <a:t>fragments between 100bp and 5 Kb in size</a:t>
            </a:r>
          </a:p>
          <a:p>
            <a:pPr algn="just"/>
            <a:r>
              <a:rPr lang="en-US" dirty="0"/>
              <a:t>Adaptable, through the use of special tubes, to processing larger fragments for special applications</a:t>
            </a:r>
          </a:p>
          <a:p>
            <a:pPr algn="just"/>
            <a:r>
              <a:rPr lang="en-US" b="1" u="sng" dirty="0"/>
              <a:t>Fragmentation by focused acoustic energy at high frequency and short wavelength</a:t>
            </a:r>
            <a:r>
              <a:rPr lang="en-US" dirty="0"/>
              <a:t>. Fragment size regulated by acoustic intensity and treatment duration. Fragmentation occurs in tightly controlled environment to minimize heath buildup</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45" y="4142991"/>
            <a:ext cx="3988526" cy="22435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890" y="4008552"/>
            <a:ext cx="2222755" cy="2512423"/>
          </a:xfrm>
          <a:prstGeom prst="rect">
            <a:avLst/>
          </a:prstGeom>
        </p:spPr>
      </p:pic>
      <p:sp>
        <p:nvSpPr>
          <p:cNvPr id="5" name="CasellaDiTesto 4"/>
          <p:cNvSpPr txBox="1"/>
          <p:nvPr/>
        </p:nvSpPr>
        <p:spPr>
          <a:xfrm>
            <a:off x="7543151" y="4754927"/>
            <a:ext cx="3842239" cy="1200329"/>
          </a:xfrm>
          <a:prstGeom prst="rect">
            <a:avLst/>
          </a:prstGeom>
          <a:noFill/>
        </p:spPr>
        <p:txBody>
          <a:bodyPr wrap="square" rtlCol="0">
            <a:spAutoFit/>
          </a:bodyPr>
          <a:lstStyle/>
          <a:p>
            <a:r>
              <a:rPr lang="en-US" dirty="0"/>
              <a:t>CONS: requires specialized instruments, much more expensive than sonication and nebulization</a:t>
            </a:r>
          </a:p>
        </p:txBody>
      </p:sp>
    </p:spTree>
    <p:extLst>
      <p:ext uri="{BB962C8B-B14F-4D97-AF65-F5344CB8AC3E}">
        <p14:creationId xmlns:p14="http://schemas.microsoft.com/office/powerpoint/2010/main" val="30575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PHYSICAL METHODS: HYDRODYNAMIC SHEARING</a:t>
            </a:r>
          </a:p>
        </p:txBody>
      </p:sp>
      <p:sp>
        <p:nvSpPr>
          <p:cNvPr id="3" name="Content Placeholder 2"/>
          <p:cNvSpPr>
            <a:spLocks noGrp="1"/>
          </p:cNvSpPr>
          <p:nvPr>
            <p:ph idx="1"/>
          </p:nvPr>
        </p:nvSpPr>
        <p:spPr>
          <a:xfrm>
            <a:off x="653145" y="1289639"/>
            <a:ext cx="10511244" cy="4351338"/>
          </a:xfrm>
        </p:spPr>
        <p:txBody>
          <a:bodyPr>
            <a:normAutofit/>
          </a:bodyPr>
          <a:lstStyle/>
          <a:p>
            <a:pPr algn="just"/>
            <a:r>
              <a:rPr lang="it-IT" sz="1800" dirty="0" err="1"/>
              <a:t>Example</a:t>
            </a:r>
            <a:r>
              <a:rPr lang="it-IT" sz="1800" dirty="0"/>
              <a:t>: </a:t>
            </a:r>
            <a:r>
              <a:rPr lang="en-US" sz="1800" b="1" dirty="0" err="1"/>
              <a:t>Megaruptor</a:t>
            </a:r>
            <a:r>
              <a:rPr lang="en-US" sz="1800" b="1" dirty="0"/>
              <a:t> 3</a:t>
            </a:r>
            <a:r>
              <a:rPr lang="en-US" sz="1800" dirty="0"/>
              <a:t> (</a:t>
            </a:r>
            <a:r>
              <a:rPr lang="en-US" sz="1800" dirty="0" err="1"/>
              <a:t>Diagenode</a:t>
            </a:r>
            <a:r>
              <a:rPr lang="en-US" sz="1800" dirty="0"/>
              <a:t>, Belgium)</a:t>
            </a:r>
          </a:p>
          <a:p>
            <a:pPr algn="just"/>
            <a:r>
              <a:rPr lang="en-US" sz="1800" dirty="0"/>
              <a:t>Usually used to obtain larger fragments (1-75 Kb), compatible with third generation platforms</a:t>
            </a:r>
          </a:p>
          <a:p>
            <a:pPr algn="just"/>
            <a:r>
              <a:rPr lang="en-US" sz="1800" dirty="0"/>
              <a:t>DNA is forced through a passage through the narrow orifice of a syringe. The rate of passage regulates the size of the fragments obtained</a:t>
            </a:r>
          </a:p>
          <a:p>
            <a:pPr algn="just"/>
            <a:r>
              <a:rPr lang="en-US" sz="1800" dirty="0"/>
              <a:t>Alternative: </a:t>
            </a:r>
            <a:r>
              <a:rPr lang="en-US" sz="1800" b="1" dirty="0"/>
              <a:t>centrifugal shearing</a:t>
            </a:r>
            <a:r>
              <a:rPr lang="en-US" sz="1800" dirty="0"/>
              <a:t>. A centrifugal force is applied to force the DNA through holes of a predefined size. The speed of rotation determines the size of the fragments obtained</a:t>
            </a:r>
            <a:endParaRPr lang="it-IT" sz="1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65" y="4118715"/>
            <a:ext cx="4238625" cy="241935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810" y="4053297"/>
            <a:ext cx="5814646" cy="2401161"/>
          </a:xfrm>
          <a:prstGeom prst="rect">
            <a:avLst/>
          </a:prstGeom>
        </p:spPr>
      </p:pic>
    </p:spTree>
    <p:extLst>
      <p:ext uri="{BB962C8B-B14F-4D97-AF65-F5344CB8AC3E}">
        <p14:creationId xmlns:p14="http://schemas.microsoft.com/office/powerpoint/2010/main" val="29568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PHYSICAL METHODS: GENERAL DISADVANTAGES</a:t>
            </a:r>
          </a:p>
        </p:txBody>
      </p:sp>
      <p:sp>
        <p:nvSpPr>
          <p:cNvPr id="3" name="Content Placeholder 2"/>
          <p:cNvSpPr>
            <a:spLocks noGrp="1"/>
          </p:cNvSpPr>
          <p:nvPr>
            <p:ph idx="1"/>
          </p:nvPr>
        </p:nvSpPr>
        <p:spPr>
          <a:xfrm>
            <a:off x="422201" y="1253331"/>
            <a:ext cx="5381894" cy="4351338"/>
          </a:xfrm>
        </p:spPr>
        <p:txBody>
          <a:bodyPr>
            <a:normAutofit fontScale="92500" lnSpcReduction="10000"/>
          </a:bodyPr>
          <a:lstStyle/>
          <a:p>
            <a:pPr algn="just"/>
            <a:r>
              <a:rPr lang="en-US" b="1" u="sng" dirty="0"/>
              <a:t>Generation of fragments not random!</a:t>
            </a:r>
          </a:p>
          <a:p>
            <a:pPr algn="just"/>
            <a:r>
              <a:rPr lang="en-US" dirty="0"/>
              <a:t> </a:t>
            </a:r>
            <a:r>
              <a:rPr lang="en-US" u="sng" dirty="0"/>
              <a:t>Bias towards very stable or extremely “weak” genomic regions</a:t>
            </a:r>
          </a:p>
          <a:p>
            <a:pPr algn="just"/>
            <a:r>
              <a:rPr lang="en-US" dirty="0"/>
              <a:t>Often </a:t>
            </a:r>
            <a:r>
              <a:rPr lang="en-US" b="1" dirty="0"/>
              <a:t>very large amounts of genomic DNA required</a:t>
            </a:r>
            <a:r>
              <a:rPr lang="en-US" dirty="0"/>
              <a:t> (over 1 microgram per acoustic shearing)</a:t>
            </a:r>
          </a:p>
          <a:p>
            <a:pPr algn="just"/>
            <a:r>
              <a:rPr lang="en-US" b="1" dirty="0"/>
              <a:t>High risk of “sample loss” due to DNA damage</a:t>
            </a:r>
            <a:r>
              <a:rPr lang="en-US" dirty="0"/>
              <a:t> -&gt; critical aspect for rare material or small organisms from which it may be difficult to recover amounts of genomic DNA in the microgram range</a:t>
            </a:r>
          </a:p>
          <a:p>
            <a:pPr algn="just"/>
            <a:r>
              <a:rPr lang="en-US" u="sng" dirty="0"/>
              <a:t>Difficulty in processing many samples in parallel</a:t>
            </a:r>
            <a:endParaRPr lang="it-IT"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143" y="1358538"/>
            <a:ext cx="5848475" cy="4389120"/>
          </a:xfrm>
          <a:prstGeom prst="rect">
            <a:avLst/>
          </a:prstGeom>
        </p:spPr>
      </p:pic>
      <p:sp>
        <p:nvSpPr>
          <p:cNvPr id="5" name="CasellaDiTesto 4"/>
          <p:cNvSpPr txBox="1"/>
          <p:nvPr/>
        </p:nvSpPr>
        <p:spPr>
          <a:xfrm>
            <a:off x="803031" y="5747658"/>
            <a:ext cx="10585938" cy="923330"/>
          </a:xfrm>
          <a:prstGeom prst="rect">
            <a:avLst/>
          </a:prstGeom>
          <a:noFill/>
          <a:ln>
            <a:solidFill>
              <a:srgbClr val="00B050"/>
            </a:solidFill>
          </a:ln>
        </p:spPr>
        <p:txBody>
          <a:bodyPr wrap="square" rtlCol="0">
            <a:spAutoFit/>
          </a:bodyPr>
          <a:lstStyle/>
          <a:p>
            <a:pPr algn="ctr"/>
            <a:r>
              <a:rPr lang="en-US" dirty="0"/>
              <a:t>All physical fragmentation methods usually generate fragments with 5′ and 3′ protruding  ends</a:t>
            </a:r>
            <a:r>
              <a:rPr lang="it-IT" dirty="0"/>
              <a:t> </a:t>
            </a:r>
            <a:r>
              <a:rPr lang="en-US" dirty="0"/>
              <a:t>that need to be repaired (by enzymatic means) to generate blunt ends BEFORE the ligation of adapters</a:t>
            </a:r>
          </a:p>
        </p:txBody>
      </p:sp>
    </p:spTree>
    <p:extLst>
      <p:ext uri="{BB962C8B-B14F-4D97-AF65-F5344CB8AC3E}">
        <p14:creationId xmlns:p14="http://schemas.microsoft.com/office/powerpoint/2010/main" val="1699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PHYSICAL METHODS: END REPAIR</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06" y="1608992"/>
            <a:ext cx="6541156" cy="4044461"/>
          </a:xfrm>
          <a:prstGeom prst="rect">
            <a:avLst/>
          </a:prstGeom>
        </p:spPr>
      </p:pic>
      <p:sp>
        <p:nvSpPr>
          <p:cNvPr id="11" name="CasellaDiTesto 10"/>
          <p:cNvSpPr txBox="1"/>
          <p:nvPr/>
        </p:nvSpPr>
        <p:spPr>
          <a:xfrm>
            <a:off x="6919547" y="1292470"/>
            <a:ext cx="4721468" cy="452431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5′ overhangs are filled in</a:t>
            </a:r>
            <a:r>
              <a:rPr lang="en-US" sz="1600" dirty="0"/>
              <a:t> by 5′→3′ polymerase activity of an enzyme such as T4 DNA polymerase or </a:t>
            </a:r>
            <a:r>
              <a:rPr lang="en-US" sz="1600" dirty="0" err="1"/>
              <a:t>Klenow</a:t>
            </a:r>
            <a:r>
              <a:rPr lang="en-US" sz="1600" dirty="0"/>
              <a:t> fragment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3′ overhangs are removed</a:t>
            </a:r>
            <a:r>
              <a:rPr lang="en-US" sz="1600" dirty="0"/>
              <a:t> by 3′→5′ exonuclease activity of an enzyme such as T4 DNA polymerase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5′ ends of the blunted DNA fragments are phosphorylated</a:t>
            </a:r>
            <a:r>
              <a:rPr lang="en-US" sz="1600" dirty="0"/>
              <a:t> (for efficient subsequent ligation) by an enzyme such as T4 polynucleotide kinase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3′ ends of the blunted DNA fragments are adenylated (A tailing</a:t>
            </a:r>
            <a:r>
              <a:rPr lang="en-US" sz="1600" dirty="0"/>
              <a:t>), which is required for T–A ligation with Illumina adapters, by an enzyme such as </a:t>
            </a:r>
            <a:r>
              <a:rPr lang="en-US" sz="1600" dirty="0" err="1"/>
              <a:t>Klenow</a:t>
            </a:r>
            <a:r>
              <a:rPr lang="en-US" sz="1600" dirty="0"/>
              <a:t> fragment (</a:t>
            </a:r>
            <a:r>
              <a:rPr lang="en-US" sz="1600" dirty="0" err="1"/>
              <a:t>exo</a:t>
            </a:r>
            <a:r>
              <a:rPr lang="en-US" sz="1600" dirty="0"/>
              <a:t>–) </a:t>
            </a:r>
            <a:r>
              <a:rPr lang="en-US" sz="1600" dirty="0" err="1"/>
              <a:t>orTaq</a:t>
            </a:r>
            <a:r>
              <a:rPr lang="en-US" sz="1600" dirty="0"/>
              <a:t> DNA polymerase</a:t>
            </a:r>
          </a:p>
        </p:txBody>
      </p:sp>
    </p:spTree>
    <p:extLst>
      <p:ext uri="{BB962C8B-B14F-4D97-AF65-F5344CB8AC3E}">
        <p14:creationId xmlns:p14="http://schemas.microsoft.com/office/powerpoint/2010/main" val="280385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THE ALTERNATIVE – ENZYMATIC METHODS</a:t>
            </a:r>
          </a:p>
        </p:txBody>
      </p:sp>
      <p:sp>
        <p:nvSpPr>
          <p:cNvPr id="3" name="Content Placeholder 2"/>
          <p:cNvSpPr>
            <a:spLocks noGrp="1"/>
          </p:cNvSpPr>
          <p:nvPr>
            <p:ph idx="1"/>
          </p:nvPr>
        </p:nvSpPr>
        <p:spPr>
          <a:xfrm>
            <a:off x="635561" y="1527032"/>
            <a:ext cx="6069871" cy="4351338"/>
          </a:xfrm>
        </p:spPr>
        <p:txBody>
          <a:bodyPr>
            <a:normAutofit/>
          </a:bodyPr>
          <a:lstStyle/>
          <a:p>
            <a:pPr algn="just"/>
            <a:r>
              <a:rPr lang="en-US" b="1" dirty="0"/>
              <a:t>Greater flexibility and usually lower cost</a:t>
            </a:r>
            <a:r>
              <a:rPr lang="en-US" dirty="0"/>
              <a:t> (no special instrumentation required!)</a:t>
            </a:r>
          </a:p>
          <a:p>
            <a:pPr algn="just"/>
            <a:r>
              <a:rPr lang="en-US" b="1" dirty="0"/>
              <a:t>Ability to process many samples in parallel</a:t>
            </a:r>
          </a:p>
          <a:p>
            <a:pPr algn="just"/>
            <a:r>
              <a:rPr lang="en-US" b="1" dirty="0"/>
              <a:t>Low risk of sample loss and higher yield of reaction</a:t>
            </a:r>
          </a:p>
          <a:p>
            <a:pPr algn="just"/>
            <a:r>
              <a:rPr lang="en-US" dirty="0"/>
              <a:t>Historical problem with these methods = </a:t>
            </a:r>
            <a:r>
              <a:rPr lang="en-US" u="sng" dirty="0"/>
              <a:t>non-random cutting by enzymes</a:t>
            </a:r>
            <a:r>
              <a:rPr lang="en-US" dirty="0"/>
              <a:t> (recognition of consensus sequences, they were restriction enzymes)</a:t>
            </a:r>
          </a:p>
          <a:p>
            <a:pPr algn="just"/>
            <a:r>
              <a:rPr lang="en-US" b="1" dirty="0"/>
              <a:t>Goal for development of new enzymatic fragmentation methods -&gt; random cut -&gt; bias reduction</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75" y="1082857"/>
            <a:ext cx="4262923" cy="29840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075" y="4066903"/>
            <a:ext cx="4286250" cy="2619375"/>
          </a:xfrm>
          <a:prstGeom prst="rect">
            <a:avLst/>
          </a:prstGeom>
        </p:spPr>
      </p:pic>
    </p:spTree>
    <p:extLst>
      <p:ext uri="{BB962C8B-B14F-4D97-AF65-F5344CB8AC3E}">
        <p14:creationId xmlns:p14="http://schemas.microsoft.com/office/powerpoint/2010/main" val="423018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1865"/>
          </a:xfrm>
        </p:spPr>
        <p:txBody>
          <a:bodyPr>
            <a:normAutofit/>
          </a:bodyPr>
          <a:lstStyle/>
          <a:p>
            <a:pPr algn="ctr"/>
            <a:r>
              <a:rPr lang="it-IT" sz="2800" dirty="0"/>
              <a:t>SEQUENCING LIBRARIES: A DEFINITION</a:t>
            </a:r>
          </a:p>
        </p:txBody>
      </p:sp>
      <p:sp>
        <p:nvSpPr>
          <p:cNvPr id="3" name="Content Placeholder 2"/>
          <p:cNvSpPr>
            <a:spLocks noGrp="1"/>
          </p:cNvSpPr>
          <p:nvPr>
            <p:ph idx="1"/>
          </p:nvPr>
        </p:nvSpPr>
        <p:spPr>
          <a:xfrm>
            <a:off x="850174" y="1192579"/>
            <a:ext cx="10491651" cy="4351338"/>
          </a:xfrm>
        </p:spPr>
        <p:txBody>
          <a:bodyPr>
            <a:noAutofit/>
          </a:bodyPr>
          <a:lstStyle/>
          <a:p>
            <a:pPr marL="45720" indent="0" algn="just">
              <a:buNone/>
            </a:pPr>
            <a:r>
              <a:rPr lang="en-US" dirty="0"/>
              <a:t>Original definition: </a:t>
            </a:r>
            <a:r>
              <a:rPr lang="it-IT" dirty="0"/>
              <a:t>«</a:t>
            </a:r>
            <a:r>
              <a:rPr lang="it-IT" b="1" dirty="0"/>
              <a:t>c</a:t>
            </a:r>
            <a:r>
              <a:rPr lang="en-US" b="1" dirty="0" err="1"/>
              <a:t>ollection</a:t>
            </a:r>
            <a:r>
              <a:rPr lang="en-US" b="1" dirty="0"/>
              <a:t> of DNA fragments that is stored and propagated in a population of micro-organisms through the process of molecular cloning</a:t>
            </a:r>
            <a:r>
              <a:rPr lang="en-US" dirty="0"/>
              <a:t>”</a:t>
            </a:r>
          </a:p>
          <a:p>
            <a:pPr marL="45720" indent="0" algn="just">
              <a:buNone/>
            </a:pPr>
            <a:r>
              <a:rPr lang="en-US" dirty="0"/>
              <a:t>However, the term “library” is used with a different meaning today in the context of NGS, since as we have seen NGS sequencing does not require any cloning. In a nutshell, we could define a library as a “</a:t>
            </a:r>
            <a:r>
              <a:rPr lang="en-US" b="1" dirty="0"/>
              <a:t>collection of DNA molecules prepared in such a way as to make them compatible with a given sequencing platform</a:t>
            </a:r>
            <a:r>
              <a:rPr lang="en-US" dirty="0"/>
              <a:t>.” This is why we can talk about “Illumina libraries,” “</a:t>
            </a:r>
            <a:r>
              <a:rPr lang="en-US" dirty="0" err="1"/>
              <a:t>Nanopore</a:t>
            </a:r>
            <a:r>
              <a:rPr lang="en-US" dirty="0"/>
              <a:t> libraries,” etc., each of which is prepared with different kits and has distinct characteristics, although there are often points of contact that may even allow cross-platform compatibility.</a:t>
            </a:r>
          </a:p>
          <a:p>
            <a:pPr marL="45720" indent="0" algn="just">
              <a:buNone/>
            </a:pPr>
            <a:r>
              <a:rPr lang="en-US" dirty="0"/>
              <a:t>Since that is to say, what makes a library compatible or not with a sequencing platform is the presence of (known) adapters at the ends of each fragment, an even more appropriate definition might be that of a “</a:t>
            </a:r>
            <a:r>
              <a:rPr lang="en-US" b="1" dirty="0"/>
              <a:t>collection of DNA molecules modified through the addition of adapters compatible with a given sequencing platform</a:t>
            </a:r>
            <a:r>
              <a:rPr lang="en-US" dirty="0"/>
              <a:t>”</a:t>
            </a:r>
            <a:endParaRPr lang="it-IT" dirty="0"/>
          </a:p>
        </p:txBody>
      </p:sp>
    </p:spTree>
    <p:extLst>
      <p:ext uri="{BB962C8B-B14F-4D97-AF65-F5344CB8AC3E}">
        <p14:creationId xmlns:p14="http://schemas.microsoft.com/office/powerpoint/2010/main" val="149470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561" y="1465485"/>
            <a:ext cx="5721278" cy="4351338"/>
          </a:xfrm>
        </p:spPr>
        <p:txBody>
          <a:bodyPr>
            <a:normAutofit fontScale="85000" lnSpcReduction="10000"/>
          </a:bodyPr>
          <a:lstStyle/>
          <a:p>
            <a:pPr algn="just"/>
            <a:r>
              <a:rPr lang="en-US" dirty="0"/>
              <a:t>The most advanced methods are based on the use of </a:t>
            </a:r>
            <a:r>
              <a:rPr lang="en-US" b="1" u="sng" dirty="0"/>
              <a:t>transposases</a:t>
            </a:r>
            <a:r>
              <a:rPr lang="en-US" dirty="0"/>
              <a:t>, enzymes that allow transposons to move within genomes</a:t>
            </a:r>
          </a:p>
          <a:p>
            <a:pPr algn="just"/>
            <a:r>
              <a:rPr lang="en-US" dirty="0"/>
              <a:t>Some companies, such as NEB (New England Biotechnologies or Illumina itself) have developed highly advanced fragmentation methods based on this technology. The “rapid kits” marketed by ONT also use transposases</a:t>
            </a:r>
          </a:p>
          <a:p>
            <a:pPr algn="just"/>
            <a:r>
              <a:rPr lang="en-US" dirty="0"/>
              <a:t>Transposase binds the inverted repeats (in red in the graph) at both ends of the region to be transposed, creates a loop and cleaves off the fragment</a:t>
            </a:r>
          </a:p>
          <a:p>
            <a:pPr algn="just"/>
            <a:r>
              <a:rPr lang="en-US" dirty="0"/>
              <a:t>In these kits, transposase is often linked to magnetic beads that facilitate the retrieval of fragments with suitable insert sizes following library preparation (</a:t>
            </a:r>
            <a:r>
              <a:rPr lang="en-US" b="1" u="sng" dirty="0"/>
              <a:t>bead-linked </a:t>
            </a:r>
            <a:r>
              <a:rPr lang="en-US" b="1" u="sng" dirty="0" err="1"/>
              <a:t>transposomes</a:t>
            </a:r>
            <a:r>
              <a:rPr lang="en-US" b="1" u="sng" dirty="0"/>
              <a:t>, BLTs</a:t>
            </a:r>
            <a:r>
              <a:rPr lang="en-US" dirty="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418" y="1289639"/>
            <a:ext cx="5163942" cy="2835865"/>
          </a:xfrm>
          <a:prstGeom prst="rect">
            <a:avLst/>
          </a:prstGeom>
        </p:spPr>
      </p:pic>
      <p:pic>
        <p:nvPicPr>
          <p:cNvPr id="7" name="Immagine 6"/>
          <p:cNvPicPr>
            <a:picLocks noChangeAspect="1"/>
          </p:cNvPicPr>
          <p:nvPr/>
        </p:nvPicPr>
        <p:blipFill>
          <a:blip r:embed="rId3"/>
          <a:stretch>
            <a:fillRect/>
          </a:stretch>
        </p:blipFill>
        <p:spPr>
          <a:xfrm>
            <a:off x="8343548" y="4140744"/>
            <a:ext cx="2385412" cy="2274093"/>
          </a:xfrm>
          <a:prstGeom prst="rect">
            <a:avLst/>
          </a:prstGeom>
        </p:spPr>
      </p:pic>
      <p:sp>
        <p:nvSpPr>
          <p:cNvPr id="8" name="Title 1"/>
          <p:cNvSpPr txBox="1">
            <a:spLocks/>
          </p:cNvSpPr>
          <p:nvPr/>
        </p:nvSpPr>
        <p:spPr>
          <a:xfrm>
            <a:off x="1341120" y="438912"/>
            <a:ext cx="9509760" cy="5364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it-IT" sz="2800"/>
              <a:t>THE ALTERNATIVE – ENZYMATIC METHODS</a:t>
            </a:r>
            <a:endParaRPr lang="it-IT" sz="2800" dirty="0"/>
          </a:p>
        </p:txBody>
      </p:sp>
      <p:sp>
        <p:nvSpPr>
          <p:cNvPr id="6" name="CasellaDiTesto 5"/>
          <p:cNvSpPr txBox="1"/>
          <p:nvPr/>
        </p:nvSpPr>
        <p:spPr>
          <a:xfrm>
            <a:off x="635561" y="5882054"/>
            <a:ext cx="6732393" cy="369332"/>
          </a:xfrm>
          <a:prstGeom prst="rect">
            <a:avLst/>
          </a:prstGeom>
          <a:noFill/>
        </p:spPr>
        <p:txBody>
          <a:bodyPr wrap="square" rtlCol="0">
            <a:spAutoFit/>
          </a:bodyPr>
          <a:lstStyle/>
          <a:p>
            <a:r>
              <a:rPr lang="it-IT" b="1" u="sng" dirty="0">
                <a:solidFill>
                  <a:srgbClr val="FF0000"/>
                </a:solidFill>
              </a:rPr>
              <a:t>N.B. </a:t>
            </a:r>
            <a:r>
              <a:rPr lang="it-IT" b="1" u="sng" dirty="0" err="1">
                <a:solidFill>
                  <a:srgbClr val="FF0000"/>
                </a:solidFill>
              </a:rPr>
              <a:t>tagmentation</a:t>
            </a:r>
            <a:r>
              <a:rPr lang="it-IT" b="1" u="sng" dirty="0">
                <a:solidFill>
                  <a:srgbClr val="FF0000"/>
                </a:solidFill>
              </a:rPr>
              <a:t> </a:t>
            </a:r>
            <a:r>
              <a:rPr lang="it-IT" b="1" u="sng" dirty="0" err="1">
                <a:solidFill>
                  <a:srgbClr val="FF0000"/>
                </a:solidFill>
              </a:rPr>
              <a:t>does</a:t>
            </a:r>
            <a:r>
              <a:rPr lang="it-IT" b="1" u="sng" dirty="0">
                <a:solidFill>
                  <a:srgbClr val="FF0000"/>
                </a:solidFill>
              </a:rPr>
              <a:t> </a:t>
            </a:r>
            <a:r>
              <a:rPr lang="it-IT" b="1" u="sng" dirty="0" err="1">
                <a:solidFill>
                  <a:srgbClr val="FF0000"/>
                </a:solidFill>
              </a:rPr>
              <a:t>not</a:t>
            </a:r>
            <a:r>
              <a:rPr lang="it-IT" b="1" u="sng" dirty="0">
                <a:solidFill>
                  <a:srgbClr val="FF0000"/>
                </a:solidFill>
              </a:rPr>
              <a:t> </a:t>
            </a:r>
            <a:r>
              <a:rPr lang="it-IT" b="1" u="sng" dirty="0" err="1">
                <a:solidFill>
                  <a:srgbClr val="FF0000"/>
                </a:solidFill>
              </a:rPr>
              <a:t>require</a:t>
            </a:r>
            <a:r>
              <a:rPr lang="it-IT" b="1" u="sng" dirty="0">
                <a:solidFill>
                  <a:srgbClr val="FF0000"/>
                </a:solidFill>
              </a:rPr>
              <a:t> end </a:t>
            </a:r>
            <a:r>
              <a:rPr lang="it-IT" b="1" u="sng" dirty="0" err="1">
                <a:solidFill>
                  <a:srgbClr val="FF0000"/>
                </a:solidFill>
              </a:rPr>
              <a:t>repair</a:t>
            </a:r>
            <a:endParaRPr lang="en-US" b="1" u="sng" dirty="0">
              <a:solidFill>
                <a:srgbClr val="FF0000"/>
              </a:solidFill>
            </a:endParaRPr>
          </a:p>
        </p:txBody>
      </p:sp>
    </p:spTree>
    <p:extLst>
      <p:ext uri="{BB962C8B-B14F-4D97-AF65-F5344CB8AC3E}">
        <p14:creationId xmlns:p14="http://schemas.microsoft.com/office/powerpoint/2010/main" val="32078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243"/>
            <a:ext cx="9509760" cy="536448"/>
          </a:xfrm>
        </p:spPr>
        <p:txBody>
          <a:bodyPr>
            <a:normAutofit/>
          </a:bodyPr>
          <a:lstStyle/>
          <a:p>
            <a:pPr algn="ctr"/>
            <a:r>
              <a:rPr lang="it-IT" sz="2800" dirty="0"/>
              <a:t>LIBRARY PREPARATION – ILLUMINA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4629" y="7091"/>
            <a:ext cx="2917371" cy="6850909"/>
          </a:xfrm>
        </p:spPr>
      </p:pic>
      <p:sp>
        <p:nvSpPr>
          <p:cNvPr id="5" name="CasellaDiTesto 4"/>
          <p:cNvSpPr txBox="1"/>
          <p:nvPr/>
        </p:nvSpPr>
        <p:spPr>
          <a:xfrm>
            <a:off x="482447" y="1434896"/>
            <a:ext cx="8081262"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“Classic” approach -&gt; </a:t>
            </a:r>
            <a:r>
              <a:rPr lang="en-US" b="1" dirty="0" err="1"/>
              <a:t>TruSeq</a:t>
            </a:r>
            <a:r>
              <a:rPr lang="en-US" b="1" dirty="0"/>
              <a:t> libraries</a:t>
            </a:r>
            <a:r>
              <a:rPr lang="en-US" dirty="0"/>
              <a:t> (compatible with Illumina SE or PE sequencing)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Input required -&gt; </a:t>
            </a:r>
            <a:r>
              <a:rPr lang="en-US" b="1" dirty="0"/>
              <a:t>1/2 micrograms of genomic DNA</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Fragmentation supported with nebulization, acoustic shearing or sonication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Inserts of 300-500 </a:t>
            </a:r>
            <a:r>
              <a:rPr lang="en-US" b="1" dirty="0" err="1"/>
              <a:t>bp</a:t>
            </a:r>
            <a:r>
              <a:rPr lang="en-US" dirty="0"/>
              <a:t> (&gt; size, &gt; DNA input)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Creation of blunt-end fragments by </a:t>
            </a:r>
            <a:r>
              <a:rPr lang="en-US" b="1" dirty="0"/>
              <a:t>end-repair</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Addition of an A ("</a:t>
            </a:r>
            <a:r>
              <a:rPr lang="en-US" b="1" dirty="0"/>
              <a:t>A tailing</a:t>
            </a:r>
            <a:r>
              <a:rPr lang="en-US" dirty="0"/>
              <a:t>”) for ligation with adaptors containing a ”T overhang”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Denaturation and amplification follow to obtain </a:t>
            </a:r>
            <a:r>
              <a:rPr lang="en-US" u="sng" dirty="0"/>
              <a:t>barcoded libraries</a:t>
            </a:r>
            <a:r>
              <a:rPr lang="en-US" dirty="0"/>
              <a:t> (the added adapters contain the indexes) ready for sequencing</a:t>
            </a:r>
            <a:endParaRPr lang="it-IT" dirty="0"/>
          </a:p>
        </p:txBody>
      </p:sp>
    </p:spTree>
    <p:extLst>
      <p:ext uri="{BB962C8B-B14F-4D97-AF65-F5344CB8AC3E}">
        <p14:creationId xmlns:p14="http://schemas.microsoft.com/office/powerpoint/2010/main" val="24325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6991"/>
            <a:ext cx="9509760" cy="536448"/>
          </a:xfrm>
        </p:spPr>
        <p:txBody>
          <a:bodyPr>
            <a:normAutofit/>
          </a:bodyPr>
          <a:lstStyle/>
          <a:p>
            <a:pPr algn="ctr"/>
            <a:r>
              <a:rPr lang="it-IT" sz="2800" dirty="0"/>
              <a:t>LIBRARY PREPARATION – ILLUMINA LIBRARIES</a:t>
            </a: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3439"/>
            <a:ext cx="7109161" cy="5065752"/>
          </a:xfrm>
        </p:spPr>
      </p:pic>
      <p:sp>
        <p:nvSpPr>
          <p:cNvPr id="7" name="CasellaDiTesto 6"/>
          <p:cNvSpPr txBox="1"/>
          <p:nvPr/>
        </p:nvSpPr>
        <p:spPr>
          <a:xfrm>
            <a:off x="7109162" y="957944"/>
            <a:ext cx="5082838" cy="2831544"/>
          </a:xfrm>
          <a:prstGeom prst="rect">
            <a:avLst/>
          </a:prstGeom>
          <a:noFill/>
        </p:spPr>
        <p:txBody>
          <a:bodyPr wrap="square" rtlCol="0">
            <a:spAutoFit/>
          </a:bodyPr>
          <a:lstStyle/>
          <a:p>
            <a:r>
              <a:rPr lang="it-IT" b="1" u="sng" dirty="0"/>
              <a:t>Illumina Y </a:t>
            </a:r>
            <a:r>
              <a:rPr lang="it-IT" b="1" u="sng" dirty="0" err="1"/>
              <a:t>adapters</a:t>
            </a:r>
            <a:endParaRPr lang="it-IT" dirty="0"/>
          </a:p>
          <a:p>
            <a:r>
              <a:rPr lang="en-US" sz="1600" dirty="0"/>
              <a:t>They include:</a:t>
            </a:r>
          </a:p>
          <a:p>
            <a:r>
              <a:rPr lang="en-US" sz="1600" b="1" dirty="0"/>
              <a:t>-external sequences for hybridization with the </a:t>
            </a:r>
            <a:r>
              <a:rPr lang="en-US" sz="1600" b="1" dirty="0" err="1"/>
              <a:t>flowcell</a:t>
            </a:r>
            <a:r>
              <a:rPr lang="en-US" sz="1600" b="1" dirty="0"/>
              <a:t> and cluster generation via bridge amplification</a:t>
            </a:r>
          </a:p>
          <a:p>
            <a:r>
              <a:rPr lang="en-US" sz="1600" b="1" dirty="0"/>
              <a:t>-primers for SBS</a:t>
            </a:r>
          </a:p>
          <a:p>
            <a:r>
              <a:rPr lang="en-US" sz="1600" b="1" dirty="0"/>
              <a:t>-barcode (index</a:t>
            </a:r>
            <a:r>
              <a:rPr lang="en-US" sz="1600" dirty="0"/>
              <a:t>)</a:t>
            </a:r>
          </a:p>
          <a:p>
            <a:endParaRPr lang="it-IT" sz="1600" dirty="0"/>
          </a:p>
          <a:p>
            <a:r>
              <a:rPr lang="en-US" sz="1600" dirty="0"/>
              <a:t>N.B. </a:t>
            </a:r>
            <a:r>
              <a:rPr lang="en-US" sz="1600" dirty="0" err="1"/>
              <a:t>i</a:t>
            </a:r>
            <a:r>
              <a:rPr lang="en-US" sz="1600" dirty="0"/>
              <a:t> «dual indexes» are used to improve </a:t>
            </a:r>
            <a:r>
              <a:rPr lang="en-US" sz="1600" dirty="0" err="1"/>
              <a:t>demultiplexing</a:t>
            </a:r>
            <a:r>
              <a:rPr lang="en-US" sz="1600" dirty="0"/>
              <a:t>, limiting the issue of «index hopping»</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027" y="3885420"/>
            <a:ext cx="5407973" cy="2447108"/>
          </a:xfrm>
          <a:prstGeom prst="rect">
            <a:avLst/>
          </a:prstGeom>
        </p:spPr>
      </p:pic>
      <p:sp>
        <p:nvSpPr>
          <p:cNvPr id="9" name="CasellaDiTesto 8"/>
          <p:cNvSpPr txBox="1"/>
          <p:nvPr/>
        </p:nvSpPr>
        <p:spPr>
          <a:xfrm>
            <a:off x="226422" y="5809308"/>
            <a:ext cx="6557605" cy="523220"/>
          </a:xfrm>
          <a:prstGeom prst="rect">
            <a:avLst/>
          </a:prstGeom>
          <a:noFill/>
        </p:spPr>
        <p:txBody>
          <a:bodyPr wrap="square" rtlCol="0">
            <a:spAutoFit/>
          </a:bodyPr>
          <a:lstStyle/>
          <a:p>
            <a:r>
              <a:rPr lang="en-US" sz="1400" dirty="0"/>
              <a:t>UMI «Unique molecular identifiers» can be added to identify PCR-duplicated fragments, thereby reducing error rates</a:t>
            </a:r>
          </a:p>
        </p:txBody>
      </p:sp>
    </p:spTree>
    <p:extLst>
      <p:ext uri="{BB962C8B-B14F-4D97-AF65-F5344CB8AC3E}">
        <p14:creationId xmlns:p14="http://schemas.microsoft.com/office/powerpoint/2010/main" val="12009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6991"/>
            <a:ext cx="9509760" cy="536448"/>
          </a:xfrm>
        </p:spPr>
        <p:txBody>
          <a:bodyPr>
            <a:normAutofit/>
          </a:bodyPr>
          <a:lstStyle/>
          <a:p>
            <a:pPr algn="ctr"/>
            <a:r>
              <a:rPr lang="it-IT" sz="2800" dirty="0"/>
              <a:t>A FEW WORDS ABOUT UMI</a:t>
            </a:r>
          </a:p>
        </p:txBody>
      </p:sp>
      <p:sp>
        <p:nvSpPr>
          <p:cNvPr id="3" name="Segnaposto contenuto 2"/>
          <p:cNvSpPr>
            <a:spLocks noGrp="1"/>
          </p:cNvSpPr>
          <p:nvPr>
            <p:ph idx="1"/>
          </p:nvPr>
        </p:nvSpPr>
        <p:spPr>
          <a:xfrm>
            <a:off x="523434" y="1304076"/>
            <a:ext cx="6193889" cy="4343400"/>
          </a:xfrm>
        </p:spPr>
        <p:txBody>
          <a:bodyPr>
            <a:noAutofit/>
          </a:bodyPr>
          <a:lstStyle/>
          <a:p>
            <a:pPr algn="just"/>
            <a:r>
              <a:rPr lang="en-US" sz="1600" dirty="0"/>
              <a:t>They are </a:t>
            </a:r>
            <a:r>
              <a:rPr lang="en-US" sz="1600" u="sng" dirty="0"/>
              <a:t>random oligonucleotide sequences</a:t>
            </a:r>
            <a:r>
              <a:rPr lang="en-US" sz="1600" dirty="0"/>
              <a:t> that are </a:t>
            </a:r>
            <a:r>
              <a:rPr lang="en-US" sz="1600" b="1" dirty="0"/>
              <a:t>inserted BEFORE any step involving PCR amplification and uniquely identify each fragment in the library</a:t>
            </a:r>
            <a:r>
              <a:rPr lang="en-US" sz="1600" dirty="0"/>
              <a:t> (i.e. should be unique identifiers for each cluster)</a:t>
            </a:r>
            <a:endParaRPr lang="en-US" sz="1600" b="1" dirty="0"/>
          </a:p>
          <a:p>
            <a:pPr algn="just"/>
            <a:r>
              <a:rPr lang="en-US" sz="1600" dirty="0"/>
              <a:t>The difference with barcodes (which can be single or dual index) is that the latter identify ALL fragments belonging to the same sample and are used for </a:t>
            </a:r>
            <a:r>
              <a:rPr lang="en-US" sz="1600" dirty="0" err="1"/>
              <a:t>demultiplexing</a:t>
            </a:r>
            <a:r>
              <a:rPr lang="en-US" sz="1600" dirty="0"/>
              <a:t> libraries sequenced in the same run</a:t>
            </a:r>
          </a:p>
          <a:p>
            <a:pPr algn="just"/>
            <a:r>
              <a:rPr lang="en-US" sz="1600" dirty="0"/>
              <a:t>UMIs are very useful in experiments where the </a:t>
            </a:r>
            <a:r>
              <a:rPr lang="en-US" sz="1600" b="1" dirty="0"/>
              <a:t>QUANTITATIVE</a:t>
            </a:r>
            <a:r>
              <a:rPr lang="en-US" sz="1600" dirty="0"/>
              <a:t> aspect is very important, because they allow highlighting any duplicates caused by PCR, i.e., technical artifacts that should be excluded</a:t>
            </a:r>
          </a:p>
          <a:p>
            <a:pPr algn="just"/>
            <a:r>
              <a:rPr lang="en-US" sz="1600" dirty="0"/>
              <a:t>They are therefore used a lot in single-cell RNA-</a:t>
            </a:r>
            <a:r>
              <a:rPr lang="en-US" sz="1600" dirty="0" err="1"/>
              <a:t>seq</a:t>
            </a:r>
            <a:r>
              <a:rPr lang="en-US" sz="1600" dirty="0"/>
              <a:t>, </a:t>
            </a:r>
            <a:r>
              <a:rPr lang="en-US" sz="1600" dirty="0" err="1"/>
              <a:t>ChIP-seq</a:t>
            </a:r>
            <a:r>
              <a:rPr lang="en-US" sz="1600" dirty="0"/>
              <a:t>, and other approaches that we will see, but they are not essential for genomic sequencing approaches, for example</a:t>
            </a:r>
          </a:p>
          <a:p>
            <a:pPr algn="just"/>
            <a:r>
              <a:rPr lang="en-US" sz="1600" dirty="0"/>
              <a:t>Also </a:t>
            </a:r>
            <a:r>
              <a:rPr lang="en-US" sz="1600" u="sng" dirty="0"/>
              <a:t>essential for identifying ultra-rare variants, discriminating them from sequencing errors</a:t>
            </a:r>
            <a:endParaRPr lang="it-IT" sz="1600"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546" y="917214"/>
            <a:ext cx="5057065" cy="5600700"/>
          </a:xfrm>
          <a:prstGeom prst="rect">
            <a:avLst/>
          </a:prstGeom>
        </p:spPr>
      </p:pic>
    </p:spTree>
    <p:extLst>
      <p:ext uri="{BB962C8B-B14F-4D97-AF65-F5344CB8AC3E}">
        <p14:creationId xmlns:p14="http://schemas.microsoft.com/office/powerpoint/2010/main" val="144908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404831"/>
            <a:ext cx="9509760" cy="536448"/>
          </a:xfrm>
        </p:spPr>
        <p:txBody>
          <a:bodyPr>
            <a:normAutofit fontScale="90000"/>
          </a:bodyPr>
          <a:lstStyle/>
          <a:p>
            <a:pPr algn="ctr"/>
            <a:r>
              <a:rPr lang="it-IT" sz="2800" dirty="0"/>
              <a:t>ILLUMINA LIBRARIES – LOW INPUT DNA AND «PCR-FREE» APPROACHES</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966" y="1049703"/>
            <a:ext cx="9678239" cy="5159187"/>
          </a:xfrm>
          <a:prstGeom prst="rect">
            <a:avLst/>
          </a:prstGeom>
        </p:spPr>
      </p:pic>
    </p:spTree>
    <p:extLst>
      <p:ext uri="{BB962C8B-B14F-4D97-AF65-F5344CB8AC3E}">
        <p14:creationId xmlns:p14="http://schemas.microsoft.com/office/powerpoint/2010/main" val="293975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3769" y="1404517"/>
            <a:ext cx="6471140" cy="403187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All library preparation kits include a step for selection of desired fragment sizes. Originally this was done by selection on agarose gels, but in the latest generation of kits (especially low-input kits) this has been replaced by the use of magnetic bead-based selection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u="sng" dirty="0"/>
              <a:t>“PCR-free” protocols aim to eliminate amplification step-related bias as much as possible, providing more uniform coverage of all genomic regions, regardless of complexity and GC content</a:t>
            </a:r>
            <a:r>
              <a:rPr lang="en-US" sz="1600" dirty="0"/>
              <a:t> -&gt; however, they require large amounts of </a:t>
            </a:r>
            <a:r>
              <a:rPr lang="en-US" sz="1600" dirty="0" err="1"/>
              <a:t>gDNA</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a:t>
            </a:r>
            <a:r>
              <a:rPr lang="en-US" sz="1600" dirty="0" err="1"/>
              <a:t>TruSeq</a:t>
            </a:r>
            <a:r>
              <a:rPr lang="en-US" sz="1600" dirty="0"/>
              <a:t> DNA </a:t>
            </a:r>
            <a:r>
              <a:rPr lang="en-US" sz="1600" dirty="0" err="1"/>
              <a:t>nano</a:t>
            </a:r>
            <a:r>
              <a:rPr lang="en-US" sz="1600" dirty="0"/>
              <a:t> kit allows preparation of a genomic sequencing library from 100 </a:t>
            </a:r>
            <a:r>
              <a:rPr lang="en-US" sz="1600" dirty="0" err="1"/>
              <a:t>nanograms</a:t>
            </a:r>
            <a:r>
              <a:rPr lang="en-US" sz="1600" dirty="0"/>
              <a:t> of DNA (but is not PCR-free). For comparison, the </a:t>
            </a:r>
            <a:r>
              <a:rPr lang="en-US" sz="1600" dirty="0" err="1"/>
              <a:t>TruSeq</a:t>
            </a:r>
            <a:r>
              <a:rPr lang="en-US" sz="1600" dirty="0"/>
              <a:t> PCR-free kit requires 10 times as much.</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549" y="1075330"/>
            <a:ext cx="4116904" cy="5213431"/>
          </a:xfrm>
          <a:prstGeom prst="rect">
            <a:avLst/>
          </a:prstGeom>
        </p:spPr>
      </p:pic>
      <p:sp>
        <p:nvSpPr>
          <p:cNvPr id="6" name="Title 1"/>
          <p:cNvSpPr>
            <a:spLocks noGrp="1"/>
          </p:cNvSpPr>
          <p:nvPr>
            <p:ph type="title"/>
          </p:nvPr>
        </p:nvSpPr>
        <p:spPr>
          <a:xfrm>
            <a:off x="1428205" y="404831"/>
            <a:ext cx="9509760" cy="536448"/>
          </a:xfrm>
        </p:spPr>
        <p:txBody>
          <a:bodyPr>
            <a:normAutofit fontScale="90000"/>
          </a:bodyPr>
          <a:lstStyle/>
          <a:p>
            <a:pPr algn="ctr"/>
            <a:r>
              <a:rPr lang="it-IT" sz="2800" dirty="0"/>
              <a:t>ILLUMINA LIBRARIES – LOW INPUT DNA AND «PCR-FREE» APPROACHES</a:t>
            </a:r>
          </a:p>
        </p:txBody>
      </p:sp>
    </p:spTree>
    <p:extLst>
      <p:ext uri="{BB962C8B-B14F-4D97-AF65-F5344CB8AC3E}">
        <p14:creationId xmlns:p14="http://schemas.microsoft.com/office/powerpoint/2010/main" val="129051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fontScale="90000"/>
          </a:bodyPr>
          <a:lstStyle/>
          <a:p>
            <a:pPr algn="ctr"/>
            <a:r>
              <a:rPr lang="it-IT" sz="2800" dirty="0"/>
              <a:t>HOW ARE ADAPTERS ADDED BY TRANSPOSOMES? AN EXAMPLE: NEXTERA TAGMENTATION</a:t>
            </a: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713" y="1079863"/>
            <a:ext cx="7508300" cy="4343400"/>
          </a:xfrm>
        </p:spPr>
      </p:pic>
      <p:sp>
        <p:nvSpPr>
          <p:cNvPr id="8" name="CasellaDiTesto 7"/>
          <p:cNvSpPr txBox="1"/>
          <p:nvPr/>
        </p:nvSpPr>
        <p:spPr>
          <a:xfrm>
            <a:off x="444138" y="5704295"/>
            <a:ext cx="11599816" cy="646331"/>
          </a:xfrm>
          <a:prstGeom prst="rect">
            <a:avLst/>
          </a:prstGeom>
          <a:noFill/>
        </p:spPr>
        <p:txBody>
          <a:bodyPr wrap="square" rtlCol="0">
            <a:spAutoFit/>
          </a:bodyPr>
          <a:lstStyle/>
          <a:p>
            <a:r>
              <a:rPr lang="it-IT" dirty="0">
                <a:hlinkClick r:id="rId3"/>
              </a:rPr>
              <a:t>https://emea.illumina.com/techniques/sequencing/ngs-library-prep/tagmentation.html</a:t>
            </a:r>
            <a:br>
              <a:rPr lang="it-IT" dirty="0"/>
            </a:br>
            <a:endParaRPr lang="it-IT" dirty="0"/>
          </a:p>
        </p:txBody>
      </p:sp>
      <p:sp>
        <p:nvSpPr>
          <p:cNvPr id="3" name="CasellaDiTesto 2"/>
          <p:cNvSpPr txBox="1"/>
          <p:nvPr/>
        </p:nvSpPr>
        <p:spPr>
          <a:xfrm>
            <a:off x="7976967" y="1354668"/>
            <a:ext cx="4066987"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t>Very rapid method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Latest applications make use of </a:t>
            </a:r>
            <a:r>
              <a:rPr lang="en-US" b="1" dirty="0"/>
              <a:t>BLT (Bead-Linked </a:t>
            </a:r>
            <a:r>
              <a:rPr lang="en-US" b="1" dirty="0" err="1"/>
              <a:t>Transposomes</a:t>
            </a:r>
            <a:r>
              <a:rPr lang="en-US" b="1"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Very similar methods are also used to prepare libraries compatible with other sequencing methodologies (e.g. Oxford </a:t>
            </a:r>
            <a:r>
              <a:rPr lang="en-US" dirty="0" err="1"/>
              <a:t>Nanopore</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Transposon activity is used to fragment and add adapters in a single step</a:t>
            </a:r>
            <a:endParaRPr lang="it-IT" dirty="0"/>
          </a:p>
        </p:txBody>
      </p:sp>
    </p:spTree>
    <p:extLst>
      <p:ext uri="{BB962C8B-B14F-4D97-AF65-F5344CB8AC3E}">
        <p14:creationId xmlns:p14="http://schemas.microsoft.com/office/powerpoint/2010/main" val="31170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308115"/>
            <a:ext cx="9509760" cy="536448"/>
          </a:xfrm>
        </p:spPr>
        <p:txBody>
          <a:bodyPr>
            <a:normAutofit/>
          </a:bodyPr>
          <a:lstStyle/>
          <a:p>
            <a:pPr algn="ctr"/>
            <a:r>
              <a:rPr lang="it-IT" sz="2800" dirty="0"/>
              <a:t>WHAT ABOUT ION TORRENT LIBRARIES?</a:t>
            </a:r>
          </a:p>
        </p:txBody>
      </p:sp>
      <p:sp>
        <p:nvSpPr>
          <p:cNvPr id="3" name="CasellaDiTesto 2"/>
          <p:cNvSpPr txBox="1"/>
          <p:nvPr/>
        </p:nvSpPr>
        <p:spPr>
          <a:xfrm>
            <a:off x="378068" y="1404517"/>
            <a:ext cx="6673363"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Although prepared much more often from amplicons (targeted resequencing approaches, metabarcoding, etc.) they </a:t>
            </a:r>
            <a:r>
              <a:rPr lang="en-US" sz="1600" u="sng" dirty="0"/>
              <a:t>use strategies similar to those already described for Illumina</a:t>
            </a:r>
            <a:r>
              <a:rPr lang="en-US" sz="1600" dirty="0"/>
              <a:t>. Library generation occurs by emulsion PCR thanks to the physical interaction between the adapters and the oligos found on the surface of beads (</a:t>
            </a:r>
            <a:r>
              <a:rPr lang="en-US" sz="1600" b="1" dirty="0"/>
              <a:t>Ion Sphere Particles</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As in Illumina kits, there is the possibility of adding barcodes. Besides for clonal amplification in emulsion PCR, adapters also allow the sequencing by synthesis process</a:t>
            </a:r>
          </a:p>
          <a:p>
            <a:pPr algn="just"/>
            <a:endParaRPr lang="en-US" sz="1600" dirty="0"/>
          </a:p>
          <a:p>
            <a:pPr marL="285750" indent="-285750" algn="just">
              <a:buFont typeface="Arial" panose="020B0604020202020204" pitchFamily="34" charset="0"/>
              <a:buChar char="•"/>
            </a:pPr>
            <a:r>
              <a:rPr lang="en-US" sz="1600" dirty="0">
                <a:solidFill>
                  <a:srgbClr val="FF0000"/>
                </a:solidFill>
              </a:rPr>
              <a:t>Since the library preparation efficiency is not 100%, only templated beads are selected (i.e. empty beads are discarded). This happens thanks to the addition of a biotin tag to one adapter, which allows the interaction with streptavidin coated on the surface of magnetic beads used for selection</a:t>
            </a:r>
          </a:p>
          <a:p>
            <a:pPr marL="285750" indent="-285750" algn="just">
              <a:buFont typeface="Arial" panose="020B0604020202020204" pitchFamily="34" charset="0"/>
              <a:buChar char="•"/>
            </a:pPr>
            <a:endParaRPr lang="en-US" sz="1600" dirty="0"/>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r="40380"/>
          <a:stretch/>
        </p:blipFill>
        <p:spPr>
          <a:xfrm>
            <a:off x="7579249" y="1483647"/>
            <a:ext cx="4230540" cy="4407199"/>
          </a:xfrm>
          <a:prstGeom prst="rect">
            <a:avLst/>
          </a:prstGeom>
        </p:spPr>
      </p:pic>
    </p:spTree>
    <p:extLst>
      <p:ext uri="{BB962C8B-B14F-4D97-AF65-F5344CB8AC3E}">
        <p14:creationId xmlns:p14="http://schemas.microsoft.com/office/powerpoint/2010/main" val="38017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308115"/>
            <a:ext cx="9509760" cy="536448"/>
          </a:xfrm>
        </p:spPr>
        <p:txBody>
          <a:bodyPr>
            <a:normAutofit fontScale="90000"/>
          </a:bodyPr>
          <a:lstStyle/>
          <a:p>
            <a:pPr algn="ctr"/>
            <a:r>
              <a:rPr lang="it-IT" sz="2800" dirty="0"/>
              <a:t>LIBRIARIES FOR OTHER SECOND GENERATION APPROACHES</a:t>
            </a:r>
          </a:p>
        </p:txBody>
      </p:sp>
      <p:sp>
        <p:nvSpPr>
          <p:cNvPr id="3" name="CasellaDiTesto 2"/>
          <p:cNvSpPr txBox="1"/>
          <p:nvPr/>
        </p:nvSpPr>
        <p:spPr>
          <a:xfrm>
            <a:off x="378068" y="1404517"/>
            <a:ext cx="7882882"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strategy is very similar among platforms, although the sequences used for generating polonies, for sequencing or as indexes change (also due to copyright issues)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libraries for </a:t>
            </a:r>
            <a:r>
              <a:rPr lang="en-US" sz="1600" dirty="0" err="1"/>
              <a:t>PacBio</a:t>
            </a:r>
            <a:r>
              <a:rPr lang="en-US" sz="1600" dirty="0"/>
              <a:t> </a:t>
            </a:r>
            <a:r>
              <a:rPr lang="en-US" sz="1600" dirty="0" err="1"/>
              <a:t>Onso</a:t>
            </a:r>
            <a:r>
              <a:rPr lang="en-US" sz="1600" dirty="0"/>
              <a:t> for example resemble the Illumina ones in every way (in fact they are still Y adapters)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For commercial issues, new sequencers (such as AVITI) can use libraries prepared with a special kit, or convert third party libraries (from other companies, e.g. Illumina), making them compatible with new sequencing platforms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902" y="1003511"/>
            <a:ext cx="3321304" cy="2800767"/>
          </a:xfrm>
          <a:prstGeom prst="rect">
            <a:avLst/>
          </a:prstGeom>
        </p:spPr>
      </p:pic>
      <p:sp>
        <p:nvSpPr>
          <p:cNvPr id="7" name="CasellaDiTesto 6"/>
          <p:cNvSpPr txBox="1"/>
          <p:nvPr/>
        </p:nvSpPr>
        <p:spPr>
          <a:xfrm>
            <a:off x="562708" y="4482283"/>
            <a:ext cx="4193931" cy="1569660"/>
          </a:xfrm>
          <a:prstGeom prst="rect">
            <a:avLst/>
          </a:prstGeom>
          <a:noFill/>
          <a:ln w="19050">
            <a:solidFill>
              <a:srgbClr val="00B050"/>
            </a:solidFill>
          </a:ln>
        </p:spPr>
        <p:txBody>
          <a:bodyPr wrap="square" rtlCol="0">
            <a:spAutoFit/>
          </a:bodyPr>
          <a:lstStyle/>
          <a:p>
            <a:pPr algn="just"/>
            <a:r>
              <a:rPr lang="it-IT" sz="1600" dirty="0"/>
              <a:t>N.B. </a:t>
            </a:r>
            <a:r>
              <a:rPr lang="en-US" sz="1600" dirty="0"/>
              <a:t>let us remember that, as similar as they may seem to each other, some sequencing techniques generate polonies on solid phase and others do not, requiring in some cases circularization of the molecules</a:t>
            </a:r>
          </a:p>
        </p:txBody>
      </p:sp>
      <p:pic>
        <p:nvPicPr>
          <p:cNvPr id="8" name="Immagine 7" descr="Immagine che contiene schermata, cerchio, Policromia, Elementi grafici&#10;&#10;Il contenuto generato dall'IA potrebbe non essere corretto.">
            <a:extLst>
              <a:ext uri="{FF2B5EF4-FFF2-40B4-BE49-F238E27FC236}">
                <a16:creationId xmlns:a16="http://schemas.microsoft.com/office/drawing/2014/main" id="{CABA59B3-2EBD-51E9-0098-A392A750C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840" y="4364232"/>
            <a:ext cx="6305452" cy="2029873"/>
          </a:xfrm>
          <a:prstGeom prst="rect">
            <a:avLst/>
          </a:prstGeom>
        </p:spPr>
      </p:pic>
    </p:spTree>
    <p:extLst>
      <p:ext uri="{BB962C8B-B14F-4D97-AF65-F5344CB8AC3E}">
        <p14:creationId xmlns:p14="http://schemas.microsoft.com/office/powerpoint/2010/main" val="9544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LONG READ APPLICATIONS - FRAGMENT SELECTION</a:t>
            </a:r>
          </a:p>
        </p:txBody>
      </p:sp>
      <p:sp>
        <p:nvSpPr>
          <p:cNvPr id="3" name="CasellaDiTesto 2"/>
          <p:cNvSpPr txBox="1"/>
          <p:nvPr/>
        </p:nvSpPr>
        <p:spPr>
          <a:xfrm>
            <a:off x="5661842" y="1596025"/>
            <a:ext cx="5956662"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t>Traditionally, the selection of fragments of desired length was done following gel run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As mentioned prior, some Illumina library preparation kits use beads that facilitate the selection of fragments within a given size range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Dedicated tools, such as </a:t>
            </a:r>
            <a:r>
              <a:rPr lang="en-US" b="1" dirty="0"/>
              <a:t>Blue Pippin</a:t>
            </a:r>
            <a:r>
              <a:rPr lang="en-US" dirty="0"/>
              <a:t> (Sage Science), can be used for long-reads</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err="1"/>
              <a:t>See</a:t>
            </a:r>
            <a:r>
              <a:rPr lang="it-IT" dirty="0"/>
              <a:t> the video on </a:t>
            </a:r>
            <a:r>
              <a:rPr lang="it-IT" dirty="0" err="1"/>
              <a:t>Moodle</a:t>
            </a:r>
            <a:r>
              <a:rPr lang="it-IT" dirty="0"/>
              <a:t> or </a:t>
            </a:r>
            <a:r>
              <a:rPr lang="it-IT" dirty="0" err="1"/>
              <a:t>here</a:t>
            </a:r>
            <a:r>
              <a:rPr lang="it-IT" dirty="0"/>
              <a:t>: </a:t>
            </a:r>
            <a:r>
              <a:rPr lang="it-IT" dirty="0">
                <a:hlinkClick r:id="rId2"/>
              </a:rPr>
              <a:t>https://www.youtube.com/watch?v=7MocmyYG-FM</a:t>
            </a:r>
            <a:r>
              <a:rPr lang="it-IT" dirty="0"/>
              <a:t> </a:t>
            </a:r>
          </a:p>
        </p:txBody>
      </p:sp>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t="26074" b="24191"/>
          <a:stretch/>
        </p:blipFill>
        <p:spPr>
          <a:xfrm>
            <a:off x="237311" y="3719684"/>
            <a:ext cx="5424531" cy="269791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304" y="1374901"/>
            <a:ext cx="3600245" cy="2193698"/>
          </a:xfrm>
          <a:prstGeom prst="rect">
            <a:avLst/>
          </a:prstGeom>
        </p:spPr>
      </p:pic>
    </p:spTree>
    <p:extLst>
      <p:ext uri="{BB962C8B-B14F-4D97-AF65-F5344CB8AC3E}">
        <p14:creationId xmlns:p14="http://schemas.microsoft.com/office/powerpoint/2010/main" val="14920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1865"/>
          </a:xfrm>
        </p:spPr>
        <p:txBody>
          <a:bodyPr>
            <a:normAutofit/>
          </a:bodyPr>
          <a:lstStyle/>
          <a:p>
            <a:pPr algn="ctr"/>
            <a:r>
              <a:rPr lang="it-IT" sz="2800" dirty="0"/>
              <a:t>SEQUENCING LIBRARIES: INSERT SIZE</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196" y="1283910"/>
            <a:ext cx="4361607" cy="2443795"/>
          </a:xfrm>
          <a:prstGeom prst="rect">
            <a:avLst/>
          </a:prstGeom>
        </p:spPr>
      </p:pic>
      <p:sp>
        <p:nvSpPr>
          <p:cNvPr id="6" name="Rettangolo 5"/>
          <p:cNvSpPr/>
          <p:nvPr/>
        </p:nvSpPr>
        <p:spPr>
          <a:xfrm>
            <a:off x="4950069" y="1143000"/>
            <a:ext cx="1213339" cy="2892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778412" y="4589584"/>
            <a:ext cx="4707988" cy="1754326"/>
          </a:xfrm>
          <a:prstGeom prst="rect">
            <a:avLst/>
          </a:prstGeom>
          <a:noFill/>
        </p:spPr>
        <p:txBody>
          <a:bodyPr wrap="square" rtlCol="0">
            <a:spAutoFit/>
          </a:bodyPr>
          <a:lstStyle/>
          <a:p>
            <a:pPr algn="ctr"/>
            <a:r>
              <a:rPr lang="it-IT" b="1" u="sng" dirty="0"/>
              <a:t>UNIFORM INSERT SIZE</a:t>
            </a:r>
          </a:p>
          <a:p>
            <a:pPr marL="285750" indent="-285750">
              <a:buFont typeface="Wingdings" panose="05000000000000000000" pitchFamily="2" charset="2"/>
              <a:buChar char="Ø"/>
            </a:pPr>
            <a:r>
              <a:rPr lang="en-US" dirty="0"/>
              <a:t>Products of amplification of a known target by PCR (</a:t>
            </a:r>
            <a:r>
              <a:rPr lang="en-US" dirty="0" err="1"/>
              <a:t>metabarcoding</a:t>
            </a:r>
            <a:r>
              <a:rPr lang="en-US" dirty="0"/>
              <a:t>)</a:t>
            </a:r>
          </a:p>
          <a:p>
            <a:pPr marL="285750" indent="-285750">
              <a:buFont typeface="Wingdings" panose="05000000000000000000" pitchFamily="2" charset="2"/>
              <a:buChar char="Ø"/>
            </a:pPr>
            <a:r>
              <a:rPr lang="en-US" dirty="0"/>
              <a:t>Digestion products of particular restriction enzymes (e.g., 2b-RAD libraries)</a:t>
            </a:r>
          </a:p>
        </p:txBody>
      </p:sp>
      <p:sp>
        <p:nvSpPr>
          <p:cNvPr id="8" name="CasellaDiTesto 7"/>
          <p:cNvSpPr txBox="1"/>
          <p:nvPr/>
        </p:nvSpPr>
        <p:spPr>
          <a:xfrm>
            <a:off x="6003973" y="4589584"/>
            <a:ext cx="5276557" cy="1477328"/>
          </a:xfrm>
          <a:prstGeom prst="rect">
            <a:avLst/>
          </a:prstGeom>
          <a:noFill/>
        </p:spPr>
        <p:txBody>
          <a:bodyPr wrap="square" rtlCol="0">
            <a:spAutoFit/>
          </a:bodyPr>
          <a:lstStyle/>
          <a:p>
            <a:pPr algn="ctr"/>
            <a:r>
              <a:rPr lang="it-IT" b="1" u="sng" dirty="0"/>
              <a:t>VARIABLE INSERT SIZE</a:t>
            </a:r>
          </a:p>
          <a:p>
            <a:pPr marL="285750" indent="-285750">
              <a:buFont typeface="Wingdings" panose="05000000000000000000" pitchFamily="2" charset="2"/>
              <a:buChar char="Ø"/>
            </a:pPr>
            <a:r>
              <a:rPr lang="en-US" dirty="0"/>
              <a:t>All approaches requiring DNA fragmentation (most applications)</a:t>
            </a:r>
          </a:p>
          <a:p>
            <a:pPr marL="285750" indent="-285750">
              <a:buFont typeface="Wingdings" panose="05000000000000000000" pitchFamily="2" charset="2"/>
              <a:buChar char="Ø"/>
            </a:pPr>
            <a:r>
              <a:rPr lang="en-US" dirty="0"/>
              <a:t>PCR products of known targets of variable size by multiplex PCR</a:t>
            </a:r>
          </a:p>
        </p:txBody>
      </p:sp>
      <p:sp>
        <p:nvSpPr>
          <p:cNvPr id="9" name="Freccia a destra 8"/>
          <p:cNvSpPr/>
          <p:nvPr/>
        </p:nvSpPr>
        <p:spPr>
          <a:xfrm rot="8091136">
            <a:off x="4607169" y="4229100"/>
            <a:ext cx="729762" cy="3604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Freccia a destra 9"/>
          <p:cNvSpPr/>
          <p:nvPr/>
        </p:nvSpPr>
        <p:spPr>
          <a:xfrm rot="2783229">
            <a:off x="5798526" y="4279102"/>
            <a:ext cx="729762" cy="3604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CasellaDiTesto 2"/>
          <p:cNvSpPr txBox="1"/>
          <p:nvPr/>
        </p:nvSpPr>
        <p:spPr>
          <a:xfrm>
            <a:off x="8897815" y="1419381"/>
            <a:ext cx="2681654" cy="2308324"/>
          </a:xfrm>
          <a:prstGeom prst="rect">
            <a:avLst/>
          </a:prstGeom>
          <a:noFill/>
          <a:ln>
            <a:solidFill>
              <a:srgbClr val="00B050"/>
            </a:solidFill>
          </a:ln>
        </p:spPr>
        <p:txBody>
          <a:bodyPr wrap="square" rtlCol="0">
            <a:spAutoFit/>
          </a:bodyPr>
          <a:lstStyle/>
          <a:p>
            <a:pPr algn="ctr"/>
            <a:r>
              <a:rPr lang="en-US" b="1" dirty="0"/>
              <a:t>INSERT</a:t>
            </a:r>
          </a:p>
          <a:p>
            <a:pPr algn="ctr"/>
            <a:r>
              <a:rPr lang="en-US" dirty="0"/>
              <a:t>Unknown sequence which needs to be sequenced, which therefore excludes the sequence of its attached known adapters</a:t>
            </a:r>
          </a:p>
        </p:txBody>
      </p:sp>
    </p:spTree>
    <p:extLst>
      <p:ext uri="{BB962C8B-B14F-4D97-AF65-F5344CB8AC3E}">
        <p14:creationId xmlns:p14="http://schemas.microsoft.com/office/powerpoint/2010/main" val="16657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30" y="335169"/>
            <a:ext cx="6627223" cy="536448"/>
          </a:xfrm>
        </p:spPr>
        <p:txBody>
          <a:bodyPr>
            <a:normAutofit/>
          </a:bodyPr>
          <a:lstStyle/>
          <a:p>
            <a:pPr algn="ctr"/>
            <a:r>
              <a:rPr lang="it-IT" sz="2800" dirty="0"/>
              <a:t>ONT LIBRARIES - OPTIONS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763"/>
            <a:ext cx="7856085" cy="5681237"/>
          </a:xfrm>
          <a:prstGeom prst="rect">
            <a:avLst/>
          </a:prstGeom>
        </p:spPr>
      </p:pic>
      <p:sp>
        <p:nvSpPr>
          <p:cNvPr id="5" name="CasellaDiTesto 4"/>
          <p:cNvSpPr txBox="1"/>
          <p:nvPr/>
        </p:nvSpPr>
        <p:spPr>
          <a:xfrm>
            <a:off x="7856085" y="467193"/>
            <a:ext cx="4335915" cy="6186309"/>
          </a:xfrm>
          <a:prstGeom prst="rect">
            <a:avLst/>
          </a:prstGeom>
          <a:noFill/>
        </p:spPr>
        <p:txBody>
          <a:bodyPr wrap="square" rtlCol="0">
            <a:spAutoFit/>
          </a:bodyPr>
          <a:lstStyle/>
          <a:p>
            <a:pPr algn="just"/>
            <a:r>
              <a:rPr lang="en-US" dirty="0"/>
              <a:t>Several options selectable depending on the amount (and quality) of genomic DNA available</a:t>
            </a:r>
          </a:p>
          <a:p>
            <a:pPr algn="just"/>
            <a:endParaRPr lang="en-US" dirty="0"/>
          </a:p>
          <a:p>
            <a:pPr algn="just"/>
            <a:r>
              <a:rPr lang="en-US" b="1" dirty="0"/>
              <a:t>PCR-free approaches </a:t>
            </a:r>
            <a:r>
              <a:rPr lang="en-US" dirty="0"/>
              <a:t>(preferable where possible) vs. amplification-based approaches (requiring working on smaller fragments!)</a:t>
            </a:r>
          </a:p>
          <a:p>
            <a:pPr algn="just"/>
            <a:endParaRPr lang="en-US" dirty="0"/>
          </a:p>
          <a:p>
            <a:pPr algn="just"/>
            <a:r>
              <a:rPr lang="en-US" b="1" dirty="0"/>
              <a:t>“Quick and dirty” transposase-based methods </a:t>
            </a:r>
            <a:r>
              <a:rPr lang="en-US" dirty="0"/>
              <a:t>(field amplifications, less labor-intensive), with lower throughput</a:t>
            </a:r>
          </a:p>
          <a:p>
            <a:pPr algn="just"/>
            <a:endParaRPr lang="en-US" dirty="0"/>
          </a:p>
          <a:p>
            <a:pPr algn="just"/>
            <a:r>
              <a:rPr lang="en-US" u="sng" dirty="0"/>
              <a:t>Ligation-based methods more laborious, but provide better throughput</a:t>
            </a:r>
          </a:p>
          <a:p>
            <a:pPr algn="just"/>
            <a:endParaRPr lang="en-US" dirty="0"/>
          </a:p>
          <a:p>
            <a:pPr algn="just"/>
            <a:r>
              <a:rPr lang="en-US" dirty="0"/>
              <a:t>N.B. the introduced adapters are bound to a motor protein that allows translocation of DNA through the </a:t>
            </a:r>
            <a:r>
              <a:rPr lang="en-US" dirty="0" err="1"/>
              <a:t>nanopore</a:t>
            </a:r>
            <a:endParaRPr lang="it-IT" dirty="0"/>
          </a:p>
        </p:txBody>
      </p:sp>
    </p:spTree>
    <p:extLst>
      <p:ext uri="{BB962C8B-B14F-4D97-AF65-F5344CB8AC3E}">
        <p14:creationId xmlns:p14="http://schemas.microsoft.com/office/powerpoint/2010/main" val="11416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a:t>LIBRERIE ONT - OPTIONS</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9181"/>
            <a:ext cx="3840813" cy="3337849"/>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813" y="1371560"/>
            <a:ext cx="3795089" cy="3345470"/>
          </a:xfrm>
          <a:prstGeom prst="rect">
            <a:avLst/>
          </a:prstGeom>
        </p:spPr>
      </p:pic>
      <p:sp>
        <p:nvSpPr>
          <p:cNvPr id="9" name="CasellaDiTesto 8"/>
          <p:cNvSpPr txBox="1"/>
          <p:nvPr/>
        </p:nvSpPr>
        <p:spPr>
          <a:xfrm>
            <a:off x="963220" y="965564"/>
            <a:ext cx="10418883" cy="369332"/>
          </a:xfrm>
          <a:prstGeom prst="rect">
            <a:avLst/>
          </a:prstGeom>
          <a:noFill/>
        </p:spPr>
        <p:txBody>
          <a:bodyPr wrap="square" rtlCol="0">
            <a:spAutoFit/>
          </a:bodyPr>
          <a:lstStyle/>
          <a:p>
            <a:r>
              <a:rPr lang="it-IT" dirty="0"/>
              <a:t>       «standard» </a:t>
            </a:r>
            <a:r>
              <a:rPr lang="it-IT" dirty="0" err="1"/>
              <a:t>Ligation</a:t>
            </a:r>
            <a:r>
              <a:rPr lang="it-IT" dirty="0"/>
              <a:t> Kit                        </a:t>
            </a:r>
            <a:r>
              <a:rPr lang="it-IT" dirty="0" err="1"/>
              <a:t>Rapid</a:t>
            </a:r>
            <a:r>
              <a:rPr lang="it-IT" dirty="0"/>
              <a:t> kit                            </a:t>
            </a:r>
            <a:r>
              <a:rPr lang="it-IT" dirty="0" err="1"/>
              <a:t>Amplification-based</a:t>
            </a:r>
            <a:r>
              <a:rPr lang="it-IT" dirty="0"/>
              <a:t> kit       </a:t>
            </a:r>
          </a:p>
        </p:txBody>
      </p:sp>
      <p:sp>
        <p:nvSpPr>
          <p:cNvPr id="10" name="CasellaDiTesto 9"/>
          <p:cNvSpPr txBox="1"/>
          <p:nvPr/>
        </p:nvSpPr>
        <p:spPr>
          <a:xfrm>
            <a:off x="559442" y="5660682"/>
            <a:ext cx="11073115" cy="646331"/>
          </a:xfrm>
          <a:prstGeom prst="rect">
            <a:avLst/>
          </a:prstGeom>
          <a:noFill/>
          <a:ln>
            <a:solidFill>
              <a:srgbClr val="00B050"/>
            </a:solidFill>
          </a:ln>
        </p:spPr>
        <p:txBody>
          <a:bodyPr wrap="square" rtlCol="0">
            <a:spAutoFit/>
          </a:bodyPr>
          <a:lstStyle/>
          <a:p>
            <a:pPr algn="ctr"/>
            <a:r>
              <a:rPr lang="en-US" dirty="0"/>
              <a:t>“Field kits” function similarly to rapid kits, but include numerous freeze-dried reagents that can be transported at room temperature</a:t>
            </a:r>
            <a:endParaRPr lang="it-IT" dirty="0"/>
          </a:p>
        </p:txBody>
      </p:sp>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902" y="1371560"/>
            <a:ext cx="3833192" cy="4214225"/>
          </a:xfrm>
          <a:prstGeom prst="rect">
            <a:avLst/>
          </a:prstGeom>
        </p:spPr>
      </p:pic>
    </p:spTree>
    <p:extLst>
      <p:ext uri="{BB962C8B-B14F-4D97-AF65-F5344CB8AC3E}">
        <p14:creationId xmlns:p14="http://schemas.microsoft.com/office/powerpoint/2010/main" val="30306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err="1"/>
              <a:t>VolTRAX</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280"/>
            <a:ext cx="8430823" cy="5026192"/>
          </a:xfrm>
          <a:prstGeom prst="rect">
            <a:avLst/>
          </a:prstGeom>
        </p:spPr>
      </p:pic>
      <p:sp>
        <p:nvSpPr>
          <p:cNvPr id="5" name="CasellaDiTesto 4"/>
          <p:cNvSpPr txBox="1"/>
          <p:nvPr/>
        </p:nvSpPr>
        <p:spPr>
          <a:xfrm>
            <a:off x="8543110" y="1541417"/>
            <a:ext cx="3274422" cy="3139321"/>
          </a:xfrm>
          <a:prstGeom prst="rect">
            <a:avLst/>
          </a:prstGeom>
          <a:noFill/>
        </p:spPr>
        <p:txBody>
          <a:bodyPr wrap="square" rtlCol="0">
            <a:spAutoFit/>
          </a:bodyPr>
          <a:lstStyle/>
          <a:p>
            <a:pPr algn="just"/>
            <a:r>
              <a:rPr lang="en-US" dirty="0"/>
              <a:t>Reduction in manual skills on the part of the operator</a:t>
            </a:r>
          </a:p>
          <a:p>
            <a:pPr algn="just"/>
            <a:endParaRPr lang="en-US" dirty="0"/>
          </a:p>
          <a:p>
            <a:pPr algn="just"/>
            <a:r>
              <a:rPr lang="en-US" dirty="0"/>
              <a:t>Increased reproducibility</a:t>
            </a:r>
          </a:p>
          <a:p>
            <a:pPr algn="just"/>
            <a:endParaRPr lang="en-US" dirty="0"/>
          </a:p>
          <a:p>
            <a:pPr algn="just"/>
            <a:r>
              <a:rPr lang="en-US" dirty="0"/>
              <a:t>Use in the field as well (powered by USB)</a:t>
            </a:r>
          </a:p>
          <a:p>
            <a:pPr algn="just"/>
            <a:endParaRPr lang="en-US" dirty="0"/>
          </a:p>
          <a:p>
            <a:pPr algn="just"/>
            <a:r>
              <a:rPr lang="en-US" dirty="0"/>
              <a:t>User-definable protocols</a:t>
            </a:r>
          </a:p>
          <a:p>
            <a:pPr algn="just"/>
            <a:endParaRPr lang="en-US" dirty="0"/>
          </a:p>
          <a:p>
            <a:pPr algn="just"/>
            <a:r>
              <a:rPr lang="en-US" dirty="0"/>
              <a:t>See video on </a:t>
            </a:r>
            <a:r>
              <a:rPr lang="en-US" dirty="0" err="1"/>
              <a:t>moodle</a:t>
            </a:r>
            <a:endParaRPr lang="it-IT" dirty="0"/>
          </a:p>
        </p:txBody>
      </p:sp>
    </p:spTree>
    <p:extLst>
      <p:ext uri="{BB962C8B-B14F-4D97-AF65-F5344CB8AC3E}">
        <p14:creationId xmlns:p14="http://schemas.microsoft.com/office/powerpoint/2010/main" val="111441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a:t>PACBIO LIBRARIES</a:t>
            </a:r>
          </a:p>
        </p:txBody>
      </p:sp>
      <p:sp>
        <p:nvSpPr>
          <p:cNvPr id="5" name="CasellaDiTesto 4"/>
          <p:cNvSpPr txBox="1"/>
          <p:nvPr/>
        </p:nvSpPr>
        <p:spPr>
          <a:xfrm>
            <a:off x="7254240" y="1078901"/>
            <a:ext cx="4580709" cy="5078313"/>
          </a:xfrm>
          <a:prstGeom prst="rect">
            <a:avLst/>
          </a:prstGeom>
          <a:noFill/>
        </p:spPr>
        <p:txBody>
          <a:bodyPr wrap="square" rtlCol="0">
            <a:spAutoFit/>
          </a:bodyPr>
          <a:lstStyle/>
          <a:p>
            <a:pPr algn="just"/>
            <a:r>
              <a:rPr lang="en-US" b="1" dirty="0"/>
              <a:t>Approximately 3 micrograms of genomic DNA or more are required for the construction of a standard </a:t>
            </a:r>
            <a:r>
              <a:rPr lang="en-US" b="1" dirty="0" err="1"/>
              <a:t>SMRTbell</a:t>
            </a:r>
            <a:r>
              <a:rPr lang="en-US" b="1" dirty="0"/>
              <a:t> library to be sequenced with HiFi mode</a:t>
            </a:r>
          </a:p>
          <a:p>
            <a:pPr algn="just"/>
            <a:endParaRPr lang="en-US" dirty="0"/>
          </a:p>
          <a:p>
            <a:pPr algn="just"/>
            <a:r>
              <a:rPr lang="en-US" dirty="0"/>
              <a:t>However, </a:t>
            </a:r>
            <a:r>
              <a:rPr lang="en-US" u="sng" dirty="0"/>
              <a:t>PCR-free protocols are available that can go down to 400-500 ng</a:t>
            </a:r>
            <a:r>
              <a:rPr lang="en-US" dirty="0"/>
              <a:t>, with the limitation that they can be applied to relatively small genomes (&lt;1 Gb)</a:t>
            </a:r>
          </a:p>
          <a:p>
            <a:pPr algn="just"/>
            <a:endParaRPr lang="en-US" dirty="0"/>
          </a:p>
          <a:p>
            <a:pPr algn="just"/>
            <a:r>
              <a:rPr lang="en-US" dirty="0"/>
              <a:t>Approaches with ultra low input (up to 5 ng) require amplification</a:t>
            </a:r>
          </a:p>
          <a:p>
            <a:pPr algn="just"/>
            <a:endParaRPr lang="en-US" dirty="0"/>
          </a:p>
          <a:p>
            <a:pPr algn="just"/>
            <a:r>
              <a:rPr lang="en-US" dirty="0"/>
              <a:t>Similar approach to </a:t>
            </a:r>
            <a:r>
              <a:rPr lang="en-US" dirty="0" err="1"/>
              <a:t>NEBnext</a:t>
            </a:r>
            <a:r>
              <a:rPr lang="en-US" dirty="0"/>
              <a:t> libraries, but without USER activity (remember that SMRT sequencing requires circularization)</a:t>
            </a:r>
            <a:endParaRPr lang="it-IT" dirty="0"/>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t="1337" b="2603"/>
          <a:stretch/>
        </p:blipFill>
        <p:spPr>
          <a:xfrm>
            <a:off x="0" y="1158240"/>
            <a:ext cx="7045234" cy="5699760"/>
          </a:xfrm>
          <a:prstGeom prst="rect">
            <a:avLst/>
          </a:prstGeom>
        </p:spPr>
      </p:pic>
    </p:spTree>
    <p:extLst>
      <p:ext uri="{BB962C8B-B14F-4D97-AF65-F5344CB8AC3E}">
        <p14:creationId xmlns:p14="http://schemas.microsoft.com/office/powerpoint/2010/main" val="179104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fontScale="90000"/>
          </a:bodyPr>
          <a:lstStyle/>
          <a:p>
            <a:pPr algn="ctr"/>
            <a:r>
              <a:rPr lang="en-US" sz="2800" dirty="0"/>
              <a:t>PACBIO LIBRARIES: LOW and ULTRALOW DNA INPUT - APPLICATIONS AND LIMITATIONS</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344" y="1156403"/>
            <a:ext cx="9139311" cy="5132678"/>
          </a:xfrm>
          <a:prstGeom prst="rect">
            <a:avLst/>
          </a:prstGeom>
        </p:spPr>
      </p:pic>
    </p:spTree>
    <p:extLst>
      <p:ext uri="{BB962C8B-B14F-4D97-AF65-F5344CB8AC3E}">
        <p14:creationId xmlns:p14="http://schemas.microsoft.com/office/powerpoint/2010/main" val="356694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fontScale="90000"/>
          </a:bodyPr>
          <a:lstStyle/>
          <a:p>
            <a:pPr algn="ctr"/>
            <a:r>
              <a:rPr lang="en-US" sz="2800" dirty="0"/>
              <a:t>YOU CAN'T SEQUENCE EVERYTHING: THE QUALITY OF THE STARTING GENOMIC DNA IS CRITICAL</a:t>
            </a:r>
            <a:endParaRPr lang="it-IT" sz="28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11983"/>
            <a:ext cx="10058400" cy="5587999"/>
          </a:xfrm>
          <a:prstGeom prst="rect">
            <a:avLst/>
          </a:prstGeom>
        </p:spPr>
      </p:pic>
    </p:spTree>
    <p:extLst>
      <p:ext uri="{BB962C8B-B14F-4D97-AF65-F5344CB8AC3E}">
        <p14:creationId xmlns:p14="http://schemas.microsoft.com/office/powerpoint/2010/main" val="141233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fontScale="90000"/>
          </a:bodyPr>
          <a:lstStyle/>
          <a:p>
            <a:pPr algn="ctr"/>
            <a:r>
              <a:rPr lang="en-US" sz="2800" dirty="0"/>
              <a:t>VERIFICATION OF THE SUCCESSFUL CONSTRUCTION OF A LIBRARY</a:t>
            </a:r>
            <a:endParaRPr lang="it-IT" sz="2800" dirty="0"/>
          </a:p>
        </p:txBody>
      </p:sp>
      <p:sp>
        <p:nvSpPr>
          <p:cNvPr id="3" name="Segnaposto contenuto 2"/>
          <p:cNvSpPr>
            <a:spLocks noGrp="1"/>
          </p:cNvSpPr>
          <p:nvPr>
            <p:ph idx="1"/>
          </p:nvPr>
        </p:nvSpPr>
        <p:spPr>
          <a:xfrm>
            <a:off x="548640" y="1298665"/>
            <a:ext cx="6566263" cy="4343400"/>
          </a:xfrm>
        </p:spPr>
        <p:txBody>
          <a:bodyPr/>
          <a:lstStyle/>
          <a:p>
            <a:pPr algn="just"/>
            <a:r>
              <a:rPr lang="en-US" dirty="0"/>
              <a:t>Agilent </a:t>
            </a:r>
            <a:r>
              <a:rPr lang="en-US" dirty="0" err="1"/>
              <a:t>Bioanalyzer</a:t>
            </a:r>
            <a:r>
              <a:rPr lang="en-US" dirty="0"/>
              <a:t> and </a:t>
            </a:r>
            <a:r>
              <a:rPr lang="en-US" dirty="0" err="1"/>
              <a:t>TapeStation</a:t>
            </a:r>
            <a:r>
              <a:rPr lang="en-US" dirty="0"/>
              <a:t> systems (microfluidic-based automated </a:t>
            </a:r>
            <a:r>
              <a:rPr lang="en-US" dirty="0" err="1"/>
              <a:t>elecrophoresis</a:t>
            </a:r>
            <a:endParaRPr lang="en-US" dirty="0"/>
          </a:p>
          <a:p>
            <a:pPr algn="just"/>
            <a:r>
              <a:rPr lang="en-US" b="1" dirty="0" err="1"/>
              <a:t>Electropherogram</a:t>
            </a:r>
            <a:r>
              <a:rPr lang="en-US" dirty="0"/>
              <a:t> analysis (simpler and more practical than an agarose gel)</a:t>
            </a:r>
          </a:p>
          <a:p>
            <a:pPr algn="just"/>
            <a:r>
              <a:rPr lang="en-US" dirty="0"/>
              <a:t>Allows better visualization of insert size ranges, with higher resolution of molecular weights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106" y="975360"/>
            <a:ext cx="4117971" cy="4990011"/>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721" y="3796937"/>
            <a:ext cx="2426452" cy="283464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828" y="3991509"/>
            <a:ext cx="2450646" cy="2640068"/>
          </a:xfrm>
          <a:prstGeom prst="rect">
            <a:avLst/>
          </a:prstGeom>
        </p:spPr>
      </p:pic>
    </p:spTree>
    <p:extLst>
      <p:ext uri="{BB962C8B-B14F-4D97-AF65-F5344CB8AC3E}">
        <p14:creationId xmlns:p14="http://schemas.microsoft.com/office/powerpoint/2010/main" val="208667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a:t>BIOANALYZER PROFILES – A FEW EXAMPLES</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35" y="1432615"/>
            <a:ext cx="5169788" cy="2284168"/>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35" y="3716782"/>
            <a:ext cx="5169788" cy="2226557"/>
          </a:xfrm>
          <a:prstGeom prst="rect">
            <a:avLst/>
          </a:prstGeom>
        </p:spPr>
      </p:pic>
      <p:sp>
        <p:nvSpPr>
          <p:cNvPr id="10" name="CasellaDiTesto 9"/>
          <p:cNvSpPr txBox="1"/>
          <p:nvPr/>
        </p:nvSpPr>
        <p:spPr>
          <a:xfrm>
            <a:off x="6096000" y="1870122"/>
            <a:ext cx="5161085"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t>When dealing with a library, whether obtained by PCR or by fragmentation, I expect (in almost all cases, but there are exceptions!) a distribution of lengths around a single peak. The presence of two or more peaks is often an indication of poor quality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creation of secondary peaks is common when preparation kits include amplification steps that, if set incorrectly, can lead to the amplification of unwanted secondary products</a:t>
            </a:r>
          </a:p>
        </p:txBody>
      </p:sp>
    </p:spTree>
    <p:extLst>
      <p:ext uri="{BB962C8B-B14F-4D97-AF65-F5344CB8AC3E}">
        <p14:creationId xmlns:p14="http://schemas.microsoft.com/office/powerpoint/2010/main" val="32782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07" y="1226974"/>
            <a:ext cx="5976565" cy="2865756"/>
          </a:xfrm>
          <a:prstGeom prst="rect">
            <a:avLst/>
          </a:prstGeom>
        </p:spPr>
      </p:pic>
      <p:sp>
        <p:nvSpPr>
          <p:cNvPr id="4" name="CasellaDiTesto 3"/>
          <p:cNvSpPr txBox="1"/>
          <p:nvPr/>
        </p:nvSpPr>
        <p:spPr>
          <a:xfrm>
            <a:off x="3604846" y="1310054"/>
            <a:ext cx="7051431" cy="646331"/>
          </a:xfrm>
          <a:prstGeom prst="rect">
            <a:avLst/>
          </a:prstGeom>
          <a:solidFill>
            <a:schemeClr val="bg1"/>
          </a:solidFill>
          <a:ln w="19050">
            <a:solidFill>
              <a:srgbClr val="00B050"/>
            </a:solidFill>
          </a:ln>
        </p:spPr>
        <p:txBody>
          <a:bodyPr wrap="square" rtlCol="0">
            <a:spAutoFit/>
          </a:bodyPr>
          <a:lstStyle/>
          <a:p>
            <a:pPr algn="just"/>
            <a:r>
              <a:rPr lang="en-US" dirty="0"/>
              <a:t>A. Good library. Main peak around 300nt, tail of larger fragments, nearly unnoticeable primer dimer (blue arrow)</a:t>
            </a:r>
          </a:p>
        </p:txBody>
      </p:sp>
      <p:sp>
        <p:nvSpPr>
          <p:cNvPr id="11" name="CasellaDiTesto 10"/>
          <p:cNvSpPr txBox="1"/>
          <p:nvPr/>
        </p:nvSpPr>
        <p:spPr>
          <a:xfrm>
            <a:off x="376607" y="4158811"/>
            <a:ext cx="6406661" cy="923330"/>
          </a:xfrm>
          <a:prstGeom prst="rect">
            <a:avLst/>
          </a:prstGeom>
          <a:solidFill>
            <a:schemeClr val="bg1"/>
          </a:solidFill>
          <a:ln w="19050">
            <a:solidFill>
              <a:srgbClr val="00B050"/>
            </a:solidFill>
          </a:ln>
        </p:spPr>
        <p:txBody>
          <a:bodyPr wrap="square" rtlCol="0">
            <a:spAutoFit/>
          </a:bodyPr>
          <a:lstStyle/>
          <a:p>
            <a:pPr algn="just"/>
            <a:r>
              <a:rPr lang="en-US" dirty="0"/>
              <a:t>B. Bad library. Fragment size much higher than expected (unsuccessful fragmentation?), primer dimers quite abundant</a:t>
            </a:r>
          </a:p>
        </p:txBody>
      </p:sp>
      <p:sp>
        <p:nvSpPr>
          <p:cNvPr id="12" name="CasellaDiTesto 11"/>
          <p:cNvSpPr txBox="1"/>
          <p:nvPr/>
        </p:nvSpPr>
        <p:spPr>
          <a:xfrm>
            <a:off x="6353172" y="2316464"/>
            <a:ext cx="4785946" cy="1477328"/>
          </a:xfrm>
          <a:prstGeom prst="rect">
            <a:avLst/>
          </a:prstGeom>
          <a:solidFill>
            <a:schemeClr val="bg1"/>
          </a:solidFill>
          <a:ln w="19050">
            <a:solidFill>
              <a:srgbClr val="00B050"/>
            </a:solidFill>
          </a:ln>
        </p:spPr>
        <p:txBody>
          <a:bodyPr wrap="square" rtlCol="0">
            <a:spAutoFit/>
          </a:bodyPr>
          <a:lstStyle/>
          <a:p>
            <a:pPr algn="just"/>
            <a:r>
              <a:rPr lang="en-US" dirty="0"/>
              <a:t>C. Very bad library. Very high abundance of primer dimers compared with library fragments (was initial DNA input too low?) and bad fragmentations, as in B</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843" y="4057710"/>
            <a:ext cx="4545957" cy="2466182"/>
          </a:xfrm>
          <a:prstGeom prst="rect">
            <a:avLst/>
          </a:prstGeom>
        </p:spPr>
      </p:pic>
      <p:sp>
        <p:nvSpPr>
          <p:cNvPr id="6" name="Freccia a destra 5"/>
          <p:cNvSpPr/>
          <p:nvPr/>
        </p:nvSpPr>
        <p:spPr>
          <a:xfrm>
            <a:off x="4976446" y="5565531"/>
            <a:ext cx="2066192" cy="633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606105" y="5447160"/>
            <a:ext cx="4167554" cy="1200329"/>
          </a:xfrm>
          <a:prstGeom prst="rect">
            <a:avLst/>
          </a:prstGeom>
          <a:noFill/>
        </p:spPr>
        <p:txBody>
          <a:bodyPr wrap="square" rtlCol="0">
            <a:spAutoFit/>
          </a:bodyPr>
          <a:lstStyle/>
          <a:p>
            <a:pPr algn="just"/>
            <a:r>
              <a:rPr lang="en-US" dirty="0"/>
              <a:t>N.B. it is </a:t>
            </a:r>
            <a:r>
              <a:rPr lang="en-US" dirty="0" err="1"/>
              <a:t>alway</a:t>
            </a:r>
            <a:r>
              <a:rPr lang="en-US" dirty="0"/>
              <a:t> useful to inspect negative controls (no template controls) to verify the presence of unwanted amplification products</a:t>
            </a:r>
          </a:p>
        </p:txBody>
      </p:sp>
      <p:sp>
        <p:nvSpPr>
          <p:cNvPr id="13" name="Title 1"/>
          <p:cNvSpPr>
            <a:spLocks noGrp="1"/>
          </p:cNvSpPr>
          <p:nvPr>
            <p:ph type="title"/>
          </p:nvPr>
        </p:nvSpPr>
        <p:spPr>
          <a:xfrm>
            <a:off x="1341120" y="438912"/>
            <a:ext cx="9509760" cy="536448"/>
          </a:xfrm>
        </p:spPr>
        <p:txBody>
          <a:bodyPr>
            <a:normAutofit/>
          </a:bodyPr>
          <a:lstStyle/>
          <a:p>
            <a:pPr algn="ctr"/>
            <a:r>
              <a:rPr lang="it-IT" sz="2800" dirty="0"/>
              <a:t>BIOANALYZER PROFILES – A FEW EXAMPLES</a:t>
            </a:r>
          </a:p>
        </p:txBody>
      </p:sp>
    </p:spTree>
    <p:extLst>
      <p:ext uri="{BB962C8B-B14F-4D97-AF65-F5344CB8AC3E}">
        <p14:creationId xmlns:p14="http://schemas.microsoft.com/office/powerpoint/2010/main" val="32524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FACTORS TO CONSIDER WHEN PREPARING A GENOMIC LIBRARY FOR NGS</a:t>
            </a:r>
            <a:endParaRPr lang="it-IT" sz="2800" dirty="0"/>
          </a:p>
        </p:txBody>
      </p:sp>
      <p:sp>
        <p:nvSpPr>
          <p:cNvPr id="3" name="Content Placeholder 2"/>
          <p:cNvSpPr>
            <a:spLocks noGrp="1"/>
          </p:cNvSpPr>
          <p:nvPr>
            <p:ph idx="1"/>
          </p:nvPr>
        </p:nvSpPr>
        <p:spPr>
          <a:xfrm>
            <a:off x="862149" y="1825625"/>
            <a:ext cx="10491651" cy="4351338"/>
          </a:xfrm>
        </p:spPr>
        <p:txBody>
          <a:bodyPr>
            <a:normAutofit/>
          </a:bodyPr>
          <a:lstStyle/>
          <a:p>
            <a:pPr algn="just"/>
            <a:r>
              <a:rPr lang="en-US" dirty="0"/>
              <a:t>Amount of starting material (extracted genomic DNA) depending on </a:t>
            </a:r>
            <a:r>
              <a:rPr lang="en-US" b="1" u="sng" dirty="0"/>
              <a:t>(a) approach required (</a:t>
            </a:r>
            <a:r>
              <a:rPr lang="en-US" b="1" i="1" u="sng" dirty="0"/>
              <a:t>de novo </a:t>
            </a:r>
            <a:r>
              <a:rPr lang="en-US" b="1" u="sng" dirty="0"/>
              <a:t>sequencing vs resequencing) and (b) type of sequencing platform used</a:t>
            </a:r>
            <a:r>
              <a:rPr lang="en-US" dirty="0"/>
              <a:t> - N.B. the same factor is also critical for other types of approaches, including those based on RNA extraction</a:t>
            </a:r>
          </a:p>
          <a:p>
            <a:pPr algn="just"/>
            <a:r>
              <a:rPr lang="en-US" b="1" dirty="0"/>
              <a:t>Presence of compositional bias in the genome of interest</a:t>
            </a:r>
            <a:r>
              <a:rPr lang="en-US" dirty="0"/>
              <a:t>: particularly high or particularly low GC content. These situations can be a source of bias in second-generation sequencing approaches that use fragmentation + ligation steps and subsequent amplification to generate clonal clusters (e.g. in the previous block of slides, have a look at the graph that concerns a comparison between Illumina and Ultima genomics technologies)</a:t>
            </a:r>
          </a:p>
          <a:p>
            <a:pPr algn="just"/>
            <a:r>
              <a:rPr lang="en-US" dirty="0"/>
              <a:t>N.B. some of these biases (if known) can be mitigated through the use of special technical arrangements (use of specific polymerases, modification of amplification protocol, use of different buffers for enzymatic reactions)</a:t>
            </a:r>
            <a:endParaRPr lang="it-IT" dirty="0"/>
          </a:p>
        </p:txBody>
      </p:sp>
    </p:spTree>
    <p:extLst>
      <p:ext uri="{BB962C8B-B14F-4D97-AF65-F5344CB8AC3E}">
        <p14:creationId xmlns:p14="http://schemas.microsoft.com/office/powerpoint/2010/main" val="227351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04076"/>
            <a:ext cx="9509760" cy="624624"/>
          </a:xfrm>
        </p:spPr>
        <p:txBody>
          <a:bodyPr/>
          <a:lstStyle/>
          <a:p>
            <a:r>
              <a:rPr lang="it-IT" dirty="0"/>
              <a:t>GC CONTENT IN DIFFERENT ORGANISMS</a:t>
            </a:r>
          </a:p>
        </p:txBody>
      </p:sp>
      <p:sp>
        <p:nvSpPr>
          <p:cNvPr id="3" name="Content Placeholder 2"/>
          <p:cNvSpPr>
            <a:spLocks noGrp="1"/>
          </p:cNvSpPr>
          <p:nvPr>
            <p:ph idx="1"/>
          </p:nvPr>
        </p:nvSpPr>
        <p:spPr>
          <a:xfrm>
            <a:off x="7509710" y="1578441"/>
            <a:ext cx="3924300" cy="4351338"/>
          </a:xfrm>
        </p:spPr>
        <p:txBody>
          <a:bodyPr>
            <a:normAutofit/>
          </a:bodyPr>
          <a:lstStyle/>
          <a:p>
            <a:pPr algn="just"/>
            <a:r>
              <a:rPr lang="en-US" dirty="0"/>
              <a:t>Relative GC content can be highly variable even in organisms that are quite close evolutionarily to one another</a:t>
            </a:r>
          </a:p>
          <a:p>
            <a:pPr algn="just"/>
            <a:r>
              <a:rPr lang="en-US" dirty="0"/>
              <a:t>There is often a relationship with genome size (also related to the number and type of repetitive elements)</a:t>
            </a:r>
          </a:p>
          <a:p>
            <a:pPr algn="just"/>
            <a:r>
              <a:rPr lang="en-US" dirty="0"/>
              <a:t>Human genome: 41% GC</a:t>
            </a:r>
          </a:p>
          <a:p>
            <a:pPr algn="just"/>
            <a:r>
              <a:rPr lang="en-US" dirty="0"/>
              <a:t>Extreme example: </a:t>
            </a:r>
            <a:r>
              <a:rPr lang="en-US" i="1" dirty="0"/>
              <a:t>Plasmodium falciparum </a:t>
            </a:r>
            <a:r>
              <a:rPr lang="en-US" dirty="0"/>
              <a:t>-&gt; 20% GC</a:t>
            </a:r>
            <a:endParaRPr lang="it-IT" dirty="0"/>
          </a:p>
        </p:txBody>
      </p:sp>
      <p:pic>
        <p:nvPicPr>
          <p:cNvPr id="6" name="Immagine 5"/>
          <p:cNvPicPr>
            <a:picLocks noChangeAspect="1"/>
          </p:cNvPicPr>
          <p:nvPr/>
        </p:nvPicPr>
        <p:blipFill>
          <a:blip r:embed="rId2"/>
          <a:stretch>
            <a:fillRect/>
          </a:stretch>
        </p:blipFill>
        <p:spPr>
          <a:xfrm>
            <a:off x="863592" y="1578441"/>
            <a:ext cx="6247258" cy="4299584"/>
          </a:xfrm>
          <a:prstGeom prst="rect">
            <a:avLst/>
          </a:prstGeom>
        </p:spPr>
      </p:pic>
    </p:spTree>
    <p:extLst>
      <p:ext uri="{BB962C8B-B14F-4D97-AF65-F5344CB8AC3E}">
        <p14:creationId xmlns:p14="http://schemas.microsoft.com/office/powerpoint/2010/main" val="19760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825625"/>
            <a:ext cx="10491651" cy="4351338"/>
          </a:xfrm>
        </p:spPr>
        <p:txBody>
          <a:bodyPr>
            <a:normAutofit/>
          </a:bodyPr>
          <a:lstStyle/>
          <a:p>
            <a:pPr algn="just"/>
            <a:r>
              <a:rPr lang="en-US" dirty="0"/>
              <a:t>There are now a large number of commercial kits for the preparation of genomic libraries, distributed by various companies</a:t>
            </a:r>
          </a:p>
          <a:p>
            <a:pPr algn="just"/>
            <a:r>
              <a:rPr lang="en-US" dirty="0"/>
              <a:t>They may require </a:t>
            </a:r>
            <a:r>
              <a:rPr lang="en-US" b="1" dirty="0"/>
              <a:t>minimum quantities ranging from a range of several micrograms to even a few tens of </a:t>
            </a:r>
            <a:r>
              <a:rPr lang="en-US" b="1" dirty="0" err="1"/>
              <a:t>nanograms</a:t>
            </a:r>
            <a:r>
              <a:rPr lang="en-US" b="1" dirty="0"/>
              <a:t> of starting DNA</a:t>
            </a:r>
            <a:r>
              <a:rPr lang="en-US" dirty="0"/>
              <a:t>, depending on the objective of a study and, most importantly, the type of library to be prepared and the sequencing platform selected</a:t>
            </a:r>
          </a:p>
          <a:p>
            <a:pPr algn="just"/>
            <a:r>
              <a:rPr lang="en-US" dirty="0"/>
              <a:t>In general, however, it should always be kept in mind that </a:t>
            </a:r>
            <a:r>
              <a:rPr lang="en-US" u="sng" dirty="0"/>
              <a:t>a larger amount of starting DNA implies a lower need for amplification</a:t>
            </a:r>
            <a:r>
              <a:rPr lang="en-US" dirty="0"/>
              <a:t>, which ultimately ensures a higher complexity of the library itself</a:t>
            </a:r>
          </a:p>
          <a:p>
            <a:pPr algn="just"/>
            <a:r>
              <a:rPr lang="en-US" dirty="0"/>
              <a:t>What is meant by the </a:t>
            </a:r>
            <a:r>
              <a:rPr lang="en-US" b="1" u="sng" dirty="0"/>
              <a:t>complexity of a library</a:t>
            </a:r>
            <a:r>
              <a:rPr lang="en-US" dirty="0"/>
              <a:t>? Representation of the widest possible view, in the included fragments, of the sequence diversity present in the starting genome: uniform distribution of reads along chromosomes, no enrichment of specific regions, etc.% GC</a:t>
            </a:r>
            <a:endParaRPr lang="it-IT" dirty="0"/>
          </a:p>
        </p:txBody>
      </p:sp>
      <p:sp>
        <p:nvSpPr>
          <p:cNvPr id="5" name="Title 1"/>
          <p:cNvSpPr txBox="1">
            <a:spLocks/>
          </p:cNvSpPr>
          <p:nvPr/>
        </p:nvSpPr>
        <p:spPr>
          <a:xfrm>
            <a:off x="1493520" y="591312"/>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a:t>FACTORS TO CONSIDER WHEN PREPARING A GENOMIC LIBRARY FOR NGS</a:t>
            </a:r>
            <a:endParaRPr lang="it-IT" sz="2800" dirty="0"/>
          </a:p>
        </p:txBody>
      </p:sp>
    </p:spTree>
    <p:extLst>
      <p:ext uri="{BB962C8B-B14F-4D97-AF65-F5344CB8AC3E}">
        <p14:creationId xmlns:p14="http://schemas.microsoft.com/office/powerpoint/2010/main" val="400085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a:t>LIBRARY COMPLEXITY: SOME ADDITIONAL DETAILS TO BETTER UNDERSTAND THIS CONCEPT</a:t>
            </a:r>
          </a:p>
        </p:txBody>
      </p:sp>
      <p:sp>
        <p:nvSpPr>
          <p:cNvPr id="3" name="Content Placeholder 2"/>
          <p:cNvSpPr>
            <a:spLocks noGrp="1"/>
          </p:cNvSpPr>
          <p:nvPr>
            <p:ph idx="1"/>
          </p:nvPr>
        </p:nvSpPr>
        <p:spPr>
          <a:xfrm>
            <a:off x="6497515" y="1825625"/>
            <a:ext cx="4856285" cy="4351338"/>
          </a:xfrm>
        </p:spPr>
        <p:txBody>
          <a:bodyPr>
            <a:normAutofit fontScale="92500" lnSpcReduction="20000"/>
          </a:bodyPr>
          <a:lstStyle/>
          <a:p>
            <a:pPr algn="just"/>
            <a:r>
              <a:rPr lang="en-US" dirty="0"/>
              <a:t>The concept of “complexity” of a library can also be applied to several other types of approaches</a:t>
            </a:r>
          </a:p>
          <a:p>
            <a:pPr algn="just"/>
            <a:r>
              <a:rPr lang="en-US" dirty="0"/>
              <a:t>In the example in the figure, we see a resequencing involving data mapped to an exon, showing a SNP (shown in red)</a:t>
            </a:r>
          </a:p>
          <a:p>
            <a:pPr algn="just"/>
            <a:r>
              <a:rPr lang="en-US" dirty="0"/>
              <a:t>The complexity of a library can be estimated by assessing the presence of duplicate reads, that is, 100 percent identical to each other, not only by sequence, but also by start and end positions. </a:t>
            </a:r>
            <a:r>
              <a:rPr lang="en-US" u="sng" dirty="0"/>
              <a:t>A very high fraction of duplicated reads could indicate technical problems</a:t>
            </a:r>
            <a:r>
              <a:rPr lang="en-US" dirty="0"/>
              <a:t> (in a genomic library, but for example this is not true in amplicon sequencing-based approaches)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55" y="1825625"/>
            <a:ext cx="5117393" cy="2630230"/>
          </a:xfrm>
          <a:prstGeom prst="rect">
            <a:avLst/>
          </a:prstGeom>
        </p:spPr>
      </p:pic>
      <p:sp>
        <p:nvSpPr>
          <p:cNvPr id="5" name="CasellaDiTesto 4"/>
          <p:cNvSpPr txBox="1"/>
          <p:nvPr/>
        </p:nvSpPr>
        <p:spPr>
          <a:xfrm>
            <a:off x="404447" y="4668715"/>
            <a:ext cx="5750168" cy="1569660"/>
          </a:xfrm>
          <a:prstGeom prst="rect">
            <a:avLst/>
          </a:prstGeom>
          <a:noFill/>
          <a:ln>
            <a:solidFill>
              <a:srgbClr val="00B050"/>
            </a:solidFill>
          </a:ln>
        </p:spPr>
        <p:txBody>
          <a:bodyPr wrap="square" rtlCol="0">
            <a:spAutoFit/>
          </a:bodyPr>
          <a:lstStyle/>
          <a:p>
            <a:pPr algn="just"/>
            <a:r>
              <a:rPr lang="en-US" sz="1600" dirty="0"/>
              <a:t>In this example, the differently colored reads are “different” not in the sense that they show polymorphisms, but in the sense that their start and end positions are “out of phase” while covering the entire exon (which is expected, because let us remember that genomic DNA fragmentation is a random process</a:t>
            </a:r>
            <a:endParaRPr lang="it-IT" sz="1600" dirty="0"/>
          </a:p>
        </p:txBody>
      </p:sp>
    </p:spTree>
    <p:extLst>
      <p:ext uri="{BB962C8B-B14F-4D97-AF65-F5344CB8AC3E}">
        <p14:creationId xmlns:p14="http://schemas.microsoft.com/office/powerpoint/2010/main" val="21081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825625"/>
            <a:ext cx="10491651" cy="4351338"/>
          </a:xfrm>
        </p:spPr>
        <p:txBody>
          <a:bodyPr>
            <a:normAutofit/>
          </a:bodyPr>
          <a:lstStyle/>
          <a:p>
            <a:pPr algn="just"/>
            <a:r>
              <a:rPr lang="en-US" b="1" dirty="0"/>
              <a:t>Limit exogenous contamination as much as possible</a:t>
            </a:r>
            <a:r>
              <a:rPr lang="en-US" dirty="0"/>
              <a:t>! Tissues of an organism are not axenic -&gt; I can extract a mix of the target genomic DNA + that of associated microorganisms (symbionts and pathogens). Viruses? Microalgae and </a:t>
            </a:r>
            <a:r>
              <a:rPr lang="en-US" dirty="0" err="1"/>
              <a:t>protists</a:t>
            </a:r>
            <a:r>
              <a:rPr lang="en-US" dirty="0"/>
              <a:t> in aquatic organisms?</a:t>
            </a:r>
          </a:p>
          <a:p>
            <a:pPr algn="just"/>
            <a:r>
              <a:rPr lang="en-US" dirty="0"/>
              <a:t>It is appropriate to choose a tissue that is as “clean” as possible, avoiding, for example, the digestive tract, which may include DNA derived from organisms that my target species has fed on</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99" y="4153134"/>
            <a:ext cx="5134520" cy="236400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682" y="4153134"/>
            <a:ext cx="5238139" cy="2364006"/>
          </a:xfrm>
          <a:prstGeom prst="rect">
            <a:avLst/>
          </a:prstGeom>
        </p:spPr>
      </p:pic>
      <p:sp>
        <p:nvSpPr>
          <p:cNvPr id="7" name="Title 1"/>
          <p:cNvSpPr txBox="1">
            <a:spLocks/>
          </p:cNvSpPr>
          <p:nvPr/>
        </p:nvSpPr>
        <p:spPr>
          <a:xfrm>
            <a:off x="1493520" y="591312"/>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a:t>FACTORS TO CONSIDER WHEN PREPARING A GENOMIC LIBRARY FOR NGS</a:t>
            </a:r>
            <a:endParaRPr lang="it-IT" sz="2800" dirty="0"/>
          </a:p>
        </p:txBody>
      </p:sp>
    </p:spTree>
    <p:extLst>
      <p:ext uri="{BB962C8B-B14F-4D97-AF65-F5344CB8AC3E}">
        <p14:creationId xmlns:p14="http://schemas.microsoft.com/office/powerpoint/2010/main" val="66571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51</TotalTime>
  <Words>4937</Words>
  <Application>Microsoft Office PowerPoint</Application>
  <PresentationFormat>Widescreen</PresentationFormat>
  <Paragraphs>281</Paragraphs>
  <Slides>48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48</vt:i4>
      </vt:variant>
    </vt:vector>
  </HeadingPairs>
  <TitlesOfParts>
    <vt:vector size="52" baseType="lpstr">
      <vt:lpstr>Arial</vt:lpstr>
      <vt:lpstr>Century Gothic</vt:lpstr>
      <vt:lpstr>Wingdings</vt:lpstr>
      <vt:lpstr>Sheer Green 16x9</vt:lpstr>
      <vt:lpstr>LECTURE 4 Preparation of samples and sequencing libraries</vt:lpstr>
      <vt:lpstr>PREMISES</vt:lpstr>
      <vt:lpstr>SEQUENCING LIBRARIES: A DEFINITION</vt:lpstr>
      <vt:lpstr>SEQUENCING LIBRARIES: INSERT SIZE</vt:lpstr>
      <vt:lpstr>FACTORS TO CONSIDER WHEN PREPARING A GENOMIC LIBRARY FOR NGS</vt:lpstr>
      <vt:lpstr>GC CONTENT IN DIFFERENT ORGANISMS</vt:lpstr>
      <vt:lpstr>Presentazione standard di PowerPoint</vt:lpstr>
      <vt:lpstr>LIBRARY COMPLEXITY: SOME ADDITIONAL DETAILS TO BETTER UNDERSTAND THIS CONCEPT</vt:lpstr>
      <vt:lpstr>Presentazione standard di PowerPoint</vt:lpstr>
      <vt:lpstr>BE CAREFUL ABOUT THE POSSIBLE SOURCES OF EXOGENOUS CONTAMINATION OR CROSS-CONTAMINATION</vt:lpstr>
      <vt:lpstr>HOW CAN CONTAMINATION RISKS BE MINIMIZED?</vt:lpstr>
      <vt:lpstr>Presentazione standard di PowerPoint</vt:lpstr>
      <vt:lpstr>Presentazione standard di PowerPoint</vt:lpstr>
      <vt:lpstr>Presentazione standard di PowerPoint</vt:lpstr>
      <vt:lpstr>Presentazione standard di PowerPoint</vt:lpstr>
      <vt:lpstr>Presentazione standard di PowerPoint</vt:lpstr>
      <vt:lpstr>GENOME SIZE</vt:lpstr>
      <vt:lpstr>HOW TO PREPARE SEQUENCING LIBRARIES COMPATIBLE WITH SECOND GENERATION SEQUENCING PLATFORMS?</vt:lpstr>
      <vt:lpstr>EVALUATING THE QUALITY OF EXTRACTED DNA</vt:lpstr>
      <vt:lpstr>Presentazione standard di PowerPoint</vt:lpstr>
      <vt:lpstr>HOW TO PREPARE SEQUENCING LIBRARIES COMPATIBLE WITH SECOND GENERATION SEQUENCING PLATFORMS?</vt:lpstr>
      <vt:lpstr>FRAGMENTATION APPROACHES</vt:lpstr>
      <vt:lpstr>PHYSICAL METHODS: SONICATION</vt:lpstr>
      <vt:lpstr>PHYSICAL METHODS: NEBULIZATION</vt:lpstr>
      <vt:lpstr>PHYSICAL METHODS: ACOUSTIC SHEARING</vt:lpstr>
      <vt:lpstr>PHYSICAL METHODS: HYDRODYNAMIC SHEARING</vt:lpstr>
      <vt:lpstr>PHYSICAL METHODS: GENERAL DISADVANTAGES</vt:lpstr>
      <vt:lpstr>PHYSICAL METHODS: END REPAIR</vt:lpstr>
      <vt:lpstr>THE ALTERNATIVE – ENZYMATIC METHODS</vt:lpstr>
      <vt:lpstr>Presentazione standard di PowerPoint</vt:lpstr>
      <vt:lpstr>LIBRARY PREPARATION – ILLUMINA</vt:lpstr>
      <vt:lpstr>LIBRARY PREPARATION – ILLUMINA LIBRARIES</vt:lpstr>
      <vt:lpstr>A FEW WORDS ABOUT UMI</vt:lpstr>
      <vt:lpstr>ILLUMINA LIBRARIES – LOW INPUT DNA AND «PCR-FREE» APPROACHES</vt:lpstr>
      <vt:lpstr>ILLUMINA LIBRARIES – LOW INPUT DNA AND «PCR-FREE» APPROACHES</vt:lpstr>
      <vt:lpstr>HOW ARE ADAPTERS ADDED BY TRANSPOSOMES? AN EXAMPLE: NEXTERA TAGMENTATION</vt:lpstr>
      <vt:lpstr>WHAT ABOUT ION TORRENT LIBRARIES?</vt:lpstr>
      <vt:lpstr>LIBRIARIES FOR OTHER SECOND GENERATION APPROACHES</vt:lpstr>
      <vt:lpstr>LONG READ APPLICATIONS - FRAGMENT SELECTION</vt:lpstr>
      <vt:lpstr>ONT LIBRARIES - OPTIONS</vt:lpstr>
      <vt:lpstr>LIBRERIE ONT - OPTIONS</vt:lpstr>
      <vt:lpstr>VolTRAX</vt:lpstr>
      <vt:lpstr>PACBIO LIBRARIES</vt:lpstr>
      <vt:lpstr>PACBIO LIBRARIES: LOW and ULTRALOW DNA INPUT - APPLICATIONS AND LIMITATIONS</vt:lpstr>
      <vt:lpstr>YOU CAN'T SEQUENCE EVERYTHING: THE QUALITY OF THE STARTING GENOMIC DNA IS CRITICAL</vt:lpstr>
      <vt:lpstr>VERIFICATION OF THE SUCCESSFUL CONSTRUCTION OF A LIBRARY</vt:lpstr>
      <vt:lpstr>BIOANALYZER PROFILES – A FEW EXAMPLES</vt:lpstr>
      <vt:lpstr>BIOANALYZER PROFILES – A FEW EXAMPLES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Marco Gerdol</cp:lastModifiedBy>
  <cp:revision>6</cp:revision>
  <dcterms:created xsi:type="dcterms:W3CDTF">2017-03-04T15:34:55Z</dcterms:created>
  <dcterms:modified xsi:type="dcterms:W3CDTF">2025-10-28T01:42:29Z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