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75"/>
  </p:notesMasterIdLst>
  <p:handoutMasterIdLst>
    <p:handoutMasterId r:id="rId76"/>
  </p:handoutMasterIdLst>
  <p:sldIdLst>
    <p:sldId id="277" r:id="rId3"/>
    <p:sldId id="508" r:id="rId4"/>
    <p:sldId id="510" r:id="rId5"/>
    <p:sldId id="511" r:id="rId6"/>
    <p:sldId id="512" r:id="rId7"/>
    <p:sldId id="567" r:id="rId8"/>
    <p:sldId id="622" r:id="rId9"/>
    <p:sldId id="623" r:id="rId10"/>
    <p:sldId id="514" r:id="rId11"/>
    <p:sldId id="515" r:id="rId12"/>
    <p:sldId id="516" r:id="rId13"/>
    <p:sldId id="523" r:id="rId14"/>
    <p:sldId id="524" r:id="rId15"/>
    <p:sldId id="562" r:id="rId16"/>
    <p:sldId id="561" r:id="rId17"/>
    <p:sldId id="525" r:id="rId18"/>
    <p:sldId id="544" r:id="rId19"/>
    <p:sldId id="568" r:id="rId20"/>
    <p:sldId id="564" r:id="rId21"/>
    <p:sldId id="548" r:id="rId22"/>
    <p:sldId id="529" r:id="rId23"/>
    <p:sldId id="530" r:id="rId24"/>
    <p:sldId id="624" r:id="rId25"/>
    <p:sldId id="549" r:id="rId26"/>
    <p:sldId id="551" r:id="rId27"/>
    <p:sldId id="559" r:id="rId28"/>
    <p:sldId id="556" r:id="rId29"/>
    <p:sldId id="555" r:id="rId30"/>
    <p:sldId id="569" r:id="rId31"/>
    <p:sldId id="554" r:id="rId32"/>
    <p:sldId id="560" r:id="rId33"/>
    <p:sldId id="550" r:id="rId34"/>
    <p:sldId id="566" r:id="rId35"/>
    <p:sldId id="532" r:id="rId36"/>
    <p:sldId id="533" r:id="rId37"/>
    <p:sldId id="534" r:id="rId38"/>
    <p:sldId id="536" r:id="rId39"/>
    <p:sldId id="537" r:id="rId40"/>
    <p:sldId id="557" r:id="rId41"/>
    <p:sldId id="539" r:id="rId42"/>
    <p:sldId id="611" r:id="rId43"/>
    <p:sldId id="613" r:id="rId44"/>
    <p:sldId id="614" r:id="rId45"/>
    <p:sldId id="573" r:id="rId46"/>
    <p:sldId id="565" r:id="rId47"/>
    <p:sldId id="615" r:id="rId48"/>
    <p:sldId id="616" r:id="rId49"/>
    <p:sldId id="589" r:id="rId50"/>
    <p:sldId id="563" r:id="rId51"/>
    <p:sldId id="617" r:id="rId52"/>
    <p:sldId id="618" r:id="rId53"/>
    <p:sldId id="588" r:id="rId54"/>
    <p:sldId id="619" r:id="rId55"/>
    <p:sldId id="590" r:id="rId56"/>
    <p:sldId id="591" r:id="rId57"/>
    <p:sldId id="599" r:id="rId58"/>
    <p:sldId id="620" r:id="rId59"/>
    <p:sldId id="596" r:id="rId60"/>
    <p:sldId id="597" r:id="rId61"/>
    <p:sldId id="600" r:id="rId62"/>
    <p:sldId id="601" r:id="rId63"/>
    <p:sldId id="621" r:id="rId64"/>
    <p:sldId id="602" r:id="rId65"/>
    <p:sldId id="603" r:id="rId66"/>
    <p:sldId id="604" r:id="rId67"/>
    <p:sldId id="605" r:id="rId68"/>
    <p:sldId id="606" r:id="rId69"/>
    <p:sldId id="607" r:id="rId70"/>
    <p:sldId id="608" r:id="rId71"/>
    <p:sldId id="609" r:id="rId72"/>
    <p:sldId id="610" r:id="rId73"/>
    <p:sldId id="61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6" d="100"/>
          <a:sy n="76" d="100"/>
        </p:scale>
        <p:origin x="62" y="389"/>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10/30/2025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10/30/2025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10/30/2025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10/30/2025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10/30/2025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10/30/2025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10/30/2025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10/30/2025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10/30/2025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10/30/2025</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web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genomebiology.com/2012/13/4/243/figure/F1"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gisaid.org/"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en-US" sz="4800" noProof="0" dirty="0"/>
              <a:t>LECTURE 5</a:t>
            </a:r>
            <a:br>
              <a:rPr lang="en-US" sz="4800" noProof="0" dirty="0"/>
            </a:br>
            <a:r>
              <a:rPr lang="en-US" sz="4800" noProof="0" dirty="0"/>
              <a:t>Whole genome sequencing/resequencing and targeted resequencing approaches</a:t>
            </a:r>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7077"/>
          </a:xfrm>
        </p:spPr>
        <p:txBody>
          <a:bodyPr>
            <a:normAutofit fontScale="90000"/>
          </a:bodyPr>
          <a:lstStyle/>
          <a:p>
            <a:r>
              <a:rPr lang="en-US" noProof="0" dirty="0"/>
              <a:t>Repeats: a huge problem for genome assembly</a:t>
            </a:r>
          </a:p>
        </p:txBody>
      </p:sp>
      <p:sp>
        <p:nvSpPr>
          <p:cNvPr id="3" name="Content Placeholder 2"/>
          <p:cNvSpPr>
            <a:spLocks noGrp="1"/>
          </p:cNvSpPr>
          <p:nvPr>
            <p:ph idx="1"/>
          </p:nvPr>
        </p:nvSpPr>
        <p:spPr>
          <a:xfrm>
            <a:off x="838200" y="1607416"/>
            <a:ext cx="5406736" cy="4720648"/>
          </a:xfrm>
        </p:spPr>
        <p:txBody>
          <a:bodyPr>
            <a:normAutofit fontScale="85000" lnSpcReduction="20000"/>
          </a:bodyPr>
          <a:lstStyle/>
          <a:p>
            <a:pPr algn="just"/>
            <a:r>
              <a:rPr lang="en-US" noProof="0" dirty="0"/>
              <a:t>Many genomes are rich in repeated elements.</a:t>
            </a:r>
          </a:p>
          <a:p>
            <a:pPr algn="just"/>
            <a:r>
              <a:rPr lang="en-US" noProof="0" dirty="0"/>
              <a:t>50% of the human genome!</a:t>
            </a:r>
          </a:p>
          <a:p>
            <a:pPr algn="just"/>
            <a:r>
              <a:rPr lang="en-US" noProof="0" dirty="0"/>
              <a:t>Most common source of assembly errors.</a:t>
            </a:r>
          </a:p>
          <a:p>
            <a:pPr algn="just"/>
            <a:r>
              <a:rPr lang="en-US" noProof="0" dirty="0"/>
              <a:t>If I use reads with size </a:t>
            </a:r>
            <a:r>
              <a:rPr lang="en-US" i="1" noProof="0" dirty="0"/>
              <a:t>n</a:t>
            </a:r>
            <a:r>
              <a:rPr lang="en-US" noProof="0" dirty="0"/>
              <a:t> &gt; the size of the repetitive region I overcome the problem</a:t>
            </a:r>
          </a:p>
          <a:p>
            <a:pPr algn="just"/>
            <a:r>
              <a:rPr lang="en-US" noProof="0" dirty="0"/>
              <a:t>Old-style” solution (</a:t>
            </a:r>
            <a:r>
              <a:rPr lang="en-US" u="sng" noProof="0" dirty="0"/>
              <a:t>now abandoned</a:t>
            </a:r>
            <a:r>
              <a:rPr lang="en-US" noProof="0" dirty="0"/>
              <a:t>): </a:t>
            </a:r>
            <a:r>
              <a:rPr lang="en-US" b="1" noProof="0" dirty="0"/>
              <a:t>Illumina mate-pair libraries</a:t>
            </a:r>
            <a:r>
              <a:rPr lang="en-US" noProof="0" dirty="0"/>
              <a:t> with longer library fragments (resulting in greater distance between the two reads of a pair, more details in later slides)</a:t>
            </a:r>
          </a:p>
          <a:p>
            <a:pPr algn="just"/>
            <a:r>
              <a:rPr lang="en-US" noProof="0" dirty="0"/>
              <a:t>Current approach (due to reduced cost and error rate): </a:t>
            </a:r>
            <a:r>
              <a:rPr lang="en-US" b="1" noProof="0" dirty="0"/>
              <a:t>long reads</a:t>
            </a:r>
            <a:r>
              <a:rPr lang="en-US" noProof="0" dirty="0"/>
              <a:t> (PacBio, Nanopore), combined with the use of </a:t>
            </a:r>
            <a:r>
              <a:rPr lang="en-US" b="1" noProof="0" dirty="0"/>
              <a:t>Hi-C libraries </a:t>
            </a:r>
            <a:r>
              <a:rPr lang="en-US" noProof="0" dirty="0"/>
              <a:t>(sequenced in paired-end mode, as we will see later)</a:t>
            </a:r>
          </a:p>
          <a:p>
            <a:pPr algn="just"/>
            <a:r>
              <a:rPr lang="en-US" noProof="0" dirty="0"/>
              <a:t>Sanger was definitely better than Illumina in this respect! Longer reads, but more expensive and with lower throughput</a:t>
            </a:r>
          </a:p>
        </p:txBody>
      </p:sp>
      <p:pic>
        <p:nvPicPr>
          <p:cNvPr id="6146" name="Picture 2" descr="Repetitive DNA and next-generation sequencing: computational challenges and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346" y="2155503"/>
            <a:ext cx="5564910" cy="385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02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noProof="0" dirty="0"/>
              <a:t>What might happen when the assembly algorithm </a:t>
            </a:r>
            <a:r>
              <a:rPr lang="en-US" sz="2800" noProof="0" dirty="0" err="1"/>
              <a:t>enounters</a:t>
            </a:r>
            <a:r>
              <a:rPr lang="en-US" sz="2800" noProof="0" dirty="0"/>
              <a:t> a repeat?</a:t>
            </a:r>
          </a:p>
        </p:txBody>
      </p:sp>
      <p:sp>
        <p:nvSpPr>
          <p:cNvPr id="3" name="Content Placeholder 2"/>
          <p:cNvSpPr>
            <a:spLocks noGrp="1"/>
          </p:cNvSpPr>
          <p:nvPr>
            <p:ph idx="1"/>
          </p:nvPr>
        </p:nvSpPr>
        <p:spPr>
          <a:xfrm>
            <a:off x="759977" y="5667533"/>
            <a:ext cx="10515600" cy="585066"/>
          </a:xfrm>
        </p:spPr>
        <p:txBody>
          <a:bodyPr/>
          <a:lstStyle/>
          <a:p>
            <a:pPr marL="0" indent="0">
              <a:buNone/>
            </a:pPr>
            <a:r>
              <a:rPr lang="en-US" noProof="0" dirty="0"/>
              <a:t>Assemblies might «collapse» in regions nearby a repeated element</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377" y="2175342"/>
            <a:ext cx="7804800" cy="1774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p:cNvSpPr txBox="1">
            <a:spLocks noChangeArrowheads="1"/>
          </p:cNvSpPr>
          <p:nvPr/>
        </p:nvSpPr>
        <p:spPr bwMode="auto">
          <a:xfrm>
            <a:off x="587914" y="4738197"/>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US" sz="1089" b="1" noProof="0" dirty="0">
                <a:latin typeface="Arial" panose="020B0604020202020204" pitchFamily="34" charset="0"/>
              </a:rPr>
              <a:t>Salzberg S L , and Yorke J A Bioinformatics 2005;21:4320-4321</a:t>
            </a:r>
          </a:p>
        </p:txBody>
      </p:sp>
    </p:spTree>
    <p:extLst>
      <p:ext uri="{BB962C8B-B14F-4D97-AF65-F5344CB8AC3E}">
        <p14:creationId xmlns:p14="http://schemas.microsoft.com/office/powerpoint/2010/main" val="26210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Why are paired-end reads so important?</a:t>
            </a:r>
          </a:p>
        </p:txBody>
      </p:sp>
      <p:sp>
        <p:nvSpPr>
          <p:cNvPr id="172" name="Line 2"/>
          <p:cNvSpPr>
            <a:spLocks noChangeShapeType="1"/>
          </p:cNvSpPr>
          <p:nvPr/>
        </p:nvSpPr>
        <p:spPr bwMode="auto">
          <a:xfrm>
            <a:off x="1537206" y="5154105"/>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73" name="Line 3"/>
          <p:cNvSpPr>
            <a:spLocks noChangeShapeType="1"/>
          </p:cNvSpPr>
          <p:nvPr/>
        </p:nvSpPr>
        <p:spPr bwMode="auto">
          <a:xfrm>
            <a:off x="2087275" y="5161248"/>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74" name="Line 4"/>
          <p:cNvSpPr>
            <a:spLocks noChangeShapeType="1"/>
          </p:cNvSpPr>
          <p:nvPr/>
        </p:nvSpPr>
        <p:spPr bwMode="auto">
          <a:xfrm>
            <a:off x="2508756" y="5161248"/>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75" name="Line 5"/>
          <p:cNvSpPr>
            <a:spLocks noChangeShapeType="1"/>
          </p:cNvSpPr>
          <p:nvPr/>
        </p:nvSpPr>
        <p:spPr bwMode="auto">
          <a:xfrm>
            <a:off x="2808794" y="5161248"/>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76" name="Line 6"/>
          <p:cNvSpPr>
            <a:spLocks noChangeShapeType="1"/>
          </p:cNvSpPr>
          <p:nvPr/>
        </p:nvSpPr>
        <p:spPr bwMode="auto">
          <a:xfrm>
            <a:off x="3194556" y="5154105"/>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77" name="Line 7"/>
          <p:cNvSpPr>
            <a:spLocks noChangeShapeType="1"/>
          </p:cNvSpPr>
          <p:nvPr/>
        </p:nvSpPr>
        <p:spPr bwMode="auto">
          <a:xfrm>
            <a:off x="3637467" y="5154105"/>
            <a:ext cx="1191" cy="184547"/>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78" name="Line 8"/>
          <p:cNvSpPr>
            <a:spLocks noChangeShapeType="1"/>
          </p:cNvSpPr>
          <p:nvPr/>
        </p:nvSpPr>
        <p:spPr bwMode="auto">
          <a:xfrm>
            <a:off x="4141102" y="5157677"/>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79" name="Line 9"/>
          <p:cNvSpPr>
            <a:spLocks noChangeShapeType="1"/>
          </p:cNvSpPr>
          <p:nvPr/>
        </p:nvSpPr>
        <p:spPr bwMode="auto">
          <a:xfrm>
            <a:off x="4955489" y="5157677"/>
            <a:ext cx="3572" cy="164306"/>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80" name="Oval 10"/>
          <p:cNvSpPr>
            <a:spLocks noChangeArrowheads="1"/>
          </p:cNvSpPr>
          <p:nvPr/>
        </p:nvSpPr>
        <p:spPr bwMode="auto">
          <a:xfrm>
            <a:off x="5815121" y="4132548"/>
            <a:ext cx="1047750" cy="303610"/>
          </a:xfrm>
          <a:prstGeom prst="ellipse">
            <a:avLst/>
          </a:prstGeom>
          <a:noFill/>
          <a:ln w="57150" cap="rnd">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81" name="Oval 11"/>
          <p:cNvSpPr>
            <a:spLocks noChangeArrowheads="1"/>
          </p:cNvSpPr>
          <p:nvPr/>
        </p:nvSpPr>
        <p:spPr bwMode="auto">
          <a:xfrm>
            <a:off x="5416261" y="4136119"/>
            <a:ext cx="1047750" cy="303609"/>
          </a:xfrm>
          <a:prstGeom prst="ellipse">
            <a:avLst/>
          </a:prstGeom>
          <a:noFill/>
          <a:ln w="57150" cap="rnd">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82" name="Rectangle 12"/>
          <p:cNvSpPr>
            <a:spLocks noChangeArrowheads="1"/>
          </p:cNvSpPr>
          <p:nvPr/>
        </p:nvSpPr>
        <p:spPr bwMode="auto">
          <a:xfrm>
            <a:off x="5348396" y="4273042"/>
            <a:ext cx="1603772" cy="273844"/>
          </a:xfrm>
          <a:prstGeom prst="rect">
            <a:avLst/>
          </a:prstGeom>
          <a:solidFill>
            <a:schemeClr val="bg1"/>
          </a:solidFill>
          <a:ln w="57150">
            <a:solidFill>
              <a:schemeClr val="bg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83" name="Line 13"/>
          <p:cNvSpPr>
            <a:spLocks noChangeShapeType="1"/>
          </p:cNvSpPr>
          <p:nvPr/>
        </p:nvSpPr>
        <p:spPr bwMode="auto">
          <a:xfrm>
            <a:off x="4504244" y="2607358"/>
            <a:ext cx="1356122" cy="119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84" name="Line 14"/>
          <p:cNvSpPr>
            <a:spLocks noChangeShapeType="1"/>
          </p:cNvSpPr>
          <p:nvPr/>
        </p:nvSpPr>
        <p:spPr bwMode="auto">
          <a:xfrm>
            <a:off x="4525673" y="2735944"/>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85" name="Line 15"/>
          <p:cNvSpPr>
            <a:spLocks noChangeShapeType="1"/>
          </p:cNvSpPr>
          <p:nvPr/>
        </p:nvSpPr>
        <p:spPr bwMode="auto">
          <a:xfrm>
            <a:off x="4818567" y="2721657"/>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86" name="Line 16"/>
          <p:cNvSpPr>
            <a:spLocks noChangeShapeType="1"/>
          </p:cNvSpPr>
          <p:nvPr/>
        </p:nvSpPr>
        <p:spPr bwMode="auto">
          <a:xfrm>
            <a:off x="5375780" y="2735944"/>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87" name="Line 17"/>
          <p:cNvSpPr>
            <a:spLocks noChangeShapeType="1"/>
          </p:cNvSpPr>
          <p:nvPr/>
        </p:nvSpPr>
        <p:spPr bwMode="auto">
          <a:xfrm>
            <a:off x="5704392" y="2735944"/>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88" name="Line 18"/>
          <p:cNvSpPr>
            <a:spLocks noChangeShapeType="1"/>
          </p:cNvSpPr>
          <p:nvPr/>
        </p:nvSpPr>
        <p:spPr bwMode="auto">
          <a:xfrm>
            <a:off x="4618542" y="2778807"/>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89" name="Line 19"/>
          <p:cNvSpPr>
            <a:spLocks noChangeShapeType="1"/>
          </p:cNvSpPr>
          <p:nvPr/>
        </p:nvSpPr>
        <p:spPr bwMode="auto">
          <a:xfrm>
            <a:off x="4940011" y="2793094"/>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90" name="Line 20"/>
          <p:cNvSpPr>
            <a:spLocks noChangeShapeType="1"/>
          </p:cNvSpPr>
          <p:nvPr/>
        </p:nvSpPr>
        <p:spPr bwMode="auto">
          <a:xfrm>
            <a:off x="5204330" y="2785951"/>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91" name="Line 21"/>
          <p:cNvSpPr>
            <a:spLocks noChangeShapeType="1"/>
          </p:cNvSpPr>
          <p:nvPr/>
        </p:nvSpPr>
        <p:spPr bwMode="auto">
          <a:xfrm>
            <a:off x="5568661" y="2800238"/>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92" name="Line 22"/>
          <p:cNvSpPr>
            <a:spLocks noChangeShapeType="1"/>
          </p:cNvSpPr>
          <p:nvPr/>
        </p:nvSpPr>
        <p:spPr bwMode="auto">
          <a:xfrm>
            <a:off x="4582823" y="2864532"/>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93" name="Line 23"/>
          <p:cNvSpPr>
            <a:spLocks noChangeShapeType="1"/>
          </p:cNvSpPr>
          <p:nvPr/>
        </p:nvSpPr>
        <p:spPr bwMode="auto">
          <a:xfrm>
            <a:off x="5081696" y="2732372"/>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94" name="Line 24"/>
          <p:cNvSpPr>
            <a:spLocks noChangeShapeType="1"/>
          </p:cNvSpPr>
          <p:nvPr/>
        </p:nvSpPr>
        <p:spPr bwMode="auto">
          <a:xfrm>
            <a:off x="4839998" y="2843101"/>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95" name="Line 25"/>
          <p:cNvSpPr>
            <a:spLocks noChangeShapeType="1"/>
          </p:cNvSpPr>
          <p:nvPr/>
        </p:nvSpPr>
        <p:spPr bwMode="auto">
          <a:xfrm>
            <a:off x="5297198" y="2843101"/>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96" name="Line 26"/>
          <p:cNvSpPr>
            <a:spLocks noChangeShapeType="1"/>
          </p:cNvSpPr>
          <p:nvPr/>
        </p:nvSpPr>
        <p:spPr bwMode="auto">
          <a:xfrm>
            <a:off x="5575805" y="2885963"/>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97" name="Line 27"/>
          <p:cNvSpPr>
            <a:spLocks noChangeShapeType="1"/>
          </p:cNvSpPr>
          <p:nvPr/>
        </p:nvSpPr>
        <p:spPr bwMode="auto">
          <a:xfrm>
            <a:off x="4704267" y="2921682"/>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98" name="Line 28"/>
          <p:cNvSpPr>
            <a:spLocks noChangeShapeType="1"/>
          </p:cNvSpPr>
          <p:nvPr/>
        </p:nvSpPr>
        <p:spPr bwMode="auto">
          <a:xfrm>
            <a:off x="5104317" y="2885963"/>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199" name="Line 29"/>
          <p:cNvSpPr>
            <a:spLocks noChangeShapeType="1"/>
          </p:cNvSpPr>
          <p:nvPr/>
        </p:nvSpPr>
        <p:spPr bwMode="auto">
          <a:xfrm>
            <a:off x="4997161" y="2957401"/>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00" name="Line 30"/>
          <p:cNvSpPr>
            <a:spLocks noChangeShapeType="1"/>
          </p:cNvSpPr>
          <p:nvPr/>
        </p:nvSpPr>
        <p:spPr bwMode="auto">
          <a:xfrm>
            <a:off x="5311486" y="2928826"/>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01" name="Line 31"/>
          <p:cNvSpPr>
            <a:spLocks noChangeShapeType="1"/>
          </p:cNvSpPr>
          <p:nvPr/>
        </p:nvSpPr>
        <p:spPr bwMode="auto">
          <a:xfrm>
            <a:off x="4918580" y="3021694"/>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02" name="Line 32"/>
          <p:cNvSpPr>
            <a:spLocks noChangeShapeType="1"/>
          </p:cNvSpPr>
          <p:nvPr/>
        </p:nvSpPr>
        <p:spPr bwMode="auto">
          <a:xfrm>
            <a:off x="5704392" y="2935969"/>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03" name="Line 33"/>
          <p:cNvSpPr>
            <a:spLocks noChangeShapeType="1"/>
          </p:cNvSpPr>
          <p:nvPr/>
        </p:nvSpPr>
        <p:spPr bwMode="auto">
          <a:xfrm>
            <a:off x="4747130" y="2978832"/>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04" name="Line 34"/>
          <p:cNvSpPr>
            <a:spLocks noChangeShapeType="1"/>
          </p:cNvSpPr>
          <p:nvPr/>
        </p:nvSpPr>
        <p:spPr bwMode="auto">
          <a:xfrm>
            <a:off x="4668548" y="3028838"/>
            <a:ext cx="176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05" name="Text Box 35"/>
          <p:cNvSpPr txBox="1">
            <a:spLocks noChangeArrowheads="1"/>
          </p:cNvSpPr>
          <p:nvPr/>
        </p:nvSpPr>
        <p:spPr bwMode="auto">
          <a:xfrm>
            <a:off x="5987762" y="2484722"/>
            <a:ext cx="1681871" cy="25391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050" b="1" noProof="0" dirty="0">
                <a:effectLst>
                  <a:outerShdw blurRad="38100" dist="38100" dir="2700000" algn="tl">
                    <a:srgbClr val="C0C0C0"/>
                  </a:outerShdw>
                </a:effectLst>
                <a:latin typeface="Arial" panose="020B0604020202020204" pitchFamily="34" charset="0"/>
              </a:rPr>
              <a:t>Consensus (15- 30Kbp)</a:t>
            </a:r>
            <a:endParaRPr lang="en-US" sz="1800" noProof="0" dirty="0">
              <a:effectLst>
                <a:outerShdw blurRad="38100" dist="38100" dir="2700000" algn="tl">
                  <a:srgbClr val="C0C0C0"/>
                </a:outerShdw>
              </a:effectLst>
            </a:endParaRPr>
          </a:p>
        </p:txBody>
      </p:sp>
      <p:sp>
        <p:nvSpPr>
          <p:cNvPr id="206" name="Text Box 36"/>
          <p:cNvSpPr txBox="1">
            <a:spLocks noChangeArrowheads="1"/>
          </p:cNvSpPr>
          <p:nvPr/>
        </p:nvSpPr>
        <p:spPr bwMode="auto">
          <a:xfrm>
            <a:off x="6002049" y="2777616"/>
            <a:ext cx="590226" cy="25391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050" b="1" noProof="0" dirty="0">
                <a:effectLst>
                  <a:outerShdw blurRad="38100" dist="38100" dir="2700000" algn="tl">
                    <a:srgbClr val="C0C0C0"/>
                  </a:outerShdw>
                </a:effectLst>
                <a:latin typeface="Arial" panose="020B0604020202020204" pitchFamily="34" charset="0"/>
              </a:rPr>
              <a:t>Reads</a:t>
            </a:r>
            <a:endParaRPr lang="en-US" sz="1800" b="1" noProof="0" dirty="0">
              <a:effectLst>
                <a:outerShdw blurRad="38100" dist="38100" dir="2700000" algn="tl">
                  <a:srgbClr val="C0C0C0"/>
                </a:outerShdw>
              </a:effectLst>
            </a:endParaRPr>
          </a:p>
        </p:txBody>
      </p:sp>
      <p:sp>
        <p:nvSpPr>
          <p:cNvPr id="207" name="Text Box 37"/>
          <p:cNvSpPr txBox="1">
            <a:spLocks noChangeArrowheads="1"/>
          </p:cNvSpPr>
          <p:nvPr/>
        </p:nvSpPr>
        <p:spPr bwMode="auto">
          <a:xfrm>
            <a:off x="4073237" y="2308511"/>
            <a:ext cx="742511" cy="323165"/>
          </a:xfrm>
          <a:prstGeom prst="rect">
            <a:avLst/>
          </a:prstGeom>
          <a:noFill/>
          <a:ln w="50800">
            <a:noFill/>
            <a:miter lim="800000"/>
            <a:headEnd type="none" w="med" len="lg"/>
            <a:tailEnd type="none" w="med" len="lg"/>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500" noProof="0" dirty="0">
                <a:solidFill>
                  <a:schemeClr val="accent1"/>
                </a:solidFill>
                <a:effectLst>
                  <a:outerShdw blurRad="38100" dist="38100" dir="2700000" algn="tl">
                    <a:srgbClr val="C0C0C0"/>
                  </a:outerShdw>
                </a:effectLst>
                <a:latin typeface="Arial" panose="020B0604020202020204" pitchFamily="34" charset="0"/>
              </a:rPr>
              <a:t>Contig</a:t>
            </a:r>
            <a:endParaRPr lang="en-US" sz="1800" noProof="0" dirty="0">
              <a:solidFill>
                <a:schemeClr val="accent1"/>
              </a:solidFill>
              <a:latin typeface="Arial" panose="020B0604020202020204" pitchFamily="34" charset="0"/>
            </a:endParaRPr>
          </a:p>
        </p:txBody>
      </p:sp>
      <p:sp>
        <p:nvSpPr>
          <p:cNvPr id="208" name="Text Box 38"/>
          <p:cNvSpPr txBox="1">
            <a:spLocks noChangeArrowheads="1"/>
          </p:cNvSpPr>
          <p:nvPr/>
        </p:nvSpPr>
        <p:spPr bwMode="auto">
          <a:xfrm>
            <a:off x="1046668" y="2344229"/>
            <a:ext cx="2817019" cy="784830"/>
          </a:xfrm>
          <a:prstGeom prst="rect">
            <a:avLst/>
          </a:prstGeom>
          <a:noFill/>
          <a:ln w="50800">
            <a:noFill/>
            <a:miter lim="800000"/>
            <a:headEnd type="none" w="med" len="lg"/>
            <a:tailEnd type="none" w="med" len="lg"/>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500" noProof="0" dirty="0">
                <a:latin typeface="Arial" panose="020B0604020202020204" pitchFamily="34" charset="0"/>
              </a:rPr>
              <a:t>Without pairing the assembly generates many contigs with unknown mutual orientation</a:t>
            </a:r>
            <a:endParaRPr lang="en-US" sz="1800" noProof="0" dirty="0">
              <a:latin typeface="Arial" panose="020B0604020202020204" pitchFamily="34" charset="0"/>
            </a:endParaRPr>
          </a:p>
        </p:txBody>
      </p:sp>
      <p:sp>
        <p:nvSpPr>
          <p:cNvPr id="209" name="Line 39"/>
          <p:cNvSpPr>
            <a:spLocks noChangeShapeType="1"/>
          </p:cNvSpPr>
          <p:nvPr/>
        </p:nvSpPr>
        <p:spPr bwMode="auto">
          <a:xfrm flipV="1">
            <a:off x="3117164" y="3109802"/>
            <a:ext cx="527447" cy="244078"/>
          </a:xfrm>
          <a:prstGeom prst="line">
            <a:avLst/>
          </a:prstGeom>
          <a:noFill/>
          <a:ln w="38100">
            <a:solidFill>
              <a:schemeClr val="tx2"/>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10" name="Line 40"/>
          <p:cNvSpPr>
            <a:spLocks noChangeShapeType="1"/>
          </p:cNvSpPr>
          <p:nvPr/>
        </p:nvSpPr>
        <p:spPr bwMode="auto">
          <a:xfrm flipV="1">
            <a:off x="2967147" y="3409839"/>
            <a:ext cx="321469" cy="126206"/>
          </a:xfrm>
          <a:prstGeom prst="line">
            <a:avLst/>
          </a:prstGeom>
          <a:noFill/>
          <a:ln w="38100">
            <a:solidFill>
              <a:schemeClr val="accent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11" name="Line 41"/>
          <p:cNvSpPr>
            <a:spLocks noChangeShapeType="1"/>
          </p:cNvSpPr>
          <p:nvPr/>
        </p:nvSpPr>
        <p:spPr bwMode="auto">
          <a:xfrm flipV="1">
            <a:off x="3482686" y="3083607"/>
            <a:ext cx="782241" cy="332184"/>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12" name="Line 42"/>
          <p:cNvSpPr>
            <a:spLocks noChangeShapeType="1"/>
          </p:cNvSpPr>
          <p:nvPr/>
        </p:nvSpPr>
        <p:spPr bwMode="auto">
          <a:xfrm flipV="1">
            <a:off x="3323144" y="3422934"/>
            <a:ext cx="469106" cy="195263"/>
          </a:xfrm>
          <a:prstGeom prst="line">
            <a:avLst/>
          </a:prstGeom>
          <a:noFill/>
          <a:ln w="38100">
            <a:solidFill>
              <a:srgbClr val="FF99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13" name="Line 43"/>
          <p:cNvSpPr>
            <a:spLocks noChangeShapeType="1"/>
          </p:cNvSpPr>
          <p:nvPr/>
        </p:nvSpPr>
        <p:spPr bwMode="auto">
          <a:xfrm flipV="1">
            <a:off x="3791058" y="3369358"/>
            <a:ext cx="527447" cy="244078"/>
          </a:xfrm>
          <a:prstGeom prst="line">
            <a:avLst/>
          </a:prstGeom>
          <a:noFill/>
          <a:ln w="38100">
            <a:solidFill>
              <a:srgbClr val="FB53D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14" name="Line 44"/>
          <p:cNvSpPr>
            <a:spLocks noChangeShapeType="1"/>
          </p:cNvSpPr>
          <p:nvPr/>
        </p:nvSpPr>
        <p:spPr bwMode="auto">
          <a:xfrm flipV="1">
            <a:off x="2934998" y="3612246"/>
            <a:ext cx="214313" cy="86915"/>
          </a:xfrm>
          <a:prstGeom prst="line">
            <a:avLst/>
          </a:prstGeom>
          <a:noFill/>
          <a:ln w="38100">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15" name="Line 45"/>
          <p:cNvSpPr>
            <a:spLocks noChangeShapeType="1"/>
          </p:cNvSpPr>
          <p:nvPr/>
        </p:nvSpPr>
        <p:spPr bwMode="auto">
          <a:xfrm flipV="1">
            <a:off x="3137405" y="3727735"/>
            <a:ext cx="214313" cy="86916"/>
          </a:xfrm>
          <a:prstGeom prst="line">
            <a:avLst/>
          </a:prstGeom>
          <a:noFill/>
          <a:ln w="38100">
            <a:solidFill>
              <a:srgbClr val="FF0707"/>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16" name="Line 46"/>
          <p:cNvSpPr>
            <a:spLocks noChangeShapeType="1"/>
          </p:cNvSpPr>
          <p:nvPr/>
        </p:nvSpPr>
        <p:spPr bwMode="auto">
          <a:xfrm flipV="1">
            <a:off x="3476733" y="3724164"/>
            <a:ext cx="214313" cy="86915"/>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17" name="Text Box 47"/>
          <p:cNvSpPr txBox="1">
            <a:spLocks noChangeArrowheads="1"/>
          </p:cNvSpPr>
          <p:nvPr/>
        </p:nvSpPr>
        <p:spPr bwMode="auto">
          <a:xfrm>
            <a:off x="4380418" y="3221720"/>
            <a:ext cx="311944" cy="553998"/>
          </a:xfrm>
          <a:prstGeom prst="rect">
            <a:avLst/>
          </a:prstGeom>
          <a:noFill/>
          <a:ln w="50800">
            <a:noFill/>
            <a:miter lim="800000"/>
            <a:headEnd type="none" w="med" len="lg"/>
            <a:tailEnd type="none" w="med" len="lg"/>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3000" noProof="0" dirty="0">
                <a:effectLst>
                  <a:outerShdw blurRad="38100" dist="38100" dir="2700000" algn="tl">
                    <a:srgbClr val="C0C0C0"/>
                  </a:outerShdw>
                </a:effectLst>
                <a:latin typeface="Arial" panose="020B0604020202020204" pitchFamily="34" charset="0"/>
              </a:rPr>
              <a:t>?</a:t>
            </a:r>
            <a:endParaRPr lang="en-US" sz="3000" noProof="0" dirty="0">
              <a:latin typeface="Arial" panose="020B0604020202020204" pitchFamily="34" charset="0"/>
            </a:endParaRPr>
          </a:p>
        </p:txBody>
      </p:sp>
      <p:sp>
        <p:nvSpPr>
          <p:cNvPr id="218" name="Text Box 48"/>
          <p:cNvSpPr txBox="1">
            <a:spLocks noChangeArrowheads="1"/>
          </p:cNvSpPr>
          <p:nvPr/>
        </p:nvSpPr>
        <p:spPr bwMode="auto">
          <a:xfrm>
            <a:off x="1121678" y="3964670"/>
            <a:ext cx="3755231" cy="784830"/>
          </a:xfrm>
          <a:prstGeom prst="rect">
            <a:avLst/>
          </a:prstGeom>
          <a:noFill/>
          <a:ln w="50800">
            <a:noFill/>
            <a:miter lim="800000"/>
            <a:headEnd type="none" w="med" len="lg"/>
            <a:tailEnd type="none" w="med" len="lg"/>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500" noProof="0" dirty="0">
                <a:latin typeface="Arial" panose="020B0604020202020204" pitchFamily="34" charset="0"/>
              </a:rPr>
              <a:t>Paired reads allow for “bridging,” bringing contigs together into longer units of contiguity (scaffolds)</a:t>
            </a:r>
            <a:endParaRPr lang="en-US" sz="1800" noProof="0" dirty="0">
              <a:latin typeface="Arial" panose="020B0604020202020204" pitchFamily="34" charset="0"/>
            </a:endParaRPr>
          </a:p>
        </p:txBody>
      </p:sp>
      <p:sp>
        <p:nvSpPr>
          <p:cNvPr id="219" name="Line 49"/>
          <p:cNvSpPr>
            <a:spLocks noChangeShapeType="1"/>
          </p:cNvSpPr>
          <p:nvPr/>
        </p:nvSpPr>
        <p:spPr bwMode="auto">
          <a:xfrm flipH="1">
            <a:off x="1797952" y="5152914"/>
            <a:ext cx="547688" cy="1190"/>
          </a:xfrm>
          <a:prstGeom prst="line">
            <a:avLst/>
          </a:prstGeom>
          <a:noFill/>
          <a:ln w="38100">
            <a:solidFill>
              <a:schemeClr val="tx2"/>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20" name="Line 50"/>
          <p:cNvSpPr>
            <a:spLocks noChangeShapeType="1"/>
          </p:cNvSpPr>
          <p:nvPr/>
        </p:nvSpPr>
        <p:spPr bwMode="auto">
          <a:xfrm flipV="1">
            <a:off x="1403856" y="5154103"/>
            <a:ext cx="335756" cy="1191"/>
          </a:xfrm>
          <a:prstGeom prst="line">
            <a:avLst/>
          </a:prstGeom>
          <a:noFill/>
          <a:ln w="38100">
            <a:solidFill>
              <a:schemeClr val="accent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21" name="Line 51"/>
          <p:cNvSpPr>
            <a:spLocks noChangeShapeType="1"/>
          </p:cNvSpPr>
          <p:nvPr/>
        </p:nvSpPr>
        <p:spPr bwMode="auto">
          <a:xfrm flipV="1">
            <a:off x="4523293" y="5152913"/>
            <a:ext cx="87511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22" name="Line 52"/>
          <p:cNvSpPr>
            <a:spLocks noChangeShapeType="1"/>
          </p:cNvSpPr>
          <p:nvPr/>
        </p:nvSpPr>
        <p:spPr bwMode="auto">
          <a:xfrm flipV="1">
            <a:off x="2985005" y="5152914"/>
            <a:ext cx="490538" cy="2381"/>
          </a:xfrm>
          <a:prstGeom prst="line">
            <a:avLst/>
          </a:prstGeom>
          <a:noFill/>
          <a:ln w="38100">
            <a:solidFill>
              <a:srgbClr val="FF99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23" name="Line 53"/>
          <p:cNvSpPr>
            <a:spLocks noChangeShapeType="1"/>
          </p:cNvSpPr>
          <p:nvPr/>
        </p:nvSpPr>
        <p:spPr bwMode="auto">
          <a:xfrm flipH="1" flipV="1">
            <a:off x="3810108" y="5152914"/>
            <a:ext cx="609600" cy="1190"/>
          </a:xfrm>
          <a:prstGeom prst="line">
            <a:avLst/>
          </a:prstGeom>
          <a:noFill/>
          <a:ln w="38100">
            <a:solidFill>
              <a:srgbClr val="FB53D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24" name="Line 54"/>
          <p:cNvSpPr>
            <a:spLocks noChangeShapeType="1"/>
          </p:cNvSpPr>
          <p:nvPr/>
        </p:nvSpPr>
        <p:spPr bwMode="auto">
          <a:xfrm flipV="1">
            <a:off x="2414696" y="5152914"/>
            <a:ext cx="228600" cy="1190"/>
          </a:xfrm>
          <a:prstGeom prst="line">
            <a:avLst/>
          </a:prstGeom>
          <a:noFill/>
          <a:ln w="38100">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25" name="Line 55"/>
          <p:cNvSpPr>
            <a:spLocks noChangeShapeType="1"/>
          </p:cNvSpPr>
          <p:nvPr/>
        </p:nvSpPr>
        <p:spPr bwMode="auto">
          <a:xfrm flipH="1" flipV="1">
            <a:off x="2663536" y="5154103"/>
            <a:ext cx="228600" cy="1191"/>
          </a:xfrm>
          <a:prstGeom prst="line">
            <a:avLst/>
          </a:prstGeom>
          <a:noFill/>
          <a:ln w="38100">
            <a:solidFill>
              <a:srgbClr val="FF0707"/>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26" name="Line 56"/>
          <p:cNvSpPr>
            <a:spLocks noChangeShapeType="1"/>
          </p:cNvSpPr>
          <p:nvPr/>
        </p:nvSpPr>
        <p:spPr bwMode="auto">
          <a:xfrm flipV="1">
            <a:off x="3542219" y="5154103"/>
            <a:ext cx="250031" cy="1191"/>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sz="1350" noProof="0" dirty="0"/>
          </a:p>
        </p:txBody>
      </p:sp>
      <p:grpSp>
        <p:nvGrpSpPr>
          <p:cNvPr id="227" name="Group 57"/>
          <p:cNvGrpSpPr>
            <a:grpSpLocks/>
          </p:cNvGrpSpPr>
          <p:nvPr/>
        </p:nvGrpSpPr>
        <p:grpSpPr bwMode="auto">
          <a:xfrm>
            <a:off x="1605072" y="5032659"/>
            <a:ext cx="354806" cy="82154"/>
            <a:chOff x="593" y="3483"/>
            <a:chExt cx="298" cy="69"/>
          </a:xfrm>
        </p:grpSpPr>
        <p:sp>
          <p:nvSpPr>
            <p:cNvPr id="228" name="Line 58"/>
            <p:cNvSpPr>
              <a:spLocks noChangeShapeType="1"/>
            </p:cNvSpPr>
            <p:nvPr/>
          </p:nvSpPr>
          <p:spPr bwMode="auto">
            <a:xfrm flipH="1" flipV="1">
              <a:off x="630" y="3487"/>
              <a:ext cx="2" cy="63"/>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29" name="Line 59"/>
            <p:cNvSpPr>
              <a:spLocks noChangeShapeType="1"/>
            </p:cNvSpPr>
            <p:nvPr/>
          </p:nvSpPr>
          <p:spPr bwMode="auto">
            <a:xfrm flipH="1" flipV="1">
              <a:off x="848" y="3483"/>
              <a:ext cx="2" cy="66"/>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30" name="Line 60"/>
            <p:cNvSpPr>
              <a:spLocks noChangeShapeType="1"/>
            </p:cNvSpPr>
            <p:nvPr/>
          </p:nvSpPr>
          <p:spPr bwMode="auto">
            <a:xfrm>
              <a:off x="631" y="3485"/>
              <a:ext cx="223" cy="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31" name="Line 61"/>
            <p:cNvSpPr>
              <a:spLocks noChangeShapeType="1"/>
            </p:cNvSpPr>
            <p:nvPr/>
          </p:nvSpPr>
          <p:spPr bwMode="auto">
            <a:xfrm>
              <a:off x="593" y="3552"/>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32" name="Line 62"/>
            <p:cNvSpPr>
              <a:spLocks noChangeShapeType="1"/>
            </p:cNvSpPr>
            <p:nvPr/>
          </p:nvSpPr>
          <p:spPr bwMode="auto">
            <a:xfrm>
              <a:off x="846" y="3549"/>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33" name="Group 63"/>
          <p:cNvGrpSpPr>
            <a:grpSpLocks/>
          </p:cNvGrpSpPr>
          <p:nvPr/>
        </p:nvGrpSpPr>
        <p:grpSpPr bwMode="auto">
          <a:xfrm>
            <a:off x="2221816" y="5026708"/>
            <a:ext cx="354806" cy="82153"/>
            <a:chOff x="593" y="3483"/>
            <a:chExt cx="298" cy="69"/>
          </a:xfrm>
        </p:grpSpPr>
        <p:sp>
          <p:nvSpPr>
            <p:cNvPr id="234" name="Line 64"/>
            <p:cNvSpPr>
              <a:spLocks noChangeShapeType="1"/>
            </p:cNvSpPr>
            <p:nvPr/>
          </p:nvSpPr>
          <p:spPr bwMode="auto">
            <a:xfrm flipH="1" flipV="1">
              <a:off x="630" y="3487"/>
              <a:ext cx="2" cy="63"/>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35" name="Line 65"/>
            <p:cNvSpPr>
              <a:spLocks noChangeShapeType="1"/>
            </p:cNvSpPr>
            <p:nvPr/>
          </p:nvSpPr>
          <p:spPr bwMode="auto">
            <a:xfrm flipH="1" flipV="1">
              <a:off x="848" y="3483"/>
              <a:ext cx="2" cy="66"/>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36" name="Line 66"/>
            <p:cNvSpPr>
              <a:spLocks noChangeShapeType="1"/>
            </p:cNvSpPr>
            <p:nvPr/>
          </p:nvSpPr>
          <p:spPr bwMode="auto">
            <a:xfrm>
              <a:off x="631" y="3485"/>
              <a:ext cx="223" cy="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37" name="Line 67"/>
            <p:cNvSpPr>
              <a:spLocks noChangeShapeType="1"/>
            </p:cNvSpPr>
            <p:nvPr/>
          </p:nvSpPr>
          <p:spPr bwMode="auto">
            <a:xfrm>
              <a:off x="593" y="3552"/>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38" name="Line 68"/>
            <p:cNvSpPr>
              <a:spLocks noChangeShapeType="1"/>
            </p:cNvSpPr>
            <p:nvPr/>
          </p:nvSpPr>
          <p:spPr bwMode="auto">
            <a:xfrm>
              <a:off x="846" y="3549"/>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39" name="Group 69"/>
          <p:cNvGrpSpPr>
            <a:grpSpLocks/>
          </p:cNvGrpSpPr>
          <p:nvPr/>
        </p:nvGrpSpPr>
        <p:grpSpPr bwMode="auto">
          <a:xfrm>
            <a:off x="2143235" y="5044566"/>
            <a:ext cx="354806" cy="82154"/>
            <a:chOff x="593" y="3483"/>
            <a:chExt cx="298" cy="69"/>
          </a:xfrm>
        </p:grpSpPr>
        <p:sp>
          <p:nvSpPr>
            <p:cNvPr id="240" name="Line 70"/>
            <p:cNvSpPr>
              <a:spLocks noChangeShapeType="1"/>
            </p:cNvSpPr>
            <p:nvPr/>
          </p:nvSpPr>
          <p:spPr bwMode="auto">
            <a:xfrm flipH="1" flipV="1">
              <a:off x="630" y="3487"/>
              <a:ext cx="2" cy="63"/>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41" name="Line 71"/>
            <p:cNvSpPr>
              <a:spLocks noChangeShapeType="1"/>
            </p:cNvSpPr>
            <p:nvPr/>
          </p:nvSpPr>
          <p:spPr bwMode="auto">
            <a:xfrm flipH="1" flipV="1">
              <a:off x="848" y="3483"/>
              <a:ext cx="2" cy="66"/>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42" name="Line 72"/>
            <p:cNvSpPr>
              <a:spLocks noChangeShapeType="1"/>
            </p:cNvSpPr>
            <p:nvPr/>
          </p:nvSpPr>
          <p:spPr bwMode="auto">
            <a:xfrm>
              <a:off x="631" y="3485"/>
              <a:ext cx="223" cy="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43" name="Line 73"/>
            <p:cNvSpPr>
              <a:spLocks noChangeShapeType="1"/>
            </p:cNvSpPr>
            <p:nvPr/>
          </p:nvSpPr>
          <p:spPr bwMode="auto">
            <a:xfrm>
              <a:off x="593" y="3552"/>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44" name="Line 74"/>
            <p:cNvSpPr>
              <a:spLocks noChangeShapeType="1"/>
            </p:cNvSpPr>
            <p:nvPr/>
          </p:nvSpPr>
          <p:spPr bwMode="auto">
            <a:xfrm>
              <a:off x="846" y="3549"/>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45" name="Group 75"/>
          <p:cNvGrpSpPr>
            <a:grpSpLocks/>
          </p:cNvGrpSpPr>
          <p:nvPr/>
        </p:nvGrpSpPr>
        <p:grpSpPr bwMode="auto">
          <a:xfrm>
            <a:off x="2469466" y="5006466"/>
            <a:ext cx="354806" cy="82154"/>
            <a:chOff x="593" y="3483"/>
            <a:chExt cx="298" cy="69"/>
          </a:xfrm>
        </p:grpSpPr>
        <p:sp>
          <p:nvSpPr>
            <p:cNvPr id="246" name="Line 76"/>
            <p:cNvSpPr>
              <a:spLocks noChangeShapeType="1"/>
            </p:cNvSpPr>
            <p:nvPr/>
          </p:nvSpPr>
          <p:spPr bwMode="auto">
            <a:xfrm flipH="1" flipV="1">
              <a:off x="630" y="3487"/>
              <a:ext cx="2" cy="63"/>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47" name="Line 77"/>
            <p:cNvSpPr>
              <a:spLocks noChangeShapeType="1"/>
            </p:cNvSpPr>
            <p:nvPr/>
          </p:nvSpPr>
          <p:spPr bwMode="auto">
            <a:xfrm flipH="1" flipV="1">
              <a:off x="848" y="3483"/>
              <a:ext cx="2" cy="66"/>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48" name="Line 78"/>
            <p:cNvSpPr>
              <a:spLocks noChangeShapeType="1"/>
            </p:cNvSpPr>
            <p:nvPr/>
          </p:nvSpPr>
          <p:spPr bwMode="auto">
            <a:xfrm>
              <a:off x="631" y="3485"/>
              <a:ext cx="223" cy="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49" name="Line 79"/>
            <p:cNvSpPr>
              <a:spLocks noChangeShapeType="1"/>
            </p:cNvSpPr>
            <p:nvPr/>
          </p:nvSpPr>
          <p:spPr bwMode="auto">
            <a:xfrm>
              <a:off x="593" y="3552"/>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50" name="Line 80"/>
            <p:cNvSpPr>
              <a:spLocks noChangeShapeType="1"/>
            </p:cNvSpPr>
            <p:nvPr/>
          </p:nvSpPr>
          <p:spPr bwMode="auto">
            <a:xfrm>
              <a:off x="846" y="3549"/>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51" name="Group 81"/>
          <p:cNvGrpSpPr>
            <a:grpSpLocks/>
          </p:cNvGrpSpPr>
          <p:nvPr/>
        </p:nvGrpSpPr>
        <p:grpSpPr bwMode="auto">
          <a:xfrm>
            <a:off x="2813556" y="5039803"/>
            <a:ext cx="354806" cy="82154"/>
            <a:chOff x="593" y="3483"/>
            <a:chExt cx="298" cy="69"/>
          </a:xfrm>
        </p:grpSpPr>
        <p:sp>
          <p:nvSpPr>
            <p:cNvPr id="252" name="Line 82"/>
            <p:cNvSpPr>
              <a:spLocks noChangeShapeType="1"/>
            </p:cNvSpPr>
            <p:nvPr/>
          </p:nvSpPr>
          <p:spPr bwMode="auto">
            <a:xfrm flipH="1" flipV="1">
              <a:off x="630" y="3487"/>
              <a:ext cx="2" cy="63"/>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53" name="Line 83"/>
            <p:cNvSpPr>
              <a:spLocks noChangeShapeType="1"/>
            </p:cNvSpPr>
            <p:nvPr/>
          </p:nvSpPr>
          <p:spPr bwMode="auto">
            <a:xfrm flipH="1" flipV="1">
              <a:off x="848" y="3483"/>
              <a:ext cx="2" cy="66"/>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54" name="Line 84"/>
            <p:cNvSpPr>
              <a:spLocks noChangeShapeType="1"/>
            </p:cNvSpPr>
            <p:nvPr/>
          </p:nvSpPr>
          <p:spPr bwMode="auto">
            <a:xfrm>
              <a:off x="631" y="3485"/>
              <a:ext cx="223" cy="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55" name="Line 85"/>
            <p:cNvSpPr>
              <a:spLocks noChangeShapeType="1"/>
            </p:cNvSpPr>
            <p:nvPr/>
          </p:nvSpPr>
          <p:spPr bwMode="auto">
            <a:xfrm>
              <a:off x="593" y="3552"/>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56" name="Line 86"/>
            <p:cNvSpPr>
              <a:spLocks noChangeShapeType="1"/>
            </p:cNvSpPr>
            <p:nvPr/>
          </p:nvSpPr>
          <p:spPr bwMode="auto">
            <a:xfrm>
              <a:off x="846" y="3549"/>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57" name="Group 87"/>
          <p:cNvGrpSpPr>
            <a:grpSpLocks/>
          </p:cNvGrpSpPr>
          <p:nvPr/>
        </p:nvGrpSpPr>
        <p:grpSpPr bwMode="auto">
          <a:xfrm>
            <a:off x="2165856" y="4980273"/>
            <a:ext cx="579835" cy="116681"/>
            <a:chOff x="1137" y="3540"/>
            <a:chExt cx="487" cy="98"/>
          </a:xfrm>
        </p:grpSpPr>
        <p:sp>
          <p:nvSpPr>
            <p:cNvPr id="258" name="Line 88"/>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59" name="Line 89"/>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60" name="Line 90"/>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61" name="Line 91"/>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62" name="Line 92"/>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63" name="Group 93"/>
          <p:cNvGrpSpPr>
            <a:grpSpLocks/>
          </p:cNvGrpSpPr>
          <p:nvPr/>
        </p:nvGrpSpPr>
        <p:grpSpPr bwMode="auto">
          <a:xfrm>
            <a:off x="2712352" y="5023136"/>
            <a:ext cx="579834" cy="116681"/>
            <a:chOff x="1137" y="3540"/>
            <a:chExt cx="487" cy="98"/>
          </a:xfrm>
        </p:grpSpPr>
        <p:sp>
          <p:nvSpPr>
            <p:cNvPr id="264" name="Line 94"/>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65" name="Line 95"/>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66" name="Line 96"/>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67" name="Line 97"/>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68" name="Line 98"/>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69" name="Group 99"/>
          <p:cNvGrpSpPr>
            <a:grpSpLocks/>
          </p:cNvGrpSpPr>
          <p:nvPr/>
        </p:nvGrpSpPr>
        <p:grpSpPr bwMode="auto">
          <a:xfrm>
            <a:off x="1478865" y="4999323"/>
            <a:ext cx="579834" cy="116681"/>
            <a:chOff x="1137" y="3540"/>
            <a:chExt cx="487" cy="98"/>
          </a:xfrm>
        </p:grpSpPr>
        <p:sp>
          <p:nvSpPr>
            <p:cNvPr id="270" name="Line 100"/>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71" name="Line 101"/>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72" name="Line 102"/>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73" name="Line 103"/>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74" name="Line 104"/>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75" name="Group 105"/>
          <p:cNvGrpSpPr>
            <a:grpSpLocks/>
          </p:cNvGrpSpPr>
          <p:nvPr/>
        </p:nvGrpSpPr>
        <p:grpSpPr bwMode="auto">
          <a:xfrm>
            <a:off x="1528871" y="5017183"/>
            <a:ext cx="579834" cy="116681"/>
            <a:chOff x="1137" y="3540"/>
            <a:chExt cx="487" cy="98"/>
          </a:xfrm>
        </p:grpSpPr>
        <p:sp>
          <p:nvSpPr>
            <p:cNvPr id="276" name="Line 106"/>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77" name="Line 107"/>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78" name="Line 108"/>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79" name="Line 109"/>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80" name="Line 110"/>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81" name="Group 111"/>
          <p:cNvGrpSpPr>
            <a:grpSpLocks/>
          </p:cNvGrpSpPr>
          <p:nvPr/>
        </p:nvGrpSpPr>
        <p:grpSpPr bwMode="auto">
          <a:xfrm>
            <a:off x="3421965" y="5001705"/>
            <a:ext cx="579834" cy="116681"/>
            <a:chOff x="1137" y="3540"/>
            <a:chExt cx="487" cy="98"/>
          </a:xfrm>
        </p:grpSpPr>
        <p:sp>
          <p:nvSpPr>
            <p:cNvPr id="282" name="Line 112"/>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83" name="Line 113"/>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84" name="Line 114"/>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85" name="Line 115"/>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86" name="Line 116"/>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87" name="Group 117"/>
          <p:cNvGrpSpPr>
            <a:grpSpLocks/>
          </p:cNvGrpSpPr>
          <p:nvPr/>
        </p:nvGrpSpPr>
        <p:grpSpPr bwMode="auto">
          <a:xfrm>
            <a:off x="3606512" y="5010039"/>
            <a:ext cx="579835" cy="116681"/>
            <a:chOff x="1137" y="3540"/>
            <a:chExt cx="487" cy="98"/>
          </a:xfrm>
        </p:grpSpPr>
        <p:sp>
          <p:nvSpPr>
            <p:cNvPr id="288" name="Line 118"/>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89" name="Line 119"/>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90" name="Line 120"/>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91" name="Line 121"/>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92" name="Line 122"/>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93" name="Group 123"/>
          <p:cNvGrpSpPr>
            <a:grpSpLocks/>
          </p:cNvGrpSpPr>
          <p:nvPr/>
        </p:nvGrpSpPr>
        <p:grpSpPr bwMode="auto">
          <a:xfrm>
            <a:off x="4189918" y="4974321"/>
            <a:ext cx="579835" cy="116681"/>
            <a:chOff x="1137" y="3540"/>
            <a:chExt cx="487" cy="98"/>
          </a:xfrm>
        </p:grpSpPr>
        <p:sp>
          <p:nvSpPr>
            <p:cNvPr id="294" name="Line 124"/>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95" name="Line 125"/>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96" name="Line 126"/>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97" name="Line 127"/>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298" name="Line 128"/>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299" name="Group 129"/>
          <p:cNvGrpSpPr>
            <a:grpSpLocks/>
          </p:cNvGrpSpPr>
          <p:nvPr/>
        </p:nvGrpSpPr>
        <p:grpSpPr bwMode="auto">
          <a:xfrm>
            <a:off x="4328031" y="5004086"/>
            <a:ext cx="579835" cy="116681"/>
            <a:chOff x="1137" y="3540"/>
            <a:chExt cx="487" cy="98"/>
          </a:xfrm>
        </p:grpSpPr>
        <p:sp>
          <p:nvSpPr>
            <p:cNvPr id="300" name="Line 130"/>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01" name="Line 131"/>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02" name="Line 132"/>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03" name="Line 133"/>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04" name="Line 134"/>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305" name="Group 135"/>
          <p:cNvGrpSpPr>
            <a:grpSpLocks/>
          </p:cNvGrpSpPr>
          <p:nvPr/>
        </p:nvGrpSpPr>
        <p:grpSpPr bwMode="auto">
          <a:xfrm>
            <a:off x="4256593" y="4992180"/>
            <a:ext cx="579835" cy="116681"/>
            <a:chOff x="1137" y="3540"/>
            <a:chExt cx="487" cy="98"/>
          </a:xfrm>
        </p:grpSpPr>
        <p:sp>
          <p:nvSpPr>
            <p:cNvPr id="306" name="Line 136"/>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07" name="Line 137"/>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08" name="Line 138"/>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09" name="Line 139"/>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10" name="Line 140"/>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311" name="Group 141"/>
          <p:cNvGrpSpPr>
            <a:grpSpLocks/>
          </p:cNvGrpSpPr>
          <p:nvPr/>
        </p:nvGrpSpPr>
        <p:grpSpPr bwMode="auto">
          <a:xfrm>
            <a:off x="4624496" y="5004086"/>
            <a:ext cx="579834" cy="116681"/>
            <a:chOff x="1137" y="3540"/>
            <a:chExt cx="487" cy="98"/>
          </a:xfrm>
        </p:grpSpPr>
        <p:sp>
          <p:nvSpPr>
            <p:cNvPr id="312" name="Line 142"/>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13" name="Line 143"/>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14" name="Line 144"/>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15" name="Line 145"/>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16" name="Line 146"/>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317" name="Group 147"/>
          <p:cNvGrpSpPr>
            <a:grpSpLocks/>
          </p:cNvGrpSpPr>
          <p:nvPr/>
        </p:nvGrpSpPr>
        <p:grpSpPr bwMode="auto">
          <a:xfrm>
            <a:off x="3170743" y="4974321"/>
            <a:ext cx="579835" cy="116681"/>
            <a:chOff x="1137" y="3540"/>
            <a:chExt cx="487" cy="98"/>
          </a:xfrm>
        </p:grpSpPr>
        <p:sp>
          <p:nvSpPr>
            <p:cNvPr id="318" name="Line 148"/>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19" name="Line 149"/>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20" name="Line 150"/>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21" name="Line 151"/>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22" name="Line 152"/>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grpSp>
        <p:nvGrpSpPr>
          <p:cNvPr id="323" name="Group 153"/>
          <p:cNvGrpSpPr>
            <a:grpSpLocks/>
          </p:cNvGrpSpPr>
          <p:nvPr/>
        </p:nvGrpSpPr>
        <p:grpSpPr bwMode="auto">
          <a:xfrm>
            <a:off x="3007627" y="4952889"/>
            <a:ext cx="579834" cy="116681"/>
            <a:chOff x="1137" y="3540"/>
            <a:chExt cx="487" cy="98"/>
          </a:xfrm>
        </p:grpSpPr>
        <p:sp>
          <p:nvSpPr>
            <p:cNvPr id="324" name="Line 154"/>
            <p:cNvSpPr>
              <a:spLocks noChangeShapeType="1"/>
            </p:cNvSpPr>
            <p:nvPr/>
          </p:nvSpPr>
          <p:spPr bwMode="auto">
            <a:xfrm flipH="1" flipV="1">
              <a:off x="1174" y="3549"/>
              <a:ext cx="2" cy="8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25" name="Line 155"/>
            <p:cNvSpPr>
              <a:spLocks noChangeShapeType="1"/>
            </p:cNvSpPr>
            <p:nvPr/>
          </p:nvSpPr>
          <p:spPr bwMode="auto">
            <a:xfrm flipH="1" flipV="1">
              <a:off x="1581" y="3547"/>
              <a:ext cx="2" cy="90"/>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26" name="Line 156"/>
            <p:cNvSpPr>
              <a:spLocks noChangeShapeType="1"/>
            </p:cNvSpPr>
            <p:nvPr/>
          </p:nvSpPr>
          <p:spPr bwMode="auto">
            <a:xfrm>
              <a:off x="1173" y="3540"/>
              <a:ext cx="409" cy="1"/>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27" name="Line 157"/>
            <p:cNvSpPr>
              <a:spLocks noChangeShapeType="1"/>
            </p:cNvSpPr>
            <p:nvPr/>
          </p:nvSpPr>
          <p:spPr bwMode="auto">
            <a:xfrm>
              <a:off x="1137" y="3636"/>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28" name="Line 158"/>
            <p:cNvSpPr>
              <a:spLocks noChangeShapeType="1"/>
            </p:cNvSpPr>
            <p:nvPr/>
          </p:nvSpPr>
          <p:spPr bwMode="auto">
            <a:xfrm>
              <a:off x="1579" y="3638"/>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grpSp>
      <p:sp>
        <p:nvSpPr>
          <p:cNvPr id="329" name="Line 159"/>
          <p:cNvSpPr>
            <a:spLocks noChangeShapeType="1"/>
          </p:cNvSpPr>
          <p:nvPr/>
        </p:nvSpPr>
        <p:spPr bwMode="auto">
          <a:xfrm>
            <a:off x="4867383" y="4351622"/>
            <a:ext cx="1047750" cy="9525"/>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30" name="Line 160"/>
          <p:cNvSpPr>
            <a:spLocks noChangeShapeType="1"/>
          </p:cNvSpPr>
          <p:nvPr/>
        </p:nvSpPr>
        <p:spPr bwMode="auto">
          <a:xfrm>
            <a:off x="6303278" y="4358766"/>
            <a:ext cx="1154906"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31" name="Line 161"/>
          <p:cNvSpPr>
            <a:spLocks noChangeShapeType="1"/>
          </p:cNvSpPr>
          <p:nvPr/>
        </p:nvSpPr>
        <p:spPr bwMode="auto">
          <a:xfrm>
            <a:off x="5181709" y="4273041"/>
            <a:ext cx="254794" cy="95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32" name="Line 162"/>
          <p:cNvSpPr>
            <a:spLocks noChangeShapeType="1"/>
          </p:cNvSpPr>
          <p:nvPr/>
        </p:nvSpPr>
        <p:spPr bwMode="auto">
          <a:xfrm>
            <a:off x="6440200" y="4269469"/>
            <a:ext cx="254794" cy="95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33" name="Line 163"/>
          <p:cNvSpPr>
            <a:spLocks noChangeShapeType="1"/>
          </p:cNvSpPr>
          <p:nvPr/>
        </p:nvSpPr>
        <p:spPr bwMode="auto">
          <a:xfrm>
            <a:off x="5576997" y="4277803"/>
            <a:ext cx="254794" cy="95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34" name="Line 164"/>
          <p:cNvSpPr>
            <a:spLocks noChangeShapeType="1"/>
          </p:cNvSpPr>
          <p:nvPr/>
        </p:nvSpPr>
        <p:spPr bwMode="auto">
          <a:xfrm>
            <a:off x="6845012" y="4274232"/>
            <a:ext cx="254794" cy="95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35" name="Text Box 165"/>
          <p:cNvSpPr txBox="1">
            <a:spLocks noChangeArrowheads="1"/>
          </p:cNvSpPr>
          <p:nvPr/>
        </p:nvSpPr>
        <p:spPr bwMode="auto">
          <a:xfrm>
            <a:off x="5756780" y="3833702"/>
            <a:ext cx="678391" cy="323165"/>
          </a:xfrm>
          <a:prstGeom prst="rect">
            <a:avLst/>
          </a:prstGeom>
          <a:noFill/>
          <a:ln w="50800">
            <a:noFill/>
            <a:miter lim="800000"/>
            <a:headEnd type="none" w="med" len="lg"/>
            <a:tailEnd type="none" w="med" len="lg"/>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500" noProof="0" dirty="0">
                <a:solidFill>
                  <a:schemeClr val="accent1"/>
                </a:solidFill>
                <a:effectLst>
                  <a:outerShdw blurRad="38100" dist="38100" dir="2700000" algn="tl">
                    <a:srgbClr val="C0C0C0"/>
                  </a:outerShdw>
                </a:effectLst>
                <a:latin typeface="Arial" panose="020B0604020202020204" pitchFamily="34" charset="0"/>
              </a:rPr>
              <a:t>2-pair</a:t>
            </a:r>
            <a:endParaRPr lang="en-US" sz="1800" noProof="0" dirty="0">
              <a:solidFill>
                <a:schemeClr val="accent1"/>
              </a:solidFill>
              <a:latin typeface="Arial" panose="020B0604020202020204" pitchFamily="34" charset="0"/>
            </a:endParaRPr>
          </a:p>
        </p:txBody>
      </p:sp>
      <p:sp>
        <p:nvSpPr>
          <p:cNvPr id="336" name="Text Box 166"/>
          <p:cNvSpPr txBox="1">
            <a:spLocks noChangeArrowheads="1"/>
          </p:cNvSpPr>
          <p:nvPr/>
        </p:nvSpPr>
        <p:spPr bwMode="auto">
          <a:xfrm>
            <a:off x="5701872" y="4563554"/>
            <a:ext cx="1624291" cy="553998"/>
          </a:xfrm>
          <a:prstGeom prst="rect">
            <a:avLst/>
          </a:prstGeom>
          <a:noFill/>
          <a:ln w="50800">
            <a:noFill/>
            <a:miter lim="800000"/>
            <a:headEnd type="none" w="med" len="lg"/>
            <a:tailEnd type="none" w="med" len="lg"/>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sz="1500" noProof="0" dirty="0">
                <a:solidFill>
                  <a:schemeClr val="accent1"/>
                </a:solidFill>
                <a:effectLst>
                  <a:outerShdw blurRad="38100" dist="38100" dir="2700000" algn="tl">
                    <a:srgbClr val="C0C0C0"/>
                  </a:outerShdw>
                </a:effectLst>
                <a:latin typeface="Arial" panose="020B0604020202020204" pitchFamily="34" charset="0"/>
              </a:rPr>
              <a:t>Mean &amp; </a:t>
            </a:r>
            <a:r>
              <a:rPr lang="en-US" sz="1500" noProof="0" dirty="0" err="1">
                <a:solidFill>
                  <a:schemeClr val="accent1"/>
                </a:solidFill>
                <a:effectLst>
                  <a:outerShdw blurRad="38100" dist="38100" dir="2700000" algn="tl">
                    <a:srgbClr val="C0C0C0"/>
                  </a:outerShdw>
                </a:effectLst>
                <a:latin typeface="Arial" panose="020B0604020202020204" pitchFamily="34" charset="0"/>
              </a:rPr>
              <a:t>Std.Dev</a:t>
            </a:r>
            <a:r>
              <a:rPr lang="en-US" sz="1500" noProof="0" dirty="0">
                <a:solidFill>
                  <a:schemeClr val="accent1"/>
                </a:solidFill>
                <a:effectLst>
                  <a:outerShdw blurRad="38100" dist="38100" dir="2700000" algn="tl">
                    <a:srgbClr val="C0C0C0"/>
                  </a:outerShdw>
                </a:effectLst>
                <a:latin typeface="Arial" panose="020B0604020202020204" pitchFamily="34" charset="0"/>
              </a:rPr>
              <a:t>.</a:t>
            </a:r>
          </a:p>
          <a:p>
            <a:pPr algn="ctr" eaLnBrk="1" hangingPunct="1"/>
            <a:r>
              <a:rPr lang="en-US" sz="1500" noProof="0" dirty="0">
                <a:solidFill>
                  <a:schemeClr val="accent1"/>
                </a:solidFill>
                <a:effectLst>
                  <a:outerShdw blurRad="38100" dist="38100" dir="2700000" algn="tl">
                    <a:srgbClr val="C0C0C0"/>
                  </a:outerShdw>
                </a:effectLst>
                <a:latin typeface="Arial" panose="020B0604020202020204" pitchFamily="34" charset="0"/>
              </a:rPr>
              <a:t>is known</a:t>
            </a:r>
            <a:endParaRPr lang="en-US" sz="1800" noProof="0" dirty="0">
              <a:latin typeface="Arial" panose="020B0604020202020204" pitchFamily="34" charset="0"/>
            </a:endParaRPr>
          </a:p>
        </p:txBody>
      </p:sp>
      <p:sp>
        <p:nvSpPr>
          <p:cNvPr id="337" name="Line 167"/>
          <p:cNvSpPr>
            <a:spLocks noChangeShapeType="1"/>
          </p:cNvSpPr>
          <p:nvPr/>
        </p:nvSpPr>
        <p:spPr bwMode="auto">
          <a:xfrm flipH="1" flipV="1">
            <a:off x="6091347" y="4361147"/>
            <a:ext cx="88106" cy="244079"/>
          </a:xfrm>
          <a:prstGeom prst="line">
            <a:avLst/>
          </a:prstGeom>
          <a:noFill/>
          <a:ln w="28575">
            <a:solidFill>
              <a:schemeClr val="tx1"/>
            </a:solidFill>
            <a:round/>
            <a:headEnd/>
            <a:tailEnd type="stealth" w="sm" len="me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38" name="Text Box 168"/>
          <p:cNvSpPr txBox="1">
            <a:spLocks noChangeArrowheads="1"/>
          </p:cNvSpPr>
          <p:nvPr/>
        </p:nvSpPr>
        <p:spPr bwMode="auto">
          <a:xfrm>
            <a:off x="5192425" y="5266023"/>
            <a:ext cx="876907" cy="323165"/>
          </a:xfrm>
          <a:prstGeom prst="rect">
            <a:avLst/>
          </a:prstGeom>
          <a:noFill/>
          <a:ln w="50800">
            <a:noFill/>
            <a:miter lim="800000"/>
            <a:headEnd type="none" w="med" len="lg"/>
            <a:tailEnd type="none" w="med" len="lg"/>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500" noProof="0" dirty="0">
                <a:solidFill>
                  <a:schemeClr val="accent1"/>
                </a:solidFill>
                <a:effectLst>
                  <a:outerShdw blurRad="38100" dist="38100" dir="2700000" algn="tl">
                    <a:srgbClr val="C0C0C0"/>
                  </a:outerShdw>
                </a:effectLst>
                <a:latin typeface="Arial" panose="020B0604020202020204" pitchFamily="34" charset="0"/>
              </a:rPr>
              <a:t>Scaffold</a:t>
            </a:r>
            <a:endParaRPr lang="en-US" sz="1800" noProof="0" dirty="0">
              <a:latin typeface="Arial" panose="020B0604020202020204" pitchFamily="34" charset="0"/>
            </a:endParaRPr>
          </a:p>
        </p:txBody>
      </p:sp>
      <p:sp>
        <p:nvSpPr>
          <p:cNvPr id="339" name="Line 169"/>
          <p:cNvSpPr>
            <a:spLocks noChangeShapeType="1"/>
          </p:cNvSpPr>
          <p:nvPr/>
        </p:nvSpPr>
        <p:spPr bwMode="auto">
          <a:xfrm>
            <a:off x="1540778" y="5318409"/>
            <a:ext cx="3401615" cy="5954"/>
          </a:xfrm>
          <a:prstGeom prst="line">
            <a:avLst/>
          </a:prstGeom>
          <a:noFill/>
          <a:ln w="19050">
            <a:solidFill>
              <a:srgbClr val="FF0707"/>
            </a:solidFill>
            <a:round/>
            <a:headEnd/>
            <a:tailEnd/>
          </a:ln>
          <a:extLst>
            <a:ext uri="{909E8E84-426E-40DD-AFC4-6F175D3DCCD1}">
              <a14:hiddenFill xmlns:a14="http://schemas.microsoft.com/office/drawing/2010/main">
                <a:noFill/>
              </a14:hiddenFill>
            </a:ext>
          </a:extLst>
        </p:spPr>
        <p:txBody>
          <a:bodyPr wrap="none" anchor="ctr"/>
          <a:lstStyle/>
          <a:p>
            <a:endParaRPr lang="en-US" sz="1350" noProof="0" dirty="0"/>
          </a:p>
        </p:txBody>
      </p:sp>
      <p:sp>
        <p:nvSpPr>
          <p:cNvPr id="340" name="Text Box 48"/>
          <p:cNvSpPr txBox="1">
            <a:spLocks noChangeArrowheads="1"/>
          </p:cNvSpPr>
          <p:nvPr/>
        </p:nvSpPr>
        <p:spPr bwMode="auto">
          <a:xfrm>
            <a:off x="8105402" y="2490013"/>
            <a:ext cx="3755231" cy="3093154"/>
          </a:xfrm>
          <a:prstGeom prst="rect">
            <a:avLst/>
          </a:prstGeom>
          <a:noFill/>
          <a:ln w="50800">
            <a:noFill/>
            <a:miter lim="800000"/>
            <a:headEnd type="none" w="med" len="lg"/>
            <a:tailEnd type="none" w="med" len="lg"/>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eaLnBrk="1" hangingPunct="1"/>
            <a:r>
              <a:rPr lang="en-US" sz="1500" noProof="0" dirty="0">
                <a:latin typeface="Arial" panose="020B0604020202020204" pitchFamily="34" charset="0"/>
              </a:rPr>
              <a:t>This is made possible by the fact that the distance between paired reads is known (we select it in the library preparation step by fragmenting the DNA and choosing the desired size fragments!)</a:t>
            </a:r>
          </a:p>
          <a:p>
            <a:pPr algn="just" eaLnBrk="1" hangingPunct="1"/>
            <a:endParaRPr lang="en-US" sz="1500" noProof="0" dirty="0">
              <a:latin typeface="Arial" panose="020B0604020202020204" pitchFamily="34" charset="0"/>
            </a:endParaRPr>
          </a:p>
          <a:p>
            <a:pPr algn="just" eaLnBrk="1" hangingPunct="1"/>
            <a:r>
              <a:rPr lang="en-US" sz="1500" noProof="0" dirty="0">
                <a:latin typeface="Arial" panose="020B0604020202020204" pitchFamily="34" charset="0"/>
              </a:rPr>
              <a:t>The greater the distance between paired-end reads the more efficient the process will be</a:t>
            </a:r>
          </a:p>
          <a:p>
            <a:pPr algn="just" eaLnBrk="1" hangingPunct="1"/>
            <a:endParaRPr lang="en-US" sz="1500" noProof="0" dirty="0">
              <a:latin typeface="Arial" panose="020B0604020202020204" pitchFamily="34" charset="0"/>
            </a:endParaRPr>
          </a:p>
          <a:p>
            <a:pPr algn="just" eaLnBrk="1" hangingPunct="1"/>
            <a:r>
              <a:rPr lang="en-US" sz="1500" noProof="0" dirty="0">
                <a:latin typeface="Arial" panose="020B0604020202020204" pitchFamily="34" charset="0"/>
              </a:rPr>
              <a:t>However, we need a congruent number of reads that confirm the pairing information (one observation is not enough)</a:t>
            </a:r>
            <a:endParaRPr lang="en-US" sz="1800" noProof="0" dirty="0">
              <a:latin typeface="Arial" panose="020B0604020202020204" pitchFamily="34" charset="0"/>
            </a:endParaRPr>
          </a:p>
        </p:txBody>
      </p:sp>
    </p:spTree>
    <p:extLst>
      <p:ext uri="{BB962C8B-B14F-4D97-AF65-F5344CB8AC3E}">
        <p14:creationId xmlns:p14="http://schemas.microsoft.com/office/powerpoint/2010/main" val="223227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Several gaps are usually present in genome and transcriptome assemblies</a:t>
            </a:r>
          </a:p>
        </p:txBody>
      </p:sp>
      <p:sp>
        <p:nvSpPr>
          <p:cNvPr id="4" name="Text Box 4"/>
          <p:cNvSpPr txBox="1">
            <a:spLocks noChangeArrowheads="1"/>
          </p:cNvSpPr>
          <p:nvPr/>
        </p:nvSpPr>
        <p:spPr bwMode="auto">
          <a:xfrm>
            <a:off x="868680" y="4649591"/>
            <a:ext cx="10625328" cy="129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sz="1600" b="1" noProof="0" dirty="0">
                <a:latin typeface="Calibri" panose="020F0502020204030204" pitchFamily="34" charset="0"/>
                <a:ea typeface="Calibri" panose="020F0502020204030204" pitchFamily="34" charset="0"/>
                <a:cs typeface="Calibri" panose="020F0502020204030204" pitchFamily="34" charset="0"/>
              </a:rPr>
              <a:t>sequencing gap - </a:t>
            </a:r>
            <a:r>
              <a:rPr lang="en-US" sz="1600" noProof="0" dirty="0">
                <a:latin typeface="Calibri" panose="020F0502020204030204" pitchFamily="34" charset="0"/>
                <a:ea typeface="Calibri" panose="020F0502020204030204" pitchFamily="34" charset="0"/>
                <a:cs typeface="Calibri" panose="020F0502020204030204" pitchFamily="34" charset="0"/>
              </a:rPr>
              <a:t>we know the order and orientation of contigs by paired reads that act as a “bridge.” The gap is “filled” by strings of N (NNNNNNNN...). We can find them internal to the scaffolds (between one contig and another)</a:t>
            </a:r>
            <a:br>
              <a:rPr lang="en-US" sz="1600" noProof="0" dirty="0">
                <a:latin typeface="Calibri" panose="020F0502020204030204" pitchFamily="34" charset="0"/>
                <a:ea typeface="Calibri" panose="020F0502020204030204" pitchFamily="34" charset="0"/>
                <a:cs typeface="Calibri" panose="020F0502020204030204" pitchFamily="34" charset="0"/>
              </a:rPr>
            </a:br>
            <a:endParaRPr lang="en-US" sz="1600" noProof="0" dirty="0">
              <a:latin typeface="Calibri" panose="020F0502020204030204" pitchFamily="34" charset="0"/>
              <a:ea typeface="Calibri" panose="020F0502020204030204" pitchFamily="34" charset="0"/>
              <a:cs typeface="Calibri" panose="020F0502020204030204" pitchFamily="34" charset="0"/>
            </a:endParaRPr>
          </a:p>
          <a:p>
            <a:r>
              <a:rPr lang="en-US" sz="1600" b="1" noProof="0" dirty="0">
                <a:latin typeface="Calibri" panose="020F0502020204030204" pitchFamily="34" charset="0"/>
                <a:ea typeface="Calibri" panose="020F0502020204030204" pitchFamily="34" charset="0"/>
                <a:cs typeface="Calibri" panose="020F0502020204030204" pitchFamily="34" charset="0"/>
              </a:rPr>
              <a:t>physical gap</a:t>
            </a:r>
            <a:r>
              <a:rPr lang="en-US" sz="1600" noProof="0" dirty="0">
                <a:latin typeface="Calibri" panose="020F0502020204030204" pitchFamily="34" charset="0"/>
                <a:ea typeface="Calibri" panose="020F0502020204030204" pitchFamily="34" charset="0"/>
                <a:cs typeface="Calibri" panose="020F0502020204030204" pitchFamily="34" charset="0"/>
              </a:rPr>
              <a:t> - We have no information regarding the relationship to adjacent contigs. They could potentially correspond to the ends of chromosome sequences (if we assemble a genome) or messenger RNAs (if we assemble a transcriptome)</a:t>
            </a:r>
          </a:p>
        </p:txBody>
      </p:sp>
      <p:sp>
        <p:nvSpPr>
          <p:cNvPr id="5" name="Rectangle 5"/>
          <p:cNvSpPr>
            <a:spLocks noChangeArrowheads="1"/>
          </p:cNvSpPr>
          <p:nvPr/>
        </p:nvSpPr>
        <p:spPr bwMode="auto">
          <a:xfrm>
            <a:off x="3637607" y="2648150"/>
            <a:ext cx="384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sz="1200" noProof="0" dirty="0">
                <a:solidFill>
                  <a:srgbClr val="000000"/>
                </a:solidFill>
              </a:rPr>
              <a:t> </a:t>
            </a:r>
            <a:endParaRPr lang="en-US" sz="1500" noProof="0" dirty="0">
              <a:latin typeface="Arial;Helvetica" charset="0"/>
            </a:endParaRPr>
          </a:p>
        </p:txBody>
      </p:sp>
      <p:grpSp>
        <p:nvGrpSpPr>
          <p:cNvPr id="6" name="Group 6"/>
          <p:cNvGrpSpPr>
            <a:grpSpLocks/>
          </p:cNvGrpSpPr>
          <p:nvPr/>
        </p:nvGrpSpPr>
        <p:grpSpPr bwMode="auto">
          <a:xfrm>
            <a:off x="3629458" y="3016052"/>
            <a:ext cx="4358879" cy="584597"/>
            <a:chOff x="980" y="1893"/>
            <a:chExt cx="3661" cy="491"/>
          </a:xfrm>
        </p:grpSpPr>
        <p:grpSp>
          <p:nvGrpSpPr>
            <p:cNvPr id="7" name="Group 7"/>
            <p:cNvGrpSpPr>
              <a:grpSpLocks/>
            </p:cNvGrpSpPr>
            <p:nvPr/>
          </p:nvGrpSpPr>
          <p:grpSpPr bwMode="auto">
            <a:xfrm>
              <a:off x="2709" y="2237"/>
              <a:ext cx="711" cy="147"/>
              <a:chOff x="2709" y="2237"/>
              <a:chExt cx="711" cy="147"/>
            </a:xfrm>
          </p:grpSpPr>
          <p:sp>
            <p:nvSpPr>
              <p:cNvPr id="25" name="Rectangle 8"/>
              <p:cNvSpPr>
                <a:spLocks noChangeArrowheads="1"/>
              </p:cNvSpPr>
              <p:nvPr/>
            </p:nvSpPr>
            <p:spPr bwMode="auto">
              <a:xfrm>
                <a:off x="2709" y="2294"/>
                <a:ext cx="711"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26" name="Freeform 9"/>
              <p:cNvSpPr>
                <a:spLocks/>
              </p:cNvSpPr>
              <p:nvPr/>
            </p:nvSpPr>
            <p:spPr bwMode="auto">
              <a:xfrm>
                <a:off x="2709" y="2237"/>
                <a:ext cx="148" cy="147"/>
              </a:xfrm>
              <a:custGeom>
                <a:avLst/>
                <a:gdLst>
                  <a:gd name="T0" fmla="*/ 148 w 148"/>
                  <a:gd name="T1" fmla="*/ 0 h 147"/>
                  <a:gd name="T2" fmla="*/ 0 w 148"/>
                  <a:gd name="T3" fmla="*/ 73 h 147"/>
                  <a:gd name="T4" fmla="*/ 148 w 148"/>
                  <a:gd name="T5" fmla="*/ 147 h 147"/>
                  <a:gd name="T6" fmla="*/ 0 60000 65536"/>
                  <a:gd name="T7" fmla="*/ 0 60000 65536"/>
                  <a:gd name="T8" fmla="*/ 0 60000 65536"/>
                  <a:gd name="T9" fmla="*/ 0 w 148"/>
                  <a:gd name="T10" fmla="*/ 0 h 147"/>
                  <a:gd name="T11" fmla="*/ 148 w 148"/>
                  <a:gd name="T12" fmla="*/ 147 h 147"/>
                </a:gdLst>
                <a:ahLst/>
                <a:cxnLst>
                  <a:cxn ang="T6">
                    <a:pos x="T0" y="T1"/>
                  </a:cxn>
                  <a:cxn ang="T7">
                    <a:pos x="T2" y="T3"/>
                  </a:cxn>
                  <a:cxn ang="T8">
                    <a:pos x="T4" y="T5"/>
                  </a:cxn>
                </a:cxnLst>
                <a:rect l="T9" t="T10" r="T11" b="T12"/>
                <a:pathLst>
                  <a:path w="148" h="147">
                    <a:moveTo>
                      <a:pt x="148" y="0"/>
                    </a:moveTo>
                    <a:lnTo>
                      <a:pt x="0" y="73"/>
                    </a:lnTo>
                    <a:lnTo>
                      <a:pt x="148" y="147"/>
                    </a:lnTo>
                  </a:path>
                </a:pathLst>
              </a:custGeom>
              <a:noFill/>
              <a:ln w="523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grpSp>
        <p:grpSp>
          <p:nvGrpSpPr>
            <p:cNvPr id="8" name="Group 10"/>
            <p:cNvGrpSpPr>
              <a:grpSpLocks/>
            </p:cNvGrpSpPr>
            <p:nvPr/>
          </p:nvGrpSpPr>
          <p:grpSpPr bwMode="auto">
            <a:xfrm>
              <a:off x="3828" y="2237"/>
              <a:ext cx="813" cy="147"/>
              <a:chOff x="3828" y="2237"/>
              <a:chExt cx="813" cy="147"/>
            </a:xfrm>
          </p:grpSpPr>
          <p:sp>
            <p:nvSpPr>
              <p:cNvPr id="23" name="Rectangle 11"/>
              <p:cNvSpPr>
                <a:spLocks noChangeArrowheads="1"/>
              </p:cNvSpPr>
              <p:nvPr/>
            </p:nvSpPr>
            <p:spPr bwMode="auto">
              <a:xfrm>
                <a:off x="3828" y="2294"/>
                <a:ext cx="813"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24" name="Freeform 12"/>
              <p:cNvSpPr>
                <a:spLocks/>
              </p:cNvSpPr>
              <p:nvPr/>
            </p:nvSpPr>
            <p:spPr bwMode="auto">
              <a:xfrm>
                <a:off x="4495" y="2237"/>
                <a:ext cx="146" cy="147"/>
              </a:xfrm>
              <a:custGeom>
                <a:avLst/>
                <a:gdLst>
                  <a:gd name="T0" fmla="*/ 0 w 146"/>
                  <a:gd name="T1" fmla="*/ 147 h 147"/>
                  <a:gd name="T2" fmla="*/ 146 w 146"/>
                  <a:gd name="T3" fmla="*/ 73 h 147"/>
                  <a:gd name="T4" fmla="*/ 0 w 146"/>
                  <a:gd name="T5" fmla="*/ 0 h 147"/>
                  <a:gd name="T6" fmla="*/ 0 60000 65536"/>
                  <a:gd name="T7" fmla="*/ 0 60000 65536"/>
                  <a:gd name="T8" fmla="*/ 0 60000 65536"/>
                  <a:gd name="T9" fmla="*/ 0 w 146"/>
                  <a:gd name="T10" fmla="*/ 0 h 147"/>
                  <a:gd name="T11" fmla="*/ 146 w 146"/>
                  <a:gd name="T12" fmla="*/ 147 h 147"/>
                </a:gdLst>
                <a:ahLst/>
                <a:cxnLst>
                  <a:cxn ang="T6">
                    <a:pos x="T0" y="T1"/>
                  </a:cxn>
                  <a:cxn ang="T7">
                    <a:pos x="T2" y="T3"/>
                  </a:cxn>
                  <a:cxn ang="T8">
                    <a:pos x="T4" y="T5"/>
                  </a:cxn>
                </a:cxnLst>
                <a:rect l="T9" t="T10" r="T11" b="T12"/>
                <a:pathLst>
                  <a:path w="146" h="147">
                    <a:moveTo>
                      <a:pt x="0" y="147"/>
                    </a:moveTo>
                    <a:lnTo>
                      <a:pt x="146" y="73"/>
                    </a:lnTo>
                    <a:lnTo>
                      <a:pt x="0" y="0"/>
                    </a:lnTo>
                  </a:path>
                </a:pathLst>
              </a:custGeom>
              <a:noFill/>
              <a:ln w="523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grpSp>
        <p:grpSp>
          <p:nvGrpSpPr>
            <p:cNvPr id="9" name="Group 13"/>
            <p:cNvGrpSpPr>
              <a:grpSpLocks/>
            </p:cNvGrpSpPr>
            <p:nvPr/>
          </p:nvGrpSpPr>
          <p:grpSpPr bwMode="auto">
            <a:xfrm>
              <a:off x="980" y="2237"/>
              <a:ext cx="1118" cy="147"/>
              <a:chOff x="980" y="2237"/>
              <a:chExt cx="1118" cy="147"/>
            </a:xfrm>
          </p:grpSpPr>
          <p:sp>
            <p:nvSpPr>
              <p:cNvPr id="21" name="Rectangle 14"/>
              <p:cNvSpPr>
                <a:spLocks noChangeArrowheads="1"/>
              </p:cNvSpPr>
              <p:nvPr/>
            </p:nvSpPr>
            <p:spPr bwMode="auto">
              <a:xfrm>
                <a:off x="980" y="2294"/>
                <a:ext cx="1118"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22" name="Freeform 15"/>
              <p:cNvSpPr>
                <a:spLocks/>
              </p:cNvSpPr>
              <p:nvPr/>
            </p:nvSpPr>
            <p:spPr bwMode="auto">
              <a:xfrm>
                <a:off x="1952" y="2237"/>
                <a:ext cx="146" cy="147"/>
              </a:xfrm>
              <a:custGeom>
                <a:avLst/>
                <a:gdLst>
                  <a:gd name="T0" fmla="*/ 0 w 146"/>
                  <a:gd name="T1" fmla="*/ 147 h 147"/>
                  <a:gd name="T2" fmla="*/ 146 w 146"/>
                  <a:gd name="T3" fmla="*/ 73 h 147"/>
                  <a:gd name="T4" fmla="*/ 0 w 146"/>
                  <a:gd name="T5" fmla="*/ 0 h 147"/>
                  <a:gd name="T6" fmla="*/ 0 60000 65536"/>
                  <a:gd name="T7" fmla="*/ 0 60000 65536"/>
                  <a:gd name="T8" fmla="*/ 0 60000 65536"/>
                  <a:gd name="T9" fmla="*/ 0 w 146"/>
                  <a:gd name="T10" fmla="*/ 0 h 147"/>
                  <a:gd name="T11" fmla="*/ 146 w 146"/>
                  <a:gd name="T12" fmla="*/ 147 h 147"/>
                </a:gdLst>
                <a:ahLst/>
                <a:cxnLst>
                  <a:cxn ang="T6">
                    <a:pos x="T0" y="T1"/>
                  </a:cxn>
                  <a:cxn ang="T7">
                    <a:pos x="T2" y="T3"/>
                  </a:cxn>
                  <a:cxn ang="T8">
                    <a:pos x="T4" y="T5"/>
                  </a:cxn>
                </a:cxnLst>
                <a:rect l="T9" t="T10" r="T11" b="T12"/>
                <a:pathLst>
                  <a:path w="146" h="147">
                    <a:moveTo>
                      <a:pt x="0" y="147"/>
                    </a:moveTo>
                    <a:lnTo>
                      <a:pt x="146" y="73"/>
                    </a:lnTo>
                    <a:lnTo>
                      <a:pt x="0" y="0"/>
                    </a:lnTo>
                  </a:path>
                </a:pathLst>
              </a:custGeom>
              <a:noFill/>
              <a:ln w="523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grpSp>
        <p:sp>
          <p:nvSpPr>
            <p:cNvPr id="10" name="Line 16"/>
            <p:cNvSpPr>
              <a:spLocks noChangeShapeType="1"/>
            </p:cNvSpPr>
            <p:nvPr/>
          </p:nvSpPr>
          <p:spPr bwMode="auto">
            <a:xfrm>
              <a:off x="1387" y="2310"/>
              <a:ext cx="10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noProof="0" dirty="0"/>
            </a:p>
          </p:txBody>
        </p:sp>
        <p:sp>
          <p:nvSpPr>
            <p:cNvPr id="11" name="Rectangle 17"/>
            <p:cNvSpPr>
              <a:spLocks noChangeArrowheads="1"/>
            </p:cNvSpPr>
            <p:nvPr/>
          </p:nvSpPr>
          <p:spPr bwMode="auto">
            <a:xfrm>
              <a:off x="1285" y="2204"/>
              <a:ext cx="20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2" name="Rectangle 18"/>
            <p:cNvSpPr>
              <a:spLocks noChangeArrowheads="1"/>
            </p:cNvSpPr>
            <p:nvPr/>
          </p:nvSpPr>
          <p:spPr bwMode="auto">
            <a:xfrm>
              <a:off x="1489" y="2106"/>
              <a:ext cx="20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3" name="Rectangle 19"/>
            <p:cNvSpPr>
              <a:spLocks noChangeArrowheads="1"/>
            </p:cNvSpPr>
            <p:nvPr/>
          </p:nvSpPr>
          <p:spPr bwMode="auto">
            <a:xfrm>
              <a:off x="1692" y="2204"/>
              <a:ext cx="20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4" name="Rectangle 20"/>
            <p:cNvSpPr>
              <a:spLocks noChangeArrowheads="1"/>
            </p:cNvSpPr>
            <p:nvPr/>
          </p:nvSpPr>
          <p:spPr bwMode="auto">
            <a:xfrm>
              <a:off x="2811" y="2204"/>
              <a:ext cx="20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5" name="Rectangle 21"/>
            <p:cNvSpPr>
              <a:spLocks noChangeArrowheads="1"/>
            </p:cNvSpPr>
            <p:nvPr/>
          </p:nvSpPr>
          <p:spPr bwMode="auto">
            <a:xfrm>
              <a:off x="3218" y="2204"/>
              <a:ext cx="20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6" name="Rectangle 22"/>
            <p:cNvSpPr>
              <a:spLocks noChangeArrowheads="1"/>
            </p:cNvSpPr>
            <p:nvPr/>
          </p:nvSpPr>
          <p:spPr bwMode="auto">
            <a:xfrm>
              <a:off x="3929" y="2204"/>
              <a:ext cx="20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7" name="Rectangle 23"/>
            <p:cNvSpPr>
              <a:spLocks noChangeArrowheads="1"/>
            </p:cNvSpPr>
            <p:nvPr/>
          </p:nvSpPr>
          <p:spPr bwMode="auto">
            <a:xfrm>
              <a:off x="4031" y="2106"/>
              <a:ext cx="20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8" name="Freeform 24"/>
            <p:cNvSpPr>
              <a:spLocks/>
            </p:cNvSpPr>
            <p:nvPr/>
          </p:nvSpPr>
          <p:spPr bwMode="auto">
            <a:xfrm>
              <a:off x="1896" y="2016"/>
              <a:ext cx="915" cy="196"/>
            </a:xfrm>
            <a:custGeom>
              <a:avLst/>
              <a:gdLst>
                <a:gd name="T0" fmla="*/ 0 w 915"/>
                <a:gd name="T1" fmla="*/ 196 h 196"/>
                <a:gd name="T2" fmla="*/ 66 w 915"/>
                <a:gd name="T3" fmla="*/ 159 h 196"/>
                <a:gd name="T4" fmla="*/ 133 w 915"/>
                <a:gd name="T5" fmla="*/ 124 h 196"/>
                <a:gd name="T6" fmla="*/ 198 w 915"/>
                <a:gd name="T7" fmla="*/ 92 h 196"/>
                <a:gd name="T8" fmla="*/ 264 w 915"/>
                <a:gd name="T9" fmla="*/ 62 h 196"/>
                <a:gd name="T10" fmla="*/ 296 w 915"/>
                <a:gd name="T11" fmla="*/ 49 h 196"/>
                <a:gd name="T12" fmla="*/ 327 w 915"/>
                <a:gd name="T13" fmla="*/ 37 h 196"/>
                <a:gd name="T14" fmla="*/ 359 w 915"/>
                <a:gd name="T15" fmla="*/ 26 h 196"/>
                <a:gd name="T16" fmla="*/ 389 w 915"/>
                <a:gd name="T17" fmla="*/ 17 h 196"/>
                <a:gd name="T18" fmla="*/ 420 w 915"/>
                <a:gd name="T19" fmla="*/ 9 h 196"/>
                <a:gd name="T20" fmla="*/ 450 w 915"/>
                <a:gd name="T21" fmla="*/ 4 h 196"/>
                <a:gd name="T22" fmla="*/ 479 w 915"/>
                <a:gd name="T23" fmla="*/ 1 h 196"/>
                <a:gd name="T24" fmla="*/ 508 w 915"/>
                <a:gd name="T25" fmla="*/ 0 h 196"/>
                <a:gd name="T26" fmla="*/ 536 w 915"/>
                <a:gd name="T27" fmla="*/ 1 h 196"/>
                <a:gd name="T28" fmla="*/ 564 w 915"/>
                <a:gd name="T29" fmla="*/ 4 h 196"/>
                <a:gd name="T30" fmla="*/ 591 w 915"/>
                <a:gd name="T31" fmla="*/ 9 h 196"/>
                <a:gd name="T32" fmla="*/ 617 w 915"/>
                <a:gd name="T33" fmla="*/ 17 h 196"/>
                <a:gd name="T34" fmla="*/ 645 w 915"/>
                <a:gd name="T35" fmla="*/ 26 h 196"/>
                <a:gd name="T36" fmla="*/ 669 w 915"/>
                <a:gd name="T37" fmla="*/ 37 h 196"/>
                <a:gd name="T38" fmla="*/ 696 w 915"/>
                <a:gd name="T39" fmla="*/ 49 h 196"/>
                <a:gd name="T40" fmla="*/ 720 w 915"/>
                <a:gd name="T41" fmla="*/ 62 h 196"/>
                <a:gd name="T42" fmla="*/ 770 w 915"/>
                <a:gd name="T43" fmla="*/ 92 h 196"/>
                <a:gd name="T44" fmla="*/ 818 w 915"/>
                <a:gd name="T45" fmla="*/ 124 h 196"/>
                <a:gd name="T46" fmla="*/ 867 w 915"/>
                <a:gd name="T47" fmla="*/ 159 h 196"/>
                <a:gd name="T48" fmla="*/ 915 w 915"/>
                <a:gd name="T49" fmla="*/ 196 h 1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5"/>
                <a:gd name="T76" fmla="*/ 0 h 196"/>
                <a:gd name="T77" fmla="*/ 915 w 915"/>
                <a:gd name="T78" fmla="*/ 196 h 1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5" h="196">
                  <a:moveTo>
                    <a:pt x="0" y="196"/>
                  </a:moveTo>
                  <a:lnTo>
                    <a:pt x="66" y="159"/>
                  </a:lnTo>
                  <a:lnTo>
                    <a:pt x="133" y="124"/>
                  </a:lnTo>
                  <a:lnTo>
                    <a:pt x="198" y="92"/>
                  </a:lnTo>
                  <a:lnTo>
                    <a:pt x="264" y="62"/>
                  </a:lnTo>
                  <a:lnTo>
                    <a:pt x="296" y="49"/>
                  </a:lnTo>
                  <a:lnTo>
                    <a:pt x="327" y="37"/>
                  </a:lnTo>
                  <a:lnTo>
                    <a:pt x="359" y="26"/>
                  </a:lnTo>
                  <a:lnTo>
                    <a:pt x="389" y="17"/>
                  </a:lnTo>
                  <a:lnTo>
                    <a:pt x="420" y="9"/>
                  </a:lnTo>
                  <a:lnTo>
                    <a:pt x="450" y="4"/>
                  </a:lnTo>
                  <a:lnTo>
                    <a:pt x="479" y="1"/>
                  </a:lnTo>
                  <a:lnTo>
                    <a:pt x="508" y="0"/>
                  </a:lnTo>
                  <a:lnTo>
                    <a:pt x="536" y="1"/>
                  </a:lnTo>
                  <a:lnTo>
                    <a:pt x="564" y="4"/>
                  </a:lnTo>
                  <a:lnTo>
                    <a:pt x="591" y="9"/>
                  </a:lnTo>
                  <a:lnTo>
                    <a:pt x="617" y="17"/>
                  </a:lnTo>
                  <a:lnTo>
                    <a:pt x="645" y="26"/>
                  </a:lnTo>
                  <a:lnTo>
                    <a:pt x="669" y="37"/>
                  </a:lnTo>
                  <a:lnTo>
                    <a:pt x="696" y="49"/>
                  </a:lnTo>
                  <a:lnTo>
                    <a:pt x="720" y="62"/>
                  </a:lnTo>
                  <a:lnTo>
                    <a:pt x="770" y="92"/>
                  </a:lnTo>
                  <a:lnTo>
                    <a:pt x="818" y="124"/>
                  </a:lnTo>
                  <a:lnTo>
                    <a:pt x="867" y="159"/>
                  </a:lnTo>
                  <a:lnTo>
                    <a:pt x="915" y="196"/>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19" name="Freeform 25"/>
            <p:cNvSpPr>
              <a:spLocks/>
            </p:cNvSpPr>
            <p:nvPr/>
          </p:nvSpPr>
          <p:spPr bwMode="auto">
            <a:xfrm>
              <a:off x="3420" y="2015"/>
              <a:ext cx="598" cy="197"/>
            </a:xfrm>
            <a:custGeom>
              <a:avLst/>
              <a:gdLst>
                <a:gd name="T0" fmla="*/ 0 w 598"/>
                <a:gd name="T1" fmla="*/ 197 h 197"/>
                <a:gd name="T2" fmla="*/ 45 w 598"/>
                <a:gd name="T3" fmla="*/ 162 h 197"/>
                <a:gd name="T4" fmla="*/ 89 w 598"/>
                <a:gd name="T5" fmla="*/ 128 h 197"/>
                <a:gd name="T6" fmla="*/ 134 w 598"/>
                <a:gd name="T7" fmla="*/ 97 h 197"/>
                <a:gd name="T8" fmla="*/ 178 w 598"/>
                <a:gd name="T9" fmla="*/ 68 h 197"/>
                <a:gd name="T10" fmla="*/ 220 w 598"/>
                <a:gd name="T11" fmla="*/ 44 h 197"/>
                <a:gd name="T12" fmla="*/ 261 w 598"/>
                <a:gd name="T13" fmla="*/ 25 h 197"/>
                <a:gd name="T14" fmla="*/ 282 w 598"/>
                <a:gd name="T15" fmla="*/ 17 h 197"/>
                <a:gd name="T16" fmla="*/ 302 w 598"/>
                <a:gd name="T17" fmla="*/ 10 h 197"/>
                <a:gd name="T18" fmla="*/ 322 w 598"/>
                <a:gd name="T19" fmla="*/ 5 h 197"/>
                <a:gd name="T20" fmla="*/ 340 w 598"/>
                <a:gd name="T21" fmla="*/ 1 h 197"/>
                <a:gd name="T22" fmla="*/ 358 w 598"/>
                <a:gd name="T23" fmla="*/ 0 h 197"/>
                <a:gd name="T24" fmla="*/ 378 w 598"/>
                <a:gd name="T25" fmla="*/ 1 h 197"/>
                <a:gd name="T26" fmla="*/ 396 w 598"/>
                <a:gd name="T27" fmla="*/ 4 h 197"/>
                <a:gd name="T28" fmla="*/ 414 w 598"/>
                <a:gd name="T29" fmla="*/ 9 h 197"/>
                <a:gd name="T30" fmla="*/ 432 w 598"/>
                <a:gd name="T31" fmla="*/ 16 h 197"/>
                <a:gd name="T32" fmla="*/ 451 w 598"/>
                <a:gd name="T33" fmla="*/ 22 h 197"/>
                <a:gd name="T34" fmla="*/ 486 w 598"/>
                <a:gd name="T35" fmla="*/ 40 h 197"/>
                <a:gd name="T36" fmla="*/ 519 w 598"/>
                <a:gd name="T37" fmla="*/ 60 h 197"/>
                <a:gd name="T38" fmla="*/ 549 w 598"/>
                <a:gd name="T39" fmla="*/ 80 h 197"/>
                <a:gd name="T40" fmla="*/ 576 w 598"/>
                <a:gd name="T41" fmla="*/ 95 h 197"/>
                <a:gd name="T42" fmla="*/ 588 w 598"/>
                <a:gd name="T43" fmla="*/ 102 h 197"/>
                <a:gd name="T44" fmla="*/ 598 w 598"/>
                <a:gd name="T45" fmla="*/ 107 h 1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8"/>
                <a:gd name="T70" fmla="*/ 0 h 197"/>
                <a:gd name="T71" fmla="*/ 598 w 598"/>
                <a:gd name="T72" fmla="*/ 197 h 1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8" h="197">
                  <a:moveTo>
                    <a:pt x="0" y="197"/>
                  </a:moveTo>
                  <a:lnTo>
                    <a:pt x="45" y="162"/>
                  </a:lnTo>
                  <a:lnTo>
                    <a:pt x="89" y="128"/>
                  </a:lnTo>
                  <a:lnTo>
                    <a:pt x="134" y="97"/>
                  </a:lnTo>
                  <a:lnTo>
                    <a:pt x="178" y="68"/>
                  </a:lnTo>
                  <a:lnTo>
                    <a:pt x="220" y="44"/>
                  </a:lnTo>
                  <a:lnTo>
                    <a:pt x="261" y="25"/>
                  </a:lnTo>
                  <a:lnTo>
                    <a:pt x="282" y="17"/>
                  </a:lnTo>
                  <a:lnTo>
                    <a:pt x="302" y="10"/>
                  </a:lnTo>
                  <a:lnTo>
                    <a:pt x="322" y="5"/>
                  </a:lnTo>
                  <a:lnTo>
                    <a:pt x="340" y="1"/>
                  </a:lnTo>
                  <a:lnTo>
                    <a:pt x="358" y="0"/>
                  </a:lnTo>
                  <a:lnTo>
                    <a:pt x="378" y="1"/>
                  </a:lnTo>
                  <a:lnTo>
                    <a:pt x="396" y="4"/>
                  </a:lnTo>
                  <a:lnTo>
                    <a:pt x="414" y="9"/>
                  </a:lnTo>
                  <a:lnTo>
                    <a:pt x="432" y="16"/>
                  </a:lnTo>
                  <a:lnTo>
                    <a:pt x="451" y="22"/>
                  </a:lnTo>
                  <a:lnTo>
                    <a:pt x="486" y="40"/>
                  </a:lnTo>
                  <a:lnTo>
                    <a:pt x="519" y="60"/>
                  </a:lnTo>
                  <a:lnTo>
                    <a:pt x="549" y="80"/>
                  </a:lnTo>
                  <a:lnTo>
                    <a:pt x="576" y="95"/>
                  </a:lnTo>
                  <a:lnTo>
                    <a:pt x="588" y="102"/>
                  </a:lnTo>
                  <a:lnTo>
                    <a:pt x="598" y="107"/>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20" name="Freeform 26"/>
            <p:cNvSpPr>
              <a:spLocks/>
            </p:cNvSpPr>
            <p:nvPr/>
          </p:nvSpPr>
          <p:spPr bwMode="auto">
            <a:xfrm>
              <a:off x="1692" y="1893"/>
              <a:ext cx="2237" cy="319"/>
            </a:xfrm>
            <a:custGeom>
              <a:avLst/>
              <a:gdLst>
                <a:gd name="T0" fmla="*/ 0 w 2237"/>
                <a:gd name="T1" fmla="*/ 221 h 319"/>
                <a:gd name="T2" fmla="*/ 19 w 2237"/>
                <a:gd name="T3" fmla="*/ 217 h 319"/>
                <a:gd name="T4" fmla="*/ 39 w 2237"/>
                <a:gd name="T5" fmla="*/ 212 h 319"/>
                <a:gd name="T6" fmla="*/ 63 w 2237"/>
                <a:gd name="T7" fmla="*/ 207 h 319"/>
                <a:gd name="T8" fmla="*/ 88 w 2237"/>
                <a:gd name="T9" fmla="*/ 200 h 319"/>
                <a:gd name="T10" fmla="*/ 114 w 2237"/>
                <a:gd name="T11" fmla="*/ 194 h 319"/>
                <a:gd name="T12" fmla="*/ 143 w 2237"/>
                <a:gd name="T13" fmla="*/ 186 h 319"/>
                <a:gd name="T14" fmla="*/ 173 w 2237"/>
                <a:gd name="T15" fmla="*/ 177 h 319"/>
                <a:gd name="T16" fmla="*/ 204 w 2237"/>
                <a:gd name="T17" fmla="*/ 169 h 319"/>
                <a:gd name="T18" fmla="*/ 237 w 2237"/>
                <a:gd name="T19" fmla="*/ 160 h 319"/>
                <a:gd name="T20" fmla="*/ 270 w 2237"/>
                <a:gd name="T21" fmla="*/ 151 h 319"/>
                <a:gd name="T22" fmla="*/ 341 w 2237"/>
                <a:gd name="T23" fmla="*/ 131 h 319"/>
                <a:gd name="T24" fmla="*/ 417 w 2237"/>
                <a:gd name="T25" fmla="*/ 110 h 319"/>
                <a:gd name="T26" fmla="*/ 495 w 2237"/>
                <a:gd name="T27" fmla="*/ 91 h 319"/>
                <a:gd name="T28" fmla="*/ 575 w 2237"/>
                <a:gd name="T29" fmla="*/ 71 h 319"/>
                <a:gd name="T30" fmla="*/ 657 w 2237"/>
                <a:gd name="T31" fmla="*/ 54 h 319"/>
                <a:gd name="T32" fmla="*/ 739 w 2237"/>
                <a:gd name="T33" fmla="*/ 37 h 319"/>
                <a:gd name="T34" fmla="*/ 821 w 2237"/>
                <a:gd name="T35" fmla="*/ 23 h 319"/>
                <a:gd name="T36" fmla="*/ 901 w 2237"/>
                <a:gd name="T37" fmla="*/ 12 h 319"/>
                <a:gd name="T38" fmla="*/ 981 w 2237"/>
                <a:gd name="T39" fmla="*/ 4 h 319"/>
                <a:gd name="T40" fmla="*/ 1056 w 2237"/>
                <a:gd name="T41" fmla="*/ 0 h 319"/>
                <a:gd name="T42" fmla="*/ 1128 w 2237"/>
                <a:gd name="T43" fmla="*/ 0 h 319"/>
                <a:gd name="T44" fmla="*/ 1200 w 2237"/>
                <a:gd name="T45" fmla="*/ 6 h 319"/>
                <a:gd name="T46" fmla="*/ 1273 w 2237"/>
                <a:gd name="T47" fmla="*/ 16 h 319"/>
                <a:gd name="T48" fmla="*/ 1349 w 2237"/>
                <a:gd name="T49" fmla="*/ 30 h 319"/>
                <a:gd name="T50" fmla="*/ 1426 w 2237"/>
                <a:gd name="T51" fmla="*/ 47 h 319"/>
                <a:gd name="T52" fmla="*/ 1504 w 2237"/>
                <a:gd name="T53" fmla="*/ 68 h 319"/>
                <a:gd name="T54" fmla="*/ 1581 w 2237"/>
                <a:gd name="T55" fmla="*/ 92 h 319"/>
                <a:gd name="T56" fmla="*/ 1659 w 2237"/>
                <a:gd name="T57" fmla="*/ 115 h 319"/>
                <a:gd name="T58" fmla="*/ 1735 w 2237"/>
                <a:gd name="T59" fmla="*/ 141 h 319"/>
                <a:gd name="T60" fmla="*/ 1809 w 2237"/>
                <a:gd name="T61" fmla="*/ 168 h 319"/>
                <a:gd name="T62" fmla="*/ 1882 w 2237"/>
                <a:gd name="T63" fmla="*/ 194 h 319"/>
                <a:gd name="T64" fmla="*/ 1952 w 2237"/>
                <a:gd name="T65" fmla="*/ 219 h 319"/>
                <a:gd name="T66" fmla="*/ 2018 w 2237"/>
                <a:gd name="T67" fmla="*/ 243 h 319"/>
                <a:gd name="T68" fmla="*/ 2081 w 2237"/>
                <a:gd name="T69" fmla="*/ 267 h 319"/>
                <a:gd name="T70" fmla="*/ 2138 w 2237"/>
                <a:gd name="T71" fmla="*/ 286 h 319"/>
                <a:gd name="T72" fmla="*/ 2166 w 2237"/>
                <a:gd name="T73" fmla="*/ 297 h 319"/>
                <a:gd name="T74" fmla="*/ 2190 w 2237"/>
                <a:gd name="T75" fmla="*/ 305 h 319"/>
                <a:gd name="T76" fmla="*/ 2215 w 2237"/>
                <a:gd name="T77" fmla="*/ 313 h 319"/>
                <a:gd name="T78" fmla="*/ 2237 w 2237"/>
                <a:gd name="T79" fmla="*/ 319 h 3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37"/>
                <a:gd name="T121" fmla="*/ 0 h 319"/>
                <a:gd name="T122" fmla="*/ 2237 w 2237"/>
                <a:gd name="T123" fmla="*/ 319 h 3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37" h="319">
                  <a:moveTo>
                    <a:pt x="0" y="221"/>
                  </a:moveTo>
                  <a:lnTo>
                    <a:pt x="19" y="217"/>
                  </a:lnTo>
                  <a:lnTo>
                    <a:pt x="39" y="212"/>
                  </a:lnTo>
                  <a:lnTo>
                    <a:pt x="63" y="207"/>
                  </a:lnTo>
                  <a:lnTo>
                    <a:pt x="88" y="200"/>
                  </a:lnTo>
                  <a:lnTo>
                    <a:pt x="114" y="194"/>
                  </a:lnTo>
                  <a:lnTo>
                    <a:pt x="143" y="186"/>
                  </a:lnTo>
                  <a:lnTo>
                    <a:pt x="173" y="177"/>
                  </a:lnTo>
                  <a:lnTo>
                    <a:pt x="204" y="169"/>
                  </a:lnTo>
                  <a:lnTo>
                    <a:pt x="237" y="160"/>
                  </a:lnTo>
                  <a:lnTo>
                    <a:pt x="270" y="151"/>
                  </a:lnTo>
                  <a:lnTo>
                    <a:pt x="341" y="131"/>
                  </a:lnTo>
                  <a:lnTo>
                    <a:pt x="417" y="110"/>
                  </a:lnTo>
                  <a:lnTo>
                    <a:pt x="495" y="91"/>
                  </a:lnTo>
                  <a:lnTo>
                    <a:pt x="575" y="71"/>
                  </a:lnTo>
                  <a:lnTo>
                    <a:pt x="657" y="54"/>
                  </a:lnTo>
                  <a:lnTo>
                    <a:pt x="739" y="37"/>
                  </a:lnTo>
                  <a:lnTo>
                    <a:pt x="821" y="23"/>
                  </a:lnTo>
                  <a:lnTo>
                    <a:pt x="901" y="12"/>
                  </a:lnTo>
                  <a:lnTo>
                    <a:pt x="981" y="4"/>
                  </a:lnTo>
                  <a:lnTo>
                    <a:pt x="1056" y="0"/>
                  </a:lnTo>
                  <a:lnTo>
                    <a:pt x="1128" y="0"/>
                  </a:lnTo>
                  <a:lnTo>
                    <a:pt x="1200" y="6"/>
                  </a:lnTo>
                  <a:lnTo>
                    <a:pt x="1273" y="16"/>
                  </a:lnTo>
                  <a:lnTo>
                    <a:pt x="1349" y="30"/>
                  </a:lnTo>
                  <a:lnTo>
                    <a:pt x="1426" y="47"/>
                  </a:lnTo>
                  <a:lnTo>
                    <a:pt x="1504" y="68"/>
                  </a:lnTo>
                  <a:lnTo>
                    <a:pt x="1581" y="92"/>
                  </a:lnTo>
                  <a:lnTo>
                    <a:pt x="1659" y="115"/>
                  </a:lnTo>
                  <a:lnTo>
                    <a:pt x="1735" y="141"/>
                  </a:lnTo>
                  <a:lnTo>
                    <a:pt x="1809" y="168"/>
                  </a:lnTo>
                  <a:lnTo>
                    <a:pt x="1882" y="194"/>
                  </a:lnTo>
                  <a:lnTo>
                    <a:pt x="1952" y="219"/>
                  </a:lnTo>
                  <a:lnTo>
                    <a:pt x="2018" y="243"/>
                  </a:lnTo>
                  <a:lnTo>
                    <a:pt x="2081" y="267"/>
                  </a:lnTo>
                  <a:lnTo>
                    <a:pt x="2138" y="286"/>
                  </a:lnTo>
                  <a:lnTo>
                    <a:pt x="2166" y="297"/>
                  </a:lnTo>
                  <a:lnTo>
                    <a:pt x="2190" y="305"/>
                  </a:lnTo>
                  <a:lnTo>
                    <a:pt x="2215" y="313"/>
                  </a:lnTo>
                  <a:lnTo>
                    <a:pt x="2237" y="319"/>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grpSp>
      <p:sp>
        <p:nvSpPr>
          <p:cNvPr id="27" name="Rectangle 27"/>
          <p:cNvSpPr>
            <a:spLocks noChangeArrowheads="1"/>
          </p:cNvSpPr>
          <p:nvPr/>
        </p:nvSpPr>
        <p:spPr bwMode="auto">
          <a:xfrm>
            <a:off x="5299906" y="3930453"/>
            <a:ext cx="933450" cy="35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28" name="Rectangle 28"/>
          <p:cNvSpPr>
            <a:spLocks noChangeArrowheads="1"/>
          </p:cNvSpPr>
          <p:nvPr/>
        </p:nvSpPr>
        <p:spPr bwMode="auto">
          <a:xfrm>
            <a:off x="5873601" y="3981650"/>
            <a:ext cx="384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sz="1200" noProof="0" dirty="0">
                <a:solidFill>
                  <a:srgbClr val="000000"/>
                </a:solidFill>
              </a:rPr>
              <a:t> </a:t>
            </a:r>
            <a:endParaRPr lang="en-US" sz="1500" noProof="0" dirty="0">
              <a:latin typeface="Arial;Helvetica" charset="0"/>
            </a:endParaRPr>
          </a:p>
        </p:txBody>
      </p:sp>
      <p:sp>
        <p:nvSpPr>
          <p:cNvPr id="29" name="Rectangle 29"/>
          <p:cNvSpPr>
            <a:spLocks noChangeArrowheads="1"/>
          </p:cNvSpPr>
          <p:nvPr/>
        </p:nvSpPr>
        <p:spPr bwMode="auto">
          <a:xfrm>
            <a:off x="5663046" y="2648150"/>
            <a:ext cx="934641"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sz="1800" noProof="0" dirty="0"/>
          </a:p>
        </p:txBody>
      </p:sp>
      <p:sp>
        <p:nvSpPr>
          <p:cNvPr id="30" name="Rectangle 30"/>
          <p:cNvSpPr>
            <a:spLocks noChangeArrowheads="1"/>
          </p:cNvSpPr>
          <p:nvPr/>
        </p:nvSpPr>
        <p:spPr bwMode="auto">
          <a:xfrm>
            <a:off x="6092676" y="2699347"/>
            <a:ext cx="384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sz="1200" noProof="0" dirty="0">
                <a:solidFill>
                  <a:srgbClr val="000000"/>
                </a:solidFill>
              </a:rPr>
              <a:t> </a:t>
            </a:r>
            <a:endParaRPr lang="en-US" sz="1500" noProof="0" dirty="0">
              <a:latin typeface="Arial;Helvetica" charset="0"/>
            </a:endParaRPr>
          </a:p>
        </p:txBody>
      </p:sp>
      <p:sp>
        <p:nvSpPr>
          <p:cNvPr id="31" name="Text Box 31"/>
          <p:cNvSpPr txBox="1">
            <a:spLocks noChangeArrowheads="1"/>
          </p:cNvSpPr>
          <p:nvPr/>
        </p:nvSpPr>
        <p:spPr bwMode="auto">
          <a:xfrm>
            <a:off x="5250966" y="3962600"/>
            <a:ext cx="167546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sz="1500" noProof="0" dirty="0">
                <a:latin typeface="Arial;Helvetica" charset="0"/>
              </a:rPr>
              <a:t>Sequencing gaps</a:t>
            </a:r>
          </a:p>
        </p:txBody>
      </p:sp>
      <p:sp>
        <p:nvSpPr>
          <p:cNvPr id="32" name="Text Box 32"/>
          <p:cNvSpPr txBox="1">
            <a:spLocks noChangeArrowheads="1"/>
          </p:cNvSpPr>
          <p:nvPr/>
        </p:nvSpPr>
        <p:spPr bwMode="auto">
          <a:xfrm>
            <a:off x="5221865" y="2362399"/>
            <a:ext cx="1374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sz="1500" noProof="0" dirty="0">
                <a:latin typeface="Arial;Helvetica" charset="0"/>
              </a:rPr>
              <a:t>Physical gaps</a:t>
            </a:r>
          </a:p>
        </p:txBody>
      </p:sp>
      <p:sp>
        <p:nvSpPr>
          <p:cNvPr id="33" name="Line 33"/>
          <p:cNvSpPr>
            <a:spLocks noChangeShapeType="1"/>
          </p:cNvSpPr>
          <p:nvPr/>
        </p:nvSpPr>
        <p:spPr bwMode="auto">
          <a:xfrm flipH="1" flipV="1">
            <a:off x="5320146" y="3562549"/>
            <a:ext cx="457200" cy="400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sz="1350" noProof="0" dirty="0"/>
          </a:p>
        </p:txBody>
      </p:sp>
      <p:sp>
        <p:nvSpPr>
          <p:cNvPr id="34" name="Line 34"/>
          <p:cNvSpPr>
            <a:spLocks noChangeShapeType="1"/>
          </p:cNvSpPr>
          <p:nvPr/>
        </p:nvSpPr>
        <p:spPr bwMode="auto">
          <a:xfrm flipV="1">
            <a:off x="6348846" y="3562549"/>
            <a:ext cx="400050" cy="400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sz="1350" noProof="0" dirty="0"/>
          </a:p>
        </p:txBody>
      </p:sp>
      <p:sp>
        <p:nvSpPr>
          <p:cNvPr id="35" name="Line 35"/>
          <p:cNvSpPr>
            <a:spLocks noChangeShapeType="1"/>
          </p:cNvSpPr>
          <p:nvPr/>
        </p:nvSpPr>
        <p:spPr bwMode="auto">
          <a:xfrm flipH="1">
            <a:off x="3091296" y="2533849"/>
            <a:ext cx="21717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sz="1350" noProof="0" dirty="0"/>
          </a:p>
        </p:txBody>
      </p:sp>
      <p:sp>
        <p:nvSpPr>
          <p:cNvPr id="36" name="Line 36"/>
          <p:cNvSpPr>
            <a:spLocks noChangeShapeType="1"/>
          </p:cNvSpPr>
          <p:nvPr/>
        </p:nvSpPr>
        <p:spPr bwMode="auto">
          <a:xfrm>
            <a:off x="6520296" y="2533849"/>
            <a:ext cx="188595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sz="1350" noProof="0" dirty="0"/>
          </a:p>
        </p:txBody>
      </p:sp>
      <p:sp>
        <p:nvSpPr>
          <p:cNvPr id="37" name="Line 37"/>
          <p:cNvSpPr>
            <a:spLocks noChangeShapeType="1"/>
          </p:cNvSpPr>
          <p:nvPr/>
        </p:nvSpPr>
        <p:spPr bwMode="auto">
          <a:xfrm flipH="1">
            <a:off x="2862696" y="3505399"/>
            <a:ext cx="6286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spAutoFit/>
          </a:bodyPr>
          <a:lstStyle/>
          <a:p>
            <a:endParaRPr lang="en-US" sz="1350" noProof="0" dirty="0"/>
          </a:p>
        </p:txBody>
      </p:sp>
      <p:sp>
        <p:nvSpPr>
          <p:cNvPr id="38" name="Line 38"/>
          <p:cNvSpPr>
            <a:spLocks noChangeShapeType="1"/>
          </p:cNvSpPr>
          <p:nvPr/>
        </p:nvSpPr>
        <p:spPr bwMode="auto">
          <a:xfrm>
            <a:off x="8120496" y="3505399"/>
            <a:ext cx="7429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spAutoFit/>
          </a:bodyPr>
          <a:lstStyle/>
          <a:p>
            <a:endParaRPr lang="en-US" sz="1350" noProof="0" dirty="0"/>
          </a:p>
        </p:txBody>
      </p:sp>
    </p:spTree>
    <p:extLst>
      <p:ext uri="{BB962C8B-B14F-4D97-AF65-F5344CB8AC3E}">
        <p14:creationId xmlns:p14="http://schemas.microsoft.com/office/powerpoint/2010/main" val="368647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538" y="421327"/>
            <a:ext cx="9509760" cy="616165"/>
          </a:xfrm>
        </p:spPr>
        <p:txBody>
          <a:bodyPr/>
          <a:lstStyle/>
          <a:p>
            <a:r>
              <a:rPr lang="en-US" noProof="0" dirty="0"/>
              <a:t>Other sources of issues</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99" y="1340827"/>
            <a:ext cx="5373919" cy="3116873"/>
          </a:xfrm>
          <a:prstGeom prst="rect">
            <a:avLst/>
          </a:prstGeom>
        </p:spPr>
      </p:pic>
      <p:sp>
        <p:nvSpPr>
          <p:cNvPr id="39" name="CasellaDiTesto 38"/>
          <p:cNvSpPr txBox="1"/>
          <p:nvPr/>
        </p:nvSpPr>
        <p:spPr>
          <a:xfrm>
            <a:off x="6321669" y="298939"/>
            <a:ext cx="5477608" cy="5909310"/>
          </a:xfrm>
          <a:prstGeom prst="rect">
            <a:avLst/>
          </a:prstGeom>
          <a:noFill/>
        </p:spPr>
        <p:txBody>
          <a:bodyPr wrap="square" rtlCol="0">
            <a:spAutoFit/>
          </a:bodyPr>
          <a:lstStyle/>
          <a:p>
            <a:pPr marL="342900" indent="-342900">
              <a:buFont typeface="+mj-lt"/>
              <a:buAutoNum type="alphaUcPeriod"/>
            </a:pPr>
            <a:r>
              <a:rPr lang="en-US" noProof="0" dirty="0"/>
              <a:t>It is related to low coverage, either because the total coverage obtained from the library is not sufficient or because we have compositional biases that have affected fragmentation -&gt; determines the presence of a gap</a:t>
            </a:r>
            <a:br>
              <a:rPr lang="en-US" noProof="0" dirty="0"/>
            </a:br>
            <a:endParaRPr lang="en-US" noProof="0" dirty="0"/>
          </a:p>
          <a:p>
            <a:pPr marL="342900" indent="-342900">
              <a:buFont typeface="+mj-lt"/>
              <a:buAutoNum type="alphaUcPeriod"/>
            </a:pPr>
            <a:r>
              <a:rPr lang="en-US" noProof="0" dirty="0"/>
              <a:t>Segmental duplications (regions in red) -&gt; major problems...This breaks contigs and risk creating </a:t>
            </a:r>
            <a:r>
              <a:rPr lang="en-US" b="1" noProof="0" dirty="0"/>
              <a:t>chimeras</a:t>
            </a:r>
            <a:br>
              <a:rPr lang="en-US" noProof="0" dirty="0"/>
            </a:br>
            <a:endParaRPr lang="en-US" noProof="0" dirty="0"/>
          </a:p>
          <a:p>
            <a:pPr marL="342900" indent="-342900">
              <a:buFont typeface="+mj-lt"/>
              <a:buAutoNum type="alphaUcPeriod"/>
            </a:pPr>
            <a:r>
              <a:rPr lang="en-US" noProof="0" dirty="0"/>
              <a:t>With satellite DNA sequences the assembly algorithm gets into a “loop” from which it cannot get out and consequently truncates the sequence</a:t>
            </a:r>
            <a:br>
              <a:rPr lang="en-US" noProof="0" dirty="0"/>
            </a:br>
            <a:endParaRPr lang="en-US" noProof="0" dirty="0"/>
          </a:p>
          <a:p>
            <a:pPr marL="342900" indent="-342900">
              <a:buFont typeface="+mj-lt"/>
              <a:buAutoNum type="alphaUcPeriod"/>
            </a:pPr>
            <a:r>
              <a:rPr lang="en-US" noProof="0" dirty="0"/>
              <a:t>Repeats that are identical or which may be mistakenly “collapsed” -&gt; the sequences before and after the repeats are correct, but the overall length in the assembled sequence is incorrect (shorter)</a:t>
            </a:r>
          </a:p>
        </p:txBody>
      </p:sp>
      <p:sp>
        <p:nvSpPr>
          <p:cNvPr id="40" name="CasellaDiTesto 39"/>
          <p:cNvSpPr txBox="1"/>
          <p:nvPr/>
        </p:nvSpPr>
        <p:spPr>
          <a:xfrm>
            <a:off x="536331" y="4862146"/>
            <a:ext cx="5561487" cy="1077218"/>
          </a:xfrm>
          <a:prstGeom prst="rect">
            <a:avLst/>
          </a:prstGeom>
          <a:noFill/>
          <a:ln>
            <a:solidFill>
              <a:srgbClr val="00B050"/>
            </a:solidFill>
          </a:ln>
        </p:spPr>
        <p:txBody>
          <a:bodyPr wrap="square" rtlCol="0">
            <a:spAutoFit/>
          </a:bodyPr>
          <a:lstStyle/>
          <a:p>
            <a:pPr algn="ctr"/>
            <a:r>
              <a:rPr lang="en-US" sz="1600" noProof="0" dirty="0"/>
              <a:t>Sometimes it can be difficult to notice the complications to which these problems lead, especially if they result not in fragmentation but in the generation of apparently good contigs...</a:t>
            </a:r>
          </a:p>
        </p:txBody>
      </p:sp>
    </p:spTree>
    <p:extLst>
      <p:ext uri="{BB962C8B-B14F-4D97-AF65-F5344CB8AC3E}">
        <p14:creationId xmlns:p14="http://schemas.microsoft.com/office/powerpoint/2010/main" val="324079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358" y="465289"/>
            <a:ext cx="9509760" cy="633750"/>
          </a:xfrm>
        </p:spPr>
        <p:txBody>
          <a:bodyPr>
            <a:normAutofit/>
          </a:bodyPr>
          <a:lstStyle/>
          <a:p>
            <a:r>
              <a:rPr lang="en-US" sz="3200" noProof="0" dirty="0"/>
              <a:t>Gaps in the human genome</a:t>
            </a:r>
          </a:p>
        </p:txBody>
      </p:sp>
      <p:sp>
        <p:nvSpPr>
          <p:cNvPr id="4" name="Text Box 4"/>
          <p:cNvSpPr txBox="1">
            <a:spLocks noChangeArrowheads="1"/>
          </p:cNvSpPr>
          <p:nvPr/>
        </p:nvSpPr>
        <p:spPr bwMode="auto">
          <a:xfrm>
            <a:off x="7245563" y="1763386"/>
            <a:ext cx="4269013" cy="387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a:spcBef>
                <a:spcPct val="50000"/>
              </a:spcBef>
            </a:pPr>
            <a:r>
              <a:rPr lang="en-US" sz="1600" noProof="0" dirty="0">
                <a:latin typeface="Arial;Helvetica" charset="0"/>
              </a:rPr>
              <a:t>We have previously talked about the T2 project,” which led to filling the many remaining gaps in the reference genome assembly</a:t>
            </a:r>
          </a:p>
          <a:p>
            <a:pPr algn="just">
              <a:spcBef>
                <a:spcPct val="50000"/>
              </a:spcBef>
            </a:pPr>
            <a:r>
              <a:rPr lang="en-US" sz="1600" noProof="0" dirty="0">
                <a:latin typeface="Arial;Helvetica" charset="0"/>
              </a:rPr>
              <a:t>Specifically, prior to the efforts of the T2T consortium, the human reference genome still contained:</a:t>
            </a:r>
          </a:p>
          <a:p>
            <a:pPr algn="just">
              <a:spcBef>
                <a:spcPct val="50000"/>
              </a:spcBef>
            </a:pPr>
            <a:r>
              <a:rPr lang="en-US" sz="1600" noProof="0" dirty="0">
                <a:latin typeface="Arial;Helvetica" charset="0"/>
              </a:rPr>
              <a:t>-368 “unresolved issues”</a:t>
            </a:r>
          </a:p>
          <a:p>
            <a:pPr algn="just">
              <a:spcBef>
                <a:spcPct val="50000"/>
              </a:spcBef>
            </a:pPr>
            <a:r>
              <a:rPr lang="en-US" sz="1600" noProof="0" dirty="0">
                <a:latin typeface="Arial;Helvetica" charset="0"/>
              </a:rPr>
              <a:t>-regions of difficult-to-resolve ambiguities</a:t>
            </a:r>
          </a:p>
          <a:p>
            <a:pPr algn="just">
              <a:spcBef>
                <a:spcPct val="50000"/>
              </a:spcBef>
            </a:pPr>
            <a:r>
              <a:rPr lang="en-US" sz="1600" noProof="0" dirty="0">
                <a:latin typeface="Arial;Helvetica" charset="0"/>
              </a:rPr>
              <a:t>-102 gaps</a:t>
            </a:r>
          </a:p>
          <a:p>
            <a:pPr algn="just">
              <a:spcBef>
                <a:spcPct val="50000"/>
              </a:spcBef>
            </a:pPr>
            <a:r>
              <a:rPr lang="en-US" sz="1600" noProof="0" dirty="0">
                <a:latin typeface="Arial;Helvetica" charset="0"/>
              </a:rPr>
              <a:t>These concerned: </a:t>
            </a:r>
            <a:r>
              <a:rPr lang="en-US" sz="1600" u="sng" noProof="0" dirty="0">
                <a:latin typeface="Arial;Helvetica" charset="0"/>
              </a:rPr>
              <a:t>rRNA gene clusters, segmental duplications, satellite DNA arrays, centromeric sequences</a:t>
            </a:r>
            <a:r>
              <a:rPr lang="en-US" sz="1600" noProof="0" dirty="0">
                <a:latin typeface="Arial;Helvetica" charset="0"/>
              </a:rPr>
              <a:t>, etc.</a:t>
            </a:r>
          </a:p>
        </p:txBody>
      </p:sp>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t="6390" r="3290"/>
          <a:stretch/>
        </p:blipFill>
        <p:spPr>
          <a:xfrm>
            <a:off x="504705" y="1406770"/>
            <a:ext cx="6328143" cy="3903784"/>
          </a:xfrm>
          <a:prstGeom prst="rect">
            <a:avLst/>
          </a:prstGeom>
        </p:spPr>
      </p:pic>
      <p:sp>
        <p:nvSpPr>
          <p:cNvPr id="39" name="CasellaDiTesto 38"/>
          <p:cNvSpPr txBox="1"/>
          <p:nvPr/>
        </p:nvSpPr>
        <p:spPr>
          <a:xfrm>
            <a:off x="696976" y="5451230"/>
            <a:ext cx="5943600" cy="830997"/>
          </a:xfrm>
          <a:prstGeom prst="rect">
            <a:avLst/>
          </a:prstGeom>
          <a:noFill/>
          <a:ln>
            <a:solidFill>
              <a:srgbClr val="00B050"/>
            </a:solidFill>
          </a:ln>
        </p:spPr>
        <p:txBody>
          <a:bodyPr wrap="square" rtlCol="0">
            <a:spAutoFit/>
          </a:bodyPr>
          <a:lstStyle/>
          <a:p>
            <a:pPr algn="ctr"/>
            <a:r>
              <a:rPr lang="en-US" sz="1600" b="1" noProof="0" dirty="0"/>
              <a:t>Remember that each white bar is a chromosome, each red region is an unresolved part of the reference assembly!</a:t>
            </a:r>
            <a:endParaRPr lang="en-US" sz="1600" noProof="0" dirty="0"/>
          </a:p>
        </p:txBody>
      </p:sp>
      <p:pic>
        <p:nvPicPr>
          <p:cNvPr id="40" name="Immagin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483" y="105090"/>
            <a:ext cx="4961050" cy="1508891"/>
          </a:xfrm>
          <a:prstGeom prst="rect">
            <a:avLst/>
          </a:prstGeom>
        </p:spPr>
      </p:pic>
    </p:spTree>
    <p:extLst>
      <p:ext uri="{BB962C8B-B14F-4D97-AF65-F5344CB8AC3E}">
        <p14:creationId xmlns:p14="http://schemas.microsoft.com/office/powerpoint/2010/main" val="402493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7711"/>
          </a:xfrm>
        </p:spPr>
        <p:txBody>
          <a:bodyPr>
            <a:noAutofit/>
          </a:bodyPr>
          <a:lstStyle/>
          <a:p>
            <a:pPr algn="ctr"/>
            <a:r>
              <a:rPr lang="en-US" sz="2400" noProof="0" dirty="0"/>
              <a:t>De novo assembly strategies: the early NGS strategies</a:t>
            </a:r>
          </a:p>
        </p:txBody>
      </p:sp>
      <p:sp>
        <p:nvSpPr>
          <p:cNvPr id="4" name="Text Box 4"/>
          <p:cNvSpPr txBox="1">
            <a:spLocks noChangeArrowheads="1"/>
          </p:cNvSpPr>
          <p:nvPr/>
        </p:nvSpPr>
        <p:spPr bwMode="auto">
          <a:xfrm>
            <a:off x="660968" y="1383085"/>
            <a:ext cx="5555812" cy="366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285750" indent="-285750" algn="just">
              <a:spcBef>
                <a:spcPct val="50000"/>
              </a:spcBef>
              <a:buFont typeface="Arial" panose="020B0604020202020204" pitchFamily="34" charset="0"/>
              <a:buChar char="•"/>
            </a:pPr>
            <a:r>
              <a:rPr lang="en-US" sz="1800" noProof="0" dirty="0">
                <a:latin typeface="+mn-lt"/>
              </a:rPr>
              <a:t>Depending on the size and complexity of the target genome, the aim was to </a:t>
            </a:r>
            <a:r>
              <a:rPr lang="en-US" sz="1800" b="1" u="sng" noProof="0" dirty="0">
                <a:latin typeface="+mn-lt"/>
              </a:rPr>
              <a:t>generate both long a short reads</a:t>
            </a:r>
            <a:r>
              <a:rPr lang="en-US" sz="1800" noProof="0" dirty="0">
                <a:latin typeface="+mn-lt"/>
              </a:rPr>
              <a:t>, in variable abundance ratio</a:t>
            </a:r>
          </a:p>
          <a:p>
            <a:pPr marL="285750" indent="-285750" algn="just">
              <a:spcBef>
                <a:spcPct val="50000"/>
              </a:spcBef>
              <a:buFont typeface="Arial" panose="020B0604020202020204" pitchFamily="34" charset="0"/>
              <a:buChar char="•"/>
            </a:pPr>
            <a:r>
              <a:rPr lang="en-US" sz="1800" noProof="0" dirty="0">
                <a:latin typeface="+mn-lt"/>
              </a:rPr>
              <a:t>Both reads types could be used simultaneously to obtain the so-called </a:t>
            </a:r>
            <a:r>
              <a:rPr lang="en-US" sz="1800" b="1" u="sng" noProof="0" dirty="0">
                <a:latin typeface="+mn-lt"/>
              </a:rPr>
              <a:t>hybrid assemblies</a:t>
            </a:r>
          </a:p>
          <a:p>
            <a:pPr marL="285750" indent="-285750" algn="just">
              <a:spcBef>
                <a:spcPct val="50000"/>
              </a:spcBef>
              <a:buFont typeface="Arial" panose="020B0604020202020204" pitchFamily="34" charset="0"/>
              <a:buChar char="•"/>
            </a:pPr>
            <a:r>
              <a:rPr lang="en-US" sz="1800" noProof="0" dirty="0">
                <a:latin typeface="+mn-lt"/>
              </a:rPr>
              <a:t>The underlying idea was to exploit the advantages of both methods (read length for PacBio/ONT and low error rate/pair-ending for Illumina) to improve the quality of the assembly</a:t>
            </a:r>
          </a:p>
        </p:txBody>
      </p:sp>
      <p:pic>
        <p:nvPicPr>
          <p:cNvPr id="3" name="Immagine 2"/>
          <p:cNvPicPr>
            <a:picLocks noChangeAspect="1"/>
          </p:cNvPicPr>
          <p:nvPr/>
        </p:nvPicPr>
        <p:blipFill>
          <a:blip r:embed="rId2"/>
          <a:stretch>
            <a:fillRect/>
          </a:stretch>
        </p:blipFill>
        <p:spPr>
          <a:xfrm>
            <a:off x="6588368" y="1334279"/>
            <a:ext cx="4754881" cy="3405732"/>
          </a:xfrm>
          <a:prstGeom prst="rect">
            <a:avLst/>
          </a:prstGeom>
        </p:spPr>
      </p:pic>
      <p:sp>
        <p:nvSpPr>
          <p:cNvPr id="5" name="CasellaDiTesto 4"/>
          <p:cNvSpPr txBox="1"/>
          <p:nvPr/>
        </p:nvSpPr>
        <p:spPr>
          <a:xfrm>
            <a:off x="660968" y="5313351"/>
            <a:ext cx="10870063" cy="923330"/>
          </a:xfrm>
          <a:prstGeom prst="rect">
            <a:avLst/>
          </a:prstGeom>
          <a:noFill/>
          <a:ln>
            <a:solidFill>
              <a:srgbClr val="00B050"/>
            </a:solidFill>
          </a:ln>
        </p:spPr>
        <p:txBody>
          <a:bodyPr wrap="square" rtlCol="0">
            <a:spAutoFit/>
          </a:bodyPr>
          <a:lstStyle/>
          <a:p>
            <a:pPr algn="ctr"/>
            <a:r>
              <a:rPr lang="en-US" b="1" noProof="0" dirty="0"/>
              <a:t>N.B. Due to the reduced cost of PacBio and ONT reads, many assembly strategies started to use Illumina reads only for polishing and scaffolding purposes, obtaining the first draft assembly by only using long reads</a:t>
            </a:r>
            <a:endParaRPr lang="en-US" noProof="0" dirty="0"/>
          </a:p>
        </p:txBody>
      </p:sp>
    </p:spTree>
    <p:extLst>
      <p:ext uri="{BB962C8B-B14F-4D97-AF65-F5344CB8AC3E}">
        <p14:creationId xmlns:p14="http://schemas.microsoft.com/office/powerpoint/2010/main" val="290327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74763" y="1397823"/>
            <a:ext cx="11242767" cy="47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sz="2000" b="1" u="sng" noProof="0" dirty="0">
                <a:latin typeface="Calibri" panose="020F0502020204030204" pitchFamily="34" charset="0"/>
                <a:ea typeface="Calibri" panose="020F0502020204030204" pitchFamily="34" charset="0"/>
                <a:cs typeface="Calibri" panose="020F0502020204030204" pitchFamily="34" charset="0"/>
              </a:rPr>
              <a:t>Assemblies made exclusively with high coverage long reads, short reads for polishing/scaffolding only</a:t>
            </a:r>
            <a:endParaRPr lang="en-US" sz="2000" noProof="0" dirty="0">
              <a:latin typeface="Calibri" panose="020F0502020204030204" pitchFamily="34" charset="0"/>
              <a:ea typeface="Calibri" panose="020F0502020204030204" pitchFamily="34" charset="0"/>
              <a:cs typeface="Calibri" panose="020F0502020204030204" pitchFamily="34" charset="0"/>
            </a:endParaRPr>
          </a:p>
          <a:p>
            <a:endParaRPr lang="en-US" sz="1600" noProof="0" dirty="0">
              <a:latin typeface="Calibri" panose="020F0502020204030204" pitchFamily="34" charset="0"/>
              <a:ea typeface="Calibri" panose="020F0502020204030204" pitchFamily="34" charset="0"/>
              <a:cs typeface="Calibri" panose="020F0502020204030204" pitchFamily="34" charset="0"/>
            </a:endParaRPr>
          </a:p>
          <a:p>
            <a:pPr algn="just"/>
            <a:r>
              <a:rPr lang="en-US" sz="1800" noProof="0" dirty="0">
                <a:latin typeface="Calibri" panose="020F0502020204030204" pitchFamily="34" charset="0"/>
                <a:ea typeface="Calibri" panose="020F0502020204030204" pitchFamily="34" charset="0"/>
                <a:cs typeface="Calibri" panose="020F0502020204030204" pitchFamily="34" charset="0"/>
              </a:rPr>
              <a:t>This approach has become increasingly attractive because of reduced sequencing costs. Need to plan sequencing with at least 30-40X PacBio coverage, and greater than 60X (but preferably &gt;100X for highly heterozygous genomes) with ONT. Combination with high coverage of short reads (usually Illumina, &gt;100X if possible). Popular type of approach until about 2020, with PacBio CLR reads (no HiFi) and ONT before major improvements implemented on error rate</a:t>
            </a:r>
            <a:br>
              <a:rPr lang="en-US" sz="1800" noProof="0" dirty="0">
                <a:latin typeface="Calibri" panose="020F0502020204030204" pitchFamily="34" charset="0"/>
                <a:ea typeface="Calibri" panose="020F0502020204030204" pitchFamily="34" charset="0"/>
                <a:cs typeface="Calibri" panose="020F0502020204030204" pitchFamily="34" charset="0"/>
              </a:rPr>
            </a:br>
            <a:endParaRPr lang="en-US" sz="1800" noProof="0" dirty="0">
              <a:latin typeface="Calibri" panose="020F0502020204030204" pitchFamily="34" charset="0"/>
              <a:ea typeface="Calibri" panose="020F0502020204030204" pitchFamily="34" charset="0"/>
              <a:cs typeface="Calibri" panose="020F0502020204030204" pitchFamily="34" charset="0"/>
            </a:endParaRPr>
          </a:p>
          <a:p>
            <a:pPr algn="just"/>
            <a:r>
              <a:rPr lang="en-US" sz="1800" b="1" noProof="0" dirty="0">
                <a:latin typeface="Calibri" panose="020F0502020204030204" pitchFamily="34" charset="0"/>
                <a:ea typeface="Calibri" panose="020F0502020204030204" pitchFamily="34" charset="0"/>
                <a:cs typeface="Calibri" panose="020F0502020204030204" pitchFamily="34" charset="0"/>
              </a:rPr>
              <a:t>Advantage</a:t>
            </a:r>
            <a:r>
              <a:rPr lang="en-US" sz="1800" noProof="0" dirty="0">
                <a:latin typeface="Calibri" panose="020F0502020204030204" pitchFamily="34" charset="0"/>
                <a:ea typeface="Calibri" panose="020F0502020204030204" pitchFamily="34" charset="0"/>
                <a:cs typeface="Calibri" panose="020F0502020204030204" pitchFamily="34" charset="0"/>
              </a:rPr>
              <a:t>: use of reads generated with the same platform for assembly, guaranteed to get very long average contigs. </a:t>
            </a:r>
            <a:r>
              <a:rPr lang="en-US" sz="1800" b="1" noProof="0" dirty="0">
                <a:latin typeface="Calibri" panose="020F0502020204030204" pitchFamily="34" charset="0"/>
                <a:ea typeface="Calibri" panose="020F0502020204030204" pitchFamily="34" charset="0"/>
                <a:cs typeface="Calibri" panose="020F0502020204030204" pitchFamily="34" charset="0"/>
              </a:rPr>
              <a:t>Polishing</a:t>
            </a:r>
            <a:r>
              <a:rPr lang="en-US" sz="1800" noProof="0" dirty="0">
                <a:latin typeface="Calibri" panose="020F0502020204030204" pitchFamily="34" charset="0"/>
                <a:ea typeface="Calibri" panose="020F0502020204030204" pitchFamily="34" charset="0"/>
                <a:cs typeface="Calibri" panose="020F0502020204030204" pitchFamily="34" charset="0"/>
              </a:rPr>
              <a:t> of the assembled sequence can be done with the long reads themselves (tools such as Arrow, Racon, etc.), or with parallel use of second-generation short reads (Illumina), with higher coverage and lower cost. Alternatively, polishing can also be done BEFORE assembly, on the long reads themselves. N.B. in this case the short reads are not used for assembly, but only for error reduction. </a:t>
            </a:r>
            <a:r>
              <a:rPr lang="en-US" sz="1800" b="1" noProof="0" dirty="0">
                <a:latin typeface="Calibri" panose="020F0502020204030204" pitchFamily="34" charset="0"/>
                <a:ea typeface="Calibri" panose="020F0502020204030204" pitchFamily="34" charset="0"/>
                <a:cs typeface="Calibri" panose="020F0502020204030204" pitchFamily="34" charset="0"/>
              </a:rPr>
              <a:t>Scaffolding</a:t>
            </a:r>
            <a:r>
              <a:rPr lang="en-US" sz="1800" noProof="0" dirty="0">
                <a:latin typeface="Calibri" panose="020F0502020204030204" pitchFamily="34" charset="0"/>
                <a:ea typeface="Calibri" panose="020F0502020204030204" pitchFamily="34" charset="0"/>
                <a:cs typeface="Calibri" panose="020F0502020204030204" pitchFamily="34" charset="0"/>
              </a:rPr>
              <a:t> can improve the continuity of the assembly using PE information</a:t>
            </a:r>
          </a:p>
          <a:p>
            <a:pPr algn="just"/>
            <a:endParaRPr lang="en-US" sz="1800" noProof="0" dirty="0">
              <a:latin typeface="Calibri" panose="020F0502020204030204" pitchFamily="34" charset="0"/>
              <a:ea typeface="Calibri" panose="020F0502020204030204" pitchFamily="34" charset="0"/>
              <a:cs typeface="Calibri" panose="020F0502020204030204" pitchFamily="34" charset="0"/>
            </a:endParaRPr>
          </a:p>
          <a:p>
            <a:pPr algn="just"/>
            <a:r>
              <a:rPr lang="en-US" sz="1800" b="1" noProof="0" dirty="0">
                <a:latin typeface="Calibri" panose="020F0502020204030204" pitchFamily="34" charset="0"/>
                <a:ea typeface="Calibri" panose="020F0502020204030204" pitchFamily="34" charset="0"/>
                <a:cs typeface="Calibri" panose="020F0502020204030204" pitchFamily="34" charset="0"/>
              </a:rPr>
              <a:t>Problem</a:t>
            </a:r>
            <a:r>
              <a:rPr lang="en-US" sz="1800" noProof="0" dirty="0">
                <a:latin typeface="Calibri" panose="020F0502020204030204" pitchFamily="34" charset="0"/>
                <a:ea typeface="Calibri" panose="020F0502020204030204" pitchFamily="34" charset="0"/>
                <a:cs typeface="Calibri" panose="020F0502020204030204" pitchFamily="34" charset="0"/>
              </a:rPr>
              <a:t>: high cost, poor ability to handle genomic regions with high heterozygosity (see next slides), difficulty in achieving chromosome-scale assemblies. Possible residual presence of </a:t>
            </a:r>
            <a:r>
              <a:rPr lang="en-US" sz="1800" noProof="0" dirty="0" err="1">
                <a:latin typeface="Calibri" panose="020F0502020204030204" pitchFamily="34" charset="0"/>
                <a:ea typeface="Calibri" panose="020F0502020204030204" pitchFamily="34" charset="0"/>
                <a:cs typeface="Calibri" panose="020F0502020204030204" pitchFamily="34" charset="0"/>
              </a:rPr>
              <a:t>misassemblies</a:t>
            </a:r>
            <a:r>
              <a:rPr lang="en-US" sz="1800" noProof="0" dirty="0">
                <a:latin typeface="Calibri" panose="020F0502020204030204" pitchFamily="34" charset="0"/>
                <a:ea typeface="Calibri" panose="020F0502020204030204" pitchFamily="34" charset="0"/>
                <a:cs typeface="Calibri" panose="020F0502020204030204" pitchFamily="34" charset="0"/>
              </a:rPr>
              <a:t>. N.B. these problems, very important in the pre-reads PacBio Hi-Fi era, have been largely overcome, making polishing less crucial</a:t>
            </a:r>
          </a:p>
        </p:txBody>
      </p:sp>
      <p:sp>
        <p:nvSpPr>
          <p:cNvPr id="6" name="Title 1">
            <a:extLst>
              <a:ext uri="{FF2B5EF4-FFF2-40B4-BE49-F238E27FC236}">
                <a16:creationId xmlns:a16="http://schemas.microsoft.com/office/drawing/2014/main" id="{4CB7E2D3-4145-A333-4918-891034723783}"/>
              </a:ext>
            </a:extLst>
          </p:cNvPr>
          <p:cNvSpPr>
            <a:spLocks noGrp="1"/>
          </p:cNvSpPr>
          <p:nvPr>
            <p:ph type="title"/>
          </p:nvPr>
        </p:nvSpPr>
        <p:spPr>
          <a:xfrm>
            <a:off x="1341120" y="438912"/>
            <a:ext cx="9509760" cy="677711"/>
          </a:xfrm>
        </p:spPr>
        <p:txBody>
          <a:bodyPr>
            <a:noAutofit/>
          </a:bodyPr>
          <a:lstStyle/>
          <a:p>
            <a:pPr algn="ctr"/>
            <a:r>
              <a:rPr lang="en-US" sz="2400" noProof="0" dirty="0"/>
              <a:t>De novo assembly strategies: the pre-2020 typical strategy</a:t>
            </a:r>
          </a:p>
        </p:txBody>
      </p:sp>
    </p:spTree>
    <p:extLst>
      <p:ext uri="{BB962C8B-B14F-4D97-AF65-F5344CB8AC3E}">
        <p14:creationId xmlns:p14="http://schemas.microsoft.com/office/powerpoint/2010/main" val="193883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209005"/>
            <a:ext cx="10676709" cy="751115"/>
          </a:xfrm>
        </p:spPr>
        <p:txBody>
          <a:bodyPr>
            <a:normAutofit/>
          </a:bodyPr>
          <a:lstStyle/>
          <a:p>
            <a:r>
              <a:rPr lang="en-US" noProof="0" dirty="0"/>
              <a:t>POLISHING</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405" y="2304145"/>
            <a:ext cx="5773123" cy="1872180"/>
          </a:xfrm>
          <a:prstGeom prst="rect">
            <a:avLst/>
          </a:prstGeom>
        </p:spPr>
      </p:pic>
      <p:sp>
        <p:nvSpPr>
          <p:cNvPr id="5" name="CasellaDiTesto 4"/>
          <p:cNvSpPr txBox="1"/>
          <p:nvPr/>
        </p:nvSpPr>
        <p:spPr>
          <a:xfrm>
            <a:off x="914398" y="1225296"/>
            <a:ext cx="10826498" cy="923330"/>
          </a:xfrm>
          <a:prstGeom prst="rect">
            <a:avLst/>
          </a:prstGeom>
          <a:noFill/>
        </p:spPr>
        <p:txBody>
          <a:bodyPr wrap="square" rtlCol="0">
            <a:spAutoFit/>
          </a:bodyPr>
          <a:lstStyle/>
          <a:p>
            <a:r>
              <a:rPr lang="en-US" b="1" noProof="0" dirty="0"/>
              <a:t>Polishing</a:t>
            </a:r>
            <a:r>
              <a:rPr lang="en-US" noProof="0" dirty="0"/>
              <a:t>: sequencing error correction procedure, which usually takes advantage of “coverage,” that is, the fact that each position of the genome to be assembled has been read multiple times, assumed in most cases to be correctly</a:t>
            </a:r>
          </a:p>
        </p:txBody>
      </p:sp>
      <p:sp>
        <p:nvSpPr>
          <p:cNvPr id="6" name="CasellaDiTesto 5"/>
          <p:cNvSpPr txBox="1"/>
          <p:nvPr/>
        </p:nvSpPr>
        <p:spPr>
          <a:xfrm>
            <a:off x="7790688" y="4402921"/>
            <a:ext cx="3950208" cy="1754326"/>
          </a:xfrm>
          <a:prstGeom prst="rect">
            <a:avLst/>
          </a:prstGeom>
          <a:noFill/>
        </p:spPr>
        <p:txBody>
          <a:bodyPr wrap="square" rtlCol="0">
            <a:spAutoFit/>
          </a:bodyPr>
          <a:lstStyle/>
          <a:p>
            <a:r>
              <a:rPr lang="en-US" b="1" u="sng" noProof="0" dirty="0"/>
              <a:t>Example 2:</a:t>
            </a:r>
            <a:r>
              <a:rPr lang="en-US" noProof="0" dirty="0"/>
              <a:t> </a:t>
            </a:r>
            <a:r>
              <a:rPr lang="en-US" b="1" u="sng" noProof="0" dirty="0"/>
              <a:t>Pre-assembly polishing</a:t>
            </a:r>
            <a:br>
              <a:rPr lang="en-US" noProof="0" dirty="0"/>
            </a:br>
            <a:endParaRPr lang="en-US" noProof="0" dirty="0"/>
          </a:p>
          <a:p>
            <a:r>
              <a:rPr lang="en-US" noProof="0" dirty="0"/>
              <a:t>The reads are mapped to the long reads to correct errors prior to assembly</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6" y="4331844"/>
            <a:ext cx="7148548" cy="1838938"/>
          </a:xfrm>
          <a:prstGeom prst="rect">
            <a:avLst/>
          </a:prstGeom>
        </p:spPr>
      </p:pic>
      <p:sp>
        <p:nvSpPr>
          <p:cNvPr id="8" name="CasellaDiTesto 7"/>
          <p:cNvSpPr txBox="1"/>
          <p:nvPr/>
        </p:nvSpPr>
        <p:spPr>
          <a:xfrm>
            <a:off x="6836664" y="2653971"/>
            <a:ext cx="4906843" cy="1477328"/>
          </a:xfrm>
          <a:prstGeom prst="rect">
            <a:avLst/>
          </a:prstGeom>
          <a:noFill/>
        </p:spPr>
        <p:txBody>
          <a:bodyPr wrap="square" rtlCol="0">
            <a:spAutoFit/>
          </a:bodyPr>
          <a:lstStyle/>
          <a:p>
            <a:r>
              <a:rPr lang="en-US" b="1" u="sng" noProof="0" dirty="0"/>
              <a:t>Example 1: post-assembly polishing</a:t>
            </a:r>
            <a:br>
              <a:rPr lang="en-US" noProof="0" dirty="0"/>
            </a:br>
            <a:endParaRPr lang="en-US" noProof="0" dirty="0"/>
          </a:p>
          <a:p>
            <a:r>
              <a:rPr lang="en-US" noProof="0" dirty="0"/>
              <a:t>The reads are mapped against contigs and their consensus is used to correct any errors that may be present</a:t>
            </a:r>
          </a:p>
        </p:txBody>
      </p:sp>
    </p:spTree>
    <p:extLst>
      <p:ext uri="{BB962C8B-B14F-4D97-AF65-F5344CB8AC3E}">
        <p14:creationId xmlns:p14="http://schemas.microsoft.com/office/powerpoint/2010/main" val="5062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74763" y="1301570"/>
            <a:ext cx="11242767" cy="498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lvl1pPr defTabSz="82867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defTabSz="82867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sz="2000" b="1" u="sng" noProof="0" dirty="0">
                <a:latin typeface="Calibri" panose="020F0502020204030204" pitchFamily="34" charset="0"/>
                <a:ea typeface="Calibri" panose="020F0502020204030204" pitchFamily="34" charset="0"/>
                <a:cs typeface="Calibri" panose="020F0502020204030204" pitchFamily="34" charset="0"/>
              </a:rPr>
              <a:t>Assemblies made exclusively with high coverage long reads, Illumina reads (from Hi-C/Omni-C libraries) for scaffolding only</a:t>
            </a:r>
          </a:p>
          <a:p>
            <a:endParaRPr lang="en-US" sz="2000" noProof="0" dirty="0">
              <a:latin typeface="Calibri" panose="020F0502020204030204" pitchFamily="34" charset="0"/>
              <a:ea typeface="Calibri" panose="020F0502020204030204" pitchFamily="34" charset="0"/>
              <a:cs typeface="Calibri" panose="020F0502020204030204" pitchFamily="34" charset="0"/>
            </a:endParaRPr>
          </a:p>
          <a:p>
            <a:pPr algn="just"/>
            <a:r>
              <a:rPr lang="en-US" sz="2000" noProof="0" dirty="0">
                <a:latin typeface="Calibri" panose="020F0502020204030204" pitchFamily="34" charset="0"/>
                <a:ea typeface="Calibri" panose="020F0502020204030204" pitchFamily="34" charset="0"/>
                <a:cs typeface="Calibri" panose="020F0502020204030204" pitchFamily="34" charset="0"/>
              </a:rPr>
              <a:t>Very popular approach today, used by all large genomic sequencing consortia (WGP, </a:t>
            </a:r>
            <a:r>
              <a:rPr lang="en-US" sz="2000" noProof="0" dirty="0" err="1">
                <a:latin typeface="Calibri" panose="020F0502020204030204" pitchFamily="34" charset="0"/>
                <a:ea typeface="Calibri" panose="020F0502020204030204" pitchFamily="34" charset="0"/>
                <a:cs typeface="Calibri" panose="020F0502020204030204" pitchFamily="34" charset="0"/>
              </a:rPr>
              <a:t>DToL</a:t>
            </a:r>
            <a:r>
              <a:rPr lang="en-US" sz="2000" noProof="0" dirty="0">
                <a:latin typeface="Calibri" panose="020F0502020204030204" pitchFamily="34" charset="0"/>
                <a:ea typeface="Calibri" panose="020F0502020204030204" pitchFamily="34" charset="0"/>
                <a:cs typeface="Calibri" panose="020F0502020204030204" pitchFamily="34" charset="0"/>
              </a:rPr>
              <a:t>, EBP, etc.). </a:t>
            </a:r>
            <a:r>
              <a:rPr lang="en-US" sz="2000" u="sng" noProof="0" dirty="0">
                <a:latin typeface="Calibri" panose="020F0502020204030204" pitchFamily="34" charset="0"/>
                <a:ea typeface="Calibri" panose="020F0502020204030204" pitchFamily="34" charset="0"/>
                <a:cs typeface="Calibri" panose="020F0502020204030204" pitchFamily="34" charset="0"/>
              </a:rPr>
              <a:t>Needs use of high-quality third-generation </a:t>
            </a:r>
            <a:r>
              <a:rPr lang="en-US" sz="2000" noProof="0" dirty="0">
                <a:latin typeface="Calibri" panose="020F0502020204030204" pitchFamily="34" charset="0"/>
                <a:ea typeface="Calibri" panose="020F0502020204030204" pitchFamily="34" charset="0"/>
                <a:cs typeface="Calibri" panose="020F0502020204030204" pitchFamily="34" charset="0"/>
              </a:rPr>
              <a:t>reads (mainly PacBio Hi-fi reads with about 50X coverage, or ONT with higher coverage (due to higher error rate), &gt;100X</a:t>
            </a:r>
          </a:p>
          <a:p>
            <a:pPr algn="just"/>
            <a:endParaRPr lang="en-US" sz="2000" noProof="0" dirty="0">
              <a:latin typeface="Calibri" panose="020F0502020204030204" pitchFamily="34" charset="0"/>
              <a:ea typeface="Calibri" panose="020F0502020204030204" pitchFamily="34" charset="0"/>
              <a:cs typeface="Calibri" panose="020F0502020204030204" pitchFamily="34" charset="0"/>
            </a:endParaRPr>
          </a:p>
          <a:p>
            <a:pPr algn="just"/>
            <a:r>
              <a:rPr lang="en-US" sz="2000" b="1" noProof="0" dirty="0">
                <a:latin typeface="Calibri" panose="020F0502020204030204" pitchFamily="34" charset="0"/>
                <a:ea typeface="Calibri" panose="020F0502020204030204" pitchFamily="34" charset="0"/>
                <a:cs typeface="Calibri" panose="020F0502020204030204" pitchFamily="34" charset="0"/>
              </a:rPr>
              <a:t>Advantage</a:t>
            </a:r>
            <a:r>
              <a:rPr lang="en-US" sz="2000" noProof="0" dirty="0">
                <a:latin typeface="Calibri" panose="020F0502020204030204" pitchFamily="34" charset="0"/>
                <a:ea typeface="Calibri" panose="020F0502020204030204" pitchFamily="34" charset="0"/>
                <a:cs typeface="Calibri" panose="020F0502020204030204" pitchFamily="34" charset="0"/>
              </a:rPr>
              <a:t>: use of very long, high quality reads. All funds (or nearly all) can be focused on increasing coverage with Hi-fi or ONT reads. </a:t>
            </a:r>
            <a:r>
              <a:rPr lang="en-US" sz="2000" u="sng" noProof="0" dirty="0">
                <a:latin typeface="Calibri" panose="020F0502020204030204" pitchFamily="34" charset="0"/>
                <a:ea typeface="Calibri" panose="020F0502020204030204" pitchFamily="34" charset="0"/>
                <a:cs typeface="Calibri" panose="020F0502020204030204" pitchFamily="34" charset="0"/>
              </a:rPr>
              <a:t>Polishing is not required</a:t>
            </a:r>
            <a:r>
              <a:rPr lang="en-US" sz="2000" noProof="0" dirty="0">
                <a:latin typeface="Calibri" panose="020F0502020204030204" pitchFamily="34" charset="0"/>
                <a:ea typeface="Calibri" panose="020F0502020204030204" pitchFamily="34" charset="0"/>
                <a:cs typeface="Calibri" panose="020F0502020204030204" pitchFamily="34" charset="0"/>
              </a:rPr>
              <a:t>, as long as the coverage is sufficiently high, although it can always be done if Illumina reads are available. Illumina Hi-C or Omni-C libraries (we will study these later) sequenced in PE mode allow excellent </a:t>
            </a:r>
            <a:r>
              <a:rPr lang="en-US" sz="2000" b="1" noProof="0" dirty="0">
                <a:latin typeface="Calibri" panose="020F0502020204030204" pitchFamily="34" charset="0"/>
                <a:ea typeface="Calibri" panose="020F0502020204030204" pitchFamily="34" charset="0"/>
                <a:cs typeface="Calibri" panose="020F0502020204030204" pitchFamily="34" charset="0"/>
              </a:rPr>
              <a:t>scaffolding</a:t>
            </a:r>
            <a:r>
              <a:rPr lang="en-US" sz="2000" noProof="0" dirty="0">
                <a:latin typeface="Calibri" panose="020F0502020204030204" pitchFamily="34" charset="0"/>
                <a:ea typeface="Calibri" panose="020F0502020204030204" pitchFamily="34" charset="0"/>
                <a:cs typeface="Calibri" panose="020F0502020204030204" pitchFamily="34" charset="0"/>
              </a:rPr>
              <a:t> even with relatively low coverage (30X). There is the possibility of </a:t>
            </a:r>
            <a:r>
              <a:rPr lang="en-US" sz="2000" b="1" noProof="0" dirty="0">
                <a:latin typeface="Calibri" panose="020F0502020204030204" pitchFamily="34" charset="0"/>
                <a:ea typeface="Calibri" panose="020F0502020204030204" pitchFamily="34" charset="0"/>
                <a:cs typeface="Calibri" panose="020F0502020204030204" pitchFamily="34" charset="0"/>
              </a:rPr>
              <a:t>chromosome phasing</a:t>
            </a:r>
            <a:r>
              <a:rPr lang="en-US" sz="2000" noProof="0" dirty="0">
                <a:latin typeface="Calibri" panose="020F0502020204030204" pitchFamily="34" charset="0"/>
                <a:ea typeface="Calibri" panose="020F0502020204030204" pitchFamily="34" charset="0"/>
                <a:cs typeface="Calibri" panose="020F0502020204030204" pitchFamily="34" charset="0"/>
              </a:rPr>
              <a:t> (reconstructing both alternative haplotypes) in a diploid genome</a:t>
            </a:r>
          </a:p>
          <a:p>
            <a:pPr algn="just"/>
            <a:endParaRPr lang="en-US" sz="2000" noProof="0" dirty="0">
              <a:latin typeface="Calibri" panose="020F0502020204030204" pitchFamily="34" charset="0"/>
              <a:ea typeface="Calibri" panose="020F0502020204030204" pitchFamily="34" charset="0"/>
              <a:cs typeface="Calibri" panose="020F0502020204030204" pitchFamily="34" charset="0"/>
            </a:endParaRPr>
          </a:p>
          <a:p>
            <a:pPr algn="just"/>
            <a:r>
              <a:rPr lang="en-US" sz="2000" b="1" noProof="0" dirty="0">
                <a:latin typeface="Calibri" panose="020F0502020204030204" pitchFamily="34" charset="0"/>
                <a:ea typeface="Calibri" panose="020F0502020204030204" pitchFamily="34" charset="0"/>
                <a:cs typeface="Calibri" panose="020F0502020204030204" pitchFamily="34" charset="0"/>
              </a:rPr>
              <a:t>Problem</a:t>
            </a:r>
            <a:r>
              <a:rPr lang="en-US" sz="2000" noProof="0" dirty="0">
                <a:latin typeface="Calibri" panose="020F0502020204030204" pitchFamily="34" charset="0"/>
                <a:ea typeface="Calibri" panose="020F0502020204030204" pitchFamily="34" charset="0"/>
                <a:cs typeface="Calibri" panose="020F0502020204030204" pitchFamily="34" charset="0"/>
              </a:rPr>
              <a:t>: obtaining DNA of sufficient quality and quantity to use this approach, both for HiFi and Hi-C libraries!</a:t>
            </a:r>
          </a:p>
        </p:txBody>
      </p:sp>
      <p:sp>
        <p:nvSpPr>
          <p:cNvPr id="6" name="Title 1">
            <a:extLst>
              <a:ext uri="{FF2B5EF4-FFF2-40B4-BE49-F238E27FC236}">
                <a16:creationId xmlns:a16="http://schemas.microsoft.com/office/drawing/2014/main" id="{F9CFB984-08DC-DFE9-B664-CA04DBEF1933}"/>
              </a:ext>
            </a:extLst>
          </p:cNvPr>
          <p:cNvSpPr>
            <a:spLocks noGrp="1"/>
          </p:cNvSpPr>
          <p:nvPr>
            <p:ph type="title"/>
          </p:nvPr>
        </p:nvSpPr>
        <p:spPr>
          <a:xfrm>
            <a:off x="1341120" y="334638"/>
            <a:ext cx="9509760" cy="677711"/>
          </a:xfrm>
        </p:spPr>
        <p:txBody>
          <a:bodyPr>
            <a:noAutofit/>
          </a:bodyPr>
          <a:lstStyle/>
          <a:p>
            <a:pPr algn="ctr"/>
            <a:r>
              <a:rPr lang="en-US" sz="2400" noProof="0" dirty="0"/>
              <a:t>De novo assembly strategies: the current strategy</a:t>
            </a:r>
          </a:p>
        </p:txBody>
      </p:sp>
    </p:spTree>
    <p:extLst>
      <p:ext uri="{BB962C8B-B14F-4D97-AF65-F5344CB8AC3E}">
        <p14:creationId xmlns:p14="http://schemas.microsoft.com/office/powerpoint/2010/main" val="4640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noProof="0" dirty="0"/>
              <a:t>A few notes about sequence assembly</a:t>
            </a:r>
          </a:p>
        </p:txBody>
      </p:sp>
      <p:sp>
        <p:nvSpPr>
          <p:cNvPr id="3" name="Content Placeholder 2"/>
          <p:cNvSpPr>
            <a:spLocks noGrp="1"/>
          </p:cNvSpPr>
          <p:nvPr>
            <p:ph idx="1"/>
          </p:nvPr>
        </p:nvSpPr>
        <p:spPr>
          <a:xfrm>
            <a:off x="838200" y="1825625"/>
            <a:ext cx="5479473" cy="4351338"/>
          </a:xfrm>
        </p:spPr>
        <p:txBody>
          <a:bodyPr/>
          <a:lstStyle/>
          <a:p>
            <a:r>
              <a:rPr lang="en-US" noProof="0" dirty="0"/>
              <a:t>We will use many tools that use “reference sequences,” usually consisting of genomes or transcriptomes that have already been previously </a:t>
            </a:r>
            <a:r>
              <a:rPr lang="en-US" b="1" noProof="0" dirty="0"/>
              <a:t>assembled</a:t>
            </a:r>
            <a:br>
              <a:rPr lang="en-US" noProof="0" dirty="0"/>
            </a:br>
            <a:endParaRPr lang="en-US" noProof="0" dirty="0"/>
          </a:p>
          <a:p>
            <a:r>
              <a:rPr lang="en-US" noProof="0" dirty="0"/>
              <a:t>But how do you get a reference sequence from the raw data you get from a sequencer?</a:t>
            </a:r>
            <a:br>
              <a:rPr lang="en-US" noProof="0" dirty="0"/>
            </a:br>
            <a:endParaRPr lang="en-US" noProof="0" dirty="0"/>
          </a:p>
          <a:p>
            <a:r>
              <a:rPr lang="en-US" noProof="0" dirty="0"/>
              <a:t>Reconstructing very long sequences (eukaryotic chromosomes can exceed 100 Mb) is not an easy task</a:t>
            </a:r>
          </a:p>
        </p:txBody>
      </p:sp>
      <p:pic>
        <p:nvPicPr>
          <p:cNvPr id="1026" name="Picture 2" descr="https://people.eecs.berkeley.edu/~penpornk/cs267.spr15/hw3/assemb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484" y="2077243"/>
            <a:ext cx="3848100" cy="38481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150" y="1527048"/>
            <a:ext cx="6546273" cy="483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4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13933"/>
            <a:ext cx="7394238" cy="4544068"/>
          </a:xfrm>
        </p:spPr>
      </p:pic>
      <p:sp>
        <p:nvSpPr>
          <p:cNvPr id="8" name="CasellaDiTesto 7"/>
          <p:cNvSpPr txBox="1"/>
          <p:nvPr/>
        </p:nvSpPr>
        <p:spPr>
          <a:xfrm>
            <a:off x="387532" y="444138"/>
            <a:ext cx="6936377" cy="1754326"/>
          </a:xfrm>
          <a:prstGeom prst="rect">
            <a:avLst/>
          </a:prstGeom>
          <a:noFill/>
        </p:spPr>
        <p:txBody>
          <a:bodyPr wrap="square" rtlCol="0">
            <a:spAutoFit/>
          </a:bodyPr>
          <a:lstStyle/>
          <a:p>
            <a:r>
              <a:rPr lang="en-US" noProof="0" dirty="0"/>
              <a:t>Two examples of assembly pipelines</a:t>
            </a:r>
          </a:p>
          <a:p>
            <a:endParaRPr lang="en-US" noProof="0" dirty="0"/>
          </a:p>
          <a:p>
            <a:r>
              <a:rPr lang="en-US" noProof="0" dirty="0"/>
              <a:t>Platanus (below) vs Canu (right hand side)</a:t>
            </a:r>
          </a:p>
          <a:p>
            <a:endParaRPr lang="en-US" noProof="0" dirty="0"/>
          </a:p>
          <a:p>
            <a:r>
              <a:rPr lang="en-US" noProof="0" dirty="0"/>
              <a:t>N.B. many assemblers include within them polishing and/or scaffolding modules and often work with iterative loops</a:t>
            </a:r>
          </a:p>
        </p:txBody>
      </p:sp>
      <p:pic>
        <p:nvPicPr>
          <p:cNvPr id="9" name="Immagine 8"/>
          <p:cNvPicPr>
            <a:picLocks noChangeAspect="1"/>
          </p:cNvPicPr>
          <p:nvPr/>
        </p:nvPicPr>
        <p:blipFill>
          <a:blip r:embed="rId3"/>
          <a:stretch>
            <a:fillRect/>
          </a:stretch>
        </p:blipFill>
        <p:spPr>
          <a:xfrm>
            <a:off x="7394238" y="358061"/>
            <a:ext cx="4797762" cy="6499939"/>
          </a:xfrm>
          <a:prstGeom prst="rect">
            <a:avLst/>
          </a:prstGeom>
        </p:spPr>
      </p:pic>
    </p:spTree>
    <p:extLst>
      <p:ext uri="{BB962C8B-B14F-4D97-AF65-F5344CB8AC3E}">
        <p14:creationId xmlns:p14="http://schemas.microsoft.com/office/powerpoint/2010/main" val="394429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89659" y="358701"/>
            <a:ext cx="7161749" cy="1088136"/>
          </a:xfrm>
        </p:spPr>
        <p:txBody>
          <a:bodyPr>
            <a:normAutofit/>
          </a:bodyPr>
          <a:lstStyle/>
          <a:p>
            <a:r>
              <a:rPr lang="en-US" sz="2800" noProof="0" dirty="0"/>
              <a:t>Another issue for de novo genome assembly: heterozygosity</a:t>
            </a:r>
          </a:p>
        </p:txBody>
      </p:sp>
      <p:sp>
        <p:nvSpPr>
          <p:cNvPr id="3" name="Segnaposto contenuto 2"/>
          <p:cNvSpPr>
            <a:spLocks noGrp="1"/>
          </p:cNvSpPr>
          <p:nvPr>
            <p:ph idx="1"/>
          </p:nvPr>
        </p:nvSpPr>
        <p:spPr>
          <a:xfrm>
            <a:off x="838200" y="1825625"/>
            <a:ext cx="7664669" cy="4351338"/>
          </a:xfrm>
        </p:spPr>
        <p:txBody>
          <a:bodyPr>
            <a:normAutofit/>
          </a:bodyPr>
          <a:lstStyle/>
          <a:p>
            <a:pPr algn="just"/>
            <a:r>
              <a:rPr lang="en-US" noProof="0" dirty="0"/>
              <a:t>Heterozygosity is defined as the extent to which the sequences of the two homologous chromosomes diverge</a:t>
            </a:r>
          </a:p>
          <a:p>
            <a:pPr algn="just"/>
            <a:r>
              <a:rPr lang="en-US" noProof="0" dirty="0"/>
              <a:t>It basically depends on the genetic variability of the population and therefore changes considerably from species to species</a:t>
            </a:r>
          </a:p>
          <a:p>
            <a:pPr algn="just"/>
            <a:r>
              <a:rPr lang="en-US" noProof="0" dirty="0"/>
              <a:t>Typically, species with a small reproductive population will have low heterozygosity and vice versa</a:t>
            </a:r>
          </a:p>
          <a:p>
            <a:pPr algn="just"/>
            <a:r>
              <a:rPr lang="en-US" noProof="0" dirty="0"/>
              <a:t>Mode of reproduction also affects--marine species that reproduce by dispersing gametes tend to have high heterozygosity</a:t>
            </a:r>
          </a:p>
          <a:p>
            <a:pPr algn="just"/>
            <a:r>
              <a:rPr lang="en-US" noProof="0" dirty="0"/>
              <a:t>Human-&gt; </a:t>
            </a:r>
            <a:r>
              <a:rPr lang="en-US" u="sng" noProof="0" dirty="0"/>
              <a:t>very low heterozygosity (0.1%)</a:t>
            </a:r>
            <a:endParaRPr lang="en-US" noProof="0" dirty="0"/>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6042" y="147145"/>
            <a:ext cx="2438647" cy="6598877"/>
          </a:xfrm>
          <a:prstGeom prst="rect">
            <a:avLst/>
          </a:prstGeom>
        </p:spPr>
      </p:pic>
    </p:spTree>
    <p:extLst>
      <p:ext uri="{BB962C8B-B14F-4D97-AF65-F5344CB8AC3E}">
        <p14:creationId xmlns:p14="http://schemas.microsoft.com/office/powerpoint/2010/main" val="196447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22966"/>
            <a:ext cx="10515600" cy="622847"/>
          </a:xfrm>
        </p:spPr>
        <p:txBody>
          <a:bodyPr>
            <a:noAutofit/>
          </a:bodyPr>
          <a:lstStyle/>
          <a:p>
            <a:r>
              <a:rPr lang="en-US" sz="2000" noProof="0" dirty="0"/>
              <a:t>How can heterozygosity be evaluated and what are its impacts on the assembly?</a:t>
            </a:r>
          </a:p>
        </p:txBody>
      </p:sp>
      <p:sp>
        <p:nvSpPr>
          <p:cNvPr id="3" name="Segnaposto contenuto 2"/>
          <p:cNvSpPr>
            <a:spLocks noGrp="1"/>
          </p:cNvSpPr>
          <p:nvPr>
            <p:ph idx="1"/>
          </p:nvPr>
        </p:nvSpPr>
        <p:spPr>
          <a:xfrm>
            <a:off x="457200" y="1231740"/>
            <a:ext cx="6815959" cy="5052356"/>
          </a:xfrm>
        </p:spPr>
        <p:txBody>
          <a:bodyPr>
            <a:normAutofit fontScale="92500" lnSpcReduction="10000"/>
          </a:bodyPr>
          <a:lstStyle/>
          <a:p>
            <a:pPr algn="just"/>
            <a:r>
              <a:rPr lang="en-US" noProof="0" dirty="0"/>
              <a:t>In the case of highly heterozygous genomes, differences between the two homologous chromosomes may lead to the separate assembly of the two </a:t>
            </a:r>
            <a:r>
              <a:rPr lang="en-US" b="1" u="sng" noProof="0" dirty="0" err="1"/>
              <a:t>haplomes</a:t>
            </a:r>
            <a:endParaRPr lang="en-US" b="1" u="sng" noProof="0" dirty="0"/>
          </a:p>
          <a:p>
            <a:pPr algn="just"/>
            <a:endParaRPr lang="en-US" b="1" u="sng" noProof="0" dirty="0"/>
          </a:p>
          <a:p>
            <a:pPr algn="just"/>
            <a:r>
              <a:rPr lang="en-US" noProof="0" dirty="0"/>
              <a:t>In essence, the old-school assembly algorithms followed two alternative paths and separately assembled highly polymorphic genomic regions (e.g. those with a high density of SNPs, or characterized by structural variations</a:t>
            </a:r>
          </a:p>
          <a:p>
            <a:pPr algn="just"/>
            <a:endParaRPr lang="en-US" noProof="0" dirty="0"/>
          </a:p>
          <a:p>
            <a:pPr algn="just"/>
            <a:r>
              <a:rPr lang="en-US" noProof="0" dirty="0"/>
              <a:t>As a result, the size of the assembled genome was larger than to the actual expected size</a:t>
            </a:r>
            <a:br>
              <a:rPr lang="en-US" noProof="0" dirty="0"/>
            </a:br>
            <a:endParaRPr lang="en-US" noProof="0" dirty="0"/>
          </a:p>
          <a:p>
            <a:pPr algn="just"/>
            <a:r>
              <a:rPr lang="en-US" noProof="0" dirty="0"/>
              <a:t>Heterozygosity can be evaluated by graphs of the distribution of k-</a:t>
            </a:r>
            <a:r>
              <a:rPr lang="en-US" noProof="0" dirty="0" err="1"/>
              <a:t>mers</a:t>
            </a:r>
            <a:r>
              <a:rPr lang="en-US" noProof="0" dirty="0"/>
              <a:t> with software such as </a:t>
            </a:r>
            <a:r>
              <a:rPr lang="en-US" b="1" u="sng" noProof="0" dirty="0"/>
              <a:t>Jellyfish</a:t>
            </a:r>
            <a:endParaRPr lang="en-US" noProof="0" dirty="0"/>
          </a:p>
        </p:txBody>
      </p:sp>
      <p:pic>
        <p:nvPicPr>
          <p:cNvPr id="8" name="Immagine 7" descr="Immagine che contiene testo, schermata, diagramma, design&#10;&#10;Il contenuto generato dall'IA potrebbe non essere corretto.">
            <a:extLst>
              <a:ext uri="{FF2B5EF4-FFF2-40B4-BE49-F238E27FC236}">
                <a16:creationId xmlns:a16="http://schemas.microsoft.com/office/drawing/2014/main" id="{F2F186C1-0BC7-73C5-FD88-E83EDD239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7778" y="1382465"/>
            <a:ext cx="4444353" cy="4475724"/>
          </a:xfrm>
          <a:prstGeom prst="rect">
            <a:avLst/>
          </a:prstGeom>
        </p:spPr>
      </p:pic>
    </p:spTree>
    <p:extLst>
      <p:ext uri="{BB962C8B-B14F-4D97-AF65-F5344CB8AC3E}">
        <p14:creationId xmlns:p14="http://schemas.microsoft.com/office/powerpoint/2010/main" val="383581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75039-DDE1-5EF2-F225-9C1A1143FEF2}"/>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EE9F70-11C0-B797-67A7-496229595903}"/>
              </a:ext>
            </a:extLst>
          </p:cNvPr>
          <p:cNvSpPr>
            <a:spLocks noGrp="1"/>
          </p:cNvSpPr>
          <p:nvPr>
            <p:ph idx="1"/>
          </p:nvPr>
        </p:nvSpPr>
        <p:spPr>
          <a:xfrm>
            <a:off x="637674" y="1341687"/>
            <a:ext cx="6434959" cy="5052356"/>
          </a:xfrm>
        </p:spPr>
        <p:txBody>
          <a:bodyPr>
            <a:normAutofit/>
          </a:bodyPr>
          <a:lstStyle/>
          <a:p>
            <a:pPr marL="285750" indent="-285750" algn="just">
              <a:buFont typeface="Wingdings" panose="05000000000000000000" pitchFamily="2" charset="2"/>
              <a:buChar char="ü"/>
            </a:pPr>
            <a:r>
              <a:rPr lang="en-US" sz="1800" noProof="0" dirty="0"/>
              <a:t>The greater the relative height of the peak on the left increases, the more heterozygous the genome is</a:t>
            </a:r>
          </a:p>
          <a:p>
            <a:pPr marL="285750" indent="-285750" algn="just">
              <a:buFont typeface="Wingdings" panose="05000000000000000000" pitchFamily="2" charset="2"/>
              <a:buChar char="ü"/>
            </a:pPr>
            <a:r>
              <a:rPr lang="en-US" sz="1800" noProof="0" dirty="0"/>
              <a:t>In a genome in complete homozygosity you will notice a single peak with coverage equal to the sequencing depth of the genome</a:t>
            </a:r>
          </a:p>
          <a:p>
            <a:pPr marL="285750" indent="-285750" algn="just">
              <a:buFont typeface="Wingdings" panose="05000000000000000000" pitchFamily="2" charset="2"/>
              <a:buChar char="ü"/>
            </a:pPr>
            <a:r>
              <a:rPr lang="en-US" sz="1800" noProof="0" dirty="0"/>
              <a:t>In a heterozygous genome you will always notice a second peak, more or less high, located exactly in the middle of the first one</a:t>
            </a:r>
          </a:p>
          <a:p>
            <a:pPr marL="285750" indent="-285750" algn="just">
              <a:buFont typeface="Wingdings" panose="05000000000000000000" pitchFamily="2" charset="2"/>
              <a:buChar char="ü"/>
            </a:pPr>
            <a:r>
              <a:rPr lang="en-US" sz="1800" noProof="0" dirty="0"/>
              <a:t>You will always notice a high peak at zero due to k-</a:t>
            </a:r>
            <a:r>
              <a:rPr lang="en-US" sz="1800" noProof="0" dirty="0" err="1"/>
              <a:t>mers</a:t>
            </a:r>
            <a:r>
              <a:rPr lang="en-US" sz="1800" noProof="0" dirty="0"/>
              <a:t> that contain sequencing errors</a:t>
            </a:r>
          </a:p>
          <a:p>
            <a:pPr marL="285750" indent="-285750" algn="just">
              <a:buFont typeface="Wingdings" panose="05000000000000000000" pitchFamily="2" charset="2"/>
              <a:buChar char="ü"/>
            </a:pPr>
            <a:r>
              <a:rPr lang="en-US" sz="1800" noProof="0" dirty="0"/>
              <a:t>In the right part of the graph you can see the k-</a:t>
            </a:r>
            <a:r>
              <a:rPr lang="en-US" sz="1800" noProof="0" dirty="0" err="1"/>
              <a:t>mers</a:t>
            </a:r>
            <a:r>
              <a:rPr lang="en-US" sz="1800" noProof="0" dirty="0"/>
              <a:t> found many times in the genome, that is, those derived from repeated regions</a:t>
            </a:r>
          </a:p>
        </p:txBody>
      </p:sp>
      <p:pic>
        <p:nvPicPr>
          <p:cNvPr id="4" name="Immagine 3">
            <a:extLst>
              <a:ext uri="{FF2B5EF4-FFF2-40B4-BE49-F238E27FC236}">
                <a16:creationId xmlns:a16="http://schemas.microsoft.com/office/drawing/2014/main" id="{A3E25AE8-5785-8BFF-A319-5E0D16963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5882" y="1209036"/>
            <a:ext cx="3998789" cy="2579193"/>
          </a:xfrm>
          <a:prstGeom prst="rect">
            <a:avLst/>
          </a:prstGeom>
        </p:spPr>
      </p:pic>
      <p:pic>
        <p:nvPicPr>
          <p:cNvPr id="5" name="Immagine 4">
            <a:extLst>
              <a:ext uri="{FF2B5EF4-FFF2-40B4-BE49-F238E27FC236}">
                <a16:creationId xmlns:a16="http://schemas.microsoft.com/office/drawing/2014/main" id="{299CC6A3-7C9A-A0BF-B5C7-C6DF965D3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882" y="3867865"/>
            <a:ext cx="4156202" cy="2667169"/>
          </a:xfrm>
          <a:prstGeom prst="rect">
            <a:avLst/>
          </a:prstGeom>
        </p:spPr>
      </p:pic>
      <p:sp>
        <p:nvSpPr>
          <p:cNvPr id="10" name="Titolo 1">
            <a:extLst>
              <a:ext uri="{FF2B5EF4-FFF2-40B4-BE49-F238E27FC236}">
                <a16:creationId xmlns:a16="http://schemas.microsoft.com/office/drawing/2014/main" id="{B100F82B-34EB-5F40-2F6D-A6F753E5C49D}"/>
              </a:ext>
            </a:extLst>
          </p:cNvPr>
          <p:cNvSpPr>
            <a:spLocks noGrp="1"/>
          </p:cNvSpPr>
          <p:nvPr>
            <p:ph type="title"/>
          </p:nvPr>
        </p:nvSpPr>
        <p:spPr>
          <a:xfrm>
            <a:off x="838200" y="322966"/>
            <a:ext cx="10515600" cy="622847"/>
          </a:xfrm>
        </p:spPr>
        <p:txBody>
          <a:bodyPr>
            <a:noAutofit/>
          </a:bodyPr>
          <a:lstStyle/>
          <a:p>
            <a:r>
              <a:rPr lang="en-US" sz="2000" noProof="0" dirty="0"/>
              <a:t>How can heterozygosity be evaluated and what are its impacts on the assembly?</a:t>
            </a:r>
          </a:p>
        </p:txBody>
      </p:sp>
    </p:spTree>
    <p:extLst>
      <p:ext uri="{BB962C8B-B14F-4D97-AF65-F5344CB8AC3E}">
        <p14:creationId xmlns:p14="http://schemas.microsoft.com/office/powerpoint/2010/main" val="147322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84035"/>
          </a:xfrm>
        </p:spPr>
        <p:txBody>
          <a:bodyPr/>
          <a:lstStyle/>
          <a:p>
            <a:r>
              <a:rPr lang="en-US" noProof="0" dirty="0"/>
              <a:t>How can we handle heterozygosity?</a:t>
            </a:r>
          </a:p>
        </p:txBody>
      </p:sp>
      <p:sp>
        <p:nvSpPr>
          <p:cNvPr id="3" name="Segnaposto contenuto 2"/>
          <p:cNvSpPr>
            <a:spLocks noGrp="1"/>
          </p:cNvSpPr>
          <p:nvPr>
            <p:ph idx="1"/>
          </p:nvPr>
        </p:nvSpPr>
        <p:spPr>
          <a:xfrm>
            <a:off x="854242" y="1593015"/>
            <a:ext cx="10190747" cy="4351338"/>
          </a:xfrm>
        </p:spPr>
        <p:txBody>
          <a:bodyPr>
            <a:normAutofit fontScale="92500" lnSpcReduction="20000"/>
          </a:bodyPr>
          <a:lstStyle/>
          <a:p>
            <a:pPr algn="just"/>
            <a:r>
              <a:rPr lang="en-US" b="1" u="sng" noProof="0" dirty="0"/>
              <a:t>Option 1: ignore it</a:t>
            </a:r>
            <a:r>
              <a:rPr lang="en-US" noProof="0" dirty="0"/>
              <a:t>. Attempt to generate a single haploid genome assembly, “collapsing” any polymorphisms and allelic variants (as originally done for the human genome) -&gt; </a:t>
            </a:r>
            <a:r>
              <a:rPr lang="en-US" u="sng" noProof="0" dirty="0"/>
              <a:t>monoploid assembly</a:t>
            </a:r>
            <a:r>
              <a:rPr lang="en-US" noProof="0" dirty="0"/>
              <a:t>. Approach possible only with species with low heterozygosity</a:t>
            </a:r>
          </a:p>
          <a:p>
            <a:pPr algn="just"/>
            <a:r>
              <a:rPr lang="en-US" b="1" u="sng" noProof="0" dirty="0"/>
              <a:t>Option 2: Generate a reference haploid assembly, plus a collection of “accessory” scaffolds </a:t>
            </a:r>
            <a:r>
              <a:rPr lang="en-US" noProof="0" dirty="0"/>
              <a:t>representing the alternative haplotype, relating only to genomic regions characterized by sequence hypervariability</a:t>
            </a:r>
          </a:p>
          <a:p>
            <a:pPr algn="just"/>
            <a:r>
              <a:rPr lang="en-US" b="1" u="sng" noProof="0" dirty="0"/>
              <a:t>Option 3: Generate a diploid assembly, with the two alternative haplotypes</a:t>
            </a:r>
            <a:r>
              <a:rPr lang="en-US" noProof="0" dirty="0"/>
              <a:t>. This approach requires the use of “ploidy-aware” assemblers, such as Platanus-</a:t>
            </a:r>
            <a:r>
              <a:rPr lang="en-US" noProof="0" dirty="0" err="1"/>
              <a:t>allee</a:t>
            </a:r>
            <a:r>
              <a:rPr lang="en-US" noProof="0" dirty="0"/>
              <a:t>, FALCON-unzip, </a:t>
            </a:r>
            <a:r>
              <a:rPr lang="en-US" noProof="0" dirty="0" err="1"/>
              <a:t>HiCanu</a:t>
            </a:r>
            <a:r>
              <a:rPr lang="en-US" noProof="0" dirty="0"/>
              <a:t> and </a:t>
            </a:r>
            <a:r>
              <a:rPr lang="en-US" noProof="0" dirty="0" err="1"/>
              <a:t>Hifiasm</a:t>
            </a:r>
            <a:r>
              <a:rPr lang="en-US" noProof="0" dirty="0"/>
              <a:t>, or involves the use of post-assembly tools such as </a:t>
            </a:r>
            <a:r>
              <a:rPr lang="en-US" noProof="0" dirty="0" err="1"/>
              <a:t>Haplomerger</a:t>
            </a:r>
            <a:r>
              <a:rPr lang="en-US" noProof="0" dirty="0"/>
              <a:t>. </a:t>
            </a:r>
            <a:r>
              <a:rPr lang="en-US" b="1" noProof="0" dirty="0">
                <a:solidFill>
                  <a:srgbClr val="FF0000"/>
                </a:solidFill>
              </a:rPr>
              <a:t>N.B. This is the current approach used in projects that exploit a combination of long reads and Hi-C libraries</a:t>
            </a:r>
          </a:p>
          <a:p>
            <a:pPr algn="just"/>
            <a:r>
              <a:rPr lang="en-US" noProof="0" dirty="0"/>
              <a:t>N.B.#1: to generate a de novo genome assembly, one ALWAYS starts from a SINGLE INDIVIDUAL, to limit technical problems related to heterozygosity</a:t>
            </a:r>
          </a:p>
          <a:p>
            <a:pPr algn="just"/>
            <a:r>
              <a:rPr lang="en-US" noProof="0" dirty="0"/>
              <a:t>N.B.#2: usually in species with high heterozygosity, the size of the genome assembly exceeds the expected size of the haploid genome</a:t>
            </a:r>
          </a:p>
        </p:txBody>
      </p:sp>
    </p:spTree>
    <p:extLst>
      <p:ext uri="{BB962C8B-B14F-4D97-AF65-F5344CB8AC3E}">
        <p14:creationId xmlns:p14="http://schemas.microsoft.com/office/powerpoint/2010/main" val="186766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38912"/>
            <a:ext cx="11205754" cy="701911"/>
          </a:xfrm>
        </p:spPr>
        <p:txBody>
          <a:bodyPr>
            <a:normAutofit/>
          </a:bodyPr>
          <a:lstStyle/>
          <a:p>
            <a:r>
              <a:rPr lang="en-US" sz="3200" noProof="0" dirty="0"/>
              <a:t>CHROMOSOME PHASING: A SMALL REVOLUTION</a:t>
            </a:r>
          </a:p>
        </p:txBody>
      </p:sp>
      <p:sp>
        <p:nvSpPr>
          <p:cNvPr id="3" name="Segnaposto contenuto 2"/>
          <p:cNvSpPr>
            <a:spLocks noGrp="1"/>
          </p:cNvSpPr>
          <p:nvPr>
            <p:ph idx="1"/>
          </p:nvPr>
        </p:nvSpPr>
        <p:spPr>
          <a:xfrm>
            <a:off x="202474" y="1747382"/>
            <a:ext cx="4561115" cy="4351338"/>
          </a:xfrm>
        </p:spPr>
        <p:txBody>
          <a:bodyPr>
            <a:normAutofit fontScale="92500" lnSpcReduction="20000"/>
          </a:bodyPr>
          <a:lstStyle/>
          <a:p>
            <a:r>
              <a:rPr lang="en-US" b="1" u="sng" noProof="0" dirty="0"/>
              <a:t>Chromatin</a:t>
            </a:r>
            <a:r>
              <a:rPr lang="en-US" noProof="0" dirty="0"/>
              <a:t> </a:t>
            </a:r>
            <a:r>
              <a:rPr lang="en-US" b="1" u="sng" noProof="0" dirty="0"/>
              <a:t>conformation</a:t>
            </a:r>
            <a:r>
              <a:rPr lang="en-US" noProof="0" dirty="0"/>
              <a:t> </a:t>
            </a:r>
            <a:r>
              <a:rPr lang="en-US" b="1" u="sng" noProof="0" dirty="0"/>
              <a:t>capture</a:t>
            </a:r>
            <a:r>
              <a:rPr lang="en-US" noProof="0" dirty="0"/>
              <a:t> libraries: Hi-C and Omni-C libraries</a:t>
            </a:r>
            <a:br>
              <a:rPr lang="en-US" noProof="0" dirty="0"/>
            </a:br>
            <a:endParaRPr lang="en-US" noProof="0" dirty="0"/>
          </a:p>
          <a:p>
            <a:r>
              <a:rPr lang="en-US" noProof="0" dirty="0"/>
              <a:t>1)</a:t>
            </a:r>
            <a:r>
              <a:rPr lang="en-US" b="1" noProof="0" dirty="0"/>
              <a:t>chromatin crosslinking </a:t>
            </a:r>
            <a:r>
              <a:rPr lang="en-US" noProof="0" dirty="0"/>
              <a:t>by </a:t>
            </a:r>
            <a:r>
              <a:rPr lang="en-US" noProof="0" dirty="0" err="1"/>
              <a:t>glutarate</a:t>
            </a:r>
            <a:br>
              <a:rPr lang="en-US" noProof="0" dirty="0"/>
            </a:br>
            <a:endParaRPr lang="en-US" noProof="0" dirty="0"/>
          </a:p>
          <a:p>
            <a:r>
              <a:rPr lang="en-US" noProof="0" dirty="0"/>
              <a:t>2)</a:t>
            </a:r>
            <a:r>
              <a:rPr lang="en-US" b="1" noProof="0" dirty="0"/>
              <a:t>Enzymatic cutting </a:t>
            </a:r>
            <a:r>
              <a:rPr lang="en-US" noProof="0" dirty="0"/>
              <a:t>of the DNA chain</a:t>
            </a:r>
            <a:br>
              <a:rPr lang="en-US" noProof="0" dirty="0"/>
            </a:br>
            <a:endParaRPr lang="en-US" noProof="0" dirty="0"/>
          </a:p>
          <a:p>
            <a:r>
              <a:rPr lang="en-US" noProof="0" dirty="0"/>
              <a:t>3)</a:t>
            </a:r>
            <a:r>
              <a:rPr lang="en-US" b="1" noProof="0" dirty="0"/>
              <a:t>Proximity</a:t>
            </a:r>
            <a:r>
              <a:rPr lang="en-US" noProof="0" dirty="0"/>
              <a:t> </a:t>
            </a:r>
            <a:r>
              <a:rPr lang="en-US" b="1" noProof="0" dirty="0"/>
              <a:t>ligation</a:t>
            </a:r>
            <a:r>
              <a:rPr lang="en-US" noProof="0" dirty="0"/>
              <a:t> with biotin-labeled bridges</a:t>
            </a:r>
            <a:br>
              <a:rPr lang="en-US" noProof="0" dirty="0"/>
            </a:br>
            <a:endParaRPr lang="en-US" noProof="0" dirty="0"/>
          </a:p>
          <a:p>
            <a:r>
              <a:rPr lang="en-US" noProof="0" dirty="0"/>
              <a:t>4)</a:t>
            </a:r>
            <a:r>
              <a:rPr lang="en-US" b="1" noProof="0" dirty="0"/>
              <a:t>Reversion of crosslinks</a:t>
            </a:r>
            <a:br>
              <a:rPr lang="en-US" noProof="0" dirty="0"/>
            </a:br>
            <a:endParaRPr lang="en-US" noProof="0" dirty="0"/>
          </a:p>
          <a:p>
            <a:r>
              <a:rPr lang="en-US" noProof="0" dirty="0"/>
              <a:t>5)</a:t>
            </a:r>
            <a:r>
              <a:rPr lang="en-US" b="1" noProof="0" dirty="0"/>
              <a:t>Purification</a:t>
            </a:r>
            <a:r>
              <a:rPr lang="en-US" noProof="0" dirty="0"/>
              <a:t> of fragments</a:t>
            </a:r>
          </a:p>
        </p:txBody>
      </p:sp>
      <p:pic>
        <p:nvPicPr>
          <p:cNvPr id="4" name="Immagine 3"/>
          <p:cNvPicPr>
            <a:picLocks noChangeAspect="1"/>
          </p:cNvPicPr>
          <p:nvPr/>
        </p:nvPicPr>
        <p:blipFill>
          <a:blip r:embed="rId2"/>
          <a:stretch>
            <a:fillRect/>
          </a:stretch>
        </p:blipFill>
        <p:spPr>
          <a:xfrm>
            <a:off x="5021369" y="1317286"/>
            <a:ext cx="3942170" cy="5211530"/>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3539" y="1317286"/>
            <a:ext cx="3097841" cy="5211530"/>
          </a:xfrm>
          <a:prstGeom prst="rect">
            <a:avLst/>
          </a:prstGeom>
        </p:spPr>
      </p:pic>
    </p:spTree>
    <p:extLst>
      <p:ext uri="{BB962C8B-B14F-4D97-AF65-F5344CB8AC3E}">
        <p14:creationId xmlns:p14="http://schemas.microsoft.com/office/powerpoint/2010/main" val="380605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816" y="1212310"/>
            <a:ext cx="9203669" cy="3788177"/>
          </a:xfrm>
          <a:prstGeom prst="rect">
            <a:avLst/>
          </a:prstGeom>
        </p:spPr>
      </p:pic>
      <p:sp>
        <p:nvSpPr>
          <p:cNvPr id="3" name="CasellaDiTesto 2"/>
          <p:cNvSpPr txBox="1"/>
          <p:nvPr/>
        </p:nvSpPr>
        <p:spPr>
          <a:xfrm>
            <a:off x="1585816" y="5358384"/>
            <a:ext cx="9134856" cy="923330"/>
          </a:xfrm>
          <a:prstGeom prst="rect">
            <a:avLst/>
          </a:prstGeom>
          <a:noFill/>
        </p:spPr>
        <p:txBody>
          <a:bodyPr wrap="square" rtlCol="0">
            <a:spAutoFit/>
          </a:bodyPr>
          <a:lstStyle/>
          <a:p>
            <a:pPr algn="just"/>
            <a:r>
              <a:rPr lang="en-US" b="1" noProof="0" dirty="0"/>
              <a:t>Notice how the 2 ends of the fragments included in the library carry sequences originally far apart in the chromosome, but spatially close.</a:t>
            </a:r>
            <a:r>
              <a:rPr lang="en-US" noProof="0" dirty="0"/>
              <a:t> </a:t>
            </a:r>
            <a:r>
              <a:rPr lang="en-US" b="1" noProof="0" dirty="0"/>
              <a:t>Illumina</a:t>
            </a:r>
            <a:r>
              <a:rPr lang="en-US" noProof="0" dirty="0"/>
              <a:t> </a:t>
            </a:r>
            <a:r>
              <a:rPr lang="en-US" b="1" noProof="0" dirty="0"/>
              <a:t>paired-end sequencing</a:t>
            </a:r>
            <a:r>
              <a:rPr lang="en-US" noProof="0" dirty="0"/>
              <a:t> </a:t>
            </a:r>
            <a:r>
              <a:rPr lang="en-US" b="1" noProof="0" dirty="0"/>
              <a:t>creates very long “bridges”</a:t>
            </a:r>
            <a:endParaRPr lang="en-US" noProof="0" dirty="0"/>
          </a:p>
        </p:txBody>
      </p:sp>
      <p:sp>
        <p:nvSpPr>
          <p:cNvPr id="6" name="Titolo 1"/>
          <p:cNvSpPr>
            <a:spLocks noGrp="1"/>
          </p:cNvSpPr>
          <p:nvPr>
            <p:ph type="title"/>
          </p:nvPr>
        </p:nvSpPr>
        <p:spPr>
          <a:xfrm>
            <a:off x="838200" y="421328"/>
            <a:ext cx="11205754" cy="701911"/>
          </a:xfrm>
        </p:spPr>
        <p:txBody>
          <a:bodyPr>
            <a:normAutofit/>
          </a:bodyPr>
          <a:lstStyle/>
          <a:p>
            <a:r>
              <a:rPr lang="en-US" sz="3200" noProof="0" dirty="0"/>
              <a:t>CHROMOSOME PHASING: A SMALL REVOLUTION</a:t>
            </a:r>
          </a:p>
        </p:txBody>
      </p:sp>
    </p:spTree>
    <p:extLst>
      <p:ext uri="{BB962C8B-B14F-4D97-AF65-F5344CB8AC3E}">
        <p14:creationId xmlns:p14="http://schemas.microsoft.com/office/powerpoint/2010/main" val="298484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825625"/>
            <a:ext cx="5492261" cy="4351338"/>
          </a:xfrm>
        </p:spPr>
        <p:txBody>
          <a:bodyPr>
            <a:normAutofit fontScale="92500" lnSpcReduction="10000"/>
          </a:bodyPr>
          <a:lstStyle/>
          <a:p>
            <a:pPr algn="just"/>
            <a:r>
              <a:rPr lang="en-US" noProof="0" dirty="0"/>
              <a:t>We get chimeric DNA fragments that correspond to </a:t>
            </a:r>
            <a:r>
              <a:rPr lang="en-US" b="1" noProof="0" dirty="0"/>
              <a:t>regions very distant from each other in the linear sequence of genomic DNA, but very close spatially to each other in the 3D chromatin structure</a:t>
            </a:r>
            <a:br>
              <a:rPr lang="en-US" noProof="0" dirty="0"/>
            </a:br>
            <a:endParaRPr lang="en-US" noProof="0" dirty="0"/>
          </a:p>
          <a:p>
            <a:pPr algn="just"/>
            <a:r>
              <a:rPr lang="en-US" noProof="0" dirty="0"/>
              <a:t>Difference between </a:t>
            </a:r>
            <a:r>
              <a:rPr lang="en-US" b="1" noProof="0" dirty="0"/>
              <a:t>Hi-C and Omni-C</a:t>
            </a:r>
            <a:r>
              <a:rPr lang="en-US" noProof="0" dirty="0"/>
              <a:t> libraries : the former cut with a restriction enzyme (specific cut, not random), the latter with a nonspecific endonuclease -&gt; greater genome coverage, more uniformity</a:t>
            </a:r>
            <a:br>
              <a:rPr lang="en-US" noProof="0" dirty="0"/>
            </a:br>
            <a:endParaRPr lang="en-US" noProof="0" dirty="0"/>
          </a:p>
          <a:p>
            <a:pPr algn="just"/>
            <a:r>
              <a:rPr lang="en-US" noProof="0" dirty="0"/>
              <a:t>Sequencing should be done in </a:t>
            </a:r>
            <a:r>
              <a:rPr lang="en-US" b="1" noProof="0" dirty="0"/>
              <a:t>paired-end </a:t>
            </a:r>
            <a:r>
              <a:rPr lang="en-US" noProof="0" dirty="0"/>
              <a:t>mode </a:t>
            </a:r>
            <a:r>
              <a:rPr lang="en-US" b="1" noProof="0" dirty="0"/>
              <a:t>with Illumina </a:t>
            </a:r>
            <a:r>
              <a:rPr lang="en-US" noProof="0" dirty="0"/>
              <a:t>(or </a:t>
            </a:r>
            <a:r>
              <a:rPr lang="en-US" noProof="0" dirty="0" err="1"/>
              <a:t>BGIseq</a:t>
            </a:r>
            <a:r>
              <a:rPr lang="en-US" noProof="0" dirty="0"/>
              <a:t>, prospectively also with AVITI or </a:t>
            </a:r>
            <a:r>
              <a:rPr lang="en-US" noProof="0" dirty="0" err="1"/>
              <a:t>Onso</a:t>
            </a:r>
            <a:r>
              <a:rPr lang="en-US" noProof="0" dirty="0"/>
              <a:t>)</a:t>
            </a:r>
          </a:p>
          <a:p>
            <a:pPr algn="just"/>
            <a:endParaRPr lang="en-US" noProof="0"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7867" y="1624381"/>
            <a:ext cx="5013523" cy="2973744"/>
          </a:xfrm>
          <a:prstGeom prst="rect">
            <a:avLst/>
          </a:prstGeom>
        </p:spPr>
      </p:pic>
      <p:sp>
        <p:nvSpPr>
          <p:cNvPr id="6" name="CasellaDiTesto 5"/>
          <p:cNvSpPr txBox="1"/>
          <p:nvPr/>
        </p:nvSpPr>
        <p:spPr>
          <a:xfrm>
            <a:off x="7123612" y="4955177"/>
            <a:ext cx="4302034" cy="923330"/>
          </a:xfrm>
          <a:prstGeom prst="rect">
            <a:avLst/>
          </a:prstGeom>
          <a:noFill/>
          <a:ln>
            <a:solidFill>
              <a:schemeClr val="accent1"/>
            </a:solidFill>
          </a:ln>
        </p:spPr>
        <p:txBody>
          <a:bodyPr wrap="square" rtlCol="0">
            <a:spAutoFit/>
          </a:bodyPr>
          <a:lstStyle/>
          <a:p>
            <a:pPr algn="ctr"/>
            <a:r>
              <a:rPr lang="en-US" b="1" noProof="0" dirty="0"/>
              <a:t>For Hi-C or Omni-C libraries we need to use a genome coverage close to 30X</a:t>
            </a:r>
          </a:p>
        </p:txBody>
      </p:sp>
      <p:sp>
        <p:nvSpPr>
          <p:cNvPr id="7" name="Titolo 1"/>
          <p:cNvSpPr>
            <a:spLocks noGrp="1"/>
          </p:cNvSpPr>
          <p:nvPr>
            <p:ph type="title"/>
          </p:nvPr>
        </p:nvSpPr>
        <p:spPr>
          <a:xfrm>
            <a:off x="838200" y="421328"/>
            <a:ext cx="11205754" cy="701911"/>
          </a:xfrm>
        </p:spPr>
        <p:txBody>
          <a:bodyPr>
            <a:normAutofit/>
          </a:bodyPr>
          <a:lstStyle/>
          <a:p>
            <a:r>
              <a:rPr lang="en-US" sz="3200" noProof="0" dirty="0"/>
              <a:t>CHROMOSOME PHASING: A SMALL REVOLUTION</a:t>
            </a:r>
          </a:p>
        </p:txBody>
      </p:sp>
    </p:spTree>
    <p:extLst>
      <p:ext uri="{BB962C8B-B14F-4D97-AF65-F5344CB8AC3E}">
        <p14:creationId xmlns:p14="http://schemas.microsoft.com/office/powerpoint/2010/main" val="327934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0818" y="231956"/>
            <a:ext cx="8210005" cy="4279084"/>
          </a:xfrm>
        </p:spPr>
        <p:txBody>
          <a:bodyPr>
            <a:normAutofit/>
          </a:bodyPr>
          <a:lstStyle/>
          <a:p>
            <a:pPr marL="45720" indent="0" algn="just">
              <a:buNone/>
            </a:pPr>
            <a:r>
              <a:rPr lang="en-US" noProof="0" dirty="0"/>
              <a:t>Hi-C: a few additional notes</a:t>
            </a:r>
          </a:p>
          <a:p>
            <a:pPr algn="just"/>
            <a:r>
              <a:rPr lang="en-US" noProof="0" dirty="0"/>
              <a:t>Must start from </a:t>
            </a:r>
            <a:r>
              <a:rPr lang="en-US" b="1" noProof="0" dirty="0"/>
              <a:t>very fresh biological samples</a:t>
            </a:r>
            <a:r>
              <a:rPr lang="en-US" noProof="0" dirty="0"/>
              <a:t>: blood or tissue. Required about 1 million cells (nucleated!) or about 50 milligrams of tissue</a:t>
            </a:r>
          </a:p>
          <a:p>
            <a:pPr algn="just"/>
            <a:r>
              <a:rPr lang="en-US" noProof="0" dirty="0"/>
              <a:t>Procedure for preparing the libraries laborious: 2 days of work</a:t>
            </a:r>
          </a:p>
          <a:p>
            <a:pPr algn="just"/>
            <a:r>
              <a:rPr lang="en-US" noProof="0" dirty="0"/>
              <a:t>These libraries are </a:t>
            </a:r>
            <a:r>
              <a:rPr lang="en-US" b="1" noProof="0" dirty="0"/>
              <a:t>used exclusively for scaffolding</a:t>
            </a:r>
            <a:r>
              <a:rPr lang="en-US" noProof="0" dirty="0"/>
              <a:t>, but not for assembly or polishing (they are not evenly distributed along the genome)</a:t>
            </a:r>
          </a:p>
          <a:p>
            <a:pPr algn="just"/>
            <a:r>
              <a:rPr lang="en-US" noProof="0" dirty="0"/>
              <a:t>New technical challenges for assemblies: development of new software specifically for scaffolding with libraries of this type (long-range information): SALSA2, 3D-DNA, etc.</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5920" y="16857"/>
            <a:ext cx="2926080" cy="6841144"/>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275" y="4214893"/>
            <a:ext cx="3560445" cy="2643107"/>
          </a:xfrm>
          <a:prstGeom prst="rect">
            <a:avLst/>
          </a:prstGeom>
        </p:spPr>
      </p:pic>
    </p:spTree>
    <p:extLst>
      <p:ext uri="{BB962C8B-B14F-4D97-AF65-F5344CB8AC3E}">
        <p14:creationId xmlns:p14="http://schemas.microsoft.com/office/powerpoint/2010/main" val="247206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4726" y="493212"/>
            <a:ext cx="11330722" cy="5811794"/>
          </a:xfrm>
        </p:spPr>
        <p:txBody>
          <a:bodyPr>
            <a:normAutofit/>
          </a:bodyPr>
          <a:lstStyle/>
          <a:p>
            <a:pPr marL="45720" indent="0" algn="just">
              <a:buNone/>
            </a:pPr>
            <a:r>
              <a:rPr lang="en-US" noProof="0" dirty="0"/>
              <a:t>What does a contact map related to a library obtained by chromatin proximity ligation look like? The graphs below represent the density of contacts observed between pairs of paired-end library reads</a:t>
            </a:r>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11722" t="7333" r="11111" b="12475"/>
          <a:stretch/>
        </p:blipFill>
        <p:spPr>
          <a:xfrm>
            <a:off x="320040" y="1464412"/>
            <a:ext cx="3310128" cy="3009857"/>
          </a:xfrm>
          <a:prstGeom prst="rect">
            <a:avLst/>
          </a:prstGeom>
        </p:spPr>
      </p:pic>
      <p:sp>
        <p:nvSpPr>
          <p:cNvPr id="5" name="CasellaDiTesto 4"/>
          <p:cNvSpPr txBox="1"/>
          <p:nvPr/>
        </p:nvSpPr>
        <p:spPr>
          <a:xfrm>
            <a:off x="3904488" y="1792224"/>
            <a:ext cx="7746274" cy="1477328"/>
          </a:xfrm>
          <a:prstGeom prst="rect">
            <a:avLst/>
          </a:prstGeom>
          <a:noFill/>
        </p:spPr>
        <p:txBody>
          <a:bodyPr wrap="square" rtlCol="0">
            <a:spAutoFit/>
          </a:bodyPr>
          <a:lstStyle/>
          <a:p>
            <a:pPr algn="just"/>
            <a:r>
              <a:rPr lang="en-US" noProof="0" dirty="0"/>
              <a:t>Left ideal case: intrachromosomal contacts very well evident, </a:t>
            </a:r>
            <a:r>
              <a:rPr lang="en-US" noProof="0" dirty="0" err="1"/>
              <a:t>interchromosomal</a:t>
            </a:r>
            <a:r>
              <a:rPr lang="en-US" noProof="0" dirty="0"/>
              <a:t> contacts rare, simple delineation of individual chromosomes, density peak follows bisector of graph (indicates no erroneous inversions or creation of chimeric chromosomes related to erroneous fusion of multiple scaffolds</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0608" y="3384068"/>
            <a:ext cx="4709160" cy="3236964"/>
          </a:xfrm>
          <a:prstGeom prst="rect">
            <a:avLst/>
          </a:prstGeom>
        </p:spPr>
      </p:pic>
      <p:sp>
        <p:nvSpPr>
          <p:cNvPr id="7" name="CasellaDiTesto 6"/>
          <p:cNvSpPr txBox="1"/>
          <p:nvPr/>
        </p:nvSpPr>
        <p:spPr>
          <a:xfrm>
            <a:off x="429768" y="4672584"/>
            <a:ext cx="6254496" cy="1754326"/>
          </a:xfrm>
          <a:prstGeom prst="rect">
            <a:avLst/>
          </a:prstGeom>
          <a:noFill/>
        </p:spPr>
        <p:txBody>
          <a:bodyPr wrap="square" rtlCol="0">
            <a:spAutoFit/>
          </a:bodyPr>
          <a:lstStyle/>
          <a:p>
            <a:pPr algn="just"/>
            <a:r>
              <a:rPr lang="en-US" noProof="0" dirty="0"/>
              <a:t>Right -&gt; Comparison of a contact map obtained in the same genome for a highly fragmented “draft” assembly and for a chromosome-scale assembly. The contact map can be used to reorder scaffolds and figure out which ones are derived from the same chromosome</a:t>
            </a:r>
          </a:p>
        </p:txBody>
      </p:sp>
    </p:spTree>
    <p:extLst>
      <p:ext uri="{BB962C8B-B14F-4D97-AF65-F5344CB8AC3E}">
        <p14:creationId xmlns:p14="http://schemas.microsoft.com/office/powerpoint/2010/main" val="173814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127" y="421327"/>
            <a:ext cx="10430256" cy="405819"/>
          </a:xfrm>
        </p:spPr>
        <p:txBody>
          <a:bodyPr>
            <a:normAutofit fontScale="90000"/>
          </a:bodyPr>
          <a:lstStyle/>
          <a:p>
            <a:r>
              <a:rPr lang="en-US" noProof="0" dirty="0"/>
              <a:t>De novo transcriptome assembly? When and why?</a:t>
            </a:r>
          </a:p>
        </p:txBody>
      </p:sp>
      <p:sp>
        <p:nvSpPr>
          <p:cNvPr id="3" name="Content Placeholder 2"/>
          <p:cNvSpPr>
            <a:spLocks noGrp="1"/>
          </p:cNvSpPr>
          <p:nvPr>
            <p:ph idx="1"/>
          </p:nvPr>
        </p:nvSpPr>
        <p:spPr>
          <a:xfrm>
            <a:off x="650748" y="1072379"/>
            <a:ext cx="10902343" cy="3499453"/>
          </a:xfrm>
        </p:spPr>
        <p:txBody>
          <a:bodyPr>
            <a:normAutofit fontScale="85000" lnSpcReduction="20000"/>
          </a:bodyPr>
          <a:lstStyle/>
          <a:p>
            <a:r>
              <a:rPr lang="en-US" noProof="0" dirty="0"/>
              <a:t>The genome is much larger -&gt; requires more sequencing effort -&gt; more cost, more time, more effort (e.g., in humans only 1% of the genome is transcribed)</a:t>
            </a:r>
            <a:br>
              <a:rPr lang="en-US" noProof="0" dirty="0"/>
            </a:br>
            <a:endParaRPr lang="en-US" noProof="0" dirty="0"/>
          </a:p>
          <a:p>
            <a:r>
              <a:rPr lang="en-US" noProof="0" dirty="0"/>
              <a:t>The transcriptome is a reduction of the genome, but it represents only the transcribed portion, so it is by its nature limited to regions translated into proteins + UTRs</a:t>
            </a:r>
            <a:br>
              <a:rPr lang="en-US" noProof="0" dirty="0"/>
            </a:br>
            <a:endParaRPr lang="en-US" noProof="0" dirty="0"/>
          </a:p>
          <a:p>
            <a:r>
              <a:rPr lang="en-US" noProof="0" dirty="0"/>
              <a:t>Cannot allow the study regulatory elements (i.e. because they are not expressed)</a:t>
            </a:r>
            <a:br>
              <a:rPr lang="en-US" noProof="0" dirty="0"/>
            </a:br>
            <a:endParaRPr lang="en-US" noProof="0" dirty="0"/>
          </a:p>
          <a:p>
            <a:r>
              <a:rPr lang="en-US" noProof="0" dirty="0"/>
              <a:t>Very narrow applications (</a:t>
            </a:r>
            <a:r>
              <a:rPr lang="en-US" u="sng" noProof="0" dirty="0"/>
              <a:t>generation of reference sequences for gene expression studies by RNA-seq, study of alternative splicing</a:t>
            </a:r>
            <a:r>
              <a:rPr lang="en-US" noProof="0" dirty="0"/>
              <a:t>)</a:t>
            </a:r>
            <a:br>
              <a:rPr lang="en-US" noProof="0" dirty="0"/>
            </a:br>
            <a:endParaRPr lang="en-US" noProof="0" dirty="0"/>
          </a:p>
          <a:p>
            <a:r>
              <a:rPr lang="en-US" noProof="0" dirty="0"/>
              <a:t>Higher complexity than one might think: </a:t>
            </a:r>
            <a:r>
              <a:rPr lang="en-US" b="1" u="sng" noProof="0" dirty="0"/>
              <a:t>transcripts are expressed at very different levels, whereas a genome will have uniform sequencing coverage</a:t>
            </a:r>
            <a:endParaRPr lang="en-US" noProof="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3139" y="4571833"/>
            <a:ext cx="4383893" cy="2159068"/>
          </a:xfrm>
          <a:prstGeom prst="rect">
            <a:avLst/>
          </a:prstGeom>
        </p:spPr>
      </p:pic>
    </p:spTree>
    <p:extLst>
      <p:ext uri="{BB962C8B-B14F-4D97-AF65-F5344CB8AC3E}">
        <p14:creationId xmlns:p14="http://schemas.microsoft.com/office/powerpoint/2010/main" val="425830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38912"/>
            <a:ext cx="11205754" cy="701911"/>
          </a:xfrm>
        </p:spPr>
        <p:txBody>
          <a:bodyPr>
            <a:normAutofit/>
          </a:bodyPr>
          <a:lstStyle/>
          <a:p>
            <a:r>
              <a:rPr lang="en-US" sz="3200" noProof="0" dirty="0"/>
              <a:t>TECHNOLOGICAL INNOVATION RUNS FAST…</a:t>
            </a:r>
          </a:p>
        </p:txBody>
      </p:sp>
      <p:sp>
        <p:nvSpPr>
          <p:cNvPr id="3" name="Segnaposto contenuto 2"/>
          <p:cNvSpPr>
            <a:spLocks noGrp="1"/>
          </p:cNvSpPr>
          <p:nvPr>
            <p:ph idx="1"/>
          </p:nvPr>
        </p:nvSpPr>
        <p:spPr>
          <a:xfrm>
            <a:off x="751114" y="1398905"/>
            <a:ext cx="10543903" cy="4351338"/>
          </a:xfrm>
        </p:spPr>
        <p:txBody>
          <a:bodyPr>
            <a:normAutofit/>
          </a:bodyPr>
          <a:lstStyle/>
          <a:p>
            <a:pPr algn="just"/>
            <a:r>
              <a:rPr lang="en-US" noProof="0" dirty="0"/>
              <a:t>Innovative techniques, designed to help better resolving chromosome scale assemblies, have been abandoned within a very few years </a:t>
            </a:r>
            <a:br>
              <a:rPr lang="en-US" noProof="0" dirty="0"/>
            </a:br>
            <a:endParaRPr lang="en-US" noProof="0" dirty="0"/>
          </a:p>
          <a:p>
            <a:pPr algn="just"/>
            <a:r>
              <a:rPr lang="en-US" noProof="0" dirty="0"/>
              <a:t>Example: </a:t>
            </a:r>
            <a:r>
              <a:rPr lang="en-US" b="1" noProof="0" dirty="0"/>
              <a:t>10X Genomics</a:t>
            </a:r>
            <a:r>
              <a:rPr lang="en-US" noProof="0" dirty="0"/>
              <a:t> Chromium. Basic idea: create barcoded libraries for each individual DNA molecule (chromosomes), so that the assembly of each chromosome can proceed separately -&gt; computational complexity reduction</a:t>
            </a:r>
          </a:p>
        </p:txBody>
      </p:sp>
      <p:pic>
        <p:nvPicPr>
          <p:cNvPr id="5" name="Immagine 4"/>
          <p:cNvPicPr>
            <a:picLocks noChangeAspect="1"/>
          </p:cNvPicPr>
          <p:nvPr/>
        </p:nvPicPr>
        <p:blipFill>
          <a:blip r:embed="rId2"/>
          <a:stretch>
            <a:fillRect/>
          </a:stretch>
        </p:blipFill>
        <p:spPr>
          <a:xfrm>
            <a:off x="909593" y="3431176"/>
            <a:ext cx="6661668" cy="3021685"/>
          </a:xfrm>
          <a:prstGeom prst="rect">
            <a:avLst/>
          </a:prstGeom>
        </p:spPr>
      </p:pic>
      <p:sp>
        <p:nvSpPr>
          <p:cNvPr id="6" name="CasellaDiTesto 5"/>
          <p:cNvSpPr txBox="1"/>
          <p:nvPr/>
        </p:nvSpPr>
        <p:spPr>
          <a:xfrm>
            <a:off x="7889965" y="3926355"/>
            <a:ext cx="3283131" cy="1754326"/>
          </a:xfrm>
          <a:prstGeom prst="rect">
            <a:avLst/>
          </a:prstGeom>
          <a:noFill/>
          <a:ln>
            <a:solidFill>
              <a:srgbClr val="00B050"/>
            </a:solidFill>
          </a:ln>
        </p:spPr>
        <p:txBody>
          <a:bodyPr wrap="square" rtlCol="0">
            <a:spAutoFit/>
          </a:bodyPr>
          <a:lstStyle/>
          <a:p>
            <a:pPr algn="ctr"/>
            <a:r>
              <a:rPr lang="en-US" noProof="0" dirty="0"/>
              <a:t>Approach taken off the market recently, but the same technology has been used by 10X Genomics to </a:t>
            </a:r>
            <a:r>
              <a:rPr lang="en-US" b="1" u="sng" noProof="0" dirty="0"/>
              <a:t>develop techniques for single-cell</a:t>
            </a:r>
            <a:r>
              <a:rPr lang="en-US" noProof="0" dirty="0"/>
              <a:t> </a:t>
            </a:r>
            <a:r>
              <a:rPr lang="en-US" b="1" u="sng" noProof="0" dirty="0"/>
              <a:t>genomics</a:t>
            </a:r>
            <a:endParaRPr lang="en-US" noProof="0" dirty="0"/>
          </a:p>
        </p:txBody>
      </p:sp>
    </p:spTree>
    <p:extLst>
      <p:ext uri="{BB962C8B-B14F-4D97-AF65-F5344CB8AC3E}">
        <p14:creationId xmlns:p14="http://schemas.microsoft.com/office/powerpoint/2010/main" val="323717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06117"/>
          </a:xfrm>
        </p:spPr>
        <p:txBody>
          <a:bodyPr/>
          <a:lstStyle/>
          <a:p>
            <a:r>
              <a:rPr lang="en-US" noProof="0" dirty="0"/>
              <a:t>OPTICAL MAPS</a:t>
            </a:r>
          </a:p>
        </p:txBody>
      </p:sp>
      <p:sp>
        <p:nvSpPr>
          <p:cNvPr id="3" name="Segnaposto contenuto 2"/>
          <p:cNvSpPr>
            <a:spLocks noGrp="1"/>
          </p:cNvSpPr>
          <p:nvPr>
            <p:ph idx="1"/>
          </p:nvPr>
        </p:nvSpPr>
        <p:spPr>
          <a:xfrm>
            <a:off x="837765" y="1215590"/>
            <a:ext cx="9864634" cy="4351338"/>
          </a:xfrm>
        </p:spPr>
        <p:txBody>
          <a:bodyPr>
            <a:normAutofit/>
          </a:bodyPr>
          <a:lstStyle/>
          <a:p>
            <a:r>
              <a:rPr lang="en-US" sz="1800" b="1" u="sng" noProof="0" dirty="0" err="1"/>
              <a:t>Bionano</a:t>
            </a:r>
            <a:r>
              <a:rPr lang="en-US" sz="1800" b="1" u="sng" noProof="0" dirty="0"/>
              <a:t> optical maps - </a:t>
            </a:r>
            <a:r>
              <a:rPr lang="en-US" sz="1800" b="1" u="sng" noProof="0" dirty="0" err="1"/>
              <a:t>Saphyr</a:t>
            </a:r>
            <a:r>
              <a:rPr lang="en-US" sz="1800" b="1" u="sng" noProof="0" dirty="0"/>
              <a:t> and Irys platforms</a:t>
            </a:r>
            <a:br>
              <a:rPr lang="en-US" sz="1800" noProof="0" dirty="0"/>
            </a:br>
            <a:endParaRPr lang="en-US" sz="1800" noProof="0" dirty="0"/>
          </a:p>
          <a:p>
            <a:r>
              <a:rPr lang="en-US" sz="1800" noProof="0" dirty="0"/>
              <a:t>Whole genome imaging</a:t>
            </a:r>
          </a:p>
          <a:p>
            <a:r>
              <a:rPr lang="en-US" sz="1800" noProof="0" dirty="0"/>
              <a:t>Study of structural variations with high resolution: translocations, large indels, inversions, etc.</a:t>
            </a:r>
          </a:p>
          <a:p>
            <a:r>
              <a:rPr lang="en-US" sz="1800" noProof="0" dirty="0"/>
              <a:t>Not true sequencing (in the sense that individual nucleotides are not determined), but it is a useful complementary strategy to further improve the quality of complex genome assemblies</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237" y="3244534"/>
            <a:ext cx="5219526" cy="2877003"/>
          </a:xfrm>
          <a:prstGeom prst="rect">
            <a:avLst/>
          </a:prstGeom>
        </p:spPr>
      </p:pic>
    </p:spTree>
    <p:extLst>
      <p:ext uri="{BB962C8B-B14F-4D97-AF65-F5344CB8AC3E}">
        <p14:creationId xmlns:p14="http://schemas.microsoft.com/office/powerpoint/2010/main" val="307345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06117"/>
          </a:xfrm>
        </p:spPr>
        <p:txBody>
          <a:bodyPr/>
          <a:lstStyle/>
          <a:p>
            <a:r>
              <a:rPr lang="en-US" noProof="0" dirty="0"/>
              <a:t>OPTICAL MAPS</a:t>
            </a:r>
          </a:p>
        </p:txBody>
      </p:sp>
      <p:pic>
        <p:nvPicPr>
          <p:cNvPr id="8"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9544" y="1298756"/>
            <a:ext cx="7862456" cy="3987347"/>
          </a:xfrm>
        </p:spPr>
      </p:pic>
      <p:sp>
        <p:nvSpPr>
          <p:cNvPr id="9" name="CasellaDiTesto 8"/>
          <p:cNvSpPr txBox="1"/>
          <p:nvPr/>
        </p:nvSpPr>
        <p:spPr>
          <a:xfrm flipH="1">
            <a:off x="315685" y="1438736"/>
            <a:ext cx="3873138" cy="2862322"/>
          </a:xfrm>
          <a:prstGeom prst="rect">
            <a:avLst/>
          </a:prstGeom>
          <a:noFill/>
        </p:spPr>
        <p:txBody>
          <a:bodyPr wrap="square" rtlCol="0">
            <a:spAutoFit/>
          </a:bodyPr>
          <a:lstStyle/>
          <a:p>
            <a:pPr algn="just"/>
            <a:endParaRPr lang="en-US" noProof="0" dirty="0"/>
          </a:p>
          <a:p>
            <a:pPr algn="just"/>
            <a:r>
              <a:rPr lang="en-US" noProof="0" dirty="0"/>
              <a:t>Starting with ultra-high molecular weight DNA</a:t>
            </a:r>
          </a:p>
          <a:p>
            <a:pPr algn="just"/>
            <a:r>
              <a:rPr lang="en-US" noProof="0" dirty="0"/>
              <a:t>Added fluorescent molecules that bind specific DNA sequences, creating unique fluorescence patterns for each genomic region</a:t>
            </a:r>
          </a:p>
          <a:p>
            <a:pPr algn="just"/>
            <a:r>
              <a:rPr lang="en-US" noProof="0" dirty="0"/>
              <a:t>Linearized and labeled DNA passes through nanochannels</a:t>
            </a:r>
          </a:p>
        </p:txBody>
      </p:sp>
      <p:sp>
        <p:nvSpPr>
          <p:cNvPr id="10" name="CasellaDiTesto 9"/>
          <p:cNvSpPr txBox="1"/>
          <p:nvPr/>
        </p:nvSpPr>
        <p:spPr>
          <a:xfrm>
            <a:off x="596537" y="5479402"/>
            <a:ext cx="10998926" cy="923330"/>
          </a:xfrm>
          <a:prstGeom prst="rect">
            <a:avLst/>
          </a:prstGeom>
          <a:noFill/>
        </p:spPr>
        <p:txBody>
          <a:bodyPr wrap="square" rtlCol="0">
            <a:spAutoFit/>
          </a:bodyPr>
          <a:lstStyle/>
          <a:p>
            <a:pPr algn="ctr"/>
            <a:r>
              <a:rPr lang="en-US" b="1" noProof="0" dirty="0"/>
              <a:t>Construction of optical maps based on fluorescence patterns that help detect structural changes</a:t>
            </a:r>
            <a:r>
              <a:rPr lang="en-US" noProof="0" dirty="0"/>
              <a:t>. Currently used mainly in humans and model organisms, but has already found application in other targets</a:t>
            </a:r>
          </a:p>
        </p:txBody>
      </p:sp>
    </p:spTree>
    <p:extLst>
      <p:ext uri="{BB962C8B-B14F-4D97-AF65-F5344CB8AC3E}">
        <p14:creationId xmlns:p14="http://schemas.microsoft.com/office/powerpoint/2010/main" val="59411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noProof="0" dirty="0"/>
              <a:t>How the “gaps” in the human genome were filled by the T2T consortium - technical aspects</a:t>
            </a:r>
          </a:p>
        </p:txBody>
      </p:sp>
      <p:sp>
        <p:nvSpPr>
          <p:cNvPr id="3" name="Segnaposto contenuto 2"/>
          <p:cNvSpPr>
            <a:spLocks noGrp="1"/>
          </p:cNvSpPr>
          <p:nvPr>
            <p:ph idx="1"/>
          </p:nvPr>
        </p:nvSpPr>
        <p:spPr>
          <a:xfrm>
            <a:off x="838200" y="1825625"/>
            <a:ext cx="6160477" cy="4351338"/>
          </a:xfrm>
        </p:spPr>
        <p:txBody>
          <a:bodyPr>
            <a:normAutofit fontScale="92500" lnSpcReduction="20000"/>
          </a:bodyPr>
          <a:lstStyle/>
          <a:p>
            <a:pPr marL="45720" indent="0">
              <a:buNone/>
            </a:pPr>
            <a:r>
              <a:rPr lang="en-US" b="1" u="sng" noProof="0" dirty="0"/>
              <a:t>Combination of many of the techniques we have discussed!</a:t>
            </a:r>
            <a:br>
              <a:rPr lang="en-US" noProof="0" dirty="0"/>
            </a:br>
            <a:endParaRPr lang="en-US" noProof="0" dirty="0"/>
          </a:p>
          <a:p>
            <a:r>
              <a:rPr lang="en-US" noProof="0" dirty="0"/>
              <a:t>30X coverage with PacBio HiFi reads</a:t>
            </a:r>
            <a:br>
              <a:rPr lang="en-US" noProof="0" dirty="0"/>
            </a:br>
            <a:endParaRPr lang="en-US" noProof="0" dirty="0"/>
          </a:p>
          <a:p>
            <a:r>
              <a:rPr lang="en-US" noProof="0" dirty="0"/>
              <a:t>120X coverage with ultralong ONT reads</a:t>
            </a:r>
            <a:br>
              <a:rPr lang="en-US" noProof="0" dirty="0"/>
            </a:br>
            <a:endParaRPr lang="en-US" noProof="0" dirty="0"/>
          </a:p>
          <a:p>
            <a:r>
              <a:rPr lang="en-US" noProof="0" dirty="0"/>
              <a:t>100X coverage Illumina reads (generated from PCR-free libraries)</a:t>
            </a:r>
            <a:br>
              <a:rPr lang="en-US" noProof="0" dirty="0"/>
            </a:br>
            <a:endParaRPr lang="en-US" noProof="0" dirty="0"/>
          </a:p>
          <a:p>
            <a:r>
              <a:rPr lang="en-US" noProof="0" dirty="0"/>
              <a:t>70X coverage reads Illumina Hi-C</a:t>
            </a:r>
            <a:br>
              <a:rPr lang="en-US" noProof="0" dirty="0"/>
            </a:br>
            <a:endParaRPr lang="en-US" noProof="0" dirty="0"/>
          </a:p>
          <a:p>
            <a:pPr marL="45720" indent="0">
              <a:buNone/>
            </a:pPr>
            <a:r>
              <a:rPr lang="en-US" noProof="0" dirty="0"/>
              <a:t>In addition, </a:t>
            </a:r>
            <a:r>
              <a:rPr lang="en-US" b="1" u="sng" noProof="0" dirty="0"/>
              <a:t>development and application of ad hoc bioinformatics approaches for managing and assembling these data</a:t>
            </a:r>
            <a:endParaRPr lang="en-US" noProof="0" dirty="0"/>
          </a:p>
          <a:p>
            <a:pPr marL="45720" indent="0" algn="just">
              <a:buNone/>
            </a:pPr>
            <a:endParaRPr lang="en-US" noProof="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926" y="1825625"/>
            <a:ext cx="4687010" cy="4186589"/>
          </a:xfrm>
          <a:prstGeom prst="rect">
            <a:avLst/>
          </a:prstGeom>
        </p:spPr>
      </p:pic>
    </p:spTree>
    <p:extLst>
      <p:ext uri="{BB962C8B-B14F-4D97-AF65-F5344CB8AC3E}">
        <p14:creationId xmlns:p14="http://schemas.microsoft.com/office/powerpoint/2010/main" val="5503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044"/>
            <a:ext cx="10515600" cy="1032700"/>
          </a:xfrm>
        </p:spPr>
        <p:txBody>
          <a:bodyPr>
            <a:normAutofit/>
          </a:bodyPr>
          <a:lstStyle/>
          <a:p>
            <a:r>
              <a:rPr lang="en-US" sz="3200" noProof="0" dirty="0"/>
              <a:t>Once we have an assembly, how do we evaluate its quality?</a:t>
            </a:r>
          </a:p>
        </p:txBody>
      </p:sp>
      <p:sp>
        <p:nvSpPr>
          <p:cNvPr id="3" name="Content Placeholder 2"/>
          <p:cNvSpPr>
            <a:spLocks noGrp="1"/>
          </p:cNvSpPr>
          <p:nvPr>
            <p:ph idx="1"/>
          </p:nvPr>
        </p:nvSpPr>
        <p:spPr>
          <a:xfrm>
            <a:off x="838200" y="1485268"/>
            <a:ext cx="10515600" cy="4351338"/>
          </a:xfrm>
        </p:spPr>
        <p:txBody>
          <a:bodyPr/>
          <a:lstStyle/>
          <a:p>
            <a:r>
              <a:rPr lang="en-US" noProof="0" dirty="0"/>
              <a:t>If I have an estimate of the size of the genome, I can estimate how close the size of the assembled genome comes to it</a:t>
            </a:r>
          </a:p>
          <a:p>
            <a:r>
              <a:rPr lang="en-US" noProof="0" dirty="0"/>
              <a:t>How many scaffolds have I obtained? How is their length distributed?</a:t>
            </a:r>
          </a:p>
          <a:p>
            <a:r>
              <a:rPr lang="en-US" noProof="0" dirty="0"/>
              <a:t>Are the contigs and scaffolds assembled correctly?</a:t>
            </a:r>
          </a:p>
          <a:p>
            <a:r>
              <a:rPr lang="en-US" noProof="0" dirty="0"/>
              <a:t>Do I find all the genes I expect in my assembly? If a housekeeping gene is missing maybe something is wrong!</a:t>
            </a:r>
          </a:p>
          <a:p>
            <a:r>
              <a:rPr lang="en-US" noProof="0" dirty="0"/>
              <a:t>What about the repeats? How did I handle them?</a:t>
            </a:r>
          </a:p>
        </p:txBody>
      </p:sp>
      <p:pic>
        <p:nvPicPr>
          <p:cNvPr id="9218" name="Picture 2" descr="http://www.selectwork.it/imgs/foto_sezioni/terziario_servizi/controllo_quali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4381499"/>
            <a:ext cx="6381750"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Quality measure based on the length of contigs (or scaffolds): the N50</a:t>
            </a:r>
          </a:p>
        </p:txBody>
      </p:sp>
      <p:pic>
        <p:nvPicPr>
          <p:cNvPr id="4" name="Picture 2" descr="http://image.slidesharecdn.com/assemblathon2talk-130425131109-phpapp02/95/slide-21-638.jpg?1366914300"/>
          <p:cNvPicPr>
            <a:picLocks noChangeAspect="1" noChangeArrowheads="1"/>
          </p:cNvPicPr>
          <p:nvPr/>
        </p:nvPicPr>
        <p:blipFill rotWithShape="1">
          <a:blip r:embed="rId2">
            <a:extLst>
              <a:ext uri="{28A0092B-C50C-407E-A947-70E740481C1C}">
                <a14:useLocalDpi xmlns:a14="http://schemas.microsoft.com/office/drawing/2010/main" val="0"/>
              </a:ext>
            </a:extLst>
          </a:blip>
          <a:srcRect t="-1" b="17245"/>
          <a:stretch/>
        </p:blipFill>
        <p:spPr bwMode="auto">
          <a:xfrm>
            <a:off x="5843253" y="1966864"/>
            <a:ext cx="5606143" cy="41926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1" y="2169040"/>
            <a:ext cx="4421776" cy="2862322"/>
          </a:xfrm>
          <a:prstGeom prst="rect">
            <a:avLst/>
          </a:prstGeom>
          <a:noFill/>
        </p:spPr>
        <p:txBody>
          <a:bodyPr wrap="square" rtlCol="0">
            <a:spAutoFit/>
          </a:bodyPr>
          <a:lstStyle/>
          <a:p>
            <a:pPr algn="just"/>
            <a:r>
              <a:rPr lang="en-US" b="1" u="sng" noProof="0" dirty="0"/>
              <a:t>N50 = length of the shortest contig in a set of contigs that globally reach 50% of the length of the assembly</a:t>
            </a:r>
          </a:p>
          <a:p>
            <a:pPr algn="just"/>
            <a:endParaRPr lang="en-US" noProof="0" dirty="0"/>
          </a:p>
          <a:p>
            <a:pPr algn="just"/>
            <a:r>
              <a:rPr lang="en-US" noProof="0" dirty="0"/>
              <a:t>That is: if I sorted all contigs from longest to shortest, calculated the sum of their lengths, and stopped as soon as I reached half of the total length, how long would the contig I stopped on be?</a:t>
            </a:r>
          </a:p>
        </p:txBody>
      </p:sp>
    </p:spTree>
    <p:extLst>
      <p:ext uri="{BB962C8B-B14F-4D97-AF65-F5344CB8AC3E}">
        <p14:creationId xmlns:p14="http://schemas.microsoft.com/office/powerpoint/2010/main" val="231703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350170"/>
            <a:ext cx="9509760" cy="1088136"/>
          </a:xfrm>
        </p:spPr>
        <p:txBody>
          <a:bodyPr/>
          <a:lstStyle/>
          <a:p>
            <a:r>
              <a:rPr lang="en-US" noProof="0" dirty="0"/>
              <a:t>Other useful metrics</a:t>
            </a:r>
          </a:p>
        </p:txBody>
      </p:sp>
      <p:sp>
        <p:nvSpPr>
          <p:cNvPr id="5" name="TextBox 4"/>
          <p:cNvSpPr txBox="1"/>
          <p:nvPr/>
        </p:nvSpPr>
        <p:spPr>
          <a:xfrm>
            <a:off x="764627" y="1843906"/>
            <a:ext cx="9882352" cy="923330"/>
          </a:xfrm>
          <a:prstGeom prst="rect">
            <a:avLst/>
          </a:prstGeom>
          <a:noFill/>
        </p:spPr>
        <p:txBody>
          <a:bodyPr wrap="square" rtlCol="0">
            <a:spAutoFit/>
          </a:bodyPr>
          <a:lstStyle/>
          <a:p>
            <a:pPr algn="just"/>
            <a:r>
              <a:rPr lang="en-US" noProof="0" dirty="0"/>
              <a:t>Sometimes N25 or N75 is reported.</a:t>
            </a:r>
          </a:p>
          <a:p>
            <a:pPr algn="just"/>
            <a:r>
              <a:rPr lang="en-US" noProof="0" dirty="0"/>
              <a:t>The meaning is the same, but 25% or 75% of the total length of the assembly is taken as the reference</a:t>
            </a:r>
          </a:p>
        </p:txBody>
      </p:sp>
      <p:pic>
        <p:nvPicPr>
          <p:cNvPr id="3" name="Immagine 2"/>
          <p:cNvPicPr>
            <a:picLocks noChangeAspect="1"/>
          </p:cNvPicPr>
          <p:nvPr/>
        </p:nvPicPr>
        <p:blipFill rotWithShape="1">
          <a:blip r:embed="rId2"/>
          <a:srcRect l="6936" t="25833" r="3821" b="22505"/>
          <a:stretch/>
        </p:blipFill>
        <p:spPr>
          <a:xfrm>
            <a:off x="5705803" y="2912474"/>
            <a:ext cx="5423339" cy="2357112"/>
          </a:xfrm>
          <a:prstGeom prst="rect">
            <a:avLst/>
          </a:prstGeom>
        </p:spPr>
      </p:pic>
      <p:sp>
        <p:nvSpPr>
          <p:cNvPr id="6" name="CasellaDiTesto 5"/>
          <p:cNvSpPr txBox="1"/>
          <p:nvPr/>
        </p:nvSpPr>
        <p:spPr>
          <a:xfrm>
            <a:off x="764627" y="3286942"/>
            <a:ext cx="4824248" cy="2585323"/>
          </a:xfrm>
          <a:prstGeom prst="rect">
            <a:avLst/>
          </a:prstGeom>
          <a:noFill/>
        </p:spPr>
        <p:txBody>
          <a:bodyPr wrap="square" rtlCol="0">
            <a:spAutoFit/>
          </a:bodyPr>
          <a:lstStyle/>
          <a:p>
            <a:r>
              <a:rPr lang="en-US" b="1" u="sng" noProof="0" dirty="0"/>
              <a:t>L50</a:t>
            </a:r>
            <a:r>
              <a:rPr lang="en-US" noProof="0" dirty="0"/>
              <a:t> (or L25/L75), on the other hand, refers to the </a:t>
            </a:r>
            <a:r>
              <a:rPr lang="en-US" b="1" u="sng" noProof="0" dirty="0"/>
              <a:t>number of contigs required to achieve 50</a:t>
            </a:r>
            <a:r>
              <a:rPr lang="en-US" noProof="0" dirty="0"/>
              <a:t> (or 25/75) </a:t>
            </a:r>
            <a:r>
              <a:rPr lang="en-US" b="1" u="sng" noProof="0" dirty="0"/>
              <a:t>% of the total length of the assembly</a:t>
            </a:r>
            <a:br>
              <a:rPr lang="en-US" noProof="0" dirty="0"/>
            </a:br>
            <a:endParaRPr lang="en-US" noProof="0" dirty="0"/>
          </a:p>
          <a:p>
            <a:r>
              <a:rPr lang="en-US" noProof="0" dirty="0"/>
              <a:t>N.B. these metrics are applicable to both contigs and scaffolds and therefore the best values should tend to be obtained by working on the scaffolds</a:t>
            </a:r>
          </a:p>
        </p:txBody>
      </p:sp>
      <p:sp>
        <p:nvSpPr>
          <p:cNvPr id="4" name="CasellaDiTesto 3"/>
          <p:cNvSpPr txBox="1"/>
          <p:nvPr/>
        </p:nvSpPr>
        <p:spPr>
          <a:xfrm>
            <a:off x="7257243" y="5469763"/>
            <a:ext cx="2228495" cy="646331"/>
          </a:xfrm>
          <a:prstGeom prst="rect">
            <a:avLst/>
          </a:prstGeom>
          <a:noFill/>
        </p:spPr>
        <p:txBody>
          <a:bodyPr wrap="none" rtlCol="0">
            <a:spAutoFit/>
          </a:bodyPr>
          <a:lstStyle/>
          <a:p>
            <a:r>
              <a:rPr lang="en-US" noProof="0" dirty="0"/>
              <a:t>L50 = 7 sequences</a:t>
            </a:r>
          </a:p>
          <a:p>
            <a:r>
              <a:rPr lang="en-US" noProof="0" dirty="0"/>
              <a:t>N50 = 44 Mb</a:t>
            </a:r>
          </a:p>
        </p:txBody>
      </p:sp>
    </p:spTree>
    <p:extLst>
      <p:ext uri="{BB962C8B-B14F-4D97-AF65-F5344CB8AC3E}">
        <p14:creationId xmlns:p14="http://schemas.microsoft.com/office/powerpoint/2010/main" val="424819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968" y="1673352"/>
            <a:ext cx="11430000" cy="4343400"/>
          </a:xfrm>
        </p:spPr>
        <p:txBody>
          <a:bodyPr/>
          <a:lstStyle/>
          <a:p>
            <a:pPr algn="just"/>
            <a:r>
              <a:rPr lang="en-US" b="1" noProof="0" dirty="0"/>
              <a:t>Benchmarking Universal Single-Copy Orthologs</a:t>
            </a:r>
          </a:p>
          <a:p>
            <a:pPr algn="just"/>
            <a:r>
              <a:rPr lang="en-US" i="1" noProof="0" dirty="0"/>
              <a:t>«Collections of orthologous groups with near-universally-distributed single-copy genes in each species, selected from </a:t>
            </a:r>
            <a:r>
              <a:rPr lang="en-US" i="1" noProof="0" dirty="0" err="1"/>
              <a:t>OrthoDB</a:t>
            </a:r>
            <a:r>
              <a:rPr lang="en-US" i="1" noProof="0" dirty="0"/>
              <a:t> root-level </a:t>
            </a:r>
            <a:r>
              <a:rPr lang="en-US" i="1" noProof="0" dirty="0" err="1"/>
              <a:t>orthology</a:t>
            </a:r>
            <a:r>
              <a:rPr lang="en-US" i="1" noProof="0" dirty="0"/>
              <a:t> delineations across arthropods, vertebrates, metazoans, fungi, and eukaryotes»</a:t>
            </a:r>
          </a:p>
          <a:p>
            <a:pPr algn="just"/>
            <a:r>
              <a:rPr lang="en-US" noProof="0" dirty="0"/>
              <a:t>The tool evaluates how many </a:t>
            </a:r>
            <a:r>
              <a:rPr lang="en-US" b="1" noProof="0" dirty="0"/>
              <a:t>complete, fragmented, duplicated or missing genes </a:t>
            </a:r>
            <a:r>
              <a:rPr lang="en-US" noProof="0" dirty="0"/>
              <a:t>are present in the assembly</a:t>
            </a:r>
          </a:p>
          <a:p>
            <a:pPr algn="just"/>
            <a:r>
              <a:rPr lang="en-US" noProof="0" dirty="0"/>
              <a:t>Also excellent for assessing transcriptome completeness, not only in terms of presence/absence, but also in terms of % of assembled length compared with that expected if the transcript was complete</a:t>
            </a:r>
          </a:p>
          <a:p>
            <a:pPr algn="just"/>
            <a:r>
              <a:rPr lang="en-US" noProof="0" dirty="0"/>
              <a:t>Based on the use of HMMs</a:t>
            </a:r>
          </a:p>
        </p:txBody>
      </p:sp>
      <p:pic>
        <p:nvPicPr>
          <p:cNvPr id="11266" name="Picture 2" descr="BUSC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057" y="5549900"/>
            <a:ext cx="2609850" cy="762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341120" y="438912"/>
            <a:ext cx="9509760" cy="61986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noProof="0" dirty="0"/>
              <a:t>Evaluating the number of assembled genes</a:t>
            </a:r>
          </a:p>
        </p:txBody>
      </p:sp>
    </p:spTree>
    <p:extLst>
      <p:ext uri="{BB962C8B-B14F-4D97-AF65-F5344CB8AC3E}">
        <p14:creationId xmlns:p14="http://schemas.microsoft.com/office/powerpoint/2010/main" val="15914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47677"/>
          </a:xfrm>
        </p:spPr>
        <p:txBody>
          <a:bodyPr>
            <a:normAutofit fontScale="90000"/>
          </a:bodyPr>
          <a:lstStyle/>
          <a:p>
            <a:r>
              <a:rPr lang="en-US" noProof="0" dirty="0" err="1"/>
              <a:t>OrthoDB</a:t>
            </a:r>
            <a:r>
              <a:rPr lang="en-US" noProof="0" dirty="0"/>
              <a:t> is the reference dataset for BUSCO</a:t>
            </a:r>
          </a:p>
        </p:txBody>
      </p:sp>
      <p:sp>
        <p:nvSpPr>
          <p:cNvPr id="5" name="CasellaDiTesto 4"/>
          <p:cNvSpPr txBox="1"/>
          <p:nvPr/>
        </p:nvSpPr>
        <p:spPr>
          <a:xfrm>
            <a:off x="8119746" y="1698128"/>
            <a:ext cx="3552497" cy="4247317"/>
          </a:xfrm>
          <a:prstGeom prst="rect">
            <a:avLst/>
          </a:prstGeom>
          <a:noFill/>
        </p:spPr>
        <p:txBody>
          <a:bodyPr wrap="square" rtlCol="0">
            <a:spAutoFit/>
          </a:bodyPr>
          <a:lstStyle/>
          <a:p>
            <a:r>
              <a:rPr lang="en-US" noProof="0" dirty="0"/>
              <a:t>It is a database of genes that need to be:</a:t>
            </a:r>
            <a:br>
              <a:rPr lang="en-US" noProof="0" dirty="0"/>
            </a:br>
            <a:endParaRPr lang="en-US" noProof="0" dirty="0"/>
          </a:p>
          <a:p>
            <a:r>
              <a:rPr lang="en-US" noProof="0" dirty="0"/>
              <a:t>1)</a:t>
            </a:r>
            <a:r>
              <a:rPr lang="en-US" b="1" noProof="0" dirty="0"/>
              <a:t>Orthologous</a:t>
            </a:r>
            <a:br>
              <a:rPr lang="en-US" noProof="0" dirty="0"/>
            </a:br>
            <a:endParaRPr lang="en-US" noProof="0" dirty="0"/>
          </a:p>
          <a:p>
            <a:r>
              <a:rPr lang="en-US" noProof="0" dirty="0"/>
              <a:t>2)</a:t>
            </a:r>
            <a:r>
              <a:rPr lang="en-US" b="1" noProof="0" dirty="0"/>
              <a:t>Single-copy</a:t>
            </a:r>
            <a:br>
              <a:rPr lang="en-US" noProof="0" dirty="0"/>
            </a:br>
            <a:endParaRPr lang="en-US" noProof="0" dirty="0"/>
          </a:p>
          <a:p>
            <a:r>
              <a:rPr lang="en-US" noProof="0" dirty="0"/>
              <a:t>3)</a:t>
            </a:r>
            <a:r>
              <a:rPr lang="en-US" b="1" noProof="0" dirty="0"/>
              <a:t>Evolutionarily conserved</a:t>
            </a:r>
            <a:br>
              <a:rPr lang="en-US" noProof="0" dirty="0"/>
            </a:br>
            <a:endParaRPr lang="en-US" noProof="0" dirty="0"/>
          </a:p>
          <a:p>
            <a:r>
              <a:rPr lang="en-US" noProof="0" dirty="0"/>
              <a:t>Depending on the target species, we can choose a more or less extensive reference database (e.g., Mammalia or </a:t>
            </a:r>
            <a:r>
              <a:rPr lang="en-US" noProof="0" dirty="0" err="1"/>
              <a:t>Metazoa</a:t>
            </a:r>
            <a:r>
              <a:rPr lang="en-US" noProof="0" dirty="0"/>
              <a:t> rather than </a:t>
            </a:r>
            <a:r>
              <a:rPr lang="en-US" noProof="0" dirty="0" err="1"/>
              <a:t>Eukaryota</a:t>
            </a:r>
            <a:r>
              <a:rPr lang="en-US" noProof="0" dirty="0"/>
              <a:t>)</a:t>
            </a:r>
          </a:p>
        </p:txBody>
      </p:sp>
      <p:pic>
        <p:nvPicPr>
          <p:cNvPr id="3" name="Immagine 2"/>
          <p:cNvPicPr>
            <a:picLocks noChangeAspect="1"/>
          </p:cNvPicPr>
          <p:nvPr/>
        </p:nvPicPr>
        <p:blipFill>
          <a:blip r:embed="rId2"/>
          <a:stretch>
            <a:fillRect/>
          </a:stretch>
        </p:blipFill>
        <p:spPr>
          <a:xfrm>
            <a:off x="365180" y="4561490"/>
            <a:ext cx="7333078" cy="1664461"/>
          </a:xfrm>
          <a:prstGeom prst="rect">
            <a:avLst/>
          </a:prstGeom>
        </p:spPr>
      </p:pic>
      <p:pic>
        <p:nvPicPr>
          <p:cNvPr id="6" name="Immagine 5"/>
          <p:cNvPicPr>
            <a:picLocks noChangeAspect="1"/>
          </p:cNvPicPr>
          <p:nvPr/>
        </p:nvPicPr>
        <p:blipFill>
          <a:blip r:embed="rId3"/>
          <a:stretch>
            <a:fillRect/>
          </a:stretch>
        </p:blipFill>
        <p:spPr>
          <a:xfrm>
            <a:off x="327273" y="1558334"/>
            <a:ext cx="7370985" cy="3003156"/>
          </a:xfrm>
          <a:prstGeom prst="rect">
            <a:avLst/>
          </a:prstGeom>
        </p:spPr>
      </p:pic>
    </p:spTree>
    <p:extLst>
      <p:ext uri="{BB962C8B-B14F-4D97-AF65-F5344CB8AC3E}">
        <p14:creationId xmlns:p14="http://schemas.microsoft.com/office/powerpoint/2010/main" val="257670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202" y="387162"/>
            <a:ext cx="10365210" cy="525822"/>
          </a:xfrm>
        </p:spPr>
        <p:txBody>
          <a:bodyPr>
            <a:normAutofit fontScale="90000"/>
          </a:bodyPr>
          <a:lstStyle/>
          <a:p>
            <a:r>
              <a:rPr lang="en-US" noProof="0" dirty="0"/>
              <a:t>Evaluation of k-</a:t>
            </a:r>
            <a:r>
              <a:rPr lang="en-US" noProof="0" dirty="0" err="1"/>
              <a:t>mer</a:t>
            </a:r>
            <a:r>
              <a:rPr lang="en-US" noProof="0" dirty="0"/>
              <a:t> completeness and multiplicity</a:t>
            </a:r>
          </a:p>
        </p:txBody>
      </p:sp>
      <p:sp>
        <p:nvSpPr>
          <p:cNvPr id="3" name="Content Placeholder 2"/>
          <p:cNvSpPr>
            <a:spLocks noGrp="1"/>
          </p:cNvSpPr>
          <p:nvPr>
            <p:ph idx="1"/>
          </p:nvPr>
        </p:nvSpPr>
        <p:spPr>
          <a:xfrm>
            <a:off x="546630" y="1090547"/>
            <a:ext cx="11290327" cy="4535424"/>
          </a:xfrm>
        </p:spPr>
        <p:txBody>
          <a:bodyPr>
            <a:normAutofit/>
          </a:bodyPr>
          <a:lstStyle/>
          <a:p>
            <a:pPr algn="just"/>
            <a:r>
              <a:rPr lang="en-US" sz="1600" noProof="0" dirty="0"/>
              <a:t>This is usually done with a software named </a:t>
            </a:r>
            <a:r>
              <a:rPr lang="en-US" sz="1600" b="1" noProof="0" dirty="0" err="1"/>
              <a:t>Merqury</a:t>
            </a:r>
            <a:endParaRPr lang="en-US" sz="1600" b="1" noProof="0" dirty="0"/>
          </a:p>
          <a:p>
            <a:pPr algn="just"/>
            <a:r>
              <a:rPr lang="en-US" sz="1600" b="1" noProof="0" dirty="0"/>
              <a:t>K-</a:t>
            </a:r>
            <a:r>
              <a:rPr lang="en-US" sz="1600" b="1" noProof="0" dirty="0" err="1"/>
              <a:t>mer</a:t>
            </a:r>
            <a:r>
              <a:rPr lang="en-US" sz="1600" b="1" noProof="0" dirty="0"/>
              <a:t> completeness (and multiplicity) </a:t>
            </a:r>
            <a:r>
              <a:rPr lang="en-US" sz="1600" noProof="0" dirty="0"/>
              <a:t>is another important metric complementary with those previously discussed for evaluating whether a genome assembly correctly and completely represents all genomic regions and both haplotypes (i.e. including allelic variability and structural variations)</a:t>
            </a:r>
          </a:p>
          <a:p>
            <a:pPr algn="just"/>
            <a:r>
              <a:rPr lang="en-US" sz="1600" dirty="0"/>
              <a:t>Ideally, 100% of the k-</a:t>
            </a:r>
            <a:r>
              <a:rPr lang="en-US" sz="1600" dirty="0" err="1"/>
              <a:t>mers</a:t>
            </a:r>
            <a:r>
              <a:rPr lang="en-US" sz="1600" dirty="0"/>
              <a:t> should be associated with at least one of the two assembled haplotypes in a fully phased chromosome-scale diploid genome assembly</a:t>
            </a:r>
          </a:p>
          <a:p>
            <a:pPr algn="just"/>
            <a:r>
              <a:rPr lang="en-US" sz="1600" noProof="0" dirty="0"/>
              <a:t>In old-style genome assemblies, without chromosome phasing, many k-</a:t>
            </a:r>
            <a:r>
              <a:rPr lang="en-US" sz="1600" noProof="0" dirty="0" err="1"/>
              <a:t>mers</a:t>
            </a:r>
            <a:r>
              <a:rPr lang="en-US" sz="1600" noProof="0" dirty="0"/>
              <a:t> (those associated with the alternate haplotype) are expected to be missing</a:t>
            </a:r>
          </a:p>
        </p:txBody>
      </p:sp>
      <p:pic>
        <p:nvPicPr>
          <p:cNvPr id="7" name="Immagine 6" descr="Immagine che contiene testo, diagramma, Diagramma, linea&#10;&#10;Il contenuto generato dall'IA potrebbe non essere corretto.">
            <a:extLst>
              <a:ext uri="{FF2B5EF4-FFF2-40B4-BE49-F238E27FC236}">
                <a16:creationId xmlns:a16="http://schemas.microsoft.com/office/drawing/2014/main" id="{079D0FE5-326F-AD4C-C762-4F7293857579}"/>
              </a:ext>
            </a:extLst>
          </p:cNvPr>
          <p:cNvPicPr>
            <a:picLocks noChangeAspect="1"/>
          </p:cNvPicPr>
          <p:nvPr/>
        </p:nvPicPr>
        <p:blipFill>
          <a:blip r:embed="rId2">
            <a:extLst>
              <a:ext uri="{28A0092B-C50C-407E-A947-70E740481C1C}">
                <a14:useLocalDpi xmlns:a14="http://schemas.microsoft.com/office/drawing/2010/main" val="0"/>
              </a:ext>
            </a:extLst>
          </a:blip>
          <a:srcRect b="64982"/>
          <a:stretch>
            <a:fillRect/>
          </a:stretch>
        </p:blipFill>
        <p:spPr>
          <a:xfrm>
            <a:off x="2445554" y="3927800"/>
            <a:ext cx="6838668" cy="2401556"/>
          </a:xfrm>
          <a:prstGeom prst="rect">
            <a:avLst/>
          </a:prstGeom>
        </p:spPr>
      </p:pic>
    </p:spTree>
    <p:extLst>
      <p:ext uri="{BB962C8B-B14F-4D97-AF65-F5344CB8AC3E}">
        <p14:creationId xmlns:p14="http://schemas.microsoft.com/office/powerpoint/2010/main" val="350021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798" y="1338934"/>
            <a:ext cx="6529251" cy="4550138"/>
          </a:xfrm>
        </p:spPr>
        <p:txBody>
          <a:bodyPr>
            <a:normAutofit lnSpcReduction="10000"/>
          </a:bodyPr>
          <a:lstStyle/>
          <a:p>
            <a:pPr algn="just"/>
            <a:r>
              <a:rPr lang="en-US" noProof="0" dirty="0"/>
              <a:t>If you have a choice, it is always advisable to work on a reference genome, even for gene expression studies (you can better handle paralogs, allelic variants, etc.</a:t>
            </a:r>
          </a:p>
          <a:p>
            <a:pPr algn="just"/>
            <a:r>
              <a:rPr lang="en-US" noProof="0" dirty="0"/>
              <a:t>In some cases, we are (or were) forced to work on a transcriptome (lack of funds, size, etc.)</a:t>
            </a:r>
          </a:p>
          <a:p>
            <a:pPr algn="just"/>
            <a:r>
              <a:rPr lang="en-US" noProof="0" dirty="0"/>
              <a:t>As costs come down, it gradually becomes easier to work even on non-model organisms and more complicated targets. In 2025, reference genomes are becoming more and more common, so the generation of reference transcriptomes will become less and less relevant</a:t>
            </a:r>
          </a:p>
          <a:p>
            <a:pPr algn="just"/>
            <a:r>
              <a:rPr lang="en-US" noProof="0" dirty="0"/>
              <a:t>However, transcriptome assemblies are still very important for </a:t>
            </a:r>
            <a:r>
              <a:rPr lang="en-US" b="1" noProof="0" dirty="0"/>
              <a:t>gene annotation </a:t>
            </a:r>
            <a:r>
              <a:rPr lang="en-US" noProof="0" dirty="0"/>
              <a:t>purposes</a:t>
            </a:r>
          </a:p>
        </p:txBody>
      </p:sp>
      <p:pic>
        <p:nvPicPr>
          <p:cNvPr id="3074" name="Picture 2" descr="https://sixlegsphoto.files.wordpress.com/2014/04/protopteru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4191" y="1027906"/>
            <a:ext cx="3730046" cy="24866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90609" y="3494615"/>
            <a:ext cx="1976503" cy="369332"/>
          </a:xfrm>
          <a:prstGeom prst="rect">
            <a:avLst/>
          </a:prstGeom>
          <a:noFill/>
        </p:spPr>
        <p:txBody>
          <a:bodyPr wrap="none" rtlCol="0">
            <a:spAutoFit/>
          </a:bodyPr>
          <a:lstStyle/>
          <a:p>
            <a:r>
              <a:rPr lang="en-US" b="1" noProof="0" dirty="0">
                <a:solidFill>
                  <a:srgbClr val="FF0000"/>
                </a:solidFill>
              </a:rPr>
              <a:t>130 Gb genome!!!!</a:t>
            </a:r>
          </a:p>
        </p:txBody>
      </p:sp>
      <p:pic>
        <p:nvPicPr>
          <p:cNvPr id="3076" name="Picture 4" descr="http://vertebrates.si.edu/fishes/fugu_highlight/usnm_394112_takifugu_xanthopterus_photograph_lateral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482" y="4427694"/>
            <a:ext cx="3023464" cy="12401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90608" y="5992297"/>
            <a:ext cx="1927835" cy="369332"/>
          </a:xfrm>
          <a:prstGeom prst="rect">
            <a:avLst/>
          </a:prstGeom>
          <a:noFill/>
        </p:spPr>
        <p:txBody>
          <a:bodyPr wrap="none" rtlCol="0">
            <a:spAutoFit/>
          </a:bodyPr>
          <a:lstStyle/>
          <a:p>
            <a:r>
              <a:rPr lang="en-US" b="1" noProof="0" dirty="0">
                <a:solidFill>
                  <a:srgbClr val="FF0000"/>
                </a:solidFill>
              </a:rPr>
              <a:t>0,3 Gb genome!!!!</a:t>
            </a:r>
          </a:p>
        </p:txBody>
      </p:sp>
      <p:pic>
        <p:nvPicPr>
          <p:cNvPr id="3078" name="Picture 6" descr="https://microbewiki.kenyon.edu/images/thumb/1/18/Amoeba_2.jpg/400px-Amoeba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1423" y="2446453"/>
            <a:ext cx="3810000" cy="25050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10464" y="4582197"/>
            <a:ext cx="1985544" cy="369332"/>
          </a:xfrm>
          <a:prstGeom prst="rect">
            <a:avLst/>
          </a:prstGeom>
          <a:noFill/>
        </p:spPr>
        <p:txBody>
          <a:bodyPr wrap="none" rtlCol="0">
            <a:spAutoFit/>
          </a:bodyPr>
          <a:lstStyle/>
          <a:p>
            <a:r>
              <a:rPr lang="en-US" b="1" noProof="0" dirty="0">
                <a:solidFill>
                  <a:srgbClr val="FF0000"/>
                </a:solidFill>
              </a:rPr>
              <a:t>670 Gb genome!!!!</a:t>
            </a:r>
          </a:p>
        </p:txBody>
      </p:sp>
      <p:sp>
        <p:nvSpPr>
          <p:cNvPr id="11" name="Title 1"/>
          <p:cNvSpPr>
            <a:spLocks noGrp="1"/>
          </p:cNvSpPr>
          <p:nvPr>
            <p:ph type="title"/>
          </p:nvPr>
        </p:nvSpPr>
        <p:spPr>
          <a:xfrm>
            <a:off x="847127" y="421327"/>
            <a:ext cx="10430256" cy="405819"/>
          </a:xfrm>
        </p:spPr>
        <p:txBody>
          <a:bodyPr>
            <a:noAutofit/>
          </a:bodyPr>
          <a:lstStyle/>
          <a:p>
            <a:r>
              <a:rPr lang="en-US" sz="2400" noProof="0" dirty="0"/>
              <a:t>Why do we prefer to work on de novo genome assemblies?</a:t>
            </a:r>
          </a:p>
        </p:txBody>
      </p:sp>
    </p:spTree>
    <p:extLst>
      <p:ext uri="{BB962C8B-B14F-4D97-AF65-F5344CB8AC3E}">
        <p14:creationId xmlns:p14="http://schemas.microsoft.com/office/powerpoint/2010/main" val="394605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noProof="0" dirty="0"/>
              <a:t>Let's keep in mind that no genome is perfect.... Technological improvements help!</a:t>
            </a:r>
          </a:p>
        </p:txBody>
      </p:sp>
      <p:pic>
        <p:nvPicPr>
          <p:cNvPr id="4" name="Picture 2" descr="http://image.slidesharecdn.com/assemblathon2talk-130425131109-phpapp02/95/slide-56-638.jpg?1366914300"/>
          <p:cNvPicPr>
            <a:picLocks noChangeAspect="1" noChangeArrowheads="1"/>
          </p:cNvPicPr>
          <p:nvPr/>
        </p:nvPicPr>
        <p:blipFill rotWithShape="1">
          <a:blip r:embed="rId2">
            <a:extLst>
              <a:ext uri="{28A0092B-C50C-407E-A947-70E740481C1C}">
                <a14:useLocalDpi xmlns:a14="http://schemas.microsoft.com/office/drawing/2010/main" val="0"/>
              </a:ext>
            </a:extLst>
          </a:blip>
          <a:srcRect b="17032"/>
          <a:stretch/>
        </p:blipFill>
        <p:spPr bwMode="auto">
          <a:xfrm>
            <a:off x="1177369" y="1889654"/>
            <a:ext cx="5497285" cy="411777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822831" y="2224454"/>
            <a:ext cx="4580792" cy="3139321"/>
          </a:xfrm>
          <a:prstGeom prst="rect">
            <a:avLst/>
          </a:prstGeom>
          <a:noFill/>
        </p:spPr>
        <p:txBody>
          <a:bodyPr wrap="square" rtlCol="0">
            <a:spAutoFit/>
          </a:bodyPr>
          <a:lstStyle/>
          <a:p>
            <a:pPr algn="just"/>
            <a:r>
              <a:rPr lang="en-US" noProof="0" dirty="0"/>
              <a:t>We have already talked about this for the human genome, selling the progress made by the T2T consortium, but let's keep in mind that as far as “standard” genomes are concerned, this level of attention so far has not been there!</a:t>
            </a:r>
          </a:p>
          <a:p>
            <a:pPr algn="just"/>
            <a:endParaRPr lang="en-US" noProof="0" dirty="0"/>
          </a:p>
          <a:p>
            <a:pPr algn="just"/>
            <a:r>
              <a:rPr lang="en-US" b="1" noProof="0" dirty="0"/>
              <a:t>Genome</a:t>
            </a:r>
            <a:r>
              <a:rPr lang="en-US" noProof="0" dirty="0"/>
              <a:t> </a:t>
            </a:r>
            <a:r>
              <a:rPr lang="en-US" b="1" noProof="0" dirty="0"/>
              <a:t>finishing</a:t>
            </a:r>
            <a:r>
              <a:rPr lang="en-US" noProof="0" dirty="0"/>
              <a:t> is a practice for now used only in model organisms or very small genomes</a:t>
            </a:r>
          </a:p>
        </p:txBody>
      </p:sp>
    </p:spTree>
    <p:extLst>
      <p:ext uri="{BB962C8B-B14F-4D97-AF65-F5344CB8AC3E}">
        <p14:creationId xmlns:p14="http://schemas.microsoft.com/office/powerpoint/2010/main" val="92806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en-US" noProof="0" dirty="0"/>
              <a:t>Pre-processing or raw sequencing data</a:t>
            </a:r>
          </a:p>
        </p:txBody>
      </p:sp>
      <p:sp>
        <p:nvSpPr>
          <p:cNvPr id="3" name="Content Placeholder 2"/>
          <p:cNvSpPr>
            <a:spLocks noGrp="1"/>
          </p:cNvSpPr>
          <p:nvPr>
            <p:ph idx="1"/>
          </p:nvPr>
        </p:nvSpPr>
        <p:spPr>
          <a:xfrm>
            <a:off x="707572" y="1072380"/>
            <a:ext cx="10709366" cy="4901700"/>
          </a:xfrm>
        </p:spPr>
        <p:txBody>
          <a:bodyPr>
            <a:normAutofit fontScale="92500" lnSpcReduction="10000"/>
          </a:bodyPr>
          <a:lstStyle/>
          <a:p>
            <a:pPr marL="45720" indent="0" algn="just">
              <a:buNone/>
            </a:pPr>
            <a:r>
              <a:rPr lang="en-US" noProof="0" dirty="0"/>
              <a:t>Independently </a:t>
            </a:r>
            <a:r>
              <a:rPr lang="en-US" b="1" noProof="0" dirty="0"/>
              <a:t>of the type of application </a:t>
            </a:r>
            <a:r>
              <a:rPr lang="en-US" noProof="0" dirty="0"/>
              <a:t>(e.g., this also applies to sequencing approaches dedicated to de novo assembly of genomes seen in the last block of slides) the raw reads CANNOT be directly used, as is, for any type of analysis</a:t>
            </a:r>
          </a:p>
          <a:p>
            <a:pPr marL="45720" indent="0" algn="just">
              <a:buNone/>
            </a:pPr>
            <a:endParaRPr lang="en-US" noProof="0" dirty="0"/>
          </a:p>
          <a:p>
            <a:pPr marL="45720" indent="0" algn="just">
              <a:buNone/>
            </a:pPr>
            <a:r>
              <a:rPr lang="en-US" noProof="0" dirty="0"/>
              <a:t>When I obtain sequencing data, I must ask myself:</a:t>
            </a:r>
          </a:p>
          <a:p>
            <a:pPr marL="45720" indent="0" algn="just">
              <a:buNone/>
            </a:pPr>
            <a:endParaRPr lang="en-US" noProof="0" dirty="0"/>
          </a:p>
          <a:p>
            <a:pPr marL="45720" indent="0" algn="just">
              <a:buNone/>
            </a:pPr>
            <a:r>
              <a:rPr lang="en-US" noProof="0" dirty="0"/>
              <a:t>1) Have I obtained a </a:t>
            </a:r>
            <a:r>
              <a:rPr lang="en-US" u="sng" noProof="0" dirty="0"/>
              <a:t>number of reads consistent with my expectations</a:t>
            </a:r>
            <a:r>
              <a:rPr lang="en-US" noProof="0" dirty="0"/>
              <a:t>?</a:t>
            </a:r>
          </a:p>
          <a:p>
            <a:pPr marL="45720" indent="0" algn="just">
              <a:buNone/>
            </a:pPr>
            <a:r>
              <a:rPr lang="en-US" noProof="0" dirty="0"/>
              <a:t>2) </a:t>
            </a:r>
            <a:r>
              <a:rPr lang="en-US" u="sng" noProof="0" dirty="0"/>
              <a:t>Do the reads I have obtained meet</a:t>
            </a:r>
            <a:r>
              <a:rPr lang="en-US" noProof="0" dirty="0"/>
              <a:t>, in quality and length, </a:t>
            </a:r>
            <a:r>
              <a:rPr lang="en-US" u="sng" noProof="0" dirty="0"/>
              <a:t>what was agreed upon with the sequencing center</a:t>
            </a:r>
            <a:r>
              <a:rPr lang="en-US" noProof="0" dirty="0"/>
              <a:t>?</a:t>
            </a:r>
          </a:p>
          <a:p>
            <a:pPr marL="45720" indent="0" algn="just">
              <a:buNone/>
            </a:pPr>
            <a:r>
              <a:rPr lang="en-US" noProof="0" dirty="0"/>
              <a:t>3) In case I sequenced multiple libraries in parallel (thanks to the addition of barcodes), </a:t>
            </a:r>
            <a:r>
              <a:rPr lang="en-US" u="sng" noProof="0" dirty="0"/>
              <a:t>is the number of reads obtained for the different samples uniform or unbalanced</a:t>
            </a:r>
            <a:r>
              <a:rPr lang="en-US" noProof="0" dirty="0"/>
              <a:t>?</a:t>
            </a:r>
          </a:p>
          <a:p>
            <a:pPr marL="45720" indent="0" algn="just">
              <a:buNone/>
            </a:pPr>
            <a:r>
              <a:rPr lang="en-US" noProof="0" dirty="0"/>
              <a:t>4) </a:t>
            </a:r>
            <a:r>
              <a:rPr lang="en-US" u="sng" noProof="0" dirty="0"/>
              <a:t>Do the reads obtained actually match exclusively the target organism of our analysis </a:t>
            </a:r>
            <a:r>
              <a:rPr lang="en-US" noProof="0" dirty="0"/>
              <a:t>(this is not always 100% certain because of exogenous contamination!)?</a:t>
            </a:r>
          </a:p>
        </p:txBody>
      </p:sp>
    </p:spTree>
    <p:extLst>
      <p:ext uri="{BB962C8B-B14F-4D97-AF65-F5344CB8AC3E}">
        <p14:creationId xmlns:p14="http://schemas.microsoft.com/office/powerpoint/2010/main" val="178511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317" y="1352298"/>
            <a:ext cx="10709366" cy="4901700"/>
          </a:xfrm>
        </p:spPr>
        <p:txBody>
          <a:bodyPr>
            <a:normAutofit/>
          </a:bodyPr>
          <a:lstStyle/>
          <a:p>
            <a:pPr algn="just"/>
            <a:r>
              <a:rPr lang="en-US" noProof="0" dirty="0"/>
              <a:t>In addition to these considerations, I have to ask how much the presence of any sequencing errors may affect data analysis or interpretation of results</a:t>
            </a:r>
          </a:p>
          <a:p>
            <a:pPr algn="just"/>
            <a:r>
              <a:rPr lang="en-US" noProof="0" dirty="0"/>
              <a:t>If sequencing errors are not adequately removed, they could result in the </a:t>
            </a:r>
            <a:r>
              <a:rPr lang="en-US" b="1" u="sng" noProof="0" dirty="0"/>
              <a:t>misidentification of genetic polymorphisms</a:t>
            </a:r>
          </a:p>
          <a:p>
            <a:pPr algn="just"/>
            <a:r>
              <a:rPr lang="en-US" noProof="0" dirty="0"/>
              <a:t>For this reason, minimizing the presence of errors is especially critical for resequencing approaches, whose </a:t>
            </a:r>
            <a:r>
              <a:rPr lang="en-US" u="sng" noProof="0" dirty="0"/>
              <a:t>primary goal is precisely to detect the presence of mutations</a:t>
            </a:r>
            <a:r>
              <a:rPr lang="en-US" noProof="0" dirty="0"/>
              <a:t> in heterozygosity or homozygosity (in case the organism is diploid)</a:t>
            </a:r>
          </a:p>
          <a:p>
            <a:pPr algn="just"/>
            <a:r>
              <a:rPr lang="en-US" noProof="0" dirty="0"/>
              <a:t>How can a truly existing mutation be discriminated from a sequencing error when these are present at a very high rate?</a:t>
            </a:r>
          </a:p>
          <a:p>
            <a:pPr algn="just"/>
            <a:r>
              <a:rPr lang="en-US" noProof="0" dirty="0"/>
              <a:t>The problem becomes even more important when the interest is to detect mutations associated with only a fraction of the cells analyzed (e.g., cancer genomics)</a:t>
            </a:r>
          </a:p>
        </p:txBody>
      </p:sp>
      <p:sp>
        <p:nvSpPr>
          <p:cNvPr id="6" name="Title 1">
            <a:extLst>
              <a:ext uri="{FF2B5EF4-FFF2-40B4-BE49-F238E27FC236}">
                <a16:creationId xmlns:a16="http://schemas.microsoft.com/office/drawing/2014/main" id="{98F0FC4F-3524-F0F8-7A7F-75A580D9DBB8}"/>
              </a:ext>
            </a:extLst>
          </p:cNvPr>
          <p:cNvSpPr>
            <a:spLocks noGrp="1"/>
          </p:cNvSpPr>
          <p:nvPr>
            <p:ph type="title"/>
          </p:nvPr>
        </p:nvSpPr>
        <p:spPr>
          <a:xfrm>
            <a:off x="1341120" y="438912"/>
            <a:ext cx="9509760" cy="405819"/>
          </a:xfrm>
        </p:spPr>
        <p:txBody>
          <a:bodyPr>
            <a:normAutofit fontScale="90000"/>
          </a:bodyPr>
          <a:lstStyle/>
          <a:p>
            <a:r>
              <a:rPr lang="en-US" noProof="0" dirty="0"/>
              <a:t>Pre-processing or raw sequencing data</a:t>
            </a:r>
          </a:p>
        </p:txBody>
      </p:sp>
    </p:spTree>
    <p:extLst>
      <p:ext uri="{BB962C8B-B14F-4D97-AF65-F5344CB8AC3E}">
        <p14:creationId xmlns:p14="http://schemas.microsoft.com/office/powerpoint/2010/main" val="375359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en-US" noProof="0" dirty="0"/>
              <a:t>Resequencing: what are its goals?</a:t>
            </a:r>
          </a:p>
        </p:txBody>
      </p:sp>
      <p:sp>
        <p:nvSpPr>
          <p:cNvPr id="3" name="Content Placeholder 2"/>
          <p:cNvSpPr>
            <a:spLocks noGrp="1"/>
          </p:cNvSpPr>
          <p:nvPr>
            <p:ph idx="1"/>
          </p:nvPr>
        </p:nvSpPr>
        <p:spPr>
          <a:xfrm>
            <a:off x="707572" y="1072380"/>
            <a:ext cx="10709366" cy="4901700"/>
          </a:xfrm>
        </p:spPr>
        <p:txBody>
          <a:bodyPr>
            <a:normAutofit/>
          </a:bodyPr>
          <a:lstStyle/>
          <a:p>
            <a:pPr algn="just"/>
            <a:r>
              <a:rPr lang="en-US" noProof="0" dirty="0"/>
              <a:t>Identification of genetic variation in the population (population genomics studies) or in individuals (study of diseases or investigation of traces of natural selection)</a:t>
            </a:r>
          </a:p>
          <a:p>
            <a:pPr algn="just"/>
            <a:r>
              <a:rPr lang="en-US" noProof="0" dirty="0"/>
              <a:t>What am I interested in? GWAS (Genome-Wide Association Study)? Interest in non-coding, regulatory, or protein-coding regions alone? Structural genomics studies (indel detection, inversions, translocations, etc.)? Targeted interest in a narrow panel of genes (e.g., in those involved in the development of certain diseases)?</a:t>
            </a:r>
          </a:p>
          <a:p>
            <a:pPr algn="just"/>
            <a:r>
              <a:rPr lang="en-US" b="1" u="sng" noProof="0" dirty="0"/>
              <a:t>Whole</a:t>
            </a:r>
            <a:r>
              <a:rPr lang="en-US" noProof="0" dirty="0"/>
              <a:t> </a:t>
            </a:r>
            <a:r>
              <a:rPr lang="en-US" b="1" u="sng" noProof="0" dirty="0"/>
              <a:t>genome</a:t>
            </a:r>
            <a:r>
              <a:rPr lang="en-US" noProof="0" dirty="0"/>
              <a:t> </a:t>
            </a:r>
            <a:r>
              <a:rPr lang="en-US" b="1" u="sng" noProof="0" dirty="0"/>
              <a:t>resequencing</a:t>
            </a:r>
            <a:r>
              <a:rPr lang="en-US" noProof="0" dirty="0"/>
              <a:t> approaches -&gt; sequencing coverage such as to ensure complete mapping of variation along the entire genome</a:t>
            </a:r>
          </a:p>
          <a:p>
            <a:pPr algn="just"/>
            <a:r>
              <a:rPr lang="en-US" b="1" u="sng" noProof="0" dirty="0"/>
              <a:t>Targeted</a:t>
            </a:r>
            <a:r>
              <a:rPr lang="en-US" noProof="0" dirty="0"/>
              <a:t> </a:t>
            </a:r>
            <a:r>
              <a:rPr lang="en-US" b="1" u="sng" noProof="0" dirty="0"/>
              <a:t>resequencing</a:t>
            </a:r>
            <a:r>
              <a:rPr lang="en-US" noProof="0" dirty="0"/>
              <a:t> -&gt; targeted approaches in constructing libraries so as to reduce the complexity of the data produced by limiting the production of reads to certain target genomic regions</a:t>
            </a:r>
          </a:p>
          <a:p>
            <a:pPr algn="just"/>
            <a:r>
              <a:rPr lang="en-US" noProof="0" dirty="0"/>
              <a:t>Cost and sequencing strategies depend on the type of application we have in mind and the goal of our study</a:t>
            </a:r>
          </a:p>
          <a:p>
            <a:pPr algn="just"/>
            <a:endParaRPr lang="en-US" noProof="0" dirty="0"/>
          </a:p>
        </p:txBody>
      </p:sp>
    </p:spTree>
    <p:extLst>
      <p:ext uri="{BB962C8B-B14F-4D97-AF65-F5344CB8AC3E}">
        <p14:creationId xmlns:p14="http://schemas.microsoft.com/office/powerpoint/2010/main" val="101162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en-US" noProof="0" dirty="0"/>
              <a:t>Targeted sequencing</a:t>
            </a:r>
          </a:p>
        </p:txBody>
      </p:sp>
      <p:sp>
        <p:nvSpPr>
          <p:cNvPr id="3" name="Content Placeholder 2"/>
          <p:cNvSpPr>
            <a:spLocks noGrp="1"/>
          </p:cNvSpPr>
          <p:nvPr>
            <p:ph idx="1"/>
          </p:nvPr>
        </p:nvSpPr>
        <p:spPr>
          <a:xfrm>
            <a:off x="707572" y="1072380"/>
            <a:ext cx="10709366" cy="4901700"/>
          </a:xfrm>
        </p:spPr>
        <p:txBody>
          <a:bodyPr>
            <a:normAutofit/>
          </a:bodyPr>
          <a:lstStyle/>
          <a:p>
            <a:pPr algn="just"/>
            <a:r>
              <a:rPr lang="en-US" noProof="0" dirty="0"/>
              <a:t>Reduced cost and complexity of analysis</a:t>
            </a:r>
          </a:p>
          <a:p>
            <a:pPr algn="just"/>
            <a:r>
              <a:rPr lang="en-US" noProof="0" dirty="0"/>
              <a:t>I can analyze more samples at the same cost (because I can reduce the number of reads needed to analyze the single sample)</a:t>
            </a:r>
          </a:p>
          <a:p>
            <a:pPr algn="just"/>
            <a:r>
              <a:rPr lang="en-US" b="1" noProof="0" dirty="0"/>
              <a:t>Exome</a:t>
            </a:r>
            <a:r>
              <a:rPr lang="en-US" noProof="0" dirty="0"/>
              <a:t> </a:t>
            </a:r>
            <a:r>
              <a:rPr lang="en-US" b="1" noProof="0" dirty="0"/>
              <a:t>sequencing</a:t>
            </a:r>
            <a:r>
              <a:rPr lang="en-US" noProof="0" dirty="0"/>
              <a:t> approaches -&gt; sequencing of all exons within a genome; I therefore exclude introns and intergenic regions, plus regulatory regions</a:t>
            </a:r>
          </a:p>
          <a:p>
            <a:pPr algn="just"/>
            <a:r>
              <a:rPr lang="en-US" b="1" noProof="0" dirty="0"/>
              <a:t>Custom panels</a:t>
            </a:r>
            <a:r>
              <a:rPr lang="en-US" noProof="0" dirty="0"/>
              <a:t> -&gt; I select only a few specific targets, which may represent a subset of a few dozen or hundreds of genes, or fragments thereof (e.g., exons where mutations are known to be associated with certain diseases)</a:t>
            </a:r>
          </a:p>
          <a:p>
            <a:pPr algn="just"/>
            <a:r>
              <a:rPr lang="en-US" b="1" noProof="0" dirty="0"/>
              <a:t>Targeted</a:t>
            </a:r>
            <a:r>
              <a:rPr lang="en-US" noProof="0" dirty="0"/>
              <a:t> </a:t>
            </a:r>
            <a:r>
              <a:rPr lang="en-US" b="1" noProof="0" dirty="0"/>
              <a:t>amplicon</a:t>
            </a:r>
            <a:r>
              <a:rPr lang="en-US" noProof="0" dirty="0"/>
              <a:t> </a:t>
            </a:r>
            <a:r>
              <a:rPr lang="en-US" b="1" noProof="0" dirty="0"/>
              <a:t>sequencing</a:t>
            </a:r>
            <a:r>
              <a:rPr lang="en-US" noProof="0" dirty="0"/>
              <a:t>: a single target region is analyzed from which information is expected to be derived, for example, about the biodiversity of a sample -&gt; metagenomics approaches (mitochondrial DNA), polymorphic targets (MHC locus), etc.</a:t>
            </a:r>
          </a:p>
        </p:txBody>
      </p:sp>
    </p:spTree>
    <p:extLst>
      <p:ext uri="{BB962C8B-B14F-4D97-AF65-F5344CB8AC3E}">
        <p14:creationId xmlns:p14="http://schemas.microsoft.com/office/powerpoint/2010/main" val="31136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866" y="452045"/>
            <a:ext cx="4152899" cy="1501712"/>
          </a:xfrm>
        </p:spPr>
        <p:txBody>
          <a:bodyPr>
            <a:noAutofit/>
          </a:bodyPr>
          <a:lstStyle/>
          <a:p>
            <a:pPr algn="ctr"/>
            <a:r>
              <a:rPr lang="en-US" sz="2400" noProof="0" dirty="0"/>
              <a:t>How do I selectively include only genomic regions of interest in a library?</a:t>
            </a:r>
          </a:p>
        </p:txBody>
      </p:sp>
      <p:sp>
        <p:nvSpPr>
          <p:cNvPr id="3" name="Content Placeholder 2"/>
          <p:cNvSpPr>
            <a:spLocks noGrp="1"/>
          </p:cNvSpPr>
          <p:nvPr>
            <p:ph idx="1"/>
          </p:nvPr>
        </p:nvSpPr>
        <p:spPr>
          <a:xfrm>
            <a:off x="646066" y="2307771"/>
            <a:ext cx="4848497" cy="4145280"/>
          </a:xfrm>
        </p:spPr>
        <p:txBody>
          <a:bodyPr>
            <a:normAutofit fontScale="92500" lnSpcReduction="10000"/>
          </a:bodyPr>
          <a:lstStyle/>
          <a:p>
            <a:r>
              <a:rPr lang="en-US" noProof="0" dirty="0"/>
              <a:t>Can use </a:t>
            </a:r>
            <a:r>
              <a:rPr lang="en-US" b="1" noProof="0" dirty="0"/>
              <a:t>biotinylated</a:t>
            </a:r>
            <a:r>
              <a:rPr lang="en-US" noProof="0" dirty="0"/>
              <a:t> </a:t>
            </a:r>
            <a:r>
              <a:rPr lang="en-US" b="1" noProof="0" dirty="0"/>
              <a:t>+ magnetic</a:t>
            </a:r>
            <a:r>
              <a:rPr lang="en-US" noProof="0" dirty="0"/>
              <a:t> </a:t>
            </a:r>
            <a:r>
              <a:rPr lang="en-US" b="1" noProof="0" dirty="0"/>
              <a:t>pulldown</a:t>
            </a:r>
            <a:r>
              <a:rPr lang="en-US" noProof="0" dirty="0"/>
              <a:t> </a:t>
            </a:r>
            <a:r>
              <a:rPr lang="en-US" b="1" noProof="0" dirty="0"/>
              <a:t>probes</a:t>
            </a:r>
            <a:r>
              <a:rPr lang="en-US" noProof="0" dirty="0"/>
              <a:t> </a:t>
            </a:r>
            <a:r>
              <a:rPr lang="en-US" b="1" noProof="0" dirty="0"/>
              <a:t>.</a:t>
            </a:r>
            <a:br>
              <a:rPr lang="en-US" noProof="0" dirty="0"/>
            </a:br>
            <a:endParaRPr lang="en-US" noProof="0" dirty="0"/>
          </a:p>
          <a:p>
            <a:r>
              <a:rPr lang="en-US" noProof="0" dirty="0"/>
              <a:t>This approach may allow, depending on experimental design, isolation of regions from a few tens of </a:t>
            </a:r>
            <a:r>
              <a:rPr lang="en-US" noProof="0" dirty="0" err="1"/>
              <a:t>Kb</a:t>
            </a:r>
            <a:r>
              <a:rPr lang="en-US" noProof="0" dirty="0"/>
              <a:t> to over 50 Mb</a:t>
            </a:r>
            <a:br>
              <a:rPr lang="en-US" noProof="0" dirty="0"/>
            </a:br>
            <a:endParaRPr lang="en-US" noProof="0" dirty="0"/>
          </a:p>
          <a:p>
            <a:r>
              <a:rPr lang="en-US" noProof="0" dirty="0"/>
              <a:t>Example in the figure: Illumina </a:t>
            </a:r>
            <a:r>
              <a:rPr lang="en-US" noProof="0" dirty="0" err="1"/>
              <a:t>Nextera</a:t>
            </a:r>
            <a:r>
              <a:rPr lang="en-US" noProof="0" dirty="0"/>
              <a:t> exome capture</a:t>
            </a:r>
            <a:br>
              <a:rPr lang="en-US" noProof="0" dirty="0"/>
            </a:br>
            <a:endParaRPr lang="en-US" noProof="0" dirty="0"/>
          </a:p>
          <a:p>
            <a:r>
              <a:rPr lang="en-US" noProof="0" dirty="0"/>
              <a:t>Probes are complementary to target sequences (in this case exons)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069" y="452045"/>
            <a:ext cx="6515665" cy="5936494"/>
          </a:xfrm>
          <a:prstGeom prst="rect">
            <a:avLst/>
          </a:prstGeom>
        </p:spPr>
      </p:pic>
    </p:spTree>
    <p:extLst>
      <p:ext uri="{BB962C8B-B14F-4D97-AF65-F5344CB8AC3E}">
        <p14:creationId xmlns:p14="http://schemas.microsoft.com/office/powerpoint/2010/main" val="37861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69879" cy="6858000"/>
          </a:xfrm>
        </p:spPr>
      </p:pic>
      <p:sp>
        <p:nvSpPr>
          <p:cNvPr id="7" name="CasellaDiTesto 6"/>
          <p:cNvSpPr txBox="1"/>
          <p:nvPr/>
        </p:nvSpPr>
        <p:spPr>
          <a:xfrm>
            <a:off x="4937760" y="592183"/>
            <a:ext cx="707136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624D38"/>
                </a:solidFill>
                <a:effectLst/>
                <a:uLnTx/>
                <a:uFillTx/>
                <a:latin typeface="Century Gothic"/>
                <a:ea typeface="+mn-ea"/>
                <a:cs typeface="+mn-cs"/>
              </a:rPr>
              <a:t>Example of the workflow of a commercial kit</a:t>
            </a:r>
            <a:br>
              <a:rPr kumimoji="0" lang="en-US" sz="1800" b="0" i="0" u="none" strike="noStrike" kern="1200" cap="none" spc="0" normalizeH="0" baseline="0" noProof="0" dirty="0">
                <a:ln>
                  <a:noFill/>
                </a:ln>
                <a:solidFill>
                  <a:srgbClr val="624D38"/>
                </a:solidFill>
                <a:effectLst/>
                <a:uLnTx/>
                <a:uFillTx/>
                <a:latin typeface="Century Gothic"/>
                <a:ea typeface="+mn-ea"/>
                <a:cs typeface="+mn-cs"/>
              </a:rPr>
            </a:b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A key goal is always to minimize the capture of “off-target” fragments</a:t>
            </a:r>
            <a:br>
              <a:rPr kumimoji="0" lang="en-US" sz="1800" b="0" i="0" u="none" strike="noStrike" kern="1200" cap="none" spc="0" normalizeH="0" baseline="0" noProof="0" dirty="0">
                <a:ln>
                  <a:noFill/>
                </a:ln>
                <a:solidFill>
                  <a:srgbClr val="624D38"/>
                </a:solidFill>
                <a:effectLst/>
                <a:uLnTx/>
                <a:uFillTx/>
                <a:latin typeface="Century Gothic"/>
                <a:ea typeface="+mn-ea"/>
                <a:cs typeface="+mn-cs"/>
              </a:rPr>
            </a:b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This kit (from IDT) uses “blocker” oligonucleotides that prevent hybridization between sequencing adapters present at the ends of library fragments</a:t>
            </a:r>
          </a:p>
        </p:txBody>
      </p:sp>
    </p:spTree>
    <p:extLst>
      <p:ext uri="{BB962C8B-B14F-4D97-AF65-F5344CB8AC3E}">
        <p14:creationId xmlns:p14="http://schemas.microsoft.com/office/powerpoint/2010/main" val="237285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Target enrichment panels</a:t>
            </a:r>
          </a:p>
        </p:txBody>
      </p:sp>
      <p:sp>
        <p:nvSpPr>
          <p:cNvPr id="3" name="Content Placeholder 2"/>
          <p:cNvSpPr>
            <a:spLocks noGrp="1"/>
          </p:cNvSpPr>
          <p:nvPr>
            <p:ph idx="1"/>
          </p:nvPr>
        </p:nvSpPr>
        <p:spPr>
          <a:xfrm>
            <a:off x="707572" y="1072380"/>
            <a:ext cx="5458097" cy="4901700"/>
          </a:xfrm>
        </p:spPr>
        <p:txBody>
          <a:bodyPr>
            <a:normAutofit/>
          </a:bodyPr>
          <a:lstStyle/>
          <a:p>
            <a:pPr marL="45720" indent="0" algn="just">
              <a:buNone/>
            </a:pPr>
            <a:r>
              <a:rPr lang="en-US" noProof="0" dirty="0"/>
              <a:t>Example: </a:t>
            </a:r>
            <a:r>
              <a:rPr lang="en-US" noProof="0" dirty="0" err="1"/>
              <a:t>SureSelect</a:t>
            </a:r>
            <a:r>
              <a:rPr lang="en-US" noProof="0" dirty="0"/>
              <a:t> lung cancer</a:t>
            </a:r>
          </a:p>
          <a:p>
            <a:pPr marL="45720" indent="0" algn="just">
              <a:buNone/>
            </a:pPr>
            <a:r>
              <a:rPr lang="en-US" noProof="0" dirty="0"/>
              <a:t>20 target genes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252" y="980687"/>
            <a:ext cx="6782388" cy="2667231"/>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6046"/>
            <a:ext cx="5347423" cy="3661954"/>
          </a:xfrm>
          <a:prstGeom prst="rect">
            <a:avLst/>
          </a:prstGeom>
        </p:spPr>
      </p:pic>
      <p:sp>
        <p:nvSpPr>
          <p:cNvPr id="8" name="Content Placeholder 2"/>
          <p:cNvSpPr txBox="1">
            <a:spLocks/>
          </p:cNvSpPr>
          <p:nvPr/>
        </p:nvSpPr>
        <p:spPr>
          <a:xfrm>
            <a:off x="5754189" y="3892985"/>
            <a:ext cx="5458097" cy="49017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marR="0" lvl="0" indent="0" algn="just" defTabSz="914400" rtl="0" eaLnBrk="1" fontAlgn="auto" latinLnBrk="0" hangingPunct="1">
              <a:lnSpc>
                <a:spcPct val="90000"/>
              </a:lnSpc>
              <a:spcBef>
                <a:spcPts val="1800"/>
              </a:spcBef>
              <a:spcAft>
                <a:spcPts val="0"/>
              </a:spcAft>
              <a:buClrTx/>
              <a:buSzPct val="80000"/>
              <a:buFont typeface="Arial" pitchFamily="34" charset="0"/>
              <a:buNone/>
              <a:tabLst/>
              <a:defRPr/>
            </a:pPr>
            <a:r>
              <a:rPr kumimoji="0" lang="en-US" sz="2000" b="0" i="0" u="none" strike="noStrike" kern="1200" cap="none" spc="0" normalizeH="0" baseline="0" noProof="0" dirty="0">
                <a:ln>
                  <a:noFill/>
                </a:ln>
                <a:solidFill>
                  <a:srgbClr val="624D38"/>
                </a:solidFill>
                <a:effectLst/>
                <a:uLnTx/>
                <a:uFillTx/>
                <a:latin typeface="Century Gothic"/>
                <a:ea typeface="+mn-ea"/>
                <a:cs typeface="+mn-cs"/>
              </a:rPr>
              <a:t>Example: </a:t>
            </a:r>
            <a:r>
              <a:rPr kumimoji="0" lang="en-US" sz="2000" b="0" i="0" u="none" strike="noStrike" kern="1200" cap="none" spc="0" normalizeH="0" baseline="0" noProof="0" dirty="0" err="1">
                <a:ln>
                  <a:noFill/>
                </a:ln>
                <a:solidFill>
                  <a:srgbClr val="624D38"/>
                </a:solidFill>
                <a:effectLst/>
                <a:uLnTx/>
                <a:uFillTx/>
                <a:latin typeface="Century Gothic"/>
                <a:ea typeface="+mn-ea"/>
                <a:cs typeface="+mn-cs"/>
              </a:rPr>
              <a:t>SureSelect</a:t>
            </a:r>
            <a:r>
              <a:rPr kumimoji="0" lang="en-US" sz="2000" b="0" i="0" u="none" strike="noStrike" kern="1200" cap="none" spc="0" normalizeH="0" baseline="0" noProof="0" dirty="0">
                <a:ln>
                  <a:noFill/>
                </a:ln>
                <a:solidFill>
                  <a:srgbClr val="624D38"/>
                </a:solidFill>
                <a:effectLst/>
                <a:uLnTx/>
                <a:uFillTx/>
                <a:latin typeface="Century Gothic"/>
                <a:ea typeface="+mn-ea"/>
                <a:cs typeface="+mn-cs"/>
              </a:rPr>
              <a:t> Solid Tumor</a:t>
            </a:r>
          </a:p>
          <a:p>
            <a:pPr marL="45720" marR="0" lvl="0" indent="0" algn="just" defTabSz="914400" rtl="0" eaLnBrk="1" fontAlgn="auto" latinLnBrk="0" hangingPunct="1">
              <a:lnSpc>
                <a:spcPct val="90000"/>
              </a:lnSpc>
              <a:spcBef>
                <a:spcPts val="1800"/>
              </a:spcBef>
              <a:spcAft>
                <a:spcPts val="0"/>
              </a:spcAft>
              <a:buClrTx/>
              <a:buSzPct val="80000"/>
              <a:buFont typeface="Arial" pitchFamily="34" charset="0"/>
              <a:buNone/>
              <a:tabLst/>
              <a:defRPr/>
            </a:pPr>
            <a:r>
              <a:rPr kumimoji="0" lang="en-US" sz="2000" b="0" i="0" u="none" strike="noStrike" kern="1200" cap="none" spc="0" normalizeH="0" baseline="0" noProof="0" dirty="0">
                <a:ln>
                  <a:noFill/>
                </a:ln>
                <a:solidFill>
                  <a:srgbClr val="624D38"/>
                </a:solidFill>
                <a:effectLst/>
                <a:uLnTx/>
                <a:uFillTx/>
                <a:latin typeface="Century Gothic"/>
                <a:ea typeface="+mn-ea"/>
                <a:cs typeface="+mn-cs"/>
              </a:rPr>
              <a:t>98 target genes</a:t>
            </a:r>
          </a:p>
        </p:txBody>
      </p:sp>
      <p:sp>
        <p:nvSpPr>
          <p:cNvPr id="4" name="CasellaDiTesto 3"/>
          <p:cNvSpPr txBox="1"/>
          <p:nvPr/>
        </p:nvSpPr>
        <p:spPr>
          <a:xfrm>
            <a:off x="6054995" y="5027023"/>
            <a:ext cx="5539154" cy="1077218"/>
          </a:xfrm>
          <a:prstGeom prst="rect">
            <a:avLst/>
          </a:prstGeom>
          <a:no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24D38"/>
                </a:solidFill>
                <a:effectLst/>
                <a:uLnTx/>
                <a:uFillTx/>
                <a:latin typeface="Century Gothic"/>
                <a:ea typeface="+mn-ea"/>
                <a:cs typeface="+mn-cs"/>
              </a:rPr>
              <a:t>The smaller the target panel, the fewer reads required -&gt; lower overall cost, ability to sequence multiple barcoded libraries simultaneously, on “benchtop” sequencers</a:t>
            </a:r>
          </a:p>
        </p:txBody>
      </p:sp>
    </p:spTree>
    <p:extLst>
      <p:ext uri="{BB962C8B-B14F-4D97-AF65-F5344CB8AC3E}">
        <p14:creationId xmlns:p14="http://schemas.microsoft.com/office/powerpoint/2010/main" val="22347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err="1"/>
              <a:t>Ampliseq</a:t>
            </a:r>
            <a:r>
              <a:rPr lang="en-US" noProof="0" dirty="0"/>
              <a:t> panels</a:t>
            </a:r>
          </a:p>
        </p:txBody>
      </p:sp>
      <p:sp>
        <p:nvSpPr>
          <p:cNvPr id="3" name="Content Placeholder 2"/>
          <p:cNvSpPr>
            <a:spLocks noGrp="1"/>
          </p:cNvSpPr>
          <p:nvPr>
            <p:ph idx="1"/>
          </p:nvPr>
        </p:nvSpPr>
        <p:spPr>
          <a:xfrm>
            <a:off x="707572" y="1072380"/>
            <a:ext cx="5458097" cy="4901700"/>
          </a:xfrm>
        </p:spPr>
        <p:txBody>
          <a:bodyPr>
            <a:normAutofit fontScale="92500"/>
          </a:bodyPr>
          <a:lstStyle/>
          <a:p>
            <a:pPr algn="just"/>
            <a:r>
              <a:rPr lang="en-US" noProof="0" dirty="0"/>
              <a:t>Ability to simultaneously amplify (and then sequence) by </a:t>
            </a:r>
            <a:r>
              <a:rPr lang="en-US" b="1" noProof="0" dirty="0"/>
              <a:t>multiplex PCR </a:t>
            </a:r>
            <a:r>
              <a:rPr lang="en-US" noProof="0" dirty="0"/>
              <a:t>hundreds of genomic regions in a single project</a:t>
            </a:r>
          </a:p>
          <a:p>
            <a:pPr algn="just"/>
            <a:r>
              <a:rPr lang="en-US" noProof="0" dirty="0"/>
              <a:t>N.B. also compatible with targeted sequencing from RNA, </a:t>
            </a:r>
            <a:r>
              <a:rPr lang="en-US" u="sng" noProof="0" dirty="0"/>
              <a:t>after </a:t>
            </a:r>
            <a:r>
              <a:rPr lang="en-US" u="sng" noProof="0" dirty="0" err="1"/>
              <a:t>retrotranscription</a:t>
            </a:r>
            <a:r>
              <a:rPr lang="en-US" u="sng" noProof="0" dirty="0"/>
              <a:t> into cDNA</a:t>
            </a:r>
          </a:p>
          <a:p>
            <a:pPr algn="just"/>
            <a:r>
              <a:rPr lang="en-US" noProof="0" dirty="0"/>
              <a:t>Compatible </a:t>
            </a:r>
            <a:r>
              <a:rPr lang="en-US" b="1" noProof="0" dirty="0"/>
              <a:t>with Illumina or </a:t>
            </a:r>
            <a:r>
              <a:rPr lang="en-US" b="1" noProof="0" dirty="0" err="1"/>
              <a:t>IonTorrent</a:t>
            </a:r>
            <a:r>
              <a:rPr lang="en-US" b="1" noProof="0" dirty="0"/>
              <a:t> sequencing</a:t>
            </a:r>
            <a:r>
              <a:rPr lang="en-US" noProof="0" dirty="0"/>
              <a:t> (potentially also AVITI, </a:t>
            </a:r>
            <a:r>
              <a:rPr lang="en-US" noProof="0" dirty="0" err="1"/>
              <a:t>BGIseq</a:t>
            </a:r>
            <a:r>
              <a:rPr lang="en-US" noProof="0" dirty="0"/>
              <a:t>, Singular Genomics, Ultima Genomics and </a:t>
            </a:r>
            <a:r>
              <a:rPr lang="en-US" noProof="0" dirty="0" err="1"/>
              <a:t>Onso</a:t>
            </a:r>
            <a:r>
              <a:rPr lang="en-US" noProof="0" dirty="0"/>
              <a:t>)</a:t>
            </a:r>
          </a:p>
          <a:p>
            <a:pPr algn="just"/>
            <a:r>
              <a:rPr lang="en-US" noProof="0" dirty="0"/>
              <a:t>Amplification sizes in the range of a few hundred bp (typically the entire amplicon should be sequenced in </a:t>
            </a:r>
            <a:r>
              <a:rPr lang="en-US" noProof="0" dirty="0" err="1"/>
              <a:t>IonTorrent</a:t>
            </a:r>
            <a:r>
              <a:rPr lang="en-US" noProof="0" dirty="0"/>
              <a:t>, or the two paired-end reads should be partially overlapping to cover the entire amplicon)</a:t>
            </a:r>
          </a:p>
        </p:txBody>
      </p:sp>
      <p:pic>
        <p:nvPicPr>
          <p:cNvPr id="4" name="Immagine 3"/>
          <p:cNvPicPr>
            <a:picLocks noChangeAspect="1"/>
          </p:cNvPicPr>
          <p:nvPr/>
        </p:nvPicPr>
        <p:blipFill>
          <a:blip r:embed="rId2"/>
          <a:stretch>
            <a:fillRect/>
          </a:stretch>
        </p:blipFill>
        <p:spPr>
          <a:xfrm>
            <a:off x="6403457" y="421494"/>
            <a:ext cx="5544704" cy="6273436"/>
          </a:xfrm>
          <a:prstGeom prst="rect">
            <a:avLst/>
          </a:prstGeom>
        </p:spPr>
      </p:pic>
    </p:spTree>
    <p:extLst>
      <p:ext uri="{BB962C8B-B14F-4D97-AF65-F5344CB8AC3E}">
        <p14:creationId xmlns:p14="http://schemas.microsoft.com/office/powerpoint/2010/main" val="68642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5"/>
            <a:ext cx="9509760" cy="405819"/>
          </a:xfrm>
        </p:spPr>
        <p:txBody>
          <a:bodyPr>
            <a:normAutofit fontScale="90000"/>
          </a:bodyPr>
          <a:lstStyle/>
          <a:p>
            <a:r>
              <a:rPr lang="en-US" noProof="0" dirty="0" err="1"/>
              <a:t>Ampliseq</a:t>
            </a:r>
            <a:r>
              <a:rPr lang="en-US" noProof="0" dirty="0"/>
              <a:t> panels</a:t>
            </a:r>
          </a:p>
        </p:txBody>
      </p:sp>
      <p:sp>
        <p:nvSpPr>
          <p:cNvPr id="3" name="Content Placeholder 2"/>
          <p:cNvSpPr>
            <a:spLocks noGrp="1"/>
          </p:cNvSpPr>
          <p:nvPr>
            <p:ph idx="1"/>
          </p:nvPr>
        </p:nvSpPr>
        <p:spPr>
          <a:xfrm>
            <a:off x="707571" y="1072380"/>
            <a:ext cx="11109959" cy="4901700"/>
          </a:xfrm>
        </p:spPr>
        <p:txBody>
          <a:bodyPr>
            <a:normAutofit/>
          </a:bodyPr>
          <a:lstStyle/>
          <a:p>
            <a:pPr algn="just"/>
            <a:r>
              <a:rPr lang="en-US" noProof="0" dirty="0"/>
              <a:t>Reduced DNA input: typically 50-100 ng, but for certain applications even less</a:t>
            </a:r>
          </a:p>
          <a:p>
            <a:pPr algn="just"/>
            <a:r>
              <a:rPr lang="en-US" noProof="0" dirty="0"/>
              <a:t>Possibility of barcoding</a:t>
            </a:r>
          </a:p>
          <a:p>
            <a:pPr algn="just"/>
            <a:r>
              <a:rPr lang="en-US" noProof="0" dirty="0"/>
              <a:t>12 to 6144 pairs of primers -&gt; possible molecular targets</a:t>
            </a:r>
          </a:p>
          <a:p>
            <a:pPr algn="just"/>
            <a:r>
              <a:rPr lang="en-US" noProof="0" dirty="0"/>
              <a:t>Amplicon size from 140 to 375 bp (</a:t>
            </a:r>
            <a:r>
              <a:rPr lang="en-US" noProof="0" dirty="0" err="1"/>
              <a:t>IonTorrent</a:t>
            </a:r>
            <a:r>
              <a:rPr lang="en-US" noProof="0" dirty="0"/>
              <a:t>)</a:t>
            </a:r>
          </a:p>
          <a:p>
            <a:pPr algn="just"/>
            <a:r>
              <a:rPr lang="en-US" noProof="0" dirty="0"/>
              <a:t>Target: 20X coverage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48891"/>
            <a:ext cx="6895043" cy="3209109"/>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480" y="3468736"/>
            <a:ext cx="5303520" cy="3389264"/>
          </a:xfrm>
          <a:prstGeom prst="rect">
            <a:avLst/>
          </a:prstGeom>
        </p:spPr>
      </p:pic>
    </p:spTree>
    <p:extLst>
      <p:ext uri="{BB962C8B-B14F-4D97-AF65-F5344CB8AC3E}">
        <p14:creationId xmlns:p14="http://schemas.microsoft.com/office/powerpoint/2010/main" val="366876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genomebiology.com/content/figures/gb-2012-13-4-243-1-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10" y="678992"/>
            <a:ext cx="3817287" cy="558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39334" y="379749"/>
            <a:ext cx="7365451" cy="6001643"/>
          </a:xfrm>
          <a:prstGeom prst="rect">
            <a:avLst/>
          </a:prstGeom>
        </p:spPr>
        <p:txBody>
          <a:bodyPr wrap="square">
            <a:spAutoFit/>
          </a:bodyPr>
          <a:lstStyle/>
          <a:p>
            <a:r>
              <a:rPr lang="en-US" sz="1600" noProof="0" dirty="0"/>
              <a:t>A simple scheme for a </a:t>
            </a:r>
            <a:r>
              <a:rPr lang="en-US" sz="1600" i="1" noProof="0" dirty="0"/>
              <a:t>de novo </a:t>
            </a:r>
            <a:r>
              <a:rPr lang="en-US" sz="1600" noProof="0" dirty="0"/>
              <a:t>assembly </a:t>
            </a:r>
            <a:r>
              <a:rPr lang="en-US" sz="1600" b="1" u="sng" noProof="0" dirty="0"/>
              <a:t>(with second-generation reads)</a:t>
            </a:r>
            <a:br>
              <a:rPr lang="en-US" sz="1600" noProof="0" dirty="0"/>
            </a:br>
            <a:endParaRPr lang="en-US" sz="1600" noProof="0" dirty="0"/>
          </a:p>
          <a:p>
            <a:r>
              <a:rPr lang="en-US" sz="1600" noProof="0" dirty="0"/>
              <a:t>(a)Sequencing of DNA (or RNA) from the biological sample of interest.</a:t>
            </a:r>
            <a:br>
              <a:rPr lang="en-US" sz="1600" noProof="0" dirty="0"/>
            </a:br>
            <a:endParaRPr lang="en-US" sz="1600" noProof="0" dirty="0"/>
          </a:p>
          <a:p>
            <a:r>
              <a:rPr lang="en-US" sz="1600" noProof="0" dirty="0"/>
              <a:t>(b)The output of sequencing are millions (sometimes billions!) of short, disordered reads generated from random locations in the genome (or transcriptome)</a:t>
            </a:r>
            <a:br>
              <a:rPr lang="en-US" sz="1600" noProof="0" dirty="0"/>
            </a:br>
            <a:endParaRPr lang="en-US" sz="1600" noProof="0" dirty="0"/>
          </a:p>
          <a:p>
            <a:r>
              <a:rPr lang="en-US" sz="1600" noProof="0" dirty="0"/>
              <a:t>(c)The reads are compared with each other to discover regions of overlap</a:t>
            </a:r>
            <a:br>
              <a:rPr lang="en-US" sz="1600" noProof="0" dirty="0"/>
            </a:br>
            <a:endParaRPr lang="en-US" sz="1600" noProof="0" dirty="0"/>
          </a:p>
          <a:p>
            <a:r>
              <a:rPr lang="en-US" sz="1600" noProof="0" dirty="0"/>
              <a:t>(d)These overlaps are assembled into a large “graph” in which nodes represent k-</a:t>
            </a:r>
            <a:r>
              <a:rPr lang="en-US" sz="1600" noProof="0" dirty="0" err="1"/>
              <a:t>mers</a:t>
            </a:r>
            <a:r>
              <a:rPr lang="en-US" sz="1600" noProof="0" dirty="0"/>
              <a:t> connected to each other according to mutual overlaps</a:t>
            </a:r>
            <a:br>
              <a:rPr lang="en-US" sz="1600" noProof="0" dirty="0"/>
            </a:br>
            <a:endParaRPr lang="en-US" sz="1600" noProof="0" dirty="0"/>
          </a:p>
          <a:p>
            <a:r>
              <a:rPr lang="en-US" sz="1600" noProof="0" dirty="0"/>
              <a:t>(e)The graph is refined to correct errors and simplify the relationships between k-</a:t>
            </a:r>
            <a:r>
              <a:rPr lang="en-US" sz="1600" noProof="0" dirty="0" err="1"/>
              <a:t>mers</a:t>
            </a:r>
            <a:r>
              <a:rPr lang="en-US" sz="1600" noProof="0" dirty="0"/>
              <a:t> in long regions of contiguity (the </a:t>
            </a:r>
            <a:r>
              <a:rPr lang="en-US" sz="1600" b="1" noProof="0" dirty="0"/>
              <a:t>contigs</a:t>
            </a:r>
            <a:r>
              <a:rPr lang="en-US" sz="1600" noProof="0" dirty="0"/>
              <a:t>)</a:t>
            </a:r>
            <a:br>
              <a:rPr lang="en-US" sz="1600" noProof="0" dirty="0"/>
            </a:br>
            <a:endParaRPr lang="en-US" sz="1600" noProof="0" dirty="0"/>
          </a:p>
          <a:p>
            <a:r>
              <a:rPr lang="en-US" sz="1600" noProof="0" dirty="0"/>
              <a:t>(f)The k-</a:t>
            </a:r>
            <a:r>
              <a:rPr lang="en-US" sz="1600" noProof="0" dirty="0" err="1"/>
              <a:t>mer</a:t>
            </a:r>
            <a:r>
              <a:rPr lang="en-US" sz="1600" noProof="0" dirty="0"/>
              <a:t> information and other accessory information (e.g., paired end reads) are used to orient and reunite contigs into longer </a:t>
            </a:r>
            <a:r>
              <a:rPr lang="en-US" sz="1600" b="1" noProof="0" dirty="0"/>
              <a:t>scaffolds</a:t>
            </a:r>
            <a:r>
              <a:rPr lang="en-US" sz="1600" noProof="0" dirty="0"/>
              <a:t>, resolving any conflicts</a:t>
            </a:r>
          </a:p>
          <a:p>
            <a:endParaRPr lang="en-US" sz="1600" noProof="0" dirty="0"/>
          </a:p>
          <a:p>
            <a:r>
              <a:rPr lang="en-US" sz="1600" noProof="0" dirty="0"/>
              <a:t>Schatz et al. Genome Biology 2012 13:243</a:t>
            </a:r>
          </a:p>
        </p:txBody>
      </p:sp>
    </p:spTree>
    <p:extLst>
      <p:ext uri="{BB962C8B-B14F-4D97-AF65-F5344CB8AC3E}">
        <p14:creationId xmlns:p14="http://schemas.microsoft.com/office/powerpoint/2010/main" val="73362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Autofit/>
          </a:bodyPr>
          <a:lstStyle/>
          <a:p>
            <a:r>
              <a:rPr lang="en-US" sz="2800" noProof="0" dirty="0"/>
              <a:t>Example: </a:t>
            </a:r>
            <a:r>
              <a:rPr lang="en-US" sz="2800" noProof="0" dirty="0" err="1"/>
              <a:t>Ampliseq</a:t>
            </a:r>
            <a:r>
              <a:rPr lang="en-US" sz="2800" noProof="0" dirty="0"/>
              <a:t> comprehensive cancer panel</a:t>
            </a:r>
          </a:p>
        </p:txBody>
      </p:sp>
      <p:sp>
        <p:nvSpPr>
          <p:cNvPr id="3" name="Content Placeholder 2"/>
          <p:cNvSpPr>
            <a:spLocks noGrp="1"/>
          </p:cNvSpPr>
          <p:nvPr>
            <p:ph idx="1"/>
          </p:nvPr>
        </p:nvSpPr>
        <p:spPr>
          <a:xfrm>
            <a:off x="707572" y="1072380"/>
            <a:ext cx="4517572" cy="4901700"/>
          </a:xfrm>
        </p:spPr>
        <p:txBody>
          <a:bodyPr>
            <a:normAutofit fontScale="92500" lnSpcReduction="10000"/>
          </a:bodyPr>
          <a:lstStyle/>
          <a:p>
            <a:pPr algn="just"/>
            <a:r>
              <a:rPr lang="en-US" noProof="0" dirty="0"/>
              <a:t>409 target genes, all exons covered</a:t>
            </a:r>
          </a:p>
          <a:p>
            <a:pPr algn="just"/>
            <a:r>
              <a:rPr lang="en-US" noProof="0" dirty="0"/>
              <a:t>Targets are all oncogenes or </a:t>
            </a:r>
            <a:r>
              <a:rPr lang="en-US" noProof="0" dirty="0" err="1"/>
              <a:t>oncosuppressors</a:t>
            </a:r>
            <a:r>
              <a:rPr lang="en-US" noProof="0" dirty="0"/>
              <a:t> that have been frequently reported in the literature to be mutated in cancer diseases (COSMIC database)</a:t>
            </a:r>
          </a:p>
          <a:p>
            <a:pPr algn="just"/>
            <a:r>
              <a:rPr lang="en-US" noProof="0" dirty="0"/>
              <a:t>Input: 40 ng of genomic DNA</a:t>
            </a:r>
          </a:p>
          <a:p>
            <a:pPr algn="just"/>
            <a:r>
              <a:rPr lang="en-US" noProof="0" dirty="0"/>
              <a:t>Cost: about €1,000 for 8 reactions</a:t>
            </a:r>
          </a:p>
          <a:p>
            <a:pPr algn="just"/>
            <a:r>
              <a:rPr lang="en-US" noProof="0" dirty="0"/>
              <a:t>The Hotspot Cancer Panel is significantly smaller (only 50 target genes - 207 amplicons) and naturally has slightly lower costs (96-reaction kit at 10 thousand euros)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032" y="1011420"/>
            <a:ext cx="6201345" cy="5294836"/>
          </a:xfrm>
          <a:prstGeom prst="rect">
            <a:avLst/>
          </a:prstGeom>
        </p:spPr>
      </p:pic>
    </p:spTree>
    <p:extLst>
      <p:ext uri="{BB962C8B-B14F-4D97-AF65-F5344CB8AC3E}">
        <p14:creationId xmlns:p14="http://schemas.microsoft.com/office/powerpoint/2010/main" val="274812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Autofit/>
          </a:bodyPr>
          <a:lstStyle/>
          <a:p>
            <a:r>
              <a:rPr lang="en-US" sz="2800" noProof="0" dirty="0"/>
              <a:t>Example: </a:t>
            </a:r>
            <a:r>
              <a:rPr lang="en-US" sz="2800" noProof="0" dirty="0" err="1"/>
              <a:t>Ampliseq</a:t>
            </a:r>
            <a:r>
              <a:rPr lang="en-US" sz="2800" noProof="0" dirty="0"/>
              <a:t> exome panel</a:t>
            </a:r>
          </a:p>
        </p:txBody>
      </p:sp>
      <p:sp>
        <p:nvSpPr>
          <p:cNvPr id="3" name="Content Placeholder 2"/>
          <p:cNvSpPr>
            <a:spLocks noGrp="1"/>
          </p:cNvSpPr>
          <p:nvPr>
            <p:ph idx="1"/>
          </p:nvPr>
        </p:nvSpPr>
        <p:spPr>
          <a:xfrm>
            <a:off x="846908" y="1499100"/>
            <a:ext cx="5675811" cy="4901700"/>
          </a:xfrm>
        </p:spPr>
        <p:txBody>
          <a:bodyPr>
            <a:normAutofit/>
          </a:bodyPr>
          <a:lstStyle/>
          <a:p>
            <a:pPr algn="just"/>
            <a:r>
              <a:rPr lang="en-US" noProof="0" dirty="0"/>
              <a:t>293,903 pairs of primers</a:t>
            </a:r>
          </a:p>
          <a:p>
            <a:pPr algn="just"/>
            <a:r>
              <a:rPr lang="en-US" noProof="0" dirty="0"/>
              <a:t>Covers about 97% of the protein-coding exons annotated in the human genome</a:t>
            </a:r>
          </a:p>
          <a:p>
            <a:pPr algn="just"/>
            <a:r>
              <a:rPr lang="en-US" noProof="0" dirty="0"/>
              <a:t>No UTR, no lincRNA, no miRNA</a:t>
            </a:r>
          </a:p>
          <a:p>
            <a:pPr algn="just"/>
            <a:r>
              <a:rPr lang="en-US" noProof="0" dirty="0"/>
              <a:t>Input: 50 ng of genomic DNA</a:t>
            </a:r>
          </a:p>
          <a:p>
            <a:pPr algn="just"/>
            <a:r>
              <a:rPr lang="en-US" noProof="0" dirty="0"/>
              <a:t>Rationale: about 85% of known mutations associated with inherited genetic diseases fall in coding exons or exon-exon junctions</a:t>
            </a:r>
          </a:p>
          <a:p>
            <a:pPr algn="just"/>
            <a:r>
              <a:rPr lang="en-US" noProof="0" dirty="0"/>
              <a:t>Cost: about 1,000 euros for 8 reactions</a:t>
            </a:r>
          </a:p>
        </p:txBody>
      </p:sp>
      <p:sp>
        <p:nvSpPr>
          <p:cNvPr id="4" name="CasellaDiTesto 3"/>
          <p:cNvSpPr txBox="1"/>
          <p:nvPr/>
        </p:nvSpPr>
        <p:spPr>
          <a:xfrm>
            <a:off x="6923314" y="4389120"/>
            <a:ext cx="4319452" cy="1200329"/>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Amplicon size (including adapters!): 225-275 bp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24D38"/>
                </a:solidFill>
                <a:effectLst/>
                <a:uLnTx/>
                <a:uFillTx/>
                <a:latin typeface="Century Gothic"/>
                <a:ea typeface="+mn-ea"/>
                <a:cs typeface="+mn-cs"/>
              </a:rPr>
              <a:t>Average insert size: 202 bp -&gt; similar to average length of human exons</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7136" y="1029940"/>
            <a:ext cx="4631807" cy="3173970"/>
          </a:xfrm>
          <a:prstGeom prst="rect">
            <a:avLst/>
          </a:prstGeom>
        </p:spPr>
      </p:pic>
    </p:spTree>
    <p:extLst>
      <p:ext uri="{BB962C8B-B14F-4D97-AF65-F5344CB8AC3E}">
        <p14:creationId xmlns:p14="http://schemas.microsoft.com/office/powerpoint/2010/main" val="100710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Autofit/>
          </a:bodyPr>
          <a:lstStyle/>
          <a:p>
            <a:r>
              <a:rPr lang="en-US" sz="2800" noProof="0" dirty="0"/>
              <a:t>Example: </a:t>
            </a:r>
            <a:r>
              <a:rPr lang="en-US" sz="2800" noProof="0" dirty="0" err="1"/>
              <a:t>Ampliseq</a:t>
            </a:r>
            <a:r>
              <a:rPr lang="en-US" sz="2800" noProof="0" dirty="0"/>
              <a:t> custom panels</a:t>
            </a:r>
          </a:p>
        </p:txBody>
      </p:sp>
      <p:sp>
        <p:nvSpPr>
          <p:cNvPr id="3" name="Content Placeholder 2"/>
          <p:cNvSpPr>
            <a:spLocks noGrp="1"/>
          </p:cNvSpPr>
          <p:nvPr>
            <p:ph idx="1"/>
          </p:nvPr>
        </p:nvSpPr>
        <p:spPr>
          <a:xfrm>
            <a:off x="846908" y="1314994"/>
            <a:ext cx="5675811" cy="4901700"/>
          </a:xfrm>
        </p:spPr>
        <p:txBody>
          <a:bodyPr>
            <a:normAutofit/>
          </a:bodyPr>
          <a:lstStyle/>
          <a:p>
            <a:pPr algn="just"/>
            <a:r>
              <a:rPr lang="en-US" noProof="0" dirty="0"/>
              <a:t>It is possible to have an algorithm design, </a:t>
            </a:r>
            <a:r>
              <a:rPr lang="en-US" u="sng" noProof="0" dirty="0"/>
              <a:t>entirely </a:t>
            </a:r>
            <a:r>
              <a:rPr lang="en-US" i="1" u="sng" noProof="0" dirty="0"/>
              <a:t>in silico</a:t>
            </a:r>
            <a:r>
              <a:rPr lang="en-US" noProof="0" dirty="0"/>
              <a:t>, the best experimental design for a resequencing strategy on a custom dataset</a:t>
            </a:r>
          </a:p>
          <a:p>
            <a:pPr algn="just"/>
            <a:r>
              <a:rPr lang="en-US" noProof="0" dirty="0"/>
              <a:t>Just select the name of the target genes (in case of model organisms) or provide the sequence in </a:t>
            </a:r>
            <a:r>
              <a:rPr lang="en-US" noProof="0" dirty="0" err="1"/>
              <a:t>fasta</a:t>
            </a:r>
            <a:r>
              <a:rPr lang="en-US" noProof="0" dirty="0"/>
              <a:t> format of the targets (also lends itself well to non-model species</a:t>
            </a:r>
          </a:p>
          <a:p>
            <a:pPr algn="just"/>
            <a:r>
              <a:rPr lang="en-US" noProof="0" dirty="0"/>
              <a:t>The algorithm draws the primers so that the sample is analyzed in </a:t>
            </a:r>
            <a:r>
              <a:rPr lang="en-US" b="1" noProof="0" dirty="0"/>
              <a:t>two</a:t>
            </a:r>
            <a:r>
              <a:rPr lang="en-US" noProof="0" dirty="0"/>
              <a:t> distinct </a:t>
            </a:r>
            <a:r>
              <a:rPr lang="en-US" b="1" noProof="0" dirty="0"/>
              <a:t>pools</a:t>
            </a:r>
            <a:r>
              <a:rPr lang="en-US" noProof="0" dirty="0"/>
              <a:t>, to avoid overlapping (and hybridization) of amplicons</a:t>
            </a:r>
          </a:p>
          <a:p>
            <a:pPr algn="just"/>
            <a:r>
              <a:rPr lang="en-US" noProof="0" dirty="0"/>
              <a:t>N.B. a similar approach is also possible for target enrichment</a:t>
            </a:r>
          </a:p>
        </p:txBody>
      </p:sp>
      <p:sp>
        <p:nvSpPr>
          <p:cNvPr id="4" name="CasellaDiTesto 3"/>
          <p:cNvSpPr txBox="1"/>
          <p:nvPr/>
        </p:nvSpPr>
        <p:spPr>
          <a:xfrm>
            <a:off x="6923314" y="4389120"/>
            <a:ext cx="4319452" cy="1477328"/>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We must always keep in mind the maximum amplicon sizes so that these are compatible with the average length of the reads we expect to obtain</a:t>
            </a:r>
          </a:p>
        </p:txBody>
      </p:sp>
      <p:pic>
        <p:nvPicPr>
          <p:cNvPr id="1026" name="Picture 2" descr="AmpliSeq for Illumina Custom DNA Panel | Customize your panel to fit your  nee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3314" y="1314994"/>
            <a:ext cx="4292008" cy="276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51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Autofit/>
          </a:bodyPr>
          <a:lstStyle/>
          <a:p>
            <a:r>
              <a:rPr lang="en-US" sz="2800" noProof="0" dirty="0"/>
              <a:t>Amplicon sequencing vs target enrichment</a:t>
            </a:r>
          </a:p>
        </p:txBody>
      </p:sp>
      <p:pic>
        <p:nvPicPr>
          <p:cNvPr id="7"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7236" y="1611086"/>
            <a:ext cx="9037527" cy="4364318"/>
          </a:xfrm>
        </p:spPr>
      </p:pic>
      <p:sp>
        <p:nvSpPr>
          <p:cNvPr id="3" name="CasellaDiTesto 2"/>
          <p:cNvSpPr txBox="1"/>
          <p:nvPr/>
        </p:nvSpPr>
        <p:spPr>
          <a:xfrm>
            <a:off x="6860488" y="2782669"/>
            <a:ext cx="3595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24D38"/>
                </a:solidFill>
                <a:effectLst/>
                <a:uLnTx/>
                <a:uFillTx/>
                <a:latin typeface="Century Gothic"/>
                <a:ea typeface="+mn-ea"/>
                <a:cs typeface="+mn-cs"/>
              </a:rPr>
              <a:t>N.B.  THIS WAS ONLY AN ISSUE IN THE INITIAL STAGES! WE NOW HAVE DEFINITELY OVERCOME THIS PROBLEM</a:t>
            </a:r>
          </a:p>
        </p:txBody>
      </p:sp>
    </p:spTree>
    <p:extLst>
      <p:ext uri="{BB962C8B-B14F-4D97-AF65-F5344CB8AC3E}">
        <p14:creationId xmlns:p14="http://schemas.microsoft.com/office/powerpoint/2010/main" val="384002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Whole Genome Resequencing (WGR)</a:t>
            </a:r>
          </a:p>
        </p:txBody>
      </p:sp>
      <p:sp>
        <p:nvSpPr>
          <p:cNvPr id="3" name="Content Placeholder 2"/>
          <p:cNvSpPr>
            <a:spLocks noGrp="1"/>
          </p:cNvSpPr>
          <p:nvPr>
            <p:ph idx="1"/>
          </p:nvPr>
        </p:nvSpPr>
        <p:spPr>
          <a:xfrm>
            <a:off x="707572" y="1072380"/>
            <a:ext cx="10709366" cy="4901700"/>
          </a:xfrm>
        </p:spPr>
        <p:txBody>
          <a:bodyPr>
            <a:normAutofit/>
          </a:bodyPr>
          <a:lstStyle/>
          <a:p>
            <a:pPr algn="just"/>
            <a:r>
              <a:rPr lang="en-US" noProof="0" dirty="0"/>
              <a:t>This is certainly a more expensive approach than targeted approaches: coverage required usually &gt;= 30X (if using Illumina)</a:t>
            </a:r>
          </a:p>
          <a:p>
            <a:pPr algn="just"/>
            <a:r>
              <a:rPr lang="en-US" b="1" noProof="0" dirty="0"/>
              <a:t>Illumina</a:t>
            </a:r>
            <a:r>
              <a:rPr lang="en-US" noProof="0" dirty="0"/>
              <a:t> strategy </a:t>
            </a:r>
            <a:r>
              <a:rPr lang="en-US" b="1" noProof="0" dirty="0"/>
              <a:t>to detect SNPs and small indels</a:t>
            </a:r>
            <a:r>
              <a:rPr lang="en-US" noProof="0" dirty="0"/>
              <a:t>, with costs that allow application even on a rather large number of samples</a:t>
            </a:r>
          </a:p>
          <a:p>
            <a:pPr algn="just"/>
            <a:r>
              <a:rPr lang="en-US" noProof="0" dirty="0"/>
              <a:t>Example: genomic resequencing of different populations to derive information on genetic variation in the human genome (HapMap projects, 1000K genomes, etc.). Resequencing of a congeneric species, of selected “breeds” in breeding species, of a variety (especially in plants), of a bacterial strain, of a viral lineage (SARS-CoV-2), using an already available genome as a </a:t>
            </a:r>
            <a:r>
              <a:rPr lang="en-US" b="1" noProof="0" dirty="0"/>
              <a:t>reference</a:t>
            </a:r>
            <a:r>
              <a:rPr lang="en-US" noProof="0" dirty="0"/>
              <a:t>. Very important for medical genetics and population genetics</a:t>
            </a:r>
          </a:p>
          <a:p>
            <a:pPr algn="just"/>
            <a:r>
              <a:rPr lang="en-US" noProof="0" dirty="0"/>
              <a:t>For the </a:t>
            </a:r>
            <a:r>
              <a:rPr lang="en-US" b="1" noProof="0" dirty="0"/>
              <a:t>study of structural variants </a:t>
            </a:r>
            <a:r>
              <a:rPr lang="en-US" noProof="0" dirty="0"/>
              <a:t>(wide indels, alternative haplotypes, copy number variation) -&gt; long reads (not forgetting optical mapping approach, for highly detected structural variations). More expensive approach, limited to single individual, or at least to a limited number of subjects</a:t>
            </a:r>
          </a:p>
        </p:txBody>
      </p:sp>
    </p:spTree>
    <p:extLst>
      <p:ext uri="{BB962C8B-B14F-4D97-AF65-F5344CB8AC3E}">
        <p14:creationId xmlns:p14="http://schemas.microsoft.com/office/powerpoint/2010/main" val="77238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Whole Genome Resequencing (WGR)</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13" y="4023360"/>
            <a:ext cx="6298120" cy="2281209"/>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4" y="1424020"/>
            <a:ext cx="6298120" cy="2599340"/>
          </a:xfrm>
          <a:prstGeom prst="rect">
            <a:avLst/>
          </a:prstGeom>
        </p:spPr>
      </p:pic>
      <p:sp>
        <p:nvSpPr>
          <p:cNvPr id="7" name="CasellaDiTesto 6"/>
          <p:cNvSpPr txBox="1"/>
          <p:nvPr/>
        </p:nvSpPr>
        <p:spPr>
          <a:xfrm>
            <a:off x="6914605" y="2081348"/>
            <a:ext cx="473746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The goal may be to perform variant detection.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As we have already mentioned this must depend on an accurate management of reads in the trimming phase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However, it also depends on a proper mapping strategy to avoid nonspecific alignments, especially in case of paralogous genes and repetitive sequences</a:t>
            </a:r>
          </a:p>
        </p:txBody>
      </p:sp>
    </p:spTree>
    <p:extLst>
      <p:ext uri="{BB962C8B-B14F-4D97-AF65-F5344CB8AC3E}">
        <p14:creationId xmlns:p14="http://schemas.microsoft.com/office/powerpoint/2010/main" val="25677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Whole Genome Resequencing (WGR)</a:t>
            </a:r>
          </a:p>
        </p:txBody>
      </p:sp>
      <p:sp>
        <p:nvSpPr>
          <p:cNvPr id="3" name="Content Placeholder 2"/>
          <p:cNvSpPr>
            <a:spLocks noGrp="1"/>
          </p:cNvSpPr>
          <p:nvPr>
            <p:ph idx="1"/>
          </p:nvPr>
        </p:nvSpPr>
        <p:spPr>
          <a:xfrm>
            <a:off x="707572" y="1072380"/>
            <a:ext cx="5815148" cy="4901700"/>
          </a:xfrm>
        </p:spPr>
        <p:txBody>
          <a:bodyPr>
            <a:normAutofit lnSpcReduction="10000"/>
          </a:bodyPr>
          <a:lstStyle/>
          <a:p>
            <a:pPr algn="just"/>
            <a:r>
              <a:rPr lang="en-US" noProof="0" dirty="0"/>
              <a:t>It has many applications in biomedicine because it potentially allows identification of </a:t>
            </a:r>
            <a:r>
              <a:rPr lang="en-US" b="1" noProof="0" dirty="0"/>
              <a:t>disease-associated variants</a:t>
            </a:r>
            <a:endParaRPr lang="en-US" noProof="0" dirty="0"/>
          </a:p>
          <a:p>
            <a:pPr algn="just"/>
            <a:r>
              <a:rPr lang="en-US" noProof="0" dirty="0"/>
              <a:t>Used in population genomics for the identification of </a:t>
            </a:r>
            <a:r>
              <a:rPr lang="en-US" b="1" noProof="0" dirty="0"/>
              <a:t>phenotypic variants</a:t>
            </a:r>
            <a:endParaRPr lang="en-US" noProof="0" dirty="0"/>
          </a:p>
          <a:p>
            <a:pPr algn="just"/>
            <a:r>
              <a:rPr lang="en-US" noProof="0" dirty="0"/>
              <a:t>Sequencing coverage must be appropriate to allow me to discriminate real variants from possible bioinformatics artifacts, related to mapping reads that contain errors</a:t>
            </a:r>
          </a:p>
          <a:p>
            <a:pPr algn="just"/>
            <a:r>
              <a:rPr lang="en-US" noProof="0" dirty="0"/>
              <a:t>How many variants do we expect to find for each individual genome position? In a diploid individual naturally at most 2 (so either 100% concordant reads, or with close to 50%-50% split between the two alleles)</a:t>
            </a:r>
          </a:p>
        </p:txBody>
      </p:sp>
      <p:pic>
        <p:nvPicPr>
          <p:cNvPr id="4" name="Immagine 3"/>
          <p:cNvPicPr>
            <a:picLocks noChangeAspect="1"/>
          </p:cNvPicPr>
          <p:nvPr/>
        </p:nvPicPr>
        <p:blipFill rotWithShape="1">
          <a:blip r:embed="rId2"/>
          <a:srcRect l="13359" r="13384"/>
          <a:stretch/>
        </p:blipFill>
        <p:spPr>
          <a:xfrm>
            <a:off x="7266252" y="1232753"/>
            <a:ext cx="4172607" cy="4818336"/>
          </a:xfrm>
          <a:prstGeom prst="rect">
            <a:avLst/>
          </a:prstGeom>
        </p:spPr>
      </p:pic>
    </p:spTree>
    <p:extLst>
      <p:ext uri="{BB962C8B-B14F-4D97-AF65-F5344CB8AC3E}">
        <p14:creationId xmlns:p14="http://schemas.microsoft.com/office/powerpoint/2010/main" val="131294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GWAS – Whole Genome Association Study</a:t>
            </a:r>
          </a:p>
        </p:txBody>
      </p:sp>
      <p:sp>
        <p:nvSpPr>
          <p:cNvPr id="3" name="Content Placeholder 2"/>
          <p:cNvSpPr>
            <a:spLocks noGrp="1"/>
          </p:cNvSpPr>
          <p:nvPr>
            <p:ph idx="1"/>
          </p:nvPr>
        </p:nvSpPr>
        <p:spPr>
          <a:xfrm>
            <a:off x="707572" y="1072380"/>
            <a:ext cx="5561343" cy="4901700"/>
          </a:xfrm>
        </p:spPr>
        <p:txBody>
          <a:bodyPr>
            <a:normAutofit fontScale="92500" lnSpcReduction="20000"/>
          </a:bodyPr>
          <a:lstStyle/>
          <a:p>
            <a:pPr algn="just"/>
            <a:r>
              <a:rPr lang="en-US" noProof="0" dirty="0"/>
              <a:t>These are genetic association studies, analyzing whether a particular group of subjects of interest (e.g., suffering from a disease) shows a statistically higher frequency of mutations at certain loci than observed in a control group (e.g., healthy patients)</a:t>
            </a:r>
          </a:p>
          <a:p>
            <a:pPr algn="just"/>
            <a:r>
              <a:rPr lang="en-US" noProof="0" dirty="0"/>
              <a:t>The two groups must be carefully controlled to be absolutely comparable for all other relevant factors (e.g., sex, age, other diseases, smoking/non-smoking status, etc.), so as to avoid the identification of spurious correlations</a:t>
            </a:r>
          </a:p>
          <a:p>
            <a:pPr algn="just"/>
            <a:r>
              <a:rPr lang="en-US" noProof="0" dirty="0"/>
              <a:t>Results are usually shown graphically in the form of </a:t>
            </a:r>
            <a:r>
              <a:rPr lang="en-US" b="1" noProof="0" dirty="0"/>
              <a:t>Manhattan plots </a:t>
            </a:r>
            <a:r>
              <a:rPr lang="en-US" noProof="0" dirty="0"/>
              <a:t>and allow the identification, without any prior knowledge, of candidate genomic sites, facilitating in many cases the planning of targeted therapies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184" y="1072380"/>
            <a:ext cx="5359023" cy="3486517"/>
          </a:xfrm>
          <a:prstGeom prst="rect">
            <a:avLst/>
          </a:prstGeom>
        </p:spPr>
      </p:pic>
      <p:sp>
        <p:nvSpPr>
          <p:cNvPr id="6" name="CasellaDiTesto 5"/>
          <p:cNvSpPr txBox="1"/>
          <p:nvPr/>
        </p:nvSpPr>
        <p:spPr>
          <a:xfrm>
            <a:off x="6734908" y="4803964"/>
            <a:ext cx="5055577" cy="1323439"/>
          </a:xfrm>
          <a:prstGeom prst="rect">
            <a:avLst/>
          </a:prstGeom>
          <a:noFill/>
          <a:ln w="1905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24D38"/>
                </a:solidFill>
                <a:effectLst/>
                <a:uLnTx/>
                <a:uFillTx/>
                <a:latin typeface="Century Gothic"/>
                <a:ea typeface="+mn-ea"/>
                <a:cs typeface="+mn-cs"/>
              </a:rPr>
              <a:t>In a Manhattan plot, chromosomes are indicated on the X axis and the logarithm of the probability (of nonrandom association) is plotted on the Y axis. Peaks exceeding the (arbitrary) threshold indicate the location of candidate sites</a:t>
            </a:r>
          </a:p>
        </p:txBody>
      </p:sp>
    </p:spTree>
    <p:extLst>
      <p:ext uri="{BB962C8B-B14F-4D97-AF65-F5344CB8AC3E}">
        <p14:creationId xmlns:p14="http://schemas.microsoft.com/office/powerpoint/2010/main" val="169087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Variant detection – How to?</a:t>
            </a:r>
          </a:p>
        </p:txBody>
      </p:sp>
      <p:sp>
        <p:nvSpPr>
          <p:cNvPr id="3" name="Content Placeholder 2"/>
          <p:cNvSpPr>
            <a:spLocks noGrp="1"/>
          </p:cNvSpPr>
          <p:nvPr>
            <p:ph idx="1"/>
          </p:nvPr>
        </p:nvSpPr>
        <p:spPr>
          <a:xfrm>
            <a:off x="741317" y="1173795"/>
            <a:ext cx="10709365" cy="5279256"/>
          </a:xfrm>
        </p:spPr>
        <p:txBody>
          <a:bodyPr>
            <a:normAutofit/>
          </a:bodyPr>
          <a:lstStyle/>
          <a:p>
            <a:pPr algn="just"/>
            <a:r>
              <a:rPr lang="en-US" noProof="0" dirty="0"/>
              <a:t>Why may it be necessary/useful to vary the thresholds of the mapping parameters, so that some degree of divergence between reads and reference can be tolerated?</a:t>
            </a:r>
          </a:p>
          <a:p>
            <a:pPr algn="just"/>
            <a:r>
              <a:rPr lang="en-US" noProof="0" dirty="0"/>
              <a:t>First, to allow mapping of reads that have some </a:t>
            </a:r>
            <a:r>
              <a:rPr lang="en-US" b="1" noProof="0" dirty="0"/>
              <a:t>sequencing errors</a:t>
            </a:r>
            <a:r>
              <a:rPr lang="en-US" noProof="0" dirty="0"/>
              <a:t> that could not be detected/removed during trimming (depends, of course, on the sequencing mode used). Using too stringent parameters could lead to discarding almost all reads, resulting in insufficient data (e.g., errors, despite being or rare, are still possible in Illumina reads), while too lax mapping could lead to confusing true polymorphisms with sequencing errors</a:t>
            </a:r>
          </a:p>
          <a:p>
            <a:pPr algn="just"/>
            <a:r>
              <a:rPr lang="en-US" noProof="0" dirty="0"/>
              <a:t>Secondly, to analyze what really interests us: </a:t>
            </a:r>
            <a:r>
              <a:rPr lang="en-US" b="1" noProof="0" dirty="0"/>
              <a:t>SNPs and other genetic variations</a:t>
            </a:r>
            <a:r>
              <a:rPr lang="en-US" noProof="0" dirty="0"/>
              <a:t>. The reference genome is usually derived from a single individual -&gt; regions where there are differences between this individual and the one from which I obtained the sequencing data would lead to areas without read mapping if the parameters used are too stringent. All individuals in a population are marked by some degree of </a:t>
            </a:r>
            <a:r>
              <a:rPr lang="en-US" b="1" noProof="0" dirty="0"/>
              <a:t>inter-individual genetic variability</a:t>
            </a:r>
            <a:r>
              <a:rPr lang="en-US" noProof="0" dirty="0"/>
              <a:t>, which depends on the species being considered (this concept is related to that of heterozygosity)</a:t>
            </a:r>
          </a:p>
        </p:txBody>
      </p:sp>
    </p:spTree>
    <p:extLst>
      <p:ext uri="{BB962C8B-B14F-4D97-AF65-F5344CB8AC3E}">
        <p14:creationId xmlns:p14="http://schemas.microsoft.com/office/powerpoint/2010/main" val="416132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Variant detection – how to set parameters?</a:t>
            </a:r>
          </a:p>
        </p:txBody>
      </p:sp>
      <p:sp>
        <p:nvSpPr>
          <p:cNvPr id="3" name="Content Placeholder 2"/>
          <p:cNvSpPr>
            <a:spLocks noGrp="1"/>
          </p:cNvSpPr>
          <p:nvPr>
            <p:ph idx="1"/>
          </p:nvPr>
        </p:nvSpPr>
        <p:spPr>
          <a:xfrm>
            <a:off x="741317" y="1173795"/>
            <a:ext cx="10709365" cy="5279256"/>
          </a:xfrm>
        </p:spPr>
        <p:txBody>
          <a:bodyPr>
            <a:normAutofit/>
          </a:bodyPr>
          <a:lstStyle/>
          <a:p>
            <a:pPr algn="just"/>
            <a:r>
              <a:rPr lang="en-US" noProof="0" dirty="0"/>
              <a:t>We always keep in mind the possibility of </a:t>
            </a:r>
            <a:r>
              <a:rPr lang="en-US" b="1" noProof="0" dirty="0"/>
              <a:t>ambiguous mappings</a:t>
            </a:r>
            <a:r>
              <a:rPr lang="en-US" noProof="0" dirty="0"/>
              <a:t>, related for example to the presence of paralogous genes (some reads might find a match with identical similarity in two distinct regions of the reference genome). The problem is obviously very relevant for short reads and diminishes for long reads</a:t>
            </a:r>
          </a:p>
          <a:p>
            <a:pPr algn="just"/>
            <a:r>
              <a:rPr lang="en-US" noProof="0" dirty="0"/>
              <a:t>We must always ask ourselves what is the expected level of variation between the reads we have obtained and the reference sequence, based on these factors:</a:t>
            </a:r>
          </a:p>
          <a:p>
            <a:pPr marL="502920" indent="-457200" algn="just">
              <a:buAutoNum type="alphaUcParenR"/>
            </a:pPr>
            <a:r>
              <a:rPr lang="en-US" b="1" noProof="0" dirty="0"/>
              <a:t>The sequencing platform and the expected error rate</a:t>
            </a:r>
          </a:p>
          <a:p>
            <a:pPr marL="502920" indent="-457200" algn="just">
              <a:buAutoNum type="alphaUcParenR"/>
            </a:pPr>
            <a:r>
              <a:rPr lang="en-US" b="1" noProof="0" dirty="0"/>
              <a:t>The sequencing depth (coverage) we have used</a:t>
            </a:r>
          </a:p>
          <a:p>
            <a:pPr marL="502920" indent="-457200" algn="just">
              <a:buAutoNum type="alphaUcParenR"/>
            </a:pPr>
            <a:r>
              <a:rPr lang="en-US" b="1" noProof="0" dirty="0"/>
              <a:t>The genomic characteristics of our target organisms </a:t>
            </a:r>
            <a:r>
              <a:rPr lang="en-US" noProof="0" dirty="0"/>
              <a:t>(ploidy, heterozygosity rate, etc.)</a:t>
            </a:r>
          </a:p>
          <a:p>
            <a:pPr marL="502920" indent="-457200" algn="just">
              <a:buAutoNum type="alphaUcParenR"/>
            </a:pPr>
            <a:r>
              <a:rPr lang="en-US" b="1" noProof="0" dirty="0"/>
              <a:t>The aim of the analysis </a:t>
            </a:r>
            <a:r>
              <a:rPr lang="en-US" noProof="0" dirty="0"/>
              <a:t>(SNP detection, whole genome resequencing, identification of somatic mutations, </a:t>
            </a:r>
            <a:r>
              <a:rPr lang="en-US" noProof="0" dirty="0" err="1"/>
              <a:t>etc</a:t>
            </a:r>
            <a:r>
              <a:rPr lang="en-US" noProof="0" dirty="0"/>
              <a:t>).</a:t>
            </a:r>
          </a:p>
          <a:p>
            <a:pPr algn="just"/>
            <a:endParaRPr lang="en-US" noProof="0" dirty="0"/>
          </a:p>
        </p:txBody>
      </p:sp>
    </p:spTree>
    <p:extLst>
      <p:ext uri="{BB962C8B-B14F-4D97-AF65-F5344CB8AC3E}">
        <p14:creationId xmlns:p14="http://schemas.microsoft.com/office/powerpoint/2010/main" val="5342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76122"/>
          </a:xfrm>
        </p:spPr>
        <p:txBody>
          <a:bodyPr>
            <a:normAutofit fontScale="90000"/>
          </a:bodyPr>
          <a:lstStyle/>
          <a:p>
            <a:r>
              <a:rPr lang="en-US" sz="4000" noProof="0" dirty="0"/>
              <a:t>A few key definitions</a:t>
            </a:r>
          </a:p>
        </p:txBody>
      </p:sp>
      <p:sp>
        <p:nvSpPr>
          <p:cNvPr id="3" name="Content Placeholder 2"/>
          <p:cNvSpPr>
            <a:spLocks noGrp="1"/>
          </p:cNvSpPr>
          <p:nvPr>
            <p:ph idx="1"/>
          </p:nvPr>
        </p:nvSpPr>
        <p:spPr>
          <a:xfrm>
            <a:off x="228600" y="1134268"/>
            <a:ext cx="6963507" cy="4421064"/>
          </a:xfrm>
        </p:spPr>
        <p:txBody>
          <a:bodyPr>
            <a:noAutofit/>
          </a:bodyPr>
          <a:lstStyle/>
          <a:p>
            <a:pPr algn="just"/>
            <a:r>
              <a:rPr lang="en-US" sz="1600" b="1" noProof="0" dirty="0"/>
              <a:t>Contigs</a:t>
            </a:r>
            <a:r>
              <a:rPr lang="en-US" sz="1600" noProof="0" dirty="0"/>
              <a:t>: are genome chunks whose nucleotide sequence, reconstructed from reads, is known and supported with a good level of confidence</a:t>
            </a:r>
          </a:p>
          <a:p>
            <a:pPr algn="just"/>
            <a:r>
              <a:rPr lang="en-US" sz="1600" b="1" noProof="0" dirty="0"/>
              <a:t>Scaffolds</a:t>
            </a:r>
            <a:r>
              <a:rPr lang="en-US" sz="1600" noProof="0" dirty="0"/>
              <a:t>: are longer portions of genome sequence, which include contigs whose position and orientation to each other are known, but which can be separated from gaps of estimable size</a:t>
            </a:r>
          </a:p>
          <a:p>
            <a:pPr algn="just"/>
            <a:r>
              <a:rPr lang="en-US" sz="1600" b="1" noProof="0" dirty="0"/>
              <a:t>Placed</a:t>
            </a:r>
            <a:r>
              <a:rPr lang="en-US" sz="1600" noProof="0" dirty="0"/>
              <a:t> </a:t>
            </a:r>
            <a:r>
              <a:rPr lang="en-US" sz="1600" b="1" noProof="0" dirty="0"/>
              <a:t>scaffolds</a:t>
            </a:r>
            <a:r>
              <a:rPr lang="en-US" sz="1600" noProof="0" dirty="0"/>
              <a:t>: are the scaffolds assigned to a specific position in a chromosome</a:t>
            </a:r>
          </a:p>
          <a:p>
            <a:pPr algn="just"/>
            <a:r>
              <a:rPr lang="en-US" sz="1600" b="1" noProof="0" dirty="0"/>
              <a:t>Unlocalized</a:t>
            </a:r>
            <a:r>
              <a:rPr lang="en-US" sz="1600" noProof="0" dirty="0"/>
              <a:t> </a:t>
            </a:r>
            <a:r>
              <a:rPr lang="en-US" sz="1600" b="1" noProof="0" dirty="0"/>
              <a:t>scaffolds</a:t>
            </a:r>
            <a:r>
              <a:rPr lang="en-US" sz="1600" noProof="0" dirty="0"/>
              <a:t>: are the scaffolds attributable to a chromosome, but whose location or orientation are unknown</a:t>
            </a:r>
          </a:p>
          <a:p>
            <a:pPr algn="just"/>
            <a:r>
              <a:rPr lang="en-US" sz="1600" b="1" noProof="0" dirty="0"/>
              <a:t>Unplaced</a:t>
            </a:r>
            <a:r>
              <a:rPr lang="en-US" sz="1600" noProof="0" dirty="0"/>
              <a:t> </a:t>
            </a:r>
            <a:r>
              <a:rPr lang="en-US" sz="1600" b="1" noProof="0" dirty="0"/>
              <a:t>scaffolds</a:t>
            </a:r>
            <a:r>
              <a:rPr lang="en-US" sz="1600" noProof="0" dirty="0"/>
              <a:t>: these are the scaffolds not attributed to any chromosome</a:t>
            </a:r>
          </a:p>
          <a:p>
            <a:pPr algn="just"/>
            <a:r>
              <a:rPr lang="en-US" sz="1600" noProof="0" dirty="0"/>
              <a:t>The set of placed scaffolds constitutes a chromosome (N.B. often the attribution of the chromosome, with sequence-karyotype correspondence, is difficult, and is therefore referred to as </a:t>
            </a:r>
            <a:r>
              <a:rPr lang="en-US" sz="1600" b="1" noProof="0" dirty="0"/>
              <a:t>linkage</a:t>
            </a:r>
            <a:r>
              <a:rPr lang="en-US" sz="1600" noProof="0" dirty="0"/>
              <a:t> </a:t>
            </a:r>
            <a:r>
              <a:rPr lang="en-US" sz="1600" b="1" noProof="0" dirty="0"/>
              <a:t>groups</a:t>
            </a:r>
            <a:r>
              <a:rPr lang="en-US" sz="1600" noProof="0" dirty="0"/>
              <a:t>)</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576" y="1010412"/>
            <a:ext cx="4572000" cy="1892808"/>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72" y="3224782"/>
            <a:ext cx="4483608" cy="3112152"/>
          </a:xfrm>
          <a:prstGeom prst="rect">
            <a:avLst/>
          </a:prstGeom>
        </p:spPr>
      </p:pic>
    </p:spTree>
    <p:extLst>
      <p:ext uri="{BB962C8B-B14F-4D97-AF65-F5344CB8AC3E}">
        <p14:creationId xmlns:p14="http://schemas.microsoft.com/office/powerpoint/2010/main" val="333392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A practical example</a:t>
            </a:r>
          </a:p>
        </p:txBody>
      </p:sp>
      <p:pic>
        <p:nvPicPr>
          <p:cNvPr id="5" name="Immagine 4"/>
          <p:cNvPicPr>
            <a:picLocks noChangeAspect="1"/>
          </p:cNvPicPr>
          <p:nvPr/>
        </p:nvPicPr>
        <p:blipFill>
          <a:blip r:embed="rId2"/>
          <a:stretch>
            <a:fillRect/>
          </a:stretch>
        </p:blipFill>
        <p:spPr>
          <a:xfrm>
            <a:off x="7241035" y="295456"/>
            <a:ext cx="4669741" cy="2507374"/>
          </a:xfrm>
          <a:prstGeom prst="rect">
            <a:avLst/>
          </a:prstGeom>
        </p:spPr>
      </p:pic>
      <p:pic>
        <p:nvPicPr>
          <p:cNvPr id="6" name="Immagine 5"/>
          <p:cNvPicPr>
            <a:picLocks noChangeAspect="1"/>
          </p:cNvPicPr>
          <p:nvPr/>
        </p:nvPicPr>
        <p:blipFill>
          <a:blip r:embed="rId3"/>
          <a:stretch>
            <a:fillRect/>
          </a:stretch>
        </p:blipFill>
        <p:spPr>
          <a:xfrm>
            <a:off x="7812917" y="2872499"/>
            <a:ext cx="3795461" cy="3810265"/>
          </a:xfrm>
          <a:prstGeom prst="rect">
            <a:avLst/>
          </a:prstGeom>
        </p:spPr>
      </p:pic>
      <p:sp>
        <p:nvSpPr>
          <p:cNvPr id="9" name="Content Placeholder 2"/>
          <p:cNvSpPr>
            <a:spLocks noGrp="1"/>
          </p:cNvSpPr>
          <p:nvPr>
            <p:ph idx="1"/>
          </p:nvPr>
        </p:nvSpPr>
        <p:spPr>
          <a:xfrm>
            <a:off x="524692" y="1235635"/>
            <a:ext cx="6450874" cy="4708416"/>
          </a:xfrm>
        </p:spPr>
        <p:txBody>
          <a:bodyPr>
            <a:normAutofit fontScale="92500"/>
          </a:bodyPr>
          <a:lstStyle/>
          <a:p>
            <a:pPr algn="just"/>
            <a:r>
              <a:rPr lang="en-US" sz="2400" noProof="0" dirty="0"/>
              <a:t>In this case, the reference genome reports an A at the position of interest</a:t>
            </a:r>
          </a:p>
          <a:p>
            <a:pPr algn="just"/>
            <a:r>
              <a:rPr lang="en-US" sz="2400" noProof="0" dirty="0"/>
              <a:t>However, from the literature, it is known that some individuals may show polymorphisms at this position: G or T. This information is usually retrievable from appropriate databases, such as </a:t>
            </a:r>
            <a:r>
              <a:rPr lang="en-US" sz="2400" noProof="0" dirty="0" err="1"/>
              <a:t>ClinvAR</a:t>
            </a:r>
            <a:r>
              <a:rPr lang="en-US" sz="2400" noProof="0" dirty="0"/>
              <a:t> IN NCBI</a:t>
            </a:r>
          </a:p>
          <a:p>
            <a:pPr algn="just"/>
            <a:r>
              <a:rPr lang="en-US" sz="2400" noProof="0" dirty="0"/>
              <a:t>A SNP may or may not be linked to the development of a disease. It depends on its position (exon, intron, promoter, intergenic, etc.) and its effect on the encoded protein (synonymous or nonsynonymous substitution?), including on the 3D structure</a:t>
            </a:r>
          </a:p>
          <a:p>
            <a:pPr algn="just"/>
            <a:endParaRPr lang="en-US" sz="2400" noProof="0" dirty="0"/>
          </a:p>
        </p:txBody>
      </p:sp>
    </p:spTree>
    <p:extLst>
      <p:ext uri="{BB962C8B-B14F-4D97-AF65-F5344CB8AC3E}">
        <p14:creationId xmlns:p14="http://schemas.microsoft.com/office/powerpoint/2010/main" val="356473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A practical example</a:t>
            </a:r>
          </a:p>
        </p:txBody>
      </p:sp>
      <p:sp>
        <p:nvSpPr>
          <p:cNvPr id="7" name="Content Placeholder 2"/>
          <p:cNvSpPr>
            <a:spLocks noGrp="1"/>
          </p:cNvSpPr>
          <p:nvPr>
            <p:ph idx="1"/>
          </p:nvPr>
        </p:nvSpPr>
        <p:spPr>
          <a:xfrm>
            <a:off x="838200" y="1250950"/>
            <a:ext cx="10334297" cy="5139340"/>
          </a:xfrm>
        </p:spPr>
        <p:txBody>
          <a:bodyPr>
            <a:normAutofit fontScale="92500" lnSpcReduction="20000"/>
          </a:bodyPr>
          <a:lstStyle/>
          <a:p>
            <a:pPr algn="just"/>
            <a:r>
              <a:rPr lang="en-US" sz="2000" noProof="0" dirty="0"/>
              <a:t>Let us imagine that we conducted Illumina sequencing with 100X coverage for a whole genome resequencing study (remember that the error rate is very low)</a:t>
            </a:r>
          </a:p>
          <a:p>
            <a:pPr algn="just"/>
            <a:r>
              <a:rPr lang="en-US" sz="2000" noProof="0" dirty="0"/>
              <a:t>What situations do we expect to observe (assuming no errors)?</a:t>
            </a:r>
          </a:p>
          <a:p>
            <a:pPr marL="45720" indent="0" algn="just">
              <a:buNone/>
            </a:pPr>
            <a:r>
              <a:rPr lang="en-US" sz="2000" noProof="0" dirty="0"/>
              <a:t>1)</a:t>
            </a:r>
            <a:r>
              <a:rPr lang="en-US" sz="2000" b="1" noProof="0" dirty="0"/>
              <a:t>Homozygosity</a:t>
            </a:r>
            <a:r>
              <a:rPr lang="en-US" sz="2000" noProof="0" dirty="0"/>
              <a:t>: 100% of the reads contain A, G or T</a:t>
            </a:r>
          </a:p>
          <a:p>
            <a:pPr marL="45720" indent="0" algn="just">
              <a:buNone/>
            </a:pPr>
            <a:r>
              <a:rPr lang="en-US" sz="2000" noProof="0" dirty="0"/>
              <a:t>2)</a:t>
            </a:r>
            <a:r>
              <a:rPr lang="en-US" sz="2000" b="1" noProof="0" dirty="0"/>
              <a:t>Heterozygosity</a:t>
            </a:r>
            <a:r>
              <a:rPr lang="en-US" sz="2000" noProof="0" dirty="0"/>
              <a:t>: 50% of the reads contain one nucleotide and 50% of the reads contain another (e.g. 50% A and 50% G, 50% A and 50% T, or 50%G and 50% T)</a:t>
            </a:r>
          </a:p>
          <a:p>
            <a:pPr algn="just"/>
            <a:r>
              <a:rPr lang="en-US" sz="2000" noProof="0" dirty="0"/>
              <a:t>Since sequencing errors are always possible, there would be nothing unusual in observing a situation with 99% A and 1% G -&gt; it is useful to set a minimum threshold of observation frequency for calling a variant, to discriminate between errors and real variants. The expected situation should approach a 50%-50% frequency if a locus is in heterozygosity</a:t>
            </a:r>
          </a:p>
          <a:p>
            <a:pPr algn="just"/>
            <a:r>
              <a:rPr lang="en-US" sz="2000" noProof="0" dirty="0"/>
              <a:t>N.B.: All this </a:t>
            </a:r>
            <a:r>
              <a:rPr lang="en-US" sz="2000" b="1" noProof="0" dirty="0"/>
              <a:t>is not valid for tetraploid organisms (4n)</a:t>
            </a:r>
            <a:r>
              <a:rPr lang="en-US" sz="2000" noProof="0" dirty="0"/>
              <a:t>! In this case we might observe 3 or even 4 variants simultaneously (with frequencies 50%-25%-25% or 25%-25%-25%-25%)</a:t>
            </a:r>
          </a:p>
          <a:p>
            <a:pPr algn="just"/>
            <a:r>
              <a:rPr lang="en-US" sz="2000" b="1" noProof="0" dirty="0"/>
              <a:t>In the case of somatic mutations, these might be present with much lower frequency </a:t>
            </a:r>
            <a:r>
              <a:rPr lang="en-US" sz="2000" noProof="0" dirty="0"/>
              <a:t>(this is because they affect only a subset of cells among those considered, a very important aspect in molecular oncology!)</a:t>
            </a:r>
          </a:p>
          <a:p>
            <a:pPr marL="0" indent="0" algn="just">
              <a:buNone/>
            </a:pPr>
            <a:endParaRPr lang="en-US" sz="2400" noProof="0" dirty="0"/>
          </a:p>
          <a:p>
            <a:pPr algn="just"/>
            <a:endParaRPr lang="en-US" sz="2400" noProof="0" dirty="0"/>
          </a:p>
          <a:p>
            <a:pPr algn="just"/>
            <a:endParaRPr lang="en-US" sz="2400" noProof="0" dirty="0"/>
          </a:p>
        </p:txBody>
      </p:sp>
    </p:spTree>
    <p:extLst>
      <p:ext uri="{BB962C8B-B14F-4D97-AF65-F5344CB8AC3E}">
        <p14:creationId xmlns:p14="http://schemas.microsoft.com/office/powerpoint/2010/main" val="89224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The fate of unmapped reads</a:t>
            </a:r>
          </a:p>
        </p:txBody>
      </p:sp>
      <p:sp>
        <p:nvSpPr>
          <p:cNvPr id="7" name="Content Placeholder 2"/>
          <p:cNvSpPr>
            <a:spLocks noGrp="1"/>
          </p:cNvSpPr>
          <p:nvPr>
            <p:ph idx="1"/>
          </p:nvPr>
        </p:nvSpPr>
        <p:spPr>
          <a:xfrm>
            <a:off x="838200" y="1250950"/>
            <a:ext cx="10334297" cy="5139340"/>
          </a:xfrm>
        </p:spPr>
        <p:txBody>
          <a:bodyPr>
            <a:normAutofit/>
          </a:bodyPr>
          <a:lstStyle/>
          <a:p>
            <a:pPr algn="just"/>
            <a:r>
              <a:rPr lang="en-US" b="1" noProof="0" dirty="0"/>
              <a:t>Unmapped reads are generally discarded and not subjected to any additional analysis</a:t>
            </a:r>
          </a:p>
          <a:p>
            <a:pPr algn="just"/>
            <a:r>
              <a:rPr lang="en-US" sz="2000" noProof="0" dirty="0"/>
              <a:t>However, they are far from being useless, as they can occasionally include a wealth of “hidden” information</a:t>
            </a:r>
          </a:p>
          <a:p>
            <a:pPr algn="just"/>
            <a:r>
              <a:rPr lang="en-US" noProof="0" dirty="0"/>
              <a:t>This is, for example, the case of structural variants in pan-genomic approaches. Keep in mind that unmapped reads do not find any match against your reference, so they may include both inter-individual sequence variants (e.g. hypervariable alleles) and contamination that might be worth investigation. See a few examples below</a:t>
            </a:r>
            <a:endParaRPr lang="en-US" sz="2000" noProof="0" dirty="0"/>
          </a:p>
          <a:p>
            <a:pPr marL="0" indent="0" algn="just">
              <a:buNone/>
            </a:pPr>
            <a:endParaRPr lang="en-US" sz="2400" noProof="0" dirty="0"/>
          </a:p>
          <a:p>
            <a:pPr algn="just"/>
            <a:endParaRPr lang="en-US" sz="2400" noProof="0" dirty="0"/>
          </a:p>
          <a:p>
            <a:pPr algn="just"/>
            <a:endParaRPr lang="en-US" sz="2400" noProof="0" dirty="0"/>
          </a:p>
        </p:txBody>
      </p:sp>
      <p:pic>
        <p:nvPicPr>
          <p:cNvPr id="4" name="Picture 3" descr="A screenshot of a computer&#10;&#10;Description automatically generated">
            <a:extLst>
              <a:ext uri="{FF2B5EF4-FFF2-40B4-BE49-F238E27FC236}">
                <a16:creationId xmlns:a16="http://schemas.microsoft.com/office/drawing/2014/main" id="{E99D1898-2C59-ED93-396D-E6D4D838A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127" y="4572000"/>
            <a:ext cx="3837444" cy="936764"/>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6D0810EF-DD7D-F102-EC71-00B4E52FF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277" y="4572000"/>
            <a:ext cx="3423445" cy="93676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F8FAB2E1-1D27-094C-39F6-6357F5295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8330" y="4572000"/>
            <a:ext cx="3145470" cy="941548"/>
          </a:xfrm>
          <a:prstGeom prst="rect">
            <a:avLst/>
          </a:prstGeom>
        </p:spPr>
      </p:pic>
    </p:spTree>
    <p:extLst>
      <p:ext uri="{BB962C8B-B14F-4D97-AF65-F5344CB8AC3E}">
        <p14:creationId xmlns:p14="http://schemas.microsoft.com/office/powerpoint/2010/main" val="14538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4"/>
            <a:ext cx="9509760" cy="405819"/>
          </a:xfrm>
        </p:spPr>
        <p:txBody>
          <a:bodyPr>
            <a:normAutofit fontScale="90000"/>
          </a:bodyPr>
          <a:lstStyle/>
          <a:p>
            <a:r>
              <a:rPr lang="en-US" noProof="0" dirty="0"/>
              <a:t>Resequencing approach: Covid-19</a:t>
            </a:r>
          </a:p>
        </p:txBody>
      </p:sp>
      <p:sp>
        <p:nvSpPr>
          <p:cNvPr id="3" name="Content Placeholder 2"/>
          <p:cNvSpPr>
            <a:spLocks noGrp="1"/>
          </p:cNvSpPr>
          <p:nvPr>
            <p:ph idx="1"/>
          </p:nvPr>
        </p:nvSpPr>
        <p:spPr>
          <a:xfrm>
            <a:off x="741317" y="1173795"/>
            <a:ext cx="10709365" cy="5279256"/>
          </a:xfrm>
        </p:spPr>
        <p:txBody>
          <a:bodyPr>
            <a:normAutofit fontScale="85000" lnSpcReduction="10000"/>
          </a:bodyPr>
          <a:lstStyle/>
          <a:p>
            <a:pPr algn="just"/>
            <a:r>
              <a:rPr lang="en-US" b="1" u="sng" noProof="0" dirty="0"/>
              <a:t>Target genome: 30Kb</a:t>
            </a:r>
          </a:p>
          <a:p>
            <a:r>
              <a:rPr lang="en-US" noProof="0" dirty="0"/>
              <a:t>Importance in </a:t>
            </a:r>
            <a:r>
              <a:rPr lang="en-US" b="1" noProof="0" dirty="0"/>
              <a:t>tracking the emergence of variants </a:t>
            </a:r>
            <a:r>
              <a:rPr lang="en-US" noProof="0" dirty="0"/>
              <a:t>that could have important phenotypic effects, altering transmissibility and/or ability to cause reinfection through immune escape phenomena</a:t>
            </a:r>
            <a:br>
              <a:rPr lang="en-US" noProof="0" dirty="0"/>
            </a:br>
            <a:endParaRPr lang="en-US" noProof="0" dirty="0"/>
          </a:p>
          <a:p>
            <a:r>
              <a:rPr lang="en-US" noProof="0" dirty="0"/>
              <a:t>The SARS-CoV-2 genome accumulates, on average, about </a:t>
            </a:r>
            <a:r>
              <a:rPr lang="en-US" b="1" noProof="0" dirty="0"/>
              <a:t>1 mutation every 2 weeks</a:t>
            </a:r>
            <a:br>
              <a:rPr lang="en-US" noProof="0" dirty="0"/>
            </a:br>
            <a:endParaRPr lang="en-US" noProof="0" dirty="0"/>
          </a:p>
          <a:p>
            <a:r>
              <a:rPr lang="en-US" noProof="0" dirty="0"/>
              <a:t>Viral RNA can be extracted from each swab (but beware! Also </a:t>
            </a:r>
            <a:r>
              <a:rPr lang="en-US" u="sng" noProof="0" dirty="0"/>
              <a:t>the RNA of the host is extracted in large excess</a:t>
            </a:r>
            <a:r>
              <a:rPr lang="en-US" noProof="0" dirty="0"/>
              <a:t>, since mucosal cells are taken)</a:t>
            </a:r>
            <a:br>
              <a:rPr lang="en-US" noProof="0" dirty="0"/>
            </a:br>
            <a:endParaRPr lang="en-US" noProof="0" dirty="0"/>
          </a:p>
          <a:p>
            <a:r>
              <a:rPr lang="en-US" noProof="0" dirty="0"/>
              <a:t>Therefore, </a:t>
            </a:r>
            <a:r>
              <a:rPr lang="en-US" b="1" noProof="0" dirty="0"/>
              <a:t>direct sequencing cannot be done, and the approach to be used is “targeted” resequencing</a:t>
            </a:r>
            <a:br>
              <a:rPr lang="en-US" noProof="0" dirty="0"/>
            </a:br>
            <a:endParaRPr lang="en-US" noProof="0" dirty="0"/>
          </a:p>
          <a:p>
            <a:r>
              <a:rPr lang="en-US" noProof="0" dirty="0"/>
              <a:t>Ability to enrich libraries by specifically sequencing only SARS-CoV-2</a:t>
            </a:r>
            <a:br>
              <a:rPr lang="en-US" noProof="0" dirty="0"/>
            </a:br>
            <a:endParaRPr lang="en-US" noProof="0" dirty="0"/>
          </a:p>
          <a:p>
            <a:r>
              <a:rPr lang="en-US" noProof="0" dirty="0"/>
              <a:t>RNA extraction must be followed by a cDNA </a:t>
            </a:r>
            <a:r>
              <a:rPr lang="en-US" noProof="0" dirty="0" err="1"/>
              <a:t>retrotranscription</a:t>
            </a:r>
            <a:r>
              <a:rPr lang="en-US" noProof="0" dirty="0"/>
              <a:t> step</a:t>
            </a:r>
            <a:br>
              <a:rPr lang="en-US" noProof="0" dirty="0"/>
            </a:br>
            <a:endParaRPr lang="en-US" noProof="0" dirty="0"/>
          </a:p>
          <a:p>
            <a:r>
              <a:rPr lang="en-US" noProof="0" dirty="0"/>
              <a:t>Limited to buffers from which a good amount of RNA can be obtained (those with Ct &lt; 35)</a:t>
            </a:r>
          </a:p>
        </p:txBody>
      </p:sp>
    </p:spTree>
    <p:extLst>
      <p:ext uri="{BB962C8B-B14F-4D97-AF65-F5344CB8AC3E}">
        <p14:creationId xmlns:p14="http://schemas.microsoft.com/office/powerpoint/2010/main" val="282653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318" y="1173795"/>
            <a:ext cx="7427322" cy="5279256"/>
          </a:xfrm>
        </p:spPr>
        <p:txBody>
          <a:bodyPr>
            <a:normAutofit fontScale="92500" lnSpcReduction="10000"/>
          </a:bodyPr>
          <a:lstStyle/>
          <a:p>
            <a:r>
              <a:rPr lang="en-US" noProof="0" dirty="0"/>
              <a:t>The ARTIC network aims to provide standardized protocols for sequencing and bioinformatic analysis of SARS-CoV-2 genomes.</a:t>
            </a:r>
            <a:br>
              <a:rPr lang="en-US" noProof="0" dirty="0"/>
            </a:br>
            <a:endParaRPr lang="en-US" noProof="0" dirty="0"/>
          </a:p>
          <a:p>
            <a:r>
              <a:rPr lang="en-US" noProof="0" dirty="0"/>
              <a:t>Focused on sequencing approaches via </a:t>
            </a:r>
            <a:r>
              <a:rPr lang="en-US" noProof="0" dirty="0" err="1"/>
              <a:t>MinION</a:t>
            </a:r>
            <a:r>
              <a:rPr lang="en-US" noProof="0" dirty="0"/>
              <a:t> (for convenience of use in the field), but adaptable to Illumina sequencing as well. </a:t>
            </a:r>
            <a:r>
              <a:rPr lang="en-US" u="sng" noProof="0" dirty="0"/>
              <a:t>Remember that ONT can generate very long reads, but nothing prohibits analyzing short amplicons!</a:t>
            </a:r>
            <a:br>
              <a:rPr lang="en-US" noProof="0" dirty="0"/>
            </a:br>
            <a:endParaRPr lang="en-US" noProof="0" dirty="0"/>
          </a:p>
          <a:p>
            <a:r>
              <a:rPr lang="en-US" noProof="0" dirty="0"/>
              <a:t>The goal is to adhere to WHO recommendations regarding sharing of genomic sequencing data of pathogens related to outbreaks (see ancillary file on Moodle)</a:t>
            </a:r>
          </a:p>
          <a:p>
            <a:pPr marL="45720" indent="0" algn="just">
              <a:buNone/>
            </a:pPr>
            <a:r>
              <a:rPr lang="en-US" i="1" noProof="0" dirty="0"/>
              <a:t>«In relation to disease outbreaks, there should be a commitment by all stakeholders and institutions involved to make publicly available full data on pathogen genomes in order to quickly generate open, interpretable, and actionable information”</a:t>
            </a:r>
          </a:p>
          <a:p>
            <a:pPr marL="45720" indent="0" algn="just">
              <a:buNone/>
            </a:pPr>
            <a:endParaRPr lang="en-US" noProof="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8606" y="1036320"/>
            <a:ext cx="3246975" cy="4258623"/>
          </a:xfrm>
          <a:prstGeom prst="rect">
            <a:avLst/>
          </a:prstGeom>
        </p:spPr>
      </p:pic>
      <p:sp>
        <p:nvSpPr>
          <p:cNvPr id="7" name="Title 1">
            <a:extLst>
              <a:ext uri="{FF2B5EF4-FFF2-40B4-BE49-F238E27FC236}">
                <a16:creationId xmlns:a16="http://schemas.microsoft.com/office/drawing/2014/main" id="{F0851BF1-C4EA-005E-168A-476C961B31FD}"/>
              </a:ext>
            </a:extLst>
          </p:cNvPr>
          <p:cNvSpPr>
            <a:spLocks noGrp="1"/>
          </p:cNvSpPr>
          <p:nvPr>
            <p:ph type="title"/>
          </p:nvPr>
        </p:nvSpPr>
        <p:spPr>
          <a:xfrm>
            <a:off x="1341120" y="421494"/>
            <a:ext cx="9509760" cy="405819"/>
          </a:xfrm>
        </p:spPr>
        <p:txBody>
          <a:bodyPr>
            <a:normAutofit fontScale="90000"/>
          </a:bodyPr>
          <a:lstStyle/>
          <a:p>
            <a:r>
              <a:rPr lang="en-US" noProof="0" dirty="0"/>
              <a:t>Resequencing approach: Covid-19</a:t>
            </a:r>
          </a:p>
        </p:txBody>
      </p:sp>
    </p:spTree>
    <p:extLst>
      <p:ext uri="{BB962C8B-B14F-4D97-AF65-F5344CB8AC3E}">
        <p14:creationId xmlns:p14="http://schemas.microsoft.com/office/powerpoint/2010/main" val="386861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317" y="1173795"/>
            <a:ext cx="10709365" cy="5279256"/>
          </a:xfrm>
        </p:spPr>
        <p:txBody>
          <a:bodyPr>
            <a:normAutofit/>
          </a:bodyPr>
          <a:lstStyle/>
          <a:p>
            <a:pPr algn="just"/>
            <a:r>
              <a:rPr lang="en-US" noProof="0" dirty="0"/>
              <a:t>Development of rapid workflows, based on amplicon sequencing</a:t>
            </a:r>
          </a:p>
          <a:p>
            <a:pPr algn="just"/>
            <a:r>
              <a:rPr lang="en-US" noProof="0" dirty="0"/>
              <a:t>Priming systems capable of amplifying the entire genome, via amplicons between 400 and 600 bp in length</a:t>
            </a:r>
          </a:p>
          <a:p>
            <a:pPr algn="just"/>
            <a:r>
              <a:rPr lang="en-US" noProof="0" dirty="0"/>
              <a:t>It was possible to use protocols very similar to those previously developed for Zika, Ebola and other viruses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946" y="3566587"/>
            <a:ext cx="8070279" cy="2720576"/>
          </a:xfrm>
          <a:prstGeom prst="rect">
            <a:avLst/>
          </a:prstGeom>
        </p:spPr>
      </p:pic>
      <p:sp>
        <p:nvSpPr>
          <p:cNvPr id="7" name="Title 1">
            <a:extLst>
              <a:ext uri="{FF2B5EF4-FFF2-40B4-BE49-F238E27FC236}">
                <a16:creationId xmlns:a16="http://schemas.microsoft.com/office/drawing/2014/main" id="{C4EEC3A4-606E-4E92-9365-05BC84E9A59B}"/>
              </a:ext>
            </a:extLst>
          </p:cNvPr>
          <p:cNvSpPr>
            <a:spLocks noGrp="1"/>
          </p:cNvSpPr>
          <p:nvPr>
            <p:ph type="title"/>
          </p:nvPr>
        </p:nvSpPr>
        <p:spPr>
          <a:xfrm>
            <a:off x="1341120" y="421494"/>
            <a:ext cx="9509760" cy="405819"/>
          </a:xfrm>
        </p:spPr>
        <p:txBody>
          <a:bodyPr>
            <a:normAutofit fontScale="90000"/>
          </a:bodyPr>
          <a:lstStyle/>
          <a:p>
            <a:r>
              <a:rPr lang="en-US" noProof="0" dirty="0"/>
              <a:t>Resequencing approach: Covid-19</a:t>
            </a:r>
          </a:p>
        </p:txBody>
      </p:sp>
    </p:spTree>
    <p:extLst>
      <p:ext uri="{BB962C8B-B14F-4D97-AF65-F5344CB8AC3E}">
        <p14:creationId xmlns:p14="http://schemas.microsoft.com/office/powerpoint/2010/main" val="347751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317" y="1173795"/>
            <a:ext cx="10709365" cy="5279256"/>
          </a:xfrm>
        </p:spPr>
        <p:txBody>
          <a:bodyPr>
            <a:normAutofit/>
          </a:bodyPr>
          <a:lstStyle/>
          <a:p>
            <a:pPr algn="just"/>
            <a:r>
              <a:rPr lang="en-US" noProof="0" dirty="0"/>
              <a:t>Why was it preferred to use an amplicon sequencing approach and not target capture enrichment? Here are some excerpts from a paper that explains it well</a:t>
            </a:r>
          </a:p>
          <a:p>
            <a:pPr marL="45720" indent="0" algn="just">
              <a:buNone/>
            </a:pPr>
            <a:endParaRPr lang="en-US" noProof="0" dirty="0"/>
          </a:p>
          <a:p>
            <a:pPr marL="45720" indent="0" algn="just">
              <a:buNone/>
            </a:pPr>
            <a:endParaRPr lang="en-US" noProof="0" dirty="0"/>
          </a:p>
          <a:p>
            <a:pPr marL="45720" indent="0" algn="just">
              <a:buNone/>
            </a:pPr>
            <a:endParaRPr lang="en-US" noProof="0" dirty="0"/>
          </a:p>
          <a:p>
            <a:pPr marL="45720" indent="0" algn="just">
              <a:buNone/>
            </a:pPr>
            <a:endParaRPr lang="en-US" noProof="0" dirty="0"/>
          </a:p>
          <a:p>
            <a:pPr marL="45720" indent="0" algn="just">
              <a:buNone/>
            </a:pPr>
            <a:r>
              <a:rPr lang="en-US" noProof="0" dirty="0"/>
              <a:t>«</a:t>
            </a:r>
            <a:r>
              <a:rPr lang="en-US" i="1" noProof="0" dirty="0"/>
              <a:t>The main benefits of the PCR-based approach […] are cost and sensitivity. In theory, both PCR and cell culture require only one viral copy, making them both exquisitely sensitive. In practice, however, the reaction conditions do not allow single-genome amplification, and, typically, multiple starting molecules are required. PCR also has limited sensitivity in cases in which the template sequence is divergent from the expected because of primer-binding kinetics. However, </a:t>
            </a:r>
            <a:r>
              <a:rPr lang="en-US" i="1" u="sng" noProof="0" dirty="0"/>
              <a:t>in an outbreak situation in which isolates are highly related, and low cost per sample and rapid turnaround time are required, PCR is particularly suitable</a:t>
            </a:r>
            <a:r>
              <a:rPr lang="en-US" i="1" noProof="0" dirty="0"/>
              <a:t>.”</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033" y="2011569"/>
            <a:ext cx="5513931" cy="1956928"/>
          </a:xfrm>
          <a:prstGeom prst="rect">
            <a:avLst/>
          </a:prstGeom>
        </p:spPr>
      </p:pic>
      <p:sp>
        <p:nvSpPr>
          <p:cNvPr id="7" name="Title 1">
            <a:extLst>
              <a:ext uri="{FF2B5EF4-FFF2-40B4-BE49-F238E27FC236}">
                <a16:creationId xmlns:a16="http://schemas.microsoft.com/office/drawing/2014/main" id="{98A68A13-0EF1-9452-6B48-9A1AFD8627F4}"/>
              </a:ext>
            </a:extLst>
          </p:cNvPr>
          <p:cNvSpPr>
            <a:spLocks noGrp="1"/>
          </p:cNvSpPr>
          <p:nvPr>
            <p:ph type="title"/>
          </p:nvPr>
        </p:nvSpPr>
        <p:spPr>
          <a:xfrm>
            <a:off x="1341120" y="421494"/>
            <a:ext cx="9509760" cy="405819"/>
          </a:xfrm>
        </p:spPr>
        <p:txBody>
          <a:bodyPr>
            <a:normAutofit fontScale="90000"/>
          </a:bodyPr>
          <a:lstStyle/>
          <a:p>
            <a:r>
              <a:rPr lang="en-US" noProof="0" dirty="0"/>
              <a:t>Resequencing approach: Covid-19</a:t>
            </a:r>
          </a:p>
        </p:txBody>
      </p:sp>
    </p:spTree>
    <p:extLst>
      <p:ext uri="{BB962C8B-B14F-4D97-AF65-F5344CB8AC3E}">
        <p14:creationId xmlns:p14="http://schemas.microsoft.com/office/powerpoint/2010/main" val="66719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317" y="1173795"/>
            <a:ext cx="10709365" cy="5279256"/>
          </a:xfrm>
        </p:spPr>
        <p:txBody>
          <a:bodyPr>
            <a:normAutofit/>
          </a:bodyPr>
          <a:lstStyle/>
          <a:p>
            <a:pPr algn="just"/>
            <a:r>
              <a:rPr lang="en-US" noProof="0" dirty="0"/>
              <a:t>About the possibility to use target capture enrichment:</a:t>
            </a:r>
          </a:p>
          <a:p>
            <a:pPr marL="45720" indent="0" algn="just">
              <a:buNone/>
            </a:pPr>
            <a:r>
              <a:rPr lang="en-US" noProof="0" dirty="0"/>
              <a:t>«</a:t>
            </a:r>
            <a:r>
              <a:rPr lang="en-US" i="1" noProof="0" dirty="0"/>
              <a:t>Such methods, however, are </a:t>
            </a:r>
            <a:r>
              <a:rPr lang="en-US" i="1" u="sng" noProof="0" dirty="0"/>
              <a:t>limited by the efficiency of the capture step</a:t>
            </a:r>
            <a:r>
              <a:rPr lang="en-US" i="1" noProof="0" dirty="0"/>
              <a:t> because of the kinetics of nucleic acid hybridization in complex samples such as those containing the human genome. </a:t>
            </a:r>
            <a:r>
              <a:rPr lang="en-US" i="1" u="sng" noProof="0" dirty="0"/>
              <a:t>The complete hybridization of all probes to targets can take hours</a:t>
            </a:r>
            <a:r>
              <a:rPr lang="en-US" i="1" noProof="0" dirty="0"/>
              <a:t> (typical protocols suggest a 24-h incubation, although shorter times may be possible) and may never be achieved because of competitive binding by the host DNA. These methods suffer from a </a:t>
            </a:r>
            <a:r>
              <a:rPr lang="en-US" i="1" u="sng" noProof="0" dirty="0"/>
              <a:t>coverage bias</a:t>
            </a:r>
            <a:r>
              <a:rPr lang="en-US" i="1" noProof="0" dirty="0"/>
              <a:t>, which worsens at lower viral abundances, resulting in increasingly incomplete genomes, as demonstrated by recent work on the Zika virus. They work best on samples with higher viral abundances and </a:t>
            </a:r>
            <a:r>
              <a:rPr lang="en-US" i="1" u="sng" noProof="0" dirty="0"/>
              <a:t>may not have the sensitivity to generate near-complete genomes </a:t>
            </a:r>
            <a:r>
              <a:rPr lang="en-US" i="1" noProof="0" dirty="0"/>
              <a:t>for the majority of isolates in an outbreak. Probes for hybridization capture are also </a:t>
            </a:r>
            <a:r>
              <a:rPr lang="en-US" i="1" u="sng" noProof="0" dirty="0"/>
              <a:t>more expensive than PCR primers</a:t>
            </a:r>
            <a:r>
              <a:rPr lang="en-US" i="1" noProof="0" dirty="0"/>
              <a:t> because they are usually designed in a fully overlapping 75-nt scheme, which can run to hundreds of probes per virus and thousands for panels of viruses.”</a:t>
            </a:r>
          </a:p>
        </p:txBody>
      </p:sp>
      <p:sp>
        <p:nvSpPr>
          <p:cNvPr id="6" name="Title 1">
            <a:extLst>
              <a:ext uri="{FF2B5EF4-FFF2-40B4-BE49-F238E27FC236}">
                <a16:creationId xmlns:a16="http://schemas.microsoft.com/office/drawing/2014/main" id="{B2DF9FDA-6913-4FD3-75C5-925FCA0205CB}"/>
              </a:ext>
            </a:extLst>
          </p:cNvPr>
          <p:cNvSpPr>
            <a:spLocks noGrp="1"/>
          </p:cNvSpPr>
          <p:nvPr>
            <p:ph type="title"/>
          </p:nvPr>
        </p:nvSpPr>
        <p:spPr>
          <a:xfrm>
            <a:off x="1341120" y="421494"/>
            <a:ext cx="9509760" cy="405819"/>
          </a:xfrm>
        </p:spPr>
        <p:txBody>
          <a:bodyPr>
            <a:normAutofit fontScale="90000"/>
          </a:bodyPr>
          <a:lstStyle/>
          <a:p>
            <a:r>
              <a:rPr lang="en-US" noProof="0" dirty="0"/>
              <a:t>Resequencing approach: Covid-19</a:t>
            </a:r>
          </a:p>
        </p:txBody>
      </p:sp>
    </p:spTree>
    <p:extLst>
      <p:ext uri="{BB962C8B-B14F-4D97-AF65-F5344CB8AC3E}">
        <p14:creationId xmlns:p14="http://schemas.microsoft.com/office/powerpoint/2010/main" val="401469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317" y="1173795"/>
            <a:ext cx="10709365" cy="5279256"/>
          </a:xfrm>
        </p:spPr>
        <p:txBody>
          <a:bodyPr>
            <a:normAutofit/>
          </a:bodyPr>
          <a:lstStyle/>
          <a:p>
            <a:pPr algn="just"/>
            <a:r>
              <a:rPr lang="en-US" noProof="0" dirty="0"/>
              <a:t>The pattern of primers design is critical!</a:t>
            </a:r>
          </a:p>
          <a:p>
            <a:pPr algn="just"/>
            <a:r>
              <a:rPr lang="en-US" noProof="0" dirty="0"/>
              <a:t>We need to use at least two pools with alternatively designed primers so that the entire viral genome can be sequenced, without unwanted pairing between partially overlapping amplicons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789" y="2843892"/>
            <a:ext cx="6576420" cy="3609159"/>
          </a:xfrm>
          <a:prstGeom prst="rect">
            <a:avLst/>
          </a:prstGeom>
        </p:spPr>
      </p:pic>
      <p:sp>
        <p:nvSpPr>
          <p:cNvPr id="7" name="Title 1">
            <a:extLst>
              <a:ext uri="{FF2B5EF4-FFF2-40B4-BE49-F238E27FC236}">
                <a16:creationId xmlns:a16="http://schemas.microsoft.com/office/drawing/2014/main" id="{F916A63C-4133-474E-29A2-E1E05275BDCB}"/>
              </a:ext>
            </a:extLst>
          </p:cNvPr>
          <p:cNvSpPr>
            <a:spLocks noGrp="1"/>
          </p:cNvSpPr>
          <p:nvPr>
            <p:ph type="title"/>
          </p:nvPr>
        </p:nvSpPr>
        <p:spPr>
          <a:xfrm>
            <a:off x="1341120" y="421494"/>
            <a:ext cx="9509760" cy="405819"/>
          </a:xfrm>
        </p:spPr>
        <p:txBody>
          <a:bodyPr>
            <a:normAutofit fontScale="90000"/>
          </a:bodyPr>
          <a:lstStyle/>
          <a:p>
            <a:r>
              <a:rPr lang="en-US" noProof="0" dirty="0"/>
              <a:t>Resequencing approach: Covid-19</a:t>
            </a:r>
          </a:p>
        </p:txBody>
      </p:sp>
    </p:spTree>
    <p:extLst>
      <p:ext uri="{BB962C8B-B14F-4D97-AF65-F5344CB8AC3E}">
        <p14:creationId xmlns:p14="http://schemas.microsoft.com/office/powerpoint/2010/main" val="35940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317" y="1173795"/>
            <a:ext cx="10709365" cy="5279256"/>
          </a:xfrm>
        </p:spPr>
        <p:txBody>
          <a:bodyPr>
            <a:normAutofit fontScale="85000" lnSpcReduction="10000"/>
          </a:bodyPr>
          <a:lstStyle/>
          <a:p>
            <a:pPr algn="just"/>
            <a:r>
              <a:rPr lang="en-US" noProof="0" dirty="0"/>
              <a:t>Why has ONT sequencing been used so much for SARS-CoV-2 sequencing?</a:t>
            </a:r>
          </a:p>
          <a:p>
            <a:pPr algn="just"/>
            <a:endParaRPr lang="en-US" noProof="0" dirty="0"/>
          </a:p>
          <a:p>
            <a:pPr algn="just"/>
            <a:endParaRPr lang="en-US" noProof="0" dirty="0"/>
          </a:p>
          <a:p>
            <a:pPr algn="just"/>
            <a:endParaRPr lang="en-US" noProof="0" dirty="0"/>
          </a:p>
          <a:p>
            <a:pPr algn="just"/>
            <a:endParaRPr lang="en-US" noProof="0" dirty="0"/>
          </a:p>
          <a:p>
            <a:pPr algn="just"/>
            <a:endParaRPr lang="en-US" noProof="0" dirty="0"/>
          </a:p>
          <a:p>
            <a:pPr algn="just"/>
            <a:endParaRPr lang="en-US" noProof="0" dirty="0"/>
          </a:p>
          <a:p>
            <a:pPr marL="45720" indent="0" algn="just">
              <a:buNone/>
            </a:pPr>
            <a:r>
              <a:rPr lang="en-US" i="1" noProof="0" dirty="0"/>
              <a:t>«Viral WGS can be used to study the transmission and evolution of SARS-CoV-2, and is increasingly </a:t>
            </a:r>
            <a:r>
              <a:rPr lang="en-US" i="1" noProof="0" dirty="0" err="1"/>
              <a:t>recognised</a:t>
            </a:r>
            <a:r>
              <a:rPr lang="en-US" i="1" noProof="0" dirty="0"/>
              <a:t> as a critical tool for public health responses to COVID-19. Nanopore sequencing offers an alternative to established short-read platforms for viral WGS with several advantages. ONT devices: (</a:t>
            </a:r>
            <a:r>
              <a:rPr lang="en-US" i="1" noProof="0" dirty="0" err="1"/>
              <a:t>i</a:t>
            </a:r>
            <a:r>
              <a:rPr lang="en-US" i="1" noProof="0" dirty="0"/>
              <a:t>) are relatively </a:t>
            </a:r>
            <a:r>
              <a:rPr lang="en-US" i="1" u="sng" noProof="0" dirty="0"/>
              <a:t>inexpensive, highly portable and require minimal associated laboratory infrastructure</a:t>
            </a:r>
            <a:r>
              <a:rPr lang="en-US" i="1" noProof="0" dirty="0"/>
              <a:t>; (ii) enable rapid generation of sequencing data and even </a:t>
            </a:r>
            <a:r>
              <a:rPr lang="en-US" i="1" u="sng" noProof="0" dirty="0"/>
              <a:t>real-time data analysis</a:t>
            </a:r>
            <a:r>
              <a:rPr lang="en-US" i="1" noProof="0" dirty="0"/>
              <a:t>; (iii) require comparatively </a:t>
            </a:r>
            <a:r>
              <a:rPr lang="en-US" i="1" u="sng" noProof="0" dirty="0"/>
              <a:t>simple procedures for library preparation</a:t>
            </a:r>
            <a:r>
              <a:rPr lang="en-US" i="1" noProof="0" dirty="0"/>
              <a:t> and; (iv) offer </a:t>
            </a:r>
            <a:r>
              <a:rPr lang="en-US" i="1" u="sng" noProof="0" dirty="0"/>
              <a:t>flexibility in sample throughput</a:t>
            </a:r>
            <a:r>
              <a:rPr lang="en-US" i="1" noProof="0" dirty="0"/>
              <a:t>, accommodating single (e.g., </a:t>
            </a:r>
            <a:r>
              <a:rPr lang="en-US" i="1" noProof="0" dirty="0" err="1"/>
              <a:t>Flongle</a:t>
            </a:r>
            <a:r>
              <a:rPr lang="en-US" i="1" noProof="0" dirty="0"/>
              <a:t>), multiple (e.g., </a:t>
            </a:r>
            <a:r>
              <a:rPr lang="en-US" i="1" noProof="0" dirty="0" err="1"/>
              <a:t>MinION</a:t>
            </a:r>
            <a:r>
              <a:rPr lang="en-US" i="1" noProof="0" dirty="0"/>
              <a:t>/</a:t>
            </a:r>
            <a:r>
              <a:rPr lang="en-US" i="1" noProof="0" dirty="0" err="1"/>
              <a:t>GridION</a:t>
            </a:r>
            <a:r>
              <a:rPr lang="en-US" i="1" noProof="0" dirty="0"/>
              <a:t>) or tens/hundreds (e.g., </a:t>
            </a:r>
            <a:r>
              <a:rPr lang="en-US" i="1" noProof="0" dirty="0" err="1"/>
              <a:t>PromethION</a:t>
            </a:r>
            <a:r>
              <a:rPr lang="en-US" i="1" noProof="0" dirty="0"/>
              <a:t>) of specimens per flow-cell. Therefore, ONT sequencing could further empower SARS-CoV-2 surveillance initiatives by enabling point-of-care WGS analysis and improved turnaround time for critical cases, particularly in isolated or poorly resourced setting”</a:t>
            </a:r>
          </a:p>
        </p:txBody>
      </p:sp>
      <p:pic>
        <p:nvPicPr>
          <p:cNvPr id="5" name="Immagine 4"/>
          <p:cNvPicPr>
            <a:picLocks noChangeAspect="1"/>
          </p:cNvPicPr>
          <p:nvPr/>
        </p:nvPicPr>
        <p:blipFill>
          <a:blip r:embed="rId2"/>
          <a:stretch>
            <a:fillRect/>
          </a:stretch>
        </p:blipFill>
        <p:spPr>
          <a:xfrm>
            <a:off x="2542903" y="1515955"/>
            <a:ext cx="6803587" cy="2486197"/>
          </a:xfrm>
          <a:prstGeom prst="rect">
            <a:avLst/>
          </a:prstGeom>
        </p:spPr>
      </p:pic>
      <p:sp>
        <p:nvSpPr>
          <p:cNvPr id="7" name="Title 1">
            <a:extLst>
              <a:ext uri="{FF2B5EF4-FFF2-40B4-BE49-F238E27FC236}">
                <a16:creationId xmlns:a16="http://schemas.microsoft.com/office/drawing/2014/main" id="{9B5A7347-B337-FE74-1EBA-991F281C3180}"/>
              </a:ext>
            </a:extLst>
          </p:cNvPr>
          <p:cNvSpPr>
            <a:spLocks noGrp="1"/>
          </p:cNvSpPr>
          <p:nvPr>
            <p:ph type="title"/>
          </p:nvPr>
        </p:nvSpPr>
        <p:spPr>
          <a:xfrm>
            <a:off x="1341120" y="421494"/>
            <a:ext cx="9509760" cy="405819"/>
          </a:xfrm>
        </p:spPr>
        <p:txBody>
          <a:bodyPr>
            <a:normAutofit fontScale="90000"/>
          </a:bodyPr>
          <a:lstStyle/>
          <a:p>
            <a:r>
              <a:rPr lang="en-US" noProof="0" dirty="0"/>
              <a:t>Resequencing approach: Covid-19</a:t>
            </a:r>
          </a:p>
        </p:txBody>
      </p:sp>
    </p:spTree>
    <p:extLst>
      <p:ext uri="{BB962C8B-B14F-4D97-AF65-F5344CB8AC3E}">
        <p14:creationId xmlns:p14="http://schemas.microsoft.com/office/powerpoint/2010/main" val="293259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7CF95-6CF5-5742-F4EA-CC2C1C42C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C5F13-2A87-1408-9722-ADA683E830E4}"/>
              </a:ext>
            </a:extLst>
          </p:cNvPr>
          <p:cNvSpPr>
            <a:spLocks noGrp="1"/>
          </p:cNvSpPr>
          <p:nvPr>
            <p:ph type="title"/>
          </p:nvPr>
        </p:nvSpPr>
        <p:spPr>
          <a:xfrm>
            <a:off x="838200" y="356738"/>
            <a:ext cx="10515600" cy="476122"/>
          </a:xfrm>
        </p:spPr>
        <p:txBody>
          <a:bodyPr>
            <a:noAutofit/>
          </a:bodyPr>
          <a:lstStyle/>
          <a:p>
            <a:r>
              <a:rPr lang="en-US" sz="2000" noProof="0" dirty="0"/>
              <a:t>A few key elements we are not going to study in detail in this course (I)</a:t>
            </a:r>
          </a:p>
        </p:txBody>
      </p:sp>
      <p:sp>
        <p:nvSpPr>
          <p:cNvPr id="3" name="Content Placeholder 2">
            <a:extLst>
              <a:ext uri="{FF2B5EF4-FFF2-40B4-BE49-F238E27FC236}">
                <a16:creationId xmlns:a16="http://schemas.microsoft.com/office/drawing/2014/main" id="{66B2D4BB-F454-8281-7219-43CD4452027F}"/>
              </a:ext>
            </a:extLst>
          </p:cNvPr>
          <p:cNvSpPr>
            <a:spLocks noGrp="1"/>
          </p:cNvSpPr>
          <p:nvPr>
            <p:ph idx="1"/>
          </p:nvPr>
        </p:nvSpPr>
        <p:spPr>
          <a:xfrm>
            <a:off x="422172" y="1299140"/>
            <a:ext cx="10931628" cy="4421064"/>
          </a:xfrm>
        </p:spPr>
        <p:txBody>
          <a:bodyPr>
            <a:noAutofit/>
          </a:bodyPr>
          <a:lstStyle/>
          <a:p>
            <a:pPr algn="just"/>
            <a:r>
              <a:rPr lang="en-US" noProof="0" dirty="0"/>
              <a:t>These topics will be studied in greater detail in the </a:t>
            </a:r>
            <a:r>
              <a:rPr lang="en-US" u="sng" noProof="0" dirty="0"/>
              <a:t>computational genomics</a:t>
            </a:r>
            <a:r>
              <a:rPr lang="en-US" noProof="0" dirty="0"/>
              <a:t> course, so the following slides are not going to provide detailed information. However, keep in mind that these steps are extremely important and they should be always carefully planned and performed before any whole genome sequencing approach takes place</a:t>
            </a:r>
          </a:p>
          <a:p>
            <a:pPr algn="just"/>
            <a:endParaRPr lang="en-US" noProof="0" dirty="0"/>
          </a:p>
          <a:p>
            <a:pPr algn="just"/>
            <a:r>
              <a:rPr lang="en-US" noProof="0" dirty="0"/>
              <a:t>Raw sequencing data needs to be </a:t>
            </a:r>
            <a:r>
              <a:rPr lang="en-US" b="1" noProof="0" dirty="0"/>
              <a:t>TRIMMED</a:t>
            </a:r>
            <a:r>
              <a:rPr lang="en-US" noProof="0" dirty="0"/>
              <a:t>: the trimming procedure concerns the removal of low-quality/failed reads, and the identification/removal of portion of reads characterized by poor quality (i.e. base calls are not very confident, due to unclear signals) and the presence of adapters/barcodes (keep in mind that these can be sequenced as well!). Usually, residual short reads are also discarded (based on setting an arbitrary length threshold). </a:t>
            </a:r>
            <a:r>
              <a:rPr lang="en-US" u="sng" noProof="0" dirty="0"/>
              <a:t>This is fundamental for ALL sequencing-based approaches, not just for de novo genome/transcriptome assembly</a:t>
            </a:r>
            <a:r>
              <a:rPr lang="en-US" noProof="0" dirty="0"/>
              <a:t>. The more stringent the trimming, the higher the amount of data loss, but also the lower the probability of including errors</a:t>
            </a:r>
          </a:p>
        </p:txBody>
      </p:sp>
    </p:spTree>
    <p:extLst>
      <p:ext uri="{BB962C8B-B14F-4D97-AF65-F5344CB8AC3E}">
        <p14:creationId xmlns:p14="http://schemas.microsoft.com/office/powerpoint/2010/main" val="6394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frontiersin.org/files/Articles/571328/fmicb-11-571328-HTML/image_m/fmicb-11-571328-g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7155" y="1055466"/>
            <a:ext cx="8397689" cy="558345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CA36110-C68B-8612-14E2-B006520D4410}"/>
              </a:ext>
            </a:extLst>
          </p:cNvPr>
          <p:cNvSpPr>
            <a:spLocks noGrp="1"/>
          </p:cNvSpPr>
          <p:nvPr>
            <p:ph type="title"/>
          </p:nvPr>
        </p:nvSpPr>
        <p:spPr>
          <a:xfrm>
            <a:off x="1341120" y="421494"/>
            <a:ext cx="9509760" cy="405819"/>
          </a:xfrm>
        </p:spPr>
        <p:txBody>
          <a:bodyPr>
            <a:normAutofit fontScale="90000"/>
          </a:bodyPr>
          <a:lstStyle/>
          <a:p>
            <a:r>
              <a:rPr lang="en-US" noProof="0" dirty="0"/>
              <a:t>Resequencing approach: Covid-19</a:t>
            </a:r>
          </a:p>
        </p:txBody>
      </p:sp>
    </p:spTree>
    <p:extLst>
      <p:ext uri="{BB962C8B-B14F-4D97-AF65-F5344CB8AC3E}">
        <p14:creationId xmlns:p14="http://schemas.microsoft.com/office/powerpoint/2010/main" val="390889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318" y="1173795"/>
            <a:ext cx="4697457" cy="5279256"/>
          </a:xfrm>
        </p:spPr>
        <p:txBody>
          <a:bodyPr>
            <a:normAutofit/>
          </a:bodyPr>
          <a:lstStyle/>
          <a:p>
            <a:pPr algn="just"/>
            <a:r>
              <a:rPr lang="en-US" noProof="0" dirty="0"/>
              <a:t>GISAID-</a:t>
            </a:r>
            <a:r>
              <a:rPr lang="en-US" noProof="0" dirty="0" err="1"/>
              <a:t>NextStrain</a:t>
            </a:r>
            <a:r>
              <a:rPr lang="en-US" noProof="0" dirty="0"/>
              <a:t>, previously developed for </a:t>
            </a:r>
            <a:r>
              <a:rPr lang="en-US" noProof="0" dirty="0" err="1"/>
              <a:t>monitorning</a:t>
            </a:r>
            <a:r>
              <a:rPr lang="en-US" noProof="0" dirty="0"/>
              <a:t> other viruses (influenza, Zika, West Nile, Ebola, </a:t>
            </a:r>
            <a:r>
              <a:rPr lang="en-US" noProof="0" dirty="0" err="1"/>
              <a:t>ecc</a:t>
            </a:r>
            <a:r>
              <a:rPr lang="en-US" noProof="0" dirty="0"/>
              <a:t>.)</a:t>
            </a:r>
          </a:p>
          <a:p>
            <a:pPr algn="just"/>
            <a:r>
              <a:rPr lang="en-US" noProof="0" dirty="0">
                <a:hlinkClick r:id="rId2"/>
              </a:rPr>
              <a:t>https://www.gisaid.org</a:t>
            </a:r>
            <a:endParaRPr lang="en-US" noProof="0" dirty="0"/>
          </a:p>
          <a:p>
            <a:pPr algn="just"/>
            <a:r>
              <a:rPr lang="en-US" noProof="0" dirty="0"/>
              <a:t>Publicly accessible portal to deposit, access and explore SARS-CoV-2 sequencing data</a:t>
            </a:r>
          </a:p>
          <a:p>
            <a:pPr algn="just"/>
            <a:r>
              <a:rPr lang="en-US" noProof="0" dirty="0"/>
              <a:t>Over 20 million SARS-CoV-2 genomes sequenced</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501" y="1173796"/>
            <a:ext cx="6235431" cy="4531680"/>
          </a:xfrm>
          <a:prstGeom prst="rect">
            <a:avLst/>
          </a:prstGeom>
        </p:spPr>
      </p:pic>
      <p:sp>
        <p:nvSpPr>
          <p:cNvPr id="7" name="Title 1">
            <a:extLst>
              <a:ext uri="{FF2B5EF4-FFF2-40B4-BE49-F238E27FC236}">
                <a16:creationId xmlns:a16="http://schemas.microsoft.com/office/drawing/2014/main" id="{E9ABF7A9-61DE-DC10-8F66-DED0AE1090DC}"/>
              </a:ext>
            </a:extLst>
          </p:cNvPr>
          <p:cNvSpPr>
            <a:spLocks noGrp="1"/>
          </p:cNvSpPr>
          <p:nvPr>
            <p:ph type="title"/>
          </p:nvPr>
        </p:nvSpPr>
        <p:spPr>
          <a:xfrm>
            <a:off x="1341120" y="421494"/>
            <a:ext cx="9509760" cy="405819"/>
          </a:xfrm>
        </p:spPr>
        <p:txBody>
          <a:bodyPr>
            <a:normAutofit fontScale="90000"/>
          </a:bodyPr>
          <a:lstStyle/>
          <a:p>
            <a:r>
              <a:rPr lang="en-US" noProof="0" dirty="0"/>
              <a:t>Resequencing approach: Covid-19</a:t>
            </a:r>
          </a:p>
        </p:txBody>
      </p:sp>
    </p:spTree>
    <p:extLst>
      <p:ext uri="{BB962C8B-B14F-4D97-AF65-F5344CB8AC3E}">
        <p14:creationId xmlns:p14="http://schemas.microsoft.com/office/powerpoint/2010/main" val="32083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3910"/>
            <a:ext cx="9509760" cy="405819"/>
          </a:xfrm>
        </p:spPr>
        <p:txBody>
          <a:bodyPr>
            <a:normAutofit fontScale="90000"/>
          </a:bodyPr>
          <a:lstStyle/>
          <a:p>
            <a:r>
              <a:rPr lang="en-US" noProof="0" dirty="0"/>
              <a:t>Targeted resequencing: new perspectives</a:t>
            </a:r>
          </a:p>
        </p:txBody>
      </p:sp>
      <p:sp>
        <p:nvSpPr>
          <p:cNvPr id="3" name="Content Placeholder 2"/>
          <p:cNvSpPr>
            <a:spLocks noGrp="1"/>
          </p:cNvSpPr>
          <p:nvPr>
            <p:ph idx="1"/>
          </p:nvPr>
        </p:nvSpPr>
        <p:spPr>
          <a:xfrm>
            <a:off x="741318" y="997949"/>
            <a:ext cx="10890905" cy="5279256"/>
          </a:xfrm>
        </p:spPr>
        <p:txBody>
          <a:bodyPr>
            <a:normAutofit/>
          </a:bodyPr>
          <a:lstStyle/>
          <a:p>
            <a:pPr algn="just"/>
            <a:r>
              <a:rPr lang="en-US" noProof="0" dirty="0"/>
              <a:t>Any targeted resequencing procedure, whether based on the design of primers or on the use of probes for targeted enrichment, requires steps in the laboratory that can be quite delicate, time-consuming, and are in any case subject to bias (amplification efficiency may be variable from target to target, hybridization between probes and genomic regions of interest may not be successful, etc.)</a:t>
            </a:r>
            <a:br>
              <a:rPr lang="en-US" noProof="0" dirty="0"/>
            </a:br>
            <a:endParaRPr lang="en-US" noProof="0" dirty="0"/>
          </a:p>
          <a:p>
            <a:pPr algn="just"/>
            <a:r>
              <a:rPr lang="en-US" noProof="0" dirty="0"/>
              <a:t>ONT </a:t>
            </a:r>
            <a:r>
              <a:rPr lang="en-US" b="1" noProof="0" dirty="0"/>
              <a:t>adaptive</a:t>
            </a:r>
            <a:r>
              <a:rPr lang="en-US" noProof="0" dirty="0"/>
              <a:t> </a:t>
            </a:r>
            <a:r>
              <a:rPr lang="en-US" b="1" noProof="0" dirty="0"/>
              <a:t>sampling</a:t>
            </a:r>
            <a:r>
              <a:rPr lang="en-US" noProof="0" dirty="0"/>
              <a:t> -&gt; selection of genomic regions of interest is done directly at the sequencer level</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45" y="3637577"/>
            <a:ext cx="4842364" cy="2905418"/>
          </a:xfrm>
          <a:prstGeom prst="rect">
            <a:avLst/>
          </a:prstGeom>
        </p:spPr>
      </p:pic>
      <p:sp>
        <p:nvSpPr>
          <p:cNvPr id="6" name="CasellaDiTesto 5"/>
          <p:cNvSpPr txBox="1"/>
          <p:nvPr/>
        </p:nvSpPr>
        <p:spPr>
          <a:xfrm>
            <a:off x="5973805" y="3691882"/>
            <a:ext cx="5658418"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How does it work? See the video on Moodle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A </a:t>
            </a:r>
            <a:r>
              <a:rPr kumimoji="0" lang="en-US" sz="1800" b="1" i="0" u="none" strike="noStrike" kern="1200" cap="none" spc="0" normalizeH="0" baseline="0" noProof="0" dirty="0">
                <a:ln>
                  <a:noFill/>
                </a:ln>
                <a:solidFill>
                  <a:srgbClr val="624D38"/>
                </a:solidFill>
                <a:effectLst/>
                <a:uLnTx/>
                <a:uFillTx/>
                <a:latin typeface="Century Gothic"/>
                <a:ea typeface="+mn-ea"/>
                <a:cs typeface="+mn-cs"/>
              </a:rPr>
              <a:t>database of sequences of interest</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is provided </a:t>
            </a:r>
            <a:r>
              <a:rPr kumimoji="0" lang="en-US" sz="1800" b="1" i="0" u="none" strike="noStrike" kern="1200" cap="none" spc="0" normalizeH="0" baseline="0" noProof="0" dirty="0">
                <a:ln>
                  <a:noFill/>
                </a:ln>
                <a:solidFill>
                  <a:srgbClr val="624D38"/>
                </a:solidFill>
                <a:effectLst/>
                <a:uLnTx/>
                <a:uFillTx/>
                <a:latin typeface="Century Gothic"/>
                <a:ea typeface="+mn-ea"/>
                <a:cs typeface="+mn-cs"/>
              </a:rPr>
              <a:t>for resequencing</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 DNA molecules are read in real-time for each pore, so it is possible to check whether what is being sequenced is of interest (it proceeds) or not (the molecule is discarded, freeing the pore for the next molecule)</a:t>
            </a:r>
          </a:p>
        </p:txBody>
      </p:sp>
    </p:spTree>
    <p:extLst>
      <p:ext uri="{BB962C8B-B14F-4D97-AF65-F5344CB8AC3E}">
        <p14:creationId xmlns:p14="http://schemas.microsoft.com/office/powerpoint/2010/main" val="23328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71960-6D32-AA8F-FE77-6EB071A9077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2515B8-6110-2BEE-19A9-DEEA6A3B0006}"/>
              </a:ext>
            </a:extLst>
          </p:cNvPr>
          <p:cNvSpPr>
            <a:spLocks noGrp="1"/>
          </p:cNvSpPr>
          <p:nvPr>
            <p:ph idx="1"/>
          </p:nvPr>
        </p:nvSpPr>
        <p:spPr>
          <a:xfrm>
            <a:off x="422172" y="1299140"/>
            <a:ext cx="10931628" cy="4421064"/>
          </a:xfrm>
        </p:spPr>
        <p:txBody>
          <a:bodyPr>
            <a:noAutofit/>
          </a:bodyPr>
          <a:lstStyle/>
          <a:p>
            <a:pPr algn="just"/>
            <a:r>
              <a:rPr lang="en-US" noProof="0" dirty="0"/>
              <a:t>For de novo genome (or transcriptome) assembly approaches, clean reads data need to be assembled using appropriate </a:t>
            </a:r>
            <a:r>
              <a:rPr lang="en-US" b="1" noProof="0" dirty="0"/>
              <a:t>assembly algorithms</a:t>
            </a:r>
            <a:r>
              <a:rPr lang="en-US" noProof="0" dirty="0"/>
              <a:t>. These can be very complex and change quite significantly depending on reads length, sequencing throughput and the type of application (i.e. the algorithms used for genome assembly are much different from those used for transcriptome assembly). They may need to be able to handle paired-end reads, long reads, or both read types in combination</a:t>
            </a:r>
          </a:p>
          <a:p>
            <a:pPr algn="just"/>
            <a:r>
              <a:rPr lang="en-US" noProof="0" dirty="0"/>
              <a:t>All the approaches that use reference genomes (for example, whole genome resequencing, RNA-seq, </a:t>
            </a:r>
            <a:r>
              <a:rPr lang="en-US" noProof="0" dirty="0" err="1"/>
              <a:t>ChIP</a:t>
            </a:r>
            <a:r>
              <a:rPr lang="en-US" noProof="0" dirty="0"/>
              <a:t>-seq, bisulfite-seq, etc.) require that clean reads are mapped against the reference genome itself (this is usually annotated, allowing a clear interpretation of the element (e.g. gene, exon, promoter, etc.) each read can be assigned to. The </a:t>
            </a:r>
            <a:r>
              <a:rPr lang="en-US" b="1" noProof="0" dirty="0"/>
              <a:t>MAPPING</a:t>
            </a:r>
            <a:r>
              <a:rPr lang="en-US" noProof="0" dirty="0"/>
              <a:t> procedure also depends on the use of dedicated algorithms, which can determine which criteria (e.g. stringency, tolerance of the presence of SNPs, etc.) are used to allow the alignment vs the reference</a:t>
            </a:r>
          </a:p>
        </p:txBody>
      </p:sp>
      <p:sp>
        <p:nvSpPr>
          <p:cNvPr id="4" name="Title 1">
            <a:extLst>
              <a:ext uri="{FF2B5EF4-FFF2-40B4-BE49-F238E27FC236}">
                <a16:creationId xmlns:a16="http://schemas.microsoft.com/office/drawing/2014/main" id="{ABCC871A-398D-3615-07E7-DF9023A56D55}"/>
              </a:ext>
            </a:extLst>
          </p:cNvPr>
          <p:cNvSpPr txBox="1">
            <a:spLocks/>
          </p:cNvSpPr>
          <p:nvPr/>
        </p:nvSpPr>
        <p:spPr>
          <a:xfrm>
            <a:off x="990600" y="509138"/>
            <a:ext cx="10515600" cy="47612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2000" noProof="0" dirty="0"/>
              <a:t>A few key elements we are not going to study in detail in this course (II)</a:t>
            </a:r>
          </a:p>
        </p:txBody>
      </p:sp>
    </p:spTree>
    <p:extLst>
      <p:ext uri="{BB962C8B-B14F-4D97-AF65-F5344CB8AC3E}">
        <p14:creationId xmlns:p14="http://schemas.microsoft.com/office/powerpoint/2010/main" val="45639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9485"/>
          </a:xfrm>
        </p:spPr>
        <p:txBody>
          <a:bodyPr>
            <a:normAutofit/>
          </a:bodyPr>
          <a:lstStyle/>
          <a:p>
            <a:r>
              <a:rPr lang="en-US" sz="3600" noProof="0" dirty="0"/>
              <a:t>Let’s plan how to sequence a genome</a:t>
            </a:r>
          </a:p>
        </p:txBody>
      </p:sp>
      <p:sp>
        <p:nvSpPr>
          <p:cNvPr id="3" name="Content Placeholder 2"/>
          <p:cNvSpPr>
            <a:spLocks noGrp="1"/>
          </p:cNvSpPr>
          <p:nvPr>
            <p:ph idx="1"/>
          </p:nvPr>
        </p:nvSpPr>
        <p:spPr>
          <a:xfrm>
            <a:off x="714103" y="1614199"/>
            <a:ext cx="6154882" cy="3629602"/>
          </a:xfrm>
        </p:spPr>
        <p:txBody>
          <a:bodyPr>
            <a:normAutofit lnSpcReduction="10000"/>
          </a:bodyPr>
          <a:lstStyle/>
          <a:p>
            <a:pPr algn="just"/>
            <a:r>
              <a:rPr lang="en-US" noProof="0" dirty="0"/>
              <a:t>How large is the genome of interest?</a:t>
            </a:r>
          </a:p>
          <a:p>
            <a:pPr algn="just"/>
            <a:r>
              <a:rPr lang="en-US" noProof="0" dirty="0"/>
              <a:t>How many repeated elements does it have and how are they distributed?</a:t>
            </a:r>
          </a:p>
          <a:p>
            <a:pPr algn="just"/>
            <a:r>
              <a:rPr lang="en-US" noProof="0" dirty="0"/>
              <a:t>Is a genome of a species close to the one of interest already available to get an idea of its characteristics?</a:t>
            </a:r>
          </a:p>
          <a:p>
            <a:pPr algn="just"/>
            <a:r>
              <a:rPr lang="en-US" noProof="0" dirty="0"/>
              <a:t>What kind of sequencing should I use and what kind of libraries?</a:t>
            </a:r>
          </a:p>
          <a:p>
            <a:pPr algn="just"/>
            <a:r>
              <a:rPr lang="en-US" noProof="0" dirty="0"/>
              <a:t>What quality of assembly do I want to achieve?</a:t>
            </a:r>
          </a:p>
        </p:txBody>
      </p:sp>
      <p:pic>
        <p:nvPicPr>
          <p:cNvPr id="5124" name="Picture 4" descr="https://media.licdn.com/mpr/mpr/AAEAAQAAAAAAAALwAAAAJGVlZDM2MzEzLTRhMTYtNDY0Ni1hZDFiLWU2MzJlYTllNmYz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179" y="1871846"/>
            <a:ext cx="4528416" cy="25950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4103" y="5286047"/>
            <a:ext cx="11033759" cy="923330"/>
          </a:xfrm>
          <a:prstGeom prst="rect">
            <a:avLst/>
          </a:prstGeom>
          <a:noFill/>
          <a:ln>
            <a:solidFill>
              <a:srgbClr val="00B050"/>
            </a:solidFill>
          </a:ln>
        </p:spPr>
        <p:txBody>
          <a:bodyPr wrap="square" rtlCol="0">
            <a:spAutoFit/>
          </a:bodyPr>
          <a:lstStyle/>
          <a:p>
            <a:pPr algn="just"/>
            <a:r>
              <a:rPr lang="en-US" b="1" noProof="0" dirty="0"/>
              <a:t>While we are not going to study how to assemble a genome from an algorithmic point of view, we are going to identify which are the main issues linked with this approach and what strategies we might use to face (and hopefully solve) them</a:t>
            </a:r>
          </a:p>
        </p:txBody>
      </p:sp>
    </p:spTree>
    <p:extLst>
      <p:ext uri="{BB962C8B-B14F-4D97-AF65-F5344CB8AC3E}">
        <p14:creationId xmlns:p14="http://schemas.microsoft.com/office/powerpoint/2010/main" val="49716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8048</Words>
  <Application>Microsoft Office PowerPoint</Application>
  <PresentationFormat>Widescreen</PresentationFormat>
  <Paragraphs>411</Paragraphs>
  <Slides>72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72</vt:i4>
      </vt:variant>
    </vt:vector>
  </HeadingPairs>
  <TitlesOfParts>
    <vt:vector size="78" baseType="lpstr">
      <vt:lpstr>Arial</vt:lpstr>
      <vt:lpstr>Arial;Helvetica</vt:lpstr>
      <vt:lpstr>Calibri</vt:lpstr>
      <vt:lpstr>Century Gothic</vt:lpstr>
      <vt:lpstr>Wingdings</vt:lpstr>
      <vt:lpstr>Sheer Green 16x9</vt:lpstr>
      <vt:lpstr>LECTURE 5 Whole genome sequencing/resequencing and targeted resequencing approaches</vt:lpstr>
      <vt:lpstr>A few notes about sequence assembly</vt:lpstr>
      <vt:lpstr>De novo transcriptome assembly? When and why?</vt:lpstr>
      <vt:lpstr>Why do we prefer to work on de novo genome assemblies?</vt:lpstr>
      <vt:lpstr>Presentazione standard di PowerPoint</vt:lpstr>
      <vt:lpstr>A few key definitions</vt:lpstr>
      <vt:lpstr>A few key elements we are not going to study in detail in this course (I)</vt:lpstr>
      <vt:lpstr>Presentazione standard di PowerPoint</vt:lpstr>
      <vt:lpstr>Let’s plan how to sequence a genome</vt:lpstr>
      <vt:lpstr>Repeats: a huge problem for genome assembly</vt:lpstr>
      <vt:lpstr>What might happen when the assembly algorithm enounters a repeat?</vt:lpstr>
      <vt:lpstr>Why are paired-end reads so important?</vt:lpstr>
      <vt:lpstr>Several gaps are usually present in genome and transcriptome assemblies</vt:lpstr>
      <vt:lpstr>Other sources of issues</vt:lpstr>
      <vt:lpstr>Gaps in the human genome</vt:lpstr>
      <vt:lpstr>De novo assembly strategies: the early NGS strategies</vt:lpstr>
      <vt:lpstr>De novo assembly strategies: the pre-2020 typical strategy</vt:lpstr>
      <vt:lpstr>POLISHING</vt:lpstr>
      <vt:lpstr>De novo assembly strategies: the current strategy</vt:lpstr>
      <vt:lpstr>Presentazione standard di PowerPoint</vt:lpstr>
      <vt:lpstr>Another issue for de novo genome assembly: heterozygosity</vt:lpstr>
      <vt:lpstr>How can heterozygosity be evaluated and what are its impacts on the assembly?</vt:lpstr>
      <vt:lpstr>How can heterozygosity be evaluated and what are its impacts on the assembly?</vt:lpstr>
      <vt:lpstr>How can we handle heterozygosity?</vt:lpstr>
      <vt:lpstr>CHROMOSOME PHASING: A SMALL REVOLUTION</vt:lpstr>
      <vt:lpstr>CHROMOSOME PHASING: A SMALL REVOLUTION</vt:lpstr>
      <vt:lpstr>CHROMOSOME PHASING: A SMALL REVOLUTION</vt:lpstr>
      <vt:lpstr>Presentazione standard di PowerPoint</vt:lpstr>
      <vt:lpstr>Presentazione standard di PowerPoint</vt:lpstr>
      <vt:lpstr>TECHNOLOGICAL INNOVATION RUNS FAST…</vt:lpstr>
      <vt:lpstr>OPTICAL MAPS</vt:lpstr>
      <vt:lpstr>OPTICAL MAPS</vt:lpstr>
      <vt:lpstr>How the “gaps” in the human genome were filled by the T2T consortium - technical aspects</vt:lpstr>
      <vt:lpstr>Once we have an assembly, how do we evaluate its quality?</vt:lpstr>
      <vt:lpstr>Quality measure based on the length of contigs (or scaffolds): the N50</vt:lpstr>
      <vt:lpstr>Other useful metrics</vt:lpstr>
      <vt:lpstr>Presentazione standard di PowerPoint</vt:lpstr>
      <vt:lpstr>OrthoDB is the reference dataset for BUSCO</vt:lpstr>
      <vt:lpstr>Evaluation of k-mer completeness and multiplicity</vt:lpstr>
      <vt:lpstr>Let's keep in mind that no genome is perfect.... Technological improvements help!</vt:lpstr>
      <vt:lpstr>Pre-processing or raw sequencing data</vt:lpstr>
      <vt:lpstr>Pre-processing or raw sequencing data</vt:lpstr>
      <vt:lpstr>Resequencing: what are its goals?</vt:lpstr>
      <vt:lpstr>Targeted sequencing</vt:lpstr>
      <vt:lpstr>How do I selectively include only genomic regions of interest in a library?</vt:lpstr>
      <vt:lpstr>Presentazione standard di PowerPoint</vt:lpstr>
      <vt:lpstr>Target enrichment panels</vt:lpstr>
      <vt:lpstr>Ampliseq panels</vt:lpstr>
      <vt:lpstr>Ampliseq panels</vt:lpstr>
      <vt:lpstr>Example: Ampliseq comprehensive cancer panel</vt:lpstr>
      <vt:lpstr>Example: Ampliseq exome panel</vt:lpstr>
      <vt:lpstr>Example: Ampliseq custom panels</vt:lpstr>
      <vt:lpstr>Amplicon sequencing vs target enrichment</vt:lpstr>
      <vt:lpstr>Whole Genome Resequencing (WGR)</vt:lpstr>
      <vt:lpstr>Whole Genome Resequencing (WGR)</vt:lpstr>
      <vt:lpstr>Whole Genome Resequencing (WGR)</vt:lpstr>
      <vt:lpstr>GWAS – Whole Genome Association Study</vt:lpstr>
      <vt:lpstr>Variant detection – How to?</vt:lpstr>
      <vt:lpstr>Variant detection – how to set parameters?</vt:lpstr>
      <vt:lpstr>A practical example</vt:lpstr>
      <vt:lpstr>A practical example</vt:lpstr>
      <vt:lpstr>The fate of unmapped reads</vt:lpstr>
      <vt:lpstr>Resequencing approach: Covid-19</vt:lpstr>
      <vt:lpstr>Resequencing approach: Covid-19</vt:lpstr>
      <vt:lpstr>Resequencing approach: Covid-19</vt:lpstr>
      <vt:lpstr>Resequencing approach: Covid-19</vt:lpstr>
      <vt:lpstr>Resequencing approach: Covid-19</vt:lpstr>
      <vt:lpstr>Resequencing approach: Covid-19</vt:lpstr>
      <vt:lpstr>Resequencing approach: Covid-19</vt:lpstr>
      <vt:lpstr>Resequencing approach: Covid-19</vt:lpstr>
      <vt:lpstr>Resequencing approach: Covid-19</vt:lpstr>
      <vt:lpstr>Targeted resequencing: new perspectives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2025-10-30T13:00:52Z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