
<file path=[Content_Types].xml><?xml version="1.0" encoding="utf-8"?>
<Types xmlns="http://schemas.openxmlformats.org/package/2006/content-types">
  <Default Extension="bin" ContentType="image/unknown"/>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0"/>
  </p:notesMasterIdLst>
  <p:handoutMasterIdLst>
    <p:handoutMasterId r:id="rId81"/>
  </p:handoutMasterIdLst>
  <p:sldIdLst>
    <p:sldId id="277" r:id="rId3"/>
    <p:sldId id="510" r:id="rId4"/>
    <p:sldId id="660" r:id="rId5"/>
    <p:sldId id="665" r:id="rId6"/>
    <p:sldId id="672" r:id="rId7"/>
    <p:sldId id="703" r:id="rId8"/>
    <p:sldId id="704" r:id="rId9"/>
    <p:sldId id="706" r:id="rId10"/>
    <p:sldId id="705" r:id="rId11"/>
    <p:sldId id="707" r:id="rId12"/>
    <p:sldId id="725" r:id="rId13"/>
    <p:sldId id="669" r:id="rId14"/>
    <p:sldId id="670" r:id="rId15"/>
    <p:sldId id="671" r:id="rId16"/>
    <p:sldId id="726" r:id="rId17"/>
    <p:sldId id="673" r:id="rId18"/>
    <p:sldId id="661" r:id="rId19"/>
    <p:sldId id="710" r:id="rId20"/>
    <p:sldId id="662" r:id="rId21"/>
    <p:sldId id="723" r:id="rId22"/>
    <p:sldId id="664" r:id="rId23"/>
    <p:sldId id="667" r:id="rId24"/>
    <p:sldId id="668" r:id="rId25"/>
    <p:sldId id="663" r:id="rId26"/>
    <p:sldId id="696" r:id="rId27"/>
    <p:sldId id="697" r:id="rId28"/>
    <p:sldId id="676" r:id="rId29"/>
    <p:sldId id="675" r:id="rId30"/>
    <p:sldId id="708" r:id="rId31"/>
    <p:sldId id="709" r:id="rId32"/>
    <p:sldId id="674" r:id="rId33"/>
    <p:sldId id="698" r:id="rId34"/>
    <p:sldId id="699" r:id="rId35"/>
    <p:sldId id="700" r:id="rId36"/>
    <p:sldId id="701" r:id="rId37"/>
    <p:sldId id="702" r:id="rId38"/>
    <p:sldId id="678" r:id="rId39"/>
    <p:sldId id="679" r:id="rId40"/>
    <p:sldId id="680" r:id="rId41"/>
    <p:sldId id="681" r:id="rId42"/>
    <p:sldId id="682" r:id="rId43"/>
    <p:sldId id="683" r:id="rId44"/>
    <p:sldId id="684" r:id="rId45"/>
    <p:sldId id="685" r:id="rId46"/>
    <p:sldId id="689" r:id="rId47"/>
    <p:sldId id="690" r:id="rId48"/>
    <p:sldId id="691" r:id="rId49"/>
    <p:sldId id="692" r:id="rId50"/>
    <p:sldId id="693" r:id="rId51"/>
    <p:sldId id="694" r:id="rId52"/>
    <p:sldId id="611" r:id="rId53"/>
    <p:sldId id="612" r:id="rId54"/>
    <p:sldId id="613" r:id="rId55"/>
    <p:sldId id="614" r:id="rId56"/>
    <p:sldId id="615" r:id="rId57"/>
    <p:sldId id="616" r:id="rId58"/>
    <p:sldId id="617" r:id="rId59"/>
    <p:sldId id="618" r:id="rId60"/>
    <p:sldId id="619" r:id="rId61"/>
    <p:sldId id="620" r:id="rId62"/>
    <p:sldId id="621" r:id="rId63"/>
    <p:sldId id="622" r:id="rId64"/>
    <p:sldId id="623" r:id="rId65"/>
    <p:sldId id="624" r:id="rId66"/>
    <p:sldId id="625" r:id="rId67"/>
    <p:sldId id="626" r:id="rId68"/>
    <p:sldId id="627" r:id="rId69"/>
    <p:sldId id="629" r:id="rId70"/>
    <p:sldId id="630" r:id="rId71"/>
    <p:sldId id="631" r:id="rId72"/>
    <p:sldId id="632" r:id="rId73"/>
    <p:sldId id="729" r:id="rId74"/>
    <p:sldId id="712" r:id="rId75"/>
    <p:sldId id="724" r:id="rId76"/>
    <p:sldId id="730" r:id="rId77"/>
    <p:sldId id="713" r:id="rId78"/>
    <p:sldId id="714"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370" y="67"/>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11/20/2025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11/20/2025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11/20/2025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11/20/2025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11/20/2025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11/20/2025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11/20/2025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11/20/2025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11/20/2025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11/20/2025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mirbase.org/"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0566" y="3313314"/>
            <a:ext cx="9601200" cy="931025"/>
          </a:xfrm>
        </p:spPr>
        <p:txBody>
          <a:bodyPr/>
          <a:lstStyle/>
          <a:p>
            <a:r>
              <a:rPr lang="it-IT" sz="4800" dirty="0"/>
              <a:t>LECTURE 7</a:t>
            </a:r>
            <a:br>
              <a:rPr lang="it-IT" sz="4800" dirty="0"/>
            </a:br>
            <a:r>
              <a:rPr lang="it-IT" sz="4800" dirty="0"/>
              <a:t>RNA-</a:t>
            </a:r>
            <a:r>
              <a:rPr lang="it-IT" sz="4800" dirty="0" err="1"/>
              <a:t>sequencing</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8" y="1393023"/>
            <a:ext cx="6296298" cy="4901700"/>
          </a:xfrm>
        </p:spPr>
        <p:txBody>
          <a:bodyPr>
            <a:normAutofit/>
          </a:bodyPr>
          <a:lstStyle/>
          <a:p>
            <a:pPr algn="just"/>
            <a:r>
              <a:rPr lang="en-US" dirty="0"/>
              <a:t>RNA quality can be assessed with a metric called RIN (</a:t>
            </a:r>
            <a:r>
              <a:rPr lang="en-US" b="1" dirty="0"/>
              <a:t>RNA Integrity</a:t>
            </a:r>
            <a:r>
              <a:rPr lang="en-US" dirty="0"/>
              <a:t> </a:t>
            </a:r>
            <a:r>
              <a:rPr lang="en-US" b="1" dirty="0"/>
              <a:t>Number</a:t>
            </a:r>
            <a:r>
              <a:rPr lang="en-US" dirty="0"/>
              <a:t>), derived from the ratio of these peaks to the background noise</a:t>
            </a:r>
          </a:p>
          <a:p>
            <a:pPr algn="just"/>
            <a:r>
              <a:rPr lang="en-US" dirty="0"/>
              <a:t>For the preparation of a shotgun RNA-seq library, it is advisable to obtain a RIN &gt;= 7. For 3'tag libraries (which we will discuss later), a slightly lower integrity level is acceptable</a:t>
            </a:r>
          </a:p>
          <a:p>
            <a:pPr algn="just"/>
            <a:r>
              <a:rPr lang="en-US" dirty="0"/>
              <a:t>This metric should always be combined with a spectrophotometric analysis to assess the presence of contamination</a:t>
            </a:r>
          </a:p>
          <a:p>
            <a:pPr algn="just"/>
            <a:r>
              <a:rPr lang="en-US" dirty="0"/>
              <a:t>The input required to prepare an Illumina shotgun library for RNA-seq is usually less than that required for a gDNA library (a few tens of ng)</a:t>
            </a:r>
          </a:p>
          <a:p>
            <a:pPr algn="just"/>
            <a:endParaRPr lang="it-IT" dirty="0"/>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r="11114"/>
          <a:stretch/>
        </p:blipFill>
        <p:spPr>
          <a:xfrm>
            <a:off x="6977674" y="1052162"/>
            <a:ext cx="4874693" cy="5129349"/>
          </a:xfrm>
          <a:prstGeom prst="rect">
            <a:avLst/>
          </a:prstGeom>
        </p:spPr>
      </p:pic>
      <p:sp>
        <p:nvSpPr>
          <p:cNvPr id="7" name="Title 1">
            <a:extLst>
              <a:ext uri="{FF2B5EF4-FFF2-40B4-BE49-F238E27FC236}">
                <a16:creationId xmlns:a16="http://schemas.microsoft.com/office/drawing/2014/main" id="{51BF10E7-7D3C-008A-2C20-A12807E07CC0}"/>
              </a:ext>
            </a:extLst>
          </p:cNvPr>
          <p:cNvSpPr>
            <a:spLocks noGrp="1"/>
          </p:cNvSpPr>
          <p:nvPr>
            <p:ph type="title"/>
          </p:nvPr>
        </p:nvSpPr>
        <p:spPr>
          <a:xfrm>
            <a:off x="1341120" y="438912"/>
            <a:ext cx="9509760" cy="405819"/>
          </a:xfrm>
        </p:spPr>
        <p:txBody>
          <a:bodyPr>
            <a:normAutofit fontScale="90000"/>
          </a:bodyPr>
          <a:lstStyle/>
          <a:p>
            <a:r>
              <a:rPr lang="it-IT" dirty="0"/>
              <a:t>Checking the </a:t>
            </a:r>
            <a:r>
              <a:rPr lang="it-IT" dirty="0" err="1"/>
              <a:t>quality</a:t>
            </a:r>
            <a:r>
              <a:rPr lang="it-IT" dirty="0"/>
              <a:t> of </a:t>
            </a:r>
            <a:r>
              <a:rPr lang="it-IT" dirty="0" err="1"/>
              <a:t>extracted</a:t>
            </a:r>
            <a:r>
              <a:rPr lang="it-IT" dirty="0"/>
              <a:t> RNA</a:t>
            </a:r>
          </a:p>
        </p:txBody>
      </p:sp>
    </p:spTree>
    <p:extLst>
      <p:ext uri="{BB962C8B-B14F-4D97-AF65-F5344CB8AC3E}">
        <p14:creationId xmlns:p14="http://schemas.microsoft.com/office/powerpoint/2010/main" val="255700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535" y="553212"/>
            <a:ext cx="9509760" cy="405819"/>
          </a:xfrm>
        </p:spPr>
        <p:txBody>
          <a:bodyPr>
            <a:noAutofit/>
          </a:bodyPr>
          <a:lstStyle/>
          <a:p>
            <a:r>
              <a:rPr lang="en-US" sz="2400" dirty="0"/>
              <a:t>An extreme case: what might happen in case of highly degraded RNA?</a:t>
            </a:r>
            <a:endParaRPr lang="it-IT" sz="2400" dirty="0"/>
          </a:p>
        </p:txBody>
      </p:sp>
      <p:sp>
        <p:nvSpPr>
          <p:cNvPr id="3" name="Content Placeholder 2"/>
          <p:cNvSpPr>
            <a:spLocks noGrp="1"/>
          </p:cNvSpPr>
          <p:nvPr>
            <p:ph idx="1"/>
          </p:nvPr>
        </p:nvSpPr>
        <p:spPr>
          <a:xfrm>
            <a:off x="435428" y="1393023"/>
            <a:ext cx="6296298" cy="4901700"/>
          </a:xfrm>
        </p:spPr>
        <p:txBody>
          <a:bodyPr>
            <a:normAutofit/>
          </a:bodyPr>
          <a:lstStyle/>
          <a:p>
            <a:pPr algn="just"/>
            <a:r>
              <a:rPr lang="en-US" sz="1400" dirty="0"/>
              <a:t>Let’s see this brand new pioneering work, which is the first to succeed in sequencing RNA from an extinct species, thylacine</a:t>
            </a:r>
          </a:p>
          <a:p>
            <a:pPr algn="just"/>
            <a:r>
              <a:rPr lang="en-US" sz="1400" dirty="0"/>
              <a:t>Sample desiccated and kept in museum at room temperature for 130 years</a:t>
            </a:r>
          </a:p>
          <a:p>
            <a:pPr algn="just"/>
            <a:r>
              <a:rPr lang="en-US" sz="1400" dirty="0"/>
              <a:t>RNA obviously expected to be extremely degraded -&gt; extraction protocol for small RNA, preparation kits used not for classical miRNA-seq libraries</a:t>
            </a:r>
          </a:p>
          <a:p>
            <a:pPr algn="just"/>
            <a:r>
              <a:rPr lang="en-US" sz="1400" dirty="0"/>
              <a:t>Low mapping rate, high % trimmed reads and high % duplication (useful inclusion of UMI)</a:t>
            </a:r>
          </a:p>
          <a:p>
            <a:pPr algn="just"/>
            <a:r>
              <a:rPr lang="en-US" sz="1400" dirty="0"/>
              <a:t>Distribution of mapped reads very down-shifted (&lt;20bp, see the graph in the side picture)</a:t>
            </a:r>
          </a:p>
          <a:p>
            <a:pPr algn="just"/>
            <a:r>
              <a:rPr lang="en-US" sz="1400" dirty="0"/>
              <a:t>High presence of RNA damage (deamination of A's, with A-&gt;I mutations, read by the sequencer as A-&gt;G, detected by comparison with the genome)</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262" y="2436155"/>
            <a:ext cx="2366493" cy="159951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133" y="1039409"/>
            <a:ext cx="5034232" cy="1396747"/>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845" y="2436156"/>
            <a:ext cx="2650519" cy="2000115"/>
          </a:xfrm>
          <a:prstGeom prst="rect">
            <a:avLst/>
          </a:prstGeom>
        </p:spPr>
      </p:pic>
      <p:sp>
        <p:nvSpPr>
          <p:cNvPr id="8" name="CasellaDiTesto 7"/>
          <p:cNvSpPr txBox="1"/>
          <p:nvPr/>
        </p:nvSpPr>
        <p:spPr>
          <a:xfrm>
            <a:off x="7174523" y="4695092"/>
            <a:ext cx="4659923" cy="1077218"/>
          </a:xfrm>
          <a:prstGeom prst="rect">
            <a:avLst/>
          </a:prstGeom>
          <a:noFill/>
          <a:ln w="12700">
            <a:solidFill>
              <a:srgbClr val="00B050"/>
            </a:solidFill>
          </a:ln>
        </p:spPr>
        <p:txBody>
          <a:bodyPr wrap="square" rtlCol="0">
            <a:spAutoFit/>
          </a:bodyPr>
          <a:lstStyle/>
          <a:p>
            <a:pPr algn="ctr"/>
            <a:r>
              <a:rPr lang="en-US" sz="1600" dirty="0"/>
              <a:t>Beware of exogenous contamination! Researchers realized that the spike in reads at about 42 </a:t>
            </a:r>
            <a:r>
              <a:rPr lang="en-US" sz="1600" dirty="0" err="1"/>
              <a:t>nt</a:t>
            </a:r>
            <a:r>
              <a:rPr lang="en-US" sz="1600" dirty="0"/>
              <a:t> resulted from recent contamination, possibly human</a:t>
            </a:r>
          </a:p>
        </p:txBody>
      </p:sp>
      <p:sp>
        <p:nvSpPr>
          <p:cNvPr id="9" name="CasellaDiTesto 8"/>
          <p:cNvSpPr txBox="1"/>
          <p:nvPr/>
        </p:nvSpPr>
        <p:spPr>
          <a:xfrm>
            <a:off x="342901" y="5661799"/>
            <a:ext cx="6893169" cy="646331"/>
          </a:xfrm>
          <a:prstGeom prst="rect">
            <a:avLst/>
          </a:prstGeom>
          <a:noFill/>
        </p:spPr>
        <p:txBody>
          <a:bodyPr wrap="square" rtlCol="0">
            <a:spAutoFit/>
          </a:bodyPr>
          <a:lstStyle/>
          <a:p>
            <a:r>
              <a:rPr lang="en-US" dirty="0"/>
              <a:t>FOR THE MOST CURIOUS, THE ARTICLE IS AVAILABLE ON MOODLE</a:t>
            </a:r>
          </a:p>
        </p:txBody>
      </p:sp>
    </p:spTree>
    <p:extLst>
      <p:ext uri="{BB962C8B-B14F-4D97-AF65-F5344CB8AC3E}">
        <p14:creationId xmlns:p14="http://schemas.microsoft.com/office/powerpoint/2010/main" val="423679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Which</a:t>
            </a:r>
            <a:r>
              <a:rPr lang="it-IT" dirty="0"/>
              <a:t> </a:t>
            </a:r>
            <a:r>
              <a:rPr lang="it-IT" dirty="0" err="1"/>
              <a:t>type</a:t>
            </a:r>
            <a:r>
              <a:rPr lang="it-IT" dirty="0"/>
              <a:t> of RNA are </a:t>
            </a:r>
            <a:r>
              <a:rPr lang="it-IT" dirty="0" err="1"/>
              <a:t>we</a:t>
            </a:r>
            <a:r>
              <a:rPr lang="it-IT" dirty="0"/>
              <a:t> </a:t>
            </a:r>
            <a:r>
              <a:rPr lang="it-IT" dirty="0" err="1"/>
              <a:t>interested</a:t>
            </a:r>
            <a:r>
              <a:rPr lang="it-IT" dirty="0"/>
              <a:t> in?</a:t>
            </a:r>
          </a:p>
        </p:txBody>
      </p:sp>
      <p:sp>
        <p:nvSpPr>
          <p:cNvPr id="3" name="Content Placeholder 2"/>
          <p:cNvSpPr>
            <a:spLocks noGrp="1"/>
          </p:cNvSpPr>
          <p:nvPr>
            <p:ph idx="1"/>
          </p:nvPr>
        </p:nvSpPr>
        <p:spPr>
          <a:xfrm>
            <a:off x="435428" y="1393023"/>
            <a:ext cx="3622765" cy="4901700"/>
          </a:xfrm>
        </p:spPr>
        <p:txBody>
          <a:bodyPr>
            <a:normAutofit/>
          </a:bodyPr>
          <a:lstStyle/>
          <a:p>
            <a:pPr algn="just"/>
            <a:r>
              <a:rPr lang="en-US" dirty="0"/>
              <a:t>The type of RNA molecules in which we are interested determines the type of approach</a:t>
            </a:r>
          </a:p>
          <a:p>
            <a:pPr algn="just"/>
            <a:r>
              <a:rPr lang="en-US" dirty="0"/>
              <a:t>Important in determining the mode to be adopted to select the molecules of interest</a:t>
            </a:r>
          </a:p>
          <a:p>
            <a:pPr algn="just"/>
            <a:r>
              <a:rPr lang="en-US" dirty="0"/>
              <a:t>Important in choosing insert sizes and sequencing modes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588" y="1190139"/>
            <a:ext cx="7727350" cy="4930567"/>
          </a:xfrm>
          <a:prstGeom prst="rect">
            <a:avLst/>
          </a:prstGeom>
        </p:spPr>
      </p:pic>
    </p:spTree>
    <p:extLst>
      <p:ext uri="{BB962C8B-B14F-4D97-AF65-F5344CB8AC3E}">
        <p14:creationId xmlns:p14="http://schemas.microsoft.com/office/powerpoint/2010/main" val="303931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Ribosomal</a:t>
            </a:r>
            <a:r>
              <a:rPr lang="it-IT" dirty="0"/>
              <a:t> RNA </a:t>
            </a:r>
            <a:r>
              <a:rPr lang="it-IT" dirty="0" err="1"/>
              <a:t>removal</a:t>
            </a:r>
            <a:endParaRPr lang="it-IT" dirty="0"/>
          </a:p>
        </p:txBody>
      </p:sp>
      <p:sp>
        <p:nvSpPr>
          <p:cNvPr id="3" name="Content Placeholder 2"/>
          <p:cNvSpPr>
            <a:spLocks noGrp="1"/>
          </p:cNvSpPr>
          <p:nvPr>
            <p:ph idx="1"/>
          </p:nvPr>
        </p:nvSpPr>
        <p:spPr>
          <a:xfrm>
            <a:off x="435428" y="1393023"/>
            <a:ext cx="10885715" cy="4901700"/>
          </a:xfrm>
        </p:spPr>
        <p:txBody>
          <a:bodyPr>
            <a:normAutofit/>
          </a:bodyPr>
          <a:lstStyle/>
          <a:p>
            <a:pPr algn="just"/>
            <a:r>
              <a:rPr lang="it-IT" dirty="0"/>
              <a:t>Two alternative </a:t>
            </a:r>
            <a:r>
              <a:rPr lang="it-IT" dirty="0" err="1"/>
              <a:t>approaches</a:t>
            </a:r>
            <a:r>
              <a:rPr lang="it-IT" dirty="0"/>
              <a:t>:</a:t>
            </a:r>
          </a:p>
          <a:p>
            <a:pPr marL="45720" indent="0" algn="just">
              <a:buNone/>
            </a:pPr>
            <a:endParaRPr lang="it-IT" dirty="0"/>
          </a:p>
          <a:p>
            <a:pPr marL="502920" indent="-457200" algn="just">
              <a:buAutoNum type="arabicParenR"/>
            </a:pPr>
            <a:r>
              <a:rPr lang="it-IT" b="1" dirty="0" err="1"/>
              <a:t>rRNA</a:t>
            </a:r>
            <a:r>
              <a:rPr lang="it-IT" b="1" dirty="0"/>
              <a:t> </a:t>
            </a:r>
            <a:r>
              <a:rPr lang="it-IT" b="1" dirty="0" err="1"/>
              <a:t>depletion</a:t>
            </a:r>
            <a:endParaRPr lang="it-IT" b="1" dirty="0"/>
          </a:p>
          <a:p>
            <a:pPr marL="502920" indent="-457200" algn="just">
              <a:buAutoNum type="arabicParenR"/>
            </a:pPr>
            <a:endParaRPr lang="it-IT" dirty="0"/>
          </a:p>
          <a:p>
            <a:pPr marL="502920" indent="-457200" algn="just">
              <a:buAutoNum type="arabicParenR"/>
            </a:pPr>
            <a:r>
              <a:rPr lang="it-IT" b="1" dirty="0" err="1"/>
              <a:t>Poly</a:t>
            </a:r>
            <a:r>
              <a:rPr lang="it-IT" b="1" dirty="0"/>
              <a:t>-A </a:t>
            </a:r>
            <a:r>
              <a:rPr lang="it-IT" b="1" dirty="0" err="1"/>
              <a:t>selection</a:t>
            </a:r>
            <a:endParaRPr lang="it-IT" b="1" dirty="0"/>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53" y="1286256"/>
            <a:ext cx="7032129" cy="4374316"/>
          </a:xfrm>
          <a:prstGeom prst="rect">
            <a:avLst/>
          </a:prstGeom>
        </p:spPr>
      </p:pic>
      <p:sp>
        <p:nvSpPr>
          <p:cNvPr id="6" name="CasellaDiTesto 5"/>
          <p:cNvSpPr txBox="1"/>
          <p:nvPr/>
        </p:nvSpPr>
        <p:spPr>
          <a:xfrm>
            <a:off x="435428" y="4258491"/>
            <a:ext cx="4214949" cy="1477328"/>
          </a:xfrm>
          <a:prstGeom prst="rect">
            <a:avLst/>
          </a:prstGeom>
          <a:noFill/>
          <a:ln>
            <a:solidFill>
              <a:srgbClr val="00B050"/>
            </a:solidFill>
          </a:ln>
        </p:spPr>
        <p:txBody>
          <a:bodyPr wrap="square" rtlCol="0">
            <a:spAutoFit/>
          </a:bodyPr>
          <a:lstStyle/>
          <a:p>
            <a:pPr algn="ctr"/>
            <a:r>
              <a:rPr lang="en-US" dirty="0"/>
              <a:t>This is a necessary step, because more than 90% of the total RNA extracted from a biological sample can correspond to ribosomal RNA, which is abundant in all cells</a:t>
            </a:r>
          </a:p>
        </p:txBody>
      </p:sp>
    </p:spTree>
    <p:extLst>
      <p:ext uri="{BB962C8B-B14F-4D97-AF65-F5344CB8AC3E}">
        <p14:creationId xmlns:p14="http://schemas.microsoft.com/office/powerpoint/2010/main" val="25537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rRNA</a:t>
            </a:r>
            <a:r>
              <a:rPr lang="it-IT" dirty="0"/>
              <a:t> </a:t>
            </a:r>
            <a:r>
              <a:rPr lang="it-IT" dirty="0" err="1"/>
              <a:t>depletion</a:t>
            </a:r>
            <a:endParaRPr lang="it-IT" dirty="0"/>
          </a:p>
        </p:txBody>
      </p:sp>
      <p:sp>
        <p:nvSpPr>
          <p:cNvPr id="3" name="Content Placeholder 2"/>
          <p:cNvSpPr>
            <a:spLocks noGrp="1"/>
          </p:cNvSpPr>
          <p:nvPr>
            <p:ph idx="1"/>
          </p:nvPr>
        </p:nvSpPr>
        <p:spPr>
          <a:xfrm>
            <a:off x="259581" y="986858"/>
            <a:ext cx="5473004" cy="5290849"/>
          </a:xfrm>
        </p:spPr>
        <p:txBody>
          <a:bodyPr>
            <a:normAutofit fontScale="92500" lnSpcReduction="10000"/>
          </a:bodyPr>
          <a:lstStyle/>
          <a:p>
            <a:pPr algn="just"/>
            <a:r>
              <a:rPr lang="en-US" dirty="0"/>
              <a:t>Use of single-stranded probes complementary to the sequence of rRNAs</a:t>
            </a:r>
          </a:p>
          <a:p>
            <a:pPr algn="just"/>
            <a:r>
              <a:rPr lang="en-US" b="1" u="sng" dirty="0"/>
              <a:t>OPTION 1</a:t>
            </a:r>
          </a:p>
          <a:p>
            <a:pPr algn="just"/>
            <a:r>
              <a:rPr lang="en-US" dirty="0"/>
              <a:t>Use of the enzymatic activity of </a:t>
            </a:r>
            <a:r>
              <a:rPr lang="en-US" b="1" dirty="0"/>
              <a:t>RNases H</a:t>
            </a:r>
            <a:r>
              <a:rPr lang="en-US" dirty="0"/>
              <a:t>, which recognizes RNA/DNA double-stranded hybrids and digest the RNA strand</a:t>
            </a:r>
          </a:p>
          <a:p>
            <a:pPr algn="just"/>
            <a:r>
              <a:rPr lang="en-US" dirty="0"/>
              <a:t>A second enzymatic step with </a:t>
            </a:r>
            <a:r>
              <a:rPr lang="en-US" b="1" dirty="0"/>
              <a:t>DNase I </a:t>
            </a:r>
            <a:r>
              <a:rPr lang="en-US" dirty="0"/>
              <a:t>removes the DNA probes</a:t>
            </a:r>
          </a:p>
          <a:p>
            <a:pPr algn="just"/>
            <a:r>
              <a:rPr lang="en-US" dirty="0"/>
              <a:t>Only RNAs of other types remain in solution</a:t>
            </a:r>
          </a:p>
          <a:p>
            <a:pPr algn="just"/>
            <a:r>
              <a:rPr lang="en-US" dirty="0"/>
              <a:t>Useful if the focus </a:t>
            </a:r>
            <a:r>
              <a:rPr lang="en-US" u="sng" dirty="0"/>
              <a:t>is not only on polyadenylated RNAs</a:t>
            </a:r>
          </a:p>
          <a:p>
            <a:pPr algn="just"/>
            <a:r>
              <a:rPr lang="en-US" dirty="0"/>
              <a:t>PROBLEM: this does not work very well on non-model organisms whose rRNA sequence is divergent from “standard” ones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86566"/>
            <a:ext cx="6058425" cy="6302286"/>
          </a:xfrm>
          <a:prstGeom prst="rect">
            <a:avLst/>
          </a:prstGeom>
        </p:spPr>
      </p:pic>
    </p:spTree>
    <p:extLst>
      <p:ext uri="{BB962C8B-B14F-4D97-AF65-F5344CB8AC3E}">
        <p14:creationId xmlns:p14="http://schemas.microsoft.com/office/powerpoint/2010/main" val="228103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rRNA</a:t>
            </a:r>
            <a:r>
              <a:rPr lang="it-IT" dirty="0"/>
              <a:t> </a:t>
            </a:r>
            <a:r>
              <a:rPr lang="it-IT" dirty="0" err="1"/>
              <a:t>depletion</a:t>
            </a:r>
            <a:endParaRPr lang="it-IT" dirty="0"/>
          </a:p>
        </p:txBody>
      </p:sp>
      <p:sp>
        <p:nvSpPr>
          <p:cNvPr id="3" name="Content Placeholder 2"/>
          <p:cNvSpPr>
            <a:spLocks noGrp="1"/>
          </p:cNvSpPr>
          <p:nvPr>
            <p:ph idx="1"/>
          </p:nvPr>
        </p:nvSpPr>
        <p:spPr>
          <a:xfrm>
            <a:off x="849085" y="1313429"/>
            <a:ext cx="5868237" cy="5290849"/>
          </a:xfrm>
        </p:spPr>
        <p:txBody>
          <a:bodyPr>
            <a:normAutofit/>
          </a:bodyPr>
          <a:lstStyle/>
          <a:p>
            <a:pPr algn="just"/>
            <a:r>
              <a:rPr lang="en-US" dirty="0"/>
              <a:t>Use of single-stranded probes complementary to the sequence of rRNAs</a:t>
            </a:r>
          </a:p>
          <a:p>
            <a:pPr algn="just"/>
            <a:r>
              <a:rPr lang="en-US" b="1" u="sng" dirty="0"/>
              <a:t>OPTION 2</a:t>
            </a:r>
            <a:endParaRPr lang="en-US" dirty="0"/>
          </a:p>
          <a:p>
            <a:pPr algn="just"/>
            <a:r>
              <a:rPr lang="en-US" dirty="0"/>
              <a:t>Use of rRNA complementary probes conjugated to biotin</a:t>
            </a:r>
          </a:p>
          <a:p>
            <a:pPr algn="just"/>
            <a:r>
              <a:rPr lang="en-US" dirty="0"/>
              <a:t>Pull-down of probe/rRNA complexes using streptavidin-conjugated magnetic beads</a:t>
            </a:r>
          </a:p>
          <a:p>
            <a:pPr algn="just"/>
            <a:r>
              <a:rPr lang="en-US" dirty="0"/>
              <a:t>Recovery of unhybridized mRNA from the solution</a:t>
            </a:r>
          </a:p>
          <a:p>
            <a:pPr algn="just"/>
            <a:r>
              <a:rPr lang="en-US" dirty="0"/>
              <a:t>Advantage: no steps requiring enzymatic reactions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985" y="571500"/>
            <a:ext cx="4465517" cy="5618284"/>
          </a:xfrm>
          <a:prstGeom prst="rect">
            <a:avLst/>
          </a:prstGeom>
        </p:spPr>
      </p:pic>
    </p:spTree>
    <p:extLst>
      <p:ext uri="{BB962C8B-B14F-4D97-AF65-F5344CB8AC3E}">
        <p14:creationId xmlns:p14="http://schemas.microsoft.com/office/powerpoint/2010/main" val="35285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Poly</a:t>
            </a:r>
            <a:r>
              <a:rPr lang="it-IT" dirty="0"/>
              <a:t>-A </a:t>
            </a:r>
            <a:r>
              <a:rPr lang="it-IT" dirty="0" err="1"/>
              <a:t>selection</a:t>
            </a:r>
            <a:endParaRPr lang="it-IT" dirty="0"/>
          </a:p>
        </p:txBody>
      </p:sp>
      <p:sp>
        <p:nvSpPr>
          <p:cNvPr id="3" name="Content Placeholder 2"/>
          <p:cNvSpPr>
            <a:spLocks noGrp="1"/>
          </p:cNvSpPr>
          <p:nvPr>
            <p:ph idx="1"/>
          </p:nvPr>
        </p:nvSpPr>
        <p:spPr>
          <a:xfrm>
            <a:off x="496388" y="1205025"/>
            <a:ext cx="10197738" cy="4901700"/>
          </a:xfrm>
        </p:spPr>
        <p:txBody>
          <a:bodyPr>
            <a:normAutofit/>
          </a:bodyPr>
          <a:lstStyle/>
          <a:p>
            <a:r>
              <a:rPr lang="en-US" dirty="0"/>
              <a:t>Biotinylated </a:t>
            </a:r>
            <a:r>
              <a:rPr lang="en-US" b="1" dirty="0" err="1"/>
              <a:t>polyT</a:t>
            </a:r>
            <a:r>
              <a:rPr lang="en-US" dirty="0"/>
              <a:t> probes are exploited to select only polyadenylated RNAs</a:t>
            </a:r>
          </a:p>
          <a:p>
            <a:r>
              <a:rPr lang="en-US" dirty="0"/>
              <a:t>Optimal strategy for mRNAs, but not ideal for other RNA classes</a:t>
            </a:r>
          </a:p>
          <a:p>
            <a:r>
              <a:rPr lang="en-US" dirty="0"/>
              <a:t>Allowing removal of more than 95% of ribosomal RNAs</a:t>
            </a:r>
          </a:p>
          <a:p>
            <a:r>
              <a:rPr lang="en-US" dirty="0"/>
              <a:t>N.B. polyadenylation is a universal signal in eukaryotes, but is not present in some prokaryotes and is used to direct an mRNA to degradation in many bacteria, as well as in mitochondria and plastids</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629" y="3851355"/>
            <a:ext cx="5015049" cy="2442329"/>
          </a:xfrm>
          <a:prstGeom prst="rect">
            <a:avLst/>
          </a:prstGeom>
        </p:spPr>
      </p:pic>
      <p:sp>
        <p:nvSpPr>
          <p:cNvPr id="4" name="CasellaDiTesto 3"/>
          <p:cNvSpPr txBox="1"/>
          <p:nvPr/>
        </p:nvSpPr>
        <p:spPr>
          <a:xfrm>
            <a:off x="6585438" y="5368061"/>
            <a:ext cx="4848498" cy="523220"/>
          </a:xfrm>
          <a:prstGeom prst="rect">
            <a:avLst/>
          </a:prstGeom>
          <a:noFill/>
        </p:spPr>
        <p:txBody>
          <a:bodyPr wrap="square" rtlCol="0">
            <a:spAutoFit/>
          </a:bodyPr>
          <a:lstStyle/>
          <a:p>
            <a:r>
              <a:rPr lang="en-US" sz="1400" dirty="0"/>
              <a:t>Bioanalyzer profiles of a total RNA sample (red) and of the same sample following </a:t>
            </a:r>
            <a:r>
              <a:rPr lang="en-US" sz="1400" dirty="0" err="1"/>
              <a:t>polyA</a:t>
            </a:r>
            <a:r>
              <a:rPr lang="en-US" sz="1400" dirty="0"/>
              <a:t>-selection (blue)</a:t>
            </a:r>
          </a:p>
        </p:txBody>
      </p:sp>
    </p:spTree>
    <p:extLst>
      <p:ext uri="{BB962C8B-B14F-4D97-AF65-F5344CB8AC3E}">
        <p14:creationId xmlns:p14="http://schemas.microsoft.com/office/powerpoint/2010/main" val="353510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library </a:t>
            </a:r>
            <a:r>
              <a:rPr lang="it-IT" dirty="0" err="1"/>
              <a:t>preparation</a:t>
            </a:r>
            <a:endParaRPr lang="it-IT" dirty="0"/>
          </a:p>
        </p:txBody>
      </p:sp>
      <p:sp>
        <p:nvSpPr>
          <p:cNvPr id="3" name="Content Placeholder 2"/>
          <p:cNvSpPr>
            <a:spLocks noGrp="1"/>
          </p:cNvSpPr>
          <p:nvPr>
            <p:ph idx="1"/>
          </p:nvPr>
        </p:nvSpPr>
        <p:spPr>
          <a:xfrm>
            <a:off x="6757851" y="1187154"/>
            <a:ext cx="4659087" cy="4901700"/>
          </a:xfrm>
        </p:spPr>
        <p:txBody>
          <a:bodyPr>
            <a:normAutofit/>
          </a:bodyPr>
          <a:lstStyle/>
          <a:p>
            <a:pPr algn="just"/>
            <a:r>
              <a:rPr lang="en-US" dirty="0"/>
              <a:t>The workflow for preparing an NGS library for RNA-seq analysis with Illumina sequencing is very similar to that used for a genomic DNA library</a:t>
            </a:r>
          </a:p>
          <a:p>
            <a:pPr algn="just"/>
            <a:r>
              <a:rPr lang="en-US" dirty="0"/>
              <a:t>The first step (in addition to gDNA approaches) involves </a:t>
            </a:r>
            <a:r>
              <a:rPr lang="en-US" b="1" dirty="0"/>
              <a:t>removal of rRNAs</a:t>
            </a:r>
            <a:r>
              <a:rPr lang="en-US" dirty="0"/>
              <a:t>, which are very abundant</a:t>
            </a:r>
          </a:p>
          <a:p>
            <a:pPr algn="just"/>
            <a:r>
              <a:rPr lang="en-US" dirty="0"/>
              <a:t>It is necessary in each case to proceed to </a:t>
            </a:r>
            <a:r>
              <a:rPr lang="en-US" b="1" dirty="0"/>
              <a:t>fragmentation</a:t>
            </a:r>
            <a:endParaRPr lang="en-US" dirty="0"/>
          </a:p>
          <a:p>
            <a:pPr algn="just"/>
            <a:r>
              <a:rPr lang="en-US" dirty="0"/>
              <a:t>This may precede or follow </a:t>
            </a:r>
            <a:r>
              <a:rPr lang="en-US" b="1" dirty="0"/>
              <a:t>cDNA </a:t>
            </a:r>
            <a:r>
              <a:rPr lang="en-US" b="1" dirty="0" err="1"/>
              <a:t>retrotranscription</a:t>
            </a:r>
            <a:r>
              <a:rPr lang="en-US" dirty="0"/>
              <a:t> (see next slide)</a:t>
            </a:r>
          </a:p>
          <a:p>
            <a:pPr algn="just"/>
            <a:r>
              <a:rPr lang="en-US" dirty="0"/>
              <a:t>From here on, one proceeds as in a gDNA library prep approach</a:t>
            </a:r>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00" y="1001256"/>
            <a:ext cx="6119390" cy="5273497"/>
          </a:xfrm>
          <a:prstGeom prst="rect">
            <a:avLst/>
          </a:prstGeom>
        </p:spPr>
      </p:pic>
    </p:spTree>
    <p:extLst>
      <p:ext uri="{BB962C8B-B14F-4D97-AF65-F5344CB8AC3E}">
        <p14:creationId xmlns:p14="http://schemas.microsoft.com/office/powerpoint/2010/main" val="16744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library </a:t>
            </a:r>
            <a:r>
              <a:rPr lang="it-IT" dirty="0" err="1"/>
              <a:t>preparation</a:t>
            </a:r>
            <a:endParaRPr lang="it-IT" dirty="0"/>
          </a:p>
        </p:txBody>
      </p:sp>
      <p:sp>
        <p:nvSpPr>
          <p:cNvPr id="3" name="Content Placeholder 2"/>
          <p:cNvSpPr>
            <a:spLocks noGrp="1"/>
          </p:cNvSpPr>
          <p:nvPr>
            <p:ph idx="1"/>
          </p:nvPr>
        </p:nvSpPr>
        <p:spPr>
          <a:xfrm>
            <a:off x="661851" y="1248114"/>
            <a:ext cx="7872549" cy="2679452"/>
          </a:xfrm>
        </p:spPr>
        <p:txBody>
          <a:bodyPr>
            <a:normAutofit fontScale="85000" lnSpcReduction="20000"/>
          </a:bodyPr>
          <a:lstStyle/>
          <a:p>
            <a:pPr algn="just"/>
            <a:r>
              <a:rPr lang="en-US" b="1" dirty="0"/>
              <a:t>The fragmentation step can be performed directly on RNA, or following its reverse transcription into cDNA</a:t>
            </a:r>
            <a:endParaRPr lang="en-US" dirty="0"/>
          </a:p>
          <a:p>
            <a:pPr algn="just"/>
            <a:r>
              <a:rPr lang="en-US" dirty="0"/>
              <a:t>A classic “shotgun” library, i.e., resulting from random RNA fragmentation, should generate reads distributed fairly evenly along the entire length of the transcript, but this is not always the case!</a:t>
            </a:r>
          </a:p>
          <a:p>
            <a:pPr algn="just"/>
            <a:r>
              <a:rPr lang="en-US" dirty="0"/>
              <a:t>Note from the graph on the side the impact that RNA or cDNA fragmentation (post-reverse transcription) has on the distribution of reads in transcripts of different lengths</a:t>
            </a:r>
          </a:p>
          <a:p>
            <a:pPr algn="just"/>
            <a:r>
              <a:rPr lang="en-US" dirty="0"/>
              <a:t>Poly-A selection often causes a bias of increased coverage toward the 3' end</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2765" y="1024547"/>
            <a:ext cx="2925429" cy="5633839"/>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673" y="3686328"/>
            <a:ext cx="3322608" cy="2972058"/>
          </a:xfrm>
          <a:prstGeom prst="rect">
            <a:avLst/>
          </a:prstGeom>
        </p:spPr>
      </p:pic>
      <p:sp>
        <p:nvSpPr>
          <p:cNvPr id="10" name="CasellaDiTesto 9"/>
          <p:cNvSpPr txBox="1"/>
          <p:nvPr/>
        </p:nvSpPr>
        <p:spPr>
          <a:xfrm>
            <a:off x="661852" y="4267200"/>
            <a:ext cx="4084320" cy="1569660"/>
          </a:xfrm>
          <a:prstGeom prst="rect">
            <a:avLst/>
          </a:prstGeom>
          <a:noFill/>
          <a:ln>
            <a:solidFill>
              <a:srgbClr val="00B050"/>
            </a:solidFill>
          </a:ln>
        </p:spPr>
        <p:txBody>
          <a:bodyPr wrap="square" rtlCol="0">
            <a:spAutoFit/>
          </a:bodyPr>
          <a:lstStyle/>
          <a:p>
            <a:pPr algn="ctr"/>
            <a:r>
              <a:rPr lang="en-US" sz="1600" dirty="0"/>
              <a:t>As can be seen from the examples, coverage biases are created in transcripts of different length classes</a:t>
            </a:r>
          </a:p>
          <a:p>
            <a:pPr algn="ctr"/>
            <a:r>
              <a:rPr lang="en-US" sz="1600" dirty="0"/>
              <a:t>You can see a strong bias toward the 3’ end in the presence of poor quality, partially degraded RNA</a:t>
            </a:r>
          </a:p>
        </p:txBody>
      </p:sp>
    </p:spTree>
    <p:extLst>
      <p:ext uri="{BB962C8B-B14F-4D97-AF65-F5344CB8AC3E}">
        <p14:creationId xmlns:p14="http://schemas.microsoft.com/office/powerpoint/2010/main" val="295700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Stranded</a:t>
            </a:r>
            <a:r>
              <a:rPr lang="it-IT" dirty="0"/>
              <a:t> libraries</a:t>
            </a:r>
          </a:p>
        </p:txBody>
      </p:sp>
      <p:sp>
        <p:nvSpPr>
          <p:cNvPr id="3" name="Content Placeholder 2"/>
          <p:cNvSpPr>
            <a:spLocks noGrp="1"/>
          </p:cNvSpPr>
          <p:nvPr>
            <p:ph idx="1"/>
          </p:nvPr>
        </p:nvSpPr>
        <p:spPr>
          <a:xfrm>
            <a:off x="435428" y="1096932"/>
            <a:ext cx="5860869" cy="4901700"/>
          </a:xfrm>
        </p:spPr>
        <p:txBody>
          <a:bodyPr>
            <a:normAutofit/>
          </a:bodyPr>
          <a:lstStyle/>
          <a:p>
            <a:pPr algn="just"/>
            <a:r>
              <a:rPr lang="en-US" dirty="0"/>
              <a:t>While the strand from which sequenced reads are derived in a gDNA approach is not a particularly important information, this information is critical for RNA-seq libraries</a:t>
            </a:r>
          </a:p>
          <a:p>
            <a:pPr algn="just"/>
            <a:r>
              <a:rPr lang="en-US" dirty="0"/>
              <a:t>Whenever an ORF is present in a transcript, its directionality can be easily identified. However:</a:t>
            </a:r>
          </a:p>
          <a:p>
            <a:pPr marL="45720" indent="0" algn="just">
              <a:buNone/>
            </a:pPr>
            <a:r>
              <a:rPr lang="en-US" dirty="0"/>
              <a:t>1) There is the possibility of </a:t>
            </a:r>
            <a:r>
              <a:rPr lang="en-US" b="1" dirty="0"/>
              <a:t>antisense transcription</a:t>
            </a:r>
            <a:endParaRPr lang="en-US" dirty="0"/>
          </a:p>
          <a:p>
            <a:pPr marL="45720" indent="0" algn="just">
              <a:buNone/>
            </a:pPr>
            <a:r>
              <a:rPr lang="en-US" dirty="0"/>
              <a:t>2) </a:t>
            </a:r>
            <a:r>
              <a:rPr lang="en-US" b="1" dirty="0"/>
              <a:t>Noncoding transcripts </a:t>
            </a:r>
            <a:r>
              <a:rPr lang="en-US" dirty="0"/>
              <a:t>(lincRNA and other types) are very abundant</a:t>
            </a:r>
          </a:p>
          <a:p>
            <a:pPr algn="just"/>
            <a:r>
              <a:rPr lang="en-US" dirty="0"/>
              <a:t>A regular (not stranded) library preparation approach would not allow discrimination between sense and antisense transcripts</a:t>
            </a:r>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950" y="186711"/>
            <a:ext cx="5342083" cy="6035563"/>
          </a:xfrm>
          <a:prstGeom prst="rect">
            <a:avLst/>
          </a:prstGeom>
        </p:spPr>
      </p:pic>
    </p:spTree>
    <p:extLst>
      <p:ext uri="{BB962C8B-B14F-4D97-AF65-F5344CB8AC3E}">
        <p14:creationId xmlns:p14="http://schemas.microsoft.com/office/powerpoint/2010/main" val="134890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 </a:t>
            </a:r>
            <a:r>
              <a:rPr lang="it-IT" dirty="0" err="1"/>
              <a:t>definition</a:t>
            </a:r>
            <a:endParaRPr lang="it-IT" dirty="0"/>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dirty="0"/>
              <a:t>RNA-sequencing (often referred to simply as </a:t>
            </a:r>
            <a:r>
              <a:rPr lang="en-US" b="1" dirty="0"/>
              <a:t>RNA-seq</a:t>
            </a:r>
            <a:r>
              <a:rPr lang="en-US" dirty="0"/>
              <a:t>) is a technique for identifying RNA molecules and quantifying their expression in a biological sample</a:t>
            </a:r>
          </a:p>
          <a:p>
            <a:pPr algn="just"/>
            <a:r>
              <a:rPr lang="en-US" dirty="0"/>
              <a:t>As misleading as the term may be, in reality this sequencing method requires </a:t>
            </a:r>
            <a:r>
              <a:rPr lang="en-US" b="1" dirty="0"/>
              <a:t>reverse transcription of RNA to cDNA</a:t>
            </a:r>
            <a:r>
              <a:rPr lang="en-US" dirty="0"/>
              <a:t> before proceeding with library preparation, with some exceptions where RNA molecules can be sequenced directly (e.g., ONT techniques)</a:t>
            </a:r>
          </a:p>
          <a:p>
            <a:pPr algn="just"/>
            <a:r>
              <a:rPr lang="en-US" dirty="0"/>
              <a:t>Although it is a technique that potentially allows analysis of all different classes of RNA molecules, in reality it is most often focused on </a:t>
            </a:r>
            <a:r>
              <a:rPr lang="en-US" b="1" dirty="0"/>
              <a:t>messenger RNAs</a:t>
            </a:r>
            <a:r>
              <a:rPr lang="en-US" dirty="0"/>
              <a:t> or </a:t>
            </a:r>
            <a:r>
              <a:rPr lang="en-US" b="1" dirty="0"/>
              <a:t>small RNAs (miRNAs)</a:t>
            </a:r>
            <a:endParaRPr lang="en-US" dirty="0"/>
          </a:p>
          <a:p>
            <a:pPr algn="just"/>
            <a:r>
              <a:rPr lang="en-US" dirty="0"/>
              <a:t>Although it has always been a technique dedicated to the analysis of gene expression levels, it can also be used to study other more properly structural aspects (e.g., </a:t>
            </a:r>
            <a:r>
              <a:rPr lang="en-US" b="1" dirty="0"/>
              <a:t>alternative splicing</a:t>
            </a:r>
            <a:r>
              <a:rPr lang="en-US" dirty="0"/>
              <a:t> and the presence of </a:t>
            </a:r>
            <a:r>
              <a:rPr lang="en-US" b="1" dirty="0"/>
              <a:t>RNA editing</a:t>
            </a:r>
            <a:r>
              <a:rPr lang="en-US" dirty="0"/>
              <a:t>) or to </a:t>
            </a:r>
            <a:r>
              <a:rPr lang="en-US" b="1" dirty="0"/>
              <a:t>generate de novo assemblies of transcriptomes</a:t>
            </a:r>
            <a:endParaRPr lang="en-US" dirty="0"/>
          </a:p>
        </p:txBody>
      </p:sp>
    </p:spTree>
    <p:extLst>
      <p:ext uri="{BB962C8B-B14F-4D97-AF65-F5344CB8AC3E}">
        <p14:creationId xmlns:p14="http://schemas.microsoft.com/office/powerpoint/2010/main" val="425830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Stranded</a:t>
            </a:r>
            <a:r>
              <a:rPr lang="it-IT" dirty="0"/>
              <a:t> libraries</a:t>
            </a:r>
          </a:p>
        </p:txBody>
      </p:sp>
      <p:sp>
        <p:nvSpPr>
          <p:cNvPr id="3" name="Content Placeholder 2"/>
          <p:cNvSpPr>
            <a:spLocks noGrp="1"/>
          </p:cNvSpPr>
          <p:nvPr>
            <p:ph idx="1"/>
          </p:nvPr>
        </p:nvSpPr>
        <p:spPr>
          <a:xfrm>
            <a:off x="435428" y="1096932"/>
            <a:ext cx="11293510" cy="1558345"/>
          </a:xfrm>
        </p:spPr>
        <p:txBody>
          <a:bodyPr>
            <a:normAutofit/>
          </a:bodyPr>
          <a:lstStyle/>
          <a:p>
            <a:pPr algn="just"/>
            <a:r>
              <a:rPr lang="en-US" dirty="0"/>
              <a:t>In unidirectional (or “stranded”) library preparation protocols, the first strand is synthesized with dTTP in the reaction mix, but the second strand with </a:t>
            </a:r>
            <a:r>
              <a:rPr lang="en-US" dirty="0" err="1"/>
              <a:t>dUTP</a:t>
            </a:r>
            <a:endParaRPr lang="en-US" dirty="0"/>
          </a:p>
          <a:p>
            <a:pPr algn="just"/>
            <a:r>
              <a:rPr lang="en-US" dirty="0"/>
              <a:t>This allows selective degradation of the second strand by the enzyme UDG (uracil-DNA-glycosylase), leaving the first strand as the only strand available for sequencing</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566" y="2655277"/>
            <a:ext cx="6446227" cy="3706296"/>
          </a:xfrm>
          <a:prstGeom prst="rect">
            <a:avLst/>
          </a:prstGeom>
        </p:spPr>
      </p:pic>
    </p:spTree>
    <p:extLst>
      <p:ext uri="{BB962C8B-B14F-4D97-AF65-F5344CB8AC3E}">
        <p14:creationId xmlns:p14="http://schemas.microsoft.com/office/powerpoint/2010/main" val="161562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Stranded</a:t>
            </a:r>
            <a:r>
              <a:rPr lang="it-IT" dirty="0"/>
              <a:t> libraries</a:t>
            </a:r>
          </a:p>
        </p:txBody>
      </p:sp>
      <p:sp>
        <p:nvSpPr>
          <p:cNvPr id="3" name="Content Placeholder 2"/>
          <p:cNvSpPr>
            <a:spLocks noGrp="1"/>
          </p:cNvSpPr>
          <p:nvPr>
            <p:ph idx="1"/>
          </p:nvPr>
        </p:nvSpPr>
        <p:spPr>
          <a:xfrm>
            <a:off x="435428" y="1096932"/>
            <a:ext cx="5860869" cy="4901700"/>
          </a:xfrm>
        </p:spPr>
        <p:txBody>
          <a:bodyPr>
            <a:normAutofit/>
          </a:bodyPr>
          <a:lstStyle/>
          <a:p>
            <a:pPr algn="just"/>
            <a:r>
              <a:rPr lang="en-US" dirty="0"/>
              <a:t>The problem of strand-specificity becomes the more relevant the less precise the ancillary information (=annotations) available for a reference genome are</a:t>
            </a:r>
          </a:p>
          <a:p>
            <a:pPr algn="just"/>
            <a:r>
              <a:rPr lang="en-US" dirty="0"/>
              <a:t>There is a risk of confusing sense and antisense transcript expression signals IF they share partially overlapping exons</a:t>
            </a:r>
          </a:p>
          <a:p>
            <a:pPr algn="just"/>
            <a:r>
              <a:rPr lang="en-US" dirty="0"/>
              <a:t>The problem is very important in case of </a:t>
            </a:r>
            <a:r>
              <a:rPr lang="en-US" b="1" i="1" dirty="0"/>
              <a:t>de novo</a:t>
            </a:r>
            <a:r>
              <a:rPr lang="en-US" dirty="0"/>
              <a:t> transcriptome </a:t>
            </a:r>
            <a:r>
              <a:rPr lang="en-US" b="1" dirty="0"/>
              <a:t>assembly</a:t>
            </a:r>
            <a:r>
              <a:rPr lang="en-US" dirty="0"/>
              <a:t> approaches, i.e., when no reference genome is available for mapping</a:t>
            </a:r>
          </a:p>
          <a:p>
            <a:pPr algn="just"/>
            <a:r>
              <a:rPr lang="en-US" dirty="0"/>
              <a:t>The risk is to create chimeric transcriptomes that represent bioinformatics </a:t>
            </a:r>
            <a:r>
              <a:rPr lang="en-US" b="1" dirty="0"/>
              <a:t>artifacts</a:t>
            </a:r>
            <a:r>
              <a:rPr lang="en-US" dirty="0"/>
              <a:t> during assembly (especially if the goal is to generate a new transcriptome)</a:t>
            </a:r>
          </a:p>
          <a:p>
            <a:pPr algn="just"/>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719" y="3662999"/>
            <a:ext cx="5425440" cy="3038246"/>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879" y="51433"/>
            <a:ext cx="4582682" cy="3611565"/>
          </a:xfrm>
          <a:prstGeom prst="rect">
            <a:avLst/>
          </a:prstGeom>
        </p:spPr>
      </p:pic>
    </p:spTree>
    <p:extLst>
      <p:ext uri="{BB962C8B-B14F-4D97-AF65-F5344CB8AC3E}">
        <p14:creationId xmlns:p14="http://schemas.microsoft.com/office/powerpoint/2010/main" val="24909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3’-tag libraries</a:t>
            </a:r>
          </a:p>
        </p:txBody>
      </p:sp>
      <p:sp>
        <p:nvSpPr>
          <p:cNvPr id="3" name="Content Placeholder 2"/>
          <p:cNvSpPr>
            <a:spLocks noGrp="1"/>
          </p:cNvSpPr>
          <p:nvPr>
            <p:ph idx="1"/>
          </p:nvPr>
        </p:nvSpPr>
        <p:spPr>
          <a:xfrm>
            <a:off x="435428" y="1096932"/>
            <a:ext cx="5860869" cy="4901700"/>
          </a:xfrm>
        </p:spPr>
        <p:txBody>
          <a:bodyPr>
            <a:normAutofit fontScale="85000" lnSpcReduction="10000"/>
          </a:bodyPr>
          <a:lstStyle/>
          <a:p>
            <a:pPr algn="just"/>
            <a:r>
              <a:rPr lang="en-US" dirty="0"/>
              <a:t>Alternative approach that allows for largely simplified libraries enriched in the 3' end of mRNAs only</a:t>
            </a:r>
          </a:p>
          <a:p>
            <a:pPr algn="just"/>
            <a:r>
              <a:rPr lang="en-US" dirty="0"/>
              <a:t>The inserts localize to the region in the immediate vicinity of the poly-A tail and thus fall in the 3' UTR</a:t>
            </a:r>
          </a:p>
          <a:p>
            <a:pPr algn="just"/>
            <a:r>
              <a:rPr lang="en-US" dirty="0"/>
              <a:t>Use a combination of an oligo-dT primer and a random primer</a:t>
            </a:r>
          </a:p>
          <a:p>
            <a:pPr algn="just"/>
            <a:r>
              <a:rPr lang="en-US" dirty="0"/>
              <a:t>Reduce the number of reads required for each library (</a:t>
            </a:r>
            <a:r>
              <a:rPr lang="en-US" b="1" dirty="0"/>
              <a:t>less depth -&gt; lower cost per sample</a:t>
            </a:r>
            <a:r>
              <a:rPr lang="en-US" dirty="0"/>
              <a:t>)</a:t>
            </a:r>
          </a:p>
          <a:p>
            <a:pPr algn="just"/>
            <a:r>
              <a:rPr lang="en-US" b="1" dirty="0"/>
              <a:t>Limited</a:t>
            </a:r>
            <a:r>
              <a:rPr lang="en-US" dirty="0"/>
              <a:t> applications </a:t>
            </a:r>
            <a:r>
              <a:rPr lang="en-US" b="1" dirty="0"/>
              <a:t>to gene expression studies</a:t>
            </a:r>
            <a:r>
              <a:rPr lang="en-US" dirty="0"/>
              <a:t>, but not useful for alternative splicing study</a:t>
            </a:r>
          </a:p>
          <a:p>
            <a:pPr algn="just"/>
            <a:r>
              <a:rPr lang="en-US" b="1" u="sng" dirty="0">
                <a:solidFill>
                  <a:srgbClr val="FF0000"/>
                </a:solidFill>
              </a:rPr>
              <a:t>Key technology for single-cell RNA-seq!</a:t>
            </a:r>
          </a:p>
          <a:p>
            <a:pPr algn="just"/>
            <a:r>
              <a:rPr lang="en-US" dirty="0"/>
              <a:t>Sidebar example: </a:t>
            </a:r>
            <a:r>
              <a:rPr lang="en-US" dirty="0" err="1"/>
              <a:t>QuantSeq</a:t>
            </a:r>
            <a:r>
              <a:rPr lang="en-US" dirty="0"/>
              <a:t> 3' mRNA-Seq (</a:t>
            </a:r>
            <a:r>
              <a:rPr lang="en-US" dirty="0" err="1"/>
              <a:t>Lexogen</a:t>
            </a:r>
            <a:r>
              <a:rPr lang="en-US" dirty="0"/>
              <a:t>)</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587" y="507267"/>
            <a:ext cx="5659399" cy="5797739"/>
          </a:xfrm>
          <a:prstGeom prst="rect">
            <a:avLst/>
          </a:prstGeom>
        </p:spPr>
      </p:pic>
    </p:spTree>
    <p:extLst>
      <p:ext uri="{BB962C8B-B14F-4D97-AF65-F5344CB8AC3E}">
        <p14:creationId xmlns:p14="http://schemas.microsoft.com/office/powerpoint/2010/main" val="20758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3’-tag libraries</a:t>
            </a:r>
          </a:p>
        </p:txBody>
      </p:sp>
      <p:sp>
        <p:nvSpPr>
          <p:cNvPr id="3" name="Content Placeholder 2"/>
          <p:cNvSpPr>
            <a:spLocks noGrp="1"/>
          </p:cNvSpPr>
          <p:nvPr>
            <p:ph idx="1"/>
          </p:nvPr>
        </p:nvSpPr>
        <p:spPr>
          <a:xfrm>
            <a:off x="435428" y="1096932"/>
            <a:ext cx="11129555" cy="4901700"/>
          </a:xfrm>
        </p:spPr>
        <p:txBody>
          <a:bodyPr>
            <a:normAutofit/>
          </a:bodyPr>
          <a:lstStyle/>
          <a:p>
            <a:pPr algn="just"/>
            <a:r>
              <a:rPr lang="en-US" dirty="0"/>
              <a:t>Approach also developed by other companies (e.g., </a:t>
            </a:r>
            <a:r>
              <a:rPr lang="en-US" dirty="0" err="1"/>
              <a:t>GenxPro</a:t>
            </a:r>
            <a:r>
              <a:rPr lang="en-US" dirty="0"/>
              <a:t> MACE, Massive Analyses of CDNA Ends), with the use of biotin-conjugated oligo-dT probes</a:t>
            </a:r>
          </a:p>
          <a:p>
            <a:pPr algn="just"/>
            <a:r>
              <a:rPr lang="en-US" b="1" u="sng" dirty="0"/>
              <a:t>Main benefits: reduction of sequencing depth required per sample by 10-20 folds, no need for normalization for transcript length</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771" y="2981216"/>
            <a:ext cx="9104812" cy="3400274"/>
          </a:xfrm>
          <a:prstGeom prst="rect">
            <a:avLst/>
          </a:prstGeom>
        </p:spPr>
      </p:pic>
    </p:spTree>
    <p:extLst>
      <p:ext uri="{BB962C8B-B14F-4D97-AF65-F5344CB8AC3E}">
        <p14:creationId xmlns:p14="http://schemas.microsoft.com/office/powerpoint/2010/main" val="76234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what</a:t>
            </a:r>
            <a:r>
              <a:rPr lang="it-IT" dirty="0"/>
              <a:t> </a:t>
            </a:r>
            <a:r>
              <a:rPr lang="it-IT" dirty="0" err="1"/>
              <a:t>is</a:t>
            </a:r>
            <a:r>
              <a:rPr lang="it-IT" dirty="0"/>
              <a:t> the goal?</a:t>
            </a:r>
          </a:p>
        </p:txBody>
      </p:sp>
      <p:sp>
        <p:nvSpPr>
          <p:cNvPr id="3" name="Content Placeholder 2"/>
          <p:cNvSpPr>
            <a:spLocks noGrp="1"/>
          </p:cNvSpPr>
          <p:nvPr>
            <p:ph idx="1"/>
          </p:nvPr>
        </p:nvSpPr>
        <p:spPr>
          <a:xfrm>
            <a:off x="707572" y="1072380"/>
            <a:ext cx="10709366" cy="4901700"/>
          </a:xfrm>
        </p:spPr>
        <p:txBody>
          <a:bodyPr>
            <a:normAutofit fontScale="92500" lnSpcReduction="20000"/>
          </a:bodyPr>
          <a:lstStyle/>
          <a:p>
            <a:pPr algn="just"/>
            <a:r>
              <a:rPr lang="en-US" b="1" u="sng" dirty="0"/>
              <a:t>Gene expression</a:t>
            </a:r>
            <a:r>
              <a:rPr lang="en-US" dirty="0"/>
              <a:t> studies : assess which genes and transcripts are expressed in a biological sample and at what level -&gt; comparison between samples for </a:t>
            </a:r>
            <a:r>
              <a:rPr lang="en-US" b="1" dirty="0"/>
              <a:t>differential gene expression</a:t>
            </a:r>
            <a:r>
              <a:rPr lang="en-US" dirty="0"/>
              <a:t> studies. Typically uses short reads (often with 3'-tag approaches, especially in model organisms)</a:t>
            </a:r>
          </a:p>
          <a:p>
            <a:pPr algn="just"/>
            <a:r>
              <a:rPr lang="en-US" dirty="0"/>
              <a:t>Assessment of the role of </a:t>
            </a:r>
            <a:r>
              <a:rPr lang="en-US" b="1" dirty="0"/>
              <a:t>alternative splicing</a:t>
            </a:r>
            <a:r>
              <a:rPr lang="en-US" dirty="0"/>
              <a:t>, using an assembled genome as a reference. Typically uses long reads</a:t>
            </a:r>
          </a:p>
          <a:p>
            <a:pPr algn="just"/>
            <a:r>
              <a:rPr lang="en-US" dirty="0"/>
              <a:t>Annotation </a:t>
            </a:r>
            <a:r>
              <a:rPr lang="en-US" b="1" dirty="0"/>
              <a:t>of an assembled genome</a:t>
            </a:r>
            <a:r>
              <a:rPr lang="en-US" dirty="0"/>
              <a:t>, due to alignment of RNA-seq data with scaffolds -&gt; alignment will only occur at exons, leaving holes at introns (can use both short and long reads, with benefits of different types, i.e., high coverage of short reads for annotation of transcripts expressed at low levels vs more accurate annotation of full-length mRNA for long reads)</a:t>
            </a:r>
          </a:p>
          <a:p>
            <a:pPr algn="just"/>
            <a:r>
              <a:rPr lang="en-US" b="1" dirty="0"/>
              <a:t>RNA editing</a:t>
            </a:r>
            <a:r>
              <a:rPr lang="en-US" dirty="0"/>
              <a:t> study : by direct comparison of mRNA and gDNA from the same individual, identifying any polymorphisms (very promising direct RNA sequencing approach with ONT)</a:t>
            </a:r>
          </a:p>
          <a:p>
            <a:pPr algn="just"/>
            <a:r>
              <a:rPr lang="en-US" b="1" i="1" dirty="0"/>
              <a:t>De novo </a:t>
            </a:r>
            <a:r>
              <a:rPr lang="en-US" b="1" dirty="0"/>
              <a:t>assembly</a:t>
            </a:r>
            <a:r>
              <a:rPr lang="en-US" dirty="0"/>
              <a:t> </a:t>
            </a:r>
            <a:r>
              <a:rPr lang="en-US" b="1" dirty="0"/>
              <a:t>of transcriptomes</a:t>
            </a:r>
            <a:r>
              <a:rPr lang="en-US" dirty="0"/>
              <a:t>: when a reference genome is not available. More practical and less expensive approach, making use of dedicated algorithms different from those used for </a:t>
            </a:r>
            <a:r>
              <a:rPr lang="en-US" i="1" dirty="0"/>
              <a:t>de novo</a:t>
            </a:r>
            <a:r>
              <a:rPr lang="en-US" dirty="0"/>
              <a:t> assembly of genomes (short or long reads)</a:t>
            </a:r>
          </a:p>
        </p:txBody>
      </p:sp>
    </p:spTree>
    <p:extLst>
      <p:ext uri="{BB962C8B-B14F-4D97-AF65-F5344CB8AC3E}">
        <p14:creationId xmlns:p14="http://schemas.microsoft.com/office/powerpoint/2010/main" val="241444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572" y="1072380"/>
            <a:ext cx="10709366" cy="4901700"/>
          </a:xfrm>
        </p:spPr>
        <p:txBody>
          <a:bodyPr>
            <a:normAutofit lnSpcReduction="10000"/>
          </a:bodyPr>
          <a:lstStyle/>
          <a:p>
            <a:pPr algn="just"/>
            <a:r>
              <a:rPr lang="en-US" sz="2400" dirty="0"/>
              <a:t>The first question to ask yourself when proceeding with an experimental design is to whether you intend to collect </a:t>
            </a:r>
            <a:r>
              <a:rPr lang="en-US" sz="2400" b="1" u="sng" dirty="0"/>
              <a:t>qualitative data vs. quantitative data</a:t>
            </a:r>
            <a:endParaRPr lang="en-US" sz="2400" dirty="0"/>
          </a:p>
          <a:p>
            <a:pPr algn="just"/>
            <a:r>
              <a:rPr lang="en-US" sz="2400" b="1" u="sng" dirty="0"/>
              <a:t>Qualitative</a:t>
            </a:r>
            <a:r>
              <a:rPr lang="en-US" sz="2400" dirty="0"/>
              <a:t> data : identification of expressed transcripts, exon-exon and exon-intron junctions, transcription start and polyadenylation sites -&gt; basically everything related to the annotation of a transcript (and the corresponding gene). They include </a:t>
            </a:r>
            <a:r>
              <a:rPr lang="en-US" sz="2400" u="sng" dirty="0"/>
              <a:t>reference-based approaches</a:t>
            </a:r>
            <a:r>
              <a:rPr lang="en-US" sz="2400" dirty="0"/>
              <a:t> (using a previously annotated genome as a reference) and </a:t>
            </a:r>
            <a:r>
              <a:rPr lang="en-US" sz="2400" i="1" u="sng" dirty="0"/>
              <a:t>de novo </a:t>
            </a:r>
            <a:r>
              <a:rPr lang="en-US" sz="2400" u="sng" dirty="0"/>
              <a:t>approaches </a:t>
            </a:r>
            <a:r>
              <a:rPr lang="en-US" sz="2400" dirty="0"/>
              <a:t>(assembly from scratch of a transcriptome, e.g., in a non-model organism)</a:t>
            </a:r>
          </a:p>
          <a:p>
            <a:pPr algn="just"/>
            <a:r>
              <a:rPr lang="en-US" sz="2400" b="1" u="sng" dirty="0"/>
              <a:t>Quantitative</a:t>
            </a:r>
            <a:r>
              <a:rPr lang="en-US" sz="2400" dirty="0"/>
              <a:t> data: estimating the expression levels of a transcript and the differential effect of a condition or treatment on the expression level of various splicing isoforms in an experiment that usually includes several </a:t>
            </a:r>
            <a:r>
              <a:rPr lang="en-US" sz="2400" u="sng" dirty="0"/>
              <a:t>biological replicates</a:t>
            </a:r>
            <a:endParaRPr lang="en-US" sz="2400" dirty="0"/>
          </a:p>
        </p:txBody>
      </p:sp>
      <p:sp>
        <p:nvSpPr>
          <p:cNvPr id="6" name="Title 1">
            <a:extLst>
              <a:ext uri="{FF2B5EF4-FFF2-40B4-BE49-F238E27FC236}">
                <a16:creationId xmlns:a16="http://schemas.microsoft.com/office/drawing/2014/main" id="{6721E995-789C-7E6D-6C96-9FF4ECFAD0FA}"/>
              </a:ext>
            </a:extLst>
          </p:cNvPr>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what</a:t>
            </a:r>
            <a:r>
              <a:rPr lang="it-IT" dirty="0"/>
              <a:t> </a:t>
            </a:r>
            <a:r>
              <a:rPr lang="it-IT" dirty="0" err="1"/>
              <a:t>is</a:t>
            </a:r>
            <a:r>
              <a:rPr lang="it-IT" dirty="0"/>
              <a:t> the goal?</a:t>
            </a:r>
          </a:p>
        </p:txBody>
      </p:sp>
    </p:spTree>
    <p:extLst>
      <p:ext uri="{BB962C8B-B14F-4D97-AF65-F5344CB8AC3E}">
        <p14:creationId xmlns:p14="http://schemas.microsoft.com/office/powerpoint/2010/main" val="313791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14" y="1193074"/>
            <a:ext cx="6618599" cy="5155474"/>
          </a:xfrm>
          <a:prstGeom prst="rect">
            <a:avLst/>
          </a:prstGeom>
        </p:spPr>
      </p:pic>
      <p:sp>
        <p:nvSpPr>
          <p:cNvPr id="6" name="CasellaDiTesto 5"/>
          <p:cNvSpPr txBox="1"/>
          <p:nvPr/>
        </p:nvSpPr>
        <p:spPr>
          <a:xfrm>
            <a:off x="478971" y="3032147"/>
            <a:ext cx="4441372" cy="923330"/>
          </a:xfrm>
          <a:prstGeom prst="rect">
            <a:avLst/>
          </a:prstGeom>
          <a:noFill/>
        </p:spPr>
        <p:txBody>
          <a:bodyPr wrap="square" rtlCol="0">
            <a:spAutoFit/>
          </a:bodyPr>
          <a:lstStyle/>
          <a:p>
            <a:pPr algn="just"/>
            <a:r>
              <a:rPr lang="en-US" dirty="0"/>
              <a:t>The table summarizes the key factors to be considered in the experimental design of an RNA-seq experiment</a:t>
            </a:r>
          </a:p>
        </p:txBody>
      </p:sp>
      <p:sp>
        <p:nvSpPr>
          <p:cNvPr id="3" name="Rettangolo 2"/>
          <p:cNvSpPr/>
          <p:nvPr/>
        </p:nvSpPr>
        <p:spPr>
          <a:xfrm>
            <a:off x="7596554" y="1503485"/>
            <a:ext cx="1160584" cy="2198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p:cNvSpPr/>
          <p:nvPr/>
        </p:nvSpPr>
        <p:spPr>
          <a:xfrm>
            <a:off x="5354515" y="4149969"/>
            <a:ext cx="6620608" cy="720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A2F72A3-1674-9D5B-3415-0B75A695E41F}"/>
              </a:ext>
            </a:extLst>
          </p:cNvPr>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what</a:t>
            </a:r>
            <a:r>
              <a:rPr lang="it-IT" dirty="0"/>
              <a:t> </a:t>
            </a:r>
            <a:r>
              <a:rPr lang="it-IT" dirty="0" err="1"/>
              <a:t>is</a:t>
            </a:r>
            <a:r>
              <a:rPr lang="it-IT" dirty="0"/>
              <a:t> the goal?</a:t>
            </a:r>
          </a:p>
        </p:txBody>
      </p:sp>
    </p:spTree>
    <p:extLst>
      <p:ext uri="{BB962C8B-B14F-4D97-AF65-F5344CB8AC3E}">
        <p14:creationId xmlns:p14="http://schemas.microsoft.com/office/powerpoint/2010/main" val="14003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Qualitative data - challenges</a:t>
            </a:r>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dirty="0"/>
              <a:t>The main objective of such an approach, i.e., to provide an accurate annotation of a transcript, can be achieved only with </a:t>
            </a:r>
            <a:r>
              <a:rPr lang="en-US" u="sng" dirty="0"/>
              <a:t>uniform coverage of the transcript throughout its length</a:t>
            </a:r>
            <a:endParaRPr lang="en-US" dirty="0"/>
          </a:p>
          <a:p>
            <a:pPr algn="just"/>
            <a:r>
              <a:rPr lang="en-US" dirty="0"/>
              <a:t>No 3'tag approaches! It is necessary to achieve a classical shotgun library, in which the fragments are equally distributed along the entire length of the transcript, reducing </a:t>
            </a:r>
            <a:r>
              <a:rPr lang="en-US" u="sng" dirty="0"/>
              <a:t>positional bias</a:t>
            </a:r>
          </a:p>
          <a:p>
            <a:pPr algn="just"/>
            <a:r>
              <a:rPr lang="en-US" dirty="0"/>
              <a:t>Problem #1: </a:t>
            </a:r>
            <a:r>
              <a:rPr lang="en-US" u="sng" dirty="0"/>
              <a:t>reads are almost always much shorter than the transcripts themselves </a:t>
            </a:r>
            <a:r>
              <a:rPr lang="en-US" dirty="0"/>
              <a:t>(problem solvable with PacBio or ONT sequencing approaches, at the expense, however, of the lower number of reads obtained, which could lead to losing sight of poorly expressed transcripts visible only with Illumina ultra-high depth approaches)</a:t>
            </a:r>
          </a:p>
          <a:p>
            <a:pPr algn="just"/>
            <a:r>
              <a:rPr lang="en-US" dirty="0"/>
              <a:t>Problem #2: </a:t>
            </a:r>
            <a:r>
              <a:rPr lang="en-US" u="sng" dirty="0"/>
              <a:t>Lack of a reference genome </a:t>
            </a:r>
            <a:r>
              <a:rPr lang="en-US" dirty="0"/>
              <a:t>-&gt; difficulty in obtaining the complete sequences of some complex or poorly expressed transcripts via </a:t>
            </a:r>
            <a:r>
              <a:rPr lang="en-US" i="1" dirty="0"/>
              <a:t>de novo</a:t>
            </a:r>
            <a:r>
              <a:rPr lang="en-US" dirty="0"/>
              <a:t> assembly approaches</a:t>
            </a:r>
          </a:p>
        </p:txBody>
      </p:sp>
    </p:spTree>
    <p:extLst>
      <p:ext uri="{BB962C8B-B14F-4D97-AF65-F5344CB8AC3E}">
        <p14:creationId xmlns:p14="http://schemas.microsoft.com/office/powerpoint/2010/main" val="307263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How to </a:t>
            </a:r>
            <a:r>
              <a:rPr lang="it-IT" dirty="0" err="1"/>
              <a:t>choose</a:t>
            </a:r>
            <a:r>
              <a:rPr lang="it-IT" dirty="0"/>
              <a:t> </a:t>
            </a:r>
            <a:r>
              <a:rPr lang="it-IT" dirty="0" err="1"/>
              <a:t>read</a:t>
            </a:r>
            <a:r>
              <a:rPr lang="it-IT" dirty="0"/>
              <a:t> </a:t>
            </a:r>
            <a:r>
              <a:rPr lang="it-IT" dirty="0" err="1"/>
              <a:t>length</a:t>
            </a:r>
            <a:r>
              <a:rPr lang="it-IT" dirty="0"/>
              <a:t>?</a:t>
            </a:r>
          </a:p>
        </p:txBody>
      </p:sp>
      <p:sp>
        <p:nvSpPr>
          <p:cNvPr id="3" name="Content Placeholder 2"/>
          <p:cNvSpPr>
            <a:spLocks noGrp="1"/>
          </p:cNvSpPr>
          <p:nvPr>
            <p:ph idx="1"/>
          </p:nvPr>
        </p:nvSpPr>
        <p:spPr>
          <a:xfrm>
            <a:off x="435428" y="1096932"/>
            <a:ext cx="11129555" cy="4901700"/>
          </a:xfrm>
        </p:spPr>
        <p:txBody>
          <a:bodyPr>
            <a:normAutofit/>
          </a:bodyPr>
          <a:lstStyle/>
          <a:p>
            <a:pPr algn="just"/>
            <a:r>
              <a:rPr lang="en-US" dirty="0"/>
              <a:t>For quantitative approaches based on mapping reads against an annotated reference genome, </a:t>
            </a:r>
            <a:r>
              <a:rPr lang="en-US" b="1" dirty="0"/>
              <a:t>single-end sequenced Illumina reads</a:t>
            </a:r>
            <a:r>
              <a:rPr lang="en-US" dirty="0"/>
              <a:t> are sufficient. The length of the reads is not critical; it is sufficient that it allows the reads to be mapped uniquely against a single position of the genome (the use of appropriate mapping parameters is also important)</a:t>
            </a:r>
          </a:p>
          <a:p>
            <a:pPr algn="just"/>
            <a:r>
              <a:rPr lang="en-US" dirty="0"/>
              <a:t>A single-end approach is also ideal for a 3'tag approach, again with short reads (50-100 </a:t>
            </a:r>
            <a:r>
              <a:rPr lang="en-US" dirty="0" err="1"/>
              <a:t>nt</a:t>
            </a:r>
            <a:r>
              <a:rPr lang="en-US" dirty="0"/>
              <a:t>)</a:t>
            </a:r>
          </a:p>
          <a:p>
            <a:pPr algn="just"/>
            <a:r>
              <a:rPr lang="en-US" dirty="0"/>
              <a:t>The preparation of a stranded library sequenced with a </a:t>
            </a:r>
            <a:r>
              <a:rPr lang="en-US" b="1" dirty="0"/>
              <a:t>paired-end</a:t>
            </a:r>
            <a:r>
              <a:rPr lang="en-US" dirty="0"/>
              <a:t> approach is essential for obtaining a </a:t>
            </a:r>
            <a:r>
              <a:rPr lang="en-US" i="1" dirty="0"/>
              <a:t>de novo</a:t>
            </a:r>
            <a:r>
              <a:rPr lang="en-US" dirty="0"/>
              <a:t> assembly of a transcriptome or for studying alternative splicing events (also for annotating a genome due to alignment with reads derived from RNA-seq)</a:t>
            </a:r>
          </a:p>
          <a:p>
            <a:pPr algn="just"/>
            <a:r>
              <a:rPr lang="en-US" dirty="0"/>
              <a:t>An approach based on PacBio or ONT reads can allow whole transcriptomes to be sequenced end-to-end, providing very useful information to study alternative splicing in a better way than Illumina reads (it is difficult with short reads to correctly image splicing events that are far apart)</a:t>
            </a:r>
          </a:p>
          <a:p>
            <a:pPr algn="just"/>
            <a:endParaRPr lang="it-IT" dirty="0"/>
          </a:p>
        </p:txBody>
      </p:sp>
    </p:spTree>
    <p:extLst>
      <p:ext uri="{BB962C8B-B14F-4D97-AF65-F5344CB8AC3E}">
        <p14:creationId xmlns:p14="http://schemas.microsoft.com/office/powerpoint/2010/main" val="40119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Long </a:t>
            </a:r>
            <a:r>
              <a:rPr lang="it-IT" dirty="0" err="1"/>
              <a:t>reads</a:t>
            </a:r>
            <a:r>
              <a:rPr lang="it-IT" dirty="0"/>
              <a:t> in </a:t>
            </a:r>
            <a:r>
              <a:rPr lang="it-IT" dirty="0" err="1"/>
              <a:t>transcriptomics</a:t>
            </a:r>
            <a:endParaRPr lang="it-IT" dirty="0"/>
          </a:p>
        </p:txBody>
      </p:sp>
      <p:sp>
        <p:nvSpPr>
          <p:cNvPr id="3" name="Content Placeholder 2"/>
          <p:cNvSpPr>
            <a:spLocks noGrp="1"/>
          </p:cNvSpPr>
          <p:nvPr>
            <p:ph idx="1"/>
          </p:nvPr>
        </p:nvSpPr>
        <p:spPr>
          <a:xfrm>
            <a:off x="435428" y="1096932"/>
            <a:ext cx="7646126" cy="4901700"/>
          </a:xfrm>
        </p:spPr>
        <p:txBody>
          <a:bodyPr>
            <a:normAutofit/>
          </a:bodyPr>
          <a:lstStyle/>
          <a:p>
            <a:pPr algn="just"/>
            <a:r>
              <a:rPr lang="en-US" dirty="0"/>
              <a:t>PROs: no need for assembly, possibility to study whole molecules; possibility to avoid reverse transcription step with ONT methods</a:t>
            </a:r>
          </a:p>
          <a:p>
            <a:pPr algn="just"/>
            <a:r>
              <a:rPr lang="en-US" dirty="0"/>
              <a:t>CONs: high cost, lower throughput, higher error rate (be careful not to confuse errors and SNPs)</a:t>
            </a:r>
          </a:p>
          <a:p>
            <a:pPr algn="just"/>
            <a:r>
              <a:rPr lang="en-US" b="1" dirty="0"/>
              <a:t>Possible applications: study of gene fusion events, alternative splicing</a:t>
            </a:r>
            <a:endParaRPr lang="it-IT" b="1"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97" y="3768465"/>
            <a:ext cx="4706201" cy="2301409"/>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012" y="3768464"/>
            <a:ext cx="4781894" cy="2609409"/>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758" y="355857"/>
            <a:ext cx="2682479" cy="3191925"/>
          </a:xfrm>
          <a:prstGeom prst="rect">
            <a:avLst/>
          </a:prstGeom>
        </p:spPr>
      </p:pic>
    </p:spTree>
    <p:extLst>
      <p:ext uri="{BB962C8B-B14F-4D97-AF65-F5344CB8AC3E}">
        <p14:creationId xmlns:p14="http://schemas.microsoft.com/office/powerpoint/2010/main" val="36522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why</a:t>
            </a:r>
            <a:r>
              <a:rPr lang="it-IT" dirty="0"/>
              <a:t> do </a:t>
            </a:r>
            <a:r>
              <a:rPr lang="it-IT" dirty="0" err="1"/>
              <a:t>we</a:t>
            </a:r>
            <a:r>
              <a:rPr lang="it-IT" dirty="0"/>
              <a:t> </a:t>
            </a:r>
            <a:r>
              <a:rPr lang="it-IT" dirty="0" err="1"/>
              <a:t>analyze</a:t>
            </a:r>
            <a:r>
              <a:rPr lang="it-IT" dirty="0"/>
              <a:t> RNA?</a:t>
            </a:r>
          </a:p>
        </p:txBody>
      </p:sp>
      <p:sp>
        <p:nvSpPr>
          <p:cNvPr id="3" name="Content Placeholder 2"/>
          <p:cNvSpPr>
            <a:spLocks noGrp="1"/>
          </p:cNvSpPr>
          <p:nvPr>
            <p:ph idx="1"/>
          </p:nvPr>
        </p:nvSpPr>
        <p:spPr>
          <a:xfrm>
            <a:off x="707572" y="1072380"/>
            <a:ext cx="10709366" cy="4481593"/>
          </a:xfrm>
        </p:spPr>
        <p:txBody>
          <a:bodyPr>
            <a:normAutofit fontScale="92500"/>
          </a:bodyPr>
          <a:lstStyle/>
          <a:p>
            <a:pPr algn="just"/>
            <a:r>
              <a:rPr lang="en-US" sz="2400" b="1" dirty="0"/>
              <a:t>Regulation of</a:t>
            </a:r>
            <a:r>
              <a:rPr lang="en-US" sz="2400" dirty="0"/>
              <a:t> </a:t>
            </a:r>
            <a:r>
              <a:rPr lang="en-US" sz="2400" b="1" dirty="0"/>
              <a:t>mRNA</a:t>
            </a:r>
            <a:r>
              <a:rPr lang="en-US" sz="2400" dirty="0"/>
              <a:t> </a:t>
            </a:r>
            <a:r>
              <a:rPr lang="en-US" sz="2400" b="1" dirty="0"/>
              <a:t>transcription</a:t>
            </a:r>
            <a:r>
              <a:rPr lang="en-US" sz="2400" dirty="0"/>
              <a:t> directly influences protein synthesis and consequently protein abundance at the cellular level</a:t>
            </a:r>
          </a:p>
          <a:p>
            <a:pPr algn="just"/>
            <a:r>
              <a:rPr lang="en-US" sz="2400" dirty="0"/>
              <a:t>Protein abundance in turn determines the </a:t>
            </a:r>
            <a:r>
              <a:rPr lang="en-US" sz="2400" b="1" dirty="0"/>
              <a:t>cellular phenotype</a:t>
            </a:r>
            <a:endParaRPr lang="en-US" sz="2400" dirty="0"/>
          </a:p>
          <a:p>
            <a:pPr algn="just"/>
            <a:r>
              <a:rPr lang="en-US" sz="2400" b="1" dirty="0"/>
              <a:t>Dysregulation</a:t>
            </a:r>
            <a:r>
              <a:rPr lang="en-US" sz="2400" dirty="0"/>
              <a:t> of gene alteration is often the basis for disease development</a:t>
            </a:r>
          </a:p>
          <a:p>
            <a:pPr algn="just"/>
            <a:r>
              <a:rPr lang="en-US" sz="2400" dirty="0"/>
              <a:t>Spatiotemporal regulation of gene expression regulates tissue development and response to environmental stimuli</a:t>
            </a:r>
          </a:p>
          <a:p>
            <a:pPr algn="just"/>
            <a:r>
              <a:rPr lang="en-US" sz="2400" dirty="0"/>
              <a:t>Genomic sequencing can reveal the presence of polymorphisms and identify the presence of transcriptional control elements in the promoter of genes, but cannot provide direct (but only indirect) information on gene expression levels, which depend on countless intrinsic and extrinsic factors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602" y="5553973"/>
            <a:ext cx="8260796" cy="647756"/>
          </a:xfrm>
          <a:prstGeom prst="rect">
            <a:avLst/>
          </a:prstGeom>
        </p:spPr>
      </p:pic>
    </p:spTree>
    <p:extLst>
      <p:ext uri="{BB962C8B-B14F-4D97-AF65-F5344CB8AC3E}">
        <p14:creationId xmlns:p14="http://schemas.microsoft.com/office/powerpoint/2010/main" val="243225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Long </a:t>
            </a:r>
            <a:r>
              <a:rPr lang="it-IT" dirty="0" err="1"/>
              <a:t>reads</a:t>
            </a:r>
            <a:r>
              <a:rPr lang="it-IT" dirty="0"/>
              <a:t> in </a:t>
            </a:r>
            <a:r>
              <a:rPr lang="it-IT" dirty="0" err="1"/>
              <a:t>transcriptomics</a:t>
            </a:r>
            <a:endParaRPr lang="it-IT" dirty="0"/>
          </a:p>
        </p:txBody>
      </p:sp>
      <p:pic>
        <p:nvPicPr>
          <p:cNvPr id="14" name="Immagin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835" y="3556189"/>
            <a:ext cx="6243822" cy="2189265"/>
          </a:xfrm>
          <a:prstGeom prst="rect">
            <a:avLst/>
          </a:prstGeom>
        </p:spPr>
      </p:pic>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835" y="1100372"/>
            <a:ext cx="6440165" cy="2098766"/>
          </a:xfrm>
          <a:prstGeom prst="rect">
            <a:avLst/>
          </a:prstGeom>
        </p:spPr>
      </p:pic>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67201"/>
            <a:ext cx="5718047" cy="2590800"/>
          </a:xfrm>
          <a:prstGeom prst="rect">
            <a:avLst/>
          </a:prstGeom>
        </p:spPr>
      </p:pic>
      <p:pic>
        <p:nvPicPr>
          <p:cNvPr id="17" name="Immagin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92140"/>
            <a:ext cx="5744929" cy="2574466"/>
          </a:xfrm>
          <a:prstGeom prst="rect">
            <a:avLst/>
          </a:prstGeom>
        </p:spPr>
      </p:pic>
    </p:spTree>
    <p:extLst>
      <p:ext uri="{BB962C8B-B14F-4D97-AF65-F5344CB8AC3E}">
        <p14:creationId xmlns:p14="http://schemas.microsoft.com/office/powerpoint/2010/main" val="241149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some </a:t>
            </a:r>
            <a:r>
              <a:rPr lang="it-IT" dirty="0" err="1"/>
              <a:t>important</a:t>
            </a:r>
            <a:r>
              <a:rPr lang="it-IT" dirty="0"/>
              <a:t> </a:t>
            </a:r>
            <a:r>
              <a:rPr lang="it-IT" dirty="0" err="1"/>
              <a:t>additional</a:t>
            </a:r>
            <a:r>
              <a:rPr lang="it-IT" dirty="0"/>
              <a:t> info</a:t>
            </a:r>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dirty="0"/>
              <a:t>Cellular mRNA content is not stable and depends on tissue, cell type and developmental stage, as well as cell cycle stage</a:t>
            </a:r>
          </a:p>
          <a:p>
            <a:pPr algn="just"/>
            <a:r>
              <a:rPr lang="en-US" dirty="0"/>
              <a:t>Typically, however, to simplify calculations, we can consider that a cell of any mammalian tissue may contain about </a:t>
            </a:r>
            <a:r>
              <a:rPr lang="en-US" b="1" dirty="0"/>
              <a:t>10 to 30 </a:t>
            </a:r>
            <a:r>
              <a:rPr lang="en-US" b="1" dirty="0" err="1"/>
              <a:t>pg</a:t>
            </a:r>
            <a:r>
              <a:rPr lang="en-US" dirty="0"/>
              <a:t> of RNA -&gt; much higher content than that of genomic DNA</a:t>
            </a:r>
          </a:p>
          <a:p>
            <a:pPr algn="just"/>
            <a:r>
              <a:rPr lang="en-US" dirty="0"/>
              <a:t>In a single cell we assume to find up to </a:t>
            </a:r>
            <a:r>
              <a:rPr lang="en-US" b="1" dirty="0"/>
              <a:t>350 thousand mRNA molecules</a:t>
            </a:r>
            <a:r>
              <a:rPr lang="en-US" dirty="0"/>
              <a:t> at the same instant, which can be traced back to about </a:t>
            </a:r>
            <a:r>
              <a:rPr lang="en-US" b="1" dirty="0"/>
              <a:t>12 thousand transcripts</a:t>
            </a:r>
            <a:r>
              <a:rPr lang="en-US" dirty="0"/>
              <a:t> of different lengths (on average about </a:t>
            </a:r>
            <a:r>
              <a:rPr lang="en-US" b="1" dirty="0"/>
              <a:t>2 </a:t>
            </a:r>
            <a:r>
              <a:rPr lang="en-US" b="1" dirty="0" err="1"/>
              <a:t>Kb</a:t>
            </a:r>
            <a:r>
              <a:rPr lang="en-US" dirty="0"/>
              <a:t>)</a:t>
            </a:r>
          </a:p>
          <a:p>
            <a:pPr algn="just"/>
            <a:r>
              <a:rPr lang="en-US" dirty="0"/>
              <a:t>Many of the genes encoded in the genome are not expressed in a particular tissue or cell type</a:t>
            </a:r>
          </a:p>
          <a:p>
            <a:pPr algn="just"/>
            <a:r>
              <a:rPr lang="en-US" b="1" dirty="0"/>
              <a:t>Representation of transcripts is very unbalanced</a:t>
            </a:r>
            <a:r>
              <a:rPr lang="en-US" dirty="0"/>
              <a:t>: some correspond to as much as 2-3% of total expression (produced by strongly tissue-specific and major genes), while others may be represented by as few as 10 mRNA molecules per cell</a:t>
            </a:r>
          </a:p>
        </p:txBody>
      </p:sp>
    </p:spTree>
    <p:extLst>
      <p:ext uri="{BB962C8B-B14F-4D97-AF65-F5344CB8AC3E}">
        <p14:creationId xmlns:p14="http://schemas.microsoft.com/office/powerpoint/2010/main" val="392463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vs </a:t>
            </a:r>
            <a:r>
              <a:rPr lang="it-IT" dirty="0" err="1"/>
              <a:t>microarray</a:t>
            </a:r>
            <a:endParaRPr lang="it-IT" dirty="0"/>
          </a:p>
        </p:txBody>
      </p:sp>
      <p:sp>
        <p:nvSpPr>
          <p:cNvPr id="3" name="Content Placeholder 2"/>
          <p:cNvSpPr>
            <a:spLocks noGrp="1"/>
          </p:cNvSpPr>
          <p:nvPr>
            <p:ph idx="1"/>
          </p:nvPr>
        </p:nvSpPr>
        <p:spPr>
          <a:xfrm>
            <a:off x="707572" y="1072380"/>
            <a:ext cx="5179422" cy="4901700"/>
          </a:xfrm>
        </p:spPr>
        <p:txBody>
          <a:bodyPr>
            <a:normAutofit/>
          </a:bodyPr>
          <a:lstStyle/>
          <a:p>
            <a:pPr algn="just"/>
            <a:r>
              <a:rPr lang="en-US" dirty="0"/>
              <a:t>Except for some applications in model organisms, RNA-seq approaches have rapidly replaced microarray approaches due to several reasons</a:t>
            </a:r>
          </a:p>
          <a:p>
            <a:pPr algn="just"/>
            <a:r>
              <a:rPr lang="en-US" dirty="0"/>
              <a:t>The first and most obvious is that </a:t>
            </a:r>
            <a:r>
              <a:rPr lang="en-US" u="sng" dirty="0"/>
              <a:t>microarray approaches do NOT allow the discovery of new transcripts</a:t>
            </a:r>
          </a:p>
          <a:p>
            <a:pPr algn="just"/>
            <a:r>
              <a:rPr lang="en-US" u="sng" dirty="0"/>
              <a:t>The sensitivity of RNA-seq methods</a:t>
            </a:r>
            <a:r>
              <a:rPr lang="en-US" dirty="0"/>
              <a:t>, especially for genes expressed at low-to-medium levels, </a:t>
            </a:r>
            <a:r>
              <a:rPr lang="en-US" u="sng" dirty="0"/>
              <a:t>is much higher</a:t>
            </a:r>
          </a:p>
          <a:p>
            <a:pPr algn="just"/>
            <a:r>
              <a:rPr lang="en-US" dirty="0"/>
              <a:t>Since they are based on competitive hybridization, microarrays are intrinsically inaccurate</a:t>
            </a:r>
            <a:endParaRPr lang="it-IT"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12571" b="8191"/>
          <a:stretch/>
        </p:blipFill>
        <p:spPr>
          <a:xfrm>
            <a:off x="6226629" y="931816"/>
            <a:ext cx="5601519" cy="5434149"/>
          </a:xfrm>
          <a:prstGeom prst="rect">
            <a:avLst/>
          </a:prstGeom>
        </p:spPr>
      </p:pic>
    </p:spTree>
    <p:extLst>
      <p:ext uri="{BB962C8B-B14F-4D97-AF65-F5344CB8AC3E}">
        <p14:creationId xmlns:p14="http://schemas.microsoft.com/office/powerpoint/2010/main" val="194876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Quantitative </a:t>
            </a:r>
            <a:r>
              <a:rPr lang="it-IT" dirty="0" err="1"/>
              <a:t>approach</a:t>
            </a:r>
            <a:r>
              <a:rPr lang="it-IT" dirty="0"/>
              <a:t> - challenges</a:t>
            </a:r>
          </a:p>
        </p:txBody>
      </p:sp>
      <p:sp>
        <p:nvSpPr>
          <p:cNvPr id="3" name="Content Placeholder 2"/>
          <p:cNvSpPr>
            <a:spLocks noGrp="1"/>
          </p:cNvSpPr>
          <p:nvPr>
            <p:ph idx="1"/>
          </p:nvPr>
        </p:nvSpPr>
        <p:spPr>
          <a:xfrm>
            <a:off x="707572" y="1072380"/>
            <a:ext cx="10709366" cy="4901700"/>
          </a:xfrm>
        </p:spPr>
        <p:txBody>
          <a:bodyPr>
            <a:normAutofit lnSpcReduction="10000"/>
          </a:bodyPr>
          <a:lstStyle/>
          <a:p>
            <a:pPr algn="just"/>
            <a:r>
              <a:rPr lang="en-US" dirty="0"/>
              <a:t>There are many sources of variability among test samples, which should be taken into account in experimental design</a:t>
            </a:r>
          </a:p>
          <a:p>
            <a:pPr algn="just"/>
            <a:endParaRPr lang="it-IT" dirty="0"/>
          </a:p>
          <a:p>
            <a:pPr marL="45720" indent="0" algn="just">
              <a:buNone/>
            </a:pPr>
            <a:r>
              <a:rPr lang="en-US" dirty="0"/>
              <a:t>1)</a:t>
            </a:r>
            <a:r>
              <a:rPr lang="en-US" b="1" dirty="0"/>
              <a:t>Sampling variability</a:t>
            </a:r>
            <a:r>
              <a:rPr lang="en-US" dirty="0"/>
              <a:t>: although sequencing potentially yields several tens of thousands of reads, these represent only a fraction of the totality of RNA molecules present in a biological sample. Particularly with low sequencing depth, errors could be introduced in the quantification of poorly expressed transcripts</a:t>
            </a:r>
          </a:p>
          <a:p>
            <a:pPr marL="45720" indent="0" algn="just">
              <a:buNone/>
            </a:pPr>
            <a:endParaRPr lang="en-US" dirty="0"/>
          </a:p>
          <a:p>
            <a:pPr marL="45720" indent="0" algn="just">
              <a:buNone/>
            </a:pPr>
            <a:r>
              <a:rPr lang="en-US" dirty="0"/>
              <a:t>2)</a:t>
            </a:r>
            <a:r>
              <a:rPr lang="en-US" b="1" dirty="0"/>
              <a:t>Technical variability</a:t>
            </a:r>
            <a:r>
              <a:rPr lang="en-US" dirty="0"/>
              <a:t>: dissection procedures, RNA extraction, sequencing library preparation itself may introduce biases</a:t>
            </a:r>
          </a:p>
          <a:p>
            <a:pPr marL="45720" indent="0" algn="just">
              <a:buNone/>
            </a:pPr>
            <a:endParaRPr lang="en-US" dirty="0"/>
          </a:p>
          <a:p>
            <a:pPr marL="45720" indent="0" algn="just">
              <a:buNone/>
            </a:pPr>
            <a:r>
              <a:rPr lang="en-US" dirty="0"/>
              <a:t>3)</a:t>
            </a:r>
            <a:r>
              <a:rPr lang="en-US" b="1" dirty="0"/>
              <a:t>Biological variability</a:t>
            </a:r>
            <a:r>
              <a:rPr lang="en-US" dirty="0"/>
              <a:t>: there are inevitably inter-individual variations, or even variations in the same individual potentially related to a wide variety of environmental factors. This is an inherent feature of complex biological systems</a:t>
            </a:r>
          </a:p>
        </p:txBody>
      </p:sp>
    </p:spTree>
    <p:extLst>
      <p:ext uri="{BB962C8B-B14F-4D97-AF65-F5344CB8AC3E}">
        <p14:creationId xmlns:p14="http://schemas.microsoft.com/office/powerpoint/2010/main" val="349915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720697"/>
            <a:ext cx="9509760" cy="405819"/>
          </a:xfrm>
        </p:spPr>
        <p:txBody>
          <a:bodyPr>
            <a:noAutofit/>
          </a:bodyPr>
          <a:lstStyle/>
          <a:p>
            <a:pPr algn="ctr"/>
            <a:r>
              <a:rPr lang="it-IT" sz="2400" dirty="0" err="1"/>
              <a:t>Experimental</a:t>
            </a:r>
            <a:r>
              <a:rPr lang="it-IT" sz="2400" dirty="0"/>
              <a:t> design: </a:t>
            </a:r>
            <a:r>
              <a:rPr lang="it-IT" sz="2400" dirty="0" err="1"/>
              <a:t>how</a:t>
            </a:r>
            <a:r>
              <a:rPr lang="it-IT" sz="2400" dirty="0"/>
              <a:t> </a:t>
            </a:r>
            <a:r>
              <a:rPr lang="it-IT" sz="2400" dirty="0" err="1"/>
              <a:t>many</a:t>
            </a:r>
            <a:r>
              <a:rPr lang="it-IT" sz="2400" dirty="0"/>
              <a:t> (and </a:t>
            </a:r>
            <a:r>
              <a:rPr lang="it-IT" sz="2400" dirty="0" err="1"/>
              <a:t>which</a:t>
            </a:r>
            <a:r>
              <a:rPr lang="it-IT" sz="2400" dirty="0"/>
              <a:t> </a:t>
            </a:r>
            <a:r>
              <a:rPr lang="it-IT" sz="2400" dirty="0" err="1"/>
              <a:t>type</a:t>
            </a:r>
            <a:r>
              <a:rPr lang="it-IT" sz="2400" dirty="0"/>
              <a:t>) of </a:t>
            </a:r>
            <a:r>
              <a:rPr lang="it-IT" sz="2400" dirty="0" err="1"/>
              <a:t>replicates</a:t>
            </a:r>
            <a:r>
              <a:rPr lang="it-IT" sz="2400" dirty="0"/>
              <a:t> do </a:t>
            </a:r>
            <a:r>
              <a:rPr lang="it-IT" sz="2400" dirty="0" err="1"/>
              <a:t>we</a:t>
            </a:r>
            <a:r>
              <a:rPr lang="it-IT" sz="2400" dirty="0"/>
              <a:t> </a:t>
            </a:r>
            <a:r>
              <a:rPr lang="it-IT" sz="2400" dirty="0" err="1"/>
              <a:t>need</a:t>
            </a:r>
            <a:r>
              <a:rPr lang="it-IT" sz="2400" dirty="0"/>
              <a:t>?</a:t>
            </a:r>
          </a:p>
        </p:txBody>
      </p:sp>
      <p:sp>
        <p:nvSpPr>
          <p:cNvPr id="3" name="Content Placeholder 2"/>
          <p:cNvSpPr>
            <a:spLocks noGrp="1"/>
          </p:cNvSpPr>
          <p:nvPr>
            <p:ph idx="1"/>
          </p:nvPr>
        </p:nvSpPr>
        <p:spPr>
          <a:xfrm>
            <a:off x="548951" y="1478199"/>
            <a:ext cx="10709366" cy="4901700"/>
          </a:xfrm>
        </p:spPr>
        <p:txBody>
          <a:bodyPr>
            <a:normAutofit fontScale="92500" lnSpcReduction="20000"/>
          </a:bodyPr>
          <a:lstStyle/>
          <a:p>
            <a:pPr marL="45720" indent="0" algn="just">
              <a:buNone/>
            </a:pPr>
            <a:r>
              <a:rPr lang="en-US" dirty="0"/>
              <a:t>Decision regarding the number and type of replications (technical or biological) depends on a number of intrinsic and extrinsic factors</a:t>
            </a:r>
          </a:p>
          <a:p>
            <a:pPr algn="just"/>
            <a:endParaRPr lang="en-US" dirty="0"/>
          </a:p>
          <a:p>
            <a:pPr algn="just"/>
            <a:r>
              <a:rPr lang="en-US" b="1" u="sng" dirty="0"/>
              <a:t>Extrinsic</a:t>
            </a:r>
            <a:r>
              <a:rPr lang="en-US" dirty="0"/>
              <a:t> factors : easy to identify. They include the availability of samples (sometimes the rarity of samples, or the presence of regulations are limiting factors), the technical feasibility of the experiments, and often also the availability of funds</a:t>
            </a:r>
          </a:p>
          <a:p>
            <a:pPr algn="just"/>
            <a:r>
              <a:rPr lang="en-US" b="1" u="sng" dirty="0"/>
              <a:t>Intrinsic</a:t>
            </a:r>
            <a:r>
              <a:rPr lang="en-US" dirty="0"/>
              <a:t> factors : much more difficult to identify, they are related to the complexity of the biological systems of interest. What is the expected level of inter-individual variability? How many samples might I need to obtain statistically robust data?</a:t>
            </a:r>
          </a:p>
          <a:p>
            <a:pPr marL="45720" indent="0" algn="just">
              <a:buNone/>
            </a:pPr>
            <a:br>
              <a:rPr lang="en-US" dirty="0"/>
            </a:br>
            <a:endParaRPr lang="en-US" dirty="0"/>
          </a:p>
          <a:p>
            <a:pPr marL="45720" indent="0" algn="just">
              <a:buNone/>
            </a:pPr>
            <a:r>
              <a:rPr lang="en-US" b="1" dirty="0"/>
              <a:t>Technical replicates or biological replicates?</a:t>
            </a:r>
            <a:r>
              <a:rPr lang="en-US" dirty="0"/>
              <a:t> </a:t>
            </a:r>
            <a:r>
              <a:rPr lang="en-US" u="sng" dirty="0"/>
              <a:t>Unless one is specifically interested in investigating technical aspects of RNA-seq it is always advisable to invest available funds in increasing the number of biological replicates.</a:t>
            </a:r>
            <a:r>
              <a:rPr lang="en-US" dirty="0"/>
              <a:t> This is done while being careful to limit as much as possible the presence of factors that could lead to differences in the way samples are processed</a:t>
            </a:r>
          </a:p>
        </p:txBody>
      </p:sp>
    </p:spTree>
    <p:extLst>
      <p:ext uri="{BB962C8B-B14F-4D97-AF65-F5344CB8AC3E}">
        <p14:creationId xmlns:p14="http://schemas.microsoft.com/office/powerpoint/2010/main" val="296134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572" y="1072379"/>
            <a:ext cx="10709366" cy="5223917"/>
          </a:xfrm>
        </p:spPr>
        <p:txBody>
          <a:bodyPr>
            <a:normAutofit/>
          </a:bodyPr>
          <a:lstStyle/>
          <a:p>
            <a:pPr algn="just"/>
            <a:r>
              <a:rPr lang="en-US" dirty="0"/>
              <a:t>The number of replicates considered has a direct influence on the number of type I and type II errors (false positives and false negatives) expected to be found</a:t>
            </a:r>
          </a:p>
          <a:p>
            <a:pPr algn="just"/>
            <a:r>
              <a:rPr lang="en-US" dirty="0"/>
              <a:t>There is no precise rule to follow regarding the number of biological replicates to be analyzed, but nevertheless, it is possible to limit the risk of errors by trying to find </a:t>
            </a:r>
            <a:r>
              <a:rPr lang="en-US" b="1" dirty="0"/>
              <a:t>an ideal combination of sequencing depth and number of biological replicates</a:t>
            </a:r>
            <a:endParaRPr lang="en-US" dirty="0"/>
          </a:p>
          <a:p>
            <a:pPr algn="just"/>
            <a:r>
              <a:rPr lang="en-US" dirty="0"/>
              <a:t>To limit “background noise” in the experiment one should aim to achieve a </a:t>
            </a:r>
            <a:r>
              <a:rPr lang="en-US" u="sng" dirty="0"/>
              <a:t>number of reads greater than about 20 million per sample</a:t>
            </a:r>
            <a:r>
              <a:rPr lang="en-US" dirty="0"/>
              <a:t> in a “classical” RNA-seq experiment (shotgun library), which can be reduced by about a factor of 10 (</a:t>
            </a:r>
            <a:r>
              <a:rPr lang="en-US" u="sng" dirty="0"/>
              <a:t>2 million reads per sample</a:t>
            </a:r>
            <a:r>
              <a:rPr lang="en-US" dirty="0"/>
              <a:t>) for a 3'-tag library</a:t>
            </a:r>
          </a:p>
          <a:p>
            <a:pPr algn="just"/>
            <a:r>
              <a:rPr lang="en-US" dirty="0"/>
              <a:t>These numbers are applicable to Illumina libraries and refer to experiments whose goal is to calculate gene expression levels</a:t>
            </a:r>
          </a:p>
          <a:p>
            <a:pPr algn="just"/>
            <a:r>
              <a:rPr lang="en-US" dirty="0"/>
              <a:t>The </a:t>
            </a:r>
            <a:r>
              <a:rPr lang="en-US" b="1" dirty="0"/>
              <a:t>minimum number of biological replicates to be considered is 3</a:t>
            </a:r>
            <a:r>
              <a:rPr lang="en-US" dirty="0"/>
              <a:t>, but having funds available it would be desirable to increase this to at least 5 or more, depending on extrinsic factors that might pose problems</a:t>
            </a:r>
          </a:p>
        </p:txBody>
      </p:sp>
      <p:sp>
        <p:nvSpPr>
          <p:cNvPr id="6" name="Title 1">
            <a:extLst>
              <a:ext uri="{FF2B5EF4-FFF2-40B4-BE49-F238E27FC236}">
                <a16:creationId xmlns:a16="http://schemas.microsoft.com/office/drawing/2014/main" id="{5589D3E2-8A72-0AE8-7891-32C6686D51D0}"/>
              </a:ext>
            </a:extLst>
          </p:cNvPr>
          <p:cNvSpPr>
            <a:spLocks noGrp="1"/>
          </p:cNvSpPr>
          <p:nvPr>
            <p:ph type="title"/>
          </p:nvPr>
        </p:nvSpPr>
        <p:spPr>
          <a:xfrm>
            <a:off x="1341120" y="478101"/>
            <a:ext cx="9509760" cy="405819"/>
          </a:xfrm>
        </p:spPr>
        <p:txBody>
          <a:bodyPr>
            <a:noAutofit/>
          </a:bodyPr>
          <a:lstStyle/>
          <a:p>
            <a:pPr algn="ctr"/>
            <a:r>
              <a:rPr lang="it-IT" sz="2400" dirty="0" err="1"/>
              <a:t>Experimental</a:t>
            </a:r>
            <a:r>
              <a:rPr lang="it-IT" sz="2400" dirty="0"/>
              <a:t> design: </a:t>
            </a:r>
            <a:r>
              <a:rPr lang="it-IT" sz="2400" dirty="0" err="1"/>
              <a:t>how</a:t>
            </a:r>
            <a:r>
              <a:rPr lang="it-IT" sz="2400" dirty="0"/>
              <a:t> </a:t>
            </a:r>
            <a:r>
              <a:rPr lang="it-IT" sz="2400" dirty="0" err="1"/>
              <a:t>many</a:t>
            </a:r>
            <a:r>
              <a:rPr lang="it-IT" sz="2400" dirty="0"/>
              <a:t> (and </a:t>
            </a:r>
            <a:r>
              <a:rPr lang="it-IT" sz="2400" dirty="0" err="1"/>
              <a:t>which</a:t>
            </a:r>
            <a:r>
              <a:rPr lang="it-IT" sz="2400" dirty="0"/>
              <a:t> </a:t>
            </a:r>
            <a:r>
              <a:rPr lang="it-IT" sz="2400" dirty="0" err="1"/>
              <a:t>type</a:t>
            </a:r>
            <a:r>
              <a:rPr lang="it-IT" sz="2400" dirty="0"/>
              <a:t>) of </a:t>
            </a:r>
            <a:r>
              <a:rPr lang="it-IT" sz="2400" dirty="0" err="1"/>
              <a:t>replicates</a:t>
            </a:r>
            <a:r>
              <a:rPr lang="it-IT" sz="2400" dirty="0"/>
              <a:t> do </a:t>
            </a:r>
            <a:r>
              <a:rPr lang="it-IT" sz="2400" dirty="0" err="1"/>
              <a:t>we</a:t>
            </a:r>
            <a:r>
              <a:rPr lang="it-IT" sz="2400" dirty="0"/>
              <a:t> </a:t>
            </a:r>
            <a:r>
              <a:rPr lang="it-IT" sz="2400" dirty="0" err="1"/>
              <a:t>need</a:t>
            </a:r>
            <a:r>
              <a:rPr lang="it-IT" sz="2400" dirty="0"/>
              <a:t>?</a:t>
            </a:r>
          </a:p>
        </p:txBody>
      </p:sp>
    </p:spTree>
    <p:extLst>
      <p:ext uri="{BB962C8B-B14F-4D97-AF65-F5344CB8AC3E}">
        <p14:creationId xmlns:p14="http://schemas.microsoft.com/office/powerpoint/2010/main" val="268997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572" y="1351054"/>
            <a:ext cx="4726577" cy="5223917"/>
          </a:xfrm>
        </p:spPr>
        <p:txBody>
          <a:bodyPr>
            <a:normAutofit/>
          </a:bodyPr>
          <a:lstStyle/>
          <a:p>
            <a:pPr algn="just"/>
            <a:r>
              <a:rPr lang="en-US" dirty="0"/>
              <a:t>If the weight of intrinsic factors were difficult to assess a priori and the experimental setup was not particularly complex/there was ample availability of biological samples, it would be a good idea to plan to sample a very large number of biological replicates (even 10 or 20)</a:t>
            </a:r>
          </a:p>
          <a:p>
            <a:pPr algn="just"/>
            <a:r>
              <a:rPr lang="en-US" dirty="0"/>
              <a:t>Preliminary sequencing of a limited number of replicates (3 or 5) could provide useful indications for choosing the final number on which to conduct the analysis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417" y="1454739"/>
            <a:ext cx="5750599" cy="4066495"/>
          </a:xfrm>
          <a:prstGeom prst="rect">
            <a:avLst/>
          </a:prstGeom>
        </p:spPr>
      </p:pic>
      <p:sp>
        <p:nvSpPr>
          <p:cNvPr id="7" name="Title 1">
            <a:extLst>
              <a:ext uri="{FF2B5EF4-FFF2-40B4-BE49-F238E27FC236}">
                <a16:creationId xmlns:a16="http://schemas.microsoft.com/office/drawing/2014/main" id="{6ED3D814-68D6-EF97-E6C6-FFDFD57BCBE1}"/>
              </a:ext>
            </a:extLst>
          </p:cNvPr>
          <p:cNvSpPr>
            <a:spLocks noGrp="1"/>
          </p:cNvSpPr>
          <p:nvPr>
            <p:ph type="title"/>
          </p:nvPr>
        </p:nvSpPr>
        <p:spPr>
          <a:xfrm>
            <a:off x="1341120" y="776681"/>
            <a:ext cx="9509760" cy="405819"/>
          </a:xfrm>
        </p:spPr>
        <p:txBody>
          <a:bodyPr>
            <a:noAutofit/>
          </a:bodyPr>
          <a:lstStyle/>
          <a:p>
            <a:pPr algn="ctr"/>
            <a:r>
              <a:rPr lang="it-IT" sz="2400" dirty="0" err="1"/>
              <a:t>Experimental</a:t>
            </a:r>
            <a:r>
              <a:rPr lang="it-IT" sz="2400" dirty="0"/>
              <a:t> design: </a:t>
            </a:r>
            <a:r>
              <a:rPr lang="it-IT" sz="2400" dirty="0" err="1"/>
              <a:t>how</a:t>
            </a:r>
            <a:r>
              <a:rPr lang="it-IT" sz="2400" dirty="0"/>
              <a:t> </a:t>
            </a:r>
            <a:r>
              <a:rPr lang="it-IT" sz="2400" dirty="0" err="1"/>
              <a:t>many</a:t>
            </a:r>
            <a:r>
              <a:rPr lang="it-IT" sz="2400" dirty="0"/>
              <a:t> (and </a:t>
            </a:r>
            <a:r>
              <a:rPr lang="it-IT" sz="2400" dirty="0" err="1"/>
              <a:t>which</a:t>
            </a:r>
            <a:r>
              <a:rPr lang="it-IT" sz="2400" dirty="0"/>
              <a:t> </a:t>
            </a:r>
            <a:r>
              <a:rPr lang="it-IT" sz="2400" dirty="0" err="1"/>
              <a:t>type</a:t>
            </a:r>
            <a:r>
              <a:rPr lang="it-IT" sz="2400" dirty="0"/>
              <a:t>) of </a:t>
            </a:r>
            <a:r>
              <a:rPr lang="it-IT" sz="2400" dirty="0" err="1"/>
              <a:t>replicates</a:t>
            </a:r>
            <a:r>
              <a:rPr lang="it-IT" sz="2400" dirty="0"/>
              <a:t> do </a:t>
            </a:r>
            <a:r>
              <a:rPr lang="it-IT" sz="2400" dirty="0" err="1"/>
              <a:t>we</a:t>
            </a:r>
            <a:r>
              <a:rPr lang="it-IT" sz="2400" dirty="0"/>
              <a:t> </a:t>
            </a:r>
            <a:r>
              <a:rPr lang="it-IT" sz="2400" dirty="0" err="1"/>
              <a:t>need</a:t>
            </a:r>
            <a:r>
              <a:rPr lang="it-IT" sz="2400" dirty="0"/>
              <a:t>?</a:t>
            </a:r>
          </a:p>
        </p:txBody>
      </p:sp>
    </p:spTree>
    <p:extLst>
      <p:ext uri="{BB962C8B-B14F-4D97-AF65-F5344CB8AC3E}">
        <p14:creationId xmlns:p14="http://schemas.microsoft.com/office/powerpoint/2010/main" val="364852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Quantifying</a:t>
            </a:r>
            <a:r>
              <a:rPr lang="it-IT" dirty="0"/>
              <a:t> gene </a:t>
            </a:r>
            <a:r>
              <a:rPr lang="it-IT" dirty="0" err="1"/>
              <a:t>expression</a:t>
            </a:r>
            <a:r>
              <a:rPr lang="it-IT" dirty="0"/>
              <a:t> </a:t>
            </a:r>
            <a:r>
              <a:rPr lang="it-IT" dirty="0" err="1"/>
              <a:t>levels</a:t>
            </a:r>
            <a:r>
              <a:rPr lang="it-IT" dirty="0"/>
              <a:t> in RNA-</a:t>
            </a:r>
            <a:r>
              <a:rPr lang="it-IT" dirty="0" err="1"/>
              <a:t>seq</a:t>
            </a:r>
            <a:r>
              <a:rPr lang="it-IT" dirty="0"/>
              <a:t> </a:t>
            </a:r>
            <a:r>
              <a:rPr lang="it-IT" dirty="0" err="1"/>
              <a:t>experiments</a:t>
            </a:r>
            <a:r>
              <a:rPr lang="it-IT" dirty="0"/>
              <a:t>: </a:t>
            </a:r>
            <a:r>
              <a:rPr lang="it-IT" dirty="0" err="1"/>
              <a:t>not</a:t>
            </a:r>
            <a:r>
              <a:rPr lang="it-IT" dirty="0"/>
              <a:t> a </a:t>
            </a:r>
            <a:r>
              <a:rPr lang="it-IT" dirty="0" err="1"/>
              <a:t>trivial</a:t>
            </a:r>
            <a:r>
              <a:rPr lang="it-IT" dirty="0"/>
              <a:t> task!</a:t>
            </a:r>
          </a:p>
        </p:txBody>
      </p:sp>
      <p:sp>
        <p:nvSpPr>
          <p:cNvPr id="4" name="Content Placeholder 2"/>
          <p:cNvSpPr>
            <a:spLocks noGrp="1"/>
          </p:cNvSpPr>
          <p:nvPr>
            <p:ph idx="1"/>
          </p:nvPr>
        </p:nvSpPr>
        <p:spPr/>
        <p:txBody>
          <a:bodyPr/>
          <a:lstStyle/>
          <a:p>
            <a:pPr algn="just"/>
            <a:r>
              <a:rPr lang="en-US" dirty="0"/>
              <a:t>Gene expression levels are derived from digital counts, i.e., the number of reads that were mapped to genomic coordinates where annotations of each gene were present (better yet, to regions annotated as exons)</a:t>
            </a:r>
            <a:endParaRPr lang="it-IT" dirty="0"/>
          </a:p>
          <a:p>
            <a:r>
              <a:rPr lang="it-IT" dirty="0"/>
              <a:t>The </a:t>
            </a:r>
            <a:r>
              <a:rPr lang="it-IT" dirty="0" err="1"/>
              <a:t>number</a:t>
            </a:r>
            <a:r>
              <a:rPr lang="it-IT" dirty="0"/>
              <a:t> of </a:t>
            </a:r>
            <a:r>
              <a:rPr lang="it-IT" dirty="0" err="1"/>
              <a:t>reads</a:t>
            </a:r>
            <a:r>
              <a:rPr lang="it-IT" dirty="0"/>
              <a:t> per gene/</a:t>
            </a:r>
            <a:r>
              <a:rPr lang="it-IT" dirty="0" err="1"/>
              <a:t>transcript</a:t>
            </a:r>
            <a:r>
              <a:rPr lang="it-IT" dirty="0"/>
              <a:t> </a:t>
            </a:r>
            <a:r>
              <a:rPr lang="it-IT" dirty="0" err="1"/>
              <a:t>depends</a:t>
            </a:r>
            <a:r>
              <a:rPr lang="it-IT" dirty="0"/>
              <a:t> on:</a:t>
            </a:r>
          </a:p>
          <a:p>
            <a:pPr marL="571500" indent="-571500">
              <a:buAutoNum type="romanUcParenBoth"/>
            </a:pPr>
            <a:r>
              <a:rPr lang="it-IT" b="1" dirty="0" err="1"/>
              <a:t>Expression</a:t>
            </a:r>
            <a:r>
              <a:rPr lang="it-IT" b="1" dirty="0"/>
              <a:t> </a:t>
            </a:r>
            <a:r>
              <a:rPr lang="it-IT" b="1" dirty="0" err="1"/>
              <a:t>level</a:t>
            </a:r>
            <a:endParaRPr lang="it-IT" b="1" dirty="0"/>
          </a:p>
          <a:p>
            <a:pPr marL="571500" indent="-571500">
              <a:buAutoNum type="romanUcParenBoth"/>
            </a:pPr>
            <a:r>
              <a:rPr lang="it-IT" b="1" dirty="0" err="1"/>
              <a:t>Transcript</a:t>
            </a:r>
            <a:r>
              <a:rPr lang="it-IT" b="1" dirty="0"/>
              <a:t> </a:t>
            </a:r>
            <a:r>
              <a:rPr lang="it-IT" b="1" dirty="0" err="1"/>
              <a:t>length</a:t>
            </a:r>
            <a:endParaRPr lang="it-IT" b="1" dirty="0"/>
          </a:p>
          <a:p>
            <a:pPr marL="571500" indent="-571500">
              <a:buAutoNum type="romanUcParenBoth"/>
            </a:pPr>
            <a:r>
              <a:rPr lang="it-IT" b="1" dirty="0" err="1"/>
              <a:t>Sequencing</a:t>
            </a:r>
            <a:r>
              <a:rPr lang="it-IT" b="1" dirty="0"/>
              <a:t> </a:t>
            </a:r>
            <a:r>
              <a:rPr lang="it-IT" b="1" dirty="0" err="1"/>
              <a:t>depth</a:t>
            </a:r>
            <a:endParaRPr lang="it-IT" b="1" dirty="0"/>
          </a:p>
        </p:txBody>
      </p:sp>
    </p:spTree>
    <p:extLst>
      <p:ext uri="{BB962C8B-B14F-4D97-AF65-F5344CB8AC3E}">
        <p14:creationId xmlns:p14="http://schemas.microsoft.com/office/powerpoint/2010/main" val="172664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5447"/>
          </a:xfrm>
        </p:spPr>
        <p:txBody>
          <a:bodyPr>
            <a:normAutofit/>
          </a:bodyPr>
          <a:lstStyle/>
          <a:p>
            <a:r>
              <a:rPr lang="it-IT" sz="2800" dirty="0" err="1"/>
              <a:t>Expression</a:t>
            </a:r>
            <a:r>
              <a:rPr lang="it-IT" sz="2800" dirty="0"/>
              <a:t> </a:t>
            </a:r>
            <a:r>
              <a:rPr lang="it-IT" sz="2800" dirty="0" err="1"/>
              <a:t>level</a:t>
            </a:r>
            <a:r>
              <a:rPr lang="it-IT" sz="2800" dirty="0"/>
              <a:t> </a:t>
            </a:r>
            <a:r>
              <a:rPr lang="it-IT" sz="2800" dirty="0" err="1"/>
              <a:t>calculations</a:t>
            </a:r>
            <a:r>
              <a:rPr lang="it-IT" sz="2800" dirty="0"/>
              <a:t>: the </a:t>
            </a:r>
            <a:r>
              <a:rPr lang="it-IT" sz="2800" dirty="0" err="1"/>
              <a:t>basics</a:t>
            </a:r>
            <a:endParaRPr lang="it-IT" sz="2800" dirty="0"/>
          </a:p>
        </p:txBody>
      </p:sp>
      <p:sp>
        <p:nvSpPr>
          <p:cNvPr id="3" name="Content Placeholder 2"/>
          <p:cNvSpPr>
            <a:spLocks noGrp="1"/>
          </p:cNvSpPr>
          <p:nvPr>
            <p:ph idx="1"/>
          </p:nvPr>
        </p:nvSpPr>
        <p:spPr>
          <a:xfrm>
            <a:off x="838200" y="1825625"/>
            <a:ext cx="6888480" cy="4351338"/>
          </a:xfrm>
        </p:spPr>
        <p:txBody>
          <a:bodyPr>
            <a:normAutofit/>
          </a:bodyPr>
          <a:lstStyle/>
          <a:p>
            <a:pPr algn="just"/>
            <a:r>
              <a:rPr lang="en-US" dirty="0"/>
              <a:t>Align reads with a reference genome/transcriptome</a:t>
            </a:r>
          </a:p>
          <a:p>
            <a:pPr algn="just"/>
            <a:r>
              <a:rPr lang="en-US" dirty="0"/>
              <a:t>Count the aligned reads for each gene/transcript</a:t>
            </a:r>
          </a:p>
          <a:p>
            <a:pPr algn="just"/>
            <a:r>
              <a:rPr lang="en-US" dirty="0"/>
              <a:t>Convert the counts into relative expression levels</a:t>
            </a:r>
          </a:p>
          <a:p>
            <a:pPr algn="just"/>
            <a:endParaRPr lang="en-US" dirty="0"/>
          </a:p>
          <a:p>
            <a:pPr algn="just"/>
            <a:r>
              <a:rPr lang="en-US" dirty="0"/>
              <a:t>The mapping parameters are important, but even more important are the strategies with which to manage the counts and convert them to numerical values that allow for proper biological interpretation of the results</a:t>
            </a:r>
            <a:endParaRPr lang="it-IT" dirty="0"/>
          </a:p>
        </p:txBody>
      </p:sp>
      <p:pic>
        <p:nvPicPr>
          <p:cNvPr id="1026" name="Picture 2" descr="http://education.more4kids.info/uploads/Image/boy-and-abac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015" y="1482725"/>
            <a:ext cx="2695575"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7319"/>
          </a:xfrm>
        </p:spPr>
        <p:txBody>
          <a:bodyPr>
            <a:noAutofit/>
          </a:bodyPr>
          <a:lstStyle/>
          <a:p>
            <a:r>
              <a:rPr lang="it-IT" sz="2800" dirty="0" err="1"/>
              <a:t>What</a:t>
            </a:r>
            <a:r>
              <a:rPr lang="it-IT" sz="2800" dirty="0"/>
              <a:t> </a:t>
            </a:r>
            <a:r>
              <a:rPr lang="it-IT" sz="2800" dirty="0" err="1"/>
              <a:t>about</a:t>
            </a:r>
            <a:r>
              <a:rPr lang="it-IT" sz="2800" dirty="0"/>
              <a:t> </a:t>
            </a:r>
            <a:r>
              <a:rPr lang="it-IT" sz="2800" dirty="0" err="1"/>
              <a:t>using</a:t>
            </a:r>
            <a:r>
              <a:rPr lang="it-IT" sz="2800" dirty="0"/>
              <a:t> </a:t>
            </a:r>
            <a:r>
              <a:rPr lang="it-IT" sz="2800" dirty="0" err="1"/>
              <a:t>raw</a:t>
            </a:r>
            <a:r>
              <a:rPr lang="it-IT" sz="2800" dirty="0"/>
              <a:t> </a:t>
            </a:r>
            <a:r>
              <a:rPr lang="it-IT" sz="2800" dirty="0" err="1"/>
              <a:t>read</a:t>
            </a:r>
            <a:r>
              <a:rPr lang="it-IT" sz="2800" dirty="0"/>
              <a:t> </a:t>
            </a:r>
            <a:r>
              <a:rPr lang="it-IT" sz="2800" dirty="0" err="1"/>
              <a:t>counts</a:t>
            </a:r>
            <a:r>
              <a:rPr lang="it-IT" sz="2800" dirty="0"/>
              <a:t>?</a:t>
            </a:r>
          </a:p>
        </p:txBody>
      </p:sp>
      <p:sp>
        <p:nvSpPr>
          <p:cNvPr id="3" name="Content Placeholder 2"/>
          <p:cNvSpPr>
            <a:spLocks noGrp="1"/>
          </p:cNvSpPr>
          <p:nvPr>
            <p:ph idx="1"/>
          </p:nvPr>
        </p:nvSpPr>
        <p:spPr>
          <a:xfrm>
            <a:off x="263770" y="1363971"/>
            <a:ext cx="4869340" cy="4351338"/>
          </a:xfrm>
        </p:spPr>
        <p:txBody>
          <a:bodyPr>
            <a:normAutofit/>
          </a:bodyPr>
          <a:lstStyle/>
          <a:p>
            <a:pPr algn="just"/>
            <a:r>
              <a:rPr lang="en-US" dirty="0"/>
              <a:t>Risk of not taking into account different sequencing depth (quantification of libraries is not always accurate!)</a:t>
            </a:r>
          </a:p>
          <a:p>
            <a:pPr algn="just"/>
            <a:r>
              <a:rPr lang="en-US" dirty="0"/>
              <a:t>See this case: the “treated” sample evidently was sequenced with greater depth -&gt; all transcripts appear to be upregulated!</a:t>
            </a:r>
          </a:p>
          <a:p>
            <a:pPr algn="just"/>
            <a:r>
              <a:rPr lang="en-US" b="1" u="sng" dirty="0"/>
              <a:t>SCATTER PLOT</a:t>
            </a:r>
            <a:r>
              <a:rPr lang="en-US" dirty="0"/>
              <a:t>: each point corresponds to a gene/transcript, with expression values plotted on the two axes -&gt; allows pairwise comparison between 2 samples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642" y="862445"/>
            <a:ext cx="6395488" cy="5031798"/>
          </a:xfrm>
          <a:prstGeom prst="rect">
            <a:avLst/>
          </a:prstGeom>
        </p:spPr>
      </p:pic>
      <p:sp>
        <p:nvSpPr>
          <p:cNvPr id="5" name="TextBox 4"/>
          <p:cNvSpPr txBox="1"/>
          <p:nvPr/>
        </p:nvSpPr>
        <p:spPr>
          <a:xfrm>
            <a:off x="1674668" y="5955579"/>
            <a:ext cx="8842664" cy="646331"/>
          </a:xfrm>
          <a:prstGeom prst="rect">
            <a:avLst/>
          </a:prstGeom>
          <a:noFill/>
          <a:ln>
            <a:solidFill>
              <a:srgbClr val="FF0000"/>
            </a:solidFill>
          </a:ln>
        </p:spPr>
        <p:txBody>
          <a:bodyPr wrap="square" rtlCol="0">
            <a:spAutoFit/>
          </a:bodyPr>
          <a:lstStyle/>
          <a:p>
            <a:pPr algn="ctr"/>
            <a:r>
              <a:rPr lang="en-US" dirty="0">
                <a:solidFill>
                  <a:srgbClr val="FF0000"/>
                </a:solidFill>
              </a:rPr>
              <a:t>In the example in the figure, the treated sample consists of about 60 </a:t>
            </a:r>
            <a:r>
              <a:rPr lang="en-US" dirty="0" err="1">
                <a:solidFill>
                  <a:srgbClr val="FF0000"/>
                </a:solidFill>
              </a:rPr>
              <a:t>Mreads</a:t>
            </a:r>
            <a:r>
              <a:rPr lang="en-US" dirty="0">
                <a:solidFill>
                  <a:srgbClr val="FF0000"/>
                </a:solidFill>
              </a:rPr>
              <a:t>, the control of about 20 </a:t>
            </a:r>
            <a:r>
              <a:rPr lang="en-US" dirty="0" err="1">
                <a:solidFill>
                  <a:srgbClr val="FF0000"/>
                </a:solidFill>
              </a:rPr>
              <a:t>Mreads</a:t>
            </a:r>
            <a:r>
              <a:rPr lang="en-US" dirty="0">
                <a:solidFill>
                  <a:srgbClr val="FF0000"/>
                </a:solidFill>
              </a:rPr>
              <a:t>... There is a 3X factor difference!</a:t>
            </a:r>
            <a:endParaRPr lang="it-IT" dirty="0">
              <a:solidFill>
                <a:srgbClr val="FF0000"/>
              </a:solidFill>
            </a:endParaRPr>
          </a:p>
        </p:txBody>
      </p:sp>
    </p:spTree>
    <p:extLst>
      <p:ext uri="{BB962C8B-B14F-4D97-AF65-F5344CB8AC3E}">
        <p14:creationId xmlns:p14="http://schemas.microsoft.com/office/powerpoint/2010/main" val="136360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422" y="515031"/>
            <a:ext cx="5930538" cy="5537425"/>
          </a:xfrm>
        </p:spPr>
        <p:txBody>
          <a:bodyPr>
            <a:normAutofit fontScale="92500" lnSpcReduction="20000"/>
          </a:bodyPr>
          <a:lstStyle/>
          <a:p>
            <a:pPr marL="45720" indent="0" algn="just">
              <a:buNone/>
            </a:pPr>
            <a:r>
              <a:rPr lang="it-IT" sz="3500" dirty="0"/>
              <a:t>RNA-</a:t>
            </a:r>
            <a:r>
              <a:rPr lang="it-IT" sz="3500" dirty="0" err="1"/>
              <a:t>seq</a:t>
            </a:r>
            <a:r>
              <a:rPr lang="it-IT" sz="3500" dirty="0"/>
              <a:t> </a:t>
            </a:r>
            <a:r>
              <a:rPr lang="it-IT" sz="3500" dirty="0" err="1"/>
              <a:t>workflow</a:t>
            </a:r>
            <a:endParaRPr lang="it-IT" sz="3500" dirty="0"/>
          </a:p>
          <a:p>
            <a:pPr algn="just"/>
            <a:endParaRPr lang="it-IT" dirty="0"/>
          </a:p>
          <a:p>
            <a:pPr algn="just"/>
            <a:r>
              <a:rPr lang="en-US" dirty="0"/>
              <a:t>We see here a general outline of all the different steps that need to be considered in an RNA-seq experiment</a:t>
            </a:r>
          </a:p>
          <a:p>
            <a:pPr algn="just"/>
            <a:r>
              <a:rPr lang="en-US" dirty="0"/>
              <a:t>Extraction of total RNA from the sample and verification of its quality</a:t>
            </a:r>
          </a:p>
          <a:p>
            <a:pPr algn="just"/>
            <a:r>
              <a:rPr lang="en-US" dirty="0"/>
              <a:t>Selection of RNA classes of interest</a:t>
            </a:r>
          </a:p>
          <a:p>
            <a:pPr algn="just"/>
            <a:r>
              <a:rPr lang="en-US" dirty="0"/>
              <a:t>Optional fragmentation (this can also occur after the next step)</a:t>
            </a:r>
          </a:p>
          <a:p>
            <a:pPr algn="just"/>
            <a:r>
              <a:rPr lang="en-US" dirty="0"/>
              <a:t>Conversion to cDNA</a:t>
            </a:r>
          </a:p>
          <a:p>
            <a:pPr algn="just"/>
            <a:r>
              <a:rPr lang="en-US" dirty="0"/>
              <a:t>Construction of sequencing libraries</a:t>
            </a:r>
          </a:p>
          <a:p>
            <a:pPr algn="just"/>
            <a:r>
              <a:rPr lang="en-US" dirty="0"/>
              <a:t>Quality control of sequencing libraries</a:t>
            </a:r>
          </a:p>
          <a:p>
            <a:pPr algn="just"/>
            <a:r>
              <a:rPr lang="en-US" dirty="0"/>
              <a:t>Analysis, depending on the type of application</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845" y="0"/>
            <a:ext cx="5731155" cy="6858000"/>
          </a:xfrm>
          <a:prstGeom prst="rect">
            <a:avLst/>
          </a:prstGeom>
        </p:spPr>
      </p:pic>
    </p:spTree>
    <p:extLst>
      <p:ext uri="{BB962C8B-B14F-4D97-AF65-F5344CB8AC3E}">
        <p14:creationId xmlns:p14="http://schemas.microsoft.com/office/powerpoint/2010/main" val="286066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7319"/>
          </a:xfrm>
        </p:spPr>
        <p:txBody>
          <a:bodyPr>
            <a:noAutofit/>
          </a:bodyPr>
          <a:lstStyle/>
          <a:p>
            <a:r>
              <a:rPr lang="it-IT" sz="3200" dirty="0" err="1"/>
              <a:t>We</a:t>
            </a:r>
            <a:r>
              <a:rPr lang="it-IT" sz="3200" dirty="0"/>
              <a:t> </a:t>
            </a:r>
            <a:r>
              <a:rPr lang="it-IT" sz="3200" dirty="0" err="1"/>
              <a:t>need</a:t>
            </a:r>
            <a:r>
              <a:rPr lang="it-IT" sz="3200" dirty="0"/>
              <a:t> to </a:t>
            </a:r>
            <a:r>
              <a:rPr lang="it-IT" sz="3200" dirty="0" err="1"/>
              <a:t>normalize</a:t>
            </a:r>
            <a:r>
              <a:rPr lang="it-IT" sz="3200" dirty="0"/>
              <a:t> gene </a:t>
            </a:r>
            <a:r>
              <a:rPr lang="it-IT" sz="3200" dirty="0" err="1"/>
              <a:t>expression</a:t>
            </a:r>
            <a:r>
              <a:rPr lang="it-IT" sz="3200" dirty="0"/>
              <a:t> </a:t>
            </a:r>
            <a:r>
              <a:rPr lang="it-IT" sz="3200" dirty="0" err="1"/>
              <a:t>levels</a:t>
            </a:r>
            <a:endParaRPr lang="it-IT" sz="3200" dirty="0"/>
          </a:p>
        </p:txBody>
      </p:sp>
      <p:sp>
        <p:nvSpPr>
          <p:cNvPr id="3" name="Content Placeholder 2"/>
          <p:cNvSpPr>
            <a:spLocks noGrp="1"/>
          </p:cNvSpPr>
          <p:nvPr>
            <p:ph idx="1"/>
          </p:nvPr>
        </p:nvSpPr>
        <p:spPr>
          <a:xfrm>
            <a:off x="838200" y="1233343"/>
            <a:ext cx="4294909" cy="4351338"/>
          </a:xfrm>
        </p:spPr>
        <p:txBody>
          <a:bodyPr>
            <a:normAutofit/>
          </a:bodyPr>
          <a:lstStyle/>
          <a:p>
            <a:r>
              <a:rPr lang="en-US" dirty="0"/>
              <a:t>Simplest case: </a:t>
            </a:r>
            <a:r>
              <a:rPr lang="en-US" b="1" u="sng" dirty="0"/>
              <a:t>normalization “by totals”</a:t>
            </a:r>
            <a:br>
              <a:rPr lang="en-US" dirty="0"/>
            </a:br>
            <a:endParaRPr lang="en-US" dirty="0"/>
          </a:p>
          <a:p>
            <a:r>
              <a:rPr lang="en-US" dirty="0"/>
              <a:t>I normalize the counts so that the number of reads obtained for each library is the same</a:t>
            </a:r>
            <a:br>
              <a:rPr lang="en-US" dirty="0"/>
            </a:br>
            <a:endParaRPr lang="en-US" dirty="0"/>
          </a:p>
          <a:p>
            <a:r>
              <a:rPr lang="en-US" dirty="0"/>
              <a:t>The sum - tory of the counts will have to give me the same number! -&gt; e.g. counts per million (</a:t>
            </a:r>
            <a:r>
              <a:rPr lang="en-US" b="1" u="sng" dirty="0"/>
              <a:t>RPM, Reads Per Million</a:t>
            </a:r>
            <a:r>
              <a:rPr lang="en-US" dirty="0"/>
              <a:t>, also called </a:t>
            </a:r>
            <a:r>
              <a:rPr lang="en-US" b="1" u="sng" dirty="0"/>
              <a:t>CPM - Counts Per Million</a:t>
            </a:r>
            <a:r>
              <a:rPr lang="en-US" dirty="0"/>
              <a:t>)</a:t>
            </a:r>
          </a:p>
        </p:txBody>
      </p:sp>
      <p:sp>
        <p:nvSpPr>
          <p:cNvPr id="5" name="TextBox 4"/>
          <p:cNvSpPr txBox="1"/>
          <p:nvPr/>
        </p:nvSpPr>
        <p:spPr>
          <a:xfrm>
            <a:off x="1256434" y="5892179"/>
            <a:ext cx="9679132" cy="646331"/>
          </a:xfrm>
          <a:prstGeom prst="rect">
            <a:avLst/>
          </a:prstGeom>
          <a:noFill/>
          <a:ln>
            <a:solidFill>
              <a:srgbClr val="FF0000"/>
            </a:solidFill>
          </a:ln>
        </p:spPr>
        <p:txBody>
          <a:bodyPr wrap="square" rtlCol="0">
            <a:spAutoFit/>
          </a:bodyPr>
          <a:lstStyle/>
          <a:p>
            <a:pPr algn="ctr"/>
            <a:r>
              <a:rPr lang="en-US" dirty="0">
                <a:solidFill>
                  <a:srgbClr val="FF0000"/>
                </a:solidFill>
              </a:rPr>
              <a:t>Following normalization of the counts, the scatter plot is much more homogeneous, and we no longer notice many genes that deviate significantly from the bisector</a:t>
            </a:r>
            <a:endParaRPr lang="it-IT"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768" y="925844"/>
            <a:ext cx="6312284" cy="4966335"/>
          </a:xfrm>
          <a:prstGeom prst="rect">
            <a:avLst/>
          </a:prstGeom>
        </p:spPr>
      </p:pic>
    </p:spTree>
    <p:extLst>
      <p:ext uri="{BB962C8B-B14F-4D97-AF65-F5344CB8AC3E}">
        <p14:creationId xmlns:p14="http://schemas.microsoft.com/office/powerpoint/2010/main" val="200945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385"/>
            <a:ext cx="10515600" cy="812165"/>
          </a:xfrm>
        </p:spPr>
        <p:txBody>
          <a:bodyPr/>
          <a:lstStyle/>
          <a:p>
            <a:r>
              <a:rPr lang="it-IT" dirty="0" err="1"/>
              <a:t>Is</a:t>
            </a:r>
            <a:r>
              <a:rPr lang="it-IT" dirty="0"/>
              <a:t> </a:t>
            </a:r>
            <a:r>
              <a:rPr lang="it-IT" dirty="0" err="1"/>
              <a:t>normalization</a:t>
            </a:r>
            <a:r>
              <a:rPr lang="it-IT" dirty="0"/>
              <a:t> «by </a:t>
            </a:r>
            <a:r>
              <a:rPr lang="it-IT" dirty="0" err="1"/>
              <a:t>totals</a:t>
            </a:r>
            <a:r>
              <a:rPr lang="it-IT" dirty="0"/>
              <a:t>» </a:t>
            </a:r>
            <a:r>
              <a:rPr lang="it-IT" dirty="0" err="1"/>
              <a:t>enough</a:t>
            </a:r>
            <a:r>
              <a:rPr lang="it-IT" dirty="0"/>
              <a:t>?</a:t>
            </a:r>
          </a:p>
        </p:txBody>
      </p:sp>
      <p:sp>
        <p:nvSpPr>
          <p:cNvPr id="3" name="Content Placeholder 2"/>
          <p:cNvSpPr>
            <a:spLocks noGrp="1"/>
          </p:cNvSpPr>
          <p:nvPr>
            <p:ph idx="1"/>
          </p:nvPr>
        </p:nvSpPr>
        <p:spPr>
          <a:xfrm>
            <a:off x="838200" y="1198563"/>
            <a:ext cx="10980420" cy="2436178"/>
          </a:xfrm>
        </p:spPr>
        <p:txBody>
          <a:bodyPr>
            <a:normAutofit/>
          </a:bodyPr>
          <a:lstStyle/>
          <a:p>
            <a:pPr algn="just"/>
            <a:r>
              <a:rPr lang="en-US" sz="2000" dirty="0"/>
              <a:t>For many applications it may be sufficient</a:t>
            </a:r>
          </a:p>
          <a:p>
            <a:pPr algn="just"/>
            <a:r>
              <a:rPr lang="en-US" sz="2000" dirty="0"/>
              <a:t>This is a type of “between-sample” normalization</a:t>
            </a:r>
          </a:p>
          <a:p>
            <a:pPr algn="just"/>
            <a:r>
              <a:rPr lang="en-US" sz="2000" dirty="0"/>
              <a:t>However, it does not allow us to appreciate differences in expression between genes within the same sample</a:t>
            </a:r>
          </a:p>
          <a:p>
            <a:pPr algn="just"/>
            <a:r>
              <a:rPr lang="en-US" sz="2000" dirty="0"/>
              <a:t>This happens because the length of mRNAs is variable: long mRNAs will, for the same expression, give rise to more reads than short mRNAs</a:t>
            </a:r>
            <a:endParaRPr lang="it-IT" sz="2000" dirty="0"/>
          </a:p>
        </p:txBody>
      </p:sp>
      <p:pic>
        <p:nvPicPr>
          <p:cNvPr id="4" name="Picture 3"/>
          <p:cNvPicPr>
            <a:picLocks noChangeAspect="1"/>
          </p:cNvPicPr>
          <p:nvPr/>
        </p:nvPicPr>
        <p:blipFill rotWithShape="1">
          <a:blip r:embed="rId2"/>
          <a:srcRect t="34667" b="37333"/>
          <a:stretch/>
        </p:blipFill>
        <p:spPr>
          <a:xfrm>
            <a:off x="1524000" y="3634741"/>
            <a:ext cx="9144000" cy="1920240"/>
          </a:xfrm>
          <a:prstGeom prst="rect">
            <a:avLst/>
          </a:prstGeom>
        </p:spPr>
      </p:pic>
      <p:sp>
        <p:nvSpPr>
          <p:cNvPr id="6" name="TextBox 5"/>
          <p:cNvSpPr txBox="1"/>
          <p:nvPr/>
        </p:nvSpPr>
        <p:spPr>
          <a:xfrm>
            <a:off x="1524000" y="5863590"/>
            <a:ext cx="9144000" cy="646331"/>
          </a:xfrm>
          <a:prstGeom prst="rect">
            <a:avLst/>
          </a:prstGeom>
          <a:noFill/>
          <a:ln>
            <a:solidFill>
              <a:srgbClr val="FF0000"/>
            </a:solidFill>
          </a:ln>
        </p:spPr>
        <p:txBody>
          <a:bodyPr wrap="square" rtlCol="0">
            <a:spAutoFit/>
          </a:bodyPr>
          <a:lstStyle/>
          <a:p>
            <a:pPr algn="ctr"/>
            <a:r>
              <a:rPr lang="en-US" b="1" dirty="0">
                <a:solidFill>
                  <a:srgbClr val="FF0000"/>
                </a:solidFill>
              </a:rPr>
              <a:t>The two genes above are expressed at the same level, although gene B generated 8 times the number of reads of gene A</a:t>
            </a:r>
            <a:endParaRPr lang="en-US" dirty="0">
              <a:solidFill>
                <a:srgbClr val="FF0000"/>
              </a:solidFill>
            </a:endParaRPr>
          </a:p>
        </p:txBody>
      </p:sp>
    </p:spTree>
    <p:extLst>
      <p:ext uri="{BB962C8B-B14F-4D97-AF65-F5344CB8AC3E}">
        <p14:creationId xmlns:p14="http://schemas.microsoft.com/office/powerpoint/2010/main" val="33307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6076"/>
          </a:xfrm>
        </p:spPr>
        <p:txBody>
          <a:bodyPr/>
          <a:lstStyle/>
          <a:p>
            <a:r>
              <a:rPr lang="it-IT" dirty="0"/>
              <a:t>«within samples» </a:t>
            </a:r>
            <a:r>
              <a:rPr lang="it-IT" dirty="0" err="1"/>
              <a:t>normalization</a:t>
            </a:r>
            <a:endParaRPr lang="it-IT" dirty="0"/>
          </a:p>
        </p:txBody>
      </p:sp>
      <p:sp>
        <p:nvSpPr>
          <p:cNvPr id="3" name="Content Placeholder 2"/>
          <p:cNvSpPr>
            <a:spLocks noGrp="1"/>
          </p:cNvSpPr>
          <p:nvPr>
            <p:ph idx="1"/>
          </p:nvPr>
        </p:nvSpPr>
        <p:spPr/>
        <p:txBody>
          <a:bodyPr/>
          <a:lstStyle/>
          <a:p>
            <a:pPr algn="just"/>
            <a:r>
              <a:rPr lang="it-IT" b="1" dirty="0"/>
              <a:t>RPKM (Reads Per Kilobase of exon per Million mapped reads)</a:t>
            </a:r>
          </a:p>
          <a:p>
            <a:pPr algn="just"/>
            <a:r>
              <a:rPr lang="en-US" dirty="0"/>
              <a:t>It also normalizes “within samples” (uses length of transcripts as scaling factor)</a:t>
            </a:r>
          </a:p>
          <a:p>
            <a:pPr algn="just"/>
            <a:r>
              <a:rPr lang="en-US" b="1" u="sng" dirty="0"/>
              <a:t>THEORETICALLY</a:t>
            </a:r>
            <a:r>
              <a:rPr lang="en-US" dirty="0"/>
              <a:t> it should also normalize “between samples” (uses number of total mapped reads, dependent on sequencing depth as scaling factor)... but we will see that in reality this type of measurement does not allow efficient comparison between samples</a:t>
            </a:r>
          </a:p>
          <a:p>
            <a:pPr marL="0" indent="0">
              <a:buNone/>
            </a:pPr>
            <a:endParaRPr lang="it-IT" dirty="0"/>
          </a:p>
          <a:p>
            <a:pPr marL="0" indent="0">
              <a:buNone/>
            </a:pPr>
            <a:endParaRPr lang="it-IT" dirty="0"/>
          </a:p>
          <a:p>
            <a:endParaRPr lang="it-IT" dirty="0"/>
          </a:p>
        </p:txBody>
      </p:sp>
      <p:pic>
        <p:nvPicPr>
          <p:cNvPr id="5126" name="Picture 6" descr="http://images.slideplayer.com/19/5778707/slides/slide_7.jpg"/>
          <p:cNvPicPr>
            <a:picLocks noChangeAspect="1" noChangeArrowheads="1"/>
          </p:cNvPicPr>
          <p:nvPr/>
        </p:nvPicPr>
        <p:blipFill rotWithShape="1">
          <a:blip r:embed="rId2">
            <a:extLst>
              <a:ext uri="{28A0092B-C50C-407E-A947-70E740481C1C}">
                <a14:useLocalDpi xmlns:a14="http://schemas.microsoft.com/office/drawing/2010/main" val="0"/>
              </a:ext>
            </a:extLst>
          </a:blip>
          <a:srcRect t="30153" b="45514"/>
          <a:stretch/>
        </p:blipFill>
        <p:spPr bwMode="auto">
          <a:xfrm>
            <a:off x="1524000" y="4570910"/>
            <a:ext cx="9144000" cy="166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zabelcavassim.files.wordpress.com/2015/03/screenshot-from-2015-03-08-22455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2" y="431801"/>
            <a:ext cx="8715375" cy="561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8006" y="5672694"/>
            <a:ext cx="11395985" cy="369332"/>
          </a:xfrm>
          <a:prstGeom prst="rect">
            <a:avLst/>
          </a:prstGeom>
          <a:noFill/>
        </p:spPr>
        <p:txBody>
          <a:bodyPr wrap="square" rtlCol="0">
            <a:spAutoFit/>
          </a:bodyPr>
          <a:lstStyle/>
          <a:p>
            <a:r>
              <a:rPr lang="it-IT" dirty="0"/>
              <a:t>C = </a:t>
            </a:r>
            <a:r>
              <a:rPr lang="it-IT" dirty="0" err="1"/>
              <a:t>counts</a:t>
            </a:r>
            <a:r>
              <a:rPr lang="it-IT" dirty="0"/>
              <a:t>; N = </a:t>
            </a:r>
            <a:r>
              <a:rPr lang="it-IT" dirty="0" err="1"/>
              <a:t>total</a:t>
            </a:r>
            <a:r>
              <a:rPr lang="it-IT" dirty="0"/>
              <a:t> </a:t>
            </a:r>
            <a:r>
              <a:rPr lang="it-IT" dirty="0" err="1"/>
              <a:t>number</a:t>
            </a:r>
            <a:r>
              <a:rPr lang="it-IT" dirty="0"/>
              <a:t> of </a:t>
            </a:r>
            <a:r>
              <a:rPr lang="it-IT" dirty="0" err="1"/>
              <a:t>mappable</a:t>
            </a:r>
            <a:r>
              <a:rPr lang="it-IT" dirty="0"/>
              <a:t> </a:t>
            </a:r>
            <a:r>
              <a:rPr lang="it-IT" dirty="0" err="1"/>
              <a:t>reads</a:t>
            </a:r>
            <a:r>
              <a:rPr lang="it-IT" dirty="0"/>
              <a:t> (</a:t>
            </a:r>
            <a:r>
              <a:rPr lang="it-IT" dirty="0" err="1"/>
              <a:t>depends</a:t>
            </a:r>
            <a:r>
              <a:rPr lang="it-IT" dirty="0"/>
              <a:t> on </a:t>
            </a:r>
            <a:r>
              <a:rPr lang="it-IT" dirty="0" err="1"/>
              <a:t>sequencing</a:t>
            </a:r>
            <a:r>
              <a:rPr lang="it-IT" dirty="0"/>
              <a:t> </a:t>
            </a:r>
            <a:r>
              <a:rPr lang="it-IT" dirty="0" err="1"/>
              <a:t>depth</a:t>
            </a:r>
            <a:r>
              <a:rPr lang="it-IT" dirty="0"/>
              <a:t>!)</a:t>
            </a:r>
          </a:p>
        </p:txBody>
      </p:sp>
    </p:spTree>
    <p:extLst>
      <p:ext uri="{BB962C8B-B14F-4D97-AF65-F5344CB8AC3E}">
        <p14:creationId xmlns:p14="http://schemas.microsoft.com/office/powerpoint/2010/main" val="10293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770"/>
          </a:xfrm>
        </p:spPr>
        <p:txBody>
          <a:bodyPr>
            <a:normAutofit/>
          </a:bodyPr>
          <a:lstStyle/>
          <a:p>
            <a:r>
              <a:rPr lang="it-IT" sz="2800" dirty="0" err="1"/>
              <a:t>What</a:t>
            </a:r>
            <a:r>
              <a:rPr lang="it-IT" sz="2800" dirty="0"/>
              <a:t> </a:t>
            </a:r>
            <a:r>
              <a:rPr lang="it-IT" sz="2800" dirty="0" err="1"/>
              <a:t>is</a:t>
            </a:r>
            <a:r>
              <a:rPr lang="it-IT" sz="2800" dirty="0"/>
              <a:t> the </a:t>
            </a:r>
            <a:r>
              <a:rPr lang="it-IT" sz="2800" dirty="0" err="1"/>
              <a:t>difference</a:t>
            </a:r>
            <a:r>
              <a:rPr lang="it-IT" sz="2800" dirty="0"/>
              <a:t> </a:t>
            </a:r>
            <a:r>
              <a:rPr lang="it-IT" sz="2800" dirty="0" err="1"/>
              <a:t>between</a:t>
            </a:r>
            <a:r>
              <a:rPr lang="it-IT" sz="2800" dirty="0"/>
              <a:t> FPKM and RPKM?</a:t>
            </a:r>
          </a:p>
        </p:txBody>
      </p:sp>
      <p:sp>
        <p:nvSpPr>
          <p:cNvPr id="3" name="Content Placeholder 2"/>
          <p:cNvSpPr>
            <a:spLocks noGrp="1"/>
          </p:cNvSpPr>
          <p:nvPr>
            <p:ph idx="1"/>
          </p:nvPr>
        </p:nvSpPr>
        <p:spPr>
          <a:xfrm>
            <a:off x="838200" y="3883025"/>
            <a:ext cx="10515600" cy="4351338"/>
          </a:xfrm>
        </p:spPr>
        <p:txBody>
          <a:bodyPr/>
          <a:lstStyle/>
          <a:p>
            <a:r>
              <a:rPr lang="it-IT" dirty="0"/>
              <a:t>FPKM = Fragments Per Kilobase of exon per Million mapped reads</a:t>
            </a:r>
          </a:p>
          <a:p>
            <a:r>
              <a:rPr lang="en-US" dirty="0"/>
              <a:t>The concept is the same as for RPKMs</a:t>
            </a:r>
          </a:p>
          <a:p>
            <a:r>
              <a:rPr lang="en-US" dirty="0"/>
              <a:t>In this case, however, </a:t>
            </a:r>
            <a:r>
              <a:rPr lang="en-US" u="sng" dirty="0"/>
              <a:t>fragments are counted</a:t>
            </a:r>
            <a:r>
              <a:rPr lang="en-US" dirty="0"/>
              <a:t>, instead of individuals reads, i.e., Paired-End reads (each pair of reads derive from a single insert)</a:t>
            </a:r>
          </a:p>
          <a:p>
            <a:r>
              <a:rPr lang="en-US" dirty="0"/>
              <a:t>This measure makes sense only for Illumina (or AVITI/BGI-seq/</a:t>
            </a:r>
            <a:r>
              <a:rPr lang="en-US" dirty="0" err="1"/>
              <a:t>Onso</a:t>
            </a:r>
            <a:r>
              <a:rPr lang="en-US" dirty="0"/>
              <a:t> etc.) Paired-End sequencing</a:t>
            </a:r>
          </a:p>
        </p:txBody>
      </p:sp>
      <p:pic>
        <p:nvPicPr>
          <p:cNvPr id="4" name="Picture 3"/>
          <p:cNvPicPr>
            <a:picLocks noChangeAspect="1"/>
          </p:cNvPicPr>
          <p:nvPr/>
        </p:nvPicPr>
        <p:blipFill>
          <a:blip r:embed="rId2"/>
          <a:stretch>
            <a:fillRect/>
          </a:stretch>
        </p:blipFill>
        <p:spPr>
          <a:xfrm>
            <a:off x="2170739" y="1690688"/>
            <a:ext cx="8010541" cy="1900600"/>
          </a:xfrm>
          <a:prstGeom prst="rect">
            <a:avLst/>
          </a:prstGeom>
        </p:spPr>
      </p:pic>
    </p:spTree>
    <p:extLst>
      <p:ext uri="{BB962C8B-B14F-4D97-AF65-F5344CB8AC3E}">
        <p14:creationId xmlns:p14="http://schemas.microsoft.com/office/powerpoint/2010/main" val="114109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336"/>
          </a:xfrm>
        </p:spPr>
        <p:txBody>
          <a:bodyPr>
            <a:normAutofit fontScale="90000"/>
          </a:bodyPr>
          <a:lstStyle/>
          <a:p>
            <a:r>
              <a:rPr lang="it-IT" dirty="0" err="1"/>
              <a:t>Let’s</a:t>
            </a:r>
            <a:r>
              <a:rPr lang="it-IT" dirty="0"/>
              <a:t> introduce a new </a:t>
            </a:r>
            <a:r>
              <a:rPr lang="it-IT" dirty="0" err="1"/>
              <a:t>metric</a:t>
            </a:r>
            <a:r>
              <a:rPr lang="it-IT" dirty="0"/>
              <a:t>: TPM</a:t>
            </a:r>
          </a:p>
        </p:txBody>
      </p:sp>
      <p:sp>
        <p:nvSpPr>
          <p:cNvPr id="3" name="Content Placeholder 2"/>
          <p:cNvSpPr>
            <a:spLocks noGrp="1"/>
          </p:cNvSpPr>
          <p:nvPr>
            <p:ph idx="1"/>
          </p:nvPr>
        </p:nvSpPr>
        <p:spPr>
          <a:xfrm>
            <a:off x="1341120" y="979714"/>
            <a:ext cx="9509760" cy="5037038"/>
          </a:xfrm>
        </p:spPr>
        <p:txBody>
          <a:bodyPr>
            <a:normAutofit/>
          </a:bodyPr>
          <a:lstStyle/>
          <a:p>
            <a:pPr algn="just"/>
            <a:r>
              <a:rPr lang="en-US" sz="2000" dirty="0"/>
              <a:t>The summation of the RPKM/FPKM in the different samples will give me different values! </a:t>
            </a:r>
            <a:r>
              <a:rPr lang="en-US" sz="2000" u="sng" dirty="0"/>
              <a:t>RPKM/FPKMs are a “misleading” measure, since while they normalize for sequencing depth, they do not actually guarantee comparability “between samples”</a:t>
            </a:r>
            <a:endParaRPr lang="it-IT" b="1" u="sng" dirty="0"/>
          </a:p>
          <a:p>
            <a:pPr algn="just"/>
            <a:r>
              <a:rPr lang="it-IT" b="1" dirty="0"/>
              <a:t>TPM = Transcripts Per Million</a:t>
            </a:r>
          </a:p>
          <a:p>
            <a:pPr algn="just"/>
            <a:r>
              <a:rPr lang="it-IT" dirty="0" err="1"/>
              <a:t>This</a:t>
            </a:r>
            <a:r>
              <a:rPr lang="it-IT" dirty="0"/>
              <a:t> </a:t>
            </a:r>
            <a:r>
              <a:rPr lang="it-IT" dirty="0" err="1"/>
              <a:t>metric</a:t>
            </a:r>
            <a:r>
              <a:rPr lang="it-IT" dirty="0"/>
              <a:t> </a:t>
            </a:r>
            <a:r>
              <a:rPr lang="it-IT" dirty="0" err="1"/>
              <a:t>converts</a:t>
            </a:r>
            <a:r>
              <a:rPr lang="it-IT" dirty="0"/>
              <a:t> RPKM/FPKM so </a:t>
            </a:r>
            <a:r>
              <a:rPr lang="it-IT" dirty="0" err="1"/>
              <a:t>that</a:t>
            </a:r>
            <a:r>
              <a:rPr lang="it-IT" dirty="0"/>
              <a:t> </a:t>
            </a:r>
            <a:r>
              <a:rPr lang="it-IT" dirty="0" err="1"/>
              <a:t>their</a:t>
            </a:r>
            <a:r>
              <a:rPr lang="it-IT" dirty="0"/>
              <a:t> </a:t>
            </a:r>
            <a:r>
              <a:rPr lang="it-IT" dirty="0" err="1"/>
              <a:t>total</a:t>
            </a:r>
            <a:r>
              <a:rPr lang="it-IT" dirty="0"/>
              <a:t> sum </a:t>
            </a:r>
            <a:r>
              <a:rPr lang="it-IT" dirty="0" err="1"/>
              <a:t>reaches</a:t>
            </a:r>
            <a:r>
              <a:rPr lang="it-IT" dirty="0"/>
              <a:t> 1 </a:t>
            </a:r>
            <a:r>
              <a:rPr lang="it-IT" dirty="0" err="1"/>
              <a:t>million</a:t>
            </a:r>
            <a:endParaRPr lang="it-IT" dirty="0"/>
          </a:p>
          <a:p>
            <a:pPr algn="just"/>
            <a:endParaRPr lang="it-IT" dirty="0"/>
          </a:p>
          <a:p>
            <a:pPr algn="just"/>
            <a:endParaRPr lang="it-IT" dirty="0"/>
          </a:p>
          <a:p>
            <a:pPr algn="just"/>
            <a:endParaRPr lang="it-IT" dirty="0"/>
          </a:p>
          <a:p>
            <a:pPr algn="just"/>
            <a:r>
              <a:rPr lang="en-US" dirty="0"/>
              <a:t>This measure should make expression levels between samples more comparable, while maintaining comparability of expression levels between genes in the same sample such as RPKMs</a:t>
            </a:r>
            <a:endParaRPr lang="it-IT" dirty="0"/>
          </a:p>
        </p:txBody>
      </p:sp>
      <p:pic>
        <p:nvPicPr>
          <p:cNvPr id="6146" name="Picture 2" descr="\begin{aligned}  \text{TPM}_i &amp;= \left( \dfrac{\text{FPKM}_i}{\sum_j \text{FPKM}_j } \right) \cdot 10^6  \end{align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743" y="3697388"/>
            <a:ext cx="2971124" cy="7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5785"/>
          </a:xfrm>
        </p:spPr>
        <p:txBody>
          <a:bodyPr/>
          <a:lstStyle/>
          <a:p>
            <a:r>
              <a:rPr lang="it-IT" dirty="0" err="1"/>
              <a:t>However</a:t>
            </a:r>
            <a:r>
              <a:rPr lang="it-IT" dirty="0"/>
              <a:t>...</a:t>
            </a:r>
          </a:p>
        </p:txBody>
      </p:sp>
      <p:sp>
        <p:nvSpPr>
          <p:cNvPr id="3" name="Content Placeholder 2"/>
          <p:cNvSpPr>
            <a:spLocks noGrp="1"/>
          </p:cNvSpPr>
          <p:nvPr>
            <p:ph idx="1"/>
          </p:nvPr>
        </p:nvSpPr>
        <p:spPr>
          <a:xfrm>
            <a:off x="838200" y="1474470"/>
            <a:ext cx="10515600" cy="4702493"/>
          </a:xfrm>
        </p:spPr>
        <p:txBody>
          <a:bodyPr>
            <a:normAutofit/>
          </a:bodyPr>
          <a:lstStyle/>
          <a:p>
            <a:pPr algn="just"/>
            <a:r>
              <a:rPr lang="en-US" dirty="0"/>
              <a:t>There is no way, with bioinformatics methods, to ensure direct comparability between samples</a:t>
            </a:r>
          </a:p>
          <a:p>
            <a:pPr algn="just"/>
            <a:r>
              <a:rPr lang="en-US" dirty="0"/>
              <a:t>TPMs attempt to approximate an accurate measure, but are still dependent on the number of transcripts expressed (which can vary from cell to cell and tissue to tissue)</a:t>
            </a:r>
          </a:p>
          <a:p>
            <a:pPr algn="just"/>
            <a:r>
              <a:rPr lang="en-US" dirty="0"/>
              <a:t>Take home message: comparing expression levels between different samples must always take into account the fact that we are working with relative abundances and not </a:t>
            </a:r>
            <a:r>
              <a:rPr lang="en-US" b="1" u="sng" dirty="0"/>
              <a:t>absolute abundances</a:t>
            </a:r>
            <a:endParaRPr lang="en-US" dirty="0"/>
          </a:p>
          <a:p>
            <a:pPr algn="just"/>
            <a:r>
              <a:rPr lang="en-US" dirty="0"/>
              <a:t>If I wanted to obtain absolute measurements, I would have to rely on synthetic “spike-in” transcripts inserted with known concentrations at the library preparation stage</a:t>
            </a:r>
          </a:p>
        </p:txBody>
      </p:sp>
    </p:spTree>
    <p:extLst>
      <p:ext uri="{BB962C8B-B14F-4D97-AF65-F5344CB8AC3E}">
        <p14:creationId xmlns:p14="http://schemas.microsoft.com/office/powerpoint/2010/main" val="178629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330" y="617220"/>
            <a:ext cx="4488180" cy="5662613"/>
          </a:xfrm>
        </p:spPr>
        <p:txBody>
          <a:bodyPr>
            <a:normAutofit/>
          </a:bodyPr>
          <a:lstStyle/>
          <a:p>
            <a:pPr algn="just"/>
            <a:r>
              <a:rPr lang="en-US" dirty="0"/>
              <a:t>Many different strategies for normalization of RNA-seq data exist</a:t>
            </a:r>
          </a:p>
          <a:p>
            <a:pPr algn="just"/>
            <a:r>
              <a:rPr lang="en-US" dirty="0"/>
              <a:t>They all have their advocates and detractors</a:t>
            </a:r>
          </a:p>
          <a:p>
            <a:pPr algn="just"/>
            <a:r>
              <a:rPr lang="en-US" dirty="0"/>
              <a:t>It should be </a:t>
            </a:r>
            <a:r>
              <a:rPr lang="en-US" b="1" u="sng" dirty="0"/>
              <a:t>noted that only TPMs guarantee both “between-samples” and “within-samples” normalization</a:t>
            </a:r>
            <a:endParaRPr lang="en-US" dirty="0"/>
          </a:p>
          <a:p>
            <a:pPr algn="just"/>
            <a:r>
              <a:rPr lang="en-US" dirty="0"/>
              <a:t>Many differential gene expression statistical analysis methods do not take transcript length into account, as they are more focused on comparing genes in different samples, and less on comparing different genes in the same sample</a:t>
            </a:r>
          </a:p>
        </p:txBody>
      </p:sp>
      <p:pic>
        <p:nvPicPr>
          <p:cNvPr id="2050" name="Picture 2" descr="http://bib.oxfordjournals.org/content/early/2012/09/15/bib.bbs046/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380" y="148589"/>
            <a:ext cx="6358254" cy="635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5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73360"/>
          </a:xfrm>
        </p:spPr>
        <p:txBody>
          <a:bodyPr>
            <a:normAutofit fontScale="90000"/>
          </a:bodyPr>
          <a:lstStyle/>
          <a:p>
            <a:r>
              <a:rPr lang="it-IT" sz="2800" dirty="0" err="1"/>
              <a:t>Another</a:t>
            </a:r>
            <a:r>
              <a:rPr lang="it-IT" sz="2800" dirty="0"/>
              <a:t> </a:t>
            </a:r>
            <a:r>
              <a:rPr lang="it-IT" sz="2800" dirty="0" err="1"/>
              <a:t>issue</a:t>
            </a:r>
            <a:r>
              <a:rPr lang="it-IT" sz="2800" dirty="0"/>
              <a:t>: </a:t>
            </a:r>
            <a:r>
              <a:rPr lang="it-IT" sz="2800" dirty="0" err="1"/>
              <a:t>how</a:t>
            </a:r>
            <a:r>
              <a:rPr lang="it-IT" sz="2800" dirty="0"/>
              <a:t> to handle </a:t>
            </a:r>
            <a:r>
              <a:rPr lang="it-IT" sz="2800" dirty="0" err="1"/>
              <a:t>reads</a:t>
            </a:r>
            <a:r>
              <a:rPr lang="it-IT" sz="2800" dirty="0"/>
              <a:t> mapping on multiple </a:t>
            </a:r>
            <a:r>
              <a:rPr lang="it-IT" sz="2800" dirty="0" err="1"/>
              <a:t>genes</a:t>
            </a:r>
            <a:r>
              <a:rPr lang="it-IT" sz="2800" dirty="0"/>
              <a:t>?</a:t>
            </a:r>
          </a:p>
        </p:txBody>
      </p:sp>
      <p:sp>
        <p:nvSpPr>
          <p:cNvPr id="3" name="Content Placeholder 2"/>
          <p:cNvSpPr>
            <a:spLocks noGrp="1"/>
          </p:cNvSpPr>
          <p:nvPr>
            <p:ph idx="1"/>
          </p:nvPr>
        </p:nvSpPr>
        <p:spPr>
          <a:xfrm>
            <a:off x="618309" y="1673352"/>
            <a:ext cx="10232571" cy="4343400"/>
          </a:xfrm>
        </p:spPr>
        <p:txBody>
          <a:bodyPr>
            <a:normAutofit lnSpcReduction="10000"/>
          </a:bodyPr>
          <a:lstStyle/>
          <a:p>
            <a:pPr algn="just"/>
            <a:r>
              <a:rPr lang="en-US" sz="2000" dirty="0"/>
              <a:t>Each gene has several alternative splicing variants, annotated in the various genomes</a:t>
            </a:r>
          </a:p>
          <a:p>
            <a:pPr algn="just"/>
            <a:r>
              <a:rPr lang="en-US" sz="2000" dirty="0"/>
              <a:t>In addition, some algorithms for de novo assembly of transcriptomes do generate splicing isoforms (e.g., the most popular method to date, Trinity)</a:t>
            </a:r>
          </a:p>
          <a:p>
            <a:pPr algn="just"/>
            <a:r>
              <a:rPr lang="en-US" sz="2000" dirty="0"/>
              <a:t>Paralogous genes can be identical or nearly identical</a:t>
            </a:r>
          </a:p>
          <a:p>
            <a:pPr algn="just"/>
            <a:r>
              <a:rPr lang="en-US" sz="2000" dirty="0"/>
              <a:t>Problem that varies by species</a:t>
            </a:r>
          </a:p>
          <a:p>
            <a:pPr algn="just"/>
            <a:r>
              <a:rPr lang="en-US" sz="2000" dirty="0"/>
              <a:t>For example, in salmonid fish (WGD)</a:t>
            </a:r>
          </a:p>
          <a:p>
            <a:pPr algn="just"/>
            <a:r>
              <a:rPr lang="en-US" sz="2000" dirty="0"/>
              <a:t>Less relevant with long reads</a:t>
            </a:r>
          </a:p>
          <a:p>
            <a:pPr algn="just"/>
            <a:r>
              <a:rPr lang="en-US" sz="2000" dirty="0"/>
              <a:t>Less relevant with PE reads</a:t>
            </a:r>
          </a:p>
          <a:p>
            <a:pPr algn="just"/>
            <a:r>
              <a:rPr lang="en-US" sz="2000" dirty="0"/>
              <a:t>How </a:t>
            </a:r>
            <a:r>
              <a:rPr lang="en-US" sz="2000" u="sng" dirty="0"/>
              <a:t>do I handle them?</a:t>
            </a:r>
            <a:endParaRPr lang="en-US" sz="2000" dirty="0"/>
          </a:p>
          <a:p>
            <a:endParaRPr lang="it-IT" sz="2400" dirty="0"/>
          </a:p>
          <a:p>
            <a:endParaRPr lang="it-IT" sz="2400" dirty="0"/>
          </a:p>
        </p:txBody>
      </p:sp>
      <p:pic>
        <p:nvPicPr>
          <p:cNvPr id="4" name="Picture 3"/>
          <p:cNvPicPr>
            <a:picLocks noChangeAspect="1"/>
          </p:cNvPicPr>
          <p:nvPr/>
        </p:nvPicPr>
        <p:blipFill>
          <a:blip r:embed="rId2"/>
          <a:stretch>
            <a:fillRect/>
          </a:stretch>
        </p:blipFill>
        <p:spPr>
          <a:xfrm>
            <a:off x="5949098" y="3663492"/>
            <a:ext cx="5853851" cy="2814340"/>
          </a:xfrm>
          <a:prstGeom prst="rect">
            <a:avLst/>
          </a:prstGeom>
        </p:spPr>
      </p:pic>
    </p:spTree>
    <p:extLst>
      <p:ext uri="{BB962C8B-B14F-4D97-AF65-F5344CB8AC3E}">
        <p14:creationId xmlns:p14="http://schemas.microsoft.com/office/powerpoint/2010/main" val="2272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54175"/>
            <a:ext cx="10515600" cy="4351338"/>
          </a:xfrm>
        </p:spPr>
        <p:txBody>
          <a:bodyPr/>
          <a:lstStyle/>
          <a:p>
            <a:pPr algn="just"/>
            <a:r>
              <a:rPr lang="en-US" dirty="0"/>
              <a:t>Option 1: I discard them and use only the reads that map uniquely -&gt; </a:t>
            </a:r>
            <a:r>
              <a:rPr lang="en-US" dirty="0">
                <a:solidFill>
                  <a:srgbClr val="FF0000"/>
                </a:solidFill>
              </a:rPr>
              <a:t>bad idea</a:t>
            </a:r>
          </a:p>
          <a:p>
            <a:pPr algn="just"/>
            <a:r>
              <a:rPr lang="en-US" dirty="0"/>
              <a:t>Option 2: I map the unique reads first and then redistribute the multiple reads proportionally -&gt; </a:t>
            </a:r>
            <a:r>
              <a:rPr lang="en-US" dirty="0">
                <a:solidFill>
                  <a:srgbClr val="FF0000"/>
                </a:solidFill>
              </a:rPr>
              <a:t>good idea</a:t>
            </a:r>
          </a:p>
          <a:p>
            <a:pPr algn="just"/>
            <a:r>
              <a:rPr lang="en-US" dirty="0"/>
              <a:t>Option 3: I develop an algorithm that optimizes this system -&gt; </a:t>
            </a:r>
            <a:r>
              <a:rPr lang="en-US" dirty="0">
                <a:solidFill>
                  <a:srgbClr val="FF0000"/>
                </a:solidFill>
              </a:rPr>
              <a:t>best idea </a:t>
            </a:r>
            <a:r>
              <a:rPr lang="en-US" dirty="0"/>
              <a:t>-&gt; </a:t>
            </a:r>
            <a:r>
              <a:rPr lang="en-US" b="1" dirty="0">
                <a:solidFill>
                  <a:srgbClr val="FF0000"/>
                </a:solidFill>
              </a:rPr>
              <a:t>Expectation-Maximization algorithms</a:t>
            </a:r>
            <a:endParaRPr lang="it-IT" b="1" dirty="0">
              <a:solidFill>
                <a:srgbClr val="FF0000"/>
              </a:solidFill>
            </a:endParaRPr>
          </a:p>
        </p:txBody>
      </p:sp>
      <p:pic>
        <p:nvPicPr>
          <p:cNvPr id="7170" name="Picture 2" descr="https://romance4thebeach.files.wordpress.com/2015/06/good-idea-bad-id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045674"/>
            <a:ext cx="6096000" cy="23241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324EE2A-FA92-588D-6289-CC28111FEE67}"/>
              </a:ext>
            </a:extLst>
          </p:cNvPr>
          <p:cNvSpPr txBox="1">
            <a:spLocks/>
          </p:cNvSpPr>
          <p:nvPr/>
        </p:nvSpPr>
        <p:spPr>
          <a:xfrm>
            <a:off x="1341120" y="438912"/>
            <a:ext cx="9509760" cy="773360"/>
          </a:xfrm>
          <a:prstGeom prst="rect">
            <a:avLst/>
          </a:prstGeom>
        </p:spPr>
        <p:txBody>
          <a:bodyPr vert="horz" lIns="91440" tIns="45720" rIns="91440" bIns="45720" rtlCol="0" anchor="b">
            <a:normAutofit fontScale="90000"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a:t>Another issue: how to handle reads mapping on multiple genes?</a:t>
            </a:r>
            <a:endParaRPr lang="it-IT" sz="2800" dirty="0"/>
          </a:p>
        </p:txBody>
      </p:sp>
    </p:spTree>
    <p:extLst>
      <p:ext uri="{BB962C8B-B14F-4D97-AF65-F5344CB8AC3E}">
        <p14:creationId xmlns:p14="http://schemas.microsoft.com/office/powerpoint/2010/main" val="344497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Extracting</a:t>
            </a:r>
            <a:r>
              <a:rPr lang="it-IT" dirty="0"/>
              <a:t> RNA from </a:t>
            </a:r>
            <a:r>
              <a:rPr lang="it-IT" dirty="0" err="1"/>
              <a:t>biological</a:t>
            </a:r>
            <a:r>
              <a:rPr lang="it-IT" dirty="0"/>
              <a:t> samples</a:t>
            </a:r>
          </a:p>
        </p:txBody>
      </p:sp>
      <p:sp>
        <p:nvSpPr>
          <p:cNvPr id="3" name="Content Placeholder 2"/>
          <p:cNvSpPr>
            <a:spLocks noGrp="1"/>
          </p:cNvSpPr>
          <p:nvPr>
            <p:ph idx="1"/>
          </p:nvPr>
        </p:nvSpPr>
        <p:spPr>
          <a:xfrm>
            <a:off x="435428" y="1393023"/>
            <a:ext cx="8708572" cy="4901700"/>
          </a:xfrm>
        </p:spPr>
        <p:txBody>
          <a:bodyPr>
            <a:normAutofit/>
          </a:bodyPr>
          <a:lstStyle/>
          <a:p>
            <a:pPr algn="just"/>
            <a:r>
              <a:rPr lang="en-US" dirty="0"/>
              <a:t>Any extractive process requires the destruction of cells in the presence of detergents (sometimes by mechanical methods, depending on the biological starting material), and chaotropic agents (which cleave the binding between nucleic acids and proteins)</a:t>
            </a:r>
          </a:p>
          <a:p>
            <a:pPr algn="just"/>
            <a:r>
              <a:rPr lang="en-US" dirty="0"/>
              <a:t>The goal of the extraction process is to obtain </a:t>
            </a:r>
            <a:r>
              <a:rPr lang="en-US" b="1" u="sng" dirty="0"/>
              <a:t>pure and intact RNA</a:t>
            </a:r>
            <a:endParaRPr lang="en-US" dirty="0"/>
          </a:p>
          <a:p>
            <a:pPr algn="just"/>
            <a:r>
              <a:rPr lang="en-US" b="1" u="sng" dirty="0"/>
              <a:t>RNA is a much more labile and perishable nucleic acid than DNA</a:t>
            </a:r>
            <a:r>
              <a:rPr lang="en-US" dirty="0"/>
              <a:t>, partly because of the action of </a:t>
            </a:r>
            <a:r>
              <a:rPr lang="en-US" b="1" u="sng" dirty="0"/>
              <a:t>RNases</a:t>
            </a:r>
            <a:r>
              <a:rPr lang="en-US" dirty="0"/>
              <a:t>, very stable enzymes capable of degrading RNA</a:t>
            </a:r>
          </a:p>
          <a:p>
            <a:pPr algn="just"/>
            <a:r>
              <a:rPr lang="en-US" dirty="0"/>
              <a:t>It is therefore necessary to take special precautions when working with RNA</a:t>
            </a:r>
          </a:p>
          <a:p>
            <a:pPr algn="just"/>
            <a:r>
              <a:rPr lang="en-US" dirty="0"/>
              <a:t>Labs working with RNA usually set up sections where only this nucleic acid is handled</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699" y="0"/>
            <a:ext cx="2335301" cy="6858000"/>
          </a:xfrm>
          <a:prstGeom prst="rect">
            <a:avLst/>
          </a:prstGeom>
        </p:spPr>
      </p:pic>
    </p:spTree>
    <p:extLst>
      <p:ext uri="{BB962C8B-B14F-4D97-AF65-F5344CB8AC3E}">
        <p14:creationId xmlns:p14="http://schemas.microsoft.com/office/powerpoint/2010/main" val="173563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1894" y="445135"/>
            <a:ext cx="5243362" cy="5811838"/>
          </a:xfrm>
          <a:prstGeom prst="rect">
            <a:avLst/>
          </a:prstGeom>
        </p:spPr>
      </p:pic>
      <p:pic>
        <p:nvPicPr>
          <p:cNvPr id="5" name="Picture 4"/>
          <p:cNvPicPr>
            <a:picLocks noChangeAspect="1"/>
          </p:cNvPicPr>
          <p:nvPr/>
        </p:nvPicPr>
        <p:blipFill>
          <a:blip r:embed="rId3"/>
          <a:stretch>
            <a:fillRect/>
          </a:stretch>
        </p:blipFill>
        <p:spPr>
          <a:xfrm>
            <a:off x="6755130" y="871910"/>
            <a:ext cx="4809585" cy="1907429"/>
          </a:xfrm>
          <a:prstGeom prst="rect">
            <a:avLst/>
          </a:prstGeom>
        </p:spPr>
      </p:pic>
      <p:sp>
        <p:nvSpPr>
          <p:cNvPr id="6" name="TextBox 5"/>
          <p:cNvSpPr txBox="1"/>
          <p:nvPr/>
        </p:nvSpPr>
        <p:spPr>
          <a:xfrm>
            <a:off x="7264970" y="2889389"/>
            <a:ext cx="3417570" cy="923330"/>
          </a:xfrm>
          <a:prstGeom prst="rect">
            <a:avLst/>
          </a:prstGeom>
          <a:noFill/>
        </p:spPr>
        <p:txBody>
          <a:bodyPr wrap="square" rtlCol="0">
            <a:spAutoFit/>
          </a:bodyPr>
          <a:lstStyle/>
          <a:p>
            <a:r>
              <a:rPr lang="it-IT" dirty="0"/>
              <a:t>From Patcher, MODELS FOR TRANSCRIPT QUANTIFICATION FROM RNA-SEQ, 2011</a:t>
            </a:r>
          </a:p>
        </p:txBody>
      </p:sp>
      <p:sp>
        <p:nvSpPr>
          <p:cNvPr id="2" name="CasellaDiTesto 1">
            <a:extLst>
              <a:ext uri="{FF2B5EF4-FFF2-40B4-BE49-F238E27FC236}">
                <a16:creationId xmlns:a16="http://schemas.microsoft.com/office/drawing/2014/main" id="{A8D79934-AB24-492A-12DB-2EBC286E0BEE}"/>
              </a:ext>
            </a:extLst>
          </p:cNvPr>
          <p:cNvSpPr txBox="1"/>
          <p:nvPr/>
        </p:nvSpPr>
        <p:spPr>
          <a:xfrm>
            <a:off x="6967330" y="4323522"/>
            <a:ext cx="4323522" cy="1477328"/>
          </a:xfrm>
          <a:prstGeom prst="rect">
            <a:avLst/>
          </a:prstGeom>
          <a:noFill/>
        </p:spPr>
        <p:txBody>
          <a:bodyPr wrap="square" rtlCol="0">
            <a:spAutoFit/>
          </a:bodyPr>
          <a:lstStyle/>
          <a:p>
            <a:pPr algn="just"/>
            <a:r>
              <a:rPr lang="en-US" noProof="0" dirty="0"/>
              <a:t>The key idea for an accurate </a:t>
            </a:r>
            <a:r>
              <a:rPr lang="en-US" dirty="0"/>
              <a:t>attribution </a:t>
            </a:r>
            <a:r>
              <a:rPr lang="en-US" noProof="0" dirty="0"/>
              <a:t>of reads to splicing isoforms is that reads that map on exon-exon junctions are the most discriminating ones</a:t>
            </a:r>
          </a:p>
        </p:txBody>
      </p:sp>
    </p:spTree>
    <p:extLst>
      <p:ext uri="{BB962C8B-B14F-4D97-AF65-F5344CB8AC3E}">
        <p14:creationId xmlns:p14="http://schemas.microsoft.com/office/powerpoint/2010/main" val="22832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960"/>
            <a:ext cx="10515600" cy="917737"/>
          </a:xfrm>
        </p:spPr>
        <p:txBody>
          <a:bodyPr>
            <a:normAutofit/>
          </a:bodyPr>
          <a:lstStyle/>
          <a:p>
            <a:r>
              <a:rPr lang="it-IT" sz="2800" dirty="0" err="1"/>
              <a:t>Which</a:t>
            </a:r>
            <a:r>
              <a:rPr lang="it-IT" sz="2800" dirty="0"/>
              <a:t> </a:t>
            </a:r>
            <a:r>
              <a:rPr lang="it-IT" sz="2800" dirty="0" err="1"/>
              <a:t>values</a:t>
            </a:r>
            <a:r>
              <a:rPr lang="it-IT" sz="2800" dirty="0"/>
              <a:t> are </a:t>
            </a:r>
            <a:r>
              <a:rPr lang="it-IT" sz="2800" dirty="0" err="1"/>
              <a:t>compared</a:t>
            </a:r>
            <a:r>
              <a:rPr lang="it-IT" sz="2800" dirty="0"/>
              <a:t> </a:t>
            </a:r>
            <a:r>
              <a:rPr lang="it-IT" sz="2800" dirty="0" err="1"/>
              <a:t>during</a:t>
            </a:r>
            <a:r>
              <a:rPr lang="it-IT" sz="2800" dirty="0"/>
              <a:t> a </a:t>
            </a:r>
            <a:r>
              <a:rPr lang="it-IT" sz="2800" dirty="0" err="1"/>
              <a:t>differential</a:t>
            </a:r>
            <a:r>
              <a:rPr lang="it-IT" sz="2800" dirty="0"/>
              <a:t> gene </a:t>
            </a:r>
            <a:r>
              <a:rPr lang="it-IT" sz="2800" dirty="0" err="1"/>
              <a:t>expression</a:t>
            </a:r>
            <a:r>
              <a:rPr lang="it-IT" sz="2800" dirty="0"/>
              <a:t> </a:t>
            </a:r>
            <a:r>
              <a:rPr lang="it-IT" sz="2800" dirty="0" err="1"/>
              <a:t>analysis</a:t>
            </a:r>
            <a:r>
              <a:rPr lang="it-IT" sz="2800" dirty="0"/>
              <a:t>?</a:t>
            </a:r>
          </a:p>
        </p:txBody>
      </p:sp>
      <p:sp>
        <p:nvSpPr>
          <p:cNvPr id="4" name="Content Placeholder 2"/>
          <p:cNvSpPr>
            <a:spLocks noGrp="1"/>
          </p:cNvSpPr>
          <p:nvPr>
            <p:ph idx="1"/>
          </p:nvPr>
        </p:nvSpPr>
        <p:spPr>
          <a:xfrm>
            <a:off x="691055" y="1502980"/>
            <a:ext cx="5425965" cy="4981903"/>
          </a:xfrm>
        </p:spPr>
        <p:txBody>
          <a:bodyPr>
            <a:normAutofit/>
          </a:bodyPr>
          <a:lstStyle/>
          <a:p>
            <a:pPr algn="just"/>
            <a:r>
              <a:rPr lang="en-US" dirty="0"/>
              <a:t>Comparison between samples (or between groups of samples) </a:t>
            </a:r>
            <a:r>
              <a:rPr lang="en-US" b="1" u="sng" dirty="0"/>
              <a:t>is basically derived from the results from a mapping</a:t>
            </a:r>
            <a:r>
              <a:rPr lang="en-US" dirty="0"/>
              <a:t> of reads to a reference genome or transcriptome</a:t>
            </a:r>
          </a:p>
          <a:p>
            <a:pPr algn="just"/>
            <a:r>
              <a:rPr lang="en-US" dirty="0"/>
              <a:t>This process generates counts that can be normalized and converted into a set of </a:t>
            </a:r>
            <a:r>
              <a:rPr lang="en-US" b="1" u="sng" dirty="0"/>
              <a:t>gene expression values</a:t>
            </a:r>
            <a:r>
              <a:rPr lang="en-US" dirty="0"/>
              <a:t> (RPKM, TPM, CPM, etc.)</a:t>
            </a:r>
          </a:p>
          <a:p>
            <a:pPr algn="just"/>
            <a:r>
              <a:rPr lang="en-US" dirty="0"/>
              <a:t>The output obtained for each sample is then a </a:t>
            </a:r>
            <a:r>
              <a:rPr lang="en-US" b="1" u="sng" dirty="0"/>
              <a:t>numerical matrix, a table that associates an expression level with each gene or transcript</a:t>
            </a:r>
            <a:r>
              <a:rPr lang="en-US" dirty="0"/>
              <a:t>. Each individual sample will be matched to its own table with expression levels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602" y="1662193"/>
            <a:ext cx="5569172" cy="4622993"/>
          </a:xfrm>
          <a:prstGeom prst="rect">
            <a:avLst/>
          </a:prstGeom>
        </p:spPr>
      </p:pic>
    </p:spTree>
    <p:extLst>
      <p:ext uri="{BB962C8B-B14F-4D97-AF65-F5344CB8AC3E}">
        <p14:creationId xmlns:p14="http://schemas.microsoft.com/office/powerpoint/2010/main" val="197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17140"/>
            <a:ext cx="9509760" cy="841249"/>
          </a:xfrm>
        </p:spPr>
        <p:txBody>
          <a:bodyPr>
            <a:normAutofit fontScale="90000"/>
          </a:bodyPr>
          <a:lstStyle/>
          <a:p>
            <a:r>
              <a:rPr lang="it-IT" dirty="0"/>
              <a:t>Key </a:t>
            </a:r>
            <a:r>
              <a:rPr lang="it-IT" dirty="0" err="1"/>
              <a:t>factors</a:t>
            </a:r>
            <a:r>
              <a:rPr lang="it-IT" dirty="0"/>
              <a:t> to be </a:t>
            </a:r>
            <a:r>
              <a:rPr lang="it-IT" dirty="0" err="1"/>
              <a:t>considered</a:t>
            </a:r>
            <a:r>
              <a:rPr lang="it-IT" dirty="0"/>
              <a:t> for a </a:t>
            </a:r>
            <a:r>
              <a:rPr lang="it-IT" dirty="0" err="1"/>
              <a:t>differential</a:t>
            </a:r>
            <a:r>
              <a:rPr lang="it-IT" dirty="0"/>
              <a:t> gene </a:t>
            </a:r>
            <a:r>
              <a:rPr lang="it-IT" dirty="0" err="1"/>
              <a:t>expression</a:t>
            </a:r>
            <a:r>
              <a:rPr lang="it-IT" dirty="0"/>
              <a:t> </a:t>
            </a:r>
            <a:r>
              <a:rPr lang="it-IT" dirty="0" err="1"/>
              <a:t>analysis</a:t>
            </a:r>
            <a:endParaRPr lang="it-IT" dirty="0"/>
          </a:p>
        </p:txBody>
      </p:sp>
      <p:sp>
        <p:nvSpPr>
          <p:cNvPr id="4" name="Content Placeholder 2"/>
          <p:cNvSpPr>
            <a:spLocks noGrp="1"/>
          </p:cNvSpPr>
          <p:nvPr>
            <p:ph idx="1"/>
          </p:nvPr>
        </p:nvSpPr>
        <p:spPr>
          <a:xfrm>
            <a:off x="776987" y="1471495"/>
            <a:ext cx="7643949" cy="4627727"/>
          </a:xfrm>
        </p:spPr>
        <p:txBody>
          <a:bodyPr>
            <a:normAutofit/>
          </a:bodyPr>
          <a:lstStyle/>
          <a:p>
            <a:pPr algn="just"/>
            <a:r>
              <a:rPr lang="en-US" dirty="0"/>
              <a:t>Comparison between samples (or between groups of samples) allows the identification of differentially expressed genes, and is therefore referred to as a </a:t>
            </a:r>
            <a:r>
              <a:rPr lang="en-US" b="1" u="sng" dirty="0"/>
              <a:t>differential gene expression (DGE)</a:t>
            </a:r>
            <a:r>
              <a:rPr lang="en-US" dirty="0"/>
              <a:t> analysis</a:t>
            </a:r>
          </a:p>
          <a:p>
            <a:pPr algn="just"/>
            <a:r>
              <a:rPr lang="en-US" dirty="0"/>
              <a:t>Detected genes (or transcripts) are marked with a </a:t>
            </a:r>
            <a:r>
              <a:rPr lang="en-US" b="1" u="sng" dirty="0"/>
              <a:t>fold</a:t>
            </a:r>
            <a:r>
              <a:rPr lang="en-US" dirty="0"/>
              <a:t> </a:t>
            </a:r>
            <a:r>
              <a:rPr lang="en-US" b="1" u="sng" dirty="0"/>
              <a:t>change (FC) </a:t>
            </a:r>
            <a:r>
              <a:rPr lang="en-US" dirty="0"/>
              <a:t>indicating the intensity of altered expression compared to a control. Its sign identifies down-regulated (sign -) or up-regulated (sign +) genes</a:t>
            </a:r>
          </a:p>
          <a:p>
            <a:pPr algn="just"/>
            <a:r>
              <a:rPr lang="en-US" dirty="0"/>
              <a:t>However, the FC alone does not give us a measure of significance, which is given by a </a:t>
            </a:r>
            <a:r>
              <a:rPr lang="en-US" b="1" u="sng" dirty="0"/>
              <a:t>p-value</a:t>
            </a:r>
            <a:r>
              <a:rPr lang="en-US" dirty="0"/>
              <a:t>, which is usually corrected to limit the number of false positives (type I errors) in multiple tests, with the </a:t>
            </a:r>
            <a:r>
              <a:rPr lang="en-US" b="1" u="sng" dirty="0"/>
              <a:t>False Discovery Rate (FDR) or Bonferroni</a:t>
            </a:r>
            <a:r>
              <a:rPr lang="en-US" dirty="0"/>
              <a:t> correction method</a:t>
            </a:r>
          </a:p>
        </p:txBody>
      </p:sp>
      <p:pic>
        <p:nvPicPr>
          <p:cNvPr id="1028" name="Picture 4" descr="https://i1.wp.com/bulenkov.com/wp-content/uploads/2015/09/type_of_err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415" y="2136409"/>
            <a:ext cx="3234901" cy="242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7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38200" y="1581784"/>
            <a:ext cx="10515600" cy="4627727"/>
          </a:xfrm>
        </p:spPr>
        <p:txBody>
          <a:bodyPr>
            <a:normAutofit fontScale="92500"/>
          </a:bodyPr>
          <a:lstStyle/>
          <a:p>
            <a:pPr algn="just"/>
            <a:r>
              <a:rPr lang="en-US" sz="2400" dirty="0"/>
              <a:t>Fold change cannot suffice because a comparison of two very small expression values (e.g., 0 and 0.000001) will give us a FC = +infinity...but we know very well that the value 0.000001 is not biologically significant and that, since expression values are derived from the number of reads counted, this comparison could be derived from zero counts vs. 1, thus values fully compatible with the case</a:t>
            </a:r>
          </a:p>
          <a:p>
            <a:pPr algn="just"/>
            <a:r>
              <a:rPr lang="en-US" sz="2400" dirty="0"/>
              <a:t>FC and corrected p-value are calculated by a </a:t>
            </a:r>
            <a:r>
              <a:rPr lang="en-US" sz="2400" b="1" u="sng" dirty="0"/>
              <a:t>statistical analysis </a:t>
            </a:r>
            <a:r>
              <a:rPr lang="en-US" sz="2400" dirty="0"/>
              <a:t>that considers the sample(s) of interest versus a control and of course varies depending on the number of technical or biological replicates available and the experimental design</a:t>
            </a:r>
          </a:p>
          <a:p>
            <a:pPr algn="just"/>
            <a:r>
              <a:rPr lang="en-US" sz="2400" dirty="0"/>
              <a:t>The type of statistical test to be used in the various cases, however, will not be the subject of this course. </a:t>
            </a:r>
            <a:r>
              <a:rPr lang="en-US" sz="2400" b="1" u="sng" dirty="0"/>
              <a:t>However, let us recall its outputs: a list of genes or transcripts, paired with FC and corrected p-value</a:t>
            </a:r>
            <a:endParaRPr lang="en-US" sz="2400" dirty="0"/>
          </a:p>
        </p:txBody>
      </p:sp>
      <p:sp>
        <p:nvSpPr>
          <p:cNvPr id="6" name="Title 1">
            <a:extLst>
              <a:ext uri="{FF2B5EF4-FFF2-40B4-BE49-F238E27FC236}">
                <a16:creationId xmlns:a16="http://schemas.microsoft.com/office/drawing/2014/main" id="{67E27A38-2A1B-4F9C-481E-E152C8D062C9}"/>
              </a:ext>
            </a:extLst>
          </p:cNvPr>
          <p:cNvSpPr>
            <a:spLocks noGrp="1"/>
          </p:cNvSpPr>
          <p:nvPr>
            <p:ph type="title"/>
          </p:nvPr>
        </p:nvSpPr>
        <p:spPr>
          <a:xfrm>
            <a:off x="1341120" y="417140"/>
            <a:ext cx="9509760" cy="841249"/>
          </a:xfrm>
        </p:spPr>
        <p:txBody>
          <a:bodyPr>
            <a:normAutofit fontScale="90000"/>
          </a:bodyPr>
          <a:lstStyle/>
          <a:p>
            <a:r>
              <a:rPr lang="it-IT" dirty="0"/>
              <a:t>Key </a:t>
            </a:r>
            <a:r>
              <a:rPr lang="it-IT" dirty="0" err="1"/>
              <a:t>factors</a:t>
            </a:r>
            <a:r>
              <a:rPr lang="it-IT" dirty="0"/>
              <a:t> to be </a:t>
            </a:r>
            <a:r>
              <a:rPr lang="it-IT" dirty="0" err="1"/>
              <a:t>considered</a:t>
            </a:r>
            <a:r>
              <a:rPr lang="it-IT" dirty="0"/>
              <a:t> for a </a:t>
            </a:r>
            <a:r>
              <a:rPr lang="it-IT" dirty="0" err="1"/>
              <a:t>differential</a:t>
            </a:r>
            <a:r>
              <a:rPr lang="it-IT" dirty="0"/>
              <a:t> gene </a:t>
            </a:r>
            <a:r>
              <a:rPr lang="it-IT" dirty="0" err="1"/>
              <a:t>expression</a:t>
            </a:r>
            <a:r>
              <a:rPr lang="it-IT" dirty="0"/>
              <a:t> </a:t>
            </a:r>
            <a:r>
              <a:rPr lang="it-IT" dirty="0" err="1"/>
              <a:t>analysis</a:t>
            </a:r>
            <a:endParaRPr lang="it-IT" dirty="0"/>
          </a:p>
        </p:txBody>
      </p:sp>
    </p:spTree>
    <p:extLst>
      <p:ext uri="{BB962C8B-B14F-4D97-AF65-F5344CB8AC3E}">
        <p14:creationId xmlns:p14="http://schemas.microsoft.com/office/powerpoint/2010/main" val="168860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38200" y="1825624"/>
            <a:ext cx="10515600" cy="4627727"/>
          </a:xfrm>
        </p:spPr>
        <p:txBody>
          <a:bodyPr>
            <a:normAutofit/>
          </a:bodyPr>
          <a:lstStyle/>
          <a:p>
            <a:pPr algn="just"/>
            <a:r>
              <a:rPr lang="en-US" sz="2400" dirty="0"/>
              <a:t>It is </a:t>
            </a:r>
            <a:r>
              <a:rPr lang="en-US" sz="2400" b="1" u="sng" dirty="0"/>
              <a:t>critical to start with correct expression values </a:t>
            </a:r>
            <a:r>
              <a:rPr lang="en-US" sz="2400" dirty="0"/>
              <a:t>(usually normalized counts over total or TPM) to allow for proper comparison between samples (between samples)</a:t>
            </a:r>
          </a:p>
          <a:p>
            <a:pPr algn="just"/>
            <a:r>
              <a:rPr lang="en-US" sz="2400" dirty="0"/>
              <a:t>Also important is the </a:t>
            </a:r>
            <a:r>
              <a:rPr lang="en-US" sz="2400" b="1" u="sng" dirty="0"/>
              <a:t>graphical display</a:t>
            </a:r>
            <a:r>
              <a:rPr lang="en-US" sz="2400" dirty="0"/>
              <a:t> of results that can help us better understand how p-value and FC are determined</a:t>
            </a:r>
          </a:p>
          <a:p>
            <a:pPr algn="just"/>
            <a:r>
              <a:rPr lang="en-US" sz="2400" dirty="0"/>
              <a:t>We usually use </a:t>
            </a:r>
            <a:r>
              <a:rPr lang="en-US" sz="2400" b="1" dirty="0"/>
              <a:t>logarithmic</a:t>
            </a:r>
            <a:r>
              <a:rPr lang="en-US" sz="2400" dirty="0"/>
              <a:t> or square-root transformation of </a:t>
            </a:r>
            <a:r>
              <a:rPr lang="en-US" sz="2400" b="1" dirty="0"/>
              <a:t>expression data</a:t>
            </a:r>
            <a:r>
              <a:rPr lang="en-US" sz="2400" dirty="0"/>
              <a:t> to distribute them more evenly in Cartesian space. </a:t>
            </a:r>
            <a:r>
              <a:rPr lang="en-US" sz="2400" b="1" u="sng" dirty="0"/>
              <a:t>This transformation has no effect on statistical analysis (which must analyze normalized, but not transformed, expression levels!) and serves only for graphical purposes</a:t>
            </a:r>
            <a:endParaRPr lang="en-US" sz="2400" dirty="0"/>
          </a:p>
        </p:txBody>
      </p:sp>
      <p:sp>
        <p:nvSpPr>
          <p:cNvPr id="6" name="Title 1">
            <a:extLst>
              <a:ext uri="{FF2B5EF4-FFF2-40B4-BE49-F238E27FC236}">
                <a16:creationId xmlns:a16="http://schemas.microsoft.com/office/drawing/2014/main" id="{8966D146-CD8D-95C4-9AB8-0E8EDF646E8E}"/>
              </a:ext>
            </a:extLst>
          </p:cNvPr>
          <p:cNvSpPr>
            <a:spLocks noGrp="1"/>
          </p:cNvSpPr>
          <p:nvPr>
            <p:ph type="title"/>
          </p:nvPr>
        </p:nvSpPr>
        <p:spPr>
          <a:xfrm>
            <a:off x="1341120" y="417140"/>
            <a:ext cx="9509760" cy="841249"/>
          </a:xfrm>
        </p:spPr>
        <p:txBody>
          <a:bodyPr>
            <a:normAutofit fontScale="90000"/>
          </a:bodyPr>
          <a:lstStyle/>
          <a:p>
            <a:r>
              <a:rPr lang="it-IT" dirty="0"/>
              <a:t>Key </a:t>
            </a:r>
            <a:r>
              <a:rPr lang="it-IT" dirty="0" err="1"/>
              <a:t>factors</a:t>
            </a:r>
            <a:r>
              <a:rPr lang="it-IT" dirty="0"/>
              <a:t> to be </a:t>
            </a:r>
            <a:r>
              <a:rPr lang="it-IT" dirty="0" err="1"/>
              <a:t>considered</a:t>
            </a:r>
            <a:r>
              <a:rPr lang="it-IT" dirty="0"/>
              <a:t> for a </a:t>
            </a:r>
            <a:r>
              <a:rPr lang="it-IT" dirty="0" err="1"/>
              <a:t>differential</a:t>
            </a:r>
            <a:r>
              <a:rPr lang="it-IT" dirty="0"/>
              <a:t> gene </a:t>
            </a:r>
            <a:r>
              <a:rPr lang="it-IT" dirty="0" err="1"/>
              <a:t>expression</a:t>
            </a:r>
            <a:r>
              <a:rPr lang="it-IT" dirty="0"/>
              <a:t> </a:t>
            </a:r>
            <a:r>
              <a:rPr lang="it-IT" dirty="0" err="1"/>
              <a:t>analysis</a:t>
            </a:r>
            <a:endParaRPr lang="it-IT" dirty="0"/>
          </a:p>
        </p:txBody>
      </p:sp>
    </p:spTree>
    <p:extLst>
      <p:ext uri="{BB962C8B-B14F-4D97-AF65-F5344CB8AC3E}">
        <p14:creationId xmlns:p14="http://schemas.microsoft.com/office/powerpoint/2010/main" val="172465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2847"/>
          </a:xfrm>
        </p:spPr>
        <p:txBody>
          <a:bodyPr>
            <a:normAutofit/>
          </a:bodyPr>
          <a:lstStyle/>
          <a:p>
            <a:r>
              <a:rPr lang="en-US" sz="2800" dirty="0"/>
              <a:t>Logarithmic transformation of gene expression values</a:t>
            </a:r>
          </a:p>
        </p:txBody>
      </p:sp>
      <p:sp>
        <p:nvSpPr>
          <p:cNvPr id="4" name="Content Placeholder 2"/>
          <p:cNvSpPr>
            <a:spLocks noGrp="1"/>
          </p:cNvSpPr>
          <p:nvPr>
            <p:ph idx="1"/>
          </p:nvPr>
        </p:nvSpPr>
        <p:spPr>
          <a:xfrm>
            <a:off x="838200" y="1216025"/>
            <a:ext cx="10515600" cy="486652"/>
          </a:xfrm>
        </p:spPr>
        <p:txBody>
          <a:bodyPr>
            <a:normAutofit/>
          </a:bodyPr>
          <a:lstStyle/>
          <a:p>
            <a:pPr marL="0" indent="0">
              <a:buNone/>
            </a:pPr>
            <a:r>
              <a:rPr lang="it-IT" b="1" dirty="0"/>
              <a:t>                               TPM                                                     log10 TPM</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562" y="1702677"/>
            <a:ext cx="5033571" cy="3867807"/>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02677"/>
            <a:ext cx="5006214" cy="3846786"/>
          </a:xfrm>
          <a:prstGeom prst="rect">
            <a:avLst/>
          </a:prstGeom>
        </p:spPr>
      </p:pic>
      <p:sp>
        <p:nvSpPr>
          <p:cNvPr id="6" name="CasellaDiTesto 5"/>
          <p:cNvSpPr txBox="1"/>
          <p:nvPr/>
        </p:nvSpPr>
        <p:spPr>
          <a:xfrm>
            <a:off x="838201" y="5570484"/>
            <a:ext cx="10653346" cy="738664"/>
          </a:xfrm>
          <a:prstGeom prst="rect">
            <a:avLst/>
          </a:prstGeom>
          <a:noFill/>
        </p:spPr>
        <p:txBody>
          <a:bodyPr wrap="square" rtlCol="0">
            <a:spAutoFit/>
          </a:bodyPr>
          <a:lstStyle/>
          <a:p>
            <a:pPr algn="just"/>
            <a:r>
              <a:rPr lang="en-US" sz="1400" dirty="0"/>
              <a:t>The two graphs show the same data! As you can see, however, in the graph on the left (normalized but untransformed data) all values are squashed toward the axis origin -&gt; there are few highly expressed genes and most have medium/low expression levels. The graph on the right distributes them much better</a:t>
            </a:r>
          </a:p>
        </p:txBody>
      </p:sp>
    </p:spTree>
    <p:extLst>
      <p:ext uri="{BB962C8B-B14F-4D97-AF65-F5344CB8AC3E}">
        <p14:creationId xmlns:p14="http://schemas.microsoft.com/office/powerpoint/2010/main" val="56576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33358"/>
          </a:xfrm>
        </p:spPr>
        <p:txBody>
          <a:bodyPr>
            <a:normAutofit/>
          </a:bodyPr>
          <a:lstStyle/>
          <a:p>
            <a:r>
              <a:rPr lang="it-IT" dirty="0" err="1"/>
              <a:t>Scatter</a:t>
            </a:r>
            <a:r>
              <a:rPr lang="it-IT" dirty="0"/>
              <a:t> plot: </a:t>
            </a:r>
            <a:r>
              <a:rPr lang="it-IT" dirty="0" err="1"/>
              <a:t>interpretation</a:t>
            </a:r>
            <a:endParaRPr lang="en-US"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43" y="1133765"/>
            <a:ext cx="4900612" cy="4109017"/>
          </a:xfrm>
        </p:spPr>
      </p:pic>
      <p:sp>
        <p:nvSpPr>
          <p:cNvPr id="5" name="CasellaDiTesto 4"/>
          <p:cNvSpPr txBox="1"/>
          <p:nvPr/>
        </p:nvSpPr>
        <p:spPr>
          <a:xfrm>
            <a:off x="5654566" y="1355834"/>
            <a:ext cx="5927834" cy="5078313"/>
          </a:xfrm>
          <a:prstGeom prst="rect">
            <a:avLst/>
          </a:prstGeom>
          <a:noFill/>
        </p:spPr>
        <p:txBody>
          <a:bodyPr wrap="square" rtlCol="0">
            <a:spAutoFit/>
          </a:bodyPr>
          <a:lstStyle/>
          <a:p>
            <a:pPr marL="285750" indent="-285750" algn="just">
              <a:buFont typeface="Arial" panose="020B0604020202020204" pitchFamily="34" charset="0"/>
              <a:buChar char="•"/>
            </a:pPr>
            <a:r>
              <a:rPr lang="en-US" dirty="0"/>
              <a:t>Expression levels in the two samples to be compared are plotted on the two axes</a:t>
            </a:r>
          </a:p>
          <a:p>
            <a:pPr marL="285750" indent="-285750" algn="just">
              <a:buFont typeface="Arial" panose="020B0604020202020204" pitchFamily="34" charset="0"/>
              <a:buChar char="•"/>
            </a:pPr>
            <a:r>
              <a:rPr lang="en-US" dirty="0"/>
              <a:t>Genes </a:t>
            </a:r>
            <a:r>
              <a:rPr lang="en-US" b="1" u="sng" dirty="0"/>
              <a:t>expressed at similar levels in the two samples will be located near the bisector</a:t>
            </a:r>
            <a:endParaRPr lang="en-US" dirty="0"/>
          </a:p>
          <a:p>
            <a:pPr marL="285750" indent="-285750" algn="just">
              <a:buFont typeface="Arial" panose="020B0604020202020204" pitchFamily="34" charset="0"/>
              <a:buChar char="•"/>
            </a:pPr>
            <a:r>
              <a:rPr lang="en-US" dirty="0"/>
              <a:t>Highly expressed genes in both samples will be present in the upper right sector (such as gene 2 in the example)</a:t>
            </a:r>
          </a:p>
          <a:p>
            <a:pPr marL="285750" indent="-285750" algn="just">
              <a:buFont typeface="Arial" panose="020B0604020202020204" pitchFamily="34" charset="0"/>
              <a:buChar char="•"/>
            </a:pPr>
            <a:r>
              <a:rPr lang="en-US" dirty="0"/>
              <a:t>Lowly expressed genes in both samples will be present in the lower left sector</a:t>
            </a:r>
          </a:p>
          <a:p>
            <a:pPr marL="285750" indent="-285750" algn="just">
              <a:buFont typeface="Arial" panose="020B0604020202020204" pitchFamily="34" charset="0"/>
              <a:buChar char="•"/>
            </a:pPr>
            <a:r>
              <a:rPr lang="en-US" b="1" u="sng" dirty="0"/>
              <a:t>Differentially expressed genes (with high FC) will be located above or below the bisector</a:t>
            </a:r>
            <a:endParaRPr lang="en-US" dirty="0"/>
          </a:p>
          <a:p>
            <a:pPr marL="285750" indent="-285750" algn="just">
              <a:buFont typeface="Arial" panose="020B0604020202020204" pitchFamily="34" charset="0"/>
              <a:buChar char="•"/>
            </a:pPr>
            <a:r>
              <a:rPr lang="en-US" dirty="0"/>
              <a:t>Gene 1 in the example is overexpressed in the treated sample, conversely gene 3 is </a:t>
            </a:r>
            <a:r>
              <a:rPr lang="en-US" dirty="0" err="1"/>
              <a:t>underexpressed</a:t>
            </a:r>
            <a:r>
              <a:rPr lang="en-US" dirty="0"/>
              <a:t> in the treated sample</a:t>
            </a:r>
          </a:p>
          <a:p>
            <a:pPr marL="285750" indent="-285750" algn="just">
              <a:buFont typeface="Arial" panose="020B0604020202020204" pitchFamily="34" charset="0"/>
              <a:buChar char="•"/>
            </a:pPr>
            <a:r>
              <a:rPr lang="en-US" dirty="0"/>
              <a:t>We also note that gene 2 and gene 3 are expressed at the same level in the control</a:t>
            </a:r>
          </a:p>
          <a:p>
            <a:pPr marL="285750" indent="-285750" algn="just">
              <a:buFont typeface="Arial" panose="020B0604020202020204" pitchFamily="34" charset="0"/>
              <a:buChar char="•"/>
            </a:pPr>
            <a:r>
              <a:rPr lang="en-US" dirty="0"/>
              <a:t>Gene 1 and gene 2 are expressed at the same level in the treated sample</a:t>
            </a:r>
          </a:p>
        </p:txBody>
      </p:sp>
      <p:sp>
        <p:nvSpPr>
          <p:cNvPr id="6" name="CasellaDiTesto 5"/>
          <p:cNvSpPr txBox="1"/>
          <p:nvPr/>
        </p:nvSpPr>
        <p:spPr>
          <a:xfrm>
            <a:off x="514843" y="5510817"/>
            <a:ext cx="4900612" cy="1200329"/>
          </a:xfrm>
          <a:prstGeom prst="rect">
            <a:avLst/>
          </a:prstGeom>
          <a:noFill/>
        </p:spPr>
        <p:txBody>
          <a:bodyPr wrap="square" rtlCol="0">
            <a:spAutoFit/>
          </a:bodyPr>
          <a:lstStyle/>
          <a:p>
            <a:pPr algn="ctr"/>
            <a:r>
              <a:rPr lang="en-US" b="1" u="sng" dirty="0"/>
              <a:t>A scatter plot, however, tells us nothing about the statistical significance of the Fold</a:t>
            </a:r>
            <a:r>
              <a:rPr lang="en-US" dirty="0"/>
              <a:t> </a:t>
            </a:r>
            <a:r>
              <a:rPr lang="en-US" b="1" u="sng" dirty="0"/>
              <a:t>Change, i.e., it does not incorporate the p-value</a:t>
            </a:r>
            <a:endParaRPr lang="en-US" dirty="0"/>
          </a:p>
        </p:txBody>
      </p:sp>
    </p:spTree>
    <p:extLst>
      <p:ext uri="{BB962C8B-B14F-4D97-AF65-F5344CB8AC3E}">
        <p14:creationId xmlns:p14="http://schemas.microsoft.com/office/powerpoint/2010/main" val="58869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49275"/>
          </a:xfrm>
        </p:spPr>
        <p:txBody>
          <a:bodyPr>
            <a:normAutofit fontScale="90000"/>
          </a:bodyPr>
          <a:lstStyle/>
          <a:p>
            <a:r>
              <a:rPr lang="it-IT" dirty="0"/>
              <a:t>Filtering </a:t>
            </a:r>
            <a:r>
              <a:rPr lang="it-IT" dirty="0" err="1"/>
              <a:t>DEGs</a:t>
            </a:r>
            <a:r>
              <a:rPr lang="it-IT" dirty="0"/>
              <a:t> by </a:t>
            </a:r>
            <a:r>
              <a:rPr lang="it-IT" dirty="0" err="1"/>
              <a:t>Fold</a:t>
            </a:r>
            <a:r>
              <a:rPr lang="it-IT" dirty="0"/>
              <a:t> </a:t>
            </a:r>
            <a:r>
              <a:rPr lang="it-IT" dirty="0" err="1"/>
              <a:t>Change</a:t>
            </a: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068" y="987972"/>
            <a:ext cx="4451997" cy="3420924"/>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8758" y="914400"/>
            <a:ext cx="4536079" cy="3485533"/>
          </a:xfrm>
          <a:prstGeom prst="rect">
            <a:avLst/>
          </a:prstGeom>
        </p:spPr>
      </p:pic>
      <p:sp>
        <p:nvSpPr>
          <p:cNvPr id="8" name="CasellaDiTesto 7"/>
          <p:cNvSpPr txBox="1"/>
          <p:nvPr/>
        </p:nvSpPr>
        <p:spPr>
          <a:xfrm>
            <a:off x="714704" y="4586715"/>
            <a:ext cx="10972199" cy="1631216"/>
          </a:xfrm>
          <a:prstGeom prst="rect">
            <a:avLst/>
          </a:prstGeom>
          <a:noFill/>
        </p:spPr>
        <p:txBody>
          <a:bodyPr wrap="square" rtlCol="0">
            <a:spAutoFit/>
          </a:bodyPr>
          <a:lstStyle/>
          <a:p>
            <a:r>
              <a:rPr lang="it-IT" dirty="0" err="1"/>
              <a:t>Differentially</a:t>
            </a:r>
            <a:r>
              <a:rPr lang="it-IT" dirty="0"/>
              <a:t> </a:t>
            </a:r>
            <a:r>
              <a:rPr lang="it-IT" dirty="0" err="1"/>
              <a:t>expressed</a:t>
            </a:r>
            <a:r>
              <a:rPr lang="it-IT" dirty="0"/>
              <a:t> </a:t>
            </a:r>
            <a:r>
              <a:rPr lang="it-IT" dirty="0" err="1"/>
              <a:t>genes</a:t>
            </a:r>
            <a:r>
              <a:rPr lang="it-IT" dirty="0"/>
              <a:t> are </a:t>
            </a:r>
            <a:r>
              <a:rPr lang="it-IT" dirty="0" err="1"/>
              <a:t>marked</a:t>
            </a:r>
            <a:r>
              <a:rPr lang="it-IT" dirty="0"/>
              <a:t> in red</a:t>
            </a:r>
          </a:p>
          <a:p>
            <a:endParaRPr lang="it-IT" dirty="0"/>
          </a:p>
          <a:p>
            <a:pPr algn="just"/>
            <a:r>
              <a:rPr lang="en-US" sz="1600" dirty="0"/>
              <a:t>Left: FC &gt; 2 (absolute); right: FC &gt; 10 (absolute): notice the selection of genes with straight lines parallel to the bisector. The more I increase the FC, the further I move away from the bisector and the more stringent the analysis is. If I had selected only FC &gt; +2 I would have selected only the overexpressed genes (above the bisector), conversely, with FC &lt; -2, I would have selected the </a:t>
            </a:r>
            <a:r>
              <a:rPr lang="en-US" sz="1600" dirty="0" err="1"/>
              <a:t>underexpressed</a:t>
            </a:r>
            <a:r>
              <a:rPr lang="en-US" sz="1600" dirty="0"/>
              <a:t> ones (below the bisector)</a:t>
            </a:r>
          </a:p>
        </p:txBody>
      </p:sp>
    </p:spTree>
    <p:extLst>
      <p:ext uri="{BB962C8B-B14F-4D97-AF65-F5344CB8AC3E}">
        <p14:creationId xmlns:p14="http://schemas.microsoft.com/office/powerpoint/2010/main" val="247671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49275"/>
          </a:xfrm>
        </p:spPr>
        <p:txBody>
          <a:bodyPr>
            <a:normAutofit fontScale="90000"/>
          </a:bodyPr>
          <a:lstStyle/>
          <a:p>
            <a:r>
              <a:rPr lang="it-IT" dirty="0"/>
              <a:t>Filtering by FDR-</a:t>
            </a:r>
            <a:r>
              <a:rPr lang="it-IT" dirty="0" err="1"/>
              <a:t>corrected</a:t>
            </a:r>
            <a:r>
              <a:rPr lang="it-IT" dirty="0"/>
              <a:t> p-</a:t>
            </a:r>
            <a:r>
              <a:rPr lang="it-IT" dirty="0" err="1"/>
              <a:t>value</a:t>
            </a:r>
            <a:endParaRPr lang="en-US" dirty="0"/>
          </a:p>
        </p:txBody>
      </p:sp>
      <p:sp>
        <p:nvSpPr>
          <p:cNvPr id="8" name="CasellaDiTesto 7"/>
          <p:cNvSpPr txBox="1"/>
          <p:nvPr/>
        </p:nvSpPr>
        <p:spPr>
          <a:xfrm>
            <a:off x="6618515" y="1229711"/>
            <a:ext cx="5181600"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t>Notice how the selection in this case is done by curves. The value selected is FDR p-value &lt; 0.05, that is, all genes that, regardless of FC, have a statistically significant FDR p-value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u="sng" dirty="0"/>
              <a:t>You can guess that for lowly expressed genes (= with low number of reads) higher FC levels are needed to achieve statistical significance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However, it seems that for highly expressed genes very small FC are sufficient to reach statistical significance (the curve is very close to the bisector). </a:t>
            </a:r>
            <a:r>
              <a:rPr lang="en-US" b="1" u="sng" dirty="0"/>
              <a:t>It is not necessarily the case that very small FCs (e.g., 1.5) are biologically significant</a:t>
            </a:r>
            <a:endParaRPr lang="en-US"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923" y="1650124"/>
            <a:ext cx="5849873" cy="4495055"/>
          </a:xfrm>
          <a:prstGeom prst="rect">
            <a:avLst/>
          </a:prstGeom>
        </p:spPr>
      </p:pic>
    </p:spTree>
    <p:extLst>
      <p:ext uri="{BB962C8B-B14F-4D97-AF65-F5344CB8AC3E}">
        <p14:creationId xmlns:p14="http://schemas.microsoft.com/office/powerpoint/2010/main" val="23670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27884"/>
            <a:ext cx="5037083" cy="549275"/>
          </a:xfrm>
        </p:spPr>
        <p:txBody>
          <a:bodyPr>
            <a:normAutofit fontScale="90000"/>
          </a:bodyPr>
          <a:lstStyle/>
          <a:p>
            <a:r>
              <a:rPr lang="it-IT" dirty="0" err="1"/>
              <a:t>Let’s</a:t>
            </a:r>
            <a:r>
              <a:rPr lang="it-IT" dirty="0"/>
              <a:t> combine FDR p-</a:t>
            </a:r>
            <a:r>
              <a:rPr lang="it-IT" dirty="0" err="1"/>
              <a:t>value</a:t>
            </a:r>
            <a:r>
              <a:rPr lang="it-IT" dirty="0"/>
              <a:t> and FC…</a:t>
            </a:r>
            <a:endParaRPr lang="en-US" dirty="0"/>
          </a:p>
        </p:txBody>
      </p:sp>
      <p:sp>
        <p:nvSpPr>
          <p:cNvPr id="8" name="CasellaDiTesto 7"/>
          <p:cNvSpPr txBox="1"/>
          <p:nvPr/>
        </p:nvSpPr>
        <p:spPr>
          <a:xfrm>
            <a:off x="6592613" y="515007"/>
            <a:ext cx="5263056" cy="5509200"/>
          </a:xfrm>
          <a:prstGeom prst="rect">
            <a:avLst/>
          </a:prstGeom>
          <a:noFill/>
        </p:spPr>
        <p:txBody>
          <a:bodyPr wrap="square" rtlCol="0">
            <a:spAutoFit/>
          </a:bodyPr>
          <a:lstStyle/>
          <a:p>
            <a:pPr algn="just"/>
            <a:r>
              <a:rPr lang="en-US" sz="1600" dirty="0"/>
              <a:t>Usually the selection of differentially expressed genes is done by the combination of FC and FDR-corrected </a:t>
            </a:r>
            <a:r>
              <a:rPr lang="en-US" sz="1600" dirty="0" err="1"/>
              <a:t>pvalue</a:t>
            </a:r>
            <a:endParaRPr lang="en-US" sz="1600" dirty="0"/>
          </a:p>
          <a:p>
            <a:pPr algn="just"/>
            <a:endParaRPr lang="en-US" sz="1600" dirty="0"/>
          </a:p>
          <a:p>
            <a:pPr algn="just"/>
            <a:r>
              <a:rPr lang="en-US" sz="1600" b="1" u="sng" dirty="0"/>
              <a:t>In this example, we have a combination of FC &gt; |10| and FDR p-value &lt; 0.05</a:t>
            </a:r>
          </a:p>
          <a:p>
            <a:pPr algn="just"/>
            <a:endParaRPr lang="en-US" sz="1600" dirty="0"/>
          </a:p>
          <a:p>
            <a:pPr algn="just"/>
            <a:r>
              <a:rPr lang="en-US" sz="1600" dirty="0"/>
              <a:t>Notice how at this point genes with low FC (&lt;|10|) are no longer selected, despite significant p-value</a:t>
            </a:r>
          </a:p>
          <a:p>
            <a:pPr algn="just"/>
            <a:endParaRPr lang="en-US" sz="1600" dirty="0"/>
          </a:p>
          <a:p>
            <a:pPr algn="just"/>
            <a:r>
              <a:rPr lang="en-US" sz="1600" dirty="0"/>
              <a:t>At the same time genes with high FC but low expression are not selected</a:t>
            </a:r>
          </a:p>
          <a:p>
            <a:pPr algn="just"/>
            <a:endParaRPr lang="en-US" sz="1600" dirty="0"/>
          </a:p>
          <a:p>
            <a:pPr algn="just"/>
            <a:r>
              <a:rPr lang="en-US" sz="1600" b="1" u="sng" dirty="0"/>
              <a:t>The selection of differentially expressed genes should be employed with the combination of these two parameters, the thresholds of which, however, remain arbitrary</a:t>
            </a:r>
          </a:p>
          <a:p>
            <a:pPr algn="just"/>
            <a:endParaRPr lang="en-US" sz="1600" dirty="0"/>
          </a:p>
          <a:p>
            <a:pPr algn="just"/>
            <a:r>
              <a:rPr lang="en-US" sz="1600" dirty="0"/>
              <a:t>As a rule, an FDR p-value &lt; 0.05 is considered the gold standard, whereas with regard to FC there is more flexibility based on the intensity of the observed biological phenomenon</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14" y="1473228"/>
            <a:ext cx="5922653" cy="4550979"/>
          </a:xfrm>
          <a:prstGeom prst="rect">
            <a:avLst/>
          </a:prstGeom>
        </p:spPr>
      </p:pic>
    </p:spTree>
    <p:extLst>
      <p:ext uri="{BB962C8B-B14F-4D97-AF65-F5344CB8AC3E}">
        <p14:creationId xmlns:p14="http://schemas.microsoft.com/office/powerpoint/2010/main" val="216803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Autofit/>
          </a:bodyPr>
          <a:lstStyle/>
          <a:p>
            <a:r>
              <a:rPr lang="it-IT" sz="2800" dirty="0"/>
              <a:t>How to handle RNA?</a:t>
            </a:r>
          </a:p>
        </p:txBody>
      </p:sp>
      <p:sp>
        <p:nvSpPr>
          <p:cNvPr id="3" name="Content Placeholder 2"/>
          <p:cNvSpPr>
            <a:spLocks noGrp="1"/>
          </p:cNvSpPr>
          <p:nvPr>
            <p:ph idx="1"/>
          </p:nvPr>
        </p:nvSpPr>
        <p:spPr>
          <a:xfrm>
            <a:off x="435428" y="1393023"/>
            <a:ext cx="11016343" cy="4901700"/>
          </a:xfrm>
        </p:spPr>
        <p:txBody>
          <a:bodyPr>
            <a:normAutofit lnSpcReduction="10000"/>
          </a:bodyPr>
          <a:lstStyle/>
          <a:p>
            <a:r>
              <a:rPr lang="en-US" dirty="0"/>
              <a:t>1)</a:t>
            </a:r>
            <a:r>
              <a:rPr lang="en-US" b="1" dirty="0"/>
              <a:t>Keep reagents and consumables </a:t>
            </a:r>
            <a:r>
              <a:rPr lang="en-US" dirty="0"/>
              <a:t>(e.g., plasticware) used for RNA extraction </a:t>
            </a:r>
            <a:r>
              <a:rPr lang="en-US" b="1" dirty="0"/>
              <a:t>separate </a:t>
            </a:r>
            <a:r>
              <a:rPr lang="en-US" dirty="0"/>
              <a:t>. Avoid contact with kits containing RNase</a:t>
            </a:r>
            <a:br>
              <a:rPr lang="en-US" dirty="0"/>
            </a:br>
            <a:endParaRPr lang="en-US" dirty="0"/>
          </a:p>
          <a:p>
            <a:r>
              <a:rPr lang="en-US" dirty="0"/>
              <a:t>2)</a:t>
            </a:r>
            <a:r>
              <a:rPr lang="en-US" b="1" dirty="0"/>
              <a:t>Process samples as quickly as possible (but NOT in a hurry!) and keep them on ice</a:t>
            </a:r>
            <a:br>
              <a:rPr lang="en-US" dirty="0"/>
            </a:br>
            <a:endParaRPr lang="en-US" dirty="0"/>
          </a:p>
          <a:p>
            <a:r>
              <a:rPr lang="en-US" dirty="0"/>
              <a:t>3)</a:t>
            </a:r>
            <a:r>
              <a:rPr lang="en-US" b="1" dirty="0"/>
              <a:t>Use gloves and work in a clean environment</a:t>
            </a:r>
            <a:br>
              <a:rPr lang="en-US" dirty="0"/>
            </a:br>
            <a:endParaRPr lang="en-US" dirty="0"/>
          </a:p>
          <a:p>
            <a:r>
              <a:rPr lang="en-US" dirty="0"/>
              <a:t>4)</a:t>
            </a:r>
            <a:r>
              <a:rPr lang="en-US" b="1" dirty="0"/>
              <a:t>Use RNase-free water</a:t>
            </a:r>
            <a:r>
              <a:rPr lang="en-US" dirty="0"/>
              <a:t>. To ensure its cleanliness, it can be treated with 0.05% DEPC (diethyl </a:t>
            </a:r>
            <a:r>
              <a:rPr lang="en-US" dirty="0" err="1"/>
              <a:t>pyrocarbonate</a:t>
            </a:r>
            <a:r>
              <a:rPr lang="en-US" dirty="0"/>
              <a:t>), which is then destroyed by autoclave treatment</a:t>
            </a:r>
            <a:br>
              <a:rPr lang="en-US" dirty="0"/>
            </a:br>
            <a:endParaRPr lang="en-US" dirty="0"/>
          </a:p>
          <a:p>
            <a:r>
              <a:rPr lang="en-US" dirty="0"/>
              <a:t>5)</a:t>
            </a:r>
            <a:r>
              <a:rPr lang="en-US" b="1" dirty="0"/>
              <a:t>Heating the glassware to 250° </a:t>
            </a:r>
            <a:r>
              <a:rPr lang="en-US" dirty="0"/>
              <a:t>can remove the RNases</a:t>
            </a:r>
            <a:br>
              <a:rPr lang="en-US" dirty="0"/>
            </a:br>
            <a:endParaRPr lang="en-US" dirty="0"/>
          </a:p>
          <a:p>
            <a:r>
              <a:rPr lang="en-US" dirty="0"/>
              <a:t>6) </a:t>
            </a:r>
            <a:r>
              <a:rPr lang="en-US" b="1" dirty="0"/>
              <a:t>Appropriate RNase-free plasticware</a:t>
            </a:r>
            <a:r>
              <a:rPr lang="en-US" dirty="0"/>
              <a:t> can be purchased from many suppliers. Combined treatment with NaOH and EDTA can remove contamination</a:t>
            </a:r>
          </a:p>
          <a:p>
            <a:pPr marL="45720" indent="0" algn="just">
              <a:buNone/>
            </a:pPr>
            <a:endParaRPr lang="it-IT" dirty="0"/>
          </a:p>
        </p:txBody>
      </p:sp>
    </p:spTree>
    <p:extLst>
      <p:ext uri="{BB962C8B-B14F-4D97-AF65-F5344CB8AC3E}">
        <p14:creationId xmlns:p14="http://schemas.microsoft.com/office/powerpoint/2010/main" val="102680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59785"/>
          </a:xfrm>
        </p:spPr>
        <p:txBody>
          <a:bodyPr>
            <a:normAutofit/>
          </a:bodyPr>
          <a:lstStyle/>
          <a:p>
            <a:r>
              <a:rPr lang="it-IT" dirty="0"/>
              <a:t>Volcano plot</a:t>
            </a:r>
            <a:endParaRPr lang="en-US"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513858"/>
            <a:ext cx="5245344" cy="4098666"/>
          </a:xfrm>
        </p:spPr>
      </p:pic>
      <p:sp>
        <p:nvSpPr>
          <p:cNvPr id="5" name="CasellaDiTesto 4"/>
          <p:cNvSpPr txBox="1"/>
          <p:nvPr/>
        </p:nvSpPr>
        <p:spPr>
          <a:xfrm>
            <a:off x="6209212" y="365125"/>
            <a:ext cx="5393752" cy="5755422"/>
          </a:xfrm>
          <a:prstGeom prst="rect">
            <a:avLst/>
          </a:prstGeom>
          <a:noFill/>
        </p:spPr>
        <p:txBody>
          <a:bodyPr wrap="square" rtlCol="0">
            <a:spAutoFit/>
          </a:bodyPr>
          <a:lstStyle/>
          <a:p>
            <a:pPr algn="just"/>
            <a:r>
              <a:rPr lang="en-US" sz="1600" dirty="0"/>
              <a:t>As we have already mentioned, scatter plots do not incorporate p-values</a:t>
            </a:r>
          </a:p>
          <a:p>
            <a:pPr algn="just"/>
            <a:endParaRPr lang="en-US" sz="1600" dirty="0"/>
          </a:p>
          <a:p>
            <a:pPr algn="just"/>
            <a:r>
              <a:rPr lang="en-US" sz="1600" b="1" u="sng" dirty="0"/>
              <a:t>Another type of plot called a volcano plot shows the p-values (on a negative logarithmic scale) on the Y axis and the FC (also on a logarithmic scale) on the X axis</a:t>
            </a:r>
          </a:p>
          <a:p>
            <a:pPr algn="just"/>
            <a:endParaRPr lang="en-US" sz="1600" b="1" u="sng" dirty="0"/>
          </a:p>
          <a:p>
            <a:pPr algn="just"/>
            <a:r>
              <a:rPr lang="en-US" sz="1600" dirty="0"/>
              <a:t>Highly differentially expressed genes will be found toward the right (over-expressed) or left (under-expressed), and significance will be indicated on the Y-axis (highly significant genes at the top, insignificant at the bottom)</a:t>
            </a:r>
          </a:p>
          <a:p>
            <a:pPr algn="just"/>
            <a:endParaRPr lang="en-US" sz="1600" dirty="0"/>
          </a:p>
          <a:p>
            <a:pPr algn="just"/>
            <a:r>
              <a:rPr lang="en-US" sz="1600" dirty="0"/>
              <a:t>In the example, A is a very down-regulated gene, both in terms of FC and probability</a:t>
            </a:r>
          </a:p>
          <a:p>
            <a:pPr algn="just"/>
            <a:endParaRPr lang="en-US" sz="1600" dirty="0"/>
          </a:p>
          <a:p>
            <a:pPr algn="just"/>
            <a:r>
              <a:rPr lang="en-US" sz="1600" dirty="0"/>
              <a:t>B has a low FC of overexpression, but is very significant (with its high expression, small changes are sufficient to be significant)</a:t>
            </a:r>
          </a:p>
          <a:p>
            <a:pPr algn="just"/>
            <a:endParaRPr lang="en-US" sz="1600" dirty="0"/>
          </a:p>
          <a:p>
            <a:pPr algn="just"/>
            <a:r>
              <a:rPr lang="en-US" sz="1600" dirty="0"/>
              <a:t>C and D have similar FC, but D is much less significant than C (probably expressed at low levels)</a:t>
            </a:r>
          </a:p>
        </p:txBody>
      </p:sp>
    </p:spTree>
    <p:extLst>
      <p:ext uri="{BB962C8B-B14F-4D97-AF65-F5344CB8AC3E}">
        <p14:creationId xmlns:p14="http://schemas.microsoft.com/office/powerpoint/2010/main" val="24919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22847"/>
          </a:xfrm>
        </p:spPr>
        <p:txBody>
          <a:bodyPr>
            <a:normAutofit/>
          </a:bodyPr>
          <a:lstStyle/>
          <a:p>
            <a:r>
              <a:rPr lang="it-IT" dirty="0"/>
              <a:t>Volcano Plot </a:t>
            </a:r>
            <a:r>
              <a:rPr lang="it-IT" dirty="0" err="1"/>
              <a:t>interpretation</a:t>
            </a: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29" y="1051731"/>
            <a:ext cx="3636581" cy="2794357"/>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528" y="977460"/>
            <a:ext cx="3829892" cy="2942897"/>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956" y="951185"/>
            <a:ext cx="3911961" cy="3005959"/>
          </a:xfrm>
          <a:prstGeom prst="rect">
            <a:avLst/>
          </a:prstGeom>
        </p:spPr>
      </p:pic>
      <p:sp>
        <p:nvSpPr>
          <p:cNvPr id="7" name="CasellaDiTesto 6"/>
          <p:cNvSpPr txBox="1"/>
          <p:nvPr/>
        </p:nvSpPr>
        <p:spPr>
          <a:xfrm>
            <a:off x="515007" y="4172607"/>
            <a:ext cx="3310759" cy="1477328"/>
          </a:xfrm>
          <a:prstGeom prst="rect">
            <a:avLst/>
          </a:prstGeom>
          <a:noFill/>
        </p:spPr>
        <p:txBody>
          <a:bodyPr wrap="square" rtlCol="0">
            <a:spAutoFit/>
          </a:bodyPr>
          <a:lstStyle/>
          <a:p>
            <a:r>
              <a:rPr lang="en-US" b="1" dirty="0"/>
              <a:t>Selection made on the basis of FC alone</a:t>
            </a:r>
            <a:r>
              <a:rPr lang="en-US" dirty="0"/>
              <a:t>, regardless of statistical significance: selection made only on the X axis</a:t>
            </a:r>
          </a:p>
        </p:txBody>
      </p:sp>
      <p:sp>
        <p:nvSpPr>
          <p:cNvPr id="8" name="CasellaDiTesto 7"/>
          <p:cNvSpPr txBox="1"/>
          <p:nvPr/>
        </p:nvSpPr>
        <p:spPr>
          <a:xfrm>
            <a:off x="4471094" y="4162097"/>
            <a:ext cx="3310759" cy="1200329"/>
          </a:xfrm>
          <a:prstGeom prst="rect">
            <a:avLst/>
          </a:prstGeom>
          <a:noFill/>
        </p:spPr>
        <p:txBody>
          <a:bodyPr wrap="square" rtlCol="0">
            <a:spAutoFit/>
          </a:bodyPr>
          <a:lstStyle/>
          <a:p>
            <a:r>
              <a:rPr lang="en-US" b="1" dirty="0"/>
              <a:t>Selection made on the basis of p-value only</a:t>
            </a:r>
            <a:r>
              <a:rPr lang="en-US" dirty="0"/>
              <a:t>, regardless of FC: selection made on the Y-axis only</a:t>
            </a:r>
          </a:p>
        </p:txBody>
      </p:sp>
      <p:sp>
        <p:nvSpPr>
          <p:cNvPr id="9" name="CasellaDiTesto 8"/>
          <p:cNvSpPr txBox="1"/>
          <p:nvPr/>
        </p:nvSpPr>
        <p:spPr>
          <a:xfrm>
            <a:off x="8323135" y="4172607"/>
            <a:ext cx="3310759" cy="2308324"/>
          </a:xfrm>
          <a:prstGeom prst="rect">
            <a:avLst/>
          </a:prstGeom>
          <a:noFill/>
        </p:spPr>
        <p:txBody>
          <a:bodyPr wrap="square" rtlCol="0">
            <a:spAutoFit/>
          </a:bodyPr>
          <a:lstStyle/>
          <a:p>
            <a:r>
              <a:rPr lang="en-US" b="1" dirty="0"/>
              <a:t>Selection made on the combination of the two factors: differentially expressed genes are found in the upper left quadrant (down-regulated) and upper right quadrant (up-regulated)</a:t>
            </a:r>
            <a:endParaRPr lang="en-US" dirty="0"/>
          </a:p>
        </p:txBody>
      </p:sp>
    </p:spTree>
    <p:extLst>
      <p:ext uri="{BB962C8B-B14F-4D97-AF65-F5344CB8AC3E}">
        <p14:creationId xmlns:p14="http://schemas.microsoft.com/office/powerpoint/2010/main" val="12196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22847"/>
          </a:xfrm>
        </p:spPr>
        <p:txBody>
          <a:bodyPr>
            <a:normAutofit/>
          </a:bodyPr>
          <a:lstStyle/>
          <a:p>
            <a:r>
              <a:rPr lang="it-IT" dirty="0"/>
              <a:t>Volcano Plot – a </a:t>
            </a:r>
            <a:r>
              <a:rPr lang="it-IT" dirty="0" err="1"/>
              <a:t>few</a:t>
            </a:r>
            <a:r>
              <a:rPr lang="it-IT" dirty="0"/>
              <a:t> </a:t>
            </a:r>
            <a:r>
              <a:rPr lang="it-IT" dirty="0" err="1"/>
              <a:t>examples</a:t>
            </a:r>
            <a:endParaRPr lang="en-US" dirty="0"/>
          </a:p>
        </p:txBody>
      </p:sp>
      <p:pic>
        <p:nvPicPr>
          <p:cNvPr id="8194" name="Picture 2" descr="Risultati immagini per volcano plot scatter 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62" y="1183935"/>
            <a:ext cx="4834758" cy="487861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6096000" y="987972"/>
            <a:ext cx="5270538" cy="5270538"/>
          </a:xfrm>
          <a:prstGeom prst="rect">
            <a:avLst/>
          </a:prstGeom>
        </p:spPr>
      </p:pic>
      <p:sp>
        <p:nvSpPr>
          <p:cNvPr id="10" name="CasellaDiTesto 9"/>
          <p:cNvSpPr txBox="1"/>
          <p:nvPr/>
        </p:nvSpPr>
        <p:spPr>
          <a:xfrm>
            <a:off x="1613084" y="6108314"/>
            <a:ext cx="6093335" cy="369332"/>
          </a:xfrm>
          <a:prstGeom prst="rect">
            <a:avLst/>
          </a:prstGeom>
          <a:noFill/>
        </p:spPr>
        <p:txBody>
          <a:bodyPr wrap="none" rtlCol="0">
            <a:spAutoFit/>
          </a:bodyPr>
          <a:lstStyle/>
          <a:p>
            <a:r>
              <a:rPr lang="it-IT" dirty="0" err="1"/>
              <a:t>Which</a:t>
            </a:r>
            <a:r>
              <a:rPr lang="it-IT" dirty="0"/>
              <a:t> </a:t>
            </a:r>
            <a:r>
              <a:rPr lang="it-IT" dirty="0" err="1"/>
              <a:t>thresholds</a:t>
            </a:r>
            <a:r>
              <a:rPr lang="it-IT" dirty="0"/>
              <a:t> </a:t>
            </a:r>
            <a:r>
              <a:rPr lang="it-IT" dirty="0" err="1"/>
              <a:t>have</a:t>
            </a:r>
            <a:r>
              <a:rPr lang="it-IT" dirty="0"/>
              <a:t> </a:t>
            </a:r>
            <a:r>
              <a:rPr lang="it-IT" dirty="0" err="1"/>
              <a:t>been</a:t>
            </a:r>
            <a:r>
              <a:rPr lang="it-IT" dirty="0"/>
              <a:t> </a:t>
            </a:r>
            <a:r>
              <a:rPr lang="it-IT" dirty="0" err="1"/>
              <a:t>used</a:t>
            </a:r>
            <a:r>
              <a:rPr lang="it-IT" dirty="0"/>
              <a:t> for DEG </a:t>
            </a:r>
            <a:r>
              <a:rPr lang="it-IT" dirty="0" err="1"/>
              <a:t>selection</a:t>
            </a:r>
            <a:r>
              <a:rPr lang="it-IT" dirty="0"/>
              <a:t>?</a:t>
            </a:r>
            <a:endParaRPr lang="en-US" dirty="0"/>
          </a:p>
        </p:txBody>
      </p:sp>
    </p:spTree>
    <p:extLst>
      <p:ext uri="{BB962C8B-B14F-4D97-AF65-F5344CB8AC3E}">
        <p14:creationId xmlns:p14="http://schemas.microsoft.com/office/powerpoint/2010/main" val="388355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22847"/>
          </a:xfrm>
        </p:spPr>
        <p:txBody>
          <a:bodyPr>
            <a:normAutofit/>
          </a:bodyPr>
          <a:lstStyle/>
          <a:p>
            <a:r>
              <a:rPr lang="it-IT" dirty="0"/>
              <a:t>MA plots, </a:t>
            </a:r>
            <a:r>
              <a:rPr lang="it-IT" dirty="0" err="1"/>
              <a:t>not</a:t>
            </a:r>
            <a:r>
              <a:rPr lang="it-IT" dirty="0"/>
              <a:t> to be </a:t>
            </a:r>
            <a:r>
              <a:rPr lang="it-IT" dirty="0" err="1"/>
              <a:t>confused</a:t>
            </a:r>
            <a:r>
              <a:rPr lang="it-IT" dirty="0"/>
              <a:t> with </a:t>
            </a:r>
            <a:r>
              <a:rPr lang="it-IT" dirty="0" err="1"/>
              <a:t>volcano</a:t>
            </a:r>
            <a:r>
              <a:rPr lang="it-IT" dirty="0"/>
              <a:t> plots!</a:t>
            </a:r>
            <a:endParaRPr lang="en-US" dirty="0"/>
          </a:p>
        </p:txBody>
      </p:sp>
      <p:sp>
        <p:nvSpPr>
          <p:cNvPr id="10" name="CasellaDiTesto 9"/>
          <p:cNvSpPr txBox="1"/>
          <p:nvPr/>
        </p:nvSpPr>
        <p:spPr>
          <a:xfrm>
            <a:off x="5644055" y="1279836"/>
            <a:ext cx="6106511" cy="5016758"/>
          </a:xfrm>
          <a:prstGeom prst="rect">
            <a:avLst/>
          </a:prstGeom>
          <a:noFill/>
        </p:spPr>
        <p:txBody>
          <a:bodyPr wrap="square" rtlCol="0">
            <a:spAutoFit/>
          </a:bodyPr>
          <a:lstStyle/>
          <a:p>
            <a:pPr algn="just"/>
            <a:r>
              <a:rPr lang="en-US" sz="1600" dirty="0"/>
              <a:t>An MA plot represents a correlation between two other values:</a:t>
            </a:r>
          </a:p>
          <a:p>
            <a:pPr algn="just"/>
            <a:endParaRPr lang="en-US" sz="1600" dirty="0"/>
          </a:p>
          <a:p>
            <a:pPr algn="just"/>
            <a:r>
              <a:rPr lang="en-US" sz="1600" dirty="0"/>
              <a:t>1)The logarithm of the fold change, as in a volcano plot</a:t>
            </a:r>
          </a:p>
          <a:p>
            <a:pPr algn="just"/>
            <a:endParaRPr lang="en-US" sz="1600" dirty="0"/>
          </a:p>
          <a:p>
            <a:pPr algn="just"/>
            <a:r>
              <a:rPr lang="en-US" sz="1600" dirty="0"/>
              <a:t>2)The logarithm of gene expression levels (usually in the treated sample, or at any rate the one of interest that has been compared with a control or reference sample), expressed as a count, or as a TPM</a:t>
            </a:r>
          </a:p>
          <a:p>
            <a:pPr algn="just"/>
            <a:endParaRPr lang="en-US" sz="1600" dirty="0"/>
          </a:p>
          <a:p>
            <a:pPr algn="just"/>
            <a:r>
              <a:rPr lang="en-US" sz="1600" dirty="0"/>
              <a:t>An MA plot therefore does not directly show p-values. It is also usually presented “inverted” from a volcano plot, that is, with the fold change represented on the Y-axis. Highly expressed genes will always be found on the right side of the plot</a:t>
            </a:r>
          </a:p>
          <a:p>
            <a:pPr algn="just"/>
            <a:endParaRPr lang="en-US" sz="1600" dirty="0"/>
          </a:p>
          <a:p>
            <a:pPr algn="just"/>
            <a:r>
              <a:rPr lang="en-US" sz="1600" dirty="0"/>
              <a:t>N.B. since a MA plot only shows the expression levels of a single sample, in this case there is no need to normalize the counts (often represented as such and simply transformed to a logarithmic scale)</a:t>
            </a:r>
            <a:endParaRPr lang="it-IT" dirty="0"/>
          </a:p>
        </p:txBody>
      </p:sp>
      <p:pic>
        <p:nvPicPr>
          <p:cNvPr id="5" name="Immagine 4"/>
          <p:cNvPicPr>
            <a:picLocks noChangeAspect="1"/>
          </p:cNvPicPr>
          <p:nvPr/>
        </p:nvPicPr>
        <p:blipFill>
          <a:blip r:embed="rId2"/>
          <a:stretch>
            <a:fillRect/>
          </a:stretch>
        </p:blipFill>
        <p:spPr>
          <a:xfrm>
            <a:off x="746497" y="1255584"/>
            <a:ext cx="4610606" cy="2851989"/>
          </a:xfrm>
          <a:prstGeom prst="rect">
            <a:avLst/>
          </a:prstGeom>
        </p:spPr>
      </p:pic>
      <p:pic>
        <p:nvPicPr>
          <p:cNvPr id="6" name="Immagine 5"/>
          <p:cNvPicPr>
            <a:picLocks noChangeAspect="1"/>
          </p:cNvPicPr>
          <p:nvPr/>
        </p:nvPicPr>
        <p:blipFill>
          <a:blip r:embed="rId3"/>
          <a:stretch>
            <a:fillRect/>
          </a:stretch>
        </p:blipFill>
        <p:spPr>
          <a:xfrm>
            <a:off x="1025192" y="4602147"/>
            <a:ext cx="4053216" cy="2033001"/>
          </a:xfrm>
          <a:prstGeom prst="rect">
            <a:avLst/>
          </a:prstGeom>
        </p:spPr>
      </p:pic>
    </p:spTree>
    <p:extLst>
      <p:ext uri="{BB962C8B-B14F-4D97-AF65-F5344CB8AC3E}">
        <p14:creationId xmlns:p14="http://schemas.microsoft.com/office/powerpoint/2010/main" val="407845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Heat</a:t>
            </a:r>
            <a:r>
              <a:rPr lang="it-IT" dirty="0"/>
              <a:t> </a:t>
            </a:r>
            <a:r>
              <a:rPr lang="it-IT" dirty="0" err="1"/>
              <a:t>map</a:t>
            </a:r>
            <a:r>
              <a:rPr lang="it-IT" dirty="0"/>
              <a:t>: </a:t>
            </a:r>
            <a:r>
              <a:rPr lang="it-IT" dirty="0" err="1"/>
              <a:t>meaning</a:t>
            </a:r>
            <a:r>
              <a:rPr lang="it-IT" dirty="0"/>
              <a:t> and </a:t>
            </a:r>
            <a:r>
              <a:rPr lang="it-IT" dirty="0" err="1"/>
              <a:t>interpretation</a:t>
            </a:r>
            <a:endParaRPr lang="en-US" dirty="0"/>
          </a:p>
        </p:txBody>
      </p:sp>
      <p:pic>
        <p:nvPicPr>
          <p:cNvPr id="4" name="Segnaposto contenut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5575"/>
          <a:stretch/>
        </p:blipFill>
        <p:spPr>
          <a:xfrm>
            <a:off x="764627" y="1153945"/>
            <a:ext cx="4513789" cy="4742640"/>
          </a:xfrm>
        </p:spPr>
      </p:pic>
      <p:sp>
        <p:nvSpPr>
          <p:cNvPr id="5" name="CasellaDiTesto 4"/>
          <p:cNvSpPr txBox="1"/>
          <p:nvPr/>
        </p:nvSpPr>
        <p:spPr>
          <a:xfrm>
            <a:off x="5969876" y="1124608"/>
            <a:ext cx="5383924" cy="4278094"/>
          </a:xfrm>
          <a:prstGeom prst="rect">
            <a:avLst/>
          </a:prstGeom>
          <a:noFill/>
        </p:spPr>
        <p:txBody>
          <a:bodyPr wrap="square" rtlCol="0">
            <a:spAutoFit/>
          </a:bodyPr>
          <a:lstStyle/>
          <a:p>
            <a:pPr algn="just"/>
            <a:r>
              <a:rPr lang="en-US" sz="1600" b="1" u="sng" dirty="0"/>
              <a:t>It allows us to graphically visualize the expression profiles of multiple tissues or experimental conditions simultaneously</a:t>
            </a:r>
            <a:r>
              <a:rPr lang="en-US" sz="1600" dirty="0"/>
              <a:t>, unlike scatter and volcano plots that show us only pairwise comparisons</a:t>
            </a:r>
          </a:p>
          <a:p>
            <a:pPr algn="just"/>
            <a:endParaRPr lang="en-US" sz="1600" dirty="0"/>
          </a:p>
          <a:p>
            <a:pPr algn="just"/>
            <a:r>
              <a:rPr lang="en-US" sz="1600" dirty="0"/>
              <a:t>Usually used for a subset of genes (not the entire genome or transcriptome), showing only the most illustrative ones (e.g., highly expressed or with significant differences)</a:t>
            </a:r>
          </a:p>
          <a:p>
            <a:pPr algn="just"/>
            <a:endParaRPr lang="en-US" sz="1600" dirty="0"/>
          </a:p>
          <a:p>
            <a:pPr algn="just"/>
            <a:r>
              <a:rPr lang="en-US" sz="1600" dirty="0"/>
              <a:t>It is often associated with </a:t>
            </a:r>
            <a:r>
              <a:rPr lang="en-US" sz="1600" b="1" u="sng" dirty="0"/>
              <a:t>hierarchical clustering </a:t>
            </a:r>
            <a:r>
              <a:rPr lang="en-US" sz="1600" dirty="0"/>
              <a:t>(the tree in the figure opposite, showing us groups of similarly regulated genes (</a:t>
            </a:r>
            <a:r>
              <a:rPr lang="en-US" sz="1600" b="1" u="sng" dirty="0"/>
              <a:t>co-regulated</a:t>
            </a:r>
            <a:r>
              <a:rPr lang="en-US" sz="1600" dirty="0"/>
              <a:t>)</a:t>
            </a:r>
          </a:p>
          <a:p>
            <a:pPr algn="just"/>
            <a:endParaRPr lang="en-US" sz="1600" dirty="0"/>
          </a:p>
          <a:p>
            <a:pPr algn="just"/>
            <a:r>
              <a:rPr lang="en-US" sz="1600" dirty="0"/>
              <a:t>We note well in the example of foot- and digestive gland-specific gene clusters, expressed at a high level only in these two tissues</a:t>
            </a:r>
          </a:p>
        </p:txBody>
      </p:sp>
      <p:sp>
        <p:nvSpPr>
          <p:cNvPr id="6" name="CasellaDiTesto 5"/>
          <p:cNvSpPr txBox="1"/>
          <p:nvPr/>
        </p:nvSpPr>
        <p:spPr>
          <a:xfrm>
            <a:off x="1397876" y="5999214"/>
            <a:ext cx="9144000" cy="584775"/>
          </a:xfrm>
          <a:prstGeom prst="rect">
            <a:avLst/>
          </a:prstGeom>
          <a:noFill/>
        </p:spPr>
        <p:txBody>
          <a:bodyPr wrap="square" rtlCol="0">
            <a:spAutoFit/>
          </a:bodyPr>
          <a:lstStyle/>
          <a:p>
            <a:pPr algn="ctr"/>
            <a:r>
              <a:rPr lang="en-US" sz="1600" b="1" u="sng" dirty="0"/>
              <a:t>Genes are colored according to expression level.</a:t>
            </a:r>
            <a:r>
              <a:rPr lang="en-US" sz="1600" dirty="0"/>
              <a:t> </a:t>
            </a:r>
            <a:r>
              <a:rPr lang="en-US" sz="1600" b="1" u="sng" dirty="0"/>
              <a:t>Again, logarithmically transformed values are usually used for simplicity of representation</a:t>
            </a:r>
            <a:endParaRPr lang="en-US" sz="1600" dirty="0"/>
          </a:p>
        </p:txBody>
      </p:sp>
    </p:spTree>
    <p:extLst>
      <p:ext uri="{BB962C8B-B14F-4D97-AF65-F5344CB8AC3E}">
        <p14:creationId xmlns:p14="http://schemas.microsoft.com/office/powerpoint/2010/main" val="56722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388772" y="1810653"/>
            <a:ext cx="3965028" cy="3293209"/>
          </a:xfrm>
          <a:prstGeom prst="rect">
            <a:avLst/>
          </a:prstGeom>
          <a:noFill/>
        </p:spPr>
        <p:txBody>
          <a:bodyPr wrap="square" rtlCol="0">
            <a:spAutoFit/>
          </a:bodyPr>
          <a:lstStyle/>
          <a:p>
            <a:pPr algn="just"/>
            <a:r>
              <a:rPr lang="en-US" sz="1600" b="1" u="sng" dirty="0"/>
              <a:t>Clustering can be performed with regard to both genes and samples</a:t>
            </a:r>
          </a:p>
          <a:p>
            <a:pPr algn="just"/>
            <a:endParaRPr lang="en-US" sz="1600" dirty="0"/>
          </a:p>
          <a:p>
            <a:pPr algn="just"/>
            <a:r>
              <a:rPr lang="en-US" sz="1600" dirty="0"/>
              <a:t>In this case, the graph also allows us to appreciate the similarity in the expression profiles of different samples, tissues, cells, treatments, and experimental points</a:t>
            </a:r>
          </a:p>
          <a:p>
            <a:pPr algn="just"/>
            <a:endParaRPr lang="en-US" sz="1600" dirty="0"/>
          </a:p>
          <a:p>
            <a:pPr algn="just"/>
            <a:r>
              <a:rPr lang="en-US" sz="1600" dirty="0"/>
              <a:t>Hierarchical clustering, as you can see, always proceeds by binary branching, that is, from a single “node” two “branches” branch off</a:t>
            </a:r>
          </a:p>
        </p:txBody>
      </p:sp>
      <p:sp>
        <p:nvSpPr>
          <p:cNvPr id="6" name="CasellaDiTesto 5"/>
          <p:cNvSpPr txBox="1"/>
          <p:nvPr/>
        </p:nvSpPr>
        <p:spPr>
          <a:xfrm>
            <a:off x="1397876" y="6072506"/>
            <a:ext cx="9144000" cy="584775"/>
          </a:xfrm>
          <a:prstGeom prst="rect">
            <a:avLst/>
          </a:prstGeom>
          <a:noFill/>
        </p:spPr>
        <p:txBody>
          <a:bodyPr wrap="square" rtlCol="0">
            <a:spAutoFit/>
          </a:bodyPr>
          <a:lstStyle/>
          <a:p>
            <a:pPr algn="ctr"/>
            <a:r>
              <a:rPr lang="en-US" sz="1600" b="1" u="sng" dirty="0"/>
              <a:t>As in a phylogenetic tree, the length of “branches” indicates the “distance” between samples</a:t>
            </a:r>
            <a:endParaRPr lang="en-US" sz="1600"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02" y="1450710"/>
            <a:ext cx="6679793" cy="4372021"/>
          </a:xfrm>
          <a:prstGeom prst="rect">
            <a:avLst/>
          </a:prstGeom>
        </p:spPr>
      </p:pic>
      <p:sp>
        <p:nvSpPr>
          <p:cNvPr id="8" name="Titolo 1">
            <a:extLst>
              <a:ext uri="{FF2B5EF4-FFF2-40B4-BE49-F238E27FC236}">
                <a16:creationId xmlns:a16="http://schemas.microsoft.com/office/drawing/2014/main" id="{CD0CDDD1-33F3-31D4-5FC7-F5AAC230C1D3}"/>
              </a:ext>
            </a:extLst>
          </p:cNvPr>
          <p:cNvSpPr txBox="1">
            <a:spLocks/>
          </p:cNvSpPr>
          <p:nvPr/>
        </p:nvSpPr>
        <p:spPr>
          <a:xfrm>
            <a:off x="838200" y="291834"/>
            <a:ext cx="10515600" cy="75948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a:t>Heat map: meaning and interpretation</a:t>
            </a:r>
            <a:endParaRPr lang="en-US" dirty="0"/>
          </a:p>
        </p:txBody>
      </p:sp>
    </p:spTree>
    <p:extLst>
      <p:ext uri="{BB962C8B-B14F-4D97-AF65-F5344CB8AC3E}">
        <p14:creationId xmlns:p14="http://schemas.microsoft.com/office/powerpoint/2010/main" val="212072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74417"/>
            <a:ext cx="10515600" cy="759482"/>
          </a:xfrm>
        </p:spPr>
        <p:txBody>
          <a:bodyPr/>
          <a:lstStyle/>
          <a:p>
            <a:r>
              <a:rPr lang="it-IT" dirty="0" err="1"/>
              <a:t>Principal</a:t>
            </a:r>
            <a:r>
              <a:rPr lang="it-IT" dirty="0"/>
              <a:t> Component Analysis (PCA)</a:t>
            </a:r>
            <a:endParaRPr lang="en-US" dirty="0"/>
          </a:p>
        </p:txBody>
      </p:sp>
      <p:sp>
        <p:nvSpPr>
          <p:cNvPr id="5" name="CasellaDiTesto 4"/>
          <p:cNvSpPr txBox="1"/>
          <p:nvPr/>
        </p:nvSpPr>
        <p:spPr>
          <a:xfrm>
            <a:off x="7184571" y="1669891"/>
            <a:ext cx="4772298" cy="3970318"/>
          </a:xfrm>
          <a:prstGeom prst="rect">
            <a:avLst/>
          </a:prstGeom>
          <a:noFill/>
        </p:spPr>
        <p:txBody>
          <a:bodyPr wrap="square" rtlCol="0">
            <a:spAutoFit/>
          </a:bodyPr>
          <a:lstStyle/>
          <a:p>
            <a:pPr algn="just"/>
            <a:r>
              <a:rPr lang="en-US" b="1" u="sng" dirty="0"/>
              <a:t>This is another very useful and popular method to represent in a highly simplified way the most macroscopic differences between various biologic samples</a:t>
            </a:r>
          </a:p>
          <a:p>
            <a:pPr algn="just"/>
            <a:endParaRPr lang="en-US" dirty="0"/>
          </a:p>
          <a:p>
            <a:pPr algn="just"/>
            <a:r>
              <a:rPr lang="en-US" dirty="0"/>
              <a:t>The complexity of the numerical gene expression matrix is simplified into two (or sometimes 3) dimensions (principal components) that explain a given % of the variance</a:t>
            </a:r>
          </a:p>
          <a:p>
            <a:pPr algn="just"/>
            <a:endParaRPr lang="en-US" dirty="0"/>
          </a:p>
          <a:p>
            <a:pPr algn="just"/>
            <a:r>
              <a:rPr lang="en-US" dirty="0"/>
              <a:t>Samples with similar expression profiles would tend to cluster </a:t>
            </a:r>
          </a:p>
          <a:p>
            <a:endParaRPr lang="it-IT" dirty="0"/>
          </a:p>
        </p:txBody>
      </p:sp>
      <p:pic>
        <p:nvPicPr>
          <p:cNvPr id="3" name="Immagine 2"/>
          <p:cNvPicPr>
            <a:picLocks noChangeAspect="1"/>
          </p:cNvPicPr>
          <p:nvPr/>
        </p:nvPicPr>
        <p:blipFill>
          <a:blip r:embed="rId2"/>
          <a:stretch>
            <a:fillRect/>
          </a:stretch>
        </p:blipFill>
        <p:spPr>
          <a:xfrm>
            <a:off x="627993" y="1933903"/>
            <a:ext cx="6308811" cy="4260303"/>
          </a:xfrm>
          <a:prstGeom prst="rect">
            <a:avLst/>
          </a:prstGeom>
        </p:spPr>
      </p:pic>
    </p:spTree>
    <p:extLst>
      <p:ext uri="{BB962C8B-B14F-4D97-AF65-F5344CB8AC3E}">
        <p14:creationId xmlns:p14="http://schemas.microsoft.com/office/powerpoint/2010/main" val="225855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a:t>PCA – an </a:t>
            </a:r>
            <a:r>
              <a:rPr lang="it-IT" dirty="0" err="1"/>
              <a:t>example</a:t>
            </a:r>
            <a:endParaRPr lang="en-US" dirty="0"/>
          </a:p>
        </p:txBody>
      </p:sp>
      <p:sp>
        <p:nvSpPr>
          <p:cNvPr id="5" name="CasellaDiTesto 4"/>
          <p:cNvSpPr txBox="1"/>
          <p:nvPr/>
        </p:nvSpPr>
        <p:spPr>
          <a:xfrm>
            <a:off x="1219199" y="5016137"/>
            <a:ext cx="9753600" cy="1384995"/>
          </a:xfrm>
          <a:prstGeom prst="rect">
            <a:avLst/>
          </a:prstGeom>
          <a:noFill/>
        </p:spPr>
        <p:txBody>
          <a:bodyPr wrap="square" rtlCol="0">
            <a:spAutoFit/>
          </a:bodyPr>
          <a:lstStyle/>
          <a:p>
            <a:pPr algn="just"/>
            <a:r>
              <a:rPr lang="en-US" sz="1400" noProof="0" dirty="0"/>
              <a:t>Sometimes PCA allows to highlight some hidden and unexpected trends in RNA-seq data.</a:t>
            </a:r>
          </a:p>
          <a:p>
            <a:pPr algn="just"/>
            <a:r>
              <a:rPr lang="en-US" sz="1400" noProof="0" dirty="0"/>
              <a:t>Panel A (which displays the two major PC components) show a differential clustering of samples by tissue, as expected.</a:t>
            </a:r>
          </a:p>
          <a:p>
            <a:pPr algn="just"/>
            <a:r>
              <a:rPr lang="en-US" sz="1400" noProof="0" dirty="0"/>
              <a:t>On the other hand, panel B shows that the samples also display a shared clustering based on the institute where a given sample was prepared. However, this is only visible for PC5 e PC7 (that explain very little variance overall, i.e. have a minor impact on global expression profiles).</a:t>
            </a:r>
          </a:p>
        </p:txBody>
      </p:sp>
      <p:pic>
        <p:nvPicPr>
          <p:cNvPr id="1026" name="Picture 2" descr="rna-s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159" y="1129693"/>
            <a:ext cx="9005681" cy="380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normAutofit fontScale="90000"/>
          </a:bodyPr>
          <a:lstStyle/>
          <a:p>
            <a:r>
              <a:rPr lang="it-IT" dirty="0" err="1"/>
              <a:t>Weighted</a:t>
            </a:r>
            <a:r>
              <a:rPr lang="it-IT" dirty="0"/>
              <a:t> </a:t>
            </a:r>
            <a:r>
              <a:rPr lang="it-IT" dirty="0" err="1"/>
              <a:t>analysis</a:t>
            </a:r>
            <a:r>
              <a:rPr lang="it-IT" dirty="0"/>
              <a:t> of gene co-</a:t>
            </a:r>
            <a:r>
              <a:rPr lang="it-IT" dirty="0" err="1"/>
              <a:t>regulation</a:t>
            </a:r>
            <a:r>
              <a:rPr lang="it-IT" dirty="0"/>
              <a:t> networks</a:t>
            </a:r>
            <a:endParaRPr lang="en-US" dirty="0"/>
          </a:p>
        </p:txBody>
      </p:sp>
      <p:sp>
        <p:nvSpPr>
          <p:cNvPr id="5" name="CasellaDiTesto 4"/>
          <p:cNvSpPr txBox="1"/>
          <p:nvPr/>
        </p:nvSpPr>
        <p:spPr>
          <a:xfrm>
            <a:off x="567558" y="5274210"/>
            <a:ext cx="11214537" cy="1077218"/>
          </a:xfrm>
          <a:prstGeom prst="rect">
            <a:avLst/>
          </a:prstGeom>
          <a:noFill/>
        </p:spPr>
        <p:txBody>
          <a:bodyPr wrap="square" rtlCol="0">
            <a:spAutoFit/>
          </a:bodyPr>
          <a:lstStyle/>
          <a:p>
            <a:pPr algn="just"/>
            <a:r>
              <a:rPr lang="en-US" sz="1600" dirty="0"/>
              <a:t>In time-course experiments, in particular, it is possible to group genes on the basis of common temporal expression trends, such as in response to a given treatment. It is possible to hypothesize that genes showing the same expression profile are subject to regulation by the same transcription factors and are consequently involved in the same biological pathways</a:t>
            </a:r>
            <a:endParaRPr lang="it-IT" sz="1600" dirty="0"/>
          </a:p>
        </p:txBody>
      </p:sp>
      <p:pic>
        <p:nvPicPr>
          <p:cNvPr id="4" name="Immagine 3"/>
          <p:cNvPicPr>
            <a:picLocks noChangeAspect="1"/>
          </p:cNvPicPr>
          <p:nvPr/>
        </p:nvPicPr>
        <p:blipFill>
          <a:blip r:embed="rId2"/>
          <a:stretch>
            <a:fillRect/>
          </a:stretch>
        </p:blipFill>
        <p:spPr>
          <a:xfrm>
            <a:off x="838200" y="1135399"/>
            <a:ext cx="5216569" cy="3825484"/>
          </a:xfrm>
          <a:prstGeom prst="rect">
            <a:avLst/>
          </a:prstGeom>
        </p:spPr>
      </p:pic>
      <p:pic>
        <p:nvPicPr>
          <p:cNvPr id="6" name="Immagine 5"/>
          <p:cNvPicPr>
            <a:picLocks noChangeAspect="1"/>
          </p:cNvPicPr>
          <p:nvPr/>
        </p:nvPicPr>
        <p:blipFill>
          <a:blip r:embed="rId3"/>
          <a:stretch>
            <a:fillRect/>
          </a:stretch>
        </p:blipFill>
        <p:spPr>
          <a:xfrm>
            <a:off x="6726621" y="1051316"/>
            <a:ext cx="4876800" cy="2476500"/>
          </a:xfrm>
          <a:prstGeom prst="rect">
            <a:avLst/>
          </a:prstGeom>
        </p:spPr>
      </p:pic>
      <p:sp>
        <p:nvSpPr>
          <p:cNvPr id="7" name="CasellaDiTesto 6"/>
          <p:cNvSpPr txBox="1"/>
          <p:nvPr/>
        </p:nvSpPr>
        <p:spPr>
          <a:xfrm>
            <a:off x="6726622" y="3962400"/>
            <a:ext cx="4876799" cy="923330"/>
          </a:xfrm>
          <a:prstGeom prst="rect">
            <a:avLst/>
          </a:prstGeom>
          <a:noFill/>
          <a:ln>
            <a:solidFill>
              <a:schemeClr val="tx1"/>
            </a:solidFill>
          </a:ln>
        </p:spPr>
        <p:txBody>
          <a:bodyPr wrap="square" rtlCol="0">
            <a:spAutoFit/>
          </a:bodyPr>
          <a:lstStyle/>
          <a:p>
            <a:pPr algn="ctr"/>
            <a:r>
              <a:rPr lang="it-IT" dirty="0"/>
              <a:t>Quanto è probabile che i trend di espressione di 2 geni siano così simili per caso?</a:t>
            </a:r>
            <a:endParaRPr lang="en-US" dirty="0"/>
          </a:p>
        </p:txBody>
      </p:sp>
    </p:spTree>
    <p:extLst>
      <p:ext uri="{BB962C8B-B14F-4D97-AF65-F5344CB8AC3E}">
        <p14:creationId xmlns:p14="http://schemas.microsoft.com/office/powerpoint/2010/main" val="11456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normAutofit fontScale="90000"/>
          </a:bodyPr>
          <a:lstStyle/>
          <a:p>
            <a:r>
              <a:rPr lang="it-IT" dirty="0" err="1"/>
              <a:t>Weighted</a:t>
            </a:r>
            <a:r>
              <a:rPr lang="it-IT" dirty="0"/>
              <a:t> </a:t>
            </a:r>
            <a:r>
              <a:rPr lang="it-IT" dirty="0" err="1"/>
              <a:t>analysis</a:t>
            </a:r>
            <a:r>
              <a:rPr lang="it-IT" dirty="0"/>
              <a:t> of gene co-</a:t>
            </a:r>
            <a:r>
              <a:rPr lang="it-IT" dirty="0" err="1"/>
              <a:t>regulation</a:t>
            </a:r>
            <a:r>
              <a:rPr lang="it-IT" dirty="0"/>
              <a:t> networks</a:t>
            </a:r>
            <a:endParaRPr lang="en-US" dirty="0"/>
          </a:p>
        </p:txBody>
      </p:sp>
      <p:sp>
        <p:nvSpPr>
          <p:cNvPr id="5" name="CasellaDiTesto 4"/>
          <p:cNvSpPr txBox="1"/>
          <p:nvPr/>
        </p:nvSpPr>
        <p:spPr>
          <a:xfrm>
            <a:off x="488731" y="1162413"/>
            <a:ext cx="11214537" cy="5324535"/>
          </a:xfrm>
          <a:prstGeom prst="rect">
            <a:avLst/>
          </a:prstGeom>
          <a:noFill/>
        </p:spPr>
        <p:txBody>
          <a:bodyPr wrap="square" rtlCol="0">
            <a:spAutoFit/>
          </a:bodyPr>
          <a:lstStyle/>
          <a:p>
            <a:pPr algn="just"/>
            <a:r>
              <a:rPr lang="en-US" sz="2000" dirty="0"/>
              <a:t>1)identify “networks” of co-regulation, i.e., shared patterns of gene expression</a:t>
            </a:r>
          </a:p>
          <a:p>
            <a:pPr algn="just"/>
            <a:endParaRPr lang="en-US" sz="2000" dirty="0"/>
          </a:p>
          <a:p>
            <a:pPr algn="just"/>
            <a:r>
              <a:rPr lang="en-US" sz="2000" dirty="0"/>
              <a:t>2)Tie them to “modules,” i.e., hypothetical biological pathways</a:t>
            </a:r>
          </a:p>
          <a:p>
            <a:pPr algn="just"/>
            <a:endParaRPr lang="en-US" sz="2000" dirty="0"/>
          </a:p>
          <a:p>
            <a:pPr algn="just"/>
            <a:r>
              <a:rPr lang="en-US" sz="2000" dirty="0"/>
              <a:t>3)Correlate modules to source data -&gt; identify the most “interesting” modules with respect to experimental conditions</a:t>
            </a:r>
          </a:p>
          <a:p>
            <a:pPr algn="just"/>
            <a:endParaRPr lang="en-US" sz="2000" dirty="0"/>
          </a:p>
          <a:p>
            <a:pPr algn="just"/>
            <a:r>
              <a:rPr lang="en-US" sz="2000" dirty="0"/>
              <a:t>4)Test the robustness of the identified modules (e.g., with additional replicates, or with slightly different experimental conditions)</a:t>
            </a:r>
          </a:p>
          <a:p>
            <a:pPr algn="just"/>
            <a:endParaRPr lang="en-US" sz="2000" dirty="0"/>
          </a:p>
          <a:p>
            <a:pPr algn="just"/>
            <a:r>
              <a:rPr lang="en-US" sz="2000" dirty="0"/>
              <a:t>5)Identify “key drivers” in modules, so as to experimentally validate cause/effect relationships between treatments/diseases/experimental conditions and gene expression trends</a:t>
            </a:r>
          </a:p>
          <a:p>
            <a:pPr algn="just"/>
            <a:endParaRPr lang="en-US" sz="2000" dirty="0"/>
          </a:p>
          <a:p>
            <a:pPr algn="just"/>
            <a:r>
              <a:rPr lang="en-US" sz="2000" dirty="0"/>
              <a:t>ADVANTAGE: </a:t>
            </a:r>
            <a:r>
              <a:rPr lang="en-US" sz="2000" b="1" dirty="0"/>
              <a:t>Construction of modules does not require a priori knowledge of the biological pathways involved.</a:t>
            </a:r>
            <a:r>
              <a:rPr lang="en-US" sz="2000" dirty="0"/>
              <a:t> </a:t>
            </a:r>
            <a:r>
              <a:rPr lang="en-US" sz="2000" b="1" dirty="0"/>
              <a:t>Modules identified on the basis of a very large number of observations will have a high chance of success in experimental validation</a:t>
            </a:r>
            <a:endParaRPr lang="en-US" sz="2000" dirty="0"/>
          </a:p>
        </p:txBody>
      </p:sp>
    </p:spTree>
    <p:extLst>
      <p:ext uri="{BB962C8B-B14F-4D97-AF65-F5344CB8AC3E}">
        <p14:creationId xmlns:p14="http://schemas.microsoft.com/office/powerpoint/2010/main" val="352047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Stabilizing</a:t>
            </a:r>
            <a:r>
              <a:rPr lang="it-IT" dirty="0"/>
              <a:t> </a:t>
            </a:r>
            <a:r>
              <a:rPr lang="it-IT" dirty="0" err="1"/>
              <a:t>extracted</a:t>
            </a:r>
            <a:r>
              <a:rPr lang="it-IT" dirty="0"/>
              <a:t> RNA</a:t>
            </a:r>
          </a:p>
        </p:txBody>
      </p:sp>
      <p:sp>
        <p:nvSpPr>
          <p:cNvPr id="3" name="Content Placeholder 2"/>
          <p:cNvSpPr>
            <a:spLocks noGrp="1"/>
          </p:cNvSpPr>
          <p:nvPr>
            <p:ph idx="1"/>
          </p:nvPr>
        </p:nvSpPr>
        <p:spPr>
          <a:xfrm>
            <a:off x="435428" y="1393023"/>
            <a:ext cx="10737669" cy="4901700"/>
          </a:xfrm>
        </p:spPr>
        <p:txBody>
          <a:bodyPr>
            <a:normAutofit/>
          </a:bodyPr>
          <a:lstStyle/>
          <a:p>
            <a:pPr algn="just"/>
            <a:r>
              <a:rPr lang="en-US" dirty="0"/>
              <a:t>Ideally, RNA should be processed immediately to prepare sequencing libraries, but if this is not possible, preservatives should be used</a:t>
            </a:r>
          </a:p>
          <a:p>
            <a:pPr algn="just"/>
            <a:r>
              <a:rPr lang="en-US" dirty="0"/>
              <a:t>The simplest and most intuitive method is </a:t>
            </a:r>
            <a:r>
              <a:rPr lang="en-US" b="1" dirty="0"/>
              <a:t>immediate freezing of samples in liquid nitrogen before extraction</a:t>
            </a:r>
            <a:r>
              <a:rPr lang="en-US" dirty="0"/>
              <a:t>, with storage at -80°C</a:t>
            </a:r>
          </a:p>
          <a:p>
            <a:pPr algn="just"/>
            <a:r>
              <a:rPr lang="en-US" dirty="0"/>
              <a:t>A number of reagents have also been developed to preserve intact RNA in dissected tissues by immersion and penetration (N.B. these need to have been sufficiently minced). </a:t>
            </a:r>
            <a:r>
              <a:rPr lang="en-US" b="1" dirty="0" err="1"/>
              <a:t>RNAstable</a:t>
            </a:r>
            <a:r>
              <a:rPr lang="en-US" dirty="0"/>
              <a:t> (</a:t>
            </a:r>
            <a:r>
              <a:rPr lang="en-US" dirty="0" err="1"/>
              <a:t>Biomatrica</a:t>
            </a:r>
            <a:r>
              <a:rPr lang="en-US" dirty="0"/>
              <a:t>) and </a:t>
            </a:r>
            <a:r>
              <a:rPr lang="en-US" b="1" dirty="0" err="1"/>
              <a:t>RNAlater</a:t>
            </a:r>
            <a:r>
              <a:rPr lang="en-US" dirty="0"/>
              <a:t> (Qiagen)</a:t>
            </a:r>
          </a:p>
          <a:p>
            <a:pPr algn="just"/>
            <a:r>
              <a:rPr lang="en-US" dirty="0" err="1"/>
              <a:t>RNAlater</a:t>
            </a:r>
            <a:r>
              <a:rPr lang="en-US" dirty="0"/>
              <a:t> is a liquid solution that involves freezing the sample in each case. </a:t>
            </a:r>
            <a:r>
              <a:rPr lang="en-US" dirty="0" err="1"/>
              <a:t>RNAstable</a:t>
            </a:r>
            <a:r>
              <a:rPr lang="en-US" dirty="0"/>
              <a:t> results in vitrification of the sample</a:t>
            </a:r>
          </a:p>
          <a:p>
            <a:pPr algn="just"/>
            <a:r>
              <a:rPr lang="en-US" dirty="0"/>
              <a:t>Following extraction, the RNA must be solubilized in buffers that usually contain TRIS and sodium acetate (to stabilize pH) and </a:t>
            </a:r>
            <a:r>
              <a:rPr lang="en-US" b="1" dirty="0"/>
              <a:t>guanidinium salts</a:t>
            </a:r>
            <a:r>
              <a:rPr lang="en-US" dirty="0"/>
              <a:t>, which act as chaotropic agents to denature proteins, including RNases</a:t>
            </a:r>
          </a:p>
          <a:p>
            <a:pPr algn="just"/>
            <a:endParaRPr lang="it-IT" dirty="0"/>
          </a:p>
        </p:txBody>
      </p:sp>
    </p:spTree>
    <p:extLst>
      <p:ext uri="{BB962C8B-B14F-4D97-AF65-F5344CB8AC3E}">
        <p14:creationId xmlns:p14="http://schemas.microsoft.com/office/powerpoint/2010/main" val="31909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normAutofit fontScale="90000"/>
          </a:bodyPr>
          <a:lstStyle/>
          <a:p>
            <a:r>
              <a:rPr lang="it-IT" dirty="0" err="1"/>
              <a:t>Weighted</a:t>
            </a:r>
            <a:r>
              <a:rPr lang="it-IT" dirty="0"/>
              <a:t> </a:t>
            </a:r>
            <a:r>
              <a:rPr lang="it-IT" dirty="0" err="1"/>
              <a:t>analysis</a:t>
            </a:r>
            <a:r>
              <a:rPr lang="it-IT" dirty="0"/>
              <a:t> of gene co-</a:t>
            </a:r>
            <a:r>
              <a:rPr lang="it-IT" dirty="0" err="1"/>
              <a:t>regulation</a:t>
            </a:r>
            <a:r>
              <a:rPr lang="it-IT" dirty="0"/>
              <a:t> networks</a:t>
            </a:r>
            <a:endParaRPr lang="en-US" dirty="0"/>
          </a:p>
        </p:txBody>
      </p:sp>
      <p:pic>
        <p:nvPicPr>
          <p:cNvPr id="6146" name="Picture 2" descr="rna-s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795" y="1398158"/>
            <a:ext cx="9703083" cy="495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4325" y="570508"/>
            <a:ext cx="10515600" cy="759482"/>
          </a:xfrm>
        </p:spPr>
        <p:txBody>
          <a:bodyPr>
            <a:noAutofit/>
          </a:bodyPr>
          <a:lstStyle/>
          <a:p>
            <a:r>
              <a:rPr lang="it-IT" sz="3200" dirty="0" err="1"/>
              <a:t>Graphical</a:t>
            </a:r>
            <a:r>
              <a:rPr lang="it-IT" sz="3200" dirty="0"/>
              <a:t> </a:t>
            </a:r>
            <a:r>
              <a:rPr lang="it-IT" sz="3200" dirty="0" err="1"/>
              <a:t>representation</a:t>
            </a:r>
            <a:r>
              <a:rPr lang="it-IT" sz="3200" dirty="0"/>
              <a:t> </a:t>
            </a:r>
            <a:r>
              <a:rPr lang="it-IT" sz="3200" dirty="0" err="1"/>
              <a:t>methods</a:t>
            </a:r>
            <a:r>
              <a:rPr lang="it-IT" sz="3200" dirty="0"/>
              <a:t>: </a:t>
            </a:r>
            <a:r>
              <a:rPr lang="it-IT" sz="3200" dirty="0" err="1"/>
              <a:t>when</a:t>
            </a:r>
            <a:r>
              <a:rPr lang="it-IT" sz="3200" dirty="0"/>
              <a:t> and </a:t>
            </a:r>
            <a:r>
              <a:rPr lang="it-IT" sz="3200" dirty="0" err="1"/>
              <a:t>why</a:t>
            </a:r>
            <a:r>
              <a:rPr lang="it-IT" sz="3200" dirty="0"/>
              <a:t> </a:t>
            </a:r>
            <a:r>
              <a:rPr lang="it-IT" sz="3200" dirty="0" err="1"/>
              <a:t>should</a:t>
            </a:r>
            <a:r>
              <a:rPr lang="it-IT" sz="3200" dirty="0"/>
              <a:t> </a:t>
            </a:r>
            <a:r>
              <a:rPr lang="it-IT" sz="3200" dirty="0" err="1"/>
              <a:t>you</a:t>
            </a:r>
            <a:r>
              <a:rPr lang="it-IT" sz="3200" dirty="0"/>
              <a:t> use </a:t>
            </a:r>
            <a:r>
              <a:rPr lang="it-IT" sz="3200" dirty="0" err="1"/>
              <a:t>them</a:t>
            </a:r>
            <a:r>
              <a:rPr lang="it-IT" sz="3200" dirty="0"/>
              <a:t>?</a:t>
            </a:r>
            <a:endParaRPr lang="en-US" sz="3200" dirty="0"/>
          </a:p>
        </p:txBody>
      </p:sp>
      <p:sp>
        <p:nvSpPr>
          <p:cNvPr id="5" name="CasellaDiTesto 4"/>
          <p:cNvSpPr txBox="1"/>
          <p:nvPr/>
        </p:nvSpPr>
        <p:spPr>
          <a:xfrm>
            <a:off x="702691" y="1724117"/>
            <a:ext cx="11214537" cy="4647426"/>
          </a:xfrm>
          <a:prstGeom prst="rect">
            <a:avLst/>
          </a:prstGeom>
          <a:noFill/>
        </p:spPr>
        <p:txBody>
          <a:bodyPr wrap="square" rtlCol="0">
            <a:spAutoFit/>
          </a:bodyPr>
          <a:lstStyle/>
          <a:p>
            <a:pPr marL="285750" indent="-285750" algn="just">
              <a:buFont typeface="Wingdings" panose="05000000000000000000" pitchFamily="2" charset="2"/>
              <a:buChar char="ü"/>
            </a:pPr>
            <a:r>
              <a:rPr lang="en-US" sz="1600" b="1" dirty="0"/>
              <a:t>PCA</a:t>
            </a:r>
            <a:r>
              <a:rPr lang="en-US" sz="1600" dirty="0"/>
              <a:t>: valid in any case I want to compare large -omics datasets, especially when there are many samples (best application = single-cell RNA-seq) -&gt; I highlight large differences and similarities between samples</a:t>
            </a:r>
          </a:p>
          <a:p>
            <a:pPr marL="285750" indent="-285750" algn="just">
              <a:buFont typeface="Wingdings" panose="05000000000000000000" pitchFamily="2" charset="2"/>
              <a:buChar char="ü"/>
            </a:pPr>
            <a:endParaRPr lang="en-US" sz="1600" dirty="0"/>
          </a:p>
          <a:p>
            <a:pPr marL="285750" indent="-285750" algn="just">
              <a:buFont typeface="Wingdings" panose="05000000000000000000" pitchFamily="2" charset="2"/>
              <a:buChar char="ü"/>
            </a:pPr>
            <a:r>
              <a:rPr lang="en-US" sz="1600" b="1" dirty="0"/>
              <a:t>Scatter</a:t>
            </a:r>
            <a:r>
              <a:rPr lang="en-US" sz="1600" dirty="0"/>
              <a:t> </a:t>
            </a:r>
            <a:r>
              <a:rPr lang="en-US" sz="1600" b="1" dirty="0"/>
              <a:t>plot</a:t>
            </a:r>
            <a:r>
              <a:rPr lang="en-US" sz="1600" dirty="0"/>
              <a:t>: exclusively RNA-seq or miRNA-seq experiments -&gt; I highlight differentially expressed genes and identify outliers</a:t>
            </a:r>
          </a:p>
          <a:p>
            <a:pPr marL="285750" indent="-285750" algn="just">
              <a:buFont typeface="Wingdings" panose="05000000000000000000" pitchFamily="2" charset="2"/>
              <a:buChar char="ü"/>
            </a:pPr>
            <a:endParaRPr lang="en-US" sz="1600" dirty="0"/>
          </a:p>
          <a:p>
            <a:pPr marL="285750" indent="-285750" algn="just">
              <a:buFont typeface="Wingdings" panose="05000000000000000000" pitchFamily="2" charset="2"/>
              <a:buChar char="ü"/>
            </a:pPr>
            <a:r>
              <a:rPr lang="en-US" sz="1600" b="1" dirty="0"/>
              <a:t>MA-plot</a:t>
            </a:r>
            <a:r>
              <a:rPr lang="en-US" sz="1600" dirty="0"/>
              <a:t>: originated as a representation for microarrays. It is also used (but more rarely) for gene expression experiments: I highlight DEGs with respect to their expression level in a sample</a:t>
            </a:r>
          </a:p>
          <a:p>
            <a:pPr marL="285750" indent="-285750" algn="just">
              <a:buFont typeface="Wingdings" panose="05000000000000000000" pitchFamily="2" charset="2"/>
              <a:buChar char="ü"/>
            </a:pPr>
            <a:endParaRPr lang="en-US" sz="1600" dirty="0"/>
          </a:p>
          <a:p>
            <a:pPr marL="285750" indent="-285750" algn="just">
              <a:buFont typeface="Wingdings" panose="05000000000000000000" pitchFamily="2" charset="2"/>
              <a:buChar char="ü"/>
            </a:pPr>
            <a:r>
              <a:rPr lang="en-US" sz="1600" b="1" dirty="0"/>
              <a:t>Volcano plot</a:t>
            </a:r>
            <a:r>
              <a:rPr lang="en-US" sz="1600" dirty="0"/>
              <a:t>: typically used for RNA-seq and miRNA-seq, it makes no sense to use it for microarrays: it is the most intuitive and comprehensive way to show significant overall effects of a treatment and to highlight number of DEGs and extent of gene expression alterations</a:t>
            </a:r>
          </a:p>
          <a:p>
            <a:pPr marL="285750" indent="-285750" algn="just">
              <a:buFont typeface="Wingdings" panose="05000000000000000000" pitchFamily="2" charset="2"/>
              <a:buChar char="ü"/>
            </a:pPr>
            <a:endParaRPr lang="en-US" sz="1600" b="1" dirty="0"/>
          </a:p>
          <a:p>
            <a:pPr marL="285750" indent="-285750" algn="just">
              <a:buFont typeface="Wingdings" panose="05000000000000000000" pitchFamily="2" charset="2"/>
              <a:buChar char="ü"/>
            </a:pPr>
            <a:r>
              <a:rPr lang="en-US" sz="1600" b="1" dirty="0"/>
              <a:t>Heat</a:t>
            </a:r>
            <a:r>
              <a:rPr lang="en-US" sz="1600" dirty="0"/>
              <a:t> </a:t>
            </a:r>
            <a:r>
              <a:rPr lang="en-US" sz="1600" b="1" dirty="0"/>
              <a:t>map</a:t>
            </a:r>
            <a:r>
              <a:rPr lang="en-US" sz="1600" dirty="0"/>
              <a:t>: originated with microarrays (N.B. in that case, however, relative fluorescence intensity values were shown), and suitable for gene expression experiments (RNA-seq, miRNA-seq), potentially also quantitative proteomics: useful for highlighting groups of co-regulated genes -&gt; first step for defining “modules” and regulatory networks</a:t>
            </a:r>
          </a:p>
          <a:p>
            <a:endParaRPr lang="it-IT" sz="2400" dirty="0"/>
          </a:p>
        </p:txBody>
      </p:sp>
    </p:spTree>
    <p:extLst>
      <p:ext uri="{BB962C8B-B14F-4D97-AF65-F5344CB8AC3E}">
        <p14:creationId xmlns:p14="http://schemas.microsoft.com/office/powerpoint/2010/main" val="56407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43CA-6499-5D20-5661-FF4E24367373}"/>
              </a:ext>
            </a:extLst>
          </p:cNvPr>
          <p:cNvSpPr>
            <a:spLocks noGrp="1"/>
          </p:cNvSpPr>
          <p:nvPr>
            <p:ph type="title"/>
          </p:nvPr>
        </p:nvSpPr>
        <p:spPr>
          <a:xfrm>
            <a:off x="1341120" y="438912"/>
            <a:ext cx="9509760" cy="583643"/>
          </a:xfrm>
        </p:spPr>
        <p:txBody>
          <a:bodyPr/>
          <a:lstStyle/>
          <a:p>
            <a:r>
              <a:rPr lang="en-US" dirty="0"/>
              <a:t>Small RNA sequencing – a definition</a:t>
            </a:r>
          </a:p>
        </p:txBody>
      </p:sp>
      <p:sp>
        <p:nvSpPr>
          <p:cNvPr id="3" name="Content Placeholder 2">
            <a:extLst>
              <a:ext uri="{FF2B5EF4-FFF2-40B4-BE49-F238E27FC236}">
                <a16:creationId xmlns:a16="http://schemas.microsoft.com/office/drawing/2014/main" id="{B802F483-E112-FA46-2533-ACFE52B2EC54}"/>
              </a:ext>
            </a:extLst>
          </p:cNvPr>
          <p:cNvSpPr>
            <a:spLocks noGrp="1"/>
          </p:cNvSpPr>
          <p:nvPr>
            <p:ph idx="1"/>
          </p:nvPr>
        </p:nvSpPr>
        <p:spPr/>
        <p:txBody>
          <a:bodyPr/>
          <a:lstStyle/>
          <a:p>
            <a:pPr algn="just"/>
            <a:r>
              <a:rPr lang="en-US" dirty="0"/>
              <a:t>The term “</a:t>
            </a:r>
            <a:r>
              <a:rPr lang="en-US" b="1" dirty="0"/>
              <a:t>small RNA</a:t>
            </a:r>
            <a:r>
              <a:rPr lang="en-US" dirty="0"/>
              <a:t>” is generally used to describe a heterogeneous group of RNA molecules which size ranges between 20 and 200 </a:t>
            </a:r>
            <a:r>
              <a:rPr lang="en-US" dirty="0" err="1"/>
              <a:t>nt</a:t>
            </a:r>
            <a:r>
              <a:rPr lang="en-US" dirty="0"/>
              <a:t>, and are therefore smaller than the usual size of mRNAs</a:t>
            </a:r>
          </a:p>
          <a:p>
            <a:pPr algn="just"/>
            <a:r>
              <a:rPr lang="en-US" dirty="0"/>
              <a:t>Nevertheless, such definition is broad and arbitrary, since many different types of RNA molecules with different function would fall within this definition: snRNA, snoRNA, </a:t>
            </a:r>
            <a:r>
              <a:rPr lang="en-US" dirty="0" err="1"/>
              <a:t>piRNA</a:t>
            </a:r>
            <a:r>
              <a:rPr lang="en-US" dirty="0"/>
              <a:t>, miRNA, YRNA, tRNA and siRNA</a:t>
            </a:r>
          </a:p>
          <a:p>
            <a:pPr algn="just"/>
            <a:r>
              <a:rPr lang="en-US" dirty="0"/>
              <a:t>However, in the overwhelming majority of cases the target of small RNA sequencing approaches are </a:t>
            </a:r>
            <a:r>
              <a:rPr lang="en-US" b="1" u="sng" dirty="0"/>
              <a:t>miRNAs</a:t>
            </a:r>
            <a:r>
              <a:rPr lang="en-US" dirty="0"/>
              <a:t>, the most abundant class of cellular small RNAs</a:t>
            </a:r>
          </a:p>
          <a:p>
            <a:pPr algn="just"/>
            <a:r>
              <a:rPr lang="en-US" dirty="0"/>
              <a:t>Therefore, </a:t>
            </a:r>
            <a:r>
              <a:rPr lang="en-US" b="1" dirty="0"/>
              <a:t>small RNA sequencing and miRNA-seq are often used interchangeably as synonymous terms</a:t>
            </a:r>
          </a:p>
        </p:txBody>
      </p:sp>
    </p:spTree>
    <p:extLst>
      <p:ext uri="{BB962C8B-B14F-4D97-AF65-F5344CB8AC3E}">
        <p14:creationId xmlns:p14="http://schemas.microsoft.com/office/powerpoint/2010/main" val="170917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75488"/>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343" y="1215198"/>
            <a:ext cx="8009314" cy="4427604"/>
          </a:xfrm>
          <a:prstGeom prst="rect">
            <a:avLst/>
          </a:prstGeom>
        </p:spPr>
      </p:pic>
      <p:sp>
        <p:nvSpPr>
          <p:cNvPr id="6" name="CasellaDiTesto 5"/>
          <p:cNvSpPr txBox="1"/>
          <p:nvPr/>
        </p:nvSpPr>
        <p:spPr>
          <a:xfrm>
            <a:off x="720969" y="5642802"/>
            <a:ext cx="110079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The approach is very similar to that of a classical RNA-seq, but there are fundamental differences in how the libraries are extracted (with special kits) and prepared (without the need for fragmentation)</a:t>
            </a:r>
          </a:p>
        </p:txBody>
      </p:sp>
    </p:spTree>
    <p:extLst>
      <p:ext uri="{BB962C8B-B14F-4D97-AF65-F5344CB8AC3E}">
        <p14:creationId xmlns:p14="http://schemas.microsoft.com/office/powerpoint/2010/main" val="41079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75488"/>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627017" y="1254034"/>
            <a:ext cx="7317448" cy="4980432"/>
          </a:xfrm>
        </p:spPr>
        <p:txBody>
          <a:bodyPr>
            <a:noAutofit/>
          </a:bodyPr>
          <a:lstStyle/>
          <a:p>
            <a:pPr algn="just"/>
            <a:r>
              <a:rPr lang="en-US" sz="1800" dirty="0"/>
              <a:t>Show can miRNAs be isolated from total RNA extracts?</a:t>
            </a:r>
          </a:p>
          <a:p>
            <a:pPr algn="just"/>
            <a:r>
              <a:rPr lang="en-US" sz="1800" dirty="0"/>
              <a:t>Keep in mind that miRNAs usually represent an extremely small fraction of total RNA</a:t>
            </a:r>
          </a:p>
          <a:p>
            <a:pPr algn="just"/>
            <a:r>
              <a:rPr lang="en-US" sz="1800" dirty="0"/>
              <a:t>Avoid over-drying RNA pellets: this may lead to the impossibility of re-solubilizing small RNAs</a:t>
            </a:r>
          </a:p>
          <a:p>
            <a:pPr algn="just"/>
            <a:r>
              <a:rPr lang="en-US" sz="1800" dirty="0"/>
              <a:t>The most common strategies may involve:</a:t>
            </a:r>
          </a:p>
          <a:p>
            <a:pPr marL="45720" indent="0" algn="just">
              <a:buNone/>
            </a:pPr>
            <a:r>
              <a:rPr lang="en-US" sz="1800" dirty="0"/>
              <a:t>-The </a:t>
            </a:r>
            <a:r>
              <a:rPr lang="en-US" sz="1800" b="1" dirty="0"/>
              <a:t>separation of small RNAs via gel electrophoresis</a:t>
            </a:r>
            <a:r>
              <a:rPr lang="en-US" sz="1800" dirty="0"/>
              <a:t>, followed by their recovery (the gel needs to be cut and the miRNAs need to be released from agarose). </a:t>
            </a:r>
            <a:r>
              <a:rPr lang="en-US" sz="1800" u="sng" dirty="0"/>
              <a:t>This is impractical and may lead to significant sample loss; however, this is an inexpensive approach</a:t>
            </a:r>
          </a:p>
          <a:p>
            <a:pPr marL="45720" indent="0" algn="just">
              <a:buNone/>
            </a:pPr>
            <a:r>
              <a:rPr lang="en-US" sz="1800" dirty="0"/>
              <a:t>-The use of </a:t>
            </a:r>
            <a:r>
              <a:rPr lang="en-US" sz="1800" b="1" dirty="0"/>
              <a:t>commercial kits based on solid-phase extraction </a:t>
            </a:r>
            <a:r>
              <a:rPr lang="en-US" sz="1800" dirty="0"/>
              <a:t>(column-based kits), which enable the exclusive recovery of low molecular weight RNAs. </a:t>
            </a:r>
            <a:r>
              <a:rPr lang="en-US" sz="1800" u="sng" dirty="0"/>
              <a:t>This is a very effective and reproducible approach, which is however quite expensive</a:t>
            </a:r>
          </a:p>
        </p:txBody>
      </p:sp>
      <p:pic>
        <p:nvPicPr>
          <p:cNvPr id="5" name="Picture 4">
            <a:extLst>
              <a:ext uri="{FF2B5EF4-FFF2-40B4-BE49-F238E27FC236}">
                <a16:creationId xmlns:a16="http://schemas.microsoft.com/office/drawing/2014/main" id="{70AC636F-B303-608F-732F-0AD355D7F926}"/>
              </a:ext>
            </a:extLst>
          </p:cNvPr>
          <p:cNvPicPr>
            <a:picLocks noChangeAspect="1"/>
          </p:cNvPicPr>
          <p:nvPr/>
        </p:nvPicPr>
        <p:blipFill>
          <a:blip r:embed="rId2">
            <a:extLst>
              <a:ext uri="{28A0092B-C50C-407E-A947-70E740481C1C}">
                <a14:useLocalDpi xmlns:a14="http://schemas.microsoft.com/office/drawing/2010/main" val="0"/>
              </a:ext>
            </a:extLst>
          </a:blip>
          <a:srcRect t="41205" b="25673"/>
          <a:stretch/>
        </p:blipFill>
        <p:spPr>
          <a:xfrm>
            <a:off x="8183487" y="1855837"/>
            <a:ext cx="3651504" cy="1582994"/>
          </a:xfrm>
          <a:prstGeom prst="rect">
            <a:avLst/>
          </a:prstGeom>
        </p:spPr>
      </p:pic>
      <p:sp>
        <p:nvSpPr>
          <p:cNvPr id="6" name="TextBox 5">
            <a:extLst>
              <a:ext uri="{FF2B5EF4-FFF2-40B4-BE49-F238E27FC236}">
                <a16:creationId xmlns:a16="http://schemas.microsoft.com/office/drawing/2014/main" id="{53EA94EB-3428-9E14-7BC8-BF79056A69A4}"/>
              </a:ext>
            </a:extLst>
          </p:cNvPr>
          <p:cNvSpPr txBox="1"/>
          <p:nvPr/>
        </p:nvSpPr>
        <p:spPr>
          <a:xfrm>
            <a:off x="8304866" y="3888659"/>
            <a:ext cx="3408746" cy="1477328"/>
          </a:xfrm>
          <a:prstGeom prst="rect">
            <a:avLst/>
          </a:prstGeom>
          <a:noFill/>
          <a:ln>
            <a:solidFill>
              <a:schemeClr val="accent1"/>
            </a:solidFill>
          </a:ln>
        </p:spPr>
        <p:txBody>
          <a:bodyPr wrap="square" rtlCol="0">
            <a:spAutoFit/>
          </a:bodyPr>
          <a:lstStyle/>
          <a:p>
            <a:pPr algn="ctr"/>
            <a:r>
              <a:rPr lang="en-US" dirty="0"/>
              <a:t>Above: standard total RNA extraction vs miRNA-enriched RNA extraction, checked on an Agilent Bioanalyzer</a:t>
            </a:r>
          </a:p>
        </p:txBody>
      </p:sp>
    </p:spTree>
    <p:extLst>
      <p:ext uri="{BB962C8B-B14F-4D97-AF65-F5344CB8AC3E}">
        <p14:creationId xmlns:p14="http://schemas.microsoft.com/office/powerpoint/2010/main" val="7498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75488"/>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627017" y="1254034"/>
            <a:ext cx="10694126" cy="4980432"/>
          </a:xfrm>
        </p:spPr>
        <p:txBody>
          <a:bodyPr>
            <a:noAutofit/>
          </a:bodyPr>
          <a:lstStyle/>
          <a:p>
            <a:pPr algn="just"/>
            <a:r>
              <a:rPr lang="en-US" dirty="0"/>
              <a:t>Problems very similar to those described for the analysis of RNA-seq data related to mRNAs are encountered in the case of the analysis of small RNAs, particularly miRNAs. Of course, the handling of reads (trimming and mapping) must be thought of differently than for an RNA-seq, since the size of miRNAs is very small (</a:t>
            </a:r>
            <a:r>
              <a:rPr lang="en-US" b="1" u="sng" dirty="0"/>
              <a:t>about 22 </a:t>
            </a:r>
            <a:r>
              <a:rPr lang="en-US" b="1" u="sng" dirty="0" err="1"/>
              <a:t>nt</a:t>
            </a:r>
            <a:r>
              <a:rPr lang="en-US" dirty="0"/>
              <a:t>)! The sequencing itself will be of a very specific type (e.g., </a:t>
            </a:r>
            <a:r>
              <a:rPr lang="en-US" u="sng" dirty="0"/>
              <a:t>it does not make sense to use very long reads or paired-end approaches</a:t>
            </a:r>
            <a:r>
              <a:rPr lang="en-US" dirty="0"/>
              <a:t>!)</a:t>
            </a:r>
          </a:p>
          <a:p>
            <a:pPr algn="just"/>
            <a:r>
              <a:rPr lang="en-US" dirty="0"/>
              <a:t>Two distinct approaches are possible here:</a:t>
            </a:r>
          </a:p>
          <a:p>
            <a:pPr marL="45720" indent="0" algn="just">
              <a:buNone/>
            </a:pPr>
            <a:r>
              <a:rPr lang="en-US" dirty="0"/>
              <a:t>1)Counting the different types of miRNAs obtained in a sequencing experiment and then comparing them with a reference database (mapping-free, “lighter” approach, does not require a reference genome)</a:t>
            </a:r>
          </a:p>
          <a:p>
            <a:pPr marL="45720" indent="0" algn="just">
              <a:buNone/>
            </a:pPr>
            <a:r>
              <a:rPr lang="en-US" dirty="0"/>
              <a:t>2)Mapping reads to an annotated genome and counting how many fall within regions annotated as miRNAs (a “heavier” approach, applicable only to model organisms, in which the genome is well annotated)</a:t>
            </a:r>
          </a:p>
        </p:txBody>
      </p:sp>
    </p:spTree>
    <p:extLst>
      <p:ext uri="{BB962C8B-B14F-4D97-AF65-F5344CB8AC3E}">
        <p14:creationId xmlns:p14="http://schemas.microsoft.com/office/powerpoint/2010/main" val="408376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838200" y="1825625"/>
            <a:ext cx="6529552" cy="4351338"/>
          </a:xfrm>
        </p:spPr>
        <p:txBody>
          <a:bodyPr>
            <a:normAutofit/>
          </a:bodyPr>
          <a:lstStyle/>
          <a:p>
            <a:pPr algn="just"/>
            <a:r>
              <a:rPr lang="en-US" dirty="0"/>
              <a:t>There are miRNA-specific databases, the most important of which is miRbase </a:t>
            </a:r>
            <a:r>
              <a:rPr lang="en-US" dirty="0">
                <a:hlinkClick r:id="rId2"/>
              </a:rPr>
              <a:t>(http://www.mirbase.org</a:t>
            </a:r>
            <a:r>
              <a:rPr lang="en-US" dirty="0"/>
              <a:t>)</a:t>
            </a:r>
          </a:p>
          <a:p>
            <a:pPr algn="just"/>
            <a:endParaRPr lang="en-US" dirty="0"/>
          </a:p>
          <a:p>
            <a:pPr algn="just"/>
            <a:r>
              <a:rPr lang="en-US" dirty="0"/>
              <a:t>It is possible to compare sequences obtained from sequencing with those deposited in these databases by associating each known miRNA with a number of digital counts</a:t>
            </a:r>
          </a:p>
          <a:p>
            <a:pPr algn="just"/>
            <a:endParaRPr lang="en-US" dirty="0"/>
          </a:p>
          <a:p>
            <a:pPr algn="just"/>
            <a:r>
              <a:rPr lang="en-US" dirty="0"/>
              <a:t>Differential expression analysis can proceed similarly to what is done for RNA-sequencing data</a:t>
            </a:r>
          </a:p>
        </p:txBody>
      </p:sp>
      <p:pic>
        <p:nvPicPr>
          <p:cNvPr id="4" name="Immagine 3"/>
          <p:cNvPicPr>
            <a:picLocks noChangeAspect="1"/>
          </p:cNvPicPr>
          <p:nvPr/>
        </p:nvPicPr>
        <p:blipFill>
          <a:blip r:embed="rId3"/>
          <a:stretch>
            <a:fillRect/>
          </a:stretch>
        </p:blipFill>
        <p:spPr>
          <a:xfrm>
            <a:off x="8230257" y="1690688"/>
            <a:ext cx="2857500" cy="1762125"/>
          </a:xfrm>
          <a:prstGeom prst="rect">
            <a:avLst/>
          </a:prstGeom>
        </p:spPr>
      </p:pic>
      <p:sp>
        <p:nvSpPr>
          <p:cNvPr id="5" name="CasellaDiTesto 4"/>
          <p:cNvSpPr txBox="1"/>
          <p:nvPr/>
        </p:nvSpPr>
        <p:spPr>
          <a:xfrm>
            <a:off x="7945821" y="4001294"/>
            <a:ext cx="3626069" cy="1815882"/>
          </a:xfrm>
          <a:prstGeom prst="rect">
            <a:avLst/>
          </a:prstGeom>
          <a:noFill/>
          <a:ln>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624D38"/>
                </a:solidFill>
                <a:effectLst/>
                <a:uLnTx/>
                <a:uFillTx/>
                <a:latin typeface="Century Gothic"/>
                <a:ea typeface="+mn-ea"/>
                <a:cs typeface="+mn-cs"/>
              </a:rPr>
              <a:t>N.B. </a:t>
            </a:r>
            <a:r>
              <a:rPr kumimoji="0" lang="en-US" sz="1600" b="0" i="0" u="none" strike="noStrike" kern="1200" cap="none" spc="0" normalizeH="0" baseline="0" noProof="0" dirty="0">
                <a:ln>
                  <a:noFill/>
                </a:ln>
                <a:solidFill>
                  <a:srgbClr val="624D38"/>
                </a:solidFill>
                <a:effectLst/>
                <a:uLnTx/>
                <a:uFillTx/>
                <a:latin typeface="Century Gothic"/>
                <a:ea typeface="+mn-ea"/>
                <a:cs typeface="+mn-cs"/>
              </a:rPr>
              <a:t>In this case, talking about RPKM, TPM and FPKM does not make sense since the length of miRNAs is always the same. Normalization will therefore have to be done solely on the basis of sequencing depth</a:t>
            </a:r>
          </a:p>
        </p:txBody>
      </p:sp>
    </p:spTree>
    <p:extLst>
      <p:ext uri="{BB962C8B-B14F-4D97-AF65-F5344CB8AC3E}">
        <p14:creationId xmlns:p14="http://schemas.microsoft.com/office/powerpoint/2010/main" val="220449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53865"/>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611777" y="1362114"/>
            <a:ext cx="5163207" cy="4351338"/>
          </a:xfrm>
        </p:spPr>
        <p:txBody>
          <a:bodyPr>
            <a:normAutofit/>
          </a:bodyPr>
          <a:lstStyle/>
          <a:p>
            <a:pPr algn="just"/>
            <a:r>
              <a:rPr lang="en-US" dirty="0"/>
              <a:t>A typical workflow of a miRNA-seq analysis involves comparison with multiple databases to obtain robust data</a:t>
            </a:r>
          </a:p>
          <a:p>
            <a:pPr algn="just"/>
            <a:r>
              <a:rPr lang="en-US" dirty="0"/>
              <a:t>The ultimate goal is not only to identify miRNAs that undergo differential expression, but also to </a:t>
            </a:r>
            <a:r>
              <a:rPr lang="en-US" u="sng" dirty="0"/>
              <a:t>predict what the target genes and thus the most affected biological processes may be</a:t>
            </a:r>
          </a:p>
        </p:txBody>
      </p:sp>
      <p:pic>
        <p:nvPicPr>
          <p:cNvPr id="6" name="Immagine 5"/>
          <p:cNvPicPr>
            <a:picLocks noChangeAspect="1"/>
          </p:cNvPicPr>
          <p:nvPr/>
        </p:nvPicPr>
        <p:blipFill>
          <a:blip r:embed="rId2"/>
          <a:stretch>
            <a:fillRect/>
          </a:stretch>
        </p:blipFill>
        <p:spPr>
          <a:xfrm>
            <a:off x="6096000" y="1552388"/>
            <a:ext cx="5715000" cy="2762250"/>
          </a:xfrm>
          <a:prstGeom prst="rect">
            <a:avLst/>
          </a:prstGeom>
        </p:spPr>
      </p:pic>
      <p:sp>
        <p:nvSpPr>
          <p:cNvPr id="7" name="CasellaDiTesto 6"/>
          <p:cNvSpPr txBox="1"/>
          <p:nvPr/>
        </p:nvSpPr>
        <p:spPr>
          <a:xfrm>
            <a:off x="708097" y="4618723"/>
            <a:ext cx="10775806" cy="1754326"/>
          </a:xfrm>
          <a:prstGeom prst="rect">
            <a:avLst/>
          </a:prstGeom>
          <a:noFill/>
          <a:ln>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The databases contain not only information regarding the sequence of miRNAs, but also about their known biological targets, i.e., the genes that can be modulated by them, and consequently also the molecular pathways undergoing regulation (as each target gene is in turn associated with one or more functional annotations)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u="sng" dirty="0">
                <a:solidFill>
                  <a:srgbClr val="624D38"/>
                </a:solidFill>
                <a:latin typeface="Century Gothic"/>
              </a:rPr>
              <a:t>N.B. this works well for model organisms, but the reliability of such predictions is low in other species</a:t>
            </a:r>
            <a:endParaRPr kumimoji="0" lang="en-US" sz="1800" b="0" i="0" u="sng"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86365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Extraction</a:t>
            </a:r>
            <a:r>
              <a:rPr lang="it-IT" dirty="0"/>
              <a:t> </a:t>
            </a:r>
            <a:r>
              <a:rPr lang="it-IT" dirty="0" err="1"/>
              <a:t>methods</a:t>
            </a:r>
            <a:endParaRPr lang="it-IT" dirty="0"/>
          </a:p>
        </p:txBody>
      </p:sp>
      <p:sp>
        <p:nvSpPr>
          <p:cNvPr id="3" name="Content Placeholder 2"/>
          <p:cNvSpPr>
            <a:spLocks noGrp="1"/>
          </p:cNvSpPr>
          <p:nvPr>
            <p:ph idx="1"/>
          </p:nvPr>
        </p:nvSpPr>
        <p:spPr>
          <a:xfrm>
            <a:off x="435428" y="1393023"/>
            <a:ext cx="10737669" cy="4901700"/>
          </a:xfrm>
        </p:spPr>
        <p:txBody>
          <a:bodyPr>
            <a:normAutofit fontScale="92500" lnSpcReduction="10000"/>
          </a:bodyPr>
          <a:lstStyle/>
          <a:p>
            <a:pPr algn="just"/>
            <a:r>
              <a:rPr lang="en-US" b="1" dirty="0"/>
              <a:t>Ionic </a:t>
            </a:r>
            <a:r>
              <a:rPr lang="en-US" dirty="0"/>
              <a:t>detergents help solubilize lipid membranes: sodium dodecyl sulfate (SDS), sodium </a:t>
            </a:r>
            <a:r>
              <a:rPr lang="en-US" dirty="0" err="1"/>
              <a:t>lauroyl</a:t>
            </a:r>
            <a:r>
              <a:rPr lang="en-US" dirty="0"/>
              <a:t> </a:t>
            </a:r>
            <a:r>
              <a:rPr lang="en-US" dirty="0" err="1"/>
              <a:t>sarcosinate</a:t>
            </a:r>
            <a:r>
              <a:rPr lang="en-US" dirty="0"/>
              <a:t> (</a:t>
            </a:r>
            <a:r>
              <a:rPr lang="en-US" dirty="0" err="1"/>
              <a:t>sarkosyl</a:t>
            </a:r>
            <a:r>
              <a:rPr lang="en-US" dirty="0"/>
              <a:t>), cetyltrimethylammonium bromide (CTAB)</a:t>
            </a:r>
          </a:p>
          <a:p>
            <a:pPr algn="just"/>
            <a:r>
              <a:rPr lang="en-US" dirty="0"/>
              <a:t>Particularly fibrous tissues can be difficult to treat because of the presence of collagen and connective tissue. A good strategy may be to provide a digestion step via </a:t>
            </a:r>
            <a:r>
              <a:rPr lang="en-US" b="1" dirty="0"/>
              <a:t>proteinase K</a:t>
            </a:r>
            <a:r>
              <a:rPr lang="en-US" dirty="0"/>
              <a:t>. For tissues rich in fat, an extraction mode using </a:t>
            </a:r>
            <a:r>
              <a:rPr lang="en-US" b="1" dirty="0"/>
              <a:t>phenol/chloroform</a:t>
            </a:r>
            <a:r>
              <a:rPr lang="en-US" dirty="0"/>
              <a:t> should be preferred</a:t>
            </a:r>
          </a:p>
          <a:p>
            <a:pPr algn="just"/>
            <a:r>
              <a:rPr lang="en-US" dirty="0"/>
              <a:t>The phenol/chloroform extraction process creates two distinct phases. In the upper one the RNA remains solubilized, and in the interface the genomic DNA remains. N.B. in taking the upper phase it is always advisable to “sacrifice” part of the volume to avoid introducing contamination of genomic DNA</a:t>
            </a:r>
          </a:p>
          <a:p>
            <a:pPr algn="just"/>
            <a:r>
              <a:rPr lang="en-US" dirty="0"/>
              <a:t>Alternatively, it is possible to use kits that use solid-phase extraction </a:t>
            </a:r>
            <a:r>
              <a:rPr lang="en-US" b="1" dirty="0"/>
              <a:t>columns</a:t>
            </a:r>
            <a:r>
              <a:rPr lang="en-US" dirty="0"/>
              <a:t>. The method is more expensive, but more practical and allows extraction in very small volumes</a:t>
            </a:r>
          </a:p>
          <a:p>
            <a:pPr algn="just"/>
            <a:r>
              <a:rPr lang="en-US" dirty="0"/>
              <a:t>Eventual contamination of residual genomic DNA can be removed by treatment with DNase I (which should be then removed with proteinase K, otherwise the cDNA subsequently produced by cDNA synthesis would be digested)</a:t>
            </a:r>
          </a:p>
        </p:txBody>
      </p:sp>
    </p:spTree>
    <p:extLst>
      <p:ext uri="{BB962C8B-B14F-4D97-AF65-F5344CB8AC3E}">
        <p14:creationId xmlns:p14="http://schemas.microsoft.com/office/powerpoint/2010/main" val="185392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Checking the </a:t>
            </a:r>
            <a:r>
              <a:rPr lang="it-IT" dirty="0" err="1"/>
              <a:t>quality</a:t>
            </a:r>
            <a:r>
              <a:rPr lang="it-IT" dirty="0"/>
              <a:t> of </a:t>
            </a:r>
            <a:r>
              <a:rPr lang="it-IT" dirty="0" err="1"/>
              <a:t>extracted</a:t>
            </a:r>
            <a:r>
              <a:rPr lang="it-IT" dirty="0"/>
              <a:t> RNA</a:t>
            </a:r>
          </a:p>
        </p:txBody>
      </p:sp>
      <p:sp>
        <p:nvSpPr>
          <p:cNvPr id="3" name="Content Placeholder 2"/>
          <p:cNvSpPr>
            <a:spLocks noGrp="1"/>
          </p:cNvSpPr>
          <p:nvPr>
            <p:ph idx="1"/>
          </p:nvPr>
        </p:nvSpPr>
        <p:spPr>
          <a:xfrm>
            <a:off x="435428" y="1393023"/>
            <a:ext cx="5399315" cy="4901700"/>
          </a:xfrm>
        </p:spPr>
        <p:txBody>
          <a:bodyPr>
            <a:normAutofit/>
          </a:bodyPr>
          <a:lstStyle/>
          <a:p>
            <a:pPr algn="just"/>
            <a:r>
              <a:rPr lang="en-US" dirty="0"/>
              <a:t>RNA quality can be checked by </a:t>
            </a:r>
            <a:r>
              <a:rPr lang="en-US" b="1" dirty="0"/>
              <a:t>electrophoretic run on denaturing agarose gel</a:t>
            </a:r>
            <a:r>
              <a:rPr lang="en-US" dirty="0"/>
              <a:t>. Since it is very abundant, the presence of two very prominent bands corresponding to 28S and 18S rRNA is noted</a:t>
            </a:r>
          </a:p>
          <a:p>
            <a:pPr algn="just"/>
            <a:r>
              <a:rPr lang="en-US" dirty="0"/>
              <a:t>In case of degradation, the two bands become less obvious and a </a:t>
            </a:r>
            <a:r>
              <a:rPr lang="en-US" b="1" dirty="0"/>
              <a:t>smear</a:t>
            </a:r>
            <a:r>
              <a:rPr lang="en-US" dirty="0"/>
              <a:t> is noticeable</a:t>
            </a:r>
          </a:p>
          <a:p>
            <a:pPr algn="just"/>
            <a:r>
              <a:rPr lang="en-US" dirty="0"/>
              <a:t>A faster alternative is to analyze an electropherogram obtained with systems similar to Agilent's </a:t>
            </a:r>
            <a:r>
              <a:rPr lang="en-US" b="1" dirty="0"/>
              <a:t>Bioanalyzer/</a:t>
            </a:r>
            <a:r>
              <a:rPr lang="en-US" b="1" dirty="0" err="1"/>
              <a:t>Tapestation</a:t>
            </a:r>
            <a:endParaRPr lang="en-US" dirty="0"/>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321" y="1091700"/>
            <a:ext cx="4762500" cy="322897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606" y="4320675"/>
            <a:ext cx="3603988" cy="2298072"/>
          </a:xfrm>
          <a:prstGeom prst="rect">
            <a:avLst/>
          </a:prstGeom>
        </p:spPr>
      </p:pic>
    </p:spTree>
    <p:extLst>
      <p:ext uri="{BB962C8B-B14F-4D97-AF65-F5344CB8AC3E}">
        <p14:creationId xmlns:p14="http://schemas.microsoft.com/office/powerpoint/2010/main" val="24957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8004</Words>
  <Application>Microsoft Office PowerPoint</Application>
  <PresentationFormat>Widescreen</PresentationFormat>
  <Paragraphs>431</Paragraphs>
  <Slides>77</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77</vt:i4>
      </vt:variant>
    </vt:vector>
  </HeadingPairs>
  <TitlesOfParts>
    <vt:vector size="81" baseType="lpstr">
      <vt:lpstr>Arial</vt:lpstr>
      <vt:lpstr>Century Gothic</vt:lpstr>
      <vt:lpstr>Wingdings</vt:lpstr>
      <vt:lpstr>Sheer Green 16x9</vt:lpstr>
      <vt:lpstr>LECTURE 7 RNA-sequencing</vt:lpstr>
      <vt:lpstr>RNA-sequencing: a definition</vt:lpstr>
      <vt:lpstr>RNA-sequencing: why do we analyze RNA?</vt:lpstr>
      <vt:lpstr>Presentazione standard di PowerPoint</vt:lpstr>
      <vt:lpstr>Extracting RNA from biological samples</vt:lpstr>
      <vt:lpstr>How to handle RNA?</vt:lpstr>
      <vt:lpstr>Stabilizing extracted RNA</vt:lpstr>
      <vt:lpstr>Extraction methods</vt:lpstr>
      <vt:lpstr>Checking the quality of extracted RNA</vt:lpstr>
      <vt:lpstr>Checking the quality of extracted RNA</vt:lpstr>
      <vt:lpstr>An extreme case: what might happen in case of highly degraded RNA?</vt:lpstr>
      <vt:lpstr>Which type of RNA are we interested in?</vt:lpstr>
      <vt:lpstr>Ribosomal RNA removal</vt:lpstr>
      <vt:lpstr>rRNA depletion</vt:lpstr>
      <vt:lpstr>rRNA depletion</vt:lpstr>
      <vt:lpstr>Poly-A selection</vt:lpstr>
      <vt:lpstr>RNA-sequencing: library preparation</vt:lpstr>
      <vt:lpstr>RNA-sequencing: library preparation</vt:lpstr>
      <vt:lpstr>Stranded libraries</vt:lpstr>
      <vt:lpstr>Stranded libraries</vt:lpstr>
      <vt:lpstr>Stranded libraries</vt:lpstr>
      <vt:lpstr>3’-tag libraries</vt:lpstr>
      <vt:lpstr>3’-tag libraries</vt:lpstr>
      <vt:lpstr>RNA-sequencing: what is the goal?</vt:lpstr>
      <vt:lpstr>RNA-sequencing: what is the goal?</vt:lpstr>
      <vt:lpstr>RNA-sequencing: what is the goal?</vt:lpstr>
      <vt:lpstr>Qualitative data - challenges</vt:lpstr>
      <vt:lpstr>How to choose read length?</vt:lpstr>
      <vt:lpstr>Long reads in transcriptomics</vt:lpstr>
      <vt:lpstr>Long reads in transcriptomics</vt:lpstr>
      <vt:lpstr>RNA-sequencing: some important additional info</vt:lpstr>
      <vt:lpstr>RNA-sequencing vs microarray</vt:lpstr>
      <vt:lpstr>Quantitative approach - challenges</vt:lpstr>
      <vt:lpstr>Experimental design: how many (and which type) of replicates do we need?</vt:lpstr>
      <vt:lpstr>Experimental design: how many (and which type) of replicates do we need?</vt:lpstr>
      <vt:lpstr>Experimental design: how many (and which type) of replicates do we need?</vt:lpstr>
      <vt:lpstr>Quantifying gene expression levels in RNA-seq experiments: not a trivial task!</vt:lpstr>
      <vt:lpstr>Expression level calculations: the basics</vt:lpstr>
      <vt:lpstr>What about using raw read counts?</vt:lpstr>
      <vt:lpstr>We need to normalize gene expression levels</vt:lpstr>
      <vt:lpstr>Is normalization «by totals» enough?</vt:lpstr>
      <vt:lpstr>«within samples» normalization</vt:lpstr>
      <vt:lpstr>Presentazione standard di PowerPoint</vt:lpstr>
      <vt:lpstr>What is the difference between FPKM and RPKM?</vt:lpstr>
      <vt:lpstr>Let’s introduce a new metric: TPM</vt:lpstr>
      <vt:lpstr>However...</vt:lpstr>
      <vt:lpstr>Presentazione standard di PowerPoint</vt:lpstr>
      <vt:lpstr>Another issue: how to handle reads mapping on multiple genes?</vt:lpstr>
      <vt:lpstr>Presentazione standard di PowerPoint</vt:lpstr>
      <vt:lpstr>Presentazione standard di PowerPoint</vt:lpstr>
      <vt:lpstr>Which values are compared during a differential gene expression analysis?</vt:lpstr>
      <vt:lpstr>Key factors to be considered for a differential gene expression analysis</vt:lpstr>
      <vt:lpstr>Key factors to be considered for a differential gene expression analysis</vt:lpstr>
      <vt:lpstr>Key factors to be considered for a differential gene expression analysis</vt:lpstr>
      <vt:lpstr>Logarithmic transformation of gene expression values</vt:lpstr>
      <vt:lpstr>Scatter plot: interpretation</vt:lpstr>
      <vt:lpstr>Filtering DEGs by Fold Change</vt:lpstr>
      <vt:lpstr>Filtering by FDR-corrected p-value</vt:lpstr>
      <vt:lpstr>Let’s combine FDR p-value and FC…</vt:lpstr>
      <vt:lpstr>Volcano plot</vt:lpstr>
      <vt:lpstr>Volcano Plot interpretation</vt:lpstr>
      <vt:lpstr>Volcano Plot – a few examples</vt:lpstr>
      <vt:lpstr>MA plots, not to be confused with volcano plots!</vt:lpstr>
      <vt:lpstr>Heat map: meaning and interpretation</vt:lpstr>
      <vt:lpstr>Presentazione standard di PowerPoint</vt:lpstr>
      <vt:lpstr>Principal Component Analysis (PCA)</vt:lpstr>
      <vt:lpstr>PCA – an example</vt:lpstr>
      <vt:lpstr>Weighted analysis of gene co-regulation networks</vt:lpstr>
      <vt:lpstr>Weighted analysis of gene co-regulation networks</vt:lpstr>
      <vt:lpstr>Weighted analysis of gene co-regulation networks</vt:lpstr>
      <vt:lpstr>Graphical representation methods: when and why should you use them?</vt:lpstr>
      <vt:lpstr>Small RNA sequencing – a definition</vt:lpstr>
      <vt:lpstr>Small RNA analysis – a brief overview</vt:lpstr>
      <vt:lpstr>Small RNA analysis – a brief overview</vt:lpstr>
      <vt:lpstr>Small RNA analysis – a brief overview</vt:lpstr>
      <vt:lpstr>Small RNA analysis – a brief overview</vt:lpstr>
      <vt:lpstr>Small RNA analysis – a brief overview</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2025-11-20T22:07:37Z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