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731" r:id="rId3"/>
    <p:sldId id="735" r:id="rId4"/>
    <p:sldId id="720" r:id="rId5"/>
    <p:sldId id="733" r:id="rId6"/>
    <p:sldId id="732" r:id="rId7"/>
    <p:sldId id="734" r:id="rId8"/>
    <p:sldId id="736" r:id="rId9"/>
    <p:sldId id="721" r:id="rId10"/>
    <p:sldId id="728" r:id="rId11"/>
    <p:sldId id="758" r:id="rId12"/>
    <p:sldId id="727" r:id="rId13"/>
    <p:sldId id="722" r:id="rId14"/>
    <p:sldId id="628" r:id="rId15"/>
    <p:sldId id="737" r:id="rId16"/>
    <p:sldId id="738" r:id="rId17"/>
    <p:sldId id="739" r:id="rId18"/>
    <p:sldId id="740" r:id="rId19"/>
    <p:sldId id="742" r:id="rId20"/>
    <p:sldId id="741" r:id="rId21"/>
    <p:sldId id="743" r:id="rId22"/>
    <p:sldId id="744" r:id="rId23"/>
    <p:sldId id="759" r:id="rId24"/>
    <p:sldId id="760" r:id="rId25"/>
    <p:sldId id="745" r:id="rId26"/>
    <p:sldId id="761" r:id="rId27"/>
    <p:sldId id="757" r:id="rId28"/>
    <p:sldId id="751" r:id="rId29"/>
    <p:sldId id="752" r:id="rId30"/>
    <p:sldId id="753" r:id="rId31"/>
    <p:sldId id="754" r:id="rId32"/>
    <p:sldId id="747" r:id="rId33"/>
    <p:sldId id="749" r:id="rId34"/>
    <p:sldId id="762" r:id="rId35"/>
    <p:sldId id="748" r:id="rId36"/>
    <p:sldId id="746" r:id="rId37"/>
    <p:sldId id="763" r:id="rId38"/>
    <p:sldId id="764" r:id="rId39"/>
    <p:sldId id="756" r:id="rId40"/>
    <p:sldId id="750"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new publications about single-cell RNA-seq - </a:t>
            </a:r>
            <a:r>
              <a:rPr lang="en-US" dirty="0" err="1"/>
              <a:t>Pubmed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Foglio1!$B$1</c:f>
              <c:strCache>
                <c:ptCount val="1"/>
                <c:pt idx="0">
                  <c:v>new publications about single-cell RNA-seq</c:v>
                </c:pt>
              </c:strCache>
            </c:strRef>
          </c:tx>
          <c:spPr>
            <a:solidFill>
              <a:schemeClr val="accent1">
                <a:lumMod val="60000"/>
                <a:lumOff val="40000"/>
              </a:schemeClr>
            </a:solidFill>
            <a:ln>
              <a:solidFill>
                <a:schemeClr val="accent1">
                  <a:lumMod val="75000"/>
                </a:schemeClr>
              </a:solidFill>
            </a:ln>
            <a:effectLst/>
          </c:spPr>
          <c:invertIfNegative val="0"/>
          <c:cat>
            <c:numRef>
              <c:f>Foglio1!$A$2:$A$16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Foglio1!$B$2:$B$16</c:f>
              <c:numCache>
                <c:formatCode>General</c:formatCode>
                <c:ptCount val="15"/>
                <c:pt idx="0">
                  <c:v>1</c:v>
                </c:pt>
                <c:pt idx="1">
                  <c:v>0</c:v>
                </c:pt>
                <c:pt idx="2">
                  <c:v>2</c:v>
                </c:pt>
                <c:pt idx="3">
                  <c:v>1</c:v>
                </c:pt>
                <c:pt idx="4">
                  <c:v>10</c:v>
                </c:pt>
                <c:pt idx="5">
                  <c:v>19</c:v>
                </c:pt>
                <c:pt idx="6">
                  <c:v>49</c:v>
                </c:pt>
                <c:pt idx="7">
                  <c:v>52</c:v>
                </c:pt>
                <c:pt idx="8">
                  <c:v>82</c:v>
                </c:pt>
                <c:pt idx="9">
                  <c:v>126</c:v>
                </c:pt>
                <c:pt idx="10">
                  <c:v>154</c:v>
                </c:pt>
                <c:pt idx="11">
                  <c:v>215</c:v>
                </c:pt>
                <c:pt idx="12">
                  <c:v>232</c:v>
                </c:pt>
                <c:pt idx="13">
                  <c:v>240</c:v>
                </c:pt>
                <c:pt idx="14">
                  <c:v>244</c:v>
                </c:pt>
              </c:numCache>
            </c:numRef>
          </c:val>
          <c:extLst>
            <c:ext xmlns:c16="http://schemas.microsoft.com/office/drawing/2014/chart" uri="{C3380CC4-5D6E-409C-BE32-E72D297353CC}">
              <c16:uniqueId val="{00000000-C948-4326-9578-F8B18699302F}"/>
            </c:ext>
          </c:extLst>
        </c:ser>
        <c:dLbls>
          <c:showLegendKey val="0"/>
          <c:showVal val="0"/>
          <c:showCatName val="0"/>
          <c:showSerName val="0"/>
          <c:showPercent val="0"/>
          <c:showBubbleSize val="0"/>
        </c:dLbls>
        <c:gapWidth val="0"/>
        <c:axId val="1802643023"/>
        <c:axId val="1935669855"/>
      </c:barChart>
      <c:catAx>
        <c:axId val="180264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935669855"/>
        <c:crosses val="autoZero"/>
        <c:auto val="1"/>
        <c:lblAlgn val="ctr"/>
        <c:lblOffset val="100"/>
        <c:noMultiLvlLbl val="0"/>
      </c:catAx>
      <c:valAx>
        <c:axId val="1935669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8026430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9143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12/5/2025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87653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12/5/2025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37703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12/5/2025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631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12/5/2025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740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12/5/2025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333366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12/5/2025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8948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12/5/2025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0618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12/5/2025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1888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12/5/2025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3199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12/5/2025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37368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12/5/2025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321654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5"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singulargenomics.com/pricin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10xgenomics.com/products/visium-analysi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91740"/>
            <a:ext cx="9601200" cy="931025"/>
          </a:xfrm>
        </p:spPr>
        <p:txBody>
          <a:bodyPr/>
          <a:lstStyle/>
          <a:p>
            <a:r>
              <a:rPr lang="it-IT" sz="4800" dirty="0"/>
              <a:t>LECTURE 9</a:t>
            </a:r>
            <a:br>
              <a:rPr lang="it-IT" sz="4800" dirty="0"/>
            </a:br>
            <a:r>
              <a:rPr lang="it-IT" sz="4800" dirty="0"/>
              <a:t>Single-</a:t>
            </a:r>
            <a:r>
              <a:rPr lang="it-IT" sz="4800" dirty="0" err="1"/>
              <a:t>cell</a:t>
            </a:r>
            <a:r>
              <a:rPr lang="it-IT" sz="4800" dirty="0"/>
              <a:t> and </a:t>
            </a:r>
            <a:r>
              <a:rPr lang="it-IT" sz="4800" dirty="0" err="1"/>
              <a:t>spatial</a:t>
            </a:r>
            <a:r>
              <a:rPr lang="it-IT" sz="4800" dirty="0"/>
              <a:t> –</a:t>
            </a:r>
            <a:r>
              <a:rPr lang="it-IT" sz="4800" dirty="0" err="1"/>
              <a:t>omic</a:t>
            </a:r>
            <a:r>
              <a:rPr lang="it-IT" sz="4800" dirty="0"/>
              <a:t> </a:t>
            </a:r>
            <a:r>
              <a:rPr lang="it-IT" sz="4800" dirty="0" err="1"/>
              <a:t>approaches</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barcodes</a:t>
            </a:r>
            <a:r>
              <a:rPr lang="it-IT" dirty="0"/>
              <a:t> and UMI</a:t>
            </a:r>
          </a:p>
        </p:txBody>
      </p:sp>
      <p:sp>
        <p:nvSpPr>
          <p:cNvPr id="3" name="Content Placeholder 2"/>
          <p:cNvSpPr>
            <a:spLocks noGrp="1"/>
          </p:cNvSpPr>
          <p:nvPr>
            <p:ph idx="1"/>
          </p:nvPr>
        </p:nvSpPr>
        <p:spPr>
          <a:xfrm>
            <a:off x="435429" y="1096932"/>
            <a:ext cx="4734448" cy="4901700"/>
          </a:xfrm>
        </p:spPr>
        <p:txBody>
          <a:bodyPr>
            <a:normAutofit lnSpcReduction="10000"/>
          </a:bodyPr>
          <a:lstStyle/>
          <a:p>
            <a:pPr algn="just"/>
            <a:r>
              <a:rPr lang="en-US" b="1" u="sng" dirty="0"/>
              <a:t>Each barcode identifies a cell</a:t>
            </a:r>
          </a:p>
          <a:p>
            <a:pPr algn="just"/>
            <a:r>
              <a:rPr lang="en-US" b="1" u="sng" dirty="0"/>
              <a:t>Each UMI identifies a molecule</a:t>
            </a:r>
          </a:p>
          <a:p>
            <a:pPr algn="just"/>
            <a:r>
              <a:rPr lang="en-US" dirty="0"/>
              <a:t>Useful in </a:t>
            </a:r>
            <a:r>
              <a:rPr lang="en-US" dirty="0" err="1"/>
              <a:t>scRNA</a:t>
            </a:r>
            <a:r>
              <a:rPr lang="en-US" dirty="0"/>
              <a:t>-seq because you start with little input RNA and consequently the “amplification noise” can be considerable</a:t>
            </a:r>
          </a:p>
          <a:p>
            <a:pPr algn="just"/>
            <a:r>
              <a:rPr lang="en-US" dirty="0"/>
              <a:t>Dramatically reduces the number of duplicate reads, ensuring more accurate quantification</a:t>
            </a:r>
          </a:p>
          <a:p>
            <a:pPr algn="just"/>
            <a:r>
              <a:rPr lang="en-US" b="1" u="sng" dirty="0">
                <a:solidFill>
                  <a:srgbClr val="FF0000"/>
                </a:solidFill>
              </a:rPr>
              <a:t>Usually the target of </a:t>
            </a:r>
            <a:r>
              <a:rPr lang="en-US" b="1" u="sng" dirty="0" err="1">
                <a:solidFill>
                  <a:srgbClr val="FF0000"/>
                </a:solidFill>
              </a:rPr>
              <a:t>scRNA</a:t>
            </a:r>
            <a:r>
              <a:rPr lang="en-US" b="1" u="sng" dirty="0">
                <a:solidFill>
                  <a:srgbClr val="FF0000"/>
                </a:solidFill>
              </a:rPr>
              <a:t>-seq analysis ranges from about 500 to 10 thousand cells</a:t>
            </a:r>
            <a:r>
              <a:rPr lang="en-US" dirty="0"/>
              <a:t> (each one is characterized by a unique barcode), but some methods now allow even higher numbers of cells</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1908" y="1301261"/>
            <a:ext cx="5732605" cy="4853194"/>
          </a:xfrm>
          <a:prstGeom prst="rect">
            <a:avLst/>
          </a:prstGeom>
        </p:spPr>
      </p:pic>
    </p:spTree>
    <p:extLst>
      <p:ext uri="{BB962C8B-B14F-4D97-AF65-F5344CB8AC3E}">
        <p14:creationId xmlns:p14="http://schemas.microsoft.com/office/powerpoint/2010/main" val="297322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DCDB9F-F981-6706-ACF5-EC4B3FF414E4}"/>
              </a:ext>
            </a:extLst>
          </p:cNvPr>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throughput</a:t>
            </a:r>
          </a:p>
        </p:txBody>
      </p:sp>
      <p:pic>
        <p:nvPicPr>
          <p:cNvPr id="6" name="Immagine 5" descr="Immagine che contiene testo, schermata, diagramma, Carattere&#10;&#10;Il contenuto generato dall'IA potrebbe non essere corretto.">
            <a:extLst>
              <a:ext uri="{FF2B5EF4-FFF2-40B4-BE49-F238E27FC236}">
                <a16:creationId xmlns:a16="http://schemas.microsoft.com/office/drawing/2014/main" id="{C13128BC-8D4C-249C-8834-9A4FD8EC0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6" y="1156979"/>
            <a:ext cx="8028633" cy="3865771"/>
          </a:xfrm>
          <a:prstGeom prst="rect">
            <a:avLst/>
          </a:prstGeom>
        </p:spPr>
      </p:pic>
      <p:sp>
        <p:nvSpPr>
          <p:cNvPr id="7" name="CasellaDiTesto 6">
            <a:extLst>
              <a:ext uri="{FF2B5EF4-FFF2-40B4-BE49-F238E27FC236}">
                <a16:creationId xmlns:a16="http://schemas.microsoft.com/office/drawing/2014/main" id="{358E5570-2DB7-B7D7-5BF3-3FF59736F881}"/>
              </a:ext>
            </a:extLst>
          </p:cNvPr>
          <p:cNvSpPr txBox="1"/>
          <p:nvPr/>
        </p:nvSpPr>
        <p:spPr>
          <a:xfrm>
            <a:off x="670216" y="5172762"/>
            <a:ext cx="10851568" cy="923330"/>
          </a:xfrm>
          <a:prstGeom prst="rect">
            <a:avLst/>
          </a:prstGeom>
          <a:noFill/>
        </p:spPr>
        <p:txBody>
          <a:bodyPr wrap="square" rtlCol="0">
            <a:spAutoFit/>
          </a:bodyPr>
          <a:lstStyle/>
          <a:p>
            <a:pPr algn="just"/>
            <a:r>
              <a:rPr lang="en-US" noProof="0" dirty="0"/>
              <a:t>In </a:t>
            </a:r>
            <a:r>
              <a:rPr lang="en-US" noProof="0" dirty="0" err="1"/>
              <a:t>scRNA</a:t>
            </a:r>
            <a:r>
              <a:rPr lang="en-US" noProof="0" dirty="0"/>
              <a:t>-seq approaches the throughput (i.e. the number of cells) is basically determined by the mod of cell isolation and by the features of the biological sample analyzed. Over time, the development of new technologies has allowed a progressive increase in throughput</a:t>
            </a:r>
          </a:p>
        </p:txBody>
      </p:sp>
    </p:spTree>
    <p:extLst>
      <p:ext uri="{BB962C8B-B14F-4D97-AF65-F5344CB8AC3E}">
        <p14:creationId xmlns:p14="http://schemas.microsoft.com/office/powerpoint/2010/main" val="385813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vs single-nuclei RNA-</a:t>
            </a:r>
            <a:r>
              <a:rPr lang="it-IT" dirty="0" err="1"/>
              <a:t>seq</a:t>
            </a:r>
            <a:endParaRPr lang="it-IT" dirty="0"/>
          </a:p>
        </p:txBody>
      </p:sp>
      <p:sp>
        <p:nvSpPr>
          <p:cNvPr id="3" name="Content Placeholder 2"/>
          <p:cNvSpPr>
            <a:spLocks noGrp="1"/>
          </p:cNvSpPr>
          <p:nvPr>
            <p:ph idx="1"/>
          </p:nvPr>
        </p:nvSpPr>
        <p:spPr>
          <a:xfrm>
            <a:off x="400259" y="1413455"/>
            <a:ext cx="5860869" cy="4901700"/>
          </a:xfrm>
        </p:spPr>
        <p:txBody>
          <a:bodyPr>
            <a:normAutofit/>
          </a:bodyPr>
          <a:lstStyle/>
          <a:p>
            <a:pPr algn="just"/>
            <a:r>
              <a:rPr lang="en-US" dirty="0"/>
              <a:t>Some cell types (e.g., adipocytes, neurons, extracellular matrix cells) can be extremely difficult to separate</a:t>
            </a:r>
          </a:p>
          <a:p>
            <a:pPr algn="just"/>
            <a:r>
              <a:rPr lang="en-US" dirty="0"/>
              <a:t>Nucleus isolation allows analysis of these cells as well, using a rapid (and not too aggressive) isolation protocol</a:t>
            </a:r>
          </a:p>
          <a:p>
            <a:pPr algn="just"/>
            <a:r>
              <a:rPr lang="en-US" b="1" dirty="0">
                <a:solidFill>
                  <a:srgbClr val="FF0000"/>
                </a:solidFill>
              </a:rPr>
              <a:t>Pros: </a:t>
            </a:r>
            <a:r>
              <a:rPr lang="en-US" dirty="0"/>
              <a:t>ability to analyze expression profiles of any cell type, easy operation even from non-fresh, frozen or preserved samples by various methods</a:t>
            </a:r>
          </a:p>
          <a:p>
            <a:pPr algn="just"/>
            <a:r>
              <a:rPr lang="en-US" b="1" dirty="0">
                <a:solidFill>
                  <a:srgbClr val="FF0000"/>
                </a:solidFill>
              </a:rPr>
              <a:t>Cons: </a:t>
            </a:r>
            <a:r>
              <a:rPr lang="en-US" dirty="0"/>
              <a:t>highlights nuclear transcription (pre-splicing), no possibility to study alternative splicing (because isolated mRNA molecules are pre-mRNA), excludes mitochondrial and </a:t>
            </a:r>
            <a:r>
              <a:rPr lang="en-US" dirty="0" err="1"/>
              <a:t>plastidial</a:t>
            </a:r>
            <a:r>
              <a:rPr lang="en-US" dirty="0"/>
              <a:t> transcripts</a:t>
            </a:r>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9488" y="938670"/>
            <a:ext cx="5274957" cy="330061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488" y="4239286"/>
            <a:ext cx="5184531" cy="2393525"/>
          </a:xfrm>
          <a:prstGeom prst="rect">
            <a:avLst/>
          </a:prstGeom>
        </p:spPr>
      </p:pic>
    </p:spTree>
    <p:extLst>
      <p:ext uri="{BB962C8B-B14F-4D97-AF65-F5344CB8AC3E}">
        <p14:creationId xmlns:p14="http://schemas.microsoft.com/office/powerpoint/2010/main" val="36251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8" y="1096932"/>
            <a:ext cx="5860869" cy="4901700"/>
          </a:xfrm>
        </p:spPr>
        <p:txBody>
          <a:bodyPr>
            <a:normAutofit/>
          </a:bodyPr>
          <a:lstStyle/>
          <a:p>
            <a:pPr algn="just"/>
            <a:r>
              <a:rPr lang="en-US" dirty="0"/>
              <a:t>What is the ultimate goal?</a:t>
            </a:r>
          </a:p>
          <a:p>
            <a:pPr algn="just"/>
            <a:r>
              <a:rPr lang="en-US" dirty="0"/>
              <a:t>Identifying </a:t>
            </a:r>
            <a:r>
              <a:rPr lang="en-US" b="1" dirty="0"/>
              <a:t>groups of cells that show similar expression profiles </a:t>
            </a:r>
            <a:r>
              <a:rPr lang="en-US" dirty="0"/>
              <a:t>-&gt; cell types that share the same function (specialized blood cells for example), or groups of cells with aberrant expression profiles (cancer cells)</a:t>
            </a:r>
          </a:p>
          <a:p>
            <a:pPr algn="just"/>
            <a:r>
              <a:rPr lang="en-US" dirty="0"/>
              <a:t>At the same time, we can better define which genes are specifically expressed by highly specialized cells in a tissue</a:t>
            </a:r>
          </a:p>
          <a:p>
            <a:pPr algn="just"/>
            <a:r>
              <a:rPr lang="en-US" dirty="0"/>
              <a:t>This information would be “lost” (because it is averaged with expression data from all other cell types) in RNA-seq data from a whole tissue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480" y="864696"/>
            <a:ext cx="4690573" cy="5683467"/>
          </a:xfrm>
          <a:prstGeom prst="rect">
            <a:avLst/>
          </a:prstGeom>
        </p:spPr>
      </p:pic>
      <p:sp>
        <p:nvSpPr>
          <p:cNvPr id="7" name="Title 1">
            <a:extLst>
              <a:ext uri="{FF2B5EF4-FFF2-40B4-BE49-F238E27FC236}">
                <a16:creationId xmlns:a16="http://schemas.microsoft.com/office/drawing/2014/main" id="{40D57676-067D-2F7A-50D7-1F6E771B285C}"/>
              </a:ext>
            </a:extLst>
          </p:cNvPr>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what</a:t>
            </a:r>
            <a:r>
              <a:rPr lang="it-IT" dirty="0"/>
              <a:t> </a:t>
            </a:r>
            <a:r>
              <a:rPr lang="it-IT" dirty="0" err="1"/>
              <a:t>is</a:t>
            </a:r>
            <a:r>
              <a:rPr lang="it-IT" dirty="0"/>
              <a:t> </a:t>
            </a:r>
            <a:r>
              <a:rPr lang="it-IT" dirty="0" err="1"/>
              <a:t>their</a:t>
            </a:r>
            <a:r>
              <a:rPr lang="it-IT" dirty="0"/>
              <a:t> goal?</a:t>
            </a:r>
          </a:p>
        </p:txBody>
      </p:sp>
    </p:spTree>
    <p:extLst>
      <p:ext uri="{BB962C8B-B14F-4D97-AF65-F5344CB8AC3E}">
        <p14:creationId xmlns:p14="http://schemas.microsoft.com/office/powerpoint/2010/main" val="9656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sp>
        <p:nvSpPr>
          <p:cNvPr id="5" name="CasellaDiTesto 4"/>
          <p:cNvSpPr txBox="1"/>
          <p:nvPr/>
        </p:nvSpPr>
        <p:spPr>
          <a:xfrm>
            <a:off x="567558" y="5274210"/>
            <a:ext cx="112145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24D38"/>
                </a:solidFill>
                <a:effectLst/>
                <a:uLnTx/>
                <a:uFillTx/>
                <a:latin typeface="Century Gothic"/>
                <a:ea typeface="+mn-ea"/>
                <a:cs typeface="+mn-cs"/>
              </a:rPr>
              <a:t>Some alternative algorithms have been developed in recent years, which seem in some cases to be able to present in a more “informative” graphical guise the main differences between different samples. These include the methods of </a:t>
            </a:r>
            <a:r>
              <a:rPr kumimoji="0" lang="en-US" sz="1400" b="1" i="0" u="none" strike="noStrike" kern="1200" cap="none" spc="0" normalizeH="0" baseline="0" noProof="0" dirty="0" err="1">
                <a:ln>
                  <a:noFill/>
                </a:ln>
                <a:solidFill>
                  <a:srgbClr val="624D38"/>
                </a:solidFill>
                <a:effectLst/>
                <a:uLnTx/>
                <a:uFillTx/>
                <a:latin typeface="Century Gothic"/>
                <a:ea typeface="+mn-ea"/>
                <a:cs typeface="+mn-cs"/>
              </a:rPr>
              <a:t>tSNE</a:t>
            </a:r>
            <a:r>
              <a:rPr kumimoji="0" lang="en-US" sz="1400" b="0" i="0" u="none" strike="noStrike" kern="1200" cap="none" spc="0" normalizeH="0" baseline="0" noProof="0" dirty="0">
                <a:ln>
                  <a:noFill/>
                </a:ln>
                <a:solidFill>
                  <a:srgbClr val="624D38"/>
                </a:solidFill>
                <a:effectLst/>
                <a:uLnTx/>
                <a:uFillTx/>
                <a:latin typeface="Century Gothic"/>
                <a:ea typeface="+mn-ea"/>
                <a:cs typeface="+mn-cs"/>
              </a:rPr>
              <a:t> (t-distributed stochastic neighbor embedding) and </a:t>
            </a:r>
            <a:r>
              <a:rPr kumimoji="0" lang="en-US" sz="1400" b="1" i="0" u="none" strike="noStrike" kern="1200" cap="none" spc="0" normalizeH="0" baseline="0" noProof="0" dirty="0">
                <a:ln>
                  <a:noFill/>
                </a:ln>
                <a:solidFill>
                  <a:srgbClr val="624D38"/>
                </a:solidFill>
                <a:effectLst/>
                <a:uLnTx/>
                <a:uFillTx/>
                <a:latin typeface="Century Gothic"/>
                <a:ea typeface="+mn-ea"/>
                <a:cs typeface="+mn-cs"/>
              </a:rPr>
              <a:t>elastic embedding</a:t>
            </a:r>
            <a:r>
              <a:rPr kumimoji="0" lang="en-US" sz="1400" b="0" i="0" u="none" strike="noStrike" kern="1200" cap="none" spc="0" normalizeH="0" baseline="0" noProof="0" dirty="0">
                <a:ln>
                  <a:noFill/>
                </a:ln>
                <a:solidFill>
                  <a:srgbClr val="624D38"/>
                </a:solidFill>
                <a:effectLst/>
                <a:uLnTx/>
                <a:uFillTx/>
                <a:latin typeface="Century Gothic"/>
                <a:ea typeface="+mn-ea"/>
                <a:cs typeface="+mn-cs"/>
              </a:rPr>
              <a:t> (EE), which are encountering strong expansion in recent years in the field of single-cell RNA-seq</a:t>
            </a:r>
            <a:endParaRPr kumimoji="0" lang="it-IT" sz="14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098" name="Picture 2" descr="rna-s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45" y="1207512"/>
            <a:ext cx="7024853" cy="391050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995138" y="3092610"/>
            <a:ext cx="3358662" cy="1754326"/>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N.B. in </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these representations, each dot corresponds to a cell type, colors are used to discriminate different tissues from each other</a:t>
            </a:r>
          </a:p>
        </p:txBody>
      </p:sp>
      <p:sp>
        <p:nvSpPr>
          <p:cNvPr id="4" name="TextBox 3">
            <a:extLst>
              <a:ext uri="{FF2B5EF4-FFF2-40B4-BE49-F238E27FC236}">
                <a16:creationId xmlns:a16="http://schemas.microsoft.com/office/drawing/2014/main" id="{FD967E35-3443-AF12-7253-72AAA0B5EDAA}"/>
              </a:ext>
            </a:extLst>
          </p:cNvPr>
          <p:cNvSpPr txBox="1"/>
          <p:nvPr/>
        </p:nvSpPr>
        <p:spPr>
          <a:xfrm>
            <a:off x="7995138" y="1465006"/>
            <a:ext cx="3358662" cy="1200329"/>
          </a:xfrm>
          <a:prstGeom prst="rect">
            <a:avLst/>
          </a:prstGeom>
          <a:noFill/>
        </p:spPr>
        <p:txBody>
          <a:bodyPr wrap="square" rtlCol="0">
            <a:spAutoFit/>
          </a:bodyPr>
          <a:lstStyle/>
          <a:p>
            <a:pPr algn="ctr"/>
            <a:r>
              <a:rPr lang="en-US" dirty="0"/>
              <a:t>PCA-like graphs are the standard way for representing </a:t>
            </a:r>
            <a:r>
              <a:rPr lang="en-US" dirty="0" err="1"/>
              <a:t>scRNA</a:t>
            </a:r>
            <a:r>
              <a:rPr lang="en-US" dirty="0"/>
              <a:t>-seq data</a:t>
            </a:r>
          </a:p>
        </p:txBody>
      </p:sp>
    </p:spTree>
    <p:extLst>
      <p:ext uri="{BB962C8B-B14F-4D97-AF65-F5344CB8AC3E}">
        <p14:creationId xmlns:p14="http://schemas.microsoft.com/office/powerpoint/2010/main" val="414805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pic>
        <p:nvPicPr>
          <p:cNvPr id="7" name="Picture 6" descr="A map of different colored spots&#10;&#10;Description automatically generated with medium confidence">
            <a:extLst>
              <a:ext uri="{FF2B5EF4-FFF2-40B4-BE49-F238E27FC236}">
                <a16:creationId xmlns:a16="http://schemas.microsoft.com/office/drawing/2014/main" id="{05DCE4BD-036A-0DC6-453F-6EF3FD66F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13" y="1425678"/>
            <a:ext cx="6863442" cy="4764036"/>
          </a:xfrm>
          <a:prstGeom prst="rect">
            <a:avLst/>
          </a:prstGeom>
        </p:spPr>
      </p:pic>
      <p:sp>
        <p:nvSpPr>
          <p:cNvPr id="8" name="TextBox 7">
            <a:extLst>
              <a:ext uri="{FF2B5EF4-FFF2-40B4-BE49-F238E27FC236}">
                <a16:creationId xmlns:a16="http://schemas.microsoft.com/office/drawing/2014/main" id="{2A2E5B2C-8790-A314-0B80-61145DA187ED}"/>
              </a:ext>
            </a:extLst>
          </p:cNvPr>
          <p:cNvSpPr txBox="1"/>
          <p:nvPr/>
        </p:nvSpPr>
        <p:spPr>
          <a:xfrm>
            <a:off x="7728155" y="1563329"/>
            <a:ext cx="3989132" cy="4524315"/>
          </a:xfrm>
          <a:prstGeom prst="rect">
            <a:avLst/>
          </a:prstGeom>
          <a:noFill/>
        </p:spPr>
        <p:txBody>
          <a:bodyPr wrap="square" rtlCol="0">
            <a:spAutoFit/>
          </a:bodyPr>
          <a:lstStyle/>
          <a:p>
            <a:pPr algn="just"/>
            <a:r>
              <a:rPr lang="en-US" dirty="0"/>
              <a:t>Final goals:</a:t>
            </a:r>
          </a:p>
          <a:p>
            <a:pPr algn="just"/>
            <a:endParaRPr lang="en-US" dirty="0"/>
          </a:p>
          <a:p>
            <a:pPr marL="342900" indent="-342900" algn="just">
              <a:buAutoNum type="arabicParenR"/>
            </a:pPr>
            <a:r>
              <a:rPr lang="en-US" b="1" dirty="0"/>
              <a:t>Identifying different cell populations that share a similar gene expression profile </a:t>
            </a:r>
            <a:r>
              <a:rPr lang="en-US" dirty="0"/>
              <a:t>(these are usually labeled with different colors) -&gt; this process is known as </a:t>
            </a:r>
            <a:r>
              <a:rPr lang="en-US" b="1" dirty="0"/>
              <a:t>clustering</a:t>
            </a:r>
          </a:p>
          <a:p>
            <a:pPr marL="342900" indent="-342900" algn="just">
              <a:buAutoNum type="arabicParenR"/>
            </a:pPr>
            <a:endParaRPr lang="en-US" dirty="0"/>
          </a:p>
          <a:p>
            <a:pPr marL="342900" indent="-342900" algn="just">
              <a:buAutoNum type="arabicParenR"/>
            </a:pPr>
            <a:r>
              <a:rPr lang="en-US" b="1" dirty="0"/>
              <a:t>Functionally characterizing each cluster </a:t>
            </a:r>
            <a:r>
              <a:rPr lang="en-US" dirty="0"/>
              <a:t>-&gt; this exploits the high specificity of expression of one or more molecular markers, which are exclusively associated with a given cell type</a:t>
            </a:r>
          </a:p>
        </p:txBody>
      </p:sp>
    </p:spTree>
    <p:extLst>
      <p:ext uri="{BB962C8B-B14F-4D97-AF65-F5344CB8AC3E}">
        <p14:creationId xmlns:p14="http://schemas.microsoft.com/office/powerpoint/2010/main" val="314963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sp>
        <p:nvSpPr>
          <p:cNvPr id="8" name="TextBox 7">
            <a:extLst>
              <a:ext uri="{FF2B5EF4-FFF2-40B4-BE49-F238E27FC236}">
                <a16:creationId xmlns:a16="http://schemas.microsoft.com/office/drawing/2014/main" id="{2A2E5B2C-8790-A314-0B80-61145DA187ED}"/>
              </a:ext>
            </a:extLst>
          </p:cNvPr>
          <p:cNvSpPr txBox="1"/>
          <p:nvPr/>
        </p:nvSpPr>
        <p:spPr>
          <a:xfrm>
            <a:off x="7285703" y="1563329"/>
            <a:ext cx="4431584" cy="4524315"/>
          </a:xfrm>
          <a:prstGeom prst="rect">
            <a:avLst/>
          </a:prstGeom>
          <a:noFill/>
        </p:spPr>
        <p:txBody>
          <a:bodyPr wrap="square" rtlCol="0">
            <a:spAutoFit/>
          </a:bodyPr>
          <a:lstStyle/>
          <a:p>
            <a:pPr algn="just"/>
            <a:r>
              <a:rPr lang="en-US" dirty="0"/>
              <a:t>A few additional notes:</a:t>
            </a:r>
          </a:p>
          <a:p>
            <a:pPr algn="just"/>
            <a:endParaRPr lang="en-US" dirty="0"/>
          </a:p>
          <a:p>
            <a:pPr algn="just"/>
            <a:r>
              <a:rPr lang="en-US" dirty="0"/>
              <a:t>Some clusters may remain uncharacterized, if no molecular marker is known (especially in non-model organisms)</a:t>
            </a:r>
          </a:p>
          <a:p>
            <a:pPr algn="just"/>
            <a:endParaRPr lang="en-US" dirty="0"/>
          </a:p>
          <a:p>
            <a:pPr algn="just"/>
            <a:r>
              <a:rPr lang="en-US" dirty="0"/>
              <a:t>The distinction between different cell types is not always clear: cells may display a gradual shift from one type to another one, depending for example on their maturation</a:t>
            </a:r>
          </a:p>
          <a:p>
            <a:pPr algn="just"/>
            <a:endParaRPr lang="en-US" dirty="0"/>
          </a:p>
          <a:p>
            <a:pPr algn="just"/>
            <a:r>
              <a:rPr lang="en-US" dirty="0"/>
              <a:t>The number of generated clusters can be arbitrarily defined based on the required level of resolution</a:t>
            </a:r>
          </a:p>
        </p:txBody>
      </p:sp>
      <p:pic>
        <p:nvPicPr>
          <p:cNvPr id="4" name="Picture 3" descr="A collage of different colored maps&#10;&#10;Description automatically generated">
            <a:extLst>
              <a:ext uri="{FF2B5EF4-FFF2-40B4-BE49-F238E27FC236}">
                <a16:creationId xmlns:a16="http://schemas.microsoft.com/office/drawing/2014/main" id="{80274D56-74AF-3375-9D3D-0713B6775B05}"/>
              </a:ext>
            </a:extLst>
          </p:cNvPr>
          <p:cNvPicPr>
            <a:picLocks noChangeAspect="1"/>
          </p:cNvPicPr>
          <p:nvPr/>
        </p:nvPicPr>
        <p:blipFill>
          <a:blip r:embed="rId2">
            <a:extLst>
              <a:ext uri="{28A0092B-C50C-407E-A947-70E740481C1C}">
                <a14:useLocalDpi xmlns:a14="http://schemas.microsoft.com/office/drawing/2010/main" val="0"/>
              </a:ext>
            </a:extLst>
          </a:blip>
          <a:srcRect r="36631" b="46954"/>
          <a:stretch/>
        </p:blipFill>
        <p:spPr>
          <a:xfrm>
            <a:off x="474713" y="1328831"/>
            <a:ext cx="6645095" cy="4758813"/>
          </a:xfrm>
          <a:prstGeom prst="rect">
            <a:avLst/>
          </a:prstGeom>
        </p:spPr>
      </p:pic>
    </p:spTree>
    <p:extLst>
      <p:ext uri="{BB962C8B-B14F-4D97-AF65-F5344CB8AC3E}">
        <p14:creationId xmlns:p14="http://schemas.microsoft.com/office/powerpoint/2010/main" val="13140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sp>
        <p:nvSpPr>
          <p:cNvPr id="8" name="TextBox 7">
            <a:extLst>
              <a:ext uri="{FF2B5EF4-FFF2-40B4-BE49-F238E27FC236}">
                <a16:creationId xmlns:a16="http://schemas.microsoft.com/office/drawing/2014/main" id="{2A2E5B2C-8790-A314-0B80-61145DA187ED}"/>
              </a:ext>
            </a:extLst>
          </p:cNvPr>
          <p:cNvSpPr txBox="1"/>
          <p:nvPr/>
        </p:nvSpPr>
        <p:spPr>
          <a:xfrm>
            <a:off x="7285703" y="1563329"/>
            <a:ext cx="4431584" cy="1200329"/>
          </a:xfrm>
          <a:prstGeom prst="rect">
            <a:avLst/>
          </a:prstGeom>
          <a:noFill/>
        </p:spPr>
        <p:txBody>
          <a:bodyPr wrap="square" rtlCol="0">
            <a:spAutoFit/>
          </a:bodyPr>
          <a:lstStyle/>
          <a:p>
            <a:pPr algn="just"/>
            <a:r>
              <a:rPr lang="en-US" dirty="0"/>
              <a:t>Heat maps can provide some help for the interpretation of </a:t>
            </a:r>
            <a:r>
              <a:rPr lang="en-US" dirty="0" err="1"/>
              <a:t>scRNA</a:t>
            </a:r>
            <a:r>
              <a:rPr lang="en-US" dirty="0"/>
              <a:t>-seq expression data, in particular in relation with clusters</a:t>
            </a:r>
          </a:p>
        </p:txBody>
      </p:sp>
      <p:pic>
        <p:nvPicPr>
          <p:cNvPr id="5" name="Picture 4" descr="A close-up of a diagram&#10;&#10;Description automatically generated">
            <a:extLst>
              <a:ext uri="{FF2B5EF4-FFF2-40B4-BE49-F238E27FC236}">
                <a16:creationId xmlns:a16="http://schemas.microsoft.com/office/drawing/2014/main" id="{F4B07637-FFE0-BED9-13E5-DB937F22B684}"/>
              </a:ext>
            </a:extLst>
          </p:cNvPr>
          <p:cNvPicPr>
            <a:picLocks noChangeAspect="1"/>
          </p:cNvPicPr>
          <p:nvPr/>
        </p:nvPicPr>
        <p:blipFill>
          <a:blip r:embed="rId2">
            <a:extLst>
              <a:ext uri="{28A0092B-C50C-407E-A947-70E740481C1C}">
                <a14:useLocalDpi xmlns:a14="http://schemas.microsoft.com/office/drawing/2010/main" val="0"/>
              </a:ext>
            </a:extLst>
          </a:blip>
          <a:srcRect b="66022"/>
          <a:stretch/>
        </p:blipFill>
        <p:spPr>
          <a:xfrm>
            <a:off x="425552" y="1238865"/>
            <a:ext cx="6447196" cy="2757605"/>
          </a:xfrm>
          <a:prstGeom prst="rect">
            <a:avLst/>
          </a:prstGeom>
        </p:spPr>
      </p:pic>
      <p:sp>
        <p:nvSpPr>
          <p:cNvPr id="9" name="TextBox 8">
            <a:extLst>
              <a:ext uri="{FF2B5EF4-FFF2-40B4-BE49-F238E27FC236}">
                <a16:creationId xmlns:a16="http://schemas.microsoft.com/office/drawing/2014/main" id="{DEF1B12A-822A-65A3-F7C2-330C2EECF441}"/>
              </a:ext>
            </a:extLst>
          </p:cNvPr>
          <p:cNvSpPr txBox="1"/>
          <p:nvPr/>
        </p:nvSpPr>
        <p:spPr>
          <a:xfrm>
            <a:off x="425552" y="4184019"/>
            <a:ext cx="6201390" cy="2308324"/>
          </a:xfrm>
          <a:prstGeom prst="rect">
            <a:avLst/>
          </a:prstGeom>
          <a:noFill/>
        </p:spPr>
        <p:txBody>
          <a:bodyPr wrap="square" rtlCol="0">
            <a:spAutoFit/>
          </a:bodyPr>
          <a:lstStyle/>
          <a:p>
            <a:pPr algn="just"/>
            <a:r>
              <a:rPr lang="en-US" dirty="0"/>
              <a:t>Due to the usual presence of extreme inter-cellular variability, </a:t>
            </a:r>
            <a:r>
              <a:rPr lang="en-US" b="1" dirty="0"/>
              <a:t>violin plots</a:t>
            </a:r>
            <a:r>
              <a:rPr lang="en-US" dirty="0"/>
              <a:t> can be also very useful to display the distribution of gene expression levels of selected molecular markers across different cell types.</a:t>
            </a:r>
          </a:p>
          <a:p>
            <a:pPr algn="just"/>
            <a:r>
              <a:rPr lang="en-US" b="1" dirty="0"/>
              <a:t>Bubble plots </a:t>
            </a:r>
            <a:r>
              <a:rPr lang="en-US" dirty="0"/>
              <a:t>also help a lot, as they show: (</a:t>
            </a:r>
            <a:r>
              <a:rPr lang="en-US" dirty="0" err="1"/>
              <a:t>i</a:t>
            </a:r>
            <a:r>
              <a:rPr lang="en-US" dirty="0"/>
              <a:t>) the % of cells that express a given gene (bubble size) and the average expression level of the same gene (bubble color)</a:t>
            </a:r>
          </a:p>
        </p:txBody>
      </p:sp>
      <p:pic>
        <p:nvPicPr>
          <p:cNvPr id="11" name="Picture 10" descr="A diagram of different colored dots&#10;&#10;Description automatically generated with medium confidence">
            <a:extLst>
              <a:ext uri="{FF2B5EF4-FFF2-40B4-BE49-F238E27FC236}">
                <a16:creationId xmlns:a16="http://schemas.microsoft.com/office/drawing/2014/main" id="{AD8F4ED9-6A20-1E0C-A259-CB238BAF4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726" y="2910172"/>
            <a:ext cx="4786399" cy="3549621"/>
          </a:xfrm>
          <a:prstGeom prst="rect">
            <a:avLst/>
          </a:prstGeom>
        </p:spPr>
      </p:pic>
    </p:spTree>
    <p:extLst>
      <p:ext uri="{BB962C8B-B14F-4D97-AF65-F5344CB8AC3E}">
        <p14:creationId xmlns:p14="http://schemas.microsoft.com/office/powerpoint/2010/main" val="425767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652469"/>
          </a:xfrm>
        </p:spPr>
        <p:txBody>
          <a:bodyPr/>
          <a:lstStyle/>
          <a:p>
            <a:r>
              <a:rPr lang="en-US" dirty="0" err="1"/>
              <a:t>scRNA</a:t>
            </a:r>
            <a:r>
              <a:rPr lang="en-US" dirty="0"/>
              <a:t>-seq: how much does it cost?</a:t>
            </a:r>
          </a:p>
        </p:txBody>
      </p:sp>
      <p:sp>
        <p:nvSpPr>
          <p:cNvPr id="3" name="Content Placeholder 2">
            <a:extLst>
              <a:ext uri="{FF2B5EF4-FFF2-40B4-BE49-F238E27FC236}">
                <a16:creationId xmlns:a16="http://schemas.microsoft.com/office/drawing/2014/main" id="{A7DE4682-B5B8-1FA1-B9B1-2DB3E2482CD5}"/>
              </a:ext>
            </a:extLst>
          </p:cNvPr>
          <p:cNvSpPr>
            <a:spLocks noGrp="1"/>
          </p:cNvSpPr>
          <p:nvPr>
            <p:ph idx="1"/>
          </p:nvPr>
        </p:nvSpPr>
        <p:spPr/>
        <p:txBody>
          <a:bodyPr>
            <a:normAutofit fontScale="92500" lnSpcReduction="10000"/>
          </a:bodyPr>
          <a:lstStyle/>
          <a:p>
            <a:pPr algn="just"/>
            <a:r>
              <a:rPr lang="en-US" dirty="0"/>
              <a:t>Cost is highly dependent on the type of sample, cell isolation approach and on the number of target cells. However, </a:t>
            </a:r>
            <a:r>
              <a:rPr lang="en-US" b="1" dirty="0"/>
              <a:t>the library preparation step is always the most expensive phase</a:t>
            </a:r>
            <a:r>
              <a:rPr lang="en-US" dirty="0"/>
              <a:t>. Sequencing itself is pretty cheap, due to the low number of reads required per cell (due to the low amount of RNA that can be recovered per cell). We can provide a few examples…</a:t>
            </a:r>
          </a:p>
          <a:p>
            <a:pPr algn="just"/>
            <a:r>
              <a:rPr lang="en-US" dirty="0"/>
              <a:t>Chromium 10X: library prep is about 2000$ per sample, and each microfluidics chip is about 270$. Each cheap can be used for up to 40K cells (i.e. 8 samples, up to 5K cells theoretically possible, but the typical output is around 1K cells)</a:t>
            </a:r>
          </a:p>
          <a:p>
            <a:pPr algn="just"/>
            <a:r>
              <a:rPr lang="en-US" dirty="0"/>
              <a:t>Subsequent sequencing would require about </a:t>
            </a:r>
            <a:r>
              <a:rPr lang="en-US" b="1" dirty="0"/>
              <a:t>50-100K reads per cell</a:t>
            </a:r>
          </a:p>
          <a:p>
            <a:pPr algn="just"/>
            <a:r>
              <a:rPr lang="en-US" b="1" dirty="0"/>
              <a:t>Take home message: library prep costs about 10-20X more than bulk RNA-seq. Although the number of reads per cell is much lower than bulk RNA-seq, the total number of reads required is also higher due to the high number of cells analyzed</a:t>
            </a:r>
          </a:p>
        </p:txBody>
      </p:sp>
    </p:spTree>
    <p:extLst>
      <p:ext uri="{BB962C8B-B14F-4D97-AF65-F5344CB8AC3E}">
        <p14:creationId xmlns:p14="http://schemas.microsoft.com/office/powerpoint/2010/main" val="92011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563978"/>
          </a:xfrm>
        </p:spPr>
        <p:txBody>
          <a:bodyPr/>
          <a:lstStyle/>
          <a:p>
            <a:r>
              <a:rPr lang="en-US" dirty="0"/>
              <a:t>Spatial transcriptomics – what is it?</a:t>
            </a:r>
          </a:p>
        </p:txBody>
      </p:sp>
      <p:sp>
        <p:nvSpPr>
          <p:cNvPr id="3" name="Content Placeholder 2">
            <a:extLst>
              <a:ext uri="{FF2B5EF4-FFF2-40B4-BE49-F238E27FC236}">
                <a16:creationId xmlns:a16="http://schemas.microsoft.com/office/drawing/2014/main" id="{A7DE4682-B5B8-1FA1-B9B1-2DB3E2482CD5}"/>
              </a:ext>
            </a:extLst>
          </p:cNvPr>
          <p:cNvSpPr>
            <a:spLocks noGrp="1"/>
          </p:cNvSpPr>
          <p:nvPr>
            <p:ph idx="1"/>
          </p:nvPr>
        </p:nvSpPr>
        <p:spPr>
          <a:xfrm>
            <a:off x="314632" y="1329223"/>
            <a:ext cx="11493910" cy="4343400"/>
          </a:xfrm>
        </p:spPr>
        <p:txBody>
          <a:bodyPr/>
          <a:lstStyle/>
          <a:p>
            <a:pPr algn="just"/>
            <a:r>
              <a:rPr lang="en-US" dirty="0"/>
              <a:t>Despite their usefulness, most </a:t>
            </a:r>
            <a:r>
              <a:rPr lang="en-US" dirty="0" err="1"/>
              <a:t>scRNA</a:t>
            </a:r>
            <a:r>
              <a:rPr lang="en-US" dirty="0"/>
              <a:t>-seq methods require the disruption of the target sample for the isolation of single cells (or single nuclei), thereby precluding the possibility to study the spatial distribution of cells within tissues</a:t>
            </a:r>
          </a:p>
          <a:p>
            <a:pPr algn="just"/>
            <a:r>
              <a:rPr lang="en-US" dirty="0"/>
              <a:t>Some cells types (e.g. neurons) are not as amenable for </a:t>
            </a:r>
            <a:r>
              <a:rPr lang="en-US" dirty="0" err="1"/>
              <a:t>scRNA</a:t>
            </a:r>
            <a:r>
              <a:rPr lang="en-US" dirty="0"/>
              <a:t>-seq approaches as others, and </a:t>
            </a:r>
            <a:r>
              <a:rPr lang="en-US" dirty="0" err="1"/>
              <a:t>scRNA</a:t>
            </a:r>
            <a:r>
              <a:rPr lang="en-US" dirty="0"/>
              <a:t>-seq data do not provide information about the subcellular localization of mRNAs, which can be sometimes quite a useful information</a:t>
            </a:r>
          </a:p>
          <a:p>
            <a:pPr algn="just"/>
            <a:r>
              <a:rPr lang="en-US" dirty="0"/>
              <a:t>A growing number of platforms now allow the possibility to obtain a </a:t>
            </a:r>
            <a:r>
              <a:rPr lang="en-US" b="1" dirty="0"/>
              <a:t>spatially resolved, high-dimensional assessment of gene transcription, known as ‘spatial transcriptomics’</a:t>
            </a:r>
          </a:p>
          <a:p>
            <a:pPr algn="just"/>
            <a:r>
              <a:rPr lang="en-US" dirty="0"/>
              <a:t>This has been nominated the “method of the year” in 2020 by Nature Methods</a:t>
            </a:r>
          </a:p>
        </p:txBody>
      </p:sp>
      <p:pic>
        <p:nvPicPr>
          <p:cNvPr id="5" name="Picture 4" descr="A screenshot of a computer&#10;&#10;Description automatically generated">
            <a:extLst>
              <a:ext uri="{FF2B5EF4-FFF2-40B4-BE49-F238E27FC236}">
                <a16:creationId xmlns:a16="http://schemas.microsoft.com/office/drawing/2014/main" id="{C62AD5FF-6F29-7E75-8D7C-82739BDFD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117" y="4590489"/>
            <a:ext cx="6995766" cy="2164268"/>
          </a:xfrm>
          <a:prstGeom prst="rect">
            <a:avLst/>
          </a:prstGeom>
        </p:spPr>
      </p:pic>
    </p:spTree>
    <p:extLst>
      <p:ext uri="{BB962C8B-B14F-4D97-AF65-F5344CB8AC3E}">
        <p14:creationId xmlns:p14="http://schemas.microsoft.com/office/powerpoint/2010/main" val="181537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D315-8E89-0A7C-8B07-EA35C7058624}"/>
              </a:ext>
            </a:extLst>
          </p:cNvPr>
          <p:cNvSpPr>
            <a:spLocks noGrp="1"/>
          </p:cNvSpPr>
          <p:nvPr>
            <p:ph type="title"/>
          </p:nvPr>
        </p:nvSpPr>
        <p:spPr>
          <a:xfrm>
            <a:off x="1341120" y="438912"/>
            <a:ext cx="9509760" cy="573811"/>
          </a:xfrm>
        </p:spPr>
        <p:txBody>
          <a:bodyPr/>
          <a:lstStyle/>
          <a:p>
            <a:r>
              <a:rPr lang="en-US" dirty="0"/>
              <a:t>The young story of single-cell sequencing</a:t>
            </a:r>
          </a:p>
        </p:txBody>
      </p:sp>
      <p:pic>
        <p:nvPicPr>
          <p:cNvPr id="5" name="Content Placeholder 4" descr="A white text on a black background&#10;&#10;Description automatically generated">
            <a:extLst>
              <a:ext uri="{FF2B5EF4-FFF2-40B4-BE49-F238E27FC236}">
                <a16:creationId xmlns:a16="http://schemas.microsoft.com/office/drawing/2014/main" id="{73619698-A294-E891-C4D6-BEB8A01AAA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493" y="1388810"/>
            <a:ext cx="6765374" cy="4713815"/>
          </a:xfrm>
        </p:spPr>
      </p:pic>
      <p:sp>
        <p:nvSpPr>
          <p:cNvPr id="6" name="TextBox 5">
            <a:extLst>
              <a:ext uri="{FF2B5EF4-FFF2-40B4-BE49-F238E27FC236}">
                <a16:creationId xmlns:a16="http://schemas.microsoft.com/office/drawing/2014/main" id="{405AFCD4-70E2-6B46-18C9-8F8C3130A6E7}"/>
              </a:ext>
            </a:extLst>
          </p:cNvPr>
          <p:cNvSpPr txBox="1"/>
          <p:nvPr/>
        </p:nvSpPr>
        <p:spPr>
          <a:xfrm>
            <a:off x="7374193" y="1345060"/>
            <a:ext cx="4581832" cy="4801314"/>
          </a:xfrm>
          <a:prstGeom prst="rect">
            <a:avLst/>
          </a:prstGeom>
          <a:noFill/>
        </p:spPr>
        <p:txBody>
          <a:bodyPr wrap="square" rtlCol="0">
            <a:spAutoFit/>
          </a:bodyPr>
          <a:lstStyle/>
          <a:p>
            <a:pPr algn="just"/>
            <a:r>
              <a:rPr lang="en-US" dirty="0"/>
              <a:t>So far, we have always discussed about </a:t>
            </a:r>
            <a:r>
              <a:rPr lang="en-US" b="1" dirty="0"/>
              <a:t>bulk RNA-sequencing approaches</a:t>
            </a:r>
            <a:r>
              <a:rPr lang="en-US" dirty="0"/>
              <a:t>, which target a large number of cells analyzed simultaneously, providing average levels of expression</a:t>
            </a:r>
          </a:p>
          <a:p>
            <a:pPr algn="just"/>
            <a:endParaRPr lang="en-US" dirty="0"/>
          </a:p>
          <a:p>
            <a:pPr algn="just"/>
            <a:r>
              <a:rPr lang="en-US" dirty="0"/>
              <a:t>Single-cell approaches can, however, greatly improve the resolution of the analyses, clarifying the biological role of single cells</a:t>
            </a:r>
          </a:p>
          <a:p>
            <a:pPr algn="just"/>
            <a:endParaRPr lang="en-US" dirty="0"/>
          </a:p>
          <a:p>
            <a:pPr algn="just"/>
            <a:r>
              <a:rPr lang="en-US" u="sng" dirty="0"/>
              <a:t>N.B. Although single-cell approaches are most frequently used for RNA-seq, other –</a:t>
            </a:r>
            <a:r>
              <a:rPr lang="en-US" u="sng" dirty="0" err="1"/>
              <a:t>omic</a:t>
            </a:r>
            <a:r>
              <a:rPr lang="en-US" u="sng" dirty="0"/>
              <a:t> applications are also possible, although there are some limitations</a:t>
            </a:r>
          </a:p>
        </p:txBody>
      </p:sp>
    </p:spTree>
    <p:extLst>
      <p:ext uri="{BB962C8B-B14F-4D97-AF65-F5344CB8AC3E}">
        <p14:creationId xmlns:p14="http://schemas.microsoft.com/office/powerpoint/2010/main" val="800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573811"/>
          </a:xfrm>
        </p:spPr>
        <p:txBody>
          <a:bodyPr/>
          <a:lstStyle/>
          <a:p>
            <a:r>
              <a:rPr lang="en-US" dirty="0"/>
              <a:t>Spatial transcriptomics: the platforms</a:t>
            </a:r>
          </a:p>
        </p:txBody>
      </p:sp>
      <p:sp>
        <p:nvSpPr>
          <p:cNvPr id="6" name="TextBox 5">
            <a:extLst>
              <a:ext uri="{FF2B5EF4-FFF2-40B4-BE49-F238E27FC236}">
                <a16:creationId xmlns:a16="http://schemas.microsoft.com/office/drawing/2014/main" id="{A54357A2-4028-54D0-0910-5FB7446FD37B}"/>
              </a:ext>
            </a:extLst>
          </p:cNvPr>
          <p:cNvSpPr txBox="1"/>
          <p:nvPr/>
        </p:nvSpPr>
        <p:spPr>
          <a:xfrm>
            <a:off x="650240" y="1402080"/>
            <a:ext cx="11115040"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t>Available commercial platforms are still at their early stage of development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Some of them hold promises not just for transcriptomics, but also for other omics approaches: spatial proteomics, for example, with the simultaneous use of multiple antibodies (we will see some examples about this)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They require, preferentially, </a:t>
            </a:r>
            <a:r>
              <a:rPr lang="en-US" b="1" dirty="0"/>
              <a:t>fresh-frozen samples</a:t>
            </a:r>
            <a:r>
              <a:rPr lang="en-US" dirty="0"/>
              <a:t>, in order to avoid RNA degradation; however, they can also work on </a:t>
            </a:r>
            <a:r>
              <a:rPr lang="en-US" b="1" dirty="0"/>
              <a:t>FFPE (Formalin-fixed, paraffin-embedded) samples</a:t>
            </a:r>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b="1" dirty="0"/>
              <a:t>RNA quality is obviously as important as in regular RNA-seq approaches</a:t>
            </a:r>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dirty="0"/>
              <a:t>Usually, the samples need to be prepared as thin slices by microdissection, but some platforms also accept tissue blocks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Most applications still just concern human or mouse (due to the use of oligonucleotide probes/antibodies targeting specific mRNAs or proteins), but the technology itself could be potentially applied to any organism</a:t>
            </a:r>
          </a:p>
        </p:txBody>
      </p:sp>
    </p:spTree>
    <p:extLst>
      <p:ext uri="{BB962C8B-B14F-4D97-AF65-F5344CB8AC3E}">
        <p14:creationId xmlns:p14="http://schemas.microsoft.com/office/powerpoint/2010/main" val="22702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573811"/>
          </a:xfrm>
        </p:spPr>
        <p:txBody>
          <a:bodyPr/>
          <a:lstStyle/>
          <a:p>
            <a:r>
              <a:rPr lang="en-US" dirty="0"/>
              <a:t>Spatial transcriptomics: the platforms</a:t>
            </a:r>
          </a:p>
        </p:txBody>
      </p:sp>
      <p:pic>
        <p:nvPicPr>
          <p:cNvPr id="5" name="Picture 4" descr="A screenshot of a computer&#10;&#10;Description automatically generated">
            <a:extLst>
              <a:ext uri="{FF2B5EF4-FFF2-40B4-BE49-F238E27FC236}">
                <a16:creationId xmlns:a16="http://schemas.microsoft.com/office/drawing/2014/main" id="{12FDD94B-E127-2B09-1FEA-E6DC5B68A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87" y="1207167"/>
            <a:ext cx="10333703" cy="4842546"/>
          </a:xfrm>
          <a:prstGeom prst="rect">
            <a:avLst/>
          </a:prstGeom>
        </p:spPr>
      </p:pic>
    </p:spTree>
    <p:extLst>
      <p:ext uri="{BB962C8B-B14F-4D97-AF65-F5344CB8AC3E}">
        <p14:creationId xmlns:p14="http://schemas.microsoft.com/office/powerpoint/2010/main" val="273853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Different platforms, different approaches</a:t>
            </a:r>
          </a:p>
        </p:txBody>
      </p:sp>
      <p:pic>
        <p:nvPicPr>
          <p:cNvPr id="5" name="Content Placeholder 4" descr="A diagram of a method of processing&#10;&#10;Description automatically generated with medium confidence">
            <a:extLst>
              <a:ext uri="{FF2B5EF4-FFF2-40B4-BE49-F238E27FC236}">
                <a16:creationId xmlns:a16="http://schemas.microsoft.com/office/drawing/2014/main" id="{E9C02DDF-5BCF-7E9E-C100-4AF4ACCD4B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099" y="1073456"/>
            <a:ext cx="7365212" cy="5160195"/>
          </a:xfrm>
        </p:spPr>
      </p:pic>
      <p:sp>
        <p:nvSpPr>
          <p:cNvPr id="6" name="TextBox 5">
            <a:extLst>
              <a:ext uri="{FF2B5EF4-FFF2-40B4-BE49-F238E27FC236}">
                <a16:creationId xmlns:a16="http://schemas.microsoft.com/office/drawing/2014/main" id="{9D52FE53-6E73-CC7F-6B34-557164B3D89D}"/>
              </a:ext>
            </a:extLst>
          </p:cNvPr>
          <p:cNvSpPr txBox="1"/>
          <p:nvPr/>
        </p:nvSpPr>
        <p:spPr>
          <a:xfrm>
            <a:off x="7875639" y="1073456"/>
            <a:ext cx="4119716" cy="5509200"/>
          </a:xfrm>
          <a:prstGeom prst="rect">
            <a:avLst/>
          </a:prstGeom>
          <a:noFill/>
        </p:spPr>
        <p:txBody>
          <a:bodyPr wrap="square" rtlCol="0">
            <a:spAutoFit/>
          </a:bodyPr>
          <a:lstStyle/>
          <a:p>
            <a:r>
              <a:rPr lang="en-US" b="1" dirty="0">
                <a:solidFill>
                  <a:srgbClr val="FF0000"/>
                </a:solidFill>
              </a:rPr>
              <a:t>imaging-based spatial transcriptomics</a:t>
            </a:r>
          </a:p>
          <a:p>
            <a:endParaRPr lang="en-US" dirty="0"/>
          </a:p>
          <a:p>
            <a:pPr marL="285750" indent="-285750">
              <a:buFont typeface="Wingdings" panose="05000000000000000000" pitchFamily="2" charset="2"/>
              <a:buChar char="Ø"/>
            </a:pPr>
            <a:r>
              <a:rPr lang="en-US" sz="1600" b="1" dirty="0"/>
              <a:t>in situ hybridization (ISH)</a:t>
            </a:r>
            <a:r>
              <a:rPr lang="en-US" sz="1600" dirty="0"/>
              <a:t> (use of a high number of probes directed against target mRNAs)</a:t>
            </a:r>
          </a:p>
          <a:p>
            <a:pPr marL="285750" indent="-285750">
              <a:buFont typeface="Wingdings" panose="05000000000000000000" pitchFamily="2" charset="2"/>
              <a:buChar char="Ø"/>
            </a:pPr>
            <a:r>
              <a:rPr lang="en-US" sz="1600" b="1" dirty="0"/>
              <a:t>in situ sequencing (ISS) </a:t>
            </a:r>
            <a:r>
              <a:rPr lang="en-US" sz="1600" dirty="0"/>
              <a:t>of target mRNAs amplified in situ with a </a:t>
            </a:r>
            <a:r>
              <a:rPr lang="en-US" sz="1600" b="1" dirty="0"/>
              <a:t>sequencing by ligation</a:t>
            </a:r>
            <a:r>
              <a:rPr lang="en-US" sz="1600" dirty="0"/>
              <a:t> approach</a:t>
            </a:r>
          </a:p>
          <a:p>
            <a:pPr marL="285750" indent="-285750">
              <a:buFont typeface="Wingdings" panose="05000000000000000000" pitchFamily="2" charset="2"/>
              <a:buChar char="Ø"/>
            </a:pPr>
            <a:endParaRPr lang="en-US" dirty="0"/>
          </a:p>
          <a:p>
            <a:r>
              <a:rPr lang="en-US" b="1" dirty="0">
                <a:solidFill>
                  <a:srgbClr val="FF0000"/>
                </a:solidFill>
              </a:rPr>
              <a:t>sequencing-based (NGS) spatial transcriptomics</a:t>
            </a:r>
          </a:p>
          <a:p>
            <a:endParaRPr lang="en-US" dirty="0"/>
          </a:p>
          <a:p>
            <a:pPr marL="285750" indent="-285750">
              <a:buFont typeface="Wingdings" panose="05000000000000000000" pitchFamily="2" charset="2"/>
              <a:buChar char="Ø"/>
            </a:pPr>
            <a:r>
              <a:rPr lang="en-US" sz="1600" b="1" dirty="0"/>
              <a:t>array-based methods</a:t>
            </a:r>
            <a:r>
              <a:rPr lang="en-US" sz="1600" dirty="0"/>
              <a:t>: record position and target capture</a:t>
            </a:r>
          </a:p>
          <a:p>
            <a:pPr marL="285750" indent="-285750">
              <a:buFont typeface="Wingdings" panose="05000000000000000000" pitchFamily="2" charset="2"/>
              <a:buChar char="Ø"/>
            </a:pPr>
            <a:r>
              <a:rPr lang="en-US" sz="1600" b="1" dirty="0"/>
              <a:t>microdissection-based methods</a:t>
            </a:r>
            <a:r>
              <a:rPr lang="en-US" sz="1600" dirty="0"/>
              <a:t>: use of spatially barcoded probes, with target area defined physically -&gt; conceptually similar to </a:t>
            </a:r>
            <a:r>
              <a:rPr lang="en-US" sz="1600" b="1" dirty="0"/>
              <a:t>ROI-based methods </a:t>
            </a:r>
            <a:r>
              <a:rPr lang="en-US" sz="1600" dirty="0"/>
              <a:t>(ROI = Regions of Interest)</a:t>
            </a:r>
          </a:p>
          <a:p>
            <a:endParaRPr lang="en-US" dirty="0"/>
          </a:p>
        </p:txBody>
      </p:sp>
    </p:spTree>
    <p:extLst>
      <p:ext uri="{BB962C8B-B14F-4D97-AF65-F5344CB8AC3E}">
        <p14:creationId xmlns:p14="http://schemas.microsoft.com/office/powerpoint/2010/main" val="129238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41856D-ECCA-1D1C-8427-75CBBCD12D32}"/>
              </a:ext>
            </a:extLst>
          </p:cNvPr>
          <p:cNvSpPr>
            <a:spLocks noGrp="1"/>
          </p:cNvSpPr>
          <p:nvPr>
            <p:ph type="title"/>
          </p:nvPr>
        </p:nvSpPr>
        <p:spPr>
          <a:xfrm>
            <a:off x="1341120" y="438912"/>
            <a:ext cx="9509760" cy="712555"/>
          </a:xfrm>
        </p:spPr>
        <p:txBody>
          <a:bodyPr/>
          <a:lstStyle/>
          <a:p>
            <a:r>
              <a:rPr lang="it-IT" dirty="0"/>
              <a:t>Imaging-</a:t>
            </a:r>
            <a:r>
              <a:rPr lang="it-IT" dirty="0" err="1"/>
              <a:t>based</a:t>
            </a:r>
            <a:r>
              <a:rPr lang="it-IT" dirty="0"/>
              <a:t> ISH </a:t>
            </a:r>
            <a:r>
              <a:rPr lang="it-IT" dirty="0" err="1"/>
              <a:t>platforms</a:t>
            </a:r>
            <a:endParaRPr lang="it-IT" dirty="0"/>
          </a:p>
        </p:txBody>
      </p:sp>
      <p:sp>
        <p:nvSpPr>
          <p:cNvPr id="3" name="Segnaposto contenuto 2">
            <a:extLst>
              <a:ext uri="{FF2B5EF4-FFF2-40B4-BE49-F238E27FC236}">
                <a16:creationId xmlns:a16="http://schemas.microsoft.com/office/drawing/2014/main" id="{B385DBBD-FFD6-7EDD-DBDC-ACBD8FFE51EC}"/>
              </a:ext>
            </a:extLst>
          </p:cNvPr>
          <p:cNvSpPr>
            <a:spLocks noGrp="1"/>
          </p:cNvSpPr>
          <p:nvPr>
            <p:ph idx="1"/>
          </p:nvPr>
        </p:nvSpPr>
        <p:spPr>
          <a:xfrm>
            <a:off x="698500" y="1385485"/>
            <a:ext cx="10795000" cy="4343400"/>
          </a:xfrm>
        </p:spPr>
        <p:txBody>
          <a:bodyPr>
            <a:normAutofit/>
          </a:bodyPr>
          <a:lstStyle/>
          <a:p>
            <a:pPr algn="just"/>
            <a:r>
              <a:rPr lang="en-US" sz="1800" noProof="0" dirty="0"/>
              <a:t>One of the </a:t>
            </a:r>
            <a:r>
              <a:rPr lang="en-US" sz="1800" dirty="0"/>
              <a:t>most important ISH-based platforms is the</a:t>
            </a:r>
            <a:r>
              <a:rPr lang="en-US" sz="1800" noProof="0" dirty="0"/>
              <a:t> </a:t>
            </a:r>
            <a:r>
              <a:rPr lang="en-US" sz="1800" b="1" noProof="0" dirty="0" err="1"/>
              <a:t>Nanostring</a:t>
            </a:r>
            <a:r>
              <a:rPr lang="en-US" sz="1800" b="1" noProof="0" dirty="0"/>
              <a:t> </a:t>
            </a:r>
            <a:r>
              <a:rPr lang="en-US" sz="1800" b="1" noProof="0" dirty="0" err="1"/>
              <a:t>CosMX</a:t>
            </a:r>
            <a:endParaRPr lang="en-US" sz="1800" b="1" noProof="0" dirty="0"/>
          </a:p>
          <a:p>
            <a:pPr algn="just"/>
            <a:r>
              <a:rPr lang="en-US" sz="1800" noProof="0" dirty="0"/>
              <a:t>The newer releases of this platform allow multi-omics spatial analyses, which may exploit the use of antibodies for detecting up to 64 validated proteins with subcellular resolution</a:t>
            </a:r>
          </a:p>
          <a:p>
            <a:pPr algn="just"/>
            <a:r>
              <a:rPr lang="en-US" sz="1800" dirty="0"/>
              <a:t>Another possible option is represented by the  </a:t>
            </a:r>
            <a:r>
              <a:rPr lang="en-US" sz="1800" b="1" dirty="0" err="1"/>
              <a:t>Vizgen</a:t>
            </a:r>
            <a:r>
              <a:rPr lang="en-US" sz="1800" b="1" dirty="0"/>
              <a:t> MERFISH 2.0 </a:t>
            </a:r>
            <a:r>
              <a:rPr lang="en-US" sz="1800" dirty="0"/>
              <a:t>technology, which requires the use of the </a:t>
            </a:r>
            <a:r>
              <a:rPr lang="en-US" sz="1800" dirty="0" err="1"/>
              <a:t>Merscope</a:t>
            </a:r>
            <a:r>
              <a:rPr lang="en-US" sz="1800" dirty="0"/>
              <a:t> platform (see video on Moodle)</a:t>
            </a:r>
          </a:p>
          <a:p>
            <a:pPr algn="just"/>
            <a:r>
              <a:rPr lang="en-US" sz="1800" noProof="0" dirty="0"/>
              <a:t>Both o</a:t>
            </a:r>
            <a:r>
              <a:rPr lang="en-US" sz="1800" dirty="0"/>
              <a:t>f them use fluorophore-based oligonucleotide probes complementary to target mRNAs to be imaged</a:t>
            </a:r>
            <a:endParaRPr lang="en-US" sz="1800" noProof="0" dirty="0"/>
          </a:p>
        </p:txBody>
      </p:sp>
      <p:pic>
        <p:nvPicPr>
          <p:cNvPr id="5" name="Immagine 4" descr="Immagine che contiene testo, software, Icona del computer, Software multimediale&#10;&#10;Il contenuto generato dall'IA potrebbe non essere corretto.">
            <a:extLst>
              <a:ext uri="{FF2B5EF4-FFF2-40B4-BE49-F238E27FC236}">
                <a16:creationId xmlns:a16="http://schemas.microsoft.com/office/drawing/2014/main" id="{1169C9F3-AB66-7DE4-2B4B-3E52C3CB3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33" y="4253976"/>
            <a:ext cx="6096000" cy="1861344"/>
          </a:xfrm>
          <a:prstGeom prst="rect">
            <a:avLst/>
          </a:prstGeom>
        </p:spPr>
      </p:pic>
      <p:pic>
        <p:nvPicPr>
          <p:cNvPr id="7" name="Immagine 6" descr="Immagine che contiene testo, mappa&#10;&#10;Il contenuto generato dall'IA potrebbe non essere corretto.">
            <a:extLst>
              <a:ext uri="{FF2B5EF4-FFF2-40B4-BE49-F238E27FC236}">
                <a16:creationId xmlns:a16="http://schemas.microsoft.com/office/drawing/2014/main" id="{16CF80BB-CABB-742A-87BC-79879EF69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507" y="3930049"/>
            <a:ext cx="5262293" cy="2086703"/>
          </a:xfrm>
          <a:prstGeom prst="rect">
            <a:avLst/>
          </a:prstGeom>
        </p:spPr>
      </p:pic>
    </p:spTree>
    <p:extLst>
      <p:ext uri="{BB962C8B-B14F-4D97-AF65-F5344CB8AC3E}">
        <p14:creationId xmlns:p14="http://schemas.microsoft.com/office/powerpoint/2010/main" val="393476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44C17-6E0A-36C1-97D3-5D383A67F0A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8493E98-27A2-F09A-CA0D-8EE230478B91}"/>
              </a:ext>
            </a:extLst>
          </p:cNvPr>
          <p:cNvSpPr>
            <a:spLocks noGrp="1"/>
          </p:cNvSpPr>
          <p:nvPr>
            <p:ph type="title"/>
          </p:nvPr>
        </p:nvSpPr>
        <p:spPr>
          <a:xfrm>
            <a:off x="1341120" y="438912"/>
            <a:ext cx="9509760" cy="712555"/>
          </a:xfrm>
        </p:spPr>
        <p:txBody>
          <a:bodyPr/>
          <a:lstStyle/>
          <a:p>
            <a:r>
              <a:rPr lang="it-IT" dirty="0"/>
              <a:t>Imaging-</a:t>
            </a:r>
            <a:r>
              <a:rPr lang="it-IT" dirty="0" err="1"/>
              <a:t>based</a:t>
            </a:r>
            <a:r>
              <a:rPr lang="it-IT" dirty="0"/>
              <a:t> ISH </a:t>
            </a:r>
            <a:r>
              <a:rPr lang="it-IT" dirty="0" err="1"/>
              <a:t>platforms</a:t>
            </a:r>
            <a:endParaRPr lang="it-IT" dirty="0"/>
          </a:p>
        </p:txBody>
      </p:sp>
      <p:sp>
        <p:nvSpPr>
          <p:cNvPr id="3" name="Segnaposto contenuto 2">
            <a:extLst>
              <a:ext uri="{FF2B5EF4-FFF2-40B4-BE49-F238E27FC236}">
                <a16:creationId xmlns:a16="http://schemas.microsoft.com/office/drawing/2014/main" id="{85CAB00D-867B-1078-B503-264C0AC9E07F}"/>
              </a:ext>
            </a:extLst>
          </p:cNvPr>
          <p:cNvSpPr>
            <a:spLocks noGrp="1"/>
          </p:cNvSpPr>
          <p:nvPr>
            <p:ph idx="1"/>
          </p:nvPr>
        </p:nvSpPr>
        <p:spPr>
          <a:xfrm>
            <a:off x="698500" y="1385485"/>
            <a:ext cx="6727232" cy="4633478"/>
          </a:xfrm>
        </p:spPr>
        <p:txBody>
          <a:bodyPr>
            <a:normAutofit fontScale="85000" lnSpcReduction="10000"/>
          </a:bodyPr>
          <a:lstStyle/>
          <a:p>
            <a:pPr algn="just"/>
            <a:r>
              <a:rPr lang="en-US" sz="1800" noProof="0" dirty="0"/>
              <a:t>Several different oligonucleotides, all marked with the same fluorophore, are used to target the same mRNA molecule (multiple probe oligonucleotides are needed to generate a sufficiently strong </a:t>
            </a:r>
            <a:r>
              <a:rPr lang="en-US" sz="1800" noProof="0" dirty="0">
                <a:solidFill>
                  <a:srgbClr val="FF0000"/>
                </a:solidFill>
              </a:rPr>
              <a:t>fluorescence signal to be detected by imaging</a:t>
            </a:r>
            <a:r>
              <a:rPr lang="en-US" sz="1800" noProof="0" dirty="0"/>
              <a:t>)</a:t>
            </a:r>
          </a:p>
          <a:p>
            <a:pPr algn="just"/>
            <a:r>
              <a:rPr lang="en-US" sz="1800" noProof="0" dirty="0"/>
              <a:t>Each mRNA molecule appears as a bright spot, observed by microscope</a:t>
            </a:r>
          </a:p>
          <a:p>
            <a:pPr algn="just"/>
            <a:r>
              <a:rPr lang="en-US" sz="1800" b="1" dirty="0"/>
              <a:t>PROS: </a:t>
            </a:r>
            <a:r>
              <a:rPr lang="en-US" sz="1800" noProof="0" dirty="0"/>
              <a:t>No reverse transcription of mRNA or PCR amplification needed! Accurate quantification (more bright spots = higher mRNA abundance). </a:t>
            </a:r>
            <a:r>
              <a:rPr lang="en-US" sz="1800" dirty="0"/>
              <a:t>High spatial resolution (subcellular)</a:t>
            </a:r>
          </a:p>
          <a:p>
            <a:pPr algn="just"/>
            <a:r>
              <a:rPr lang="en-US" sz="1800" b="1" noProof="0" dirty="0"/>
              <a:t>CONS: </a:t>
            </a:r>
            <a:r>
              <a:rPr lang="en-US" sz="1800" noProof="0" dirty="0"/>
              <a:t>low multiplex capability</a:t>
            </a:r>
            <a:r>
              <a:rPr lang="en-US" sz="1800" dirty="0"/>
              <a:t> – just a very few target mRNAs can be imaged since each fluorophore requires to be read in a specific channel</a:t>
            </a:r>
          </a:p>
          <a:p>
            <a:pPr algn="just"/>
            <a:r>
              <a:rPr lang="en-US" sz="1800" noProof="0" dirty="0"/>
              <a:t>How can the number of targets be increased? </a:t>
            </a:r>
            <a:r>
              <a:rPr lang="en-US" sz="1800" b="1" noProof="0" dirty="0"/>
              <a:t>Combinatorial barcoding </a:t>
            </a:r>
            <a:r>
              <a:rPr lang="en-US" sz="1800" noProof="0" dirty="0"/>
              <a:t>(MERFISH) -&gt; use of different oligos conjugated with different fluorophores in multiple sequential rounds of hybridization and imaging. This can increase the number of targets to a few hundred mRNAs (</a:t>
            </a:r>
            <a:r>
              <a:rPr lang="en-US" sz="1800" noProof="0" dirty="0" err="1"/>
              <a:t>CosMX</a:t>
            </a:r>
            <a:r>
              <a:rPr lang="en-US" sz="1800" noProof="0" dirty="0"/>
              <a:t> uses a more sophisticated approach to include thousands of targets). This avoids </a:t>
            </a:r>
            <a:r>
              <a:rPr lang="en-US" sz="1800" i="1" u="sng" noProof="0" dirty="0"/>
              <a:t>optical crowding</a:t>
            </a:r>
          </a:p>
        </p:txBody>
      </p:sp>
      <p:pic>
        <p:nvPicPr>
          <p:cNvPr id="6" name="Immagine 5" descr="Immagine che contiene testo, diagramma, linea, schermata&#10;&#10;Il contenuto generato dall'IA potrebbe non essere corretto.">
            <a:extLst>
              <a:ext uri="{FF2B5EF4-FFF2-40B4-BE49-F238E27FC236}">
                <a16:creationId xmlns:a16="http://schemas.microsoft.com/office/drawing/2014/main" id="{47459052-C9F2-6DD5-A6F8-D6FCE2259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190" y="1385485"/>
            <a:ext cx="4160520" cy="4180114"/>
          </a:xfrm>
          <a:prstGeom prst="rect">
            <a:avLst/>
          </a:prstGeom>
        </p:spPr>
      </p:pic>
    </p:spTree>
    <p:extLst>
      <p:ext uri="{BB962C8B-B14F-4D97-AF65-F5344CB8AC3E}">
        <p14:creationId xmlns:p14="http://schemas.microsoft.com/office/powerpoint/2010/main" val="192798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Imaging-based ISS platforms</a:t>
            </a:r>
          </a:p>
        </p:txBody>
      </p:sp>
      <p:sp>
        <p:nvSpPr>
          <p:cNvPr id="4" name="Content Placeholder 3">
            <a:extLst>
              <a:ext uri="{FF2B5EF4-FFF2-40B4-BE49-F238E27FC236}">
                <a16:creationId xmlns:a16="http://schemas.microsoft.com/office/drawing/2014/main" id="{5AE73C45-DF11-1522-EC39-16F49F7CA93B}"/>
              </a:ext>
            </a:extLst>
          </p:cNvPr>
          <p:cNvSpPr>
            <a:spLocks noGrp="1"/>
          </p:cNvSpPr>
          <p:nvPr>
            <p:ph idx="1"/>
          </p:nvPr>
        </p:nvSpPr>
        <p:spPr>
          <a:xfrm>
            <a:off x="1341120" y="1257300"/>
            <a:ext cx="9509760" cy="3619500"/>
          </a:xfrm>
        </p:spPr>
        <p:txBody>
          <a:bodyPr>
            <a:normAutofit fontScale="85000" lnSpcReduction="20000"/>
          </a:bodyPr>
          <a:lstStyle/>
          <a:p>
            <a:pPr algn="just"/>
            <a:r>
              <a:rPr lang="en-US" dirty="0"/>
              <a:t>ISS uses a particular type of </a:t>
            </a:r>
            <a:r>
              <a:rPr lang="en-US" b="1" u="sng" dirty="0"/>
              <a:t>padlock probes</a:t>
            </a:r>
            <a:r>
              <a:rPr lang="en-US" b="1" dirty="0"/>
              <a:t> </a:t>
            </a:r>
            <a:r>
              <a:rPr lang="en-US" dirty="0"/>
              <a:t>which allow, following hybridization and ligation, to amplify the signal thanks to </a:t>
            </a:r>
            <a:r>
              <a:rPr lang="en-US" b="1" dirty="0"/>
              <a:t>rolling circle amplification and the creation of DNA nanoballs</a:t>
            </a:r>
            <a:r>
              <a:rPr lang="en-US" dirty="0"/>
              <a:t>, thereby allowing a better signal-to-noise ratio. The sequence of the mRNAs is determined through </a:t>
            </a:r>
            <a:r>
              <a:rPr lang="en-US" b="1" dirty="0"/>
              <a:t>sequencing by ligation </a:t>
            </a:r>
            <a:r>
              <a:rPr lang="en-US" dirty="0"/>
              <a:t>(this is somewhat inspired by old </a:t>
            </a:r>
            <a:r>
              <a:rPr lang="en-US" dirty="0" err="1"/>
              <a:t>SOLiD</a:t>
            </a:r>
            <a:r>
              <a:rPr lang="en-US" dirty="0"/>
              <a:t> NGS).</a:t>
            </a:r>
          </a:p>
          <a:p>
            <a:pPr algn="just"/>
            <a:r>
              <a:rPr lang="en-US" dirty="0"/>
              <a:t>The </a:t>
            </a:r>
            <a:r>
              <a:rPr lang="en-US" b="1" u="sng" dirty="0">
                <a:solidFill>
                  <a:srgbClr val="FF0000"/>
                </a:solidFill>
              </a:rPr>
              <a:t>10X Xenium platform used an ISS approach</a:t>
            </a:r>
            <a:r>
              <a:rPr lang="en-US" dirty="0"/>
              <a:t>: following the use of padlock probes targeting specific mRNA targets, which lead to rolling circle amplification, the signal is given by several successive cycles of hybridization with fluorescently labeled probes. Temporal barcoding allows the identification of each target. See the video available on Moodle about the </a:t>
            </a:r>
            <a:r>
              <a:rPr lang="en-US" b="1" dirty="0"/>
              <a:t>10X Xenium platform </a:t>
            </a:r>
            <a:r>
              <a:rPr lang="en-US" dirty="0"/>
              <a:t>for an example</a:t>
            </a:r>
          </a:p>
          <a:p>
            <a:pPr algn="just"/>
            <a:r>
              <a:rPr lang="en-US" u="sng" dirty="0"/>
              <a:t>Pros: high spatial resolution, leading to the identification of subcellular localization of mRNAs</a:t>
            </a:r>
          </a:p>
          <a:p>
            <a:pPr algn="just"/>
            <a:r>
              <a:rPr lang="en-US" u="sng" dirty="0"/>
              <a:t>Cons: high chance for errors, not all mRNAs can be profiled, the procedure is long and generates extremely large output files</a:t>
            </a:r>
          </a:p>
        </p:txBody>
      </p:sp>
      <p:pic>
        <p:nvPicPr>
          <p:cNvPr id="8" name="Picture 7" descr="A computer screen shot of a computer&#10;&#10;Description automatically generated">
            <a:extLst>
              <a:ext uri="{FF2B5EF4-FFF2-40B4-BE49-F238E27FC236}">
                <a16:creationId xmlns:a16="http://schemas.microsoft.com/office/drawing/2014/main" id="{2D0879A9-61A4-5556-EBB4-7FF67A9DF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963" y="4876800"/>
            <a:ext cx="6449005" cy="1780872"/>
          </a:xfrm>
          <a:prstGeom prst="rect">
            <a:avLst/>
          </a:prstGeom>
        </p:spPr>
      </p:pic>
    </p:spTree>
    <p:extLst>
      <p:ext uri="{BB962C8B-B14F-4D97-AF65-F5344CB8AC3E}">
        <p14:creationId xmlns:p14="http://schemas.microsoft.com/office/powerpoint/2010/main" val="164979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23F8D-8C2E-80BC-1B16-E5308ADC7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985C8-F090-A66F-80A7-268F15C35B5D}"/>
              </a:ext>
            </a:extLst>
          </p:cNvPr>
          <p:cNvSpPr>
            <a:spLocks noGrp="1"/>
          </p:cNvSpPr>
          <p:nvPr>
            <p:ph type="title"/>
          </p:nvPr>
        </p:nvSpPr>
        <p:spPr>
          <a:xfrm>
            <a:off x="1341120" y="438912"/>
            <a:ext cx="9509760" cy="495153"/>
          </a:xfrm>
        </p:spPr>
        <p:txBody>
          <a:bodyPr>
            <a:normAutofit fontScale="90000"/>
          </a:bodyPr>
          <a:lstStyle/>
          <a:p>
            <a:r>
              <a:rPr lang="en-US" dirty="0"/>
              <a:t>Padlock probes</a:t>
            </a:r>
          </a:p>
        </p:txBody>
      </p:sp>
      <p:sp>
        <p:nvSpPr>
          <p:cNvPr id="4" name="Content Placeholder 3">
            <a:extLst>
              <a:ext uri="{FF2B5EF4-FFF2-40B4-BE49-F238E27FC236}">
                <a16:creationId xmlns:a16="http://schemas.microsoft.com/office/drawing/2014/main" id="{430493A7-4D5A-40F2-55D9-BD07C99349E2}"/>
              </a:ext>
            </a:extLst>
          </p:cNvPr>
          <p:cNvSpPr>
            <a:spLocks noGrp="1"/>
          </p:cNvSpPr>
          <p:nvPr>
            <p:ph idx="1"/>
          </p:nvPr>
        </p:nvSpPr>
        <p:spPr>
          <a:xfrm>
            <a:off x="431800" y="1257300"/>
            <a:ext cx="7933267" cy="5161788"/>
          </a:xfrm>
        </p:spPr>
        <p:txBody>
          <a:bodyPr>
            <a:normAutofit fontScale="92500" lnSpcReduction="10000"/>
          </a:bodyPr>
          <a:lstStyle/>
          <a:p>
            <a:pPr algn="just"/>
            <a:r>
              <a:rPr lang="en-US" dirty="0"/>
              <a:t>In a padlock probe, hybridization with the target mRNA can only occur if both ends perfectly match the target. The central part of the probe is a barcode, which will be later used recognized by a fluorescent probe</a:t>
            </a:r>
          </a:p>
          <a:p>
            <a:pPr algn="just"/>
            <a:endParaRPr lang="en-US" dirty="0"/>
          </a:p>
          <a:p>
            <a:pPr algn="just"/>
            <a:endParaRPr lang="en-US" dirty="0"/>
          </a:p>
          <a:p>
            <a:pPr algn="just"/>
            <a:endParaRPr lang="en-US" dirty="0"/>
          </a:p>
          <a:p>
            <a:pPr algn="just"/>
            <a:r>
              <a:rPr lang="en-US" dirty="0"/>
              <a:t>Following oligo/target hybridization, the padlock probe is circularized by ligation</a:t>
            </a:r>
          </a:p>
          <a:p>
            <a:pPr algn="just"/>
            <a:r>
              <a:rPr lang="en-US" dirty="0"/>
              <a:t>Rolling circle amplification occurs -&gt; generation of DNA nanoballs, with each barcode repeated hundred of times</a:t>
            </a:r>
          </a:p>
          <a:p>
            <a:pPr algn="just"/>
            <a:r>
              <a:rPr lang="en-US" dirty="0"/>
              <a:t>Fluorescent-labeled oligonucleotides complementary to the probe (i.e. the central part of the padlock probe) are added</a:t>
            </a:r>
          </a:p>
          <a:p>
            <a:pPr algn="just"/>
            <a:r>
              <a:rPr lang="en-US" dirty="0"/>
              <a:t>Fluorescence is images by sequential cycles</a:t>
            </a:r>
          </a:p>
        </p:txBody>
      </p:sp>
      <p:pic>
        <p:nvPicPr>
          <p:cNvPr id="5" name="Immagine 4" descr="Immagine che contiene schermata, Elementi grafici, luce&#10;&#10;Il contenuto generato dall'IA potrebbe non essere corretto.">
            <a:extLst>
              <a:ext uri="{FF2B5EF4-FFF2-40B4-BE49-F238E27FC236}">
                <a16:creationId xmlns:a16="http://schemas.microsoft.com/office/drawing/2014/main" id="{B41EED08-3A70-3FA5-B2F1-6DF9724E0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53" y="2433253"/>
            <a:ext cx="1946783" cy="1095155"/>
          </a:xfrm>
          <a:prstGeom prst="rect">
            <a:avLst/>
          </a:prstGeom>
        </p:spPr>
      </p:pic>
      <p:pic>
        <p:nvPicPr>
          <p:cNvPr id="7" name="Immagine 6" descr="Immagine che contiene Elementi grafici, cerchio, schermata, cartone animato&#10;&#10;Il contenuto generato dall'IA potrebbe non essere corretto.">
            <a:extLst>
              <a:ext uri="{FF2B5EF4-FFF2-40B4-BE49-F238E27FC236}">
                <a16:creationId xmlns:a16="http://schemas.microsoft.com/office/drawing/2014/main" id="{D0C922EB-1E06-65A9-ECB9-A997FEA4A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252" y="2243649"/>
            <a:ext cx="2356842" cy="1325069"/>
          </a:xfrm>
          <a:prstGeom prst="rect">
            <a:avLst/>
          </a:prstGeom>
        </p:spPr>
      </p:pic>
      <p:sp>
        <p:nvSpPr>
          <p:cNvPr id="9" name="Freccia a destra 8">
            <a:extLst>
              <a:ext uri="{FF2B5EF4-FFF2-40B4-BE49-F238E27FC236}">
                <a16:creationId xmlns:a16="http://schemas.microsoft.com/office/drawing/2014/main" id="{E588DA58-9F52-E3AC-97A3-901F3416FCC2}"/>
              </a:ext>
            </a:extLst>
          </p:cNvPr>
          <p:cNvSpPr/>
          <p:nvPr/>
        </p:nvSpPr>
        <p:spPr>
          <a:xfrm>
            <a:off x="2443807" y="2614084"/>
            <a:ext cx="846666" cy="584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4E0BB9BE-E661-2C42-23D0-490C497EAF9C}"/>
              </a:ext>
            </a:extLst>
          </p:cNvPr>
          <p:cNvSpPr/>
          <p:nvPr/>
        </p:nvSpPr>
        <p:spPr>
          <a:xfrm>
            <a:off x="5672667" y="2512172"/>
            <a:ext cx="846666" cy="584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cartone animato, Elementi grafici, Arte bambini, arte&#10;&#10;Il contenuto generato dall'IA potrebbe non essere corretto.">
            <a:extLst>
              <a:ext uri="{FF2B5EF4-FFF2-40B4-BE49-F238E27FC236}">
                <a16:creationId xmlns:a16="http://schemas.microsoft.com/office/drawing/2014/main" id="{F3949B61-6705-C4B2-228F-7ECA45B1A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104" y="2203338"/>
            <a:ext cx="2356843" cy="1325070"/>
          </a:xfrm>
          <a:prstGeom prst="rect">
            <a:avLst/>
          </a:prstGeom>
        </p:spPr>
      </p:pic>
      <p:pic>
        <p:nvPicPr>
          <p:cNvPr id="14" name="Immagine 13" descr="Immagine che contiene testo, schermata, sfera&#10;&#10;Il contenuto generato dall'IA potrebbe non essere corretto.">
            <a:extLst>
              <a:ext uri="{FF2B5EF4-FFF2-40B4-BE49-F238E27FC236}">
                <a16:creationId xmlns:a16="http://schemas.microsoft.com/office/drawing/2014/main" id="{838B65FE-F6A2-1672-F299-FBA68CB1E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6214" y="170688"/>
            <a:ext cx="3210070" cy="6070600"/>
          </a:xfrm>
          <a:prstGeom prst="rect">
            <a:avLst/>
          </a:prstGeom>
        </p:spPr>
      </p:pic>
    </p:spTree>
    <p:extLst>
      <p:ext uri="{BB962C8B-B14F-4D97-AF65-F5344CB8AC3E}">
        <p14:creationId xmlns:p14="http://schemas.microsoft.com/office/powerpoint/2010/main" val="305220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mappa&#10;&#10;Il contenuto generato dall'IA potrebbe non essere corretto.">
            <a:extLst>
              <a:ext uri="{FF2B5EF4-FFF2-40B4-BE49-F238E27FC236}">
                <a16:creationId xmlns:a16="http://schemas.microsoft.com/office/drawing/2014/main" id="{71592417-F034-7C67-9693-F713488CFE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858" y="950912"/>
            <a:ext cx="8211703" cy="4956176"/>
          </a:xfrm>
        </p:spPr>
      </p:pic>
      <p:sp>
        <p:nvSpPr>
          <p:cNvPr id="3" name="Title 1">
            <a:extLst>
              <a:ext uri="{FF2B5EF4-FFF2-40B4-BE49-F238E27FC236}">
                <a16:creationId xmlns:a16="http://schemas.microsoft.com/office/drawing/2014/main" id="{9E47C095-672D-4F79-2640-8068D9EFE9EC}"/>
              </a:ext>
            </a:extLst>
          </p:cNvPr>
          <p:cNvSpPr>
            <a:spLocks noGrp="1"/>
          </p:cNvSpPr>
          <p:nvPr>
            <p:ph type="title"/>
          </p:nvPr>
        </p:nvSpPr>
        <p:spPr>
          <a:xfrm>
            <a:off x="1341120" y="438912"/>
            <a:ext cx="9509760" cy="495153"/>
          </a:xfrm>
        </p:spPr>
        <p:txBody>
          <a:bodyPr>
            <a:normAutofit fontScale="90000"/>
          </a:bodyPr>
          <a:lstStyle/>
          <a:p>
            <a:r>
              <a:rPr lang="en-US" dirty="0"/>
              <a:t>Imaging-based spatial transcriptomics</a:t>
            </a:r>
          </a:p>
        </p:txBody>
      </p:sp>
      <p:sp>
        <p:nvSpPr>
          <p:cNvPr id="4" name="CasellaDiTesto 3">
            <a:extLst>
              <a:ext uri="{FF2B5EF4-FFF2-40B4-BE49-F238E27FC236}">
                <a16:creationId xmlns:a16="http://schemas.microsoft.com/office/drawing/2014/main" id="{F13928B2-81F5-9E10-D8A5-5900B30EE463}"/>
              </a:ext>
            </a:extLst>
          </p:cNvPr>
          <p:cNvSpPr txBox="1"/>
          <p:nvPr/>
        </p:nvSpPr>
        <p:spPr>
          <a:xfrm>
            <a:off x="8999942" y="1972733"/>
            <a:ext cx="2616200" cy="3416320"/>
          </a:xfrm>
          <a:prstGeom prst="rect">
            <a:avLst/>
          </a:prstGeom>
          <a:noFill/>
        </p:spPr>
        <p:txBody>
          <a:bodyPr wrap="square" rtlCol="0">
            <a:spAutoFit/>
          </a:bodyPr>
          <a:lstStyle/>
          <a:p>
            <a:pPr algn="just"/>
            <a:r>
              <a:rPr lang="en-US" noProof="0" dirty="0"/>
              <a:t>An example of a few commercially available Xenium target panels</a:t>
            </a:r>
          </a:p>
          <a:p>
            <a:pPr algn="just"/>
            <a:endParaRPr lang="en-US" noProof="0" dirty="0"/>
          </a:p>
          <a:p>
            <a:pPr algn="just"/>
            <a:r>
              <a:rPr lang="en-US" noProof="0" dirty="0"/>
              <a:t>They include a fixed number of genes present by default, plus up to 100 genes that can be added to generate custom panels</a:t>
            </a:r>
          </a:p>
        </p:txBody>
      </p:sp>
    </p:spTree>
    <p:extLst>
      <p:ext uri="{BB962C8B-B14F-4D97-AF65-F5344CB8AC3E}">
        <p14:creationId xmlns:p14="http://schemas.microsoft.com/office/powerpoint/2010/main" val="129641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CB0C7F-A396-CFE1-4B28-0A00658F2DA8}"/>
              </a:ext>
            </a:extLst>
          </p:cNvPr>
          <p:cNvSpPr>
            <a:spLocks noGrp="1"/>
          </p:cNvSpPr>
          <p:nvPr>
            <p:ph type="title"/>
          </p:nvPr>
        </p:nvSpPr>
        <p:spPr>
          <a:xfrm>
            <a:off x="1341120" y="438912"/>
            <a:ext cx="9509760" cy="365421"/>
          </a:xfrm>
        </p:spPr>
        <p:txBody>
          <a:bodyPr>
            <a:normAutofit fontScale="90000"/>
          </a:bodyPr>
          <a:lstStyle/>
          <a:p>
            <a:r>
              <a:rPr lang="it-IT" dirty="0"/>
              <a:t>AVITI </a:t>
            </a:r>
            <a:r>
              <a:rPr lang="it-IT" dirty="0" err="1"/>
              <a:t>platforms</a:t>
            </a:r>
            <a:r>
              <a:rPr lang="it-IT" dirty="0"/>
              <a:t> for </a:t>
            </a:r>
            <a:r>
              <a:rPr lang="it-IT" dirty="0" err="1"/>
              <a:t>spatial</a:t>
            </a:r>
            <a:r>
              <a:rPr lang="it-IT" dirty="0"/>
              <a:t> </a:t>
            </a:r>
            <a:r>
              <a:rPr lang="it-IT" dirty="0" err="1"/>
              <a:t>omics</a:t>
            </a:r>
            <a:r>
              <a:rPr lang="it-IT" dirty="0"/>
              <a:t> </a:t>
            </a:r>
            <a:r>
              <a:rPr lang="it-IT" dirty="0" err="1"/>
              <a:t>applications</a:t>
            </a:r>
            <a:endParaRPr lang="it-IT" dirty="0"/>
          </a:p>
        </p:txBody>
      </p:sp>
      <p:pic>
        <p:nvPicPr>
          <p:cNvPr id="5" name="Segnaposto contenuto 4" descr="Immagine che contiene macchinetta del caffè, Elettrodomestico, elettrodomestico, elettrodomestico da cucina&#10;&#10;Il contenuto generato dall'IA potrebbe non essere corretto.">
            <a:extLst>
              <a:ext uri="{FF2B5EF4-FFF2-40B4-BE49-F238E27FC236}">
                <a16:creationId xmlns:a16="http://schemas.microsoft.com/office/drawing/2014/main" id="{700B77A0-C971-0067-9F3D-90C71674AD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838" y="1483699"/>
            <a:ext cx="8006629" cy="2978235"/>
          </a:xfrm>
        </p:spPr>
      </p:pic>
      <p:sp>
        <p:nvSpPr>
          <p:cNvPr id="6" name="CasellaDiTesto 5">
            <a:extLst>
              <a:ext uri="{FF2B5EF4-FFF2-40B4-BE49-F238E27FC236}">
                <a16:creationId xmlns:a16="http://schemas.microsoft.com/office/drawing/2014/main" id="{239D94C1-0F4F-A244-B377-D30FACFE5356}"/>
              </a:ext>
            </a:extLst>
          </p:cNvPr>
          <p:cNvSpPr txBox="1"/>
          <p:nvPr/>
        </p:nvSpPr>
        <p:spPr>
          <a:xfrm>
            <a:off x="615685" y="4751769"/>
            <a:ext cx="10960629" cy="1754326"/>
          </a:xfrm>
          <a:prstGeom prst="rect">
            <a:avLst/>
          </a:prstGeom>
          <a:noFill/>
        </p:spPr>
        <p:txBody>
          <a:bodyPr wrap="square" rtlCol="0">
            <a:spAutoFit/>
          </a:bodyPr>
          <a:lstStyle/>
          <a:p>
            <a:pPr algn="just"/>
            <a:r>
              <a:rPr lang="en-US" b="1" dirty="0">
                <a:solidFill>
                  <a:srgbClr val="FF0000"/>
                </a:solidFill>
              </a:rPr>
              <a:t>AVITI Teton </a:t>
            </a:r>
            <a:r>
              <a:rPr lang="en-US" b="1" dirty="0" err="1">
                <a:solidFill>
                  <a:srgbClr val="FF0000"/>
                </a:solidFill>
              </a:rPr>
              <a:t>cytoprofiling</a:t>
            </a:r>
            <a:endParaRPr lang="en-US" b="1" dirty="0">
              <a:solidFill>
                <a:srgbClr val="FF0000"/>
              </a:solidFill>
            </a:endParaRPr>
          </a:p>
          <a:p>
            <a:pPr algn="just"/>
            <a:endParaRPr lang="en-US" dirty="0"/>
          </a:p>
          <a:p>
            <a:pPr algn="just"/>
            <a:r>
              <a:rPr lang="en-US" dirty="0"/>
              <a:t>Is this an enhanced </a:t>
            </a:r>
            <a:r>
              <a:rPr lang="en-US" b="1" dirty="0"/>
              <a:t>in situ sequencing, imaging-based method</a:t>
            </a:r>
            <a:r>
              <a:rPr lang="en-US" dirty="0"/>
              <a:t>, with multi-omics capabilities.</a:t>
            </a:r>
          </a:p>
          <a:p>
            <a:pPr algn="just"/>
            <a:r>
              <a:rPr lang="en-US" dirty="0"/>
              <a:t>It exploits the use of </a:t>
            </a:r>
            <a:r>
              <a:rPr lang="en-US" dirty="0" err="1"/>
              <a:t>avidites</a:t>
            </a:r>
            <a:r>
              <a:rPr lang="en-US" dirty="0"/>
              <a:t> to capture simultaneously multiple layers of information: mRNA, protein and cell morphology</a:t>
            </a:r>
          </a:p>
          <a:p>
            <a:pPr algn="just"/>
            <a:endParaRPr lang="en-US" dirty="0"/>
          </a:p>
        </p:txBody>
      </p:sp>
      <p:pic>
        <p:nvPicPr>
          <p:cNvPr id="8" name="Immagine 7" descr="Immagine che contiene testo, schermata, Carattere, software&#10;&#10;Il contenuto generato dall'IA potrebbe non essere corretto.">
            <a:extLst>
              <a:ext uri="{FF2B5EF4-FFF2-40B4-BE49-F238E27FC236}">
                <a16:creationId xmlns:a16="http://schemas.microsoft.com/office/drawing/2014/main" id="{B6DD891D-AAE4-6DF0-68F0-1795E8BD5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705" y="1108394"/>
            <a:ext cx="5358791" cy="3525644"/>
          </a:xfrm>
          <a:prstGeom prst="rect">
            <a:avLst/>
          </a:prstGeom>
        </p:spPr>
      </p:pic>
    </p:spTree>
    <p:extLst>
      <p:ext uri="{BB962C8B-B14F-4D97-AF65-F5344CB8AC3E}">
        <p14:creationId xmlns:p14="http://schemas.microsoft.com/office/powerpoint/2010/main" val="384943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10;&#10;Il contenuto generato dall'IA potrebbe non essere corretto.">
            <a:extLst>
              <a:ext uri="{FF2B5EF4-FFF2-40B4-BE49-F238E27FC236}">
                <a16:creationId xmlns:a16="http://schemas.microsoft.com/office/drawing/2014/main" id="{51ECEE15-E6CD-E08F-CD42-12A729CCD3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600" y="1206500"/>
            <a:ext cx="7306738" cy="4991100"/>
          </a:xfrm>
        </p:spPr>
      </p:pic>
      <p:sp>
        <p:nvSpPr>
          <p:cNvPr id="6" name="CasellaDiTesto 5">
            <a:extLst>
              <a:ext uri="{FF2B5EF4-FFF2-40B4-BE49-F238E27FC236}">
                <a16:creationId xmlns:a16="http://schemas.microsoft.com/office/drawing/2014/main" id="{98F656ED-6B88-B6E3-23C7-1E6B0864FE9B}"/>
              </a:ext>
            </a:extLst>
          </p:cNvPr>
          <p:cNvSpPr txBox="1"/>
          <p:nvPr/>
        </p:nvSpPr>
        <p:spPr>
          <a:xfrm>
            <a:off x="7687734" y="1332170"/>
            <a:ext cx="4089400" cy="4739759"/>
          </a:xfrm>
          <a:prstGeom prst="rect">
            <a:avLst/>
          </a:prstGeom>
          <a:noFill/>
        </p:spPr>
        <p:txBody>
          <a:bodyPr wrap="square" rtlCol="0">
            <a:spAutoFit/>
          </a:bodyPr>
          <a:lstStyle/>
          <a:p>
            <a:r>
              <a:rPr lang="it-IT" b="1" dirty="0"/>
              <a:t>Teton </a:t>
            </a:r>
            <a:r>
              <a:rPr lang="it-IT" b="1" dirty="0" err="1"/>
              <a:t>cytoprofiling</a:t>
            </a:r>
            <a:r>
              <a:rPr lang="it-IT" b="1" dirty="0"/>
              <a:t> </a:t>
            </a:r>
            <a:r>
              <a:rPr lang="it-IT" dirty="0"/>
              <a:t>by AVITI</a:t>
            </a:r>
          </a:p>
          <a:p>
            <a:endParaRPr lang="it-IT" dirty="0"/>
          </a:p>
          <a:p>
            <a:pPr algn="just"/>
            <a:r>
              <a:rPr lang="en-US" sz="1400" b="1" dirty="0">
                <a:solidFill>
                  <a:srgbClr val="FF0000"/>
                </a:solidFill>
              </a:rPr>
              <a:t>Morphological features: </a:t>
            </a:r>
            <a:r>
              <a:rPr lang="en-US" sz="1400" b="1" i="1" dirty="0"/>
              <a:t>cell paint </a:t>
            </a:r>
            <a:r>
              <a:rPr lang="en-US" sz="1400" dirty="0"/>
              <a:t>(i.e. antibodies conjugated with known barcodes, i.e. short oligonucleotides that can be sequenced with AVITI) is used to highlight six morphological features: nuclei, cell membrane, actin, endoplasmic reticulum, Golgi apparatus, and mitochondria</a:t>
            </a:r>
          </a:p>
          <a:p>
            <a:pPr algn="just"/>
            <a:endParaRPr lang="en-US" sz="1400" dirty="0"/>
          </a:p>
          <a:p>
            <a:pPr algn="just"/>
            <a:r>
              <a:rPr lang="en-US" sz="1400" b="1" dirty="0">
                <a:solidFill>
                  <a:srgbClr val="FF0000"/>
                </a:solidFill>
              </a:rPr>
              <a:t>mRNA</a:t>
            </a:r>
            <a:r>
              <a:rPr lang="en-US" sz="1400" dirty="0"/>
              <a:t>: up to 350 target mRNAs can be profiled, using complementary oligonucleotide probes, sequenced in situ using AVITI technology</a:t>
            </a:r>
          </a:p>
          <a:p>
            <a:pPr algn="just"/>
            <a:endParaRPr lang="en-US" sz="1400" dirty="0"/>
          </a:p>
          <a:p>
            <a:pPr algn="just"/>
            <a:r>
              <a:rPr lang="en-US" sz="1400" b="1" dirty="0">
                <a:solidFill>
                  <a:srgbClr val="FF0000"/>
                </a:solidFill>
              </a:rPr>
              <a:t>Protein</a:t>
            </a:r>
            <a:r>
              <a:rPr lang="en-US" sz="1400" dirty="0"/>
              <a:t>: up to 138 target proteins can be profiles, using antibodies  conjugated with oligonucleotide probes, sequenced in situ using AVITI technology</a:t>
            </a:r>
          </a:p>
          <a:p>
            <a:pPr algn="just"/>
            <a:endParaRPr lang="it-IT" sz="1400" dirty="0"/>
          </a:p>
          <a:p>
            <a:pPr algn="just"/>
            <a:r>
              <a:rPr lang="it-IT" sz="1400" dirty="0"/>
              <a:t>See video on </a:t>
            </a:r>
            <a:r>
              <a:rPr lang="it-IT" sz="1400" dirty="0" err="1"/>
              <a:t>Moodle</a:t>
            </a:r>
            <a:endParaRPr lang="it-IT" sz="1400" dirty="0"/>
          </a:p>
        </p:txBody>
      </p:sp>
      <p:sp>
        <p:nvSpPr>
          <p:cNvPr id="3" name="Titolo 1">
            <a:extLst>
              <a:ext uri="{FF2B5EF4-FFF2-40B4-BE49-F238E27FC236}">
                <a16:creationId xmlns:a16="http://schemas.microsoft.com/office/drawing/2014/main" id="{3A5741CC-D89A-C2D2-B364-FA7941CD895D}"/>
              </a:ext>
            </a:extLst>
          </p:cNvPr>
          <p:cNvSpPr txBox="1">
            <a:spLocks/>
          </p:cNvSpPr>
          <p:nvPr/>
        </p:nvSpPr>
        <p:spPr>
          <a:xfrm>
            <a:off x="1341120" y="438912"/>
            <a:ext cx="9509760" cy="365421"/>
          </a:xfrm>
          <a:prstGeom prst="rect">
            <a:avLst/>
          </a:prstGeom>
        </p:spPr>
        <p:txBody>
          <a:bodyPr vert="horz" lIns="91440" tIns="45720" rIns="91440" bIns="45720" rtlCol="0" anchor="b">
            <a:normAutofit fontScale="67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a:t>AVITI platforms for spatial omics applications</a:t>
            </a:r>
            <a:endParaRPr lang="it-IT" dirty="0"/>
          </a:p>
        </p:txBody>
      </p:sp>
    </p:spTree>
    <p:extLst>
      <p:ext uri="{BB962C8B-B14F-4D97-AF65-F5344CB8AC3E}">
        <p14:creationId xmlns:p14="http://schemas.microsoft.com/office/powerpoint/2010/main" val="83864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D315-8E89-0A7C-8B07-EA35C7058624}"/>
              </a:ext>
            </a:extLst>
          </p:cNvPr>
          <p:cNvSpPr>
            <a:spLocks noGrp="1"/>
          </p:cNvSpPr>
          <p:nvPr>
            <p:ph type="title"/>
          </p:nvPr>
        </p:nvSpPr>
        <p:spPr>
          <a:xfrm>
            <a:off x="1341120" y="438912"/>
            <a:ext cx="9509760" cy="573811"/>
          </a:xfrm>
        </p:spPr>
        <p:txBody>
          <a:bodyPr/>
          <a:lstStyle/>
          <a:p>
            <a:r>
              <a:rPr lang="en-US" dirty="0"/>
              <a:t>The young story of single-cell sequencing</a:t>
            </a:r>
          </a:p>
        </p:txBody>
      </p:sp>
      <p:sp>
        <p:nvSpPr>
          <p:cNvPr id="9" name="TextBox 8">
            <a:extLst>
              <a:ext uri="{FF2B5EF4-FFF2-40B4-BE49-F238E27FC236}">
                <a16:creationId xmlns:a16="http://schemas.microsoft.com/office/drawing/2014/main" id="{FDAB6D43-DCD5-9F35-5168-9049EBB8289A}"/>
              </a:ext>
            </a:extLst>
          </p:cNvPr>
          <p:cNvSpPr txBox="1"/>
          <p:nvPr/>
        </p:nvSpPr>
        <p:spPr>
          <a:xfrm>
            <a:off x="397933" y="3771188"/>
            <a:ext cx="11548534" cy="2585323"/>
          </a:xfrm>
          <a:prstGeom prst="rect">
            <a:avLst/>
          </a:prstGeom>
          <a:noFill/>
        </p:spPr>
        <p:txBody>
          <a:bodyPr wrap="square" rtlCol="0">
            <a:spAutoFit/>
          </a:bodyPr>
          <a:lstStyle/>
          <a:p>
            <a:pPr algn="just"/>
            <a:r>
              <a:rPr lang="en-US" dirty="0"/>
              <a:t>Single-cell sequencing approaches include a large number of different techniques that have been developed over the years, </a:t>
            </a:r>
            <a:r>
              <a:rPr lang="en-US" b="1" dirty="0">
                <a:solidFill>
                  <a:srgbClr val="FF0000"/>
                </a:solidFill>
              </a:rPr>
              <a:t>most of which deal specifically with </a:t>
            </a:r>
            <a:r>
              <a:rPr lang="en-US" b="1" dirty="0" err="1">
                <a:solidFill>
                  <a:srgbClr val="FF0000"/>
                </a:solidFill>
              </a:rPr>
              <a:t>sc</a:t>
            </a:r>
            <a:r>
              <a:rPr lang="en-US" b="1" dirty="0">
                <a:solidFill>
                  <a:srgbClr val="FF0000"/>
                </a:solidFill>
              </a:rPr>
              <a:t>-RNA-seq</a:t>
            </a:r>
          </a:p>
          <a:p>
            <a:pPr algn="just"/>
            <a:endParaRPr lang="en-US" dirty="0"/>
          </a:p>
          <a:p>
            <a:pPr algn="just"/>
            <a:r>
              <a:rPr lang="en-US" dirty="0"/>
              <a:t>However, the development of different cell isolation protocols, library preparation strategies and microfluidics devices strongly contributed to the </a:t>
            </a:r>
            <a:r>
              <a:rPr lang="en-US" b="1" dirty="0">
                <a:solidFill>
                  <a:srgbClr val="FF0000"/>
                </a:solidFill>
              </a:rPr>
              <a:t>recent extension of single-cell sequencing approaches to genomic DNA, paving the way to new applications</a:t>
            </a:r>
          </a:p>
          <a:p>
            <a:pPr algn="just"/>
            <a:endParaRPr lang="en-US" dirty="0"/>
          </a:p>
          <a:p>
            <a:pPr algn="just"/>
            <a:r>
              <a:rPr lang="en-US" dirty="0"/>
              <a:t>Here, we are going to briefly discuss a few key points shared by most </a:t>
            </a:r>
            <a:r>
              <a:rPr lang="en-US" dirty="0" err="1"/>
              <a:t>scRNA</a:t>
            </a:r>
            <a:r>
              <a:rPr lang="en-US" dirty="0"/>
              <a:t>-seq strategies, and some quick notes about other possible single-cell </a:t>
            </a:r>
            <a:r>
              <a:rPr lang="en-US" dirty="0" err="1"/>
              <a:t>omic</a:t>
            </a:r>
            <a:r>
              <a:rPr lang="en-US" dirty="0"/>
              <a:t> approaches will be provided in the new few lessons</a:t>
            </a:r>
          </a:p>
        </p:txBody>
      </p:sp>
      <p:pic>
        <p:nvPicPr>
          <p:cNvPr id="4" name="Immagine 3" descr="Immagine che contiene testo, schermata, ricevuta, numero&#10;&#10;Il contenuto generato dall'IA potrebbe non essere corretto.">
            <a:extLst>
              <a:ext uri="{FF2B5EF4-FFF2-40B4-BE49-F238E27FC236}">
                <a16:creationId xmlns:a16="http://schemas.microsoft.com/office/drawing/2014/main" id="{BA895C08-639A-20F1-879D-3AD5BE07A8D3}"/>
              </a:ext>
            </a:extLst>
          </p:cNvPr>
          <p:cNvPicPr>
            <a:picLocks noChangeAspect="1"/>
          </p:cNvPicPr>
          <p:nvPr/>
        </p:nvPicPr>
        <p:blipFill>
          <a:blip r:embed="rId2">
            <a:extLst>
              <a:ext uri="{28A0092B-C50C-407E-A947-70E740481C1C}">
                <a14:useLocalDpi xmlns:a14="http://schemas.microsoft.com/office/drawing/2010/main" val="0"/>
              </a:ext>
            </a:extLst>
          </a:blip>
          <a:srcRect b="19019"/>
          <a:stretch>
            <a:fillRect/>
          </a:stretch>
        </p:blipFill>
        <p:spPr>
          <a:xfrm>
            <a:off x="533399" y="1132114"/>
            <a:ext cx="7141144" cy="2585323"/>
          </a:xfrm>
          <a:prstGeom prst="rect">
            <a:avLst/>
          </a:prstGeom>
        </p:spPr>
      </p:pic>
      <p:graphicFrame>
        <p:nvGraphicFramePr>
          <p:cNvPr id="5" name="Grafico 4">
            <a:extLst>
              <a:ext uri="{FF2B5EF4-FFF2-40B4-BE49-F238E27FC236}">
                <a16:creationId xmlns:a16="http://schemas.microsoft.com/office/drawing/2014/main" id="{C3E6396D-1B97-E7B2-645D-5242A6981F9E}"/>
              </a:ext>
            </a:extLst>
          </p:cNvPr>
          <p:cNvGraphicFramePr>
            <a:graphicFrameLocks/>
          </p:cNvGraphicFramePr>
          <p:nvPr>
            <p:extLst>
              <p:ext uri="{D42A27DB-BD31-4B8C-83A1-F6EECF244321}">
                <p14:modId xmlns:p14="http://schemas.microsoft.com/office/powerpoint/2010/main" val="2868839983"/>
              </p:ext>
            </p:extLst>
          </p:nvPr>
        </p:nvGraphicFramePr>
        <p:xfrm>
          <a:off x="7818121" y="1066474"/>
          <a:ext cx="3840480" cy="27047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903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8CB5D2-25D4-4CC9-8A83-F6B94875F2BA}"/>
              </a:ext>
            </a:extLst>
          </p:cNvPr>
          <p:cNvSpPr>
            <a:spLocks noGrp="1"/>
          </p:cNvSpPr>
          <p:nvPr>
            <p:ph type="title"/>
          </p:nvPr>
        </p:nvSpPr>
        <p:spPr>
          <a:xfrm>
            <a:off x="1341120" y="438912"/>
            <a:ext cx="9509760" cy="402463"/>
          </a:xfrm>
        </p:spPr>
        <p:txBody>
          <a:bodyPr>
            <a:normAutofit fontScale="90000"/>
          </a:bodyPr>
          <a:lstStyle/>
          <a:p>
            <a:r>
              <a:rPr lang="it-IT" dirty="0" err="1"/>
              <a:t>Singular</a:t>
            </a:r>
            <a:r>
              <a:rPr lang="it-IT" dirty="0"/>
              <a:t> </a:t>
            </a:r>
            <a:r>
              <a:rPr lang="it-IT" dirty="0" err="1"/>
              <a:t>genomics</a:t>
            </a:r>
            <a:r>
              <a:rPr lang="it-IT" dirty="0"/>
              <a:t> GA4x</a:t>
            </a:r>
          </a:p>
        </p:txBody>
      </p:sp>
      <p:pic>
        <p:nvPicPr>
          <p:cNvPr id="5" name="Segnaposto contenuto 4" descr="Immagine che contiene schermata, testo, Policromia, grafica&#10;&#10;Il contenuto generato dall'IA potrebbe non essere corretto.">
            <a:extLst>
              <a:ext uri="{FF2B5EF4-FFF2-40B4-BE49-F238E27FC236}">
                <a16:creationId xmlns:a16="http://schemas.microsoft.com/office/drawing/2014/main" id="{5A6B8D45-4251-A403-2308-03274C88C1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0987" y="862500"/>
            <a:ext cx="8819820" cy="4343400"/>
          </a:xfrm>
        </p:spPr>
      </p:pic>
      <p:sp>
        <p:nvSpPr>
          <p:cNvPr id="6" name="CasellaDiTesto 5">
            <a:extLst>
              <a:ext uri="{FF2B5EF4-FFF2-40B4-BE49-F238E27FC236}">
                <a16:creationId xmlns:a16="http://schemas.microsoft.com/office/drawing/2014/main" id="{693B875C-3530-5A14-2C07-E42156130D20}"/>
              </a:ext>
            </a:extLst>
          </p:cNvPr>
          <p:cNvSpPr txBox="1"/>
          <p:nvPr/>
        </p:nvSpPr>
        <p:spPr>
          <a:xfrm>
            <a:off x="435429" y="5324845"/>
            <a:ext cx="8446522" cy="1200329"/>
          </a:xfrm>
          <a:prstGeom prst="rect">
            <a:avLst/>
          </a:prstGeom>
          <a:noFill/>
        </p:spPr>
        <p:txBody>
          <a:bodyPr wrap="square" rtlCol="0">
            <a:spAutoFit/>
          </a:bodyPr>
          <a:lstStyle/>
          <a:p>
            <a:pPr algn="just"/>
            <a:r>
              <a:rPr lang="en-US" noProof="0" dirty="0"/>
              <a:t>This is another recently developed platform based on an enhanced </a:t>
            </a:r>
            <a:r>
              <a:rPr lang="en-US" b="1" noProof="0" dirty="0"/>
              <a:t>ISS imaging-based approach</a:t>
            </a:r>
            <a:r>
              <a:rPr lang="en-US" noProof="0" dirty="0"/>
              <a:t>. It exploits the use of oligonucleotides or antibodies (depending on whether the targets are mRNAs or proteins) to obtain a high-resolution spatial map of target molecules</a:t>
            </a:r>
          </a:p>
        </p:txBody>
      </p:sp>
      <p:pic>
        <p:nvPicPr>
          <p:cNvPr id="8" name="Immagine 7" descr="Immagine che contiene schermata, slot machine, distributore automatico&#10;&#10;Il contenuto generato dall'IA potrebbe non essere corretto.">
            <a:extLst>
              <a:ext uri="{FF2B5EF4-FFF2-40B4-BE49-F238E27FC236}">
                <a16:creationId xmlns:a16="http://schemas.microsoft.com/office/drawing/2014/main" id="{09524C6B-D3F7-EF2A-CF2B-B65D857F4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672" y="3034200"/>
            <a:ext cx="2611899" cy="3055922"/>
          </a:xfrm>
          <a:prstGeom prst="rect">
            <a:avLst/>
          </a:prstGeom>
        </p:spPr>
      </p:pic>
    </p:spTree>
    <p:extLst>
      <p:ext uri="{BB962C8B-B14F-4D97-AF65-F5344CB8AC3E}">
        <p14:creationId xmlns:p14="http://schemas.microsoft.com/office/powerpoint/2010/main" val="257371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Carattere&#10;&#10;Il contenuto generato dall'IA potrebbe non essere corretto.">
            <a:extLst>
              <a:ext uri="{FF2B5EF4-FFF2-40B4-BE49-F238E27FC236}">
                <a16:creationId xmlns:a16="http://schemas.microsoft.com/office/drawing/2014/main" id="{1D5D4283-B847-8C54-FBBB-E02E8D3E1A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698" y="1081355"/>
            <a:ext cx="5807527" cy="2102111"/>
          </a:xfrm>
        </p:spPr>
      </p:pic>
      <p:pic>
        <p:nvPicPr>
          <p:cNvPr id="7" name="Immagine 6" descr="Immagine che contiene testo, schermata, software, Software multimediale&#10;&#10;Il contenuto generato dall'IA potrebbe non essere corretto.">
            <a:extLst>
              <a:ext uri="{FF2B5EF4-FFF2-40B4-BE49-F238E27FC236}">
                <a16:creationId xmlns:a16="http://schemas.microsoft.com/office/drawing/2014/main" id="{90CDCF9C-FC67-9650-CCF0-3E2D6AC78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370" y="1379117"/>
            <a:ext cx="5499798" cy="2528313"/>
          </a:xfrm>
          <a:prstGeom prst="rect">
            <a:avLst/>
          </a:prstGeom>
        </p:spPr>
      </p:pic>
      <p:sp>
        <p:nvSpPr>
          <p:cNvPr id="8" name="CasellaDiTesto 7">
            <a:extLst>
              <a:ext uri="{FF2B5EF4-FFF2-40B4-BE49-F238E27FC236}">
                <a16:creationId xmlns:a16="http://schemas.microsoft.com/office/drawing/2014/main" id="{0A508A98-C2F4-CCAD-2DE9-9FC138956ED1}"/>
              </a:ext>
            </a:extLst>
          </p:cNvPr>
          <p:cNvSpPr txBox="1"/>
          <p:nvPr/>
        </p:nvSpPr>
        <p:spPr>
          <a:xfrm>
            <a:off x="540698" y="3568010"/>
            <a:ext cx="3878902" cy="2862322"/>
          </a:xfrm>
          <a:prstGeom prst="rect">
            <a:avLst/>
          </a:prstGeom>
          <a:noFill/>
        </p:spPr>
        <p:txBody>
          <a:bodyPr wrap="square" rtlCol="0">
            <a:spAutoFit/>
          </a:bodyPr>
          <a:lstStyle/>
          <a:p>
            <a:r>
              <a:rPr lang="en-US" noProof="0" dirty="0"/>
              <a:t>All the aforementioned platforms can use pre-defined commercial panels of target mRNAs/proteins, but also allow the design of custom panels</a:t>
            </a:r>
          </a:p>
          <a:p>
            <a:endParaRPr lang="it-IT" dirty="0"/>
          </a:p>
          <a:p>
            <a:r>
              <a:rPr lang="it-IT" dirty="0"/>
              <a:t>Cost per sample: from 240$</a:t>
            </a:r>
          </a:p>
          <a:p>
            <a:r>
              <a:rPr lang="it-IT" dirty="0"/>
              <a:t> </a:t>
            </a:r>
            <a:r>
              <a:rPr lang="it-IT" dirty="0">
                <a:hlinkClick r:id="rId4"/>
              </a:rPr>
              <a:t>https://www.singulargenomics.com/pricing</a:t>
            </a:r>
            <a:r>
              <a:rPr lang="it-IT" dirty="0"/>
              <a:t> </a:t>
            </a:r>
          </a:p>
        </p:txBody>
      </p:sp>
      <p:pic>
        <p:nvPicPr>
          <p:cNvPr id="10" name="Immagine 9" descr="Immagine che contiene schermata, testo, software, linea&#10;&#10;Il contenuto generato dall'IA potrebbe non essere corretto.">
            <a:extLst>
              <a:ext uri="{FF2B5EF4-FFF2-40B4-BE49-F238E27FC236}">
                <a16:creationId xmlns:a16="http://schemas.microsoft.com/office/drawing/2014/main" id="{78D28A97-5A34-FA8F-37BE-26715DE27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600" y="4445173"/>
            <a:ext cx="7392568" cy="1630009"/>
          </a:xfrm>
          <a:prstGeom prst="rect">
            <a:avLst/>
          </a:prstGeom>
        </p:spPr>
      </p:pic>
      <p:sp>
        <p:nvSpPr>
          <p:cNvPr id="3" name="Titolo 1">
            <a:extLst>
              <a:ext uri="{FF2B5EF4-FFF2-40B4-BE49-F238E27FC236}">
                <a16:creationId xmlns:a16="http://schemas.microsoft.com/office/drawing/2014/main" id="{5E2CE607-E95B-EBEB-97D9-0D968C907AC9}"/>
              </a:ext>
            </a:extLst>
          </p:cNvPr>
          <p:cNvSpPr txBox="1">
            <a:spLocks/>
          </p:cNvSpPr>
          <p:nvPr/>
        </p:nvSpPr>
        <p:spPr>
          <a:xfrm>
            <a:off x="1341120" y="438912"/>
            <a:ext cx="9509760" cy="402463"/>
          </a:xfrm>
          <a:prstGeom prst="rect">
            <a:avLst/>
          </a:prstGeom>
        </p:spPr>
        <p:txBody>
          <a:bodyPr vert="horz" lIns="91440" tIns="45720" rIns="91440" bIns="45720" rtlCol="0" anchor="b">
            <a:normAutofit fontScale="82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a:t>Singular genomics GA4x</a:t>
            </a:r>
            <a:endParaRPr lang="it-IT" dirty="0"/>
          </a:p>
        </p:txBody>
      </p:sp>
    </p:spTree>
    <p:extLst>
      <p:ext uri="{BB962C8B-B14F-4D97-AF65-F5344CB8AC3E}">
        <p14:creationId xmlns:p14="http://schemas.microsoft.com/office/powerpoint/2010/main" val="299711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Autofit/>
          </a:bodyPr>
          <a:lstStyle/>
          <a:p>
            <a:r>
              <a:rPr lang="en-US" sz="2400" dirty="0"/>
              <a:t>Sequencing-based spatial transcriptomics: microdissection and ROI-based methods</a:t>
            </a:r>
          </a:p>
        </p:txBody>
      </p:sp>
      <p:sp>
        <p:nvSpPr>
          <p:cNvPr id="4" name="Content Placeholder 3">
            <a:extLst>
              <a:ext uri="{FF2B5EF4-FFF2-40B4-BE49-F238E27FC236}">
                <a16:creationId xmlns:a16="http://schemas.microsoft.com/office/drawing/2014/main" id="{5AE73C45-DF11-1522-EC39-16F49F7CA93B}"/>
              </a:ext>
            </a:extLst>
          </p:cNvPr>
          <p:cNvSpPr>
            <a:spLocks noGrp="1"/>
          </p:cNvSpPr>
          <p:nvPr>
            <p:ph idx="1"/>
          </p:nvPr>
        </p:nvSpPr>
        <p:spPr>
          <a:xfrm>
            <a:off x="728134" y="1257299"/>
            <a:ext cx="6626396" cy="4878029"/>
          </a:xfrm>
        </p:spPr>
        <p:txBody>
          <a:bodyPr>
            <a:normAutofit fontScale="85000" lnSpcReduction="10000"/>
          </a:bodyPr>
          <a:lstStyle/>
          <a:p>
            <a:pPr algn="just"/>
            <a:r>
              <a:rPr lang="en-US" dirty="0"/>
              <a:t>Microdissection-based methods are inspired by a few early precursors, such as </a:t>
            </a:r>
            <a:r>
              <a:rPr lang="en-US" u="sng" dirty="0" err="1"/>
              <a:t>Tomo</a:t>
            </a:r>
            <a:r>
              <a:rPr lang="en-US" u="sng" dirty="0"/>
              <a:t>-seq</a:t>
            </a:r>
            <a:r>
              <a:rPr lang="en-US" dirty="0"/>
              <a:t> (where the tissue was </a:t>
            </a:r>
            <a:r>
              <a:rPr lang="en-US" dirty="0" err="1"/>
              <a:t>cryosectioned</a:t>
            </a:r>
            <a:r>
              <a:rPr lang="en-US" dirty="0"/>
              <a:t>, with each section undergoing RNA-seq). They currently used modern microdissection techniques</a:t>
            </a:r>
          </a:p>
          <a:p>
            <a:pPr algn="just"/>
            <a:r>
              <a:rPr lang="en-US" dirty="0"/>
              <a:t>The </a:t>
            </a:r>
            <a:r>
              <a:rPr lang="en-US" b="1" dirty="0" err="1">
                <a:solidFill>
                  <a:srgbClr val="FF0000"/>
                </a:solidFill>
              </a:rPr>
              <a:t>Nanostring</a:t>
            </a:r>
            <a:r>
              <a:rPr lang="en-US" b="1" dirty="0">
                <a:solidFill>
                  <a:srgbClr val="FF0000"/>
                </a:solidFill>
              </a:rPr>
              <a:t> </a:t>
            </a:r>
            <a:r>
              <a:rPr lang="en-US" b="1" dirty="0" err="1">
                <a:solidFill>
                  <a:srgbClr val="FF0000"/>
                </a:solidFill>
              </a:rPr>
              <a:t>GeoMx</a:t>
            </a:r>
            <a:r>
              <a:rPr lang="en-US" b="1" dirty="0">
                <a:solidFill>
                  <a:srgbClr val="FF0000"/>
                </a:solidFill>
              </a:rPr>
              <a:t> DSP </a:t>
            </a:r>
            <a:r>
              <a:rPr lang="en-US" dirty="0"/>
              <a:t>is one of the most modern devices: in this case genes are barcoded with </a:t>
            </a:r>
            <a:r>
              <a:rPr lang="en-US" b="1" dirty="0"/>
              <a:t>gene-specific photocleavable probes </a:t>
            </a:r>
            <a:r>
              <a:rPr lang="en-US" dirty="0"/>
              <a:t>(the probes can be either antibodies directed against the target protein, or oligos complementary to target mRNAs). When UV light is shone on the tissue, one region of interest at a time, probes are released and sequenced</a:t>
            </a:r>
          </a:p>
          <a:p>
            <a:pPr algn="just"/>
            <a:r>
              <a:rPr lang="en-US" b="1" u="sng" dirty="0">
                <a:solidFill>
                  <a:srgbClr val="FF0000"/>
                </a:solidFill>
              </a:rPr>
              <a:t>N.B. although it is conceptually similar to a microdissection-based method, it IS NOT BASED on microdissection, but rather on the virtual (i.e. not physical) selection of regions of interest (ROIs)</a:t>
            </a:r>
          </a:p>
          <a:p>
            <a:pPr algn="just"/>
            <a:r>
              <a:rPr lang="en-US" dirty="0"/>
              <a:t>Cons: low spatial resolution, mRNA degradation due to laser use, analyses restricted to target genes</a:t>
            </a:r>
          </a:p>
          <a:p>
            <a:pPr algn="just"/>
            <a:r>
              <a:rPr lang="en-US" dirty="0"/>
              <a:t>See the video on Moodle for additional details</a:t>
            </a:r>
          </a:p>
        </p:txBody>
      </p:sp>
      <p:pic>
        <p:nvPicPr>
          <p:cNvPr id="5" name="Picture 4" descr="A close-up of a computer screen&#10;&#10;Description automatically generated">
            <a:extLst>
              <a:ext uri="{FF2B5EF4-FFF2-40B4-BE49-F238E27FC236}">
                <a16:creationId xmlns:a16="http://schemas.microsoft.com/office/drawing/2014/main" id="{512E9107-E662-DEB2-CDB5-F70CC812BFAA}"/>
              </a:ext>
            </a:extLst>
          </p:cNvPr>
          <p:cNvPicPr>
            <a:picLocks noChangeAspect="1"/>
          </p:cNvPicPr>
          <p:nvPr/>
        </p:nvPicPr>
        <p:blipFill>
          <a:blip r:embed="rId2">
            <a:extLst>
              <a:ext uri="{28A0092B-C50C-407E-A947-70E740481C1C}">
                <a14:useLocalDpi xmlns:a14="http://schemas.microsoft.com/office/drawing/2010/main" val="0"/>
              </a:ext>
            </a:extLst>
          </a:blip>
          <a:srcRect t="2293" r="52523" b="28745"/>
          <a:stretch/>
        </p:blipFill>
        <p:spPr>
          <a:xfrm>
            <a:off x="8006867" y="1160206"/>
            <a:ext cx="3592781" cy="5102942"/>
          </a:xfrm>
          <a:prstGeom prst="rect">
            <a:avLst/>
          </a:prstGeom>
        </p:spPr>
      </p:pic>
    </p:spTree>
    <p:extLst>
      <p:ext uri="{BB962C8B-B14F-4D97-AF65-F5344CB8AC3E}">
        <p14:creationId xmlns:p14="http://schemas.microsoft.com/office/powerpoint/2010/main" val="27616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Autofit/>
          </a:bodyPr>
          <a:lstStyle/>
          <a:p>
            <a:r>
              <a:rPr lang="en-US" sz="2400" dirty="0"/>
              <a:t>Sequencing-based spatial transcriptomics: ROI-based methods</a:t>
            </a:r>
          </a:p>
        </p:txBody>
      </p:sp>
      <p:pic>
        <p:nvPicPr>
          <p:cNvPr id="8" name="Content Placeholder 7" descr="A diagram of a computer&#10;&#10;Description automatically generated">
            <a:extLst>
              <a:ext uri="{FF2B5EF4-FFF2-40B4-BE49-F238E27FC236}">
                <a16:creationId xmlns:a16="http://schemas.microsoft.com/office/drawing/2014/main" id="{D6A8C706-F2E7-3F45-22F8-9EFBD10D57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885" y="1036970"/>
            <a:ext cx="6048876" cy="5000035"/>
          </a:xfrm>
        </p:spPr>
      </p:pic>
      <p:sp>
        <p:nvSpPr>
          <p:cNvPr id="9" name="TextBox 8">
            <a:extLst>
              <a:ext uri="{FF2B5EF4-FFF2-40B4-BE49-F238E27FC236}">
                <a16:creationId xmlns:a16="http://schemas.microsoft.com/office/drawing/2014/main" id="{5681E399-B047-F667-7A36-7DA2DECC59FF}"/>
              </a:ext>
            </a:extLst>
          </p:cNvPr>
          <p:cNvSpPr txBox="1"/>
          <p:nvPr/>
        </p:nvSpPr>
        <p:spPr>
          <a:xfrm>
            <a:off x="7128387" y="1376516"/>
            <a:ext cx="4357728" cy="4524315"/>
          </a:xfrm>
          <a:prstGeom prst="rect">
            <a:avLst/>
          </a:prstGeom>
          <a:noFill/>
        </p:spPr>
        <p:txBody>
          <a:bodyPr wrap="square" rtlCol="0">
            <a:spAutoFit/>
          </a:bodyPr>
          <a:lstStyle/>
          <a:p>
            <a:pPr algn="just"/>
            <a:r>
              <a:rPr lang="en-US" dirty="0"/>
              <a:t>Overview of the </a:t>
            </a:r>
            <a:r>
              <a:rPr lang="en-US" dirty="0" err="1"/>
              <a:t>Nanostring</a:t>
            </a:r>
            <a:r>
              <a:rPr lang="en-US" dirty="0"/>
              <a:t> </a:t>
            </a:r>
            <a:r>
              <a:rPr lang="en-US" dirty="0" err="1"/>
              <a:t>GeoMX</a:t>
            </a:r>
            <a:r>
              <a:rPr lang="en-US" dirty="0"/>
              <a:t> protocol</a:t>
            </a:r>
          </a:p>
          <a:p>
            <a:pPr algn="just"/>
            <a:endParaRPr lang="en-US" dirty="0"/>
          </a:p>
          <a:p>
            <a:pPr algn="just"/>
            <a:r>
              <a:rPr lang="en-US" dirty="0"/>
              <a:t>Note the possibility to use either:</a:t>
            </a:r>
          </a:p>
          <a:p>
            <a:pPr algn="just"/>
            <a:endParaRPr lang="en-US" dirty="0"/>
          </a:p>
          <a:p>
            <a:pPr algn="just"/>
            <a:r>
              <a:rPr lang="en-US" dirty="0"/>
              <a:t>-</a:t>
            </a:r>
            <a:r>
              <a:rPr lang="en-US" dirty="0" err="1"/>
              <a:t>RNAscope</a:t>
            </a:r>
            <a:r>
              <a:rPr lang="en-US" dirty="0"/>
              <a:t> probes (complementary to target mRNAs)</a:t>
            </a:r>
          </a:p>
          <a:p>
            <a:pPr algn="just"/>
            <a:endParaRPr lang="en-US" dirty="0"/>
          </a:p>
          <a:p>
            <a:pPr algn="just"/>
            <a:r>
              <a:rPr lang="en-US" dirty="0"/>
              <a:t>-Fluorescent antibodies (against target proteins)</a:t>
            </a:r>
          </a:p>
          <a:p>
            <a:pPr algn="just"/>
            <a:endParaRPr lang="en-US" dirty="0"/>
          </a:p>
          <a:p>
            <a:pPr algn="just"/>
            <a:r>
              <a:rPr lang="en-US" dirty="0"/>
              <a:t>These need to be fluorescently-labeled to allow the selection of the region of interest (ROI) for photocleavage and targeted sequencing</a:t>
            </a:r>
          </a:p>
        </p:txBody>
      </p:sp>
    </p:spTree>
    <p:extLst>
      <p:ext uri="{BB962C8B-B14F-4D97-AF65-F5344CB8AC3E}">
        <p14:creationId xmlns:p14="http://schemas.microsoft.com/office/powerpoint/2010/main" val="396274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084E4-6155-7DB3-FB65-26C06D6A6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0F283-64E7-857A-0C93-2F3609C8AE8E}"/>
              </a:ext>
            </a:extLst>
          </p:cNvPr>
          <p:cNvSpPr>
            <a:spLocks noGrp="1"/>
          </p:cNvSpPr>
          <p:nvPr>
            <p:ph type="title"/>
          </p:nvPr>
        </p:nvSpPr>
        <p:spPr>
          <a:xfrm>
            <a:off x="1341120" y="438912"/>
            <a:ext cx="9509760" cy="495153"/>
          </a:xfrm>
        </p:spPr>
        <p:txBody>
          <a:bodyPr>
            <a:noAutofit/>
          </a:bodyPr>
          <a:lstStyle/>
          <a:p>
            <a:r>
              <a:rPr lang="en-US" sz="2400" dirty="0"/>
              <a:t>Sequencing-based spatial transcriptomics: a clarification</a:t>
            </a:r>
          </a:p>
        </p:txBody>
      </p:sp>
      <p:sp>
        <p:nvSpPr>
          <p:cNvPr id="9" name="TextBox 8">
            <a:extLst>
              <a:ext uri="{FF2B5EF4-FFF2-40B4-BE49-F238E27FC236}">
                <a16:creationId xmlns:a16="http://schemas.microsoft.com/office/drawing/2014/main" id="{66419688-24C6-DA1F-1B49-57443D82254C}"/>
              </a:ext>
            </a:extLst>
          </p:cNvPr>
          <p:cNvSpPr txBox="1"/>
          <p:nvPr/>
        </p:nvSpPr>
        <p:spPr>
          <a:xfrm>
            <a:off x="795867" y="1376516"/>
            <a:ext cx="10690248" cy="4247317"/>
          </a:xfrm>
          <a:prstGeom prst="rect">
            <a:avLst/>
          </a:prstGeom>
          <a:noFill/>
        </p:spPr>
        <p:txBody>
          <a:bodyPr wrap="square" rtlCol="0">
            <a:spAutoFit/>
          </a:bodyPr>
          <a:lstStyle/>
          <a:p>
            <a:pPr marL="285750" indent="-285750" algn="just">
              <a:buFont typeface="Arial" panose="020B0604020202020204" pitchFamily="34" charset="0"/>
              <a:buChar char="•"/>
            </a:pPr>
            <a:r>
              <a:rPr lang="en-US" dirty="0"/>
              <a:t>What does determine whether a spatial transcriptomic based is imaging or sequencing based? It’s the </a:t>
            </a:r>
            <a:r>
              <a:rPr lang="en-US" b="1" u="sng" dirty="0"/>
              <a:t>readout</a:t>
            </a:r>
            <a:r>
              <a:rPr lang="en-US" dirty="0"/>
              <a:t>, i.e. what the final output of the process is. In imaging-based methods, the location of the target molecules is directed though the acquisition of high resolution images, obtained thanks to the use of fluorescent barcodes. The confusion in the nomenclature can arise from in situ sequencing methods, which are NOT sequencing-based, but rather imaging-based. In this case, the fluorescent probes are decoded by sequencing-like chemistry (e.g. sequencing by ligation, rolling circle amplification, use of </a:t>
            </a:r>
            <a:r>
              <a:rPr lang="en-US" dirty="0" err="1"/>
              <a:t>avidites</a:t>
            </a:r>
            <a:r>
              <a:rPr lang="en-US" dirty="0"/>
              <a:t>, etc.). </a:t>
            </a:r>
            <a:r>
              <a:rPr lang="en-US" b="1" dirty="0">
                <a:solidFill>
                  <a:srgbClr val="FF0000"/>
                </a:solidFill>
              </a:rPr>
              <a:t>The key point is that imaging-based methods DO NOT generate reads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On the other hand, </a:t>
            </a:r>
            <a:r>
              <a:rPr lang="en-US" b="1" dirty="0"/>
              <a:t>sequencing-based methods need to be paired with a sequencing platform</a:t>
            </a:r>
            <a:r>
              <a:rPr lang="en-US" dirty="0"/>
              <a:t> (usually Illumina, or other 2</a:t>
            </a:r>
            <a:r>
              <a:rPr lang="en-US" baseline="30000" dirty="0"/>
              <a:t>nd</a:t>
            </a:r>
            <a:r>
              <a:rPr lang="en-US" dirty="0"/>
              <a:t> generation platforms)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For example, in the </a:t>
            </a:r>
            <a:r>
              <a:rPr lang="en-US" dirty="0" err="1"/>
              <a:t>Nanostring</a:t>
            </a:r>
            <a:r>
              <a:rPr lang="en-US" dirty="0"/>
              <a:t> </a:t>
            </a:r>
            <a:r>
              <a:rPr lang="en-US" dirty="0" err="1"/>
              <a:t>GeoMX</a:t>
            </a:r>
            <a:r>
              <a:rPr lang="en-US" dirty="0"/>
              <a:t> platform, photo-cleaved oligos are collected and placed in different wells, and subsequently used as an input for the generation of a barcoded library (one for each ROI) for sequencing</a:t>
            </a:r>
          </a:p>
        </p:txBody>
      </p:sp>
    </p:spTree>
    <p:extLst>
      <p:ext uri="{BB962C8B-B14F-4D97-AF65-F5344CB8AC3E}">
        <p14:creationId xmlns:p14="http://schemas.microsoft.com/office/powerpoint/2010/main" val="251252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Autofit/>
          </a:bodyPr>
          <a:lstStyle/>
          <a:p>
            <a:r>
              <a:rPr lang="en-US" sz="2000" dirty="0"/>
              <a:t>Sequencing-based spatial transcriptomics: array-based methods</a:t>
            </a:r>
          </a:p>
        </p:txBody>
      </p:sp>
      <p:sp>
        <p:nvSpPr>
          <p:cNvPr id="4" name="Content Placeholder 3">
            <a:extLst>
              <a:ext uri="{FF2B5EF4-FFF2-40B4-BE49-F238E27FC236}">
                <a16:creationId xmlns:a16="http://schemas.microsoft.com/office/drawing/2014/main" id="{5AE73C45-DF11-1522-EC39-16F49F7CA93B}"/>
              </a:ext>
            </a:extLst>
          </p:cNvPr>
          <p:cNvSpPr>
            <a:spLocks noGrp="1"/>
          </p:cNvSpPr>
          <p:nvPr>
            <p:ph idx="1"/>
          </p:nvPr>
        </p:nvSpPr>
        <p:spPr>
          <a:xfrm>
            <a:off x="787400" y="1257299"/>
            <a:ext cx="10922819" cy="2921411"/>
          </a:xfrm>
        </p:spPr>
        <p:txBody>
          <a:bodyPr>
            <a:normAutofit fontScale="85000" lnSpcReduction="20000"/>
          </a:bodyPr>
          <a:lstStyle/>
          <a:p>
            <a:pPr algn="just"/>
            <a:r>
              <a:rPr lang="en-US" b="1" dirty="0"/>
              <a:t>Array-based methods </a:t>
            </a:r>
            <a:r>
              <a:rPr lang="en-US" dirty="0"/>
              <a:t>do NOT use gene specific probes, but rather use a spatial array of generic mRNA probes (based on oligo-dT selection) that are used to barcode all the mRNAs associated with a given area in the grid of the array</a:t>
            </a:r>
          </a:p>
          <a:p>
            <a:pPr algn="just"/>
            <a:r>
              <a:rPr lang="en-US" dirty="0"/>
              <a:t>Captured mRNAs are converted to cDNAs and used for library preparation and sequencing</a:t>
            </a:r>
          </a:p>
          <a:p>
            <a:pPr algn="just"/>
            <a:r>
              <a:rPr lang="en-US" dirty="0"/>
              <a:t>An example is provided by </a:t>
            </a:r>
            <a:r>
              <a:rPr lang="en-US" b="1" dirty="0">
                <a:solidFill>
                  <a:srgbClr val="FF0000"/>
                </a:solidFill>
              </a:rPr>
              <a:t>10X </a:t>
            </a:r>
            <a:r>
              <a:rPr lang="en-US" b="1" dirty="0" err="1">
                <a:solidFill>
                  <a:srgbClr val="FF0000"/>
                </a:solidFill>
              </a:rPr>
              <a:t>Visium</a:t>
            </a:r>
            <a:r>
              <a:rPr lang="en-US" dirty="0"/>
              <a:t>. The spatial resolution of array methods is defined by the size of a capture area </a:t>
            </a:r>
            <a:r>
              <a:rPr lang="en-US" dirty="0" err="1"/>
              <a:t>harbouring</a:t>
            </a:r>
            <a:r>
              <a:rPr lang="en-US" dirty="0"/>
              <a:t> any given unique positional barcode</a:t>
            </a:r>
          </a:p>
          <a:p>
            <a:pPr algn="just"/>
            <a:r>
              <a:rPr lang="en-US" b="1" dirty="0"/>
              <a:t>Pros: </a:t>
            </a:r>
            <a:r>
              <a:rPr lang="en-US" dirty="0"/>
              <a:t>avoids image-processing pipelines; being untargeted, </a:t>
            </a:r>
            <a:r>
              <a:rPr lang="en-US" dirty="0">
                <a:solidFill>
                  <a:srgbClr val="FF0000"/>
                </a:solidFill>
              </a:rPr>
              <a:t>offers the opportunity to profile the full transcriptome</a:t>
            </a:r>
            <a:r>
              <a:rPr lang="en-US" dirty="0"/>
              <a:t>. </a:t>
            </a:r>
            <a:r>
              <a:rPr lang="en-US" b="1" dirty="0"/>
              <a:t>Cons: </a:t>
            </a:r>
            <a:r>
              <a:rPr lang="en-US" dirty="0"/>
              <a:t>Spatial resolution is lower than imaging-based methods</a:t>
            </a:r>
          </a:p>
          <a:p>
            <a:pPr algn="just"/>
            <a:r>
              <a:rPr lang="en-US" dirty="0"/>
              <a:t>Check this link for more details on </a:t>
            </a:r>
            <a:r>
              <a:rPr lang="en-US" dirty="0" err="1"/>
              <a:t>Visium</a:t>
            </a:r>
            <a:r>
              <a:rPr lang="en-US" dirty="0"/>
              <a:t> data analysis capabilities: </a:t>
            </a:r>
            <a:r>
              <a:rPr lang="en-US" dirty="0">
                <a:hlinkClick r:id="rId2"/>
              </a:rPr>
              <a:t>https://www.10xgenomics.com/products/visium-analysis</a:t>
            </a:r>
            <a:r>
              <a:rPr lang="en-US" dirty="0"/>
              <a:t> </a:t>
            </a:r>
          </a:p>
        </p:txBody>
      </p:sp>
      <p:pic>
        <p:nvPicPr>
          <p:cNvPr id="3" name="Content Placeholder 6" descr="A screenshot of a computer screen&#10;&#10;Description automatically generated">
            <a:extLst>
              <a:ext uri="{FF2B5EF4-FFF2-40B4-BE49-F238E27FC236}">
                <a16:creationId xmlns:a16="http://schemas.microsoft.com/office/drawing/2014/main" id="{37FFF231-4716-5768-2028-B32F274842BE}"/>
              </a:ext>
            </a:extLst>
          </p:cNvPr>
          <p:cNvPicPr>
            <a:picLocks noChangeAspect="1"/>
          </p:cNvPicPr>
          <p:nvPr/>
        </p:nvPicPr>
        <p:blipFill>
          <a:blip r:embed="rId3">
            <a:extLst>
              <a:ext uri="{28A0092B-C50C-407E-A947-70E740481C1C}">
                <a14:useLocalDpi xmlns:a14="http://schemas.microsoft.com/office/drawing/2010/main" val="0"/>
              </a:ext>
            </a:extLst>
          </a:blip>
          <a:srcRect b="49491"/>
          <a:stretch/>
        </p:blipFill>
        <p:spPr>
          <a:xfrm>
            <a:off x="2899115" y="4313900"/>
            <a:ext cx="6846055" cy="2193823"/>
          </a:xfrm>
          <a:prstGeom prst="rect">
            <a:avLst/>
          </a:prstGeom>
        </p:spPr>
      </p:pic>
    </p:spTree>
    <p:extLst>
      <p:ext uri="{BB962C8B-B14F-4D97-AF65-F5344CB8AC3E}">
        <p14:creationId xmlns:p14="http://schemas.microsoft.com/office/powerpoint/2010/main" val="21153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664646"/>
            <a:ext cx="9509760" cy="495153"/>
          </a:xfrm>
        </p:spPr>
        <p:txBody>
          <a:bodyPr>
            <a:noAutofit/>
          </a:bodyPr>
          <a:lstStyle/>
          <a:p>
            <a:r>
              <a:rPr lang="en-US" sz="2400" dirty="0"/>
              <a:t>Sequencing-based spatial transcriptomics: Curio platforms</a:t>
            </a:r>
          </a:p>
        </p:txBody>
      </p:sp>
      <p:sp>
        <p:nvSpPr>
          <p:cNvPr id="9" name="Content Placeholder 8">
            <a:extLst>
              <a:ext uri="{FF2B5EF4-FFF2-40B4-BE49-F238E27FC236}">
                <a16:creationId xmlns:a16="http://schemas.microsoft.com/office/drawing/2014/main" id="{73F85813-1A3E-E315-46B8-F11DBFBF1F6F}"/>
              </a:ext>
            </a:extLst>
          </p:cNvPr>
          <p:cNvSpPr>
            <a:spLocks noGrp="1"/>
          </p:cNvSpPr>
          <p:nvPr>
            <p:ph idx="1"/>
          </p:nvPr>
        </p:nvSpPr>
        <p:spPr>
          <a:xfrm>
            <a:off x="1341120" y="1378384"/>
            <a:ext cx="9509760" cy="4343400"/>
          </a:xfrm>
        </p:spPr>
        <p:txBody>
          <a:bodyPr>
            <a:normAutofit/>
          </a:bodyPr>
          <a:lstStyle/>
          <a:p>
            <a:pPr algn="just"/>
            <a:r>
              <a:rPr lang="en-US" sz="1800" dirty="0"/>
              <a:t>The </a:t>
            </a:r>
            <a:r>
              <a:rPr lang="en-US" sz="1800" b="1" dirty="0"/>
              <a:t>Curio Seeker </a:t>
            </a:r>
            <a:r>
              <a:rPr lang="en-US" sz="1800" dirty="0"/>
              <a:t>in another sequencing-based array platform, which uses spatially indexed beads to extract spatial information (check the video on Moodle)</a:t>
            </a:r>
          </a:p>
          <a:p>
            <a:pPr algn="just"/>
            <a:r>
              <a:rPr lang="en-US" sz="1800" dirty="0"/>
              <a:t>The </a:t>
            </a:r>
            <a:r>
              <a:rPr lang="en-US" sz="1800" b="1" dirty="0"/>
              <a:t>Curio Trekker </a:t>
            </a:r>
            <a:r>
              <a:rPr lang="en-US" sz="1800" dirty="0"/>
              <a:t>allows single-nuclei tagging, offering the possibility to investigate spatial </a:t>
            </a:r>
            <a:r>
              <a:rPr lang="en-US" sz="1800" dirty="0" err="1"/>
              <a:t>transciptomics</a:t>
            </a:r>
            <a:r>
              <a:rPr lang="en-US" sz="1800" dirty="0"/>
              <a:t> at the single-cell level. This is conceptually more similar to a sequencing-based microdissection method, but it actually does not perform microdissection, but rather a nuclei dissociation step</a:t>
            </a:r>
          </a:p>
        </p:txBody>
      </p:sp>
      <p:pic>
        <p:nvPicPr>
          <p:cNvPr id="11" name="Picture 10" descr="A diagram of a workflow&#10;&#10;Description automatically generated">
            <a:extLst>
              <a:ext uri="{FF2B5EF4-FFF2-40B4-BE49-F238E27FC236}">
                <a16:creationId xmlns:a16="http://schemas.microsoft.com/office/drawing/2014/main" id="{453FA2F0-A469-7F8C-E664-53D112CA4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705" y="3550084"/>
            <a:ext cx="6852128" cy="2885438"/>
          </a:xfrm>
          <a:prstGeom prst="rect">
            <a:avLst/>
          </a:prstGeom>
        </p:spPr>
      </p:pic>
    </p:spTree>
    <p:extLst>
      <p:ext uri="{BB962C8B-B14F-4D97-AF65-F5344CB8AC3E}">
        <p14:creationId xmlns:p14="http://schemas.microsoft.com/office/powerpoint/2010/main" val="156506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1590-FF62-8575-12C5-02A70E48D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9FD4C-FC6E-1188-38EF-BE8F82C0FE3C}"/>
              </a:ext>
            </a:extLst>
          </p:cNvPr>
          <p:cNvSpPr>
            <a:spLocks noGrp="1"/>
          </p:cNvSpPr>
          <p:nvPr>
            <p:ph type="title"/>
          </p:nvPr>
        </p:nvSpPr>
        <p:spPr>
          <a:xfrm>
            <a:off x="1341120" y="664646"/>
            <a:ext cx="9509760" cy="495153"/>
          </a:xfrm>
        </p:spPr>
        <p:txBody>
          <a:bodyPr>
            <a:noAutofit/>
          </a:bodyPr>
          <a:lstStyle/>
          <a:p>
            <a:r>
              <a:rPr lang="en-US" sz="2400" dirty="0"/>
              <a:t>Sequencing-based spatial transcriptomics: Curio platforms</a:t>
            </a:r>
          </a:p>
        </p:txBody>
      </p:sp>
      <p:pic>
        <p:nvPicPr>
          <p:cNvPr id="6" name="Immagine 5" descr="Immagine che contiene schermata&#10;&#10;Il contenuto generato dall'IA potrebbe non essere corretto.">
            <a:extLst>
              <a:ext uri="{FF2B5EF4-FFF2-40B4-BE49-F238E27FC236}">
                <a16:creationId xmlns:a16="http://schemas.microsoft.com/office/drawing/2014/main" id="{299ADFB1-C7FD-E166-6013-90AD6A5B2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401" y="1377722"/>
            <a:ext cx="9212664" cy="4299243"/>
          </a:xfrm>
          <a:prstGeom prst="rect">
            <a:avLst/>
          </a:prstGeom>
        </p:spPr>
      </p:pic>
      <p:sp>
        <p:nvSpPr>
          <p:cNvPr id="7" name="CasellaDiTesto 6">
            <a:extLst>
              <a:ext uri="{FF2B5EF4-FFF2-40B4-BE49-F238E27FC236}">
                <a16:creationId xmlns:a16="http://schemas.microsoft.com/office/drawing/2014/main" id="{23602BC9-CF2D-2627-12F1-B764A9BDF1E3}"/>
              </a:ext>
            </a:extLst>
          </p:cNvPr>
          <p:cNvSpPr txBox="1"/>
          <p:nvPr/>
        </p:nvSpPr>
        <p:spPr>
          <a:xfrm>
            <a:off x="567733" y="5894888"/>
            <a:ext cx="10075332" cy="646331"/>
          </a:xfrm>
          <a:prstGeom prst="rect">
            <a:avLst/>
          </a:prstGeom>
          <a:noFill/>
        </p:spPr>
        <p:txBody>
          <a:bodyPr wrap="square" rtlCol="0">
            <a:spAutoFit/>
          </a:bodyPr>
          <a:lstStyle/>
          <a:p>
            <a:r>
              <a:rPr lang="it-IT" dirty="0" err="1"/>
              <a:t>Example</a:t>
            </a:r>
            <a:r>
              <a:rPr lang="it-IT" dirty="0"/>
              <a:t> of the output of an </a:t>
            </a:r>
            <a:r>
              <a:rPr lang="it-IT" dirty="0" err="1"/>
              <a:t>analysis</a:t>
            </a:r>
            <a:r>
              <a:rPr lang="it-IT" dirty="0"/>
              <a:t> </a:t>
            </a:r>
            <a:r>
              <a:rPr lang="it-IT" dirty="0" err="1"/>
              <a:t>carried</a:t>
            </a:r>
            <a:r>
              <a:rPr lang="it-IT" dirty="0"/>
              <a:t> out with the Curio </a:t>
            </a:r>
            <a:r>
              <a:rPr lang="it-IT" dirty="0" err="1"/>
              <a:t>Seeker</a:t>
            </a:r>
            <a:r>
              <a:rPr lang="it-IT" dirty="0"/>
              <a:t> on a mouse </a:t>
            </a:r>
            <a:r>
              <a:rPr lang="it-IT" dirty="0" err="1"/>
              <a:t>ebryo</a:t>
            </a:r>
            <a:r>
              <a:rPr lang="it-IT" dirty="0"/>
              <a:t> (10 target </a:t>
            </a:r>
            <a:r>
              <a:rPr lang="it-IT" dirty="0" err="1"/>
              <a:t>genes</a:t>
            </a:r>
            <a:r>
              <a:rPr lang="it-IT" dirty="0"/>
              <a:t>)</a:t>
            </a:r>
          </a:p>
        </p:txBody>
      </p:sp>
    </p:spTree>
    <p:extLst>
      <p:ext uri="{BB962C8B-B14F-4D97-AF65-F5344CB8AC3E}">
        <p14:creationId xmlns:p14="http://schemas.microsoft.com/office/powerpoint/2010/main" val="5497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018C6-FA67-0E7F-1E13-07CEBF9F9C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476D8-236C-FDAE-FA27-867219CFC9DE}"/>
              </a:ext>
            </a:extLst>
          </p:cNvPr>
          <p:cNvSpPr>
            <a:spLocks noGrp="1"/>
          </p:cNvSpPr>
          <p:nvPr>
            <p:ph type="title"/>
          </p:nvPr>
        </p:nvSpPr>
        <p:spPr>
          <a:xfrm>
            <a:off x="855133" y="664646"/>
            <a:ext cx="9995747" cy="495153"/>
          </a:xfrm>
        </p:spPr>
        <p:txBody>
          <a:bodyPr>
            <a:noAutofit/>
          </a:bodyPr>
          <a:lstStyle/>
          <a:p>
            <a:r>
              <a:rPr lang="en-US" sz="2400" dirty="0"/>
              <a:t>Relationships between </a:t>
            </a:r>
            <a:r>
              <a:rPr lang="en-US" sz="2400" dirty="0" err="1"/>
              <a:t>scRNA</a:t>
            </a:r>
            <a:r>
              <a:rPr lang="en-US" sz="2400" dirty="0"/>
              <a:t>-seq and spatial transcriptomic data</a:t>
            </a:r>
          </a:p>
        </p:txBody>
      </p:sp>
      <p:sp>
        <p:nvSpPr>
          <p:cNvPr id="7" name="CasellaDiTesto 6">
            <a:extLst>
              <a:ext uri="{FF2B5EF4-FFF2-40B4-BE49-F238E27FC236}">
                <a16:creationId xmlns:a16="http://schemas.microsoft.com/office/drawing/2014/main" id="{BF83C185-B846-51B6-1DF3-D7853D18FF64}"/>
              </a:ext>
            </a:extLst>
          </p:cNvPr>
          <p:cNvSpPr txBox="1"/>
          <p:nvPr/>
        </p:nvSpPr>
        <p:spPr>
          <a:xfrm>
            <a:off x="815339" y="5369955"/>
            <a:ext cx="10428393" cy="923330"/>
          </a:xfrm>
          <a:prstGeom prst="rect">
            <a:avLst/>
          </a:prstGeom>
          <a:noFill/>
        </p:spPr>
        <p:txBody>
          <a:bodyPr wrap="square" rtlCol="0">
            <a:spAutoFit/>
          </a:bodyPr>
          <a:lstStyle/>
          <a:p>
            <a:pPr algn="just"/>
            <a:r>
              <a:rPr lang="en-US" noProof="0" dirty="0"/>
              <a:t>The first one allows the identification of cell clusters, without spatial information: the second one places these cell populations in a tissue context. N.B. the output of a spatial transcriptomic analysis can be also used to generate cell clusters (as in </a:t>
            </a:r>
            <a:r>
              <a:rPr lang="en-US" noProof="0" dirty="0" err="1"/>
              <a:t>scRNA</a:t>
            </a:r>
            <a:r>
              <a:rPr lang="en-US" noProof="0" dirty="0"/>
              <a:t>-seq)!</a:t>
            </a:r>
          </a:p>
        </p:txBody>
      </p:sp>
      <p:pic>
        <p:nvPicPr>
          <p:cNvPr id="4" name="Immagine 3" descr="Immagine che contiene schermata, Elementi grafici, arte, Policromia&#10;&#10;Il contenuto generato dall'IA potrebbe non essere corretto.">
            <a:extLst>
              <a:ext uri="{FF2B5EF4-FFF2-40B4-BE49-F238E27FC236}">
                <a16:creationId xmlns:a16="http://schemas.microsoft.com/office/drawing/2014/main" id="{B33C5C29-DB39-B675-1FB8-926D2E057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890" y="1346066"/>
            <a:ext cx="6350232" cy="3622186"/>
          </a:xfrm>
          <a:prstGeom prst="rect">
            <a:avLst/>
          </a:prstGeom>
        </p:spPr>
      </p:pic>
    </p:spTree>
    <p:extLst>
      <p:ext uri="{BB962C8B-B14F-4D97-AF65-F5344CB8AC3E}">
        <p14:creationId xmlns:p14="http://schemas.microsoft.com/office/powerpoint/2010/main" val="95977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0BBBEA-B294-79C5-2A3C-F98555B6A2EA}"/>
              </a:ext>
            </a:extLst>
          </p:cNvPr>
          <p:cNvSpPr>
            <a:spLocks noGrp="1"/>
          </p:cNvSpPr>
          <p:nvPr>
            <p:ph type="title"/>
          </p:nvPr>
        </p:nvSpPr>
        <p:spPr>
          <a:xfrm>
            <a:off x="1341120" y="438912"/>
            <a:ext cx="9509760" cy="543221"/>
          </a:xfrm>
        </p:spPr>
        <p:txBody>
          <a:bodyPr>
            <a:noAutofit/>
          </a:bodyPr>
          <a:lstStyle/>
          <a:p>
            <a:r>
              <a:rPr lang="it-IT" sz="2800" dirty="0"/>
              <a:t>A general </a:t>
            </a:r>
            <a:r>
              <a:rPr lang="it-IT" sz="2800" dirty="0" err="1"/>
              <a:t>overview</a:t>
            </a:r>
            <a:r>
              <a:rPr lang="it-IT" sz="2800" dirty="0"/>
              <a:t>: </a:t>
            </a:r>
            <a:r>
              <a:rPr lang="it-IT" sz="2800" dirty="0" err="1"/>
              <a:t>which</a:t>
            </a:r>
            <a:r>
              <a:rPr lang="it-IT" sz="2800" dirty="0"/>
              <a:t> </a:t>
            </a:r>
            <a:r>
              <a:rPr lang="it-IT" sz="2800" dirty="0" err="1"/>
              <a:t>platoform</a:t>
            </a:r>
            <a:r>
              <a:rPr lang="it-IT" sz="2800" dirty="0"/>
              <a:t> </a:t>
            </a:r>
            <a:r>
              <a:rPr lang="it-IT" sz="2800" dirty="0" err="1"/>
              <a:t>should</a:t>
            </a:r>
            <a:r>
              <a:rPr lang="it-IT" sz="2800" dirty="0"/>
              <a:t> I use?</a:t>
            </a:r>
          </a:p>
        </p:txBody>
      </p:sp>
      <p:pic>
        <p:nvPicPr>
          <p:cNvPr id="5" name="Segnaposto contenuto 4" descr="Immagine che contiene testo, schermata, Sistema operativo, software&#10;&#10;Il contenuto generato dall'IA potrebbe non essere corretto.">
            <a:extLst>
              <a:ext uri="{FF2B5EF4-FFF2-40B4-BE49-F238E27FC236}">
                <a16:creationId xmlns:a16="http://schemas.microsoft.com/office/drawing/2014/main" id="{388A219F-6272-0D2B-0776-46F68CFED6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4546" y="1236134"/>
            <a:ext cx="6822908" cy="4536580"/>
          </a:xfrm>
        </p:spPr>
      </p:pic>
      <p:sp>
        <p:nvSpPr>
          <p:cNvPr id="3" name="CasellaDiTesto 2">
            <a:extLst>
              <a:ext uri="{FF2B5EF4-FFF2-40B4-BE49-F238E27FC236}">
                <a16:creationId xmlns:a16="http://schemas.microsoft.com/office/drawing/2014/main" id="{F253CADC-865C-A98D-8858-1CEB119E4B1E}"/>
              </a:ext>
            </a:extLst>
          </p:cNvPr>
          <p:cNvSpPr txBox="1"/>
          <p:nvPr/>
        </p:nvSpPr>
        <p:spPr>
          <a:xfrm>
            <a:off x="499533" y="6095922"/>
            <a:ext cx="11006667" cy="646331"/>
          </a:xfrm>
          <a:prstGeom prst="rect">
            <a:avLst/>
          </a:prstGeom>
          <a:noFill/>
        </p:spPr>
        <p:txBody>
          <a:bodyPr wrap="square" rtlCol="0">
            <a:spAutoFit/>
          </a:bodyPr>
          <a:lstStyle/>
          <a:p>
            <a:r>
              <a:rPr lang="en-US" noProof="0" dirty="0"/>
              <a:t>This example derives from the 10X Genomics webpage: it helps the user to identify the most suitable platform to answer a given biological question</a:t>
            </a:r>
          </a:p>
        </p:txBody>
      </p:sp>
      <p:sp>
        <p:nvSpPr>
          <p:cNvPr id="4" name="Rettangolo 3">
            <a:extLst>
              <a:ext uri="{FF2B5EF4-FFF2-40B4-BE49-F238E27FC236}">
                <a16:creationId xmlns:a16="http://schemas.microsoft.com/office/drawing/2014/main" id="{1C4E0376-3785-7511-CB96-58C74954454C}"/>
              </a:ext>
            </a:extLst>
          </p:cNvPr>
          <p:cNvSpPr/>
          <p:nvPr/>
        </p:nvSpPr>
        <p:spPr>
          <a:xfrm>
            <a:off x="431800" y="1085286"/>
            <a:ext cx="5435600" cy="477364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3A1929CF-C762-008E-3A77-AF0F9ACF5123}"/>
              </a:ext>
            </a:extLst>
          </p:cNvPr>
          <p:cNvSpPr txBox="1"/>
          <p:nvPr/>
        </p:nvSpPr>
        <p:spPr>
          <a:xfrm>
            <a:off x="567267" y="1900662"/>
            <a:ext cx="2040466" cy="1754326"/>
          </a:xfrm>
          <a:prstGeom prst="rect">
            <a:avLst/>
          </a:prstGeom>
          <a:noFill/>
        </p:spPr>
        <p:txBody>
          <a:bodyPr wrap="square" rtlCol="0">
            <a:spAutoFit/>
          </a:bodyPr>
          <a:lstStyle/>
          <a:p>
            <a:pPr algn="ctr"/>
            <a:r>
              <a:rPr lang="it-IT" dirty="0"/>
              <a:t>«</a:t>
            </a:r>
            <a:r>
              <a:rPr lang="it-IT" dirty="0" err="1"/>
              <a:t>classical</a:t>
            </a:r>
            <a:r>
              <a:rPr lang="it-IT" dirty="0"/>
              <a:t>»</a:t>
            </a:r>
          </a:p>
          <a:p>
            <a:pPr algn="ctr"/>
            <a:r>
              <a:rPr lang="it-IT" dirty="0"/>
              <a:t>single-</a:t>
            </a:r>
            <a:r>
              <a:rPr lang="it-IT" dirty="0" err="1"/>
              <a:t>cell</a:t>
            </a:r>
            <a:r>
              <a:rPr lang="it-IT" dirty="0"/>
              <a:t> </a:t>
            </a:r>
            <a:r>
              <a:rPr lang="it-IT" dirty="0" err="1"/>
              <a:t>methods</a:t>
            </a:r>
            <a:endParaRPr lang="it-IT" dirty="0"/>
          </a:p>
          <a:p>
            <a:pPr algn="ctr"/>
            <a:endParaRPr lang="it-IT" dirty="0"/>
          </a:p>
          <a:p>
            <a:pPr algn="ctr"/>
            <a:r>
              <a:rPr lang="it-IT" dirty="0" err="1"/>
              <a:t>Require</a:t>
            </a:r>
            <a:r>
              <a:rPr lang="it-IT" dirty="0"/>
              <a:t> single-</a:t>
            </a:r>
            <a:r>
              <a:rPr lang="it-IT" dirty="0" err="1"/>
              <a:t>cell</a:t>
            </a:r>
            <a:r>
              <a:rPr lang="it-IT" dirty="0"/>
              <a:t> </a:t>
            </a:r>
            <a:r>
              <a:rPr lang="it-IT" dirty="0" err="1"/>
              <a:t>isolation</a:t>
            </a:r>
            <a:endParaRPr lang="it-IT" dirty="0"/>
          </a:p>
        </p:txBody>
      </p:sp>
      <p:sp>
        <p:nvSpPr>
          <p:cNvPr id="7" name="Rettangolo 6">
            <a:extLst>
              <a:ext uri="{FF2B5EF4-FFF2-40B4-BE49-F238E27FC236}">
                <a16:creationId xmlns:a16="http://schemas.microsoft.com/office/drawing/2014/main" id="{A276AC66-0BE8-51E1-7B71-C26B81BB61B3}"/>
              </a:ext>
            </a:extLst>
          </p:cNvPr>
          <p:cNvSpPr/>
          <p:nvPr/>
        </p:nvSpPr>
        <p:spPr>
          <a:xfrm>
            <a:off x="5867400" y="1085286"/>
            <a:ext cx="6163733" cy="47736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7C8B7415-5886-EFF7-C75F-50F0BB0279BF}"/>
              </a:ext>
            </a:extLst>
          </p:cNvPr>
          <p:cNvSpPr txBox="1"/>
          <p:nvPr/>
        </p:nvSpPr>
        <p:spPr>
          <a:xfrm>
            <a:off x="9719734" y="2019196"/>
            <a:ext cx="2040466" cy="1477328"/>
          </a:xfrm>
          <a:prstGeom prst="rect">
            <a:avLst/>
          </a:prstGeom>
          <a:noFill/>
        </p:spPr>
        <p:txBody>
          <a:bodyPr wrap="square" rtlCol="0">
            <a:spAutoFit/>
          </a:bodyPr>
          <a:lstStyle/>
          <a:p>
            <a:pPr algn="ctr"/>
            <a:r>
              <a:rPr lang="it-IT" dirty="0" err="1"/>
              <a:t>Spatial</a:t>
            </a:r>
            <a:r>
              <a:rPr lang="it-IT" dirty="0"/>
              <a:t> </a:t>
            </a:r>
            <a:r>
              <a:rPr lang="it-IT" dirty="0" err="1"/>
              <a:t>methods</a:t>
            </a:r>
            <a:endParaRPr lang="it-IT" dirty="0"/>
          </a:p>
          <a:p>
            <a:pPr algn="ctr"/>
            <a:endParaRPr lang="it-IT" dirty="0"/>
          </a:p>
          <a:p>
            <a:pPr algn="ctr"/>
            <a:r>
              <a:rPr lang="it-IT" dirty="0"/>
              <a:t>Do </a:t>
            </a:r>
            <a:r>
              <a:rPr lang="it-IT" dirty="0" err="1"/>
              <a:t>not</a:t>
            </a:r>
            <a:r>
              <a:rPr lang="it-IT" dirty="0"/>
              <a:t> </a:t>
            </a:r>
            <a:r>
              <a:rPr lang="it-IT" dirty="0" err="1"/>
              <a:t>require</a:t>
            </a:r>
            <a:r>
              <a:rPr lang="it-IT" dirty="0"/>
              <a:t> single-</a:t>
            </a:r>
            <a:r>
              <a:rPr lang="it-IT" dirty="0" err="1"/>
              <a:t>cell</a:t>
            </a:r>
            <a:r>
              <a:rPr lang="it-IT" dirty="0"/>
              <a:t> </a:t>
            </a:r>
            <a:r>
              <a:rPr lang="it-IT" dirty="0" err="1"/>
              <a:t>isolation</a:t>
            </a:r>
            <a:endParaRPr lang="it-IT" dirty="0"/>
          </a:p>
        </p:txBody>
      </p:sp>
    </p:spTree>
    <p:extLst>
      <p:ext uri="{BB962C8B-B14F-4D97-AF65-F5344CB8AC3E}">
        <p14:creationId xmlns:p14="http://schemas.microsoft.com/office/powerpoint/2010/main" val="7689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approaches</a:t>
            </a:r>
            <a:endParaRPr lang="it-IT" dirty="0"/>
          </a:p>
        </p:txBody>
      </p:sp>
      <p:sp>
        <p:nvSpPr>
          <p:cNvPr id="3" name="Content Placeholder 2"/>
          <p:cNvSpPr>
            <a:spLocks noGrp="1"/>
          </p:cNvSpPr>
          <p:nvPr>
            <p:ph idx="1"/>
          </p:nvPr>
        </p:nvSpPr>
        <p:spPr>
          <a:xfrm>
            <a:off x="474757" y="1401732"/>
            <a:ext cx="5860869" cy="4901700"/>
          </a:xfrm>
        </p:spPr>
        <p:txBody>
          <a:bodyPr>
            <a:normAutofit lnSpcReduction="10000"/>
          </a:bodyPr>
          <a:lstStyle/>
          <a:p>
            <a:pPr algn="just"/>
            <a:r>
              <a:rPr lang="en-US" dirty="0"/>
              <a:t>The ability to perform these studies depends on our ability to isolate individual cells from a biological sample</a:t>
            </a:r>
          </a:p>
          <a:p>
            <a:pPr algn="just"/>
            <a:r>
              <a:rPr lang="en-US" dirty="0"/>
              <a:t>Multiple approaches are possible, but each one has its </a:t>
            </a:r>
            <a:r>
              <a:rPr lang="en-US" b="1" dirty="0"/>
              <a:t>advantages</a:t>
            </a:r>
            <a:r>
              <a:rPr lang="en-US" dirty="0"/>
              <a:t> and its </a:t>
            </a:r>
            <a:r>
              <a:rPr lang="en-US" b="1" dirty="0"/>
              <a:t>disadvantages</a:t>
            </a:r>
            <a:r>
              <a:rPr lang="en-US" dirty="0"/>
              <a:t>. The main factors to be considered are:</a:t>
            </a:r>
          </a:p>
          <a:p>
            <a:pPr algn="just">
              <a:buFont typeface="Wingdings" panose="05000000000000000000" pitchFamily="2" charset="2"/>
              <a:buChar char="Ø"/>
            </a:pPr>
            <a:r>
              <a:rPr lang="en-US" dirty="0"/>
              <a:t>Throughput (i.e. number of cells that can be analyzed)</a:t>
            </a:r>
          </a:p>
          <a:p>
            <a:pPr algn="just">
              <a:buFont typeface="Wingdings" panose="05000000000000000000" pitchFamily="2" charset="2"/>
              <a:buChar char="Ø"/>
            </a:pPr>
            <a:r>
              <a:rPr lang="en-US" dirty="0"/>
              <a:t>Specificity of isolation of cells of interest</a:t>
            </a:r>
          </a:p>
          <a:p>
            <a:pPr algn="just">
              <a:buFont typeface="Wingdings" panose="05000000000000000000" pitchFamily="2" charset="2"/>
              <a:buChar char="Ø"/>
            </a:pPr>
            <a:r>
              <a:rPr lang="en-US" dirty="0"/>
              <a:t>Need to dissociate cells, losing spatial information</a:t>
            </a:r>
          </a:p>
          <a:p>
            <a:pPr algn="just">
              <a:buFont typeface="Wingdings" panose="05000000000000000000" pitchFamily="2" charset="2"/>
              <a:buChar char="Ø"/>
            </a:pPr>
            <a:r>
              <a:rPr lang="en-US" dirty="0"/>
              <a:t>High cost of the equipment needed and technical expertise required</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235" y="913697"/>
            <a:ext cx="4870087" cy="5559720"/>
          </a:xfrm>
          <a:prstGeom prst="rect">
            <a:avLst/>
          </a:prstGeom>
        </p:spPr>
      </p:pic>
    </p:spTree>
    <p:extLst>
      <p:ext uri="{BB962C8B-B14F-4D97-AF65-F5344CB8AC3E}">
        <p14:creationId xmlns:p14="http://schemas.microsoft.com/office/powerpoint/2010/main" val="239825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Spatial transcriptomics: how much does it cost?</a:t>
            </a:r>
          </a:p>
        </p:txBody>
      </p:sp>
      <p:sp>
        <p:nvSpPr>
          <p:cNvPr id="9" name="Content Placeholder 8">
            <a:extLst>
              <a:ext uri="{FF2B5EF4-FFF2-40B4-BE49-F238E27FC236}">
                <a16:creationId xmlns:a16="http://schemas.microsoft.com/office/drawing/2014/main" id="{73F85813-1A3E-E315-46B8-F11DBFBF1F6F}"/>
              </a:ext>
            </a:extLst>
          </p:cNvPr>
          <p:cNvSpPr>
            <a:spLocks noGrp="1"/>
          </p:cNvSpPr>
          <p:nvPr>
            <p:ph idx="1"/>
          </p:nvPr>
        </p:nvSpPr>
        <p:spPr>
          <a:xfrm>
            <a:off x="507999" y="1555365"/>
            <a:ext cx="11082867" cy="4343400"/>
          </a:xfrm>
        </p:spPr>
        <p:txBody>
          <a:bodyPr>
            <a:normAutofit fontScale="92500" lnSpcReduction="10000"/>
          </a:bodyPr>
          <a:lstStyle/>
          <a:p>
            <a:pPr algn="just"/>
            <a:r>
              <a:rPr lang="en-US" dirty="0"/>
              <a:t>The total cost is highly dependent on the size of the area to be investigated, on the number of targets of interest and on the technology selected</a:t>
            </a:r>
          </a:p>
          <a:p>
            <a:pPr algn="just"/>
            <a:r>
              <a:rPr lang="en-US" dirty="0"/>
              <a:t>For example, the commercial price of a 10X </a:t>
            </a:r>
            <a:r>
              <a:rPr lang="en-US" dirty="0" err="1"/>
              <a:t>Visium</a:t>
            </a:r>
            <a:r>
              <a:rPr lang="en-US" dirty="0"/>
              <a:t> analysis (whole transcriptome spatial transcriptomics) can range between 8000 and 14000$ depending on the size of the slide (6,5 – 20 mm)</a:t>
            </a:r>
          </a:p>
          <a:p>
            <a:pPr algn="just"/>
            <a:r>
              <a:rPr lang="en-US" dirty="0"/>
              <a:t>A 10X Xenium analysis has a variable cost related with probe design (standard panel vs custom panel), plus a cost for hybridization and imaging. The total price can range from 7500$ (1-50 gene targets) to about 12000$ (5000 targets)</a:t>
            </a:r>
          </a:p>
          <a:p>
            <a:pPr algn="just"/>
            <a:r>
              <a:rPr lang="en-US" dirty="0"/>
              <a:t>The cost of a </a:t>
            </a:r>
            <a:r>
              <a:rPr lang="en-US" dirty="0" err="1"/>
              <a:t>Nanostring</a:t>
            </a:r>
            <a:r>
              <a:rPr lang="en-US" dirty="0"/>
              <a:t> analysis depends on the number of targets: from a  few thousand euros or small target sets, to 15000 euros for up to 6K targets</a:t>
            </a:r>
          </a:p>
          <a:p>
            <a:pPr algn="just"/>
            <a:r>
              <a:rPr lang="en-US" dirty="0"/>
              <a:t>N.B. in all the methods that require the use of oligonucleotides or antibodies to analyze target mRNAs/proteins, custom panels are much more expensive than commercial panels, since a high cost is associated with the design and production of these probes</a:t>
            </a:r>
          </a:p>
        </p:txBody>
      </p:sp>
    </p:spTree>
    <p:extLst>
      <p:ext uri="{BB962C8B-B14F-4D97-AF65-F5344CB8AC3E}">
        <p14:creationId xmlns:p14="http://schemas.microsoft.com/office/powerpoint/2010/main" val="209264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a:t>
            </a:r>
            <a:r>
              <a:rPr lang="it-IT" dirty="0" err="1"/>
              <a:t>isolation</a:t>
            </a:r>
            <a:r>
              <a:rPr lang="it-IT" dirty="0"/>
              <a:t> </a:t>
            </a:r>
            <a:r>
              <a:rPr lang="it-IT" dirty="0" err="1"/>
              <a:t>approaches</a:t>
            </a:r>
            <a:endParaRPr lang="it-IT" dirty="0"/>
          </a:p>
        </p:txBody>
      </p:sp>
      <p:sp>
        <p:nvSpPr>
          <p:cNvPr id="3" name="Content Placeholder 2"/>
          <p:cNvSpPr>
            <a:spLocks noGrp="1"/>
          </p:cNvSpPr>
          <p:nvPr>
            <p:ph idx="1"/>
          </p:nvPr>
        </p:nvSpPr>
        <p:spPr>
          <a:xfrm>
            <a:off x="474757" y="1272042"/>
            <a:ext cx="10960159" cy="4901700"/>
          </a:xfrm>
        </p:spPr>
        <p:txBody>
          <a:bodyPr>
            <a:normAutofit/>
          </a:bodyPr>
          <a:lstStyle/>
          <a:p>
            <a:pPr algn="just"/>
            <a:r>
              <a:rPr lang="en-US" b="1" dirty="0"/>
              <a:t>FACS (Fluorescence Activated Cell Sorting)</a:t>
            </a:r>
            <a:r>
              <a:rPr lang="en-US" dirty="0"/>
              <a:t>: allows the identification of different cell types in a heterogeneous cell population based on size, granularity, and fluorescence. Fluorescence is due to the use of monoclonal antibodies directed towards surface markers of target known cell types</a:t>
            </a:r>
          </a:p>
          <a:p>
            <a:pPr algn="just"/>
            <a:r>
              <a:rPr lang="en-US" dirty="0"/>
              <a:t> Cells need to be separated from each other before the analysis and a large number of cells is required in suspension (&gt;10,000 per sample); requires the use of fluorescent markers, one for each type of known target cell type (resolution up to 10-15 types)</a:t>
            </a:r>
            <a:endParaRPr lang="it-IT" dirty="0"/>
          </a:p>
        </p:txBody>
      </p:sp>
      <p:pic>
        <p:nvPicPr>
          <p:cNvPr id="6" name="Picture 5" descr="A screenshot of a computer&#10;&#10;Description automatically generated">
            <a:extLst>
              <a:ext uri="{FF2B5EF4-FFF2-40B4-BE49-F238E27FC236}">
                <a16:creationId xmlns:a16="http://schemas.microsoft.com/office/drawing/2014/main" id="{8D8D991F-A362-0D58-4801-4B71C3D86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739" y="3852582"/>
            <a:ext cx="10038521" cy="2321160"/>
          </a:xfrm>
          <a:prstGeom prst="rect">
            <a:avLst/>
          </a:prstGeom>
        </p:spPr>
      </p:pic>
    </p:spTree>
    <p:extLst>
      <p:ext uri="{BB962C8B-B14F-4D97-AF65-F5344CB8AC3E}">
        <p14:creationId xmlns:p14="http://schemas.microsoft.com/office/powerpoint/2010/main" val="54593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a:t>
            </a:r>
            <a:r>
              <a:rPr lang="it-IT" dirty="0" err="1"/>
              <a:t>isolation</a:t>
            </a:r>
            <a:r>
              <a:rPr lang="it-IT" dirty="0"/>
              <a:t> </a:t>
            </a:r>
            <a:r>
              <a:rPr lang="it-IT" dirty="0" err="1"/>
              <a:t>approaches</a:t>
            </a:r>
            <a:endParaRPr lang="it-IT" dirty="0"/>
          </a:p>
        </p:txBody>
      </p:sp>
      <p:sp>
        <p:nvSpPr>
          <p:cNvPr id="3" name="Content Placeholder 2"/>
          <p:cNvSpPr>
            <a:spLocks noGrp="1"/>
          </p:cNvSpPr>
          <p:nvPr>
            <p:ph idx="1"/>
          </p:nvPr>
        </p:nvSpPr>
        <p:spPr>
          <a:xfrm>
            <a:off x="474758" y="1401732"/>
            <a:ext cx="6830610" cy="4901700"/>
          </a:xfrm>
        </p:spPr>
        <p:txBody>
          <a:bodyPr>
            <a:normAutofit lnSpcReduction="10000"/>
          </a:bodyPr>
          <a:lstStyle/>
          <a:p>
            <a:pPr algn="just"/>
            <a:r>
              <a:rPr lang="en-US" b="1" dirty="0"/>
              <a:t>Magnetic-Activated Cell Sorting (MACS)</a:t>
            </a:r>
            <a:r>
              <a:rPr lang="en-US" dirty="0"/>
              <a:t>:  magnetic beads coated with an antibody specific towards a surface antigen can be used to separate target cells in a sample from all the other cell types. Cost-effective and simple, but (</a:t>
            </a:r>
            <a:r>
              <a:rPr lang="en-US" dirty="0" err="1"/>
              <a:t>i</a:t>
            </a:r>
            <a:r>
              <a:rPr lang="en-US" dirty="0"/>
              <a:t>) can only target surface antigens and (ii) unlike FACS does not allow to discriminate populations by expression level</a:t>
            </a:r>
          </a:p>
          <a:p>
            <a:pPr algn="just"/>
            <a:r>
              <a:rPr lang="en-US" b="1" dirty="0"/>
              <a:t>Laser Capture Microdissection (LCM)</a:t>
            </a:r>
            <a:r>
              <a:rPr lang="en-US" dirty="0"/>
              <a:t>: allows high precision, can work with solid tissue samples, usually previously fixed on a slide, but requires highly trained staff for cell identification; the throughput is low</a:t>
            </a:r>
          </a:p>
          <a:p>
            <a:pPr algn="just"/>
            <a:r>
              <a:rPr lang="en-US" b="1" dirty="0"/>
              <a:t>Manual Cell Picking/Micromanipulation</a:t>
            </a:r>
            <a:r>
              <a:rPr lang="en-US" dirty="0"/>
              <a:t>: similar to LCM, but involves the use of pipettes for cell picking. Can be also used on live cell cultures or on embryos. Very low throughput, requires highly skilled staff</a:t>
            </a:r>
          </a:p>
        </p:txBody>
      </p:sp>
      <p:pic>
        <p:nvPicPr>
          <p:cNvPr id="8" name="Picture 7" descr="A diagram of a sample&#10;&#10;Description automatically generated">
            <a:extLst>
              <a:ext uri="{FF2B5EF4-FFF2-40B4-BE49-F238E27FC236}">
                <a16:creationId xmlns:a16="http://schemas.microsoft.com/office/drawing/2014/main" id="{3684CE17-B056-2EE1-FE2F-1F7AA72A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063" y="3769018"/>
            <a:ext cx="4132179" cy="2267988"/>
          </a:xfrm>
          <a:prstGeom prst="rect">
            <a:avLst/>
          </a:prstGeom>
        </p:spPr>
      </p:pic>
      <p:pic>
        <p:nvPicPr>
          <p:cNvPr id="10" name="Picture 9" descr="Diagram of a cell culture process&#10;&#10;Description automatically generated with medium confidence">
            <a:extLst>
              <a:ext uri="{FF2B5EF4-FFF2-40B4-BE49-F238E27FC236}">
                <a16:creationId xmlns:a16="http://schemas.microsoft.com/office/drawing/2014/main" id="{BA59EC44-1B20-CF52-B1F9-183F76D20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552" y="1247940"/>
            <a:ext cx="4267200" cy="2255520"/>
          </a:xfrm>
          <a:prstGeom prst="rect">
            <a:avLst/>
          </a:prstGeom>
        </p:spPr>
      </p:pic>
    </p:spTree>
    <p:extLst>
      <p:ext uri="{BB962C8B-B14F-4D97-AF65-F5344CB8AC3E}">
        <p14:creationId xmlns:p14="http://schemas.microsoft.com/office/powerpoint/2010/main" val="222482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a:t>
            </a:r>
            <a:r>
              <a:rPr lang="it-IT" dirty="0" err="1"/>
              <a:t>isolation</a:t>
            </a:r>
            <a:r>
              <a:rPr lang="it-IT" dirty="0"/>
              <a:t> </a:t>
            </a:r>
            <a:r>
              <a:rPr lang="it-IT" dirty="0" err="1"/>
              <a:t>approaches</a:t>
            </a:r>
            <a:endParaRPr lang="it-IT" dirty="0"/>
          </a:p>
        </p:txBody>
      </p:sp>
      <p:sp>
        <p:nvSpPr>
          <p:cNvPr id="3" name="Content Placeholder 2"/>
          <p:cNvSpPr>
            <a:spLocks noGrp="1"/>
          </p:cNvSpPr>
          <p:nvPr>
            <p:ph idx="1"/>
          </p:nvPr>
        </p:nvSpPr>
        <p:spPr>
          <a:xfrm>
            <a:off x="474757" y="1305538"/>
            <a:ext cx="10960159" cy="2767153"/>
          </a:xfrm>
        </p:spPr>
        <p:txBody>
          <a:bodyPr>
            <a:normAutofit fontScale="92500" lnSpcReduction="10000"/>
          </a:bodyPr>
          <a:lstStyle/>
          <a:p>
            <a:pPr algn="just"/>
            <a:r>
              <a:rPr lang="en-US" b="1" dirty="0"/>
              <a:t>Microfluidic devices</a:t>
            </a:r>
            <a:r>
              <a:rPr lang="en-US" dirty="0"/>
              <a:t>: their use has been steadily increasing over the past few years due to the possible application to very low reaction volumes, the ease of use and the possibility to combine them with FACS/MACS approaches</a:t>
            </a:r>
          </a:p>
          <a:p>
            <a:pPr algn="just"/>
            <a:r>
              <a:rPr lang="en-US" dirty="0"/>
              <a:t> These approaches can isolate single cells based on 3 main types of approaches: (1) </a:t>
            </a:r>
            <a:r>
              <a:rPr lang="en-US" b="1" dirty="0"/>
              <a:t>traps-based methods</a:t>
            </a:r>
            <a:r>
              <a:rPr lang="en-US" dirty="0"/>
              <a:t>; (2)</a:t>
            </a:r>
            <a:r>
              <a:rPr lang="en-US" b="1" dirty="0"/>
              <a:t>valves-based methods</a:t>
            </a:r>
            <a:r>
              <a:rPr lang="en-US" dirty="0"/>
              <a:t>; (3) </a:t>
            </a:r>
            <a:r>
              <a:rPr lang="en-US" b="1" dirty="0"/>
              <a:t>droplet-based methods</a:t>
            </a:r>
          </a:p>
          <a:p>
            <a:pPr algn="just"/>
            <a:r>
              <a:rPr lang="en-AU" dirty="0"/>
              <a:t>Traps are very simple, as they are basically microwells that can only accommodate a single cell; valve-based methods are the most complex ones, and they usually involve the combination of FACS/MACS; in droplet-based methods, each cell is associated with a droplet and beads in oil (resembles emulsion PCR, but beads are not magnetic)</a:t>
            </a:r>
          </a:p>
        </p:txBody>
      </p:sp>
      <p:pic>
        <p:nvPicPr>
          <p:cNvPr id="5" name="Picture 4" descr="Diagram of a diagram of a pressure valve&#10;&#10;Description automatically generated">
            <a:extLst>
              <a:ext uri="{FF2B5EF4-FFF2-40B4-BE49-F238E27FC236}">
                <a16:creationId xmlns:a16="http://schemas.microsoft.com/office/drawing/2014/main" id="{E7BEDE84-3BBA-705D-9979-9DFD899A6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432" y="4168885"/>
            <a:ext cx="7482348" cy="2250203"/>
          </a:xfrm>
          <a:prstGeom prst="rect">
            <a:avLst/>
          </a:prstGeom>
        </p:spPr>
      </p:pic>
    </p:spTree>
    <p:extLst>
      <p:ext uri="{BB962C8B-B14F-4D97-AF65-F5344CB8AC3E}">
        <p14:creationId xmlns:p14="http://schemas.microsoft.com/office/powerpoint/2010/main" val="295310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Droplet-</a:t>
            </a:r>
            <a:r>
              <a:rPr lang="it-IT" dirty="0" err="1"/>
              <a:t>based</a:t>
            </a:r>
            <a:r>
              <a:rPr lang="it-IT" dirty="0"/>
              <a:t> </a:t>
            </a:r>
            <a:r>
              <a:rPr lang="it-IT" dirty="0" err="1"/>
              <a:t>approaches</a:t>
            </a:r>
            <a:endParaRPr lang="it-IT" dirty="0"/>
          </a:p>
        </p:txBody>
      </p:sp>
      <p:pic>
        <p:nvPicPr>
          <p:cNvPr id="8" name="Content Placeholder 7" descr="A diagram of a cell division&#10;&#10;Description automatically generated">
            <a:extLst>
              <a:ext uri="{FF2B5EF4-FFF2-40B4-BE49-F238E27FC236}">
                <a16:creationId xmlns:a16="http://schemas.microsoft.com/office/drawing/2014/main" id="{8835C418-A88C-B5C5-6F3C-BE92E688D0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2315"/>
          <a:stretch/>
        </p:blipFill>
        <p:spPr>
          <a:xfrm>
            <a:off x="517829" y="1083290"/>
            <a:ext cx="6002599" cy="5335798"/>
          </a:xfrm>
        </p:spPr>
      </p:pic>
      <p:sp>
        <p:nvSpPr>
          <p:cNvPr id="9" name="TextBox 8">
            <a:extLst>
              <a:ext uri="{FF2B5EF4-FFF2-40B4-BE49-F238E27FC236}">
                <a16:creationId xmlns:a16="http://schemas.microsoft.com/office/drawing/2014/main" id="{9E1CFB1B-AB4C-E5A0-860C-393D95CCC953}"/>
              </a:ext>
            </a:extLst>
          </p:cNvPr>
          <p:cNvSpPr txBox="1"/>
          <p:nvPr/>
        </p:nvSpPr>
        <p:spPr>
          <a:xfrm>
            <a:off x="6676103" y="1350532"/>
            <a:ext cx="5338916" cy="4801314"/>
          </a:xfrm>
          <a:prstGeom prst="rect">
            <a:avLst/>
          </a:prstGeom>
          <a:noFill/>
        </p:spPr>
        <p:txBody>
          <a:bodyPr wrap="square" rtlCol="0">
            <a:spAutoFit/>
          </a:bodyPr>
          <a:lstStyle/>
          <a:p>
            <a:pPr algn="just"/>
            <a:r>
              <a:rPr lang="en-US" dirty="0"/>
              <a:t>This slide shows three examples of different commercial kits used for a microfluidics droplet-based </a:t>
            </a:r>
            <a:r>
              <a:rPr lang="en-US" dirty="0" err="1"/>
              <a:t>scRNA</a:t>
            </a:r>
            <a:r>
              <a:rPr lang="en-US" dirty="0"/>
              <a:t>-seq approach</a:t>
            </a:r>
          </a:p>
          <a:p>
            <a:pPr algn="just"/>
            <a:endParaRPr lang="en-US" dirty="0"/>
          </a:p>
          <a:p>
            <a:pPr algn="just"/>
            <a:r>
              <a:rPr lang="en-US" dirty="0"/>
              <a:t>The beads serve the purpose of isolating mRNAs, since their surface is coated with oligos ending with </a:t>
            </a:r>
            <a:r>
              <a:rPr lang="en-US" dirty="0" err="1"/>
              <a:t>polyT</a:t>
            </a:r>
            <a:r>
              <a:rPr lang="en-US" dirty="0"/>
              <a:t> and including PCR primers (for </a:t>
            </a:r>
            <a:r>
              <a:rPr lang="en-US" dirty="0" err="1"/>
              <a:t>polony</a:t>
            </a:r>
            <a:r>
              <a:rPr lang="en-US" dirty="0"/>
              <a:t> generation), UMI and cell barcodes</a:t>
            </a:r>
          </a:p>
          <a:p>
            <a:pPr algn="just"/>
            <a:endParaRPr lang="en-US" dirty="0"/>
          </a:p>
          <a:p>
            <a:pPr algn="just"/>
            <a:r>
              <a:rPr lang="en-US" dirty="0"/>
              <a:t>The libraries are prepared with dual indexes (one barcode at each end), allowing a very high level of multiplexing</a:t>
            </a:r>
          </a:p>
          <a:p>
            <a:pPr algn="just"/>
            <a:endParaRPr lang="en-US" dirty="0"/>
          </a:p>
          <a:p>
            <a:pPr algn="just"/>
            <a:r>
              <a:rPr lang="en-US" dirty="0"/>
              <a:t>Different strategies are used for library preparation, which in any case also requires a cell lysis step before mRNA isolation</a:t>
            </a:r>
          </a:p>
        </p:txBody>
      </p:sp>
    </p:spTree>
    <p:extLst>
      <p:ext uri="{BB962C8B-B14F-4D97-AF65-F5344CB8AC3E}">
        <p14:creationId xmlns:p14="http://schemas.microsoft.com/office/powerpoint/2010/main" val="143384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8" y="1096932"/>
            <a:ext cx="5860869" cy="4901700"/>
          </a:xfrm>
        </p:spPr>
        <p:txBody>
          <a:bodyPr>
            <a:normAutofit/>
          </a:bodyPr>
          <a:lstStyle/>
          <a:p>
            <a:pPr algn="just"/>
            <a:r>
              <a:rPr lang="en-US" dirty="0"/>
              <a:t>Because mRNA input is low and selection strategies are based on poly-A selection, it is known that </a:t>
            </a:r>
            <a:r>
              <a:rPr lang="en-US" b="1" dirty="0"/>
              <a:t>only the top 10-20% of the most highly expressed transcripts will be represented in the library</a:t>
            </a:r>
          </a:p>
          <a:p>
            <a:pPr algn="just"/>
            <a:r>
              <a:rPr lang="en-US" b="1" u="sng" dirty="0"/>
              <a:t>We exclusively use a 3'-tag library preparation approach</a:t>
            </a:r>
            <a:r>
              <a:rPr lang="en-US" dirty="0"/>
              <a:t> because of the need to keep the costs down and analyzing large numbers of cells in parallel</a:t>
            </a:r>
          </a:p>
          <a:p>
            <a:pPr algn="just"/>
            <a:r>
              <a:rPr lang="en-US" dirty="0"/>
              <a:t>Fundamental use of barcodes and UMIs (reads derived from each cell must be clearly identifiable!).</a:t>
            </a:r>
          </a:p>
          <a:p>
            <a:pPr algn="just"/>
            <a:r>
              <a:rPr lang="en-US" dirty="0"/>
              <a:t>Approach subject to much more potential bias than classical RNA-seq approaches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189" y="931985"/>
            <a:ext cx="5105140" cy="5380892"/>
          </a:xfrm>
          <a:prstGeom prst="rect">
            <a:avLst/>
          </a:prstGeom>
        </p:spPr>
      </p:pic>
      <p:sp>
        <p:nvSpPr>
          <p:cNvPr id="7" name="Title 1">
            <a:extLst>
              <a:ext uri="{FF2B5EF4-FFF2-40B4-BE49-F238E27FC236}">
                <a16:creationId xmlns:a16="http://schemas.microsoft.com/office/drawing/2014/main" id="{2393DE08-81A6-C7B0-A2E9-5F8F7007D42F}"/>
              </a:ext>
            </a:extLst>
          </p:cNvPr>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approaches</a:t>
            </a:r>
            <a:endParaRPr lang="it-IT" dirty="0"/>
          </a:p>
        </p:txBody>
      </p:sp>
    </p:spTree>
    <p:extLst>
      <p:ext uri="{BB962C8B-B14F-4D97-AF65-F5344CB8AC3E}">
        <p14:creationId xmlns:p14="http://schemas.microsoft.com/office/powerpoint/2010/main" val="119277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7077</TotalTime>
  <Words>3860</Words>
  <Application>Microsoft Office PowerPoint</Application>
  <PresentationFormat>Widescreen</PresentationFormat>
  <Paragraphs>219</Paragraphs>
  <Slides>40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40</vt:i4>
      </vt:variant>
    </vt:vector>
  </HeadingPairs>
  <TitlesOfParts>
    <vt:vector size="44" baseType="lpstr">
      <vt:lpstr>Arial</vt:lpstr>
      <vt:lpstr>Century Gothic</vt:lpstr>
      <vt:lpstr>Wingdings</vt:lpstr>
      <vt:lpstr>Sheer Green 16x9</vt:lpstr>
      <vt:lpstr>LECTURE 9 Single-cell and spatial –omic approaches</vt:lpstr>
      <vt:lpstr>The young story of single-cell sequencing</vt:lpstr>
      <vt:lpstr>The young story of single-cell sequencing</vt:lpstr>
      <vt:lpstr>Single-cell RNA-seq approaches</vt:lpstr>
      <vt:lpstr>Single-cell isolation approaches</vt:lpstr>
      <vt:lpstr>Single-cell isolation approaches</vt:lpstr>
      <vt:lpstr>Single-cell isolation approaches</vt:lpstr>
      <vt:lpstr>Droplet-based approaches</vt:lpstr>
      <vt:lpstr>Single-cell RNA-seq approaches</vt:lpstr>
      <vt:lpstr>Single-cell RNA-seq: barcodes and UMI</vt:lpstr>
      <vt:lpstr>Single-cell RNA-seq: throughput</vt:lpstr>
      <vt:lpstr>Single-cell vs single-nuclei RNA-seq</vt:lpstr>
      <vt:lpstr>Single-cell RNA-seq: what is their goal?</vt:lpstr>
      <vt:lpstr>Graphical representation of scRNA-seq data</vt:lpstr>
      <vt:lpstr>Graphical representation of scRNA-seq data</vt:lpstr>
      <vt:lpstr>Graphical representation of scRNA-seq data</vt:lpstr>
      <vt:lpstr>Graphical representation of scRNA-seq data</vt:lpstr>
      <vt:lpstr>scRNA-seq: how much does it cost?</vt:lpstr>
      <vt:lpstr>Spatial transcriptomics – what is it?</vt:lpstr>
      <vt:lpstr>Spatial transcriptomics: the platforms</vt:lpstr>
      <vt:lpstr>Spatial transcriptomics: the platforms</vt:lpstr>
      <vt:lpstr>Different platforms, different approaches</vt:lpstr>
      <vt:lpstr>Imaging-based ISH platforms</vt:lpstr>
      <vt:lpstr>Imaging-based ISH platforms</vt:lpstr>
      <vt:lpstr>Imaging-based ISS platforms</vt:lpstr>
      <vt:lpstr>Padlock probes</vt:lpstr>
      <vt:lpstr>Imaging-based spatial transcriptomics</vt:lpstr>
      <vt:lpstr>AVITI platforms for spatial omics applications</vt:lpstr>
      <vt:lpstr>Presentazione standard di PowerPoint</vt:lpstr>
      <vt:lpstr>Singular genomics GA4x</vt:lpstr>
      <vt:lpstr>Presentazione standard di PowerPoint</vt:lpstr>
      <vt:lpstr>Sequencing-based spatial transcriptomics: microdissection and ROI-based methods</vt:lpstr>
      <vt:lpstr>Sequencing-based spatial transcriptomics: ROI-based methods</vt:lpstr>
      <vt:lpstr>Sequencing-based spatial transcriptomics: a clarification</vt:lpstr>
      <vt:lpstr>Sequencing-based spatial transcriptomics: array-based methods</vt:lpstr>
      <vt:lpstr>Sequencing-based spatial transcriptomics: Curio platforms</vt:lpstr>
      <vt:lpstr>Sequencing-based spatial transcriptomics: Curio platforms</vt:lpstr>
      <vt:lpstr>Relationships between scRNA-seq and spatial transcriptomic data</vt:lpstr>
      <vt:lpstr>A general overview: which platoform should I use?</vt:lpstr>
      <vt:lpstr>Spatial transcriptomics: how much does it cost?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marco gerdol</dc:creator>
  <cp:lastModifiedBy>Marco Gerdol</cp:lastModifiedBy>
  <cp:revision>101</cp:revision>
  <dcterms:created xsi:type="dcterms:W3CDTF">2024-11-07T21:48:12Z</dcterms:created>
  <dcterms:modified xsi:type="dcterms:W3CDTF">2025-12-05T01:23:32Z</dcterms:modified>
</cp:coreProperties>
</file>