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55"/>
  </p:notesMasterIdLst>
  <p:sldIdLst>
    <p:sldId id="264" r:id="rId3"/>
    <p:sldId id="389" r:id="rId4"/>
    <p:sldId id="393" r:id="rId5"/>
    <p:sldId id="405" r:id="rId6"/>
    <p:sldId id="385" r:id="rId7"/>
    <p:sldId id="388" r:id="rId8"/>
    <p:sldId id="390" r:id="rId9"/>
    <p:sldId id="392" r:id="rId10"/>
    <p:sldId id="391" r:id="rId11"/>
    <p:sldId id="387" r:id="rId12"/>
    <p:sldId id="394" r:id="rId13"/>
    <p:sldId id="395" r:id="rId14"/>
    <p:sldId id="473" r:id="rId15"/>
    <p:sldId id="458" r:id="rId16"/>
    <p:sldId id="472" r:id="rId17"/>
    <p:sldId id="457" r:id="rId18"/>
    <p:sldId id="471" r:id="rId19"/>
    <p:sldId id="257" r:id="rId20"/>
    <p:sldId id="396" r:id="rId21"/>
    <p:sldId id="397" r:id="rId22"/>
    <p:sldId id="398" r:id="rId23"/>
    <p:sldId id="399" r:id="rId24"/>
    <p:sldId id="400" r:id="rId25"/>
    <p:sldId id="476" r:id="rId26"/>
    <p:sldId id="406" r:id="rId27"/>
    <p:sldId id="402" r:id="rId28"/>
    <p:sldId id="417" r:id="rId29"/>
    <p:sldId id="383" r:id="rId30"/>
    <p:sldId id="477" r:id="rId31"/>
    <p:sldId id="478" r:id="rId32"/>
    <p:sldId id="479" r:id="rId33"/>
    <p:sldId id="403" r:id="rId34"/>
    <p:sldId id="433" r:id="rId35"/>
    <p:sldId id="474" r:id="rId36"/>
    <p:sldId id="475" r:id="rId37"/>
    <p:sldId id="485" r:id="rId38"/>
    <p:sldId id="486" r:id="rId39"/>
    <p:sldId id="404" r:id="rId40"/>
    <p:sldId id="432" r:id="rId41"/>
    <p:sldId id="462" r:id="rId42"/>
    <p:sldId id="463" r:id="rId43"/>
    <p:sldId id="464" r:id="rId44"/>
    <p:sldId id="465" r:id="rId45"/>
    <p:sldId id="466" r:id="rId46"/>
    <p:sldId id="467" r:id="rId47"/>
    <p:sldId id="468" r:id="rId48"/>
    <p:sldId id="470" r:id="rId49"/>
    <p:sldId id="480" r:id="rId50"/>
    <p:sldId id="481" r:id="rId51"/>
    <p:sldId id="482" r:id="rId52"/>
    <p:sldId id="483" r:id="rId53"/>
    <p:sldId id="484"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5" d="100"/>
          <a:sy n="95" d="100"/>
        </p:scale>
        <p:origin x="206"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rco\Documents\PA\lezioni\Genomica_applicata_25\citazioni_FAIRE_MAINE_DNAS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received citations - Scopus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Foglio1!$A$2</c:f>
              <c:strCache>
                <c:ptCount val="1"/>
                <c:pt idx="0">
                  <c:v>Dnase-seq</c:v>
                </c:pt>
              </c:strCache>
            </c:strRef>
          </c:tx>
          <c:spPr>
            <a:solidFill>
              <a:schemeClr val="accent1"/>
            </a:solidFill>
            <a:ln>
              <a:noFill/>
            </a:ln>
            <a:effectLst/>
          </c:spPr>
          <c:invertIfNegative val="0"/>
          <c:cat>
            <c:numRef>
              <c:f>Foglio1!$B$1:$P$1</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Foglio1!$B$2:$P$2</c:f>
              <c:numCache>
                <c:formatCode>General</c:formatCode>
                <c:ptCount val="15"/>
                <c:pt idx="0">
                  <c:v>58</c:v>
                </c:pt>
                <c:pt idx="1">
                  <c:v>65</c:v>
                </c:pt>
                <c:pt idx="2">
                  <c:v>72</c:v>
                </c:pt>
                <c:pt idx="3">
                  <c:v>74</c:v>
                </c:pt>
                <c:pt idx="4">
                  <c:v>58</c:v>
                </c:pt>
                <c:pt idx="5">
                  <c:v>72</c:v>
                </c:pt>
                <c:pt idx="6">
                  <c:v>48</c:v>
                </c:pt>
                <c:pt idx="7">
                  <c:v>67</c:v>
                </c:pt>
                <c:pt idx="8">
                  <c:v>69</c:v>
                </c:pt>
                <c:pt idx="9">
                  <c:v>64</c:v>
                </c:pt>
                <c:pt idx="10">
                  <c:v>55</c:v>
                </c:pt>
                <c:pt idx="11">
                  <c:v>77</c:v>
                </c:pt>
                <c:pt idx="12">
                  <c:v>73</c:v>
                </c:pt>
                <c:pt idx="13">
                  <c:v>84</c:v>
                </c:pt>
                <c:pt idx="14">
                  <c:v>45</c:v>
                </c:pt>
              </c:numCache>
            </c:numRef>
          </c:val>
          <c:extLst>
            <c:ext xmlns:c16="http://schemas.microsoft.com/office/drawing/2014/chart" uri="{C3380CC4-5D6E-409C-BE32-E72D297353CC}">
              <c16:uniqueId val="{00000000-F9CA-484F-80BA-895B84602538}"/>
            </c:ext>
          </c:extLst>
        </c:ser>
        <c:ser>
          <c:idx val="1"/>
          <c:order val="1"/>
          <c:tx>
            <c:strRef>
              <c:f>Foglio1!$A$3</c:f>
              <c:strCache>
                <c:ptCount val="1"/>
                <c:pt idx="0">
                  <c:v>FAIRE-seq</c:v>
                </c:pt>
              </c:strCache>
            </c:strRef>
          </c:tx>
          <c:spPr>
            <a:solidFill>
              <a:srgbClr val="7030A0"/>
            </a:solidFill>
            <a:ln>
              <a:solidFill>
                <a:srgbClr val="7030A0"/>
              </a:solidFill>
            </a:ln>
            <a:effectLst/>
          </c:spPr>
          <c:invertIfNegative val="0"/>
          <c:cat>
            <c:numRef>
              <c:f>Foglio1!$B$1:$P$1</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Foglio1!$B$3:$P$3</c:f>
              <c:numCache>
                <c:formatCode>General</c:formatCode>
                <c:ptCount val="15"/>
                <c:pt idx="0">
                  <c:v>23</c:v>
                </c:pt>
                <c:pt idx="1">
                  <c:v>41</c:v>
                </c:pt>
                <c:pt idx="2">
                  <c:v>54</c:v>
                </c:pt>
                <c:pt idx="3">
                  <c:v>62</c:v>
                </c:pt>
                <c:pt idx="4">
                  <c:v>50</c:v>
                </c:pt>
                <c:pt idx="5">
                  <c:v>61</c:v>
                </c:pt>
                <c:pt idx="6">
                  <c:v>60</c:v>
                </c:pt>
                <c:pt idx="7">
                  <c:v>60</c:v>
                </c:pt>
                <c:pt idx="8">
                  <c:v>49</c:v>
                </c:pt>
                <c:pt idx="9">
                  <c:v>36</c:v>
                </c:pt>
                <c:pt idx="10">
                  <c:v>40</c:v>
                </c:pt>
                <c:pt idx="11">
                  <c:v>49</c:v>
                </c:pt>
                <c:pt idx="12">
                  <c:v>47</c:v>
                </c:pt>
                <c:pt idx="13">
                  <c:v>37</c:v>
                </c:pt>
                <c:pt idx="14">
                  <c:v>25</c:v>
                </c:pt>
              </c:numCache>
            </c:numRef>
          </c:val>
          <c:extLst>
            <c:ext xmlns:c16="http://schemas.microsoft.com/office/drawing/2014/chart" uri="{C3380CC4-5D6E-409C-BE32-E72D297353CC}">
              <c16:uniqueId val="{00000001-F9CA-484F-80BA-895B84602538}"/>
            </c:ext>
          </c:extLst>
        </c:ser>
        <c:ser>
          <c:idx val="2"/>
          <c:order val="2"/>
          <c:tx>
            <c:strRef>
              <c:f>Foglio1!$A$4</c:f>
              <c:strCache>
                <c:ptCount val="1"/>
                <c:pt idx="0">
                  <c:v>MAINE-seq</c:v>
                </c:pt>
              </c:strCache>
            </c:strRef>
          </c:tx>
          <c:spPr>
            <a:solidFill>
              <a:srgbClr val="FF0000"/>
            </a:solidFill>
            <a:ln>
              <a:solidFill>
                <a:srgbClr val="FF0000"/>
              </a:solidFill>
            </a:ln>
            <a:effectLst/>
          </c:spPr>
          <c:invertIfNegative val="0"/>
          <c:cat>
            <c:numRef>
              <c:f>Foglio1!$B$1:$P$1</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Foglio1!$B$4:$P$4</c:f>
              <c:numCache>
                <c:formatCode>General</c:formatCode>
                <c:ptCount val="15"/>
                <c:pt idx="0">
                  <c:v>129</c:v>
                </c:pt>
                <c:pt idx="1">
                  <c:v>111</c:v>
                </c:pt>
                <c:pt idx="2">
                  <c:v>100</c:v>
                </c:pt>
                <c:pt idx="3">
                  <c:v>88</c:v>
                </c:pt>
                <c:pt idx="4">
                  <c:v>82</c:v>
                </c:pt>
                <c:pt idx="5">
                  <c:v>61</c:v>
                </c:pt>
                <c:pt idx="6">
                  <c:v>52</c:v>
                </c:pt>
                <c:pt idx="7">
                  <c:v>50</c:v>
                </c:pt>
                <c:pt idx="8">
                  <c:v>45</c:v>
                </c:pt>
                <c:pt idx="9">
                  <c:v>43</c:v>
                </c:pt>
                <c:pt idx="10">
                  <c:v>42</c:v>
                </c:pt>
                <c:pt idx="11">
                  <c:v>53</c:v>
                </c:pt>
                <c:pt idx="12">
                  <c:v>56</c:v>
                </c:pt>
                <c:pt idx="13">
                  <c:v>38</c:v>
                </c:pt>
                <c:pt idx="14">
                  <c:v>32</c:v>
                </c:pt>
              </c:numCache>
            </c:numRef>
          </c:val>
          <c:extLst>
            <c:ext xmlns:c16="http://schemas.microsoft.com/office/drawing/2014/chart" uri="{C3380CC4-5D6E-409C-BE32-E72D297353CC}">
              <c16:uniqueId val="{00000002-F9CA-484F-80BA-895B84602538}"/>
            </c:ext>
          </c:extLst>
        </c:ser>
        <c:ser>
          <c:idx val="3"/>
          <c:order val="3"/>
          <c:tx>
            <c:strRef>
              <c:f>Foglio1!$A$5</c:f>
              <c:strCache>
                <c:ptCount val="1"/>
                <c:pt idx="0">
                  <c:v>ATAC-seq</c:v>
                </c:pt>
              </c:strCache>
            </c:strRef>
          </c:tx>
          <c:spPr>
            <a:solidFill>
              <a:schemeClr val="accent4"/>
            </a:solidFill>
            <a:ln>
              <a:noFill/>
            </a:ln>
            <a:effectLst/>
          </c:spPr>
          <c:invertIfNegative val="0"/>
          <c:cat>
            <c:numRef>
              <c:f>Foglio1!$B$1:$P$1</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Foglio1!$B$5:$P$5</c:f>
              <c:numCache>
                <c:formatCode>General</c:formatCode>
                <c:ptCount val="15"/>
                <c:pt idx="4">
                  <c:v>34</c:v>
                </c:pt>
                <c:pt idx="5">
                  <c:v>115</c:v>
                </c:pt>
                <c:pt idx="6">
                  <c:v>179</c:v>
                </c:pt>
                <c:pt idx="7">
                  <c:v>299</c:v>
                </c:pt>
                <c:pt idx="8">
                  <c:v>381</c:v>
                </c:pt>
                <c:pt idx="9">
                  <c:v>455</c:v>
                </c:pt>
                <c:pt idx="10">
                  <c:v>493</c:v>
                </c:pt>
                <c:pt idx="11">
                  <c:v>627</c:v>
                </c:pt>
                <c:pt idx="12">
                  <c:v>563</c:v>
                </c:pt>
                <c:pt idx="13">
                  <c:v>526</c:v>
                </c:pt>
                <c:pt idx="14">
                  <c:v>454</c:v>
                </c:pt>
              </c:numCache>
            </c:numRef>
          </c:val>
          <c:extLst>
            <c:ext xmlns:c16="http://schemas.microsoft.com/office/drawing/2014/chart" uri="{C3380CC4-5D6E-409C-BE32-E72D297353CC}">
              <c16:uniqueId val="{00000003-F9CA-484F-80BA-895B84602538}"/>
            </c:ext>
          </c:extLst>
        </c:ser>
        <c:dLbls>
          <c:showLegendKey val="0"/>
          <c:showVal val="0"/>
          <c:showCatName val="0"/>
          <c:showSerName val="0"/>
          <c:showPercent val="0"/>
          <c:showBubbleSize val="0"/>
        </c:dLbls>
        <c:gapWidth val="150"/>
        <c:axId val="1720798016"/>
        <c:axId val="1720800512"/>
      </c:barChart>
      <c:catAx>
        <c:axId val="1720798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720800512"/>
        <c:crosses val="autoZero"/>
        <c:auto val="1"/>
        <c:lblAlgn val="ctr"/>
        <c:lblOffset val="100"/>
        <c:noMultiLvlLbl val="0"/>
      </c:catAx>
      <c:valAx>
        <c:axId val="1720800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720798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BECEA7-5419-490F-9E8F-2698CDEDD68B}" type="datetimeFigureOut">
              <a:rPr lang="en-US" smtClean="0"/>
              <a:t>12/9/2025</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464E6-6652-45D5-9475-B9AEE6C748FC}" type="slidenum">
              <a:rPr lang="en-US" smtClean="0"/>
              <a:t>‹N›</a:t>
            </a:fld>
            <a:endParaRPr lang="en-US"/>
          </a:p>
        </p:txBody>
      </p:sp>
    </p:spTree>
    <p:extLst>
      <p:ext uri="{BB962C8B-B14F-4D97-AF65-F5344CB8AC3E}">
        <p14:creationId xmlns:p14="http://schemas.microsoft.com/office/powerpoint/2010/main" val="495444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72224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12/9/2025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07696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12/9/2025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3652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age 1">
    <p:spTree>
      <p:nvGrpSpPr>
        <p:cNvPr id="1" name=""/>
        <p:cNvGrpSpPr/>
        <p:nvPr/>
      </p:nvGrpSpPr>
      <p:grpSpPr>
        <a:xfrm>
          <a:off x="0" y="0"/>
          <a:ext cx="0" cy="0"/>
          <a:chOff x="0" y="0"/>
          <a:chExt cx="0" cy="0"/>
        </a:xfrm>
      </p:grpSpPr>
      <p:sp>
        <p:nvSpPr>
          <p:cNvPr id="10" name="Rechteck 9"/>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8" name="Bildplatzhalter 7"/>
          <p:cNvSpPr>
            <a:spLocks noGrp="1"/>
          </p:cNvSpPr>
          <p:nvPr>
            <p:ph type="pic" sz="quarter" idx="13" hasCustomPrompt="1"/>
          </p:nvPr>
        </p:nvSpPr>
        <p:spPr>
          <a:xfrm>
            <a:off x="-1" y="471600"/>
            <a:ext cx="12192000" cy="5004000"/>
          </a:xfrm>
          <a:solidFill>
            <a:srgbClr val="CDD7E5"/>
          </a:solidFill>
        </p:spPr>
        <p:txBody>
          <a:bodyPr anchor="b" anchorCtr="0"/>
          <a:lstStyle>
            <a:lvl1pPr algn="ctr">
              <a:defRPr sz="2400" baseline="0">
                <a:solidFill>
                  <a:schemeClr val="accent2"/>
                </a:solidFill>
              </a:defRPr>
            </a:lvl1pPr>
          </a:lstStyle>
          <a:p>
            <a:r>
              <a:rPr lang="en-GB" noProof="0" dirty="0"/>
              <a:t>Use QuickSlide tab to insert picture</a:t>
            </a:r>
          </a:p>
        </p:txBody>
      </p:sp>
      <p:sp>
        <p:nvSpPr>
          <p:cNvPr id="2" name="Titel 1"/>
          <p:cNvSpPr>
            <a:spLocks noGrp="1"/>
          </p:cNvSpPr>
          <p:nvPr>
            <p:ph type="ctrTitle" hasCustomPrompt="1"/>
          </p:nvPr>
        </p:nvSpPr>
        <p:spPr>
          <a:xfrm>
            <a:off x="3887693" y="5517290"/>
            <a:ext cx="8064000" cy="450000"/>
          </a:xfrm>
        </p:spPr>
        <p:txBody>
          <a:bodyPr anchor="t" anchorCtr="0"/>
          <a:lstStyle>
            <a:lvl1pPr>
              <a:defRPr/>
            </a:lvl1pPr>
          </a:lstStyle>
          <a:p>
            <a:r>
              <a:rPr lang="en-GB" dirty="0"/>
              <a:t>Click to add title</a:t>
            </a:r>
          </a:p>
        </p:txBody>
      </p:sp>
      <p:sp>
        <p:nvSpPr>
          <p:cNvPr id="3" name="Untertitel 2"/>
          <p:cNvSpPr>
            <a:spLocks noGrp="1"/>
          </p:cNvSpPr>
          <p:nvPr>
            <p:ph type="subTitle" idx="1" hasCustomPrompt="1"/>
          </p:nvPr>
        </p:nvSpPr>
        <p:spPr>
          <a:xfrm>
            <a:off x="3888000" y="6007020"/>
            <a:ext cx="4032000" cy="468000"/>
          </a:xfrm>
        </p:spPr>
        <p:txBody>
          <a:bodyPr anchor="b" anchorCtr="0"/>
          <a:lstStyle>
            <a:lvl1pPr marL="0" indent="0" algn="l">
              <a:buNone/>
              <a:defRPr sz="1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author</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11" name="Textplatzhalter 10"/>
          <p:cNvSpPr>
            <a:spLocks noGrp="1"/>
          </p:cNvSpPr>
          <p:nvPr>
            <p:ph type="body" sz="quarter" idx="14" hasCustomPrompt="1"/>
          </p:nvPr>
        </p:nvSpPr>
        <p:spPr>
          <a:xfrm>
            <a:off x="715200" y="6007020"/>
            <a:ext cx="2400000" cy="468000"/>
          </a:xfrm>
        </p:spPr>
        <p:txBody>
          <a:bodyPr anchor="b" anchorCtr="0"/>
          <a:lstStyle>
            <a:lvl1pPr>
              <a:defRPr sz="1400" baseline="0"/>
            </a:lvl1pPr>
          </a:lstStyle>
          <a:p>
            <a:pPr lvl="0"/>
            <a:r>
              <a:rPr lang="en-GB" dirty="0"/>
              <a:t>Click to add date</a:t>
            </a:r>
          </a:p>
        </p:txBody>
      </p:sp>
    </p:spTree>
    <p:extLst>
      <p:ext uri="{BB962C8B-B14F-4D97-AF65-F5344CB8AC3E}">
        <p14:creationId xmlns:p14="http://schemas.microsoft.com/office/powerpoint/2010/main" val="175590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age 2">
    <p:spTree>
      <p:nvGrpSpPr>
        <p:cNvPr id="1" name=""/>
        <p:cNvGrpSpPr/>
        <p:nvPr/>
      </p:nvGrpSpPr>
      <p:grpSpPr>
        <a:xfrm>
          <a:off x="0" y="0"/>
          <a:ext cx="0" cy="0"/>
          <a:chOff x="0" y="0"/>
          <a:chExt cx="0" cy="0"/>
        </a:xfrm>
      </p:grpSpPr>
      <p:sp>
        <p:nvSpPr>
          <p:cNvPr id="7" name="Rechteck 6"/>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8" name="Bildplatzhalter 7"/>
          <p:cNvSpPr>
            <a:spLocks noGrp="1"/>
          </p:cNvSpPr>
          <p:nvPr>
            <p:ph type="pic" sz="quarter" idx="13" hasCustomPrompt="1"/>
          </p:nvPr>
        </p:nvSpPr>
        <p:spPr>
          <a:xfrm>
            <a:off x="-1" y="471600"/>
            <a:ext cx="12192000" cy="4291200"/>
          </a:xfrm>
          <a:solidFill>
            <a:srgbClr val="CDD7E5"/>
          </a:solidFill>
        </p:spPr>
        <p:txBody>
          <a:bodyPr anchor="b" anchorCtr="0"/>
          <a:lstStyle>
            <a:lvl1pPr algn="ctr">
              <a:defRPr sz="2400" baseline="0">
                <a:solidFill>
                  <a:schemeClr val="accent2"/>
                </a:solidFill>
              </a:defRPr>
            </a:lvl1pPr>
          </a:lstStyle>
          <a:p>
            <a:r>
              <a:rPr lang="en-GB" noProof="0" dirty="0"/>
              <a:t>Use QuickSlide tab to insert picture</a:t>
            </a:r>
          </a:p>
        </p:txBody>
      </p:sp>
      <p:sp>
        <p:nvSpPr>
          <p:cNvPr id="2" name="Titel 1"/>
          <p:cNvSpPr>
            <a:spLocks noGrp="1"/>
          </p:cNvSpPr>
          <p:nvPr>
            <p:ph type="ctrTitle" hasCustomPrompt="1"/>
          </p:nvPr>
        </p:nvSpPr>
        <p:spPr>
          <a:xfrm>
            <a:off x="3888000" y="5085230"/>
            <a:ext cx="8064000" cy="450000"/>
          </a:xfrm>
        </p:spPr>
        <p:txBody>
          <a:bodyPr anchor="b" anchorCtr="0"/>
          <a:lstStyle>
            <a:lvl1pPr>
              <a:defRPr/>
            </a:lvl1pPr>
          </a:lstStyle>
          <a:p>
            <a:r>
              <a:rPr lang="en-GB" dirty="0"/>
              <a:t>Click to add title</a:t>
            </a:r>
          </a:p>
        </p:txBody>
      </p:sp>
      <p:sp>
        <p:nvSpPr>
          <p:cNvPr id="3" name="Untertitel 2"/>
          <p:cNvSpPr>
            <a:spLocks noGrp="1"/>
          </p:cNvSpPr>
          <p:nvPr>
            <p:ph type="subTitle" idx="1" hasCustomPrompt="1"/>
          </p:nvPr>
        </p:nvSpPr>
        <p:spPr>
          <a:xfrm>
            <a:off x="3888000" y="5661310"/>
            <a:ext cx="8064000" cy="647415"/>
          </a:xfrm>
        </p:spPr>
        <p:txBody>
          <a:bodyPr anchor="t" anchorCtr="0"/>
          <a:lstStyle>
            <a:lvl1pPr marL="0" indent="0" algn="l">
              <a:buNone/>
              <a:defRPr sz="1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author or date</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Tree>
    <p:extLst>
      <p:ext uri="{BB962C8B-B14F-4D97-AF65-F5344CB8AC3E}">
        <p14:creationId xmlns:p14="http://schemas.microsoft.com/office/powerpoint/2010/main" val="87894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a)">
    <p:spTree>
      <p:nvGrpSpPr>
        <p:cNvPr id="1" name=""/>
        <p:cNvGrpSpPr/>
        <p:nvPr/>
      </p:nvGrpSpPr>
      <p:grpSpPr>
        <a:xfrm>
          <a:off x="0" y="0"/>
          <a:ext cx="0" cy="0"/>
          <a:chOff x="0" y="0"/>
          <a:chExt cx="0" cy="0"/>
        </a:xfrm>
      </p:grpSpPr>
      <p:sp>
        <p:nvSpPr>
          <p:cNvPr id="8" name="Rechteck 7"/>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7"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0" name="Bildplatzhalter 7"/>
          <p:cNvSpPr>
            <a:spLocks noGrp="1"/>
          </p:cNvSpPr>
          <p:nvPr>
            <p:ph type="pic" sz="quarter" idx="14"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a:t>Use QuickSlide tab to insert picture</a:t>
            </a:r>
          </a:p>
        </p:txBody>
      </p:sp>
    </p:spTree>
    <p:extLst>
      <p:ext uri="{BB962C8B-B14F-4D97-AF65-F5344CB8AC3E}">
        <p14:creationId xmlns:p14="http://schemas.microsoft.com/office/powerpoint/2010/main" val="326080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1  content (a)">
    <p:spTree>
      <p:nvGrpSpPr>
        <p:cNvPr id="1" name=""/>
        <p:cNvGrpSpPr/>
        <p:nvPr/>
      </p:nvGrpSpPr>
      <p:grpSpPr>
        <a:xfrm>
          <a:off x="0" y="0"/>
          <a:ext cx="0" cy="0"/>
          <a:chOff x="0" y="0"/>
          <a:chExt cx="0" cy="0"/>
        </a:xfrm>
      </p:grpSpPr>
      <p:sp>
        <p:nvSpPr>
          <p:cNvPr id="10" name="Rechteck 9"/>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p:txBody>
          <a:body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8" name="Bildplatzhalter 7"/>
          <p:cNvSpPr>
            <a:spLocks noGrp="1"/>
          </p:cNvSpPr>
          <p:nvPr>
            <p:ph type="pic" sz="quarter" idx="14"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a:t>Use QuickSlide tab to insert picture</a:t>
            </a:r>
          </a:p>
        </p:txBody>
      </p:sp>
      <p:sp>
        <p:nvSpPr>
          <p:cNvPr id="9"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Tree>
    <p:extLst>
      <p:ext uri="{BB962C8B-B14F-4D97-AF65-F5344CB8AC3E}">
        <p14:creationId xmlns:p14="http://schemas.microsoft.com/office/powerpoint/2010/main" val="364598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2 columns (a)">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3887693" y="1268700"/>
            <a:ext cx="3936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9" name="Bildplatzhalter 7"/>
          <p:cNvSpPr>
            <a:spLocks noGrp="1"/>
          </p:cNvSpPr>
          <p:nvPr>
            <p:ph type="pic" sz="quarter" idx="14"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a:t>Use QuickSlide tab to insert picture</a:t>
            </a:r>
          </a:p>
        </p:txBody>
      </p:sp>
      <p:sp>
        <p:nvSpPr>
          <p:cNvPr id="10" name="Textplatzhalter 6"/>
          <p:cNvSpPr>
            <a:spLocks noGrp="1"/>
          </p:cNvSpPr>
          <p:nvPr>
            <p:ph type="body" sz="quarter" idx="13" hasCustomPrompt="1"/>
          </p:nvPr>
        </p:nvSpPr>
        <p:spPr>
          <a:xfrm>
            <a:off x="3888813" y="795600"/>
            <a:ext cx="8064000" cy="288000"/>
          </a:xfrm>
        </p:spPr>
        <p:txBody>
          <a:bodyPr/>
          <a:lstStyle>
            <a:lvl1pPr>
              <a:defRPr/>
            </a:lvl1pPr>
          </a:lstStyle>
          <a:p>
            <a:pPr lvl="0"/>
            <a:r>
              <a:rPr lang="en-GB"/>
              <a:t>Click to add subtitle</a:t>
            </a:r>
            <a:endParaRPr lang="en-GB" dirty="0"/>
          </a:p>
        </p:txBody>
      </p:sp>
      <p:sp>
        <p:nvSpPr>
          <p:cNvPr id="8" name="Inhaltsplatzhalter 7"/>
          <p:cNvSpPr>
            <a:spLocks noGrp="1"/>
          </p:cNvSpPr>
          <p:nvPr>
            <p:ph sz="quarter" idx="15" hasCustomPrompt="1"/>
          </p:nvPr>
        </p:nvSpPr>
        <p:spPr>
          <a:xfrm>
            <a:off x="8016813" y="1268700"/>
            <a:ext cx="3936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189213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2 columns with headline (a)">
    <p:spTree>
      <p:nvGrpSpPr>
        <p:cNvPr id="1" name=""/>
        <p:cNvGrpSpPr/>
        <p:nvPr/>
      </p:nvGrpSpPr>
      <p:grpSpPr>
        <a:xfrm>
          <a:off x="0" y="0"/>
          <a:ext cx="0" cy="0"/>
          <a:chOff x="0" y="0"/>
          <a:chExt cx="0" cy="0"/>
        </a:xfrm>
      </p:grpSpPr>
      <p:sp>
        <p:nvSpPr>
          <p:cNvPr id="13" name="Rechteck 12"/>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3887755" y="1617951"/>
            <a:ext cx="3936000" cy="4679975"/>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8" name="Textplatzhalter 7"/>
          <p:cNvSpPr>
            <a:spLocks noGrp="1"/>
          </p:cNvSpPr>
          <p:nvPr>
            <p:ph type="body" sz="quarter" idx="13" hasCustomPrompt="1"/>
          </p:nvPr>
        </p:nvSpPr>
        <p:spPr>
          <a:xfrm>
            <a:off x="3887755" y="1257950"/>
            <a:ext cx="3936000" cy="360000"/>
          </a:xfrm>
        </p:spPr>
        <p:txBody>
          <a:bodyPr anchor="ctr" anchorCtr="0"/>
          <a:lstStyle>
            <a:lvl1pPr>
              <a:defRPr baseline="0"/>
            </a:lvl1pPr>
          </a:lstStyle>
          <a:p>
            <a:pPr lvl="0"/>
            <a:r>
              <a:rPr lang="en-GB" dirty="0"/>
              <a:t>Headline</a:t>
            </a:r>
          </a:p>
        </p:txBody>
      </p:sp>
      <p:sp>
        <p:nvSpPr>
          <p:cNvPr id="9" name="Textplatzhalter 7"/>
          <p:cNvSpPr>
            <a:spLocks noGrp="1"/>
          </p:cNvSpPr>
          <p:nvPr>
            <p:ph type="body" sz="quarter" idx="14" hasCustomPrompt="1"/>
          </p:nvPr>
        </p:nvSpPr>
        <p:spPr>
          <a:xfrm>
            <a:off x="8016813" y="1257950"/>
            <a:ext cx="3936000" cy="360000"/>
          </a:xfrm>
        </p:spPr>
        <p:txBody>
          <a:bodyPr anchor="ctr" anchorCtr="0"/>
          <a:lstStyle>
            <a:lvl1pPr>
              <a:defRPr baseline="0"/>
            </a:lvl1pPr>
          </a:lstStyle>
          <a:p>
            <a:pPr lvl="0"/>
            <a:r>
              <a:rPr lang="en-GB" dirty="0"/>
              <a:t>Headline</a:t>
            </a:r>
          </a:p>
        </p:txBody>
      </p:sp>
      <p:sp>
        <p:nvSpPr>
          <p:cNvPr id="11" name="Bildplatzhalter 7"/>
          <p:cNvSpPr>
            <a:spLocks noGrp="1"/>
          </p:cNvSpPr>
          <p:nvPr>
            <p:ph type="pic" sz="quarter" idx="15"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a:t>Use QuickSlide tab to insert picture</a:t>
            </a:r>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0" name="Inhaltsplatzhalter 9"/>
          <p:cNvSpPr>
            <a:spLocks noGrp="1"/>
          </p:cNvSpPr>
          <p:nvPr>
            <p:ph sz="quarter" idx="17" hasCustomPrompt="1"/>
          </p:nvPr>
        </p:nvSpPr>
        <p:spPr>
          <a:xfrm>
            <a:off x="8016813" y="1617951"/>
            <a:ext cx="3936000" cy="4679975"/>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310981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2 rows (a)">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3887755" y="1268700"/>
            <a:ext cx="8064000" cy="2447638"/>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9" name="Bildplatzhalter 7"/>
          <p:cNvSpPr>
            <a:spLocks noGrp="1"/>
          </p:cNvSpPr>
          <p:nvPr>
            <p:ph type="pic" sz="quarter" idx="14"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a:t>Use QuickSlide tab to insert picture</a:t>
            </a:r>
          </a:p>
        </p:txBody>
      </p:sp>
      <p:sp>
        <p:nvSpPr>
          <p:cNvPr id="10"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8" name="Inhaltsplatzhalter 7"/>
          <p:cNvSpPr>
            <a:spLocks noGrp="1"/>
          </p:cNvSpPr>
          <p:nvPr>
            <p:ph sz="quarter" idx="15" hasCustomPrompt="1"/>
          </p:nvPr>
        </p:nvSpPr>
        <p:spPr>
          <a:xfrm>
            <a:off x="3887693" y="3861736"/>
            <a:ext cx="8064000" cy="2447665"/>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187421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2 rows with headline (a)">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3887755" y="1628750"/>
            <a:ext cx="8064000" cy="2087588"/>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8" name="Textplatzhalter 7"/>
          <p:cNvSpPr>
            <a:spLocks noGrp="1"/>
          </p:cNvSpPr>
          <p:nvPr>
            <p:ph type="body" sz="quarter" idx="13" hasCustomPrompt="1"/>
          </p:nvPr>
        </p:nvSpPr>
        <p:spPr>
          <a:xfrm>
            <a:off x="3887755" y="1268700"/>
            <a:ext cx="8064000" cy="360000"/>
          </a:xfrm>
        </p:spPr>
        <p:txBody>
          <a:bodyPr anchor="ctr" anchorCtr="0"/>
          <a:lstStyle>
            <a:lvl1pPr>
              <a:defRPr/>
            </a:lvl1pPr>
          </a:lstStyle>
          <a:p>
            <a:pPr lvl="0"/>
            <a:r>
              <a:rPr lang="en-GB" dirty="0"/>
              <a:t>Headline</a:t>
            </a:r>
          </a:p>
        </p:txBody>
      </p:sp>
      <p:sp>
        <p:nvSpPr>
          <p:cNvPr id="10" name="Textplatzhalter 9"/>
          <p:cNvSpPr>
            <a:spLocks noGrp="1"/>
          </p:cNvSpPr>
          <p:nvPr>
            <p:ph type="body" sz="quarter" idx="14" hasCustomPrompt="1"/>
          </p:nvPr>
        </p:nvSpPr>
        <p:spPr>
          <a:xfrm>
            <a:off x="3887693" y="3861060"/>
            <a:ext cx="8064000" cy="360000"/>
          </a:xfrm>
        </p:spPr>
        <p:txBody>
          <a:bodyPr anchor="ctr" anchorCtr="0"/>
          <a:lstStyle>
            <a:lvl1pPr>
              <a:defRPr/>
            </a:lvl1pPr>
          </a:lstStyle>
          <a:p>
            <a:pPr lvl="0"/>
            <a:r>
              <a:rPr lang="en-GB" dirty="0"/>
              <a:t>Headline</a:t>
            </a:r>
          </a:p>
        </p:txBody>
      </p:sp>
      <p:sp>
        <p:nvSpPr>
          <p:cNvPr id="12" name="Bildplatzhalter 7"/>
          <p:cNvSpPr>
            <a:spLocks noGrp="1"/>
          </p:cNvSpPr>
          <p:nvPr>
            <p:ph type="pic" sz="quarter" idx="15"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a:t>Use QuickSlide tab to insert picture</a:t>
            </a:r>
          </a:p>
        </p:txBody>
      </p:sp>
      <p:sp>
        <p:nvSpPr>
          <p:cNvPr id="13"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9" name="Inhaltsplatzhalter 8"/>
          <p:cNvSpPr>
            <a:spLocks noGrp="1"/>
          </p:cNvSpPr>
          <p:nvPr>
            <p:ph sz="quarter" idx="17" hasCustomPrompt="1"/>
          </p:nvPr>
        </p:nvSpPr>
        <p:spPr>
          <a:xfrm>
            <a:off x="3887693" y="4221110"/>
            <a:ext cx="8064000" cy="2087615"/>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227495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12/9/2025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08648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b)">
    <p:spTree>
      <p:nvGrpSpPr>
        <p:cNvPr id="1" name=""/>
        <p:cNvGrpSpPr/>
        <p:nvPr/>
      </p:nvGrpSpPr>
      <p:grpSpPr>
        <a:xfrm>
          <a:off x="0" y="0"/>
          <a:ext cx="0" cy="0"/>
          <a:chOff x="0" y="0"/>
          <a:chExt cx="0" cy="0"/>
        </a:xfrm>
      </p:grpSpPr>
      <p:sp>
        <p:nvSpPr>
          <p:cNvPr id="8" name="Rechteck 7"/>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9" name="Rechteck 8"/>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7"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Tree>
    <p:extLst>
      <p:ext uri="{BB962C8B-B14F-4D97-AF65-F5344CB8AC3E}">
        <p14:creationId xmlns:p14="http://schemas.microsoft.com/office/powerpoint/2010/main" val="420826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ide picture (b)">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0" name="Rechteck 9"/>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9"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dirty="0"/>
              <a:t>Click to add subtitle</a:t>
            </a:r>
          </a:p>
        </p:txBody>
      </p:sp>
      <p:sp>
        <p:nvSpPr>
          <p:cNvPr id="8" name="Bildplatzhalter 7"/>
          <p:cNvSpPr>
            <a:spLocks noGrp="1"/>
          </p:cNvSpPr>
          <p:nvPr>
            <p:ph type="pic" sz="quarter" idx="14" hasCustomPrompt="1"/>
          </p:nvPr>
        </p:nvSpPr>
        <p:spPr>
          <a:xfrm>
            <a:off x="912813" y="1268700"/>
            <a:ext cx="11040000" cy="5040000"/>
          </a:xfrm>
          <a:solidFill>
            <a:srgbClr val="CDD7E5"/>
          </a:solidFill>
        </p:spPr>
        <p:txBody>
          <a:bodyPr anchor="b" anchorCtr="0"/>
          <a:lstStyle>
            <a:lvl1pPr algn="ctr">
              <a:defRPr sz="2400" baseline="0">
                <a:solidFill>
                  <a:schemeClr val="accent2"/>
                </a:solidFill>
              </a:defRPr>
            </a:lvl1pPr>
          </a:lstStyle>
          <a:p>
            <a:r>
              <a:rPr lang="en-GB" noProof="0" dirty="0"/>
              <a:t>Use QuickSlide tab to insert picture</a:t>
            </a:r>
          </a:p>
        </p:txBody>
      </p:sp>
      <p:sp>
        <p:nvSpPr>
          <p:cNvPr id="7" name="Textplatzhalter 6"/>
          <p:cNvSpPr>
            <a:spLocks noGrp="1"/>
          </p:cNvSpPr>
          <p:nvPr>
            <p:ph type="body" sz="quarter" idx="15" hasCustomPrompt="1"/>
          </p:nvPr>
        </p:nvSpPr>
        <p:spPr>
          <a:xfrm>
            <a:off x="7536000" y="3141140"/>
            <a:ext cx="4416000" cy="1296000"/>
          </a:xfrm>
          <a:solidFill>
            <a:srgbClr val="FFFFFF">
              <a:alpha val="50196"/>
            </a:srgbClr>
          </a:solidFill>
        </p:spPr>
        <p:txBody>
          <a:bodyPr anchor="ctr" anchorCtr="0"/>
          <a:lstStyle>
            <a:lvl1pPr algn="r">
              <a:defRPr baseline="0"/>
            </a:lvl1pPr>
          </a:lstStyle>
          <a:p>
            <a:pPr lvl="0"/>
            <a:r>
              <a:rPr lang="en-GB"/>
              <a:t>Click to add text</a:t>
            </a:r>
            <a:endParaRPr lang="en-GB" dirty="0"/>
          </a:p>
        </p:txBody>
      </p:sp>
    </p:spTree>
    <p:extLst>
      <p:ext uri="{BB962C8B-B14F-4D97-AF65-F5344CB8AC3E}">
        <p14:creationId xmlns:p14="http://schemas.microsoft.com/office/powerpoint/2010/main" val="11027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1 content (b)">
    <p:spTree>
      <p:nvGrpSpPr>
        <p:cNvPr id="1" name=""/>
        <p:cNvGrpSpPr/>
        <p:nvPr/>
      </p:nvGrpSpPr>
      <p:grpSpPr>
        <a:xfrm>
          <a:off x="0" y="0"/>
          <a:ext cx="0" cy="0"/>
          <a:chOff x="0" y="0"/>
          <a:chExt cx="0" cy="0"/>
        </a:xfrm>
      </p:grpSpPr>
      <p:sp>
        <p:nvSpPr>
          <p:cNvPr id="8" name="Rechteck 7"/>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7" name="Rechteck 6"/>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11040000" cy="5040000"/>
          </a:xfrm>
        </p:spPr>
        <p:txBody>
          <a:body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9"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Tree>
    <p:extLst>
      <p:ext uri="{BB962C8B-B14F-4D97-AF65-F5344CB8AC3E}">
        <p14:creationId xmlns:p14="http://schemas.microsoft.com/office/powerpoint/2010/main" val="363391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2 columns (b)">
    <p:spTree>
      <p:nvGrpSpPr>
        <p:cNvPr id="1" name=""/>
        <p:cNvGrpSpPr/>
        <p:nvPr/>
      </p:nvGrpSpPr>
      <p:grpSpPr>
        <a:xfrm>
          <a:off x="0" y="0"/>
          <a:ext cx="0" cy="0"/>
          <a:chOff x="0" y="0"/>
          <a:chExt cx="0" cy="0"/>
        </a:xfrm>
      </p:grpSpPr>
      <p:sp>
        <p:nvSpPr>
          <p:cNvPr id="9" name="Rechteck 8"/>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8" name="Rechteck 7"/>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5424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10"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1" name="Inhaltsplatzhalter 10"/>
          <p:cNvSpPr>
            <a:spLocks noGrp="1"/>
          </p:cNvSpPr>
          <p:nvPr>
            <p:ph sz="quarter" idx="14" hasCustomPrompt="1"/>
          </p:nvPr>
        </p:nvSpPr>
        <p:spPr>
          <a:xfrm>
            <a:off x="6528813" y="1268700"/>
            <a:ext cx="5424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312770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2 columns with headline (b)">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0" name="Rechteck 9"/>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628700"/>
            <a:ext cx="5424000" cy="468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8" name="Textplatzhalter 7"/>
          <p:cNvSpPr>
            <a:spLocks noGrp="1"/>
          </p:cNvSpPr>
          <p:nvPr>
            <p:ph type="body" sz="quarter" idx="13" hasCustomPrompt="1"/>
          </p:nvPr>
        </p:nvSpPr>
        <p:spPr>
          <a:xfrm>
            <a:off x="911280" y="1268700"/>
            <a:ext cx="5424000" cy="360000"/>
          </a:xfrm>
        </p:spPr>
        <p:txBody>
          <a:bodyPr anchor="ctr" anchorCtr="0"/>
          <a:lstStyle>
            <a:lvl1pPr>
              <a:defRPr baseline="0"/>
            </a:lvl1pPr>
          </a:lstStyle>
          <a:p>
            <a:pPr lvl="0"/>
            <a:r>
              <a:rPr lang="en-GB" dirty="0"/>
              <a:t>Headline</a:t>
            </a:r>
          </a:p>
        </p:txBody>
      </p:sp>
      <p:sp>
        <p:nvSpPr>
          <p:cNvPr id="9" name="Textplatzhalter 7"/>
          <p:cNvSpPr>
            <a:spLocks noGrp="1"/>
          </p:cNvSpPr>
          <p:nvPr>
            <p:ph type="body" sz="quarter" idx="14" hasCustomPrompt="1"/>
          </p:nvPr>
        </p:nvSpPr>
        <p:spPr>
          <a:xfrm>
            <a:off x="6528813" y="1268700"/>
            <a:ext cx="5424000" cy="360000"/>
          </a:xfrm>
        </p:spPr>
        <p:txBody>
          <a:bodyPr anchor="ctr" anchorCtr="0"/>
          <a:lstStyle>
            <a:lvl1pPr>
              <a:defRPr baseline="0"/>
            </a:lvl1pPr>
          </a:lstStyle>
          <a:p>
            <a:pPr lvl="0"/>
            <a:r>
              <a:rPr lang="en-GB" dirty="0"/>
              <a:t>Headline</a:t>
            </a:r>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3" name="Inhaltsplatzhalter 12"/>
          <p:cNvSpPr>
            <a:spLocks noGrp="1"/>
          </p:cNvSpPr>
          <p:nvPr>
            <p:ph sz="quarter" idx="17" hasCustomPrompt="1"/>
          </p:nvPr>
        </p:nvSpPr>
        <p:spPr>
          <a:xfrm>
            <a:off x="6528813" y="1628750"/>
            <a:ext cx="5424000" cy="468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4421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4 contents (b)">
    <p:spTree>
      <p:nvGrpSpPr>
        <p:cNvPr id="1" name=""/>
        <p:cNvGrpSpPr/>
        <p:nvPr/>
      </p:nvGrpSpPr>
      <p:grpSpPr>
        <a:xfrm>
          <a:off x="0" y="0"/>
          <a:ext cx="0" cy="0"/>
          <a:chOff x="0" y="0"/>
          <a:chExt cx="0" cy="0"/>
        </a:xfrm>
      </p:grpSpPr>
      <p:sp>
        <p:nvSpPr>
          <p:cNvPr id="13" name="Rechteck 12"/>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2" name="Rechteck 11"/>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5424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10"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9" name="Inhaltsplatzhalter 2"/>
          <p:cNvSpPr>
            <a:spLocks noGrp="1"/>
          </p:cNvSpPr>
          <p:nvPr>
            <p:ph idx="15" hasCustomPrompt="1"/>
          </p:nvPr>
        </p:nvSpPr>
        <p:spPr>
          <a:xfrm>
            <a:off x="911280" y="3861400"/>
            <a:ext cx="5424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1" name="Inhaltsplatzhalter 2"/>
          <p:cNvSpPr>
            <a:spLocks noGrp="1"/>
          </p:cNvSpPr>
          <p:nvPr>
            <p:ph idx="16" hasCustomPrompt="1"/>
          </p:nvPr>
        </p:nvSpPr>
        <p:spPr>
          <a:xfrm>
            <a:off x="6528813" y="3861400"/>
            <a:ext cx="5424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8" name="Inhaltsplatzhalter 7"/>
          <p:cNvSpPr>
            <a:spLocks noGrp="1"/>
          </p:cNvSpPr>
          <p:nvPr>
            <p:ph sz="quarter" idx="17" hasCustomPrompt="1"/>
          </p:nvPr>
        </p:nvSpPr>
        <p:spPr>
          <a:xfrm>
            <a:off x="6528813" y="1268700"/>
            <a:ext cx="5424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232509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4 contents with headline (b)">
    <p:spTree>
      <p:nvGrpSpPr>
        <p:cNvPr id="1" name=""/>
        <p:cNvGrpSpPr/>
        <p:nvPr/>
      </p:nvGrpSpPr>
      <p:grpSpPr>
        <a:xfrm>
          <a:off x="0" y="0"/>
          <a:ext cx="0" cy="0"/>
          <a:chOff x="0" y="0"/>
          <a:chExt cx="0" cy="0"/>
        </a:xfrm>
      </p:grpSpPr>
      <p:sp>
        <p:nvSpPr>
          <p:cNvPr id="16" name="Rechteck 15"/>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5" name="Rechteck 14"/>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628700"/>
            <a:ext cx="5424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8" name="Textplatzhalter 7"/>
          <p:cNvSpPr>
            <a:spLocks noGrp="1"/>
          </p:cNvSpPr>
          <p:nvPr>
            <p:ph type="body" sz="quarter" idx="13" hasCustomPrompt="1"/>
          </p:nvPr>
        </p:nvSpPr>
        <p:spPr>
          <a:xfrm>
            <a:off x="911280" y="1268700"/>
            <a:ext cx="5424000" cy="360000"/>
          </a:xfrm>
        </p:spPr>
        <p:txBody>
          <a:bodyPr anchor="ctr" anchorCtr="0"/>
          <a:lstStyle>
            <a:lvl1pPr>
              <a:defRPr baseline="0"/>
            </a:lvl1pPr>
          </a:lstStyle>
          <a:p>
            <a:pPr lvl="0"/>
            <a:r>
              <a:rPr lang="en-GB" dirty="0"/>
              <a:t>Headline</a:t>
            </a:r>
          </a:p>
        </p:txBody>
      </p:sp>
      <p:sp>
        <p:nvSpPr>
          <p:cNvPr id="9" name="Textplatzhalter 7"/>
          <p:cNvSpPr>
            <a:spLocks noGrp="1"/>
          </p:cNvSpPr>
          <p:nvPr>
            <p:ph type="body" sz="quarter" idx="14" hasCustomPrompt="1"/>
          </p:nvPr>
        </p:nvSpPr>
        <p:spPr>
          <a:xfrm>
            <a:off x="6528000" y="1268700"/>
            <a:ext cx="5424000" cy="360000"/>
          </a:xfrm>
        </p:spPr>
        <p:txBody>
          <a:bodyPr anchor="ctr" anchorCtr="0"/>
          <a:lstStyle>
            <a:lvl1pPr>
              <a:defRPr baseline="0"/>
            </a:lvl1pPr>
          </a:lstStyle>
          <a:p>
            <a:pPr lvl="0"/>
            <a:r>
              <a:rPr lang="en-GB" dirty="0"/>
              <a:t>Headline</a:t>
            </a:r>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dirty="0"/>
              <a:t>Click to add subtitle</a:t>
            </a:r>
          </a:p>
        </p:txBody>
      </p:sp>
      <p:sp>
        <p:nvSpPr>
          <p:cNvPr id="10" name="Inhaltsplatzhalter 2"/>
          <p:cNvSpPr>
            <a:spLocks noGrp="1"/>
          </p:cNvSpPr>
          <p:nvPr>
            <p:ph idx="17" hasCustomPrompt="1"/>
          </p:nvPr>
        </p:nvSpPr>
        <p:spPr>
          <a:xfrm>
            <a:off x="911280" y="4221110"/>
            <a:ext cx="5424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1" name="Inhaltsplatzhalter 2"/>
          <p:cNvSpPr>
            <a:spLocks noGrp="1"/>
          </p:cNvSpPr>
          <p:nvPr>
            <p:ph idx="18" hasCustomPrompt="1"/>
          </p:nvPr>
        </p:nvSpPr>
        <p:spPr>
          <a:xfrm>
            <a:off x="6528813" y="4221110"/>
            <a:ext cx="5424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3" name="Textplatzhalter 7"/>
          <p:cNvSpPr>
            <a:spLocks noGrp="1"/>
          </p:cNvSpPr>
          <p:nvPr>
            <p:ph type="body" sz="quarter" idx="19" hasCustomPrompt="1"/>
          </p:nvPr>
        </p:nvSpPr>
        <p:spPr>
          <a:xfrm>
            <a:off x="911280" y="3861110"/>
            <a:ext cx="5424000" cy="360000"/>
          </a:xfrm>
        </p:spPr>
        <p:txBody>
          <a:bodyPr anchor="ctr" anchorCtr="0"/>
          <a:lstStyle>
            <a:lvl1pPr>
              <a:defRPr baseline="0"/>
            </a:lvl1pPr>
          </a:lstStyle>
          <a:p>
            <a:pPr lvl="0"/>
            <a:r>
              <a:rPr lang="en-GB" dirty="0"/>
              <a:t>Headline</a:t>
            </a:r>
          </a:p>
        </p:txBody>
      </p:sp>
      <p:sp>
        <p:nvSpPr>
          <p:cNvPr id="14" name="Textplatzhalter 7"/>
          <p:cNvSpPr>
            <a:spLocks noGrp="1"/>
          </p:cNvSpPr>
          <p:nvPr>
            <p:ph type="body" sz="quarter" idx="20" hasCustomPrompt="1"/>
          </p:nvPr>
        </p:nvSpPr>
        <p:spPr>
          <a:xfrm>
            <a:off x="6527280" y="3861110"/>
            <a:ext cx="5424000" cy="360000"/>
          </a:xfrm>
        </p:spPr>
        <p:txBody>
          <a:bodyPr anchor="ctr" anchorCtr="0"/>
          <a:lstStyle>
            <a:lvl1pPr>
              <a:defRPr baseline="0"/>
            </a:lvl1pPr>
          </a:lstStyle>
          <a:p>
            <a:pPr lvl="0"/>
            <a:r>
              <a:rPr lang="en-GB" dirty="0"/>
              <a:t>Headline</a:t>
            </a:r>
          </a:p>
        </p:txBody>
      </p:sp>
      <p:sp>
        <p:nvSpPr>
          <p:cNvPr id="17" name="Inhaltsplatzhalter 16"/>
          <p:cNvSpPr>
            <a:spLocks noGrp="1"/>
          </p:cNvSpPr>
          <p:nvPr>
            <p:ph sz="quarter" idx="21" hasCustomPrompt="1"/>
          </p:nvPr>
        </p:nvSpPr>
        <p:spPr>
          <a:xfrm>
            <a:off x="6528813" y="1628750"/>
            <a:ext cx="5424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2002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4 contents with comment (b)">
    <p:spTree>
      <p:nvGrpSpPr>
        <p:cNvPr id="1" name=""/>
        <p:cNvGrpSpPr/>
        <p:nvPr/>
      </p:nvGrpSpPr>
      <p:grpSpPr>
        <a:xfrm>
          <a:off x="0" y="0"/>
          <a:ext cx="0" cy="0"/>
          <a:chOff x="0" y="0"/>
          <a:chExt cx="0" cy="0"/>
        </a:xfrm>
      </p:grpSpPr>
      <p:sp>
        <p:nvSpPr>
          <p:cNvPr id="19" name="Rechteck 18"/>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4" name="Rechteck 13"/>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5424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0" name="Inhaltsplatzhalter 2"/>
          <p:cNvSpPr>
            <a:spLocks noGrp="1"/>
          </p:cNvSpPr>
          <p:nvPr>
            <p:ph idx="17" hasCustomPrompt="1"/>
          </p:nvPr>
        </p:nvSpPr>
        <p:spPr>
          <a:xfrm>
            <a:off x="911280" y="3861060"/>
            <a:ext cx="5424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3" name="Textplatzhalter 7"/>
          <p:cNvSpPr>
            <a:spLocks noGrp="1"/>
          </p:cNvSpPr>
          <p:nvPr>
            <p:ph type="body" sz="quarter" idx="19" hasCustomPrompt="1"/>
          </p:nvPr>
        </p:nvSpPr>
        <p:spPr>
          <a:xfrm>
            <a:off x="911280" y="5805400"/>
            <a:ext cx="5424000" cy="504000"/>
          </a:xfrm>
        </p:spPr>
        <p:txBody>
          <a:bodyPr anchor="t" anchorCtr="0"/>
          <a:lstStyle>
            <a:lvl1pPr>
              <a:defRPr sz="1000" baseline="0"/>
            </a:lvl1pPr>
          </a:lstStyle>
          <a:p>
            <a:pPr lvl="0"/>
            <a:r>
              <a:rPr lang="en-GB" dirty="0"/>
              <a:t>Comment</a:t>
            </a:r>
          </a:p>
        </p:txBody>
      </p:sp>
      <p:sp>
        <p:nvSpPr>
          <p:cNvPr id="15" name="Inhaltsplatzhalter 2"/>
          <p:cNvSpPr>
            <a:spLocks noGrp="1"/>
          </p:cNvSpPr>
          <p:nvPr>
            <p:ph idx="21" hasCustomPrompt="1"/>
          </p:nvPr>
        </p:nvSpPr>
        <p:spPr>
          <a:xfrm>
            <a:off x="6528813" y="1268700"/>
            <a:ext cx="5424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6" name="Textplatzhalter 7"/>
          <p:cNvSpPr>
            <a:spLocks noGrp="1"/>
          </p:cNvSpPr>
          <p:nvPr>
            <p:ph type="body" sz="quarter" idx="22" hasCustomPrompt="1"/>
          </p:nvPr>
        </p:nvSpPr>
        <p:spPr>
          <a:xfrm>
            <a:off x="6528813" y="3213040"/>
            <a:ext cx="5424000" cy="504000"/>
          </a:xfrm>
        </p:spPr>
        <p:txBody>
          <a:bodyPr anchor="t" anchorCtr="0"/>
          <a:lstStyle>
            <a:lvl1pPr>
              <a:defRPr sz="1000" baseline="0"/>
            </a:lvl1pPr>
          </a:lstStyle>
          <a:p>
            <a:pPr lvl="0"/>
            <a:r>
              <a:rPr lang="en-GB" dirty="0"/>
              <a:t>Comment</a:t>
            </a:r>
          </a:p>
        </p:txBody>
      </p:sp>
      <p:sp>
        <p:nvSpPr>
          <p:cNvPr id="17" name="Inhaltsplatzhalter 2"/>
          <p:cNvSpPr>
            <a:spLocks noGrp="1"/>
          </p:cNvSpPr>
          <p:nvPr>
            <p:ph idx="23" hasCustomPrompt="1"/>
          </p:nvPr>
        </p:nvSpPr>
        <p:spPr>
          <a:xfrm>
            <a:off x="6528813" y="3861060"/>
            <a:ext cx="5424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8" name="Textplatzhalter 7"/>
          <p:cNvSpPr>
            <a:spLocks noGrp="1"/>
          </p:cNvSpPr>
          <p:nvPr>
            <p:ph type="body" sz="quarter" idx="24" hasCustomPrompt="1"/>
          </p:nvPr>
        </p:nvSpPr>
        <p:spPr>
          <a:xfrm>
            <a:off x="6528813" y="5805400"/>
            <a:ext cx="5424000" cy="504000"/>
          </a:xfrm>
        </p:spPr>
        <p:txBody>
          <a:bodyPr anchor="t" anchorCtr="0"/>
          <a:lstStyle>
            <a:lvl1pPr>
              <a:defRPr sz="1000" baseline="0"/>
            </a:lvl1pPr>
          </a:lstStyle>
          <a:p>
            <a:pPr lvl="0"/>
            <a:r>
              <a:rPr lang="en-GB" dirty="0"/>
              <a:t>Comment</a:t>
            </a:r>
          </a:p>
        </p:txBody>
      </p:sp>
      <p:sp>
        <p:nvSpPr>
          <p:cNvPr id="21" name="Textplatzhalter 7"/>
          <p:cNvSpPr>
            <a:spLocks noGrp="1"/>
          </p:cNvSpPr>
          <p:nvPr>
            <p:ph type="body" sz="quarter" idx="26" hasCustomPrompt="1"/>
          </p:nvPr>
        </p:nvSpPr>
        <p:spPr>
          <a:xfrm>
            <a:off x="911280" y="3213040"/>
            <a:ext cx="5424000" cy="504000"/>
          </a:xfrm>
        </p:spPr>
        <p:txBody>
          <a:bodyPr anchor="t" anchorCtr="0"/>
          <a:lstStyle>
            <a:lvl1pPr>
              <a:defRPr sz="1000" baseline="0"/>
            </a:lvl1pPr>
          </a:lstStyle>
          <a:p>
            <a:pPr lvl="0"/>
            <a:r>
              <a:rPr lang="en-GB" dirty="0"/>
              <a:t>Comment</a:t>
            </a:r>
          </a:p>
        </p:txBody>
      </p:sp>
    </p:spTree>
    <p:extLst>
      <p:ext uri="{BB962C8B-B14F-4D97-AF65-F5344CB8AC3E}">
        <p14:creationId xmlns:p14="http://schemas.microsoft.com/office/powerpoint/2010/main" val="293951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3 columns (b)">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9" name="Rechteck 8"/>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3552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10"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8" name="Inhaltsplatzhalter 2"/>
          <p:cNvSpPr>
            <a:spLocks noGrp="1"/>
          </p:cNvSpPr>
          <p:nvPr>
            <p:ph idx="14" hasCustomPrompt="1"/>
          </p:nvPr>
        </p:nvSpPr>
        <p:spPr>
          <a:xfrm>
            <a:off x="8400813" y="1268700"/>
            <a:ext cx="3552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2" name="Inhaltsplatzhalter 11"/>
          <p:cNvSpPr>
            <a:spLocks noGrp="1"/>
          </p:cNvSpPr>
          <p:nvPr>
            <p:ph sz="quarter" idx="15" hasCustomPrompt="1"/>
          </p:nvPr>
        </p:nvSpPr>
        <p:spPr>
          <a:xfrm>
            <a:off x="4656047" y="1268700"/>
            <a:ext cx="3552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51966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3 columns with headline (b)">
    <p:spTree>
      <p:nvGrpSpPr>
        <p:cNvPr id="1" name=""/>
        <p:cNvGrpSpPr/>
        <p:nvPr/>
      </p:nvGrpSpPr>
      <p:grpSpPr>
        <a:xfrm>
          <a:off x="0" y="0"/>
          <a:ext cx="0" cy="0"/>
          <a:chOff x="0" y="0"/>
          <a:chExt cx="0" cy="0"/>
        </a:xfrm>
      </p:grpSpPr>
      <p:sp>
        <p:nvSpPr>
          <p:cNvPr id="14" name="Rechteck 13"/>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3" name="Rechteck 12"/>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628700"/>
            <a:ext cx="3552000" cy="468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8" name="Textplatzhalter 7"/>
          <p:cNvSpPr>
            <a:spLocks noGrp="1"/>
          </p:cNvSpPr>
          <p:nvPr>
            <p:ph type="body" sz="quarter" idx="13" hasCustomPrompt="1"/>
          </p:nvPr>
        </p:nvSpPr>
        <p:spPr>
          <a:xfrm>
            <a:off x="911280" y="1268700"/>
            <a:ext cx="3552000" cy="360000"/>
          </a:xfrm>
        </p:spPr>
        <p:txBody>
          <a:bodyPr anchor="ctr" anchorCtr="0"/>
          <a:lstStyle>
            <a:lvl1pPr>
              <a:defRPr baseline="0"/>
            </a:lvl1pPr>
          </a:lstStyle>
          <a:p>
            <a:pPr lvl="0"/>
            <a:r>
              <a:rPr lang="en-GB" dirty="0"/>
              <a:t>Headline</a:t>
            </a:r>
          </a:p>
        </p:txBody>
      </p:sp>
      <p:sp>
        <p:nvSpPr>
          <p:cNvPr id="9" name="Textplatzhalter 7"/>
          <p:cNvSpPr>
            <a:spLocks noGrp="1"/>
          </p:cNvSpPr>
          <p:nvPr>
            <p:ph type="body" sz="quarter" idx="14" hasCustomPrompt="1"/>
          </p:nvPr>
        </p:nvSpPr>
        <p:spPr>
          <a:xfrm>
            <a:off x="8400813" y="1268700"/>
            <a:ext cx="3552000" cy="360000"/>
          </a:xfrm>
        </p:spPr>
        <p:txBody>
          <a:bodyPr anchor="ctr" anchorCtr="0"/>
          <a:lstStyle>
            <a:lvl1pPr>
              <a:defRPr baseline="0"/>
            </a:lvl1pPr>
          </a:lstStyle>
          <a:p>
            <a:pPr lvl="0"/>
            <a:r>
              <a:rPr lang="en-GB" dirty="0"/>
              <a:t>Headline</a:t>
            </a:r>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0" name="Inhaltsplatzhalter 2"/>
          <p:cNvSpPr>
            <a:spLocks noGrp="1"/>
          </p:cNvSpPr>
          <p:nvPr>
            <p:ph idx="17" hasCustomPrompt="1"/>
          </p:nvPr>
        </p:nvSpPr>
        <p:spPr>
          <a:xfrm>
            <a:off x="4656047" y="1628700"/>
            <a:ext cx="3552000" cy="468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1" name="Textplatzhalter 7"/>
          <p:cNvSpPr>
            <a:spLocks noGrp="1"/>
          </p:cNvSpPr>
          <p:nvPr>
            <p:ph type="body" sz="quarter" idx="18" hasCustomPrompt="1"/>
          </p:nvPr>
        </p:nvSpPr>
        <p:spPr>
          <a:xfrm>
            <a:off x="4656047" y="1268700"/>
            <a:ext cx="3552000" cy="360000"/>
          </a:xfrm>
        </p:spPr>
        <p:txBody>
          <a:bodyPr anchor="ctr" anchorCtr="0"/>
          <a:lstStyle>
            <a:lvl1pPr>
              <a:defRPr baseline="0"/>
            </a:lvl1pPr>
          </a:lstStyle>
          <a:p>
            <a:pPr lvl="0"/>
            <a:r>
              <a:rPr lang="en-GB" dirty="0"/>
              <a:t>Headline</a:t>
            </a:r>
          </a:p>
        </p:txBody>
      </p:sp>
      <p:sp>
        <p:nvSpPr>
          <p:cNvPr id="15" name="Inhaltsplatzhalter 14"/>
          <p:cNvSpPr>
            <a:spLocks noGrp="1"/>
          </p:cNvSpPr>
          <p:nvPr>
            <p:ph sz="quarter" idx="19" hasCustomPrompt="1"/>
          </p:nvPr>
        </p:nvSpPr>
        <p:spPr>
          <a:xfrm>
            <a:off x="8400813" y="1628700"/>
            <a:ext cx="3552000" cy="468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4147298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12/9/2025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922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6 contents">
    <p:spTree>
      <p:nvGrpSpPr>
        <p:cNvPr id="1" name=""/>
        <p:cNvGrpSpPr/>
        <p:nvPr/>
      </p:nvGrpSpPr>
      <p:grpSpPr>
        <a:xfrm>
          <a:off x="0" y="0"/>
          <a:ext cx="0" cy="0"/>
          <a:chOff x="0" y="0"/>
          <a:chExt cx="0" cy="0"/>
        </a:xfrm>
      </p:grpSpPr>
      <p:sp>
        <p:nvSpPr>
          <p:cNvPr id="15" name="Rechteck 14"/>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4" name="Rechteck 13"/>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3552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10"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9" name="Inhaltsplatzhalter 2"/>
          <p:cNvSpPr>
            <a:spLocks noGrp="1"/>
          </p:cNvSpPr>
          <p:nvPr>
            <p:ph idx="15" hasCustomPrompt="1"/>
          </p:nvPr>
        </p:nvSpPr>
        <p:spPr>
          <a:xfrm>
            <a:off x="911280" y="3861400"/>
            <a:ext cx="3552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1" name="Inhaltsplatzhalter 2"/>
          <p:cNvSpPr>
            <a:spLocks noGrp="1"/>
          </p:cNvSpPr>
          <p:nvPr>
            <p:ph idx="16" hasCustomPrompt="1"/>
          </p:nvPr>
        </p:nvSpPr>
        <p:spPr>
          <a:xfrm>
            <a:off x="8400813" y="3861400"/>
            <a:ext cx="3552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2" name="Inhaltsplatzhalter 2"/>
          <p:cNvSpPr>
            <a:spLocks noGrp="1"/>
          </p:cNvSpPr>
          <p:nvPr>
            <p:ph idx="17" hasCustomPrompt="1"/>
          </p:nvPr>
        </p:nvSpPr>
        <p:spPr>
          <a:xfrm>
            <a:off x="4656047" y="1268700"/>
            <a:ext cx="3552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3" name="Inhaltsplatzhalter 2"/>
          <p:cNvSpPr>
            <a:spLocks noGrp="1"/>
          </p:cNvSpPr>
          <p:nvPr>
            <p:ph idx="18" hasCustomPrompt="1"/>
          </p:nvPr>
        </p:nvSpPr>
        <p:spPr>
          <a:xfrm>
            <a:off x="4656047" y="3861400"/>
            <a:ext cx="3552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8" name="Inhaltsplatzhalter 7"/>
          <p:cNvSpPr>
            <a:spLocks noGrp="1"/>
          </p:cNvSpPr>
          <p:nvPr>
            <p:ph sz="quarter" idx="19" hasCustomPrompt="1"/>
          </p:nvPr>
        </p:nvSpPr>
        <p:spPr>
          <a:xfrm>
            <a:off x="8400813" y="1268700"/>
            <a:ext cx="3552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39548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6 contents with headline (b)">
    <p:spTree>
      <p:nvGrpSpPr>
        <p:cNvPr id="1" name=""/>
        <p:cNvGrpSpPr/>
        <p:nvPr/>
      </p:nvGrpSpPr>
      <p:grpSpPr>
        <a:xfrm>
          <a:off x="0" y="0"/>
          <a:ext cx="0" cy="0"/>
          <a:chOff x="0" y="0"/>
          <a:chExt cx="0" cy="0"/>
        </a:xfrm>
      </p:grpSpPr>
      <p:sp>
        <p:nvSpPr>
          <p:cNvPr id="20" name="Rechteck 19"/>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9" name="Rechteck 18"/>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2000" y="1628700"/>
            <a:ext cx="3552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8" name="Textplatzhalter 7"/>
          <p:cNvSpPr>
            <a:spLocks noGrp="1"/>
          </p:cNvSpPr>
          <p:nvPr>
            <p:ph type="body" sz="quarter" idx="13" hasCustomPrompt="1"/>
          </p:nvPr>
        </p:nvSpPr>
        <p:spPr>
          <a:xfrm>
            <a:off x="911280" y="1268700"/>
            <a:ext cx="3552000" cy="360000"/>
          </a:xfrm>
        </p:spPr>
        <p:txBody>
          <a:bodyPr anchor="ctr" anchorCtr="0"/>
          <a:lstStyle>
            <a:lvl1pPr>
              <a:defRPr baseline="0"/>
            </a:lvl1pPr>
          </a:lstStyle>
          <a:p>
            <a:pPr lvl="0"/>
            <a:r>
              <a:rPr lang="en-GB" dirty="0"/>
              <a:t>Headline</a:t>
            </a:r>
          </a:p>
        </p:txBody>
      </p:sp>
      <p:sp>
        <p:nvSpPr>
          <p:cNvPr id="9" name="Textplatzhalter 7"/>
          <p:cNvSpPr>
            <a:spLocks noGrp="1"/>
          </p:cNvSpPr>
          <p:nvPr>
            <p:ph type="body" sz="quarter" idx="14" hasCustomPrompt="1"/>
          </p:nvPr>
        </p:nvSpPr>
        <p:spPr>
          <a:xfrm>
            <a:off x="8400813" y="1268700"/>
            <a:ext cx="3552000" cy="360000"/>
          </a:xfrm>
        </p:spPr>
        <p:txBody>
          <a:bodyPr anchor="ctr" anchorCtr="0"/>
          <a:lstStyle>
            <a:lvl1pPr>
              <a:defRPr baseline="0"/>
            </a:lvl1pPr>
          </a:lstStyle>
          <a:p>
            <a:pPr lvl="0"/>
            <a:r>
              <a:rPr lang="en-GB" dirty="0"/>
              <a:t>Headline</a:t>
            </a:r>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0" name="Inhaltsplatzhalter 2"/>
          <p:cNvSpPr>
            <a:spLocks noGrp="1"/>
          </p:cNvSpPr>
          <p:nvPr>
            <p:ph idx="17" hasCustomPrompt="1"/>
          </p:nvPr>
        </p:nvSpPr>
        <p:spPr>
          <a:xfrm>
            <a:off x="911280" y="4221060"/>
            <a:ext cx="3552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1" name="Inhaltsplatzhalter 2"/>
          <p:cNvSpPr>
            <a:spLocks noGrp="1"/>
          </p:cNvSpPr>
          <p:nvPr>
            <p:ph idx="18" hasCustomPrompt="1"/>
          </p:nvPr>
        </p:nvSpPr>
        <p:spPr>
          <a:xfrm>
            <a:off x="8400000" y="4221060"/>
            <a:ext cx="3552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3" name="Textplatzhalter 7"/>
          <p:cNvSpPr>
            <a:spLocks noGrp="1"/>
          </p:cNvSpPr>
          <p:nvPr>
            <p:ph type="body" sz="quarter" idx="19" hasCustomPrompt="1"/>
          </p:nvPr>
        </p:nvSpPr>
        <p:spPr>
          <a:xfrm>
            <a:off x="911280" y="3861060"/>
            <a:ext cx="3552000" cy="360000"/>
          </a:xfrm>
        </p:spPr>
        <p:txBody>
          <a:bodyPr anchor="ctr" anchorCtr="0"/>
          <a:lstStyle>
            <a:lvl1pPr>
              <a:defRPr baseline="0"/>
            </a:lvl1pPr>
          </a:lstStyle>
          <a:p>
            <a:pPr lvl="0"/>
            <a:r>
              <a:rPr lang="en-GB" dirty="0"/>
              <a:t>Headline</a:t>
            </a:r>
          </a:p>
        </p:txBody>
      </p:sp>
      <p:sp>
        <p:nvSpPr>
          <p:cNvPr id="14" name="Textplatzhalter 7"/>
          <p:cNvSpPr>
            <a:spLocks noGrp="1"/>
          </p:cNvSpPr>
          <p:nvPr>
            <p:ph type="body" sz="quarter" idx="20" hasCustomPrompt="1"/>
          </p:nvPr>
        </p:nvSpPr>
        <p:spPr>
          <a:xfrm>
            <a:off x="8400813" y="3861060"/>
            <a:ext cx="3552000" cy="360000"/>
          </a:xfrm>
        </p:spPr>
        <p:txBody>
          <a:bodyPr anchor="ctr" anchorCtr="0"/>
          <a:lstStyle>
            <a:lvl1pPr>
              <a:defRPr baseline="0"/>
            </a:lvl1pPr>
          </a:lstStyle>
          <a:p>
            <a:pPr lvl="0"/>
            <a:r>
              <a:rPr lang="en-GB" dirty="0"/>
              <a:t>Headline</a:t>
            </a:r>
          </a:p>
        </p:txBody>
      </p:sp>
      <p:sp>
        <p:nvSpPr>
          <p:cNvPr id="15" name="Inhaltsplatzhalter 2"/>
          <p:cNvSpPr>
            <a:spLocks noGrp="1"/>
          </p:cNvSpPr>
          <p:nvPr>
            <p:ph idx="21" hasCustomPrompt="1"/>
          </p:nvPr>
        </p:nvSpPr>
        <p:spPr>
          <a:xfrm>
            <a:off x="4656000" y="1628700"/>
            <a:ext cx="3552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6" name="Textplatzhalter 7"/>
          <p:cNvSpPr>
            <a:spLocks noGrp="1"/>
          </p:cNvSpPr>
          <p:nvPr>
            <p:ph type="body" sz="quarter" idx="22" hasCustomPrompt="1"/>
          </p:nvPr>
        </p:nvSpPr>
        <p:spPr>
          <a:xfrm>
            <a:off x="4656047" y="1268700"/>
            <a:ext cx="3552000" cy="360000"/>
          </a:xfrm>
        </p:spPr>
        <p:txBody>
          <a:bodyPr anchor="ctr" anchorCtr="0"/>
          <a:lstStyle>
            <a:lvl1pPr>
              <a:defRPr baseline="0"/>
            </a:lvl1pPr>
          </a:lstStyle>
          <a:p>
            <a:pPr lvl="0"/>
            <a:r>
              <a:rPr lang="en-GB" dirty="0"/>
              <a:t>Headline</a:t>
            </a:r>
          </a:p>
        </p:txBody>
      </p:sp>
      <p:sp>
        <p:nvSpPr>
          <p:cNvPr id="17" name="Inhaltsplatzhalter 2"/>
          <p:cNvSpPr>
            <a:spLocks noGrp="1"/>
          </p:cNvSpPr>
          <p:nvPr>
            <p:ph idx="23" hasCustomPrompt="1"/>
          </p:nvPr>
        </p:nvSpPr>
        <p:spPr>
          <a:xfrm>
            <a:off x="4655640" y="4221060"/>
            <a:ext cx="3552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8" name="Textplatzhalter 7"/>
          <p:cNvSpPr>
            <a:spLocks noGrp="1"/>
          </p:cNvSpPr>
          <p:nvPr>
            <p:ph type="body" sz="quarter" idx="24" hasCustomPrompt="1"/>
          </p:nvPr>
        </p:nvSpPr>
        <p:spPr>
          <a:xfrm>
            <a:off x="4656047" y="3861060"/>
            <a:ext cx="3552000" cy="360000"/>
          </a:xfrm>
        </p:spPr>
        <p:txBody>
          <a:bodyPr anchor="ctr" anchorCtr="0"/>
          <a:lstStyle>
            <a:lvl1pPr>
              <a:defRPr baseline="0"/>
            </a:lvl1pPr>
          </a:lstStyle>
          <a:p>
            <a:pPr lvl="0"/>
            <a:r>
              <a:rPr lang="en-GB" dirty="0"/>
              <a:t>Headline</a:t>
            </a:r>
          </a:p>
        </p:txBody>
      </p:sp>
      <p:sp>
        <p:nvSpPr>
          <p:cNvPr id="21" name="Inhaltsplatzhalter 20"/>
          <p:cNvSpPr>
            <a:spLocks noGrp="1"/>
          </p:cNvSpPr>
          <p:nvPr>
            <p:ph sz="quarter" idx="25" hasCustomPrompt="1"/>
          </p:nvPr>
        </p:nvSpPr>
        <p:spPr>
          <a:xfrm>
            <a:off x="8400000" y="1628700"/>
            <a:ext cx="3552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251864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6 contents with comment (b)">
    <p:spTree>
      <p:nvGrpSpPr>
        <p:cNvPr id="1" name=""/>
        <p:cNvGrpSpPr/>
        <p:nvPr/>
      </p:nvGrpSpPr>
      <p:grpSpPr>
        <a:xfrm>
          <a:off x="0" y="0"/>
          <a:ext cx="0" cy="0"/>
          <a:chOff x="0" y="0"/>
          <a:chExt cx="0" cy="0"/>
        </a:xfrm>
      </p:grpSpPr>
      <p:sp>
        <p:nvSpPr>
          <p:cNvPr id="24" name="Rechteck 23"/>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3" name="Rechteck 22"/>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3552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0" name="Inhaltsplatzhalter 2"/>
          <p:cNvSpPr>
            <a:spLocks noGrp="1"/>
          </p:cNvSpPr>
          <p:nvPr>
            <p:ph idx="17" hasCustomPrompt="1"/>
          </p:nvPr>
        </p:nvSpPr>
        <p:spPr>
          <a:xfrm>
            <a:off x="911280" y="3861060"/>
            <a:ext cx="3552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3" name="Textplatzhalter 7"/>
          <p:cNvSpPr>
            <a:spLocks noGrp="1"/>
          </p:cNvSpPr>
          <p:nvPr>
            <p:ph type="body" sz="quarter" idx="19" hasCustomPrompt="1"/>
          </p:nvPr>
        </p:nvSpPr>
        <p:spPr>
          <a:xfrm>
            <a:off x="911280" y="5805400"/>
            <a:ext cx="3552000" cy="504000"/>
          </a:xfrm>
        </p:spPr>
        <p:txBody>
          <a:bodyPr anchor="t" anchorCtr="0"/>
          <a:lstStyle>
            <a:lvl1pPr>
              <a:defRPr sz="1000" baseline="0"/>
            </a:lvl1pPr>
          </a:lstStyle>
          <a:p>
            <a:pPr lvl="0"/>
            <a:r>
              <a:rPr lang="en-GB" dirty="0"/>
              <a:t>Comment</a:t>
            </a:r>
          </a:p>
        </p:txBody>
      </p:sp>
      <p:sp>
        <p:nvSpPr>
          <p:cNvPr id="15" name="Inhaltsplatzhalter 2"/>
          <p:cNvSpPr>
            <a:spLocks noGrp="1"/>
          </p:cNvSpPr>
          <p:nvPr>
            <p:ph idx="21" hasCustomPrompt="1"/>
          </p:nvPr>
        </p:nvSpPr>
        <p:spPr>
          <a:xfrm>
            <a:off x="8400813" y="1268700"/>
            <a:ext cx="3552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6" name="Textplatzhalter 7"/>
          <p:cNvSpPr>
            <a:spLocks noGrp="1"/>
          </p:cNvSpPr>
          <p:nvPr>
            <p:ph type="body" sz="quarter" idx="22" hasCustomPrompt="1"/>
          </p:nvPr>
        </p:nvSpPr>
        <p:spPr>
          <a:xfrm>
            <a:off x="8400000" y="3213040"/>
            <a:ext cx="3552000" cy="504000"/>
          </a:xfrm>
        </p:spPr>
        <p:txBody>
          <a:bodyPr anchor="t" anchorCtr="0"/>
          <a:lstStyle>
            <a:lvl1pPr>
              <a:defRPr sz="1000" baseline="0"/>
            </a:lvl1pPr>
          </a:lstStyle>
          <a:p>
            <a:pPr lvl="0"/>
            <a:r>
              <a:rPr lang="en-GB" dirty="0"/>
              <a:t>Comment</a:t>
            </a:r>
          </a:p>
        </p:txBody>
      </p:sp>
      <p:sp>
        <p:nvSpPr>
          <p:cNvPr id="17" name="Inhaltsplatzhalter 2"/>
          <p:cNvSpPr>
            <a:spLocks noGrp="1"/>
          </p:cNvSpPr>
          <p:nvPr>
            <p:ph idx="23" hasCustomPrompt="1"/>
          </p:nvPr>
        </p:nvSpPr>
        <p:spPr>
          <a:xfrm>
            <a:off x="8400813" y="3861060"/>
            <a:ext cx="3552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8" name="Textplatzhalter 7"/>
          <p:cNvSpPr>
            <a:spLocks noGrp="1"/>
          </p:cNvSpPr>
          <p:nvPr>
            <p:ph type="body" sz="quarter" idx="24" hasCustomPrompt="1"/>
          </p:nvPr>
        </p:nvSpPr>
        <p:spPr>
          <a:xfrm>
            <a:off x="8400000" y="5805400"/>
            <a:ext cx="3552000" cy="504000"/>
          </a:xfrm>
        </p:spPr>
        <p:txBody>
          <a:bodyPr anchor="t" anchorCtr="0"/>
          <a:lstStyle>
            <a:lvl1pPr>
              <a:defRPr sz="1000" baseline="0"/>
            </a:lvl1pPr>
          </a:lstStyle>
          <a:p>
            <a:pPr lvl="0"/>
            <a:r>
              <a:rPr lang="en-GB" dirty="0"/>
              <a:t>Comment</a:t>
            </a:r>
          </a:p>
        </p:txBody>
      </p:sp>
      <p:sp>
        <p:nvSpPr>
          <p:cNvPr id="21" name="Textplatzhalter 7"/>
          <p:cNvSpPr>
            <a:spLocks noGrp="1"/>
          </p:cNvSpPr>
          <p:nvPr>
            <p:ph type="body" sz="quarter" idx="26" hasCustomPrompt="1"/>
          </p:nvPr>
        </p:nvSpPr>
        <p:spPr>
          <a:xfrm>
            <a:off x="911280" y="3213040"/>
            <a:ext cx="3552000" cy="504000"/>
          </a:xfrm>
        </p:spPr>
        <p:txBody>
          <a:bodyPr anchor="t" anchorCtr="0"/>
          <a:lstStyle>
            <a:lvl1pPr>
              <a:defRPr sz="1000" baseline="0"/>
            </a:lvl1pPr>
          </a:lstStyle>
          <a:p>
            <a:pPr lvl="0"/>
            <a:r>
              <a:rPr lang="en-GB" dirty="0"/>
              <a:t>Comment</a:t>
            </a:r>
          </a:p>
        </p:txBody>
      </p:sp>
      <p:sp>
        <p:nvSpPr>
          <p:cNvPr id="14" name="Inhaltsplatzhalter 2"/>
          <p:cNvSpPr>
            <a:spLocks noGrp="1"/>
          </p:cNvSpPr>
          <p:nvPr>
            <p:ph idx="27" hasCustomPrompt="1"/>
          </p:nvPr>
        </p:nvSpPr>
        <p:spPr>
          <a:xfrm>
            <a:off x="4656047" y="1268700"/>
            <a:ext cx="3552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9" name="Inhaltsplatzhalter 2"/>
          <p:cNvSpPr>
            <a:spLocks noGrp="1"/>
          </p:cNvSpPr>
          <p:nvPr>
            <p:ph idx="28" hasCustomPrompt="1"/>
          </p:nvPr>
        </p:nvSpPr>
        <p:spPr>
          <a:xfrm>
            <a:off x="4656047" y="3861060"/>
            <a:ext cx="3552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20" name="Textplatzhalter 7"/>
          <p:cNvSpPr>
            <a:spLocks noGrp="1"/>
          </p:cNvSpPr>
          <p:nvPr>
            <p:ph type="body" sz="quarter" idx="29" hasCustomPrompt="1"/>
          </p:nvPr>
        </p:nvSpPr>
        <p:spPr>
          <a:xfrm>
            <a:off x="4655640" y="5805400"/>
            <a:ext cx="3552000" cy="504000"/>
          </a:xfrm>
        </p:spPr>
        <p:txBody>
          <a:bodyPr anchor="t" anchorCtr="0"/>
          <a:lstStyle>
            <a:lvl1pPr>
              <a:defRPr sz="1000" baseline="0"/>
            </a:lvl1pPr>
          </a:lstStyle>
          <a:p>
            <a:pPr lvl="0"/>
            <a:r>
              <a:rPr lang="en-GB" dirty="0"/>
              <a:t>Comment</a:t>
            </a:r>
          </a:p>
        </p:txBody>
      </p:sp>
      <p:sp>
        <p:nvSpPr>
          <p:cNvPr id="22" name="Textplatzhalter 7"/>
          <p:cNvSpPr>
            <a:spLocks noGrp="1"/>
          </p:cNvSpPr>
          <p:nvPr>
            <p:ph type="body" sz="quarter" idx="30" hasCustomPrompt="1"/>
          </p:nvPr>
        </p:nvSpPr>
        <p:spPr>
          <a:xfrm>
            <a:off x="4655640" y="3213040"/>
            <a:ext cx="3552000" cy="504000"/>
          </a:xfrm>
        </p:spPr>
        <p:txBody>
          <a:bodyPr anchor="t" anchorCtr="0"/>
          <a:lstStyle>
            <a:lvl1pPr>
              <a:defRPr sz="1000" baseline="0"/>
            </a:lvl1pPr>
          </a:lstStyle>
          <a:p>
            <a:pPr lvl="0"/>
            <a:r>
              <a:rPr lang="en-GB" dirty="0"/>
              <a:t>Comment</a:t>
            </a:r>
          </a:p>
        </p:txBody>
      </p:sp>
    </p:spTree>
    <p:extLst>
      <p:ext uri="{BB962C8B-B14F-4D97-AF65-F5344CB8AC3E}">
        <p14:creationId xmlns:p14="http://schemas.microsoft.com/office/powerpoint/2010/main" val="219983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12/9/2025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160274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12/9/2025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66633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12/9/2025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20993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12/9/2025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4445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12/9/2025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03456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12/9/2025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66014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1.jpe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ags" Target="../tags/tag1.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12/9/2025</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1751974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p15:clr>
            <a:srgbClr val="F26B43"/>
          </p15:clr>
        </p15:guide>
        <p15:guide id="5"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887694" y="0"/>
            <a:ext cx="8065124" cy="450000"/>
          </a:xfrm>
          <a:prstGeom prst="rect">
            <a:avLst/>
          </a:prstGeom>
        </p:spPr>
        <p:txBody>
          <a:bodyPr vert="horz" lIns="0" tIns="0" rIns="0" bIns="0" rtlCol="0" anchor="ctr">
            <a:noAutofit/>
          </a:bodyPr>
          <a:lstStyle/>
          <a:p>
            <a:r>
              <a:rPr lang="en-GB" noProof="0" dirty="0"/>
              <a:t>Click to add title</a:t>
            </a:r>
          </a:p>
        </p:txBody>
      </p:sp>
      <p:sp>
        <p:nvSpPr>
          <p:cNvPr id="3" name="Textplatzhalter 2"/>
          <p:cNvSpPr>
            <a:spLocks noGrp="1"/>
          </p:cNvSpPr>
          <p:nvPr>
            <p:ph type="body" idx="1"/>
          </p:nvPr>
        </p:nvSpPr>
        <p:spPr>
          <a:xfrm>
            <a:off x="3887694" y="1269089"/>
            <a:ext cx="8065124" cy="5040311"/>
          </a:xfrm>
          <a:prstGeom prst="rect">
            <a:avLst/>
          </a:prstGeom>
        </p:spPr>
        <p:txBody>
          <a:bodyPr vert="horz" lIns="0" tIns="0" rIns="0" bIns="0" rtlCol="0">
            <a:noAutofit/>
          </a:body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3"/>
          </p:nvPr>
        </p:nvSpPr>
        <p:spPr>
          <a:xfrm>
            <a:off x="3888587" y="6642000"/>
            <a:ext cx="6480000" cy="216000"/>
          </a:xfrm>
          <a:prstGeom prst="rect">
            <a:avLst/>
          </a:prstGeom>
        </p:spPr>
        <p:txBody>
          <a:bodyPr vert="horz" lIns="0" tIns="0" rIns="0" bIns="0" rtlCol="0" anchor="ctr"/>
          <a:lstStyle>
            <a:lvl1pPr algn="l">
              <a:defRPr sz="800">
                <a:solidFill>
                  <a:schemeClr val="bg2"/>
                </a:solidFill>
              </a:defRPr>
            </a:lvl1pPr>
          </a:lstStyle>
          <a:p>
            <a:r>
              <a:rPr lang="en-GB" noProof="0"/>
              <a:t>Ingenuity Pathway Analysis – Finding The Connections</a:t>
            </a:r>
          </a:p>
        </p:txBody>
      </p:sp>
      <p:sp>
        <p:nvSpPr>
          <p:cNvPr id="6" name="Foliennummernplatzhalter 5"/>
          <p:cNvSpPr>
            <a:spLocks noGrp="1"/>
          </p:cNvSpPr>
          <p:nvPr>
            <p:ph type="sldNum" sz="quarter" idx="4"/>
          </p:nvPr>
        </p:nvSpPr>
        <p:spPr>
          <a:xfrm>
            <a:off x="11338413" y="6642000"/>
            <a:ext cx="614400" cy="216000"/>
          </a:xfrm>
          <a:prstGeom prst="rect">
            <a:avLst/>
          </a:prstGeom>
        </p:spPr>
        <p:txBody>
          <a:bodyPr vert="horz" lIns="0" tIns="0" rIns="0" bIns="0" rtlCol="0" anchor="ctr"/>
          <a:lstStyle>
            <a:lvl1pPr algn="ctr">
              <a:defRPr sz="800">
                <a:solidFill>
                  <a:schemeClr val="bg2"/>
                </a:solidFill>
              </a:defRPr>
            </a:lvl1pPr>
          </a:lstStyle>
          <a:p>
            <a:fld id="{8D1E4346-5F76-40D0-9BC1-ECCF6BA4DB79}" type="slidenum">
              <a:rPr lang="en-GB" noProof="0" smtClean="0"/>
              <a:pPr/>
              <a:t>‹N›</a:t>
            </a:fld>
            <a:endParaRPr lang="en-GB" noProof="0"/>
          </a:p>
        </p:txBody>
      </p:sp>
      <p:pic>
        <p:nvPicPr>
          <p:cNvPr id="7" name="Picture 8" descr="QLogo"/>
          <p:cNvPicPr>
            <a:picLocks noChangeAspect="1" noChangeArrowheads="1"/>
          </p:cNvPicPr>
          <p:nvPr/>
        </p:nvPicPr>
        <p:blipFill>
          <a:blip r:embed="rId24"/>
          <a:srcRect/>
          <a:stretch>
            <a:fillRect/>
          </a:stretch>
        </p:blipFill>
        <p:spPr bwMode="gray">
          <a:xfrm>
            <a:off x="0" y="0"/>
            <a:ext cx="711200" cy="450850"/>
          </a:xfrm>
          <a:prstGeom prst="rect">
            <a:avLst/>
          </a:prstGeom>
          <a:noFill/>
          <a:ln w="9525">
            <a:noFill/>
            <a:miter lim="800000"/>
            <a:headEnd/>
            <a:tailEnd/>
          </a:ln>
        </p:spPr>
      </p:pic>
      <p:sp>
        <p:nvSpPr>
          <p:cNvPr id="8" name="Rechteck 7"/>
          <p:cNvSpPr/>
          <p:nvPr/>
        </p:nvSpPr>
        <p:spPr>
          <a:xfrm>
            <a:off x="715200" y="0"/>
            <a:ext cx="29424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b="1" dirty="0">
                <a:solidFill>
                  <a:srgbClr val="97AAC8"/>
                </a:solidFill>
              </a:rPr>
              <a:t>Sample &amp; Assay Technologies</a:t>
            </a:r>
            <a:endParaRPr lang="de-DE" sz="1000" b="1" dirty="0">
              <a:solidFill>
                <a:schemeClr val="accent1"/>
              </a:solidFill>
            </a:endParaRPr>
          </a:p>
        </p:txBody>
      </p:sp>
      <p:sp>
        <p:nvSpPr>
          <p:cNvPr id="12" name="Rechteck 11"/>
          <p:cNvSpPr/>
          <p:nvPr/>
        </p:nvSpPr>
        <p:spPr>
          <a:xfrm>
            <a:off x="0" y="6631200"/>
            <a:ext cx="3657600" cy="23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000" b="1" dirty="0">
              <a:solidFill>
                <a:srgbClr val="97AAC8"/>
              </a:solidFill>
            </a:endParaRPr>
          </a:p>
        </p:txBody>
      </p:sp>
      <p:cxnSp>
        <p:nvCxnSpPr>
          <p:cNvPr id="11" name="Gerade Verbindung 10"/>
          <p:cNvCxnSpPr/>
          <p:nvPr/>
        </p:nvCxnSpPr>
        <p:spPr>
          <a:xfrm>
            <a:off x="0" y="6631200"/>
            <a:ext cx="121920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0" y="457200"/>
            <a:ext cx="121920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For Internal Use Only" hidden="1"/>
          <p:cNvSpPr txBox="1"/>
          <p:nvPr>
            <p:custDataLst>
              <p:tags r:id="rId23"/>
            </p:custDataLst>
          </p:nvPr>
        </p:nvSpPr>
        <p:spPr>
          <a:xfrm>
            <a:off x="912283" y="6642000"/>
            <a:ext cx="2745316" cy="219600"/>
          </a:xfrm>
          <a:prstGeom prst="rect">
            <a:avLst/>
          </a:prstGeom>
          <a:noFill/>
        </p:spPr>
        <p:txBody>
          <a:bodyPr wrap="square" lIns="0" tIns="0" rIns="0" bIns="0" rtlCol="0" anchor="ctr" anchorCtr="0">
            <a:noAutofit/>
          </a:bodyPr>
          <a:lstStyle/>
          <a:p>
            <a:pPr algn="l"/>
            <a:r>
              <a:rPr lang="en-GB" sz="800" dirty="0">
                <a:solidFill>
                  <a:schemeClr val="bg1"/>
                </a:solidFill>
              </a:rPr>
              <a:t>For Internal Use Only</a:t>
            </a:r>
          </a:p>
        </p:txBody>
      </p:sp>
    </p:spTree>
    <p:extLst>
      <p:ext uri="{BB962C8B-B14F-4D97-AF65-F5344CB8AC3E}">
        <p14:creationId xmlns:p14="http://schemas.microsoft.com/office/powerpoint/2010/main" val="10846937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spcBef>
          <a:spcPct val="0"/>
        </a:spcBef>
        <a:buNone/>
        <a:defRPr sz="2000" kern="1200">
          <a:solidFill>
            <a:schemeClr val="bg2"/>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kern="1200" baseline="0">
          <a:solidFill>
            <a:schemeClr val="tx1"/>
          </a:solidFill>
          <a:latin typeface="+mn-lt"/>
          <a:ea typeface="+mn-ea"/>
          <a:cs typeface="+mn-cs"/>
        </a:defRPr>
      </a:lvl1pPr>
      <a:lvl2pPr marL="363600" indent="-3240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2pPr>
      <a:lvl3pPr marL="630000" indent="-270000" algn="l" defTabSz="914400" rtl="0" eaLnBrk="1" latinLnBrk="0" hangingPunct="1">
        <a:spcBef>
          <a:spcPct val="20000"/>
        </a:spcBef>
        <a:buClr>
          <a:schemeClr val="accent2"/>
        </a:buClr>
        <a:buSzPct val="80000"/>
        <a:buFont typeface="Wingdings" pitchFamily="2" charset="2"/>
        <a:buChar char="o"/>
        <a:defRPr sz="1600" kern="1200">
          <a:solidFill>
            <a:schemeClr val="tx1"/>
          </a:solidFill>
          <a:latin typeface="+mn-lt"/>
          <a:ea typeface="+mn-ea"/>
          <a:cs typeface="+mn-cs"/>
        </a:defRPr>
      </a:lvl3pPr>
      <a:lvl4pPr marL="896400" indent="-241200" algn="l" defTabSz="914400" rtl="0" eaLnBrk="1" latinLnBrk="0" hangingPunct="1">
        <a:spcBef>
          <a:spcPts val="336"/>
        </a:spcBef>
        <a:buClr>
          <a:schemeClr val="accent2"/>
        </a:buClr>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ature.com/articles/s41586-018-0567-3" TargetMode="External"/><Relationship Id="rId2" Type="http://schemas.openxmlformats.org/officeDocument/2006/relationships/hyperlink" Target="https://www.nature.com/articles/nprot.2017.099"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101%2Fgr.5533506" TargetMode="External"/><Relationship Id="rId2" Type="http://schemas.openxmlformats.org/officeDocument/2006/relationships/hyperlink" Target="https://doi.org/10.1016/j.cell.2007.12.014" TargetMode="External"/><Relationship Id="rId1" Type="http://schemas.openxmlformats.org/officeDocument/2006/relationships/slideLayout" Target="../slideLayouts/slideLayout2.xml"/><Relationship Id="rId5" Type="http://schemas.openxmlformats.org/officeDocument/2006/relationships/hyperlink" Target="https://doi.org/10.1038%2Fnmeth.2688" TargetMode="External"/><Relationship Id="rId4" Type="http://schemas.openxmlformats.org/officeDocument/2006/relationships/hyperlink" Target="https://doi.org/10.1016/j.cell.2008.02.022" TargetMode="Externa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nature.com/articles/ncomms7033" TargetMode="External"/><Relationship Id="rId2" Type="http://schemas.openxmlformats.org/officeDocument/2006/relationships/hyperlink" Target="https://www.nature.com/articles/nmeth.3542" TargetMode="External"/><Relationship Id="rId1" Type="http://schemas.openxmlformats.org/officeDocument/2006/relationships/slideLayout" Target="../slideLayouts/slideLayout2.xml"/><Relationship Id="rId4" Type="http://schemas.openxmlformats.org/officeDocument/2006/relationships/hyperlink" Target="https://www.nature.com/articles/nmeth.3488"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7.bin"/><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doi.org/10.1038/nature08497"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doi.org/10.1038%2Fnmeth.399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doi.org/10.1126/science.1168978"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doi.org/10.1016/j.molcel.2010.12.011"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doi.org/10.1038/nature07488"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nature.com/articles/s43586-021-00018-1" TargetMode="Externa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nature.com/articles/ncomms7033" TargetMode="External"/><Relationship Id="rId2" Type="http://schemas.openxmlformats.org/officeDocument/2006/relationships/image" Target="../media/image46.bin"/><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hyperlink" Target="https://onlinelibrary.wiley.com/doi/full/10.1111/jipb.12918"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link.springer.com/article/10.1186/s13059-019-1815-z"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bin"/><Relationship Id="rId2" Type="http://schemas.openxmlformats.org/officeDocument/2006/relationships/hyperlink" Target="https://link.springer.com/article/10.1186/s13007-021-00824-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7983" y="4097085"/>
            <a:ext cx="9601200" cy="931025"/>
          </a:xfrm>
        </p:spPr>
        <p:txBody>
          <a:bodyPr/>
          <a:lstStyle/>
          <a:p>
            <a:r>
              <a:rPr lang="it-IT" sz="4800" dirty="0"/>
              <a:t>LECTURE 10</a:t>
            </a:r>
            <a:br>
              <a:rPr lang="it-IT" sz="4800" dirty="0"/>
            </a:br>
            <a:r>
              <a:rPr lang="it-IT" sz="4800" dirty="0"/>
              <a:t>Study of DNA/RNA – </a:t>
            </a:r>
            <a:r>
              <a:rPr lang="it-IT" sz="4800" dirty="0" err="1"/>
              <a:t>protein</a:t>
            </a:r>
            <a:r>
              <a:rPr lang="it-IT" sz="4800" dirty="0"/>
              <a:t> interactions and </a:t>
            </a:r>
            <a:r>
              <a:rPr lang="it-IT" sz="4800" dirty="0" err="1"/>
              <a:t>chromatin</a:t>
            </a:r>
            <a:r>
              <a:rPr lang="it-IT" sz="4800" dirty="0"/>
              <a:t> </a:t>
            </a:r>
            <a:r>
              <a:rPr lang="it-IT" sz="4800" dirty="0" err="1"/>
              <a:t>accessibility</a:t>
            </a:r>
            <a:endParaRPr lang="en-US" sz="4800" dirty="0"/>
          </a:p>
        </p:txBody>
      </p:sp>
    </p:spTree>
    <p:extLst>
      <p:ext uri="{BB962C8B-B14F-4D97-AF65-F5344CB8AC3E}">
        <p14:creationId xmlns:p14="http://schemas.microsoft.com/office/powerpoint/2010/main" val="247632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47709"/>
            <a:ext cx="10515600" cy="633358"/>
          </a:xfrm>
        </p:spPr>
        <p:txBody>
          <a:bodyPr>
            <a:normAutofit/>
          </a:bodyPr>
          <a:lstStyle/>
          <a:p>
            <a:r>
              <a:rPr lang="it-IT" dirty="0" err="1"/>
              <a:t>MNase-seq</a:t>
            </a:r>
            <a:r>
              <a:rPr lang="it-IT" dirty="0"/>
              <a:t>/MAINE-</a:t>
            </a:r>
            <a:r>
              <a:rPr lang="it-IT" dirty="0" err="1"/>
              <a:t>seq</a:t>
            </a:r>
            <a:endParaRPr lang="en-US" dirty="0"/>
          </a:p>
        </p:txBody>
      </p:sp>
      <p:sp>
        <p:nvSpPr>
          <p:cNvPr id="3" name="Segnaposto contenuto 2"/>
          <p:cNvSpPr>
            <a:spLocks noGrp="1"/>
          </p:cNvSpPr>
          <p:nvPr>
            <p:ph idx="1"/>
          </p:nvPr>
        </p:nvSpPr>
        <p:spPr>
          <a:xfrm>
            <a:off x="750025" y="1254156"/>
            <a:ext cx="10691949" cy="3898136"/>
          </a:xfrm>
        </p:spPr>
        <p:txBody>
          <a:bodyPr>
            <a:normAutofit fontScale="92500" lnSpcReduction="20000"/>
          </a:bodyPr>
          <a:lstStyle/>
          <a:p>
            <a:pPr algn="just"/>
            <a:r>
              <a:rPr lang="en-US" dirty="0"/>
              <a:t>It uses </a:t>
            </a:r>
            <a:r>
              <a:rPr lang="en-US" b="1" dirty="0"/>
              <a:t>Micrococcal Nuclease </a:t>
            </a:r>
            <a:r>
              <a:rPr lang="en-US" dirty="0"/>
              <a:t>(</a:t>
            </a:r>
            <a:r>
              <a:rPr lang="en-US" dirty="0" err="1"/>
              <a:t>MNase</a:t>
            </a:r>
            <a:r>
              <a:rPr lang="en-US" dirty="0"/>
              <a:t>) from </a:t>
            </a:r>
            <a:r>
              <a:rPr lang="en-US" i="1" dirty="0"/>
              <a:t>Staphylococcus aureus</a:t>
            </a:r>
            <a:r>
              <a:rPr lang="en-US" dirty="0"/>
              <a:t>, a restriction enzyme that degrades non-histone-bound DNA. The digestion product, following fragment removal, is </a:t>
            </a:r>
            <a:r>
              <a:rPr lang="en-US" dirty="0" err="1"/>
              <a:t>nucleosomal</a:t>
            </a:r>
            <a:r>
              <a:rPr lang="en-US" dirty="0"/>
              <a:t> DNA (used to identify the location of nucleosomes in the genome)</a:t>
            </a:r>
          </a:p>
          <a:p>
            <a:pPr algn="just"/>
            <a:r>
              <a:rPr lang="en-US" dirty="0"/>
              <a:t>Also called </a:t>
            </a:r>
            <a:r>
              <a:rPr lang="en-US" b="1" u="sng" dirty="0"/>
              <a:t>MAINE-seq</a:t>
            </a:r>
            <a:r>
              <a:rPr lang="en-US" dirty="0"/>
              <a:t>: </a:t>
            </a:r>
            <a:r>
              <a:rPr lang="en-US" dirty="0" err="1"/>
              <a:t>MNase</a:t>
            </a:r>
            <a:r>
              <a:rPr lang="en-US" dirty="0"/>
              <a:t>-assisted isolation of nucleosomes sequencing.</a:t>
            </a:r>
          </a:p>
          <a:p>
            <a:pPr algn="just"/>
            <a:r>
              <a:rPr lang="en-US" dirty="0"/>
              <a:t>Basically, sequencing libraries include the portions of genomic DNA that had been ligated to histone proteins and were therefore protected from digestion</a:t>
            </a:r>
          </a:p>
          <a:p>
            <a:pPr algn="just"/>
            <a:r>
              <a:rPr lang="en-US" b="1" dirty="0"/>
              <a:t>PROS</a:t>
            </a:r>
            <a:r>
              <a:rPr lang="en-US" dirty="0"/>
              <a:t>: does not require crosslinking</a:t>
            </a:r>
          </a:p>
          <a:p>
            <a:pPr algn="just"/>
            <a:r>
              <a:rPr lang="en-US" b="1" dirty="0"/>
              <a:t>CONS:</a:t>
            </a:r>
            <a:r>
              <a:rPr lang="en-US" dirty="0"/>
              <a:t> requires isolation of nuclei, as in the case of DNase-seq the enzymatic cutoff is not random, and in particular a cutoff bias toward genomic regions with high AT content can be observed. It is an indirect method to detect accessible chromatin (i.e. accessible chromatin will display no mapped reads. Requires from a few hundred thousand to a few million input cells</a:t>
            </a:r>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152292"/>
            <a:ext cx="10058400" cy="983399"/>
          </a:xfrm>
          <a:prstGeom prst="rect">
            <a:avLst/>
          </a:prstGeom>
        </p:spPr>
      </p:pic>
    </p:spTree>
    <p:extLst>
      <p:ext uri="{BB962C8B-B14F-4D97-AF65-F5344CB8AC3E}">
        <p14:creationId xmlns:p14="http://schemas.microsoft.com/office/powerpoint/2010/main" val="164873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47709"/>
            <a:ext cx="10515600" cy="633358"/>
          </a:xfrm>
        </p:spPr>
        <p:txBody>
          <a:bodyPr>
            <a:normAutofit/>
          </a:bodyPr>
          <a:lstStyle/>
          <a:p>
            <a:r>
              <a:rPr lang="it-IT" dirty="0"/>
              <a:t>ATAC-</a:t>
            </a:r>
            <a:r>
              <a:rPr lang="it-IT" dirty="0" err="1"/>
              <a:t>seq</a:t>
            </a:r>
            <a:endParaRPr lang="en-US" dirty="0"/>
          </a:p>
        </p:txBody>
      </p:sp>
      <p:sp>
        <p:nvSpPr>
          <p:cNvPr id="3" name="Segnaposto contenuto 2"/>
          <p:cNvSpPr>
            <a:spLocks noGrp="1"/>
          </p:cNvSpPr>
          <p:nvPr>
            <p:ph idx="1"/>
          </p:nvPr>
        </p:nvSpPr>
        <p:spPr>
          <a:xfrm>
            <a:off x="838200" y="1483760"/>
            <a:ext cx="5731041" cy="5282799"/>
          </a:xfrm>
        </p:spPr>
        <p:txBody>
          <a:bodyPr>
            <a:normAutofit/>
          </a:bodyPr>
          <a:lstStyle/>
          <a:p>
            <a:pPr algn="just"/>
            <a:r>
              <a:rPr lang="it-IT" dirty="0" err="1"/>
              <a:t>Acronym</a:t>
            </a:r>
            <a:r>
              <a:rPr lang="it-IT" dirty="0"/>
              <a:t> for </a:t>
            </a:r>
            <a:r>
              <a:rPr lang="en-US" b="1" dirty="0"/>
              <a:t>Assay for Transposase-Accessible Chromatin using sequencing</a:t>
            </a:r>
          </a:p>
          <a:p>
            <a:pPr algn="just"/>
            <a:r>
              <a:rPr lang="en-US" dirty="0"/>
              <a:t>Faster and more sensitive technique than DNase-seq, FAIRE-seq and MAINE-seq</a:t>
            </a:r>
          </a:p>
          <a:p>
            <a:pPr algn="just"/>
            <a:r>
              <a:rPr lang="en-US" dirty="0"/>
              <a:t>Exploits the activity of a mutated and </a:t>
            </a:r>
            <a:r>
              <a:rPr lang="en-US" u="sng" dirty="0"/>
              <a:t>hyper-active T5 transposase</a:t>
            </a:r>
            <a:r>
              <a:rPr lang="en-US" dirty="0"/>
              <a:t> to insert adapters into open chromatin regions</a:t>
            </a:r>
          </a:p>
          <a:p>
            <a:pPr algn="just"/>
            <a:r>
              <a:rPr lang="en-US" dirty="0"/>
              <a:t>The process is similar to that already described for </a:t>
            </a:r>
            <a:r>
              <a:rPr lang="en-US" b="1" dirty="0" err="1"/>
              <a:t>tagmentation</a:t>
            </a:r>
            <a:endParaRPr lang="en-US" b="1" dirty="0"/>
          </a:p>
          <a:p>
            <a:pPr algn="just"/>
            <a:r>
              <a:rPr lang="en-US" dirty="0"/>
              <a:t>The reads will distribute at the genomic regions most accessible to transposase activity -&gt; we will observe mapping peaks of height proportional to the accessibility of the region</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9863" y="1318074"/>
            <a:ext cx="5281118" cy="4717189"/>
          </a:xfrm>
          <a:prstGeom prst="rect">
            <a:avLst/>
          </a:prstGeom>
        </p:spPr>
      </p:pic>
    </p:spTree>
    <p:extLst>
      <p:ext uri="{BB962C8B-B14F-4D97-AF65-F5344CB8AC3E}">
        <p14:creationId xmlns:p14="http://schemas.microsoft.com/office/powerpoint/2010/main" val="1225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47709"/>
            <a:ext cx="10515600" cy="633358"/>
          </a:xfrm>
        </p:spPr>
        <p:txBody>
          <a:bodyPr>
            <a:normAutofit/>
          </a:bodyPr>
          <a:lstStyle/>
          <a:p>
            <a:r>
              <a:rPr lang="it-IT" dirty="0"/>
              <a:t>ATAC-</a:t>
            </a:r>
            <a:r>
              <a:rPr lang="it-IT" dirty="0" err="1"/>
              <a:t>seq</a:t>
            </a:r>
            <a:endParaRPr lang="en-US" dirty="0"/>
          </a:p>
        </p:txBody>
      </p:sp>
      <p:sp>
        <p:nvSpPr>
          <p:cNvPr id="3" name="Segnaposto contenuto 2"/>
          <p:cNvSpPr>
            <a:spLocks noGrp="1"/>
          </p:cNvSpPr>
          <p:nvPr>
            <p:ph idx="1"/>
          </p:nvPr>
        </p:nvSpPr>
        <p:spPr>
          <a:xfrm>
            <a:off x="838201" y="1483760"/>
            <a:ext cx="5458096" cy="5282799"/>
          </a:xfrm>
        </p:spPr>
        <p:txBody>
          <a:bodyPr>
            <a:normAutofit/>
          </a:bodyPr>
          <a:lstStyle/>
          <a:p>
            <a:pPr algn="just"/>
            <a:r>
              <a:rPr lang="en-US" sz="1800" b="1" u="sng" dirty="0"/>
              <a:t>PROs</a:t>
            </a:r>
          </a:p>
          <a:p>
            <a:pPr algn="just"/>
            <a:r>
              <a:rPr lang="en-US" sz="1800" dirty="0"/>
              <a:t>The advantages can be considerable, both in terms of time (only a few hours are needed, no overnight incubation) and complexity (no complex purification and crosslinking required, </a:t>
            </a:r>
            <a:r>
              <a:rPr lang="en-US" sz="1800" dirty="0" err="1"/>
              <a:t>transposomes</a:t>
            </a:r>
            <a:r>
              <a:rPr lang="en-US" sz="1800" dirty="0"/>
              <a:t> directly insert adapters, etc.), and in terms of the amount of starting material required</a:t>
            </a:r>
          </a:p>
          <a:p>
            <a:pPr algn="just"/>
            <a:r>
              <a:rPr lang="en-US" sz="1800" dirty="0"/>
              <a:t>In general, a lower amount of input cells is required (1-100K cells)</a:t>
            </a:r>
          </a:p>
          <a:p>
            <a:pPr algn="just"/>
            <a:r>
              <a:rPr lang="en-US" sz="1800" dirty="0"/>
              <a:t>The coupling of ATAC-seq techniques with microfluidics has enabled the development of </a:t>
            </a:r>
            <a:r>
              <a:rPr lang="en-US" sz="1800" b="1" dirty="0"/>
              <a:t>single-cell ATAC-seq analysis techniques</a:t>
            </a:r>
          </a:p>
          <a:p>
            <a:pPr algn="just"/>
            <a:r>
              <a:rPr lang="en-US" sz="1800" dirty="0"/>
              <a:t>These are extremely useful for assessing chromatin accessibility in cell populations, for example, in the case of oncological diseases</a:t>
            </a:r>
            <a:endParaRPr lang="it-IT" sz="1800"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3941" y="664388"/>
            <a:ext cx="5618059" cy="5608954"/>
          </a:xfrm>
          <a:prstGeom prst="rect">
            <a:avLst/>
          </a:prstGeom>
        </p:spPr>
      </p:pic>
    </p:spTree>
    <p:extLst>
      <p:ext uri="{BB962C8B-B14F-4D97-AF65-F5344CB8AC3E}">
        <p14:creationId xmlns:p14="http://schemas.microsoft.com/office/powerpoint/2010/main" val="259458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47709"/>
            <a:ext cx="10515600" cy="633358"/>
          </a:xfrm>
        </p:spPr>
        <p:txBody>
          <a:bodyPr>
            <a:normAutofit/>
          </a:bodyPr>
          <a:lstStyle/>
          <a:p>
            <a:r>
              <a:rPr lang="it-IT" dirty="0"/>
              <a:t>ATAC-</a:t>
            </a:r>
            <a:r>
              <a:rPr lang="it-IT" dirty="0" err="1"/>
              <a:t>seq</a:t>
            </a:r>
            <a:endParaRPr lang="en-US" dirty="0"/>
          </a:p>
        </p:txBody>
      </p:sp>
      <p:sp>
        <p:nvSpPr>
          <p:cNvPr id="3" name="Segnaposto contenuto 2"/>
          <p:cNvSpPr>
            <a:spLocks noGrp="1"/>
          </p:cNvSpPr>
          <p:nvPr>
            <p:ph idx="1"/>
          </p:nvPr>
        </p:nvSpPr>
        <p:spPr>
          <a:xfrm>
            <a:off x="838201" y="1483760"/>
            <a:ext cx="5458096" cy="5282799"/>
          </a:xfrm>
        </p:spPr>
        <p:txBody>
          <a:bodyPr>
            <a:normAutofit/>
          </a:bodyPr>
          <a:lstStyle/>
          <a:p>
            <a:pPr algn="just"/>
            <a:r>
              <a:rPr lang="it-IT" b="1" u="sng" dirty="0" err="1"/>
              <a:t>CONs</a:t>
            </a:r>
            <a:endParaRPr lang="it-IT" dirty="0"/>
          </a:p>
          <a:p>
            <a:pPr algn="just"/>
            <a:r>
              <a:rPr lang="en-US" dirty="0"/>
              <a:t>Greater sequencing coverage is required (the signal is not simply “binary,” i.e., presence/absence of mapped reads as in other methods, but coverage, proportional to the accessibility of the region, must be checked)</a:t>
            </a:r>
          </a:p>
          <a:p>
            <a:pPr algn="just"/>
            <a:r>
              <a:rPr lang="en-US" dirty="0"/>
              <a:t>Contamination by mitochondrial DNA is very frequent, since transposase does not discriminate nuclear DNA from mitochondrial DNA (highly abundant) -&gt; a considerable fraction of the reads obtained must be discarded</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8854" y="981067"/>
            <a:ext cx="4484946" cy="4667261"/>
          </a:xfrm>
          <a:prstGeom prst="rect">
            <a:avLst/>
          </a:prstGeom>
        </p:spPr>
      </p:pic>
    </p:spTree>
    <p:extLst>
      <p:ext uri="{BB962C8B-B14F-4D97-AF65-F5344CB8AC3E}">
        <p14:creationId xmlns:p14="http://schemas.microsoft.com/office/powerpoint/2010/main" val="43389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47709"/>
            <a:ext cx="10515600" cy="633358"/>
          </a:xfrm>
        </p:spPr>
        <p:txBody>
          <a:bodyPr>
            <a:noAutofit/>
          </a:bodyPr>
          <a:lstStyle/>
          <a:p>
            <a:r>
              <a:rPr lang="it-IT" sz="2800" dirty="0"/>
              <a:t>Single-</a:t>
            </a:r>
            <a:r>
              <a:rPr lang="it-IT" sz="2800" dirty="0" err="1"/>
              <a:t>cell</a:t>
            </a:r>
            <a:r>
              <a:rPr lang="it-IT" sz="2800" dirty="0"/>
              <a:t> </a:t>
            </a:r>
            <a:r>
              <a:rPr lang="it-IT" sz="2800" dirty="0" err="1"/>
              <a:t>approaches</a:t>
            </a:r>
            <a:r>
              <a:rPr lang="it-IT" sz="2800" dirty="0"/>
              <a:t>: non just RNA-</a:t>
            </a:r>
            <a:r>
              <a:rPr lang="it-IT" sz="2800" dirty="0" err="1"/>
              <a:t>seq</a:t>
            </a:r>
            <a:endParaRPr lang="en-US" sz="2800" dirty="0"/>
          </a:p>
        </p:txBody>
      </p:sp>
      <p:sp>
        <p:nvSpPr>
          <p:cNvPr id="3" name="Segnaposto contenuto 2"/>
          <p:cNvSpPr>
            <a:spLocks noGrp="1"/>
          </p:cNvSpPr>
          <p:nvPr>
            <p:ph idx="1"/>
          </p:nvPr>
        </p:nvSpPr>
        <p:spPr>
          <a:xfrm>
            <a:off x="757989" y="1371466"/>
            <a:ext cx="10515599" cy="5282799"/>
          </a:xfrm>
        </p:spPr>
        <p:txBody>
          <a:bodyPr>
            <a:normAutofit fontScale="92500" lnSpcReduction="10000"/>
          </a:bodyPr>
          <a:lstStyle/>
          <a:p>
            <a:pPr algn="just"/>
            <a:r>
              <a:rPr lang="en-US" dirty="0"/>
              <a:t>Single-cell techniques are potentially applicable for different types of analysis. We have already mentioned single-cell RNA-seq studies (which are relatively easy because of the abundance of RNAs in single cells) and now we have discussed ATAC-seq, but several targeted resequencing approaches could also be applied</a:t>
            </a:r>
          </a:p>
          <a:p>
            <a:pPr algn="just"/>
            <a:r>
              <a:rPr lang="it-IT" dirty="0"/>
              <a:t>Single-</a:t>
            </a:r>
            <a:r>
              <a:rPr lang="it-IT" dirty="0" err="1"/>
              <a:t>cell</a:t>
            </a:r>
            <a:r>
              <a:rPr lang="it-IT" dirty="0"/>
              <a:t> </a:t>
            </a:r>
            <a:r>
              <a:rPr lang="it-IT" dirty="0" err="1"/>
              <a:t>protocols</a:t>
            </a:r>
            <a:r>
              <a:rPr lang="it-IT" dirty="0"/>
              <a:t> </a:t>
            </a:r>
            <a:r>
              <a:rPr lang="it-IT" dirty="0" err="1"/>
              <a:t>have</a:t>
            </a:r>
            <a:r>
              <a:rPr lang="it-IT" dirty="0"/>
              <a:t> </a:t>
            </a:r>
            <a:r>
              <a:rPr lang="it-IT" dirty="0" err="1"/>
              <a:t>been</a:t>
            </a:r>
            <a:r>
              <a:rPr lang="it-IT" dirty="0"/>
              <a:t> </a:t>
            </a:r>
            <a:r>
              <a:rPr lang="it-IT" dirty="0" err="1"/>
              <a:t>also</a:t>
            </a:r>
            <a:r>
              <a:rPr lang="it-IT" dirty="0"/>
              <a:t> </a:t>
            </a:r>
            <a:r>
              <a:rPr lang="it-IT" dirty="0" err="1"/>
              <a:t>developed</a:t>
            </a:r>
            <a:r>
              <a:rPr lang="it-IT" dirty="0"/>
              <a:t> for </a:t>
            </a:r>
            <a:r>
              <a:rPr lang="it-IT" dirty="0" err="1"/>
              <a:t>Dnase-seq</a:t>
            </a:r>
            <a:r>
              <a:rPr lang="it-IT" dirty="0"/>
              <a:t> (</a:t>
            </a:r>
            <a:r>
              <a:rPr lang="it-IT" dirty="0">
                <a:hlinkClick r:id="rId2"/>
              </a:rPr>
              <a:t>https://www.nature.com/articles/nprot.2017.099</a:t>
            </a:r>
            <a:r>
              <a:rPr lang="it-IT" dirty="0"/>
              <a:t>) and MAINE-</a:t>
            </a:r>
            <a:r>
              <a:rPr lang="it-IT" dirty="0" err="1"/>
              <a:t>seq</a:t>
            </a:r>
            <a:r>
              <a:rPr lang="it-IT" dirty="0"/>
              <a:t> (</a:t>
            </a:r>
            <a:r>
              <a:rPr lang="it-IT" dirty="0">
                <a:hlinkClick r:id="rId3"/>
              </a:rPr>
              <a:t>https://www.nature.com/articles/s41586-018-0567-3</a:t>
            </a:r>
            <a:r>
              <a:rPr lang="it-IT" dirty="0"/>
              <a:t>), </a:t>
            </a:r>
            <a:r>
              <a:rPr lang="it-IT" dirty="0" err="1"/>
              <a:t>but</a:t>
            </a:r>
            <a:r>
              <a:rPr lang="it-IT" dirty="0"/>
              <a:t> </a:t>
            </a:r>
            <a:r>
              <a:rPr lang="it-IT" dirty="0" err="1"/>
              <a:t>they</a:t>
            </a:r>
            <a:r>
              <a:rPr lang="it-IT" dirty="0"/>
              <a:t> are </a:t>
            </a:r>
            <a:r>
              <a:rPr lang="it-IT" b="1" u="sng" dirty="0"/>
              <a:t>NOT PRACTICAL</a:t>
            </a:r>
          </a:p>
          <a:p>
            <a:pPr algn="just"/>
            <a:r>
              <a:rPr lang="en-US" dirty="0"/>
              <a:t>Regardless of the type of application, all single cell sequencing techniques involve (</a:t>
            </a:r>
            <a:r>
              <a:rPr lang="en-US" dirty="0" err="1"/>
              <a:t>i</a:t>
            </a:r>
            <a:r>
              <a:rPr lang="en-US" dirty="0"/>
              <a:t>) </a:t>
            </a:r>
            <a:r>
              <a:rPr lang="en-US" b="1" dirty="0"/>
              <a:t>isolation of individual cells</a:t>
            </a:r>
            <a:r>
              <a:rPr lang="en-US" dirty="0"/>
              <a:t> and (ii) </a:t>
            </a:r>
            <a:r>
              <a:rPr lang="en-US" b="1" dirty="0"/>
              <a:t>construction of barcoded libraries, each corresponding to a single cell</a:t>
            </a:r>
            <a:r>
              <a:rPr lang="en-US" dirty="0"/>
              <a:t> (or nucleus, in the case of ATAC-seq, similar to snRNA-seq)</a:t>
            </a:r>
          </a:p>
          <a:p>
            <a:pPr algn="just"/>
            <a:r>
              <a:rPr lang="en-US" dirty="0"/>
              <a:t>Such isolation usually takes place through the use of specially developed microfluidic instrumentation, and sequencing is always performed using short reads</a:t>
            </a:r>
          </a:p>
          <a:p>
            <a:pPr algn="just"/>
            <a:r>
              <a:rPr lang="en-US" dirty="0"/>
              <a:t>The Illumina protocol for building single cell libraries is illustrated in a video on the folder you will find in Moodle, which has already been seen while talking about </a:t>
            </a:r>
            <a:r>
              <a:rPr lang="en-US" dirty="0" err="1"/>
              <a:t>scRNA</a:t>
            </a:r>
            <a:r>
              <a:rPr lang="en-US" dirty="0"/>
              <a:t>-seq. An example on their operation in the ATAC-seq field, via the Chromium 10X system, is shown in a second video found on Moodle</a:t>
            </a:r>
            <a:endParaRPr lang="it-IT" dirty="0"/>
          </a:p>
        </p:txBody>
      </p:sp>
    </p:spTree>
    <p:extLst>
      <p:ext uri="{BB962C8B-B14F-4D97-AF65-F5344CB8AC3E}">
        <p14:creationId xmlns:p14="http://schemas.microsoft.com/office/powerpoint/2010/main" val="88040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47709"/>
            <a:ext cx="10515600" cy="633358"/>
          </a:xfrm>
        </p:spPr>
        <p:txBody>
          <a:bodyPr>
            <a:normAutofit fontScale="90000"/>
          </a:bodyPr>
          <a:lstStyle/>
          <a:p>
            <a:r>
              <a:rPr lang="it-IT" sz="2800" dirty="0"/>
              <a:t>Coverage and costs: </a:t>
            </a:r>
            <a:r>
              <a:rPr lang="it-IT" sz="2800" dirty="0" err="1"/>
              <a:t>how</a:t>
            </a:r>
            <a:r>
              <a:rPr lang="it-IT" sz="2800" dirty="0"/>
              <a:t> </a:t>
            </a:r>
            <a:r>
              <a:rPr lang="it-IT" sz="2800" dirty="0" err="1"/>
              <a:t>should</a:t>
            </a:r>
            <a:r>
              <a:rPr lang="it-IT" sz="2800" dirty="0"/>
              <a:t> </a:t>
            </a:r>
            <a:r>
              <a:rPr lang="it-IT" sz="2800" dirty="0" err="1"/>
              <a:t>these</a:t>
            </a:r>
            <a:r>
              <a:rPr lang="it-IT" sz="2800" dirty="0"/>
              <a:t> be </a:t>
            </a:r>
            <a:r>
              <a:rPr lang="it-IT" sz="2800" dirty="0" err="1"/>
              <a:t>calculated</a:t>
            </a:r>
            <a:r>
              <a:rPr lang="it-IT" sz="2800" dirty="0"/>
              <a:t> for </a:t>
            </a:r>
            <a:r>
              <a:rPr lang="it-IT" sz="2800" dirty="0" err="1"/>
              <a:t>this</a:t>
            </a:r>
            <a:r>
              <a:rPr lang="it-IT" sz="2800" dirty="0"/>
              <a:t> </a:t>
            </a:r>
            <a:r>
              <a:rPr lang="it-IT" sz="2800" dirty="0" err="1"/>
              <a:t>type</a:t>
            </a:r>
            <a:r>
              <a:rPr lang="it-IT" sz="2800" dirty="0"/>
              <a:t> of </a:t>
            </a:r>
            <a:r>
              <a:rPr lang="it-IT" sz="2800" dirty="0" err="1"/>
              <a:t>approaches</a:t>
            </a:r>
            <a:r>
              <a:rPr lang="it-IT" sz="2800" dirty="0"/>
              <a:t>?</a:t>
            </a:r>
            <a:endParaRPr lang="en-US" sz="2800" dirty="0"/>
          </a:p>
        </p:txBody>
      </p:sp>
      <p:sp>
        <p:nvSpPr>
          <p:cNvPr id="3" name="Segnaposto contenuto 2"/>
          <p:cNvSpPr>
            <a:spLocks noGrp="1"/>
          </p:cNvSpPr>
          <p:nvPr>
            <p:ph idx="1"/>
          </p:nvPr>
        </p:nvSpPr>
        <p:spPr>
          <a:xfrm>
            <a:off x="838200" y="1483760"/>
            <a:ext cx="10515599" cy="5282799"/>
          </a:xfrm>
        </p:spPr>
        <p:txBody>
          <a:bodyPr>
            <a:normAutofit/>
          </a:bodyPr>
          <a:lstStyle/>
          <a:p>
            <a:pPr algn="just"/>
            <a:r>
              <a:rPr lang="en-US" dirty="0"/>
              <a:t>The fundamental question we need to ask ourselves  is, “</a:t>
            </a:r>
            <a:r>
              <a:rPr lang="en-US" i="1" dirty="0"/>
              <a:t>What fraction of the target genome can have open chromatin</a:t>
            </a:r>
            <a:r>
              <a:rPr lang="en-US" dirty="0"/>
              <a:t>?”</a:t>
            </a:r>
          </a:p>
          <a:p>
            <a:pPr algn="just"/>
            <a:r>
              <a:rPr lang="en-US" dirty="0"/>
              <a:t>The answer depends on the species, the structure of the genome, and its size</a:t>
            </a:r>
          </a:p>
          <a:p>
            <a:pPr algn="just"/>
            <a:r>
              <a:rPr lang="en-US" dirty="0"/>
              <a:t>In humans, it has been empirically shown that </a:t>
            </a:r>
            <a:r>
              <a:rPr lang="en-US" b="1" dirty="0"/>
              <a:t>about 1-2% of chromatin is usually open</a:t>
            </a:r>
          </a:p>
          <a:p>
            <a:pPr algn="just"/>
            <a:r>
              <a:rPr lang="en-US" u="sng" dirty="0"/>
              <a:t>20-50 million reads are therefore usually considered sufficient to obtain the complete profile of a sample with </a:t>
            </a:r>
            <a:r>
              <a:rPr lang="en-US" u="sng" dirty="0" err="1"/>
              <a:t>Dnase</a:t>
            </a:r>
            <a:r>
              <a:rPr lang="en-US" u="sng" dirty="0"/>
              <a:t>-seq, MAINE-seq and FAIRE-seq</a:t>
            </a:r>
          </a:p>
          <a:p>
            <a:pPr algn="just"/>
            <a:r>
              <a:rPr lang="en-US" dirty="0"/>
              <a:t>For ATAC-seq, the coverage is greater: </a:t>
            </a:r>
            <a:r>
              <a:rPr lang="en-US" u="sng" dirty="0"/>
              <a:t>about 50 million reads may be sufficient for comparisons between samples</a:t>
            </a:r>
            <a:r>
              <a:rPr lang="en-US" dirty="0"/>
              <a:t> (e.g., before and after a treatment), but to obtain a complete chromatin accessibility map requires &gt;200 million reads per sample</a:t>
            </a:r>
            <a:endParaRPr lang="it-IT" dirty="0"/>
          </a:p>
        </p:txBody>
      </p:sp>
    </p:spTree>
    <p:extLst>
      <p:ext uri="{BB962C8B-B14F-4D97-AF65-F5344CB8AC3E}">
        <p14:creationId xmlns:p14="http://schemas.microsoft.com/office/powerpoint/2010/main" val="406585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783138"/>
            <a:ext cx="10515600" cy="633358"/>
          </a:xfrm>
        </p:spPr>
        <p:txBody>
          <a:bodyPr>
            <a:noAutofit/>
          </a:bodyPr>
          <a:lstStyle/>
          <a:p>
            <a:r>
              <a:rPr lang="it-IT" sz="2400" dirty="0"/>
              <a:t>How </a:t>
            </a:r>
            <a:r>
              <a:rPr lang="it-IT" sz="2400" dirty="0" err="1"/>
              <a:t>much</a:t>
            </a:r>
            <a:r>
              <a:rPr lang="it-IT" sz="2400" dirty="0"/>
              <a:t> are </a:t>
            </a:r>
            <a:r>
              <a:rPr lang="it-IT" sz="2400" dirty="0" err="1"/>
              <a:t>these</a:t>
            </a:r>
            <a:r>
              <a:rPr lang="it-IT" sz="2400" dirty="0"/>
              <a:t> techniques </a:t>
            </a:r>
            <a:r>
              <a:rPr lang="it-IT" sz="2400" dirty="0" err="1"/>
              <a:t>actually</a:t>
            </a:r>
            <a:r>
              <a:rPr lang="it-IT" sz="2400" dirty="0"/>
              <a:t> </a:t>
            </a:r>
            <a:r>
              <a:rPr lang="it-IT" sz="2400" dirty="0" err="1"/>
              <a:t>used</a:t>
            </a:r>
            <a:r>
              <a:rPr lang="it-IT" sz="2400" dirty="0"/>
              <a:t>?</a:t>
            </a:r>
            <a:endParaRPr lang="en-US" sz="2400" dirty="0"/>
          </a:p>
        </p:txBody>
      </p:sp>
      <p:sp>
        <p:nvSpPr>
          <p:cNvPr id="3" name="Segnaposto contenuto 2"/>
          <p:cNvSpPr>
            <a:spLocks noGrp="1"/>
          </p:cNvSpPr>
          <p:nvPr>
            <p:ph idx="1"/>
          </p:nvPr>
        </p:nvSpPr>
        <p:spPr>
          <a:xfrm>
            <a:off x="838200" y="1657932"/>
            <a:ext cx="10679723" cy="5012834"/>
          </a:xfrm>
        </p:spPr>
        <p:txBody>
          <a:bodyPr>
            <a:normAutofit/>
          </a:bodyPr>
          <a:lstStyle/>
          <a:p>
            <a:pPr algn="just"/>
            <a:r>
              <a:rPr lang="it-IT" dirty="0" err="1"/>
              <a:t>We</a:t>
            </a:r>
            <a:r>
              <a:rPr lang="it-IT" dirty="0"/>
              <a:t> can </a:t>
            </a:r>
            <a:r>
              <a:rPr lang="it-IT" dirty="0" err="1"/>
              <a:t>assess</a:t>
            </a:r>
            <a:r>
              <a:rPr lang="it-IT" dirty="0"/>
              <a:t> </a:t>
            </a:r>
            <a:r>
              <a:rPr lang="it-IT" dirty="0" err="1"/>
              <a:t>this</a:t>
            </a:r>
            <a:r>
              <a:rPr lang="it-IT" dirty="0"/>
              <a:t> </a:t>
            </a:r>
            <a:r>
              <a:rPr lang="it-IT" dirty="0" err="1"/>
              <a:t>based</a:t>
            </a:r>
            <a:r>
              <a:rPr lang="it-IT" dirty="0"/>
              <a:t> on the </a:t>
            </a:r>
            <a:r>
              <a:rPr lang="it-IT" dirty="0" err="1"/>
              <a:t>number</a:t>
            </a:r>
            <a:r>
              <a:rPr lang="it-IT" dirty="0"/>
              <a:t> of </a:t>
            </a:r>
            <a:r>
              <a:rPr lang="it-IT" dirty="0" err="1"/>
              <a:t>citations</a:t>
            </a:r>
            <a:r>
              <a:rPr lang="it-IT" dirty="0"/>
              <a:t> </a:t>
            </a:r>
            <a:r>
              <a:rPr lang="it-IT" dirty="0" err="1"/>
              <a:t>received</a:t>
            </a:r>
            <a:r>
              <a:rPr lang="it-IT" dirty="0"/>
              <a:t> by </a:t>
            </a:r>
            <a:r>
              <a:rPr lang="it-IT" dirty="0" err="1"/>
              <a:t>each</a:t>
            </a:r>
            <a:r>
              <a:rPr lang="it-IT" dirty="0"/>
              <a:t> </a:t>
            </a:r>
            <a:r>
              <a:rPr lang="it-IT" dirty="0" err="1"/>
              <a:t>reference</a:t>
            </a:r>
            <a:r>
              <a:rPr lang="it-IT" dirty="0"/>
              <a:t> paper</a:t>
            </a:r>
          </a:p>
          <a:p>
            <a:pPr algn="just"/>
            <a:r>
              <a:rPr lang="it-IT" b="1" u="sng" dirty="0" err="1"/>
              <a:t>DNase-seq</a:t>
            </a:r>
            <a:r>
              <a:rPr lang="it-IT" b="1" dirty="0"/>
              <a:t> </a:t>
            </a:r>
            <a:r>
              <a:rPr lang="it-IT" dirty="0"/>
              <a:t>– Boyle et al. 2008, Science, </a:t>
            </a:r>
            <a:r>
              <a:rPr lang="it-IT" dirty="0">
                <a:hlinkClick r:id="rId2"/>
              </a:rPr>
              <a:t>https://doi.org/10.1016/j.cell.2007.12.014</a:t>
            </a:r>
            <a:r>
              <a:rPr lang="it-IT" dirty="0"/>
              <a:t> - &gt; &gt; 1800 citazioni</a:t>
            </a:r>
            <a:endParaRPr lang="en-US" b="1" u="sng" dirty="0"/>
          </a:p>
          <a:p>
            <a:r>
              <a:rPr lang="en-US" b="1" u="sng" dirty="0"/>
              <a:t>FAIRE-</a:t>
            </a:r>
            <a:r>
              <a:rPr lang="en-US" b="1" u="sng" dirty="0" err="1"/>
              <a:t>seq</a:t>
            </a:r>
            <a:r>
              <a:rPr lang="en-US" dirty="0"/>
              <a:t> – </a:t>
            </a:r>
            <a:r>
              <a:rPr lang="en-US" dirty="0" err="1"/>
              <a:t>Giresi</a:t>
            </a:r>
            <a:r>
              <a:rPr lang="en-US" dirty="0"/>
              <a:t> et al. 2007, Genome Research, </a:t>
            </a:r>
            <a:r>
              <a:rPr lang="en-US" dirty="0">
                <a:hlinkClick r:id="rId3"/>
              </a:rPr>
              <a:t>https://doi.org/10.1101%2Fgr.5533506</a:t>
            </a:r>
            <a:r>
              <a:rPr lang="en-US" dirty="0"/>
              <a:t> -&gt;  1200 citations</a:t>
            </a:r>
          </a:p>
          <a:p>
            <a:r>
              <a:rPr lang="en-US" b="1" u="sng" dirty="0" err="1"/>
              <a:t>Mnase-seq</a:t>
            </a:r>
            <a:r>
              <a:rPr lang="en-US" b="1" u="sng" dirty="0"/>
              <a:t>/MAINE-</a:t>
            </a:r>
            <a:r>
              <a:rPr lang="en-US" b="1" u="sng" dirty="0" err="1"/>
              <a:t>seq</a:t>
            </a:r>
            <a:r>
              <a:rPr lang="en-US" dirty="0"/>
              <a:t> – </a:t>
            </a:r>
            <a:r>
              <a:rPr lang="en-US" dirty="0" err="1"/>
              <a:t>Schones</a:t>
            </a:r>
            <a:r>
              <a:rPr lang="en-US" dirty="0"/>
              <a:t> et al. 2008, Cell, </a:t>
            </a:r>
            <a:r>
              <a:rPr lang="en-US" dirty="0">
                <a:hlinkClick r:id="rId4"/>
              </a:rPr>
              <a:t>https://doi.org/10.1016/j.cell.2008.02.022</a:t>
            </a:r>
            <a:r>
              <a:rPr lang="en-US" dirty="0"/>
              <a:t> -&gt; more than 1700 citations</a:t>
            </a:r>
          </a:p>
          <a:p>
            <a:r>
              <a:rPr lang="en-US" b="1" u="sng" dirty="0"/>
              <a:t>ATAC-</a:t>
            </a:r>
            <a:r>
              <a:rPr lang="en-US" b="1" u="sng" dirty="0" err="1"/>
              <a:t>seq</a:t>
            </a:r>
            <a:r>
              <a:rPr lang="en-US" dirty="0"/>
              <a:t> – </a:t>
            </a:r>
            <a:r>
              <a:rPr lang="en-US" dirty="0" err="1"/>
              <a:t>Buenrostro</a:t>
            </a:r>
            <a:r>
              <a:rPr lang="en-US" dirty="0"/>
              <a:t> et al. 2016, Nature Methods 2013, </a:t>
            </a:r>
            <a:r>
              <a:rPr lang="en-US" dirty="0">
                <a:hlinkClick r:id="rId5"/>
              </a:rPr>
              <a:t>https://doi.org/10.1038%2Fnmeth.2688</a:t>
            </a:r>
            <a:r>
              <a:rPr lang="en-US" dirty="0"/>
              <a:t> -&gt; </a:t>
            </a:r>
            <a:r>
              <a:rPr lang="en-US" b="1" u="sng" dirty="0"/>
              <a:t>&gt;7000 citations</a:t>
            </a:r>
            <a:br>
              <a:rPr lang="en-US" dirty="0"/>
            </a:br>
            <a:endParaRPr lang="it-IT" dirty="0"/>
          </a:p>
        </p:txBody>
      </p:sp>
    </p:spTree>
    <p:extLst>
      <p:ext uri="{BB962C8B-B14F-4D97-AF65-F5344CB8AC3E}">
        <p14:creationId xmlns:p14="http://schemas.microsoft.com/office/powerpoint/2010/main" val="138502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7315199" y="2699238"/>
            <a:ext cx="4193931" cy="2031325"/>
          </a:xfrm>
          <a:prstGeom prst="rect">
            <a:avLst/>
          </a:prstGeom>
          <a:noFill/>
        </p:spPr>
        <p:txBody>
          <a:bodyPr wrap="square" rtlCol="0">
            <a:spAutoFit/>
          </a:bodyPr>
          <a:lstStyle/>
          <a:p>
            <a:pPr algn="just"/>
            <a:r>
              <a:rPr lang="en-US" dirty="0"/>
              <a:t>It is quite evident that, because of its greater convenience and the possibility of being used for single-cell approaches, ATAC-seq is becoming the approach of choice for studying chromatin structure through NGS sequencing</a:t>
            </a:r>
          </a:p>
        </p:txBody>
      </p:sp>
      <p:sp>
        <p:nvSpPr>
          <p:cNvPr id="6" name="Titolo 1">
            <a:extLst>
              <a:ext uri="{FF2B5EF4-FFF2-40B4-BE49-F238E27FC236}">
                <a16:creationId xmlns:a16="http://schemas.microsoft.com/office/drawing/2014/main" id="{F7F56793-5E4C-B2B9-9ABE-3A2FA447286C}"/>
              </a:ext>
            </a:extLst>
          </p:cNvPr>
          <p:cNvSpPr txBox="1">
            <a:spLocks/>
          </p:cNvSpPr>
          <p:nvPr/>
        </p:nvSpPr>
        <p:spPr>
          <a:xfrm>
            <a:off x="838199" y="783138"/>
            <a:ext cx="10515600" cy="633358"/>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it-IT" sz="2400"/>
              <a:t>How much are these techniques actually used?</a:t>
            </a:r>
            <a:endParaRPr lang="en-US" sz="2400" dirty="0"/>
          </a:p>
        </p:txBody>
      </p:sp>
      <p:graphicFrame>
        <p:nvGraphicFramePr>
          <p:cNvPr id="2" name="Grafico 1">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343852316"/>
              </p:ext>
            </p:extLst>
          </p:nvPr>
        </p:nvGraphicFramePr>
        <p:xfrm>
          <a:off x="838198" y="1796716"/>
          <a:ext cx="6204285" cy="40705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766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err="1"/>
              <a:t>ChIP</a:t>
            </a:r>
            <a:r>
              <a:rPr lang="it-IT" dirty="0"/>
              <a:t> </a:t>
            </a:r>
            <a:r>
              <a:rPr lang="it-IT" dirty="0" err="1"/>
              <a:t>sequencing</a:t>
            </a:r>
            <a:endParaRPr lang="en-US" dirty="0"/>
          </a:p>
        </p:txBody>
      </p:sp>
      <p:sp>
        <p:nvSpPr>
          <p:cNvPr id="3" name="Segnaposto contenuto 2"/>
          <p:cNvSpPr>
            <a:spLocks noGrp="1"/>
          </p:cNvSpPr>
          <p:nvPr>
            <p:ph idx="1"/>
          </p:nvPr>
        </p:nvSpPr>
        <p:spPr>
          <a:xfrm>
            <a:off x="838200" y="1473295"/>
            <a:ext cx="6050280" cy="3898136"/>
          </a:xfrm>
        </p:spPr>
        <p:txBody>
          <a:bodyPr>
            <a:normAutofit fontScale="92500" lnSpcReduction="10000"/>
          </a:bodyPr>
          <a:lstStyle/>
          <a:p>
            <a:pPr algn="just"/>
            <a:r>
              <a:rPr lang="en-US" dirty="0"/>
              <a:t>This is a technique that combines </a:t>
            </a:r>
            <a:r>
              <a:rPr lang="en-US" b="1" dirty="0"/>
              <a:t>chromatin immunoprecipitation (</a:t>
            </a:r>
            <a:r>
              <a:rPr lang="en-US" b="1" dirty="0" err="1"/>
              <a:t>ChIP</a:t>
            </a:r>
            <a:r>
              <a:rPr lang="en-US" b="1" dirty="0"/>
              <a:t>)</a:t>
            </a:r>
            <a:r>
              <a:rPr lang="en-US" dirty="0"/>
              <a:t> with massive sequencing to identify the binding sites of a protein of interest. This protein can be:</a:t>
            </a:r>
          </a:p>
          <a:p>
            <a:pPr algn="just"/>
            <a:r>
              <a:rPr lang="en-US" b="1" u="sng" dirty="0"/>
              <a:t>(</a:t>
            </a:r>
            <a:r>
              <a:rPr lang="en-US" b="1" u="sng" dirty="0" err="1"/>
              <a:t>i</a:t>
            </a:r>
            <a:r>
              <a:rPr lang="en-US" b="1" u="sng" dirty="0"/>
              <a:t>) a histone; (ii) a transcription factor; (iii) any other nuclear protein</a:t>
            </a:r>
          </a:p>
          <a:p>
            <a:pPr algn="just"/>
            <a:r>
              <a:rPr lang="en-US" dirty="0"/>
              <a:t>This allows to identify:</a:t>
            </a:r>
          </a:p>
          <a:p>
            <a:pPr algn="just">
              <a:buFont typeface="Wingdings" panose="05000000000000000000" pitchFamily="2" charset="2"/>
              <a:buChar char="Ø"/>
            </a:pPr>
            <a:r>
              <a:rPr lang="en-US" dirty="0"/>
              <a:t>all the sites to which a given target protein is going to bind on a whole-genome scale</a:t>
            </a:r>
          </a:p>
          <a:p>
            <a:pPr algn="just">
              <a:buFont typeface="Wingdings" panose="05000000000000000000" pitchFamily="2" charset="2"/>
              <a:buChar char="Ø"/>
            </a:pPr>
            <a:r>
              <a:rPr lang="en-US" dirty="0"/>
              <a:t>the “strength” of binding of the protein of interest to individual genomic regions recognized by it</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9789" y="480436"/>
            <a:ext cx="4444444" cy="6019047"/>
          </a:xfrm>
          <a:prstGeom prst="rect">
            <a:avLst/>
          </a:prstGeom>
        </p:spPr>
      </p:pic>
      <p:sp>
        <p:nvSpPr>
          <p:cNvPr id="5" name="CasellaDiTesto 4"/>
          <p:cNvSpPr txBox="1"/>
          <p:nvPr/>
        </p:nvSpPr>
        <p:spPr>
          <a:xfrm>
            <a:off x="671648" y="5556069"/>
            <a:ext cx="6383383" cy="830997"/>
          </a:xfrm>
          <a:prstGeom prst="rect">
            <a:avLst/>
          </a:prstGeom>
          <a:noFill/>
          <a:ln>
            <a:solidFill>
              <a:srgbClr val="00B050"/>
            </a:solidFill>
          </a:ln>
        </p:spPr>
        <p:txBody>
          <a:bodyPr wrap="square" rtlCol="0">
            <a:spAutoFit/>
          </a:bodyPr>
          <a:lstStyle/>
          <a:p>
            <a:pPr algn="just"/>
            <a:r>
              <a:rPr lang="en-US" sz="1600" dirty="0"/>
              <a:t>Whereas the techniques described so far generated overall accessibility maps, </a:t>
            </a:r>
            <a:r>
              <a:rPr lang="en-US" sz="1600" b="1" dirty="0" err="1"/>
              <a:t>ChIP</a:t>
            </a:r>
            <a:r>
              <a:rPr lang="en-US" sz="1600" b="1" dirty="0"/>
              <a:t> sequencing is a protein-specific approach for proteins of interest</a:t>
            </a:r>
            <a:endParaRPr lang="en-US" sz="1600" b="1" u="sng" dirty="0"/>
          </a:p>
        </p:txBody>
      </p:sp>
    </p:spTree>
    <p:extLst>
      <p:ext uri="{BB962C8B-B14F-4D97-AF65-F5344CB8AC3E}">
        <p14:creationId xmlns:p14="http://schemas.microsoft.com/office/powerpoint/2010/main" val="404184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err="1"/>
              <a:t>ChIP</a:t>
            </a:r>
            <a:r>
              <a:rPr lang="it-IT" dirty="0"/>
              <a:t> </a:t>
            </a:r>
            <a:r>
              <a:rPr lang="it-IT" dirty="0" err="1"/>
              <a:t>sequencing</a:t>
            </a:r>
            <a:r>
              <a:rPr lang="it-IT" dirty="0"/>
              <a:t> – </a:t>
            </a:r>
            <a:r>
              <a:rPr lang="it-IT" dirty="0" err="1"/>
              <a:t>step</a:t>
            </a:r>
            <a:r>
              <a:rPr lang="it-IT" dirty="0"/>
              <a:t> by </a:t>
            </a:r>
            <a:r>
              <a:rPr lang="it-IT" dirty="0" err="1"/>
              <a:t>step</a:t>
            </a:r>
            <a:endParaRPr lang="en-US" dirty="0"/>
          </a:p>
        </p:txBody>
      </p:sp>
      <p:sp>
        <p:nvSpPr>
          <p:cNvPr id="3" name="Segnaposto contenuto 2"/>
          <p:cNvSpPr>
            <a:spLocks noGrp="1"/>
          </p:cNvSpPr>
          <p:nvPr>
            <p:ph idx="1"/>
          </p:nvPr>
        </p:nvSpPr>
        <p:spPr>
          <a:xfrm>
            <a:off x="838200" y="1657933"/>
            <a:ext cx="6050280" cy="2025793"/>
          </a:xfrm>
        </p:spPr>
        <p:txBody>
          <a:bodyPr>
            <a:normAutofit fontScale="92500" lnSpcReduction="10000"/>
          </a:bodyPr>
          <a:lstStyle/>
          <a:p>
            <a:pPr marL="45720" indent="0" algn="just">
              <a:buNone/>
            </a:pPr>
            <a:r>
              <a:rPr lang="en-US" dirty="0"/>
              <a:t>A </a:t>
            </a:r>
            <a:r>
              <a:rPr lang="en-US" dirty="0" err="1"/>
              <a:t>ChIP</a:t>
            </a:r>
            <a:r>
              <a:rPr lang="en-US" dirty="0"/>
              <a:t>-seq experiment starts with </a:t>
            </a:r>
            <a:r>
              <a:rPr lang="en-US" b="1" dirty="0"/>
              <a:t>cross-linking via formaldehyde</a:t>
            </a:r>
            <a:r>
              <a:rPr lang="en-US" dirty="0"/>
              <a:t> (as in FAIRE-seq) between proteins interacting with genomic DNA and the genomic DNA itself</a:t>
            </a:r>
          </a:p>
          <a:p>
            <a:pPr marL="45720" indent="0" algn="just">
              <a:buNone/>
            </a:pPr>
            <a:r>
              <a:rPr lang="en-US" dirty="0"/>
              <a:t>N.B. the process will generate complexes involving all proteins, including the protein(s) of interest, but also many others</a:t>
            </a:r>
            <a:endParaRPr lang="it-IT" dirty="0"/>
          </a:p>
        </p:txBody>
      </p:sp>
      <p:pic>
        <p:nvPicPr>
          <p:cNvPr id="6" name="Picture 6"/>
          <p:cNvPicPr>
            <a:picLocks noChangeAspect="1"/>
          </p:cNvPicPr>
          <p:nvPr/>
        </p:nvPicPr>
        <p:blipFill rotWithShape="1">
          <a:blip r:embed="rId2">
            <a:extLst>
              <a:ext uri="{28A0092B-C50C-407E-A947-70E740481C1C}">
                <a14:useLocalDpi xmlns:a14="http://schemas.microsoft.com/office/drawing/2010/main" val="0"/>
              </a:ext>
            </a:extLst>
          </a:blip>
          <a:srcRect t="2" r="62571" b="65149"/>
          <a:stretch/>
        </p:blipFill>
        <p:spPr bwMode="auto">
          <a:xfrm>
            <a:off x="8110973" y="365126"/>
            <a:ext cx="3242827"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2">
            <a:extLst>
              <a:ext uri="{28A0092B-C50C-407E-A947-70E740481C1C}">
                <a14:useLocalDpi xmlns:a14="http://schemas.microsoft.com/office/drawing/2010/main" val="0"/>
              </a:ext>
            </a:extLst>
          </a:blip>
          <a:srcRect l="40807" t="1904" b="65382"/>
          <a:stretch>
            <a:fillRect/>
          </a:stretch>
        </p:blipFill>
        <p:spPr bwMode="auto">
          <a:xfrm>
            <a:off x="7260863" y="3755549"/>
            <a:ext cx="4560887"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57144" y="3584393"/>
            <a:ext cx="2212391" cy="280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41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783138"/>
            <a:ext cx="10515600" cy="633358"/>
          </a:xfrm>
        </p:spPr>
        <p:txBody>
          <a:bodyPr>
            <a:normAutofit fontScale="90000"/>
          </a:bodyPr>
          <a:lstStyle/>
          <a:p>
            <a:r>
              <a:rPr lang="it-IT" dirty="0"/>
              <a:t>The </a:t>
            </a:r>
            <a:r>
              <a:rPr lang="it-IT" dirty="0" err="1"/>
              <a:t>omics</a:t>
            </a:r>
            <a:r>
              <a:rPr lang="it-IT" dirty="0"/>
              <a:t>-era: </a:t>
            </a:r>
            <a:r>
              <a:rPr lang="it-IT" dirty="0" err="1"/>
              <a:t>moving</a:t>
            </a:r>
            <a:r>
              <a:rPr lang="it-IT" dirty="0"/>
              <a:t> </a:t>
            </a:r>
            <a:r>
              <a:rPr lang="it-IT" dirty="0" err="1"/>
              <a:t>towards</a:t>
            </a:r>
            <a:r>
              <a:rPr lang="it-IT" dirty="0"/>
              <a:t> the study of gene </a:t>
            </a:r>
            <a:r>
              <a:rPr lang="it-IT" dirty="0" err="1"/>
              <a:t>expression</a:t>
            </a:r>
            <a:r>
              <a:rPr lang="it-IT" dirty="0"/>
              <a:t> </a:t>
            </a:r>
            <a:r>
              <a:rPr lang="it-IT" dirty="0" err="1"/>
              <a:t>regulation</a:t>
            </a:r>
            <a:endParaRPr lang="en-US" dirty="0"/>
          </a:p>
        </p:txBody>
      </p:sp>
      <p:sp>
        <p:nvSpPr>
          <p:cNvPr id="3" name="Segnaposto contenuto 2"/>
          <p:cNvSpPr>
            <a:spLocks noGrp="1"/>
          </p:cNvSpPr>
          <p:nvPr>
            <p:ph idx="1"/>
          </p:nvPr>
        </p:nvSpPr>
        <p:spPr>
          <a:xfrm>
            <a:off x="838200" y="1657932"/>
            <a:ext cx="5397137" cy="5012834"/>
          </a:xfrm>
        </p:spPr>
        <p:txBody>
          <a:bodyPr>
            <a:normAutofit fontScale="85000" lnSpcReduction="20000"/>
          </a:bodyPr>
          <a:lstStyle/>
          <a:p>
            <a:pPr algn="just"/>
            <a:r>
              <a:rPr lang="en-US" sz="2300" dirty="0"/>
              <a:t>Although genomic sequencing/resequencing, targeted resequencing and RNA-sequencing are certainly the most popular application areas of modern sequencing technologies, the ability to obtain high throughput data fits well with the growing needs of the research world</a:t>
            </a:r>
          </a:p>
          <a:p>
            <a:pPr algn="just"/>
            <a:r>
              <a:rPr lang="en-US" sz="2300" dirty="0"/>
              <a:t>2</a:t>
            </a:r>
            <a:r>
              <a:rPr lang="en-US" sz="2300" baseline="30000" dirty="0"/>
              <a:t>nd</a:t>
            </a:r>
            <a:r>
              <a:rPr lang="en-US" sz="2300" dirty="0"/>
              <a:t> generation sequencing technologies in particular have made it possible to shift to an “omics” scale analyses that were usually conducted on single target genes</a:t>
            </a:r>
          </a:p>
          <a:p>
            <a:pPr algn="just"/>
            <a:r>
              <a:rPr lang="en-US" sz="2300" dirty="0"/>
              <a:t>In particular, it is possible to use massive sequencing to study DNA-protein interactions, or to investigate the state of chromatin accessibility, methylation of genomic DNA, and much more</a:t>
            </a:r>
          </a:p>
          <a:p>
            <a:pPr marL="45720" indent="0" algn="just">
              <a:buNone/>
            </a:pPr>
            <a:br>
              <a:rPr lang="en-US" dirty="0"/>
            </a:b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2014983"/>
            <a:ext cx="5715000" cy="3429000"/>
          </a:xfrm>
          <a:prstGeom prst="rect">
            <a:avLst/>
          </a:prstGeom>
        </p:spPr>
      </p:pic>
    </p:spTree>
    <p:extLst>
      <p:ext uri="{BB962C8B-B14F-4D97-AF65-F5344CB8AC3E}">
        <p14:creationId xmlns:p14="http://schemas.microsoft.com/office/powerpoint/2010/main" val="193103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err="1"/>
              <a:t>ChIP</a:t>
            </a:r>
            <a:r>
              <a:rPr lang="it-IT" dirty="0"/>
              <a:t> </a:t>
            </a:r>
            <a:r>
              <a:rPr lang="it-IT" dirty="0" err="1"/>
              <a:t>sequencing</a:t>
            </a:r>
            <a:r>
              <a:rPr lang="it-IT" dirty="0"/>
              <a:t> – </a:t>
            </a:r>
            <a:r>
              <a:rPr lang="it-IT" dirty="0" err="1"/>
              <a:t>step</a:t>
            </a:r>
            <a:r>
              <a:rPr lang="it-IT" dirty="0"/>
              <a:t> by </a:t>
            </a:r>
            <a:r>
              <a:rPr lang="it-IT" dirty="0" err="1"/>
              <a:t>step</a:t>
            </a:r>
            <a:endParaRPr lang="en-US" dirty="0"/>
          </a:p>
        </p:txBody>
      </p:sp>
      <p:sp>
        <p:nvSpPr>
          <p:cNvPr id="3" name="Segnaposto contenuto 2"/>
          <p:cNvSpPr>
            <a:spLocks noGrp="1"/>
          </p:cNvSpPr>
          <p:nvPr>
            <p:ph idx="1"/>
          </p:nvPr>
        </p:nvSpPr>
        <p:spPr>
          <a:xfrm>
            <a:off x="838200" y="1630446"/>
            <a:ext cx="6050280" cy="4631017"/>
          </a:xfrm>
        </p:spPr>
        <p:txBody>
          <a:bodyPr>
            <a:normAutofit/>
          </a:bodyPr>
          <a:lstStyle/>
          <a:p>
            <a:pPr marL="45720" indent="0" algn="just">
              <a:buNone/>
            </a:pPr>
            <a:r>
              <a:rPr lang="en-US" dirty="0"/>
              <a:t>The cross-linking process is followed by sonication, which fragments the genomic DNA that remains cross-linked to the proteins</a:t>
            </a:r>
          </a:p>
          <a:p>
            <a:pPr marL="45720" indent="0" algn="just">
              <a:buNone/>
            </a:pPr>
            <a:r>
              <a:rPr lang="en-US" dirty="0"/>
              <a:t>This is followed by </a:t>
            </a:r>
            <a:r>
              <a:rPr lang="en-US" b="1" dirty="0"/>
              <a:t>immunoprecipitation</a:t>
            </a:r>
            <a:r>
              <a:rPr lang="en-US" dirty="0"/>
              <a:t>, which uses an antibody that must specifically recognize the protein of interest</a:t>
            </a:r>
          </a:p>
          <a:p>
            <a:pPr marL="45720" indent="0" algn="just">
              <a:buNone/>
            </a:pPr>
            <a:r>
              <a:rPr lang="en-US" dirty="0"/>
              <a:t>Immunoprecipitation takes advantage of magnetic beads, to which the antibodies are bound</a:t>
            </a:r>
          </a:p>
          <a:p>
            <a:pPr marL="45720" indent="0" algn="just">
              <a:buNone/>
            </a:pPr>
            <a:r>
              <a:rPr lang="en-US" dirty="0" err="1"/>
              <a:t>ChIP</a:t>
            </a:r>
            <a:r>
              <a:rPr lang="en-US" dirty="0"/>
              <a:t>-seq thus is very well suited to the study of any type of protein that can bind genomic DNA, provided that a functioning antibody can be developed against it</a:t>
            </a:r>
            <a:endParaRPr lang="it-IT" dirty="0"/>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t="38907" r="58517" b="25449"/>
          <a:stretch>
            <a:fillRect/>
          </a:stretch>
        </p:blipFill>
        <p:spPr bwMode="auto">
          <a:xfrm>
            <a:off x="7289074" y="1731191"/>
            <a:ext cx="4198938"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27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err="1"/>
              <a:t>ChIP</a:t>
            </a:r>
            <a:r>
              <a:rPr lang="it-IT" dirty="0"/>
              <a:t> </a:t>
            </a:r>
            <a:r>
              <a:rPr lang="it-IT" dirty="0" err="1"/>
              <a:t>sequencing</a:t>
            </a:r>
            <a:r>
              <a:rPr lang="it-IT" dirty="0"/>
              <a:t> – </a:t>
            </a:r>
            <a:r>
              <a:rPr lang="it-IT" dirty="0" err="1"/>
              <a:t>step</a:t>
            </a:r>
            <a:r>
              <a:rPr lang="it-IT" dirty="0"/>
              <a:t> by </a:t>
            </a:r>
            <a:r>
              <a:rPr lang="it-IT" dirty="0" err="1"/>
              <a:t>step</a:t>
            </a:r>
            <a:endParaRPr lang="en-US" dirty="0"/>
          </a:p>
        </p:txBody>
      </p:sp>
      <p:sp>
        <p:nvSpPr>
          <p:cNvPr id="3" name="Segnaposto contenuto 2"/>
          <p:cNvSpPr>
            <a:spLocks noGrp="1"/>
          </p:cNvSpPr>
          <p:nvPr>
            <p:ph idx="1"/>
          </p:nvPr>
        </p:nvSpPr>
        <p:spPr>
          <a:xfrm>
            <a:off x="838200" y="1630446"/>
            <a:ext cx="6050280" cy="4631017"/>
          </a:xfrm>
        </p:spPr>
        <p:txBody>
          <a:bodyPr>
            <a:normAutofit/>
          </a:bodyPr>
          <a:lstStyle/>
          <a:p>
            <a:pPr marL="45720" indent="0" algn="just">
              <a:buNone/>
            </a:pPr>
            <a:r>
              <a:rPr lang="en-US" dirty="0"/>
              <a:t>Once the beads are recovered (after the aqueous solution, where the DNA fragments that are not crosslinked or are bound to proteins other than the one of interest remain, is discarded), the remaining DNA fragments are de-crosslinked</a:t>
            </a:r>
          </a:p>
          <a:p>
            <a:pPr marL="45720" indent="0" algn="just">
              <a:buNone/>
            </a:pPr>
            <a:r>
              <a:rPr lang="en-US" dirty="0"/>
              <a:t>These are purified and can be used for the preparation of a classic second-generation NGS library (with eventual barcoding, in case more biological samples are being examined)</a:t>
            </a:r>
            <a:endParaRPr lang="it-IT" dirty="0"/>
          </a:p>
        </p:txBody>
      </p:sp>
      <p:grpSp>
        <p:nvGrpSpPr>
          <p:cNvPr id="5" name="Group 14"/>
          <p:cNvGrpSpPr>
            <a:grpSpLocks/>
          </p:cNvGrpSpPr>
          <p:nvPr/>
        </p:nvGrpSpPr>
        <p:grpSpPr bwMode="auto">
          <a:xfrm>
            <a:off x="7274697" y="1401492"/>
            <a:ext cx="4775200" cy="4348162"/>
            <a:chOff x="2389470" y="1602488"/>
            <a:chExt cx="4774818" cy="4346792"/>
          </a:xfrm>
        </p:grpSpPr>
        <p:pic>
          <p:nvPicPr>
            <p:cNvPr id="6" name="Picture 11"/>
            <p:cNvPicPr>
              <a:picLocks noChangeAspect="1"/>
            </p:cNvPicPr>
            <p:nvPr/>
          </p:nvPicPr>
          <p:blipFill>
            <a:blip r:embed="rId2">
              <a:extLst>
                <a:ext uri="{28A0092B-C50C-407E-A947-70E740481C1C}">
                  <a14:useLocalDpi xmlns:a14="http://schemas.microsoft.com/office/drawing/2010/main" val="0"/>
                </a:ext>
              </a:extLst>
            </a:blip>
            <a:srcRect t="49059" r="58517" b="7031"/>
            <a:stretch>
              <a:fillRect/>
            </a:stretch>
          </p:blipFill>
          <p:spPr bwMode="auto">
            <a:xfrm>
              <a:off x="2389470" y="1602488"/>
              <a:ext cx="4198754" cy="434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3"/>
            <p:cNvSpPr txBox="1">
              <a:spLocks noChangeArrowheads="1"/>
            </p:cNvSpPr>
            <p:nvPr/>
          </p:nvSpPr>
          <p:spPr bwMode="auto">
            <a:xfrm>
              <a:off x="6444208" y="5013176"/>
              <a:ext cx="720080" cy="2160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endParaRPr lang="en-US" altLang="en-US"/>
            </a:p>
          </p:txBody>
        </p:sp>
      </p:grpSp>
    </p:spTree>
    <p:extLst>
      <p:ext uri="{BB962C8B-B14F-4D97-AF65-F5344CB8AC3E}">
        <p14:creationId xmlns:p14="http://schemas.microsoft.com/office/powerpoint/2010/main" val="243117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err="1"/>
              <a:t>ChIP</a:t>
            </a:r>
            <a:r>
              <a:rPr lang="it-IT" dirty="0"/>
              <a:t> </a:t>
            </a:r>
            <a:r>
              <a:rPr lang="it-IT" dirty="0" err="1"/>
              <a:t>sequencing</a:t>
            </a:r>
            <a:r>
              <a:rPr lang="it-IT" dirty="0"/>
              <a:t> – controls and minimal input</a:t>
            </a:r>
            <a:endParaRPr lang="en-US" dirty="0"/>
          </a:p>
        </p:txBody>
      </p:sp>
      <p:sp>
        <p:nvSpPr>
          <p:cNvPr id="3" name="Segnaposto contenuto 2"/>
          <p:cNvSpPr>
            <a:spLocks noGrp="1"/>
          </p:cNvSpPr>
          <p:nvPr>
            <p:ph idx="1"/>
          </p:nvPr>
        </p:nvSpPr>
        <p:spPr>
          <a:xfrm>
            <a:off x="838199" y="1630446"/>
            <a:ext cx="10515601" cy="4631017"/>
          </a:xfrm>
        </p:spPr>
        <p:txBody>
          <a:bodyPr>
            <a:normAutofit fontScale="92500" lnSpcReduction="10000"/>
          </a:bodyPr>
          <a:lstStyle/>
          <a:p>
            <a:pPr algn="just"/>
            <a:r>
              <a:rPr lang="en-US" dirty="0"/>
              <a:t>It is essential that a control is included in a </a:t>
            </a:r>
            <a:r>
              <a:rPr lang="en-US" dirty="0" err="1"/>
              <a:t>ChIP</a:t>
            </a:r>
            <a:r>
              <a:rPr lang="en-US" dirty="0"/>
              <a:t>-seq analysis</a:t>
            </a:r>
          </a:p>
          <a:p>
            <a:pPr algn="just"/>
            <a:r>
              <a:rPr lang="en-US" u="sng" dirty="0"/>
              <a:t>This is derived from a sample processed in parallel with the sample of interest, but in which the immunoprecipitation step is not performed</a:t>
            </a:r>
          </a:p>
          <a:p>
            <a:pPr algn="just"/>
            <a:r>
              <a:rPr lang="en-US" dirty="0"/>
              <a:t>Its usefulness is to provide a “baseline” of general chromatin accessibility levels -&gt; I may find enrichment at certain genomic regions not because the protein of interest binds particularly strongly there, but rather because it is an “open” region and therefore more easily subject to non-specific interactions</a:t>
            </a:r>
          </a:p>
          <a:p>
            <a:pPr algn="just"/>
            <a:r>
              <a:rPr lang="en-US" dirty="0"/>
              <a:t>Ideally, the sonication process should result in 150-400 bp fragments</a:t>
            </a:r>
          </a:p>
          <a:p>
            <a:pPr algn="just"/>
            <a:r>
              <a:rPr lang="en-US" dirty="0"/>
              <a:t>The input required is usually </a:t>
            </a:r>
            <a:r>
              <a:rPr lang="en-US" b="1" dirty="0"/>
              <a:t>a few tens ng of genomic DNA </a:t>
            </a:r>
            <a:r>
              <a:rPr lang="en-US" dirty="0"/>
              <a:t>following immunoprecipitation</a:t>
            </a:r>
          </a:p>
          <a:p>
            <a:pPr algn="just"/>
            <a:r>
              <a:rPr lang="en-US" dirty="0"/>
              <a:t>No particularly long reads are required and especially no great depth of sequencing is required (because the reads are distributed over a small fraction of the genome) -&gt; it is sufficient to plan </a:t>
            </a:r>
            <a:r>
              <a:rPr lang="en-US" u="sng" dirty="0"/>
              <a:t>about 30/40M reads per sample</a:t>
            </a:r>
            <a:r>
              <a:rPr lang="en-US" dirty="0"/>
              <a:t>, but it depends on the expected frequency of the number of binding sites in a genome!</a:t>
            </a:r>
            <a:endParaRPr lang="it-IT" dirty="0"/>
          </a:p>
        </p:txBody>
      </p:sp>
    </p:spTree>
    <p:extLst>
      <p:ext uri="{BB962C8B-B14F-4D97-AF65-F5344CB8AC3E}">
        <p14:creationId xmlns:p14="http://schemas.microsoft.com/office/powerpoint/2010/main" val="301922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6229" y="606459"/>
            <a:ext cx="9045575"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6" name="Straight Arrow Connector 5"/>
          <p:cNvCxnSpPr>
            <a:cxnSpLocks noChangeShapeType="1"/>
          </p:cNvCxnSpPr>
          <p:nvPr/>
        </p:nvCxnSpPr>
        <p:spPr bwMode="auto">
          <a:xfrm flipH="1">
            <a:off x="9448805" y="1852916"/>
            <a:ext cx="6489" cy="450347"/>
          </a:xfrm>
          <a:prstGeom prst="straightConnector1">
            <a:avLst/>
          </a:prstGeom>
          <a:noFill/>
          <a:ln w="5715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nvGrpSpPr>
          <p:cNvPr id="7" name="Group 17"/>
          <p:cNvGrpSpPr>
            <a:grpSpLocks/>
          </p:cNvGrpSpPr>
          <p:nvPr/>
        </p:nvGrpSpPr>
        <p:grpSpPr bwMode="auto">
          <a:xfrm>
            <a:off x="8548629" y="2892629"/>
            <a:ext cx="809625" cy="328612"/>
            <a:chOff x="6217865" y="2959944"/>
            <a:chExt cx="809921" cy="330128"/>
          </a:xfrm>
        </p:grpSpPr>
        <p:sp>
          <p:nvSpPr>
            <p:cNvPr id="8" name="Freeform 6"/>
            <p:cNvSpPr>
              <a:spLocks noChangeArrowheads="1"/>
            </p:cNvSpPr>
            <p:nvPr/>
          </p:nvSpPr>
          <p:spPr bwMode="auto">
            <a:xfrm>
              <a:off x="6235333" y="2959944"/>
              <a:ext cx="792453" cy="177025"/>
            </a:xfrm>
            <a:custGeom>
              <a:avLst/>
              <a:gdLst>
                <a:gd name="T0" fmla="*/ 0 w 792535"/>
                <a:gd name="T1" fmla="*/ 57063 h 177728"/>
                <a:gd name="T2" fmla="*/ 85928 w 792535"/>
                <a:gd name="T3" fmla="*/ 9511 h 177728"/>
                <a:gd name="T4" fmla="*/ 124119 w 792535"/>
                <a:gd name="T5" fmla="*/ 0 h 177728"/>
                <a:gd name="T6" fmla="*/ 286428 w 792535"/>
                <a:gd name="T7" fmla="*/ 9511 h 177728"/>
                <a:gd name="T8" fmla="*/ 315071 w 792535"/>
                <a:gd name="T9" fmla="*/ 19021 h 177728"/>
                <a:gd name="T10" fmla="*/ 334167 w 792535"/>
                <a:gd name="T11" fmla="*/ 38042 h 177728"/>
                <a:gd name="T12" fmla="*/ 362809 w 792535"/>
                <a:gd name="T13" fmla="*/ 57063 h 177728"/>
                <a:gd name="T14" fmla="*/ 381905 w 792535"/>
                <a:gd name="T15" fmla="*/ 76084 h 177728"/>
                <a:gd name="T16" fmla="*/ 410549 w 792535"/>
                <a:gd name="T17" fmla="*/ 95104 h 177728"/>
                <a:gd name="T18" fmla="*/ 429644 w 792535"/>
                <a:gd name="T19" fmla="*/ 114126 h 177728"/>
                <a:gd name="T20" fmla="*/ 458287 w 792535"/>
                <a:gd name="T21" fmla="*/ 123636 h 177728"/>
                <a:gd name="T22" fmla="*/ 582406 w 792535"/>
                <a:gd name="T23" fmla="*/ 171188 h 177728"/>
                <a:gd name="T24" fmla="*/ 668334 w 792535"/>
                <a:gd name="T25" fmla="*/ 152168 h 177728"/>
                <a:gd name="T26" fmla="*/ 696977 w 792535"/>
                <a:gd name="T27" fmla="*/ 133146 h 177728"/>
                <a:gd name="T28" fmla="*/ 725620 w 792535"/>
                <a:gd name="T29" fmla="*/ 104616 h 177728"/>
                <a:gd name="T30" fmla="*/ 754263 w 792535"/>
                <a:gd name="T31" fmla="*/ 95104 h 177728"/>
                <a:gd name="T32" fmla="*/ 792453 w 792535"/>
                <a:gd name="T33" fmla="*/ 66574 h 1777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2535"/>
                <a:gd name="T52" fmla="*/ 0 h 177728"/>
                <a:gd name="T53" fmla="*/ 792535 w 792535"/>
                <a:gd name="T54" fmla="*/ 177728 h 1777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2535" h="177728">
                  <a:moveTo>
                    <a:pt x="0" y="57290"/>
                  </a:moveTo>
                  <a:cubicBezTo>
                    <a:pt x="51299" y="23092"/>
                    <a:pt x="41818" y="22154"/>
                    <a:pt x="85937" y="9549"/>
                  </a:cubicBezTo>
                  <a:cubicBezTo>
                    <a:pt x="98556" y="5944"/>
                    <a:pt x="111400" y="3183"/>
                    <a:pt x="124132" y="0"/>
                  </a:cubicBezTo>
                  <a:cubicBezTo>
                    <a:pt x="178241" y="3183"/>
                    <a:pt x="232525" y="4156"/>
                    <a:pt x="286458" y="9549"/>
                  </a:cubicBezTo>
                  <a:cubicBezTo>
                    <a:pt x="296473" y="10551"/>
                    <a:pt x="306473" y="13919"/>
                    <a:pt x="315104" y="19097"/>
                  </a:cubicBezTo>
                  <a:cubicBezTo>
                    <a:pt x="322824" y="23728"/>
                    <a:pt x="327172" y="32569"/>
                    <a:pt x="334202" y="38193"/>
                  </a:cubicBezTo>
                  <a:cubicBezTo>
                    <a:pt x="343163" y="45362"/>
                    <a:pt x="353886" y="50121"/>
                    <a:pt x="362847" y="57290"/>
                  </a:cubicBezTo>
                  <a:cubicBezTo>
                    <a:pt x="369877" y="62914"/>
                    <a:pt x="374915" y="70763"/>
                    <a:pt x="381945" y="76386"/>
                  </a:cubicBezTo>
                  <a:cubicBezTo>
                    <a:pt x="390906" y="83555"/>
                    <a:pt x="401630" y="88313"/>
                    <a:pt x="410591" y="95482"/>
                  </a:cubicBezTo>
                  <a:cubicBezTo>
                    <a:pt x="417621" y="101106"/>
                    <a:pt x="421968" y="109947"/>
                    <a:pt x="429688" y="114579"/>
                  </a:cubicBezTo>
                  <a:cubicBezTo>
                    <a:pt x="438319" y="119757"/>
                    <a:pt x="449535" y="119239"/>
                    <a:pt x="458334" y="124127"/>
                  </a:cubicBezTo>
                  <a:cubicBezTo>
                    <a:pt x="554819" y="177728"/>
                    <a:pt x="472834" y="156207"/>
                    <a:pt x="582466" y="171868"/>
                  </a:cubicBezTo>
                  <a:cubicBezTo>
                    <a:pt x="604467" y="168201"/>
                    <a:pt x="644898" y="164524"/>
                    <a:pt x="668403" y="152772"/>
                  </a:cubicBezTo>
                  <a:cubicBezTo>
                    <a:pt x="678668" y="147640"/>
                    <a:pt x="688233" y="141022"/>
                    <a:pt x="697049" y="133675"/>
                  </a:cubicBezTo>
                  <a:cubicBezTo>
                    <a:pt x="707423" y="125031"/>
                    <a:pt x="714459" y="112521"/>
                    <a:pt x="725695" y="105031"/>
                  </a:cubicBezTo>
                  <a:cubicBezTo>
                    <a:pt x="734070" y="99448"/>
                    <a:pt x="745338" y="99983"/>
                    <a:pt x="754341" y="95482"/>
                  </a:cubicBezTo>
                  <a:cubicBezTo>
                    <a:pt x="775937" y="84684"/>
                    <a:pt x="779106" y="80267"/>
                    <a:pt x="792535" y="66838"/>
                  </a:cubicBezTo>
                </a:path>
              </a:pathLst>
            </a:custGeom>
            <a:noFill/>
            <a:ln w="25400">
              <a:solidFill>
                <a:srgbClr val="FF0000"/>
              </a:solidFill>
              <a:miter lim="800000"/>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fontAlgn="auto">
                <a:spcBef>
                  <a:spcPts val="0"/>
                </a:spcBef>
                <a:spcAft>
                  <a:spcPts val="0"/>
                </a:spcAft>
                <a:defRPr/>
              </a:pPr>
              <a:endParaRPr lang="en-US">
                <a:latin typeface="Calibri" charset="0"/>
                <a:cs typeface="ＭＳ Ｐゴシック" charset="0"/>
              </a:endParaRPr>
            </a:p>
          </p:txBody>
        </p:sp>
        <p:sp>
          <p:nvSpPr>
            <p:cNvPr id="9" name="Freeform 7"/>
            <p:cNvSpPr>
              <a:spLocks noChangeArrowheads="1"/>
            </p:cNvSpPr>
            <p:nvPr/>
          </p:nvSpPr>
          <p:spPr bwMode="auto">
            <a:xfrm>
              <a:off x="6217865" y="3113047"/>
              <a:ext cx="792452" cy="177025"/>
            </a:xfrm>
            <a:custGeom>
              <a:avLst/>
              <a:gdLst>
                <a:gd name="T0" fmla="*/ 0 w 792535"/>
                <a:gd name="T1" fmla="*/ 57063 h 177728"/>
                <a:gd name="T2" fmla="*/ 85928 w 792535"/>
                <a:gd name="T3" fmla="*/ 9511 h 177728"/>
                <a:gd name="T4" fmla="*/ 124119 w 792535"/>
                <a:gd name="T5" fmla="*/ 0 h 177728"/>
                <a:gd name="T6" fmla="*/ 286428 w 792535"/>
                <a:gd name="T7" fmla="*/ 9511 h 177728"/>
                <a:gd name="T8" fmla="*/ 315071 w 792535"/>
                <a:gd name="T9" fmla="*/ 19021 h 177728"/>
                <a:gd name="T10" fmla="*/ 334167 w 792535"/>
                <a:gd name="T11" fmla="*/ 38042 h 177728"/>
                <a:gd name="T12" fmla="*/ 362809 w 792535"/>
                <a:gd name="T13" fmla="*/ 57063 h 177728"/>
                <a:gd name="T14" fmla="*/ 381905 w 792535"/>
                <a:gd name="T15" fmla="*/ 76084 h 177728"/>
                <a:gd name="T16" fmla="*/ 410548 w 792535"/>
                <a:gd name="T17" fmla="*/ 95104 h 177728"/>
                <a:gd name="T18" fmla="*/ 429643 w 792535"/>
                <a:gd name="T19" fmla="*/ 114126 h 177728"/>
                <a:gd name="T20" fmla="*/ 458286 w 792535"/>
                <a:gd name="T21" fmla="*/ 123636 h 177728"/>
                <a:gd name="T22" fmla="*/ 582405 w 792535"/>
                <a:gd name="T23" fmla="*/ 171188 h 177728"/>
                <a:gd name="T24" fmla="*/ 668333 w 792535"/>
                <a:gd name="T25" fmla="*/ 152168 h 177728"/>
                <a:gd name="T26" fmla="*/ 696976 w 792535"/>
                <a:gd name="T27" fmla="*/ 133146 h 177728"/>
                <a:gd name="T28" fmla="*/ 725619 w 792535"/>
                <a:gd name="T29" fmla="*/ 104616 h 177728"/>
                <a:gd name="T30" fmla="*/ 754262 w 792535"/>
                <a:gd name="T31" fmla="*/ 95104 h 177728"/>
                <a:gd name="T32" fmla="*/ 792452 w 792535"/>
                <a:gd name="T33" fmla="*/ 66574 h 1777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2535"/>
                <a:gd name="T52" fmla="*/ 0 h 177728"/>
                <a:gd name="T53" fmla="*/ 792535 w 792535"/>
                <a:gd name="T54" fmla="*/ 177728 h 1777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2535" h="177728">
                  <a:moveTo>
                    <a:pt x="0" y="57290"/>
                  </a:moveTo>
                  <a:cubicBezTo>
                    <a:pt x="51299" y="23092"/>
                    <a:pt x="41818" y="22154"/>
                    <a:pt x="85937" y="9549"/>
                  </a:cubicBezTo>
                  <a:cubicBezTo>
                    <a:pt x="98556" y="5944"/>
                    <a:pt x="111400" y="3183"/>
                    <a:pt x="124132" y="0"/>
                  </a:cubicBezTo>
                  <a:cubicBezTo>
                    <a:pt x="178241" y="3183"/>
                    <a:pt x="232525" y="4156"/>
                    <a:pt x="286458" y="9549"/>
                  </a:cubicBezTo>
                  <a:cubicBezTo>
                    <a:pt x="296473" y="10551"/>
                    <a:pt x="306473" y="13919"/>
                    <a:pt x="315104" y="19097"/>
                  </a:cubicBezTo>
                  <a:cubicBezTo>
                    <a:pt x="322824" y="23728"/>
                    <a:pt x="327172" y="32569"/>
                    <a:pt x="334202" y="38193"/>
                  </a:cubicBezTo>
                  <a:cubicBezTo>
                    <a:pt x="343163" y="45362"/>
                    <a:pt x="353886" y="50121"/>
                    <a:pt x="362847" y="57290"/>
                  </a:cubicBezTo>
                  <a:cubicBezTo>
                    <a:pt x="369877" y="62914"/>
                    <a:pt x="374915" y="70763"/>
                    <a:pt x="381945" y="76386"/>
                  </a:cubicBezTo>
                  <a:cubicBezTo>
                    <a:pt x="390906" y="83555"/>
                    <a:pt x="401630" y="88313"/>
                    <a:pt x="410591" y="95482"/>
                  </a:cubicBezTo>
                  <a:cubicBezTo>
                    <a:pt x="417621" y="101106"/>
                    <a:pt x="421968" y="109947"/>
                    <a:pt x="429688" y="114579"/>
                  </a:cubicBezTo>
                  <a:cubicBezTo>
                    <a:pt x="438319" y="119757"/>
                    <a:pt x="449535" y="119239"/>
                    <a:pt x="458334" y="124127"/>
                  </a:cubicBezTo>
                  <a:cubicBezTo>
                    <a:pt x="554819" y="177728"/>
                    <a:pt x="472834" y="156207"/>
                    <a:pt x="582466" y="171868"/>
                  </a:cubicBezTo>
                  <a:cubicBezTo>
                    <a:pt x="604467" y="168201"/>
                    <a:pt x="644898" y="164524"/>
                    <a:pt x="668403" y="152772"/>
                  </a:cubicBezTo>
                  <a:cubicBezTo>
                    <a:pt x="678668" y="147640"/>
                    <a:pt x="688233" y="141022"/>
                    <a:pt x="697049" y="133675"/>
                  </a:cubicBezTo>
                  <a:cubicBezTo>
                    <a:pt x="707423" y="125031"/>
                    <a:pt x="714459" y="112521"/>
                    <a:pt x="725695" y="105031"/>
                  </a:cubicBezTo>
                  <a:cubicBezTo>
                    <a:pt x="734070" y="99448"/>
                    <a:pt x="745338" y="99983"/>
                    <a:pt x="754341" y="95482"/>
                  </a:cubicBezTo>
                  <a:cubicBezTo>
                    <a:pt x="775937" y="84684"/>
                    <a:pt x="779106" y="80267"/>
                    <a:pt x="792535" y="66838"/>
                  </a:cubicBezTo>
                </a:path>
              </a:pathLst>
            </a:custGeom>
            <a:noFill/>
            <a:ln w="25400">
              <a:solidFill>
                <a:srgbClr val="FF0000"/>
              </a:solidFill>
              <a:miter lim="800000"/>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fontAlgn="auto">
                <a:spcBef>
                  <a:spcPts val="0"/>
                </a:spcBef>
                <a:spcAft>
                  <a:spcPts val="0"/>
                </a:spcAft>
                <a:defRPr/>
              </a:pPr>
              <a:endParaRPr lang="en-US">
                <a:latin typeface="Calibri" charset="0"/>
                <a:cs typeface="ＭＳ Ｐゴシック" charset="0"/>
              </a:endParaRPr>
            </a:p>
          </p:txBody>
        </p:sp>
        <p:cxnSp>
          <p:nvCxnSpPr>
            <p:cNvPr id="10" name="Straight Connector 9"/>
            <p:cNvCxnSpPr>
              <a:cxnSpLocks noChangeShapeType="1"/>
              <a:stCxn id="8" idx="2"/>
              <a:endCxn id="9" idx="2"/>
            </p:cNvCxnSpPr>
            <p:nvPr/>
          </p:nvCxnSpPr>
          <p:spPr bwMode="auto">
            <a:xfrm flipH="1">
              <a:off x="6341735" y="2959944"/>
              <a:ext cx="17468" cy="153103"/>
            </a:xfrm>
            <a:prstGeom prst="line">
              <a:avLst/>
            </a:prstGeom>
            <a:noFill/>
            <a:ln w="635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11" name="Straight Connector 11"/>
            <p:cNvCxnSpPr>
              <a:cxnSpLocks noChangeShapeType="1"/>
              <a:stCxn id="8" idx="3"/>
              <a:endCxn id="9" idx="3"/>
            </p:cNvCxnSpPr>
            <p:nvPr/>
          </p:nvCxnSpPr>
          <p:spPr bwMode="auto">
            <a:xfrm flipH="1">
              <a:off x="6503719" y="2969513"/>
              <a:ext cx="17468" cy="153103"/>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12" name="Straight Connector 14"/>
            <p:cNvCxnSpPr>
              <a:cxnSpLocks noChangeShapeType="1"/>
              <a:stCxn id="8" idx="10"/>
              <a:endCxn id="9" idx="8"/>
            </p:cNvCxnSpPr>
            <p:nvPr/>
          </p:nvCxnSpPr>
          <p:spPr bwMode="auto">
            <a:xfrm flipH="1">
              <a:off x="6629177" y="3084340"/>
              <a:ext cx="65112" cy="122801"/>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13" name="Straight Connector 16"/>
            <p:cNvCxnSpPr>
              <a:cxnSpLocks noChangeShapeType="1"/>
              <a:stCxn id="8" idx="11"/>
              <a:endCxn id="9" idx="11"/>
            </p:cNvCxnSpPr>
            <p:nvPr/>
          </p:nvCxnSpPr>
          <p:spPr bwMode="auto">
            <a:xfrm flipH="1">
              <a:off x="6800690" y="3132185"/>
              <a:ext cx="17469" cy="151508"/>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grpSp>
        <p:nvGrpSpPr>
          <p:cNvPr id="14" name="Group 18"/>
          <p:cNvGrpSpPr>
            <a:grpSpLocks/>
          </p:cNvGrpSpPr>
          <p:nvPr/>
        </p:nvGrpSpPr>
        <p:grpSpPr bwMode="auto">
          <a:xfrm>
            <a:off x="9044131" y="3335541"/>
            <a:ext cx="809625" cy="330200"/>
            <a:chOff x="6217865" y="2959944"/>
            <a:chExt cx="809921" cy="330128"/>
          </a:xfrm>
        </p:grpSpPr>
        <p:sp>
          <p:nvSpPr>
            <p:cNvPr id="15" name="Freeform 19"/>
            <p:cNvSpPr>
              <a:spLocks noChangeArrowheads="1"/>
            </p:cNvSpPr>
            <p:nvPr/>
          </p:nvSpPr>
          <p:spPr bwMode="auto">
            <a:xfrm>
              <a:off x="6235334" y="2959944"/>
              <a:ext cx="792452" cy="177761"/>
            </a:xfrm>
            <a:custGeom>
              <a:avLst/>
              <a:gdLst>
                <a:gd name="T0" fmla="*/ 0 w 792535"/>
                <a:gd name="T1" fmla="*/ 57301 h 177728"/>
                <a:gd name="T2" fmla="*/ 85928 w 792535"/>
                <a:gd name="T3" fmla="*/ 9551 h 177728"/>
                <a:gd name="T4" fmla="*/ 124119 w 792535"/>
                <a:gd name="T5" fmla="*/ 0 h 177728"/>
                <a:gd name="T6" fmla="*/ 286428 w 792535"/>
                <a:gd name="T7" fmla="*/ 9551 h 177728"/>
                <a:gd name="T8" fmla="*/ 315071 w 792535"/>
                <a:gd name="T9" fmla="*/ 19101 h 177728"/>
                <a:gd name="T10" fmla="*/ 334167 w 792535"/>
                <a:gd name="T11" fmla="*/ 38200 h 177728"/>
                <a:gd name="T12" fmla="*/ 362809 w 792535"/>
                <a:gd name="T13" fmla="*/ 57301 h 177728"/>
                <a:gd name="T14" fmla="*/ 381905 w 792535"/>
                <a:gd name="T15" fmla="*/ 76400 h 177728"/>
                <a:gd name="T16" fmla="*/ 410548 w 792535"/>
                <a:gd name="T17" fmla="*/ 95500 h 177728"/>
                <a:gd name="T18" fmla="*/ 429643 w 792535"/>
                <a:gd name="T19" fmla="*/ 114600 h 177728"/>
                <a:gd name="T20" fmla="*/ 458286 w 792535"/>
                <a:gd name="T21" fmla="*/ 124150 h 177728"/>
                <a:gd name="T22" fmla="*/ 582405 w 792535"/>
                <a:gd name="T23" fmla="*/ 171900 h 177728"/>
                <a:gd name="T24" fmla="*/ 668333 w 792535"/>
                <a:gd name="T25" fmla="*/ 152800 h 177728"/>
                <a:gd name="T26" fmla="*/ 696976 w 792535"/>
                <a:gd name="T27" fmla="*/ 133700 h 177728"/>
                <a:gd name="T28" fmla="*/ 725619 w 792535"/>
                <a:gd name="T29" fmla="*/ 105050 h 177728"/>
                <a:gd name="T30" fmla="*/ 754262 w 792535"/>
                <a:gd name="T31" fmla="*/ 95500 h 177728"/>
                <a:gd name="T32" fmla="*/ 792452 w 792535"/>
                <a:gd name="T33" fmla="*/ 66850 h 1777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2535"/>
                <a:gd name="T52" fmla="*/ 0 h 177728"/>
                <a:gd name="T53" fmla="*/ 792535 w 792535"/>
                <a:gd name="T54" fmla="*/ 177728 h 1777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2535" h="177728">
                  <a:moveTo>
                    <a:pt x="0" y="57290"/>
                  </a:moveTo>
                  <a:cubicBezTo>
                    <a:pt x="51299" y="23092"/>
                    <a:pt x="41818" y="22154"/>
                    <a:pt x="85937" y="9549"/>
                  </a:cubicBezTo>
                  <a:cubicBezTo>
                    <a:pt x="98556" y="5944"/>
                    <a:pt x="111400" y="3183"/>
                    <a:pt x="124132" y="0"/>
                  </a:cubicBezTo>
                  <a:cubicBezTo>
                    <a:pt x="178241" y="3183"/>
                    <a:pt x="232525" y="4156"/>
                    <a:pt x="286458" y="9549"/>
                  </a:cubicBezTo>
                  <a:cubicBezTo>
                    <a:pt x="296473" y="10551"/>
                    <a:pt x="306473" y="13919"/>
                    <a:pt x="315104" y="19097"/>
                  </a:cubicBezTo>
                  <a:cubicBezTo>
                    <a:pt x="322824" y="23728"/>
                    <a:pt x="327172" y="32569"/>
                    <a:pt x="334202" y="38193"/>
                  </a:cubicBezTo>
                  <a:cubicBezTo>
                    <a:pt x="343163" y="45362"/>
                    <a:pt x="353886" y="50121"/>
                    <a:pt x="362847" y="57290"/>
                  </a:cubicBezTo>
                  <a:cubicBezTo>
                    <a:pt x="369877" y="62914"/>
                    <a:pt x="374915" y="70763"/>
                    <a:pt x="381945" y="76386"/>
                  </a:cubicBezTo>
                  <a:cubicBezTo>
                    <a:pt x="390906" y="83555"/>
                    <a:pt x="401630" y="88313"/>
                    <a:pt x="410591" y="95482"/>
                  </a:cubicBezTo>
                  <a:cubicBezTo>
                    <a:pt x="417621" y="101106"/>
                    <a:pt x="421968" y="109947"/>
                    <a:pt x="429688" y="114579"/>
                  </a:cubicBezTo>
                  <a:cubicBezTo>
                    <a:pt x="438319" y="119757"/>
                    <a:pt x="449535" y="119239"/>
                    <a:pt x="458334" y="124127"/>
                  </a:cubicBezTo>
                  <a:cubicBezTo>
                    <a:pt x="554819" y="177728"/>
                    <a:pt x="472834" y="156207"/>
                    <a:pt x="582466" y="171868"/>
                  </a:cubicBezTo>
                  <a:cubicBezTo>
                    <a:pt x="604467" y="168201"/>
                    <a:pt x="644898" y="164524"/>
                    <a:pt x="668403" y="152772"/>
                  </a:cubicBezTo>
                  <a:cubicBezTo>
                    <a:pt x="678668" y="147640"/>
                    <a:pt x="688233" y="141022"/>
                    <a:pt x="697049" y="133675"/>
                  </a:cubicBezTo>
                  <a:cubicBezTo>
                    <a:pt x="707423" y="125031"/>
                    <a:pt x="714459" y="112521"/>
                    <a:pt x="725695" y="105031"/>
                  </a:cubicBezTo>
                  <a:cubicBezTo>
                    <a:pt x="734070" y="99448"/>
                    <a:pt x="745338" y="99983"/>
                    <a:pt x="754341" y="95482"/>
                  </a:cubicBezTo>
                  <a:cubicBezTo>
                    <a:pt x="775937" y="84684"/>
                    <a:pt x="779106" y="80267"/>
                    <a:pt x="792535" y="66838"/>
                  </a:cubicBezTo>
                </a:path>
              </a:pathLst>
            </a:custGeom>
            <a:noFill/>
            <a:ln w="25400">
              <a:solidFill>
                <a:srgbClr val="FF0000"/>
              </a:solidFill>
              <a:miter lim="800000"/>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fontAlgn="auto">
                <a:spcBef>
                  <a:spcPts val="0"/>
                </a:spcBef>
                <a:spcAft>
                  <a:spcPts val="0"/>
                </a:spcAft>
                <a:defRPr/>
              </a:pPr>
              <a:endParaRPr lang="en-US">
                <a:latin typeface="Calibri" charset="0"/>
                <a:cs typeface="ＭＳ Ｐゴシック" charset="0"/>
              </a:endParaRPr>
            </a:p>
          </p:txBody>
        </p:sp>
        <p:sp>
          <p:nvSpPr>
            <p:cNvPr id="16" name="Freeform 20"/>
            <p:cNvSpPr>
              <a:spLocks noChangeArrowheads="1"/>
            </p:cNvSpPr>
            <p:nvPr/>
          </p:nvSpPr>
          <p:spPr bwMode="auto">
            <a:xfrm>
              <a:off x="6217865" y="3112311"/>
              <a:ext cx="792453" cy="177761"/>
            </a:xfrm>
            <a:custGeom>
              <a:avLst/>
              <a:gdLst>
                <a:gd name="T0" fmla="*/ 0 w 792535"/>
                <a:gd name="T1" fmla="*/ 57301 h 177728"/>
                <a:gd name="T2" fmla="*/ 85928 w 792535"/>
                <a:gd name="T3" fmla="*/ 9551 h 177728"/>
                <a:gd name="T4" fmla="*/ 124119 w 792535"/>
                <a:gd name="T5" fmla="*/ 0 h 177728"/>
                <a:gd name="T6" fmla="*/ 286428 w 792535"/>
                <a:gd name="T7" fmla="*/ 9551 h 177728"/>
                <a:gd name="T8" fmla="*/ 315071 w 792535"/>
                <a:gd name="T9" fmla="*/ 19101 h 177728"/>
                <a:gd name="T10" fmla="*/ 334167 w 792535"/>
                <a:gd name="T11" fmla="*/ 38200 h 177728"/>
                <a:gd name="T12" fmla="*/ 362809 w 792535"/>
                <a:gd name="T13" fmla="*/ 57301 h 177728"/>
                <a:gd name="T14" fmla="*/ 381905 w 792535"/>
                <a:gd name="T15" fmla="*/ 76400 h 177728"/>
                <a:gd name="T16" fmla="*/ 410549 w 792535"/>
                <a:gd name="T17" fmla="*/ 95500 h 177728"/>
                <a:gd name="T18" fmla="*/ 429644 w 792535"/>
                <a:gd name="T19" fmla="*/ 114600 h 177728"/>
                <a:gd name="T20" fmla="*/ 458287 w 792535"/>
                <a:gd name="T21" fmla="*/ 124150 h 177728"/>
                <a:gd name="T22" fmla="*/ 582406 w 792535"/>
                <a:gd name="T23" fmla="*/ 171900 h 177728"/>
                <a:gd name="T24" fmla="*/ 668334 w 792535"/>
                <a:gd name="T25" fmla="*/ 152800 h 177728"/>
                <a:gd name="T26" fmla="*/ 696977 w 792535"/>
                <a:gd name="T27" fmla="*/ 133700 h 177728"/>
                <a:gd name="T28" fmla="*/ 725620 w 792535"/>
                <a:gd name="T29" fmla="*/ 105050 h 177728"/>
                <a:gd name="T30" fmla="*/ 754263 w 792535"/>
                <a:gd name="T31" fmla="*/ 95500 h 177728"/>
                <a:gd name="T32" fmla="*/ 792453 w 792535"/>
                <a:gd name="T33" fmla="*/ 66850 h 1777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2535"/>
                <a:gd name="T52" fmla="*/ 0 h 177728"/>
                <a:gd name="T53" fmla="*/ 792535 w 792535"/>
                <a:gd name="T54" fmla="*/ 177728 h 1777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2535" h="177728">
                  <a:moveTo>
                    <a:pt x="0" y="57290"/>
                  </a:moveTo>
                  <a:cubicBezTo>
                    <a:pt x="51299" y="23092"/>
                    <a:pt x="41818" y="22154"/>
                    <a:pt x="85937" y="9549"/>
                  </a:cubicBezTo>
                  <a:cubicBezTo>
                    <a:pt x="98556" y="5944"/>
                    <a:pt x="111400" y="3183"/>
                    <a:pt x="124132" y="0"/>
                  </a:cubicBezTo>
                  <a:cubicBezTo>
                    <a:pt x="178241" y="3183"/>
                    <a:pt x="232525" y="4156"/>
                    <a:pt x="286458" y="9549"/>
                  </a:cubicBezTo>
                  <a:cubicBezTo>
                    <a:pt x="296473" y="10551"/>
                    <a:pt x="306473" y="13919"/>
                    <a:pt x="315104" y="19097"/>
                  </a:cubicBezTo>
                  <a:cubicBezTo>
                    <a:pt x="322824" y="23728"/>
                    <a:pt x="327172" y="32569"/>
                    <a:pt x="334202" y="38193"/>
                  </a:cubicBezTo>
                  <a:cubicBezTo>
                    <a:pt x="343163" y="45362"/>
                    <a:pt x="353886" y="50121"/>
                    <a:pt x="362847" y="57290"/>
                  </a:cubicBezTo>
                  <a:cubicBezTo>
                    <a:pt x="369877" y="62914"/>
                    <a:pt x="374915" y="70763"/>
                    <a:pt x="381945" y="76386"/>
                  </a:cubicBezTo>
                  <a:cubicBezTo>
                    <a:pt x="390906" y="83555"/>
                    <a:pt x="401630" y="88313"/>
                    <a:pt x="410591" y="95482"/>
                  </a:cubicBezTo>
                  <a:cubicBezTo>
                    <a:pt x="417621" y="101106"/>
                    <a:pt x="421968" y="109947"/>
                    <a:pt x="429688" y="114579"/>
                  </a:cubicBezTo>
                  <a:cubicBezTo>
                    <a:pt x="438319" y="119757"/>
                    <a:pt x="449535" y="119239"/>
                    <a:pt x="458334" y="124127"/>
                  </a:cubicBezTo>
                  <a:cubicBezTo>
                    <a:pt x="554819" y="177728"/>
                    <a:pt x="472834" y="156207"/>
                    <a:pt x="582466" y="171868"/>
                  </a:cubicBezTo>
                  <a:cubicBezTo>
                    <a:pt x="604467" y="168201"/>
                    <a:pt x="644898" y="164524"/>
                    <a:pt x="668403" y="152772"/>
                  </a:cubicBezTo>
                  <a:cubicBezTo>
                    <a:pt x="678668" y="147640"/>
                    <a:pt x="688233" y="141022"/>
                    <a:pt x="697049" y="133675"/>
                  </a:cubicBezTo>
                  <a:cubicBezTo>
                    <a:pt x="707423" y="125031"/>
                    <a:pt x="714459" y="112521"/>
                    <a:pt x="725695" y="105031"/>
                  </a:cubicBezTo>
                  <a:cubicBezTo>
                    <a:pt x="734070" y="99448"/>
                    <a:pt x="745338" y="99983"/>
                    <a:pt x="754341" y="95482"/>
                  </a:cubicBezTo>
                  <a:cubicBezTo>
                    <a:pt x="775937" y="84684"/>
                    <a:pt x="779106" y="80267"/>
                    <a:pt x="792535" y="66838"/>
                  </a:cubicBezTo>
                </a:path>
              </a:pathLst>
            </a:custGeom>
            <a:noFill/>
            <a:ln w="25400">
              <a:solidFill>
                <a:srgbClr val="FF0000"/>
              </a:solidFill>
              <a:miter lim="800000"/>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fontAlgn="auto">
                <a:spcBef>
                  <a:spcPts val="0"/>
                </a:spcBef>
                <a:spcAft>
                  <a:spcPts val="0"/>
                </a:spcAft>
                <a:defRPr/>
              </a:pPr>
              <a:endParaRPr lang="en-US">
                <a:latin typeface="Calibri" charset="0"/>
                <a:cs typeface="ＭＳ Ｐゴシック" charset="0"/>
              </a:endParaRPr>
            </a:p>
          </p:txBody>
        </p:sp>
        <p:cxnSp>
          <p:nvCxnSpPr>
            <p:cNvPr id="17" name="Straight Connector 21"/>
            <p:cNvCxnSpPr>
              <a:cxnSpLocks noChangeShapeType="1"/>
              <a:stCxn id="15" idx="2"/>
              <a:endCxn id="16" idx="2"/>
            </p:cNvCxnSpPr>
            <p:nvPr/>
          </p:nvCxnSpPr>
          <p:spPr bwMode="auto">
            <a:xfrm flipH="1">
              <a:off x="6341735" y="2959944"/>
              <a:ext cx="17469" cy="152367"/>
            </a:xfrm>
            <a:prstGeom prst="line">
              <a:avLst/>
            </a:prstGeom>
            <a:noFill/>
            <a:ln w="635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18" name="Straight Connector 22"/>
            <p:cNvCxnSpPr>
              <a:cxnSpLocks noChangeShapeType="1"/>
              <a:stCxn id="15" idx="3"/>
              <a:endCxn id="16" idx="3"/>
            </p:cNvCxnSpPr>
            <p:nvPr/>
          </p:nvCxnSpPr>
          <p:spPr bwMode="auto">
            <a:xfrm flipH="1">
              <a:off x="6503719" y="2969467"/>
              <a:ext cx="17469" cy="152367"/>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19" name="Straight Connector 23"/>
            <p:cNvCxnSpPr>
              <a:cxnSpLocks noChangeShapeType="1"/>
              <a:stCxn id="15" idx="10"/>
              <a:endCxn id="16" idx="8"/>
            </p:cNvCxnSpPr>
            <p:nvPr/>
          </p:nvCxnSpPr>
          <p:spPr bwMode="auto">
            <a:xfrm flipH="1">
              <a:off x="6629178" y="3083742"/>
              <a:ext cx="65111" cy="123798"/>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20" name="Straight Connector 24"/>
            <p:cNvCxnSpPr>
              <a:cxnSpLocks noChangeShapeType="1"/>
              <a:stCxn id="15" idx="11"/>
              <a:endCxn id="16" idx="11"/>
            </p:cNvCxnSpPr>
            <p:nvPr/>
          </p:nvCxnSpPr>
          <p:spPr bwMode="auto">
            <a:xfrm flipH="1">
              <a:off x="6800691" y="3131357"/>
              <a:ext cx="17468" cy="152367"/>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grpSp>
        <p:nvGrpSpPr>
          <p:cNvPr id="21" name="Group 25"/>
          <p:cNvGrpSpPr>
            <a:grpSpLocks/>
          </p:cNvGrpSpPr>
          <p:nvPr/>
        </p:nvGrpSpPr>
        <p:grpSpPr bwMode="auto">
          <a:xfrm>
            <a:off x="9518794" y="2962908"/>
            <a:ext cx="811212" cy="330200"/>
            <a:chOff x="6217865" y="2959944"/>
            <a:chExt cx="809921" cy="330128"/>
          </a:xfrm>
        </p:grpSpPr>
        <p:sp>
          <p:nvSpPr>
            <p:cNvPr id="22" name="Freeform 26"/>
            <p:cNvSpPr>
              <a:spLocks noChangeArrowheads="1"/>
            </p:cNvSpPr>
            <p:nvPr/>
          </p:nvSpPr>
          <p:spPr bwMode="auto">
            <a:xfrm>
              <a:off x="6235299" y="2959944"/>
              <a:ext cx="792487" cy="177761"/>
            </a:xfrm>
            <a:custGeom>
              <a:avLst/>
              <a:gdLst>
                <a:gd name="T0" fmla="*/ 0 w 792535"/>
                <a:gd name="T1" fmla="*/ 57301 h 177728"/>
                <a:gd name="T2" fmla="*/ 85932 w 792535"/>
                <a:gd name="T3" fmla="*/ 9551 h 177728"/>
                <a:gd name="T4" fmla="*/ 124124 w 792535"/>
                <a:gd name="T5" fmla="*/ 0 h 177728"/>
                <a:gd name="T6" fmla="*/ 286441 w 792535"/>
                <a:gd name="T7" fmla="*/ 9551 h 177728"/>
                <a:gd name="T8" fmla="*/ 315085 w 792535"/>
                <a:gd name="T9" fmla="*/ 19101 h 177728"/>
                <a:gd name="T10" fmla="*/ 334182 w 792535"/>
                <a:gd name="T11" fmla="*/ 38200 h 177728"/>
                <a:gd name="T12" fmla="*/ 362825 w 792535"/>
                <a:gd name="T13" fmla="*/ 57301 h 177728"/>
                <a:gd name="T14" fmla="*/ 381922 w 792535"/>
                <a:gd name="T15" fmla="*/ 76400 h 177728"/>
                <a:gd name="T16" fmla="*/ 410566 w 792535"/>
                <a:gd name="T17" fmla="*/ 95500 h 177728"/>
                <a:gd name="T18" fmla="*/ 429662 w 792535"/>
                <a:gd name="T19" fmla="*/ 114600 h 177728"/>
                <a:gd name="T20" fmla="*/ 458306 w 792535"/>
                <a:gd name="T21" fmla="*/ 124150 h 177728"/>
                <a:gd name="T22" fmla="*/ 582431 w 792535"/>
                <a:gd name="T23" fmla="*/ 171900 h 177728"/>
                <a:gd name="T24" fmla="*/ 668363 w 792535"/>
                <a:gd name="T25" fmla="*/ 152800 h 177728"/>
                <a:gd name="T26" fmla="*/ 697007 w 792535"/>
                <a:gd name="T27" fmla="*/ 133700 h 177728"/>
                <a:gd name="T28" fmla="*/ 725651 w 792535"/>
                <a:gd name="T29" fmla="*/ 105050 h 177728"/>
                <a:gd name="T30" fmla="*/ 754295 w 792535"/>
                <a:gd name="T31" fmla="*/ 95500 h 177728"/>
                <a:gd name="T32" fmla="*/ 792487 w 792535"/>
                <a:gd name="T33" fmla="*/ 66850 h 1777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2535"/>
                <a:gd name="T52" fmla="*/ 0 h 177728"/>
                <a:gd name="T53" fmla="*/ 792535 w 792535"/>
                <a:gd name="T54" fmla="*/ 177728 h 1777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2535" h="177728">
                  <a:moveTo>
                    <a:pt x="0" y="57290"/>
                  </a:moveTo>
                  <a:cubicBezTo>
                    <a:pt x="51299" y="23092"/>
                    <a:pt x="41818" y="22154"/>
                    <a:pt x="85937" y="9549"/>
                  </a:cubicBezTo>
                  <a:cubicBezTo>
                    <a:pt x="98556" y="5944"/>
                    <a:pt x="111400" y="3183"/>
                    <a:pt x="124132" y="0"/>
                  </a:cubicBezTo>
                  <a:cubicBezTo>
                    <a:pt x="178241" y="3183"/>
                    <a:pt x="232525" y="4156"/>
                    <a:pt x="286458" y="9549"/>
                  </a:cubicBezTo>
                  <a:cubicBezTo>
                    <a:pt x="296473" y="10551"/>
                    <a:pt x="306473" y="13919"/>
                    <a:pt x="315104" y="19097"/>
                  </a:cubicBezTo>
                  <a:cubicBezTo>
                    <a:pt x="322824" y="23728"/>
                    <a:pt x="327172" y="32569"/>
                    <a:pt x="334202" y="38193"/>
                  </a:cubicBezTo>
                  <a:cubicBezTo>
                    <a:pt x="343163" y="45362"/>
                    <a:pt x="353886" y="50121"/>
                    <a:pt x="362847" y="57290"/>
                  </a:cubicBezTo>
                  <a:cubicBezTo>
                    <a:pt x="369877" y="62914"/>
                    <a:pt x="374915" y="70763"/>
                    <a:pt x="381945" y="76386"/>
                  </a:cubicBezTo>
                  <a:cubicBezTo>
                    <a:pt x="390906" y="83555"/>
                    <a:pt x="401630" y="88313"/>
                    <a:pt x="410591" y="95482"/>
                  </a:cubicBezTo>
                  <a:cubicBezTo>
                    <a:pt x="417621" y="101106"/>
                    <a:pt x="421968" y="109947"/>
                    <a:pt x="429688" y="114579"/>
                  </a:cubicBezTo>
                  <a:cubicBezTo>
                    <a:pt x="438319" y="119757"/>
                    <a:pt x="449535" y="119239"/>
                    <a:pt x="458334" y="124127"/>
                  </a:cubicBezTo>
                  <a:cubicBezTo>
                    <a:pt x="554819" y="177728"/>
                    <a:pt x="472834" y="156207"/>
                    <a:pt x="582466" y="171868"/>
                  </a:cubicBezTo>
                  <a:cubicBezTo>
                    <a:pt x="604467" y="168201"/>
                    <a:pt x="644898" y="164524"/>
                    <a:pt x="668403" y="152772"/>
                  </a:cubicBezTo>
                  <a:cubicBezTo>
                    <a:pt x="678668" y="147640"/>
                    <a:pt x="688233" y="141022"/>
                    <a:pt x="697049" y="133675"/>
                  </a:cubicBezTo>
                  <a:cubicBezTo>
                    <a:pt x="707423" y="125031"/>
                    <a:pt x="714459" y="112521"/>
                    <a:pt x="725695" y="105031"/>
                  </a:cubicBezTo>
                  <a:cubicBezTo>
                    <a:pt x="734070" y="99448"/>
                    <a:pt x="745338" y="99983"/>
                    <a:pt x="754341" y="95482"/>
                  </a:cubicBezTo>
                  <a:cubicBezTo>
                    <a:pt x="775937" y="84684"/>
                    <a:pt x="779106" y="80267"/>
                    <a:pt x="792535" y="66838"/>
                  </a:cubicBezTo>
                </a:path>
              </a:pathLst>
            </a:custGeom>
            <a:noFill/>
            <a:ln w="25400">
              <a:solidFill>
                <a:srgbClr val="FF0000"/>
              </a:solidFill>
              <a:miter lim="800000"/>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fontAlgn="auto">
                <a:spcBef>
                  <a:spcPts val="0"/>
                </a:spcBef>
                <a:spcAft>
                  <a:spcPts val="0"/>
                </a:spcAft>
                <a:defRPr/>
              </a:pPr>
              <a:endParaRPr lang="en-US">
                <a:latin typeface="Calibri" charset="0"/>
                <a:cs typeface="ＭＳ Ｐゴシック" charset="0"/>
              </a:endParaRPr>
            </a:p>
          </p:txBody>
        </p:sp>
        <p:sp>
          <p:nvSpPr>
            <p:cNvPr id="23" name="Freeform 27"/>
            <p:cNvSpPr>
              <a:spLocks noChangeArrowheads="1"/>
            </p:cNvSpPr>
            <p:nvPr/>
          </p:nvSpPr>
          <p:spPr bwMode="auto">
            <a:xfrm>
              <a:off x="6217865" y="3112311"/>
              <a:ext cx="792487" cy="177761"/>
            </a:xfrm>
            <a:custGeom>
              <a:avLst/>
              <a:gdLst>
                <a:gd name="T0" fmla="*/ 0 w 792535"/>
                <a:gd name="T1" fmla="*/ 57301 h 177728"/>
                <a:gd name="T2" fmla="*/ 85932 w 792535"/>
                <a:gd name="T3" fmla="*/ 9551 h 177728"/>
                <a:gd name="T4" fmla="*/ 124124 w 792535"/>
                <a:gd name="T5" fmla="*/ 0 h 177728"/>
                <a:gd name="T6" fmla="*/ 286441 w 792535"/>
                <a:gd name="T7" fmla="*/ 9551 h 177728"/>
                <a:gd name="T8" fmla="*/ 315085 w 792535"/>
                <a:gd name="T9" fmla="*/ 19101 h 177728"/>
                <a:gd name="T10" fmla="*/ 334182 w 792535"/>
                <a:gd name="T11" fmla="*/ 38200 h 177728"/>
                <a:gd name="T12" fmla="*/ 362825 w 792535"/>
                <a:gd name="T13" fmla="*/ 57301 h 177728"/>
                <a:gd name="T14" fmla="*/ 381922 w 792535"/>
                <a:gd name="T15" fmla="*/ 76400 h 177728"/>
                <a:gd name="T16" fmla="*/ 410566 w 792535"/>
                <a:gd name="T17" fmla="*/ 95500 h 177728"/>
                <a:gd name="T18" fmla="*/ 429662 w 792535"/>
                <a:gd name="T19" fmla="*/ 114600 h 177728"/>
                <a:gd name="T20" fmla="*/ 458306 w 792535"/>
                <a:gd name="T21" fmla="*/ 124150 h 177728"/>
                <a:gd name="T22" fmla="*/ 582431 w 792535"/>
                <a:gd name="T23" fmla="*/ 171900 h 177728"/>
                <a:gd name="T24" fmla="*/ 668363 w 792535"/>
                <a:gd name="T25" fmla="*/ 152800 h 177728"/>
                <a:gd name="T26" fmla="*/ 697007 w 792535"/>
                <a:gd name="T27" fmla="*/ 133700 h 177728"/>
                <a:gd name="T28" fmla="*/ 725651 w 792535"/>
                <a:gd name="T29" fmla="*/ 105050 h 177728"/>
                <a:gd name="T30" fmla="*/ 754295 w 792535"/>
                <a:gd name="T31" fmla="*/ 95500 h 177728"/>
                <a:gd name="T32" fmla="*/ 792487 w 792535"/>
                <a:gd name="T33" fmla="*/ 66850 h 1777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2535"/>
                <a:gd name="T52" fmla="*/ 0 h 177728"/>
                <a:gd name="T53" fmla="*/ 792535 w 792535"/>
                <a:gd name="T54" fmla="*/ 177728 h 1777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2535" h="177728">
                  <a:moveTo>
                    <a:pt x="0" y="57290"/>
                  </a:moveTo>
                  <a:cubicBezTo>
                    <a:pt x="51299" y="23092"/>
                    <a:pt x="41818" y="22154"/>
                    <a:pt x="85937" y="9549"/>
                  </a:cubicBezTo>
                  <a:cubicBezTo>
                    <a:pt x="98556" y="5944"/>
                    <a:pt x="111400" y="3183"/>
                    <a:pt x="124132" y="0"/>
                  </a:cubicBezTo>
                  <a:cubicBezTo>
                    <a:pt x="178241" y="3183"/>
                    <a:pt x="232525" y="4156"/>
                    <a:pt x="286458" y="9549"/>
                  </a:cubicBezTo>
                  <a:cubicBezTo>
                    <a:pt x="296473" y="10551"/>
                    <a:pt x="306473" y="13919"/>
                    <a:pt x="315104" y="19097"/>
                  </a:cubicBezTo>
                  <a:cubicBezTo>
                    <a:pt x="322824" y="23728"/>
                    <a:pt x="327172" y="32569"/>
                    <a:pt x="334202" y="38193"/>
                  </a:cubicBezTo>
                  <a:cubicBezTo>
                    <a:pt x="343163" y="45362"/>
                    <a:pt x="353886" y="50121"/>
                    <a:pt x="362847" y="57290"/>
                  </a:cubicBezTo>
                  <a:cubicBezTo>
                    <a:pt x="369877" y="62914"/>
                    <a:pt x="374915" y="70763"/>
                    <a:pt x="381945" y="76386"/>
                  </a:cubicBezTo>
                  <a:cubicBezTo>
                    <a:pt x="390906" y="83555"/>
                    <a:pt x="401630" y="88313"/>
                    <a:pt x="410591" y="95482"/>
                  </a:cubicBezTo>
                  <a:cubicBezTo>
                    <a:pt x="417621" y="101106"/>
                    <a:pt x="421968" y="109947"/>
                    <a:pt x="429688" y="114579"/>
                  </a:cubicBezTo>
                  <a:cubicBezTo>
                    <a:pt x="438319" y="119757"/>
                    <a:pt x="449535" y="119239"/>
                    <a:pt x="458334" y="124127"/>
                  </a:cubicBezTo>
                  <a:cubicBezTo>
                    <a:pt x="554819" y="177728"/>
                    <a:pt x="472834" y="156207"/>
                    <a:pt x="582466" y="171868"/>
                  </a:cubicBezTo>
                  <a:cubicBezTo>
                    <a:pt x="604467" y="168201"/>
                    <a:pt x="644898" y="164524"/>
                    <a:pt x="668403" y="152772"/>
                  </a:cubicBezTo>
                  <a:cubicBezTo>
                    <a:pt x="678668" y="147640"/>
                    <a:pt x="688233" y="141022"/>
                    <a:pt x="697049" y="133675"/>
                  </a:cubicBezTo>
                  <a:cubicBezTo>
                    <a:pt x="707423" y="125031"/>
                    <a:pt x="714459" y="112521"/>
                    <a:pt x="725695" y="105031"/>
                  </a:cubicBezTo>
                  <a:cubicBezTo>
                    <a:pt x="734070" y="99448"/>
                    <a:pt x="745338" y="99983"/>
                    <a:pt x="754341" y="95482"/>
                  </a:cubicBezTo>
                  <a:cubicBezTo>
                    <a:pt x="775937" y="84684"/>
                    <a:pt x="779106" y="80267"/>
                    <a:pt x="792535" y="66838"/>
                  </a:cubicBezTo>
                </a:path>
              </a:pathLst>
            </a:custGeom>
            <a:noFill/>
            <a:ln w="25400">
              <a:solidFill>
                <a:srgbClr val="FF0000"/>
              </a:solidFill>
              <a:miter lim="800000"/>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fontAlgn="auto">
                <a:spcBef>
                  <a:spcPts val="0"/>
                </a:spcBef>
                <a:spcAft>
                  <a:spcPts val="0"/>
                </a:spcAft>
                <a:defRPr/>
              </a:pPr>
              <a:endParaRPr lang="en-US">
                <a:latin typeface="Calibri" charset="0"/>
                <a:cs typeface="ＭＳ Ｐゴシック" charset="0"/>
              </a:endParaRPr>
            </a:p>
          </p:txBody>
        </p:sp>
        <p:cxnSp>
          <p:nvCxnSpPr>
            <p:cNvPr id="24" name="Straight Connector 28"/>
            <p:cNvCxnSpPr>
              <a:cxnSpLocks noChangeShapeType="1"/>
              <a:stCxn id="22" idx="2"/>
              <a:endCxn id="23" idx="2"/>
            </p:cNvCxnSpPr>
            <p:nvPr/>
          </p:nvCxnSpPr>
          <p:spPr bwMode="auto">
            <a:xfrm flipH="1">
              <a:off x="6341493" y="2959944"/>
              <a:ext cx="17434" cy="152367"/>
            </a:xfrm>
            <a:prstGeom prst="line">
              <a:avLst/>
            </a:prstGeom>
            <a:noFill/>
            <a:ln w="635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25" name="Straight Connector 29"/>
            <p:cNvCxnSpPr>
              <a:cxnSpLocks noChangeShapeType="1"/>
              <a:stCxn id="22" idx="3"/>
              <a:endCxn id="23" idx="3"/>
            </p:cNvCxnSpPr>
            <p:nvPr/>
          </p:nvCxnSpPr>
          <p:spPr bwMode="auto">
            <a:xfrm flipH="1">
              <a:off x="6504745" y="2969467"/>
              <a:ext cx="17435" cy="152367"/>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26" name="Straight Connector 30"/>
            <p:cNvCxnSpPr>
              <a:cxnSpLocks noChangeShapeType="1"/>
              <a:stCxn id="22" idx="10"/>
              <a:endCxn id="23" idx="8"/>
            </p:cNvCxnSpPr>
            <p:nvPr/>
          </p:nvCxnSpPr>
          <p:spPr bwMode="auto">
            <a:xfrm flipH="1">
              <a:off x="6628373" y="3083742"/>
              <a:ext cx="64984" cy="123798"/>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27" name="Straight Connector 31"/>
            <p:cNvCxnSpPr>
              <a:cxnSpLocks noChangeShapeType="1"/>
              <a:stCxn id="22" idx="11"/>
              <a:endCxn id="23" idx="11"/>
            </p:cNvCxnSpPr>
            <p:nvPr/>
          </p:nvCxnSpPr>
          <p:spPr bwMode="auto">
            <a:xfrm flipH="1">
              <a:off x="6799550" y="3131357"/>
              <a:ext cx="17435" cy="152367"/>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sp>
        <p:nvSpPr>
          <p:cNvPr id="28" name="TextBox 32"/>
          <p:cNvSpPr txBox="1">
            <a:spLocks noChangeArrowheads="1"/>
          </p:cNvSpPr>
          <p:nvPr/>
        </p:nvSpPr>
        <p:spPr bwMode="auto">
          <a:xfrm>
            <a:off x="8810558" y="2334609"/>
            <a:ext cx="1373328"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dirty="0">
                <a:latin typeface="Calibri" charset="0"/>
                <a:cs typeface="ＭＳ Ｐゴシック" charset="0"/>
              </a:rPr>
              <a:t>Release DNA</a:t>
            </a:r>
          </a:p>
        </p:txBody>
      </p:sp>
      <p:sp>
        <p:nvSpPr>
          <p:cNvPr id="29" name="TextBox 33"/>
          <p:cNvSpPr txBox="1">
            <a:spLocks noChangeArrowheads="1"/>
          </p:cNvSpPr>
          <p:nvPr/>
        </p:nvSpPr>
        <p:spPr bwMode="auto">
          <a:xfrm>
            <a:off x="8510451" y="170235"/>
            <a:ext cx="209715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dirty="0" err="1">
                <a:latin typeface="Calibri" charset="0"/>
                <a:cs typeface="ＭＳ Ｐゴシック" charset="0"/>
              </a:rPr>
              <a:t>Immunoprecipitate</a:t>
            </a:r>
            <a:endParaRPr lang="en-US" dirty="0">
              <a:latin typeface="Calibri" charset="0"/>
              <a:cs typeface="ＭＳ Ｐゴシック" charset="0"/>
            </a:endParaRPr>
          </a:p>
        </p:txBody>
      </p:sp>
      <p:pic>
        <p:nvPicPr>
          <p:cNvPr id="30" name="Picture 35" descr="illumina_20080128_1.jpg"/>
          <p:cNvPicPr>
            <a:picLocks noChangeAspect="1"/>
          </p:cNvPicPr>
          <p:nvPr/>
        </p:nvPicPr>
        <p:blipFill>
          <a:blip r:embed="rId3">
            <a:extLst>
              <a:ext uri="{28A0092B-C50C-407E-A947-70E740481C1C}">
                <a14:useLocalDpi xmlns:a14="http://schemas.microsoft.com/office/drawing/2010/main" val="0"/>
              </a:ext>
            </a:extLst>
          </a:blip>
          <a:srcRect b="9863"/>
          <a:stretch>
            <a:fillRect/>
          </a:stretch>
        </p:blipFill>
        <p:spPr bwMode="auto">
          <a:xfrm>
            <a:off x="4754339" y="2545569"/>
            <a:ext cx="1510610" cy="128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31" name="Straight Arrow Connector 39"/>
          <p:cNvCxnSpPr>
            <a:cxnSpLocks noChangeShapeType="1"/>
          </p:cNvCxnSpPr>
          <p:nvPr/>
        </p:nvCxnSpPr>
        <p:spPr bwMode="auto">
          <a:xfrm flipH="1" flipV="1">
            <a:off x="6623879" y="3298416"/>
            <a:ext cx="469900" cy="1587"/>
          </a:xfrm>
          <a:prstGeom prst="straightConnector1">
            <a:avLst/>
          </a:prstGeom>
          <a:noFill/>
          <a:ln w="5715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32" name="TextBox 40"/>
          <p:cNvSpPr txBox="1">
            <a:spLocks noChangeArrowheads="1"/>
          </p:cNvSpPr>
          <p:nvPr/>
        </p:nvSpPr>
        <p:spPr bwMode="auto">
          <a:xfrm>
            <a:off x="4245473" y="2162431"/>
            <a:ext cx="252861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en-US" dirty="0">
                <a:latin typeface="Calibri" charset="0"/>
                <a:cs typeface="ＭＳ Ｐゴシック" charset="0"/>
              </a:rPr>
              <a:t>Sequence</a:t>
            </a:r>
          </a:p>
        </p:txBody>
      </p:sp>
      <p:sp>
        <p:nvSpPr>
          <p:cNvPr id="33" name="Freeform 54"/>
          <p:cNvSpPr>
            <a:spLocks noChangeArrowheads="1"/>
          </p:cNvSpPr>
          <p:nvPr/>
        </p:nvSpPr>
        <p:spPr bwMode="auto">
          <a:xfrm>
            <a:off x="3912632" y="2886891"/>
            <a:ext cx="646112" cy="1066800"/>
          </a:xfrm>
          <a:custGeom>
            <a:avLst/>
            <a:gdLst>
              <a:gd name="T0" fmla="*/ 646112 w 646123"/>
              <a:gd name="T1" fmla="*/ 0 h 1335158"/>
              <a:gd name="T2" fmla="*/ 111398 w 646123"/>
              <a:gd name="T3" fmla="*/ 343718 h 1335158"/>
              <a:gd name="T4" fmla="*/ 15914 w 646123"/>
              <a:gd name="T5" fmla="*/ 1183915 h 1335158"/>
              <a:gd name="T6" fmla="*/ 15914 w 646123"/>
              <a:gd name="T7" fmla="*/ 1250749 h 1335158"/>
              <a:gd name="T8" fmla="*/ 0 60000 65536"/>
              <a:gd name="T9" fmla="*/ 0 60000 65536"/>
              <a:gd name="T10" fmla="*/ 0 60000 65536"/>
              <a:gd name="T11" fmla="*/ 0 60000 65536"/>
              <a:gd name="T12" fmla="*/ 0 w 646123"/>
              <a:gd name="T13" fmla="*/ 0 h 1335158"/>
              <a:gd name="T14" fmla="*/ 646123 w 646123"/>
              <a:gd name="T15" fmla="*/ 1335158 h 1335158"/>
            </a:gdLst>
            <a:ahLst/>
            <a:cxnLst>
              <a:cxn ang="T8">
                <a:pos x="T0" y="T1"/>
              </a:cxn>
              <a:cxn ang="T9">
                <a:pos x="T2" y="T3"/>
              </a:cxn>
              <a:cxn ang="T10">
                <a:pos x="T4" y="T5"/>
              </a:cxn>
              <a:cxn ang="T11">
                <a:pos x="T6" y="T7"/>
              </a:cxn>
            </a:cxnLst>
            <a:rect l="T12" t="T13" r="T14" b="T15"/>
            <a:pathLst>
              <a:path w="646123" h="1335158">
                <a:moveTo>
                  <a:pt x="646123" y="0"/>
                </a:moveTo>
                <a:cubicBezTo>
                  <a:pt x="431279" y="73203"/>
                  <a:pt x="216435" y="146406"/>
                  <a:pt x="111400" y="343736"/>
                </a:cubicBezTo>
                <a:cubicBezTo>
                  <a:pt x="6365" y="541066"/>
                  <a:pt x="31828" y="1032798"/>
                  <a:pt x="15914" y="1183978"/>
                </a:cubicBezTo>
                <a:cubicBezTo>
                  <a:pt x="0" y="1335158"/>
                  <a:pt x="7957" y="1292986"/>
                  <a:pt x="15914" y="1250815"/>
                </a:cubicBezTo>
              </a:path>
            </a:pathLst>
          </a:custGeom>
          <a:noFill/>
          <a:ln w="57150">
            <a:solidFill>
              <a:schemeClr val="accent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fontAlgn="auto">
              <a:spcBef>
                <a:spcPts val="0"/>
              </a:spcBef>
              <a:spcAft>
                <a:spcPts val="0"/>
              </a:spcAft>
              <a:defRPr/>
            </a:pPr>
            <a:endParaRPr lang="en-US">
              <a:latin typeface="Calibri" charset="0"/>
              <a:cs typeface="ＭＳ Ｐゴシック" charset="0"/>
            </a:endParaRPr>
          </a:p>
        </p:txBody>
      </p:sp>
      <p:cxnSp>
        <p:nvCxnSpPr>
          <p:cNvPr id="34" name="Straight Arrow Connector 56"/>
          <p:cNvCxnSpPr>
            <a:cxnSpLocks noChangeShapeType="1"/>
            <a:stCxn id="33" idx="2"/>
          </p:cNvCxnSpPr>
          <p:nvPr/>
        </p:nvCxnSpPr>
        <p:spPr bwMode="auto">
          <a:xfrm flipH="1">
            <a:off x="3912634" y="3832847"/>
            <a:ext cx="15912" cy="120844"/>
          </a:xfrm>
          <a:prstGeom prst="straightConnector1">
            <a:avLst/>
          </a:prstGeom>
          <a:noFill/>
          <a:ln w="5715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pic>
        <p:nvPicPr>
          <p:cNvPr id="35" name="Picture 57" descr="ChipSeqExample_220x148.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691" y="4258941"/>
            <a:ext cx="1909763" cy="1284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 name="TextBox 58"/>
          <p:cNvSpPr txBox="1">
            <a:spLocks noChangeArrowheads="1"/>
          </p:cNvSpPr>
          <p:nvPr/>
        </p:nvSpPr>
        <p:spPr bwMode="auto">
          <a:xfrm>
            <a:off x="1928170" y="2500374"/>
            <a:ext cx="16764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en-US" dirty="0">
                <a:latin typeface="Calibri" charset="0"/>
                <a:cs typeface="ＭＳ Ｐゴシック" charset="0"/>
              </a:rPr>
              <a:t>Map sequence tags to genome</a:t>
            </a:r>
          </a:p>
          <a:p>
            <a:pPr algn="ctr"/>
            <a:r>
              <a:rPr lang="en-US" dirty="0">
                <a:latin typeface="Calibri" charset="0"/>
                <a:cs typeface="ＭＳ Ｐゴシック" charset="0"/>
              </a:rPr>
              <a:t>&amp; identify peaks</a:t>
            </a:r>
          </a:p>
        </p:txBody>
      </p:sp>
      <p:sp>
        <p:nvSpPr>
          <p:cNvPr id="37" name="TextBox 32"/>
          <p:cNvSpPr txBox="1">
            <a:spLocks noChangeArrowheads="1"/>
          </p:cNvSpPr>
          <p:nvPr/>
        </p:nvSpPr>
        <p:spPr bwMode="auto">
          <a:xfrm>
            <a:off x="1733894" y="195543"/>
            <a:ext cx="234612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dirty="0">
                <a:latin typeface="Calibri" charset="0"/>
                <a:cs typeface="ＭＳ Ｐゴシック" charset="0"/>
              </a:rPr>
              <a:t>DNA + bound protein</a:t>
            </a:r>
          </a:p>
        </p:txBody>
      </p:sp>
      <p:cxnSp>
        <p:nvCxnSpPr>
          <p:cNvPr id="38" name="Straight Arrow Connector 39"/>
          <p:cNvCxnSpPr>
            <a:cxnSpLocks noChangeShapeType="1"/>
          </p:cNvCxnSpPr>
          <p:nvPr/>
        </p:nvCxnSpPr>
        <p:spPr bwMode="auto">
          <a:xfrm flipH="1" flipV="1">
            <a:off x="7157279" y="3300003"/>
            <a:ext cx="469900" cy="1588"/>
          </a:xfrm>
          <a:prstGeom prst="straightConnector1">
            <a:avLst/>
          </a:prstGeom>
          <a:noFill/>
          <a:ln w="5715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39" name="Straight Arrow Connector 39"/>
          <p:cNvCxnSpPr>
            <a:cxnSpLocks noChangeShapeType="1"/>
          </p:cNvCxnSpPr>
          <p:nvPr/>
        </p:nvCxnSpPr>
        <p:spPr bwMode="auto">
          <a:xfrm flipH="1" flipV="1">
            <a:off x="7690679" y="3301591"/>
            <a:ext cx="469900" cy="1587"/>
          </a:xfrm>
          <a:prstGeom prst="straightConnector1">
            <a:avLst/>
          </a:prstGeom>
          <a:noFill/>
          <a:ln w="5715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40" name="TextBox 32"/>
          <p:cNvSpPr txBox="1">
            <a:spLocks noChangeArrowheads="1"/>
          </p:cNvSpPr>
          <p:nvPr/>
        </p:nvSpPr>
        <p:spPr bwMode="auto">
          <a:xfrm>
            <a:off x="6622774" y="2182251"/>
            <a:ext cx="1600200"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en-US" dirty="0">
                <a:latin typeface="Calibri" charset="0"/>
                <a:cs typeface="ＭＳ Ｐゴシック" charset="0"/>
              </a:rPr>
              <a:t>Prepare sequencing library</a:t>
            </a:r>
          </a:p>
        </p:txBody>
      </p:sp>
      <p:sp>
        <p:nvSpPr>
          <p:cNvPr id="41" name="TextBox 40"/>
          <p:cNvSpPr txBox="1">
            <a:spLocks noChangeArrowheads="1"/>
          </p:cNvSpPr>
          <p:nvPr/>
        </p:nvSpPr>
        <p:spPr bwMode="auto">
          <a:xfrm>
            <a:off x="5265124" y="195709"/>
            <a:ext cx="204663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en-US" dirty="0">
                <a:latin typeface="Calibri" charset="0"/>
                <a:cs typeface="ＭＳ Ｐゴシック" charset="0"/>
              </a:rPr>
              <a:t>Fragment DNA</a:t>
            </a:r>
          </a:p>
        </p:txBody>
      </p:sp>
      <p:pic>
        <p:nvPicPr>
          <p:cNvPr id="42" name="Picture 42" descr="nature06008-f1.2.jpg"/>
          <p:cNvPicPr>
            <a:picLocks noChangeAspect="1"/>
          </p:cNvPicPr>
          <p:nvPr/>
        </p:nvPicPr>
        <p:blipFill rotWithShape="1">
          <a:blip r:embed="rId5">
            <a:extLst>
              <a:ext uri="{28A0092B-C50C-407E-A947-70E740481C1C}">
                <a14:useLocalDpi xmlns:a14="http://schemas.microsoft.com/office/drawing/2010/main" val="0"/>
              </a:ext>
            </a:extLst>
          </a:blip>
          <a:srcRect r="41249"/>
          <a:stretch/>
        </p:blipFill>
        <p:spPr bwMode="auto">
          <a:xfrm>
            <a:off x="5150073" y="4000254"/>
            <a:ext cx="4551423"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CasellaDiTesto 1"/>
          <p:cNvSpPr txBox="1"/>
          <p:nvPr/>
        </p:nvSpPr>
        <p:spPr>
          <a:xfrm>
            <a:off x="436318" y="5284177"/>
            <a:ext cx="2470638" cy="646331"/>
          </a:xfrm>
          <a:prstGeom prst="rect">
            <a:avLst/>
          </a:prstGeom>
          <a:noFill/>
        </p:spPr>
        <p:txBody>
          <a:bodyPr wrap="square" rtlCol="0">
            <a:spAutoFit/>
          </a:bodyPr>
          <a:lstStyle/>
          <a:p>
            <a:pPr algn="ctr"/>
            <a:r>
              <a:rPr lang="it-IT" b="1" dirty="0">
                <a:solidFill>
                  <a:srgbClr val="FF0000"/>
                </a:solidFill>
              </a:rPr>
              <a:t>POI = </a:t>
            </a:r>
            <a:r>
              <a:rPr lang="it-IT" b="1" dirty="0" err="1">
                <a:solidFill>
                  <a:srgbClr val="FF0000"/>
                </a:solidFill>
              </a:rPr>
              <a:t>protein</a:t>
            </a:r>
            <a:r>
              <a:rPr lang="it-IT" b="1" dirty="0">
                <a:solidFill>
                  <a:srgbClr val="FF0000"/>
                </a:solidFill>
              </a:rPr>
              <a:t> of </a:t>
            </a:r>
            <a:r>
              <a:rPr lang="it-IT" b="1" dirty="0" err="1">
                <a:solidFill>
                  <a:srgbClr val="FF0000"/>
                </a:solidFill>
              </a:rPr>
              <a:t>interest</a:t>
            </a:r>
            <a:endParaRPr lang="en-US" b="1" dirty="0">
              <a:solidFill>
                <a:srgbClr val="FF0000"/>
              </a:solidFill>
            </a:endParaRPr>
          </a:p>
        </p:txBody>
      </p:sp>
    </p:spTree>
    <p:extLst>
      <p:ext uri="{BB962C8B-B14F-4D97-AF65-F5344CB8AC3E}">
        <p14:creationId xmlns:p14="http://schemas.microsoft.com/office/powerpoint/2010/main" val="223463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err="1"/>
              <a:t>Identifying</a:t>
            </a:r>
            <a:r>
              <a:rPr lang="it-IT" dirty="0"/>
              <a:t> </a:t>
            </a:r>
            <a:r>
              <a:rPr lang="it-IT" dirty="0" err="1"/>
              <a:t>binding</a:t>
            </a:r>
            <a:r>
              <a:rPr lang="it-IT" dirty="0"/>
              <a:t> </a:t>
            </a:r>
            <a:r>
              <a:rPr lang="it-IT" dirty="0" err="1"/>
              <a:t>sites</a:t>
            </a:r>
            <a:r>
              <a:rPr lang="it-IT" dirty="0"/>
              <a:t> in </a:t>
            </a:r>
            <a:r>
              <a:rPr lang="it-IT" dirty="0" err="1"/>
              <a:t>ChIP-seq</a:t>
            </a:r>
            <a:endParaRPr lang="en-US" dirty="0"/>
          </a:p>
        </p:txBody>
      </p:sp>
      <p:sp>
        <p:nvSpPr>
          <p:cNvPr id="7" name="CasellaDiTesto 6"/>
          <p:cNvSpPr txBox="1"/>
          <p:nvPr/>
        </p:nvSpPr>
        <p:spPr>
          <a:xfrm>
            <a:off x="734793" y="1591284"/>
            <a:ext cx="5578084" cy="5078313"/>
          </a:xfrm>
          <a:prstGeom prst="rect">
            <a:avLst/>
          </a:prstGeom>
          <a:noFill/>
        </p:spPr>
        <p:txBody>
          <a:bodyPr wrap="square" rtlCol="0">
            <a:spAutoFit/>
          </a:bodyPr>
          <a:lstStyle/>
          <a:p>
            <a:pPr marL="285750" indent="-285750" algn="just">
              <a:buFont typeface="Arial" panose="020B0604020202020204" pitchFamily="34" charset="0"/>
              <a:buChar char="•"/>
            </a:pPr>
            <a:r>
              <a:rPr lang="en-US" u="sng" dirty="0"/>
              <a:t>During the mapping process, the reads will spike at the region over which the crosslink had occurred, i.e., the binding site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Obviously, we will have a bell-shaped curve, which depends on the random fragmentation related to sonication</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trace of peaks obtained in the sample of interest (immunoprecipitated) should be compared with the trace of peaks obtained from the control sample (non-immunoprecipitated)</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peaks should indicate regions specifically recognized by the protein of interest (e.g., transcription factor binding sites)</a:t>
            </a:r>
            <a:endParaRPr lang="it-IT" dirty="0"/>
          </a:p>
          <a:p>
            <a:endParaRPr lang="en-US" dirty="0"/>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rcRect b="32457"/>
          <a:stretch>
            <a:fillRect/>
          </a:stretch>
        </p:blipFill>
        <p:spPr bwMode="auto">
          <a:xfrm>
            <a:off x="6570624" y="1086399"/>
            <a:ext cx="50292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reeform 4"/>
          <p:cNvSpPr>
            <a:spLocks/>
          </p:cNvSpPr>
          <p:nvPr/>
        </p:nvSpPr>
        <p:spPr bwMode="auto">
          <a:xfrm>
            <a:off x="8247024" y="5582199"/>
            <a:ext cx="1981200" cy="533400"/>
          </a:xfrm>
          <a:custGeom>
            <a:avLst/>
            <a:gdLst>
              <a:gd name="T0" fmla="*/ 0 w 1248"/>
              <a:gd name="T1" fmla="*/ 288 h 336"/>
              <a:gd name="T2" fmla="*/ 288 w 1248"/>
              <a:gd name="T3" fmla="*/ 288 h 336"/>
              <a:gd name="T4" fmla="*/ 336 w 1248"/>
              <a:gd name="T5" fmla="*/ 288 h 336"/>
              <a:gd name="T6" fmla="*/ 576 w 1248"/>
              <a:gd name="T7" fmla="*/ 0 h 336"/>
              <a:gd name="T8" fmla="*/ 912 w 1248"/>
              <a:gd name="T9" fmla="*/ 288 h 336"/>
              <a:gd name="T10" fmla="*/ 1104 w 1248"/>
              <a:gd name="T11" fmla="*/ 288 h 336"/>
              <a:gd name="T12" fmla="*/ 1248 w 1248"/>
              <a:gd name="T13" fmla="*/ 288 h 336"/>
            </a:gdLst>
            <a:ahLst/>
            <a:cxnLst>
              <a:cxn ang="0">
                <a:pos x="T0" y="T1"/>
              </a:cxn>
              <a:cxn ang="0">
                <a:pos x="T2" y="T3"/>
              </a:cxn>
              <a:cxn ang="0">
                <a:pos x="T4" y="T5"/>
              </a:cxn>
              <a:cxn ang="0">
                <a:pos x="T6" y="T7"/>
              </a:cxn>
              <a:cxn ang="0">
                <a:pos x="T8" y="T9"/>
              </a:cxn>
              <a:cxn ang="0">
                <a:pos x="T10" y="T11"/>
              </a:cxn>
              <a:cxn ang="0">
                <a:pos x="T12" y="T13"/>
              </a:cxn>
            </a:cxnLst>
            <a:rect l="0" t="0" r="r" b="b"/>
            <a:pathLst>
              <a:path w="1248" h="336">
                <a:moveTo>
                  <a:pt x="0" y="288"/>
                </a:moveTo>
                <a:cubicBezTo>
                  <a:pt x="116" y="288"/>
                  <a:pt x="232" y="288"/>
                  <a:pt x="288" y="288"/>
                </a:cubicBezTo>
                <a:cubicBezTo>
                  <a:pt x="344" y="288"/>
                  <a:pt x="288" y="336"/>
                  <a:pt x="336" y="288"/>
                </a:cubicBezTo>
                <a:cubicBezTo>
                  <a:pt x="384" y="240"/>
                  <a:pt x="480" y="0"/>
                  <a:pt x="576" y="0"/>
                </a:cubicBezTo>
                <a:cubicBezTo>
                  <a:pt x="672" y="0"/>
                  <a:pt x="824" y="240"/>
                  <a:pt x="912" y="288"/>
                </a:cubicBezTo>
                <a:cubicBezTo>
                  <a:pt x="1000" y="336"/>
                  <a:pt x="1048" y="288"/>
                  <a:pt x="1104" y="288"/>
                </a:cubicBezTo>
                <a:cubicBezTo>
                  <a:pt x="1160" y="288"/>
                  <a:pt x="1224" y="288"/>
                  <a:pt x="1248" y="288"/>
                </a:cubicBezTo>
              </a:path>
            </a:pathLst>
          </a:custGeom>
          <a:noFill/>
          <a:ln w="381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Freeform 5"/>
          <p:cNvSpPr>
            <a:spLocks/>
          </p:cNvSpPr>
          <p:nvPr/>
        </p:nvSpPr>
        <p:spPr bwMode="auto">
          <a:xfrm>
            <a:off x="7408824" y="5582199"/>
            <a:ext cx="1981200" cy="533400"/>
          </a:xfrm>
          <a:custGeom>
            <a:avLst/>
            <a:gdLst>
              <a:gd name="T0" fmla="*/ 0 w 1248"/>
              <a:gd name="T1" fmla="*/ 288 h 336"/>
              <a:gd name="T2" fmla="*/ 288 w 1248"/>
              <a:gd name="T3" fmla="*/ 288 h 336"/>
              <a:gd name="T4" fmla="*/ 336 w 1248"/>
              <a:gd name="T5" fmla="*/ 288 h 336"/>
              <a:gd name="T6" fmla="*/ 576 w 1248"/>
              <a:gd name="T7" fmla="*/ 0 h 336"/>
              <a:gd name="T8" fmla="*/ 912 w 1248"/>
              <a:gd name="T9" fmla="*/ 288 h 336"/>
              <a:gd name="T10" fmla="*/ 1104 w 1248"/>
              <a:gd name="T11" fmla="*/ 288 h 336"/>
              <a:gd name="T12" fmla="*/ 1248 w 1248"/>
              <a:gd name="T13" fmla="*/ 288 h 336"/>
            </a:gdLst>
            <a:ahLst/>
            <a:cxnLst>
              <a:cxn ang="0">
                <a:pos x="T0" y="T1"/>
              </a:cxn>
              <a:cxn ang="0">
                <a:pos x="T2" y="T3"/>
              </a:cxn>
              <a:cxn ang="0">
                <a:pos x="T4" y="T5"/>
              </a:cxn>
              <a:cxn ang="0">
                <a:pos x="T6" y="T7"/>
              </a:cxn>
              <a:cxn ang="0">
                <a:pos x="T8" y="T9"/>
              </a:cxn>
              <a:cxn ang="0">
                <a:pos x="T10" y="T11"/>
              </a:cxn>
              <a:cxn ang="0">
                <a:pos x="T12" y="T13"/>
              </a:cxn>
            </a:cxnLst>
            <a:rect l="0" t="0" r="r" b="b"/>
            <a:pathLst>
              <a:path w="1248" h="336">
                <a:moveTo>
                  <a:pt x="0" y="288"/>
                </a:moveTo>
                <a:cubicBezTo>
                  <a:pt x="116" y="288"/>
                  <a:pt x="232" y="288"/>
                  <a:pt x="288" y="288"/>
                </a:cubicBezTo>
                <a:cubicBezTo>
                  <a:pt x="344" y="288"/>
                  <a:pt x="288" y="336"/>
                  <a:pt x="336" y="288"/>
                </a:cubicBezTo>
                <a:cubicBezTo>
                  <a:pt x="384" y="240"/>
                  <a:pt x="480" y="0"/>
                  <a:pt x="576" y="0"/>
                </a:cubicBezTo>
                <a:cubicBezTo>
                  <a:pt x="672" y="0"/>
                  <a:pt x="824" y="240"/>
                  <a:pt x="912" y="288"/>
                </a:cubicBezTo>
                <a:cubicBezTo>
                  <a:pt x="1000" y="336"/>
                  <a:pt x="1048" y="288"/>
                  <a:pt x="1104" y="288"/>
                </a:cubicBezTo>
                <a:cubicBezTo>
                  <a:pt x="1160" y="288"/>
                  <a:pt x="1224" y="288"/>
                  <a:pt x="1248" y="288"/>
                </a:cubicBezTo>
              </a:path>
            </a:pathLst>
          </a:custGeom>
          <a:noFill/>
          <a:ln w="38100" cmpd="sng">
            <a:solidFill>
              <a:srgbClr val="DB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 name="Freeform 6"/>
          <p:cNvSpPr>
            <a:spLocks/>
          </p:cNvSpPr>
          <p:nvPr/>
        </p:nvSpPr>
        <p:spPr bwMode="auto">
          <a:xfrm>
            <a:off x="9237624" y="5582199"/>
            <a:ext cx="1981200" cy="533400"/>
          </a:xfrm>
          <a:custGeom>
            <a:avLst/>
            <a:gdLst>
              <a:gd name="T0" fmla="*/ 0 w 1248"/>
              <a:gd name="T1" fmla="*/ 288 h 336"/>
              <a:gd name="T2" fmla="*/ 288 w 1248"/>
              <a:gd name="T3" fmla="*/ 288 h 336"/>
              <a:gd name="T4" fmla="*/ 336 w 1248"/>
              <a:gd name="T5" fmla="*/ 288 h 336"/>
              <a:gd name="T6" fmla="*/ 576 w 1248"/>
              <a:gd name="T7" fmla="*/ 0 h 336"/>
              <a:gd name="T8" fmla="*/ 912 w 1248"/>
              <a:gd name="T9" fmla="*/ 288 h 336"/>
              <a:gd name="T10" fmla="*/ 1104 w 1248"/>
              <a:gd name="T11" fmla="*/ 288 h 336"/>
              <a:gd name="T12" fmla="*/ 1248 w 1248"/>
              <a:gd name="T13" fmla="*/ 288 h 336"/>
            </a:gdLst>
            <a:ahLst/>
            <a:cxnLst>
              <a:cxn ang="0">
                <a:pos x="T0" y="T1"/>
              </a:cxn>
              <a:cxn ang="0">
                <a:pos x="T2" y="T3"/>
              </a:cxn>
              <a:cxn ang="0">
                <a:pos x="T4" y="T5"/>
              </a:cxn>
              <a:cxn ang="0">
                <a:pos x="T6" y="T7"/>
              </a:cxn>
              <a:cxn ang="0">
                <a:pos x="T8" y="T9"/>
              </a:cxn>
              <a:cxn ang="0">
                <a:pos x="T10" y="T11"/>
              </a:cxn>
              <a:cxn ang="0">
                <a:pos x="T12" y="T13"/>
              </a:cxn>
            </a:cxnLst>
            <a:rect l="0" t="0" r="r" b="b"/>
            <a:pathLst>
              <a:path w="1248" h="336">
                <a:moveTo>
                  <a:pt x="0" y="288"/>
                </a:moveTo>
                <a:cubicBezTo>
                  <a:pt x="116" y="288"/>
                  <a:pt x="232" y="288"/>
                  <a:pt x="288" y="288"/>
                </a:cubicBezTo>
                <a:cubicBezTo>
                  <a:pt x="344" y="288"/>
                  <a:pt x="288" y="336"/>
                  <a:pt x="336" y="288"/>
                </a:cubicBezTo>
                <a:cubicBezTo>
                  <a:pt x="384" y="240"/>
                  <a:pt x="480" y="0"/>
                  <a:pt x="576" y="0"/>
                </a:cubicBezTo>
                <a:cubicBezTo>
                  <a:pt x="672" y="0"/>
                  <a:pt x="824" y="240"/>
                  <a:pt x="912" y="288"/>
                </a:cubicBezTo>
                <a:cubicBezTo>
                  <a:pt x="1000" y="336"/>
                  <a:pt x="1048" y="288"/>
                  <a:pt x="1104" y="288"/>
                </a:cubicBezTo>
                <a:cubicBezTo>
                  <a:pt x="1160" y="288"/>
                  <a:pt x="1224" y="288"/>
                  <a:pt x="1248" y="288"/>
                </a:cubicBezTo>
              </a:path>
            </a:pathLst>
          </a:custGeom>
          <a:noFill/>
          <a:ln w="38100" cmpd="sng">
            <a:solidFill>
              <a:srgbClr val="00CC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307586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736969" y="1323703"/>
            <a:ext cx="10616831" cy="1477328"/>
          </a:xfrm>
          <a:prstGeom prst="rect">
            <a:avLst/>
          </a:prstGeom>
          <a:noFill/>
        </p:spPr>
        <p:txBody>
          <a:bodyPr wrap="square" rtlCol="0">
            <a:spAutoFit/>
          </a:bodyPr>
          <a:lstStyle/>
          <a:p>
            <a:pPr marL="285750" indent="-285750" algn="just">
              <a:buFont typeface="Arial" panose="020B0604020202020204" pitchFamily="34" charset="0"/>
              <a:buChar char="•"/>
            </a:pPr>
            <a:r>
              <a:rPr lang="en-US" dirty="0"/>
              <a:t>The goal of the analysis is to be able to discriminate the signal from background noise by assigning each peak a </a:t>
            </a:r>
            <a:r>
              <a:rPr lang="en-US" b="1" dirty="0"/>
              <a:t>p-value</a:t>
            </a:r>
          </a:p>
          <a:p>
            <a:pPr marL="285750" indent="-285750" algn="just">
              <a:buFont typeface="Arial" panose="020B0604020202020204" pitchFamily="34" charset="0"/>
              <a:buChar char="•"/>
            </a:pPr>
            <a:r>
              <a:rPr lang="en-US" dirty="0"/>
              <a:t>The sequencing depth used can be crucial in identifying peaks with low height (e.g., secondary binding sites, recognized with reduced “strength” by the protein of interest)</a:t>
            </a:r>
            <a:endParaRPr lang="it-IT" dirty="0"/>
          </a:p>
          <a:p>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3393" y="2952603"/>
            <a:ext cx="6850974" cy="3391194"/>
          </a:xfrm>
          <a:prstGeom prst="rect">
            <a:avLst/>
          </a:prstGeom>
        </p:spPr>
      </p:pic>
      <p:sp>
        <p:nvSpPr>
          <p:cNvPr id="6" name="Titolo 1">
            <a:extLst>
              <a:ext uri="{FF2B5EF4-FFF2-40B4-BE49-F238E27FC236}">
                <a16:creationId xmlns:a16="http://schemas.microsoft.com/office/drawing/2014/main" id="{B3CF311F-0112-7951-0E45-19DE1C8AF387}"/>
              </a:ext>
            </a:extLst>
          </p:cNvPr>
          <p:cNvSpPr>
            <a:spLocks noGrp="1"/>
          </p:cNvSpPr>
          <p:nvPr>
            <p:ph type="title"/>
          </p:nvPr>
        </p:nvSpPr>
        <p:spPr>
          <a:xfrm>
            <a:off x="838200" y="365126"/>
            <a:ext cx="10515600" cy="633358"/>
          </a:xfrm>
        </p:spPr>
        <p:txBody>
          <a:bodyPr>
            <a:normAutofit/>
          </a:bodyPr>
          <a:lstStyle/>
          <a:p>
            <a:r>
              <a:rPr lang="it-IT" dirty="0" err="1"/>
              <a:t>Identifying</a:t>
            </a:r>
            <a:r>
              <a:rPr lang="it-IT" dirty="0"/>
              <a:t> </a:t>
            </a:r>
            <a:r>
              <a:rPr lang="it-IT" dirty="0" err="1"/>
              <a:t>binding</a:t>
            </a:r>
            <a:r>
              <a:rPr lang="it-IT" dirty="0"/>
              <a:t> </a:t>
            </a:r>
            <a:r>
              <a:rPr lang="it-IT" dirty="0" err="1"/>
              <a:t>sites</a:t>
            </a:r>
            <a:r>
              <a:rPr lang="it-IT" dirty="0"/>
              <a:t> in </a:t>
            </a:r>
            <a:r>
              <a:rPr lang="it-IT" dirty="0" err="1"/>
              <a:t>ChIP-seq</a:t>
            </a:r>
            <a:endParaRPr lang="en-US" dirty="0"/>
          </a:p>
        </p:txBody>
      </p:sp>
    </p:spTree>
    <p:extLst>
      <p:ext uri="{BB962C8B-B14F-4D97-AF65-F5344CB8AC3E}">
        <p14:creationId xmlns:p14="http://schemas.microsoft.com/office/powerpoint/2010/main" val="327280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a:t>Downstream </a:t>
            </a:r>
            <a:r>
              <a:rPr lang="it-IT" dirty="0" err="1"/>
              <a:t>analysis</a:t>
            </a:r>
            <a:r>
              <a:rPr lang="it-IT" dirty="0"/>
              <a:t> (</a:t>
            </a:r>
            <a:r>
              <a:rPr lang="it-IT" dirty="0" err="1"/>
              <a:t>transcription</a:t>
            </a:r>
            <a:r>
              <a:rPr lang="it-IT" dirty="0"/>
              <a:t> </a:t>
            </a:r>
            <a:r>
              <a:rPr lang="it-IT" dirty="0" err="1"/>
              <a:t>factors</a:t>
            </a:r>
            <a:r>
              <a:rPr lang="it-IT" dirty="0"/>
              <a:t>)</a:t>
            </a:r>
            <a:endParaRPr lang="en-US" dirty="0"/>
          </a:p>
        </p:txBody>
      </p:sp>
      <p:sp>
        <p:nvSpPr>
          <p:cNvPr id="7" name="CasellaDiTesto 6"/>
          <p:cNvSpPr txBox="1"/>
          <p:nvPr/>
        </p:nvSpPr>
        <p:spPr>
          <a:xfrm>
            <a:off x="736970" y="1245326"/>
            <a:ext cx="10331624" cy="5355312"/>
          </a:xfrm>
          <a:prstGeom prst="rect">
            <a:avLst/>
          </a:prstGeom>
          <a:noFill/>
        </p:spPr>
        <p:txBody>
          <a:bodyPr wrap="square" rtlCol="0">
            <a:spAutoFit/>
          </a:bodyPr>
          <a:lstStyle/>
          <a:p>
            <a:pPr marL="285750" indent="-285750" algn="just">
              <a:buFont typeface="Arial" panose="020B0604020202020204" pitchFamily="34" charset="0"/>
              <a:buChar char="•"/>
            </a:pPr>
            <a:r>
              <a:rPr lang="en-US" dirty="0"/>
              <a:t>Once the peaks are identified, I can ask myself:</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b="1" dirty="0"/>
              <a:t>Which gene is located closest to the identified mapping peak</a:t>
            </a:r>
            <a:r>
              <a:rPr lang="en-US" dirty="0"/>
              <a:t>? (i.e., which gene is under transcriptional control of the protein of interest?). This is very useful especially for the study of transcription factors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b="1" dirty="0"/>
              <a:t>What is the consensus DNA motif recognized and bound by the protein of interest</a:t>
            </a:r>
            <a:r>
              <a:rPr lang="en-US" dirty="0"/>
              <a:t>? It is possible to extract and align DNA sequences with each other where a mapping peak is noted, generating a consensus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b="1" dirty="0"/>
              <a:t>What functions do genes associated with mapping peaks perform</a:t>
            </a:r>
            <a:r>
              <a:rPr lang="en-US" dirty="0"/>
              <a:t>? It is possible to do a functional enrichment test, as in an RNA-seq experiment, to find out what functions are regulated by the protein of interest.</a:t>
            </a:r>
            <a:endParaRPr lang="it-IT" dirty="0"/>
          </a:p>
          <a:p>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2384" y="3820796"/>
            <a:ext cx="2929261" cy="1456598"/>
          </a:xfrm>
          <a:prstGeom prst="rect">
            <a:avLst/>
          </a:prstGeom>
        </p:spPr>
      </p:pic>
    </p:spTree>
    <p:extLst>
      <p:ext uri="{BB962C8B-B14F-4D97-AF65-F5344CB8AC3E}">
        <p14:creationId xmlns:p14="http://schemas.microsoft.com/office/powerpoint/2010/main" val="71488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err="1"/>
              <a:t>ChIP-seq</a:t>
            </a:r>
            <a:r>
              <a:rPr lang="it-IT" dirty="0"/>
              <a:t>: complete workflow</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206989"/>
            <a:ext cx="10058400" cy="5039728"/>
          </a:xfrm>
          <a:prstGeom prst="rect">
            <a:avLst/>
          </a:prstGeom>
        </p:spPr>
      </p:pic>
    </p:spTree>
    <p:extLst>
      <p:ext uri="{BB962C8B-B14F-4D97-AF65-F5344CB8AC3E}">
        <p14:creationId xmlns:p14="http://schemas.microsoft.com/office/powerpoint/2010/main" val="209537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fontScale="90000"/>
          </a:bodyPr>
          <a:lstStyle/>
          <a:p>
            <a:r>
              <a:rPr lang="it-IT" dirty="0" err="1"/>
              <a:t>ChIP</a:t>
            </a:r>
            <a:r>
              <a:rPr lang="it-IT" dirty="0"/>
              <a:t> </a:t>
            </a:r>
            <a:r>
              <a:rPr lang="it-IT" dirty="0" err="1"/>
              <a:t>sequencing</a:t>
            </a:r>
            <a:r>
              <a:rPr lang="it-IT" dirty="0"/>
              <a:t> in the study of </a:t>
            </a:r>
            <a:r>
              <a:rPr lang="it-IT" dirty="0" err="1"/>
              <a:t>histone</a:t>
            </a:r>
            <a:r>
              <a:rPr lang="it-IT" dirty="0"/>
              <a:t> </a:t>
            </a:r>
            <a:r>
              <a:rPr lang="it-IT" dirty="0" err="1"/>
              <a:t>modifications</a:t>
            </a:r>
            <a:endParaRPr lang="en-US" dirty="0"/>
          </a:p>
        </p:txBody>
      </p:sp>
      <p:sp>
        <p:nvSpPr>
          <p:cNvPr id="7" name="CasellaDiTesto 6"/>
          <p:cNvSpPr txBox="1"/>
          <p:nvPr/>
        </p:nvSpPr>
        <p:spPr>
          <a:xfrm>
            <a:off x="757646" y="1384567"/>
            <a:ext cx="5338354" cy="4247317"/>
          </a:xfrm>
          <a:prstGeom prst="rect">
            <a:avLst/>
          </a:prstGeom>
          <a:noFill/>
        </p:spPr>
        <p:txBody>
          <a:bodyPr wrap="square" rtlCol="0">
            <a:spAutoFit/>
          </a:bodyPr>
          <a:lstStyle/>
          <a:p>
            <a:pPr marL="285750" indent="-285750" algn="just">
              <a:buFont typeface="Arial" panose="020B0604020202020204" pitchFamily="34" charset="0"/>
              <a:buChar char="•"/>
            </a:pPr>
            <a:r>
              <a:rPr lang="en-US" dirty="0"/>
              <a:t>Different types of modifications (</a:t>
            </a:r>
            <a:r>
              <a:rPr lang="en-US" dirty="0" err="1"/>
              <a:t>acetylations</a:t>
            </a:r>
            <a:r>
              <a:rPr lang="en-US" dirty="0"/>
              <a:t> and methylations) at different histones are linked to different genomic regions, with different roles in the regulation of gene expression, as they determine the degree of chromatin condensation</a:t>
            </a:r>
            <a:endParaRPr lang="it-IT" dirty="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Active promoters: H3K4me3, H3K9Ac</a:t>
            </a:r>
          </a:p>
          <a:p>
            <a:pPr marL="285750" indent="-285750" algn="just">
              <a:buFont typeface="Arial" panose="020B0604020202020204" pitchFamily="34" charset="0"/>
              <a:buChar char="•"/>
            </a:pPr>
            <a:r>
              <a:rPr lang="it-IT" dirty="0"/>
              <a:t>Active </a:t>
            </a:r>
            <a:r>
              <a:rPr lang="it-IT" dirty="0" err="1"/>
              <a:t>enhancers</a:t>
            </a:r>
            <a:r>
              <a:rPr lang="it-IT" dirty="0"/>
              <a:t>: H3K27Ac, H3K4me1</a:t>
            </a:r>
          </a:p>
          <a:p>
            <a:pPr marL="285750" indent="-285750" algn="just">
              <a:buFont typeface="Arial" panose="020B0604020202020204" pitchFamily="34" charset="0"/>
              <a:buChar char="•"/>
            </a:pPr>
            <a:r>
              <a:rPr lang="it-IT" dirty="0" err="1"/>
              <a:t>Repressors</a:t>
            </a:r>
            <a:r>
              <a:rPr lang="it-IT" dirty="0"/>
              <a:t>: H3K9me3, H3K27me3</a:t>
            </a:r>
          </a:p>
          <a:p>
            <a:pPr marL="285750" indent="-285750" algn="just">
              <a:buFont typeface="Arial" panose="020B0604020202020204" pitchFamily="34" charset="0"/>
              <a:buChar char="•"/>
            </a:pPr>
            <a:r>
              <a:rPr lang="it-IT" dirty="0" err="1"/>
              <a:t>Transcribed</a:t>
            </a:r>
            <a:r>
              <a:rPr lang="it-IT" dirty="0"/>
              <a:t> </a:t>
            </a:r>
            <a:r>
              <a:rPr lang="it-IT" dirty="0" err="1"/>
              <a:t>genes</a:t>
            </a:r>
            <a:r>
              <a:rPr lang="it-IT" dirty="0"/>
              <a:t>: H3K36me3</a:t>
            </a:r>
          </a:p>
          <a:p>
            <a:endParaRPr lang="it-IT" dirty="0"/>
          </a:p>
          <a:p>
            <a:pPr algn="just"/>
            <a:r>
              <a:rPr lang="en-US" u="sng" dirty="0"/>
              <a:t>It is possible to use specific antibodies that can recognize these methylated or acetylated histone forms</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3691" y="1486151"/>
            <a:ext cx="5642264" cy="4208464"/>
          </a:xfrm>
          <a:prstGeom prst="rect">
            <a:avLst/>
          </a:prstGeom>
        </p:spPr>
      </p:pic>
    </p:spTree>
    <p:extLst>
      <p:ext uri="{BB962C8B-B14F-4D97-AF65-F5344CB8AC3E}">
        <p14:creationId xmlns:p14="http://schemas.microsoft.com/office/powerpoint/2010/main" val="419377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err="1"/>
              <a:t>ChIP-seq</a:t>
            </a:r>
            <a:r>
              <a:rPr lang="it-IT" dirty="0"/>
              <a:t>: </a:t>
            </a:r>
            <a:r>
              <a:rPr lang="it-IT" dirty="0" err="1"/>
              <a:t>limitations</a:t>
            </a:r>
            <a:r>
              <a:rPr lang="it-IT" dirty="0"/>
              <a:t> and </a:t>
            </a:r>
            <a:r>
              <a:rPr lang="it-IT" dirty="0" err="1"/>
              <a:t>variations</a:t>
            </a:r>
            <a:endParaRPr lang="en-US" dirty="0"/>
          </a:p>
        </p:txBody>
      </p:sp>
      <p:sp>
        <p:nvSpPr>
          <p:cNvPr id="7" name="CasellaDiTesto 6"/>
          <p:cNvSpPr txBox="1"/>
          <p:nvPr/>
        </p:nvSpPr>
        <p:spPr>
          <a:xfrm>
            <a:off x="757645" y="1415438"/>
            <a:ext cx="5950885" cy="5078313"/>
          </a:xfrm>
          <a:prstGeom prst="rect">
            <a:avLst/>
          </a:prstGeom>
          <a:noFill/>
        </p:spPr>
        <p:txBody>
          <a:bodyPr wrap="square" rtlCol="0">
            <a:spAutoFit/>
          </a:bodyPr>
          <a:lstStyle/>
          <a:p>
            <a:pPr marL="285750" indent="-285750" algn="just">
              <a:buFont typeface="Arial" panose="020B0604020202020204" pitchFamily="34" charset="0"/>
              <a:buChar char="•"/>
            </a:pPr>
            <a:r>
              <a:rPr lang="en-US" dirty="0"/>
              <a:t>Up to </a:t>
            </a:r>
            <a:r>
              <a:rPr lang="en-US" b="1" dirty="0"/>
              <a:t>10</a:t>
            </a:r>
            <a:r>
              <a:rPr lang="en-US" b="1" baseline="30000" dirty="0"/>
              <a:t>5</a:t>
            </a:r>
            <a:r>
              <a:rPr lang="en-US" b="1" dirty="0"/>
              <a:t> ∼ 10</a:t>
            </a:r>
            <a:r>
              <a:rPr lang="en-US" b="1" baseline="30000" dirty="0"/>
              <a:t>7</a:t>
            </a:r>
            <a:r>
              <a:rPr lang="en-US" b="1" dirty="0"/>
              <a:t> cells </a:t>
            </a:r>
            <a:r>
              <a:rPr lang="en-US" dirty="0"/>
              <a:t>are required, for the same reasons we mentioned for FAIRE-seq (plus, the yield of immunoprecipitation is not very high)</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cross-linking process may hide some epitopes recognized by antibodies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It is possible to bypass the cross-linking process (peculiar to classical </a:t>
            </a:r>
            <a:r>
              <a:rPr lang="en-US" dirty="0" err="1"/>
              <a:t>ChIP</a:t>
            </a:r>
            <a:r>
              <a:rPr lang="en-US" dirty="0"/>
              <a:t>-seq, also called </a:t>
            </a:r>
            <a:r>
              <a:rPr lang="en-US" b="1" dirty="0" err="1"/>
              <a:t>xChIP</a:t>
            </a:r>
            <a:r>
              <a:rPr lang="en-US" dirty="0"/>
              <a:t>), by detecting only proteins that bind DNA in a very strong and long-lasting way -&gt; it is preferentially used for </a:t>
            </a:r>
            <a:r>
              <a:rPr lang="en-US" dirty="0" err="1"/>
              <a:t>ChIP</a:t>
            </a:r>
            <a:r>
              <a:rPr lang="en-US" dirty="0"/>
              <a:t> studies on histones, but NOT on transcription factors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In this alternative, called </a:t>
            </a:r>
            <a:r>
              <a:rPr lang="en-US" b="1" dirty="0" err="1"/>
              <a:t>nChIP</a:t>
            </a:r>
            <a:r>
              <a:rPr lang="en-US" b="1" dirty="0"/>
              <a:t> (natural </a:t>
            </a:r>
            <a:r>
              <a:rPr lang="en-US" b="1" dirty="0" err="1"/>
              <a:t>ChIP</a:t>
            </a:r>
            <a:r>
              <a:rPr lang="en-US" b="1" dirty="0"/>
              <a:t>), </a:t>
            </a:r>
            <a:r>
              <a:rPr lang="en-US" dirty="0"/>
              <a:t>DNA is not sonicated, but digested with </a:t>
            </a:r>
            <a:r>
              <a:rPr lang="en-US" dirty="0" err="1"/>
              <a:t>MNase</a:t>
            </a:r>
            <a:r>
              <a:rPr lang="en-US" dirty="0"/>
              <a:t> (right panel in figure). This means that sonication is replaced by </a:t>
            </a:r>
            <a:r>
              <a:rPr lang="en-US" dirty="0" err="1"/>
              <a:t>MNase</a:t>
            </a:r>
            <a:r>
              <a:rPr lang="en-US" dirty="0"/>
              <a:t> digestion</a:t>
            </a:r>
          </a:p>
        </p:txBody>
      </p:sp>
      <p:pic>
        <p:nvPicPr>
          <p:cNvPr id="3" name="Immagine 2"/>
          <p:cNvPicPr>
            <a:picLocks noChangeAspect="1"/>
          </p:cNvPicPr>
          <p:nvPr/>
        </p:nvPicPr>
        <p:blipFill rotWithShape="1">
          <a:blip r:embed="rId2">
            <a:extLst>
              <a:ext uri="{28A0092B-C50C-407E-A947-70E740481C1C}">
                <a14:useLocalDpi xmlns:a14="http://schemas.microsoft.com/office/drawing/2010/main" val="0"/>
              </a:ext>
            </a:extLst>
          </a:blip>
          <a:srcRect r="50856" b="6355"/>
          <a:stretch/>
        </p:blipFill>
        <p:spPr>
          <a:xfrm>
            <a:off x="7273143" y="1128111"/>
            <a:ext cx="3945842" cy="5375967"/>
          </a:xfrm>
          <a:prstGeom prst="rect">
            <a:avLst/>
          </a:prstGeom>
        </p:spPr>
      </p:pic>
    </p:spTree>
    <p:extLst>
      <p:ext uri="{BB962C8B-B14F-4D97-AF65-F5344CB8AC3E}">
        <p14:creationId xmlns:p14="http://schemas.microsoft.com/office/powerpoint/2010/main" val="284245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783138"/>
            <a:ext cx="10515600" cy="633358"/>
          </a:xfrm>
        </p:spPr>
        <p:txBody>
          <a:bodyPr>
            <a:normAutofit fontScale="90000"/>
          </a:bodyPr>
          <a:lstStyle/>
          <a:p>
            <a:r>
              <a:rPr lang="it-IT" dirty="0" err="1"/>
              <a:t>Let’s</a:t>
            </a:r>
            <a:r>
              <a:rPr lang="it-IT" dirty="0"/>
              <a:t> first dive </a:t>
            </a:r>
            <a:r>
              <a:rPr lang="it-IT" dirty="0" err="1"/>
              <a:t>into</a:t>
            </a:r>
            <a:r>
              <a:rPr lang="it-IT" dirty="0"/>
              <a:t> the </a:t>
            </a:r>
            <a:r>
              <a:rPr lang="it-IT" dirty="0" err="1"/>
              <a:t>methods</a:t>
            </a:r>
            <a:r>
              <a:rPr lang="it-IT" dirty="0"/>
              <a:t> </a:t>
            </a:r>
            <a:r>
              <a:rPr lang="it-IT" dirty="0" err="1"/>
              <a:t>used</a:t>
            </a:r>
            <a:r>
              <a:rPr lang="it-IT" dirty="0"/>
              <a:t> to study </a:t>
            </a:r>
            <a:r>
              <a:rPr lang="it-IT" dirty="0" err="1"/>
              <a:t>chromatin</a:t>
            </a:r>
            <a:r>
              <a:rPr lang="it-IT" dirty="0"/>
              <a:t> </a:t>
            </a:r>
            <a:r>
              <a:rPr lang="it-IT" dirty="0" err="1"/>
              <a:t>structure</a:t>
            </a:r>
            <a:r>
              <a:rPr lang="it-IT" dirty="0"/>
              <a:t> (and </a:t>
            </a:r>
            <a:r>
              <a:rPr lang="it-IT" dirty="0" err="1"/>
              <a:t>accessibility</a:t>
            </a:r>
            <a:r>
              <a:rPr lang="it-IT" dirty="0"/>
              <a:t>)</a:t>
            </a:r>
            <a:endParaRPr lang="en-US" dirty="0"/>
          </a:p>
        </p:txBody>
      </p:sp>
      <p:sp>
        <p:nvSpPr>
          <p:cNvPr id="3" name="Segnaposto contenuto 2"/>
          <p:cNvSpPr>
            <a:spLocks noGrp="1"/>
          </p:cNvSpPr>
          <p:nvPr>
            <p:ph idx="1"/>
          </p:nvPr>
        </p:nvSpPr>
        <p:spPr>
          <a:xfrm>
            <a:off x="838199" y="1564626"/>
            <a:ext cx="10369731" cy="5012834"/>
          </a:xfrm>
        </p:spPr>
        <p:txBody>
          <a:bodyPr>
            <a:normAutofit/>
          </a:bodyPr>
          <a:lstStyle/>
          <a:p>
            <a:pPr algn="just"/>
            <a:r>
              <a:rPr lang="it-IT" sz="2200" b="1" u="sng" dirty="0" err="1"/>
              <a:t>DNase-seq</a:t>
            </a:r>
            <a:r>
              <a:rPr lang="it-IT" sz="2200" dirty="0"/>
              <a:t> </a:t>
            </a:r>
          </a:p>
          <a:p>
            <a:pPr algn="just"/>
            <a:r>
              <a:rPr lang="en-US" sz="2200" b="1" u="sng" dirty="0"/>
              <a:t>FAIRE-</a:t>
            </a:r>
            <a:r>
              <a:rPr lang="en-US" sz="2200" b="1" u="sng" dirty="0" err="1"/>
              <a:t>seq</a:t>
            </a:r>
            <a:endParaRPr lang="en-US" sz="2200" b="1" u="sng" dirty="0"/>
          </a:p>
          <a:p>
            <a:pPr algn="just"/>
            <a:r>
              <a:rPr lang="en-US" sz="2200" b="1" u="sng" dirty="0" err="1"/>
              <a:t>Mnase-seq</a:t>
            </a:r>
            <a:r>
              <a:rPr lang="en-US" sz="2200" b="1" u="sng" dirty="0"/>
              <a:t>/MAINE-</a:t>
            </a:r>
            <a:r>
              <a:rPr lang="en-US" sz="2200" b="1" u="sng" dirty="0" err="1"/>
              <a:t>seq</a:t>
            </a:r>
            <a:endParaRPr lang="en-US" sz="2200" b="1" u="sng" dirty="0"/>
          </a:p>
          <a:p>
            <a:r>
              <a:rPr lang="en-US" sz="2200" b="1" u="sng" dirty="0"/>
              <a:t>ATAC-</a:t>
            </a:r>
            <a:r>
              <a:rPr lang="en-US" sz="2200" b="1" u="sng" dirty="0" err="1"/>
              <a:t>seq</a:t>
            </a:r>
            <a:endParaRPr lang="en-US" sz="2200" b="1" u="sng" dirty="0"/>
          </a:p>
          <a:p>
            <a:r>
              <a:rPr lang="it-IT" dirty="0" err="1"/>
              <a:t>These</a:t>
            </a:r>
            <a:r>
              <a:rPr lang="it-IT" dirty="0"/>
              <a:t> </a:t>
            </a:r>
            <a:r>
              <a:rPr lang="it-IT" dirty="0" err="1"/>
              <a:t>methods</a:t>
            </a:r>
            <a:r>
              <a:rPr lang="it-IT" dirty="0"/>
              <a:t> </a:t>
            </a:r>
            <a:r>
              <a:rPr lang="it-IT" dirty="0" err="1"/>
              <a:t>allow</a:t>
            </a:r>
            <a:r>
              <a:rPr lang="it-IT" dirty="0"/>
              <a:t> to study </a:t>
            </a:r>
            <a:r>
              <a:rPr lang="it-IT" dirty="0" err="1"/>
              <a:t>chromatin</a:t>
            </a:r>
            <a:r>
              <a:rPr lang="it-IT" dirty="0"/>
              <a:t> </a:t>
            </a:r>
            <a:r>
              <a:rPr lang="it-IT" dirty="0" err="1"/>
              <a:t>accessibility</a:t>
            </a:r>
            <a:r>
              <a:rPr lang="it-IT" dirty="0"/>
              <a:t> </a:t>
            </a:r>
            <a:r>
              <a:rPr lang="it-IT" dirty="0" err="1"/>
              <a:t>at</a:t>
            </a:r>
            <a:r>
              <a:rPr lang="it-IT" dirty="0"/>
              <a:t> a large scale </a:t>
            </a:r>
            <a:r>
              <a:rPr lang="it-IT" dirty="0" err="1"/>
              <a:t>level</a:t>
            </a:r>
            <a:endParaRPr lang="en-US" dirty="0"/>
          </a:p>
          <a:p>
            <a:r>
              <a:rPr lang="it-IT" b="1" u="sng" dirty="0" err="1"/>
              <a:t>ChIP-seq</a:t>
            </a:r>
            <a:r>
              <a:rPr lang="it-IT" dirty="0"/>
              <a:t> on the </a:t>
            </a:r>
            <a:r>
              <a:rPr lang="it-IT" dirty="0" err="1"/>
              <a:t>other</a:t>
            </a:r>
            <a:r>
              <a:rPr lang="it-IT" dirty="0"/>
              <a:t> hand </a:t>
            </a:r>
            <a:r>
              <a:rPr lang="it-IT" dirty="0" err="1"/>
              <a:t>allows</a:t>
            </a:r>
            <a:r>
              <a:rPr lang="it-IT" dirty="0"/>
              <a:t> to study the interaction </a:t>
            </a:r>
            <a:r>
              <a:rPr lang="it-IT" dirty="0" err="1"/>
              <a:t>between</a:t>
            </a:r>
            <a:r>
              <a:rPr lang="it-IT" dirty="0"/>
              <a:t> </a:t>
            </a:r>
            <a:r>
              <a:rPr lang="it-IT" dirty="0" err="1"/>
              <a:t>specific</a:t>
            </a:r>
            <a:r>
              <a:rPr lang="it-IT" dirty="0"/>
              <a:t> </a:t>
            </a:r>
            <a:r>
              <a:rPr lang="it-IT" dirty="0" err="1"/>
              <a:t>taget</a:t>
            </a:r>
            <a:r>
              <a:rPr lang="it-IT" dirty="0"/>
              <a:t> </a:t>
            </a:r>
            <a:r>
              <a:rPr lang="it-IT" dirty="0" err="1"/>
              <a:t>proteins</a:t>
            </a:r>
            <a:r>
              <a:rPr lang="it-IT" dirty="0"/>
              <a:t> and </a:t>
            </a:r>
            <a:r>
              <a:rPr lang="it-IT" dirty="0" err="1"/>
              <a:t>genomic</a:t>
            </a:r>
            <a:r>
              <a:rPr lang="it-IT" dirty="0"/>
              <a:t> DNA</a:t>
            </a:r>
            <a:endParaRPr lang="en-US" dirty="0"/>
          </a:p>
          <a:p>
            <a:pPr algn="just"/>
            <a:r>
              <a:rPr lang="en-US" dirty="0"/>
              <a:t>Moreover, </a:t>
            </a:r>
            <a:r>
              <a:rPr lang="en-US" b="1" dirty="0"/>
              <a:t>chromosome conformation capture techniques </a:t>
            </a:r>
            <a:r>
              <a:rPr lang="en-US" dirty="0"/>
              <a:t>enable the study of interactions between distant regions of genomic DNA, which are associated in the 3D space. Among these we should mentioned the preparation of Hi-C and Omni-C libraries, which we have already addressed as useful tools for improving the quality of genomic assemblies</a:t>
            </a:r>
            <a:endParaRPr lang="it-IT" dirty="0"/>
          </a:p>
        </p:txBody>
      </p:sp>
    </p:spTree>
    <p:extLst>
      <p:ext uri="{BB962C8B-B14F-4D97-AF65-F5344CB8AC3E}">
        <p14:creationId xmlns:p14="http://schemas.microsoft.com/office/powerpoint/2010/main" val="12853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fontScale="90000"/>
          </a:bodyPr>
          <a:lstStyle/>
          <a:p>
            <a:r>
              <a:rPr lang="it-IT" dirty="0" err="1"/>
              <a:t>ChIP-seq</a:t>
            </a:r>
            <a:r>
              <a:rPr lang="it-IT" dirty="0"/>
              <a:t>: </a:t>
            </a:r>
            <a:r>
              <a:rPr lang="it-IT" dirty="0" err="1"/>
              <a:t>how</a:t>
            </a:r>
            <a:r>
              <a:rPr lang="it-IT" dirty="0"/>
              <a:t> can the </a:t>
            </a:r>
            <a:r>
              <a:rPr lang="it-IT" dirty="0" err="1"/>
              <a:t>number</a:t>
            </a:r>
            <a:r>
              <a:rPr lang="it-IT" dirty="0"/>
              <a:t> of input </a:t>
            </a:r>
            <a:r>
              <a:rPr lang="it-IT" dirty="0" err="1"/>
              <a:t>cell</a:t>
            </a:r>
            <a:r>
              <a:rPr lang="it-IT" dirty="0"/>
              <a:t> </a:t>
            </a:r>
            <a:r>
              <a:rPr lang="it-IT" dirty="0" err="1"/>
              <a:t>reduced</a:t>
            </a:r>
            <a:r>
              <a:rPr lang="it-IT" dirty="0"/>
              <a:t>?</a:t>
            </a:r>
            <a:endParaRPr lang="en-US" dirty="0"/>
          </a:p>
        </p:txBody>
      </p:sp>
      <p:sp>
        <p:nvSpPr>
          <p:cNvPr id="7" name="CasellaDiTesto 6"/>
          <p:cNvSpPr txBox="1"/>
          <p:nvPr/>
        </p:nvSpPr>
        <p:spPr>
          <a:xfrm>
            <a:off x="757644" y="1160461"/>
            <a:ext cx="10092063" cy="5078313"/>
          </a:xfrm>
          <a:prstGeom prst="rect">
            <a:avLst/>
          </a:prstGeom>
          <a:noFill/>
        </p:spPr>
        <p:txBody>
          <a:bodyPr wrap="square" rtlCol="0">
            <a:spAutoFit/>
          </a:bodyPr>
          <a:lstStyle/>
          <a:p>
            <a:pPr marL="285750" indent="-285750" algn="just">
              <a:buFont typeface="Arial" panose="020B0604020202020204" pitchFamily="34" charset="0"/>
              <a:buChar char="•"/>
            </a:pPr>
            <a:r>
              <a:rPr lang="en-US" dirty="0"/>
              <a:t>Alternative techniques have been developed that allow us to reduce the number of starting cells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it-IT" b="1" dirty="0" err="1"/>
              <a:t>ChIPmentation</a:t>
            </a:r>
            <a:r>
              <a:rPr lang="it-IT" dirty="0"/>
              <a:t> (Schmidt et al., 2015) -&gt; </a:t>
            </a:r>
            <a:r>
              <a:rPr lang="it-IT" dirty="0">
                <a:hlinkClick r:id="rId2"/>
              </a:rPr>
              <a:t>https://www.nature.com/articles/nmeth.3542</a:t>
            </a:r>
            <a:r>
              <a:rPr lang="it-IT" dirty="0"/>
              <a:t> combines </a:t>
            </a:r>
            <a:r>
              <a:rPr lang="it-IT" dirty="0" err="1"/>
              <a:t>ChIP-seq</a:t>
            </a:r>
            <a:r>
              <a:rPr lang="it-IT" dirty="0"/>
              <a:t> and </a:t>
            </a:r>
            <a:r>
              <a:rPr lang="it-IT" dirty="0" err="1"/>
              <a:t>tagmentation</a:t>
            </a:r>
            <a:r>
              <a:rPr lang="it-IT" dirty="0"/>
              <a:t> thanks to the activity of Tn5 </a:t>
            </a:r>
            <a:r>
              <a:rPr lang="it-IT" dirty="0" err="1"/>
              <a:t>transposase</a:t>
            </a:r>
            <a:r>
              <a:rPr lang="it-IT" dirty="0"/>
              <a:t> (</a:t>
            </a:r>
            <a:r>
              <a:rPr lang="it-IT" dirty="0" err="1"/>
              <a:t>as</a:t>
            </a:r>
            <a:r>
              <a:rPr lang="it-IT" dirty="0"/>
              <a:t> in ATAC-</a:t>
            </a:r>
            <a:r>
              <a:rPr lang="it-IT" dirty="0" err="1"/>
              <a:t>seq</a:t>
            </a:r>
            <a:r>
              <a:rPr lang="it-IT" dirty="0"/>
              <a:t>). </a:t>
            </a:r>
            <a:r>
              <a:rPr lang="en-US" dirty="0"/>
              <a:t>Applicable to up to </a:t>
            </a:r>
            <a:r>
              <a:rPr lang="en-US" u="sng" dirty="0"/>
              <a:t>10 thousand cells for studying histones</a:t>
            </a:r>
            <a:r>
              <a:rPr lang="en-US" dirty="0"/>
              <a:t> (no crosslinking, so all more labile and transient interactions are lost)</a:t>
            </a:r>
          </a:p>
          <a:p>
            <a:pPr marL="285750" indent="-285750" algn="just">
              <a:buFont typeface="Arial" panose="020B0604020202020204" pitchFamily="34" charset="0"/>
              <a:buChar char="•"/>
            </a:pPr>
            <a:r>
              <a:rPr lang="it-IT" b="1" dirty="0"/>
              <a:t>ULI-</a:t>
            </a:r>
            <a:r>
              <a:rPr lang="it-IT" b="1" dirty="0" err="1"/>
              <a:t>nChIP</a:t>
            </a:r>
            <a:r>
              <a:rPr lang="it-IT" dirty="0"/>
              <a:t> (ultra-low-input </a:t>
            </a:r>
            <a:r>
              <a:rPr lang="it-IT" dirty="0" err="1"/>
              <a:t>natural</a:t>
            </a:r>
            <a:r>
              <a:rPr lang="it-IT" dirty="0"/>
              <a:t> </a:t>
            </a:r>
            <a:r>
              <a:rPr lang="it-IT" dirty="0" err="1"/>
              <a:t>ChIP</a:t>
            </a:r>
            <a:r>
              <a:rPr lang="it-IT" dirty="0"/>
              <a:t>, Ben </a:t>
            </a:r>
            <a:r>
              <a:rPr lang="it-IT" dirty="0" err="1"/>
              <a:t>Amour</a:t>
            </a:r>
            <a:r>
              <a:rPr lang="it-IT" dirty="0"/>
              <a:t> et al., 2015, </a:t>
            </a:r>
            <a:r>
              <a:rPr lang="it-IT" dirty="0">
                <a:hlinkClick r:id="rId3"/>
              </a:rPr>
              <a:t>https://www.nature.com/articles/ncomms7033</a:t>
            </a:r>
            <a:r>
              <a:rPr lang="it-IT" dirty="0"/>
              <a:t>) </a:t>
            </a:r>
            <a:r>
              <a:rPr lang="it-IT" dirty="0" err="1"/>
              <a:t>optimizes</a:t>
            </a:r>
            <a:r>
              <a:rPr lang="it-IT" dirty="0"/>
              <a:t> the </a:t>
            </a:r>
            <a:r>
              <a:rPr lang="it-IT" dirty="0" err="1"/>
              <a:t>nChIP</a:t>
            </a:r>
            <a:r>
              <a:rPr lang="it-IT" dirty="0"/>
              <a:t> </a:t>
            </a:r>
            <a:r>
              <a:rPr lang="it-IT" dirty="0" err="1"/>
              <a:t>protocol</a:t>
            </a:r>
            <a:r>
              <a:rPr lang="it-IT" dirty="0"/>
              <a:t> to </a:t>
            </a:r>
            <a:r>
              <a:rPr lang="it-IT" dirty="0" err="1"/>
              <a:t>obtain</a:t>
            </a:r>
            <a:r>
              <a:rPr lang="it-IT" dirty="0"/>
              <a:t> </a:t>
            </a:r>
            <a:r>
              <a:rPr lang="it-IT" dirty="0" err="1"/>
              <a:t>histone</a:t>
            </a:r>
            <a:r>
              <a:rPr lang="it-IT" dirty="0"/>
              <a:t> </a:t>
            </a:r>
            <a:r>
              <a:rPr lang="it-IT" dirty="0" err="1"/>
              <a:t>binding</a:t>
            </a:r>
            <a:r>
              <a:rPr lang="it-IT" dirty="0"/>
              <a:t> </a:t>
            </a:r>
            <a:r>
              <a:rPr lang="it-IT" dirty="0" err="1"/>
              <a:t>profiles</a:t>
            </a:r>
            <a:r>
              <a:rPr lang="it-IT" dirty="0"/>
              <a:t> with </a:t>
            </a:r>
            <a:r>
              <a:rPr lang="it-IT" dirty="0" err="1"/>
              <a:t>as</a:t>
            </a:r>
            <a:r>
              <a:rPr lang="it-IT" dirty="0"/>
              <a:t> low </a:t>
            </a:r>
            <a:r>
              <a:rPr lang="it-IT" dirty="0" err="1"/>
              <a:t>as</a:t>
            </a:r>
            <a:r>
              <a:rPr lang="it-IT" dirty="0"/>
              <a:t> 10</a:t>
            </a:r>
            <a:r>
              <a:rPr lang="it-IT" baseline="30000" dirty="0"/>
              <a:t>3</a:t>
            </a:r>
            <a:r>
              <a:rPr lang="it-IT" dirty="0"/>
              <a:t>-10</a:t>
            </a:r>
            <a:r>
              <a:rPr lang="it-IT" baseline="30000" dirty="0"/>
              <a:t>5</a:t>
            </a:r>
            <a:r>
              <a:rPr lang="it-IT" dirty="0"/>
              <a:t> </a:t>
            </a:r>
            <a:r>
              <a:rPr lang="it-IT" dirty="0" err="1"/>
              <a:t>cells</a:t>
            </a:r>
            <a:endParaRPr lang="it-IT" dirty="0"/>
          </a:p>
          <a:p>
            <a:pPr marL="285750" indent="-285750" algn="just">
              <a:buFont typeface="Arial" panose="020B0604020202020204" pitchFamily="34" charset="0"/>
              <a:buChar char="•"/>
            </a:pPr>
            <a:r>
              <a:rPr lang="it-IT" b="1" dirty="0" err="1"/>
              <a:t>MOWChIP</a:t>
            </a:r>
            <a:r>
              <a:rPr lang="it-IT" dirty="0"/>
              <a:t> (</a:t>
            </a:r>
            <a:r>
              <a:rPr lang="it-IT" dirty="0" err="1"/>
              <a:t>Cao</a:t>
            </a:r>
            <a:r>
              <a:rPr lang="it-IT" dirty="0"/>
              <a:t> et al. 2015, </a:t>
            </a:r>
            <a:r>
              <a:rPr lang="it-IT" dirty="0">
                <a:hlinkClick r:id="rId4"/>
              </a:rPr>
              <a:t>https://www.nature.com/articles/nmeth.3488</a:t>
            </a:r>
            <a:r>
              <a:rPr lang="it-IT" dirty="0"/>
              <a:t>) </a:t>
            </a:r>
            <a:r>
              <a:rPr lang="it-IT" dirty="0" err="1"/>
              <a:t>optimizes</a:t>
            </a:r>
            <a:r>
              <a:rPr lang="it-IT" dirty="0"/>
              <a:t> the </a:t>
            </a:r>
            <a:r>
              <a:rPr lang="it-IT" dirty="0" err="1"/>
              <a:t>nChIP</a:t>
            </a:r>
            <a:r>
              <a:rPr lang="it-IT" dirty="0"/>
              <a:t> </a:t>
            </a:r>
            <a:r>
              <a:rPr lang="it-IT" dirty="0" err="1"/>
              <a:t>protocol</a:t>
            </a:r>
            <a:r>
              <a:rPr lang="it-IT" dirty="0"/>
              <a:t> by the use of </a:t>
            </a:r>
            <a:r>
              <a:rPr lang="it-IT" dirty="0" err="1"/>
              <a:t>microfluidics</a:t>
            </a:r>
            <a:r>
              <a:rPr lang="it-IT" dirty="0"/>
              <a:t>, </a:t>
            </a:r>
            <a:r>
              <a:rPr lang="it-IT" dirty="0" err="1"/>
              <a:t>reducing</a:t>
            </a:r>
            <a:r>
              <a:rPr lang="it-IT" dirty="0"/>
              <a:t> the </a:t>
            </a:r>
            <a:r>
              <a:rPr lang="it-IT" dirty="0" err="1"/>
              <a:t>theoretical</a:t>
            </a:r>
            <a:r>
              <a:rPr lang="it-IT" dirty="0"/>
              <a:t> input to </a:t>
            </a:r>
            <a:r>
              <a:rPr lang="it-IT" dirty="0" err="1"/>
              <a:t>as</a:t>
            </a:r>
            <a:r>
              <a:rPr lang="it-IT" dirty="0"/>
              <a:t> low </a:t>
            </a:r>
            <a:r>
              <a:rPr lang="it-IT" dirty="0" err="1"/>
              <a:t>as</a:t>
            </a:r>
            <a:r>
              <a:rPr lang="it-IT" dirty="0"/>
              <a:t> 100 </a:t>
            </a:r>
            <a:r>
              <a:rPr lang="it-IT" dirty="0" err="1"/>
              <a:t>cells</a:t>
            </a:r>
            <a:endParaRPr lang="it-IT" dirty="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en-US" dirty="0"/>
              <a:t>All these are </a:t>
            </a:r>
            <a:r>
              <a:rPr lang="en-US" b="1" dirty="0"/>
              <a:t>low-resolution techniques</a:t>
            </a:r>
            <a:r>
              <a:rPr lang="en-US" dirty="0"/>
              <a:t>, unsuitable for the study of interactions with transcription factors, and </a:t>
            </a:r>
            <a:r>
              <a:rPr lang="en-US" u="sng" dirty="0"/>
              <a:t>their application therefore remains limited to the study of interactions between DNA and histone proteins</a:t>
            </a:r>
            <a:r>
              <a:rPr lang="en-US" dirty="0"/>
              <a:t>. In any case, since the input DNA is small, libraries need to be amplified by PCR -&gt; higher risk of technical artifacts</a:t>
            </a:r>
            <a:endParaRPr lang="en-US" u="sng" dirty="0"/>
          </a:p>
        </p:txBody>
      </p:sp>
    </p:spTree>
    <p:extLst>
      <p:ext uri="{BB962C8B-B14F-4D97-AF65-F5344CB8AC3E}">
        <p14:creationId xmlns:p14="http://schemas.microsoft.com/office/powerpoint/2010/main" val="73122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a:t>Single-</a:t>
            </a:r>
            <a:r>
              <a:rPr lang="it-IT" dirty="0" err="1"/>
              <a:t>cell</a:t>
            </a:r>
            <a:r>
              <a:rPr lang="it-IT" dirty="0"/>
              <a:t> </a:t>
            </a:r>
            <a:r>
              <a:rPr lang="it-IT" dirty="0" err="1"/>
              <a:t>ChIP</a:t>
            </a:r>
            <a:r>
              <a:rPr lang="it-IT" dirty="0"/>
              <a:t>: </a:t>
            </a:r>
            <a:r>
              <a:rPr lang="it-IT" dirty="0" err="1"/>
              <a:t>is</a:t>
            </a:r>
            <a:r>
              <a:rPr lang="it-IT" dirty="0"/>
              <a:t> </a:t>
            </a:r>
            <a:r>
              <a:rPr lang="it-IT" dirty="0" err="1"/>
              <a:t>it</a:t>
            </a:r>
            <a:r>
              <a:rPr lang="it-IT" dirty="0"/>
              <a:t> </a:t>
            </a:r>
            <a:r>
              <a:rPr lang="it-IT" dirty="0" err="1"/>
              <a:t>possible</a:t>
            </a:r>
            <a:r>
              <a:rPr lang="it-IT" dirty="0"/>
              <a:t>?</a:t>
            </a:r>
            <a:endParaRPr lang="en-US" dirty="0"/>
          </a:p>
        </p:txBody>
      </p:sp>
      <p:sp>
        <p:nvSpPr>
          <p:cNvPr id="7" name="CasellaDiTesto 6"/>
          <p:cNvSpPr txBox="1"/>
          <p:nvPr/>
        </p:nvSpPr>
        <p:spPr>
          <a:xfrm>
            <a:off x="757644" y="1303408"/>
            <a:ext cx="10549264" cy="1477328"/>
          </a:xfrm>
          <a:prstGeom prst="rect">
            <a:avLst/>
          </a:prstGeom>
          <a:noFill/>
        </p:spPr>
        <p:txBody>
          <a:bodyPr wrap="square" rtlCol="0">
            <a:spAutoFit/>
          </a:bodyPr>
          <a:lstStyle/>
          <a:p>
            <a:pPr marL="285750" indent="-285750" algn="just">
              <a:buFont typeface="Arial" panose="020B0604020202020204" pitchFamily="34" charset="0"/>
              <a:buChar char="•"/>
            </a:pPr>
            <a:r>
              <a:rPr lang="en-US" dirty="0"/>
              <a:t>It is possible, but with many limitations: in particular, the profiles obtained from single cells are highly variable due to the low resolution of the method, and profiles of thousands of cells of the same type are therefore needed to obtain a reliable consensus</a:t>
            </a:r>
          </a:p>
          <a:p>
            <a:pPr marL="285750" indent="-285750" algn="just">
              <a:buFont typeface="Arial" panose="020B0604020202020204" pitchFamily="34" charset="0"/>
              <a:buChar char="•"/>
            </a:pPr>
            <a:r>
              <a:rPr lang="en-US" dirty="0"/>
              <a:t>In any case, these are always approaches dedicated to the study of DNA-histone interactions</a:t>
            </a:r>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b="33728"/>
          <a:stretch/>
        </p:blipFill>
        <p:spPr>
          <a:xfrm>
            <a:off x="838200" y="3024178"/>
            <a:ext cx="6731977" cy="2435845"/>
          </a:xfrm>
          <a:prstGeom prst="rect">
            <a:avLst/>
          </a:prstGeom>
        </p:spPr>
      </p:pic>
      <p:sp>
        <p:nvSpPr>
          <p:cNvPr id="3" name="CasellaDiTesto 2"/>
          <p:cNvSpPr txBox="1"/>
          <p:nvPr/>
        </p:nvSpPr>
        <p:spPr>
          <a:xfrm>
            <a:off x="7737231" y="2787162"/>
            <a:ext cx="3921369" cy="3693319"/>
          </a:xfrm>
          <a:prstGeom prst="rect">
            <a:avLst/>
          </a:prstGeom>
          <a:noFill/>
        </p:spPr>
        <p:txBody>
          <a:bodyPr wrap="square" rtlCol="0">
            <a:spAutoFit/>
          </a:bodyPr>
          <a:lstStyle/>
          <a:p>
            <a:r>
              <a:rPr lang="en-US" dirty="0"/>
              <a:t>On the side, see the simplified protocols for:</a:t>
            </a:r>
          </a:p>
          <a:p>
            <a:endParaRPr lang="en-US" dirty="0"/>
          </a:p>
          <a:p>
            <a:pPr marL="285750" indent="-285750">
              <a:buFont typeface="Arial" panose="020B0604020202020204" pitchFamily="34" charset="0"/>
              <a:buChar char="•"/>
            </a:pPr>
            <a:r>
              <a:rPr lang="en-US" b="1" dirty="0"/>
              <a:t>drop-</a:t>
            </a:r>
            <a:r>
              <a:rPr lang="en-US" b="1" dirty="0" err="1"/>
              <a:t>ChiP</a:t>
            </a:r>
            <a:r>
              <a:rPr lang="en-US" dirty="0"/>
              <a:t> (droplet-based), with a strong contribution of microfluidics systems (panel A)</a:t>
            </a:r>
          </a:p>
          <a:p>
            <a:pPr marL="285750" indent="-285750">
              <a:buFont typeface="Arial" panose="020B0604020202020204" pitchFamily="34" charset="0"/>
              <a:buChar char="•"/>
            </a:pPr>
            <a:r>
              <a:rPr lang="en-US" b="1" dirty="0" err="1"/>
              <a:t>sc</a:t>
            </a:r>
            <a:r>
              <a:rPr lang="en-US" b="1" dirty="0"/>
              <a:t>-</a:t>
            </a:r>
            <a:r>
              <a:rPr lang="en-US" b="1" dirty="0" err="1"/>
              <a:t>itChIP</a:t>
            </a:r>
            <a:r>
              <a:rPr lang="en-US" b="1" dirty="0"/>
              <a:t>-seq</a:t>
            </a:r>
            <a:r>
              <a:rPr lang="en-US" dirty="0"/>
              <a:t>, cheaper and based on FACS cell separation, followed by library preparation by </a:t>
            </a:r>
            <a:r>
              <a:rPr lang="en-US" dirty="0" err="1"/>
              <a:t>tagmentation</a:t>
            </a:r>
            <a:r>
              <a:rPr lang="en-US" dirty="0"/>
              <a:t> (as in </a:t>
            </a:r>
            <a:r>
              <a:rPr lang="en-US" dirty="0" err="1"/>
              <a:t>ChIPmentation</a:t>
            </a:r>
            <a:r>
              <a:rPr lang="en-US" dirty="0"/>
              <a:t>)</a:t>
            </a:r>
          </a:p>
          <a:p>
            <a:endParaRPr lang="it-IT" dirty="0"/>
          </a:p>
          <a:p>
            <a:endParaRPr lang="en-US" dirty="0"/>
          </a:p>
        </p:txBody>
      </p:sp>
      <p:sp>
        <p:nvSpPr>
          <p:cNvPr id="5" name="Rettangolo 4"/>
          <p:cNvSpPr/>
          <p:nvPr/>
        </p:nvSpPr>
        <p:spPr>
          <a:xfrm>
            <a:off x="757644" y="5187462"/>
            <a:ext cx="323810" cy="2725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582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13806" y="923109"/>
            <a:ext cx="5338354" cy="4247317"/>
          </a:xfrm>
          <a:prstGeom prst="rect">
            <a:avLst/>
          </a:prstGeom>
          <a:noFill/>
        </p:spPr>
        <p:txBody>
          <a:bodyPr wrap="square" rtlCol="0">
            <a:spAutoFit/>
          </a:bodyPr>
          <a:lstStyle/>
          <a:p>
            <a:pPr algn="just"/>
            <a:r>
              <a:rPr lang="en-US" dirty="0"/>
              <a:t>A quick summary of all the different techniques studied so far; keep in mind that, among these, </a:t>
            </a:r>
            <a:r>
              <a:rPr lang="en-US" u="sng" dirty="0"/>
              <a:t>only </a:t>
            </a:r>
            <a:r>
              <a:rPr lang="en-US" u="sng" dirty="0" err="1"/>
              <a:t>ChIP</a:t>
            </a:r>
            <a:r>
              <a:rPr lang="en-US" u="sng" dirty="0"/>
              <a:t>-seq allows targeting specific target DNA-interacting proteins</a:t>
            </a:r>
            <a:r>
              <a:rPr lang="en-US" dirty="0"/>
              <a:t>, whereas </a:t>
            </a:r>
            <a:r>
              <a:rPr lang="en-US" dirty="0" err="1"/>
              <a:t>Dnase</a:t>
            </a:r>
            <a:r>
              <a:rPr lang="en-US" dirty="0"/>
              <a:t>-seq, ATAC-seq, </a:t>
            </a:r>
            <a:r>
              <a:rPr lang="en-US" dirty="0" err="1"/>
              <a:t>Mnase</a:t>
            </a:r>
            <a:r>
              <a:rPr lang="en-US" dirty="0"/>
              <a:t>-seq and FAIRE-seq can only provide a general chromatin accessibility profile.</a:t>
            </a:r>
            <a:br>
              <a:rPr lang="en-US" dirty="0"/>
            </a:br>
            <a:r>
              <a:rPr lang="en-US" dirty="0"/>
              <a:t>The two types of approach are, nevertheless, complementary, and can be also potentially combined with RNA-seq data (or even with 5mC profiling) to obtain a comprehensive view of the different factors contributing to the regulation of gene expression</a:t>
            </a:r>
          </a:p>
          <a:p>
            <a:endParaRPr lang="it-IT" dirty="0"/>
          </a:p>
          <a:p>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1"/>
            <a:ext cx="5677989" cy="6844825"/>
          </a:xfrm>
          <a:prstGeom prst="rect">
            <a:avLst/>
          </a:prstGeom>
        </p:spPr>
      </p:pic>
    </p:spTree>
    <p:extLst>
      <p:ext uri="{BB962C8B-B14F-4D97-AF65-F5344CB8AC3E}">
        <p14:creationId xmlns:p14="http://schemas.microsoft.com/office/powerpoint/2010/main" val="166933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47709"/>
            <a:ext cx="10515600" cy="633358"/>
          </a:xfrm>
        </p:spPr>
        <p:txBody>
          <a:bodyPr>
            <a:normAutofit/>
          </a:bodyPr>
          <a:lstStyle/>
          <a:p>
            <a:r>
              <a:rPr lang="it-IT" dirty="0"/>
              <a:t>Study of long-range interactions</a:t>
            </a:r>
            <a:endParaRPr lang="en-US" dirty="0"/>
          </a:p>
        </p:txBody>
      </p:sp>
      <p:sp>
        <p:nvSpPr>
          <p:cNvPr id="7" name="CasellaDiTesto 6"/>
          <p:cNvSpPr txBox="1"/>
          <p:nvPr/>
        </p:nvSpPr>
        <p:spPr>
          <a:xfrm>
            <a:off x="838200" y="2551336"/>
            <a:ext cx="3269231" cy="2862322"/>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t>Hi-C</a:t>
            </a:r>
            <a:r>
              <a:rPr lang="en-US" dirty="0"/>
              <a:t> library preparation techniques are based on this approach. Real interaction maps are obtained, which can be correlated with the genomic coordinates of the </a:t>
            </a:r>
            <a:r>
              <a:rPr lang="en-US" dirty="0" err="1"/>
              <a:t>ChIP</a:t>
            </a:r>
            <a:r>
              <a:rPr lang="en-US" dirty="0"/>
              <a:t>-seq mapping peaks</a:t>
            </a:r>
            <a:endParaRPr lang="it-IT" dirty="0"/>
          </a:p>
          <a:p>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8685" y="2189196"/>
            <a:ext cx="7132938" cy="3977985"/>
          </a:xfrm>
          <a:prstGeom prst="rect">
            <a:avLst/>
          </a:prstGeom>
        </p:spPr>
      </p:pic>
      <p:sp>
        <p:nvSpPr>
          <p:cNvPr id="4" name="CasellaDiTesto 3"/>
          <p:cNvSpPr txBox="1"/>
          <p:nvPr/>
        </p:nvSpPr>
        <p:spPr>
          <a:xfrm>
            <a:off x="764931" y="1239715"/>
            <a:ext cx="11043138" cy="923330"/>
          </a:xfrm>
          <a:prstGeom prst="rect">
            <a:avLst/>
          </a:prstGeom>
          <a:noFill/>
        </p:spPr>
        <p:txBody>
          <a:bodyPr wrap="square" rtlCol="0">
            <a:spAutoFit/>
          </a:bodyPr>
          <a:lstStyle/>
          <a:p>
            <a:pPr algn="just"/>
            <a:r>
              <a:rPr lang="en-US" dirty="0"/>
              <a:t>Recall the chromatin conformation capture methods already addressed when discussing the preparation of particular libraries sequenced in paired-end mode to obtain useful information for scaffolding contigs in the </a:t>
            </a:r>
            <a:r>
              <a:rPr lang="en-US" u="sng" dirty="0"/>
              <a:t>de novo</a:t>
            </a:r>
            <a:r>
              <a:rPr lang="en-US" dirty="0"/>
              <a:t> assembly of complex genomes</a:t>
            </a:r>
          </a:p>
        </p:txBody>
      </p:sp>
    </p:spTree>
    <p:extLst>
      <p:ext uri="{BB962C8B-B14F-4D97-AF65-F5344CB8AC3E}">
        <p14:creationId xmlns:p14="http://schemas.microsoft.com/office/powerpoint/2010/main" val="2034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fontScale="90000"/>
          </a:bodyPr>
          <a:lstStyle/>
          <a:p>
            <a:r>
              <a:rPr lang="it-IT" dirty="0"/>
              <a:t>How </a:t>
            </a:r>
            <a:r>
              <a:rPr lang="it-IT" dirty="0" err="1"/>
              <a:t>distant</a:t>
            </a:r>
            <a:r>
              <a:rPr lang="it-IT" dirty="0"/>
              <a:t> can the </a:t>
            </a:r>
            <a:r>
              <a:rPr lang="it-IT" dirty="0" err="1"/>
              <a:t>paired</a:t>
            </a:r>
            <a:r>
              <a:rPr lang="it-IT" dirty="0"/>
              <a:t> </a:t>
            </a:r>
            <a:r>
              <a:rPr lang="it-IT" dirty="0" err="1"/>
              <a:t>genomic</a:t>
            </a:r>
            <a:r>
              <a:rPr lang="it-IT" dirty="0"/>
              <a:t> </a:t>
            </a:r>
            <a:r>
              <a:rPr lang="it-IT" dirty="0" err="1"/>
              <a:t>regions</a:t>
            </a:r>
            <a:r>
              <a:rPr lang="it-IT" dirty="0"/>
              <a:t> be in an Hi-C library?</a:t>
            </a:r>
            <a:endParaRPr lang="en-US" dirty="0"/>
          </a:p>
        </p:txBody>
      </p:sp>
      <p:sp>
        <p:nvSpPr>
          <p:cNvPr id="9" name="CasellaDiTesto 8"/>
          <p:cNvSpPr txBox="1"/>
          <p:nvPr/>
        </p:nvSpPr>
        <p:spPr>
          <a:xfrm>
            <a:off x="6183086" y="2057873"/>
            <a:ext cx="5355771" cy="2862322"/>
          </a:xfrm>
          <a:prstGeom prst="rect">
            <a:avLst/>
          </a:prstGeom>
          <a:noFill/>
        </p:spPr>
        <p:txBody>
          <a:bodyPr wrap="square" rtlCol="0">
            <a:spAutoFit/>
          </a:bodyPr>
          <a:lstStyle/>
          <a:p>
            <a:pPr algn="just"/>
            <a:r>
              <a:rPr lang="en-US" dirty="0"/>
              <a:t>Probability of contact decreases exponentially with distance</a:t>
            </a:r>
          </a:p>
          <a:p>
            <a:pPr algn="just"/>
            <a:endParaRPr lang="en-US" dirty="0"/>
          </a:p>
          <a:p>
            <a:pPr algn="just"/>
            <a:r>
              <a:rPr lang="en-US" dirty="0"/>
              <a:t>Contacts above distances of 50 Mb become decidedly rare (note the log scale in the graph)</a:t>
            </a:r>
          </a:p>
          <a:p>
            <a:pPr algn="just"/>
            <a:endParaRPr lang="en-US" dirty="0"/>
          </a:p>
          <a:p>
            <a:pPr algn="just"/>
            <a:r>
              <a:rPr lang="en-US" dirty="0"/>
              <a:t>Although </a:t>
            </a:r>
            <a:r>
              <a:rPr lang="en-US" dirty="0" err="1"/>
              <a:t>interchromosomal</a:t>
            </a:r>
            <a:r>
              <a:rPr lang="en-US" dirty="0"/>
              <a:t> contacts are possible (dashed lines), these are generally very rare</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772" y="1544068"/>
            <a:ext cx="5340778" cy="4172850"/>
          </a:xfrm>
          <a:prstGeom prst="rect">
            <a:avLst/>
          </a:prstGeom>
        </p:spPr>
      </p:pic>
    </p:spTree>
    <p:extLst>
      <p:ext uri="{BB962C8B-B14F-4D97-AF65-F5344CB8AC3E}">
        <p14:creationId xmlns:p14="http://schemas.microsoft.com/office/powerpoint/2010/main" val="104008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err="1"/>
              <a:t>Interpretation</a:t>
            </a:r>
            <a:r>
              <a:rPr lang="it-IT" dirty="0"/>
              <a:t> of Hi-C contact </a:t>
            </a:r>
            <a:r>
              <a:rPr lang="it-IT" dirty="0" err="1"/>
              <a:t>maps</a:t>
            </a:r>
            <a:endParaRPr lang="en-US" dirty="0"/>
          </a:p>
        </p:txBody>
      </p:sp>
      <p:sp>
        <p:nvSpPr>
          <p:cNvPr id="9" name="CasellaDiTesto 8"/>
          <p:cNvSpPr txBox="1"/>
          <p:nvPr/>
        </p:nvSpPr>
        <p:spPr>
          <a:xfrm>
            <a:off x="6183086" y="2057873"/>
            <a:ext cx="5355771" cy="2862322"/>
          </a:xfrm>
          <a:prstGeom prst="rect">
            <a:avLst/>
          </a:prstGeom>
          <a:noFill/>
        </p:spPr>
        <p:txBody>
          <a:bodyPr wrap="square" rtlCol="0">
            <a:spAutoFit/>
          </a:bodyPr>
          <a:lstStyle/>
          <a:p>
            <a:pPr algn="just"/>
            <a:r>
              <a:rPr lang="en-US" dirty="0"/>
              <a:t>Mapping paired-end reads obtained by Illumina sequencing of a Hi-C (and omni-C) library allows the creation of contact maps that highlight (even visually, rather intuitively) individual chromosomes.</a:t>
            </a:r>
          </a:p>
          <a:p>
            <a:pPr algn="just"/>
            <a:endParaRPr lang="en-US" dirty="0"/>
          </a:p>
          <a:p>
            <a:pPr algn="just"/>
            <a:r>
              <a:rPr lang="en-US" dirty="0"/>
              <a:t>Appropriate algorithms thus allow a very efficient level of scaffolding of contigs, potentially achieving chromosome-scale assembly.</a:t>
            </a: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538654"/>
            <a:ext cx="4727331" cy="4718394"/>
          </a:xfrm>
          <a:prstGeom prst="rect">
            <a:avLst/>
          </a:prstGeom>
        </p:spPr>
      </p:pic>
    </p:spTree>
    <p:extLst>
      <p:ext uri="{BB962C8B-B14F-4D97-AF65-F5344CB8AC3E}">
        <p14:creationId xmlns:p14="http://schemas.microsoft.com/office/powerpoint/2010/main" val="238592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fontScale="90000"/>
          </a:bodyPr>
          <a:lstStyle/>
          <a:p>
            <a:r>
              <a:rPr lang="it-IT" dirty="0"/>
              <a:t>How can Hi-C contact </a:t>
            </a:r>
            <a:r>
              <a:rPr lang="it-IT" dirty="0" err="1"/>
              <a:t>maps</a:t>
            </a:r>
            <a:r>
              <a:rPr lang="it-IT" dirty="0"/>
              <a:t> be </a:t>
            </a:r>
            <a:r>
              <a:rPr lang="it-IT" dirty="0" err="1"/>
              <a:t>used</a:t>
            </a:r>
            <a:r>
              <a:rPr lang="it-IT" dirty="0"/>
              <a:t> to study the </a:t>
            </a:r>
            <a:r>
              <a:rPr lang="it-IT" dirty="0" err="1"/>
              <a:t>structure</a:t>
            </a:r>
            <a:r>
              <a:rPr lang="it-IT" dirty="0"/>
              <a:t> of </a:t>
            </a:r>
            <a:r>
              <a:rPr lang="it-IT" dirty="0" err="1"/>
              <a:t>chromatin</a:t>
            </a:r>
            <a:r>
              <a:rPr lang="it-IT" dirty="0"/>
              <a:t>?</a:t>
            </a:r>
            <a:endParaRPr lang="en-US" dirty="0"/>
          </a:p>
        </p:txBody>
      </p:sp>
      <p:pic>
        <p:nvPicPr>
          <p:cNvPr id="4" name="Picture 3" descr="Diagram of a diagram of a chromatography&#10;&#10;Description automatically generated">
            <a:extLst>
              <a:ext uri="{FF2B5EF4-FFF2-40B4-BE49-F238E27FC236}">
                <a16:creationId xmlns:a16="http://schemas.microsoft.com/office/drawing/2014/main" id="{17CBB0F8-78AF-16A2-E744-08A16C3E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403" y="1381125"/>
            <a:ext cx="5120968" cy="4762500"/>
          </a:xfrm>
          <a:prstGeom prst="rect">
            <a:avLst/>
          </a:prstGeom>
        </p:spPr>
      </p:pic>
      <p:sp>
        <p:nvSpPr>
          <p:cNvPr id="6" name="CasellaDiTesto 8">
            <a:extLst>
              <a:ext uri="{FF2B5EF4-FFF2-40B4-BE49-F238E27FC236}">
                <a16:creationId xmlns:a16="http://schemas.microsoft.com/office/drawing/2014/main" id="{BCCD720E-B0C5-99B8-9BC9-1D71CA5F836F}"/>
              </a:ext>
            </a:extLst>
          </p:cNvPr>
          <p:cNvSpPr txBox="1"/>
          <p:nvPr/>
        </p:nvSpPr>
        <p:spPr>
          <a:xfrm>
            <a:off x="5763986" y="1533998"/>
            <a:ext cx="5355771" cy="4801314"/>
          </a:xfrm>
          <a:prstGeom prst="rect">
            <a:avLst/>
          </a:prstGeom>
          <a:noFill/>
        </p:spPr>
        <p:txBody>
          <a:bodyPr wrap="square" rtlCol="0">
            <a:spAutoFit/>
          </a:bodyPr>
          <a:lstStyle/>
          <a:p>
            <a:pPr algn="just"/>
            <a:r>
              <a:rPr lang="en-US" dirty="0"/>
              <a:t>Besides chromosomes, we can identify lower layers of structural organization, based on the presence of regions with contact enrichment or depletion</a:t>
            </a:r>
          </a:p>
          <a:p>
            <a:pPr algn="just"/>
            <a:endParaRPr lang="en-US" dirty="0"/>
          </a:p>
          <a:p>
            <a:pPr algn="just"/>
            <a:r>
              <a:rPr lang="en-US" dirty="0"/>
              <a:t>At large scales, chromosomes segregate into regions of preferential long-range interactions that form two mutually excluded types of chromatin, referred to as “A” and “B” compartments. A compartments correspond to gene-rich and active chromatin, while B compartments are mostly enriched in repressive chromatin</a:t>
            </a:r>
          </a:p>
          <a:p>
            <a:pPr algn="just"/>
            <a:endParaRPr lang="en-US" dirty="0"/>
          </a:p>
          <a:p>
            <a:pPr algn="just"/>
            <a:r>
              <a:rPr lang="en-US" b="1" dirty="0"/>
              <a:t>TADs (Topologically Associated Domains)</a:t>
            </a:r>
            <a:r>
              <a:rPr lang="en-US" dirty="0"/>
              <a:t>: domains of preferential internal chromatin interaction</a:t>
            </a:r>
          </a:p>
        </p:txBody>
      </p:sp>
    </p:spTree>
    <p:extLst>
      <p:ext uri="{BB962C8B-B14F-4D97-AF65-F5344CB8AC3E}">
        <p14:creationId xmlns:p14="http://schemas.microsoft.com/office/powerpoint/2010/main" val="36802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fontScale="90000"/>
          </a:bodyPr>
          <a:lstStyle/>
          <a:p>
            <a:r>
              <a:rPr lang="it-IT" dirty="0"/>
              <a:t>How can Hi-C contact </a:t>
            </a:r>
            <a:r>
              <a:rPr lang="it-IT" dirty="0" err="1"/>
              <a:t>maps</a:t>
            </a:r>
            <a:r>
              <a:rPr lang="it-IT" dirty="0"/>
              <a:t> be </a:t>
            </a:r>
            <a:r>
              <a:rPr lang="it-IT" dirty="0" err="1"/>
              <a:t>used</a:t>
            </a:r>
            <a:r>
              <a:rPr lang="it-IT" dirty="0"/>
              <a:t> to study the </a:t>
            </a:r>
            <a:r>
              <a:rPr lang="it-IT" dirty="0" err="1"/>
              <a:t>structure</a:t>
            </a:r>
            <a:r>
              <a:rPr lang="it-IT" dirty="0"/>
              <a:t> of </a:t>
            </a:r>
            <a:r>
              <a:rPr lang="it-IT" dirty="0" err="1"/>
              <a:t>chromatin</a:t>
            </a:r>
            <a:r>
              <a:rPr lang="it-IT" dirty="0"/>
              <a:t>?</a:t>
            </a:r>
            <a:endParaRPr lang="en-US" dirty="0"/>
          </a:p>
        </p:txBody>
      </p:sp>
      <p:sp>
        <p:nvSpPr>
          <p:cNvPr id="6" name="CasellaDiTesto 8">
            <a:extLst>
              <a:ext uri="{FF2B5EF4-FFF2-40B4-BE49-F238E27FC236}">
                <a16:creationId xmlns:a16="http://schemas.microsoft.com/office/drawing/2014/main" id="{BCCD720E-B0C5-99B8-9BC9-1D71CA5F836F}"/>
              </a:ext>
            </a:extLst>
          </p:cNvPr>
          <p:cNvSpPr txBox="1"/>
          <p:nvPr/>
        </p:nvSpPr>
        <p:spPr>
          <a:xfrm>
            <a:off x="604158" y="1533998"/>
            <a:ext cx="10515600" cy="646331"/>
          </a:xfrm>
          <a:prstGeom prst="rect">
            <a:avLst/>
          </a:prstGeom>
          <a:noFill/>
        </p:spPr>
        <p:txBody>
          <a:bodyPr wrap="square" rtlCol="0">
            <a:spAutoFit/>
          </a:bodyPr>
          <a:lstStyle/>
          <a:p>
            <a:pPr algn="just"/>
            <a:r>
              <a:rPr lang="en-US" dirty="0"/>
              <a:t>TADs emerge as high-density “squares” in the contact maps, and their boundaries correspond to regions with depleted contacts</a:t>
            </a:r>
          </a:p>
        </p:txBody>
      </p:sp>
      <p:pic>
        <p:nvPicPr>
          <p:cNvPr id="5" name="Picture 4" descr="A diagram of a diagram of a person-made structure&#10;&#10;Description automatically generated with medium confidence">
            <a:extLst>
              <a:ext uri="{FF2B5EF4-FFF2-40B4-BE49-F238E27FC236}">
                <a16:creationId xmlns:a16="http://schemas.microsoft.com/office/drawing/2014/main" id="{EDE8BCA0-A55B-E22B-F54E-057D74397F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931" y="2475506"/>
            <a:ext cx="5676027" cy="3312367"/>
          </a:xfrm>
          <a:prstGeom prst="rect">
            <a:avLst/>
          </a:prstGeom>
        </p:spPr>
      </p:pic>
      <p:pic>
        <p:nvPicPr>
          <p:cNvPr id="8" name="Picture 7" descr="A collage of graphs and diagrams&#10;&#10;Description automatically generated">
            <a:extLst>
              <a:ext uri="{FF2B5EF4-FFF2-40B4-BE49-F238E27FC236}">
                <a16:creationId xmlns:a16="http://schemas.microsoft.com/office/drawing/2014/main" id="{AF3C2FCE-B7C1-8AE8-8E66-BB145D25B251}"/>
              </a:ext>
            </a:extLst>
          </p:cNvPr>
          <p:cNvPicPr>
            <a:picLocks noChangeAspect="1"/>
          </p:cNvPicPr>
          <p:nvPr/>
        </p:nvPicPr>
        <p:blipFill>
          <a:blip r:embed="rId3" cstate="print">
            <a:extLst>
              <a:ext uri="{28A0092B-C50C-407E-A947-70E740481C1C}">
                <a14:useLocalDpi xmlns:a14="http://schemas.microsoft.com/office/drawing/2010/main" val="0"/>
              </a:ext>
            </a:extLst>
          </a:blip>
          <a:srcRect b="69389"/>
          <a:stretch/>
        </p:blipFill>
        <p:spPr>
          <a:xfrm>
            <a:off x="5966765" y="5128563"/>
            <a:ext cx="6225235" cy="1686732"/>
          </a:xfrm>
          <a:prstGeom prst="rect">
            <a:avLst/>
          </a:prstGeom>
        </p:spPr>
      </p:pic>
      <p:sp>
        <p:nvSpPr>
          <p:cNvPr id="9" name="TextBox 8">
            <a:extLst>
              <a:ext uri="{FF2B5EF4-FFF2-40B4-BE49-F238E27FC236}">
                <a16:creationId xmlns:a16="http://schemas.microsoft.com/office/drawing/2014/main" id="{C183D85F-7B1F-9977-ACCE-139719D5562B}"/>
              </a:ext>
            </a:extLst>
          </p:cNvPr>
          <p:cNvSpPr txBox="1"/>
          <p:nvPr/>
        </p:nvSpPr>
        <p:spPr>
          <a:xfrm>
            <a:off x="6382139" y="2392469"/>
            <a:ext cx="4971661" cy="2862322"/>
          </a:xfrm>
          <a:prstGeom prst="rect">
            <a:avLst/>
          </a:prstGeom>
          <a:noFill/>
        </p:spPr>
        <p:txBody>
          <a:bodyPr wrap="square" rtlCol="0">
            <a:spAutoFit/>
          </a:bodyPr>
          <a:lstStyle/>
          <a:p>
            <a:pPr algn="just"/>
            <a:r>
              <a:rPr lang="en-US" dirty="0"/>
              <a:t>TADs usually identify important blocks of genomic sequence, characterized by the presence of </a:t>
            </a:r>
            <a:r>
              <a:rPr lang="en-US" b="1" dirty="0"/>
              <a:t>co-regulated genes </a:t>
            </a:r>
            <a:r>
              <a:rPr lang="en-US" dirty="0"/>
              <a:t>(since they belong to a “co-folded” portion of chromatin, which would make their promoters and associated regulatory elements simultaneously accessible to the interaction with transcription factors, RNA pol II and other regulatory proteins</a:t>
            </a:r>
          </a:p>
          <a:p>
            <a:endParaRPr lang="en-US" dirty="0"/>
          </a:p>
        </p:txBody>
      </p:sp>
    </p:spTree>
    <p:extLst>
      <p:ext uri="{BB962C8B-B14F-4D97-AF65-F5344CB8AC3E}">
        <p14:creationId xmlns:p14="http://schemas.microsoft.com/office/powerpoint/2010/main" val="157717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47709"/>
            <a:ext cx="10515600" cy="633358"/>
          </a:xfrm>
        </p:spPr>
        <p:txBody>
          <a:bodyPr>
            <a:normAutofit/>
          </a:bodyPr>
          <a:lstStyle/>
          <a:p>
            <a:r>
              <a:rPr lang="it-IT" dirty="0"/>
              <a:t>Study of long-range interactions</a:t>
            </a:r>
            <a:endParaRPr lang="en-US" dirty="0"/>
          </a:p>
        </p:txBody>
      </p:sp>
      <p:sp>
        <p:nvSpPr>
          <p:cNvPr id="7" name="CasellaDiTesto 6"/>
          <p:cNvSpPr txBox="1"/>
          <p:nvPr/>
        </p:nvSpPr>
        <p:spPr>
          <a:xfrm>
            <a:off x="757646" y="1280160"/>
            <a:ext cx="10596154" cy="4093428"/>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Similar techniques to Hi-C can be used to study how DNA-binding proteins may be involved in the formation of complex chromatin structures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One of these is </a:t>
            </a:r>
            <a:r>
              <a:rPr lang="en-US" sz="1600" b="1" dirty="0" err="1"/>
              <a:t>ChIA</a:t>
            </a:r>
            <a:r>
              <a:rPr lang="en-US" sz="1600" b="1" dirty="0"/>
              <a:t>-PET (Chromatin Interaction Analysis by Paired-End Tag sequencing), </a:t>
            </a:r>
            <a:r>
              <a:rPr lang="en-US" sz="1600" dirty="0"/>
              <a:t>which is useful when one wants to study, by immunoprecipitation, regions bound by the same DNA binding protein (e.g. </a:t>
            </a:r>
            <a:r>
              <a:rPr lang="en-US" sz="1600" dirty="0" err="1"/>
              <a:t>cohesins</a:t>
            </a:r>
            <a:r>
              <a:rPr lang="en-US" sz="1600" dirty="0"/>
              <a:t>), which therefore are be associated with each other in 3D space</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In this case, no crosslinking is necessary, since only highly stable interactions are studied: upon fragmentation, two distinct genomic DNA regions are expected to be still bound to the target protein</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This can be immunoprecipitated, and recovered DNA fragments can be ligated and used for short-read paired-end sequencing, generating contact maps</a:t>
            </a:r>
            <a:endParaRPr lang="it-IT" sz="1600" dirty="0"/>
          </a:p>
          <a:p>
            <a:pPr marL="285750" indent="-285750" algn="just">
              <a:buFont typeface="Arial" panose="020B0604020202020204" pitchFamily="34" charset="0"/>
              <a:buChar char="•"/>
            </a:pPr>
            <a:endParaRPr lang="it-IT" sz="1600" dirty="0"/>
          </a:p>
          <a:p>
            <a:pPr marL="285750" indent="-285750" algn="just">
              <a:buFont typeface="Arial" panose="020B0604020202020204" pitchFamily="34" charset="0"/>
              <a:buChar char="•"/>
            </a:pPr>
            <a:r>
              <a:rPr lang="it-IT" sz="1600" dirty="0" err="1"/>
              <a:t>reference</a:t>
            </a:r>
            <a:r>
              <a:rPr lang="it-IT" sz="1600" dirty="0"/>
              <a:t>: </a:t>
            </a:r>
            <a:r>
              <a:rPr lang="it-IT" sz="1600" dirty="0" err="1"/>
              <a:t>Fullwood</a:t>
            </a:r>
            <a:r>
              <a:rPr lang="it-IT" sz="1600" dirty="0"/>
              <a:t> et al. 2009, </a:t>
            </a:r>
            <a:r>
              <a:rPr lang="it-IT" sz="1600" dirty="0">
                <a:hlinkClick r:id="rId2"/>
              </a:rPr>
              <a:t>https://doi.org/10.1038/nature08497</a:t>
            </a:r>
            <a:r>
              <a:rPr lang="it-IT" sz="1600" dirty="0"/>
              <a:t>, </a:t>
            </a:r>
            <a:r>
              <a:rPr lang="it-IT" sz="1600" dirty="0" err="1"/>
              <a:t>cited</a:t>
            </a:r>
            <a:r>
              <a:rPr lang="it-IT" sz="1600" dirty="0"/>
              <a:t> </a:t>
            </a:r>
            <a:r>
              <a:rPr lang="it-IT" sz="1600" dirty="0" err="1"/>
              <a:t>about</a:t>
            </a:r>
            <a:r>
              <a:rPr lang="it-IT" sz="1600" dirty="0"/>
              <a:t> 2000 times</a:t>
            </a:r>
          </a:p>
          <a:p>
            <a:endParaRPr lang="it-IT" dirty="0"/>
          </a:p>
          <a:p>
            <a:endParaRPr lang="en-US" dirty="0"/>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5965" y="4955117"/>
            <a:ext cx="10058400" cy="1164316"/>
          </a:xfrm>
          <a:prstGeom prst="rect">
            <a:avLst/>
          </a:prstGeom>
        </p:spPr>
      </p:pic>
    </p:spTree>
    <p:extLst>
      <p:ext uri="{BB962C8B-B14F-4D97-AF65-F5344CB8AC3E}">
        <p14:creationId xmlns:p14="http://schemas.microsoft.com/office/powerpoint/2010/main" val="375861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757646" y="1280160"/>
            <a:ext cx="10596154" cy="2862322"/>
          </a:xfrm>
          <a:prstGeom prst="rect">
            <a:avLst/>
          </a:prstGeom>
          <a:noFill/>
        </p:spPr>
        <p:txBody>
          <a:bodyPr wrap="square" rtlCol="0">
            <a:spAutoFit/>
          </a:bodyPr>
          <a:lstStyle/>
          <a:p>
            <a:pPr marL="285750" indent="-285750" algn="just">
              <a:buFont typeface="Arial" panose="020B0604020202020204" pitchFamily="34" charset="0"/>
              <a:buChar char="•"/>
            </a:pPr>
            <a:r>
              <a:rPr lang="en-US" b="1" dirty="0" err="1"/>
              <a:t>HiChIP</a:t>
            </a:r>
            <a:r>
              <a:rPr lang="en-US" b="1" dirty="0"/>
              <a:t> approach</a:t>
            </a:r>
            <a:r>
              <a:rPr lang="en-US" dirty="0"/>
              <a:t>: this is an improvement of Chia-PET, which </a:t>
            </a:r>
            <a:r>
              <a:rPr lang="en-US" u="sng" dirty="0"/>
              <a:t>uses crosslinking</a:t>
            </a:r>
            <a:r>
              <a:rPr lang="en-US" dirty="0"/>
              <a:t> (like Hi-C!) and requires much lower genomic DNA inputs (even 100 times lower!). Chia-PET approaches require &gt;100 million cells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Combination of Hi-C and </a:t>
            </a:r>
            <a:r>
              <a:rPr lang="en-US" dirty="0" err="1"/>
              <a:t>ChIP</a:t>
            </a:r>
            <a:r>
              <a:rPr lang="en-US" dirty="0"/>
              <a:t>-seq approaches to obtain information regarding the association of genomic regions distant by several Mb via the same interactor protein. </a:t>
            </a:r>
            <a:r>
              <a:rPr lang="it-IT" dirty="0"/>
              <a:t>Reference: </a:t>
            </a:r>
            <a:r>
              <a:rPr lang="it-IT" dirty="0" err="1"/>
              <a:t>Mumbach</a:t>
            </a:r>
            <a:r>
              <a:rPr lang="it-IT" dirty="0"/>
              <a:t> et al. 2016, Nature Methods, </a:t>
            </a:r>
            <a:r>
              <a:rPr lang="it-IT" dirty="0">
                <a:hlinkClick r:id="rId2"/>
              </a:rPr>
              <a:t>https://doi.org/10.1038%2Fnmeth.3999</a:t>
            </a:r>
            <a:r>
              <a:rPr lang="it-IT" dirty="0"/>
              <a:t> -&gt; </a:t>
            </a:r>
            <a:r>
              <a:rPr lang="it-IT" dirty="0" err="1"/>
              <a:t>cited</a:t>
            </a:r>
            <a:r>
              <a:rPr lang="it-IT" dirty="0"/>
              <a:t> &gt; 700 times</a:t>
            </a:r>
          </a:p>
          <a:p>
            <a:endParaRPr lang="it-IT" dirty="0"/>
          </a:p>
          <a:p>
            <a:endParaRPr lang="en-US"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0702" y="3520958"/>
            <a:ext cx="7890595" cy="2989333"/>
          </a:xfrm>
          <a:prstGeom prst="rect">
            <a:avLst/>
          </a:prstGeom>
        </p:spPr>
      </p:pic>
      <p:sp>
        <p:nvSpPr>
          <p:cNvPr id="6" name="Titolo 1">
            <a:extLst>
              <a:ext uri="{FF2B5EF4-FFF2-40B4-BE49-F238E27FC236}">
                <a16:creationId xmlns:a16="http://schemas.microsoft.com/office/drawing/2014/main" id="{43072523-AF41-99A8-2E52-D0993DE18CA3}"/>
              </a:ext>
            </a:extLst>
          </p:cNvPr>
          <p:cNvSpPr txBox="1">
            <a:spLocks/>
          </p:cNvSpPr>
          <p:nvPr/>
        </p:nvSpPr>
        <p:spPr>
          <a:xfrm>
            <a:off x="838200" y="347709"/>
            <a:ext cx="10515600" cy="63335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it-IT"/>
              <a:t>Study of long-range interactions</a:t>
            </a:r>
            <a:endParaRPr lang="en-US" dirty="0"/>
          </a:p>
        </p:txBody>
      </p:sp>
    </p:spTree>
    <p:extLst>
      <p:ext uri="{BB962C8B-B14F-4D97-AF65-F5344CB8AC3E}">
        <p14:creationId xmlns:p14="http://schemas.microsoft.com/office/powerpoint/2010/main" val="352533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391253"/>
            <a:ext cx="10515600" cy="633358"/>
          </a:xfrm>
        </p:spPr>
        <p:txBody>
          <a:bodyPr>
            <a:normAutofit/>
          </a:bodyPr>
          <a:lstStyle/>
          <a:p>
            <a:r>
              <a:rPr lang="it-IT" dirty="0" err="1"/>
              <a:t>Chromatin</a:t>
            </a:r>
            <a:r>
              <a:rPr lang="it-IT" dirty="0"/>
              <a:t> </a:t>
            </a:r>
            <a:r>
              <a:rPr lang="it-IT" dirty="0" err="1"/>
              <a:t>accessibility</a:t>
            </a:r>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4443" y="1311993"/>
            <a:ext cx="7741786" cy="5115443"/>
          </a:xfrm>
          <a:prstGeom prst="rect">
            <a:avLst/>
          </a:prstGeom>
        </p:spPr>
      </p:pic>
    </p:spTree>
    <p:extLst>
      <p:ext uri="{BB962C8B-B14F-4D97-AF65-F5344CB8AC3E}">
        <p14:creationId xmlns:p14="http://schemas.microsoft.com/office/powerpoint/2010/main" val="160244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783138"/>
            <a:ext cx="10515600" cy="633358"/>
          </a:xfrm>
        </p:spPr>
        <p:txBody>
          <a:bodyPr>
            <a:normAutofit/>
          </a:bodyPr>
          <a:lstStyle/>
          <a:p>
            <a:r>
              <a:rPr lang="it-IT" dirty="0"/>
              <a:t>RNA/</a:t>
            </a:r>
            <a:r>
              <a:rPr lang="it-IT" dirty="0" err="1"/>
              <a:t>protein</a:t>
            </a:r>
            <a:r>
              <a:rPr lang="it-IT" dirty="0"/>
              <a:t> interactions</a:t>
            </a:r>
            <a:endParaRPr lang="en-US" dirty="0"/>
          </a:p>
        </p:txBody>
      </p:sp>
      <p:sp>
        <p:nvSpPr>
          <p:cNvPr id="3" name="Segnaposto contenuto 2"/>
          <p:cNvSpPr>
            <a:spLocks noGrp="1"/>
          </p:cNvSpPr>
          <p:nvPr>
            <p:ph idx="1"/>
          </p:nvPr>
        </p:nvSpPr>
        <p:spPr>
          <a:xfrm>
            <a:off x="838200" y="1657932"/>
            <a:ext cx="10515599" cy="4350982"/>
          </a:xfrm>
        </p:spPr>
        <p:txBody>
          <a:bodyPr>
            <a:normAutofit fontScale="92500"/>
          </a:bodyPr>
          <a:lstStyle/>
          <a:p>
            <a:pPr algn="just"/>
            <a:r>
              <a:rPr lang="en-US" sz="2300" dirty="0"/>
              <a:t>Like genomic DNA, RNA can also interact with proteins, albeit transiently and significantly less stably</a:t>
            </a:r>
          </a:p>
          <a:p>
            <a:pPr algn="just"/>
            <a:r>
              <a:rPr lang="en-US" sz="2300" dirty="0"/>
              <a:t>If specific antibodies are available to recognize the protein of interest, it is possible to adopt techniques similar to those described in previous slides for </a:t>
            </a:r>
            <a:r>
              <a:rPr lang="en-US" sz="2300" dirty="0" err="1"/>
              <a:t>ChIP</a:t>
            </a:r>
            <a:r>
              <a:rPr lang="en-US" sz="2300" dirty="0"/>
              <a:t>-seq and related methods</a:t>
            </a:r>
          </a:p>
          <a:p>
            <a:pPr algn="just"/>
            <a:r>
              <a:rPr lang="en-US" sz="2300" dirty="0"/>
              <a:t>However, </a:t>
            </a:r>
            <a:r>
              <a:rPr lang="en-US" sz="2300" u="sng" dirty="0"/>
              <a:t>one of the most interesting applications concerns the interaction between messenger RNAs and the ribosome</a:t>
            </a:r>
            <a:r>
              <a:rPr lang="en-US" sz="2300" dirty="0"/>
              <a:t>, as it is possible to study in detail the coupling between transcription and translation (which often do not occur synchronously and with direct proportionality)</a:t>
            </a:r>
          </a:p>
          <a:p>
            <a:pPr algn="just"/>
            <a:r>
              <a:rPr lang="en-US" sz="2300" dirty="0"/>
              <a:t>Thus, we refer to studies of the </a:t>
            </a:r>
            <a:r>
              <a:rPr lang="en-US" sz="2300" b="1" dirty="0" err="1"/>
              <a:t>translatome</a:t>
            </a:r>
            <a:r>
              <a:rPr lang="en-US" sz="2300" dirty="0"/>
              <a:t>, as opposed to those of the transcriptome (i.e. based on the recovery of all poly-adenylated RNAs, regardless of their interaction with ribosomes)</a:t>
            </a:r>
            <a:endParaRPr lang="it-IT" dirty="0"/>
          </a:p>
        </p:txBody>
      </p:sp>
    </p:spTree>
    <p:extLst>
      <p:ext uri="{BB962C8B-B14F-4D97-AF65-F5344CB8AC3E}">
        <p14:creationId xmlns:p14="http://schemas.microsoft.com/office/powerpoint/2010/main" val="182511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783138"/>
            <a:ext cx="10515600" cy="633358"/>
          </a:xfrm>
        </p:spPr>
        <p:txBody>
          <a:bodyPr>
            <a:normAutofit/>
          </a:bodyPr>
          <a:lstStyle/>
          <a:p>
            <a:r>
              <a:rPr lang="it-IT" dirty="0"/>
              <a:t>Ribo-</a:t>
            </a:r>
            <a:r>
              <a:rPr lang="it-IT" dirty="0" err="1"/>
              <a:t>Seq</a:t>
            </a:r>
            <a:r>
              <a:rPr lang="it-IT" dirty="0"/>
              <a:t>/ART-</a:t>
            </a:r>
            <a:r>
              <a:rPr lang="it-IT" dirty="0" err="1"/>
              <a:t>Seq</a:t>
            </a:r>
            <a:endParaRPr lang="en-US" dirty="0"/>
          </a:p>
        </p:txBody>
      </p:sp>
      <p:sp>
        <p:nvSpPr>
          <p:cNvPr id="3" name="Segnaposto contenuto 2"/>
          <p:cNvSpPr>
            <a:spLocks noGrp="1"/>
          </p:cNvSpPr>
          <p:nvPr>
            <p:ph idx="1"/>
          </p:nvPr>
        </p:nvSpPr>
        <p:spPr>
          <a:xfrm>
            <a:off x="838200" y="1657932"/>
            <a:ext cx="10515599" cy="3584628"/>
          </a:xfrm>
        </p:spPr>
        <p:txBody>
          <a:bodyPr>
            <a:normAutofit fontScale="77500" lnSpcReduction="20000"/>
          </a:bodyPr>
          <a:lstStyle/>
          <a:p>
            <a:pPr algn="just"/>
            <a:r>
              <a:rPr lang="en-US" sz="2300" b="1" dirty="0"/>
              <a:t>Ribosome profiling</a:t>
            </a:r>
            <a:r>
              <a:rPr lang="en-US" sz="2300" dirty="0"/>
              <a:t>, a technique also called </a:t>
            </a:r>
            <a:r>
              <a:rPr lang="en-US" sz="2300" b="1" dirty="0"/>
              <a:t>active mRNA translation sequencing</a:t>
            </a:r>
          </a:p>
          <a:p>
            <a:pPr algn="just"/>
            <a:r>
              <a:rPr lang="en-US" sz="2300" dirty="0"/>
              <a:t>Allows the analysis of </a:t>
            </a:r>
            <a:r>
              <a:rPr lang="en-US" sz="2300" u="sng" dirty="0"/>
              <a:t>ribosome-associated mRNA molecules undergoing active translation</a:t>
            </a:r>
          </a:p>
          <a:p>
            <a:pPr algn="just"/>
            <a:r>
              <a:rPr lang="en-US" sz="2300" dirty="0"/>
              <a:t>A digestion with RNase digests all RNA molecules except the parts “protected” by attached ribosomes</a:t>
            </a:r>
          </a:p>
          <a:p>
            <a:pPr algn="just"/>
            <a:r>
              <a:rPr lang="en-US" sz="2300" dirty="0"/>
              <a:t>This is followed by </a:t>
            </a:r>
            <a:r>
              <a:rPr lang="en-US" sz="2300" u="sng" dirty="0"/>
              <a:t>rRNA depletion</a:t>
            </a:r>
            <a:r>
              <a:rPr lang="en-US" sz="2300" dirty="0"/>
              <a:t> and preparation of the sequencing library as in an RNA-seq approach</a:t>
            </a:r>
          </a:p>
          <a:p>
            <a:pPr algn="just"/>
            <a:r>
              <a:rPr lang="en-US" sz="2300" dirty="0"/>
              <a:t>Reads related only to actively transcribed mRNA molecules are obtained</a:t>
            </a:r>
          </a:p>
          <a:p>
            <a:pPr algn="just"/>
            <a:r>
              <a:rPr lang="en-US" sz="2300" u="sng" dirty="0"/>
              <a:t>This better reflects translation rate than mRNA abundance alone</a:t>
            </a:r>
          </a:p>
          <a:p>
            <a:pPr algn="just"/>
            <a:r>
              <a:rPr lang="en-US" sz="2300" dirty="0"/>
              <a:t>Requires particularly laborious preparation and is </a:t>
            </a:r>
            <a:r>
              <a:rPr lang="en-US" sz="2300" u="sng" dirty="0"/>
              <a:t>only applicable to species that have a reference genome available</a:t>
            </a:r>
            <a:endParaRPr lang="it-IT" u="sng"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 y="5440318"/>
            <a:ext cx="10058400" cy="790901"/>
          </a:xfrm>
          <a:prstGeom prst="rect">
            <a:avLst/>
          </a:prstGeom>
        </p:spPr>
      </p:pic>
    </p:spTree>
    <p:extLst>
      <p:ext uri="{BB962C8B-B14F-4D97-AF65-F5344CB8AC3E}">
        <p14:creationId xmlns:p14="http://schemas.microsoft.com/office/powerpoint/2010/main" val="256966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783138"/>
            <a:ext cx="10515600" cy="633358"/>
          </a:xfrm>
        </p:spPr>
        <p:txBody>
          <a:bodyPr>
            <a:normAutofit/>
          </a:bodyPr>
          <a:lstStyle/>
          <a:p>
            <a:r>
              <a:rPr lang="it-IT" dirty="0"/>
              <a:t>Ribo-</a:t>
            </a:r>
            <a:r>
              <a:rPr lang="it-IT" dirty="0" err="1"/>
              <a:t>Seq</a:t>
            </a:r>
            <a:r>
              <a:rPr lang="it-IT" dirty="0"/>
              <a:t>/ART-</a:t>
            </a:r>
            <a:r>
              <a:rPr lang="it-IT" dirty="0" err="1"/>
              <a:t>Seq</a:t>
            </a:r>
            <a:endParaRPr lang="en-US" dirty="0"/>
          </a:p>
        </p:txBody>
      </p:sp>
      <p:sp>
        <p:nvSpPr>
          <p:cNvPr id="3" name="Segnaposto contenuto 2"/>
          <p:cNvSpPr>
            <a:spLocks noGrp="1"/>
          </p:cNvSpPr>
          <p:nvPr>
            <p:ph idx="1"/>
          </p:nvPr>
        </p:nvSpPr>
        <p:spPr>
          <a:xfrm>
            <a:off x="838200" y="1657932"/>
            <a:ext cx="10515599" cy="3584628"/>
          </a:xfrm>
        </p:spPr>
        <p:txBody>
          <a:bodyPr>
            <a:normAutofit fontScale="77500" lnSpcReduction="20000"/>
          </a:bodyPr>
          <a:lstStyle/>
          <a:p>
            <a:pPr algn="just"/>
            <a:r>
              <a:rPr lang="en-US" sz="2300" dirty="0"/>
              <a:t>RNA extraction is required to maintain ribosome and mRNA association</a:t>
            </a:r>
          </a:p>
          <a:p>
            <a:pPr algn="just"/>
            <a:r>
              <a:rPr lang="en-US" sz="2300" b="1" dirty="0"/>
              <a:t>Cycloheximide</a:t>
            </a:r>
            <a:r>
              <a:rPr lang="en-US" sz="2300" dirty="0"/>
              <a:t> is added to block interaction at the translation start site (tRNA entry and exit are stalled)</a:t>
            </a:r>
          </a:p>
          <a:p>
            <a:pPr algn="just"/>
            <a:r>
              <a:rPr lang="en-US" sz="2300" dirty="0"/>
              <a:t>Following digestion with RNase, it is necessary to recover ribosome/mRNA complexes with special chromatographic columns or centrifugation in sucrose gradient</a:t>
            </a:r>
          </a:p>
          <a:p>
            <a:pPr algn="just"/>
            <a:r>
              <a:rPr lang="en-US" sz="2300" dirty="0"/>
              <a:t>This is followed by extraction in phenol/chloroform to remove co-purified ribosomal proteins</a:t>
            </a:r>
          </a:p>
          <a:p>
            <a:pPr algn="just"/>
            <a:r>
              <a:rPr lang="en-US" sz="2300" u="sng" dirty="0"/>
              <a:t>The reads will be distributed mainly at the translation start site</a:t>
            </a:r>
            <a:r>
              <a:rPr lang="en-US" sz="2300" dirty="0"/>
              <a:t>, but also over the rest of the CDS. Instead, </a:t>
            </a:r>
            <a:r>
              <a:rPr lang="en-US" sz="2300" u="sng" dirty="0"/>
              <a:t>we do not expect any reads mapped to the UTRs</a:t>
            </a:r>
          </a:p>
          <a:p>
            <a:pPr algn="just"/>
            <a:r>
              <a:rPr lang="it-IT" sz="2300" dirty="0" err="1"/>
              <a:t>Refrence</a:t>
            </a:r>
            <a:r>
              <a:rPr lang="it-IT" sz="2300" dirty="0"/>
              <a:t>: </a:t>
            </a:r>
            <a:r>
              <a:rPr lang="it-IT" sz="2300" dirty="0" err="1"/>
              <a:t>Ingolia</a:t>
            </a:r>
            <a:r>
              <a:rPr lang="it-IT" sz="2300" dirty="0"/>
              <a:t> et al. 2009, Science, </a:t>
            </a:r>
            <a:r>
              <a:rPr lang="it-IT" sz="2300" dirty="0">
                <a:hlinkClick r:id="rId2"/>
              </a:rPr>
              <a:t>https://doi.org/10.1126/science.1168978</a:t>
            </a:r>
            <a:r>
              <a:rPr lang="it-IT" sz="2300" dirty="0"/>
              <a:t>, </a:t>
            </a:r>
            <a:r>
              <a:rPr lang="it-IT" sz="2300" dirty="0" err="1"/>
              <a:t>cited</a:t>
            </a:r>
            <a:r>
              <a:rPr lang="it-IT" sz="2300" dirty="0"/>
              <a:t> </a:t>
            </a:r>
            <a:r>
              <a:rPr lang="it-IT" sz="2300" dirty="0" err="1"/>
              <a:t>about</a:t>
            </a:r>
            <a:r>
              <a:rPr lang="it-IT" sz="2300" dirty="0"/>
              <a:t> 3500 times</a:t>
            </a:r>
            <a:endParaRPr lang="en-US" sz="2300" dirty="0"/>
          </a:p>
        </p:txBody>
      </p:sp>
    </p:spTree>
    <p:extLst>
      <p:ext uri="{BB962C8B-B14F-4D97-AF65-F5344CB8AC3E}">
        <p14:creationId xmlns:p14="http://schemas.microsoft.com/office/powerpoint/2010/main" val="69979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512632"/>
            <a:ext cx="10515600" cy="633358"/>
          </a:xfrm>
        </p:spPr>
        <p:txBody>
          <a:bodyPr>
            <a:normAutofit/>
          </a:bodyPr>
          <a:lstStyle/>
          <a:p>
            <a:r>
              <a:rPr lang="it-IT" dirty="0"/>
              <a:t>TRAP-</a:t>
            </a:r>
            <a:r>
              <a:rPr lang="it-IT" dirty="0" err="1"/>
              <a:t>seq</a:t>
            </a:r>
            <a:r>
              <a:rPr lang="it-IT" dirty="0"/>
              <a:t>: an alternative to Ribo-</a:t>
            </a:r>
            <a:r>
              <a:rPr lang="it-IT" dirty="0" err="1"/>
              <a:t>seq</a:t>
            </a:r>
            <a:endParaRPr lang="en-US" dirty="0"/>
          </a:p>
        </p:txBody>
      </p:sp>
      <p:sp>
        <p:nvSpPr>
          <p:cNvPr id="3" name="Segnaposto contenuto 2"/>
          <p:cNvSpPr>
            <a:spLocks noGrp="1"/>
          </p:cNvSpPr>
          <p:nvPr>
            <p:ph idx="1"/>
          </p:nvPr>
        </p:nvSpPr>
        <p:spPr>
          <a:xfrm>
            <a:off x="838199" y="1399583"/>
            <a:ext cx="10515599" cy="3584628"/>
          </a:xfrm>
        </p:spPr>
        <p:txBody>
          <a:bodyPr>
            <a:normAutofit/>
          </a:bodyPr>
          <a:lstStyle/>
          <a:p>
            <a:pPr algn="just"/>
            <a:r>
              <a:rPr lang="en-US" dirty="0"/>
              <a:t>In this case, antibodies (immobilized on magnetic beads) are used to isolate bound mRNAs from ribosomes, taking advantage of the presence of </a:t>
            </a:r>
            <a:r>
              <a:rPr lang="en-US" u="sng" dirty="0"/>
              <a:t>ribosomal accessory proteins</a:t>
            </a:r>
          </a:p>
          <a:p>
            <a:pPr algn="just"/>
            <a:r>
              <a:rPr lang="en-US" dirty="0"/>
              <a:t>A similar </a:t>
            </a:r>
            <a:r>
              <a:rPr lang="en-US"/>
              <a:t>technique (NET-seq</a:t>
            </a:r>
            <a:r>
              <a:rPr lang="en-US" dirty="0"/>
              <a:t>) may allow, using different antibodies (directed against the RNA pol II complex), to isolate mRNAs undergoing active transcription -&gt; reads will be distributed along the entire length of mRNA molecules</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5633086"/>
            <a:ext cx="10058400" cy="576892"/>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2891" y="3675017"/>
            <a:ext cx="5442362" cy="1704476"/>
          </a:xfrm>
          <a:prstGeom prst="rect">
            <a:avLst/>
          </a:prstGeom>
        </p:spPr>
      </p:pic>
      <p:sp>
        <p:nvSpPr>
          <p:cNvPr id="4" name="CasellaDiTesto 3"/>
          <p:cNvSpPr txBox="1"/>
          <p:nvPr/>
        </p:nvSpPr>
        <p:spPr>
          <a:xfrm>
            <a:off x="838199" y="3906993"/>
            <a:ext cx="4035669" cy="830997"/>
          </a:xfrm>
          <a:prstGeom prst="rect">
            <a:avLst/>
          </a:prstGeom>
          <a:noFill/>
          <a:ln>
            <a:solidFill>
              <a:srgbClr val="00B050"/>
            </a:solidFill>
          </a:ln>
        </p:spPr>
        <p:txBody>
          <a:bodyPr wrap="square" rtlCol="0">
            <a:spAutoFit/>
          </a:bodyPr>
          <a:lstStyle/>
          <a:p>
            <a:pPr algn="ctr"/>
            <a:r>
              <a:rPr lang="it-IT" sz="1600" dirty="0" err="1"/>
              <a:t>This</a:t>
            </a:r>
            <a:r>
              <a:rPr lang="it-IT" sz="1600" dirty="0"/>
              <a:t> </a:t>
            </a:r>
            <a:r>
              <a:rPr lang="it-IT" sz="1600" dirty="0" err="1"/>
              <a:t>is</a:t>
            </a:r>
            <a:r>
              <a:rPr lang="it-IT" sz="1600" dirty="0"/>
              <a:t> an </a:t>
            </a:r>
            <a:r>
              <a:rPr lang="it-IT" sz="1600" dirty="0" err="1"/>
              <a:t>interesting</a:t>
            </a:r>
            <a:r>
              <a:rPr lang="it-IT" sz="1600" dirty="0"/>
              <a:t> technique, far </a:t>
            </a:r>
            <a:r>
              <a:rPr lang="it-IT" sz="1600" dirty="0" err="1"/>
              <a:t>less</a:t>
            </a:r>
            <a:r>
              <a:rPr lang="it-IT" sz="1600" dirty="0"/>
              <a:t> </a:t>
            </a:r>
            <a:r>
              <a:rPr lang="it-IT" sz="1600" dirty="0" err="1"/>
              <a:t>used</a:t>
            </a:r>
            <a:r>
              <a:rPr lang="it-IT" sz="1600" dirty="0"/>
              <a:t> </a:t>
            </a:r>
            <a:r>
              <a:rPr lang="it-IT" sz="1600" dirty="0" err="1"/>
              <a:t>than</a:t>
            </a:r>
            <a:r>
              <a:rPr lang="it-IT" sz="1600" dirty="0"/>
              <a:t> Ribo-</a:t>
            </a:r>
            <a:r>
              <a:rPr lang="it-IT" sz="1600" dirty="0" err="1"/>
              <a:t>seq</a:t>
            </a:r>
            <a:r>
              <a:rPr lang="it-IT" sz="1600" dirty="0"/>
              <a:t>.</a:t>
            </a:r>
          </a:p>
          <a:p>
            <a:pPr algn="ctr"/>
            <a:r>
              <a:rPr lang="it-IT" sz="1600" dirty="0"/>
              <a:t>Reference paper </a:t>
            </a:r>
            <a:r>
              <a:rPr lang="it-IT" sz="1600" dirty="0" err="1"/>
              <a:t>cited</a:t>
            </a:r>
            <a:r>
              <a:rPr lang="it-IT" sz="1600" dirty="0"/>
              <a:t> &lt; 100 times</a:t>
            </a:r>
            <a:endParaRPr lang="en-US" sz="1600" dirty="0"/>
          </a:p>
        </p:txBody>
      </p:sp>
    </p:spTree>
    <p:extLst>
      <p:ext uri="{BB962C8B-B14F-4D97-AF65-F5344CB8AC3E}">
        <p14:creationId xmlns:p14="http://schemas.microsoft.com/office/powerpoint/2010/main" val="2592245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512632"/>
            <a:ext cx="10515600" cy="633358"/>
          </a:xfrm>
        </p:spPr>
        <p:txBody>
          <a:bodyPr>
            <a:normAutofit/>
          </a:bodyPr>
          <a:lstStyle/>
          <a:p>
            <a:r>
              <a:rPr lang="it-IT" dirty="0" err="1"/>
              <a:t>Transcriptome</a:t>
            </a:r>
            <a:r>
              <a:rPr lang="it-IT" dirty="0"/>
              <a:t> vs </a:t>
            </a:r>
            <a:r>
              <a:rPr lang="it-IT" dirty="0" err="1"/>
              <a:t>traslatome</a:t>
            </a:r>
            <a:r>
              <a:rPr lang="it-IT" dirty="0"/>
              <a:t> vs </a:t>
            </a:r>
            <a:r>
              <a:rPr lang="it-IT" dirty="0" err="1"/>
              <a:t>proteome</a:t>
            </a:r>
            <a:endParaRPr lang="en-US" dirty="0"/>
          </a:p>
        </p:txBody>
      </p:sp>
      <p:sp>
        <p:nvSpPr>
          <p:cNvPr id="3" name="Segnaposto contenuto 2"/>
          <p:cNvSpPr>
            <a:spLocks noGrp="1"/>
          </p:cNvSpPr>
          <p:nvPr>
            <p:ph idx="1"/>
          </p:nvPr>
        </p:nvSpPr>
        <p:spPr>
          <a:xfrm>
            <a:off x="38147" y="1967549"/>
            <a:ext cx="3463835" cy="3584628"/>
          </a:xfrm>
        </p:spPr>
        <p:txBody>
          <a:bodyPr>
            <a:normAutofit fontScale="85000" lnSpcReduction="20000"/>
          </a:bodyPr>
          <a:lstStyle/>
          <a:p>
            <a:pPr algn="just"/>
            <a:r>
              <a:rPr lang="en-US" sz="2300" b="1" dirty="0"/>
              <a:t>There is usually a greater correlation between the </a:t>
            </a:r>
            <a:r>
              <a:rPr lang="en-US" sz="2300" b="1" dirty="0" err="1"/>
              <a:t>translatome</a:t>
            </a:r>
            <a:r>
              <a:rPr lang="en-US" sz="2300" b="1" dirty="0"/>
              <a:t> and proteome than there is between the transcriptome and proteome</a:t>
            </a:r>
          </a:p>
          <a:p>
            <a:pPr algn="just"/>
            <a:r>
              <a:rPr lang="en-US" sz="2300" dirty="0"/>
              <a:t>However, the correlation is not perfect, because proteins also have a turnover that is regulated in a very fine manner</a:t>
            </a:r>
          </a:p>
        </p:txBody>
      </p:sp>
      <p:pic>
        <p:nvPicPr>
          <p:cNvPr id="4" name="Immagine 3"/>
          <p:cNvPicPr>
            <a:picLocks noChangeAspect="1"/>
          </p:cNvPicPr>
          <p:nvPr/>
        </p:nvPicPr>
        <p:blipFill>
          <a:blip r:embed="rId2"/>
          <a:stretch>
            <a:fillRect/>
          </a:stretch>
        </p:blipFill>
        <p:spPr>
          <a:xfrm>
            <a:off x="3749137" y="2381667"/>
            <a:ext cx="4147338" cy="4114937"/>
          </a:xfrm>
          <a:prstGeom prst="rect">
            <a:avLst/>
          </a:prstGeom>
        </p:spPr>
      </p:pic>
      <p:pic>
        <p:nvPicPr>
          <p:cNvPr id="7" name="Immagine 6"/>
          <p:cNvPicPr>
            <a:picLocks noChangeAspect="1"/>
          </p:cNvPicPr>
          <p:nvPr/>
        </p:nvPicPr>
        <p:blipFill>
          <a:blip r:embed="rId3"/>
          <a:stretch>
            <a:fillRect/>
          </a:stretch>
        </p:blipFill>
        <p:spPr>
          <a:xfrm>
            <a:off x="7927053" y="2381667"/>
            <a:ext cx="4160442" cy="4114937"/>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8650" y="1159343"/>
            <a:ext cx="4302036" cy="1222324"/>
          </a:xfrm>
          <a:prstGeom prst="rect">
            <a:avLst/>
          </a:prstGeom>
        </p:spPr>
      </p:pic>
    </p:spTree>
    <p:extLst>
      <p:ext uri="{BB962C8B-B14F-4D97-AF65-F5344CB8AC3E}">
        <p14:creationId xmlns:p14="http://schemas.microsoft.com/office/powerpoint/2010/main" val="161537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426087"/>
            <a:ext cx="10515600" cy="633358"/>
          </a:xfrm>
        </p:spPr>
        <p:txBody>
          <a:bodyPr>
            <a:normAutofit/>
          </a:bodyPr>
          <a:lstStyle/>
          <a:p>
            <a:r>
              <a:rPr lang="it-IT" dirty="0"/>
              <a:t>RIP-</a:t>
            </a:r>
            <a:r>
              <a:rPr lang="it-IT" dirty="0" err="1"/>
              <a:t>seq</a:t>
            </a:r>
            <a:endParaRPr lang="en-US" dirty="0"/>
          </a:p>
        </p:txBody>
      </p:sp>
      <p:sp>
        <p:nvSpPr>
          <p:cNvPr id="3" name="Segnaposto contenuto 2"/>
          <p:cNvSpPr>
            <a:spLocks noGrp="1"/>
          </p:cNvSpPr>
          <p:nvPr>
            <p:ph idx="1"/>
          </p:nvPr>
        </p:nvSpPr>
        <p:spPr>
          <a:xfrm>
            <a:off x="838201" y="1327006"/>
            <a:ext cx="10515599" cy="3584628"/>
          </a:xfrm>
        </p:spPr>
        <p:txBody>
          <a:bodyPr>
            <a:normAutofit fontScale="92500" lnSpcReduction="10000"/>
          </a:bodyPr>
          <a:lstStyle/>
          <a:p>
            <a:pPr algn="just"/>
            <a:r>
              <a:rPr lang="en-US" sz="1800" dirty="0"/>
              <a:t>Used to study RNA-protein complexes</a:t>
            </a:r>
          </a:p>
          <a:p>
            <a:pPr algn="just"/>
            <a:r>
              <a:rPr lang="en-US" sz="1800" b="1" dirty="0"/>
              <a:t>Immunoprecipitation</a:t>
            </a:r>
            <a:r>
              <a:rPr lang="en-US" sz="1800" dirty="0"/>
              <a:t> with specific antibodies against the proteins of interest takes place</a:t>
            </a:r>
          </a:p>
          <a:p>
            <a:pPr algn="just"/>
            <a:r>
              <a:rPr lang="en-US" sz="1800" dirty="0"/>
              <a:t>This is followed by digestion with RNase and extraction of the protected fragments, which are then reverse-transcribed and used to generate a sequencing library</a:t>
            </a:r>
          </a:p>
          <a:p>
            <a:pPr algn="just"/>
            <a:r>
              <a:rPr lang="en-US" sz="1800" dirty="0"/>
              <a:t>The reads generated from the library can be mapped against a reference genome (or transcriptome)</a:t>
            </a:r>
          </a:p>
          <a:p>
            <a:pPr algn="just"/>
            <a:r>
              <a:rPr lang="en-US" sz="1800" dirty="0"/>
              <a:t>The technique allows </a:t>
            </a:r>
            <a:r>
              <a:rPr lang="en-US" sz="1800" u="sng" dirty="0"/>
              <a:t>high-resolution mapping of mRNA binding sites recognized by the proteins of interest</a:t>
            </a:r>
            <a:r>
              <a:rPr lang="en-US" sz="1800" dirty="0"/>
              <a:t> (the mapping is not uniform along the entire transcript and focuses only on regions recognized by the protein of interest)</a:t>
            </a:r>
          </a:p>
          <a:p>
            <a:pPr algn="just"/>
            <a:r>
              <a:rPr lang="it-IT" sz="1800" dirty="0"/>
              <a:t>Reference paper: Zhao et al., 2010, </a:t>
            </a:r>
            <a:r>
              <a:rPr lang="it-IT" sz="1800" dirty="0" err="1"/>
              <a:t>Molecular</a:t>
            </a:r>
            <a:r>
              <a:rPr lang="it-IT" sz="1800" dirty="0"/>
              <a:t> Cell, </a:t>
            </a:r>
            <a:r>
              <a:rPr lang="it-IT" sz="1800" dirty="0">
                <a:hlinkClick r:id="rId2"/>
              </a:rPr>
              <a:t>https://doi.org/10.1016/j.molcel.2010.12.011</a:t>
            </a:r>
            <a:r>
              <a:rPr lang="it-IT" sz="1800" dirty="0"/>
              <a:t> -&gt; </a:t>
            </a:r>
            <a:r>
              <a:rPr lang="it-IT" sz="1800" dirty="0" err="1"/>
              <a:t>cited</a:t>
            </a:r>
            <a:r>
              <a:rPr lang="it-IT" sz="1800" dirty="0"/>
              <a:t> &gt; 1200 times</a:t>
            </a: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799" y="5483996"/>
            <a:ext cx="10058400" cy="744377"/>
          </a:xfrm>
          <a:prstGeom prst="rect">
            <a:avLst/>
          </a:prstGeom>
        </p:spPr>
      </p:pic>
    </p:spTree>
    <p:extLst>
      <p:ext uri="{BB962C8B-B14F-4D97-AF65-F5344CB8AC3E}">
        <p14:creationId xmlns:p14="http://schemas.microsoft.com/office/powerpoint/2010/main" val="147402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504464"/>
            <a:ext cx="10515600" cy="633358"/>
          </a:xfrm>
        </p:spPr>
        <p:txBody>
          <a:bodyPr>
            <a:normAutofit/>
          </a:bodyPr>
          <a:lstStyle/>
          <a:p>
            <a:r>
              <a:rPr lang="it-IT" dirty="0"/>
              <a:t>CLIP-</a:t>
            </a:r>
            <a:r>
              <a:rPr lang="it-IT" dirty="0" err="1"/>
              <a:t>seq</a:t>
            </a:r>
            <a:endParaRPr lang="en-US" dirty="0"/>
          </a:p>
        </p:txBody>
      </p:sp>
      <p:sp>
        <p:nvSpPr>
          <p:cNvPr id="3" name="Segnaposto contenuto 2"/>
          <p:cNvSpPr>
            <a:spLocks noGrp="1"/>
          </p:cNvSpPr>
          <p:nvPr>
            <p:ph idx="1"/>
          </p:nvPr>
        </p:nvSpPr>
        <p:spPr>
          <a:xfrm>
            <a:off x="838201" y="1427598"/>
            <a:ext cx="10515599" cy="3584628"/>
          </a:xfrm>
        </p:spPr>
        <p:txBody>
          <a:bodyPr>
            <a:normAutofit fontScale="85000" lnSpcReduction="20000"/>
          </a:bodyPr>
          <a:lstStyle/>
          <a:p>
            <a:pPr algn="just"/>
            <a:r>
              <a:rPr lang="en-US" sz="2300" dirty="0"/>
              <a:t>Similar aim to RIP-seq, but it adopts a </a:t>
            </a:r>
            <a:r>
              <a:rPr lang="en-US" sz="2300" u="sng" dirty="0"/>
              <a:t>crosslinking step by UV between the target protein and its bound mRNAs</a:t>
            </a:r>
          </a:p>
          <a:p>
            <a:pPr algn="just"/>
            <a:r>
              <a:rPr lang="en-US" sz="2300" dirty="0"/>
              <a:t>Crosslinking is followed by (</a:t>
            </a:r>
            <a:r>
              <a:rPr lang="en-US" sz="2300" dirty="0" err="1"/>
              <a:t>i</a:t>
            </a:r>
            <a:r>
              <a:rPr lang="en-US" sz="2300" dirty="0"/>
              <a:t>) immunoprecipitation (important to enrich the library in mRNA regions recognized by the protein of interest); (ii) digestion of the mRNAs by RNase T1; (iii) elimination of the crosslinked protein by proteinase K treatment; (iv) reverse transcription into cDNA</a:t>
            </a:r>
          </a:p>
          <a:p>
            <a:pPr algn="just"/>
            <a:r>
              <a:rPr lang="en-US" sz="2300" dirty="0"/>
              <a:t>The library thus prepared will originate reads that map only to protein-binding sites</a:t>
            </a:r>
          </a:p>
          <a:p>
            <a:pPr algn="just"/>
            <a:r>
              <a:rPr lang="en-US" sz="2300" u="sng" dirty="0"/>
              <a:t>Crosslinking is not always efficient and the fragments generated for the library are typically very short</a:t>
            </a:r>
            <a:r>
              <a:rPr lang="en-US" sz="2300" dirty="0"/>
              <a:t> -&gt; several improvements have been developed (</a:t>
            </a:r>
            <a:r>
              <a:rPr lang="en-US" sz="2300" dirty="0" err="1"/>
              <a:t>iCLIP</a:t>
            </a:r>
            <a:r>
              <a:rPr lang="en-US" sz="2300" dirty="0"/>
              <a:t>, </a:t>
            </a:r>
            <a:r>
              <a:rPr lang="en-US" sz="2300" dirty="0" err="1"/>
              <a:t>erCLIP</a:t>
            </a:r>
            <a:r>
              <a:rPr lang="en-US" sz="2300" dirty="0"/>
              <a:t>, </a:t>
            </a:r>
            <a:r>
              <a:rPr lang="en-US" sz="2300" dirty="0" err="1"/>
              <a:t>BrduCLIP</a:t>
            </a:r>
            <a:r>
              <a:rPr lang="en-US" sz="2300" dirty="0"/>
              <a:t>, etc.).</a:t>
            </a:r>
          </a:p>
          <a:p>
            <a:pPr algn="just"/>
            <a:r>
              <a:rPr lang="it-IT" sz="2300" dirty="0"/>
              <a:t>Reference paper: </a:t>
            </a:r>
            <a:r>
              <a:rPr lang="it-IT" sz="2300" dirty="0" err="1"/>
              <a:t>Licatalosi</a:t>
            </a:r>
            <a:r>
              <a:rPr lang="it-IT" sz="2300" dirty="0"/>
              <a:t> et al. 2008, Nature, </a:t>
            </a:r>
            <a:r>
              <a:rPr lang="it-IT" sz="2300" dirty="0">
                <a:hlinkClick r:id="rId2"/>
              </a:rPr>
              <a:t>https://doi.org/10.1038/nature07488</a:t>
            </a:r>
            <a:r>
              <a:rPr lang="it-IT" sz="2300" dirty="0"/>
              <a:t>, </a:t>
            </a:r>
            <a:r>
              <a:rPr lang="it-IT" sz="2300" dirty="0" err="1"/>
              <a:t>cited</a:t>
            </a:r>
            <a:r>
              <a:rPr lang="it-IT" sz="2300" dirty="0"/>
              <a:t> &gt;1400 times</a:t>
            </a: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244" y="5455663"/>
            <a:ext cx="10058400" cy="837424"/>
          </a:xfrm>
          <a:prstGeom prst="rect">
            <a:avLst/>
          </a:prstGeom>
        </p:spPr>
      </p:pic>
    </p:spTree>
    <p:extLst>
      <p:ext uri="{BB962C8B-B14F-4D97-AF65-F5344CB8AC3E}">
        <p14:creationId xmlns:p14="http://schemas.microsoft.com/office/powerpoint/2010/main" val="257492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504464"/>
            <a:ext cx="4982308" cy="633358"/>
          </a:xfrm>
        </p:spPr>
        <p:txBody>
          <a:bodyPr>
            <a:normAutofit/>
          </a:bodyPr>
          <a:lstStyle/>
          <a:p>
            <a:r>
              <a:rPr lang="it-IT" dirty="0"/>
              <a:t>CLIP-</a:t>
            </a:r>
            <a:r>
              <a:rPr lang="it-IT" dirty="0" err="1"/>
              <a:t>seq</a:t>
            </a:r>
            <a:r>
              <a:rPr lang="it-IT" dirty="0"/>
              <a:t> </a:t>
            </a:r>
            <a:r>
              <a:rPr lang="it-IT" dirty="0" err="1"/>
              <a:t>variations</a:t>
            </a:r>
            <a:endParaRPr lang="en-US" dirty="0"/>
          </a:p>
        </p:txBody>
      </p:sp>
      <p:sp>
        <p:nvSpPr>
          <p:cNvPr id="3" name="Segnaposto contenuto 2"/>
          <p:cNvSpPr>
            <a:spLocks noGrp="1"/>
          </p:cNvSpPr>
          <p:nvPr>
            <p:ph idx="1"/>
          </p:nvPr>
        </p:nvSpPr>
        <p:spPr>
          <a:xfrm>
            <a:off x="154223" y="1427598"/>
            <a:ext cx="5349764" cy="4925938"/>
          </a:xfrm>
        </p:spPr>
        <p:txBody>
          <a:bodyPr>
            <a:noAutofit/>
          </a:bodyPr>
          <a:lstStyle/>
          <a:p>
            <a:pPr algn="just"/>
            <a:r>
              <a:rPr lang="en-US" sz="1800" dirty="0"/>
              <a:t>The different variants of CLIP-seq may differ in many steps, but </a:t>
            </a:r>
            <a:r>
              <a:rPr lang="en-US" sz="1800" b="1" dirty="0"/>
              <a:t>they all aim to improve the resolution of the analysis, reducing cost and computational complexity</a:t>
            </a:r>
          </a:p>
          <a:p>
            <a:pPr algn="just"/>
            <a:r>
              <a:rPr lang="en-US" sz="1800" u="sng" dirty="0"/>
              <a:t>Regions recognized by the target protein are identified by a peak of mapped reads only in the original protocol (indicated here by </a:t>
            </a:r>
            <a:r>
              <a:rPr lang="en-US" sz="1800" b="1" u="sng" dirty="0"/>
              <a:t>HITS-CLIP</a:t>
            </a:r>
            <a:r>
              <a:rPr lang="en-US" sz="1800" u="sng" dirty="0"/>
              <a:t>)</a:t>
            </a:r>
          </a:p>
          <a:p>
            <a:pPr algn="just"/>
            <a:r>
              <a:rPr lang="en-US" sz="1800" dirty="0"/>
              <a:t>In other cases, such regions are characterized by “</a:t>
            </a:r>
            <a:r>
              <a:rPr lang="en-US" sz="1800" b="1" dirty="0"/>
              <a:t>steps</a:t>
            </a:r>
            <a:r>
              <a:rPr lang="en-US" sz="1800" dirty="0"/>
              <a:t>” in the mapping of reads (determined by reverse transcription stops), or by </a:t>
            </a:r>
            <a:r>
              <a:rPr lang="en-US" sz="1800" b="1" dirty="0"/>
              <a:t>the presence of point mutations</a:t>
            </a:r>
            <a:r>
              <a:rPr lang="en-US" sz="1800" dirty="0"/>
              <a:t> (with a technique involving a pre-treatment with modified nucleotides that are incorporated in mRNA, similar to some approaches also used in epigenomics and </a:t>
            </a:r>
            <a:r>
              <a:rPr lang="en-US" sz="1800" dirty="0" err="1"/>
              <a:t>epitranscriptomics</a:t>
            </a:r>
            <a:r>
              <a:rPr lang="en-US" sz="1800" dirty="0"/>
              <a:t>, which we will see in the next lecture)</a:t>
            </a:r>
            <a:endParaRPr lang="it-IT" sz="1800"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0508" y="300866"/>
            <a:ext cx="6217270" cy="5380892"/>
          </a:xfrm>
          <a:prstGeom prst="rect">
            <a:avLst/>
          </a:prstGeom>
        </p:spPr>
      </p:pic>
      <p:sp>
        <p:nvSpPr>
          <p:cNvPr id="6" name="CasellaDiTesto 5"/>
          <p:cNvSpPr txBox="1"/>
          <p:nvPr/>
        </p:nvSpPr>
        <p:spPr>
          <a:xfrm>
            <a:off x="5971086" y="5681758"/>
            <a:ext cx="6066692" cy="584775"/>
          </a:xfrm>
          <a:prstGeom prst="rect">
            <a:avLst/>
          </a:prstGeom>
          <a:noFill/>
          <a:ln>
            <a:solidFill>
              <a:srgbClr val="00B050"/>
            </a:solidFill>
          </a:ln>
        </p:spPr>
        <p:txBody>
          <a:bodyPr wrap="square" rtlCol="0">
            <a:spAutoFit/>
          </a:bodyPr>
          <a:lstStyle/>
          <a:p>
            <a:pPr algn="ctr"/>
            <a:r>
              <a:rPr lang="it-IT" sz="1600" dirty="0"/>
              <a:t>Some more in a </a:t>
            </a:r>
            <a:r>
              <a:rPr lang="it-IT" sz="1600" dirty="0" err="1"/>
              <a:t>detailed</a:t>
            </a:r>
            <a:r>
              <a:rPr lang="it-IT" sz="1600" dirty="0"/>
              <a:t> paper </a:t>
            </a:r>
            <a:r>
              <a:rPr lang="it-IT" sz="1600" dirty="0" err="1"/>
              <a:t>here</a:t>
            </a:r>
            <a:r>
              <a:rPr lang="it-IT" sz="1600" dirty="0"/>
              <a:t>: </a:t>
            </a:r>
            <a:r>
              <a:rPr lang="it-IT" sz="1600" dirty="0">
                <a:hlinkClick r:id="rId3"/>
              </a:rPr>
              <a:t>https://www.nature.com/articles/s43586-021-00018-1</a:t>
            </a:r>
            <a:r>
              <a:rPr lang="it-IT" sz="1600" dirty="0"/>
              <a:t> </a:t>
            </a:r>
            <a:endParaRPr lang="en-US" sz="1600" dirty="0"/>
          </a:p>
        </p:txBody>
      </p:sp>
    </p:spTree>
    <p:extLst>
      <p:ext uri="{BB962C8B-B14F-4D97-AF65-F5344CB8AC3E}">
        <p14:creationId xmlns:p14="http://schemas.microsoft.com/office/powerpoint/2010/main" val="196418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642542"/>
          </a:xfrm>
        </p:spPr>
        <p:txBody>
          <a:bodyPr>
            <a:noAutofit/>
          </a:bodyPr>
          <a:lstStyle/>
          <a:p>
            <a:r>
              <a:rPr lang="en-US" sz="2800" dirty="0"/>
              <a:t>Getting used to interpret graphic representations: what are we seeing?</a:t>
            </a:r>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r="45604"/>
          <a:stretch/>
        </p:blipFill>
        <p:spPr>
          <a:xfrm>
            <a:off x="897303" y="1081454"/>
            <a:ext cx="3771413" cy="5196254"/>
          </a:xfrm>
          <a:prstGeom prst="rect">
            <a:avLst/>
          </a:prstGeom>
        </p:spPr>
      </p:pic>
      <p:sp>
        <p:nvSpPr>
          <p:cNvPr id="5" name="CasellaDiTesto 4"/>
          <p:cNvSpPr txBox="1"/>
          <p:nvPr/>
        </p:nvSpPr>
        <p:spPr>
          <a:xfrm>
            <a:off x="5055578" y="1292470"/>
            <a:ext cx="6189784" cy="4524315"/>
          </a:xfrm>
          <a:prstGeom prst="rect">
            <a:avLst/>
          </a:prstGeom>
          <a:noFill/>
        </p:spPr>
        <p:txBody>
          <a:bodyPr wrap="square" rtlCol="0">
            <a:spAutoFit/>
          </a:bodyPr>
          <a:lstStyle/>
          <a:p>
            <a:pPr algn="just"/>
            <a:r>
              <a:rPr lang="en-US" dirty="0"/>
              <a:t>These are profiles of histones H3K9me3 (</a:t>
            </a:r>
            <a:r>
              <a:rPr lang="en-US" b="1" dirty="0"/>
              <a:t>panel a</a:t>
            </a:r>
            <a:r>
              <a:rPr lang="en-US" dirty="0"/>
              <a:t>), H3K27me3 (</a:t>
            </a:r>
            <a:r>
              <a:rPr lang="en-US" b="1" dirty="0"/>
              <a:t>panel b</a:t>
            </a:r>
            <a:r>
              <a:rPr lang="en-US" dirty="0"/>
              <a:t>) or H3K4me3 (</a:t>
            </a:r>
            <a:r>
              <a:rPr lang="en-US" b="1" dirty="0"/>
              <a:t>panel c</a:t>
            </a:r>
            <a:r>
              <a:rPr lang="en-US" dirty="0"/>
              <a:t>) obtained in 3 distinct genomic regions with gradually decreasing numbers of input cells</a:t>
            </a:r>
          </a:p>
          <a:p>
            <a:pPr algn="just"/>
            <a:endParaRPr lang="en-US" dirty="0"/>
          </a:p>
          <a:p>
            <a:pPr algn="just"/>
            <a:r>
              <a:rPr lang="en-US" dirty="0"/>
              <a:t>The image is taken from </a:t>
            </a:r>
            <a:r>
              <a:rPr lang="en-US" dirty="0">
                <a:hlinkClick r:id="rId3"/>
              </a:rPr>
              <a:t>https://www.nature.com/articles/ncomms7033</a:t>
            </a:r>
            <a:r>
              <a:rPr lang="en-US" dirty="0"/>
              <a:t> and concerns the </a:t>
            </a:r>
            <a:r>
              <a:rPr lang="en-US" u="sng" dirty="0"/>
              <a:t>ULI-</a:t>
            </a:r>
            <a:r>
              <a:rPr lang="en-US" u="sng" dirty="0" err="1"/>
              <a:t>nChIP</a:t>
            </a:r>
            <a:r>
              <a:rPr lang="en-US" u="sng" dirty="0"/>
              <a:t> technique</a:t>
            </a:r>
          </a:p>
          <a:p>
            <a:pPr algn="just"/>
            <a:endParaRPr lang="en-US" dirty="0"/>
          </a:p>
          <a:p>
            <a:pPr algn="just"/>
            <a:r>
              <a:rPr lang="en-US" dirty="0"/>
              <a:t>The line with “chr” introduces the genomic location with coordinates</a:t>
            </a:r>
          </a:p>
          <a:p>
            <a:pPr algn="just"/>
            <a:endParaRPr lang="en-US" dirty="0"/>
          </a:p>
          <a:p>
            <a:pPr algn="just"/>
            <a:r>
              <a:rPr lang="en-US" dirty="0"/>
              <a:t>The dashed bars at the bottom indicate genes with exons (thick tracts) and introns, immediately giving us an idea of the distribution of modified histones bound to gene and intergenic regions</a:t>
            </a:r>
          </a:p>
        </p:txBody>
      </p:sp>
    </p:spTree>
    <p:extLst>
      <p:ext uri="{BB962C8B-B14F-4D97-AF65-F5344CB8AC3E}">
        <p14:creationId xmlns:p14="http://schemas.microsoft.com/office/powerpoint/2010/main" val="109149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060" y="1278750"/>
            <a:ext cx="7667485" cy="4147646"/>
          </a:xfrm>
          <a:prstGeom prst="rect">
            <a:avLst/>
          </a:prstGeom>
        </p:spPr>
      </p:pic>
      <p:sp>
        <p:nvSpPr>
          <p:cNvPr id="6" name="CasellaDiTesto 5"/>
          <p:cNvSpPr txBox="1"/>
          <p:nvPr/>
        </p:nvSpPr>
        <p:spPr>
          <a:xfrm>
            <a:off x="8308731" y="1160585"/>
            <a:ext cx="3525715" cy="4247317"/>
          </a:xfrm>
          <a:prstGeom prst="rect">
            <a:avLst/>
          </a:prstGeom>
          <a:noFill/>
        </p:spPr>
        <p:txBody>
          <a:bodyPr wrap="square" rtlCol="0">
            <a:spAutoFit/>
          </a:bodyPr>
          <a:lstStyle/>
          <a:p>
            <a:r>
              <a:rPr lang="en-US" dirty="0"/>
              <a:t>This is a comparison of ATAC-seq and FAIRE-seq on the same samples</a:t>
            </a:r>
          </a:p>
          <a:p>
            <a:r>
              <a:rPr lang="en-US" dirty="0"/>
              <a:t>(a) shows the number of total peaks identified by the two techniques</a:t>
            </a:r>
          </a:p>
          <a:p>
            <a:r>
              <a:rPr lang="en-US" dirty="0"/>
              <a:t>(b), (c) and (d) show scatter plots for the number of log-scale counts obtained for individual peaks</a:t>
            </a:r>
          </a:p>
          <a:p>
            <a:r>
              <a:rPr lang="en-US" dirty="0"/>
              <a:t>(e) and (f) show distribution of reads around transcription start sites and a specific enhancer for ATAC-, FAIRE- and DNase-seq.</a:t>
            </a:r>
          </a:p>
        </p:txBody>
      </p:sp>
      <p:sp>
        <p:nvSpPr>
          <p:cNvPr id="7" name="CasellaDiTesto 6"/>
          <p:cNvSpPr txBox="1"/>
          <p:nvPr/>
        </p:nvSpPr>
        <p:spPr>
          <a:xfrm>
            <a:off x="501162" y="5767754"/>
            <a:ext cx="11394830" cy="646331"/>
          </a:xfrm>
          <a:prstGeom prst="rect">
            <a:avLst/>
          </a:prstGeom>
          <a:noFill/>
        </p:spPr>
        <p:txBody>
          <a:bodyPr wrap="square" rtlCol="0">
            <a:spAutoFit/>
          </a:bodyPr>
          <a:lstStyle/>
          <a:p>
            <a:r>
              <a:rPr lang="en-US" dirty="0"/>
              <a:t>Note the higher background noise for FAIRE- and </a:t>
            </a:r>
            <a:r>
              <a:rPr lang="en-US" dirty="0" err="1"/>
              <a:t>Dnase</a:t>
            </a:r>
            <a:r>
              <a:rPr lang="en-US" dirty="0"/>
              <a:t>-seq in graph E (the peak is less high), while ATAC-seq allows much better detection of peaks related to enhancers (this is also shown in panel g)</a:t>
            </a:r>
          </a:p>
        </p:txBody>
      </p:sp>
      <p:sp>
        <p:nvSpPr>
          <p:cNvPr id="8" name="Titolo 1">
            <a:extLst>
              <a:ext uri="{FF2B5EF4-FFF2-40B4-BE49-F238E27FC236}">
                <a16:creationId xmlns:a16="http://schemas.microsoft.com/office/drawing/2014/main" id="{84BD3CE6-E057-4A0D-70B2-7AC85A0FB729}"/>
              </a:ext>
            </a:extLst>
          </p:cNvPr>
          <p:cNvSpPr>
            <a:spLocks noGrp="1"/>
          </p:cNvSpPr>
          <p:nvPr>
            <p:ph type="title"/>
          </p:nvPr>
        </p:nvSpPr>
        <p:spPr>
          <a:xfrm>
            <a:off x="1341120" y="438912"/>
            <a:ext cx="9509760" cy="642542"/>
          </a:xfrm>
        </p:spPr>
        <p:txBody>
          <a:bodyPr>
            <a:noAutofit/>
          </a:bodyPr>
          <a:lstStyle/>
          <a:p>
            <a:r>
              <a:rPr lang="en-US" sz="2800" dirty="0"/>
              <a:t>Getting used to interpret graphic representations: what are we seeing?</a:t>
            </a:r>
          </a:p>
        </p:txBody>
      </p:sp>
    </p:spTree>
    <p:extLst>
      <p:ext uri="{BB962C8B-B14F-4D97-AF65-F5344CB8AC3E}">
        <p14:creationId xmlns:p14="http://schemas.microsoft.com/office/powerpoint/2010/main" val="113873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err="1"/>
              <a:t>DNase-seq</a:t>
            </a:r>
            <a:endParaRPr lang="en-US" dirty="0"/>
          </a:p>
        </p:txBody>
      </p:sp>
      <p:sp>
        <p:nvSpPr>
          <p:cNvPr id="7" name="CasellaDiTesto 6"/>
          <p:cNvSpPr txBox="1"/>
          <p:nvPr/>
        </p:nvSpPr>
        <p:spPr>
          <a:xfrm>
            <a:off x="582851" y="1363610"/>
            <a:ext cx="7393578" cy="4524315"/>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t>DNase I </a:t>
            </a:r>
            <a:r>
              <a:rPr lang="en-US" dirty="0"/>
              <a:t>is used to cut genomic DNA at regions accessible to enzymatic action</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b="1" dirty="0"/>
              <a:t>Cutting cannot occur at regions of condensed chromatin</a:t>
            </a:r>
            <a:r>
              <a:rPr lang="en-US" dirty="0"/>
              <a:t> -&gt; fragments corresponding to the ends of fragments resulting from DNase I cutting are included in the sequencing library</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reads obtained (by NGS sequencing, usually Illumina) will be mapped to regions where the cut occurred, identifying peaks and valleys, which can be defined as </a:t>
            </a:r>
            <a:r>
              <a:rPr lang="en-US" b="1" dirty="0"/>
              <a:t>DNase-seq footprints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These, particularly if associated with the promoter of a gene, could indicate regions where small recognition motifs are present for the binding of transcription factors and other regulatory elements of gene expression</a:t>
            </a:r>
          </a:p>
        </p:txBody>
      </p:sp>
      <p:pic>
        <p:nvPicPr>
          <p:cNvPr id="3" name="Immagine 2"/>
          <p:cNvPicPr>
            <a:picLocks noChangeAspect="1"/>
          </p:cNvPicPr>
          <p:nvPr/>
        </p:nvPicPr>
        <p:blipFill>
          <a:blip r:embed="rId2"/>
          <a:stretch>
            <a:fillRect/>
          </a:stretch>
        </p:blipFill>
        <p:spPr>
          <a:xfrm>
            <a:off x="8279075" y="0"/>
            <a:ext cx="3767655" cy="6809822"/>
          </a:xfrm>
          <a:prstGeom prst="rect">
            <a:avLst/>
          </a:prstGeom>
        </p:spPr>
      </p:pic>
    </p:spTree>
    <p:extLst>
      <p:ext uri="{BB962C8B-B14F-4D97-AF65-F5344CB8AC3E}">
        <p14:creationId xmlns:p14="http://schemas.microsoft.com/office/powerpoint/2010/main" val="37588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7183315" y="1160585"/>
            <a:ext cx="4651131" cy="4801314"/>
          </a:xfrm>
          <a:prstGeom prst="rect">
            <a:avLst/>
          </a:prstGeom>
          <a:noFill/>
        </p:spPr>
        <p:txBody>
          <a:bodyPr wrap="square" rtlCol="0">
            <a:spAutoFit/>
          </a:bodyPr>
          <a:lstStyle/>
          <a:p>
            <a:pPr algn="just"/>
            <a:r>
              <a:rPr lang="en-US" dirty="0"/>
              <a:t>The graph shows the mapping peaks from a </a:t>
            </a:r>
            <a:r>
              <a:rPr lang="en-US" dirty="0" err="1"/>
              <a:t>ChIP</a:t>
            </a:r>
            <a:r>
              <a:rPr lang="en-US" dirty="0"/>
              <a:t>-seq analysis done using an antibody specific for the transcription factor ICE1 in </a:t>
            </a:r>
            <a:r>
              <a:rPr lang="en-US" i="1" dirty="0"/>
              <a:t>Arabidopsis</a:t>
            </a:r>
          </a:p>
          <a:p>
            <a:pPr algn="just"/>
            <a:endParaRPr lang="en-US" dirty="0"/>
          </a:p>
          <a:p>
            <a:pPr algn="just"/>
            <a:r>
              <a:rPr lang="en-US" dirty="0"/>
              <a:t>Statistically significant peaks are indicated by a red bar: note their position at the promoters (usually in the immediate 5' of the target genes)</a:t>
            </a:r>
          </a:p>
          <a:p>
            <a:pPr algn="just"/>
            <a:endParaRPr lang="en-US" dirty="0"/>
          </a:p>
          <a:p>
            <a:pPr algn="just"/>
            <a:r>
              <a:rPr lang="en-US" dirty="0"/>
              <a:t>The target genes are CBF transcription factors and a number of COR (cold-responsive) genes, all activated in response to cold stress</a:t>
            </a:r>
          </a:p>
          <a:p>
            <a:pPr algn="just"/>
            <a:endParaRPr lang="it-IT" dirty="0"/>
          </a:p>
          <a:p>
            <a:r>
              <a:rPr lang="en-US" dirty="0">
                <a:hlinkClick r:id="rId2"/>
              </a:rPr>
              <a:t>https://onlinelibrary.wiley.com/doi/full/10.1111/jipb.12918</a:t>
            </a:r>
            <a:r>
              <a:rPr lang="en-US" dirty="0"/>
              <a:t> </a:t>
            </a:r>
          </a:p>
        </p:txBody>
      </p:sp>
      <p:pic>
        <p:nvPicPr>
          <p:cNvPr id="4" name="Immagine 3"/>
          <p:cNvPicPr>
            <a:picLocks noChangeAspect="1"/>
          </p:cNvPicPr>
          <p:nvPr/>
        </p:nvPicPr>
        <p:blipFill rotWithShape="1">
          <a:blip r:embed="rId3">
            <a:extLst>
              <a:ext uri="{28A0092B-C50C-407E-A947-70E740481C1C}">
                <a14:useLocalDpi xmlns:a14="http://schemas.microsoft.com/office/drawing/2010/main" val="0"/>
              </a:ext>
            </a:extLst>
          </a:blip>
          <a:srcRect t="49103"/>
          <a:stretch/>
        </p:blipFill>
        <p:spPr>
          <a:xfrm>
            <a:off x="333130" y="1397977"/>
            <a:ext cx="6730839" cy="4457699"/>
          </a:xfrm>
          <a:prstGeom prst="rect">
            <a:avLst/>
          </a:prstGeom>
        </p:spPr>
      </p:pic>
      <p:sp>
        <p:nvSpPr>
          <p:cNvPr id="7" name="Titolo 1">
            <a:extLst>
              <a:ext uri="{FF2B5EF4-FFF2-40B4-BE49-F238E27FC236}">
                <a16:creationId xmlns:a16="http://schemas.microsoft.com/office/drawing/2014/main" id="{5EA2B281-C534-8DC7-BB93-21FBB31C73EC}"/>
              </a:ext>
            </a:extLst>
          </p:cNvPr>
          <p:cNvSpPr txBox="1">
            <a:spLocks/>
          </p:cNvSpPr>
          <p:nvPr/>
        </p:nvSpPr>
        <p:spPr>
          <a:xfrm>
            <a:off x="1341120" y="438912"/>
            <a:ext cx="9509760" cy="64254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en-US" sz="2800" dirty="0"/>
              <a:t>Getting used to interpret graphic representations: what are we seeing?</a:t>
            </a:r>
          </a:p>
        </p:txBody>
      </p:sp>
    </p:spTree>
    <p:extLst>
      <p:ext uri="{BB962C8B-B14F-4D97-AF65-F5344CB8AC3E}">
        <p14:creationId xmlns:p14="http://schemas.microsoft.com/office/powerpoint/2010/main" val="66334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193431" y="4736588"/>
            <a:ext cx="11561883" cy="1754326"/>
          </a:xfrm>
          <a:prstGeom prst="rect">
            <a:avLst/>
          </a:prstGeom>
          <a:noFill/>
        </p:spPr>
        <p:txBody>
          <a:bodyPr wrap="square" rtlCol="0">
            <a:spAutoFit/>
          </a:bodyPr>
          <a:lstStyle/>
          <a:p>
            <a:pPr algn="just"/>
            <a:r>
              <a:rPr lang="en-US" dirty="0"/>
              <a:t>This is a reads mapping profile obtained with </a:t>
            </a:r>
            <a:r>
              <a:rPr lang="en-US" dirty="0" err="1"/>
              <a:t>Mnase</a:t>
            </a:r>
            <a:r>
              <a:rPr lang="en-US" dirty="0"/>
              <a:t>-seq, which shows how the periodicity of the peaks varies with enzymatic digestion time: very labile associations with histones lead to progressive loss of signals in regions of chromatin where there are few nucleosomes (we are at a transcription start site - CG3225 is a gene). Note the periodicity of the peaks</a:t>
            </a:r>
          </a:p>
          <a:p>
            <a:pPr algn="just"/>
            <a:endParaRPr lang="en-US" dirty="0"/>
          </a:p>
          <a:p>
            <a:pPr algn="just"/>
            <a:r>
              <a:rPr lang="it-IT" dirty="0"/>
              <a:t>From: </a:t>
            </a:r>
            <a:r>
              <a:rPr lang="it-IT" dirty="0">
                <a:hlinkClick r:id="rId2"/>
              </a:rPr>
              <a:t>https://link.springer.com/article/10.1186/s13059-019-1815-z</a:t>
            </a:r>
            <a:r>
              <a:rPr lang="it-IT" dirty="0"/>
              <a:t> </a:t>
            </a:r>
            <a:endParaRPr lang="en-US" dirty="0"/>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5277" y="1081454"/>
            <a:ext cx="7200465" cy="3381924"/>
          </a:xfrm>
          <a:prstGeom prst="rect">
            <a:avLst/>
          </a:prstGeom>
        </p:spPr>
      </p:pic>
      <p:sp>
        <p:nvSpPr>
          <p:cNvPr id="7" name="Titolo 1">
            <a:extLst>
              <a:ext uri="{FF2B5EF4-FFF2-40B4-BE49-F238E27FC236}">
                <a16:creationId xmlns:a16="http://schemas.microsoft.com/office/drawing/2014/main" id="{083F282E-DC5E-3C5F-F047-3C5E281E013D}"/>
              </a:ext>
            </a:extLst>
          </p:cNvPr>
          <p:cNvSpPr txBox="1">
            <a:spLocks/>
          </p:cNvSpPr>
          <p:nvPr/>
        </p:nvSpPr>
        <p:spPr>
          <a:xfrm>
            <a:off x="1341120" y="438912"/>
            <a:ext cx="9509760" cy="64254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en-US" sz="2800" dirty="0"/>
              <a:t>Getting used to interpret graphic representations: what are we seeing?</a:t>
            </a:r>
          </a:p>
        </p:txBody>
      </p:sp>
    </p:spTree>
    <p:extLst>
      <p:ext uri="{BB962C8B-B14F-4D97-AF65-F5344CB8AC3E}">
        <p14:creationId xmlns:p14="http://schemas.microsoft.com/office/powerpoint/2010/main" val="629598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193431" y="4736588"/>
            <a:ext cx="11561883" cy="1754326"/>
          </a:xfrm>
          <a:prstGeom prst="rect">
            <a:avLst/>
          </a:prstGeom>
          <a:noFill/>
        </p:spPr>
        <p:txBody>
          <a:bodyPr wrap="square" rtlCol="0">
            <a:spAutoFit/>
          </a:bodyPr>
          <a:lstStyle/>
          <a:p>
            <a:pPr algn="just"/>
            <a:r>
              <a:rPr lang="en-US" dirty="0"/>
              <a:t>This is a comparison of mapping profiles of reads obtained with </a:t>
            </a:r>
            <a:r>
              <a:rPr lang="en-US" b="1" dirty="0"/>
              <a:t>RNA-seq</a:t>
            </a:r>
            <a:r>
              <a:rPr lang="en-US" dirty="0"/>
              <a:t> (yellow plot) and </a:t>
            </a:r>
            <a:r>
              <a:rPr lang="en-US" b="1" dirty="0" err="1"/>
              <a:t>Ribo</a:t>
            </a:r>
            <a:r>
              <a:rPr lang="en-US" b="1" dirty="0"/>
              <a:t>-seq</a:t>
            </a:r>
            <a:r>
              <a:rPr lang="en-US" dirty="0"/>
              <a:t> (peaks in red and gray) versus the annotation of a gene with 3 alternative splicing isoforms. CDS is shown in black, UTRs in gray and white</a:t>
            </a:r>
          </a:p>
          <a:p>
            <a:pPr algn="just"/>
            <a:r>
              <a:rPr lang="en-US" dirty="0"/>
              <a:t>What do you think the presence of peaks in gray area before the initial ATG codon suggests?</a:t>
            </a:r>
          </a:p>
          <a:p>
            <a:pPr algn="just"/>
            <a:endParaRPr lang="en-US" dirty="0"/>
          </a:p>
          <a:p>
            <a:pPr algn="just"/>
            <a:r>
              <a:rPr lang="it-IT" dirty="0"/>
              <a:t>From: </a:t>
            </a:r>
            <a:r>
              <a:rPr lang="it-IT" dirty="0">
                <a:hlinkClick r:id="rId2"/>
              </a:rPr>
              <a:t>https://link.springer.com/article/10.1186/s13007-021-00824-4</a:t>
            </a:r>
            <a:r>
              <a:rPr lang="it-IT" dirty="0"/>
              <a:t> </a:t>
            </a:r>
            <a:endParaRPr lang="en-US" dirty="0"/>
          </a:p>
        </p:txBody>
      </p:sp>
      <p:pic>
        <p:nvPicPr>
          <p:cNvPr id="4" name="Immagine 3"/>
          <p:cNvPicPr>
            <a:picLocks noChangeAspect="1"/>
          </p:cNvPicPr>
          <p:nvPr/>
        </p:nvPicPr>
        <p:blipFill rotWithShape="1">
          <a:blip r:embed="rId3">
            <a:extLst>
              <a:ext uri="{28A0092B-C50C-407E-A947-70E740481C1C}">
                <a14:useLocalDpi xmlns:a14="http://schemas.microsoft.com/office/drawing/2010/main" val="0"/>
              </a:ext>
            </a:extLst>
          </a:blip>
          <a:srcRect t="3718" b="50385"/>
          <a:stretch/>
        </p:blipFill>
        <p:spPr>
          <a:xfrm>
            <a:off x="2069280" y="1335198"/>
            <a:ext cx="7613825" cy="3147646"/>
          </a:xfrm>
          <a:prstGeom prst="rect">
            <a:avLst/>
          </a:prstGeom>
        </p:spPr>
      </p:pic>
      <p:sp>
        <p:nvSpPr>
          <p:cNvPr id="7" name="Titolo 1">
            <a:extLst>
              <a:ext uri="{FF2B5EF4-FFF2-40B4-BE49-F238E27FC236}">
                <a16:creationId xmlns:a16="http://schemas.microsoft.com/office/drawing/2014/main" id="{AE0BAB20-BEB4-3A0D-D822-9EC485DC84C9}"/>
              </a:ext>
            </a:extLst>
          </p:cNvPr>
          <p:cNvSpPr txBox="1">
            <a:spLocks/>
          </p:cNvSpPr>
          <p:nvPr/>
        </p:nvSpPr>
        <p:spPr>
          <a:xfrm>
            <a:off x="1341120" y="438912"/>
            <a:ext cx="9509760" cy="64254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en-US" sz="2800" dirty="0"/>
              <a:t>Getting used to interpret graphic representations: what are we seeing?</a:t>
            </a:r>
          </a:p>
        </p:txBody>
      </p:sp>
    </p:spTree>
    <p:extLst>
      <p:ext uri="{BB962C8B-B14F-4D97-AF65-F5344CB8AC3E}">
        <p14:creationId xmlns:p14="http://schemas.microsoft.com/office/powerpoint/2010/main" val="424143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err="1"/>
              <a:t>DNase-seq</a:t>
            </a:r>
            <a:endParaRPr lang="en-US" dirty="0"/>
          </a:p>
        </p:txBody>
      </p:sp>
      <p:sp>
        <p:nvSpPr>
          <p:cNvPr id="7" name="CasellaDiTesto 6"/>
          <p:cNvSpPr txBox="1"/>
          <p:nvPr/>
        </p:nvSpPr>
        <p:spPr>
          <a:xfrm>
            <a:off x="592182" y="1097097"/>
            <a:ext cx="5956664" cy="5355312"/>
          </a:xfrm>
          <a:prstGeom prst="rect">
            <a:avLst/>
          </a:prstGeom>
          <a:noFill/>
        </p:spPr>
        <p:txBody>
          <a:bodyPr wrap="square" rtlCol="0">
            <a:spAutoFit/>
          </a:bodyPr>
          <a:lstStyle/>
          <a:p>
            <a:pPr marL="285750" indent="-285750" algn="just">
              <a:buFont typeface="Arial" panose="020B0604020202020204" pitchFamily="34" charset="0"/>
              <a:buChar char="•"/>
            </a:pPr>
            <a:r>
              <a:rPr lang="it-IT" dirty="0" err="1"/>
              <a:t>This</a:t>
            </a:r>
            <a:r>
              <a:rPr lang="it-IT" dirty="0"/>
              <a:t> stands for </a:t>
            </a:r>
            <a:r>
              <a:rPr lang="it-IT" b="1" dirty="0" err="1"/>
              <a:t>DNase</a:t>
            </a:r>
            <a:r>
              <a:rPr lang="it-IT" b="1" dirty="0"/>
              <a:t> I </a:t>
            </a:r>
            <a:r>
              <a:rPr lang="it-IT" b="1" dirty="0" err="1"/>
              <a:t>hypersensitive</a:t>
            </a:r>
            <a:r>
              <a:rPr lang="it-IT" b="1" dirty="0"/>
              <a:t> </a:t>
            </a:r>
            <a:r>
              <a:rPr lang="it-IT" b="1" dirty="0" err="1"/>
              <a:t>sites</a:t>
            </a:r>
            <a:r>
              <a:rPr lang="it-IT" b="1" dirty="0"/>
              <a:t> </a:t>
            </a:r>
            <a:r>
              <a:rPr lang="it-IT" b="1" dirty="0" err="1"/>
              <a:t>sequencing</a:t>
            </a:r>
            <a:endParaRPr lang="it-IT" b="1" dirty="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en-US" dirty="0"/>
              <a:t>The protocol involves </a:t>
            </a:r>
            <a:r>
              <a:rPr lang="en-US" u="sng" dirty="0"/>
              <a:t>cell lysis for nuclei release</a:t>
            </a:r>
            <a:r>
              <a:rPr lang="en-US" dirty="0"/>
              <a:t>, followed by digestion with an appropriate amount of enzyme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ends of the obtained fragments are ligated to </a:t>
            </a:r>
            <a:r>
              <a:rPr lang="en-US" u="sng" dirty="0"/>
              <a:t>biotinylated sequencing adapters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fragments are further digested (with a restriction enzyme), ligated to the second adapter, and isolated with magnetic beads (coated with streptavidin)</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Reads will be mapped to sites hypersensitive to enzymatic cutting activity, i.e., regions most accessible by regulatory proteins</a:t>
            </a:r>
            <a:endParaRPr lang="it-IT" dirty="0"/>
          </a:p>
          <a:p>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0944" y="591549"/>
            <a:ext cx="5297266" cy="5704748"/>
          </a:xfrm>
          <a:prstGeom prst="rect">
            <a:avLst/>
          </a:prstGeom>
        </p:spPr>
      </p:pic>
    </p:spTree>
    <p:extLst>
      <p:ext uri="{BB962C8B-B14F-4D97-AF65-F5344CB8AC3E}">
        <p14:creationId xmlns:p14="http://schemas.microsoft.com/office/powerpoint/2010/main" val="20923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err="1"/>
              <a:t>DNase-seq</a:t>
            </a:r>
            <a:r>
              <a:rPr lang="it-IT" dirty="0"/>
              <a:t> – </a:t>
            </a:r>
            <a:r>
              <a:rPr lang="it-IT" dirty="0" err="1"/>
              <a:t>pros</a:t>
            </a:r>
            <a:r>
              <a:rPr lang="it-IT" dirty="0"/>
              <a:t> e cons</a:t>
            </a:r>
            <a:endParaRPr lang="en-US" dirty="0"/>
          </a:p>
        </p:txBody>
      </p:sp>
      <p:sp>
        <p:nvSpPr>
          <p:cNvPr id="7" name="CasellaDiTesto 6"/>
          <p:cNvSpPr txBox="1"/>
          <p:nvPr/>
        </p:nvSpPr>
        <p:spPr>
          <a:xfrm>
            <a:off x="592181" y="1410606"/>
            <a:ext cx="10572207" cy="3539430"/>
          </a:xfrm>
          <a:prstGeom prst="rect">
            <a:avLst/>
          </a:prstGeom>
          <a:noFill/>
        </p:spPr>
        <p:txBody>
          <a:bodyPr wrap="square" rtlCol="0">
            <a:spAutoFit/>
          </a:bodyPr>
          <a:lstStyle/>
          <a:p>
            <a:pPr algn="just"/>
            <a:r>
              <a:rPr lang="it-IT" sz="1600" b="1" u="sng" dirty="0"/>
              <a:t>PROS</a:t>
            </a:r>
          </a:p>
          <a:p>
            <a:pPr marL="285750" indent="-285750" algn="just">
              <a:buFont typeface="Arial" panose="020B0604020202020204" pitchFamily="34" charset="0"/>
              <a:buChar char="•"/>
            </a:pPr>
            <a:r>
              <a:rPr lang="en-US" sz="1600" dirty="0"/>
              <a:t>Can detect “open” chromatin</a:t>
            </a:r>
          </a:p>
          <a:p>
            <a:pPr marL="285750" indent="-285750" algn="just">
              <a:buFont typeface="Arial" panose="020B0604020202020204" pitchFamily="34" charset="0"/>
              <a:buChar char="•"/>
            </a:pPr>
            <a:r>
              <a:rPr lang="en-US" sz="1600" dirty="0"/>
              <a:t>Requires no prior knowledge of either the binding protein or the recognized DNA sequence (thus provides a “general” accessibility map)</a:t>
            </a:r>
          </a:p>
          <a:p>
            <a:pPr marL="285750" indent="-285750" algn="just">
              <a:buFont typeface="Arial" panose="020B0604020202020204" pitchFamily="34" charset="0"/>
              <a:buChar char="•"/>
            </a:pPr>
            <a:r>
              <a:rPr lang="en-US" sz="1600" dirty="0"/>
              <a:t>Has very good sensitivity with regard to promoter analysis</a:t>
            </a:r>
          </a:p>
          <a:p>
            <a:pPr algn="just"/>
            <a:endParaRPr lang="it-IT" sz="1600" dirty="0"/>
          </a:p>
          <a:p>
            <a:pPr algn="just"/>
            <a:r>
              <a:rPr lang="it-IT" sz="1600" b="1" u="sng" dirty="0"/>
              <a:t>CONS</a:t>
            </a:r>
          </a:p>
          <a:p>
            <a:pPr marL="285750" indent="-285750" algn="just">
              <a:buFont typeface="Arial" panose="020B0604020202020204" pitchFamily="34" charset="0"/>
              <a:buChar char="•"/>
            </a:pPr>
            <a:r>
              <a:rPr lang="en-US" sz="1600" dirty="0"/>
              <a:t>Requires 1-5 million input cells </a:t>
            </a:r>
          </a:p>
          <a:p>
            <a:pPr marL="285750" indent="-285750" algn="just">
              <a:buFont typeface="Arial" panose="020B0604020202020204" pitchFamily="34" charset="0"/>
              <a:buChar char="•"/>
            </a:pPr>
            <a:r>
              <a:rPr lang="en-US" sz="1600" dirty="0"/>
              <a:t>DNase I cuts specific sites and therefore hypersensitivity profiles may not be representative of the entire genome</a:t>
            </a:r>
          </a:p>
          <a:p>
            <a:pPr marL="285750" indent="-285750" algn="just">
              <a:buFont typeface="Arial" panose="020B0604020202020204" pitchFamily="34" charset="0"/>
              <a:buChar char="•"/>
            </a:pPr>
            <a:r>
              <a:rPr lang="en-US" sz="1600" dirty="0"/>
              <a:t>Several enzymatic and purification steps are required, limiting the sensitivity of the method when low amounts of DNA are available</a:t>
            </a:r>
          </a:p>
          <a:p>
            <a:pPr marL="285750" indent="-285750" algn="just">
              <a:buFont typeface="Arial" panose="020B0604020202020204" pitchFamily="34" charset="0"/>
              <a:buChar char="•"/>
            </a:pPr>
            <a:r>
              <a:rPr lang="en-US" sz="1600" dirty="0"/>
              <a:t>Requires integration of </a:t>
            </a:r>
            <a:r>
              <a:rPr lang="en-US" sz="1600" dirty="0" err="1"/>
              <a:t>ChIP</a:t>
            </a:r>
            <a:r>
              <a:rPr lang="en-US" sz="1600" dirty="0"/>
              <a:t>-seq data (which we will describe later) to study in detail the binding sites for specific regulatory proteins</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7366" y="5081936"/>
            <a:ext cx="8649450" cy="1379340"/>
          </a:xfrm>
          <a:prstGeom prst="rect">
            <a:avLst/>
          </a:prstGeom>
        </p:spPr>
      </p:pic>
    </p:spTree>
    <p:extLst>
      <p:ext uri="{BB962C8B-B14F-4D97-AF65-F5344CB8AC3E}">
        <p14:creationId xmlns:p14="http://schemas.microsoft.com/office/powerpoint/2010/main" val="117720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03365" y="159291"/>
            <a:ext cx="10515600" cy="633358"/>
          </a:xfrm>
        </p:spPr>
        <p:txBody>
          <a:bodyPr>
            <a:normAutofit/>
          </a:bodyPr>
          <a:lstStyle/>
          <a:p>
            <a:r>
              <a:rPr lang="it-IT" dirty="0"/>
              <a:t>FAIRE-</a:t>
            </a:r>
            <a:r>
              <a:rPr lang="it-IT" dirty="0" err="1"/>
              <a:t>seq</a:t>
            </a:r>
            <a:endParaRPr lang="en-US" dirty="0"/>
          </a:p>
        </p:txBody>
      </p:sp>
      <p:sp>
        <p:nvSpPr>
          <p:cNvPr id="7" name="CasellaDiTesto 6"/>
          <p:cNvSpPr txBox="1"/>
          <p:nvPr/>
        </p:nvSpPr>
        <p:spPr>
          <a:xfrm>
            <a:off x="803365" y="1017645"/>
            <a:ext cx="10705766" cy="4555093"/>
          </a:xfrm>
          <a:prstGeom prst="rect">
            <a:avLst/>
          </a:prstGeom>
          <a:noFill/>
        </p:spPr>
        <p:txBody>
          <a:bodyPr wrap="square" rtlCol="0">
            <a:spAutoFit/>
          </a:bodyPr>
          <a:lstStyle/>
          <a:p>
            <a:pPr algn="just"/>
            <a:r>
              <a:rPr lang="it-IT" sz="1600" dirty="0" err="1"/>
              <a:t>This</a:t>
            </a:r>
            <a:r>
              <a:rPr lang="it-IT" sz="1600" dirty="0"/>
              <a:t> </a:t>
            </a:r>
            <a:r>
              <a:rPr lang="it-IT" sz="1600" dirty="0" err="1"/>
              <a:t>methodology</a:t>
            </a:r>
            <a:r>
              <a:rPr lang="it-IT" sz="1600" dirty="0"/>
              <a:t> </a:t>
            </a:r>
            <a:r>
              <a:rPr lang="it-IT" sz="1600" dirty="0" err="1"/>
              <a:t>has</a:t>
            </a:r>
            <a:r>
              <a:rPr lang="it-IT" sz="1600" dirty="0"/>
              <a:t> </a:t>
            </a:r>
            <a:r>
              <a:rPr lang="it-IT" sz="1600" dirty="0" err="1"/>
              <a:t>applications</a:t>
            </a:r>
            <a:r>
              <a:rPr lang="it-IT" sz="1600" dirty="0"/>
              <a:t> </a:t>
            </a:r>
            <a:r>
              <a:rPr lang="it-IT" sz="1600" dirty="0" err="1"/>
              <a:t>potentially</a:t>
            </a:r>
            <a:r>
              <a:rPr lang="it-IT" sz="1600" dirty="0"/>
              <a:t> </a:t>
            </a:r>
            <a:r>
              <a:rPr lang="it-IT" sz="1600" dirty="0" err="1"/>
              <a:t>similar</a:t>
            </a:r>
            <a:r>
              <a:rPr lang="it-IT" sz="1600" dirty="0"/>
              <a:t> to </a:t>
            </a:r>
            <a:r>
              <a:rPr lang="it-IT" sz="1600" dirty="0" err="1"/>
              <a:t>DNase-seq</a:t>
            </a:r>
            <a:endParaRPr lang="it-IT" sz="1600" dirty="0"/>
          </a:p>
          <a:p>
            <a:pPr algn="just"/>
            <a:endParaRPr lang="it-IT" sz="1600" b="1" u="sng" dirty="0"/>
          </a:p>
          <a:p>
            <a:pPr algn="just"/>
            <a:r>
              <a:rPr lang="it-IT" sz="1600" b="1" u="sng" dirty="0"/>
              <a:t>FAIRE-</a:t>
            </a:r>
            <a:r>
              <a:rPr lang="it-IT" sz="1600" b="1" u="sng" dirty="0" err="1"/>
              <a:t>seq</a:t>
            </a:r>
            <a:r>
              <a:rPr lang="it-IT" sz="1600" b="1" u="sng" dirty="0"/>
              <a:t>: </a:t>
            </a:r>
            <a:r>
              <a:rPr lang="it-IT" sz="1600" b="1" u="sng" dirty="0" err="1"/>
              <a:t>Formaaldehyde-Assisted</a:t>
            </a:r>
            <a:r>
              <a:rPr lang="it-IT" sz="1600" b="1" u="sng" dirty="0"/>
              <a:t> </a:t>
            </a:r>
            <a:r>
              <a:rPr lang="it-IT" sz="1600" b="1" u="sng" dirty="0" err="1"/>
              <a:t>Isolation</a:t>
            </a:r>
            <a:r>
              <a:rPr lang="it-IT" sz="1600" b="1" u="sng" dirty="0"/>
              <a:t> of </a:t>
            </a:r>
            <a:r>
              <a:rPr lang="it-IT" sz="1600" b="1" u="sng" dirty="0" err="1"/>
              <a:t>Regulatory</a:t>
            </a:r>
            <a:r>
              <a:rPr lang="it-IT" sz="1600" b="1" u="sng" dirty="0"/>
              <a:t> </a:t>
            </a:r>
            <a:r>
              <a:rPr lang="it-IT" sz="1600" b="1" u="sng" dirty="0" err="1"/>
              <a:t>Elements</a:t>
            </a:r>
            <a:endParaRPr lang="it-IT" sz="1600" b="1" u="sng" dirty="0"/>
          </a:p>
          <a:p>
            <a:pPr marL="285750" indent="-285750" algn="just">
              <a:buFont typeface="Arial" panose="020B0604020202020204" pitchFamily="34" charset="0"/>
              <a:buChar char="•"/>
            </a:pPr>
            <a:r>
              <a:rPr lang="en-US" sz="1600" dirty="0"/>
              <a:t>Crosslinking between genomic DNA and histone proteins is performed by using formaldehyde</a:t>
            </a:r>
          </a:p>
          <a:p>
            <a:pPr marL="285750" indent="-285750" algn="just">
              <a:buFont typeface="Arial" panose="020B0604020202020204" pitchFamily="34" charset="0"/>
              <a:buChar char="•"/>
            </a:pPr>
            <a:r>
              <a:rPr lang="en-US" sz="1600" dirty="0"/>
              <a:t>Sonication leads to breakpoints at regions of open chromatin</a:t>
            </a:r>
          </a:p>
          <a:p>
            <a:pPr marL="285750" indent="-285750" algn="just">
              <a:buFont typeface="Arial" panose="020B0604020202020204" pitchFamily="34" charset="0"/>
              <a:buChar char="•"/>
            </a:pPr>
            <a:r>
              <a:rPr lang="en-US" sz="1600" dirty="0"/>
              <a:t>Following extraction by phenol/chloroform method, these fragments remain in solution and can be purified and used to construct sequencing libraries</a:t>
            </a:r>
          </a:p>
          <a:p>
            <a:pPr marL="285750" indent="-285750" algn="just">
              <a:buFont typeface="Arial" panose="020B0604020202020204" pitchFamily="34" charset="0"/>
              <a:buChar char="•"/>
            </a:pPr>
            <a:r>
              <a:rPr lang="en-US" sz="1600" dirty="0"/>
              <a:t>In contrast, DNA fragments that interact with histones remain in the organic phase and are not isolated by phenol/chloroform extraction</a:t>
            </a:r>
          </a:p>
          <a:p>
            <a:pPr marL="285750" indent="-285750" algn="just">
              <a:buFont typeface="Arial" panose="020B0604020202020204" pitchFamily="34" charset="0"/>
              <a:buChar char="•"/>
            </a:pPr>
            <a:r>
              <a:rPr lang="en-US" sz="1600" dirty="0"/>
              <a:t>The reads will be mapped to genomic regions corresponding to open chromatin</a:t>
            </a:r>
          </a:p>
          <a:p>
            <a:pPr marL="285750" indent="-285750" algn="just">
              <a:buFont typeface="Arial" panose="020B0604020202020204" pitchFamily="34" charset="0"/>
              <a:buChar char="•"/>
            </a:pPr>
            <a:endParaRPr lang="it-IT" sz="1600" dirty="0"/>
          </a:p>
          <a:p>
            <a:pPr algn="just"/>
            <a:r>
              <a:rPr lang="it-IT" sz="1600" b="1" u="sng" dirty="0"/>
              <a:t>PROS</a:t>
            </a:r>
            <a:r>
              <a:rPr lang="it-IT" sz="1600" dirty="0"/>
              <a:t>: </a:t>
            </a:r>
            <a:r>
              <a:rPr lang="it-IT" sz="1600" dirty="0" err="1"/>
              <a:t>simple</a:t>
            </a:r>
            <a:r>
              <a:rPr lang="it-IT" sz="1600" dirty="0"/>
              <a:t> and </a:t>
            </a:r>
            <a:r>
              <a:rPr lang="it-IT" sz="1600" dirty="0" err="1"/>
              <a:t>reproducible</a:t>
            </a:r>
            <a:r>
              <a:rPr lang="it-IT" sz="1600" dirty="0"/>
              <a:t>, </a:t>
            </a:r>
            <a:r>
              <a:rPr lang="it-IT" sz="1600" dirty="0" err="1"/>
              <a:t>does</a:t>
            </a:r>
            <a:r>
              <a:rPr lang="it-IT" sz="1600" dirty="0"/>
              <a:t> </a:t>
            </a:r>
            <a:r>
              <a:rPr lang="it-IT" sz="1600" dirty="0" err="1"/>
              <a:t>not</a:t>
            </a:r>
            <a:r>
              <a:rPr lang="it-IT" sz="1600" dirty="0"/>
              <a:t> </a:t>
            </a:r>
            <a:r>
              <a:rPr lang="it-IT" sz="1600" dirty="0" err="1"/>
              <a:t>require</a:t>
            </a:r>
            <a:r>
              <a:rPr lang="it-IT" sz="1600" dirty="0"/>
              <a:t> the use of </a:t>
            </a:r>
            <a:r>
              <a:rPr lang="it-IT" sz="1600" dirty="0" err="1"/>
              <a:t>restriction</a:t>
            </a:r>
            <a:r>
              <a:rPr lang="it-IT" sz="1600" dirty="0"/>
              <a:t> </a:t>
            </a:r>
            <a:r>
              <a:rPr lang="it-IT" sz="1600" dirty="0" err="1"/>
              <a:t>enzymes</a:t>
            </a:r>
            <a:r>
              <a:rPr lang="it-IT" sz="1600" dirty="0"/>
              <a:t> or the </a:t>
            </a:r>
            <a:r>
              <a:rPr lang="it-IT" sz="1600" dirty="0" err="1"/>
              <a:t>isolation</a:t>
            </a:r>
            <a:r>
              <a:rPr lang="it-IT" sz="1600" dirty="0"/>
              <a:t> of nuclei</a:t>
            </a:r>
          </a:p>
          <a:p>
            <a:pPr algn="just"/>
            <a:endParaRPr lang="it-IT" sz="1600" dirty="0"/>
          </a:p>
          <a:p>
            <a:pPr algn="just"/>
            <a:r>
              <a:rPr lang="it-IT" sz="1600" b="1" u="sng" dirty="0"/>
              <a:t>CONS</a:t>
            </a:r>
            <a:r>
              <a:rPr lang="it-IT" sz="1600" dirty="0"/>
              <a:t>: </a:t>
            </a:r>
            <a:r>
              <a:rPr lang="en-US" sz="1600" dirty="0"/>
              <a:t>as with DNase-seq, is unable to identify proteins bound to open chromatin regions. Unlike DNase-seq, it leads to higher coverage in enhancers than promoters. The level of “background noise” is higher than </a:t>
            </a:r>
            <a:r>
              <a:rPr lang="en-US" sz="1600" dirty="0" err="1"/>
              <a:t>Dnase</a:t>
            </a:r>
            <a:r>
              <a:rPr lang="en-US" sz="1600" dirty="0"/>
              <a:t>-seq. It requires a minimum theoretical input of about 100 thousand cells, but in practice, due to the low recovery rate linked with extraction, the typical input is 1-10 million cells</a:t>
            </a:r>
            <a:endParaRPr lang="it-IT" sz="1600" dirty="0"/>
          </a:p>
          <a:p>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820" y="5361831"/>
            <a:ext cx="10058400" cy="1011126"/>
          </a:xfrm>
          <a:prstGeom prst="rect">
            <a:avLst/>
          </a:prstGeom>
        </p:spPr>
      </p:pic>
    </p:spTree>
    <p:extLst>
      <p:ext uri="{BB962C8B-B14F-4D97-AF65-F5344CB8AC3E}">
        <p14:creationId xmlns:p14="http://schemas.microsoft.com/office/powerpoint/2010/main" val="286524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03365" y="159291"/>
            <a:ext cx="10515600" cy="633358"/>
          </a:xfrm>
        </p:spPr>
        <p:txBody>
          <a:bodyPr>
            <a:normAutofit/>
          </a:bodyPr>
          <a:lstStyle/>
          <a:p>
            <a:r>
              <a:rPr lang="it-IT" dirty="0"/>
              <a:t>FAIRE-</a:t>
            </a:r>
            <a:r>
              <a:rPr lang="it-IT" dirty="0" err="1"/>
              <a:t>seq</a:t>
            </a:r>
            <a:endParaRPr lang="en-US" dirty="0"/>
          </a:p>
        </p:txBody>
      </p:sp>
      <p:sp>
        <p:nvSpPr>
          <p:cNvPr id="7" name="CasellaDiTesto 6"/>
          <p:cNvSpPr txBox="1"/>
          <p:nvPr/>
        </p:nvSpPr>
        <p:spPr>
          <a:xfrm>
            <a:off x="339633" y="931635"/>
            <a:ext cx="7158447" cy="3139321"/>
          </a:xfrm>
          <a:prstGeom prst="rect">
            <a:avLst/>
          </a:prstGeom>
          <a:noFill/>
        </p:spPr>
        <p:txBody>
          <a:bodyPr wrap="square" rtlCol="0">
            <a:spAutoFit/>
          </a:bodyPr>
          <a:lstStyle/>
          <a:p>
            <a:pPr algn="just"/>
            <a:r>
              <a:rPr lang="it-IT" dirty="0"/>
              <a:t>N.B: </a:t>
            </a:r>
            <a:r>
              <a:rPr lang="en-US" dirty="0"/>
              <a:t>Crosslinking with formaldehyde could potentially also lead to binding of genomic DNA to DNA-binding proteins other than histones</a:t>
            </a:r>
          </a:p>
          <a:p>
            <a:pPr algn="just"/>
            <a:endParaRPr lang="en-US" dirty="0"/>
          </a:p>
          <a:p>
            <a:pPr algn="just"/>
            <a:r>
              <a:rPr lang="en-US" dirty="0"/>
              <a:t>However, it is believed that in a cell population only a small fraction of the interactions between genomic DNA and other proteins may go through crosslinking, and consequently the expected signal should be very sharp for regions of open chromatin</a:t>
            </a:r>
            <a:endParaRPr lang="it-IT" b="1" u="sng" dirty="0"/>
          </a:p>
          <a:p>
            <a:endParaRPr lang="it-IT" dirty="0"/>
          </a:p>
          <a:p>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3713450"/>
            <a:ext cx="5550472" cy="2768263"/>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6077" y="263794"/>
            <a:ext cx="3972746" cy="6217919"/>
          </a:xfrm>
          <a:prstGeom prst="rect">
            <a:avLst/>
          </a:prstGeom>
        </p:spPr>
      </p:pic>
      <p:sp>
        <p:nvSpPr>
          <p:cNvPr id="3" name="CasellaDiTesto 2"/>
          <p:cNvSpPr txBox="1"/>
          <p:nvPr/>
        </p:nvSpPr>
        <p:spPr>
          <a:xfrm>
            <a:off x="5888819" y="3618041"/>
            <a:ext cx="1837509" cy="2308324"/>
          </a:xfrm>
          <a:prstGeom prst="rect">
            <a:avLst/>
          </a:prstGeom>
          <a:noFill/>
          <a:ln>
            <a:solidFill>
              <a:srgbClr val="00B050"/>
            </a:solidFill>
          </a:ln>
        </p:spPr>
        <p:txBody>
          <a:bodyPr wrap="square" rtlCol="0">
            <a:spAutoFit/>
          </a:bodyPr>
          <a:lstStyle/>
          <a:p>
            <a:r>
              <a:rPr lang="it-IT" dirty="0"/>
              <a:t>N.B. a control sample </a:t>
            </a:r>
            <a:r>
              <a:rPr lang="it-IT" dirty="0" err="1"/>
              <a:t>is</a:t>
            </a:r>
            <a:r>
              <a:rPr lang="it-IT" dirty="0"/>
              <a:t> </a:t>
            </a:r>
            <a:r>
              <a:rPr lang="it-IT" dirty="0" err="1"/>
              <a:t>required</a:t>
            </a:r>
            <a:r>
              <a:rPr lang="it-IT" dirty="0"/>
              <a:t>! </a:t>
            </a:r>
            <a:r>
              <a:rPr lang="it-IT" dirty="0" err="1"/>
              <a:t>This</a:t>
            </a:r>
            <a:r>
              <a:rPr lang="it-IT" dirty="0"/>
              <a:t> </a:t>
            </a:r>
            <a:r>
              <a:rPr lang="it-IT" dirty="0" err="1"/>
              <a:t>is</a:t>
            </a:r>
            <a:r>
              <a:rPr lang="it-IT" dirty="0"/>
              <a:t> a sample </a:t>
            </a:r>
            <a:r>
              <a:rPr lang="it-IT" dirty="0" err="1"/>
              <a:t>processed</a:t>
            </a:r>
            <a:r>
              <a:rPr lang="it-IT" dirty="0"/>
              <a:t> in a </a:t>
            </a:r>
            <a:r>
              <a:rPr lang="it-IT" dirty="0" err="1"/>
              <a:t>similar</a:t>
            </a:r>
            <a:r>
              <a:rPr lang="it-IT" dirty="0"/>
              <a:t> </a:t>
            </a:r>
            <a:r>
              <a:rPr lang="it-IT" dirty="0" err="1"/>
              <a:t>manner</a:t>
            </a:r>
            <a:r>
              <a:rPr lang="it-IT" dirty="0"/>
              <a:t> </a:t>
            </a:r>
            <a:r>
              <a:rPr lang="it-IT" dirty="0" err="1"/>
              <a:t>but</a:t>
            </a:r>
            <a:r>
              <a:rPr lang="it-IT" dirty="0"/>
              <a:t> </a:t>
            </a:r>
            <a:r>
              <a:rPr lang="it-IT" dirty="0" err="1"/>
              <a:t>not</a:t>
            </a:r>
            <a:r>
              <a:rPr lang="it-IT" dirty="0"/>
              <a:t> </a:t>
            </a:r>
            <a:r>
              <a:rPr lang="it-IT" dirty="0" err="1"/>
              <a:t>crosslinked</a:t>
            </a:r>
            <a:endParaRPr lang="en-US" dirty="0"/>
          </a:p>
        </p:txBody>
      </p:sp>
    </p:spTree>
    <p:extLst>
      <p:ext uri="{BB962C8B-B14F-4D97-AF65-F5344CB8AC3E}">
        <p14:creationId xmlns:p14="http://schemas.microsoft.com/office/powerpoint/2010/main" val="169376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AME" val="confidentialMark"/>
</p:tagLst>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Default Theme">
  <a:themeElements>
    <a:clrScheme name="QIAGEN">
      <a:dk1>
        <a:srgbClr val="000000"/>
      </a:dk1>
      <a:lt1>
        <a:srgbClr val="FFFFFF"/>
      </a:lt1>
      <a:dk2>
        <a:srgbClr val="4B6791"/>
      </a:dk2>
      <a:lt2>
        <a:srgbClr val="5F5F5F"/>
      </a:lt2>
      <a:accent1>
        <a:srgbClr val="1B3067"/>
      </a:accent1>
      <a:accent2>
        <a:srgbClr val="5472A1"/>
      </a:accent2>
      <a:accent3>
        <a:srgbClr val="BDCADD"/>
      </a:accent3>
      <a:accent4>
        <a:srgbClr val="909090"/>
      </a:accent4>
      <a:accent5>
        <a:srgbClr val="C0C0C0"/>
      </a:accent5>
      <a:accent6>
        <a:srgbClr val="E0003C"/>
      </a:accent6>
      <a:hlink>
        <a:srgbClr val="1B3067"/>
      </a:hlink>
      <a:folHlink>
        <a:srgbClr val="5472A1"/>
      </a:folHlink>
    </a:clrScheme>
    <a:fontScheme name="QIAG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0" tIns="0" rIns="0" bIns="0" numCol="1" spcCol="0" rtlCol="0" fromWordArt="0" anchor="t" anchorCtr="0" forceAA="0" compatLnSpc="1">
        <a:prstTxWarp prst="textNoShape">
          <a:avLst/>
        </a:prstTxWarp>
        <a:noAutofit/>
      </a:bodyPr>
      <a:lstStyle>
        <a:defPPr>
          <a:spcBef>
            <a:spcPct val="20000"/>
          </a:spcBef>
          <a:buClr>
            <a:srgbClr val="000000"/>
          </a:buClr>
          <a:buSzPct val="100000"/>
          <a:defRPr sz="1600" dirty="0" smtClean="0">
            <a:solidFill>
              <a:schemeClr val="tx1"/>
            </a:solidFill>
            <a:latin typeface="Aria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dirty="0"/>
        </a:defPPr>
      </a:lstStyle>
    </a:txDef>
  </a:objectDefaults>
  <a:extraClrSchemeLst/>
  <a:custClrLst>
    <a:custClr name="Black 100%">
      <a:srgbClr val="000000"/>
    </a:custClr>
    <a:custClr name="Black 65%">
      <a:srgbClr val="595959"/>
    </a:custClr>
    <a:custClr name="Black 40%">
      <a:srgbClr val="999999"/>
    </a:custClr>
    <a:custClr name="Black 25%">
      <a:srgbClr val="BFBFBF"/>
    </a:custClr>
    <a:custClr name="Black 10%">
      <a:srgbClr val="E5E5E5"/>
    </a:custClr>
    <a:custClr name="Dark blue 100%">
      <a:srgbClr val="1B3067"/>
    </a:custClr>
    <a:custClr name="Dark blue 65%">
      <a:srgbClr val="6B789C"/>
    </a:custClr>
    <a:custClr name="Dark blue 40%">
      <a:srgbClr val="A4ACC2"/>
    </a:custClr>
    <a:custClr name="Dark blue 25%">
      <a:srgbClr val="C6CBD9"/>
    </a:custClr>
    <a:custClr name="Dark blue 10%">
      <a:srgbClr val="E8EAF0"/>
    </a:custClr>
    <a:custClr name="Purple 100%">
      <a:srgbClr val="6E3E6D"/>
    </a:custClr>
    <a:custClr name="Purple 65%">
      <a:srgbClr val="A181A0"/>
    </a:custClr>
    <a:custClr name="Purple 40%">
      <a:srgbClr val="C5B2C5"/>
    </a:custClr>
    <a:custClr name="Purple 25%">
      <a:srgbClr val="DBCFDA"/>
    </a:custClr>
    <a:custClr name="Purple 10%">
      <a:srgbClr val="F0EBF0"/>
    </a:custClr>
    <a:custClr name="Red 100%">
      <a:srgbClr val="AD1525"/>
    </a:custClr>
    <a:custClr name="Red 65%">
      <a:srgbClr val="CA6771"/>
    </a:custClr>
    <a:custClr name="Red 40%">
      <a:srgbClr val="DEA1A8"/>
    </a:custClr>
    <a:custClr name="Red 25%">
      <a:srgbClr val="EAC4C8"/>
    </a:custClr>
    <a:custClr name="Red 10%">
      <a:srgbClr val="F7E7E9"/>
    </a:custClr>
    <a:custClr name="Yellow 100%">
      <a:srgbClr val="FFCC1A"/>
    </a:custClr>
    <a:custClr name="Yellow 65%">
      <a:srgbClr val="FFDE6A"/>
    </a:custClr>
    <a:custClr name="Yellow 40%">
      <a:srgbClr val="FFEBA3"/>
    </a:custClr>
    <a:custClr name="Yellow 25%">
      <a:srgbClr val="FFF2C6"/>
    </a:custClr>
    <a:custClr name="Yellow 10%">
      <a:srgbClr val="FFFAE8"/>
    </a:custClr>
    <a:custClr name="Green 100%">
      <a:srgbClr val="007045"/>
    </a:custClr>
    <a:custClr name="Green 65%">
      <a:srgbClr val="59A286"/>
    </a:custClr>
    <a:custClr name="Green 40%">
      <a:srgbClr val="99C6B5"/>
    </a:custClr>
    <a:custClr name="Green 25%">
      <a:srgbClr val="BFDBD0"/>
    </a:custClr>
    <a:custClr name="Green 10%">
      <a:srgbClr val="E5F0EC"/>
    </a:custClr>
    <a:custClr name="Blue 100%">
      <a:srgbClr val="004D9F"/>
    </a:custClr>
    <a:custClr name="Blue 65%">
      <a:srgbClr val="598BC1"/>
    </a:custClr>
    <a:custClr name="Blue 40%">
      <a:srgbClr val="99B8D9"/>
    </a:custClr>
    <a:custClr name="Blue 25%">
      <a:srgbClr val="BFD2E7"/>
    </a:custClr>
    <a:custClr name="Blue 10%">
      <a:srgbClr val="E5EDF5"/>
    </a:custClr>
  </a:custClr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5302</TotalTime>
  <Words>5285</Words>
  <Application>Microsoft Office PowerPoint</Application>
  <PresentationFormat>Widescreen</PresentationFormat>
  <Paragraphs>310</Paragraphs>
  <Slides>52</Slides>
  <Notes>0</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52</vt:i4>
      </vt:variant>
    </vt:vector>
  </HeadingPairs>
  <TitlesOfParts>
    <vt:vector size="58" baseType="lpstr">
      <vt:lpstr>Arial</vt:lpstr>
      <vt:lpstr>Calibri</vt:lpstr>
      <vt:lpstr>Century Gothic</vt:lpstr>
      <vt:lpstr>Wingdings</vt:lpstr>
      <vt:lpstr>Sheer Green 16x9</vt:lpstr>
      <vt:lpstr>Default Theme</vt:lpstr>
      <vt:lpstr>LECTURE 10 Study of DNA/RNA – protein interactions and chromatin accessibility</vt:lpstr>
      <vt:lpstr>The omics-era: moving towards the study of gene expression regulation</vt:lpstr>
      <vt:lpstr>Let’s first dive into the methods used to study chromatin structure (and accessibility)</vt:lpstr>
      <vt:lpstr>Chromatin accessibility</vt:lpstr>
      <vt:lpstr>DNase-seq</vt:lpstr>
      <vt:lpstr>DNase-seq</vt:lpstr>
      <vt:lpstr>DNase-seq – pros e cons</vt:lpstr>
      <vt:lpstr>FAIRE-seq</vt:lpstr>
      <vt:lpstr>FAIRE-seq</vt:lpstr>
      <vt:lpstr>MNase-seq/MAINE-seq</vt:lpstr>
      <vt:lpstr>ATAC-seq</vt:lpstr>
      <vt:lpstr>ATAC-seq</vt:lpstr>
      <vt:lpstr>ATAC-seq</vt:lpstr>
      <vt:lpstr>Single-cell approaches: non just RNA-seq</vt:lpstr>
      <vt:lpstr>Coverage and costs: how should these be calculated for this type of approaches?</vt:lpstr>
      <vt:lpstr>How much are these techniques actually used?</vt:lpstr>
      <vt:lpstr>Presentazione standard di PowerPoint</vt:lpstr>
      <vt:lpstr>ChIP sequencing</vt:lpstr>
      <vt:lpstr>ChIP sequencing – step by step</vt:lpstr>
      <vt:lpstr>ChIP sequencing – step by step</vt:lpstr>
      <vt:lpstr>ChIP sequencing – step by step</vt:lpstr>
      <vt:lpstr>ChIP sequencing – controls and minimal input</vt:lpstr>
      <vt:lpstr>Presentazione standard di PowerPoint</vt:lpstr>
      <vt:lpstr>Identifying binding sites in ChIP-seq</vt:lpstr>
      <vt:lpstr>Identifying binding sites in ChIP-seq</vt:lpstr>
      <vt:lpstr>Downstream analysis (transcription factors)</vt:lpstr>
      <vt:lpstr>ChIP-seq: complete workflow</vt:lpstr>
      <vt:lpstr>ChIP sequencing in the study of histone modifications</vt:lpstr>
      <vt:lpstr>ChIP-seq: limitations and variations</vt:lpstr>
      <vt:lpstr>ChIP-seq: how can the number of input cell reduced?</vt:lpstr>
      <vt:lpstr>Single-cell ChIP: is it possible?</vt:lpstr>
      <vt:lpstr>Presentazione standard di PowerPoint</vt:lpstr>
      <vt:lpstr>Study of long-range interactions</vt:lpstr>
      <vt:lpstr>How distant can the paired genomic regions be in an Hi-C library?</vt:lpstr>
      <vt:lpstr>Interpretation of Hi-C contact maps</vt:lpstr>
      <vt:lpstr>How can Hi-C contact maps be used to study the structure of chromatin?</vt:lpstr>
      <vt:lpstr>How can Hi-C contact maps be used to study the structure of chromatin?</vt:lpstr>
      <vt:lpstr>Study of long-range interactions</vt:lpstr>
      <vt:lpstr>Presentazione standard di PowerPoint</vt:lpstr>
      <vt:lpstr>RNA/protein interactions</vt:lpstr>
      <vt:lpstr>Ribo-Seq/ART-Seq</vt:lpstr>
      <vt:lpstr>Ribo-Seq/ART-Seq</vt:lpstr>
      <vt:lpstr>TRAP-seq: an alternative to Ribo-seq</vt:lpstr>
      <vt:lpstr>Transcriptome vs traslatome vs proteome</vt:lpstr>
      <vt:lpstr>RIP-seq</vt:lpstr>
      <vt:lpstr>CLIP-seq</vt:lpstr>
      <vt:lpstr>CLIP-seq variations</vt:lpstr>
      <vt:lpstr>Getting used to interpret graphic representations: what are we seeing?</vt:lpstr>
      <vt:lpstr>Getting used to interpret graphic representations: what are we seeing?</vt:lpstr>
      <vt:lpstr>Presentazione standard di PowerPoint</vt:lpstr>
      <vt:lpstr>Presentazione standard di PowerPoint</vt:lpstr>
      <vt:lpstr>Presentazione standard di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marco gerdol</dc:creator>
  <cp:lastModifiedBy>Marco Gerdol</cp:lastModifiedBy>
  <cp:revision>249</cp:revision>
  <dcterms:created xsi:type="dcterms:W3CDTF">2021-04-22T22:45:48Z</dcterms:created>
  <dcterms:modified xsi:type="dcterms:W3CDTF">2025-12-09T14:46:22Z</dcterms:modified>
</cp:coreProperties>
</file>