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82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056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135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26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6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694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13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38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72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374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801DB-B5EA-4C97-8C61-199EFB50DE2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59813-311E-47CF-A316-E3C285238B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130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801DB-B5EA-4C97-8C61-199EFB50DE22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59813-311E-47CF-A316-E3C285238B0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52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9EC370-AFA6-B25B-953A-11C25BDF5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574675"/>
            <a:ext cx="10515600" cy="415925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The target </a:t>
            </a:r>
            <a:r>
              <a:rPr lang="it-IT" dirty="0" err="1"/>
              <a:t>species</a:t>
            </a:r>
            <a:r>
              <a:rPr lang="it-IT" dirty="0"/>
              <a:t> for a de novo </a:t>
            </a:r>
            <a:r>
              <a:rPr lang="it-IT" dirty="0" err="1"/>
              <a:t>sequencing</a:t>
            </a:r>
            <a:r>
              <a:rPr lang="it-IT" dirty="0"/>
              <a:t> </a:t>
            </a:r>
            <a:r>
              <a:rPr lang="it-IT" dirty="0" err="1"/>
              <a:t>approach</a:t>
            </a:r>
            <a:endParaRPr lang="it-IT" dirty="0"/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AB6B3F5D-9A23-DAD5-30C5-E7FDEE2346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532131"/>
              </p:ext>
            </p:extLst>
          </p:nvPr>
        </p:nvGraphicFramePr>
        <p:xfrm>
          <a:off x="5124451" y="2204084"/>
          <a:ext cx="6772274" cy="27317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09949">
                  <a:extLst>
                    <a:ext uri="{9D8B030D-6E8A-4147-A177-3AD203B41FA5}">
                      <a16:colId xmlns:a16="http://schemas.microsoft.com/office/drawing/2014/main" val="3632048405"/>
                    </a:ext>
                  </a:extLst>
                </a:gridCol>
                <a:gridCol w="3362325">
                  <a:extLst>
                    <a:ext uri="{9D8B030D-6E8A-4147-A177-3AD203B41FA5}">
                      <a16:colId xmlns:a16="http://schemas.microsoft.com/office/drawing/2014/main" val="2531518089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b="1" i="1" u="none" strike="noStrike" dirty="0" err="1">
                          <a:effectLst/>
                        </a:rPr>
                        <a:t>Astrolirus</a:t>
                      </a:r>
                      <a:r>
                        <a:rPr lang="it-IT" sz="2400" b="1" i="1" u="none" strike="noStrike" dirty="0">
                          <a:effectLst/>
                        </a:rPr>
                        <a:t> </a:t>
                      </a:r>
                      <a:r>
                        <a:rPr lang="it-IT" sz="2400" b="1" i="1" u="none" strike="noStrike" dirty="0" err="1">
                          <a:effectLst/>
                        </a:rPr>
                        <a:t>patricki</a:t>
                      </a:r>
                      <a:endParaRPr lang="it-IT" sz="2400" b="1" i="1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86490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400" u="none" strike="noStrike" dirty="0">
                          <a:effectLst/>
                        </a:rPr>
                        <a:t>Phylum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Echinodermata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3709263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 dirty="0">
                          <a:effectLst/>
                        </a:rPr>
                        <a:t>Family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Brisingidae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2597107"/>
                  </a:ext>
                </a:extLst>
              </a:tr>
              <a:tr h="57340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 dirty="0" err="1">
                          <a:effectLst/>
                        </a:rPr>
                        <a:t>Expected</a:t>
                      </a:r>
                      <a:r>
                        <a:rPr lang="it-IT" sz="2400" u="none" strike="noStrike" dirty="0">
                          <a:effectLst/>
                        </a:rPr>
                        <a:t> </a:t>
                      </a:r>
                      <a:r>
                        <a:rPr lang="it-IT" sz="2400" u="none" strike="noStrike" dirty="0" err="1">
                          <a:effectLst/>
                        </a:rPr>
                        <a:t>genome</a:t>
                      </a:r>
                      <a:r>
                        <a:rPr lang="it-IT" sz="2400" u="none" strike="noStrike" dirty="0">
                          <a:effectLst/>
                        </a:rPr>
                        <a:t> size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 dirty="0">
                          <a:effectLst/>
                        </a:rPr>
                        <a:t>1 Gb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0831343"/>
                  </a:ext>
                </a:extLst>
              </a:tr>
              <a:tr h="57340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Target coverage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30X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14403673"/>
                  </a:ext>
                </a:extLst>
              </a:tr>
            </a:tbl>
          </a:graphicData>
        </a:graphic>
      </p:graphicFrame>
      <p:pic>
        <p:nvPicPr>
          <p:cNvPr id="4" name="Immagine 3" descr="Immagine che contiene invertebrato, Invertebrati marini, echinoderma, Organismo&#10;&#10;Il contenuto generato dall'IA potrebbe non essere corretto.">
            <a:extLst>
              <a:ext uri="{FF2B5EF4-FFF2-40B4-BE49-F238E27FC236}">
                <a16:creationId xmlns:a16="http://schemas.microsoft.com/office/drawing/2014/main" id="{971F5A94-BF5E-CF60-17C9-2A057CAED5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0" y="2171035"/>
            <a:ext cx="4026293" cy="251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955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F866B-2B90-8BC8-7209-F57EC88B3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D76CC693-4B3B-81A1-B4AE-D2F2B7474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332730"/>
              </p:ext>
            </p:extLst>
          </p:nvPr>
        </p:nvGraphicFramePr>
        <p:xfrm>
          <a:off x="4020426" y="2947002"/>
          <a:ext cx="7442200" cy="27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1236">
                  <a:extLst>
                    <a:ext uri="{9D8B030D-6E8A-4147-A177-3AD203B41FA5}">
                      <a16:colId xmlns:a16="http://schemas.microsoft.com/office/drawing/2014/main" val="3940146574"/>
                    </a:ext>
                  </a:extLst>
                </a:gridCol>
                <a:gridCol w="2610964">
                  <a:extLst>
                    <a:ext uri="{9D8B030D-6E8A-4147-A177-3AD203B41FA5}">
                      <a16:colId xmlns:a16="http://schemas.microsoft.com/office/drawing/2014/main" val="2948386328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b="1" u="none" strike="noStrike" dirty="0" err="1">
                          <a:effectLst/>
                        </a:rPr>
                        <a:t>PacBio</a:t>
                      </a:r>
                      <a:r>
                        <a:rPr lang="it-IT" sz="2400" b="1" u="none" strike="noStrike" dirty="0">
                          <a:effectLst/>
                        </a:rPr>
                        <a:t> Revio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85776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number of available cells per run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4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0539508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number of ZMW per cell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6 million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2531821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average read length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20000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53184333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paired-end mode supported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NO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8619350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runtime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24 hours per cell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9713064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sequencing cost per cell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 dirty="0">
                          <a:effectLst/>
                        </a:rPr>
                        <a:t>2000$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622674490"/>
                  </a:ext>
                </a:extLst>
              </a:tr>
            </a:tbl>
          </a:graphicData>
        </a:graphic>
      </p:graphicFrame>
      <p:pic>
        <p:nvPicPr>
          <p:cNvPr id="4" name="Immagine 3" descr="Immagine che contiene design&#10;&#10;Il contenuto generato dall'IA potrebbe non essere corretto.">
            <a:extLst>
              <a:ext uri="{FF2B5EF4-FFF2-40B4-BE49-F238E27FC236}">
                <a16:creationId xmlns:a16="http://schemas.microsoft.com/office/drawing/2014/main" id="{2C600A6C-E11A-2718-C1DD-DA8303AA0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5" t="7621" r="19307" b="8510"/>
          <a:stretch>
            <a:fillRect/>
          </a:stretch>
        </p:blipFill>
        <p:spPr>
          <a:xfrm>
            <a:off x="367424" y="2575527"/>
            <a:ext cx="3139951" cy="4034823"/>
          </a:xfrm>
          <a:prstGeom prst="rect">
            <a:avLst/>
          </a:prstGeom>
        </p:spPr>
      </p:pic>
      <p:sp>
        <p:nvSpPr>
          <p:cNvPr id="10" name="Titolo 1">
            <a:extLst>
              <a:ext uri="{FF2B5EF4-FFF2-40B4-BE49-F238E27FC236}">
                <a16:creationId xmlns:a16="http://schemas.microsoft.com/office/drawing/2014/main" id="{7687C350-91DE-32E2-C77D-8E4E3DCAB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75" y="355601"/>
            <a:ext cx="4876800" cy="786666"/>
          </a:xfrm>
        </p:spPr>
        <p:txBody>
          <a:bodyPr>
            <a:noAutofit/>
          </a:bodyPr>
          <a:lstStyle/>
          <a:p>
            <a:r>
              <a:rPr lang="it-IT" sz="2800" dirty="0"/>
              <a:t>Team 9 – </a:t>
            </a:r>
            <a:r>
              <a:rPr lang="it-IT" sz="2800" dirty="0" err="1"/>
              <a:t>present</a:t>
            </a:r>
            <a:r>
              <a:rPr lang="it-IT" sz="2800" dirty="0"/>
              <a:t> time</a:t>
            </a:r>
            <a:endParaRPr lang="en-US" sz="2800" dirty="0"/>
          </a:p>
        </p:txBody>
      </p:sp>
      <p:pic>
        <p:nvPicPr>
          <p:cNvPr id="12" name="Immagine 11" descr="Immagine che contiene testo, poster, Viso umano, vestiti&#10;&#10;Il contenuto generato dall'IA potrebbe non essere corretto.">
            <a:extLst>
              <a:ext uri="{FF2B5EF4-FFF2-40B4-BE49-F238E27FC236}">
                <a16:creationId xmlns:a16="http://schemas.microsoft.com/office/drawing/2014/main" id="{D9827B21-0059-EE36-2C42-7088F8AB3F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23825"/>
            <a:ext cx="1558268" cy="233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517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878C9-5D01-02DC-8BA4-B9B32372B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51" y="3053721"/>
            <a:ext cx="2986770" cy="1666651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E3AA5E0E-DEE8-CC67-29F2-72C2FE765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401193"/>
              </p:ext>
            </p:extLst>
          </p:nvPr>
        </p:nvGraphicFramePr>
        <p:xfrm>
          <a:off x="4120417" y="1434995"/>
          <a:ext cx="7429732" cy="43513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17915">
                  <a:extLst>
                    <a:ext uri="{9D8B030D-6E8A-4147-A177-3AD203B41FA5}">
                      <a16:colId xmlns:a16="http://schemas.microsoft.com/office/drawing/2014/main" val="1526428798"/>
                    </a:ext>
                  </a:extLst>
                </a:gridCol>
                <a:gridCol w="2611817">
                  <a:extLst>
                    <a:ext uri="{9D8B030D-6E8A-4147-A177-3AD203B41FA5}">
                      <a16:colId xmlns:a16="http://schemas.microsoft.com/office/drawing/2014/main" val="1034484925"/>
                    </a:ext>
                  </a:extLst>
                </a:gridCol>
              </a:tblGrid>
              <a:tr h="395576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b="1" u="none" strike="noStrike" dirty="0">
                          <a:effectLst/>
                        </a:rPr>
                        <a:t>ONT Promethion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456604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number of available flowcells per run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48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extLst>
                  <a:ext uri="{0D108BD9-81ED-4DB2-BD59-A6C34878D82A}">
                    <a16:rowId xmlns:a16="http://schemas.microsoft.com/office/drawing/2014/main" val="1051247012"/>
                  </a:ext>
                </a:extLst>
              </a:tr>
              <a:tr h="158230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number of pores per flowcell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2675 (N.B. each pore can generate multiple sequences!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extLst>
                  <a:ext uri="{0D108BD9-81ED-4DB2-BD59-A6C34878D82A}">
                    <a16:rowId xmlns:a16="http://schemas.microsoft.com/office/drawing/2014/main" val="2901181175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average read length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variable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extLst>
                  <a:ext uri="{0D108BD9-81ED-4DB2-BD59-A6C34878D82A}">
                    <a16:rowId xmlns:a16="http://schemas.microsoft.com/office/drawing/2014/main" val="3426739746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max output per flowcell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150 Gb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extLst>
                  <a:ext uri="{0D108BD9-81ED-4DB2-BD59-A6C34878D82A}">
                    <a16:rowId xmlns:a16="http://schemas.microsoft.com/office/drawing/2014/main" val="4264348912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paired-end mode supported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NO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extLst>
                  <a:ext uri="{0D108BD9-81ED-4DB2-BD59-A6C34878D82A}">
                    <a16:rowId xmlns:a16="http://schemas.microsoft.com/office/drawing/2014/main" val="846452366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runtime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72 hours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extLst>
                  <a:ext uri="{0D108BD9-81ED-4DB2-BD59-A6C34878D82A}">
                    <a16:rowId xmlns:a16="http://schemas.microsoft.com/office/drawing/2014/main" val="3156876536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sequencing cost per flowcell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 dirty="0">
                          <a:effectLst/>
                        </a:rPr>
                        <a:t>900$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extLst>
                  <a:ext uri="{0D108BD9-81ED-4DB2-BD59-A6C34878D82A}">
                    <a16:rowId xmlns:a16="http://schemas.microsoft.com/office/drawing/2014/main" val="3759252831"/>
                  </a:ext>
                </a:extLst>
              </a:tr>
            </a:tbl>
          </a:graphicData>
        </a:graphic>
      </p:graphicFrame>
      <p:sp>
        <p:nvSpPr>
          <p:cNvPr id="9" name="Titolo 1">
            <a:extLst>
              <a:ext uri="{FF2B5EF4-FFF2-40B4-BE49-F238E27FC236}">
                <a16:creationId xmlns:a16="http://schemas.microsoft.com/office/drawing/2014/main" id="{7297B8A7-19D1-4D2C-887C-5F51454F4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75" y="355601"/>
            <a:ext cx="4876800" cy="786666"/>
          </a:xfrm>
        </p:spPr>
        <p:txBody>
          <a:bodyPr>
            <a:noAutofit/>
          </a:bodyPr>
          <a:lstStyle/>
          <a:p>
            <a:r>
              <a:rPr lang="it-IT" sz="2800" dirty="0"/>
              <a:t>Team 10 – </a:t>
            </a:r>
            <a:r>
              <a:rPr lang="it-IT" sz="2800" dirty="0" err="1"/>
              <a:t>present</a:t>
            </a:r>
            <a:r>
              <a:rPr lang="it-IT" sz="2800" dirty="0"/>
              <a:t> time</a:t>
            </a:r>
            <a:endParaRPr lang="en-US" sz="2800" dirty="0"/>
          </a:p>
        </p:txBody>
      </p:sp>
      <p:pic>
        <p:nvPicPr>
          <p:cNvPr id="11" name="Immagine 10" descr="Immagine che contiene testo, poster, cartone animato, clipart&#10;&#10;Il contenuto generato dall'IA potrebbe non essere corretto.">
            <a:extLst>
              <a:ext uri="{FF2B5EF4-FFF2-40B4-BE49-F238E27FC236}">
                <a16:creationId xmlns:a16="http://schemas.microsoft.com/office/drawing/2014/main" id="{0498CDCC-B7FF-31AE-F464-E6D36D0CD9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" y="251147"/>
            <a:ext cx="1578464" cy="236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310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AC871A-F3DE-AE62-FBF2-59E52B2342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2DCF99EB-8ABD-57F6-DB4A-D9E34A9258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908952"/>
              </p:ext>
            </p:extLst>
          </p:nvPr>
        </p:nvGraphicFramePr>
        <p:xfrm>
          <a:off x="4025167" y="2597045"/>
          <a:ext cx="7429732" cy="31152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71133">
                  <a:extLst>
                    <a:ext uri="{9D8B030D-6E8A-4147-A177-3AD203B41FA5}">
                      <a16:colId xmlns:a16="http://schemas.microsoft.com/office/drawing/2014/main" val="1526428798"/>
                    </a:ext>
                  </a:extLst>
                </a:gridCol>
                <a:gridCol w="2958599">
                  <a:extLst>
                    <a:ext uri="{9D8B030D-6E8A-4147-A177-3AD203B41FA5}">
                      <a16:colId xmlns:a16="http://schemas.microsoft.com/office/drawing/2014/main" val="1034484925"/>
                    </a:ext>
                  </a:extLst>
                </a:gridCol>
              </a:tblGrid>
              <a:tr h="395576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b="1" u="none" strike="noStrike" dirty="0" err="1">
                          <a:effectLst/>
                        </a:rPr>
                        <a:t>IonTorrent</a:t>
                      </a:r>
                      <a:r>
                        <a:rPr lang="it-IT" sz="2400" b="1" u="none" strike="noStrike" dirty="0">
                          <a:effectLst/>
                        </a:rPr>
                        <a:t> </a:t>
                      </a:r>
                      <a:r>
                        <a:rPr lang="it-IT" sz="2400" b="1" u="none" strike="noStrike" dirty="0" err="1">
                          <a:effectLst/>
                        </a:rPr>
                        <a:t>GeneStudio</a:t>
                      </a:r>
                      <a:r>
                        <a:rPr lang="it-IT" sz="2400" b="1" u="none" strike="noStrike" dirty="0">
                          <a:effectLst/>
                        </a:rPr>
                        <a:t> S5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456604"/>
                  </a:ext>
                </a:extLst>
              </a:tr>
              <a:tr h="398279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400" u="none" strike="noStrike" dirty="0">
                          <a:effectLst/>
                        </a:rPr>
                        <a:t>number of available chips per run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 dirty="0">
                          <a:effectLst/>
                        </a:rPr>
                        <a:t>1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extLst>
                  <a:ext uri="{0D108BD9-81ED-4DB2-BD59-A6C34878D82A}">
                    <a16:rowId xmlns:a16="http://schemas.microsoft.com/office/drawing/2014/main" val="1051247012"/>
                  </a:ext>
                </a:extLst>
              </a:tr>
              <a:tr h="52657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400" u="none" strike="noStrike" dirty="0">
                          <a:effectLst/>
                        </a:rPr>
                        <a:t>number of polonies per chip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400" u="none" strike="noStrike" dirty="0">
                          <a:effectLst/>
                        </a:rPr>
                        <a:t>220 million (Ion 550 chip)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extLst>
                  <a:ext uri="{0D108BD9-81ED-4DB2-BD59-A6C34878D82A}">
                    <a16:rowId xmlns:a16="http://schemas.microsoft.com/office/drawing/2014/main" val="2901181175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average read length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 dirty="0">
                          <a:effectLst/>
                        </a:rPr>
                        <a:t>200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extLst>
                  <a:ext uri="{0D108BD9-81ED-4DB2-BD59-A6C34878D82A}">
                    <a16:rowId xmlns:a16="http://schemas.microsoft.com/office/drawing/2014/main" val="3426739746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paired-end mode supported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 dirty="0">
                          <a:effectLst/>
                        </a:rPr>
                        <a:t>NO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extLst>
                  <a:ext uri="{0D108BD9-81ED-4DB2-BD59-A6C34878D82A}">
                    <a16:rowId xmlns:a16="http://schemas.microsoft.com/office/drawing/2014/main" val="846452366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runtime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 dirty="0">
                          <a:effectLst/>
                        </a:rPr>
                        <a:t>12 hours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extLst>
                  <a:ext uri="{0D108BD9-81ED-4DB2-BD59-A6C34878D82A}">
                    <a16:rowId xmlns:a16="http://schemas.microsoft.com/office/drawing/2014/main" val="3156876536"/>
                  </a:ext>
                </a:extLst>
              </a:tr>
              <a:tr h="39557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 dirty="0" err="1">
                          <a:effectLst/>
                        </a:rPr>
                        <a:t>sequencing</a:t>
                      </a:r>
                      <a:r>
                        <a:rPr lang="it-IT" sz="2400" u="none" strike="noStrike" dirty="0">
                          <a:effectLst/>
                        </a:rPr>
                        <a:t> cost per chip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07" marR="7607" marT="7607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1400$</a:t>
                      </a:r>
                    </a:p>
                  </a:txBody>
                  <a:tcPr marL="7607" marR="7607" marT="7607" marB="0" anchor="ctr"/>
                </a:tc>
                <a:extLst>
                  <a:ext uri="{0D108BD9-81ED-4DB2-BD59-A6C34878D82A}">
                    <a16:rowId xmlns:a16="http://schemas.microsoft.com/office/drawing/2014/main" val="3759252831"/>
                  </a:ext>
                </a:extLst>
              </a:tr>
            </a:tbl>
          </a:graphicData>
        </a:graphic>
      </p:graphicFrame>
      <p:sp>
        <p:nvSpPr>
          <p:cNvPr id="9" name="Titolo 1">
            <a:extLst>
              <a:ext uri="{FF2B5EF4-FFF2-40B4-BE49-F238E27FC236}">
                <a16:creationId xmlns:a16="http://schemas.microsoft.com/office/drawing/2014/main" id="{FADCC6DD-C43B-BC4B-E152-7855E1128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75" y="355601"/>
            <a:ext cx="4876800" cy="786666"/>
          </a:xfrm>
        </p:spPr>
        <p:txBody>
          <a:bodyPr>
            <a:noAutofit/>
          </a:bodyPr>
          <a:lstStyle/>
          <a:p>
            <a:r>
              <a:rPr lang="it-IT" sz="2800" dirty="0"/>
              <a:t>Team 11 – 2016 </a:t>
            </a:r>
            <a:endParaRPr lang="en-US" sz="2800" dirty="0"/>
          </a:p>
        </p:txBody>
      </p:sp>
      <p:pic>
        <p:nvPicPr>
          <p:cNvPr id="4" name="Immagine 3" descr="Immagine che contiene testo, cartone animato, poster, Viso umano&#10;&#10;Il contenuto generato dall'IA potrebbe non essere corretto.">
            <a:extLst>
              <a:ext uri="{FF2B5EF4-FFF2-40B4-BE49-F238E27FC236}">
                <a16:creationId xmlns:a16="http://schemas.microsoft.com/office/drawing/2014/main" id="{64C6723D-D68E-A808-E427-F5770BA48C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8" y="309012"/>
            <a:ext cx="1978392" cy="2967588"/>
          </a:xfrm>
          <a:prstGeom prst="rect">
            <a:avLst/>
          </a:prstGeom>
        </p:spPr>
      </p:pic>
      <p:pic>
        <p:nvPicPr>
          <p:cNvPr id="7" name="Immagine 6" descr="Immagine che contiene Dispositivo elettronico, Elettrodomestico, interno, design&#10;&#10;Il contenuto generato dall'IA potrebbe non essere corretto.">
            <a:extLst>
              <a:ext uri="{FF2B5EF4-FFF2-40B4-BE49-F238E27FC236}">
                <a16:creationId xmlns:a16="http://schemas.microsoft.com/office/drawing/2014/main" id="{F1F7B981-6C26-D746-9195-DD1D926174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08" y="3276600"/>
            <a:ext cx="2695575" cy="269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73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357115-52B4-FFAF-AF7F-A0A7867CA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832FBA97-24DF-B88F-1D83-42412824D0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638334"/>
              </p:ext>
            </p:extLst>
          </p:nvPr>
        </p:nvGraphicFramePr>
        <p:xfrm>
          <a:off x="4355472" y="2884889"/>
          <a:ext cx="7442200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1236">
                  <a:extLst>
                    <a:ext uri="{9D8B030D-6E8A-4147-A177-3AD203B41FA5}">
                      <a16:colId xmlns:a16="http://schemas.microsoft.com/office/drawing/2014/main" val="863751256"/>
                    </a:ext>
                  </a:extLst>
                </a:gridCol>
                <a:gridCol w="2610964">
                  <a:extLst>
                    <a:ext uri="{9D8B030D-6E8A-4147-A177-3AD203B41FA5}">
                      <a16:colId xmlns:a16="http://schemas.microsoft.com/office/drawing/2014/main" val="3238271596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b="1" u="none" strike="noStrike" dirty="0" err="1">
                          <a:effectLst/>
                        </a:rPr>
                        <a:t>Singular</a:t>
                      </a:r>
                      <a:r>
                        <a:rPr lang="it-IT" sz="2400" b="1" u="none" strike="noStrike" dirty="0">
                          <a:effectLst/>
                        </a:rPr>
                        <a:t> </a:t>
                      </a:r>
                      <a:r>
                        <a:rPr lang="it-IT" sz="2400" b="1" u="none" strike="noStrike" dirty="0" err="1">
                          <a:effectLst/>
                        </a:rPr>
                        <a:t>Genomics</a:t>
                      </a:r>
                      <a:r>
                        <a:rPr lang="it-IT" sz="2400" b="1" u="none" strike="noStrike" dirty="0">
                          <a:effectLst/>
                        </a:rPr>
                        <a:t> G4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1759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number of available flowcells per run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 dirty="0">
                          <a:effectLst/>
                        </a:rPr>
                        <a:t>4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43665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number of available lanes per run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 dirty="0">
                          <a:effectLst/>
                        </a:rPr>
                        <a:t>4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656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number of clusters per lane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100 </a:t>
                      </a:r>
                      <a:r>
                        <a:rPr lang="it-IT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million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771839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average read length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2x150 bp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3456886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paired-end mode supported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YES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661654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runtime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19 hours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689486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 dirty="0" err="1">
                          <a:effectLst/>
                        </a:rPr>
                        <a:t>sequencing</a:t>
                      </a:r>
                      <a:r>
                        <a:rPr lang="it-IT" sz="2400" u="none" strike="noStrike" dirty="0">
                          <a:effectLst/>
                        </a:rPr>
                        <a:t> cost per lane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300$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8090397"/>
                  </a:ext>
                </a:extLst>
              </a:tr>
            </a:tbl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id="{BF2431C0-FAD9-5BB3-F97C-28A51FCD18D5}"/>
              </a:ext>
            </a:extLst>
          </p:cNvPr>
          <p:cNvSpPr txBox="1">
            <a:spLocks/>
          </p:cNvSpPr>
          <p:nvPr/>
        </p:nvSpPr>
        <p:spPr>
          <a:xfrm>
            <a:off x="3076575" y="355601"/>
            <a:ext cx="4876800" cy="786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Team 12 –</a:t>
            </a:r>
            <a:r>
              <a:rPr lang="it-IT" sz="2800" dirty="0" err="1"/>
              <a:t>present</a:t>
            </a:r>
            <a:r>
              <a:rPr lang="it-IT" sz="2800" dirty="0"/>
              <a:t> time</a:t>
            </a:r>
            <a:endParaRPr lang="en-US" sz="2800" dirty="0"/>
          </a:p>
        </p:txBody>
      </p:sp>
      <p:pic>
        <p:nvPicPr>
          <p:cNvPr id="5" name="Immagine 4" descr="Immagine che contiene elettronica, Dispositivo elettronico, Visualizzatore, televisione&#10;&#10;Il contenuto generato dall'IA potrebbe non essere corretto.">
            <a:extLst>
              <a:ext uri="{FF2B5EF4-FFF2-40B4-BE49-F238E27FC236}">
                <a16:creationId xmlns:a16="http://schemas.microsoft.com/office/drawing/2014/main" id="{075791F7-6CD1-2457-FE14-366521BBAD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20" y="3260174"/>
            <a:ext cx="3093304" cy="2667000"/>
          </a:xfrm>
          <a:prstGeom prst="rect">
            <a:avLst/>
          </a:prstGeom>
        </p:spPr>
      </p:pic>
      <p:pic>
        <p:nvPicPr>
          <p:cNvPr id="10" name="Immagine 9" descr="Immagine che contiene testo, poster, cartone animato, Viso umano&#10;&#10;Il contenuto generato dall'IA potrebbe non essere corretto.">
            <a:extLst>
              <a:ext uri="{FF2B5EF4-FFF2-40B4-BE49-F238E27FC236}">
                <a16:creationId xmlns:a16="http://schemas.microsoft.com/office/drawing/2014/main" id="{C9771495-2B68-6894-1A74-8131873B42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" y="438150"/>
            <a:ext cx="1727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59" y="2218592"/>
            <a:ext cx="4152900" cy="3833446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1F3EAF60-194D-7D01-97BA-5E0F4FAA1E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4881092"/>
              </p:ext>
            </p:extLst>
          </p:nvPr>
        </p:nvGraphicFramePr>
        <p:xfrm>
          <a:off x="4437184" y="2947988"/>
          <a:ext cx="7442200" cy="27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6000">
                  <a:extLst>
                    <a:ext uri="{9D8B030D-6E8A-4147-A177-3AD203B41FA5}">
                      <a16:colId xmlns:a16="http://schemas.microsoft.com/office/drawing/2014/main" val="3632048405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531518089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b="1" u="none" strike="noStrike" dirty="0">
                          <a:effectLst/>
                        </a:rPr>
                        <a:t>Applied </a:t>
                      </a:r>
                      <a:r>
                        <a:rPr lang="it-IT" sz="2400" b="1" u="none" strike="noStrike" dirty="0" err="1">
                          <a:effectLst/>
                        </a:rPr>
                        <a:t>Biosystems</a:t>
                      </a:r>
                      <a:r>
                        <a:rPr lang="it-IT" sz="2400" b="1" u="none" strike="noStrike" dirty="0">
                          <a:effectLst/>
                        </a:rPr>
                        <a:t> 3730xl DNA Analyzer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864901"/>
                  </a:ext>
                </a:extLst>
              </a:tr>
              <a:tr h="79248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number of available capillaries per plate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96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3709263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average read length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800 bp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225971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paired-end mode supported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NO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8083134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runtime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1 hour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8322797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 dirty="0" err="1">
                          <a:effectLst/>
                        </a:rPr>
                        <a:t>sequencing</a:t>
                      </a:r>
                      <a:r>
                        <a:rPr lang="it-IT" sz="2400" u="none" strike="noStrike" dirty="0">
                          <a:effectLst/>
                        </a:rPr>
                        <a:t> cost per </a:t>
                      </a:r>
                      <a:r>
                        <a:rPr lang="it-IT" sz="2400" u="none" strike="noStrike" dirty="0" err="1">
                          <a:effectLst/>
                        </a:rPr>
                        <a:t>plate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u="none" strike="noStrike" dirty="0">
                          <a:effectLst/>
                        </a:rPr>
                        <a:t>400$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2136417"/>
                  </a:ext>
                </a:extLst>
              </a:tr>
            </a:tbl>
          </a:graphicData>
        </a:graphic>
      </p:graphicFrame>
      <p:sp>
        <p:nvSpPr>
          <p:cNvPr id="14" name="Titolo 1">
            <a:extLst>
              <a:ext uri="{FF2B5EF4-FFF2-40B4-BE49-F238E27FC236}">
                <a16:creationId xmlns:a16="http://schemas.microsoft.com/office/drawing/2014/main" id="{8968009D-B41A-25B9-6943-34651F0E0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75" y="355601"/>
            <a:ext cx="4876800" cy="786666"/>
          </a:xfrm>
        </p:spPr>
        <p:txBody>
          <a:bodyPr>
            <a:noAutofit/>
          </a:bodyPr>
          <a:lstStyle/>
          <a:p>
            <a:r>
              <a:rPr lang="it-IT" sz="2800" dirty="0"/>
              <a:t>Team 1 –2002</a:t>
            </a:r>
            <a:endParaRPr lang="en-US" sz="2800" dirty="0"/>
          </a:p>
        </p:txBody>
      </p:sp>
      <p:pic>
        <p:nvPicPr>
          <p:cNvPr id="18" name="Immagine 17" descr="Immagine che contiene testo, Viso umano, poster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AFE5394A-D1DE-8F50-D9BA-6D494E14E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5601"/>
            <a:ext cx="15494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3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E5B1C4-4F96-AC0E-57D5-1C8414F69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forniture per ufficio, interno, muro, Dispositivo di output&#10;&#10;Il contenuto generato dall'IA potrebbe non essere corretto.">
            <a:extLst>
              <a:ext uri="{FF2B5EF4-FFF2-40B4-BE49-F238E27FC236}">
                <a16:creationId xmlns:a16="http://schemas.microsoft.com/office/drawing/2014/main" id="{51A68AEC-9CCE-2BFD-C6D8-15BA9E3CA5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9" y="2633562"/>
            <a:ext cx="4058653" cy="4058653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73262AFD-4E44-F665-D272-7EFD5403B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571320"/>
              </p:ext>
            </p:extLst>
          </p:nvPr>
        </p:nvGraphicFramePr>
        <p:xfrm>
          <a:off x="5445627" y="3276048"/>
          <a:ext cx="5854700" cy="27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34176">
                  <a:extLst>
                    <a:ext uri="{9D8B030D-6E8A-4147-A177-3AD203B41FA5}">
                      <a16:colId xmlns:a16="http://schemas.microsoft.com/office/drawing/2014/main" val="1441265339"/>
                    </a:ext>
                  </a:extLst>
                </a:gridCol>
                <a:gridCol w="1220524">
                  <a:extLst>
                    <a:ext uri="{9D8B030D-6E8A-4147-A177-3AD203B41FA5}">
                      <a16:colId xmlns:a16="http://schemas.microsoft.com/office/drawing/2014/main" val="1939077232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b="1" u="none" strike="noStrike" dirty="0">
                          <a:effectLst/>
                        </a:rPr>
                        <a:t>454 Life Sciences FLX </a:t>
                      </a:r>
                      <a:r>
                        <a:rPr lang="it-IT" sz="2400" b="1" u="none" strike="noStrike" dirty="0" err="1">
                          <a:effectLst/>
                        </a:rPr>
                        <a:t>Titanium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316431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number of available lanes per run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1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7760934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u="none" strike="noStrike" dirty="0">
                          <a:effectLst/>
                        </a:rPr>
                        <a:t>number of polonies per lane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 dirty="0">
                          <a:effectLst/>
                        </a:rPr>
                        <a:t>1 </a:t>
                      </a:r>
                      <a:r>
                        <a:rPr lang="it-IT" sz="2400" u="none" strike="noStrike" dirty="0" err="1">
                          <a:effectLst/>
                        </a:rPr>
                        <a:t>million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6908097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average read length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400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7134905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paired-end mode supported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NO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2976307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runtime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 dirty="0">
                          <a:effectLst/>
                        </a:rPr>
                        <a:t>9 hours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8478163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sequencing cost per lane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 dirty="0">
                          <a:effectLst/>
                        </a:rPr>
                        <a:t>8000$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51866991"/>
                  </a:ext>
                </a:extLst>
              </a:tr>
            </a:tbl>
          </a:graphicData>
        </a:graphic>
      </p:graphicFrame>
      <p:sp>
        <p:nvSpPr>
          <p:cNvPr id="15" name="Titolo 1">
            <a:extLst>
              <a:ext uri="{FF2B5EF4-FFF2-40B4-BE49-F238E27FC236}">
                <a16:creationId xmlns:a16="http://schemas.microsoft.com/office/drawing/2014/main" id="{B8D1C2A5-0524-1798-81B6-6F7556CB1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75" y="355601"/>
            <a:ext cx="4876800" cy="786666"/>
          </a:xfrm>
        </p:spPr>
        <p:txBody>
          <a:bodyPr>
            <a:noAutofit/>
          </a:bodyPr>
          <a:lstStyle/>
          <a:p>
            <a:r>
              <a:rPr lang="it-IT" sz="2800" dirty="0"/>
              <a:t>Team 2 –2008</a:t>
            </a:r>
            <a:endParaRPr lang="en-US" sz="2800" dirty="0"/>
          </a:p>
        </p:txBody>
      </p:sp>
      <p:pic>
        <p:nvPicPr>
          <p:cNvPr id="19" name="Immagine 18" descr="Immagine che contiene testo, Viso umano, vestiti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6A0285FC-306C-66F8-943A-207F270A9E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65785"/>
            <a:ext cx="160020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33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rectangular object with a screen and a square window&#10;&#10;Description automatically generated">
            <a:extLst>
              <a:ext uri="{FF2B5EF4-FFF2-40B4-BE49-F238E27FC236}">
                <a16:creationId xmlns:a16="http://schemas.microsoft.com/office/drawing/2014/main" id="{833E8727-9916-C928-86B2-8C359E5770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20" y="2596302"/>
            <a:ext cx="3317918" cy="4147398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4F48F7F9-1B6E-A23C-556A-260CF0D4A7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118934"/>
              </p:ext>
            </p:extLst>
          </p:nvPr>
        </p:nvGraphicFramePr>
        <p:xfrm>
          <a:off x="4992084" y="2271329"/>
          <a:ext cx="6692243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21096">
                  <a:extLst>
                    <a:ext uri="{9D8B030D-6E8A-4147-A177-3AD203B41FA5}">
                      <a16:colId xmlns:a16="http://schemas.microsoft.com/office/drawing/2014/main" val="18374396"/>
                    </a:ext>
                  </a:extLst>
                </a:gridCol>
                <a:gridCol w="3071147">
                  <a:extLst>
                    <a:ext uri="{9D8B030D-6E8A-4147-A177-3AD203B41FA5}">
                      <a16:colId xmlns:a16="http://schemas.microsoft.com/office/drawing/2014/main" val="1041036428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b="1" u="none" strike="noStrike" dirty="0">
                          <a:effectLst/>
                        </a:rPr>
                        <a:t>Illumina </a:t>
                      </a:r>
                      <a:r>
                        <a:rPr lang="it-IT" sz="2400" b="1" u="none" strike="noStrike" dirty="0" err="1">
                          <a:effectLst/>
                        </a:rPr>
                        <a:t>NovaSeq</a:t>
                      </a:r>
                      <a:r>
                        <a:rPr lang="it-IT" sz="2400" b="1" u="none" strike="noStrike" dirty="0">
                          <a:effectLst/>
                        </a:rPr>
                        <a:t> 6000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797516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 dirty="0">
                          <a:effectLst/>
                        </a:rPr>
                        <a:t>number of available </a:t>
                      </a:r>
                      <a:r>
                        <a:rPr lang="en-US" sz="1800" u="none" strike="noStrike" dirty="0" err="1">
                          <a:effectLst/>
                        </a:rPr>
                        <a:t>flowcells</a:t>
                      </a:r>
                      <a:r>
                        <a:rPr lang="en-US" sz="1800" u="none" strike="noStrike" dirty="0">
                          <a:effectLst/>
                        </a:rPr>
                        <a:t> per run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>
                          <a:effectLst/>
                        </a:rPr>
                        <a:t>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3798020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number of available lanes per run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 (S2 flowcell) or 4 (S4 flowcell)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3442114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number of clusters per lane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>
                          <a:effectLst/>
                        </a:rPr>
                        <a:t>2,5 billion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1879912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 dirty="0" err="1">
                          <a:effectLst/>
                        </a:rPr>
                        <a:t>average</a:t>
                      </a:r>
                      <a:r>
                        <a:rPr lang="it-IT" sz="1800" u="none" strike="noStrike" dirty="0">
                          <a:effectLst/>
                        </a:rPr>
                        <a:t> </a:t>
                      </a:r>
                      <a:r>
                        <a:rPr lang="it-IT" sz="1800" u="none" strike="noStrike" dirty="0" err="1">
                          <a:effectLst/>
                        </a:rPr>
                        <a:t>read</a:t>
                      </a:r>
                      <a:r>
                        <a:rPr lang="it-IT" sz="1800" u="none" strike="noStrike" dirty="0">
                          <a:effectLst/>
                        </a:rPr>
                        <a:t> </a:t>
                      </a:r>
                      <a:r>
                        <a:rPr lang="it-IT" sz="1800" u="none" strike="noStrike" dirty="0" err="1">
                          <a:effectLst/>
                        </a:rPr>
                        <a:t>length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>
                          <a:effectLst/>
                        </a:rPr>
                        <a:t>2x150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16358294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>
                          <a:effectLst/>
                        </a:rPr>
                        <a:t>paired-end mode supported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>
                          <a:effectLst/>
                        </a:rPr>
                        <a:t>YES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572873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>
                          <a:effectLst/>
                        </a:rPr>
                        <a:t>runtime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>
                          <a:effectLst/>
                        </a:rPr>
                        <a:t>44 hours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285983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>
                          <a:effectLst/>
                        </a:rPr>
                        <a:t>sequencing cost per lane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 dirty="0">
                          <a:effectLst/>
                        </a:rPr>
                        <a:t>3800$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294734100"/>
                  </a:ext>
                </a:extLst>
              </a:tr>
            </a:tbl>
          </a:graphicData>
        </a:graphic>
      </p:graphicFrame>
      <p:sp>
        <p:nvSpPr>
          <p:cNvPr id="9" name="Titolo 1">
            <a:extLst>
              <a:ext uri="{FF2B5EF4-FFF2-40B4-BE49-F238E27FC236}">
                <a16:creationId xmlns:a16="http://schemas.microsoft.com/office/drawing/2014/main" id="{49166FA8-44A6-92E9-B350-7999F0390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75" y="355601"/>
            <a:ext cx="4876800" cy="786666"/>
          </a:xfrm>
        </p:spPr>
        <p:txBody>
          <a:bodyPr>
            <a:noAutofit/>
          </a:bodyPr>
          <a:lstStyle/>
          <a:p>
            <a:r>
              <a:rPr lang="it-IT" sz="2800" dirty="0"/>
              <a:t>Team 3 –</a:t>
            </a:r>
            <a:r>
              <a:rPr lang="it-IT" sz="2800" dirty="0" err="1"/>
              <a:t>present</a:t>
            </a:r>
            <a:r>
              <a:rPr lang="it-IT" sz="2800" dirty="0"/>
              <a:t> time</a:t>
            </a:r>
            <a:endParaRPr lang="en-US" sz="2800" dirty="0"/>
          </a:p>
        </p:txBody>
      </p:sp>
      <p:pic>
        <p:nvPicPr>
          <p:cNvPr id="13" name="Immagine 12" descr="Immagine che contiene testo, poster, Viso umano, occhiali&#10;&#10;Il contenuto generato dall'IA potrebbe non essere corretto.">
            <a:extLst>
              <a:ext uri="{FF2B5EF4-FFF2-40B4-BE49-F238E27FC236}">
                <a16:creationId xmlns:a16="http://schemas.microsoft.com/office/drawing/2014/main" id="{4E2F8AC3-B209-B9EE-9244-2519E5F7E3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50" y="114300"/>
            <a:ext cx="158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628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1EE60-2073-49A9-C1A7-22F0A44E48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elettronica, testo, Dispositivo elettronico, multimediale&#10;&#10;Il contenuto generato dall'IA potrebbe non essere corretto.">
            <a:extLst>
              <a:ext uri="{FF2B5EF4-FFF2-40B4-BE49-F238E27FC236}">
                <a16:creationId xmlns:a16="http://schemas.microsoft.com/office/drawing/2014/main" id="{A06D852D-92A6-C1AA-CEDE-AA1E537BBD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50"/>
          <a:stretch>
            <a:fillRect/>
          </a:stretch>
        </p:blipFill>
        <p:spPr>
          <a:xfrm>
            <a:off x="218649" y="2752726"/>
            <a:ext cx="4363302" cy="3169920"/>
          </a:xfrm>
          <a:prstGeom prst="rect">
            <a:avLst/>
          </a:prstGeom>
        </p:spPr>
      </p:pic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5073D2D6-7699-BBA2-DFF2-DFDF73B555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918428"/>
              </p:ext>
            </p:extLst>
          </p:nvPr>
        </p:nvGraphicFramePr>
        <p:xfrm>
          <a:off x="4991099" y="2438401"/>
          <a:ext cx="6848475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86121">
                  <a:extLst>
                    <a:ext uri="{9D8B030D-6E8A-4147-A177-3AD203B41FA5}">
                      <a16:colId xmlns:a16="http://schemas.microsoft.com/office/drawing/2014/main" val="103283327"/>
                    </a:ext>
                  </a:extLst>
                </a:gridCol>
                <a:gridCol w="3362354">
                  <a:extLst>
                    <a:ext uri="{9D8B030D-6E8A-4147-A177-3AD203B41FA5}">
                      <a16:colId xmlns:a16="http://schemas.microsoft.com/office/drawing/2014/main" val="2073946298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b="1" u="none" strike="noStrike" dirty="0">
                          <a:effectLst/>
                        </a:rPr>
                        <a:t>BGI-</a:t>
                      </a:r>
                      <a:r>
                        <a:rPr lang="it-IT" sz="2400" b="1" u="none" strike="noStrike" dirty="0" err="1">
                          <a:effectLst/>
                        </a:rPr>
                        <a:t>seq</a:t>
                      </a:r>
                      <a:r>
                        <a:rPr lang="it-IT" sz="2400" b="1" u="none" strike="noStrike" dirty="0">
                          <a:effectLst/>
                        </a:rPr>
                        <a:t> DNBSEQ-G400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33918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number of available flowcells per run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>
                          <a:effectLst/>
                        </a:rPr>
                        <a:t>2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668658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number of available lanes per run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2 (FCS flowcell) or 4 (FCL flowcell)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057328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number of clusters per lane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>
                          <a:effectLst/>
                        </a:rPr>
                        <a:t>200 millions (FCS) 400 millions (FCL)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9894202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>
                          <a:effectLst/>
                        </a:rPr>
                        <a:t>average read length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>
                          <a:effectLst/>
                        </a:rPr>
                        <a:t>2x150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7783934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>
                          <a:effectLst/>
                        </a:rPr>
                        <a:t>paired-end mode supported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>
                          <a:effectLst/>
                        </a:rPr>
                        <a:t>YES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6934425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>
                          <a:effectLst/>
                        </a:rPr>
                        <a:t>runtime</a:t>
                      </a:r>
                      <a:endParaRPr lang="it-IT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1800" u="none" strike="noStrike">
                          <a:effectLst/>
                        </a:rPr>
                        <a:t>32 (FCS) or 50 (FCL) hours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4559436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1800" u="none" strike="noStrike" dirty="0" err="1">
                          <a:effectLst/>
                        </a:rPr>
                        <a:t>sequencing</a:t>
                      </a:r>
                      <a:r>
                        <a:rPr lang="it-IT" sz="1800" u="none" strike="noStrike" dirty="0">
                          <a:effectLst/>
                        </a:rPr>
                        <a:t> cost per lane</a:t>
                      </a:r>
                      <a:endParaRPr lang="it-IT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nn-NO" sz="1800" u="none" strike="noStrike" dirty="0">
                          <a:effectLst/>
                        </a:rPr>
                        <a:t>700$ (FCS lane), 850$ (FCL)</a:t>
                      </a:r>
                      <a:endParaRPr lang="nn-NO" sz="18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06702173"/>
                  </a:ext>
                </a:extLst>
              </a:tr>
            </a:tbl>
          </a:graphicData>
        </a:graphic>
      </p:graphicFrame>
      <p:sp>
        <p:nvSpPr>
          <p:cNvPr id="13" name="Titolo 1">
            <a:extLst>
              <a:ext uri="{FF2B5EF4-FFF2-40B4-BE49-F238E27FC236}">
                <a16:creationId xmlns:a16="http://schemas.microsoft.com/office/drawing/2014/main" id="{4B8A4A6A-EB01-58A0-A5BB-F0B01055C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75" y="355601"/>
            <a:ext cx="4876800" cy="786666"/>
          </a:xfrm>
        </p:spPr>
        <p:txBody>
          <a:bodyPr>
            <a:noAutofit/>
          </a:bodyPr>
          <a:lstStyle/>
          <a:p>
            <a:r>
              <a:rPr lang="it-IT" sz="2800" dirty="0"/>
              <a:t>Team 4 – </a:t>
            </a:r>
            <a:r>
              <a:rPr lang="it-IT" sz="2800" dirty="0" err="1"/>
              <a:t>present</a:t>
            </a:r>
            <a:r>
              <a:rPr lang="it-IT" sz="2800" dirty="0"/>
              <a:t> time</a:t>
            </a:r>
            <a:endParaRPr lang="en-US" sz="2800" dirty="0"/>
          </a:p>
        </p:txBody>
      </p:sp>
      <p:pic>
        <p:nvPicPr>
          <p:cNvPr id="15" name="Immagine 14" descr="Immagine che contiene testo, Viso umano, poster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1F92A831-91C9-0F91-BA9F-B721C9425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0" y="285750"/>
            <a:ext cx="14922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628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7F0D3-42DD-77B9-0091-0FFC30B3F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elettronica, Dispositivo elettronico, computer, interno&#10;&#10;Il contenuto generato dall'IA potrebbe non essere corretto.">
            <a:extLst>
              <a:ext uri="{FF2B5EF4-FFF2-40B4-BE49-F238E27FC236}">
                <a16:creationId xmlns:a16="http://schemas.microsoft.com/office/drawing/2014/main" id="{2A86A064-B9D5-D04E-7DD6-C42AE6C77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8" y="3006724"/>
            <a:ext cx="5121869" cy="3495675"/>
          </a:xfrm>
          <a:prstGeom prst="rect">
            <a:avLst/>
          </a:prstGeom>
        </p:spPr>
      </p:pic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9DD3D42F-E9A1-EA1B-CB3C-70CF357AC9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390676"/>
              </p:ext>
            </p:extLst>
          </p:nvPr>
        </p:nvGraphicFramePr>
        <p:xfrm>
          <a:off x="5823810" y="2221623"/>
          <a:ext cx="5979745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1857">
                  <a:extLst>
                    <a:ext uri="{9D8B030D-6E8A-4147-A177-3AD203B41FA5}">
                      <a16:colId xmlns:a16="http://schemas.microsoft.com/office/drawing/2014/main" val="1488304875"/>
                    </a:ext>
                  </a:extLst>
                </a:gridCol>
                <a:gridCol w="2097888">
                  <a:extLst>
                    <a:ext uri="{9D8B030D-6E8A-4147-A177-3AD203B41FA5}">
                      <a16:colId xmlns:a16="http://schemas.microsoft.com/office/drawing/2014/main" val="4109834432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b="1" u="none" strike="noStrike" dirty="0" err="1">
                          <a:effectLst/>
                        </a:rPr>
                        <a:t>Element</a:t>
                      </a:r>
                      <a:r>
                        <a:rPr lang="it-IT" sz="2400" b="1" u="none" strike="noStrike" dirty="0">
                          <a:effectLst/>
                        </a:rPr>
                        <a:t> </a:t>
                      </a:r>
                      <a:r>
                        <a:rPr lang="it-IT" sz="2400" b="1" u="none" strike="noStrike" dirty="0" err="1">
                          <a:effectLst/>
                        </a:rPr>
                        <a:t>Biosciences</a:t>
                      </a:r>
                      <a:r>
                        <a:rPr lang="it-IT" sz="2400" b="1" u="none" strike="noStrike" dirty="0">
                          <a:effectLst/>
                        </a:rPr>
                        <a:t> AVITI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387368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 dirty="0">
                          <a:effectLst/>
                        </a:rPr>
                        <a:t>number of available </a:t>
                      </a:r>
                      <a:r>
                        <a:rPr lang="en-US" sz="2000" u="none" strike="noStrike" dirty="0" err="1">
                          <a:effectLst/>
                        </a:rPr>
                        <a:t>flowcells</a:t>
                      </a:r>
                      <a:r>
                        <a:rPr lang="en-US" sz="2000" u="none" strike="noStrike" dirty="0">
                          <a:effectLst/>
                        </a:rPr>
                        <a:t> per run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 dirty="0">
                          <a:effectLst/>
                        </a:rPr>
                        <a:t>2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5237814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number of available lanes per run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1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7221334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number of clusters per lane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300 million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3137944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average read length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2x300bp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37084648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paired-end mode supported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YES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7181679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runtime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60 hours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7848317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sequencing cost per lane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 dirty="0">
                          <a:effectLst/>
                        </a:rPr>
                        <a:t>4400$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96441960"/>
                  </a:ext>
                </a:extLst>
              </a:tr>
            </a:tbl>
          </a:graphicData>
        </a:graphic>
      </p:graphicFrame>
      <p:sp>
        <p:nvSpPr>
          <p:cNvPr id="10" name="Titolo 1">
            <a:extLst>
              <a:ext uri="{FF2B5EF4-FFF2-40B4-BE49-F238E27FC236}">
                <a16:creationId xmlns:a16="http://schemas.microsoft.com/office/drawing/2014/main" id="{66755387-EC30-C819-3A2B-832793642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75" y="355601"/>
            <a:ext cx="4876800" cy="786666"/>
          </a:xfrm>
        </p:spPr>
        <p:txBody>
          <a:bodyPr>
            <a:noAutofit/>
          </a:bodyPr>
          <a:lstStyle/>
          <a:p>
            <a:r>
              <a:rPr lang="it-IT" sz="2800" dirty="0"/>
              <a:t>Team 5 –</a:t>
            </a:r>
            <a:r>
              <a:rPr lang="it-IT" sz="2800" dirty="0" err="1"/>
              <a:t>present</a:t>
            </a:r>
            <a:r>
              <a:rPr lang="it-IT" sz="2800" dirty="0"/>
              <a:t> time</a:t>
            </a:r>
            <a:endParaRPr lang="en-US" sz="2800" dirty="0"/>
          </a:p>
        </p:txBody>
      </p:sp>
      <p:pic>
        <p:nvPicPr>
          <p:cNvPr id="14" name="Immagine 13" descr="Immagine che contiene testo, poster, Viso umano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DB2E1974-FA10-5C7C-2E15-6B752B144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25" y="152400"/>
            <a:ext cx="1771650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09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E03DA-8FA2-5AAF-8A89-F5457F99D4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elettronica, computer&#10;&#10;Il contenuto generato dall'IA potrebbe non essere corretto.">
            <a:extLst>
              <a:ext uri="{FF2B5EF4-FFF2-40B4-BE49-F238E27FC236}">
                <a16:creationId xmlns:a16="http://schemas.microsoft.com/office/drawing/2014/main" id="{549ADF73-4FA0-FFED-74CA-2F5D20FCB1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968" y="3193412"/>
            <a:ext cx="3227647" cy="3299461"/>
          </a:xfrm>
          <a:prstGeom prst="rect">
            <a:avLst/>
          </a:prstGeom>
        </p:spPr>
      </p:pic>
      <p:graphicFrame>
        <p:nvGraphicFramePr>
          <p:cNvPr id="10" name="Tabella 9">
            <a:extLst>
              <a:ext uri="{FF2B5EF4-FFF2-40B4-BE49-F238E27FC236}">
                <a16:creationId xmlns:a16="http://schemas.microsoft.com/office/drawing/2014/main" id="{0D3ED709-A613-3BC2-8D9F-840B9DD92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0759460"/>
              </p:ext>
            </p:extLst>
          </p:nvPr>
        </p:nvGraphicFramePr>
        <p:xfrm>
          <a:off x="5559971" y="2046451"/>
          <a:ext cx="5980825" cy="3299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2558">
                  <a:extLst>
                    <a:ext uri="{9D8B030D-6E8A-4147-A177-3AD203B41FA5}">
                      <a16:colId xmlns:a16="http://schemas.microsoft.com/office/drawing/2014/main" val="104024077"/>
                    </a:ext>
                  </a:extLst>
                </a:gridCol>
                <a:gridCol w="2098267">
                  <a:extLst>
                    <a:ext uri="{9D8B030D-6E8A-4147-A177-3AD203B41FA5}">
                      <a16:colId xmlns:a16="http://schemas.microsoft.com/office/drawing/2014/main" val="2904787857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400" b="1" u="none" strike="noStrike" dirty="0">
                          <a:effectLst/>
                        </a:rPr>
                        <a:t>Ultima </a:t>
                      </a:r>
                      <a:r>
                        <a:rPr lang="it-IT" sz="2400" b="1" u="none" strike="noStrike" dirty="0" err="1">
                          <a:effectLst/>
                        </a:rPr>
                        <a:t>Genomics</a:t>
                      </a:r>
                      <a:r>
                        <a:rPr lang="it-IT" sz="2400" b="1" u="none" strike="noStrike" dirty="0">
                          <a:effectLst/>
                        </a:rPr>
                        <a:t> UG100 Solaris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43275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number of available wafers per run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000" u="none" strike="noStrike" dirty="0">
                          <a:effectLst/>
                        </a:rPr>
                        <a:t>6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359181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number of clusters per wafer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10 billion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289483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average read length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250 bp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04721950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paired-end mode supported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NO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7434285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runtime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12 hours per wafer (2 can be processed in parallel)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5776791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sequencing cost per wafer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it-IT" sz="2000" u="none" strike="noStrike" dirty="0">
                          <a:effectLst/>
                        </a:rPr>
                        <a:t>3000$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53426335"/>
                  </a:ext>
                </a:extLst>
              </a:tr>
            </a:tbl>
          </a:graphicData>
        </a:graphic>
      </p:graphicFrame>
      <p:sp>
        <p:nvSpPr>
          <p:cNvPr id="13" name="Titolo 1">
            <a:extLst>
              <a:ext uri="{FF2B5EF4-FFF2-40B4-BE49-F238E27FC236}">
                <a16:creationId xmlns:a16="http://schemas.microsoft.com/office/drawing/2014/main" id="{8FCE121F-B6DB-63E1-82BA-B119DAF26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75" y="355601"/>
            <a:ext cx="4876800" cy="786666"/>
          </a:xfrm>
        </p:spPr>
        <p:txBody>
          <a:bodyPr>
            <a:noAutofit/>
          </a:bodyPr>
          <a:lstStyle/>
          <a:p>
            <a:r>
              <a:rPr lang="it-IT" sz="2800" dirty="0"/>
              <a:t>Team 6 –</a:t>
            </a:r>
            <a:r>
              <a:rPr lang="it-IT" sz="2800" dirty="0" err="1"/>
              <a:t>present</a:t>
            </a:r>
            <a:r>
              <a:rPr lang="it-IT" sz="2800" dirty="0"/>
              <a:t> time</a:t>
            </a:r>
            <a:endParaRPr lang="en-US" sz="2800" dirty="0"/>
          </a:p>
        </p:txBody>
      </p:sp>
      <p:pic>
        <p:nvPicPr>
          <p:cNvPr id="15" name="Immagine 14" descr="Immagine che contiene testo, cartone animato, Viso umano, poster&#10;&#10;Il contenuto generato dall'IA potrebbe non essere corretto.">
            <a:extLst>
              <a:ext uri="{FF2B5EF4-FFF2-40B4-BE49-F238E27FC236}">
                <a16:creationId xmlns:a16="http://schemas.microsoft.com/office/drawing/2014/main" id="{2238BECF-0D45-81A4-A971-7CA1915A06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365127"/>
            <a:ext cx="16891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94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40DC4B-C88D-8355-0C79-3D27B43B4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3B6F0E31-DF2F-FD74-D4FC-3FF06C126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923" b="16308"/>
          <a:stretch/>
        </p:blipFill>
        <p:spPr>
          <a:xfrm>
            <a:off x="375278" y="2952320"/>
            <a:ext cx="4027107" cy="2406971"/>
          </a:xfrm>
          <a:prstGeom prst="rect">
            <a:avLst/>
          </a:prstGeom>
        </p:spPr>
      </p:pic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DC636FCF-B8F7-E298-D6E3-48E936D59F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326834"/>
              </p:ext>
            </p:extLst>
          </p:nvPr>
        </p:nvGraphicFramePr>
        <p:xfrm>
          <a:off x="4374522" y="2065739"/>
          <a:ext cx="7442200" cy="31699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31236">
                  <a:extLst>
                    <a:ext uri="{9D8B030D-6E8A-4147-A177-3AD203B41FA5}">
                      <a16:colId xmlns:a16="http://schemas.microsoft.com/office/drawing/2014/main" val="863751256"/>
                    </a:ext>
                  </a:extLst>
                </a:gridCol>
                <a:gridCol w="2610964">
                  <a:extLst>
                    <a:ext uri="{9D8B030D-6E8A-4147-A177-3AD203B41FA5}">
                      <a16:colId xmlns:a16="http://schemas.microsoft.com/office/drawing/2014/main" val="3238271596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b="1" u="none" strike="noStrike" dirty="0" err="1">
                          <a:effectLst/>
                        </a:rPr>
                        <a:t>PacBio</a:t>
                      </a:r>
                      <a:r>
                        <a:rPr lang="it-IT" sz="2400" b="1" u="none" strike="noStrike" dirty="0">
                          <a:effectLst/>
                        </a:rPr>
                        <a:t> Onso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1759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number of available flowcells per run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1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3843665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number of available lanes per run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2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656000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400" u="none" strike="noStrike">
                          <a:effectLst/>
                        </a:rPr>
                        <a:t>number of clusters per lane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500 million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4771839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average read length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2x150 bp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3456886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paired-end mode supported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YES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0661654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runtime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48 hours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63689486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>
                          <a:effectLst/>
                        </a:rPr>
                        <a:t>sequencing cost per lane</a:t>
                      </a:r>
                      <a:endParaRPr lang="it-IT" sz="2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u="none" strike="noStrike" dirty="0">
                          <a:effectLst/>
                        </a:rPr>
                        <a:t>2400$</a:t>
                      </a:r>
                      <a:endParaRPr lang="it-IT" sz="2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48090397"/>
                  </a:ext>
                </a:extLst>
              </a:tr>
            </a:tbl>
          </a:graphicData>
        </a:graphic>
      </p:graphicFrame>
      <p:sp>
        <p:nvSpPr>
          <p:cNvPr id="7" name="Titolo 1">
            <a:extLst>
              <a:ext uri="{FF2B5EF4-FFF2-40B4-BE49-F238E27FC236}">
                <a16:creationId xmlns:a16="http://schemas.microsoft.com/office/drawing/2014/main" id="{7D64E132-4D35-C34C-3CC2-D6407AC8F7E1}"/>
              </a:ext>
            </a:extLst>
          </p:cNvPr>
          <p:cNvSpPr txBox="1">
            <a:spLocks/>
          </p:cNvSpPr>
          <p:nvPr/>
        </p:nvSpPr>
        <p:spPr>
          <a:xfrm>
            <a:off x="3076575" y="355601"/>
            <a:ext cx="4876800" cy="786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dirty="0"/>
              <a:t>Team 7 –</a:t>
            </a:r>
            <a:r>
              <a:rPr lang="it-IT" sz="2800" dirty="0" err="1"/>
              <a:t>present</a:t>
            </a:r>
            <a:r>
              <a:rPr lang="it-IT" sz="2800" dirty="0"/>
              <a:t> time</a:t>
            </a:r>
            <a:endParaRPr lang="en-US" sz="2800" dirty="0"/>
          </a:p>
        </p:txBody>
      </p:sp>
      <p:pic>
        <p:nvPicPr>
          <p:cNvPr id="15" name="Immagine 14" descr="Immagine che contiene testo, poster, Viso umano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84A2FEF7-F2A0-824D-337C-B56DF5F5EF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151970"/>
            <a:ext cx="18669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2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12589-94D5-AD5F-F736-FBB0A575B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a 4">
            <a:extLst>
              <a:ext uri="{FF2B5EF4-FFF2-40B4-BE49-F238E27FC236}">
                <a16:creationId xmlns:a16="http://schemas.microsoft.com/office/drawing/2014/main" id="{81416BAD-2C37-34DA-422F-AF20E2F47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842586"/>
              </p:ext>
            </p:extLst>
          </p:nvPr>
        </p:nvGraphicFramePr>
        <p:xfrm>
          <a:off x="5659630" y="2688185"/>
          <a:ext cx="5802148" cy="2773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66567">
                  <a:extLst>
                    <a:ext uri="{9D8B030D-6E8A-4147-A177-3AD203B41FA5}">
                      <a16:colId xmlns:a16="http://schemas.microsoft.com/office/drawing/2014/main" val="984446169"/>
                    </a:ext>
                  </a:extLst>
                </a:gridCol>
                <a:gridCol w="2035581">
                  <a:extLst>
                    <a:ext uri="{9D8B030D-6E8A-4147-A177-3AD203B41FA5}">
                      <a16:colId xmlns:a16="http://schemas.microsoft.com/office/drawing/2014/main" val="3647091443"/>
                    </a:ext>
                  </a:extLst>
                </a:gridCol>
              </a:tblGrid>
              <a:tr h="396240">
                <a:tc gridSpan="2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400" b="1" u="none" strike="noStrike" dirty="0" err="1">
                          <a:effectLst/>
                        </a:rPr>
                        <a:t>PacBio</a:t>
                      </a:r>
                      <a:r>
                        <a:rPr lang="it-IT" sz="2400" b="1" u="none" strike="noStrike" dirty="0">
                          <a:effectLst/>
                        </a:rPr>
                        <a:t> RSII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071068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number of available cells per run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1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7669165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n-US" sz="2000" u="none" strike="noStrike">
                          <a:effectLst/>
                        </a:rPr>
                        <a:t>number of ZMW per cell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50000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3814133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average read length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20000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52760576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paired-end mode supported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NO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20763539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runtime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>
                          <a:effectLst/>
                        </a:rPr>
                        <a:t>6 hours</a:t>
                      </a:r>
                      <a:endParaRPr lang="it-IT" sz="20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7965497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 dirty="0" err="1">
                          <a:effectLst/>
                        </a:rPr>
                        <a:t>sequencing</a:t>
                      </a:r>
                      <a:r>
                        <a:rPr lang="it-IT" sz="2000" u="none" strike="noStrike" dirty="0">
                          <a:effectLst/>
                        </a:rPr>
                        <a:t> cost per </a:t>
                      </a:r>
                      <a:r>
                        <a:rPr lang="it-IT" sz="2000" u="none" strike="noStrike" dirty="0" err="1">
                          <a:effectLst/>
                        </a:rPr>
                        <a:t>cell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it-IT" sz="2000" u="none" strike="noStrike" dirty="0">
                          <a:effectLst/>
                        </a:rPr>
                        <a:t>2000$</a:t>
                      </a:r>
                      <a:endParaRPr lang="it-IT" sz="20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29535403"/>
                  </a:ext>
                </a:extLst>
              </a:tr>
            </a:tbl>
          </a:graphicData>
        </a:graphic>
      </p:graphicFrame>
      <p:pic>
        <p:nvPicPr>
          <p:cNvPr id="8" name="Immagine 7" descr="Immagine che contiene elettronica, Dispositivo elettronico, macchina&#10;&#10;Il contenuto generato dall'IA potrebbe non essere corretto.">
            <a:extLst>
              <a:ext uri="{FF2B5EF4-FFF2-40B4-BE49-F238E27FC236}">
                <a16:creationId xmlns:a16="http://schemas.microsoft.com/office/drawing/2014/main" id="{CBC426F5-8355-1D79-D7DC-83F9F5027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69" y="2305050"/>
            <a:ext cx="5085993" cy="3705225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F8233B4F-A6D3-8414-1B7C-C641A943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6575" y="355601"/>
            <a:ext cx="4876800" cy="786666"/>
          </a:xfrm>
        </p:spPr>
        <p:txBody>
          <a:bodyPr>
            <a:noAutofit/>
          </a:bodyPr>
          <a:lstStyle/>
          <a:p>
            <a:r>
              <a:rPr lang="it-IT" sz="2800" dirty="0"/>
              <a:t>Team 8 –2013</a:t>
            </a:r>
            <a:endParaRPr lang="en-US" sz="2800" dirty="0"/>
          </a:p>
        </p:txBody>
      </p:sp>
      <p:pic>
        <p:nvPicPr>
          <p:cNvPr id="13" name="Immagine 12" descr="Immagine che contiene testo, vestiti, poster, cartone animato&#10;&#10;Il contenuto generato dall'IA potrebbe non essere corretto.">
            <a:extLst>
              <a:ext uri="{FF2B5EF4-FFF2-40B4-BE49-F238E27FC236}">
                <a16:creationId xmlns:a16="http://schemas.microsoft.com/office/drawing/2014/main" id="{8DDA0508-54CD-6BE8-F07C-90D25EAA17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23825"/>
            <a:ext cx="16383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0241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5011</TotalTime>
  <Words>597</Words>
  <Application>Microsoft Office PowerPoint</Application>
  <PresentationFormat>Widescreen</PresentationFormat>
  <Paragraphs>188</Paragraphs>
  <Slides>13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8" baseType="lpstr">
      <vt:lpstr>Aptos Narrow</vt:lpstr>
      <vt:lpstr>Arial</vt:lpstr>
      <vt:lpstr>Calibri</vt:lpstr>
      <vt:lpstr>Calibri Light</vt:lpstr>
      <vt:lpstr>Tema di Office</vt:lpstr>
      <vt:lpstr>The target species for a de novo sequencing approach</vt:lpstr>
      <vt:lpstr>Team 1 –2002</vt:lpstr>
      <vt:lpstr>Team 2 –2008</vt:lpstr>
      <vt:lpstr>Team 3 –present time</vt:lpstr>
      <vt:lpstr>Team 4 – present time</vt:lpstr>
      <vt:lpstr>Team 5 –present time</vt:lpstr>
      <vt:lpstr>Team 6 –present time</vt:lpstr>
      <vt:lpstr>Presentazione standard di PowerPoint</vt:lpstr>
      <vt:lpstr>Team 8 –2013</vt:lpstr>
      <vt:lpstr>Team 9 – present time</vt:lpstr>
      <vt:lpstr>Team 10 – present time</vt:lpstr>
      <vt:lpstr>Team 11 – 2016 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Sequenziamento Sanger – prezzi attuali di mercato</dc:title>
  <dc:creator>marco gerdol</dc:creator>
  <cp:lastModifiedBy>Marco Gerdol</cp:lastModifiedBy>
  <cp:revision>54</cp:revision>
  <dcterms:created xsi:type="dcterms:W3CDTF">2023-10-25T14:37:19Z</dcterms:created>
  <dcterms:modified xsi:type="dcterms:W3CDTF">2025-10-24T09:12:59Z</dcterms:modified>
</cp:coreProperties>
</file>