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2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AC8"/>
    <a:srgbClr val="FFFFFB"/>
    <a:srgbClr val="78B74D"/>
    <a:srgbClr val="8FC36B"/>
    <a:srgbClr val="93C571"/>
    <a:srgbClr val="C40000"/>
    <a:srgbClr val="FF2929"/>
    <a:srgbClr val="649B3F"/>
    <a:srgbClr val="000099"/>
    <a:srgbClr val="000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18E584-4112-4251-A76B-B11F956C9059}" v="13" dt="2025-09-22T10:06:49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OFOLO ILARIA" userId="3b094b60-c214-4504-8c18-1bd7e03e5e88" providerId="ADAL" clId="{7718E584-4112-4251-A76B-B11F956C9059}"/>
    <pc:docChg chg="custSel modSld">
      <pc:chgData name="GAROFOLO ILARIA" userId="3b094b60-c214-4504-8c18-1bd7e03e5e88" providerId="ADAL" clId="{7718E584-4112-4251-A76B-B11F956C9059}" dt="2025-09-22T10:06:49.337" v="82"/>
      <pc:docMkLst>
        <pc:docMk/>
      </pc:docMkLst>
      <pc:sldChg chg="modAnim">
        <pc:chgData name="GAROFOLO ILARIA" userId="3b094b60-c214-4504-8c18-1bd7e03e5e88" providerId="ADAL" clId="{7718E584-4112-4251-A76B-B11F956C9059}" dt="2025-09-22T10:06:49.337" v="82"/>
        <pc:sldMkLst>
          <pc:docMk/>
          <pc:sldMk cId="2131860048" sldId="270"/>
        </pc:sldMkLst>
      </pc:sldChg>
      <pc:sldChg chg="delSp mod delAnim">
        <pc:chgData name="GAROFOLO ILARIA" userId="3b094b60-c214-4504-8c18-1bd7e03e5e88" providerId="ADAL" clId="{7718E584-4112-4251-A76B-B11F956C9059}" dt="2025-09-22T08:43:28.509" v="77" actId="478"/>
        <pc:sldMkLst>
          <pc:docMk/>
          <pc:sldMk cId="2340839443" sldId="271"/>
        </pc:sldMkLst>
        <pc:spChg chg="del">
          <ac:chgData name="GAROFOLO ILARIA" userId="3b094b60-c214-4504-8c18-1bd7e03e5e88" providerId="ADAL" clId="{7718E584-4112-4251-A76B-B11F956C9059}" dt="2025-09-22T08:43:28.509" v="77" actId="478"/>
          <ac:spMkLst>
            <pc:docMk/>
            <pc:sldMk cId="2340839443" sldId="271"/>
            <ac:spMk id="3" creationId="{47CC99AD-0579-864D-C4C2-3A2B758B05F1}"/>
          </ac:spMkLst>
        </pc:spChg>
      </pc:sldChg>
      <pc:sldChg chg="addSp delSp modSp mod modAnim">
        <pc:chgData name="GAROFOLO ILARIA" userId="3b094b60-c214-4504-8c18-1bd7e03e5e88" providerId="ADAL" clId="{7718E584-4112-4251-A76B-B11F956C9059}" dt="2025-09-22T08:43:45.522" v="79"/>
        <pc:sldMkLst>
          <pc:docMk/>
          <pc:sldMk cId="458203336" sldId="272"/>
        </pc:sldMkLst>
        <pc:spChg chg="mod topLvl">
          <ac:chgData name="GAROFOLO ILARIA" userId="3b094b60-c214-4504-8c18-1bd7e03e5e88" providerId="ADAL" clId="{7718E584-4112-4251-A76B-B11F956C9059}" dt="2025-09-22T08:43:21.749" v="76" actId="14100"/>
          <ac:spMkLst>
            <pc:docMk/>
            <pc:sldMk cId="458203336" sldId="272"/>
            <ac:spMk id="3" creationId="{97FAB5FD-43CB-33D2-B233-C3BA100ED462}"/>
          </ac:spMkLst>
        </pc:spChg>
        <pc:spChg chg="del mod topLvl">
          <ac:chgData name="GAROFOLO ILARIA" userId="3b094b60-c214-4504-8c18-1bd7e03e5e88" providerId="ADAL" clId="{7718E584-4112-4251-A76B-B11F956C9059}" dt="2025-09-22T08:38:18.504" v="26" actId="478"/>
          <ac:spMkLst>
            <pc:docMk/>
            <pc:sldMk cId="458203336" sldId="272"/>
            <ac:spMk id="10" creationId="{8008BB21-1164-F035-EE94-66D575CE267A}"/>
          </ac:spMkLst>
        </pc:spChg>
        <pc:spChg chg="del mod topLvl">
          <ac:chgData name="GAROFOLO ILARIA" userId="3b094b60-c214-4504-8c18-1bd7e03e5e88" providerId="ADAL" clId="{7718E584-4112-4251-A76B-B11F956C9059}" dt="2025-09-22T08:38:15.479" v="25" actId="478"/>
          <ac:spMkLst>
            <pc:docMk/>
            <pc:sldMk cId="458203336" sldId="272"/>
            <ac:spMk id="16" creationId="{6A74F36A-2F24-D02F-8BF0-19834F7B4BDA}"/>
          </ac:spMkLst>
        </pc:spChg>
        <pc:spChg chg="add mod">
          <ac:chgData name="GAROFOLO ILARIA" userId="3b094b60-c214-4504-8c18-1bd7e03e5e88" providerId="ADAL" clId="{7718E584-4112-4251-A76B-B11F956C9059}" dt="2025-09-22T08:42:26.438" v="71" actId="164"/>
          <ac:spMkLst>
            <pc:docMk/>
            <pc:sldMk cId="458203336" sldId="272"/>
            <ac:spMk id="17" creationId="{F12F2C56-BF01-C8F3-5139-747717637B86}"/>
          </ac:spMkLst>
        </pc:spChg>
        <pc:grpChg chg="add del mod">
          <ac:chgData name="GAROFOLO ILARIA" userId="3b094b60-c214-4504-8c18-1bd7e03e5e88" providerId="ADAL" clId="{7718E584-4112-4251-A76B-B11F956C9059}" dt="2025-09-22T08:38:10.985" v="24" actId="165"/>
          <ac:grpSpMkLst>
            <pc:docMk/>
            <pc:sldMk cId="458203336" sldId="272"/>
            <ac:grpSpMk id="2" creationId="{F23D01A6-153E-FDA3-81DB-ABD691B9DF2A}"/>
          </ac:grpSpMkLst>
        </pc:grpChg>
        <pc:grpChg chg="mod">
          <ac:chgData name="GAROFOLO ILARIA" userId="3b094b60-c214-4504-8c18-1bd7e03e5e88" providerId="ADAL" clId="{7718E584-4112-4251-A76B-B11F956C9059}" dt="2025-09-22T08:42:50.575" v="73" actId="554"/>
          <ac:grpSpMkLst>
            <pc:docMk/>
            <pc:sldMk cId="458203336" sldId="272"/>
            <ac:grpSpMk id="15" creationId="{E2EAF9A3-3882-77F6-3471-74524E1A21CD}"/>
          </ac:grpSpMkLst>
        </pc:grpChg>
        <pc:grpChg chg="add mod">
          <ac:chgData name="GAROFOLO ILARIA" userId="3b094b60-c214-4504-8c18-1bd7e03e5e88" providerId="ADAL" clId="{7718E584-4112-4251-A76B-B11F956C9059}" dt="2025-09-22T08:43:18.622" v="75" actId="1076"/>
          <ac:grpSpMkLst>
            <pc:docMk/>
            <pc:sldMk cId="458203336" sldId="272"/>
            <ac:grpSpMk id="23" creationId="{D5DF0643-6FEC-739F-0072-70D81F51E4D7}"/>
          </ac:grpSpMkLst>
        </pc:grpChg>
        <pc:grpChg chg="mod">
          <ac:chgData name="GAROFOLO ILARIA" userId="3b094b60-c214-4504-8c18-1bd7e03e5e88" providerId="ADAL" clId="{7718E584-4112-4251-A76B-B11F956C9059}" dt="2025-09-22T08:42:50.575" v="73" actId="554"/>
          <ac:grpSpMkLst>
            <pc:docMk/>
            <pc:sldMk cId="458203336" sldId="272"/>
            <ac:grpSpMk id="38" creationId="{4DE206D7-C67A-4D8F-6B3A-DEFF6053D13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1594B-E45E-4FE2-902E-074BA6B070CA}" type="datetimeFigureOut">
              <a:rPr lang="it-IT" smtClean="0"/>
              <a:t>22/09/2025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44FC-1E0F-476A-BE39-00BE5F2B68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01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OBIETTIVI</a:t>
            </a: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 obiettivi che si prefigge sono:- (ABILITA’ COMUNICATIVE) dotare lo Studente di un bagaglio lessicale che (AUTONOMIA DI GIUDIZIO) gli consentirà di  sviluppare la capacità di  operare scelte costruttive appropriate e fattibili per la traduzione in forme concrete di un oggetto architettonico; (CONOSCENZA E COMPRENSIONE) costruire la capacità di lettura degli organismi esistenti e di riconoscimento dei sistemi e sub-sistemi di componenti e delle loro relazioni; - (CAPACITÀ DI APPLICARE CONOSCENZA E COMPRENSIONE)  costruire la capacità critica di individuazione e attribuzione ai diversi sistemi edilizi di requisiti e capacità di prestazione. (CAPACITÀ DI APPRENDIMENTO)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5A63D-1AC9-4FA3-9DB4-68C43D896FB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10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7E102-73E2-36F3-E753-ECA342D6B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33042-4DFD-7831-8B6E-762D51D2D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9A8E3-4A19-C83A-71F2-F0BC3119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8EF28-A6E3-0BAD-4B13-C0929A1D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AF2EF-8CB3-DCC9-461D-975CBA8E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2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D05D1-862F-CA32-389E-823B19AB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B6166-6875-AEDC-B36C-45D3152AE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330C-48F1-AA78-1274-5667FF08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4DD-2877-4E0A-B0D2-EA823FF0A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C0770-DC30-8A29-87FF-B7F5278C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16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B2400E-5986-A16F-6810-59EF42AF3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CE93F2-866D-EE99-2E2E-FE8F29350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78E52-81DA-0BDA-B461-C9B68344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88DCB-252E-87E5-BE92-D1E2677BC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D3EFE-32BC-B453-8297-6B465BBB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F50A-9371-76F4-D601-2352D129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7E4C8-42BC-02BA-FD3A-BC9718618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9A9D7-EF82-7E44-1928-BFE74DCB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C593B-2C0A-692F-8827-7091DE3B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F8A3-CBA6-20A4-0306-F8B098E9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3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9A0A-5125-B165-F332-060DC9B40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4811B-FE88-8CEA-85EF-71C2E4BC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F22F6-0474-D1BF-3735-6C36D4BC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DEA3-361F-2421-9D1F-BE5DEAB9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486EB-5844-04C4-58A1-A812ADE4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9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1E2E-E049-BE5F-93E1-99192426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9F0D-BE79-6A09-E34C-01B715DB0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5D3A7B-6771-060D-D089-C5CB63588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776E9-568D-F7D5-4989-84634B814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B9461-753E-D790-4CF7-ED4BE373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11406-ECEB-C32E-FEF5-E331776D2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156F7-E477-704C-648D-7A83CF8F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4A7FCD-6752-7312-7631-E02971B3E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B5B38-0E9E-46B1-F2B9-B60459EBA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16FB7-D4E4-2CE6-A04D-F7B7FC74C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7E808-3115-F0BC-69E1-624D01F61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4EF7F4-D99B-273C-385C-4DF8B0EA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973F7-9320-67AA-A8B7-FC697164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E139E8-5494-7B0F-7915-4B43193F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4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AD5EC-22B4-C21F-A34F-CCAD9323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D4A67-C64D-B7B8-713B-7E725F70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FEB2E-DFEC-5CAA-98B3-07A9B75A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1FD8F-494B-AA5D-372F-DB53F5424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7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C4FC51-9106-E64F-B446-FDEA6FB1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7C4B9-9B28-1AF2-D1E3-3D51843B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AC585-2322-227C-4BD5-C4791FF2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0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7473-C00B-9762-71E0-AD72C3DF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514FE-1ADE-D29A-4170-934F11A8A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892E5-3724-FFE2-8317-03AAB0D1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D971-4733-587A-AE90-1B5762A2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67FD6-F669-1535-D48C-5C95FE2E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30A75-CC67-020E-97CD-E0F9E4E7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9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B86E2-35E3-E08A-B4D8-DF04AA95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F592CE-7AE4-2C63-F33D-C4D15CFA1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616C2-3E30-B64C-E130-737C5A93E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C5B2A-9F46-BF68-D313-EA047BF7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58DA2-5109-638A-2B0E-B59BD3DD4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77E83-4A21-DDD7-B48E-19FB7BD38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4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73269D-B5EF-C72A-E56C-360EE8DA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5868B-D1B5-7C83-5E9F-F2BEE0337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5BA92-0AD6-99D2-16B4-6E8CB93EE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56CC-4413-4FAB-9A60-0AB7B1F5B1C5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B6540-2E40-7B2E-77E4-1ACED4E457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11FF0-6871-0BE8-E424-83B83F768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F0C7-A1B9-40B2-93CC-EE6C2BC3700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7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s.coursecatalogue.cineca.it/corsi/2025/1077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auree.units.it/it/032010620070000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2.units.it/course/view.php?id=14877" TargetMode="External"/><Relationship Id="rId2" Type="http://schemas.openxmlformats.org/officeDocument/2006/relationships/hyperlink" Target="https://orari.units.it/agendaweb/index.php?view=easycourse&amp;_lang=i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55580" y="272483"/>
            <a:ext cx="10170511" cy="1223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Laurea in Ingegneria Civile e </a:t>
            </a:r>
            <a:r>
              <a:rPr lang="en-US" sz="67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Ambientale</a:t>
            </a:r>
            <a:endParaRPr lang="en-US" sz="67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67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anno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048206" y="4128029"/>
            <a:ext cx="3319012" cy="566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INFORMAZIONI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37BAB525-A982-C6DC-662D-22E35CEA72AB}"/>
              </a:ext>
            </a:extLst>
          </p:cNvPr>
          <p:cNvSpPr txBox="1">
            <a:spLocks/>
          </p:cNvSpPr>
          <p:nvPr/>
        </p:nvSpPr>
        <p:spPr>
          <a:xfrm>
            <a:off x="5048706" y="4057745"/>
            <a:ext cx="6948903" cy="2997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ESSE3</a:t>
            </a:r>
          </a:p>
          <a:p>
            <a:pPr marL="0" indent="0">
              <a:buNone/>
            </a:pPr>
            <a:r>
              <a:rPr lang="it-IT" sz="2400" dirty="0">
                <a:hlinkClick r:id="rId3"/>
              </a:rPr>
              <a:t>INGEGNERIA CIVILE E AMBIENTALE | Course </a:t>
            </a:r>
            <a:r>
              <a:rPr lang="it-IT" sz="2400" dirty="0" err="1">
                <a:hlinkClick r:id="rId3"/>
              </a:rPr>
              <a:t>Catalogue</a:t>
            </a:r>
            <a:r>
              <a:rPr lang="it-IT" sz="2400" dirty="0">
                <a:hlinkClick r:id="rId3"/>
              </a:rPr>
              <a:t>, Università degli Studi di TRIESTE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 DEL CORSO DI STUDI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https://lauree.units.it/it/0320106200700001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7BF39-45A1-DBB5-8712-7087314A69FA}"/>
              </a:ext>
            </a:extLst>
          </p:cNvPr>
          <p:cNvSpPr txBox="1">
            <a:spLocks/>
          </p:cNvSpPr>
          <p:nvPr/>
        </p:nvSpPr>
        <p:spPr>
          <a:xfrm>
            <a:off x="1048206" y="1927706"/>
            <a:ext cx="10766257" cy="205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LABORATORIO INTEGRATO DI DISEGNO E RAPPRESENTAZIONE DEL PROGETTO EDILIZIO</a:t>
            </a: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ELEMENTI COSTRUTTIVI</a:t>
            </a:r>
          </a:p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CORSO DI DISEGNO </a:t>
            </a:r>
          </a:p>
        </p:txBody>
      </p:sp>
    </p:spTree>
    <p:extLst>
      <p:ext uri="{BB962C8B-B14F-4D97-AF65-F5344CB8AC3E}">
        <p14:creationId xmlns:p14="http://schemas.microsoft.com/office/powerpoint/2010/main" val="387394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 sistemi complessi di Parisi per la comunicazione e il marketing">
            <a:extLst>
              <a:ext uri="{FF2B5EF4-FFF2-40B4-BE49-F238E27FC236}">
                <a16:creationId xmlns:a16="http://schemas.microsoft.com/office/drawing/2014/main" id="{CC2B488F-7203-983B-7288-BA4E47607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837" y="0"/>
            <a:ext cx="10285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8CAD89-81E2-0564-88B5-5057B8EEEB34}"/>
              </a:ext>
            </a:extLst>
          </p:cNvPr>
          <p:cNvSpPr txBox="1"/>
          <p:nvPr/>
        </p:nvSpPr>
        <p:spPr>
          <a:xfrm>
            <a:off x="6858000" y="862445"/>
            <a:ext cx="567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L’Università è un sistema complesso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50BC70-746F-BD16-2C5F-63F17D4AFA04}"/>
              </a:ext>
            </a:extLst>
          </p:cNvPr>
          <p:cNvSpPr txBox="1"/>
          <p:nvPr/>
        </p:nvSpPr>
        <p:spPr>
          <a:xfrm>
            <a:off x="779318" y="862445"/>
            <a:ext cx="49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5F6679-FC3B-0E98-3C73-1BD7868E3E4C}"/>
              </a:ext>
            </a:extLst>
          </p:cNvPr>
          <p:cNvSpPr txBox="1"/>
          <p:nvPr/>
        </p:nvSpPr>
        <p:spPr>
          <a:xfrm>
            <a:off x="6858000" y="1856508"/>
            <a:ext cx="567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L’Università ha bisogno di voi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77B95CE-233B-7B60-9BC2-9F7244AABDAC}"/>
              </a:ext>
            </a:extLst>
          </p:cNvPr>
          <p:cNvSpPr txBox="1"/>
          <p:nvPr/>
        </p:nvSpPr>
        <p:spPr>
          <a:xfrm>
            <a:off x="779318" y="1856508"/>
            <a:ext cx="49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4380D5-7663-8F3B-52C9-3DBDD58F823C}"/>
              </a:ext>
            </a:extLst>
          </p:cNvPr>
          <p:cNvSpPr txBox="1"/>
          <p:nvPr/>
        </p:nvSpPr>
        <p:spPr>
          <a:xfrm>
            <a:off x="6858000" y="2839971"/>
            <a:ext cx="567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VOI dovete sopravvivere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E21557-0453-BB8B-7642-B297C9DD2074}"/>
              </a:ext>
            </a:extLst>
          </p:cNvPr>
          <p:cNvSpPr txBox="1"/>
          <p:nvPr/>
        </p:nvSpPr>
        <p:spPr>
          <a:xfrm>
            <a:off x="779318" y="2839971"/>
            <a:ext cx="49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328B4B7-857E-828A-256D-E34DC737EB65}"/>
              </a:ext>
            </a:extLst>
          </p:cNvPr>
          <p:cNvSpPr txBox="1"/>
          <p:nvPr/>
        </p:nvSpPr>
        <p:spPr>
          <a:xfrm>
            <a:off x="6858000" y="3823434"/>
            <a:ext cx="567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VOI dovete conoscere il sistema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97E653C-DB30-4DCC-C35E-A99AD9B2B2D9}"/>
              </a:ext>
            </a:extLst>
          </p:cNvPr>
          <p:cNvSpPr txBox="1"/>
          <p:nvPr/>
        </p:nvSpPr>
        <p:spPr>
          <a:xfrm>
            <a:off x="779318" y="3823434"/>
            <a:ext cx="49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3186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cielo, montagna, natura&#10;&#10;Il contenuto generato dall'IA potrebbe non essere corretto.">
            <a:extLst>
              <a:ext uri="{FF2B5EF4-FFF2-40B4-BE49-F238E27FC236}">
                <a16:creationId xmlns:a16="http://schemas.microsoft.com/office/drawing/2014/main" id="{EB772AAC-768E-4E00-6488-AE7A1C94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b="6805"/>
          <a:stretch>
            <a:fillRect/>
          </a:stretch>
        </p:blipFill>
        <p:spPr>
          <a:xfrm>
            <a:off x="619125" y="800100"/>
            <a:ext cx="5143500" cy="6057900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65C4F9DC-3EC0-2256-26A6-31C57B115817}"/>
              </a:ext>
            </a:extLst>
          </p:cNvPr>
          <p:cNvGrpSpPr/>
          <p:nvPr/>
        </p:nvGrpSpPr>
        <p:grpSpPr>
          <a:xfrm>
            <a:off x="479064" y="111072"/>
            <a:ext cx="11233872" cy="523220"/>
            <a:chOff x="1084118" y="387297"/>
            <a:chExt cx="11233872" cy="523220"/>
          </a:xfrm>
        </p:grpSpPr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64040E3-9FB7-A8BB-7947-7F50210AD21D}"/>
                </a:ext>
              </a:extLst>
            </p:cNvPr>
            <p:cNvSpPr txBox="1"/>
            <p:nvPr/>
          </p:nvSpPr>
          <p:spPr>
            <a:xfrm>
              <a:off x="1084118" y="387297"/>
              <a:ext cx="4987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002060"/>
                  </a:solidFill>
                </a:rPr>
                <a:t>5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B5FD31E-E716-BB80-8240-0B358514EA2A}"/>
                </a:ext>
              </a:extLst>
            </p:cNvPr>
            <p:cNvSpPr txBox="1"/>
            <p:nvPr/>
          </p:nvSpPr>
          <p:spPr>
            <a:xfrm>
              <a:off x="1333500" y="387297"/>
              <a:ext cx="1098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002060"/>
                  </a:solidFill>
                </a:rPr>
                <a:t>I sistemi – e i problemi - complessi si scompongono in elementi semplici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901AB1-D882-F9E6-3DEC-D584D6CCF577}"/>
              </a:ext>
            </a:extLst>
          </p:cNvPr>
          <p:cNvSpPr txBox="1"/>
          <p:nvPr/>
        </p:nvSpPr>
        <p:spPr>
          <a:xfrm>
            <a:off x="6096000" y="4158945"/>
            <a:ext cx="601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PROGETTO PRO-BEN </a:t>
            </a:r>
            <a:r>
              <a:rPr lang="it-IT" b="1" dirty="0" err="1">
                <a:solidFill>
                  <a:srgbClr val="002060"/>
                </a:solidFill>
              </a:rPr>
              <a:t>PROmozione</a:t>
            </a:r>
            <a:r>
              <a:rPr lang="it-IT" b="1" dirty="0">
                <a:solidFill>
                  <a:srgbClr val="002060"/>
                </a:solidFill>
              </a:rPr>
              <a:t> </a:t>
            </a:r>
            <a:r>
              <a:rPr lang="it-IT" dirty="0">
                <a:solidFill>
                  <a:srgbClr val="002060"/>
                </a:solidFill>
              </a:rPr>
              <a:t>del </a:t>
            </a:r>
            <a:r>
              <a:rPr lang="it-IT" b="1" dirty="0" err="1">
                <a:solidFill>
                  <a:srgbClr val="002060"/>
                </a:solidFill>
              </a:rPr>
              <a:t>BENEssere</a:t>
            </a:r>
            <a:r>
              <a:rPr lang="it-IT" b="1" dirty="0">
                <a:solidFill>
                  <a:srgbClr val="002060"/>
                </a:solidFill>
              </a:rPr>
              <a:t> </a:t>
            </a:r>
            <a:r>
              <a:rPr lang="it-IT" dirty="0">
                <a:solidFill>
                  <a:srgbClr val="002060"/>
                </a:solidFill>
              </a:rPr>
              <a:t>della </a:t>
            </a:r>
            <a:r>
              <a:rPr lang="it-IT" b="1" dirty="0" err="1">
                <a:solidFill>
                  <a:srgbClr val="002060"/>
                </a:solidFill>
              </a:rPr>
              <a:t>COMunità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UNivErsitaria</a:t>
            </a:r>
            <a:r>
              <a:rPr lang="it-IT" b="1" dirty="0">
                <a:solidFill>
                  <a:srgbClr val="002060"/>
                </a:solidFill>
              </a:rPr>
              <a:t> 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B26A26-3E98-21D4-4315-CCF23CA8AEF2}"/>
              </a:ext>
            </a:extLst>
          </p:cNvPr>
          <p:cNvSpPr txBox="1"/>
          <p:nvPr/>
        </p:nvSpPr>
        <p:spPr>
          <a:xfrm>
            <a:off x="6096000" y="4943878"/>
            <a:ext cx="5283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Iniziativa finanziata dal Ministero dell’Università e della Ricerca con l’obiettivo di promuovere il benessere psicofisico e prevenire il disagio psicologico ed emotivo nella comunità studentesca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A2B1DB-D176-0457-2E4D-205873A0251B}"/>
              </a:ext>
            </a:extLst>
          </p:cNvPr>
          <p:cNvSpPr txBox="1"/>
          <p:nvPr/>
        </p:nvSpPr>
        <p:spPr>
          <a:xfrm>
            <a:off x="6095997" y="1647836"/>
            <a:ext cx="4333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&gt;</a:t>
            </a:r>
            <a:r>
              <a:rPr lang="it-IT" b="1" dirty="0">
                <a:solidFill>
                  <a:srgbClr val="002060"/>
                </a:solidFill>
              </a:rPr>
              <a:t> Imparare a stabilire delle priorità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AA8E1C-0E3A-921B-3FD6-E923133EF370}"/>
              </a:ext>
            </a:extLst>
          </p:cNvPr>
          <p:cNvSpPr txBox="1"/>
          <p:nvPr/>
        </p:nvSpPr>
        <p:spPr>
          <a:xfrm>
            <a:off x="6095997" y="1172989"/>
            <a:ext cx="34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&gt;</a:t>
            </a:r>
            <a:r>
              <a:rPr lang="it-IT" b="1" dirty="0">
                <a:solidFill>
                  <a:srgbClr val="002060"/>
                </a:solidFill>
              </a:rPr>
              <a:t> Imparare a darsi degli obiettivi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C20864-FC62-2260-4F37-0927D8E8C820}"/>
              </a:ext>
            </a:extLst>
          </p:cNvPr>
          <p:cNvSpPr txBox="1"/>
          <p:nvPr/>
        </p:nvSpPr>
        <p:spPr>
          <a:xfrm>
            <a:off x="6095997" y="2122683"/>
            <a:ext cx="34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&gt;</a:t>
            </a:r>
            <a:r>
              <a:rPr lang="it-IT" b="1" dirty="0">
                <a:solidFill>
                  <a:srgbClr val="002060"/>
                </a:solidFill>
              </a:rPr>
              <a:t>  Imparare a conoscersi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67A43A5-F01B-BDFA-EF59-2007F520D7D4}"/>
              </a:ext>
            </a:extLst>
          </p:cNvPr>
          <p:cNvSpPr txBox="1"/>
          <p:nvPr/>
        </p:nvSpPr>
        <p:spPr>
          <a:xfrm>
            <a:off x="6095997" y="3547224"/>
            <a:ext cx="34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&gt;</a:t>
            </a:r>
            <a:r>
              <a:rPr lang="it-IT" b="1" dirty="0">
                <a:solidFill>
                  <a:srgbClr val="C00000"/>
                </a:solidFill>
              </a:rPr>
              <a:t> Imparare a chiedere aiuto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B736D7D-E81A-3148-EDE1-F2B1E704B173}"/>
              </a:ext>
            </a:extLst>
          </p:cNvPr>
          <p:cNvSpPr txBox="1"/>
          <p:nvPr/>
        </p:nvSpPr>
        <p:spPr>
          <a:xfrm>
            <a:off x="6095997" y="2597530"/>
            <a:ext cx="34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&gt;</a:t>
            </a:r>
            <a:r>
              <a:rPr lang="it-IT" b="1" dirty="0">
                <a:solidFill>
                  <a:srgbClr val="002060"/>
                </a:solidFill>
              </a:rPr>
              <a:t> Imparare a capire i tempi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F2620F8-139F-D8C3-01E1-172BED7CAE52}"/>
              </a:ext>
            </a:extLst>
          </p:cNvPr>
          <p:cNvSpPr txBox="1"/>
          <p:nvPr/>
        </p:nvSpPr>
        <p:spPr>
          <a:xfrm>
            <a:off x="6095997" y="3072377"/>
            <a:ext cx="343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&gt;</a:t>
            </a:r>
            <a:r>
              <a:rPr lang="it-IT" b="1" dirty="0">
                <a:solidFill>
                  <a:srgbClr val="002060"/>
                </a:solidFill>
              </a:rPr>
              <a:t> Imparare a cercare le risorse</a:t>
            </a:r>
          </a:p>
        </p:txBody>
      </p:sp>
    </p:spTree>
    <p:extLst>
      <p:ext uri="{BB962C8B-B14F-4D97-AF65-F5344CB8AC3E}">
        <p14:creationId xmlns:p14="http://schemas.microsoft.com/office/powerpoint/2010/main" val="23408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B0789F-5579-AEB5-F8CF-FD5A316C0E0D}"/>
              </a:ext>
            </a:extLst>
          </p:cNvPr>
          <p:cNvSpPr txBox="1"/>
          <p:nvPr/>
        </p:nvSpPr>
        <p:spPr>
          <a:xfrm>
            <a:off x="728446" y="111072"/>
            <a:ext cx="10984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</a:rPr>
              <a:t>RISORSE A DISPOSIZIONE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E2EAF9A3-3882-77F6-3471-74524E1A21CD}"/>
              </a:ext>
            </a:extLst>
          </p:cNvPr>
          <p:cNvGrpSpPr/>
          <p:nvPr/>
        </p:nvGrpSpPr>
        <p:grpSpPr>
          <a:xfrm>
            <a:off x="507220" y="1000199"/>
            <a:ext cx="1940705" cy="1777778"/>
            <a:chOff x="507220" y="1000199"/>
            <a:chExt cx="1940705" cy="1777778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BFB66502-BC61-56BE-909F-8ABAD4002ED5}"/>
                </a:ext>
              </a:extLst>
            </p:cNvPr>
            <p:cNvSpPr txBox="1"/>
            <p:nvPr/>
          </p:nvSpPr>
          <p:spPr>
            <a:xfrm>
              <a:off x="507220" y="1000199"/>
              <a:ext cx="1435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</a:rPr>
                <a:t>Moodle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54CFABA3-F14B-D43A-734F-31F74045EBF4}"/>
                </a:ext>
              </a:extLst>
            </p:cNvPr>
            <p:cNvSpPr txBox="1"/>
            <p:nvPr/>
          </p:nvSpPr>
          <p:spPr>
            <a:xfrm>
              <a:off x="507220" y="1627478"/>
              <a:ext cx="13692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</a:rPr>
                <a:t>Teams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987DB765-A85F-4F27-05EB-029AA16768FB}"/>
                </a:ext>
              </a:extLst>
            </p:cNvPr>
            <p:cNvSpPr txBox="1"/>
            <p:nvPr/>
          </p:nvSpPr>
          <p:spPr>
            <a:xfrm>
              <a:off x="507220" y="2254757"/>
              <a:ext cx="1940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</a:rPr>
                <a:t>ESSE3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1572356D-1527-6C2E-BDBE-EE234DD7E27E}"/>
              </a:ext>
            </a:extLst>
          </p:cNvPr>
          <p:cNvGrpSpPr/>
          <p:nvPr/>
        </p:nvGrpSpPr>
        <p:grpSpPr>
          <a:xfrm>
            <a:off x="205811" y="3449264"/>
            <a:ext cx="3937368" cy="1183575"/>
            <a:chOff x="205811" y="3449264"/>
            <a:chExt cx="3937368" cy="1183575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6E1FF2BC-D794-26F7-C8AA-C1F59C7E2EBE}"/>
                </a:ext>
              </a:extLst>
            </p:cNvPr>
            <p:cNvSpPr txBox="1"/>
            <p:nvPr/>
          </p:nvSpPr>
          <p:spPr>
            <a:xfrm>
              <a:off x="1365468" y="3449264"/>
              <a:ext cx="1657350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UniTS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A52E46A9-210B-3F72-1411-70A7EB1891D7}"/>
                </a:ext>
              </a:extLst>
            </p:cNvPr>
            <p:cNvSpPr txBox="1"/>
            <p:nvPr/>
          </p:nvSpPr>
          <p:spPr>
            <a:xfrm>
              <a:off x="205811" y="4109619"/>
              <a:ext cx="931057" cy="52322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DIP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CCB95E0-3A2E-CB25-3531-E7806B5EFBE7}"/>
                </a:ext>
              </a:extLst>
            </p:cNvPr>
            <p:cNvSpPr txBox="1"/>
            <p:nvPr/>
          </p:nvSpPr>
          <p:spPr>
            <a:xfrm>
              <a:off x="1235708" y="4109619"/>
              <a:ext cx="931057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DIP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B7C45A8-F3E2-6EF5-550E-83E7D945A495}"/>
                </a:ext>
              </a:extLst>
            </p:cNvPr>
            <p:cNvSpPr txBox="1"/>
            <p:nvPr/>
          </p:nvSpPr>
          <p:spPr>
            <a:xfrm>
              <a:off x="2223915" y="4109619"/>
              <a:ext cx="931057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DIP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DDF0D489-27E8-F413-4C78-5713CB358FCD}"/>
                </a:ext>
              </a:extLst>
            </p:cNvPr>
            <p:cNvSpPr txBox="1"/>
            <p:nvPr/>
          </p:nvSpPr>
          <p:spPr>
            <a:xfrm>
              <a:off x="3212122" y="4109619"/>
              <a:ext cx="931057" cy="52322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10A4C03A-B04F-7E03-B5BF-728CEDB8C3DA}"/>
              </a:ext>
            </a:extLst>
          </p:cNvPr>
          <p:cNvGrpSpPr/>
          <p:nvPr/>
        </p:nvGrpSpPr>
        <p:grpSpPr>
          <a:xfrm>
            <a:off x="200966" y="4769973"/>
            <a:ext cx="931057" cy="1453735"/>
            <a:chOff x="200966" y="4769973"/>
            <a:chExt cx="931057" cy="1453735"/>
          </a:xfrm>
        </p:grpSpPr>
        <p:sp>
          <p:nvSpPr>
            <p:cNvPr id="28" name="Freccia in giù 27">
              <a:extLst>
                <a:ext uri="{FF2B5EF4-FFF2-40B4-BE49-F238E27FC236}">
                  <a16:creationId xmlns:a16="http://schemas.microsoft.com/office/drawing/2014/main" id="{81E171AD-54AD-E67A-F1DE-79A2F5D8FC46}"/>
                </a:ext>
              </a:extLst>
            </p:cNvPr>
            <p:cNvSpPr/>
            <p:nvPr/>
          </p:nvSpPr>
          <p:spPr>
            <a:xfrm>
              <a:off x="578946" y="4769973"/>
              <a:ext cx="163201" cy="886673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2C97BD23-312F-D2FF-0076-6E4ADF5D275F}"/>
                </a:ext>
              </a:extLst>
            </p:cNvPr>
            <p:cNvSpPr txBox="1"/>
            <p:nvPr/>
          </p:nvSpPr>
          <p:spPr>
            <a:xfrm>
              <a:off x="200966" y="5577377"/>
              <a:ext cx="9310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600" b="1" dirty="0">
                  <a:solidFill>
                    <a:srgbClr val="C00000"/>
                  </a:solidFill>
                </a:rPr>
                <a:t>DIA</a:t>
              </a:r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12E4AC84-2091-AB60-876C-9BD70E71CFE9}"/>
              </a:ext>
            </a:extLst>
          </p:cNvPr>
          <p:cNvGrpSpPr/>
          <p:nvPr/>
        </p:nvGrpSpPr>
        <p:grpSpPr>
          <a:xfrm>
            <a:off x="3388071" y="2912980"/>
            <a:ext cx="9801456" cy="1527763"/>
            <a:chOff x="3388071" y="2912980"/>
            <a:chExt cx="9801456" cy="1527763"/>
          </a:xfrm>
        </p:grpSpPr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10B276EA-5147-4D83-3D1A-53A3421FD48C}"/>
                </a:ext>
              </a:extLst>
            </p:cNvPr>
            <p:cNvGrpSpPr/>
            <p:nvPr/>
          </p:nvGrpSpPr>
          <p:grpSpPr>
            <a:xfrm>
              <a:off x="6391072" y="2912980"/>
              <a:ext cx="6798455" cy="1527763"/>
              <a:chOff x="6391072" y="2912980"/>
              <a:chExt cx="6798455" cy="1527763"/>
            </a:xfrm>
          </p:grpSpPr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90553CE-140E-27EA-BD64-C2AE5EAB2CA5}"/>
                  </a:ext>
                </a:extLst>
              </p:cNvPr>
              <p:cNvSpPr txBox="1"/>
              <p:nvPr/>
            </p:nvSpPr>
            <p:spPr>
              <a:xfrm>
                <a:off x="6391072" y="2912980"/>
                <a:ext cx="377903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2060"/>
                    </a:solidFill>
                  </a:rPr>
                  <a:t>Segreteria Studenti</a:t>
                </a: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A7CF65F-4252-9715-44A5-FFA9525CDDED}"/>
                  </a:ext>
                </a:extLst>
              </p:cNvPr>
              <p:cNvSpPr txBox="1"/>
              <p:nvPr/>
            </p:nvSpPr>
            <p:spPr>
              <a:xfrm>
                <a:off x="6391072" y="3318473"/>
                <a:ext cx="67984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2060"/>
                    </a:solidFill>
                  </a:rPr>
                  <a:t>Rappresentanti del Consiglio degli Studenti</a:t>
                </a:r>
              </a:p>
            </p:txBody>
          </p: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938F242-D122-9E9E-44E6-3522A8710882}"/>
                  </a:ext>
                </a:extLst>
              </p:cNvPr>
              <p:cNvSpPr txBox="1"/>
              <p:nvPr/>
            </p:nvSpPr>
            <p:spPr>
              <a:xfrm>
                <a:off x="6391072" y="3732857"/>
                <a:ext cx="66553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b="1" dirty="0">
                    <a:solidFill>
                      <a:srgbClr val="002060"/>
                    </a:solidFill>
                  </a:rPr>
                  <a:t>Delegata della Rettrice per il Benessere studentesco e inclusione</a:t>
                </a:r>
              </a:p>
            </p:txBody>
          </p:sp>
        </p:grpSp>
        <p:sp>
          <p:nvSpPr>
            <p:cNvPr id="32" name="Freccia a destra 31">
              <a:extLst>
                <a:ext uri="{FF2B5EF4-FFF2-40B4-BE49-F238E27FC236}">
                  <a16:creationId xmlns:a16="http://schemas.microsoft.com/office/drawing/2014/main" id="{4E18229F-54D1-C3CB-7B14-728CDA75C3F5}"/>
                </a:ext>
              </a:extLst>
            </p:cNvPr>
            <p:cNvSpPr/>
            <p:nvPr/>
          </p:nvSpPr>
          <p:spPr>
            <a:xfrm>
              <a:off x="3388071" y="3584656"/>
              <a:ext cx="2859932" cy="223736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7C9E5CE3-6194-6E06-DD4D-B78D9DDF93B3}"/>
              </a:ext>
            </a:extLst>
          </p:cNvPr>
          <p:cNvGrpSpPr/>
          <p:nvPr/>
        </p:nvGrpSpPr>
        <p:grpSpPr>
          <a:xfrm>
            <a:off x="1334502" y="4790991"/>
            <a:ext cx="10835850" cy="1894382"/>
            <a:chOff x="1334502" y="4790991"/>
            <a:chExt cx="10835850" cy="1894382"/>
          </a:xfrm>
        </p:grpSpPr>
        <p:sp>
          <p:nvSpPr>
            <p:cNvPr id="33" name="Freccia a destra 32">
              <a:extLst>
                <a:ext uri="{FF2B5EF4-FFF2-40B4-BE49-F238E27FC236}">
                  <a16:creationId xmlns:a16="http://schemas.microsoft.com/office/drawing/2014/main" id="{B84248F7-914D-D4C8-5014-5193699B6163}"/>
                </a:ext>
              </a:extLst>
            </p:cNvPr>
            <p:cNvSpPr/>
            <p:nvPr/>
          </p:nvSpPr>
          <p:spPr>
            <a:xfrm>
              <a:off x="1334502" y="5787403"/>
              <a:ext cx="4913500" cy="223736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4" name="Gruppo 43">
              <a:extLst>
                <a:ext uri="{FF2B5EF4-FFF2-40B4-BE49-F238E27FC236}">
                  <a16:creationId xmlns:a16="http://schemas.microsoft.com/office/drawing/2014/main" id="{8E19011D-F828-4E6F-2548-2164807FCBA8}"/>
                </a:ext>
              </a:extLst>
            </p:cNvPr>
            <p:cNvGrpSpPr/>
            <p:nvPr/>
          </p:nvGrpSpPr>
          <p:grpSpPr>
            <a:xfrm>
              <a:off x="6391072" y="4790991"/>
              <a:ext cx="5779280" cy="1894382"/>
              <a:chOff x="6391072" y="4790991"/>
              <a:chExt cx="5779280" cy="1894382"/>
            </a:xfrm>
          </p:grpSpPr>
          <p:grpSp>
            <p:nvGrpSpPr>
              <p:cNvPr id="37" name="Gruppo 36">
                <a:extLst>
                  <a:ext uri="{FF2B5EF4-FFF2-40B4-BE49-F238E27FC236}">
                    <a16:creationId xmlns:a16="http://schemas.microsoft.com/office/drawing/2014/main" id="{D7E34F7C-43EF-0665-970C-BCFC8674AC67}"/>
                  </a:ext>
                </a:extLst>
              </p:cNvPr>
              <p:cNvGrpSpPr/>
              <p:nvPr/>
            </p:nvGrpSpPr>
            <p:grpSpPr>
              <a:xfrm>
                <a:off x="6391072" y="4790991"/>
                <a:ext cx="4179080" cy="1894382"/>
                <a:chOff x="6391072" y="4790991"/>
                <a:chExt cx="4179080" cy="1894382"/>
              </a:xfrm>
            </p:grpSpPr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32941F41-5A1E-4195-1267-54C54E9F09AE}"/>
                    </a:ext>
                  </a:extLst>
                </p:cNvPr>
                <p:cNvSpPr txBox="1"/>
                <p:nvPr/>
              </p:nvSpPr>
              <p:spPr>
                <a:xfrm>
                  <a:off x="6391072" y="4790991"/>
                  <a:ext cx="2855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solidFill>
                        <a:srgbClr val="002060"/>
                      </a:solidFill>
                    </a:rPr>
                    <a:t>Docenti dei corsi</a:t>
                  </a:r>
                </a:p>
              </p:txBody>
            </p:sp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1567C1A4-B2F0-94B8-4DD2-1F936C67D786}"/>
                    </a:ext>
                  </a:extLst>
                </p:cNvPr>
                <p:cNvSpPr txBox="1"/>
                <p:nvPr/>
              </p:nvSpPr>
              <p:spPr>
                <a:xfrm>
                  <a:off x="6391072" y="6223708"/>
                  <a:ext cx="4179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solidFill>
                        <a:srgbClr val="002060"/>
                      </a:solidFill>
                    </a:rPr>
                    <a:t>Segreteria Didattica DIA</a:t>
                  </a:r>
                </a:p>
              </p:txBody>
            </p:sp>
            <p:sp>
              <p:nvSpPr>
                <p:cNvPr id="14" name="CasellaDiTesto 13">
                  <a:extLst>
                    <a:ext uri="{FF2B5EF4-FFF2-40B4-BE49-F238E27FC236}">
                      <a16:creationId xmlns:a16="http://schemas.microsoft.com/office/drawing/2014/main" id="{0430FF75-EE80-50E7-9CC4-4BB0EFD1BBB8}"/>
                    </a:ext>
                  </a:extLst>
                </p:cNvPr>
                <p:cNvSpPr txBox="1"/>
                <p:nvPr/>
              </p:nvSpPr>
              <p:spPr>
                <a:xfrm>
                  <a:off x="6391072" y="5746135"/>
                  <a:ext cx="285510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400" b="1" dirty="0">
                      <a:solidFill>
                        <a:srgbClr val="002060"/>
                      </a:solidFill>
                    </a:rPr>
                    <a:t>Coordinatore CdS</a:t>
                  </a:r>
                </a:p>
              </p:txBody>
            </p:sp>
          </p:grp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D80D6909-4931-D610-0486-A8B58E8DD705}"/>
                  </a:ext>
                </a:extLst>
              </p:cNvPr>
              <p:cNvSpPr txBox="1"/>
              <p:nvPr/>
            </p:nvSpPr>
            <p:spPr>
              <a:xfrm>
                <a:off x="6391072" y="5268563"/>
                <a:ext cx="5779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002060"/>
                    </a:solidFill>
                  </a:rPr>
                  <a:t>Rappresentanti degli studenti in CdS</a:t>
                </a:r>
              </a:p>
            </p:txBody>
          </p:sp>
        </p:grp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4DE206D7-C67A-4D8F-6B3A-DEFF6053D13C}"/>
              </a:ext>
            </a:extLst>
          </p:cNvPr>
          <p:cNvGrpSpPr/>
          <p:nvPr/>
        </p:nvGrpSpPr>
        <p:grpSpPr>
          <a:xfrm>
            <a:off x="2909094" y="1000199"/>
            <a:ext cx="3485626" cy="1777778"/>
            <a:chOff x="507220" y="1000199"/>
            <a:chExt cx="3485626" cy="1777778"/>
          </a:xfrm>
        </p:grpSpPr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80C0FC15-5344-AB9E-0EA1-A3433BE1FB76}"/>
                </a:ext>
              </a:extLst>
            </p:cNvPr>
            <p:cNvSpPr txBox="1"/>
            <p:nvPr/>
          </p:nvSpPr>
          <p:spPr>
            <a:xfrm>
              <a:off x="507220" y="1000199"/>
              <a:ext cx="3485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</a:rPr>
                <a:t>SALE LETTURA SBA</a:t>
              </a: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BB08F9B9-4201-5C9A-AB24-C3A071DDAA4D}"/>
                </a:ext>
              </a:extLst>
            </p:cNvPr>
            <p:cNvSpPr txBox="1"/>
            <p:nvPr/>
          </p:nvSpPr>
          <p:spPr>
            <a:xfrm>
              <a:off x="507220" y="1627478"/>
              <a:ext cx="31354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</a:rPr>
                <a:t>SPAZI STUDIO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E81B9C91-B0DE-9B40-4477-8EE6D5FEE085}"/>
                </a:ext>
              </a:extLst>
            </p:cNvPr>
            <p:cNvSpPr txBox="1"/>
            <p:nvPr/>
          </p:nvSpPr>
          <p:spPr>
            <a:xfrm>
              <a:off x="507220" y="2254757"/>
              <a:ext cx="2992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</a:rPr>
                <a:t>SERVIZI ARDISS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D5DF0643-6FEC-739F-0072-70D81F51E4D7}"/>
              </a:ext>
            </a:extLst>
          </p:cNvPr>
          <p:cNvGrpSpPr/>
          <p:nvPr/>
        </p:nvGrpSpPr>
        <p:grpSpPr>
          <a:xfrm>
            <a:off x="6391072" y="1000199"/>
            <a:ext cx="5800928" cy="1577652"/>
            <a:chOff x="6855889" y="1000199"/>
            <a:chExt cx="5800928" cy="1577652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97FAB5FD-43CB-33D2-B233-C3BA100ED462}"/>
                </a:ext>
              </a:extLst>
            </p:cNvPr>
            <p:cNvSpPr txBox="1"/>
            <p:nvPr/>
          </p:nvSpPr>
          <p:spPr>
            <a:xfrm>
              <a:off x="6855889" y="1000199"/>
              <a:ext cx="580092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</a:rPr>
                <a:t>Orario Lezioni </a:t>
              </a:r>
              <a:r>
                <a:rPr lang="it-IT" sz="1400" b="1" dirty="0">
                  <a:solidFill>
                    <a:srgbClr val="002060"/>
                  </a:solidFill>
                  <a:hlinkClick r:id="rId2"/>
                </a:rPr>
                <a:t>https://orari.units.it/agendaweb/index.php?view=easycourse&amp;_lang=it</a:t>
              </a:r>
              <a:r>
                <a:rPr lang="it-IT" sz="1400" b="1" dirty="0">
                  <a:solidFill>
                    <a:srgbClr val="002060"/>
                  </a:solidFill>
                </a:rPr>
                <a:t> </a:t>
              </a:r>
              <a:endParaRPr lang="it-IT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F12F2C56-BF01-C8F3-5139-747717637B86}"/>
                </a:ext>
              </a:extLst>
            </p:cNvPr>
            <p:cNvSpPr txBox="1"/>
            <p:nvPr/>
          </p:nvSpPr>
          <p:spPr>
            <a:xfrm>
              <a:off x="6855889" y="1839187"/>
              <a:ext cx="55551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2060"/>
                  </a:solidFill>
                </a:rPr>
                <a:t>Progetto PRO-BENE-COMUNE</a:t>
              </a:r>
            </a:p>
            <a:p>
              <a:r>
                <a:rPr lang="it-IT" sz="1400" b="1" dirty="0">
                  <a:solidFill>
                    <a:srgbClr val="002060"/>
                  </a:solidFill>
                  <a:hlinkClick r:id="rId3"/>
                </a:rPr>
                <a:t>https://moodle2.units.it/course/view.php?id=14877</a:t>
              </a:r>
              <a:r>
                <a:rPr lang="it-IT" sz="1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20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2ceee5-4e98-448d-bd69-9759c291857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E008C23DB7DD4EAE85E55115C4A7EA" ma:contentTypeVersion="18" ma:contentTypeDescription="Creare un nuovo documento." ma:contentTypeScope="" ma:versionID="a5fde33fec3aad1f1e91b948fa1e7ad4">
  <xsd:schema xmlns:xsd="http://www.w3.org/2001/XMLSchema" xmlns:xs="http://www.w3.org/2001/XMLSchema" xmlns:p="http://schemas.microsoft.com/office/2006/metadata/properties" xmlns:ns3="f3077446-a7b8-4994-9298-7551826f19f8" xmlns:ns4="ce2ceee5-4e98-448d-bd69-9759c2918574" targetNamespace="http://schemas.microsoft.com/office/2006/metadata/properties" ma:root="true" ma:fieldsID="4387a7b7036918c27925447e6d5decc1" ns3:_="" ns4:_="">
    <xsd:import namespace="f3077446-a7b8-4994-9298-7551826f19f8"/>
    <xsd:import namespace="ce2ceee5-4e98-448d-bd69-9759c291857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77446-a7b8-4994-9298-7551826f1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ceee5-4e98-448d-bd69-9759c2918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F621A8-8FC6-4269-AF67-8E8CBA8080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F62F2E-2B70-4CB7-8F80-544FA386E26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3077446-a7b8-4994-9298-7551826f19f8"/>
    <ds:schemaRef ds:uri="http://purl.org/dc/dcmitype/"/>
    <ds:schemaRef ds:uri="http://schemas.microsoft.com/office/infopath/2007/PartnerControls"/>
    <ds:schemaRef ds:uri="ce2ceee5-4e98-448d-bd69-9759c291857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86C73A-6D46-4662-96F6-7F16A49BAB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77446-a7b8-4994-9298-7551826f19f8"/>
    <ds:schemaRef ds:uri="ce2ceee5-4e98-448d-bd69-9759c291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360</Words>
  <Application>Microsoft Office PowerPoint</Application>
  <PresentationFormat>Widescreen</PresentationFormat>
  <Paragraphs>54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rule of leadership:  everything is your fault</dc:title>
  <dc:creator>GAROFOLO ILARIA</dc:creator>
  <cp:lastModifiedBy>GAROFOLO ILARIA</cp:lastModifiedBy>
  <cp:revision>21</cp:revision>
  <dcterms:created xsi:type="dcterms:W3CDTF">2024-02-02T17:04:50Z</dcterms:created>
  <dcterms:modified xsi:type="dcterms:W3CDTF">2025-09-22T10:06:58Z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0x0101007CE008C23DB7DD4EAE85E55115C4A7EA</vt:lpwstr>
  </property>
</Properties>
</file>