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305" r:id="rId5"/>
    <p:sldId id="306" r:id="rId6"/>
    <p:sldId id="309" r:id="rId7"/>
    <p:sldId id="312" r:id="rId8"/>
    <p:sldId id="348" r:id="rId9"/>
    <p:sldId id="307" r:id="rId10"/>
    <p:sldId id="337" r:id="rId11"/>
    <p:sldId id="338" r:id="rId12"/>
    <p:sldId id="339" r:id="rId13"/>
    <p:sldId id="563" r:id="rId14"/>
    <p:sldId id="564" r:id="rId15"/>
    <p:sldId id="567" r:id="rId16"/>
    <p:sldId id="340" r:id="rId17"/>
    <p:sldId id="349" r:id="rId18"/>
    <p:sldId id="341" r:id="rId19"/>
    <p:sldId id="347" r:id="rId20"/>
    <p:sldId id="566" r:id="rId21"/>
    <p:sldId id="342" r:id="rId22"/>
    <p:sldId id="350" r:id="rId23"/>
    <p:sldId id="351" r:id="rId24"/>
    <p:sldId id="352" r:id="rId25"/>
    <p:sldId id="353" r:id="rId26"/>
    <p:sldId id="354" r:id="rId27"/>
    <p:sldId id="555" r:id="rId28"/>
    <p:sldId id="556" r:id="rId29"/>
    <p:sldId id="554" r:id="rId30"/>
    <p:sldId id="565" r:id="rId31"/>
    <p:sldId id="559" r:id="rId32"/>
    <p:sldId id="561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8C0"/>
    <a:srgbClr val="FFCC00"/>
    <a:srgbClr val="FF9900"/>
    <a:srgbClr val="001642"/>
    <a:srgbClr val="F13FF5"/>
    <a:srgbClr val="D7D200"/>
    <a:srgbClr val="FFFF00"/>
    <a:srgbClr val="339933"/>
    <a:srgbClr val="FF6600"/>
    <a:srgbClr val="A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0CE68-0C50-4683-8436-E5E9050AE426}" v="59" dt="2025-09-23T13:47:59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95" d="100"/>
          <a:sy n="95" d="100"/>
        </p:scale>
        <p:origin x="1518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25/09/2025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6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6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2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01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 CLASSIFICAZIONE DELLE AZIONI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definisce azione ogni causa o insieme di cause capace di indurre stati limite in una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struttura.</a:t>
            </a: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2.5.1.1 Classificazione delle azioni in base al modo di esplicarsi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a)dirette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forze concentrate, carichi distribuiti, fissi o mobili (peso, pressione del vento,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spinta del terreno o di un liquido, sima, ecc..);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b)indirette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spostamenti impressi, variazioni di temperatura e di umidità, ritiro,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precompressione, cedimenti di vincolo, ecc.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c)degrado: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endogeno: alterazione naturale del materiale di cui è composta l’opera strutturale;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esogeno: alterazione delle caratteristiche dei materiali costituenti l’opera strutturale,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seguito di agenti esterni.</a:t>
            </a: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2.5.1.2 Classificazione delle azioni secondo la risposta strutturale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a)statiche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azioni applicate alla struttura che non provocano accelerazioni significative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stessa o di alcune sue parti;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b)pseudo statiche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azioni dinamiche rappresentabili mediante un’azione statica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equivalente;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dinamiche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azioni che causano significative accelerazioni della struttura o dei suoi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componenti.</a:t>
            </a: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2.5.1.3 Classificazione delle azioni secondo la variazione della loro intensità nel tempo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permanenti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(G): azioni che agiscono durante tutta la vita nominale della costruzione, la cui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variazione di intensità nel tempo è così piccola e lenta da poterle considerare con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sufficiente approssimazione costanti nel tempo: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peso proprio di tutti gli elementi strutturali; peso proprio del terreno, quando pertinente; forze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indotte dal terreno (esclusi gli effetti di carichi variabili applicati al terreno); forze risultanti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 pressione dell’acqua (quando si configurino costanti nel tempo) (G1 );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peso proprio di tutti gli elementi non strutturali ( G2 );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spostamenti e deformazioni imposti, previsti dal progetto e realizzati all’atto della costruzione;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pretensione e precompressione (P); - ritiro e viscosità;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spostamenti differenziali;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variabili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(Q): azioni sulla struttura o sull’elemento strutturale con valori istantanei che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risultare sensibilmente diversi fra loro nel tempo: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 lunga durata: agiscono con un’intensità significativa, anche non continuativamente, per un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 non trascurabile rispetto alla vita nominale della struttura;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 breve durata: azioni che agiscono per un periodo di tempo breve rispetto alla vita nominale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struttura;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eccezionali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(A): azioni che si verificano solo eccezionalmente nel corso della vita nominale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struttura;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incendi;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esplosioni;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urti ed impatti;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sismiche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</a:t>
            </a:r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azioni derivanti dai terremoti.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8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952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88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40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65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045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76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43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517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785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921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507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32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58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16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3052F-8070-4B5C-9AF5-FCE1D269B91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3225" cy="4387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it-IT" altLang="it-IT" sz="900" b="1"/>
          </a:p>
        </p:txBody>
      </p:sp>
    </p:spTree>
    <p:extLst>
      <p:ext uri="{BB962C8B-B14F-4D97-AF65-F5344CB8AC3E}">
        <p14:creationId xmlns:p14="http://schemas.microsoft.com/office/powerpoint/2010/main" val="95314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3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1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9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3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2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5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A78C-02C6-4997-A306-D4397C6522D5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5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539552" y="1196752"/>
            <a:ext cx="8219932" cy="4967514"/>
            <a:chOff x="528532" y="908720"/>
            <a:chExt cx="8219932" cy="4967514"/>
          </a:xfrm>
        </p:grpSpPr>
        <p:sp>
          <p:nvSpPr>
            <p:cNvPr id="6" name="TextBox 5"/>
            <p:cNvSpPr txBox="1"/>
            <p:nvPr/>
          </p:nvSpPr>
          <p:spPr>
            <a:xfrm>
              <a:off x="2915816" y="908720"/>
              <a:ext cx="5832648" cy="496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Nozioni di base: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conoscenze minime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per affrontare la progettazione per la costruzione</a:t>
              </a:r>
            </a:p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Concetti chiave: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elementi fondamentali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per capire come funzionano le costruzioni</a:t>
              </a:r>
            </a:p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Problematiche progettuali: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temi più rilevanti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che investono la progettazione di un organismo edilizio per la sua realizzazione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528532" y="1366873"/>
              <a:ext cx="1984322" cy="4366383"/>
              <a:chOff x="528532" y="1438881"/>
              <a:chExt cx="1984322" cy="4366383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532" y="2589148"/>
                <a:ext cx="1879377" cy="1422062"/>
              </a:xfrm>
              <a:prstGeom prst="rect">
                <a:avLst/>
              </a:prstGeom>
            </p:spPr>
          </p:pic>
          <p:pic>
            <p:nvPicPr>
              <p:cNvPr id="8" name="Immagine 7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629" y="4673228"/>
                <a:ext cx="1895225" cy="1132036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806" y="1438881"/>
                <a:ext cx="1134120" cy="1134120"/>
              </a:xfrm>
              <a:prstGeom prst="rect">
                <a:avLst/>
              </a:prstGeom>
            </p:spPr>
          </p:pic>
        </p:grpSp>
      </p:grpSp>
      <p:sp>
        <p:nvSpPr>
          <p:cNvPr id="10" name="Rettangolo arrotondato 9"/>
          <p:cNvSpPr/>
          <p:nvPr/>
        </p:nvSpPr>
        <p:spPr>
          <a:xfrm>
            <a:off x="323528" y="1196752"/>
            <a:ext cx="8568952" cy="3096344"/>
          </a:xfrm>
          <a:prstGeom prst="roundRect">
            <a:avLst/>
          </a:prstGeom>
          <a:solidFill>
            <a:srgbClr val="C00000">
              <a:alpha val="5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0F4C144B-89CC-56DF-5B39-F1EBB4DC7A8B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6128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53288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51520" y="1387921"/>
            <a:ext cx="8740775" cy="2264654"/>
            <a:chOff x="251520" y="1387921"/>
            <a:chExt cx="8740775" cy="2264654"/>
          </a:xfrm>
        </p:grpSpPr>
        <p:grpSp>
          <p:nvGrpSpPr>
            <p:cNvPr id="18" name="Gruppo 17"/>
            <p:cNvGrpSpPr/>
            <p:nvPr/>
          </p:nvGrpSpPr>
          <p:grpSpPr>
            <a:xfrm>
              <a:off x="251520" y="1387921"/>
              <a:ext cx="8740775" cy="2264654"/>
              <a:chOff x="197028" y="4651977"/>
              <a:chExt cx="8740775" cy="2264654"/>
            </a:xfrm>
          </p:grpSpPr>
          <p:sp>
            <p:nvSpPr>
              <p:cNvPr id="19" name="Freccia in giù 18"/>
              <p:cNvSpPr/>
              <p:nvPr/>
            </p:nvSpPr>
            <p:spPr>
              <a:xfrm>
                <a:off x="4377868" y="5368709"/>
                <a:ext cx="379093" cy="483123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  <p:sp>
            <p:nvSpPr>
              <p:cNvPr id="20" name="CasellaDiTesto 4"/>
              <p:cNvSpPr txBox="1">
                <a:spLocks noChangeArrowheads="1"/>
              </p:cNvSpPr>
              <p:nvPr/>
            </p:nvSpPr>
            <p:spPr bwMode="auto">
              <a:xfrm>
                <a:off x="2811639" y="4651977"/>
                <a:ext cx="351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CORPO RIGIDO</a:t>
                </a:r>
              </a:p>
            </p:txBody>
          </p:sp>
          <p:sp>
            <p:nvSpPr>
              <p:cNvPr id="21" name="CasellaDiTesto 5"/>
              <p:cNvSpPr txBox="1">
                <a:spLocks noChangeArrowheads="1"/>
              </p:cNvSpPr>
              <p:nvPr/>
            </p:nvSpPr>
            <p:spPr bwMode="auto">
              <a:xfrm>
                <a:off x="197028" y="5900968"/>
                <a:ext cx="874077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nell’accezione più generica, ciò che è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costituito da materiale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, in cui si individua un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centro di massa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, con una propria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estensione volumica  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nel quale la distanza tra due punti qualsiasi rimane costante</a:t>
                </a:r>
                <a:endParaRPr lang="it-IT" altLang="it-IT" sz="2000" b="1" i="1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" name="Rettangolo 3"/>
            <p:cNvSpPr/>
            <p:nvPr/>
          </p:nvSpPr>
          <p:spPr>
            <a:xfrm>
              <a:off x="307975" y="2188063"/>
              <a:ext cx="756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sz="2000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1691680" y="3693154"/>
            <a:ext cx="5184576" cy="3164846"/>
            <a:chOff x="1475656" y="3457844"/>
            <a:chExt cx="5488052" cy="3350098"/>
          </a:xfrm>
        </p:grpSpPr>
        <p:grpSp>
          <p:nvGrpSpPr>
            <p:cNvPr id="23" name="Group 1"/>
            <p:cNvGrpSpPr/>
            <p:nvPr/>
          </p:nvGrpSpPr>
          <p:grpSpPr>
            <a:xfrm>
              <a:off x="1475656" y="3457844"/>
              <a:ext cx="5488052" cy="3350098"/>
              <a:chOff x="1778578" y="2447473"/>
              <a:chExt cx="5476875" cy="3343275"/>
            </a:xfrm>
          </p:grpSpPr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8578" y="2447473"/>
                <a:ext cx="5476875" cy="3343275"/>
              </a:xfrm>
              <a:prstGeom prst="rect">
                <a:avLst/>
              </a:prstGeom>
            </p:spPr>
          </p:pic>
          <p:sp>
            <p:nvSpPr>
              <p:cNvPr id="26" name="TextBox 9"/>
              <p:cNvSpPr txBox="1"/>
              <p:nvPr/>
            </p:nvSpPr>
            <p:spPr>
              <a:xfrm>
                <a:off x="3436549" y="2790747"/>
                <a:ext cx="1953304" cy="3576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 </a:t>
                </a:r>
                <a:r>
                  <a:rPr lang="it-IT" sz="1600" b="1" i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tensio</a:t>
                </a:r>
                <a:r>
                  <a:rPr lang="it-IT" sz="16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sic vis</a:t>
                </a:r>
              </a:p>
            </p:txBody>
          </p:sp>
        </p:grpSp>
        <p:sp>
          <p:nvSpPr>
            <p:cNvPr id="24" name="Rectangle 2"/>
            <p:cNvSpPr/>
            <p:nvPr/>
          </p:nvSpPr>
          <p:spPr>
            <a:xfrm>
              <a:off x="3172367" y="4160190"/>
              <a:ext cx="1366019" cy="104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290255" y="80899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EE7000D9-271F-D984-BE81-EB730EB5EBC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3568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7217" y="1551259"/>
            <a:ext cx="61566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1" hangingPunct="1">
              <a:lnSpc>
                <a:spcPct val="120000"/>
              </a:lnSpc>
              <a:buClr>
                <a:srgbClr val="C00000"/>
              </a:buClr>
              <a:buSzPct val="150000"/>
              <a:buFont typeface="Calibri" panose="020F0502020204030204" pitchFamily="34" charset="0"/>
              <a:buChar char="→"/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ogni corpo soggetto ad un’azione si DEFORMA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it-IT" sz="105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97361" y="2434136"/>
            <a:ext cx="813639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Fase elastica 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– senza deformazione permanente</a:t>
            </a:r>
          </a:p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Fase plastica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– deformazione permanente</a:t>
            </a:r>
          </a:p>
          <a:p>
            <a:pPr algn="ctr" eaLnBrk="1" hangingPunct="1">
              <a:defRPr/>
            </a:pPr>
            <a:endParaRPr lang="it-IT" sz="150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287217" y="560467"/>
            <a:ext cx="6156684" cy="839615"/>
            <a:chOff x="1385646" y="628560"/>
            <a:chExt cx="6156684" cy="839615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1385646" y="1006510"/>
              <a:ext cx="61566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SOLLECITAZIONE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t-IT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DEFORMAZIONE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385646" y="628560"/>
              <a:ext cx="61566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AZIONE - REAZIONE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47601" y="2981550"/>
            <a:ext cx="3327516" cy="428634"/>
            <a:chOff x="-277639" y="3113702"/>
            <a:chExt cx="3327516" cy="428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79712" y="3113702"/>
                  <a:ext cx="1070165" cy="398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it-IT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113702"/>
                  <a:ext cx="107016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-277639" y="3173004"/>
              <a:ext cx="279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deformazione unitaria</a:t>
              </a:r>
            </a:p>
          </p:txBody>
        </p:sp>
      </p:grp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13112" y="1943048"/>
            <a:ext cx="61566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Clr>
                <a:srgbClr val="C00000"/>
              </a:buClr>
              <a:buSzPct val="150000"/>
              <a:buFont typeface="Calibri" panose="020F0502020204030204" pitchFamily="34" charset="0"/>
              <a:buChar char="→"/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non esiste il corpo perfettamente RIGIDO</a:t>
            </a:r>
          </a:p>
          <a:p>
            <a:pPr eaLnBrk="1" hangingPunct="1">
              <a:lnSpc>
                <a:spcPct val="120000"/>
              </a:lnSpc>
              <a:defRPr/>
            </a:pPr>
            <a:endParaRPr lang="it-IT" sz="105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pic>
        <p:nvPicPr>
          <p:cNvPr id="21" name="Picture 3" descr="foto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7" y="3752162"/>
            <a:ext cx="5598369" cy="31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o 43"/>
          <p:cNvGrpSpPr/>
          <p:nvPr/>
        </p:nvGrpSpPr>
        <p:grpSpPr>
          <a:xfrm>
            <a:off x="1453569" y="6040806"/>
            <a:ext cx="2612665" cy="681831"/>
            <a:chOff x="1453569" y="6040806"/>
            <a:chExt cx="2612665" cy="681831"/>
          </a:xfrm>
        </p:grpSpPr>
        <p:sp>
          <p:nvSpPr>
            <p:cNvPr id="22" name="Freeform 4"/>
            <p:cNvSpPr>
              <a:spLocks/>
            </p:cNvSpPr>
            <p:nvPr/>
          </p:nvSpPr>
          <p:spPr bwMode="auto">
            <a:xfrm>
              <a:off x="1453569" y="6448150"/>
              <a:ext cx="847314" cy="274487"/>
            </a:xfrm>
            <a:custGeom>
              <a:avLst/>
              <a:gdLst>
                <a:gd name="T0" fmla="*/ 9 w 611"/>
                <a:gd name="T1" fmla="*/ 112 h 219"/>
                <a:gd name="T2" fmla="*/ 14 w 611"/>
                <a:gd name="T3" fmla="*/ 197 h 219"/>
                <a:gd name="T4" fmla="*/ 62 w 611"/>
                <a:gd name="T5" fmla="*/ 208 h 219"/>
                <a:gd name="T6" fmla="*/ 105 w 611"/>
                <a:gd name="T7" fmla="*/ 219 h 219"/>
                <a:gd name="T8" fmla="*/ 355 w 611"/>
                <a:gd name="T9" fmla="*/ 181 h 219"/>
                <a:gd name="T10" fmla="*/ 430 w 611"/>
                <a:gd name="T11" fmla="*/ 149 h 219"/>
                <a:gd name="T12" fmla="*/ 462 w 611"/>
                <a:gd name="T13" fmla="*/ 139 h 219"/>
                <a:gd name="T14" fmla="*/ 526 w 611"/>
                <a:gd name="T15" fmla="*/ 101 h 219"/>
                <a:gd name="T16" fmla="*/ 585 w 611"/>
                <a:gd name="T17" fmla="*/ 48 h 219"/>
                <a:gd name="T18" fmla="*/ 611 w 611"/>
                <a:gd name="T1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1" h="219">
                  <a:moveTo>
                    <a:pt x="9" y="112"/>
                  </a:moveTo>
                  <a:cubicBezTo>
                    <a:pt x="6" y="128"/>
                    <a:pt x="0" y="190"/>
                    <a:pt x="14" y="197"/>
                  </a:cubicBezTo>
                  <a:cubicBezTo>
                    <a:pt x="29" y="204"/>
                    <a:pt x="46" y="204"/>
                    <a:pt x="62" y="208"/>
                  </a:cubicBezTo>
                  <a:cubicBezTo>
                    <a:pt x="76" y="211"/>
                    <a:pt x="105" y="219"/>
                    <a:pt x="105" y="219"/>
                  </a:cubicBezTo>
                  <a:cubicBezTo>
                    <a:pt x="182" y="215"/>
                    <a:pt x="281" y="217"/>
                    <a:pt x="355" y="181"/>
                  </a:cubicBezTo>
                  <a:cubicBezTo>
                    <a:pt x="381" y="168"/>
                    <a:pt x="403" y="158"/>
                    <a:pt x="430" y="149"/>
                  </a:cubicBezTo>
                  <a:cubicBezTo>
                    <a:pt x="441" y="145"/>
                    <a:pt x="462" y="139"/>
                    <a:pt x="462" y="139"/>
                  </a:cubicBezTo>
                  <a:cubicBezTo>
                    <a:pt x="476" y="118"/>
                    <a:pt x="502" y="110"/>
                    <a:pt x="526" y="101"/>
                  </a:cubicBezTo>
                  <a:cubicBezTo>
                    <a:pt x="541" y="80"/>
                    <a:pt x="564" y="63"/>
                    <a:pt x="585" y="48"/>
                  </a:cubicBezTo>
                  <a:cubicBezTo>
                    <a:pt x="593" y="23"/>
                    <a:pt x="611" y="27"/>
                    <a:pt x="611" y="0"/>
                  </a:cubicBez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3232788" y="6040806"/>
              <a:ext cx="833446" cy="307074"/>
            </a:xfrm>
            <a:custGeom>
              <a:avLst/>
              <a:gdLst>
                <a:gd name="T0" fmla="*/ 0 w 601"/>
                <a:gd name="T1" fmla="*/ 245 h 245"/>
                <a:gd name="T2" fmla="*/ 32 w 601"/>
                <a:gd name="T3" fmla="*/ 208 h 245"/>
                <a:gd name="T4" fmla="*/ 91 w 601"/>
                <a:gd name="T5" fmla="*/ 165 h 245"/>
                <a:gd name="T6" fmla="*/ 118 w 601"/>
                <a:gd name="T7" fmla="*/ 144 h 245"/>
                <a:gd name="T8" fmla="*/ 128 w 601"/>
                <a:gd name="T9" fmla="*/ 128 h 245"/>
                <a:gd name="T10" fmla="*/ 176 w 601"/>
                <a:gd name="T11" fmla="*/ 101 h 245"/>
                <a:gd name="T12" fmla="*/ 240 w 601"/>
                <a:gd name="T13" fmla="*/ 64 h 245"/>
                <a:gd name="T14" fmla="*/ 336 w 601"/>
                <a:gd name="T15" fmla="*/ 10 h 245"/>
                <a:gd name="T16" fmla="*/ 374 w 601"/>
                <a:gd name="T17" fmla="*/ 5 h 245"/>
                <a:gd name="T18" fmla="*/ 395 w 601"/>
                <a:gd name="T19" fmla="*/ 0 h 245"/>
                <a:gd name="T20" fmla="*/ 566 w 601"/>
                <a:gd name="T21" fmla="*/ 85 h 245"/>
                <a:gd name="T22" fmla="*/ 555 w 601"/>
                <a:gd name="T23" fmla="*/ 20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1" h="245">
                  <a:moveTo>
                    <a:pt x="0" y="245"/>
                  </a:moveTo>
                  <a:cubicBezTo>
                    <a:pt x="8" y="224"/>
                    <a:pt x="10" y="215"/>
                    <a:pt x="32" y="208"/>
                  </a:cubicBezTo>
                  <a:cubicBezTo>
                    <a:pt x="49" y="196"/>
                    <a:pt x="72" y="171"/>
                    <a:pt x="91" y="165"/>
                  </a:cubicBezTo>
                  <a:cubicBezTo>
                    <a:pt x="125" y="116"/>
                    <a:pt x="79" y="176"/>
                    <a:pt x="118" y="144"/>
                  </a:cubicBezTo>
                  <a:cubicBezTo>
                    <a:pt x="123" y="140"/>
                    <a:pt x="123" y="132"/>
                    <a:pt x="128" y="128"/>
                  </a:cubicBezTo>
                  <a:cubicBezTo>
                    <a:pt x="151" y="107"/>
                    <a:pt x="153" y="108"/>
                    <a:pt x="176" y="101"/>
                  </a:cubicBezTo>
                  <a:cubicBezTo>
                    <a:pt x="197" y="86"/>
                    <a:pt x="218" y="79"/>
                    <a:pt x="240" y="64"/>
                  </a:cubicBezTo>
                  <a:cubicBezTo>
                    <a:pt x="268" y="45"/>
                    <a:pt x="302" y="17"/>
                    <a:pt x="336" y="10"/>
                  </a:cubicBezTo>
                  <a:cubicBezTo>
                    <a:pt x="349" y="7"/>
                    <a:pt x="361" y="7"/>
                    <a:pt x="374" y="5"/>
                  </a:cubicBezTo>
                  <a:cubicBezTo>
                    <a:pt x="381" y="4"/>
                    <a:pt x="388" y="2"/>
                    <a:pt x="395" y="0"/>
                  </a:cubicBezTo>
                  <a:cubicBezTo>
                    <a:pt x="478" y="4"/>
                    <a:pt x="534" y="0"/>
                    <a:pt x="566" y="85"/>
                  </a:cubicBezTo>
                  <a:cubicBezTo>
                    <a:pt x="560" y="210"/>
                    <a:pt x="601" y="208"/>
                    <a:pt x="555" y="208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1834930" y="5060675"/>
            <a:ext cx="1823595" cy="1421316"/>
            <a:chOff x="1834930" y="5060675"/>
            <a:chExt cx="1823595" cy="1421316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1834930" y="5060675"/>
              <a:ext cx="1508800" cy="1421316"/>
              <a:chOff x="1429" y="1117"/>
              <a:chExt cx="1088" cy="1134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H="1">
                <a:off x="1429" y="1706"/>
                <a:ext cx="680" cy="545"/>
              </a:xfrm>
              <a:prstGeom prst="line">
                <a:avLst/>
              </a:prstGeom>
              <a:noFill/>
              <a:ln w="38100">
                <a:solidFill>
                  <a:srgbClr val="CC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2109" y="1117"/>
                <a:ext cx="408" cy="589"/>
              </a:xfrm>
              <a:prstGeom prst="line">
                <a:avLst/>
              </a:prstGeom>
              <a:noFill/>
              <a:ln w="38100">
                <a:solidFill>
                  <a:srgbClr val="CC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3281325" y="5628449"/>
              <a:ext cx="377200" cy="34091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840334" y="5969364"/>
              <a:ext cx="440991" cy="39857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" name="TextBox 13"/>
          <p:cNvSpPr txBox="1"/>
          <p:nvPr/>
        </p:nvSpPr>
        <p:spPr>
          <a:xfrm>
            <a:off x="4743393" y="6194343"/>
            <a:ext cx="476883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DEFORMAZIONE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freccia (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f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), </a:t>
            </a:r>
            <a:r>
              <a:rPr lang="el-GR" sz="2000" b="1" dirty="0">
                <a:solidFill>
                  <a:srgbClr val="002060"/>
                </a:solidFill>
                <a:cs typeface="Arial" panose="020B0604020202020204" pitchFamily="34" charset="0"/>
              </a:rPr>
              <a:t>ε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5724128" y="5050707"/>
            <a:ext cx="39953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REAZIONI VINCOLARI 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-  R</a:t>
            </a:r>
          </a:p>
        </p:txBody>
      </p:sp>
      <p:sp>
        <p:nvSpPr>
          <p:cNvPr id="42" name="TextBox 14"/>
          <p:cNvSpPr txBox="1"/>
          <p:nvPr/>
        </p:nvSpPr>
        <p:spPr>
          <a:xfrm>
            <a:off x="4743393" y="3823324"/>
            <a:ext cx="442955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AZIONE ESTERNA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peso proprio (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D4041C57-FB73-7011-6FE0-C8EAF199885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17069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  <p:bldP spid="30" grpId="0"/>
      <p:bldP spid="3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811F-9EE4-A297-6217-F4F9F9C4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1995EA8A-1479-7A45-AF9F-834A545374ED}"/>
              </a:ext>
            </a:extLst>
          </p:cNvPr>
          <p:cNvGrpSpPr/>
          <p:nvPr/>
        </p:nvGrpSpPr>
        <p:grpSpPr>
          <a:xfrm>
            <a:off x="1287217" y="560467"/>
            <a:ext cx="6156684" cy="839615"/>
            <a:chOff x="1385646" y="628560"/>
            <a:chExt cx="6156684" cy="83961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548AD413-EB5C-A720-DF7D-2DCCEC20E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646" y="1006510"/>
              <a:ext cx="61566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SOLLECITAZIONE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t-IT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DEFORMAZIONE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72DC19ED-7C9D-1557-64DB-B23598893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646" y="628560"/>
              <a:ext cx="61566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AZIONE - REAZIONE</a:t>
              </a:r>
            </a:p>
          </p:txBody>
        </p: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7F6536-AE94-2AAF-5E2B-F3E7D9691F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D945CC-6324-5836-803C-16395CD09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3">
            <a:extLst>
              <a:ext uri="{FF2B5EF4-FFF2-40B4-BE49-F238E27FC236}">
                <a16:creationId xmlns:a16="http://schemas.microsoft.com/office/drawing/2014/main" id="{767558E8-5094-84CA-107B-E3B730FB254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69623C1-DFD3-0754-2AC9-5DA85266951A}"/>
              </a:ext>
            </a:extLst>
          </p:cNvPr>
          <p:cNvGrpSpPr/>
          <p:nvPr/>
        </p:nvGrpSpPr>
        <p:grpSpPr>
          <a:xfrm>
            <a:off x="3563888" y="1590607"/>
            <a:ext cx="5539599" cy="1491589"/>
            <a:chOff x="3563888" y="1590607"/>
            <a:chExt cx="5539599" cy="1491589"/>
          </a:xfrm>
        </p:grpSpPr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1C63A1E7-273A-4DAC-6137-9A25EE43122F}"/>
                </a:ext>
              </a:extLst>
            </p:cNvPr>
            <p:cNvSpPr txBox="1"/>
            <p:nvPr/>
          </p:nvSpPr>
          <p:spPr>
            <a:xfrm>
              <a:off x="3563888" y="1590607"/>
              <a:ext cx="553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Modulo di elasticità longitudinale (modulo di Young, </a:t>
              </a:r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E</a:t>
              </a:r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) </a:t>
              </a:r>
            </a:p>
            <a:p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rapporto tra lo sforzo applicato e la deformazione che ne deriva</a:t>
              </a:r>
              <a:endParaRPr lang="it-IT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BFF5A54-FDAC-F5F7-ACA1-85F7584ECC2C}"/>
                </a:ext>
              </a:extLst>
            </p:cNvPr>
            <p:cNvSpPr txBox="1"/>
            <p:nvPr/>
          </p:nvSpPr>
          <p:spPr>
            <a:xfrm>
              <a:off x="3563889" y="2251199"/>
              <a:ext cx="532859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esprime</a:t>
              </a:r>
              <a:r>
                <a:rPr lang="it-IT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il</a:t>
              </a:r>
              <a:r>
                <a:rPr lang="it-IT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rapporto tra tensione e deformazione</a:t>
              </a:r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,</a:t>
              </a:r>
              <a:r>
                <a:rPr lang="it-IT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 </a:t>
              </a:r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nel caso di condizioni di carico </a:t>
              </a:r>
              <a:r>
                <a:rPr lang="it-IT" sz="16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monoassiale</a:t>
              </a:r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 ed in caso di comportamento di tipo elastico del materiale. 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3B4E35B9-9208-6985-F897-6754FEF2F859}"/>
              </a:ext>
            </a:extLst>
          </p:cNvPr>
          <p:cNvGrpSpPr/>
          <p:nvPr/>
        </p:nvGrpSpPr>
        <p:grpSpPr>
          <a:xfrm>
            <a:off x="116914" y="1590607"/>
            <a:ext cx="3446974" cy="978896"/>
            <a:chOff x="116914" y="1480475"/>
            <a:chExt cx="3446974" cy="9788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192CB3-A133-2D75-BEC0-ECF5E87398A3}"/>
                </a:ext>
              </a:extLst>
            </p:cNvPr>
            <p:cNvGrpSpPr/>
            <p:nvPr/>
          </p:nvGrpSpPr>
          <p:grpSpPr>
            <a:xfrm>
              <a:off x="116914" y="1480475"/>
              <a:ext cx="2792433" cy="428634"/>
              <a:chOff x="-340237" y="3113702"/>
              <a:chExt cx="2792433" cy="42863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DF17082-70A1-0409-7D82-CC013116FF31}"/>
                      </a:ext>
                    </a:extLst>
                  </p:cNvPr>
                  <p:cNvSpPr txBox="1"/>
                  <p:nvPr/>
                </p:nvSpPr>
                <p:spPr>
                  <a:xfrm>
                    <a:off x="1979712" y="3113702"/>
                    <a:ext cx="22121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oMath>
                      </m:oMathPara>
                    </a14:m>
                    <a:endParaRPr lang="it-IT" sz="2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DF17082-70A1-0409-7D82-CC013116FF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3113702"/>
                    <a:ext cx="22121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444" r="-22222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2E5AD4-0DAF-8670-7AB0-6FBAACC275FC}"/>
                  </a:ext>
                </a:extLst>
              </p:cNvPr>
              <p:cNvSpPr txBox="1"/>
              <p:nvPr/>
            </p:nvSpPr>
            <p:spPr>
              <a:xfrm>
                <a:off x="-340237" y="3173004"/>
                <a:ext cx="2792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Deformazione unitaria</a:t>
                </a:r>
              </a:p>
            </p:txBody>
          </p:sp>
        </p:grp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AAFF4A6-E97F-7AFF-2C8E-1BF64AFB36E6}"/>
                </a:ext>
              </a:extLst>
            </p:cNvPr>
            <p:cNvSpPr txBox="1"/>
            <p:nvPr/>
          </p:nvSpPr>
          <p:spPr>
            <a:xfrm>
              <a:off x="116914" y="1874596"/>
              <a:ext cx="34469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quantifica </a:t>
              </a:r>
              <a:r>
                <a:rPr lang="it-IT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come un oggetto si deforma </a:t>
              </a:r>
              <a:r>
                <a:rPr lang="it-IT" sz="1600" dirty="0">
                  <a:solidFill>
                    <a:srgbClr val="002060"/>
                  </a:solidFill>
                  <a:cs typeface="Arial" panose="020B0604020202020204" pitchFamily="34" charset="0"/>
                </a:rPr>
                <a:t>sotto l'effetto di una forza </a:t>
              </a:r>
            </a:p>
          </p:txBody>
        </p:sp>
      </p:grpSp>
      <p:pic>
        <p:nvPicPr>
          <p:cNvPr id="31" name="Immagine 30">
            <a:extLst>
              <a:ext uri="{FF2B5EF4-FFF2-40B4-BE49-F238E27FC236}">
                <a16:creationId xmlns:a16="http://schemas.microsoft.com/office/drawing/2014/main" id="{63781E36-7434-08A3-35CE-1FFCC929B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96" y="2637426"/>
            <a:ext cx="1982737" cy="4127486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8C3B200-AB1F-B8E5-401C-70424B22922E}"/>
              </a:ext>
            </a:extLst>
          </p:cNvPr>
          <p:cNvSpPr txBox="1"/>
          <p:nvPr/>
        </p:nvSpPr>
        <p:spPr>
          <a:xfrm>
            <a:off x="428857" y="4516503"/>
            <a:ext cx="4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E</a:t>
            </a:r>
            <a:r>
              <a:rPr lang="it-IT" sz="1800" b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endParaRPr lang="it-IT" baseline="-250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7DA04C0-C76D-B111-8CF3-70B90B539837}"/>
              </a:ext>
            </a:extLst>
          </p:cNvPr>
          <p:cNvSpPr txBox="1"/>
          <p:nvPr/>
        </p:nvSpPr>
        <p:spPr>
          <a:xfrm>
            <a:off x="2658077" y="4516503"/>
            <a:ext cx="4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E</a:t>
            </a:r>
            <a:r>
              <a:rPr lang="it-IT" sz="1800" b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endParaRPr lang="it-IT" baseline="-25000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E9BD1B26-E178-1309-94BB-30EE655EF8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170"/>
          <a:stretch>
            <a:fillRect/>
          </a:stretch>
        </p:blipFill>
        <p:spPr>
          <a:xfrm>
            <a:off x="3563888" y="3898323"/>
            <a:ext cx="5071717" cy="2947582"/>
          </a:xfrm>
          <a:prstGeom prst="rect">
            <a:avLst/>
          </a:prstGeom>
        </p:spPr>
      </p:pic>
      <p:grpSp>
        <p:nvGrpSpPr>
          <p:cNvPr id="54" name="Gruppo 53">
            <a:extLst>
              <a:ext uri="{FF2B5EF4-FFF2-40B4-BE49-F238E27FC236}">
                <a16:creationId xmlns:a16="http://schemas.microsoft.com/office/drawing/2014/main" id="{DE1A7710-5908-C4DC-6C05-CFEE879F834E}"/>
              </a:ext>
            </a:extLst>
          </p:cNvPr>
          <p:cNvGrpSpPr/>
          <p:nvPr/>
        </p:nvGrpSpPr>
        <p:grpSpPr>
          <a:xfrm>
            <a:off x="5217013" y="2865261"/>
            <a:ext cx="1074852" cy="1033062"/>
            <a:chOff x="7581484" y="2637426"/>
            <a:chExt cx="1074852" cy="1033062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AF1A3653-92C7-8703-7CFF-6591D6DB24E8}"/>
                </a:ext>
              </a:extLst>
            </p:cNvPr>
            <p:cNvSpPr txBox="1"/>
            <p:nvPr/>
          </p:nvSpPr>
          <p:spPr>
            <a:xfrm>
              <a:off x="7581484" y="2892347"/>
              <a:ext cx="64836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E =</a:t>
              </a:r>
              <a:endParaRPr lang="it-IT" sz="2800" dirty="0"/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4868D2F8-9DF1-8B3E-9C3B-D5505C15F56E}"/>
                </a:ext>
              </a:extLst>
            </p:cNvPr>
            <p:cNvGrpSpPr/>
            <p:nvPr/>
          </p:nvGrpSpPr>
          <p:grpSpPr>
            <a:xfrm>
              <a:off x="8188809" y="2637426"/>
              <a:ext cx="467527" cy="1033062"/>
              <a:chOff x="8246139" y="5229200"/>
              <a:chExt cx="467527" cy="1033062"/>
            </a:xfrm>
          </p:grpSpPr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B44E68A-7FB7-9572-3888-C4879CB7822A}"/>
                  </a:ext>
                </a:extLst>
              </p:cNvPr>
              <p:cNvSpPr txBox="1"/>
              <p:nvPr/>
            </p:nvSpPr>
            <p:spPr>
              <a:xfrm>
                <a:off x="8246139" y="5229200"/>
                <a:ext cx="467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σ</a:t>
                </a:r>
                <a:endParaRPr lang="it-IT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D682EDFC-87F7-05C7-1325-924AB5AE21B9}"/>
                  </a:ext>
                </a:extLst>
              </p:cNvPr>
              <p:cNvSpPr txBox="1"/>
              <p:nvPr/>
            </p:nvSpPr>
            <p:spPr>
              <a:xfrm>
                <a:off x="8246139" y="5800597"/>
                <a:ext cx="467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ϵ</a:t>
                </a:r>
                <a:endParaRPr lang="it-IT" sz="24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1" name="Connettore diritto 50">
                <a:extLst>
                  <a:ext uri="{FF2B5EF4-FFF2-40B4-BE49-F238E27FC236}">
                    <a16:creationId xmlns:a16="http://schemas.microsoft.com/office/drawing/2014/main" id="{886C9630-6EEF-8EA2-6476-A3B797F3F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0748" y="5800597"/>
                <a:ext cx="358309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7399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616628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52022" y="5301208"/>
            <a:ext cx="73448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SFORZO</a:t>
            </a:r>
            <a:r>
              <a:rPr lang="it-IT" sz="2400" dirty="0"/>
              <a:t>  </a:t>
            </a:r>
            <a:r>
              <a:rPr lang="it-IT" sz="2400" dirty="0">
                <a:solidFill>
                  <a:srgbClr val="002060"/>
                </a:solidFill>
              </a:rPr>
              <a:t>-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forza per unità di superficie _ </a:t>
            </a:r>
            <a:r>
              <a:rPr lang="el-GR" sz="4000" b="1" dirty="0">
                <a:solidFill>
                  <a:srgbClr val="002060"/>
                </a:solidFill>
                <a:cs typeface="Arial" panose="020B0604020202020204" pitchFamily="34" charset="0"/>
              </a:rPr>
              <a:t>σ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l-GR" sz="4000" b="1" dirty="0">
                <a:solidFill>
                  <a:srgbClr val="002060"/>
                </a:solidFill>
                <a:cs typeface="Arial" panose="020B0604020202020204" pitchFamily="34" charset="0"/>
              </a:rPr>
              <a:t>τ</a:t>
            </a:r>
            <a:r>
              <a:rPr lang="it-IT" sz="4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525888" y="1749019"/>
            <a:ext cx="82429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20000"/>
              </a:lnSpc>
              <a:defRPr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SOLLECITAZIONE (azione) </a:t>
            </a:r>
            <a:r>
              <a:rPr lang="it-IT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</a:t>
            </a:r>
            <a:r>
              <a:rPr lang="it-IT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ogni causa o insieme di cause esterne, capaci di sollecitare un corpo (</a:t>
            </a:r>
            <a:r>
              <a:rPr lang="it-IT" sz="2000" b="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indurre stati limite in una struttura_ NTC 2008</a:t>
            </a:r>
            <a:r>
              <a:rPr lang="it-IT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 </a:t>
            </a:r>
          </a:p>
          <a:p>
            <a:endParaRPr lang="it-IT" sz="20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DEFORMAZIONE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</a:t>
            </a:r>
            <a:r>
              <a:rPr lang="it-IT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è la variazione di forma dell’elemento causata dalle sollecitazioni esterne</a:t>
            </a:r>
            <a:endParaRPr lang="it-IT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25888" y="4212064"/>
            <a:ext cx="734481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TENSIONI INTERNE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forze di reazione che nascono in ogni punto all’interno del materiale, tendenti ad opporsi alla deformazione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3A5BF699-E9A0-CCE6-1422-C756ADE426E1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28292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60377" y="715923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22480" y="1442215"/>
            <a:ext cx="5021519" cy="2413097"/>
            <a:chOff x="4122480" y="1442215"/>
            <a:chExt cx="5021519" cy="2413097"/>
          </a:xfrm>
        </p:grpSpPr>
        <p:sp>
          <p:nvSpPr>
            <p:cNvPr id="14" name="TextBox 13"/>
            <p:cNvSpPr txBox="1"/>
            <p:nvPr/>
          </p:nvSpPr>
          <p:spPr>
            <a:xfrm>
              <a:off x="4122480" y="2950449"/>
              <a:ext cx="4769999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DEFORMAZIONE </a:t>
              </a:r>
              <a:r>
                <a:rPr lang="it-IT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variazione di forma del corpo e delle sue sezioni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22480" y="1442215"/>
              <a:ext cx="5021519" cy="1100662"/>
              <a:chOff x="4122480" y="1442215"/>
              <a:chExt cx="5021519" cy="110066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122480" y="1442215"/>
                <a:ext cx="502151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AZIONE ESTERNA </a:t>
                </a:r>
                <a:r>
                  <a:rPr lang="it-IT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sollecitazione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22481" y="2048126"/>
                <a:ext cx="3995382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2400" b="1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REAZIONI VINCOLARI </a:t>
                </a:r>
                <a:r>
                  <a:rPr lang="it-IT" sz="2000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R</a:t>
                </a:r>
              </a:p>
            </p:txBody>
          </p:sp>
        </p:grpSp>
      </p:grpSp>
      <p:grpSp>
        <p:nvGrpSpPr>
          <p:cNvPr id="2" name="Gruppo 1"/>
          <p:cNvGrpSpPr/>
          <p:nvPr/>
        </p:nvGrpSpPr>
        <p:grpSpPr>
          <a:xfrm>
            <a:off x="4072242" y="4518569"/>
            <a:ext cx="4392488" cy="2086530"/>
            <a:chOff x="4792322" y="4771470"/>
            <a:chExt cx="4392488" cy="2086530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4792322" y="6211669"/>
              <a:ext cx="43924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it-IT" altLang="it-IT" b="1" dirty="0">
                  <a:solidFill>
                    <a:srgbClr val="C00000"/>
                  </a:solidFill>
                  <a:cs typeface="Arial" panose="020B0604020202020204" pitchFamily="34" charset="0"/>
                </a:rPr>
                <a:t>DIAGRAMMA DELLE TENSIONI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it-IT" alt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(risposta della sezione)</a:t>
              </a: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4792322" y="4771470"/>
              <a:ext cx="4392488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SOLLECITAZIONI APPLICATE SU AREA </a:t>
              </a:r>
              <a:r>
                <a:rPr lang="it-IT" alt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(forza applicata su ogni sezione del componente)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08139" y="1255278"/>
            <a:ext cx="492443" cy="2416602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ESTERNO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179512" y="4005064"/>
            <a:ext cx="8712967" cy="0"/>
          </a:xfrm>
          <a:prstGeom prst="line">
            <a:avLst/>
          </a:prstGeom>
          <a:ln w="57150">
            <a:solidFill>
              <a:srgbClr val="4508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eoria della trav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06" y="1877695"/>
            <a:ext cx="2762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305157" y="4196242"/>
            <a:ext cx="3602113" cy="2416602"/>
            <a:chOff x="305157" y="4196242"/>
            <a:chExt cx="3602113" cy="2416602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305157" y="4196242"/>
              <a:ext cx="492443" cy="2416602"/>
            </a:xfrm>
            <a:prstGeom prst="rect">
              <a:avLst/>
            </a:prstGeom>
            <a:solidFill>
              <a:srgbClr val="0070C0"/>
            </a:solidFill>
          </p:spPr>
          <p:txBody>
            <a:bodyPr vert="vert270" wrap="square" rtlCol="0" anchor="ctr" anchorCtr="1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</a:rPr>
                <a:t>INTERNO</a:t>
              </a: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692" y="4627483"/>
              <a:ext cx="3085578" cy="1796801"/>
            </a:xfrm>
            <a:prstGeom prst="rect">
              <a:avLst/>
            </a:prstGeom>
          </p:spPr>
        </p:pic>
      </p:grpSp>
      <p:grpSp>
        <p:nvGrpSpPr>
          <p:cNvPr id="28" name="Gruppo 27"/>
          <p:cNvGrpSpPr/>
          <p:nvPr/>
        </p:nvGrpSpPr>
        <p:grpSpPr>
          <a:xfrm>
            <a:off x="4072242" y="4224149"/>
            <a:ext cx="4841301" cy="2558610"/>
            <a:chOff x="4072242" y="4224149"/>
            <a:chExt cx="4841301" cy="2558610"/>
          </a:xfrm>
        </p:grpSpPr>
        <p:sp>
          <p:nvSpPr>
            <p:cNvPr id="10" name="Rettangolo arrotondato 9"/>
            <p:cNvSpPr/>
            <p:nvPr/>
          </p:nvSpPr>
          <p:spPr>
            <a:xfrm>
              <a:off x="4072242" y="4224149"/>
              <a:ext cx="4519414" cy="2558610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reccia circolare a sinistra 25"/>
            <p:cNvSpPr/>
            <p:nvPr/>
          </p:nvSpPr>
          <p:spPr>
            <a:xfrm>
              <a:off x="8269769" y="4741670"/>
              <a:ext cx="643774" cy="1729699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 descr="Analisi delle sollecitazioni momento flettente taglio sforzo norm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75" y="4100042"/>
            <a:ext cx="3176892" cy="26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DA2ECB19-BA5D-C928-DBD5-8F084B0DED22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1746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371600" y="614919"/>
            <a:ext cx="6400800" cy="50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AZIONI SULLE COSTRUZIONI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396424" y="1014887"/>
          <a:ext cx="2351152" cy="259080"/>
        </p:xfrm>
        <a:graphic>
          <a:graphicData uri="http://schemas.openxmlformats.org/drawingml/2006/table">
            <a:tbl>
              <a:tblPr/>
              <a:tblGrid>
                <a:gridCol w="235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897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 – DM 17 gennaio 2018, 2.5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 15"/>
          <p:cNvGrpSpPr/>
          <p:nvPr/>
        </p:nvGrpSpPr>
        <p:grpSpPr>
          <a:xfrm>
            <a:off x="426968" y="1405319"/>
            <a:ext cx="8290065" cy="1632021"/>
            <a:chOff x="448716" y="1367540"/>
            <a:chExt cx="8290065" cy="163202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771800" y="1367540"/>
              <a:ext cx="36004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MODO IN CUI SI ESERCITANO</a:t>
              </a:r>
            </a:p>
          </p:txBody>
        </p:sp>
        <p:grpSp>
          <p:nvGrpSpPr>
            <p:cNvPr id="12" name="Group 7"/>
            <p:cNvGrpSpPr/>
            <p:nvPr/>
          </p:nvGrpSpPr>
          <p:grpSpPr>
            <a:xfrm>
              <a:off x="448716" y="1765547"/>
              <a:ext cx="8290065" cy="1234014"/>
              <a:chOff x="448716" y="1765547"/>
              <a:chExt cx="8290065" cy="1234014"/>
            </a:xfrm>
          </p:grpSpPr>
          <p:grpSp>
            <p:nvGrpSpPr>
              <p:cNvPr id="14" name="Group 1"/>
              <p:cNvGrpSpPr/>
              <p:nvPr/>
            </p:nvGrpSpPr>
            <p:grpSpPr>
              <a:xfrm>
                <a:off x="448716" y="1765547"/>
                <a:ext cx="8246568" cy="1200329"/>
                <a:chOff x="112068" y="1812590"/>
                <a:chExt cx="8224292" cy="1200329"/>
              </a:xfrm>
            </p:grpSpPr>
            <p:sp>
              <p:nvSpPr>
                <p:cNvPr id="19" name="CasellaDiTesto 18"/>
                <p:cNvSpPr txBox="1"/>
                <p:nvPr/>
              </p:nvSpPr>
              <p:spPr>
                <a:xfrm>
                  <a:off x="112068" y="1859982"/>
                  <a:ext cx="184969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DIRETTE</a:t>
                  </a:r>
                  <a:endParaRPr lang="it-IT" sz="1600" b="1" dirty="0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concentrate distribuite</a:t>
                  </a:r>
                </a:p>
              </p:txBody>
            </p:sp>
            <p:sp>
              <p:nvSpPr>
                <p:cNvPr id="20" name="CasellaDiTesto 19"/>
                <p:cNvSpPr txBox="1"/>
                <p:nvPr/>
              </p:nvSpPr>
              <p:spPr>
                <a:xfrm>
                  <a:off x="2644318" y="1812590"/>
                  <a:ext cx="267128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INDIRETTE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variazioni temperatura 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deformazioni lente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cedimento di vincoli</a:t>
                  </a: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5528048" y="1859982"/>
                  <a:ext cx="280831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DEGRADO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endogeno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esogeno</a:t>
                  </a:r>
                </a:p>
              </p:txBody>
            </p:sp>
          </p:grpSp>
          <p:sp>
            <p:nvSpPr>
              <p:cNvPr id="18" name="Rectangle 5"/>
              <p:cNvSpPr/>
              <p:nvPr/>
            </p:nvSpPr>
            <p:spPr>
              <a:xfrm>
                <a:off x="457861" y="1765547"/>
                <a:ext cx="8280920" cy="12340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2" name="Group 35"/>
          <p:cNvGrpSpPr/>
          <p:nvPr/>
        </p:nvGrpSpPr>
        <p:grpSpPr>
          <a:xfrm>
            <a:off x="383376" y="4546052"/>
            <a:ext cx="8377248" cy="2215066"/>
            <a:chOff x="448716" y="4523643"/>
            <a:chExt cx="8377248" cy="2215066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2192391" y="4523643"/>
              <a:ext cx="48965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+mn-lt"/>
                </a:rPr>
                <a:t>VARIAZIONI DI INTENSITA’ NEL TEMPO</a:t>
              </a:r>
            </a:p>
          </p:txBody>
        </p:sp>
        <p:grpSp>
          <p:nvGrpSpPr>
            <p:cNvPr id="24" name="Group 31"/>
            <p:cNvGrpSpPr/>
            <p:nvPr/>
          </p:nvGrpSpPr>
          <p:grpSpPr>
            <a:xfrm>
              <a:off x="448716" y="4951652"/>
              <a:ext cx="8377248" cy="1787057"/>
              <a:chOff x="448716" y="4951652"/>
              <a:chExt cx="8377248" cy="1787057"/>
            </a:xfrm>
          </p:grpSpPr>
          <p:grpSp>
            <p:nvGrpSpPr>
              <p:cNvPr id="25" name="Group 30"/>
              <p:cNvGrpSpPr/>
              <p:nvPr/>
            </p:nvGrpSpPr>
            <p:grpSpPr>
              <a:xfrm>
                <a:off x="448716" y="5056907"/>
                <a:ext cx="8228922" cy="1477328"/>
                <a:chOff x="448716" y="5056907"/>
                <a:chExt cx="8228922" cy="1477328"/>
              </a:xfrm>
            </p:grpSpPr>
            <p:sp>
              <p:nvSpPr>
                <p:cNvPr id="27" name="CasellaDiTesto 26"/>
                <p:cNvSpPr txBox="1"/>
                <p:nvPr/>
              </p:nvSpPr>
              <p:spPr>
                <a:xfrm>
                  <a:off x="448716" y="5056907"/>
                  <a:ext cx="250548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PERMANENTI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peso proprio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peso sovrastrutture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spostamenti e deformazioni imposte</a:t>
                  </a:r>
                </a:p>
              </p:txBody>
            </p:sp>
            <p:sp>
              <p:nvSpPr>
                <p:cNvPr id="28" name="CasellaDiTesto 27"/>
                <p:cNvSpPr txBox="1"/>
                <p:nvPr/>
              </p:nvSpPr>
              <p:spPr>
                <a:xfrm>
                  <a:off x="5186146" y="5056907"/>
                  <a:ext cx="2051115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ECCEZIONALI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incendi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esplosioni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urti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impatti</a:t>
                  </a:r>
                </a:p>
              </p:txBody>
            </p:sp>
            <p:sp>
              <p:nvSpPr>
                <p:cNvPr id="29" name="CasellaDiTesto 28"/>
                <p:cNvSpPr txBox="1"/>
                <p:nvPr/>
              </p:nvSpPr>
              <p:spPr>
                <a:xfrm>
                  <a:off x="3079607" y="5072577"/>
                  <a:ext cx="19811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VARIABILI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di lunga durata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di breve durata</a:t>
                  </a:r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7362666" y="5056907"/>
                  <a:ext cx="13149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SISMICHE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terremoti</a:t>
                  </a:r>
                </a:p>
              </p:txBody>
            </p:sp>
          </p:grpSp>
          <p:sp>
            <p:nvSpPr>
              <p:cNvPr id="26" name="Rectangle 23"/>
              <p:cNvSpPr/>
              <p:nvPr/>
            </p:nvSpPr>
            <p:spPr>
              <a:xfrm>
                <a:off x="545044" y="4951652"/>
                <a:ext cx="8280920" cy="178705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1" name="Group 34"/>
          <p:cNvGrpSpPr/>
          <p:nvPr/>
        </p:nvGrpSpPr>
        <p:grpSpPr>
          <a:xfrm>
            <a:off x="431540" y="3280159"/>
            <a:ext cx="8280920" cy="891912"/>
            <a:chOff x="467236" y="3070270"/>
            <a:chExt cx="8280920" cy="891912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2816641" y="3070270"/>
              <a:ext cx="36004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+mn-lt"/>
                </a:rPr>
                <a:t>RISPOSTA STRUTTURALE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467236" y="3462421"/>
              <a:ext cx="8280920" cy="499761"/>
              <a:chOff x="467236" y="3462421"/>
              <a:chExt cx="8280920" cy="499761"/>
            </a:xfrm>
          </p:grpSpPr>
          <p:grpSp>
            <p:nvGrpSpPr>
              <p:cNvPr id="34" name="Group 32"/>
              <p:cNvGrpSpPr/>
              <p:nvPr/>
            </p:nvGrpSpPr>
            <p:grpSpPr>
              <a:xfrm>
                <a:off x="652335" y="3516226"/>
                <a:ext cx="7563795" cy="369332"/>
                <a:chOff x="652335" y="3516226"/>
                <a:chExt cx="7563795" cy="369332"/>
              </a:xfrm>
            </p:grpSpPr>
            <p:sp>
              <p:nvSpPr>
                <p:cNvPr id="36" name="CasellaDiTesto 35"/>
                <p:cNvSpPr txBox="1"/>
                <p:nvPr/>
              </p:nvSpPr>
              <p:spPr>
                <a:xfrm>
                  <a:off x="652335" y="3516226"/>
                  <a:ext cx="15805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STATICHE</a:t>
                  </a:r>
                </a:p>
              </p:txBody>
            </p:sp>
            <p:sp>
              <p:nvSpPr>
                <p:cNvPr id="37" name="CasellaDiTesto 36"/>
                <p:cNvSpPr txBox="1"/>
                <p:nvPr/>
              </p:nvSpPr>
              <p:spPr>
                <a:xfrm>
                  <a:off x="6491586" y="3516226"/>
                  <a:ext cx="1724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algn="ctr">
                    <a:defRPr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dirty="0">
                      <a:latin typeface="+mn-lt"/>
                    </a:rPr>
                    <a:t>DINAMICHE</a:t>
                  </a:r>
                </a:p>
              </p:txBody>
            </p:sp>
            <p:sp>
              <p:nvSpPr>
                <p:cNvPr id="38" name="CasellaDiTesto 37"/>
                <p:cNvSpPr txBox="1"/>
                <p:nvPr/>
              </p:nvSpPr>
              <p:spPr>
                <a:xfrm>
                  <a:off x="3372798" y="3516226"/>
                  <a:ext cx="2602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algn="ctr">
                    <a:defRPr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dirty="0">
                      <a:latin typeface="+mn-lt"/>
                    </a:rPr>
                    <a:t>PSEUDO STATICHE</a:t>
                  </a:r>
                </a:p>
              </p:txBody>
            </p:sp>
          </p:grpSp>
          <p:sp>
            <p:nvSpPr>
              <p:cNvPr id="35" name="Rectangle 29"/>
              <p:cNvSpPr/>
              <p:nvPr/>
            </p:nvSpPr>
            <p:spPr>
              <a:xfrm>
                <a:off x="467236" y="3462421"/>
                <a:ext cx="8280920" cy="499761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9" name="Rettangolo 38"/>
          <p:cNvSpPr/>
          <p:nvPr/>
        </p:nvSpPr>
        <p:spPr>
          <a:xfrm>
            <a:off x="325846" y="522694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17D9A5B5-983C-6E4C-DF1A-CCE1CD86E37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4602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4959" y="1244043"/>
            <a:ext cx="5150786" cy="36933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di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LUNGHEZZA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3662" y="1778445"/>
            <a:ext cx="9271325" cy="4560198"/>
            <a:chOff x="-54786" y="1617951"/>
            <a:chExt cx="9271325" cy="4560198"/>
          </a:xfrm>
        </p:grpSpPr>
        <p:grpSp>
          <p:nvGrpSpPr>
            <p:cNvPr id="3" name="Group 2"/>
            <p:cNvGrpSpPr/>
            <p:nvPr/>
          </p:nvGrpSpPr>
          <p:grpSpPr>
            <a:xfrm>
              <a:off x="5125759" y="1617951"/>
              <a:ext cx="3726608" cy="3766493"/>
              <a:chOff x="5188015" y="1678731"/>
              <a:chExt cx="3726608" cy="376649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88015" y="1678731"/>
                <a:ext cx="3726608" cy="376649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338733" y="2996601"/>
                <a:ext cx="13006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TRAZIONE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53455" y="1617951"/>
              <a:ext cx="3110476" cy="3813417"/>
              <a:chOff x="4427984" y="980729"/>
              <a:chExt cx="4104456" cy="545318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7984" y="980729"/>
                <a:ext cx="4104456" cy="545318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783478" y="2768683"/>
                <a:ext cx="2736304" cy="4291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350" b="1" dirty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COMPRESSIONE</a:t>
                </a:r>
                <a:endParaRPr lang="it-IT" sz="1500" b="1" dirty="0">
                  <a:solidFill>
                    <a:srgbClr val="C00000"/>
                  </a:solidFill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-54786" y="5531818"/>
              <a:ext cx="45269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COMPRESSIONE </a:t>
              </a: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it-IT" altLang="it-IT" sz="2100" b="1" baseline="-25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  <a:endParaRPr lang="it-IT" altLang="it-IT" sz="21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tende ad </a:t>
              </a:r>
              <a:r>
                <a:rPr lang="it-IT" altLang="it-IT" sz="15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avvicinare</a:t>
              </a: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le parti costituenti il materiale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4652885" y="5531818"/>
              <a:ext cx="45636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TRAZIONE </a:t>
              </a: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it-IT" altLang="it-IT" sz="2100" b="1" baseline="-25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endPara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tende ad </a:t>
              </a:r>
              <a:r>
                <a:rPr lang="it-IT" altLang="it-IT" sz="15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allontanare</a:t>
              </a: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le parti costituenti il materiale</a:t>
              </a: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47663" y="742076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ELEMENTARI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15616" y="3328845"/>
            <a:ext cx="0" cy="7069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15616" y="4133875"/>
            <a:ext cx="0" cy="6799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17932" y="5157192"/>
            <a:ext cx="0" cy="6053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968401" y="3453917"/>
            <a:ext cx="0" cy="6799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3">
            <a:extLst>
              <a:ext uri="{FF2B5EF4-FFF2-40B4-BE49-F238E27FC236}">
                <a16:creationId xmlns:a16="http://schemas.microsoft.com/office/drawing/2014/main" id="{126F14B1-173C-32C0-DB27-B395BC509829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27733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4959" y="1244043"/>
            <a:ext cx="5150786" cy="46166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di </a:t>
            </a: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LUNGHEZZA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5692312"/>
            <a:ext cx="4526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COMPRESSIONE </a:t>
            </a:r>
            <a:endParaRPr lang="it-IT" altLang="it-IT" sz="2400" b="1" baseline="-25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644009" y="5692312"/>
            <a:ext cx="4563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TRAZIONE</a:t>
            </a:r>
            <a:endParaRPr lang="it-IT" altLang="it-IT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47663" y="742076"/>
            <a:ext cx="6365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SEMPLICI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595272" y="6176633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c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6443061" y="6157883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t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388484" y="1723259"/>
            <a:ext cx="8751723" cy="3751865"/>
            <a:chOff x="498238" y="1745512"/>
            <a:chExt cx="8751723" cy="3751865"/>
          </a:xfrm>
        </p:grpSpPr>
        <p:pic>
          <p:nvPicPr>
            <p:cNvPr id="20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892" y="1745512"/>
              <a:ext cx="1747180" cy="375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8238" y="1778445"/>
              <a:ext cx="1656721" cy="3679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uppo 43"/>
            <p:cNvGrpSpPr/>
            <p:nvPr/>
          </p:nvGrpSpPr>
          <p:grpSpPr>
            <a:xfrm>
              <a:off x="2843808" y="1745512"/>
              <a:ext cx="1944216" cy="3598883"/>
              <a:chOff x="2843808" y="1745512"/>
              <a:chExt cx="1944216" cy="3598883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843808" y="2265276"/>
                <a:ext cx="792088" cy="25922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Connettore diritto 6"/>
              <p:cNvCxnSpPr>
                <a:stCxn id="2" idx="0"/>
                <a:endCxn id="2" idx="2"/>
              </p:cNvCxnSpPr>
              <p:nvPr/>
            </p:nvCxnSpPr>
            <p:spPr>
              <a:xfrm>
                <a:off x="3239852" y="2265276"/>
                <a:ext cx="0" cy="259228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/>
              <p:cNvCxnSpPr>
                <a:endCxn id="2" idx="0"/>
              </p:cNvCxnSpPr>
              <p:nvPr/>
            </p:nvCxnSpPr>
            <p:spPr>
              <a:xfrm>
                <a:off x="3239852" y="1778445"/>
                <a:ext cx="0" cy="486831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/>
              <p:cNvCxnSpPr/>
              <p:nvPr/>
            </p:nvCxnSpPr>
            <p:spPr>
              <a:xfrm flipV="1">
                <a:off x="3239852" y="4881620"/>
                <a:ext cx="1" cy="462775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3319367" y="174551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C00000"/>
                    </a:solidFill>
                  </a:rPr>
                  <a:t>F</a:t>
                </a:r>
              </a:p>
            </p:txBody>
          </p:sp>
          <p:grpSp>
            <p:nvGrpSpPr>
              <p:cNvPr id="36" name="Gruppo 35"/>
              <p:cNvGrpSpPr/>
              <p:nvPr/>
            </p:nvGrpSpPr>
            <p:grpSpPr>
              <a:xfrm>
                <a:off x="2843808" y="3237384"/>
                <a:ext cx="1944216" cy="648072"/>
                <a:chOff x="2843808" y="3284984"/>
                <a:chExt cx="1944216" cy="648072"/>
              </a:xfrm>
            </p:grpSpPr>
            <p:cxnSp>
              <p:nvCxnSpPr>
                <p:cNvPr id="33" name="Connettore diritto 32"/>
                <p:cNvCxnSpPr/>
                <p:nvPr/>
              </p:nvCxnSpPr>
              <p:spPr>
                <a:xfrm>
                  <a:off x="2843808" y="3575842"/>
                  <a:ext cx="1944216" cy="115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e 29"/>
                <p:cNvSpPr/>
                <p:nvPr/>
              </p:nvSpPr>
              <p:spPr>
                <a:xfrm>
                  <a:off x="3851920" y="3284984"/>
                  <a:ext cx="675038" cy="64807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4045423" y="3388100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</p:grpSp>
        <p:sp>
          <p:nvSpPr>
            <p:cNvPr id="46" name="Rettangolo 45"/>
            <p:cNvSpPr/>
            <p:nvPr/>
          </p:nvSpPr>
          <p:spPr>
            <a:xfrm>
              <a:off x="7305745" y="2301962"/>
              <a:ext cx="792088" cy="2592288"/>
            </a:xfrm>
            <a:prstGeom prst="rect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7" name="Connettore diritto 46"/>
            <p:cNvCxnSpPr>
              <a:stCxn id="46" idx="0"/>
              <a:endCxn id="46" idx="2"/>
            </p:cNvCxnSpPr>
            <p:nvPr/>
          </p:nvCxnSpPr>
          <p:spPr>
            <a:xfrm>
              <a:off x="7701789" y="2301962"/>
              <a:ext cx="0" cy="2592288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7701789" y="1778445"/>
              <a:ext cx="0" cy="486831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>
              <a:off x="7701789" y="4915511"/>
              <a:ext cx="0" cy="542062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/>
            <p:cNvSpPr txBox="1"/>
            <p:nvPr/>
          </p:nvSpPr>
          <p:spPr>
            <a:xfrm>
              <a:off x="7781304" y="1782198"/>
              <a:ext cx="32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C00000"/>
                  </a:solidFill>
                </a:rPr>
                <a:t>F</a:t>
              </a:r>
            </a:p>
          </p:txBody>
        </p:sp>
        <p:grpSp>
          <p:nvGrpSpPr>
            <p:cNvPr id="51" name="Gruppo 50"/>
            <p:cNvGrpSpPr/>
            <p:nvPr/>
          </p:nvGrpSpPr>
          <p:grpSpPr>
            <a:xfrm>
              <a:off x="7305745" y="3274070"/>
              <a:ext cx="1944216" cy="648072"/>
              <a:chOff x="2843808" y="3284984"/>
              <a:chExt cx="1944216" cy="648072"/>
            </a:xfrm>
          </p:grpSpPr>
          <p:cxnSp>
            <p:nvCxnSpPr>
              <p:cNvPr id="52" name="Connettore diritto 51"/>
              <p:cNvCxnSpPr/>
              <p:nvPr/>
            </p:nvCxnSpPr>
            <p:spPr>
              <a:xfrm>
                <a:off x="2843808" y="3575842"/>
                <a:ext cx="1944216" cy="1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e 52"/>
              <p:cNvSpPr/>
              <p:nvPr/>
            </p:nvSpPr>
            <p:spPr>
              <a:xfrm>
                <a:off x="3851920" y="3284984"/>
                <a:ext cx="675038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4045423" y="33881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sp>
        <p:nvSpPr>
          <p:cNvPr id="3" name="Titolo 3">
            <a:extLst>
              <a:ext uri="{FF2B5EF4-FFF2-40B4-BE49-F238E27FC236}">
                <a16:creationId xmlns:a16="http://schemas.microsoft.com/office/drawing/2014/main" id="{C927A6EB-2472-BA94-99EA-7BCF17D62835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22391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" name="TextBox 12"/>
          <p:cNvSpPr txBox="1"/>
          <p:nvPr/>
        </p:nvSpPr>
        <p:spPr>
          <a:xfrm>
            <a:off x="2154959" y="1051512"/>
            <a:ext cx="5150786" cy="36933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ANGOLARI</a:t>
            </a: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547664" y="630845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ELEMENTARI</a:t>
            </a: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1459577" y="5221137"/>
            <a:ext cx="6365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TAGLIO </a:t>
            </a: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endParaRPr lang="it-IT" altLang="it-IT" sz="21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15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tende a far scorrere le parti l’una rispetto all’altra</a:t>
            </a:r>
          </a:p>
        </p:txBody>
      </p:sp>
      <p:pic>
        <p:nvPicPr>
          <p:cNvPr id="58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48" y="1654853"/>
            <a:ext cx="3766764" cy="3446587"/>
          </a:xfrm>
          <a:prstGeom prst="rect">
            <a:avLst/>
          </a:prstGeom>
        </p:spPr>
      </p:pic>
      <p:sp>
        <p:nvSpPr>
          <p:cNvPr id="59" name="Rectangle 4"/>
          <p:cNvSpPr/>
          <p:nvPr/>
        </p:nvSpPr>
        <p:spPr>
          <a:xfrm>
            <a:off x="6516209" y="2531624"/>
            <a:ext cx="165618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oup 47"/>
          <p:cNvGrpSpPr/>
          <p:nvPr/>
        </p:nvGrpSpPr>
        <p:grpSpPr>
          <a:xfrm>
            <a:off x="6516209" y="2531624"/>
            <a:ext cx="1656184" cy="1648117"/>
            <a:chOff x="7020272" y="2852936"/>
            <a:chExt cx="1656184" cy="1648117"/>
          </a:xfrm>
        </p:grpSpPr>
        <p:cxnSp>
          <p:nvCxnSpPr>
            <p:cNvPr id="61" name="Straight Connector 6"/>
            <p:cNvCxnSpPr/>
            <p:nvPr/>
          </p:nvCxnSpPr>
          <p:spPr>
            <a:xfrm>
              <a:off x="7020272" y="2852936"/>
              <a:ext cx="1656184" cy="1648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"/>
            <p:cNvCxnSpPr/>
            <p:nvPr/>
          </p:nvCxnSpPr>
          <p:spPr>
            <a:xfrm flipH="1">
              <a:off x="7020272" y="3013085"/>
              <a:ext cx="1656184" cy="1352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10"/>
          <p:cNvCxnSpPr/>
          <p:nvPr/>
        </p:nvCxnSpPr>
        <p:spPr>
          <a:xfrm>
            <a:off x="8316409" y="2531623"/>
            <a:ext cx="0" cy="15121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3"/>
          <p:cNvCxnSpPr/>
          <p:nvPr/>
        </p:nvCxnSpPr>
        <p:spPr>
          <a:xfrm flipV="1">
            <a:off x="6372193" y="2531624"/>
            <a:ext cx="0" cy="15121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8"/>
          <p:cNvGrpSpPr/>
          <p:nvPr/>
        </p:nvGrpSpPr>
        <p:grpSpPr>
          <a:xfrm>
            <a:off x="6479207" y="2387608"/>
            <a:ext cx="1732294" cy="1800200"/>
            <a:chOff x="6983270" y="2708920"/>
            <a:chExt cx="1732294" cy="1800200"/>
          </a:xfrm>
        </p:grpSpPr>
        <p:cxnSp>
          <p:nvCxnSpPr>
            <p:cNvPr id="66" name="Straight Arrow Connector 26"/>
            <p:cNvCxnSpPr/>
            <p:nvPr/>
          </p:nvCxnSpPr>
          <p:spPr>
            <a:xfrm flipH="1">
              <a:off x="6983270" y="2708920"/>
              <a:ext cx="16931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30"/>
            <p:cNvCxnSpPr/>
            <p:nvPr/>
          </p:nvCxnSpPr>
          <p:spPr>
            <a:xfrm>
              <a:off x="7020272" y="4509120"/>
              <a:ext cx="169529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41"/>
          <p:cNvGrpSpPr/>
          <p:nvPr/>
        </p:nvGrpSpPr>
        <p:grpSpPr>
          <a:xfrm>
            <a:off x="6516209" y="2543723"/>
            <a:ext cx="1656184" cy="1652153"/>
            <a:chOff x="7020272" y="2865035"/>
            <a:chExt cx="1656184" cy="1652153"/>
          </a:xfrm>
        </p:grpSpPr>
        <p:cxnSp>
          <p:nvCxnSpPr>
            <p:cNvPr id="69" name="Straight Connector 35"/>
            <p:cNvCxnSpPr/>
            <p:nvPr/>
          </p:nvCxnSpPr>
          <p:spPr>
            <a:xfrm>
              <a:off x="7020272" y="2865035"/>
              <a:ext cx="1656184" cy="139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6"/>
            <p:cNvCxnSpPr/>
            <p:nvPr/>
          </p:nvCxnSpPr>
          <p:spPr>
            <a:xfrm>
              <a:off x="7020272" y="4373171"/>
              <a:ext cx="1656184" cy="144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8"/>
            <p:cNvCxnSpPr/>
            <p:nvPr/>
          </p:nvCxnSpPr>
          <p:spPr>
            <a:xfrm>
              <a:off x="8676456" y="4365103"/>
              <a:ext cx="0" cy="1440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62"/>
          <p:cNvGrpSpPr/>
          <p:nvPr/>
        </p:nvGrpSpPr>
        <p:grpSpPr>
          <a:xfrm>
            <a:off x="6856462" y="2846924"/>
            <a:ext cx="936219" cy="902166"/>
            <a:chOff x="7360525" y="3168236"/>
            <a:chExt cx="936219" cy="902166"/>
          </a:xfrm>
        </p:grpSpPr>
        <p:cxnSp>
          <p:nvCxnSpPr>
            <p:cNvPr id="73" name="Straight Arrow Connector 50"/>
            <p:cNvCxnSpPr/>
            <p:nvPr/>
          </p:nvCxnSpPr>
          <p:spPr>
            <a:xfrm flipV="1">
              <a:off x="7442479" y="3789181"/>
              <a:ext cx="288032" cy="2160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51"/>
            <p:cNvCxnSpPr/>
            <p:nvPr/>
          </p:nvCxnSpPr>
          <p:spPr>
            <a:xfrm flipH="1" flipV="1">
              <a:off x="7360525" y="3168236"/>
              <a:ext cx="288032" cy="31326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55"/>
            <p:cNvCxnSpPr/>
            <p:nvPr/>
          </p:nvCxnSpPr>
          <p:spPr>
            <a:xfrm flipH="1">
              <a:off x="7986108" y="3305794"/>
              <a:ext cx="310636" cy="2712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57"/>
            <p:cNvCxnSpPr/>
            <p:nvPr/>
          </p:nvCxnSpPr>
          <p:spPr>
            <a:xfrm>
              <a:off x="7986108" y="3802264"/>
              <a:ext cx="254590" cy="26813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1221118" y="5982889"/>
            <a:ext cx="7455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Effetto combinato di una </a:t>
            </a:r>
            <a:r>
              <a:rPr lang="it-IT" altLang="it-IT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trazione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 di una </a:t>
            </a:r>
            <a:r>
              <a:rPr lang="it-IT" altLang="it-IT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compressione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ortogonali tra di loro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 agenti a 45° dall’asse dell’elemento</a:t>
            </a:r>
          </a:p>
        </p:txBody>
      </p:sp>
      <p:pic>
        <p:nvPicPr>
          <p:cNvPr id="27" name="Picture 2" descr="perito nava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1714" y="1660991"/>
            <a:ext cx="1901735" cy="3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CA369799-303E-7CB3-557D-CA906724AF5B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7464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4959" y="1130428"/>
            <a:ext cx="5150786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producono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INCURVAMENTO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47664" y="630845"/>
            <a:ext cx="6365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ELEMENTARI</a:t>
            </a:r>
          </a:p>
        </p:txBody>
      </p:sp>
      <p:sp>
        <p:nvSpPr>
          <p:cNvPr id="2" name="Rectangle 1"/>
          <p:cNvSpPr/>
          <p:nvPr/>
        </p:nvSpPr>
        <p:spPr>
          <a:xfrm>
            <a:off x="3939365" y="4779934"/>
            <a:ext cx="4993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L’elemento è soggetto ad una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coppia di forze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giacente in un piano ortogonale ai suoi infiniti piani longitudinali, di cui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TUTTI TRANNE UNO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subiscono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una variazione di lunghezza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3773" y="1660174"/>
            <a:ext cx="2602244" cy="3564566"/>
            <a:chOff x="-324544" y="1763371"/>
            <a:chExt cx="2878480" cy="327692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4544" y="1763371"/>
              <a:ext cx="2878480" cy="32769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3815" y="3764797"/>
              <a:ext cx="1210564" cy="2702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FLESSIONE</a:t>
              </a: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4573708" y="3284984"/>
            <a:ext cx="3897939" cy="2766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it-IT" sz="13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7"/>
          <p:cNvCxnSpPr>
            <a:cxnSpLocks noChangeShapeType="1"/>
            <a:stCxn id="25" idx="1"/>
            <a:endCxn id="25" idx="3"/>
          </p:cNvCxnSpPr>
          <p:nvPr/>
        </p:nvCxnSpPr>
        <p:spPr bwMode="auto">
          <a:xfrm>
            <a:off x="4573708" y="3423327"/>
            <a:ext cx="3897939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urved Right Arrow 5"/>
          <p:cNvSpPr/>
          <p:nvPr/>
        </p:nvSpPr>
        <p:spPr>
          <a:xfrm rot="10800000" flipH="1">
            <a:off x="3939365" y="3094526"/>
            <a:ext cx="497035" cy="6841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0800000">
            <a:off x="8499739" y="3060880"/>
            <a:ext cx="432968" cy="6841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2080" y="3094526"/>
            <a:ext cx="93610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83433" y="3094526"/>
            <a:ext cx="92231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46513" y="3744391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29653" y="3743606"/>
            <a:ext cx="922312" cy="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98404" y="2568624"/>
            <a:ext cx="17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404" y="3896025"/>
            <a:ext cx="17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cs typeface="Arial" panose="020B0604020202020204" pitchFamily="34" charset="0"/>
              </a:rPr>
              <a:t>trazione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98044" y="600865"/>
            <a:ext cx="607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" descr="perito nava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5429">
            <a:off x="940657" y="4115369"/>
            <a:ext cx="1998091" cy="30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4903F66E-3FAE-4ABE-463A-3FE6C0458755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1041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9219" y="405295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692696"/>
            <a:ext cx="727280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Insieme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:</a:t>
            </a:r>
            <a:r>
              <a:rPr lang="it-IT" sz="2000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collezione di entità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:</a:t>
            </a:r>
            <a:r>
              <a:rPr lang="it-IT" sz="2000" b="1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collezione di entità che hanno relazioni tra di loro</a:t>
            </a:r>
          </a:p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rgbClr val="C00000"/>
                </a:solidFill>
                <a:cs typeface="Consolas" panose="020B0609020204030204" pitchFamily="49" charset="0"/>
              </a:rPr>
              <a:t>Sistema</a:t>
            </a:r>
            <a:r>
              <a:rPr lang="it-IT" sz="2000" dirty="0">
                <a:solidFill>
                  <a:srgbClr val="C00000"/>
                </a:solidFill>
                <a:cs typeface="Consolas" panose="020B0609020204030204" pitchFamily="49" charset="0"/>
              </a:rPr>
              <a:t>:</a:t>
            </a:r>
            <a:r>
              <a:rPr lang="it-IT" sz="2000" b="1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caratterizzato da proprietà specifiche che lo identificano e contraddistinguo come unità a se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31539" y="3068960"/>
            <a:ext cx="808381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600" b="1" dirty="0">
                <a:solidFill>
                  <a:srgbClr val="002060"/>
                </a:solidFill>
                <a:cs typeface="Consolas" panose="020B0609020204030204" pitchFamily="49" charset="0"/>
              </a:rPr>
              <a:t>ORGANISMO EDILIZIO =</a:t>
            </a:r>
            <a:r>
              <a:rPr lang="it-IT" sz="3600" b="1" dirty="0">
                <a:solidFill>
                  <a:srgbClr val="C00000"/>
                </a:solidFill>
                <a:cs typeface="Consolas" panose="020B0609020204030204" pitchFamily="49" charset="0"/>
              </a:rPr>
              <a:t> SISTEMA</a:t>
            </a:r>
          </a:p>
          <a:p>
            <a:pPr algn="ctr"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elementi</a:t>
            </a: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che si </a:t>
            </a: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relazionano in modo complesso </a:t>
            </a:r>
          </a:p>
          <a:p>
            <a:pPr algn="ctr"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con lo scopo di </a:t>
            </a: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soddisfare le esigenze </a:t>
            </a: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dell’utenza</a:t>
            </a:r>
          </a:p>
          <a:p>
            <a:pPr algn="ctr">
              <a:lnSpc>
                <a:spcPct val="120000"/>
              </a:lnSpc>
            </a:pPr>
            <a:endParaRPr lang="it-IT" sz="2400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 di elementi spaziali e di elementi tecnici, interni ed esterni,  pertinenti all’edificio, caratterizzati dalle loro funzioni e dalle loro relazioni reciproche 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 10838) 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it-IT" sz="24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6BB4507E-8BBC-6153-8C5E-81D9192CE9D1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91542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0668" y="4795897"/>
            <a:ext cx="8062664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ottimale dell’elemento: segue il diagramma dei momenti flettenti</a:t>
            </a:r>
          </a:p>
          <a:p>
            <a:pPr algn="ctr">
              <a:defRPr/>
            </a:pPr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AD UNIFORME RESISTENZA</a:t>
            </a: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 il materiale dove c’è più bisogno </a:t>
            </a: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massimo  </a:t>
            </a:r>
            <a:r>
              <a:rPr lang="it-IT" sz="4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⁼</a:t>
            </a:r>
            <a:r>
              <a:rPr lang="it-IT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più grande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668" y="693911"/>
            <a:ext cx="8062664" cy="10710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FLETTENTE 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entità dello sforzo che sollecita le singole sezioni</a:t>
            </a:r>
          </a:p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5656" y="2005520"/>
            <a:ext cx="6192688" cy="2913008"/>
            <a:chOff x="1187624" y="2097372"/>
            <a:chExt cx="6192688" cy="2913008"/>
          </a:xfrm>
        </p:grpSpPr>
        <p:pic>
          <p:nvPicPr>
            <p:cNvPr id="2050" name="Picture 2" descr="Risultato immagini per diagramma momenti flettenti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097372"/>
              <a:ext cx="2873375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3135" y="2099076"/>
              <a:ext cx="3007177" cy="2911304"/>
            </a:xfrm>
            <a:prstGeom prst="rect">
              <a:avLst/>
            </a:prstGeom>
          </p:spPr>
        </p:pic>
      </p:grpSp>
      <p:pic>
        <p:nvPicPr>
          <p:cNvPr id="32" name="Immagin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05520"/>
            <a:ext cx="9144001" cy="485248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2203" y="404664"/>
            <a:ext cx="6078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0A0A2CD0-2E88-0385-0905-CD07CC13A6E6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9197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40668" y="693911"/>
            <a:ext cx="806266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SOLLECITAZIONI COMPLESSE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123728" y="1343198"/>
            <a:ext cx="6840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PRESSOFLESSIONE</a:t>
            </a: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elementi soggetti a carichi assiali e con sezioni  contemporaneamente tese e compresse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703593" y="2546483"/>
            <a:ext cx="5765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CARICO DI PUNTA = CARICO CRITICO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cui si passa dalla compressione all’incurvamento</a:t>
            </a:r>
          </a:p>
          <a:p>
            <a:pPr marL="257175" indent="-257175" algn="ctr" eaLnBrk="1" hangingPunct="1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Eccentricità del carico</a:t>
            </a:r>
          </a:p>
          <a:p>
            <a:pPr marL="257175" indent="-257175" algn="ctr" eaLnBrk="1" hangingPunct="1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Disomogeneità dei materiali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34634" y="5575637"/>
            <a:ext cx="8874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Forma ottimale dell’elemento: </a:t>
            </a: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a uniforme resistenza,  a sezione cava e circolare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(con massa resistente disposta a distanza grande dall’asse longitudinale)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703593" y="3768698"/>
            <a:ext cx="57650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elementi </a:t>
            </a: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SNELLI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  soggetti a pressione assiale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pilastri, puntoni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"/>
          <a:stretch/>
        </p:blipFill>
        <p:spPr>
          <a:xfrm>
            <a:off x="0" y="700442"/>
            <a:ext cx="9180512" cy="6195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6" y="1343198"/>
            <a:ext cx="2033972" cy="392926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881F7AF3-71BE-A842-A357-684FA7BE4BB4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7873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7704" y="89177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499" y="1501471"/>
            <a:ext cx="734481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AZIONE 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- ogni causa o insieme di cause capace di indurre stati limite in una struttura 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</a:rPr>
              <a:t>sforzo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  - inteso come forza per unità di superficie</a:t>
            </a:r>
            <a:endParaRPr lang="it-IT" sz="2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887940"/>
            <a:ext cx="824295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20000"/>
              </a:lnSpc>
              <a:defRPr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+mn-lt"/>
              </a:rPr>
              <a:t>DEFORMAZIONE </a:t>
            </a:r>
            <a:r>
              <a:rPr lang="it-IT" sz="2000" b="0" dirty="0">
                <a:latin typeface="+mn-lt"/>
              </a:rPr>
              <a:t>- è la variazione di forma dell’elemento causata dalle sollecitazioni esterne</a:t>
            </a:r>
            <a:endParaRPr lang="it-IT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709" y="3953298"/>
            <a:ext cx="7344816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TENSIONI INTERNE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-  forze di reazione che nascono in ogni punto all’interno del materiale, tendenti ad opporsi alla deformazione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3106" y="5325981"/>
            <a:ext cx="7848873" cy="914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RIGIDEZZA FLESSIONALE</a:t>
            </a:r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- capacità che ha un corpo di opporsi alla deformazione elastica provocata da una forza applicata</a:t>
            </a:r>
            <a:endParaRPr lang="it-IT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7532" y="301142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806A28C-5D71-A6CE-E5A9-0E0FB209E7DE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93439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04417" y="693911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94008" y="1585348"/>
            <a:ext cx="8724624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RIGIDEZZA FLESSIONALE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è una proprietà dell’elemento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è funzione della distribuzione della massa al suo interno (dipende dalla FORMA dell’elemento)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9552" y="3154847"/>
            <a:ext cx="8724624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ELEMENTO PRIVO DI RIGIDEZZA FLESSIONALE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non è in grado di opporre resistenza a compressione, ma resiste a trazione</a:t>
            </a:r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4126802"/>
            <a:ext cx="2901984" cy="271334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0528" y="307560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53F205E2-E76E-6756-AE33-047C584A367A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83178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564" y="4857472"/>
            <a:ext cx="7848873" cy="4948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NUMERO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ELEMENTI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che concorrono a determinare lo schema del sistema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819" y="2223042"/>
            <a:ext cx="7848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SISTEMI MECCANICI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combinazione di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elementi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vincoli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. Possono essere ipostatici, isostatici, iperstatici se a secondo che i gradi di libertà siano maggiori, uguali o minori delle reazioni vincolari offerte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89672"/>
            <a:ext cx="6172200" cy="62746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ALTRE DEFINIZIONI IMPORTANTI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575" y="1553620"/>
            <a:ext cx="7848873" cy="49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VINCOLO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qualsiasi condizione che limita il moto di un corpo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7564" y="5561910"/>
            <a:ext cx="7848873" cy="393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TIPO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DI ELEMENTO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(rigido o privo di rigidezza flessionale).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7564" y="6165304"/>
            <a:ext cx="7848873" cy="594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TIPO</a:t>
            </a: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DI</a:t>
            </a: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SOLLECITAZIONE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 prevalente (compressione, trazione, flessione), o il sistema di forze</a:t>
            </a:r>
          </a:p>
        </p:txBody>
      </p:sp>
      <p:sp>
        <p:nvSpPr>
          <p:cNvPr id="3" name="Down Arrow 2"/>
          <p:cNvSpPr/>
          <p:nvPr/>
        </p:nvSpPr>
        <p:spPr>
          <a:xfrm>
            <a:off x="4319972" y="3819730"/>
            <a:ext cx="504056" cy="85346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081AEA-4AF6-06BC-6B58-27FD54596B2B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505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7" y="1912430"/>
            <a:ext cx="3602062" cy="48818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46916" y="2246094"/>
            <a:ext cx="1819309" cy="4266553"/>
            <a:chOff x="4246773" y="1424312"/>
            <a:chExt cx="1819309" cy="4266553"/>
          </a:xfrm>
        </p:grpSpPr>
        <p:sp>
          <p:nvSpPr>
            <p:cNvPr id="4" name="TextBox 3"/>
            <p:cNvSpPr txBox="1"/>
            <p:nvPr/>
          </p:nvSpPr>
          <p:spPr>
            <a:xfrm>
              <a:off x="4246773" y="1424312"/>
              <a:ext cx="1819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INCASTRO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6327" y="3326756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sz="2400" dirty="0">
                  <a:latin typeface="+mn-lt"/>
                </a:rPr>
                <a:t>CERNIERA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8796" y="5229200"/>
              <a:ext cx="1675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CARRELLO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28184" y="2276872"/>
            <a:ext cx="2592288" cy="4204998"/>
            <a:chOff x="4246773" y="1424312"/>
            <a:chExt cx="2592288" cy="4204998"/>
          </a:xfrm>
        </p:grpSpPr>
        <p:sp>
          <p:nvSpPr>
            <p:cNvPr id="14" name="TextBox 13"/>
            <p:cNvSpPr txBox="1"/>
            <p:nvPr/>
          </p:nvSpPr>
          <p:spPr>
            <a:xfrm>
              <a:off x="4246773" y="1424312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0 gradi di libertà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6327" y="3326756"/>
              <a:ext cx="2438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latin typeface="+mn-lt"/>
                </a:rPr>
                <a:t>1 grado di libertà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18795" y="5229200"/>
              <a:ext cx="2160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 gradi di libertà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9755" y="561099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La presenza di vincoli 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permette la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correlazione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degli elementi, consentendo o impedendo  movimenti (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gradi di libertà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attraverso l’azione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 insieme di forze dette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reazioni vincolari,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che agiscono sulle particelle del sistema  limitandone il moto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B537FB92-A0C4-80FA-B512-99D4ED841096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296708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4167"/>
            <a:ext cx="4412803" cy="5940832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44008" y="1593203"/>
            <a:ext cx="4158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EQUILIBRIO DEL SISTEMA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722642" y="2604877"/>
            <a:ext cx="4001195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it-IT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Equilibrio Esterno 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ancoraggi non devono cedere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=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Equilibrio Interno 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elemento deve resistere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3B7B8035-DD30-D0DA-DC80-64D18649E4D3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58374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74227" y="609329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MECCANISMI DI RESISTENZA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41632" y="893634"/>
            <a:ext cx="4948815" cy="5049881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246DB1BD-4698-57FC-1736-F8405365EE1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46892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95535" y="1977187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La trasmissione dei carichi in direzione ortogonale alla loro linea di azione determina la sollecitazione a </a:t>
            </a: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9024" y="5834736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Ricorso ad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apparecchiature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costruttive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basate sull’impiego  di componenti capaci di resistere a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TRAZIONE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 e/o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  <a:endParaRPr lang="it-IT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1963"/>
            <a:ext cx="8856984" cy="128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PROBLEMATICA PROGETTUALE</a:t>
            </a:r>
          </a:p>
          <a:p>
            <a:pPr algn="ctr">
              <a:lnSpc>
                <a:spcPct val="114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TRASMISSIONE A TERRA DEI CARICHI CHE AGISCONO </a:t>
            </a:r>
          </a:p>
          <a:p>
            <a:pPr algn="ctr">
              <a:lnSpc>
                <a:spcPct val="114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SUL PIANO ORIZZONTALE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19971" y="2996952"/>
            <a:ext cx="504056" cy="6899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223628" y="37170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DISPOSITIVI PROGETTUALI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9024" y="433418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Impiego di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materiali 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resistenti a 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TRAZIONE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  <a:endParaRPr 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9024" y="480746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it-IT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Ricorso ad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apparecchiature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costruttive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basate sull’impiego di componenti capaci di resistere a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  <a:endParaRPr 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44404C09-94AE-A402-F668-15906ED00072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7175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4" grpId="0" animBg="1"/>
      <p:bldP spid="5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937388" y="1441685"/>
            <a:ext cx="367234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PER MASSA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rigidezza flessionale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flessione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4571699" y="3007448"/>
            <a:ext cx="44037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800" b="1" dirty="0">
                <a:solidFill>
                  <a:srgbClr val="C00000"/>
                </a:solidFill>
                <a:latin typeface="+mn-lt"/>
              </a:rPr>
              <a:t>PER FORMA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+mn-lt"/>
              </a:rPr>
              <a:t>Con rigidezza flessionale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</a:rPr>
              <a:t>compressione</a:t>
            </a:r>
            <a:endParaRPr lang="it-IT" sz="20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it-IT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+mn-lt"/>
              </a:rPr>
              <a:t>senza rigidezza flessionale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</a:rPr>
              <a:t>trazione</a:t>
            </a:r>
            <a:endParaRPr lang="it-IT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4757371" y="5457745"/>
            <a:ext cx="403238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PER GEOMETRIA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massa trascurabile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compressione e trazione</a:t>
            </a:r>
          </a:p>
        </p:txBody>
      </p:sp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2320340" y="673217"/>
            <a:ext cx="5295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MECCANISMI DI RESISTENZA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1196436"/>
            <a:ext cx="412359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8711" y="1484785"/>
            <a:ext cx="4125549" cy="5373215"/>
            <a:chOff x="334988" y="1755451"/>
            <a:chExt cx="3632514" cy="5085049"/>
          </a:xfrm>
        </p:grpSpPr>
        <p:pic>
          <p:nvPicPr>
            <p:cNvPr id="4111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4988" y="1755451"/>
              <a:ext cx="3632514" cy="1117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6" y="3140968"/>
              <a:ext cx="3600659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43" y="5129100"/>
              <a:ext cx="3600659" cy="17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5" name="Group 13"/>
          <p:cNvGrpSpPr>
            <a:grpSpLocks/>
          </p:cNvGrpSpPr>
          <p:nvPr/>
        </p:nvGrpSpPr>
        <p:grpSpPr bwMode="auto">
          <a:xfrm>
            <a:off x="1029362" y="2262585"/>
            <a:ext cx="2209388" cy="4600378"/>
            <a:chOff x="1399448" y="2204864"/>
            <a:chExt cx="2236448" cy="4658162"/>
          </a:xfrm>
        </p:grpSpPr>
        <p:sp>
          <p:nvSpPr>
            <p:cNvPr id="4108" name="TextBox 12"/>
            <p:cNvSpPr txBox="1">
              <a:spLocks noChangeArrowheads="1"/>
            </p:cNvSpPr>
            <p:nvPr/>
          </p:nvSpPr>
          <p:spPr bwMode="auto">
            <a:xfrm>
              <a:off x="1653576" y="2204864"/>
              <a:ext cx="1728192" cy="40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TRAVE</a:t>
              </a:r>
            </a:p>
          </p:txBody>
        </p:sp>
        <p:sp>
          <p:nvSpPr>
            <p:cNvPr id="4109" name="TextBox 14"/>
            <p:cNvSpPr txBox="1">
              <a:spLocks noChangeArrowheads="1"/>
            </p:cNvSpPr>
            <p:nvPr/>
          </p:nvSpPr>
          <p:spPr bwMode="auto">
            <a:xfrm>
              <a:off x="1653576" y="4085203"/>
              <a:ext cx="1728192" cy="40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ARCO</a:t>
              </a:r>
            </a:p>
          </p:txBody>
        </p:sp>
        <p:sp>
          <p:nvSpPr>
            <p:cNvPr id="4110" name="TextBox 15"/>
            <p:cNvSpPr txBox="1">
              <a:spLocks noChangeArrowheads="1"/>
            </p:cNvSpPr>
            <p:nvPr/>
          </p:nvSpPr>
          <p:spPr bwMode="auto">
            <a:xfrm>
              <a:off x="1399448" y="6457890"/>
              <a:ext cx="2236448" cy="40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>
                  <a:solidFill>
                    <a:srgbClr val="C00000"/>
                  </a:solidFill>
                  <a:latin typeface="+mn-lt"/>
                </a:rPr>
                <a:t>ASTE RETICOLARI</a:t>
              </a:r>
            </a:p>
          </p:txBody>
        </p:sp>
      </p:grp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1254749" y="4495453"/>
            <a:ext cx="1707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CAVO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EEA6A014-77B2-27A3-E7AA-8847ABF88521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267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3082" grpId="0"/>
      <p:bldP spid="4104" grpId="0"/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9219" y="405295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75121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ORGANISMO EDILIZIO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79504" y="145508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Consolas" panose="020B0609020204030204" pitchFamily="49" charset="0"/>
              </a:rPr>
              <a:t>SISTEMA TECNOLOGICO</a:t>
            </a:r>
          </a:p>
          <a:p>
            <a:pPr algn="ctr"/>
            <a:r>
              <a:rPr lang="it-IT" sz="16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  <a:r>
              <a:rPr lang="it-IT" sz="1600" b="1" dirty="0">
                <a:solidFill>
                  <a:srgbClr val="002060"/>
                </a:solidFill>
                <a:cs typeface="Consolas" panose="020B0609020204030204" pitchFamily="49" charset="0"/>
              </a:rPr>
              <a:t>unità tecnologiche</a:t>
            </a:r>
            <a:endParaRPr lang="it-IT" sz="16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7964" y="145508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Consolas" panose="020B0609020204030204" pitchFamily="49" charset="0"/>
              </a:rPr>
              <a:t>SISTEMA AMBIENTALE</a:t>
            </a:r>
          </a:p>
          <a:p>
            <a:pPr algn="ctr"/>
            <a:r>
              <a:rPr lang="it-IT" sz="16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  <a:r>
              <a:rPr lang="it-IT" sz="1600" b="1" dirty="0">
                <a:solidFill>
                  <a:srgbClr val="002060"/>
                </a:solidFill>
                <a:cs typeface="Consolas" panose="020B0609020204030204" pitchFamily="49" charset="0"/>
              </a:rPr>
              <a:t>unità ambientali</a:t>
            </a:r>
            <a:endParaRPr lang="it-IT" sz="16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19774" y="2145951"/>
            <a:ext cx="4890238" cy="3976962"/>
            <a:chOff x="19774" y="2145951"/>
            <a:chExt cx="4890238" cy="397696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9774" y="5661248"/>
              <a:ext cx="4592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UNITA’ AMBIENTALE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225408" y="2145951"/>
              <a:ext cx="4684604" cy="3456384"/>
              <a:chOff x="323528" y="2204864"/>
              <a:chExt cx="4684604" cy="3456384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3528" y="2204864"/>
                <a:ext cx="4684604" cy="3456384"/>
              </a:xfrm>
              <a:prstGeom prst="rect">
                <a:avLst/>
              </a:prstGeom>
            </p:spPr>
          </p:pic>
          <p:sp>
            <p:nvSpPr>
              <p:cNvPr id="4" name="Rettangolo 3"/>
              <p:cNvSpPr/>
              <p:nvPr/>
            </p:nvSpPr>
            <p:spPr>
              <a:xfrm>
                <a:off x="611560" y="4221088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0" name="Connettore 2 9"/>
            <p:cNvCxnSpPr/>
            <p:nvPr/>
          </p:nvCxnSpPr>
          <p:spPr>
            <a:xfrm flipV="1">
              <a:off x="1187624" y="3332235"/>
              <a:ext cx="0" cy="232901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e 18"/>
            <p:cNvSpPr/>
            <p:nvPr/>
          </p:nvSpPr>
          <p:spPr>
            <a:xfrm>
              <a:off x="1011082" y="3234320"/>
              <a:ext cx="353083" cy="3432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716016" y="2333156"/>
            <a:ext cx="4464496" cy="4097533"/>
            <a:chOff x="4716016" y="2333156"/>
            <a:chExt cx="4464496" cy="4097533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4716016" y="5661248"/>
              <a:ext cx="4464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UNITA’ TECNOLOGICA</a:t>
              </a:r>
            </a:p>
            <a:p>
              <a:pPr algn="ctr"/>
              <a:r>
                <a:rPr lang="it-IT" sz="20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 </a:t>
              </a:r>
            </a:p>
          </p:txBody>
        </p:sp>
        <p:pic>
          <p:nvPicPr>
            <p:cNvPr id="1026" name="Picture 2" descr="Strutture in calcestruzzo armato - tecnologiaduepuntozero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86472" y="2333156"/>
              <a:ext cx="4123584" cy="3157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Connettore 2 21"/>
            <p:cNvCxnSpPr/>
            <p:nvPr/>
          </p:nvCxnSpPr>
          <p:spPr>
            <a:xfrm flipV="1">
              <a:off x="5580112" y="4869160"/>
              <a:ext cx="0" cy="86578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arrotondato 22"/>
            <p:cNvSpPr/>
            <p:nvPr/>
          </p:nvSpPr>
          <p:spPr>
            <a:xfrm>
              <a:off x="4788024" y="4581128"/>
              <a:ext cx="1224136" cy="28803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134F25AB-4BD0-97B9-4FAA-2ACE4256CC4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18447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9219" y="405295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60162" y="713071"/>
            <a:ext cx="70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</a:rPr>
              <a:t>SOSTENIBILITA’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40792" y="1390020"/>
            <a:ext cx="702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EDIFICIO PARTE INTEGRANTE DELL’ECOSFERA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02075" y="2025545"/>
            <a:ext cx="8339840" cy="2556733"/>
            <a:chOff x="479559" y="2419467"/>
            <a:chExt cx="8339840" cy="255673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1822" y="2420887"/>
              <a:ext cx="2555313" cy="2555313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559" y="2419467"/>
              <a:ext cx="2556733" cy="2556733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666" y="2419467"/>
              <a:ext cx="2556733" cy="2556733"/>
            </a:xfrm>
            <a:prstGeom prst="rect">
              <a:avLst/>
            </a:prstGeom>
          </p:spPr>
        </p:pic>
      </p:grpSp>
      <p:sp>
        <p:nvSpPr>
          <p:cNvPr id="16" name="Titolo 3"/>
          <p:cNvSpPr txBox="1">
            <a:spLocks/>
          </p:cNvSpPr>
          <p:nvPr/>
        </p:nvSpPr>
        <p:spPr>
          <a:xfrm>
            <a:off x="1259631" y="5523163"/>
            <a:ext cx="7255711" cy="60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+mn-lt"/>
              </a:rPr>
              <a:t>Impiego di materiali eco-compatibili, impiego di tecnologie sostenibili e riduzione delle emissioni nocive</a:t>
            </a:r>
          </a:p>
        </p:txBody>
      </p:sp>
      <p:sp>
        <p:nvSpPr>
          <p:cNvPr id="17" name="Titolo 3"/>
          <p:cNvSpPr txBox="1">
            <a:spLocks/>
          </p:cNvSpPr>
          <p:nvPr/>
        </p:nvSpPr>
        <p:spPr>
          <a:xfrm>
            <a:off x="1259632" y="4725203"/>
            <a:ext cx="7368996" cy="58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+mn-lt"/>
              </a:rPr>
              <a:t>Fasi di costruzione, uso e dismissione non devono apportare danni all’ambiente o essere pericolosi per la salute</a:t>
            </a:r>
          </a:p>
        </p:txBody>
      </p:sp>
      <p:sp>
        <p:nvSpPr>
          <p:cNvPr id="18" name="Titolo 3"/>
          <p:cNvSpPr txBox="1">
            <a:spLocks/>
          </p:cNvSpPr>
          <p:nvPr/>
        </p:nvSpPr>
        <p:spPr>
          <a:xfrm>
            <a:off x="1259631" y="6250862"/>
            <a:ext cx="7255712" cy="60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+mn-lt"/>
              </a:rPr>
              <a:t>Impiego energie rinnovabili e riduzione dei consumi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511050" y="4678764"/>
            <a:ext cx="753672" cy="4645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505959" y="5512843"/>
            <a:ext cx="753672" cy="4645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505959" y="6250862"/>
            <a:ext cx="753672" cy="4645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329BEDAA-985A-F8FA-A4CB-F75A34C61FD9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718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0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847310" y="206146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1800"/>
          </a:p>
        </p:txBody>
      </p:sp>
      <p:pic>
        <p:nvPicPr>
          <p:cNvPr id="241668" name="Picture 4" descr="giappone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096105" cy="26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P101008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17" y="1340768"/>
            <a:ext cx="2648127" cy="30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0" name="Picture 6" descr="Scansione0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893" y="1341015"/>
            <a:ext cx="2996859" cy="30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roma e capri 03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577" y="4077071"/>
            <a:ext cx="3096344" cy="21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2" y="4503265"/>
            <a:ext cx="2753883" cy="20654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085" y="4501026"/>
            <a:ext cx="3017112" cy="19632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27683" y="72973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Life </a:t>
            </a:r>
            <a:r>
              <a:rPr lang="it-IT" sz="2000" b="1" dirty="0" err="1">
                <a:solidFill>
                  <a:srgbClr val="002060"/>
                </a:solidFill>
              </a:rPr>
              <a:t>Cycle</a:t>
            </a:r>
            <a:r>
              <a:rPr lang="it-IT" sz="2000" b="1" dirty="0">
                <a:solidFill>
                  <a:srgbClr val="002060"/>
                </a:solidFill>
              </a:rPr>
              <a:t> Analysis and Energy Efficiency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DD792058-B29F-6887-FAD7-C143FDEEE9C3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1068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223167" y="59896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176183" y="1534015"/>
            <a:ext cx="6912768" cy="24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MATERIALI E LORO PROPRIETA’</a:t>
            </a:r>
            <a:b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</a:br>
            <a:endParaRPr lang="it-IT" sz="900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origine e classificazioni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chimiche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fisiche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meccaniche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185043" y="4096766"/>
            <a:ext cx="767633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ELEMENTI COSTRUTTIVI E LORO FUNZIONE </a:t>
            </a:r>
          </a:p>
          <a:p>
            <a:endParaRPr lang="it-IT" sz="1100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nomenclatura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realizzazione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comportamento in opera</a:t>
            </a:r>
          </a:p>
        </p:txBody>
      </p:sp>
      <p:pic>
        <p:nvPicPr>
          <p:cNvPr id="6146" name="Picture 2" descr="Chi vuol giocare con i Lego? | magz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24822"/>
            <a:ext cx="3151260" cy="21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Immagine 8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691438"/>
            <a:ext cx="3240360" cy="202704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6337DE8-8088-A9AA-3B3E-34273CD39288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1022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65693" y="1119201"/>
            <a:ext cx="3770803" cy="53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FRAGILITA’</a:t>
            </a:r>
            <a:b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</a:b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DUTTILITA’</a:t>
            </a: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SOLLECITAZIONE-DEFORMAZIONE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TENSIONE INTERNA-SFORZO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SOLLECITAZIONI ELEMENTARI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SOLLECITAZIONI COMPOSTE*</a:t>
            </a:r>
            <a:b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</a:b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ELASTICITA’ e PLASTICITA’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RIGIDEZZA FLESSIONALE</a:t>
            </a:r>
          </a:p>
          <a:p>
            <a:b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</a:br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VINCOLO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SISTEMA MECCANICO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RESISTENZA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EQUILIBRIO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8896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rgbClr val="C00000"/>
                </a:solidFill>
              </a:rPr>
              <a:t>MATERIALI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35730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r"/>
            <a:r>
              <a:rPr lang="it-IT" dirty="0"/>
              <a:t>CORPI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0375" y="5284612"/>
            <a:ext cx="223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r"/>
            <a:r>
              <a:rPr lang="it-IT" dirty="0"/>
              <a:t>COMBINAZIONE </a:t>
            </a:r>
          </a:p>
          <a:p>
            <a:pPr algn="r"/>
            <a:r>
              <a:rPr lang="it-IT" dirty="0"/>
              <a:t>DI CORPI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53288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333" y="1328490"/>
            <a:ext cx="1419599" cy="14195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347" y="2803371"/>
            <a:ext cx="1793725" cy="2345926"/>
          </a:xfrm>
          <a:prstGeom prst="rect">
            <a:avLst/>
          </a:prstGeom>
        </p:spPr>
      </p:pic>
      <p:pic>
        <p:nvPicPr>
          <p:cNvPr id="9218" name="Picture 2" descr="PROGETTAZIONE STRUTTURALE - STRUTTURA MULTIPIANO ACCIAIO - Petri -  Pollastrini &amp; C. - Studio Tecnico Associat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57" y="5284613"/>
            <a:ext cx="2020572" cy="15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1043608" y="1252019"/>
            <a:ext cx="2088232" cy="3401117"/>
          </a:xfrm>
          <a:prstGeom prst="roundRect">
            <a:avLst/>
          </a:prstGeom>
          <a:solidFill>
            <a:srgbClr val="C00000">
              <a:alpha val="5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CA191264-C252-C1CA-E18D-C0DBDF1225B1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7139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627641" y="14420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MATERIALE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94489" y="425673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it-IT" dirty="0"/>
              <a:t>CORPO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53288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60204" y="1844824"/>
            <a:ext cx="8740775" cy="1716713"/>
            <a:chOff x="201609" y="2113293"/>
            <a:chExt cx="8740775" cy="1716713"/>
          </a:xfrm>
        </p:grpSpPr>
        <p:sp>
          <p:nvSpPr>
            <p:cNvPr id="14" name="CasellaDiTesto 4"/>
            <p:cNvSpPr txBox="1">
              <a:spLocks noChangeArrowheads="1"/>
            </p:cNvSpPr>
            <p:nvPr/>
          </p:nvSpPr>
          <p:spPr bwMode="auto">
            <a:xfrm>
              <a:off x="2816222" y="2113293"/>
              <a:ext cx="3511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1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MATERIA</a:t>
              </a:r>
            </a:p>
          </p:txBody>
        </p:sp>
        <p:grpSp>
          <p:nvGrpSpPr>
            <p:cNvPr id="15" name="Group 1"/>
            <p:cNvGrpSpPr>
              <a:grpSpLocks/>
            </p:cNvGrpSpPr>
            <p:nvPr/>
          </p:nvGrpSpPr>
          <p:grpSpPr bwMode="auto">
            <a:xfrm>
              <a:off x="201609" y="2411916"/>
              <a:ext cx="8740775" cy="1418090"/>
              <a:chOff x="244673" y="2146065"/>
              <a:chExt cx="11655381" cy="1890778"/>
            </a:xfrm>
          </p:grpSpPr>
          <p:sp>
            <p:nvSpPr>
              <p:cNvPr id="16" name="CasellaDiTesto 5"/>
              <p:cNvSpPr txBox="1">
                <a:spLocks noChangeArrowheads="1"/>
              </p:cNvSpPr>
              <p:nvPr/>
            </p:nvSpPr>
            <p:spPr bwMode="auto">
              <a:xfrm>
                <a:off x="244673" y="2805742"/>
                <a:ext cx="11655381" cy="123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sz="1800" b="1" i="1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mater</a:t>
                </a:r>
              </a:p>
              <a:p>
                <a:pPr algn="ctr" defTabSz="685800" eaLnBrk="1" hangingPunct="1">
                  <a:defRPr/>
                </a:pPr>
                <a:r>
                  <a:rPr lang="it-IT" altLang="it-IT" sz="18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nell’accezione più generica, ciò che costituisce tutti i corpi, la sostanza fisica che, assumendo forme diverse nello spazio, può essere oggetto di esperienza sensibile</a:t>
                </a:r>
                <a:endParaRPr lang="it-IT" altLang="it-IT" sz="18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Freccia in giù 7"/>
              <p:cNvSpPr/>
              <p:nvPr/>
            </p:nvSpPr>
            <p:spPr bwMode="auto">
              <a:xfrm>
                <a:off x="5831043" y="2146065"/>
                <a:ext cx="431838" cy="359832"/>
              </a:xfrm>
              <a:prstGeom prst="down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1" hangingPunct="1">
                  <a:defRPr/>
                </a:pPr>
                <a:endParaRPr lang="it-IT" sz="1600" kern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Freccia in giù 6"/>
            <p:cNvSpPr/>
            <p:nvPr/>
          </p:nvSpPr>
          <p:spPr>
            <a:xfrm>
              <a:off x="4378446" y="2548412"/>
              <a:ext cx="379093" cy="3873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55623" y="4659554"/>
            <a:ext cx="8740775" cy="1695482"/>
            <a:chOff x="197028" y="4928023"/>
            <a:chExt cx="8740775" cy="1695482"/>
          </a:xfrm>
        </p:grpSpPr>
        <p:sp>
          <p:nvSpPr>
            <p:cNvPr id="19" name="Freccia in giù 18"/>
            <p:cNvSpPr/>
            <p:nvPr/>
          </p:nvSpPr>
          <p:spPr>
            <a:xfrm>
              <a:off x="4377870" y="5294657"/>
              <a:ext cx="379093" cy="3873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4"/>
            <p:cNvSpPr txBox="1">
              <a:spLocks noChangeArrowheads="1"/>
            </p:cNvSpPr>
            <p:nvPr/>
          </p:nvSpPr>
          <p:spPr bwMode="auto">
            <a:xfrm>
              <a:off x="2848230" y="4928023"/>
              <a:ext cx="3511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1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CORPO RIGIDO</a:t>
              </a:r>
            </a:p>
          </p:txBody>
        </p:sp>
        <p:sp>
          <p:nvSpPr>
            <p:cNvPr id="21" name="CasellaDiTesto 5"/>
            <p:cNvSpPr txBox="1">
              <a:spLocks noChangeArrowheads="1"/>
            </p:cNvSpPr>
            <p:nvPr/>
          </p:nvSpPr>
          <p:spPr bwMode="auto">
            <a:xfrm>
              <a:off x="197028" y="5700175"/>
              <a:ext cx="87407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1800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nell’accezione più generica, ciò che è costituito da materiale, in cui si individua un centro di massa, con una propria estensione volumica  nel quale la distanza tra due punti qualsiasi rimane costante</a:t>
              </a:r>
              <a:endParaRPr lang="it-IT" altLang="it-IT" sz="1800" b="1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Titolo 3">
            <a:extLst>
              <a:ext uri="{FF2B5EF4-FFF2-40B4-BE49-F238E27FC236}">
                <a16:creationId xmlns:a16="http://schemas.microsoft.com/office/drawing/2014/main" id="{1D500174-55E8-86C3-1A1A-CCF273AA5F22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5683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616628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0" name="CasellaDiTesto 4"/>
          <p:cNvSpPr txBox="1">
            <a:spLocks noChangeArrowheads="1"/>
          </p:cNvSpPr>
          <p:nvPr/>
        </p:nvSpPr>
        <p:spPr bwMode="auto">
          <a:xfrm>
            <a:off x="2791937" y="1493989"/>
            <a:ext cx="351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hangingPunct="1">
              <a:defRPr/>
            </a:pPr>
            <a:r>
              <a:rPr lang="it-IT" altLang="it-IT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CORPO RIGIDO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90255" y="80899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2272066"/>
            <a:ext cx="7508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È un sistema di punti materiali in cui, sotto l’azione di forze esterne,  le distanze relative tra i punti </a:t>
            </a:r>
            <a:r>
              <a:rPr lang="it-IT" sz="2000" b="1" dirty="0">
                <a:solidFill>
                  <a:srgbClr val="002060"/>
                </a:solidFill>
              </a:rPr>
              <a:t>non cambiano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115616" y="3117242"/>
            <a:ext cx="3384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La definizione di </a:t>
            </a:r>
            <a:r>
              <a:rPr lang="it-IT" sz="2000" b="1" dirty="0">
                <a:solidFill>
                  <a:srgbClr val="002060"/>
                </a:solidFill>
              </a:rPr>
              <a:t>corpo rigido </a:t>
            </a:r>
            <a:r>
              <a:rPr lang="it-IT" sz="2000" dirty="0">
                <a:solidFill>
                  <a:srgbClr val="002060"/>
                </a:solidFill>
              </a:rPr>
              <a:t>si riferisce ad un </a:t>
            </a:r>
            <a:r>
              <a:rPr lang="it-IT" sz="2000" b="1" dirty="0">
                <a:solidFill>
                  <a:srgbClr val="002060"/>
                </a:solidFill>
              </a:rPr>
              <a:t>solido ideale</a:t>
            </a:r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r>
              <a:rPr lang="it-IT" sz="2000" dirty="0">
                <a:solidFill>
                  <a:srgbClr val="002060"/>
                </a:solidFill>
              </a:rPr>
              <a:t>Nella realtà, tutti i corpi si </a:t>
            </a:r>
            <a:r>
              <a:rPr lang="it-IT" sz="2000" b="1" dirty="0">
                <a:solidFill>
                  <a:srgbClr val="002060"/>
                </a:solidFill>
              </a:rPr>
              <a:t>deformano</a:t>
            </a:r>
            <a:r>
              <a:rPr lang="it-IT" sz="2000" dirty="0">
                <a:solidFill>
                  <a:srgbClr val="002060"/>
                </a:solidFill>
              </a:rPr>
              <a:t>, in funzione del materiale di cui sono fatti (</a:t>
            </a:r>
            <a:r>
              <a:rPr lang="it-IT" sz="2000" b="1" dirty="0">
                <a:solidFill>
                  <a:srgbClr val="002060"/>
                </a:solidFill>
              </a:rPr>
              <a:t>modulo di elasticità</a:t>
            </a:r>
            <a:r>
              <a:rPr lang="it-IT" sz="2000" dirty="0">
                <a:solidFill>
                  <a:srgbClr val="002060"/>
                </a:solidFill>
              </a:rPr>
              <a:t>)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712" y="3003546"/>
            <a:ext cx="3869515" cy="3854454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1115615" y="2962124"/>
            <a:ext cx="7308712" cy="3898107"/>
            <a:chOff x="1115615" y="2962124"/>
            <a:chExt cx="7308712" cy="3898107"/>
          </a:xfrm>
        </p:grpSpPr>
        <p:grpSp>
          <p:nvGrpSpPr>
            <p:cNvPr id="8" name="Gruppo 7"/>
            <p:cNvGrpSpPr/>
            <p:nvPr/>
          </p:nvGrpSpPr>
          <p:grpSpPr>
            <a:xfrm>
              <a:off x="4540611" y="2962124"/>
              <a:ext cx="3883716" cy="3898107"/>
              <a:chOff x="4571998" y="2966421"/>
              <a:chExt cx="3883716" cy="3898107"/>
            </a:xfrm>
          </p:grpSpPr>
          <p:pic>
            <p:nvPicPr>
              <p:cNvPr id="10242" name="Picture 2" descr="TECI: WRPC15K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2966421"/>
                <a:ext cx="1301775" cy="1355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5" descr="1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998" y="4246649"/>
                <a:ext cx="3883716" cy="2617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ttangolo 8"/>
            <p:cNvSpPr/>
            <p:nvPr/>
          </p:nvSpPr>
          <p:spPr>
            <a:xfrm>
              <a:off x="1115615" y="5501301"/>
              <a:ext cx="338437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</a:rPr>
                <a:t>ma anche della loro </a:t>
              </a:r>
              <a:r>
                <a:rPr lang="it-IT" b="1" dirty="0">
                  <a:solidFill>
                    <a:srgbClr val="002060"/>
                  </a:solidFill>
                </a:rPr>
                <a:t>massa</a:t>
              </a:r>
              <a:r>
                <a:rPr lang="it-IT" dirty="0">
                  <a:solidFill>
                    <a:srgbClr val="002060"/>
                  </a:solidFill>
                </a:rPr>
                <a:t> e della sua </a:t>
              </a:r>
              <a:r>
                <a:rPr lang="it-IT" b="1" dirty="0">
                  <a:solidFill>
                    <a:srgbClr val="002060"/>
                  </a:solidFill>
                </a:rPr>
                <a:t>distribuzione in rapporto al volume</a:t>
              </a:r>
            </a:p>
          </p:txBody>
        </p:sp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E4D57109-76ED-1F42-E255-6E36587FD6F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8046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02290f560fb1734b327c8052b2cd1ad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3bf229eed23e95a2e5a7260a53a382ee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2AA428-66C2-4022-B0BC-B46EA5236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0F28CD-53A4-4A7F-B16C-9329B1E41742}">
  <ds:schemaRefs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21BE3F-039D-4D58-997A-9CBE7D50D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2048</Words>
  <Application>Microsoft Office PowerPoint</Application>
  <PresentationFormat>Presentazione su schermo (4:3)</PresentationFormat>
  <Paragraphs>371</Paragraphs>
  <Slides>29</Slides>
  <Notes>24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Consolas</vt:lpstr>
      <vt:lpstr>Wingdings</vt:lpstr>
      <vt:lpstr>1_Tema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DEFINIZIONI IMPORTANTI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192</cp:revision>
  <dcterms:created xsi:type="dcterms:W3CDTF">2011-02-28T18:47:19Z</dcterms:created>
  <dcterms:modified xsi:type="dcterms:W3CDTF">2025-09-25T07:17:09Z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