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0" r:id="rId2"/>
    <p:sldId id="282" r:id="rId3"/>
    <p:sldId id="288" r:id="rId4"/>
    <p:sldId id="279" r:id="rId5"/>
    <p:sldId id="283" r:id="rId6"/>
    <p:sldId id="286" r:id="rId7"/>
    <p:sldId id="287" r:id="rId8"/>
    <p:sldId id="289" r:id="rId9"/>
    <p:sldId id="284" r:id="rId10"/>
    <p:sldId id="290" r:id="rId11"/>
    <p:sldId id="285" r:id="rId12"/>
    <p:sldId id="291" r:id="rId13"/>
    <p:sldId id="281" r:id="rId14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26"/>
    <p:restoredTop sz="96327"/>
  </p:normalViewPr>
  <p:slideViewPr>
    <p:cSldViewPr snapToGrid="0">
      <p:cViewPr>
        <p:scale>
          <a:sx n="170" d="100"/>
          <a:sy n="170" d="100"/>
        </p:scale>
        <p:origin x="144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4FF1B-A23E-1BFE-36D7-39D945FFF0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6875F7-DCFE-7D67-7097-77D4881DF5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B3D70-C296-F3C6-2B8D-7BFE4EA35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03B51-6910-D62F-20F6-87C495DE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162A1-B277-19DD-A05E-31C8B63E5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734054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E936D-1944-2245-390D-6399A87E1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920DF-85E9-D3FE-2A22-A1CF07A672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B3BD2-F5C9-0AC7-3929-976C88108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1D1695-DDCE-4750-9CCF-E7871023F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06645-C499-617D-9C33-68B6E7377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408656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EB4532-E49C-2653-6D85-73F96BE7A8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5C5E29-C93F-BB27-7607-3695FBFB70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676942-EB05-1EA1-7896-E909DDED6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7590D-B24D-B5FE-7C50-5923AF6D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6E695-49CB-7E78-B205-4A08FB63C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90754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0145B-364B-8116-CDA2-E7FB7DAAD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23907-1B65-CBF5-7397-F4960815A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8749C-3548-468E-1C53-58CE50CB8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EA769B-CAEF-A9B2-D2CB-93B82700C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A3333-61B1-567D-FDD5-108A17A0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976037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8BAA6-88C3-817D-654D-378CEBD1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6C59B-F970-2214-F27F-664A0FAF7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C0DD0-4897-BE1B-4179-C47AFD71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537F17-A1B0-70A9-02E9-5CBC8CB4C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26618-9149-6216-2671-DBD2A51F5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86230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0007C7-7326-9749-4C34-349CA5B7B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96F2C-D971-C3C4-E623-D69304044F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8679A-1D02-5EFD-C8BD-6DE43F6A1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D2A9D9-4A69-324B-A186-58FD1190C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F8595-6BDD-ED7B-51A1-5E8EE76B4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AAC3B-14A7-C9EB-F0A2-4FEDC0FC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71340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51B75-2541-D57D-ACED-D1DCBB12E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096910-B46A-B72B-72A3-0C6B6B13DE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99267-BD27-D83F-4808-6F4AAEF18D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47BEC-F2C7-2AFF-B616-10E1FB23AF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6AF16-F41E-F8B8-73BF-476953CFA6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026157-C745-1D20-7067-64816648A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27F753-D1E2-7DC0-2595-9E5C652B0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EF68D9-34AC-BB1A-59DA-010B1B808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216727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CAF9C-4E12-58F6-1EA4-141917C2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15B022-0700-878A-3D99-7D1DB0E19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81120-91B8-D746-D3FA-EC476F63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958F5A-F21D-4A3D-0051-76AEB1E2F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085988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4690E3-9DDD-A4DB-2F76-77FFECD13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DA25C2-60F2-14DF-3D36-3A1CE3265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00B83C-C28C-DCA0-2136-170F3C5A58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398214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A4E44-A0E0-C8F4-077A-B68766062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EDB06-A76E-C8A6-EDBF-45D45E4DA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05F84B-4F0C-13B3-E2D2-DB5C968618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9352C-1874-FD99-1823-79072497F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6E6B1-1A79-E481-BA98-51697CF98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EC0236-61C9-BD99-4CF3-3069EE93A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4005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33F77-7DEA-7725-815E-F59A8A5C0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3A7798-F047-406C-1442-1D82557AF6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013F4-AC91-D6C5-EC21-E7332F0B0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916376-75C8-79ED-2707-0082BA41BE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71756-2C6B-3B32-4769-32729BFBD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3EF5EB-5D64-D6C9-E113-F93238526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3672618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3C9048-E89E-3897-E3D9-3AF50AC0C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EBAF02-37B1-B627-ECAF-86D34DE3A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8C4E6-DB31-D159-6C45-3718263B20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58562-F8FE-5840-95F7-887F85A8A471}" type="datetimeFigureOut">
              <a:rPr lang="en-IT" smtClean="0"/>
              <a:t>02/10/24</a:t>
            </a:fld>
            <a:endParaRPr lang="en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F5BB5-3599-7506-E26D-EE72BBF6D4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221414-D412-60A8-E950-2288544695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6C405-CF9B-3C41-AD30-1612E3C27849}" type="slidenum">
              <a:rPr lang="en-IT" smtClean="0"/>
              <a:t>‹#›</a:t>
            </a:fld>
            <a:endParaRPr lang="en-IT"/>
          </a:p>
        </p:txBody>
      </p:sp>
    </p:spTree>
    <p:extLst>
      <p:ext uri="{BB962C8B-B14F-4D97-AF65-F5344CB8AC3E}">
        <p14:creationId xmlns:p14="http://schemas.microsoft.com/office/powerpoint/2010/main" val="197155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image" Target="../media/image44.png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11" Type="http://schemas.openxmlformats.org/officeDocument/2006/relationships/image" Target="../media/image56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636570E-0061-8BC0-C571-0ACC7C0D4427}"/>
              </a:ext>
            </a:extLst>
          </p:cNvPr>
          <p:cNvSpPr txBox="1"/>
          <p:nvPr/>
        </p:nvSpPr>
        <p:spPr>
          <a:xfrm>
            <a:off x="1202635" y="914400"/>
            <a:ext cx="90247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dirty="0"/>
              <a:t>Diffrazione di Fraunhofer</a:t>
            </a:r>
          </a:p>
          <a:p>
            <a:endParaRPr lang="en-IT" dirty="0"/>
          </a:p>
          <a:p>
            <a:r>
              <a:rPr lang="en-IT" dirty="0"/>
              <a:t>Diffrazione da una fenditura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7C7E43-1C33-BE70-8CB9-788C8E484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2635" y="2074755"/>
            <a:ext cx="7772400" cy="97908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61E8891-2458-24C8-5F80-1E2F2D375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844" y="3330375"/>
            <a:ext cx="6738730" cy="290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04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B1B9307-AE7B-B47B-A8D9-7C918E3A75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532" y="579620"/>
            <a:ext cx="2209832" cy="47718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7661EE-33C8-4085-D8CE-A116DFD6F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160" y="1083040"/>
            <a:ext cx="4329520" cy="172014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EE6AC9E-3A5C-E688-6883-B46AB97E82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3593" y="992370"/>
            <a:ext cx="2433403" cy="51259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18F1825-D74B-CB40-6D91-E8DA7A5F874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7676" y="1812308"/>
            <a:ext cx="5394542" cy="68355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EA30172-F5CC-7FD9-426E-F6919B3330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29809" y="2561990"/>
            <a:ext cx="2004695" cy="24119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676431-4BDC-A945-750C-948B3CFF33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14080" y="2971280"/>
            <a:ext cx="1097680" cy="68355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49EFCBE-00BD-882C-CB81-20F6A080DF0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74890" y="2869313"/>
            <a:ext cx="2703336" cy="119103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04BB198-54C8-0A59-D086-832EE47EEE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858489" y="3313057"/>
            <a:ext cx="1592809" cy="4037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F383FDE-D1C7-791C-9501-E0EF99DA3B0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677920" y="3313057"/>
            <a:ext cx="1283834" cy="41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3125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44C9E-80B3-4121-FD7F-BFCD4CB504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C354675-463A-0577-685C-70754F4925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6488" y="1616837"/>
            <a:ext cx="6083808" cy="209255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84E45FB-AD41-A647-D2FC-798FFEEF3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" y="761362"/>
            <a:ext cx="6541008" cy="58078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5C5F405-AEBB-C527-FE00-4496AC7B59D0}"/>
              </a:ext>
            </a:extLst>
          </p:cNvPr>
          <p:cNvSpPr txBox="1"/>
          <p:nvPr/>
        </p:nvSpPr>
        <p:spPr>
          <a:xfrm>
            <a:off x="777240" y="4151376"/>
            <a:ext cx="736028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Fenditure altezza 1 cm larghezza regolabile da 0 a 1 mm distanza 20 cm</a:t>
            </a:r>
          </a:p>
          <a:p>
            <a:r>
              <a:rPr lang="en-GB" dirty="0"/>
              <a:t>S</a:t>
            </a:r>
            <a:r>
              <a:rPr lang="en-IT" dirty="0"/>
              <a:t>pecchi sferici apertura D 8 cm</a:t>
            </a:r>
          </a:p>
          <a:p>
            <a:pPr marL="285750" indent="-285750">
              <a:buFont typeface="Symbol" pitchFamily="2" charset="2"/>
              <a:buChar char="q"/>
            </a:pPr>
            <a:r>
              <a:rPr lang="en-GB" dirty="0" err="1"/>
              <a:t>rapporto</a:t>
            </a:r>
            <a:r>
              <a:rPr lang="en-GB" dirty="0"/>
              <a:t> </a:t>
            </a:r>
            <a:r>
              <a:rPr lang="en-GB" dirty="0" err="1"/>
              <a:t>tra</a:t>
            </a:r>
            <a:r>
              <a:rPr lang="en-GB" dirty="0"/>
              <a:t> </a:t>
            </a:r>
            <a:r>
              <a:rPr lang="en-GB" dirty="0" err="1"/>
              <a:t>semidistanza</a:t>
            </a:r>
            <a:r>
              <a:rPr lang="en-GB" dirty="0"/>
              <a:t> </a:t>
            </a:r>
            <a:r>
              <a:rPr lang="en-GB" dirty="0" err="1"/>
              <a:t>tra</a:t>
            </a:r>
            <a:r>
              <a:rPr lang="en-GB" dirty="0"/>
              <a:t> </a:t>
            </a:r>
            <a:r>
              <a:rPr lang="en-GB" dirty="0" err="1"/>
              <a:t>gli</a:t>
            </a:r>
            <a:r>
              <a:rPr lang="en-GB" dirty="0"/>
              <a:t> </a:t>
            </a:r>
            <a:r>
              <a:rPr lang="en-GB" dirty="0" err="1"/>
              <a:t>specchi</a:t>
            </a:r>
            <a:r>
              <a:rPr lang="en-GB" dirty="0"/>
              <a:t> e </a:t>
            </a:r>
            <a:r>
              <a:rPr lang="en-GB" dirty="0" err="1"/>
              <a:t>distanza</a:t>
            </a:r>
            <a:r>
              <a:rPr lang="en-GB" dirty="0"/>
              <a:t> </a:t>
            </a:r>
            <a:r>
              <a:rPr lang="en-GB" dirty="0" err="1"/>
              <a:t>focale</a:t>
            </a:r>
            <a:r>
              <a:rPr lang="en-GB" dirty="0"/>
              <a:t> circa 3</a:t>
            </a:r>
            <a:r>
              <a:rPr lang="en-GB" baseline="30000" dirty="0"/>
              <a:t>0</a:t>
            </a:r>
            <a:r>
              <a:rPr lang="en-GB" dirty="0"/>
              <a:t> </a:t>
            </a:r>
          </a:p>
          <a:p>
            <a:r>
              <a:rPr lang="en-GB" dirty="0" err="1"/>
              <a:t>Reticolo</a:t>
            </a:r>
            <a:r>
              <a:rPr lang="en-GB" dirty="0"/>
              <a:t> </a:t>
            </a:r>
            <a:r>
              <a:rPr lang="en-GB" dirty="0" err="1"/>
              <a:t>lamellare</a:t>
            </a:r>
            <a:r>
              <a:rPr lang="en-GB" dirty="0"/>
              <a:t> 1/d </a:t>
            </a:r>
            <a:r>
              <a:rPr lang="en-GB" dirty="0" err="1"/>
              <a:t>righe</a:t>
            </a:r>
            <a:r>
              <a:rPr lang="en-GB" dirty="0"/>
              <a:t> per </a:t>
            </a:r>
            <a:r>
              <a:rPr lang="en-GB" dirty="0" err="1"/>
              <a:t>millimetro</a:t>
            </a:r>
            <a:r>
              <a:rPr lang="en-GB" dirty="0"/>
              <a:t> </a:t>
            </a:r>
          </a:p>
          <a:p>
            <a:r>
              <a:rPr lang="en-GB" dirty="0"/>
              <a:t>Per </a:t>
            </a:r>
            <a:r>
              <a:rPr lang="en-GB" dirty="0" err="1"/>
              <a:t>spettro</a:t>
            </a:r>
            <a:r>
              <a:rPr lang="en-GB" dirty="0"/>
              <a:t> visible </a:t>
            </a:r>
            <a:r>
              <a:rPr lang="en-GB" dirty="0" err="1"/>
              <a:t>vicino</a:t>
            </a:r>
            <a:r>
              <a:rPr lang="en-GB" dirty="0"/>
              <a:t> </a:t>
            </a:r>
            <a:r>
              <a:rPr lang="en-GB" dirty="0" err="1"/>
              <a:t>ultravioletto</a:t>
            </a:r>
            <a:r>
              <a:rPr lang="en-GB" dirty="0"/>
              <a:t> d=1</a:t>
            </a:r>
            <a:r>
              <a:rPr lang="en-GB" dirty="0">
                <a:latin typeface="Symbol" pitchFamily="2" charset="2"/>
              </a:rPr>
              <a:t>m</a:t>
            </a:r>
            <a:r>
              <a:rPr lang="en-GB" dirty="0"/>
              <a:t>m ossia 1000 </a:t>
            </a:r>
            <a:r>
              <a:rPr lang="en-GB" dirty="0" err="1"/>
              <a:t>righe</a:t>
            </a:r>
            <a:r>
              <a:rPr lang="en-GB" dirty="0"/>
              <a:t> per </a:t>
            </a:r>
            <a:r>
              <a:rPr lang="en-GB" dirty="0" err="1"/>
              <a:t>millimetro</a:t>
            </a:r>
            <a:endParaRPr lang="en-IT" dirty="0"/>
          </a:p>
        </p:txBody>
      </p:sp>
    </p:spTree>
    <p:extLst>
      <p:ext uri="{BB962C8B-B14F-4D97-AF65-F5344CB8AC3E}">
        <p14:creationId xmlns:p14="http://schemas.microsoft.com/office/powerpoint/2010/main" val="3863900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402B653-A758-D586-9AF9-CE6558579D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048" y="923699"/>
            <a:ext cx="4419600" cy="161167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959C59C-8C50-76FA-2956-78BA1C5493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36" y="2678416"/>
            <a:ext cx="5946648" cy="54687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25AB3E-FF2E-32E1-67D1-5B58DF8468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4504" y="3368336"/>
            <a:ext cx="2252472" cy="75777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091EC57-509F-2FD1-E61B-5CF05A88F1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26968" y="3429000"/>
            <a:ext cx="3658230" cy="75777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9066A28-F3E2-A72C-ED0F-C461CC8E89B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712" y="4457192"/>
            <a:ext cx="563880" cy="40673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0C7DD50-9870-3BA6-347C-E5407D4DD9DD}"/>
              </a:ext>
            </a:extLst>
          </p:cNvPr>
          <p:cNvSpPr txBox="1"/>
          <p:nvPr/>
        </p:nvSpPr>
        <p:spPr>
          <a:xfrm>
            <a:off x="1371600" y="441655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=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83876C7-F9B8-FAA9-0160-B6ED9E8242D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8408" y="4416552"/>
            <a:ext cx="632126" cy="3693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4900ABB-1671-593C-6F90-95330B4733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36976" y="4126112"/>
            <a:ext cx="3136103" cy="83159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58A89E4-58C2-5192-DCC4-FD513FB8E9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65048" y="5058866"/>
            <a:ext cx="5450266" cy="119190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6C71B42-783F-16C2-EE05-BA37FAEDB34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83957" y="5292074"/>
            <a:ext cx="1713230" cy="9586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F8E3C66-B7FE-D169-8640-307C9F83AF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61939" y="4307378"/>
            <a:ext cx="825500" cy="3937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E496CB7-C54B-6AD8-B7D4-4EA052D4AFAD}"/>
              </a:ext>
            </a:extLst>
          </p:cNvPr>
          <p:cNvSpPr txBox="1"/>
          <p:nvPr/>
        </p:nvSpPr>
        <p:spPr>
          <a:xfrm>
            <a:off x="8424472" y="3966852"/>
            <a:ext cx="3237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dirty="0"/>
              <a:t>Larghezza angolare del lobo di diffrazione della fenditura di ingresso.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1AE4123-A6C8-8BE0-11D2-9A1AEDE24A99}"/>
              </a:ext>
            </a:extLst>
          </p:cNvPr>
          <p:cNvSpPr txBox="1"/>
          <p:nvPr/>
        </p:nvSpPr>
        <p:spPr>
          <a:xfrm>
            <a:off x="7085198" y="5448257"/>
            <a:ext cx="221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dirty="0"/>
              <a:t>Massima risoluzione raggiungibile</a:t>
            </a:r>
          </a:p>
        </p:txBody>
      </p:sp>
    </p:spTree>
    <p:extLst>
      <p:ext uri="{BB962C8B-B14F-4D97-AF65-F5344CB8AC3E}">
        <p14:creationId xmlns:p14="http://schemas.microsoft.com/office/powerpoint/2010/main" val="984721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340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73F506-8430-CB0D-62DE-2AFDC73C03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044B6B-865F-5D69-4D21-4D45A35B2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870" y="2555618"/>
            <a:ext cx="7772400" cy="29009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05C9E5-03DA-AA65-A47F-F562A3F45DB0}"/>
              </a:ext>
            </a:extLst>
          </p:cNvPr>
          <p:cNvSpPr txBox="1"/>
          <p:nvPr/>
        </p:nvSpPr>
        <p:spPr>
          <a:xfrm>
            <a:off x="824948" y="685800"/>
            <a:ext cx="709162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IT" dirty="0"/>
              <a:t>e s/</a:t>
            </a:r>
            <a:r>
              <a:rPr lang="en-IT" dirty="0">
                <a:latin typeface="Symbol" pitchFamily="2" charset="2"/>
              </a:rPr>
              <a:t>l</a:t>
            </a:r>
            <a:r>
              <a:rPr lang="en-IT" dirty="0"/>
              <a:t> &lt; 1/20 e l/</a:t>
            </a:r>
            <a:r>
              <a:rPr lang="en-IT" dirty="0">
                <a:latin typeface="Symbol" pitchFamily="2" charset="2"/>
              </a:rPr>
              <a:t>l</a:t>
            </a:r>
            <a:r>
              <a:rPr lang="en-IT" dirty="0"/>
              <a:t> &lt; 1/20 il fattore di diffrazione e’ sempre maggiore 0.99</a:t>
            </a:r>
          </a:p>
          <a:p>
            <a:r>
              <a:rPr lang="en-GB" dirty="0"/>
              <a:t>E</a:t>
            </a:r>
            <a:r>
              <a:rPr lang="en-IT" dirty="0"/>
              <a:t>missione dipolare (dipolo puntiforme), ricordare il fattore sin</a:t>
            </a:r>
            <a:r>
              <a:rPr lang="en-IT" baseline="30000" dirty="0"/>
              <a:t>2</a:t>
            </a:r>
            <a:r>
              <a:rPr lang="en-IT" dirty="0"/>
              <a:t>(</a:t>
            </a:r>
            <a:r>
              <a:rPr lang="en-IT" dirty="0">
                <a:latin typeface="Symbol" pitchFamily="2" charset="2"/>
              </a:rPr>
              <a:t>q</a:t>
            </a:r>
            <a:r>
              <a:rPr lang="en-IT" dirty="0"/>
              <a:t>) </a:t>
            </a:r>
          </a:p>
          <a:p>
            <a:r>
              <a:rPr lang="en-IT" dirty="0"/>
              <a:t> </a:t>
            </a:r>
          </a:p>
          <a:p>
            <a:r>
              <a:rPr lang="en-IT" dirty="0"/>
              <a:t>Se s/</a:t>
            </a:r>
            <a:r>
              <a:rPr lang="en-IT" dirty="0">
                <a:latin typeface="Symbol" pitchFamily="2" charset="2"/>
              </a:rPr>
              <a:t>l=1 </a:t>
            </a:r>
            <a:r>
              <a:rPr lang="en-IT" dirty="0"/>
              <a:t>e l/</a:t>
            </a:r>
            <a:r>
              <a:rPr lang="en-IT" dirty="0">
                <a:latin typeface="Symbol" pitchFamily="2" charset="2"/>
              </a:rPr>
              <a:t>l </a:t>
            </a:r>
            <a:r>
              <a:rPr lang="en-IT" dirty="0"/>
              <a:t>=1 primo zero a emissione radente</a:t>
            </a:r>
          </a:p>
          <a:p>
            <a:endParaRPr lang="en-IT" dirty="0"/>
          </a:p>
          <a:p>
            <a:r>
              <a:rPr lang="en-GB" dirty="0"/>
              <a:t>S</a:t>
            </a:r>
            <a:r>
              <a:rPr lang="en-IT" dirty="0"/>
              <a:t>e s e l &gt; </a:t>
            </a:r>
            <a:r>
              <a:rPr lang="en-IT" dirty="0">
                <a:latin typeface="Symbol" pitchFamily="2" charset="2"/>
              </a:rPr>
              <a:t>l</a:t>
            </a:r>
            <a:r>
              <a:rPr lang="en-IT" dirty="0"/>
              <a:t> vedi rappresentazione grafica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4E5702-EBD3-424E-97B4-9291E51AAE2A}"/>
              </a:ext>
            </a:extLst>
          </p:cNvPr>
          <p:cNvSpPr txBox="1"/>
          <p:nvPr/>
        </p:nvSpPr>
        <p:spPr>
          <a:xfrm>
            <a:off x="735496" y="5536098"/>
            <a:ext cx="4670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Rayleigh larghezza reciproca del lobo principale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4C5FB6-1C7D-4AD2-17D5-DEFCEFA4B9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6052" y="5432938"/>
            <a:ext cx="2174461" cy="41741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5D4AC50-2727-C8AD-FABE-38448F0FA0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6686" y="6192078"/>
            <a:ext cx="3242270" cy="4174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8E05BD9-899C-1B5E-962E-D0B6B33F2316}"/>
              </a:ext>
            </a:extLst>
          </p:cNvPr>
          <p:cNvSpPr txBox="1"/>
          <p:nvPr/>
        </p:nvSpPr>
        <p:spPr>
          <a:xfrm>
            <a:off x="1530627" y="6192078"/>
            <a:ext cx="12506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</a:t>
            </a:r>
            <a:r>
              <a:rPr lang="en-IT" dirty="0"/>
              <a:t>e </a:t>
            </a:r>
            <a:r>
              <a:rPr lang="en-IT" dirty="0">
                <a:latin typeface="Symbol" pitchFamily="2" charset="2"/>
              </a:rPr>
              <a:t>D</a:t>
            </a:r>
            <a:r>
              <a:rPr lang="en-IT" dirty="0"/>
              <a:t>k</a:t>
            </a:r>
            <a:r>
              <a:rPr lang="en-IT" baseline="-25000" dirty="0"/>
              <a:t>y</a:t>
            </a:r>
            <a:r>
              <a:rPr lang="en-IT" dirty="0"/>
              <a:t> &lt;&lt; </a:t>
            </a:r>
            <a:r>
              <a:rPr lang="en-IT" b="1" dirty="0"/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1699009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F9A561-36C8-9B08-F048-497B70208E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464376"/>
            <a:ext cx="7772400" cy="277630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0522C3-7F30-CF5C-F5B8-95F38FFE354B}"/>
              </a:ext>
            </a:extLst>
          </p:cNvPr>
          <p:cNvSpPr txBox="1"/>
          <p:nvPr/>
        </p:nvSpPr>
        <p:spPr>
          <a:xfrm>
            <a:off x="1361661" y="377687"/>
            <a:ext cx="2509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Foro o sorgente circolare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E87C3B-0FCF-496B-CC9B-2CEBFC8B9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432" y="4423506"/>
            <a:ext cx="3128341" cy="106906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BB7955E-5DE8-5CB5-0300-682C950753E8}"/>
              </a:ext>
            </a:extLst>
          </p:cNvPr>
          <p:cNvSpPr txBox="1"/>
          <p:nvPr/>
        </p:nvSpPr>
        <p:spPr>
          <a:xfrm>
            <a:off x="4174435" y="4770783"/>
            <a:ext cx="17011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sz="2800" dirty="0"/>
              <a:t>Se </a:t>
            </a:r>
            <a:r>
              <a:rPr lang="en-IT" sz="2800" dirty="0">
                <a:latin typeface="Symbol" pitchFamily="2" charset="2"/>
              </a:rPr>
              <a:t>D</a:t>
            </a:r>
            <a:r>
              <a:rPr lang="en-IT" sz="2800" dirty="0"/>
              <a:t>K &lt;&lt; 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C189CD-DFC7-252F-1A0E-BE951AD1B5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5417" y="4467772"/>
            <a:ext cx="3811420" cy="1167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9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45FE122-CFF1-11C6-BFE2-3ECFEE2D9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895" y="1472672"/>
            <a:ext cx="7772400" cy="2044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53B7D29-C15C-B1A5-6CFC-43E98D38890C}"/>
              </a:ext>
            </a:extLst>
          </p:cNvPr>
          <p:cNvSpPr txBox="1"/>
          <p:nvPr/>
        </p:nvSpPr>
        <p:spPr>
          <a:xfrm>
            <a:off x="1391478" y="904461"/>
            <a:ext cx="37439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Diffrazione da fenditure (interferenza)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33E9AFF-C820-DB83-2EB7-DC647A6A5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9252" y="3837151"/>
            <a:ext cx="7772400" cy="1390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66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26345F-E24C-9F9E-0AA0-4092608FB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868D3FA-ABEB-413C-BFA8-22B7DC304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173" y="323246"/>
            <a:ext cx="5416827" cy="82398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6DF7BFE-39B3-B141-D736-A24B7F0CC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6009" y="1556653"/>
            <a:ext cx="6531072" cy="28960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4599FD-B090-07AE-63E5-D1ECCE9B1FD8}"/>
              </a:ext>
            </a:extLst>
          </p:cNvPr>
          <p:cNvSpPr txBox="1"/>
          <p:nvPr/>
        </p:nvSpPr>
        <p:spPr>
          <a:xfrm>
            <a:off x="1441174" y="4442791"/>
            <a:ext cx="61105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sz="2400" dirty="0"/>
              <a:t>Fattore di interferenza per un pettine di 5 dipoli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B17E1E-9A20-EC21-3225-21D04B655D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802" y="5157304"/>
            <a:ext cx="2882900" cy="558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C487661-A13D-9571-2758-0BE59651FCA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4954" y="5131904"/>
            <a:ext cx="2908300" cy="584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B4F09C-8B39-F178-0FC8-99777B706C2B}"/>
              </a:ext>
            </a:extLst>
          </p:cNvPr>
          <p:cNvSpPr txBox="1"/>
          <p:nvPr/>
        </p:nvSpPr>
        <p:spPr>
          <a:xfrm>
            <a:off x="7146236" y="513577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sz="3200" dirty="0"/>
              <a:t>=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297ED40-9E18-A545-FDDE-737A7489474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7081" y="5201754"/>
            <a:ext cx="1562100" cy="4445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5BD005D-2E07-2E2E-6784-489A540C03EA}"/>
              </a:ext>
            </a:extLst>
          </p:cNvPr>
          <p:cNvSpPr txBox="1"/>
          <p:nvPr/>
        </p:nvSpPr>
        <p:spPr>
          <a:xfrm>
            <a:off x="728595" y="5963480"/>
            <a:ext cx="17039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sz="3200" dirty="0"/>
              <a:t>N grande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8C37824-E79F-B867-8248-22553FD4F9B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71524" y="6027267"/>
            <a:ext cx="18161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841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7516BF9-3CE3-A502-8ECC-563AE9224E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696" y="285770"/>
            <a:ext cx="5493025" cy="243390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BDCCDE2-0F3B-BDF7-E239-A3EA2F1C96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5095" y="3809593"/>
            <a:ext cx="6056293" cy="269059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70D0C7-666D-C236-C04F-E481139F8A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3245881"/>
            <a:ext cx="7772400" cy="36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383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D69AF8C-D18C-72C9-9D4B-6F8D9ABA3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087" y="1053961"/>
            <a:ext cx="5565913" cy="237666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008805D-ABE7-E422-8ED8-89D1783AD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83" y="581725"/>
            <a:ext cx="6954078" cy="39965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7B9F3B-D235-2DCE-8DD5-8C615D58D86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8383" y="4110731"/>
            <a:ext cx="5331806" cy="237666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5A97B8B-2D04-D1E0-8A53-2CB285C9BD4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7037" y="3638337"/>
            <a:ext cx="6921439" cy="302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203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5581B5D-5FE6-B912-9071-1966490747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152021"/>
            <a:ext cx="5160264" cy="244066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B18042-952C-075A-6EEE-0B38CC5130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" y="610283"/>
            <a:ext cx="6047232" cy="28825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4F4EBBA-9474-9CED-F642-60CC1A8498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9136" y="4279896"/>
            <a:ext cx="7772400" cy="93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290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33DBA-AED6-766F-D639-6507822428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70FB897-E8C4-2FC7-F783-EE1A29846F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37490"/>
            <a:ext cx="4482084" cy="51554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87E164C-1AFD-91F1-3A69-BBC7F078DE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336" y="888501"/>
            <a:ext cx="3762763" cy="278738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F6088D6-267F-7194-20CD-804B582C13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3816" y="1358847"/>
            <a:ext cx="3886200" cy="6436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12EFB52-43E9-3336-7728-5068511EE3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15256" y="2430295"/>
            <a:ext cx="3886205" cy="35610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800C00F-BAFC-3444-31B1-8FFB2AF1AA8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28385" y="3570299"/>
            <a:ext cx="1907892" cy="91741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05F42BA-1AA0-4085-05BB-ACF00118B79A}"/>
              </a:ext>
            </a:extLst>
          </p:cNvPr>
          <p:cNvSpPr txBox="1"/>
          <p:nvPr/>
        </p:nvSpPr>
        <p:spPr>
          <a:xfrm>
            <a:off x="4488942" y="370584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T" dirty="0"/>
              <a:t>Larghezza angolare del fascio riflesso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072092-589D-F589-0ECC-7A8841B014A3}"/>
              </a:ext>
            </a:extLst>
          </p:cNvPr>
          <p:cNvSpPr txBox="1"/>
          <p:nvPr/>
        </p:nvSpPr>
        <p:spPr>
          <a:xfrm>
            <a:off x="4623816" y="3145536"/>
            <a:ext cx="33229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Sorgente (dipolo) nel fuoco </a:t>
            </a:r>
            <a:r>
              <a:rPr lang="en-IT" dirty="0">
                <a:latin typeface="Symbol" pitchFamily="2" charset="2"/>
              </a:rPr>
              <a:t>l</a:t>
            </a:r>
            <a:r>
              <a:rPr lang="en-IT" dirty="0"/>
              <a:t> &lt;&lt; f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E2E8C5-6D45-BD09-D74A-E356B8D2FD65}"/>
              </a:ext>
            </a:extLst>
          </p:cNvPr>
          <p:cNvSpPr txBox="1"/>
          <p:nvPr/>
        </p:nvSpPr>
        <p:spPr>
          <a:xfrm>
            <a:off x="850392" y="4672584"/>
            <a:ext cx="10759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T" dirty="0"/>
              <a:t>Fascio parallelo con direzione parallela all’asse equivalente emissione da cerchio di apertura a fuoco, distanza f+h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23DB5C4-23F2-79BB-E13C-1DDFBD4F29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09624" y="5446957"/>
            <a:ext cx="2081276" cy="3323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87CF734-20ED-4C47-105B-65CEDCCB010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39768" y="5226789"/>
            <a:ext cx="6410118" cy="61337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E76220-856A-CC5D-71A4-A0EF7FC917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45412" y="5854103"/>
            <a:ext cx="1409700" cy="660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977EDC-ACF0-D782-A90D-4A054310ED1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91150" y="3149600"/>
            <a:ext cx="1409700" cy="5588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F1847DF-95F0-E3C3-F9DE-51241C40F2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84092" y="5854103"/>
            <a:ext cx="1409700" cy="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697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33488</TotalTime>
  <Words>209</Words>
  <Application>Microsoft Macintosh PowerPoint</Application>
  <PresentationFormat>Widescreen</PresentationFormat>
  <Paragraphs>28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Alberto M</dc:creator>
  <cp:lastModifiedBy>Alberto M</cp:lastModifiedBy>
  <cp:revision>9</cp:revision>
  <dcterms:created xsi:type="dcterms:W3CDTF">2023-11-07T11:17:28Z</dcterms:created>
  <dcterms:modified xsi:type="dcterms:W3CDTF">2024-10-07T14:05:47Z</dcterms:modified>
</cp:coreProperties>
</file>