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82" r:id="rId5"/>
    <p:sldId id="263" r:id="rId6"/>
    <p:sldId id="261" r:id="rId7"/>
    <p:sldId id="262" r:id="rId8"/>
    <p:sldId id="28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24/09/2025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</a:p>
          <a:p>
            <a:pPr algn="ctr"/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II. Un viaggio attraverso il libro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EC3529-A994-48C8-9589-6DD28F171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56731E-5046-47B8-A5B2-54DEF171BB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Un viaggio attraverso il libro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5DE5F3-2D19-43CB-B686-BC774785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21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1.3 Pil: livello o tasso di crescita?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53243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Per valutare l’andamento di un’economia da un anno all’altro, gli economisti considerano il tasso di crescita del Pil reale, chiamato semplicemente crescita del Pil.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/>
              <a:t>Crescita del Pil al tempo </a:t>
            </a:r>
            <a:r>
              <a:rPr lang="it-IT" altLang="it-IT" sz="2400" i="1" dirty="0"/>
              <a:t>t</a:t>
            </a:r>
            <a:r>
              <a:rPr lang="it-IT" altLang="it-IT" sz="2400" dirty="0"/>
              <a:t>: tasso di crescita del Pil reale al tempo </a:t>
            </a:r>
            <a:r>
              <a:rPr lang="it-IT" altLang="it-IT" sz="2400" i="1" dirty="0"/>
              <a:t>t</a:t>
            </a:r>
            <a:r>
              <a:rPr lang="it-IT" altLang="it-IT" sz="24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sz="2400" baseline="-25000" dirty="0"/>
          </a:p>
          <a:p>
            <a:pPr marL="0" indent="0">
              <a:lnSpc>
                <a:spcPct val="90000"/>
              </a:lnSpc>
              <a:buNone/>
            </a:pPr>
            <a:endParaRPr lang="it-IT" altLang="it-IT" sz="2400" b="1" dirty="0"/>
          </a:p>
          <a:p>
            <a:pPr marL="0" indent="0">
              <a:lnSpc>
                <a:spcPct val="90000"/>
              </a:lnSpc>
              <a:buNone/>
            </a:pPr>
            <a:endParaRPr lang="it-IT" altLang="it-IT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Espansione: periodo di crescita positiva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Recessione: periodo di crescita negativa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5" name="Object 1024">
            <a:extLst>
              <a:ext uri="{FF2B5EF4-FFF2-40B4-BE49-F238E27FC236}">
                <a16:creationId xmlns:a16="http://schemas.microsoft.com/office/drawing/2014/main" id="{02AEA3B3-5FF2-4CF2-B42B-BF664EB4F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2208"/>
              </p:ext>
            </p:extLst>
          </p:nvPr>
        </p:nvGraphicFramePr>
        <p:xfrm>
          <a:off x="3997625" y="2924944"/>
          <a:ext cx="1143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609336" imgH="431613" progId="Equation.DSMT4">
                  <p:embed/>
                </p:oleObj>
              </mc:Choice>
              <mc:Fallback>
                <p:oleObj name="Equation" r:id="rId3" imgW="609336" imgH="431613" progId="Equation.DSMT4">
                  <p:embed/>
                  <p:pic>
                    <p:nvPicPr>
                      <p:cNvPr id="38912" name="Object 1024">
                        <a:extLst>
                          <a:ext uri="{FF2B5EF4-FFF2-40B4-BE49-F238E27FC236}">
                            <a16:creationId xmlns:a16="http://schemas.microsoft.com/office/drawing/2014/main" id="{8D15BF1B-6283-414E-B9B8-C804DF5D6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625" y="2924944"/>
                        <a:ext cx="11430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2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1.3 Pil: livello o tasso di crescita?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66018"/>
            <a:ext cx="8064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000" dirty="0"/>
              <a:t>Con il grafico sottostante è possibile fare un’analisi delle differenze nei tassi di crescita del Pil tra Europa e Stati Uniti:</a:t>
            </a:r>
          </a:p>
          <a:p>
            <a:pPr marL="0" indent="0">
              <a:buNone/>
            </a:pPr>
            <a:r>
              <a:rPr lang="it-IT" altLang="it-IT" sz="1600" dirty="0"/>
              <a:t>Fonte: OCSE		</a:t>
            </a: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7" name="Immagine 6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A53638A9-EC4E-1921-BC70-9FFC21C7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10" y="2272052"/>
            <a:ext cx="5821979" cy="37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FC082-E7B4-482D-9CE9-33ACAB12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663"/>
            <a:ext cx="8229600" cy="790670"/>
          </a:xfrm>
        </p:spPr>
        <p:txBody>
          <a:bodyPr/>
          <a:lstStyle/>
          <a:p>
            <a:r>
              <a:rPr lang="it-IT" sz="3200" dirty="0"/>
              <a:t>1. La produzione aggregata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DDD8A0-F9EC-4927-A6C4-B573738AE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/>
              <a:t>Gli economisti del diciannovesimo secolo non possedevano una misura affidabile della </a:t>
            </a:r>
            <a:r>
              <a:rPr lang="it-IT" altLang="it-IT" sz="2400" i="1" dirty="0"/>
              <a:t>produzione aggregata</a:t>
            </a:r>
            <a:r>
              <a:rPr lang="it-IT" altLang="it-IT" sz="2400" dirty="0"/>
              <a:t>, ovverosia totale.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/>
              <a:t>Solo tramite lo studio della contabilità nazionale è stata sviluppata una misura completa della </a:t>
            </a:r>
            <a:r>
              <a:rPr lang="it-IT" altLang="it-IT" sz="2400" i="1" dirty="0"/>
              <a:t>produzione aggregata </a:t>
            </a:r>
            <a:r>
              <a:rPr lang="it-IT" altLang="it-IT" sz="2400" dirty="0"/>
              <a:t>nella contabilità nazionale è chiamata </a:t>
            </a:r>
            <a:r>
              <a:rPr lang="it-IT" altLang="it-IT" sz="2400" i="1" dirty="0"/>
              <a:t>prodotto interno lordo</a:t>
            </a:r>
            <a:r>
              <a:rPr lang="it-IT" altLang="it-IT" sz="2400" dirty="0"/>
              <a:t>(Pil).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it-IT" altLang="it-IT" sz="2400" dirty="0"/>
              <a:t>Non è la sola, ma è la variabile più conosciuta e più utilizzata per misurare la dimensione economica di un paese.</a:t>
            </a: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71ACF1-7DC9-4EB5-80BE-A988916D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445DB-5A58-4525-BE04-517B25D3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Pil: produzione e reddito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2876FA-F8F9-4975-B270-7C982BF5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8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it-IT" altLang="it-IT" sz="2400" dirty="0"/>
              <a:t>Esistono tre modi equivalenti di definire il Pil di un’economia.</a:t>
            </a:r>
          </a:p>
          <a:p>
            <a:pPr>
              <a:buNone/>
              <a:defRPr/>
            </a:pPr>
            <a:endParaRPr lang="it-IT" altLang="it-IT" sz="2400" dirty="0"/>
          </a:p>
          <a:p>
            <a:pPr>
              <a:buNone/>
              <a:defRPr/>
            </a:pPr>
            <a:r>
              <a:rPr lang="it-IT" altLang="it-IT" sz="2400" dirty="0"/>
              <a:t>1. Valore dei beni e dei servizi </a:t>
            </a:r>
            <a:r>
              <a:rPr lang="it-IT" altLang="it-IT" sz="2400" i="1" dirty="0"/>
              <a:t>finali</a:t>
            </a:r>
            <a:r>
              <a:rPr lang="it-IT" altLang="it-IT" sz="2400" dirty="0"/>
              <a:t> prodotti in un’economia in un dato periodo di tempo;</a:t>
            </a:r>
          </a:p>
          <a:p>
            <a:pPr>
              <a:buNone/>
              <a:defRPr/>
            </a:pPr>
            <a:r>
              <a:rPr lang="it-IT" altLang="it-IT" sz="2400" dirty="0"/>
              <a:t>2. Somma del </a:t>
            </a:r>
            <a:r>
              <a:rPr lang="it-IT" altLang="it-IT" sz="2400" i="1" dirty="0"/>
              <a:t>valore aggiunto </a:t>
            </a:r>
            <a:r>
              <a:rPr lang="it-IT" altLang="it-IT" sz="2400" dirty="0"/>
              <a:t>in un’economia in un dato periodo di tempo;</a:t>
            </a:r>
          </a:p>
          <a:p>
            <a:pPr>
              <a:buNone/>
              <a:defRPr/>
            </a:pPr>
            <a:r>
              <a:rPr lang="it-IT" altLang="it-IT" sz="2400" dirty="0"/>
              <a:t>3. Somma dei </a:t>
            </a:r>
            <a:r>
              <a:rPr lang="it-IT" altLang="it-IT" sz="2400" i="1" dirty="0"/>
              <a:t>redditi</a:t>
            </a:r>
            <a:r>
              <a:rPr lang="it-IT" altLang="it-IT" sz="2400" dirty="0"/>
              <a:t> dell’economia in un dato periodo di tempo.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A2AE6F-650A-4D19-8759-C60E4149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3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445DB-5A58-4525-BE04-517B25D3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Pil: produzione e reddito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A2AE6F-650A-4D19-8759-C60E4149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05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99" y="4077072"/>
            <a:ext cx="4448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36150-75EF-45BB-A30D-47AEEE8D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14" y="409228"/>
            <a:ext cx="8229600" cy="1143000"/>
          </a:xfrm>
        </p:spPr>
        <p:txBody>
          <a:bodyPr/>
          <a:lstStyle/>
          <a:p>
            <a:r>
              <a:rPr lang="it-IT" sz="3200" dirty="0">
                <a:solidFill>
                  <a:prstClr val="black"/>
                </a:solidFill>
              </a:rPr>
              <a:t>1.2 Pil nominale e Pil reale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0EDABE-17AE-4789-A157-528AF352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Nel 2022 il Pil degli USA era di 25.460 miliardi di euro, rispetto ai 543 miliardi di euro del 1960.</a:t>
            </a:r>
          </a:p>
          <a:p>
            <a:pPr marL="0" indent="0">
              <a:buNone/>
            </a:pPr>
            <a:r>
              <a:rPr lang="it-IT" sz="2400" dirty="0"/>
              <a:t>Tuttavia, la produzione aggregata dell’UE non è stata quarantasette volte più alta nel 2022 piuttosto che nel 1960. </a:t>
            </a:r>
          </a:p>
          <a:p>
            <a:pPr marL="0" indent="0">
              <a:buNone/>
            </a:pPr>
            <a:r>
              <a:rPr lang="it-IT" sz="2400" dirty="0"/>
              <a:t>Gran parte dell’aumento riflette variazioni dei prezzi dei beni e servizi e non delle quantità prodotte. </a:t>
            </a:r>
          </a:p>
          <a:p>
            <a:pPr marL="0" indent="0">
              <a:buNone/>
            </a:pPr>
            <a:r>
              <a:rPr lang="it-IT" sz="2400" dirty="0"/>
              <a:t>Questo ci porta a considerare la distinzione tra Pil nominale e Pil reale.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7BBE34-1EB9-4C77-81E7-B1D10CD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55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25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it-IT" sz="2400" i="1" dirty="0"/>
              <a:t>Pil nominale (€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t</a:t>
            </a:r>
            <a:r>
              <a:rPr lang="it-IT" sz="2400" i="1" dirty="0"/>
              <a:t>): </a:t>
            </a:r>
            <a:r>
              <a:rPr lang="it-IT" sz="2400" dirty="0"/>
              <a:t>somma della quantità dei beni finali valutati al loro prezzo corrente (al tempo t)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2400" dirty="0"/>
              <a:t>La crescita del Pil nominale dipende da due fattori: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it-IT" sz="2400" dirty="0"/>
              <a:t>- crescita della produzione (in termini di quantità) nel tempo </a:t>
            </a:r>
          </a:p>
          <a:p>
            <a:pPr marL="0" indent="0">
              <a:lnSpc>
                <a:spcPct val="120000"/>
              </a:lnSpc>
              <a:buFontTx/>
              <a:buChar char="-"/>
              <a:defRPr/>
            </a:pPr>
            <a:r>
              <a:rPr lang="it-IT" sz="2400" dirty="0"/>
              <a:t> aumento dei prezzi dei beni nel tempo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18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99729"/>
            <a:ext cx="8532439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altLang="it-IT" sz="2400" i="1" dirty="0"/>
              <a:t>Pil reale (</a:t>
            </a:r>
            <a:r>
              <a:rPr lang="it-IT" sz="2400" i="1" dirty="0" err="1"/>
              <a:t>Y</a:t>
            </a:r>
            <a:r>
              <a:rPr lang="it-IT" sz="2400" i="1" baseline="-25000" dirty="0" err="1"/>
              <a:t>t</a:t>
            </a:r>
            <a:r>
              <a:rPr lang="it-IT" sz="2400" i="1" dirty="0"/>
              <a:t>):</a:t>
            </a:r>
            <a:r>
              <a:rPr lang="it-IT" altLang="it-IT" sz="2400" i="1" dirty="0"/>
              <a:t> </a:t>
            </a:r>
            <a:r>
              <a:rPr lang="it-IT" altLang="it-IT" sz="2400" dirty="0"/>
              <a:t>somma delle quantità di beni finali valutati a prezzi costanti</a:t>
            </a:r>
          </a:p>
          <a:p>
            <a:pPr marL="0" indent="0">
              <a:lnSpc>
                <a:spcPct val="11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110000"/>
              </a:lnSpc>
              <a:buNone/>
            </a:pPr>
            <a:r>
              <a:rPr lang="it-IT" altLang="it-IT" sz="2400" dirty="0"/>
              <a:t>Il Pil reale permette di misurare la produzione e le sue variazioni nel tempo, escludendo l’effetto di prezzi crescenti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34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59" y="1166018"/>
            <a:ext cx="8504413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altLang="it-IT" sz="2400" dirty="0"/>
              <a:t>Per costruire il Pil reale, dobbiamo moltiplicare il numero di auto in ogni anno per uno stesso prezzo. Per esempio, se si usa il prezzo di un’auto nel </a:t>
            </a:r>
            <a:r>
              <a:rPr lang="it-IT" altLang="it-IT" sz="2400" dirty="0" smtClean="0"/>
              <a:t>2012 </a:t>
            </a:r>
            <a:r>
              <a:rPr lang="it-IT" altLang="it-IT" sz="2400" dirty="0"/>
              <a:t>come riferimento, otterremo il Pil reale ai prezzi del </a:t>
            </a:r>
            <a:r>
              <a:rPr lang="it-IT" altLang="it-IT" sz="2400" dirty="0" smtClean="0"/>
              <a:t>2012. </a:t>
            </a: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9E7500B-D52A-AEE9-72AC-5A53C706D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44400" r="35038" b="33378"/>
          <a:stretch/>
        </p:blipFill>
        <p:spPr>
          <a:xfrm>
            <a:off x="1011695" y="3422563"/>
            <a:ext cx="7113139" cy="20162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00192" y="407707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(prezzi 2012 non 2009)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1733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E73C4-7A5D-4D11-97FC-E68D78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25" y="532308"/>
            <a:ext cx="8229600" cy="1143000"/>
          </a:xfrm>
        </p:spPr>
        <p:txBody>
          <a:bodyPr/>
          <a:lstStyle/>
          <a:p>
            <a:r>
              <a:rPr lang="it-IT" sz="3200" dirty="0"/>
              <a:t>1.2 Pil nominale e Pil reale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D8500-2DC8-4E72-916A-2ADC97BF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25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altLang="it-IT" sz="2000" dirty="0"/>
              <a:t>Il Pil nominale e il Pil reale possono differire enormemente, come si nota in questo grafico che riporta i dati per il Pil nominale e reale italiano 1970-2018: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altLang="it-IT" sz="1600" dirty="0"/>
              <a:t>Fonte: OCSE		</a:t>
            </a: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47CB05-8CBA-4E2F-BD76-C2B064A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Immagine 6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71309AF3-4FD2-AAF4-23CE-FC997BCA6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38" y="2213083"/>
            <a:ext cx="5835523" cy="353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8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530</Words>
  <Application>Microsoft Office PowerPoint</Application>
  <PresentationFormat>Presentazione su schermo (4:3)</PresentationFormat>
  <Paragraphs>58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Equation</vt:lpstr>
      <vt:lpstr>Capitolo II</vt:lpstr>
      <vt:lpstr>1. La produzione aggregata</vt:lpstr>
      <vt:lpstr>1.1 Pil: produzione e reddito</vt:lpstr>
      <vt:lpstr>1.1 Pil: produzione e reddito</vt:lpstr>
      <vt:lpstr>1.2 Pil nominale e Pil reale</vt:lpstr>
      <vt:lpstr>1.2 Pil nominale e Pil reale</vt:lpstr>
      <vt:lpstr>1.2 Pil nominale e Pil reale</vt:lpstr>
      <vt:lpstr>1.2 Pil nominale e Pil reale</vt:lpstr>
      <vt:lpstr>1.2 Pil nominale e Pil reale</vt:lpstr>
      <vt:lpstr>1.3 Pil: livello o tasso di crescita?</vt:lpstr>
      <vt:lpstr>1.3 Pil: livello o tasso di crescita?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50</cp:revision>
  <dcterms:created xsi:type="dcterms:W3CDTF">2014-07-28T14:21:47Z</dcterms:created>
  <dcterms:modified xsi:type="dcterms:W3CDTF">2025-09-24T15:28:34Z</dcterms:modified>
</cp:coreProperties>
</file>