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1" r:id="rId1"/>
  </p:sldMasterIdLst>
  <p:notesMasterIdLst>
    <p:notesMasterId r:id="rId15"/>
  </p:notesMasterIdLst>
  <p:handoutMasterIdLst>
    <p:handoutMasterId r:id="rId16"/>
  </p:handoutMasterIdLst>
  <p:sldIdLst>
    <p:sldId id="256" r:id="rId2"/>
    <p:sldId id="316" r:id="rId3"/>
    <p:sldId id="529" r:id="rId4"/>
    <p:sldId id="530" r:id="rId5"/>
    <p:sldId id="531" r:id="rId6"/>
    <p:sldId id="532" r:id="rId7"/>
    <p:sldId id="533" r:id="rId8"/>
    <p:sldId id="534" r:id="rId9"/>
    <p:sldId id="535" r:id="rId10"/>
    <p:sldId id="536" r:id="rId11"/>
    <p:sldId id="537" r:id="rId12"/>
    <p:sldId id="538" r:id="rId13"/>
    <p:sldId id="528" r:id="rId14"/>
  </p:sldIdLst>
  <p:sldSz cx="9144000" cy="6858000" type="screen4x3"/>
  <p:notesSz cx="6781800" cy="9926638"/>
  <p:defaultTextStyle>
    <a:defPPr>
      <a:defRPr lang="it-IT"/>
    </a:defPPr>
    <a:lvl1pPr algn="l" rtl="0" fontAlgn="base">
      <a:spcBef>
        <a:spcPct val="0"/>
      </a:spcBef>
      <a:spcAft>
        <a:spcPct val="0"/>
      </a:spcAft>
      <a:defRPr sz="2800" kern="1200">
        <a:solidFill>
          <a:schemeClr val="tx1"/>
        </a:solidFill>
        <a:latin typeface="Times New Roman" pitchFamily="18" charset="0"/>
        <a:ea typeface="+mn-ea"/>
        <a:cs typeface="+mn-cs"/>
      </a:defRPr>
    </a:lvl1pPr>
    <a:lvl2pPr marL="457200" algn="l" rtl="0" fontAlgn="base">
      <a:spcBef>
        <a:spcPct val="0"/>
      </a:spcBef>
      <a:spcAft>
        <a:spcPct val="0"/>
      </a:spcAft>
      <a:defRPr sz="2800" kern="1200">
        <a:solidFill>
          <a:schemeClr val="tx1"/>
        </a:solidFill>
        <a:latin typeface="Times New Roman" pitchFamily="18" charset="0"/>
        <a:ea typeface="+mn-ea"/>
        <a:cs typeface="+mn-cs"/>
      </a:defRPr>
    </a:lvl2pPr>
    <a:lvl3pPr marL="914400" algn="l" rtl="0" fontAlgn="base">
      <a:spcBef>
        <a:spcPct val="0"/>
      </a:spcBef>
      <a:spcAft>
        <a:spcPct val="0"/>
      </a:spcAft>
      <a:defRPr sz="2800" kern="1200">
        <a:solidFill>
          <a:schemeClr val="tx1"/>
        </a:solidFill>
        <a:latin typeface="Times New Roman" pitchFamily="18" charset="0"/>
        <a:ea typeface="+mn-ea"/>
        <a:cs typeface="+mn-cs"/>
      </a:defRPr>
    </a:lvl3pPr>
    <a:lvl4pPr marL="1371600" algn="l" rtl="0" fontAlgn="base">
      <a:spcBef>
        <a:spcPct val="0"/>
      </a:spcBef>
      <a:spcAft>
        <a:spcPct val="0"/>
      </a:spcAft>
      <a:defRPr sz="2800" kern="1200">
        <a:solidFill>
          <a:schemeClr val="tx1"/>
        </a:solidFill>
        <a:latin typeface="Times New Roman" pitchFamily="18" charset="0"/>
        <a:ea typeface="+mn-ea"/>
        <a:cs typeface="+mn-cs"/>
      </a:defRPr>
    </a:lvl4pPr>
    <a:lvl5pPr marL="1828800" algn="l" rtl="0" fontAlgn="base">
      <a:spcBef>
        <a:spcPct val="0"/>
      </a:spcBef>
      <a:spcAft>
        <a:spcPct val="0"/>
      </a:spcAft>
      <a:defRPr sz="2800" kern="1200">
        <a:solidFill>
          <a:schemeClr val="tx1"/>
        </a:solidFill>
        <a:latin typeface="Times New Roman" pitchFamily="18" charset="0"/>
        <a:ea typeface="+mn-ea"/>
        <a:cs typeface="+mn-cs"/>
      </a:defRPr>
    </a:lvl5pPr>
    <a:lvl6pPr marL="2286000" algn="l" defTabSz="914400" rtl="0" eaLnBrk="1" latinLnBrk="0" hangingPunct="1">
      <a:defRPr sz="2800" kern="1200">
        <a:solidFill>
          <a:schemeClr val="tx1"/>
        </a:solidFill>
        <a:latin typeface="Times New Roman" pitchFamily="18" charset="0"/>
        <a:ea typeface="+mn-ea"/>
        <a:cs typeface="+mn-cs"/>
      </a:defRPr>
    </a:lvl6pPr>
    <a:lvl7pPr marL="2743200" algn="l" defTabSz="914400" rtl="0" eaLnBrk="1" latinLnBrk="0" hangingPunct="1">
      <a:defRPr sz="2800" kern="1200">
        <a:solidFill>
          <a:schemeClr val="tx1"/>
        </a:solidFill>
        <a:latin typeface="Times New Roman" pitchFamily="18" charset="0"/>
        <a:ea typeface="+mn-ea"/>
        <a:cs typeface="+mn-cs"/>
      </a:defRPr>
    </a:lvl7pPr>
    <a:lvl8pPr marL="3200400" algn="l" defTabSz="914400" rtl="0" eaLnBrk="1" latinLnBrk="0" hangingPunct="1">
      <a:defRPr sz="2800" kern="1200">
        <a:solidFill>
          <a:schemeClr val="tx1"/>
        </a:solidFill>
        <a:latin typeface="Times New Roman" pitchFamily="18" charset="0"/>
        <a:ea typeface="+mn-ea"/>
        <a:cs typeface="+mn-cs"/>
      </a:defRPr>
    </a:lvl8pPr>
    <a:lvl9pPr marL="3657600" algn="l" defTabSz="914400" rtl="0" eaLnBrk="1" latinLnBrk="0" hangingPunct="1">
      <a:defRPr sz="28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5">
          <p15:clr>
            <a:srgbClr val="A4A3A4"/>
          </p15:clr>
        </p15:guide>
        <p15:guide id="2" pos="2135">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9373" initials=""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E94417"/>
    <a:srgbClr val="527A5B"/>
    <a:srgbClr val="BA121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333" autoAdjust="0"/>
    <p:restoredTop sz="91474" autoAdjust="0"/>
  </p:normalViewPr>
  <p:slideViewPr>
    <p:cSldViewPr>
      <p:cViewPr varScale="1">
        <p:scale>
          <a:sx n="60" d="100"/>
          <a:sy n="60" d="100"/>
        </p:scale>
        <p:origin x="1476" y="72"/>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0"/>
    </p:cViewPr>
  </p:sorterViewPr>
  <p:notesViewPr>
    <p:cSldViewPr>
      <p:cViewPr>
        <p:scale>
          <a:sx n="66" d="100"/>
          <a:sy n="66" d="100"/>
        </p:scale>
        <p:origin x="-1536" y="-72"/>
      </p:cViewPr>
      <p:guideLst>
        <p:guide orient="horz" pos="3125"/>
        <p:guide pos="213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36875" cy="495300"/>
          </a:xfrm>
          <a:prstGeom prst="rect">
            <a:avLst/>
          </a:prstGeom>
          <a:noFill/>
          <a:ln w="9525">
            <a:noFill/>
            <a:miter lim="800000"/>
            <a:headEnd/>
            <a:tailEnd/>
          </a:ln>
          <a:effectLst/>
        </p:spPr>
        <p:txBody>
          <a:bodyPr vert="horz" wrap="square" lIns="91504" tIns="45752" rIns="91504" bIns="45752" numCol="1" anchor="t" anchorCtr="0" compatLnSpc="1">
            <a:prstTxWarp prst="textNoShape">
              <a:avLst/>
            </a:prstTxWarp>
          </a:bodyPr>
          <a:lstStyle>
            <a:lvl1pPr algn="l" eaLnBrk="0" hangingPunct="0">
              <a:spcBef>
                <a:spcPct val="0"/>
              </a:spcBef>
              <a:buClrTx/>
              <a:buFontTx/>
              <a:buNone/>
              <a:defRPr sz="1200"/>
            </a:lvl1pPr>
          </a:lstStyle>
          <a:p>
            <a:pPr>
              <a:defRPr/>
            </a:pPr>
            <a:r>
              <a:rPr lang="it-IT"/>
              <a:t>Diparimento di Scienze Geografiche e Storiche - Introduzione ai GIS</a:t>
            </a:r>
          </a:p>
        </p:txBody>
      </p:sp>
      <p:sp>
        <p:nvSpPr>
          <p:cNvPr id="8195" name="Rectangle 3"/>
          <p:cNvSpPr>
            <a:spLocks noGrp="1" noChangeArrowheads="1"/>
          </p:cNvSpPr>
          <p:nvPr>
            <p:ph type="dt" sz="quarter" idx="1"/>
          </p:nvPr>
        </p:nvSpPr>
        <p:spPr bwMode="auto">
          <a:xfrm>
            <a:off x="3844925" y="0"/>
            <a:ext cx="2936875" cy="495300"/>
          </a:xfrm>
          <a:prstGeom prst="rect">
            <a:avLst/>
          </a:prstGeom>
          <a:noFill/>
          <a:ln w="9525">
            <a:noFill/>
            <a:miter lim="800000"/>
            <a:headEnd/>
            <a:tailEnd/>
          </a:ln>
          <a:effectLst/>
        </p:spPr>
        <p:txBody>
          <a:bodyPr vert="horz" wrap="square" lIns="91504" tIns="45752" rIns="91504" bIns="45752" numCol="1" anchor="t" anchorCtr="0" compatLnSpc="1">
            <a:prstTxWarp prst="textNoShape">
              <a:avLst/>
            </a:prstTxWarp>
          </a:bodyPr>
          <a:lstStyle>
            <a:lvl1pPr algn="r" eaLnBrk="0" hangingPunct="0">
              <a:spcBef>
                <a:spcPct val="0"/>
              </a:spcBef>
              <a:buClrTx/>
              <a:buFontTx/>
              <a:buNone/>
              <a:defRPr sz="1200"/>
            </a:lvl1pPr>
          </a:lstStyle>
          <a:p>
            <a:pPr>
              <a:defRPr/>
            </a:pPr>
            <a:endParaRPr lang="it-IT"/>
          </a:p>
        </p:txBody>
      </p:sp>
      <p:sp>
        <p:nvSpPr>
          <p:cNvPr id="8196" name="Rectangle 4"/>
          <p:cNvSpPr>
            <a:spLocks noGrp="1" noChangeArrowheads="1"/>
          </p:cNvSpPr>
          <p:nvPr>
            <p:ph type="ftr" sz="quarter" idx="2"/>
          </p:nvPr>
        </p:nvSpPr>
        <p:spPr bwMode="auto">
          <a:xfrm>
            <a:off x="0" y="9431338"/>
            <a:ext cx="2936875" cy="495300"/>
          </a:xfrm>
          <a:prstGeom prst="rect">
            <a:avLst/>
          </a:prstGeom>
          <a:noFill/>
          <a:ln w="9525">
            <a:noFill/>
            <a:miter lim="800000"/>
            <a:headEnd/>
            <a:tailEnd/>
          </a:ln>
          <a:effectLst/>
        </p:spPr>
        <p:txBody>
          <a:bodyPr vert="horz" wrap="square" lIns="91504" tIns="45752" rIns="91504" bIns="45752" numCol="1" anchor="b" anchorCtr="0" compatLnSpc="1">
            <a:prstTxWarp prst="textNoShape">
              <a:avLst/>
            </a:prstTxWarp>
          </a:bodyPr>
          <a:lstStyle>
            <a:lvl1pPr algn="l" eaLnBrk="0" hangingPunct="0">
              <a:spcBef>
                <a:spcPct val="0"/>
              </a:spcBef>
              <a:buClrTx/>
              <a:buFontTx/>
              <a:buNone/>
              <a:defRPr sz="1200"/>
            </a:lvl1pPr>
          </a:lstStyle>
          <a:p>
            <a:pPr>
              <a:defRPr/>
            </a:pPr>
            <a:endParaRPr lang="it-IT"/>
          </a:p>
        </p:txBody>
      </p:sp>
      <p:sp>
        <p:nvSpPr>
          <p:cNvPr id="8197" name="Rectangle 5"/>
          <p:cNvSpPr>
            <a:spLocks noGrp="1" noChangeArrowheads="1"/>
          </p:cNvSpPr>
          <p:nvPr>
            <p:ph type="sldNum" sz="quarter" idx="3"/>
          </p:nvPr>
        </p:nvSpPr>
        <p:spPr bwMode="auto">
          <a:xfrm>
            <a:off x="3844925" y="9431338"/>
            <a:ext cx="2936875" cy="495300"/>
          </a:xfrm>
          <a:prstGeom prst="rect">
            <a:avLst/>
          </a:prstGeom>
          <a:noFill/>
          <a:ln w="9525">
            <a:noFill/>
            <a:miter lim="800000"/>
            <a:headEnd/>
            <a:tailEnd/>
          </a:ln>
          <a:effectLst/>
        </p:spPr>
        <p:txBody>
          <a:bodyPr vert="horz" wrap="square" lIns="91504" tIns="45752" rIns="91504" bIns="45752" numCol="1" anchor="b" anchorCtr="0" compatLnSpc="1">
            <a:prstTxWarp prst="textNoShape">
              <a:avLst/>
            </a:prstTxWarp>
          </a:bodyPr>
          <a:lstStyle>
            <a:lvl1pPr algn="r" eaLnBrk="0" hangingPunct="0">
              <a:spcBef>
                <a:spcPct val="0"/>
              </a:spcBef>
              <a:buClrTx/>
              <a:buFontTx/>
              <a:buNone/>
              <a:defRPr sz="1200"/>
            </a:lvl1pPr>
          </a:lstStyle>
          <a:p>
            <a:pPr>
              <a:defRPr/>
            </a:pPr>
            <a:fld id="{53638DB4-9165-46C3-ABB4-81D4819D3ACD}" type="slidenum">
              <a:rPr lang="it-IT"/>
              <a:pPr>
                <a:defRPr/>
              </a:pPr>
              <a:t>‹N›</a:t>
            </a:fld>
            <a:endParaRPr lang="it-IT"/>
          </a:p>
        </p:txBody>
      </p:sp>
    </p:spTree>
    <p:extLst>
      <p:ext uri="{BB962C8B-B14F-4D97-AF65-F5344CB8AC3E}">
        <p14:creationId xmlns:p14="http://schemas.microsoft.com/office/powerpoint/2010/main" val="3886850093"/>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ax="3840" units="cm"/>
          <inkml:channel name="Y" type="integer" max="1080" units="cm"/>
          <inkml:channel name="T" type="integer" max="2.14748E9" units="dev"/>
        </inkml:traceFormat>
        <inkml:channelProperties>
          <inkml:channelProperty channel="X" name="resolution" value="124.27184" units="1/cm"/>
          <inkml:channelProperty channel="Y" name="resolution" value="62.06897" units="1/cm"/>
          <inkml:channelProperty channel="T" name="resolution" value="1" units="1/dev"/>
        </inkml:channelProperties>
      </inkml:inkSource>
      <inkml:timestamp xml:id="ts0" timeString="2024-10-30T11:34:46.135"/>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6901 15292 0,'29'0'157,"0"0"-157,30 0 15,0 0-15,-1 0 16,31 0-16,-1 29 16,-59-29-16,59 0 15,-29 0-15,-30 0 16,1 0-16,-1 0 15,0 0-15,1 0 16,28 30 15,-28-30 32,-1 0-48,0 0 1,1 0 0,-1 0-16,30 0 15,-30 0-15,30 0 0,0 0 16,-1 0 0,-28 0-16,29 0 15,-30 0 32,0 0-47,1 0 16,-1 0-1,30 0-15,-30 0 16,0 0-16,30 0 16,-29 0-16,28 0 15,-28 0 1,28 0-1,-28 0-15,-1 0 16,0 0 0,1 0-16,-1 0 15,30 0-15,-30 0 16,30 0 0,0 0-16,-1 0 0,31 0 15,-60 0 1,0 0-16,30 0 0,-30 0 15,30 0 1,-30 0-16,60 0 16,-60 0-1,0 0 1,1 0 0,-1 0 46,0 0-62,1 0 16,28 0-1,-28 0-15,-1 0 32</inkml:trace>
</inkml:ink>
</file>

<file path=ppt/ink/ink2.xml><?xml version="1.0" encoding="utf-8"?>
<inkml:ink xmlns:inkml="http://www.w3.org/2003/InkML">
  <inkml:definitions>
    <inkml:context xml:id="ctx0">
      <inkml:inkSource xml:id="inkSrc0">
        <inkml:traceFormat>
          <inkml:channel name="X" type="integer" max="3840" units="cm"/>
          <inkml:channel name="Y" type="integer" max="1080" units="cm"/>
          <inkml:channel name="T" type="integer" max="2.14748E9" units="dev"/>
        </inkml:traceFormat>
        <inkml:channelProperties>
          <inkml:channelProperty channel="X" name="resolution" value="124.27184" units="1/cm"/>
          <inkml:channelProperty channel="Y" name="resolution" value="62.06897" units="1/cm"/>
          <inkml:channelProperty channel="T" name="resolution" value="1" units="1/dev"/>
        </inkml:channelProperties>
      </inkml:inkSource>
      <inkml:timestamp xml:id="ts0" timeString="2024-10-30T11:36:47.996"/>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6695 14999 0,'29'-59'172,"1"59"-172,-30-29 15,29-1 1,0 1-16,1-1 16,-1 1 15,1 0-31,28-30 0,-28 30 31,28-1-31,-28 1 0,-1 0 16,0-1-1,1 1-15,-1 0 16,1 29-16,-1-30 0,0-28 16,1 58-1,-1-30-15,-29 1 16,29-1-1,1 1 1,-1 0-16,0-1 16,1 1-16,29-30 15,-1 30-15,-28 29 0,-30-29 16,58-1 0,-28 1-1,28 0-15,-28 29 16,-1-30 15,1 1-31,-1 0 16,0 29-16,30-30 15,-30-29-15,30 59 0,-30 0 16,30-29-16,0-30 16,-30 59-1,30-29-15,0 0 0,-30 29 16,30-30-1,0 1-15,-30 0 0,0 29 16,1 0 0,-1-30-16,0 1 15,1 0 1,28-30 0,-58 30-1,59 29 1,-29-30-16,28 1 31,-58-1-31,30 30 16,-1-29-16,30 29 0,-59-29 15,29 29 1,-29-30-16,29 30 16,1-29-16,-1 0 15,1-1 1,-1 30-16,0-29 31,1 29-15,28 0-16,-28-59 15,28 30-15,1 29 16,0-88 15,0 59-15,-30 29-1,0-30 1,1 1 0,-30-1-1,58 30 1,-58-29-16,59 0 31,-29-1-31,-1 30 156,-29-29-140</inkml:trace>
</inkml:ink>
</file>

<file path=ppt/ink/ink3.xml><?xml version="1.0" encoding="utf-8"?>
<inkml:ink xmlns:inkml="http://www.w3.org/2003/InkML">
  <inkml:definitions>
    <inkml:context xml:id="ctx0">
      <inkml:inkSource xml:id="inkSrc0">
        <inkml:traceFormat>
          <inkml:channel name="X" type="integer" max="3840" units="cm"/>
          <inkml:channel name="Y" type="integer" max="1080" units="cm"/>
          <inkml:channel name="T" type="integer" max="2.14748E9" units="dev"/>
        </inkml:traceFormat>
        <inkml:channelProperties>
          <inkml:channelProperty channel="X" name="resolution" value="124.27184" units="1/cm"/>
          <inkml:channelProperty channel="Y" name="resolution" value="62.06897" units="1/cm"/>
          <inkml:channelProperty channel="T" name="resolution" value="1" units="1/dev"/>
        </inkml:channelProperties>
      </inkml:inkSource>
      <inkml:timestamp xml:id="ts0" timeString="2024-10-30T11:36:51.053"/>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10131 12151 0,'29'0'78,"0"0"-62,1 0-16,-1 0 16,30-29-1,0 0 1,-30-1 15,30 30-31,-30-29 0,0 0 16,1 29-1,-1 0-15,-29-30 16,29 30 0,30-29-16,-29 29 15,-1-29 1,30-1 31,-1 30-32,-28-29-15,-1 29 16,0 0 0,30-30-16,-29 30 62,-1-29-62,0 29 31,30 0-31,-30-29 16,30 29 0,-59-30-1,29 30 1,1-29-16,-1 29 15,1 0-15,28-29 16,-28 29-16,28 0 16,-28 0-1,-1-59-15,30 59 16,0 0 0,-30 0-16,0-29 15,30 29 32,-30-59-31,1 30-1,28 29 1,-28-30 0,-1 1-1,1 29-15,-1 0 16,0-29-1,1 29-15,-1 0 0,0 0 32,1-30-32,28 1 0,-28-1 15,-1 30 1,1-29-16,28 0 16,-28 29-1,-1-30 1,0 1-16,1 29 15,-1-29 1,0-1-16,1 30 16,58-29-16,-59 0 15,30-1 1,-30 1-16,1 0 16,-1 29-16,0 0 15,30-59-15,-29 30 16,-1 29-1,30-59 1,-30 29-16,0 30 31,1-29-15,-1 0-16,-29-1 16,29 30-1,30-29-15,-29 29 16,-1 0-16,59-59 15,-59 30-15,30 0 16,-30-30-16,89 30 16,-89-1-16,30-28 0,29 58 15,-59-59-15,30 29 16,-29 1-16,-1 0 16,30-1-1,-30 1 1,0 29-1,-29-29-15,30 29 16,-1 0 0,0 0-1,1-59-15,-1 59 16,1 0-16,28 0 16,-28-29-16,28 29 15,-28-30-15,-1 30 16,0 0-1,1-29-15,-1 29 16,30-29 0,-30 29-1,30 0 1,-30-30-16,30 30 0,29 0 16,-29 0-16,-30 0 15,59-58-15,-58 28 16,-1 30-1,30 0-15,0 0 32,-59-29-32,29 29 0,30-30 15,-30 1-15,0 29 16,30-29 0,-29 29 15,28 0 0,-58-30-31,30 30 16,-30-29 15,29 0 78,0 29-109,1 0 16,-1-59 0,0 59-16,1-29 15,-1 29 1,1-30-16,28 30 15,-58-29 1,59 29 31</inkml:trace>
</inkml:ink>
</file>

<file path=ppt/ink/ink4.xml><?xml version="1.0" encoding="utf-8"?>
<inkml:ink xmlns:inkml="http://www.w3.org/2003/InkML">
  <inkml:definitions>
    <inkml:context xml:id="ctx0">
      <inkml:inkSource xml:id="inkSrc0">
        <inkml:traceFormat>
          <inkml:channel name="X" type="integer" max="3840" units="cm"/>
          <inkml:channel name="Y" type="integer" max="1080" units="cm"/>
          <inkml:channel name="T" type="integer" max="2.14748E9" units="dev"/>
        </inkml:traceFormat>
        <inkml:channelProperties>
          <inkml:channelProperty channel="X" name="resolution" value="124.27184" units="1/cm"/>
          <inkml:channelProperty channel="Y" name="resolution" value="62.06897" units="1/cm"/>
          <inkml:channelProperty channel="T" name="resolution" value="1" units="1/dev"/>
        </inkml:channelProperties>
      </inkml:inkSource>
      <inkml:timestamp xml:id="ts0" timeString="2024-10-30T11:36:52.914"/>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16092 9040 0,'29'0'78,"30"0"-78,-30 0 32,59 0-32,-59 0 0,30 0 15,-29 0 1,87 0-16,-29 0 0,0 0 15,-58 0 1,58-59-16,-30 59 16,1 0-16,0 0 0,0 0 15,-30 0 1,30-29-16,-30 29 0,0 0 16,30-29-1,0-1 1,-30 30-1,1 0-15,-1 0 16,0-29-16,1 29 31,-1 0-15,0 0-16,1 0 16,28 0-16,-58-30 15,59 1-15,0 29 16,-30-29-16,30 29 15,29-30-15,-29 1 16,0 29-16,-1 0 16,30-59-16,-58 59 15,28-29-15,60 0 16,-59-1 0,-30 30-16,0 0 15,30-29-15,-30 29 31,1 0-31,-1 0 16,30-29 0,0-1-1,-30 30-15,59 0 0,-88-29 16,59 0 0,-30 29-16,1 0 0,28 0 15,1-30 1,-30 1-16,1 29 15,-1-30-15,30 1 16,-30 29-16,89-59 16,-60 30-16,1 0 15,-30-1 1,30 1-16,-59 0 16,30 29-16,-1 0 15,30-59-15,-1 59 31,-28-29-31,28-1 16,1 1-16,0 0 16,0-1-16,-1 30 0,1-29 15,0 29-15,-30-30 16,59 30 0,-88-29-16,30 29 15,28 0 1</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36875" cy="495300"/>
          </a:xfrm>
          <a:prstGeom prst="rect">
            <a:avLst/>
          </a:prstGeom>
          <a:noFill/>
          <a:ln w="9525">
            <a:noFill/>
            <a:miter lim="800000"/>
            <a:headEnd/>
            <a:tailEnd/>
          </a:ln>
          <a:effectLst/>
        </p:spPr>
        <p:txBody>
          <a:bodyPr vert="horz" wrap="square" lIns="91504" tIns="45752" rIns="91504" bIns="45752" numCol="1" anchor="t" anchorCtr="0" compatLnSpc="1">
            <a:prstTxWarp prst="textNoShape">
              <a:avLst/>
            </a:prstTxWarp>
          </a:bodyPr>
          <a:lstStyle>
            <a:lvl1pPr algn="l" eaLnBrk="0" hangingPunct="0">
              <a:spcBef>
                <a:spcPct val="0"/>
              </a:spcBef>
              <a:buClrTx/>
              <a:buFontTx/>
              <a:buNone/>
              <a:defRPr sz="1200"/>
            </a:lvl1pPr>
          </a:lstStyle>
          <a:p>
            <a:pPr>
              <a:defRPr/>
            </a:pPr>
            <a:r>
              <a:rPr lang="it-IT"/>
              <a:t>Diparimento di Scienze Geografiche e Storiche - Introduzione ai GIS</a:t>
            </a:r>
          </a:p>
        </p:txBody>
      </p:sp>
      <p:sp>
        <p:nvSpPr>
          <p:cNvPr id="6147" name="Rectangle 3"/>
          <p:cNvSpPr>
            <a:spLocks noGrp="1" noChangeArrowheads="1"/>
          </p:cNvSpPr>
          <p:nvPr>
            <p:ph type="dt" idx="1"/>
          </p:nvPr>
        </p:nvSpPr>
        <p:spPr bwMode="auto">
          <a:xfrm>
            <a:off x="3844925" y="0"/>
            <a:ext cx="2936875" cy="495300"/>
          </a:xfrm>
          <a:prstGeom prst="rect">
            <a:avLst/>
          </a:prstGeom>
          <a:noFill/>
          <a:ln w="9525">
            <a:noFill/>
            <a:miter lim="800000"/>
            <a:headEnd/>
            <a:tailEnd/>
          </a:ln>
          <a:effectLst/>
        </p:spPr>
        <p:txBody>
          <a:bodyPr vert="horz" wrap="square" lIns="91504" tIns="45752" rIns="91504" bIns="45752" numCol="1" anchor="t" anchorCtr="0" compatLnSpc="1">
            <a:prstTxWarp prst="textNoShape">
              <a:avLst/>
            </a:prstTxWarp>
          </a:bodyPr>
          <a:lstStyle>
            <a:lvl1pPr algn="r" eaLnBrk="0" hangingPunct="0">
              <a:spcBef>
                <a:spcPct val="0"/>
              </a:spcBef>
              <a:buClrTx/>
              <a:buFontTx/>
              <a:buNone/>
              <a:defRPr sz="1200"/>
            </a:lvl1pPr>
          </a:lstStyle>
          <a:p>
            <a:pPr>
              <a:defRPr/>
            </a:pPr>
            <a:endParaRPr lang="it-IT"/>
          </a:p>
        </p:txBody>
      </p:sp>
      <p:sp>
        <p:nvSpPr>
          <p:cNvPr id="13316" name="Rectangle 4"/>
          <p:cNvSpPr>
            <a:spLocks noGrp="1" noRot="1" noChangeAspect="1" noChangeArrowheads="1" noTextEdit="1"/>
          </p:cNvSpPr>
          <p:nvPr>
            <p:ph type="sldImg" idx="2"/>
          </p:nvPr>
        </p:nvSpPr>
        <p:spPr bwMode="auto">
          <a:xfrm>
            <a:off x="911225" y="744538"/>
            <a:ext cx="4960938" cy="3722687"/>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903288" y="4714875"/>
            <a:ext cx="4975225" cy="4467225"/>
          </a:xfrm>
          <a:prstGeom prst="rect">
            <a:avLst/>
          </a:prstGeom>
          <a:noFill/>
          <a:ln w="9525">
            <a:noFill/>
            <a:miter lim="800000"/>
            <a:headEnd/>
            <a:tailEnd/>
          </a:ln>
          <a:effectLst/>
        </p:spPr>
        <p:txBody>
          <a:bodyPr vert="horz" wrap="square" lIns="91504" tIns="45752" rIns="91504" bIns="45752" numCol="1" anchor="t" anchorCtr="0" compatLnSpc="1">
            <a:prstTxWarp prst="textNoShape">
              <a:avLst/>
            </a:prstTxWarp>
          </a:bodyPr>
          <a:lstStyle/>
          <a:p>
            <a:pPr lvl="0"/>
            <a:r>
              <a:rPr lang="it-IT" noProof="0"/>
              <a:t>Fare clic per modificare gli stili del testo dello schema</a:t>
            </a:r>
          </a:p>
          <a:p>
            <a:pPr lvl="0"/>
            <a:r>
              <a:rPr lang="it-IT" noProof="0"/>
              <a:t>Secondo livello</a:t>
            </a:r>
          </a:p>
          <a:p>
            <a:pPr lvl="0"/>
            <a:r>
              <a:rPr lang="it-IT" noProof="0"/>
              <a:t>Terzo livello</a:t>
            </a:r>
          </a:p>
          <a:p>
            <a:pPr lvl="0"/>
            <a:r>
              <a:rPr lang="it-IT" noProof="0"/>
              <a:t>Quarto livello</a:t>
            </a:r>
          </a:p>
          <a:p>
            <a:pPr lvl="0"/>
            <a:r>
              <a:rPr lang="it-IT" noProof="0"/>
              <a:t>Quinto livello</a:t>
            </a:r>
          </a:p>
        </p:txBody>
      </p:sp>
      <p:sp>
        <p:nvSpPr>
          <p:cNvPr id="6150" name="Rectangle 6"/>
          <p:cNvSpPr>
            <a:spLocks noGrp="1" noChangeArrowheads="1"/>
          </p:cNvSpPr>
          <p:nvPr>
            <p:ph type="ftr" sz="quarter" idx="4"/>
          </p:nvPr>
        </p:nvSpPr>
        <p:spPr bwMode="auto">
          <a:xfrm>
            <a:off x="0" y="9431338"/>
            <a:ext cx="2936875" cy="495300"/>
          </a:xfrm>
          <a:prstGeom prst="rect">
            <a:avLst/>
          </a:prstGeom>
          <a:noFill/>
          <a:ln w="9525">
            <a:noFill/>
            <a:miter lim="800000"/>
            <a:headEnd/>
            <a:tailEnd/>
          </a:ln>
          <a:effectLst/>
        </p:spPr>
        <p:txBody>
          <a:bodyPr vert="horz" wrap="square" lIns="91504" tIns="45752" rIns="91504" bIns="45752" numCol="1" anchor="b" anchorCtr="0" compatLnSpc="1">
            <a:prstTxWarp prst="textNoShape">
              <a:avLst/>
            </a:prstTxWarp>
          </a:bodyPr>
          <a:lstStyle>
            <a:lvl1pPr algn="l" eaLnBrk="0" hangingPunct="0">
              <a:spcBef>
                <a:spcPct val="0"/>
              </a:spcBef>
              <a:buClrTx/>
              <a:buFontTx/>
              <a:buNone/>
              <a:defRPr sz="1200"/>
            </a:lvl1pPr>
          </a:lstStyle>
          <a:p>
            <a:pPr>
              <a:defRPr/>
            </a:pPr>
            <a:endParaRPr lang="it-IT"/>
          </a:p>
        </p:txBody>
      </p:sp>
      <p:sp>
        <p:nvSpPr>
          <p:cNvPr id="6151" name="Rectangle 7"/>
          <p:cNvSpPr>
            <a:spLocks noGrp="1" noChangeArrowheads="1"/>
          </p:cNvSpPr>
          <p:nvPr>
            <p:ph type="sldNum" sz="quarter" idx="5"/>
          </p:nvPr>
        </p:nvSpPr>
        <p:spPr bwMode="auto">
          <a:xfrm>
            <a:off x="3844925" y="9431338"/>
            <a:ext cx="2936875" cy="495300"/>
          </a:xfrm>
          <a:prstGeom prst="rect">
            <a:avLst/>
          </a:prstGeom>
          <a:noFill/>
          <a:ln w="9525">
            <a:noFill/>
            <a:miter lim="800000"/>
            <a:headEnd/>
            <a:tailEnd/>
          </a:ln>
          <a:effectLst/>
        </p:spPr>
        <p:txBody>
          <a:bodyPr vert="horz" wrap="square" lIns="91504" tIns="45752" rIns="91504" bIns="45752" numCol="1" anchor="b" anchorCtr="0" compatLnSpc="1">
            <a:prstTxWarp prst="textNoShape">
              <a:avLst/>
            </a:prstTxWarp>
          </a:bodyPr>
          <a:lstStyle>
            <a:lvl1pPr algn="r" eaLnBrk="0" hangingPunct="0">
              <a:spcBef>
                <a:spcPct val="0"/>
              </a:spcBef>
              <a:buClrTx/>
              <a:buFontTx/>
              <a:buNone/>
              <a:defRPr sz="1200"/>
            </a:lvl1pPr>
          </a:lstStyle>
          <a:p>
            <a:pPr>
              <a:defRPr/>
            </a:pPr>
            <a:fld id="{76DE7D6F-A9D7-484C-A58E-7E9A62EDA4AA}" type="slidenum">
              <a:rPr lang="it-IT"/>
              <a:pPr>
                <a:defRPr/>
              </a:pPr>
              <a:t>‹N›</a:t>
            </a:fld>
            <a:endParaRPr lang="it-IT"/>
          </a:p>
        </p:txBody>
      </p:sp>
    </p:spTree>
    <p:extLst>
      <p:ext uri="{BB962C8B-B14F-4D97-AF65-F5344CB8AC3E}">
        <p14:creationId xmlns:p14="http://schemas.microsoft.com/office/powerpoint/2010/main" val="294852978"/>
      </p:ext>
    </p:extLst>
  </p:cSld>
  <p:clrMap bg1="lt1" tx1="dk1" bg2="lt2" tx2="dk2" accent1="accent1" accent2="accent2" accent3="accent3" accent4="accent4" accent5="accent5" accent6="accent6" hlink="hlink" folHlink="folHlink"/>
  <p:hf ftr="0" dt="0"/>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742950" indent="-28575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1143000" indent="-2286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600200" indent="-228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2057400" indent="-2286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noChangeArrowheads="1"/>
          </p:cNvSpPr>
          <p:nvPr>
            <p:ph type="hdr" sz="quarter"/>
          </p:nvPr>
        </p:nvSpPr>
        <p:spPr>
          <a:noFill/>
        </p:spPr>
        <p:txBody>
          <a:bodyPr/>
          <a:lstStyle/>
          <a:p>
            <a:r>
              <a:rPr lang="it-IT"/>
              <a:t>Geografia delle Reti EC 503</a:t>
            </a:r>
          </a:p>
          <a:p>
            <a:r>
              <a:rPr lang="it-IT"/>
              <a:t>I Modulo</a:t>
            </a:r>
          </a:p>
          <a:p>
            <a:r>
              <a:rPr lang="it-IT"/>
              <a:t>Giuseppe Borruso</a:t>
            </a:r>
          </a:p>
        </p:txBody>
      </p:sp>
      <p:sp>
        <p:nvSpPr>
          <p:cNvPr id="16386" name="Rectangle 7"/>
          <p:cNvSpPr>
            <a:spLocks noGrp="1" noChangeArrowheads="1"/>
          </p:cNvSpPr>
          <p:nvPr>
            <p:ph type="sldNum" sz="quarter" idx="5"/>
          </p:nvPr>
        </p:nvSpPr>
        <p:spPr>
          <a:noFill/>
        </p:spPr>
        <p:txBody>
          <a:bodyPr/>
          <a:lstStyle/>
          <a:p>
            <a:fld id="{295D6982-71A3-476A-99F6-A8D1115337E8}" type="slidenum">
              <a:rPr lang="it-IT" smtClean="0"/>
              <a:pPr/>
              <a:t>1</a:t>
            </a:fld>
            <a:endParaRPr lang="it-IT"/>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r>
              <a:rPr lang="it-IT" dirty="0" err="1"/>
              <a:t>Slides</a:t>
            </a:r>
            <a:r>
              <a:rPr lang="it-IT" dirty="0"/>
              <a:t> with (*) in </a:t>
            </a:r>
            <a:r>
              <a:rPr lang="it-IT" dirty="0" err="1"/>
              <a:t>footnotes</a:t>
            </a:r>
            <a:r>
              <a:rPr lang="it-IT" dirty="0"/>
              <a:t> </a:t>
            </a:r>
            <a:r>
              <a:rPr lang="it-IT" dirty="0" err="1"/>
              <a:t>have</a:t>
            </a:r>
            <a:r>
              <a:rPr lang="it-IT" dirty="0"/>
              <a:t> </a:t>
            </a:r>
            <a:r>
              <a:rPr lang="it-IT" dirty="0" err="1"/>
              <a:t>been</a:t>
            </a:r>
            <a:r>
              <a:rPr lang="it-IT" dirty="0"/>
              <a:t> </a:t>
            </a:r>
            <a:r>
              <a:rPr lang="it-IT" dirty="0" err="1"/>
              <a:t>modified</a:t>
            </a:r>
            <a:r>
              <a:rPr lang="it-IT" dirty="0"/>
              <a:t> by Jean-Paul </a:t>
            </a:r>
            <a:r>
              <a:rPr lang="it-IT" dirty="0" err="1"/>
              <a:t>Rodrigue</a:t>
            </a:r>
            <a:r>
              <a:rPr lang="it-IT" dirty="0"/>
              <a:t> </a:t>
            </a:r>
            <a:r>
              <a:rPr lang="it-IT" dirty="0" err="1"/>
              <a:t>materials</a:t>
            </a:r>
            <a:r>
              <a:rPr lang="it-IT" dirty="0"/>
              <a:t>. (</a:t>
            </a:r>
            <a:r>
              <a:rPr lang="it-IT" dirty="0" err="1"/>
              <a:t>see</a:t>
            </a:r>
            <a:r>
              <a:rPr lang="it-IT" dirty="0"/>
              <a:t> copyright). I </a:t>
            </a:r>
            <a:r>
              <a:rPr lang="it-IT" dirty="0" err="1"/>
              <a:t>have</a:t>
            </a:r>
            <a:r>
              <a:rPr lang="it-IT" dirty="0"/>
              <a:t> </a:t>
            </a:r>
            <a:r>
              <a:rPr lang="it-IT" dirty="0" err="1"/>
              <a:t>modified</a:t>
            </a:r>
            <a:r>
              <a:rPr lang="it-IT" dirty="0"/>
              <a:t> and </a:t>
            </a:r>
            <a:r>
              <a:rPr lang="it-IT" dirty="0" err="1"/>
              <a:t>elaborated</a:t>
            </a:r>
            <a:r>
              <a:rPr lang="it-IT" dirty="0"/>
              <a:t> </a:t>
            </a:r>
            <a:r>
              <a:rPr lang="it-IT" dirty="0" err="1"/>
              <a:t>materials</a:t>
            </a:r>
            <a:r>
              <a:rPr lang="it-IT" dirty="0"/>
              <a:t> in </a:t>
            </a:r>
            <a:r>
              <a:rPr lang="it-IT" dirty="0" err="1"/>
              <a:t>order</a:t>
            </a:r>
            <a:r>
              <a:rPr lang="it-IT" dirty="0"/>
              <a:t> to be </a:t>
            </a:r>
            <a:r>
              <a:rPr lang="it-IT" dirty="0" err="1"/>
              <a:t>suitable</a:t>
            </a:r>
            <a:r>
              <a:rPr lang="it-IT" dirty="0"/>
              <a:t> for the </a:t>
            </a:r>
            <a:r>
              <a:rPr lang="it-IT" dirty="0" err="1"/>
              <a:t>current</a:t>
            </a:r>
            <a:r>
              <a:rPr lang="it-IT" dirty="0"/>
              <a:t> </a:t>
            </a:r>
            <a:r>
              <a:rPr lang="it-IT" dirty="0" err="1"/>
              <a:t>course</a:t>
            </a:r>
            <a:r>
              <a:rPr lang="it-IT" dirty="0"/>
              <a:t>. </a:t>
            </a:r>
          </a:p>
          <a:p>
            <a:pPr eaLnBrk="1" hangingPunct="1">
              <a:spcBef>
                <a:spcPct val="0"/>
              </a:spcBef>
            </a:pPr>
            <a:r>
              <a:rPr lang="en-US" dirty="0">
                <a:solidFill>
                  <a:srgbClr val="1C1C1C"/>
                </a:solidFill>
              </a:rPr>
              <a:t>Copyright © 1998-2010, Dr. Jean-Paul </a:t>
            </a:r>
            <a:r>
              <a:rPr lang="en-US" dirty="0" err="1">
                <a:solidFill>
                  <a:srgbClr val="1C1C1C"/>
                </a:solidFill>
              </a:rPr>
              <a:t>Rodrigue</a:t>
            </a:r>
            <a:r>
              <a:rPr lang="en-US" dirty="0">
                <a:solidFill>
                  <a:srgbClr val="1C1C1C"/>
                </a:solidFill>
              </a:rPr>
              <a:t>, Dept. of Global Studies &amp; Geography, Hofstra University. For personal or classroom use ONLY. </a:t>
            </a:r>
            <a:endParaRPr lang="it-IT"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a:noFill/>
        </p:spPr>
        <p:txBody>
          <a:bodyPr/>
          <a:lstStyle/>
          <a:p>
            <a:fld id="{FED777F9-154E-4021-9935-45C8BF8BEC81}" type="slidenum">
              <a:rPr lang="en-US" smtClean="0"/>
              <a:pPr/>
              <a:t>4</a:t>
            </a:fld>
            <a:endParaRPr lang="en-US"/>
          </a:p>
        </p:txBody>
      </p:sp>
      <p:sp>
        <p:nvSpPr>
          <p:cNvPr id="143363" name="Rectangle 2"/>
          <p:cNvSpPr>
            <a:spLocks noGrp="1" noRot="1" noChangeAspect="1" noChangeArrowheads="1" noTextEdit="1"/>
          </p:cNvSpPr>
          <p:nvPr>
            <p:ph type="sldImg"/>
          </p:nvPr>
        </p:nvSpPr>
        <p:spPr>
          <a:ln/>
        </p:spPr>
      </p:sp>
      <p:sp>
        <p:nvSpPr>
          <p:cNvPr id="143364"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6047883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7"/>
          <p:cNvSpPr>
            <a:spLocks noGrp="1" noChangeArrowheads="1"/>
          </p:cNvSpPr>
          <p:nvPr>
            <p:ph type="sldNum" sz="quarter" idx="5"/>
          </p:nvPr>
        </p:nvSpPr>
        <p:spPr>
          <a:noFill/>
        </p:spPr>
        <p:txBody>
          <a:bodyPr/>
          <a:lstStyle/>
          <a:p>
            <a:fld id="{AA10B49E-A438-4028-83A0-BC3E00B6D155}" type="slidenum">
              <a:rPr lang="en-US" smtClean="0"/>
              <a:pPr/>
              <a:t>5</a:t>
            </a:fld>
            <a:endParaRPr lang="en-US"/>
          </a:p>
        </p:txBody>
      </p:sp>
      <p:sp>
        <p:nvSpPr>
          <p:cNvPr id="144387" name="Rectangle 2"/>
          <p:cNvSpPr>
            <a:spLocks noGrp="1" noRot="1" noChangeAspect="1" noChangeArrowheads="1" noTextEdit="1"/>
          </p:cNvSpPr>
          <p:nvPr>
            <p:ph type="sldImg"/>
          </p:nvPr>
        </p:nvSpPr>
        <p:spPr>
          <a:ln/>
        </p:spPr>
      </p:sp>
      <p:sp>
        <p:nvSpPr>
          <p:cNvPr id="144388" name="Rectangle 3"/>
          <p:cNvSpPr>
            <a:spLocks noGrp="1" noChangeArrowheads="1"/>
          </p:cNvSpPr>
          <p:nvPr>
            <p:ph type="body" idx="1"/>
          </p:nvPr>
        </p:nvSpPr>
        <p:spPr>
          <a:noFill/>
          <a:ln/>
        </p:spPr>
        <p:txBody>
          <a:bodyPr/>
          <a:lstStyle/>
          <a:p>
            <a:r>
              <a:rPr lang="en-US"/>
              <a:t>Source: adapted from Woxenius, J. (2006) “A Time Perspective on Transportation in Global Production Networks”, Growth and Change, Vol 37, No. 4</a:t>
            </a:r>
          </a:p>
        </p:txBody>
      </p:sp>
    </p:spTree>
    <p:extLst>
      <p:ext uri="{BB962C8B-B14F-4D97-AF65-F5344CB8AC3E}">
        <p14:creationId xmlns:p14="http://schemas.microsoft.com/office/powerpoint/2010/main" val="12494209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7"/>
          <p:cNvSpPr>
            <a:spLocks noGrp="1" noChangeArrowheads="1"/>
          </p:cNvSpPr>
          <p:nvPr>
            <p:ph type="sldNum" sz="quarter" idx="5"/>
          </p:nvPr>
        </p:nvSpPr>
        <p:spPr>
          <a:noFill/>
        </p:spPr>
        <p:txBody>
          <a:bodyPr/>
          <a:lstStyle/>
          <a:p>
            <a:fld id="{C6FA92B9-6770-4284-B55E-B903EA3DF8D4}" type="slidenum">
              <a:rPr lang="en-US" smtClean="0"/>
              <a:pPr/>
              <a:t>8</a:t>
            </a:fld>
            <a:endParaRPr lang="en-US"/>
          </a:p>
        </p:txBody>
      </p:sp>
      <p:sp>
        <p:nvSpPr>
          <p:cNvPr id="158723" name="Rectangle 2"/>
          <p:cNvSpPr>
            <a:spLocks noGrp="1" noRot="1" noChangeAspect="1" noChangeArrowheads="1" noTextEdit="1"/>
          </p:cNvSpPr>
          <p:nvPr>
            <p:ph type="sldImg"/>
          </p:nvPr>
        </p:nvSpPr>
        <p:spPr>
          <a:ln/>
        </p:spPr>
      </p:sp>
      <p:sp>
        <p:nvSpPr>
          <p:cNvPr id="158724"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931407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7"/>
          <p:cNvSpPr>
            <a:spLocks noGrp="1" noChangeArrowheads="1"/>
          </p:cNvSpPr>
          <p:nvPr>
            <p:ph type="sldNum" sz="quarter" idx="5"/>
          </p:nvPr>
        </p:nvSpPr>
        <p:spPr>
          <a:noFill/>
        </p:spPr>
        <p:txBody>
          <a:bodyPr/>
          <a:lstStyle/>
          <a:p>
            <a:fld id="{554450FC-D173-4449-B8BA-44854511D385}" type="slidenum">
              <a:rPr lang="en-US" smtClean="0"/>
              <a:pPr/>
              <a:t>12</a:t>
            </a:fld>
            <a:endParaRPr lang="en-US"/>
          </a:p>
        </p:txBody>
      </p:sp>
      <p:sp>
        <p:nvSpPr>
          <p:cNvPr id="182275" name="Rectangle 2"/>
          <p:cNvSpPr>
            <a:spLocks noGrp="1" noRot="1" noChangeAspect="1" noChangeArrowheads="1" noTextEdit="1"/>
          </p:cNvSpPr>
          <p:nvPr>
            <p:ph type="sldImg"/>
          </p:nvPr>
        </p:nvSpPr>
        <p:spPr>
          <a:ln/>
        </p:spPr>
      </p:sp>
      <p:sp>
        <p:nvSpPr>
          <p:cNvPr id="182276"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8306208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grpSp>
          <p:nvGrpSpPr>
            <p:cNvPr id="5" name="Group 3"/>
            <p:cNvGrpSpPr>
              <a:grpSpLocks/>
            </p:cNvGrpSpPr>
            <p:nvPr/>
          </p:nvGrpSpPr>
          <p:grpSpPr bwMode="auto">
            <a:xfrm>
              <a:off x="0" y="0"/>
              <a:ext cx="5760" cy="4320"/>
              <a:chOff x="0" y="0"/>
              <a:chExt cx="5760" cy="4320"/>
            </a:xfrm>
          </p:grpSpPr>
          <p:sp>
            <p:nvSpPr>
              <p:cNvPr id="15" name="Rectangle 4"/>
              <p:cNvSpPr>
                <a:spLocks noChangeArrowheads="1"/>
              </p:cNvSpPr>
              <p:nvPr/>
            </p:nvSpPr>
            <p:spPr bwMode="ltGray">
              <a:xfrm>
                <a:off x="2112" y="0"/>
                <a:ext cx="3648" cy="96"/>
              </a:xfrm>
              <a:prstGeom prst="rect">
                <a:avLst/>
              </a:prstGeom>
              <a:solidFill>
                <a:schemeClr val="folHlink"/>
              </a:solidFill>
              <a:ln w="9525">
                <a:noFill/>
                <a:miter lim="800000"/>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grpSp>
            <p:nvGrpSpPr>
              <p:cNvPr id="16" name="Group 5"/>
              <p:cNvGrpSpPr>
                <a:grpSpLocks/>
              </p:cNvGrpSpPr>
              <p:nvPr/>
            </p:nvGrpSpPr>
            <p:grpSpPr bwMode="auto">
              <a:xfrm>
                <a:off x="0" y="0"/>
                <a:ext cx="5760" cy="4320"/>
                <a:chOff x="0" y="0"/>
                <a:chExt cx="5760" cy="4320"/>
              </a:xfrm>
            </p:grpSpPr>
            <p:sp>
              <p:nvSpPr>
                <p:cNvPr id="18" name="Line 6"/>
                <p:cNvSpPr>
                  <a:spLocks noChangeShapeType="1"/>
                </p:cNvSpPr>
                <p:nvPr/>
              </p:nvSpPr>
              <p:spPr bwMode="white">
                <a:xfrm>
                  <a:off x="0" y="192"/>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19" name="Line 7"/>
                <p:cNvSpPr>
                  <a:spLocks noChangeShapeType="1"/>
                </p:cNvSpPr>
                <p:nvPr/>
              </p:nvSpPr>
              <p:spPr bwMode="white">
                <a:xfrm>
                  <a:off x="0" y="384"/>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0" name="Line 8"/>
                <p:cNvSpPr>
                  <a:spLocks noChangeShapeType="1"/>
                </p:cNvSpPr>
                <p:nvPr/>
              </p:nvSpPr>
              <p:spPr bwMode="white">
                <a:xfrm>
                  <a:off x="0" y="576"/>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1" name="Line 9"/>
                <p:cNvSpPr>
                  <a:spLocks noChangeShapeType="1"/>
                </p:cNvSpPr>
                <p:nvPr/>
              </p:nvSpPr>
              <p:spPr bwMode="white">
                <a:xfrm>
                  <a:off x="0" y="768"/>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2" name="Line 10"/>
                <p:cNvSpPr>
                  <a:spLocks noChangeShapeType="1"/>
                </p:cNvSpPr>
                <p:nvPr/>
              </p:nvSpPr>
              <p:spPr bwMode="white">
                <a:xfrm>
                  <a:off x="0" y="960"/>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3" name="Line 11"/>
                <p:cNvSpPr>
                  <a:spLocks noChangeShapeType="1"/>
                </p:cNvSpPr>
                <p:nvPr/>
              </p:nvSpPr>
              <p:spPr bwMode="white">
                <a:xfrm>
                  <a:off x="0" y="1152"/>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4" name="Line 12"/>
                <p:cNvSpPr>
                  <a:spLocks noChangeShapeType="1"/>
                </p:cNvSpPr>
                <p:nvPr/>
              </p:nvSpPr>
              <p:spPr bwMode="white">
                <a:xfrm>
                  <a:off x="0" y="1344"/>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5" name="Line 13"/>
                <p:cNvSpPr>
                  <a:spLocks noChangeShapeType="1"/>
                </p:cNvSpPr>
                <p:nvPr/>
              </p:nvSpPr>
              <p:spPr bwMode="white">
                <a:xfrm>
                  <a:off x="0" y="1536"/>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6" name="Line 14"/>
                <p:cNvSpPr>
                  <a:spLocks noChangeShapeType="1"/>
                </p:cNvSpPr>
                <p:nvPr/>
              </p:nvSpPr>
              <p:spPr bwMode="white">
                <a:xfrm>
                  <a:off x="0" y="1728"/>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 name="Line 15"/>
                <p:cNvSpPr>
                  <a:spLocks noChangeShapeType="1"/>
                </p:cNvSpPr>
                <p:nvPr/>
              </p:nvSpPr>
              <p:spPr bwMode="white">
                <a:xfrm>
                  <a:off x="0" y="1920"/>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8" name="Line 16"/>
                <p:cNvSpPr>
                  <a:spLocks noChangeShapeType="1"/>
                </p:cNvSpPr>
                <p:nvPr/>
              </p:nvSpPr>
              <p:spPr bwMode="white">
                <a:xfrm>
                  <a:off x="0" y="2112"/>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9" name="Line 17"/>
                <p:cNvSpPr>
                  <a:spLocks noChangeShapeType="1"/>
                </p:cNvSpPr>
                <p:nvPr/>
              </p:nvSpPr>
              <p:spPr bwMode="white">
                <a:xfrm>
                  <a:off x="0" y="2304"/>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30" name="Line 18"/>
                <p:cNvSpPr>
                  <a:spLocks noChangeShapeType="1"/>
                </p:cNvSpPr>
                <p:nvPr/>
              </p:nvSpPr>
              <p:spPr bwMode="white">
                <a:xfrm>
                  <a:off x="0" y="2496"/>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31" name="Line 19"/>
                <p:cNvSpPr>
                  <a:spLocks noChangeShapeType="1"/>
                </p:cNvSpPr>
                <p:nvPr/>
              </p:nvSpPr>
              <p:spPr bwMode="white">
                <a:xfrm>
                  <a:off x="0" y="2688"/>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32" name="Line 20"/>
                <p:cNvSpPr>
                  <a:spLocks noChangeShapeType="1"/>
                </p:cNvSpPr>
                <p:nvPr/>
              </p:nvSpPr>
              <p:spPr bwMode="white">
                <a:xfrm>
                  <a:off x="0" y="2880"/>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33" name="Line 21"/>
                <p:cNvSpPr>
                  <a:spLocks noChangeShapeType="1"/>
                </p:cNvSpPr>
                <p:nvPr/>
              </p:nvSpPr>
              <p:spPr bwMode="white">
                <a:xfrm>
                  <a:off x="0" y="3072"/>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34" name="Line 22"/>
                <p:cNvSpPr>
                  <a:spLocks noChangeShapeType="1"/>
                </p:cNvSpPr>
                <p:nvPr/>
              </p:nvSpPr>
              <p:spPr bwMode="white">
                <a:xfrm>
                  <a:off x="0" y="3264"/>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35" name="Line 23"/>
                <p:cNvSpPr>
                  <a:spLocks noChangeShapeType="1"/>
                </p:cNvSpPr>
                <p:nvPr/>
              </p:nvSpPr>
              <p:spPr bwMode="white">
                <a:xfrm>
                  <a:off x="0" y="3456"/>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36" name="Line 24"/>
                <p:cNvSpPr>
                  <a:spLocks noChangeShapeType="1"/>
                </p:cNvSpPr>
                <p:nvPr/>
              </p:nvSpPr>
              <p:spPr bwMode="white">
                <a:xfrm>
                  <a:off x="0" y="3648"/>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37" name="Line 25"/>
                <p:cNvSpPr>
                  <a:spLocks noChangeShapeType="1"/>
                </p:cNvSpPr>
                <p:nvPr/>
              </p:nvSpPr>
              <p:spPr bwMode="white">
                <a:xfrm>
                  <a:off x="0" y="3840"/>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38" name="Line 26"/>
                <p:cNvSpPr>
                  <a:spLocks noChangeShapeType="1"/>
                </p:cNvSpPr>
                <p:nvPr/>
              </p:nvSpPr>
              <p:spPr bwMode="white">
                <a:xfrm>
                  <a:off x="0" y="4032"/>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39" name="Line 27"/>
                <p:cNvSpPr>
                  <a:spLocks noChangeShapeType="1"/>
                </p:cNvSpPr>
                <p:nvPr/>
              </p:nvSpPr>
              <p:spPr bwMode="white">
                <a:xfrm>
                  <a:off x="0" y="4224"/>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40" name="Line 28"/>
                <p:cNvSpPr>
                  <a:spLocks noChangeShapeType="1"/>
                </p:cNvSpPr>
                <p:nvPr/>
              </p:nvSpPr>
              <p:spPr bwMode="white">
                <a:xfrm>
                  <a:off x="19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41" name="Line 29"/>
                <p:cNvSpPr>
                  <a:spLocks noChangeShapeType="1"/>
                </p:cNvSpPr>
                <p:nvPr/>
              </p:nvSpPr>
              <p:spPr bwMode="white">
                <a:xfrm>
                  <a:off x="38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42" name="Line 30"/>
                <p:cNvSpPr>
                  <a:spLocks noChangeShapeType="1"/>
                </p:cNvSpPr>
                <p:nvPr/>
              </p:nvSpPr>
              <p:spPr bwMode="white">
                <a:xfrm>
                  <a:off x="57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43" name="Line 31"/>
                <p:cNvSpPr>
                  <a:spLocks noChangeShapeType="1"/>
                </p:cNvSpPr>
                <p:nvPr/>
              </p:nvSpPr>
              <p:spPr bwMode="white">
                <a:xfrm>
                  <a:off x="76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44" name="Line 32"/>
                <p:cNvSpPr>
                  <a:spLocks noChangeShapeType="1"/>
                </p:cNvSpPr>
                <p:nvPr/>
              </p:nvSpPr>
              <p:spPr bwMode="white">
                <a:xfrm>
                  <a:off x="96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45" name="Line 33"/>
                <p:cNvSpPr>
                  <a:spLocks noChangeShapeType="1"/>
                </p:cNvSpPr>
                <p:nvPr/>
              </p:nvSpPr>
              <p:spPr bwMode="white">
                <a:xfrm>
                  <a:off x="115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46" name="Line 34"/>
                <p:cNvSpPr>
                  <a:spLocks noChangeShapeType="1"/>
                </p:cNvSpPr>
                <p:nvPr/>
              </p:nvSpPr>
              <p:spPr bwMode="white">
                <a:xfrm>
                  <a:off x="134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47" name="Line 35"/>
                <p:cNvSpPr>
                  <a:spLocks noChangeShapeType="1"/>
                </p:cNvSpPr>
                <p:nvPr/>
              </p:nvSpPr>
              <p:spPr bwMode="white">
                <a:xfrm>
                  <a:off x="153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48" name="Line 36"/>
                <p:cNvSpPr>
                  <a:spLocks noChangeShapeType="1"/>
                </p:cNvSpPr>
                <p:nvPr/>
              </p:nvSpPr>
              <p:spPr bwMode="white">
                <a:xfrm>
                  <a:off x="172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49" name="Line 37"/>
                <p:cNvSpPr>
                  <a:spLocks noChangeShapeType="1"/>
                </p:cNvSpPr>
                <p:nvPr/>
              </p:nvSpPr>
              <p:spPr bwMode="white">
                <a:xfrm>
                  <a:off x="192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50" name="Line 38"/>
                <p:cNvSpPr>
                  <a:spLocks noChangeShapeType="1"/>
                </p:cNvSpPr>
                <p:nvPr/>
              </p:nvSpPr>
              <p:spPr bwMode="white">
                <a:xfrm>
                  <a:off x="211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51" name="Line 39"/>
                <p:cNvSpPr>
                  <a:spLocks noChangeShapeType="1"/>
                </p:cNvSpPr>
                <p:nvPr/>
              </p:nvSpPr>
              <p:spPr bwMode="white">
                <a:xfrm>
                  <a:off x="230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52" name="Line 40"/>
                <p:cNvSpPr>
                  <a:spLocks noChangeShapeType="1"/>
                </p:cNvSpPr>
                <p:nvPr/>
              </p:nvSpPr>
              <p:spPr bwMode="white">
                <a:xfrm>
                  <a:off x="249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53" name="Line 41"/>
                <p:cNvSpPr>
                  <a:spLocks noChangeShapeType="1"/>
                </p:cNvSpPr>
                <p:nvPr/>
              </p:nvSpPr>
              <p:spPr bwMode="white">
                <a:xfrm>
                  <a:off x="268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54" name="Line 42"/>
                <p:cNvSpPr>
                  <a:spLocks noChangeShapeType="1"/>
                </p:cNvSpPr>
                <p:nvPr/>
              </p:nvSpPr>
              <p:spPr bwMode="white">
                <a:xfrm>
                  <a:off x="288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55" name="Line 43"/>
                <p:cNvSpPr>
                  <a:spLocks noChangeShapeType="1"/>
                </p:cNvSpPr>
                <p:nvPr/>
              </p:nvSpPr>
              <p:spPr bwMode="white">
                <a:xfrm>
                  <a:off x="307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56" name="Line 44"/>
                <p:cNvSpPr>
                  <a:spLocks noChangeShapeType="1"/>
                </p:cNvSpPr>
                <p:nvPr/>
              </p:nvSpPr>
              <p:spPr bwMode="white">
                <a:xfrm>
                  <a:off x="326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57" name="Line 45"/>
                <p:cNvSpPr>
                  <a:spLocks noChangeShapeType="1"/>
                </p:cNvSpPr>
                <p:nvPr/>
              </p:nvSpPr>
              <p:spPr bwMode="white">
                <a:xfrm>
                  <a:off x="345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58" name="Line 46"/>
                <p:cNvSpPr>
                  <a:spLocks noChangeShapeType="1"/>
                </p:cNvSpPr>
                <p:nvPr/>
              </p:nvSpPr>
              <p:spPr bwMode="white">
                <a:xfrm>
                  <a:off x="364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59" name="Line 47"/>
                <p:cNvSpPr>
                  <a:spLocks noChangeShapeType="1"/>
                </p:cNvSpPr>
                <p:nvPr/>
              </p:nvSpPr>
              <p:spPr bwMode="white">
                <a:xfrm>
                  <a:off x="384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60" name="Line 48"/>
                <p:cNvSpPr>
                  <a:spLocks noChangeShapeType="1"/>
                </p:cNvSpPr>
                <p:nvPr/>
              </p:nvSpPr>
              <p:spPr bwMode="white">
                <a:xfrm>
                  <a:off x="403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61" name="Line 49"/>
                <p:cNvSpPr>
                  <a:spLocks noChangeShapeType="1"/>
                </p:cNvSpPr>
                <p:nvPr/>
              </p:nvSpPr>
              <p:spPr bwMode="white">
                <a:xfrm>
                  <a:off x="422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62" name="Line 50"/>
                <p:cNvSpPr>
                  <a:spLocks noChangeShapeType="1"/>
                </p:cNvSpPr>
                <p:nvPr/>
              </p:nvSpPr>
              <p:spPr bwMode="white">
                <a:xfrm>
                  <a:off x="441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63" name="Line 51"/>
                <p:cNvSpPr>
                  <a:spLocks noChangeShapeType="1"/>
                </p:cNvSpPr>
                <p:nvPr/>
              </p:nvSpPr>
              <p:spPr bwMode="white">
                <a:xfrm>
                  <a:off x="460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64" name="Line 52"/>
                <p:cNvSpPr>
                  <a:spLocks noChangeShapeType="1"/>
                </p:cNvSpPr>
                <p:nvPr/>
              </p:nvSpPr>
              <p:spPr bwMode="white">
                <a:xfrm>
                  <a:off x="480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65" name="Line 53"/>
                <p:cNvSpPr>
                  <a:spLocks noChangeShapeType="1"/>
                </p:cNvSpPr>
                <p:nvPr/>
              </p:nvSpPr>
              <p:spPr bwMode="white">
                <a:xfrm>
                  <a:off x="499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66" name="Line 54"/>
                <p:cNvSpPr>
                  <a:spLocks noChangeShapeType="1"/>
                </p:cNvSpPr>
                <p:nvPr/>
              </p:nvSpPr>
              <p:spPr bwMode="white">
                <a:xfrm>
                  <a:off x="518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67" name="Line 55"/>
                <p:cNvSpPr>
                  <a:spLocks noChangeShapeType="1"/>
                </p:cNvSpPr>
                <p:nvPr/>
              </p:nvSpPr>
              <p:spPr bwMode="white">
                <a:xfrm>
                  <a:off x="537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68" name="Line 56"/>
                <p:cNvSpPr>
                  <a:spLocks noChangeShapeType="1"/>
                </p:cNvSpPr>
                <p:nvPr/>
              </p:nvSpPr>
              <p:spPr bwMode="white">
                <a:xfrm>
                  <a:off x="556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grpSp>
          <p:sp>
            <p:nvSpPr>
              <p:cNvPr id="17" name="Line 57"/>
              <p:cNvSpPr>
                <a:spLocks noChangeShapeType="1"/>
              </p:cNvSpPr>
              <p:nvPr/>
            </p:nvSpPr>
            <p:spPr bwMode="ltGray">
              <a:xfrm>
                <a:off x="5568" y="0"/>
                <a:ext cx="0" cy="1488"/>
              </a:xfrm>
              <a:prstGeom prst="line">
                <a:avLst/>
              </a:prstGeom>
              <a:noFill/>
              <a:ln w="9525">
                <a:solidFill>
                  <a:schemeClr val="hlink"/>
                </a:solid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grpSp>
        <p:grpSp>
          <p:nvGrpSpPr>
            <p:cNvPr id="6" name="Group 58"/>
            <p:cNvGrpSpPr>
              <a:grpSpLocks/>
            </p:cNvGrpSpPr>
            <p:nvPr/>
          </p:nvGrpSpPr>
          <p:grpSpPr bwMode="auto">
            <a:xfrm>
              <a:off x="3" y="559"/>
              <a:ext cx="4192" cy="1796"/>
              <a:chOff x="3" y="559"/>
              <a:chExt cx="4192" cy="1796"/>
            </a:xfrm>
          </p:grpSpPr>
          <p:sp>
            <p:nvSpPr>
              <p:cNvPr id="11" name="Line 59"/>
              <p:cNvSpPr>
                <a:spLocks noChangeShapeType="1"/>
              </p:cNvSpPr>
              <p:nvPr/>
            </p:nvSpPr>
            <p:spPr bwMode="ltGray">
              <a:xfrm>
                <a:off x="506" y="559"/>
                <a:ext cx="0" cy="1796"/>
              </a:xfrm>
              <a:prstGeom prst="line">
                <a:avLst/>
              </a:prstGeom>
              <a:noFill/>
              <a:ln w="9525">
                <a:solidFill>
                  <a:schemeClr val="hlink"/>
                </a:solid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12" name="Line 60"/>
              <p:cNvSpPr>
                <a:spLocks noChangeShapeType="1"/>
              </p:cNvSpPr>
              <p:nvPr/>
            </p:nvSpPr>
            <p:spPr bwMode="ltGray">
              <a:xfrm flipH="1" flipV="1">
                <a:off x="3" y="1924"/>
                <a:ext cx="3211" cy="1"/>
              </a:xfrm>
              <a:prstGeom prst="line">
                <a:avLst/>
              </a:prstGeom>
              <a:noFill/>
              <a:ln w="9525">
                <a:solidFill>
                  <a:schemeClr val="hlink"/>
                </a:solid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13" name="Line 61"/>
              <p:cNvSpPr>
                <a:spLocks noChangeShapeType="1"/>
              </p:cNvSpPr>
              <p:nvPr/>
            </p:nvSpPr>
            <p:spPr bwMode="ltGray">
              <a:xfrm flipH="1" flipV="1">
                <a:off x="384" y="938"/>
                <a:ext cx="3811" cy="1"/>
              </a:xfrm>
              <a:prstGeom prst="line">
                <a:avLst/>
              </a:prstGeom>
              <a:noFill/>
              <a:ln w="9525">
                <a:solidFill>
                  <a:schemeClr val="hlink"/>
                </a:solid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14" name="Arc 62"/>
              <p:cNvSpPr>
                <a:spLocks/>
              </p:cNvSpPr>
              <p:nvPr/>
            </p:nvSpPr>
            <p:spPr bwMode="ltGray">
              <a:xfrm rot="16200000" flipH="1">
                <a:off x="426" y="860"/>
                <a:ext cx="156" cy="157"/>
              </a:xfrm>
              <a:custGeom>
                <a:avLst/>
                <a:gdLst>
                  <a:gd name="G0" fmla="+- 21595 0 0"/>
                  <a:gd name="G1" fmla="+- 21600 0 0"/>
                  <a:gd name="G2" fmla="+- 21600 0 0"/>
                  <a:gd name="T0" fmla="*/ 21114 w 43195"/>
                  <a:gd name="T1" fmla="*/ 5 h 43200"/>
                  <a:gd name="T2" fmla="*/ 0 w 43195"/>
                  <a:gd name="T3" fmla="*/ 22056 h 43200"/>
                  <a:gd name="T4" fmla="*/ 21595 w 43195"/>
                  <a:gd name="T5" fmla="*/ 21600 h 43200"/>
                </a:gdLst>
                <a:ahLst/>
                <a:cxnLst>
                  <a:cxn ang="0">
                    <a:pos x="T0" y="T1"/>
                  </a:cxn>
                  <a:cxn ang="0">
                    <a:pos x="T2" y="T3"/>
                  </a:cxn>
                  <a:cxn ang="0">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close/>
                  </a:path>
                </a:pathLst>
              </a:custGeom>
              <a:noFill/>
              <a:ln w="9525">
                <a:solidFill>
                  <a:schemeClr val="hlink"/>
                </a:solid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grpSp>
        <p:grpSp>
          <p:nvGrpSpPr>
            <p:cNvPr id="7" name="Group 63"/>
            <p:cNvGrpSpPr>
              <a:grpSpLocks/>
            </p:cNvGrpSpPr>
            <p:nvPr/>
          </p:nvGrpSpPr>
          <p:grpSpPr bwMode="auto">
            <a:xfrm>
              <a:off x="1480" y="1952"/>
              <a:ext cx="3808" cy="1812"/>
              <a:chOff x="1480" y="1952"/>
              <a:chExt cx="3808" cy="1812"/>
            </a:xfrm>
          </p:grpSpPr>
          <p:sp>
            <p:nvSpPr>
              <p:cNvPr id="8" name="Line 64"/>
              <p:cNvSpPr>
                <a:spLocks noChangeShapeType="1"/>
              </p:cNvSpPr>
              <p:nvPr/>
            </p:nvSpPr>
            <p:spPr bwMode="ltGray">
              <a:xfrm flipV="1">
                <a:off x="1480" y="3442"/>
                <a:ext cx="3808" cy="0"/>
              </a:xfrm>
              <a:prstGeom prst="line">
                <a:avLst/>
              </a:prstGeom>
              <a:noFill/>
              <a:ln w="9525">
                <a:solidFill>
                  <a:schemeClr val="hlink"/>
                </a:solid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9" name="Line 65"/>
              <p:cNvSpPr>
                <a:spLocks noChangeShapeType="1"/>
              </p:cNvSpPr>
              <p:nvPr/>
            </p:nvSpPr>
            <p:spPr bwMode="ltGray">
              <a:xfrm flipH="1">
                <a:off x="5172" y="1952"/>
                <a:ext cx="0" cy="1812"/>
              </a:xfrm>
              <a:prstGeom prst="line">
                <a:avLst/>
              </a:prstGeom>
              <a:noFill/>
              <a:ln w="9525">
                <a:solidFill>
                  <a:schemeClr val="hlink"/>
                </a:solid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10" name="Arc 66"/>
              <p:cNvSpPr>
                <a:spLocks/>
              </p:cNvSpPr>
              <p:nvPr/>
            </p:nvSpPr>
            <p:spPr bwMode="ltGray">
              <a:xfrm rot="5400000">
                <a:off x="5097" y="3347"/>
                <a:ext cx="156" cy="157"/>
              </a:xfrm>
              <a:custGeom>
                <a:avLst/>
                <a:gdLst>
                  <a:gd name="G0" fmla="+- 21595 0 0"/>
                  <a:gd name="G1" fmla="+- 21600 0 0"/>
                  <a:gd name="G2" fmla="+- 21600 0 0"/>
                  <a:gd name="T0" fmla="*/ 21114 w 43195"/>
                  <a:gd name="T1" fmla="*/ 5 h 43200"/>
                  <a:gd name="T2" fmla="*/ 0 w 43195"/>
                  <a:gd name="T3" fmla="*/ 22056 h 43200"/>
                  <a:gd name="T4" fmla="*/ 21595 w 43195"/>
                  <a:gd name="T5" fmla="*/ 21600 h 43200"/>
                </a:gdLst>
                <a:ahLst/>
                <a:cxnLst>
                  <a:cxn ang="0">
                    <a:pos x="T0" y="T1"/>
                  </a:cxn>
                  <a:cxn ang="0">
                    <a:pos x="T2" y="T3"/>
                  </a:cxn>
                  <a:cxn ang="0">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close/>
                  </a:path>
                </a:pathLst>
              </a:custGeom>
              <a:noFill/>
              <a:ln w="9525">
                <a:solidFill>
                  <a:schemeClr val="hlink"/>
                </a:solid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grpSp>
      </p:grpSp>
      <p:sp>
        <p:nvSpPr>
          <p:cNvPr id="28739" name="Rectangle 67"/>
          <p:cNvSpPr>
            <a:spLocks noGrp="1" noChangeArrowheads="1"/>
          </p:cNvSpPr>
          <p:nvPr>
            <p:ph type="ctrTitle"/>
          </p:nvPr>
        </p:nvSpPr>
        <p:spPr>
          <a:xfrm>
            <a:off x="990600" y="1752600"/>
            <a:ext cx="7772400" cy="1143000"/>
          </a:xfrm>
        </p:spPr>
        <p:txBody>
          <a:bodyPr/>
          <a:lstStyle>
            <a:lvl1pPr>
              <a:defRPr/>
            </a:lvl1pPr>
          </a:lstStyle>
          <a:p>
            <a:r>
              <a:rPr lang="it-IT"/>
              <a:t>Fare clic per modificare lo stile del titolo dello schema</a:t>
            </a:r>
          </a:p>
        </p:txBody>
      </p:sp>
      <p:sp>
        <p:nvSpPr>
          <p:cNvPr id="28740" name="Rectangle 68" descr="Rectangle: Click to edit Master text styles&#10;Second level&#10;Third level&#10;Fourth level&#10;Fifth level"/>
          <p:cNvSpPr>
            <a:spLocks noGrp="1" noChangeArrowheads="1"/>
          </p:cNvSpPr>
          <p:nvPr>
            <p:ph type="subTitle" idx="1"/>
          </p:nvPr>
        </p:nvSpPr>
        <p:spPr>
          <a:xfrm>
            <a:off x="990600" y="3309938"/>
            <a:ext cx="6400800" cy="1752600"/>
          </a:xfrm>
        </p:spPr>
        <p:txBody>
          <a:bodyPr/>
          <a:lstStyle>
            <a:lvl1pPr marL="0" indent="0">
              <a:buFont typeface="Wingdings" pitchFamily="2" charset="2"/>
              <a:buNone/>
              <a:defRPr/>
            </a:lvl1pPr>
          </a:lstStyle>
          <a:p>
            <a:r>
              <a:rPr lang="it-IT"/>
              <a:t>Fare clic per modificare lo stile del sottotitolo dello schema</a:t>
            </a:r>
          </a:p>
        </p:txBody>
      </p:sp>
      <p:sp>
        <p:nvSpPr>
          <p:cNvPr id="69" name="Rectangle 69"/>
          <p:cNvSpPr>
            <a:spLocks noGrp="1" noChangeArrowheads="1"/>
          </p:cNvSpPr>
          <p:nvPr>
            <p:ph type="dt" sz="quarter" idx="10"/>
          </p:nvPr>
        </p:nvSpPr>
        <p:spPr/>
        <p:txBody>
          <a:bodyPr/>
          <a:lstStyle>
            <a:lvl1pPr>
              <a:defRPr/>
            </a:lvl1pPr>
          </a:lstStyle>
          <a:p>
            <a:pPr>
              <a:defRPr/>
            </a:pPr>
            <a:endParaRPr lang="it-IT"/>
          </a:p>
        </p:txBody>
      </p:sp>
      <p:sp>
        <p:nvSpPr>
          <p:cNvPr id="70" name="Rectangle 70"/>
          <p:cNvSpPr>
            <a:spLocks noGrp="1" noChangeArrowheads="1"/>
          </p:cNvSpPr>
          <p:nvPr>
            <p:ph type="ftr" sz="quarter" idx="11"/>
          </p:nvPr>
        </p:nvSpPr>
        <p:spPr/>
        <p:txBody>
          <a:bodyPr/>
          <a:lstStyle>
            <a:lvl1pPr>
              <a:defRPr/>
            </a:lvl1pPr>
          </a:lstStyle>
          <a:p>
            <a:pPr>
              <a:defRPr/>
            </a:pPr>
            <a:endParaRPr lang="it-IT"/>
          </a:p>
        </p:txBody>
      </p:sp>
      <p:sp>
        <p:nvSpPr>
          <p:cNvPr id="71" name="Rectangle 71"/>
          <p:cNvSpPr>
            <a:spLocks noGrp="1" noChangeArrowheads="1"/>
          </p:cNvSpPr>
          <p:nvPr>
            <p:ph type="sldNum" sz="quarter" idx="12"/>
          </p:nvPr>
        </p:nvSpPr>
        <p:spPr/>
        <p:txBody>
          <a:bodyPr/>
          <a:lstStyle>
            <a:lvl1pPr>
              <a:defRPr/>
            </a:lvl1pPr>
          </a:lstStyle>
          <a:p>
            <a:pPr>
              <a:defRPr/>
            </a:pPr>
            <a:fld id="{1133A372-69CF-42C2-9817-5370B6CE60B9}" type="slidenum">
              <a:rPr lang="it-IT"/>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65"/>
          <p:cNvSpPr>
            <a:spLocks noGrp="1" noChangeArrowheads="1"/>
          </p:cNvSpPr>
          <p:nvPr>
            <p:ph type="dt" sz="half" idx="10"/>
          </p:nvPr>
        </p:nvSpPr>
        <p:spPr>
          <a:ln/>
        </p:spPr>
        <p:txBody>
          <a:bodyPr/>
          <a:lstStyle>
            <a:lvl1pPr>
              <a:defRPr/>
            </a:lvl1pPr>
          </a:lstStyle>
          <a:p>
            <a:pPr>
              <a:defRPr/>
            </a:pPr>
            <a:endParaRPr lang="it-IT"/>
          </a:p>
        </p:txBody>
      </p:sp>
      <p:sp>
        <p:nvSpPr>
          <p:cNvPr id="5" name="Rectangle 66"/>
          <p:cNvSpPr>
            <a:spLocks noGrp="1" noChangeArrowheads="1"/>
          </p:cNvSpPr>
          <p:nvPr>
            <p:ph type="ftr" sz="quarter" idx="11"/>
          </p:nvPr>
        </p:nvSpPr>
        <p:spPr>
          <a:ln/>
        </p:spPr>
        <p:txBody>
          <a:bodyPr/>
          <a:lstStyle>
            <a:lvl1pPr>
              <a:defRPr/>
            </a:lvl1pPr>
          </a:lstStyle>
          <a:p>
            <a:pPr>
              <a:defRPr/>
            </a:pPr>
            <a:endParaRPr lang="it-IT"/>
          </a:p>
        </p:txBody>
      </p:sp>
      <p:sp>
        <p:nvSpPr>
          <p:cNvPr id="6" name="Rectangle 67"/>
          <p:cNvSpPr>
            <a:spLocks noGrp="1" noChangeArrowheads="1"/>
          </p:cNvSpPr>
          <p:nvPr>
            <p:ph type="sldNum" sz="quarter" idx="12"/>
          </p:nvPr>
        </p:nvSpPr>
        <p:spPr>
          <a:ln/>
        </p:spPr>
        <p:txBody>
          <a:bodyPr/>
          <a:lstStyle>
            <a:lvl1pPr>
              <a:defRPr/>
            </a:lvl1pPr>
          </a:lstStyle>
          <a:p>
            <a:pPr>
              <a:defRPr/>
            </a:pPr>
            <a:fld id="{C50BB31A-F0B3-438C-AC2E-8185AA2B0339}" type="slidenum">
              <a:rPr lang="it-IT"/>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10350" y="304800"/>
            <a:ext cx="2000250" cy="5715000"/>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609600" y="304800"/>
            <a:ext cx="5848350" cy="5715000"/>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65"/>
          <p:cNvSpPr>
            <a:spLocks noGrp="1" noChangeArrowheads="1"/>
          </p:cNvSpPr>
          <p:nvPr>
            <p:ph type="dt" sz="half" idx="10"/>
          </p:nvPr>
        </p:nvSpPr>
        <p:spPr>
          <a:ln/>
        </p:spPr>
        <p:txBody>
          <a:bodyPr/>
          <a:lstStyle>
            <a:lvl1pPr>
              <a:defRPr/>
            </a:lvl1pPr>
          </a:lstStyle>
          <a:p>
            <a:pPr>
              <a:defRPr/>
            </a:pPr>
            <a:endParaRPr lang="it-IT"/>
          </a:p>
        </p:txBody>
      </p:sp>
      <p:sp>
        <p:nvSpPr>
          <p:cNvPr id="5" name="Rectangle 66"/>
          <p:cNvSpPr>
            <a:spLocks noGrp="1" noChangeArrowheads="1"/>
          </p:cNvSpPr>
          <p:nvPr>
            <p:ph type="ftr" sz="quarter" idx="11"/>
          </p:nvPr>
        </p:nvSpPr>
        <p:spPr>
          <a:ln/>
        </p:spPr>
        <p:txBody>
          <a:bodyPr/>
          <a:lstStyle>
            <a:lvl1pPr>
              <a:defRPr/>
            </a:lvl1pPr>
          </a:lstStyle>
          <a:p>
            <a:pPr>
              <a:defRPr/>
            </a:pPr>
            <a:endParaRPr lang="it-IT"/>
          </a:p>
        </p:txBody>
      </p:sp>
      <p:sp>
        <p:nvSpPr>
          <p:cNvPr id="6" name="Rectangle 67"/>
          <p:cNvSpPr>
            <a:spLocks noGrp="1" noChangeArrowheads="1"/>
          </p:cNvSpPr>
          <p:nvPr>
            <p:ph type="sldNum" sz="quarter" idx="12"/>
          </p:nvPr>
        </p:nvSpPr>
        <p:spPr>
          <a:ln/>
        </p:spPr>
        <p:txBody>
          <a:bodyPr/>
          <a:lstStyle>
            <a:lvl1pPr>
              <a:defRPr/>
            </a:lvl1pPr>
          </a:lstStyle>
          <a:p>
            <a:pPr>
              <a:defRPr/>
            </a:pPr>
            <a:fld id="{03000DF9-001C-4A80-9C42-FFBFF0C201B0}" type="slidenum">
              <a:rPr lang="it-IT"/>
              <a:pPr>
                <a:defRPr/>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65"/>
          <p:cNvSpPr>
            <a:spLocks noGrp="1" noChangeArrowheads="1"/>
          </p:cNvSpPr>
          <p:nvPr>
            <p:ph type="dt" sz="half" idx="10"/>
          </p:nvPr>
        </p:nvSpPr>
        <p:spPr>
          <a:ln/>
        </p:spPr>
        <p:txBody>
          <a:bodyPr/>
          <a:lstStyle>
            <a:lvl1pPr>
              <a:defRPr/>
            </a:lvl1pPr>
          </a:lstStyle>
          <a:p>
            <a:pPr>
              <a:defRPr/>
            </a:pPr>
            <a:endParaRPr lang="it-IT"/>
          </a:p>
        </p:txBody>
      </p:sp>
      <p:sp>
        <p:nvSpPr>
          <p:cNvPr id="5" name="Rectangle 66"/>
          <p:cNvSpPr>
            <a:spLocks noGrp="1" noChangeArrowheads="1"/>
          </p:cNvSpPr>
          <p:nvPr>
            <p:ph type="ftr" sz="quarter" idx="11"/>
          </p:nvPr>
        </p:nvSpPr>
        <p:spPr>
          <a:ln/>
        </p:spPr>
        <p:txBody>
          <a:bodyPr/>
          <a:lstStyle>
            <a:lvl1pPr>
              <a:defRPr/>
            </a:lvl1pPr>
          </a:lstStyle>
          <a:p>
            <a:pPr>
              <a:defRPr/>
            </a:pPr>
            <a:endParaRPr lang="it-IT"/>
          </a:p>
        </p:txBody>
      </p:sp>
      <p:sp>
        <p:nvSpPr>
          <p:cNvPr id="6" name="Rectangle 67"/>
          <p:cNvSpPr>
            <a:spLocks noGrp="1" noChangeArrowheads="1"/>
          </p:cNvSpPr>
          <p:nvPr>
            <p:ph type="sldNum" sz="quarter" idx="12"/>
          </p:nvPr>
        </p:nvSpPr>
        <p:spPr>
          <a:ln/>
        </p:spPr>
        <p:txBody>
          <a:bodyPr/>
          <a:lstStyle>
            <a:lvl1pPr>
              <a:defRPr/>
            </a:lvl1pPr>
          </a:lstStyle>
          <a:p>
            <a:pPr>
              <a:defRPr/>
            </a:pPr>
            <a:fld id="{A7F9D559-DAD7-4171-B0F9-8FC5D507FBE6}" type="slidenum">
              <a:rPr lang="it-IT"/>
              <a:pPr>
                <a:defRPr/>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a:t>Fare clic per modificare stili del testo dello schema</a:t>
            </a:r>
          </a:p>
        </p:txBody>
      </p:sp>
      <p:sp>
        <p:nvSpPr>
          <p:cNvPr id="4" name="Rectangle 65"/>
          <p:cNvSpPr>
            <a:spLocks noGrp="1" noChangeArrowheads="1"/>
          </p:cNvSpPr>
          <p:nvPr>
            <p:ph type="dt" sz="half" idx="10"/>
          </p:nvPr>
        </p:nvSpPr>
        <p:spPr>
          <a:ln/>
        </p:spPr>
        <p:txBody>
          <a:bodyPr/>
          <a:lstStyle>
            <a:lvl1pPr>
              <a:defRPr/>
            </a:lvl1pPr>
          </a:lstStyle>
          <a:p>
            <a:pPr>
              <a:defRPr/>
            </a:pPr>
            <a:endParaRPr lang="it-IT"/>
          </a:p>
        </p:txBody>
      </p:sp>
      <p:sp>
        <p:nvSpPr>
          <p:cNvPr id="5" name="Rectangle 66"/>
          <p:cNvSpPr>
            <a:spLocks noGrp="1" noChangeArrowheads="1"/>
          </p:cNvSpPr>
          <p:nvPr>
            <p:ph type="ftr" sz="quarter" idx="11"/>
          </p:nvPr>
        </p:nvSpPr>
        <p:spPr>
          <a:ln/>
        </p:spPr>
        <p:txBody>
          <a:bodyPr/>
          <a:lstStyle>
            <a:lvl1pPr>
              <a:defRPr/>
            </a:lvl1pPr>
          </a:lstStyle>
          <a:p>
            <a:pPr>
              <a:defRPr/>
            </a:pPr>
            <a:endParaRPr lang="it-IT"/>
          </a:p>
        </p:txBody>
      </p:sp>
      <p:sp>
        <p:nvSpPr>
          <p:cNvPr id="6" name="Rectangle 67"/>
          <p:cNvSpPr>
            <a:spLocks noGrp="1" noChangeArrowheads="1"/>
          </p:cNvSpPr>
          <p:nvPr>
            <p:ph type="sldNum" sz="quarter" idx="12"/>
          </p:nvPr>
        </p:nvSpPr>
        <p:spPr>
          <a:ln/>
        </p:spPr>
        <p:txBody>
          <a:bodyPr/>
          <a:lstStyle>
            <a:lvl1pPr>
              <a:defRPr/>
            </a:lvl1pPr>
          </a:lstStyle>
          <a:p>
            <a:pPr>
              <a:defRPr/>
            </a:pPr>
            <a:fld id="{AC733D8E-2118-4038-8157-16FCC8B87AAB}" type="slidenum">
              <a:rPr lang="it-IT"/>
              <a:pPr>
                <a:defRPr/>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838200"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800600"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Rectangle 65"/>
          <p:cNvSpPr>
            <a:spLocks noGrp="1" noChangeArrowheads="1"/>
          </p:cNvSpPr>
          <p:nvPr>
            <p:ph type="dt" sz="half" idx="10"/>
          </p:nvPr>
        </p:nvSpPr>
        <p:spPr>
          <a:ln/>
        </p:spPr>
        <p:txBody>
          <a:bodyPr/>
          <a:lstStyle>
            <a:lvl1pPr>
              <a:defRPr/>
            </a:lvl1pPr>
          </a:lstStyle>
          <a:p>
            <a:pPr>
              <a:defRPr/>
            </a:pPr>
            <a:endParaRPr lang="it-IT"/>
          </a:p>
        </p:txBody>
      </p:sp>
      <p:sp>
        <p:nvSpPr>
          <p:cNvPr id="6" name="Rectangle 66"/>
          <p:cNvSpPr>
            <a:spLocks noGrp="1" noChangeArrowheads="1"/>
          </p:cNvSpPr>
          <p:nvPr>
            <p:ph type="ftr" sz="quarter" idx="11"/>
          </p:nvPr>
        </p:nvSpPr>
        <p:spPr>
          <a:ln/>
        </p:spPr>
        <p:txBody>
          <a:bodyPr/>
          <a:lstStyle>
            <a:lvl1pPr>
              <a:defRPr/>
            </a:lvl1pPr>
          </a:lstStyle>
          <a:p>
            <a:pPr>
              <a:defRPr/>
            </a:pPr>
            <a:endParaRPr lang="it-IT"/>
          </a:p>
        </p:txBody>
      </p:sp>
      <p:sp>
        <p:nvSpPr>
          <p:cNvPr id="7" name="Rectangle 67"/>
          <p:cNvSpPr>
            <a:spLocks noGrp="1" noChangeArrowheads="1"/>
          </p:cNvSpPr>
          <p:nvPr>
            <p:ph type="sldNum" sz="quarter" idx="12"/>
          </p:nvPr>
        </p:nvSpPr>
        <p:spPr>
          <a:ln/>
        </p:spPr>
        <p:txBody>
          <a:bodyPr/>
          <a:lstStyle>
            <a:lvl1pPr>
              <a:defRPr/>
            </a:lvl1pPr>
          </a:lstStyle>
          <a:p>
            <a:pPr>
              <a:defRPr/>
            </a:pPr>
            <a:fld id="{5B128CA9-13F1-41FB-9285-50BF0D273706}" type="slidenum">
              <a:rPr lang="it-IT"/>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Rectangle 65"/>
          <p:cNvSpPr>
            <a:spLocks noGrp="1" noChangeArrowheads="1"/>
          </p:cNvSpPr>
          <p:nvPr>
            <p:ph type="dt" sz="half" idx="10"/>
          </p:nvPr>
        </p:nvSpPr>
        <p:spPr>
          <a:ln/>
        </p:spPr>
        <p:txBody>
          <a:bodyPr/>
          <a:lstStyle>
            <a:lvl1pPr>
              <a:defRPr/>
            </a:lvl1pPr>
          </a:lstStyle>
          <a:p>
            <a:pPr>
              <a:defRPr/>
            </a:pPr>
            <a:endParaRPr lang="it-IT"/>
          </a:p>
        </p:txBody>
      </p:sp>
      <p:sp>
        <p:nvSpPr>
          <p:cNvPr id="8" name="Rectangle 66"/>
          <p:cNvSpPr>
            <a:spLocks noGrp="1" noChangeArrowheads="1"/>
          </p:cNvSpPr>
          <p:nvPr>
            <p:ph type="ftr" sz="quarter" idx="11"/>
          </p:nvPr>
        </p:nvSpPr>
        <p:spPr>
          <a:ln/>
        </p:spPr>
        <p:txBody>
          <a:bodyPr/>
          <a:lstStyle>
            <a:lvl1pPr>
              <a:defRPr/>
            </a:lvl1pPr>
          </a:lstStyle>
          <a:p>
            <a:pPr>
              <a:defRPr/>
            </a:pPr>
            <a:endParaRPr lang="it-IT"/>
          </a:p>
        </p:txBody>
      </p:sp>
      <p:sp>
        <p:nvSpPr>
          <p:cNvPr id="9" name="Rectangle 67"/>
          <p:cNvSpPr>
            <a:spLocks noGrp="1" noChangeArrowheads="1"/>
          </p:cNvSpPr>
          <p:nvPr>
            <p:ph type="sldNum" sz="quarter" idx="12"/>
          </p:nvPr>
        </p:nvSpPr>
        <p:spPr>
          <a:ln/>
        </p:spPr>
        <p:txBody>
          <a:bodyPr/>
          <a:lstStyle>
            <a:lvl1pPr>
              <a:defRPr/>
            </a:lvl1pPr>
          </a:lstStyle>
          <a:p>
            <a:pPr>
              <a:defRPr/>
            </a:pPr>
            <a:fld id="{DCC20FC8-F016-4BAA-95E4-8C83511D7943}" type="slidenum">
              <a:rPr lang="it-IT"/>
              <a:pPr>
                <a:defRPr/>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Rectangle 65"/>
          <p:cNvSpPr>
            <a:spLocks noGrp="1" noChangeArrowheads="1"/>
          </p:cNvSpPr>
          <p:nvPr>
            <p:ph type="dt" sz="half" idx="10"/>
          </p:nvPr>
        </p:nvSpPr>
        <p:spPr>
          <a:ln/>
        </p:spPr>
        <p:txBody>
          <a:bodyPr/>
          <a:lstStyle>
            <a:lvl1pPr>
              <a:defRPr/>
            </a:lvl1pPr>
          </a:lstStyle>
          <a:p>
            <a:pPr>
              <a:defRPr/>
            </a:pPr>
            <a:endParaRPr lang="it-IT"/>
          </a:p>
        </p:txBody>
      </p:sp>
      <p:sp>
        <p:nvSpPr>
          <p:cNvPr id="4" name="Rectangle 66"/>
          <p:cNvSpPr>
            <a:spLocks noGrp="1" noChangeArrowheads="1"/>
          </p:cNvSpPr>
          <p:nvPr>
            <p:ph type="ftr" sz="quarter" idx="11"/>
          </p:nvPr>
        </p:nvSpPr>
        <p:spPr>
          <a:ln/>
        </p:spPr>
        <p:txBody>
          <a:bodyPr/>
          <a:lstStyle>
            <a:lvl1pPr>
              <a:defRPr/>
            </a:lvl1pPr>
          </a:lstStyle>
          <a:p>
            <a:pPr>
              <a:defRPr/>
            </a:pPr>
            <a:endParaRPr lang="it-IT"/>
          </a:p>
        </p:txBody>
      </p:sp>
      <p:sp>
        <p:nvSpPr>
          <p:cNvPr id="5" name="Rectangle 67"/>
          <p:cNvSpPr>
            <a:spLocks noGrp="1" noChangeArrowheads="1"/>
          </p:cNvSpPr>
          <p:nvPr>
            <p:ph type="sldNum" sz="quarter" idx="12"/>
          </p:nvPr>
        </p:nvSpPr>
        <p:spPr>
          <a:ln/>
        </p:spPr>
        <p:txBody>
          <a:bodyPr/>
          <a:lstStyle>
            <a:lvl1pPr>
              <a:defRPr/>
            </a:lvl1pPr>
          </a:lstStyle>
          <a:p>
            <a:pPr>
              <a:defRPr/>
            </a:pPr>
            <a:fld id="{BA75ECEA-2974-44EA-B977-2350BEB8618A}" type="slidenum">
              <a:rPr lang="it-IT"/>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65"/>
          <p:cNvSpPr>
            <a:spLocks noGrp="1" noChangeArrowheads="1"/>
          </p:cNvSpPr>
          <p:nvPr>
            <p:ph type="dt" sz="half" idx="10"/>
          </p:nvPr>
        </p:nvSpPr>
        <p:spPr>
          <a:ln/>
        </p:spPr>
        <p:txBody>
          <a:bodyPr/>
          <a:lstStyle>
            <a:lvl1pPr>
              <a:defRPr/>
            </a:lvl1pPr>
          </a:lstStyle>
          <a:p>
            <a:pPr>
              <a:defRPr/>
            </a:pPr>
            <a:endParaRPr lang="it-IT"/>
          </a:p>
        </p:txBody>
      </p:sp>
      <p:sp>
        <p:nvSpPr>
          <p:cNvPr id="3" name="Rectangle 66"/>
          <p:cNvSpPr>
            <a:spLocks noGrp="1" noChangeArrowheads="1"/>
          </p:cNvSpPr>
          <p:nvPr>
            <p:ph type="ftr" sz="quarter" idx="11"/>
          </p:nvPr>
        </p:nvSpPr>
        <p:spPr>
          <a:ln/>
        </p:spPr>
        <p:txBody>
          <a:bodyPr/>
          <a:lstStyle>
            <a:lvl1pPr>
              <a:defRPr/>
            </a:lvl1pPr>
          </a:lstStyle>
          <a:p>
            <a:pPr>
              <a:defRPr/>
            </a:pPr>
            <a:endParaRPr lang="it-IT"/>
          </a:p>
        </p:txBody>
      </p:sp>
      <p:sp>
        <p:nvSpPr>
          <p:cNvPr id="4" name="Rectangle 67"/>
          <p:cNvSpPr>
            <a:spLocks noGrp="1" noChangeArrowheads="1"/>
          </p:cNvSpPr>
          <p:nvPr>
            <p:ph type="sldNum" sz="quarter" idx="12"/>
          </p:nvPr>
        </p:nvSpPr>
        <p:spPr>
          <a:ln/>
        </p:spPr>
        <p:txBody>
          <a:bodyPr/>
          <a:lstStyle>
            <a:lvl1pPr>
              <a:defRPr/>
            </a:lvl1pPr>
          </a:lstStyle>
          <a:p>
            <a:pPr>
              <a:defRPr/>
            </a:pPr>
            <a:fld id="{89A08177-08AF-429C-BDF8-BFA91397AEB0}" type="slidenum">
              <a:rPr lang="it-IT"/>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65"/>
          <p:cNvSpPr>
            <a:spLocks noGrp="1" noChangeArrowheads="1"/>
          </p:cNvSpPr>
          <p:nvPr>
            <p:ph type="dt" sz="half" idx="10"/>
          </p:nvPr>
        </p:nvSpPr>
        <p:spPr>
          <a:ln/>
        </p:spPr>
        <p:txBody>
          <a:bodyPr/>
          <a:lstStyle>
            <a:lvl1pPr>
              <a:defRPr/>
            </a:lvl1pPr>
          </a:lstStyle>
          <a:p>
            <a:pPr>
              <a:defRPr/>
            </a:pPr>
            <a:endParaRPr lang="it-IT"/>
          </a:p>
        </p:txBody>
      </p:sp>
      <p:sp>
        <p:nvSpPr>
          <p:cNvPr id="6" name="Rectangle 66"/>
          <p:cNvSpPr>
            <a:spLocks noGrp="1" noChangeArrowheads="1"/>
          </p:cNvSpPr>
          <p:nvPr>
            <p:ph type="ftr" sz="quarter" idx="11"/>
          </p:nvPr>
        </p:nvSpPr>
        <p:spPr>
          <a:ln/>
        </p:spPr>
        <p:txBody>
          <a:bodyPr/>
          <a:lstStyle>
            <a:lvl1pPr>
              <a:defRPr/>
            </a:lvl1pPr>
          </a:lstStyle>
          <a:p>
            <a:pPr>
              <a:defRPr/>
            </a:pPr>
            <a:endParaRPr lang="it-IT"/>
          </a:p>
        </p:txBody>
      </p:sp>
      <p:sp>
        <p:nvSpPr>
          <p:cNvPr id="7" name="Rectangle 67"/>
          <p:cNvSpPr>
            <a:spLocks noGrp="1" noChangeArrowheads="1"/>
          </p:cNvSpPr>
          <p:nvPr>
            <p:ph type="sldNum" sz="quarter" idx="12"/>
          </p:nvPr>
        </p:nvSpPr>
        <p:spPr>
          <a:ln/>
        </p:spPr>
        <p:txBody>
          <a:bodyPr/>
          <a:lstStyle>
            <a:lvl1pPr>
              <a:defRPr/>
            </a:lvl1pPr>
          </a:lstStyle>
          <a:p>
            <a:pPr>
              <a:defRPr/>
            </a:pPr>
            <a:fld id="{2D931B85-458D-4475-A6A7-931AA67B1C76}" type="slidenum">
              <a:rPr lang="it-IT"/>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65"/>
          <p:cNvSpPr>
            <a:spLocks noGrp="1" noChangeArrowheads="1"/>
          </p:cNvSpPr>
          <p:nvPr>
            <p:ph type="dt" sz="half" idx="10"/>
          </p:nvPr>
        </p:nvSpPr>
        <p:spPr>
          <a:ln/>
        </p:spPr>
        <p:txBody>
          <a:bodyPr/>
          <a:lstStyle>
            <a:lvl1pPr>
              <a:defRPr/>
            </a:lvl1pPr>
          </a:lstStyle>
          <a:p>
            <a:pPr>
              <a:defRPr/>
            </a:pPr>
            <a:endParaRPr lang="it-IT"/>
          </a:p>
        </p:txBody>
      </p:sp>
      <p:sp>
        <p:nvSpPr>
          <p:cNvPr id="6" name="Rectangle 66"/>
          <p:cNvSpPr>
            <a:spLocks noGrp="1" noChangeArrowheads="1"/>
          </p:cNvSpPr>
          <p:nvPr>
            <p:ph type="ftr" sz="quarter" idx="11"/>
          </p:nvPr>
        </p:nvSpPr>
        <p:spPr>
          <a:ln/>
        </p:spPr>
        <p:txBody>
          <a:bodyPr/>
          <a:lstStyle>
            <a:lvl1pPr>
              <a:defRPr/>
            </a:lvl1pPr>
          </a:lstStyle>
          <a:p>
            <a:pPr>
              <a:defRPr/>
            </a:pPr>
            <a:endParaRPr lang="it-IT"/>
          </a:p>
        </p:txBody>
      </p:sp>
      <p:sp>
        <p:nvSpPr>
          <p:cNvPr id="7" name="Rectangle 67"/>
          <p:cNvSpPr>
            <a:spLocks noGrp="1" noChangeArrowheads="1"/>
          </p:cNvSpPr>
          <p:nvPr>
            <p:ph type="sldNum" sz="quarter" idx="12"/>
          </p:nvPr>
        </p:nvSpPr>
        <p:spPr>
          <a:ln/>
        </p:spPr>
        <p:txBody>
          <a:bodyPr/>
          <a:lstStyle>
            <a:lvl1pPr>
              <a:defRPr/>
            </a:lvl1pPr>
          </a:lstStyle>
          <a:p>
            <a:pPr>
              <a:defRPr/>
            </a:pPr>
            <a:fld id="{682653AD-9032-4FDF-BB92-55706163B270}" type="slidenum">
              <a:rPr lang="it-IT"/>
              <a:pPr>
                <a:defRPr/>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44000" cy="6858000"/>
            <a:chOff x="0" y="0"/>
            <a:chExt cx="5760" cy="4320"/>
          </a:xfrm>
        </p:grpSpPr>
        <p:grpSp>
          <p:nvGrpSpPr>
            <p:cNvPr id="1032" name="Group 3"/>
            <p:cNvGrpSpPr>
              <a:grpSpLocks/>
            </p:cNvGrpSpPr>
            <p:nvPr/>
          </p:nvGrpSpPr>
          <p:grpSpPr bwMode="auto">
            <a:xfrm>
              <a:off x="0" y="0"/>
              <a:ext cx="5760" cy="4320"/>
              <a:chOff x="0" y="0"/>
              <a:chExt cx="5760" cy="4320"/>
            </a:xfrm>
          </p:grpSpPr>
          <p:grpSp>
            <p:nvGrpSpPr>
              <p:cNvPr id="1039" name="Group 4"/>
              <p:cNvGrpSpPr>
                <a:grpSpLocks/>
              </p:cNvGrpSpPr>
              <p:nvPr/>
            </p:nvGrpSpPr>
            <p:grpSpPr bwMode="auto">
              <a:xfrm>
                <a:off x="0" y="192"/>
                <a:ext cx="5760" cy="4032"/>
                <a:chOff x="0" y="192"/>
                <a:chExt cx="5760" cy="4032"/>
              </a:xfrm>
            </p:grpSpPr>
            <p:sp>
              <p:nvSpPr>
                <p:cNvPr id="27653" name="Line 5"/>
                <p:cNvSpPr>
                  <a:spLocks noChangeShapeType="1"/>
                </p:cNvSpPr>
                <p:nvPr/>
              </p:nvSpPr>
              <p:spPr bwMode="white">
                <a:xfrm>
                  <a:off x="0" y="192"/>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54" name="Line 6"/>
                <p:cNvSpPr>
                  <a:spLocks noChangeShapeType="1"/>
                </p:cNvSpPr>
                <p:nvPr/>
              </p:nvSpPr>
              <p:spPr bwMode="white">
                <a:xfrm>
                  <a:off x="0" y="384"/>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55" name="Line 7"/>
                <p:cNvSpPr>
                  <a:spLocks noChangeShapeType="1"/>
                </p:cNvSpPr>
                <p:nvPr/>
              </p:nvSpPr>
              <p:spPr bwMode="white">
                <a:xfrm>
                  <a:off x="0" y="576"/>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56" name="Line 8"/>
                <p:cNvSpPr>
                  <a:spLocks noChangeShapeType="1"/>
                </p:cNvSpPr>
                <p:nvPr/>
              </p:nvSpPr>
              <p:spPr bwMode="white">
                <a:xfrm>
                  <a:off x="0" y="768"/>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57" name="Line 9"/>
                <p:cNvSpPr>
                  <a:spLocks noChangeShapeType="1"/>
                </p:cNvSpPr>
                <p:nvPr/>
              </p:nvSpPr>
              <p:spPr bwMode="white">
                <a:xfrm>
                  <a:off x="0" y="960"/>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58" name="Line 10"/>
                <p:cNvSpPr>
                  <a:spLocks noChangeShapeType="1"/>
                </p:cNvSpPr>
                <p:nvPr/>
              </p:nvSpPr>
              <p:spPr bwMode="white">
                <a:xfrm>
                  <a:off x="0" y="1152"/>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59" name="Line 11"/>
                <p:cNvSpPr>
                  <a:spLocks noChangeShapeType="1"/>
                </p:cNvSpPr>
                <p:nvPr/>
              </p:nvSpPr>
              <p:spPr bwMode="white">
                <a:xfrm>
                  <a:off x="0" y="1344"/>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60" name="Line 12"/>
                <p:cNvSpPr>
                  <a:spLocks noChangeShapeType="1"/>
                </p:cNvSpPr>
                <p:nvPr/>
              </p:nvSpPr>
              <p:spPr bwMode="white">
                <a:xfrm>
                  <a:off x="0" y="1536"/>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61" name="Line 13"/>
                <p:cNvSpPr>
                  <a:spLocks noChangeShapeType="1"/>
                </p:cNvSpPr>
                <p:nvPr/>
              </p:nvSpPr>
              <p:spPr bwMode="white">
                <a:xfrm>
                  <a:off x="0" y="1728"/>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62" name="Line 14"/>
                <p:cNvSpPr>
                  <a:spLocks noChangeShapeType="1"/>
                </p:cNvSpPr>
                <p:nvPr/>
              </p:nvSpPr>
              <p:spPr bwMode="white">
                <a:xfrm>
                  <a:off x="0" y="1920"/>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63" name="Line 15"/>
                <p:cNvSpPr>
                  <a:spLocks noChangeShapeType="1"/>
                </p:cNvSpPr>
                <p:nvPr/>
              </p:nvSpPr>
              <p:spPr bwMode="white">
                <a:xfrm>
                  <a:off x="0" y="2112"/>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64" name="Line 16"/>
                <p:cNvSpPr>
                  <a:spLocks noChangeShapeType="1"/>
                </p:cNvSpPr>
                <p:nvPr/>
              </p:nvSpPr>
              <p:spPr bwMode="white">
                <a:xfrm>
                  <a:off x="0" y="2304"/>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65" name="Line 17"/>
                <p:cNvSpPr>
                  <a:spLocks noChangeShapeType="1"/>
                </p:cNvSpPr>
                <p:nvPr/>
              </p:nvSpPr>
              <p:spPr bwMode="white">
                <a:xfrm>
                  <a:off x="0" y="2496"/>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66" name="Line 18"/>
                <p:cNvSpPr>
                  <a:spLocks noChangeShapeType="1"/>
                </p:cNvSpPr>
                <p:nvPr/>
              </p:nvSpPr>
              <p:spPr bwMode="white">
                <a:xfrm>
                  <a:off x="0" y="2688"/>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67" name="Line 19"/>
                <p:cNvSpPr>
                  <a:spLocks noChangeShapeType="1"/>
                </p:cNvSpPr>
                <p:nvPr/>
              </p:nvSpPr>
              <p:spPr bwMode="white">
                <a:xfrm>
                  <a:off x="0" y="2880"/>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68" name="Line 20"/>
                <p:cNvSpPr>
                  <a:spLocks noChangeShapeType="1"/>
                </p:cNvSpPr>
                <p:nvPr/>
              </p:nvSpPr>
              <p:spPr bwMode="white">
                <a:xfrm>
                  <a:off x="0" y="3072"/>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69" name="Line 21"/>
                <p:cNvSpPr>
                  <a:spLocks noChangeShapeType="1"/>
                </p:cNvSpPr>
                <p:nvPr/>
              </p:nvSpPr>
              <p:spPr bwMode="white">
                <a:xfrm>
                  <a:off x="0" y="3264"/>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70" name="Line 22"/>
                <p:cNvSpPr>
                  <a:spLocks noChangeShapeType="1"/>
                </p:cNvSpPr>
                <p:nvPr/>
              </p:nvSpPr>
              <p:spPr bwMode="white">
                <a:xfrm>
                  <a:off x="0" y="3456"/>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71" name="Line 23"/>
                <p:cNvSpPr>
                  <a:spLocks noChangeShapeType="1"/>
                </p:cNvSpPr>
                <p:nvPr/>
              </p:nvSpPr>
              <p:spPr bwMode="white">
                <a:xfrm>
                  <a:off x="0" y="3648"/>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72" name="Line 24"/>
                <p:cNvSpPr>
                  <a:spLocks noChangeShapeType="1"/>
                </p:cNvSpPr>
                <p:nvPr/>
              </p:nvSpPr>
              <p:spPr bwMode="white">
                <a:xfrm>
                  <a:off x="0" y="3840"/>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73" name="Line 25"/>
                <p:cNvSpPr>
                  <a:spLocks noChangeShapeType="1"/>
                </p:cNvSpPr>
                <p:nvPr/>
              </p:nvSpPr>
              <p:spPr bwMode="white">
                <a:xfrm>
                  <a:off x="0" y="4032"/>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74" name="Line 26"/>
                <p:cNvSpPr>
                  <a:spLocks noChangeShapeType="1"/>
                </p:cNvSpPr>
                <p:nvPr/>
              </p:nvSpPr>
              <p:spPr bwMode="white">
                <a:xfrm>
                  <a:off x="0" y="4224"/>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grpSp>
          <p:grpSp>
            <p:nvGrpSpPr>
              <p:cNvPr id="1040" name="Group 27"/>
              <p:cNvGrpSpPr>
                <a:grpSpLocks/>
              </p:cNvGrpSpPr>
              <p:nvPr/>
            </p:nvGrpSpPr>
            <p:grpSpPr bwMode="auto">
              <a:xfrm>
                <a:off x="192" y="0"/>
                <a:ext cx="5376" cy="4320"/>
                <a:chOff x="192" y="0"/>
                <a:chExt cx="5376" cy="4320"/>
              </a:xfrm>
            </p:grpSpPr>
            <p:sp>
              <p:nvSpPr>
                <p:cNvPr id="27676" name="Line 28"/>
                <p:cNvSpPr>
                  <a:spLocks noChangeShapeType="1"/>
                </p:cNvSpPr>
                <p:nvPr/>
              </p:nvSpPr>
              <p:spPr bwMode="white">
                <a:xfrm>
                  <a:off x="19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77" name="Line 29"/>
                <p:cNvSpPr>
                  <a:spLocks noChangeShapeType="1"/>
                </p:cNvSpPr>
                <p:nvPr/>
              </p:nvSpPr>
              <p:spPr bwMode="white">
                <a:xfrm>
                  <a:off x="38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78" name="Line 30"/>
                <p:cNvSpPr>
                  <a:spLocks noChangeShapeType="1"/>
                </p:cNvSpPr>
                <p:nvPr/>
              </p:nvSpPr>
              <p:spPr bwMode="white">
                <a:xfrm>
                  <a:off x="57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79" name="Line 31"/>
                <p:cNvSpPr>
                  <a:spLocks noChangeShapeType="1"/>
                </p:cNvSpPr>
                <p:nvPr/>
              </p:nvSpPr>
              <p:spPr bwMode="white">
                <a:xfrm>
                  <a:off x="76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80" name="Line 32"/>
                <p:cNvSpPr>
                  <a:spLocks noChangeShapeType="1"/>
                </p:cNvSpPr>
                <p:nvPr/>
              </p:nvSpPr>
              <p:spPr bwMode="white">
                <a:xfrm>
                  <a:off x="96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81" name="Line 33"/>
                <p:cNvSpPr>
                  <a:spLocks noChangeShapeType="1"/>
                </p:cNvSpPr>
                <p:nvPr/>
              </p:nvSpPr>
              <p:spPr bwMode="white">
                <a:xfrm>
                  <a:off x="115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82" name="Line 34"/>
                <p:cNvSpPr>
                  <a:spLocks noChangeShapeType="1"/>
                </p:cNvSpPr>
                <p:nvPr/>
              </p:nvSpPr>
              <p:spPr bwMode="white">
                <a:xfrm>
                  <a:off x="134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83" name="Line 35"/>
                <p:cNvSpPr>
                  <a:spLocks noChangeShapeType="1"/>
                </p:cNvSpPr>
                <p:nvPr/>
              </p:nvSpPr>
              <p:spPr bwMode="white">
                <a:xfrm>
                  <a:off x="153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84" name="Line 36"/>
                <p:cNvSpPr>
                  <a:spLocks noChangeShapeType="1"/>
                </p:cNvSpPr>
                <p:nvPr/>
              </p:nvSpPr>
              <p:spPr bwMode="white">
                <a:xfrm>
                  <a:off x="172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85" name="Line 37"/>
                <p:cNvSpPr>
                  <a:spLocks noChangeShapeType="1"/>
                </p:cNvSpPr>
                <p:nvPr/>
              </p:nvSpPr>
              <p:spPr bwMode="white">
                <a:xfrm>
                  <a:off x="192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86" name="Line 38"/>
                <p:cNvSpPr>
                  <a:spLocks noChangeShapeType="1"/>
                </p:cNvSpPr>
                <p:nvPr/>
              </p:nvSpPr>
              <p:spPr bwMode="white">
                <a:xfrm>
                  <a:off x="211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87" name="Line 39"/>
                <p:cNvSpPr>
                  <a:spLocks noChangeShapeType="1"/>
                </p:cNvSpPr>
                <p:nvPr/>
              </p:nvSpPr>
              <p:spPr bwMode="white">
                <a:xfrm>
                  <a:off x="230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88" name="Line 40"/>
                <p:cNvSpPr>
                  <a:spLocks noChangeShapeType="1"/>
                </p:cNvSpPr>
                <p:nvPr/>
              </p:nvSpPr>
              <p:spPr bwMode="white">
                <a:xfrm>
                  <a:off x="249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89" name="Line 41"/>
                <p:cNvSpPr>
                  <a:spLocks noChangeShapeType="1"/>
                </p:cNvSpPr>
                <p:nvPr/>
              </p:nvSpPr>
              <p:spPr bwMode="white">
                <a:xfrm>
                  <a:off x="268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90" name="Line 42"/>
                <p:cNvSpPr>
                  <a:spLocks noChangeShapeType="1"/>
                </p:cNvSpPr>
                <p:nvPr/>
              </p:nvSpPr>
              <p:spPr bwMode="white">
                <a:xfrm>
                  <a:off x="288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91" name="Line 43"/>
                <p:cNvSpPr>
                  <a:spLocks noChangeShapeType="1"/>
                </p:cNvSpPr>
                <p:nvPr/>
              </p:nvSpPr>
              <p:spPr bwMode="white">
                <a:xfrm>
                  <a:off x="307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92" name="Line 44"/>
                <p:cNvSpPr>
                  <a:spLocks noChangeShapeType="1"/>
                </p:cNvSpPr>
                <p:nvPr/>
              </p:nvSpPr>
              <p:spPr bwMode="white">
                <a:xfrm>
                  <a:off x="326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93" name="Line 45"/>
                <p:cNvSpPr>
                  <a:spLocks noChangeShapeType="1"/>
                </p:cNvSpPr>
                <p:nvPr/>
              </p:nvSpPr>
              <p:spPr bwMode="white">
                <a:xfrm>
                  <a:off x="345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94" name="Line 46"/>
                <p:cNvSpPr>
                  <a:spLocks noChangeShapeType="1"/>
                </p:cNvSpPr>
                <p:nvPr/>
              </p:nvSpPr>
              <p:spPr bwMode="white">
                <a:xfrm>
                  <a:off x="364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95" name="Line 47"/>
                <p:cNvSpPr>
                  <a:spLocks noChangeShapeType="1"/>
                </p:cNvSpPr>
                <p:nvPr/>
              </p:nvSpPr>
              <p:spPr bwMode="white">
                <a:xfrm>
                  <a:off x="384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96" name="Line 48"/>
                <p:cNvSpPr>
                  <a:spLocks noChangeShapeType="1"/>
                </p:cNvSpPr>
                <p:nvPr/>
              </p:nvSpPr>
              <p:spPr bwMode="white">
                <a:xfrm>
                  <a:off x="403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97" name="Line 49"/>
                <p:cNvSpPr>
                  <a:spLocks noChangeShapeType="1"/>
                </p:cNvSpPr>
                <p:nvPr/>
              </p:nvSpPr>
              <p:spPr bwMode="white">
                <a:xfrm>
                  <a:off x="422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98" name="Line 50"/>
                <p:cNvSpPr>
                  <a:spLocks noChangeShapeType="1"/>
                </p:cNvSpPr>
                <p:nvPr/>
              </p:nvSpPr>
              <p:spPr bwMode="white">
                <a:xfrm>
                  <a:off x="441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99" name="Line 51"/>
                <p:cNvSpPr>
                  <a:spLocks noChangeShapeType="1"/>
                </p:cNvSpPr>
                <p:nvPr/>
              </p:nvSpPr>
              <p:spPr bwMode="white">
                <a:xfrm>
                  <a:off x="460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700" name="Line 52"/>
                <p:cNvSpPr>
                  <a:spLocks noChangeShapeType="1"/>
                </p:cNvSpPr>
                <p:nvPr/>
              </p:nvSpPr>
              <p:spPr bwMode="white">
                <a:xfrm>
                  <a:off x="480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701" name="Line 53"/>
                <p:cNvSpPr>
                  <a:spLocks noChangeShapeType="1"/>
                </p:cNvSpPr>
                <p:nvPr/>
              </p:nvSpPr>
              <p:spPr bwMode="white">
                <a:xfrm>
                  <a:off x="499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702" name="Line 54"/>
                <p:cNvSpPr>
                  <a:spLocks noChangeShapeType="1"/>
                </p:cNvSpPr>
                <p:nvPr/>
              </p:nvSpPr>
              <p:spPr bwMode="white">
                <a:xfrm>
                  <a:off x="518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703" name="Line 55"/>
                <p:cNvSpPr>
                  <a:spLocks noChangeShapeType="1"/>
                </p:cNvSpPr>
                <p:nvPr/>
              </p:nvSpPr>
              <p:spPr bwMode="white">
                <a:xfrm>
                  <a:off x="537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704" name="Line 56"/>
                <p:cNvSpPr>
                  <a:spLocks noChangeShapeType="1"/>
                </p:cNvSpPr>
                <p:nvPr/>
              </p:nvSpPr>
              <p:spPr bwMode="white">
                <a:xfrm>
                  <a:off x="556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grpSp>
        </p:grpSp>
        <p:sp>
          <p:nvSpPr>
            <p:cNvPr id="27705" name="Rectangle 57" descr="60%"/>
            <p:cNvSpPr>
              <a:spLocks noChangeArrowheads="1"/>
            </p:cNvSpPr>
            <p:nvPr/>
          </p:nvSpPr>
          <p:spPr bwMode="ltGray">
            <a:xfrm>
              <a:off x="2112" y="0"/>
              <a:ext cx="3648" cy="96"/>
            </a:xfrm>
            <a:prstGeom prst="rect">
              <a:avLst/>
            </a:prstGeom>
            <a:pattFill prst="pct60">
              <a:fgClr>
                <a:schemeClr val="folHlink"/>
              </a:fgClr>
              <a:bgClr>
                <a:schemeClr val="bg1"/>
              </a:bgClr>
            </a:pattFill>
            <a:ln w="9525">
              <a:noFill/>
              <a:miter lim="800000"/>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706" name="Line 58"/>
            <p:cNvSpPr>
              <a:spLocks noChangeShapeType="1"/>
            </p:cNvSpPr>
            <p:nvPr/>
          </p:nvSpPr>
          <p:spPr bwMode="ltGray">
            <a:xfrm>
              <a:off x="5568" y="0"/>
              <a:ext cx="0" cy="1488"/>
            </a:xfrm>
            <a:prstGeom prst="line">
              <a:avLst/>
            </a:prstGeom>
            <a:noFill/>
            <a:ln w="9525">
              <a:solidFill>
                <a:schemeClr val="hlink"/>
              </a:solid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grpSp>
          <p:nvGrpSpPr>
            <p:cNvPr id="1035" name="Group 59"/>
            <p:cNvGrpSpPr>
              <a:grpSpLocks/>
            </p:cNvGrpSpPr>
            <p:nvPr/>
          </p:nvGrpSpPr>
          <p:grpSpPr bwMode="auto">
            <a:xfrm>
              <a:off x="261" y="892"/>
              <a:ext cx="1124" cy="1464"/>
              <a:chOff x="96" y="916"/>
              <a:chExt cx="2208" cy="2876"/>
            </a:xfrm>
          </p:grpSpPr>
          <p:sp>
            <p:nvSpPr>
              <p:cNvPr id="27708" name="Line 60"/>
              <p:cNvSpPr>
                <a:spLocks noChangeShapeType="1"/>
              </p:cNvSpPr>
              <p:nvPr/>
            </p:nvSpPr>
            <p:spPr bwMode="ltGray">
              <a:xfrm flipH="1">
                <a:off x="96" y="1038"/>
                <a:ext cx="2208" cy="0"/>
              </a:xfrm>
              <a:prstGeom prst="line">
                <a:avLst/>
              </a:prstGeom>
              <a:noFill/>
              <a:ln w="9525">
                <a:solidFill>
                  <a:schemeClr val="hlink"/>
                </a:solid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709" name="Line 61"/>
              <p:cNvSpPr>
                <a:spLocks noChangeShapeType="1"/>
              </p:cNvSpPr>
              <p:nvPr/>
            </p:nvSpPr>
            <p:spPr bwMode="ltGray">
              <a:xfrm>
                <a:off x="336" y="920"/>
                <a:ext cx="0" cy="2872"/>
              </a:xfrm>
              <a:prstGeom prst="line">
                <a:avLst/>
              </a:prstGeom>
              <a:noFill/>
              <a:ln w="9525">
                <a:solidFill>
                  <a:schemeClr val="hlink"/>
                </a:solid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710" name="Arc 62"/>
              <p:cNvSpPr>
                <a:spLocks/>
              </p:cNvSpPr>
              <p:nvPr/>
            </p:nvSpPr>
            <p:spPr bwMode="ltGray">
              <a:xfrm flipH="1">
                <a:off x="218" y="916"/>
                <a:ext cx="238" cy="240"/>
              </a:xfrm>
              <a:custGeom>
                <a:avLst/>
                <a:gdLst>
                  <a:gd name="G0" fmla="+- 21595 0 0"/>
                  <a:gd name="G1" fmla="+- 21600 0 0"/>
                  <a:gd name="G2" fmla="+- 21600 0 0"/>
                  <a:gd name="T0" fmla="*/ 21114 w 43195"/>
                  <a:gd name="T1" fmla="*/ 5 h 43200"/>
                  <a:gd name="T2" fmla="*/ 0 w 43195"/>
                  <a:gd name="T3" fmla="*/ 22056 h 43200"/>
                  <a:gd name="T4" fmla="*/ 21595 w 43195"/>
                  <a:gd name="T5" fmla="*/ 21600 h 43200"/>
                </a:gdLst>
                <a:ahLst/>
                <a:cxnLst>
                  <a:cxn ang="0">
                    <a:pos x="T0" y="T1"/>
                  </a:cxn>
                  <a:cxn ang="0">
                    <a:pos x="T2" y="T3"/>
                  </a:cxn>
                  <a:cxn ang="0">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close/>
                  </a:path>
                </a:pathLst>
              </a:custGeom>
              <a:noFill/>
              <a:ln w="9525">
                <a:solidFill>
                  <a:schemeClr val="hlink"/>
                </a:solid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grpSp>
      </p:grpSp>
      <p:sp>
        <p:nvSpPr>
          <p:cNvPr id="1027" name="Rectangle 63"/>
          <p:cNvSpPr>
            <a:spLocks noGrp="1" noChangeArrowheads="1"/>
          </p:cNvSpPr>
          <p:nvPr>
            <p:ph type="title"/>
          </p:nvPr>
        </p:nvSpPr>
        <p:spPr bwMode="auto">
          <a:xfrm>
            <a:off x="609600" y="304800"/>
            <a:ext cx="77724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it-IT"/>
              <a:t>Fare clic per modificare lo stile del titolo dello schema</a:t>
            </a:r>
          </a:p>
        </p:txBody>
      </p:sp>
      <p:sp>
        <p:nvSpPr>
          <p:cNvPr id="1028" name="Rectangle 64" descr="Rectangle: Click to edit Master text styles&#10;Second level&#10;Third level&#10;Fourth level&#10;Fifth level"/>
          <p:cNvSpPr>
            <a:spLocks noGrp="1" noChangeArrowheads="1"/>
          </p:cNvSpPr>
          <p:nvPr>
            <p:ph type="body" idx="1"/>
          </p:nvPr>
        </p:nvSpPr>
        <p:spPr bwMode="auto">
          <a:xfrm>
            <a:off x="838200" y="19050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27713" name="Rectangle 65"/>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spcBef>
                <a:spcPct val="0"/>
              </a:spcBef>
              <a:buClrTx/>
              <a:buFontTx/>
              <a:buNone/>
              <a:defRPr sz="1400">
                <a:latin typeface="+mn-lt"/>
              </a:defRPr>
            </a:lvl1pPr>
          </a:lstStyle>
          <a:p>
            <a:pPr>
              <a:defRPr/>
            </a:pPr>
            <a:endParaRPr lang="it-IT"/>
          </a:p>
        </p:txBody>
      </p:sp>
      <p:sp>
        <p:nvSpPr>
          <p:cNvPr id="27714" name="Rectangle 6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0" hangingPunct="0">
              <a:spcBef>
                <a:spcPct val="0"/>
              </a:spcBef>
              <a:buClrTx/>
              <a:buFontTx/>
              <a:buNone/>
              <a:defRPr sz="1400">
                <a:latin typeface="+mn-lt"/>
              </a:defRPr>
            </a:lvl1pPr>
          </a:lstStyle>
          <a:p>
            <a:pPr>
              <a:defRPr/>
            </a:pPr>
            <a:endParaRPr lang="it-IT"/>
          </a:p>
        </p:txBody>
      </p:sp>
      <p:sp>
        <p:nvSpPr>
          <p:cNvPr id="27715" name="Rectangle 67"/>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spcBef>
                <a:spcPct val="0"/>
              </a:spcBef>
              <a:buClrTx/>
              <a:buFontTx/>
              <a:buNone/>
              <a:defRPr sz="1400">
                <a:latin typeface="+mn-lt"/>
              </a:defRPr>
            </a:lvl1pPr>
          </a:lstStyle>
          <a:p>
            <a:pPr>
              <a:defRPr/>
            </a:pPr>
            <a:fld id="{50BBB78C-A580-4F9F-BF3C-C433DBF2F9C2}" type="slidenum">
              <a:rPr lang="it-IT"/>
              <a:pPr>
                <a:defRPr/>
              </a:pPr>
              <a:t>‹N›</a:t>
            </a:fld>
            <a:endParaRPr lang="it-IT"/>
          </a:p>
        </p:txBody>
      </p:sp>
    </p:spTree>
  </p:cSld>
  <p:clrMap bg1="lt1" tx1="dk1" bg2="lt2" tx2="dk2" accent1="accent1" accent2="accent2" accent3="accent3" accent4="accent4" accent5="accent5" accent6="accent6" hlink="hlink" folHlink="folHlink"/>
  <p:sldLayoutIdLst>
    <p:sldLayoutId id="2147483663" r:id="rId1"/>
    <p:sldLayoutId id="2147483662" r:id="rId2"/>
    <p:sldLayoutId id="2147483661" r:id="rId3"/>
    <p:sldLayoutId id="2147483660" r:id="rId4"/>
    <p:sldLayoutId id="2147483659" r:id="rId5"/>
    <p:sldLayoutId id="2147483658" r:id="rId6"/>
    <p:sldLayoutId id="2147483657" r:id="rId7"/>
    <p:sldLayoutId id="2147483656" r:id="rId8"/>
    <p:sldLayoutId id="2147483655" r:id="rId9"/>
    <p:sldLayoutId id="2147483654" r:id="rId10"/>
    <p:sldLayoutId id="2147483653" r:id="rId11"/>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hlink"/>
        </a:buClr>
        <a:buSzPct val="110000"/>
        <a:buFont typeface="Wingdings" pitchFamily="2" charset="2"/>
        <a:buChar char="w"/>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60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hlink"/>
        </a:buClr>
        <a:buSzPct val="95000"/>
        <a:buFont typeface="Wingdings" pitchFamily="2" charset="2"/>
        <a:buChar char="w"/>
        <a:defRPr sz="2400">
          <a:solidFill>
            <a:schemeClr val="tx1"/>
          </a:solidFill>
          <a:latin typeface="+mn-lt"/>
        </a:defRPr>
      </a:lvl3pPr>
      <a:lvl4pPr marL="1600200" indent="-228600" algn="l" rtl="0" eaLnBrk="0" fontAlgn="base" hangingPunct="0">
        <a:spcBef>
          <a:spcPct val="20000"/>
        </a:spcBef>
        <a:spcAft>
          <a:spcPct val="0"/>
        </a:spcAft>
        <a:buClr>
          <a:schemeClr val="tx1"/>
        </a:buClr>
        <a:buSzPct val="6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mailto:giuseppe.borruso@econ.units.it"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8" Type="http://schemas.openxmlformats.org/officeDocument/2006/relationships/customXml" Target="../ink/ink4.xml"/><Relationship Id="rId3" Type="http://schemas.openxmlformats.org/officeDocument/2006/relationships/image" Target="../media/image2.png"/><Relationship Id="rId7" Type="http://schemas.openxmlformats.org/officeDocument/2006/relationships/image" Target="../media/image4.png"/><Relationship Id="rId2" Type="http://schemas.openxmlformats.org/officeDocument/2006/relationships/customXml" Target="../ink/ink1.xml"/><Relationship Id="rId1" Type="http://schemas.openxmlformats.org/officeDocument/2006/relationships/slideLayout" Target="../slideLayouts/slideLayout2.xml"/><Relationship Id="rId6" Type="http://schemas.openxmlformats.org/officeDocument/2006/relationships/customXml" Target="../ink/ink3.xml"/><Relationship Id="rId5" Type="http://schemas.openxmlformats.org/officeDocument/2006/relationships/image" Target="../media/image3.png"/><Relationship Id="rId4" Type="http://schemas.openxmlformats.org/officeDocument/2006/relationships/customXml" Target="../ink/ink2.xml"/><Relationship Id="rId9" Type="http://schemas.openxmlformats.org/officeDocument/2006/relationships/image" Target="../media/image5.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990600" y="2501900"/>
            <a:ext cx="7772400" cy="1143000"/>
          </a:xfrm>
        </p:spPr>
        <p:txBody>
          <a:bodyPr/>
          <a:lstStyle/>
          <a:p>
            <a:pPr eaLnBrk="1" hangingPunct="1"/>
            <a:r>
              <a:rPr lang="it-IT" sz="3600" b="1" dirty="0" err="1">
                <a:latin typeface="Arial" charset="0"/>
              </a:rPr>
              <a:t>Economic</a:t>
            </a:r>
            <a:r>
              <a:rPr lang="it-IT" sz="3600" b="1" dirty="0">
                <a:latin typeface="Arial" charset="0"/>
              </a:rPr>
              <a:t> </a:t>
            </a:r>
            <a:r>
              <a:rPr lang="it-IT" sz="3600" b="1" dirty="0" err="1">
                <a:latin typeface="Arial" charset="0"/>
              </a:rPr>
              <a:t>Geography</a:t>
            </a:r>
            <a:r>
              <a:rPr lang="it-IT" sz="3600" b="1" dirty="0">
                <a:latin typeface="Arial" charset="0"/>
              </a:rPr>
              <a:t> </a:t>
            </a:r>
            <a:br>
              <a:rPr lang="it-IT" sz="3600" b="1" dirty="0">
                <a:latin typeface="Arial" charset="0"/>
              </a:rPr>
            </a:br>
            <a:br>
              <a:rPr lang="it-IT" sz="3600" b="1" dirty="0">
                <a:latin typeface="Arial" charset="0"/>
              </a:rPr>
            </a:br>
            <a:r>
              <a:rPr lang="it-IT" sz="2400" dirty="0">
                <a:latin typeface="Arial" charset="0"/>
              </a:rPr>
              <a:t>4 – </a:t>
            </a:r>
            <a:r>
              <a:rPr lang="it-IT" sz="2400" dirty="0" err="1">
                <a:latin typeface="Arial" charset="0"/>
              </a:rPr>
              <a:t>Transport</a:t>
            </a:r>
            <a:r>
              <a:rPr lang="it-IT" sz="2400" dirty="0">
                <a:latin typeface="Arial" charset="0"/>
              </a:rPr>
              <a:t> and location</a:t>
            </a:r>
            <a:endParaRPr lang="it-IT" sz="2000" b="1" i="1" dirty="0">
              <a:latin typeface="Arial" charset="0"/>
            </a:endParaRPr>
          </a:p>
        </p:txBody>
      </p:sp>
      <p:pic>
        <p:nvPicPr>
          <p:cNvPr id="5" name="Picture 4" descr="Università degli Studi di Triest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7384"/>
            <a:ext cx="3324225" cy="723900"/>
          </a:xfrm>
          <a:prstGeom prst="rect">
            <a:avLst/>
          </a:prstGeom>
          <a:noFill/>
          <a:extLst>
            <a:ext uri="{909E8E84-426E-40DD-AFC4-6F175D3DCCD1}">
              <a14:hiddenFill xmlns:a14="http://schemas.microsoft.com/office/drawing/2010/main">
                <a:solidFill>
                  <a:srgbClr val="FFFFFF"/>
                </a:solidFill>
              </a14:hiddenFill>
            </a:ext>
          </a:extLst>
        </p:spPr>
      </p:pic>
      <p:sp>
        <p:nvSpPr>
          <p:cNvPr id="2" name="Sottotitolo 1"/>
          <p:cNvSpPr>
            <a:spLocks noGrp="1"/>
          </p:cNvSpPr>
          <p:nvPr>
            <p:ph type="subTitle" idx="1"/>
          </p:nvPr>
        </p:nvSpPr>
        <p:spPr/>
        <p:txBody>
          <a:bodyPr/>
          <a:lstStyle/>
          <a:p>
            <a:endParaRPr lang="it-IT" dirty="0"/>
          </a:p>
        </p:txBody>
      </p:sp>
      <p:sp>
        <p:nvSpPr>
          <p:cNvPr id="6" name="Rectangle 3" descr="Rectangle: Click to edit Master text styles&#10;Second level&#10;Third level&#10;Fourth level&#10;Fifth level"/>
          <p:cNvSpPr txBox="1">
            <a:spLocks noChangeArrowheads="1"/>
          </p:cNvSpPr>
          <p:nvPr/>
        </p:nvSpPr>
        <p:spPr bwMode="auto">
          <a:xfrm>
            <a:off x="1143000" y="3462338"/>
            <a:ext cx="6400800" cy="1752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0" indent="0" algn="l" rtl="0" eaLnBrk="0" fontAlgn="base" hangingPunct="0">
              <a:spcBef>
                <a:spcPct val="20000"/>
              </a:spcBef>
              <a:spcAft>
                <a:spcPct val="0"/>
              </a:spcAft>
              <a:buClr>
                <a:schemeClr val="hlink"/>
              </a:buClr>
              <a:buSzPct val="110000"/>
              <a:buFont typeface="Wingdings" pitchFamily="2" charset="2"/>
              <a:buNone/>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60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hlink"/>
              </a:buClr>
              <a:buSzPct val="95000"/>
              <a:buFont typeface="Wingdings" pitchFamily="2" charset="2"/>
              <a:buChar char="w"/>
              <a:defRPr sz="2400">
                <a:solidFill>
                  <a:schemeClr val="tx1"/>
                </a:solidFill>
                <a:latin typeface="+mn-lt"/>
              </a:defRPr>
            </a:lvl3pPr>
            <a:lvl4pPr marL="1600200" indent="-228600" algn="l" rtl="0" eaLnBrk="0" fontAlgn="base" hangingPunct="0">
              <a:spcBef>
                <a:spcPct val="20000"/>
              </a:spcBef>
              <a:spcAft>
                <a:spcPct val="0"/>
              </a:spcAft>
              <a:buClr>
                <a:schemeClr val="tx1"/>
              </a:buClr>
              <a:buSzPct val="6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9pPr>
          </a:lstStyle>
          <a:p>
            <a:pPr eaLnBrk="1" hangingPunct="1"/>
            <a:endParaRPr lang="it-IT" sz="1800" kern="0" dirty="0"/>
          </a:p>
          <a:p>
            <a:pPr eaLnBrk="1" hangingPunct="1"/>
            <a:endParaRPr lang="it-IT" sz="1800" kern="0" dirty="0"/>
          </a:p>
          <a:p>
            <a:pPr eaLnBrk="1" hangingPunct="1"/>
            <a:r>
              <a:rPr lang="it-IT" sz="1800" kern="0" dirty="0"/>
              <a:t>121EC</a:t>
            </a:r>
          </a:p>
          <a:p>
            <a:pPr eaLnBrk="1" hangingPunct="1"/>
            <a:endParaRPr lang="it-IT" sz="1800" kern="0" dirty="0"/>
          </a:p>
          <a:p>
            <a:pPr eaLnBrk="1" hangingPunct="1">
              <a:spcBef>
                <a:spcPct val="15000"/>
              </a:spcBef>
            </a:pPr>
            <a:r>
              <a:rPr lang="it-IT" sz="1600" kern="0" dirty="0"/>
              <a:t>A.Y. 2024/2025</a:t>
            </a:r>
          </a:p>
          <a:p>
            <a:pPr eaLnBrk="1" hangingPunct="1">
              <a:spcBef>
                <a:spcPct val="15000"/>
              </a:spcBef>
            </a:pPr>
            <a:r>
              <a:rPr lang="it-IT" sz="1600" kern="0" dirty="0"/>
              <a:t>Dr. Giuseppe Borruso</a:t>
            </a:r>
          </a:p>
          <a:p>
            <a:pPr eaLnBrk="1" hangingPunct="1">
              <a:spcBef>
                <a:spcPct val="15000"/>
              </a:spcBef>
            </a:pPr>
            <a:r>
              <a:rPr lang="it-IT" sz="1600" kern="0" dirty="0" err="1"/>
              <a:t>Department</a:t>
            </a:r>
            <a:r>
              <a:rPr lang="it-IT" sz="1600" kern="0" dirty="0"/>
              <a:t> of </a:t>
            </a:r>
            <a:r>
              <a:rPr lang="it-IT" sz="1600" kern="0" dirty="0" err="1"/>
              <a:t>Economics</a:t>
            </a:r>
            <a:r>
              <a:rPr lang="it-IT" sz="1600" kern="0" dirty="0"/>
              <a:t>, Business, </a:t>
            </a:r>
            <a:r>
              <a:rPr lang="it-IT" sz="1600" kern="0" dirty="0" err="1"/>
              <a:t>Mathematics</a:t>
            </a:r>
            <a:r>
              <a:rPr lang="it-IT" sz="1600" kern="0" dirty="0"/>
              <a:t> and </a:t>
            </a:r>
            <a:r>
              <a:rPr lang="it-IT" sz="1600" kern="0" dirty="0" err="1"/>
              <a:t>Statistics</a:t>
            </a:r>
            <a:endParaRPr lang="it-IT" sz="1600" kern="0" dirty="0"/>
          </a:p>
          <a:p>
            <a:pPr eaLnBrk="1" hangingPunct="1">
              <a:spcBef>
                <a:spcPct val="15000"/>
              </a:spcBef>
            </a:pPr>
            <a:r>
              <a:rPr lang="it-IT" sz="1600" kern="0" dirty="0" err="1"/>
              <a:t>University</a:t>
            </a:r>
            <a:r>
              <a:rPr lang="it-IT" sz="1600" kern="0" dirty="0"/>
              <a:t> of Trieste</a:t>
            </a:r>
          </a:p>
          <a:p>
            <a:pPr eaLnBrk="1" hangingPunct="1">
              <a:spcBef>
                <a:spcPct val="15000"/>
              </a:spcBef>
            </a:pPr>
            <a:r>
              <a:rPr lang="it-IT" sz="1600" kern="0" dirty="0"/>
              <a:t>E-mail. </a:t>
            </a:r>
            <a:r>
              <a:rPr lang="it-IT" sz="1600" kern="0" dirty="0">
                <a:hlinkClick r:id="rId4"/>
              </a:rPr>
              <a:t>giuseppe.borruso@econ.units.it</a:t>
            </a:r>
            <a:endParaRPr lang="it-IT" sz="1600" kern="0" dirty="0"/>
          </a:p>
          <a:p>
            <a:pPr eaLnBrk="1" hangingPunct="1">
              <a:spcBef>
                <a:spcPct val="15000"/>
              </a:spcBef>
            </a:pPr>
            <a:r>
              <a:rPr lang="it-IT" sz="1600" kern="0" dirty="0" err="1"/>
              <a:t>Ph</a:t>
            </a:r>
            <a:r>
              <a:rPr lang="it-IT" sz="1600" kern="0" dirty="0"/>
              <a:t>. +39 040 558 </a:t>
            </a:r>
            <a:r>
              <a:rPr lang="it-IT" sz="1600" b="1" kern="0" dirty="0"/>
              <a:t>7008</a:t>
            </a:r>
          </a:p>
          <a:p>
            <a:pPr eaLnBrk="1" hangingPunct="1">
              <a:spcBef>
                <a:spcPct val="15000"/>
              </a:spcBef>
            </a:pPr>
            <a:r>
              <a:rPr lang="it-IT" sz="1600" kern="0" dirty="0" err="1"/>
              <a:t>Skype</a:t>
            </a:r>
            <a:r>
              <a:rPr lang="it-IT" sz="1600" kern="0" dirty="0"/>
              <a:t>:  </a:t>
            </a:r>
            <a:r>
              <a:rPr lang="it-IT" sz="1600" kern="0" dirty="0" err="1"/>
              <a:t>giuseppe.borruso</a:t>
            </a:r>
            <a:r>
              <a:rPr lang="it-IT" sz="1600" kern="0" dirty="0"/>
              <a:t>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it-IT" altLang="it-IT" sz="3200" dirty="0"/>
              <a:t>The </a:t>
            </a:r>
            <a:r>
              <a:rPr lang="it-IT" altLang="it-IT" sz="3200" dirty="0" err="1"/>
              <a:t>spatial</a:t>
            </a:r>
            <a:r>
              <a:rPr lang="it-IT" altLang="it-IT" sz="3200" dirty="0"/>
              <a:t> </a:t>
            </a:r>
            <a:r>
              <a:rPr lang="it-IT" altLang="it-IT" sz="3200" dirty="0" err="1"/>
              <a:t>structure</a:t>
            </a:r>
            <a:r>
              <a:rPr lang="it-IT" altLang="it-IT" sz="3200" dirty="0"/>
              <a:t> of </a:t>
            </a:r>
            <a:r>
              <a:rPr lang="it-IT" altLang="it-IT" sz="3200" dirty="0" err="1"/>
              <a:t>transport</a:t>
            </a:r>
            <a:r>
              <a:rPr lang="it-IT" altLang="it-IT" sz="3200" dirty="0"/>
              <a:t> </a:t>
            </a:r>
            <a:r>
              <a:rPr lang="it-IT" altLang="it-IT" sz="3200" dirty="0" err="1"/>
              <a:t>costs</a:t>
            </a:r>
            <a:br>
              <a:rPr lang="it-IT" altLang="it-IT" sz="3200" dirty="0"/>
            </a:br>
            <a:endParaRPr lang="it-IT" altLang="it-IT" sz="3200" dirty="0"/>
          </a:p>
        </p:txBody>
      </p:sp>
      <p:sp>
        <p:nvSpPr>
          <p:cNvPr id="59395" name="Arc 3"/>
          <p:cNvSpPr>
            <a:spLocks/>
          </p:cNvSpPr>
          <p:nvPr/>
        </p:nvSpPr>
        <p:spPr bwMode="auto">
          <a:xfrm rot="10800000" flipH="1">
            <a:off x="2339975" y="4041775"/>
            <a:ext cx="4032250" cy="1835150"/>
          </a:xfrm>
          <a:custGeom>
            <a:avLst/>
            <a:gdLst>
              <a:gd name="T0" fmla="*/ 0 w 43197"/>
              <a:gd name="T1" fmla="*/ 1810851 h 21600"/>
              <a:gd name="T2" fmla="*/ 4032250 w 43197"/>
              <a:gd name="T3" fmla="*/ 1818923 h 21600"/>
              <a:gd name="T4" fmla="*/ 2016078 w 43197"/>
              <a:gd name="T5" fmla="*/ 1835150 h 21600"/>
              <a:gd name="T6" fmla="*/ 0 60000 65536"/>
              <a:gd name="T7" fmla="*/ 0 60000 65536"/>
              <a:gd name="T8" fmla="*/ 0 60000 65536"/>
            </a:gdLst>
            <a:ahLst/>
            <a:cxnLst>
              <a:cxn ang="T6">
                <a:pos x="T0" y="T1"/>
              </a:cxn>
              <a:cxn ang="T7">
                <a:pos x="T2" y="T3"/>
              </a:cxn>
              <a:cxn ang="T8">
                <a:pos x="T4" y="T5"/>
              </a:cxn>
            </a:cxnLst>
            <a:rect l="0" t="0" r="r" b="b"/>
            <a:pathLst>
              <a:path w="43197" h="21600" fill="none" extrusionOk="0">
                <a:moveTo>
                  <a:pt x="-1" y="21313"/>
                </a:moveTo>
                <a:cubicBezTo>
                  <a:pt x="156" y="9497"/>
                  <a:pt x="9780" y="-1"/>
                  <a:pt x="21598" y="0"/>
                </a:cubicBezTo>
                <a:cubicBezTo>
                  <a:pt x="33452" y="0"/>
                  <a:pt x="43092" y="9554"/>
                  <a:pt x="43197" y="21408"/>
                </a:cubicBezTo>
              </a:path>
              <a:path w="43197" h="21600" stroke="0" extrusionOk="0">
                <a:moveTo>
                  <a:pt x="-1" y="21313"/>
                </a:moveTo>
                <a:cubicBezTo>
                  <a:pt x="156" y="9497"/>
                  <a:pt x="9780" y="-1"/>
                  <a:pt x="21598" y="0"/>
                </a:cubicBezTo>
                <a:cubicBezTo>
                  <a:pt x="33452" y="0"/>
                  <a:pt x="43092" y="9554"/>
                  <a:pt x="43197" y="21408"/>
                </a:cubicBezTo>
                <a:lnTo>
                  <a:pt x="21598" y="21600"/>
                </a:lnTo>
                <a:lnTo>
                  <a:pt x="-1" y="21313"/>
                </a:lnTo>
                <a:close/>
              </a:path>
            </a:pathLst>
          </a:custGeom>
          <a:noFill/>
          <a:ln w="19050">
            <a:solidFill>
              <a:srgbClr val="333333"/>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59396" name="Rectangle 4"/>
          <p:cNvSpPr>
            <a:spLocks noChangeArrowheads="1"/>
          </p:cNvSpPr>
          <p:nvPr/>
        </p:nvSpPr>
        <p:spPr bwMode="auto">
          <a:xfrm>
            <a:off x="2339975" y="1628775"/>
            <a:ext cx="4032250" cy="2447925"/>
          </a:xfrm>
          <a:prstGeom prst="rect">
            <a:avLst/>
          </a:prstGeom>
          <a:noFill/>
          <a:ln w="19050">
            <a:solidFill>
              <a:srgbClr val="333333"/>
            </a:solidFill>
            <a:prstDash val="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endParaRPr lang="it-IT" altLang="it-IT"/>
          </a:p>
        </p:txBody>
      </p:sp>
      <p:sp>
        <p:nvSpPr>
          <p:cNvPr id="59397" name="Line 5"/>
          <p:cNvSpPr>
            <a:spLocks noChangeShapeType="1"/>
          </p:cNvSpPr>
          <p:nvPr/>
        </p:nvSpPr>
        <p:spPr bwMode="auto">
          <a:xfrm>
            <a:off x="4356100" y="963613"/>
            <a:ext cx="0" cy="3097212"/>
          </a:xfrm>
          <a:prstGeom prst="line">
            <a:avLst/>
          </a:prstGeom>
          <a:noFill/>
          <a:ln w="38100">
            <a:solidFill>
              <a:srgbClr val="808080"/>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9398" name="Line 6"/>
          <p:cNvSpPr>
            <a:spLocks noChangeShapeType="1"/>
          </p:cNvSpPr>
          <p:nvPr/>
        </p:nvSpPr>
        <p:spPr bwMode="auto">
          <a:xfrm flipV="1">
            <a:off x="4356100" y="1636713"/>
            <a:ext cx="1995488" cy="2008187"/>
          </a:xfrm>
          <a:prstGeom prst="line">
            <a:avLst/>
          </a:prstGeom>
          <a:noFill/>
          <a:ln w="34925">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9399" name="Line 7"/>
          <p:cNvSpPr>
            <a:spLocks noChangeShapeType="1"/>
          </p:cNvSpPr>
          <p:nvPr/>
        </p:nvSpPr>
        <p:spPr bwMode="auto">
          <a:xfrm rot="-9000000">
            <a:off x="1997075" y="2268538"/>
            <a:ext cx="2714625" cy="728662"/>
          </a:xfrm>
          <a:prstGeom prst="line">
            <a:avLst/>
          </a:prstGeom>
          <a:noFill/>
          <a:ln w="34925">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9400" name="Text Box 8"/>
          <p:cNvSpPr txBox="1">
            <a:spLocks noChangeArrowheads="1"/>
          </p:cNvSpPr>
          <p:nvPr/>
        </p:nvSpPr>
        <p:spPr bwMode="auto">
          <a:xfrm>
            <a:off x="3852863" y="981075"/>
            <a:ext cx="647700" cy="2746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lgn="ctr">
                <a:solidFill>
                  <a:srgbClr val="3333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50000"/>
              </a:spcBef>
              <a:buFont typeface="Monotype Sorts" pitchFamily="2" charset="2"/>
              <a:buNone/>
            </a:pPr>
            <a:r>
              <a:rPr lang="it-IT" altLang="it-IT" sz="1200" b="1" dirty="0" err="1"/>
              <a:t>costs</a:t>
            </a:r>
            <a:endParaRPr lang="it-IT" altLang="it-IT" sz="1200" b="1" dirty="0"/>
          </a:p>
        </p:txBody>
      </p:sp>
      <p:sp>
        <p:nvSpPr>
          <p:cNvPr id="59401" name="Text Box 9"/>
          <p:cNvSpPr txBox="1">
            <a:spLocks noChangeArrowheads="1"/>
          </p:cNvSpPr>
          <p:nvPr/>
        </p:nvSpPr>
        <p:spPr bwMode="auto">
          <a:xfrm>
            <a:off x="2411413" y="3789363"/>
            <a:ext cx="647700" cy="2746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lgn="ctr">
                <a:solidFill>
                  <a:srgbClr val="3333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50000"/>
              </a:spcBef>
              <a:buFont typeface="Monotype Sorts" pitchFamily="2" charset="2"/>
              <a:buNone/>
            </a:pPr>
            <a:r>
              <a:rPr lang="it-IT" altLang="it-IT" sz="1200" b="1"/>
              <a:t>T</a:t>
            </a:r>
          </a:p>
        </p:txBody>
      </p:sp>
      <p:sp>
        <p:nvSpPr>
          <p:cNvPr id="59402" name="Text Box 10"/>
          <p:cNvSpPr txBox="1">
            <a:spLocks noChangeArrowheads="1"/>
          </p:cNvSpPr>
          <p:nvPr/>
        </p:nvSpPr>
        <p:spPr bwMode="auto">
          <a:xfrm>
            <a:off x="6445250" y="3789363"/>
            <a:ext cx="647700" cy="2746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lgn="ctr">
                <a:solidFill>
                  <a:srgbClr val="3333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50000"/>
              </a:spcBef>
              <a:buFont typeface="Monotype Sorts" pitchFamily="2" charset="2"/>
              <a:buNone/>
            </a:pPr>
            <a:r>
              <a:rPr lang="it-IT" altLang="it-IT" sz="1200" b="1"/>
              <a:t>T</a:t>
            </a:r>
          </a:p>
        </p:txBody>
      </p:sp>
      <p:sp>
        <p:nvSpPr>
          <p:cNvPr id="59403" name="Text Box 11"/>
          <p:cNvSpPr txBox="1">
            <a:spLocks noChangeArrowheads="1"/>
          </p:cNvSpPr>
          <p:nvPr/>
        </p:nvSpPr>
        <p:spPr bwMode="auto">
          <a:xfrm>
            <a:off x="4284663" y="3814763"/>
            <a:ext cx="647700" cy="2746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lgn="ctr">
                <a:solidFill>
                  <a:srgbClr val="3333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50000"/>
              </a:spcBef>
              <a:buFont typeface="Monotype Sorts" pitchFamily="2" charset="2"/>
              <a:buNone/>
            </a:pPr>
            <a:r>
              <a:rPr lang="it-IT" altLang="it-IT" sz="1200" b="1"/>
              <a:t>A</a:t>
            </a:r>
          </a:p>
        </p:txBody>
      </p:sp>
      <p:sp>
        <p:nvSpPr>
          <p:cNvPr id="59404" name="Text Box 12"/>
          <p:cNvSpPr txBox="1">
            <a:spLocks noChangeArrowheads="1"/>
          </p:cNvSpPr>
          <p:nvPr/>
        </p:nvSpPr>
        <p:spPr bwMode="auto">
          <a:xfrm>
            <a:off x="2268538" y="1341438"/>
            <a:ext cx="647700" cy="2746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lgn="ctr">
                <a:solidFill>
                  <a:srgbClr val="3333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50000"/>
              </a:spcBef>
              <a:buFont typeface="Monotype Sorts" pitchFamily="2" charset="2"/>
              <a:buNone/>
            </a:pPr>
            <a:r>
              <a:rPr lang="it-IT" altLang="it-IT" sz="1200" b="1"/>
              <a:t>C</a:t>
            </a:r>
          </a:p>
        </p:txBody>
      </p:sp>
      <p:sp>
        <p:nvSpPr>
          <p:cNvPr id="59405" name="Text Box 13"/>
          <p:cNvSpPr txBox="1">
            <a:spLocks noChangeArrowheads="1"/>
          </p:cNvSpPr>
          <p:nvPr/>
        </p:nvSpPr>
        <p:spPr bwMode="auto">
          <a:xfrm>
            <a:off x="6300788" y="1354138"/>
            <a:ext cx="647700" cy="2746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lgn="ctr">
                <a:solidFill>
                  <a:srgbClr val="3333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50000"/>
              </a:spcBef>
              <a:buFont typeface="Monotype Sorts" pitchFamily="2" charset="2"/>
              <a:buNone/>
            </a:pPr>
            <a:r>
              <a:rPr lang="it-IT" altLang="it-IT" sz="1200" b="1"/>
              <a:t>C</a:t>
            </a:r>
          </a:p>
        </p:txBody>
      </p:sp>
      <p:sp>
        <p:nvSpPr>
          <p:cNvPr id="59406" name="Text Box 14"/>
          <p:cNvSpPr txBox="1">
            <a:spLocks noChangeArrowheads="1"/>
          </p:cNvSpPr>
          <p:nvPr/>
        </p:nvSpPr>
        <p:spPr bwMode="auto">
          <a:xfrm>
            <a:off x="4860925" y="1341438"/>
            <a:ext cx="647700" cy="2746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lgn="ctr">
                <a:solidFill>
                  <a:srgbClr val="3333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50000"/>
              </a:spcBef>
              <a:buFont typeface="Monotype Sorts" pitchFamily="2" charset="2"/>
              <a:buNone/>
            </a:pPr>
            <a:r>
              <a:rPr lang="it-IT" altLang="it-IT" sz="1200" b="1"/>
              <a:t>C</a:t>
            </a:r>
          </a:p>
        </p:txBody>
      </p:sp>
      <p:sp>
        <p:nvSpPr>
          <p:cNvPr id="59407" name="Line 15"/>
          <p:cNvSpPr>
            <a:spLocks noChangeShapeType="1"/>
          </p:cNvSpPr>
          <p:nvPr/>
        </p:nvSpPr>
        <p:spPr bwMode="auto">
          <a:xfrm>
            <a:off x="5580063" y="981075"/>
            <a:ext cx="0" cy="3097213"/>
          </a:xfrm>
          <a:prstGeom prst="line">
            <a:avLst/>
          </a:prstGeom>
          <a:noFill/>
          <a:ln w="19050">
            <a:solidFill>
              <a:srgbClr val="333333"/>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9408" name="Line 16"/>
          <p:cNvSpPr>
            <a:spLocks noChangeShapeType="1"/>
          </p:cNvSpPr>
          <p:nvPr/>
        </p:nvSpPr>
        <p:spPr bwMode="auto">
          <a:xfrm flipV="1">
            <a:off x="5580063" y="1628775"/>
            <a:ext cx="504825" cy="1800225"/>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9409" name="Line 17"/>
          <p:cNvSpPr>
            <a:spLocks noChangeShapeType="1"/>
          </p:cNvSpPr>
          <p:nvPr/>
        </p:nvSpPr>
        <p:spPr bwMode="auto">
          <a:xfrm rot="19800000" flipV="1">
            <a:off x="5106988" y="1633538"/>
            <a:ext cx="419100" cy="1754187"/>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9410" name="Text Box 18"/>
          <p:cNvSpPr txBox="1">
            <a:spLocks noChangeArrowheads="1"/>
          </p:cNvSpPr>
          <p:nvPr/>
        </p:nvSpPr>
        <p:spPr bwMode="auto">
          <a:xfrm>
            <a:off x="5541963" y="3827463"/>
            <a:ext cx="647700" cy="2746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lgn="ctr">
                <a:solidFill>
                  <a:srgbClr val="3333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50000"/>
              </a:spcBef>
              <a:buFont typeface="Monotype Sorts" pitchFamily="2" charset="2"/>
              <a:buNone/>
            </a:pPr>
            <a:r>
              <a:rPr lang="it-IT" altLang="it-IT" sz="1200" b="1"/>
              <a:t>B</a:t>
            </a:r>
          </a:p>
        </p:txBody>
      </p:sp>
      <p:sp>
        <p:nvSpPr>
          <p:cNvPr id="59411" name="Line 19"/>
          <p:cNvSpPr>
            <a:spLocks noChangeShapeType="1"/>
          </p:cNvSpPr>
          <p:nvPr/>
        </p:nvSpPr>
        <p:spPr bwMode="auto">
          <a:xfrm>
            <a:off x="5986463" y="2035175"/>
            <a:ext cx="0" cy="2016125"/>
          </a:xfrm>
          <a:prstGeom prst="line">
            <a:avLst/>
          </a:prstGeom>
          <a:noFill/>
          <a:ln w="19050">
            <a:solidFill>
              <a:srgbClr val="33333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9412" name="Line 20"/>
          <p:cNvSpPr>
            <a:spLocks noChangeShapeType="1"/>
          </p:cNvSpPr>
          <p:nvPr/>
        </p:nvSpPr>
        <p:spPr bwMode="auto">
          <a:xfrm>
            <a:off x="5351463" y="2617788"/>
            <a:ext cx="0" cy="1439862"/>
          </a:xfrm>
          <a:prstGeom prst="line">
            <a:avLst/>
          </a:prstGeom>
          <a:noFill/>
          <a:ln w="19050">
            <a:solidFill>
              <a:srgbClr val="33333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9413" name="Text Box 21"/>
          <p:cNvSpPr txBox="1">
            <a:spLocks noChangeArrowheads="1"/>
          </p:cNvSpPr>
          <p:nvPr/>
        </p:nvSpPr>
        <p:spPr bwMode="auto">
          <a:xfrm>
            <a:off x="4067175" y="4810125"/>
            <a:ext cx="647700" cy="2746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lgn="ctr">
                <a:solidFill>
                  <a:srgbClr val="3333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50000"/>
              </a:spcBef>
              <a:buFont typeface="Monotype Sorts" pitchFamily="2" charset="2"/>
              <a:buNone/>
            </a:pPr>
            <a:r>
              <a:rPr lang="it-IT" altLang="it-IT" sz="1200" b="1"/>
              <a:t>A’</a:t>
            </a:r>
          </a:p>
        </p:txBody>
      </p:sp>
      <p:sp>
        <p:nvSpPr>
          <p:cNvPr id="59414" name="Text Box 22"/>
          <p:cNvSpPr txBox="1">
            <a:spLocks noChangeArrowheads="1"/>
          </p:cNvSpPr>
          <p:nvPr/>
        </p:nvSpPr>
        <p:spPr bwMode="auto">
          <a:xfrm>
            <a:off x="5508625" y="4076700"/>
            <a:ext cx="647700" cy="2746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lgn="ctr">
                <a:solidFill>
                  <a:srgbClr val="3333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50000"/>
              </a:spcBef>
              <a:buFont typeface="Monotype Sorts" pitchFamily="2" charset="2"/>
              <a:buNone/>
            </a:pPr>
            <a:r>
              <a:rPr lang="it-IT" altLang="it-IT" sz="1200" b="1"/>
              <a:t>B’</a:t>
            </a:r>
          </a:p>
        </p:txBody>
      </p:sp>
      <p:sp>
        <p:nvSpPr>
          <p:cNvPr id="59415" name="Arc 23"/>
          <p:cNvSpPr>
            <a:spLocks/>
          </p:cNvSpPr>
          <p:nvPr/>
        </p:nvSpPr>
        <p:spPr bwMode="auto">
          <a:xfrm rot="10800000">
            <a:off x="5341938" y="4076700"/>
            <a:ext cx="647700" cy="323850"/>
          </a:xfrm>
          <a:custGeom>
            <a:avLst/>
            <a:gdLst>
              <a:gd name="T0" fmla="*/ 0 w 43188"/>
              <a:gd name="T1" fmla="*/ 313235 h 21600"/>
              <a:gd name="T2" fmla="*/ 647700 w 43188"/>
              <a:gd name="T3" fmla="*/ 323850 h 21600"/>
              <a:gd name="T4" fmla="*/ 323760 w 43188"/>
              <a:gd name="T5" fmla="*/ 323850 h 21600"/>
              <a:gd name="T6" fmla="*/ 0 60000 65536"/>
              <a:gd name="T7" fmla="*/ 0 60000 65536"/>
              <a:gd name="T8" fmla="*/ 0 60000 65536"/>
            </a:gdLst>
            <a:ahLst/>
            <a:cxnLst>
              <a:cxn ang="T6">
                <a:pos x="T0" y="T1"/>
              </a:cxn>
              <a:cxn ang="T7">
                <a:pos x="T2" y="T3"/>
              </a:cxn>
              <a:cxn ang="T8">
                <a:pos x="T4" y="T5"/>
              </a:cxn>
            </a:cxnLst>
            <a:rect l="0" t="0" r="r" b="b"/>
            <a:pathLst>
              <a:path w="43188" h="21600" fill="none" extrusionOk="0">
                <a:moveTo>
                  <a:pt x="-1" y="20891"/>
                </a:moveTo>
                <a:cubicBezTo>
                  <a:pt x="381" y="9244"/>
                  <a:pt x="9934" y="-1"/>
                  <a:pt x="21588" y="0"/>
                </a:cubicBezTo>
                <a:cubicBezTo>
                  <a:pt x="33517" y="0"/>
                  <a:pt x="43188" y="9670"/>
                  <a:pt x="43188" y="21600"/>
                </a:cubicBezTo>
              </a:path>
              <a:path w="43188" h="21600" stroke="0" extrusionOk="0">
                <a:moveTo>
                  <a:pt x="-1" y="20891"/>
                </a:moveTo>
                <a:cubicBezTo>
                  <a:pt x="381" y="9244"/>
                  <a:pt x="9934" y="-1"/>
                  <a:pt x="21588" y="0"/>
                </a:cubicBezTo>
                <a:cubicBezTo>
                  <a:pt x="33517" y="0"/>
                  <a:pt x="43188" y="9670"/>
                  <a:pt x="43188" y="21600"/>
                </a:cubicBezTo>
                <a:lnTo>
                  <a:pt x="21588" y="21600"/>
                </a:lnTo>
                <a:lnTo>
                  <a:pt x="-1" y="20891"/>
                </a:lnTo>
                <a:close/>
              </a:path>
            </a:pathLst>
          </a:custGeom>
          <a:noFill/>
          <a:ln w="19050">
            <a:solidFill>
              <a:srgbClr val="333333"/>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59416" name="Text Box 24"/>
          <p:cNvSpPr txBox="1">
            <a:spLocks noChangeArrowheads="1"/>
          </p:cNvSpPr>
          <p:nvPr/>
        </p:nvSpPr>
        <p:spPr bwMode="auto">
          <a:xfrm>
            <a:off x="4787900" y="3789363"/>
            <a:ext cx="647700" cy="2746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lgn="ctr">
                <a:solidFill>
                  <a:srgbClr val="3333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50000"/>
              </a:spcBef>
              <a:buFont typeface="Monotype Sorts" pitchFamily="2" charset="2"/>
              <a:buNone/>
            </a:pPr>
            <a:r>
              <a:rPr lang="it-IT" altLang="it-IT" sz="1200" b="1"/>
              <a:t>T</a:t>
            </a:r>
          </a:p>
        </p:txBody>
      </p:sp>
      <p:sp>
        <p:nvSpPr>
          <p:cNvPr id="59417" name="Line 25"/>
          <p:cNvSpPr>
            <a:spLocks noChangeShapeType="1"/>
          </p:cNvSpPr>
          <p:nvPr/>
        </p:nvSpPr>
        <p:spPr bwMode="auto">
          <a:xfrm>
            <a:off x="5064125" y="1641475"/>
            <a:ext cx="0" cy="2447925"/>
          </a:xfrm>
          <a:prstGeom prst="line">
            <a:avLst/>
          </a:prstGeom>
          <a:noFill/>
          <a:ln w="19050">
            <a:solidFill>
              <a:srgbClr val="333333"/>
            </a:solidFill>
            <a:prstDash val="lg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9418" name="Line 26"/>
          <p:cNvSpPr>
            <a:spLocks noChangeShapeType="1"/>
          </p:cNvSpPr>
          <p:nvPr/>
        </p:nvSpPr>
        <p:spPr bwMode="auto">
          <a:xfrm>
            <a:off x="900113" y="4076700"/>
            <a:ext cx="7416800" cy="0"/>
          </a:xfrm>
          <a:prstGeom prst="line">
            <a:avLst/>
          </a:prstGeom>
          <a:noFill/>
          <a:ln w="38100">
            <a:solidFill>
              <a:srgbClr val="80808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9419" name="Text Box 27"/>
          <p:cNvSpPr txBox="1">
            <a:spLocks noChangeArrowheads="1"/>
          </p:cNvSpPr>
          <p:nvPr/>
        </p:nvSpPr>
        <p:spPr bwMode="auto">
          <a:xfrm>
            <a:off x="395288" y="6088063"/>
            <a:ext cx="8353425" cy="5847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lgn="ctr">
                <a:solidFill>
                  <a:srgbClr val="3333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50000"/>
              </a:spcBef>
              <a:buFont typeface="Monotype Sorts" pitchFamily="2" charset="2"/>
              <a:buNone/>
            </a:pPr>
            <a:r>
              <a:rPr lang="it-IT" altLang="it-IT" sz="1600" b="1" dirty="0"/>
              <a:t>A’; B’   = </a:t>
            </a:r>
            <a:r>
              <a:rPr lang="it-IT" altLang="it-IT" sz="1600" dirty="0"/>
              <a:t>market </a:t>
            </a:r>
            <a:r>
              <a:rPr lang="it-IT" altLang="it-IT" sz="1600" dirty="0" err="1"/>
              <a:t>areas</a:t>
            </a:r>
            <a:r>
              <a:rPr lang="it-IT" altLang="it-IT" sz="1600" dirty="0"/>
              <a:t> </a:t>
            </a:r>
            <a:r>
              <a:rPr lang="it-IT" altLang="it-IT" sz="1600" dirty="0" err="1"/>
              <a:t>depending</a:t>
            </a:r>
            <a:r>
              <a:rPr lang="it-IT" altLang="it-IT" sz="1600" dirty="0"/>
              <a:t> on </a:t>
            </a:r>
            <a:r>
              <a:rPr lang="it-IT" altLang="it-IT" sz="1600" dirty="0" err="1"/>
              <a:t>transport</a:t>
            </a:r>
            <a:r>
              <a:rPr lang="it-IT" altLang="it-IT" sz="1600" dirty="0"/>
              <a:t> </a:t>
            </a:r>
            <a:r>
              <a:rPr lang="it-IT" altLang="it-IT" sz="1600" dirty="0" err="1"/>
              <a:t>costs</a:t>
            </a:r>
            <a:br>
              <a:rPr lang="it-IT" altLang="it-IT" sz="1600" dirty="0"/>
            </a:br>
            <a:r>
              <a:rPr lang="it-IT" altLang="it-IT" sz="1600" b="1" dirty="0"/>
              <a:t>CT </a:t>
            </a:r>
            <a:r>
              <a:rPr lang="it-IT" altLang="it-IT" sz="1600" dirty="0"/>
              <a:t>= </a:t>
            </a:r>
            <a:r>
              <a:rPr lang="it-IT" altLang="it-IT" sz="1600" dirty="0" err="1"/>
              <a:t>transport</a:t>
            </a:r>
            <a:r>
              <a:rPr lang="it-IT" altLang="it-IT" sz="1600" dirty="0"/>
              <a:t> </a:t>
            </a:r>
            <a:r>
              <a:rPr lang="it-IT" altLang="it-IT" sz="1600" dirty="0" err="1"/>
              <a:t>cost</a:t>
            </a:r>
            <a:r>
              <a:rPr lang="it-IT" altLang="it-IT" sz="1600" dirty="0"/>
              <a:t> </a:t>
            </a:r>
            <a:r>
              <a:rPr lang="it-IT" altLang="it-IT" sz="1600" dirty="0" err="1"/>
              <a:t>delimiting</a:t>
            </a:r>
            <a:r>
              <a:rPr lang="it-IT" altLang="it-IT" sz="1600" dirty="0"/>
              <a:t> the </a:t>
            </a:r>
            <a:r>
              <a:rPr lang="it-IT" altLang="it-IT" sz="1600" dirty="0" err="1"/>
              <a:t>demand</a:t>
            </a:r>
            <a:r>
              <a:rPr lang="it-IT" altLang="it-IT" sz="1600" dirty="0"/>
              <a:t> </a:t>
            </a:r>
            <a:r>
              <a:rPr lang="it-IT" altLang="it-IT" sz="1600" dirty="0" err="1"/>
              <a:t>cone</a:t>
            </a:r>
            <a:endParaRPr lang="it-IT" altLang="it-IT" sz="1600" dirty="0"/>
          </a:p>
        </p:txBody>
      </p:sp>
    </p:spTree>
    <p:extLst>
      <p:ext uri="{BB962C8B-B14F-4D97-AF65-F5344CB8AC3E}">
        <p14:creationId xmlns:p14="http://schemas.microsoft.com/office/powerpoint/2010/main" val="2964846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r>
              <a:rPr lang="it-IT" altLang="it-IT" sz="3200" dirty="0"/>
              <a:t>The </a:t>
            </a:r>
            <a:r>
              <a:rPr lang="it-IT" altLang="it-IT" sz="3200" dirty="0" err="1"/>
              <a:t>spatial</a:t>
            </a:r>
            <a:r>
              <a:rPr lang="it-IT" altLang="it-IT" sz="3200" dirty="0"/>
              <a:t> </a:t>
            </a:r>
            <a:r>
              <a:rPr lang="it-IT" altLang="it-IT" sz="3200" dirty="0" err="1"/>
              <a:t>structure</a:t>
            </a:r>
            <a:r>
              <a:rPr lang="it-IT" altLang="it-IT" sz="3200" dirty="0"/>
              <a:t> of </a:t>
            </a:r>
            <a:r>
              <a:rPr lang="it-IT" altLang="it-IT" sz="3200" dirty="0" err="1"/>
              <a:t>transport</a:t>
            </a:r>
            <a:r>
              <a:rPr lang="it-IT" altLang="it-IT" sz="3200" dirty="0"/>
              <a:t> </a:t>
            </a:r>
            <a:r>
              <a:rPr lang="it-IT" altLang="it-IT" sz="3200" dirty="0" err="1"/>
              <a:t>costs</a:t>
            </a:r>
            <a:br>
              <a:rPr lang="it-IT" altLang="it-IT" sz="3200" dirty="0"/>
            </a:br>
            <a:endParaRPr lang="it-IT" altLang="it-IT" sz="3200" dirty="0"/>
          </a:p>
        </p:txBody>
      </p:sp>
      <p:sp>
        <p:nvSpPr>
          <p:cNvPr id="60419" name="Line 3"/>
          <p:cNvSpPr>
            <a:spLocks noChangeShapeType="1"/>
          </p:cNvSpPr>
          <p:nvPr/>
        </p:nvSpPr>
        <p:spPr bwMode="auto">
          <a:xfrm>
            <a:off x="900113" y="4076700"/>
            <a:ext cx="7416800" cy="0"/>
          </a:xfrm>
          <a:prstGeom prst="line">
            <a:avLst/>
          </a:prstGeom>
          <a:noFill/>
          <a:ln w="19050">
            <a:solidFill>
              <a:srgbClr val="333333"/>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0420" name="Line 4"/>
          <p:cNvSpPr>
            <a:spLocks noChangeShapeType="1"/>
          </p:cNvSpPr>
          <p:nvPr/>
        </p:nvSpPr>
        <p:spPr bwMode="auto">
          <a:xfrm>
            <a:off x="4356100" y="963613"/>
            <a:ext cx="0" cy="3097212"/>
          </a:xfrm>
          <a:prstGeom prst="line">
            <a:avLst/>
          </a:prstGeom>
          <a:noFill/>
          <a:ln w="19050">
            <a:solidFill>
              <a:srgbClr val="333333"/>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0421" name="Text Box 5"/>
          <p:cNvSpPr txBox="1">
            <a:spLocks noChangeArrowheads="1"/>
          </p:cNvSpPr>
          <p:nvPr/>
        </p:nvSpPr>
        <p:spPr bwMode="auto">
          <a:xfrm>
            <a:off x="3852863" y="981075"/>
            <a:ext cx="647700" cy="2746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lgn="ctr">
                <a:solidFill>
                  <a:srgbClr val="3333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50000"/>
              </a:spcBef>
              <a:buFont typeface="Monotype Sorts" pitchFamily="2" charset="2"/>
              <a:buNone/>
            </a:pPr>
            <a:r>
              <a:rPr lang="it-IT" altLang="it-IT" sz="1200" b="1" dirty="0" err="1"/>
              <a:t>costs</a:t>
            </a:r>
            <a:endParaRPr lang="it-IT" altLang="it-IT" sz="1200" b="1" dirty="0"/>
          </a:p>
        </p:txBody>
      </p:sp>
      <p:sp>
        <p:nvSpPr>
          <p:cNvPr id="60422" name="Text Box 6"/>
          <p:cNvSpPr txBox="1">
            <a:spLocks noChangeArrowheads="1"/>
          </p:cNvSpPr>
          <p:nvPr/>
        </p:nvSpPr>
        <p:spPr bwMode="auto">
          <a:xfrm>
            <a:off x="4716463" y="3789363"/>
            <a:ext cx="647700" cy="2746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lgn="ctr">
                <a:solidFill>
                  <a:srgbClr val="3333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50000"/>
              </a:spcBef>
              <a:buFont typeface="Monotype Sorts" pitchFamily="2" charset="2"/>
              <a:buNone/>
            </a:pPr>
            <a:r>
              <a:rPr lang="it-IT" altLang="it-IT" sz="1200" b="1"/>
              <a:t>T</a:t>
            </a:r>
          </a:p>
        </p:txBody>
      </p:sp>
      <p:sp>
        <p:nvSpPr>
          <p:cNvPr id="60423" name="Text Box 7"/>
          <p:cNvSpPr txBox="1">
            <a:spLocks noChangeArrowheads="1"/>
          </p:cNvSpPr>
          <p:nvPr/>
        </p:nvSpPr>
        <p:spPr bwMode="auto">
          <a:xfrm>
            <a:off x="6948488" y="3789363"/>
            <a:ext cx="647700" cy="2746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lgn="ctr">
                <a:solidFill>
                  <a:srgbClr val="3333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50000"/>
              </a:spcBef>
              <a:buFont typeface="Monotype Sorts" pitchFamily="2" charset="2"/>
              <a:buNone/>
            </a:pPr>
            <a:r>
              <a:rPr lang="it-IT" altLang="it-IT" sz="1200" b="1"/>
              <a:t>T</a:t>
            </a:r>
          </a:p>
        </p:txBody>
      </p:sp>
      <p:sp>
        <p:nvSpPr>
          <p:cNvPr id="60424" name="Text Box 8"/>
          <p:cNvSpPr txBox="1">
            <a:spLocks noChangeArrowheads="1"/>
          </p:cNvSpPr>
          <p:nvPr/>
        </p:nvSpPr>
        <p:spPr bwMode="auto">
          <a:xfrm>
            <a:off x="4211638" y="4149725"/>
            <a:ext cx="647700" cy="2746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lgn="ctr">
                <a:solidFill>
                  <a:srgbClr val="3333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50000"/>
              </a:spcBef>
              <a:buFont typeface="Monotype Sorts" pitchFamily="2" charset="2"/>
              <a:buNone/>
            </a:pPr>
            <a:r>
              <a:rPr lang="it-IT" altLang="it-IT" sz="1200" b="1"/>
              <a:t>A</a:t>
            </a:r>
          </a:p>
        </p:txBody>
      </p:sp>
      <p:sp>
        <p:nvSpPr>
          <p:cNvPr id="60425" name="Text Box 9"/>
          <p:cNvSpPr txBox="1">
            <a:spLocks noChangeArrowheads="1"/>
          </p:cNvSpPr>
          <p:nvPr/>
        </p:nvSpPr>
        <p:spPr bwMode="auto">
          <a:xfrm>
            <a:off x="2268538" y="1341438"/>
            <a:ext cx="647700" cy="2746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lgn="ctr">
                <a:solidFill>
                  <a:srgbClr val="3333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50000"/>
              </a:spcBef>
              <a:buFont typeface="Monotype Sorts" pitchFamily="2" charset="2"/>
              <a:buNone/>
            </a:pPr>
            <a:r>
              <a:rPr lang="it-IT" altLang="it-IT" sz="1200" b="1"/>
              <a:t>C</a:t>
            </a:r>
          </a:p>
        </p:txBody>
      </p:sp>
      <p:sp>
        <p:nvSpPr>
          <p:cNvPr id="60426" name="Text Box 10"/>
          <p:cNvSpPr txBox="1">
            <a:spLocks noChangeArrowheads="1"/>
          </p:cNvSpPr>
          <p:nvPr/>
        </p:nvSpPr>
        <p:spPr bwMode="auto">
          <a:xfrm>
            <a:off x="6804025" y="1268413"/>
            <a:ext cx="647700" cy="2746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lgn="ctr">
                <a:solidFill>
                  <a:srgbClr val="3333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50000"/>
              </a:spcBef>
              <a:buFont typeface="Monotype Sorts" pitchFamily="2" charset="2"/>
              <a:buNone/>
            </a:pPr>
            <a:r>
              <a:rPr lang="it-IT" altLang="it-IT" sz="1200" b="1"/>
              <a:t>C</a:t>
            </a:r>
          </a:p>
        </p:txBody>
      </p:sp>
      <p:sp>
        <p:nvSpPr>
          <p:cNvPr id="60427" name="Text Box 11"/>
          <p:cNvSpPr txBox="1">
            <a:spLocks noChangeArrowheads="1"/>
          </p:cNvSpPr>
          <p:nvPr/>
        </p:nvSpPr>
        <p:spPr bwMode="auto">
          <a:xfrm>
            <a:off x="4732338" y="1282700"/>
            <a:ext cx="647700" cy="2746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lgn="ctr">
                <a:solidFill>
                  <a:srgbClr val="3333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50000"/>
              </a:spcBef>
              <a:buFont typeface="Monotype Sorts" pitchFamily="2" charset="2"/>
              <a:buNone/>
            </a:pPr>
            <a:r>
              <a:rPr lang="it-IT" altLang="it-IT" sz="1200" b="1"/>
              <a:t>C</a:t>
            </a:r>
          </a:p>
        </p:txBody>
      </p:sp>
      <p:sp>
        <p:nvSpPr>
          <p:cNvPr id="60429" name="Line 13"/>
          <p:cNvSpPr>
            <a:spLocks noChangeShapeType="1"/>
          </p:cNvSpPr>
          <p:nvPr/>
        </p:nvSpPr>
        <p:spPr bwMode="auto">
          <a:xfrm>
            <a:off x="5922963" y="981075"/>
            <a:ext cx="0" cy="3097213"/>
          </a:xfrm>
          <a:prstGeom prst="line">
            <a:avLst/>
          </a:prstGeom>
          <a:noFill/>
          <a:ln w="19050">
            <a:solidFill>
              <a:srgbClr val="333333"/>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0430" name="Text Box 14"/>
          <p:cNvSpPr txBox="1">
            <a:spLocks noChangeArrowheads="1"/>
          </p:cNvSpPr>
          <p:nvPr/>
        </p:nvSpPr>
        <p:spPr bwMode="auto">
          <a:xfrm>
            <a:off x="5884863" y="3827463"/>
            <a:ext cx="647700" cy="2746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lgn="ctr">
                <a:solidFill>
                  <a:srgbClr val="3333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50000"/>
              </a:spcBef>
              <a:buFont typeface="Monotype Sorts" pitchFamily="2" charset="2"/>
              <a:buNone/>
            </a:pPr>
            <a:r>
              <a:rPr lang="it-IT" altLang="it-IT" sz="1200" b="1"/>
              <a:t>B</a:t>
            </a:r>
          </a:p>
        </p:txBody>
      </p:sp>
      <p:sp>
        <p:nvSpPr>
          <p:cNvPr id="60431" name="Line 15"/>
          <p:cNvSpPr>
            <a:spLocks noChangeShapeType="1"/>
          </p:cNvSpPr>
          <p:nvPr/>
        </p:nvSpPr>
        <p:spPr bwMode="auto">
          <a:xfrm>
            <a:off x="6329363" y="2035175"/>
            <a:ext cx="0" cy="2016125"/>
          </a:xfrm>
          <a:prstGeom prst="line">
            <a:avLst/>
          </a:prstGeom>
          <a:noFill/>
          <a:ln w="19050">
            <a:solidFill>
              <a:srgbClr val="33333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0432" name="Line 16"/>
          <p:cNvSpPr>
            <a:spLocks noChangeShapeType="1"/>
          </p:cNvSpPr>
          <p:nvPr/>
        </p:nvSpPr>
        <p:spPr bwMode="auto">
          <a:xfrm>
            <a:off x="5664200" y="2349500"/>
            <a:ext cx="0" cy="1727200"/>
          </a:xfrm>
          <a:prstGeom prst="line">
            <a:avLst/>
          </a:prstGeom>
          <a:noFill/>
          <a:ln w="19050">
            <a:solidFill>
              <a:srgbClr val="33333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0433" name="Text Box 17"/>
          <p:cNvSpPr txBox="1">
            <a:spLocks noChangeArrowheads="1"/>
          </p:cNvSpPr>
          <p:nvPr/>
        </p:nvSpPr>
        <p:spPr bwMode="auto">
          <a:xfrm>
            <a:off x="4067175" y="4810125"/>
            <a:ext cx="647700" cy="2746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lgn="ctr">
                <a:solidFill>
                  <a:srgbClr val="3333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50000"/>
              </a:spcBef>
              <a:buFont typeface="Monotype Sorts" pitchFamily="2" charset="2"/>
              <a:buNone/>
            </a:pPr>
            <a:r>
              <a:rPr lang="it-IT" altLang="it-IT" sz="1200" b="1"/>
              <a:t>A’</a:t>
            </a:r>
          </a:p>
        </p:txBody>
      </p:sp>
      <p:sp>
        <p:nvSpPr>
          <p:cNvPr id="60434" name="Text Box 18"/>
          <p:cNvSpPr txBox="1">
            <a:spLocks noChangeArrowheads="1"/>
          </p:cNvSpPr>
          <p:nvPr/>
        </p:nvSpPr>
        <p:spPr bwMode="auto">
          <a:xfrm>
            <a:off x="5851525" y="4076700"/>
            <a:ext cx="647700" cy="2746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lgn="ctr">
                <a:solidFill>
                  <a:srgbClr val="3333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50000"/>
              </a:spcBef>
              <a:buFont typeface="Monotype Sorts" pitchFamily="2" charset="2"/>
              <a:buNone/>
            </a:pPr>
            <a:r>
              <a:rPr lang="it-IT" altLang="it-IT" sz="1200" b="1"/>
              <a:t>B’</a:t>
            </a:r>
          </a:p>
        </p:txBody>
      </p:sp>
      <p:sp>
        <p:nvSpPr>
          <p:cNvPr id="60435" name="Arc 19"/>
          <p:cNvSpPr>
            <a:spLocks/>
          </p:cNvSpPr>
          <p:nvPr/>
        </p:nvSpPr>
        <p:spPr bwMode="auto">
          <a:xfrm rot="10800000">
            <a:off x="5664200" y="4076700"/>
            <a:ext cx="681038" cy="288925"/>
          </a:xfrm>
          <a:custGeom>
            <a:avLst/>
            <a:gdLst>
              <a:gd name="T0" fmla="*/ 0 w 43188"/>
              <a:gd name="T1" fmla="*/ 279455 h 21600"/>
              <a:gd name="T2" fmla="*/ 681038 w 43188"/>
              <a:gd name="T3" fmla="*/ 288925 h 21600"/>
              <a:gd name="T4" fmla="*/ 340424 w 43188"/>
              <a:gd name="T5" fmla="*/ 288925 h 21600"/>
              <a:gd name="T6" fmla="*/ 0 60000 65536"/>
              <a:gd name="T7" fmla="*/ 0 60000 65536"/>
              <a:gd name="T8" fmla="*/ 0 60000 65536"/>
            </a:gdLst>
            <a:ahLst/>
            <a:cxnLst>
              <a:cxn ang="T6">
                <a:pos x="T0" y="T1"/>
              </a:cxn>
              <a:cxn ang="T7">
                <a:pos x="T2" y="T3"/>
              </a:cxn>
              <a:cxn ang="T8">
                <a:pos x="T4" y="T5"/>
              </a:cxn>
            </a:cxnLst>
            <a:rect l="0" t="0" r="r" b="b"/>
            <a:pathLst>
              <a:path w="43188" h="21600" fill="none" extrusionOk="0">
                <a:moveTo>
                  <a:pt x="-1" y="20891"/>
                </a:moveTo>
                <a:cubicBezTo>
                  <a:pt x="381" y="9244"/>
                  <a:pt x="9934" y="-1"/>
                  <a:pt x="21588" y="0"/>
                </a:cubicBezTo>
                <a:cubicBezTo>
                  <a:pt x="33517" y="0"/>
                  <a:pt x="43188" y="9670"/>
                  <a:pt x="43188" y="21600"/>
                </a:cubicBezTo>
              </a:path>
              <a:path w="43188" h="21600" stroke="0" extrusionOk="0">
                <a:moveTo>
                  <a:pt x="-1" y="20891"/>
                </a:moveTo>
                <a:cubicBezTo>
                  <a:pt x="381" y="9244"/>
                  <a:pt x="9934" y="-1"/>
                  <a:pt x="21588" y="0"/>
                </a:cubicBezTo>
                <a:cubicBezTo>
                  <a:pt x="33517" y="0"/>
                  <a:pt x="43188" y="9670"/>
                  <a:pt x="43188" y="21600"/>
                </a:cubicBezTo>
                <a:lnTo>
                  <a:pt x="21588" y="21600"/>
                </a:lnTo>
                <a:lnTo>
                  <a:pt x="-1" y="20891"/>
                </a:lnTo>
                <a:close/>
              </a:path>
            </a:pathLst>
          </a:custGeom>
          <a:noFill/>
          <a:ln w="19050">
            <a:solidFill>
              <a:srgbClr val="333333"/>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60436" name="Line 20"/>
          <p:cNvSpPr>
            <a:spLocks noChangeShapeType="1"/>
          </p:cNvSpPr>
          <p:nvPr/>
        </p:nvSpPr>
        <p:spPr bwMode="auto">
          <a:xfrm>
            <a:off x="1476375" y="1628775"/>
            <a:ext cx="6048375" cy="0"/>
          </a:xfrm>
          <a:prstGeom prst="line">
            <a:avLst/>
          </a:prstGeom>
          <a:noFill/>
          <a:ln w="19050">
            <a:solidFill>
              <a:srgbClr val="33333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0437" name="Freeform 21"/>
          <p:cNvSpPr>
            <a:spLocks/>
          </p:cNvSpPr>
          <p:nvPr/>
        </p:nvSpPr>
        <p:spPr bwMode="auto">
          <a:xfrm>
            <a:off x="5922963" y="1422400"/>
            <a:ext cx="1506537" cy="2151063"/>
          </a:xfrm>
          <a:custGeom>
            <a:avLst/>
            <a:gdLst>
              <a:gd name="T0" fmla="*/ 0 w 949"/>
              <a:gd name="T1" fmla="*/ 2151063 h 1355"/>
              <a:gd name="T2" fmla="*/ 160337 w 949"/>
              <a:gd name="T3" fmla="*/ 1270000 h 1355"/>
              <a:gd name="T4" fmla="*/ 431800 w 949"/>
              <a:gd name="T5" fmla="*/ 566738 h 1355"/>
              <a:gd name="T6" fmla="*/ 973137 w 949"/>
              <a:gd name="T7" fmla="*/ 190500 h 1355"/>
              <a:gd name="T8" fmla="*/ 1506537 w 949"/>
              <a:gd name="T9" fmla="*/ 0 h 135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949" h="1355">
                <a:moveTo>
                  <a:pt x="0" y="1355"/>
                </a:moveTo>
                <a:cubicBezTo>
                  <a:pt x="17" y="1263"/>
                  <a:pt x="56" y="966"/>
                  <a:pt x="101" y="800"/>
                </a:cubicBezTo>
                <a:cubicBezTo>
                  <a:pt x="146" y="634"/>
                  <a:pt x="187" y="470"/>
                  <a:pt x="272" y="357"/>
                </a:cubicBezTo>
                <a:cubicBezTo>
                  <a:pt x="357" y="244"/>
                  <a:pt x="500" y="180"/>
                  <a:pt x="613" y="120"/>
                </a:cubicBezTo>
                <a:cubicBezTo>
                  <a:pt x="726" y="60"/>
                  <a:pt x="879" y="25"/>
                  <a:pt x="949" y="0"/>
                </a:cubicBezTo>
              </a:path>
            </a:pathLst>
          </a:custGeom>
          <a:noFill/>
          <a:ln w="25400" cap="flat" cmpd="sng">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0438" name="Freeform 22"/>
          <p:cNvSpPr>
            <a:spLocks/>
          </p:cNvSpPr>
          <p:nvPr/>
        </p:nvSpPr>
        <p:spPr bwMode="auto">
          <a:xfrm flipH="1">
            <a:off x="4422775" y="1412875"/>
            <a:ext cx="1508125" cy="2151063"/>
          </a:xfrm>
          <a:custGeom>
            <a:avLst/>
            <a:gdLst>
              <a:gd name="T0" fmla="*/ 0 w 949"/>
              <a:gd name="T1" fmla="*/ 2151063 h 1355"/>
              <a:gd name="T2" fmla="*/ 160506 w 949"/>
              <a:gd name="T3" fmla="*/ 1270000 h 1355"/>
              <a:gd name="T4" fmla="*/ 432255 w 949"/>
              <a:gd name="T5" fmla="*/ 566738 h 1355"/>
              <a:gd name="T6" fmla="*/ 974163 w 949"/>
              <a:gd name="T7" fmla="*/ 190500 h 1355"/>
              <a:gd name="T8" fmla="*/ 1508125 w 949"/>
              <a:gd name="T9" fmla="*/ 0 h 135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949" h="1355">
                <a:moveTo>
                  <a:pt x="0" y="1355"/>
                </a:moveTo>
                <a:cubicBezTo>
                  <a:pt x="17" y="1263"/>
                  <a:pt x="56" y="966"/>
                  <a:pt x="101" y="800"/>
                </a:cubicBezTo>
                <a:cubicBezTo>
                  <a:pt x="146" y="634"/>
                  <a:pt x="187" y="470"/>
                  <a:pt x="272" y="357"/>
                </a:cubicBezTo>
                <a:cubicBezTo>
                  <a:pt x="357" y="244"/>
                  <a:pt x="500" y="180"/>
                  <a:pt x="613" y="120"/>
                </a:cubicBezTo>
                <a:cubicBezTo>
                  <a:pt x="726" y="60"/>
                  <a:pt x="879" y="25"/>
                  <a:pt x="949" y="0"/>
                </a:cubicBezTo>
              </a:path>
            </a:pathLst>
          </a:custGeom>
          <a:noFill/>
          <a:ln w="25400" cap="flat" cmpd="sng">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0439" name="Freeform 23"/>
          <p:cNvSpPr>
            <a:spLocks/>
          </p:cNvSpPr>
          <p:nvPr/>
        </p:nvSpPr>
        <p:spPr bwMode="auto">
          <a:xfrm>
            <a:off x="4356100" y="1803400"/>
            <a:ext cx="3200400" cy="1778000"/>
          </a:xfrm>
          <a:custGeom>
            <a:avLst/>
            <a:gdLst>
              <a:gd name="T0" fmla="*/ 0 w 2016"/>
              <a:gd name="T1" fmla="*/ 1778000 h 1120"/>
              <a:gd name="T2" fmla="*/ 571500 w 2016"/>
              <a:gd name="T3" fmla="*/ 1104900 h 1120"/>
              <a:gd name="T4" fmla="*/ 1130300 w 2016"/>
              <a:gd name="T5" fmla="*/ 647700 h 1120"/>
              <a:gd name="T6" fmla="*/ 1968500 w 2016"/>
              <a:gd name="T7" fmla="*/ 215900 h 1120"/>
              <a:gd name="T8" fmla="*/ 3200400 w 2016"/>
              <a:gd name="T9" fmla="*/ 0 h 11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16" h="1120">
                <a:moveTo>
                  <a:pt x="0" y="1120"/>
                </a:moveTo>
                <a:cubicBezTo>
                  <a:pt x="60" y="1049"/>
                  <a:pt x="241" y="815"/>
                  <a:pt x="360" y="696"/>
                </a:cubicBezTo>
                <a:cubicBezTo>
                  <a:pt x="479" y="577"/>
                  <a:pt x="565" y="501"/>
                  <a:pt x="712" y="408"/>
                </a:cubicBezTo>
                <a:cubicBezTo>
                  <a:pt x="859" y="315"/>
                  <a:pt x="1023" y="204"/>
                  <a:pt x="1240" y="136"/>
                </a:cubicBezTo>
                <a:cubicBezTo>
                  <a:pt x="1457" y="68"/>
                  <a:pt x="1855" y="28"/>
                  <a:pt x="2016" y="0"/>
                </a:cubicBezTo>
              </a:path>
            </a:pathLst>
          </a:custGeom>
          <a:noFill/>
          <a:ln w="38100" cap="flat" cmpd="sng">
            <a:solidFill>
              <a:srgbClr val="FF66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0440" name="Freeform 24"/>
          <p:cNvSpPr>
            <a:spLocks/>
          </p:cNvSpPr>
          <p:nvPr/>
        </p:nvSpPr>
        <p:spPr bwMode="auto">
          <a:xfrm flipH="1">
            <a:off x="1166813" y="1795463"/>
            <a:ext cx="3198812" cy="1778000"/>
          </a:xfrm>
          <a:custGeom>
            <a:avLst/>
            <a:gdLst>
              <a:gd name="T0" fmla="*/ 0 w 2016"/>
              <a:gd name="T1" fmla="*/ 1778000 h 1120"/>
              <a:gd name="T2" fmla="*/ 571216 w 2016"/>
              <a:gd name="T3" fmla="*/ 1104900 h 1120"/>
              <a:gd name="T4" fmla="*/ 1129739 w 2016"/>
              <a:gd name="T5" fmla="*/ 647700 h 1120"/>
              <a:gd name="T6" fmla="*/ 1967523 w 2016"/>
              <a:gd name="T7" fmla="*/ 215900 h 1120"/>
              <a:gd name="T8" fmla="*/ 3198812 w 2016"/>
              <a:gd name="T9" fmla="*/ 0 h 11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16" h="1120">
                <a:moveTo>
                  <a:pt x="0" y="1120"/>
                </a:moveTo>
                <a:cubicBezTo>
                  <a:pt x="60" y="1049"/>
                  <a:pt x="241" y="815"/>
                  <a:pt x="360" y="696"/>
                </a:cubicBezTo>
                <a:cubicBezTo>
                  <a:pt x="479" y="577"/>
                  <a:pt x="565" y="501"/>
                  <a:pt x="712" y="408"/>
                </a:cubicBezTo>
                <a:cubicBezTo>
                  <a:pt x="859" y="315"/>
                  <a:pt x="1023" y="204"/>
                  <a:pt x="1240" y="136"/>
                </a:cubicBezTo>
                <a:cubicBezTo>
                  <a:pt x="1457" y="68"/>
                  <a:pt x="1855" y="28"/>
                  <a:pt x="2016" y="0"/>
                </a:cubicBezTo>
              </a:path>
            </a:pathLst>
          </a:custGeom>
          <a:noFill/>
          <a:ln w="38100" cap="flat" cmpd="sng">
            <a:solidFill>
              <a:srgbClr val="FF66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0441" name="Line 25"/>
          <p:cNvSpPr>
            <a:spLocks noChangeShapeType="1"/>
          </p:cNvSpPr>
          <p:nvPr/>
        </p:nvSpPr>
        <p:spPr bwMode="auto">
          <a:xfrm>
            <a:off x="5051425" y="1641475"/>
            <a:ext cx="0" cy="2447925"/>
          </a:xfrm>
          <a:prstGeom prst="line">
            <a:avLst/>
          </a:prstGeom>
          <a:noFill/>
          <a:ln w="19050">
            <a:solidFill>
              <a:srgbClr val="333333"/>
            </a:solidFill>
            <a:prstDash val="lg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0442" name="Line 26"/>
          <p:cNvSpPr>
            <a:spLocks noChangeShapeType="1"/>
          </p:cNvSpPr>
          <p:nvPr/>
        </p:nvSpPr>
        <p:spPr bwMode="auto">
          <a:xfrm>
            <a:off x="6838950" y="1641475"/>
            <a:ext cx="0" cy="2447925"/>
          </a:xfrm>
          <a:prstGeom prst="line">
            <a:avLst/>
          </a:prstGeom>
          <a:noFill/>
          <a:ln w="19050">
            <a:solidFill>
              <a:srgbClr val="333333"/>
            </a:solidFill>
            <a:prstDash val="lg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27" name="Text Box 27"/>
          <p:cNvSpPr txBox="1">
            <a:spLocks noChangeArrowheads="1"/>
          </p:cNvSpPr>
          <p:nvPr/>
        </p:nvSpPr>
        <p:spPr bwMode="auto">
          <a:xfrm>
            <a:off x="395288" y="6088063"/>
            <a:ext cx="8353425" cy="5847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lgn="ctr">
                <a:solidFill>
                  <a:srgbClr val="3333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50000"/>
              </a:spcBef>
              <a:buFont typeface="Monotype Sorts" pitchFamily="2" charset="2"/>
              <a:buNone/>
            </a:pPr>
            <a:r>
              <a:rPr lang="it-IT" altLang="it-IT" sz="1600" b="1" dirty="0"/>
              <a:t>A’; B’   = </a:t>
            </a:r>
            <a:r>
              <a:rPr lang="it-IT" altLang="it-IT" sz="1600" dirty="0"/>
              <a:t>market </a:t>
            </a:r>
            <a:r>
              <a:rPr lang="it-IT" altLang="it-IT" sz="1600" dirty="0" err="1"/>
              <a:t>areas</a:t>
            </a:r>
            <a:r>
              <a:rPr lang="it-IT" altLang="it-IT" sz="1600" dirty="0"/>
              <a:t> </a:t>
            </a:r>
            <a:r>
              <a:rPr lang="it-IT" altLang="it-IT" sz="1600" dirty="0" err="1"/>
              <a:t>depending</a:t>
            </a:r>
            <a:r>
              <a:rPr lang="it-IT" altLang="it-IT" sz="1600" dirty="0"/>
              <a:t> on </a:t>
            </a:r>
            <a:r>
              <a:rPr lang="it-IT" altLang="it-IT" sz="1600" dirty="0" err="1"/>
              <a:t>transport</a:t>
            </a:r>
            <a:r>
              <a:rPr lang="it-IT" altLang="it-IT" sz="1600" dirty="0"/>
              <a:t> </a:t>
            </a:r>
            <a:r>
              <a:rPr lang="it-IT" altLang="it-IT" sz="1600" dirty="0" err="1"/>
              <a:t>costs</a:t>
            </a:r>
            <a:br>
              <a:rPr lang="it-IT" altLang="it-IT" sz="1600" dirty="0"/>
            </a:br>
            <a:r>
              <a:rPr lang="it-IT" altLang="it-IT" sz="1600" b="1" dirty="0"/>
              <a:t>CT </a:t>
            </a:r>
            <a:r>
              <a:rPr lang="it-IT" altLang="it-IT" sz="1600" dirty="0"/>
              <a:t>= </a:t>
            </a:r>
            <a:r>
              <a:rPr lang="it-IT" altLang="it-IT" sz="1600" dirty="0" err="1"/>
              <a:t>transport</a:t>
            </a:r>
            <a:r>
              <a:rPr lang="it-IT" altLang="it-IT" sz="1600" dirty="0"/>
              <a:t> </a:t>
            </a:r>
            <a:r>
              <a:rPr lang="it-IT" altLang="it-IT" sz="1600" dirty="0" err="1"/>
              <a:t>cost</a:t>
            </a:r>
            <a:r>
              <a:rPr lang="it-IT" altLang="it-IT" sz="1600" dirty="0"/>
              <a:t> </a:t>
            </a:r>
            <a:r>
              <a:rPr lang="it-IT" altLang="it-IT" sz="1600" dirty="0" err="1"/>
              <a:t>delimiting</a:t>
            </a:r>
            <a:r>
              <a:rPr lang="it-IT" altLang="it-IT" sz="1600" dirty="0"/>
              <a:t> the </a:t>
            </a:r>
            <a:r>
              <a:rPr lang="it-IT" altLang="it-IT" sz="1600" dirty="0" err="1"/>
              <a:t>demand</a:t>
            </a:r>
            <a:r>
              <a:rPr lang="it-IT" altLang="it-IT" sz="1600" dirty="0"/>
              <a:t> </a:t>
            </a:r>
            <a:r>
              <a:rPr lang="it-IT" altLang="it-IT" sz="1600" dirty="0" err="1"/>
              <a:t>cone</a:t>
            </a:r>
            <a:endParaRPr lang="it-IT" altLang="it-IT" sz="1600" dirty="0"/>
          </a:p>
        </p:txBody>
      </p:sp>
    </p:spTree>
    <p:extLst>
      <p:ext uri="{BB962C8B-B14F-4D97-AF65-F5344CB8AC3E}">
        <p14:creationId xmlns:p14="http://schemas.microsoft.com/office/powerpoint/2010/main" val="23686887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Intermodal Transportation Cost Function</a:t>
            </a:r>
          </a:p>
        </p:txBody>
      </p:sp>
      <p:sp>
        <p:nvSpPr>
          <p:cNvPr id="94212" name="Rectangle 44"/>
          <p:cNvSpPr>
            <a:spLocks noChangeArrowheads="1"/>
          </p:cNvSpPr>
          <p:nvPr/>
        </p:nvSpPr>
        <p:spPr bwMode="auto">
          <a:xfrm>
            <a:off x="1581851" y="1946032"/>
            <a:ext cx="6217238" cy="530380"/>
          </a:xfrm>
          <a:prstGeom prst="rect">
            <a:avLst/>
          </a:prstGeom>
          <a:solidFill>
            <a:schemeClr val="accent2">
              <a:lumMod val="40000"/>
              <a:lumOff val="60000"/>
            </a:schemeClr>
          </a:solidFill>
          <a:ln w="9525">
            <a:noFill/>
            <a:miter lim="800000"/>
            <a:headEnd/>
            <a:tailEnd/>
          </a:ln>
        </p:spPr>
        <p:txBody>
          <a:bodyPr wrap="none" anchor="ctr"/>
          <a:lstStyle/>
          <a:p>
            <a:endParaRPr lang="en-US"/>
          </a:p>
        </p:txBody>
      </p:sp>
      <p:sp>
        <p:nvSpPr>
          <p:cNvPr id="94213" name="Rectangle 43"/>
          <p:cNvSpPr>
            <a:spLocks noChangeArrowheads="1"/>
          </p:cNvSpPr>
          <p:nvPr/>
        </p:nvSpPr>
        <p:spPr bwMode="auto">
          <a:xfrm>
            <a:off x="1578168" y="2474570"/>
            <a:ext cx="6215396" cy="2482475"/>
          </a:xfrm>
          <a:prstGeom prst="rect">
            <a:avLst/>
          </a:prstGeom>
          <a:solidFill>
            <a:schemeClr val="accent2">
              <a:lumMod val="20000"/>
              <a:lumOff val="80000"/>
            </a:schemeClr>
          </a:solidFill>
          <a:ln w="9525">
            <a:noFill/>
            <a:miter lim="800000"/>
            <a:headEnd/>
            <a:tailEnd/>
          </a:ln>
        </p:spPr>
        <p:txBody>
          <a:bodyPr wrap="none" anchor="ctr"/>
          <a:lstStyle/>
          <a:p>
            <a:endParaRPr lang="en-US"/>
          </a:p>
        </p:txBody>
      </p:sp>
      <p:sp>
        <p:nvSpPr>
          <p:cNvPr id="94214" name="Rectangle 42"/>
          <p:cNvSpPr>
            <a:spLocks noChangeArrowheads="1"/>
          </p:cNvSpPr>
          <p:nvPr/>
        </p:nvSpPr>
        <p:spPr bwMode="auto">
          <a:xfrm>
            <a:off x="1578168" y="4962570"/>
            <a:ext cx="6217238" cy="530380"/>
          </a:xfrm>
          <a:prstGeom prst="rect">
            <a:avLst/>
          </a:prstGeom>
          <a:solidFill>
            <a:schemeClr val="accent2">
              <a:lumMod val="40000"/>
              <a:lumOff val="60000"/>
            </a:schemeClr>
          </a:solidFill>
          <a:ln w="9525">
            <a:noFill/>
            <a:miter lim="800000"/>
            <a:headEnd/>
            <a:tailEnd/>
          </a:ln>
        </p:spPr>
        <p:txBody>
          <a:bodyPr wrap="none" anchor="ctr"/>
          <a:lstStyle/>
          <a:p>
            <a:endParaRPr lang="en-US"/>
          </a:p>
        </p:txBody>
      </p:sp>
      <p:sp>
        <p:nvSpPr>
          <p:cNvPr id="94215" name="Freeform 7"/>
          <p:cNvSpPr>
            <a:spLocks/>
          </p:cNvSpPr>
          <p:nvPr/>
        </p:nvSpPr>
        <p:spPr bwMode="auto">
          <a:xfrm>
            <a:off x="939132" y="1469057"/>
            <a:ext cx="7719983" cy="4022052"/>
          </a:xfrm>
          <a:custGeom>
            <a:avLst/>
            <a:gdLst>
              <a:gd name="T0" fmla="*/ 0 w 4192"/>
              <a:gd name="T1" fmla="*/ 0 h 2184"/>
              <a:gd name="T2" fmla="*/ 0 w 4192"/>
              <a:gd name="T3" fmla="*/ 2147483647 h 2184"/>
              <a:gd name="T4" fmla="*/ 2147483647 w 4192"/>
              <a:gd name="T5" fmla="*/ 2147483647 h 2184"/>
              <a:gd name="T6" fmla="*/ 0 60000 65536"/>
              <a:gd name="T7" fmla="*/ 0 60000 65536"/>
              <a:gd name="T8" fmla="*/ 0 60000 65536"/>
              <a:gd name="T9" fmla="*/ 0 w 4192"/>
              <a:gd name="T10" fmla="*/ 0 h 2184"/>
              <a:gd name="T11" fmla="*/ 4192 w 4192"/>
              <a:gd name="T12" fmla="*/ 2184 h 2184"/>
            </a:gdLst>
            <a:ahLst/>
            <a:cxnLst>
              <a:cxn ang="T6">
                <a:pos x="T0" y="T1"/>
              </a:cxn>
              <a:cxn ang="T7">
                <a:pos x="T2" y="T3"/>
              </a:cxn>
              <a:cxn ang="T8">
                <a:pos x="T4" y="T5"/>
              </a:cxn>
            </a:cxnLst>
            <a:rect l="T9" t="T10" r="T11" b="T12"/>
            <a:pathLst>
              <a:path w="4192" h="2184">
                <a:moveTo>
                  <a:pt x="0" y="0"/>
                </a:moveTo>
                <a:lnTo>
                  <a:pt x="0" y="2184"/>
                </a:lnTo>
                <a:lnTo>
                  <a:pt x="4192" y="2184"/>
                </a:lnTo>
              </a:path>
            </a:pathLst>
          </a:custGeom>
          <a:noFill/>
          <a:ln w="31750">
            <a:solidFill>
              <a:schemeClr val="bg1">
                <a:lumMod val="50000"/>
              </a:schemeClr>
            </a:solidFill>
            <a:round/>
            <a:headEnd type="triangle" w="med" len="med"/>
            <a:tailEnd/>
          </a:ln>
        </p:spPr>
        <p:txBody>
          <a:bodyPr/>
          <a:lstStyle/>
          <a:p>
            <a:endParaRPr lang="en-US"/>
          </a:p>
        </p:txBody>
      </p:sp>
      <p:sp>
        <p:nvSpPr>
          <p:cNvPr id="94216" name="Rectangle 8"/>
          <p:cNvSpPr>
            <a:spLocks noChangeArrowheads="1"/>
          </p:cNvSpPr>
          <p:nvPr/>
        </p:nvSpPr>
        <p:spPr bwMode="auto">
          <a:xfrm rot="16200000">
            <a:off x="505437" y="3429715"/>
            <a:ext cx="395942" cy="246221"/>
          </a:xfrm>
          <a:prstGeom prst="rect">
            <a:avLst/>
          </a:prstGeom>
          <a:noFill/>
          <a:ln w="9525">
            <a:noFill/>
            <a:miter lim="800000"/>
            <a:headEnd/>
            <a:tailEnd/>
          </a:ln>
        </p:spPr>
        <p:txBody>
          <a:bodyPr wrap="none" lIns="0" tIns="0" rIns="0" bIns="0">
            <a:spAutoFit/>
          </a:bodyPr>
          <a:lstStyle/>
          <a:p>
            <a:r>
              <a:rPr lang="en-US" sz="1600" b="1" dirty="0">
                <a:latin typeface="Agency FB" panose="020B0503020202020204" pitchFamily="34" charset="0"/>
              </a:rPr>
              <a:t>Costs</a:t>
            </a:r>
          </a:p>
        </p:txBody>
      </p:sp>
      <p:sp>
        <p:nvSpPr>
          <p:cNvPr id="94217" name="Text Box 9"/>
          <p:cNvSpPr txBox="1">
            <a:spLocks noChangeArrowheads="1"/>
          </p:cNvSpPr>
          <p:nvPr/>
        </p:nvSpPr>
        <p:spPr bwMode="auto">
          <a:xfrm>
            <a:off x="1272792" y="5606136"/>
            <a:ext cx="618118" cy="307777"/>
          </a:xfrm>
          <a:prstGeom prst="rect">
            <a:avLst/>
          </a:prstGeom>
          <a:noFill/>
          <a:ln w="9525">
            <a:noFill/>
            <a:miter lim="800000"/>
            <a:headEnd/>
            <a:tailEnd/>
          </a:ln>
        </p:spPr>
        <p:txBody>
          <a:bodyPr wrap="none" lIns="45720" tIns="0" rIns="45720" bIns="0">
            <a:spAutoFit/>
          </a:bodyPr>
          <a:lstStyle/>
          <a:p>
            <a:r>
              <a:rPr lang="en-US" sz="2000" b="1" dirty="0">
                <a:latin typeface="Agency FB" panose="020B0503020202020204" pitchFamily="34" charset="0"/>
              </a:rPr>
              <a:t>Origin</a:t>
            </a:r>
          </a:p>
        </p:txBody>
      </p:sp>
      <p:sp>
        <p:nvSpPr>
          <p:cNvPr id="94218" name="Text Box 10"/>
          <p:cNvSpPr txBox="1">
            <a:spLocks noChangeArrowheads="1"/>
          </p:cNvSpPr>
          <p:nvPr/>
        </p:nvSpPr>
        <p:spPr bwMode="auto">
          <a:xfrm>
            <a:off x="7275962" y="5606136"/>
            <a:ext cx="1070165" cy="307777"/>
          </a:xfrm>
          <a:prstGeom prst="rect">
            <a:avLst/>
          </a:prstGeom>
          <a:noFill/>
          <a:ln w="9525">
            <a:noFill/>
            <a:miter lim="800000"/>
            <a:headEnd/>
            <a:tailEnd/>
          </a:ln>
        </p:spPr>
        <p:txBody>
          <a:bodyPr wrap="none" lIns="45720" tIns="0" rIns="45720" bIns="0">
            <a:spAutoFit/>
          </a:bodyPr>
          <a:lstStyle/>
          <a:p>
            <a:r>
              <a:rPr lang="en-US" sz="2000" b="1" dirty="0">
                <a:latin typeface="Agency FB" panose="020B0503020202020204" pitchFamily="34" charset="0"/>
              </a:rPr>
              <a:t>Destination</a:t>
            </a:r>
          </a:p>
        </p:txBody>
      </p:sp>
      <p:sp>
        <p:nvSpPr>
          <p:cNvPr id="94219" name="Line 11"/>
          <p:cNvSpPr>
            <a:spLocks noChangeShapeType="1"/>
          </p:cNvSpPr>
          <p:nvPr/>
        </p:nvSpPr>
        <p:spPr bwMode="auto">
          <a:xfrm flipV="1">
            <a:off x="1572642" y="5373246"/>
            <a:ext cx="0" cy="220992"/>
          </a:xfrm>
          <a:prstGeom prst="line">
            <a:avLst/>
          </a:prstGeom>
          <a:noFill/>
          <a:ln w="25400">
            <a:solidFill>
              <a:schemeClr val="bg1">
                <a:lumMod val="50000"/>
              </a:schemeClr>
            </a:solidFill>
            <a:round/>
            <a:headEnd/>
            <a:tailEnd/>
          </a:ln>
        </p:spPr>
        <p:txBody>
          <a:bodyPr/>
          <a:lstStyle/>
          <a:p>
            <a:endParaRPr lang="en-US"/>
          </a:p>
        </p:txBody>
      </p:sp>
      <p:sp>
        <p:nvSpPr>
          <p:cNvPr id="94220" name="Line 12"/>
          <p:cNvSpPr>
            <a:spLocks noChangeShapeType="1"/>
          </p:cNvSpPr>
          <p:nvPr/>
        </p:nvSpPr>
        <p:spPr bwMode="auto">
          <a:xfrm flipV="1">
            <a:off x="7802772" y="5373246"/>
            <a:ext cx="0" cy="220992"/>
          </a:xfrm>
          <a:prstGeom prst="line">
            <a:avLst/>
          </a:prstGeom>
          <a:noFill/>
          <a:ln w="25400">
            <a:solidFill>
              <a:schemeClr val="bg1">
                <a:lumMod val="50000"/>
              </a:schemeClr>
            </a:solidFill>
            <a:round/>
            <a:headEnd/>
            <a:tailEnd/>
          </a:ln>
        </p:spPr>
        <p:txBody>
          <a:bodyPr/>
          <a:lstStyle/>
          <a:p>
            <a:endParaRPr lang="en-US"/>
          </a:p>
        </p:txBody>
      </p:sp>
      <p:sp>
        <p:nvSpPr>
          <p:cNvPr id="94221" name="Line 14"/>
          <p:cNvSpPr>
            <a:spLocks noChangeShapeType="1"/>
          </p:cNvSpPr>
          <p:nvPr/>
        </p:nvSpPr>
        <p:spPr bwMode="auto">
          <a:xfrm>
            <a:off x="1204323" y="4960728"/>
            <a:ext cx="3535870" cy="0"/>
          </a:xfrm>
          <a:prstGeom prst="line">
            <a:avLst/>
          </a:prstGeom>
          <a:noFill/>
          <a:ln w="19050">
            <a:solidFill>
              <a:schemeClr val="bg1">
                <a:lumMod val="65000"/>
              </a:schemeClr>
            </a:solidFill>
            <a:prstDash val="dash"/>
            <a:round/>
            <a:headEnd/>
            <a:tailEnd/>
          </a:ln>
        </p:spPr>
        <p:txBody>
          <a:bodyPr/>
          <a:lstStyle/>
          <a:p>
            <a:endParaRPr lang="en-US"/>
          </a:p>
        </p:txBody>
      </p:sp>
      <p:sp>
        <p:nvSpPr>
          <p:cNvPr id="94222" name="Line 15"/>
          <p:cNvSpPr>
            <a:spLocks noChangeShapeType="1"/>
          </p:cNvSpPr>
          <p:nvPr/>
        </p:nvSpPr>
        <p:spPr bwMode="auto">
          <a:xfrm>
            <a:off x="4386606" y="4209356"/>
            <a:ext cx="766105" cy="0"/>
          </a:xfrm>
          <a:prstGeom prst="line">
            <a:avLst/>
          </a:prstGeom>
          <a:noFill/>
          <a:ln w="19050">
            <a:solidFill>
              <a:schemeClr val="bg1">
                <a:lumMod val="65000"/>
              </a:schemeClr>
            </a:solidFill>
            <a:prstDash val="dash"/>
            <a:round/>
            <a:headEnd/>
            <a:tailEnd/>
          </a:ln>
        </p:spPr>
        <p:txBody>
          <a:bodyPr/>
          <a:lstStyle/>
          <a:p>
            <a:endParaRPr lang="en-US"/>
          </a:p>
        </p:txBody>
      </p:sp>
      <p:sp>
        <p:nvSpPr>
          <p:cNvPr id="94223" name="Line 16"/>
          <p:cNvSpPr>
            <a:spLocks noChangeShapeType="1"/>
          </p:cNvSpPr>
          <p:nvPr/>
        </p:nvSpPr>
        <p:spPr bwMode="auto">
          <a:xfrm>
            <a:off x="4386606" y="3457984"/>
            <a:ext cx="3418008" cy="0"/>
          </a:xfrm>
          <a:prstGeom prst="line">
            <a:avLst/>
          </a:prstGeom>
          <a:noFill/>
          <a:ln w="19050">
            <a:solidFill>
              <a:schemeClr val="bg1">
                <a:lumMod val="65000"/>
              </a:schemeClr>
            </a:solidFill>
            <a:prstDash val="dash"/>
            <a:round/>
            <a:headEnd/>
            <a:tailEnd/>
          </a:ln>
        </p:spPr>
        <p:txBody>
          <a:bodyPr/>
          <a:lstStyle/>
          <a:p>
            <a:endParaRPr lang="en-US"/>
          </a:p>
        </p:txBody>
      </p:sp>
      <p:sp>
        <p:nvSpPr>
          <p:cNvPr id="94224" name="Line 17"/>
          <p:cNvSpPr>
            <a:spLocks noChangeShapeType="1"/>
          </p:cNvSpPr>
          <p:nvPr/>
        </p:nvSpPr>
        <p:spPr bwMode="auto">
          <a:xfrm>
            <a:off x="7392095" y="2485620"/>
            <a:ext cx="766105" cy="0"/>
          </a:xfrm>
          <a:prstGeom prst="line">
            <a:avLst/>
          </a:prstGeom>
          <a:noFill/>
          <a:ln w="19050">
            <a:solidFill>
              <a:schemeClr val="bg1">
                <a:lumMod val="65000"/>
              </a:schemeClr>
            </a:solidFill>
            <a:prstDash val="dash"/>
            <a:round/>
            <a:headEnd/>
            <a:tailEnd/>
          </a:ln>
        </p:spPr>
        <p:txBody>
          <a:bodyPr/>
          <a:lstStyle/>
          <a:p>
            <a:endParaRPr lang="en-US"/>
          </a:p>
        </p:txBody>
      </p:sp>
      <p:sp>
        <p:nvSpPr>
          <p:cNvPr id="94225" name="Line 18"/>
          <p:cNvSpPr>
            <a:spLocks noChangeShapeType="1"/>
          </p:cNvSpPr>
          <p:nvPr/>
        </p:nvSpPr>
        <p:spPr bwMode="auto">
          <a:xfrm>
            <a:off x="924400" y="1940506"/>
            <a:ext cx="7233800" cy="0"/>
          </a:xfrm>
          <a:prstGeom prst="line">
            <a:avLst/>
          </a:prstGeom>
          <a:noFill/>
          <a:ln w="19050">
            <a:solidFill>
              <a:schemeClr val="bg1">
                <a:lumMod val="65000"/>
              </a:schemeClr>
            </a:solidFill>
            <a:prstDash val="dash"/>
            <a:round/>
            <a:headEnd/>
            <a:tailEnd/>
          </a:ln>
        </p:spPr>
        <p:txBody>
          <a:bodyPr/>
          <a:lstStyle/>
          <a:p>
            <a:endParaRPr lang="en-US"/>
          </a:p>
        </p:txBody>
      </p:sp>
      <p:sp>
        <p:nvSpPr>
          <p:cNvPr id="94226" name="Line 19"/>
          <p:cNvSpPr>
            <a:spLocks noChangeShapeType="1"/>
          </p:cNvSpPr>
          <p:nvPr/>
        </p:nvSpPr>
        <p:spPr bwMode="auto">
          <a:xfrm>
            <a:off x="1764169" y="5019659"/>
            <a:ext cx="0" cy="412518"/>
          </a:xfrm>
          <a:prstGeom prst="line">
            <a:avLst/>
          </a:prstGeom>
          <a:noFill/>
          <a:ln w="19050">
            <a:solidFill>
              <a:schemeClr val="accent2">
                <a:lumMod val="50000"/>
              </a:schemeClr>
            </a:solidFill>
            <a:round/>
            <a:headEnd type="triangle" w="med" len="med"/>
            <a:tailEnd type="triangle" w="med" len="med"/>
          </a:ln>
        </p:spPr>
        <p:txBody>
          <a:bodyPr/>
          <a:lstStyle/>
          <a:p>
            <a:endParaRPr lang="en-US"/>
          </a:p>
        </p:txBody>
      </p:sp>
      <p:sp>
        <p:nvSpPr>
          <p:cNvPr id="94227" name="Line 20"/>
          <p:cNvSpPr>
            <a:spLocks noChangeShapeType="1"/>
          </p:cNvSpPr>
          <p:nvPr/>
        </p:nvSpPr>
        <p:spPr bwMode="auto">
          <a:xfrm>
            <a:off x="4961184" y="3575846"/>
            <a:ext cx="0" cy="559846"/>
          </a:xfrm>
          <a:prstGeom prst="line">
            <a:avLst/>
          </a:prstGeom>
          <a:noFill/>
          <a:ln w="19050">
            <a:solidFill>
              <a:schemeClr val="accent2">
                <a:lumMod val="50000"/>
              </a:schemeClr>
            </a:solidFill>
            <a:round/>
            <a:headEnd type="triangle" w="med" len="med"/>
            <a:tailEnd type="triangle" w="med" len="med"/>
          </a:ln>
        </p:spPr>
        <p:txBody>
          <a:bodyPr/>
          <a:lstStyle/>
          <a:p>
            <a:endParaRPr lang="en-US"/>
          </a:p>
        </p:txBody>
      </p:sp>
      <p:sp>
        <p:nvSpPr>
          <p:cNvPr id="94228" name="Line 21"/>
          <p:cNvSpPr>
            <a:spLocks noChangeShapeType="1"/>
          </p:cNvSpPr>
          <p:nvPr/>
        </p:nvSpPr>
        <p:spPr bwMode="auto">
          <a:xfrm>
            <a:off x="7966674" y="2014170"/>
            <a:ext cx="0" cy="383053"/>
          </a:xfrm>
          <a:prstGeom prst="line">
            <a:avLst/>
          </a:prstGeom>
          <a:noFill/>
          <a:ln w="19050">
            <a:solidFill>
              <a:schemeClr val="accent2">
                <a:lumMod val="50000"/>
              </a:schemeClr>
            </a:solidFill>
            <a:round/>
            <a:headEnd type="triangle" w="med" len="med"/>
            <a:tailEnd type="triangle" w="med" len="med"/>
          </a:ln>
        </p:spPr>
        <p:txBody>
          <a:bodyPr/>
          <a:lstStyle/>
          <a:p>
            <a:endParaRPr lang="en-US"/>
          </a:p>
        </p:txBody>
      </p:sp>
      <p:sp>
        <p:nvSpPr>
          <p:cNvPr id="94229" name="Line 22"/>
          <p:cNvSpPr>
            <a:spLocks noChangeShapeType="1"/>
          </p:cNvSpPr>
          <p:nvPr/>
        </p:nvSpPr>
        <p:spPr bwMode="auto">
          <a:xfrm flipV="1">
            <a:off x="4799124" y="2853939"/>
            <a:ext cx="0" cy="515648"/>
          </a:xfrm>
          <a:prstGeom prst="line">
            <a:avLst/>
          </a:prstGeom>
          <a:noFill/>
          <a:ln w="19050">
            <a:solidFill>
              <a:schemeClr val="bg1">
                <a:lumMod val="65000"/>
              </a:schemeClr>
            </a:solidFill>
            <a:prstDash val="dash"/>
            <a:round/>
            <a:headEnd/>
            <a:tailEnd/>
          </a:ln>
        </p:spPr>
        <p:txBody>
          <a:bodyPr/>
          <a:lstStyle/>
          <a:p>
            <a:endParaRPr lang="en-US"/>
          </a:p>
        </p:txBody>
      </p:sp>
      <p:sp>
        <p:nvSpPr>
          <p:cNvPr id="94230" name="Line 23"/>
          <p:cNvSpPr>
            <a:spLocks noChangeShapeType="1"/>
          </p:cNvSpPr>
          <p:nvPr/>
        </p:nvSpPr>
        <p:spPr bwMode="auto">
          <a:xfrm flipV="1">
            <a:off x="4797283" y="4209356"/>
            <a:ext cx="0" cy="1241238"/>
          </a:xfrm>
          <a:prstGeom prst="line">
            <a:avLst/>
          </a:prstGeom>
          <a:noFill/>
          <a:ln w="19050">
            <a:solidFill>
              <a:schemeClr val="bg1">
                <a:lumMod val="65000"/>
              </a:schemeClr>
            </a:solidFill>
            <a:prstDash val="dash"/>
            <a:round/>
            <a:headEnd/>
            <a:tailEnd/>
          </a:ln>
        </p:spPr>
        <p:txBody>
          <a:bodyPr/>
          <a:lstStyle/>
          <a:p>
            <a:endParaRPr lang="en-US"/>
          </a:p>
        </p:txBody>
      </p:sp>
      <p:sp>
        <p:nvSpPr>
          <p:cNvPr id="94231" name="Line 24"/>
          <p:cNvSpPr>
            <a:spLocks noChangeShapeType="1"/>
          </p:cNvSpPr>
          <p:nvPr/>
        </p:nvSpPr>
        <p:spPr bwMode="auto">
          <a:xfrm flipV="1">
            <a:off x="7802772" y="2515085"/>
            <a:ext cx="0" cy="2813963"/>
          </a:xfrm>
          <a:prstGeom prst="line">
            <a:avLst/>
          </a:prstGeom>
          <a:noFill/>
          <a:ln w="19050">
            <a:solidFill>
              <a:schemeClr val="bg1">
                <a:lumMod val="65000"/>
              </a:schemeClr>
            </a:solidFill>
            <a:prstDash val="dash"/>
            <a:round/>
            <a:headEnd/>
            <a:tailEnd/>
          </a:ln>
        </p:spPr>
        <p:txBody>
          <a:bodyPr/>
          <a:lstStyle/>
          <a:p>
            <a:endParaRPr lang="en-US"/>
          </a:p>
        </p:txBody>
      </p:sp>
      <p:sp>
        <p:nvSpPr>
          <p:cNvPr id="94232" name="Line 25"/>
          <p:cNvSpPr>
            <a:spLocks noChangeShapeType="1"/>
          </p:cNvSpPr>
          <p:nvPr/>
        </p:nvSpPr>
        <p:spPr bwMode="auto">
          <a:xfrm flipV="1">
            <a:off x="1572642" y="4341951"/>
            <a:ext cx="0" cy="515648"/>
          </a:xfrm>
          <a:prstGeom prst="line">
            <a:avLst/>
          </a:prstGeom>
          <a:noFill/>
          <a:ln w="19050">
            <a:solidFill>
              <a:schemeClr val="bg1">
                <a:lumMod val="65000"/>
              </a:schemeClr>
            </a:solidFill>
            <a:prstDash val="dash"/>
            <a:round/>
            <a:headEnd/>
            <a:tailEnd/>
          </a:ln>
        </p:spPr>
        <p:txBody>
          <a:bodyPr/>
          <a:lstStyle/>
          <a:p>
            <a:endParaRPr lang="en-US"/>
          </a:p>
        </p:txBody>
      </p:sp>
      <p:sp>
        <p:nvSpPr>
          <p:cNvPr id="94233" name="Freeform 13"/>
          <p:cNvSpPr>
            <a:spLocks/>
          </p:cNvSpPr>
          <p:nvPr/>
        </p:nvSpPr>
        <p:spPr bwMode="auto">
          <a:xfrm>
            <a:off x="1572642" y="1940506"/>
            <a:ext cx="6231971" cy="3565335"/>
          </a:xfrm>
          <a:custGeom>
            <a:avLst/>
            <a:gdLst>
              <a:gd name="T0" fmla="*/ 0 w 3384"/>
              <a:gd name="T1" fmla="*/ 2147483647 h 1936"/>
              <a:gd name="T2" fmla="*/ 0 w 3384"/>
              <a:gd name="T3" fmla="*/ 2147483647 h 1936"/>
              <a:gd name="T4" fmla="*/ 2147483647 w 3384"/>
              <a:gd name="T5" fmla="*/ 2147483647 h 1936"/>
              <a:gd name="T6" fmla="*/ 2147483647 w 3384"/>
              <a:gd name="T7" fmla="*/ 2147483647 h 1936"/>
              <a:gd name="T8" fmla="*/ 2147483647 w 3384"/>
              <a:gd name="T9" fmla="*/ 2147483647 h 1936"/>
              <a:gd name="T10" fmla="*/ 2147483647 w 3384"/>
              <a:gd name="T11" fmla="*/ 0 h 1936"/>
              <a:gd name="T12" fmla="*/ 0 60000 65536"/>
              <a:gd name="T13" fmla="*/ 0 60000 65536"/>
              <a:gd name="T14" fmla="*/ 0 60000 65536"/>
              <a:gd name="T15" fmla="*/ 0 60000 65536"/>
              <a:gd name="T16" fmla="*/ 0 60000 65536"/>
              <a:gd name="T17" fmla="*/ 0 60000 65536"/>
              <a:gd name="T18" fmla="*/ 0 w 3384"/>
              <a:gd name="T19" fmla="*/ 0 h 1936"/>
              <a:gd name="T20" fmla="*/ 3384 w 3384"/>
              <a:gd name="T21" fmla="*/ 1936 h 1936"/>
            </a:gdLst>
            <a:ahLst/>
            <a:cxnLst>
              <a:cxn ang="T12">
                <a:pos x="T0" y="T1"/>
              </a:cxn>
              <a:cxn ang="T13">
                <a:pos x="T2" y="T3"/>
              </a:cxn>
              <a:cxn ang="T14">
                <a:pos x="T4" y="T5"/>
              </a:cxn>
              <a:cxn ang="T15">
                <a:pos x="T6" y="T7"/>
              </a:cxn>
              <a:cxn ang="T16">
                <a:pos x="T8" y="T9"/>
              </a:cxn>
              <a:cxn ang="T17">
                <a:pos x="T10" y="T11"/>
              </a:cxn>
            </a:cxnLst>
            <a:rect l="T18" t="T19" r="T20" b="T21"/>
            <a:pathLst>
              <a:path w="3384" h="1936">
                <a:moveTo>
                  <a:pt x="0" y="1936"/>
                </a:moveTo>
                <a:lnTo>
                  <a:pt x="0" y="1640"/>
                </a:lnTo>
                <a:lnTo>
                  <a:pt x="1752" y="1232"/>
                </a:lnTo>
                <a:lnTo>
                  <a:pt x="1752" y="832"/>
                </a:lnTo>
                <a:lnTo>
                  <a:pt x="3384" y="296"/>
                </a:lnTo>
                <a:lnTo>
                  <a:pt x="3384" y="0"/>
                </a:lnTo>
              </a:path>
            </a:pathLst>
          </a:custGeom>
          <a:noFill/>
          <a:ln w="50800">
            <a:solidFill>
              <a:schemeClr val="accent2">
                <a:lumMod val="50000"/>
              </a:schemeClr>
            </a:solidFill>
            <a:round/>
            <a:headEnd/>
            <a:tailEnd/>
          </a:ln>
        </p:spPr>
        <p:txBody>
          <a:bodyPr/>
          <a:lstStyle/>
          <a:p>
            <a:endParaRPr lang="en-US"/>
          </a:p>
        </p:txBody>
      </p:sp>
      <p:sp>
        <p:nvSpPr>
          <p:cNvPr id="94234" name="Line 27"/>
          <p:cNvSpPr>
            <a:spLocks noChangeShapeType="1"/>
          </p:cNvSpPr>
          <p:nvPr/>
        </p:nvSpPr>
        <p:spPr bwMode="auto">
          <a:xfrm>
            <a:off x="4961184" y="4268287"/>
            <a:ext cx="0" cy="618777"/>
          </a:xfrm>
          <a:prstGeom prst="line">
            <a:avLst/>
          </a:prstGeom>
          <a:noFill/>
          <a:ln w="19050">
            <a:solidFill>
              <a:schemeClr val="accent2">
                <a:lumMod val="50000"/>
              </a:schemeClr>
            </a:solidFill>
            <a:round/>
            <a:headEnd type="triangle" w="med" len="med"/>
            <a:tailEnd type="triangle" w="med" len="med"/>
          </a:ln>
        </p:spPr>
        <p:txBody>
          <a:bodyPr/>
          <a:lstStyle/>
          <a:p>
            <a:endParaRPr lang="en-US"/>
          </a:p>
        </p:txBody>
      </p:sp>
      <p:sp>
        <p:nvSpPr>
          <p:cNvPr id="94235" name="Line 28"/>
          <p:cNvSpPr>
            <a:spLocks noChangeShapeType="1"/>
          </p:cNvSpPr>
          <p:nvPr/>
        </p:nvSpPr>
        <p:spPr bwMode="auto">
          <a:xfrm>
            <a:off x="7966674" y="2603482"/>
            <a:ext cx="0" cy="839769"/>
          </a:xfrm>
          <a:prstGeom prst="line">
            <a:avLst/>
          </a:prstGeom>
          <a:noFill/>
          <a:ln w="19050">
            <a:solidFill>
              <a:schemeClr val="accent2">
                <a:lumMod val="50000"/>
              </a:schemeClr>
            </a:solidFill>
            <a:round/>
            <a:headEnd type="triangle" w="med" len="med"/>
            <a:tailEnd type="triangle" w="med" len="med"/>
          </a:ln>
        </p:spPr>
        <p:txBody>
          <a:bodyPr/>
          <a:lstStyle/>
          <a:p>
            <a:endParaRPr lang="en-US"/>
          </a:p>
        </p:txBody>
      </p:sp>
      <p:sp>
        <p:nvSpPr>
          <p:cNvPr id="94236" name="Text Box 29"/>
          <p:cNvSpPr txBox="1">
            <a:spLocks noChangeArrowheads="1"/>
          </p:cNvSpPr>
          <p:nvPr/>
        </p:nvSpPr>
        <p:spPr bwMode="auto">
          <a:xfrm>
            <a:off x="1797318" y="5032551"/>
            <a:ext cx="1148071" cy="369332"/>
          </a:xfrm>
          <a:prstGeom prst="rect">
            <a:avLst/>
          </a:prstGeom>
          <a:noFill/>
          <a:ln w="9525">
            <a:noFill/>
            <a:miter lim="800000"/>
            <a:headEnd/>
            <a:tailEnd/>
          </a:ln>
        </p:spPr>
        <p:txBody>
          <a:bodyPr wrap="none">
            <a:spAutoFit/>
          </a:bodyPr>
          <a:lstStyle/>
          <a:p>
            <a:r>
              <a:rPr lang="en-US" sz="1800" b="1">
                <a:latin typeface="Agency FB" panose="020B0503020202020204" pitchFamily="34" charset="0"/>
              </a:rPr>
              <a:t>Composition</a:t>
            </a:r>
          </a:p>
        </p:txBody>
      </p:sp>
      <p:sp>
        <p:nvSpPr>
          <p:cNvPr id="94237" name="Text Box 30"/>
          <p:cNvSpPr txBox="1">
            <a:spLocks noChangeArrowheads="1"/>
          </p:cNvSpPr>
          <p:nvPr/>
        </p:nvSpPr>
        <p:spPr bwMode="auto">
          <a:xfrm>
            <a:off x="5016432" y="4387992"/>
            <a:ext cx="1055097" cy="369332"/>
          </a:xfrm>
          <a:prstGeom prst="rect">
            <a:avLst/>
          </a:prstGeom>
          <a:noFill/>
          <a:ln w="9525">
            <a:noFill/>
            <a:miter lim="800000"/>
            <a:headEnd/>
            <a:tailEnd/>
          </a:ln>
        </p:spPr>
        <p:txBody>
          <a:bodyPr wrap="none">
            <a:spAutoFit/>
          </a:bodyPr>
          <a:lstStyle/>
          <a:p>
            <a:r>
              <a:rPr lang="en-US" sz="1800" b="1">
                <a:latin typeface="Agency FB" panose="020B0503020202020204" pitchFamily="34" charset="0"/>
              </a:rPr>
              <a:t>Connection</a:t>
            </a:r>
          </a:p>
        </p:txBody>
      </p:sp>
      <p:sp>
        <p:nvSpPr>
          <p:cNvPr id="94238" name="Text Box 31"/>
          <p:cNvSpPr txBox="1">
            <a:spLocks noChangeArrowheads="1"/>
          </p:cNvSpPr>
          <p:nvPr/>
        </p:nvSpPr>
        <p:spPr bwMode="auto">
          <a:xfrm>
            <a:off x="6371849" y="2855781"/>
            <a:ext cx="1055097" cy="369332"/>
          </a:xfrm>
          <a:prstGeom prst="rect">
            <a:avLst/>
          </a:prstGeom>
          <a:noFill/>
          <a:ln w="9525">
            <a:noFill/>
            <a:miter lim="800000"/>
            <a:headEnd/>
            <a:tailEnd/>
          </a:ln>
        </p:spPr>
        <p:txBody>
          <a:bodyPr wrap="none">
            <a:spAutoFit/>
          </a:bodyPr>
          <a:lstStyle/>
          <a:p>
            <a:r>
              <a:rPr lang="en-US" sz="1800" b="1" dirty="0">
                <a:latin typeface="Agency FB" panose="020B0503020202020204" pitchFamily="34" charset="0"/>
              </a:rPr>
              <a:t>Connection</a:t>
            </a:r>
          </a:p>
        </p:txBody>
      </p:sp>
      <p:sp>
        <p:nvSpPr>
          <p:cNvPr id="94239" name="Text Box 32"/>
          <p:cNvSpPr txBox="1">
            <a:spLocks noChangeArrowheads="1"/>
          </p:cNvSpPr>
          <p:nvPr/>
        </p:nvSpPr>
        <p:spPr bwMode="auto">
          <a:xfrm>
            <a:off x="5034848" y="3640303"/>
            <a:ext cx="1130438" cy="369332"/>
          </a:xfrm>
          <a:prstGeom prst="rect">
            <a:avLst/>
          </a:prstGeom>
          <a:noFill/>
          <a:ln w="9525">
            <a:noFill/>
            <a:miter lim="800000"/>
            <a:headEnd/>
            <a:tailEnd/>
          </a:ln>
        </p:spPr>
        <p:txBody>
          <a:bodyPr wrap="none">
            <a:spAutoFit/>
          </a:bodyPr>
          <a:lstStyle/>
          <a:p>
            <a:r>
              <a:rPr lang="en-US" sz="1800" b="1">
                <a:latin typeface="Agency FB" panose="020B0503020202020204" pitchFamily="34" charset="0"/>
              </a:rPr>
              <a:t>Interchange</a:t>
            </a:r>
          </a:p>
        </p:txBody>
      </p:sp>
      <p:sp>
        <p:nvSpPr>
          <p:cNvPr id="94240" name="Text Box 33"/>
          <p:cNvSpPr txBox="1">
            <a:spLocks noChangeArrowheads="1"/>
          </p:cNvSpPr>
          <p:nvPr/>
        </p:nvSpPr>
        <p:spPr bwMode="auto">
          <a:xfrm>
            <a:off x="6038520" y="1999437"/>
            <a:ext cx="1334020" cy="369332"/>
          </a:xfrm>
          <a:prstGeom prst="rect">
            <a:avLst/>
          </a:prstGeom>
          <a:noFill/>
          <a:ln w="9525">
            <a:noFill/>
            <a:miter lim="800000"/>
            <a:headEnd/>
            <a:tailEnd/>
          </a:ln>
        </p:spPr>
        <p:txBody>
          <a:bodyPr wrap="none">
            <a:spAutoFit/>
          </a:bodyPr>
          <a:lstStyle/>
          <a:p>
            <a:r>
              <a:rPr lang="en-US" sz="1800" b="1">
                <a:latin typeface="Agency FB" panose="020B0503020202020204" pitchFamily="34" charset="0"/>
              </a:rPr>
              <a:t>Decomposition</a:t>
            </a:r>
          </a:p>
        </p:txBody>
      </p:sp>
      <p:sp>
        <p:nvSpPr>
          <p:cNvPr id="94241" name="Text Box 34"/>
          <p:cNvSpPr txBox="1">
            <a:spLocks noChangeArrowheads="1"/>
          </p:cNvSpPr>
          <p:nvPr/>
        </p:nvSpPr>
        <p:spPr bwMode="auto">
          <a:xfrm>
            <a:off x="415152" y="1776605"/>
            <a:ext cx="515648" cy="318596"/>
          </a:xfrm>
          <a:prstGeom prst="rect">
            <a:avLst/>
          </a:prstGeom>
          <a:noFill/>
          <a:ln w="9525">
            <a:noFill/>
            <a:miter lim="800000"/>
            <a:headEnd/>
            <a:tailEnd/>
          </a:ln>
        </p:spPr>
        <p:txBody>
          <a:bodyPr wrap="none" lIns="0" tIns="0" rIns="0" bIns="0">
            <a:spAutoFit/>
          </a:bodyPr>
          <a:lstStyle/>
          <a:p>
            <a:r>
              <a:rPr lang="en-US" sz="1800" b="1" i="1" dirty="0"/>
              <a:t>C(T)</a:t>
            </a:r>
          </a:p>
        </p:txBody>
      </p:sp>
      <p:sp>
        <p:nvSpPr>
          <p:cNvPr id="94242" name="Line 35"/>
          <p:cNvSpPr>
            <a:spLocks noChangeShapeType="1"/>
          </p:cNvSpPr>
          <p:nvPr/>
        </p:nvSpPr>
        <p:spPr bwMode="auto">
          <a:xfrm flipV="1">
            <a:off x="4800039" y="5375089"/>
            <a:ext cx="0" cy="220992"/>
          </a:xfrm>
          <a:prstGeom prst="line">
            <a:avLst/>
          </a:prstGeom>
          <a:noFill/>
          <a:ln w="25400">
            <a:solidFill>
              <a:schemeClr val="bg1">
                <a:lumMod val="50000"/>
              </a:schemeClr>
            </a:solidFill>
            <a:round/>
            <a:headEnd/>
            <a:tailEnd/>
          </a:ln>
        </p:spPr>
        <p:txBody>
          <a:bodyPr/>
          <a:lstStyle/>
          <a:p>
            <a:endParaRPr lang="en-US"/>
          </a:p>
        </p:txBody>
      </p:sp>
      <p:sp>
        <p:nvSpPr>
          <p:cNvPr id="94243" name="Text Box 36"/>
          <p:cNvSpPr txBox="1">
            <a:spLocks noChangeArrowheads="1"/>
          </p:cNvSpPr>
          <p:nvPr/>
        </p:nvSpPr>
        <p:spPr bwMode="auto">
          <a:xfrm>
            <a:off x="4108349" y="5606136"/>
            <a:ext cx="1389163" cy="307777"/>
          </a:xfrm>
          <a:prstGeom prst="rect">
            <a:avLst/>
          </a:prstGeom>
          <a:noFill/>
          <a:ln w="9525">
            <a:noFill/>
            <a:miter lim="800000"/>
            <a:headEnd/>
            <a:tailEnd/>
          </a:ln>
        </p:spPr>
        <p:txBody>
          <a:bodyPr wrap="none" lIns="45720" tIns="0" rIns="45720" bIns="0">
            <a:spAutoFit/>
          </a:bodyPr>
          <a:lstStyle/>
          <a:p>
            <a:r>
              <a:rPr lang="en-US" sz="2000" b="1" dirty="0">
                <a:latin typeface="Agency FB" panose="020B0503020202020204" pitchFamily="34" charset="0"/>
              </a:rPr>
              <a:t>Transshipment</a:t>
            </a:r>
          </a:p>
        </p:txBody>
      </p:sp>
      <p:sp>
        <p:nvSpPr>
          <p:cNvPr id="94244" name="Text Box 37"/>
          <p:cNvSpPr txBox="1">
            <a:spLocks noChangeArrowheads="1"/>
          </p:cNvSpPr>
          <p:nvPr/>
        </p:nvSpPr>
        <p:spPr bwMode="auto">
          <a:xfrm>
            <a:off x="2874157" y="5030709"/>
            <a:ext cx="817670" cy="425410"/>
          </a:xfrm>
          <a:prstGeom prst="rect">
            <a:avLst/>
          </a:prstGeom>
          <a:noFill/>
          <a:ln w="9525">
            <a:noFill/>
            <a:miter lim="800000"/>
            <a:headEnd/>
            <a:tailEnd/>
          </a:ln>
        </p:spPr>
        <p:txBody>
          <a:bodyPr wrap="none">
            <a:spAutoFit/>
          </a:bodyPr>
          <a:lstStyle/>
          <a:p>
            <a:r>
              <a:rPr lang="en-US" sz="1800" b="1" i="1" dirty="0"/>
              <a:t>C(</a:t>
            </a:r>
            <a:r>
              <a:rPr lang="en-US" sz="1800" b="1" i="1" dirty="0" err="1"/>
              <a:t>cp</a:t>
            </a:r>
            <a:r>
              <a:rPr lang="en-US" sz="1800" b="1" i="1" dirty="0"/>
              <a:t>)</a:t>
            </a:r>
          </a:p>
        </p:txBody>
      </p:sp>
      <p:sp>
        <p:nvSpPr>
          <p:cNvPr id="94245" name="Text Box 38"/>
          <p:cNvSpPr txBox="1">
            <a:spLocks noChangeArrowheads="1"/>
          </p:cNvSpPr>
          <p:nvPr/>
        </p:nvSpPr>
        <p:spPr bwMode="auto">
          <a:xfrm>
            <a:off x="4060603" y="4404565"/>
            <a:ext cx="832403" cy="425410"/>
          </a:xfrm>
          <a:prstGeom prst="rect">
            <a:avLst/>
          </a:prstGeom>
          <a:noFill/>
          <a:ln w="9525">
            <a:noFill/>
            <a:miter lim="800000"/>
            <a:headEnd/>
            <a:tailEnd/>
          </a:ln>
        </p:spPr>
        <p:txBody>
          <a:bodyPr wrap="none">
            <a:spAutoFit/>
          </a:bodyPr>
          <a:lstStyle/>
          <a:p>
            <a:r>
              <a:rPr lang="en-US" sz="1800" b="1" i="1"/>
              <a:t>C(cn)</a:t>
            </a:r>
          </a:p>
        </p:txBody>
      </p:sp>
      <p:sp>
        <p:nvSpPr>
          <p:cNvPr id="94246" name="Text Box 39"/>
          <p:cNvSpPr txBox="1">
            <a:spLocks noChangeArrowheads="1"/>
          </p:cNvSpPr>
          <p:nvPr/>
        </p:nvSpPr>
        <p:spPr bwMode="auto">
          <a:xfrm>
            <a:off x="4171099" y="3618203"/>
            <a:ext cx="670342" cy="425409"/>
          </a:xfrm>
          <a:prstGeom prst="rect">
            <a:avLst/>
          </a:prstGeom>
          <a:noFill/>
          <a:ln w="9525">
            <a:noFill/>
            <a:miter lim="800000"/>
            <a:headEnd/>
            <a:tailEnd/>
          </a:ln>
        </p:spPr>
        <p:txBody>
          <a:bodyPr wrap="none">
            <a:spAutoFit/>
          </a:bodyPr>
          <a:lstStyle/>
          <a:p>
            <a:r>
              <a:rPr lang="en-US" sz="1800" b="1" i="1"/>
              <a:t>C(I)</a:t>
            </a:r>
          </a:p>
        </p:txBody>
      </p:sp>
      <p:sp>
        <p:nvSpPr>
          <p:cNvPr id="94247" name="Text Box 40"/>
          <p:cNvSpPr txBox="1">
            <a:spLocks noChangeArrowheads="1"/>
          </p:cNvSpPr>
          <p:nvPr/>
        </p:nvSpPr>
        <p:spPr bwMode="auto">
          <a:xfrm>
            <a:off x="8008077" y="2863148"/>
            <a:ext cx="618777" cy="318596"/>
          </a:xfrm>
          <a:prstGeom prst="rect">
            <a:avLst/>
          </a:prstGeom>
          <a:noFill/>
          <a:ln w="9525">
            <a:noFill/>
            <a:miter lim="800000"/>
            <a:headEnd/>
            <a:tailEnd/>
          </a:ln>
        </p:spPr>
        <p:txBody>
          <a:bodyPr wrap="none" lIns="0" tIns="0" rIns="0" bIns="0">
            <a:spAutoFit/>
          </a:bodyPr>
          <a:lstStyle/>
          <a:p>
            <a:r>
              <a:rPr lang="en-US" sz="1800" b="1" i="1" dirty="0"/>
              <a:t>C(</a:t>
            </a:r>
            <a:r>
              <a:rPr lang="en-US" sz="1800" b="1" i="1" dirty="0" err="1"/>
              <a:t>cn</a:t>
            </a:r>
            <a:r>
              <a:rPr lang="en-US" sz="1800" b="1" i="1" dirty="0"/>
              <a:t>)</a:t>
            </a:r>
          </a:p>
        </p:txBody>
      </p:sp>
      <p:sp>
        <p:nvSpPr>
          <p:cNvPr id="94248" name="Text Box 41"/>
          <p:cNvSpPr txBox="1">
            <a:spLocks noChangeArrowheads="1"/>
          </p:cNvSpPr>
          <p:nvPr/>
        </p:nvSpPr>
        <p:spPr bwMode="auto">
          <a:xfrm>
            <a:off x="8008077" y="2060211"/>
            <a:ext cx="604044" cy="318596"/>
          </a:xfrm>
          <a:prstGeom prst="rect">
            <a:avLst/>
          </a:prstGeom>
          <a:noFill/>
          <a:ln w="9525">
            <a:noFill/>
            <a:miter lim="800000"/>
            <a:headEnd/>
            <a:tailEnd/>
          </a:ln>
        </p:spPr>
        <p:txBody>
          <a:bodyPr wrap="none" lIns="0" tIns="0" rIns="0" bIns="0">
            <a:spAutoFit/>
          </a:bodyPr>
          <a:lstStyle/>
          <a:p>
            <a:r>
              <a:rPr lang="en-US" sz="1800" b="1" i="1"/>
              <a:t>C(dc)</a:t>
            </a:r>
          </a:p>
        </p:txBody>
      </p:sp>
      <p:sp>
        <p:nvSpPr>
          <p:cNvPr id="94249" name="Text Box 45"/>
          <p:cNvSpPr txBox="1">
            <a:spLocks noChangeArrowheads="1"/>
          </p:cNvSpPr>
          <p:nvPr/>
        </p:nvSpPr>
        <p:spPr bwMode="auto">
          <a:xfrm>
            <a:off x="1587896" y="2027062"/>
            <a:ext cx="2608406" cy="338554"/>
          </a:xfrm>
          <a:prstGeom prst="rect">
            <a:avLst/>
          </a:prstGeom>
          <a:noFill/>
          <a:ln w="9525">
            <a:noFill/>
            <a:miter lim="800000"/>
            <a:headEnd/>
            <a:tailEnd/>
          </a:ln>
        </p:spPr>
        <p:txBody>
          <a:bodyPr wrap="none">
            <a:spAutoFit/>
          </a:bodyPr>
          <a:lstStyle/>
          <a:p>
            <a:r>
              <a:rPr lang="en-US" sz="1600" b="1" i="1" dirty="0">
                <a:latin typeface="Agency FB" panose="020B0503020202020204" pitchFamily="34" charset="0"/>
              </a:rPr>
              <a:t>Local / Regional Distribution Costs</a:t>
            </a:r>
          </a:p>
        </p:txBody>
      </p:sp>
      <p:sp>
        <p:nvSpPr>
          <p:cNvPr id="94250" name="Text Box 46"/>
          <p:cNvSpPr txBox="1">
            <a:spLocks noChangeArrowheads="1"/>
          </p:cNvSpPr>
          <p:nvPr/>
        </p:nvSpPr>
        <p:spPr bwMode="auto">
          <a:xfrm>
            <a:off x="1578028" y="2516927"/>
            <a:ext cx="3113353" cy="338554"/>
          </a:xfrm>
          <a:prstGeom prst="rect">
            <a:avLst/>
          </a:prstGeom>
          <a:noFill/>
          <a:ln w="9525">
            <a:noFill/>
            <a:miter lim="800000"/>
            <a:headEnd/>
            <a:tailEnd/>
          </a:ln>
        </p:spPr>
        <p:txBody>
          <a:bodyPr wrap="none">
            <a:spAutoFit/>
          </a:bodyPr>
          <a:lstStyle/>
          <a:p>
            <a:r>
              <a:rPr lang="en-US" sz="1600" b="1" i="1" dirty="0">
                <a:latin typeface="Agency FB" panose="020B0503020202020204" pitchFamily="34" charset="0"/>
              </a:rPr>
              <a:t>National / International Distribution Costs</a:t>
            </a:r>
          </a:p>
        </p:txBody>
      </p:sp>
      <p:cxnSp>
        <p:nvCxnSpPr>
          <p:cNvPr id="3" name="Straight Arrow Connector 2"/>
          <p:cNvCxnSpPr>
            <a:stCxn id="94217" idx="3"/>
            <a:endCxn id="94243" idx="1"/>
          </p:cNvCxnSpPr>
          <p:nvPr/>
        </p:nvCxnSpPr>
        <p:spPr bwMode="auto">
          <a:xfrm>
            <a:off x="1890910" y="5760025"/>
            <a:ext cx="2217439" cy="0"/>
          </a:xfrm>
          <a:prstGeom prst="straightConnector1">
            <a:avLst/>
          </a:prstGeom>
          <a:solidFill>
            <a:schemeClr val="accent1"/>
          </a:solidFill>
          <a:ln w="38100" cap="flat" cmpd="sng" algn="ctr">
            <a:solidFill>
              <a:schemeClr val="accent2">
                <a:lumMod val="75000"/>
              </a:schemeClr>
            </a:solidFill>
            <a:prstDash val="solid"/>
            <a:round/>
            <a:headEnd type="none" w="med" len="med"/>
            <a:tailEnd type="triangle"/>
          </a:ln>
          <a:effectLst/>
        </p:spPr>
      </p:cxnSp>
      <p:cxnSp>
        <p:nvCxnSpPr>
          <p:cNvPr id="45" name="Straight Arrow Connector 44"/>
          <p:cNvCxnSpPr>
            <a:stCxn id="94243" idx="3"/>
            <a:endCxn id="94218" idx="1"/>
          </p:cNvCxnSpPr>
          <p:nvPr/>
        </p:nvCxnSpPr>
        <p:spPr bwMode="auto">
          <a:xfrm>
            <a:off x="5497512" y="5760025"/>
            <a:ext cx="1778450" cy="0"/>
          </a:xfrm>
          <a:prstGeom prst="straightConnector1">
            <a:avLst/>
          </a:prstGeom>
          <a:solidFill>
            <a:schemeClr val="accent1"/>
          </a:solidFill>
          <a:ln w="38100" cap="flat" cmpd="sng" algn="ctr">
            <a:solidFill>
              <a:schemeClr val="accent2">
                <a:lumMod val="75000"/>
              </a:schemeClr>
            </a:solidFill>
            <a:prstDash val="solid"/>
            <a:round/>
            <a:headEnd type="none" w="med" len="med"/>
            <a:tailEnd type="triangle"/>
          </a:ln>
          <a:effectLst/>
        </p:spPr>
      </p:cxnSp>
      <p:sp>
        <p:nvSpPr>
          <p:cNvPr id="46" name="Footer Placeholder 2"/>
          <p:cNvSpPr>
            <a:spLocks noGrp="1"/>
          </p:cNvSpPr>
          <p:nvPr>
            <p:ph type="ftr" sz="quarter" idx="11"/>
          </p:nvPr>
        </p:nvSpPr>
        <p:spPr>
          <a:xfrm>
            <a:off x="0" y="6248400"/>
            <a:ext cx="9144000" cy="457200"/>
          </a:xfrm>
        </p:spPr>
        <p:txBody>
          <a:bodyPr/>
          <a:lstStyle/>
          <a:p>
            <a:pPr>
              <a:defRPr/>
            </a:pPr>
            <a:r>
              <a:rPr lang="en-US" sz="1100" dirty="0"/>
              <a:t>Copyright © 1998-2016, Dr. Jean-Paul Rodrigue, Dept. of Global Studies &amp; Geography, Hofstra University. For personal or classroom use ONLY. This material (including graphics) is not public domain and cannot be published, in whole or in part, in ANY form (printed or electronic) and on any media without consent. This includes conference presentations. Permission MUST be requested prior to use.</a:t>
            </a:r>
          </a:p>
        </p:txBody>
      </p:sp>
    </p:spTree>
    <p:extLst>
      <p:ext uri="{BB962C8B-B14F-4D97-AF65-F5344CB8AC3E}">
        <p14:creationId xmlns:p14="http://schemas.microsoft.com/office/powerpoint/2010/main" val="41486092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5873236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ChangeArrowheads="1"/>
          </p:cNvSpPr>
          <p:nvPr>
            <p:ph type="title" idx="4294967295"/>
          </p:nvPr>
        </p:nvSpPr>
        <p:spPr>
          <a:xfrm>
            <a:off x="611188" y="333375"/>
            <a:ext cx="7772400" cy="1143000"/>
          </a:xfrm>
        </p:spPr>
        <p:txBody>
          <a:bodyPr/>
          <a:lstStyle/>
          <a:p>
            <a:pPr eaLnBrk="1" hangingPunct="1"/>
            <a:r>
              <a:rPr lang="en-GB" sz="3600" dirty="0"/>
              <a:t>Learning Objectives</a:t>
            </a:r>
          </a:p>
        </p:txBody>
      </p:sp>
      <p:sp>
        <p:nvSpPr>
          <p:cNvPr id="17410" name="Rectangle 3" descr="Rectangle: Click to edit Master text styles&#10;Second level&#10;Third level&#10;Fourth level&#10;Fifth level"/>
          <p:cNvSpPr>
            <a:spLocks noGrp="1" noChangeArrowheads="1"/>
          </p:cNvSpPr>
          <p:nvPr>
            <p:ph type="body" idx="4294967295"/>
          </p:nvPr>
        </p:nvSpPr>
        <p:spPr>
          <a:xfrm>
            <a:off x="838200" y="1905000"/>
            <a:ext cx="7772400" cy="4619625"/>
          </a:xfrm>
        </p:spPr>
        <p:txBody>
          <a:bodyPr/>
          <a:lstStyle/>
          <a:p>
            <a:pPr eaLnBrk="1" hangingPunct="1"/>
            <a:r>
              <a:rPr lang="en-US" dirty="0"/>
              <a:t>In this lesson we will:</a:t>
            </a:r>
          </a:p>
          <a:p>
            <a:pPr lvl="1" eaLnBrk="1" hangingPunct="1"/>
            <a:r>
              <a:rPr lang="en-US" dirty="0"/>
              <a:t>Introduce the importance of Transport in Location;</a:t>
            </a:r>
          </a:p>
          <a:p>
            <a:pPr lvl="1" eaLnBrk="1" hangingPunct="1"/>
            <a:r>
              <a:rPr lang="en-US" dirty="0"/>
              <a:t>Present the factors characterizing a transport system;</a:t>
            </a:r>
          </a:p>
          <a:p>
            <a:pPr lvl="1" eaLnBrk="1" hangingPunct="1"/>
            <a:r>
              <a:rPr lang="en-US" dirty="0"/>
              <a:t>Examine the growth factors in transport demand;</a:t>
            </a:r>
          </a:p>
          <a:p>
            <a:pPr lvl="1" eaLnBrk="1" hangingPunct="1"/>
            <a:r>
              <a:rPr lang="en-US" dirty="0"/>
              <a:t>Scale of spatial organization of transport</a:t>
            </a:r>
          </a:p>
          <a:p>
            <a:pPr lvl="1" eaLnBrk="1" hangingPunct="1"/>
            <a:r>
              <a:rPr lang="en-US" dirty="0"/>
              <a:t>The spatial structure of transport costs</a:t>
            </a:r>
          </a:p>
          <a:p>
            <a:pPr lvl="1" eaLnBrk="1" hangingPunct="1"/>
            <a:r>
              <a:rPr lang="en-US" dirty="0"/>
              <a:t>Route selection issues</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it-IT" altLang="it-IT" sz="3200" dirty="0"/>
              <a:t>The </a:t>
            </a:r>
            <a:r>
              <a:rPr lang="it-IT" altLang="it-IT" sz="3200" dirty="0" err="1"/>
              <a:t>spatial</a:t>
            </a:r>
            <a:r>
              <a:rPr lang="it-IT" altLang="it-IT" sz="3200" dirty="0"/>
              <a:t> </a:t>
            </a:r>
            <a:r>
              <a:rPr lang="it-IT" altLang="it-IT" sz="3200" dirty="0" err="1"/>
              <a:t>structure</a:t>
            </a:r>
            <a:r>
              <a:rPr lang="it-IT" altLang="it-IT" sz="3200" dirty="0"/>
              <a:t> of </a:t>
            </a:r>
            <a:r>
              <a:rPr lang="it-IT" altLang="it-IT" sz="3200" dirty="0" err="1"/>
              <a:t>transport</a:t>
            </a:r>
            <a:r>
              <a:rPr lang="it-IT" altLang="it-IT" sz="3200" dirty="0"/>
              <a:t> </a:t>
            </a:r>
            <a:r>
              <a:rPr lang="it-IT" altLang="it-IT" sz="3200" dirty="0" err="1"/>
              <a:t>costs</a:t>
            </a:r>
            <a:endParaRPr lang="it-IT" altLang="it-IT" sz="3200" dirty="0"/>
          </a:p>
        </p:txBody>
      </p:sp>
      <p:sp>
        <p:nvSpPr>
          <p:cNvPr id="44035" name="Rectangle 3" descr="Rectangle: Click to edit Master text styles&#10;Second level&#10;Third level&#10;Fourth level&#10;Fifth level"/>
          <p:cNvSpPr>
            <a:spLocks noGrp="1" noChangeArrowheads="1"/>
          </p:cNvSpPr>
          <p:nvPr>
            <p:ph type="body" idx="1"/>
          </p:nvPr>
        </p:nvSpPr>
        <p:spPr>
          <a:xfrm>
            <a:off x="838200" y="1628775"/>
            <a:ext cx="7772400" cy="4968875"/>
          </a:xfrm>
        </p:spPr>
        <p:txBody>
          <a:bodyPr/>
          <a:lstStyle/>
          <a:p>
            <a:pPr>
              <a:lnSpc>
                <a:spcPct val="80000"/>
              </a:lnSpc>
            </a:pPr>
            <a:r>
              <a:rPr lang="it-IT" altLang="it-IT" sz="2400" dirty="0" err="1"/>
              <a:t>Simplified</a:t>
            </a:r>
            <a:r>
              <a:rPr lang="it-IT" altLang="it-IT" sz="2400" dirty="0"/>
              <a:t> </a:t>
            </a:r>
            <a:r>
              <a:rPr lang="it-IT" altLang="it-IT" sz="2400" dirty="0" err="1"/>
              <a:t>hypotheses</a:t>
            </a:r>
            <a:r>
              <a:rPr lang="it-IT" altLang="it-IT" sz="2400" dirty="0"/>
              <a:t> on </a:t>
            </a:r>
            <a:r>
              <a:rPr lang="it-IT" altLang="it-IT" sz="2400" dirty="0" err="1"/>
              <a:t>transport</a:t>
            </a:r>
            <a:r>
              <a:rPr lang="it-IT" altLang="it-IT" sz="2400" dirty="0"/>
              <a:t>: </a:t>
            </a:r>
            <a:r>
              <a:rPr lang="it-IT" altLang="it-IT" sz="2400" b="1" dirty="0" err="1"/>
              <a:t>transport</a:t>
            </a:r>
            <a:r>
              <a:rPr lang="it-IT" altLang="it-IT" sz="2400" b="1" dirty="0"/>
              <a:t> </a:t>
            </a:r>
            <a:r>
              <a:rPr lang="it-IT" altLang="it-IT" sz="2400" b="1" dirty="0" err="1"/>
              <a:t>costs</a:t>
            </a:r>
            <a:r>
              <a:rPr lang="it-IT" altLang="it-IT" sz="2400" b="1" dirty="0"/>
              <a:t> </a:t>
            </a:r>
            <a:r>
              <a:rPr lang="it-IT" altLang="it-IT" sz="2400" b="1" dirty="0" err="1"/>
              <a:t>proportional</a:t>
            </a:r>
            <a:r>
              <a:rPr lang="it-IT" altLang="it-IT" sz="2400" b="1" dirty="0"/>
              <a:t> to </a:t>
            </a:r>
            <a:r>
              <a:rPr lang="it-IT" altLang="it-IT" sz="2400" b="1" dirty="0" err="1"/>
              <a:t>distance</a:t>
            </a:r>
            <a:r>
              <a:rPr lang="it-IT" altLang="it-IT" sz="2400" b="1" dirty="0"/>
              <a:t>:</a:t>
            </a:r>
          </a:p>
          <a:p>
            <a:pPr lvl="1">
              <a:lnSpc>
                <a:spcPct val="80000"/>
              </a:lnSpc>
            </a:pPr>
            <a:r>
              <a:rPr lang="it-IT" altLang="it-IT" sz="2000" dirty="0"/>
              <a:t>Weber (minimum </a:t>
            </a:r>
            <a:r>
              <a:rPr lang="it-IT" altLang="it-IT" sz="2000" dirty="0" err="1"/>
              <a:t>transport</a:t>
            </a:r>
            <a:r>
              <a:rPr lang="it-IT" altLang="it-IT" sz="2000" dirty="0"/>
              <a:t> </a:t>
            </a:r>
            <a:r>
              <a:rPr lang="it-IT" altLang="it-IT" sz="2000" dirty="0" err="1"/>
              <a:t>cost</a:t>
            </a:r>
            <a:r>
              <a:rPr lang="it-IT" altLang="it-IT" sz="2000" dirty="0"/>
              <a:t>)</a:t>
            </a:r>
          </a:p>
          <a:p>
            <a:pPr lvl="1">
              <a:lnSpc>
                <a:spcPct val="80000"/>
              </a:lnSpc>
            </a:pPr>
            <a:r>
              <a:rPr lang="it-IT" altLang="it-IT" sz="2000" dirty="0"/>
              <a:t>Von </a:t>
            </a:r>
            <a:r>
              <a:rPr lang="it-IT" altLang="it-IT" sz="2000" dirty="0" err="1"/>
              <a:t>Thunen</a:t>
            </a:r>
            <a:r>
              <a:rPr lang="it-IT" altLang="it-IT" sz="2000" dirty="0"/>
              <a:t> (location </a:t>
            </a:r>
            <a:r>
              <a:rPr lang="it-IT" altLang="it-IT" sz="2000" dirty="0" err="1"/>
              <a:t>rent</a:t>
            </a:r>
            <a:r>
              <a:rPr lang="it-IT" altLang="it-IT" sz="2000" dirty="0"/>
              <a:t>)</a:t>
            </a:r>
          </a:p>
          <a:p>
            <a:pPr>
              <a:lnSpc>
                <a:spcPct val="80000"/>
              </a:lnSpc>
            </a:pPr>
            <a:r>
              <a:rPr lang="it-IT" altLang="it-IT" sz="2400" dirty="0"/>
              <a:t>Real world: </a:t>
            </a:r>
            <a:r>
              <a:rPr lang="it-IT" altLang="it-IT" sz="2400" dirty="0" err="1"/>
              <a:t>transport</a:t>
            </a:r>
            <a:r>
              <a:rPr lang="it-IT" altLang="it-IT" sz="2400" dirty="0"/>
              <a:t> </a:t>
            </a:r>
            <a:r>
              <a:rPr lang="it-IT" altLang="it-IT" sz="2400" dirty="0" err="1"/>
              <a:t>costs</a:t>
            </a:r>
            <a:r>
              <a:rPr lang="it-IT" altLang="it-IT" sz="2400" dirty="0"/>
              <a:t> </a:t>
            </a:r>
            <a:r>
              <a:rPr lang="it-IT" altLang="it-IT" sz="2400" dirty="0" err="1"/>
              <a:t>hold</a:t>
            </a:r>
            <a:r>
              <a:rPr lang="it-IT" altLang="it-IT" sz="2400" dirty="0"/>
              <a:t> a </a:t>
            </a:r>
            <a:r>
              <a:rPr lang="it-IT" altLang="it-IT" sz="2400" b="1" dirty="0" err="1"/>
              <a:t>fixed</a:t>
            </a:r>
            <a:r>
              <a:rPr lang="it-IT" altLang="it-IT" sz="2400" b="1" dirty="0"/>
              <a:t> </a:t>
            </a:r>
            <a:r>
              <a:rPr lang="it-IT" altLang="it-IT" sz="2400" b="1" dirty="0" err="1"/>
              <a:t>loading</a:t>
            </a:r>
            <a:r>
              <a:rPr lang="it-IT" altLang="it-IT" sz="2400" b="1" dirty="0"/>
              <a:t> component</a:t>
            </a:r>
            <a:r>
              <a:rPr lang="it-IT" altLang="it-IT" sz="2400" dirty="0"/>
              <a:t>, a </a:t>
            </a:r>
            <a:r>
              <a:rPr lang="it-IT" altLang="it-IT" sz="2400" b="1" dirty="0" err="1"/>
              <a:t>fixed</a:t>
            </a:r>
            <a:r>
              <a:rPr lang="it-IT" altLang="it-IT" sz="2400" b="1" dirty="0"/>
              <a:t> </a:t>
            </a:r>
            <a:r>
              <a:rPr lang="it-IT" altLang="it-IT" sz="2400" b="1" dirty="0" err="1"/>
              <a:t>unloading</a:t>
            </a:r>
            <a:r>
              <a:rPr lang="it-IT" altLang="it-IT" sz="2400" b="1" dirty="0"/>
              <a:t> component </a:t>
            </a:r>
            <a:r>
              <a:rPr lang="it-IT" altLang="it-IT" sz="2400" dirty="0"/>
              <a:t>and </a:t>
            </a:r>
            <a:r>
              <a:rPr lang="it-IT" altLang="it-IT" sz="2400" dirty="0" err="1"/>
              <a:t>costs</a:t>
            </a:r>
            <a:r>
              <a:rPr lang="it-IT" altLang="it-IT" sz="2400" dirty="0"/>
              <a:t> </a:t>
            </a:r>
            <a:r>
              <a:rPr lang="it-IT" altLang="it-IT" sz="2400" dirty="0" err="1"/>
              <a:t>varying</a:t>
            </a:r>
            <a:r>
              <a:rPr lang="it-IT" altLang="it-IT" sz="2400" dirty="0"/>
              <a:t> in a </a:t>
            </a:r>
            <a:r>
              <a:rPr lang="it-IT" altLang="it-IT" sz="2400" dirty="0" err="1"/>
              <a:t>less</a:t>
            </a:r>
            <a:r>
              <a:rPr lang="it-IT" altLang="it-IT" sz="2400" dirty="0"/>
              <a:t> </a:t>
            </a:r>
            <a:r>
              <a:rPr lang="it-IT" altLang="it-IT" sz="2400" dirty="0" err="1"/>
              <a:t>than</a:t>
            </a:r>
            <a:r>
              <a:rPr lang="it-IT" altLang="it-IT" sz="2400" dirty="0"/>
              <a:t> </a:t>
            </a:r>
            <a:r>
              <a:rPr lang="it-IT" altLang="it-IT" sz="2400" dirty="0" err="1"/>
              <a:t>proportional</a:t>
            </a:r>
            <a:r>
              <a:rPr lang="it-IT" altLang="it-IT" sz="2400" dirty="0"/>
              <a:t> way to </a:t>
            </a:r>
            <a:r>
              <a:rPr lang="it-IT" altLang="it-IT" sz="2400" dirty="0" err="1"/>
              <a:t>travel’s</a:t>
            </a:r>
            <a:r>
              <a:rPr lang="it-IT" altLang="it-IT" sz="2400" dirty="0"/>
              <a:t> </a:t>
            </a:r>
            <a:r>
              <a:rPr lang="it-IT" altLang="it-IT" sz="2400" dirty="0" err="1"/>
              <a:t>length</a:t>
            </a:r>
            <a:r>
              <a:rPr lang="it-IT" altLang="it-IT" sz="2400" dirty="0"/>
              <a:t>.</a:t>
            </a:r>
          </a:p>
          <a:p>
            <a:pPr>
              <a:lnSpc>
                <a:spcPct val="80000"/>
              </a:lnSpc>
            </a:pPr>
            <a:r>
              <a:rPr lang="it-IT" altLang="it-IT" sz="2400" dirty="0" err="1"/>
              <a:t>Economies</a:t>
            </a:r>
            <a:r>
              <a:rPr lang="it-IT" altLang="it-IT" sz="2400" dirty="0"/>
              <a:t> of scale</a:t>
            </a:r>
          </a:p>
          <a:p>
            <a:pPr>
              <a:lnSpc>
                <a:spcPct val="80000"/>
              </a:lnSpc>
            </a:pPr>
            <a:r>
              <a:rPr lang="it-IT" altLang="it-IT" sz="2400" dirty="0" err="1"/>
              <a:t>Different</a:t>
            </a:r>
            <a:r>
              <a:rPr lang="it-IT" altLang="it-IT" sz="2400" dirty="0"/>
              <a:t> </a:t>
            </a:r>
            <a:r>
              <a:rPr lang="it-IT" altLang="it-IT" sz="2400" dirty="0" err="1"/>
              <a:t>weight</a:t>
            </a:r>
            <a:r>
              <a:rPr lang="it-IT" altLang="it-IT" sz="2400" dirty="0"/>
              <a:t> of </a:t>
            </a:r>
            <a:r>
              <a:rPr lang="it-IT" altLang="it-IT" sz="2400" dirty="0" err="1"/>
              <a:t>distace</a:t>
            </a:r>
            <a:r>
              <a:rPr lang="it-IT" altLang="it-IT" sz="2400" dirty="0"/>
              <a:t> for </a:t>
            </a:r>
            <a:r>
              <a:rPr lang="it-IT" altLang="it-IT" sz="2400" dirty="0" err="1"/>
              <a:t>different</a:t>
            </a:r>
            <a:r>
              <a:rPr lang="it-IT" altLang="it-IT" sz="2400" dirty="0"/>
              <a:t> </a:t>
            </a:r>
            <a:r>
              <a:rPr lang="it-IT" altLang="it-IT" sz="2400" dirty="0" err="1"/>
              <a:t>transport</a:t>
            </a:r>
            <a:r>
              <a:rPr lang="it-IT" altLang="it-IT" sz="2400" dirty="0"/>
              <a:t> </a:t>
            </a:r>
            <a:r>
              <a:rPr lang="it-IT" altLang="it-IT" sz="2400" dirty="0" err="1"/>
              <a:t>modes</a:t>
            </a:r>
            <a:r>
              <a:rPr lang="it-IT" altLang="it-IT" sz="2400" dirty="0"/>
              <a:t>:</a:t>
            </a:r>
          </a:p>
          <a:p>
            <a:pPr lvl="1">
              <a:lnSpc>
                <a:spcPct val="80000"/>
              </a:lnSpc>
            </a:pPr>
            <a:r>
              <a:rPr lang="it-IT" altLang="it-IT" sz="2000" dirty="0"/>
              <a:t>Road </a:t>
            </a:r>
          </a:p>
          <a:p>
            <a:pPr lvl="1">
              <a:lnSpc>
                <a:spcPct val="80000"/>
              </a:lnSpc>
            </a:pPr>
            <a:r>
              <a:rPr lang="it-IT" altLang="it-IT" sz="2000" dirty="0" err="1"/>
              <a:t>Railway</a:t>
            </a:r>
            <a:r>
              <a:rPr lang="it-IT" altLang="it-IT" sz="2000" dirty="0"/>
              <a:t> </a:t>
            </a:r>
          </a:p>
          <a:p>
            <a:pPr lvl="1">
              <a:lnSpc>
                <a:spcPct val="80000"/>
              </a:lnSpc>
            </a:pPr>
            <a:r>
              <a:rPr lang="it-IT" altLang="it-IT" sz="2000" dirty="0"/>
              <a:t>Water/Air</a:t>
            </a:r>
          </a:p>
          <a:p>
            <a:pPr>
              <a:lnSpc>
                <a:spcPct val="80000"/>
              </a:lnSpc>
            </a:pPr>
            <a:endParaRPr lang="it-IT" altLang="it-IT" sz="2400" dirty="0"/>
          </a:p>
        </p:txBody>
      </p:sp>
    </p:spTree>
    <p:extLst>
      <p:ext uri="{BB962C8B-B14F-4D97-AF65-F5344CB8AC3E}">
        <p14:creationId xmlns:p14="http://schemas.microsoft.com/office/powerpoint/2010/main" val="3857863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9"/>
          <p:cNvSpPr>
            <a:spLocks noGrp="1" noChangeArrowheads="1"/>
          </p:cNvSpPr>
          <p:nvPr>
            <p:ph type="title"/>
          </p:nvPr>
        </p:nvSpPr>
        <p:spPr/>
        <p:txBody>
          <a:bodyPr/>
          <a:lstStyle/>
          <a:p>
            <a:pPr eaLnBrk="1" hangingPunct="1"/>
            <a:r>
              <a:rPr lang="en-US"/>
              <a:t>Different Friction of Distance Functions </a:t>
            </a:r>
          </a:p>
        </p:txBody>
      </p:sp>
      <p:sp>
        <p:nvSpPr>
          <p:cNvPr id="71684" name="Freeform 38"/>
          <p:cNvSpPr>
            <a:spLocks/>
          </p:cNvSpPr>
          <p:nvPr/>
        </p:nvSpPr>
        <p:spPr bwMode="auto">
          <a:xfrm>
            <a:off x="5099050" y="2409825"/>
            <a:ext cx="2754313" cy="655638"/>
          </a:xfrm>
          <a:custGeom>
            <a:avLst/>
            <a:gdLst>
              <a:gd name="T0" fmla="*/ 0 w 1735"/>
              <a:gd name="T1" fmla="*/ 2147483647 h 413"/>
              <a:gd name="T2" fmla="*/ 2147483647 w 1735"/>
              <a:gd name="T3" fmla="*/ 2147483647 h 413"/>
              <a:gd name="T4" fmla="*/ 2147483647 w 1735"/>
              <a:gd name="T5" fmla="*/ 2147483647 h 413"/>
              <a:gd name="T6" fmla="*/ 2147483647 w 1735"/>
              <a:gd name="T7" fmla="*/ 2147483647 h 413"/>
              <a:gd name="T8" fmla="*/ 2147483647 w 1735"/>
              <a:gd name="T9" fmla="*/ 2147483647 h 413"/>
              <a:gd name="T10" fmla="*/ 2147483647 w 1735"/>
              <a:gd name="T11" fmla="*/ 2147483647 h 413"/>
              <a:gd name="T12" fmla="*/ 2147483647 w 1735"/>
              <a:gd name="T13" fmla="*/ 2147483647 h 413"/>
              <a:gd name="T14" fmla="*/ 2147483647 w 1735"/>
              <a:gd name="T15" fmla="*/ 2147483647 h 413"/>
              <a:gd name="T16" fmla="*/ 2147483647 w 1735"/>
              <a:gd name="T17" fmla="*/ 2147483647 h 413"/>
              <a:gd name="T18" fmla="*/ 2147483647 w 1735"/>
              <a:gd name="T19" fmla="*/ 2147483647 h 413"/>
              <a:gd name="T20" fmla="*/ 2147483647 w 1735"/>
              <a:gd name="T21" fmla="*/ 0 h 413"/>
              <a:gd name="T22" fmla="*/ 2147483647 w 1735"/>
              <a:gd name="T23" fmla="*/ 0 h 41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35"/>
              <a:gd name="T37" fmla="*/ 0 h 413"/>
              <a:gd name="T38" fmla="*/ 1735 w 1735"/>
              <a:gd name="T39" fmla="*/ 413 h 413"/>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35" h="413">
                <a:moveTo>
                  <a:pt x="0" y="413"/>
                </a:moveTo>
                <a:lnTo>
                  <a:pt x="298" y="413"/>
                </a:lnTo>
                <a:lnTo>
                  <a:pt x="298" y="325"/>
                </a:lnTo>
                <a:lnTo>
                  <a:pt x="583" y="325"/>
                </a:lnTo>
                <a:lnTo>
                  <a:pt x="584" y="290"/>
                </a:lnTo>
                <a:lnTo>
                  <a:pt x="935" y="290"/>
                </a:lnTo>
                <a:lnTo>
                  <a:pt x="935" y="163"/>
                </a:lnTo>
                <a:lnTo>
                  <a:pt x="1328" y="163"/>
                </a:lnTo>
                <a:lnTo>
                  <a:pt x="1328" y="95"/>
                </a:lnTo>
                <a:lnTo>
                  <a:pt x="1620" y="95"/>
                </a:lnTo>
                <a:lnTo>
                  <a:pt x="1620" y="0"/>
                </a:lnTo>
                <a:lnTo>
                  <a:pt x="1735" y="0"/>
                </a:lnTo>
              </a:path>
            </a:pathLst>
          </a:custGeom>
          <a:noFill/>
          <a:ln w="38100">
            <a:solidFill>
              <a:srgbClr val="FF6600"/>
            </a:solidFill>
            <a:round/>
            <a:headEnd/>
            <a:tailEnd/>
          </a:ln>
        </p:spPr>
        <p:txBody>
          <a:bodyPr/>
          <a:lstStyle/>
          <a:p>
            <a:endParaRPr lang="en-US"/>
          </a:p>
        </p:txBody>
      </p:sp>
      <p:sp>
        <p:nvSpPr>
          <p:cNvPr id="71685" name="Rectangle 2"/>
          <p:cNvSpPr>
            <a:spLocks noChangeArrowheads="1"/>
          </p:cNvSpPr>
          <p:nvPr/>
        </p:nvSpPr>
        <p:spPr bwMode="auto">
          <a:xfrm>
            <a:off x="963613" y="1643063"/>
            <a:ext cx="3586162" cy="2112962"/>
          </a:xfrm>
          <a:prstGeom prst="rect">
            <a:avLst/>
          </a:prstGeom>
          <a:noFill/>
          <a:ln w="31750">
            <a:solidFill>
              <a:schemeClr val="bg1">
                <a:lumMod val="85000"/>
              </a:schemeClr>
            </a:solidFill>
            <a:miter lim="800000"/>
            <a:headEnd/>
            <a:tailEnd/>
          </a:ln>
        </p:spPr>
        <p:txBody>
          <a:bodyPr wrap="none" anchor="ctr"/>
          <a:lstStyle/>
          <a:p>
            <a:pPr>
              <a:defRPr/>
            </a:pPr>
            <a:endParaRPr lang="en-US"/>
          </a:p>
        </p:txBody>
      </p:sp>
      <p:sp>
        <p:nvSpPr>
          <p:cNvPr id="71686" name="Rectangle 11"/>
          <p:cNvSpPr>
            <a:spLocks noChangeArrowheads="1"/>
          </p:cNvSpPr>
          <p:nvPr/>
        </p:nvSpPr>
        <p:spPr bwMode="auto">
          <a:xfrm>
            <a:off x="4684713" y="1643063"/>
            <a:ext cx="3586162" cy="2112962"/>
          </a:xfrm>
          <a:prstGeom prst="rect">
            <a:avLst/>
          </a:prstGeom>
          <a:noFill/>
          <a:ln w="31750">
            <a:solidFill>
              <a:schemeClr val="bg1">
                <a:lumMod val="85000"/>
              </a:schemeClr>
            </a:solidFill>
            <a:miter lim="800000"/>
            <a:headEnd/>
            <a:tailEnd/>
          </a:ln>
        </p:spPr>
        <p:txBody>
          <a:bodyPr wrap="none" anchor="ctr"/>
          <a:lstStyle/>
          <a:p>
            <a:pPr>
              <a:defRPr/>
            </a:pPr>
            <a:endParaRPr lang="en-US"/>
          </a:p>
        </p:txBody>
      </p:sp>
      <p:sp>
        <p:nvSpPr>
          <p:cNvPr id="71687" name="Rectangle 15"/>
          <p:cNvSpPr>
            <a:spLocks noChangeArrowheads="1"/>
          </p:cNvSpPr>
          <p:nvPr/>
        </p:nvSpPr>
        <p:spPr bwMode="auto">
          <a:xfrm>
            <a:off x="963613" y="3873500"/>
            <a:ext cx="3586162" cy="2112963"/>
          </a:xfrm>
          <a:prstGeom prst="rect">
            <a:avLst/>
          </a:prstGeom>
          <a:noFill/>
          <a:ln w="31750">
            <a:solidFill>
              <a:schemeClr val="bg1">
                <a:lumMod val="85000"/>
              </a:schemeClr>
            </a:solidFill>
            <a:miter lim="800000"/>
            <a:headEnd/>
            <a:tailEnd/>
          </a:ln>
        </p:spPr>
        <p:txBody>
          <a:bodyPr wrap="none" anchor="ctr"/>
          <a:lstStyle/>
          <a:p>
            <a:pPr>
              <a:defRPr/>
            </a:pPr>
            <a:endParaRPr lang="en-US"/>
          </a:p>
        </p:txBody>
      </p:sp>
      <p:sp>
        <p:nvSpPr>
          <p:cNvPr id="71688" name="Rectangle 19"/>
          <p:cNvSpPr>
            <a:spLocks noChangeArrowheads="1"/>
          </p:cNvSpPr>
          <p:nvPr/>
        </p:nvSpPr>
        <p:spPr bwMode="auto">
          <a:xfrm>
            <a:off x="4684713" y="3873500"/>
            <a:ext cx="3586162" cy="2112963"/>
          </a:xfrm>
          <a:prstGeom prst="rect">
            <a:avLst/>
          </a:prstGeom>
          <a:noFill/>
          <a:ln w="31750">
            <a:solidFill>
              <a:schemeClr val="bg1">
                <a:lumMod val="85000"/>
              </a:schemeClr>
            </a:solidFill>
            <a:miter lim="800000"/>
            <a:headEnd/>
            <a:tailEnd/>
          </a:ln>
        </p:spPr>
        <p:txBody>
          <a:bodyPr wrap="none" anchor="ctr"/>
          <a:lstStyle/>
          <a:p>
            <a:pPr>
              <a:defRPr/>
            </a:pPr>
            <a:endParaRPr lang="en-US"/>
          </a:p>
        </p:txBody>
      </p:sp>
      <p:sp>
        <p:nvSpPr>
          <p:cNvPr id="71689" name="Arc 8"/>
          <p:cNvSpPr>
            <a:spLocks/>
          </p:cNvSpPr>
          <p:nvPr/>
        </p:nvSpPr>
        <p:spPr bwMode="auto">
          <a:xfrm>
            <a:off x="1355725" y="4364038"/>
            <a:ext cx="2832100" cy="1100137"/>
          </a:xfrm>
          <a:custGeom>
            <a:avLst/>
            <a:gdLst>
              <a:gd name="T0" fmla="*/ 2147483647 w 21600"/>
              <a:gd name="T1" fmla="*/ 0 h 21638"/>
              <a:gd name="T2" fmla="*/ 0 w 21600"/>
              <a:gd name="T3" fmla="*/ 2147483647 h 21638"/>
              <a:gd name="T4" fmla="*/ 0 w 21600"/>
              <a:gd name="T5" fmla="*/ 2147483647 h 21638"/>
              <a:gd name="T6" fmla="*/ 0 60000 65536"/>
              <a:gd name="T7" fmla="*/ 0 60000 65536"/>
              <a:gd name="T8" fmla="*/ 0 60000 65536"/>
              <a:gd name="T9" fmla="*/ 0 w 21600"/>
              <a:gd name="T10" fmla="*/ 0 h 21638"/>
              <a:gd name="T11" fmla="*/ 21600 w 21600"/>
              <a:gd name="T12" fmla="*/ 21638 h 21638"/>
            </a:gdLst>
            <a:ahLst/>
            <a:cxnLst>
              <a:cxn ang="T6">
                <a:pos x="T0" y="T1"/>
              </a:cxn>
              <a:cxn ang="T7">
                <a:pos x="T2" y="T3"/>
              </a:cxn>
              <a:cxn ang="T8">
                <a:pos x="T4" y="T5"/>
              </a:cxn>
            </a:cxnLst>
            <a:rect l="T9" t="T10" r="T11" b="T12"/>
            <a:pathLst>
              <a:path w="21600" h="21638" fill="none" extrusionOk="0">
                <a:moveTo>
                  <a:pt x="21599" y="0"/>
                </a:moveTo>
                <a:cubicBezTo>
                  <a:pt x="21599" y="12"/>
                  <a:pt x="21600" y="25"/>
                  <a:pt x="21600" y="38"/>
                </a:cubicBezTo>
                <a:cubicBezTo>
                  <a:pt x="21600" y="11967"/>
                  <a:pt x="11929" y="21637"/>
                  <a:pt x="0" y="21638"/>
                </a:cubicBezTo>
              </a:path>
              <a:path w="21600" h="21638" stroke="0" extrusionOk="0">
                <a:moveTo>
                  <a:pt x="21599" y="0"/>
                </a:moveTo>
                <a:cubicBezTo>
                  <a:pt x="21599" y="12"/>
                  <a:pt x="21600" y="25"/>
                  <a:pt x="21600" y="38"/>
                </a:cubicBezTo>
                <a:cubicBezTo>
                  <a:pt x="21600" y="11967"/>
                  <a:pt x="11929" y="21637"/>
                  <a:pt x="0" y="21638"/>
                </a:cubicBezTo>
                <a:lnTo>
                  <a:pt x="0" y="38"/>
                </a:lnTo>
                <a:close/>
              </a:path>
            </a:pathLst>
          </a:custGeom>
          <a:noFill/>
          <a:ln w="50800" cap="rnd">
            <a:solidFill>
              <a:srgbClr val="FF0000"/>
            </a:solidFill>
            <a:round/>
            <a:headEnd type="none" w="sm" len="sm"/>
            <a:tailEnd type="none" w="sm" len="sm"/>
          </a:ln>
        </p:spPr>
        <p:txBody>
          <a:bodyPr wrap="none" anchor="ctr"/>
          <a:lstStyle/>
          <a:p>
            <a:endParaRPr lang="en-US"/>
          </a:p>
        </p:txBody>
      </p:sp>
      <p:sp>
        <p:nvSpPr>
          <p:cNvPr id="71690" name="Freeform 31"/>
          <p:cNvSpPr>
            <a:spLocks/>
          </p:cNvSpPr>
          <p:nvPr/>
        </p:nvSpPr>
        <p:spPr bwMode="auto">
          <a:xfrm>
            <a:off x="1352550" y="4276725"/>
            <a:ext cx="2857500" cy="1057275"/>
          </a:xfrm>
          <a:custGeom>
            <a:avLst/>
            <a:gdLst>
              <a:gd name="T0" fmla="*/ 0 w 1674"/>
              <a:gd name="T1" fmla="*/ 2147483647 h 666"/>
              <a:gd name="T2" fmla="*/ 2147483647 w 1674"/>
              <a:gd name="T3" fmla="*/ 2147483647 h 666"/>
              <a:gd name="T4" fmla="*/ 2147483647 w 1674"/>
              <a:gd name="T5" fmla="*/ 0 h 666"/>
              <a:gd name="T6" fmla="*/ 0 60000 65536"/>
              <a:gd name="T7" fmla="*/ 0 60000 65536"/>
              <a:gd name="T8" fmla="*/ 0 60000 65536"/>
              <a:gd name="T9" fmla="*/ 0 w 1674"/>
              <a:gd name="T10" fmla="*/ 0 h 666"/>
              <a:gd name="T11" fmla="*/ 1674 w 1674"/>
              <a:gd name="T12" fmla="*/ 666 h 666"/>
            </a:gdLst>
            <a:ahLst/>
            <a:cxnLst>
              <a:cxn ang="T6">
                <a:pos x="T0" y="T1"/>
              </a:cxn>
              <a:cxn ang="T7">
                <a:pos x="T2" y="T3"/>
              </a:cxn>
              <a:cxn ang="T8">
                <a:pos x="T4" y="T5"/>
              </a:cxn>
            </a:cxnLst>
            <a:rect l="T9" t="T10" r="T11" b="T12"/>
            <a:pathLst>
              <a:path w="1674" h="666">
                <a:moveTo>
                  <a:pt x="0" y="666"/>
                </a:moveTo>
                <a:cubicBezTo>
                  <a:pt x="19" y="517"/>
                  <a:pt x="39" y="369"/>
                  <a:pt x="318" y="258"/>
                </a:cubicBezTo>
                <a:cubicBezTo>
                  <a:pt x="597" y="147"/>
                  <a:pt x="1135" y="73"/>
                  <a:pt x="1674" y="0"/>
                </a:cubicBezTo>
              </a:path>
            </a:pathLst>
          </a:custGeom>
          <a:noFill/>
          <a:ln w="50800">
            <a:solidFill>
              <a:srgbClr val="FF0000"/>
            </a:solidFill>
            <a:round/>
            <a:headEnd/>
            <a:tailEnd/>
          </a:ln>
        </p:spPr>
        <p:txBody>
          <a:bodyPr/>
          <a:lstStyle/>
          <a:p>
            <a:endParaRPr lang="en-US"/>
          </a:p>
        </p:txBody>
      </p:sp>
      <p:sp>
        <p:nvSpPr>
          <p:cNvPr id="71691" name="Freeform 3"/>
          <p:cNvSpPr>
            <a:spLocks/>
          </p:cNvSpPr>
          <p:nvPr/>
        </p:nvSpPr>
        <p:spPr bwMode="auto">
          <a:xfrm>
            <a:off x="1354138" y="1752600"/>
            <a:ext cx="3078162" cy="1644650"/>
          </a:xfrm>
          <a:custGeom>
            <a:avLst/>
            <a:gdLst>
              <a:gd name="T0" fmla="*/ 0 w 1469"/>
              <a:gd name="T1" fmla="*/ 0 h 849"/>
              <a:gd name="T2" fmla="*/ 0 w 1469"/>
              <a:gd name="T3" fmla="*/ 2147483647 h 849"/>
              <a:gd name="T4" fmla="*/ 2147483647 w 1469"/>
              <a:gd name="T5" fmla="*/ 2147483647 h 849"/>
              <a:gd name="T6" fmla="*/ 0 60000 65536"/>
              <a:gd name="T7" fmla="*/ 0 60000 65536"/>
              <a:gd name="T8" fmla="*/ 0 60000 65536"/>
              <a:gd name="T9" fmla="*/ 0 w 1469"/>
              <a:gd name="T10" fmla="*/ 0 h 849"/>
              <a:gd name="T11" fmla="*/ 1469 w 1469"/>
              <a:gd name="T12" fmla="*/ 849 h 849"/>
            </a:gdLst>
            <a:ahLst/>
            <a:cxnLst>
              <a:cxn ang="T6">
                <a:pos x="T0" y="T1"/>
              </a:cxn>
              <a:cxn ang="T7">
                <a:pos x="T2" y="T3"/>
              </a:cxn>
              <a:cxn ang="T8">
                <a:pos x="T4" y="T5"/>
              </a:cxn>
            </a:cxnLst>
            <a:rect l="T9" t="T10" r="T11" b="T12"/>
            <a:pathLst>
              <a:path w="1469" h="849">
                <a:moveTo>
                  <a:pt x="0" y="0"/>
                </a:moveTo>
                <a:lnTo>
                  <a:pt x="0" y="848"/>
                </a:lnTo>
                <a:lnTo>
                  <a:pt x="1468" y="848"/>
                </a:lnTo>
              </a:path>
            </a:pathLst>
          </a:custGeom>
          <a:noFill/>
          <a:ln w="31750">
            <a:solidFill>
              <a:srgbClr val="808080"/>
            </a:solidFill>
            <a:round/>
            <a:headEnd type="triangle" w="med" len="med"/>
            <a:tailEnd type="triangle" w="med" len="med"/>
          </a:ln>
        </p:spPr>
        <p:txBody>
          <a:bodyPr/>
          <a:lstStyle/>
          <a:p>
            <a:endParaRPr lang="en-US"/>
          </a:p>
        </p:txBody>
      </p:sp>
      <p:sp>
        <p:nvSpPr>
          <p:cNvPr id="71692" name="Rectangle 4"/>
          <p:cNvSpPr>
            <a:spLocks noChangeArrowheads="1"/>
          </p:cNvSpPr>
          <p:nvPr/>
        </p:nvSpPr>
        <p:spPr bwMode="auto">
          <a:xfrm>
            <a:off x="2455863" y="3425825"/>
            <a:ext cx="608012" cy="212725"/>
          </a:xfrm>
          <a:prstGeom prst="rect">
            <a:avLst/>
          </a:prstGeom>
          <a:noFill/>
          <a:ln w="9525">
            <a:noFill/>
            <a:miter lim="800000"/>
            <a:headEnd/>
            <a:tailEnd/>
          </a:ln>
        </p:spPr>
        <p:txBody>
          <a:bodyPr wrap="none" lIns="0" tIns="0" rIns="0" bIns="0">
            <a:spAutoFit/>
          </a:bodyPr>
          <a:lstStyle/>
          <a:p>
            <a:r>
              <a:rPr lang="en-US" sz="1400" b="1">
                <a:latin typeface="Arial Narrow" pitchFamily="34" charset="0"/>
              </a:rPr>
              <a:t>Distance</a:t>
            </a:r>
          </a:p>
        </p:txBody>
      </p:sp>
      <p:sp>
        <p:nvSpPr>
          <p:cNvPr id="71693" name="Rectangle 5"/>
          <p:cNvSpPr>
            <a:spLocks noChangeArrowheads="1"/>
          </p:cNvSpPr>
          <p:nvPr/>
        </p:nvSpPr>
        <p:spPr bwMode="auto">
          <a:xfrm rot="-5400000">
            <a:off x="975520" y="2605881"/>
            <a:ext cx="404812" cy="212725"/>
          </a:xfrm>
          <a:prstGeom prst="rect">
            <a:avLst/>
          </a:prstGeom>
          <a:noFill/>
          <a:ln w="9525">
            <a:noFill/>
            <a:miter lim="800000"/>
            <a:headEnd/>
            <a:tailEnd/>
          </a:ln>
        </p:spPr>
        <p:txBody>
          <a:bodyPr wrap="none" lIns="0" tIns="0" rIns="0" bIns="0">
            <a:spAutoFit/>
          </a:bodyPr>
          <a:lstStyle/>
          <a:p>
            <a:r>
              <a:rPr lang="en-US" sz="1400" b="1">
                <a:latin typeface="Arial Narrow" pitchFamily="34" charset="0"/>
              </a:rPr>
              <a:t>Costs</a:t>
            </a:r>
          </a:p>
        </p:txBody>
      </p:sp>
      <p:sp>
        <p:nvSpPr>
          <p:cNvPr id="71694" name="Line 7"/>
          <p:cNvSpPr>
            <a:spLocks noChangeShapeType="1"/>
          </p:cNvSpPr>
          <p:nvPr/>
        </p:nvSpPr>
        <p:spPr bwMode="auto">
          <a:xfrm flipV="1">
            <a:off x="5080000" y="2443163"/>
            <a:ext cx="2792413" cy="715962"/>
          </a:xfrm>
          <a:prstGeom prst="line">
            <a:avLst/>
          </a:prstGeom>
          <a:noFill/>
          <a:ln w="50800">
            <a:solidFill>
              <a:srgbClr val="FF0000"/>
            </a:solidFill>
            <a:round/>
            <a:headEnd type="none" w="sm" len="sm"/>
            <a:tailEnd type="none" w="sm" len="sm"/>
          </a:ln>
        </p:spPr>
        <p:txBody>
          <a:bodyPr wrap="none" anchor="ctr"/>
          <a:lstStyle/>
          <a:p>
            <a:endParaRPr lang="en-US"/>
          </a:p>
        </p:txBody>
      </p:sp>
      <p:sp>
        <p:nvSpPr>
          <p:cNvPr id="71695" name="Freeform 10"/>
          <p:cNvSpPr>
            <a:spLocks/>
          </p:cNvSpPr>
          <p:nvPr/>
        </p:nvSpPr>
        <p:spPr bwMode="auto">
          <a:xfrm>
            <a:off x="5095875" y="4341813"/>
            <a:ext cx="2882900" cy="1068387"/>
          </a:xfrm>
          <a:custGeom>
            <a:avLst/>
            <a:gdLst>
              <a:gd name="T0" fmla="*/ 0 w 1816"/>
              <a:gd name="T1" fmla="*/ 2147483647 h 587"/>
              <a:gd name="T2" fmla="*/ 2147483647 w 1816"/>
              <a:gd name="T3" fmla="*/ 2147483647 h 587"/>
              <a:gd name="T4" fmla="*/ 2147483647 w 1816"/>
              <a:gd name="T5" fmla="*/ 2147483647 h 587"/>
              <a:gd name="T6" fmla="*/ 2147483647 w 1816"/>
              <a:gd name="T7" fmla="*/ 2147483647 h 587"/>
              <a:gd name="T8" fmla="*/ 2147483647 w 1816"/>
              <a:gd name="T9" fmla="*/ 2147483647 h 587"/>
              <a:gd name="T10" fmla="*/ 2147483647 w 1816"/>
              <a:gd name="T11" fmla="*/ 0 h 587"/>
              <a:gd name="T12" fmla="*/ 0 60000 65536"/>
              <a:gd name="T13" fmla="*/ 0 60000 65536"/>
              <a:gd name="T14" fmla="*/ 0 60000 65536"/>
              <a:gd name="T15" fmla="*/ 0 60000 65536"/>
              <a:gd name="T16" fmla="*/ 0 60000 65536"/>
              <a:gd name="T17" fmla="*/ 0 60000 65536"/>
              <a:gd name="T18" fmla="*/ 0 w 1816"/>
              <a:gd name="T19" fmla="*/ 0 h 587"/>
              <a:gd name="T20" fmla="*/ 1816 w 1816"/>
              <a:gd name="T21" fmla="*/ 587 h 587"/>
            </a:gdLst>
            <a:ahLst/>
            <a:cxnLst>
              <a:cxn ang="T12">
                <a:pos x="T0" y="T1"/>
              </a:cxn>
              <a:cxn ang="T13">
                <a:pos x="T2" y="T3"/>
              </a:cxn>
              <a:cxn ang="T14">
                <a:pos x="T4" y="T5"/>
              </a:cxn>
              <a:cxn ang="T15">
                <a:pos x="T6" y="T7"/>
              </a:cxn>
              <a:cxn ang="T16">
                <a:pos x="T8" y="T9"/>
              </a:cxn>
              <a:cxn ang="T17">
                <a:pos x="T10" y="T11"/>
              </a:cxn>
            </a:cxnLst>
            <a:rect l="T18" t="T19" r="T20" b="T21"/>
            <a:pathLst>
              <a:path w="1816" h="587">
                <a:moveTo>
                  <a:pt x="0" y="587"/>
                </a:moveTo>
                <a:lnTo>
                  <a:pt x="414" y="450"/>
                </a:lnTo>
                <a:lnTo>
                  <a:pt x="414" y="331"/>
                </a:lnTo>
                <a:lnTo>
                  <a:pt x="1098" y="240"/>
                </a:lnTo>
                <a:lnTo>
                  <a:pt x="1098" y="120"/>
                </a:lnTo>
                <a:lnTo>
                  <a:pt x="1816" y="0"/>
                </a:lnTo>
              </a:path>
            </a:pathLst>
          </a:custGeom>
          <a:noFill/>
          <a:ln w="50800" cap="rnd">
            <a:solidFill>
              <a:srgbClr val="FF0000"/>
            </a:solidFill>
            <a:round/>
            <a:headEnd type="none" w="sm" len="sm"/>
            <a:tailEnd type="none" w="sm" len="sm"/>
          </a:ln>
        </p:spPr>
        <p:txBody>
          <a:bodyPr/>
          <a:lstStyle/>
          <a:p>
            <a:endParaRPr lang="en-US"/>
          </a:p>
        </p:txBody>
      </p:sp>
      <p:sp>
        <p:nvSpPr>
          <p:cNvPr id="71696" name="Freeform 12"/>
          <p:cNvSpPr>
            <a:spLocks/>
          </p:cNvSpPr>
          <p:nvPr/>
        </p:nvSpPr>
        <p:spPr bwMode="auto">
          <a:xfrm>
            <a:off x="5076825" y="1752600"/>
            <a:ext cx="3076575" cy="1644650"/>
          </a:xfrm>
          <a:custGeom>
            <a:avLst/>
            <a:gdLst>
              <a:gd name="T0" fmla="*/ 0 w 1469"/>
              <a:gd name="T1" fmla="*/ 0 h 849"/>
              <a:gd name="T2" fmla="*/ 0 w 1469"/>
              <a:gd name="T3" fmla="*/ 2147483647 h 849"/>
              <a:gd name="T4" fmla="*/ 2147483647 w 1469"/>
              <a:gd name="T5" fmla="*/ 2147483647 h 849"/>
              <a:gd name="T6" fmla="*/ 0 60000 65536"/>
              <a:gd name="T7" fmla="*/ 0 60000 65536"/>
              <a:gd name="T8" fmla="*/ 0 60000 65536"/>
              <a:gd name="T9" fmla="*/ 0 w 1469"/>
              <a:gd name="T10" fmla="*/ 0 h 849"/>
              <a:gd name="T11" fmla="*/ 1469 w 1469"/>
              <a:gd name="T12" fmla="*/ 849 h 849"/>
            </a:gdLst>
            <a:ahLst/>
            <a:cxnLst>
              <a:cxn ang="T6">
                <a:pos x="T0" y="T1"/>
              </a:cxn>
              <a:cxn ang="T7">
                <a:pos x="T2" y="T3"/>
              </a:cxn>
              <a:cxn ang="T8">
                <a:pos x="T4" y="T5"/>
              </a:cxn>
            </a:cxnLst>
            <a:rect l="T9" t="T10" r="T11" b="T12"/>
            <a:pathLst>
              <a:path w="1469" h="849">
                <a:moveTo>
                  <a:pt x="0" y="0"/>
                </a:moveTo>
                <a:lnTo>
                  <a:pt x="0" y="848"/>
                </a:lnTo>
                <a:lnTo>
                  <a:pt x="1468" y="848"/>
                </a:lnTo>
              </a:path>
            </a:pathLst>
          </a:custGeom>
          <a:noFill/>
          <a:ln w="31750">
            <a:solidFill>
              <a:srgbClr val="808080"/>
            </a:solidFill>
            <a:round/>
            <a:headEnd type="triangle" w="med" len="med"/>
            <a:tailEnd type="triangle" w="med" len="med"/>
          </a:ln>
        </p:spPr>
        <p:txBody>
          <a:bodyPr/>
          <a:lstStyle/>
          <a:p>
            <a:endParaRPr lang="en-US"/>
          </a:p>
        </p:txBody>
      </p:sp>
      <p:sp>
        <p:nvSpPr>
          <p:cNvPr id="71697" name="Freeform 16"/>
          <p:cNvSpPr>
            <a:spLocks/>
          </p:cNvSpPr>
          <p:nvPr/>
        </p:nvSpPr>
        <p:spPr bwMode="auto">
          <a:xfrm>
            <a:off x="1354138" y="3983038"/>
            <a:ext cx="3078162" cy="1643062"/>
          </a:xfrm>
          <a:custGeom>
            <a:avLst/>
            <a:gdLst>
              <a:gd name="T0" fmla="*/ 0 w 1469"/>
              <a:gd name="T1" fmla="*/ 0 h 849"/>
              <a:gd name="T2" fmla="*/ 0 w 1469"/>
              <a:gd name="T3" fmla="*/ 2147483647 h 849"/>
              <a:gd name="T4" fmla="*/ 2147483647 w 1469"/>
              <a:gd name="T5" fmla="*/ 2147483647 h 849"/>
              <a:gd name="T6" fmla="*/ 0 60000 65536"/>
              <a:gd name="T7" fmla="*/ 0 60000 65536"/>
              <a:gd name="T8" fmla="*/ 0 60000 65536"/>
              <a:gd name="T9" fmla="*/ 0 w 1469"/>
              <a:gd name="T10" fmla="*/ 0 h 849"/>
              <a:gd name="T11" fmla="*/ 1469 w 1469"/>
              <a:gd name="T12" fmla="*/ 849 h 849"/>
            </a:gdLst>
            <a:ahLst/>
            <a:cxnLst>
              <a:cxn ang="T6">
                <a:pos x="T0" y="T1"/>
              </a:cxn>
              <a:cxn ang="T7">
                <a:pos x="T2" y="T3"/>
              </a:cxn>
              <a:cxn ang="T8">
                <a:pos x="T4" y="T5"/>
              </a:cxn>
            </a:cxnLst>
            <a:rect l="T9" t="T10" r="T11" b="T12"/>
            <a:pathLst>
              <a:path w="1469" h="849">
                <a:moveTo>
                  <a:pt x="0" y="0"/>
                </a:moveTo>
                <a:lnTo>
                  <a:pt x="0" y="848"/>
                </a:lnTo>
                <a:lnTo>
                  <a:pt x="1468" y="848"/>
                </a:lnTo>
              </a:path>
            </a:pathLst>
          </a:custGeom>
          <a:noFill/>
          <a:ln w="31750">
            <a:solidFill>
              <a:srgbClr val="808080"/>
            </a:solidFill>
            <a:round/>
            <a:headEnd type="triangle" w="med" len="med"/>
            <a:tailEnd type="triangle" w="med" len="med"/>
          </a:ln>
        </p:spPr>
        <p:txBody>
          <a:bodyPr/>
          <a:lstStyle/>
          <a:p>
            <a:endParaRPr lang="en-US"/>
          </a:p>
        </p:txBody>
      </p:sp>
      <p:sp>
        <p:nvSpPr>
          <p:cNvPr id="71698" name="Freeform 20"/>
          <p:cNvSpPr>
            <a:spLocks/>
          </p:cNvSpPr>
          <p:nvPr/>
        </p:nvSpPr>
        <p:spPr bwMode="auto">
          <a:xfrm>
            <a:off x="5076825" y="3983038"/>
            <a:ext cx="3076575" cy="1643062"/>
          </a:xfrm>
          <a:custGeom>
            <a:avLst/>
            <a:gdLst>
              <a:gd name="T0" fmla="*/ 0 w 1469"/>
              <a:gd name="T1" fmla="*/ 0 h 849"/>
              <a:gd name="T2" fmla="*/ 0 w 1469"/>
              <a:gd name="T3" fmla="*/ 2147483647 h 849"/>
              <a:gd name="T4" fmla="*/ 2147483647 w 1469"/>
              <a:gd name="T5" fmla="*/ 2147483647 h 849"/>
              <a:gd name="T6" fmla="*/ 0 60000 65536"/>
              <a:gd name="T7" fmla="*/ 0 60000 65536"/>
              <a:gd name="T8" fmla="*/ 0 60000 65536"/>
              <a:gd name="T9" fmla="*/ 0 w 1469"/>
              <a:gd name="T10" fmla="*/ 0 h 849"/>
              <a:gd name="T11" fmla="*/ 1469 w 1469"/>
              <a:gd name="T12" fmla="*/ 849 h 849"/>
            </a:gdLst>
            <a:ahLst/>
            <a:cxnLst>
              <a:cxn ang="T6">
                <a:pos x="T0" y="T1"/>
              </a:cxn>
              <a:cxn ang="T7">
                <a:pos x="T2" y="T3"/>
              </a:cxn>
              <a:cxn ang="T8">
                <a:pos x="T4" y="T5"/>
              </a:cxn>
            </a:cxnLst>
            <a:rect l="T9" t="T10" r="T11" b="T12"/>
            <a:pathLst>
              <a:path w="1469" h="849">
                <a:moveTo>
                  <a:pt x="0" y="0"/>
                </a:moveTo>
                <a:lnTo>
                  <a:pt x="0" y="848"/>
                </a:lnTo>
                <a:lnTo>
                  <a:pt x="1468" y="848"/>
                </a:lnTo>
              </a:path>
            </a:pathLst>
          </a:custGeom>
          <a:noFill/>
          <a:ln w="31750">
            <a:solidFill>
              <a:srgbClr val="808080"/>
            </a:solidFill>
            <a:round/>
            <a:headEnd type="triangle" w="med" len="med"/>
            <a:tailEnd type="triangle" w="med" len="med"/>
          </a:ln>
        </p:spPr>
        <p:txBody>
          <a:bodyPr/>
          <a:lstStyle/>
          <a:p>
            <a:endParaRPr lang="en-US"/>
          </a:p>
        </p:txBody>
      </p:sp>
      <p:sp>
        <p:nvSpPr>
          <p:cNvPr id="71699" name="Rectangle 23"/>
          <p:cNvSpPr>
            <a:spLocks noChangeArrowheads="1"/>
          </p:cNvSpPr>
          <p:nvPr/>
        </p:nvSpPr>
        <p:spPr bwMode="auto">
          <a:xfrm>
            <a:off x="4343400" y="1697038"/>
            <a:ext cx="133350" cy="274637"/>
          </a:xfrm>
          <a:prstGeom prst="rect">
            <a:avLst/>
          </a:prstGeom>
          <a:noFill/>
          <a:ln w="9525">
            <a:noFill/>
            <a:miter lim="800000"/>
            <a:headEnd/>
            <a:tailEnd/>
          </a:ln>
        </p:spPr>
        <p:txBody>
          <a:bodyPr wrap="none" lIns="0" tIns="0" rIns="0" bIns="0">
            <a:spAutoFit/>
          </a:bodyPr>
          <a:lstStyle/>
          <a:p>
            <a:r>
              <a:rPr lang="en-US" sz="1800" b="1">
                <a:latin typeface="AvantGarde Bk BT" pitchFamily="34" charset="0"/>
              </a:rPr>
              <a:t>1</a:t>
            </a:r>
          </a:p>
        </p:txBody>
      </p:sp>
      <p:sp>
        <p:nvSpPr>
          <p:cNvPr id="71700" name="Rectangle 24"/>
          <p:cNvSpPr>
            <a:spLocks noChangeArrowheads="1"/>
          </p:cNvSpPr>
          <p:nvPr/>
        </p:nvSpPr>
        <p:spPr bwMode="auto">
          <a:xfrm>
            <a:off x="8059738" y="1697038"/>
            <a:ext cx="133350" cy="274637"/>
          </a:xfrm>
          <a:prstGeom prst="rect">
            <a:avLst/>
          </a:prstGeom>
          <a:noFill/>
          <a:ln w="9525">
            <a:noFill/>
            <a:miter lim="800000"/>
            <a:headEnd/>
            <a:tailEnd/>
          </a:ln>
        </p:spPr>
        <p:txBody>
          <a:bodyPr wrap="none" lIns="0" tIns="0" rIns="0" bIns="0">
            <a:spAutoFit/>
          </a:bodyPr>
          <a:lstStyle/>
          <a:p>
            <a:r>
              <a:rPr lang="en-US" sz="1800" b="1">
                <a:latin typeface="AvantGarde Bk BT" pitchFamily="34" charset="0"/>
              </a:rPr>
              <a:t>2</a:t>
            </a:r>
          </a:p>
        </p:txBody>
      </p:sp>
      <p:sp>
        <p:nvSpPr>
          <p:cNvPr id="71701" name="Rectangle 25"/>
          <p:cNvSpPr>
            <a:spLocks noChangeArrowheads="1"/>
          </p:cNvSpPr>
          <p:nvPr/>
        </p:nvSpPr>
        <p:spPr bwMode="auto">
          <a:xfrm>
            <a:off x="4348163" y="3927475"/>
            <a:ext cx="133350" cy="274638"/>
          </a:xfrm>
          <a:prstGeom prst="rect">
            <a:avLst/>
          </a:prstGeom>
          <a:noFill/>
          <a:ln w="9525">
            <a:noFill/>
            <a:miter lim="800000"/>
            <a:headEnd/>
            <a:tailEnd/>
          </a:ln>
        </p:spPr>
        <p:txBody>
          <a:bodyPr wrap="none" lIns="0" tIns="0" rIns="0" bIns="0">
            <a:spAutoFit/>
          </a:bodyPr>
          <a:lstStyle/>
          <a:p>
            <a:r>
              <a:rPr lang="en-US" sz="1800" b="1">
                <a:latin typeface="AvantGarde Bk BT" pitchFamily="34" charset="0"/>
              </a:rPr>
              <a:t>3</a:t>
            </a:r>
          </a:p>
        </p:txBody>
      </p:sp>
      <p:sp>
        <p:nvSpPr>
          <p:cNvPr id="71702" name="Rectangle 26"/>
          <p:cNvSpPr>
            <a:spLocks noChangeArrowheads="1"/>
          </p:cNvSpPr>
          <p:nvPr/>
        </p:nvSpPr>
        <p:spPr bwMode="auto">
          <a:xfrm>
            <a:off x="8059738" y="3927475"/>
            <a:ext cx="133350" cy="274638"/>
          </a:xfrm>
          <a:prstGeom prst="rect">
            <a:avLst/>
          </a:prstGeom>
          <a:noFill/>
          <a:ln w="9525">
            <a:noFill/>
            <a:miter lim="800000"/>
            <a:headEnd/>
            <a:tailEnd/>
          </a:ln>
        </p:spPr>
        <p:txBody>
          <a:bodyPr wrap="none" lIns="0" tIns="0" rIns="0" bIns="0">
            <a:spAutoFit/>
          </a:bodyPr>
          <a:lstStyle/>
          <a:p>
            <a:r>
              <a:rPr lang="en-US" sz="1800" b="1">
                <a:latin typeface="AvantGarde Bk BT" pitchFamily="34" charset="0"/>
              </a:rPr>
              <a:t>4</a:t>
            </a:r>
          </a:p>
        </p:txBody>
      </p:sp>
      <p:sp>
        <p:nvSpPr>
          <p:cNvPr id="71703" name="Line 27"/>
          <p:cNvSpPr>
            <a:spLocks noChangeShapeType="1"/>
          </p:cNvSpPr>
          <p:nvPr/>
        </p:nvSpPr>
        <p:spPr bwMode="auto">
          <a:xfrm>
            <a:off x="6546850" y="4414838"/>
            <a:ext cx="233363" cy="201612"/>
          </a:xfrm>
          <a:prstGeom prst="line">
            <a:avLst/>
          </a:prstGeom>
          <a:noFill/>
          <a:ln w="12700">
            <a:solidFill>
              <a:schemeClr val="tx1"/>
            </a:solidFill>
            <a:round/>
            <a:headEnd type="none" w="sm" len="sm"/>
            <a:tailEnd type="triangle" w="med" len="med"/>
          </a:ln>
        </p:spPr>
        <p:txBody>
          <a:bodyPr wrap="none" anchor="ctr"/>
          <a:lstStyle/>
          <a:p>
            <a:endParaRPr lang="en-US"/>
          </a:p>
        </p:txBody>
      </p:sp>
      <p:sp>
        <p:nvSpPr>
          <p:cNvPr id="71704" name="Rectangle 28"/>
          <p:cNvSpPr>
            <a:spLocks noChangeArrowheads="1"/>
          </p:cNvSpPr>
          <p:nvPr/>
        </p:nvSpPr>
        <p:spPr bwMode="auto">
          <a:xfrm>
            <a:off x="5321300" y="4159250"/>
            <a:ext cx="1676400" cy="304800"/>
          </a:xfrm>
          <a:prstGeom prst="rect">
            <a:avLst/>
          </a:prstGeom>
          <a:noFill/>
          <a:ln w="9525">
            <a:noFill/>
            <a:miter lim="800000"/>
            <a:headEnd/>
            <a:tailEnd/>
          </a:ln>
        </p:spPr>
        <p:txBody>
          <a:bodyPr wrap="none" lIns="92075" tIns="46038" rIns="92075" bIns="46038">
            <a:spAutoFit/>
          </a:bodyPr>
          <a:lstStyle/>
          <a:p>
            <a:r>
              <a:rPr lang="en-US" sz="1400" b="1">
                <a:latin typeface="Arial Narrow" pitchFamily="34" charset="0"/>
              </a:rPr>
              <a:t>Transshipment Costs</a:t>
            </a:r>
          </a:p>
        </p:txBody>
      </p:sp>
      <p:sp>
        <p:nvSpPr>
          <p:cNvPr id="71705" name="Line 32"/>
          <p:cNvSpPr>
            <a:spLocks noChangeShapeType="1"/>
          </p:cNvSpPr>
          <p:nvPr/>
        </p:nvSpPr>
        <p:spPr bwMode="auto">
          <a:xfrm flipV="1">
            <a:off x="1471613" y="2770188"/>
            <a:ext cx="0" cy="614362"/>
          </a:xfrm>
          <a:prstGeom prst="line">
            <a:avLst/>
          </a:prstGeom>
          <a:noFill/>
          <a:ln w="31750">
            <a:solidFill>
              <a:srgbClr val="808080"/>
            </a:solidFill>
            <a:prstDash val="sysDot"/>
            <a:round/>
            <a:headEnd type="triangle" w="med" len="med"/>
            <a:tailEnd type="triangle" w="med" len="med"/>
          </a:ln>
        </p:spPr>
        <p:txBody>
          <a:bodyPr/>
          <a:lstStyle/>
          <a:p>
            <a:endParaRPr lang="en-US"/>
          </a:p>
        </p:txBody>
      </p:sp>
      <p:sp>
        <p:nvSpPr>
          <p:cNvPr id="71706" name="Rectangle 33"/>
          <p:cNvSpPr>
            <a:spLocks noChangeArrowheads="1"/>
          </p:cNvSpPr>
          <p:nvPr/>
        </p:nvSpPr>
        <p:spPr bwMode="auto">
          <a:xfrm>
            <a:off x="1428750" y="2922588"/>
            <a:ext cx="1011238" cy="304800"/>
          </a:xfrm>
          <a:prstGeom prst="rect">
            <a:avLst/>
          </a:prstGeom>
          <a:noFill/>
          <a:ln w="9525">
            <a:noFill/>
            <a:miter lim="800000"/>
            <a:headEnd/>
            <a:tailEnd/>
          </a:ln>
        </p:spPr>
        <p:txBody>
          <a:bodyPr wrap="none" lIns="92075" tIns="46038" rIns="92075" bIns="46038">
            <a:spAutoFit/>
          </a:bodyPr>
          <a:lstStyle/>
          <a:p>
            <a:r>
              <a:rPr lang="en-US" sz="1400" b="1">
                <a:latin typeface="Arial Narrow" pitchFamily="34" charset="0"/>
              </a:rPr>
              <a:t>Fixed Costs</a:t>
            </a:r>
          </a:p>
        </p:txBody>
      </p:sp>
      <p:sp>
        <p:nvSpPr>
          <p:cNvPr id="71707" name="Freeform 35"/>
          <p:cNvSpPr>
            <a:spLocks/>
          </p:cNvSpPr>
          <p:nvPr/>
        </p:nvSpPr>
        <p:spPr bwMode="auto">
          <a:xfrm>
            <a:off x="1366838" y="2090738"/>
            <a:ext cx="2830512" cy="666750"/>
          </a:xfrm>
          <a:custGeom>
            <a:avLst/>
            <a:gdLst>
              <a:gd name="T0" fmla="*/ 0 w 1783"/>
              <a:gd name="T1" fmla="*/ 2147483647 h 420"/>
              <a:gd name="T2" fmla="*/ 2147483647 w 1783"/>
              <a:gd name="T3" fmla="*/ 2147483647 h 420"/>
              <a:gd name="T4" fmla="*/ 2147483647 w 1783"/>
              <a:gd name="T5" fmla="*/ 0 h 420"/>
              <a:gd name="T6" fmla="*/ 2147483647 w 1783"/>
              <a:gd name="T7" fmla="*/ 0 h 420"/>
              <a:gd name="T8" fmla="*/ 0 60000 65536"/>
              <a:gd name="T9" fmla="*/ 0 60000 65536"/>
              <a:gd name="T10" fmla="*/ 0 60000 65536"/>
              <a:gd name="T11" fmla="*/ 0 60000 65536"/>
              <a:gd name="T12" fmla="*/ 0 w 1783"/>
              <a:gd name="T13" fmla="*/ 0 h 420"/>
              <a:gd name="T14" fmla="*/ 1783 w 1783"/>
              <a:gd name="T15" fmla="*/ 420 h 420"/>
            </a:gdLst>
            <a:ahLst/>
            <a:cxnLst>
              <a:cxn ang="T8">
                <a:pos x="T0" y="T1"/>
              </a:cxn>
              <a:cxn ang="T9">
                <a:pos x="T2" y="T3"/>
              </a:cxn>
              <a:cxn ang="T10">
                <a:pos x="T4" y="T5"/>
              </a:cxn>
              <a:cxn ang="T11">
                <a:pos x="T6" y="T7"/>
              </a:cxn>
            </a:cxnLst>
            <a:rect l="T12" t="T13" r="T14" b="T15"/>
            <a:pathLst>
              <a:path w="1783" h="420">
                <a:moveTo>
                  <a:pt x="0" y="420"/>
                </a:moveTo>
                <a:lnTo>
                  <a:pt x="988" y="420"/>
                </a:lnTo>
                <a:lnTo>
                  <a:pt x="988" y="0"/>
                </a:lnTo>
                <a:lnTo>
                  <a:pt x="1783" y="0"/>
                </a:lnTo>
              </a:path>
            </a:pathLst>
          </a:custGeom>
          <a:noFill/>
          <a:ln w="50800">
            <a:solidFill>
              <a:srgbClr val="FF0000"/>
            </a:solidFill>
            <a:round/>
            <a:headEnd/>
            <a:tailEnd/>
          </a:ln>
        </p:spPr>
        <p:txBody>
          <a:bodyPr/>
          <a:lstStyle/>
          <a:p>
            <a:endParaRPr lang="en-US"/>
          </a:p>
        </p:txBody>
      </p:sp>
      <p:sp>
        <p:nvSpPr>
          <p:cNvPr id="71708" name="Line 36"/>
          <p:cNvSpPr>
            <a:spLocks noChangeShapeType="1"/>
          </p:cNvSpPr>
          <p:nvPr/>
        </p:nvSpPr>
        <p:spPr bwMode="auto">
          <a:xfrm flipV="1">
            <a:off x="3032125" y="2151063"/>
            <a:ext cx="0" cy="614362"/>
          </a:xfrm>
          <a:prstGeom prst="line">
            <a:avLst/>
          </a:prstGeom>
          <a:noFill/>
          <a:ln w="31750">
            <a:solidFill>
              <a:srgbClr val="808080"/>
            </a:solidFill>
            <a:prstDash val="sysDot"/>
            <a:round/>
            <a:headEnd type="triangle" w="med" len="med"/>
            <a:tailEnd type="triangle" w="med" len="med"/>
          </a:ln>
        </p:spPr>
        <p:txBody>
          <a:bodyPr/>
          <a:lstStyle/>
          <a:p>
            <a:endParaRPr lang="en-US"/>
          </a:p>
        </p:txBody>
      </p:sp>
      <p:sp>
        <p:nvSpPr>
          <p:cNvPr id="71709" name="Rectangle 37"/>
          <p:cNvSpPr>
            <a:spLocks noChangeArrowheads="1"/>
          </p:cNvSpPr>
          <p:nvPr/>
        </p:nvSpPr>
        <p:spPr bwMode="auto">
          <a:xfrm>
            <a:off x="3019425" y="2305050"/>
            <a:ext cx="1106488" cy="304800"/>
          </a:xfrm>
          <a:prstGeom prst="rect">
            <a:avLst/>
          </a:prstGeom>
          <a:noFill/>
          <a:ln w="9525">
            <a:noFill/>
            <a:miter lim="800000"/>
            <a:headEnd/>
            <a:tailEnd/>
          </a:ln>
        </p:spPr>
        <p:txBody>
          <a:bodyPr wrap="none" lIns="92075" tIns="46038" rIns="92075" bIns="46038">
            <a:spAutoFit/>
          </a:bodyPr>
          <a:lstStyle/>
          <a:p>
            <a:r>
              <a:rPr lang="en-US" sz="1400" b="1">
                <a:latin typeface="Arial Narrow" pitchFamily="34" charset="0"/>
              </a:rPr>
              <a:t>Zone Change</a:t>
            </a:r>
          </a:p>
        </p:txBody>
      </p:sp>
      <p:sp>
        <p:nvSpPr>
          <p:cNvPr id="30" name="Footer Placeholder 3"/>
          <p:cNvSpPr>
            <a:spLocks noGrp="1"/>
          </p:cNvSpPr>
          <p:nvPr>
            <p:ph type="ftr" sz="quarter" idx="10"/>
          </p:nvPr>
        </p:nvSpPr>
        <p:spPr>
          <a:xfrm>
            <a:off x="101600" y="6604000"/>
            <a:ext cx="8940800" cy="246063"/>
          </a:xfrm>
        </p:spPr>
        <p:txBody>
          <a:bodyPr/>
          <a:lstStyle/>
          <a:p>
            <a:pPr>
              <a:defRPr/>
            </a:pPr>
            <a:r>
              <a:rPr lang="en-US" dirty="0"/>
              <a:t>Copyright © 1998-2010, Dr. Jean-Paul </a:t>
            </a:r>
            <a:r>
              <a:rPr lang="en-US" dirty="0" err="1"/>
              <a:t>Rodrigue</a:t>
            </a:r>
            <a:r>
              <a:rPr lang="en-US" dirty="0"/>
              <a:t>, Dept. of Global Economies &amp; Geography, Hofstra University. For personal or classroom use ONLY. This material (including graphics) is not public domain and cannot be published, in whole or in part, in ANY form (printed or electronic) and on any media without consent. This includes conference presentations. Permission MUST be requested prior to use.</a:t>
            </a:r>
          </a:p>
        </p:txBody>
      </p:sp>
    </p:spTree>
    <p:extLst>
      <p:ext uri="{BB962C8B-B14F-4D97-AF65-F5344CB8AC3E}">
        <p14:creationId xmlns:p14="http://schemas.microsoft.com/office/powerpoint/2010/main" val="35596089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4"/>
          <p:cNvSpPr>
            <a:spLocks noGrp="1" noChangeArrowheads="1"/>
          </p:cNvSpPr>
          <p:nvPr>
            <p:ph type="title"/>
          </p:nvPr>
        </p:nvSpPr>
        <p:spPr/>
        <p:txBody>
          <a:bodyPr/>
          <a:lstStyle/>
          <a:p>
            <a:pPr eaLnBrk="1" hangingPunct="1"/>
            <a:r>
              <a:rPr lang="en-US"/>
              <a:t>Different Components of Transport Time</a:t>
            </a:r>
          </a:p>
        </p:txBody>
      </p:sp>
      <p:sp>
        <p:nvSpPr>
          <p:cNvPr id="72708" name="Freeform 6"/>
          <p:cNvSpPr>
            <a:spLocks/>
          </p:cNvSpPr>
          <p:nvPr/>
        </p:nvSpPr>
        <p:spPr bwMode="auto">
          <a:xfrm>
            <a:off x="1498600" y="1546225"/>
            <a:ext cx="2809875" cy="1935163"/>
          </a:xfrm>
          <a:custGeom>
            <a:avLst/>
            <a:gdLst>
              <a:gd name="T0" fmla="*/ 0 w 1469"/>
              <a:gd name="T1" fmla="*/ 0 h 849"/>
              <a:gd name="T2" fmla="*/ 0 w 1469"/>
              <a:gd name="T3" fmla="*/ 2147483647 h 849"/>
              <a:gd name="T4" fmla="*/ 2147483647 w 1469"/>
              <a:gd name="T5" fmla="*/ 2147483647 h 849"/>
              <a:gd name="T6" fmla="*/ 0 60000 65536"/>
              <a:gd name="T7" fmla="*/ 0 60000 65536"/>
              <a:gd name="T8" fmla="*/ 0 60000 65536"/>
              <a:gd name="T9" fmla="*/ 0 w 1469"/>
              <a:gd name="T10" fmla="*/ 0 h 849"/>
              <a:gd name="T11" fmla="*/ 1469 w 1469"/>
              <a:gd name="T12" fmla="*/ 849 h 849"/>
            </a:gdLst>
            <a:ahLst/>
            <a:cxnLst>
              <a:cxn ang="T6">
                <a:pos x="T0" y="T1"/>
              </a:cxn>
              <a:cxn ang="T7">
                <a:pos x="T2" y="T3"/>
              </a:cxn>
              <a:cxn ang="T8">
                <a:pos x="T4" y="T5"/>
              </a:cxn>
            </a:cxnLst>
            <a:rect l="T9" t="T10" r="T11" b="T12"/>
            <a:pathLst>
              <a:path w="1469" h="849">
                <a:moveTo>
                  <a:pt x="0" y="0"/>
                </a:moveTo>
                <a:lnTo>
                  <a:pt x="0" y="848"/>
                </a:lnTo>
                <a:lnTo>
                  <a:pt x="1468" y="848"/>
                </a:lnTo>
              </a:path>
            </a:pathLst>
          </a:custGeom>
          <a:noFill/>
          <a:ln w="31750">
            <a:solidFill>
              <a:srgbClr val="808080"/>
            </a:solidFill>
            <a:round/>
            <a:headEnd type="triangle" w="med" len="med"/>
            <a:tailEnd type="triangle" w="med" len="med"/>
          </a:ln>
        </p:spPr>
        <p:txBody>
          <a:bodyPr/>
          <a:lstStyle/>
          <a:p>
            <a:endParaRPr lang="en-US"/>
          </a:p>
        </p:txBody>
      </p:sp>
      <p:sp>
        <p:nvSpPr>
          <p:cNvPr id="72709" name="Line 7"/>
          <p:cNvSpPr>
            <a:spLocks noChangeShapeType="1"/>
          </p:cNvSpPr>
          <p:nvPr/>
        </p:nvSpPr>
        <p:spPr bwMode="auto">
          <a:xfrm flipV="1">
            <a:off x="1533525" y="1905000"/>
            <a:ext cx="2589213" cy="1243013"/>
          </a:xfrm>
          <a:prstGeom prst="line">
            <a:avLst/>
          </a:prstGeom>
          <a:noFill/>
          <a:ln w="50800">
            <a:solidFill>
              <a:srgbClr val="FF0000"/>
            </a:solidFill>
            <a:round/>
            <a:headEnd type="none" w="sm" len="sm"/>
            <a:tailEnd type="none" w="sm" len="sm"/>
          </a:ln>
        </p:spPr>
        <p:txBody>
          <a:bodyPr wrap="none" anchor="ctr"/>
          <a:lstStyle/>
          <a:p>
            <a:endParaRPr lang="en-US"/>
          </a:p>
        </p:txBody>
      </p:sp>
      <p:sp>
        <p:nvSpPr>
          <p:cNvPr id="72710" name="Rectangle 8"/>
          <p:cNvSpPr>
            <a:spLocks noChangeArrowheads="1"/>
          </p:cNvSpPr>
          <p:nvPr/>
        </p:nvSpPr>
        <p:spPr bwMode="auto">
          <a:xfrm>
            <a:off x="1309688" y="1316038"/>
            <a:ext cx="341312" cy="212725"/>
          </a:xfrm>
          <a:prstGeom prst="rect">
            <a:avLst/>
          </a:prstGeom>
          <a:noFill/>
          <a:ln w="9525">
            <a:noFill/>
            <a:miter lim="800000"/>
            <a:headEnd/>
            <a:tailEnd/>
          </a:ln>
        </p:spPr>
        <p:txBody>
          <a:bodyPr lIns="0" tIns="0" rIns="0" bIns="0">
            <a:spAutoFit/>
          </a:bodyPr>
          <a:lstStyle/>
          <a:p>
            <a:r>
              <a:rPr lang="en-US" sz="1400" b="1">
                <a:latin typeface="Arial Narrow" pitchFamily="34" charset="0"/>
              </a:rPr>
              <a:t>Time</a:t>
            </a:r>
          </a:p>
        </p:txBody>
      </p:sp>
      <p:sp>
        <p:nvSpPr>
          <p:cNvPr id="72711" name="Rectangle 9"/>
          <p:cNvSpPr>
            <a:spLocks noChangeArrowheads="1"/>
          </p:cNvSpPr>
          <p:nvPr/>
        </p:nvSpPr>
        <p:spPr bwMode="auto">
          <a:xfrm>
            <a:off x="3576638" y="3543300"/>
            <a:ext cx="608012" cy="212725"/>
          </a:xfrm>
          <a:prstGeom prst="rect">
            <a:avLst/>
          </a:prstGeom>
          <a:noFill/>
          <a:ln w="9525">
            <a:noFill/>
            <a:miter lim="800000"/>
            <a:headEnd/>
            <a:tailEnd/>
          </a:ln>
        </p:spPr>
        <p:txBody>
          <a:bodyPr wrap="none" lIns="0" tIns="0" rIns="0" bIns="0">
            <a:spAutoFit/>
          </a:bodyPr>
          <a:lstStyle/>
          <a:p>
            <a:r>
              <a:rPr lang="en-US" sz="1400" b="1">
                <a:latin typeface="Arial Narrow" pitchFamily="34" charset="0"/>
              </a:rPr>
              <a:t>Distance</a:t>
            </a:r>
          </a:p>
        </p:txBody>
      </p:sp>
      <p:sp>
        <p:nvSpPr>
          <p:cNvPr id="72712" name="Rectangle 10"/>
          <p:cNvSpPr>
            <a:spLocks noChangeArrowheads="1"/>
          </p:cNvSpPr>
          <p:nvPr/>
        </p:nvSpPr>
        <p:spPr bwMode="auto">
          <a:xfrm>
            <a:off x="2447925" y="1279525"/>
            <a:ext cx="1203325" cy="244475"/>
          </a:xfrm>
          <a:prstGeom prst="rect">
            <a:avLst/>
          </a:prstGeom>
          <a:noFill/>
          <a:ln w="9525">
            <a:noFill/>
            <a:miter lim="800000"/>
            <a:headEnd/>
            <a:tailEnd/>
          </a:ln>
        </p:spPr>
        <p:txBody>
          <a:bodyPr wrap="none" lIns="0" tIns="0" rIns="0" bIns="0">
            <a:spAutoFit/>
          </a:bodyPr>
          <a:lstStyle/>
          <a:p>
            <a:r>
              <a:rPr lang="en-US" sz="1600">
                <a:latin typeface="Abadi MT Condensed Extra Bold"/>
              </a:rPr>
              <a:t>Transport Time</a:t>
            </a:r>
          </a:p>
        </p:txBody>
      </p:sp>
      <p:sp>
        <p:nvSpPr>
          <p:cNvPr id="72713" name="Line 11"/>
          <p:cNvSpPr>
            <a:spLocks noChangeShapeType="1"/>
          </p:cNvSpPr>
          <p:nvPr/>
        </p:nvSpPr>
        <p:spPr bwMode="auto">
          <a:xfrm flipV="1">
            <a:off x="4068763" y="1957388"/>
            <a:ext cx="0" cy="1150937"/>
          </a:xfrm>
          <a:prstGeom prst="line">
            <a:avLst/>
          </a:prstGeom>
          <a:noFill/>
          <a:ln w="31750">
            <a:solidFill>
              <a:srgbClr val="FF9900"/>
            </a:solidFill>
            <a:round/>
            <a:headEnd/>
            <a:tailEnd type="triangle" w="med" len="med"/>
          </a:ln>
        </p:spPr>
        <p:txBody>
          <a:bodyPr/>
          <a:lstStyle/>
          <a:p>
            <a:endParaRPr lang="en-US"/>
          </a:p>
        </p:txBody>
      </p:sp>
      <p:sp>
        <p:nvSpPr>
          <p:cNvPr id="72714" name="Freeform 13"/>
          <p:cNvSpPr>
            <a:spLocks/>
          </p:cNvSpPr>
          <p:nvPr/>
        </p:nvSpPr>
        <p:spPr bwMode="auto">
          <a:xfrm>
            <a:off x="4953000" y="1558925"/>
            <a:ext cx="2809875" cy="1935163"/>
          </a:xfrm>
          <a:custGeom>
            <a:avLst/>
            <a:gdLst>
              <a:gd name="T0" fmla="*/ 0 w 1469"/>
              <a:gd name="T1" fmla="*/ 0 h 849"/>
              <a:gd name="T2" fmla="*/ 0 w 1469"/>
              <a:gd name="T3" fmla="*/ 2147483647 h 849"/>
              <a:gd name="T4" fmla="*/ 2147483647 w 1469"/>
              <a:gd name="T5" fmla="*/ 2147483647 h 849"/>
              <a:gd name="T6" fmla="*/ 0 60000 65536"/>
              <a:gd name="T7" fmla="*/ 0 60000 65536"/>
              <a:gd name="T8" fmla="*/ 0 60000 65536"/>
              <a:gd name="T9" fmla="*/ 0 w 1469"/>
              <a:gd name="T10" fmla="*/ 0 h 849"/>
              <a:gd name="T11" fmla="*/ 1469 w 1469"/>
              <a:gd name="T12" fmla="*/ 849 h 849"/>
            </a:gdLst>
            <a:ahLst/>
            <a:cxnLst>
              <a:cxn ang="T6">
                <a:pos x="T0" y="T1"/>
              </a:cxn>
              <a:cxn ang="T7">
                <a:pos x="T2" y="T3"/>
              </a:cxn>
              <a:cxn ang="T8">
                <a:pos x="T4" y="T5"/>
              </a:cxn>
            </a:cxnLst>
            <a:rect l="T9" t="T10" r="T11" b="T12"/>
            <a:pathLst>
              <a:path w="1469" h="849">
                <a:moveTo>
                  <a:pt x="0" y="0"/>
                </a:moveTo>
                <a:lnTo>
                  <a:pt x="0" y="848"/>
                </a:lnTo>
                <a:lnTo>
                  <a:pt x="1468" y="848"/>
                </a:lnTo>
              </a:path>
            </a:pathLst>
          </a:custGeom>
          <a:noFill/>
          <a:ln w="31750">
            <a:solidFill>
              <a:srgbClr val="808080"/>
            </a:solidFill>
            <a:round/>
            <a:headEnd type="triangle" w="med" len="med"/>
            <a:tailEnd type="triangle" w="med" len="med"/>
          </a:ln>
        </p:spPr>
        <p:txBody>
          <a:bodyPr/>
          <a:lstStyle/>
          <a:p>
            <a:endParaRPr lang="en-US"/>
          </a:p>
        </p:txBody>
      </p:sp>
      <p:sp>
        <p:nvSpPr>
          <p:cNvPr id="72715" name="Line 15"/>
          <p:cNvSpPr>
            <a:spLocks noChangeShapeType="1"/>
          </p:cNvSpPr>
          <p:nvPr/>
        </p:nvSpPr>
        <p:spPr bwMode="auto">
          <a:xfrm flipV="1">
            <a:off x="4984750" y="2203450"/>
            <a:ext cx="2589213" cy="1243013"/>
          </a:xfrm>
          <a:prstGeom prst="line">
            <a:avLst/>
          </a:prstGeom>
          <a:noFill/>
          <a:ln w="19050">
            <a:solidFill>
              <a:srgbClr val="808080"/>
            </a:solidFill>
            <a:prstDash val="dash"/>
            <a:round/>
            <a:headEnd type="none" w="sm" len="sm"/>
            <a:tailEnd type="none" w="sm" len="sm"/>
          </a:ln>
        </p:spPr>
        <p:txBody>
          <a:bodyPr wrap="none" anchor="ctr"/>
          <a:lstStyle/>
          <a:p>
            <a:endParaRPr lang="en-US"/>
          </a:p>
        </p:txBody>
      </p:sp>
      <p:sp>
        <p:nvSpPr>
          <p:cNvPr id="72716" name="Line 16"/>
          <p:cNvSpPr>
            <a:spLocks noChangeShapeType="1"/>
          </p:cNvSpPr>
          <p:nvPr/>
        </p:nvSpPr>
        <p:spPr bwMode="auto">
          <a:xfrm flipV="1">
            <a:off x="4981575" y="1622425"/>
            <a:ext cx="2589213" cy="1243013"/>
          </a:xfrm>
          <a:prstGeom prst="line">
            <a:avLst/>
          </a:prstGeom>
          <a:noFill/>
          <a:ln w="19050">
            <a:solidFill>
              <a:srgbClr val="808080"/>
            </a:solidFill>
            <a:prstDash val="dash"/>
            <a:round/>
            <a:headEnd type="none" w="sm" len="sm"/>
            <a:tailEnd type="none" w="sm" len="sm"/>
          </a:ln>
        </p:spPr>
        <p:txBody>
          <a:bodyPr wrap="none" anchor="ctr"/>
          <a:lstStyle/>
          <a:p>
            <a:endParaRPr lang="en-US"/>
          </a:p>
        </p:txBody>
      </p:sp>
      <p:sp>
        <p:nvSpPr>
          <p:cNvPr id="72717" name="Rectangle 17"/>
          <p:cNvSpPr>
            <a:spLocks noChangeArrowheads="1"/>
          </p:cNvSpPr>
          <p:nvPr/>
        </p:nvSpPr>
        <p:spPr bwMode="auto">
          <a:xfrm>
            <a:off x="6149975" y="1292225"/>
            <a:ext cx="542925" cy="244475"/>
          </a:xfrm>
          <a:prstGeom prst="rect">
            <a:avLst/>
          </a:prstGeom>
          <a:noFill/>
          <a:ln w="9525">
            <a:noFill/>
            <a:miter lim="800000"/>
            <a:headEnd/>
            <a:tailEnd/>
          </a:ln>
        </p:spPr>
        <p:txBody>
          <a:bodyPr wrap="none" lIns="0" tIns="0" rIns="0" bIns="0">
            <a:spAutoFit/>
          </a:bodyPr>
          <a:lstStyle/>
          <a:p>
            <a:r>
              <a:rPr lang="en-US" sz="1600">
                <a:latin typeface="Abadi MT Condensed Extra Bold"/>
              </a:rPr>
              <a:t>Timing</a:t>
            </a:r>
          </a:p>
        </p:txBody>
      </p:sp>
      <p:sp>
        <p:nvSpPr>
          <p:cNvPr id="72718" name="Freeform 18"/>
          <p:cNvSpPr>
            <a:spLocks/>
          </p:cNvSpPr>
          <p:nvPr/>
        </p:nvSpPr>
        <p:spPr bwMode="auto">
          <a:xfrm>
            <a:off x="1490663" y="4408488"/>
            <a:ext cx="2809875" cy="1935162"/>
          </a:xfrm>
          <a:custGeom>
            <a:avLst/>
            <a:gdLst>
              <a:gd name="T0" fmla="*/ 0 w 1469"/>
              <a:gd name="T1" fmla="*/ 0 h 849"/>
              <a:gd name="T2" fmla="*/ 0 w 1469"/>
              <a:gd name="T3" fmla="*/ 2147483647 h 849"/>
              <a:gd name="T4" fmla="*/ 2147483647 w 1469"/>
              <a:gd name="T5" fmla="*/ 2147483647 h 849"/>
              <a:gd name="T6" fmla="*/ 0 60000 65536"/>
              <a:gd name="T7" fmla="*/ 0 60000 65536"/>
              <a:gd name="T8" fmla="*/ 0 60000 65536"/>
              <a:gd name="T9" fmla="*/ 0 w 1469"/>
              <a:gd name="T10" fmla="*/ 0 h 849"/>
              <a:gd name="T11" fmla="*/ 1469 w 1469"/>
              <a:gd name="T12" fmla="*/ 849 h 849"/>
            </a:gdLst>
            <a:ahLst/>
            <a:cxnLst>
              <a:cxn ang="T6">
                <a:pos x="T0" y="T1"/>
              </a:cxn>
              <a:cxn ang="T7">
                <a:pos x="T2" y="T3"/>
              </a:cxn>
              <a:cxn ang="T8">
                <a:pos x="T4" y="T5"/>
              </a:cxn>
            </a:cxnLst>
            <a:rect l="T9" t="T10" r="T11" b="T12"/>
            <a:pathLst>
              <a:path w="1469" h="849">
                <a:moveTo>
                  <a:pt x="0" y="0"/>
                </a:moveTo>
                <a:lnTo>
                  <a:pt x="0" y="848"/>
                </a:lnTo>
                <a:lnTo>
                  <a:pt x="1468" y="848"/>
                </a:lnTo>
              </a:path>
            </a:pathLst>
          </a:custGeom>
          <a:noFill/>
          <a:ln w="31750">
            <a:solidFill>
              <a:srgbClr val="808080"/>
            </a:solidFill>
            <a:round/>
            <a:headEnd type="triangle" w="med" len="med"/>
            <a:tailEnd type="triangle" w="med" len="med"/>
          </a:ln>
        </p:spPr>
        <p:txBody>
          <a:bodyPr/>
          <a:lstStyle/>
          <a:p>
            <a:endParaRPr lang="en-US"/>
          </a:p>
        </p:txBody>
      </p:sp>
      <p:sp>
        <p:nvSpPr>
          <p:cNvPr id="72719" name="Line 20"/>
          <p:cNvSpPr>
            <a:spLocks noChangeShapeType="1"/>
          </p:cNvSpPr>
          <p:nvPr/>
        </p:nvSpPr>
        <p:spPr bwMode="auto">
          <a:xfrm flipV="1">
            <a:off x="1530350" y="4529138"/>
            <a:ext cx="2546350" cy="1416050"/>
          </a:xfrm>
          <a:prstGeom prst="line">
            <a:avLst/>
          </a:prstGeom>
          <a:noFill/>
          <a:ln w="19050">
            <a:solidFill>
              <a:srgbClr val="808080"/>
            </a:solidFill>
            <a:prstDash val="dash"/>
            <a:round/>
            <a:headEnd type="none" w="sm" len="sm"/>
            <a:tailEnd type="none" w="sm" len="sm"/>
          </a:ln>
        </p:spPr>
        <p:txBody>
          <a:bodyPr wrap="none" anchor="ctr"/>
          <a:lstStyle/>
          <a:p>
            <a:endParaRPr lang="en-US"/>
          </a:p>
        </p:txBody>
      </p:sp>
      <p:sp>
        <p:nvSpPr>
          <p:cNvPr id="72720" name="Line 21"/>
          <p:cNvSpPr>
            <a:spLocks noChangeShapeType="1"/>
          </p:cNvSpPr>
          <p:nvPr/>
        </p:nvSpPr>
        <p:spPr bwMode="auto">
          <a:xfrm flipV="1">
            <a:off x="1543050" y="5016500"/>
            <a:ext cx="2533650" cy="1030288"/>
          </a:xfrm>
          <a:prstGeom prst="line">
            <a:avLst/>
          </a:prstGeom>
          <a:noFill/>
          <a:ln w="19050">
            <a:solidFill>
              <a:srgbClr val="808080"/>
            </a:solidFill>
            <a:prstDash val="dash"/>
            <a:round/>
            <a:headEnd type="none" w="sm" len="sm"/>
            <a:tailEnd type="none" w="sm" len="sm"/>
          </a:ln>
        </p:spPr>
        <p:txBody>
          <a:bodyPr wrap="none" anchor="ctr"/>
          <a:lstStyle/>
          <a:p>
            <a:endParaRPr lang="en-US"/>
          </a:p>
        </p:txBody>
      </p:sp>
      <p:sp>
        <p:nvSpPr>
          <p:cNvPr id="72721" name="Line 22"/>
          <p:cNvSpPr>
            <a:spLocks noChangeShapeType="1"/>
          </p:cNvSpPr>
          <p:nvPr/>
        </p:nvSpPr>
        <p:spPr bwMode="auto">
          <a:xfrm flipV="1">
            <a:off x="5372100" y="2765425"/>
            <a:ext cx="0" cy="430213"/>
          </a:xfrm>
          <a:prstGeom prst="line">
            <a:avLst/>
          </a:prstGeom>
          <a:noFill/>
          <a:ln w="31750">
            <a:solidFill>
              <a:srgbClr val="FF9900"/>
            </a:solidFill>
            <a:round/>
            <a:headEnd type="triangle" w="med" len="med"/>
            <a:tailEnd type="triangle" w="med" len="med"/>
          </a:ln>
        </p:spPr>
        <p:txBody>
          <a:bodyPr/>
          <a:lstStyle/>
          <a:p>
            <a:endParaRPr lang="en-US"/>
          </a:p>
        </p:txBody>
      </p:sp>
      <p:sp>
        <p:nvSpPr>
          <p:cNvPr id="72722" name="Line 23"/>
          <p:cNvSpPr>
            <a:spLocks noChangeShapeType="1"/>
          </p:cNvSpPr>
          <p:nvPr/>
        </p:nvSpPr>
        <p:spPr bwMode="auto">
          <a:xfrm flipV="1">
            <a:off x="6934200" y="2014538"/>
            <a:ext cx="0" cy="430212"/>
          </a:xfrm>
          <a:prstGeom prst="line">
            <a:avLst/>
          </a:prstGeom>
          <a:noFill/>
          <a:ln w="31750">
            <a:solidFill>
              <a:srgbClr val="FF9900"/>
            </a:solidFill>
            <a:round/>
            <a:headEnd type="triangle" w="med" len="med"/>
            <a:tailEnd type="triangle" w="med" len="med"/>
          </a:ln>
        </p:spPr>
        <p:txBody>
          <a:bodyPr/>
          <a:lstStyle/>
          <a:p>
            <a:endParaRPr lang="en-US"/>
          </a:p>
        </p:txBody>
      </p:sp>
      <p:sp>
        <p:nvSpPr>
          <p:cNvPr id="72723" name="Line 14"/>
          <p:cNvSpPr>
            <a:spLocks noChangeShapeType="1"/>
          </p:cNvSpPr>
          <p:nvPr/>
        </p:nvSpPr>
        <p:spPr bwMode="auto">
          <a:xfrm flipV="1">
            <a:off x="4987925" y="1917700"/>
            <a:ext cx="2589213" cy="1243013"/>
          </a:xfrm>
          <a:prstGeom prst="line">
            <a:avLst/>
          </a:prstGeom>
          <a:noFill/>
          <a:ln w="50800">
            <a:solidFill>
              <a:srgbClr val="FF0000"/>
            </a:solidFill>
            <a:round/>
            <a:headEnd type="none" w="sm" len="sm"/>
            <a:tailEnd type="none" w="sm" len="sm"/>
          </a:ln>
        </p:spPr>
        <p:txBody>
          <a:bodyPr wrap="none" anchor="ctr"/>
          <a:lstStyle/>
          <a:p>
            <a:endParaRPr lang="en-US"/>
          </a:p>
        </p:txBody>
      </p:sp>
      <p:sp>
        <p:nvSpPr>
          <p:cNvPr id="72724" name="Line 24"/>
          <p:cNvSpPr>
            <a:spLocks noChangeShapeType="1"/>
          </p:cNvSpPr>
          <p:nvPr/>
        </p:nvSpPr>
        <p:spPr bwMode="auto">
          <a:xfrm flipV="1">
            <a:off x="4030663" y="4586288"/>
            <a:ext cx="0" cy="430212"/>
          </a:xfrm>
          <a:prstGeom prst="line">
            <a:avLst/>
          </a:prstGeom>
          <a:noFill/>
          <a:ln w="31750">
            <a:solidFill>
              <a:srgbClr val="FF9900"/>
            </a:solidFill>
            <a:round/>
            <a:headEnd type="triangle" w="med" len="med"/>
            <a:tailEnd type="triangle" w="med" len="med"/>
          </a:ln>
        </p:spPr>
        <p:txBody>
          <a:bodyPr/>
          <a:lstStyle/>
          <a:p>
            <a:endParaRPr lang="en-US"/>
          </a:p>
        </p:txBody>
      </p:sp>
      <p:sp>
        <p:nvSpPr>
          <p:cNvPr id="72725" name="Line 19"/>
          <p:cNvSpPr>
            <a:spLocks noChangeShapeType="1"/>
          </p:cNvSpPr>
          <p:nvPr/>
        </p:nvSpPr>
        <p:spPr bwMode="auto">
          <a:xfrm flipV="1">
            <a:off x="1525588" y="4767263"/>
            <a:ext cx="2589212" cy="1243012"/>
          </a:xfrm>
          <a:prstGeom prst="line">
            <a:avLst/>
          </a:prstGeom>
          <a:noFill/>
          <a:ln w="50800">
            <a:solidFill>
              <a:srgbClr val="FF0000"/>
            </a:solidFill>
            <a:round/>
            <a:headEnd type="none" w="sm" len="sm"/>
            <a:tailEnd type="none" w="sm" len="sm"/>
          </a:ln>
        </p:spPr>
        <p:txBody>
          <a:bodyPr wrap="none" anchor="ctr"/>
          <a:lstStyle/>
          <a:p>
            <a:endParaRPr lang="en-US"/>
          </a:p>
        </p:txBody>
      </p:sp>
      <p:sp>
        <p:nvSpPr>
          <p:cNvPr id="72726" name="Freeform 25"/>
          <p:cNvSpPr>
            <a:spLocks/>
          </p:cNvSpPr>
          <p:nvPr/>
        </p:nvSpPr>
        <p:spPr bwMode="auto">
          <a:xfrm>
            <a:off x="4956175" y="4387850"/>
            <a:ext cx="2809875" cy="1935163"/>
          </a:xfrm>
          <a:custGeom>
            <a:avLst/>
            <a:gdLst>
              <a:gd name="T0" fmla="*/ 0 w 1469"/>
              <a:gd name="T1" fmla="*/ 0 h 849"/>
              <a:gd name="T2" fmla="*/ 0 w 1469"/>
              <a:gd name="T3" fmla="*/ 2147483647 h 849"/>
              <a:gd name="T4" fmla="*/ 2147483647 w 1469"/>
              <a:gd name="T5" fmla="*/ 2147483647 h 849"/>
              <a:gd name="T6" fmla="*/ 0 60000 65536"/>
              <a:gd name="T7" fmla="*/ 0 60000 65536"/>
              <a:gd name="T8" fmla="*/ 0 60000 65536"/>
              <a:gd name="T9" fmla="*/ 0 w 1469"/>
              <a:gd name="T10" fmla="*/ 0 h 849"/>
              <a:gd name="T11" fmla="*/ 1469 w 1469"/>
              <a:gd name="T12" fmla="*/ 849 h 849"/>
            </a:gdLst>
            <a:ahLst/>
            <a:cxnLst>
              <a:cxn ang="T6">
                <a:pos x="T0" y="T1"/>
              </a:cxn>
              <a:cxn ang="T7">
                <a:pos x="T2" y="T3"/>
              </a:cxn>
              <a:cxn ang="T8">
                <a:pos x="T4" y="T5"/>
              </a:cxn>
            </a:cxnLst>
            <a:rect l="T9" t="T10" r="T11" b="T12"/>
            <a:pathLst>
              <a:path w="1469" h="849">
                <a:moveTo>
                  <a:pt x="0" y="0"/>
                </a:moveTo>
                <a:lnTo>
                  <a:pt x="0" y="848"/>
                </a:lnTo>
                <a:lnTo>
                  <a:pt x="1468" y="848"/>
                </a:lnTo>
              </a:path>
            </a:pathLst>
          </a:custGeom>
          <a:noFill/>
          <a:ln w="31750">
            <a:solidFill>
              <a:srgbClr val="808080"/>
            </a:solidFill>
            <a:round/>
            <a:headEnd type="triangle" w="med" len="med"/>
            <a:tailEnd type="triangle" w="med" len="med"/>
          </a:ln>
        </p:spPr>
        <p:txBody>
          <a:bodyPr/>
          <a:lstStyle/>
          <a:p>
            <a:endParaRPr lang="en-US"/>
          </a:p>
        </p:txBody>
      </p:sp>
      <p:sp>
        <p:nvSpPr>
          <p:cNvPr id="72727" name="Line 26"/>
          <p:cNvSpPr>
            <a:spLocks noChangeShapeType="1"/>
          </p:cNvSpPr>
          <p:nvPr/>
        </p:nvSpPr>
        <p:spPr bwMode="auto">
          <a:xfrm flipV="1">
            <a:off x="4991100" y="4746625"/>
            <a:ext cx="2589213" cy="1243013"/>
          </a:xfrm>
          <a:prstGeom prst="line">
            <a:avLst/>
          </a:prstGeom>
          <a:noFill/>
          <a:ln w="50800">
            <a:solidFill>
              <a:srgbClr val="FF0000"/>
            </a:solidFill>
            <a:round/>
            <a:headEnd type="none" w="sm" len="sm"/>
            <a:tailEnd type="none" w="sm" len="sm"/>
          </a:ln>
        </p:spPr>
        <p:txBody>
          <a:bodyPr wrap="none" anchor="ctr"/>
          <a:lstStyle/>
          <a:p>
            <a:endParaRPr lang="en-US"/>
          </a:p>
        </p:txBody>
      </p:sp>
      <p:sp>
        <p:nvSpPr>
          <p:cNvPr id="72728" name="Line 27"/>
          <p:cNvSpPr>
            <a:spLocks noChangeShapeType="1"/>
          </p:cNvSpPr>
          <p:nvPr/>
        </p:nvSpPr>
        <p:spPr bwMode="auto">
          <a:xfrm flipV="1">
            <a:off x="4986338" y="5045075"/>
            <a:ext cx="2589212" cy="1243013"/>
          </a:xfrm>
          <a:prstGeom prst="line">
            <a:avLst/>
          </a:prstGeom>
          <a:noFill/>
          <a:ln w="19050">
            <a:solidFill>
              <a:srgbClr val="808080"/>
            </a:solidFill>
            <a:prstDash val="dash"/>
            <a:round/>
            <a:headEnd type="none" w="sm" len="sm"/>
            <a:tailEnd type="none" w="sm" len="sm"/>
          </a:ln>
        </p:spPr>
        <p:txBody>
          <a:bodyPr wrap="none" anchor="ctr"/>
          <a:lstStyle/>
          <a:p>
            <a:endParaRPr lang="en-US"/>
          </a:p>
        </p:txBody>
      </p:sp>
      <p:sp>
        <p:nvSpPr>
          <p:cNvPr id="72729" name="Line 28"/>
          <p:cNvSpPr>
            <a:spLocks noChangeShapeType="1"/>
          </p:cNvSpPr>
          <p:nvPr/>
        </p:nvSpPr>
        <p:spPr bwMode="auto">
          <a:xfrm flipV="1">
            <a:off x="4987925" y="4583113"/>
            <a:ext cx="2298700" cy="1103312"/>
          </a:xfrm>
          <a:prstGeom prst="line">
            <a:avLst/>
          </a:prstGeom>
          <a:noFill/>
          <a:ln w="19050">
            <a:solidFill>
              <a:srgbClr val="808080"/>
            </a:solidFill>
            <a:prstDash val="dash"/>
            <a:round/>
            <a:headEnd type="none" w="sm" len="sm"/>
            <a:tailEnd type="none" w="sm" len="sm"/>
          </a:ln>
        </p:spPr>
        <p:txBody>
          <a:bodyPr wrap="none" anchor="ctr"/>
          <a:lstStyle/>
          <a:p>
            <a:endParaRPr lang="en-US"/>
          </a:p>
        </p:txBody>
      </p:sp>
      <p:sp>
        <p:nvSpPr>
          <p:cNvPr id="72730" name="Line 29"/>
          <p:cNvSpPr>
            <a:spLocks noChangeShapeType="1"/>
          </p:cNvSpPr>
          <p:nvPr/>
        </p:nvSpPr>
        <p:spPr bwMode="auto">
          <a:xfrm flipV="1">
            <a:off x="4989513" y="4535488"/>
            <a:ext cx="1662112" cy="796925"/>
          </a:xfrm>
          <a:prstGeom prst="line">
            <a:avLst/>
          </a:prstGeom>
          <a:noFill/>
          <a:ln w="19050">
            <a:solidFill>
              <a:srgbClr val="808080"/>
            </a:solidFill>
            <a:prstDash val="dash"/>
            <a:round/>
            <a:headEnd type="none" w="sm" len="sm"/>
            <a:tailEnd type="none" w="sm" len="sm"/>
          </a:ln>
        </p:spPr>
        <p:txBody>
          <a:bodyPr wrap="none" anchor="ctr"/>
          <a:lstStyle/>
          <a:p>
            <a:endParaRPr lang="en-US"/>
          </a:p>
        </p:txBody>
      </p:sp>
      <p:sp>
        <p:nvSpPr>
          <p:cNvPr id="72731" name="Line 30"/>
          <p:cNvSpPr>
            <a:spLocks noChangeShapeType="1"/>
          </p:cNvSpPr>
          <p:nvPr/>
        </p:nvSpPr>
        <p:spPr bwMode="auto">
          <a:xfrm flipV="1">
            <a:off x="4948238" y="4552950"/>
            <a:ext cx="933450" cy="447675"/>
          </a:xfrm>
          <a:prstGeom prst="line">
            <a:avLst/>
          </a:prstGeom>
          <a:noFill/>
          <a:ln w="19050">
            <a:solidFill>
              <a:srgbClr val="808080"/>
            </a:solidFill>
            <a:prstDash val="dash"/>
            <a:round/>
            <a:headEnd type="none" w="sm" len="sm"/>
            <a:tailEnd type="none" w="sm" len="sm"/>
          </a:ln>
        </p:spPr>
        <p:txBody>
          <a:bodyPr wrap="none" anchor="ctr"/>
          <a:lstStyle/>
          <a:p>
            <a:endParaRPr lang="en-US"/>
          </a:p>
        </p:txBody>
      </p:sp>
      <p:sp>
        <p:nvSpPr>
          <p:cNvPr id="72732" name="Line 31"/>
          <p:cNvSpPr>
            <a:spLocks noChangeShapeType="1"/>
          </p:cNvSpPr>
          <p:nvPr/>
        </p:nvSpPr>
        <p:spPr bwMode="auto">
          <a:xfrm flipV="1">
            <a:off x="4972050" y="4562475"/>
            <a:ext cx="180975" cy="87313"/>
          </a:xfrm>
          <a:prstGeom prst="line">
            <a:avLst/>
          </a:prstGeom>
          <a:noFill/>
          <a:ln w="19050">
            <a:solidFill>
              <a:srgbClr val="808080"/>
            </a:solidFill>
            <a:prstDash val="dash"/>
            <a:round/>
            <a:headEnd type="none" w="sm" len="sm"/>
            <a:tailEnd type="none" w="sm" len="sm"/>
          </a:ln>
        </p:spPr>
        <p:txBody>
          <a:bodyPr wrap="none" anchor="ctr"/>
          <a:lstStyle/>
          <a:p>
            <a:endParaRPr lang="en-US"/>
          </a:p>
        </p:txBody>
      </p:sp>
      <p:sp>
        <p:nvSpPr>
          <p:cNvPr id="72733" name="Line 32"/>
          <p:cNvSpPr>
            <a:spLocks noChangeShapeType="1"/>
          </p:cNvSpPr>
          <p:nvPr/>
        </p:nvSpPr>
        <p:spPr bwMode="auto">
          <a:xfrm flipV="1">
            <a:off x="5672138" y="5362575"/>
            <a:ext cx="1916112" cy="919163"/>
          </a:xfrm>
          <a:prstGeom prst="line">
            <a:avLst/>
          </a:prstGeom>
          <a:noFill/>
          <a:ln w="19050">
            <a:solidFill>
              <a:srgbClr val="808080"/>
            </a:solidFill>
            <a:prstDash val="dash"/>
            <a:round/>
            <a:headEnd type="none" w="sm" len="sm"/>
            <a:tailEnd type="none" w="sm" len="sm"/>
          </a:ln>
        </p:spPr>
        <p:txBody>
          <a:bodyPr wrap="none" anchor="ctr"/>
          <a:lstStyle/>
          <a:p>
            <a:endParaRPr lang="en-US"/>
          </a:p>
        </p:txBody>
      </p:sp>
      <p:sp>
        <p:nvSpPr>
          <p:cNvPr id="72734" name="Line 33"/>
          <p:cNvSpPr>
            <a:spLocks noChangeShapeType="1"/>
          </p:cNvSpPr>
          <p:nvPr/>
        </p:nvSpPr>
        <p:spPr bwMode="auto">
          <a:xfrm flipV="1">
            <a:off x="6334125" y="5691188"/>
            <a:ext cx="1254125" cy="601662"/>
          </a:xfrm>
          <a:prstGeom prst="line">
            <a:avLst/>
          </a:prstGeom>
          <a:noFill/>
          <a:ln w="19050">
            <a:solidFill>
              <a:srgbClr val="808080"/>
            </a:solidFill>
            <a:prstDash val="dash"/>
            <a:round/>
            <a:headEnd type="none" w="sm" len="sm"/>
            <a:tailEnd type="none" w="sm" len="sm"/>
          </a:ln>
        </p:spPr>
        <p:txBody>
          <a:bodyPr wrap="none" anchor="ctr"/>
          <a:lstStyle/>
          <a:p>
            <a:endParaRPr lang="en-US"/>
          </a:p>
        </p:txBody>
      </p:sp>
      <p:sp>
        <p:nvSpPr>
          <p:cNvPr id="72735" name="Line 34"/>
          <p:cNvSpPr>
            <a:spLocks noChangeShapeType="1"/>
          </p:cNvSpPr>
          <p:nvPr/>
        </p:nvSpPr>
        <p:spPr bwMode="auto">
          <a:xfrm flipV="1">
            <a:off x="7031038" y="5999163"/>
            <a:ext cx="571500" cy="274637"/>
          </a:xfrm>
          <a:prstGeom prst="line">
            <a:avLst/>
          </a:prstGeom>
          <a:noFill/>
          <a:ln w="19050">
            <a:solidFill>
              <a:srgbClr val="808080"/>
            </a:solidFill>
            <a:prstDash val="dash"/>
            <a:round/>
            <a:headEnd type="none" w="sm" len="sm"/>
            <a:tailEnd type="none" w="sm" len="sm"/>
          </a:ln>
        </p:spPr>
        <p:txBody>
          <a:bodyPr wrap="none" anchor="ctr"/>
          <a:lstStyle/>
          <a:p>
            <a:endParaRPr lang="en-US"/>
          </a:p>
        </p:txBody>
      </p:sp>
      <p:sp>
        <p:nvSpPr>
          <p:cNvPr id="72736" name="Rectangle 35"/>
          <p:cNvSpPr>
            <a:spLocks noChangeArrowheads="1"/>
          </p:cNvSpPr>
          <p:nvPr/>
        </p:nvSpPr>
        <p:spPr bwMode="auto">
          <a:xfrm>
            <a:off x="2447925" y="4094163"/>
            <a:ext cx="879475" cy="244475"/>
          </a:xfrm>
          <a:prstGeom prst="rect">
            <a:avLst/>
          </a:prstGeom>
          <a:noFill/>
          <a:ln w="9525">
            <a:noFill/>
            <a:miter lim="800000"/>
            <a:headEnd/>
            <a:tailEnd/>
          </a:ln>
        </p:spPr>
        <p:txBody>
          <a:bodyPr wrap="none" lIns="0" tIns="0" rIns="0" bIns="0">
            <a:spAutoFit/>
          </a:bodyPr>
          <a:lstStyle/>
          <a:p>
            <a:r>
              <a:rPr lang="en-US" sz="1600">
                <a:latin typeface="Abadi MT Condensed Extra Bold"/>
              </a:rPr>
              <a:t>Punctuality</a:t>
            </a:r>
          </a:p>
        </p:txBody>
      </p:sp>
      <p:sp>
        <p:nvSpPr>
          <p:cNvPr id="72737" name="Rectangle 36"/>
          <p:cNvSpPr>
            <a:spLocks noChangeArrowheads="1"/>
          </p:cNvSpPr>
          <p:nvPr/>
        </p:nvSpPr>
        <p:spPr bwMode="auto">
          <a:xfrm>
            <a:off x="6078538" y="4064000"/>
            <a:ext cx="801687" cy="244475"/>
          </a:xfrm>
          <a:prstGeom prst="rect">
            <a:avLst/>
          </a:prstGeom>
          <a:noFill/>
          <a:ln w="9525">
            <a:noFill/>
            <a:miter lim="800000"/>
            <a:headEnd/>
            <a:tailEnd/>
          </a:ln>
        </p:spPr>
        <p:txBody>
          <a:bodyPr wrap="none" lIns="0" tIns="0" rIns="0" bIns="0">
            <a:spAutoFit/>
          </a:bodyPr>
          <a:lstStyle/>
          <a:p>
            <a:r>
              <a:rPr lang="en-US" sz="1600">
                <a:latin typeface="Abadi MT Condensed Extra Bold"/>
              </a:rPr>
              <a:t>Frequency</a:t>
            </a:r>
          </a:p>
        </p:txBody>
      </p:sp>
      <p:sp>
        <p:nvSpPr>
          <p:cNvPr id="72738" name="Line 37"/>
          <p:cNvSpPr>
            <a:spLocks noChangeShapeType="1"/>
          </p:cNvSpPr>
          <p:nvPr/>
        </p:nvSpPr>
        <p:spPr bwMode="auto">
          <a:xfrm>
            <a:off x="1516063" y="3175000"/>
            <a:ext cx="2571750" cy="0"/>
          </a:xfrm>
          <a:prstGeom prst="line">
            <a:avLst/>
          </a:prstGeom>
          <a:noFill/>
          <a:ln w="19050">
            <a:solidFill>
              <a:srgbClr val="808080"/>
            </a:solidFill>
            <a:prstDash val="dash"/>
            <a:round/>
            <a:headEnd/>
            <a:tailEnd/>
          </a:ln>
        </p:spPr>
        <p:txBody>
          <a:bodyPr/>
          <a:lstStyle/>
          <a:p>
            <a:endParaRPr lang="en-US"/>
          </a:p>
        </p:txBody>
      </p:sp>
      <p:sp>
        <p:nvSpPr>
          <p:cNvPr id="72739" name="Line 38"/>
          <p:cNvSpPr>
            <a:spLocks noChangeShapeType="1"/>
          </p:cNvSpPr>
          <p:nvPr/>
        </p:nvSpPr>
        <p:spPr bwMode="auto">
          <a:xfrm>
            <a:off x="1549400" y="1852613"/>
            <a:ext cx="2571750" cy="0"/>
          </a:xfrm>
          <a:prstGeom prst="line">
            <a:avLst/>
          </a:prstGeom>
          <a:noFill/>
          <a:ln w="19050">
            <a:solidFill>
              <a:srgbClr val="808080"/>
            </a:solidFill>
            <a:prstDash val="dash"/>
            <a:round/>
            <a:headEnd/>
            <a:tailEnd/>
          </a:ln>
        </p:spPr>
        <p:txBody>
          <a:bodyPr/>
          <a:lstStyle/>
          <a:p>
            <a:endParaRPr lang="en-US"/>
          </a:p>
        </p:txBody>
      </p:sp>
      <p:sp>
        <p:nvSpPr>
          <p:cNvPr id="72740" name="Line 39"/>
          <p:cNvSpPr>
            <a:spLocks noChangeShapeType="1"/>
          </p:cNvSpPr>
          <p:nvPr/>
        </p:nvSpPr>
        <p:spPr bwMode="auto">
          <a:xfrm flipV="1">
            <a:off x="5070475" y="5326063"/>
            <a:ext cx="0" cy="569912"/>
          </a:xfrm>
          <a:prstGeom prst="line">
            <a:avLst/>
          </a:prstGeom>
          <a:noFill/>
          <a:ln w="31750">
            <a:solidFill>
              <a:srgbClr val="FF9900"/>
            </a:solidFill>
            <a:round/>
            <a:headEnd/>
            <a:tailEnd type="triangle" w="med" len="med"/>
          </a:ln>
        </p:spPr>
        <p:txBody>
          <a:bodyPr/>
          <a:lstStyle/>
          <a:p>
            <a:endParaRPr lang="en-US"/>
          </a:p>
        </p:txBody>
      </p:sp>
      <p:sp>
        <p:nvSpPr>
          <p:cNvPr id="72741" name="Line 40"/>
          <p:cNvSpPr>
            <a:spLocks noChangeShapeType="1"/>
          </p:cNvSpPr>
          <p:nvPr/>
        </p:nvSpPr>
        <p:spPr bwMode="auto">
          <a:xfrm>
            <a:off x="6137275" y="5491163"/>
            <a:ext cx="0" cy="192087"/>
          </a:xfrm>
          <a:prstGeom prst="line">
            <a:avLst/>
          </a:prstGeom>
          <a:noFill/>
          <a:ln w="31750">
            <a:solidFill>
              <a:srgbClr val="FF9900"/>
            </a:solidFill>
            <a:round/>
            <a:headEnd/>
            <a:tailEnd type="triangle" w="med" len="med"/>
          </a:ln>
        </p:spPr>
        <p:txBody>
          <a:bodyPr/>
          <a:lstStyle/>
          <a:p>
            <a:endParaRPr lang="en-US"/>
          </a:p>
        </p:txBody>
      </p:sp>
      <p:sp>
        <p:nvSpPr>
          <p:cNvPr id="38" name="Footer Placeholder 3"/>
          <p:cNvSpPr>
            <a:spLocks noGrp="1"/>
          </p:cNvSpPr>
          <p:nvPr>
            <p:ph type="ftr" sz="quarter" idx="10"/>
          </p:nvPr>
        </p:nvSpPr>
        <p:spPr>
          <a:xfrm>
            <a:off x="101600" y="6639321"/>
            <a:ext cx="8940800" cy="246063"/>
          </a:xfrm>
        </p:spPr>
        <p:txBody>
          <a:bodyPr/>
          <a:lstStyle/>
          <a:p>
            <a:pPr>
              <a:defRPr/>
            </a:pPr>
            <a:r>
              <a:rPr lang="en-US" sz="1100" dirty="0"/>
              <a:t>Copyright © 1998-2010, Dr. Jean-Paul </a:t>
            </a:r>
            <a:r>
              <a:rPr lang="en-US" sz="1100" dirty="0" err="1"/>
              <a:t>Rodrigue</a:t>
            </a:r>
            <a:r>
              <a:rPr lang="en-US" sz="1100" dirty="0"/>
              <a:t>, Dept. of Global Economies &amp; Geography, Hofstra University. For personal or classroom use ONLY. This material (including graphics) is not public domain and cannot be published, in whole or in part, in ANY form (printed or electronic) and on any media without consent. This includes conference presentations. Permission MUST be requested prior to use.</a:t>
            </a:r>
          </a:p>
        </p:txBody>
      </p:sp>
    </p:spTree>
    <p:extLst>
      <p:ext uri="{BB962C8B-B14F-4D97-AF65-F5344CB8AC3E}">
        <p14:creationId xmlns:p14="http://schemas.microsoft.com/office/powerpoint/2010/main" val="8642735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it-IT" altLang="it-IT" sz="3200" dirty="0"/>
              <a:t>The </a:t>
            </a:r>
            <a:r>
              <a:rPr lang="it-IT" altLang="it-IT" sz="3200" dirty="0" err="1"/>
              <a:t>spatial</a:t>
            </a:r>
            <a:r>
              <a:rPr lang="it-IT" altLang="it-IT" sz="3200" dirty="0"/>
              <a:t> </a:t>
            </a:r>
            <a:r>
              <a:rPr lang="it-IT" altLang="it-IT" sz="3200" dirty="0" err="1"/>
              <a:t>structure</a:t>
            </a:r>
            <a:r>
              <a:rPr lang="it-IT" altLang="it-IT" sz="3200" dirty="0"/>
              <a:t> of </a:t>
            </a:r>
            <a:r>
              <a:rPr lang="it-IT" altLang="it-IT" sz="3200" dirty="0" err="1"/>
              <a:t>transport</a:t>
            </a:r>
            <a:r>
              <a:rPr lang="it-IT" altLang="it-IT" sz="3200" dirty="0"/>
              <a:t> </a:t>
            </a:r>
            <a:r>
              <a:rPr lang="it-IT" altLang="it-IT" sz="3200" dirty="0" err="1"/>
              <a:t>costs</a:t>
            </a:r>
            <a:endParaRPr lang="it-IT" altLang="it-IT" sz="3200" dirty="0"/>
          </a:p>
        </p:txBody>
      </p:sp>
      <p:grpSp>
        <p:nvGrpSpPr>
          <p:cNvPr id="45059" name="Group 3"/>
          <p:cNvGrpSpPr>
            <a:grpSpLocks/>
          </p:cNvGrpSpPr>
          <p:nvPr/>
        </p:nvGrpSpPr>
        <p:grpSpPr bwMode="auto">
          <a:xfrm>
            <a:off x="539750" y="2060575"/>
            <a:ext cx="3759200" cy="3457575"/>
            <a:chOff x="603" y="609"/>
            <a:chExt cx="3638" cy="3411"/>
          </a:xfrm>
        </p:grpSpPr>
        <p:sp>
          <p:nvSpPr>
            <p:cNvPr id="45085" name="Line 4"/>
            <p:cNvSpPr>
              <a:spLocks noChangeShapeType="1"/>
            </p:cNvSpPr>
            <p:nvPr/>
          </p:nvSpPr>
          <p:spPr bwMode="auto">
            <a:xfrm flipV="1">
              <a:off x="612" y="609"/>
              <a:ext cx="0" cy="3411"/>
            </a:xfrm>
            <a:prstGeom prst="line">
              <a:avLst/>
            </a:prstGeom>
            <a:noFill/>
            <a:ln w="28575">
              <a:solidFill>
                <a:srgbClr val="80808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5086" name="Line 5"/>
            <p:cNvSpPr>
              <a:spLocks noChangeShapeType="1"/>
            </p:cNvSpPr>
            <p:nvPr/>
          </p:nvSpPr>
          <p:spPr bwMode="auto">
            <a:xfrm>
              <a:off x="603" y="4019"/>
              <a:ext cx="3638" cy="1"/>
            </a:xfrm>
            <a:prstGeom prst="line">
              <a:avLst/>
            </a:prstGeom>
            <a:noFill/>
            <a:ln w="28575">
              <a:solidFill>
                <a:srgbClr val="80808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45060" name="Text Box 6"/>
          <p:cNvSpPr txBox="1">
            <a:spLocks noChangeArrowheads="1"/>
          </p:cNvSpPr>
          <p:nvPr/>
        </p:nvSpPr>
        <p:spPr bwMode="auto">
          <a:xfrm>
            <a:off x="2195513" y="5540375"/>
            <a:ext cx="13684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rgbClr val="3333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spcBef>
                <a:spcPct val="50000"/>
              </a:spcBef>
              <a:buFont typeface="Monotype Sorts" pitchFamily="2" charset="2"/>
              <a:buNone/>
            </a:pPr>
            <a:r>
              <a:rPr lang="it-IT" altLang="it-IT" sz="1600" dirty="0" err="1">
                <a:latin typeface="Tahoma" pitchFamily="34" charset="0"/>
              </a:rPr>
              <a:t>distance</a:t>
            </a:r>
            <a:endParaRPr lang="it-IT" altLang="it-IT" sz="1600" dirty="0">
              <a:latin typeface="Tahoma" pitchFamily="34" charset="0"/>
            </a:endParaRPr>
          </a:p>
        </p:txBody>
      </p:sp>
      <p:sp>
        <p:nvSpPr>
          <p:cNvPr id="45061" name="Text Box 7"/>
          <p:cNvSpPr txBox="1">
            <a:spLocks noChangeArrowheads="1"/>
          </p:cNvSpPr>
          <p:nvPr/>
        </p:nvSpPr>
        <p:spPr bwMode="auto">
          <a:xfrm>
            <a:off x="-100013" y="1435100"/>
            <a:ext cx="136842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rgbClr val="3333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spcBef>
                <a:spcPct val="50000"/>
              </a:spcBef>
              <a:buFont typeface="Monotype Sorts" pitchFamily="2" charset="2"/>
              <a:buNone/>
            </a:pPr>
            <a:r>
              <a:rPr lang="it-IT" altLang="it-IT" sz="1600" dirty="0" err="1">
                <a:latin typeface="Tahoma" pitchFamily="34" charset="0"/>
              </a:rPr>
              <a:t>Transport</a:t>
            </a:r>
            <a:r>
              <a:rPr lang="it-IT" altLang="it-IT" sz="1600" dirty="0">
                <a:latin typeface="Tahoma" pitchFamily="34" charset="0"/>
              </a:rPr>
              <a:t> </a:t>
            </a:r>
          </a:p>
          <a:p>
            <a:pPr>
              <a:spcBef>
                <a:spcPct val="50000"/>
              </a:spcBef>
              <a:buFont typeface="Monotype Sorts" pitchFamily="2" charset="2"/>
              <a:buNone/>
            </a:pPr>
            <a:r>
              <a:rPr lang="it-IT" altLang="it-IT" sz="1600" dirty="0" err="1">
                <a:latin typeface="Tahoma" pitchFamily="34" charset="0"/>
              </a:rPr>
              <a:t>Cost</a:t>
            </a:r>
            <a:endParaRPr lang="it-IT" altLang="it-IT" sz="1600" dirty="0">
              <a:latin typeface="Tahoma" pitchFamily="34" charset="0"/>
            </a:endParaRPr>
          </a:p>
        </p:txBody>
      </p:sp>
      <p:sp>
        <p:nvSpPr>
          <p:cNvPr id="104456" name="Line 8"/>
          <p:cNvSpPr>
            <a:spLocks noChangeShapeType="1"/>
          </p:cNvSpPr>
          <p:nvPr/>
        </p:nvSpPr>
        <p:spPr bwMode="auto">
          <a:xfrm flipV="1">
            <a:off x="547688" y="3019425"/>
            <a:ext cx="3240087" cy="2520950"/>
          </a:xfrm>
          <a:prstGeom prst="line">
            <a:avLst/>
          </a:prstGeom>
          <a:noFill/>
          <a:ln w="38100">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5063" name="Line 9"/>
          <p:cNvSpPr>
            <a:spLocks noChangeShapeType="1"/>
          </p:cNvSpPr>
          <p:nvPr/>
        </p:nvSpPr>
        <p:spPr bwMode="auto">
          <a:xfrm>
            <a:off x="3787775" y="3065463"/>
            <a:ext cx="0" cy="2449512"/>
          </a:xfrm>
          <a:prstGeom prst="line">
            <a:avLst/>
          </a:prstGeom>
          <a:noFill/>
          <a:ln w="31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5064" name="Text Box 10"/>
          <p:cNvSpPr txBox="1">
            <a:spLocks noChangeArrowheads="1"/>
          </p:cNvSpPr>
          <p:nvPr/>
        </p:nvSpPr>
        <p:spPr bwMode="auto">
          <a:xfrm>
            <a:off x="403225" y="5540375"/>
            <a:ext cx="36036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rgbClr val="3333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50000"/>
              </a:spcBef>
              <a:buFont typeface="Monotype Sorts" pitchFamily="2" charset="2"/>
              <a:buNone/>
            </a:pPr>
            <a:r>
              <a:rPr lang="it-IT" altLang="it-IT" sz="1600">
                <a:latin typeface="Tahoma" pitchFamily="34" charset="0"/>
              </a:rPr>
              <a:t>O</a:t>
            </a:r>
          </a:p>
        </p:txBody>
      </p:sp>
      <p:sp>
        <p:nvSpPr>
          <p:cNvPr id="45065" name="Text Box 11"/>
          <p:cNvSpPr txBox="1">
            <a:spLocks noChangeArrowheads="1"/>
          </p:cNvSpPr>
          <p:nvPr/>
        </p:nvSpPr>
        <p:spPr bwMode="auto">
          <a:xfrm>
            <a:off x="3643313" y="5502275"/>
            <a:ext cx="36036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rgbClr val="3333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50000"/>
              </a:spcBef>
              <a:buFont typeface="Monotype Sorts" pitchFamily="2" charset="2"/>
              <a:buNone/>
            </a:pPr>
            <a:r>
              <a:rPr lang="it-IT" altLang="it-IT" sz="1600">
                <a:latin typeface="Tahoma" pitchFamily="34" charset="0"/>
              </a:rPr>
              <a:t>D</a:t>
            </a:r>
          </a:p>
        </p:txBody>
      </p:sp>
      <p:sp>
        <p:nvSpPr>
          <p:cNvPr id="45066" name="Text Box 12"/>
          <p:cNvSpPr txBox="1">
            <a:spLocks noChangeArrowheads="1"/>
          </p:cNvSpPr>
          <p:nvPr/>
        </p:nvSpPr>
        <p:spPr bwMode="auto">
          <a:xfrm>
            <a:off x="3644900" y="2587625"/>
            <a:ext cx="36036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rgbClr val="3333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50000"/>
              </a:spcBef>
              <a:buFont typeface="Monotype Sorts" pitchFamily="2" charset="2"/>
              <a:buNone/>
            </a:pPr>
            <a:r>
              <a:rPr lang="it-IT" altLang="it-IT" sz="1600">
                <a:latin typeface="Tahoma" pitchFamily="34" charset="0"/>
              </a:rPr>
              <a:t>T</a:t>
            </a:r>
          </a:p>
        </p:txBody>
      </p:sp>
      <p:grpSp>
        <p:nvGrpSpPr>
          <p:cNvPr id="45067" name="Group 13"/>
          <p:cNvGrpSpPr>
            <a:grpSpLocks/>
          </p:cNvGrpSpPr>
          <p:nvPr/>
        </p:nvGrpSpPr>
        <p:grpSpPr bwMode="auto">
          <a:xfrm>
            <a:off x="4773613" y="2082800"/>
            <a:ext cx="3759200" cy="3457575"/>
            <a:chOff x="603" y="609"/>
            <a:chExt cx="3638" cy="3411"/>
          </a:xfrm>
        </p:grpSpPr>
        <p:sp>
          <p:nvSpPr>
            <p:cNvPr id="45083" name="Line 14"/>
            <p:cNvSpPr>
              <a:spLocks noChangeShapeType="1"/>
            </p:cNvSpPr>
            <p:nvPr/>
          </p:nvSpPr>
          <p:spPr bwMode="auto">
            <a:xfrm flipV="1">
              <a:off x="612" y="609"/>
              <a:ext cx="0" cy="3411"/>
            </a:xfrm>
            <a:prstGeom prst="line">
              <a:avLst/>
            </a:prstGeom>
            <a:noFill/>
            <a:ln w="28575">
              <a:solidFill>
                <a:srgbClr val="80808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5084" name="Line 15"/>
            <p:cNvSpPr>
              <a:spLocks noChangeShapeType="1"/>
            </p:cNvSpPr>
            <p:nvPr/>
          </p:nvSpPr>
          <p:spPr bwMode="auto">
            <a:xfrm>
              <a:off x="603" y="4019"/>
              <a:ext cx="3638" cy="1"/>
            </a:xfrm>
            <a:prstGeom prst="line">
              <a:avLst/>
            </a:prstGeom>
            <a:noFill/>
            <a:ln w="28575">
              <a:solidFill>
                <a:srgbClr val="80808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45068" name="Text Box 16"/>
          <p:cNvSpPr txBox="1">
            <a:spLocks noChangeArrowheads="1"/>
          </p:cNvSpPr>
          <p:nvPr/>
        </p:nvSpPr>
        <p:spPr bwMode="auto">
          <a:xfrm>
            <a:off x="6516688" y="5491163"/>
            <a:ext cx="13684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rgbClr val="3333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spcBef>
                <a:spcPct val="50000"/>
              </a:spcBef>
              <a:buFont typeface="Monotype Sorts" pitchFamily="2" charset="2"/>
              <a:buNone/>
            </a:pPr>
            <a:r>
              <a:rPr lang="it-IT" altLang="it-IT" sz="1600" dirty="0" err="1">
                <a:latin typeface="Tahoma" pitchFamily="34" charset="0"/>
              </a:rPr>
              <a:t>distance</a:t>
            </a:r>
            <a:endParaRPr lang="it-IT" altLang="it-IT" sz="1600" dirty="0">
              <a:latin typeface="Tahoma" pitchFamily="34" charset="0"/>
            </a:endParaRPr>
          </a:p>
        </p:txBody>
      </p:sp>
      <p:sp>
        <p:nvSpPr>
          <p:cNvPr id="45069" name="Text Box 17"/>
          <p:cNvSpPr txBox="1">
            <a:spLocks noChangeArrowheads="1"/>
          </p:cNvSpPr>
          <p:nvPr/>
        </p:nvSpPr>
        <p:spPr bwMode="auto">
          <a:xfrm>
            <a:off x="4140200" y="1435100"/>
            <a:ext cx="1368425"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rgbClr val="3333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spcBef>
                <a:spcPct val="50000"/>
              </a:spcBef>
              <a:buFont typeface="Monotype Sorts" pitchFamily="2" charset="2"/>
              <a:buNone/>
            </a:pPr>
            <a:r>
              <a:rPr lang="it-IT" altLang="it-IT" sz="1600" dirty="0" err="1">
                <a:latin typeface="Tahoma" pitchFamily="34" charset="0"/>
              </a:rPr>
              <a:t>Transport</a:t>
            </a:r>
            <a:r>
              <a:rPr lang="it-IT" altLang="it-IT" sz="1600" dirty="0">
                <a:latin typeface="Tahoma" pitchFamily="34" charset="0"/>
              </a:rPr>
              <a:t> </a:t>
            </a:r>
          </a:p>
          <a:p>
            <a:pPr>
              <a:spcBef>
                <a:spcPct val="50000"/>
              </a:spcBef>
              <a:buFont typeface="Monotype Sorts" pitchFamily="2" charset="2"/>
              <a:buNone/>
            </a:pPr>
            <a:r>
              <a:rPr lang="it-IT" altLang="it-IT" sz="1600" dirty="0" err="1">
                <a:latin typeface="Tahoma" pitchFamily="34" charset="0"/>
              </a:rPr>
              <a:t>Cost</a:t>
            </a:r>
            <a:endParaRPr lang="it-IT" altLang="it-IT" sz="1600" dirty="0">
              <a:latin typeface="Tahoma" pitchFamily="34" charset="0"/>
            </a:endParaRPr>
          </a:p>
        </p:txBody>
      </p:sp>
      <p:sp>
        <p:nvSpPr>
          <p:cNvPr id="45070" name="Line 18"/>
          <p:cNvSpPr>
            <a:spLocks noChangeShapeType="1"/>
          </p:cNvSpPr>
          <p:nvPr/>
        </p:nvSpPr>
        <p:spPr bwMode="auto">
          <a:xfrm>
            <a:off x="8027988" y="3014663"/>
            <a:ext cx="0" cy="2522537"/>
          </a:xfrm>
          <a:prstGeom prst="line">
            <a:avLst/>
          </a:prstGeom>
          <a:noFill/>
          <a:ln w="31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5071" name="Text Box 19"/>
          <p:cNvSpPr txBox="1">
            <a:spLocks noChangeArrowheads="1"/>
          </p:cNvSpPr>
          <p:nvPr/>
        </p:nvSpPr>
        <p:spPr bwMode="auto">
          <a:xfrm>
            <a:off x="4643438" y="5540375"/>
            <a:ext cx="36036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rgbClr val="3333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50000"/>
              </a:spcBef>
              <a:buFont typeface="Monotype Sorts" pitchFamily="2" charset="2"/>
              <a:buNone/>
            </a:pPr>
            <a:r>
              <a:rPr lang="it-IT" altLang="it-IT" sz="1600">
                <a:latin typeface="Tahoma" pitchFamily="34" charset="0"/>
              </a:rPr>
              <a:t>O</a:t>
            </a:r>
          </a:p>
        </p:txBody>
      </p:sp>
      <p:sp>
        <p:nvSpPr>
          <p:cNvPr id="45072" name="Text Box 20"/>
          <p:cNvSpPr txBox="1">
            <a:spLocks noChangeArrowheads="1"/>
          </p:cNvSpPr>
          <p:nvPr/>
        </p:nvSpPr>
        <p:spPr bwMode="auto">
          <a:xfrm>
            <a:off x="7883525" y="5502275"/>
            <a:ext cx="36036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rgbClr val="3333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50000"/>
              </a:spcBef>
              <a:buFont typeface="Monotype Sorts" pitchFamily="2" charset="2"/>
              <a:buNone/>
            </a:pPr>
            <a:r>
              <a:rPr lang="it-IT" altLang="it-IT" sz="1600">
                <a:latin typeface="Tahoma" pitchFamily="34" charset="0"/>
              </a:rPr>
              <a:t>D</a:t>
            </a:r>
          </a:p>
        </p:txBody>
      </p:sp>
      <p:sp>
        <p:nvSpPr>
          <p:cNvPr id="45073" name="Text Box 21"/>
          <p:cNvSpPr txBox="1">
            <a:spLocks noChangeArrowheads="1"/>
          </p:cNvSpPr>
          <p:nvPr/>
        </p:nvSpPr>
        <p:spPr bwMode="auto">
          <a:xfrm>
            <a:off x="8172450" y="2587625"/>
            <a:ext cx="36036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rgbClr val="3333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50000"/>
              </a:spcBef>
              <a:buFont typeface="Monotype Sorts" pitchFamily="2" charset="2"/>
              <a:buNone/>
            </a:pPr>
            <a:r>
              <a:rPr lang="it-IT" altLang="it-IT" sz="1600">
                <a:latin typeface="Tahoma" pitchFamily="34" charset="0"/>
              </a:rPr>
              <a:t>Z</a:t>
            </a:r>
          </a:p>
        </p:txBody>
      </p:sp>
      <p:sp>
        <p:nvSpPr>
          <p:cNvPr id="45074" name="Rectangle 22"/>
          <p:cNvSpPr>
            <a:spLocks noChangeArrowheads="1"/>
          </p:cNvSpPr>
          <p:nvPr/>
        </p:nvSpPr>
        <p:spPr bwMode="auto">
          <a:xfrm>
            <a:off x="1169988" y="6018541"/>
            <a:ext cx="196855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rgbClr val="3333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it-IT" altLang="it-IT" sz="1400" b="1" i="1" dirty="0" err="1"/>
              <a:t>Transport</a:t>
            </a:r>
            <a:r>
              <a:rPr lang="it-IT" altLang="it-IT" sz="1400" b="1" i="1" dirty="0"/>
              <a:t> </a:t>
            </a:r>
            <a:r>
              <a:rPr lang="it-IT" altLang="it-IT" sz="1400" b="1" i="1" dirty="0" err="1"/>
              <a:t>cost</a:t>
            </a:r>
            <a:r>
              <a:rPr lang="it-IT" altLang="it-IT" sz="1400" b="1" i="1" dirty="0"/>
              <a:t> </a:t>
            </a:r>
            <a:r>
              <a:rPr lang="it-IT" altLang="it-IT" sz="1400" b="1" i="1" dirty="0" err="1"/>
              <a:t>function</a:t>
            </a:r>
            <a:r>
              <a:rPr lang="it-IT" altLang="it-IT" sz="1400" b="1" i="1" dirty="0"/>
              <a:t> </a:t>
            </a:r>
          </a:p>
          <a:p>
            <a:pPr algn="l">
              <a:spcBef>
                <a:spcPct val="0"/>
              </a:spcBef>
              <a:buClrTx/>
              <a:buFontTx/>
              <a:buNone/>
            </a:pPr>
            <a:r>
              <a:rPr lang="it-IT" altLang="it-IT" sz="1400" b="1" i="1" dirty="0" err="1"/>
              <a:t>proportional</a:t>
            </a:r>
            <a:r>
              <a:rPr lang="it-IT" altLang="it-IT" sz="1400" b="1" i="1" dirty="0"/>
              <a:t> to </a:t>
            </a:r>
            <a:r>
              <a:rPr lang="it-IT" altLang="it-IT" sz="1400" b="1" i="1" dirty="0" err="1"/>
              <a:t>distance</a:t>
            </a:r>
            <a:endParaRPr lang="it-IT" altLang="it-IT" sz="1400" dirty="0"/>
          </a:p>
        </p:txBody>
      </p:sp>
      <p:sp>
        <p:nvSpPr>
          <p:cNvPr id="45075" name="Rectangle 23"/>
          <p:cNvSpPr>
            <a:spLocks noChangeArrowheads="1"/>
          </p:cNvSpPr>
          <p:nvPr/>
        </p:nvSpPr>
        <p:spPr bwMode="auto">
          <a:xfrm>
            <a:off x="5634038" y="5788809"/>
            <a:ext cx="2667462"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rgbClr val="3333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it-IT" altLang="it-IT" sz="1400" b="1" i="1" dirty="0" err="1"/>
              <a:t>Transport</a:t>
            </a:r>
            <a:r>
              <a:rPr lang="it-IT" altLang="it-IT" sz="1400" b="1" i="1" dirty="0"/>
              <a:t> </a:t>
            </a:r>
            <a:r>
              <a:rPr lang="it-IT" altLang="it-IT" sz="1400" b="1" i="1" dirty="0" err="1"/>
              <a:t>cost</a:t>
            </a:r>
            <a:r>
              <a:rPr lang="it-IT" altLang="it-IT" sz="1400" b="1" i="1" dirty="0"/>
              <a:t> </a:t>
            </a:r>
            <a:r>
              <a:rPr lang="it-IT" altLang="it-IT" sz="1400" b="1" i="1" dirty="0" err="1"/>
              <a:t>function</a:t>
            </a:r>
            <a:r>
              <a:rPr lang="it-IT" altLang="it-IT" sz="1400" b="1" i="1" dirty="0"/>
              <a:t> </a:t>
            </a:r>
            <a:r>
              <a:rPr lang="it-IT" altLang="it-IT" sz="1400" b="1" i="1" dirty="0" err="1"/>
              <a:t>less</a:t>
            </a:r>
            <a:r>
              <a:rPr lang="it-IT" altLang="it-IT" sz="1400" b="1" i="1" dirty="0"/>
              <a:t> </a:t>
            </a:r>
            <a:r>
              <a:rPr lang="it-IT" altLang="it-IT" sz="1400" b="1" i="1" dirty="0" err="1"/>
              <a:t>than</a:t>
            </a:r>
            <a:r>
              <a:rPr lang="it-IT" altLang="it-IT" sz="1400" b="1" i="1" dirty="0"/>
              <a:t> </a:t>
            </a:r>
          </a:p>
          <a:p>
            <a:pPr algn="l">
              <a:spcBef>
                <a:spcPct val="0"/>
              </a:spcBef>
              <a:buClrTx/>
              <a:buFontTx/>
              <a:buNone/>
            </a:pPr>
            <a:r>
              <a:rPr lang="it-IT" altLang="it-IT" sz="1400" b="1" i="1" dirty="0" err="1"/>
              <a:t>proportional</a:t>
            </a:r>
            <a:r>
              <a:rPr lang="it-IT" altLang="it-IT" sz="1400" b="1" i="1" dirty="0"/>
              <a:t> to </a:t>
            </a:r>
            <a:r>
              <a:rPr lang="it-IT" altLang="it-IT" sz="1400" b="1" i="1" dirty="0" err="1"/>
              <a:t>distance</a:t>
            </a:r>
            <a:r>
              <a:rPr lang="it-IT" altLang="it-IT" sz="1400" b="1" i="1" dirty="0"/>
              <a:t> </a:t>
            </a:r>
          </a:p>
          <a:p>
            <a:pPr algn="l">
              <a:spcBef>
                <a:spcPct val="0"/>
              </a:spcBef>
              <a:buClrTx/>
              <a:buFontTx/>
              <a:buNone/>
            </a:pPr>
            <a:r>
              <a:rPr lang="it-IT" altLang="it-IT" sz="1400" b="1" i="1" dirty="0" err="1"/>
              <a:t>Fixed</a:t>
            </a:r>
            <a:r>
              <a:rPr lang="it-IT" altLang="it-IT" sz="1400" b="1" i="1" dirty="0"/>
              <a:t> component of </a:t>
            </a:r>
          </a:p>
          <a:p>
            <a:pPr algn="l">
              <a:spcBef>
                <a:spcPct val="0"/>
              </a:spcBef>
              <a:buClrTx/>
              <a:buFontTx/>
              <a:buNone/>
            </a:pPr>
            <a:r>
              <a:rPr lang="it-IT" altLang="it-IT" sz="1400" b="1" i="1" dirty="0" err="1"/>
              <a:t>loading</a:t>
            </a:r>
            <a:r>
              <a:rPr lang="it-IT" altLang="it-IT" sz="1400" b="1" i="1" dirty="0"/>
              <a:t> and </a:t>
            </a:r>
            <a:r>
              <a:rPr lang="it-IT" altLang="it-IT" sz="1400" b="1" i="1" dirty="0" err="1"/>
              <a:t>unloading</a:t>
            </a:r>
            <a:r>
              <a:rPr lang="it-IT" altLang="it-IT" sz="1400" b="1" i="1" dirty="0"/>
              <a:t> </a:t>
            </a:r>
            <a:r>
              <a:rPr lang="it-IT" altLang="it-IT" sz="1400" b="1" i="1" dirty="0" err="1"/>
              <a:t>costs</a:t>
            </a:r>
            <a:endParaRPr lang="it-IT" altLang="it-IT" sz="1400" dirty="0"/>
          </a:p>
        </p:txBody>
      </p:sp>
      <p:sp>
        <p:nvSpPr>
          <p:cNvPr id="104472" name="Freeform 24"/>
          <p:cNvSpPr>
            <a:spLocks/>
          </p:cNvSpPr>
          <p:nvPr/>
        </p:nvSpPr>
        <p:spPr bwMode="auto">
          <a:xfrm>
            <a:off x="4787900" y="3352800"/>
            <a:ext cx="3240088" cy="1511300"/>
          </a:xfrm>
          <a:custGeom>
            <a:avLst/>
            <a:gdLst>
              <a:gd name="T0" fmla="*/ 0 w 1927"/>
              <a:gd name="T1" fmla="*/ 1511300 h 952"/>
              <a:gd name="T2" fmla="*/ 576726 w 1927"/>
              <a:gd name="T3" fmla="*/ 719138 h 952"/>
              <a:gd name="T4" fmla="*/ 2160619 w 1927"/>
              <a:gd name="T5" fmla="*/ 215900 h 952"/>
              <a:gd name="T6" fmla="*/ 3240088 w 1927"/>
              <a:gd name="T7" fmla="*/ 0 h 95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927" h="952">
                <a:moveTo>
                  <a:pt x="0" y="952"/>
                </a:moveTo>
                <a:cubicBezTo>
                  <a:pt x="64" y="770"/>
                  <a:pt x="128" y="589"/>
                  <a:pt x="343" y="453"/>
                </a:cubicBezTo>
                <a:cubicBezTo>
                  <a:pt x="557" y="317"/>
                  <a:pt x="1021" y="211"/>
                  <a:pt x="1285" y="136"/>
                </a:cubicBezTo>
                <a:cubicBezTo>
                  <a:pt x="1549" y="61"/>
                  <a:pt x="1820" y="23"/>
                  <a:pt x="1927" y="0"/>
                </a:cubicBezTo>
              </a:path>
            </a:pathLst>
          </a:custGeom>
          <a:noFill/>
          <a:ln w="38100" cap="flat" cmpd="sng">
            <a:solidFill>
              <a:srgbClr val="FF66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5077" name="Text Box 25"/>
          <p:cNvSpPr txBox="1">
            <a:spLocks noChangeArrowheads="1"/>
          </p:cNvSpPr>
          <p:nvPr/>
        </p:nvSpPr>
        <p:spPr bwMode="auto">
          <a:xfrm>
            <a:off x="4427538" y="4532313"/>
            <a:ext cx="36036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rgbClr val="3333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50000"/>
              </a:spcBef>
              <a:buFont typeface="Monotype Sorts" pitchFamily="2" charset="2"/>
              <a:buNone/>
            </a:pPr>
            <a:r>
              <a:rPr lang="it-IT" altLang="it-IT" sz="1600">
                <a:latin typeface="Tahoma" pitchFamily="34" charset="0"/>
              </a:rPr>
              <a:t>T</a:t>
            </a:r>
          </a:p>
        </p:txBody>
      </p:sp>
      <p:sp>
        <p:nvSpPr>
          <p:cNvPr id="104474" name="Line 26"/>
          <p:cNvSpPr>
            <a:spLocks noChangeShapeType="1"/>
          </p:cNvSpPr>
          <p:nvPr/>
        </p:nvSpPr>
        <p:spPr bwMode="auto">
          <a:xfrm flipV="1">
            <a:off x="4787900" y="4868863"/>
            <a:ext cx="0" cy="647700"/>
          </a:xfrm>
          <a:prstGeom prst="line">
            <a:avLst/>
          </a:prstGeom>
          <a:noFill/>
          <a:ln w="38100">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04475" name="Line 27"/>
          <p:cNvSpPr>
            <a:spLocks noChangeShapeType="1"/>
          </p:cNvSpPr>
          <p:nvPr/>
        </p:nvSpPr>
        <p:spPr bwMode="auto">
          <a:xfrm flipV="1">
            <a:off x="8015288" y="2708275"/>
            <a:ext cx="0" cy="647700"/>
          </a:xfrm>
          <a:prstGeom prst="line">
            <a:avLst/>
          </a:prstGeom>
          <a:noFill/>
          <a:ln w="38100">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5080" name="Text Box 28"/>
          <p:cNvSpPr txBox="1">
            <a:spLocks noChangeArrowheads="1"/>
          </p:cNvSpPr>
          <p:nvPr/>
        </p:nvSpPr>
        <p:spPr bwMode="auto">
          <a:xfrm>
            <a:off x="8172450" y="3163888"/>
            <a:ext cx="36036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rgbClr val="3333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50000"/>
              </a:spcBef>
              <a:buFont typeface="Monotype Sorts" pitchFamily="2" charset="2"/>
              <a:buNone/>
            </a:pPr>
            <a:r>
              <a:rPr lang="it-IT" altLang="it-IT" sz="1600">
                <a:latin typeface="Tahoma" pitchFamily="34" charset="0"/>
              </a:rPr>
              <a:t>V</a:t>
            </a:r>
          </a:p>
        </p:txBody>
      </p:sp>
      <p:sp>
        <p:nvSpPr>
          <p:cNvPr id="104477" name="Text Box 29"/>
          <p:cNvSpPr txBox="1">
            <a:spLocks noChangeArrowheads="1"/>
          </p:cNvSpPr>
          <p:nvPr/>
        </p:nvSpPr>
        <p:spPr bwMode="auto">
          <a:xfrm>
            <a:off x="5724525" y="1700213"/>
            <a:ext cx="2808288" cy="738664"/>
          </a:xfrm>
          <a:prstGeom prst="rect">
            <a:avLst/>
          </a:prstGeom>
          <a:solidFill>
            <a:schemeClr val="accent1">
              <a:alpha val="41176"/>
            </a:schemeClr>
          </a:solidFill>
          <a:ln w="28575" algn="ctr">
            <a:solidFill>
              <a:schemeClr val="tx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spcBef>
                <a:spcPct val="50000"/>
              </a:spcBef>
            </a:pPr>
            <a:r>
              <a:rPr lang="it-IT" altLang="it-IT" sz="1400" dirty="0">
                <a:latin typeface="Tahoma" pitchFamily="34" charset="0"/>
              </a:rPr>
              <a:t>OT = </a:t>
            </a:r>
            <a:r>
              <a:rPr lang="it-IT" altLang="it-IT" sz="1400" dirty="0" err="1">
                <a:latin typeface="Tahoma" pitchFamily="34" charset="0"/>
              </a:rPr>
              <a:t>fixed</a:t>
            </a:r>
            <a:r>
              <a:rPr lang="it-IT" altLang="it-IT" sz="1400" dirty="0">
                <a:latin typeface="Tahoma" pitchFamily="34" charset="0"/>
              </a:rPr>
              <a:t> </a:t>
            </a:r>
            <a:r>
              <a:rPr lang="it-IT" altLang="it-IT" sz="1400" dirty="0" err="1">
                <a:latin typeface="Tahoma" pitchFamily="34" charset="0"/>
              </a:rPr>
              <a:t>loading</a:t>
            </a:r>
            <a:r>
              <a:rPr lang="it-IT" altLang="it-IT" sz="1400" dirty="0">
                <a:latin typeface="Tahoma" pitchFamily="34" charset="0"/>
              </a:rPr>
              <a:t> </a:t>
            </a:r>
            <a:r>
              <a:rPr lang="it-IT" altLang="it-IT" sz="1400" dirty="0" err="1">
                <a:latin typeface="Tahoma" pitchFamily="34" charset="0"/>
              </a:rPr>
              <a:t>cost</a:t>
            </a:r>
            <a:br>
              <a:rPr lang="it-IT" altLang="it-IT" sz="1400" dirty="0">
                <a:latin typeface="Tahoma" pitchFamily="34" charset="0"/>
              </a:rPr>
            </a:br>
            <a:r>
              <a:rPr lang="it-IT" altLang="it-IT" sz="1400" dirty="0">
                <a:latin typeface="Tahoma" pitchFamily="34" charset="0"/>
              </a:rPr>
              <a:t>TV = </a:t>
            </a:r>
            <a:r>
              <a:rPr lang="it-IT" altLang="it-IT" sz="1400" dirty="0" err="1">
                <a:latin typeface="Tahoma" pitchFamily="34" charset="0"/>
              </a:rPr>
              <a:t>variable</a:t>
            </a:r>
            <a:r>
              <a:rPr lang="it-IT" altLang="it-IT" sz="1400" dirty="0">
                <a:latin typeface="Tahoma" pitchFamily="34" charset="0"/>
              </a:rPr>
              <a:t> </a:t>
            </a:r>
            <a:r>
              <a:rPr lang="it-IT" altLang="it-IT" sz="1400" dirty="0" err="1">
                <a:latin typeface="Tahoma" pitchFamily="34" charset="0"/>
              </a:rPr>
              <a:t>transport</a:t>
            </a:r>
            <a:r>
              <a:rPr lang="it-IT" altLang="it-IT" sz="1400" dirty="0">
                <a:latin typeface="Tahoma" pitchFamily="34" charset="0"/>
              </a:rPr>
              <a:t> </a:t>
            </a:r>
            <a:r>
              <a:rPr lang="it-IT" altLang="it-IT" sz="1400" dirty="0" err="1">
                <a:latin typeface="Tahoma" pitchFamily="34" charset="0"/>
              </a:rPr>
              <a:t>cost</a:t>
            </a:r>
            <a:br>
              <a:rPr lang="it-IT" altLang="it-IT" sz="1400" dirty="0">
                <a:latin typeface="Tahoma" pitchFamily="34" charset="0"/>
              </a:rPr>
            </a:br>
            <a:r>
              <a:rPr lang="it-IT" altLang="it-IT" sz="1400" dirty="0">
                <a:latin typeface="Tahoma" pitchFamily="34" charset="0"/>
              </a:rPr>
              <a:t>VZ = </a:t>
            </a:r>
            <a:r>
              <a:rPr lang="it-IT" altLang="it-IT" sz="1400" dirty="0" err="1">
                <a:latin typeface="Tahoma" pitchFamily="34" charset="0"/>
              </a:rPr>
              <a:t>fixed</a:t>
            </a:r>
            <a:r>
              <a:rPr lang="it-IT" altLang="it-IT" sz="1400" dirty="0">
                <a:latin typeface="Tahoma" pitchFamily="34" charset="0"/>
              </a:rPr>
              <a:t> </a:t>
            </a:r>
            <a:r>
              <a:rPr lang="it-IT" altLang="it-IT" sz="1400" dirty="0" err="1">
                <a:latin typeface="Tahoma" pitchFamily="34" charset="0"/>
              </a:rPr>
              <a:t>unloading</a:t>
            </a:r>
            <a:r>
              <a:rPr lang="it-IT" altLang="it-IT" sz="1400" dirty="0">
                <a:latin typeface="Tahoma" pitchFamily="34" charset="0"/>
              </a:rPr>
              <a:t> </a:t>
            </a:r>
            <a:r>
              <a:rPr lang="it-IT" altLang="it-IT" sz="1400" dirty="0" err="1">
                <a:latin typeface="Tahoma" pitchFamily="34" charset="0"/>
              </a:rPr>
              <a:t>cost</a:t>
            </a:r>
            <a:endParaRPr lang="it-IT" altLang="it-IT" sz="1400" dirty="0">
              <a:latin typeface="Tahoma" pitchFamily="34" charset="0"/>
            </a:endParaRPr>
          </a:p>
        </p:txBody>
      </p:sp>
      <p:sp>
        <p:nvSpPr>
          <p:cNvPr id="104478" name="Text Box 30"/>
          <p:cNvSpPr txBox="1">
            <a:spLocks noChangeArrowheads="1"/>
          </p:cNvSpPr>
          <p:nvPr/>
        </p:nvSpPr>
        <p:spPr bwMode="auto">
          <a:xfrm>
            <a:off x="1258888" y="1700213"/>
            <a:ext cx="2808287" cy="523220"/>
          </a:xfrm>
          <a:prstGeom prst="rect">
            <a:avLst/>
          </a:prstGeom>
          <a:solidFill>
            <a:schemeClr val="accent1">
              <a:alpha val="41176"/>
            </a:schemeClr>
          </a:solidFill>
          <a:ln w="28575" algn="ctr">
            <a:solidFill>
              <a:schemeClr val="tx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0850" indent="-450850">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50000"/>
              </a:spcBef>
              <a:buFont typeface="Monotype Sorts" pitchFamily="2" charset="2"/>
              <a:buNone/>
            </a:pPr>
            <a:r>
              <a:rPr lang="it-IT" altLang="it-IT" sz="1400" dirty="0">
                <a:latin typeface="Tahoma" pitchFamily="34" charset="0"/>
              </a:rPr>
              <a:t>OT = </a:t>
            </a:r>
            <a:r>
              <a:rPr lang="it-IT" altLang="it-IT" sz="1400" dirty="0" err="1">
                <a:latin typeface="Tahoma" pitchFamily="34" charset="0"/>
              </a:rPr>
              <a:t>Transport</a:t>
            </a:r>
            <a:r>
              <a:rPr lang="it-IT" altLang="it-IT" sz="1400" dirty="0">
                <a:latin typeface="Tahoma" pitchFamily="34" charset="0"/>
              </a:rPr>
              <a:t> </a:t>
            </a:r>
            <a:r>
              <a:rPr lang="it-IT" altLang="it-IT" sz="1400" dirty="0" err="1">
                <a:latin typeface="Tahoma" pitchFamily="34" charset="0"/>
              </a:rPr>
              <a:t>cost</a:t>
            </a:r>
            <a:r>
              <a:rPr lang="it-IT" altLang="it-IT" sz="1400" dirty="0">
                <a:latin typeface="Tahoma" pitchFamily="34" charset="0"/>
              </a:rPr>
              <a:t> </a:t>
            </a:r>
            <a:r>
              <a:rPr lang="it-IT" altLang="it-IT" sz="1400" dirty="0" err="1">
                <a:latin typeface="Tahoma" pitchFamily="34" charset="0"/>
              </a:rPr>
              <a:t>proportional</a:t>
            </a:r>
            <a:r>
              <a:rPr lang="it-IT" altLang="it-IT" sz="1400" dirty="0">
                <a:latin typeface="Tahoma" pitchFamily="34" charset="0"/>
              </a:rPr>
              <a:t> to </a:t>
            </a:r>
            <a:r>
              <a:rPr lang="it-IT" altLang="it-IT" sz="1400" dirty="0" err="1">
                <a:latin typeface="Tahoma" pitchFamily="34" charset="0"/>
              </a:rPr>
              <a:t>distance</a:t>
            </a:r>
            <a:endParaRPr lang="it-IT" altLang="it-IT" sz="1400" dirty="0">
              <a:latin typeface="Tahoma" pitchFamily="34" charset="0"/>
            </a:endParaRPr>
          </a:p>
        </p:txBody>
      </p:sp>
    </p:spTree>
    <p:extLst>
      <p:ext uri="{BB962C8B-B14F-4D97-AF65-F5344CB8AC3E}">
        <p14:creationId xmlns:p14="http://schemas.microsoft.com/office/powerpoint/2010/main" val="49959754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104456"/>
                                        </p:tgtEl>
                                        <p:attrNameLst>
                                          <p:attrName>style.visibility</p:attrName>
                                        </p:attrNameLst>
                                      </p:cBhvr>
                                      <p:to>
                                        <p:strVal val="visible"/>
                                      </p:to>
                                    </p:set>
                                    <p:animEffect transition="in" filter="strips(upRight)">
                                      <p:cBhvr>
                                        <p:cTn id="7" dur="500"/>
                                        <p:tgtEl>
                                          <p:spTgt spid="104456"/>
                                        </p:tgtEl>
                                      </p:cBhvr>
                                    </p:animEffect>
                                  </p:childTnLst>
                                </p:cTn>
                              </p:par>
                            </p:childTnLst>
                          </p:cTn>
                        </p:par>
                        <p:par>
                          <p:cTn id="8" fill="hold" nodeType="afterGroup">
                            <p:stCondLst>
                              <p:cond delay="500"/>
                            </p:stCondLst>
                            <p:childTnLst>
                              <p:par>
                                <p:cTn id="9" presetID="27" presetClass="entr" presetSubtype="0" fill="hold" grpId="0" nodeType="afterEffect">
                                  <p:stCondLst>
                                    <p:cond delay="0"/>
                                  </p:stCondLst>
                                  <p:iterate type="lt">
                                    <p:tmPct val="50000"/>
                                  </p:iterate>
                                  <p:childTnLst>
                                    <p:set>
                                      <p:cBhvr>
                                        <p:cTn id="10" dur="1" fill="hold">
                                          <p:stCondLst>
                                            <p:cond delay="0"/>
                                          </p:stCondLst>
                                        </p:cTn>
                                        <p:tgtEl>
                                          <p:spTgt spid="104478"/>
                                        </p:tgtEl>
                                        <p:attrNameLst>
                                          <p:attrName>style.visibility</p:attrName>
                                        </p:attrNameLst>
                                      </p:cBhvr>
                                      <p:to>
                                        <p:strVal val="visible"/>
                                      </p:to>
                                    </p:set>
                                    <p:anim calcmode="discrete" valueType="clr">
                                      <p:cBhvr override="childStyle">
                                        <p:cTn id="11" dur="80"/>
                                        <p:tgtEl>
                                          <p:spTgt spid="104478"/>
                                        </p:tgtEl>
                                        <p:attrNameLst>
                                          <p:attrName>style.color</p:attrName>
                                        </p:attrNameLst>
                                      </p:cBhvr>
                                      <p:tavLst>
                                        <p:tav tm="0">
                                          <p:val>
                                            <p:clrVal>
                                              <a:schemeClr val="accent2"/>
                                            </p:clrVal>
                                          </p:val>
                                        </p:tav>
                                        <p:tav tm="50000">
                                          <p:val>
                                            <p:clrVal>
                                              <a:schemeClr val="hlink"/>
                                            </p:clrVal>
                                          </p:val>
                                        </p:tav>
                                      </p:tavLst>
                                    </p:anim>
                                    <p:anim calcmode="discrete" valueType="clr">
                                      <p:cBhvr>
                                        <p:cTn id="12" dur="80"/>
                                        <p:tgtEl>
                                          <p:spTgt spid="104478"/>
                                        </p:tgtEl>
                                        <p:attrNameLst>
                                          <p:attrName>fillcolor</p:attrName>
                                        </p:attrNameLst>
                                      </p:cBhvr>
                                      <p:tavLst>
                                        <p:tav tm="0">
                                          <p:val>
                                            <p:clrVal>
                                              <a:schemeClr val="accent2"/>
                                            </p:clrVal>
                                          </p:val>
                                        </p:tav>
                                        <p:tav tm="50000">
                                          <p:val>
                                            <p:clrVal>
                                              <a:schemeClr val="hlink"/>
                                            </p:clrVal>
                                          </p:val>
                                        </p:tav>
                                      </p:tavLst>
                                    </p:anim>
                                    <p:set>
                                      <p:cBhvr>
                                        <p:cTn id="13" dur="80"/>
                                        <p:tgtEl>
                                          <p:spTgt spid="104478"/>
                                        </p:tgtEl>
                                        <p:attrNameLst>
                                          <p:attrName>fill.type</p:attrName>
                                        </p:attrNameLst>
                                      </p:cBhvr>
                                      <p:to>
                                        <p:strVal val="solid"/>
                                      </p:to>
                                    </p:set>
                                  </p:childTnLst>
                                </p:cTn>
                              </p:par>
                            </p:childTnLst>
                          </p:cTn>
                        </p:par>
                      </p:childTnLst>
                    </p:cTn>
                  </p:par>
                  <p:par>
                    <p:cTn id="14" fill="hold" nodeType="clickPar">
                      <p:stCondLst>
                        <p:cond delay="indefinite"/>
                      </p:stCondLst>
                      <p:childTnLst>
                        <p:par>
                          <p:cTn id="15" fill="hold" nodeType="withGroup">
                            <p:stCondLst>
                              <p:cond delay="0"/>
                            </p:stCondLst>
                            <p:childTnLst>
                              <p:par>
                                <p:cTn id="16" presetID="18" presetClass="entr" presetSubtype="9" fill="hold" grpId="0" nodeType="clickEffect">
                                  <p:stCondLst>
                                    <p:cond delay="0"/>
                                  </p:stCondLst>
                                  <p:childTnLst>
                                    <p:set>
                                      <p:cBhvr>
                                        <p:cTn id="17" dur="1" fill="hold">
                                          <p:stCondLst>
                                            <p:cond delay="0"/>
                                          </p:stCondLst>
                                        </p:cTn>
                                        <p:tgtEl>
                                          <p:spTgt spid="104474"/>
                                        </p:tgtEl>
                                        <p:attrNameLst>
                                          <p:attrName>style.visibility</p:attrName>
                                        </p:attrNameLst>
                                      </p:cBhvr>
                                      <p:to>
                                        <p:strVal val="visible"/>
                                      </p:to>
                                    </p:set>
                                    <p:animEffect transition="in" filter="strips(upLeft)">
                                      <p:cBhvr>
                                        <p:cTn id="18" dur="500"/>
                                        <p:tgtEl>
                                          <p:spTgt spid="104474"/>
                                        </p:tgtEl>
                                      </p:cBhvr>
                                    </p:animEffect>
                                  </p:childTnLst>
                                </p:cTn>
                              </p:par>
                            </p:childTnLst>
                          </p:cTn>
                        </p:par>
                        <p:par>
                          <p:cTn id="19" fill="hold" nodeType="afterGroup">
                            <p:stCondLst>
                              <p:cond delay="500"/>
                            </p:stCondLst>
                            <p:childTnLst>
                              <p:par>
                                <p:cTn id="20" presetID="18" presetClass="entr" presetSubtype="3" fill="hold" grpId="0" nodeType="afterEffect">
                                  <p:stCondLst>
                                    <p:cond delay="0"/>
                                  </p:stCondLst>
                                  <p:childTnLst>
                                    <p:set>
                                      <p:cBhvr>
                                        <p:cTn id="21" dur="1" fill="hold">
                                          <p:stCondLst>
                                            <p:cond delay="0"/>
                                          </p:stCondLst>
                                        </p:cTn>
                                        <p:tgtEl>
                                          <p:spTgt spid="104472"/>
                                        </p:tgtEl>
                                        <p:attrNameLst>
                                          <p:attrName>style.visibility</p:attrName>
                                        </p:attrNameLst>
                                      </p:cBhvr>
                                      <p:to>
                                        <p:strVal val="visible"/>
                                      </p:to>
                                    </p:set>
                                    <p:animEffect transition="in" filter="strips(upRight)">
                                      <p:cBhvr>
                                        <p:cTn id="22" dur="500"/>
                                        <p:tgtEl>
                                          <p:spTgt spid="104472"/>
                                        </p:tgtEl>
                                      </p:cBhvr>
                                    </p:animEffect>
                                  </p:childTnLst>
                                </p:cTn>
                              </p:par>
                            </p:childTnLst>
                          </p:cTn>
                        </p:par>
                        <p:par>
                          <p:cTn id="23" fill="hold" nodeType="afterGroup">
                            <p:stCondLst>
                              <p:cond delay="1000"/>
                            </p:stCondLst>
                            <p:childTnLst>
                              <p:par>
                                <p:cTn id="24" presetID="18" presetClass="entr" presetSubtype="3" fill="hold" grpId="0" nodeType="afterEffect">
                                  <p:stCondLst>
                                    <p:cond delay="0"/>
                                  </p:stCondLst>
                                  <p:childTnLst>
                                    <p:set>
                                      <p:cBhvr>
                                        <p:cTn id="25" dur="1" fill="hold">
                                          <p:stCondLst>
                                            <p:cond delay="0"/>
                                          </p:stCondLst>
                                        </p:cTn>
                                        <p:tgtEl>
                                          <p:spTgt spid="104475"/>
                                        </p:tgtEl>
                                        <p:attrNameLst>
                                          <p:attrName>style.visibility</p:attrName>
                                        </p:attrNameLst>
                                      </p:cBhvr>
                                      <p:to>
                                        <p:strVal val="visible"/>
                                      </p:to>
                                    </p:set>
                                    <p:animEffect transition="in" filter="strips(upRight)">
                                      <p:cBhvr>
                                        <p:cTn id="26" dur="500"/>
                                        <p:tgtEl>
                                          <p:spTgt spid="104475"/>
                                        </p:tgtEl>
                                      </p:cBhvr>
                                    </p:animEffect>
                                  </p:childTnLst>
                                </p:cTn>
                              </p:par>
                            </p:childTnLst>
                          </p:cTn>
                        </p:par>
                        <p:par>
                          <p:cTn id="27" fill="hold" nodeType="afterGroup">
                            <p:stCondLst>
                              <p:cond delay="1500"/>
                            </p:stCondLst>
                            <p:childTnLst>
                              <p:par>
                                <p:cTn id="28" presetID="27" presetClass="entr" presetSubtype="0" fill="hold" grpId="0" nodeType="afterEffect">
                                  <p:stCondLst>
                                    <p:cond delay="0"/>
                                  </p:stCondLst>
                                  <p:iterate type="lt">
                                    <p:tmPct val="50000"/>
                                  </p:iterate>
                                  <p:childTnLst>
                                    <p:set>
                                      <p:cBhvr>
                                        <p:cTn id="29" dur="1" fill="hold">
                                          <p:stCondLst>
                                            <p:cond delay="0"/>
                                          </p:stCondLst>
                                        </p:cTn>
                                        <p:tgtEl>
                                          <p:spTgt spid="104477"/>
                                        </p:tgtEl>
                                        <p:attrNameLst>
                                          <p:attrName>style.visibility</p:attrName>
                                        </p:attrNameLst>
                                      </p:cBhvr>
                                      <p:to>
                                        <p:strVal val="visible"/>
                                      </p:to>
                                    </p:set>
                                    <p:anim calcmode="discrete" valueType="clr">
                                      <p:cBhvr override="childStyle">
                                        <p:cTn id="30" dur="80"/>
                                        <p:tgtEl>
                                          <p:spTgt spid="104477"/>
                                        </p:tgtEl>
                                        <p:attrNameLst>
                                          <p:attrName>style.color</p:attrName>
                                        </p:attrNameLst>
                                      </p:cBhvr>
                                      <p:tavLst>
                                        <p:tav tm="0">
                                          <p:val>
                                            <p:clrVal>
                                              <a:schemeClr val="accent2"/>
                                            </p:clrVal>
                                          </p:val>
                                        </p:tav>
                                        <p:tav tm="50000">
                                          <p:val>
                                            <p:clrVal>
                                              <a:schemeClr val="hlink"/>
                                            </p:clrVal>
                                          </p:val>
                                        </p:tav>
                                      </p:tavLst>
                                    </p:anim>
                                    <p:anim calcmode="discrete" valueType="clr">
                                      <p:cBhvr>
                                        <p:cTn id="31" dur="80"/>
                                        <p:tgtEl>
                                          <p:spTgt spid="104477"/>
                                        </p:tgtEl>
                                        <p:attrNameLst>
                                          <p:attrName>fillcolor</p:attrName>
                                        </p:attrNameLst>
                                      </p:cBhvr>
                                      <p:tavLst>
                                        <p:tav tm="0">
                                          <p:val>
                                            <p:clrVal>
                                              <a:schemeClr val="accent2"/>
                                            </p:clrVal>
                                          </p:val>
                                        </p:tav>
                                        <p:tav tm="50000">
                                          <p:val>
                                            <p:clrVal>
                                              <a:schemeClr val="hlink"/>
                                            </p:clrVal>
                                          </p:val>
                                        </p:tav>
                                      </p:tavLst>
                                    </p:anim>
                                    <p:set>
                                      <p:cBhvr>
                                        <p:cTn id="32" dur="80"/>
                                        <p:tgtEl>
                                          <p:spTgt spid="104477"/>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456" grpId="0" animBg="1"/>
      <p:bldP spid="104472" grpId="0" animBg="1"/>
      <p:bldP spid="104474" grpId="0" animBg="1"/>
      <p:bldP spid="104475" grpId="0" animBg="1"/>
      <p:bldP spid="104477" grpId="0" animBg="1"/>
      <p:bldP spid="10447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it-IT" altLang="it-IT" sz="3200" dirty="0" err="1"/>
              <a:t>Spatial</a:t>
            </a:r>
            <a:r>
              <a:rPr lang="it-IT" altLang="it-IT" sz="3200" dirty="0"/>
              <a:t> </a:t>
            </a:r>
            <a:r>
              <a:rPr lang="it-IT" altLang="it-IT" sz="3200" dirty="0" err="1"/>
              <a:t>structure</a:t>
            </a:r>
            <a:r>
              <a:rPr lang="it-IT" altLang="it-IT" sz="3200" dirty="0"/>
              <a:t> of </a:t>
            </a:r>
            <a:r>
              <a:rPr lang="it-IT" altLang="it-IT" sz="3200" dirty="0" err="1"/>
              <a:t>transport</a:t>
            </a:r>
            <a:r>
              <a:rPr lang="it-IT" altLang="it-IT" sz="3200" dirty="0"/>
              <a:t> </a:t>
            </a:r>
            <a:r>
              <a:rPr lang="it-IT" altLang="it-IT" sz="3200" dirty="0" err="1"/>
              <a:t>costs</a:t>
            </a:r>
            <a:endParaRPr lang="it-IT" altLang="it-IT" sz="3200" dirty="0"/>
          </a:p>
        </p:txBody>
      </p:sp>
      <p:grpSp>
        <p:nvGrpSpPr>
          <p:cNvPr id="46083" name="Group 3"/>
          <p:cNvGrpSpPr>
            <a:grpSpLocks/>
          </p:cNvGrpSpPr>
          <p:nvPr/>
        </p:nvGrpSpPr>
        <p:grpSpPr bwMode="auto">
          <a:xfrm>
            <a:off x="1547813" y="1844675"/>
            <a:ext cx="6192837" cy="4051300"/>
            <a:chOff x="1474" y="1207"/>
            <a:chExt cx="3901" cy="2552"/>
          </a:xfrm>
        </p:grpSpPr>
        <p:sp>
          <p:nvSpPr>
            <p:cNvPr id="46085" name="AutoShape 4"/>
            <p:cNvSpPr>
              <a:spLocks noChangeAspect="1" noChangeArrowheads="1" noTextEdit="1"/>
            </p:cNvSpPr>
            <p:nvPr/>
          </p:nvSpPr>
          <p:spPr bwMode="auto">
            <a:xfrm>
              <a:off x="1474" y="1207"/>
              <a:ext cx="3901" cy="2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t-IT"/>
            </a:p>
          </p:txBody>
        </p:sp>
        <p:sp>
          <p:nvSpPr>
            <p:cNvPr id="46086" name="Line 5"/>
            <p:cNvSpPr>
              <a:spLocks noChangeShapeType="1"/>
            </p:cNvSpPr>
            <p:nvPr/>
          </p:nvSpPr>
          <p:spPr bwMode="auto">
            <a:xfrm>
              <a:off x="1968" y="1373"/>
              <a:ext cx="1" cy="2122"/>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46087" name="Line 6"/>
            <p:cNvSpPr>
              <a:spLocks noChangeShapeType="1"/>
            </p:cNvSpPr>
            <p:nvPr/>
          </p:nvSpPr>
          <p:spPr bwMode="auto">
            <a:xfrm flipH="1">
              <a:off x="1975" y="3497"/>
              <a:ext cx="2889" cy="1"/>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46088" name="Freeform 7"/>
            <p:cNvSpPr>
              <a:spLocks/>
            </p:cNvSpPr>
            <p:nvPr/>
          </p:nvSpPr>
          <p:spPr bwMode="auto">
            <a:xfrm>
              <a:off x="1973" y="1316"/>
              <a:ext cx="2552" cy="2180"/>
            </a:xfrm>
            <a:custGeom>
              <a:avLst/>
              <a:gdLst>
                <a:gd name="T0" fmla="*/ 0 w 2552"/>
                <a:gd name="T1" fmla="*/ 2171 h 2180"/>
                <a:gd name="T2" fmla="*/ 7 w 2552"/>
                <a:gd name="T3" fmla="*/ 2180 h 2180"/>
                <a:gd name="T4" fmla="*/ 2552 w 2552"/>
                <a:gd name="T5" fmla="*/ 8 h 2180"/>
                <a:gd name="T6" fmla="*/ 2545 w 2552"/>
                <a:gd name="T7" fmla="*/ 0 h 2180"/>
                <a:gd name="T8" fmla="*/ 0 w 2552"/>
                <a:gd name="T9" fmla="*/ 2171 h 218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552" h="2180">
                  <a:moveTo>
                    <a:pt x="0" y="2171"/>
                  </a:moveTo>
                  <a:lnTo>
                    <a:pt x="7" y="2180"/>
                  </a:lnTo>
                  <a:lnTo>
                    <a:pt x="2552" y="8"/>
                  </a:lnTo>
                  <a:lnTo>
                    <a:pt x="2545" y="0"/>
                  </a:lnTo>
                  <a:lnTo>
                    <a:pt x="0" y="2171"/>
                  </a:lnTo>
                  <a:close/>
                </a:path>
              </a:pathLst>
            </a:custGeom>
            <a:solidFill>
              <a:srgbClr val="FF0000"/>
            </a:solidFill>
            <a:ln w="19050">
              <a:solidFill>
                <a:srgbClr val="FF0000"/>
              </a:solidFill>
              <a:round/>
              <a:headEnd/>
              <a:tailEnd/>
            </a:ln>
          </p:spPr>
          <p:txBody>
            <a:bodyPr/>
            <a:lstStyle/>
            <a:p>
              <a:endParaRPr lang="it-IT"/>
            </a:p>
          </p:txBody>
        </p:sp>
        <p:sp>
          <p:nvSpPr>
            <p:cNvPr id="46089" name="Freeform 8"/>
            <p:cNvSpPr>
              <a:spLocks/>
            </p:cNvSpPr>
            <p:nvPr/>
          </p:nvSpPr>
          <p:spPr bwMode="auto">
            <a:xfrm>
              <a:off x="1973" y="1725"/>
              <a:ext cx="2825" cy="1533"/>
            </a:xfrm>
            <a:custGeom>
              <a:avLst/>
              <a:gdLst>
                <a:gd name="T0" fmla="*/ 0 w 2825"/>
                <a:gd name="T1" fmla="*/ 1523 h 1533"/>
                <a:gd name="T2" fmla="*/ 5 w 2825"/>
                <a:gd name="T3" fmla="*/ 1533 h 1533"/>
                <a:gd name="T4" fmla="*/ 2825 w 2825"/>
                <a:gd name="T5" fmla="*/ 10 h 1533"/>
                <a:gd name="T6" fmla="*/ 2820 w 2825"/>
                <a:gd name="T7" fmla="*/ 0 h 1533"/>
                <a:gd name="T8" fmla="*/ 0 w 2825"/>
                <a:gd name="T9" fmla="*/ 1523 h 153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825" h="1533">
                  <a:moveTo>
                    <a:pt x="0" y="1523"/>
                  </a:moveTo>
                  <a:lnTo>
                    <a:pt x="5" y="1533"/>
                  </a:lnTo>
                  <a:lnTo>
                    <a:pt x="2825" y="10"/>
                  </a:lnTo>
                  <a:lnTo>
                    <a:pt x="2820" y="0"/>
                  </a:lnTo>
                  <a:lnTo>
                    <a:pt x="0" y="1523"/>
                  </a:lnTo>
                  <a:close/>
                </a:path>
              </a:pathLst>
            </a:custGeom>
            <a:solidFill>
              <a:srgbClr val="339966"/>
            </a:solidFill>
            <a:ln w="19050">
              <a:solidFill>
                <a:srgbClr val="008000"/>
              </a:solidFill>
              <a:round/>
              <a:headEnd/>
              <a:tailEnd/>
            </a:ln>
          </p:spPr>
          <p:txBody>
            <a:bodyPr/>
            <a:lstStyle/>
            <a:p>
              <a:endParaRPr lang="it-IT"/>
            </a:p>
          </p:txBody>
        </p:sp>
        <p:sp>
          <p:nvSpPr>
            <p:cNvPr id="46090" name="Freeform 9"/>
            <p:cNvSpPr>
              <a:spLocks/>
            </p:cNvSpPr>
            <p:nvPr/>
          </p:nvSpPr>
          <p:spPr bwMode="auto">
            <a:xfrm>
              <a:off x="1967" y="1792"/>
              <a:ext cx="3079" cy="1003"/>
            </a:xfrm>
            <a:custGeom>
              <a:avLst/>
              <a:gdLst>
                <a:gd name="T0" fmla="*/ 0 w 3079"/>
                <a:gd name="T1" fmla="*/ 992 h 1003"/>
                <a:gd name="T2" fmla="*/ 3 w 3079"/>
                <a:gd name="T3" fmla="*/ 1003 h 1003"/>
                <a:gd name="T4" fmla="*/ 3079 w 3079"/>
                <a:gd name="T5" fmla="*/ 11 h 1003"/>
                <a:gd name="T6" fmla="*/ 3075 w 3079"/>
                <a:gd name="T7" fmla="*/ 0 h 1003"/>
                <a:gd name="T8" fmla="*/ 0 w 3079"/>
                <a:gd name="T9" fmla="*/ 992 h 100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079" h="1003">
                  <a:moveTo>
                    <a:pt x="0" y="992"/>
                  </a:moveTo>
                  <a:lnTo>
                    <a:pt x="3" y="1003"/>
                  </a:lnTo>
                  <a:lnTo>
                    <a:pt x="3079" y="11"/>
                  </a:lnTo>
                  <a:lnTo>
                    <a:pt x="3075" y="0"/>
                  </a:lnTo>
                  <a:lnTo>
                    <a:pt x="0" y="992"/>
                  </a:lnTo>
                  <a:close/>
                </a:path>
              </a:pathLst>
            </a:custGeom>
            <a:solidFill>
              <a:srgbClr val="3333CC"/>
            </a:solidFill>
            <a:ln w="19050">
              <a:solidFill>
                <a:schemeClr val="tx1"/>
              </a:solidFill>
              <a:round/>
              <a:headEnd/>
              <a:tailEnd/>
            </a:ln>
          </p:spPr>
          <p:txBody>
            <a:bodyPr/>
            <a:lstStyle/>
            <a:p>
              <a:endParaRPr lang="it-IT"/>
            </a:p>
          </p:txBody>
        </p:sp>
        <p:grpSp>
          <p:nvGrpSpPr>
            <p:cNvPr id="46091" name="Group 10"/>
            <p:cNvGrpSpPr>
              <a:grpSpLocks/>
            </p:cNvGrpSpPr>
            <p:nvPr/>
          </p:nvGrpSpPr>
          <p:grpSpPr bwMode="auto">
            <a:xfrm>
              <a:off x="2744" y="2848"/>
              <a:ext cx="7" cy="604"/>
              <a:chOff x="1990" y="2770"/>
              <a:chExt cx="7" cy="604"/>
            </a:xfrm>
          </p:grpSpPr>
          <p:sp>
            <p:nvSpPr>
              <p:cNvPr id="46140" name="Freeform 11"/>
              <p:cNvSpPr>
                <a:spLocks/>
              </p:cNvSpPr>
              <p:nvPr/>
            </p:nvSpPr>
            <p:spPr bwMode="auto">
              <a:xfrm>
                <a:off x="1990" y="2770"/>
                <a:ext cx="7" cy="37"/>
              </a:xfrm>
              <a:custGeom>
                <a:avLst/>
                <a:gdLst>
                  <a:gd name="T0" fmla="*/ 7 w 7"/>
                  <a:gd name="T1" fmla="*/ 5 h 37"/>
                  <a:gd name="T2" fmla="*/ 7 w 7"/>
                  <a:gd name="T3" fmla="*/ 4 h 37"/>
                  <a:gd name="T4" fmla="*/ 6 w 7"/>
                  <a:gd name="T5" fmla="*/ 2 h 37"/>
                  <a:gd name="T6" fmla="*/ 5 w 7"/>
                  <a:gd name="T7" fmla="*/ 1 h 37"/>
                  <a:gd name="T8" fmla="*/ 3 w 7"/>
                  <a:gd name="T9" fmla="*/ 0 h 37"/>
                  <a:gd name="T10" fmla="*/ 3 w 7"/>
                  <a:gd name="T11" fmla="*/ 0 h 37"/>
                  <a:gd name="T12" fmla="*/ 2 w 7"/>
                  <a:gd name="T13" fmla="*/ 1 h 37"/>
                  <a:gd name="T14" fmla="*/ 1 w 7"/>
                  <a:gd name="T15" fmla="*/ 2 h 37"/>
                  <a:gd name="T16" fmla="*/ 0 w 7"/>
                  <a:gd name="T17" fmla="*/ 4 h 37"/>
                  <a:gd name="T18" fmla="*/ 0 w 7"/>
                  <a:gd name="T19" fmla="*/ 32 h 37"/>
                  <a:gd name="T20" fmla="*/ 0 w 7"/>
                  <a:gd name="T21" fmla="*/ 33 h 37"/>
                  <a:gd name="T22" fmla="*/ 1 w 7"/>
                  <a:gd name="T23" fmla="*/ 34 h 37"/>
                  <a:gd name="T24" fmla="*/ 2 w 7"/>
                  <a:gd name="T25" fmla="*/ 36 h 37"/>
                  <a:gd name="T26" fmla="*/ 3 w 7"/>
                  <a:gd name="T27" fmla="*/ 37 h 37"/>
                  <a:gd name="T28" fmla="*/ 5 w 7"/>
                  <a:gd name="T29" fmla="*/ 37 h 37"/>
                  <a:gd name="T30" fmla="*/ 6 w 7"/>
                  <a:gd name="T31" fmla="*/ 36 h 37"/>
                  <a:gd name="T32" fmla="*/ 7 w 7"/>
                  <a:gd name="T33" fmla="*/ 34 h 37"/>
                  <a:gd name="T34" fmla="*/ 7 w 7"/>
                  <a:gd name="T35" fmla="*/ 33 h 37"/>
                  <a:gd name="T36" fmla="*/ 7 w 7"/>
                  <a:gd name="T37" fmla="*/ 5 h 3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7" h="37">
                    <a:moveTo>
                      <a:pt x="7" y="5"/>
                    </a:moveTo>
                    <a:lnTo>
                      <a:pt x="7" y="4"/>
                    </a:lnTo>
                    <a:lnTo>
                      <a:pt x="6" y="2"/>
                    </a:lnTo>
                    <a:lnTo>
                      <a:pt x="5" y="1"/>
                    </a:lnTo>
                    <a:lnTo>
                      <a:pt x="3" y="0"/>
                    </a:lnTo>
                    <a:lnTo>
                      <a:pt x="2" y="1"/>
                    </a:lnTo>
                    <a:lnTo>
                      <a:pt x="1" y="2"/>
                    </a:lnTo>
                    <a:lnTo>
                      <a:pt x="0" y="4"/>
                    </a:lnTo>
                    <a:lnTo>
                      <a:pt x="0" y="32"/>
                    </a:lnTo>
                    <a:lnTo>
                      <a:pt x="0" y="33"/>
                    </a:lnTo>
                    <a:lnTo>
                      <a:pt x="1" y="34"/>
                    </a:lnTo>
                    <a:lnTo>
                      <a:pt x="2" y="36"/>
                    </a:lnTo>
                    <a:lnTo>
                      <a:pt x="3" y="37"/>
                    </a:lnTo>
                    <a:lnTo>
                      <a:pt x="5" y="37"/>
                    </a:lnTo>
                    <a:lnTo>
                      <a:pt x="6" y="36"/>
                    </a:lnTo>
                    <a:lnTo>
                      <a:pt x="7" y="34"/>
                    </a:lnTo>
                    <a:lnTo>
                      <a:pt x="7" y="33"/>
                    </a:lnTo>
                    <a:lnTo>
                      <a:pt x="7"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46141" name="Freeform 12"/>
              <p:cNvSpPr>
                <a:spLocks/>
              </p:cNvSpPr>
              <p:nvPr/>
            </p:nvSpPr>
            <p:spPr bwMode="auto">
              <a:xfrm>
                <a:off x="1990" y="2821"/>
                <a:ext cx="7" cy="37"/>
              </a:xfrm>
              <a:custGeom>
                <a:avLst/>
                <a:gdLst>
                  <a:gd name="T0" fmla="*/ 7 w 7"/>
                  <a:gd name="T1" fmla="*/ 4 h 37"/>
                  <a:gd name="T2" fmla="*/ 7 w 7"/>
                  <a:gd name="T3" fmla="*/ 3 h 37"/>
                  <a:gd name="T4" fmla="*/ 7 w 7"/>
                  <a:gd name="T5" fmla="*/ 2 h 37"/>
                  <a:gd name="T6" fmla="*/ 6 w 7"/>
                  <a:gd name="T7" fmla="*/ 0 h 37"/>
                  <a:gd name="T8" fmla="*/ 5 w 7"/>
                  <a:gd name="T9" fmla="*/ 0 h 37"/>
                  <a:gd name="T10" fmla="*/ 3 w 7"/>
                  <a:gd name="T11" fmla="*/ 0 h 37"/>
                  <a:gd name="T12" fmla="*/ 2 w 7"/>
                  <a:gd name="T13" fmla="*/ 0 h 37"/>
                  <a:gd name="T14" fmla="*/ 1 w 7"/>
                  <a:gd name="T15" fmla="*/ 2 h 37"/>
                  <a:gd name="T16" fmla="*/ 0 w 7"/>
                  <a:gd name="T17" fmla="*/ 3 h 37"/>
                  <a:gd name="T18" fmla="*/ 0 w 7"/>
                  <a:gd name="T19" fmla="*/ 32 h 37"/>
                  <a:gd name="T20" fmla="*/ 0 w 7"/>
                  <a:gd name="T21" fmla="*/ 34 h 37"/>
                  <a:gd name="T22" fmla="*/ 1 w 7"/>
                  <a:gd name="T23" fmla="*/ 35 h 37"/>
                  <a:gd name="T24" fmla="*/ 2 w 7"/>
                  <a:gd name="T25" fmla="*/ 36 h 37"/>
                  <a:gd name="T26" fmla="*/ 3 w 7"/>
                  <a:gd name="T27" fmla="*/ 37 h 37"/>
                  <a:gd name="T28" fmla="*/ 5 w 7"/>
                  <a:gd name="T29" fmla="*/ 37 h 37"/>
                  <a:gd name="T30" fmla="*/ 6 w 7"/>
                  <a:gd name="T31" fmla="*/ 36 h 37"/>
                  <a:gd name="T32" fmla="*/ 7 w 7"/>
                  <a:gd name="T33" fmla="*/ 35 h 37"/>
                  <a:gd name="T34" fmla="*/ 7 w 7"/>
                  <a:gd name="T35" fmla="*/ 34 h 37"/>
                  <a:gd name="T36" fmla="*/ 7 w 7"/>
                  <a:gd name="T37" fmla="*/ 4 h 3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7" h="37">
                    <a:moveTo>
                      <a:pt x="7" y="4"/>
                    </a:moveTo>
                    <a:lnTo>
                      <a:pt x="7" y="3"/>
                    </a:lnTo>
                    <a:lnTo>
                      <a:pt x="7" y="2"/>
                    </a:lnTo>
                    <a:lnTo>
                      <a:pt x="6" y="0"/>
                    </a:lnTo>
                    <a:lnTo>
                      <a:pt x="5" y="0"/>
                    </a:lnTo>
                    <a:lnTo>
                      <a:pt x="3" y="0"/>
                    </a:lnTo>
                    <a:lnTo>
                      <a:pt x="2" y="0"/>
                    </a:lnTo>
                    <a:lnTo>
                      <a:pt x="1" y="2"/>
                    </a:lnTo>
                    <a:lnTo>
                      <a:pt x="0" y="3"/>
                    </a:lnTo>
                    <a:lnTo>
                      <a:pt x="0" y="32"/>
                    </a:lnTo>
                    <a:lnTo>
                      <a:pt x="0" y="34"/>
                    </a:lnTo>
                    <a:lnTo>
                      <a:pt x="1" y="35"/>
                    </a:lnTo>
                    <a:lnTo>
                      <a:pt x="2" y="36"/>
                    </a:lnTo>
                    <a:lnTo>
                      <a:pt x="3" y="37"/>
                    </a:lnTo>
                    <a:lnTo>
                      <a:pt x="5" y="37"/>
                    </a:lnTo>
                    <a:lnTo>
                      <a:pt x="6" y="36"/>
                    </a:lnTo>
                    <a:lnTo>
                      <a:pt x="7" y="35"/>
                    </a:lnTo>
                    <a:lnTo>
                      <a:pt x="7" y="34"/>
                    </a:lnTo>
                    <a:lnTo>
                      <a:pt x="7"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46142" name="Freeform 13"/>
              <p:cNvSpPr>
                <a:spLocks/>
              </p:cNvSpPr>
              <p:nvPr/>
            </p:nvSpPr>
            <p:spPr bwMode="auto">
              <a:xfrm>
                <a:off x="1990" y="2873"/>
                <a:ext cx="7" cy="37"/>
              </a:xfrm>
              <a:custGeom>
                <a:avLst/>
                <a:gdLst>
                  <a:gd name="T0" fmla="*/ 7 w 7"/>
                  <a:gd name="T1" fmla="*/ 4 h 37"/>
                  <a:gd name="T2" fmla="*/ 7 w 7"/>
                  <a:gd name="T3" fmla="*/ 3 h 37"/>
                  <a:gd name="T4" fmla="*/ 7 w 7"/>
                  <a:gd name="T5" fmla="*/ 1 h 37"/>
                  <a:gd name="T6" fmla="*/ 6 w 7"/>
                  <a:gd name="T7" fmla="*/ 0 h 37"/>
                  <a:gd name="T8" fmla="*/ 5 w 7"/>
                  <a:gd name="T9" fmla="*/ 0 h 37"/>
                  <a:gd name="T10" fmla="*/ 3 w 7"/>
                  <a:gd name="T11" fmla="*/ 0 h 37"/>
                  <a:gd name="T12" fmla="*/ 2 w 7"/>
                  <a:gd name="T13" fmla="*/ 0 h 37"/>
                  <a:gd name="T14" fmla="*/ 1 w 7"/>
                  <a:gd name="T15" fmla="*/ 1 h 37"/>
                  <a:gd name="T16" fmla="*/ 0 w 7"/>
                  <a:gd name="T17" fmla="*/ 3 h 37"/>
                  <a:gd name="T18" fmla="*/ 0 w 7"/>
                  <a:gd name="T19" fmla="*/ 32 h 37"/>
                  <a:gd name="T20" fmla="*/ 0 w 7"/>
                  <a:gd name="T21" fmla="*/ 33 h 37"/>
                  <a:gd name="T22" fmla="*/ 1 w 7"/>
                  <a:gd name="T23" fmla="*/ 34 h 37"/>
                  <a:gd name="T24" fmla="*/ 2 w 7"/>
                  <a:gd name="T25" fmla="*/ 36 h 37"/>
                  <a:gd name="T26" fmla="*/ 3 w 7"/>
                  <a:gd name="T27" fmla="*/ 37 h 37"/>
                  <a:gd name="T28" fmla="*/ 5 w 7"/>
                  <a:gd name="T29" fmla="*/ 37 h 37"/>
                  <a:gd name="T30" fmla="*/ 6 w 7"/>
                  <a:gd name="T31" fmla="*/ 36 h 37"/>
                  <a:gd name="T32" fmla="*/ 7 w 7"/>
                  <a:gd name="T33" fmla="*/ 34 h 37"/>
                  <a:gd name="T34" fmla="*/ 7 w 7"/>
                  <a:gd name="T35" fmla="*/ 33 h 37"/>
                  <a:gd name="T36" fmla="*/ 7 w 7"/>
                  <a:gd name="T37" fmla="*/ 4 h 3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7" h="37">
                    <a:moveTo>
                      <a:pt x="7" y="4"/>
                    </a:moveTo>
                    <a:lnTo>
                      <a:pt x="7" y="3"/>
                    </a:lnTo>
                    <a:lnTo>
                      <a:pt x="7" y="1"/>
                    </a:lnTo>
                    <a:lnTo>
                      <a:pt x="6" y="0"/>
                    </a:lnTo>
                    <a:lnTo>
                      <a:pt x="5" y="0"/>
                    </a:lnTo>
                    <a:lnTo>
                      <a:pt x="3" y="0"/>
                    </a:lnTo>
                    <a:lnTo>
                      <a:pt x="2" y="0"/>
                    </a:lnTo>
                    <a:lnTo>
                      <a:pt x="1" y="1"/>
                    </a:lnTo>
                    <a:lnTo>
                      <a:pt x="0" y="3"/>
                    </a:lnTo>
                    <a:lnTo>
                      <a:pt x="0" y="32"/>
                    </a:lnTo>
                    <a:lnTo>
                      <a:pt x="0" y="33"/>
                    </a:lnTo>
                    <a:lnTo>
                      <a:pt x="1" y="34"/>
                    </a:lnTo>
                    <a:lnTo>
                      <a:pt x="2" y="36"/>
                    </a:lnTo>
                    <a:lnTo>
                      <a:pt x="3" y="37"/>
                    </a:lnTo>
                    <a:lnTo>
                      <a:pt x="5" y="37"/>
                    </a:lnTo>
                    <a:lnTo>
                      <a:pt x="6" y="36"/>
                    </a:lnTo>
                    <a:lnTo>
                      <a:pt x="7" y="34"/>
                    </a:lnTo>
                    <a:lnTo>
                      <a:pt x="7" y="33"/>
                    </a:lnTo>
                    <a:lnTo>
                      <a:pt x="7"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46143" name="Freeform 14"/>
              <p:cNvSpPr>
                <a:spLocks/>
              </p:cNvSpPr>
              <p:nvPr/>
            </p:nvSpPr>
            <p:spPr bwMode="auto">
              <a:xfrm>
                <a:off x="1990" y="2925"/>
                <a:ext cx="7" cy="36"/>
              </a:xfrm>
              <a:custGeom>
                <a:avLst/>
                <a:gdLst>
                  <a:gd name="T0" fmla="*/ 7 w 7"/>
                  <a:gd name="T1" fmla="*/ 3 h 36"/>
                  <a:gd name="T2" fmla="*/ 7 w 7"/>
                  <a:gd name="T3" fmla="*/ 2 h 36"/>
                  <a:gd name="T4" fmla="*/ 7 w 7"/>
                  <a:gd name="T5" fmla="*/ 1 h 36"/>
                  <a:gd name="T6" fmla="*/ 6 w 7"/>
                  <a:gd name="T7" fmla="*/ 0 h 36"/>
                  <a:gd name="T8" fmla="*/ 5 w 7"/>
                  <a:gd name="T9" fmla="*/ 0 h 36"/>
                  <a:gd name="T10" fmla="*/ 3 w 7"/>
                  <a:gd name="T11" fmla="*/ 0 h 36"/>
                  <a:gd name="T12" fmla="*/ 2 w 7"/>
                  <a:gd name="T13" fmla="*/ 0 h 36"/>
                  <a:gd name="T14" fmla="*/ 1 w 7"/>
                  <a:gd name="T15" fmla="*/ 1 h 36"/>
                  <a:gd name="T16" fmla="*/ 0 w 7"/>
                  <a:gd name="T17" fmla="*/ 2 h 36"/>
                  <a:gd name="T18" fmla="*/ 0 w 7"/>
                  <a:gd name="T19" fmla="*/ 32 h 36"/>
                  <a:gd name="T20" fmla="*/ 0 w 7"/>
                  <a:gd name="T21" fmla="*/ 33 h 36"/>
                  <a:gd name="T22" fmla="*/ 1 w 7"/>
                  <a:gd name="T23" fmla="*/ 34 h 36"/>
                  <a:gd name="T24" fmla="*/ 2 w 7"/>
                  <a:gd name="T25" fmla="*/ 35 h 36"/>
                  <a:gd name="T26" fmla="*/ 3 w 7"/>
                  <a:gd name="T27" fmla="*/ 36 h 36"/>
                  <a:gd name="T28" fmla="*/ 5 w 7"/>
                  <a:gd name="T29" fmla="*/ 36 h 36"/>
                  <a:gd name="T30" fmla="*/ 6 w 7"/>
                  <a:gd name="T31" fmla="*/ 35 h 36"/>
                  <a:gd name="T32" fmla="*/ 7 w 7"/>
                  <a:gd name="T33" fmla="*/ 34 h 36"/>
                  <a:gd name="T34" fmla="*/ 7 w 7"/>
                  <a:gd name="T35" fmla="*/ 33 h 36"/>
                  <a:gd name="T36" fmla="*/ 7 w 7"/>
                  <a:gd name="T37" fmla="*/ 3 h 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7" h="36">
                    <a:moveTo>
                      <a:pt x="7" y="3"/>
                    </a:moveTo>
                    <a:lnTo>
                      <a:pt x="7" y="2"/>
                    </a:lnTo>
                    <a:lnTo>
                      <a:pt x="7" y="1"/>
                    </a:lnTo>
                    <a:lnTo>
                      <a:pt x="6" y="0"/>
                    </a:lnTo>
                    <a:lnTo>
                      <a:pt x="5" y="0"/>
                    </a:lnTo>
                    <a:lnTo>
                      <a:pt x="3" y="0"/>
                    </a:lnTo>
                    <a:lnTo>
                      <a:pt x="2" y="0"/>
                    </a:lnTo>
                    <a:lnTo>
                      <a:pt x="1" y="1"/>
                    </a:lnTo>
                    <a:lnTo>
                      <a:pt x="0" y="2"/>
                    </a:lnTo>
                    <a:lnTo>
                      <a:pt x="0" y="32"/>
                    </a:lnTo>
                    <a:lnTo>
                      <a:pt x="0" y="33"/>
                    </a:lnTo>
                    <a:lnTo>
                      <a:pt x="1" y="34"/>
                    </a:lnTo>
                    <a:lnTo>
                      <a:pt x="2" y="35"/>
                    </a:lnTo>
                    <a:lnTo>
                      <a:pt x="3" y="36"/>
                    </a:lnTo>
                    <a:lnTo>
                      <a:pt x="5" y="36"/>
                    </a:lnTo>
                    <a:lnTo>
                      <a:pt x="6" y="35"/>
                    </a:lnTo>
                    <a:lnTo>
                      <a:pt x="7" y="34"/>
                    </a:lnTo>
                    <a:lnTo>
                      <a:pt x="7" y="33"/>
                    </a:lnTo>
                    <a:lnTo>
                      <a:pt x="7" y="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46144" name="Freeform 15"/>
              <p:cNvSpPr>
                <a:spLocks/>
              </p:cNvSpPr>
              <p:nvPr/>
            </p:nvSpPr>
            <p:spPr bwMode="auto">
              <a:xfrm>
                <a:off x="1990" y="2976"/>
                <a:ext cx="7" cy="37"/>
              </a:xfrm>
              <a:custGeom>
                <a:avLst/>
                <a:gdLst>
                  <a:gd name="T0" fmla="*/ 7 w 7"/>
                  <a:gd name="T1" fmla="*/ 4 h 37"/>
                  <a:gd name="T2" fmla="*/ 7 w 7"/>
                  <a:gd name="T3" fmla="*/ 3 h 37"/>
                  <a:gd name="T4" fmla="*/ 7 w 7"/>
                  <a:gd name="T5" fmla="*/ 1 h 37"/>
                  <a:gd name="T6" fmla="*/ 6 w 7"/>
                  <a:gd name="T7" fmla="*/ 0 h 37"/>
                  <a:gd name="T8" fmla="*/ 5 w 7"/>
                  <a:gd name="T9" fmla="*/ 0 h 37"/>
                  <a:gd name="T10" fmla="*/ 3 w 7"/>
                  <a:gd name="T11" fmla="*/ 0 h 37"/>
                  <a:gd name="T12" fmla="*/ 2 w 7"/>
                  <a:gd name="T13" fmla="*/ 0 h 37"/>
                  <a:gd name="T14" fmla="*/ 1 w 7"/>
                  <a:gd name="T15" fmla="*/ 1 h 37"/>
                  <a:gd name="T16" fmla="*/ 0 w 7"/>
                  <a:gd name="T17" fmla="*/ 3 h 37"/>
                  <a:gd name="T18" fmla="*/ 0 w 7"/>
                  <a:gd name="T19" fmla="*/ 32 h 37"/>
                  <a:gd name="T20" fmla="*/ 0 w 7"/>
                  <a:gd name="T21" fmla="*/ 33 h 37"/>
                  <a:gd name="T22" fmla="*/ 1 w 7"/>
                  <a:gd name="T23" fmla="*/ 35 h 37"/>
                  <a:gd name="T24" fmla="*/ 2 w 7"/>
                  <a:gd name="T25" fmla="*/ 36 h 37"/>
                  <a:gd name="T26" fmla="*/ 3 w 7"/>
                  <a:gd name="T27" fmla="*/ 37 h 37"/>
                  <a:gd name="T28" fmla="*/ 5 w 7"/>
                  <a:gd name="T29" fmla="*/ 37 h 37"/>
                  <a:gd name="T30" fmla="*/ 6 w 7"/>
                  <a:gd name="T31" fmla="*/ 36 h 37"/>
                  <a:gd name="T32" fmla="*/ 7 w 7"/>
                  <a:gd name="T33" fmla="*/ 35 h 37"/>
                  <a:gd name="T34" fmla="*/ 7 w 7"/>
                  <a:gd name="T35" fmla="*/ 33 h 37"/>
                  <a:gd name="T36" fmla="*/ 7 w 7"/>
                  <a:gd name="T37" fmla="*/ 4 h 3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7" h="37">
                    <a:moveTo>
                      <a:pt x="7" y="4"/>
                    </a:moveTo>
                    <a:lnTo>
                      <a:pt x="7" y="3"/>
                    </a:lnTo>
                    <a:lnTo>
                      <a:pt x="7" y="1"/>
                    </a:lnTo>
                    <a:lnTo>
                      <a:pt x="6" y="0"/>
                    </a:lnTo>
                    <a:lnTo>
                      <a:pt x="5" y="0"/>
                    </a:lnTo>
                    <a:lnTo>
                      <a:pt x="3" y="0"/>
                    </a:lnTo>
                    <a:lnTo>
                      <a:pt x="2" y="0"/>
                    </a:lnTo>
                    <a:lnTo>
                      <a:pt x="1" y="1"/>
                    </a:lnTo>
                    <a:lnTo>
                      <a:pt x="0" y="3"/>
                    </a:lnTo>
                    <a:lnTo>
                      <a:pt x="0" y="32"/>
                    </a:lnTo>
                    <a:lnTo>
                      <a:pt x="0" y="33"/>
                    </a:lnTo>
                    <a:lnTo>
                      <a:pt x="1" y="35"/>
                    </a:lnTo>
                    <a:lnTo>
                      <a:pt x="2" y="36"/>
                    </a:lnTo>
                    <a:lnTo>
                      <a:pt x="3" y="37"/>
                    </a:lnTo>
                    <a:lnTo>
                      <a:pt x="5" y="37"/>
                    </a:lnTo>
                    <a:lnTo>
                      <a:pt x="6" y="36"/>
                    </a:lnTo>
                    <a:lnTo>
                      <a:pt x="7" y="35"/>
                    </a:lnTo>
                    <a:lnTo>
                      <a:pt x="7" y="33"/>
                    </a:lnTo>
                    <a:lnTo>
                      <a:pt x="7"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46145" name="Freeform 16"/>
              <p:cNvSpPr>
                <a:spLocks/>
              </p:cNvSpPr>
              <p:nvPr/>
            </p:nvSpPr>
            <p:spPr bwMode="auto">
              <a:xfrm>
                <a:off x="1990" y="3028"/>
                <a:ext cx="7" cy="37"/>
              </a:xfrm>
              <a:custGeom>
                <a:avLst/>
                <a:gdLst>
                  <a:gd name="T0" fmla="*/ 7 w 7"/>
                  <a:gd name="T1" fmla="*/ 3 h 37"/>
                  <a:gd name="T2" fmla="*/ 7 w 7"/>
                  <a:gd name="T3" fmla="*/ 2 h 37"/>
                  <a:gd name="T4" fmla="*/ 7 w 7"/>
                  <a:gd name="T5" fmla="*/ 1 h 37"/>
                  <a:gd name="T6" fmla="*/ 6 w 7"/>
                  <a:gd name="T7" fmla="*/ 0 h 37"/>
                  <a:gd name="T8" fmla="*/ 5 w 7"/>
                  <a:gd name="T9" fmla="*/ 0 h 37"/>
                  <a:gd name="T10" fmla="*/ 3 w 7"/>
                  <a:gd name="T11" fmla="*/ 0 h 37"/>
                  <a:gd name="T12" fmla="*/ 2 w 7"/>
                  <a:gd name="T13" fmla="*/ 0 h 37"/>
                  <a:gd name="T14" fmla="*/ 1 w 7"/>
                  <a:gd name="T15" fmla="*/ 1 h 37"/>
                  <a:gd name="T16" fmla="*/ 0 w 7"/>
                  <a:gd name="T17" fmla="*/ 2 h 37"/>
                  <a:gd name="T18" fmla="*/ 0 w 7"/>
                  <a:gd name="T19" fmla="*/ 32 h 37"/>
                  <a:gd name="T20" fmla="*/ 0 w 7"/>
                  <a:gd name="T21" fmla="*/ 33 h 37"/>
                  <a:gd name="T22" fmla="*/ 1 w 7"/>
                  <a:gd name="T23" fmla="*/ 34 h 37"/>
                  <a:gd name="T24" fmla="*/ 2 w 7"/>
                  <a:gd name="T25" fmla="*/ 35 h 37"/>
                  <a:gd name="T26" fmla="*/ 3 w 7"/>
                  <a:gd name="T27" fmla="*/ 37 h 37"/>
                  <a:gd name="T28" fmla="*/ 5 w 7"/>
                  <a:gd name="T29" fmla="*/ 37 h 37"/>
                  <a:gd name="T30" fmla="*/ 6 w 7"/>
                  <a:gd name="T31" fmla="*/ 35 h 37"/>
                  <a:gd name="T32" fmla="*/ 7 w 7"/>
                  <a:gd name="T33" fmla="*/ 34 h 37"/>
                  <a:gd name="T34" fmla="*/ 7 w 7"/>
                  <a:gd name="T35" fmla="*/ 33 h 37"/>
                  <a:gd name="T36" fmla="*/ 7 w 7"/>
                  <a:gd name="T37" fmla="*/ 3 h 3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7" h="37">
                    <a:moveTo>
                      <a:pt x="7" y="3"/>
                    </a:moveTo>
                    <a:lnTo>
                      <a:pt x="7" y="2"/>
                    </a:lnTo>
                    <a:lnTo>
                      <a:pt x="7" y="1"/>
                    </a:lnTo>
                    <a:lnTo>
                      <a:pt x="6" y="0"/>
                    </a:lnTo>
                    <a:lnTo>
                      <a:pt x="5" y="0"/>
                    </a:lnTo>
                    <a:lnTo>
                      <a:pt x="3" y="0"/>
                    </a:lnTo>
                    <a:lnTo>
                      <a:pt x="2" y="0"/>
                    </a:lnTo>
                    <a:lnTo>
                      <a:pt x="1" y="1"/>
                    </a:lnTo>
                    <a:lnTo>
                      <a:pt x="0" y="2"/>
                    </a:lnTo>
                    <a:lnTo>
                      <a:pt x="0" y="32"/>
                    </a:lnTo>
                    <a:lnTo>
                      <a:pt x="0" y="33"/>
                    </a:lnTo>
                    <a:lnTo>
                      <a:pt x="1" y="34"/>
                    </a:lnTo>
                    <a:lnTo>
                      <a:pt x="2" y="35"/>
                    </a:lnTo>
                    <a:lnTo>
                      <a:pt x="3" y="37"/>
                    </a:lnTo>
                    <a:lnTo>
                      <a:pt x="5" y="37"/>
                    </a:lnTo>
                    <a:lnTo>
                      <a:pt x="6" y="35"/>
                    </a:lnTo>
                    <a:lnTo>
                      <a:pt x="7" y="34"/>
                    </a:lnTo>
                    <a:lnTo>
                      <a:pt x="7" y="33"/>
                    </a:lnTo>
                    <a:lnTo>
                      <a:pt x="7" y="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46146" name="Freeform 17"/>
              <p:cNvSpPr>
                <a:spLocks/>
              </p:cNvSpPr>
              <p:nvPr/>
            </p:nvSpPr>
            <p:spPr bwMode="auto">
              <a:xfrm>
                <a:off x="1990" y="3079"/>
                <a:ext cx="7" cy="37"/>
              </a:xfrm>
              <a:custGeom>
                <a:avLst/>
                <a:gdLst>
                  <a:gd name="T0" fmla="*/ 7 w 7"/>
                  <a:gd name="T1" fmla="*/ 4 h 37"/>
                  <a:gd name="T2" fmla="*/ 7 w 7"/>
                  <a:gd name="T3" fmla="*/ 3 h 37"/>
                  <a:gd name="T4" fmla="*/ 7 w 7"/>
                  <a:gd name="T5" fmla="*/ 2 h 37"/>
                  <a:gd name="T6" fmla="*/ 6 w 7"/>
                  <a:gd name="T7" fmla="*/ 0 h 37"/>
                  <a:gd name="T8" fmla="*/ 5 w 7"/>
                  <a:gd name="T9" fmla="*/ 0 h 37"/>
                  <a:gd name="T10" fmla="*/ 3 w 7"/>
                  <a:gd name="T11" fmla="*/ 0 h 37"/>
                  <a:gd name="T12" fmla="*/ 2 w 7"/>
                  <a:gd name="T13" fmla="*/ 0 h 37"/>
                  <a:gd name="T14" fmla="*/ 1 w 7"/>
                  <a:gd name="T15" fmla="*/ 2 h 37"/>
                  <a:gd name="T16" fmla="*/ 0 w 7"/>
                  <a:gd name="T17" fmla="*/ 3 h 37"/>
                  <a:gd name="T18" fmla="*/ 0 w 7"/>
                  <a:gd name="T19" fmla="*/ 32 h 37"/>
                  <a:gd name="T20" fmla="*/ 0 w 7"/>
                  <a:gd name="T21" fmla="*/ 34 h 37"/>
                  <a:gd name="T22" fmla="*/ 1 w 7"/>
                  <a:gd name="T23" fmla="*/ 35 h 37"/>
                  <a:gd name="T24" fmla="*/ 2 w 7"/>
                  <a:gd name="T25" fmla="*/ 36 h 37"/>
                  <a:gd name="T26" fmla="*/ 3 w 7"/>
                  <a:gd name="T27" fmla="*/ 37 h 37"/>
                  <a:gd name="T28" fmla="*/ 5 w 7"/>
                  <a:gd name="T29" fmla="*/ 37 h 37"/>
                  <a:gd name="T30" fmla="*/ 6 w 7"/>
                  <a:gd name="T31" fmla="*/ 36 h 37"/>
                  <a:gd name="T32" fmla="*/ 7 w 7"/>
                  <a:gd name="T33" fmla="*/ 35 h 37"/>
                  <a:gd name="T34" fmla="*/ 7 w 7"/>
                  <a:gd name="T35" fmla="*/ 34 h 37"/>
                  <a:gd name="T36" fmla="*/ 7 w 7"/>
                  <a:gd name="T37" fmla="*/ 4 h 3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7" h="37">
                    <a:moveTo>
                      <a:pt x="7" y="4"/>
                    </a:moveTo>
                    <a:lnTo>
                      <a:pt x="7" y="3"/>
                    </a:lnTo>
                    <a:lnTo>
                      <a:pt x="7" y="2"/>
                    </a:lnTo>
                    <a:lnTo>
                      <a:pt x="6" y="0"/>
                    </a:lnTo>
                    <a:lnTo>
                      <a:pt x="5" y="0"/>
                    </a:lnTo>
                    <a:lnTo>
                      <a:pt x="3" y="0"/>
                    </a:lnTo>
                    <a:lnTo>
                      <a:pt x="2" y="0"/>
                    </a:lnTo>
                    <a:lnTo>
                      <a:pt x="1" y="2"/>
                    </a:lnTo>
                    <a:lnTo>
                      <a:pt x="0" y="3"/>
                    </a:lnTo>
                    <a:lnTo>
                      <a:pt x="0" y="32"/>
                    </a:lnTo>
                    <a:lnTo>
                      <a:pt x="0" y="34"/>
                    </a:lnTo>
                    <a:lnTo>
                      <a:pt x="1" y="35"/>
                    </a:lnTo>
                    <a:lnTo>
                      <a:pt x="2" y="36"/>
                    </a:lnTo>
                    <a:lnTo>
                      <a:pt x="3" y="37"/>
                    </a:lnTo>
                    <a:lnTo>
                      <a:pt x="5" y="37"/>
                    </a:lnTo>
                    <a:lnTo>
                      <a:pt x="6" y="36"/>
                    </a:lnTo>
                    <a:lnTo>
                      <a:pt x="7" y="35"/>
                    </a:lnTo>
                    <a:lnTo>
                      <a:pt x="7" y="34"/>
                    </a:lnTo>
                    <a:lnTo>
                      <a:pt x="7"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46147" name="Freeform 18"/>
              <p:cNvSpPr>
                <a:spLocks/>
              </p:cNvSpPr>
              <p:nvPr/>
            </p:nvSpPr>
            <p:spPr bwMode="auto">
              <a:xfrm>
                <a:off x="1990" y="3131"/>
                <a:ext cx="7" cy="37"/>
              </a:xfrm>
              <a:custGeom>
                <a:avLst/>
                <a:gdLst>
                  <a:gd name="T0" fmla="*/ 7 w 7"/>
                  <a:gd name="T1" fmla="*/ 4 h 37"/>
                  <a:gd name="T2" fmla="*/ 7 w 7"/>
                  <a:gd name="T3" fmla="*/ 2 h 37"/>
                  <a:gd name="T4" fmla="*/ 7 w 7"/>
                  <a:gd name="T5" fmla="*/ 1 h 37"/>
                  <a:gd name="T6" fmla="*/ 6 w 7"/>
                  <a:gd name="T7" fmla="*/ 0 h 37"/>
                  <a:gd name="T8" fmla="*/ 5 w 7"/>
                  <a:gd name="T9" fmla="*/ 0 h 37"/>
                  <a:gd name="T10" fmla="*/ 3 w 7"/>
                  <a:gd name="T11" fmla="*/ 0 h 37"/>
                  <a:gd name="T12" fmla="*/ 2 w 7"/>
                  <a:gd name="T13" fmla="*/ 0 h 37"/>
                  <a:gd name="T14" fmla="*/ 1 w 7"/>
                  <a:gd name="T15" fmla="*/ 1 h 37"/>
                  <a:gd name="T16" fmla="*/ 0 w 7"/>
                  <a:gd name="T17" fmla="*/ 2 h 37"/>
                  <a:gd name="T18" fmla="*/ 0 w 7"/>
                  <a:gd name="T19" fmla="*/ 32 h 37"/>
                  <a:gd name="T20" fmla="*/ 0 w 7"/>
                  <a:gd name="T21" fmla="*/ 33 h 37"/>
                  <a:gd name="T22" fmla="*/ 1 w 7"/>
                  <a:gd name="T23" fmla="*/ 34 h 37"/>
                  <a:gd name="T24" fmla="*/ 2 w 7"/>
                  <a:gd name="T25" fmla="*/ 36 h 37"/>
                  <a:gd name="T26" fmla="*/ 3 w 7"/>
                  <a:gd name="T27" fmla="*/ 37 h 37"/>
                  <a:gd name="T28" fmla="*/ 5 w 7"/>
                  <a:gd name="T29" fmla="*/ 37 h 37"/>
                  <a:gd name="T30" fmla="*/ 6 w 7"/>
                  <a:gd name="T31" fmla="*/ 36 h 37"/>
                  <a:gd name="T32" fmla="*/ 7 w 7"/>
                  <a:gd name="T33" fmla="*/ 34 h 37"/>
                  <a:gd name="T34" fmla="*/ 7 w 7"/>
                  <a:gd name="T35" fmla="*/ 33 h 37"/>
                  <a:gd name="T36" fmla="*/ 7 w 7"/>
                  <a:gd name="T37" fmla="*/ 4 h 3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7" h="37">
                    <a:moveTo>
                      <a:pt x="7" y="4"/>
                    </a:moveTo>
                    <a:lnTo>
                      <a:pt x="7" y="2"/>
                    </a:lnTo>
                    <a:lnTo>
                      <a:pt x="7" y="1"/>
                    </a:lnTo>
                    <a:lnTo>
                      <a:pt x="6" y="0"/>
                    </a:lnTo>
                    <a:lnTo>
                      <a:pt x="5" y="0"/>
                    </a:lnTo>
                    <a:lnTo>
                      <a:pt x="3" y="0"/>
                    </a:lnTo>
                    <a:lnTo>
                      <a:pt x="2" y="0"/>
                    </a:lnTo>
                    <a:lnTo>
                      <a:pt x="1" y="1"/>
                    </a:lnTo>
                    <a:lnTo>
                      <a:pt x="0" y="2"/>
                    </a:lnTo>
                    <a:lnTo>
                      <a:pt x="0" y="32"/>
                    </a:lnTo>
                    <a:lnTo>
                      <a:pt x="0" y="33"/>
                    </a:lnTo>
                    <a:lnTo>
                      <a:pt x="1" y="34"/>
                    </a:lnTo>
                    <a:lnTo>
                      <a:pt x="2" y="36"/>
                    </a:lnTo>
                    <a:lnTo>
                      <a:pt x="3" y="37"/>
                    </a:lnTo>
                    <a:lnTo>
                      <a:pt x="5" y="37"/>
                    </a:lnTo>
                    <a:lnTo>
                      <a:pt x="6" y="36"/>
                    </a:lnTo>
                    <a:lnTo>
                      <a:pt x="7" y="34"/>
                    </a:lnTo>
                    <a:lnTo>
                      <a:pt x="7" y="33"/>
                    </a:lnTo>
                    <a:lnTo>
                      <a:pt x="7"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46148" name="Freeform 19"/>
              <p:cNvSpPr>
                <a:spLocks/>
              </p:cNvSpPr>
              <p:nvPr/>
            </p:nvSpPr>
            <p:spPr bwMode="auto">
              <a:xfrm>
                <a:off x="1990" y="3183"/>
                <a:ext cx="7" cy="36"/>
              </a:xfrm>
              <a:custGeom>
                <a:avLst/>
                <a:gdLst>
                  <a:gd name="T0" fmla="*/ 7 w 7"/>
                  <a:gd name="T1" fmla="*/ 3 h 36"/>
                  <a:gd name="T2" fmla="*/ 7 w 7"/>
                  <a:gd name="T3" fmla="*/ 2 h 36"/>
                  <a:gd name="T4" fmla="*/ 7 w 7"/>
                  <a:gd name="T5" fmla="*/ 1 h 36"/>
                  <a:gd name="T6" fmla="*/ 6 w 7"/>
                  <a:gd name="T7" fmla="*/ 0 h 36"/>
                  <a:gd name="T8" fmla="*/ 5 w 7"/>
                  <a:gd name="T9" fmla="*/ 0 h 36"/>
                  <a:gd name="T10" fmla="*/ 3 w 7"/>
                  <a:gd name="T11" fmla="*/ 0 h 36"/>
                  <a:gd name="T12" fmla="*/ 2 w 7"/>
                  <a:gd name="T13" fmla="*/ 0 h 36"/>
                  <a:gd name="T14" fmla="*/ 1 w 7"/>
                  <a:gd name="T15" fmla="*/ 1 h 36"/>
                  <a:gd name="T16" fmla="*/ 0 w 7"/>
                  <a:gd name="T17" fmla="*/ 2 h 36"/>
                  <a:gd name="T18" fmla="*/ 0 w 7"/>
                  <a:gd name="T19" fmla="*/ 31 h 36"/>
                  <a:gd name="T20" fmla="*/ 0 w 7"/>
                  <a:gd name="T21" fmla="*/ 33 h 36"/>
                  <a:gd name="T22" fmla="*/ 1 w 7"/>
                  <a:gd name="T23" fmla="*/ 34 h 36"/>
                  <a:gd name="T24" fmla="*/ 2 w 7"/>
                  <a:gd name="T25" fmla="*/ 35 h 36"/>
                  <a:gd name="T26" fmla="*/ 3 w 7"/>
                  <a:gd name="T27" fmla="*/ 36 h 36"/>
                  <a:gd name="T28" fmla="*/ 5 w 7"/>
                  <a:gd name="T29" fmla="*/ 36 h 36"/>
                  <a:gd name="T30" fmla="*/ 6 w 7"/>
                  <a:gd name="T31" fmla="*/ 35 h 36"/>
                  <a:gd name="T32" fmla="*/ 7 w 7"/>
                  <a:gd name="T33" fmla="*/ 34 h 36"/>
                  <a:gd name="T34" fmla="*/ 7 w 7"/>
                  <a:gd name="T35" fmla="*/ 33 h 36"/>
                  <a:gd name="T36" fmla="*/ 7 w 7"/>
                  <a:gd name="T37" fmla="*/ 3 h 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7" h="36">
                    <a:moveTo>
                      <a:pt x="7" y="3"/>
                    </a:moveTo>
                    <a:lnTo>
                      <a:pt x="7" y="2"/>
                    </a:lnTo>
                    <a:lnTo>
                      <a:pt x="7" y="1"/>
                    </a:lnTo>
                    <a:lnTo>
                      <a:pt x="6" y="0"/>
                    </a:lnTo>
                    <a:lnTo>
                      <a:pt x="5" y="0"/>
                    </a:lnTo>
                    <a:lnTo>
                      <a:pt x="3" y="0"/>
                    </a:lnTo>
                    <a:lnTo>
                      <a:pt x="2" y="0"/>
                    </a:lnTo>
                    <a:lnTo>
                      <a:pt x="1" y="1"/>
                    </a:lnTo>
                    <a:lnTo>
                      <a:pt x="0" y="2"/>
                    </a:lnTo>
                    <a:lnTo>
                      <a:pt x="0" y="31"/>
                    </a:lnTo>
                    <a:lnTo>
                      <a:pt x="0" y="33"/>
                    </a:lnTo>
                    <a:lnTo>
                      <a:pt x="1" y="34"/>
                    </a:lnTo>
                    <a:lnTo>
                      <a:pt x="2" y="35"/>
                    </a:lnTo>
                    <a:lnTo>
                      <a:pt x="3" y="36"/>
                    </a:lnTo>
                    <a:lnTo>
                      <a:pt x="5" y="36"/>
                    </a:lnTo>
                    <a:lnTo>
                      <a:pt x="6" y="35"/>
                    </a:lnTo>
                    <a:lnTo>
                      <a:pt x="7" y="34"/>
                    </a:lnTo>
                    <a:lnTo>
                      <a:pt x="7" y="33"/>
                    </a:lnTo>
                    <a:lnTo>
                      <a:pt x="7" y="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46149" name="Freeform 20"/>
              <p:cNvSpPr>
                <a:spLocks/>
              </p:cNvSpPr>
              <p:nvPr/>
            </p:nvSpPr>
            <p:spPr bwMode="auto">
              <a:xfrm>
                <a:off x="1990" y="3234"/>
                <a:ext cx="7" cy="37"/>
              </a:xfrm>
              <a:custGeom>
                <a:avLst/>
                <a:gdLst>
                  <a:gd name="T0" fmla="*/ 7 w 7"/>
                  <a:gd name="T1" fmla="*/ 4 h 37"/>
                  <a:gd name="T2" fmla="*/ 7 w 7"/>
                  <a:gd name="T3" fmla="*/ 3 h 37"/>
                  <a:gd name="T4" fmla="*/ 7 w 7"/>
                  <a:gd name="T5" fmla="*/ 1 h 37"/>
                  <a:gd name="T6" fmla="*/ 6 w 7"/>
                  <a:gd name="T7" fmla="*/ 0 h 37"/>
                  <a:gd name="T8" fmla="*/ 5 w 7"/>
                  <a:gd name="T9" fmla="*/ 0 h 37"/>
                  <a:gd name="T10" fmla="*/ 3 w 7"/>
                  <a:gd name="T11" fmla="*/ 0 h 37"/>
                  <a:gd name="T12" fmla="*/ 2 w 7"/>
                  <a:gd name="T13" fmla="*/ 0 h 37"/>
                  <a:gd name="T14" fmla="*/ 1 w 7"/>
                  <a:gd name="T15" fmla="*/ 1 h 37"/>
                  <a:gd name="T16" fmla="*/ 0 w 7"/>
                  <a:gd name="T17" fmla="*/ 3 h 37"/>
                  <a:gd name="T18" fmla="*/ 0 w 7"/>
                  <a:gd name="T19" fmla="*/ 32 h 37"/>
                  <a:gd name="T20" fmla="*/ 0 w 7"/>
                  <a:gd name="T21" fmla="*/ 33 h 37"/>
                  <a:gd name="T22" fmla="*/ 1 w 7"/>
                  <a:gd name="T23" fmla="*/ 35 h 37"/>
                  <a:gd name="T24" fmla="*/ 2 w 7"/>
                  <a:gd name="T25" fmla="*/ 36 h 37"/>
                  <a:gd name="T26" fmla="*/ 3 w 7"/>
                  <a:gd name="T27" fmla="*/ 37 h 37"/>
                  <a:gd name="T28" fmla="*/ 5 w 7"/>
                  <a:gd name="T29" fmla="*/ 37 h 37"/>
                  <a:gd name="T30" fmla="*/ 6 w 7"/>
                  <a:gd name="T31" fmla="*/ 36 h 37"/>
                  <a:gd name="T32" fmla="*/ 7 w 7"/>
                  <a:gd name="T33" fmla="*/ 35 h 37"/>
                  <a:gd name="T34" fmla="*/ 7 w 7"/>
                  <a:gd name="T35" fmla="*/ 33 h 37"/>
                  <a:gd name="T36" fmla="*/ 7 w 7"/>
                  <a:gd name="T37" fmla="*/ 4 h 3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7" h="37">
                    <a:moveTo>
                      <a:pt x="7" y="4"/>
                    </a:moveTo>
                    <a:lnTo>
                      <a:pt x="7" y="3"/>
                    </a:lnTo>
                    <a:lnTo>
                      <a:pt x="7" y="1"/>
                    </a:lnTo>
                    <a:lnTo>
                      <a:pt x="6" y="0"/>
                    </a:lnTo>
                    <a:lnTo>
                      <a:pt x="5" y="0"/>
                    </a:lnTo>
                    <a:lnTo>
                      <a:pt x="3" y="0"/>
                    </a:lnTo>
                    <a:lnTo>
                      <a:pt x="2" y="0"/>
                    </a:lnTo>
                    <a:lnTo>
                      <a:pt x="1" y="1"/>
                    </a:lnTo>
                    <a:lnTo>
                      <a:pt x="0" y="3"/>
                    </a:lnTo>
                    <a:lnTo>
                      <a:pt x="0" y="32"/>
                    </a:lnTo>
                    <a:lnTo>
                      <a:pt x="0" y="33"/>
                    </a:lnTo>
                    <a:lnTo>
                      <a:pt x="1" y="35"/>
                    </a:lnTo>
                    <a:lnTo>
                      <a:pt x="2" y="36"/>
                    </a:lnTo>
                    <a:lnTo>
                      <a:pt x="3" y="37"/>
                    </a:lnTo>
                    <a:lnTo>
                      <a:pt x="5" y="37"/>
                    </a:lnTo>
                    <a:lnTo>
                      <a:pt x="6" y="36"/>
                    </a:lnTo>
                    <a:lnTo>
                      <a:pt x="7" y="35"/>
                    </a:lnTo>
                    <a:lnTo>
                      <a:pt x="7" y="33"/>
                    </a:lnTo>
                    <a:lnTo>
                      <a:pt x="7"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46150" name="Freeform 21"/>
              <p:cNvSpPr>
                <a:spLocks/>
              </p:cNvSpPr>
              <p:nvPr/>
            </p:nvSpPr>
            <p:spPr bwMode="auto">
              <a:xfrm>
                <a:off x="1990" y="3286"/>
                <a:ext cx="7" cy="37"/>
              </a:xfrm>
              <a:custGeom>
                <a:avLst/>
                <a:gdLst>
                  <a:gd name="T0" fmla="*/ 7 w 7"/>
                  <a:gd name="T1" fmla="*/ 3 h 37"/>
                  <a:gd name="T2" fmla="*/ 7 w 7"/>
                  <a:gd name="T3" fmla="*/ 2 h 37"/>
                  <a:gd name="T4" fmla="*/ 7 w 7"/>
                  <a:gd name="T5" fmla="*/ 1 h 37"/>
                  <a:gd name="T6" fmla="*/ 6 w 7"/>
                  <a:gd name="T7" fmla="*/ 0 h 37"/>
                  <a:gd name="T8" fmla="*/ 5 w 7"/>
                  <a:gd name="T9" fmla="*/ 0 h 37"/>
                  <a:gd name="T10" fmla="*/ 3 w 7"/>
                  <a:gd name="T11" fmla="*/ 0 h 37"/>
                  <a:gd name="T12" fmla="*/ 2 w 7"/>
                  <a:gd name="T13" fmla="*/ 0 h 37"/>
                  <a:gd name="T14" fmla="*/ 1 w 7"/>
                  <a:gd name="T15" fmla="*/ 1 h 37"/>
                  <a:gd name="T16" fmla="*/ 0 w 7"/>
                  <a:gd name="T17" fmla="*/ 2 h 37"/>
                  <a:gd name="T18" fmla="*/ 0 w 7"/>
                  <a:gd name="T19" fmla="*/ 32 h 37"/>
                  <a:gd name="T20" fmla="*/ 0 w 7"/>
                  <a:gd name="T21" fmla="*/ 33 h 37"/>
                  <a:gd name="T22" fmla="*/ 1 w 7"/>
                  <a:gd name="T23" fmla="*/ 34 h 37"/>
                  <a:gd name="T24" fmla="*/ 2 w 7"/>
                  <a:gd name="T25" fmla="*/ 35 h 37"/>
                  <a:gd name="T26" fmla="*/ 3 w 7"/>
                  <a:gd name="T27" fmla="*/ 37 h 37"/>
                  <a:gd name="T28" fmla="*/ 5 w 7"/>
                  <a:gd name="T29" fmla="*/ 37 h 37"/>
                  <a:gd name="T30" fmla="*/ 6 w 7"/>
                  <a:gd name="T31" fmla="*/ 35 h 37"/>
                  <a:gd name="T32" fmla="*/ 7 w 7"/>
                  <a:gd name="T33" fmla="*/ 34 h 37"/>
                  <a:gd name="T34" fmla="*/ 7 w 7"/>
                  <a:gd name="T35" fmla="*/ 33 h 37"/>
                  <a:gd name="T36" fmla="*/ 7 w 7"/>
                  <a:gd name="T37" fmla="*/ 3 h 3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7" h="37">
                    <a:moveTo>
                      <a:pt x="7" y="3"/>
                    </a:moveTo>
                    <a:lnTo>
                      <a:pt x="7" y="2"/>
                    </a:lnTo>
                    <a:lnTo>
                      <a:pt x="7" y="1"/>
                    </a:lnTo>
                    <a:lnTo>
                      <a:pt x="6" y="0"/>
                    </a:lnTo>
                    <a:lnTo>
                      <a:pt x="5" y="0"/>
                    </a:lnTo>
                    <a:lnTo>
                      <a:pt x="3" y="0"/>
                    </a:lnTo>
                    <a:lnTo>
                      <a:pt x="2" y="0"/>
                    </a:lnTo>
                    <a:lnTo>
                      <a:pt x="1" y="1"/>
                    </a:lnTo>
                    <a:lnTo>
                      <a:pt x="0" y="2"/>
                    </a:lnTo>
                    <a:lnTo>
                      <a:pt x="0" y="32"/>
                    </a:lnTo>
                    <a:lnTo>
                      <a:pt x="0" y="33"/>
                    </a:lnTo>
                    <a:lnTo>
                      <a:pt x="1" y="34"/>
                    </a:lnTo>
                    <a:lnTo>
                      <a:pt x="2" y="35"/>
                    </a:lnTo>
                    <a:lnTo>
                      <a:pt x="3" y="37"/>
                    </a:lnTo>
                    <a:lnTo>
                      <a:pt x="5" y="37"/>
                    </a:lnTo>
                    <a:lnTo>
                      <a:pt x="6" y="35"/>
                    </a:lnTo>
                    <a:lnTo>
                      <a:pt x="7" y="34"/>
                    </a:lnTo>
                    <a:lnTo>
                      <a:pt x="7" y="33"/>
                    </a:lnTo>
                    <a:lnTo>
                      <a:pt x="7" y="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46151" name="Freeform 22"/>
              <p:cNvSpPr>
                <a:spLocks/>
              </p:cNvSpPr>
              <p:nvPr/>
            </p:nvSpPr>
            <p:spPr bwMode="auto">
              <a:xfrm>
                <a:off x="1990" y="3337"/>
                <a:ext cx="7" cy="37"/>
              </a:xfrm>
              <a:custGeom>
                <a:avLst/>
                <a:gdLst>
                  <a:gd name="T0" fmla="*/ 7 w 7"/>
                  <a:gd name="T1" fmla="*/ 4 h 37"/>
                  <a:gd name="T2" fmla="*/ 7 w 7"/>
                  <a:gd name="T3" fmla="*/ 3 h 37"/>
                  <a:gd name="T4" fmla="*/ 7 w 7"/>
                  <a:gd name="T5" fmla="*/ 2 h 37"/>
                  <a:gd name="T6" fmla="*/ 6 w 7"/>
                  <a:gd name="T7" fmla="*/ 0 h 37"/>
                  <a:gd name="T8" fmla="*/ 5 w 7"/>
                  <a:gd name="T9" fmla="*/ 0 h 37"/>
                  <a:gd name="T10" fmla="*/ 3 w 7"/>
                  <a:gd name="T11" fmla="*/ 0 h 37"/>
                  <a:gd name="T12" fmla="*/ 2 w 7"/>
                  <a:gd name="T13" fmla="*/ 0 h 37"/>
                  <a:gd name="T14" fmla="*/ 1 w 7"/>
                  <a:gd name="T15" fmla="*/ 2 h 37"/>
                  <a:gd name="T16" fmla="*/ 0 w 7"/>
                  <a:gd name="T17" fmla="*/ 3 h 37"/>
                  <a:gd name="T18" fmla="*/ 0 w 7"/>
                  <a:gd name="T19" fmla="*/ 32 h 37"/>
                  <a:gd name="T20" fmla="*/ 0 w 7"/>
                  <a:gd name="T21" fmla="*/ 33 h 37"/>
                  <a:gd name="T22" fmla="*/ 1 w 7"/>
                  <a:gd name="T23" fmla="*/ 35 h 37"/>
                  <a:gd name="T24" fmla="*/ 2 w 7"/>
                  <a:gd name="T25" fmla="*/ 36 h 37"/>
                  <a:gd name="T26" fmla="*/ 3 w 7"/>
                  <a:gd name="T27" fmla="*/ 37 h 37"/>
                  <a:gd name="T28" fmla="*/ 5 w 7"/>
                  <a:gd name="T29" fmla="*/ 37 h 37"/>
                  <a:gd name="T30" fmla="*/ 6 w 7"/>
                  <a:gd name="T31" fmla="*/ 36 h 37"/>
                  <a:gd name="T32" fmla="*/ 7 w 7"/>
                  <a:gd name="T33" fmla="*/ 35 h 37"/>
                  <a:gd name="T34" fmla="*/ 7 w 7"/>
                  <a:gd name="T35" fmla="*/ 33 h 37"/>
                  <a:gd name="T36" fmla="*/ 7 w 7"/>
                  <a:gd name="T37" fmla="*/ 4 h 3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7" h="37">
                    <a:moveTo>
                      <a:pt x="7" y="4"/>
                    </a:moveTo>
                    <a:lnTo>
                      <a:pt x="7" y="3"/>
                    </a:lnTo>
                    <a:lnTo>
                      <a:pt x="7" y="2"/>
                    </a:lnTo>
                    <a:lnTo>
                      <a:pt x="6" y="0"/>
                    </a:lnTo>
                    <a:lnTo>
                      <a:pt x="5" y="0"/>
                    </a:lnTo>
                    <a:lnTo>
                      <a:pt x="3" y="0"/>
                    </a:lnTo>
                    <a:lnTo>
                      <a:pt x="2" y="0"/>
                    </a:lnTo>
                    <a:lnTo>
                      <a:pt x="1" y="2"/>
                    </a:lnTo>
                    <a:lnTo>
                      <a:pt x="0" y="3"/>
                    </a:lnTo>
                    <a:lnTo>
                      <a:pt x="0" y="32"/>
                    </a:lnTo>
                    <a:lnTo>
                      <a:pt x="0" y="33"/>
                    </a:lnTo>
                    <a:lnTo>
                      <a:pt x="1" y="35"/>
                    </a:lnTo>
                    <a:lnTo>
                      <a:pt x="2" y="36"/>
                    </a:lnTo>
                    <a:lnTo>
                      <a:pt x="3" y="37"/>
                    </a:lnTo>
                    <a:lnTo>
                      <a:pt x="5" y="37"/>
                    </a:lnTo>
                    <a:lnTo>
                      <a:pt x="6" y="36"/>
                    </a:lnTo>
                    <a:lnTo>
                      <a:pt x="7" y="35"/>
                    </a:lnTo>
                    <a:lnTo>
                      <a:pt x="7" y="33"/>
                    </a:lnTo>
                    <a:lnTo>
                      <a:pt x="7"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grpSp>
        <p:grpSp>
          <p:nvGrpSpPr>
            <p:cNvPr id="46092" name="Group 23"/>
            <p:cNvGrpSpPr>
              <a:grpSpLocks/>
            </p:cNvGrpSpPr>
            <p:nvPr/>
          </p:nvGrpSpPr>
          <p:grpSpPr bwMode="auto">
            <a:xfrm>
              <a:off x="4109" y="2096"/>
              <a:ext cx="8" cy="1407"/>
              <a:chOff x="3439" y="1979"/>
              <a:chExt cx="8" cy="1407"/>
            </a:xfrm>
          </p:grpSpPr>
          <p:sp>
            <p:nvSpPr>
              <p:cNvPr id="46112" name="Freeform 24"/>
              <p:cNvSpPr>
                <a:spLocks/>
              </p:cNvSpPr>
              <p:nvPr/>
            </p:nvSpPr>
            <p:spPr bwMode="auto">
              <a:xfrm>
                <a:off x="3439" y="1979"/>
                <a:ext cx="8" cy="37"/>
              </a:xfrm>
              <a:custGeom>
                <a:avLst/>
                <a:gdLst>
                  <a:gd name="T0" fmla="*/ 8 w 8"/>
                  <a:gd name="T1" fmla="*/ 5 h 37"/>
                  <a:gd name="T2" fmla="*/ 8 w 8"/>
                  <a:gd name="T3" fmla="*/ 4 h 37"/>
                  <a:gd name="T4" fmla="*/ 6 w 8"/>
                  <a:gd name="T5" fmla="*/ 2 h 37"/>
                  <a:gd name="T6" fmla="*/ 5 w 8"/>
                  <a:gd name="T7" fmla="*/ 1 h 37"/>
                  <a:gd name="T8" fmla="*/ 4 w 8"/>
                  <a:gd name="T9" fmla="*/ 0 h 37"/>
                  <a:gd name="T10" fmla="*/ 4 w 8"/>
                  <a:gd name="T11" fmla="*/ 0 h 37"/>
                  <a:gd name="T12" fmla="*/ 3 w 8"/>
                  <a:gd name="T13" fmla="*/ 1 h 37"/>
                  <a:gd name="T14" fmla="*/ 1 w 8"/>
                  <a:gd name="T15" fmla="*/ 2 h 37"/>
                  <a:gd name="T16" fmla="*/ 0 w 8"/>
                  <a:gd name="T17" fmla="*/ 4 h 37"/>
                  <a:gd name="T18" fmla="*/ 0 w 8"/>
                  <a:gd name="T19" fmla="*/ 32 h 37"/>
                  <a:gd name="T20" fmla="*/ 0 w 8"/>
                  <a:gd name="T21" fmla="*/ 33 h 37"/>
                  <a:gd name="T22" fmla="*/ 1 w 8"/>
                  <a:gd name="T23" fmla="*/ 34 h 37"/>
                  <a:gd name="T24" fmla="*/ 3 w 8"/>
                  <a:gd name="T25" fmla="*/ 36 h 37"/>
                  <a:gd name="T26" fmla="*/ 4 w 8"/>
                  <a:gd name="T27" fmla="*/ 37 h 37"/>
                  <a:gd name="T28" fmla="*/ 5 w 8"/>
                  <a:gd name="T29" fmla="*/ 37 h 37"/>
                  <a:gd name="T30" fmla="*/ 6 w 8"/>
                  <a:gd name="T31" fmla="*/ 36 h 37"/>
                  <a:gd name="T32" fmla="*/ 8 w 8"/>
                  <a:gd name="T33" fmla="*/ 34 h 37"/>
                  <a:gd name="T34" fmla="*/ 8 w 8"/>
                  <a:gd name="T35" fmla="*/ 33 h 37"/>
                  <a:gd name="T36" fmla="*/ 8 w 8"/>
                  <a:gd name="T37" fmla="*/ 5 h 3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8" h="37">
                    <a:moveTo>
                      <a:pt x="8" y="5"/>
                    </a:moveTo>
                    <a:lnTo>
                      <a:pt x="8" y="4"/>
                    </a:lnTo>
                    <a:lnTo>
                      <a:pt x="6" y="2"/>
                    </a:lnTo>
                    <a:lnTo>
                      <a:pt x="5" y="1"/>
                    </a:lnTo>
                    <a:lnTo>
                      <a:pt x="4" y="0"/>
                    </a:lnTo>
                    <a:lnTo>
                      <a:pt x="3" y="1"/>
                    </a:lnTo>
                    <a:lnTo>
                      <a:pt x="1" y="2"/>
                    </a:lnTo>
                    <a:lnTo>
                      <a:pt x="0" y="4"/>
                    </a:lnTo>
                    <a:lnTo>
                      <a:pt x="0" y="32"/>
                    </a:lnTo>
                    <a:lnTo>
                      <a:pt x="0" y="33"/>
                    </a:lnTo>
                    <a:lnTo>
                      <a:pt x="1" y="34"/>
                    </a:lnTo>
                    <a:lnTo>
                      <a:pt x="3" y="36"/>
                    </a:lnTo>
                    <a:lnTo>
                      <a:pt x="4" y="37"/>
                    </a:lnTo>
                    <a:lnTo>
                      <a:pt x="5" y="37"/>
                    </a:lnTo>
                    <a:lnTo>
                      <a:pt x="6" y="36"/>
                    </a:lnTo>
                    <a:lnTo>
                      <a:pt x="8" y="34"/>
                    </a:lnTo>
                    <a:lnTo>
                      <a:pt x="8" y="33"/>
                    </a:lnTo>
                    <a:lnTo>
                      <a:pt x="8"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46113" name="Freeform 25"/>
              <p:cNvSpPr>
                <a:spLocks/>
              </p:cNvSpPr>
              <p:nvPr/>
            </p:nvSpPr>
            <p:spPr bwMode="auto">
              <a:xfrm>
                <a:off x="3439" y="2031"/>
                <a:ext cx="8" cy="36"/>
              </a:xfrm>
              <a:custGeom>
                <a:avLst/>
                <a:gdLst>
                  <a:gd name="T0" fmla="*/ 8 w 8"/>
                  <a:gd name="T1" fmla="*/ 3 h 36"/>
                  <a:gd name="T2" fmla="*/ 8 w 8"/>
                  <a:gd name="T3" fmla="*/ 2 h 36"/>
                  <a:gd name="T4" fmla="*/ 8 w 8"/>
                  <a:gd name="T5" fmla="*/ 1 h 36"/>
                  <a:gd name="T6" fmla="*/ 6 w 8"/>
                  <a:gd name="T7" fmla="*/ 0 h 36"/>
                  <a:gd name="T8" fmla="*/ 5 w 8"/>
                  <a:gd name="T9" fmla="*/ 0 h 36"/>
                  <a:gd name="T10" fmla="*/ 4 w 8"/>
                  <a:gd name="T11" fmla="*/ 0 h 36"/>
                  <a:gd name="T12" fmla="*/ 3 w 8"/>
                  <a:gd name="T13" fmla="*/ 0 h 36"/>
                  <a:gd name="T14" fmla="*/ 1 w 8"/>
                  <a:gd name="T15" fmla="*/ 1 h 36"/>
                  <a:gd name="T16" fmla="*/ 0 w 8"/>
                  <a:gd name="T17" fmla="*/ 2 h 36"/>
                  <a:gd name="T18" fmla="*/ 0 w 8"/>
                  <a:gd name="T19" fmla="*/ 32 h 36"/>
                  <a:gd name="T20" fmla="*/ 0 w 8"/>
                  <a:gd name="T21" fmla="*/ 33 h 36"/>
                  <a:gd name="T22" fmla="*/ 1 w 8"/>
                  <a:gd name="T23" fmla="*/ 34 h 36"/>
                  <a:gd name="T24" fmla="*/ 3 w 8"/>
                  <a:gd name="T25" fmla="*/ 35 h 36"/>
                  <a:gd name="T26" fmla="*/ 4 w 8"/>
                  <a:gd name="T27" fmla="*/ 36 h 36"/>
                  <a:gd name="T28" fmla="*/ 5 w 8"/>
                  <a:gd name="T29" fmla="*/ 36 h 36"/>
                  <a:gd name="T30" fmla="*/ 6 w 8"/>
                  <a:gd name="T31" fmla="*/ 35 h 36"/>
                  <a:gd name="T32" fmla="*/ 8 w 8"/>
                  <a:gd name="T33" fmla="*/ 34 h 36"/>
                  <a:gd name="T34" fmla="*/ 8 w 8"/>
                  <a:gd name="T35" fmla="*/ 33 h 36"/>
                  <a:gd name="T36" fmla="*/ 8 w 8"/>
                  <a:gd name="T37" fmla="*/ 3 h 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8" h="36">
                    <a:moveTo>
                      <a:pt x="8" y="3"/>
                    </a:moveTo>
                    <a:lnTo>
                      <a:pt x="8" y="2"/>
                    </a:lnTo>
                    <a:lnTo>
                      <a:pt x="8" y="1"/>
                    </a:lnTo>
                    <a:lnTo>
                      <a:pt x="6" y="0"/>
                    </a:lnTo>
                    <a:lnTo>
                      <a:pt x="5" y="0"/>
                    </a:lnTo>
                    <a:lnTo>
                      <a:pt x="4" y="0"/>
                    </a:lnTo>
                    <a:lnTo>
                      <a:pt x="3" y="0"/>
                    </a:lnTo>
                    <a:lnTo>
                      <a:pt x="1" y="1"/>
                    </a:lnTo>
                    <a:lnTo>
                      <a:pt x="0" y="2"/>
                    </a:lnTo>
                    <a:lnTo>
                      <a:pt x="0" y="32"/>
                    </a:lnTo>
                    <a:lnTo>
                      <a:pt x="0" y="33"/>
                    </a:lnTo>
                    <a:lnTo>
                      <a:pt x="1" y="34"/>
                    </a:lnTo>
                    <a:lnTo>
                      <a:pt x="3" y="35"/>
                    </a:lnTo>
                    <a:lnTo>
                      <a:pt x="4" y="36"/>
                    </a:lnTo>
                    <a:lnTo>
                      <a:pt x="5" y="36"/>
                    </a:lnTo>
                    <a:lnTo>
                      <a:pt x="6" y="35"/>
                    </a:lnTo>
                    <a:lnTo>
                      <a:pt x="8" y="34"/>
                    </a:lnTo>
                    <a:lnTo>
                      <a:pt x="8" y="33"/>
                    </a:lnTo>
                    <a:lnTo>
                      <a:pt x="8" y="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46114" name="Freeform 26"/>
              <p:cNvSpPr>
                <a:spLocks/>
              </p:cNvSpPr>
              <p:nvPr/>
            </p:nvSpPr>
            <p:spPr bwMode="auto">
              <a:xfrm>
                <a:off x="3439" y="2082"/>
                <a:ext cx="8" cy="37"/>
              </a:xfrm>
              <a:custGeom>
                <a:avLst/>
                <a:gdLst>
                  <a:gd name="T0" fmla="*/ 8 w 8"/>
                  <a:gd name="T1" fmla="*/ 4 h 37"/>
                  <a:gd name="T2" fmla="*/ 8 w 8"/>
                  <a:gd name="T3" fmla="*/ 3 h 37"/>
                  <a:gd name="T4" fmla="*/ 8 w 8"/>
                  <a:gd name="T5" fmla="*/ 1 h 37"/>
                  <a:gd name="T6" fmla="*/ 6 w 8"/>
                  <a:gd name="T7" fmla="*/ 0 h 37"/>
                  <a:gd name="T8" fmla="*/ 5 w 8"/>
                  <a:gd name="T9" fmla="*/ 0 h 37"/>
                  <a:gd name="T10" fmla="*/ 4 w 8"/>
                  <a:gd name="T11" fmla="*/ 0 h 37"/>
                  <a:gd name="T12" fmla="*/ 3 w 8"/>
                  <a:gd name="T13" fmla="*/ 0 h 37"/>
                  <a:gd name="T14" fmla="*/ 1 w 8"/>
                  <a:gd name="T15" fmla="*/ 1 h 37"/>
                  <a:gd name="T16" fmla="*/ 0 w 8"/>
                  <a:gd name="T17" fmla="*/ 3 h 37"/>
                  <a:gd name="T18" fmla="*/ 0 w 8"/>
                  <a:gd name="T19" fmla="*/ 32 h 37"/>
                  <a:gd name="T20" fmla="*/ 0 w 8"/>
                  <a:gd name="T21" fmla="*/ 33 h 37"/>
                  <a:gd name="T22" fmla="*/ 1 w 8"/>
                  <a:gd name="T23" fmla="*/ 35 h 37"/>
                  <a:gd name="T24" fmla="*/ 3 w 8"/>
                  <a:gd name="T25" fmla="*/ 36 h 37"/>
                  <a:gd name="T26" fmla="*/ 4 w 8"/>
                  <a:gd name="T27" fmla="*/ 37 h 37"/>
                  <a:gd name="T28" fmla="*/ 5 w 8"/>
                  <a:gd name="T29" fmla="*/ 37 h 37"/>
                  <a:gd name="T30" fmla="*/ 6 w 8"/>
                  <a:gd name="T31" fmla="*/ 36 h 37"/>
                  <a:gd name="T32" fmla="*/ 8 w 8"/>
                  <a:gd name="T33" fmla="*/ 35 h 37"/>
                  <a:gd name="T34" fmla="*/ 8 w 8"/>
                  <a:gd name="T35" fmla="*/ 33 h 37"/>
                  <a:gd name="T36" fmla="*/ 8 w 8"/>
                  <a:gd name="T37" fmla="*/ 4 h 3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8" h="37">
                    <a:moveTo>
                      <a:pt x="8" y="4"/>
                    </a:moveTo>
                    <a:lnTo>
                      <a:pt x="8" y="3"/>
                    </a:lnTo>
                    <a:lnTo>
                      <a:pt x="8" y="1"/>
                    </a:lnTo>
                    <a:lnTo>
                      <a:pt x="6" y="0"/>
                    </a:lnTo>
                    <a:lnTo>
                      <a:pt x="5" y="0"/>
                    </a:lnTo>
                    <a:lnTo>
                      <a:pt x="4" y="0"/>
                    </a:lnTo>
                    <a:lnTo>
                      <a:pt x="3" y="0"/>
                    </a:lnTo>
                    <a:lnTo>
                      <a:pt x="1" y="1"/>
                    </a:lnTo>
                    <a:lnTo>
                      <a:pt x="0" y="3"/>
                    </a:lnTo>
                    <a:lnTo>
                      <a:pt x="0" y="32"/>
                    </a:lnTo>
                    <a:lnTo>
                      <a:pt x="0" y="33"/>
                    </a:lnTo>
                    <a:lnTo>
                      <a:pt x="1" y="35"/>
                    </a:lnTo>
                    <a:lnTo>
                      <a:pt x="3" y="36"/>
                    </a:lnTo>
                    <a:lnTo>
                      <a:pt x="4" y="37"/>
                    </a:lnTo>
                    <a:lnTo>
                      <a:pt x="5" y="37"/>
                    </a:lnTo>
                    <a:lnTo>
                      <a:pt x="6" y="36"/>
                    </a:lnTo>
                    <a:lnTo>
                      <a:pt x="8" y="35"/>
                    </a:lnTo>
                    <a:lnTo>
                      <a:pt x="8" y="33"/>
                    </a:lnTo>
                    <a:lnTo>
                      <a:pt x="8"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46115" name="Freeform 27"/>
              <p:cNvSpPr>
                <a:spLocks/>
              </p:cNvSpPr>
              <p:nvPr/>
            </p:nvSpPr>
            <p:spPr bwMode="auto">
              <a:xfrm>
                <a:off x="3439" y="2134"/>
                <a:ext cx="8" cy="37"/>
              </a:xfrm>
              <a:custGeom>
                <a:avLst/>
                <a:gdLst>
                  <a:gd name="T0" fmla="*/ 8 w 8"/>
                  <a:gd name="T1" fmla="*/ 3 h 37"/>
                  <a:gd name="T2" fmla="*/ 8 w 8"/>
                  <a:gd name="T3" fmla="*/ 2 h 37"/>
                  <a:gd name="T4" fmla="*/ 8 w 8"/>
                  <a:gd name="T5" fmla="*/ 1 h 37"/>
                  <a:gd name="T6" fmla="*/ 6 w 8"/>
                  <a:gd name="T7" fmla="*/ 0 h 37"/>
                  <a:gd name="T8" fmla="*/ 5 w 8"/>
                  <a:gd name="T9" fmla="*/ 0 h 37"/>
                  <a:gd name="T10" fmla="*/ 4 w 8"/>
                  <a:gd name="T11" fmla="*/ 0 h 37"/>
                  <a:gd name="T12" fmla="*/ 3 w 8"/>
                  <a:gd name="T13" fmla="*/ 0 h 37"/>
                  <a:gd name="T14" fmla="*/ 1 w 8"/>
                  <a:gd name="T15" fmla="*/ 1 h 37"/>
                  <a:gd name="T16" fmla="*/ 0 w 8"/>
                  <a:gd name="T17" fmla="*/ 2 h 37"/>
                  <a:gd name="T18" fmla="*/ 0 w 8"/>
                  <a:gd name="T19" fmla="*/ 32 h 37"/>
                  <a:gd name="T20" fmla="*/ 0 w 8"/>
                  <a:gd name="T21" fmla="*/ 33 h 37"/>
                  <a:gd name="T22" fmla="*/ 1 w 8"/>
                  <a:gd name="T23" fmla="*/ 34 h 37"/>
                  <a:gd name="T24" fmla="*/ 3 w 8"/>
                  <a:gd name="T25" fmla="*/ 35 h 37"/>
                  <a:gd name="T26" fmla="*/ 4 w 8"/>
                  <a:gd name="T27" fmla="*/ 37 h 37"/>
                  <a:gd name="T28" fmla="*/ 5 w 8"/>
                  <a:gd name="T29" fmla="*/ 37 h 37"/>
                  <a:gd name="T30" fmla="*/ 6 w 8"/>
                  <a:gd name="T31" fmla="*/ 35 h 37"/>
                  <a:gd name="T32" fmla="*/ 8 w 8"/>
                  <a:gd name="T33" fmla="*/ 34 h 37"/>
                  <a:gd name="T34" fmla="*/ 8 w 8"/>
                  <a:gd name="T35" fmla="*/ 33 h 37"/>
                  <a:gd name="T36" fmla="*/ 8 w 8"/>
                  <a:gd name="T37" fmla="*/ 3 h 3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8" h="37">
                    <a:moveTo>
                      <a:pt x="8" y="3"/>
                    </a:moveTo>
                    <a:lnTo>
                      <a:pt x="8" y="2"/>
                    </a:lnTo>
                    <a:lnTo>
                      <a:pt x="8" y="1"/>
                    </a:lnTo>
                    <a:lnTo>
                      <a:pt x="6" y="0"/>
                    </a:lnTo>
                    <a:lnTo>
                      <a:pt x="5" y="0"/>
                    </a:lnTo>
                    <a:lnTo>
                      <a:pt x="4" y="0"/>
                    </a:lnTo>
                    <a:lnTo>
                      <a:pt x="3" y="0"/>
                    </a:lnTo>
                    <a:lnTo>
                      <a:pt x="1" y="1"/>
                    </a:lnTo>
                    <a:lnTo>
                      <a:pt x="0" y="2"/>
                    </a:lnTo>
                    <a:lnTo>
                      <a:pt x="0" y="32"/>
                    </a:lnTo>
                    <a:lnTo>
                      <a:pt x="0" y="33"/>
                    </a:lnTo>
                    <a:lnTo>
                      <a:pt x="1" y="34"/>
                    </a:lnTo>
                    <a:lnTo>
                      <a:pt x="3" y="35"/>
                    </a:lnTo>
                    <a:lnTo>
                      <a:pt x="4" y="37"/>
                    </a:lnTo>
                    <a:lnTo>
                      <a:pt x="5" y="37"/>
                    </a:lnTo>
                    <a:lnTo>
                      <a:pt x="6" y="35"/>
                    </a:lnTo>
                    <a:lnTo>
                      <a:pt x="8" y="34"/>
                    </a:lnTo>
                    <a:lnTo>
                      <a:pt x="8" y="33"/>
                    </a:lnTo>
                    <a:lnTo>
                      <a:pt x="8" y="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46116" name="Freeform 28"/>
              <p:cNvSpPr>
                <a:spLocks/>
              </p:cNvSpPr>
              <p:nvPr/>
            </p:nvSpPr>
            <p:spPr bwMode="auto">
              <a:xfrm>
                <a:off x="3439" y="2185"/>
                <a:ext cx="8" cy="37"/>
              </a:xfrm>
              <a:custGeom>
                <a:avLst/>
                <a:gdLst>
                  <a:gd name="T0" fmla="*/ 8 w 8"/>
                  <a:gd name="T1" fmla="*/ 4 h 37"/>
                  <a:gd name="T2" fmla="*/ 8 w 8"/>
                  <a:gd name="T3" fmla="*/ 3 h 37"/>
                  <a:gd name="T4" fmla="*/ 8 w 8"/>
                  <a:gd name="T5" fmla="*/ 2 h 37"/>
                  <a:gd name="T6" fmla="*/ 6 w 8"/>
                  <a:gd name="T7" fmla="*/ 0 h 37"/>
                  <a:gd name="T8" fmla="*/ 5 w 8"/>
                  <a:gd name="T9" fmla="*/ 0 h 37"/>
                  <a:gd name="T10" fmla="*/ 4 w 8"/>
                  <a:gd name="T11" fmla="*/ 0 h 37"/>
                  <a:gd name="T12" fmla="*/ 3 w 8"/>
                  <a:gd name="T13" fmla="*/ 0 h 37"/>
                  <a:gd name="T14" fmla="*/ 1 w 8"/>
                  <a:gd name="T15" fmla="*/ 2 h 37"/>
                  <a:gd name="T16" fmla="*/ 0 w 8"/>
                  <a:gd name="T17" fmla="*/ 3 h 37"/>
                  <a:gd name="T18" fmla="*/ 0 w 8"/>
                  <a:gd name="T19" fmla="*/ 32 h 37"/>
                  <a:gd name="T20" fmla="*/ 0 w 8"/>
                  <a:gd name="T21" fmla="*/ 33 h 37"/>
                  <a:gd name="T22" fmla="*/ 1 w 8"/>
                  <a:gd name="T23" fmla="*/ 35 h 37"/>
                  <a:gd name="T24" fmla="*/ 3 w 8"/>
                  <a:gd name="T25" fmla="*/ 36 h 37"/>
                  <a:gd name="T26" fmla="*/ 4 w 8"/>
                  <a:gd name="T27" fmla="*/ 37 h 37"/>
                  <a:gd name="T28" fmla="*/ 5 w 8"/>
                  <a:gd name="T29" fmla="*/ 37 h 37"/>
                  <a:gd name="T30" fmla="*/ 6 w 8"/>
                  <a:gd name="T31" fmla="*/ 36 h 37"/>
                  <a:gd name="T32" fmla="*/ 8 w 8"/>
                  <a:gd name="T33" fmla="*/ 35 h 37"/>
                  <a:gd name="T34" fmla="*/ 8 w 8"/>
                  <a:gd name="T35" fmla="*/ 33 h 37"/>
                  <a:gd name="T36" fmla="*/ 8 w 8"/>
                  <a:gd name="T37" fmla="*/ 4 h 3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8" h="37">
                    <a:moveTo>
                      <a:pt x="8" y="4"/>
                    </a:moveTo>
                    <a:lnTo>
                      <a:pt x="8" y="3"/>
                    </a:lnTo>
                    <a:lnTo>
                      <a:pt x="8" y="2"/>
                    </a:lnTo>
                    <a:lnTo>
                      <a:pt x="6" y="0"/>
                    </a:lnTo>
                    <a:lnTo>
                      <a:pt x="5" y="0"/>
                    </a:lnTo>
                    <a:lnTo>
                      <a:pt x="4" y="0"/>
                    </a:lnTo>
                    <a:lnTo>
                      <a:pt x="3" y="0"/>
                    </a:lnTo>
                    <a:lnTo>
                      <a:pt x="1" y="2"/>
                    </a:lnTo>
                    <a:lnTo>
                      <a:pt x="0" y="3"/>
                    </a:lnTo>
                    <a:lnTo>
                      <a:pt x="0" y="32"/>
                    </a:lnTo>
                    <a:lnTo>
                      <a:pt x="0" y="33"/>
                    </a:lnTo>
                    <a:lnTo>
                      <a:pt x="1" y="35"/>
                    </a:lnTo>
                    <a:lnTo>
                      <a:pt x="3" y="36"/>
                    </a:lnTo>
                    <a:lnTo>
                      <a:pt x="4" y="37"/>
                    </a:lnTo>
                    <a:lnTo>
                      <a:pt x="5" y="37"/>
                    </a:lnTo>
                    <a:lnTo>
                      <a:pt x="6" y="36"/>
                    </a:lnTo>
                    <a:lnTo>
                      <a:pt x="8" y="35"/>
                    </a:lnTo>
                    <a:lnTo>
                      <a:pt x="8" y="33"/>
                    </a:lnTo>
                    <a:lnTo>
                      <a:pt x="8"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46117" name="Freeform 29"/>
              <p:cNvSpPr>
                <a:spLocks/>
              </p:cNvSpPr>
              <p:nvPr/>
            </p:nvSpPr>
            <p:spPr bwMode="auto">
              <a:xfrm>
                <a:off x="3439" y="2237"/>
                <a:ext cx="8" cy="37"/>
              </a:xfrm>
              <a:custGeom>
                <a:avLst/>
                <a:gdLst>
                  <a:gd name="T0" fmla="*/ 8 w 8"/>
                  <a:gd name="T1" fmla="*/ 4 h 37"/>
                  <a:gd name="T2" fmla="*/ 8 w 8"/>
                  <a:gd name="T3" fmla="*/ 2 h 37"/>
                  <a:gd name="T4" fmla="*/ 8 w 8"/>
                  <a:gd name="T5" fmla="*/ 1 h 37"/>
                  <a:gd name="T6" fmla="*/ 6 w 8"/>
                  <a:gd name="T7" fmla="*/ 0 h 37"/>
                  <a:gd name="T8" fmla="*/ 5 w 8"/>
                  <a:gd name="T9" fmla="*/ 0 h 37"/>
                  <a:gd name="T10" fmla="*/ 4 w 8"/>
                  <a:gd name="T11" fmla="*/ 0 h 37"/>
                  <a:gd name="T12" fmla="*/ 3 w 8"/>
                  <a:gd name="T13" fmla="*/ 0 h 37"/>
                  <a:gd name="T14" fmla="*/ 1 w 8"/>
                  <a:gd name="T15" fmla="*/ 1 h 37"/>
                  <a:gd name="T16" fmla="*/ 0 w 8"/>
                  <a:gd name="T17" fmla="*/ 2 h 37"/>
                  <a:gd name="T18" fmla="*/ 0 w 8"/>
                  <a:gd name="T19" fmla="*/ 32 h 37"/>
                  <a:gd name="T20" fmla="*/ 0 w 8"/>
                  <a:gd name="T21" fmla="*/ 33 h 37"/>
                  <a:gd name="T22" fmla="*/ 1 w 8"/>
                  <a:gd name="T23" fmla="*/ 34 h 37"/>
                  <a:gd name="T24" fmla="*/ 3 w 8"/>
                  <a:gd name="T25" fmla="*/ 36 h 37"/>
                  <a:gd name="T26" fmla="*/ 4 w 8"/>
                  <a:gd name="T27" fmla="*/ 37 h 37"/>
                  <a:gd name="T28" fmla="*/ 5 w 8"/>
                  <a:gd name="T29" fmla="*/ 37 h 37"/>
                  <a:gd name="T30" fmla="*/ 6 w 8"/>
                  <a:gd name="T31" fmla="*/ 36 h 37"/>
                  <a:gd name="T32" fmla="*/ 8 w 8"/>
                  <a:gd name="T33" fmla="*/ 34 h 37"/>
                  <a:gd name="T34" fmla="*/ 8 w 8"/>
                  <a:gd name="T35" fmla="*/ 33 h 37"/>
                  <a:gd name="T36" fmla="*/ 8 w 8"/>
                  <a:gd name="T37" fmla="*/ 4 h 3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8" h="37">
                    <a:moveTo>
                      <a:pt x="8" y="4"/>
                    </a:moveTo>
                    <a:lnTo>
                      <a:pt x="8" y="2"/>
                    </a:lnTo>
                    <a:lnTo>
                      <a:pt x="8" y="1"/>
                    </a:lnTo>
                    <a:lnTo>
                      <a:pt x="6" y="0"/>
                    </a:lnTo>
                    <a:lnTo>
                      <a:pt x="5" y="0"/>
                    </a:lnTo>
                    <a:lnTo>
                      <a:pt x="4" y="0"/>
                    </a:lnTo>
                    <a:lnTo>
                      <a:pt x="3" y="0"/>
                    </a:lnTo>
                    <a:lnTo>
                      <a:pt x="1" y="1"/>
                    </a:lnTo>
                    <a:lnTo>
                      <a:pt x="0" y="2"/>
                    </a:lnTo>
                    <a:lnTo>
                      <a:pt x="0" y="32"/>
                    </a:lnTo>
                    <a:lnTo>
                      <a:pt x="0" y="33"/>
                    </a:lnTo>
                    <a:lnTo>
                      <a:pt x="1" y="34"/>
                    </a:lnTo>
                    <a:lnTo>
                      <a:pt x="3" y="36"/>
                    </a:lnTo>
                    <a:lnTo>
                      <a:pt x="4" y="37"/>
                    </a:lnTo>
                    <a:lnTo>
                      <a:pt x="5" y="37"/>
                    </a:lnTo>
                    <a:lnTo>
                      <a:pt x="6" y="36"/>
                    </a:lnTo>
                    <a:lnTo>
                      <a:pt x="8" y="34"/>
                    </a:lnTo>
                    <a:lnTo>
                      <a:pt x="8" y="33"/>
                    </a:lnTo>
                    <a:lnTo>
                      <a:pt x="8"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46118" name="Freeform 30"/>
              <p:cNvSpPr>
                <a:spLocks/>
              </p:cNvSpPr>
              <p:nvPr/>
            </p:nvSpPr>
            <p:spPr bwMode="auto">
              <a:xfrm>
                <a:off x="3439" y="2288"/>
                <a:ext cx="8" cy="37"/>
              </a:xfrm>
              <a:custGeom>
                <a:avLst/>
                <a:gdLst>
                  <a:gd name="T0" fmla="*/ 8 w 8"/>
                  <a:gd name="T1" fmla="*/ 4 h 37"/>
                  <a:gd name="T2" fmla="*/ 8 w 8"/>
                  <a:gd name="T3" fmla="*/ 3 h 37"/>
                  <a:gd name="T4" fmla="*/ 8 w 8"/>
                  <a:gd name="T5" fmla="*/ 2 h 37"/>
                  <a:gd name="T6" fmla="*/ 6 w 8"/>
                  <a:gd name="T7" fmla="*/ 0 h 37"/>
                  <a:gd name="T8" fmla="*/ 5 w 8"/>
                  <a:gd name="T9" fmla="*/ 0 h 37"/>
                  <a:gd name="T10" fmla="*/ 4 w 8"/>
                  <a:gd name="T11" fmla="*/ 0 h 37"/>
                  <a:gd name="T12" fmla="*/ 3 w 8"/>
                  <a:gd name="T13" fmla="*/ 0 h 37"/>
                  <a:gd name="T14" fmla="*/ 1 w 8"/>
                  <a:gd name="T15" fmla="*/ 2 h 37"/>
                  <a:gd name="T16" fmla="*/ 0 w 8"/>
                  <a:gd name="T17" fmla="*/ 3 h 37"/>
                  <a:gd name="T18" fmla="*/ 0 w 8"/>
                  <a:gd name="T19" fmla="*/ 32 h 37"/>
                  <a:gd name="T20" fmla="*/ 0 w 8"/>
                  <a:gd name="T21" fmla="*/ 34 h 37"/>
                  <a:gd name="T22" fmla="*/ 1 w 8"/>
                  <a:gd name="T23" fmla="*/ 35 h 37"/>
                  <a:gd name="T24" fmla="*/ 3 w 8"/>
                  <a:gd name="T25" fmla="*/ 36 h 37"/>
                  <a:gd name="T26" fmla="*/ 4 w 8"/>
                  <a:gd name="T27" fmla="*/ 37 h 37"/>
                  <a:gd name="T28" fmla="*/ 5 w 8"/>
                  <a:gd name="T29" fmla="*/ 37 h 37"/>
                  <a:gd name="T30" fmla="*/ 6 w 8"/>
                  <a:gd name="T31" fmla="*/ 36 h 37"/>
                  <a:gd name="T32" fmla="*/ 8 w 8"/>
                  <a:gd name="T33" fmla="*/ 35 h 37"/>
                  <a:gd name="T34" fmla="*/ 8 w 8"/>
                  <a:gd name="T35" fmla="*/ 34 h 37"/>
                  <a:gd name="T36" fmla="*/ 8 w 8"/>
                  <a:gd name="T37" fmla="*/ 4 h 3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8" h="37">
                    <a:moveTo>
                      <a:pt x="8" y="4"/>
                    </a:moveTo>
                    <a:lnTo>
                      <a:pt x="8" y="3"/>
                    </a:lnTo>
                    <a:lnTo>
                      <a:pt x="8" y="2"/>
                    </a:lnTo>
                    <a:lnTo>
                      <a:pt x="6" y="0"/>
                    </a:lnTo>
                    <a:lnTo>
                      <a:pt x="5" y="0"/>
                    </a:lnTo>
                    <a:lnTo>
                      <a:pt x="4" y="0"/>
                    </a:lnTo>
                    <a:lnTo>
                      <a:pt x="3" y="0"/>
                    </a:lnTo>
                    <a:lnTo>
                      <a:pt x="1" y="2"/>
                    </a:lnTo>
                    <a:lnTo>
                      <a:pt x="0" y="3"/>
                    </a:lnTo>
                    <a:lnTo>
                      <a:pt x="0" y="32"/>
                    </a:lnTo>
                    <a:lnTo>
                      <a:pt x="0" y="34"/>
                    </a:lnTo>
                    <a:lnTo>
                      <a:pt x="1" y="35"/>
                    </a:lnTo>
                    <a:lnTo>
                      <a:pt x="3" y="36"/>
                    </a:lnTo>
                    <a:lnTo>
                      <a:pt x="4" y="37"/>
                    </a:lnTo>
                    <a:lnTo>
                      <a:pt x="5" y="37"/>
                    </a:lnTo>
                    <a:lnTo>
                      <a:pt x="6" y="36"/>
                    </a:lnTo>
                    <a:lnTo>
                      <a:pt x="8" y="35"/>
                    </a:lnTo>
                    <a:lnTo>
                      <a:pt x="8" y="34"/>
                    </a:lnTo>
                    <a:lnTo>
                      <a:pt x="8"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46119" name="Freeform 31"/>
              <p:cNvSpPr>
                <a:spLocks/>
              </p:cNvSpPr>
              <p:nvPr/>
            </p:nvSpPr>
            <p:spPr bwMode="auto">
              <a:xfrm>
                <a:off x="3439" y="2340"/>
                <a:ext cx="8" cy="37"/>
              </a:xfrm>
              <a:custGeom>
                <a:avLst/>
                <a:gdLst>
                  <a:gd name="T0" fmla="*/ 8 w 8"/>
                  <a:gd name="T1" fmla="*/ 4 h 37"/>
                  <a:gd name="T2" fmla="*/ 8 w 8"/>
                  <a:gd name="T3" fmla="*/ 3 h 37"/>
                  <a:gd name="T4" fmla="*/ 8 w 8"/>
                  <a:gd name="T5" fmla="*/ 1 h 37"/>
                  <a:gd name="T6" fmla="*/ 6 w 8"/>
                  <a:gd name="T7" fmla="*/ 0 h 37"/>
                  <a:gd name="T8" fmla="*/ 5 w 8"/>
                  <a:gd name="T9" fmla="*/ 0 h 37"/>
                  <a:gd name="T10" fmla="*/ 4 w 8"/>
                  <a:gd name="T11" fmla="*/ 0 h 37"/>
                  <a:gd name="T12" fmla="*/ 3 w 8"/>
                  <a:gd name="T13" fmla="*/ 0 h 37"/>
                  <a:gd name="T14" fmla="*/ 1 w 8"/>
                  <a:gd name="T15" fmla="*/ 1 h 37"/>
                  <a:gd name="T16" fmla="*/ 0 w 8"/>
                  <a:gd name="T17" fmla="*/ 3 h 37"/>
                  <a:gd name="T18" fmla="*/ 0 w 8"/>
                  <a:gd name="T19" fmla="*/ 32 h 37"/>
                  <a:gd name="T20" fmla="*/ 0 w 8"/>
                  <a:gd name="T21" fmla="*/ 33 h 37"/>
                  <a:gd name="T22" fmla="*/ 1 w 8"/>
                  <a:gd name="T23" fmla="*/ 34 h 37"/>
                  <a:gd name="T24" fmla="*/ 3 w 8"/>
                  <a:gd name="T25" fmla="*/ 36 h 37"/>
                  <a:gd name="T26" fmla="*/ 4 w 8"/>
                  <a:gd name="T27" fmla="*/ 37 h 37"/>
                  <a:gd name="T28" fmla="*/ 5 w 8"/>
                  <a:gd name="T29" fmla="*/ 37 h 37"/>
                  <a:gd name="T30" fmla="*/ 6 w 8"/>
                  <a:gd name="T31" fmla="*/ 36 h 37"/>
                  <a:gd name="T32" fmla="*/ 8 w 8"/>
                  <a:gd name="T33" fmla="*/ 34 h 37"/>
                  <a:gd name="T34" fmla="*/ 8 w 8"/>
                  <a:gd name="T35" fmla="*/ 33 h 37"/>
                  <a:gd name="T36" fmla="*/ 8 w 8"/>
                  <a:gd name="T37" fmla="*/ 4 h 3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8" h="37">
                    <a:moveTo>
                      <a:pt x="8" y="4"/>
                    </a:moveTo>
                    <a:lnTo>
                      <a:pt x="8" y="3"/>
                    </a:lnTo>
                    <a:lnTo>
                      <a:pt x="8" y="1"/>
                    </a:lnTo>
                    <a:lnTo>
                      <a:pt x="6" y="0"/>
                    </a:lnTo>
                    <a:lnTo>
                      <a:pt x="5" y="0"/>
                    </a:lnTo>
                    <a:lnTo>
                      <a:pt x="4" y="0"/>
                    </a:lnTo>
                    <a:lnTo>
                      <a:pt x="3" y="0"/>
                    </a:lnTo>
                    <a:lnTo>
                      <a:pt x="1" y="1"/>
                    </a:lnTo>
                    <a:lnTo>
                      <a:pt x="0" y="3"/>
                    </a:lnTo>
                    <a:lnTo>
                      <a:pt x="0" y="32"/>
                    </a:lnTo>
                    <a:lnTo>
                      <a:pt x="0" y="33"/>
                    </a:lnTo>
                    <a:lnTo>
                      <a:pt x="1" y="34"/>
                    </a:lnTo>
                    <a:lnTo>
                      <a:pt x="3" y="36"/>
                    </a:lnTo>
                    <a:lnTo>
                      <a:pt x="4" y="37"/>
                    </a:lnTo>
                    <a:lnTo>
                      <a:pt x="5" y="37"/>
                    </a:lnTo>
                    <a:lnTo>
                      <a:pt x="6" y="36"/>
                    </a:lnTo>
                    <a:lnTo>
                      <a:pt x="8" y="34"/>
                    </a:lnTo>
                    <a:lnTo>
                      <a:pt x="8" y="33"/>
                    </a:lnTo>
                    <a:lnTo>
                      <a:pt x="8"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46120" name="Freeform 32"/>
              <p:cNvSpPr>
                <a:spLocks/>
              </p:cNvSpPr>
              <p:nvPr/>
            </p:nvSpPr>
            <p:spPr bwMode="auto">
              <a:xfrm>
                <a:off x="3439" y="2392"/>
                <a:ext cx="8" cy="36"/>
              </a:xfrm>
              <a:custGeom>
                <a:avLst/>
                <a:gdLst>
                  <a:gd name="T0" fmla="*/ 8 w 8"/>
                  <a:gd name="T1" fmla="*/ 3 h 36"/>
                  <a:gd name="T2" fmla="*/ 8 w 8"/>
                  <a:gd name="T3" fmla="*/ 2 h 36"/>
                  <a:gd name="T4" fmla="*/ 8 w 8"/>
                  <a:gd name="T5" fmla="*/ 1 h 36"/>
                  <a:gd name="T6" fmla="*/ 6 w 8"/>
                  <a:gd name="T7" fmla="*/ 0 h 36"/>
                  <a:gd name="T8" fmla="*/ 5 w 8"/>
                  <a:gd name="T9" fmla="*/ 0 h 36"/>
                  <a:gd name="T10" fmla="*/ 4 w 8"/>
                  <a:gd name="T11" fmla="*/ 0 h 36"/>
                  <a:gd name="T12" fmla="*/ 3 w 8"/>
                  <a:gd name="T13" fmla="*/ 0 h 36"/>
                  <a:gd name="T14" fmla="*/ 1 w 8"/>
                  <a:gd name="T15" fmla="*/ 1 h 36"/>
                  <a:gd name="T16" fmla="*/ 0 w 8"/>
                  <a:gd name="T17" fmla="*/ 2 h 36"/>
                  <a:gd name="T18" fmla="*/ 0 w 8"/>
                  <a:gd name="T19" fmla="*/ 32 h 36"/>
                  <a:gd name="T20" fmla="*/ 0 w 8"/>
                  <a:gd name="T21" fmla="*/ 33 h 36"/>
                  <a:gd name="T22" fmla="*/ 1 w 8"/>
                  <a:gd name="T23" fmla="*/ 34 h 36"/>
                  <a:gd name="T24" fmla="*/ 3 w 8"/>
                  <a:gd name="T25" fmla="*/ 35 h 36"/>
                  <a:gd name="T26" fmla="*/ 4 w 8"/>
                  <a:gd name="T27" fmla="*/ 36 h 36"/>
                  <a:gd name="T28" fmla="*/ 5 w 8"/>
                  <a:gd name="T29" fmla="*/ 36 h 36"/>
                  <a:gd name="T30" fmla="*/ 6 w 8"/>
                  <a:gd name="T31" fmla="*/ 35 h 36"/>
                  <a:gd name="T32" fmla="*/ 8 w 8"/>
                  <a:gd name="T33" fmla="*/ 34 h 36"/>
                  <a:gd name="T34" fmla="*/ 8 w 8"/>
                  <a:gd name="T35" fmla="*/ 33 h 36"/>
                  <a:gd name="T36" fmla="*/ 8 w 8"/>
                  <a:gd name="T37" fmla="*/ 3 h 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8" h="36">
                    <a:moveTo>
                      <a:pt x="8" y="3"/>
                    </a:moveTo>
                    <a:lnTo>
                      <a:pt x="8" y="2"/>
                    </a:lnTo>
                    <a:lnTo>
                      <a:pt x="8" y="1"/>
                    </a:lnTo>
                    <a:lnTo>
                      <a:pt x="6" y="0"/>
                    </a:lnTo>
                    <a:lnTo>
                      <a:pt x="5" y="0"/>
                    </a:lnTo>
                    <a:lnTo>
                      <a:pt x="4" y="0"/>
                    </a:lnTo>
                    <a:lnTo>
                      <a:pt x="3" y="0"/>
                    </a:lnTo>
                    <a:lnTo>
                      <a:pt x="1" y="1"/>
                    </a:lnTo>
                    <a:lnTo>
                      <a:pt x="0" y="2"/>
                    </a:lnTo>
                    <a:lnTo>
                      <a:pt x="0" y="32"/>
                    </a:lnTo>
                    <a:lnTo>
                      <a:pt x="0" y="33"/>
                    </a:lnTo>
                    <a:lnTo>
                      <a:pt x="1" y="34"/>
                    </a:lnTo>
                    <a:lnTo>
                      <a:pt x="3" y="35"/>
                    </a:lnTo>
                    <a:lnTo>
                      <a:pt x="4" y="36"/>
                    </a:lnTo>
                    <a:lnTo>
                      <a:pt x="5" y="36"/>
                    </a:lnTo>
                    <a:lnTo>
                      <a:pt x="6" y="35"/>
                    </a:lnTo>
                    <a:lnTo>
                      <a:pt x="8" y="34"/>
                    </a:lnTo>
                    <a:lnTo>
                      <a:pt x="8" y="33"/>
                    </a:lnTo>
                    <a:lnTo>
                      <a:pt x="8" y="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46121" name="Freeform 33"/>
              <p:cNvSpPr>
                <a:spLocks/>
              </p:cNvSpPr>
              <p:nvPr/>
            </p:nvSpPr>
            <p:spPr bwMode="auto">
              <a:xfrm>
                <a:off x="3439" y="2443"/>
                <a:ext cx="8" cy="37"/>
              </a:xfrm>
              <a:custGeom>
                <a:avLst/>
                <a:gdLst>
                  <a:gd name="T0" fmla="*/ 8 w 8"/>
                  <a:gd name="T1" fmla="*/ 4 h 37"/>
                  <a:gd name="T2" fmla="*/ 8 w 8"/>
                  <a:gd name="T3" fmla="*/ 3 h 37"/>
                  <a:gd name="T4" fmla="*/ 8 w 8"/>
                  <a:gd name="T5" fmla="*/ 1 h 37"/>
                  <a:gd name="T6" fmla="*/ 6 w 8"/>
                  <a:gd name="T7" fmla="*/ 0 h 37"/>
                  <a:gd name="T8" fmla="*/ 5 w 8"/>
                  <a:gd name="T9" fmla="*/ 0 h 37"/>
                  <a:gd name="T10" fmla="*/ 4 w 8"/>
                  <a:gd name="T11" fmla="*/ 0 h 37"/>
                  <a:gd name="T12" fmla="*/ 3 w 8"/>
                  <a:gd name="T13" fmla="*/ 0 h 37"/>
                  <a:gd name="T14" fmla="*/ 1 w 8"/>
                  <a:gd name="T15" fmla="*/ 1 h 37"/>
                  <a:gd name="T16" fmla="*/ 0 w 8"/>
                  <a:gd name="T17" fmla="*/ 3 h 37"/>
                  <a:gd name="T18" fmla="*/ 0 w 8"/>
                  <a:gd name="T19" fmla="*/ 32 h 37"/>
                  <a:gd name="T20" fmla="*/ 0 w 8"/>
                  <a:gd name="T21" fmla="*/ 33 h 37"/>
                  <a:gd name="T22" fmla="*/ 1 w 8"/>
                  <a:gd name="T23" fmla="*/ 35 h 37"/>
                  <a:gd name="T24" fmla="*/ 3 w 8"/>
                  <a:gd name="T25" fmla="*/ 36 h 37"/>
                  <a:gd name="T26" fmla="*/ 4 w 8"/>
                  <a:gd name="T27" fmla="*/ 37 h 37"/>
                  <a:gd name="T28" fmla="*/ 5 w 8"/>
                  <a:gd name="T29" fmla="*/ 37 h 37"/>
                  <a:gd name="T30" fmla="*/ 6 w 8"/>
                  <a:gd name="T31" fmla="*/ 36 h 37"/>
                  <a:gd name="T32" fmla="*/ 8 w 8"/>
                  <a:gd name="T33" fmla="*/ 35 h 37"/>
                  <a:gd name="T34" fmla="*/ 8 w 8"/>
                  <a:gd name="T35" fmla="*/ 33 h 37"/>
                  <a:gd name="T36" fmla="*/ 8 w 8"/>
                  <a:gd name="T37" fmla="*/ 4 h 3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8" h="37">
                    <a:moveTo>
                      <a:pt x="8" y="4"/>
                    </a:moveTo>
                    <a:lnTo>
                      <a:pt x="8" y="3"/>
                    </a:lnTo>
                    <a:lnTo>
                      <a:pt x="8" y="1"/>
                    </a:lnTo>
                    <a:lnTo>
                      <a:pt x="6" y="0"/>
                    </a:lnTo>
                    <a:lnTo>
                      <a:pt x="5" y="0"/>
                    </a:lnTo>
                    <a:lnTo>
                      <a:pt x="4" y="0"/>
                    </a:lnTo>
                    <a:lnTo>
                      <a:pt x="3" y="0"/>
                    </a:lnTo>
                    <a:lnTo>
                      <a:pt x="1" y="1"/>
                    </a:lnTo>
                    <a:lnTo>
                      <a:pt x="0" y="3"/>
                    </a:lnTo>
                    <a:lnTo>
                      <a:pt x="0" y="32"/>
                    </a:lnTo>
                    <a:lnTo>
                      <a:pt x="0" y="33"/>
                    </a:lnTo>
                    <a:lnTo>
                      <a:pt x="1" y="35"/>
                    </a:lnTo>
                    <a:lnTo>
                      <a:pt x="3" y="36"/>
                    </a:lnTo>
                    <a:lnTo>
                      <a:pt x="4" y="37"/>
                    </a:lnTo>
                    <a:lnTo>
                      <a:pt x="5" y="37"/>
                    </a:lnTo>
                    <a:lnTo>
                      <a:pt x="6" y="36"/>
                    </a:lnTo>
                    <a:lnTo>
                      <a:pt x="8" y="35"/>
                    </a:lnTo>
                    <a:lnTo>
                      <a:pt x="8" y="33"/>
                    </a:lnTo>
                    <a:lnTo>
                      <a:pt x="8"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46122" name="Freeform 34"/>
              <p:cNvSpPr>
                <a:spLocks/>
              </p:cNvSpPr>
              <p:nvPr/>
            </p:nvSpPr>
            <p:spPr bwMode="auto">
              <a:xfrm>
                <a:off x="3439" y="2495"/>
                <a:ext cx="8" cy="37"/>
              </a:xfrm>
              <a:custGeom>
                <a:avLst/>
                <a:gdLst>
                  <a:gd name="T0" fmla="*/ 8 w 8"/>
                  <a:gd name="T1" fmla="*/ 3 h 37"/>
                  <a:gd name="T2" fmla="*/ 8 w 8"/>
                  <a:gd name="T3" fmla="*/ 2 h 37"/>
                  <a:gd name="T4" fmla="*/ 8 w 8"/>
                  <a:gd name="T5" fmla="*/ 1 h 37"/>
                  <a:gd name="T6" fmla="*/ 6 w 8"/>
                  <a:gd name="T7" fmla="*/ 0 h 37"/>
                  <a:gd name="T8" fmla="*/ 5 w 8"/>
                  <a:gd name="T9" fmla="*/ 0 h 37"/>
                  <a:gd name="T10" fmla="*/ 4 w 8"/>
                  <a:gd name="T11" fmla="*/ 0 h 37"/>
                  <a:gd name="T12" fmla="*/ 3 w 8"/>
                  <a:gd name="T13" fmla="*/ 0 h 37"/>
                  <a:gd name="T14" fmla="*/ 1 w 8"/>
                  <a:gd name="T15" fmla="*/ 1 h 37"/>
                  <a:gd name="T16" fmla="*/ 0 w 8"/>
                  <a:gd name="T17" fmla="*/ 2 h 37"/>
                  <a:gd name="T18" fmla="*/ 0 w 8"/>
                  <a:gd name="T19" fmla="*/ 32 h 37"/>
                  <a:gd name="T20" fmla="*/ 0 w 8"/>
                  <a:gd name="T21" fmla="*/ 33 h 37"/>
                  <a:gd name="T22" fmla="*/ 1 w 8"/>
                  <a:gd name="T23" fmla="*/ 34 h 37"/>
                  <a:gd name="T24" fmla="*/ 3 w 8"/>
                  <a:gd name="T25" fmla="*/ 35 h 37"/>
                  <a:gd name="T26" fmla="*/ 4 w 8"/>
                  <a:gd name="T27" fmla="*/ 37 h 37"/>
                  <a:gd name="T28" fmla="*/ 5 w 8"/>
                  <a:gd name="T29" fmla="*/ 37 h 37"/>
                  <a:gd name="T30" fmla="*/ 6 w 8"/>
                  <a:gd name="T31" fmla="*/ 35 h 37"/>
                  <a:gd name="T32" fmla="*/ 8 w 8"/>
                  <a:gd name="T33" fmla="*/ 34 h 37"/>
                  <a:gd name="T34" fmla="*/ 8 w 8"/>
                  <a:gd name="T35" fmla="*/ 33 h 37"/>
                  <a:gd name="T36" fmla="*/ 8 w 8"/>
                  <a:gd name="T37" fmla="*/ 3 h 3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8" h="37">
                    <a:moveTo>
                      <a:pt x="8" y="3"/>
                    </a:moveTo>
                    <a:lnTo>
                      <a:pt x="8" y="2"/>
                    </a:lnTo>
                    <a:lnTo>
                      <a:pt x="8" y="1"/>
                    </a:lnTo>
                    <a:lnTo>
                      <a:pt x="6" y="0"/>
                    </a:lnTo>
                    <a:lnTo>
                      <a:pt x="5" y="0"/>
                    </a:lnTo>
                    <a:lnTo>
                      <a:pt x="4" y="0"/>
                    </a:lnTo>
                    <a:lnTo>
                      <a:pt x="3" y="0"/>
                    </a:lnTo>
                    <a:lnTo>
                      <a:pt x="1" y="1"/>
                    </a:lnTo>
                    <a:lnTo>
                      <a:pt x="0" y="2"/>
                    </a:lnTo>
                    <a:lnTo>
                      <a:pt x="0" y="32"/>
                    </a:lnTo>
                    <a:lnTo>
                      <a:pt x="0" y="33"/>
                    </a:lnTo>
                    <a:lnTo>
                      <a:pt x="1" y="34"/>
                    </a:lnTo>
                    <a:lnTo>
                      <a:pt x="3" y="35"/>
                    </a:lnTo>
                    <a:lnTo>
                      <a:pt x="4" y="37"/>
                    </a:lnTo>
                    <a:lnTo>
                      <a:pt x="5" y="37"/>
                    </a:lnTo>
                    <a:lnTo>
                      <a:pt x="6" y="35"/>
                    </a:lnTo>
                    <a:lnTo>
                      <a:pt x="8" y="34"/>
                    </a:lnTo>
                    <a:lnTo>
                      <a:pt x="8" y="33"/>
                    </a:lnTo>
                    <a:lnTo>
                      <a:pt x="8" y="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46123" name="Freeform 35"/>
              <p:cNvSpPr>
                <a:spLocks/>
              </p:cNvSpPr>
              <p:nvPr/>
            </p:nvSpPr>
            <p:spPr bwMode="auto">
              <a:xfrm>
                <a:off x="3439" y="2546"/>
                <a:ext cx="8" cy="37"/>
              </a:xfrm>
              <a:custGeom>
                <a:avLst/>
                <a:gdLst>
                  <a:gd name="T0" fmla="*/ 8 w 8"/>
                  <a:gd name="T1" fmla="*/ 4 h 37"/>
                  <a:gd name="T2" fmla="*/ 8 w 8"/>
                  <a:gd name="T3" fmla="*/ 3 h 37"/>
                  <a:gd name="T4" fmla="*/ 8 w 8"/>
                  <a:gd name="T5" fmla="*/ 2 h 37"/>
                  <a:gd name="T6" fmla="*/ 6 w 8"/>
                  <a:gd name="T7" fmla="*/ 0 h 37"/>
                  <a:gd name="T8" fmla="*/ 5 w 8"/>
                  <a:gd name="T9" fmla="*/ 0 h 37"/>
                  <a:gd name="T10" fmla="*/ 4 w 8"/>
                  <a:gd name="T11" fmla="*/ 0 h 37"/>
                  <a:gd name="T12" fmla="*/ 3 w 8"/>
                  <a:gd name="T13" fmla="*/ 0 h 37"/>
                  <a:gd name="T14" fmla="*/ 1 w 8"/>
                  <a:gd name="T15" fmla="*/ 2 h 37"/>
                  <a:gd name="T16" fmla="*/ 0 w 8"/>
                  <a:gd name="T17" fmla="*/ 3 h 37"/>
                  <a:gd name="T18" fmla="*/ 0 w 8"/>
                  <a:gd name="T19" fmla="*/ 32 h 37"/>
                  <a:gd name="T20" fmla="*/ 0 w 8"/>
                  <a:gd name="T21" fmla="*/ 34 h 37"/>
                  <a:gd name="T22" fmla="*/ 1 w 8"/>
                  <a:gd name="T23" fmla="*/ 35 h 37"/>
                  <a:gd name="T24" fmla="*/ 3 w 8"/>
                  <a:gd name="T25" fmla="*/ 36 h 37"/>
                  <a:gd name="T26" fmla="*/ 4 w 8"/>
                  <a:gd name="T27" fmla="*/ 37 h 37"/>
                  <a:gd name="T28" fmla="*/ 5 w 8"/>
                  <a:gd name="T29" fmla="*/ 37 h 37"/>
                  <a:gd name="T30" fmla="*/ 6 w 8"/>
                  <a:gd name="T31" fmla="*/ 36 h 37"/>
                  <a:gd name="T32" fmla="*/ 8 w 8"/>
                  <a:gd name="T33" fmla="*/ 35 h 37"/>
                  <a:gd name="T34" fmla="*/ 8 w 8"/>
                  <a:gd name="T35" fmla="*/ 34 h 37"/>
                  <a:gd name="T36" fmla="*/ 8 w 8"/>
                  <a:gd name="T37" fmla="*/ 4 h 3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8" h="37">
                    <a:moveTo>
                      <a:pt x="8" y="4"/>
                    </a:moveTo>
                    <a:lnTo>
                      <a:pt x="8" y="3"/>
                    </a:lnTo>
                    <a:lnTo>
                      <a:pt x="8" y="2"/>
                    </a:lnTo>
                    <a:lnTo>
                      <a:pt x="6" y="0"/>
                    </a:lnTo>
                    <a:lnTo>
                      <a:pt x="5" y="0"/>
                    </a:lnTo>
                    <a:lnTo>
                      <a:pt x="4" y="0"/>
                    </a:lnTo>
                    <a:lnTo>
                      <a:pt x="3" y="0"/>
                    </a:lnTo>
                    <a:lnTo>
                      <a:pt x="1" y="2"/>
                    </a:lnTo>
                    <a:lnTo>
                      <a:pt x="0" y="3"/>
                    </a:lnTo>
                    <a:lnTo>
                      <a:pt x="0" y="32"/>
                    </a:lnTo>
                    <a:lnTo>
                      <a:pt x="0" y="34"/>
                    </a:lnTo>
                    <a:lnTo>
                      <a:pt x="1" y="35"/>
                    </a:lnTo>
                    <a:lnTo>
                      <a:pt x="3" y="36"/>
                    </a:lnTo>
                    <a:lnTo>
                      <a:pt x="4" y="37"/>
                    </a:lnTo>
                    <a:lnTo>
                      <a:pt x="5" y="37"/>
                    </a:lnTo>
                    <a:lnTo>
                      <a:pt x="6" y="36"/>
                    </a:lnTo>
                    <a:lnTo>
                      <a:pt x="8" y="35"/>
                    </a:lnTo>
                    <a:lnTo>
                      <a:pt x="8" y="34"/>
                    </a:lnTo>
                    <a:lnTo>
                      <a:pt x="8"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46124" name="Freeform 36"/>
              <p:cNvSpPr>
                <a:spLocks/>
              </p:cNvSpPr>
              <p:nvPr/>
            </p:nvSpPr>
            <p:spPr bwMode="auto">
              <a:xfrm>
                <a:off x="3439" y="2598"/>
                <a:ext cx="8" cy="37"/>
              </a:xfrm>
              <a:custGeom>
                <a:avLst/>
                <a:gdLst>
                  <a:gd name="T0" fmla="*/ 8 w 8"/>
                  <a:gd name="T1" fmla="*/ 4 h 37"/>
                  <a:gd name="T2" fmla="*/ 8 w 8"/>
                  <a:gd name="T3" fmla="*/ 2 h 37"/>
                  <a:gd name="T4" fmla="*/ 8 w 8"/>
                  <a:gd name="T5" fmla="*/ 1 h 37"/>
                  <a:gd name="T6" fmla="*/ 6 w 8"/>
                  <a:gd name="T7" fmla="*/ 0 h 37"/>
                  <a:gd name="T8" fmla="*/ 5 w 8"/>
                  <a:gd name="T9" fmla="*/ 0 h 37"/>
                  <a:gd name="T10" fmla="*/ 4 w 8"/>
                  <a:gd name="T11" fmla="*/ 0 h 37"/>
                  <a:gd name="T12" fmla="*/ 3 w 8"/>
                  <a:gd name="T13" fmla="*/ 0 h 37"/>
                  <a:gd name="T14" fmla="*/ 1 w 8"/>
                  <a:gd name="T15" fmla="*/ 1 h 37"/>
                  <a:gd name="T16" fmla="*/ 0 w 8"/>
                  <a:gd name="T17" fmla="*/ 2 h 37"/>
                  <a:gd name="T18" fmla="*/ 0 w 8"/>
                  <a:gd name="T19" fmla="*/ 32 h 37"/>
                  <a:gd name="T20" fmla="*/ 0 w 8"/>
                  <a:gd name="T21" fmla="*/ 33 h 37"/>
                  <a:gd name="T22" fmla="*/ 1 w 8"/>
                  <a:gd name="T23" fmla="*/ 34 h 37"/>
                  <a:gd name="T24" fmla="*/ 3 w 8"/>
                  <a:gd name="T25" fmla="*/ 36 h 37"/>
                  <a:gd name="T26" fmla="*/ 4 w 8"/>
                  <a:gd name="T27" fmla="*/ 37 h 37"/>
                  <a:gd name="T28" fmla="*/ 5 w 8"/>
                  <a:gd name="T29" fmla="*/ 37 h 37"/>
                  <a:gd name="T30" fmla="*/ 6 w 8"/>
                  <a:gd name="T31" fmla="*/ 36 h 37"/>
                  <a:gd name="T32" fmla="*/ 8 w 8"/>
                  <a:gd name="T33" fmla="*/ 34 h 37"/>
                  <a:gd name="T34" fmla="*/ 8 w 8"/>
                  <a:gd name="T35" fmla="*/ 33 h 37"/>
                  <a:gd name="T36" fmla="*/ 8 w 8"/>
                  <a:gd name="T37" fmla="*/ 4 h 3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8" h="37">
                    <a:moveTo>
                      <a:pt x="8" y="4"/>
                    </a:moveTo>
                    <a:lnTo>
                      <a:pt x="8" y="2"/>
                    </a:lnTo>
                    <a:lnTo>
                      <a:pt x="8" y="1"/>
                    </a:lnTo>
                    <a:lnTo>
                      <a:pt x="6" y="0"/>
                    </a:lnTo>
                    <a:lnTo>
                      <a:pt x="5" y="0"/>
                    </a:lnTo>
                    <a:lnTo>
                      <a:pt x="4" y="0"/>
                    </a:lnTo>
                    <a:lnTo>
                      <a:pt x="3" y="0"/>
                    </a:lnTo>
                    <a:lnTo>
                      <a:pt x="1" y="1"/>
                    </a:lnTo>
                    <a:lnTo>
                      <a:pt x="0" y="2"/>
                    </a:lnTo>
                    <a:lnTo>
                      <a:pt x="0" y="32"/>
                    </a:lnTo>
                    <a:lnTo>
                      <a:pt x="0" y="33"/>
                    </a:lnTo>
                    <a:lnTo>
                      <a:pt x="1" y="34"/>
                    </a:lnTo>
                    <a:lnTo>
                      <a:pt x="3" y="36"/>
                    </a:lnTo>
                    <a:lnTo>
                      <a:pt x="4" y="37"/>
                    </a:lnTo>
                    <a:lnTo>
                      <a:pt x="5" y="37"/>
                    </a:lnTo>
                    <a:lnTo>
                      <a:pt x="6" y="36"/>
                    </a:lnTo>
                    <a:lnTo>
                      <a:pt x="8" y="34"/>
                    </a:lnTo>
                    <a:lnTo>
                      <a:pt x="8" y="33"/>
                    </a:lnTo>
                    <a:lnTo>
                      <a:pt x="8"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46125" name="Freeform 37"/>
              <p:cNvSpPr>
                <a:spLocks/>
              </p:cNvSpPr>
              <p:nvPr/>
            </p:nvSpPr>
            <p:spPr bwMode="auto">
              <a:xfrm>
                <a:off x="3439" y="2650"/>
                <a:ext cx="8" cy="36"/>
              </a:xfrm>
              <a:custGeom>
                <a:avLst/>
                <a:gdLst>
                  <a:gd name="T0" fmla="*/ 8 w 8"/>
                  <a:gd name="T1" fmla="*/ 3 h 36"/>
                  <a:gd name="T2" fmla="*/ 8 w 8"/>
                  <a:gd name="T3" fmla="*/ 2 h 36"/>
                  <a:gd name="T4" fmla="*/ 8 w 8"/>
                  <a:gd name="T5" fmla="*/ 1 h 36"/>
                  <a:gd name="T6" fmla="*/ 6 w 8"/>
                  <a:gd name="T7" fmla="*/ 0 h 36"/>
                  <a:gd name="T8" fmla="*/ 5 w 8"/>
                  <a:gd name="T9" fmla="*/ 0 h 36"/>
                  <a:gd name="T10" fmla="*/ 4 w 8"/>
                  <a:gd name="T11" fmla="*/ 0 h 36"/>
                  <a:gd name="T12" fmla="*/ 3 w 8"/>
                  <a:gd name="T13" fmla="*/ 0 h 36"/>
                  <a:gd name="T14" fmla="*/ 1 w 8"/>
                  <a:gd name="T15" fmla="*/ 1 h 36"/>
                  <a:gd name="T16" fmla="*/ 0 w 8"/>
                  <a:gd name="T17" fmla="*/ 2 h 36"/>
                  <a:gd name="T18" fmla="*/ 0 w 8"/>
                  <a:gd name="T19" fmla="*/ 31 h 36"/>
                  <a:gd name="T20" fmla="*/ 0 w 8"/>
                  <a:gd name="T21" fmla="*/ 33 h 36"/>
                  <a:gd name="T22" fmla="*/ 1 w 8"/>
                  <a:gd name="T23" fmla="*/ 34 h 36"/>
                  <a:gd name="T24" fmla="*/ 3 w 8"/>
                  <a:gd name="T25" fmla="*/ 35 h 36"/>
                  <a:gd name="T26" fmla="*/ 4 w 8"/>
                  <a:gd name="T27" fmla="*/ 36 h 36"/>
                  <a:gd name="T28" fmla="*/ 5 w 8"/>
                  <a:gd name="T29" fmla="*/ 36 h 36"/>
                  <a:gd name="T30" fmla="*/ 6 w 8"/>
                  <a:gd name="T31" fmla="*/ 35 h 36"/>
                  <a:gd name="T32" fmla="*/ 8 w 8"/>
                  <a:gd name="T33" fmla="*/ 34 h 36"/>
                  <a:gd name="T34" fmla="*/ 8 w 8"/>
                  <a:gd name="T35" fmla="*/ 33 h 36"/>
                  <a:gd name="T36" fmla="*/ 8 w 8"/>
                  <a:gd name="T37" fmla="*/ 3 h 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8" h="36">
                    <a:moveTo>
                      <a:pt x="8" y="3"/>
                    </a:moveTo>
                    <a:lnTo>
                      <a:pt x="8" y="2"/>
                    </a:lnTo>
                    <a:lnTo>
                      <a:pt x="8" y="1"/>
                    </a:lnTo>
                    <a:lnTo>
                      <a:pt x="6" y="0"/>
                    </a:lnTo>
                    <a:lnTo>
                      <a:pt x="5" y="0"/>
                    </a:lnTo>
                    <a:lnTo>
                      <a:pt x="4" y="0"/>
                    </a:lnTo>
                    <a:lnTo>
                      <a:pt x="3" y="0"/>
                    </a:lnTo>
                    <a:lnTo>
                      <a:pt x="1" y="1"/>
                    </a:lnTo>
                    <a:lnTo>
                      <a:pt x="0" y="2"/>
                    </a:lnTo>
                    <a:lnTo>
                      <a:pt x="0" y="31"/>
                    </a:lnTo>
                    <a:lnTo>
                      <a:pt x="0" y="33"/>
                    </a:lnTo>
                    <a:lnTo>
                      <a:pt x="1" y="34"/>
                    </a:lnTo>
                    <a:lnTo>
                      <a:pt x="3" y="35"/>
                    </a:lnTo>
                    <a:lnTo>
                      <a:pt x="4" y="36"/>
                    </a:lnTo>
                    <a:lnTo>
                      <a:pt x="5" y="36"/>
                    </a:lnTo>
                    <a:lnTo>
                      <a:pt x="6" y="35"/>
                    </a:lnTo>
                    <a:lnTo>
                      <a:pt x="8" y="34"/>
                    </a:lnTo>
                    <a:lnTo>
                      <a:pt x="8" y="33"/>
                    </a:lnTo>
                    <a:lnTo>
                      <a:pt x="8" y="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46126" name="Freeform 38"/>
              <p:cNvSpPr>
                <a:spLocks/>
              </p:cNvSpPr>
              <p:nvPr/>
            </p:nvSpPr>
            <p:spPr bwMode="auto">
              <a:xfrm>
                <a:off x="3439" y="2701"/>
                <a:ext cx="8" cy="37"/>
              </a:xfrm>
              <a:custGeom>
                <a:avLst/>
                <a:gdLst>
                  <a:gd name="T0" fmla="*/ 8 w 8"/>
                  <a:gd name="T1" fmla="*/ 4 h 37"/>
                  <a:gd name="T2" fmla="*/ 8 w 8"/>
                  <a:gd name="T3" fmla="*/ 3 h 37"/>
                  <a:gd name="T4" fmla="*/ 8 w 8"/>
                  <a:gd name="T5" fmla="*/ 1 h 37"/>
                  <a:gd name="T6" fmla="*/ 6 w 8"/>
                  <a:gd name="T7" fmla="*/ 0 h 37"/>
                  <a:gd name="T8" fmla="*/ 5 w 8"/>
                  <a:gd name="T9" fmla="*/ 0 h 37"/>
                  <a:gd name="T10" fmla="*/ 4 w 8"/>
                  <a:gd name="T11" fmla="*/ 0 h 37"/>
                  <a:gd name="T12" fmla="*/ 3 w 8"/>
                  <a:gd name="T13" fmla="*/ 0 h 37"/>
                  <a:gd name="T14" fmla="*/ 1 w 8"/>
                  <a:gd name="T15" fmla="*/ 1 h 37"/>
                  <a:gd name="T16" fmla="*/ 0 w 8"/>
                  <a:gd name="T17" fmla="*/ 3 h 37"/>
                  <a:gd name="T18" fmla="*/ 0 w 8"/>
                  <a:gd name="T19" fmla="*/ 32 h 37"/>
                  <a:gd name="T20" fmla="*/ 0 w 8"/>
                  <a:gd name="T21" fmla="*/ 33 h 37"/>
                  <a:gd name="T22" fmla="*/ 1 w 8"/>
                  <a:gd name="T23" fmla="*/ 35 h 37"/>
                  <a:gd name="T24" fmla="*/ 3 w 8"/>
                  <a:gd name="T25" fmla="*/ 36 h 37"/>
                  <a:gd name="T26" fmla="*/ 4 w 8"/>
                  <a:gd name="T27" fmla="*/ 37 h 37"/>
                  <a:gd name="T28" fmla="*/ 5 w 8"/>
                  <a:gd name="T29" fmla="*/ 37 h 37"/>
                  <a:gd name="T30" fmla="*/ 6 w 8"/>
                  <a:gd name="T31" fmla="*/ 36 h 37"/>
                  <a:gd name="T32" fmla="*/ 8 w 8"/>
                  <a:gd name="T33" fmla="*/ 35 h 37"/>
                  <a:gd name="T34" fmla="*/ 8 w 8"/>
                  <a:gd name="T35" fmla="*/ 33 h 37"/>
                  <a:gd name="T36" fmla="*/ 8 w 8"/>
                  <a:gd name="T37" fmla="*/ 4 h 3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8" h="37">
                    <a:moveTo>
                      <a:pt x="8" y="4"/>
                    </a:moveTo>
                    <a:lnTo>
                      <a:pt x="8" y="3"/>
                    </a:lnTo>
                    <a:lnTo>
                      <a:pt x="8" y="1"/>
                    </a:lnTo>
                    <a:lnTo>
                      <a:pt x="6" y="0"/>
                    </a:lnTo>
                    <a:lnTo>
                      <a:pt x="5" y="0"/>
                    </a:lnTo>
                    <a:lnTo>
                      <a:pt x="4" y="0"/>
                    </a:lnTo>
                    <a:lnTo>
                      <a:pt x="3" y="0"/>
                    </a:lnTo>
                    <a:lnTo>
                      <a:pt x="1" y="1"/>
                    </a:lnTo>
                    <a:lnTo>
                      <a:pt x="0" y="3"/>
                    </a:lnTo>
                    <a:lnTo>
                      <a:pt x="0" y="32"/>
                    </a:lnTo>
                    <a:lnTo>
                      <a:pt x="0" y="33"/>
                    </a:lnTo>
                    <a:lnTo>
                      <a:pt x="1" y="35"/>
                    </a:lnTo>
                    <a:lnTo>
                      <a:pt x="3" y="36"/>
                    </a:lnTo>
                    <a:lnTo>
                      <a:pt x="4" y="37"/>
                    </a:lnTo>
                    <a:lnTo>
                      <a:pt x="5" y="37"/>
                    </a:lnTo>
                    <a:lnTo>
                      <a:pt x="6" y="36"/>
                    </a:lnTo>
                    <a:lnTo>
                      <a:pt x="8" y="35"/>
                    </a:lnTo>
                    <a:lnTo>
                      <a:pt x="8" y="33"/>
                    </a:lnTo>
                    <a:lnTo>
                      <a:pt x="8"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46127" name="Freeform 39"/>
              <p:cNvSpPr>
                <a:spLocks/>
              </p:cNvSpPr>
              <p:nvPr/>
            </p:nvSpPr>
            <p:spPr bwMode="auto">
              <a:xfrm>
                <a:off x="3439" y="2753"/>
                <a:ext cx="8" cy="37"/>
              </a:xfrm>
              <a:custGeom>
                <a:avLst/>
                <a:gdLst>
                  <a:gd name="T0" fmla="*/ 8 w 8"/>
                  <a:gd name="T1" fmla="*/ 3 h 37"/>
                  <a:gd name="T2" fmla="*/ 8 w 8"/>
                  <a:gd name="T3" fmla="*/ 2 h 37"/>
                  <a:gd name="T4" fmla="*/ 8 w 8"/>
                  <a:gd name="T5" fmla="*/ 1 h 37"/>
                  <a:gd name="T6" fmla="*/ 6 w 8"/>
                  <a:gd name="T7" fmla="*/ 0 h 37"/>
                  <a:gd name="T8" fmla="*/ 5 w 8"/>
                  <a:gd name="T9" fmla="*/ 0 h 37"/>
                  <a:gd name="T10" fmla="*/ 4 w 8"/>
                  <a:gd name="T11" fmla="*/ 0 h 37"/>
                  <a:gd name="T12" fmla="*/ 3 w 8"/>
                  <a:gd name="T13" fmla="*/ 0 h 37"/>
                  <a:gd name="T14" fmla="*/ 1 w 8"/>
                  <a:gd name="T15" fmla="*/ 1 h 37"/>
                  <a:gd name="T16" fmla="*/ 0 w 8"/>
                  <a:gd name="T17" fmla="*/ 2 h 37"/>
                  <a:gd name="T18" fmla="*/ 0 w 8"/>
                  <a:gd name="T19" fmla="*/ 32 h 37"/>
                  <a:gd name="T20" fmla="*/ 0 w 8"/>
                  <a:gd name="T21" fmla="*/ 33 h 37"/>
                  <a:gd name="T22" fmla="*/ 1 w 8"/>
                  <a:gd name="T23" fmla="*/ 34 h 37"/>
                  <a:gd name="T24" fmla="*/ 3 w 8"/>
                  <a:gd name="T25" fmla="*/ 35 h 37"/>
                  <a:gd name="T26" fmla="*/ 4 w 8"/>
                  <a:gd name="T27" fmla="*/ 37 h 37"/>
                  <a:gd name="T28" fmla="*/ 5 w 8"/>
                  <a:gd name="T29" fmla="*/ 37 h 37"/>
                  <a:gd name="T30" fmla="*/ 6 w 8"/>
                  <a:gd name="T31" fmla="*/ 35 h 37"/>
                  <a:gd name="T32" fmla="*/ 8 w 8"/>
                  <a:gd name="T33" fmla="*/ 34 h 37"/>
                  <a:gd name="T34" fmla="*/ 8 w 8"/>
                  <a:gd name="T35" fmla="*/ 33 h 37"/>
                  <a:gd name="T36" fmla="*/ 8 w 8"/>
                  <a:gd name="T37" fmla="*/ 3 h 3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8" h="37">
                    <a:moveTo>
                      <a:pt x="8" y="3"/>
                    </a:moveTo>
                    <a:lnTo>
                      <a:pt x="8" y="2"/>
                    </a:lnTo>
                    <a:lnTo>
                      <a:pt x="8" y="1"/>
                    </a:lnTo>
                    <a:lnTo>
                      <a:pt x="6" y="0"/>
                    </a:lnTo>
                    <a:lnTo>
                      <a:pt x="5" y="0"/>
                    </a:lnTo>
                    <a:lnTo>
                      <a:pt x="4" y="0"/>
                    </a:lnTo>
                    <a:lnTo>
                      <a:pt x="3" y="0"/>
                    </a:lnTo>
                    <a:lnTo>
                      <a:pt x="1" y="1"/>
                    </a:lnTo>
                    <a:lnTo>
                      <a:pt x="0" y="2"/>
                    </a:lnTo>
                    <a:lnTo>
                      <a:pt x="0" y="32"/>
                    </a:lnTo>
                    <a:lnTo>
                      <a:pt x="0" y="33"/>
                    </a:lnTo>
                    <a:lnTo>
                      <a:pt x="1" y="34"/>
                    </a:lnTo>
                    <a:lnTo>
                      <a:pt x="3" y="35"/>
                    </a:lnTo>
                    <a:lnTo>
                      <a:pt x="4" y="37"/>
                    </a:lnTo>
                    <a:lnTo>
                      <a:pt x="5" y="37"/>
                    </a:lnTo>
                    <a:lnTo>
                      <a:pt x="6" y="35"/>
                    </a:lnTo>
                    <a:lnTo>
                      <a:pt x="8" y="34"/>
                    </a:lnTo>
                    <a:lnTo>
                      <a:pt x="8" y="33"/>
                    </a:lnTo>
                    <a:lnTo>
                      <a:pt x="8" y="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46128" name="Freeform 40"/>
              <p:cNvSpPr>
                <a:spLocks/>
              </p:cNvSpPr>
              <p:nvPr/>
            </p:nvSpPr>
            <p:spPr bwMode="auto">
              <a:xfrm>
                <a:off x="3439" y="2804"/>
                <a:ext cx="8" cy="37"/>
              </a:xfrm>
              <a:custGeom>
                <a:avLst/>
                <a:gdLst>
                  <a:gd name="T0" fmla="*/ 8 w 8"/>
                  <a:gd name="T1" fmla="*/ 4 h 37"/>
                  <a:gd name="T2" fmla="*/ 8 w 8"/>
                  <a:gd name="T3" fmla="*/ 3 h 37"/>
                  <a:gd name="T4" fmla="*/ 8 w 8"/>
                  <a:gd name="T5" fmla="*/ 2 h 37"/>
                  <a:gd name="T6" fmla="*/ 6 w 8"/>
                  <a:gd name="T7" fmla="*/ 0 h 37"/>
                  <a:gd name="T8" fmla="*/ 5 w 8"/>
                  <a:gd name="T9" fmla="*/ 0 h 37"/>
                  <a:gd name="T10" fmla="*/ 4 w 8"/>
                  <a:gd name="T11" fmla="*/ 0 h 37"/>
                  <a:gd name="T12" fmla="*/ 3 w 8"/>
                  <a:gd name="T13" fmla="*/ 0 h 37"/>
                  <a:gd name="T14" fmla="*/ 1 w 8"/>
                  <a:gd name="T15" fmla="*/ 2 h 37"/>
                  <a:gd name="T16" fmla="*/ 0 w 8"/>
                  <a:gd name="T17" fmla="*/ 3 h 37"/>
                  <a:gd name="T18" fmla="*/ 0 w 8"/>
                  <a:gd name="T19" fmla="*/ 32 h 37"/>
                  <a:gd name="T20" fmla="*/ 0 w 8"/>
                  <a:gd name="T21" fmla="*/ 33 h 37"/>
                  <a:gd name="T22" fmla="*/ 1 w 8"/>
                  <a:gd name="T23" fmla="*/ 35 h 37"/>
                  <a:gd name="T24" fmla="*/ 3 w 8"/>
                  <a:gd name="T25" fmla="*/ 36 h 37"/>
                  <a:gd name="T26" fmla="*/ 4 w 8"/>
                  <a:gd name="T27" fmla="*/ 37 h 37"/>
                  <a:gd name="T28" fmla="*/ 5 w 8"/>
                  <a:gd name="T29" fmla="*/ 37 h 37"/>
                  <a:gd name="T30" fmla="*/ 6 w 8"/>
                  <a:gd name="T31" fmla="*/ 36 h 37"/>
                  <a:gd name="T32" fmla="*/ 8 w 8"/>
                  <a:gd name="T33" fmla="*/ 35 h 37"/>
                  <a:gd name="T34" fmla="*/ 8 w 8"/>
                  <a:gd name="T35" fmla="*/ 33 h 37"/>
                  <a:gd name="T36" fmla="*/ 8 w 8"/>
                  <a:gd name="T37" fmla="*/ 4 h 3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8" h="37">
                    <a:moveTo>
                      <a:pt x="8" y="4"/>
                    </a:moveTo>
                    <a:lnTo>
                      <a:pt x="8" y="3"/>
                    </a:lnTo>
                    <a:lnTo>
                      <a:pt x="8" y="2"/>
                    </a:lnTo>
                    <a:lnTo>
                      <a:pt x="6" y="0"/>
                    </a:lnTo>
                    <a:lnTo>
                      <a:pt x="5" y="0"/>
                    </a:lnTo>
                    <a:lnTo>
                      <a:pt x="4" y="0"/>
                    </a:lnTo>
                    <a:lnTo>
                      <a:pt x="3" y="0"/>
                    </a:lnTo>
                    <a:lnTo>
                      <a:pt x="1" y="2"/>
                    </a:lnTo>
                    <a:lnTo>
                      <a:pt x="0" y="3"/>
                    </a:lnTo>
                    <a:lnTo>
                      <a:pt x="0" y="32"/>
                    </a:lnTo>
                    <a:lnTo>
                      <a:pt x="0" y="33"/>
                    </a:lnTo>
                    <a:lnTo>
                      <a:pt x="1" y="35"/>
                    </a:lnTo>
                    <a:lnTo>
                      <a:pt x="3" y="36"/>
                    </a:lnTo>
                    <a:lnTo>
                      <a:pt x="4" y="37"/>
                    </a:lnTo>
                    <a:lnTo>
                      <a:pt x="5" y="37"/>
                    </a:lnTo>
                    <a:lnTo>
                      <a:pt x="6" y="36"/>
                    </a:lnTo>
                    <a:lnTo>
                      <a:pt x="8" y="35"/>
                    </a:lnTo>
                    <a:lnTo>
                      <a:pt x="8" y="33"/>
                    </a:lnTo>
                    <a:lnTo>
                      <a:pt x="8"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46129" name="Freeform 41"/>
              <p:cNvSpPr>
                <a:spLocks/>
              </p:cNvSpPr>
              <p:nvPr/>
            </p:nvSpPr>
            <p:spPr bwMode="auto">
              <a:xfrm>
                <a:off x="3439" y="2856"/>
                <a:ext cx="8" cy="37"/>
              </a:xfrm>
              <a:custGeom>
                <a:avLst/>
                <a:gdLst>
                  <a:gd name="T0" fmla="*/ 8 w 8"/>
                  <a:gd name="T1" fmla="*/ 4 h 37"/>
                  <a:gd name="T2" fmla="*/ 8 w 8"/>
                  <a:gd name="T3" fmla="*/ 2 h 37"/>
                  <a:gd name="T4" fmla="*/ 8 w 8"/>
                  <a:gd name="T5" fmla="*/ 1 h 37"/>
                  <a:gd name="T6" fmla="*/ 6 w 8"/>
                  <a:gd name="T7" fmla="*/ 0 h 37"/>
                  <a:gd name="T8" fmla="*/ 5 w 8"/>
                  <a:gd name="T9" fmla="*/ 0 h 37"/>
                  <a:gd name="T10" fmla="*/ 4 w 8"/>
                  <a:gd name="T11" fmla="*/ 0 h 37"/>
                  <a:gd name="T12" fmla="*/ 3 w 8"/>
                  <a:gd name="T13" fmla="*/ 0 h 37"/>
                  <a:gd name="T14" fmla="*/ 1 w 8"/>
                  <a:gd name="T15" fmla="*/ 1 h 37"/>
                  <a:gd name="T16" fmla="*/ 0 w 8"/>
                  <a:gd name="T17" fmla="*/ 2 h 37"/>
                  <a:gd name="T18" fmla="*/ 0 w 8"/>
                  <a:gd name="T19" fmla="*/ 32 h 37"/>
                  <a:gd name="T20" fmla="*/ 0 w 8"/>
                  <a:gd name="T21" fmla="*/ 33 h 37"/>
                  <a:gd name="T22" fmla="*/ 1 w 8"/>
                  <a:gd name="T23" fmla="*/ 34 h 37"/>
                  <a:gd name="T24" fmla="*/ 3 w 8"/>
                  <a:gd name="T25" fmla="*/ 35 h 37"/>
                  <a:gd name="T26" fmla="*/ 4 w 8"/>
                  <a:gd name="T27" fmla="*/ 37 h 37"/>
                  <a:gd name="T28" fmla="*/ 5 w 8"/>
                  <a:gd name="T29" fmla="*/ 37 h 37"/>
                  <a:gd name="T30" fmla="*/ 6 w 8"/>
                  <a:gd name="T31" fmla="*/ 35 h 37"/>
                  <a:gd name="T32" fmla="*/ 8 w 8"/>
                  <a:gd name="T33" fmla="*/ 34 h 37"/>
                  <a:gd name="T34" fmla="*/ 8 w 8"/>
                  <a:gd name="T35" fmla="*/ 33 h 37"/>
                  <a:gd name="T36" fmla="*/ 8 w 8"/>
                  <a:gd name="T37" fmla="*/ 4 h 3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8" h="37">
                    <a:moveTo>
                      <a:pt x="8" y="4"/>
                    </a:moveTo>
                    <a:lnTo>
                      <a:pt x="8" y="2"/>
                    </a:lnTo>
                    <a:lnTo>
                      <a:pt x="8" y="1"/>
                    </a:lnTo>
                    <a:lnTo>
                      <a:pt x="6" y="0"/>
                    </a:lnTo>
                    <a:lnTo>
                      <a:pt x="5" y="0"/>
                    </a:lnTo>
                    <a:lnTo>
                      <a:pt x="4" y="0"/>
                    </a:lnTo>
                    <a:lnTo>
                      <a:pt x="3" y="0"/>
                    </a:lnTo>
                    <a:lnTo>
                      <a:pt x="1" y="1"/>
                    </a:lnTo>
                    <a:lnTo>
                      <a:pt x="0" y="2"/>
                    </a:lnTo>
                    <a:lnTo>
                      <a:pt x="0" y="32"/>
                    </a:lnTo>
                    <a:lnTo>
                      <a:pt x="0" y="33"/>
                    </a:lnTo>
                    <a:lnTo>
                      <a:pt x="1" y="34"/>
                    </a:lnTo>
                    <a:lnTo>
                      <a:pt x="3" y="35"/>
                    </a:lnTo>
                    <a:lnTo>
                      <a:pt x="4" y="37"/>
                    </a:lnTo>
                    <a:lnTo>
                      <a:pt x="5" y="37"/>
                    </a:lnTo>
                    <a:lnTo>
                      <a:pt x="6" y="35"/>
                    </a:lnTo>
                    <a:lnTo>
                      <a:pt x="8" y="34"/>
                    </a:lnTo>
                    <a:lnTo>
                      <a:pt x="8" y="33"/>
                    </a:lnTo>
                    <a:lnTo>
                      <a:pt x="8"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46130" name="Freeform 42"/>
              <p:cNvSpPr>
                <a:spLocks/>
              </p:cNvSpPr>
              <p:nvPr/>
            </p:nvSpPr>
            <p:spPr bwMode="auto">
              <a:xfrm>
                <a:off x="3439" y="2907"/>
                <a:ext cx="8" cy="37"/>
              </a:xfrm>
              <a:custGeom>
                <a:avLst/>
                <a:gdLst>
                  <a:gd name="T0" fmla="*/ 8 w 8"/>
                  <a:gd name="T1" fmla="*/ 4 h 37"/>
                  <a:gd name="T2" fmla="*/ 8 w 8"/>
                  <a:gd name="T3" fmla="*/ 3 h 37"/>
                  <a:gd name="T4" fmla="*/ 8 w 8"/>
                  <a:gd name="T5" fmla="*/ 2 h 37"/>
                  <a:gd name="T6" fmla="*/ 6 w 8"/>
                  <a:gd name="T7" fmla="*/ 0 h 37"/>
                  <a:gd name="T8" fmla="*/ 5 w 8"/>
                  <a:gd name="T9" fmla="*/ 0 h 37"/>
                  <a:gd name="T10" fmla="*/ 4 w 8"/>
                  <a:gd name="T11" fmla="*/ 0 h 37"/>
                  <a:gd name="T12" fmla="*/ 3 w 8"/>
                  <a:gd name="T13" fmla="*/ 0 h 37"/>
                  <a:gd name="T14" fmla="*/ 1 w 8"/>
                  <a:gd name="T15" fmla="*/ 2 h 37"/>
                  <a:gd name="T16" fmla="*/ 0 w 8"/>
                  <a:gd name="T17" fmla="*/ 3 h 37"/>
                  <a:gd name="T18" fmla="*/ 0 w 8"/>
                  <a:gd name="T19" fmla="*/ 32 h 37"/>
                  <a:gd name="T20" fmla="*/ 0 w 8"/>
                  <a:gd name="T21" fmla="*/ 34 h 37"/>
                  <a:gd name="T22" fmla="*/ 1 w 8"/>
                  <a:gd name="T23" fmla="*/ 35 h 37"/>
                  <a:gd name="T24" fmla="*/ 3 w 8"/>
                  <a:gd name="T25" fmla="*/ 36 h 37"/>
                  <a:gd name="T26" fmla="*/ 4 w 8"/>
                  <a:gd name="T27" fmla="*/ 37 h 37"/>
                  <a:gd name="T28" fmla="*/ 5 w 8"/>
                  <a:gd name="T29" fmla="*/ 37 h 37"/>
                  <a:gd name="T30" fmla="*/ 6 w 8"/>
                  <a:gd name="T31" fmla="*/ 36 h 37"/>
                  <a:gd name="T32" fmla="*/ 8 w 8"/>
                  <a:gd name="T33" fmla="*/ 35 h 37"/>
                  <a:gd name="T34" fmla="*/ 8 w 8"/>
                  <a:gd name="T35" fmla="*/ 34 h 37"/>
                  <a:gd name="T36" fmla="*/ 8 w 8"/>
                  <a:gd name="T37" fmla="*/ 4 h 3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8" h="37">
                    <a:moveTo>
                      <a:pt x="8" y="4"/>
                    </a:moveTo>
                    <a:lnTo>
                      <a:pt x="8" y="3"/>
                    </a:lnTo>
                    <a:lnTo>
                      <a:pt x="8" y="2"/>
                    </a:lnTo>
                    <a:lnTo>
                      <a:pt x="6" y="0"/>
                    </a:lnTo>
                    <a:lnTo>
                      <a:pt x="5" y="0"/>
                    </a:lnTo>
                    <a:lnTo>
                      <a:pt x="4" y="0"/>
                    </a:lnTo>
                    <a:lnTo>
                      <a:pt x="3" y="0"/>
                    </a:lnTo>
                    <a:lnTo>
                      <a:pt x="1" y="2"/>
                    </a:lnTo>
                    <a:lnTo>
                      <a:pt x="0" y="3"/>
                    </a:lnTo>
                    <a:lnTo>
                      <a:pt x="0" y="32"/>
                    </a:lnTo>
                    <a:lnTo>
                      <a:pt x="0" y="34"/>
                    </a:lnTo>
                    <a:lnTo>
                      <a:pt x="1" y="35"/>
                    </a:lnTo>
                    <a:lnTo>
                      <a:pt x="3" y="36"/>
                    </a:lnTo>
                    <a:lnTo>
                      <a:pt x="4" y="37"/>
                    </a:lnTo>
                    <a:lnTo>
                      <a:pt x="5" y="37"/>
                    </a:lnTo>
                    <a:lnTo>
                      <a:pt x="6" y="36"/>
                    </a:lnTo>
                    <a:lnTo>
                      <a:pt x="8" y="35"/>
                    </a:lnTo>
                    <a:lnTo>
                      <a:pt x="8" y="34"/>
                    </a:lnTo>
                    <a:lnTo>
                      <a:pt x="8"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46131" name="Freeform 43"/>
              <p:cNvSpPr>
                <a:spLocks/>
              </p:cNvSpPr>
              <p:nvPr/>
            </p:nvSpPr>
            <p:spPr bwMode="auto">
              <a:xfrm>
                <a:off x="3439" y="2959"/>
                <a:ext cx="8" cy="37"/>
              </a:xfrm>
              <a:custGeom>
                <a:avLst/>
                <a:gdLst>
                  <a:gd name="T0" fmla="*/ 8 w 8"/>
                  <a:gd name="T1" fmla="*/ 4 h 37"/>
                  <a:gd name="T2" fmla="*/ 8 w 8"/>
                  <a:gd name="T3" fmla="*/ 2 h 37"/>
                  <a:gd name="T4" fmla="*/ 8 w 8"/>
                  <a:gd name="T5" fmla="*/ 1 h 37"/>
                  <a:gd name="T6" fmla="*/ 6 w 8"/>
                  <a:gd name="T7" fmla="*/ 0 h 37"/>
                  <a:gd name="T8" fmla="*/ 5 w 8"/>
                  <a:gd name="T9" fmla="*/ 0 h 37"/>
                  <a:gd name="T10" fmla="*/ 4 w 8"/>
                  <a:gd name="T11" fmla="*/ 0 h 37"/>
                  <a:gd name="T12" fmla="*/ 3 w 8"/>
                  <a:gd name="T13" fmla="*/ 0 h 37"/>
                  <a:gd name="T14" fmla="*/ 1 w 8"/>
                  <a:gd name="T15" fmla="*/ 1 h 37"/>
                  <a:gd name="T16" fmla="*/ 0 w 8"/>
                  <a:gd name="T17" fmla="*/ 2 h 37"/>
                  <a:gd name="T18" fmla="*/ 0 w 8"/>
                  <a:gd name="T19" fmla="*/ 32 h 37"/>
                  <a:gd name="T20" fmla="*/ 0 w 8"/>
                  <a:gd name="T21" fmla="*/ 33 h 37"/>
                  <a:gd name="T22" fmla="*/ 1 w 8"/>
                  <a:gd name="T23" fmla="*/ 34 h 37"/>
                  <a:gd name="T24" fmla="*/ 3 w 8"/>
                  <a:gd name="T25" fmla="*/ 36 h 37"/>
                  <a:gd name="T26" fmla="*/ 4 w 8"/>
                  <a:gd name="T27" fmla="*/ 37 h 37"/>
                  <a:gd name="T28" fmla="*/ 5 w 8"/>
                  <a:gd name="T29" fmla="*/ 37 h 37"/>
                  <a:gd name="T30" fmla="*/ 6 w 8"/>
                  <a:gd name="T31" fmla="*/ 36 h 37"/>
                  <a:gd name="T32" fmla="*/ 8 w 8"/>
                  <a:gd name="T33" fmla="*/ 34 h 37"/>
                  <a:gd name="T34" fmla="*/ 8 w 8"/>
                  <a:gd name="T35" fmla="*/ 33 h 37"/>
                  <a:gd name="T36" fmla="*/ 8 w 8"/>
                  <a:gd name="T37" fmla="*/ 4 h 3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8" h="37">
                    <a:moveTo>
                      <a:pt x="8" y="4"/>
                    </a:moveTo>
                    <a:lnTo>
                      <a:pt x="8" y="2"/>
                    </a:lnTo>
                    <a:lnTo>
                      <a:pt x="8" y="1"/>
                    </a:lnTo>
                    <a:lnTo>
                      <a:pt x="6" y="0"/>
                    </a:lnTo>
                    <a:lnTo>
                      <a:pt x="5" y="0"/>
                    </a:lnTo>
                    <a:lnTo>
                      <a:pt x="4" y="0"/>
                    </a:lnTo>
                    <a:lnTo>
                      <a:pt x="3" y="0"/>
                    </a:lnTo>
                    <a:lnTo>
                      <a:pt x="1" y="1"/>
                    </a:lnTo>
                    <a:lnTo>
                      <a:pt x="0" y="2"/>
                    </a:lnTo>
                    <a:lnTo>
                      <a:pt x="0" y="32"/>
                    </a:lnTo>
                    <a:lnTo>
                      <a:pt x="0" y="33"/>
                    </a:lnTo>
                    <a:lnTo>
                      <a:pt x="1" y="34"/>
                    </a:lnTo>
                    <a:lnTo>
                      <a:pt x="3" y="36"/>
                    </a:lnTo>
                    <a:lnTo>
                      <a:pt x="4" y="37"/>
                    </a:lnTo>
                    <a:lnTo>
                      <a:pt x="5" y="37"/>
                    </a:lnTo>
                    <a:lnTo>
                      <a:pt x="6" y="36"/>
                    </a:lnTo>
                    <a:lnTo>
                      <a:pt x="8" y="34"/>
                    </a:lnTo>
                    <a:lnTo>
                      <a:pt x="8" y="33"/>
                    </a:lnTo>
                    <a:lnTo>
                      <a:pt x="8"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46132" name="Freeform 44"/>
              <p:cNvSpPr>
                <a:spLocks/>
              </p:cNvSpPr>
              <p:nvPr/>
            </p:nvSpPr>
            <p:spPr bwMode="auto">
              <a:xfrm>
                <a:off x="3439" y="3011"/>
                <a:ext cx="8" cy="36"/>
              </a:xfrm>
              <a:custGeom>
                <a:avLst/>
                <a:gdLst>
                  <a:gd name="T0" fmla="*/ 8 w 8"/>
                  <a:gd name="T1" fmla="*/ 3 h 36"/>
                  <a:gd name="T2" fmla="*/ 8 w 8"/>
                  <a:gd name="T3" fmla="*/ 2 h 36"/>
                  <a:gd name="T4" fmla="*/ 8 w 8"/>
                  <a:gd name="T5" fmla="*/ 1 h 36"/>
                  <a:gd name="T6" fmla="*/ 6 w 8"/>
                  <a:gd name="T7" fmla="*/ 0 h 36"/>
                  <a:gd name="T8" fmla="*/ 5 w 8"/>
                  <a:gd name="T9" fmla="*/ 0 h 36"/>
                  <a:gd name="T10" fmla="*/ 4 w 8"/>
                  <a:gd name="T11" fmla="*/ 0 h 36"/>
                  <a:gd name="T12" fmla="*/ 3 w 8"/>
                  <a:gd name="T13" fmla="*/ 0 h 36"/>
                  <a:gd name="T14" fmla="*/ 1 w 8"/>
                  <a:gd name="T15" fmla="*/ 1 h 36"/>
                  <a:gd name="T16" fmla="*/ 0 w 8"/>
                  <a:gd name="T17" fmla="*/ 2 h 36"/>
                  <a:gd name="T18" fmla="*/ 0 w 8"/>
                  <a:gd name="T19" fmla="*/ 32 h 36"/>
                  <a:gd name="T20" fmla="*/ 0 w 8"/>
                  <a:gd name="T21" fmla="*/ 33 h 36"/>
                  <a:gd name="T22" fmla="*/ 1 w 8"/>
                  <a:gd name="T23" fmla="*/ 34 h 36"/>
                  <a:gd name="T24" fmla="*/ 3 w 8"/>
                  <a:gd name="T25" fmla="*/ 35 h 36"/>
                  <a:gd name="T26" fmla="*/ 4 w 8"/>
                  <a:gd name="T27" fmla="*/ 36 h 36"/>
                  <a:gd name="T28" fmla="*/ 5 w 8"/>
                  <a:gd name="T29" fmla="*/ 36 h 36"/>
                  <a:gd name="T30" fmla="*/ 6 w 8"/>
                  <a:gd name="T31" fmla="*/ 35 h 36"/>
                  <a:gd name="T32" fmla="*/ 8 w 8"/>
                  <a:gd name="T33" fmla="*/ 34 h 36"/>
                  <a:gd name="T34" fmla="*/ 8 w 8"/>
                  <a:gd name="T35" fmla="*/ 33 h 36"/>
                  <a:gd name="T36" fmla="*/ 8 w 8"/>
                  <a:gd name="T37" fmla="*/ 3 h 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8" h="36">
                    <a:moveTo>
                      <a:pt x="8" y="3"/>
                    </a:moveTo>
                    <a:lnTo>
                      <a:pt x="8" y="2"/>
                    </a:lnTo>
                    <a:lnTo>
                      <a:pt x="8" y="1"/>
                    </a:lnTo>
                    <a:lnTo>
                      <a:pt x="6" y="0"/>
                    </a:lnTo>
                    <a:lnTo>
                      <a:pt x="5" y="0"/>
                    </a:lnTo>
                    <a:lnTo>
                      <a:pt x="4" y="0"/>
                    </a:lnTo>
                    <a:lnTo>
                      <a:pt x="3" y="0"/>
                    </a:lnTo>
                    <a:lnTo>
                      <a:pt x="1" y="1"/>
                    </a:lnTo>
                    <a:lnTo>
                      <a:pt x="0" y="2"/>
                    </a:lnTo>
                    <a:lnTo>
                      <a:pt x="0" y="32"/>
                    </a:lnTo>
                    <a:lnTo>
                      <a:pt x="0" y="33"/>
                    </a:lnTo>
                    <a:lnTo>
                      <a:pt x="1" y="34"/>
                    </a:lnTo>
                    <a:lnTo>
                      <a:pt x="3" y="35"/>
                    </a:lnTo>
                    <a:lnTo>
                      <a:pt x="4" y="36"/>
                    </a:lnTo>
                    <a:lnTo>
                      <a:pt x="5" y="36"/>
                    </a:lnTo>
                    <a:lnTo>
                      <a:pt x="6" y="35"/>
                    </a:lnTo>
                    <a:lnTo>
                      <a:pt x="8" y="34"/>
                    </a:lnTo>
                    <a:lnTo>
                      <a:pt x="8" y="33"/>
                    </a:lnTo>
                    <a:lnTo>
                      <a:pt x="8" y="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46133" name="Freeform 45"/>
              <p:cNvSpPr>
                <a:spLocks/>
              </p:cNvSpPr>
              <p:nvPr/>
            </p:nvSpPr>
            <p:spPr bwMode="auto">
              <a:xfrm>
                <a:off x="3439" y="3062"/>
                <a:ext cx="8" cy="37"/>
              </a:xfrm>
              <a:custGeom>
                <a:avLst/>
                <a:gdLst>
                  <a:gd name="T0" fmla="*/ 8 w 8"/>
                  <a:gd name="T1" fmla="*/ 4 h 37"/>
                  <a:gd name="T2" fmla="*/ 8 w 8"/>
                  <a:gd name="T3" fmla="*/ 3 h 37"/>
                  <a:gd name="T4" fmla="*/ 8 w 8"/>
                  <a:gd name="T5" fmla="*/ 1 h 37"/>
                  <a:gd name="T6" fmla="*/ 6 w 8"/>
                  <a:gd name="T7" fmla="*/ 0 h 37"/>
                  <a:gd name="T8" fmla="*/ 5 w 8"/>
                  <a:gd name="T9" fmla="*/ 0 h 37"/>
                  <a:gd name="T10" fmla="*/ 4 w 8"/>
                  <a:gd name="T11" fmla="*/ 0 h 37"/>
                  <a:gd name="T12" fmla="*/ 3 w 8"/>
                  <a:gd name="T13" fmla="*/ 0 h 37"/>
                  <a:gd name="T14" fmla="*/ 1 w 8"/>
                  <a:gd name="T15" fmla="*/ 1 h 37"/>
                  <a:gd name="T16" fmla="*/ 0 w 8"/>
                  <a:gd name="T17" fmla="*/ 3 h 37"/>
                  <a:gd name="T18" fmla="*/ 0 w 8"/>
                  <a:gd name="T19" fmla="*/ 32 h 37"/>
                  <a:gd name="T20" fmla="*/ 0 w 8"/>
                  <a:gd name="T21" fmla="*/ 33 h 37"/>
                  <a:gd name="T22" fmla="*/ 1 w 8"/>
                  <a:gd name="T23" fmla="*/ 35 h 37"/>
                  <a:gd name="T24" fmla="*/ 3 w 8"/>
                  <a:gd name="T25" fmla="*/ 36 h 37"/>
                  <a:gd name="T26" fmla="*/ 4 w 8"/>
                  <a:gd name="T27" fmla="*/ 37 h 37"/>
                  <a:gd name="T28" fmla="*/ 5 w 8"/>
                  <a:gd name="T29" fmla="*/ 37 h 37"/>
                  <a:gd name="T30" fmla="*/ 6 w 8"/>
                  <a:gd name="T31" fmla="*/ 36 h 37"/>
                  <a:gd name="T32" fmla="*/ 8 w 8"/>
                  <a:gd name="T33" fmla="*/ 35 h 37"/>
                  <a:gd name="T34" fmla="*/ 8 w 8"/>
                  <a:gd name="T35" fmla="*/ 33 h 37"/>
                  <a:gd name="T36" fmla="*/ 8 w 8"/>
                  <a:gd name="T37" fmla="*/ 4 h 3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8" h="37">
                    <a:moveTo>
                      <a:pt x="8" y="4"/>
                    </a:moveTo>
                    <a:lnTo>
                      <a:pt x="8" y="3"/>
                    </a:lnTo>
                    <a:lnTo>
                      <a:pt x="8" y="1"/>
                    </a:lnTo>
                    <a:lnTo>
                      <a:pt x="6" y="0"/>
                    </a:lnTo>
                    <a:lnTo>
                      <a:pt x="5" y="0"/>
                    </a:lnTo>
                    <a:lnTo>
                      <a:pt x="4" y="0"/>
                    </a:lnTo>
                    <a:lnTo>
                      <a:pt x="3" y="0"/>
                    </a:lnTo>
                    <a:lnTo>
                      <a:pt x="1" y="1"/>
                    </a:lnTo>
                    <a:lnTo>
                      <a:pt x="0" y="3"/>
                    </a:lnTo>
                    <a:lnTo>
                      <a:pt x="0" y="32"/>
                    </a:lnTo>
                    <a:lnTo>
                      <a:pt x="0" y="33"/>
                    </a:lnTo>
                    <a:lnTo>
                      <a:pt x="1" y="35"/>
                    </a:lnTo>
                    <a:lnTo>
                      <a:pt x="3" y="36"/>
                    </a:lnTo>
                    <a:lnTo>
                      <a:pt x="4" y="37"/>
                    </a:lnTo>
                    <a:lnTo>
                      <a:pt x="5" y="37"/>
                    </a:lnTo>
                    <a:lnTo>
                      <a:pt x="6" y="36"/>
                    </a:lnTo>
                    <a:lnTo>
                      <a:pt x="8" y="35"/>
                    </a:lnTo>
                    <a:lnTo>
                      <a:pt x="8" y="33"/>
                    </a:lnTo>
                    <a:lnTo>
                      <a:pt x="8"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46134" name="Freeform 46"/>
              <p:cNvSpPr>
                <a:spLocks/>
              </p:cNvSpPr>
              <p:nvPr/>
            </p:nvSpPr>
            <p:spPr bwMode="auto">
              <a:xfrm>
                <a:off x="3439" y="3114"/>
                <a:ext cx="8" cy="37"/>
              </a:xfrm>
              <a:custGeom>
                <a:avLst/>
                <a:gdLst>
                  <a:gd name="T0" fmla="*/ 8 w 8"/>
                  <a:gd name="T1" fmla="*/ 3 h 37"/>
                  <a:gd name="T2" fmla="*/ 8 w 8"/>
                  <a:gd name="T3" fmla="*/ 2 h 37"/>
                  <a:gd name="T4" fmla="*/ 8 w 8"/>
                  <a:gd name="T5" fmla="*/ 1 h 37"/>
                  <a:gd name="T6" fmla="*/ 6 w 8"/>
                  <a:gd name="T7" fmla="*/ 0 h 37"/>
                  <a:gd name="T8" fmla="*/ 5 w 8"/>
                  <a:gd name="T9" fmla="*/ 0 h 37"/>
                  <a:gd name="T10" fmla="*/ 4 w 8"/>
                  <a:gd name="T11" fmla="*/ 0 h 37"/>
                  <a:gd name="T12" fmla="*/ 3 w 8"/>
                  <a:gd name="T13" fmla="*/ 0 h 37"/>
                  <a:gd name="T14" fmla="*/ 1 w 8"/>
                  <a:gd name="T15" fmla="*/ 1 h 37"/>
                  <a:gd name="T16" fmla="*/ 0 w 8"/>
                  <a:gd name="T17" fmla="*/ 2 h 37"/>
                  <a:gd name="T18" fmla="*/ 0 w 8"/>
                  <a:gd name="T19" fmla="*/ 32 h 37"/>
                  <a:gd name="T20" fmla="*/ 0 w 8"/>
                  <a:gd name="T21" fmla="*/ 33 h 37"/>
                  <a:gd name="T22" fmla="*/ 1 w 8"/>
                  <a:gd name="T23" fmla="*/ 34 h 37"/>
                  <a:gd name="T24" fmla="*/ 3 w 8"/>
                  <a:gd name="T25" fmla="*/ 35 h 37"/>
                  <a:gd name="T26" fmla="*/ 4 w 8"/>
                  <a:gd name="T27" fmla="*/ 37 h 37"/>
                  <a:gd name="T28" fmla="*/ 5 w 8"/>
                  <a:gd name="T29" fmla="*/ 37 h 37"/>
                  <a:gd name="T30" fmla="*/ 6 w 8"/>
                  <a:gd name="T31" fmla="*/ 35 h 37"/>
                  <a:gd name="T32" fmla="*/ 8 w 8"/>
                  <a:gd name="T33" fmla="*/ 34 h 37"/>
                  <a:gd name="T34" fmla="*/ 8 w 8"/>
                  <a:gd name="T35" fmla="*/ 33 h 37"/>
                  <a:gd name="T36" fmla="*/ 8 w 8"/>
                  <a:gd name="T37" fmla="*/ 3 h 3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8" h="37">
                    <a:moveTo>
                      <a:pt x="8" y="3"/>
                    </a:moveTo>
                    <a:lnTo>
                      <a:pt x="8" y="2"/>
                    </a:lnTo>
                    <a:lnTo>
                      <a:pt x="8" y="1"/>
                    </a:lnTo>
                    <a:lnTo>
                      <a:pt x="6" y="0"/>
                    </a:lnTo>
                    <a:lnTo>
                      <a:pt x="5" y="0"/>
                    </a:lnTo>
                    <a:lnTo>
                      <a:pt x="4" y="0"/>
                    </a:lnTo>
                    <a:lnTo>
                      <a:pt x="3" y="0"/>
                    </a:lnTo>
                    <a:lnTo>
                      <a:pt x="1" y="1"/>
                    </a:lnTo>
                    <a:lnTo>
                      <a:pt x="0" y="2"/>
                    </a:lnTo>
                    <a:lnTo>
                      <a:pt x="0" y="32"/>
                    </a:lnTo>
                    <a:lnTo>
                      <a:pt x="0" y="33"/>
                    </a:lnTo>
                    <a:lnTo>
                      <a:pt x="1" y="34"/>
                    </a:lnTo>
                    <a:lnTo>
                      <a:pt x="3" y="35"/>
                    </a:lnTo>
                    <a:lnTo>
                      <a:pt x="4" y="37"/>
                    </a:lnTo>
                    <a:lnTo>
                      <a:pt x="5" y="37"/>
                    </a:lnTo>
                    <a:lnTo>
                      <a:pt x="6" y="35"/>
                    </a:lnTo>
                    <a:lnTo>
                      <a:pt x="8" y="34"/>
                    </a:lnTo>
                    <a:lnTo>
                      <a:pt x="8" y="33"/>
                    </a:lnTo>
                    <a:lnTo>
                      <a:pt x="8" y="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46135" name="Freeform 47"/>
              <p:cNvSpPr>
                <a:spLocks/>
              </p:cNvSpPr>
              <p:nvPr/>
            </p:nvSpPr>
            <p:spPr bwMode="auto">
              <a:xfrm>
                <a:off x="3439" y="3165"/>
                <a:ext cx="8" cy="37"/>
              </a:xfrm>
              <a:custGeom>
                <a:avLst/>
                <a:gdLst>
                  <a:gd name="T0" fmla="*/ 8 w 8"/>
                  <a:gd name="T1" fmla="*/ 4 h 37"/>
                  <a:gd name="T2" fmla="*/ 8 w 8"/>
                  <a:gd name="T3" fmla="*/ 3 h 37"/>
                  <a:gd name="T4" fmla="*/ 8 w 8"/>
                  <a:gd name="T5" fmla="*/ 2 h 37"/>
                  <a:gd name="T6" fmla="*/ 6 w 8"/>
                  <a:gd name="T7" fmla="*/ 0 h 37"/>
                  <a:gd name="T8" fmla="*/ 5 w 8"/>
                  <a:gd name="T9" fmla="*/ 0 h 37"/>
                  <a:gd name="T10" fmla="*/ 4 w 8"/>
                  <a:gd name="T11" fmla="*/ 0 h 37"/>
                  <a:gd name="T12" fmla="*/ 3 w 8"/>
                  <a:gd name="T13" fmla="*/ 0 h 37"/>
                  <a:gd name="T14" fmla="*/ 1 w 8"/>
                  <a:gd name="T15" fmla="*/ 2 h 37"/>
                  <a:gd name="T16" fmla="*/ 0 w 8"/>
                  <a:gd name="T17" fmla="*/ 3 h 37"/>
                  <a:gd name="T18" fmla="*/ 0 w 8"/>
                  <a:gd name="T19" fmla="*/ 32 h 37"/>
                  <a:gd name="T20" fmla="*/ 0 w 8"/>
                  <a:gd name="T21" fmla="*/ 34 h 37"/>
                  <a:gd name="T22" fmla="*/ 1 w 8"/>
                  <a:gd name="T23" fmla="*/ 35 h 37"/>
                  <a:gd name="T24" fmla="*/ 3 w 8"/>
                  <a:gd name="T25" fmla="*/ 36 h 37"/>
                  <a:gd name="T26" fmla="*/ 4 w 8"/>
                  <a:gd name="T27" fmla="*/ 37 h 37"/>
                  <a:gd name="T28" fmla="*/ 5 w 8"/>
                  <a:gd name="T29" fmla="*/ 37 h 37"/>
                  <a:gd name="T30" fmla="*/ 6 w 8"/>
                  <a:gd name="T31" fmla="*/ 36 h 37"/>
                  <a:gd name="T32" fmla="*/ 8 w 8"/>
                  <a:gd name="T33" fmla="*/ 35 h 37"/>
                  <a:gd name="T34" fmla="*/ 8 w 8"/>
                  <a:gd name="T35" fmla="*/ 34 h 37"/>
                  <a:gd name="T36" fmla="*/ 8 w 8"/>
                  <a:gd name="T37" fmla="*/ 4 h 3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8" h="37">
                    <a:moveTo>
                      <a:pt x="8" y="4"/>
                    </a:moveTo>
                    <a:lnTo>
                      <a:pt x="8" y="3"/>
                    </a:lnTo>
                    <a:lnTo>
                      <a:pt x="8" y="2"/>
                    </a:lnTo>
                    <a:lnTo>
                      <a:pt x="6" y="0"/>
                    </a:lnTo>
                    <a:lnTo>
                      <a:pt x="5" y="0"/>
                    </a:lnTo>
                    <a:lnTo>
                      <a:pt x="4" y="0"/>
                    </a:lnTo>
                    <a:lnTo>
                      <a:pt x="3" y="0"/>
                    </a:lnTo>
                    <a:lnTo>
                      <a:pt x="1" y="2"/>
                    </a:lnTo>
                    <a:lnTo>
                      <a:pt x="0" y="3"/>
                    </a:lnTo>
                    <a:lnTo>
                      <a:pt x="0" y="32"/>
                    </a:lnTo>
                    <a:lnTo>
                      <a:pt x="0" y="34"/>
                    </a:lnTo>
                    <a:lnTo>
                      <a:pt x="1" y="35"/>
                    </a:lnTo>
                    <a:lnTo>
                      <a:pt x="3" y="36"/>
                    </a:lnTo>
                    <a:lnTo>
                      <a:pt x="4" y="37"/>
                    </a:lnTo>
                    <a:lnTo>
                      <a:pt x="5" y="37"/>
                    </a:lnTo>
                    <a:lnTo>
                      <a:pt x="6" y="36"/>
                    </a:lnTo>
                    <a:lnTo>
                      <a:pt x="8" y="35"/>
                    </a:lnTo>
                    <a:lnTo>
                      <a:pt x="8" y="34"/>
                    </a:lnTo>
                    <a:lnTo>
                      <a:pt x="8"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46136" name="Freeform 48"/>
              <p:cNvSpPr>
                <a:spLocks/>
              </p:cNvSpPr>
              <p:nvPr/>
            </p:nvSpPr>
            <p:spPr bwMode="auto">
              <a:xfrm>
                <a:off x="3439" y="3217"/>
                <a:ext cx="8" cy="37"/>
              </a:xfrm>
              <a:custGeom>
                <a:avLst/>
                <a:gdLst>
                  <a:gd name="T0" fmla="*/ 8 w 8"/>
                  <a:gd name="T1" fmla="*/ 4 h 37"/>
                  <a:gd name="T2" fmla="*/ 8 w 8"/>
                  <a:gd name="T3" fmla="*/ 2 h 37"/>
                  <a:gd name="T4" fmla="*/ 8 w 8"/>
                  <a:gd name="T5" fmla="*/ 1 h 37"/>
                  <a:gd name="T6" fmla="*/ 6 w 8"/>
                  <a:gd name="T7" fmla="*/ 0 h 37"/>
                  <a:gd name="T8" fmla="*/ 5 w 8"/>
                  <a:gd name="T9" fmla="*/ 0 h 37"/>
                  <a:gd name="T10" fmla="*/ 4 w 8"/>
                  <a:gd name="T11" fmla="*/ 0 h 37"/>
                  <a:gd name="T12" fmla="*/ 3 w 8"/>
                  <a:gd name="T13" fmla="*/ 0 h 37"/>
                  <a:gd name="T14" fmla="*/ 1 w 8"/>
                  <a:gd name="T15" fmla="*/ 1 h 37"/>
                  <a:gd name="T16" fmla="*/ 0 w 8"/>
                  <a:gd name="T17" fmla="*/ 2 h 37"/>
                  <a:gd name="T18" fmla="*/ 0 w 8"/>
                  <a:gd name="T19" fmla="*/ 32 h 37"/>
                  <a:gd name="T20" fmla="*/ 0 w 8"/>
                  <a:gd name="T21" fmla="*/ 33 h 37"/>
                  <a:gd name="T22" fmla="*/ 1 w 8"/>
                  <a:gd name="T23" fmla="*/ 34 h 37"/>
                  <a:gd name="T24" fmla="*/ 3 w 8"/>
                  <a:gd name="T25" fmla="*/ 36 h 37"/>
                  <a:gd name="T26" fmla="*/ 4 w 8"/>
                  <a:gd name="T27" fmla="*/ 37 h 37"/>
                  <a:gd name="T28" fmla="*/ 5 w 8"/>
                  <a:gd name="T29" fmla="*/ 37 h 37"/>
                  <a:gd name="T30" fmla="*/ 6 w 8"/>
                  <a:gd name="T31" fmla="*/ 36 h 37"/>
                  <a:gd name="T32" fmla="*/ 8 w 8"/>
                  <a:gd name="T33" fmla="*/ 34 h 37"/>
                  <a:gd name="T34" fmla="*/ 8 w 8"/>
                  <a:gd name="T35" fmla="*/ 33 h 37"/>
                  <a:gd name="T36" fmla="*/ 8 w 8"/>
                  <a:gd name="T37" fmla="*/ 4 h 3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8" h="37">
                    <a:moveTo>
                      <a:pt x="8" y="4"/>
                    </a:moveTo>
                    <a:lnTo>
                      <a:pt x="8" y="2"/>
                    </a:lnTo>
                    <a:lnTo>
                      <a:pt x="8" y="1"/>
                    </a:lnTo>
                    <a:lnTo>
                      <a:pt x="6" y="0"/>
                    </a:lnTo>
                    <a:lnTo>
                      <a:pt x="5" y="0"/>
                    </a:lnTo>
                    <a:lnTo>
                      <a:pt x="4" y="0"/>
                    </a:lnTo>
                    <a:lnTo>
                      <a:pt x="3" y="0"/>
                    </a:lnTo>
                    <a:lnTo>
                      <a:pt x="1" y="1"/>
                    </a:lnTo>
                    <a:lnTo>
                      <a:pt x="0" y="2"/>
                    </a:lnTo>
                    <a:lnTo>
                      <a:pt x="0" y="32"/>
                    </a:lnTo>
                    <a:lnTo>
                      <a:pt x="0" y="33"/>
                    </a:lnTo>
                    <a:lnTo>
                      <a:pt x="1" y="34"/>
                    </a:lnTo>
                    <a:lnTo>
                      <a:pt x="3" y="36"/>
                    </a:lnTo>
                    <a:lnTo>
                      <a:pt x="4" y="37"/>
                    </a:lnTo>
                    <a:lnTo>
                      <a:pt x="5" y="37"/>
                    </a:lnTo>
                    <a:lnTo>
                      <a:pt x="6" y="36"/>
                    </a:lnTo>
                    <a:lnTo>
                      <a:pt x="8" y="34"/>
                    </a:lnTo>
                    <a:lnTo>
                      <a:pt x="8" y="33"/>
                    </a:lnTo>
                    <a:lnTo>
                      <a:pt x="8"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46137" name="Freeform 49"/>
              <p:cNvSpPr>
                <a:spLocks/>
              </p:cNvSpPr>
              <p:nvPr/>
            </p:nvSpPr>
            <p:spPr bwMode="auto">
              <a:xfrm>
                <a:off x="3439" y="3269"/>
                <a:ext cx="8" cy="36"/>
              </a:xfrm>
              <a:custGeom>
                <a:avLst/>
                <a:gdLst>
                  <a:gd name="T0" fmla="*/ 8 w 8"/>
                  <a:gd name="T1" fmla="*/ 3 h 36"/>
                  <a:gd name="T2" fmla="*/ 8 w 8"/>
                  <a:gd name="T3" fmla="*/ 2 h 36"/>
                  <a:gd name="T4" fmla="*/ 8 w 8"/>
                  <a:gd name="T5" fmla="*/ 1 h 36"/>
                  <a:gd name="T6" fmla="*/ 6 w 8"/>
                  <a:gd name="T7" fmla="*/ 0 h 36"/>
                  <a:gd name="T8" fmla="*/ 5 w 8"/>
                  <a:gd name="T9" fmla="*/ 0 h 36"/>
                  <a:gd name="T10" fmla="*/ 4 w 8"/>
                  <a:gd name="T11" fmla="*/ 0 h 36"/>
                  <a:gd name="T12" fmla="*/ 3 w 8"/>
                  <a:gd name="T13" fmla="*/ 0 h 36"/>
                  <a:gd name="T14" fmla="*/ 1 w 8"/>
                  <a:gd name="T15" fmla="*/ 1 h 36"/>
                  <a:gd name="T16" fmla="*/ 0 w 8"/>
                  <a:gd name="T17" fmla="*/ 2 h 36"/>
                  <a:gd name="T18" fmla="*/ 0 w 8"/>
                  <a:gd name="T19" fmla="*/ 31 h 36"/>
                  <a:gd name="T20" fmla="*/ 0 w 8"/>
                  <a:gd name="T21" fmla="*/ 33 h 36"/>
                  <a:gd name="T22" fmla="*/ 1 w 8"/>
                  <a:gd name="T23" fmla="*/ 34 h 36"/>
                  <a:gd name="T24" fmla="*/ 3 w 8"/>
                  <a:gd name="T25" fmla="*/ 35 h 36"/>
                  <a:gd name="T26" fmla="*/ 4 w 8"/>
                  <a:gd name="T27" fmla="*/ 36 h 36"/>
                  <a:gd name="T28" fmla="*/ 5 w 8"/>
                  <a:gd name="T29" fmla="*/ 36 h 36"/>
                  <a:gd name="T30" fmla="*/ 6 w 8"/>
                  <a:gd name="T31" fmla="*/ 35 h 36"/>
                  <a:gd name="T32" fmla="*/ 8 w 8"/>
                  <a:gd name="T33" fmla="*/ 34 h 36"/>
                  <a:gd name="T34" fmla="*/ 8 w 8"/>
                  <a:gd name="T35" fmla="*/ 33 h 36"/>
                  <a:gd name="T36" fmla="*/ 8 w 8"/>
                  <a:gd name="T37" fmla="*/ 3 h 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8" h="36">
                    <a:moveTo>
                      <a:pt x="8" y="3"/>
                    </a:moveTo>
                    <a:lnTo>
                      <a:pt x="8" y="2"/>
                    </a:lnTo>
                    <a:lnTo>
                      <a:pt x="8" y="1"/>
                    </a:lnTo>
                    <a:lnTo>
                      <a:pt x="6" y="0"/>
                    </a:lnTo>
                    <a:lnTo>
                      <a:pt x="5" y="0"/>
                    </a:lnTo>
                    <a:lnTo>
                      <a:pt x="4" y="0"/>
                    </a:lnTo>
                    <a:lnTo>
                      <a:pt x="3" y="0"/>
                    </a:lnTo>
                    <a:lnTo>
                      <a:pt x="1" y="1"/>
                    </a:lnTo>
                    <a:lnTo>
                      <a:pt x="0" y="2"/>
                    </a:lnTo>
                    <a:lnTo>
                      <a:pt x="0" y="31"/>
                    </a:lnTo>
                    <a:lnTo>
                      <a:pt x="0" y="33"/>
                    </a:lnTo>
                    <a:lnTo>
                      <a:pt x="1" y="34"/>
                    </a:lnTo>
                    <a:lnTo>
                      <a:pt x="3" y="35"/>
                    </a:lnTo>
                    <a:lnTo>
                      <a:pt x="4" y="36"/>
                    </a:lnTo>
                    <a:lnTo>
                      <a:pt x="5" y="36"/>
                    </a:lnTo>
                    <a:lnTo>
                      <a:pt x="6" y="35"/>
                    </a:lnTo>
                    <a:lnTo>
                      <a:pt x="8" y="34"/>
                    </a:lnTo>
                    <a:lnTo>
                      <a:pt x="8" y="33"/>
                    </a:lnTo>
                    <a:lnTo>
                      <a:pt x="8" y="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46138" name="Freeform 50"/>
              <p:cNvSpPr>
                <a:spLocks/>
              </p:cNvSpPr>
              <p:nvPr/>
            </p:nvSpPr>
            <p:spPr bwMode="auto">
              <a:xfrm>
                <a:off x="3439" y="3320"/>
                <a:ext cx="8" cy="37"/>
              </a:xfrm>
              <a:custGeom>
                <a:avLst/>
                <a:gdLst>
                  <a:gd name="T0" fmla="*/ 8 w 8"/>
                  <a:gd name="T1" fmla="*/ 4 h 37"/>
                  <a:gd name="T2" fmla="*/ 8 w 8"/>
                  <a:gd name="T3" fmla="*/ 3 h 37"/>
                  <a:gd name="T4" fmla="*/ 8 w 8"/>
                  <a:gd name="T5" fmla="*/ 1 h 37"/>
                  <a:gd name="T6" fmla="*/ 6 w 8"/>
                  <a:gd name="T7" fmla="*/ 0 h 37"/>
                  <a:gd name="T8" fmla="*/ 5 w 8"/>
                  <a:gd name="T9" fmla="*/ 0 h 37"/>
                  <a:gd name="T10" fmla="*/ 4 w 8"/>
                  <a:gd name="T11" fmla="*/ 0 h 37"/>
                  <a:gd name="T12" fmla="*/ 3 w 8"/>
                  <a:gd name="T13" fmla="*/ 0 h 37"/>
                  <a:gd name="T14" fmla="*/ 1 w 8"/>
                  <a:gd name="T15" fmla="*/ 1 h 37"/>
                  <a:gd name="T16" fmla="*/ 0 w 8"/>
                  <a:gd name="T17" fmla="*/ 3 h 37"/>
                  <a:gd name="T18" fmla="*/ 0 w 8"/>
                  <a:gd name="T19" fmla="*/ 32 h 37"/>
                  <a:gd name="T20" fmla="*/ 0 w 8"/>
                  <a:gd name="T21" fmla="*/ 33 h 37"/>
                  <a:gd name="T22" fmla="*/ 1 w 8"/>
                  <a:gd name="T23" fmla="*/ 34 h 37"/>
                  <a:gd name="T24" fmla="*/ 3 w 8"/>
                  <a:gd name="T25" fmla="*/ 36 h 37"/>
                  <a:gd name="T26" fmla="*/ 4 w 8"/>
                  <a:gd name="T27" fmla="*/ 37 h 37"/>
                  <a:gd name="T28" fmla="*/ 5 w 8"/>
                  <a:gd name="T29" fmla="*/ 37 h 37"/>
                  <a:gd name="T30" fmla="*/ 6 w 8"/>
                  <a:gd name="T31" fmla="*/ 36 h 37"/>
                  <a:gd name="T32" fmla="*/ 8 w 8"/>
                  <a:gd name="T33" fmla="*/ 34 h 37"/>
                  <a:gd name="T34" fmla="*/ 8 w 8"/>
                  <a:gd name="T35" fmla="*/ 33 h 37"/>
                  <a:gd name="T36" fmla="*/ 8 w 8"/>
                  <a:gd name="T37" fmla="*/ 4 h 3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8" h="37">
                    <a:moveTo>
                      <a:pt x="8" y="4"/>
                    </a:moveTo>
                    <a:lnTo>
                      <a:pt x="8" y="3"/>
                    </a:lnTo>
                    <a:lnTo>
                      <a:pt x="8" y="1"/>
                    </a:lnTo>
                    <a:lnTo>
                      <a:pt x="6" y="0"/>
                    </a:lnTo>
                    <a:lnTo>
                      <a:pt x="5" y="0"/>
                    </a:lnTo>
                    <a:lnTo>
                      <a:pt x="4" y="0"/>
                    </a:lnTo>
                    <a:lnTo>
                      <a:pt x="3" y="0"/>
                    </a:lnTo>
                    <a:lnTo>
                      <a:pt x="1" y="1"/>
                    </a:lnTo>
                    <a:lnTo>
                      <a:pt x="0" y="3"/>
                    </a:lnTo>
                    <a:lnTo>
                      <a:pt x="0" y="32"/>
                    </a:lnTo>
                    <a:lnTo>
                      <a:pt x="0" y="33"/>
                    </a:lnTo>
                    <a:lnTo>
                      <a:pt x="1" y="34"/>
                    </a:lnTo>
                    <a:lnTo>
                      <a:pt x="3" y="36"/>
                    </a:lnTo>
                    <a:lnTo>
                      <a:pt x="4" y="37"/>
                    </a:lnTo>
                    <a:lnTo>
                      <a:pt x="5" y="37"/>
                    </a:lnTo>
                    <a:lnTo>
                      <a:pt x="6" y="36"/>
                    </a:lnTo>
                    <a:lnTo>
                      <a:pt x="8" y="34"/>
                    </a:lnTo>
                    <a:lnTo>
                      <a:pt x="8" y="33"/>
                    </a:lnTo>
                    <a:lnTo>
                      <a:pt x="8"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46139" name="Freeform 51"/>
              <p:cNvSpPr>
                <a:spLocks/>
              </p:cNvSpPr>
              <p:nvPr/>
            </p:nvSpPr>
            <p:spPr bwMode="auto">
              <a:xfrm>
                <a:off x="3439" y="3372"/>
                <a:ext cx="8" cy="14"/>
              </a:xfrm>
              <a:custGeom>
                <a:avLst/>
                <a:gdLst>
                  <a:gd name="T0" fmla="*/ 8 w 8"/>
                  <a:gd name="T1" fmla="*/ 3 h 14"/>
                  <a:gd name="T2" fmla="*/ 8 w 8"/>
                  <a:gd name="T3" fmla="*/ 2 h 14"/>
                  <a:gd name="T4" fmla="*/ 8 w 8"/>
                  <a:gd name="T5" fmla="*/ 1 h 14"/>
                  <a:gd name="T6" fmla="*/ 6 w 8"/>
                  <a:gd name="T7" fmla="*/ 0 h 14"/>
                  <a:gd name="T8" fmla="*/ 5 w 8"/>
                  <a:gd name="T9" fmla="*/ 0 h 14"/>
                  <a:gd name="T10" fmla="*/ 4 w 8"/>
                  <a:gd name="T11" fmla="*/ 0 h 14"/>
                  <a:gd name="T12" fmla="*/ 3 w 8"/>
                  <a:gd name="T13" fmla="*/ 0 h 14"/>
                  <a:gd name="T14" fmla="*/ 1 w 8"/>
                  <a:gd name="T15" fmla="*/ 1 h 14"/>
                  <a:gd name="T16" fmla="*/ 0 w 8"/>
                  <a:gd name="T17" fmla="*/ 2 h 14"/>
                  <a:gd name="T18" fmla="*/ 0 w 8"/>
                  <a:gd name="T19" fmla="*/ 11 h 14"/>
                  <a:gd name="T20" fmla="*/ 0 w 8"/>
                  <a:gd name="T21" fmla="*/ 11 h 14"/>
                  <a:gd name="T22" fmla="*/ 1 w 8"/>
                  <a:gd name="T23" fmla="*/ 12 h 14"/>
                  <a:gd name="T24" fmla="*/ 3 w 8"/>
                  <a:gd name="T25" fmla="*/ 13 h 14"/>
                  <a:gd name="T26" fmla="*/ 4 w 8"/>
                  <a:gd name="T27" fmla="*/ 14 h 14"/>
                  <a:gd name="T28" fmla="*/ 4 w 8"/>
                  <a:gd name="T29" fmla="*/ 14 h 14"/>
                  <a:gd name="T30" fmla="*/ 5 w 8"/>
                  <a:gd name="T31" fmla="*/ 13 h 14"/>
                  <a:gd name="T32" fmla="*/ 6 w 8"/>
                  <a:gd name="T33" fmla="*/ 12 h 14"/>
                  <a:gd name="T34" fmla="*/ 8 w 8"/>
                  <a:gd name="T35" fmla="*/ 12 h 14"/>
                  <a:gd name="T36" fmla="*/ 8 w 8"/>
                  <a:gd name="T37" fmla="*/ 3 h 14"/>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8" h="14">
                    <a:moveTo>
                      <a:pt x="8" y="3"/>
                    </a:moveTo>
                    <a:lnTo>
                      <a:pt x="8" y="2"/>
                    </a:lnTo>
                    <a:lnTo>
                      <a:pt x="8" y="1"/>
                    </a:lnTo>
                    <a:lnTo>
                      <a:pt x="6" y="0"/>
                    </a:lnTo>
                    <a:lnTo>
                      <a:pt x="5" y="0"/>
                    </a:lnTo>
                    <a:lnTo>
                      <a:pt x="4" y="0"/>
                    </a:lnTo>
                    <a:lnTo>
                      <a:pt x="3" y="0"/>
                    </a:lnTo>
                    <a:lnTo>
                      <a:pt x="1" y="1"/>
                    </a:lnTo>
                    <a:lnTo>
                      <a:pt x="0" y="2"/>
                    </a:lnTo>
                    <a:lnTo>
                      <a:pt x="0" y="11"/>
                    </a:lnTo>
                    <a:lnTo>
                      <a:pt x="1" y="12"/>
                    </a:lnTo>
                    <a:lnTo>
                      <a:pt x="3" y="13"/>
                    </a:lnTo>
                    <a:lnTo>
                      <a:pt x="4" y="14"/>
                    </a:lnTo>
                    <a:lnTo>
                      <a:pt x="5" y="13"/>
                    </a:lnTo>
                    <a:lnTo>
                      <a:pt x="6" y="12"/>
                    </a:lnTo>
                    <a:lnTo>
                      <a:pt x="8" y="12"/>
                    </a:lnTo>
                    <a:lnTo>
                      <a:pt x="8" y="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grpSp>
        <p:sp>
          <p:nvSpPr>
            <p:cNvPr id="46093" name="Rectangle 52"/>
            <p:cNvSpPr>
              <a:spLocks noChangeArrowheads="1"/>
            </p:cNvSpPr>
            <p:nvPr/>
          </p:nvSpPr>
          <p:spPr bwMode="auto">
            <a:xfrm>
              <a:off x="1476" y="1354"/>
              <a:ext cx="494" cy="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endParaRPr lang="it-IT" altLang="it-IT"/>
            </a:p>
          </p:txBody>
        </p:sp>
        <p:sp>
          <p:nvSpPr>
            <p:cNvPr id="46095" name="Rectangle 54"/>
            <p:cNvSpPr>
              <a:spLocks noChangeArrowheads="1"/>
            </p:cNvSpPr>
            <p:nvPr/>
          </p:nvSpPr>
          <p:spPr bwMode="auto">
            <a:xfrm>
              <a:off x="1596" y="1515"/>
              <a:ext cx="371"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buFont typeface="Monotype Sorts" pitchFamily="2" charset="2"/>
                <a:buNone/>
              </a:pPr>
              <a:r>
                <a:rPr lang="it-IT" altLang="it-IT" sz="1000" dirty="0" err="1">
                  <a:latin typeface="Tahoma" pitchFamily="34" charset="0"/>
                </a:rPr>
                <a:t>Transport</a:t>
              </a:r>
              <a:r>
                <a:rPr lang="it-IT" altLang="it-IT" sz="1000" dirty="0">
                  <a:latin typeface="Tahoma" pitchFamily="34" charset="0"/>
                </a:rPr>
                <a:t> </a:t>
              </a:r>
            </a:p>
            <a:p>
              <a:pPr>
                <a:buFont typeface="Monotype Sorts" pitchFamily="2" charset="2"/>
                <a:buNone/>
              </a:pPr>
              <a:r>
                <a:rPr lang="it-IT" altLang="it-IT" sz="1000" dirty="0" err="1">
                  <a:latin typeface="Tahoma" pitchFamily="34" charset="0"/>
                </a:rPr>
                <a:t>costs</a:t>
              </a:r>
              <a:endParaRPr lang="it-IT" altLang="it-IT" sz="1000" dirty="0">
                <a:latin typeface="Tahoma" pitchFamily="34" charset="0"/>
              </a:endParaRPr>
            </a:p>
          </p:txBody>
        </p:sp>
        <p:sp>
          <p:nvSpPr>
            <p:cNvPr id="46096" name="Rectangle 55"/>
            <p:cNvSpPr>
              <a:spLocks noChangeArrowheads="1"/>
            </p:cNvSpPr>
            <p:nvPr/>
          </p:nvSpPr>
          <p:spPr bwMode="auto">
            <a:xfrm>
              <a:off x="4454" y="3506"/>
              <a:ext cx="489" cy="1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endParaRPr lang="it-IT" altLang="it-IT"/>
            </a:p>
          </p:txBody>
        </p:sp>
        <p:sp>
          <p:nvSpPr>
            <p:cNvPr id="46097" name="Rectangle 56"/>
            <p:cNvSpPr>
              <a:spLocks noChangeArrowheads="1"/>
            </p:cNvSpPr>
            <p:nvPr/>
          </p:nvSpPr>
          <p:spPr bwMode="auto">
            <a:xfrm>
              <a:off x="4579" y="3550"/>
              <a:ext cx="304"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buFont typeface="Monotype Sorts" pitchFamily="2" charset="2"/>
                <a:buNone/>
              </a:pPr>
              <a:r>
                <a:rPr lang="it-IT" altLang="it-IT" sz="1000" dirty="0" err="1">
                  <a:latin typeface="Tahoma" pitchFamily="34" charset="0"/>
                </a:rPr>
                <a:t>Distance</a:t>
              </a:r>
              <a:endParaRPr lang="it-IT" altLang="it-IT" sz="1000" dirty="0">
                <a:latin typeface="Tahoma" pitchFamily="34" charset="0"/>
              </a:endParaRPr>
            </a:p>
          </p:txBody>
        </p:sp>
        <p:sp>
          <p:nvSpPr>
            <p:cNvPr id="46098" name="Rectangle 57"/>
            <p:cNvSpPr>
              <a:spLocks noChangeArrowheads="1"/>
            </p:cNvSpPr>
            <p:nvPr/>
          </p:nvSpPr>
          <p:spPr bwMode="auto">
            <a:xfrm>
              <a:off x="2619" y="3565"/>
              <a:ext cx="215" cy="1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endParaRPr lang="it-IT" altLang="it-IT"/>
            </a:p>
          </p:txBody>
        </p:sp>
        <p:sp>
          <p:nvSpPr>
            <p:cNvPr id="46099" name="Rectangle 58"/>
            <p:cNvSpPr>
              <a:spLocks noChangeArrowheads="1"/>
            </p:cNvSpPr>
            <p:nvPr/>
          </p:nvSpPr>
          <p:spPr bwMode="auto">
            <a:xfrm>
              <a:off x="2724" y="3609"/>
              <a:ext cx="48"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buFont typeface="Monotype Sorts" pitchFamily="2" charset="2"/>
                <a:buNone/>
              </a:pPr>
              <a:r>
                <a:rPr lang="it-IT" altLang="it-IT" sz="1000">
                  <a:latin typeface="Tahoma" pitchFamily="34" charset="0"/>
                </a:rPr>
                <a:t>A</a:t>
              </a:r>
            </a:p>
          </p:txBody>
        </p:sp>
        <p:sp>
          <p:nvSpPr>
            <p:cNvPr id="46100" name="Rectangle 59"/>
            <p:cNvSpPr>
              <a:spLocks noChangeArrowheads="1"/>
            </p:cNvSpPr>
            <p:nvPr/>
          </p:nvSpPr>
          <p:spPr bwMode="auto">
            <a:xfrm>
              <a:off x="4022" y="3561"/>
              <a:ext cx="209"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endParaRPr lang="it-IT" altLang="it-IT"/>
            </a:p>
          </p:txBody>
        </p:sp>
        <p:sp>
          <p:nvSpPr>
            <p:cNvPr id="46101" name="Rectangle 60"/>
            <p:cNvSpPr>
              <a:spLocks noChangeArrowheads="1"/>
            </p:cNvSpPr>
            <p:nvPr/>
          </p:nvSpPr>
          <p:spPr bwMode="auto">
            <a:xfrm>
              <a:off x="4125" y="3604"/>
              <a:ext cx="47"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buFont typeface="Monotype Sorts" pitchFamily="2" charset="2"/>
                <a:buNone/>
              </a:pPr>
              <a:r>
                <a:rPr lang="it-IT" altLang="it-IT" sz="1000">
                  <a:latin typeface="Tahoma" pitchFamily="34" charset="0"/>
                </a:rPr>
                <a:t>B</a:t>
              </a:r>
            </a:p>
          </p:txBody>
        </p:sp>
        <p:sp>
          <p:nvSpPr>
            <p:cNvPr id="46102" name="Rectangle 61"/>
            <p:cNvSpPr>
              <a:spLocks noChangeArrowheads="1"/>
            </p:cNvSpPr>
            <p:nvPr/>
          </p:nvSpPr>
          <p:spPr bwMode="auto">
            <a:xfrm>
              <a:off x="4454" y="1207"/>
              <a:ext cx="551" cy="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endParaRPr lang="it-IT" altLang="it-IT"/>
            </a:p>
          </p:txBody>
        </p:sp>
        <p:sp>
          <p:nvSpPr>
            <p:cNvPr id="46104" name="Rectangle 63"/>
            <p:cNvSpPr>
              <a:spLocks noChangeArrowheads="1"/>
            </p:cNvSpPr>
            <p:nvPr/>
          </p:nvSpPr>
          <p:spPr bwMode="auto">
            <a:xfrm>
              <a:off x="4569" y="1369"/>
              <a:ext cx="181"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buFont typeface="Monotype Sorts" pitchFamily="2" charset="2"/>
                <a:buNone/>
              </a:pPr>
              <a:r>
                <a:rPr lang="it-IT" altLang="it-IT" sz="1000" dirty="0">
                  <a:latin typeface="Tahoma" pitchFamily="34" charset="0"/>
                </a:rPr>
                <a:t>Road</a:t>
              </a:r>
            </a:p>
          </p:txBody>
        </p:sp>
        <p:sp>
          <p:nvSpPr>
            <p:cNvPr id="46105" name="Rectangle 64"/>
            <p:cNvSpPr>
              <a:spLocks noChangeArrowheads="1"/>
            </p:cNvSpPr>
            <p:nvPr/>
          </p:nvSpPr>
          <p:spPr bwMode="auto">
            <a:xfrm>
              <a:off x="4808" y="1443"/>
              <a:ext cx="566" cy="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endParaRPr lang="it-IT" altLang="it-IT"/>
            </a:p>
          </p:txBody>
        </p:sp>
        <p:sp>
          <p:nvSpPr>
            <p:cNvPr id="46106" name="Rectangle 65"/>
            <p:cNvSpPr>
              <a:spLocks noChangeArrowheads="1"/>
            </p:cNvSpPr>
            <p:nvPr/>
          </p:nvSpPr>
          <p:spPr bwMode="auto">
            <a:xfrm>
              <a:off x="4934" y="1486"/>
              <a:ext cx="129"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buFont typeface="Monotype Sorts" pitchFamily="2" charset="2"/>
                <a:buNone/>
              </a:pPr>
              <a:r>
                <a:rPr lang="it-IT" altLang="it-IT" sz="1000" dirty="0" err="1">
                  <a:latin typeface="Tahoma" pitchFamily="34" charset="0"/>
                </a:rPr>
                <a:t>Rail</a:t>
              </a:r>
              <a:endParaRPr lang="it-IT" altLang="it-IT" sz="1000" dirty="0">
                <a:latin typeface="Tahoma" pitchFamily="34" charset="0"/>
              </a:endParaRPr>
            </a:p>
          </p:txBody>
        </p:sp>
        <p:sp>
          <p:nvSpPr>
            <p:cNvPr id="46108" name="Rectangle 67"/>
            <p:cNvSpPr>
              <a:spLocks noChangeArrowheads="1"/>
            </p:cNvSpPr>
            <p:nvPr/>
          </p:nvSpPr>
          <p:spPr bwMode="auto">
            <a:xfrm>
              <a:off x="4395" y="2033"/>
              <a:ext cx="551" cy="4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endParaRPr lang="it-IT" altLang="it-IT"/>
            </a:p>
          </p:txBody>
        </p:sp>
        <p:sp>
          <p:nvSpPr>
            <p:cNvPr id="46109" name="Rectangle 68"/>
            <p:cNvSpPr>
              <a:spLocks noChangeArrowheads="1"/>
            </p:cNvSpPr>
            <p:nvPr/>
          </p:nvSpPr>
          <p:spPr bwMode="auto">
            <a:xfrm>
              <a:off x="4521" y="2076"/>
              <a:ext cx="341"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buFont typeface="Monotype Sorts" pitchFamily="2" charset="2"/>
                <a:buNone/>
              </a:pPr>
              <a:r>
                <a:rPr lang="it-IT" altLang="it-IT" sz="1000" dirty="0">
                  <a:latin typeface="Tahoma" pitchFamily="34" charset="0"/>
                </a:rPr>
                <a:t>Air/Water</a:t>
              </a:r>
            </a:p>
          </p:txBody>
        </p:sp>
      </p:grpSp>
      <p:sp>
        <p:nvSpPr>
          <p:cNvPr id="46084" name="Rectangle 71"/>
          <p:cNvSpPr>
            <a:spLocks noChangeArrowheads="1"/>
          </p:cNvSpPr>
          <p:nvPr/>
        </p:nvSpPr>
        <p:spPr bwMode="auto">
          <a:xfrm>
            <a:off x="3106738" y="5828268"/>
            <a:ext cx="2055371"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rgbClr val="3333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0"/>
              </a:spcBef>
              <a:buClrTx/>
              <a:buFontTx/>
              <a:buNone/>
            </a:pPr>
            <a:r>
              <a:rPr lang="it-IT" altLang="it-IT" sz="1400" b="1" i="1" dirty="0" err="1"/>
              <a:t>Modal</a:t>
            </a:r>
            <a:r>
              <a:rPr lang="it-IT" altLang="it-IT" sz="1400" b="1" i="1" dirty="0"/>
              <a:t> split and </a:t>
            </a:r>
            <a:r>
              <a:rPr lang="it-IT" altLang="it-IT" sz="1400" b="1" i="1" dirty="0" err="1"/>
              <a:t>distance</a:t>
            </a:r>
            <a:r>
              <a:rPr lang="it-IT" altLang="it-IT" sz="1400" b="1" i="1" dirty="0"/>
              <a:t>:</a:t>
            </a:r>
          </a:p>
          <a:p>
            <a:pPr algn="l">
              <a:spcBef>
                <a:spcPct val="0"/>
              </a:spcBef>
              <a:buClrTx/>
              <a:buFontTx/>
              <a:buChar char="•"/>
            </a:pPr>
            <a:r>
              <a:rPr lang="it-IT" altLang="it-IT" sz="1400" dirty="0"/>
              <a:t> A = 200 km</a:t>
            </a:r>
          </a:p>
          <a:p>
            <a:pPr algn="l">
              <a:spcBef>
                <a:spcPct val="0"/>
              </a:spcBef>
              <a:buClrTx/>
              <a:buFontTx/>
              <a:buChar char="•"/>
            </a:pPr>
            <a:r>
              <a:rPr lang="it-IT" altLang="it-IT" sz="1400" dirty="0"/>
              <a:t> B = 500 km</a:t>
            </a:r>
          </a:p>
        </p:txBody>
      </p:sp>
      <mc:AlternateContent xmlns:mc="http://schemas.openxmlformats.org/markup-compatibility/2006">
        <mc:Choice xmlns:p14="http://schemas.microsoft.com/office/powerpoint/2010/main" Requires="p14">
          <p:contentPart p14:bwMode="auto" r:id="rId2">
            <p14:nvContentPartPr>
              <p14:cNvPr id="2" name="Input penna 1">
                <a:extLst>
                  <a:ext uri="{FF2B5EF4-FFF2-40B4-BE49-F238E27FC236}">
                    <a16:creationId xmlns:a16="http://schemas.microsoft.com/office/drawing/2014/main" id="{72976D14-603C-8B97-52CF-A4E5398C3C6B}"/>
                  </a:ext>
                </a:extLst>
              </p14:cNvPr>
              <p14:cNvContentPartPr/>
              <p14:nvPr/>
            </p14:nvContentPartPr>
            <p14:xfrm>
              <a:off x="2484360" y="5505120"/>
              <a:ext cx="1036080" cy="21600"/>
            </p14:xfrm>
          </p:contentPart>
        </mc:Choice>
        <mc:Fallback>
          <p:pic>
            <p:nvPicPr>
              <p:cNvPr id="2" name="Input penna 1">
                <a:extLst>
                  <a:ext uri="{FF2B5EF4-FFF2-40B4-BE49-F238E27FC236}">
                    <a16:creationId xmlns:a16="http://schemas.microsoft.com/office/drawing/2014/main" id="{72976D14-603C-8B97-52CF-A4E5398C3C6B}"/>
                  </a:ext>
                </a:extLst>
              </p:cNvPr>
              <p:cNvPicPr/>
              <p:nvPr/>
            </p:nvPicPr>
            <p:blipFill>
              <a:blip r:embed="rId3"/>
              <a:stretch>
                <a:fillRect/>
              </a:stretch>
            </p:blipFill>
            <p:spPr>
              <a:xfrm>
                <a:off x="2468520" y="5441760"/>
                <a:ext cx="1067400" cy="148320"/>
              </a:xfrm>
              <a:prstGeom prst="rect">
                <a:avLst/>
              </a:prstGeom>
            </p:spPr>
          </p:pic>
        </mc:Fallback>
      </mc:AlternateContent>
      <mc:AlternateContent xmlns:mc="http://schemas.openxmlformats.org/markup-compatibility/2006">
        <mc:Choice xmlns:p14="http://schemas.microsoft.com/office/powerpoint/2010/main" Requires="p14">
          <p:contentPart p14:bwMode="auto" r:id="rId4">
            <p14:nvContentPartPr>
              <p14:cNvPr id="3" name="Input penna 2">
                <a:extLst>
                  <a:ext uri="{FF2B5EF4-FFF2-40B4-BE49-F238E27FC236}">
                    <a16:creationId xmlns:a16="http://schemas.microsoft.com/office/drawing/2014/main" id="{061F3E7B-4359-9957-8E5D-EC06FF1CA9A7}"/>
                  </a:ext>
                </a:extLst>
              </p14:cNvPr>
              <p14:cNvContentPartPr/>
              <p14:nvPr/>
            </p14:nvContentPartPr>
            <p14:xfrm>
              <a:off x="2410200" y="4575240"/>
              <a:ext cx="1131480" cy="824760"/>
            </p14:xfrm>
          </p:contentPart>
        </mc:Choice>
        <mc:Fallback>
          <p:pic>
            <p:nvPicPr>
              <p:cNvPr id="3" name="Input penna 2">
                <a:extLst>
                  <a:ext uri="{FF2B5EF4-FFF2-40B4-BE49-F238E27FC236}">
                    <a16:creationId xmlns:a16="http://schemas.microsoft.com/office/drawing/2014/main" id="{061F3E7B-4359-9957-8E5D-EC06FF1CA9A7}"/>
                  </a:ext>
                </a:extLst>
              </p:cNvPr>
              <p:cNvPicPr/>
              <p:nvPr/>
            </p:nvPicPr>
            <p:blipFill>
              <a:blip r:embed="rId5"/>
              <a:stretch>
                <a:fillRect/>
              </a:stretch>
            </p:blipFill>
            <p:spPr>
              <a:xfrm>
                <a:off x="2394360" y="4511880"/>
                <a:ext cx="1162800" cy="951480"/>
              </a:xfrm>
              <a:prstGeom prst="rect">
                <a:avLst/>
              </a:prstGeom>
            </p:spPr>
          </p:pic>
        </mc:Fallback>
      </mc:AlternateContent>
      <mc:AlternateContent xmlns:mc="http://schemas.openxmlformats.org/markup-compatibility/2006">
        <mc:Choice xmlns:p14="http://schemas.microsoft.com/office/powerpoint/2010/main" Requires="p14">
          <p:contentPart p14:bwMode="auto" r:id="rId6">
            <p14:nvContentPartPr>
              <p14:cNvPr id="4" name="Input penna 3">
                <a:extLst>
                  <a:ext uri="{FF2B5EF4-FFF2-40B4-BE49-F238E27FC236}">
                    <a16:creationId xmlns:a16="http://schemas.microsoft.com/office/drawing/2014/main" id="{55BDF6E1-0B36-E75C-0858-FBFB64B93EEE}"/>
                  </a:ext>
                </a:extLst>
              </p14:cNvPr>
              <p14:cNvContentPartPr/>
              <p14:nvPr/>
            </p14:nvContentPartPr>
            <p14:xfrm>
              <a:off x="3647160" y="3434040"/>
              <a:ext cx="2072160" cy="940680"/>
            </p14:xfrm>
          </p:contentPart>
        </mc:Choice>
        <mc:Fallback>
          <p:pic>
            <p:nvPicPr>
              <p:cNvPr id="4" name="Input penna 3">
                <a:extLst>
                  <a:ext uri="{FF2B5EF4-FFF2-40B4-BE49-F238E27FC236}">
                    <a16:creationId xmlns:a16="http://schemas.microsoft.com/office/drawing/2014/main" id="{55BDF6E1-0B36-E75C-0858-FBFB64B93EEE}"/>
                  </a:ext>
                </a:extLst>
              </p:cNvPr>
              <p:cNvPicPr/>
              <p:nvPr/>
            </p:nvPicPr>
            <p:blipFill>
              <a:blip r:embed="rId7"/>
              <a:stretch>
                <a:fillRect/>
              </a:stretch>
            </p:blipFill>
            <p:spPr>
              <a:xfrm>
                <a:off x="3631320" y="3370680"/>
                <a:ext cx="2103480" cy="1067400"/>
              </a:xfrm>
              <a:prstGeom prst="rect">
                <a:avLst/>
              </a:prstGeom>
            </p:spPr>
          </p:pic>
        </mc:Fallback>
      </mc:AlternateContent>
      <mc:AlternateContent xmlns:mc="http://schemas.openxmlformats.org/markup-compatibility/2006">
        <mc:Choice xmlns:p14="http://schemas.microsoft.com/office/powerpoint/2010/main" Requires="p14">
          <p:contentPart p14:bwMode="auto" r:id="rId8">
            <p14:nvContentPartPr>
              <p14:cNvPr id="5" name="Input penna 4">
                <a:extLst>
                  <a:ext uri="{FF2B5EF4-FFF2-40B4-BE49-F238E27FC236}">
                    <a16:creationId xmlns:a16="http://schemas.microsoft.com/office/drawing/2014/main" id="{D3409CB2-8FA7-AD51-204A-3D0992A99ACB}"/>
                  </a:ext>
                </a:extLst>
              </p14:cNvPr>
              <p14:cNvContentPartPr/>
              <p14:nvPr/>
            </p14:nvContentPartPr>
            <p14:xfrm>
              <a:off x="5793120" y="2810520"/>
              <a:ext cx="1564560" cy="444240"/>
            </p14:xfrm>
          </p:contentPart>
        </mc:Choice>
        <mc:Fallback>
          <p:pic>
            <p:nvPicPr>
              <p:cNvPr id="5" name="Input penna 4">
                <a:extLst>
                  <a:ext uri="{FF2B5EF4-FFF2-40B4-BE49-F238E27FC236}">
                    <a16:creationId xmlns:a16="http://schemas.microsoft.com/office/drawing/2014/main" id="{D3409CB2-8FA7-AD51-204A-3D0992A99ACB}"/>
                  </a:ext>
                </a:extLst>
              </p:cNvPr>
              <p:cNvPicPr/>
              <p:nvPr/>
            </p:nvPicPr>
            <p:blipFill>
              <a:blip r:embed="rId9"/>
              <a:stretch>
                <a:fillRect/>
              </a:stretch>
            </p:blipFill>
            <p:spPr>
              <a:xfrm>
                <a:off x="5777280" y="2747160"/>
                <a:ext cx="1595880" cy="570960"/>
              </a:xfrm>
              <a:prstGeom prst="rect">
                <a:avLst/>
              </a:prstGeom>
            </p:spPr>
          </p:pic>
        </mc:Fallback>
      </mc:AlternateContent>
    </p:spTree>
    <p:extLst>
      <p:ext uri="{BB962C8B-B14F-4D97-AF65-F5344CB8AC3E}">
        <p14:creationId xmlns:p14="http://schemas.microsoft.com/office/powerpoint/2010/main" val="1955654150"/>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4"/>
          <p:cNvSpPr>
            <a:spLocks noGrp="1" noChangeArrowheads="1"/>
          </p:cNvSpPr>
          <p:nvPr>
            <p:ph type="title"/>
          </p:nvPr>
        </p:nvSpPr>
        <p:spPr/>
        <p:txBody>
          <a:bodyPr/>
          <a:lstStyle/>
          <a:p>
            <a:pPr eaLnBrk="1" hangingPunct="1"/>
            <a:r>
              <a:rPr lang="en-US"/>
              <a:t>Zonal Freight Rates</a:t>
            </a:r>
          </a:p>
        </p:txBody>
      </p:sp>
      <p:sp>
        <p:nvSpPr>
          <p:cNvPr id="78852" name="Freeform 5"/>
          <p:cNvSpPr>
            <a:spLocks/>
          </p:cNvSpPr>
          <p:nvPr/>
        </p:nvSpPr>
        <p:spPr bwMode="auto">
          <a:xfrm>
            <a:off x="1506538" y="2141538"/>
            <a:ext cx="6467475" cy="3305175"/>
          </a:xfrm>
          <a:custGeom>
            <a:avLst/>
            <a:gdLst>
              <a:gd name="T0" fmla="*/ 0 w 4074"/>
              <a:gd name="T1" fmla="*/ 0 h 2082"/>
              <a:gd name="T2" fmla="*/ 0 w 4074"/>
              <a:gd name="T3" fmla="*/ 2147483647 h 2082"/>
              <a:gd name="T4" fmla="*/ 2147483647 w 4074"/>
              <a:gd name="T5" fmla="*/ 2147483647 h 2082"/>
              <a:gd name="T6" fmla="*/ 0 60000 65536"/>
              <a:gd name="T7" fmla="*/ 0 60000 65536"/>
              <a:gd name="T8" fmla="*/ 0 60000 65536"/>
              <a:gd name="T9" fmla="*/ 0 w 4074"/>
              <a:gd name="T10" fmla="*/ 0 h 2082"/>
              <a:gd name="T11" fmla="*/ 4074 w 4074"/>
              <a:gd name="T12" fmla="*/ 2082 h 2082"/>
            </a:gdLst>
            <a:ahLst/>
            <a:cxnLst>
              <a:cxn ang="T6">
                <a:pos x="T0" y="T1"/>
              </a:cxn>
              <a:cxn ang="T7">
                <a:pos x="T2" y="T3"/>
              </a:cxn>
              <a:cxn ang="T8">
                <a:pos x="T4" y="T5"/>
              </a:cxn>
            </a:cxnLst>
            <a:rect l="T9" t="T10" r="T11" b="T12"/>
            <a:pathLst>
              <a:path w="4074" h="2082">
                <a:moveTo>
                  <a:pt x="0" y="0"/>
                </a:moveTo>
                <a:lnTo>
                  <a:pt x="0" y="2082"/>
                </a:lnTo>
                <a:lnTo>
                  <a:pt x="4074" y="2082"/>
                </a:lnTo>
              </a:path>
            </a:pathLst>
          </a:custGeom>
          <a:noFill/>
          <a:ln w="50800">
            <a:solidFill>
              <a:srgbClr val="808080"/>
            </a:solidFill>
            <a:round/>
            <a:headEnd type="triangle" w="med" len="med"/>
            <a:tailEnd type="triangle" w="med" len="med"/>
          </a:ln>
        </p:spPr>
        <p:txBody>
          <a:bodyPr/>
          <a:lstStyle/>
          <a:p>
            <a:endParaRPr lang="en-US"/>
          </a:p>
        </p:txBody>
      </p:sp>
      <p:sp>
        <p:nvSpPr>
          <p:cNvPr id="78853" name="Text Box 6"/>
          <p:cNvSpPr txBox="1">
            <a:spLocks noChangeArrowheads="1"/>
          </p:cNvSpPr>
          <p:nvPr/>
        </p:nvSpPr>
        <p:spPr bwMode="auto">
          <a:xfrm>
            <a:off x="4195763" y="5487988"/>
            <a:ext cx="782637" cy="274637"/>
          </a:xfrm>
          <a:prstGeom prst="rect">
            <a:avLst/>
          </a:prstGeom>
          <a:noFill/>
          <a:ln w="38100">
            <a:noFill/>
            <a:miter lim="800000"/>
            <a:headEnd/>
            <a:tailEnd/>
          </a:ln>
        </p:spPr>
        <p:txBody>
          <a:bodyPr wrap="none" lIns="0" tIns="0" rIns="0" bIns="0">
            <a:spAutoFit/>
          </a:bodyPr>
          <a:lstStyle/>
          <a:p>
            <a:r>
              <a:rPr lang="en-US" sz="1800" b="1">
                <a:latin typeface="Arial Narrow" pitchFamily="34" charset="0"/>
              </a:rPr>
              <a:t>Distance</a:t>
            </a:r>
          </a:p>
        </p:txBody>
      </p:sp>
      <p:sp>
        <p:nvSpPr>
          <p:cNvPr id="78854" name="Text Box 7"/>
          <p:cNvSpPr txBox="1">
            <a:spLocks noChangeArrowheads="1"/>
          </p:cNvSpPr>
          <p:nvPr/>
        </p:nvSpPr>
        <p:spPr bwMode="auto">
          <a:xfrm rot="-5400000">
            <a:off x="1058069" y="3620294"/>
            <a:ext cx="520700" cy="274638"/>
          </a:xfrm>
          <a:prstGeom prst="rect">
            <a:avLst/>
          </a:prstGeom>
          <a:noFill/>
          <a:ln w="38100">
            <a:noFill/>
            <a:miter lim="800000"/>
            <a:headEnd/>
            <a:tailEnd/>
          </a:ln>
        </p:spPr>
        <p:txBody>
          <a:bodyPr wrap="none" lIns="0" tIns="0" rIns="0" bIns="0">
            <a:spAutoFit/>
          </a:bodyPr>
          <a:lstStyle/>
          <a:p>
            <a:r>
              <a:rPr lang="en-US" sz="1800" b="1">
                <a:latin typeface="Arial Narrow" pitchFamily="34" charset="0"/>
              </a:rPr>
              <a:t>Costs</a:t>
            </a:r>
          </a:p>
        </p:txBody>
      </p:sp>
      <p:sp>
        <p:nvSpPr>
          <p:cNvPr id="78855" name="Freeform 8"/>
          <p:cNvSpPr>
            <a:spLocks/>
          </p:cNvSpPr>
          <p:nvPr/>
        </p:nvSpPr>
        <p:spPr bwMode="auto">
          <a:xfrm>
            <a:off x="1524000" y="2322513"/>
            <a:ext cx="6342063" cy="2424112"/>
          </a:xfrm>
          <a:custGeom>
            <a:avLst/>
            <a:gdLst>
              <a:gd name="T0" fmla="*/ 0 w 3995"/>
              <a:gd name="T1" fmla="*/ 2147483647 h 1527"/>
              <a:gd name="T2" fmla="*/ 2147483647 w 3995"/>
              <a:gd name="T3" fmla="*/ 2147483647 h 1527"/>
              <a:gd name="T4" fmla="*/ 2147483647 w 3995"/>
              <a:gd name="T5" fmla="*/ 0 h 1527"/>
              <a:gd name="T6" fmla="*/ 0 60000 65536"/>
              <a:gd name="T7" fmla="*/ 0 60000 65536"/>
              <a:gd name="T8" fmla="*/ 0 60000 65536"/>
              <a:gd name="T9" fmla="*/ 0 w 3995"/>
              <a:gd name="T10" fmla="*/ 0 h 1527"/>
              <a:gd name="T11" fmla="*/ 3995 w 3995"/>
              <a:gd name="T12" fmla="*/ 1527 h 1527"/>
            </a:gdLst>
            <a:ahLst/>
            <a:cxnLst>
              <a:cxn ang="T6">
                <a:pos x="T0" y="T1"/>
              </a:cxn>
              <a:cxn ang="T7">
                <a:pos x="T2" y="T3"/>
              </a:cxn>
              <a:cxn ang="T8">
                <a:pos x="T4" y="T5"/>
              </a:cxn>
            </a:cxnLst>
            <a:rect l="T9" t="T10" r="T11" b="T12"/>
            <a:pathLst>
              <a:path w="3995" h="1527">
                <a:moveTo>
                  <a:pt x="0" y="1527"/>
                </a:moveTo>
                <a:cubicBezTo>
                  <a:pt x="238" y="1188"/>
                  <a:pt x="477" y="849"/>
                  <a:pt x="1143" y="594"/>
                </a:cubicBezTo>
                <a:cubicBezTo>
                  <a:pt x="1809" y="339"/>
                  <a:pt x="2902" y="169"/>
                  <a:pt x="3995" y="0"/>
                </a:cubicBezTo>
              </a:path>
            </a:pathLst>
          </a:custGeom>
          <a:noFill/>
          <a:ln w="50800">
            <a:solidFill>
              <a:srgbClr val="0000FF"/>
            </a:solidFill>
            <a:round/>
            <a:headEnd/>
            <a:tailEnd/>
          </a:ln>
        </p:spPr>
        <p:txBody>
          <a:bodyPr/>
          <a:lstStyle/>
          <a:p>
            <a:endParaRPr lang="en-US"/>
          </a:p>
        </p:txBody>
      </p:sp>
      <p:sp>
        <p:nvSpPr>
          <p:cNvPr id="78856" name="Line 9"/>
          <p:cNvSpPr>
            <a:spLocks noChangeShapeType="1"/>
          </p:cNvSpPr>
          <p:nvPr/>
        </p:nvSpPr>
        <p:spPr bwMode="auto">
          <a:xfrm>
            <a:off x="2133600" y="2235200"/>
            <a:ext cx="0" cy="3163888"/>
          </a:xfrm>
          <a:prstGeom prst="line">
            <a:avLst/>
          </a:prstGeom>
          <a:noFill/>
          <a:ln w="38100">
            <a:solidFill>
              <a:srgbClr val="808080"/>
            </a:solidFill>
            <a:prstDash val="sysDot"/>
            <a:round/>
            <a:headEnd/>
            <a:tailEnd/>
          </a:ln>
        </p:spPr>
        <p:txBody>
          <a:bodyPr/>
          <a:lstStyle/>
          <a:p>
            <a:endParaRPr lang="en-US"/>
          </a:p>
        </p:txBody>
      </p:sp>
      <p:sp>
        <p:nvSpPr>
          <p:cNvPr id="78857" name="Line 10"/>
          <p:cNvSpPr>
            <a:spLocks noChangeShapeType="1"/>
          </p:cNvSpPr>
          <p:nvPr/>
        </p:nvSpPr>
        <p:spPr bwMode="auto">
          <a:xfrm>
            <a:off x="3360738" y="2235200"/>
            <a:ext cx="0" cy="3163888"/>
          </a:xfrm>
          <a:prstGeom prst="line">
            <a:avLst/>
          </a:prstGeom>
          <a:noFill/>
          <a:ln w="38100">
            <a:solidFill>
              <a:srgbClr val="808080"/>
            </a:solidFill>
            <a:prstDash val="sysDot"/>
            <a:round/>
            <a:headEnd/>
            <a:tailEnd/>
          </a:ln>
        </p:spPr>
        <p:txBody>
          <a:bodyPr/>
          <a:lstStyle/>
          <a:p>
            <a:endParaRPr lang="en-US"/>
          </a:p>
        </p:txBody>
      </p:sp>
      <p:sp>
        <p:nvSpPr>
          <p:cNvPr id="78858" name="Line 11"/>
          <p:cNvSpPr>
            <a:spLocks noChangeShapeType="1"/>
          </p:cNvSpPr>
          <p:nvPr/>
        </p:nvSpPr>
        <p:spPr bwMode="auto">
          <a:xfrm>
            <a:off x="5684838" y="2201863"/>
            <a:ext cx="0" cy="3163887"/>
          </a:xfrm>
          <a:prstGeom prst="line">
            <a:avLst/>
          </a:prstGeom>
          <a:noFill/>
          <a:ln w="38100">
            <a:solidFill>
              <a:srgbClr val="808080"/>
            </a:solidFill>
            <a:prstDash val="sysDot"/>
            <a:round/>
            <a:headEnd/>
            <a:tailEnd/>
          </a:ln>
        </p:spPr>
        <p:txBody>
          <a:bodyPr/>
          <a:lstStyle/>
          <a:p>
            <a:endParaRPr lang="en-US"/>
          </a:p>
        </p:txBody>
      </p:sp>
      <p:sp>
        <p:nvSpPr>
          <p:cNvPr id="78859" name="Text Box 12"/>
          <p:cNvSpPr txBox="1">
            <a:spLocks noChangeArrowheads="1"/>
          </p:cNvSpPr>
          <p:nvPr/>
        </p:nvSpPr>
        <p:spPr bwMode="auto">
          <a:xfrm>
            <a:off x="1685925" y="4922838"/>
            <a:ext cx="254000" cy="457200"/>
          </a:xfrm>
          <a:prstGeom prst="rect">
            <a:avLst/>
          </a:prstGeom>
          <a:noFill/>
          <a:ln w="38100">
            <a:noFill/>
            <a:miter lim="800000"/>
            <a:headEnd/>
            <a:tailEnd/>
          </a:ln>
        </p:spPr>
        <p:txBody>
          <a:bodyPr wrap="none">
            <a:spAutoFit/>
          </a:bodyPr>
          <a:lstStyle/>
          <a:p>
            <a:pPr algn="ctr"/>
            <a:r>
              <a:rPr lang="en-US" b="1">
                <a:latin typeface="Arial Narrow" pitchFamily="34" charset="0"/>
              </a:rPr>
              <a:t>I</a:t>
            </a:r>
          </a:p>
        </p:txBody>
      </p:sp>
      <p:sp>
        <p:nvSpPr>
          <p:cNvPr id="78860" name="Text Box 13"/>
          <p:cNvSpPr txBox="1">
            <a:spLocks noChangeArrowheads="1"/>
          </p:cNvSpPr>
          <p:nvPr/>
        </p:nvSpPr>
        <p:spPr bwMode="auto">
          <a:xfrm>
            <a:off x="2603500" y="4918075"/>
            <a:ext cx="323850" cy="457200"/>
          </a:xfrm>
          <a:prstGeom prst="rect">
            <a:avLst/>
          </a:prstGeom>
          <a:noFill/>
          <a:ln w="38100">
            <a:noFill/>
            <a:miter lim="800000"/>
            <a:headEnd/>
            <a:tailEnd/>
          </a:ln>
        </p:spPr>
        <p:txBody>
          <a:bodyPr wrap="none">
            <a:spAutoFit/>
          </a:bodyPr>
          <a:lstStyle/>
          <a:p>
            <a:pPr algn="ctr"/>
            <a:r>
              <a:rPr lang="en-US" b="1">
                <a:latin typeface="Arial Narrow" pitchFamily="34" charset="0"/>
              </a:rPr>
              <a:t>II</a:t>
            </a:r>
          </a:p>
        </p:txBody>
      </p:sp>
      <p:sp>
        <p:nvSpPr>
          <p:cNvPr id="78861" name="Text Box 14"/>
          <p:cNvSpPr txBox="1">
            <a:spLocks noChangeArrowheads="1"/>
          </p:cNvSpPr>
          <p:nvPr/>
        </p:nvSpPr>
        <p:spPr bwMode="auto">
          <a:xfrm>
            <a:off x="4364038" y="4913313"/>
            <a:ext cx="393700" cy="457200"/>
          </a:xfrm>
          <a:prstGeom prst="rect">
            <a:avLst/>
          </a:prstGeom>
          <a:noFill/>
          <a:ln w="38100">
            <a:noFill/>
            <a:miter lim="800000"/>
            <a:headEnd/>
            <a:tailEnd/>
          </a:ln>
        </p:spPr>
        <p:txBody>
          <a:bodyPr wrap="none">
            <a:spAutoFit/>
          </a:bodyPr>
          <a:lstStyle/>
          <a:p>
            <a:pPr algn="ctr"/>
            <a:r>
              <a:rPr lang="en-US" b="1">
                <a:latin typeface="Arial Narrow" pitchFamily="34" charset="0"/>
              </a:rPr>
              <a:t>III</a:t>
            </a:r>
          </a:p>
        </p:txBody>
      </p:sp>
      <p:sp>
        <p:nvSpPr>
          <p:cNvPr id="78862" name="Text Box 15"/>
          <p:cNvSpPr txBox="1">
            <a:spLocks noChangeArrowheads="1"/>
          </p:cNvSpPr>
          <p:nvPr/>
        </p:nvSpPr>
        <p:spPr bwMode="auto">
          <a:xfrm>
            <a:off x="6507163" y="4933950"/>
            <a:ext cx="420687" cy="457200"/>
          </a:xfrm>
          <a:prstGeom prst="rect">
            <a:avLst/>
          </a:prstGeom>
          <a:noFill/>
          <a:ln w="38100">
            <a:noFill/>
            <a:miter lim="800000"/>
            <a:headEnd/>
            <a:tailEnd/>
          </a:ln>
        </p:spPr>
        <p:txBody>
          <a:bodyPr wrap="none">
            <a:spAutoFit/>
          </a:bodyPr>
          <a:lstStyle/>
          <a:p>
            <a:pPr algn="ctr"/>
            <a:r>
              <a:rPr lang="en-US" b="1">
                <a:latin typeface="Arial Narrow" pitchFamily="34" charset="0"/>
              </a:rPr>
              <a:t>IV</a:t>
            </a:r>
          </a:p>
        </p:txBody>
      </p:sp>
      <p:sp>
        <p:nvSpPr>
          <p:cNvPr id="78863" name="Line 16"/>
          <p:cNvSpPr>
            <a:spLocks noChangeShapeType="1"/>
          </p:cNvSpPr>
          <p:nvPr/>
        </p:nvSpPr>
        <p:spPr bwMode="auto">
          <a:xfrm>
            <a:off x="1524000" y="4310063"/>
            <a:ext cx="581025" cy="0"/>
          </a:xfrm>
          <a:prstGeom prst="line">
            <a:avLst/>
          </a:prstGeom>
          <a:noFill/>
          <a:ln w="50800">
            <a:solidFill>
              <a:srgbClr val="FF9900"/>
            </a:solidFill>
            <a:round/>
            <a:headEnd/>
            <a:tailEnd/>
          </a:ln>
        </p:spPr>
        <p:txBody>
          <a:bodyPr/>
          <a:lstStyle/>
          <a:p>
            <a:endParaRPr lang="en-US"/>
          </a:p>
        </p:txBody>
      </p:sp>
      <p:sp>
        <p:nvSpPr>
          <p:cNvPr id="78864" name="Line 17"/>
          <p:cNvSpPr>
            <a:spLocks noChangeShapeType="1"/>
          </p:cNvSpPr>
          <p:nvPr/>
        </p:nvSpPr>
        <p:spPr bwMode="auto">
          <a:xfrm>
            <a:off x="2125663" y="3563938"/>
            <a:ext cx="1233487" cy="0"/>
          </a:xfrm>
          <a:prstGeom prst="line">
            <a:avLst/>
          </a:prstGeom>
          <a:noFill/>
          <a:ln w="50800">
            <a:solidFill>
              <a:srgbClr val="FF9900"/>
            </a:solidFill>
            <a:round/>
            <a:headEnd/>
            <a:tailEnd/>
          </a:ln>
        </p:spPr>
        <p:txBody>
          <a:bodyPr/>
          <a:lstStyle/>
          <a:p>
            <a:endParaRPr lang="en-US"/>
          </a:p>
        </p:txBody>
      </p:sp>
      <p:sp>
        <p:nvSpPr>
          <p:cNvPr id="78865" name="Line 18"/>
          <p:cNvSpPr>
            <a:spLocks noChangeShapeType="1"/>
          </p:cNvSpPr>
          <p:nvPr/>
        </p:nvSpPr>
        <p:spPr bwMode="auto">
          <a:xfrm>
            <a:off x="3365500" y="2946400"/>
            <a:ext cx="2308225" cy="0"/>
          </a:xfrm>
          <a:prstGeom prst="line">
            <a:avLst/>
          </a:prstGeom>
          <a:noFill/>
          <a:ln w="50800">
            <a:solidFill>
              <a:srgbClr val="FF9900"/>
            </a:solidFill>
            <a:round/>
            <a:headEnd/>
            <a:tailEnd/>
          </a:ln>
        </p:spPr>
        <p:txBody>
          <a:bodyPr/>
          <a:lstStyle/>
          <a:p>
            <a:endParaRPr lang="en-US"/>
          </a:p>
        </p:txBody>
      </p:sp>
      <p:sp>
        <p:nvSpPr>
          <p:cNvPr id="78866" name="Line 19"/>
          <p:cNvSpPr>
            <a:spLocks noChangeShapeType="1"/>
          </p:cNvSpPr>
          <p:nvPr/>
        </p:nvSpPr>
        <p:spPr bwMode="auto">
          <a:xfrm>
            <a:off x="5681663" y="2489200"/>
            <a:ext cx="2178050" cy="0"/>
          </a:xfrm>
          <a:prstGeom prst="line">
            <a:avLst/>
          </a:prstGeom>
          <a:noFill/>
          <a:ln w="50800">
            <a:solidFill>
              <a:srgbClr val="FF9900"/>
            </a:solidFill>
            <a:round/>
            <a:headEnd/>
            <a:tailEnd/>
          </a:ln>
        </p:spPr>
        <p:txBody>
          <a:bodyPr/>
          <a:lstStyle/>
          <a:p>
            <a:endParaRPr lang="en-US"/>
          </a:p>
        </p:txBody>
      </p:sp>
      <p:sp>
        <p:nvSpPr>
          <p:cNvPr id="78867" name="Text Box 20"/>
          <p:cNvSpPr txBox="1">
            <a:spLocks noChangeArrowheads="1"/>
          </p:cNvSpPr>
          <p:nvPr/>
        </p:nvSpPr>
        <p:spPr bwMode="auto">
          <a:xfrm>
            <a:off x="3960813" y="3341688"/>
            <a:ext cx="1446212" cy="366712"/>
          </a:xfrm>
          <a:prstGeom prst="rect">
            <a:avLst/>
          </a:prstGeom>
          <a:noFill/>
          <a:ln w="38100">
            <a:noFill/>
            <a:miter lim="800000"/>
            <a:headEnd/>
            <a:tailEnd/>
          </a:ln>
        </p:spPr>
        <p:txBody>
          <a:bodyPr wrap="none">
            <a:spAutoFit/>
          </a:bodyPr>
          <a:lstStyle/>
          <a:p>
            <a:r>
              <a:rPr lang="en-US" sz="1800" b="1">
                <a:latin typeface="Arial Narrow" pitchFamily="34" charset="0"/>
              </a:rPr>
              <a:t>Flat zonal rate</a:t>
            </a:r>
          </a:p>
        </p:txBody>
      </p:sp>
      <p:sp>
        <p:nvSpPr>
          <p:cNvPr id="78868" name="Text Box 21"/>
          <p:cNvSpPr txBox="1">
            <a:spLocks noChangeArrowheads="1"/>
          </p:cNvSpPr>
          <p:nvPr/>
        </p:nvSpPr>
        <p:spPr bwMode="auto">
          <a:xfrm>
            <a:off x="3463925" y="2149475"/>
            <a:ext cx="1893888" cy="366713"/>
          </a:xfrm>
          <a:prstGeom prst="rect">
            <a:avLst/>
          </a:prstGeom>
          <a:noFill/>
          <a:ln w="38100">
            <a:noFill/>
            <a:miter lim="800000"/>
            <a:headEnd/>
            <a:tailEnd/>
          </a:ln>
        </p:spPr>
        <p:txBody>
          <a:bodyPr wrap="none">
            <a:spAutoFit/>
          </a:bodyPr>
          <a:lstStyle/>
          <a:p>
            <a:r>
              <a:rPr lang="en-US" sz="1800" b="1">
                <a:latin typeface="Arial Narrow" pitchFamily="34" charset="0"/>
              </a:rPr>
              <a:t>Real transport cost</a:t>
            </a:r>
          </a:p>
        </p:txBody>
      </p:sp>
      <p:sp>
        <p:nvSpPr>
          <p:cNvPr id="78869" name="Line 22"/>
          <p:cNvSpPr>
            <a:spLocks noChangeShapeType="1"/>
          </p:cNvSpPr>
          <p:nvPr/>
        </p:nvSpPr>
        <p:spPr bwMode="auto">
          <a:xfrm>
            <a:off x="4859338" y="2495550"/>
            <a:ext cx="287337" cy="207963"/>
          </a:xfrm>
          <a:prstGeom prst="line">
            <a:avLst/>
          </a:prstGeom>
          <a:noFill/>
          <a:ln w="38100">
            <a:solidFill>
              <a:schemeClr val="tx1"/>
            </a:solidFill>
            <a:round/>
            <a:headEnd/>
            <a:tailEnd type="triangle" w="med" len="med"/>
          </a:ln>
        </p:spPr>
        <p:txBody>
          <a:bodyPr/>
          <a:lstStyle/>
          <a:p>
            <a:endParaRPr lang="en-US"/>
          </a:p>
        </p:txBody>
      </p:sp>
      <p:sp>
        <p:nvSpPr>
          <p:cNvPr id="78870" name="Line 23"/>
          <p:cNvSpPr>
            <a:spLocks noChangeShapeType="1"/>
          </p:cNvSpPr>
          <p:nvPr/>
        </p:nvSpPr>
        <p:spPr bwMode="auto">
          <a:xfrm flipV="1">
            <a:off x="4779963" y="3017838"/>
            <a:ext cx="196850" cy="350837"/>
          </a:xfrm>
          <a:prstGeom prst="line">
            <a:avLst/>
          </a:prstGeom>
          <a:noFill/>
          <a:ln w="38100">
            <a:solidFill>
              <a:schemeClr val="tx1"/>
            </a:solidFill>
            <a:round/>
            <a:headEnd/>
            <a:tailEnd type="triangle" w="med" len="med"/>
          </a:ln>
        </p:spPr>
        <p:txBody>
          <a:bodyPr/>
          <a:lstStyle/>
          <a:p>
            <a:endParaRPr lang="en-US"/>
          </a:p>
        </p:txBody>
      </p:sp>
      <p:sp>
        <p:nvSpPr>
          <p:cNvPr id="78871" name="Line 26"/>
          <p:cNvSpPr>
            <a:spLocks noChangeShapeType="1"/>
          </p:cNvSpPr>
          <p:nvPr/>
        </p:nvSpPr>
        <p:spPr bwMode="auto">
          <a:xfrm flipV="1">
            <a:off x="2257425" y="3556000"/>
            <a:ext cx="0" cy="347663"/>
          </a:xfrm>
          <a:prstGeom prst="line">
            <a:avLst/>
          </a:prstGeom>
          <a:noFill/>
          <a:ln w="31750">
            <a:solidFill>
              <a:srgbClr val="808080"/>
            </a:solidFill>
            <a:round/>
            <a:headEnd/>
            <a:tailEnd type="oval" w="med" len="med"/>
          </a:ln>
        </p:spPr>
        <p:txBody>
          <a:bodyPr/>
          <a:lstStyle/>
          <a:p>
            <a:endParaRPr lang="en-US"/>
          </a:p>
        </p:txBody>
      </p:sp>
      <p:sp>
        <p:nvSpPr>
          <p:cNvPr id="78872" name="Oval 24"/>
          <p:cNvSpPr>
            <a:spLocks noChangeArrowheads="1"/>
          </p:cNvSpPr>
          <p:nvPr/>
        </p:nvSpPr>
        <p:spPr bwMode="auto">
          <a:xfrm>
            <a:off x="2170113" y="3805238"/>
            <a:ext cx="171450" cy="171450"/>
          </a:xfrm>
          <a:prstGeom prst="ellipse">
            <a:avLst/>
          </a:prstGeom>
          <a:solidFill>
            <a:srgbClr val="FFCC00"/>
          </a:solidFill>
          <a:ln w="25400">
            <a:solidFill>
              <a:srgbClr val="808080"/>
            </a:solidFill>
            <a:round/>
            <a:headEnd/>
            <a:tailEnd/>
          </a:ln>
        </p:spPr>
        <p:txBody>
          <a:bodyPr wrap="none" anchor="ctr"/>
          <a:lstStyle/>
          <a:p>
            <a:endParaRPr lang="en-US"/>
          </a:p>
        </p:txBody>
      </p:sp>
      <p:sp>
        <p:nvSpPr>
          <p:cNvPr id="78873" name="Line 27"/>
          <p:cNvSpPr>
            <a:spLocks noChangeShapeType="1"/>
          </p:cNvSpPr>
          <p:nvPr/>
        </p:nvSpPr>
        <p:spPr bwMode="auto">
          <a:xfrm>
            <a:off x="3222625" y="3236913"/>
            <a:ext cx="0" cy="312737"/>
          </a:xfrm>
          <a:prstGeom prst="line">
            <a:avLst/>
          </a:prstGeom>
          <a:noFill/>
          <a:ln w="31750">
            <a:solidFill>
              <a:srgbClr val="808080"/>
            </a:solidFill>
            <a:round/>
            <a:headEnd/>
            <a:tailEnd type="oval" w="med" len="med"/>
          </a:ln>
        </p:spPr>
        <p:txBody>
          <a:bodyPr/>
          <a:lstStyle/>
          <a:p>
            <a:endParaRPr lang="en-US"/>
          </a:p>
        </p:txBody>
      </p:sp>
      <p:sp>
        <p:nvSpPr>
          <p:cNvPr id="78874" name="Oval 25"/>
          <p:cNvSpPr>
            <a:spLocks noChangeArrowheads="1"/>
          </p:cNvSpPr>
          <p:nvPr/>
        </p:nvSpPr>
        <p:spPr bwMode="auto">
          <a:xfrm>
            <a:off x="3133725" y="3211513"/>
            <a:ext cx="171450" cy="171450"/>
          </a:xfrm>
          <a:prstGeom prst="ellipse">
            <a:avLst/>
          </a:prstGeom>
          <a:solidFill>
            <a:srgbClr val="FFCC00"/>
          </a:solidFill>
          <a:ln w="25400">
            <a:solidFill>
              <a:srgbClr val="808080"/>
            </a:solidFill>
            <a:round/>
            <a:headEnd/>
            <a:tailEnd/>
          </a:ln>
        </p:spPr>
        <p:txBody>
          <a:bodyPr wrap="none" anchor="ctr"/>
          <a:lstStyle/>
          <a:p>
            <a:endParaRPr lang="en-US"/>
          </a:p>
        </p:txBody>
      </p:sp>
      <p:sp>
        <p:nvSpPr>
          <p:cNvPr id="78875" name="Text Box 28"/>
          <p:cNvSpPr txBox="1">
            <a:spLocks noChangeArrowheads="1"/>
          </p:cNvSpPr>
          <p:nvPr/>
        </p:nvSpPr>
        <p:spPr bwMode="auto">
          <a:xfrm>
            <a:off x="2084388" y="3236913"/>
            <a:ext cx="401637" cy="304800"/>
          </a:xfrm>
          <a:prstGeom prst="rect">
            <a:avLst/>
          </a:prstGeom>
          <a:noFill/>
          <a:ln w="38100">
            <a:noFill/>
            <a:miter lim="800000"/>
            <a:headEnd/>
            <a:tailEnd/>
          </a:ln>
        </p:spPr>
        <p:txBody>
          <a:bodyPr wrap="none">
            <a:spAutoFit/>
          </a:bodyPr>
          <a:lstStyle/>
          <a:p>
            <a:pPr algn="ctr"/>
            <a:r>
              <a:rPr lang="en-US" sz="1400" b="1" i="1"/>
              <a:t>D1</a:t>
            </a:r>
          </a:p>
        </p:txBody>
      </p:sp>
      <p:sp>
        <p:nvSpPr>
          <p:cNvPr id="78876" name="Text Box 29"/>
          <p:cNvSpPr txBox="1">
            <a:spLocks noChangeArrowheads="1"/>
          </p:cNvSpPr>
          <p:nvPr/>
        </p:nvSpPr>
        <p:spPr bwMode="auto">
          <a:xfrm>
            <a:off x="2992438" y="3548063"/>
            <a:ext cx="401637" cy="304800"/>
          </a:xfrm>
          <a:prstGeom prst="rect">
            <a:avLst/>
          </a:prstGeom>
          <a:noFill/>
          <a:ln w="38100">
            <a:noFill/>
            <a:miter lim="800000"/>
            <a:headEnd/>
            <a:tailEnd/>
          </a:ln>
        </p:spPr>
        <p:txBody>
          <a:bodyPr wrap="none">
            <a:spAutoFit/>
          </a:bodyPr>
          <a:lstStyle/>
          <a:p>
            <a:pPr algn="ctr"/>
            <a:r>
              <a:rPr lang="en-US" sz="1400" b="1" i="1"/>
              <a:t>D2</a:t>
            </a:r>
          </a:p>
        </p:txBody>
      </p:sp>
    </p:spTree>
    <p:extLst>
      <p:ext uri="{BB962C8B-B14F-4D97-AF65-F5344CB8AC3E}">
        <p14:creationId xmlns:p14="http://schemas.microsoft.com/office/powerpoint/2010/main" val="34088399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r>
              <a:rPr lang="it-IT" altLang="it-IT" sz="3200" dirty="0"/>
              <a:t>The </a:t>
            </a:r>
            <a:r>
              <a:rPr lang="it-IT" altLang="it-IT" sz="3200" dirty="0" err="1"/>
              <a:t>spatial</a:t>
            </a:r>
            <a:r>
              <a:rPr lang="it-IT" altLang="it-IT" sz="3200" dirty="0"/>
              <a:t> </a:t>
            </a:r>
            <a:r>
              <a:rPr lang="it-IT" altLang="it-IT" sz="3200" dirty="0" err="1"/>
              <a:t>structure</a:t>
            </a:r>
            <a:r>
              <a:rPr lang="it-IT" altLang="it-IT" sz="3200" dirty="0"/>
              <a:t> of </a:t>
            </a:r>
            <a:r>
              <a:rPr lang="it-IT" altLang="it-IT" sz="3200" dirty="0" err="1"/>
              <a:t>transport</a:t>
            </a:r>
            <a:r>
              <a:rPr lang="it-IT" altLang="it-IT" sz="3200" dirty="0"/>
              <a:t> </a:t>
            </a:r>
            <a:r>
              <a:rPr lang="it-IT" altLang="it-IT" sz="3200" dirty="0" err="1"/>
              <a:t>costs</a:t>
            </a:r>
            <a:br>
              <a:rPr lang="it-IT" altLang="it-IT" sz="3200" dirty="0"/>
            </a:br>
            <a:br>
              <a:rPr lang="it-IT" altLang="it-IT" sz="3200" dirty="0"/>
            </a:br>
            <a:endParaRPr lang="it-IT" altLang="it-IT" sz="3200" dirty="0"/>
          </a:p>
        </p:txBody>
      </p:sp>
      <p:sp>
        <p:nvSpPr>
          <p:cNvPr id="57347" name="Line 3"/>
          <p:cNvSpPr>
            <a:spLocks noChangeShapeType="1"/>
          </p:cNvSpPr>
          <p:nvPr/>
        </p:nvSpPr>
        <p:spPr bwMode="auto">
          <a:xfrm flipV="1">
            <a:off x="608013" y="1905000"/>
            <a:ext cx="0" cy="3457575"/>
          </a:xfrm>
          <a:prstGeom prst="line">
            <a:avLst/>
          </a:prstGeom>
          <a:noFill/>
          <a:ln w="28575">
            <a:solidFill>
              <a:srgbClr val="80808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7348" name="Line 4"/>
          <p:cNvSpPr>
            <a:spLocks noChangeShapeType="1"/>
          </p:cNvSpPr>
          <p:nvPr/>
        </p:nvSpPr>
        <p:spPr bwMode="auto">
          <a:xfrm>
            <a:off x="598488" y="5360988"/>
            <a:ext cx="3365500" cy="1587"/>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7349" name="Text Box 5"/>
          <p:cNvSpPr txBox="1">
            <a:spLocks noChangeArrowheads="1"/>
          </p:cNvSpPr>
          <p:nvPr/>
        </p:nvSpPr>
        <p:spPr bwMode="auto">
          <a:xfrm>
            <a:off x="2327275" y="5335588"/>
            <a:ext cx="13684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rgbClr val="3333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spcBef>
                <a:spcPct val="50000"/>
              </a:spcBef>
              <a:buFont typeface="Monotype Sorts" pitchFamily="2" charset="2"/>
              <a:buNone/>
            </a:pPr>
            <a:r>
              <a:rPr lang="it-IT" altLang="it-IT" sz="1600" dirty="0" err="1">
                <a:latin typeface="Tahoma" pitchFamily="34" charset="0"/>
              </a:rPr>
              <a:t>distance</a:t>
            </a:r>
            <a:endParaRPr lang="it-IT" altLang="it-IT" sz="1600" dirty="0">
              <a:latin typeface="Tahoma" pitchFamily="34" charset="0"/>
            </a:endParaRPr>
          </a:p>
        </p:txBody>
      </p:sp>
      <p:sp>
        <p:nvSpPr>
          <p:cNvPr id="57350" name="Text Box 6"/>
          <p:cNvSpPr txBox="1">
            <a:spLocks noChangeArrowheads="1"/>
          </p:cNvSpPr>
          <p:nvPr/>
        </p:nvSpPr>
        <p:spPr bwMode="auto">
          <a:xfrm>
            <a:off x="-49213" y="642938"/>
            <a:ext cx="1368426"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rgbClr val="3333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spcBef>
                <a:spcPct val="50000"/>
              </a:spcBef>
              <a:buFont typeface="Monotype Sorts" pitchFamily="2" charset="2"/>
              <a:buNone/>
            </a:pPr>
            <a:r>
              <a:rPr lang="it-IT" altLang="it-IT" sz="1600" dirty="0" err="1">
                <a:latin typeface="Tahoma" pitchFamily="34" charset="0"/>
              </a:rPr>
              <a:t>Transport</a:t>
            </a:r>
            <a:r>
              <a:rPr lang="it-IT" altLang="it-IT" sz="1600" dirty="0">
                <a:latin typeface="Tahoma" pitchFamily="34" charset="0"/>
              </a:rPr>
              <a:t> </a:t>
            </a:r>
            <a:r>
              <a:rPr lang="it-IT" altLang="it-IT" sz="1600" dirty="0" err="1">
                <a:latin typeface="Tahoma" pitchFamily="34" charset="0"/>
              </a:rPr>
              <a:t>costs</a:t>
            </a:r>
            <a:endParaRPr lang="it-IT" altLang="it-IT" sz="1600" dirty="0">
              <a:latin typeface="Tahoma" pitchFamily="34" charset="0"/>
            </a:endParaRPr>
          </a:p>
        </p:txBody>
      </p:sp>
      <p:sp>
        <p:nvSpPr>
          <p:cNvPr id="57351" name="Text Box 7"/>
          <p:cNvSpPr txBox="1">
            <a:spLocks noChangeArrowheads="1"/>
          </p:cNvSpPr>
          <p:nvPr/>
        </p:nvSpPr>
        <p:spPr bwMode="auto">
          <a:xfrm>
            <a:off x="454025" y="5384800"/>
            <a:ext cx="36036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rgbClr val="3333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50000"/>
              </a:spcBef>
              <a:buFont typeface="Monotype Sorts" pitchFamily="2" charset="2"/>
              <a:buNone/>
            </a:pPr>
            <a:r>
              <a:rPr lang="it-IT" altLang="it-IT" sz="1600">
                <a:latin typeface="Tahoma" pitchFamily="34" charset="0"/>
              </a:rPr>
              <a:t>A</a:t>
            </a:r>
          </a:p>
        </p:txBody>
      </p:sp>
      <p:sp>
        <p:nvSpPr>
          <p:cNvPr id="57352" name="Text Box 8"/>
          <p:cNvSpPr txBox="1">
            <a:spLocks noChangeArrowheads="1"/>
          </p:cNvSpPr>
          <p:nvPr/>
        </p:nvSpPr>
        <p:spPr bwMode="auto">
          <a:xfrm>
            <a:off x="3694113" y="5346700"/>
            <a:ext cx="36036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rgbClr val="3333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50000"/>
              </a:spcBef>
              <a:buFont typeface="Monotype Sorts" pitchFamily="2" charset="2"/>
              <a:buNone/>
            </a:pPr>
            <a:r>
              <a:rPr lang="it-IT" altLang="it-IT" sz="1600">
                <a:latin typeface="Tahoma" pitchFamily="34" charset="0"/>
              </a:rPr>
              <a:t>B</a:t>
            </a:r>
          </a:p>
        </p:txBody>
      </p:sp>
      <p:sp>
        <p:nvSpPr>
          <p:cNvPr id="57353" name="Text Box 9"/>
          <p:cNvSpPr txBox="1">
            <a:spLocks noChangeArrowheads="1"/>
          </p:cNvSpPr>
          <p:nvPr/>
        </p:nvSpPr>
        <p:spPr bwMode="auto">
          <a:xfrm>
            <a:off x="3983038" y="2986088"/>
            <a:ext cx="36036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rgbClr val="3333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50000"/>
              </a:spcBef>
              <a:buFont typeface="Monotype Sorts" pitchFamily="2" charset="2"/>
              <a:buNone/>
            </a:pPr>
            <a:r>
              <a:rPr lang="it-IT" altLang="it-IT" sz="1600">
                <a:latin typeface="Tahoma" pitchFamily="34" charset="0"/>
              </a:rPr>
              <a:t>Y</a:t>
            </a:r>
          </a:p>
        </p:txBody>
      </p:sp>
      <p:sp>
        <p:nvSpPr>
          <p:cNvPr id="57354" name="Freeform 10"/>
          <p:cNvSpPr>
            <a:spLocks/>
          </p:cNvSpPr>
          <p:nvPr/>
        </p:nvSpPr>
        <p:spPr bwMode="auto">
          <a:xfrm>
            <a:off x="611188" y="3209925"/>
            <a:ext cx="3351212" cy="1511300"/>
          </a:xfrm>
          <a:custGeom>
            <a:avLst/>
            <a:gdLst>
              <a:gd name="T0" fmla="*/ 0 w 1927"/>
              <a:gd name="T1" fmla="*/ 1511300 h 952"/>
              <a:gd name="T2" fmla="*/ 596505 w 1927"/>
              <a:gd name="T3" fmla="*/ 719138 h 952"/>
              <a:gd name="T4" fmla="*/ 2234721 w 1927"/>
              <a:gd name="T5" fmla="*/ 215900 h 952"/>
              <a:gd name="T6" fmla="*/ 3351212 w 1927"/>
              <a:gd name="T7" fmla="*/ 0 h 95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927" h="952">
                <a:moveTo>
                  <a:pt x="0" y="952"/>
                </a:moveTo>
                <a:cubicBezTo>
                  <a:pt x="64" y="770"/>
                  <a:pt x="128" y="589"/>
                  <a:pt x="343" y="453"/>
                </a:cubicBezTo>
                <a:cubicBezTo>
                  <a:pt x="557" y="317"/>
                  <a:pt x="1021" y="211"/>
                  <a:pt x="1285" y="136"/>
                </a:cubicBezTo>
                <a:cubicBezTo>
                  <a:pt x="1549" y="61"/>
                  <a:pt x="1820" y="23"/>
                  <a:pt x="1927" y="0"/>
                </a:cubicBezTo>
              </a:path>
            </a:pathLst>
          </a:custGeom>
          <a:noFill/>
          <a:ln w="38100" cap="flat" cmpd="sng">
            <a:solidFill>
              <a:srgbClr val="FF66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7355" name="Text Box 11"/>
          <p:cNvSpPr txBox="1">
            <a:spLocks noChangeArrowheads="1"/>
          </p:cNvSpPr>
          <p:nvPr/>
        </p:nvSpPr>
        <p:spPr bwMode="auto">
          <a:xfrm>
            <a:off x="238125" y="4376738"/>
            <a:ext cx="36036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rgbClr val="3333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50000"/>
              </a:spcBef>
              <a:buFont typeface="Monotype Sorts" pitchFamily="2" charset="2"/>
              <a:buNone/>
            </a:pPr>
            <a:r>
              <a:rPr lang="it-IT" altLang="it-IT" sz="1600">
                <a:latin typeface="Tahoma" pitchFamily="34" charset="0"/>
              </a:rPr>
              <a:t>T</a:t>
            </a:r>
          </a:p>
        </p:txBody>
      </p:sp>
      <p:sp>
        <p:nvSpPr>
          <p:cNvPr id="57356" name="Line 12"/>
          <p:cNvSpPr>
            <a:spLocks noChangeShapeType="1"/>
          </p:cNvSpPr>
          <p:nvPr/>
        </p:nvSpPr>
        <p:spPr bwMode="auto">
          <a:xfrm flipV="1">
            <a:off x="611188" y="4713288"/>
            <a:ext cx="0" cy="647700"/>
          </a:xfrm>
          <a:prstGeom prst="line">
            <a:avLst/>
          </a:prstGeom>
          <a:noFill/>
          <a:ln w="38100">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7357" name="Text Box 13"/>
          <p:cNvSpPr txBox="1">
            <a:spLocks noChangeArrowheads="1"/>
          </p:cNvSpPr>
          <p:nvPr/>
        </p:nvSpPr>
        <p:spPr bwMode="auto">
          <a:xfrm>
            <a:off x="3983038" y="4497388"/>
            <a:ext cx="36036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rgbClr val="3333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50000"/>
              </a:spcBef>
              <a:buFont typeface="Monotype Sorts" pitchFamily="2" charset="2"/>
              <a:buNone/>
            </a:pPr>
            <a:r>
              <a:rPr lang="it-IT" altLang="it-IT" sz="1600">
                <a:latin typeface="Tahoma" pitchFamily="34" charset="0"/>
              </a:rPr>
              <a:t>V</a:t>
            </a:r>
          </a:p>
        </p:txBody>
      </p:sp>
      <p:sp>
        <p:nvSpPr>
          <p:cNvPr id="57358" name="Text Box 14"/>
          <p:cNvSpPr txBox="1">
            <a:spLocks noChangeArrowheads="1"/>
          </p:cNvSpPr>
          <p:nvPr/>
        </p:nvSpPr>
        <p:spPr bwMode="auto">
          <a:xfrm>
            <a:off x="900113" y="5805488"/>
            <a:ext cx="7127875" cy="830997"/>
          </a:xfrm>
          <a:prstGeom prst="rect">
            <a:avLst/>
          </a:prstGeom>
          <a:solidFill>
            <a:schemeClr val="accent1">
              <a:alpha val="41176"/>
            </a:schemeClr>
          </a:solidFill>
          <a:ln w="28575" algn="ctr">
            <a:solidFill>
              <a:schemeClr val="tx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50000"/>
              </a:spcBef>
              <a:buFont typeface="Monotype Sorts" pitchFamily="2" charset="2"/>
              <a:buNone/>
            </a:pPr>
            <a:r>
              <a:rPr lang="it-IT" altLang="it-IT" sz="1200" dirty="0">
                <a:latin typeface="Tahoma" pitchFamily="34" charset="0"/>
              </a:rPr>
              <a:t>AB = </a:t>
            </a:r>
            <a:r>
              <a:rPr lang="it-IT" altLang="it-IT" sz="1200" dirty="0" err="1">
                <a:latin typeface="Tahoma" pitchFamily="34" charset="0"/>
              </a:rPr>
              <a:t>distance</a:t>
            </a:r>
            <a:r>
              <a:rPr lang="it-IT" altLang="it-IT" sz="1200" dirty="0">
                <a:latin typeface="Tahoma" pitchFamily="34" charset="0"/>
              </a:rPr>
              <a:t> to cover with </a:t>
            </a:r>
            <a:r>
              <a:rPr lang="it-IT" altLang="it-IT" sz="1200" dirty="0" err="1">
                <a:latin typeface="Tahoma" pitchFamily="34" charset="0"/>
              </a:rPr>
              <a:t>transport</a:t>
            </a:r>
            <a:r>
              <a:rPr lang="it-IT" altLang="it-IT" sz="1200" dirty="0">
                <a:latin typeface="Tahoma" pitchFamily="34" charset="0"/>
              </a:rPr>
              <a:t> from A to B or from to B to A and </a:t>
            </a:r>
            <a:r>
              <a:rPr lang="it-IT" altLang="it-IT" sz="1200" dirty="0" err="1">
                <a:latin typeface="Tahoma" pitchFamily="34" charset="0"/>
              </a:rPr>
              <a:t>towards</a:t>
            </a:r>
            <a:r>
              <a:rPr lang="it-IT" altLang="it-IT" sz="1200" dirty="0">
                <a:latin typeface="Tahoma" pitchFamily="34" charset="0"/>
              </a:rPr>
              <a:t> an intermediate </a:t>
            </a:r>
            <a:r>
              <a:rPr lang="it-IT" altLang="it-IT" sz="1200" dirty="0" err="1">
                <a:latin typeface="Tahoma" pitchFamily="34" charset="0"/>
              </a:rPr>
              <a:t>point</a:t>
            </a:r>
            <a:r>
              <a:rPr lang="it-IT" altLang="it-IT" sz="1200" dirty="0">
                <a:latin typeface="Tahoma" pitchFamily="34" charset="0"/>
              </a:rPr>
              <a:t> I AT (BV) = </a:t>
            </a:r>
            <a:r>
              <a:rPr lang="it-IT" altLang="it-IT" sz="1200" dirty="0" err="1">
                <a:latin typeface="Tahoma" pitchFamily="34" charset="0"/>
              </a:rPr>
              <a:t>Fiixed</a:t>
            </a:r>
            <a:r>
              <a:rPr lang="it-IT" altLang="it-IT" sz="1200" dirty="0">
                <a:latin typeface="Tahoma" pitchFamily="34" charset="0"/>
              </a:rPr>
              <a:t> </a:t>
            </a:r>
            <a:r>
              <a:rPr lang="it-IT" altLang="it-IT" sz="1200" dirty="0" err="1">
                <a:latin typeface="Tahoma" pitchFamily="34" charset="0"/>
              </a:rPr>
              <a:t>cost</a:t>
            </a:r>
            <a:r>
              <a:rPr lang="it-IT" altLang="it-IT" sz="1200" dirty="0">
                <a:latin typeface="Tahoma" pitchFamily="34" charset="0"/>
              </a:rPr>
              <a:t> of </a:t>
            </a:r>
            <a:r>
              <a:rPr lang="it-IT" altLang="it-IT" sz="1200" dirty="0" err="1">
                <a:latin typeface="Tahoma" pitchFamily="34" charset="0"/>
              </a:rPr>
              <a:t>loading</a:t>
            </a:r>
            <a:r>
              <a:rPr lang="it-IT" altLang="it-IT" sz="1200" dirty="0">
                <a:latin typeface="Tahoma" pitchFamily="34" charset="0"/>
              </a:rPr>
              <a:t> / </a:t>
            </a:r>
            <a:r>
              <a:rPr lang="it-IT" altLang="it-IT" sz="1200" dirty="0" err="1">
                <a:latin typeface="Tahoma" pitchFamily="34" charset="0"/>
              </a:rPr>
              <a:t>unloading</a:t>
            </a:r>
            <a:br>
              <a:rPr lang="it-IT" altLang="it-IT" sz="1200" dirty="0">
                <a:latin typeface="Tahoma" pitchFamily="34" charset="0"/>
              </a:rPr>
            </a:br>
            <a:r>
              <a:rPr lang="it-IT" altLang="it-IT" sz="1200" dirty="0">
                <a:latin typeface="Tahoma" pitchFamily="34" charset="0"/>
              </a:rPr>
              <a:t>TY = </a:t>
            </a:r>
            <a:r>
              <a:rPr lang="it-IT" altLang="it-IT" sz="1200" dirty="0" err="1">
                <a:latin typeface="Tahoma" pitchFamily="34" charset="0"/>
              </a:rPr>
              <a:t>Transport</a:t>
            </a:r>
            <a:r>
              <a:rPr lang="it-IT" altLang="it-IT" sz="1200" dirty="0">
                <a:latin typeface="Tahoma" pitchFamily="34" charset="0"/>
              </a:rPr>
              <a:t> </a:t>
            </a:r>
            <a:r>
              <a:rPr lang="it-IT" altLang="it-IT" sz="1200" dirty="0" err="1">
                <a:latin typeface="Tahoma" pitchFamily="34" charset="0"/>
              </a:rPr>
              <a:t>cost</a:t>
            </a:r>
            <a:r>
              <a:rPr lang="it-IT" altLang="it-IT" sz="1200" dirty="0">
                <a:latin typeface="Tahoma" pitchFamily="34" charset="0"/>
              </a:rPr>
              <a:t> from A to B; VZ = </a:t>
            </a:r>
            <a:r>
              <a:rPr lang="it-IT" altLang="it-IT" sz="1200" dirty="0" err="1">
                <a:latin typeface="Tahoma" pitchFamily="34" charset="0"/>
              </a:rPr>
              <a:t>transport</a:t>
            </a:r>
            <a:r>
              <a:rPr lang="it-IT" altLang="it-IT" sz="1200" dirty="0">
                <a:latin typeface="Tahoma" pitchFamily="34" charset="0"/>
              </a:rPr>
              <a:t> </a:t>
            </a:r>
            <a:r>
              <a:rPr lang="it-IT" altLang="it-IT" sz="1200" dirty="0" err="1">
                <a:latin typeface="Tahoma" pitchFamily="34" charset="0"/>
              </a:rPr>
              <a:t>cost</a:t>
            </a:r>
            <a:r>
              <a:rPr lang="it-IT" altLang="it-IT" sz="1200" dirty="0">
                <a:latin typeface="Tahoma" pitchFamily="34" charset="0"/>
              </a:rPr>
              <a:t> curve from B to A</a:t>
            </a:r>
            <a:br>
              <a:rPr lang="it-IT" altLang="it-IT" sz="1200" dirty="0">
                <a:latin typeface="Tahoma" pitchFamily="34" charset="0"/>
              </a:rPr>
            </a:br>
            <a:r>
              <a:rPr lang="it-IT" altLang="it-IT" sz="1200" dirty="0">
                <a:latin typeface="Tahoma" pitchFamily="34" charset="0"/>
              </a:rPr>
              <a:t>ZWY = </a:t>
            </a:r>
            <a:r>
              <a:rPr lang="it-IT" altLang="it-IT" sz="1200" dirty="0" err="1">
                <a:latin typeface="Tahoma" pitchFamily="34" charset="0"/>
              </a:rPr>
              <a:t>total</a:t>
            </a:r>
            <a:r>
              <a:rPr lang="it-IT" altLang="it-IT" sz="1200" dirty="0">
                <a:latin typeface="Tahoma" pitchFamily="34" charset="0"/>
              </a:rPr>
              <a:t> </a:t>
            </a:r>
            <a:r>
              <a:rPr lang="it-IT" altLang="it-IT" sz="1200" dirty="0" err="1">
                <a:latin typeface="Tahoma" pitchFamily="34" charset="0"/>
              </a:rPr>
              <a:t>transport</a:t>
            </a:r>
            <a:r>
              <a:rPr lang="it-IT" altLang="it-IT" sz="1200" dirty="0">
                <a:latin typeface="Tahoma" pitchFamily="34" charset="0"/>
              </a:rPr>
              <a:t> </a:t>
            </a:r>
            <a:r>
              <a:rPr lang="it-IT" altLang="it-IT" sz="1200" dirty="0" err="1">
                <a:latin typeface="Tahoma" pitchFamily="34" charset="0"/>
              </a:rPr>
              <a:t>cost</a:t>
            </a:r>
            <a:r>
              <a:rPr lang="it-IT" altLang="it-IT" sz="1200" dirty="0">
                <a:latin typeface="Tahoma" pitchFamily="34" charset="0"/>
              </a:rPr>
              <a:t> curve</a:t>
            </a:r>
          </a:p>
        </p:txBody>
      </p:sp>
      <p:sp>
        <p:nvSpPr>
          <p:cNvPr id="57359" name="Line 15"/>
          <p:cNvSpPr>
            <a:spLocks noChangeShapeType="1"/>
          </p:cNvSpPr>
          <p:nvPr/>
        </p:nvSpPr>
        <p:spPr bwMode="auto">
          <a:xfrm flipV="1">
            <a:off x="3952875" y="1905000"/>
            <a:ext cx="0" cy="3457575"/>
          </a:xfrm>
          <a:prstGeom prst="line">
            <a:avLst/>
          </a:prstGeom>
          <a:noFill/>
          <a:ln w="28575">
            <a:solidFill>
              <a:srgbClr val="80808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7360" name="Line 16"/>
          <p:cNvSpPr>
            <a:spLocks noChangeShapeType="1"/>
          </p:cNvSpPr>
          <p:nvPr/>
        </p:nvSpPr>
        <p:spPr bwMode="auto">
          <a:xfrm flipV="1">
            <a:off x="3957638" y="4702175"/>
            <a:ext cx="0" cy="647700"/>
          </a:xfrm>
          <a:prstGeom prst="line">
            <a:avLst/>
          </a:prstGeom>
          <a:noFill/>
          <a:ln w="38100">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7361" name="Freeform 17"/>
          <p:cNvSpPr>
            <a:spLocks/>
          </p:cNvSpPr>
          <p:nvPr/>
        </p:nvSpPr>
        <p:spPr bwMode="auto">
          <a:xfrm flipH="1">
            <a:off x="598488" y="3194050"/>
            <a:ext cx="3359150" cy="1511300"/>
          </a:xfrm>
          <a:custGeom>
            <a:avLst/>
            <a:gdLst>
              <a:gd name="T0" fmla="*/ 0 w 1927"/>
              <a:gd name="T1" fmla="*/ 1511300 h 952"/>
              <a:gd name="T2" fmla="*/ 597918 w 1927"/>
              <a:gd name="T3" fmla="*/ 719138 h 952"/>
              <a:gd name="T4" fmla="*/ 2240014 w 1927"/>
              <a:gd name="T5" fmla="*/ 215900 h 952"/>
              <a:gd name="T6" fmla="*/ 3359150 w 1927"/>
              <a:gd name="T7" fmla="*/ 0 h 95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927" h="952">
                <a:moveTo>
                  <a:pt x="0" y="952"/>
                </a:moveTo>
                <a:cubicBezTo>
                  <a:pt x="64" y="770"/>
                  <a:pt x="128" y="589"/>
                  <a:pt x="343" y="453"/>
                </a:cubicBezTo>
                <a:cubicBezTo>
                  <a:pt x="557" y="317"/>
                  <a:pt x="1021" y="211"/>
                  <a:pt x="1285" y="136"/>
                </a:cubicBezTo>
                <a:cubicBezTo>
                  <a:pt x="1549" y="61"/>
                  <a:pt x="1820" y="23"/>
                  <a:pt x="1927" y="0"/>
                </a:cubicBezTo>
              </a:path>
            </a:pathLst>
          </a:custGeom>
          <a:noFill/>
          <a:ln w="38100" cap="flat" cmpd="sng">
            <a:solidFill>
              <a:srgbClr val="FF66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7362" name="Text Box 18"/>
          <p:cNvSpPr txBox="1">
            <a:spLocks noChangeArrowheads="1"/>
          </p:cNvSpPr>
          <p:nvPr/>
        </p:nvSpPr>
        <p:spPr bwMode="auto">
          <a:xfrm>
            <a:off x="238125" y="2986088"/>
            <a:ext cx="36036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rgbClr val="3333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50000"/>
              </a:spcBef>
              <a:buFont typeface="Monotype Sorts" pitchFamily="2" charset="2"/>
              <a:buNone/>
            </a:pPr>
            <a:r>
              <a:rPr lang="it-IT" altLang="it-IT" sz="1600">
                <a:latin typeface="Tahoma" pitchFamily="34" charset="0"/>
              </a:rPr>
              <a:t>Z</a:t>
            </a:r>
          </a:p>
        </p:txBody>
      </p:sp>
      <p:sp>
        <p:nvSpPr>
          <p:cNvPr id="57363" name="Freeform 19"/>
          <p:cNvSpPr>
            <a:spLocks/>
          </p:cNvSpPr>
          <p:nvPr/>
        </p:nvSpPr>
        <p:spPr bwMode="auto">
          <a:xfrm>
            <a:off x="611188" y="1689100"/>
            <a:ext cx="3359150" cy="1500188"/>
          </a:xfrm>
          <a:custGeom>
            <a:avLst/>
            <a:gdLst>
              <a:gd name="T0" fmla="*/ 3359150 w 2116"/>
              <a:gd name="T1" fmla="*/ 1500188 h 547"/>
              <a:gd name="T2" fmla="*/ 1703388 w 2116"/>
              <a:gd name="T3" fmla="*/ 5485 h 547"/>
              <a:gd name="T4" fmla="*/ 0 w 2116"/>
              <a:gd name="T5" fmla="*/ 1461792 h 547"/>
              <a:gd name="T6" fmla="*/ 0 60000 65536"/>
              <a:gd name="T7" fmla="*/ 0 60000 65536"/>
              <a:gd name="T8" fmla="*/ 0 60000 65536"/>
            </a:gdLst>
            <a:ahLst/>
            <a:cxnLst>
              <a:cxn ang="T6">
                <a:pos x="T0" y="T1"/>
              </a:cxn>
              <a:cxn ang="T7">
                <a:pos x="T2" y="T3"/>
              </a:cxn>
              <a:cxn ang="T8">
                <a:pos x="T4" y="T5"/>
              </a:cxn>
            </a:cxnLst>
            <a:rect l="0" t="0" r="r" b="b"/>
            <a:pathLst>
              <a:path w="2116" h="547">
                <a:moveTo>
                  <a:pt x="2116" y="547"/>
                </a:moveTo>
                <a:cubicBezTo>
                  <a:pt x="1768" y="278"/>
                  <a:pt x="1426" y="4"/>
                  <a:pt x="1073" y="2"/>
                </a:cubicBezTo>
                <a:cubicBezTo>
                  <a:pt x="720" y="0"/>
                  <a:pt x="224" y="422"/>
                  <a:pt x="0" y="533"/>
                </a:cubicBezTo>
              </a:path>
            </a:pathLst>
          </a:custGeom>
          <a:noFill/>
          <a:ln w="38100" cap="flat" cmpd="sng">
            <a:solidFill>
              <a:srgbClr val="FF0000"/>
            </a:solidFill>
            <a:prstDash val="dash"/>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nvGrpSpPr>
          <p:cNvPr id="57364" name="Group 20"/>
          <p:cNvGrpSpPr>
            <a:grpSpLocks/>
          </p:cNvGrpSpPr>
          <p:nvPr/>
        </p:nvGrpSpPr>
        <p:grpSpPr bwMode="auto">
          <a:xfrm>
            <a:off x="2327275" y="1731963"/>
            <a:ext cx="0" cy="3649662"/>
            <a:chOff x="1474" y="1325"/>
            <a:chExt cx="0" cy="2299"/>
          </a:xfrm>
        </p:grpSpPr>
        <p:sp>
          <p:nvSpPr>
            <p:cNvPr id="57391" name="Line 21"/>
            <p:cNvSpPr>
              <a:spLocks noChangeShapeType="1"/>
            </p:cNvSpPr>
            <p:nvPr/>
          </p:nvSpPr>
          <p:spPr bwMode="auto">
            <a:xfrm>
              <a:off x="1474" y="2478"/>
              <a:ext cx="0" cy="1146"/>
            </a:xfrm>
            <a:prstGeom prst="line">
              <a:avLst/>
            </a:prstGeom>
            <a:noFill/>
            <a:ln w="28575">
              <a:solidFill>
                <a:schemeClr val="accent2"/>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7392" name="Line 22"/>
            <p:cNvSpPr>
              <a:spLocks noChangeShapeType="1"/>
            </p:cNvSpPr>
            <p:nvPr/>
          </p:nvSpPr>
          <p:spPr bwMode="auto">
            <a:xfrm>
              <a:off x="1474" y="1325"/>
              <a:ext cx="0" cy="1146"/>
            </a:xfrm>
            <a:prstGeom prst="line">
              <a:avLst/>
            </a:prstGeom>
            <a:noFill/>
            <a:ln w="28575">
              <a:solidFill>
                <a:schemeClr val="accent2"/>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57365" name="Text Box 23"/>
          <p:cNvSpPr txBox="1">
            <a:spLocks noChangeArrowheads="1"/>
          </p:cNvSpPr>
          <p:nvPr/>
        </p:nvSpPr>
        <p:spPr bwMode="auto">
          <a:xfrm>
            <a:off x="2182813" y="1257300"/>
            <a:ext cx="36036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rgbClr val="3333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50000"/>
              </a:spcBef>
              <a:buFont typeface="Monotype Sorts" pitchFamily="2" charset="2"/>
              <a:buNone/>
            </a:pPr>
            <a:r>
              <a:rPr lang="it-IT" altLang="it-IT" sz="1600">
                <a:latin typeface="Tahoma" pitchFamily="34" charset="0"/>
              </a:rPr>
              <a:t>W</a:t>
            </a:r>
          </a:p>
        </p:txBody>
      </p:sp>
      <p:sp>
        <p:nvSpPr>
          <p:cNvPr id="57366" name="Line 24"/>
          <p:cNvSpPr>
            <a:spLocks noChangeShapeType="1"/>
          </p:cNvSpPr>
          <p:nvPr/>
        </p:nvSpPr>
        <p:spPr bwMode="auto">
          <a:xfrm flipV="1">
            <a:off x="5300663" y="1917700"/>
            <a:ext cx="0" cy="3457575"/>
          </a:xfrm>
          <a:prstGeom prst="line">
            <a:avLst/>
          </a:prstGeom>
          <a:noFill/>
          <a:ln w="28575">
            <a:solidFill>
              <a:srgbClr val="80808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7367" name="Line 25"/>
          <p:cNvSpPr>
            <a:spLocks noChangeShapeType="1"/>
          </p:cNvSpPr>
          <p:nvPr/>
        </p:nvSpPr>
        <p:spPr bwMode="auto">
          <a:xfrm>
            <a:off x="5291138" y="5373688"/>
            <a:ext cx="3365500" cy="1587"/>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7368" name="Text Box 26"/>
          <p:cNvSpPr txBox="1">
            <a:spLocks noChangeArrowheads="1"/>
          </p:cNvSpPr>
          <p:nvPr/>
        </p:nvSpPr>
        <p:spPr bwMode="auto">
          <a:xfrm>
            <a:off x="7019925" y="5348288"/>
            <a:ext cx="13684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rgbClr val="3333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spcBef>
                <a:spcPct val="50000"/>
              </a:spcBef>
              <a:buFont typeface="Monotype Sorts" pitchFamily="2" charset="2"/>
              <a:buNone/>
            </a:pPr>
            <a:r>
              <a:rPr lang="it-IT" altLang="it-IT" sz="1600" dirty="0" err="1">
                <a:latin typeface="Tahoma" pitchFamily="34" charset="0"/>
              </a:rPr>
              <a:t>distance</a:t>
            </a:r>
            <a:endParaRPr lang="it-IT" altLang="it-IT" sz="1600" dirty="0">
              <a:latin typeface="Tahoma" pitchFamily="34" charset="0"/>
            </a:endParaRPr>
          </a:p>
        </p:txBody>
      </p:sp>
      <p:sp>
        <p:nvSpPr>
          <p:cNvPr id="57369" name="Text Box 27"/>
          <p:cNvSpPr txBox="1">
            <a:spLocks noChangeArrowheads="1"/>
          </p:cNvSpPr>
          <p:nvPr/>
        </p:nvSpPr>
        <p:spPr bwMode="auto">
          <a:xfrm>
            <a:off x="4606925" y="635765"/>
            <a:ext cx="1368425"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rgbClr val="3333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spcBef>
                <a:spcPct val="50000"/>
              </a:spcBef>
              <a:buFont typeface="Monotype Sorts" pitchFamily="2" charset="2"/>
              <a:buNone/>
            </a:pPr>
            <a:r>
              <a:rPr lang="it-IT" altLang="it-IT" sz="1600" dirty="0" err="1">
                <a:latin typeface="Tahoma" pitchFamily="34" charset="0"/>
              </a:rPr>
              <a:t>Transport</a:t>
            </a:r>
            <a:r>
              <a:rPr lang="it-IT" altLang="it-IT" sz="1600" dirty="0">
                <a:latin typeface="Tahoma" pitchFamily="34" charset="0"/>
              </a:rPr>
              <a:t> </a:t>
            </a:r>
            <a:r>
              <a:rPr lang="it-IT" altLang="it-IT" sz="1600" dirty="0" err="1">
                <a:latin typeface="Tahoma" pitchFamily="34" charset="0"/>
              </a:rPr>
              <a:t>costs</a:t>
            </a:r>
            <a:endParaRPr lang="it-IT" altLang="it-IT" sz="1600" dirty="0">
              <a:latin typeface="Tahoma" pitchFamily="34" charset="0"/>
            </a:endParaRPr>
          </a:p>
          <a:p>
            <a:pPr>
              <a:spcBef>
                <a:spcPct val="50000"/>
              </a:spcBef>
              <a:buFont typeface="Monotype Sorts" pitchFamily="2" charset="2"/>
              <a:buNone/>
            </a:pPr>
            <a:endParaRPr lang="it-IT" altLang="it-IT" sz="1600" dirty="0">
              <a:latin typeface="Tahoma" pitchFamily="34" charset="0"/>
            </a:endParaRPr>
          </a:p>
        </p:txBody>
      </p:sp>
      <p:sp>
        <p:nvSpPr>
          <p:cNvPr id="57370" name="Text Box 28"/>
          <p:cNvSpPr txBox="1">
            <a:spLocks noChangeArrowheads="1"/>
          </p:cNvSpPr>
          <p:nvPr/>
        </p:nvSpPr>
        <p:spPr bwMode="auto">
          <a:xfrm>
            <a:off x="5146675" y="5397500"/>
            <a:ext cx="36036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rgbClr val="3333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50000"/>
              </a:spcBef>
              <a:buFont typeface="Monotype Sorts" pitchFamily="2" charset="2"/>
              <a:buNone/>
            </a:pPr>
            <a:r>
              <a:rPr lang="it-IT" altLang="it-IT" sz="1600">
                <a:latin typeface="Tahoma" pitchFamily="34" charset="0"/>
              </a:rPr>
              <a:t>A</a:t>
            </a:r>
          </a:p>
        </p:txBody>
      </p:sp>
      <p:sp>
        <p:nvSpPr>
          <p:cNvPr id="57371" name="Text Box 29"/>
          <p:cNvSpPr txBox="1">
            <a:spLocks noChangeArrowheads="1"/>
          </p:cNvSpPr>
          <p:nvPr/>
        </p:nvSpPr>
        <p:spPr bwMode="auto">
          <a:xfrm>
            <a:off x="8386763" y="5359400"/>
            <a:ext cx="36036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rgbClr val="3333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50000"/>
              </a:spcBef>
              <a:buFont typeface="Monotype Sorts" pitchFamily="2" charset="2"/>
              <a:buNone/>
            </a:pPr>
            <a:r>
              <a:rPr lang="it-IT" altLang="it-IT" sz="1600">
                <a:latin typeface="Tahoma" pitchFamily="34" charset="0"/>
              </a:rPr>
              <a:t>B</a:t>
            </a:r>
          </a:p>
        </p:txBody>
      </p:sp>
      <p:sp>
        <p:nvSpPr>
          <p:cNvPr id="57372" name="Text Box 30"/>
          <p:cNvSpPr txBox="1">
            <a:spLocks noChangeArrowheads="1"/>
          </p:cNvSpPr>
          <p:nvPr/>
        </p:nvSpPr>
        <p:spPr bwMode="auto">
          <a:xfrm>
            <a:off x="8675688" y="2998788"/>
            <a:ext cx="36036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rgbClr val="3333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50000"/>
              </a:spcBef>
              <a:buFont typeface="Monotype Sorts" pitchFamily="2" charset="2"/>
              <a:buNone/>
            </a:pPr>
            <a:r>
              <a:rPr lang="it-IT" altLang="it-IT" sz="1600">
                <a:latin typeface="Tahoma" pitchFamily="34" charset="0"/>
              </a:rPr>
              <a:t>Y</a:t>
            </a:r>
          </a:p>
        </p:txBody>
      </p:sp>
      <p:sp>
        <p:nvSpPr>
          <p:cNvPr id="57373" name="Freeform 31"/>
          <p:cNvSpPr>
            <a:spLocks/>
          </p:cNvSpPr>
          <p:nvPr/>
        </p:nvSpPr>
        <p:spPr bwMode="auto">
          <a:xfrm>
            <a:off x="5303838" y="3565525"/>
            <a:ext cx="1733550" cy="1168400"/>
          </a:xfrm>
          <a:custGeom>
            <a:avLst/>
            <a:gdLst>
              <a:gd name="T0" fmla="*/ 0 w 1092"/>
              <a:gd name="T1" fmla="*/ 1168400 h 736"/>
              <a:gd name="T2" fmla="*/ 596900 w 1092"/>
              <a:gd name="T3" fmla="*/ 376238 h 736"/>
              <a:gd name="T4" fmla="*/ 1733550 w 1092"/>
              <a:gd name="T5" fmla="*/ 0 h 736"/>
              <a:gd name="T6" fmla="*/ 0 60000 65536"/>
              <a:gd name="T7" fmla="*/ 0 60000 65536"/>
              <a:gd name="T8" fmla="*/ 0 60000 65536"/>
            </a:gdLst>
            <a:ahLst/>
            <a:cxnLst>
              <a:cxn ang="T6">
                <a:pos x="T0" y="T1"/>
              </a:cxn>
              <a:cxn ang="T7">
                <a:pos x="T2" y="T3"/>
              </a:cxn>
              <a:cxn ang="T8">
                <a:pos x="T4" y="T5"/>
              </a:cxn>
            </a:cxnLst>
            <a:rect l="0" t="0" r="r" b="b"/>
            <a:pathLst>
              <a:path w="1092" h="736">
                <a:moveTo>
                  <a:pt x="0" y="736"/>
                </a:moveTo>
                <a:cubicBezTo>
                  <a:pt x="70" y="554"/>
                  <a:pt x="194" y="360"/>
                  <a:pt x="376" y="237"/>
                </a:cubicBezTo>
                <a:cubicBezTo>
                  <a:pt x="558" y="114"/>
                  <a:pt x="943" y="49"/>
                  <a:pt x="1092" y="0"/>
                </a:cubicBezTo>
              </a:path>
            </a:pathLst>
          </a:custGeom>
          <a:noFill/>
          <a:ln w="38100" cap="flat" cmpd="sng">
            <a:solidFill>
              <a:srgbClr val="FF66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7374" name="Text Box 32"/>
          <p:cNvSpPr txBox="1">
            <a:spLocks noChangeArrowheads="1"/>
          </p:cNvSpPr>
          <p:nvPr/>
        </p:nvSpPr>
        <p:spPr bwMode="auto">
          <a:xfrm>
            <a:off x="4930775" y="4389438"/>
            <a:ext cx="36036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rgbClr val="3333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50000"/>
              </a:spcBef>
              <a:buFont typeface="Monotype Sorts" pitchFamily="2" charset="2"/>
              <a:buNone/>
            </a:pPr>
            <a:r>
              <a:rPr lang="it-IT" altLang="it-IT" sz="1600">
                <a:latin typeface="Tahoma" pitchFamily="34" charset="0"/>
              </a:rPr>
              <a:t>T</a:t>
            </a:r>
          </a:p>
        </p:txBody>
      </p:sp>
      <p:sp>
        <p:nvSpPr>
          <p:cNvPr id="57375" name="Line 33"/>
          <p:cNvSpPr>
            <a:spLocks noChangeShapeType="1"/>
          </p:cNvSpPr>
          <p:nvPr/>
        </p:nvSpPr>
        <p:spPr bwMode="auto">
          <a:xfrm flipV="1">
            <a:off x="5303838" y="4725988"/>
            <a:ext cx="0" cy="647700"/>
          </a:xfrm>
          <a:prstGeom prst="line">
            <a:avLst/>
          </a:prstGeom>
          <a:noFill/>
          <a:ln w="38100">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7376" name="Text Box 34"/>
          <p:cNvSpPr txBox="1">
            <a:spLocks noChangeArrowheads="1"/>
          </p:cNvSpPr>
          <p:nvPr/>
        </p:nvSpPr>
        <p:spPr bwMode="auto">
          <a:xfrm>
            <a:off x="8675688" y="4510088"/>
            <a:ext cx="36036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rgbClr val="3333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50000"/>
              </a:spcBef>
              <a:buFont typeface="Monotype Sorts" pitchFamily="2" charset="2"/>
              <a:buNone/>
            </a:pPr>
            <a:r>
              <a:rPr lang="it-IT" altLang="it-IT" sz="1600">
                <a:latin typeface="Tahoma" pitchFamily="34" charset="0"/>
              </a:rPr>
              <a:t>V</a:t>
            </a:r>
          </a:p>
        </p:txBody>
      </p:sp>
      <p:sp>
        <p:nvSpPr>
          <p:cNvPr id="57377" name="Line 35"/>
          <p:cNvSpPr>
            <a:spLocks noChangeShapeType="1"/>
          </p:cNvSpPr>
          <p:nvPr/>
        </p:nvSpPr>
        <p:spPr bwMode="auto">
          <a:xfrm flipV="1">
            <a:off x="8645525" y="1917700"/>
            <a:ext cx="0" cy="3457575"/>
          </a:xfrm>
          <a:prstGeom prst="line">
            <a:avLst/>
          </a:prstGeom>
          <a:noFill/>
          <a:ln w="28575">
            <a:solidFill>
              <a:srgbClr val="80808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7378" name="Line 36"/>
          <p:cNvSpPr>
            <a:spLocks noChangeShapeType="1"/>
          </p:cNvSpPr>
          <p:nvPr/>
        </p:nvSpPr>
        <p:spPr bwMode="auto">
          <a:xfrm flipV="1">
            <a:off x="8650288" y="4714875"/>
            <a:ext cx="0" cy="647700"/>
          </a:xfrm>
          <a:prstGeom prst="line">
            <a:avLst/>
          </a:prstGeom>
          <a:noFill/>
          <a:ln w="38100">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7379" name="Freeform 37"/>
          <p:cNvSpPr>
            <a:spLocks/>
          </p:cNvSpPr>
          <p:nvPr/>
        </p:nvSpPr>
        <p:spPr bwMode="auto">
          <a:xfrm>
            <a:off x="7023100" y="3565525"/>
            <a:ext cx="1627188" cy="1152525"/>
          </a:xfrm>
          <a:custGeom>
            <a:avLst/>
            <a:gdLst>
              <a:gd name="T0" fmla="*/ 1627188 w 1025"/>
              <a:gd name="T1" fmla="*/ 1152525 h 726"/>
              <a:gd name="T2" fmla="*/ 1028700 w 1025"/>
              <a:gd name="T3" fmla="*/ 360363 h 726"/>
              <a:gd name="T4" fmla="*/ 0 w 1025"/>
              <a:gd name="T5" fmla="*/ 0 h 726"/>
              <a:gd name="T6" fmla="*/ 0 60000 65536"/>
              <a:gd name="T7" fmla="*/ 0 60000 65536"/>
              <a:gd name="T8" fmla="*/ 0 60000 65536"/>
            </a:gdLst>
            <a:ahLst/>
            <a:cxnLst>
              <a:cxn ang="T6">
                <a:pos x="T0" y="T1"/>
              </a:cxn>
              <a:cxn ang="T7">
                <a:pos x="T2" y="T3"/>
              </a:cxn>
              <a:cxn ang="T8">
                <a:pos x="T4" y="T5"/>
              </a:cxn>
            </a:cxnLst>
            <a:rect l="0" t="0" r="r" b="b"/>
            <a:pathLst>
              <a:path w="1025" h="726">
                <a:moveTo>
                  <a:pt x="1025" y="726"/>
                </a:moveTo>
                <a:cubicBezTo>
                  <a:pt x="955" y="544"/>
                  <a:pt x="819" y="348"/>
                  <a:pt x="648" y="227"/>
                </a:cubicBezTo>
                <a:cubicBezTo>
                  <a:pt x="477" y="106"/>
                  <a:pt x="135" y="47"/>
                  <a:pt x="0" y="0"/>
                </a:cubicBezTo>
              </a:path>
            </a:pathLst>
          </a:custGeom>
          <a:noFill/>
          <a:ln w="38100" cap="flat" cmpd="sng">
            <a:solidFill>
              <a:srgbClr val="FF66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7380" name="Text Box 38"/>
          <p:cNvSpPr txBox="1">
            <a:spLocks noChangeArrowheads="1"/>
          </p:cNvSpPr>
          <p:nvPr/>
        </p:nvSpPr>
        <p:spPr bwMode="auto">
          <a:xfrm>
            <a:off x="4930775" y="2998788"/>
            <a:ext cx="36036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rgbClr val="3333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50000"/>
              </a:spcBef>
              <a:buFont typeface="Monotype Sorts" pitchFamily="2" charset="2"/>
              <a:buNone/>
            </a:pPr>
            <a:r>
              <a:rPr lang="it-IT" altLang="it-IT" sz="1600">
                <a:latin typeface="Tahoma" pitchFamily="34" charset="0"/>
              </a:rPr>
              <a:t>Z</a:t>
            </a:r>
          </a:p>
        </p:txBody>
      </p:sp>
      <p:sp>
        <p:nvSpPr>
          <p:cNvPr id="57381" name="Freeform 39"/>
          <p:cNvSpPr>
            <a:spLocks/>
          </p:cNvSpPr>
          <p:nvPr/>
        </p:nvSpPr>
        <p:spPr bwMode="auto">
          <a:xfrm>
            <a:off x="5291138" y="649288"/>
            <a:ext cx="3359150" cy="1500187"/>
          </a:xfrm>
          <a:custGeom>
            <a:avLst/>
            <a:gdLst>
              <a:gd name="T0" fmla="*/ 3359150 w 2116"/>
              <a:gd name="T1" fmla="*/ 1500187 h 547"/>
              <a:gd name="T2" fmla="*/ 1703388 w 2116"/>
              <a:gd name="T3" fmla="*/ 5485 h 547"/>
              <a:gd name="T4" fmla="*/ 0 w 2116"/>
              <a:gd name="T5" fmla="*/ 1461791 h 547"/>
              <a:gd name="T6" fmla="*/ 0 60000 65536"/>
              <a:gd name="T7" fmla="*/ 0 60000 65536"/>
              <a:gd name="T8" fmla="*/ 0 60000 65536"/>
            </a:gdLst>
            <a:ahLst/>
            <a:cxnLst>
              <a:cxn ang="T6">
                <a:pos x="T0" y="T1"/>
              </a:cxn>
              <a:cxn ang="T7">
                <a:pos x="T2" y="T3"/>
              </a:cxn>
              <a:cxn ang="T8">
                <a:pos x="T4" y="T5"/>
              </a:cxn>
            </a:cxnLst>
            <a:rect l="0" t="0" r="r" b="b"/>
            <a:pathLst>
              <a:path w="2116" h="547">
                <a:moveTo>
                  <a:pt x="2116" y="547"/>
                </a:moveTo>
                <a:cubicBezTo>
                  <a:pt x="1768" y="278"/>
                  <a:pt x="1426" y="4"/>
                  <a:pt x="1073" y="2"/>
                </a:cubicBezTo>
                <a:cubicBezTo>
                  <a:pt x="720" y="0"/>
                  <a:pt x="224" y="422"/>
                  <a:pt x="0" y="533"/>
                </a:cubicBezTo>
              </a:path>
            </a:pathLst>
          </a:custGeom>
          <a:noFill/>
          <a:ln w="38100" cap="flat" cmpd="sng">
            <a:solidFill>
              <a:srgbClr val="FF0000"/>
            </a:solidFill>
            <a:prstDash val="dash"/>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nvGrpSpPr>
          <p:cNvPr id="57382" name="Group 40"/>
          <p:cNvGrpSpPr>
            <a:grpSpLocks/>
          </p:cNvGrpSpPr>
          <p:nvPr/>
        </p:nvGrpSpPr>
        <p:grpSpPr bwMode="auto">
          <a:xfrm>
            <a:off x="7019925" y="646113"/>
            <a:ext cx="0" cy="4729162"/>
            <a:chOff x="1474" y="1325"/>
            <a:chExt cx="0" cy="2299"/>
          </a:xfrm>
        </p:grpSpPr>
        <p:sp>
          <p:nvSpPr>
            <p:cNvPr id="57389" name="Line 41"/>
            <p:cNvSpPr>
              <a:spLocks noChangeShapeType="1"/>
            </p:cNvSpPr>
            <p:nvPr/>
          </p:nvSpPr>
          <p:spPr bwMode="auto">
            <a:xfrm>
              <a:off x="1474" y="2478"/>
              <a:ext cx="0" cy="1146"/>
            </a:xfrm>
            <a:prstGeom prst="line">
              <a:avLst/>
            </a:prstGeom>
            <a:noFill/>
            <a:ln w="28575">
              <a:solidFill>
                <a:schemeClr val="accent2"/>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7390" name="Line 42"/>
            <p:cNvSpPr>
              <a:spLocks noChangeShapeType="1"/>
            </p:cNvSpPr>
            <p:nvPr/>
          </p:nvSpPr>
          <p:spPr bwMode="auto">
            <a:xfrm>
              <a:off x="1474" y="1325"/>
              <a:ext cx="0" cy="1146"/>
            </a:xfrm>
            <a:prstGeom prst="line">
              <a:avLst/>
            </a:prstGeom>
            <a:noFill/>
            <a:ln w="28575">
              <a:solidFill>
                <a:schemeClr val="accent2"/>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57383" name="Text Box 43"/>
          <p:cNvSpPr txBox="1">
            <a:spLocks noChangeArrowheads="1"/>
          </p:cNvSpPr>
          <p:nvPr/>
        </p:nvSpPr>
        <p:spPr bwMode="auto">
          <a:xfrm>
            <a:off x="7019925" y="1270000"/>
            <a:ext cx="36036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rgbClr val="3333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50000"/>
              </a:spcBef>
              <a:buFont typeface="Monotype Sorts" pitchFamily="2" charset="2"/>
              <a:buNone/>
            </a:pPr>
            <a:r>
              <a:rPr lang="it-IT" altLang="it-IT" sz="1600">
                <a:latin typeface="Tahoma" pitchFamily="34" charset="0"/>
              </a:rPr>
              <a:t>W</a:t>
            </a:r>
          </a:p>
        </p:txBody>
      </p:sp>
      <p:sp>
        <p:nvSpPr>
          <p:cNvPr id="57384" name="Line 44"/>
          <p:cNvSpPr>
            <a:spLocks noChangeShapeType="1"/>
          </p:cNvSpPr>
          <p:nvPr/>
        </p:nvSpPr>
        <p:spPr bwMode="auto">
          <a:xfrm flipV="1">
            <a:off x="7019925" y="2913063"/>
            <a:ext cx="0" cy="647700"/>
          </a:xfrm>
          <a:prstGeom prst="line">
            <a:avLst/>
          </a:prstGeom>
          <a:noFill/>
          <a:ln w="38100">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7385" name="Freeform 45"/>
          <p:cNvSpPr>
            <a:spLocks/>
          </p:cNvSpPr>
          <p:nvPr/>
        </p:nvSpPr>
        <p:spPr bwMode="auto">
          <a:xfrm>
            <a:off x="7007225" y="2184400"/>
            <a:ext cx="1633538" cy="736600"/>
          </a:xfrm>
          <a:custGeom>
            <a:avLst/>
            <a:gdLst>
              <a:gd name="T0" fmla="*/ 0 w 1092"/>
              <a:gd name="T1" fmla="*/ 736600 h 736"/>
              <a:gd name="T2" fmla="*/ 562464 w 1092"/>
              <a:gd name="T3" fmla="*/ 237193 h 736"/>
              <a:gd name="T4" fmla="*/ 1633538 w 1092"/>
              <a:gd name="T5" fmla="*/ 0 h 736"/>
              <a:gd name="T6" fmla="*/ 0 60000 65536"/>
              <a:gd name="T7" fmla="*/ 0 60000 65536"/>
              <a:gd name="T8" fmla="*/ 0 60000 65536"/>
            </a:gdLst>
            <a:ahLst/>
            <a:cxnLst>
              <a:cxn ang="T6">
                <a:pos x="T0" y="T1"/>
              </a:cxn>
              <a:cxn ang="T7">
                <a:pos x="T2" y="T3"/>
              </a:cxn>
              <a:cxn ang="T8">
                <a:pos x="T4" y="T5"/>
              </a:cxn>
            </a:cxnLst>
            <a:rect l="0" t="0" r="r" b="b"/>
            <a:pathLst>
              <a:path w="1092" h="736">
                <a:moveTo>
                  <a:pt x="0" y="736"/>
                </a:moveTo>
                <a:cubicBezTo>
                  <a:pt x="70" y="554"/>
                  <a:pt x="194" y="360"/>
                  <a:pt x="376" y="237"/>
                </a:cubicBezTo>
                <a:cubicBezTo>
                  <a:pt x="558" y="114"/>
                  <a:pt x="943" y="49"/>
                  <a:pt x="1092" y="0"/>
                </a:cubicBezTo>
              </a:path>
            </a:pathLst>
          </a:custGeom>
          <a:noFill/>
          <a:ln w="38100" cap="flat" cmpd="sng">
            <a:solidFill>
              <a:srgbClr val="FF66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7386" name="Freeform 46"/>
          <p:cNvSpPr>
            <a:spLocks/>
          </p:cNvSpPr>
          <p:nvPr/>
        </p:nvSpPr>
        <p:spPr bwMode="auto">
          <a:xfrm flipH="1">
            <a:off x="5292725" y="2146300"/>
            <a:ext cx="1717675" cy="736600"/>
          </a:xfrm>
          <a:custGeom>
            <a:avLst/>
            <a:gdLst>
              <a:gd name="T0" fmla="*/ 0 w 1092"/>
              <a:gd name="T1" fmla="*/ 736600 h 736"/>
              <a:gd name="T2" fmla="*/ 591434 w 1092"/>
              <a:gd name="T3" fmla="*/ 237193 h 736"/>
              <a:gd name="T4" fmla="*/ 1717675 w 1092"/>
              <a:gd name="T5" fmla="*/ 0 h 736"/>
              <a:gd name="T6" fmla="*/ 0 60000 65536"/>
              <a:gd name="T7" fmla="*/ 0 60000 65536"/>
              <a:gd name="T8" fmla="*/ 0 60000 65536"/>
            </a:gdLst>
            <a:ahLst/>
            <a:cxnLst>
              <a:cxn ang="T6">
                <a:pos x="T0" y="T1"/>
              </a:cxn>
              <a:cxn ang="T7">
                <a:pos x="T2" y="T3"/>
              </a:cxn>
              <a:cxn ang="T8">
                <a:pos x="T4" y="T5"/>
              </a:cxn>
            </a:cxnLst>
            <a:rect l="0" t="0" r="r" b="b"/>
            <a:pathLst>
              <a:path w="1092" h="736">
                <a:moveTo>
                  <a:pt x="0" y="736"/>
                </a:moveTo>
                <a:cubicBezTo>
                  <a:pt x="70" y="554"/>
                  <a:pt x="194" y="360"/>
                  <a:pt x="376" y="237"/>
                </a:cubicBezTo>
                <a:cubicBezTo>
                  <a:pt x="558" y="114"/>
                  <a:pt x="943" y="49"/>
                  <a:pt x="1092" y="0"/>
                </a:cubicBezTo>
              </a:path>
            </a:pathLst>
          </a:custGeom>
          <a:noFill/>
          <a:ln w="38100" cap="flat" cmpd="sng">
            <a:solidFill>
              <a:srgbClr val="FF66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7387" name="Text Box 47"/>
          <p:cNvSpPr txBox="1">
            <a:spLocks noChangeArrowheads="1"/>
          </p:cNvSpPr>
          <p:nvPr/>
        </p:nvSpPr>
        <p:spPr bwMode="auto">
          <a:xfrm>
            <a:off x="6897688" y="5360988"/>
            <a:ext cx="36036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rgbClr val="3333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50000"/>
              </a:spcBef>
              <a:buFont typeface="Monotype Sorts" pitchFamily="2" charset="2"/>
              <a:buNone/>
            </a:pPr>
            <a:r>
              <a:rPr lang="it-IT" altLang="it-IT" sz="1600">
                <a:latin typeface="Tahoma" pitchFamily="34" charset="0"/>
              </a:rPr>
              <a:t>I</a:t>
            </a:r>
          </a:p>
        </p:txBody>
      </p:sp>
      <p:sp>
        <p:nvSpPr>
          <p:cNvPr id="57388" name="Text Box 48"/>
          <p:cNvSpPr txBox="1">
            <a:spLocks noChangeArrowheads="1"/>
          </p:cNvSpPr>
          <p:nvPr/>
        </p:nvSpPr>
        <p:spPr bwMode="auto">
          <a:xfrm>
            <a:off x="2241550" y="5445125"/>
            <a:ext cx="36036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rgbClr val="3333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6pPr>
            <a:lvl7pPr marL="29718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7pPr>
            <a:lvl8pPr marL="34290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8pPr>
            <a:lvl9pPr marL="3886200" indent="-228600" algn="ctr" eaLnBrk="0" fontAlgn="base" hangingPunct="0">
              <a:spcBef>
                <a:spcPct val="20000"/>
              </a:spcBef>
              <a:spcAft>
                <a:spcPct val="0"/>
              </a:spcAft>
              <a:buClr>
                <a:schemeClr val="bg2"/>
              </a:buClr>
              <a:buFont typeface="Monotype Sorts" pitchFamily="2" charset="2"/>
              <a:buChar char="è"/>
              <a:defRPr sz="2800">
                <a:solidFill>
                  <a:schemeClr val="tx1"/>
                </a:solidFill>
                <a:latin typeface="Times New Roman" pitchFamily="18" charset="0"/>
              </a:defRPr>
            </a:lvl9pPr>
          </a:lstStyle>
          <a:p>
            <a:pPr algn="l">
              <a:spcBef>
                <a:spcPct val="50000"/>
              </a:spcBef>
              <a:buFont typeface="Monotype Sorts" pitchFamily="2" charset="2"/>
              <a:buNone/>
            </a:pPr>
            <a:r>
              <a:rPr lang="it-IT" altLang="it-IT" sz="1600">
                <a:latin typeface="Tahoma" pitchFamily="34" charset="0"/>
              </a:rPr>
              <a:t>I</a:t>
            </a:r>
          </a:p>
        </p:txBody>
      </p:sp>
    </p:spTree>
    <p:extLst>
      <p:ext uri="{BB962C8B-B14F-4D97-AF65-F5344CB8AC3E}">
        <p14:creationId xmlns:p14="http://schemas.microsoft.com/office/powerpoint/2010/main" val="2866793797"/>
      </p:ext>
    </p:extLst>
  </p:cSld>
  <p:clrMapOvr>
    <a:masterClrMapping/>
  </p:clrMapOvr>
  <p:transition/>
</p:sld>
</file>

<file path=ppt/theme/theme1.xml><?xml version="1.0" encoding="utf-8"?>
<a:theme xmlns:a="http://schemas.openxmlformats.org/drawingml/2006/main" name="AV2_1">
  <a:themeElements>
    <a:clrScheme name="AV2_1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fontScheme name="AV2_1">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9050" cap="flat" cmpd="sng" algn="ctr">
          <a:solidFill>
            <a:srgbClr val="333333"/>
          </a:solidFill>
          <a:prstDash val="solid"/>
          <a:round/>
          <a:headEnd type="none" w="med" len="med"/>
          <a:tailEnd type="triangl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20000"/>
          </a:spcBef>
          <a:spcAft>
            <a:spcPct val="0"/>
          </a:spcAft>
          <a:buClr>
            <a:schemeClr val="bg2"/>
          </a:buClr>
          <a:buSzTx/>
          <a:buFont typeface="Monotype Sorts" pitchFamily="2" charset="2"/>
          <a:buChar char="è"/>
          <a:tabLst/>
          <a:defRPr kumimoji="0" lang="it-IT" sz="2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9050" cap="flat" cmpd="sng" algn="ctr">
          <a:solidFill>
            <a:srgbClr val="333333"/>
          </a:solidFill>
          <a:prstDash val="solid"/>
          <a:round/>
          <a:headEnd type="none" w="med" len="med"/>
          <a:tailEnd type="triangl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20000"/>
          </a:spcBef>
          <a:spcAft>
            <a:spcPct val="0"/>
          </a:spcAft>
          <a:buClr>
            <a:schemeClr val="bg2"/>
          </a:buClr>
          <a:buSzTx/>
          <a:buFont typeface="Monotype Sorts" pitchFamily="2" charset="2"/>
          <a:buChar char="è"/>
          <a:tabLst/>
          <a:defRPr kumimoji="0" lang="it-IT" sz="2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AV2_1 1">
        <a:dk1>
          <a:srgbClr val="000000"/>
        </a:dk1>
        <a:lt1>
          <a:srgbClr val="FFFFFF"/>
        </a:lt1>
        <a:dk2>
          <a:srgbClr val="40458C"/>
        </a:dk2>
        <a:lt2>
          <a:srgbClr val="FFFFCC"/>
        </a:lt2>
        <a:accent1>
          <a:srgbClr val="8D8DB3"/>
        </a:accent1>
        <a:accent2>
          <a:srgbClr val="B2B2B2"/>
        </a:accent2>
        <a:accent3>
          <a:srgbClr val="AFB0C5"/>
        </a:accent3>
        <a:accent4>
          <a:srgbClr val="DADADA"/>
        </a:accent4>
        <a:accent5>
          <a:srgbClr val="C5C5D6"/>
        </a:accent5>
        <a:accent6>
          <a:srgbClr val="A1A1A1"/>
        </a:accent6>
        <a:hlink>
          <a:srgbClr val="6F89F7"/>
        </a:hlink>
        <a:folHlink>
          <a:srgbClr val="4F56AD"/>
        </a:folHlink>
      </a:clrScheme>
      <a:clrMap bg1="dk2" tx1="lt1" bg2="dk1" tx2="lt2" accent1="accent1" accent2="accent2" accent3="accent3" accent4="accent4" accent5="accent5" accent6="accent6" hlink="hlink" folHlink="folHlink"/>
    </a:extraClrScheme>
    <a:extraClrScheme>
      <a:clrScheme name="AV2_1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clrMap bg1="lt1" tx1="dk1" bg2="lt2" tx2="dk2" accent1="accent1" accent2="accent2" accent3="accent3" accent4="accent4" accent5="accent5" accent6="accent6" hlink="hlink" folHlink="folHlink"/>
    </a:extraClrScheme>
    <a:extraClrScheme>
      <a:clrScheme name="AV2_1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clrMap bg1="lt1" tx1="dk1" bg2="lt2" tx2="dk2" accent1="accent1" accent2="accent2" accent3="accent3" accent4="accent4" accent5="accent5" accent6="accent6" hlink="hlink" folHlink="folHlink"/>
    </a:extraClrScheme>
    <a:extraClrScheme>
      <a:clrScheme name="AV2_1 4">
        <a:dk1>
          <a:srgbClr val="333300"/>
        </a:dk1>
        <a:lt1>
          <a:srgbClr val="FFFFFF"/>
        </a:lt1>
        <a:dk2>
          <a:srgbClr val="663300"/>
        </a:dk2>
        <a:lt2>
          <a:srgbClr val="B2B2B2"/>
        </a:lt2>
        <a:accent1>
          <a:srgbClr val="DDC6A7"/>
        </a:accent1>
        <a:accent2>
          <a:srgbClr val="D9C167"/>
        </a:accent2>
        <a:accent3>
          <a:srgbClr val="FFFFFF"/>
        </a:accent3>
        <a:accent4>
          <a:srgbClr val="2A2A00"/>
        </a:accent4>
        <a:accent5>
          <a:srgbClr val="EBDFD0"/>
        </a:accent5>
        <a:accent6>
          <a:srgbClr val="C4AF5D"/>
        </a:accent6>
        <a:hlink>
          <a:srgbClr val="8A7A66"/>
        </a:hlink>
        <a:folHlink>
          <a:srgbClr val="C0AE9E"/>
        </a:folHlink>
      </a:clrScheme>
      <a:clrMap bg1="lt1" tx1="dk1" bg2="lt2" tx2="dk2" accent1="accent1" accent2="accent2" accent3="accent3" accent4="accent4" accent5="accent5" accent6="accent6" hlink="hlink" folHlink="folHlink"/>
    </a:extraClrScheme>
    <a:extraClrScheme>
      <a:clrScheme name="AV2_1 5">
        <a:dk1>
          <a:srgbClr val="000000"/>
        </a:dk1>
        <a:lt1>
          <a:srgbClr val="FFFFFF"/>
        </a:lt1>
        <a:dk2>
          <a:srgbClr val="003366"/>
        </a:dk2>
        <a:lt2>
          <a:srgbClr val="CCFFCC"/>
        </a:lt2>
        <a:accent1>
          <a:srgbClr val="006699"/>
        </a:accent1>
        <a:accent2>
          <a:srgbClr val="009999"/>
        </a:accent2>
        <a:accent3>
          <a:srgbClr val="AAADB8"/>
        </a:accent3>
        <a:accent4>
          <a:srgbClr val="DADADA"/>
        </a:accent4>
        <a:accent5>
          <a:srgbClr val="AAB8CA"/>
        </a:accent5>
        <a:accent6>
          <a:srgbClr val="008A8A"/>
        </a:accent6>
        <a:hlink>
          <a:srgbClr val="0099CC"/>
        </a:hlink>
        <a:folHlink>
          <a:srgbClr val="00458A"/>
        </a:folHlink>
      </a:clrScheme>
      <a:clrMap bg1="dk2" tx1="lt1" bg2="dk1" tx2="lt2" accent1="accent1" accent2="accent2" accent3="accent3" accent4="accent4" accent5="accent5" accent6="accent6" hlink="hlink" folHlink="folHlink"/>
    </a:extraClrScheme>
    <a:extraClrScheme>
      <a:clrScheme name="AV2_1 6">
        <a:dk1>
          <a:srgbClr val="000000"/>
        </a:dk1>
        <a:lt1>
          <a:srgbClr val="FFFFFF"/>
        </a:lt1>
        <a:dk2>
          <a:srgbClr val="004A48"/>
        </a:dk2>
        <a:lt2>
          <a:srgbClr val="33CCCC"/>
        </a:lt2>
        <a:accent1>
          <a:srgbClr val="006699"/>
        </a:accent1>
        <a:accent2>
          <a:srgbClr val="009999"/>
        </a:accent2>
        <a:accent3>
          <a:srgbClr val="AAB1B1"/>
        </a:accent3>
        <a:accent4>
          <a:srgbClr val="DADADA"/>
        </a:accent4>
        <a:accent5>
          <a:srgbClr val="AAB8CA"/>
        </a:accent5>
        <a:accent6>
          <a:srgbClr val="008A8A"/>
        </a:accent6>
        <a:hlink>
          <a:srgbClr val="00CC99"/>
        </a:hlink>
        <a:folHlink>
          <a:srgbClr val="006666"/>
        </a:folHlink>
      </a:clrScheme>
      <a:clrMap bg1="dk2" tx1="lt1" bg2="dk1" tx2="lt2" accent1="accent1" accent2="accent2" accent3="accent3" accent4="accent4" accent5="accent5" accent6="accent6" hlink="hlink" folHlink="folHlink"/>
    </a:extraClrScheme>
    <a:extraClrScheme>
      <a:clrScheme name="AV2_1 7">
        <a:dk1>
          <a:srgbClr val="000000"/>
        </a:dk1>
        <a:lt1>
          <a:srgbClr val="FFFFFF"/>
        </a:lt1>
        <a:dk2>
          <a:srgbClr val="333300"/>
        </a:dk2>
        <a:lt2>
          <a:srgbClr val="FFFFCC"/>
        </a:lt2>
        <a:accent1>
          <a:srgbClr val="CC9900"/>
        </a:accent1>
        <a:accent2>
          <a:srgbClr val="CC6600"/>
        </a:accent2>
        <a:accent3>
          <a:srgbClr val="ADADAA"/>
        </a:accent3>
        <a:accent4>
          <a:srgbClr val="DADADA"/>
        </a:accent4>
        <a:accent5>
          <a:srgbClr val="E2CAAA"/>
        </a:accent5>
        <a:accent6>
          <a:srgbClr val="B95C00"/>
        </a:accent6>
        <a:hlink>
          <a:srgbClr val="808000"/>
        </a:hlink>
        <a:folHlink>
          <a:srgbClr val="525000"/>
        </a:folHlink>
      </a:clrScheme>
      <a:clrMap bg1="dk2" tx1="lt1" bg2="dk1" tx2="lt2" accent1="accent1" accent2="accent2" accent3="accent3" accent4="accent4" accent5="accent5" accent6="accent6" hlink="hlink" folHlink="folHlink"/>
    </a:extraClrScheme>
    <a:extraClrScheme>
      <a:clrScheme name="AV2_1 8">
        <a:dk1>
          <a:srgbClr val="003D62"/>
        </a:dk1>
        <a:lt1>
          <a:srgbClr val="FFFFFF"/>
        </a:lt1>
        <a:dk2>
          <a:srgbClr val="006699"/>
        </a:dk2>
        <a:lt2>
          <a:srgbClr val="C8D1DA"/>
        </a:lt2>
        <a:accent1>
          <a:srgbClr val="9AC0EA"/>
        </a:accent1>
        <a:accent2>
          <a:srgbClr val="80C3C8"/>
        </a:accent2>
        <a:accent3>
          <a:srgbClr val="FFFFFF"/>
        </a:accent3>
        <a:accent4>
          <a:srgbClr val="003353"/>
        </a:accent4>
        <a:accent5>
          <a:srgbClr val="CADCF3"/>
        </a:accent5>
        <a:accent6>
          <a:srgbClr val="73B0B5"/>
        </a:accent6>
        <a:hlink>
          <a:srgbClr val="81ABCB"/>
        </a:hlink>
        <a:folHlink>
          <a:srgbClr val="B6CBD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C:\Dati\Documenti\Lezioni\AV2_1.ppt</Template>
  <TotalTime>16167</TotalTime>
  <Words>866</Words>
  <Application>Microsoft Office PowerPoint</Application>
  <PresentationFormat>Presentazione su schermo (4:3)</PresentationFormat>
  <Paragraphs>172</Paragraphs>
  <Slides>13</Slides>
  <Notes>5</Notes>
  <HiddenSlides>1</HiddenSlides>
  <MMClips>0</MMClips>
  <ScaleCrop>false</ScaleCrop>
  <HeadingPairs>
    <vt:vector size="6" baseType="variant">
      <vt:variant>
        <vt:lpstr>Caratteri utilizzati</vt:lpstr>
      </vt:variant>
      <vt:variant>
        <vt:i4>9</vt:i4>
      </vt:variant>
      <vt:variant>
        <vt:lpstr>Tema</vt:lpstr>
      </vt:variant>
      <vt:variant>
        <vt:i4>1</vt:i4>
      </vt:variant>
      <vt:variant>
        <vt:lpstr>Titoli diapositive</vt:lpstr>
      </vt:variant>
      <vt:variant>
        <vt:i4>13</vt:i4>
      </vt:variant>
    </vt:vector>
  </HeadingPairs>
  <TitlesOfParts>
    <vt:vector size="23" baseType="lpstr">
      <vt:lpstr>Abadi MT Condensed Extra Bold</vt:lpstr>
      <vt:lpstr>Agency FB</vt:lpstr>
      <vt:lpstr>Arial</vt:lpstr>
      <vt:lpstr>Arial Narrow</vt:lpstr>
      <vt:lpstr>AvantGarde Bk BT</vt:lpstr>
      <vt:lpstr>Monotype Sorts</vt:lpstr>
      <vt:lpstr>Tahoma</vt:lpstr>
      <vt:lpstr>Times New Roman</vt:lpstr>
      <vt:lpstr>Wingdings</vt:lpstr>
      <vt:lpstr>AV2_1</vt:lpstr>
      <vt:lpstr>Economic Geography   4 – Transport and location</vt:lpstr>
      <vt:lpstr>Learning Objectives</vt:lpstr>
      <vt:lpstr>The spatial structure of transport costs</vt:lpstr>
      <vt:lpstr>Different Friction of Distance Functions </vt:lpstr>
      <vt:lpstr>Different Components of Transport Time</vt:lpstr>
      <vt:lpstr>The spatial structure of transport costs</vt:lpstr>
      <vt:lpstr>Spatial structure of transport costs</vt:lpstr>
      <vt:lpstr>Zonal Freight Rates</vt:lpstr>
      <vt:lpstr>The spatial structure of transport costs  </vt:lpstr>
      <vt:lpstr>The spatial structure of transport costs </vt:lpstr>
      <vt:lpstr>The spatial structure of transport costs </vt:lpstr>
      <vt:lpstr>Intermodal Transportation Cost Function</vt:lpstr>
      <vt:lpstr>Presentazione standard di PowerPoint</vt:lpstr>
    </vt:vector>
  </TitlesOfParts>
  <Company>DSGS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Geografia Economica II modulo</dc:title>
  <dc:creator>9373 - Giuseppe  Borruso</dc:creator>
  <cp:lastModifiedBy>Giuseppe Borruso</cp:lastModifiedBy>
  <cp:revision>493</cp:revision>
  <cp:lastPrinted>2001-12-11T18:28:57Z</cp:lastPrinted>
  <dcterms:created xsi:type="dcterms:W3CDTF">2000-04-10T11:43:56Z</dcterms:created>
  <dcterms:modified xsi:type="dcterms:W3CDTF">2024-10-30T12:53:54Z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1</vt:i4>
  </property>
  <property fmtid="{D5CDD505-2E9C-101B-9397-08002B2CF9AE}" pid="3" name="GraphicType">
    <vt:i4>2</vt:i4>
  </property>
  <property fmtid="{D5CDD505-2E9C-101B-9397-08002B2CF9AE}" pid="4" name="Compression">
    <vt:i4>100</vt:i4>
  </property>
  <property fmtid="{D5CDD505-2E9C-101B-9397-08002B2CF9AE}" pid="5" name="ScreenSize">
    <vt:i4>2</vt:i4>
  </property>
  <property fmtid="{D5CDD505-2E9C-101B-9397-08002B2CF9AE}" pid="6" name="ScreenUsage">
    <vt:i4>2</vt:i4>
  </property>
  <property fmtid="{D5CDD505-2E9C-101B-9397-08002B2CF9AE}" pid="7" name="MailAddress">
    <vt:lpwstr>giuseppeb@econ.univ.trieste.it</vt:lpwstr>
  </property>
  <property fmtid="{D5CDD505-2E9C-101B-9397-08002B2CF9AE}" pid="8" name="HomePage">
    <vt:lpwstr/>
  </property>
  <property fmtid="{D5CDD505-2E9C-101B-9397-08002B2CF9AE}" pid="9" name="Other">
    <vt:lpwstr>Seminari introduttivi ai GIS_x000d_
Incontri tenuti dal Dott. Giuseppe Borruso</vt:lpwstr>
  </property>
  <property fmtid="{D5CDD505-2E9C-101B-9397-08002B2CF9AE}" pid="10" name="DownloadOriginal">
    <vt:bool>false</vt:bool>
  </property>
  <property fmtid="{D5CDD505-2E9C-101B-9397-08002B2CF9AE}" pid="11" name="DownloadIEButton">
    <vt:bool>true</vt:bool>
  </property>
  <property fmtid="{D5CDD505-2E9C-101B-9397-08002B2CF9AE}" pid="12" name="UseBrowserColor">
    <vt:bool>true</vt:bool>
  </property>
  <property fmtid="{D5CDD505-2E9C-101B-9397-08002B2CF9AE}" pid="13" name="BackColor">
    <vt:i4>15132390</vt:i4>
  </property>
  <property fmtid="{D5CDD505-2E9C-101B-9397-08002B2CF9AE}" pid="14" name="TextColor">
    <vt:i4>0</vt:i4>
  </property>
  <property fmtid="{D5CDD505-2E9C-101B-9397-08002B2CF9AE}" pid="15" name="LinkColor">
    <vt:i4>16711782</vt:i4>
  </property>
  <property fmtid="{D5CDD505-2E9C-101B-9397-08002B2CF9AE}" pid="16" name="VisitedColor">
    <vt:i4>10040268</vt:i4>
  </property>
  <property fmtid="{D5CDD505-2E9C-101B-9397-08002B2CF9AE}" pid="17" name="TransparentButton">
    <vt:i4>0</vt:i4>
  </property>
  <property fmtid="{D5CDD505-2E9C-101B-9397-08002B2CF9AE}" pid="18" name="ButtonType">
    <vt:i4>3</vt:i4>
  </property>
  <property fmtid="{D5CDD505-2E9C-101B-9397-08002B2CF9AE}" pid="19" name="ShowNotes">
    <vt:bool>false</vt:bool>
  </property>
  <property fmtid="{D5CDD505-2E9C-101B-9397-08002B2CF9AE}" pid="20" name="NavBtnPos">
    <vt:i4>1</vt:i4>
  </property>
  <property fmtid="{D5CDD505-2E9C-101B-9397-08002B2CF9AE}" pid="21" name="OutputDir">
    <vt:lpwstr>C:\Dati\Documenti\Varie</vt:lpwstr>
  </property>
</Properties>
</file>