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notesSlides/notesSlide3.xml" ContentType="application/vnd.openxmlformats-officedocument.presentationml.notesSlide+xml"/>
  <Override PartName="/ppt/ink/ink2.xml" ContentType="application/inkml+xml"/>
  <Override PartName="/ppt/notesSlides/notesSlide4.xml" ContentType="application/vnd.openxmlformats-officedocument.presentationml.notesSlide+xml"/>
  <Override PartName="/ppt/ink/ink3.xml" ContentType="application/inkml+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11"/>
  </p:notesMasterIdLst>
  <p:handoutMasterIdLst>
    <p:handoutMasterId r:id="rId12"/>
  </p:handoutMasterIdLst>
  <p:sldIdLst>
    <p:sldId id="256" r:id="rId2"/>
    <p:sldId id="316" r:id="rId3"/>
    <p:sldId id="539" r:id="rId4"/>
    <p:sldId id="542" r:id="rId5"/>
    <p:sldId id="541" r:id="rId6"/>
    <p:sldId id="540" r:id="rId7"/>
    <p:sldId id="370" r:id="rId8"/>
    <p:sldId id="371" r:id="rId9"/>
    <p:sldId id="482" r:id="rId10"/>
  </p:sldIdLst>
  <p:sldSz cx="9144000" cy="6858000" type="screen4x3"/>
  <p:notesSz cx="6781800" cy="9926638"/>
  <p:defaultTextStyle>
    <a:defPPr>
      <a:defRPr lang="it-IT"/>
    </a:defPPr>
    <a:lvl1pPr algn="l" rtl="0" fontAlgn="base">
      <a:spcBef>
        <a:spcPct val="0"/>
      </a:spcBef>
      <a:spcAft>
        <a:spcPct val="0"/>
      </a:spcAft>
      <a:defRPr sz="2800" kern="1200">
        <a:solidFill>
          <a:schemeClr val="tx1"/>
        </a:solidFill>
        <a:latin typeface="Times New Roman" pitchFamily="18" charset="0"/>
        <a:ea typeface="+mn-ea"/>
        <a:cs typeface="+mn-cs"/>
      </a:defRPr>
    </a:lvl1pPr>
    <a:lvl2pPr marL="457200" algn="l" rtl="0" fontAlgn="base">
      <a:spcBef>
        <a:spcPct val="0"/>
      </a:spcBef>
      <a:spcAft>
        <a:spcPct val="0"/>
      </a:spcAft>
      <a:defRPr sz="2800" kern="1200">
        <a:solidFill>
          <a:schemeClr val="tx1"/>
        </a:solidFill>
        <a:latin typeface="Times New Roman" pitchFamily="18" charset="0"/>
        <a:ea typeface="+mn-ea"/>
        <a:cs typeface="+mn-cs"/>
      </a:defRPr>
    </a:lvl2pPr>
    <a:lvl3pPr marL="914400" algn="l" rtl="0" fontAlgn="base">
      <a:spcBef>
        <a:spcPct val="0"/>
      </a:spcBef>
      <a:spcAft>
        <a:spcPct val="0"/>
      </a:spcAft>
      <a:defRPr sz="2800" kern="1200">
        <a:solidFill>
          <a:schemeClr val="tx1"/>
        </a:solidFill>
        <a:latin typeface="Times New Roman" pitchFamily="18" charset="0"/>
        <a:ea typeface="+mn-ea"/>
        <a:cs typeface="+mn-cs"/>
      </a:defRPr>
    </a:lvl3pPr>
    <a:lvl4pPr marL="1371600" algn="l" rtl="0" fontAlgn="base">
      <a:spcBef>
        <a:spcPct val="0"/>
      </a:spcBef>
      <a:spcAft>
        <a:spcPct val="0"/>
      </a:spcAft>
      <a:defRPr sz="2800" kern="1200">
        <a:solidFill>
          <a:schemeClr val="tx1"/>
        </a:solidFill>
        <a:latin typeface="Times New Roman" pitchFamily="18" charset="0"/>
        <a:ea typeface="+mn-ea"/>
        <a:cs typeface="+mn-cs"/>
      </a:defRPr>
    </a:lvl4pPr>
    <a:lvl5pPr marL="1828800" algn="l" rtl="0" fontAlgn="base">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5">
          <p15:clr>
            <a:srgbClr val="A4A3A4"/>
          </p15:clr>
        </p15:guide>
        <p15:guide id="2" pos="213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9373"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94417"/>
    <a:srgbClr val="527A5B"/>
    <a:srgbClr val="BA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33" autoAdjust="0"/>
    <p:restoredTop sz="91474" autoAdjust="0"/>
  </p:normalViewPr>
  <p:slideViewPr>
    <p:cSldViewPr>
      <p:cViewPr varScale="1">
        <p:scale>
          <a:sx n="60" d="100"/>
          <a:sy n="60" d="100"/>
        </p:scale>
        <p:origin x="1476" y="5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p:scale>
          <a:sx n="66" d="100"/>
          <a:sy n="66" d="100"/>
        </p:scale>
        <p:origin x="-1536" y="-72"/>
      </p:cViewPr>
      <p:guideLst>
        <p:guide orient="horz" pos="3125"/>
        <p:guide pos="213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l" eaLnBrk="0" hangingPunct="0">
              <a:spcBef>
                <a:spcPct val="0"/>
              </a:spcBef>
              <a:buClrTx/>
              <a:buFontTx/>
              <a:buNone/>
              <a:defRPr sz="1200"/>
            </a:lvl1pPr>
          </a:lstStyle>
          <a:p>
            <a:pPr>
              <a:defRPr/>
            </a:pPr>
            <a:r>
              <a:rPr lang="it-IT"/>
              <a:t>Diparimento di Scienze Geografiche e Storiche - Introduzione ai GIS</a:t>
            </a:r>
          </a:p>
        </p:txBody>
      </p:sp>
      <p:sp>
        <p:nvSpPr>
          <p:cNvPr id="8195" name="Rectangle 3"/>
          <p:cNvSpPr>
            <a:spLocks noGrp="1" noChangeArrowheads="1"/>
          </p:cNvSpPr>
          <p:nvPr>
            <p:ph type="dt" sz="quarter" idx="1"/>
          </p:nvPr>
        </p:nvSpPr>
        <p:spPr bwMode="auto">
          <a:xfrm>
            <a:off x="3844925"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r" eaLnBrk="0" hangingPunct="0">
              <a:spcBef>
                <a:spcPct val="0"/>
              </a:spcBef>
              <a:buClrTx/>
              <a:buFontTx/>
              <a:buNone/>
              <a:defRPr sz="1200"/>
            </a:lvl1pPr>
          </a:lstStyle>
          <a:p>
            <a:pPr>
              <a:defRPr/>
            </a:pPr>
            <a:endParaRPr lang="it-IT"/>
          </a:p>
        </p:txBody>
      </p:sp>
      <p:sp>
        <p:nvSpPr>
          <p:cNvPr id="8196" name="Rectangle 4"/>
          <p:cNvSpPr>
            <a:spLocks noGrp="1" noChangeArrowheads="1"/>
          </p:cNvSpPr>
          <p:nvPr>
            <p:ph type="ftr" sz="quarter" idx="2"/>
          </p:nvPr>
        </p:nvSpPr>
        <p:spPr bwMode="auto">
          <a:xfrm>
            <a:off x="0"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l" eaLnBrk="0" hangingPunct="0">
              <a:spcBef>
                <a:spcPct val="0"/>
              </a:spcBef>
              <a:buClrTx/>
              <a:buFontTx/>
              <a:buNone/>
              <a:defRPr sz="1200"/>
            </a:lvl1pPr>
          </a:lstStyle>
          <a:p>
            <a:pPr>
              <a:defRPr/>
            </a:pPr>
            <a:endParaRPr lang="it-IT"/>
          </a:p>
        </p:txBody>
      </p:sp>
      <p:sp>
        <p:nvSpPr>
          <p:cNvPr id="8197" name="Rectangle 5"/>
          <p:cNvSpPr>
            <a:spLocks noGrp="1" noChangeArrowheads="1"/>
          </p:cNvSpPr>
          <p:nvPr>
            <p:ph type="sldNum" sz="quarter" idx="3"/>
          </p:nvPr>
        </p:nvSpPr>
        <p:spPr bwMode="auto">
          <a:xfrm>
            <a:off x="3844925"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r" eaLnBrk="0" hangingPunct="0">
              <a:spcBef>
                <a:spcPct val="0"/>
              </a:spcBef>
              <a:buClrTx/>
              <a:buFontTx/>
              <a:buNone/>
              <a:defRPr sz="1200"/>
            </a:lvl1pPr>
          </a:lstStyle>
          <a:p>
            <a:pPr>
              <a:defRPr/>
            </a:pPr>
            <a:fld id="{53638DB4-9165-46C3-ABB4-81D4819D3ACD}" type="slidenum">
              <a:rPr lang="it-IT"/>
              <a:pPr>
                <a:defRPr/>
              </a:pPr>
              <a:t>‹N›</a:t>
            </a:fld>
            <a:endParaRPr lang="it-IT"/>
          </a:p>
        </p:txBody>
      </p:sp>
    </p:spTree>
    <p:extLst>
      <p:ext uri="{BB962C8B-B14F-4D97-AF65-F5344CB8AC3E}">
        <p14:creationId xmlns:p14="http://schemas.microsoft.com/office/powerpoint/2010/main" val="388685009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3840" units="cm"/>
          <inkml:channel name="Y" type="integer" max="1080" units="cm"/>
          <inkml:channel name="T" type="integer" max="2.14748E9" units="dev"/>
        </inkml:traceFormat>
        <inkml:channelProperties>
          <inkml:channelProperty channel="X" name="resolution" value="124.27184" units="1/cm"/>
          <inkml:channelProperty channel="Y" name="resolution" value="62.06897" units="1/cm"/>
          <inkml:channelProperty channel="T" name="resolution" value="1" units="1/dev"/>
        </inkml:channelProperties>
      </inkml:inkSource>
      <inkml:timestamp xml:id="ts0" timeString="2023-10-23T16:49:26.264"/>
    </inkml:context>
    <inkml:brush xml:id="br0">
      <inkml:brushProperty name="width" value="0.05292" units="cm"/>
      <inkml:brushProperty name="height" value="0.05292" units="cm"/>
      <inkml:brushProperty name="color" value="#FF0000"/>
    </inkml:brush>
  </inkml:definitions>
  <inkml:trace contextRef="#ctx0" brushRef="#br0">21202 4780 0,'-17'0'78,"17"35"-62,-18 1 0,0-1-16,1 0 15,17 1 1,0 16 0,0-34-16,0 17 15,0 1 1,0 17-1,0 17-15,0-17 16,0 0 0,0 0-16,0-35 15,0 17 1,17 18 0,1-18-16,0 36 15,-1-36 1,19 35-16,-1-17 15,35 18 1,-34-18 0,17 17-16,17-34 15,-35-1 1,18-18-16,18 54 16,-18-36-1,0-17 1,17 17-16,1-17 15,70 17 1,0 0 0,-35-17-16,0 0 15,0-18 1,-36 0-16,-17 0 16,-35 0-1,35 0 1,-1 0-1,1 0 1,-35-18-16,0 18 16,35-18-1,-36-17 1,19 18-16,-1-19 16,0 1-1,0 0-15,1-36 16,17 1-1,-1 17 1,-34 35-16,17-35 16,1-17-1,-1 34 1,-17-17-16,-18 0 16,17-17-1,1-1-15,-18 1 16,0-1-1,0-17 1,0 35-16,0-17 16,0-1-1,0-17-15,0 35 16,0 0 0,-18-18-1,1 1-15,-19 17 16,1 0-1,0 0-15,-1 0 16,19 18 0,-18-18-1,-36 0-15,18 0 16,0 0 0,-35 0-1,35 0-15,0 1 16,-17 34-1,-1 0-15,71 1 16,-18 17 0,1 0-1,-19 0 17,-16 17-17,-19 19 16,36-36-15,-1 17-16,-16 1 16,-1 17-1,17-17 1,19-18 0,-1 0-16,-17 17 15,17 1 1,-17 17-1,-36 1-15,54-19 16,-19 36 0,19-35-16,-19-1 15,1 1 1,0 0 0,17 17-16,-17-17 15,17 17 1,1-18-16,-19 1 15,19 0 1,-1-1 0,-17-17-16,35 18 15,-18-18 1,1 18-16,-1-1 47,0 1 78</inkml:trace>
  <inkml:trace contextRef="#ctx0" brushRef="#br0" timeOffset="2149.13">21238 4851 0,'0'-18'15,"0"0"17,0-17-17,0 17 1,17-34-16,18 16 15,-17 1 1,0-18-16,-1 35 47,1-17-31,-18 18-1,35-1-15,-17 0 16,0 18-1,17-35 1,-18 17-16,1 18 16,0-17 15,-1-1-15,1 0-1,0 1-15,-18-1 31,17 18-15,1-35 0,0 17-1,-1 1-15,1 17 16,0-18 0,-1 0-1,54 1-15,-36-19 31,0 19-31,-17 17 0,0-35 16,-1 35 0,18-18-1,-17 18 95,0 0-95,35-18-15,-36 18 16,54-17 0,-18 17-16,-36 0 15,1-18 1,0 18-1,-1 0-15,19 0 157,52 0-142,-35 0 1,-36 0 0,1 18 171</inkml:trace>
  <inkml:trace contextRef="#ctx0" brushRef="#br0" timeOffset="6029.96">22155 5168 0,'-18'0'63,"18"18"-48,0-1 1,0 1 15,18-18-15,-1 35-1,1-35-15,0 0 78,-1 0 32,-17-17-95,0-1 48,0 0-47,-17 18-1,-1-17 16,0-1-15,18 36 109,0-1-125,0 19 16,18-1-1,-18 0 1,18-17-16,-1 0 16,19-1-1,-1 1 1,-17-18 78,-1 0-79,-17-35 32,0 17-31,0 0-1,-17 1 1,-1-1 0,0 18-1,18-18 1,-17 1-1,-1-1 1,0 0 15,1 18 16,-1 0 0,0 0-47,18 18 31,0 0-15,0-1 15,0 19-31,0-19 31,0 19-31,18-36 32,0 0-17,17 0 1,-17-18 0,-1 0-1,-17 1-15,0-19 16,0 19-1,0-1-15,0-17 16,0 17 0,0 1-16,0-19 15,-17 19 1,-1 17 0,0 0 15,1 0-31,-1 0 31,0 0-15,1 0-16,17 17 15,0 1 17,0 0-32,0 17 15,0-18 1,0 19-16,0-19 15,0 19 1,17-1 0,1-17-1,0-1 1,-1 1-16,1-18 47,-18-35 15,0-1-46,0 19-16,0-1 16,0 0 15,0 1-31,0-1 31,-18 18 16,1 0 31,17 18-62,0 35-1,0-36 1,35 36-16,-17-35 16,-1 0-1,1-18-15,17 17 16,-17-17 31,-18-17-32,0-19-15,0 19 16,0-1 0,0-35-1,0 35 1,0 1-1,-18 17-15,1-18 94</inkml:trace>
  <inkml:trace contextRef="#ctx0" brushRef="#br0" timeOffset="7097.61">22384 5080 0,'18'18'47,"-1"-18"-16,1 0-31,0-18 31,-18-17-15,17-1-16,-17 19 15,0-1 1,18-17-16,0-18 16,-18 18-1,17-1 1,18 1-16,-35 17 16,36-34-1,-19 34 1,-17 0-16,18 1 15,17-19 1,-35 19 0,18-1-1,0 0-15,17-17 47,-18 18-31,-17-1 15,18 18-15,-18-18 124</inkml:trace>
  <inkml:trace contextRef="#ctx0" brushRef="#br0" timeOffset="8134.2">22455 5398 0,'35'0'16,"18"0"0,17 0-1,-52 0 1,17 0-16,1 0 15,-1 0 1,0 0 0,-17 0-16,-1 0 15,1 0 1,17 0 15,-17 0-15,17-18-16,-17 18 15,0 0 1,17 0-16,-18 0 31,1 0-15,35 0-16,0 0 16,-18 0-1,0 0-15,-17 0 16,-18 18-1,18-18 32,-18 17 31,17-17-62,-17 18-16,18-18 31,0 0-15</inkml:trace>
  <inkml:trace contextRef="#ctx0" brushRef="#br0" timeOffset="9439.29">22314 5398 0,'17'0'0,"18"17"16,-35 1 15,18-18-31,17 17 16,-17 1-1,0 0 1,17 17-16,0-17 15,-17-1 1,35 54-16,-36-54 16,19 19-1,-1 17-15,0 0 32,0-18-17,-17-18-15,-18 1 47,18-18-31,-1 18-1,1-18-15,0 17 32,-1 19-17,1-36 16,0 17-15,-18 1 15,17-18 1,-17 18-17,18-1 1</inkml:trace>
  <inkml:trace contextRef="#ctx0" brushRef="#br0" timeOffset="10495.32">22243 5380 0,'0'53'62,"18"-18"-46,-18-17-16,0 35 15,0-18 1,0-17-16,0 34 16,0-34-1,0 0 1,0-1-16,0 1 16,-18 0-1,18-1 32,0 1-31,0 17-1,0-17 17,0 17 14,0-17-30,0-1 0,0 1-1,-18 0-15,18-1 16,0 1 15,0 0-31,0 17 16,0-18-1,0 1-15,0 0 16,-17-18 62</inkml:trace>
  <inkml:trace contextRef="#ctx0" brushRef="#br0" timeOffset="11766.76">22190 5345 0,'0'17'31,"0"19"-15,-35-1-1,17 0 1,1-17 0,-19 17-1,19-17 1,-1-1 15,-35 19 0,35-36 1,-17 17-17,0 1 1,0-1-1,35 1 126,-18-18-125,0 18-1,1 17-15,-1-17 16,-17 17 0,-1 0-1,19-17-15,-18 17 16,17-17-1,0-1 64,1-17-17,-1 18-46,-17 0-1,17-1 17</inkml:trace>
  <inkml:trace contextRef="#ctx0" brushRef="#br0" timeOffset="12824.51">22155 5274 0,'-35'0'47,"-1"0"-47,1 0 16,0 0-1,-1 0 1,1 0-16,-18 0 16,0 18-1,0-18 1,0 17-16,-17 1 16,-1-18-1,-35 0-15,36 18 16,-18-18-1,17 17 1,18-17-16,-17 0 16,17 0-1,18 0-15,-1 0 16,1 18 0,0-18-1,-1 0-15,1 18 16,18-18-1,-1 0-15</inkml:trace>
  <inkml:trace contextRef="#ctx0" brushRef="#br0" timeOffset="14500.73">22208 5168 0,'-18'-17'47,"-17"17"-16,-18 0-31,18 0 16,-18 0 0,17 0 15,19 0-16,-1 0-15,0-18 16,1 18 0,-18-18 15,17 18-15,0 0-16,1-17 15,-1-1 1,-17 18-1,-1 0-15,19-35 16,-36 35 0,35 0 31,1-18-16,-1 0-16,-17 1 1,35-1 0,-18 18-16,0-17 15,1-1 17,-1 0-1,0 18 16,1-17-16,-1 17 31,1-18-30,-1 18-17</inkml:trace>
  <inkml:trace contextRef="#ctx0" brushRef="#br0" timeOffset="16210.38">22208 5098 0,'-18'0'0,"18"-18"15,-18 18 1,1-35 0,-1-18-16,1 18 31,-1 17-31,0-35 31,1 35-31,-1 1 16,-17-36-1,17 35 1,0 0 0,18 1-1,0-1 1,-17 18-16,17-17 16,-18 17 15,0-18-31,18 0 31,-17 1-31,-1-1 31,1 0-15,17 1 15,-18-19-15,0 19-16,1-18 31,-1 35-31,18-18 16,-18 18 15,18-18-15,-17 18 15,17-17-16,-18-1 1,0 18-16,18-18 16,-17 18 15,17-17-15,-18 17-1,-17-53 16,17 53-15,1-18 0,-1 18-1</inkml:trace>
  <inkml:trace contextRef="#ctx0" brushRef="#br0" timeOffset="18080.08">22243 4992 0,'0'0'0,"0"-18"0,0 1 16,-18-1 15,18-17-31,-17 35 31,17-18-31,-18 0 16,0 1 0,18-19-16,0 19 31,0-1-15,0 0 15,0 1-16,0-1 1,0 1 0,0-19 15,0 19 0,0-1-15,18 0-1,-18-17 17,18 17-17,-18 1 1,0-1-16,17 1 16,-17-1 15,18-17-16,0 17 1,-18 0-16,17-17 16,-17 17 46,18 18-62,0 0 94</inkml:trace>
  <inkml:trace contextRef="#ctx0" brushRef="#br0" timeOffset="19371.82">22543 5186 0,'17'0'47,"36"-18"-32,0 1 1,-17 17 0,16 0-16,-16-18 15,17 18 1,0-35-16,-18 35 16,0-18-1,-17 18 1,35-18-16,-36 1 15,1 17 1,17 0 0,18-18 15,-18 0-15,-17 18-1,0 0 188</inkml:trace>
</inkml:ink>
</file>

<file path=ppt/ink/ink2.xml><?xml version="1.0" encoding="utf-8"?>
<inkml:ink xmlns:inkml="http://www.w3.org/2003/InkML">
  <inkml:definitions>
    <inkml:context xml:id="ctx0">
      <inkml:inkSource xml:id="inkSrc0">
        <inkml:traceFormat>
          <inkml:channel name="X" type="integer" max="3840" units="cm"/>
          <inkml:channel name="Y" type="integer" max="1080" units="cm"/>
          <inkml:channel name="T" type="integer" max="2.14748E9" units="dev"/>
        </inkml:traceFormat>
        <inkml:channelProperties>
          <inkml:channelProperty channel="X" name="resolution" value="124.27184" units="1/cm"/>
          <inkml:channelProperty channel="Y" name="resolution" value="62.06897" units="1/cm"/>
          <inkml:channelProperty channel="T" name="resolution" value="1" units="1/dev"/>
        </inkml:channelProperties>
      </inkml:inkSource>
      <inkml:timestamp xml:id="ts0" timeString="2023-10-23T16:52:04.817"/>
    </inkml:context>
    <inkml:brush xml:id="br0">
      <inkml:brushProperty name="width" value="0.05292" units="cm"/>
      <inkml:brushProperty name="height" value="0.05292" units="cm"/>
      <inkml:brushProperty name="color" value="#FF0000"/>
    </inkml:brush>
  </inkml:definitions>
  <inkml:trace contextRef="#ctx0" brushRef="#br0">20197 9543 0,'0'17'47,"0"36"-32,0-35 1,0 17 0,0 18-16,0 0 15,0 0 1,0 0 0,0-18-16,0 0 15,0-17 1,0 17-16,0 18 62,-35 0-46,35-18-16,-18 54 16,0-19-1,18 1-15</inkml:trace>
  <inkml:trace contextRef="#ctx0" brushRef="#br0" timeOffset="898.71">20320 9560 0,'18'0'32,"0"0"-17,17 0 1,0 0-16,18 0 15,-18 0 1,54 0 0,-19 0-16,1 0 15,-54 0 1,-17-17 46</inkml:trace>
  <inkml:trace contextRef="#ctx0" brushRef="#br0" timeOffset="1609.39">20320 9931 0,'36'0'62,"34"0"-62,-35-18 16,-17 18 0,35 0-1,-35 0 1,-1-18-1,1 18 1,17 0 0,18-17-1,0 17-15,0 0 16,35 0 0,0 0-1,-17 0-15,-18 0 16</inkml:trace>
  <inkml:trace contextRef="#ctx0" brushRef="#br0" timeOffset="2631.87">21449 9719 0,'0'0'0,"-17"0"15,-36-35-15,17 35 0,-17 0 32,18 0-32,0 0 15,-36 0 1,18 17-16,1 1 16,16 17-1,1 1-15,35-19 16,-35 36-1,17-18 1,-17 36-16,17-36 16,1 18-1,-1-35-15,18-1 16,-18 1 0,1 17-1,17 1-15,0-1 16,0-17-1,0 17 1,17-18-16,1 1 31,17 17-31,0-17 16,36 17 0,-36-17-1,53 0-15,1-1 16,16-17-1,-87 0 79,-18-17-31,0-1-48,0 0-15</inkml:trace>
  <inkml:trace contextRef="#ctx0" brushRef="#br0" timeOffset="3892.37">21520 9931 0,'0'0'0,"-18"0"47,-17 17-32,0 36 1,17-17-16,18-1 15,0 0 1,0 18 0,0-18-1,18 53-15,-1-35 16,1-17 0,17 17-1,36-18 1,-54 0-16,36-17 15,0-1 1,35 1 0,18 17-16,-18-17 15,-17-18 1,-18 0 0,-53-18 15,0-52-31,0 52 15,-18-52 1,1-1 0,-1 18-1,0 0 1,1 0-16,17 18 16,-18-18-1,0 35-15,-17-34 16,17 16-1,18 19 1,-52-36-16,52 35 16,-36-35-1,1 35-15,-18-17 16,0 18 0,36 17-1,-19-36-15,19 36 31,-1-17 1,0 17-1,1 0 0,-1 35-15,18-17-1,0-1-15,0 1 16,0-1 0,0 1-1,0 0 1,0 17 0,0-17-16</inkml:trace>
  <inkml:trace contextRef="#ctx0" brushRef="#br0" timeOffset="5479.58">10566 8149 0,'18'0'78,"-1"18"-63,1 35 1,0 0 0,-1 0-16,1-1 15,-18 1 1,0 18 0,18-18-16,-18 0 15,35 0-15,-18-18 16,1-17-1,-18-1 1</inkml:trace>
  <inkml:trace contextRef="#ctx0" brushRef="#br0" timeOffset="6288.91">10601 8132 0,'0'-18'62,"53"0"-46,-17 18-1,-1-17-15,-18 17 32,1 0 77</inkml:trace>
  <inkml:trace contextRef="#ctx0" brushRef="#br0" timeOffset="7111.04">10725 8414 0,'0'17'47,"17"-17"-32,1 0 1,0 0-16,17 0 203,-17 0-203,17 0 16,-17 0-1</inkml:trace>
  <inkml:trace contextRef="#ctx0" brushRef="#br0" timeOffset="8719.52">11395 8079 0,'-35'17'31,"-53"36"1,70-35-17,0-18-15,1 17 16,17 1 46,0 0-46,0-1 46,0 36-46,0-35 0,0 0-1,35 34-15,0-16 47,-17-19-47,-1 1 16,-17 0 31,36-1-47,-19-17 15,36 18 1,-35-18 46,0 0-30,17 0 77,-17 0-93,17 0-16,-18 0 15,1 0 1,0 0 0,-1 0 15</inkml:trace>
  <inkml:trace contextRef="#ctx0" brushRef="#br0" timeOffset="9991.41">11977 8149 0,'-17'0'63,"-1"0"-48,18 18 1,0-1-16,0 19 0,0-1 15,0 0 17,0 1-17,0-19-15,18 18 32,-18 1-17,17-19 16,18-17-15,-17 0 15,0 18-31,-1-18 78,1 0-78,17-18 16,18 1 0,-18-1 15,-35 0-15,0 1-1,18-1 16,-18 1 1,0-19-32,-35 1 31,35 17-15,-18-17-16,1 17 31,-1-17-31,0 18 15,1-1 17,17 0-1,-18 1-15,0 17 15,1 0-31,17-18 15,-18 18 1</inkml:trace>
  <inkml:trace contextRef="#ctx0" brushRef="#br0" timeOffset="13940.09">18186 6315 0,'18'35'141,"-1"-35"-125,1 35-16,0-35 15,17 0 1,-17 0 62,-18-17-31,-18-1-32,18 0 1,-35 18 15,35 18 79,17-18-17,1 0-77,0-18 0,-18 1 15,-18-19-31,18 19 16,-18 17 77,1 0-93,17 17 47,0 19-47,35-36 16,-17 0 46,-36 0 16</inkml:trace>
  <inkml:trace contextRef="#ctx0" brushRef="#br0" timeOffset="14759.55">18609 5944 0,'36'0'31,"-1"0"-15,0 0 0,18 0-1,35 0 1,-17 0-16,-36 0 16,18 0-1,-18 0-15,-17 0 16,0 0-1,-1-17 1,1 17 31,0-18 15,-1 18-46,18 0-16</inkml:trace>
  <inkml:trace contextRef="#ctx0" brushRef="#br0" timeOffset="15390.6">18997 5927 0,'0'17'31,"0"36"-31,-17-18 32,17-17-32,0 17 15,0 36 1,0-36-1,0 18-15,0-35 32,0-1-32,0 1 15,-18 17 17</inkml:trace>
  <inkml:trace contextRef="#ctx0" brushRef="#br0" timeOffset="16109.71">19368 5944 0,'17'0'31,"1"0"-15,0 36 0,-18-1-1,17 35-15,1-17 16,17 18-1,-35-36-15,0 0 16,0 1 0,0-1-1</inkml:trace>
  <inkml:trace contextRef="#ctx0" brushRef="#br0" timeOffset="17087.74">19368 5891 0,'35'0'31,"0"0"-15,18 0-16,-17 0 15,-1 0 1,53 0 0,-35 0-16,-18 0 31,-17 0 16,0 0-47,-18 18 15,17 17 1,-17 36 0,0-36-1,0 0 1,-17 18-16,17-17 31,-18-36-15,0 17-16,-17-17 15,17 0 1,-17 0-16,-18 0 16,0 0-1,18 0 1,17 0-16,18 18 125,0 17-94,53-17-31,0-1 16,18-17-1,-36 0 1,-17 18-16,-1-18 16</inkml:trace>
  <inkml:trace contextRef="#ctx0" brushRef="#br0" timeOffset="18461.62">20214 5997 0,'0'0'0,"-35"-17"15,18 17-15,-1 0 16,0 0-1,1 0 1,-19 0 0,19 17-1,17 1 1,0-1 0,0 1-1,0 17-15,0-17 16,0 35-1,0-18 1,0 1-16,35-1 16,-35-18-1,18 19-15,-1-19 16,-17 1 0,18-18-1,-18 35-15,18-35 31,-18 18-31,0 0 63,-18-18-1,0 0-62,-17 0 16,0 0 0,17 0-1</inkml:trace>
  <inkml:trace contextRef="#ctx0" brushRef="#br0" timeOffset="19518.09">17234 13176 0,'0'18'62,"0"17"-46,0 18-1,0 0-15,0 0 16,0-18 0,0 0-1</inkml:trace>
  <inkml:trace contextRef="#ctx0" brushRef="#br0" timeOffset="20599.3">17251 13070 0,'18'0'31,"-1"0"-31,1 0 16,0 0-1,-1 0 79,1 0-78,-18 18-1,18 17-15,-1 1 16,-17-19-1,18-17 1,-18 18 0,0 17 62,-18-17-63,1-18 32,-1 0 0,-17 0 31,17 0-62</inkml:trace>
  <inkml:trace contextRef="#ctx0" brushRef="#br0" timeOffset="22196.69">17480 13406 0,'18'0'109,"0"-18"-93,-18-35 0,0 0-1,0 0-15,0 36 16,0-36-1,0 35 1,0 0-16,0 1 31,0-1-31,0-17 16,-18 35 0,18-18-1,0-35-15,0 36 47,0 34 31,35 1-78,-17 17 16,-18 18-1,0-35-15,18 17 16,-1-17 0,1-18 77,0 0-93,-18-36 16,17 19 0,-17-19-1,18 1-15,-1 35 94,1 35-63,-18 18-31,18-17 16,-18 17 0,35 17-16,-35-52 15,18-1 1,-1 1-16</inkml:trace>
  <inkml:trace contextRef="#ctx0" brushRef="#br0" timeOffset="23810.03">17921 13194 0,'-17'0'63,"17"18"-48,0-1 1,0 36 0,0 0-1,0-18 1,17-17 0,19 52-16,-36-52 15,17 0 16,1-18 1,-18 17-17,18-17 1,-1 0 0,1 0-1,17-17 16,-17-19-15,-1 36 0,-17-17 15,0-1-31,0-35 31,0 18-15,-35-18-16,18 35 15,17 1 1,-18-18-16,18 17 16,-18-17-1,-17-18 1,17 17-16,1 19 47,17-1-47,-36 1 15,19 17 1,17-18-16,-18 0 16,18 1 93,-17 17-93,17 17-1,0 1 1,0 0 0,0-1-1</inkml:trace>
  <inkml:trace contextRef="#ctx0" brushRef="#br0" timeOffset="25525.75">16440 13688 0,'0'17'16,"17"1"15,1 0 0,0-1-31,-1-17 31,1 18-31,17-18 47,-17 0-31,0 0-1,-1 0 1,-17-18 0,0 1-1,0-1-15,0-17 32,0-1-17,-17 19 1,-1-1-1,0 18 1,18-17 15,0-1-15,-53 18 15,18 0 0,35 18 1,0-1-1,0 18-15,0-17 15,18-18-16,-1 0-15,-17 18 16,18-18 0</inkml:trace>
  <inkml:trace contextRef="#ctx0" brushRef="#br0" timeOffset="36548.99">18645 6668 0,'0'17'78,"0"18"-78,0 1 16,0-1-1,0 0-15,0 36 16,-18-1-1,18 1 1,-18-18-16,1 17 16,-1 1-1,0-1-15,1-17 16,-1 0 0,1 0-1,-19 18-15,19 17 16,-1-35-1,18 0-15,-18-18 16,18-17 0,-17 35-1,-1-53-15,18 53 16,-18-36 0,18 19-16,-17 34 15,-1-17 1,1-35-1,-1 17-15,18 0 16,0 0 0,0 1-1,-18-1-15,1 18 16,17-35 78</inkml:trace>
  <inkml:trace contextRef="#ctx0" brushRef="#br0" timeOffset="37674.42">18186 8255 0,'0'18'109,"0"17"-109,18 0 16,-1 36-1,1-36 1,-18 0-16,18 18 16,-1-18-1,1 1-15,0-19 94,34-34-63,-34-1-31,17-35 16,1-17 0,17 17-1,-36 17-15,1-16 31,-1 34 16,1-17-31</inkml:trace>
  <inkml:trace contextRef="#ctx0" brushRef="#br0" timeOffset="39935.75">18239 10848 0,'0'18'141,"-18"-18"-141,18 35 16,0 0-1,-17-35 1,17 18-16,-18 52 16,0-34-1,1-19 1,17 1-16,0-1 15,-18 36 1,0 18-16,1-36 16,-1 18-1,-17 18-15,17 17 16,1-35 0,-19 0-1,1 0-15,0 0 16,17-18-1,1 18 1,-1-18-16,18 18 16,-35 0-1,-18 17-15,17 1 16,1 0 0,0-1-1,0-17-15,17 18 16,0-19-1,-17 1 1,0 18-16,-1 17 16,19-88-1,17 35-15,-18 1 16,1 34 0,-1 1-1,0-36-15,18-17 16,0-1-1,0 19-15,-35-1 32,35 0-17,-18-17-15,18 0 16</inkml:trace>
  <inkml:trace contextRef="#ctx0" brushRef="#br0" timeOffset="41219.06">17322 12612 0,'0'17'62,"0"1"-46,0 35-1,0-35 1,0 17-16,0 0 16,0-17-1,0 35 1,0-36-16,0 1 47,0 0 15,0-1 1,17-17-1,19 0-30,-1-17-17,0-36-15,18-18 31,35-52-31,-52 87 16,-19 1 0,-17 18-1,0-1-15,0-17 16,0 17 0,0 0-1,0 1 1,0-1-1,0 0-15,0 1 32,0-1-32,0 0 15,0 1 17,0-1-1</inkml:trace>
  <inkml:trace contextRef="#ctx0" brushRef="#br0" timeOffset="49015.78">5574 7479 0,'-17'-18'31,"34"36"48,1 0-79,0-1 15,-1 1 1,1-18-1,-18 17-15,17-17 32,-17-17 93,0-1-125,0 1 15,0-1 1,-17 18 31,-1 0-16,18 18 32,0-1-32,18-17 0,-18-17-15,0-1-1,0 0 1,0 1 15,0-1-31,0 36 125,0 35-94,17-36-15,1-17-16,17 0 63,-35-17-17,0-1-30,-17 18-16,-1-18 16,18 1-1,-18 17-15,18 17 94,0 1-78,0 0-1,0-1 17,-17-17 77,17-17-93</inkml:trace>
  <inkml:trace contextRef="#ctx0" brushRef="#br0" timeOffset="50758.48">4163 6156 0,'35'0'62,"1"0"-46,34-35-16,-17 35 16,35-36-1,-52 36 1,-1 0-16,0 0 15,18-17 1,-18 17 15,1-18-31,-19 18 16,19 0 0,-1 0-1,0 0-15,0 0 16,18 0-1,0 0 1,-53-18 140</inkml:trace>
  <inkml:trace contextRef="#ctx0" brushRef="#br0" timeOffset="52379.48">4551 6121 0,'0'-18'78,"18"36"-78,-1 17 16,19 18 15,-36-18-31,17-17 16,1 17 0,17 0-1,-17-17-15,-18 0 16,18-1-1,-18 19-15,0-19 32,17-17-17,-17 18 17,18-18-17,-18 35 16,35-17-15,-35-1 0</inkml:trace>
  <inkml:trace contextRef="#ctx0" brushRef="#br0" timeOffset="54943.16">5151 6227 0,'18'0'78,"-18"17"-62,17 18-1,1-17-15,17 0 16,-17-1-1,17 1-15,-17 0 16,-1-1 0,36-17-1,-35 0 1,-1 0 0,1 0 15,0 0 0,-18-17-15,0-1-16,0 0 15,0 1 17,0-1-17,0 0 16,-18 18-31,0 0 32,1 0-17,-18-17 1,35-1 0,-36 18 15,36-17-16,-17 17 95,-1 17-79,0 1-15,18-1 15</inkml:trace>
  <inkml:trace contextRef="#ctx0" brushRef="#br0" timeOffset="55685.51">5645 5944 0,'17'18'63,"1"17"-47,0 0-1,-1 1-15,1-1 16,0-17-1,-1 35-15,1-36 16,-18 19 0,0-1-1,0-18 32,18 1-16,-18 0 16</inkml:trace>
  <inkml:trace contextRef="#ctx0" brushRef="#br0" timeOffset="56822.6">5627 5909 0,'53'0'31,"-18"18"-15,1-1-16,-19 1 16,19-18-1,-19 35-15,1-35 16,-1 18-1,1-18 1,-18 17-16,0 1 16,35 0 281,18 35-282,-35-36 1,17 1-1,0 0 1,-17-18 0,-18 17 31,18-17-32,-1 0 79,-17 18-32</inkml:trace>
  <inkml:trace contextRef="#ctx0" brushRef="#br0" timeOffset="59296.66">5804 6138 0,'0'0'0,"0"18"47,17-18-47,18 0 15,-17 0 1,0 0 15,-1-18 0,-17 1 16,0-1 63,0 0-95,-17 18 48,17-17 46</inkml:trace>
  <inkml:trace contextRef="#ctx0" brushRef="#br0" timeOffset="65979.43">4780 6791 0,'0'-18'62,"36"54"-30,17-1-32,-36 0 15,19 18 1,16 18-1,1-36-15,-17 18 16,-19-36 0,19 1-1,-19 0-15,1-18 16,0 17 0,-1-17-1,1 0 1,35-35-1,17-53-15,-34 35 16,-1 18 0,-35-1-16,17 1 15,1-18 17,0 0-32,-18 18 0,17 0 15,-17 17 1,0 1-1,0-1 1,18 0 0,-18 1 31,0-19-16</inkml:trace>
  <inkml:trace contextRef="#ctx0" brushRef="#br0" timeOffset="66745.3">5539 6650 0,'35'18'16,"-35"17"-1,0 0-15,0-17 16,18 35-1,-18-36 1,0 1-16,0 0 16,0 17-1,0 0 1,0 0-16,0-17 16,0 0 15,0-1-16,0 1 1,18-18 31,-1 0-31,18 0-1,-17 0-15,0 0 16,-1 0-1,1-18 1,0 1 0,-1-19-1,1 36 1,0 0 15</inkml:trace>
  <inkml:trace contextRef="#ctx0" brushRef="#br0" timeOffset="67251.39">5627 6791 0,'18'0'47,"-1"0"-47,1 0 31,0 0-15,-1 0 15,1 0 0,-18-18-31,18 18 16</inkml:trace>
  <inkml:trace contextRef="#ctx0" brushRef="#br0" timeOffset="67869.14">5662 6720 0,'18'-17'78,"0"17"-47,-1 0-15,19-18-1,-1 18 1,-17-17 0,17 17-1,-18-18 1</inkml:trace>
  <inkml:trace contextRef="#ctx0" brushRef="#br0" timeOffset="68454.2">5821 6615 0,'18'17'31,"-1"54"-31,-17-36 15,36 18 1,-36-18 0,17 36-16,-17-54 15,36 54 1,-36-53 0,0-1-16,0 19 31,0-19-31,17 1 15,-17 17 32</inkml:trace>
  <inkml:trace contextRef="#ctx0" brushRef="#br0" timeOffset="69448.14">5874 6615 0,'0'-18'31,"0"0"32,18 18-48,17 0 1,-17 0 0,-1 0 30,1 18-46,0 0 16,17-1 0,-18 1-1,-17 0 17,0-1-17,-35 18 1,0 1-1,17-19-15,-17 19 16,17-19 0,-17-17-16,0 18 15,0-18 17,-1 35-17,54 0 95,0-17-79,-1 17-31,36-17 15,-35-18 1,-1 0 0,19 0-16,-1 0 15,-17 0 1,-1 0 31</inkml:trace>
  <inkml:trace contextRef="#ctx0" brushRef="#br0" timeOffset="69804.52">6086 6914 0</inkml:trace>
  <inkml:trace contextRef="#ctx0" brushRef="#br0" timeOffset="70120.56">6527 6932 0</inkml:trace>
  <inkml:trace contextRef="#ctx0" brushRef="#br0" timeOffset="70356.81">6527 6879 0,'17'0'32,"1"0"30</inkml:trace>
  <inkml:trace contextRef="#ctx0" brushRef="#br0" timeOffset="81741.08">11977 10548 0,'53'-18'31,"0"-17"-31,18 18 16,-54-1-1,18 18 1,1-18 0,-19 18-1</inkml:trace>
  <inkml:trace contextRef="#ctx0" brushRef="#br0" timeOffset="82181.45">12312 10407 0,'-17'18'62</inkml:trace>
  <inkml:trace contextRef="#ctx0" brushRef="#br0" timeOffset="82944.75">12242 10478 0,'0'17'78,"0"18"-62,0-17-1,0 0 1,17 52 0,-17-52-16,0 35 15,36-18 1,-19 18 0,-17-35-16,18-1 15,-18 1 1,18 17-1,-1-17 1,-17-1 0</inkml:trace>
  <inkml:trace contextRef="#ctx0" brushRef="#br0" timeOffset="83720.38">12471 10495 0,'18'0'78,"-1"35"-78,1 1 16,0-1-1,17 18-15,0 35 32,-35-53-32,35 18 15,-17-35 1,0 17-1,-18 0-15,17-17 16,1 0 0</inkml:trace>
  <inkml:trace contextRef="#ctx0" brushRef="#br0" timeOffset="84879">12647 10478 0,'0'0'0,"0"17"0,18 1 16,-18-1 140,-35 1-156,17 17 31,0-17-31,18 0 47,0-1-31,0 1 15,0 0 0,18-1 32,17-17-48,-17 0-15,0 18 16,-1-18 0,1 0-1,-18 17 1,18-17 46</inkml:trace>
  <inkml:trace contextRef="#ctx0" brushRef="#br0" timeOffset="86377.74">12965 10513 0,'-35'0'32,"-1"0"-17,19 0-15,-1 0 31,0 0 16,1 17-15,17 19-17,0-19 1,0 1-1,0 17-15,17 1 16,1-1 0,17 18-16,-17-36 15,0 36 1,-1-35 0,19 0-16,-19-1 46,-17 18-46,0-17 79,-17 0-64,-19-18 1,19 35-1,-1-35 17,0 0-32,1 0 47,-1 0 46,0 0-93</inkml:trace>
  <inkml:trace contextRef="#ctx0" brushRef="#br0" timeOffset="93428.63">6862 9119 0,'-18'0'31,"1"-35"-15,-36 0-16,17-1 15,1 1 1,-18 0-1,-17-36 1,17 18 0,-18 1-16,1-1 15,17 0 1,-36-18-16,1 1 16,18 34-1,17-17 1,-18 0-16,36 18 15,-18 0 1,0 17 0,18 1-16,17 17 15,1 0 17,-1 0-1,0-18-31,1 18 15,-1 0 48,18-18-63,-18 18 16,1-17-1,-1 17 79</inkml:trace>
  <inkml:trace contextRef="#ctx0" brushRef="#br0" timeOffset="94779.19">5662 8431 0,'-17'-17'31,"17"-1"-15,0 0 15,-18 18-16,1-17-15,17-1 16,-36-17 0,19 17-16,-1 1 15,0-1 1,1 0 0,-1 1-1,0-1 1,18 0-16,-17 1 31,-1-1 47,18 1-62,0-1 15,0 0-31,0 1 31,0-1 47,18 18-46,-1 0-17,19 0-15,17 0 16,0 0 0,-36 18-1,18-18-15,-17 17 16,0-17 15,-1 0 78,1 0-62,0 0-47,-1 0 32</inkml:trace>
</inkml:ink>
</file>

<file path=ppt/ink/ink3.xml><?xml version="1.0" encoding="utf-8"?>
<inkml:ink xmlns:inkml="http://www.w3.org/2003/InkML">
  <inkml:definitions>
    <inkml:context xml:id="ctx0">
      <inkml:inkSource xml:id="inkSrc0">
        <inkml:traceFormat>
          <inkml:channel name="X" type="integer" max="3840" units="cm"/>
          <inkml:channel name="Y" type="integer" max="1080" units="cm"/>
          <inkml:channel name="T" type="integer" max="2.14748E9" units="dev"/>
        </inkml:traceFormat>
        <inkml:channelProperties>
          <inkml:channelProperty channel="X" name="resolution" value="124.27184" units="1/cm"/>
          <inkml:channelProperty channel="Y" name="resolution" value="62.06897" units="1/cm"/>
          <inkml:channelProperty channel="T" name="resolution" value="1" units="1/dev"/>
        </inkml:channelProperties>
      </inkml:inkSource>
      <inkml:timestamp xml:id="ts0" timeString="2023-10-23T16:55:29.292"/>
    </inkml:context>
    <inkml:brush xml:id="br0">
      <inkml:brushProperty name="width" value="0.05292" units="cm"/>
      <inkml:brushProperty name="height" value="0.05292" units="cm"/>
      <inkml:brushProperty name="color" value="#FF0000"/>
    </inkml:brush>
  </inkml:definitions>
  <inkml:trace contextRef="#ctx0" brushRef="#br0">12947 12912 0,'18'17'47,"-18"36"-32,35 0 1,0 35-16,1 18 15,-19-35 1,1-1 0,0 36-16,-18 0 15,17 0 1,-17-53 0,0-36-16</inkml:trace>
  <inkml:trace contextRef="#ctx0" brushRef="#br0" timeOffset="1226.54">12859 12947 0,'0'0'0,"0"-18"0,18 1 31,-1 17 31,19-18-30,17 18-17,-1 0 1,-16 0-1,-1 0-15,18 0 16,0 35 0,-18-17-16,18 0 15,18-1 1,-1 19 0,-17-36-16,-35 0 15,-1 17 16,-17 1-15,18-18 0,-18 17 46,0 19-62,0-19 0,-18 1 16,-17 53-1,17-71 32,-34 0-31,34 0-16,0 0 16,-35 0-1,36 0 1,-19 0-16</inkml:trace>
  <inkml:trace contextRef="#ctx0" brushRef="#br0" timeOffset="2498.75">13759 13159 0,'0'35'94,"0"-17"-94,0 17 15,17 18 1,1-36-1,17 36-15,-17-35 16,-1-18 0,-17 18-16,36-1 62,-19 1-46,1-18-1,17 0 1,18 0 0,18 0-16,-18 0 15,-36 0 1,-17-18 0,18 1-1,-18-1 1,0 0-16,0 1 15,-18-36 1,18 17 0,-17 19-16,-1-18 15,-17 17 1,17-17 0,1 17-1,17 0 1,-18 18-1,18-17 1,-18-1 31,1 0-31,-19 18-1,-17 0 1,0 0-1,18 0 1,-35 18-16,52-18 16,0 18-1,18-1 63,18 1-62</inkml:trace>
  <inkml:trace contextRef="#ctx0" brushRef="#br0" timeOffset="3239.92">14447 12929 0,'0'18'31,"0"17"-15,17 1 0,-17-1-16,18 18 15,0-18 1,-1 18 0,18 0-16,-17 0 15,-18-36 1,18 19 15,-18-19-15,0 1 15,17-18 31</inkml:trace>
  <inkml:trace contextRef="#ctx0" brushRef="#br0" timeOffset="4341.82">14500 12735 0,'0'0'0,"17"0"125,18 0-78,-17 18-47,0-18 31,-1 18-31,1-1 16,0 1 0,-1-1-1,1 1-15,-18 0 16,0-1-1,0 36 1,0-35 15,-35 0-31,17 17 16,-17-35 15,-1 18-31,19-18 47,-1 17-31,18 1 31,0-1-32,0 1 1,35 0-1,-17-1-15,0 1 32,-1 0-17,19-18 1,-19 0 0,19 35 30,16-35-30,-16 18 0,34-1-16,-34-17 31</inkml:trace>
  <inkml:trace contextRef="#ctx0" brushRef="#br0" timeOffset="4964.56">14817 12965 0,'0'-18'47,"35"18"-47,71-18 16,0-17-1,-71 17 157,-17 18-172,-1 0 16</inkml:trace>
  <inkml:trace contextRef="#ctx0" brushRef="#br0" timeOffset="5996.19">15064 12912 0,'0'17'78,"0"36"-63,0-17 1,18 34-16,-18-35 16,17 1-1,-17 34 1,0-17-16,18 0 15,-18-35 1,0-1-16,0 19 16,17-19 15,1 18-15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l" eaLnBrk="0" hangingPunct="0">
              <a:spcBef>
                <a:spcPct val="0"/>
              </a:spcBef>
              <a:buClrTx/>
              <a:buFontTx/>
              <a:buNone/>
              <a:defRPr sz="1200"/>
            </a:lvl1pPr>
          </a:lstStyle>
          <a:p>
            <a:pPr>
              <a:defRPr/>
            </a:pPr>
            <a:r>
              <a:rPr lang="it-IT"/>
              <a:t>Diparimento di Scienze Geografiche e Storiche - Introduzione ai GIS</a:t>
            </a:r>
          </a:p>
        </p:txBody>
      </p:sp>
      <p:sp>
        <p:nvSpPr>
          <p:cNvPr id="6147" name="Rectangle 3"/>
          <p:cNvSpPr>
            <a:spLocks noGrp="1" noChangeArrowheads="1"/>
          </p:cNvSpPr>
          <p:nvPr>
            <p:ph type="dt" idx="1"/>
          </p:nvPr>
        </p:nvSpPr>
        <p:spPr bwMode="auto">
          <a:xfrm>
            <a:off x="3844925" y="0"/>
            <a:ext cx="2936875" cy="495300"/>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lvl1pPr algn="r" eaLnBrk="0" hangingPunct="0">
              <a:spcBef>
                <a:spcPct val="0"/>
              </a:spcBef>
              <a:buClrTx/>
              <a:buFontTx/>
              <a:buNone/>
              <a:defRPr sz="1200"/>
            </a:lvl1pPr>
          </a:lstStyle>
          <a:p>
            <a:pPr>
              <a:defRPr/>
            </a:pPr>
            <a:endParaRPr lang="it-IT"/>
          </a:p>
        </p:txBody>
      </p:sp>
      <p:sp>
        <p:nvSpPr>
          <p:cNvPr id="13316" name="Rectangle 4"/>
          <p:cNvSpPr>
            <a:spLocks noGrp="1" noRot="1" noChangeAspect="1" noChangeArrowheads="1" noTextEdit="1"/>
          </p:cNvSpPr>
          <p:nvPr>
            <p:ph type="sldImg" idx="2"/>
          </p:nvPr>
        </p:nvSpPr>
        <p:spPr bwMode="auto">
          <a:xfrm>
            <a:off x="911225" y="744538"/>
            <a:ext cx="4960938" cy="372268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3288" y="4714875"/>
            <a:ext cx="4975225" cy="4467225"/>
          </a:xfrm>
          <a:prstGeom prst="rect">
            <a:avLst/>
          </a:prstGeom>
          <a:noFill/>
          <a:ln w="9525">
            <a:noFill/>
            <a:miter lim="800000"/>
            <a:headEnd/>
            <a:tailEnd/>
          </a:ln>
          <a:effectLst/>
        </p:spPr>
        <p:txBody>
          <a:bodyPr vert="horz" wrap="square" lIns="91504" tIns="45752" rIns="91504" bIns="45752" numCol="1" anchor="t" anchorCtr="0" compatLnSpc="1">
            <a:prstTxWarp prst="textNoShape">
              <a:avLst/>
            </a:prstTxWarp>
          </a:bodyPr>
          <a:lstStyle/>
          <a:p>
            <a:pPr lvl="0"/>
            <a:r>
              <a:rPr lang="it-IT" noProof="0"/>
              <a:t>Fare clic per modificare gli stili del testo dello schema</a:t>
            </a:r>
          </a:p>
          <a:p>
            <a:pPr lvl="0"/>
            <a:r>
              <a:rPr lang="it-IT" noProof="0"/>
              <a:t>Secondo livello</a:t>
            </a:r>
          </a:p>
          <a:p>
            <a:pPr lvl="0"/>
            <a:r>
              <a:rPr lang="it-IT" noProof="0"/>
              <a:t>Terzo livello</a:t>
            </a:r>
          </a:p>
          <a:p>
            <a:pPr lvl="0"/>
            <a:r>
              <a:rPr lang="it-IT" noProof="0"/>
              <a:t>Quarto livello</a:t>
            </a:r>
          </a:p>
          <a:p>
            <a:pPr lvl="0"/>
            <a:r>
              <a:rPr lang="it-IT" noProof="0"/>
              <a:t>Quinto livello</a:t>
            </a:r>
          </a:p>
        </p:txBody>
      </p:sp>
      <p:sp>
        <p:nvSpPr>
          <p:cNvPr id="6150" name="Rectangle 6"/>
          <p:cNvSpPr>
            <a:spLocks noGrp="1" noChangeArrowheads="1"/>
          </p:cNvSpPr>
          <p:nvPr>
            <p:ph type="ftr" sz="quarter" idx="4"/>
          </p:nvPr>
        </p:nvSpPr>
        <p:spPr bwMode="auto">
          <a:xfrm>
            <a:off x="0"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l" eaLnBrk="0" hangingPunct="0">
              <a:spcBef>
                <a:spcPct val="0"/>
              </a:spcBef>
              <a:buClrTx/>
              <a:buFontTx/>
              <a:buNone/>
              <a:defRPr sz="1200"/>
            </a:lvl1pPr>
          </a:lstStyle>
          <a:p>
            <a:pPr>
              <a:defRPr/>
            </a:pPr>
            <a:endParaRPr lang="it-IT"/>
          </a:p>
        </p:txBody>
      </p:sp>
      <p:sp>
        <p:nvSpPr>
          <p:cNvPr id="6151" name="Rectangle 7"/>
          <p:cNvSpPr>
            <a:spLocks noGrp="1" noChangeArrowheads="1"/>
          </p:cNvSpPr>
          <p:nvPr>
            <p:ph type="sldNum" sz="quarter" idx="5"/>
          </p:nvPr>
        </p:nvSpPr>
        <p:spPr bwMode="auto">
          <a:xfrm>
            <a:off x="3844925" y="9431338"/>
            <a:ext cx="2936875" cy="495300"/>
          </a:xfrm>
          <a:prstGeom prst="rect">
            <a:avLst/>
          </a:prstGeom>
          <a:noFill/>
          <a:ln w="9525">
            <a:noFill/>
            <a:miter lim="800000"/>
            <a:headEnd/>
            <a:tailEnd/>
          </a:ln>
          <a:effectLst/>
        </p:spPr>
        <p:txBody>
          <a:bodyPr vert="horz" wrap="square" lIns="91504" tIns="45752" rIns="91504" bIns="45752" numCol="1" anchor="b" anchorCtr="0" compatLnSpc="1">
            <a:prstTxWarp prst="textNoShape">
              <a:avLst/>
            </a:prstTxWarp>
          </a:bodyPr>
          <a:lstStyle>
            <a:lvl1pPr algn="r" eaLnBrk="0" hangingPunct="0">
              <a:spcBef>
                <a:spcPct val="0"/>
              </a:spcBef>
              <a:buClrTx/>
              <a:buFontTx/>
              <a:buNone/>
              <a:defRPr sz="1200"/>
            </a:lvl1pPr>
          </a:lstStyle>
          <a:p>
            <a:pPr>
              <a:defRPr/>
            </a:pPr>
            <a:fld id="{76DE7D6F-A9D7-484C-A58E-7E9A62EDA4AA}" type="slidenum">
              <a:rPr lang="it-IT"/>
              <a:pPr>
                <a:defRPr/>
              </a:pPr>
              <a:t>‹N›</a:t>
            </a:fld>
            <a:endParaRPr lang="it-IT"/>
          </a:p>
        </p:txBody>
      </p:sp>
    </p:spTree>
    <p:extLst>
      <p:ext uri="{BB962C8B-B14F-4D97-AF65-F5344CB8AC3E}">
        <p14:creationId xmlns:p14="http://schemas.microsoft.com/office/powerpoint/2010/main" val="294852978"/>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hdr" sz="quarter"/>
          </p:nvPr>
        </p:nvSpPr>
        <p:spPr>
          <a:noFill/>
        </p:spPr>
        <p:txBody>
          <a:bodyPr/>
          <a:lstStyle/>
          <a:p>
            <a:r>
              <a:rPr lang="it-IT"/>
              <a:t>Geografia delle Reti EC 503</a:t>
            </a:r>
          </a:p>
          <a:p>
            <a:r>
              <a:rPr lang="it-IT"/>
              <a:t>I Modulo</a:t>
            </a:r>
          </a:p>
          <a:p>
            <a:r>
              <a:rPr lang="it-IT"/>
              <a:t>Giuseppe Borruso</a:t>
            </a:r>
          </a:p>
        </p:txBody>
      </p:sp>
      <p:sp>
        <p:nvSpPr>
          <p:cNvPr id="16386" name="Rectangle 7"/>
          <p:cNvSpPr>
            <a:spLocks noGrp="1" noChangeArrowheads="1"/>
          </p:cNvSpPr>
          <p:nvPr>
            <p:ph type="sldNum" sz="quarter" idx="5"/>
          </p:nvPr>
        </p:nvSpPr>
        <p:spPr>
          <a:noFill/>
        </p:spPr>
        <p:txBody>
          <a:bodyPr/>
          <a:lstStyle/>
          <a:p>
            <a:fld id="{295D6982-71A3-476A-99F6-A8D1115337E8}" type="slidenum">
              <a:rPr lang="it-IT" smtClean="0"/>
              <a:pPr/>
              <a:t>1</a:t>
            </a:fld>
            <a:endParaRPr lang="it-IT"/>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r>
              <a:rPr lang="it-IT" dirty="0" err="1"/>
              <a:t>Slides</a:t>
            </a:r>
            <a:r>
              <a:rPr lang="it-IT" dirty="0"/>
              <a:t> with (*) in </a:t>
            </a:r>
            <a:r>
              <a:rPr lang="it-IT" dirty="0" err="1"/>
              <a:t>footnotes</a:t>
            </a:r>
            <a:r>
              <a:rPr lang="it-IT" dirty="0"/>
              <a:t> </a:t>
            </a:r>
            <a:r>
              <a:rPr lang="it-IT" dirty="0" err="1"/>
              <a:t>have</a:t>
            </a:r>
            <a:r>
              <a:rPr lang="it-IT" dirty="0"/>
              <a:t> </a:t>
            </a:r>
            <a:r>
              <a:rPr lang="it-IT" dirty="0" err="1"/>
              <a:t>been</a:t>
            </a:r>
            <a:r>
              <a:rPr lang="it-IT" dirty="0"/>
              <a:t> </a:t>
            </a:r>
            <a:r>
              <a:rPr lang="it-IT" dirty="0" err="1"/>
              <a:t>modified</a:t>
            </a:r>
            <a:r>
              <a:rPr lang="it-IT" dirty="0"/>
              <a:t> by Jean-Paul </a:t>
            </a:r>
            <a:r>
              <a:rPr lang="it-IT" dirty="0" err="1"/>
              <a:t>Rodrigue</a:t>
            </a:r>
            <a:r>
              <a:rPr lang="it-IT" dirty="0"/>
              <a:t> </a:t>
            </a:r>
            <a:r>
              <a:rPr lang="it-IT" dirty="0" err="1"/>
              <a:t>materials</a:t>
            </a:r>
            <a:r>
              <a:rPr lang="it-IT" dirty="0"/>
              <a:t>. (</a:t>
            </a:r>
            <a:r>
              <a:rPr lang="it-IT" dirty="0" err="1"/>
              <a:t>see</a:t>
            </a:r>
            <a:r>
              <a:rPr lang="it-IT" dirty="0"/>
              <a:t> copyright). I </a:t>
            </a:r>
            <a:r>
              <a:rPr lang="it-IT" dirty="0" err="1"/>
              <a:t>have</a:t>
            </a:r>
            <a:r>
              <a:rPr lang="it-IT" dirty="0"/>
              <a:t> </a:t>
            </a:r>
            <a:r>
              <a:rPr lang="it-IT" dirty="0" err="1"/>
              <a:t>modified</a:t>
            </a:r>
            <a:r>
              <a:rPr lang="it-IT" dirty="0"/>
              <a:t> and </a:t>
            </a:r>
            <a:r>
              <a:rPr lang="it-IT" dirty="0" err="1"/>
              <a:t>elaborated</a:t>
            </a:r>
            <a:r>
              <a:rPr lang="it-IT" dirty="0"/>
              <a:t> </a:t>
            </a:r>
            <a:r>
              <a:rPr lang="it-IT" dirty="0" err="1"/>
              <a:t>materials</a:t>
            </a:r>
            <a:r>
              <a:rPr lang="it-IT" dirty="0"/>
              <a:t> in </a:t>
            </a:r>
            <a:r>
              <a:rPr lang="it-IT" dirty="0" err="1"/>
              <a:t>order</a:t>
            </a:r>
            <a:r>
              <a:rPr lang="it-IT" dirty="0"/>
              <a:t> to be </a:t>
            </a:r>
            <a:r>
              <a:rPr lang="it-IT" dirty="0" err="1"/>
              <a:t>suitable</a:t>
            </a:r>
            <a:r>
              <a:rPr lang="it-IT" dirty="0"/>
              <a:t> for the </a:t>
            </a:r>
            <a:r>
              <a:rPr lang="it-IT" dirty="0" err="1"/>
              <a:t>current</a:t>
            </a:r>
            <a:r>
              <a:rPr lang="it-IT" dirty="0"/>
              <a:t> </a:t>
            </a:r>
            <a:r>
              <a:rPr lang="it-IT" dirty="0" err="1"/>
              <a:t>course</a:t>
            </a:r>
            <a:r>
              <a:rPr lang="it-IT" dirty="0"/>
              <a:t>. </a:t>
            </a:r>
          </a:p>
          <a:p>
            <a:pPr eaLnBrk="1" hangingPunct="1">
              <a:spcBef>
                <a:spcPct val="0"/>
              </a:spcBef>
            </a:pPr>
            <a:r>
              <a:rPr lang="en-US" dirty="0">
                <a:solidFill>
                  <a:srgbClr val="1C1C1C"/>
                </a:solidFill>
              </a:rPr>
              <a:t>Copyright © 1998-2010, Dr. Jean-Paul </a:t>
            </a:r>
            <a:r>
              <a:rPr lang="en-US" dirty="0" err="1">
                <a:solidFill>
                  <a:srgbClr val="1C1C1C"/>
                </a:solidFill>
              </a:rPr>
              <a:t>Rodrigue</a:t>
            </a:r>
            <a:r>
              <a:rPr lang="en-US" dirty="0">
                <a:solidFill>
                  <a:srgbClr val="1C1C1C"/>
                </a:solidFill>
              </a:rPr>
              <a:t>, Dept. of Global Studies &amp; Geography, Hofstra University. For personal or classroom use ONLY. </a:t>
            </a:r>
            <a:endParaRPr lang="it-IT"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7"/>
          <p:cNvSpPr>
            <a:spLocks noGrp="1" noChangeArrowheads="1"/>
          </p:cNvSpPr>
          <p:nvPr>
            <p:ph type="sldNum" sz="quarter" idx="5"/>
          </p:nvPr>
        </p:nvSpPr>
        <p:spPr>
          <a:noFill/>
        </p:spPr>
        <p:txBody>
          <a:bodyPr/>
          <a:lstStyle/>
          <a:p>
            <a:fld id="{260944BF-7BAC-4AE4-953B-7A066BD5962F}" type="slidenum">
              <a:rPr lang="en-US" smtClean="0"/>
              <a:pPr/>
              <a:t>3</a:t>
            </a:fld>
            <a:endParaRPr lang="en-US"/>
          </a:p>
        </p:txBody>
      </p:sp>
      <p:sp>
        <p:nvSpPr>
          <p:cNvPr id="307203" name="Rectangle 2"/>
          <p:cNvSpPr>
            <a:spLocks noGrp="1" noRot="1" noChangeAspect="1" noChangeArrowheads="1" noTextEdit="1"/>
          </p:cNvSpPr>
          <p:nvPr>
            <p:ph type="sldImg"/>
          </p:nvPr>
        </p:nvSpPr>
        <p:spPr>
          <a:ln/>
        </p:spPr>
      </p:sp>
      <p:sp>
        <p:nvSpPr>
          <p:cNvPr id="30720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861399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p:txBody>
          <a:bodyPr/>
          <a:lstStyle/>
          <a:p>
            <a:pPr>
              <a:defRPr/>
            </a:pPr>
            <a:fld id="{8D13137A-311A-418D-A933-5ED6990648E5}" type="slidenum">
              <a:rPr lang="en-US" smtClean="0"/>
              <a:pPr>
                <a:defRPr/>
              </a:pPr>
              <a:t>7</a:t>
            </a:fld>
            <a:endParaRPr lang="en-US"/>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p:txBody>
          <a:bodyPr/>
          <a:lstStyle/>
          <a:p>
            <a:pPr>
              <a:defRPr/>
            </a:pPr>
            <a:fld id="{D6E06F12-236B-4479-9BF4-2000A493BB17}" type="slidenum">
              <a:rPr lang="en-US" smtClean="0"/>
              <a:pPr>
                <a:defRPr/>
              </a:pPr>
              <a:t>8</a:t>
            </a:fld>
            <a:endParaRPr lang="en-US"/>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962FCDE3-CBA8-4C5B-B1D1-F080A6165545}" type="slidenum">
              <a:rPr lang="en-US" smtClean="0"/>
              <a:pPr/>
              <a:t>9</a:t>
            </a:fld>
            <a:endParaRPr lang="en-US"/>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103880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nvGrpSpPr>
              <p:cNvPr id="16" name="Group 5"/>
              <p:cNvGrpSpPr>
                <a:grpSpLocks/>
              </p:cNvGrpSpPr>
              <p:nvPr/>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nvGrpSpPr>
            <p:cNvPr id="6" name="Group 58"/>
            <p:cNvGrpSpPr>
              <a:grpSpLocks/>
            </p:cNvGrpSpPr>
            <p:nvPr/>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nvGrpSpPr>
            <p:cNvPr id="7" name="Group 63"/>
            <p:cNvGrpSpPr>
              <a:grpSpLocks/>
            </p:cNvGrpSpPr>
            <p:nvPr/>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sp>
        <p:nvSpPr>
          <p:cNvPr id="28739" name="Rectangle 67"/>
          <p:cNvSpPr>
            <a:spLocks noGrp="1" noChangeArrowheads="1"/>
          </p:cNvSpPr>
          <p:nvPr>
            <p:ph type="ctrTitle"/>
          </p:nvPr>
        </p:nvSpPr>
        <p:spPr>
          <a:xfrm>
            <a:off x="990600" y="1752600"/>
            <a:ext cx="7772400" cy="1143000"/>
          </a:xfrm>
        </p:spPr>
        <p:txBody>
          <a:bodyPr/>
          <a:lstStyle>
            <a:lvl1pPr>
              <a:defRPr/>
            </a:lvl1pPr>
          </a:lstStyle>
          <a:p>
            <a:r>
              <a:rPr lang="it-IT"/>
              <a:t>Fare clic per modificare lo stile del titolo dello schema</a:t>
            </a:r>
          </a:p>
        </p:txBody>
      </p:sp>
      <p:sp>
        <p:nvSpPr>
          <p:cNvPr id="28740"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it-IT"/>
              <a:t>Fare clic per modificare lo stile del sottotitolo dello schema</a:t>
            </a:r>
          </a:p>
        </p:txBody>
      </p:sp>
      <p:sp>
        <p:nvSpPr>
          <p:cNvPr id="69" name="Rectangle 69"/>
          <p:cNvSpPr>
            <a:spLocks noGrp="1" noChangeArrowheads="1"/>
          </p:cNvSpPr>
          <p:nvPr>
            <p:ph type="dt" sz="quarter" idx="10"/>
          </p:nvPr>
        </p:nvSpPr>
        <p:spPr/>
        <p:txBody>
          <a:bodyPr/>
          <a:lstStyle>
            <a:lvl1pPr>
              <a:defRPr/>
            </a:lvl1pPr>
          </a:lstStyle>
          <a:p>
            <a:pPr>
              <a:defRPr/>
            </a:pPr>
            <a:endParaRPr lang="it-IT"/>
          </a:p>
        </p:txBody>
      </p:sp>
      <p:sp>
        <p:nvSpPr>
          <p:cNvPr id="70" name="Rectangle 70"/>
          <p:cNvSpPr>
            <a:spLocks noGrp="1" noChangeArrowheads="1"/>
          </p:cNvSpPr>
          <p:nvPr>
            <p:ph type="ftr" sz="quarter" idx="11"/>
          </p:nvPr>
        </p:nvSpPr>
        <p:spPr/>
        <p:txBody>
          <a:bodyPr/>
          <a:lstStyle>
            <a:lvl1pPr>
              <a:defRPr/>
            </a:lvl1pPr>
          </a:lstStyle>
          <a:p>
            <a:pPr>
              <a:defRPr/>
            </a:pPr>
            <a:endParaRPr lang="it-IT"/>
          </a:p>
        </p:txBody>
      </p:sp>
      <p:sp>
        <p:nvSpPr>
          <p:cNvPr id="71" name="Rectangle 71"/>
          <p:cNvSpPr>
            <a:spLocks noGrp="1" noChangeArrowheads="1"/>
          </p:cNvSpPr>
          <p:nvPr>
            <p:ph type="sldNum" sz="quarter" idx="12"/>
          </p:nvPr>
        </p:nvSpPr>
        <p:spPr/>
        <p:txBody>
          <a:bodyPr/>
          <a:lstStyle>
            <a:lvl1pPr>
              <a:defRPr/>
            </a:lvl1pPr>
          </a:lstStyle>
          <a:p>
            <a:pPr>
              <a:defRPr/>
            </a:pPr>
            <a:fld id="{1133A372-69CF-42C2-9817-5370B6CE60B9}"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C50BB31A-F0B3-438C-AC2E-8185AA2B0339}"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10350" y="304800"/>
            <a:ext cx="2000250" cy="57150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304800"/>
            <a:ext cx="5848350" cy="57150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03000DF9-001C-4A80-9C42-FFBFF0C201B0}"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A7F9D559-DAD7-4171-B0F9-8FC5D507FBE6}"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65"/>
          <p:cNvSpPr>
            <a:spLocks noGrp="1" noChangeArrowheads="1"/>
          </p:cNvSpPr>
          <p:nvPr>
            <p:ph type="dt" sz="half" idx="10"/>
          </p:nvPr>
        </p:nvSpPr>
        <p:spPr>
          <a:ln/>
        </p:spPr>
        <p:txBody>
          <a:bodyPr/>
          <a:lstStyle>
            <a:lvl1pPr>
              <a:defRPr/>
            </a:lvl1pPr>
          </a:lstStyle>
          <a:p>
            <a:pPr>
              <a:defRPr/>
            </a:pPr>
            <a:endParaRPr lang="it-IT"/>
          </a:p>
        </p:txBody>
      </p:sp>
      <p:sp>
        <p:nvSpPr>
          <p:cNvPr id="5" name="Rectangle 66"/>
          <p:cNvSpPr>
            <a:spLocks noGrp="1" noChangeArrowheads="1"/>
          </p:cNvSpPr>
          <p:nvPr>
            <p:ph type="ftr" sz="quarter" idx="11"/>
          </p:nvPr>
        </p:nvSpPr>
        <p:spPr>
          <a:ln/>
        </p:spPr>
        <p:txBody>
          <a:bodyPr/>
          <a:lstStyle>
            <a:lvl1pPr>
              <a:defRPr/>
            </a:lvl1pPr>
          </a:lstStyle>
          <a:p>
            <a:pPr>
              <a:defRPr/>
            </a:pPr>
            <a:endParaRPr lang="it-IT"/>
          </a:p>
        </p:txBody>
      </p:sp>
      <p:sp>
        <p:nvSpPr>
          <p:cNvPr id="6" name="Rectangle 67"/>
          <p:cNvSpPr>
            <a:spLocks noGrp="1" noChangeArrowheads="1"/>
          </p:cNvSpPr>
          <p:nvPr>
            <p:ph type="sldNum" sz="quarter" idx="12"/>
          </p:nvPr>
        </p:nvSpPr>
        <p:spPr>
          <a:ln/>
        </p:spPr>
        <p:txBody>
          <a:bodyPr/>
          <a:lstStyle>
            <a:lvl1pPr>
              <a:defRPr/>
            </a:lvl1pPr>
          </a:lstStyle>
          <a:p>
            <a:pPr>
              <a:defRPr/>
            </a:pPr>
            <a:fld id="{AC733D8E-2118-4038-8157-16FCC8B87AAB}"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65"/>
          <p:cNvSpPr>
            <a:spLocks noGrp="1" noChangeArrowheads="1"/>
          </p:cNvSpPr>
          <p:nvPr>
            <p:ph type="dt" sz="half" idx="10"/>
          </p:nvPr>
        </p:nvSpPr>
        <p:spPr>
          <a:ln/>
        </p:spPr>
        <p:txBody>
          <a:bodyPr/>
          <a:lstStyle>
            <a:lvl1pPr>
              <a:defRPr/>
            </a:lvl1pPr>
          </a:lstStyle>
          <a:p>
            <a:pPr>
              <a:defRPr/>
            </a:pPr>
            <a:endParaRPr lang="it-IT"/>
          </a:p>
        </p:txBody>
      </p:sp>
      <p:sp>
        <p:nvSpPr>
          <p:cNvPr id="6" name="Rectangle 66"/>
          <p:cNvSpPr>
            <a:spLocks noGrp="1" noChangeArrowheads="1"/>
          </p:cNvSpPr>
          <p:nvPr>
            <p:ph type="ftr" sz="quarter" idx="11"/>
          </p:nvPr>
        </p:nvSpPr>
        <p:spPr>
          <a:ln/>
        </p:spPr>
        <p:txBody>
          <a:bodyPr/>
          <a:lstStyle>
            <a:lvl1pPr>
              <a:defRPr/>
            </a:lvl1pPr>
          </a:lstStyle>
          <a:p>
            <a:pPr>
              <a:defRPr/>
            </a:pPr>
            <a:endParaRPr lang="it-IT"/>
          </a:p>
        </p:txBody>
      </p:sp>
      <p:sp>
        <p:nvSpPr>
          <p:cNvPr id="7" name="Rectangle 67"/>
          <p:cNvSpPr>
            <a:spLocks noGrp="1" noChangeArrowheads="1"/>
          </p:cNvSpPr>
          <p:nvPr>
            <p:ph type="sldNum" sz="quarter" idx="12"/>
          </p:nvPr>
        </p:nvSpPr>
        <p:spPr>
          <a:ln/>
        </p:spPr>
        <p:txBody>
          <a:bodyPr/>
          <a:lstStyle>
            <a:lvl1pPr>
              <a:defRPr/>
            </a:lvl1pPr>
          </a:lstStyle>
          <a:p>
            <a:pPr>
              <a:defRPr/>
            </a:pPr>
            <a:fld id="{5B128CA9-13F1-41FB-9285-50BF0D273706}"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65"/>
          <p:cNvSpPr>
            <a:spLocks noGrp="1" noChangeArrowheads="1"/>
          </p:cNvSpPr>
          <p:nvPr>
            <p:ph type="dt" sz="half" idx="10"/>
          </p:nvPr>
        </p:nvSpPr>
        <p:spPr>
          <a:ln/>
        </p:spPr>
        <p:txBody>
          <a:bodyPr/>
          <a:lstStyle>
            <a:lvl1pPr>
              <a:defRPr/>
            </a:lvl1pPr>
          </a:lstStyle>
          <a:p>
            <a:pPr>
              <a:defRPr/>
            </a:pPr>
            <a:endParaRPr lang="it-IT"/>
          </a:p>
        </p:txBody>
      </p:sp>
      <p:sp>
        <p:nvSpPr>
          <p:cNvPr id="8" name="Rectangle 66"/>
          <p:cNvSpPr>
            <a:spLocks noGrp="1" noChangeArrowheads="1"/>
          </p:cNvSpPr>
          <p:nvPr>
            <p:ph type="ftr" sz="quarter" idx="11"/>
          </p:nvPr>
        </p:nvSpPr>
        <p:spPr>
          <a:ln/>
        </p:spPr>
        <p:txBody>
          <a:bodyPr/>
          <a:lstStyle>
            <a:lvl1pPr>
              <a:defRPr/>
            </a:lvl1pPr>
          </a:lstStyle>
          <a:p>
            <a:pPr>
              <a:defRPr/>
            </a:pPr>
            <a:endParaRPr lang="it-IT"/>
          </a:p>
        </p:txBody>
      </p:sp>
      <p:sp>
        <p:nvSpPr>
          <p:cNvPr id="9" name="Rectangle 67"/>
          <p:cNvSpPr>
            <a:spLocks noGrp="1" noChangeArrowheads="1"/>
          </p:cNvSpPr>
          <p:nvPr>
            <p:ph type="sldNum" sz="quarter" idx="12"/>
          </p:nvPr>
        </p:nvSpPr>
        <p:spPr>
          <a:ln/>
        </p:spPr>
        <p:txBody>
          <a:bodyPr/>
          <a:lstStyle>
            <a:lvl1pPr>
              <a:defRPr/>
            </a:lvl1pPr>
          </a:lstStyle>
          <a:p>
            <a:pPr>
              <a:defRPr/>
            </a:pPr>
            <a:fld id="{DCC20FC8-F016-4BAA-95E4-8C83511D7943}"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65"/>
          <p:cNvSpPr>
            <a:spLocks noGrp="1" noChangeArrowheads="1"/>
          </p:cNvSpPr>
          <p:nvPr>
            <p:ph type="dt" sz="half" idx="10"/>
          </p:nvPr>
        </p:nvSpPr>
        <p:spPr>
          <a:ln/>
        </p:spPr>
        <p:txBody>
          <a:bodyPr/>
          <a:lstStyle>
            <a:lvl1pPr>
              <a:defRPr/>
            </a:lvl1pPr>
          </a:lstStyle>
          <a:p>
            <a:pPr>
              <a:defRPr/>
            </a:pPr>
            <a:endParaRPr lang="it-IT"/>
          </a:p>
        </p:txBody>
      </p:sp>
      <p:sp>
        <p:nvSpPr>
          <p:cNvPr id="4" name="Rectangle 66"/>
          <p:cNvSpPr>
            <a:spLocks noGrp="1" noChangeArrowheads="1"/>
          </p:cNvSpPr>
          <p:nvPr>
            <p:ph type="ftr" sz="quarter" idx="11"/>
          </p:nvPr>
        </p:nvSpPr>
        <p:spPr>
          <a:ln/>
        </p:spPr>
        <p:txBody>
          <a:bodyPr/>
          <a:lstStyle>
            <a:lvl1pPr>
              <a:defRPr/>
            </a:lvl1pPr>
          </a:lstStyle>
          <a:p>
            <a:pPr>
              <a:defRPr/>
            </a:pPr>
            <a:endParaRPr lang="it-IT"/>
          </a:p>
        </p:txBody>
      </p:sp>
      <p:sp>
        <p:nvSpPr>
          <p:cNvPr id="5" name="Rectangle 67"/>
          <p:cNvSpPr>
            <a:spLocks noGrp="1" noChangeArrowheads="1"/>
          </p:cNvSpPr>
          <p:nvPr>
            <p:ph type="sldNum" sz="quarter" idx="12"/>
          </p:nvPr>
        </p:nvSpPr>
        <p:spPr>
          <a:ln/>
        </p:spPr>
        <p:txBody>
          <a:bodyPr/>
          <a:lstStyle>
            <a:lvl1pPr>
              <a:defRPr/>
            </a:lvl1pPr>
          </a:lstStyle>
          <a:p>
            <a:pPr>
              <a:defRPr/>
            </a:pPr>
            <a:fld id="{BA75ECEA-2974-44EA-B977-2350BEB8618A}"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65"/>
          <p:cNvSpPr>
            <a:spLocks noGrp="1" noChangeArrowheads="1"/>
          </p:cNvSpPr>
          <p:nvPr>
            <p:ph type="dt" sz="half" idx="10"/>
          </p:nvPr>
        </p:nvSpPr>
        <p:spPr>
          <a:ln/>
        </p:spPr>
        <p:txBody>
          <a:bodyPr/>
          <a:lstStyle>
            <a:lvl1pPr>
              <a:defRPr/>
            </a:lvl1pPr>
          </a:lstStyle>
          <a:p>
            <a:pPr>
              <a:defRPr/>
            </a:pPr>
            <a:endParaRPr lang="it-IT"/>
          </a:p>
        </p:txBody>
      </p:sp>
      <p:sp>
        <p:nvSpPr>
          <p:cNvPr id="3" name="Rectangle 66"/>
          <p:cNvSpPr>
            <a:spLocks noGrp="1" noChangeArrowheads="1"/>
          </p:cNvSpPr>
          <p:nvPr>
            <p:ph type="ftr" sz="quarter" idx="11"/>
          </p:nvPr>
        </p:nvSpPr>
        <p:spPr>
          <a:ln/>
        </p:spPr>
        <p:txBody>
          <a:bodyPr/>
          <a:lstStyle>
            <a:lvl1pPr>
              <a:defRPr/>
            </a:lvl1pPr>
          </a:lstStyle>
          <a:p>
            <a:pPr>
              <a:defRPr/>
            </a:pPr>
            <a:endParaRPr lang="it-IT"/>
          </a:p>
        </p:txBody>
      </p:sp>
      <p:sp>
        <p:nvSpPr>
          <p:cNvPr id="4" name="Rectangle 67"/>
          <p:cNvSpPr>
            <a:spLocks noGrp="1" noChangeArrowheads="1"/>
          </p:cNvSpPr>
          <p:nvPr>
            <p:ph type="sldNum" sz="quarter" idx="12"/>
          </p:nvPr>
        </p:nvSpPr>
        <p:spPr>
          <a:ln/>
        </p:spPr>
        <p:txBody>
          <a:bodyPr/>
          <a:lstStyle>
            <a:lvl1pPr>
              <a:defRPr/>
            </a:lvl1pPr>
          </a:lstStyle>
          <a:p>
            <a:pPr>
              <a:defRPr/>
            </a:pPr>
            <a:fld id="{89A08177-08AF-429C-BDF8-BFA91397AEB0}"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65"/>
          <p:cNvSpPr>
            <a:spLocks noGrp="1" noChangeArrowheads="1"/>
          </p:cNvSpPr>
          <p:nvPr>
            <p:ph type="dt" sz="half" idx="10"/>
          </p:nvPr>
        </p:nvSpPr>
        <p:spPr>
          <a:ln/>
        </p:spPr>
        <p:txBody>
          <a:bodyPr/>
          <a:lstStyle>
            <a:lvl1pPr>
              <a:defRPr/>
            </a:lvl1pPr>
          </a:lstStyle>
          <a:p>
            <a:pPr>
              <a:defRPr/>
            </a:pPr>
            <a:endParaRPr lang="it-IT"/>
          </a:p>
        </p:txBody>
      </p:sp>
      <p:sp>
        <p:nvSpPr>
          <p:cNvPr id="6" name="Rectangle 66"/>
          <p:cNvSpPr>
            <a:spLocks noGrp="1" noChangeArrowheads="1"/>
          </p:cNvSpPr>
          <p:nvPr>
            <p:ph type="ftr" sz="quarter" idx="11"/>
          </p:nvPr>
        </p:nvSpPr>
        <p:spPr>
          <a:ln/>
        </p:spPr>
        <p:txBody>
          <a:bodyPr/>
          <a:lstStyle>
            <a:lvl1pPr>
              <a:defRPr/>
            </a:lvl1pPr>
          </a:lstStyle>
          <a:p>
            <a:pPr>
              <a:defRPr/>
            </a:pPr>
            <a:endParaRPr lang="it-IT"/>
          </a:p>
        </p:txBody>
      </p:sp>
      <p:sp>
        <p:nvSpPr>
          <p:cNvPr id="7" name="Rectangle 67"/>
          <p:cNvSpPr>
            <a:spLocks noGrp="1" noChangeArrowheads="1"/>
          </p:cNvSpPr>
          <p:nvPr>
            <p:ph type="sldNum" sz="quarter" idx="12"/>
          </p:nvPr>
        </p:nvSpPr>
        <p:spPr>
          <a:ln/>
        </p:spPr>
        <p:txBody>
          <a:bodyPr/>
          <a:lstStyle>
            <a:lvl1pPr>
              <a:defRPr/>
            </a:lvl1pPr>
          </a:lstStyle>
          <a:p>
            <a:pPr>
              <a:defRPr/>
            </a:pPr>
            <a:fld id="{2D931B85-458D-4475-A6A7-931AA67B1C76}"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65"/>
          <p:cNvSpPr>
            <a:spLocks noGrp="1" noChangeArrowheads="1"/>
          </p:cNvSpPr>
          <p:nvPr>
            <p:ph type="dt" sz="half" idx="10"/>
          </p:nvPr>
        </p:nvSpPr>
        <p:spPr>
          <a:ln/>
        </p:spPr>
        <p:txBody>
          <a:bodyPr/>
          <a:lstStyle>
            <a:lvl1pPr>
              <a:defRPr/>
            </a:lvl1pPr>
          </a:lstStyle>
          <a:p>
            <a:pPr>
              <a:defRPr/>
            </a:pPr>
            <a:endParaRPr lang="it-IT"/>
          </a:p>
        </p:txBody>
      </p:sp>
      <p:sp>
        <p:nvSpPr>
          <p:cNvPr id="6" name="Rectangle 66"/>
          <p:cNvSpPr>
            <a:spLocks noGrp="1" noChangeArrowheads="1"/>
          </p:cNvSpPr>
          <p:nvPr>
            <p:ph type="ftr" sz="quarter" idx="11"/>
          </p:nvPr>
        </p:nvSpPr>
        <p:spPr>
          <a:ln/>
        </p:spPr>
        <p:txBody>
          <a:bodyPr/>
          <a:lstStyle>
            <a:lvl1pPr>
              <a:defRPr/>
            </a:lvl1pPr>
          </a:lstStyle>
          <a:p>
            <a:pPr>
              <a:defRPr/>
            </a:pPr>
            <a:endParaRPr lang="it-IT"/>
          </a:p>
        </p:txBody>
      </p:sp>
      <p:sp>
        <p:nvSpPr>
          <p:cNvPr id="7" name="Rectangle 67"/>
          <p:cNvSpPr>
            <a:spLocks noGrp="1" noChangeArrowheads="1"/>
          </p:cNvSpPr>
          <p:nvPr>
            <p:ph type="sldNum" sz="quarter" idx="12"/>
          </p:nvPr>
        </p:nvSpPr>
        <p:spPr>
          <a:ln/>
        </p:spPr>
        <p:txBody>
          <a:bodyPr/>
          <a:lstStyle>
            <a:lvl1pPr>
              <a:defRPr/>
            </a:lvl1pPr>
          </a:lstStyle>
          <a:p>
            <a:pPr>
              <a:defRPr/>
            </a:pPr>
            <a:fld id="{682653AD-9032-4FDF-BB92-55706163B270}"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27653"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4"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5"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6"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7"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8"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59"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0"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1"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2"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3"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4"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5"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6"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7"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8"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69"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0"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1"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2"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3"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4"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nvGrpSpPr>
              <p:cNvPr id="1040" name="Group 27"/>
              <p:cNvGrpSpPr>
                <a:grpSpLocks/>
              </p:cNvGrpSpPr>
              <p:nvPr/>
            </p:nvGrpSpPr>
            <p:grpSpPr bwMode="auto">
              <a:xfrm>
                <a:off x="192" y="0"/>
                <a:ext cx="5376" cy="4320"/>
                <a:chOff x="192" y="0"/>
                <a:chExt cx="5376" cy="4320"/>
              </a:xfrm>
            </p:grpSpPr>
            <p:sp>
              <p:nvSpPr>
                <p:cNvPr id="27676"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7"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8"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79"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0"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1"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2"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3"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4"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5"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6"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7"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8"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89"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0"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1"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2"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3"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4"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5"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6"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7"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8"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699"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0"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1"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2"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3"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4"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sp>
          <p:nvSpPr>
            <p:cNvPr id="27705"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6"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nvGrpSpPr>
            <p:cNvPr id="1035" name="Group 59"/>
            <p:cNvGrpSpPr>
              <a:grpSpLocks/>
            </p:cNvGrpSpPr>
            <p:nvPr/>
          </p:nvGrpSpPr>
          <p:grpSpPr bwMode="auto">
            <a:xfrm>
              <a:off x="261" y="892"/>
              <a:ext cx="1124" cy="1464"/>
              <a:chOff x="96" y="916"/>
              <a:chExt cx="2208" cy="2876"/>
            </a:xfrm>
          </p:grpSpPr>
          <p:sp>
            <p:nvSpPr>
              <p:cNvPr id="27708"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09"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sp>
            <p:nvSpPr>
              <p:cNvPr id="27710"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gn="ctr" eaLnBrk="0" hangingPunct="0">
                  <a:spcBef>
                    <a:spcPct val="20000"/>
                  </a:spcBef>
                  <a:buClr>
                    <a:schemeClr val="bg2"/>
                  </a:buClr>
                  <a:buFont typeface="Monotype Sorts" pitchFamily="2" charset="2"/>
                  <a:buChar char="è"/>
                  <a:defRPr/>
                </a:pPr>
                <a:endParaRPr lang="it-IT"/>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a:t>Fare clic per modificare lo stile del titolo dello schema</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27713"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buClrTx/>
              <a:buFontTx/>
              <a:buNone/>
              <a:defRPr sz="1400">
                <a:latin typeface="+mn-lt"/>
              </a:defRPr>
            </a:lvl1pPr>
          </a:lstStyle>
          <a:p>
            <a:pPr>
              <a:defRPr/>
            </a:pPr>
            <a:endParaRPr lang="it-IT"/>
          </a:p>
        </p:txBody>
      </p:sp>
      <p:sp>
        <p:nvSpPr>
          <p:cNvPr id="27714"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spcBef>
                <a:spcPct val="0"/>
              </a:spcBef>
              <a:buClrTx/>
              <a:buFontTx/>
              <a:buNone/>
              <a:defRPr sz="1400">
                <a:latin typeface="+mn-lt"/>
              </a:defRPr>
            </a:lvl1pPr>
          </a:lstStyle>
          <a:p>
            <a:pPr>
              <a:defRPr/>
            </a:pPr>
            <a:endParaRPr lang="it-IT"/>
          </a:p>
        </p:txBody>
      </p:sp>
      <p:sp>
        <p:nvSpPr>
          <p:cNvPr id="27715" name="Rectangle 6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buClrTx/>
              <a:buFontTx/>
              <a:buNone/>
              <a:defRPr sz="1400">
                <a:latin typeface="+mn-lt"/>
              </a:defRPr>
            </a:lvl1pPr>
          </a:lstStyle>
          <a:p>
            <a:pPr>
              <a:defRPr/>
            </a:pPr>
            <a:fld id="{50BBB78C-A580-4F9F-BF3C-C433DBF2F9C2}"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2" charset="2"/>
        <a:buChar char="w"/>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giuseppe.borruso@econ.units.i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990600" y="2501900"/>
            <a:ext cx="7772400" cy="1143000"/>
          </a:xfrm>
        </p:spPr>
        <p:txBody>
          <a:bodyPr/>
          <a:lstStyle/>
          <a:p>
            <a:pPr eaLnBrk="1" hangingPunct="1"/>
            <a:r>
              <a:rPr lang="it-IT" sz="3600" b="1" dirty="0" err="1">
                <a:latin typeface="Arial" charset="0"/>
              </a:rPr>
              <a:t>Economic</a:t>
            </a:r>
            <a:r>
              <a:rPr lang="it-IT" sz="3600" b="1" dirty="0">
                <a:latin typeface="Arial" charset="0"/>
              </a:rPr>
              <a:t> </a:t>
            </a:r>
            <a:r>
              <a:rPr lang="it-IT" sz="3600" b="1" dirty="0" err="1">
                <a:latin typeface="Arial" charset="0"/>
              </a:rPr>
              <a:t>Geography</a:t>
            </a:r>
            <a:r>
              <a:rPr lang="it-IT" sz="3600" b="1" dirty="0">
                <a:latin typeface="Arial" charset="0"/>
              </a:rPr>
              <a:t> </a:t>
            </a:r>
            <a:br>
              <a:rPr lang="it-IT" sz="3600" b="1" dirty="0">
                <a:latin typeface="Arial" charset="0"/>
              </a:rPr>
            </a:br>
            <a:br>
              <a:rPr lang="it-IT" sz="3600" b="1" dirty="0">
                <a:latin typeface="Arial" charset="0"/>
              </a:rPr>
            </a:br>
            <a:r>
              <a:rPr lang="it-IT" sz="2400" dirty="0">
                <a:latin typeface="Arial" charset="0"/>
              </a:rPr>
              <a:t>4 – </a:t>
            </a:r>
            <a:r>
              <a:rPr lang="it-IT" sz="2400" dirty="0" err="1">
                <a:latin typeface="Arial" charset="0"/>
              </a:rPr>
              <a:t>Transport</a:t>
            </a:r>
            <a:r>
              <a:rPr lang="it-IT" sz="2400" dirty="0">
                <a:latin typeface="Arial" charset="0"/>
              </a:rPr>
              <a:t> and location</a:t>
            </a:r>
            <a:endParaRPr lang="it-IT" sz="2000" b="1" i="1" dirty="0">
              <a:latin typeface="Arial" charset="0"/>
            </a:endParaRPr>
          </a:p>
        </p:txBody>
      </p:sp>
      <p:pic>
        <p:nvPicPr>
          <p:cNvPr id="5" name="Picture 4" descr="Università degli Studi di Tries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7384"/>
            <a:ext cx="3324225" cy="723900"/>
          </a:xfrm>
          <a:prstGeom prst="rect">
            <a:avLst/>
          </a:prstGeom>
          <a:noFill/>
          <a:extLst>
            <a:ext uri="{909E8E84-426E-40DD-AFC4-6F175D3DCCD1}">
              <a14:hiddenFill xmlns:a14="http://schemas.microsoft.com/office/drawing/2010/main">
                <a:solidFill>
                  <a:srgbClr val="FFFFFF"/>
                </a:solidFill>
              </a14:hiddenFill>
            </a:ext>
          </a:extLst>
        </p:spPr>
      </p:pic>
      <p:sp>
        <p:nvSpPr>
          <p:cNvPr id="2" name="Sottotitolo 1"/>
          <p:cNvSpPr>
            <a:spLocks noGrp="1"/>
          </p:cNvSpPr>
          <p:nvPr>
            <p:ph type="subTitle" idx="1"/>
          </p:nvPr>
        </p:nvSpPr>
        <p:spPr/>
        <p:txBody>
          <a:bodyPr/>
          <a:lstStyle/>
          <a:p>
            <a:endParaRPr lang="it-IT" dirty="0"/>
          </a:p>
        </p:txBody>
      </p:sp>
      <p:sp>
        <p:nvSpPr>
          <p:cNvPr id="6" name="Rectangle 3" descr="Rectangle: Click to edit Master text styles&#10;Second level&#10;Third level&#10;Fourth level&#10;Fifth level"/>
          <p:cNvSpPr txBox="1">
            <a:spLocks noChangeArrowheads="1"/>
          </p:cNvSpPr>
          <p:nvPr/>
        </p:nvSpPr>
        <p:spPr bwMode="auto">
          <a:xfrm>
            <a:off x="1143000" y="3462338"/>
            <a:ext cx="64008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hlink"/>
              </a:buClr>
              <a:buSzPct val="110000"/>
              <a:buFont typeface="Wingdings"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eaLnBrk="1" hangingPunct="1"/>
            <a:endParaRPr lang="it-IT" sz="1800" kern="0" dirty="0"/>
          </a:p>
          <a:p>
            <a:pPr eaLnBrk="1" hangingPunct="1"/>
            <a:endParaRPr lang="it-IT" sz="1800" kern="0" dirty="0"/>
          </a:p>
          <a:p>
            <a:pPr eaLnBrk="1" hangingPunct="1"/>
            <a:r>
              <a:rPr lang="it-IT" sz="1800" kern="0" dirty="0"/>
              <a:t>121EC</a:t>
            </a:r>
          </a:p>
          <a:p>
            <a:pPr eaLnBrk="1" hangingPunct="1"/>
            <a:endParaRPr lang="it-IT" sz="1800" kern="0" dirty="0"/>
          </a:p>
          <a:p>
            <a:pPr eaLnBrk="1" hangingPunct="1">
              <a:spcBef>
                <a:spcPct val="15000"/>
              </a:spcBef>
            </a:pPr>
            <a:r>
              <a:rPr lang="it-IT" sz="1600" kern="0" dirty="0"/>
              <a:t>A.Y. 2024/2025</a:t>
            </a:r>
          </a:p>
          <a:p>
            <a:pPr eaLnBrk="1" hangingPunct="1">
              <a:spcBef>
                <a:spcPct val="15000"/>
              </a:spcBef>
            </a:pPr>
            <a:r>
              <a:rPr lang="it-IT" sz="1600" kern="0" dirty="0"/>
              <a:t>Dr. Giuseppe Borruso</a:t>
            </a:r>
          </a:p>
          <a:p>
            <a:pPr eaLnBrk="1" hangingPunct="1">
              <a:spcBef>
                <a:spcPct val="15000"/>
              </a:spcBef>
            </a:pPr>
            <a:r>
              <a:rPr lang="it-IT" sz="1600" kern="0" dirty="0" err="1"/>
              <a:t>Department</a:t>
            </a:r>
            <a:r>
              <a:rPr lang="it-IT" sz="1600" kern="0" dirty="0"/>
              <a:t> of </a:t>
            </a:r>
            <a:r>
              <a:rPr lang="it-IT" sz="1600" kern="0" dirty="0" err="1"/>
              <a:t>Economics</a:t>
            </a:r>
            <a:r>
              <a:rPr lang="it-IT" sz="1600" kern="0" dirty="0"/>
              <a:t>, Business, </a:t>
            </a:r>
            <a:r>
              <a:rPr lang="it-IT" sz="1600" kern="0" dirty="0" err="1"/>
              <a:t>Mathematics</a:t>
            </a:r>
            <a:r>
              <a:rPr lang="it-IT" sz="1600" kern="0" dirty="0"/>
              <a:t> and </a:t>
            </a:r>
            <a:r>
              <a:rPr lang="it-IT" sz="1600" kern="0" dirty="0" err="1"/>
              <a:t>Statistics</a:t>
            </a:r>
            <a:endParaRPr lang="it-IT" sz="1600" kern="0" dirty="0"/>
          </a:p>
          <a:p>
            <a:pPr eaLnBrk="1" hangingPunct="1">
              <a:spcBef>
                <a:spcPct val="15000"/>
              </a:spcBef>
            </a:pPr>
            <a:r>
              <a:rPr lang="it-IT" sz="1600" kern="0" dirty="0" err="1"/>
              <a:t>University</a:t>
            </a:r>
            <a:r>
              <a:rPr lang="it-IT" sz="1600" kern="0" dirty="0"/>
              <a:t> of Trieste</a:t>
            </a:r>
          </a:p>
          <a:p>
            <a:pPr eaLnBrk="1" hangingPunct="1">
              <a:spcBef>
                <a:spcPct val="15000"/>
              </a:spcBef>
            </a:pPr>
            <a:r>
              <a:rPr lang="it-IT" sz="1600" kern="0" dirty="0"/>
              <a:t>E-mail. </a:t>
            </a:r>
            <a:r>
              <a:rPr lang="it-IT" sz="1600" kern="0" dirty="0">
                <a:hlinkClick r:id="rId4"/>
              </a:rPr>
              <a:t>giuseppe.borruso@econ.units.it</a:t>
            </a:r>
            <a:endParaRPr lang="it-IT" sz="1600" kern="0" dirty="0"/>
          </a:p>
          <a:p>
            <a:pPr eaLnBrk="1" hangingPunct="1">
              <a:spcBef>
                <a:spcPct val="15000"/>
              </a:spcBef>
            </a:pPr>
            <a:r>
              <a:rPr lang="it-IT" sz="1600" kern="0" dirty="0" err="1"/>
              <a:t>Ph</a:t>
            </a:r>
            <a:r>
              <a:rPr lang="it-IT" sz="1600" kern="0" dirty="0"/>
              <a:t>. +39 040 558 </a:t>
            </a:r>
            <a:r>
              <a:rPr lang="it-IT" sz="1600" b="1" kern="0" dirty="0"/>
              <a:t>7008</a:t>
            </a:r>
          </a:p>
          <a:p>
            <a:pPr eaLnBrk="1" hangingPunct="1">
              <a:spcBef>
                <a:spcPct val="15000"/>
              </a:spcBef>
            </a:pPr>
            <a:r>
              <a:rPr lang="it-IT" sz="1600" kern="0" dirty="0" err="1"/>
              <a:t>Skype</a:t>
            </a:r>
            <a:r>
              <a:rPr lang="it-IT" sz="1600" kern="0" dirty="0"/>
              <a:t>:  </a:t>
            </a:r>
            <a:r>
              <a:rPr lang="it-IT" sz="1600" kern="0" dirty="0" err="1"/>
              <a:t>giuseppe.borruso</a:t>
            </a:r>
            <a:r>
              <a:rPr lang="it-IT" sz="1600" kern="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idx="4294967295"/>
          </p:nvPr>
        </p:nvSpPr>
        <p:spPr>
          <a:xfrm>
            <a:off x="611188" y="333375"/>
            <a:ext cx="7772400" cy="1143000"/>
          </a:xfrm>
        </p:spPr>
        <p:txBody>
          <a:bodyPr/>
          <a:lstStyle/>
          <a:p>
            <a:pPr eaLnBrk="1" hangingPunct="1"/>
            <a:r>
              <a:rPr lang="en-GB" sz="3600" dirty="0"/>
              <a:t>Learning Objectives</a:t>
            </a:r>
          </a:p>
        </p:txBody>
      </p:sp>
      <p:sp>
        <p:nvSpPr>
          <p:cNvPr id="17410" name="Rectangle 3" descr="Rectangle: Click to edit Master text styles&#10;Second level&#10;Third level&#10;Fourth level&#10;Fifth level"/>
          <p:cNvSpPr>
            <a:spLocks noGrp="1" noChangeArrowheads="1"/>
          </p:cNvSpPr>
          <p:nvPr>
            <p:ph type="body" idx="4294967295"/>
          </p:nvPr>
        </p:nvSpPr>
        <p:spPr>
          <a:xfrm>
            <a:off x="838200" y="1905000"/>
            <a:ext cx="7772400" cy="4619625"/>
          </a:xfrm>
        </p:spPr>
        <p:txBody>
          <a:bodyPr/>
          <a:lstStyle/>
          <a:p>
            <a:pPr eaLnBrk="1" hangingPunct="1"/>
            <a:r>
              <a:rPr lang="en-US" dirty="0"/>
              <a:t>In this lesson we will:</a:t>
            </a:r>
          </a:p>
          <a:p>
            <a:pPr lvl="1" eaLnBrk="1" hangingPunct="1"/>
            <a:r>
              <a:rPr lang="en-US" dirty="0"/>
              <a:t>Introduce the importance of Transport in Location;</a:t>
            </a:r>
          </a:p>
          <a:p>
            <a:pPr lvl="1" eaLnBrk="1" hangingPunct="1"/>
            <a:r>
              <a:rPr lang="en-US" dirty="0"/>
              <a:t>Present the factors characterizing a transport system;</a:t>
            </a:r>
          </a:p>
          <a:p>
            <a:pPr lvl="1" eaLnBrk="1" hangingPunct="1"/>
            <a:r>
              <a:rPr lang="en-US" dirty="0"/>
              <a:t>Examine the growth factors in transport demand;</a:t>
            </a:r>
          </a:p>
          <a:p>
            <a:pPr lvl="1" eaLnBrk="1" hangingPunct="1"/>
            <a:r>
              <a:rPr lang="en-US" dirty="0"/>
              <a:t>Scale of spatial organization of transport</a:t>
            </a:r>
          </a:p>
          <a:p>
            <a:pPr lvl="1" eaLnBrk="1" hangingPunct="1"/>
            <a:r>
              <a:rPr lang="en-US" dirty="0"/>
              <a:t>The spatial structure of transport costs</a:t>
            </a:r>
          </a:p>
          <a:p>
            <a:pPr lvl="1" eaLnBrk="1" hangingPunct="1"/>
            <a:r>
              <a:rPr lang="en-US" dirty="0"/>
              <a:t>Route selection issues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4"/>
          <p:cNvSpPr>
            <a:spLocks noGrp="1" noChangeArrowheads="1"/>
          </p:cNvSpPr>
          <p:nvPr>
            <p:ph type="title"/>
          </p:nvPr>
        </p:nvSpPr>
        <p:spPr/>
        <p:txBody>
          <a:bodyPr/>
          <a:lstStyle/>
          <a:p>
            <a:pPr eaLnBrk="1" hangingPunct="1"/>
            <a:r>
              <a:rPr lang="en-US"/>
              <a:t>The “Last Mile” in Freight Distribution</a:t>
            </a:r>
          </a:p>
        </p:txBody>
      </p:sp>
      <p:sp>
        <p:nvSpPr>
          <p:cNvPr id="154628" name="Line 2"/>
          <p:cNvSpPr>
            <a:spLocks noChangeShapeType="1"/>
          </p:cNvSpPr>
          <p:nvPr/>
        </p:nvSpPr>
        <p:spPr bwMode="auto">
          <a:xfrm flipV="1">
            <a:off x="3251200" y="3665538"/>
            <a:ext cx="0" cy="885825"/>
          </a:xfrm>
          <a:prstGeom prst="line">
            <a:avLst/>
          </a:prstGeom>
          <a:noFill/>
          <a:ln w="25400">
            <a:solidFill>
              <a:srgbClr val="C0C0C0"/>
            </a:solidFill>
            <a:round/>
            <a:headEnd/>
            <a:tailEnd/>
          </a:ln>
        </p:spPr>
        <p:txBody>
          <a:bodyPr/>
          <a:lstStyle/>
          <a:p>
            <a:endParaRPr lang="en-US"/>
          </a:p>
        </p:txBody>
      </p:sp>
      <p:sp>
        <p:nvSpPr>
          <p:cNvPr id="154629" name="Line 3"/>
          <p:cNvSpPr>
            <a:spLocks noChangeShapeType="1"/>
          </p:cNvSpPr>
          <p:nvPr/>
        </p:nvSpPr>
        <p:spPr bwMode="auto">
          <a:xfrm flipV="1">
            <a:off x="5224463" y="3665538"/>
            <a:ext cx="0" cy="949325"/>
          </a:xfrm>
          <a:prstGeom prst="line">
            <a:avLst/>
          </a:prstGeom>
          <a:noFill/>
          <a:ln w="25400">
            <a:solidFill>
              <a:srgbClr val="C0C0C0"/>
            </a:solidFill>
            <a:round/>
            <a:headEnd/>
            <a:tailEnd/>
          </a:ln>
        </p:spPr>
        <p:txBody>
          <a:bodyPr/>
          <a:lstStyle/>
          <a:p>
            <a:endParaRPr lang="en-US"/>
          </a:p>
        </p:txBody>
      </p:sp>
      <p:sp>
        <p:nvSpPr>
          <p:cNvPr id="154630" name="Line 4"/>
          <p:cNvSpPr>
            <a:spLocks noChangeShapeType="1"/>
          </p:cNvSpPr>
          <p:nvPr/>
        </p:nvSpPr>
        <p:spPr bwMode="auto">
          <a:xfrm flipV="1">
            <a:off x="6346825" y="3665538"/>
            <a:ext cx="0" cy="931862"/>
          </a:xfrm>
          <a:prstGeom prst="line">
            <a:avLst/>
          </a:prstGeom>
          <a:noFill/>
          <a:ln w="25400">
            <a:solidFill>
              <a:srgbClr val="C0C0C0"/>
            </a:solidFill>
            <a:round/>
            <a:headEnd/>
            <a:tailEnd/>
          </a:ln>
        </p:spPr>
        <p:txBody>
          <a:bodyPr/>
          <a:lstStyle/>
          <a:p>
            <a:endParaRPr lang="en-US"/>
          </a:p>
        </p:txBody>
      </p:sp>
      <p:sp>
        <p:nvSpPr>
          <p:cNvPr id="154631" name="Line 6"/>
          <p:cNvSpPr>
            <a:spLocks noChangeShapeType="1"/>
          </p:cNvSpPr>
          <p:nvPr/>
        </p:nvSpPr>
        <p:spPr bwMode="auto">
          <a:xfrm>
            <a:off x="1370013" y="4576763"/>
            <a:ext cx="1530350" cy="0"/>
          </a:xfrm>
          <a:prstGeom prst="line">
            <a:avLst/>
          </a:prstGeom>
          <a:noFill/>
          <a:ln w="127000">
            <a:solidFill>
              <a:srgbClr val="000080"/>
            </a:solidFill>
            <a:round/>
            <a:headEnd/>
            <a:tailEnd/>
          </a:ln>
        </p:spPr>
        <p:txBody>
          <a:bodyPr/>
          <a:lstStyle/>
          <a:p>
            <a:endParaRPr lang="en-US"/>
          </a:p>
        </p:txBody>
      </p:sp>
      <p:sp>
        <p:nvSpPr>
          <p:cNvPr id="154632" name="Line 7"/>
          <p:cNvSpPr>
            <a:spLocks noChangeShapeType="1"/>
          </p:cNvSpPr>
          <p:nvPr/>
        </p:nvSpPr>
        <p:spPr bwMode="auto">
          <a:xfrm>
            <a:off x="3597275" y="4583113"/>
            <a:ext cx="1457325" cy="0"/>
          </a:xfrm>
          <a:prstGeom prst="line">
            <a:avLst/>
          </a:prstGeom>
          <a:noFill/>
          <a:ln w="76200">
            <a:solidFill>
              <a:srgbClr val="800000"/>
            </a:solidFill>
            <a:round/>
            <a:headEnd/>
            <a:tailEnd/>
          </a:ln>
        </p:spPr>
        <p:txBody>
          <a:bodyPr/>
          <a:lstStyle/>
          <a:p>
            <a:endParaRPr lang="en-US"/>
          </a:p>
        </p:txBody>
      </p:sp>
      <p:sp>
        <p:nvSpPr>
          <p:cNvPr id="154633" name="Line 8"/>
          <p:cNvSpPr>
            <a:spLocks noChangeShapeType="1"/>
          </p:cNvSpPr>
          <p:nvPr/>
        </p:nvSpPr>
        <p:spPr bwMode="auto">
          <a:xfrm>
            <a:off x="3556000" y="4791075"/>
            <a:ext cx="606425" cy="323850"/>
          </a:xfrm>
          <a:prstGeom prst="line">
            <a:avLst/>
          </a:prstGeom>
          <a:noFill/>
          <a:ln w="76200">
            <a:solidFill>
              <a:srgbClr val="800000"/>
            </a:solidFill>
            <a:round/>
            <a:headEnd/>
            <a:tailEnd/>
          </a:ln>
        </p:spPr>
        <p:txBody>
          <a:bodyPr/>
          <a:lstStyle/>
          <a:p>
            <a:endParaRPr lang="en-US"/>
          </a:p>
        </p:txBody>
      </p:sp>
      <p:sp>
        <p:nvSpPr>
          <p:cNvPr id="154634" name="Line 9"/>
          <p:cNvSpPr>
            <a:spLocks noChangeShapeType="1"/>
          </p:cNvSpPr>
          <p:nvPr/>
        </p:nvSpPr>
        <p:spPr bwMode="auto">
          <a:xfrm flipV="1">
            <a:off x="3544888" y="4125913"/>
            <a:ext cx="587375" cy="254000"/>
          </a:xfrm>
          <a:prstGeom prst="line">
            <a:avLst/>
          </a:prstGeom>
          <a:noFill/>
          <a:ln w="76200">
            <a:solidFill>
              <a:srgbClr val="800000"/>
            </a:solidFill>
            <a:round/>
            <a:headEnd/>
            <a:tailEnd/>
          </a:ln>
        </p:spPr>
        <p:txBody>
          <a:bodyPr/>
          <a:lstStyle/>
          <a:p>
            <a:endParaRPr lang="en-US"/>
          </a:p>
        </p:txBody>
      </p:sp>
      <p:sp>
        <p:nvSpPr>
          <p:cNvPr id="154635" name="Line 10"/>
          <p:cNvSpPr>
            <a:spLocks noChangeShapeType="1"/>
          </p:cNvSpPr>
          <p:nvPr/>
        </p:nvSpPr>
        <p:spPr bwMode="auto">
          <a:xfrm>
            <a:off x="5424488" y="4581525"/>
            <a:ext cx="814387" cy="0"/>
          </a:xfrm>
          <a:prstGeom prst="line">
            <a:avLst/>
          </a:prstGeom>
          <a:noFill/>
          <a:ln w="38100">
            <a:solidFill>
              <a:srgbClr val="808000"/>
            </a:solidFill>
            <a:round/>
            <a:headEnd/>
            <a:tailEnd/>
          </a:ln>
        </p:spPr>
        <p:txBody>
          <a:bodyPr/>
          <a:lstStyle/>
          <a:p>
            <a:endParaRPr lang="en-US"/>
          </a:p>
        </p:txBody>
      </p:sp>
      <p:sp>
        <p:nvSpPr>
          <p:cNvPr id="154636" name="Oval 11"/>
          <p:cNvSpPr>
            <a:spLocks noChangeArrowheads="1"/>
          </p:cNvSpPr>
          <p:nvPr/>
        </p:nvSpPr>
        <p:spPr bwMode="auto">
          <a:xfrm>
            <a:off x="2879725" y="4206875"/>
            <a:ext cx="750888" cy="750888"/>
          </a:xfrm>
          <a:prstGeom prst="ellipse">
            <a:avLst/>
          </a:prstGeom>
          <a:solidFill>
            <a:srgbClr val="FFCC00"/>
          </a:solidFill>
          <a:ln w="50800">
            <a:solidFill>
              <a:srgbClr val="808080"/>
            </a:solidFill>
            <a:round/>
            <a:headEnd/>
            <a:tailEnd/>
          </a:ln>
        </p:spPr>
        <p:txBody>
          <a:bodyPr wrap="none" anchor="ctr"/>
          <a:lstStyle/>
          <a:p>
            <a:endParaRPr lang="en-US"/>
          </a:p>
        </p:txBody>
      </p:sp>
      <p:sp>
        <p:nvSpPr>
          <p:cNvPr id="154637" name="Line 12"/>
          <p:cNvSpPr>
            <a:spLocks noChangeShapeType="1"/>
          </p:cNvSpPr>
          <p:nvPr/>
        </p:nvSpPr>
        <p:spPr bwMode="auto">
          <a:xfrm>
            <a:off x="5341938" y="4689475"/>
            <a:ext cx="460375" cy="169863"/>
          </a:xfrm>
          <a:prstGeom prst="line">
            <a:avLst/>
          </a:prstGeom>
          <a:noFill/>
          <a:ln w="38100">
            <a:solidFill>
              <a:srgbClr val="808000"/>
            </a:solidFill>
            <a:round/>
            <a:headEnd/>
            <a:tailEnd/>
          </a:ln>
        </p:spPr>
        <p:txBody>
          <a:bodyPr/>
          <a:lstStyle/>
          <a:p>
            <a:endParaRPr lang="en-US"/>
          </a:p>
        </p:txBody>
      </p:sp>
      <p:sp>
        <p:nvSpPr>
          <p:cNvPr id="154638" name="Line 13"/>
          <p:cNvSpPr>
            <a:spLocks noChangeShapeType="1"/>
          </p:cNvSpPr>
          <p:nvPr/>
        </p:nvSpPr>
        <p:spPr bwMode="auto">
          <a:xfrm flipV="1">
            <a:off x="5313363" y="4225925"/>
            <a:ext cx="234950" cy="209550"/>
          </a:xfrm>
          <a:prstGeom prst="line">
            <a:avLst/>
          </a:prstGeom>
          <a:noFill/>
          <a:ln w="38100">
            <a:solidFill>
              <a:srgbClr val="808000"/>
            </a:solidFill>
            <a:round/>
            <a:headEnd/>
            <a:tailEnd/>
          </a:ln>
        </p:spPr>
        <p:txBody>
          <a:bodyPr/>
          <a:lstStyle/>
          <a:p>
            <a:endParaRPr lang="en-US"/>
          </a:p>
        </p:txBody>
      </p:sp>
      <p:sp>
        <p:nvSpPr>
          <p:cNvPr id="154639" name="Line 14"/>
          <p:cNvSpPr>
            <a:spLocks noChangeShapeType="1"/>
          </p:cNvSpPr>
          <p:nvPr/>
        </p:nvSpPr>
        <p:spPr bwMode="auto">
          <a:xfrm flipH="1">
            <a:off x="5022850" y="4705350"/>
            <a:ext cx="119063" cy="215900"/>
          </a:xfrm>
          <a:prstGeom prst="line">
            <a:avLst/>
          </a:prstGeom>
          <a:noFill/>
          <a:ln w="38100">
            <a:solidFill>
              <a:srgbClr val="808000"/>
            </a:solidFill>
            <a:round/>
            <a:headEnd/>
            <a:tailEnd/>
          </a:ln>
        </p:spPr>
        <p:txBody>
          <a:bodyPr/>
          <a:lstStyle/>
          <a:p>
            <a:endParaRPr lang="en-US"/>
          </a:p>
        </p:txBody>
      </p:sp>
      <p:sp>
        <p:nvSpPr>
          <p:cNvPr id="62" name="Text Box 15"/>
          <p:cNvSpPr txBox="1">
            <a:spLocks noChangeArrowheads="1"/>
          </p:cNvSpPr>
          <p:nvPr/>
        </p:nvSpPr>
        <p:spPr bwMode="auto">
          <a:xfrm>
            <a:off x="2916238" y="5062538"/>
            <a:ext cx="669925" cy="246062"/>
          </a:xfrm>
          <a:prstGeom prst="rect">
            <a:avLst/>
          </a:prstGeom>
          <a:noFill/>
          <a:ln w="9525">
            <a:noFill/>
            <a:miter lim="800000"/>
            <a:headEnd/>
            <a:tailEnd/>
          </a:ln>
        </p:spPr>
        <p:txBody>
          <a:bodyPr wrap="none" lIns="0" tIns="0" rIns="0" bIns="0">
            <a:spAutoFit/>
          </a:bodyPr>
          <a:lstStyle/>
          <a:p>
            <a:pPr>
              <a:defRPr/>
            </a:pPr>
            <a:r>
              <a:rPr lang="en-US" sz="1600" dirty="0">
                <a:effectLst>
                  <a:outerShdw blurRad="38100" dist="38100" dir="2700000" algn="tl">
                    <a:srgbClr val="000000">
                      <a:alpha val="43137"/>
                    </a:srgbClr>
                  </a:outerShdw>
                </a:effectLst>
                <a:latin typeface="Abadi MT Condensed Extra Bold" pitchFamily="34" charset="0"/>
              </a:rPr>
              <a:t>Gateway</a:t>
            </a:r>
          </a:p>
        </p:txBody>
      </p:sp>
      <p:sp>
        <p:nvSpPr>
          <p:cNvPr id="63" name="Text Box 16"/>
          <p:cNvSpPr txBox="1">
            <a:spLocks noChangeArrowheads="1"/>
          </p:cNvSpPr>
          <p:nvPr/>
        </p:nvSpPr>
        <p:spPr bwMode="auto">
          <a:xfrm>
            <a:off x="4876800" y="4987925"/>
            <a:ext cx="695325" cy="404813"/>
          </a:xfrm>
          <a:prstGeom prst="rect">
            <a:avLst/>
          </a:prstGeom>
          <a:noFill/>
          <a:ln w="9525">
            <a:noFill/>
            <a:miter lim="800000"/>
            <a:headEnd/>
            <a:tailEnd/>
          </a:ln>
        </p:spPr>
        <p:txBody>
          <a:bodyPr wrap="none" lIns="0" tIns="0" rIns="0" bIns="0">
            <a:spAutoFit/>
          </a:bodyPr>
          <a:lstStyle/>
          <a:p>
            <a:pPr algn="ctr">
              <a:lnSpc>
                <a:spcPct val="80000"/>
              </a:lnSpc>
              <a:defRPr/>
            </a:pPr>
            <a:r>
              <a:rPr lang="en-US" sz="1600" dirty="0">
                <a:effectLst>
                  <a:outerShdw blurRad="38100" dist="38100" dir="2700000" algn="tl">
                    <a:srgbClr val="000000">
                      <a:alpha val="43137"/>
                    </a:srgbClr>
                  </a:outerShdw>
                </a:effectLst>
                <a:latin typeface="Abadi MT Condensed Extra Bold" pitchFamily="34" charset="0"/>
              </a:rPr>
              <a:t>Inland </a:t>
            </a:r>
            <a:br>
              <a:rPr lang="en-US" sz="1600" dirty="0">
                <a:effectLst>
                  <a:outerShdw blurRad="38100" dist="38100" dir="2700000" algn="tl">
                    <a:srgbClr val="000000">
                      <a:alpha val="43137"/>
                    </a:srgbClr>
                  </a:outerShdw>
                </a:effectLst>
                <a:latin typeface="Abadi MT Condensed Extra Bold" pitchFamily="34" charset="0"/>
              </a:rPr>
            </a:br>
            <a:r>
              <a:rPr lang="en-US" sz="1600" dirty="0">
                <a:effectLst>
                  <a:outerShdw blurRad="38100" dist="38100" dir="2700000" algn="tl">
                    <a:srgbClr val="000000">
                      <a:alpha val="43137"/>
                    </a:srgbClr>
                  </a:outerShdw>
                </a:effectLst>
                <a:latin typeface="Abadi MT Condensed Extra Bold" pitchFamily="34" charset="0"/>
              </a:rPr>
              <a:t>Terminal</a:t>
            </a:r>
          </a:p>
        </p:txBody>
      </p:sp>
      <p:sp>
        <p:nvSpPr>
          <p:cNvPr id="154642" name="Line 17"/>
          <p:cNvSpPr>
            <a:spLocks noChangeShapeType="1"/>
          </p:cNvSpPr>
          <p:nvPr/>
        </p:nvSpPr>
        <p:spPr bwMode="auto">
          <a:xfrm>
            <a:off x="4984750" y="4251325"/>
            <a:ext cx="100013" cy="160338"/>
          </a:xfrm>
          <a:prstGeom prst="line">
            <a:avLst/>
          </a:prstGeom>
          <a:noFill/>
          <a:ln w="38100">
            <a:solidFill>
              <a:srgbClr val="808000"/>
            </a:solidFill>
            <a:round/>
            <a:headEnd/>
            <a:tailEnd/>
          </a:ln>
        </p:spPr>
        <p:txBody>
          <a:bodyPr/>
          <a:lstStyle/>
          <a:p>
            <a:endParaRPr lang="en-US"/>
          </a:p>
        </p:txBody>
      </p:sp>
      <p:sp>
        <p:nvSpPr>
          <p:cNvPr id="65" name="Text Box 18"/>
          <p:cNvSpPr txBox="1">
            <a:spLocks noChangeArrowheads="1"/>
          </p:cNvSpPr>
          <p:nvPr/>
        </p:nvSpPr>
        <p:spPr bwMode="auto">
          <a:xfrm>
            <a:off x="5878513" y="4987925"/>
            <a:ext cx="936625" cy="390525"/>
          </a:xfrm>
          <a:prstGeom prst="rect">
            <a:avLst/>
          </a:prstGeom>
          <a:noFill/>
          <a:ln w="9525">
            <a:noFill/>
            <a:miter lim="800000"/>
            <a:headEnd/>
            <a:tailEnd/>
          </a:ln>
        </p:spPr>
        <p:txBody>
          <a:bodyPr wrap="none" lIns="0" tIns="0" rIns="0" bIns="0">
            <a:spAutoFit/>
          </a:bodyPr>
          <a:lstStyle/>
          <a:p>
            <a:pPr algn="ctr">
              <a:lnSpc>
                <a:spcPct val="80000"/>
              </a:lnSpc>
              <a:defRPr/>
            </a:pPr>
            <a:r>
              <a:rPr lang="en-US" sz="1600" dirty="0">
                <a:effectLst>
                  <a:outerShdw blurRad="38100" dist="38100" dir="2700000" algn="tl">
                    <a:srgbClr val="000000">
                      <a:alpha val="43137"/>
                    </a:srgbClr>
                  </a:outerShdw>
                </a:effectLst>
                <a:latin typeface="Abadi MT Condensed Extra Bold" pitchFamily="34" charset="0"/>
              </a:rPr>
              <a:t>Distribution</a:t>
            </a:r>
          </a:p>
          <a:p>
            <a:pPr algn="ctr">
              <a:lnSpc>
                <a:spcPct val="80000"/>
              </a:lnSpc>
              <a:defRPr/>
            </a:pPr>
            <a:r>
              <a:rPr lang="en-US" sz="1600" dirty="0">
                <a:effectLst>
                  <a:outerShdw blurRad="38100" dist="38100" dir="2700000" algn="tl">
                    <a:srgbClr val="000000">
                      <a:alpha val="43137"/>
                    </a:srgbClr>
                  </a:outerShdw>
                </a:effectLst>
                <a:latin typeface="Abadi MT Condensed Extra Bold" pitchFamily="34" charset="0"/>
              </a:rPr>
              <a:t>Center</a:t>
            </a:r>
          </a:p>
        </p:txBody>
      </p:sp>
      <p:sp>
        <p:nvSpPr>
          <p:cNvPr id="154644" name="Text Box 19"/>
          <p:cNvSpPr txBox="1">
            <a:spLocks noChangeArrowheads="1"/>
          </p:cNvSpPr>
          <p:nvPr/>
        </p:nvSpPr>
        <p:spPr bwMode="auto">
          <a:xfrm>
            <a:off x="6902450" y="3297238"/>
            <a:ext cx="647700" cy="244475"/>
          </a:xfrm>
          <a:prstGeom prst="rect">
            <a:avLst/>
          </a:prstGeom>
          <a:noFill/>
          <a:ln w="9525">
            <a:noFill/>
            <a:miter lim="800000"/>
            <a:headEnd/>
            <a:tailEnd/>
          </a:ln>
        </p:spPr>
        <p:txBody>
          <a:bodyPr wrap="none" lIns="0" tIns="0" rIns="0" bIns="0">
            <a:spAutoFit/>
          </a:bodyPr>
          <a:lstStyle/>
          <a:p>
            <a:r>
              <a:rPr lang="en-US" sz="1600">
                <a:solidFill>
                  <a:srgbClr val="808080"/>
                </a:solidFill>
                <a:latin typeface="Abadi MT Condensed Extra Bold"/>
              </a:rPr>
              <a:t>Capacity</a:t>
            </a:r>
          </a:p>
        </p:txBody>
      </p:sp>
      <p:sp>
        <p:nvSpPr>
          <p:cNvPr id="154645" name="Text Box 20"/>
          <p:cNvSpPr txBox="1">
            <a:spLocks noChangeArrowheads="1"/>
          </p:cNvSpPr>
          <p:nvPr/>
        </p:nvSpPr>
        <p:spPr bwMode="auto">
          <a:xfrm>
            <a:off x="6902450" y="2882900"/>
            <a:ext cx="801688" cy="244475"/>
          </a:xfrm>
          <a:prstGeom prst="rect">
            <a:avLst/>
          </a:prstGeom>
          <a:noFill/>
          <a:ln w="9525">
            <a:noFill/>
            <a:miter lim="800000"/>
            <a:headEnd/>
            <a:tailEnd/>
          </a:ln>
        </p:spPr>
        <p:txBody>
          <a:bodyPr wrap="none" lIns="0" tIns="0" rIns="0" bIns="0">
            <a:spAutoFit/>
          </a:bodyPr>
          <a:lstStyle/>
          <a:p>
            <a:r>
              <a:rPr lang="en-US" sz="1600">
                <a:solidFill>
                  <a:srgbClr val="808080"/>
                </a:solidFill>
                <a:latin typeface="Abadi MT Condensed Extra Bold"/>
              </a:rPr>
              <a:t>Frequency</a:t>
            </a:r>
          </a:p>
        </p:txBody>
      </p:sp>
      <p:sp>
        <p:nvSpPr>
          <p:cNvPr id="154646" name="Text Box 21"/>
          <p:cNvSpPr txBox="1">
            <a:spLocks noChangeArrowheads="1"/>
          </p:cNvSpPr>
          <p:nvPr/>
        </p:nvSpPr>
        <p:spPr bwMode="auto">
          <a:xfrm>
            <a:off x="4062413" y="4321175"/>
            <a:ext cx="606425" cy="246063"/>
          </a:xfrm>
          <a:prstGeom prst="rect">
            <a:avLst/>
          </a:prstGeom>
          <a:noFill/>
          <a:ln w="9525">
            <a:noFill/>
            <a:miter lim="800000"/>
            <a:headEnd/>
            <a:tailEnd/>
          </a:ln>
        </p:spPr>
        <p:txBody>
          <a:bodyPr wrap="none" lIns="0" tIns="0" rIns="0" bIns="0">
            <a:spAutoFit/>
          </a:bodyPr>
          <a:lstStyle/>
          <a:p>
            <a:r>
              <a:rPr lang="en-US" sz="1600">
                <a:solidFill>
                  <a:srgbClr val="4D4D4D"/>
                </a:solidFill>
                <a:latin typeface="Arial Narrow" pitchFamily="34" charset="0"/>
              </a:rPr>
              <a:t>Corridor</a:t>
            </a:r>
          </a:p>
        </p:txBody>
      </p:sp>
      <p:sp>
        <p:nvSpPr>
          <p:cNvPr id="154647" name="Line 22"/>
          <p:cNvSpPr>
            <a:spLocks noChangeShapeType="1"/>
          </p:cNvSpPr>
          <p:nvPr/>
        </p:nvSpPr>
        <p:spPr bwMode="auto">
          <a:xfrm flipH="1">
            <a:off x="6146800" y="4641850"/>
            <a:ext cx="138113" cy="134938"/>
          </a:xfrm>
          <a:prstGeom prst="line">
            <a:avLst/>
          </a:prstGeom>
          <a:noFill/>
          <a:ln w="25400">
            <a:solidFill>
              <a:srgbClr val="808080"/>
            </a:solidFill>
            <a:round/>
            <a:headEnd/>
            <a:tailEnd/>
          </a:ln>
        </p:spPr>
        <p:txBody>
          <a:bodyPr/>
          <a:lstStyle/>
          <a:p>
            <a:endParaRPr lang="en-US"/>
          </a:p>
        </p:txBody>
      </p:sp>
      <p:sp>
        <p:nvSpPr>
          <p:cNvPr id="154648" name="Line 23"/>
          <p:cNvSpPr>
            <a:spLocks noChangeShapeType="1"/>
          </p:cNvSpPr>
          <p:nvPr/>
        </p:nvSpPr>
        <p:spPr bwMode="auto">
          <a:xfrm>
            <a:off x="6407150" y="4648200"/>
            <a:ext cx="144463" cy="171450"/>
          </a:xfrm>
          <a:prstGeom prst="line">
            <a:avLst/>
          </a:prstGeom>
          <a:noFill/>
          <a:ln w="25400">
            <a:solidFill>
              <a:srgbClr val="808080"/>
            </a:solidFill>
            <a:round/>
            <a:headEnd/>
            <a:tailEnd/>
          </a:ln>
        </p:spPr>
        <p:txBody>
          <a:bodyPr/>
          <a:lstStyle/>
          <a:p>
            <a:endParaRPr lang="en-US"/>
          </a:p>
        </p:txBody>
      </p:sp>
      <p:sp>
        <p:nvSpPr>
          <p:cNvPr id="154649" name="Line 24"/>
          <p:cNvSpPr>
            <a:spLocks noChangeShapeType="1"/>
          </p:cNvSpPr>
          <p:nvPr/>
        </p:nvSpPr>
        <p:spPr bwMode="auto">
          <a:xfrm flipV="1">
            <a:off x="6342063" y="4244975"/>
            <a:ext cx="71437" cy="238125"/>
          </a:xfrm>
          <a:prstGeom prst="line">
            <a:avLst/>
          </a:prstGeom>
          <a:noFill/>
          <a:ln w="25400">
            <a:solidFill>
              <a:srgbClr val="808080"/>
            </a:solidFill>
            <a:round/>
            <a:headEnd/>
            <a:tailEnd/>
          </a:ln>
        </p:spPr>
        <p:txBody>
          <a:bodyPr/>
          <a:lstStyle/>
          <a:p>
            <a:endParaRPr lang="en-US"/>
          </a:p>
        </p:txBody>
      </p:sp>
      <p:sp>
        <p:nvSpPr>
          <p:cNvPr id="154650" name="Line 25"/>
          <p:cNvSpPr>
            <a:spLocks noChangeShapeType="1"/>
          </p:cNvSpPr>
          <p:nvPr/>
        </p:nvSpPr>
        <p:spPr bwMode="auto">
          <a:xfrm flipH="1" flipV="1">
            <a:off x="6207125" y="4360863"/>
            <a:ext cx="98425" cy="146050"/>
          </a:xfrm>
          <a:prstGeom prst="line">
            <a:avLst/>
          </a:prstGeom>
          <a:noFill/>
          <a:ln w="25400">
            <a:solidFill>
              <a:srgbClr val="808080"/>
            </a:solidFill>
            <a:round/>
            <a:headEnd/>
            <a:tailEnd/>
          </a:ln>
        </p:spPr>
        <p:txBody>
          <a:bodyPr/>
          <a:lstStyle/>
          <a:p>
            <a:endParaRPr lang="en-US"/>
          </a:p>
        </p:txBody>
      </p:sp>
      <p:sp>
        <p:nvSpPr>
          <p:cNvPr id="154651" name="Line 26"/>
          <p:cNvSpPr>
            <a:spLocks noChangeShapeType="1"/>
          </p:cNvSpPr>
          <p:nvPr/>
        </p:nvSpPr>
        <p:spPr bwMode="auto">
          <a:xfrm>
            <a:off x="6397625" y="4583113"/>
            <a:ext cx="315913" cy="0"/>
          </a:xfrm>
          <a:prstGeom prst="line">
            <a:avLst/>
          </a:prstGeom>
          <a:noFill/>
          <a:ln w="25400">
            <a:solidFill>
              <a:srgbClr val="808080"/>
            </a:solidFill>
            <a:round/>
            <a:headEnd/>
            <a:tailEnd/>
          </a:ln>
        </p:spPr>
        <p:txBody>
          <a:bodyPr/>
          <a:lstStyle/>
          <a:p>
            <a:endParaRPr lang="en-US"/>
          </a:p>
        </p:txBody>
      </p:sp>
      <p:sp>
        <p:nvSpPr>
          <p:cNvPr id="154652" name="Oval 27"/>
          <p:cNvSpPr>
            <a:spLocks noChangeArrowheads="1"/>
          </p:cNvSpPr>
          <p:nvPr/>
        </p:nvSpPr>
        <p:spPr bwMode="auto">
          <a:xfrm>
            <a:off x="4968875" y="4343400"/>
            <a:ext cx="477838" cy="477838"/>
          </a:xfrm>
          <a:prstGeom prst="ellipse">
            <a:avLst/>
          </a:prstGeom>
          <a:solidFill>
            <a:srgbClr val="FFCC99"/>
          </a:solidFill>
          <a:ln w="38100">
            <a:solidFill>
              <a:srgbClr val="808080"/>
            </a:solidFill>
            <a:round/>
            <a:headEnd/>
            <a:tailEnd/>
          </a:ln>
        </p:spPr>
        <p:txBody>
          <a:bodyPr wrap="none" anchor="ctr"/>
          <a:lstStyle/>
          <a:p>
            <a:endParaRPr lang="en-US"/>
          </a:p>
        </p:txBody>
      </p:sp>
      <p:sp>
        <p:nvSpPr>
          <p:cNvPr id="154653" name="Line 28"/>
          <p:cNvSpPr>
            <a:spLocks noChangeShapeType="1"/>
          </p:cNvSpPr>
          <p:nvPr/>
        </p:nvSpPr>
        <p:spPr bwMode="auto">
          <a:xfrm flipV="1">
            <a:off x="6421438" y="4397375"/>
            <a:ext cx="144462" cy="157163"/>
          </a:xfrm>
          <a:prstGeom prst="line">
            <a:avLst/>
          </a:prstGeom>
          <a:noFill/>
          <a:ln w="25400">
            <a:solidFill>
              <a:srgbClr val="808080"/>
            </a:solidFill>
            <a:round/>
            <a:headEnd/>
            <a:tailEnd/>
          </a:ln>
        </p:spPr>
        <p:txBody>
          <a:bodyPr/>
          <a:lstStyle/>
          <a:p>
            <a:endParaRPr lang="en-US"/>
          </a:p>
        </p:txBody>
      </p:sp>
      <p:sp>
        <p:nvSpPr>
          <p:cNvPr id="154654" name="Oval 29"/>
          <p:cNvSpPr>
            <a:spLocks noChangeArrowheads="1"/>
          </p:cNvSpPr>
          <p:nvPr/>
        </p:nvSpPr>
        <p:spPr bwMode="auto">
          <a:xfrm>
            <a:off x="6678613" y="4487863"/>
            <a:ext cx="187325" cy="187325"/>
          </a:xfrm>
          <a:prstGeom prst="ellipse">
            <a:avLst/>
          </a:prstGeom>
          <a:solidFill>
            <a:srgbClr val="EAEAEA"/>
          </a:solidFill>
          <a:ln w="25400">
            <a:solidFill>
              <a:srgbClr val="808080"/>
            </a:solidFill>
            <a:round/>
            <a:headEnd/>
            <a:tailEnd/>
          </a:ln>
        </p:spPr>
        <p:txBody>
          <a:bodyPr wrap="none" anchor="ctr"/>
          <a:lstStyle/>
          <a:p>
            <a:endParaRPr lang="en-US"/>
          </a:p>
        </p:txBody>
      </p:sp>
      <p:sp>
        <p:nvSpPr>
          <p:cNvPr id="77" name="Text Box 30"/>
          <p:cNvSpPr txBox="1">
            <a:spLocks noChangeArrowheads="1"/>
          </p:cNvSpPr>
          <p:nvPr/>
        </p:nvSpPr>
        <p:spPr bwMode="auto">
          <a:xfrm>
            <a:off x="6926263" y="4497388"/>
            <a:ext cx="727075" cy="196850"/>
          </a:xfrm>
          <a:prstGeom prst="rect">
            <a:avLst/>
          </a:prstGeom>
          <a:noFill/>
          <a:ln w="9525">
            <a:noFill/>
            <a:miter lim="800000"/>
            <a:headEnd/>
            <a:tailEnd/>
          </a:ln>
        </p:spPr>
        <p:txBody>
          <a:bodyPr wrap="none" lIns="0" tIns="0" rIns="0" bIns="0">
            <a:spAutoFit/>
          </a:bodyPr>
          <a:lstStyle/>
          <a:p>
            <a:pPr algn="ctr">
              <a:lnSpc>
                <a:spcPct val="80000"/>
              </a:lnSpc>
              <a:defRPr/>
            </a:pPr>
            <a:r>
              <a:rPr lang="en-US" sz="1600" dirty="0">
                <a:effectLst>
                  <a:outerShdw blurRad="38100" dist="38100" dir="2700000" algn="tl">
                    <a:srgbClr val="000000">
                      <a:alpha val="43137"/>
                    </a:srgbClr>
                  </a:outerShdw>
                </a:effectLst>
                <a:latin typeface="Arial Narrow" pitchFamily="34" charset="0"/>
              </a:rPr>
              <a:t>Customer</a:t>
            </a:r>
          </a:p>
        </p:txBody>
      </p:sp>
      <p:sp>
        <p:nvSpPr>
          <p:cNvPr id="154656" name="Rectangle 31"/>
          <p:cNvSpPr>
            <a:spLocks noChangeArrowheads="1"/>
          </p:cNvSpPr>
          <p:nvPr/>
        </p:nvSpPr>
        <p:spPr bwMode="auto">
          <a:xfrm>
            <a:off x="6237288" y="4473575"/>
            <a:ext cx="217487" cy="217488"/>
          </a:xfrm>
          <a:prstGeom prst="rect">
            <a:avLst/>
          </a:prstGeom>
          <a:solidFill>
            <a:srgbClr val="99CCFF"/>
          </a:solidFill>
          <a:ln w="25400">
            <a:solidFill>
              <a:srgbClr val="000080"/>
            </a:solidFill>
            <a:miter lim="800000"/>
            <a:headEnd/>
            <a:tailEnd/>
          </a:ln>
        </p:spPr>
        <p:txBody>
          <a:bodyPr wrap="none" anchor="ctr"/>
          <a:lstStyle/>
          <a:p>
            <a:endParaRPr lang="en-US"/>
          </a:p>
        </p:txBody>
      </p:sp>
      <p:sp>
        <p:nvSpPr>
          <p:cNvPr id="154657" name="Line 32"/>
          <p:cNvSpPr>
            <a:spLocks noChangeShapeType="1"/>
          </p:cNvSpPr>
          <p:nvPr/>
        </p:nvSpPr>
        <p:spPr bwMode="auto">
          <a:xfrm flipH="1" flipV="1">
            <a:off x="6546850" y="4627563"/>
            <a:ext cx="371475" cy="263525"/>
          </a:xfrm>
          <a:prstGeom prst="line">
            <a:avLst/>
          </a:prstGeom>
          <a:noFill/>
          <a:ln w="19050">
            <a:solidFill>
              <a:schemeClr val="tx1"/>
            </a:solidFill>
            <a:round/>
            <a:headEnd/>
            <a:tailEnd type="triangle" w="med" len="med"/>
          </a:ln>
        </p:spPr>
        <p:txBody>
          <a:bodyPr/>
          <a:lstStyle/>
          <a:p>
            <a:endParaRPr lang="en-US"/>
          </a:p>
        </p:txBody>
      </p:sp>
      <p:sp>
        <p:nvSpPr>
          <p:cNvPr id="154658" name="Text Box 33"/>
          <p:cNvSpPr txBox="1">
            <a:spLocks noChangeArrowheads="1"/>
          </p:cNvSpPr>
          <p:nvPr/>
        </p:nvSpPr>
        <p:spPr bwMode="auto">
          <a:xfrm>
            <a:off x="6904038" y="4835525"/>
            <a:ext cx="919162" cy="244475"/>
          </a:xfrm>
          <a:prstGeom prst="rect">
            <a:avLst/>
          </a:prstGeom>
          <a:noFill/>
          <a:ln w="9525">
            <a:noFill/>
            <a:miter lim="800000"/>
            <a:headEnd/>
            <a:tailEnd/>
          </a:ln>
        </p:spPr>
        <p:txBody>
          <a:bodyPr wrap="none" lIns="0" tIns="0" rIns="0" bIns="0">
            <a:spAutoFit/>
          </a:bodyPr>
          <a:lstStyle/>
          <a:p>
            <a:r>
              <a:rPr lang="en-US" sz="1600">
                <a:solidFill>
                  <a:srgbClr val="4D4D4D"/>
                </a:solidFill>
                <a:latin typeface="Abadi MT Condensed Extra Bold"/>
              </a:rPr>
              <a:t>“Last Mile”</a:t>
            </a:r>
          </a:p>
        </p:txBody>
      </p:sp>
      <p:sp>
        <p:nvSpPr>
          <p:cNvPr id="154659" name="Text Box 34"/>
          <p:cNvSpPr txBox="1">
            <a:spLocks noChangeArrowheads="1"/>
          </p:cNvSpPr>
          <p:nvPr/>
        </p:nvSpPr>
        <p:spPr bwMode="auto">
          <a:xfrm>
            <a:off x="5462588" y="4319588"/>
            <a:ext cx="690562" cy="244475"/>
          </a:xfrm>
          <a:prstGeom prst="rect">
            <a:avLst/>
          </a:prstGeom>
          <a:noFill/>
          <a:ln w="9525">
            <a:noFill/>
            <a:miter lim="800000"/>
            <a:headEnd/>
            <a:tailEnd/>
          </a:ln>
        </p:spPr>
        <p:txBody>
          <a:bodyPr wrap="none" lIns="0" tIns="0" rIns="0" bIns="0">
            <a:spAutoFit/>
          </a:bodyPr>
          <a:lstStyle/>
          <a:p>
            <a:r>
              <a:rPr lang="en-US" sz="1600">
                <a:solidFill>
                  <a:srgbClr val="4D4D4D"/>
                </a:solidFill>
                <a:latin typeface="Arial Narrow" pitchFamily="34" charset="0"/>
              </a:rPr>
              <a:t>Segment</a:t>
            </a:r>
          </a:p>
        </p:txBody>
      </p:sp>
      <p:sp>
        <p:nvSpPr>
          <p:cNvPr id="82" name="Text Box 35"/>
          <p:cNvSpPr txBox="1">
            <a:spLocks noChangeArrowheads="1"/>
          </p:cNvSpPr>
          <p:nvPr/>
        </p:nvSpPr>
        <p:spPr bwMode="auto">
          <a:xfrm>
            <a:off x="2100263" y="3697288"/>
            <a:ext cx="711200" cy="246062"/>
          </a:xfrm>
          <a:prstGeom prst="rect">
            <a:avLst/>
          </a:prstGeom>
          <a:noFill/>
          <a:ln w="9525">
            <a:noFill/>
            <a:miter lim="800000"/>
            <a:headEnd/>
            <a:tailEnd/>
          </a:ln>
          <a:effectLst/>
        </p:spPr>
        <p:txBody>
          <a:bodyPr wrap="none" lIns="0" tIns="0" rIns="0" bIns="0">
            <a:spAutoFit/>
          </a:bodyPr>
          <a:lstStyle/>
          <a:p>
            <a:pPr>
              <a:defRPr/>
            </a:pPr>
            <a:r>
              <a:rPr lang="en-US" sz="1600" b="1" dirty="0">
                <a:solidFill>
                  <a:srgbClr val="808080"/>
                </a:solidFill>
                <a:effectLst>
                  <a:outerShdw blurRad="38100" dist="38100" dir="2700000" algn="tl">
                    <a:srgbClr val="C0C0C0"/>
                  </a:outerShdw>
                </a:effectLst>
                <a:latin typeface="Arial Narrow" pitchFamily="34" charset="0"/>
              </a:rPr>
              <a:t>GLOBAL</a:t>
            </a:r>
          </a:p>
        </p:txBody>
      </p:sp>
      <p:sp>
        <p:nvSpPr>
          <p:cNvPr id="83" name="Text Box 36"/>
          <p:cNvSpPr txBox="1">
            <a:spLocks noChangeArrowheads="1"/>
          </p:cNvSpPr>
          <p:nvPr/>
        </p:nvSpPr>
        <p:spPr bwMode="auto">
          <a:xfrm>
            <a:off x="3817938" y="3695700"/>
            <a:ext cx="1095375" cy="246063"/>
          </a:xfrm>
          <a:prstGeom prst="rect">
            <a:avLst/>
          </a:prstGeom>
          <a:noFill/>
          <a:ln w="9525">
            <a:noFill/>
            <a:miter lim="800000"/>
            <a:headEnd/>
            <a:tailEnd/>
          </a:ln>
          <a:effectLst/>
        </p:spPr>
        <p:txBody>
          <a:bodyPr wrap="none" lIns="0" tIns="0" rIns="0" bIns="0">
            <a:spAutoFit/>
          </a:bodyPr>
          <a:lstStyle/>
          <a:p>
            <a:pPr>
              <a:defRPr/>
            </a:pPr>
            <a:r>
              <a:rPr lang="en-US" sz="1600" b="1">
                <a:solidFill>
                  <a:srgbClr val="808080"/>
                </a:solidFill>
                <a:effectLst>
                  <a:outerShdw blurRad="38100" dist="38100" dir="2700000" algn="tl">
                    <a:srgbClr val="C0C0C0"/>
                  </a:outerShdw>
                </a:effectLst>
                <a:latin typeface="Arial Narrow" pitchFamily="34" charset="0"/>
              </a:rPr>
              <a:t>HINTERLAND</a:t>
            </a:r>
          </a:p>
        </p:txBody>
      </p:sp>
      <p:sp>
        <p:nvSpPr>
          <p:cNvPr id="84" name="Text Box 37"/>
          <p:cNvSpPr txBox="1">
            <a:spLocks noChangeArrowheads="1"/>
          </p:cNvSpPr>
          <p:nvPr/>
        </p:nvSpPr>
        <p:spPr bwMode="auto">
          <a:xfrm>
            <a:off x="5368925" y="3692525"/>
            <a:ext cx="889000" cy="246063"/>
          </a:xfrm>
          <a:prstGeom prst="rect">
            <a:avLst/>
          </a:prstGeom>
          <a:noFill/>
          <a:ln w="9525">
            <a:noFill/>
            <a:miter lim="800000"/>
            <a:headEnd/>
            <a:tailEnd/>
          </a:ln>
          <a:effectLst/>
        </p:spPr>
        <p:txBody>
          <a:bodyPr wrap="none" lIns="0" tIns="0" rIns="0" bIns="0">
            <a:spAutoFit/>
          </a:bodyPr>
          <a:lstStyle/>
          <a:p>
            <a:pPr>
              <a:defRPr/>
            </a:pPr>
            <a:r>
              <a:rPr lang="en-US" sz="1600" b="1">
                <a:solidFill>
                  <a:srgbClr val="808080"/>
                </a:solidFill>
                <a:effectLst>
                  <a:outerShdw blurRad="38100" dist="38100" dir="2700000" algn="tl">
                    <a:srgbClr val="C0C0C0"/>
                  </a:outerShdw>
                </a:effectLst>
                <a:latin typeface="Arial Narrow" pitchFamily="34" charset="0"/>
              </a:rPr>
              <a:t>REGIONAL</a:t>
            </a:r>
          </a:p>
        </p:txBody>
      </p:sp>
      <p:sp>
        <p:nvSpPr>
          <p:cNvPr id="85" name="Text Box 38"/>
          <p:cNvSpPr txBox="1">
            <a:spLocks noChangeArrowheads="1"/>
          </p:cNvSpPr>
          <p:nvPr/>
        </p:nvSpPr>
        <p:spPr bwMode="auto">
          <a:xfrm>
            <a:off x="6432550" y="3692525"/>
            <a:ext cx="581025" cy="246063"/>
          </a:xfrm>
          <a:prstGeom prst="rect">
            <a:avLst/>
          </a:prstGeom>
          <a:noFill/>
          <a:ln w="9525">
            <a:noFill/>
            <a:miter lim="800000"/>
            <a:headEnd/>
            <a:tailEnd/>
          </a:ln>
          <a:effectLst/>
        </p:spPr>
        <p:txBody>
          <a:bodyPr wrap="none" lIns="0" tIns="0" rIns="0" bIns="0">
            <a:spAutoFit/>
          </a:bodyPr>
          <a:lstStyle/>
          <a:p>
            <a:pPr>
              <a:defRPr/>
            </a:pPr>
            <a:r>
              <a:rPr lang="en-US" sz="1600" b="1">
                <a:solidFill>
                  <a:srgbClr val="808080"/>
                </a:solidFill>
                <a:effectLst>
                  <a:outerShdw blurRad="38100" dist="38100" dir="2700000" algn="tl">
                    <a:srgbClr val="C0C0C0"/>
                  </a:outerShdw>
                </a:effectLst>
                <a:latin typeface="Arial Narrow" pitchFamily="34" charset="0"/>
              </a:rPr>
              <a:t>LOCAL</a:t>
            </a:r>
          </a:p>
        </p:txBody>
      </p:sp>
      <p:sp>
        <p:nvSpPr>
          <p:cNvPr id="154664" name="Text Box 39"/>
          <p:cNvSpPr txBox="1">
            <a:spLocks noChangeArrowheads="1"/>
          </p:cNvSpPr>
          <p:nvPr/>
        </p:nvSpPr>
        <p:spPr bwMode="auto">
          <a:xfrm>
            <a:off x="1417638" y="4259263"/>
            <a:ext cx="1314450" cy="246062"/>
          </a:xfrm>
          <a:prstGeom prst="rect">
            <a:avLst/>
          </a:prstGeom>
          <a:noFill/>
          <a:ln w="9525">
            <a:noFill/>
            <a:miter lim="800000"/>
            <a:headEnd/>
            <a:tailEnd/>
          </a:ln>
        </p:spPr>
        <p:txBody>
          <a:bodyPr wrap="none" lIns="0" tIns="0" rIns="0" bIns="0">
            <a:spAutoFit/>
          </a:bodyPr>
          <a:lstStyle/>
          <a:p>
            <a:r>
              <a:rPr lang="en-US" sz="1600">
                <a:solidFill>
                  <a:srgbClr val="4D4D4D"/>
                </a:solidFill>
                <a:latin typeface="Arial Narrow" pitchFamily="34" charset="0"/>
              </a:rPr>
              <a:t>Shipping Network</a:t>
            </a:r>
          </a:p>
        </p:txBody>
      </p:sp>
      <p:sp>
        <p:nvSpPr>
          <p:cNvPr id="154665" name="Line 40"/>
          <p:cNvSpPr>
            <a:spLocks noChangeShapeType="1"/>
          </p:cNvSpPr>
          <p:nvPr/>
        </p:nvSpPr>
        <p:spPr bwMode="auto">
          <a:xfrm>
            <a:off x="2055813" y="3659188"/>
            <a:ext cx="4881562" cy="0"/>
          </a:xfrm>
          <a:prstGeom prst="line">
            <a:avLst/>
          </a:prstGeom>
          <a:noFill/>
          <a:ln w="31750">
            <a:solidFill>
              <a:srgbClr val="C0C0C0"/>
            </a:solidFill>
            <a:round/>
            <a:headEnd/>
            <a:tailEnd/>
          </a:ln>
        </p:spPr>
        <p:txBody>
          <a:bodyPr/>
          <a:lstStyle/>
          <a:p>
            <a:endParaRPr lang="en-US"/>
          </a:p>
        </p:txBody>
      </p:sp>
      <p:sp>
        <p:nvSpPr>
          <p:cNvPr id="154666" name="Rectangle 41"/>
          <p:cNvSpPr>
            <a:spLocks noChangeArrowheads="1"/>
          </p:cNvSpPr>
          <p:nvPr/>
        </p:nvSpPr>
        <p:spPr bwMode="auto">
          <a:xfrm>
            <a:off x="2092325" y="3241675"/>
            <a:ext cx="1158875" cy="371475"/>
          </a:xfrm>
          <a:prstGeom prst="rect">
            <a:avLst/>
          </a:prstGeom>
          <a:solidFill>
            <a:srgbClr val="C0C0C0"/>
          </a:solidFill>
          <a:ln w="9525">
            <a:noFill/>
            <a:miter lim="800000"/>
            <a:headEnd/>
            <a:tailEnd/>
          </a:ln>
        </p:spPr>
        <p:txBody>
          <a:bodyPr wrap="none" anchor="ctr"/>
          <a:lstStyle/>
          <a:p>
            <a:endParaRPr lang="en-US"/>
          </a:p>
        </p:txBody>
      </p:sp>
      <p:sp>
        <p:nvSpPr>
          <p:cNvPr id="154667" name="Rectangle 42"/>
          <p:cNvSpPr>
            <a:spLocks noChangeArrowheads="1"/>
          </p:cNvSpPr>
          <p:nvPr/>
        </p:nvSpPr>
        <p:spPr bwMode="auto">
          <a:xfrm>
            <a:off x="3240088" y="3319463"/>
            <a:ext cx="1982787" cy="217487"/>
          </a:xfrm>
          <a:prstGeom prst="rect">
            <a:avLst/>
          </a:prstGeom>
          <a:solidFill>
            <a:srgbClr val="C0C0C0"/>
          </a:solidFill>
          <a:ln w="9525">
            <a:noFill/>
            <a:miter lim="800000"/>
            <a:headEnd/>
            <a:tailEnd/>
          </a:ln>
        </p:spPr>
        <p:txBody>
          <a:bodyPr wrap="none" anchor="ctr"/>
          <a:lstStyle/>
          <a:p>
            <a:endParaRPr lang="en-US"/>
          </a:p>
        </p:txBody>
      </p:sp>
      <p:sp>
        <p:nvSpPr>
          <p:cNvPr id="154668" name="Rectangle 43"/>
          <p:cNvSpPr>
            <a:spLocks noChangeArrowheads="1"/>
          </p:cNvSpPr>
          <p:nvPr/>
        </p:nvSpPr>
        <p:spPr bwMode="auto">
          <a:xfrm>
            <a:off x="5221288" y="3392488"/>
            <a:ext cx="1123950" cy="71437"/>
          </a:xfrm>
          <a:prstGeom prst="rect">
            <a:avLst/>
          </a:prstGeom>
          <a:solidFill>
            <a:srgbClr val="C0C0C0"/>
          </a:solidFill>
          <a:ln w="9525">
            <a:noFill/>
            <a:miter lim="800000"/>
            <a:headEnd/>
            <a:tailEnd/>
          </a:ln>
        </p:spPr>
        <p:txBody>
          <a:bodyPr wrap="none" anchor="ctr"/>
          <a:lstStyle/>
          <a:p>
            <a:endParaRPr lang="en-US"/>
          </a:p>
        </p:txBody>
      </p:sp>
      <p:sp>
        <p:nvSpPr>
          <p:cNvPr id="154669" name="Rectangle 44"/>
          <p:cNvSpPr>
            <a:spLocks noChangeArrowheads="1"/>
          </p:cNvSpPr>
          <p:nvPr/>
        </p:nvSpPr>
        <p:spPr bwMode="auto">
          <a:xfrm>
            <a:off x="6342063" y="3406775"/>
            <a:ext cx="500062" cy="42863"/>
          </a:xfrm>
          <a:prstGeom prst="rect">
            <a:avLst/>
          </a:prstGeom>
          <a:solidFill>
            <a:srgbClr val="C0C0C0"/>
          </a:solidFill>
          <a:ln w="9525">
            <a:noFill/>
            <a:miter lim="800000"/>
            <a:headEnd/>
            <a:tailEnd/>
          </a:ln>
        </p:spPr>
        <p:txBody>
          <a:bodyPr wrap="none" anchor="ctr"/>
          <a:lstStyle/>
          <a:p>
            <a:endParaRPr lang="en-US"/>
          </a:p>
        </p:txBody>
      </p:sp>
      <p:sp>
        <p:nvSpPr>
          <p:cNvPr id="154670" name="Rectangle 45"/>
          <p:cNvSpPr>
            <a:spLocks noChangeArrowheads="1"/>
          </p:cNvSpPr>
          <p:nvPr/>
        </p:nvSpPr>
        <p:spPr bwMode="auto">
          <a:xfrm>
            <a:off x="2092325" y="2965450"/>
            <a:ext cx="1158875" cy="117475"/>
          </a:xfrm>
          <a:prstGeom prst="rect">
            <a:avLst/>
          </a:prstGeom>
          <a:solidFill>
            <a:srgbClr val="C0C0C0"/>
          </a:solidFill>
          <a:ln w="9525">
            <a:noFill/>
            <a:miter lim="800000"/>
            <a:headEnd/>
            <a:tailEnd/>
          </a:ln>
        </p:spPr>
        <p:txBody>
          <a:bodyPr wrap="none" anchor="ctr"/>
          <a:lstStyle/>
          <a:p>
            <a:endParaRPr lang="en-US"/>
          </a:p>
        </p:txBody>
      </p:sp>
      <p:sp>
        <p:nvSpPr>
          <p:cNvPr id="154671" name="Rectangle 46"/>
          <p:cNvSpPr>
            <a:spLocks noChangeArrowheads="1"/>
          </p:cNvSpPr>
          <p:nvPr/>
        </p:nvSpPr>
        <p:spPr bwMode="auto">
          <a:xfrm>
            <a:off x="3240088" y="2916238"/>
            <a:ext cx="1982787" cy="217487"/>
          </a:xfrm>
          <a:prstGeom prst="rect">
            <a:avLst/>
          </a:prstGeom>
          <a:solidFill>
            <a:srgbClr val="C0C0C0"/>
          </a:solidFill>
          <a:ln w="9525">
            <a:noFill/>
            <a:miter lim="800000"/>
            <a:headEnd/>
            <a:tailEnd/>
          </a:ln>
        </p:spPr>
        <p:txBody>
          <a:bodyPr wrap="none" anchor="ctr"/>
          <a:lstStyle/>
          <a:p>
            <a:endParaRPr lang="en-US"/>
          </a:p>
        </p:txBody>
      </p:sp>
      <p:sp>
        <p:nvSpPr>
          <p:cNvPr id="154672" name="Rectangle 47"/>
          <p:cNvSpPr>
            <a:spLocks noChangeArrowheads="1"/>
          </p:cNvSpPr>
          <p:nvPr/>
        </p:nvSpPr>
        <p:spPr bwMode="auto">
          <a:xfrm>
            <a:off x="5221288" y="2867025"/>
            <a:ext cx="1123950" cy="315913"/>
          </a:xfrm>
          <a:prstGeom prst="rect">
            <a:avLst/>
          </a:prstGeom>
          <a:solidFill>
            <a:srgbClr val="C0C0C0"/>
          </a:solidFill>
          <a:ln w="9525">
            <a:noFill/>
            <a:miter lim="800000"/>
            <a:headEnd/>
            <a:tailEnd/>
          </a:ln>
        </p:spPr>
        <p:txBody>
          <a:bodyPr wrap="none" anchor="ctr"/>
          <a:lstStyle/>
          <a:p>
            <a:endParaRPr lang="en-US"/>
          </a:p>
        </p:txBody>
      </p:sp>
      <p:sp>
        <p:nvSpPr>
          <p:cNvPr id="154673" name="Rectangle 48"/>
          <p:cNvSpPr>
            <a:spLocks noChangeArrowheads="1"/>
          </p:cNvSpPr>
          <p:nvPr/>
        </p:nvSpPr>
        <p:spPr bwMode="auto">
          <a:xfrm>
            <a:off x="6342063" y="2835275"/>
            <a:ext cx="500062" cy="377825"/>
          </a:xfrm>
          <a:prstGeom prst="rect">
            <a:avLst/>
          </a:prstGeom>
          <a:solidFill>
            <a:srgbClr val="C0C0C0"/>
          </a:solidFill>
          <a:ln w="9525">
            <a:noFill/>
            <a:miter lim="800000"/>
            <a:headEnd/>
            <a:tailEnd/>
          </a:ln>
        </p:spPr>
        <p:txBody>
          <a:bodyPr wrap="none" anchor="ctr"/>
          <a:lstStyle/>
          <a:p>
            <a:endParaRPr lang="en-US"/>
          </a:p>
        </p:txBody>
      </p:sp>
      <p:sp>
        <p:nvSpPr>
          <p:cNvPr id="96" name="TextBox 95"/>
          <p:cNvSpPr txBox="1"/>
          <p:nvPr/>
        </p:nvSpPr>
        <p:spPr>
          <a:xfrm>
            <a:off x="2008188" y="2306638"/>
            <a:ext cx="1330325" cy="307975"/>
          </a:xfrm>
          <a:prstGeom prst="rect">
            <a:avLst/>
          </a:prstGeom>
          <a:noFill/>
        </p:spPr>
        <p:txBody>
          <a:bodyPr wrap="none" lIns="0" tIns="0" rIns="0" bIns="0">
            <a:spAutoFit/>
          </a:bodyPr>
          <a:lstStyle/>
          <a:p>
            <a:pPr>
              <a:defRPr/>
            </a:pPr>
            <a:r>
              <a:rPr lang="en-US" sz="2000" b="1" dirty="0" err="1">
                <a:solidFill>
                  <a:srgbClr val="292929"/>
                </a:solidFill>
                <a:effectLst>
                  <a:outerShdw blurRad="38100" dist="38100" dir="2700000" algn="tl">
                    <a:srgbClr val="000000">
                      <a:alpha val="43137"/>
                    </a:srgbClr>
                  </a:outerShdw>
                </a:effectLst>
                <a:latin typeface="Arial Narrow" pitchFamily="34" charset="0"/>
              </a:rPr>
              <a:t>Massification</a:t>
            </a:r>
            <a:endParaRPr lang="en-US" sz="2000" b="1" dirty="0">
              <a:solidFill>
                <a:srgbClr val="292929"/>
              </a:solidFill>
              <a:effectLst>
                <a:outerShdw blurRad="38100" dist="38100" dir="2700000" algn="tl">
                  <a:srgbClr val="000000">
                    <a:alpha val="43137"/>
                  </a:srgbClr>
                </a:outerShdw>
              </a:effectLst>
              <a:latin typeface="Arial Narrow" pitchFamily="34" charset="0"/>
            </a:endParaRPr>
          </a:p>
        </p:txBody>
      </p:sp>
      <p:sp>
        <p:nvSpPr>
          <p:cNvPr id="97" name="TextBox 96"/>
          <p:cNvSpPr txBox="1"/>
          <p:nvPr/>
        </p:nvSpPr>
        <p:spPr>
          <a:xfrm>
            <a:off x="5561013" y="2306638"/>
            <a:ext cx="1203325" cy="307975"/>
          </a:xfrm>
          <a:prstGeom prst="rect">
            <a:avLst/>
          </a:prstGeom>
          <a:noFill/>
        </p:spPr>
        <p:txBody>
          <a:bodyPr wrap="none" lIns="0" tIns="0" rIns="0" bIns="0">
            <a:spAutoFit/>
          </a:bodyPr>
          <a:lstStyle/>
          <a:p>
            <a:pPr>
              <a:defRPr/>
            </a:pPr>
            <a:r>
              <a:rPr lang="en-US" sz="2000" b="1" dirty="0">
                <a:solidFill>
                  <a:srgbClr val="292929"/>
                </a:solidFill>
                <a:effectLst>
                  <a:outerShdw blurRad="38100" dist="38100" dir="2700000" algn="tl">
                    <a:srgbClr val="000000">
                      <a:alpha val="43137"/>
                    </a:srgbClr>
                  </a:outerShdw>
                </a:effectLst>
                <a:latin typeface="Arial Narrow" pitchFamily="34" charset="0"/>
              </a:rPr>
              <a:t>Atomization</a:t>
            </a:r>
          </a:p>
        </p:txBody>
      </p:sp>
      <p:sp>
        <p:nvSpPr>
          <p:cNvPr id="154676" name="Left-Right Arrow 96"/>
          <p:cNvSpPr>
            <a:spLocks noChangeArrowheads="1"/>
          </p:cNvSpPr>
          <p:nvPr/>
        </p:nvSpPr>
        <p:spPr bwMode="auto">
          <a:xfrm>
            <a:off x="3389313" y="2297113"/>
            <a:ext cx="2085975" cy="334962"/>
          </a:xfrm>
          <a:prstGeom prst="leftRightArrow">
            <a:avLst>
              <a:gd name="adj1" fmla="val 50000"/>
              <a:gd name="adj2" fmla="val 49964"/>
            </a:avLst>
          </a:prstGeom>
          <a:solidFill>
            <a:srgbClr val="FFFFCC"/>
          </a:solidFill>
          <a:ln w="38100" algn="ctr">
            <a:solidFill>
              <a:srgbClr val="777777"/>
            </a:solidFill>
            <a:round/>
            <a:headEnd/>
            <a:tailEnd/>
          </a:ln>
        </p:spPr>
        <p:txBody>
          <a:bodyPr/>
          <a:lstStyle/>
          <a:p>
            <a:endParaRPr lang="en-US"/>
          </a:p>
        </p:txBody>
      </p:sp>
      <p:sp>
        <p:nvSpPr>
          <p:cNvPr id="53" name="Footer Placeholder 3"/>
          <p:cNvSpPr>
            <a:spLocks noGrp="1"/>
          </p:cNvSpPr>
          <p:nvPr>
            <p:ph type="ftr" sz="quarter" idx="10"/>
          </p:nvPr>
        </p:nvSpPr>
        <p:spPr>
          <a:xfrm>
            <a:off x="101600" y="6639321"/>
            <a:ext cx="8940800" cy="246063"/>
          </a:xfrm>
        </p:spPr>
        <p:txBody>
          <a:bodyPr/>
          <a:lstStyle/>
          <a:p>
            <a:pPr>
              <a:defRPr/>
            </a:pPr>
            <a:r>
              <a:rPr lang="en-US" sz="1100" dirty="0"/>
              <a:t>Copyright © 1998-2010, Dr. Jean-Paul </a:t>
            </a:r>
            <a:r>
              <a:rPr lang="en-US" sz="1100" dirty="0" err="1"/>
              <a:t>Rodrigue</a:t>
            </a:r>
            <a:r>
              <a:rPr lang="en-US" sz="1100" dirty="0"/>
              <a:t>, Dept. of Global Economies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p:spTree>
    <p:extLst>
      <p:ext uri="{BB962C8B-B14F-4D97-AF65-F5344CB8AC3E}">
        <p14:creationId xmlns:p14="http://schemas.microsoft.com/office/powerpoint/2010/main" val="1026906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8CFC76-5492-83EF-5FB0-DAE579727166}"/>
              </a:ext>
            </a:extLst>
          </p:cNvPr>
          <p:cNvSpPr>
            <a:spLocks noGrp="1"/>
          </p:cNvSpPr>
          <p:nvPr>
            <p:ph type="title"/>
          </p:nvPr>
        </p:nvSpPr>
        <p:spPr/>
        <p:txBody>
          <a:bodyPr/>
          <a:lstStyle/>
          <a:p>
            <a:r>
              <a:rPr lang="it-IT" dirty="0"/>
              <a:t>Networks</a:t>
            </a:r>
          </a:p>
        </p:txBody>
      </p:sp>
    </p:spTree>
    <p:extLst>
      <p:ext uri="{BB962C8B-B14F-4D97-AF65-F5344CB8AC3E}">
        <p14:creationId xmlns:p14="http://schemas.microsoft.com/office/powerpoint/2010/main" val="3893440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lstStyle/>
          <a:p>
            <a:r>
              <a:rPr lang="it-IT" dirty="0"/>
              <a:t>Point to </a:t>
            </a:r>
            <a:r>
              <a:rPr lang="it-IT" dirty="0" err="1"/>
              <a:t>point</a:t>
            </a:r>
            <a:r>
              <a:rPr lang="it-IT" dirty="0"/>
              <a:t> vs </a:t>
            </a:r>
            <a:r>
              <a:rPr lang="it-IT" dirty="0" err="1"/>
              <a:t>Hub</a:t>
            </a:r>
            <a:r>
              <a:rPr lang="it-IT" dirty="0"/>
              <a:t> &amp; </a:t>
            </a:r>
            <a:r>
              <a:rPr lang="it-IT" dirty="0" err="1"/>
              <a:t>Spoke</a:t>
            </a:r>
            <a:endParaRPr lang="it-IT" dirty="0"/>
          </a:p>
        </p:txBody>
      </p:sp>
      <p:sp>
        <p:nvSpPr>
          <p:cNvPr id="11" name="Ovale 10"/>
          <p:cNvSpPr>
            <a:spLocks noChangeAspect="1"/>
          </p:cNvSpPr>
          <p:nvPr/>
        </p:nvSpPr>
        <p:spPr bwMode="auto">
          <a:xfrm>
            <a:off x="755576" y="3537032"/>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12" name="Ovale 11"/>
          <p:cNvSpPr>
            <a:spLocks noChangeAspect="1"/>
          </p:cNvSpPr>
          <p:nvPr/>
        </p:nvSpPr>
        <p:spPr bwMode="auto">
          <a:xfrm>
            <a:off x="2447784" y="206084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13" name="Ovale 12"/>
          <p:cNvSpPr>
            <a:spLocks noChangeAspect="1"/>
          </p:cNvSpPr>
          <p:nvPr/>
        </p:nvSpPr>
        <p:spPr bwMode="auto">
          <a:xfrm>
            <a:off x="2411760" y="5517232"/>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14" name="Ovale 13"/>
          <p:cNvSpPr>
            <a:spLocks noChangeAspect="1"/>
          </p:cNvSpPr>
          <p:nvPr/>
        </p:nvSpPr>
        <p:spPr bwMode="auto">
          <a:xfrm>
            <a:off x="3887944" y="350100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15" name="CasellaDiTesto 14"/>
          <p:cNvSpPr txBox="1"/>
          <p:nvPr/>
        </p:nvSpPr>
        <p:spPr>
          <a:xfrm>
            <a:off x="2075176" y="1717628"/>
            <a:ext cx="444352" cy="523220"/>
          </a:xfrm>
          <a:prstGeom prst="rect">
            <a:avLst/>
          </a:prstGeom>
          <a:noFill/>
        </p:spPr>
        <p:txBody>
          <a:bodyPr wrap="none" rtlCol="0">
            <a:spAutoFit/>
          </a:bodyPr>
          <a:lstStyle/>
          <a:p>
            <a:r>
              <a:rPr lang="it-IT" dirty="0"/>
              <a:t>A</a:t>
            </a:r>
          </a:p>
        </p:txBody>
      </p:sp>
      <p:sp>
        <p:nvSpPr>
          <p:cNvPr id="16" name="CasellaDiTesto 15"/>
          <p:cNvSpPr txBox="1"/>
          <p:nvPr/>
        </p:nvSpPr>
        <p:spPr>
          <a:xfrm>
            <a:off x="533056" y="3013812"/>
            <a:ext cx="423514" cy="523220"/>
          </a:xfrm>
          <a:prstGeom prst="rect">
            <a:avLst/>
          </a:prstGeom>
          <a:noFill/>
        </p:spPr>
        <p:txBody>
          <a:bodyPr wrap="none" rtlCol="0">
            <a:spAutoFit/>
          </a:bodyPr>
          <a:lstStyle/>
          <a:p>
            <a:r>
              <a:rPr lang="it-IT" dirty="0"/>
              <a:t>B</a:t>
            </a:r>
          </a:p>
        </p:txBody>
      </p:sp>
      <p:sp>
        <p:nvSpPr>
          <p:cNvPr id="17" name="CasellaDiTesto 16"/>
          <p:cNvSpPr txBox="1"/>
          <p:nvPr/>
        </p:nvSpPr>
        <p:spPr>
          <a:xfrm>
            <a:off x="3779912" y="2924944"/>
            <a:ext cx="423514" cy="523220"/>
          </a:xfrm>
          <a:prstGeom prst="rect">
            <a:avLst/>
          </a:prstGeom>
          <a:noFill/>
        </p:spPr>
        <p:txBody>
          <a:bodyPr wrap="none" rtlCol="0">
            <a:spAutoFit/>
          </a:bodyPr>
          <a:lstStyle/>
          <a:p>
            <a:r>
              <a:rPr lang="it-IT" dirty="0"/>
              <a:t>C</a:t>
            </a:r>
          </a:p>
        </p:txBody>
      </p:sp>
      <p:sp>
        <p:nvSpPr>
          <p:cNvPr id="18" name="CasellaDiTesto 17"/>
          <p:cNvSpPr txBox="1"/>
          <p:nvPr/>
        </p:nvSpPr>
        <p:spPr>
          <a:xfrm>
            <a:off x="2564310" y="5570076"/>
            <a:ext cx="444352" cy="523220"/>
          </a:xfrm>
          <a:prstGeom prst="rect">
            <a:avLst/>
          </a:prstGeom>
          <a:noFill/>
        </p:spPr>
        <p:txBody>
          <a:bodyPr wrap="none" rtlCol="0">
            <a:spAutoFit/>
          </a:bodyPr>
          <a:lstStyle/>
          <a:p>
            <a:r>
              <a:rPr lang="it-IT" dirty="0"/>
              <a:t>D</a:t>
            </a:r>
          </a:p>
        </p:txBody>
      </p:sp>
      <p:sp>
        <p:nvSpPr>
          <p:cNvPr id="26" name="Ovale 25"/>
          <p:cNvSpPr>
            <a:spLocks noChangeAspect="1"/>
          </p:cNvSpPr>
          <p:nvPr/>
        </p:nvSpPr>
        <p:spPr bwMode="auto">
          <a:xfrm>
            <a:off x="4866528" y="3520212"/>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27" name="Ovale 26"/>
          <p:cNvSpPr>
            <a:spLocks noChangeAspect="1"/>
          </p:cNvSpPr>
          <p:nvPr/>
        </p:nvSpPr>
        <p:spPr bwMode="auto">
          <a:xfrm>
            <a:off x="6558736" y="204402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28" name="Ovale 27"/>
          <p:cNvSpPr>
            <a:spLocks noChangeAspect="1"/>
          </p:cNvSpPr>
          <p:nvPr/>
        </p:nvSpPr>
        <p:spPr bwMode="auto">
          <a:xfrm>
            <a:off x="6522712" y="5500412"/>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29" name="Ovale 28"/>
          <p:cNvSpPr>
            <a:spLocks noChangeAspect="1"/>
          </p:cNvSpPr>
          <p:nvPr/>
        </p:nvSpPr>
        <p:spPr bwMode="auto">
          <a:xfrm>
            <a:off x="7998896" y="348418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30" name="CasellaDiTesto 29"/>
          <p:cNvSpPr txBox="1"/>
          <p:nvPr/>
        </p:nvSpPr>
        <p:spPr>
          <a:xfrm>
            <a:off x="6186128" y="1700808"/>
            <a:ext cx="444352" cy="523220"/>
          </a:xfrm>
          <a:prstGeom prst="rect">
            <a:avLst/>
          </a:prstGeom>
          <a:noFill/>
        </p:spPr>
        <p:txBody>
          <a:bodyPr wrap="none" rtlCol="0">
            <a:spAutoFit/>
          </a:bodyPr>
          <a:lstStyle/>
          <a:p>
            <a:r>
              <a:rPr lang="it-IT" dirty="0"/>
              <a:t>A</a:t>
            </a:r>
          </a:p>
        </p:txBody>
      </p:sp>
      <p:sp>
        <p:nvSpPr>
          <p:cNvPr id="31" name="CasellaDiTesto 30"/>
          <p:cNvSpPr txBox="1"/>
          <p:nvPr/>
        </p:nvSpPr>
        <p:spPr>
          <a:xfrm>
            <a:off x="4644008" y="2996992"/>
            <a:ext cx="423514" cy="523220"/>
          </a:xfrm>
          <a:prstGeom prst="rect">
            <a:avLst/>
          </a:prstGeom>
          <a:noFill/>
        </p:spPr>
        <p:txBody>
          <a:bodyPr wrap="none" rtlCol="0">
            <a:spAutoFit/>
          </a:bodyPr>
          <a:lstStyle/>
          <a:p>
            <a:r>
              <a:rPr lang="it-IT" dirty="0"/>
              <a:t>B</a:t>
            </a:r>
          </a:p>
        </p:txBody>
      </p:sp>
      <p:sp>
        <p:nvSpPr>
          <p:cNvPr id="32" name="CasellaDiTesto 31"/>
          <p:cNvSpPr txBox="1"/>
          <p:nvPr/>
        </p:nvSpPr>
        <p:spPr>
          <a:xfrm>
            <a:off x="7890864" y="2908124"/>
            <a:ext cx="423514" cy="523220"/>
          </a:xfrm>
          <a:prstGeom prst="rect">
            <a:avLst/>
          </a:prstGeom>
          <a:noFill/>
        </p:spPr>
        <p:txBody>
          <a:bodyPr wrap="none" rtlCol="0">
            <a:spAutoFit/>
          </a:bodyPr>
          <a:lstStyle/>
          <a:p>
            <a:r>
              <a:rPr lang="it-IT" dirty="0"/>
              <a:t>C</a:t>
            </a:r>
          </a:p>
        </p:txBody>
      </p:sp>
      <p:sp>
        <p:nvSpPr>
          <p:cNvPr id="33" name="CasellaDiTesto 32"/>
          <p:cNvSpPr txBox="1"/>
          <p:nvPr/>
        </p:nvSpPr>
        <p:spPr>
          <a:xfrm>
            <a:off x="6675262" y="5553256"/>
            <a:ext cx="444352" cy="523220"/>
          </a:xfrm>
          <a:prstGeom prst="rect">
            <a:avLst/>
          </a:prstGeom>
          <a:noFill/>
        </p:spPr>
        <p:txBody>
          <a:bodyPr wrap="none" rtlCol="0">
            <a:spAutoFit/>
          </a:bodyPr>
          <a:lstStyle/>
          <a:p>
            <a:r>
              <a:rPr lang="it-IT" dirty="0"/>
              <a:t>D</a:t>
            </a:r>
          </a:p>
        </p:txBody>
      </p:sp>
      <p:sp>
        <p:nvSpPr>
          <p:cNvPr id="36" name="Ovale 35"/>
          <p:cNvSpPr>
            <a:spLocks noChangeAspect="1"/>
          </p:cNvSpPr>
          <p:nvPr/>
        </p:nvSpPr>
        <p:spPr bwMode="auto">
          <a:xfrm>
            <a:off x="6552240" y="350100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38" name="CasellaDiTesto 37"/>
          <p:cNvSpPr txBox="1"/>
          <p:nvPr/>
        </p:nvSpPr>
        <p:spPr>
          <a:xfrm>
            <a:off x="6732240" y="3573016"/>
            <a:ext cx="404278" cy="523220"/>
          </a:xfrm>
          <a:prstGeom prst="rect">
            <a:avLst/>
          </a:prstGeom>
          <a:noFill/>
        </p:spPr>
        <p:txBody>
          <a:bodyPr wrap="none" rtlCol="0">
            <a:spAutoFit/>
          </a:bodyPr>
          <a:lstStyle/>
          <a:p>
            <a:r>
              <a:rPr lang="it-IT" dirty="0"/>
              <a:t>E</a:t>
            </a:r>
          </a:p>
        </p:txBody>
      </p:sp>
      <p:cxnSp>
        <p:nvCxnSpPr>
          <p:cNvPr id="3" name="Connettore diritto 2"/>
          <p:cNvCxnSpPr>
            <a:stCxn id="8" idx="2"/>
          </p:cNvCxnSpPr>
          <p:nvPr/>
        </p:nvCxnSpPr>
        <p:spPr bwMode="auto">
          <a:xfrm>
            <a:off x="4495800" y="1447800"/>
            <a:ext cx="4192" cy="4933528"/>
          </a:xfrm>
          <a:prstGeom prst="line">
            <a:avLst/>
          </a:prstGeom>
          <a:solidFill>
            <a:schemeClr val="accent1"/>
          </a:solidFill>
          <a:ln w="19050" cap="flat" cmpd="sng" algn="ctr">
            <a:solidFill>
              <a:srgbClr val="333333"/>
            </a:solidFill>
            <a:prstDash val="lgDash"/>
            <a:round/>
            <a:headEnd type="none" w="med" len="med"/>
            <a:tailEnd type="triangle" w="med" len="med"/>
          </a:ln>
          <a:effectLst/>
        </p:spPr>
      </p:cxnSp>
    </p:spTree>
    <p:extLst>
      <p:ext uri="{BB962C8B-B14F-4D97-AF65-F5344CB8AC3E}">
        <p14:creationId xmlns:p14="http://schemas.microsoft.com/office/powerpoint/2010/main" val="792259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lstStyle/>
          <a:p>
            <a:r>
              <a:rPr lang="it-IT" dirty="0"/>
              <a:t>Point to </a:t>
            </a:r>
            <a:r>
              <a:rPr lang="it-IT" dirty="0" err="1"/>
              <a:t>point</a:t>
            </a:r>
            <a:r>
              <a:rPr lang="it-IT" dirty="0"/>
              <a:t> vs </a:t>
            </a:r>
            <a:r>
              <a:rPr lang="it-IT" dirty="0" err="1"/>
              <a:t>Hub</a:t>
            </a:r>
            <a:r>
              <a:rPr lang="it-IT" dirty="0"/>
              <a:t> &amp; </a:t>
            </a:r>
            <a:r>
              <a:rPr lang="it-IT" dirty="0" err="1"/>
              <a:t>Spoke</a:t>
            </a:r>
            <a:endParaRPr lang="it-IT" dirty="0"/>
          </a:p>
        </p:txBody>
      </p:sp>
      <p:sp>
        <p:nvSpPr>
          <p:cNvPr id="11" name="Ovale 10"/>
          <p:cNvSpPr>
            <a:spLocks noChangeAspect="1"/>
          </p:cNvSpPr>
          <p:nvPr/>
        </p:nvSpPr>
        <p:spPr bwMode="auto">
          <a:xfrm>
            <a:off x="755576" y="3537032"/>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12" name="Ovale 11"/>
          <p:cNvSpPr>
            <a:spLocks noChangeAspect="1"/>
          </p:cNvSpPr>
          <p:nvPr/>
        </p:nvSpPr>
        <p:spPr bwMode="auto">
          <a:xfrm>
            <a:off x="2447784" y="206084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13" name="Ovale 12"/>
          <p:cNvSpPr>
            <a:spLocks noChangeAspect="1"/>
          </p:cNvSpPr>
          <p:nvPr/>
        </p:nvSpPr>
        <p:spPr bwMode="auto">
          <a:xfrm>
            <a:off x="2411760" y="5517232"/>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14" name="Ovale 13"/>
          <p:cNvSpPr>
            <a:spLocks noChangeAspect="1"/>
          </p:cNvSpPr>
          <p:nvPr/>
        </p:nvSpPr>
        <p:spPr bwMode="auto">
          <a:xfrm>
            <a:off x="3887944" y="350100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15" name="CasellaDiTesto 14"/>
          <p:cNvSpPr txBox="1"/>
          <p:nvPr/>
        </p:nvSpPr>
        <p:spPr>
          <a:xfrm>
            <a:off x="2075176" y="1717628"/>
            <a:ext cx="444352" cy="523220"/>
          </a:xfrm>
          <a:prstGeom prst="rect">
            <a:avLst/>
          </a:prstGeom>
          <a:noFill/>
        </p:spPr>
        <p:txBody>
          <a:bodyPr wrap="none" rtlCol="0">
            <a:spAutoFit/>
          </a:bodyPr>
          <a:lstStyle/>
          <a:p>
            <a:r>
              <a:rPr lang="it-IT" dirty="0"/>
              <a:t>A</a:t>
            </a:r>
          </a:p>
        </p:txBody>
      </p:sp>
      <p:sp>
        <p:nvSpPr>
          <p:cNvPr id="16" name="CasellaDiTesto 15"/>
          <p:cNvSpPr txBox="1"/>
          <p:nvPr/>
        </p:nvSpPr>
        <p:spPr>
          <a:xfrm>
            <a:off x="533056" y="3013812"/>
            <a:ext cx="423514" cy="523220"/>
          </a:xfrm>
          <a:prstGeom prst="rect">
            <a:avLst/>
          </a:prstGeom>
          <a:noFill/>
        </p:spPr>
        <p:txBody>
          <a:bodyPr wrap="none" rtlCol="0">
            <a:spAutoFit/>
          </a:bodyPr>
          <a:lstStyle/>
          <a:p>
            <a:r>
              <a:rPr lang="it-IT" dirty="0"/>
              <a:t>B</a:t>
            </a:r>
          </a:p>
        </p:txBody>
      </p:sp>
      <p:sp>
        <p:nvSpPr>
          <p:cNvPr id="17" name="CasellaDiTesto 16"/>
          <p:cNvSpPr txBox="1"/>
          <p:nvPr/>
        </p:nvSpPr>
        <p:spPr>
          <a:xfrm>
            <a:off x="3779912" y="2924944"/>
            <a:ext cx="423514" cy="523220"/>
          </a:xfrm>
          <a:prstGeom prst="rect">
            <a:avLst/>
          </a:prstGeom>
          <a:noFill/>
        </p:spPr>
        <p:txBody>
          <a:bodyPr wrap="none" rtlCol="0">
            <a:spAutoFit/>
          </a:bodyPr>
          <a:lstStyle/>
          <a:p>
            <a:r>
              <a:rPr lang="it-IT" dirty="0"/>
              <a:t>C</a:t>
            </a:r>
          </a:p>
        </p:txBody>
      </p:sp>
      <p:sp>
        <p:nvSpPr>
          <p:cNvPr id="18" name="CasellaDiTesto 17"/>
          <p:cNvSpPr txBox="1"/>
          <p:nvPr/>
        </p:nvSpPr>
        <p:spPr>
          <a:xfrm>
            <a:off x="2564310" y="5570076"/>
            <a:ext cx="444352" cy="523220"/>
          </a:xfrm>
          <a:prstGeom prst="rect">
            <a:avLst/>
          </a:prstGeom>
          <a:noFill/>
        </p:spPr>
        <p:txBody>
          <a:bodyPr wrap="none" rtlCol="0">
            <a:spAutoFit/>
          </a:bodyPr>
          <a:lstStyle/>
          <a:p>
            <a:r>
              <a:rPr lang="it-IT" dirty="0"/>
              <a:t>D</a:t>
            </a:r>
          </a:p>
        </p:txBody>
      </p:sp>
      <p:cxnSp>
        <p:nvCxnSpPr>
          <p:cNvPr id="20" name="Connettore diritto 19"/>
          <p:cNvCxnSpPr>
            <a:stCxn id="11" idx="6"/>
            <a:endCxn id="14" idx="2"/>
          </p:cNvCxnSpPr>
          <p:nvPr/>
        </p:nvCxnSpPr>
        <p:spPr bwMode="auto">
          <a:xfrm flipV="1">
            <a:off x="935576" y="3591008"/>
            <a:ext cx="2952368" cy="36024"/>
          </a:xfrm>
          <a:prstGeom prst="line">
            <a:avLst/>
          </a:prstGeom>
          <a:solidFill>
            <a:schemeClr val="accent1"/>
          </a:solidFill>
          <a:ln w="19050" cap="flat" cmpd="sng" algn="ctr">
            <a:solidFill>
              <a:srgbClr val="333333"/>
            </a:solidFill>
            <a:prstDash val="solid"/>
            <a:round/>
            <a:headEnd type="none" w="med" len="med"/>
            <a:tailEnd type="none" w="med" len="med"/>
          </a:ln>
          <a:effectLst/>
        </p:spPr>
      </p:cxnSp>
      <p:cxnSp>
        <p:nvCxnSpPr>
          <p:cNvPr id="23" name="Connettore diritto 22"/>
          <p:cNvCxnSpPr>
            <a:stCxn id="13" idx="0"/>
            <a:endCxn id="12" idx="4"/>
          </p:cNvCxnSpPr>
          <p:nvPr/>
        </p:nvCxnSpPr>
        <p:spPr bwMode="auto">
          <a:xfrm flipV="1">
            <a:off x="2501760" y="2240848"/>
            <a:ext cx="36024" cy="3276384"/>
          </a:xfrm>
          <a:prstGeom prst="line">
            <a:avLst/>
          </a:prstGeom>
          <a:solidFill>
            <a:schemeClr val="accent1"/>
          </a:solidFill>
          <a:ln w="19050" cap="flat" cmpd="sng" algn="ctr">
            <a:solidFill>
              <a:srgbClr val="333333"/>
            </a:solidFill>
            <a:prstDash val="solid"/>
            <a:round/>
            <a:headEnd type="none" w="med" len="med"/>
            <a:tailEnd type="none" w="med" len="med"/>
          </a:ln>
          <a:effectLst/>
        </p:spPr>
      </p:cxnSp>
      <p:cxnSp>
        <p:nvCxnSpPr>
          <p:cNvPr id="25" name="Connettore diritto 24"/>
          <p:cNvCxnSpPr>
            <a:endCxn id="14" idx="2"/>
          </p:cNvCxnSpPr>
          <p:nvPr/>
        </p:nvCxnSpPr>
        <p:spPr bwMode="auto">
          <a:xfrm>
            <a:off x="2591516" y="2240848"/>
            <a:ext cx="1296428" cy="1350160"/>
          </a:xfrm>
          <a:prstGeom prst="line">
            <a:avLst/>
          </a:prstGeom>
          <a:solidFill>
            <a:schemeClr val="accent1"/>
          </a:solidFill>
          <a:ln w="19050" cap="flat" cmpd="sng" algn="ctr">
            <a:solidFill>
              <a:srgbClr val="333333"/>
            </a:solidFill>
            <a:prstDash val="solid"/>
            <a:round/>
            <a:headEnd type="none" w="med" len="med"/>
            <a:tailEnd type="none" w="med" len="med"/>
          </a:ln>
          <a:effectLst/>
        </p:spPr>
      </p:cxnSp>
      <p:sp>
        <p:nvSpPr>
          <p:cNvPr id="26" name="Ovale 25"/>
          <p:cNvSpPr>
            <a:spLocks noChangeAspect="1"/>
          </p:cNvSpPr>
          <p:nvPr/>
        </p:nvSpPr>
        <p:spPr bwMode="auto">
          <a:xfrm>
            <a:off x="4866528" y="3520212"/>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27" name="Ovale 26"/>
          <p:cNvSpPr>
            <a:spLocks noChangeAspect="1"/>
          </p:cNvSpPr>
          <p:nvPr/>
        </p:nvSpPr>
        <p:spPr bwMode="auto">
          <a:xfrm>
            <a:off x="6558736" y="204402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28" name="Ovale 27"/>
          <p:cNvSpPr>
            <a:spLocks noChangeAspect="1"/>
          </p:cNvSpPr>
          <p:nvPr/>
        </p:nvSpPr>
        <p:spPr bwMode="auto">
          <a:xfrm>
            <a:off x="6522712" y="5500412"/>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29" name="Ovale 28"/>
          <p:cNvSpPr>
            <a:spLocks noChangeAspect="1"/>
          </p:cNvSpPr>
          <p:nvPr/>
        </p:nvSpPr>
        <p:spPr bwMode="auto">
          <a:xfrm>
            <a:off x="7998896" y="348418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sp>
        <p:nvSpPr>
          <p:cNvPr id="30" name="CasellaDiTesto 29"/>
          <p:cNvSpPr txBox="1"/>
          <p:nvPr/>
        </p:nvSpPr>
        <p:spPr>
          <a:xfrm>
            <a:off x="6186128" y="1700808"/>
            <a:ext cx="444352" cy="523220"/>
          </a:xfrm>
          <a:prstGeom prst="rect">
            <a:avLst/>
          </a:prstGeom>
          <a:noFill/>
        </p:spPr>
        <p:txBody>
          <a:bodyPr wrap="none" rtlCol="0">
            <a:spAutoFit/>
          </a:bodyPr>
          <a:lstStyle/>
          <a:p>
            <a:r>
              <a:rPr lang="it-IT" dirty="0"/>
              <a:t>A</a:t>
            </a:r>
          </a:p>
        </p:txBody>
      </p:sp>
      <p:sp>
        <p:nvSpPr>
          <p:cNvPr id="31" name="CasellaDiTesto 30"/>
          <p:cNvSpPr txBox="1"/>
          <p:nvPr/>
        </p:nvSpPr>
        <p:spPr>
          <a:xfrm>
            <a:off x="4644008" y="2996992"/>
            <a:ext cx="423514" cy="523220"/>
          </a:xfrm>
          <a:prstGeom prst="rect">
            <a:avLst/>
          </a:prstGeom>
          <a:noFill/>
        </p:spPr>
        <p:txBody>
          <a:bodyPr wrap="none" rtlCol="0">
            <a:spAutoFit/>
          </a:bodyPr>
          <a:lstStyle/>
          <a:p>
            <a:r>
              <a:rPr lang="it-IT" dirty="0"/>
              <a:t>B</a:t>
            </a:r>
          </a:p>
        </p:txBody>
      </p:sp>
      <p:sp>
        <p:nvSpPr>
          <p:cNvPr id="32" name="CasellaDiTesto 31"/>
          <p:cNvSpPr txBox="1"/>
          <p:nvPr/>
        </p:nvSpPr>
        <p:spPr>
          <a:xfrm>
            <a:off x="7890864" y="2908124"/>
            <a:ext cx="423514" cy="523220"/>
          </a:xfrm>
          <a:prstGeom prst="rect">
            <a:avLst/>
          </a:prstGeom>
          <a:noFill/>
        </p:spPr>
        <p:txBody>
          <a:bodyPr wrap="none" rtlCol="0">
            <a:spAutoFit/>
          </a:bodyPr>
          <a:lstStyle/>
          <a:p>
            <a:r>
              <a:rPr lang="it-IT" dirty="0"/>
              <a:t>C</a:t>
            </a:r>
          </a:p>
        </p:txBody>
      </p:sp>
      <p:sp>
        <p:nvSpPr>
          <p:cNvPr id="33" name="CasellaDiTesto 32"/>
          <p:cNvSpPr txBox="1"/>
          <p:nvPr/>
        </p:nvSpPr>
        <p:spPr>
          <a:xfrm>
            <a:off x="6675262" y="5553256"/>
            <a:ext cx="444352" cy="523220"/>
          </a:xfrm>
          <a:prstGeom prst="rect">
            <a:avLst/>
          </a:prstGeom>
          <a:noFill/>
        </p:spPr>
        <p:txBody>
          <a:bodyPr wrap="none" rtlCol="0">
            <a:spAutoFit/>
          </a:bodyPr>
          <a:lstStyle/>
          <a:p>
            <a:r>
              <a:rPr lang="it-IT" dirty="0"/>
              <a:t>D</a:t>
            </a:r>
          </a:p>
        </p:txBody>
      </p:sp>
      <p:cxnSp>
        <p:nvCxnSpPr>
          <p:cNvPr id="34" name="Connettore diritto 33"/>
          <p:cNvCxnSpPr>
            <a:stCxn id="26" idx="6"/>
            <a:endCxn id="29" idx="2"/>
          </p:cNvCxnSpPr>
          <p:nvPr/>
        </p:nvCxnSpPr>
        <p:spPr bwMode="auto">
          <a:xfrm flipV="1">
            <a:off x="5046528" y="3574188"/>
            <a:ext cx="2952368" cy="36024"/>
          </a:xfrm>
          <a:prstGeom prst="line">
            <a:avLst/>
          </a:prstGeom>
          <a:solidFill>
            <a:schemeClr val="accent1"/>
          </a:solidFill>
          <a:ln w="19050" cap="flat" cmpd="sng" algn="ctr">
            <a:solidFill>
              <a:srgbClr val="333333"/>
            </a:solidFill>
            <a:prstDash val="solid"/>
            <a:round/>
            <a:headEnd type="none" w="med" len="med"/>
            <a:tailEnd type="none" w="med" len="med"/>
          </a:ln>
          <a:effectLst/>
        </p:spPr>
      </p:cxnSp>
      <p:cxnSp>
        <p:nvCxnSpPr>
          <p:cNvPr id="35" name="Connettore diritto 34"/>
          <p:cNvCxnSpPr>
            <a:stCxn id="28" idx="0"/>
            <a:endCxn id="27" idx="4"/>
          </p:cNvCxnSpPr>
          <p:nvPr/>
        </p:nvCxnSpPr>
        <p:spPr bwMode="auto">
          <a:xfrm flipV="1">
            <a:off x="6612712" y="2224028"/>
            <a:ext cx="36024" cy="3276384"/>
          </a:xfrm>
          <a:prstGeom prst="line">
            <a:avLst/>
          </a:prstGeom>
          <a:solidFill>
            <a:schemeClr val="accent1"/>
          </a:solidFill>
          <a:ln w="19050" cap="flat" cmpd="sng" algn="ctr">
            <a:solidFill>
              <a:srgbClr val="333333"/>
            </a:solidFill>
            <a:prstDash val="solid"/>
            <a:round/>
            <a:headEnd type="none" w="med" len="med"/>
            <a:tailEnd type="none" w="med" len="med"/>
          </a:ln>
          <a:effectLst/>
        </p:spPr>
      </p:cxnSp>
      <p:cxnSp>
        <p:nvCxnSpPr>
          <p:cNvPr id="37" name="Connettore diritto 36"/>
          <p:cNvCxnSpPr>
            <a:stCxn id="11" idx="5"/>
            <a:endCxn id="13" idx="1"/>
          </p:cNvCxnSpPr>
          <p:nvPr/>
        </p:nvCxnSpPr>
        <p:spPr bwMode="auto">
          <a:xfrm>
            <a:off x="909216" y="3690672"/>
            <a:ext cx="1528904" cy="1852920"/>
          </a:xfrm>
          <a:prstGeom prst="line">
            <a:avLst/>
          </a:prstGeom>
          <a:solidFill>
            <a:schemeClr val="accent1"/>
          </a:solidFill>
          <a:ln w="19050" cap="flat" cmpd="sng" algn="ctr">
            <a:solidFill>
              <a:srgbClr val="333333"/>
            </a:solidFill>
            <a:prstDash val="solid"/>
            <a:round/>
            <a:headEnd type="none" w="med" len="med"/>
            <a:tailEnd type="none" w="med" len="med"/>
          </a:ln>
          <a:effectLst/>
        </p:spPr>
      </p:cxnSp>
      <p:cxnSp>
        <p:nvCxnSpPr>
          <p:cNvPr id="40" name="Connettore diritto 39"/>
          <p:cNvCxnSpPr>
            <a:stCxn id="13" idx="7"/>
            <a:endCxn id="14" idx="3"/>
          </p:cNvCxnSpPr>
          <p:nvPr/>
        </p:nvCxnSpPr>
        <p:spPr bwMode="auto">
          <a:xfrm flipV="1">
            <a:off x="2565400" y="3654648"/>
            <a:ext cx="1348904" cy="1888944"/>
          </a:xfrm>
          <a:prstGeom prst="line">
            <a:avLst/>
          </a:prstGeom>
          <a:solidFill>
            <a:schemeClr val="accent1"/>
          </a:solidFill>
          <a:ln w="19050" cap="flat" cmpd="sng" algn="ctr">
            <a:solidFill>
              <a:srgbClr val="333333"/>
            </a:solidFill>
            <a:prstDash val="solid"/>
            <a:round/>
            <a:headEnd type="none" w="med" len="med"/>
            <a:tailEnd type="none" w="med" len="med"/>
          </a:ln>
          <a:effectLst/>
        </p:spPr>
      </p:cxnSp>
      <p:cxnSp>
        <p:nvCxnSpPr>
          <p:cNvPr id="43" name="Connettore diritto 42"/>
          <p:cNvCxnSpPr>
            <a:stCxn id="11" idx="7"/>
            <a:endCxn id="12" idx="4"/>
          </p:cNvCxnSpPr>
          <p:nvPr/>
        </p:nvCxnSpPr>
        <p:spPr bwMode="auto">
          <a:xfrm flipV="1">
            <a:off x="909216" y="2240848"/>
            <a:ext cx="1628568" cy="1322544"/>
          </a:xfrm>
          <a:prstGeom prst="line">
            <a:avLst/>
          </a:prstGeom>
          <a:solidFill>
            <a:schemeClr val="accent1"/>
          </a:solidFill>
          <a:ln w="19050" cap="flat" cmpd="sng" algn="ctr">
            <a:solidFill>
              <a:srgbClr val="333333"/>
            </a:solidFill>
            <a:prstDash val="solid"/>
            <a:round/>
            <a:headEnd type="none" w="med" len="med"/>
            <a:tailEnd type="none" w="med" len="med"/>
          </a:ln>
          <a:effectLst/>
        </p:spPr>
      </p:cxnSp>
      <p:sp>
        <p:nvSpPr>
          <p:cNvPr id="46" name="Ovale 45"/>
          <p:cNvSpPr>
            <a:spLocks noChangeAspect="1"/>
          </p:cNvSpPr>
          <p:nvPr/>
        </p:nvSpPr>
        <p:spPr bwMode="auto">
          <a:xfrm>
            <a:off x="6552240" y="3501008"/>
            <a:ext cx="180000" cy="180000"/>
          </a:xfrm>
          <a:prstGeom prst="ellipse">
            <a:avLst/>
          </a:prstGeom>
          <a:solidFill>
            <a:schemeClr val="accent1"/>
          </a:solidFill>
          <a:ln w="19050" cap="flat" cmpd="sng" algn="ctr">
            <a:solidFill>
              <a:srgbClr val="33333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pPr>
            <a:endParaRPr kumimoji="0" lang="it-IT" sz="2800" b="0" i="0" u="none" strike="noStrike" cap="none" normalizeH="0" baseline="0">
              <a:ln>
                <a:noFill/>
              </a:ln>
              <a:solidFill>
                <a:schemeClr val="tx1"/>
              </a:solidFill>
              <a:effectLst/>
              <a:latin typeface="Times New Roman" pitchFamily="18" charset="0"/>
            </a:endParaRPr>
          </a:p>
        </p:txBody>
      </p:sp>
      <p:cxnSp>
        <p:nvCxnSpPr>
          <p:cNvPr id="47" name="Connettore diritto 46"/>
          <p:cNvCxnSpPr/>
          <p:nvPr/>
        </p:nvCxnSpPr>
        <p:spPr bwMode="auto">
          <a:xfrm>
            <a:off x="4495800" y="1447800"/>
            <a:ext cx="4192" cy="4933528"/>
          </a:xfrm>
          <a:prstGeom prst="line">
            <a:avLst/>
          </a:prstGeom>
          <a:solidFill>
            <a:schemeClr val="accent1"/>
          </a:solidFill>
          <a:ln w="19050" cap="flat" cmpd="sng" algn="ctr">
            <a:solidFill>
              <a:srgbClr val="333333"/>
            </a:solidFill>
            <a:prstDash val="lgDash"/>
            <a:round/>
            <a:headEnd type="none" w="med" len="med"/>
            <a:tailEnd type="triangle" w="med" len="med"/>
          </a:ln>
          <a:effectLst/>
        </p:spPr>
      </p:cxnSp>
      <p:sp>
        <p:nvSpPr>
          <p:cNvPr id="2" name="CasellaDiTesto 1">
            <a:extLst>
              <a:ext uri="{FF2B5EF4-FFF2-40B4-BE49-F238E27FC236}">
                <a16:creationId xmlns:a16="http://schemas.microsoft.com/office/drawing/2014/main" id="{0A7BF13A-7CEB-A79A-CF62-59BA54060FDF}"/>
              </a:ext>
            </a:extLst>
          </p:cNvPr>
          <p:cNvSpPr txBox="1"/>
          <p:nvPr/>
        </p:nvSpPr>
        <p:spPr>
          <a:xfrm>
            <a:off x="6732240" y="3573016"/>
            <a:ext cx="404278" cy="523220"/>
          </a:xfrm>
          <a:prstGeom prst="rect">
            <a:avLst/>
          </a:prstGeom>
          <a:noFill/>
        </p:spPr>
        <p:txBody>
          <a:bodyPr wrap="none" rtlCol="0">
            <a:spAutoFit/>
          </a:bodyPr>
          <a:lstStyle/>
          <a:p>
            <a:r>
              <a:rPr lang="it-IT" dirty="0"/>
              <a:t>E</a:t>
            </a:r>
          </a:p>
        </p:txBody>
      </p:sp>
      <mc:AlternateContent xmlns:mc="http://schemas.openxmlformats.org/markup-compatibility/2006" xmlns:p14="http://schemas.microsoft.com/office/powerpoint/2010/main">
        <mc:Choice Requires="p14">
          <p:contentPart p14:bwMode="auto" r:id="rId2">
            <p14:nvContentPartPr>
              <p14:cNvPr id="3" name="Input penna 2">
                <a:extLst>
                  <a:ext uri="{FF2B5EF4-FFF2-40B4-BE49-F238E27FC236}">
                    <a16:creationId xmlns:a16="http://schemas.microsoft.com/office/drawing/2014/main" id="{F866B2CF-F829-5FDD-E3F3-0BF98F48BA25}"/>
                  </a:ext>
                </a:extLst>
              </p14:cNvPr>
              <p14:cNvContentPartPr/>
              <p14:nvPr/>
            </p14:nvContentPartPr>
            <p14:xfrm>
              <a:off x="7499520" y="1460520"/>
              <a:ext cx="914760" cy="813240"/>
            </p14:xfrm>
          </p:contentPart>
        </mc:Choice>
        <mc:Fallback xmlns="">
          <p:pic>
            <p:nvPicPr>
              <p:cNvPr id="3" name="Input penna 2">
                <a:extLst>
                  <a:ext uri="{FF2B5EF4-FFF2-40B4-BE49-F238E27FC236}">
                    <a16:creationId xmlns:a16="http://schemas.microsoft.com/office/drawing/2014/main" id="{F866B2CF-F829-5FDD-E3F3-0BF98F48BA25}"/>
                  </a:ext>
                </a:extLst>
              </p:cNvPr>
              <p:cNvPicPr/>
              <p:nvPr/>
            </p:nvPicPr>
            <p:blipFill>
              <a:blip r:embed="rId3"/>
              <a:stretch>
                <a:fillRect/>
              </a:stretch>
            </p:blipFill>
            <p:spPr>
              <a:xfrm>
                <a:off x="7490160" y="1451160"/>
                <a:ext cx="933480" cy="831960"/>
              </a:xfrm>
              <a:prstGeom prst="rect">
                <a:avLst/>
              </a:prstGeom>
            </p:spPr>
          </p:pic>
        </mc:Fallback>
      </mc:AlternateContent>
    </p:spTree>
    <p:extLst>
      <p:ext uri="{BB962C8B-B14F-4D97-AF65-F5344CB8AC3E}">
        <p14:creationId xmlns:p14="http://schemas.microsoft.com/office/powerpoint/2010/main" val="1438311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p:cNvSpPr>
            <a:spLocks noGrp="1" noChangeArrowheads="1"/>
          </p:cNvSpPr>
          <p:nvPr>
            <p:ph type="title"/>
          </p:nvPr>
        </p:nvSpPr>
        <p:spPr/>
        <p:txBody>
          <a:bodyPr/>
          <a:lstStyle/>
          <a:p>
            <a:pPr eaLnBrk="1" hangingPunct="1"/>
            <a:r>
              <a:rPr lang="en-US"/>
              <a:t>Gateways and Hubs</a:t>
            </a:r>
          </a:p>
        </p:txBody>
      </p:sp>
      <p:sp>
        <p:nvSpPr>
          <p:cNvPr id="44036" name="Line 14"/>
          <p:cNvSpPr>
            <a:spLocks noChangeShapeType="1"/>
          </p:cNvSpPr>
          <p:nvPr/>
        </p:nvSpPr>
        <p:spPr bwMode="auto">
          <a:xfrm>
            <a:off x="2960688" y="1992313"/>
            <a:ext cx="0" cy="3024187"/>
          </a:xfrm>
          <a:prstGeom prst="line">
            <a:avLst/>
          </a:prstGeom>
          <a:noFill/>
          <a:ln w="31750">
            <a:solidFill>
              <a:srgbClr val="C00000"/>
            </a:solidFill>
            <a:prstDash val="dash"/>
            <a:round/>
            <a:headEnd/>
            <a:tailEnd/>
          </a:ln>
        </p:spPr>
        <p:txBody>
          <a:bodyPr/>
          <a:lstStyle/>
          <a:p>
            <a:endParaRPr lang="en-US"/>
          </a:p>
        </p:txBody>
      </p:sp>
      <p:sp>
        <p:nvSpPr>
          <p:cNvPr id="44037" name="Line 6"/>
          <p:cNvSpPr>
            <a:spLocks noChangeShapeType="1"/>
          </p:cNvSpPr>
          <p:nvPr/>
        </p:nvSpPr>
        <p:spPr bwMode="auto">
          <a:xfrm>
            <a:off x="2959100" y="3527425"/>
            <a:ext cx="1603375" cy="0"/>
          </a:xfrm>
          <a:prstGeom prst="line">
            <a:avLst/>
          </a:prstGeom>
          <a:noFill/>
          <a:ln w="101600">
            <a:solidFill>
              <a:srgbClr val="808080"/>
            </a:solidFill>
            <a:round/>
            <a:headEnd/>
            <a:tailEnd/>
          </a:ln>
        </p:spPr>
        <p:txBody>
          <a:bodyPr/>
          <a:lstStyle/>
          <a:p>
            <a:endParaRPr lang="en-US"/>
          </a:p>
        </p:txBody>
      </p:sp>
      <p:sp>
        <p:nvSpPr>
          <p:cNvPr id="44038" name="Line 7"/>
          <p:cNvSpPr>
            <a:spLocks noChangeShapeType="1"/>
          </p:cNvSpPr>
          <p:nvPr/>
        </p:nvSpPr>
        <p:spPr bwMode="auto">
          <a:xfrm>
            <a:off x="2057400" y="2732088"/>
            <a:ext cx="881063" cy="785812"/>
          </a:xfrm>
          <a:prstGeom prst="line">
            <a:avLst/>
          </a:prstGeom>
          <a:noFill/>
          <a:ln w="50800">
            <a:solidFill>
              <a:srgbClr val="808080"/>
            </a:solidFill>
            <a:round/>
            <a:headEnd/>
            <a:tailEnd/>
          </a:ln>
        </p:spPr>
        <p:txBody>
          <a:bodyPr/>
          <a:lstStyle/>
          <a:p>
            <a:endParaRPr lang="en-US"/>
          </a:p>
        </p:txBody>
      </p:sp>
      <p:sp>
        <p:nvSpPr>
          <p:cNvPr id="44039" name="Line 8"/>
          <p:cNvSpPr>
            <a:spLocks noChangeShapeType="1"/>
          </p:cNvSpPr>
          <p:nvPr/>
        </p:nvSpPr>
        <p:spPr bwMode="auto">
          <a:xfrm flipV="1">
            <a:off x="2222500" y="3540125"/>
            <a:ext cx="750888" cy="1184275"/>
          </a:xfrm>
          <a:prstGeom prst="line">
            <a:avLst/>
          </a:prstGeom>
          <a:noFill/>
          <a:ln w="50800">
            <a:solidFill>
              <a:srgbClr val="808080"/>
            </a:solidFill>
            <a:round/>
            <a:headEnd/>
            <a:tailEnd/>
          </a:ln>
        </p:spPr>
        <p:txBody>
          <a:bodyPr/>
          <a:lstStyle/>
          <a:p>
            <a:endParaRPr lang="en-US"/>
          </a:p>
        </p:txBody>
      </p:sp>
      <p:sp>
        <p:nvSpPr>
          <p:cNvPr id="44040" name="Line 9"/>
          <p:cNvSpPr>
            <a:spLocks noChangeShapeType="1"/>
          </p:cNvSpPr>
          <p:nvPr/>
        </p:nvSpPr>
        <p:spPr bwMode="auto">
          <a:xfrm>
            <a:off x="1622425" y="3294063"/>
            <a:ext cx="1320800" cy="277812"/>
          </a:xfrm>
          <a:prstGeom prst="line">
            <a:avLst/>
          </a:prstGeom>
          <a:noFill/>
          <a:ln w="50800">
            <a:solidFill>
              <a:srgbClr val="808080"/>
            </a:solidFill>
            <a:round/>
            <a:headEnd/>
            <a:tailEnd/>
          </a:ln>
        </p:spPr>
        <p:txBody>
          <a:bodyPr/>
          <a:lstStyle/>
          <a:p>
            <a:endParaRPr lang="en-US"/>
          </a:p>
        </p:txBody>
      </p:sp>
      <p:sp>
        <p:nvSpPr>
          <p:cNvPr id="44041" name="Line 10"/>
          <p:cNvSpPr>
            <a:spLocks noChangeShapeType="1"/>
          </p:cNvSpPr>
          <p:nvPr/>
        </p:nvSpPr>
        <p:spPr bwMode="auto">
          <a:xfrm flipV="1">
            <a:off x="1785938" y="3508375"/>
            <a:ext cx="1138237" cy="755650"/>
          </a:xfrm>
          <a:prstGeom prst="line">
            <a:avLst/>
          </a:prstGeom>
          <a:noFill/>
          <a:ln w="50800">
            <a:solidFill>
              <a:srgbClr val="808080"/>
            </a:solidFill>
            <a:round/>
            <a:headEnd/>
            <a:tailEnd/>
          </a:ln>
        </p:spPr>
        <p:txBody>
          <a:bodyPr/>
          <a:lstStyle/>
          <a:p>
            <a:endParaRPr lang="en-US"/>
          </a:p>
        </p:txBody>
      </p:sp>
      <p:sp>
        <p:nvSpPr>
          <p:cNvPr id="44042" name="Line 11"/>
          <p:cNvSpPr>
            <a:spLocks noChangeShapeType="1"/>
          </p:cNvSpPr>
          <p:nvPr/>
        </p:nvSpPr>
        <p:spPr bwMode="auto">
          <a:xfrm>
            <a:off x="2541588" y="2251075"/>
            <a:ext cx="409575" cy="1279525"/>
          </a:xfrm>
          <a:prstGeom prst="line">
            <a:avLst/>
          </a:prstGeom>
          <a:noFill/>
          <a:ln w="50800">
            <a:solidFill>
              <a:srgbClr val="808080"/>
            </a:solidFill>
            <a:round/>
            <a:headEnd/>
            <a:tailEnd/>
          </a:ln>
        </p:spPr>
        <p:txBody>
          <a:bodyPr/>
          <a:lstStyle/>
          <a:p>
            <a:endParaRPr lang="en-US"/>
          </a:p>
        </p:txBody>
      </p:sp>
      <p:sp>
        <p:nvSpPr>
          <p:cNvPr id="44043" name="Oval 5"/>
          <p:cNvSpPr>
            <a:spLocks noChangeArrowheads="1"/>
          </p:cNvSpPr>
          <p:nvPr/>
        </p:nvSpPr>
        <p:spPr bwMode="auto">
          <a:xfrm>
            <a:off x="2614613" y="3173413"/>
            <a:ext cx="700087" cy="700087"/>
          </a:xfrm>
          <a:prstGeom prst="ellipse">
            <a:avLst/>
          </a:prstGeom>
          <a:solidFill>
            <a:srgbClr val="FFCC00"/>
          </a:solidFill>
          <a:ln w="38100">
            <a:solidFill>
              <a:srgbClr val="808080"/>
            </a:solidFill>
            <a:round/>
            <a:headEnd/>
            <a:tailEnd/>
          </a:ln>
        </p:spPr>
        <p:txBody>
          <a:bodyPr wrap="none" anchor="ctr"/>
          <a:lstStyle/>
          <a:p>
            <a:endParaRPr lang="en-US"/>
          </a:p>
        </p:txBody>
      </p:sp>
      <p:sp>
        <p:nvSpPr>
          <p:cNvPr id="44044" name="Rectangle 13"/>
          <p:cNvSpPr>
            <a:spLocks noChangeArrowheads="1"/>
          </p:cNvSpPr>
          <p:nvPr/>
        </p:nvSpPr>
        <p:spPr bwMode="auto">
          <a:xfrm>
            <a:off x="1238250" y="1971675"/>
            <a:ext cx="3387725" cy="3098800"/>
          </a:xfrm>
          <a:prstGeom prst="rect">
            <a:avLst/>
          </a:prstGeom>
          <a:noFill/>
          <a:ln w="25400">
            <a:solidFill>
              <a:srgbClr val="808080"/>
            </a:solidFill>
            <a:miter lim="800000"/>
            <a:headEnd/>
            <a:tailEnd/>
          </a:ln>
        </p:spPr>
        <p:txBody>
          <a:bodyPr wrap="none" anchor="ctr"/>
          <a:lstStyle/>
          <a:p>
            <a:endParaRPr lang="en-US"/>
          </a:p>
        </p:txBody>
      </p:sp>
      <p:sp>
        <p:nvSpPr>
          <p:cNvPr id="44045" name="Line 17"/>
          <p:cNvSpPr>
            <a:spLocks noChangeShapeType="1"/>
          </p:cNvSpPr>
          <p:nvPr/>
        </p:nvSpPr>
        <p:spPr bwMode="auto">
          <a:xfrm>
            <a:off x="5534025" y="2733675"/>
            <a:ext cx="881063" cy="785813"/>
          </a:xfrm>
          <a:prstGeom prst="line">
            <a:avLst/>
          </a:prstGeom>
          <a:noFill/>
          <a:ln w="50800">
            <a:solidFill>
              <a:srgbClr val="808080"/>
            </a:solidFill>
            <a:round/>
            <a:headEnd/>
            <a:tailEnd/>
          </a:ln>
        </p:spPr>
        <p:txBody>
          <a:bodyPr/>
          <a:lstStyle/>
          <a:p>
            <a:endParaRPr lang="en-US"/>
          </a:p>
        </p:txBody>
      </p:sp>
      <p:sp>
        <p:nvSpPr>
          <p:cNvPr id="44046" name="Line 18"/>
          <p:cNvSpPr>
            <a:spLocks noChangeShapeType="1"/>
          </p:cNvSpPr>
          <p:nvPr/>
        </p:nvSpPr>
        <p:spPr bwMode="auto">
          <a:xfrm flipH="1" flipV="1">
            <a:off x="6450013" y="3541713"/>
            <a:ext cx="927100" cy="1065212"/>
          </a:xfrm>
          <a:prstGeom prst="line">
            <a:avLst/>
          </a:prstGeom>
          <a:noFill/>
          <a:ln w="50800">
            <a:solidFill>
              <a:srgbClr val="808080"/>
            </a:solidFill>
            <a:round/>
            <a:headEnd/>
            <a:tailEnd/>
          </a:ln>
        </p:spPr>
        <p:txBody>
          <a:bodyPr/>
          <a:lstStyle/>
          <a:p>
            <a:endParaRPr lang="en-US"/>
          </a:p>
        </p:txBody>
      </p:sp>
      <p:sp>
        <p:nvSpPr>
          <p:cNvPr id="44047" name="Line 19"/>
          <p:cNvSpPr>
            <a:spLocks noChangeShapeType="1"/>
          </p:cNvSpPr>
          <p:nvPr/>
        </p:nvSpPr>
        <p:spPr bwMode="auto">
          <a:xfrm flipV="1">
            <a:off x="5022850" y="3584575"/>
            <a:ext cx="1300163" cy="217488"/>
          </a:xfrm>
          <a:prstGeom prst="line">
            <a:avLst/>
          </a:prstGeom>
          <a:noFill/>
          <a:ln w="50800">
            <a:solidFill>
              <a:srgbClr val="808080"/>
            </a:solidFill>
            <a:round/>
            <a:headEnd/>
            <a:tailEnd/>
          </a:ln>
        </p:spPr>
        <p:txBody>
          <a:bodyPr/>
          <a:lstStyle/>
          <a:p>
            <a:endParaRPr lang="en-US"/>
          </a:p>
        </p:txBody>
      </p:sp>
      <p:sp>
        <p:nvSpPr>
          <p:cNvPr id="44048" name="Line 20"/>
          <p:cNvSpPr>
            <a:spLocks noChangeShapeType="1"/>
          </p:cNvSpPr>
          <p:nvPr/>
        </p:nvSpPr>
        <p:spPr bwMode="auto">
          <a:xfrm flipV="1">
            <a:off x="5951538" y="3509963"/>
            <a:ext cx="449262" cy="1358900"/>
          </a:xfrm>
          <a:prstGeom prst="line">
            <a:avLst/>
          </a:prstGeom>
          <a:noFill/>
          <a:ln w="50800">
            <a:solidFill>
              <a:srgbClr val="808080"/>
            </a:solidFill>
            <a:round/>
            <a:headEnd/>
            <a:tailEnd/>
          </a:ln>
        </p:spPr>
        <p:txBody>
          <a:bodyPr/>
          <a:lstStyle/>
          <a:p>
            <a:endParaRPr lang="en-US"/>
          </a:p>
        </p:txBody>
      </p:sp>
      <p:sp>
        <p:nvSpPr>
          <p:cNvPr id="44049" name="Line 21"/>
          <p:cNvSpPr>
            <a:spLocks noChangeShapeType="1"/>
          </p:cNvSpPr>
          <p:nvPr/>
        </p:nvSpPr>
        <p:spPr bwMode="auto">
          <a:xfrm flipH="1">
            <a:off x="6427788" y="2328863"/>
            <a:ext cx="117475" cy="1203325"/>
          </a:xfrm>
          <a:prstGeom prst="line">
            <a:avLst/>
          </a:prstGeom>
          <a:noFill/>
          <a:ln w="50800">
            <a:solidFill>
              <a:srgbClr val="808080"/>
            </a:solidFill>
            <a:round/>
            <a:headEnd/>
            <a:tailEnd/>
          </a:ln>
        </p:spPr>
        <p:txBody>
          <a:bodyPr/>
          <a:lstStyle/>
          <a:p>
            <a:endParaRPr lang="en-US"/>
          </a:p>
        </p:txBody>
      </p:sp>
      <p:sp>
        <p:nvSpPr>
          <p:cNvPr id="44050" name="Rectangle 23"/>
          <p:cNvSpPr>
            <a:spLocks noChangeArrowheads="1"/>
          </p:cNvSpPr>
          <p:nvPr/>
        </p:nvSpPr>
        <p:spPr bwMode="auto">
          <a:xfrm>
            <a:off x="4714875" y="1971675"/>
            <a:ext cx="3387725" cy="3098800"/>
          </a:xfrm>
          <a:prstGeom prst="rect">
            <a:avLst/>
          </a:prstGeom>
          <a:noFill/>
          <a:ln w="25400">
            <a:solidFill>
              <a:srgbClr val="808080"/>
            </a:solidFill>
            <a:miter lim="800000"/>
            <a:headEnd/>
            <a:tailEnd/>
          </a:ln>
        </p:spPr>
        <p:txBody>
          <a:bodyPr wrap="none" anchor="ctr"/>
          <a:lstStyle/>
          <a:p>
            <a:endParaRPr lang="en-US"/>
          </a:p>
        </p:txBody>
      </p:sp>
      <p:sp>
        <p:nvSpPr>
          <p:cNvPr id="44051" name="Line 24"/>
          <p:cNvSpPr>
            <a:spLocks noChangeShapeType="1"/>
          </p:cNvSpPr>
          <p:nvPr/>
        </p:nvSpPr>
        <p:spPr bwMode="auto">
          <a:xfrm flipV="1">
            <a:off x="6523038" y="2640013"/>
            <a:ext cx="1106487" cy="862012"/>
          </a:xfrm>
          <a:prstGeom prst="line">
            <a:avLst/>
          </a:prstGeom>
          <a:noFill/>
          <a:ln w="50800">
            <a:solidFill>
              <a:srgbClr val="808080"/>
            </a:solidFill>
            <a:round/>
            <a:headEnd/>
            <a:tailEnd/>
          </a:ln>
        </p:spPr>
        <p:txBody>
          <a:bodyPr/>
          <a:lstStyle/>
          <a:p>
            <a:endParaRPr lang="en-US"/>
          </a:p>
        </p:txBody>
      </p:sp>
      <p:sp>
        <p:nvSpPr>
          <p:cNvPr id="44052" name="Oval 22"/>
          <p:cNvSpPr>
            <a:spLocks noChangeArrowheads="1"/>
          </p:cNvSpPr>
          <p:nvPr/>
        </p:nvSpPr>
        <p:spPr bwMode="auto">
          <a:xfrm>
            <a:off x="6091238" y="3175000"/>
            <a:ext cx="700087" cy="700088"/>
          </a:xfrm>
          <a:prstGeom prst="ellipse">
            <a:avLst/>
          </a:prstGeom>
          <a:solidFill>
            <a:srgbClr val="FFCC00"/>
          </a:solidFill>
          <a:ln w="38100">
            <a:solidFill>
              <a:srgbClr val="808080"/>
            </a:solidFill>
            <a:round/>
            <a:headEnd/>
            <a:tailEnd/>
          </a:ln>
        </p:spPr>
        <p:txBody>
          <a:bodyPr wrap="none" anchor="ctr"/>
          <a:lstStyle/>
          <a:p>
            <a:endParaRPr lang="en-US"/>
          </a:p>
        </p:txBody>
      </p:sp>
      <p:sp>
        <p:nvSpPr>
          <p:cNvPr id="44053" name="Text Box 25"/>
          <p:cNvSpPr txBox="1">
            <a:spLocks noChangeArrowheads="1"/>
          </p:cNvSpPr>
          <p:nvPr/>
        </p:nvSpPr>
        <p:spPr bwMode="auto">
          <a:xfrm>
            <a:off x="3435350" y="2030413"/>
            <a:ext cx="965200" cy="369887"/>
          </a:xfrm>
          <a:prstGeom prst="rect">
            <a:avLst/>
          </a:prstGeom>
          <a:noFill/>
          <a:ln w="9525">
            <a:noFill/>
            <a:miter lim="800000"/>
            <a:headEnd/>
            <a:tailEnd/>
          </a:ln>
        </p:spPr>
        <p:txBody>
          <a:bodyPr wrap="none">
            <a:spAutoFit/>
          </a:bodyPr>
          <a:lstStyle/>
          <a:p>
            <a:pPr>
              <a:defRPr/>
            </a:pPr>
            <a:r>
              <a:rPr lang="en-US" sz="1800" b="1" dirty="0">
                <a:effectLst>
                  <a:outerShdw blurRad="38100" dist="38100" dir="2700000" algn="tl">
                    <a:srgbClr val="000000">
                      <a:alpha val="43137"/>
                    </a:srgbClr>
                  </a:outerShdw>
                </a:effectLst>
                <a:latin typeface="Arial Narrow" pitchFamily="34" charset="0"/>
              </a:rPr>
              <a:t>Gateway</a:t>
            </a:r>
          </a:p>
        </p:txBody>
      </p:sp>
      <p:sp>
        <p:nvSpPr>
          <p:cNvPr id="44054" name="Text Box 26"/>
          <p:cNvSpPr txBox="1">
            <a:spLocks noChangeArrowheads="1"/>
          </p:cNvSpPr>
          <p:nvPr/>
        </p:nvSpPr>
        <p:spPr bwMode="auto">
          <a:xfrm>
            <a:off x="7451725" y="2003425"/>
            <a:ext cx="552450" cy="369888"/>
          </a:xfrm>
          <a:prstGeom prst="rect">
            <a:avLst/>
          </a:prstGeom>
          <a:noFill/>
          <a:ln w="9525">
            <a:noFill/>
            <a:miter lim="800000"/>
            <a:headEnd/>
            <a:tailEnd/>
          </a:ln>
        </p:spPr>
        <p:txBody>
          <a:bodyPr wrap="none">
            <a:spAutoFit/>
          </a:bodyPr>
          <a:lstStyle/>
          <a:p>
            <a:pPr>
              <a:defRPr/>
            </a:pPr>
            <a:r>
              <a:rPr lang="en-US" sz="1800" b="1">
                <a:effectLst>
                  <a:outerShdw blurRad="38100" dist="38100" dir="2700000" algn="tl">
                    <a:srgbClr val="000000">
                      <a:alpha val="43137"/>
                    </a:srgbClr>
                  </a:outerShdw>
                </a:effectLst>
                <a:latin typeface="Arial Narrow" pitchFamily="34" charset="0"/>
              </a:rPr>
              <a:t>Hub</a:t>
            </a:r>
          </a:p>
        </p:txBody>
      </p:sp>
      <p:sp>
        <p:nvSpPr>
          <p:cNvPr id="44055" name="Text Box 27"/>
          <p:cNvSpPr txBox="1">
            <a:spLocks noChangeArrowheads="1"/>
          </p:cNvSpPr>
          <p:nvPr/>
        </p:nvSpPr>
        <p:spPr bwMode="auto">
          <a:xfrm>
            <a:off x="3484563" y="3171825"/>
            <a:ext cx="850900" cy="304800"/>
          </a:xfrm>
          <a:prstGeom prst="rect">
            <a:avLst/>
          </a:prstGeom>
          <a:noFill/>
          <a:ln w="9525">
            <a:noFill/>
            <a:miter lim="800000"/>
            <a:headEnd/>
            <a:tailEnd/>
          </a:ln>
        </p:spPr>
        <p:txBody>
          <a:bodyPr wrap="none">
            <a:spAutoFit/>
          </a:bodyPr>
          <a:lstStyle/>
          <a:p>
            <a:r>
              <a:rPr lang="en-US" sz="1400" b="1">
                <a:latin typeface="AvantGarde Bk BT" pitchFamily="34" charset="0"/>
              </a:rPr>
              <a:t>Corridor</a:t>
            </a:r>
          </a:p>
        </p:txBody>
      </p:sp>
      <p:sp>
        <p:nvSpPr>
          <p:cNvPr id="24" name="Footer Placeholder 3"/>
          <p:cNvSpPr>
            <a:spLocks noGrp="1"/>
          </p:cNvSpPr>
          <p:nvPr>
            <p:ph type="ftr" sz="quarter" idx="10"/>
          </p:nvPr>
        </p:nvSpPr>
        <p:spPr>
          <a:xfrm>
            <a:off x="101600" y="6604000"/>
            <a:ext cx="8940800" cy="246063"/>
          </a:xfrm>
        </p:spPr>
        <p:txBody>
          <a:bodyPr/>
          <a:lstStyle/>
          <a:p>
            <a:pPr>
              <a:defRPr/>
            </a:pPr>
            <a:r>
              <a:rPr lang="en-US" dirty="0"/>
              <a:t>Copyright © 1998-2010, Dr. Jean-Paul </a:t>
            </a:r>
            <a:r>
              <a:rPr lang="en-US" dirty="0" err="1"/>
              <a:t>Rodrigue</a:t>
            </a:r>
            <a:r>
              <a:rPr lang="en-US" dirty="0"/>
              <a:t>, Dept. of Global Economies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A5070E2A-F5E0-2105-6102-B472679EDF4F}"/>
                  </a:ext>
                </a:extLst>
              </p14:cNvPr>
              <p14:cNvContentPartPr/>
              <p14:nvPr/>
            </p14:nvContentPartPr>
            <p14:xfrm>
              <a:off x="1498680" y="2120760"/>
              <a:ext cx="6458400" cy="2838960"/>
            </p14:xfrm>
          </p:contentPart>
        </mc:Choice>
        <mc:Fallback xmlns="">
          <p:pic>
            <p:nvPicPr>
              <p:cNvPr id="2" name="Input penna 1">
                <a:extLst>
                  <a:ext uri="{FF2B5EF4-FFF2-40B4-BE49-F238E27FC236}">
                    <a16:creationId xmlns:a16="http://schemas.microsoft.com/office/drawing/2014/main" id="{A5070E2A-F5E0-2105-6102-B472679EDF4F}"/>
                  </a:ext>
                </a:extLst>
              </p:cNvPr>
              <p:cNvPicPr/>
              <p:nvPr/>
            </p:nvPicPr>
            <p:blipFill>
              <a:blip r:embed="rId4"/>
              <a:stretch>
                <a:fillRect/>
              </a:stretch>
            </p:blipFill>
            <p:spPr>
              <a:xfrm>
                <a:off x="1489320" y="2111400"/>
                <a:ext cx="6477120" cy="2857680"/>
              </a:xfrm>
              <a:prstGeom prst="rect">
                <a:avLst/>
              </a:prstGeom>
            </p:spPr>
          </p:pic>
        </mc:Fallback>
      </mc:AlternateContent>
    </p:spTree>
    <p:extLst>
      <p:ext uri="{BB962C8B-B14F-4D97-AF65-F5344CB8AC3E}">
        <p14:creationId xmlns:p14="http://schemas.microsoft.com/office/powerpoint/2010/main" val="334113391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z="3200" dirty="0"/>
              <a:t>Modal </a:t>
            </a:r>
            <a:br>
              <a:rPr lang="en-US" sz="3200" dirty="0"/>
            </a:br>
            <a:r>
              <a:rPr lang="en-US" sz="3200" dirty="0"/>
              <a:t>Gateways</a:t>
            </a:r>
          </a:p>
        </p:txBody>
      </p:sp>
      <p:sp>
        <p:nvSpPr>
          <p:cNvPr id="45060" name="Rectangle 3" descr="Wide upward diagonal"/>
          <p:cNvSpPr>
            <a:spLocks noChangeArrowheads="1"/>
          </p:cNvSpPr>
          <p:nvPr/>
        </p:nvSpPr>
        <p:spPr bwMode="auto">
          <a:xfrm>
            <a:off x="3110012" y="4771108"/>
            <a:ext cx="407987" cy="354012"/>
          </a:xfrm>
          <a:prstGeom prst="rect">
            <a:avLst/>
          </a:prstGeom>
          <a:pattFill prst="wdUpDiag">
            <a:fgClr>
              <a:srgbClr val="B2B2B2"/>
            </a:fgClr>
            <a:bgClr>
              <a:schemeClr val="bg1"/>
            </a:bgClr>
          </a:pattFill>
          <a:ln w="12700">
            <a:solidFill>
              <a:srgbClr val="808080"/>
            </a:solidFill>
            <a:prstDash val="dash"/>
            <a:miter lim="800000"/>
            <a:headEnd/>
            <a:tailEnd/>
          </a:ln>
        </p:spPr>
        <p:txBody>
          <a:bodyPr wrap="none" anchor="ctr"/>
          <a:lstStyle/>
          <a:p>
            <a:endParaRPr lang="en-US"/>
          </a:p>
        </p:txBody>
      </p:sp>
      <p:sp>
        <p:nvSpPr>
          <p:cNvPr id="45061" name="Rectangle 4" descr="Wide upward diagonal"/>
          <p:cNvSpPr>
            <a:spLocks noChangeArrowheads="1"/>
          </p:cNvSpPr>
          <p:nvPr/>
        </p:nvSpPr>
        <p:spPr bwMode="auto">
          <a:xfrm>
            <a:off x="2990949" y="5717258"/>
            <a:ext cx="420688" cy="365125"/>
          </a:xfrm>
          <a:prstGeom prst="rect">
            <a:avLst/>
          </a:prstGeom>
          <a:pattFill prst="wdUpDiag">
            <a:fgClr>
              <a:srgbClr val="B2B2B2"/>
            </a:fgClr>
            <a:bgClr>
              <a:schemeClr val="bg1"/>
            </a:bgClr>
          </a:pattFill>
          <a:ln w="12700">
            <a:solidFill>
              <a:srgbClr val="808080"/>
            </a:solidFill>
            <a:prstDash val="dash"/>
            <a:miter lim="800000"/>
            <a:headEnd/>
            <a:tailEnd/>
          </a:ln>
        </p:spPr>
        <p:txBody>
          <a:bodyPr wrap="none" anchor="ctr"/>
          <a:lstStyle/>
          <a:p>
            <a:endParaRPr lang="en-US"/>
          </a:p>
        </p:txBody>
      </p:sp>
      <p:sp>
        <p:nvSpPr>
          <p:cNvPr id="45062" name="Rectangle 5" descr="Wide upward diagonal"/>
          <p:cNvSpPr>
            <a:spLocks noChangeArrowheads="1"/>
          </p:cNvSpPr>
          <p:nvPr/>
        </p:nvSpPr>
        <p:spPr bwMode="auto">
          <a:xfrm>
            <a:off x="4064099" y="4821908"/>
            <a:ext cx="484188" cy="1022350"/>
          </a:xfrm>
          <a:prstGeom prst="rect">
            <a:avLst/>
          </a:prstGeom>
          <a:pattFill prst="wdUpDiag">
            <a:fgClr>
              <a:srgbClr val="B2B2B2"/>
            </a:fgClr>
            <a:bgClr>
              <a:schemeClr val="bg1"/>
            </a:bgClr>
          </a:pattFill>
          <a:ln w="12700">
            <a:solidFill>
              <a:srgbClr val="808080"/>
            </a:solidFill>
            <a:prstDash val="dash"/>
            <a:miter lim="800000"/>
            <a:headEnd/>
            <a:tailEnd/>
          </a:ln>
        </p:spPr>
        <p:txBody>
          <a:bodyPr wrap="none" anchor="ctr"/>
          <a:lstStyle/>
          <a:p>
            <a:endParaRPr lang="en-US"/>
          </a:p>
        </p:txBody>
      </p:sp>
      <p:sp>
        <p:nvSpPr>
          <p:cNvPr id="45063" name="Rectangle 6" descr="Wide upward diagonal"/>
          <p:cNvSpPr>
            <a:spLocks noChangeArrowheads="1"/>
          </p:cNvSpPr>
          <p:nvPr/>
        </p:nvSpPr>
        <p:spPr bwMode="auto">
          <a:xfrm>
            <a:off x="3964087" y="3140745"/>
            <a:ext cx="1139825" cy="1022350"/>
          </a:xfrm>
          <a:prstGeom prst="rect">
            <a:avLst/>
          </a:prstGeom>
          <a:pattFill prst="wdUpDiag">
            <a:fgClr>
              <a:srgbClr val="B2B2B2"/>
            </a:fgClr>
            <a:bgClr>
              <a:schemeClr val="bg1"/>
            </a:bgClr>
          </a:pattFill>
          <a:ln w="12700">
            <a:solidFill>
              <a:srgbClr val="808080"/>
            </a:solidFill>
            <a:prstDash val="dash"/>
            <a:miter lim="800000"/>
            <a:headEnd/>
            <a:tailEnd/>
          </a:ln>
        </p:spPr>
        <p:txBody>
          <a:bodyPr wrap="none" anchor="ctr"/>
          <a:lstStyle/>
          <a:p>
            <a:endParaRPr lang="en-US"/>
          </a:p>
        </p:txBody>
      </p:sp>
      <p:sp>
        <p:nvSpPr>
          <p:cNvPr id="45064" name="Rectangle 7"/>
          <p:cNvSpPr>
            <a:spLocks noChangeArrowheads="1"/>
          </p:cNvSpPr>
          <p:nvPr/>
        </p:nvSpPr>
        <p:spPr bwMode="auto">
          <a:xfrm>
            <a:off x="2659162" y="908720"/>
            <a:ext cx="3925887" cy="1711325"/>
          </a:xfrm>
          <a:prstGeom prst="rect">
            <a:avLst/>
          </a:prstGeom>
          <a:noFill/>
          <a:ln w="25400">
            <a:solidFill>
              <a:srgbClr val="808080"/>
            </a:solidFill>
            <a:miter lim="800000"/>
            <a:headEnd/>
            <a:tailEnd/>
          </a:ln>
        </p:spPr>
        <p:txBody>
          <a:bodyPr wrap="none" anchor="ctr"/>
          <a:lstStyle/>
          <a:p>
            <a:endParaRPr lang="en-US"/>
          </a:p>
        </p:txBody>
      </p:sp>
      <p:sp>
        <p:nvSpPr>
          <p:cNvPr id="45065" name="Rectangle 8"/>
          <p:cNvSpPr>
            <a:spLocks noChangeArrowheads="1"/>
          </p:cNvSpPr>
          <p:nvPr/>
        </p:nvSpPr>
        <p:spPr bwMode="auto">
          <a:xfrm>
            <a:off x="2660749" y="2701008"/>
            <a:ext cx="3925888" cy="1711325"/>
          </a:xfrm>
          <a:prstGeom prst="rect">
            <a:avLst/>
          </a:prstGeom>
          <a:noFill/>
          <a:ln w="25400">
            <a:solidFill>
              <a:srgbClr val="808080"/>
            </a:solidFill>
            <a:miter lim="800000"/>
            <a:headEnd/>
            <a:tailEnd/>
          </a:ln>
        </p:spPr>
        <p:txBody>
          <a:bodyPr wrap="none" anchor="ctr"/>
          <a:lstStyle/>
          <a:p>
            <a:endParaRPr lang="en-US"/>
          </a:p>
        </p:txBody>
      </p:sp>
      <p:sp>
        <p:nvSpPr>
          <p:cNvPr id="45066" name="Rectangle 9"/>
          <p:cNvSpPr>
            <a:spLocks noChangeArrowheads="1"/>
          </p:cNvSpPr>
          <p:nvPr/>
        </p:nvSpPr>
        <p:spPr bwMode="auto">
          <a:xfrm>
            <a:off x="2662337" y="4493295"/>
            <a:ext cx="3925887" cy="1711325"/>
          </a:xfrm>
          <a:prstGeom prst="rect">
            <a:avLst/>
          </a:prstGeom>
          <a:noFill/>
          <a:ln w="25400">
            <a:solidFill>
              <a:srgbClr val="808080"/>
            </a:solidFill>
            <a:miter lim="800000"/>
            <a:headEnd/>
            <a:tailEnd/>
          </a:ln>
        </p:spPr>
        <p:txBody>
          <a:bodyPr wrap="none" anchor="ctr"/>
          <a:lstStyle/>
          <a:p>
            <a:endParaRPr lang="en-US"/>
          </a:p>
        </p:txBody>
      </p:sp>
      <p:sp>
        <p:nvSpPr>
          <p:cNvPr id="45067" name="Line 10"/>
          <p:cNvSpPr>
            <a:spLocks noChangeShapeType="1"/>
          </p:cNvSpPr>
          <p:nvPr/>
        </p:nvSpPr>
        <p:spPr bwMode="auto">
          <a:xfrm>
            <a:off x="4584799" y="973808"/>
            <a:ext cx="0" cy="1581150"/>
          </a:xfrm>
          <a:prstGeom prst="line">
            <a:avLst/>
          </a:prstGeom>
          <a:noFill/>
          <a:ln w="25400">
            <a:solidFill>
              <a:srgbClr val="FF0000"/>
            </a:solidFill>
            <a:prstDash val="dash"/>
            <a:round/>
            <a:headEnd/>
            <a:tailEnd/>
          </a:ln>
        </p:spPr>
        <p:txBody>
          <a:bodyPr/>
          <a:lstStyle/>
          <a:p>
            <a:endParaRPr lang="en-US"/>
          </a:p>
        </p:txBody>
      </p:sp>
      <p:sp>
        <p:nvSpPr>
          <p:cNvPr id="45068" name="Line 11"/>
          <p:cNvSpPr>
            <a:spLocks noChangeShapeType="1"/>
          </p:cNvSpPr>
          <p:nvPr/>
        </p:nvSpPr>
        <p:spPr bwMode="auto">
          <a:xfrm flipH="1">
            <a:off x="2781399" y="1759620"/>
            <a:ext cx="3516313" cy="0"/>
          </a:xfrm>
          <a:prstGeom prst="line">
            <a:avLst/>
          </a:prstGeom>
          <a:noFill/>
          <a:ln w="50800">
            <a:solidFill>
              <a:srgbClr val="808080"/>
            </a:solidFill>
            <a:round/>
            <a:headEnd type="triangle" w="med" len="med"/>
            <a:tailEnd type="triangle" w="med" len="med"/>
          </a:ln>
        </p:spPr>
        <p:txBody>
          <a:bodyPr/>
          <a:lstStyle/>
          <a:p>
            <a:endParaRPr lang="en-US"/>
          </a:p>
        </p:txBody>
      </p:sp>
      <p:sp>
        <p:nvSpPr>
          <p:cNvPr id="45069" name="Oval 12"/>
          <p:cNvSpPr>
            <a:spLocks noChangeArrowheads="1"/>
          </p:cNvSpPr>
          <p:nvPr/>
        </p:nvSpPr>
        <p:spPr bwMode="auto">
          <a:xfrm>
            <a:off x="4340324" y="1505620"/>
            <a:ext cx="482600" cy="482600"/>
          </a:xfrm>
          <a:prstGeom prst="ellipse">
            <a:avLst/>
          </a:prstGeom>
          <a:solidFill>
            <a:srgbClr val="FFCC00"/>
          </a:solidFill>
          <a:ln w="38100">
            <a:solidFill>
              <a:srgbClr val="FF6600"/>
            </a:solidFill>
            <a:round/>
            <a:headEnd/>
            <a:tailEnd/>
          </a:ln>
        </p:spPr>
        <p:txBody>
          <a:bodyPr wrap="none" anchor="ctr"/>
          <a:lstStyle/>
          <a:p>
            <a:endParaRPr lang="en-US"/>
          </a:p>
        </p:txBody>
      </p:sp>
      <p:sp>
        <p:nvSpPr>
          <p:cNvPr id="45070" name="Text Box 13"/>
          <p:cNvSpPr txBox="1">
            <a:spLocks noChangeArrowheads="1"/>
          </p:cNvSpPr>
          <p:nvPr/>
        </p:nvSpPr>
        <p:spPr bwMode="auto">
          <a:xfrm rot="5400000">
            <a:off x="4250631" y="2171576"/>
            <a:ext cx="477838" cy="212725"/>
          </a:xfrm>
          <a:prstGeom prst="rect">
            <a:avLst/>
          </a:prstGeom>
          <a:noFill/>
          <a:ln w="9525">
            <a:noFill/>
            <a:miter lim="800000"/>
            <a:headEnd/>
            <a:tailEnd/>
          </a:ln>
        </p:spPr>
        <p:txBody>
          <a:bodyPr wrap="none" lIns="0" tIns="0" rIns="0" bIns="0">
            <a:spAutoFit/>
          </a:bodyPr>
          <a:lstStyle/>
          <a:p>
            <a:r>
              <a:rPr lang="en-US" sz="1400" b="1">
                <a:latin typeface="Arial Narrow" pitchFamily="34" charset="0"/>
              </a:rPr>
              <a:t>Border</a:t>
            </a:r>
          </a:p>
        </p:txBody>
      </p:sp>
      <p:sp>
        <p:nvSpPr>
          <p:cNvPr id="45071" name="Rectangle 14"/>
          <p:cNvSpPr>
            <a:spLocks noChangeArrowheads="1"/>
          </p:cNvSpPr>
          <p:nvPr/>
        </p:nvSpPr>
        <p:spPr bwMode="auto">
          <a:xfrm>
            <a:off x="3756124" y="1275433"/>
            <a:ext cx="504825" cy="398462"/>
          </a:xfrm>
          <a:prstGeom prst="rect">
            <a:avLst/>
          </a:prstGeom>
          <a:solidFill>
            <a:srgbClr val="EAEAEA"/>
          </a:solidFill>
          <a:ln w="12700">
            <a:solidFill>
              <a:srgbClr val="808080"/>
            </a:solidFill>
            <a:prstDash val="dash"/>
            <a:miter lim="800000"/>
            <a:headEnd/>
            <a:tailEnd/>
          </a:ln>
        </p:spPr>
        <p:txBody>
          <a:bodyPr wrap="none" anchor="ctr"/>
          <a:lstStyle/>
          <a:p>
            <a:endParaRPr lang="en-US"/>
          </a:p>
        </p:txBody>
      </p:sp>
      <p:sp>
        <p:nvSpPr>
          <p:cNvPr id="45072" name="Rectangle 15"/>
          <p:cNvSpPr>
            <a:spLocks noChangeArrowheads="1"/>
          </p:cNvSpPr>
          <p:nvPr/>
        </p:nvSpPr>
        <p:spPr bwMode="auto">
          <a:xfrm>
            <a:off x="4865787" y="1858045"/>
            <a:ext cx="549275" cy="461963"/>
          </a:xfrm>
          <a:prstGeom prst="rect">
            <a:avLst/>
          </a:prstGeom>
          <a:solidFill>
            <a:srgbClr val="EAEAEA"/>
          </a:solidFill>
          <a:ln w="12700">
            <a:solidFill>
              <a:srgbClr val="808080"/>
            </a:solidFill>
            <a:prstDash val="dash"/>
            <a:miter lim="800000"/>
            <a:headEnd/>
            <a:tailEnd/>
          </a:ln>
        </p:spPr>
        <p:txBody>
          <a:bodyPr wrap="none" anchor="ctr"/>
          <a:lstStyle/>
          <a:p>
            <a:endParaRPr lang="en-US"/>
          </a:p>
        </p:txBody>
      </p:sp>
      <p:sp>
        <p:nvSpPr>
          <p:cNvPr id="45073" name="Line 16"/>
          <p:cNvSpPr>
            <a:spLocks noChangeShapeType="1"/>
          </p:cNvSpPr>
          <p:nvPr/>
        </p:nvSpPr>
        <p:spPr bwMode="auto">
          <a:xfrm flipV="1">
            <a:off x="4799112" y="2880395"/>
            <a:ext cx="1204912" cy="577850"/>
          </a:xfrm>
          <a:prstGeom prst="line">
            <a:avLst/>
          </a:prstGeom>
          <a:noFill/>
          <a:ln w="50800">
            <a:solidFill>
              <a:srgbClr val="000080"/>
            </a:solidFill>
            <a:round/>
            <a:headEnd type="triangle" w="med" len="med"/>
            <a:tailEnd type="triangle" w="med" len="med"/>
          </a:ln>
        </p:spPr>
        <p:txBody>
          <a:bodyPr/>
          <a:lstStyle/>
          <a:p>
            <a:endParaRPr lang="en-US"/>
          </a:p>
        </p:txBody>
      </p:sp>
      <p:sp>
        <p:nvSpPr>
          <p:cNvPr id="45074" name="Line 17"/>
          <p:cNvSpPr>
            <a:spLocks noChangeShapeType="1"/>
          </p:cNvSpPr>
          <p:nvPr/>
        </p:nvSpPr>
        <p:spPr bwMode="auto">
          <a:xfrm>
            <a:off x="4867374" y="3642395"/>
            <a:ext cx="1287463" cy="88900"/>
          </a:xfrm>
          <a:prstGeom prst="line">
            <a:avLst/>
          </a:prstGeom>
          <a:noFill/>
          <a:ln w="50800">
            <a:solidFill>
              <a:srgbClr val="000080"/>
            </a:solidFill>
            <a:round/>
            <a:headEnd type="triangle" w="med" len="med"/>
            <a:tailEnd type="triangle" w="med" len="med"/>
          </a:ln>
        </p:spPr>
        <p:txBody>
          <a:bodyPr/>
          <a:lstStyle/>
          <a:p>
            <a:endParaRPr lang="en-US"/>
          </a:p>
        </p:txBody>
      </p:sp>
      <p:sp>
        <p:nvSpPr>
          <p:cNvPr id="45075" name="Line 18"/>
          <p:cNvSpPr>
            <a:spLocks noChangeShapeType="1"/>
          </p:cNvSpPr>
          <p:nvPr/>
        </p:nvSpPr>
        <p:spPr bwMode="auto">
          <a:xfrm>
            <a:off x="4784824" y="3794795"/>
            <a:ext cx="1330325" cy="419100"/>
          </a:xfrm>
          <a:prstGeom prst="line">
            <a:avLst/>
          </a:prstGeom>
          <a:noFill/>
          <a:ln w="50800">
            <a:solidFill>
              <a:srgbClr val="000080"/>
            </a:solidFill>
            <a:round/>
            <a:headEnd type="triangle" w="med" len="med"/>
            <a:tailEnd type="triangle" w="med" len="med"/>
          </a:ln>
        </p:spPr>
        <p:txBody>
          <a:bodyPr/>
          <a:lstStyle/>
          <a:p>
            <a:endParaRPr lang="en-US"/>
          </a:p>
        </p:txBody>
      </p:sp>
      <p:sp>
        <p:nvSpPr>
          <p:cNvPr id="45076" name="Text Box 19"/>
          <p:cNvSpPr txBox="1">
            <a:spLocks noChangeArrowheads="1"/>
          </p:cNvSpPr>
          <p:nvPr/>
        </p:nvSpPr>
        <p:spPr bwMode="auto">
          <a:xfrm>
            <a:off x="3656112" y="1030958"/>
            <a:ext cx="641350" cy="212725"/>
          </a:xfrm>
          <a:prstGeom prst="rect">
            <a:avLst/>
          </a:prstGeom>
          <a:noFill/>
          <a:ln w="9525">
            <a:noFill/>
            <a:miter lim="800000"/>
            <a:headEnd/>
            <a:tailEnd/>
          </a:ln>
        </p:spPr>
        <p:txBody>
          <a:bodyPr wrap="none" lIns="0" tIns="0" rIns="0" bIns="0">
            <a:spAutoFit/>
          </a:bodyPr>
          <a:lstStyle/>
          <a:p>
            <a:r>
              <a:rPr lang="en-US" sz="1400" b="1">
                <a:latin typeface="Arial Narrow" pitchFamily="34" charset="0"/>
              </a:rPr>
              <a:t>Logistics</a:t>
            </a:r>
          </a:p>
        </p:txBody>
      </p:sp>
      <p:sp>
        <p:nvSpPr>
          <p:cNvPr id="45077" name="Text Box 20"/>
          <p:cNvSpPr txBox="1">
            <a:spLocks noChangeArrowheads="1"/>
          </p:cNvSpPr>
          <p:nvPr/>
        </p:nvSpPr>
        <p:spPr bwMode="auto">
          <a:xfrm>
            <a:off x="4995962" y="2326358"/>
            <a:ext cx="1006475" cy="212725"/>
          </a:xfrm>
          <a:prstGeom prst="rect">
            <a:avLst/>
          </a:prstGeom>
          <a:noFill/>
          <a:ln w="9525">
            <a:noFill/>
            <a:miter lim="800000"/>
            <a:headEnd/>
            <a:tailEnd/>
          </a:ln>
        </p:spPr>
        <p:txBody>
          <a:bodyPr wrap="none" lIns="0" tIns="0" rIns="0" bIns="0">
            <a:spAutoFit/>
          </a:bodyPr>
          <a:lstStyle/>
          <a:p>
            <a:r>
              <a:rPr lang="en-US" sz="1400" b="1">
                <a:latin typeface="Arial Narrow" pitchFamily="34" charset="0"/>
              </a:rPr>
              <a:t>Manufacturing</a:t>
            </a:r>
          </a:p>
        </p:txBody>
      </p:sp>
      <p:sp>
        <p:nvSpPr>
          <p:cNvPr id="45078" name="Line 21"/>
          <p:cNvSpPr>
            <a:spLocks noChangeShapeType="1"/>
          </p:cNvSpPr>
          <p:nvPr/>
        </p:nvSpPr>
        <p:spPr bwMode="auto">
          <a:xfrm flipV="1">
            <a:off x="3070324" y="3624933"/>
            <a:ext cx="1322388" cy="17462"/>
          </a:xfrm>
          <a:prstGeom prst="line">
            <a:avLst/>
          </a:prstGeom>
          <a:noFill/>
          <a:ln w="50800">
            <a:solidFill>
              <a:srgbClr val="808080"/>
            </a:solidFill>
            <a:round/>
            <a:headEnd/>
            <a:tailEnd/>
          </a:ln>
        </p:spPr>
        <p:txBody>
          <a:bodyPr/>
          <a:lstStyle/>
          <a:p>
            <a:endParaRPr lang="en-US"/>
          </a:p>
        </p:txBody>
      </p:sp>
      <p:sp>
        <p:nvSpPr>
          <p:cNvPr id="45079" name="Line 22"/>
          <p:cNvSpPr>
            <a:spLocks noChangeShapeType="1"/>
          </p:cNvSpPr>
          <p:nvPr/>
        </p:nvSpPr>
        <p:spPr bwMode="auto">
          <a:xfrm>
            <a:off x="3276699" y="3020095"/>
            <a:ext cx="1212850" cy="519113"/>
          </a:xfrm>
          <a:prstGeom prst="line">
            <a:avLst/>
          </a:prstGeom>
          <a:noFill/>
          <a:ln w="50800">
            <a:solidFill>
              <a:srgbClr val="0000FF"/>
            </a:solidFill>
            <a:round/>
            <a:headEnd/>
            <a:tailEnd/>
          </a:ln>
        </p:spPr>
        <p:txBody>
          <a:bodyPr/>
          <a:lstStyle/>
          <a:p>
            <a:endParaRPr lang="en-US"/>
          </a:p>
        </p:txBody>
      </p:sp>
      <p:sp>
        <p:nvSpPr>
          <p:cNvPr id="45080" name="Line 23"/>
          <p:cNvSpPr>
            <a:spLocks noChangeShapeType="1"/>
          </p:cNvSpPr>
          <p:nvPr/>
        </p:nvSpPr>
        <p:spPr bwMode="auto">
          <a:xfrm flipV="1">
            <a:off x="3860899" y="3734470"/>
            <a:ext cx="630238" cy="555625"/>
          </a:xfrm>
          <a:prstGeom prst="line">
            <a:avLst/>
          </a:prstGeom>
          <a:noFill/>
          <a:ln w="50800">
            <a:solidFill>
              <a:srgbClr val="0000FF"/>
            </a:solidFill>
            <a:round/>
            <a:headEnd/>
            <a:tailEnd/>
          </a:ln>
        </p:spPr>
        <p:txBody>
          <a:bodyPr/>
          <a:lstStyle/>
          <a:p>
            <a:endParaRPr lang="en-US"/>
          </a:p>
        </p:txBody>
      </p:sp>
      <p:sp>
        <p:nvSpPr>
          <p:cNvPr id="45081" name="Oval 24"/>
          <p:cNvSpPr>
            <a:spLocks noChangeArrowheads="1"/>
          </p:cNvSpPr>
          <p:nvPr/>
        </p:nvSpPr>
        <p:spPr bwMode="auto">
          <a:xfrm>
            <a:off x="4294287" y="3391570"/>
            <a:ext cx="482600" cy="482600"/>
          </a:xfrm>
          <a:prstGeom prst="ellipse">
            <a:avLst/>
          </a:prstGeom>
          <a:solidFill>
            <a:srgbClr val="99CCFF"/>
          </a:solidFill>
          <a:ln w="38100">
            <a:solidFill>
              <a:srgbClr val="000080"/>
            </a:solidFill>
            <a:round/>
            <a:headEnd/>
            <a:tailEnd/>
          </a:ln>
        </p:spPr>
        <p:txBody>
          <a:bodyPr wrap="none" anchor="ctr"/>
          <a:lstStyle/>
          <a:p>
            <a:endParaRPr lang="en-US"/>
          </a:p>
        </p:txBody>
      </p:sp>
      <p:sp>
        <p:nvSpPr>
          <p:cNvPr id="45082" name="Rectangle 25"/>
          <p:cNvSpPr>
            <a:spLocks noChangeArrowheads="1"/>
          </p:cNvSpPr>
          <p:nvPr/>
        </p:nvSpPr>
        <p:spPr bwMode="auto">
          <a:xfrm>
            <a:off x="4562574" y="4523458"/>
            <a:ext cx="2000250" cy="1647825"/>
          </a:xfrm>
          <a:prstGeom prst="rect">
            <a:avLst/>
          </a:prstGeom>
          <a:solidFill>
            <a:srgbClr val="99CCFF"/>
          </a:solidFill>
          <a:ln w="9525">
            <a:noFill/>
            <a:miter lim="800000"/>
            <a:headEnd/>
            <a:tailEnd/>
          </a:ln>
        </p:spPr>
        <p:txBody>
          <a:bodyPr wrap="none" anchor="ctr"/>
          <a:lstStyle/>
          <a:p>
            <a:endParaRPr lang="en-US"/>
          </a:p>
        </p:txBody>
      </p:sp>
      <p:sp>
        <p:nvSpPr>
          <p:cNvPr id="45083" name="Freeform 26"/>
          <p:cNvSpPr>
            <a:spLocks/>
          </p:cNvSpPr>
          <p:nvPr/>
        </p:nvSpPr>
        <p:spPr bwMode="auto">
          <a:xfrm>
            <a:off x="4573687" y="4567908"/>
            <a:ext cx="598487" cy="731837"/>
          </a:xfrm>
          <a:custGeom>
            <a:avLst/>
            <a:gdLst>
              <a:gd name="T0" fmla="*/ 2147483647 w 377"/>
              <a:gd name="T1" fmla="*/ 0 h 461"/>
              <a:gd name="T2" fmla="*/ 2147483647 w 377"/>
              <a:gd name="T3" fmla="*/ 2147483647 h 461"/>
              <a:gd name="T4" fmla="*/ 0 w 377"/>
              <a:gd name="T5" fmla="*/ 2147483647 h 461"/>
              <a:gd name="T6" fmla="*/ 0 60000 65536"/>
              <a:gd name="T7" fmla="*/ 0 60000 65536"/>
              <a:gd name="T8" fmla="*/ 0 60000 65536"/>
              <a:gd name="T9" fmla="*/ 0 w 377"/>
              <a:gd name="T10" fmla="*/ 0 h 461"/>
              <a:gd name="T11" fmla="*/ 377 w 377"/>
              <a:gd name="T12" fmla="*/ 461 h 461"/>
            </a:gdLst>
            <a:ahLst/>
            <a:cxnLst>
              <a:cxn ang="T6">
                <a:pos x="T0" y="T1"/>
              </a:cxn>
              <a:cxn ang="T7">
                <a:pos x="T2" y="T3"/>
              </a:cxn>
              <a:cxn ang="T8">
                <a:pos x="T4" y="T5"/>
              </a:cxn>
            </a:cxnLst>
            <a:rect l="T9" t="T10" r="T11" b="T12"/>
            <a:pathLst>
              <a:path w="377" h="461">
                <a:moveTo>
                  <a:pt x="352" y="0"/>
                </a:moveTo>
                <a:cubicBezTo>
                  <a:pt x="345" y="45"/>
                  <a:pt x="377" y="194"/>
                  <a:pt x="318" y="271"/>
                </a:cubicBezTo>
                <a:cubicBezTo>
                  <a:pt x="259" y="348"/>
                  <a:pt x="66" y="422"/>
                  <a:pt x="0" y="461"/>
                </a:cubicBezTo>
              </a:path>
            </a:pathLst>
          </a:custGeom>
          <a:noFill/>
          <a:ln w="50800">
            <a:solidFill>
              <a:srgbClr val="003300"/>
            </a:solidFill>
            <a:round/>
            <a:headEnd/>
            <a:tailEnd/>
          </a:ln>
        </p:spPr>
        <p:txBody>
          <a:bodyPr/>
          <a:lstStyle/>
          <a:p>
            <a:endParaRPr lang="en-US"/>
          </a:p>
        </p:txBody>
      </p:sp>
      <p:sp>
        <p:nvSpPr>
          <p:cNvPr id="45084" name="Freeform 27"/>
          <p:cNvSpPr>
            <a:spLocks/>
          </p:cNvSpPr>
          <p:nvPr/>
        </p:nvSpPr>
        <p:spPr bwMode="auto">
          <a:xfrm>
            <a:off x="4616549" y="5428333"/>
            <a:ext cx="381000" cy="709612"/>
          </a:xfrm>
          <a:custGeom>
            <a:avLst/>
            <a:gdLst>
              <a:gd name="T0" fmla="*/ 0 w 240"/>
              <a:gd name="T1" fmla="*/ 0 h 447"/>
              <a:gd name="T2" fmla="*/ 2147483647 w 240"/>
              <a:gd name="T3" fmla="*/ 2147483647 h 447"/>
              <a:gd name="T4" fmla="*/ 2147483647 w 240"/>
              <a:gd name="T5" fmla="*/ 2147483647 h 447"/>
              <a:gd name="T6" fmla="*/ 0 60000 65536"/>
              <a:gd name="T7" fmla="*/ 0 60000 65536"/>
              <a:gd name="T8" fmla="*/ 0 60000 65536"/>
              <a:gd name="T9" fmla="*/ 0 w 240"/>
              <a:gd name="T10" fmla="*/ 0 h 447"/>
              <a:gd name="T11" fmla="*/ 240 w 240"/>
              <a:gd name="T12" fmla="*/ 447 h 447"/>
            </a:gdLst>
            <a:ahLst/>
            <a:cxnLst>
              <a:cxn ang="T6">
                <a:pos x="T0" y="T1"/>
              </a:cxn>
              <a:cxn ang="T7">
                <a:pos x="T2" y="T3"/>
              </a:cxn>
              <a:cxn ang="T8">
                <a:pos x="T4" y="T5"/>
              </a:cxn>
            </a:cxnLst>
            <a:rect l="T9" t="T10" r="T11" b="T12"/>
            <a:pathLst>
              <a:path w="240" h="447">
                <a:moveTo>
                  <a:pt x="0" y="0"/>
                </a:moveTo>
                <a:cubicBezTo>
                  <a:pt x="34" y="27"/>
                  <a:pt x="166" y="89"/>
                  <a:pt x="203" y="163"/>
                </a:cubicBezTo>
                <a:cubicBezTo>
                  <a:pt x="240" y="237"/>
                  <a:pt x="219" y="388"/>
                  <a:pt x="223" y="447"/>
                </a:cubicBezTo>
              </a:path>
            </a:pathLst>
          </a:custGeom>
          <a:noFill/>
          <a:ln w="50800">
            <a:solidFill>
              <a:srgbClr val="003300"/>
            </a:solidFill>
            <a:round/>
            <a:headEnd/>
            <a:tailEnd/>
          </a:ln>
        </p:spPr>
        <p:txBody>
          <a:bodyPr/>
          <a:lstStyle/>
          <a:p>
            <a:endParaRPr lang="en-US"/>
          </a:p>
        </p:txBody>
      </p:sp>
      <p:sp>
        <p:nvSpPr>
          <p:cNvPr id="45085" name="Line 28"/>
          <p:cNvSpPr>
            <a:spLocks noChangeShapeType="1"/>
          </p:cNvSpPr>
          <p:nvPr/>
        </p:nvSpPr>
        <p:spPr bwMode="auto">
          <a:xfrm flipV="1">
            <a:off x="4880074" y="4712370"/>
            <a:ext cx="1460500" cy="577850"/>
          </a:xfrm>
          <a:prstGeom prst="line">
            <a:avLst/>
          </a:prstGeom>
          <a:noFill/>
          <a:ln w="50800">
            <a:solidFill>
              <a:srgbClr val="003300"/>
            </a:solidFill>
            <a:round/>
            <a:headEnd type="triangle" w="med" len="med"/>
            <a:tailEnd type="triangle" w="med" len="med"/>
          </a:ln>
        </p:spPr>
        <p:txBody>
          <a:bodyPr/>
          <a:lstStyle/>
          <a:p>
            <a:endParaRPr lang="en-US"/>
          </a:p>
        </p:txBody>
      </p:sp>
      <p:sp>
        <p:nvSpPr>
          <p:cNvPr id="45086" name="Line 29"/>
          <p:cNvSpPr>
            <a:spLocks noChangeShapeType="1"/>
          </p:cNvSpPr>
          <p:nvPr/>
        </p:nvSpPr>
        <p:spPr bwMode="auto">
          <a:xfrm>
            <a:off x="4903887" y="5425158"/>
            <a:ext cx="1449387" cy="357187"/>
          </a:xfrm>
          <a:prstGeom prst="line">
            <a:avLst/>
          </a:prstGeom>
          <a:noFill/>
          <a:ln w="50800">
            <a:solidFill>
              <a:srgbClr val="003300"/>
            </a:solidFill>
            <a:round/>
            <a:headEnd type="triangle" w="med" len="med"/>
            <a:tailEnd type="triangle" w="med" len="med"/>
          </a:ln>
        </p:spPr>
        <p:txBody>
          <a:bodyPr/>
          <a:lstStyle/>
          <a:p>
            <a:endParaRPr lang="en-US"/>
          </a:p>
        </p:txBody>
      </p:sp>
      <p:sp>
        <p:nvSpPr>
          <p:cNvPr id="45087" name="Line 30"/>
          <p:cNvSpPr>
            <a:spLocks noChangeShapeType="1"/>
          </p:cNvSpPr>
          <p:nvPr/>
        </p:nvSpPr>
        <p:spPr bwMode="auto">
          <a:xfrm>
            <a:off x="3340199" y="4902870"/>
            <a:ext cx="1085850" cy="381000"/>
          </a:xfrm>
          <a:prstGeom prst="line">
            <a:avLst/>
          </a:prstGeom>
          <a:noFill/>
          <a:ln w="50800">
            <a:solidFill>
              <a:srgbClr val="808080"/>
            </a:solidFill>
            <a:round/>
            <a:headEnd/>
            <a:tailEnd/>
          </a:ln>
        </p:spPr>
        <p:txBody>
          <a:bodyPr/>
          <a:lstStyle/>
          <a:p>
            <a:endParaRPr lang="en-US"/>
          </a:p>
        </p:txBody>
      </p:sp>
      <p:sp>
        <p:nvSpPr>
          <p:cNvPr id="45088" name="Line 31"/>
          <p:cNvSpPr>
            <a:spLocks noChangeShapeType="1"/>
          </p:cNvSpPr>
          <p:nvPr/>
        </p:nvSpPr>
        <p:spPr bwMode="auto">
          <a:xfrm flipV="1">
            <a:off x="3222724" y="5410870"/>
            <a:ext cx="1270000" cy="484188"/>
          </a:xfrm>
          <a:prstGeom prst="line">
            <a:avLst/>
          </a:prstGeom>
          <a:noFill/>
          <a:ln w="50800">
            <a:solidFill>
              <a:srgbClr val="808080"/>
            </a:solidFill>
            <a:round/>
            <a:headEnd/>
            <a:tailEnd/>
          </a:ln>
        </p:spPr>
        <p:txBody>
          <a:bodyPr/>
          <a:lstStyle/>
          <a:p>
            <a:endParaRPr lang="en-US"/>
          </a:p>
        </p:txBody>
      </p:sp>
      <p:sp>
        <p:nvSpPr>
          <p:cNvPr id="45089" name="Line 32"/>
          <p:cNvSpPr>
            <a:spLocks noChangeShapeType="1"/>
          </p:cNvSpPr>
          <p:nvPr/>
        </p:nvSpPr>
        <p:spPr bwMode="auto">
          <a:xfrm flipV="1">
            <a:off x="2782987" y="5348958"/>
            <a:ext cx="1635125" cy="52387"/>
          </a:xfrm>
          <a:prstGeom prst="line">
            <a:avLst/>
          </a:prstGeom>
          <a:noFill/>
          <a:ln w="50800">
            <a:solidFill>
              <a:srgbClr val="808080"/>
            </a:solidFill>
            <a:round/>
            <a:headEnd/>
            <a:tailEnd/>
          </a:ln>
        </p:spPr>
        <p:txBody>
          <a:bodyPr/>
          <a:lstStyle/>
          <a:p>
            <a:endParaRPr lang="en-US"/>
          </a:p>
        </p:txBody>
      </p:sp>
      <p:sp>
        <p:nvSpPr>
          <p:cNvPr id="45090" name="Oval 33"/>
          <p:cNvSpPr>
            <a:spLocks noChangeArrowheads="1"/>
          </p:cNvSpPr>
          <p:nvPr/>
        </p:nvSpPr>
        <p:spPr bwMode="auto">
          <a:xfrm>
            <a:off x="4318099" y="5083845"/>
            <a:ext cx="482600" cy="482600"/>
          </a:xfrm>
          <a:prstGeom prst="ellipse">
            <a:avLst/>
          </a:prstGeom>
          <a:solidFill>
            <a:srgbClr val="CCFFCC"/>
          </a:solidFill>
          <a:ln w="38100">
            <a:solidFill>
              <a:srgbClr val="003300"/>
            </a:solidFill>
            <a:round/>
            <a:headEnd/>
            <a:tailEnd/>
          </a:ln>
        </p:spPr>
        <p:txBody>
          <a:bodyPr wrap="none" anchor="ctr"/>
          <a:lstStyle/>
          <a:p>
            <a:endParaRPr lang="en-US"/>
          </a:p>
        </p:txBody>
      </p:sp>
      <p:sp>
        <p:nvSpPr>
          <p:cNvPr id="45091" name="Oval 34"/>
          <p:cNvSpPr>
            <a:spLocks noChangeArrowheads="1"/>
          </p:cNvSpPr>
          <p:nvPr/>
        </p:nvSpPr>
        <p:spPr bwMode="auto">
          <a:xfrm>
            <a:off x="3260824" y="4813970"/>
            <a:ext cx="173038" cy="173038"/>
          </a:xfrm>
          <a:prstGeom prst="ellipse">
            <a:avLst/>
          </a:prstGeom>
          <a:solidFill>
            <a:srgbClr val="C0C0C0"/>
          </a:solidFill>
          <a:ln w="38100">
            <a:solidFill>
              <a:srgbClr val="808080"/>
            </a:solidFill>
            <a:round/>
            <a:headEnd/>
            <a:tailEnd/>
          </a:ln>
        </p:spPr>
        <p:txBody>
          <a:bodyPr wrap="none" anchor="ctr"/>
          <a:lstStyle/>
          <a:p>
            <a:endParaRPr lang="en-US"/>
          </a:p>
        </p:txBody>
      </p:sp>
      <p:sp>
        <p:nvSpPr>
          <p:cNvPr id="45092" name="Oval 35"/>
          <p:cNvSpPr>
            <a:spLocks noChangeArrowheads="1"/>
          </p:cNvSpPr>
          <p:nvPr/>
        </p:nvSpPr>
        <p:spPr bwMode="auto">
          <a:xfrm>
            <a:off x="3111599" y="5804570"/>
            <a:ext cx="173038" cy="173038"/>
          </a:xfrm>
          <a:prstGeom prst="ellipse">
            <a:avLst/>
          </a:prstGeom>
          <a:solidFill>
            <a:srgbClr val="C0C0C0"/>
          </a:solidFill>
          <a:ln w="38100">
            <a:solidFill>
              <a:srgbClr val="808080"/>
            </a:solidFill>
            <a:round/>
            <a:headEnd/>
            <a:tailEnd/>
          </a:ln>
        </p:spPr>
        <p:txBody>
          <a:bodyPr wrap="none" anchor="ctr"/>
          <a:lstStyle/>
          <a:p>
            <a:endParaRPr lang="en-US"/>
          </a:p>
        </p:txBody>
      </p:sp>
      <p:sp>
        <p:nvSpPr>
          <p:cNvPr id="45093" name="Text Box 36"/>
          <p:cNvSpPr txBox="1">
            <a:spLocks noChangeArrowheads="1"/>
          </p:cNvSpPr>
          <p:nvPr/>
        </p:nvSpPr>
        <p:spPr bwMode="auto">
          <a:xfrm>
            <a:off x="2722662" y="943645"/>
            <a:ext cx="468312" cy="244475"/>
          </a:xfrm>
          <a:prstGeom prst="rect">
            <a:avLst/>
          </a:prstGeom>
          <a:noFill/>
          <a:ln w="9525">
            <a:noFill/>
            <a:miter lim="800000"/>
            <a:headEnd/>
            <a:tailEnd/>
          </a:ln>
        </p:spPr>
        <p:txBody>
          <a:bodyPr wrap="none" lIns="0" tIns="0" rIns="0" bIns="0">
            <a:spAutoFit/>
          </a:bodyPr>
          <a:lstStyle/>
          <a:p>
            <a:r>
              <a:rPr lang="en-US" sz="1600" b="1">
                <a:latin typeface="AvantGarde Bk BT" pitchFamily="34" charset="0"/>
              </a:rPr>
              <a:t>Land</a:t>
            </a:r>
          </a:p>
        </p:txBody>
      </p:sp>
      <p:sp>
        <p:nvSpPr>
          <p:cNvPr id="45094" name="Text Box 37"/>
          <p:cNvSpPr txBox="1">
            <a:spLocks noChangeArrowheads="1"/>
          </p:cNvSpPr>
          <p:nvPr/>
        </p:nvSpPr>
        <p:spPr bwMode="auto">
          <a:xfrm>
            <a:off x="2724249" y="2753395"/>
            <a:ext cx="231775" cy="244475"/>
          </a:xfrm>
          <a:prstGeom prst="rect">
            <a:avLst/>
          </a:prstGeom>
          <a:noFill/>
          <a:ln w="9525">
            <a:noFill/>
            <a:miter lim="800000"/>
            <a:headEnd/>
            <a:tailEnd/>
          </a:ln>
        </p:spPr>
        <p:txBody>
          <a:bodyPr wrap="none" lIns="0" tIns="0" rIns="0" bIns="0">
            <a:spAutoFit/>
          </a:bodyPr>
          <a:lstStyle/>
          <a:p>
            <a:r>
              <a:rPr lang="en-US" sz="1600" b="1">
                <a:latin typeface="AvantGarde Bk BT" pitchFamily="34" charset="0"/>
              </a:rPr>
              <a:t>Air</a:t>
            </a:r>
          </a:p>
        </p:txBody>
      </p:sp>
      <p:sp>
        <p:nvSpPr>
          <p:cNvPr id="45095" name="Text Box 38"/>
          <p:cNvSpPr txBox="1">
            <a:spLocks noChangeArrowheads="1"/>
          </p:cNvSpPr>
          <p:nvPr/>
        </p:nvSpPr>
        <p:spPr bwMode="auto">
          <a:xfrm>
            <a:off x="2714724" y="4509170"/>
            <a:ext cx="833438" cy="244475"/>
          </a:xfrm>
          <a:prstGeom prst="rect">
            <a:avLst/>
          </a:prstGeom>
          <a:noFill/>
          <a:ln w="9525">
            <a:noFill/>
            <a:miter lim="800000"/>
            <a:headEnd/>
            <a:tailEnd/>
          </a:ln>
        </p:spPr>
        <p:txBody>
          <a:bodyPr wrap="none" lIns="0" tIns="0" rIns="0" bIns="0">
            <a:spAutoFit/>
          </a:bodyPr>
          <a:lstStyle/>
          <a:p>
            <a:r>
              <a:rPr lang="en-US" sz="1600" b="1">
                <a:latin typeface="AvantGarde Bk BT" pitchFamily="34" charset="0"/>
              </a:rPr>
              <a:t>Maritime</a:t>
            </a:r>
          </a:p>
        </p:txBody>
      </p:sp>
      <p:sp>
        <p:nvSpPr>
          <p:cNvPr id="45096" name="Line 39"/>
          <p:cNvSpPr>
            <a:spLocks noChangeShapeType="1"/>
          </p:cNvSpPr>
          <p:nvPr/>
        </p:nvSpPr>
        <p:spPr bwMode="auto">
          <a:xfrm flipH="1">
            <a:off x="2900462" y="1753270"/>
            <a:ext cx="884237" cy="396875"/>
          </a:xfrm>
          <a:prstGeom prst="line">
            <a:avLst/>
          </a:prstGeom>
          <a:noFill/>
          <a:ln w="38100">
            <a:solidFill>
              <a:srgbClr val="808080"/>
            </a:solidFill>
            <a:round/>
            <a:headEnd/>
            <a:tailEnd type="triangle" w="med" len="med"/>
          </a:ln>
        </p:spPr>
        <p:txBody>
          <a:bodyPr/>
          <a:lstStyle/>
          <a:p>
            <a:endParaRPr lang="en-US"/>
          </a:p>
        </p:txBody>
      </p:sp>
      <p:sp>
        <p:nvSpPr>
          <p:cNvPr id="45097" name="Line 40"/>
          <p:cNvSpPr>
            <a:spLocks noChangeShapeType="1"/>
          </p:cNvSpPr>
          <p:nvPr/>
        </p:nvSpPr>
        <p:spPr bwMode="auto">
          <a:xfrm flipH="1" flipV="1">
            <a:off x="2905224" y="1357983"/>
            <a:ext cx="884238" cy="396875"/>
          </a:xfrm>
          <a:prstGeom prst="line">
            <a:avLst/>
          </a:prstGeom>
          <a:noFill/>
          <a:ln w="38100">
            <a:solidFill>
              <a:srgbClr val="808080"/>
            </a:solidFill>
            <a:round/>
            <a:headEnd/>
            <a:tailEnd type="triangle" w="med" len="med"/>
          </a:ln>
        </p:spPr>
        <p:txBody>
          <a:bodyPr/>
          <a:lstStyle/>
          <a:p>
            <a:endParaRPr lang="en-US"/>
          </a:p>
        </p:txBody>
      </p:sp>
      <p:sp>
        <p:nvSpPr>
          <p:cNvPr id="45098" name="Line 41"/>
          <p:cNvSpPr>
            <a:spLocks noChangeShapeType="1"/>
          </p:cNvSpPr>
          <p:nvPr/>
        </p:nvSpPr>
        <p:spPr bwMode="auto">
          <a:xfrm>
            <a:off x="5343624" y="1758033"/>
            <a:ext cx="884238" cy="396875"/>
          </a:xfrm>
          <a:prstGeom prst="line">
            <a:avLst/>
          </a:prstGeom>
          <a:noFill/>
          <a:ln w="38100">
            <a:solidFill>
              <a:srgbClr val="808080"/>
            </a:solidFill>
            <a:round/>
            <a:headEnd/>
            <a:tailEnd type="triangle" w="med" len="med"/>
          </a:ln>
        </p:spPr>
        <p:txBody>
          <a:bodyPr/>
          <a:lstStyle/>
          <a:p>
            <a:endParaRPr lang="en-US"/>
          </a:p>
        </p:txBody>
      </p:sp>
      <p:sp>
        <p:nvSpPr>
          <p:cNvPr id="45099" name="Line 42"/>
          <p:cNvSpPr>
            <a:spLocks noChangeShapeType="1"/>
          </p:cNvSpPr>
          <p:nvPr/>
        </p:nvSpPr>
        <p:spPr bwMode="auto">
          <a:xfrm flipV="1">
            <a:off x="5343624" y="1362745"/>
            <a:ext cx="884238" cy="396875"/>
          </a:xfrm>
          <a:prstGeom prst="line">
            <a:avLst/>
          </a:prstGeom>
          <a:noFill/>
          <a:ln w="38100">
            <a:solidFill>
              <a:srgbClr val="808080"/>
            </a:solidFill>
            <a:round/>
            <a:headEnd/>
            <a:tailEnd type="triangle" w="med" len="med"/>
          </a:ln>
        </p:spPr>
        <p:txBody>
          <a:bodyPr/>
          <a:lstStyle/>
          <a:p>
            <a:endParaRPr lang="en-US"/>
          </a:p>
        </p:txBody>
      </p:sp>
      <p:sp>
        <p:nvSpPr>
          <p:cNvPr id="45" name="Footer Placeholder 3"/>
          <p:cNvSpPr>
            <a:spLocks noGrp="1"/>
          </p:cNvSpPr>
          <p:nvPr>
            <p:ph type="ftr" sz="quarter" idx="10"/>
          </p:nvPr>
        </p:nvSpPr>
        <p:spPr>
          <a:xfrm>
            <a:off x="101600" y="6639321"/>
            <a:ext cx="8940800" cy="246063"/>
          </a:xfrm>
        </p:spPr>
        <p:txBody>
          <a:bodyPr/>
          <a:lstStyle/>
          <a:p>
            <a:pPr>
              <a:defRPr/>
            </a:pPr>
            <a:r>
              <a:rPr lang="en-US" sz="1100" dirty="0"/>
              <a:t>Copyright © 1998-2010, Dr. Jean-Paul </a:t>
            </a:r>
            <a:r>
              <a:rPr lang="en-US" sz="1100" dirty="0" err="1"/>
              <a:t>Rodrigue</a:t>
            </a:r>
            <a:r>
              <a:rPr lang="en-US" sz="1100" dirty="0"/>
              <a:t>, Dept. of Global Economies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mc:AlternateContent xmlns:mc="http://schemas.openxmlformats.org/markup-compatibility/2006" xmlns:p14="http://schemas.microsoft.com/office/powerpoint/2010/main">
        <mc:Choice Requires="p14">
          <p:contentPart p14:bwMode="auto" r:id="rId3">
            <p14:nvContentPartPr>
              <p14:cNvPr id="2" name="Input penna 1">
                <a:extLst>
                  <a:ext uri="{FF2B5EF4-FFF2-40B4-BE49-F238E27FC236}">
                    <a16:creationId xmlns:a16="http://schemas.microsoft.com/office/drawing/2014/main" id="{43D0394F-DBCD-C52F-14BA-B293080DF1F0}"/>
                  </a:ext>
                </a:extLst>
              </p14:cNvPr>
              <p14:cNvContentPartPr/>
              <p14:nvPr/>
            </p14:nvContentPartPr>
            <p14:xfrm>
              <a:off x="4629240" y="4584600"/>
              <a:ext cx="825840" cy="368640"/>
            </p14:xfrm>
          </p:contentPart>
        </mc:Choice>
        <mc:Fallback xmlns="">
          <p:pic>
            <p:nvPicPr>
              <p:cNvPr id="2" name="Input penna 1">
                <a:extLst>
                  <a:ext uri="{FF2B5EF4-FFF2-40B4-BE49-F238E27FC236}">
                    <a16:creationId xmlns:a16="http://schemas.microsoft.com/office/drawing/2014/main" id="{43D0394F-DBCD-C52F-14BA-B293080DF1F0}"/>
                  </a:ext>
                </a:extLst>
              </p:cNvPr>
              <p:cNvPicPr/>
              <p:nvPr/>
            </p:nvPicPr>
            <p:blipFill>
              <a:blip r:embed="rId4"/>
              <a:stretch>
                <a:fillRect/>
              </a:stretch>
            </p:blipFill>
            <p:spPr>
              <a:xfrm>
                <a:off x="4619880" y="4575240"/>
                <a:ext cx="844560" cy="387360"/>
              </a:xfrm>
              <a:prstGeom prst="rect">
                <a:avLst/>
              </a:prstGeom>
            </p:spPr>
          </p:pic>
        </mc:Fallback>
      </mc:AlternateContent>
    </p:spTree>
    <p:extLst>
      <p:ext uri="{BB962C8B-B14F-4D97-AF65-F5344CB8AC3E}">
        <p14:creationId xmlns:p14="http://schemas.microsoft.com/office/powerpoint/2010/main" val="3134473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4"/>
          <p:cNvSpPr>
            <a:spLocks noGrp="1" noChangeArrowheads="1"/>
          </p:cNvSpPr>
          <p:nvPr>
            <p:ph type="title"/>
          </p:nvPr>
        </p:nvSpPr>
        <p:spPr/>
        <p:txBody>
          <a:bodyPr>
            <a:noAutofit/>
          </a:bodyPr>
          <a:lstStyle/>
          <a:p>
            <a:pPr eaLnBrk="1" hangingPunct="1"/>
            <a:r>
              <a:rPr lang="en-US" sz="2400" dirty="0"/>
              <a:t>Airline Deregulation and Hub-and-Spoke Networks</a:t>
            </a:r>
            <a:br>
              <a:rPr lang="en-US" sz="2400" dirty="0"/>
            </a:br>
            <a:br>
              <a:rPr lang="en-US" sz="2400" dirty="0"/>
            </a:br>
            <a:endParaRPr lang="en-US" sz="2400" dirty="0"/>
          </a:p>
        </p:txBody>
      </p:sp>
      <p:sp>
        <p:nvSpPr>
          <p:cNvPr id="62" name="Footer Placeholder 2"/>
          <p:cNvSpPr>
            <a:spLocks noGrp="1"/>
          </p:cNvSpPr>
          <p:nvPr>
            <p:ph type="ftr" sz="quarter" idx="11"/>
          </p:nvPr>
        </p:nvSpPr>
        <p:spPr>
          <a:xfrm>
            <a:off x="2457575" y="6375794"/>
            <a:ext cx="4228849" cy="457200"/>
          </a:xfrm>
        </p:spPr>
        <p:txBody>
          <a:bodyPr/>
          <a:lstStyle/>
          <a:p>
            <a:pPr>
              <a:defRPr/>
            </a:pPr>
            <a:r>
              <a:rPr lang="en-US" sz="800" dirty="0"/>
              <a:t>Copyright © 1998-2016, Dr. Jean-Paul Rodrigue, Dept. of Global Studies &amp; Geography, Hofstra University. For personal or classroom use ONLY. This material (including graphics) is not public domain and cannot be published, in whole or in part, in ANY form (printed or electronic) and on any media without consent. This includes conference presentations. Permission MUST be requested prior to use.</a:t>
            </a:r>
          </a:p>
        </p:txBody>
      </p:sp>
      <p:sp>
        <p:nvSpPr>
          <p:cNvPr id="66576" name="Line 19"/>
          <p:cNvSpPr>
            <a:spLocks noChangeShapeType="1"/>
          </p:cNvSpPr>
          <p:nvPr/>
        </p:nvSpPr>
        <p:spPr bwMode="auto">
          <a:xfrm>
            <a:off x="2207006" y="1866403"/>
            <a:ext cx="1666514" cy="381087"/>
          </a:xfrm>
          <a:prstGeom prst="line">
            <a:avLst/>
          </a:prstGeom>
          <a:noFill/>
          <a:ln w="50800">
            <a:solidFill>
              <a:schemeClr val="accent4">
                <a:lumMod val="75000"/>
              </a:schemeClr>
            </a:solidFill>
            <a:round/>
            <a:headEnd/>
            <a:tailEnd/>
          </a:ln>
        </p:spPr>
        <p:txBody>
          <a:bodyPr/>
          <a:lstStyle/>
          <a:p>
            <a:endParaRPr lang="en-US"/>
          </a:p>
        </p:txBody>
      </p:sp>
      <p:sp>
        <p:nvSpPr>
          <p:cNvPr id="66577" name="Line 20"/>
          <p:cNvSpPr>
            <a:spLocks noChangeShapeType="1"/>
          </p:cNvSpPr>
          <p:nvPr/>
        </p:nvSpPr>
        <p:spPr bwMode="auto">
          <a:xfrm>
            <a:off x="3937380" y="2304640"/>
            <a:ext cx="461961" cy="587376"/>
          </a:xfrm>
          <a:prstGeom prst="line">
            <a:avLst/>
          </a:prstGeom>
          <a:noFill/>
          <a:ln w="50800">
            <a:solidFill>
              <a:schemeClr val="accent4">
                <a:lumMod val="75000"/>
              </a:schemeClr>
            </a:solidFill>
            <a:round/>
            <a:headEnd/>
            <a:tailEnd/>
          </a:ln>
        </p:spPr>
        <p:txBody>
          <a:bodyPr/>
          <a:lstStyle/>
          <a:p>
            <a:endParaRPr lang="en-US"/>
          </a:p>
        </p:txBody>
      </p:sp>
      <p:sp>
        <p:nvSpPr>
          <p:cNvPr id="66578" name="Line 21"/>
          <p:cNvSpPr>
            <a:spLocks noChangeShapeType="1"/>
          </p:cNvSpPr>
          <p:nvPr/>
        </p:nvSpPr>
        <p:spPr bwMode="auto">
          <a:xfrm flipV="1">
            <a:off x="2240977" y="2508796"/>
            <a:ext cx="3608070" cy="454744"/>
          </a:xfrm>
          <a:prstGeom prst="line">
            <a:avLst/>
          </a:prstGeom>
          <a:noFill/>
          <a:ln w="50800">
            <a:solidFill>
              <a:schemeClr val="accent4">
                <a:lumMod val="75000"/>
              </a:schemeClr>
            </a:solidFill>
            <a:round/>
            <a:headEnd/>
            <a:tailEnd/>
          </a:ln>
        </p:spPr>
        <p:txBody>
          <a:bodyPr/>
          <a:lstStyle/>
          <a:p>
            <a:endParaRPr lang="en-US"/>
          </a:p>
        </p:txBody>
      </p:sp>
      <p:sp>
        <p:nvSpPr>
          <p:cNvPr id="66579" name="Line 22"/>
          <p:cNvSpPr>
            <a:spLocks noChangeShapeType="1"/>
          </p:cNvSpPr>
          <p:nvPr/>
        </p:nvSpPr>
        <p:spPr bwMode="auto">
          <a:xfrm flipV="1">
            <a:off x="3336352" y="1930394"/>
            <a:ext cx="1445218" cy="1237389"/>
          </a:xfrm>
          <a:prstGeom prst="line">
            <a:avLst/>
          </a:prstGeom>
          <a:noFill/>
          <a:ln w="50800">
            <a:solidFill>
              <a:schemeClr val="accent4">
                <a:lumMod val="75000"/>
              </a:schemeClr>
            </a:solidFill>
            <a:round/>
            <a:headEnd/>
            <a:tailEnd/>
          </a:ln>
        </p:spPr>
        <p:txBody>
          <a:bodyPr/>
          <a:lstStyle/>
          <a:p>
            <a:endParaRPr lang="en-US"/>
          </a:p>
        </p:txBody>
      </p:sp>
      <p:sp>
        <p:nvSpPr>
          <p:cNvPr id="66580" name="Line 23"/>
          <p:cNvSpPr>
            <a:spLocks noChangeShapeType="1"/>
          </p:cNvSpPr>
          <p:nvPr/>
        </p:nvSpPr>
        <p:spPr bwMode="auto">
          <a:xfrm>
            <a:off x="2207005" y="1860458"/>
            <a:ext cx="2607627" cy="31837"/>
          </a:xfrm>
          <a:prstGeom prst="line">
            <a:avLst/>
          </a:prstGeom>
          <a:noFill/>
          <a:ln w="50800">
            <a:solidFill>
              <a:schemeClr val="accent4">
                <a:lumMod val="75000"/>
              </a:schemeClr>
            </a:solidFill>
            <a:round/>
            <a:headEnd/>
            <a:tailEnd/>
          </a:ln>
        </p:spPr>
        <p:txBody>
          <a:bodyPr/>
          <a:lstStyle/>
          <a:p>
            <a:endParaRPr lang="en-US"/>
          </a:p>
        </p:txBody>
      </p:sp>
      <p:sp>
        <p:nvSpPr>
          <p:cNvPr id="66581" name="Line 24"/>
          <p:cNvSpPr>
            <a:spLocks noChangeShapeType="1"/>
          </p:cNvSpPr>
          <p:nvPr/>
        </p:nvSpPr>
        <p:spPr bwMode="auto">
          <a:xfrm flipV="1">
            <a:off x="2224510" y="2267899"/>
            <a:ext cx="1641793" cy="672058"/>
          </a:xfrm>
          <a:prstGeom prst="line">
            <a:avLst/>
          </a:prstGeom>
          <a:noFill/>
          <a:ln w="50800">
            <a:solidFill>
              <a:schemeClr val="accent4">
                <a:lumMod val="75000"/>
              </a:schemeClr>
            </a:solidFill>
            <a:round/>
            <a:headEnd/>
            <a:tailEnd/>
          </a:ln>
        </p:spPr>
        <p:txBody>
          <a:bodyPr/>
          <a:lstStyle/>
          <a:p>
            <a:endParaRPr lang="en-US"/>
          </a:p>
        </p:txBody>
      </p:sp>
      <p:sp>
        <p:nvSpPr>
          <p:cNvPr id="66582" name="Line 25"/>
          <p:cNvSpPr>
            <a:spLocks noChangeShapeType="1"/>
          </p:cNvSpPr>
          <p:nvPr/>
        </p:nvSpPr>
        <p:spPr bwMode="auto">
          <a:xfrm flipV="1">
            <a:off x="3935476" y="2253840"/>
            <a:ext cx="2866070" cy="7935"/>
          </a:xfrm>
          <a:prstGeom prst="line">
            <a:avLst/>
          </a:prstGeom>
          <a:noFill/>
          <a:ln w="50800">
            <a:solidFill>
              <a:schemeClr val="accent2">
                <a:lumMod val="75000"/>
              </a:schemeClr>
            </a:solidFill>
            <a:round/>
            <a:headEnd/>
            <a:tailEnd/>
          </a:ln>
        </p:spPr>
        <p:txBody>
          <a:bodyPr/>
          <a:lstStyle/>
          <a:p>
            <a:endParaRPr lang="en-US"/>
          </a:p>
        </p:txBody>
      </p:sp>
      <p:sp>
        <p:nvSpPr>
          <p:cNvPr id="66583" name="Line 26"/>
          <p:cNvSpPr>
            <a:spLocks noChangeShapeType="1"/>
          </p:cNvSpPr>
          <p:nvPr/>
        </p:nvSpPr>
        <p:spPr bwMode="auto">
          <a:xfrm flipH="1">
            <a:off x="7072691" y="1695358"/>
            <a:ext cx="136166" cy="823277"/>
          </a:xfrm>
          <a:prstGeom prst="line">
            <a:avLst/>
          </a:prstGeom>
          <a:noFill/>
          <a:ln w="50800">
            <a:solidFill>
              <a:schemeClr val="accent2">
                <a:lumMod val="75000"/>
              </a:schemeClr>
            </a:solidFill>
            <a:round/>
            <a:headEnd/>
            <a:tailEnd/>
          </a:ln>
        </p:spPr>
        <p:txBody>
          <a:bodyPr/>
          <a:lstStyle/>
          <a:p>
            <a:endParaRPr lang="en-US"/>
          </a:p>
        </p:txBody>
      </p:sp>
      <p:sp>
        <p:nvSpPr>
          <p:cNvPr id="66584" name="Line 27"/>
          <p:cNvSpPr>
            <a:spLocks noChangeShapeType="1"/>
          </p:cNvSpPr>
          <p:nvPr/>
        </p:nvSpPr>
        <p:spPr bwMode="auto">
          <a:xfrm>
            <a:off x="4445062" y="2953294"/>
            <a:ext cx="2053590" cy="265747"/>
          </a:xfrm>
          <a:prstGeom prst="line">
            <a:avLst/>
          </a:prstGeom>
          <a:noFill/>
          <a:ln w="50800">
            <a:solidFill>
              <a:schemeClr val="accent2">
                <a:lumMod val="75000"/>
              </a:schemeClr>
            </a:solidFill>
            <a:round/>
            <a:headEnd/>
            <a:tailEnd/>
          </a:ln>
        </p:spPr>
        <p:txBody>
          <a:bodyPr/>
          <a:lstStyle/>
          <a:p>
            <a:endParaRPr lang="en-US"/>
          </a:p>
        </p:txBody>
      </p:sp>
      <p:sp>
        <p:nvSpPr>
          <p:cNvPr id="66585" name="Line 28"/>
          <p:cNvSpPr>
            <a:spLocks noChangeShapeType="1"/>
          </p:cNvSpPr>
          <p:nvPr/>
        </p:nvSpPr>
        <p:spPr bwMode="auto">
          <a:xfrm flipV="1">
            <a:off x="2224511" y="1680524"/>
            <a:ext cx="4948150" cy="1283016"/>
          </a:xfrm>
          <a:prstGeom prst="line">
            <a:avLst/>
          </a:prstGeom>
          <a:noFill/>
          <a:ln w="50800">
            <a:solidFill>
              <a:schemeClr val="accent2">
                <a:lumMod val="75000"/>
              </a:schemeClr>
            </a:solidFill>
            <a:round/>
            <a:headEnd/>
            <a:tailEnd/>
          </a:ln>
        </p:spPr>
        <p:txBody>
          <a:bodyPr/>
          <a:lstStyle/>
          <a:p>
            <a:endParaRPr lang="en-US"/>
          </a:p>
        </p:txBody>
      </p:sp>
      <p:sp>
        <p:nvSpPr>
          <p:cNvPr id="66586" name="Line 29"/>
          <p:cNvSpPr>
            <a:spLocks noChangeShapeType="1"/>
          </p:cNvSpPr>
          <p:nvPr/>
        </p:nvSpPr>
        <p:spPr bwMode="auto">
          <a:xfrm flipH="1">
            <a:off x="6557705" y="2596828"/>
            <a:ext cx="486411" cy="590868"/>
          </a:xfrm>
          <a:prstGeom prst="line">
            <a:avLst/>
          </a:prstGeom>
          <a:noFill/>
          <a:ln w="50800">
            <a:solidFill>
              <a:schemeClr val="accent2">
                <a:lumMod val="75000"/>
              </a:schemeClr>
            </a:solidFill>
            <a:round/>
            <a:headEnd/>
            <a:tailEnd/>
          </a:ln>
        </p:spPr>
        <p:txBody>
          <a:bodyPr/>
          <a:lstStyle/>
          <a:p>
            <a:endParaRPr lang="en-US"/>
          </a:p>
        </p:txBody>
      </p:sp>
      <p:sp>
        <p:nvSpPr>
          <p:cNvPr id="66587" name="Line 30"/>
          <p:cNvSpPr>
            <a:spLocks noChangeShapeType="1"/>
          </p:cNvSpPr>
          <p:nvPr/>
        </p:nvSpPr>
        <p:spPr bwMode="auto">
          <a:xfrm flipH="1">
            <a:off x="5946563" y="2290996"/>
            <a:ext cx="854983" cy="183508"/>
          </a:xfrm>
          <a:prstGeom prst="line">
            <a:avLst/>
          </a:prstGeom>
          <a:noFill/>
          <a:ln w="50800">
            <a:solidFill>
              <a:schemeClr val="accent2">
                <a:lumMod val="75000"/>
              </a:schemeClr>
            </a:solidFill>
            <a:round/>
            <a:headEnd/>
            <a:tailEnd/>
          </a:ln>
        </p:spPr>
        <p:txBody>
          <a:bodyPr/>
          <a:lstStyle/>
          <a:p>
            <a:endParaRPr lang="en-US"/>
          </a:p>
        </p:txBody>
      </p:sp>
      <p:sp>
        <p:nvSpPr>
          <p:cNvPr id="66588" name="Line 31"/>
          <p:cNvSpPr>
            <a:spLocks noChangeShapeType="1"/>
          </p:cNvSpPr>
          <p:nvPr/>
        </p:nvSpPr>
        <p:spPr bwMode="auto">
          <a:xfrm flipH="1" flipV="1">
            <a:off x="4843526" y="1892294"/>
            <a:ext cx="1061720" cy="573637"/>
          </a:xfrm>
          <a:prstGeom prst="line">
            <a:avLst/>
          </a:prstGeom>
          <a:noFill/>
          <a:ln w="50800">
            <a:solidFill>
              <a:schemeClr val="accent2">
                <a:lumMod val="75000"/>
              </a:schemeClr>
            </a:solidFill>
            <a:round/>
            <a:headEnd/>
            <a:tailEnd/>
          </a:ln>
        </p:spPr>
        <p:txBody>
          <a:bodyPr/>
          <a:lstStyle/>
          <a:p>
            <a:endParaRPr lang="en-US"/>
          </a:p>
        </p:txBody>
      </p:sp>
      <p:sp>
        <p:nvSpPr>
          <p:cNvPr id="66589" name="Line 32"/>
          <p:cNvSpPr>
            <a:spLocks noChangeShapeType="1"/>
          </p:cNvSpPr>
          <p:nvPr/>
        </p:nvSpPr>
        <p:spPr bwMode="auto">
          <a:xfrm flipH="1">
            <a:off x="6883778" y="1695358"/>
            <a:ext cx="288882" cy="520873"/>
          </a:xfrm>
          <a:prstGeom prst="line">
            <a:avLst/>
          </a:prstGeom>
          <a:noFill/>
          <a:ln w="50800">
            <a:solidFill>
              <a:schemeClr val="accent2">
                <a:lumMod val="75000"/>
              </a:schemeClr>
            </a:solidFill>
            <a:round/>
            <a:headEnd/>
            <a:tailEnd/>
          </a:ln>
        </p:spPr>
        <p:txBody>
          <a:bodyPr/>
          <a:lstStyle/>
          <a:p>
            <a:endParaRPr lang="en-US"/>
          </a:p>
        </p:txBody>
      </p:sp>
      <p:sp>
        <p:nvSpPr>
          <p:cNvPr id="66590" name="Line 33"/>
          <p:cNvSpPr>
            <a:spLocks noChangeShapeType="1"/>
          </p:cNvSpPr>
          <p:nvPr/>
        </p:nvSpPr>
        <p:spPr bwMode="auto">
          <a:xfrm flipV="1">
            <a:off x="3949762" y="1640280"/>
            <a:ext cx="3202666" cy="596098"/>
          </a:xfrm>
          <a:prstGeom prst="line">
            <a:avLst/>
          </a:prstGeom>
          <a:noFill/>
          <a:ln w="50800">
            <a:solidFill>
              <a:schemeClr val="accent4">
                <a:lumMod val="75000"/>
              </a:schemeClr>
            </a:solidFill>
            <a:round/>
            <a:headEnd/>
            <a:tailEnd/>
          </a:ln>
        </p:spPr>
        <p:txBody>
          <a:bodyPr/>
          <a:lstStyle/>
          <a:p>
            <a:endParaRPr lang="en-US"/>
          </a:p>
        </p:txBody>
      </p:sp>
      <p:sp>
        <p:nvSpPr>
          <p:cNvPr id="66591" name="Line 34"/>
          <p:cNvSpPr>
            <a:spLocks noChangeShapeType="1"/>
          </p:cNvSpPr>
          <p:nvPr/>
        </p:nvSpPr>
        <p:spPr bwMode="auto">
          <a:xfrm>
            <a:off x="2240977" y="2999649"/>
            <a:ext cx="1001713" cy="216447"/>
          </a:xfrm>
          <a:prstGeom prst="line">
            <a:avLst/>
          </a:prstGeom>
          <a:noFill/>
          <a:ln w="50800">
            <a:solidFill>
              <a:schemeClr val="accent4">
                <a:lumMod val="75000"/>
              </a:schemeClr>
            </a:solidFill>
            <a:round/>
            <a:headEnd/>
            <a:tailEnd/>
          </a:ln>
        </p:spPr>
        <p:txBody>
          <a:bodyPr/>
          <a:lstStyle/>
          <a:p>
            <a:endParaRPr lang="en-US"/>
          </a:p>
        </p:txBody>
      </p:sp>
      <p:sp>
        <p:nvSpPr>
          <p:cNvPr id="66592" name="Line 35"/>
          <p:cNvSpPr>
            <a:spLocks noChangeShapeType="1"/>
          </p:cNvSpPr>
          <p:nvPr/>
        </p:nvSpPr>
        <p:spPr bwMode="auto">
          <a:xfrm>
            <a:off x="2170451" y="1896793"/>
            <a:ext cx="36554" cy="1009511"/>
          </a:xfrm>
          <a:prstGeom prst="line">
            <a:avLst/>
          </a:prstGeom>
          <a:noFill/>
          <a:ln w="50800">
            <a:solidFill>
              <a:schemeClr val="accent4">
                <a:lumMod val="75000"/>
              </a:schemeClr>
            </a:solidFill>
            <a:round/>
            <a:headEnd/>
            <a:tailEnd/>
          </a:ln>
        </p:spPr>
        <p:txBody>
          <a:bodyPr/>
          <a:lstStyle/>
          <a:p>
            <a:endParaRPr lang="en-US"/>
          </a:p>
        </p:txBody>
      </p:sp>
      <p:sp>
        <p:nvSpPr>
          <p:cNvPr id="66593" name="Line 36"/>
          <p:cNvSpPr>
            <a:spLocks noChangeShapeType="1"/>
          </p:cNvSpPr>
          <p:nvPr/>
        </p:nvSpPr>
        <p:spPr bwMode="auto">
          <a:xfrm flipH="1" flipV="1">
            <a:off x="5939172" y="2505069"/>
            <a:ext cx="1056451" cy="61509"/>
          </a:xfrm>
          <a:prstGeom prst="line">
            <a:avLst/>
          </a:prstGeom>
          <a:noFill/>
          <a:ln w="50800">
            <a:solidFill>
              <a:schemeClr val="accent2">
                <a:lumMod val="75000"/>
              </a:schemeClr>
            </a:solidFill>
            <a:round/>
            <a:headEnd/>
            <a:tailEnd/>
          </a:ln>
        </p:spPr>
        <p:txBody>
          <a:bodyPr/>
          <a:lstStyle/>
          <a:p>
            <a:endParaRPr lang="en-US"/>
          </a:p>
        </p:txBody>
      </p:sp>
      <p:sp>
        <p:nvSpPr>
          <p:cNvPr id="66607" name="Line 50"/>
          <p:cNvSpPr>
            <a:spLocks noChangeShapeType="1"/>
          </p:cNvSpPr>
          <p:nvPr/>
        </p:nvSpPr>
        <p:spPr bwMode="auto">
          <a:xfrm>
            <a:off x="2207005" y="4377512"/>
            <a:ext cx="1615122" cy="362810"/>
          </a:xfrm>
          <a:prstGeom prst="line">
            <a:avLst/>
          </a:prstGeom>
          <a:noFill/>
          <a:ln w="50800">
            <a:solidFill>
              <a:schemeClr val="accent4">
                <a:lumMod val="75000"/>
              </a:schemeClr>
            </a:solidFill>
            <a:round/>
            <a:headEnd/>
            <a:tailEnd/>
          </a:ln>
        </p:spPr>
        <p:txBody>
          <a:bodyPr/>
          <a:lstStyle/>
          <a:p>
            <a:endParaRPr lang="en-US"/>
          </a:p>
        </p:txBody>
      </p:sp>
      <p:sp>
        <p:nvSpPr>
          <p:cNvPr id="66608" name="Line 51"/>
          <p:cNvSpPr>
            <a:spLocks noChangeShapeType="1"/>
          </p:cNvSpPr>
          <p:nvPr/>
        </p:nvSpPr>
        <p:spPr bwMode="auto">
          <a:xfrm>
            <a:off x="3895701" y="4809055"/>
            <a:ext cx="503640" cy="594753"/>
          </a:xfrm>
          <a:prstGeom prst="line">
            <a:avLst/>
          </a:prstGeom>
          <a:noFill/>
          <a:ln w="50800">
            <a:solidFill>
              <a:schemeClr val="accent4">
                <a:lumMod val="75000"/>
              </a:schemeClr>
            </a:solidFill>
            <a:round/>
            <a:headEnd/>
            <a:tailEnd/>
          </a:ln>
        </p:spPr>
        <p:txBody>
          <a:bodyPr/>
          <a:lstStyle/>
          <a:p>
            <a:endParaRPr lang="en-US"/>
          </a:p>
        </p:txBody>
      </p:sp>
      <p:sp>
        <p:nvSpPr>
          <p:cNvPr id="66609" name="Line 52"/>
          <p:cNvSpPr>
            <a:spLocks noChangeShapeType="1"/>
          </p:cNvSpPr>
          <p:nvPr/>
        </p:nvSpPr>
        <p:spPr bwMode="auto">
          <a:xfrm>
            <a:off x="3918778" y="4827502"/>
            <a:ext cx="1930268" cy="192087"/>
          </a:xfrm>
          <a:prstGeom prst="line">
            <a:avLst/>
          </a:prstGeom>
          <a:noFill/>
          <a:ln w="50800">
            <a:solidFill>
              <a:schemeClr val="accent4">
                <a:lumMod val="75000"/>
              </a:schemeClr>
            </a:solidFill>
            <a:round/>
            <a:headEnd/>
            <a:tailEnd/>
          </a:ln>
        </p:spPr>
        <p:txBody>
          <a:bodyPr/>
          <a:lstStyle/>
          <a:p>
            <a:endParaRPr lang="en-US"/>
          </a:p>
        </p:txBody>
      </p:sp>
      <p:sp>
        <p:nvSpPr>
          <p:cNvPr id="66610" name="Line 54"/>
          <p:cNvSpPr>
            <a:spLocks noChangeShapeType="1"/>
          </p:cNvSpPr>
          <p:nvPr/>
        </p:nvSpPr>
        <p:spPr bwMode="auto">
          <a:xfrm flipV="1">
            <a:off x="3949762" y="4400747"/>
            <a:ext cx="831808" cy="308292"/>
          </a:xfrm>
          <a:prstGeom prst="line">
            <a:avLst/>
          </a:prstGeom>
          <a:noFill/>
          <a:ln w="50800">
            <a:solidFill>
              <a:schemeClr val="accent4">
                <a:lumMod val="75000"/>
              </a:schemeClr>
            </a:solidFill>
            <a:round/>
            <a:headEnd/>
            <a:tailEnd/>
          </a:ln>
        </p:spPr>
        <p:txBody>
          <a:bodyPr/>
          <a:lstStyle/>
          <a:p>
            <a:endParaRPr lang="en-US"/>
          </a:p>
        </p:txBody>
      </p:sp>
      <p:sp>
        <p:nvSpPr>
          <p:cNvPr id="66611" name="Line 55"/>
          <p:cNvSpPr>
            <a:spLocks noChangeShapeType="1"/>
          </p:cNvSpPr>
          <p:nvPr/>
        </p:nvSpPr>
        <p:spPr bwMode="auto">
          <a:xfrm flipV="1">
            <a:off x="2207005" y="4796756"/>
            <a:ext cx="1652948" cy="658090"/>
          </a:xfrm>
          <a:prstGeom prst="line">
            <a:avLst/>
          </a:prstGeom>
          <a:noFill/>
          <a:ln w="50800">
            <a:solidFill>
              <a:schemeClr val="accent4">
                <a:lumMod val="75000"/>
              </a:schemeClr>
            </a:solidFill>
            <a:round/>
            <a:headEnd/>
            <a:tailEnd/>
          </a:ln>
        </p:spPr>
        <p:txBody>
          <a:bodyPr/>
          <a:lstStyle/>
          <a:p>
            <a:endParaRPr lang="en-US"/>
          </a:p>
        </p:txBody>
      </p:sp>
      <p:sp>
        <p:nvSpPr>
          <p:cNvPr id="66612" name="Line 56"/>
          <p:cNvSpPr>
            <a:spLocks noChangeShapeType="1"/>
          </p:cNvSpPr>
          <p:nvPr/>
        </p:nvSpPr>
        <p:spPr bwMode="auto">
          <a:xfrm>
            <a:off x="3945721" y="4763290"/>
            <a:ext cx="1903325" cy="194283"/>
          </a:xfrm>
          <a:prstGeom prst="line">
            <a:avLst/>
          </a:prstGeom>
          <a:noFill/>
          <a:ln w="50800">
            <a:solidFill>
              <a:schemeClr val="accent2">
                <a:lumMod val="75000"/>
              </a:schemeClr>
            </a:solidFill>
            <a:round/>
            <a:headEnd/>
            <a:tailEnd/>
          </a:ln>
        </p:spPr>
        <p:txBody>
          <a:bodyPr/>
          <a:lstStyle/>
          <a:p>
            <a:endParaRPr lang="en-US"/>
          </a:p>
        </p:txBody>
      </p:sp>
      <p:sp>
        <p:nvSpPr>
          <p:cNvPr id="66613" name="Line 58"/>
          <p:cNvSpPr>
            <a:spLocks noChangeShapeType="1"/>
          </p:cNvSpPr>
          <p:nvPr/>
        </p:nvSpPr>
        <p:spPr bwMode="auto">
          <a:xfrm>
            <a:off x="5956592" y="5052609"/>
            <a:ext cx="542060" cy="626074"/>
          </a:xfrm>
          <a:prstGeom prst="line">
            <a:avLst/>
          </a:prstGeom>
          <a:noFill/>
          <a:ln w="50800">
            <a:solidFill>
              <a:schemeClr val="accent2">
                <a:lumMod val="75000"/>
              </a:schemeClr>
            </a:solidFill>
            <a:round/>
            <a:headEnd/>
            <a:tailEnd/>
          </a:ln>
        </p:spPr>
        <p:txBody>
          <a:bodyPr/>
          <a:lstStyle/>
          <a:p>
            <a:endParaRPr lang="en-US"/>
          </a:p>
        </p:txBody>
      </p:sp>
      <p:sp>
        <p:nvSpPr>
          <p:cNvPr id="66614" name="Line 61"/>
          <p:cNvSpPr>
            <a:spLocks noChangeShapeType="1"/>
          </p:cNvSpPr>
          <p:nvPr/>
        </p:nvSpPr>
        <p:spPr bwMode="auto">
          <a:xfrm flipH="1">
            <a:off x="5956592" y="4172063"/>
            <a:ext cx="1216068" cy="762401"/>
          </a:xfrm>
          <a:prstGeom prst="line">
            <a:avLst/>
          </a:prstGeom>
          <a:noFill/>
          <a:ln w="50800">
            <a:solidFill>
              <a:schemeClr val="accent2">
                <a:lumMod val="75000"/>
              </a:schemeClr>
            </a:solidFill>
            <a:round/>
            <a:headEnd/>
            <a:tailEnd/>
          </a:ln>
        </p:spPr>
        <p:txBody>
          <a:bodyPr/>
          <a:lstStyle/>
          <a:p>
            <a:endParaRPr lang="en-US"/>
          </a:p>
        </p:txBody>
      </p:sp>
      <p:sp>
        <p:nvSpPr>
          <p:cNvPr id="66615" name="Line 62"/>
          <p:cNvSpPr>
            <a:spLocks noChangeShapeType="1"/>
          </p:cNvSpPr>
          <p:nvPr/>
        </p:nvSpPr>
        <p:spPr bwMode="auto">
          <a:xfrm flipH="1" flipV="1">
            <a:off x="4833956" y="4400032"/>
            <a:ext cx="1015090" cy="548146"/>
          </a:xfrm>
          <a:prstGeom prst="line">
            <a:avLst/>
          </a:prstGeom>
          <a:noFill/>
          <a:ln w="50800">
            <a:solidFill>
              <a:schemeClr val="accent2">
                <a:lumMod val="75000"/>
              </a:schemeClr>
            </a:solidFill>
            <a:round/>
            <a:headEnd/>
            <a:tailEnd/>
          </a:ln>
        </p:spPr>
        <p:txBody>
          <a:bodyPr/>
          <a:lstStyle/>
          <a:p>
            <a:endParaRPr lang="en-US"/>
          </a:p>
        </p:txBody>
      </p:sp>
      <p:sp>
        <p:nvSpPr>
          <p:cNvPr id="66616" name="Line 63"/>
          <p:cNvSpPr>
            <a:spLocks noChangeShapeType="1"/>
          </p:cNvSpPr>
          <p:nvPr/>
        </p:nvSpPr>
        <p:spPr bwMode="auto">
          <a:xfrm flipH="1">
            <a:off x="5956592" y="4769685"/>
            <a:ext cx="824634" cy="224436"/>
          </a:xfrm>
          <a:prstGeom prst="line">
            <a:avLst/>
          </a:prstGeom>
          <a:noFill/>
          <a:ln w="50800">
            <a:solidFill>
              <a:schemeClr val="accent2">
                <a:lumMod val="75000"/>
              </a:schemeClr>
            </a:solidFill>
            <a:round/>
            <a:headEnd/>
            <a:tailEnd/>
          </a:ln>
        </p:spPr>
        <p:txBody>
          <a:bodyPr/>
          <a:lstStyle/>
          <a:p>
            <a:endParaRPr lang="en-US"/>
          </a:p>
        </p:txBody>
      </p:sp>
      <p:sp>
        <p:nvSpPr>
          <p:cNvPr id="66617" name="Line 65"/>
          <p:cNvSpPr>
            <a:spLocks noChangeShapeType="1"/>
          </p:cNvSpPr>
          <p:nvPr/>
        </p:nvSpPr>
        <p:spPr bwMode="auto">
          <a:xfrm flipV="1">
            <a:off x="3297703" y="4845269"/>
            <a:ext cx="552768" cy="833414"/>
          </a:xfrm>
          <a:prstGeom prst="line">
            <a:avLst/>
          </a:prstGeom>
          <a:noFill/>
          <a:ln w="50800">
            <a:solidFill>
              <a:schemeClr val="accent4">
                <a:lumMod val="75000"/>
              </a:schemeClr>
            </a:solidFill>
            <a:round/>
            <a:headEnd/>
            <a:tailEnd/>
          </a:ln>
        </p:spPr>
        <p:txBody>
          <a:bodyPr/>
          <a:lstStyle/>
          <a:p>
            <a:endParaRPr lang="en-US"/>
          </a:p>
        </p:txBody>
      </p:sp>
      <p:sp>
        <p:nvSpPr>
          <p:cNvPr id="66619" name="Line 69"/>
          <p:cNvSpPr>
            <a:spLocks noChangeShapeType="1"/>
          </p:cNvSpPr>
          <p:nvPr/>
        </p:nvSpPr>
        <p:spPr bwMode="auto">
          <a:xfrm>
            <a:off x="5956591" y="5020763"/>
            <a:ext cx="1039031" cy="31845"/>
          </a:xfrm>
          <a:prstGeom prst="line">
            <a:avLst/>
          </a:prstGeom>
          <a:noFill/>
          <a:ln w="50800">
            <a:solidFill>
              <a:schemeClr val="accent2">
                <a:lumMod val="75000"/>
              </a:schemeClr>
            </a:solidFill>
            <a:round/>
            <a:headEnd/>
            <a:tailEnd/>
          </a:ln>
        </p:spPr>
        <p:txBody>
          <a:bodyPr/>
          <a:lstStyle/>
          <a:p>
            <a:endParaRPr lang="en-US"/>
          </a:p>
        </p:txBody>
      </p:sp>
      <p:sp>
        <p:nvSpPr>
          <p:cNvPr id="66620" name="Line 70"/>
          <p:cNvSpPr>
            <a:spLocks noChangeShapeType="1"/>
          </p:cNvSpPr>
          <p:nvPr/>
        </p:nvSpPr>
        <p:spPr bwMode="auto">
          <a:xfrm>
            <a:off x="3928259" y="2274883"/>
            <a:ext cx="1976987" cy="191049"/>
          </a:xfrm>
          <a:prstGeom prst="line">
            <a:avLst/>
          </a:prstGeom>
          <a:noFill/>
          <a:ln w="50800">
            <a:solidFill>
              <a:schemeClr val="accent4">
                <a:lumMod val="75000"/>
              </a:schemeClr>
            </a:solidFill>
            <a:round/>
            <a:headEnd/>
            <a:tailEnd/>
          </a:ln>
        </p:spPr>
        <p:txBody>
          <a:bodyPr/>
          <a:lstStyle/>
          <a:p>
            <a:endParaRPr lang="en-US"/>
          </a:p>
        </p:txBody>
      </p:sp>
      <p:sp>
        <p:nvSpPr>
          <p:cNvPr id="66621" name="Text Box 71"/>
          <p:cNvSpPr txBox="1">
            <a:spLocks noChangeArrowheads="1"/>
          </p:cNvSpPr>
          <p:nvPr/>
        </p:nvSpPr>
        <p:spPr bwMode="auto">
          <a:xfrm>
            <a:off x="3557967" y="4315340"/>
            <a:ext cx="482824" cy="369332"/>
          </a:xfrm>
          <a:prstGeom prst="rect">
            <a:avLst/>
          </a:prstGeom>
          <a:noFill/>
          <a:ln w="9525">
            <a:noFill/>
            <a:miter lim="800000"/>
            <a:headEnd/>
            <a:tailEnd/>
          </a:ln>
        </p:spPr>
        <p:txBody>
          <a:bodyPr wrap="none">
            <a:spAutoFit/>
          </a:bodyPr>
          <a:lstStyle/>
          <a:p>
            <a:r>
              <a:rPr lang="en-US" sz="1800" b="1">
                <a:latin typeface="Agency FB" pitchFamily="34" charset="0"/>
              </a:rPr>
              <a:t>Hub</a:t>
            </a:r>
          </a:p>
        </p:txBody>
      </p:sp>
      <p:sp>
        <p:nvSpPr>
          <p:cNvPr id="66622" name="Text Box 72"/>
          <p:cNvSpPr txBox="1">
            <a:spLocks noChangeArrowheads="1"/>
          </p:cNvSpPr>
          <p:nvPr/>
        </p:nvSpPr>
        <p:spPr bwMode="auto">
          <a:xfrm>
            <a:off x="5504242" y="5034477"/>
            <a:ext cx="482824" cy="369332"/>
          </a:xfrm>
          <a:prstGeom prst="rect">
            <a:avLst/>
          </a:prstGeom>
          <a:noFill/>
          <a:ln w="9525">
            <a:noFill/>
            <a:miter lim="800000"/>
            <a:headEnd/>
            <a:tailEnd/>
          </a:ln>
        </p:spPr>
        <p:txBody>
          <a:bodyPr wrap="none">
            <a:spAutoFit/>
          </a:bodyPr>
          <a:lstStyle/>
          <a:p>
            <a:r>
              <a:rPr lang="en-US" sz="1800" b="1">
                <a:latin typeface="Agency FB" pitchFamily="34" charset="0"/>
              </a:rPr>
              <a:t>Hub</a:t>
            </a:r>
          </a:p>
        </p:txBody>
      </p:sp>
      <p:sp>
        <p:nvSpPr>
          <p:cNvPr id="66565" name="Oval 8"/>
          <p:cNvSpPr>
            <a:spLocks noChangeArrowheads="1"/>
          </p:cNvSpPr>
          <p:nvPr/>
        </p:nvSpPr>
        <p:spPr bwMode="auto">
          <a:xfrm>
            <a:off x="6759998" y="2172966"/>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66" name="Oval 9"/>
          <p:cNvSpPr>
            <a:spLocks noChangeArrowheads="1"/>
          </p:cNvSpPr>
          <p:nvPr/>
        </p:nvSpPr>
        <p:spPr bwMode="auto">
          <a:xfrm>
            <a:off x="4335885" y="2849241"/>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67" name="Oval 10"/>
          <p:cNvSpPr>
            <a:spLocks noChangeArrowheads="1"/>
          </p:cNvSpPr>
          <p:nvPr/>
        </p:nvSpPr>
        <p:spPr bwMode="auto">
          <a:xfrm>
            <a:off x="2080048" y="1774503"/>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68" name="Oval 11"/>
          <p:cNvSpPr>
            <a:spLocks noChangeArrowheads="1"/>
          </p:cNvSpPr>
          <p:nvPr/>
        </p:nvSpPr>
        <p:spPr bwMode="auto">
          <a:xfrm>
            <a:off x="3202410" y="3131816"/>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69" name="Oval 12"/>
          <p:cNvSpPr>
            <a:spLocks noChangeArrowheads="1"/>
          </p:cNvSpPr>
          <p:nvPr/>
        </p:nvSpPr>
        <p:spPr bwMode="auto">
          <a:xfrm>
            <a:off x="6444085" y="3139753"/>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70" name="Oval 13"/>
          <p:cNvSpPr>
            <a:spLocks noChangeArrowheads="1"/>
          </p:cNvSpPr>
          <p:nvPr/>
        </p:nvSpPr>
        <p:spPr bwMode="auto">
          <a:xfrm>
            <a:off x="5828135" y="2399978"/>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71" name="Oval 14"/>
          <p:cNvSpPr>
            <a:spLocks noChangeArrowheads="1"/>
          </p:cNvSpPr>
          <p:nvPr/>
        </p:nvSpPr>
        <p:spPr bwMode="auto">
          <a:xfrm>
            <a:off x="7118773" y="1560191"/>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72" name="Oval 15"/>
          <p:cNvSpPr>
            <a:spLocks noChangeArrowheads="1"/>
          </p:cNvSpPr>
          <p:nvPr/>
        </p:nvSpPr>
        <p:spPr bwMode="auto">
          <a:xfrm>
            <a:off x="4729585" y="1801491"/>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73" name="Oval 16"/>
          <p:cNvSpPr>
            <a:spLocks noChangeArrowheads="1"/>
          </p:cNvSpPr>
          <p:nvPr/>
        </p:nvSpPr>
        <p:spPr bwMode="auto">
          <a:xfrm>
            <a:off x="2118148" y="2877816"/>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74" name="Oval 17"/>
          <p:cNvSpPr>
            <a:spLocks noChangeArrowheads="1"/>
          </p:cNvSpPr>
          <p:nvPr/>
        </p:nvSpPr>
        <p:spPr bwMode="auto">
          <a:xfrm>
            <a:off x="3799310" y="2171378"/>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75" name="Oval 18"/>
          <p:cNvSpPr>
            <a:spLocks noChangeArrowheads="1"/>
          </p:cNvSpPr>
          <p:nvPr/>
        </p:nvSpPr>
        <p:spPr bwMode="auto">
          <a:xfrm>
            <a:off x="6972723" y="2469828"/>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2" name="Rounded Rectangle 1"/>
          <p:cNvSpPr/>
          <p:nvPr/>
        </p:nvSpPr>
        <p:spPr bwMode="auto">
          <a:xfrm>
            <a:off x="1532317" y="1323967"/>
            <a:ext cx="6126480" cy="2286000"/>
          </a:xfrm>
          <a:prstGeom prst="roundRect">
            <a:avLst>
              <a:gd name="adj" fmla="val 7602"/>
            </a:avLst>
          </a:prstGeom>
          <a:noFill/>
          <a:ln w="254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64" name="Rounded Rectangle 63"/>
          <p:cNvSpPr/>
          <p:nvPr/>
        </p:nvSpPr>
        <p:spPr bwMode="auto">
          <a:xfrm>
            <a:off x="1532317" y="3833805"/>
            <a:ext cx="6126480" cy="2286000"/>
          </a:xfrm>
          <a:prstGeom prst="roundRect">
            <a:avLst>
              <a:gd name="adj" fmla="val 7602"/>
            </a:avLst>
          </a:prstGeom>
          <a:noFill/>
          <a:ln w="254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66594" name="Text Box 37"/>
          <p:cNvSpPr txBox="1">
            <a:spLocks noChangeArrowheads="1"/>
          </p:cNvSpPr>
          <p:nvPr/>
        </p:nvSpPr>
        <p:spPr bwMode="auto">
          <a:xfrm>
            <a:off x="1790951" y="1175241"/>
            <a:ext cx="1676100" cy="276999"/>
          </a:xfrm>
          <a:prstGeom prst="rect">
            <a:avLst/>
          </a:prstGeom>
          <a:solidFill>
            <a:schemeClr val="bg1"/>
          </a:solidFill>
          <a:ln w="9525">
            <a:noFill/>
            <a:miter lim="800000"/>
            <a:headEnd/>
            <a:tailEnd/>
          </a:ln>
        </p:spPr>
        <p:txBody>
          <a:bodyPr wrap="none" lIns="45720" tIns="0" rIns="45720" bIns="0">
            <a:spAutoFit/>
          </a:bodyPr>
          <a:lstStyle/>
          <a:p>
            <a:r>
              <a:rPr lang="en-US" sz="1800" b="1" dirty="0">
                <a:latin typeface="Agency FB" pitchFamily="34" charset="0"/>
              </a:rPr>
              <a:t>Before Deregulation</a:t>
            </a:r>
          </a:p>
        </p:txBody>
      </p:sp>
      <p:sp>
        <p:nvSpPr>
          <p:cNvPr id="66618" name="Text Box 68"/>
          <p:cNvSpPr txBox="1">
            <a:spLocks noChangeArrowheads="1"/>
          </p:cNvSpPr>
          <p:nvPr/>
        </p:nvSpPr>
        <p:spPr bwMode="auto">
          <a:xfrm>
            <a:off x="1853467" y="3693591"/>
            <a:ext cx="1551066" cy="276999"/>
          </a:xfrm>
          <a:prstGeom prst="rect">
            <a:avLst/>
          </a:prstGeom>
          <a:solidFill>
            <a:schemeClr val="bg1"/>
          </a:solidFill>
          <a:ln w="9525">
            <a:noFill/>
            <a:miter lim="800000"/>
            <a:headEnd/>
            <a:tailEnd/>
          </a:ln>
        </p:spPr>
        <p:txBody>
          <a:bodyPr wrap="none" lIns="45720" tIns="0" rIns="45720" bIns="0">
            <a:spAutoFit/>
          </a:bodyPr>
          <a:lstStyle/>
          <a:p>
            <a:r>
              <a:rPr lang="en-US" sz="1800" b="1" dirty="0">
                <a:latin typeface="Agency FB" pitchFamily="34" charset="0"/>
              </a:rPr>
              <a:t>After Deregulation</a:t>
            </a:r>
          </a:p>
        </p:txBody>
      </p:sp>
      <p:sp>
        <p:nvSpPr>
          <p:cNvPr id="66601" name="Oval 44"/>
          <p:cNvSpPr>
            <a:spLocks noChangeArrowheads="1"/>
          </p:cNvSpPr>
          <p:nvPr/>
        </p:nvSpPr>
        <p:spPr bwMode="auto">
          <a:xfrm>
            <a:off x="5818567" y="4885252"/>
            <a:ext cx="212725" cy="212725"/>
          </a:xfrm>
          <a:prstGeom prst="ellipse">
            <a:avLst/>
          </a:prstGeom>
          <a:solidFill>
            <a:schemeClr val="bg1"/>
          </a:solidFill>
          <a:ln w="50800">
            <a:solidFill>
              <a:schemeClr val="accent2">
                <a:lumMod val="50000"/>
              </a:schemeClr>
            </a:solidFill>
            <a:round/>
            <a:headEnd/>
            <a:tailEnd/>
          </a:ln>
        </p:spPr>
        <p:txBody>
          <a:bodyPr wrap="none" anchor="ctr"/>
          <a:lstStyle/>
          <a:p>
            <a:endParaRPr lang="en-US"/>
          </a:p>
        </p:txBody>
      </p:sp>
      <p:sp>
        <p:nvSpPr>
          <p:cNvPr id="66605" name="Oval 48"/>
          <p:cNvSpPr>
            <a:spLocks noChangeArrowheads="1"/>
          </p:cNvSpPr>
          <p:nvPr/>
        </p:nvSpPr>
        <p:spPr bwMode="auto">
          <a:xfrm>
            <a:off x="3789742" y="4656652"/>
            <a:ext cx="212725" cy="212725"/>
          </a:xfrm>
          <a:prstGeom prst="ellipse">
            <a:avLst/>
          </a:prstGeom>
          <a:solidFill>
            <a:schemeClr val="bg1"/>
          </a:solidFill>
          <a:ln w="50800">
            <a:solidFill>
              <a:schemeClr val="accent4">
                <a:lumMod val="50000"/>
              </a:schemeClr>
            </a:solidFill>
            <a:round/>
            <a:headEnd/>
            <a:tailEnd/>
          </a:ln>
        </p:spPr>
        <p:txBody>
          <a:bodyPr wrap="none" anchor="ctr"/>
          <a:lstStyle/>
          <a:p>
            <a:endParaRPr lang="en-US"/>
          </a:p>
        </p:txBody>
      </p:sp>
      <p:sp>
        <p:nvSpPr>
          <p:cNvPr id="66596" name="Oval 39"/>
          <p:cNvSpPr>
            <a:spLocks noChangeArrowheads="1"/>
          </p:cNvSpPr>
          <p:nvPr/>
        </p:nvSpPr>
        <p:spPr bwMode="auto">
          <a:xfrm>
            <a:off x="6756823" y="4671027"/>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97" name="Oval 40"/>
          <p:cNvSpPr>
            <a:spLocks noChangeArrowheads="1"/>
          </p:cNvSpPr>
          <p:nvPr/>
        </p:nvSpPr>
        <p:spPr bwMode="auto">
          <a:xfrm>
            <a:off x="4332710" y="5347302"/>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98" name="Oval 41"/>
          <p:cNvSpPr>
            <a:spLocks noChangeArrowheads="1"/>
          </p:cNvSpPr>
          <p:nvPr/>
        </p:nvSpPr>
        <p:spPr bwMode="auto">
          <a:xfrm>
            <a:off x="2076873" y="4272564"/>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599" name="Oval 42"/>
          <p:cNvSpPr>
            <a:spLocks noChangeArrowheads="1"/>
          </p:cNvSpPr>
          <p:nvPr/>
        </p:nvSpPr>
        <p:spPr bwMode="auto">
          <a:xfrm>
            <a:off x="3199235" y="5629877"/>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600" name="Oval 43"/>
          <p:cNvSpPr>
            <a:spLocks noChangeArrowheads="1"/>
          </p:cNvSpPr>
          <p:nvPr/>
        </p:nvSpPr>
        <p:spPr bwMode="auto">
          <a:xfrm>
            <a:off x="6440910" y="5637814"/>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602" name="Oval 45"/>
          <p:cNvSpPr>
            <a:spLocks noChangeArrowheads="1"/>
          </p:cNvSpPr>
          <p:nvPr/>
        </p:nvSpPr>
        <p:spPr bwMode="auto">
          <a:xfrm>
            <a:off x="7115598" y="4058252"/>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603" name="Oval 46"/>
          <p:cNvSpPr>
            <a:spLocks noChangeArrowheads="1"/>
          </p:cNvSpPr>
          <p:nvPr/>
        </p:nvSpPr>
        <p:spPr bwMode="auto">
          <a:xfrm>
            <a:off x="4726410" y="4299552"/>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604" name="Oval 47"/>
          <p:cNvSpPr>
            <a:spLocks noChangeArrowheads="1"/>
          </p:cNvSpPr>
          <p:nvPr/>
        </p:nvSpPr>
        <p:spPr bwMode="auto">
          <a:xfrm>
            <a:off x="2114973" y="5375877"/>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
        <p:nvSpPr>
          <p:cNvPr id="66606" name="Oval 49"/>
          <p:cNvSpPr>
            <a:spLocks noChangeArrowheads="1"/>
          </p:cNvSpPr>
          <p:nvPr/>
        </p:nvSpPr>
        <p:spPr bwMode="auto">
          <a:xfrm>
            <a:off x="6969548" y="4967889"/>
            <a:ext cx="182880" cy="182880"/>
          </a:xfrm>
          <a:prstGeom prst="ellipse">
            <a:avLst/>
          </a:prstGeom>
          <a:solidFill>
            <a:schemeClr val="bg1">
              <a:lumMod val="50000"/>
            </a:schemeClr>
          </a:solidFill>
          <a:ln w="25400">
            <a:solidFill>
              <a:schemeClr val="bg1"/>
            </a:solidFill>
            <a:round/>
            <a:headEnd/>
            <a:tailEnd/>
          </a:ln>
        </p:spPr>
        <p:txBody>
          <a:bodyPr wrap="none" anchor="ctr"/>
          <a:lstStyle/>
          <a:p>
            <a:endParaRPr lang="en-US"/>
          </a:p>
        </p:txBody>
      </p:sp>
    </p:spTree>
    <p:extLst>
      <p:ext uri="{BB962C8B-B14F-4D97-AF65-F5344CB8AC3E}">
        <p14:creationId xmlns:p14="http://schemas.microsoft.com/office/powerpoint/2010/main" val="4283468665"/>
      </p:ext>
    </p:extLst>
  </p:cSld>
  <p:clrMapOvr>
    <a:masterClrMapping/>
  </p:clrMapOvr>
</p:sld>
</file>

<file path=ppt/theme/theme1.xml><?xml version="1.0" encoding="utf-8"?>
<a:theme xmlns:a="http://schemas.openxmlformats.org/drawingml/2006/main" name="AV2_1">
  <a:themeElements>
    <a:clrScheme name="AV2_1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AV2_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rgbClr val="333333"/>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defRPr kumimoji="0" lang="it-IT"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9050" cap="flat" cmpd="sng" algn="ctr">
          <a:solidFill>
            <a:srgbClr val="333333"/>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bg2"/>
          </a:buClr>
          <a:buSzTx/>
          <a:buFont typeface="Monotype Sorts" pitchFamily="2" charset="2"/>
          <a:buChar char="è"/>
          <a:tabLst/>
          <a:defRPr kumimoji="0" lang="it-IT"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V2_1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AV2_1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AV2_1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AV2_1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AV2_1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AV2_1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AV2_1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AV2_1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C:\Dati\Documenti\Lezioni\AV2_1.ppt</Template>
  <TotalTime>16168</TotalTime>
  <Words>571</Words>
  <Application>Microsoft Office PowerPoint</Application>
  <PresentationFormat>Presentazione su schermo (4:3)</PresentationFormat>
  <Paragraphs>89</Paragraphs>
  <Slides>9</Slides>
  <Notes>5</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9</vt:i4>
      </vt:variant>
    </vt:vector>
  </HeadingPairs>
  <TitlesOfParts>
    <vt:vector size="19" baseType="lpstr">
      <vt:lpstr>Abadi MT Condensed Extra Bold</vt:lpstr>
      <vt:lpstr>Agency FB</vt:lpstr>
      <vt:lpstr>Arial</vt:lpstr>
      <vt:lpstr>Arial Narrow</vt:lpstr>
      <vt:lpstr>AvantGarde Bk BT</vt:lpstr>
      <vt:lpstr>Monotype Sorts</vt:lpstr>
      <vt:lpstr>Tahoma</vt:lpstr>
      <vt:lpstr>Times New Roman</vt:lpstr>
      <vt:lpstr>Wingdings</vt:lpstr>
      <vt:lpstr>AV2_1</vt:lpstr>
      <vt:lpstr>Economic Geography   4 – Transport and location</vt:lpstr>
      <vt:lpstr>Learning Objectives</vt:lpstr>
      <vt:lpstr>The “Last Mile” in Freight Distribution</vt:lpstr>
      <vt:lpstr>Networks</vt:lpstr>
      <vt:lpstr>Point to point vs Hub &amp; Spoke</vt:lpstr>
      <vt:lpstr>Point to point vs Hub &amp; Spoke</vt:lpstr>
      <vt:lpstr>Gateways and Hubs</vt:lpstr>
      <vt:lpstr>Modal  Gateways</vt:lpstr>
      <vt:lpstr>Airline Deregulation and Hub-and-Spoke Networks  </vt:lpstr>
    </vt:vector>
  </TitlesOfParts>
  <Company>DSGS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Geografia Economica II modulo</dc:title>
  <dc:creator>9373 - Giuseppe  Borruso</dc:creator>
  <cp:lastModifiedBy>Giuseppe Borruso</cp:lastModifiedBy>
  <cp:revision>495</cp:revision>
  <cp:lastPrinted>2001-12-11T18:28:57Z</cp:lastPrinted>
  <dcterms:created xsi:type="dcterms:W3CDTF">2000-04-10T11:43:56Z</dcterms:created>
  <dcterms:modified xsi:type="dcterms:W3CDTF">2024-10-24T08:44:25Z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giuseppeb@econ.univ.trieste.it</vt:lpwstr>
  </property>
  <property fmtid="{D5CDD505-2E9C-101B-9397-08002B2CF9AE}" pid="8" name="HomePage">
    <vt:lpwstr/>
  </property>
  <property fmtid="{D5CDD505-2E9C-101B-9397-08002B2CF9AE}" pid="9" name="Other">
    <vt:lpwstr>Seminari introduttivi ai GIS_x000d_
Incontri tenuti dal Dott. Giuseppe Borruso</vt:lpwstr>
  </property>
  <property fmtid="{D5CDD505-2E9C-101B-9397-08002B2CF9AE}" pid="10" name="DownloadOriginal">
    <vt:bool>false</vt:bool>
  </property>
  <property fmtid="{D5CDD505-2E9C-101B-9397-08002B2CF9AE}" pid="11" name="DownloadIEButton">
    <vt:bool>true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C:\Dati\Documenti\Varie</vt:lpwstr>
  </property>
</Properties>
</file>