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BAAE-B3CE-4F63-A38F-CFC8E013047B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A9A6-3857-4DCE-AD9F-CDFA6EA4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52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BAAE-B3CE-4F63-A38F-CFC8E013047B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A9A6-3857-4DCE-AD9F-CDFA6EA4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1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BAAE-B3CE-4F63-A38F-CFC8E013047B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A9A6-3857-4DCE-AD9F-CDFA6EA4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31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BAAE-B3CE-4F63-A38F-CFC8E013047B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A9A6-3857-4DCE-AD9F-CDFA6EA4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84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BAAE-B3CE-4F63-A38F-CFC8E013047B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A9A6-3857-4DCE-AD9F-CDFA6EA4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02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BAAE-B3CE-4F63-A38F-CFC8E013047B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A9A6-3857-4DCE-AD9F-CDFA6EA4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91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BAAE-B3CE-4F63-A38F-CFC8E013047B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A9A6-3857-4DCE-AD9F-CDFA6EA4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92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BAAE-B3CE-4F63-A38F-CFC8E013047B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A9A6-3857-4DCE-AD9F-CDFA6EA4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61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BAAE-B3CE-4F63-A38F-CFC8E013047B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A9A6-3857-4DCE-AD9F-CDFA6EA4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92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BAAE-B3CE-4F63-A38F-CFC8E013047B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A9A6-3857-4DCE-AD9F-CDFA6EA4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15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BAAE-B3CE-4F63-A38F-CFC8E013047B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A9A6-3857-4DCE-AD9F-CDFA6EA4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79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2BAAE-B3CE-4F63-A38F-CFC8E013047B}" type="datetimeFigureOut">
              <a:rPr lang="it-IT" smtClean="0"/>
              <a:t>06/11/2024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7A9A6-3857-4DCE-AD9F-CDFA6EA4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32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2207" y="413237"/>
            <a:ext cx="9144000" cy="1338263"/>
          </a:xfrm>
        </p:spPr>
        <p:txBody>
          <a:bodyPr/>
          <a:lstStyle/>
          <a:p>
            <a:r>
              <a:rPr lang="it-IT" dirty="0" smtClean="0"/>
              <a:t>TIROIDE</a:t>
            </a:r>
            <a:endParaRPr lang="it-IT" dirty="0"/>
          </a:p>
        </p:txBody>
      </p:sp>
      <p:pic>
        <p:nvPicPr>
          <p:cNvPr id="5" name="Picture 1028" descr="MP0064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208" y="413237"/>
            <a:ext cx="2438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27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56946" y="3048123"/>
            <a:ext cx="91440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200" b="1" dirty="0">
                <a:latin typeface="Times New Roman" panose="02020603050405020304" pitchFamily="18" charset="0"/>
              </a:rPr>
              <a:t>Le patologie della ghiandola tiroidea rappresentano, in ordine di frequenza, la seconda causa di malattie endocrine nel mondo (dopo il diabete mellito) con un’incidenza pari al 3-5% della popolazione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it-IT" sz="3200" b="1" dirty="0">
                <a:latin typeface="Times New Roman" panose="02020603050405020304" pitchFamily="18" charset="0"/>
              </a:rPr>
              <a:t>F&gt;M</a:t>
            </a:r>
          </a:p>
        </p:txBody>
      </p:sp>
    </p:spTree>
    <p:extLst>
      <p:ext uri="{BB962C8B-B14F-4D97-AF65-F5344CB8AC3E}">
        <p14:creationId xmlns:p14="http://schemas.microsoft.com/office/powerpoint/2010/main" val="1150907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Complicanze della tiroidectomia</a:t>
            </a:r>
            <a:endParaRPr lang="it-IT" dirty="0"/>
          </a:p>
        </p:txBody>
      </p:sp>
      <p:sp>
        <p:nvSpPr>
          <p:cNvPr id="4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2341074" y="2473571"/>
            <a:ext cx="7772400" cy="2225675"/>
          </a:xfrm>
        </p:spPr>
        <p:txBody>
          <a:bodyPr/>
          <a:lstStyle/>
          <a:p>
            <a:pPr eaLnBrk="1" hangingPunct="1"/>
            <a:r>
              <a:rPr lang="it-IT" altLang="it-IT" sz="2800" dirty="0" smtClean="0">
                <a:solidFill>
                  <a:schemeClr val="tx1"/>
                </a:solidFill>
              </a:rPr>
              <a:t>Emorragia </a:t>
            </a:r>
          </a:p>
          <a:p>
            <a:pPr eaLnBrk="1" hangingPunct="1"/>
            <a:r>
              <a:rPr lang="it-IT" altLang="it-IT" sz="2800" dirty="0" smtClean="0">
                <a:solidFill>
                  <a:schemeClr val="tx1"/>
                </a:solidFill>
              </a:rPr>
              <a:t>Lesione nervi ricorrenti</a:t>
            </a:r>
          </a:p>
          <a:p>
            <a:pPr eaLnBrk="1" hangingPunct="1"/>
            <a:r>
              <a:rPr lang="it-IT" altLang="it-IT" sz="2800" dirty="0" smtClean="0">
                <a:solidFill>
                  <a:schemeClr val="tx1"/>
                </a:solidFill>
              </a:rPr>
              <a:t>Lesione paratiroidi</a:t>
            </a:r>
          </a:p>
        </p:txBody>
      </p:sp>
      <p:pic>
        <p:nvPicPr>
          <p:cNvPr id="5" name="Immagin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24" y="3359396"/>
            <a:ext cx="36591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2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Emorragia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977" y="2388333"/>
            <a:ext cx="4771292" cy="2297967"/>
          </a:xfrm>
        </p:spPr>
        <p:txBody>
          <a:bodyPr/>
          <a:lstStyle/>
          <a:p>
            <a:r>
              <a:rPr lang="it-IT" dirty="0" smtClean="0"/>
              <a:t>Attenzione ai drenaggi in aspirazione</a:t>
            </a:r>
            <a:endParaRPr lang="it-IT" dirty="0"/>
          </a:p>
        </p:txBody>
      </p:sp>
      <p:pic>
        <p:nvPicPr>
          <p:cNvPr id="2050" name="Picture 2" descr="Mini Emodren 50/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182562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Lesione dei nervi ricorrenti</a:t>
            </a:r>
            <a:endParaRPr lang="it-IT" dirty="0"/>
          </a:p>
        </p:txBody>
      </p:sp>
      <p:sp>
        <p:nvSpPr>
          <p:cNvPr id="4" name="Segnaposto contenuto 2"/>
          <p:cNvSpPr txBox="1">
            <a:spLocks noChangeArrowheads="1"/>
          </p:cNvSpPr>
          <p:nvPr/>
        </p:nvSpPr>
        <p:spPr>
          <a:xfrm>
            <a:off x="2106124" y="1801686"/>
            <a:ext cx="4957762" cy="44656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it-IT" altLang="it-IT" sz="2400" b="1" dirty="0" smtClean="0"/>
              <a:t>Monolaterale:  </a:t>
            </a:r>
            <a:r>
              <a:rPr lang="it-IT" altLang="it-IT" sz="2400" dirty="0" smtClean="0"/>
              <a:t>determina la paralisi in posizione </a:t>
            </a:r>
            <a:r>
              <a:rPr lang="it-IT" altLang="it-IT" sz="2400" dirty="0" err="1" smtClean="0"/>
              <a:t>paramediana</a:t>
            </a:r>
            <a:r>
              <a:rPr lang="it-IT" altLang="it-IT" sz="2400" dirty="0" smtClean="0"/>
              <a:t> della corda vocale omolaterale con conseguente disfonia (alterazione del timbro della voce) e riduzione dello spazio respiratorio.</a:t>
            </a:r>
          </a:p>
          <a:p>
            <a:pPr marL="0" indent="0">
              <a:buFontTx/>
              <a:buNone/>
              <a:defRPr/>
            </a:pPr>
            <a:endParaRPr lang="it-IT" altLang="it-IT" sz="2400" dirty="0" smtClean="0"/>
          </a:p>
          <a:p>
            <a:pPr marL="0" indent="0">
              <a:buFontTx/>
              <a:buNone/>
              <a:defRPr/>
            </a:pPr>
            <a:r>
              <a:rPr lang="it-IT" altLang="it-IT" sz="2400" b="1" dirty="0" smtClean="0"/>
              <a:t>Bilaterale: </a:t>
            </a:r>
            <a:r>
              <a:rPr lang="it-IT" altLang="it-IT" sz="2400" dirty="0" smtClean="0"/>
              <a:t>la paralisi di entrambe le corde vocali determina una riduzione tale dello spazio respiratorio da rendere necessario eseguire una </a:t>
            </a:r>
            <a:r>
              <a:rPr lang="it-IT" altLang="it-IT" sz="2400" dirty="0" err="1" smtClean="0"/>
              <a:t>tracheostomia</a:t>
            </a:r>
            <a:r>
              <a:rPr lang="it-IT" altLang="it-IT" sz="2400" dirty="0" smtClean="0"/>
              <a:t> (apposizione di una speciale cannula nella trachea) per permettere al paziente di respirare.</a:t>
            </a:r>
            <a:endParaRPr lang="it-IT" altLang="it-IT" sz="2400" dirty="0"/>
          </a:p>
        </p:txBody>
      </p:sp>
      <p:pic>
        <p:nvPicPr>
          <p:cNvPr id="5" name="Picture 4" descr="http://www.tiroideonline.eu/Tiroide5ter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86" y="1369642"/>
            <a:ext cx="4797488" cy="266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941" y="4448175"/>
            <a:ext cx="30956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Lesioni paratiroidi </a:t>
            </a:r>
            <a:r>
              <a:rPr lang="it-IT" dirty="0" smtClean="0">
                <a:sym typeface="Wingdings" panose="05000000000000000000" pitchFamily="2" charset="2"/>
              </a:rPr>
              <a:t> Ipocalcemia</a:t>
            </a:r>
            <a:endParaRPr lang="it-IT" dirty="0"/>
          </a:p>
        </p:txBody>
      </p:sp>
      <p:sp>
        <p:nvSpPr>
          <p:cNvPr id="4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1814757" y="2021865"/>
            <a:ext cx="8856662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altLang="it-IT" sz="2400" dirty="0">
                <a:solidFill>
                  <a:schemeClr val="tx1"/>
                </a:solidFill>
              </a:rPr>
              <a:t>Dovuta all’asportazione delle paratiroidi o al cosiddetto «stupor».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altLang="it-IT" sz="2400" dirty="0">
                <a:solidFill>
                  <a:schemeClr val="tx1"/>
                </a:solidFill>
              </a:rPr>
              <a:t>Le paratiroidi producono il paratormone (PTH) che aumenta i livelli plasmatici di Ca++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altLang="it-IT" sz="2400" dirty="0">
                <a:solidFill>
                  <a:schemeClr val="tx1"/>
                </a:solidFill>
              </a:rPr>
              <a:t>L’</a:t>
            </a:r>
            <a:r>
              <a:rPr lang="it-IT" altLang="it-IT" sz="2400" dirty="0" err="1">
                <a:solidFill>
                  <a:schemeClr val="tx1"/>
                </a:solidFill>
              </a:rPr>
              <a:t>ipoparatiroidismo</a:t>
            </a:r>
            <a:r>
              <a:rPr lang="it-IT" altLang="it-IT" sz="2400" dirty="0">
                <a:solidFill>
                  <a:schemeClr val="tx1"/>
                </a:solidFill>
              </a:rPr>
              <a:t> postoperatorio determina una riduzione   dei livelli di calcio nel sangue (ipocalcemia) che provoca un aumento dell’eccitabilità neuromuscolare :	</a:t>
            </a:r>
          </a:p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altLang="it-IT" sz="2400" b="1" i="1" dirty="0">
                <a:solidFill>
                  <a:schemeClr val="tx1"/>
                </a:solidFill>
              </a:rPr>
              <a:t>parestesie</a:t>
            </a:r>
            <a:r>
              <a:rPr lang="it-IT" altLang="it-IT" sz="2400" dirty="0">
                <a:solidFill>
                  <a:schemeClr val="tx1"/>
                </a:solidFill>
              </a:rPr>
              <a:t> (formicolii alle estremità ed intorno alla regione buccale, senso di intorpidimento muscolare ecc.)</a:t>
            </a:r>
          </a:p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altLang="it-IT" sz="2400" b="1" i="1" dirty="0">
                <a:solidFill>
                  <a:schemeClr val="tx1"/>
                </a:solidFill>
              </a:rPr>
              <a:t>“crisi tetanica” </a:t>
            </a:r>
            <a:r>
              <a:rPr lang="it-IT" altLang="it-IT" sz="2400" dirty="0">
                <a:solidFill>
                  <a:schemeClr val="tx1"/>
                </a:solidFill>
              </a:rPr>
              <a:t>caratterizzata dalla contrazione di diversi gruppi muscolari, in particolare di quelli facciali (trisma) e di quelli del carpo (mano da ostetrico).</a:t>
            </a:r>
          </a:p>
        </p:txBody>
      </p:sp>
    </p:spTree>
    <p:extLst>
      <p:ext uri="{BB962C8B-B14F-4D97-AF65-F5344CB8AC3E}">
        <p14:creationId xmlns:p14="http://schemas.microsoft.com/office/powerpoint/2010/main" val="30357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65" y="3429000"/>
            <a:ext cx="33035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data:image/jpeg;base64,/9j/4AAQSkZJRgABAQAAAQABAAD/2wCEAAkGBhQSEBUSEBQVFBUVFBQWFxYUFRAXFBQXGhUVFRYUFhQXGycgFxkjGRQVIC8gIycpLCwsFR4xNTAqNScrLCoBCQoKDgwOFw8PGikcFBwpLCkpKSkpLSkpKSkpLC4pKSkpKSkpLCkpLCkpKSkpKSwpKSksLCkpKSwsKSwpKSkpLP/AABEIALEBHAMBIgACEQEDEQH/xAAcAAABBQEBAQAAAAAAAAAAAAAAAQIEBQYDBwj/xABKEAABAwEFAwgECwcCBQUAAAABAAIDEQQFEhMhBjFBByIyUVJhcZEUI4HSFkJiY3KSk6GxwfAkM0NTssLRouEVc4KDsxclJjRk/8QAGQEBAAMBAQAAAAAAAAAAAAAAAAECAwQF/8QAKBEBAAICAgECBgIDAAAAAAAAAAERAhIDMSFBUQQTIjKxwWFxQoHw/9oADAMBAAIRAxEAPwD0f0g+kfu3/u93Nr0t+9JabUTJEcp+hf2deb4rlDaDZ8gWhz5JPRxjdQuJeXBzq0GgqaeACbaL9jMkRAko0vr6t/FvDTVcuXj1elheUROvokXlazlH1Txqzs9tvepRtZ/lP/0/5VdeN+xujIAk3s3xyD4zT1dylnaGLqk+zk/wlxfa04zrH0+s/pysFqdR/q3/AL1/Z01Gm9cGvrJIaFvOGhpXoN6k6w37GMekmsrz+7fxI7t6ZDaBI6RzQaF43gg9BvArX4efqhy/G4z8rLxXX5h2QlwpKL0nghCKIUgQkJ1p+vJCBUJEIFQkQgVCRBPE6IFQmteCKggjrBBHmNEoPV+utQkqEgQTx4dfBAqE0OH638Du9oSSTNb0nNFd2IgV80sOSpmc3FhqMXZq3F5VqnKQqEiEQVCRCBUJEIkqElUoQCEYUYUEk3nGbTXGKZVK69tJabxjzYaPFAZK/VUzD+0/9r+9Ja2jOh8ZP6F5L37jx/SNel4xGIgPG9n9bVKdeUXbHHgi9m+pd4s/raphaleS41j+5/Sou63x8+rx++efvCiGUOklLTUYxu+g1W12D95/z5PxCr5m+tl+mP6GrXh8ZQw+JmJwy/1+YcqIXb0fvSGA9a9C3kay5rhbZC3LALQHzMYcQm3OJBw5YqH9ROnWpQhKj3i6hhNaeviH70xVqTpUDn/Q3OqVXLpbCPMJ937EwxF9HTOD3YudLJUaUpUHUeKl/BeH5z7Wb3lbhFVy3Lu0x9lR8FoPnPtZveR8FoPnPtZveVviRVLk0x9lR8FofnPtZveR8FofnPtZveVwhLk0x9lP8FofnPtZveTJtmYg04A4uoaB8spYTTQOFTp16FXaEuTWPZhbp2Hmiiga6RoMTLI2jHyhlYpHmckUAdmRkDUcDuTHbDzNxiN7cLp7VJQSzRk5zmPY7EGOwvjLCAACCHE1B0O9okolyawyFq2Tmy5XQyhs7rQ6SMvdK6FsZcQIjHuAEb3aNHSDddFEt2xdofjY2VgjMM8IxOkLntfZWxMMrcNMbZAXl1TUHgt2hLlOsMTeex0rnSOie0ZjycOOaOlbLDAHlzBUuY+Nzg2lDiBqCE7ajYU2sRBsjWmOCeMuLWkve9sQa4gg831ZrQh3O0K2dEtEuSoYB/J451pE5cwAS2d2U0vDcMdnELqS4cwODgS3WhA5w100w2Xh+c+2m/yriiVLknGJU/wWg+c+1m95HwWg+c+1m95XCEuUaY+yn+C0Hzn2s3vI+C0Hzn2s3vK4QlyaY+yn+C0Hzn2s3vI+C0Pzn203vK4QlyaY+zN27YiGQsJdM3Aa6SyVPCmIkkDwUKdhbapWc/A1kOAOazACQ7FhcOc4mgri9i2DljbU0enWg6VwWfdHI07n9KQnDJ3YejxV8J8suXGIx8OqEqF0uNM/4XH6RTDpldbu34otd1R5sQw7y/4zux4pwu1vpNKv/dV6b+34pbVdjc2IVfqX/Hf2fFebX8Pd289+ht63ZGInEN4s4u7be9SzdEfYPm7/ACo97XY0QuNXb2fHd2296mG6G9p/13/5U156Rt9MefWf0gXddcZElW/xpBvfu071AtkggFpexhOWHPDRWri2HEBxOtKe1WN3XY05mr9JpB03dY71HZEGySgV0e2lSSeg3ircceYZ88/Tl5vr8wz/AMKiyJj5DDKXtLhkvDWMDYs0tc57zVxGjRoSQdBQ0daNsQ3Ecl5a3FriiaatsgthGEmo9WXe0DxV4LIylMDKE1pgZQnrIpQnvXQxA7wPIcRQ/douypcFwpDtYzOZFluON8LKh0eIGWIStdl1xFoDgCQi4tqxNJC18VXOEbjrFRpfmYXMa81cGmPUt1GIcFbR2JjXukDGhzqVcAK6NDBrw5rQNOpYvlU2rfd8MD7MIxI6VwBcxjsLWtJOGo5urhuVcriFsaumvsnKDE90bSxzMcmWcRHq3nBhjdQHnHMGoq35W6s3Z/attreWNYW0jEgJcx3NL3sAeGnmPqyuE8D4gSbrs8boopAxgqxrwQxgoXMa4kUGla8FMiha2paA0uNSQAKnrNN57yud1RixFt5Qpo2OkDInaWykYx5kOQHFrpjXc7CBoBrI2lV2bttach78qMPjtIicDRr2sMWMvyXyCpxUAAfq3nCu5ah90RGbPLBmFhYXbi9nZf2wOGKtF2lsbHVD2NdWlcTWmtN1ajgpNZF03gJoIpQa5kbH9Fzek0Hou1b4FTMwLhRChOrvmBGYFwRVE6u+YEZgXCqKoau+YEZgXCqKoau+YEZgXCqKoau+YEZgXCqKoau+YEZgXCqKoau+YEZgXCqENXfMCMwLglUmrq5+iyczgbdaNWkhlnqA+QubzX9Jh5rK/J6XFaYFeX3HtnJaL8t1mcRlsa5sY6jE4NNPHEa+ATHtjzY/S2VEUXYMCTAFrrLhdvQnekUzZK5W+kdemPkotdhdnQ+tfvfrSOo5v0VHyn48ec7FTD0Y91a9SHxPJDjK+ra00j4inUsPlz7PT+djffp7JV72J2UazSHVmlI+235Klegv/nyeUXuqsmY97cLpnEGnCPgaj4vcuhfJ/Od5R+6mk+yPm4zjV/8AeD7tsTqSUleKSybgzXUa9FRmxkSyguLjjGppXoN6gEsUT21wyu1JcdI9538E+OKhcSS4uNSTQcANwHUFbDGYmFOXlxyiansIT6Iwrqtx7GLxrl/tHrLLH1Mlf9ZzW/2r2jCvCuWZhmvPAP4NjDz7Mch+4tWfJPhpx+Ze47HT47vsjuuzQf8AiaD+BVxVZbkwmx3PYz8yG/Vc5v8AatTRckzLvjoVRVFEUUbSkVRVFEUTaQVRVFEUTaQVRVFEUS5BVFUURRNpBVFUURRNpBVFUURRLkFUVRRFE2kFUVRRFE2kFUVRRFEuQf7L5y5M7wxbQSPP8Y2r24iXfkvoK9rVl2eWTsRSO+rG535L5p5N4jHedglJ0mfIP64z99Fpgy5eqfRaRPS4Quq3nx4OoiiWiKKq9Eokwp1EUQoiKJaIohRKIoloiiFEovFb9hz74vbqjsErR3ERwt/HEvbGt1XkGx8Wfbr8k7TZox7TL7jVXNph4bbkXtGO5rP8kyt8pHH81uF5tyC2it04ezPKPMNd+a9Hxrlnt3Y9HITcaMaqk5CbjRjQOQm40Y0DkJuYjMQOQm5iMaByE3GjGgchNxoxoHITcaMaByE3GjGgchNxoxqRnuUO05d1Wxw3+jyAeLub+a8Vs1nyI7gm7UryT42pp/Ar1HlltmC5px2zCzzkBP3A+Swm3tlybpud4FDEYj9ZjZPxC1w6YcncPZiNUUSk11Hj+vMIouhx0chOwfrVGD9aqFzUJ2D9apcrvUhiF0ykZSDmhPykZagMLqCp4AleWcicGZDbpT/FtJbXrGFxP9a9C2mtmTY55CehE4/kFjuQ2y4bra7t2iR3lgZ+RVMu1vRH5A3fslpj4stR08WNH9q9PXh2xV1SSvvCGGpdFbC4NxNDSf2iMY2npNrTiCOC9ENntzS/1lAIn4CzCY2n0doaMsjGSJmucCKkgrny7d3HdNbmBODwsPYhbZmOOKWMVkw48AkP7LGGHnMBp6Rj3gady6SWO8BX1mIVNMLog/WKCjqubhIErZ+bxD/YqrtqCiqx163VbJGztbKQJG2trRiaA0Oa0WcghtQQQ6uulV3NntefEQ4iP1GIF7DRrQ4TMcMNXuccNHAiieCpapNc7TTU0qB19XhqslarmldbxMNYyGiTMcC0MEbmuEYFCxxrrrTeeKx9m5Rm2Uust32d1rmMsxc5jnujAMsmUA7UmjC0cBoRrSqmMbVymu2msN/2wNLy18xbZHySsfC6MRWjEwMhjo0F7dXjTFowGuqkXxtJamMla2IB49Ka17Y7Q8OcxkboQxoB1djfQu5pMTutZmblAvazDNttgY6EauMTquYNN9HH71vdnNpIbdA2ezuq06EHRzHcWOHX/srTFK4zGXUudkv577WYMp2AZwLyyRuF0ZjprTC5rw80IPD2Lrdmd6TaBJI90bDHltcxgHOYHuIcGitCae1WmJICq20jH3dMSMaZVFVFr0fjRjTKoSyj8aMaahLKOxoxpqEso7GkxJEiWU825eZv/bo2DfJaWDxwseaf6lz5Z7DhuaOn8KSzgfZuYmctJxy3bAPj2kn/AFRs/Mq95YbJiui06dExu+rK0fgVvx/a4uX7mlumbHZ4X9qGJ3nG1S1SbCTZl2WNx42eL7hhP4K9wd/3FbQ5pdUIQgFBvm9MiIPwl5dJHG1oIGJ8jwxoxHQCp1KnLja7EyVpjlaHtdva4VGm4+fHggo2baxDNbK17HwukEjWgyBoZlYn4m72euj79T1KVatp42TCKjjSR8b30oxjmQG0EFx3nCBu7Syu1W2l22GtnjhbaJS1zDDCK6PIc9r3673NBO86BZ6fbi0F7p57lBa6uJ2KQvLXMMbiRSlSwlpNNxoqWtT0ufaeIWa0WhlXCzNeXt3OqyMS4a7tWuaQe9dLgvr0lr3ZZZhcACTVrwWMeHMdQVHOodNCCFntjtqLut0T4YGtjdIDm2eQUe/mCMjX94MDQ3Q1oB4raNFNN1NPDqFOCtEoqmM5YbZl3RN8ssj8yT+STkss2C57KN1WOf8AWke78KKo5f7Thu2JnF9pb/pY8rXbIWXLu6ys7NmhHtwB35qs9p/xYjk89Xfl7R9bsY9k1f716bReZXD6vam3N/mQF33QuXpYcubPt6PB9pUJMS42u2siaXyvaxo3ue4NHmVRvPh3C52m1MiYZJXNYxoq5ziAAO8rBXxyvQh2Td8b7ZMdBgDgwHvNKn2earmbFW+83CS95sqEGrbNFp4VANB4mpV8cJlz8nNji43xtFaL7ldZLuxRWNpAmtBqMY3068Jpo0anjotzs7svDYoBFZ20GmJ5pjeetx4+G4Kwuy6orPG2KBjY2NFA1u7vPWT3qUtoinm8nLOcuBi4EcKHdqPb+C8vvCJ1xXgLTCCbDaXBssY3Ruqdw4U1LfaF6uVX39csdqs0lnlHNkbTTeD8Vw7wdfZ3qZ8q8ees2jXrtKWOYIMpzXWeS043vLWOjZh0bQHU4ganQJLNtc1+XWKQZgs9SQ3mGeN0jGuFa15tDQcR4Lz65dpTdY9AviAyRRuJgmyxI0NJ4B3DiKajUK7vHlbspe1thgfbJnmtGsLSC3okktJJAJpTcsZx/h6mPJExdtDZNs2vq7AQ0x2d8YLmY5M5k8gFAaA4Ya0rxO4DWY7aNhbY3spl2t4Ac44cLXQvmaTXicNKd6w0fKNHCQy8LsdZWOIOLKYWVFaOILRqMTta/GPWVt7tvexWyINhfBLHpSOjObTcMpw0p4aKJivRbHK+pTLjvP0izxzUAxhxABqKB7mgg8agA+1WAeuTGBoAAoAAAAKAAbgBwCXEqNYh1xpMxc8S42u2siaXyvbG0b3PIAHmhUQl5iTMXnV9crLHO9HuqN1rndoCGuymnr63fcO9Rzszf4Z6R6a0y0xej0GDrwdHDWnDQd6vGEyxy5sYem5iC9YHZjlSjkeLPeDTZLUDhc14LY3HdoT0fA+xbaO1sdo17CeoOaT5AqsxMNMcsZ6edbdet2guqLfhOMj/ALhd/Ytjyh2fHdVsH/53u+rR/wDasdahm7WwN/lWavh6t7vxevRr9suZZZ2duCZvnG7/AGXTh9rz+X72c5I58dzWX5Ikb9WV4/wtkF53yE2jFdAb2J5m+YY/+4r0NaR0xns8MXnt7cpFrhnliZdU8rWPc1rw54a8A0DgMGgIC9FCP1vKraYeXP5Qb2kHqLoLOt0rn0HedG6eKq5WX1eDQJ7RFZYHitIKVc01GhYakb/jUXr9sb6t/HmO4B3xTphO/wAOKy1zQfs8QoRSNuhY2M7uMYJDD3DdVQrnnMR4UezmxVnsQrG0ukPSlfQvJ7jTmjwV7l/rVTDAkyP1VHLMZZTcsdtFye2e1HMbigmGolioDXrc3c7x0Peq+SyX5Z43ZdvZK2NpIDm1eQ0VoAWEk6bqr0LJUa8G0ikJoKMcal5YBzTqZBqwfKG5GuGWUePR4vt5t4bysVkjkGGeOWVszQCNQ1jWvA4Vq6o4FpX0NZLNgYxgHRYxvhRgavD9oeTeV952eWCFz4J2WeV72YnsY8tGZWQ9KpbiqdTjrxXvn+T+Ki3Tk8jtjxDtZiccLX2SpJ0AAhJJJ4DmLraOUu0WmV0Nz2X0gM0dNJUR+IFQAPErPctl3PkvizRxmjp4I4wRXjI9hr3L03Ye744bBEyIRhtDUxuL2vOJwL8ZALiadWm7gq63LX5s441DJeibQT6Ols1laezgLh5Bx/BdLNyPiVwfeVsntTuLcTms8yS4jyXo9EK8YxDKeTKe1fdNwQWVmCzRMiHyRQnxdvPtU3LT0IymLMy0YE9CUjUzAgMT0InWFTtPZ2Oscwe1jhlu0kY97faxnOP/AE69SsrruSCIB8MMUZLRzo42sO7wqPDeoe0BAsk5JApE7UyOiA0GpkbqwfKG5XVm6Dfot414Djx8eKLR0barGyRpZI1r2nQte0OafYdFh725FbBK4viElmeeMDyBX6LgR5LfIoiYmnl3/pPbov8A6t7TNHBsgefOjiPuSHY6/m9G84nDvafzjXqSTCoqFo5Mo9Xl3wHvx+kl6MaD2Gur7KMC7WTkRje7HeFrtFrdvoSWN9upJ816YAlSoJ5MpVtz7PQWVmCzRMib8htCfF28+0qwojClVlFDtPsTZbewNtMYJG57ebI3weOHcahYXaLkXssFlmnssloZNFG+RpzK1LQXYaUG8DgvWEjmAih1B3jrHEeShMZTDwTkZvCW13w6ed2N7bGWlx3mgjjaT30XvEjKjD1gg+0UWQ2N5Mo7utc9oikLmyjC2MtAy2l+MjF8bdQLZkfckJym5fPmw23v/DrFaLNEwy2mS1lsMdDTVobidTeKgDDxWts+x1+SsEk155L3Cpjo84Pk8wYQe4LF7G3T/wDKTHTSK1Wl/hgzHD78K+im0SFpmghLhKMKM6cLYPVPr2HbwSOieDdT4DXqWfuCIeiw0pTKZSjXtG4bmv5zR3O16960VrFI3ndzHa1Lac0/GG7x4LM3BfcBgjYJoy5sUeL12ZSo0rK6mI951RGUeFnlIylEvq/BBFHI1hmzZo4WNjcznOeXBtHE0pVpVG7lDbSrLNI4timklGOFuUIpDHIKuNHGo0pvRXRpsrvUa8RSKSlaiN/RLGnonc5/NB73aDipMdvjMcchc1rZGNe3GWsJDmhw0cRwIUG3XvA9ssLZY3SZbqMGB7nVaaYWE0k+jx3JSIxqV5dYORFWtcqOtS0muAVq5vNce8adSk0Wdlv50DLNZ4bO+aeSAOEQy4cDI2xtc54dzY6Oc0YRx04KFLyito0R2aR78FofLGXwtMOQ8Mla4uNHEFwOm8UUNtZN2q2Fda7xsdtbI1ospaS0tJL6SY9CN3+6ttnmE2WIurWjq4nxPd03b3Rcw/8ATooNj2+ZNM2OGGR7SIS54MeJmdG2RpMJONzQHAOcBQFdNmr5gbCyEyRtexri5hbHEWDGelG0lrDu0rxr1qYJXeDx8kCNIy3xOIDZYyToAHsJJ8KqS1qtarhlIylJoiijeCkbKRlKTRFE2gpGykGJSaJC1NoKU9/MIssxbWuW6mF0bXV03Pk5rT3u0VtZ+i36I4g8BxGhVftJDWxztAxVicMOW2UnuynEB57iVZWdvMbp8VvClNBw4eChJyEuEooUKIhLQooUKIhLQooUKIhLQooUKIhLQooUKIghLQowlSUwdx8nkkF92i8XPYY5RLgaMWMOeWVrUU3B3mt3RLhKKFQTcuqEIUtXC2H1b6b8DqUpXcevTz0VLcN1R5EchjGY+JmNzhC57jQavcwYXO729au7YPVv+g74uLgfinpeHFQtnoaWSAEYaRMFMtsVOaNMpujPojcoVmLQdo9mGWuKOJ9BGyeOVzcJwvDKksIBFAaqpvXk1s8xIwRtjbZZLPHHlgtie55fnN6iK+JW0y0CNEREwr7Ld4EUbJKPLGNaXOAq4hoaXa7q0r7VCva6IRFNJlR4jC8FxYTUBhFObzqdzdVfYFDvkUs0x3Uik1xujpzTrmDVn0huQ1UEuzskrLLaLJK2CWOyiLWN7o3xPZG7Dgc4PbQtBbU1FTVVlj5KWFtLZI20kMtbS58dS6Sd7Hi0Gp0kbgI0W2ud1bNEa1rFHrjMleY3XMOr/pHfvUpQuwsnJ1I6SAyTsc2H0c4zA30hroWtaWxzihax+GpBr0iBvVvs3ccTII3ZMTH4XA4Y3N0xuNKSVd9ap1Wj0TMClXKEcWVlahjfqtr50XWifgQWIrUuaE8MRgSoRUmoT8tJlpSdZNoiiflpCxKg1lU7UAGxT4sJGU+ocJHNpTWrY+cR3N16la2Ucxv0W7q9Xfqq7aU4bHO6uGkTzXMdDSg35rQSz6Q3Kxs55jfot414Djx8f8otjDqhCFKwQhCAQhCAQhCAQhCAQhCAQhCBEqdloy1FjjaI8THN05zSNa01FNaEGntUa6rG6GCOLmDAxreYHhugpzcTiaeJU/LRlqAzE7rb5FGJ3WPIp+WjLTwGYndY8iol74/R5df4UnRoHdE9EvOEH6WnWp2Wod8s/ZphQn1UmgYJCeadBGSA8/J47kSpZ5bcIoPRWROZlx4zI8GXoCp5lGVrXVtR1K3zLV2IPtJPcXa5mUs8QpSkUYpgEdOYBQxgkM+iN27gplFCKVuZauxB9eT3UZlq7EH15fcVnRCJVWK09iD68vuKj27lpHZhO4ss77S1tpcxz2gMy5CA54oWsMoYCdOFVsVzlgDgQ4Ag7wQCD7Cg8eskbbVZrPIx85iN6izRHNma/wBEcS7BJhdWodUAnWgGq9UkjkYGthawtDQPWOeDpoNQDXTiVLZZWjc1o1roANd1fGnFdQEFXW09iH7SX3EVtPYh+0l9xWqFNiqxWnsQ/aS+4jFaexD9pL7itaJKKEUyN4y23KtWc2NsQY/AYntE/R+LmDLGtdXrSWfotrvwt306h1aeSi7TsrY5xQurE/QRCYnQ6CEkCQ/JJ1U2zx81v0W6UpwHDh4KbKKhPy0ZamwxCfloy0sMQn5aMtLDEJ+WjLSwxCfloy0sMQn5aMtLDEJ+WjLSx0QhCqkIQhAFIhCASO/x+KEIEj3eSehCAQhCAQhCAQhCAQhCAQhCBrvzCRm72BCEDwhCEAhCEAhCEAhCEAhCEAhCEAhCEH//2Q=="/>
          <p:cNvSpPr>
            <a:spLocks noChangeAspect="1" noChangeArrowheads="1"/>
          </p:cNvSpPr>
          <p:nvPr/>
        </p:nvSpPr>
        <p:spPr bwMode="auto">
          <a:xfrm>
            <a:off x="223446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it-IT" altLang="it-IT" sz="2400">
              <a:latin typeface="Times New Roman" panose="02020603050405020304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65" y="157163"/>
            <a:ext cx="56864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"/>
          <p:cNvSpPr txBox="1">
            <a:spLocks noChangeArrowheads="1"/>
          </p:cNvSpPr>
          <p:nvPr/>
        </p:nvSpPr>
        <p:spPr bwMode="auto">
          <a:xfrm>
            <a:off x="8293953" y="549275"/>
            <a:ext cx="2736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it-IT" altLang="it-IT" sz="2400" i="1">
                <a:latin typeface="Times New Roman" panose="02020603050405020304" pitchFamily="18" charset="0"/>
              </a:rPr>
              <a:t>Segno di Trousseau: nervo mediano e ulnare</a:t>
            </a:r>
          </a:p>
        </p:txBody>
      </p:sp>
      <p:sp>
        <p:nvSpPr>
          <p:cNvPr id="8" name="CasellaDiTesto 6"/>
          <p:cNvSpPr txBox="1">
            <a:spLocks noChangeArrowheads="1"/>
          </p:cNvSpPr>
          <p:nvPr/>
        </p:nvSpPr>
        <p:spPr bwMode="auto">
          <a:xfrm>
            <a:off x="6709628" y="4694238"/>
            <a:ext cx="2736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it-IT" altLang="it-IT" sz="2400" i="1">
                <a:latin typeface="Times New Roman" panose="02020603050405020304" pitchFamily="18" charset="0"/>
              </a:rPr>
              <a:t>Segno di Chvostek: nervo facciale</a:t>
            </a:r>
          </a:p>
        </p:txBody>
      </p:sp>
    </p:spTree>
    <p:extLst>
      <p:ext uri="{BB962C8B-B14F-4D97-AF65-F5344CB8AC3E}">
        <p14:creationId xmlns:p14="http://schemas.microsoft.com/office/powerpoint/2010/main" val="22729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TIROIDE</a:t>
            </a:r>
            <a:endParaRPr lang="it-IT" dirty="0"/>
          </a:p>
        </p:txBody>
      </p:sp>
      <p:pic>
        <p:nvPicPr>
          <p:cNvPr id="4" name="Picture 4" descr="http://t2.gstatic.com/images?q=tbn:ANd9GcScbCymQ3cuNSWD41f5UVCCkDTmYjlcmcDYvW9sBxsQltGgPU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81" y="2188552"/>
            <a:ext cx="3919537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assets.krebsliga.ch/img/schilddruese_it_5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886" y="2338021"/>
            <a:ext cx="4621212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0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84" y="467336"/>
            <a:ext cx="4530725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39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Nervo ricorrente</a:t>
            </a:r>
            <a:endParaRPr lang="it-IT" dirty="0"/>
          </a:p>
        </p:txBody>
      </p:sp>
      <p:pic>
        <p:nvPicPr>
          <p:cNvPr id="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719" y="2153383"/>
            <a:ext cx="7221537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13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Tiroide istologia</a:t>
            </a:r>
            <a:endParaRPr lang="it-IT" dirty="0"/>
          </a:p>
        </p:txBody>
      </p:sp>
      <p:pic>
        <p:nvPicPr>
          <p:cNvPr id="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04" y="2165961"/>
            <a:ext cx="69469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67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Tiroide</a:t>
            </a:r>
            <a:endParaRPr lang="it-IT" dirty="0"/>
          </a:p>
        </p:txBody>
      </p:sp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1774580" y="1878806"/>
            <a:ext cx="8229600" cy="1568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3200" dirty="0">
                <a:latin typeface="Times New Roman" charset="0"/>
              </a:rPr>
              <a:t>L’apporto di </a:t>
            </a:r>
            <a:r>
              <a:rPr lang="it-IT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IODIO</a:t>
            </a:r>
            <a:r>
              <a:rPr lang="it-IT" sz="3200" dirty="0">
                <a:latin typeface="Times New Roman" charset="0"/>
              </a:rPr>
              <a:t> con la dieta è il requisito essenziale per la sintesi degli </a:t>
            </a:r>
            <a:r>
              <a:rPr lang="it-IT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ORMONI TIROIDEI</a:t>
            </a:r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44" y="3573828"/>
            <a:ext cx="404177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4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222" y="1822933"/>
            <a:ext cx="56388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21522" y="6031396"/>
            <a:ext cx="7696200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ASSE IPOTALAMO-IPOFISI TIROIDE</a:t>
            </a:r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600" b="1">
                <a:latin typeface="Times New Roman" panose="02020603050405020304" pitchFamily="18" charset="0"/>
              </a:rPr>
              <a:t>REGOLAZIONE DELLA SINTESI E SECREZIONE DEGLI ORMONI</a:t>
            </a:r>
          </a:p>
        </p:txBody>
      </p:sp>
    </p:spTree>
    <p:extLst>
      <p:ext uri="{BB962C8B-B14F-4D97-AF65-F5344CB8AC3E}">
        <p14:creationId xmlns:p14="http://schemas.microsoft.com/office/powerpoint/2010/main" val="134128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7793" y="233240"/>
            <a:ext cx="10515600" cy="1325563"/>
          </a:xfrm>
        </p:spPr>
        <p:txBody>
          <a:bodyPr/>
          <a:lstStyle/>
          <a:p>
            <a:r>
              <a:rPr lang="it-IT" dirty="0" smtClean="0"/>
              <a:t>Terapia </a:t>
            </a:r>
            <a:endParaRPr lang="it-IT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1070" y="1426919"/>
            <a:ext cx="10366130" cy="15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Aft>
                <a:spcPct val="80000"/>
              </a:spcAft>
              <a:buClr>
                <a:srgbClr val="FFFF00"/>
              </a:buClr>
            </a:pPr>
            <a:r>
              <a:rPr lang="it-IT" altLang="it-IT" sz="3600" b="1" dirty="0">
                <a:latin typeface="Times New Roman" panose="02020603050405020304" pitchFamily="18" charset="0"/>
              </a:rPr>
              <a:t>Chirurgica</a:t>
            </a:r>
            <a:r>
              <a:rPr lang="it-IT" altLang="it-IT" sz="3600" dirty="0">
                <a:latin typeface="Times New Roman" panose="02020603050405020304" pitchFamily="18" charset="0"/>
              </a:rPr>
              <a:t>: 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T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iroidectomia totale</a:t>
            </a:r>
          </a:p>
          <a:p>
            <a:pPr eaLnBrk="1" hangingPunct="1">
              <a:spcAft>
                <a:spcPct val="80000"/>
              </a:spcAft>
              <a:buClr>
                <a:srgbClr val="FFFF00"/>
              </a:buClr>
            </a:pPr>
            <a:r>
              <a:rPr lang="it-IT" altLang="it-IT" sz="3200" dirty="0" smtClean="0">
                <a:latin typeface="Times New Roman" panose="02020603050405020304" pitchFamily="18" charset="0"/>
              </a:rPr>
              <a:t> (con </a:t>
            </a:r>
            <a:r>
              <a:rPr lang="it-IT" altLang="it-IT" sz="3200" dirty="0" err="1" smtClean="0">
                <a:latin typeface="Times New Roman" panose="02020603050405020304" pitchFamily="18" charset="0"/>
              </a:rPr>
              <a:t>linfadenectomia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 solo in caso di tumore della tiroide)</a:t>
            </a:r>
            <a:endParaRPr lang="it-IT" altLang="it-IT" sz="3200" dirty="0"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33" y="3411414"/>
            <a:ext cx="4380547" cy="31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5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Tiroidectomia totale</a:t>
            </a:r>
            <a:endParaRPr lang="it-IT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81" y="1863359"/>
            <a:ext cx="62357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043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285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Wingdings 3</vt:lpstr>
      <vt:lpstr>Tema di Office</vt:lpstr>
      <vt:lpstr>TIROIDE</vt:lpstr>
      <vt:lpstr>TIROIDE</vt:lpstr>
      <vt:lpstr>Presentazione standard di PowerPoint</vt:lpstr>
      <vt:lpstr>Nervo ricorrente</vt:lpstr>
      <vt:lpstr>Tiroide istologia</vt:lpstr>
      <vt:lpstr>Tiroide</vt:lpstr>
      <vt:lpstr>REGOLAZIONE DELLA SINTESI E SECREZIONE DEGLI ORMONI</vt:lpstr>
      <vt:lpstr>Terapia </vt:lpstr>
      <vt:lpstr>Tiroidectomia totale</vt:lpstr>
      <vt:lpstr>Complicanze della tiroidectomia</vt:lpstr>
      <vt:lpstr>Emorragia</vt:lpstr>
      <vt:lpstr>Lesione dei nervi ricorrenti</vt:lpstr>
      <vt:lpstr>Lesioni paratiroidi  Ipocalcemia</vt:lpstr>
      <vt:lpstr>Presentazione standard di PowerPoint</vt:lpstr>
    </vt:vector>
  </TitlesOfParts>
  <Company>ASUGI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TIROIDE</dc:title>
  <dc:creator>Silvia Palmisano</dc:creator>
  <cp:lastModifiedBy>PALMISANO SILVIA</cp:lastModifiedBy>
  <cp:revision>12</cp:revision>
  <dcterms:created xsi:type="dcterms:W3CDTF">2022-11-16T08:25:29Z</dcterms:created>
  <dcterms:modified xsi:type="dcterms:W3CDTF">2024-11-06T07:21:27Z</dcterms:modified>
</cp:coreProperties>
</file>