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57"/>
  </p:notesMasterIdLst>
  <p:sldIdLst>
    <p:sldId id="309" r:id="rId2"/>
    <p:sldId id="303" r:id="rId3"/>
    <p:sldId id="427" r:id="rId4"/>
    <p:sldId id="405" r:id="rId5"/>
    <p:sldId id="310" r:id="rId6"/>
    <p:sldId id="311" r:id="rId7"/>
    <p:sldId id="265" r:id="rId8"/>
    <p:sldId id="282" r:id="rId9"/>
    <p:sldId id="430" r:id="rId10"/>
    <p:sldId id="304" r:id="rId11"/>
    <p:sldId id="312" r:id="rId12"/>
    <p:sldId id="267" r:id="rId13"/>
    <p:sldId id="268" r:id="rId14"/>
    <p:sldId id="436" r:id="rId15"/>
    <p:sldId id="438" r:id="rId16"/>
    <p:sldId id="320" r:id="rId17"/>
    <p:sldId id="437" r:id="rId18"/>
    <p:sldId id="440" r:id="rId19"/>
    <p:sldId id="439" r:id="rId20"/>
    <p:sldId id="441" r:id="rId21"/>
    <p:sldId id="313" r:id="rId22"/>
    <p:sldId id="432" r:id="rId23"/>
    <p:sldId id="435" r:id="rId24"/>
    <p:sldId id="434" r:id="rId25"/>
    <p:sldId id="284" r:id="rId26"/>
    <p:sldId id="433" r:id="rId27"/>
    <p:sldId id="317" r:id="rId28"/>
    <p:sldId id="264" r:id="rId29"/>
    <p:sldId id="431" r:id="rId30"/>
    <p:sldId id="406" r:id="rId31"/>
    <p:sldId id="260" r:id="rId32"/>
    <p:sldId id="428" r:id="rId33"/>
    <p:sldId id="287" r:id="rId34"/>
    <p:sldId id="314" r:id="rId35"/>
    <p:sldId id="426" r:id="rId36"/>
    <p:sldId id="288" r:id="rId37"/>
    <p:sldId id="289" r:id="rId38"/>
    <p:sldId id="290" r:id="rId39"/>
    <p:sldId id="402" r:id="rId40"/>
    <p:sldId id="403" r:id="rId41"/>
    <p:sldId id="291" r:id="rId42"/>
    <p:sldId id="404" r:id="rId43"/>
    <p:sldId id="315" r:id="rId44"/>
    <p:sldId id="286" r:id="rId45"/>
    <p:sldId id="258" r:id="rId46"/>
    <p:sldId id="261" r:id="rId47"/>
    <p:sldId id="333" r:id="rId48"/>
    <p:sldId id="429" r:id="rId49"/>
    <p:sldId id="262" r:id="rId50"/>
    <p:sldId id="419" r:id="rId51"/>
    <p:sldId id="420" r:id="rId52"/>
    <p:sldId id="263" r:id="rId53"/>
    <p:sldId id="323" r:id="rId54"/>
    <p:sldId id="373" r:id="rId55"/>
    <p:sldId id="322"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0063B-7919-4F47-9014-0D47C4D659E0}" type="doc">
      <dgm:prSet loTypeId="urn:microsoft.com/office/officeart/2005/8/layout/hProcess11" loCatId="process" qsTypeId="urn:microsoft.com/office/officeart/2005/8/quickstyle/simple1" qsCatId="simple" csTypeId="urn:microsoft.com/office/officeart/2005/8/colors/accent2_4" csCatId="accent2" phldr="1"/>
      <dgm:spPr/>
      <dgm:t>
        <a:bodyPr/>
        <a:lstStyle/>
        <a:p>
          <a:endParaRPr lang="it-IT"/>
        </a:p>
      </dgm:t>
    </dgm:pt>
    <dgm:pt modelId="{72960640-E9A3-424A-9A63-999224E7E4EC}">
      <dgm:prSet phldrT="[Testo]" custT="1"/>
      <dgm:spPr/>
      <dgm:t>
        <a:bodyPr anchor="t"/>
        <a:lstStyle/>
        <a:p>
          <a:r>
            <a:rPr lang="it-IT" sz="1200" dirty="0"/>
            <a:t>1972 – I Conferenza ONU sull’Ambiente Umano (Stoccolma)</a:t>
          </a:r>
        </a:p>
      </dgm:t>
    </dgm:pt>
    <dgm:pt modelId="{0162C8E2-3941-454B-8424-43FDF21460C6}" type="parTrans" cxnId="{2F037DE8-9DA2-473C-876C-9FC6D22A4022}">
      <dgm:prSet/>
      <dgm:spPr/>
      <dgm:t>
        <a:bodyPr/>
        <a:lstStyle/>
        <a:p>
          <a:endParaRPr lang="it-IT"/>
        </a:p>
      </dgm:t>
    </dgm:pt>
    <dgm:pt modelId="{C86FAE01-1926-44C0-A7CA-326375FBF9A2}" type="sibTrans" cxnId="{2F037DE8-9DA2-473C-876C-9FC6D22A4022}">
      <dgm:prSet/>
      <dgm:spPr/>
      <dgm:t>
        <a:bodyPr/>
        <a:lstStyle/>
        <a:p>
          <a:endParaRPr lang="it-IT"/>
        </a:p>
      </dgm:t>
    </dgm:pt>
    <dgm:pt modelId="{8F67F2CB-125B-48F2-930F-802A5BD638CD}" type="pres">
      <dgm:prSet presAssocID="{98A0063B-7919-4F47-9014-0D47C4D659E0}" presName="Name0" presStyleCnt="0">
        <dgm:presLayoutVars>
          <dgm:dir/>
          <dgm:resizeHandles val="exact"/>
        </dgm:presLayoutVars>
      </dgm:prSet>
      <dgm:spPr/>
    </dgm:pt>
    <dgm:pt modelId="{86FAE959-ECBD-41AF-8601-8F3CF339974E}" type="pres">
      <dgm:prSet presAssocID="{98A0063B-7919-4F47-9014-0D47C4D659E0}" presName="arrow" presStyleLbl="bgShp" presStyleIdx="0" presStyleCnt="1" custScaleY="128049" custLinFactNeighborY="0"/>
      <dgm:spPr/>
    </dgm:pt>
    <dgm:pt modelId="{747D56CA-D855-4868-8A86-19868A8CD411}" type="pres">
      <dgm:prSet presAssocID="{98A0063B-7919-4F47-9014-0D47C4D659E0}" presName="points" presStyleCnt="0"/>
      <dgm:spPr/>
    </dgm:pt>
    <dgm:pt modelId="{92F68850-2F73-4132-8F7B-1A1EAAB066FC}" type="pres">
      <dgm:prSet presAssocID="{72960640-E9A3-424A-9A63-999224E7E4EC}" presName="compositeA" presStyleCnt="0"/>
      <dgm:spPr/>
    </dgm:pt>
    <dgm:pt modelId="{D84480AB-AC9E-426B-924F-BD0284C28D6A}" type="pres">
      <dgm:prSet presAssocID="{72960640-E9A3-424A-9A63-999224E7E4EC}" presName="textA" presStyleLbl="revTx" presStyleIdx="0" presStyleCnt="1" custScaleX="21670" custScaleY="46342" custLinFactNeighborX="-39165" custLinFactNeighborY="27659">
        <dgm:presLayoutVars>
          <dgm:bulletEnabled val="1"/>
        </dgm:presLayoutVars>
      </dgm:prSet>
      <dgm:spPr/>
    </dgm:pt>
    <dgm:pt modelId="{57C1EEBF-0A50-4EBA-AAA1-A688F6C032F4}" type="pres">
      <dgm:prSet presAssocID="{72960640-E9A3-424A-9A63-999224E7E4EC}" presName="circleA" presStyleLbl="node1" presStyleIdx="0" presStyleCnt="1" custLinFactX="-500000" custLinFactNeighborX="-590261" custLinFactNeighborY="49222"/>
      <dgm:spPr>
        <a:solidFill>
          <a:schemeClr val="accent2">
            <a:lumMod val="50000"/>
          </a:schemeClr>
        </a:solidFill>
      </dgm:spPr>
    </dgm:pt>
    <dgm:pt modelId="{307E5164-ADE2-46E7-B3D6-91995CEB24BF}" type="pres">
      <dgm:prSet presAssocID="{72960640-E9A3-424A-9A63-999224E7E4EC}" presName="spaceA" presStyleCnt="0"/>
      <dgm:spPr/>
    </dgm:pt>
  </dgm:ptLst>
  <dgm:cxnLst>
    <dgm:cxn modelId="{71307553-BDAF-ED46-BD0A-FB8324C2C7D6}" type="presOf" srcId="{98A0063B-7919-4F47-9014-0D47C4D659E0}" destId="{8F67F2CB-125B-48F2-930F-802A5BD638CD}" srcOrd="0" destOrd="0" presId="urn:microsoft.com/office/officeart/2005/8/layout/hProcess11"/>
    <dgm:cxn modelId="{2A5FE983-EF82-8F47-BB64-AD8DA53ECB16}" type="presOf" srcId="{72960640-E9A3-424A-9A63-999224E7E4EC}" destId="{D84480AB-AC9E-426B-924F-BD0284C28D6A}" srcOrd="0" destOrd="0" presId="urn:microsoft.com/office/officeart/2005/8/layout/hProcess11"/>
    <dgm:cxn modelId="{2F037DE8-9DA2-473C-876C-9FC6D22A4022}" srcId="{98A0063B-7919-4F47-9014-0D47C4D659E0}" destId="{72960640-E9A3-424A-9A63-999224E7E4EC}" srcOrd="0" destOrd="0" parTransId="{0162C8E2-3941-454B-8424-43FDF21460C6}" sibTransId="{C86FAE01-1926-44C0-A7CA-326375FBF9A2}"/>
    <dgm:cxn modelId="{2FBAC4B5-13E2-F84A-B7B8-E57D267EA4D9}" type="presParOf" srcId="{8F67F2CB-125B-48F2-930F-802A5BD638CD}" destId="{86FAE959-ECBD-41AF-8601-8F3CF339974E}" srcOrd="0" destOrd="0" presId="urn:microsoft.com/office/officeart/2005/8/layout/hProcess11"/>
    <dgm:cxn modelId="{6CF53CF9-8EA0-8949-8E4C-E4DAF1C8C118}" type="presParOf" srcId="{8F67F2CB-125B-48F2-930F-802A5BD638CD}" destId="{747D56CA-D855-4868-8A86-19868A8CD411}" srcOrd="1" destOrd="0" presId="urn:microsoft.com/office/officeart/2005/8/layout/hProcess11"/>
    <dgm:cxn modelId="{6B07C95C-73BD-354A-9923-6DC1802E3525}" type="presParOf" srcId="{747D56CA-D855-4868-8A86-19868A8CD411}" destId="{92F68850-2F73-4132-8F7B-1A1EAAB066FC}" srcOrd="0" destOrd="0" presId="urn:microsoft.com/office/officeart/2005/8/layout/hProcess11"/>
    <dgm:cxn modelId="{386D0B54-369F-E94A-AA24-21A3B7BE06BA}" type="presParOf" srcId="{92F68850-2F73-4132-8F7B-1A1EAAB066FC}" destId="{D84480AB-AC9E-426B-924F-BD0284C28D6A}" srcOrd="0" destOrd="0" presId="urn:microsoft.com/office/officeart/2005/8/layout/hProcess11"/>
    <dgm:cxn modelId="{7DE8D21B-3519-704C-AB17-CEBE49C7F18C}" type="presParOf" srcId="{92F68850-2F73-4132-8F7B-1A1EAAB066FC}" destId="{57C1EEBF-0A50-4EBA-AAA1-A688F6C032F4}" srcOrd="1" destOrd="0" presId="urn:microsoft.com/office/officeart/2005/8/layout/hProcess11"/>
    <dgm:cxn modelId="{BC80D2E8-149C-1343-91CB-F795EE8C5400}" type="presParOf" srcId="{92F68850-2F73-4132-8F7B-1A1EAAB066FC}" destId="{307E5164-ADE2-46E7-B3D6-91995CEB24B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A0063B-7919-4F47-9014-0D47C4D659E0}" type="doc">
      <dgm:prSet loTypeId="urn:microsoft.com/office/officeart/2005/8/layout/hProcess11" loCatId="process" qsTypeId="urn:microsoft.com/office/officeart/2005/8/quickstyle/simple1" qsCatId="simple" csTypeId="urn:microsoft.com/office/officeart/2005/8/colors/accent2_4" csCatId="accent2" phldr="1"/>
      <dgm:spPr/>
      <dgm:t>
        <a:bodyPr/>
        <a:lstStyle/>
        <a:p>
          <a:endParaRPr lang="it-IT"/>
        </a:p>
      </dgm:t>
    </dgm:pt>
    <dgm:pt modelId="{72960640-E9A3-424A-9A63-999224E7E4EC}">
      <dgm:prSet phldrT="[Testo]" custT="1"/>
      <dgm:spPr/>
      <dgm:t>
        <a:bodyPr anchor="t"/>
        <a:lstStyle/>
        <a:p>
          <a:r>
            <a:rPr lang="it-IT" sz="1200" b="0" dirty="0"/>
            <a:t>2000 - III Conferenza Europea sulle Città sostenibili (Hannover)</a:t>
          </a:r>
        </a:p>
      </dgm:t>
    </dgm:pt>
    <dgm:pt modelId="{0162C8E2-3941-454B-8424-43FDF21460C6}" type="parTrans" cxnId="{2F037DE8-9DA2-473C-876C-9FC6D22A4022}">
      <dgm:prSet/>
      <dgm:spPr/>
      <dgm:t>
        <a:bodyPr/>
        <a:lstStyle/>
        <a:p>
          <a:endParaRPr lang="it-IT"/>
        </a:p>
      </dgm:t>
    </dgm:pt>
    <dgm:pt modelId="{C86FAE01-1926-44C0-A7CA-326375FBF9A2}" type="sibTrans" cxnId="{2F037DE8-9DA2-473C-876C-9FC6D22A4022}">
      <dgm:prSet/>
      <dgm:spPr/>
      <dgm:t>
        <a:bodyPr/>
        <a:lstStyle/>
        <a:p>
          <a:endParaRPr lang="it-IT"/>
        </a:p>
      </dgm:t>
    </dgm:pt>
    <dgm:pt modelId="{8F67F2CB-125B-48F2-930F-802A5BD638CD}" type="pres">
      <dgm:prSet presAssocID="{98A0063B-7919-4F47-9014-0D47C4D659E0}" presName="Name0" presStyleCnt="0">
        <dgm:presLayoutVars>
          <dgm:dir/>
          <dgm:resizeHandles val="exact"/>
        </dgm:presLayoutVars>
      </dgm:prSet>
      <dgm:spPr/>
    </dgm:pt>
    <dgm:pt modelId="{86FAE959-ECBD-41AF-8601-8F3CF339974E}" type="pres">
      <dgm:prSet presAssocID="{98A0063B-7919-4F47-9014-0D47C4D659E0}" presName="arrow" presStyleLbl="bgShp" presStyleIdx="0" presStyleCnt="1" custScaleY="128049" custLinFactNeighborY="-6139"/>
      <dgm:spPr/>
    </dgm:pt>
    <dgm:pt modelId="{747D56CA-D855-4868-8A86-19868A8CD411}" type="pres">
      <dgm:prSet presAssocID="{98A0063B-7919-4F47-9014-0D47C4D659E0}" presName="points" presStyleCnt="0"/>
      <dgm:spPr/>
    </dgm:pt>
    <dgm:pt modelId="{92F68850-2F73-4132-8F7B-1A1EAAB066FC}" type="pres">
      <dgm:prSet presAssocID="{72960640-E9A3-424A-9A63-999224E7E4EC}" presName="compositeA" presStyleCnt="0"/>
      <dgm:spPr/>
    </dgm:pt>
    <dgm:pt modelId="{D84480AB-AC9E-426B-924F-BD0284C28D6A}" type="pres">
      <dgm:prSet presAssocID="{72960640-E9A3-424A-9A63-999224E7E4EC}" presName="textA" presStyleLbl="revTx" presStyleIdx="0" presStyleCnt="1" custScaleX="21670" custScaleY="46342" custLinFactNeighborX="-39165" custLinFactNeighborY="-4878">
        <dgm:presLayoutVars>
          <dgm:bulletEnabled val="1"/>
        </dgm:presLayoutVars>
      </dgm:prSet>
      <dgm:spPr/>
    </dgm:pt>
    <dgm:pt modelId="{57C1EEBF-0A50-4EBA-AAA1-A688F6C032F4}" type="pres">
      <dgm:prSet presAssocID="{72960640-E9A3-424A-9A63-999224E7E4EC}" presName="circleA" presStyleLbl="node1" presStyleIdx="0" presStyleCnt="1" custLinFactX="-600000" custLinFactNeighborX="-636879" custLinFactNeighborY="24607"/>
      <dgm:spPr>
        <a:solidFill>
          <a:schemeClr val="accent2">
            <a:lumMod val="50000"/>
          </a:schemeClr>
        </a:solidFill>
      </dgm:spPr>
    </dgm:pt>
    <dgm:pt modelId="{307E5164-ADE2-46E7-B3D6-91995CEB24BF}" type="pres">
      <dgm:prSet presAssocID="{72960640-E9A3-424A-9A63-999224E7E4EC}" presName="spaceA" presStyleCnt="0"/>
      <dgm:spPr/>
    </dgm:pt>
  </dgm:ptLst>
  <dgm:cxnLst>
    <dgm:cxn modelId="{F00E1800-BD8C-E540-B061-878F1B7216F1}" type="presOf" srcId="{72960640-E9A3-424A-9A63-999224E7E4EC}" destId="{D84480AB-AC9E-426B-924F-BD0284C28D6A}" srcOrd="0" destOrd="0" presId="urn:microsoft.com/office/officeart/2005/8/layout/hProcess11"/>
    <dgm:cxn modelId="{FC183F82-A1E9-1649-8B72-C70FA7F2A608}" type="presOf" srcId="{98A0063B-7919-4F47-9014-0D47C4D659E0}" destId="{8F67F2CB-125B-48F2-930F-802A5BD638CD}" srcOrd="0" destOrd="0" presId="urn:microsoft.com/office/officeart/2005/8/layout/hProcess11"/>
    <dgm:cxn modelId="{2F037DE8-9DA2-473C-876C-9FC6D22A4022}" srcId="{98A0063B-7919-4F47-9014-0D47C4D659E0}" destId="{72960640-E9A3-424A-9A63-999224E7E4EC}" srcOrd="0" destOrd="0" parTransId="{0162C8E2-3941-454B-8424-43FDF21460C6}" sibTransId="{C86FAE01-1926-44C0-A7CA-326375FBF9A2}"/>
    <dgm:cxn modelId="{9E6189F4-B300-E149-8286-F2BAEB3C8BD7}" type="presParOf" srcId="{8F67F2CB-125B-48F2-930F-802A5BD638CD}" destId="{86FAE959-ECBD-41AF-8601-8F3CF339974E}" srcOrd="0" destOrd="0" presId="urn:microsoft.com/office/officeart/2005/8/layout/hProcess11"/>
    <dgm:cxn modelId="{1D5F0CFC-2D7A-EB41-9114-66D48F051E3B}" type="presParOf" srcId="{8F67F2CB-125B-48F2-930F-802A5BD638CD}" destId="{747D56CA-D855-4868-8A86-19868A8CD411}" srcOrd="1" destOrd="0" presId="urn:microsoft.com/office/officeart/2005/8/layout/hProcess11"/>
    <dgm:cxn modelId="{D1BA2648-9C3B-4F43-84FF-4389B5E23F28}" type="presParOf" srcId="{747D56CA-D855-4868-8A86-19868A8CD411}" destId="{92F68850-2F73-4132-8F7B-1A1EAAB066FC}" srcOrd="0" destOrd="0" presId="urn:microsoft.com/office/officeart/2005/8/layout/hProcess11"/>
    <dgm:cxn modelId="{E6F09AE9-6CE6-524A-B146-D876B809AB60}" type="presParOf" srcId="{92F68850-2F73-4132-8F7B-1A1EAAB066FC}" destId="{D84480AB-AC9E-426B-924F-BD0284C28D6A}" srcOrd="0" destOrd="0" presId="urn:microsoft.com/office/officeart/2005/8/layout/hProcess11"/>
    <dgm:cxn modelId="{E59B0587-CF31-E44B-8BEB-F999E2C7C3C2}" type="presParOf" srcId="{92F68850-2F73-4132-8F7B-1A1EAAB066FC}" destId="{57C1EEBF-0A50-4EBA-AAA1-A688F6C032F4}" srcOrd="1" destOrd="0" presId="urn:microsoft.com/office/officeart/2005/8/layout/hProcess11"/>
    <dgm:cxn modelId="{2C03FA54-7DF0-B249-AD67-10CD86175EF1}" type="presParOf" srcId="{92F68850-2F73-4132-8F7B-1A1EAAB066FC}" destId="{307E5164-ADE2-46E7-B3D6-91995CEB24BF}"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D17093-BAF6-426E-A183-832383AA5179}" type="doc">
      <dgm:prSet loTypeId="urn:microsoft.com/office/officeart/2005/8/layout/venn1" loCatId="relationship" qsTypeId="urn:microsoft.com/office/officeart/2005/8/quickstyle/simple1" qsCatId="simple" csTypeId="urn:microsoft.com/office/officeart/2005/8/colors/accent1_2" csCatId="accent1" phldr="1"/>
      <dgm:spPr/>
    </dgm:pt>
    <dgm:pt modelId="{D6807FBE-B89C-493E-B285-7CF20CDD7DC7}">
      <dgm:prSet phldrT="[Text]"/>
      <dgm:spPr>
        <a:solidFill>
          <a:srgbClr val="C00000">
            <a:alpha val="50000"/>
          </a:srgbClr>
        </a:solidFill>
      </dgm:spPr>
      <dgm:t>
        <a:bodyPr anchor="t"/>
        <a:lstStyle/>
        <a:p>
          <a:r>
            <a:rPr lang="de-CH" b="1" dirty="0" err="1">
              <a:solidFill>
                <a:srgbClr val="0F5494"/>
              </a:solidFill>
            </a:rPr>
            <a:t>Social</a:t>
          </a:r>
          <a:br>
            <a:rPr lang="de-CH" b="1" dirty="0">
              <a:solidFill>
                <a:srgbClr val="0F5494"/>
              </a:solidFill>
            </a:rPr>
          </a:br>
          <a:r>
            <a:rPr lang="de-CH" b="1" dirty="0" err="1">
              <a:solidFill>
                <a:srgbClr val="0F5494"/>
              </a:solidFill>
            </a:rPr>
            <a:t>solidarity</a:t>
          </a:r>
          <a:endParaRPr lang="de-DE" b="1" dirty="0">
            <a:solidFill>
              <a:srgbClr val="0F5494"/>
            </a:solidFill>
          </a:endParaRPr>
        </a:p>
      </dgm:t>
    </dgm:pt>
    <dgm:pt modelId="{E2F17D83-B2B6-4B50-AFCB-5078D907A16D}" type="parTrans" cxnId="{880087E7-BE9A-4BCB-A76B-55095DDD54DA}">
      <dgm:prSet/>
      <dgm:spPr/>
      <dgm:t>
        <a:bodyPr/>
        <a:lstStyle/>
        <a:p>
          <a:endParaRPr lang="de-DE"/>
        </a:p>
      </dgm:t>
    </dgm:pt>
    <dgm:pt modelId="{4CFD439B-9BD5-49D2-9274-1A597C73AB00}" type="sibTrans" cxnId="{880087E7-BE9A-4BCB-A76B-55095DDD54DA}">
      <dgm:prSet/>
      <dgm:spPr/>
      <dgm:t>
        <a:bodyPr/>
        <a:lstStyle/>
        <a:p>
          <a:endParaRPr lang="de-DE"/>
        </a:p>
      </dgm:t>
    </dgm:pt>
    <dgm:pt modelId="{A6838703-1778-43AE-8763-5DBDB4363440}">
      <dgm:prSet phldrT="[Text]"/>
      <dgm:spPr>
        <a:solidFill>
          <a:srgbClr val="FFD624">
            <a:alpha val="50000"/>
          </a:srgbClr>
        </a:solidFill>
      </dgm:spPr>
      <dgm:t>
        <a:bodyPr anchor="b"/>
        <a:lstStyle/>
        <a:p>
          <a:pPr algn="r"/>
          <a:r>
            <a:rPr lang="de-CH" b="1" dirty="0" err="1">
              <a:solidFill>
                <a:srgbClr val="0F5494"/>
              </a:solidFill>
            </a:rPr>
            <a:t>Economic</a:t>
          </a:r>
          <a:r>
            <a:rPr lang="de-CH" b="1" dirty="0">
              <a:solidFill>
                <a:srgbClr val="0F5494"/>
              </a:solidFill>
            </a:rPr>
            <a:t> </a:t>
          </a:r>
          <a:r>
            <a:rPr lang="de-CH" b="1" dirty="0" err="1">
              <a:solidFill>
                <a:srgbClr val="0F5494"/>
              </a:solidFill>
            </a:rPr>
            <a:t>efficiency</a:t>
          </a:r>
          <a:endParaRPr lang="de-DE" b="1" dirty="0">
            <a:solidFill>
              <a:srgbClr val="0F5494"/>
            </a:solidFill>
          </a:endParaRPr>
        </a:p>
      </dgm:t>
    </dgm:pt>
    <dgm:pt modelId="{59065594-4015-44D0-BBF3-1DCEBACED574}" type="parTrans" cxnId="{C69C5B5A-F656-44B7-A09F-F581A7F139B1}">
      <dgm:prSet/>
      <dgm:spPr/>
      <dgm:t>
        <a:bodyPr/>
        <a:lstStyle/>
        <a:p>
          <a:endParaRPr lang="de-DE"/>
        </a:p>
      </dgm:t>
    </dgm:pt>
    <dgm:pt modelId="{3FF6187C-DC78-4194-BD6C-EF95FD7F7D12}" type="sibTrans" cxnId="{C69C5B5A-F656-44B7-A09F-F581A7F139B1}">
      <dgm:prSet/>
      <dgm:spPr/>
      <dgm:t>
        <a:bodyPr/>
        <a:lstStyle/>
        <a:p>
          <a:endParaRPr lang="de-DE"/>
        </a:p>
      </dgm:t>
    </dgm:pt>
    <dgm:pt modelId="{D4ECCFD1-494D-4F4E-A714-7462F17CCB7C}">
      <dgm:prSet phldrT="[Text]"/>
      <dgm:spPr>
        <a:solidFill>
          <a:srgbClr val="92D050">
            <a:alpha val="50000"/>
          </a:srgbClr>
        </a:solidFill>
      </dgm:spPr>
      <dgm:t>
        <a:bodyPr anchor="b"/>
        <a:lstStyle/>
        <a:p>
          <a:pPr algn="l"/>
          <a:r>
            <a:rPr lang="de-CH" b="1" dirty="0">
              <a:solidFill>
                <a:srgbClr val="0F5494"/>
              </a:solidFill>
            </a:rPr>
            <a:t>Environmental </a:t>
          </a:r>
          <a:r>
            <a:rPr lang="de-CH" b="1" dirty="0" err="1">
              <a:solidFill>
                <a:srgbClr val="0F5494"/>
              </a:solidFill>
            </a:rPr>
            <a:t>responsibility</a:t>
          </a:r>
          <a:endParaRPr lang="de-DE" b="1" dirty="0">
            <a:solidFill>
              <a:srgbClr val="0F5494"/>
            </a:solidFill>
          </a:endParaRPr>
        </a:p>
      </dgm:t>
    </dgm:pt>
    <dgm:pt modelId="{56C5BEE1-1176-404C-B6A2-6C52F2000B12}" type="parTrans" cxnId="{8CC994D4-01E8-4A35-A3F7-C26723967471}">
      <dgm:prSet/>
      <dgm:spPr/>
      <dgm:t>
        <a:bodyPr/>
        <a:lstStyle/>
        <a:p>
          <a:endParaRPr lang="de-DE"/>
        </a:p>
      </dgm:t>
    </dgm:pt>
    <dgm:pt modelId="{8EAB0426-C493-4B93-AE49-969FB713C0A8}" type="sibTrans" cxnId="{8CC994D4-01E8-4A35-A3F7-C26723967471}">
      <dgm:prSet/>
      <dgm:spPr/>
      <dgm:t>
        <a:bodyPr/>
        <a:lstStyle/>
        <a:p>
          <a:endParaRPr lang="de-DE"/>
        </a:p>
      </dgm:t>
    </dgm:pt>
    <dgm:pt modelId="{4132EE28-5843-4291-85CD-887F7A2E8CA8}" type="pres">
      <dgm:prSet presAssocID="{10D17093-BAF6-426E-A183-832383AA5179}" presName="compositeShape" presStyleCnt="0">
        <dgm:presLayoutVars>
          <dgm:chMax val="7"/>
          <dgm:dir/>
          <dgm:resizeHandles val="exact"/>
        </dgm:presLayoutVars>
      </dgm:prSet>
      <dgm:spPr/>
    </dgm:pt>
    <dgm:pt modelId="{D7FC244F-94D6-4C5B-A49F-4E7A3FC4B30C}" type="pres">
      <dgm:prSet presAssocID="{D6807FBE-B89C-493E-B285-7CF20CDD7DC7}" presName="circ1" presStyleLbl="vennNode1" presStyleIdx="0" presStyleCnt="3"/>
      <dgm:spPr/>
    </dgm:pt>
    <dgm:pt modelId="{BF5A715F-C677-48B5-A65F-0EF689CB374D}" type="pres">
      <dgm:prSet presAssocID="{D6807FBE-B89C-493E-B285-7CF20CDD7DC7}" presName="circ1Tx" presStyleLbl="revTx" presStyleIdx="0" presStyleCnt="0">
        <dgm:presLayoutVars>
          <dgm:chMax val="0"/>
          <dgm:chPref val="0"/>
          <dgm:bulletEnabled val="1"/>
        </dgm:presLayoutVars>
      </dgm:prSet>
      <dgm:spPr/>
    </dgm:pt>
    <dgm:pt modelId="{24FBC0F0-CC34-42CE-9F08-6139EF922E5D}" type="pres">
      <dgm:prSet presAssocID="{A6838703-1778-43AE-8763-5DBDB4363440}" presName="circ2" presStyleLbl="vennNode1" presStyleIdx="1" presStyleCnt="3"/>
      <dgm:spPr/>
    </dgm:pt>
    <dgm:pt modelId="{6AA0CA1B-9A5A-4DCE-84E1-F56D9CDEBB5B}" type="pres">
      <dgm:prSet presAssocID="{A6838703-1778-43AE-8763-5DBDB4363440}" presName="circ2Tx" presStyleLbl="revTx" presStyleIdx="0" presStyleCnt="0">
        <dgm:presLayoutVars>
          <dgm:chMax val="0"/>
          <dgm:chPref val="0"/>
          <dgm:bulletEnabled val="1"/>
        </dgm:presLayoutVars>
      </dgm:prSet>
      <dgm:spPr/>
    </dgm:pt>
    <dgm:pt modelId="{3796CB2D-3DBB-4496-B6F6-2CADC44346A2}" type="pres">
      <dgm:prSet presAssocID="{D4ECCFD1-494D-4F4E-A714-7462F17CCB7C}" presName="circ3" presStyleLbl="vennNode1" presStyleIdx="2" presStyleCnt="3"/>
      <dgm:spPr/>
    </dgm:pt>
    <dgm:pt modelId="{F730E725-D256-4FDD-8882-47B3F5A0AE54}" type="pres">
      <dgm:prSet presAssocID="{D4ECCFD1-494D-4F4E-A714-7462F17CCB7C}" presName="circ3Tx" presStyleLbl="revTx" presStyleIdx="0" presStyleCnt="0">
        <dgm:presLayoutVars>
          <dgm:chMax val="0"/>
          <dgm:chPref val="0"/>
          <dgm:bulletEnabled val="1"/>
        </dgm:presLayoutVars>
      </dgm:prSet>
      <dgm:spPr/>
    </dgm:pt>
  </dgm:ptLst>
  <dgm:cxnLst>
    <dgm:cxn modelId="{1F7AEC19-87C9-4A54-8D5F-3A285717937C}" type="presOf" srcId="{10D17093-BAF6-426E-A183-832383AA5179}" destId="{4132EE28-5843-4291-85CD-887F7A2E8CA8}" srcOrd="0" destOrd="0" presId="urn:microsoft.com/office/officeart/2005/8/layout/venn1"/>
    <dgm:cxn modelId="{FCF8455E-76CD-4F62-95B1-3157028D5143}" type="presOf" srcId="{D4ECCFD1-494D-4F4E-A714-7462F17CCB7C}" destId="{F730E725-D256-4FDD-8882-47B3F5A0AE54}" srcOrd="1" destOrd="0" presId="urn:microsoft.com/office/officeart/2005/8/layout/venn1"/>
    <dgm:cxn modelId="{CE6F3A48-B883-4E47-953C-694E5117D509}" type="presOf" srcId="{A6838703-1778-43AE-8763-5DBDB4363440}" destId="{24FBC0F0-CC34-42CE-9F08-6139EF922E5D}" srcOrd="0" destOrd="0" presId="urn:microsoft.com/office/officeart/2005/8/layout/venn1"/>
    <dgm:cxn modelId="{C69C5B5A-F656-44B7-A09F-F581A7F139B1}" srcId="{10D17093-BAF6-426E-A183-832383AA5179}" destId="{A6838703-1778-43AE-8763-5DBDB4363440}" srcOrd="1" destOrd="0" parTransId="{59065594-4015-44D0-BBF3-1DCEBACED574}" sibTransId="{3FF6187C-DC78-4194-BD6C-EF95FD7F7D12}"/>
    <dgm:cxn modelId="{6E7FCF8F-46CA-47BD-B714-11CE1D85DA32}" type="presOf" srcId="{D4ECCFD1-494D-4F4E-A714-7462F17CCB7C}" destId="{3796CB2D-3DBB-4496-B6F6-2CADC44346A2}" srcOrd="0" destOrd="0" presId="urn:microsoft.com/office/officeart/2005/8/layout/venn1"/>
    <dgm:cxn modelId="{FBC352B3-7481-4601-B524-B6307DF4BEA4}" type="presOf" srcId="{D6807FBE-B89C-493E-B285-7CF20CDD7DC7}" destId="{BF5A715F-C677-48B5-A65F-0EF689CB374D}" srcOrd="1" destOrd="0" presId="urn:microsoft.com/office/officeart/2005/8/layout/venn1"/>
    <dgm:cxn modelId="{339F2FD1-B97B-4582-8094-065FA1360882}" type="presOf" srcId="{D6807FBE-B89C-493E-B285-7CF20CDD7DC7}" destId="{D7FC244F-94D6-4C5B-A49F-4E7A3FC4B30C}" srcOrd="0" destOrd="0" presId="urn:microsoft.com/office/officeart/2005/8/layout/venn1"/>
    <dgm:cxn modelId="{8CC994D4-01E8-4A35-A3F7-C26723967471}" srcId="{10D17093-BAF6-426E-A183-832383AA5179}" destId="{D4ECCFD1-494D-4F4E-A714-7462F17CCB7C}" srcOrd="2" destOrd="0" parTransId="{56C5BEE1-1176-404C-B6A2-6C52F2000B12}" sibTransId="{8EAB0426-C493-4B93-AE49-969FB713C0A8}"/>
    <dgm:cxn modelId="{880087E7-BE9A-4BCB-A76B-55095DDD54DA}" srcId="{10D17093-BAF6-426E-A183-832383AA5179}" destId="{D6807FBE-B89C-493E-B285-7CF20CDD7DC7}" srcOrd="0" destOrd="0" parTransId="{E2F17D83-B2B6-4B50-AFCB-5078D907A16D}" sibTransId="{4CFD439B-9BD5-49D2-9274-1A597C73AB00}"/>
    <dgm:cxn modelId="{91BBBAF4-B603-4134-BA49-8AB13E32FEE0}" type="presOf" srcId="{A6838703-1778-43AE-8763-5DBDB4363440}" destId="{6AA0CA1B-9A5A-4DCE-84E1-F56D9CDEBB5B}" srcOrd="1" destOrd="0" presId="urn:microsoft.com/office/officeart/2005/8/layout/venn1"/>
    <dgm:cxn modelId="{5D08CE52-315A-4444-A41C-EEBA10E6380C}" type="presParOf" srcId="{4132EE28-5843-4291-85CD-887F7A2E8CA8}" destId="{D7FC244F-94D6-4C5B-A49F-4E7A3FC4B30C}" srcOrd="0" destOrd="0" presId="urn:microsoft.com/office/officeart/2005/8/layout/venn1"/>
    <dgm:cxn modelId="{C7E35852-47EC-4C78-90D7-498EC4EED379}" type="presParOf" srcId="{4132EE28-5843-4291-85CD-887F7A2E8CA8}" destId="{BF5A715F-C677-48B5-A65F-0EF689CB374D}" srcOrd="1" destOrd="0" presId="urn:microsoft.com/office/officeart/2005/8/layout/venn1"/>
    <dgm:cxn modelId="{1D059723-4D98-4F01-B765-F918021445F2}" type="presParOf" srcId="{4132EE28-5843-4291-85CD-887F7A2E8CA8}" destId="{24FBC0F0-CC34-42CE-9F08-6139EF922E5D}" srcOrd="2" destOrd="0" presId="urn:microsoft.com/office/officeart/2005/8/layout/venn1"/>
    <dgm:cxn modelId="{3AFE10AC-D6F2-470C-8614-5AAED89EDCBA}" type="presParOf" srcId="{4132EE28-5843-4291-85CD-887F7A2E8CA8}" destId="{6AA0CA1B-9A5A-4DCE-84E1-F56D9CDEBB5B}" srcOrd="3" destOrd="0" presId="urn:microsoft.com/office/officeart/2005/8/layout/venn1"/>
    <dgm:cxn modelId="{059A1FA1-BFE6-496F-8EFA-FA0B93E66836}" type="presParOf" srcId="{4132EE28-5843-4291-85CD-887F7A2E8CA8}" destId="{3796CB2D-3DBB-4496-B6F6-2CADC44346A2}" srcOrd="4" destOrd="0" presId="urn:microsoft.com/office/officeart/2005/8/layout/venn1"/>
    <dgm:cxn modelId="{8A1799D1-8C83-4BC8-9A37-A677768E0890}" type="presParOf" srcId="{4132EE28-5843-4291-85CD-887F7A2E8CA8}" destId="{F730E725-D256-4FDD-8882-47B3F5A0AE5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AE959-ECBD-41AF-8601-8F3CF339974E}">
      <dsp:nvSpPr>
        <dsp:cNvPr id="0" name=""/>
        <dsp:cNvSpPr/>
      </dsp:nvSpPr>
      <dsp:spPr>
        <a:xfrm>
          <a:off x="0" y="757388"/>
          <a:ext cx="10922000" cy="1590521"/>
        </a:xfrm>
        <a:prstGeom prst="notchedRightArrow">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480AB-AC9E-426B-924F-BD0284C28D6A}">
      <dsp:nvSpPr>
        <dsp:cNvPr id="0" name=""/>
        <dsp:cNvSpPr/>
      </dsp:nvSpPr>
      <dsp:spPr>
        <a:xfrm>
          <a:off x="0" y="510181"/>
          <a:ext cx="2130117" cy="57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it-IT" sz="1200" kern="1200" dirty="0"/>
            <a:t>1972 – I Conferenza ONU sull’Ambiente Umano (Stoccolma)</a:t>
          </a:r>
        </a:p>
      </dsp:txBody>
      <dsp:txXfrm>
        <a:off x="0" y="510181"/>
        <a:ext cx="2130117" cy="575623"/>
      </dsp:txXfrm>
    </dsp:sp>
    <dsp:sp modelId="{57C1EEBF-0A50-4EBA-AAA1-A688F6C032F4}">
      <dsp:nvSpPr>
        <dsp:cNvPr id="0" name=""/>
        <dsp:cNvSpPr/>
      </dsp:nvSpPr>
      <dsp:spPr>
        <a:xfrm>
          <a:off x="1374048" y="1383609"/>
          <a:ext cx="310529" cy="310529"/>
        </a:xfrm>
        <a:prstGeom prst="ellipse">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AE959-ECBD-41AF-8601-8F3CF339974E}">
      <dsp:nvSpPr>
        <dsp:cNvPr id="0" name=""/>
        <dsp:cNvSpPr/>
      </dsp:nvSpPr>
      <dsp:spPr>
        <a:xfrm>
          <a:off x="0" y="605909"/>
          <a:ext cx="10793592" cy="1414863"/>
        </a:xfrm>
        <a:prstGeom prst="notchedRightArrow">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480AB-AC9E-426B-924F-BD0284C28D6A}">
      <dsp:nvSpPr>
        <dsp:cNvPr id="0" name=""/>
        <dsp:cNvSpPr/>
      </dsp:nvSpPr>
      <dsp:spPr>
        <a:xfrm>
          <a:off x="0" y="94323"/>
          <a:ext cx="2105074" cy="51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it-IT" sz="1200" b="0" kern="1200" dirty="0"/>
            <a:t>2000 - III Conferenza Europea sulle Città sostenibili (Hannover)</a:t>
          </a:r>
        </a:p>
      </dsp:txBody>
      <dsp:txXfrm>
        <a:off x="0" y="94323"/>
        <a:ext cx="2105074" cy="512050"/>
      </dsp:txXfrm>
    </dsp:sp>
    <dsp:sp modelId="{57C1EEBF-0A50-4EBA-AAA1-A688F6C032F4}">
      <dsp:nvSpPr>
        <dsp:cNvPr id="0" name=""/>
        <dsp:cNvSpPr/>
      </dsp:nvSpPr>
      <dsp:spPr>
        <a:xfrm>
          <a:off x="1302308" y="1162807"/>
          <a:ext cx="276234" cy="276234"/>
        </a:xfrm>
        <a:prstGeom prst="ellipse">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C244F-94D6-4C5B-A49F-4E7A3FC4B30C}">
      <dsp:nvSpPr>
        <dsp:cNvPr id="0" name=""/>
        <dsp:cNvSpPr/>
      </dsp:nvSpPr>
      <dsp:spPr>
        <a:xfrm>
          <a:off x="1795610" y="49509"/>
          <a:ext cx="2376474" cy="2376474"/>
        </a:xfrm>
        <a:prstGeom prst="ellipse">
          <a:avLst/>
        </a:prstGeom>
        <a:solidFill>
          <a:srgbClr val="C000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de-CH" sz="1800" b="1" kern="1200" dirty="0" err="1">
              <a:solidFill>
                <a:srgbClr val="0F5494"/>
              </a:solidFill>
            </a:rPr>
            <a:t>Social</a:t>
          </a:r>
          <a:br>
            <a:rPr lang="de-CH" sz="1800" b="1" kern="1200" dirty="0">
              <a:solidFill>
                <a:srgbClr val="0F5494"/>
              </a:solidFill>
            </a:rPr>
          </a:br>
          <a:r>
            <a:rPr lang="de-CH" sz="1800" b="1" kern="1200" dirty="0" err="1">
              <a:solidFill>
                <a:srgbClr val="0F5494"/>
              </a:solidFill>
            </a:rPr>
            <a:t>solidarity</a:t>
          </a:r>
          <a:endParaRPr lang="de-DE" sz="1800" b="1" kern="1200" dirty="0">
            <a:solidFill>
              <a:srgbClr val="0F5494"/>
            </a:solidFill>
          </a:endParaRPr>
        </a:p>
      </dsp:txBody>
      <dsp:txXfrm>
        <a:off x="2112473" y="465392"/>
        <a:ext cx="1742748" cy="1069413"/>
      </dsp:txXfrm>
    </dsp:sp>
    <dsp:sp modelId="{24FBC0F0-CC34-42CE-9F08-6139EF922E5D}">
      <dsp:nvSpPr>
        <dsp:cNvPr id="0" name=""/>
        <dsp:cNvSpPr/>
      </dsp:nvSpPr>
      <dsp:spPr>
        <a:xfrm>
          <a:off x="2653121" y="1534806"/>
          <a:ext cx="2376474" cy="2376474"/>
        </a:xfrm>
        <a:prstGeom prst="ellipse">
          <a:avLst/>
        </a:prstGeom>
        <a:solidFill>
          <a:srgbClr val="FFD624">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de-CH" sz="1800" b="1" kern="1200" dirty="0" err="1">
              <a:solidFill>
                <a:srgbClr val="0F5494"/>
              </a:solidFill>
            </a:rPr>
            <a:t>Economic</a:t>
          </a:r>
          <a:r>
            <a:rPr lang="de-CH" sz="1800" b="1" kern="1200" dirty="0">
              <a:solidFill>
                <a:srgbClr val="0F5494"/>
              </a:solidFill>
            </a:rPr>
            <a:t> </a:t>
          </a:r>
          <a:r>
            <a:rPr lang="de-CH" sz="1800" b="1" kern="1200" dirty="0" err="1">
              <a:solidFill>
                <a:srgbClr val="0F5494"/>
              </a:solidFill>
            </a:rPr>
            <a:t>efficiency</a:t>
          </a:r>
          <a:endParaRPr lang="de-DE" sz="1800" b="1" kern="1200" dirty="0">
            <a:solidFill>
              <a:srgbClr val="0F5494"/>
            </a:solidFill>
          </a:endParaRPr>
        </a:p>
      </dsp:txBody>
      <dsp:txXfrm>
        <a:off x="3379927" y="2148729"/>
        <a:ext cx="1425884" cy="1307061"/>
      </dsp:txXfrm>
    </dsp:sp>
    <dsp:sp modelId="{3796CB2D-3DBB-4496-B6F6-2CADC44346A2}">
      <dsp:nvSpPr>
        <dsp:cNvPr id="0" name=""/>
        <dsp:cNvSpPr/>
      </dsp:nvSpPr>
      <dsp:spPr>
        <a:xfrm>
          <a:off x="938099" y="1534806"/>
          <a:ext cx="2376474" cy="2376474"/>
        </a:xfrm>
        <a:prstGeom prst="ellipse">
          <a:avLst/>
        </a:prstGeom>
        <a:solidFill>
          <a:srgbClr val="92D05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l" defTabSz="800100">
            <a:lnSpc>
              <a:spcPct val="90000"/>
            </a:lnSpc>
            <a:spcBef>
              <a:spcPct val="0"/>
            </a:spcBef>
            <a:spcAft>
              <a:spcPct val="35000"/>
            </a:spcAft>
            <a:buNone/>
          </a:pPr>
          <a:r>
            <a:rPr lang="de-CH" sz="1800" b="1" kern="1200" dirty="0">
              <a:solidFill>
                <a:srgbClr val="0F5494"/>
              </a:solidFill>
            </a:rPr>
            <a:t>Environmental </a:t>
          </a:r>
          <a:r>
            <a:rPr lang="de-CH" sz="1800" b="1" kern="1200" dirty="0" err="1">
              <a:solidFill>
                <a:srgbClr val="0F5494"/>
              </a:solidFill>
            </a:rPr>
            <a:t>responsibility</a:t>
          </a:r>
          <a:endParaRPr lang="de-DE" sz="1800" b="1" kern="1200" dirty="0">
            <a:solidFill>
              <a:srgbClr val="0F5494"/>
            </a:solidFill>
          </a:endParaRPr>
        </a:p>
      </dsp:txBody>
      <dsp:txXfrm>
        <a:off x="1161884" y="2148729"/>
        <a:ext cx="1425884" cy="13070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5C5AB-7403-4062-B303-CC78DC503BD9}" type="datetimeFigureOut">
              <a:rPr lang="it-IT" smtClean="0"/>
              <a:t>25/09/2025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CB908-D150-43CF-A0E1-F7497DEF4E88}" type="slidenum">
              <a:rPr lang="it-IT" smtClean="0"/>
              <a:t>‹N›</a:t>
            </a:fld>
            <a:endParaRPr lang="it-IT"/>
          </a:p>
        </p:txBody>
      </p:sp>
    </p:spTree>
    <p:extLst>
      <p:ext uri="{BB962C8B-B14F-4D97-AF65-F5344CB8AC3E}">
        <p14:creationId xmlns:p14="http://schemas.microsoft.com/office/powerpoint/2010/main" val="423392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xfrm>
            <a:off x="385763" y="685800"/>
            <a:ext cx="6076950" cy="3419475"/>
          </a:xfrm>
          <a:ln/>
        </p:spPr>
      </p:sp>
      <p:sp>
        <p:nvSpPr>
          <p:cNvPr id="440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44036" name="Segnaposto numero diapositiva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A07073C9-DC81-4667-8767-9523E5BBB6CE}" type="slidenum">
              <a:rPr lang="it-IT" altLang="it-IT">
                <a:latin typeface="Verdana" panose="020B0604030504040204" pitchFamily="34" charset="0"/>
                <a:ea typeface="Geneva"/>
              </a:rPr>
              <a:pPr>
                <a:spcBef>
                  <a:spcPct val="0"/>
                </a:spcBef>
                <a:buClrTx/>
                <a:buFontTx/>
                <a:buNone/>
              </a:pPr>
              <a:t>38</a:t>
            </a:fld>
            <a:endParaRPr lang="it-IT" altLang="it-IT">
              <a:latin typeface="Verdana" panose="020B0604030504040204" pitchFamily="34" charset="0"/>
              <a:ea typeface="Geneva"/>
            </a:endParaRPr>
          </a:p>
        </p:txBody>
      </p:sp>
    </p:spTree>
    <p:extLst>
      <p:ext uri="{BB962C8B-B14F-4D97-AF65-F5344CB8AC3E}">
        <p14:creationId xmlns:p14="http://schemas.microsoft.com/office/powerpoint/2010/main" val="369398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xfrm>
            <a:off x="385763" y="685800"/>
            <a:ext cx="6076950" cy="3419475"/>
          </a:xfrm>
          <a:ln/>
        </p:spPr>
      </p:sp>
      <p:sp>
        <p:nvSpPr>
          <p:cNvPr id="4608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46084" name="Segnaposto numero diapositiva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D266622-FD38-4BDE-BAAE-0AC03A8B17DD}" type="slidenum">
              <a:rPr lang="it-IT" altLang="it-IT">
                <a:latin typeface="Verdana" panose="020B0604030504040204" pitchFamily="34" charset="0"/>
                <a:ea typeface="Geneva"/>
              </a:rPr>
              <a:pPr>
                <a:spcBef>
                  <a:spcPct val="0"/>
                </a:spcBef>
                <a:buClrTx/>
                <a:buFontTx/>
                <a:buNone/>
              </a:pPr>
              <a:t>41</a:t>
            </a:fld>
            <a:endParaRPr lang="it-IT" altLang="it-IT">
              <a:latin typeface="Verdana" panose="020B0604030504040204" pitchFamily="34" charset="0"/>
              <a:ea typeface="Geneva"/>
            </a:endParaRPr>
          </a:p>
        </p:txBody>
      </p:sp>
    </p:spTree>
    <p:extLst>
      <p:ext uri="{BB962C8B-B14F-4D97-AF65-F5344CB8AC3E}">
        <p14:creationId xmlns:p14="http://schemas.microsoft.com/office/powerpoint/2010/main" val="26795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xfrm>
            <a:off x="385763" y="685800"/>
            <a:ext cx="6076950" cy="3419475"/>
          </a:xfrm>
          <a:ln/>
        </p:spPr>
      </p:sp>
      <p:sp>
        <p:nvSpPr>
          <p:cNvPr id="4608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46084" name="Segnaposto numero diapositiva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D266622-FD38-4BDE-BAAE-0AC03A8B17DD}" type="slidenum">
              <a:rPr lang="it-IT" altLang="it-IT">
                <a:latin typeface="Verdana" panose="020B0604030504040204" pitchFamily="34" charset="0"/>
                <a:ea typeface="Geneva"/>
              </a:rPr>
              <a:pPr>
                <a:spcBef>
                  <a:spcPct val="0"/>
                </a:spcBef>
                <a:buClrTx/>
                <a:buFontTx/>
                <a:buNone/>
              </a:pPr>
              <a:t>43</a:t>
            </a:fld>
            <a:endParaRPr lang="it-IT" altLang="it-IT">
              <a:latin typeface="Verdana" panose="020B0604030504040204" pitchFamily="34" charset="0"/>
              <a:ea typeface="Geneva"/>
            </a:endParaRPr>
          </a:p>
        </p:txBody>
      </p:sp>
    </p:spTree>
    <p:extLst>
      <p:ext uri="{BB962C8B-B14F-4D97-AF65-F5344CB8AC3E}">
        <p14:creationId xmlns:p14="http://schemas.microsoft.com/office/powerpoint/2010/main" val="265216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2">
            <a:extLst>
              <a:ext uri="{FF2B5EF4-FFF2-40B4-BE49-F238E27FC236}">
                <a16:creationId xmlns:a16="http://schemas.microsoft.com/office/drawing/2014/main" id="{838FC8AB-449C-40CD-AEEA-B4993B232D0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1">
                <a:solidFill>
                  <a:schemeClr val="bg1"/>
                </a:solidFill>
                <a:latin typeface="Verdana" panose="020B0604030504040204" pitchFamily="34" charset="0"/>
                <a:cs typeface="Geneva"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1">
                <a:solidFill>
                  <a:schemeClr val="bg1"/>
                </a:solidFill>
                <a:latin typeface="Verdana" panose="020B0604030504040204" pitchFamily="34"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1">
                <a:solidFill>
                  <a:schemeClr val="bg1"/>
                </a:solidFill>
                <a:latin typeface="Verdana" panose="020B0604030504040204" pitchFamily="34"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1">
                <a:solidFill>
                  <a:schemeClr val="bg1"/>
                </a:solidFill>
                <a:latin typeface="Verdana" panose="020B0604030504040204" pitchFamily="34"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b="1">
                <a:solidFill>
                  <a:schemeClr val="bg1"/>
                </a:solidFill>
                <a:latin typeface="Verdana" panose="020B0604030504040204" pitchFamily="34" charset="0"/>
                <a:cs typeface="Geneva" charset="0"/>
              </a:defRPr>
            </a:lvl9pPr>
          </a:lstStyle>
          <a:p>
            <a:fld id="{1C4CA9E5-7A1C-437C-8044-EC113D1C81E0}" type="slidenum">
              <a:rPr lang="it-IT" altLang="it-IT" sz="1200" b="0">
                <a:solidFill>
                  <a:srgbClr val="000000"/>
                </a:solidFill>
              </a:rPr>
              <a:pPr/>
              <a:t>45</a:t>
            </a:fld>
            <a:endParaRPr lang="it-IT" altLang="it-IT" sz="1200" b="0">
              <a:solidFill>
                <a:srgbClr val="000000"/>
              </a:solidFill>
            </a:endParaRPr>
          </a:p>
        </p:txBody>
      </p:sp>
      <p:sp>
        <p:nvSpPr>
          <p:cNvPr id="20483" name="Text Box 1">
            <a:extLst>
              <a:ext uri="{FF2B5EF4-FFF2-40B4-BE49-F238E27FC236}">
                <a16:creationId xmlns:a16="http://schemas.microsoft.com/office/drawing/2014/main" id="{C2A5B6F6-17DE-460D-8D76-C96BDBB3820E}"/>
              </a:ext>
            </a:extLst>
          </p:cNvPr>
          <p:cNvSpPr>
            <a:spLocks noGrp="1" noRot="1" noChangeAspect="1" noChangeArrowheads="1" noTextEdit="1"/>
          </p:cNvSpPr>
          <p:nvPr>
            <p:ph type="sldImg"/>
          </p:nvPr>
        </p:nvSpPr>
        <p:spPr>
          <a:xfrm>
            <a:off x="384175" y="685800"/>
            <a:ext cx="6084888" cy="3424238"/>
          </a:xfrm>
          <a:solidFill>
            <a:srgbClr val="FFFFFF"/>
          </a:solidFill>
          <a:ln/>
        </p:spPr>
      </p:sp>
      <p:sp>
        <p:nvSpPr>
          <p:cNvPr id="20484" name="Text Box 2">
            <a:extLst>
              <a:ext uri="{FF2B5EF4-FFF2-40B4-BE49-F238E27FC236}">
                <a16:creationId xmlns:a16="http://schemas.microsoft.com/office/drawing/2014/main" id="{CF59B26C-4987-48D7-B9E6-C884BDD922B1}"/>
              </a:ext>
            </a:extLst>
          </p:cNvPr>
          <p:cNvSpPr>
            <a:spLocks noGrp="1" noChangeArrowheads="1"/>
          </p:cNvSpPr>
          <p:nvPr>
            <p:ph type="body" idx="1"/>
          </p:nvPr>
        </p:nvSpPr>
        <p:spPr>
          <a:xfrm>
            <a:off x="914400" y="4343400"/>
            <a:ext cx="50244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5" name="Segnaposto piè di pagina 4"/>
          <p:cNvSpPr>
            <a:spLocks noGrp="1"/>
          </p:cNvSpPr>
          <p:nvPr>
            <p:ph type="ftr" sz="quarter" idx="11"/>
          </p:nvPr>
        </p:nvSpPr>
        <p:spPr/>
        <p:txBody>
          <a:bodyPr/>
          <a:lstStyle/>
          <a:p>
            <a:r>
              <a:rPr lang="it-IT"/>
              <a:t>Direzione Ambiente ed Energia</a:t>
            </a:r>
          </a:p>
        </p:txBody>
      </p:sp>
    </p:spTree>
    <p:extLst>
      <p:ext uri="{BB962C8B-B14F-4D97-AF65-F5344CB8AC3E}">
        <p14:creationId xmlns:p14="http://schemas.microsoft.com/office/powerpoint/2010/main" val="427848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5" name="Segnaposto piè di pagina 4"/>
          <p:cNvSpPr>
            <a:spLocks noGrp="1"/>
          </p:cNvSpPr>
          <p:nvPr>
            <p:ph type="ftr" sz="quarter" idx="11"/>
          </p:nvPr>
        </p:nvSpPr>
        <p:spPr/>
        <p:txBody>
          <a:bodyPr/>
          <a:lstStyle/>
          <a:p>
            <a:r>
              <a:rPr lang="it-IT"/>
              <a:t>Direzione Ambiente ed Energia</a:t>
            </a:r>
          </a:p>
        </p:txBody>
      </p:sp>
    </p:spTree>
    <p:extLst>
      <p:ext uri="{BB962C8B-B14F-4D97-AF65-F5344CB8AC3E}">
        <p14:creationId xmlns:p14="http://schemas.microsoft.com/office/powerpoint/2010/main" val="1444176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5" name="Segnaposto piè di pagina 4"/>
          <p:cNvSpPr>
            <a:spLocks noGrp="1"/>
          </p:cNvSpPr>
          <p:nvPr>
            <p:ph type="ftr" sz="quarter" idx="11"/>
          </p:nvPr>
        </p:nvSpPr>
        <p:spPr/>
        <p:txBody>
          <a:bodyPr/>
          <a:lstStyle/>
          <a:p>
            <a:r>
              <a:rPr lang="it-IT"/>
              <a:t>Direzione Ambiente ed Energia</a:t>
            </a:r>
          </a:p>
        </p:txBody>
      </p:sp>
    </p:spTree>
    <p:extLst>
      <p:ext uri="{BB962C8B-B14F-4D97-AF65-F5344CB8AC3E}">
        <p14:creationId xmlns:p14="http://schemas.microsoft.com/office/powerpoint/2010/main" val="284128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5" name="Segnaposto piè di pagina 4"/>
          <p:cNvSpPr>
            <a:spLocks noGrp="1"/>
          </p:cNvSpPr>
          <p:nvPr>
            <p:ph type="ftr" sz="quarter" idx="11"/>
          </p:nvPr>
        </p:nvSpPr>
        <p:spPr/>
        <p:txBody>
          <a:bodyPr/>
          <a:lstStyle/>
          <a:p>
            <a:r>
              <a:rPr lang="it-IT"/>
              <a:t>Direzione Ambiente ed Energia</a:t>
            </a:r>
          </a:p>
        </p:txBody>
      </p:sp>
    </p:spTree>
    <p:extLst>
      <p:ext uri="{BB962C8B-B14F-4D97-AF65-F5344CB8AC3E}">
        <p14:creationId xmlns:p14="http://schemas.microsoft.com/office/powerpoint/2010/main" val="2991597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piè di pagina 4"/>
          <p:cNvSpPr>
            <a:spLocks noGrp="1"/>
          </p:cNvSpPr>
          <p:nvPr>
            <p:ph type="ftr" sz="quarter" idx="11"/>
          </p:nvPr>
        </p:nvSpPr>
        <p:spPr/>
        <p:txBody>
          <a:bodyPr/>
          <a:lstStyle/>
          <a:p>
            <a:r>
              <a:rPr lang="it-IT"/>
              <a:t>Direzione Ambiente ed Energia</a:t>
            </a:r>
          </a:p>
        </p:txBody>
      </p:sp>
    </p:spTree>
    <p:extLst>
      <p:ext uri="{BB962C8B-B14F-4D97-AF65-F5344CB8AC3E}">
        <p14:creationId xmlns:p14="http://schemas.microsoft.com/office/powerpoint/2010/main" val="3756887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5927D45-82D7-4FF4-959D-EAB32376944E}" type="datetimeFigureOut">
              <a:rPr lang="it-IT" smtClean="0"/>
              <a:t>25/09/2025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38CD91E-F680-4EE8-8A14-CE35FF400010}"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598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5927D45-82D7-4FF4-959D-EAB32376944E}" type="datetimeFigureOut">
              <a:rPr lang="it-IT" smtClean="0"/>
              <a:t>25/09/2025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38CD91E-F680-4EE8-8A14-CE35FF400010}" type="slidenum">
              <a:rPr lang="it-IT" smtClean="0"/>
              <a:t>‹N›</a:t>
            </a:fld>
            <a:endParaRPr lang="it-IT"/>
          </a:p>
        </p:txBody>
      </p:sp>
    </p:spTree>
    <p:extLst>
      <p:ext uri="{BB962C8B-B14F-4D97-AF65-F5344CB8AC3E}">
        <p14:creationId xmlns:p14="http://schemas.microsoft.com/office/powerpoint/2010/main" val="291056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5927D45-82D7-4FF4-959D-EAB32376944E}" type="datetimeFigureOut">
              <a:rPr lang="it-IT" smtClean="0"/>
              <a:t>25/09/2025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38CD91E-F680-4EE8-8A14-CE35FF400010}" type="slidenum">
              <a:rPr lang="it-IT" smtClean="0"/>
              <a:t>‹N›</a:t>
            </a:fld>
            <a:endParaRPr lang="it-IT"/>
          </a:p>
        </p:txBody>
      </p:sp>
    </p:spTree>
    <p:extLst>
      <p:ext uri="{BB962C8B-B14F-4D97-AF65-F5344CB8AC3E}">
        <p14:creationId xmlns:p14="http://schemas.microsoft.com/office/powerpoint/2010/main" val="100260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5927D45-82D7-4FF4-959D-EAB32376944E}" type="datetimeFigureOut">
              <a:rPr lang="it-IT" smtClean="0"/>
              <a:t>25/09/2025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38CD91E-F680-4EE8-8A14-CE35FF400010}" type="slidenum">
              <a:rPr lang="it-IT" smtClean="0"/>
              <a:t>‹N›</a:t>
            </a:fld>
            <a:endParaRPr lang="it-IT"/>
          </a:p>
        </p:txBody>
      </p:sp>
    </p:spTree>
    <p:extLst>
      <p:ext uri="{BB962C8B-B14F-4D97-AF65-F5344CB8AC3E}">
        <p14:creationId xmlns:p14="http://schemas.microsoft.com/office/powerpoint/2010/main" val="65624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5927D45-82D7-4FF4-959D-EAB32376944E}" type="datetimeFigureOut">
              <a:rPr lang="it-IT" smtClean="0"/>
              <a:t>25/09/2025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38CD91E-F680-4EE8-8A14-CE35FF400010}"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16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5927D45-82D7-4FF4-959D-EAB32376944E}" type="datetimeFigureOut">
              <a:rPr lang="it-IT" smtClean="0"/>
              <a:t>25/09/2025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38CD91E-F680-4EE8-8A14-CE35FF400010}" type="slidenum">
              <a:rPr lang="it-IT" smtClean="0"/>
              <a:t>‹N›</a:t>
            </a:fld>
            <a:endParaRPr lang="it-IT"/>
          </a:p>
        </p:txBody>
      </p:sp>
    </p:spTree>
    <p:extLst>
      <p:ext uri="{BB962C8B-B14F-4D97-AF65-F5344CB8AC3E}">
        <p14:creationId xmlns:p14="http://schemas.microsoft.com/office/powerpoint/2010/main" val="221680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5927D45-82D7-4FF4-959D-EAB32376944E}" type="datetimeFigureOut">
              <a:rPr lang="it-IT" smtClean="0"/>
              <a:t>25/09/2025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38CD91E-F680-4EE8-8A14-CE35FF400010}" type="slidenum">
              <a:rPr lang="it-IT" smtClean="0"/>
              <a:t>‹N›</a:t>
            </a:fld>
            <a:endParaRPr lang="it-IT"/>
          </a:p>
        </p:txBody>
      </p:sp>
    </p:spTree>
    <p:extLst>
      <p:ext uri="{BB962C8B-B14F-4D97-AF65-F5344CB8AC3E}">
        <p14:creationId xmlns:p14="http://schemas.microsoft.com/office/powerpoint/2010/main" val="281959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15927D45-82D7-4FF4-959D-EAB32376944E}" type="datetimeFigureOut">
              <a:rPr lang="it-IT" smtClean="0"/>
              <a:t>25/09/2025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38CD91E-F680-4EE8-8A14-CE35FF400010}" type="slidenum">
              <a:rPr lang="it-IT" smtClean="0"/>
              <a:t>‹N›</a:t>
            </a:fld>
            <a:endParaRPr lang="it-IT"/>
          </a:p>
        </p:txBody>
      </p:sp>
    </p:spTree>
    <p:extLst>
      <p:ext uri="{BB962C8B-B14F-4D97-AF65-F5344CB8AC3E}">
        <p14:creationId xmlns:p14="http://schemas.microsoft.com/office/powerpoint/2010/main" val="242193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927D45-82D7-4FF4-959D-EAB32376944E}" type="datetimeFigureOut">
              <a:rPr lang="it-IT" smtClean="0"/>
              <a:t>25/09/2025</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938CD91E-F680-4EE8-8A14-CE35FF400010}" type="slidenum">
              <a:rPr lang="it-IT" smtClean="0"/>
              <a:t>‹N›</a:t>
            </a:fld>
            <a:endParaRPr lang="it-IT"/>
          </a:p>
        </p:txBody>
      </p:sp>
    </p:spTree>
    <p:extLst>
      <p:ext uri="{BB962C8B-B14F-4D97-AF65-F5344CB8AC3E}">
        <p14:creationId xmlns:p14="http://schemas.microsoft.com/office/powerpoint/2010/main" val="408097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5927D45-82D7-4FF4-959D-EAB32376944E}" type="datetimeFigureOut">
              <a:rPr lang="it-IT" smtClean="0"/>
              <a:t>25/09/2025</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8CD91E-F680-4EE8-8A14-CE35FF400010}" type="slidenum">
              <a:rPr lang="it-IT" smtClean="0"/>
              <a:t>‹N›</a:t>
            </a:fld>
            <a:endParaRPr lang="it-IT"/>
          </a:p>
        </p:txBody>
      </p:sp>
    </p:spTree>
    <p:extLst>
      <p:ext uri="{BB962C8B-B14F-4D97-AF65-F5344CB8AC3E}">
        <p14:creationId xmlns:p14="http://schemas.microsoft.com/office/powerpoint/2010/main" val="365753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5927D45-82D7-4FF4-959D-EAB32376944E}" type="datetimeFigureOut">
              <a:rPr lang="it-IT" smtClean="0"/>
              <a:t>25/09/2025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38CD91E-F680-4EE8-8A14-CE35FF400010}" type="slidenum">
              <a:rPr lang="it-IT" smtClean="0"/>
              <a:t>‹N›</a:t>
            </a:fld>
            <a:endParaRPr lang="it-IT"/>
          </a:p>
        </p:txBody>
      </p:sp>
    </p:spTree>
    <p:extLst>
      <p:ext uri="{BB962C8B-B14F-4D97-AF65-F5344CB8AC3E}">
        <p14:creationId xmlns:p14="http://schemas.microsoft.com/office/powerpoint/2010/main" val="149143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5927D45-82D7-4FF4-959D-EAB32376944E}" type="datetimeFigureOut">
              <a:rPr lang="it-IT" smtClean="0"/>
              <a:t>25/09/2025</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38CD91E-F680-4EE8-8A14-CE35FF400010}"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0985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clubofrome.org/publication/the-limits-to-growth/" TargetMode="External"/><Relationship Id="rId2" Type="http://schemas.openxmlformats.org/officeDocument/2006/relationships/hyperlink" Target="https://www.clubofrome.org/about-us/" TargetMode="External"/><Relationship Id="rId1" Type="http://schemas.openxmlformats.org/officeDocument/2006/relationships/slideLayout" Target="../slideLayouts/slideLayout7.xml"/><Relationship Id="rId4" Type="http://schemas.openxmlformats.org/officeDocument/2006/relationships/hyperlink" Target="https://youtu.be/gt4WsMfi6d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18" Type="http://schemas.openxmlformats.org/officeDocument/2006/relationships/image" Target="../media/image26.emf"/><Relationship Id="rId3" Type="http://schemas.openxmlformats.org/officeDocument/2006/relationships/diagramLayout" Target="../diagrams/layout3.xml"/><Relationship Id="rId21" Type="http://schemas.openxmlformats.org/officeDocument/2006/relationships/image" Target="../media/image29.emf"/><Relationship Id="rId7" Type="http://schemas.openxmlformats.org/officeDocument/2006/relationships/image" Target="../media/image15.emf"/><Relationship Id="rId12" Type="http://schemas.openxmlformats.org/officeDocument/2006/relationships/image" Target="../media/image20.emf"/><Relationship Id="rId17" Type="http://schemas.openxmlformats.org/officeDocument/2006/relationships/image" Target="../media/image25.emf"/><Relationship Id="rId2" Type="http://schemas.openxmlformats.org/officeDocument/2006/relationships/diagramData" Target="../diagrams/data3.xml"/><Relationship Id="rId16" Type="http://schemas.openxmlformats.org/officeDocument/2006/relationships/image" Target="../media/image24.emf"/><Relationship Id="rId20" Type="http://schemas.openxmlformats.org/officeDocument/2006/relationships/image" Target="../media/image28.emf"/><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19.emf"/><Relationship Id="rId5" Type="http://schemas.openxmlformats.org/officeDocument/2006/relationships/diagramColors" Target="../diagrams/colors3.xml"/><Relationship Id="rId15" Type="http://schemas.openxmlformats.org/officeDocument/2006/relationships/image" Target="../media/image23.emf"/><Relationship Id="rId23" Type="http://schemas.openxmlformats.org/officeDocument/2006/relationships/image" Target="../media/image31.emf"/><Relationship Id="rId10" Type="http://schemas.openxmlformats.org/officeDocument/2006/relationships/image" Target="../media/image18.emf"/><Relationship Id="rId19" Type="http://schemas.openxmlformats.org/officeDocument/2006/relationships/image" Target="../media/image27.emf"/><Relationship Id="rId4" Type="http://schemas.openxmlformats.org/officeDocument/2006/relationships/diagramQuickStyle" Target="../diagrams/quickStyle3.xml"/><Relationship Id="rId9" Type="http://schemas.openxmlformats.org/officeDocument/2006/relationships/image" Target="../media/image17.emf"/><Relationship Id="rId14" Type="http://schemas.openxmlformats.org/officeDocument/2006/relationships/image" Target="../media/image22.emf"/><Relationship Id="rId22" Type="http://schemas.openxmlformats.org/officeDocument/2006/relationships/image" Target="../media/image30.emf"/></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14376" y="909865"/>
            <a:ext cx="8490912" cy="2118097"/>
          </a:xfrm>
        </p:spPr>
        <p:txBody>
          <a:bodyPr>
            <a:normAutofit fontScale="90000"/>
          </a:bodyPr>
          <a:lstStyle/>
          <a:p>
            <a:pPr algn="ctr"/>
            <a:r>
              <a:rPr lang="it-IT" sz="5400" b="1" dirty="0">
                <a:solidFill>
                  <a:schemeClr val="accent2"/>
                </a:solidFill>
                <a:latin typeface="+mn-lt"/>
              </a:rPr>
              <a:t>Strategie per la sostenibilità e l'economia circolare delle imprese</a:t>
            </a:r>
            <a:endParaRPr lang="it-IT" b="1" dirty="0">
              <a:solidFill>
                <a:schemeClr val="accent2"/>
              </a:solidFill>
              <a:latin typeface="+mn-lt"/>
            </a:endParaRPr>
          </a:p>
        </p:txBody>
      </p:sp>
      <p:sp>
        <p:nvSpPr>
          <p:cNvPr id="3" name="Sottotitolo 2"/>
          <p:cNvSpPr>
            <a:spLocks noGrp="1"/>
          </p:cNvSpPr>
          <p:nvPr>
            <p:ph type="subTitle" idx="1"/>
          </p:nvPr>
        </p:nvSpPr>
        <p:spPr>
          <a:xfrm>
            <a:off x="1137920" y="4490720"/>
            <a:ext cx="9972040" cy="1457415"/>
          </a:xfrm>
        </p:spPr>
        <p:txBody>
          <a:bodyPr>
            <a:normAutofit/>
          </a:bodyPr>
          <a:lstStyle/>
          <a:p>
            <a:r>
              <a:rPr lang="it-IT" cap="none" dirty="0">
                <a:solidFill>
                  <a:schemeClr val="tx1"/>
                </a:solidFill>
              </a:rPr>
              <a:t>Prof. Gianluigi </a:t>
            </a:r>
            <a:r>
              <a:rPr lang="it-IT" cap="none" dirty="0" err="1">
                <a:solidFill>
                  <a:schemeClr val="tx1"/>
                </a:solidFill>
              </a:rPr>
              <a:t>Gallenti</a:t>
            </a:r>
            <a:endParaRPr lang="it-IT" cap="none" dirty="0">
              <a:solidFill>
                <a:schemeClr val="tx1"/>
              </a:solidFill>
            </a:endParaRPr>
          </a:p>
          <a:p>
            <a:r>
              <a:rPr lang="it-IT" cap="none" dirty="0" err="1">
                <a:solidFill>
                  <a:schemeClr val="tx1"/>
                </a:solidFill>
              </a:rPr>
              <a:t>a.a</a:t>
            </a:r>
            <a:r>
              <a:rPr lang="it-IT" cap="none" dirty="0">
                <a:solidFill>
                  <a:schemeClr val="tx1"/>
                </a:solidFill>
              </a:rPr>
              <a:t>. 2025-2026</a:t>
            </a:r>
          </a:p>
          <a:p>
            <a:r>
              <a:rPr lang="it-IT" cap="none" dirty="0">
                <a:solidFill>
                  <a:schemeClr val="tx1"/>
                </a:solidFill>
              </a:rPr>
              <a:t>Lezione del 25.09.2025</a:t>
            </a:r>
          </a:p>
        </p:txBody>
      </p:sp>
    </p:spTree>
    <p:extLst>
      <p:ext uri="{BB962C8B-B14F-4D97-AF65-F5344CB8AC3E}">
        <p14:creationId xmlns:p14="http://schemas.microsoft.com/office/powerpoint/2010/main" val="193968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01752" y="931734"/>
            <a:ext cx="11658600" cy="5258753"/>
          </a:xfrm>
        </p:spPr>
        <p:txBody>
          <a:bodyPr>
            <a:noAutofit/>
          </a:bodyPr>
          <a:lstStyle/>
          <a:p>
            <a:pPr marL="0" indent="0">
              <a:lnSpc>
                <a:spcPct val="100000"/>
              </a:lnSpc>
              <a:buNone/>
            </a:pPr>
            <a:r>
              <a:rPr lang="it-IT" altLang="it-IT" sz="2800" b="1" dirty="0"/>
              <a:t>Economia dell’ambiente</a:t>
            </a:r>
          </a:p>
          <a:p>
            <a:pPr marL="0" indent="0" algn="just">
              <a:lnSpc>
                <a:spcPct val="100000"/>
              </a:lnSpc>
              <a:buNone/>
            </a:pPr>
            <a:r>
              <a:rPr lang="it-IT" sz="2800" dirty="0"/>
              <a:t>L'economia dell'ambiente nasce negli anni '60 del Novecento, quando diventano evidenti i problemi energetico-ambientali come l'esaurimento delle risorse naturali e delle fonti di energia.</a:t>
            </a:r>
          </a:p>
          <a:p>
            <a:pPr marL="0" indent="0" algn="just">
              <a:lnSpc>
                <a:spcPct val="100000"/>
              </a:lnSpc>
              <a:buNone/>
            </a:pPr>
            <a:r>
              <a:rPr lang="it-IT" sz="2800" dirty="0"/>
              <a:t>Nell'economia ambientale il sistema economico perde la sua tradizionale connotazione di sistema aperto e lineare, dalle materie prime al prodotto finito, per assumere quella di sistema chiuso e circolare (sistema economico circolare). Gli stadi iniziali, intermedi e finali del sistema sono collegati tra loro tramite dei collegamenti retroattivi ( feed-back ).</a:t>
            </a:r>
          </a:p>
        </p:txBody>
      </p:sp>
      <p:sp>
        <p:nvSpPr>
          <p:cNvPr id="4" name="Titolo 1">
            <a:extLst>
              <a:ext uri="{FF2B5EF4-FFF2-40B4-BE49-F238E27FC236}">
                <a16:creationId xmlns:a16="http://schemas.microsoft.com/office/drawing/2014/main" id="{6CEC1C2B-248B-4C54-851A-194F9861FDC9}"/>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02311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3118231" y="1024127"/>
            <a:ext cx="6236082" cy="5371363"/>
            <a:chOff x="1993518" y="626418"/>
            <a:chExt cx="6409817" cy="5619204"/>
          </a:xfrm>
        </p:grpSpPr>
        <p:pic>
          <p:nvPicPr>
            <p:cNvPr id="20482" name="Picture 2" descr="sistema economico circol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518" y="626418"/>
              <a:ext cx="6409817" cy="528809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993518" y="5876290"/>
              <a:ext cx="3063240" cy="369332"/>
            </a:xfrm>
            <a:prstGeom prst="rect">
              <a:avLst/>
            </a:prstGeom>
            <a:noFill/>
          </p:spPr>
          <p:txBody>
            <a:bodyPr wrap="square" rtlCol="0">
              <a:spAutoFit/>
            </a:bodyPr>
            <a:lstStyle/>
            <a:p>
              <a:r>
                <a:rPr lang="it-IT" dirty="0"/>
                <a:t>Fonte: elaborazione propria</a:t>
              </a:r>
            </a:p>
          </p:txBody>
        </p:sp>
      </p:grpSp>
      <p:sp>
        <p:nvSpPr>
          <p:cNvPr id="6" name="CasellaDiTesto 5"/>
          <p:cNvSpPr txBox="1"/>
          <p:nvPr/>
        </p:nvSpPr>
        <p:spPr>
          <a:xfrm>
            <a:off x="388620" y="635044"/>
            <a:ext cx="11414760" cy="830997"/>
          </a:xfrm>
          <a:prstGeom prst="rect">
            <a:avLst/>
          </a:prstGeom>
          <a:noFill/>
        </p:spPr>
        <p:txBody>
          <a:bodyPr wrap="square" rtlCol="0">
            <a:spAutoFit/>
          </a:bodyPr>
          <a:lstStyle/>
          <a:p>
            <a:r>
              <a:rPr lang="it-IT" altLang="it-IT" sz="2400" b="1" dirty="0"/>
              <a:t>Economia dell’ambiente</a:t>
            </a:r>
          </a:p>
          <a:p>
            <a:r>
              <a:rPr lang="it-IT" sz="2400" dirty="0"/>
              <a:t>Scambi fisici tra sistema ambientale e sistema economico</a:t>
            </a:r>
          </a:p>
        </p:txBody>
      </p:sp>
      <p:sp>
        <p:nvSpPr>
          <p:cNvPr id="7" name="Titolo 1">
            <a:extLst>
              <a:ext uri="{FF2B5EF4-FFF2-40B4-BE49-F238E27FC236}">
                <a16:creationId xmlns:a16="http://schemas.microsoft.com/office/drawing/2014/main" id="{7723852C-0C1A-43E0-BAB5-4DFE0E54B3D0}"/>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181523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01752" y="931734"/>
            <a:ext cx="11658600" cy="5258753"/>
          </a:xfrm>
        </p:spPr>
        <p:txBody>
          <a:bodyPr>
            <a:noAutofit/>
          </a:bodyPr>
          <a:lstStyle/>
          <a:p>
            <a:pPr marL="0" indent="0">
              <a:lnSpc>
                <a:spcPct val="100000"/>
              </a:lnSpc>
              <a:buNone/>
            </a:pPr>
            <a:r>
              <a:rPr lang="it-IT" altLang="it-IT" sz="2800" b="1" dirty="0"/>
              <a:t>Economia dell’ambiente</a:t>
            </a:r>
          </a:p>
          <a:p>
            <a:pPr marL="0" indent="0">
              <a:lnSpc>
                <a:spcPct val="100000"/>
              </a:lnSpc>
              <a:buNone/>
            </a:pPr>
            <a:r>
              <a:rPr lang="it-IT" altLang="it-IT" sz="2800" b="1" dirty="0"/>
              <a:t>Due questioni complementari:</a:t>
            </a:r>
          </a:p>
          <a:p>
            <a:pPr marL="0" indent="0" algn="just">
              <a:lnSpc>
                <a:spcPct val="100000"/>
              </a:lnSpc>
              <a:buNone/>
            </a:pPr>
            <a:r>
              <a:rPr lang="it-IT" altLang="it-IT" sz="2800" dirty="0"/>
              <a:t>Limitare la produzione di esternalità negative e stimolare produzione di esternalità positive.</a:t>
            </a:r>
          </a:p>
          <a:p>
            <a:pPr marL="0" indent="0">
              <a:lnSpc>
                <a:spcPct val="100000"/>
              </a:lnSpc>
              <a:buNone/>
            </a:pPr>
            <a:r>
              <a:rPr lang="it-IT" altLang="it-IT" sz="2800" dirty="0"/>
              <a:t>Valutare i costi ed i benefici derivanti dall’esternalità.</a:t>
            </a:r>
          </a:p>
          <a:p>
            <a:pPr>
              <a:lnSpc>
                <a:spcPct val="100000"/>
              </a:lnSpc>
            </a:pPr>
            <a:endParaRPr lang="it-IT" sz="2800" dirty="0"/>
          </a:p>
        </p:txBody>
      </p:sp>
      <p:sp>
        <p:nvSpPr>
          <p:cNvPr id="4" name="Titolo 1">
            <a:extLst>
              <a:ext uri="{FF2B5EF4-FFF2-40B4-BE49-F238E27FC236}">
                <a16:creationId xmlns:a16="http://schemas.microsoft.com/office/drawing/2014/main" id="{6D467337-F269-41B8-A0A4-964A3D6127CE}"/>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64243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210312" y="666558"/>
            <a:ext cx="11658600" cy="5706810"/>
          </a:xfrm>
        </p:spPr>
        <p:txBody>
          <a:bodyPr>
            <a:noAutofit/>
          </a:bodyPr>
          <a:lstStyle/>
          <a:p>
            <a:pPr marL="0" indent="0">
              <a:lnSpc>
                <a:spcPct val="100000"/>
              </a:lnSpc>
              <a:buNone/>
            </a:pPr>
            <a:r>
              <a:rPr lang="it-IT" altLang="it-IT" sz="2800" b="1" dirty="0"/>
              <a:t>Economia dell’ambiente - Politiche e strumenti:</a:t>
            </a:r>
          </a:p>
          <a:p>
            <a:pPr marL="0" indent="0" algn="just">
              <a:lnSpc>
                <a:spcPct val="100000"/>
              </a:lnSpc>
              <a:buNone/>
            </a:pPr>
            <a:r>
              <a:rPr lang="it-IT" altLang="it-IT" sz="2800" dirty="0"/>
              <a:t>Definito il livello ottimale di inquinamento, e quindi di esternalità, occorre </a:t>
            </a:r>
            <a:r>
              <a:rPr lang="it-IT" altLang="it-IT" sz="2800" dirty="0" err="1"/>
              <a:t>internalizzare</a:t>
            </a:r>
            <a:r>
              <a:rPr lang="it-IT" altLang="it-IT" sz="2800" dirty="0"/>
              <a:t> questi effetti esterni:</a:t>
            </a:r>
          </a:p>
          <a:p>
            <a:pPr marL="0" indent="0">
              <a:lnSpc>
                <a:spcPct val="100000"/>
              </a:lnSpc>
              <a:buNone/>
            </a:pPr>
            <a:r>
              <a:rPr lang="it-IT" altLang="it-IT" sz="2800" dirty="0"/>
              <a:t>Vi sono diverse modalità:</a:t>
            </a:r>
          </a:p>
          <a:p>
            <a:pPr algn="just">
              <a:lnSpc>
                <a:spcPct val="100000"/>
              </a:lnSpc>
              <a:buFontTx/>
              <a:buChar char="-"/>
            </a:pPr>
            <a:r>
              <a:rPr lang="it-IT" altLang="it-IT" sz="2800" dirty="0"/>
              <a:t> Indiretta: strumenti di </a:t>
            </a:r>
            <a:r>
              <a:rPr lang="it-IT" altLang="it-IT" sz="2800" i="1" dirty="0" err="1"/>
              <a:t>command</a:t>
            </a:r>
            <a:r>
              <a:rPr lang="it-IT" altLang="it-IT" sz="2800" i="1" dirty="0"/>
              <a:t> and control – standard / </a:t>
            </a:r>
            <a:r>
              <a:rPr lang="it-IT" altLang="it-IT" sz="2800" dirty="0"/>
              <a:t>divieti</a:t>
            </a:r>
            <a:r>
              <a:rPr lang="it-IT" altLang="it-IT" sz="2800" i="1" dirty="0"/>
              <a:t>  </a:t>
            </a:r>
            <a:r>
              <a:rPr lang="it-IT" altLang="it-IT" sz="2800" dirty="0"/>
              <a:t>(norme sulle emissioni, norme gestione rifiuti, divieti di utilizzo di alcuni materiali inquinanti,…).</a:t>
            </a:r>
          </a:p>
          <a:p>
            <a:pPr>
              <a:lnSpc>
                <a:spcPct val="100000"/>
              </a:lnSpc>
              <a:buFontTx/>
              <a:buChar char="-"/>
            </a:pPr>
            <a:r>
              <a:rPr lang="it-IT" altLang="it-IT" sz="2800" dirty="0"/>
              <a:t> Diretta con strumenti economici: tasse ambientali (tasse </a:t>
            </a:r>
            <a:r>
              <a:rPr lang="it-IT" altLang="it-IT" sz="2800" dirty="0" err="1"/>
              <a:t>pigouviane</a:t>
            </a:r>
            <a:r>
              <a:rPr lang="it-IT" altLang="it-IT" sz="2800" dirty="0"/>
              <a:t>), sussidi, permessi negoziabili di inquinamento (approcci </a:t>
            </a:r>
            <a:r>
              <a:rPr lang="it-IT" altLang="it-IT" sz="2800" dirty="0" err="1"/>
              <a:t>Coasiani</a:t>
            </a:r>
            <a:r>
              <a:rPr lang="it-IT" altLang="it-IT" sz="2800" dirty="0"/>
              <a:t>, da Ronald </a:t>
            </a:r>
            <a:r>
              <a:rPr lang="it-IT" altLang="it-IT" sz="2800" dirty="0" err="1"/>
              <a:t>Coase</a:t>
            </a:r>
            <a:r>
              <a:rPr lang="it-IT" altLang="it-IT" sz="2800" dirty="0"/>
              <a:t>).</a:t>
            </a:r>
          </a:p>
          <a:p>
            <a:pPr>
              <a:lnSpc>
                <a:spcPct val="100000"/>
              </a:lnSpc>
              <a:buFontTx/>
              <a:buChar char="-"/>
            </a:pPr>
            <a:r>
              <a:rPr lang="it-IT" altLang="it-IT" sz="2800" dirty="0"/>
              <a:t> Preventiva/volontaria: certificazioni ISO, EMAS, accordi volontari, educazione e formazione.</a:t>
            </a:r>
          </a:p>
          <a:p>
            <a:pPr>
              <a:lnSpc>
                <a:spcPct val="100000"/>
              </a:lnSpc>
              <a:buFontTx/>
              <a:buChar char="-"/>
            </a:pPr>
            <a:endParaRPr lang="it-IT" altLang="it-IT" sz="2800" dirty="0"/>
          </a:p>
          <a:p>
            <a:pPr>
              <a:lnSpc>
                <a:spcPct val="100000"/>
              </a:lnSpc>
              <a:buFontTx/>
              <a:buChar char="-"/>
            </a:pPr>
            <a:endParaRPr lang="it-IT" altLang="it-IT" sz="2800" dirty="0"/>
          </a:p>
          <a:p>
            <a:pPr>
              <a:lnSpc>
                <a:spcPct val="100000"/>
              </a:lnSpc>
              <a:buFontTx/>
              <a:buChar char="-"/>
            </a:pPr>
            <a:endParaRPr lang="it-IT" altLang="it-IT" sz="2800" dirty="0"/>
          </a:p>
          <a:p>
            <a:pPr>
              <a:lnSpc>
                <a:spcPct val="100000"/>
              </a:lnSpc>
              <a:buFontTx/>
              <a:buChar char="-"/>
            </a:pPr>
            <a:endParaRPr lang="it-IT" altLang="it-IT" sz="2800" dirty="0"/>
          </a:p>
          <a:p>
            <a:pPr>
              <a:lnSpc>
                <a:spcPct val="100000"/>
              </a:lnSpc>
            </a:pPr>
            <a:endParaRPr lang="it-IT" sz="2800" dirty="0"/>
          </a:p>
        </p:txBody>
      </p:sp>
      <p:sp>
        <p:nvSpPr>
          <p:cNvPr id="4" name="Titolo 1">
            <a:extLst>
              <a:ext uri="{FF2B5EF4-FFF2-40B4-BE49-F238E27FC236}">
                <a16:creationId xmlns:a16="http://schemas.microsoft.com/office/drawing/2014/main" id="{49093225-E26D-4716-8995-2FD4288F3242}"/>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2363439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29184" y="758475"/>
            <a:ext cx="11658600" cy="5651946"/>
          </a:xfrm>
        </p:spPr>
        <p:txBody>
          <a:bodyPr>
            <a:noAutofit/>
          </a:bodyPr>
          <a:lstStyle/>
          <a:p>
            <a:pPr algn="just"/>
            <a:r>
              <a:rPr lang="it-IT" altLang="it-IT" sz="2800" b="1" dirty="0"/>
              <a:t>Economia dell’ambiente</a:t>
            </a:r>
          </a:p>
          <a:p>
            <a:pPr algn="just"/>
            <a:r>
              <a:rPr lang="it-IT" sz="2800" dirty="0"/>
              <a:t>L’economia dell’ambiente non costituisce un corpo statico di conoscenze, ma un processo in continua evoluzione sottoposto discussione.</a:t>
            </a:r>
          </a:p>
          <a:p>
            <a:pPr algn="just"/>
            <a:r>
              <a:rPr lang="it-IT" sz="2800" dirty="0"/>
              <a:t>L’attività economica è «limitata» o «vincolata» in un senso molto reale e fondamentale dalle capacità degli ambienti naturali. </a:t>
            </a:r>
          </a:p>
          <a:p>
            <a:pPr algn="just"/>
            <a:r>
              <a:rPr lang="it-IT" sz="2800" dirty="0"/>
              <a:t>Il concetto di «limiti» ha le sue origini nell’opera di pensatori classici come Malthus [1798], Ricardo [1817], J.S. </a:t>
            </a:r>
            <a:r>
              <a:rPr lang="it-IT" sz="2800" dirty="0" err="1"/>
              <a:t>Mill</a:t>
            </a:r>
            <a:r>
              <a:rPr lang="it-IT" sz="2800" dirty="0"/>
              <a:t> [1857], </a:t>
            </a:r>
            <a:r>
              <a:rPr lang="it-IT" sz="2800" dirty="0" err="1"/>
              <a:t>Marx</a:t>
            </a:r>
            <a:r>
              <a:rPr lang="it-IT" sz="2800" dirty="0"/>
              <a:t> [1867].</a:t>
            </a:r>
          </a:p>
          <a:p>
            <a:pPr>
              <a:lnSpc>
                <a:spcPct val="100000"/>
              </a:lnSpc>
            </a:pPr>
            <a:endParaRPr lang="it-IT" sz="2800" dirty="0"/>
          </a:p>
        </p:txBody>
      </p:sp>
      <p:sp>
        <p:nvSpPr>
          <p:cNvPr id="2" name="Segnaposto numero diapositiva 1"/>
          <p:cNvSpPr>
            <a:spLocks noGrp="1"/>
          </p:cNvSpPr>
          <p:nvPr>
            <p:ph type="sldNum" sz="quarter" idx="12"/>
          </p:nvPr>
        </p:nvSpPr>
        <p:spPr/>
        <p:txBody>
          <a:bodyPr/>
          <a:lstStyle/>
          <a:p>
            <a:fld id="{938CD91E-F680-4EE8-8A14-CE35FF400010}" type="slidenum">
              <a:rPr lang="it-IT" smtClean="0"/>
              <a:t>14</a:t>
            </a:fld>
            <a:endParaRPr lang="it-IT"/>
          </a:p>
        </p:txBody>
      </p:sp>
      <p:sp>
        <p:nvSpPr>
          <p:cNvPr id="5" name="Titolo 1">
            <a:extLst>
              <a:ext uri="{FF2B5EF4-FFF2-40B4-BE49-F238E27FC236}">
                <a16:creationId xmlns:a16="http://schemas.microsoft.com/office/drawing/2014/main" id="{927BC40E-04AA-4404-A94C-57A4477A64FB}"/>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560221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29184" y="758475"/>
            <a:ext cx="11658600" cy="5651946"/>
          </a:xfrm>
        </p:spPr>
        <p:txBody>
          <a:bodyPr>
            <a:noAutofit/>
          </a:bodyPr>
          <a:lstStyle/>
          <a:p>
            <a:pPr algn="just"/>
            <a:r>
              <a:rPr lang="it-IT" altLang="it-IT" sz="2800" b="1" dirty="0"/>
              <a:t>Economia dell’ambiente</a:t>
            </a:r>
          </a:p>
          <a:p>
            <a:r>
              <a:rPr lang="it-IT" sz="2800" dirty="0"/>
              <a:t>Malthus: </a:t>
            </a:r>
          </a:p>
          <a:p>
            <a:pPr lvl="1"/>
            <a:r>
              <a:rPr lang="it-IT" sz="2800" i="1" dirty="0"/>
              <a:t>limiti </a:t>
            </a:r>
            <a:r>
              <a:rPr lang="it-IT" sz="2800" dirty="0"/>
              <a:t>(o scarsità) </a:t>
            </a:r>
            <a:r>
              <a:rPr lang="it-IT" sz="2800" i="1" dirty="0"/>
              <a:t>assoluti</a:t>
            </a:r>
            <a:r>
              <a:rPr lang="it-IT" sz="2800" dirty="0"/>
              <a:t>.</a:t>
            </a:r>
          </a:p>
          <a:p>
            <a:pPr lvl="1" algn="just"/>
            <a:r>
              <a:rPr lang="it-IT" sz="2800" dirty="0"/>
              <a:t>a mano a mano che l’economia si sviluppava, la crescita della popolazione avrebbe superato la crescita dei mezzi di sussistenza (il cibo prodotto dall’agricoltura) e che il risultato finale inevitabile sarebbe stato una situazione di miseria, lo «stato stazionario».</a:t>
            </a:r>
          </a:p>
          <a:p>
            <a:pPr>
              <a:lnSpc>
                <a:spcPct val="100000"/>
              </a:lnSpc>
            </a:pPr>
            <a:endParaRPr lang="it-IT" sz="2800" dirty="0"/>
          </a:p>
        </p:txBody>
      </p:sp>
      <p:sp>
        <p:nvSpPr>
          <p:cNvPr id="2" name="Segnaposto numero diapositiva 1"/>
          <p:cNvSpPr>
            <a:spLocks noGrp="1"/>
          </p:cNvSpPr>
          <p:nvPr>
            <p:ph type="sldNum" sz="quarter" idx="12"/>
          </p:nvPr>
        </p:nvSpPr>
        <p:spPr/>
        <p:txBody>
          <a:bodyPr/>
          <a:lstStyle/>
          <a:p>
            <a:fld id="{938CD91E-F680-4EE8-8A14-CE35FF400010}" type="slidenum">
              <a:rPr lang="it-IT" smtClean="0"/>
              <a:t>15</a:t>
            </a:fld>
            <a:endParaRPr lang="it-IT"/>
          </a:p>
        </p:txBody>
      </p:sp>
      <p:sp>
        <p:nvSpPr>
          <p:cNvPr id="5" name="Titolo 1">
            <a:extLst>
              <a:ext uri="{FF2B5EF4-FFF2-40B4-BE49-F238E27FC236}">
                <a16:creationId xmlns:a16="http://schemas.microsoft.com/office/drawing/2014/main" id="{927BC40E-04AA-4404-A94C-57A4477A64FB}"/>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1279358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29184" y="758475"/>
            <a:ext cx="11658600" cy="5651946"/>
          </a:xfrm>
        </p:spPr>
        <p:txBody>
          <a:bodyPr>
            <a:noAutofit/>
          </a:bodyPr>
          <a:lstStyle/>
          <a:p>
            <a:r>
              <a:rPr lang="it-IT" altLang="it-IT" sz="2800" b="1" dirty="0"/>
              <a:t>Economia dell’ambiente</a:t>
            </a:r>
          </a:p>
          <a:p>
            <a:r>
              <a:rPr lang="it-IT" sz="2800" dirty="0"/>
              <a:t>Ricardo : </a:t>
            </a:r>
          </a:p>
          <a:p>
            <a:pPr lvl="1"/>
            <a:r>
              <a:rPr lang="it-IT" sz="2800" dirty="0"/>
              <a:t>un’economia in crescita il vero limite era costituito dai </a:t>
            </a:r>
            <a:r>
              <a:rPr lang="it-IT" sz="2800" i="1" dirty="0"/>
              <a:t>limiti</a:t>
            </a:r>
            <a:r>
              <a:rPr lang="it-IT" sz="2800" dirty="0"/>
              <a:t>, o scarsità, </a:t>
            </a:r>
            <a:r>
              <a:rPr lang="it-IT" sz="2800" i="1" dirty="0"/>
              <a:t>relativi</a:t>
            </a:r>
            <a:r>
              <a:rPr lang="it-IT" sz="2800" dirty="0"/>
              <a:t>, posti dall’aumento dei costi.</a:t>
            </a:r>
          </a:p>
          <a:p>
            <a:pPr lvl="1"/>
            <a:r>
              <a:rPr lang="it-IT" sz="2800" dirty="0"/>
              <a:t>A mano a mano che le risorse migliori (cioè il terreno agricolo migliore, i depositi di minerali più ricchi, ecc.), sono sfruttate per prime, queste si esauriscono e devono essere sostituite da risorse di qualità progressivamente inferiore.</a:t>
            </a:r>
          </a:p>
          <a:p>
            <a:pPr lvl="1"/>
            <a:r>
              <a:rPr lang="it-IT" sz="2800" dirty="0"/>
              <a:t>I costi di sfruttamento (oggi possiamo includere i costi di inquinamento) aumentano al diminuire del livello qualitativo delle risorse.</a:t>
            </a:r>
          </a:p>
          <a:p>
            <a:pPr lvl="1"/>
            <a:r>
              <a:rPr lang="it-IT" sz="2800" dirty="0"/>
              <a:t>Rendita ricardiana.</a:t>
            </a:r>
          </a:p>
          <a:p>
            <a:pPr>
              <a:lnSpc>
                <a:spcPct val="100000"/>
              </a:lnSpc>
            </a:pPr>
            <a:endParaRPr lang="it-IT" sz="1800" dirty="0"/>
          </a:p>
        </p:txBody>
      </p:sp>
      <p:sp>
        <p:nvSpPr>
          <p:cNvPr id="2" name="Segnaposto numero diapositiva 1"/>
          <p:cNvSpPr>
            <a:spLocks noGrp="1"/>
          </p:cNvSpPr>
          <p:nvPr>
            <p:ph type="sldNum" sz="quarter" idx="12"/>
          </p:nvPr>
        </p:nvSpPr>
        <p:spPr/>
        <p:txBody>
          <a:bodyPr/>
          <a:lstStyle/>
          <a:p>
            <a:fld id="{938CD91E-F680-4EE8-8A14-CE35FF400010}" type="slidenum">
              <a:rPr lang="it-IT" smtClean="0"/>
              <a:t>16</a:t>
            </a:fld>
            <a:endParaRPr lang="it-IT"/>
          </a:p>
        </p:txBody>
      </p:sp>
      <p:sp>
        <p:nvSpPr>
          <p:cNvPr id="5" name="Titolo 1">
            <a:extLst>
              <a:ext uri="{FF2B5EF4-FFF2-40B4-BE49-F238E27FC236}">
                <a16:creationId xmlns:a16="http://schemas.microsoft.com/office/drawing/2014/main" id="{065BE2F0-044A-4F4E-91AE-DCFC2FA781EE}"/>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47827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29184" y="758475"/>
            <a:ext cx="11658600" cy="5651946"/>
          </a:xfrm>
        </p:spPr>
        <p:txBody>
          <a:bodyPr>
            <a:noAutofit/>
          </a:bodyPr>
          <a:lstStyle/>
          <a:p>
            <a:pPr>
              <a:lnSpc>
                <a:spcPct val="100000"/>
              </a:lnSpc>
            </a:pPr>
            <a:r>
              <a:rPr lang="it-IT" altLang="it-IT" sz="2800" b="1" dirty="0"/>
              <a:t>Economia dell’ambiente</a:t>
            </a:r>
          </a:p>
          <a:p>
            <a:pPr>
              <a:lnSpc>
                <a:spcPct val="100000"/>
              </a:lnSpc>
            </a:pPr>
            <a:r>
              <a:rPr lang="it-IT" sz="2800" dirty="0"/>
              <a:t>J.S. </a:t>
            </a:r>
            <a:r>
              <a:rPr lang="it-IT" sz="2800" dirty="0" err="1"/>
              <a:t>Mill</a:t>
            </a:r>
            <a:r>
              <a:rPr lang="it-IT" sz="2800" dirty="0"/>
              <a:t>:</a:t>
            </a:r>
          </a:p>
          <a:p>
            <a:pPr lvl="1">
              <a:lnSpc>
                <a:spcPct val="100000"/>
              </a:lnSpc>
            </a:pPr>
            <a:r>
              <a:rPr lang="it-IT" sz="2800" dirty="0"/>
              <a:t>Il processo di sviluppo economico sarebbe sfociato in uno «stato stazionario»</a:t>
            </a:r>
          </a:p>
          <a:p>
            <a:pPr>
              <a:lnSpc>
                <a:spcPct val="100000"/>
              </a:lnSpc>
            </a:pPr>
            <a:endParaRPr lang="it-IT" sz="2800" dirty="0"/>
          </a:p>
        </p:txBody>
      </p:sp>
      <p:sp>
        <p:nvSpPr>
          <p:cNvPr id="2" name="Segnaposto numero diapositiva 1"/>
          <p:cNvSpPr>
            <a:spLocks noGrp="1"/>
          </p:cNvSpPr>
          <p:nvPr>
            <p:ph type="sldNum" sz="quarter" idx="12"/>
          </p:nvPr>
        </p:nvSpPr>
        <p:spPr/>
        <p:txBody>
          <a:bodyPr/>
          <a:lstStyle/>
          <a:p>
            <a:fld id="{938CD91E-F680-4EE8-8A14-CE35FF400010}" type="slidenum">
              <a:rPr lang="it-IT" smtClean="0"/>
              <a:t>17</a:t>
            </a:fld>
            <a:endParaRPr lang="it-IT"/>
          </a:p>
        </p:txBody>
      </p:sp>
      <p:sp>
        <p:nvSpPr>
          <p:cNvPr id="5" name="Titolo 1">
            <a:extLst>
              <a:ext uri="{FF2B5EF4-FFF2-40B4-BE49-F238E27FC236}">
                <a16:creationId xmlns:a16="http://schemas.microsoft.com/office/drawing/2014/main" id="{278974EE-61B6-4BE9-A64B-871C0C808542}"/>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1225658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29184" y="758475"/>
            <a:ext cx="11658600" cy="5651946"/>
          </a:xfrm>
        </p:spPr>
        <p:txBody>
          <a:bodyPr>
            <a:noAutofit/>
          </a:bodyPr>
          <a:lstStyle/>
          <a:p>
            <a:pPr>
              <a:lnSpc>
                <a:spcPct val="100000"/>
              </a:lnSpc>
            </a:pPr>
            <a:r>
              <a:rPr lang="it-IT" altLang="it-IT" sz="2800" b="1" dirty="0"/>
              <a:t>Economia dell’ambiente</a:t>
            </a:r>
          </a:p>
          <a:p>
            <a:r>
              <a:rPr lang="it-IT" sz="2800" dirty="0"/>
              <a:t>K. Marx: </a:t>
            </a:r>
          </a:p>
          <a:p>
            <a:pPr lvl="1" algn="just"/>
            <a:r>
              <a:rPr lang="it-IT" sz="2800" dirty="0"/>
              <a:t>Lo sviluppo economico è limitato da tensioni sociali e politiche (concetto esteso dalla scuola marxista al contesto economico globale internazionale).</a:t>
            </a:r>
          </a:p>
          <a:p>
            <a:pPr lvl="1" algn="just"/>
            <a:r>
              <a:rPr lang="it-IT" sz="2800" dirty="0"/>
              <a:t>I «limiti sociali» sono ripresi negli anni settanta da alcuni economisti, durante l’evoluzione dell’economia dell’ambiente.</a:t>
            </a:r>
          </a:p>
          <a:p>
            <a:pPr lvl="1" algn="just"/>
            <a:r>
              <a:rPr lang="it-IT" sz="2800" dirty="0"/>
              <a:t>Paradosso di </a:t>
            </a:r>
            <a:r>
              <a:rPr lang="it-IT" sz="2800" dirty="0" err="1"/>
              <a:t>Easterlin</a:t>
            </a:r>
            <a:r>
              <a:rPr lang="it-IT" sz="2800" dirty="0"/>
              <a:t> [1974]: quando aumenta il reddito, e quindi il benessere economico, la felicità umana aumenta fino a un certo punto, ma poi comincia a diminuire. </a:t>
            </a:r>
          </a:p>
          <a:p>
            <a:pPr lvl="1" algn="just"/>
            <a:r>
              <a:rPr lang="it-IT" sz="2800" dirty="0"/>
              <a:t>Il «fattore benessere» è un fenomeno complesso, influenzato tanto dal valore assoluto del reddito e dal livello sociale, quanto dai loro valori relativi.</a:t>
            </a:r>
          </a:p>
          <a:p>
            <a:pPr lvl="1" algn="just"/>
            <a:r>
              <a:rPr lang="it-IT" sz="2800" dirty="0"/>
              <a:t>Le </a:t>
            </a:r>
            <a:r>
              <a:rPr lang="it-IT" sz="2800" i="1" dirty="0"/>
              <a:t>preoccupazioni di ordine etico </a:t>
            </a:r>
            <a:r>
              <a:rPr lang="it-IT" sz="2800" dirty="0"/>
              <a:t>connesse allo sviluppo e alla crescita economica.</a:t>
            </a:r>
          </a:p>
          <a:p>
            <a:pPr>
              <a:lnSpc>
                <a:spcPct val="100000"/>
              </a:lnSpc>
            </a:pPr>
            <a:endParaRPr lang="it-IT" sz="2800" dirty="0"/>
          </a:p>
        </p:txBody>
      </p:sp>
      <p:sp>
        <p:nvSpPr>
          <p:cNvPr id="2" name="Segnaposto numero diapositiva 1"/>
          <p:cNvSpPr>
            <a:spLocks noGrp="1"/>
          </p:cNvSpPr>
          <p:nvPr>
            <p:ph type="sldNum" sz="quarter" idx="12"/>
          </p:nvPr>
        </p:nvSpPr>
        <p:spPr/>
        <p:txBody>
          <a:bodyPr/>
          <a:lstStyle/>
          <a:p>
            <a:fld id="{938CD91E-F680-4EE8-8A14-CE35FF400010}" type="slidenum">
              <a:rPr lang="it-IT" smtClean="0"/>
              <a:t>18</a:t>
            </a:fld>
            <a:endParaRPr lang="it-IT"/>
          </a:p>
        </p:txBody>
      </p:sp>
      <p:sp>
        <p:nvSpPr>
          <p:cNvPr id="5" name="Titolo 1">
            <a:extLst>
              <a:ext uri="{FF2B5EF4-FFF2-40B4-BE49-F238E27FC236}">
                <a16:creationId xmlns:a16="http://schemas.microsoft.com/office/drawing/2014/main" id="{278974EE-61B6-4BE9-A64B-871C0C808542}"/>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1373444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29184" y="758475"/>
            <a:ext cx="11658600" cy="5651946"/>
          </a:xfrm>
        </p:spPr>
        <p:txBody>
          <a:bodyPr>
            <a:noAutofit/>
          </a:bodyPr>
          <a:lstStyle/>
          <a:p>
            <a:pPr>
              <a:lnSpc>
                <a:spcPct val="100000"/>
              </a:lnSpc>
            </a:pPr>
            <a:r>
              <a:rPr lang="it-IT" altLang="it-IT" sz="2800" b="1" dirty="0"/>
              <a:t>Economia dell’ambiente</a:t>
            </a:r>
          </a:p>
          <a:p>
            <a:r>
              <a:rPr lang="it-IT" sz="2800" dirty="0"/>
              <a:t>L’idea di «stock costante» di risorse è un concetto riemerso durante gli anni settanta.</a:t>
            </a:r>
          </a:p>
          <a:p>
            <a:pPr algn="just"/>
            <a:r>
              <a:rPr lang="it-IT" sz="2800" dirty="0" err="1"/>
              <a:t>Daly</a:t>
            </a:r>
            <a:r>
              <a:rPr lang="it-IT" sz="2800" dirty="0"/>
              <a:t> [1977]:  la questione essenziale è quella di quanto (in termini cioè di scala fisica o di misura della presenza umana nell’ecosistema) dovrebbe crescere l’economia (trattandosi di un sottosistema dell’ambiente) in rapporto al sistema complessivo (cioè la biosfera, l’economia e gli ecosistemi, con tutte le loro interrelazioni).</a:t>
            </a:r>
          </a:p>
          <a:p>
            <a:r>
              <a:rPr lang="it-IT" sz="2800" dirty="0"/>
              <a:t>Modelli </a:t>
            </a:r>
            <a:r>
              <a:rPr lang="it-IT" sz="2800" dirty="0" err="1"/>
              <a:t>bioeconomici</a:t>
            </a:r>
            <a:r>
              <a:rPr lang="it-IT" sz="2800" dirty="0"/>
              <a:t>, </a:t>
            </a:r>
            <a:r>
              <a:rPr lang="it-IT" sz="2800" dirty="0" err="1"/>
              <a:t>ecological</a:t>
            </a:r>
            <a:r>
              <a:rPr lang="it-IT" sz="2800" dirty="0"/>
              <a:t> </a:t>
            </a:r>
            <a:r>
              <a:rPr lang="it-IT" sz="2800" dirty="0" err="1"/>
              <a:t>economics</a:t>
            </a:r>
            <a:r>
              <a:rPr lang="it-IT" sz="2800" dirty="0"/>
              <a:t> (economia dell’ambiente) </a:t>
            </a:r>
            <a:r>
              <a:rPr lang="it-IT" sz="2800" b="1" dirty="0"/>
              <a:t>vs</a:t>
            </a:r>
            <a:r>
              <a:rPr lang="it-IT" sz="2800" dirty="0"/>
              <a:t> </a:t>
            </a:r>
            <a:r>
              <a:rPr lang="it-IT" sz="2800" dirty="0" err="1"/>
              <a:t>environmental</a:t>
            </a:r>
            <a:r>
              <a:rPr lang="it-IT" sz="2800" dirty="0"/>
              <a:t> </a:t>
            </a:r>
            <a:r>
              <a:rPr lang="it-IT" sz="2800" dirty="0" err="1"/>
              <a:t>economics</a:t>
            </a:r>
            <a:r>
              <a:rPr lang="it-IT" sz="2800" dirty="0"/>
              <a:t> (economia ecologica)</a:t>
            </a:r>
          </a:p>
          <a:p>
            <a:pPr>
              <a:lnSpc>
                <a:spcPct val="100000"/>
              </a:lnSpc>
            </a:pPr>
            <a:endParaRPr lang="it-IT" sz="2800" dirty="0"/>
          </a:p>
        </p:txBody>
      </p:sp>
      <p:sp>
        <p:nvSpPr>
          <p:cNvPr id="2" name="Segnaposto numero diapositiva 1"/>
          <p:cNvSpPr>
            <a:spLocks noGrp="1"/>
          </p:cNvSpPr>
          <p:nvPr>
            <p:ph type="sldNum" sz="quarter" idx="12"/>
          </p:nvPr>
        </p:nvSpPr>
        <p:spPr/>
        <p:txBody>
          <a:bodyPr/>
          <a:lstStyle/>
          <a:p>
            <a:fld id="{938CD91E-F680-4EE8-8A14-CE35FF400010}" type="slidenum">
              <a:rPr lang="it-IT" smtClean="0"/>
              <a:t>19</a:t>
            </a:fld>
            <a:endParaRPr lang="it-IT"/>
          </a:p>
        </p:txBody>
      </p:sp>
      <p:sp>
        <p:nvSpPr>
          <p:cNvPr id="5" name="Titolo 1">
            <a:extLst>
              <a:ext uri="{FF2B5EF4-FFF2-40B4-BE49-F238E27FC236}">
                <a16:creationId xmlns:a16="http://schemas.microsoft.com/office/drawing/2014/main" id="{278974EE-61B6-4BE9-A64B-871C0C808542}"/>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55443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58800" y="174625"/>
            <a:ext cx="11099800" cy="5259388"/>
          </a:xfrm>
        </p:spPr>
        <p:txBody>
          <a:bodyPr>
            <a:noAutofit/>
          </a:bodyPr>
          <a:lstStyle/>
          <a:p>
            <a:pPr marL="533400" indent="-533400" algn="just">
              <a:spcAft>
                <a:spcPts val="600"/>
              </a:spcAft>
              <a:buNone/>
            </a:pPr>
            <a:r>
              <a:rPr lang="it-IT" altLang="it-IT" sz="2800" b="1" dirty="0"/>
              <a:t>Parti del programma trattati nella lezione:</a:t>
            </a:r>
          </a:p>
          <a:p>
            <a:pPr marL="533400" indent="-533400" algn="just">
              <a:spcAft>
                <a:spcPts val="600"/>
              </a:spcAft>
              <a:buNone/>
            </a:pPr>
            <a:r>
              <a:rPr lang="it-IT" sz="2800" dirty="0"/>
              <a:t>1. Lo sviluppo sostenibile e l’economia circolare: una panoramica.</a:t>
            </a:r>
          </a:p>
          <a:p>
            <a:pPr marL="533400" indent="-533400">
              <a:spcAft>
                <a:spcPts val="600"/>
              </a:spcAft>
              <a:buNone/>
            </a:pPr>
            <a:r>
              <a:rPr lang="it-IT" sz="2800" dirty="0"/>
              <a:t>1.1	Definizione ed evoluzione del concetto di sviluppo sostenibile dal globale al locale.</a:t>
            </a:r>
          </a:p>
          <a:p>
            <a:pPr marL="533400" indent="-533400">
              <a:spcAft>
                <a:spcPts val="600"/>
              </a:spcAft>
              <a:buNone/>
            </a:pPr>
            <a:r>
              <a:rPr lang="it-IT" sz="2800" dirty="0"/>
              <a:t>1.2	Modelli di sviluppo sostenibile: green economy, blue economy, bioeconomia, economia circolare.</a:t>
            </a:r>
          </a:p>
        </p:txBody>
      </p:sp>
    </p:spTree>
    <p:extLst>
      <p:ext uri="{BB962C8B-B14F-4D97-AF65-F5344CB8AC3E}">
        <p14:creationId xmlns:p14="http://schemas.microsoft.com/office/powerpoint/2010/main" val="3557552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69392" y="931734"/>
            <a:ext cx="11490960" cy="5258753"/>
          </a:xfrm>
        </p:spPr>
        <p:txBody>
          <a:bodyPr>
            <a:noAutofit/>
          </a:bodyPr>
          <a:lstStyle/>
          <a:p>
            <a:pPr marL="0" indent="0">
              <a:lnSpc>
                <a:spcPct val="100000"/>
              </a:lnSpc>
              <a:buNone/>
            </a:pPr>
            <a:r>
              <a:rPr lang="it-IT" altLang="it-IT" sz="2800" b="1" dirty="0"/>
              <a:t>I limiti dello sviluppo economico:</a:t>
            </a:r>
          </a:p>
          <a:p>
            <a:pPr marL="609600" indent="-609600">
              <a:lnSpc>
                <a:spcPct val="100000"/>
              </a:lnSpc>
              <a:buFontTx/>
              <a:buAutoNum type="arabicPeriod"/>
            </a:pPr>
            <a:r>
              <a:rPr lang="it-IT" altLang="it-IT" sz="2800" dirty="0"/>
              <a:t>Disponibilità di risorse esauribili. </a:t>
            </a:r>
          </a:p>
          <a:p>
            <a:pPr marL="609600" indent="-609600" algn="just">
              <a:lnSpc>
                <a:spcPct val="100000"/>
              </a:lnSpc>
              <a:buFontTx/>
              <a:buAutoNum type="arabicPeriod"/>
            </a:pPr>
            <a:r>
              <a:rPr lang="it-IT" altLang="it-IT" sz="2800" dirty="0"/>
              <a:t>Limitate capacità degli ambienti naturali di ricevere i rifiuti generati dai sistemi economici.</a:t>
            </a:r>
          </a:p>
          <a:p>
            <a:pPr marL="609600" indent="-609600">
              <a:lnSpc>
                <a:spcPct val="100000"/>
              </a:lnSpc>
              <a:buFontTx/>
              <a:buAutoNum type="arabicPeriod"/>
            </a:pPr>
            <a:r>
              <a:rPr lang="it-IT" altLang="it-IT" sz="2800" dirty="0"/>
              <a:t>Crescita demografica e tensioni sociali.</a:t>
            </a:r>
          </a:p>
          <a:p>
            <a:pPr marL="292608" lvl="1" indent="0">
              <a:lnSpc>
                <a:spcPct val="100000"/>
              </a:lnSpc>
              <a:buNone/>
            </a:pPr>
            <a:endParaRPr lang="it-IT" altLang="it-IT" sz="2600" dirty="0"/>
          </a:p>
          <a:p>
            <a:pPr marL="292608" lvl="1" indent="0" algn="just">
              <a:lnSpc>
                <a:spcPct val="100000"/>
              </a:lnSpc>
              <a:buNone/>
            </a:pPr>
            <a:r>
              <a:rPr lang="it-IT" altLang="it-IT" sz="2800" dirty="0"/>
              <a:t>L’</a:t>
            </a:r>
            <a:r>
              <a:rPr lang="it-IT" altLang="it-IT" sz="2800" dirty="0" err="1"/>
              <a:t>interelazione</a:t>
            </a:r>
            <a:r>
              <a:rPr lang="it-IT" altLang="it-IT" sz="2800" dirty="0"/>
              <a:t> fra l’aumento della popolazione, crescita economica, disponibilità di risorse naturali e capacità di assorbimento dei rifiuti è alla base dei limiti dello </a:t>
            </a:r>
            <a:r>
              <a:rPr lang="it-IT" altLang="it-IT" sz="2800" b="1" dirty="0"/>
              <a:t>sviluppo economico.</a:t>
            </a:r>
          </a:p>
          <a:p>
            <a:pPr>
              <a:lnSpc>
                <a:spcPct val="100000"/>
              </a:lnSpc>
            </a:pPr>
            <a:endParaRPr lang="it-IT" sz="2800" dirty="0"/>
          </a:p>
        </p:txBody>
      </p:sp>
      <p:sp>
        <p:nvSpPr>
          <p:cNvPr id="4" name="Segnaposto numero diapositiva 3"/>
          <p:cNvSpPr>
            <a:spLocks noGrp="1"/>
          </p:cNvSpPr>
          <p:nvPr>
            <p:ph type="sldNum" sz="quarter" idx="12"/>
          </p:nvPr>
        </p:nvSpPr>
        <p:spPr/>
        <p:txBody>
          <a:bodyPr/>
          <a:lstStyle/>
          <a:p>
            <a:fld id="{938CD91E-F680-4EE8-8A14-CE35FF400010}" type="slidenum">
              <a:rPr lang="it-IT" smtClean="0"/>
              <a:t>20</a:t>
            </a:fld>
            <a:endParaRPr lang="it-IT"/>
          </a:p>
        </p:txBody>
      </p:sp>
      <p:sp>
        <p:nvSpPr>
          <p:cNvPr id="5" name="Titolo 1">
            <a:extLst>
              <a:ext uri="{FF2B5EF4-FFF2-40B4-BE49-F238E27FC236}">
                <a16:creationId xmlns:a16="http://schemas.microsoft.com/office/drawing/2014/main" id="{D890D71A-44EC-4F76-A533-DDA6DA145BF6}"/>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1808334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5"/>
          <p:cNvSpPr>
            <a:spLocks noGrp="1"/>
          </p:cNvSpPr>
          <p:nvPr>
            <p:ph type="sldNum" sz="quarter" idx="12"/>
          </p:nvPr>
        </p:nvSpPr>
        <p:spPr>
          <a:noFill/>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fld id="{E5744630-12F7-4A9B-9453-8D756652CE46}" type="slidenum">
              <a:rPr lang="it-IT" altLang="it-IT" sz="1400"/>
              <a:pPr/>
              <a:t>21</a:t>
            </a:fld>
            <a:endParaRPr lang="it-IT" altLang="it-IT" sz="1400"/>
          </a:p>
        </p:txBody>
      </p:sp>
      <p:sp>
        <p:nvSpPr>
          <p:cNvPr id="2" name="CasellaDiTesto 1"/>
          <p:cNvSpPr txBox="1"/>
          <p:nvPr/>
        </p:nvSpPr>
        <p:spPr>
          <a:xfrm>
            <a:off x="469392" y="776287"/>
            <a:ext cx="10963656" cy="3970318"/>
          </a:xfrm>
          <a:prstGeom prst="rect">
            <a:avLst/>
          </a:prstGeom>
          <a:noFill/>
        </p:spPr>
        <p:txBody>
          <a:bodyPr wrap="square" rtlCol="0">
            <a:spAutoFit/>
          </a:bodyPr>
          <a:lstStyle/>
          <a:p>
            <a:pPr algn="just"/>
            <a:r>
              <a:rPr lang="it-IT" sz="2800" dirty="0"/>
              <a:t>Il Rapporto sui limiti dello sviluppo (o limiti della crescita) commissionato al MIT dal Club di Roma (</a:t>
            </a:r>
            <a:r>
              <a:rPr lang="it-IT" sz="2800" dirty="0">
                <a:hlinkClick r:id="rId2"/>
              </a:rPr>
              <a:t>https://www.clubofrome.org/about-us/</a:t>
            </a:r>
            <a:r>
              <a:rPr lang="it-IT" sz="2800" dirty="0"/>
              <a:t>.) </a:t>
            </a:r>
          </a:p>
          <a:p>
            <a:pPr algn="just"/>
            <a:endParaRPr lang="it-IT" sz="2800" dirty="0"/>
          </a:p>
          <a:p>
            <a:pPr algn="just"/>
            <a:r>
              <a:rPr lang="en-US" sz="2800" dirty="0"/>
              <a:t>D. H. Meadows, D. L. Meadows; J. Randers; W. W. Behrens III, The Limits to Growth. A report for the club of Rome's project on the predicament of mankind, 1972 Universe Books, New York (USA), available at </a:t>
            </a:r>
            <a:r>
              <a:rPr lang="en-US" sz="2800" dirty="0">
                <a:hlinkClick r:id="rId3"/>
              </a:rPr>
              <a:t>https://www.clubofrome.org/publication/the-limits-to-growth/</a:t>
            </a:r>
            <a:r>
              <a:rPr lang="en-US" sz="2800" dirty="0"/>
              <a:t> </a:t>
            </a:r>
          </a:p>
          <a:p>
            <a:pPr algn="just"/>
            <a:endParaRPr lang="it-IT" sz="2800" dirty="0"/>
          </a:p>
          <a:p>
            <a:pPr algn="just"/>
            <a:r>
              <a:rPr lang="it-IT" sz="2800" dirty="0">
                <a:hlinkClick r:id="rId4"/>
              </a:rPr>
              <a:t>https://youtu.be/gt4WsMfi6d0</a:t>
            </a:r>
            <a:r>
              <a:rPr lang="it-IT" sz="2800" dirty="0"/>
              <a:t> </a:t>
            </a:r>
          </a:p>
        </p:txBody>
      </p:sp>
      <p:sp>
        <p:nvSpPr>
          <p:cNvPr id="6" name="Titolo 1">
            <a:extLst>
              <a:ext uri="{FF2B5EF4-FFF2-40B4-BE49-F238E27FC236}">
                <a16:creationId xmlns:a16="http://schemas.microsoft.com/office/drawing/2014/main" id="{B1BB028A-4565-4EBE-9924-98D9DD87CCA2}"/>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978962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5"/>
          <p:cNvSpPr>
            <a:spLocks noGrp="1"/>
          </p:cNvSpPr>
          <p:nvPr>
            <p:ph type="sldNum" sz="quarter" idx="12"/>
          </p:nvPr>
        </p:nvSpPr>
        <p:spPr>
          <a:noFill/>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fld id="{E5744630-12F7-4A9B-9453-8D756652CE46}" type="slidenum">
              <a:rPr lang="it-IT" altLang="it-IT" sz="1400"/>
              <a:pPr/>
              <a:t>22</a:t>
            </a:fld>
            <a:endParaRPr lang="it-IT" altLang="it-IT" sz="1400"/>
          </a:p>
        </p:txBody>
      </p:sp>
      <p:sp>
        <p:nvSpPr>
          <p:cNvPr id="2" name="CasellaDiTesto 1"/>
          <p:cNvSpPr txBox="1"/>
          <p:nvPr/>
        </p:nvSpPr>
        <p:spPr>
          <a:xfrm>
            <a:off x="469392" y="776287"/>
            <a:ext cx="10963656" cy="3108543"/>
          </a:xfrm>
          <a:prstGeom prst="rect">
            <a:avLst/>
          </a:prstGeom>
          <a:noFill/>
        </p:spPr>
        <p:txBody>
          <a:bodyPr wrap="square" rtlCol="0">
            <a:spAutoFit/>
          </a:bodyPr>
          <a:lstStyle/>
          <a:p>
            <a:pPr algn="just"/>
            <a:r>
              <a:rPr lang="it-IT" sz="2800" dirty="0"/>
              <a:t>L’obiettivo dello studio era quello di «definire chiaramente i limiti fisici e le costrizioni relativi alla moltiplicazione del genere umano e alla sua attività materiale sul nostro pianeta». </a:t>
            </a:r>
          </a:p>
          <a:p>
            <a:pPr algn="just"/>
            <a:r>
              <a:rPr lang="it-IT" sz="2800" dirty="0"/>
              <a:t>Sulla base delle simulazioni effettuate al computer World3, simula le conseguenze della continua crescita della popolazione sull'ecosistema terrestre e sulla stessa sopravvivenza della specie umana.</a:t>
            </a:r>
          </a:p>
        </p:txBody>
      </p:sp>
      <p:sp>
        <p:nvSpPr>
          <p:cNvPr id="6" name="Titolo 1">
            <a:extLst>
              <a:ext uri="{FF2B5EF4-FFF2-40B4-BE49-F238E27FC236}">
                <a16:creationId xmlns:a16="http://schemas.microsoft.com/office/drawing/2014/main" id="{B1BB028A-4565-4EBE-9924-98D9DD87CCA2}"/>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538754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5"/>
          <p:cNvSpPr>
            <a:spLocks noGrp="1"/>
          </p:cNvSpPr>
          <p:nvPr>
            <p:ph type="sldNum" sz="quarter" idx="12"/>
          </p:nvPr>
        </p:nvSpPr>
        <p:spPr>
          <a:noFill/>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fld id="{E5744630-12F7-4A9B-9453-8D756652CE46}" type="slidenum">
              <a:rPr lang="it-IT" altLang="it-IT" sz="1400"/>
              <a:pPr/>
              <a:t>23</a:t>
            </a:fld>
            <a:endParaRPr lang="it-IT" altLang="it-IT" sz="1400"/>
          </a:p>
        </p:txBody>
      </p:sp>
      <p:sp>
        <p:nvSpPr>
          <p:cNvPr id="2" name="CasellaDiTesto 1"/>
          <p:cNvSpPr txBox="1"/>
          <p:nvPr/>
        </p:nvSpPr>
        <p:spPr>
          <a:xfrm>
            <a:off x="469392" y="776287"/>
            <a:ext cx="10963656" cy="3539430"/>
          </a:xfrm>
          <a:prstGeom prst="rect">
            <a:avLst/>
          </a:prstGeom>
          <a:noFill/>
        </p:spPr>
        <p:txBody>
          <a:bodyPr wrap="square" rtlCol="0">
            <a:spAutoFit/>
          </a:bodyPr>
          <a:lstStyle/>
          <a:p>
            <a:pPr algn="just"/>
            <a:r>
              <a:rPr lang="it-IT" sz="2800" dirty="0"/>
              <a:t>Il modello utilizzato rappresenta uno strumento d’investigazione che ‘genera’ scenari, i quali invitano a pensare il limite. Il Rapporto non fa previsioni e gli scenari sono solo delle ipotesi di ‘futuri possibili’. </a:t>
            </a:r>
          </a:p>
          <a:p>
            <a:pPr algn="just"/>
            <a:r>
              <a:rPr lang="it-IT" sz="2800" dirty="0"/>
              <a:t>Il Rapporto esamina delle variabili (popolazione mondiale, capitale ecc.) per un intervallo di tempo che va dal 1900 al 2100, questo «non significa che in un certo anno futuro tali variabili assumeranno proprio il valore indicato dai diagrammi», queste «valgono solamente per indicare le tendenze di fondo del sistema». </a:t>
            </a:r>
          </a:p>
        </p:txBody>
      </p:sp>
      <p:sp>
        <p:nvSpPr>
          <p:cNvPr id="6" name="Titolo 1">
            <a:extLst>
              <a:ext uri="{FF2B5EF4-FFF2-40B4-BE49-F238E27FC236}">
                <a16:creationId xmlns:a16="http://schemas.microsoft.com/office/drawing/2014/main" id="{B1BB028A-4565-4EBE-9924-98D9DD87CCA2}"/>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145871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5"/>
          <p:cNvSpPr>
            <a:spLocks noGrp="1"/>
          </p:cNvSpPr>
          <p:nvPr>
            <p:ph type="sldNum" sz="quarter" idx="12"/>
          </p:nvPr>
        </p:nvSpPr>
        <p:spPr>
          <a:noFill/>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fld id="{E5744630-12F7-4A9B-9453-8D756652CE46}" type="slidenum">
              <a:rPr lang="it-IT" altLang="it-IT" sz="1400"/>
              <a:pPr/>
              <a:t>24</a:t>
            </a:fld>
            <a:endParaRPr lang="it-IT" altLang="it-IT" sz="1400"/>
          </a:p>
        </p:txBody>
      </p:sp>
      <p:sp>
        <p:nvSpPr>
          <p:cNvPr id="2" name="CasellaDiTesto 1"/>
          <p:cNvSpPr txBox="1"/>
          <p:nvPr/>
        </p:nvSpPr>
        <p:spPr>
          <a:xfrm>
            <a:off x="469392" y="776287"/>
            <a:ext cx="10963656" cy="3108543"/>
          </a:xfrm>
          <a:prstGeom prst="rect">
            <a:avLst/>
          </a:prstGeom>
          <a:noFill/>
        </p:spPr>
        <p:txBody>
          <a:bodyPr wrap="square" rtlCol="0">
            <a:spAutoFit/>
          </a:bodyPr>
          <a:lstStyle/>
          <a:p>
            <a:pPr algn="just"/>
            <a:r>
              <a:rPr lang="it-IT" sz="2800" dirty="0"/>
              <a:t>L’indicazione però è che «L’umanità non può continuare a proliferare a ritmo accelerato, considerando lo sviluppo materiale come scopo principale, senza scontrarsi con i limiti naturali del processo, di fronte ai quali essa può scegliere di imboccare nuove strade che le consentono di padroneggiare il futuro, o di accettare le conseguenze inevitabilmente più crudeli di uno sviluppo incontrollato». </a:t>
            </a:r>
          </a:p>
          <a:p>
            <a:pPr algn="just"/>
            <a:endParaRPr lang="it-IT" sz="2800" dirty="0"/>
          </a:p>
        </p:txBody>
      </p:sp>
      <p:sp>
        <p:nvSpPr>
          <p:cNvPr id="6" name="Titolo 1">
            <a:extLst>
              <a:ext uri="{FF2B5EF4-FFF2-40B4-BE49-F238E27FC236}">
                <a16:creationId xmlns:a16="http://schemas.microsoft.com/office/drawing/2014/main" id="{B1BB028A-4565-4EBE-9924-98D9DD87CCA2}"/>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231667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5"/>
          <p:cNvSpPr>
            <a:spLocks noGrp="1"/>
          </p:cNvSpPr>
          <p:nvPr>
            <p:ph type="sldNum" sz="quarter" idx="12"/>
          </p:nvPr>
        </p:nvSpPr>
        <p:spPr>
          <a:noFill/>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fld id="{E5744630-12F7-4A9B-9453-8D756652CE46}" type="slidenum">
              <a:rPr lang="it-IT" altLang="it-IT" sz="1400"/>
              <a:pPr/>
              <a:t>25</a:t>
            </a:fld>
            <a:endParaRPr lang="it-IT" altLang="it-IT" sz="1400"/>
          </a:p>
        </p:txBody>
      </p:sp>
      <p:grpSp>
        <p:nvGrpSpPr>
          <p:cNvPr id="2" name="Gruppo 1"/>
          <p:cNvGrpSpPr/>
          <p:nvPr/>
        </p:nvGrpSpPr>
        <p:grpSpPr>
          <a:xfrm>
            <a:off x="1749552" y="1124712"/>
            <a:ext cx="8150906" cy="4863713"/>
            <a:chOff x="1749552" y="1124712"/>
            <a:chExt cx="8150906" cy="4863713"/>
          </a:xfrm>
        </p:grpSpPr>
        <p:grpSp>
          <p:nvGrpSpPr>
            <p:cNvPr id="4" name="Gruppo 3"/>
            <p:cNvGrpSpPr/>
            <p:nvPr/>
          </p:nvGrpSpPr>
          <p:grpSpPr>
            <a:xfrm>
              <a:off x="1749552" y="1124712"/>
              <a:ext cx="8043672" cy="4863713"/>
              <a:chOff x="469392" y="1341560"/>
              <a:chExt cx="7321296" cy="4729161"/>
            </a:xfrm>
          </p:grpSpPr>
          <p:pic>
            <p:nvPicPr>
              <p:cNvPr id="2050" name="Picture 2" descr="Il rapporto sui limiti dello sviluppo del Club di R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92" y="1341560"/>
                <a:ext cx="7321296" cy="4729161"/>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539496" y="5650992"/>
                <a:ext cx="1673352" cy="4114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grpSp>
        <p:sp>
          <p:nvSpPr>
            <p:cNvPr id="7" name="CasellaDiTesto 6"/>
            <p:cNvSpPr txBox="1"/>
            <p:nvPr/>
          </p:nvSpPr>
          <p:spPr>
            <a:xfrm>
              <a:off x="6104300" y="1270063"/>
              <a:ext cx="3796158" cy="461665"/>
            </a:xfrm>
            <a:prstGeom prst="rect">
              <a:avLst/>
            </a:prstGeom>
            <a:solidFill>
              <a:schemeClr val="bg1"/>
            </a:solidFill>
          </p:spPr>
          <p:txBody>
            <a:bodyPr wrap="square" rtlCol="0">
              <a:spAutoFit/>
            </a:bodyPr>
            <a:lstStyle/>
            <a:p>
              <a:r>
                <a:rPr lang="it-IT" sz="2400" dirty="0"/>
                <a:t>I limiti dello sviluppo</a:t>
              </a:r>
            </a:p>
          </p:txBody>
        </p:sp>
      </p:grpSp>
      <p:sp>
        <p:nvSpPr>
          <p:cNvPr id="9" name="CasellaDiTesto 8"/>
          <p:cNvSpPr txBox="1"/>
          <p:nvPr/>
        </p:nvSpPr>
        <p:spPr>
          <a:xfrm>
            <a:off x="2228542" y="5924182"/>
            <a:ext cx="5260394" cy="369332"/>
          </a:xfrm>
          <a:prstGeom prst="rect">
            <a:avLst/>
          </a:prstGeom>
          <a:noFill/>
        </p:spPr>
        <p:txBody>
          <a:bodyPr wrap="square" rtlCol="0">
            <a:spAutoFit/>
          </a:bodyPr>
          <a:lstStyle/>
          <a:p>
            <a:r>
              <a:rPr lang="it-IT" dirty="0"/>
              <a:t>Fonte: elaborazione propria da </a:t>
            </a:r>
            <a:r>
              <a:rPr lang="en-US" dirty="0"/>
              <a:t>Meadows et al., 1972</a:t>
            </a:r>
            <a:endParaRPr lang="it-IT" dirty="0"/>
          </a:p>
        </p:txBody>
      </p:sp>
      <p:sp>
        <p:nvSpPr>
          <p:cNvPr id="10" name="Titolo 1">
            <a:extLst>
              <a:ext uri="{FF2B5EF4-FFF2-40B4-BE49-F238E27FC236}">
                <a16:creationId xmlns:a16="http://schemas.microsoft.com/office/drawing/2014/main" id="{01E67E64-A61F-4764-9A1A-AEE12037835E}"/>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626446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5"/>
          <p:cNvSpPr>
            <a:spLocks noGrp="1"/>
          </p:cNvSpPr>
          <p:nvPr>
            <p:ph type="sldNum" sz="quarter" idx="12"/>
          </p:nvPr>
        </p:nvSpPr>
        <p:spPr>
          <a:noFill/>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fld id="{E5744630-12F7-4A9B-9453-8D756652CE46}" type="slidenum">
              <a:rPr lang="it-IT" altLang="it-IT" sz="1400"/>
              <a:pPr/>
              <a:t>26</a:t>
            </a:fld>
            <a:endParaRPr lang="it-IT" altLang="it-IT" sz="1400"/>
          </a:p>
        </p:txBody>
      </p:sp>
      <p:sp>
        <p:nvSpPr>
          <p:cNvPr id="2" name="CasellaDiTesto 1"/>
          <p:cNvSpPr txBox="1"/>
          <p:nvPr/>
        </p:nvSpPr>
        <p:spPr>
          <a:xfrm>
            <a:off x="469392" y="776287"/>
            <a:ext cx="10963656" cy="4832092"/>
          </a:xfrm>
          <a:prstGeom prst="rect">
            <a:avLst/>
          </a:prstGeom>
          <a:noFill/>
        </p:spPr>
        <p:txBody>
          <a:bodyPr wrap="square" rtlCol="0">
            <a:spAutoFit/>
          </a:bodyPr>
          <a:lstStyle/>
          <a:p>
            <a:pPr algn="just"/>
            <a:r>
              <a:rPr lang="it-IT" sz="2800" dirty="0"/>
              <a:t>Nel Rapporto viene sottolineata l’incompatibilità tra una dinamica esponenziale della crescita economica e demografica delle società industriali e la finitezza delle risorse terrestri. </a:t>
            </a:r>
          </a:p>
          <a:p>
            <a:pPr algn="just"/>
            <a:r>
              <a:rPr lang="it-IT" sz="2800" dirty="0"/>
              <a:t>Il messaggio è fragoroso e l’impatto pubblico considerevole; coinvolge meno il mondo politico ma suscita vigorose reazioni da parte del mondo accademico. Soprattutto introduce il problema ecologico nel dibattito pubblico.</a:t>
            </a:r>
          </a:p>
          <a:p>
            <a:pPr algn="just"/>
            <a:r>
              <a:rPr lang="it-IT" sz="2800" dirty="0"/>
              <a:t>Rapida è la sua diffusione: tradotto in tutto il mondo, è il primo documento che inaugura la riflessione sull’incompatibilità tra la dinamica esponenziale della crescita economica e demografica delle società industriali e la finitezza delle risorse terrestri. </a:t>
            </a:r>
          </a:p>
        </p:txBody>
      </p:sp>
      <p:sp>
        <p:nvSpPr>
          <p:cNvPr id="6" name="Titolo 1">
            <a:extLst>
              <a:ext uri="{FF2B5EF4-FFF2-40B4-BE49-F238E27FC236}">
                <a16:creationId xmlns:a16="http://schemas.microsoft.com/office/drawing/2014/main" id="{B1BB028A-4565-4EBE-9924-98D9DD87CCA2}"/>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49920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5"/>
          <p:cNvSpPr>
            <a:spLocks noGrp="1"/>
          </p:cNvSpPr>
          <p:nvPr>
            <p:ph type="sldNum" sz="quarter" idx="12"/>
          </p:nvPr>
        </p:nvSpPr>
        <p:spPr>
          <a:noFill/>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fld id="{E5744630-12F7-4A9B-9453-8D756652CE46}" type="slidenum">
              <a:rPr lang="it-IT" altLang="it-IT" sz="1400"/>
              <a:pPr/>
              <a:t>27</a:t>
            </a:fld>
            <a:endParaRPr lang="it-IT" altLang="it-IT" sz="1400"/>
          </a:p>
        </p:txBody>
      </p:sp>
      <p:sp>
        <p:nvSpPr>
          <p:cNvPr id="2" name="CasellaDiTesto 1"/>
          <p:cNvSpPr txBox="1"/>
          <p:nvPr/>
        </p:nvSpPr>
        <p:spPr>
          <a:xfrm>
            <a:off x="469392" y="868680"/>
            <a:ext cx="10963656" cy="5262979"/>
          </a:xfrm>
          <a:prstGeom prst="rect">
            <a:avLst/>
          </a:prstGeom>
          <a:noFill/>
        </p:spPr>
        <p:txBody>
          <a:bodyPr wrap="square" rtlCol="0">
            <a:spAutoFit/>
          </a:bodyPr>
          <a:lstStyle/>
          <a:p>
            <a:pPr algn="just"/>
            <a:r>
              <a:rPr lang="it-IT" sz="2400" dirty="0"/>
              <a:t>Un primo aggiornamento del rapporto è stato pubblicato nel 1992 con il titolo </a:t>
            </a:r>
            <a:r>
              <a:rPr lang="it-IT" sz="2400" i="1" dirty="0"/>
              <a:t>Beyond the Limits</a:t>
            </a:r>
            <a:r>
              <a:rPr lang="it-IT" sz="2400" dirty="0"/>
              <a:t>, nel quale si sosteneva che erano già stati superati i limiti della "capacità di carico" del pianeta.</a:t>
            </a:r>
          </a:p>
          <a:p>
            <a:pPr algn="just"/>
            <a:r>
              <a:rPr lang="it-IT" sz="2400" dirty="0"/>
              <a:t>Un secondo aggiornamento, dal titolo </a:t>
            </a:r>
            <a:r>
              <a:rPr lang="it-IT" sz="2400" i="1" dirty="0"/>
              <a:t>Limits to </a:t>
            </a:r>
            <a:r>
              <a:rPr lang="it-IT" sz="2400" i="1" dirty="0" err="1"/>
              <a:t>Growth</a:t>
            </a:r>
            <a:r>
              <a:rPr lang="it-IT" sz="2400" i="1" dirty="0"/>
              <a:t>: The 30-Year Update</a:t>
            </a:r>
            <a:r>
              <a:rPr lang="it-IT" sz="2400" dirty="0"/>
              <a:t> è stato pubblicato nel 2004. In questa versione, </a:t>
            </a:r>
            <a:r>
              <a:rPr lang="en-US" sz="2400" dirty="0"/>
              <a:t>D. H. Meadows, D. L. Meadows e J. Randers </a:t>
            </a:r>
            <a:r>
              <a:rPr lang="it-IT" sz="2400" dirty="0"/>
              <a:t>hanno aggiornato e integrato la versione originale, spostando l'accento  dall'esaurimento delle risorse alla degradazione dell'ambiente.</a:t>
            </a:r>
          </a:p>
          <a:p>
            <a:pPr algn="just"/>
            <a:r>
              <a:rPr lang="it-IT" sz="2400" dirty="0"/>
              <a:t>Nel 2008 Graham Turner, del Commonwealth </a:t>
            </a:r>
            <a:r>
              <a:rPr lang="it-IT" sz="2400" dirty="0" err="1"/>
              <a:t>Scientific</a:t>
            </a:r>
            <a:r>
              <a:rPr lang="it-IT" sz="2400" dirty="0"/>
              <a:t> and Industrial </a:t>
            </a:r>
            <a:r>
              <a:rPr lang="it-IT" sz="2400" dirty="0" err="1"/>
              <a:t>Research</a:t>
            </a:r>
            <a:r>
              <a:rPr lang="it-IT" sz="2400" dirty="0"/>
              <a:t> </a:t>
            </a:r>
            <a:r>
              <a:rPr lang="it-IT" sz="2400" dirty="0" err="1"/>
              <a:t>Organisation</a:t>
            </a:r>
            <a:r>
              <a:rPr lang="it-IT" sz="2400" dirty="0"/>
              <a:t> (CSIRO) Australiano, ha pubblicato una ricerca intitolata </a:t>
            </a:r>
            <a:r>
              <a:rPr lang="en-US" sz="2400" dirty="0"/>
              <a:t>“A comparison of "The Limits to Growth" with 30 years of reality”</a:t>
            </a:r>
            <a:r>
              <a:rPr lang="it-IT" sz="2400" dirty="0"/>
              <a:t> in cui vengono confrontati i dati degli ultimi 30 anni con le previsioni effettuate nel 1972. Lo studio conclude che i mutamenti nella produzione industriale e agricola, nella popolazione e nell'inquinamento effettivamente avvenuti nei successivi 30 anni, sono coerenti con le previsioni del 1972.</a:t>
            </a:r>
          </a:p>
        </p:txBody>
      </p:sp>
      <p:sp>
        <p:nvSpPr>
          <p:cNvPr id="6" name="Titolo 1">
            <a:extLst>
              <a:ext uri="{FF2B5EF4-FFF2-40B4-BE49-F238E27FC236}">
                <a16:creationId xmlns:a16="http://schemas.microsoft.com/office/drawing/2014/main" id="{09BD2BDC-9ACF-4760-9D51-A96AB7C787FC}"/>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67791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69392" y="931734"/>
            <a:ext cx="11490960" cy="5258753"/>
          </a:xfrm>
        </p:spPr>
        <p:txBody>
          <a:bodyPr>
            <a:noAutofit/>
          </a:bodyPr>
          <a:lstStyle/>
          <a:p>
            <a:pPr marL="0" indent="0">
              <a:lnSpc>
                <a:spcPct val="100000"/>
              </a:lnSpc>
              <a:buNone/>
            </a:pPr>
            <a:r>
              <a:rPr lang="it-IT" altLang="it-IT" sz="2800" b="1" dirty="0"/>
              <a:t>I limiti dello sviluppo economico:</a:t>
            </a:r>
          </a:p>
          <a:p>
            <a:pPr marL="609600" indent="-609600">
              <a:lnSpc>
                <a:spcPct val="100000"/>
              </a:lnSpc>
              <a:buFontTx/>
              <a:buAutoNum type="arabicPeriod"/>
            </a:pPr>
            <a:r>
              <a:rPr lang="it-IT" altLang="it-IT" sz="2800" dirty="0"/>
              <a:t>Disponibilità di risorse esauribili. </a:t>
            </a:r>
          </a:p>
          <a:p>
            <a:pPr marL="609600" indent="-609600" algn="just">
              <a:lnSpc>
                <a:spcPct val="100000"/>
              </a:lnSpc>
              <a:buFontTx/>
              <a:buAutoNum type="arabicPeriod"/>
            </a:pPr>
            <a:r>
              <a:rPr lang="it-IT" altLang="it-IT" sz="2800" dirty="0"/>
              <a:t>Limitate capacità degli ambienti naturali di ricevere i rifiuti generati dai sistemi economici.</a:t>
            </a:r>
          </a:p>
          <a:p>
            <a:pPr marL="609600" indent="-609600">
              <a:lnSpc>
                <a:spcPct val="100000"/>
              </a:lnSpc>
              <a:buFontTx/>
              <a:buAutoNum type="arabicPeriod"/>
            </a:pPr>
            <a:r>
              <a:rPr lang="it-IT" altLang="it-IT" sz="2800" dirty="0"/>
              <a:t>Crescita demografica.</a:t>
            </a:r>
          </a:p>
          <a:p>
            <a:pPr marL="292608" lvl="1" indent="0">
              <a:lnSpc>
                <a:spcPct val="100000"/>
              </a:lnSpc>
              <a:buNone/>
            </a:pPr>
            <a:endParaRPr lang="it-IT" altLang="it-IT" sz="2600" dirty="0"/>
          </a:p>
          <a:p>
            <a:pPr marL="292608" lvl="1" indent="0" algn="just">
              <a:lnSpc>
                <a:spcPct val="100000"/>
              </a:lnSpc>
              <a:buNone/>
            </a:pPr>
            <a:r>
              <a:rPr lang="it-IT" altLang="it-IT" sz="2800" dirty="0"/>
              <a:t>L’</a:t>
            </a:r>
            <a:r>
              <a:rPr lang="it-IT" altLang="it-IT" sz="2800" dirty="0" err="1"/>
              <a:t>interelazione</a:t>
            </a:r>
            <a:r>
              <a:rPr lang="it-IT" altLang="it-IT" sz="2800" dirty="0"/>
              <a:t> fra l’aumento della popolazione, crescita economica, disponibilità di risorse naturali e capacità di assorbimento dei rifiuti è alla base dei limiti dello </a:t>
            </a:r>
            <a:r>
              <a:rPr lang="it-IT" altLang="it-IT" sz="2800" b="1" dirty="0"/>
              <a:t>sviluppo economico.</a:t>
            </a:r>
          </a:p>
          <a:p>
            <a:pPr>
              <a:lnSpc>
                <a:spcPct val="100000"/>
              </a:lnSpc>
            </a:pPr>
            <a:endParaRPr lang="it-IT" sz="2800" dirty="0"/>
          </a:p>
        </p:txBody>
      </p:sp>
      <p:sp>
        <p:nvSpPr>
          <p:cNvPr id="4" name="Titolo 1">
            <a:extLst>
              <a:ext uri="{FF2B5EF4-FFF2-40B4-BE49-F238E27FC236}">
                <a16:creationId xmlns:a16="http://schemas.microsoft.com/office/drawing/2014/main" id="{CA4E78B5-E538-497B-9AB8-F7379614E05C}"/>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1125842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69392" y="776287"/>
            <a:ext cx="11490960" cy="5258753"/>
          </a:xfrm>
        </p:spPr>
        <p:txBody>
          <a:bodyPr>
            <a:noAutofit/>
          </a:bodyPr>
          <a:lstStyle/>
          <a:p>
            <a:pPr marL="0" indent="0">
              <a:lnSpc>
                <a:spcPct val="100000"/>
              </a:lnSpc>
              <a:buNone/>
            </a:pPr>
            <a:r>
              <a:rPr lang="it-IT" altLang="it-IT" sz="2800" b="1" dirty="0"/>
              <a:t>Tali limiti possono non esistere per diversi ragioni:</a:t>
            </a:r>
          </a:p>
          <a:p>
            <a:pPr marL="357188" indent="-357188" algn="just">
              <a:lnSpc>
                <a:spcPct val="80000"/>
              </a:lnSpc>
              <a:buFont typeface="Wingdings" panose="05000000000000000000" pitchFamily="2" charset="2"/>
              <a:buChar char="§"/>
            </a:pPr>
            <a:r>
              <a:rPr lang="it-IT" altLang="it-IT" sz="2800" dirty="0"/>
              <a:t>L’innovazione tecnologica permette di ottenere da una determinata quantità di risorse maggiori quantità di prodotto ( = stesse quantità di prodotto usando meno risorse).</a:t>
            </a:r>
          </a:p>
          <a:p>
            <a:pPr marL="357188" indent="-357188">
              <a:lnSpc>
                <a:spcPct val="80000"/>
              </a:lnSpc>
              <a:buFont typeface="Wingdings" panose="05000000000000000000" pitchFamily="2" charset="2"/>
              <a:buChar char="§"/>
            </a:pPr>
            <a:r>
              <a:rPr lang="it-IT" altLang="it-IT" sz="2800" dirty="0"/>
              <a:t>Nuovi giacimenti di risorse possono venir scoperti.</a:t>
            </a:r>
          </a:p>
          <a:p>
            <a:pPr marL="357188" indent="-357188" algn="just">
              <a:lnSpc>
                <a:spcPct val="80000"/>
              </a:lnSpc>
              <a:buFont typeface="Wingdings" panose="05000000000000000000" pitchFamily="2" charset="2"/>
              <a:buChar char="§"/>
            </a:pPr>
            <a:r>
              <a:rPr lang="it-IT" altLang="it-IT" sz="2800" dirty="0"/>
              <a:t>E’ possibile tenere sotto controllo il quantitativo di scorie rimesse nell’ambiente riciclando i materiali e prelevando i gas prima che questi siano immessi nell’ambiente.</a:t>
            </a:r>
          </a:p>
          <a:p>
            <a:pPr marL="357188" indent="-357188" algn="just">
              <a:lnSpc>
                <a:spcPct val="80000"/>
              </a:lnSpc>
              <a:buFont typeface="Wingdings" panose="05000000000000000000" pitchFamily="2" charset="2"/>
              <a:buChar char="§"/>
            </a:pPr>
            <a:r>
              <a:rPr lang="it-IT" altLang="it-IT" sz="2800" dirty="0"/>
              <a:t>Si possono sostituire le tecnologie inquinanti con altre meno nocive.</a:t>
            </a:r>
          </a:p>
          <a:p>
            <a:pPr marL="357188" indent="-357188" algn="just">
              <a:lnSpc>
                <a:spcPct val="80000"/>
              </a:lnSpc>
              <a:buFont typeface="Wingdings" panose="05000000000000000000" pitchFamily="2" charset="2"/>
              <a:buChar char="§"/>
            </a:pPr>
            <a:r>
              <a:rPr lang="it-IT" altLang="it-IT" sz="2800" dirty="0"/>
              <a:t>La scarsità delle risorse provoca aumento di prezzo e quindi induce a conservare e sostituire le risorse.</a:t>
            </a:r>
          </a:p>
          <a:p>
            <a:pPr marL="357188" indent="-357188" algn="just">
              <a:lnSpc>
                <a:spcPct val="80000"/>
              </a:lnSpc>
              <a:buFont typeface="Wingdings" panose="05000000000000000000" pitchFamily="2" charset="2"/>
              <a:buChar char="§"/>
            </a:pPr>
            <a:r>
              <a:rPr lang="it-IT" altLang="it-IT" sz="2800" dirty="0"/>
              <a:t>La crescita della popolazione diminuisce con l’aumento del benessere.</a:t>
            </a:r>
          </a:p>
          <a:p>
            <a:pPr marL="0" indent="0" algn="just">
              <a:lnSpc>
                <a:spcPct val="80000"/>
              </a:lnSpc>
              <a:buNone/>
            </a:pPr>
            <a:endParaRPr lang="it-IT" altLang="it-IT" sz="2800" dirty="0"/>
          </a:p>
          <a:p>
            <a:pPr marL="357188" indent="-357188" algn="just">
              <a:lnSpc>
                <a:spcPct val="80000"/>
              </a:lnSpc>
              <a:buFont typeface="Wingdings" panose="05000000000000000000" pitchFamily="2" charset="2"/>
              <a:buChar char="§"/>
            </a:pPr>
            <a:endParaRPr lang="it-IT" altLang="it-IT" sz="2800" b="1" dirty="0"/>
          </a:p>
          <a:p>
            <a:pPr>
              <a:lnSpc>
                <a:spcPct val="100000"/>
              </a:lnSpc>
            </a:pPr>
            <a:endParaRPr lang="it-IT" sz="2800" dirty="0"/>
          </a:p>
        </p:txBody>
      </p:sp>
      <p:sp>
        <p:nvSpPr>
          <p:cNvPr id="4" name="Titolo 1">
            <a:extLst>
              <a:ext uri="{FF2B5EF4-FFF2-40B4-BE49-F238E27FC236}">
                <a16:creationId xmlns:a16="http://schemas.microsoft.com/office/drawing/2014/main" id="{9C3C1B16-9BCE-4E82-B2D3-3ACE5C22814C}"/>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69140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690880" y="174625"/>
            <a:ext cx="10967720" cy="5259388"/>
          </a:xfrm>
        </p:spPr>
        <p:txBody>
          <a:bodyPr>
            <a:noAutofit/>
          </a:bodyPr>
          <a:lstStyle/>
          <a:p>
            <a:pPr marL="0" indent="0">
              <a:lnSpc>
                <a:spcPct val="100000"/>
              </a:lnSpc>
              <a:buNone/>
            </a:pPr>
            <a:r>
              <a:rPr lang="it-IT" altLang="it-IT" sz="2800" b="1" dirty="0"/>
              <a:t>Obiettivi della lezione: </a:t>
            </a:r>
            <a:r>
              <a:rPr lang="it-IT" altLang="it-IT" sz="2800" dirty="0"/>
              <a:t>fornire un quadro di riferimento nel quale va a definirsi il concetto di sostenibilità / sviluppo sostenibile per le imprese</a:t>
            </a:r>
          </a:p>
          <a:p>
            <a:pPr marL="0" indent="0">
              <a:lnSpc>
                <a:spcPct val="100000"/>
              </a:lnSpc>
              <a:buNone/>
            </a:pPr>
            <a:r>
              <a:rPr lang="it-IT" altLang="it-IT" sz="2800" b="1" dirty="0"/>
              <a:t>Argomenti principali:</a:t>
            </a:r>
          </a:p>
          <a:p>
            <a:pPr marL="357188" indent="-357188">
              <a:lnSpc>
                <a:spcPct val="100000"/>
              </a:lnSpc>
              <a:buFont typeface="Wingdings" panose="05000000000000000000" pitchFamily="2" charset="2"/>
              <a:buChar char="§"/>
              <a:tabLst>
                <a:tab pos="357188" algn="l"/>
              </a:tabLst>
            </a:pPr>
            <a:r>
              <a:rPr lang="it-IT" altLang="it-IT" sz="2800" dirty="0"/>
              <a:t>Il concetto di sviluppo sostenibile.</a:t>
            </a:r>
          </a:p>
          <a:p>
            <a:pPr marL="357188" indent="-357188">
              <a:lnSpc>
                <a:spcPct val="100000"/>
              </a:lnSpc>
              <a:buFont typeface="Wingdings" panose="05000000000000000000" pitchFamily="2" charset="2"/>
              <a:buChar char="§"/>
              <a:tabLst>
                <a:tab pos="357188" algn="l"/>
              </a:tabLst>
            </a:pPr>
            <a:r>
              <a:rPr lang="it-IT" altLang="it-IT" sz="2800" dirty="0"/>
              <a:t>Lo sviluppo sostenibile nell’Agenda 2030 delle NU.</a:t>
            </a:r>
            <a:endParaRPr lang="it-IT" altLang="it-IT" sz="2800" dirty="0">
              <a:solidFill>
                <a:srgbClr val="FF0000"/>
              </a:solidFill>
            </a:endParaRPr>
          </a:p>
          <a:p>
            <a:pPr>
              <a:lnSpc>
                <a:spcPct val="100000"/>
              </a:lnSpc>
            </a:pPr>
            <a:endParaRPr lang="it-IT" sz="2800" dirty="0"/>
          </a:p>
        </p:txBody>
      </p:sp>
    </p:spTree>
    <p:extLst>
      <p:ext uri="{BB962C8B-B14F-4D97-AF65-F5344CB8AC3E}">
        <p14:creationId xmlns:p14="http://schemas.microsoft.com/office/powerpoint/2010/main" val="3019195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807085" y="1216978"/>
            <a:ext cx="10836275" cy="4056062"/>
          </a:xfrm>
          <a:solidFill>
            <a:schemeClr val="bg1"/>
          </a:solidFill>
        </p:spPr>
        <p:txBody>
          <a:bodyPr>
            <a:noAutofit/>
          </a:bodyPr>
          <a:lstStyle/>
          <a:p>
            <a:pPr algn="just"/>
            <a:r>
              <a:rPr lang="it-IT" sz="2800" dirty="0"/>
              <a:t>Il concetto di sviluppo sostenibile deriva principalmente dal cosiddetto «Rapporto </a:t>
            </a:r>
            <a:r>
              <a:rPr lang="it-IT" sz="2800" dirty="0" err="1"/>
              <a:t>Brundtland</a:t>
            </a:r>
            <a:r>
              <a:rPr lang="it-IT" sz="2800" dirty="0"/>
              <a:t>» del 1987. </a:t>
            </a:r>
          </a:p>
          <a:p>
            <a:pPr algn="just"/>
            <a:r>
              <a:rPr lang="it-IT" sz="2800" dirty="0"/>
              <a:t>All'epoca, l'Assemblea generale delle Nazioni Unite si rese conto del grave deterioramento dell'ambiente umano e delle risorse naturali.</a:t>
            </a:r>
            <a:endParaRPr lang="en-US" sz="2800" dirty="0"/>
          </a:p>
          <a:p>
            <a:pPr algn="just"/>
            <a:r>
              <a:rPr lang="it-IT" sz="2800" dirty="0"/>
              <a:t>La Commissione mondiale per l'ambiente e lo sviluppo (WCED), la missione della Commissione presieduta da </a:t>
            </a:r>
            <a:r>
              <a:rPr lang="it-IT" sz="2800" dirty="0" err="1"/>
              <a:t>Gro</a:t>
            </a:r>
            <a:r>
              <a:rPr lang="it-IT" sz="2800" dirty="0"/>
              <a:t> Harlem </a:t>
            </a:r>
            <a:r>
              <a:rPr lang="it-IT" sz="2800" dirty="0" err="1"/>
              <a:t>Brundtland</a:t>
            </a:r>
            <a:r>
              <a:rPr lang="it-IT" sz="2800" dirty="0"/>
              <a:t> («Commissione </a:t>
            </a:r>
            <a:r>
              <a:rPr lang="it-IT" sz="2800" dirty="0" err="1"/>
              <a:t>Brundtland</a:t>
            </a:r>
            <a:r>
              <a:rPr lang="it-IT" sz="2800" dirty="0"/>
              <a:t>») fu incaricata di affrontare il tema.</a:t>
            </a:r>
          </a:p>
          <a:p>
            <a:pPr algn="just"/>
            <a:r>
              <a:rPr lang="it-IT" sz="2800" dirty="0" err="1"/>
              <a:t>Gro</a:t>
            </a:r>
            <a:r>
              <a:rPr lang="it-IT" sz="2800" dirty="0"/>
              <a:t> Harlem </a:t>
            </a:r>
            <a:r>
              <a:rPr lang="it-IT" sz="2800" dirty="0" err="1"/>
              <a:t>Brundtland</a:t>
            </a:r>
            <a:r>
              <a:rPr lang="it-IT" sz="2800" dirty="0"/>
              <a:t> era l'ex primo ministro norvegese e fu scelta per la sua solida preparazione nel campo delle scienze e della salute pubblica. </a:t>
            </a:r>
          </a:p>
        </p:txBody>
      </p:sp>
      <p:sp>
        <p:nvSpPr>
          <p:cNvPr id="5" name="Titolo 1">
            <a:extLst>
              <a:ext uri="{FF2B5EF4-FFF2-40B4-BE49-F238E27FC236}">
                <a16:creationId xmlns:a16="http://schemas.microsoft.com/office/drawing/2014/main" id="{C6A63F91-9832-482C-AEA3-FDCAFA2CCE64}"/>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286891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p:cNvSpPr txBox="1"/>
          <p:nvPr/>
        </p:nvSpPr>
        <p:spPr>
          <a:xfrm>
            <a:off x="853440" y="1164134"/>
            <a:ext cx="10922000" cy="3970318"/>
          </a:xfrm>
          <a:prstGeom prst="rect">
            <a:avLst/>
          </a:prstGeom>
          <a:noFill/>
        </p:spPr>
        <p:txBody>
          <a:bodyPr wrap="square" rtlCol="0">
            <a:spAutoFit/>
          </a:bodyPr>
          <a:lstStyle/>
          <a:p>
            <a:pPr algn="just"/>
            <a:r>
              <a:rPr lang="it-IT" sz="2800" dirty="0"/>
              <a:t>La definizione, oggi ampiamente utilizzata di sviluppo sostenibile, deriva dal rapporto finale della Commissione intitolato “</a:t>
            </a:r>
            <a:r>
              <a:rPr lang="it-IT" sz="2800" dirty="0" err="1"/>
              <a:t>Our</a:t>
            </a:r>
            <a:r>
              <a:rPr lang="it-IT" sz="2800" dirty="0"/>
              <a:t> common future”:</a:t>
            </a:r>
          </a:p>
          <a:p>
            <a:pPr algn="just"/>
            <a:endParaRPr lang="it-IT" sz="2800" dirty="0"/>
          </a:p>
          <a:p>
            <a:pPr algn="just"/>
            <a:r>
              <a:rPr lang="it-IT" sz="2800" dirty="0"/>
              <a:t>«</a:t>
            </a:r>
            <a:r>
              <a:rPr lang="it-IT" sz="2800" i="1" dirty="0"/>
              <a:t>Lo sviluppo sostenibile, lungi dall'essere una definitiva condizione di armonia, è piuttosto processo di cambiamento tale per cui lo sfruttamento delle risorse, la direzione degli investimenti, l'orientamento dello sviluppo tecnologico e i cambiamenti istituzionali siano resi coerenti con i bisogni futuri oltre che con gli attuali</a:t>
            </a:r>
            <a:r>
              <a:rPr lang="it-IT" sz="2800" dirty="0"/>
              <a:t>»</a:t>
            </a:r>
          </a:p>
          <a:p>
            <a:pPr algn="just"/>
            <a:endParaRPr lang="it-IT" sz="2800" dirty="0"/>
          </a:p>
        </p:txBody>
      </p:sp>
      <p:sp>
        <p:nvSpPr>
          <p:cNvPr id="4" name="Titolo 1">
            <a:extLst>
              <a:ext uri="{FF2B5EF4-FFF2-40B4-BE49-F238E27FC236}">
                <a16:creationId xmlns:a16="http://schemas.microsoft.com/office/drawing/2014/main" id="{7217FA9F-0334-4170-A166-3D2CF4550B60}"/>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2409736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p:cNvSpPr txBox="1"/>
          <p:nvPr/>
        </p:nvSpPr>
        <p:spPr>
          <a:xfrm>
            <a:off x="955040" y="959167"/>
            <a:ext cx="11099800" cy="2677656"/>
          </a:xfrm>
          <a:prstGeom prst="rect">
            <a:avLst/>
          </a:prstGeom>
          <a:noFill/>
        </p:spPr>
        <p:txBody>
          <a:bodyPr wrap="square" rtlCol="0">
            <a:spAutoFit/>
          </a:bodyPr>
          <a:lstStyle/>
          <a:p>
            <a:pPr algn="just"/>
            <a:r>
              <a:rPr lang="it-IT" sz="2800" dirty="0"/>
              <a:t>Nel documento viene contestualmente enfatizzata la tutela dei bisogni di tutti gli individui, in un'ottica di legittimità universale ad aspirare a migliori condizioni di vita; così come viene sottolineata la necessità e l'importanza di una maggiore partecipazione dei cittadini, per attuare un processo effettivamente democratico che contribuisca alle scelte a livello internazionale.</a:t>
            </a:r>
            <a:endParaRPr lang="it-IT" sz="2400" dirty="0"/>
          </a:p>
        </p:txBody>
      </p:sp>
      <p:sp>
        <p:nvSpPr>
          <p:cNvPr id="4" name="Titolo 1">
            <a:extLst>
              <a:ext uri="{FF2B5EF4-FFF2-40B4-BE49-F238E27FC236}">
                <a16:creationId xmlns:a16="http://schemas.microsoft.com/office/drawing/2014/main" id="{475CC641-9750-4FB4-A6B7-8DBB34A1E38F}"/>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4233694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p:cNvSpPr txBox="1"/>
          <p:nvPr/>
        </p:nvSpPr>
        <p:spPr>
          <a:xfrm>
            <a:off x="812800" y="959167"/>
            <a:ext cx="10830560" cy="4401205"/>
          </a:xfrm>
          <a:prstGeom prst="rect">
            <a:avLst/>
          </a:prstGeom>
          <a:noFill/>
        </p:spPr>
        <p:txBody>
          <a:bodyPr wrap="square" rtlCol="0">
            <a:spAutoFit/>
          </a:bodyPr>
          <a:lstStyle/>
          <a:p>
            <a:pPr algn="just"/>
            <a:r>
              <a:rPr lang="it-IT" sz="2800" dirty="0"/>
              <a:t>«Lo sviluppo sostenibile impone di soddisfare i bisogni fondamentali di tutti e di estendere a tutti la possibilità di attuare le proprie aspirazioni ad una vita migliore (...) Il soddisfacimento di bisogni essenziali esige non solo una nuova era di crescita economica per nazioni in cui la maggioranza degli abitanti siano poveri ma anche la garanzia che tali poveri abbiano la loro giusta parte delle risorse necessarie a sostenere tale crescita. Una siffatta equità dovrebbe essere coadiuvata sia da sistemi politici che assicurino l'effettiva partecipazione dei cittadini nel processo decisionale, sia da una maggior democrazia a livello delle scelte internazionali»</a:t>
            </a:r>
          </a:p>
        </p:txBody>
      </p:sp>
      <p:sp>
        <p:nvSpPr>
          <p:cNvPr id="4" name="Titolo 1">
            <a:extLst>
              <a:ext uri="{FF2B5EF4-FFF2-40B4-BE49-F238E27FC236}">
                <a16:creationId xmlns:a16="http://schemas.microsoft.com/office/drawing/2014/main" id="{475CC641-9750-4FB4-A6B7-8DBB34A1E38F}"/>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071395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p:cNvSpPr txBox="1"/>
          <p:nvPr/>
        </p:nvSpPr>
        <p:spPr>
          <a:xfrm>
            <a:off x="711200" y="1164134"/>
            <a:ext cx="11033760" cy="3539430"/>
          </a:xfrm>
          <a:prstGeom prst="rect">
            <a:avLst/>
          </a:prstGeom>
          <a:noFill/>
        </p:spPr>
        <p:txBody>
          <a:bodyPr wrap="square" rtlCol="0">
            <a:spAutoFit/>
          </a:bodyPr>
          <a:lstStyle/>
          <a:p>
            <a:pPr algn="just"/>
            <a:r>
              <a:rPr lang="it-IT" sz="2800" dirty="0"/>
              <a:t>Pertanto:</a:t>
            </a:r>
          </a:p>
          <a:p>
            <a:pPr algn="just"/>
            <a:r>
              <a:rPr lang="it-IT" sz="2800" dirty="0"/>
              <a:t>«Lo sviluppo sostenibile è quello sviluppo che consente alla generazione presente di soddisfare i propri bisogni senza compromettere la possibilità delle generazioni future di soddisfare i propri»</a:t>
            </a:r>
          </a:p>
          <a:p>
            <a:pPr algn="just"/>
            <a:endParaRPr lang="it-IT" sz="2800" dirty="0"/>
          </a:p>
          <a:p>
            <a:pPr algn="just"/>
            <a:r>
              <a:rPr lang="it-IT" sz="2800" dirty="0"/>
              <a:t>Con l'evolversi del concetto, esso si è spostato verso una maggiore attenzione allo sviluppo economico, allo sviluppo sociale e alla protezione dell'ambiente per le generazioni future. </a:t>
            </a:r>
          </a:p>
        </p:txBody>
      </p:sp>
      <p:sp>
        <p:nvSpPr>
          <p:cNvPr id="4" name="Titolo 1">
            <a:extLst>
              <a:ext uri="{FF2B5EF4-FFF2-40B4-BE49-F238E27FC236}">
                <a16:creationId xmlns:a16="http://schemas.microsoft.com/office/drawing/2014/main" id="{3192AF59-3CE7-480C-A642-9B4E6B881E64}"/>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2351984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p:cNvSpPr txBox="1"/>
          <p:nvPr/>
        </p:nvSpPr>
        <p:spPr>
          <a:xfrm>
            <a:off x="782320" y="1164134"/>
            <a:ext cx="11023600" cy="4401205"/>
          </a:xfrm>
          <a:prstGeom prst="rect">
            <a:avLst/>
          </a:prstGeom>
          <a:noFill/>
        </p:spPr>
        <p:txBody>
          <a:bodyPr wrap="square" rtlCol="0">
            <a:spAutoFit/>
          </a:bodyPr>
          <a:lstStyle/>
          <a:p>
            <a:pPr algn="just"/>
            <a:r>
              <a:rPr lang="it-IT" sz="2800" dirty="0"/>
              <a:t>La Commissione </a:t>
            </a:r>
            <a:r>
              <a:rPr lang="it-IT" sz="2800" dirty="0" err="1"/>
              <a:t>Brundtland</a:t>
            </a:r>
            <a:r>
              <a:rPr lang="it-IT" sz="2800" dirty="0"/>
              <a:t> si è ufficialmente sciolta nel dicembre 1987, dopo aver pubblicato nell'ottobre 1987 </a:t>
            </a:r>
            <a:r>
              <a:rPr lang="it-IT" sz="2800" dirty="0" err="1"/>
              <a:t>Our</a:t>
            </a:r>
            <a:r>
              <a:rPr lang="it-IT" sz="2800" dirty="0"/>
              <a:t> Common Future (noto appunto anche come Rapporto </a:t>
            </a:r>
            <a:r>
              <a:rPr lang="it-IT" sz="2800" dirty="0" err="1"/>
              <a:t>Brundtland</a:t>
            </a:r>
            <a:r>
              <a:rPr lang="it-IT" sz="2800" dirty="0"/>
              <a:t>). </a:t>
            </a:r>
          </a:p>
          <a:p>
            <a:pPr algn="just"/>
            <a:endParaRPr lang="it-IT" sz="2800" dirty="0"/>
          </a:p>
          <a:p>
            <a:pPr algn="just"/>
            <a:r>
              <a:rPr lang="it-IT" sz="2800" dirty="0"/>
              <a:t>L'organizzazione Center for </a:t>
            </a:r>
            <a:r>
              <a:rPr lang="it-IT" sz="2800" dirty="0" err="1"/>
              <a:t>Our</a:t>
            </a:r>
            <a:r>
              <a:rPr lang="it-IT" sz="2800" dirty="0"/>
              <a:t> Common Future è stata fondata nell'aprile 1988 per prendere il posto della Commissione.</a:t>
            </a:r>
          </a:p>
          <a:p>
            <a:pPr algn="just"/>
            <a:endParaRPr lang="it-IT" sz="2800" dirty="0"/>
          </a:p>
          <a:p>
            <a:pPr algn="just"/>
            <a:r>
              <a:rPr lang="it-IT" sz="2800" dirty="0"/>
              <a:t>Nel 1989, l’Assemblea generale dell’ONU, dopo aver discusso il rapporto, ha deciso di organizzare una Conferenza delle Nazioni Unite su ambiente e sviluppo.</a:t>
            </a:r>
          </a:p>
        </p:txBody>
      </p:sp>
      <p:sp>
        <p:nvSpPr>
          <p:cNvPr id="4" name="Titolo 1">
            <a:extLst>
              <a:ext uri="{FF2B5EF4-FFF2-40B4-BE49-F238E27FC236}">
                <a16:creationId xmlns:a16="http://schemas.microsoft.com/office/drawing/2014/main" id="{3192AF59-3CE7-480C-A642-9B4E6B881E64}"/>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838734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p:cNvSpPr txBox="1"/>
          <p:nvPr/>
        </p:nvSpPr>
        <p:spPr>
          <a:xfrm>
            <a:off x="812800" y="1032319"/>
            <a:ext cx="10901680" cy="5047536"/>
          </a:xfrm>
          <a:prstGeom prst="rect">
            <a:avLst/>
          </a:prstGeom>
          <a:noFill/>
        </p:spPr>
        <p:txBody>
          <a:bodyPr wrap="square" rtlCol="0">
            <a:spAutoFit/>
          </a:bodyPr>
          <a:lstStyle/>
          <a:p>
            <a:pPr algn="just"/>
            <a:r>
              <a:rPr lang="it-IT" sz="2800" dirty="0"/>
              <a:t>La sostenibilità quindi ruota attorno a tre componenti fondamentali:</a:t>
            </a:r>
          </a:p>
          <a:p>
            <a:pPr marL="342900" indent="-342900" algn="just">
              <a:lnSpc>
                <a:spcPct val="150000"/>
              </a:lnSpc>
              <a:buFont typeface="Wingdings" panose="05000000000000000000" pitchFamily="2" charset="2"/>
              <a:buChar char="§"/>
            </a:pPr>
            <a:r>
              <a:rPr lang="it-IT" sz="2800" dirty="0"/>
              <a:t>Sostenibilità economica: intesa come capacità di generare reddito e lavoro per il sostentamento della popolazione.</a:t>
            </a:r>
          </a:p>
          <a:p>
            <a:pPr marL="342900" indent="-342900" algn="just">
              <a:lnSpc>
                <a:spcPct val="150000"/>
              </a:lnSpc>
              <a:buFont typeface="Wingdings" panose="05000000000000000000" pitchFamily="2" charset="2"/>
              <a:buChar char="§"/>
            </a:pPr>
            <a:r>
              <a:rPr lang="it-IT" sz="2800" dirty="0"/>
              <a:t>Sostenibilità sociale: intesa come capacità di garantire condizioni di benessere umano (sicurezza, salute, istruzione, democrazia, partecipazione, giustizia) equamente distribuite per classi e genere.</a:t>
            </a:r>
          </a:p>
          <a:p>
            <a:pPr marL="342900" indent="-342900" algn="just">
              <a:lnSpc>
                <a:spcPct val="150000"/>
              </a:lnSpc>
              <a:buFont typeface="Wingdings" panose="05000000000000000000" pitchFamily="2" charset="2"/>
              <a:buChar char="§"/>
            </a:pPr>
            <a:r>
              <a:rPr lang="it-IT" sz="2800" dirty="0"/>
              <a:t>Sostenibilità ambientale: intesa come capacità di mantenere qualità e riproducibilità delle risorse naturali.</a:t>
            </a:r>
          </a:p>
        </p:txBody>
      </p:sp>
      <p:sp>
        <p:nvSpPr>
          <p:cNvPr id="4" name="Titolo 1">
            <a:extLst>
              <a:ext uri="{FF2B5EF4-FFF2-40B4-BE49-F238E27FC236}">
                <a16:creationId xmlns:a16="http://schemas.microsoft.com/office/drawing/2014/main" id="{B7F57369-1378-4859-B474-22CEC3396BFF}"/>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51939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11200" y="1032319"/>
            <a:ext cx="11445240" cy="830997"/>
          </a:xfrm>
          <a:prstGeom prst="rect">
            <a:avLst/>
          </a:prstGeom>
          <a:solidFill>
            <a:schemeClr val="bg1"/>
          </a:solidFill>
        </p:spPr>
        <p:txBody>
          <a:bodyPr wrap="square" rtlCol="0">
            <a:spAutoFit/>
          </a:bodyPr>
          <a:lstStyle/>
          <a:p>
            <a:r>
              <a:rPr lang="it-IT" sz="2400" dirty="0"/>
              <a:t>Le Dimensioni dello sviluppo sostenibile - La rappresentazione classica del modello “Triple Bottom Line” (TBL)</a:t>
            </a:r>
          </a:p>
        </p:txBody>
      </p:sp>
      <p:sp>
        <p:nvSpPr>
          <p:cNvPr id="16" name="CasellaDiTesto 15"/>
          <p:cNvSpPr txBox="1"/>
          <p:nvPr/>
        </p:nvSpPr>
        <p:spPr>
          <a:xfrm>
            <a:off x="6812788" y="1512778"/>
            <a:ext cx="5009388" cy="4154984"/>
          </a:xfrm>
          <a:prstGeom prst="rect">
            <a:avLst/>
          </a:prstGeom>
          <a:noFill/>
        </p:spPr>
        <p:txBody>
          <a:bodyPr wrap="square" rtlCol="0">
            <a:spAutoFit/>
          </a:bodyPr>
          <a:lstStyle/>
          <a:p>
            <a:pPr algn="just"/>
            <a:r>
              <a:rPr lang="it-IT" sz="2400" dirty="0"/>
              <a:t>Diagramma di </a:t>
            </a:r>
            <a:r>
              <a:rPr lang="it-IT" sz="2400" dirty="0" err="1"/>
              <a:t>Venn</a:t>
            </a:r>
            <a:r>
              <a:rPr lang="it-IT" sz="2400" dirty="0"/>
              <a:t> dello sviluppo sostenibile, risultante dall'incrocio delle tre parti costituenti, basata sull’idea di </a:t>
            </a:r>
            <a:r>
              <a:rPr lang="en-US" sz="2400" dirty="0" err="1"/>
              <a:t>Elkington</a:t>
            </a:r>
            <a:r>
              <a:rPr lang="en-US" sz="2400" dirty="0"/>
              <a:t> (1999</a:t>
            </a:r>
            <a:r>
              <a:rPr lang="it-IT" sz="2400" dirty="0"/>
              <a:t>).</a:t>
            </a:r>
            <a:endParaRPr lang="en-US" sz="2400" dirty="0"/>
          </a:p>
          <a:p>
            <a:pPr algn="just"/>
            <a:r>
              <a:rPr lang="it-IT" sz="2400" dirty="0"/>
              <a:t> </a:t>
            </a:r>
          </a:p>
          <a:p>
            <a:pPr algn="just"/>
            <a:r>
              <a:rPr lang="it-IT" sz="2400" dirty="0"/>
              <a:t>L'area risultante dall'intersezione delle tre componenti, coincide idealmente con lo sviluppo sostenibile, che è accettabile sotto l’aspetto economico, ambientale e sociale (</a:t>
            </a:r>
            <a:r>
              <a:rPr lang="pt-BR" sz="2400" dirty="0"/>
              <a:t>Summit di Rio de Janeiro del 1992.</a:t>
            </a:r>
            <a:r>
              <a:rPr lang="en-US" sz="2400" dirty="0"/>
              <a:t>).</a:t>
            </a:r>
            <a:endParaRPr lang="it-IT" sz="2400" dirty="0"/>
          </a:p>
        </p:txBody>
      </p:sp>
      <p:pic>
        <p:nvPicPr>
          <p:cNvPr id="17411" name="Picture 3" descr="https://upload.wikimedia.org/wikipedia/commons/thumb/9/9d/Sviluppo_sostenibile.svg/263px-Sviluppo_sostenibi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961" y="1590758"/>
            <a:ext cx="5708947" cy="427628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853682" y="5825681"/>
            <a:ext cx="5491238" cy="369332"/>
          </a:xfrm>
          <a:prstGeom prst="rect">
            <a:avLst/>
          </a:prstGeom>
          <a:noFill/>
        </p:spPr>
        <p:txBody>
          <a:bodyPr wrap="square" rtlCol="0">
            <a:spAutoFit/>
          </a:bodyPr>
          <a:lstStyle/>
          <a:p>
            <a:r>
              <a:rPr lang="en-US" dirty="0"/>
              <a:t>Fonte: </a:t>
            </a:r>
            <a:r>
              <a:rPr lang="it-IT" dirty="0"/>
              <a:t>elaborazione propria </a:t>
            </a:r>
            <a:r>
              <a:rPr lang="it-IT" i="1" dirty="0"/>
              <a:t>da</a:t>
            </a:r>
            <a:r>
              <a:rPr lang="en-US" dirty="0"/>
              <a:t> Sykes and Trench, 2014</a:t>
            </a:r>
            <a:endParaRPr lang="it-IT" dirty="0"/>
          </a:p>
        </p:txBody>
      </p:sp>
      <p:sp>
        <p:nvSpPr>
          <p:cNvPr id="7" name="Titolo 1">
            <a:extLst>
              <a:ext uri="{FF2B5EF4-FFF2-40B4-BE49-F238E27FC236}">
                <a16:creationId xmlns:a16="http://schemas.microsoft.com/office/drawing/2014/main" id="{6721FD2E-49ED-4DC4-BB2D-87096A37CF68}"/>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620347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idx="4294967295"/>
          </p:nvPr>
        </p:nvSpPr>
        <p:spPr>
          <a:xfrm>
            <a:off x="0" y="981075"/>
            <a:ext cx="7942263" cy="463550"/>
          </a:xfrm>
        </p:spPr>
        <p:txBody>
          <a:bodyPr>
            <a:normAutofit/>
          </a:bodyPr>
          <a:lstStyle/>
          <a:p>
            <a:pPr defTabSz="457200"/>
            <a:r>
              <a:rPr lang="it-IT" altLang="it-IT" sz="2400" dirty="0">
                <a:solidFill>
                  <a:schemeClr val="tx1"/>
                </a:solidFill>
                <a:latin typeface="+mn-lt"/>
                <a:ea typeface="+mn-ea"/>
                <a:cs typeface="+mn-cs"/>
              </a:rPr>
              <a:t>Il modello “istituzionale” della Triple Bottom Line </a:t>
            </a:r>
          </a:p>
        </p:txBody>
      </p:sp>
      <p:sp>
        <p:nvSpPr>
          <p:cNvPr id="43011" name="CasellaDiTesto 23"/>
          <p:cNvSpPr txBox="1">
            <a:spLocks noChangeArrowheads="1"/>
          </p:cNvSpPr>
          <p:nvPr/>
        </p:nvSpPr>
        <p:spPr bwMode="auto">
          <a:xfrm>
            <a:off x="6450502" y="1527105"/>
            <a:ext cx="556539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Clr>
                <a:srgbClr val="000000"/>
              </a:buClr>
              <a:buSzPct val="100000"/>
              <a:buFont typeface="Times New Roman" panose="02020603050405020304" pitchFamily="18" charset="0"/>
              <a:buNone/>
            </a:pPr>
            <a:r>
              <a:rPr lang="it-IT" altLang="it-IT" sz="2400" dirty="0"/>
              <a:t>Le tre dimensioni dello sviluppo sostenibile (definite “pilastri”) sono gerarchicamente uguali e tra loro interagenti.</a:t>
            </a:r>
          </a:p>
          <a:p>
            <a:pPr algn="just">
              <a:buClr>
                <a:srgbClr val="000000"/>
              </a:buClr>
              <a:buSzPct val="100000"/>
              <a:buFont typeface="Times New Roman" panose="02020603050405020304" pitchFamily="18" charset="0"/>
              <a:buNone/>
            </a:pPr>
            <a:r>
              <a:rPr lang="it-IT" altLang="it-IT" sz="2400" dirty="0"/>
              <a:t>Al venir meno di una delle tre “sostenibilità”, anche le altre sono a rischio.</a:t>
            </a:r>
          </a:p>
          <a:p>
            <a:pPr algn="just">
              <a:buClr>
                <a:srgbClr val="000000"/>
              </a:buClr>
              <a:buSzPct val="100000"/>
              <a:buFont typeface="Times New Roman" panose="02020603050405020304" pitchFamily="18" charset="0"/>
              <a:buNone/>
            </a:pPr>
            <a:endParaRPr lang="it-IT" altLang="it-IT" sz="2400" dirty="0"/>
          </a:p>
          <a:p>
            <a:pPr algn="just">
              <a:buClr>
                <a:srgbClr val="000000"/>
              </a:buClr>
              <a:buSzPct val="100000"/>
              <a:buFont typeface="Times New Roman" panose="02020603050405020304" pitchFamily="18" charset="0"/>
              <a:buNone/>
            </a:pPr>
            <a:r>
              <a:rPr lang="it-IT" altLang="it-IT" sz="2400" dirty="0"/>
              <a:t>Critiche:</a:t>
            </a:r>
          </a:p>
          <a:p>
            <a:pPr algn="just">
              <a:buClr>
                <a:srgbClr val="000000"/>
              </a:buClr>
              <a:buSzPct val="100000"/>
              <a:buFontTx/>
              <a:buChar char="-"/>
            </a:pPr>
            <a:r>
              <a:rPr lang="it-IT" altLang="it-IT" sz="2400" i="1" dirty="0"/>
              <a:t> </a:t>
            </a:r>
            <a:r>
              <a:rPr lang="it-IT" altLang="it-IT" sz="2400" i="1" dirty="0" err="1"/>
              <a:t>Trade</a:t>
            </a:r>
            <a:r>
              <a:rPr lang="it-IT" altLang="it-IT" sz="2400" i="1" dirty="0"/>
              <a:t>-off</a:t>
            </a:r>
            <a:r>
              <a:rPr lang="it-IT" altLang="it-IT" sz="2400" dirty="0"/>
              <a:t> tra le dimensioni individuate (Ballet, </a:t>
            </a:r>
            <a:r>
              <a:rPr lang="it-IT" altLang="it-IT" sz="2400" dirty="0" err="1"/>
              <a:t>Dubois</a:t>
            </a:r>
            <a:r>
              <a:rPr lang="it-IT" altLang="it-IT" sz="2400" dirty="0"/>
              <a:t> e </a:t>
            </a:r>
            <a:r>
              <a:rPr lang="it-IT" altLang="it-IT" sz="2400" dirty="0" err="1"/>
              <a:t>Mahieu</a:t>
            </a:r>
            <a:r>
              <a:rPr lang="it-IT" altLang="it-IT" sz="2400" dirty="0"/>
              <a:t>, 2003);</a:t>
            </a:r>
          </a:p>
          <a:p>
            <a:pPr algn="just">
              <a:buClr>
                <a:srgbClr val="000000"/>
              </a:buClr>
              <a:buSzPct val="100000"/>
              <a:buFontTx/>
              <a:buChar char="-"/>
            </a:pPr>
            <a:r>
              <a:rPr lang="it-IT" altLang="it-IT" sz="2400" dirty="0"/>
              <a:t> Non si indica alcuna gerarchia tra i tre pilastri della sostenibilità (</a:t>
            </a:r>
            <a:r>
              <a:rPr lang="it-IT" altLang="it-IT" sz="2400" dirty="0" err="1"/>
              <a:t>Lehtonen</a:t>
            </a:r>
            <a:r>
              <a:rPr lang="it-IT" altLang="it-IT" sz="2400" dirty="0"/>
              <a:t>, 2004).</a:t>
            </a:r>
          </a:p>
        </p:txBody>
      </p:sp>
      <p:grpSp>
        <p:nvGrpSpPr>
          <p:cNvPr id="43012" name="Gruppo 20"/>
          <p:cNvGrpSpPr>
            <a:grpSpLocks/>
          </p:cNvGrpSpPr>
          <p:nvPr/>
        </p:nvGrpSpPr>
        <p:grpSpPr bwMode="auto">
          <a:xfrm>
            <a:off x="1007221" y="1445236"/>
            <a:ext cx="5320346" cy="4560868"/>
            <a:chOff x="90168" y="970088"/>
            <a:chExt cx="5075723" cy="4424952"/>
          </a:xfrm>
        </p:grpSpPr>
        <p:sp>
          <p:nvSpPr>
            <p:cNvPr id="13" name="Ovale 12"/>
            <p:cNvSpPr/>
            <p:nvPr/>
          </p:nvSpPr>
          <p:spPr bwMode="auto">
            <a:xfrm rot="5400000">
              <a:off x="987131" y="882828"/>
              <a:ext cx="3208765" cy="3383286"/>
            </a:xfrm>
            <a:prstGeom prst="ellipse">
              <a:avLst/>
            </a:prstGeom>
            <a:noFill/>
            <a:ln w="25400" cap="flat" cmpd="sng" algn="ctr">
              <a:solidFill>
                <a:schemeClr val="accent6">
                  <a:lumMod val="40000"/>
                  <a:lumOff val="60000"/>
                </a:schemeClr>
              </a:solidFill>
              <a:prstDash val="solid"/>
              <a:round/>
              <a:headEnd type="none" w="med" len="med"/>
              <a:tailEnd type="none" w="med" len="med"/>
            </a:ln>
            <a:effectLst/>
          </p:spPr>
          <p:txBody>
            <a:bodyPr/>
            <a:lstStyle/>
            <a:p>
              <a:pPr algn="r">
                <a:buClr>
                  <a:srgbClr val="000000"/>
                </a:buClr>
                <a:buSzPct val="100000"/>
                <a:buFont typeface="Times New Roman" charset="0"/>
                <a:buNone/>
                <a:defRPr/>
              </a:pPr>
              <a:endParaRPr lang="it-IT" sz="2018">
                <a:latin typeface="Verdana" charset="0"/>
              </a:endParaRPr>
            </a:p>
          </p:txBody>
        </p:sp>
        <p:sp>
          <p:nvSpPr>
            <p:cNvPr id="11" name="Ovale 10"/>
            <p:cNvSpPr/>
            <p:nvPr/>
          </p:nvSpPr>
          <p:spPr bwMode="auto">
            <a:xfrm rot="684632">
              <a:off x="90168" y="2457773"/>
              <a:ext cx="3246748" cy="2924565"/>
            </a:xfrm>
            <a:prstGeom prst="ellipse">
              <a:avLst/>
            </a:prstGeom>
            <a:noFill/>
            <a:ln w="25400" cap="flat" cmpd="sng" algn="ctr">
              <a:solidFill>
                <a:schemeClr val="accent6">
                  <a:lumMod val="40000"/>
                  <a:lumOff val="60000"/>
                </a:schemeClr>
              </a:solidFill>
              <a:prstDash val="solid"/>
              <a:round/>
              <a:headEnd type="none" w="med" len="med"/>
              <a:tailEnd type="none" w="med" len="med"/>
            </a:ln>
            <a:effectLst/>
          </p:spPr>
          <p:txBody>
            <a:bodyPr/>
            <a:lstStyle/>
            <a:p>
              <a:pPr algn="r">
                <a:buClr>
                  <a:srgbClr val="000000"/>
                </a:buClr>
                <a:buSzPct val="100000"/>
                <a:buFont typeface="Times New Roman" charset="0"/>
                <a:buNone/>
                <a:defRPr/>
              </a:pPr>
              <a:endParaRPr lang="it-IT" sz="2018">
                <a:latin typeface="Verdana" charset="0"/>
              </a:endParaRPr>
            </a:p>
          </p:txBody>
        </p:sp>
        <p:sp>
          <p:nvSpPr>
            <p:cNvPr id="12" name="Ovale 11"/>
            <p:cNvSpPr/>
            <p:nvPr/>
          </p:nvSpPr>
          <p:spPr bwMode="auto">
            <a:xfrm rot="20798281">
              <a:off x="1919143" y="2386327"/>
              <a:ext cx="3246748" cy="3007126"/>
            </a:xfrm>
            <a:prstGeom prst="ellipse">
              <a:avLst/>
            </a:prstGeom>
            <a:noFill/>
            <a:ln w="25400" cap="flat" cmpd="sng" algn="ctr">
              <a:solidFill>
                <a:schemeClr val="accent6">
                  <a:lumMod val="40000"/>
                  <a:lumOff val="60000"/>
                </a:schemeClr>
              </a:solidFill>
              <a:prstDash val="solid"/>
              <a:round/>
              <a:headEnd type="none" w="med" len="med"/>
              <a:tailEnd type="none" w="med" len="med"/>
            </a:ln>
            <a:effectLst/>
          </p:spPr>
          <p:txBody>
            <a:bodyPr/>
            <a:lstStyle/>
            <a:p>
              <a:pPr algn="r">
                <a:buClr>
                  <a:srgbClr val="000000"/>
                </a:buClr>
                <a:buSzPct val="100000"/>
                <a:buFont typeface="Times New Roman" charset="0"/>
                <a:buNone/>
                <a:defRPr/>
              </a:pPr>
              <a:endParaRPr lang="it-IT" sz="2018">
                <a:latin typeface="Verdana" charset="0"/>
              </a:endParaRPr>
            </a:p>
          </p:txBody>
        </p:sp>
        <p:sp>
          <p:nvSpPr>
            <p:cNvPr id="7" name="Text Box 8"/>
            <p:cNvSpPr txBox="1">
              <a:spLocks noChangeArrowheads="1"/>
            </p:cNvSpPr>
            <p:nvPr/>
          </p:nvSpPr>
          <p:spPr bwMode="auto">
            <a:xfrm>
              <a:off x="658854" y="4383668"/>
              <a:ext cx="1163442" cy="359364"/>
            </a:xfrm>
            <a:prstGeom prst="rect">
              <a:avLst/>
            </a:prstGeom>
            <a:noFill/>
            <a:ln w="9525">
              <a:noFill/>
              <a:miter lim="800000"/>
              <a:headEnd/>
              <a:tailEnd/>
            </a:ln>
            <a:effectLst/>
          </p:spPr>
          <p:txBody>
            <a:bodyPr wrap="none">
              <a:spAutoFit/>
            </a:bodyPr>
            <a:lstStyle/>
            <a:p>
              <a:pPr algn="r">
                <a:buClr>
                  <a:srgbClr val="000000"/>
                </a:buClr>
                <a:buSzPct val="100000"/>
                <a:buFont typeface="Times New Roman" charset="0"/>
                <a:buNone/>
                <a:defRPr/>
              </a:pPr>
              <a:r>
                <a:rPr lang="it-IT" sz="1794" dirty="0">
                  <a:solidFill>
                    <a:schemeClr val="accent2"/>
                  </a:solidFill>
                  <a:latin typeface="+mj-lt"/>
                  <a:cs typeface="Times New Roman" pitchFamily="18" charset="0"/>
                </a:rPr>
                <a:t>Ambientale</a:t>
              </a:r>
              <a:r>
                <a:rPr lang="it-IT" sz="2018" dirty="0">
                  <a:solidFill>
                    <a:schemeClr val="accent2"/>
                  </a:solidFill>
                  <a:latin typeface="+mj-lt"/>
                  <a:cs typeface="Times New Roman" pitchFamily="18" charset="0"/>
                </a:rPr>
                <a:t> </a:t>
              </a:r>
            </a:p>
          </p:txBody>
        </p:sp>
        <p:sp>
          <p:nvSpPr>
            <p:cNvPr id="8" name="Text Box 9"/>
            <p:cNvSpPr txBox="1">
              <a:spLocks noChangeArrowheads="1"/>
            </p:cNvSpPr>
            <p:nvPr/>
          </p:nvSpPr>
          <p:spPr bwMode="auto">
            <a:xfrm>
              <a:off x="3296730" y="4383668"/>
              <a:ext cx="1709303" cy="328649"/>
            </a:xfrm>
            <a:prstGeom prst="rect">
              <a:avLst/>
            </a:prstGeom>
            <a:noFill/>
            <a:ln w="9525">
              <a:noFill/>
              <a:miter lim="800000"/>
              <a:headEnd/>
              <a:tailEnd/>
            </a:ln>
            <a:effectLst/>
          </p:spPr>
          <p:txBody>
            <a:bodyPr wrap="none">
              <a:spAutoFit/>
            </a:bodyPr>
            <a:lstStyle/>
            <a:p>
              <a:pPr algn="ctr">
                <a:buClr>
                  <a:srgbClr val="000000"/>
                </a:buClr>
                <a:buSzPct val="100000"/>
                <a:buFont typeface="Times New Roman" charset="0"/>
                <a:buNone/>
                <a:defRPr/>
              </a:pPr>
              <a:r>
                <a:rPr lang="it-IT" sz="1794" dirty="0">
                  <a:solidFill>
                    <a:schemeClr val="accent2"/>
                  </a:solidFill>
                  <a:latin typeface="+mj-lt"/>
                  <a:cs typeface="Times New Roman" pitchFamily="18" charset="0"/>
                </a:rPr>
                <a:t>Socio-istituzionale </a:t>
              </a:r>
            </a:p>
          </p:txBody>
        </p:sp>
        <p:sp>
          <p:nvSpPr>
            <p:cNvPr id="9" name="Text Box 10"/>
            <p:cNvSpPr txBox="1">
              <a:spLocks noChangeArrowheads="1"/>
            </p:cNvSpPr>
            <p:nvPr/>
          </p:nvSpPr>
          <p:spPr bwMode="auto">
            <a:xfrm>
              <a:off x="2093064" y="1979873"/>
              <a:ext cx="1069931" cy="328649"/>
            </a:xfrm>
            <a:prstGeom prst="rect">
              <a:avLst/>
            </a:prstGeom>
            <a:noFill/>
            <a:ln w="9525">
              <a:noFill/>
              <a:miter lim="800000"/>
              <a:headEnd/>
              <a:tailEnd/>
            </a:ln>
            <a:effectLst/>
          </p:spPr>
          <p:txBody>
            <a:bodyPr wrap="none">
              <a:spAutoFit/>
            </a:bodyPr>
            <a:lstStyle/>
            <a:p>
              <a:pPr algn="ctr">
                <a:buClr>
                  <a:srgbClr val="000000"/>
                </a:buClr>
                <a:buSzPct val="100000"/>
                <a:buFont typeface="Times New Roman" charset="0"/>
                <a:buNone/>
                <a:defRPr/>
              </a:pPr>
              <a:r>
                <a:rPr lang="it-IT" sz="1794" dirty="0">
                  <a:solidFill>
                    <a:schemeClr val="accent2"/>
                  </a:solidFill>
                  <a:latin typeface="+mj-lt"/>
                  <a:cs typeface="Times New Roman" pitchFamily="18" charset="0"/>
                </a:rPr>
                <a:t>Economico</a:t>
              </a:r>
            </a:p>
          </p:txBody>
        </p:sp>
        <p:sp>
          <p:nvSpPr>
            <p:cNvPr id="10" name="AutoShape 12"/>
            <p:cNvSpPr>
              <a:spLocks noChangeArrowheads="1"/>
            </p:cNvSpPr>
            <p:nvPr/>
          </p:nvSpPr>
          <p:spPr bwMode="auto">
            <a:xfrm>
              <a:off x="842715" y="2330756"/>
              <a:ext cx="3572217" cy="2086253"/>
            </a:xfrm>
            <a:prstGeom prst="triangle">
              <a:avLst>
                <a:gd name="adj" fmla="val 50000"/>
              </a:avLst>
            </a:prstGeom>
            <a:noFill/>
            <a:ln w="44450">
              <a:solidFill>
                <a:srgbClr val="CCECFF"/>
              </a:solidFill>
              <a:miter lim="800000"/>
              <a:headEnd/>
              <a:tailEnd/>
            </a:ln>
            <a:effectLst/>
          </p:spPr>
          <p:txBody>
            <a:bodyPr wrap="none" anchor="ctr"/>
            <a:lstStyle/>
            <a:p>
              <a:pPr algn="ctr">
                <a:buClr>
                  <a:srgbClr val="000000"/>
                </a:buClr>
                <a:buSzPct val="100000"/>
                <a:buFont typeface="Times New Roman" charset="0"/>
                <a:buNone/>
                <a:defRPr/>
              </a:pPr>
              <a:endParaRPr lang="it-IT" sz="2018" i="1">
                <a:latin typeface="+mj-lt"/>
                <a:cs typeface="Times New Roman" pitchFamily="18" charset="0"/>
              </a:endParaRPr>
            </a:p>
          </p:txBody>
        </p:sp>
        <p:sp>
          <p:nvSpPr>
            <p:cNvPr id="6" name="AutoShape 4"/>
            <p:cNvSpPr>
              <a:spLocks noChangeArrowheads="1"/>
            </p:cNvSpPr>
            <p:nvPr/>
          </p:nvSpPr>
          <p:spPr bwMode="auto">
            <a:xfrm>
              <a:off x="980840" y="2462537"/>
              <a:ext cx="3280089" cy="1892552"/>
            </a:xfrm>
            <a:prstGeom prst="triangle">
              <a:avLst>
                <a:gd name="adj" fmla="val 50000"/>
              </a:avLst>
            </a:prstGeom>
            <a:solidFill>
              <a:srgbClr val="99CCFF"/>
            </a:solidFill>
            <a:ln w="44450">
              <a:solidFill>
                <a:srgbClr val="CCECFF"/>
              </a:solidFill>
              <a:miter lim="800000"/>
              <a:headEnd/>
              <a:tailEnd/>
            </a:ln>
            <a:effectLst/>
          </p:spPr>
          <p:txBody>
            <a:bodyPr wrap="none" anchor="ctr"/>
            <a:lstStyle/>
            <a:p>
              <a:pPr algn="ctr">
                <a:buClr>
                  <a:srgbClr val="000000"/>
                </a:buClr>
                <a:buSzPct val="100000"/>
                <a:buFont typeface="Times New Roman" charset="0"/>
                <a:buNone/>
                <a:defRPr/>
              </a:pPr>
              <a:endParaRPr lang="it-IT" sz="2018" i="1" dirty="0">
                <a:latin typeface="+mj-lt"/>
                <a:cs typeface="Times New Roman" pitchFamily="18" charset="0"/>
              </a:endParaRPr>
            </a:p>
          </p:txBody>
        </p:sp>
        <p:sp>
          <p:nvSpPr>
            <p:cNvPr id="43021" name="CasellaDiTesto 13"/>
            <p:cNvSpPr txBox="1">
              <a:spLocks noChangeArrowheads="1"/>
            </p:cNvSpPr>
            <p:nvPr/>
          </p:nvSpPr>
          <p:spPr bwMode="auto">
            <a:xfrm>
              <a:off x="1871843" y="3315673"/>
              <a:ext cx="1475759" cy="57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it-IT" altLang="it-IT" sz="1794" i="1"/>
                <a:t>Sviluppo</a:t>
              </a:r>
            </a:p>
            <a:p>
              <a:pPr algn="ctr">
                <a:buClr>
                  <a:srgbClr val="000000"/>
                </a:buClr>
                <a:buSzPct val="100000"/>
                <a:buFont typeface="Times New Roman" panose="02020603050405020304" pitchFamily="18" charset="0"/>
                <a:buNone/>
              </a:pPr>
              <a:r>
                <a:rPr lang="it-IT" altLang="it-IT" sz="1794" i="1"/>
                <a:t>sostenibile</a:t>
              </a:r>
            </a:p>
          </p:txBody>
        </p:sp>
        <p:sp>
          <p:nvSpPr>
            <p:cNvPr id="15" name="CasellaDiTesto 14"/>
            <p:cNvSpPr txBox="1"/>
            <p:nvPr/>
          </p:nvSpPr>
          <p:spPr bwMode="auto">
            <a:xfrm>
              <a:off x="2851095" y="2626071"/>
              <a:ext cx="1474929" cy="297878"/>
            </a:xfrm>
            <a:prstGeom prst="rect">
              <a:avLst/>
            </a:prstGeom>
            <a:noFill/>
          </p:spPr>
          <p:txBody>
            <a:bodyPr>
              <a:spAutoFit/>
            </a:bodyPr>
            <a:lstStyle/>
            <a:p>
              <a:pPr algn="ctr">
                <a:buClr>
                  <a:srgbClr val="000000"/>
                </a:buClr>
                <a:buSzPct val="100000"/>
                <a:buFont typeface="Times New Roman" charset="0"/>
                <a:buNone/>
                <a:defRPr/>
              </a:pPr>
              <a:r>
                <a:rPr lang="it-IT" sz="1570" i="1" dirty="0">
                  <a:solidFill>
                    <a:schemeClr val="accent2">
                      <a:lumMod val="40000"/>
                      <a:lumOff val="60000"/>
                    </a:schemeClr>
                  </a:solidFill>
                  <a:latin typeface="Verdana" charset="0"/>
                </a:rPr>
                <a:t>Equo</a:t>
              </a:r>
            </a:p>
          </p:txBody>
        </p:sp>
        <p:sp>
          <p:nvSpPr>
            <p:cNvPr id="16" name="CasellaDiTesto 15"/>
            <p:cNvSpPr txBox="1"/>
            <p:nvPr/>
          </p:nvSpPr>
          <p:spPr bwMode="auto">
            <a:xfrm>
              <a:off x="830014" y="2634010"/>
              <a:ext cx="1473341" cy="297878"/>
            </a:xfrm>
            <a:prstGeom prst="rect">
              <a:avLst/>
            </a:prstGeom>
            <a:noFill/>
          </p:spPr>
          <p:txBody>
            <a:bodyPr>
              <a:spAutoFit/>
            </a:bodyPr>
            <a:lstStyle/>
            <a:p>
              <a:pPr algn="ctr">
                <a:buClr>
                  <a:srgbClr val="000000"/>
                </a:buClr>
                <a:buSzPct val="100000"/>
                <a:buFont typeface="Times New Roman" charset="0"/>
                <a:buNone/>
                <a:defRPr/>
              </a:pPr>
              <a:r>
                <a:rPr lang="it-IT" sz="1570" i="1" dirty="0">
                  <a:solidFill>
                    <a:schemeClr val="accent2">
                      <a:lumMod val="40000"/>
                      <a:lumOff val="60000"/>
                    </a:schemeClr>
                  </a:solidFill>
                  <a:latin typeface="Verdana" charset="0"/>
                </a:rPr>
                <a:t>Realizzabile</a:t>
              </a:r>
            </a:p>
          </p:txBody>
        </p:sp>
        <p:sp>
          <p:nvSpPr>
            <p:cNvPr id="17" name="Ovale 16"/>
            <p:cNvSpPr/>
            <p:nvPr/>
          </p:nvSpPr>
          <p:spPr bwMode="auto">
            <a:xfrm rot="5400000">
              <a:off x="987131" y="882828"/>
              <a:ext cx="3208765" cy="3383286"/>
            </a:xfrm>
            <a:prstGeom prst="ellipse">
              <a:avLst/>
            </a:prstGeom>
            <a:noFill/>
            <a:ln w="25400" cap="flat" cmpd="sng" algn="ctr">
              <a:solidFill>
                <a:schemeClr val="accent6">
                  <a:lumMod val="40000"/>
                  <a:lumOff val="60000"/>
                </a:schemeClr>
              </a:solidFill>
              <a:prstDash val="dash"/>
              <a:round/>
              <a:headEnd type="none" w="med" len="med"/>
              <a:tailEnd type="none" w="med" len="med"/>
            </a:ln>
            <a:effectLst/>
          </p:spPr>
          <p:txBody>
            <a:bodyPr/>
            <a:lstStyle/>
            <a:p>
              <a:pPr algn="r">
                <a:buClr>
                  <a:srgbClr val="000000"/>
                </a:buClr>
                <a:buSzPct val="100000"/>
                <a:buFont typeface="Times New Roman" charset="0"/>
                <a:buNone/>
                <a:defRPr/>
              </a:pPr>
              <a:endParaRPr lang="it-IT" sz="2018">
                <a:latin typeface="Verdana" charset="0"/>
              </a:endParaRPr>
            </a:p>
          </p:txBody>
        </p:sp>
        <p:sp>
          <p:nvSpPr>
            <p:cNvPr id="18" name="Ovale 17"/>
            <p:cNvSpPr/>
            <p:nvPr/>
          </p:nvSpPr>
          <p:spPr bwMode="auto">
            <a:xfrm rot="20798281">
              <a:off x="1917555" y="2384739"/>
              <a:ext cx="3245161" cy="3010301"/>
            </a:xfrm>
            <a:prstGeom prst="ellipse">
              <a:avLst/>
            </a:prstGeom>
            <a:noFill/>
            <a:ln w="25400" cap="flat" cmpd="sng" algn="ctr">
              <a:solidFill>
                <a:schemeClr val="accent6">
                  <a:lumMod val="40000"/>
                  <a:lumOff val="60000"/>
                </a:schemeClr>
              </a:solidFill>
              <a:prstDash val="dash"/>
              <a:round/>
              <a:headEnd type="none" w="med" len="med"/>
              <a:tailEnd type="none" w="med" len="med"/>
            </a:ln>
            <a:effectLst/>
          </p:spPr>
          <p:txBody>
            <a:bodyPr/>
            <a:lstStyle/>
            <a:p>
              <a:pPr algn="r">
                <a:buClr>
                  <a:srgbClr val="000000"/>
                </a:buClr>
                <a:buSzPct val="100000"/>
                <a:buFont typeface="Times New Roman" charset="0"/>
                <a:buNone/>
                <a:defRPr/>
              </a:pPr>
              <a:endParaRPr lang="it-IT" sz="2018">
                <a:latin typeface="Verdana" charset="0"/>
              </a:endParaRPr>
            </a:p>
          </p:txBody>
        </p:sp>
        <p:sp>
          <p:nvSpPr>
            <p:cNvPr id="19" name="Ovale 18"/>
            <p:cNvSpPr/>
            <p:nvPr/>
          </p:nvSpPr>
          <p:spPr bwMode="auto">
            <a:xfrm rot="684632">
              <a:off x="91755" y="2460949"/>
              <a:ext cx="3245161" cy="2919802"/>
            </a:xfrm>
            <a:prstGeom prst="ellipse">
              <a:avLst/>
            </a:prstGeom>
            <a:noFill/>
            <a:ln w="25400" cap="flat" cmpd="sng" algn="ctr">
              <a:solidFill>
                <a:schemeClr val="accent6">
                  <a:lumMod val="40000"/>
                  <a:lumOff val="60000"/>
                </a:schemeClr>
              </a:solidFill>
              <a:prstDash val="dash"/>
              <a:round/>
              <a:headEnd type="none" w="med" len="med"/>
              <a:tailEnd type="none" w="med" len="med"/>
            </a:ln>
            <a:effectLst/>
          </p:spPr>
          <p:txBody>
            <a:bodyPr/>
            <a:lstStyle/>
            <a:p>
              <a:pPr algn="r">
                <a:buClr>
                  <a:srgbClr val="000000"/>
                </a:buClr>
                <a:buSzPct val="100000"/>
                <a:buFont typeface="Times New Roman" charset="0"/>
                <a:buNone/>
                <a:defRPr/>
              </a:pPr>
              <a:endParaRPr lang="it-IT" sz="2018">
                <a:latin typeface="Verdana" charset="0"/>
              </a:endParaRPr>
            </a:p>
          </p:txBody>
        </p:sp>
        <p:sp>
          <p:nvSpPr>
            <p:cNvPr id="20" name="CasellaDiTesto 19"/>
            <p:cNvSpPr txBox="1"/>
            <p:nvPr/>
          </p:nvSpPr>
          <p:spPr bwMode="auto">
            <a:xfrm>
              <a:off x="1773079" y="4609123"/>
              <a:ext cx="1690849" cy="297878"/>
            </a:xfrm>
            <a:prstGeom prst="rect">
              <a:avLst/>
            </a:prstGeom>
            <a:noFill/>
          </p:spPr>
          <p:txBody>
            <a:bodyPr>
              <a:spAutoFit/>
            </a:bodyPr>
            <a:lstStyle/>
            <a:p>
              <a:pPr algn="ctr">
                <a:buClr>
                  <a:srgbClr val="000000"/>
                </a:buClr>
                <a:buSzPct val="100000"/>
                <a:buFont typeface="Times New Roman" charset="0"/>
                <a:buNone/>
                <a:defRPr/>
              </a:pPr>
              <a:r>
                <a:rPr lang="it-IT" sz="1570" i="1" dirty="0">
                  <a:solidFill>
                    <a:schemeClr val="accent2">
                      <a:lumMod val="40000"/>
                      <a:lumOff val="60000"/>
                    </a:schemeClr>
                  </a:solidFill>
                  <a:latin typeface="Verdana" charset="0"/>
                </a:rPr>
                <a:t>Vivibile</a:t>
              </a:r>
            </a:p>
          </p:txBody>
        </p:sp>
      </p:grpSp>
      <p:sp>
        <p:nvSpPr>
          <p:cNvPr id="22" name="CasellaDiTesto 21"/>
          <p:cNvSpPr txBox="1"/>
          <p:nvPr/>
        </p:nvSpPr>
        <p:spPr>
          <a:xfrm>
            <a:off x="1023347" y="5979089"/>
            <a:ext cx="4992640" cy="369332"/>
          </a:xfrm>
          <a:prstGeom prst="rect">
            <a:avLst/>
          </a:prstGeom>
          <a:noFill/>
        </p:spPr>
        <p:txBody>
          <a:bodyPr wrap="square" rtlCol="0">
            <a:spAutoFit/>
          </a:bodyPr>
          <a:lstStyle/>
          <a:p>
            <a:r>
              <a:rPr lang="it-IT" dirty="0"/>
              <a:t>Fonte: elaborazione </a:t>
            </a:r>
            <a:r>
              <a:rPr lang="it-IT" i="1" dirty="0"/>
              <a:t>da </a:t>
            </a:r>
            <a:r>
              <a:rPr lang="it-IT" i="1" dirty="0" err="1"/>
              <a:t>Elkington</a:t>
            </a:r>
            <a:r>
              <a:rPr lang="it-IT" i="1" dirty="0"/>
              <a:t>, 1992</a:t>
            </a:r>
            <a:endParaRPr lang="it-IT" dirty="0"/>
          </a:p>
        </p:txBody>
      </p:sp>
      <p:sp>
        <p:nvSpPr>
          <p:cNvPr id="23" name="Titolo 1">
            <a:extLst>
              <a:ext uri="{FF2B5EF4-FFF2-40B4-BE49-F238E27FC236}">
                <a16:creationId xmlns:a16="http://schemas.microsoft.com/office/drawing/2014/main" id="{DDF3477B-E273-4237-8C8A-80BAC68CAF7A}"/>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416653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348" y="1148988"/>
            <a:ext cx="7470525" cy="4753972"/>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8A561D98-393E-4EAC-82BF-95B9EA26C7A2}"/>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111649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757237" y="1071562"/>
            <a:ext cx="10677525" cy="4714875"/>
          </a:xfrm>
          <a:solidFill>
            <a:schemeClr val="bg1"/>
          </a:solidFill>
        </p:spPr>
        <p:txBody>
          <a:bodyPr>
            <a:noAutofit/>
          </a:bodyPr>
          <a:lstStyle/>
          <a:p>
            <a:pPr algn="just"/>
            <a:r>
              <a:rPr lang="it-IT" sz="2800" dirty="0"/>
              <a:t>Lo sviluppo sostenibile è il principio organizzativo che consente di raggiungere gli obiettivi di sviluppo umano sostenendo al contempo la capacità dei sistemi naturali di fornire le risorse naturali e i servizi eco-sistemici da cui dipendono l'economia e la società. </a:t>
            </a:r>
          </a:p>
          <a:p>
            <a:pPr algn="just"/>
            <a:r>
              <a:rPr lang="it-IT" sz="2800" dirty="0"/>
              <a:t>Il risultato desiderato è uno stato della società in cui le condizioni di vita e l'uso delle risorse continuano a soddisfare i bisogni umani senza compromettere l'integrità e la stabilità del sistema naturale.</a:t>
            </a:r>
          </a:p>
          <a:p>
            <a:pPr algn="just"/>
            <a:r>
              <a:rPr lang="it-IT" sz="2800" dirty="0"/>
              <a:t>Lo sviluppo sostenibile può essere classificato come uno sviluppo che soddisfa i bisogni del presente senza compromettere la capacità delle generazioni future.</a:t>
            </a:r>
          </a:p>
          <a:p>
            <a:pPr algn="just"/>
            <a:r>
              <a:rPr lang="it-IT" sz="2800" b="1" dirty="0">
                <a:solidFill>
                  <a:srgbClr val="FF0000"/>
                </a:solidFill>
              </a:rPr>
              <a:t>Come si è arrivati a questo concetto?</a:t>
            </a:r>
            <a:endParaRPr lang="en-US" sz="2800" b="1" dirty="0">
              <a:solidFill>
                <a:srgbClr val="FF0000"/>
              </a:solidFill>
            </a:endParaRPr>
          </a:p>
        </p:txBody>
      </p:sp>
      <p:sp>
        <p:nvSpPr>
          <p:cNvPr id="6" name="Titolo 1">
            <a:extLst>
              <a:ext uri="{FF2B5EF4-FFF2-40B4-BE49-F238E27FC236}">
                <a16:creationId xmlns:a16="http://schemas.microsoft.com/office/drawing/2014/main" id="{C36C0FEF-469F-4D04-A619-A9AF736914BA}"/>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88127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www.researchgate.net/publication/338610440/figure/fig1/AS:847688778129408@1579116162021/Relationships-between-Social-Environmental-and-Economic-Sustainability-Source-Wanamaker_W640.jpg">
            <a:extLst>
              <a:ext uri="{FF2B5EF4-FFF2-40B4-BE49-F238E27FC236}">
                <a16:creationId xmlns:a16="http://schemas.microsoft.com/office/drawing/2014/main" id="{3A64EC98-A6E8-4813-9FCB-6CA6CF18C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040" y="499632"/>
            <a:ext cx="5963920" cy="5488670"/>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BA009C46-05DE-4F6E-9EB0-B77004005FEC}"/>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147732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idx="4294967295"/>
          </p:nvPr>
        </p:nvSpPr>
        <p:spPr>
          <a:xfrm>
            <a:off x="0" y="1031875"/>
            <a:ext cx="4375150" cy="493713"/>
          </a:xfrm>
        </p:spPr>
        <p:txBody>
          <a:bodyPr>
            <a:normAutofit/>
          </a:bodyPr>
          <a:lstStyle/>
          <a:p>
            <a:r>
              <a:rPr lang="it-IT" altLang="it-IT" sz="2400" dirty="0">
                <a:latin typeface="+mn-lt"/>
              </a:rPr>
              <a:t>Il </a:t>
            </a:r>
            <a:r>
              <a:rPr lang="it-IT" altLang="it-IT" sz="2400" i="1" dirty="0" err="1">
                <a:latin typeface="+mn-lt"/>
              </a:rPr>
              <a:t>Bioeconomic</a:t>
            </a:r>
            <a:r>
              <a:rPr lang="it-IT" altLang="it-IT" sz="2400" i="1" dirty="0">
                <a:latin typeface="+mn-lt"/>
              </a:rPr>
              <a:t> Model</a:t>
            </a:r>
            <a:r>
              <a:rPr lang="it-IT" altLang="it-IT" sz="2400" dirty="0">
                <a:latin typeface="+mn-lt"/>
              </a:rPr>
              <a:t> </a:t>
            </a:r>
          </a:p>
        </p:txBody>
      </p:sp>
      <p:sp>
        <p:nvSpPr>
          <p:cNvPr id="45059" name="CasellaDiTesto 23"/>
          <p:cNvSpPr txBox="1">
            <a:spLocks noChangeArrowheads="1"/>
          </p:cNvSpPr>
          <p:nvPr/>
        </p:nvSpPr>
        <p:spPr bwMode="auto">
          <a:xfrm>
            <a:off x="5950471" y="762838"/>
            <a:ext cx="568069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Clr>
                <a:srgbClr val="000000"/>
              </a:buClr>
              <a:buSzPct val="100000"/>
              <a:buFont typeface="Times New Roman" panose="02020603050405020304" pitchFamily="18" charset="0"/>
              <a:buNone/>
            </a:pPr>
            <a:r>
              <a:rPr lang="it-IT" altLang="it-IT" sz="2400" dirty="0"/>
              <a:t>Le attività economiche sono considerate il fattore indispensabile per migliorare la qualità della vita ma, secondo il modello, la crescita economica deve essere realizzata senza mettere in pericolo la sostenibilità sociale ed entrambe devono essere perseguite senza sacrificare l’ambiente e il patrimonio naturale (</a:t>
            </a:r>
            <a:r>
              <a:rPr lang="it-IT" sz="2400" dirty="0" err="1"/>
              <a:t>Passet</a:t>
            </a:r>
            <a:r>
              <a:rPr lang="it-IT" sz="2400" dirty="0"/>
              <a:t>, 1996; </a:t>
            </a:r>
            <a:r>
              <a:rPr lang="it-IT" sz="2400" dirty="0" err="1"/>
              <a:t>Maréchal</a:t>
            </a:r>
            <a:r>
              <a:rPr lang="it-IT" sz="2400" dirty="0"/>
              <a:t>, 2000</a:t>
            </a:r>
            <a:r>
              <a:rPr lang="it-IT" altLang="it-IT" sz="2400" dirty="0"/>
              <a:t>).</a:t>
            </a:r>
          </a:p>
          <a:p>
            <a:pPr algn="just">
              <a:buClr>
                <a:srgbClr val="000000"/>
              </a:buClr>
              <a:buSzPct val="100000"/>
              <a:buFont typeface="Times New Roman" panose="02020603050405020304" pitchFamily="18" charset="0"/>
              <a:buNone/>
            </a:pPr>
            <a:r>
              <a:rPr lang="it-IT" sz="2400" dirty="0"/>
              <a:t>Questa rappresentazione riflette l’idea che le attività economiche dovrebbero essere a servizio della società, piuttosto che guidarla, il tutto nel rispetto dei limiti del sistema fisico ed ecologico in cui la comunità vive.</a:t>
            </a:r>
            <a:endParaRPr lang="it-IT" altLang="it-IT" sz="2400" dirty="0"/>
          </a:p>
        </p:txBody>
      </p:sp>
      <p:grpSp>
        <p:nvGrpSpPr>
          <p:cNvPr id="45060" name="Gruppo 19"/>
          <p:cNvGrpSpPr>
            <a:grpSpLocks/>
          </p:cNvGrpSpPr>
          <p:nvPr/>
        </p:nvGrpSpPr>
        <p:grpSpPr bwMode="auto">
          <a:xfrm>
            <a:off x="560832" y="1776951"/>
            <a:ext cx="4439100" cy="4440879"/>
            <a:chOff x="2411413" y="1125538"/>
            <a:chExt cx="5329236" cy="4821237"/>
          </a:xfrm>
        </p:grpSpPr>
        <p:sp>
          <p:nvSpPr>
            <p:cNvPr id="45062" name="Oval 15"/>
            <p:cNvSpPr>
              <a:spLocks noChangeArrowheads="1"/>
            </p:cNvSpPr>
            <p:nvPr/>
          </p:nvSpPr>
          <p:spPr bwMode="auto">
            <a:xfrm>
              <a:off x="2411413" y="1125538"/>
              <a:ext cx="5329236" cy="4821237"/>
            </a:xfrm>
            <a:prstGeom prst="ellipse">
              <a:avLst/>
            </a:prstGeom>
            <a:solidFill>
              <a:srgbClr val="CCECFF"/>
            </a:solidFill>
            <a:ln w="38100">
              <a:solidFill>
                <a:srgbClr val="CADFF8"/>
              </a:solidFill>
              <a:round/>
              <a:headEnd/>
              <a:tailEnd/>
            </a:ln>
          </p:spPr>
          <p:txBody>
            <a:bodyPr wrap="none" anchor="ctr"/>
            <a:lstStyle/>
            <a:p>
              <a:pPr algn="ctr">
                <a:buClr>
                  <a:srgbClr val="000000"/>
                </a:buClr>
                <a:buSzPct val="100000"/>
                <a:buFont typeface="Times New Roman" panose="02020603050405020304" pitchFamily="18" charset="0"/>
                <a:buNone/>
              </a:pPr>
              <a:endParaRPr lang="it-IT" altLang="it-IT" sz="1794" i="1"/>
            </a:p>
          </p:txBody>
        </p:sp>
        <p:sp>
          <p:nvSpPr>
            <p:cNvPr id="45063" name="Oval 16"/>
            <p:cNvSpPr>
              <a:spLocks noChangeArrowheads="1"/>
            </p:cNvSpPr>
            <p:nvPr/>
          </p:nvSpPr>
          <p:spPr bwMode="auto">
            <a:xfrm>
              <a:off x="3300925" y="1848724"/>
              <a:ext cx="3554131" cy="3215340"/>
            </a:xfrm>
            <a:prstGeom prst="ellipse">
              <a:avLst/>
            </a:prstGeom>
            <a:solidFill>
              <a:srgbClr val="66CCFF"/>
            </a:solidFill>
            <a:ln w="50800">
              <a:solidFill>
                <a:srgbClr val="33CCFF"/>
              </a:solidFill>
              <a:round/>
              <a:headEnd/>
              <a:tailEnd/>
            </a:ln>
          </p:spPr>
          <p:txBody>
            <a:bodyPr wrap="none" anchor="ctr"/>
            <a:lstStyle/>
            <a:p>
              <a:pPr algn="ctr">
                <a:buClr>
                  <a:srgbClr val="000000"/>
                </a:buClr>
                <a:buSzPct val="100000"/>
                <a:buFont typeface="Times New Roman" panose="02020603050405020304" pitchFamily="18" charset="0"/>
                <a:buNone/>
              </a:pPr>
              <a:endParaRPr lang="it-IT" altLang="it-IT" sz="1794" i="1"/>
            </a:p>
          </p:txBody>
        </p:sp>
        <p:sp>
          <p:nvSpPr>
            <p:cNvPr id="45064" name="Oval 14"/>
            <p:cNvSpPr>
              <a:spLocks noChangeArrowheads="1"/>
            </p:cNvSpPr>
            <p:nvPr/>
          </p:nvSpPr>
          <p:spPr bwMode="auto">
            <a:xfrm>
              <a:off x="4188478" y="2653445"/>
              <a:ext cx="1777065" cy="1607670"/>
            </a:xfrm>
            <a:prstGeom prst="ellipse">
              <a:avLst/>
            </a:prstGeom>
            <a:solidFill>
              <a:srgbClr val="6699FF"/>
            </a:solidFill>
            <a:ln w="50800">
              <a:solidFill>
                <a:srgbClr val="CCECFF"/>
              </a:solidFill>
              <a:round/>
              <a:headEnd/>
              <a:tailEnd/>
            </a:ln>
          </p:spPr>
          <p:txBody>
            <a:bodyPr wrap="none" anchor="ctr"/>
            <a:lstStyle/>
            <a:p>
              <a:pPr algn="ctr">
                <a:buClr>
                  <a:srgbClr val="000000"/>
                </a:buClr>
                <a:buSzPct val="100000"/>
                <a:buFont typeface="Times New Roman" panose="02020603050405020304" pitchFamily="18" charset="0"/>
                <a:buNone/>
              </a:pPr>
              <a:r>
                <a:rPr lang="it-IT" altLang="it-IT" sz="1570" i="1"/>
                <a:t>Sostenibilità</a:t>
              </a:r>
            </a:p>
            <a:p>
              <a:pPr algn="ctr">
                <a:buClr>
                  <a:srgbClr val="000000"/>
                </a:buClr>
                <a:buSzPct val="100000"/>
                <a:buFont typeface="Times New Roman" panose="02020603050405020304" pitchFamily="18" charset="0"/>
                <a:buNone/>
              </a:pPr>
              <a:r>
                <a:rPr lang="it-IT" altLang="it-IT" sz="1570" i="1"/>
                <a:t>Economica</a:t>
              </a:r>
            </a:p>
          </p:txBody>
        </p:sp>
        <p:sp>
          <p:nvSpPr>
            <p:cNvPr id="45065" name="Text Box 17"/>
            <p:cNvSpPr txBox="1">
              <a:spLocks noChangeArrowheads="1"/>
            </p:cNvSpPr>
            <p:nvPr/>
          </p:nvSpPr>
          <p:spPr bwMode="auto">
            <a:xfrm>
              <a:off x="4334842" y="1988302"/>
              <a:ext cx="1469734" cy="62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it-IT" altLang="it-IT" sz="1570" i="1">
                  <a:solidFill>
                    <a:srgbClr val="CCFFFF"/>
                  </a:solidFill>
                </a:rPr>
                <a:t>Sostenibilità </a:t>
              </a:r>
            </a:p>
            <a:p>
              <a:pPr algn="ctr">
                <a:buClr>
                  <a:srgbClr val="000000"/>
                </a:buClr>
                <a:buSzPct val="100000"/>
                <a:buFont typeface="Times New Roman" panose="02020603050405020304" pitchFamily="18" charset="0"/>
                <a:buNone/>
              </a:pPr>
              <a:r>
                <a:rPr lang="it-IT" altLang="it-IT" sz="1570" i="1">
                  <a:solidFill>
                    <a:srgbClr val="CCFFFF"/>
                  </a:solidFill>
                </a:rPr>
                <a:t>Sociale</a:t>
              </a:r>
            </a:p>
          </p:txBody>
        </p:sp>
        <p:sp>
          <p:nvSpPr>
            <p:cNvPr id="27" name="Text Box 19"/>
            <p:cNvSpPr txBox="1">
              <a:spLocks noChangeArrowheads="1"/>
            </p:cNvSpPr>
            <p:nvPr/>
          </p:nvSpPr>
          <p:spPr bwMode="auto">
            <a:xfrm>
              <a:off x="4376422" y="1175779"/>
              <a:ext cx="1469734" cy="624837"/>
            </a:xfrm>
            <a:prstGeom prst="rect">
              <a:avLst/>
            </a:prstGeom>
            <a:noFill/>
            <a:ln w="9525">
              <a:noFill/>
              <a:miter lim="800000"/>
              <a:headEnd/>
              <a:tailEnd/>
            </a:ln>
          </p:spPr>
          <p:txBody>
            <a:bodyPr wrap="none">
              <a:spAutoFit/>
            </a:bodyPr>
            <a:lstStyle/>
            <a:p>
              <a:pPr algn="ctr">
                <a:buClr>
                  <a:srgbClr val="000000"/>
                </a:buClr>
                <a:buSzPct val="100000"/>
                <a:buFont typeface="Times New Roman" charset="0"/>
                <a:buNone/>
                <a:defRPr/>
              </a:pPr>
              <a:r>
                <a:rPr lang="it-IT" sz="1570" i="1" dirty="0">
                  <a:solidFill>
                    <a:schemeClr val="accent2">
                      <a:lumMod val="60000"/>
                      <a:lumOff val="40000"/>
                    </a:schemeClr>
                  </a:solidFill>
                  <a:ea typeface="Verdana" pitchFamily="34" charset="0"/>
                  <a:cs typeface="Verdana" pitchFamily="34" charset="0"/>
                </a:rPr>
                <a:t>Sostenibilità </a:t>
              </a:r>
            </a:p>
            <a:p>
              <a:pPr algn="ctr">
                <a:buClr>
                  <a:srgbClr val="000000"/>
                </a:buClr>
                <a:buSzPct val="100000"/>
                <a:buFont typeface="Times New Roman" charset="0"/>
                <a:buNone/>
                <a:defRPr/>
              </a:pPr>
              <a:r>
                <a:rPr lang="it-IT" sz="1570" i="1" dirty="0">
                  <a:solidFill>
                    <a:schemeClr val="accent2">
                      <a:lumMod val="60000"/>
                      <a:lumOff val="40000"/>
                    </a:schemeClr>
                  </a:solidFill>
                  <a:ea typeface="Verdana" pitchFamily="34" charset="0"/>
                  <a:cs typeface="Verdana" pitchFamily="34" charset="0"/>
                </a:rPr>
                <a:t>Ambientale</a:t>
              </a:r>
            </a:p>
          </p:txBody>
        </p:sp>
      </p:grpSp>
      <p:sp>
        <p:nvSpPr>
          <p:cNvPr id="12" name="Titolo 1">
            <a:extLst>
              <a:ext uri="{FF2B5EF4-FFF2-40B4-BE49-F238E27FC236}">
                <a16:creationId xmlns:a16="http://schemas.microsoft.com/office/drawing/2014/main" id="{8C839B88-176D-4372-B9FD-F7E41466CED5}"/>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280997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245954" y="2008547"/>
            <a:ext cx="8887290" cy="3812814"/>
          </a:xfrm>
          <a:prstGeom prst="rect">
            <a:avLst/>
          </a:prstGeom>
        </p:spPr>
      </p:pic>
      <p:sp>
        <p:nvSpPr>
          <p:cNvPr id="6" name="CasellaDiTesto 5"/>
          <p:cNvSpPr txBox="1"/>
          <p:nvPr/>
        </p:nvSpPr>
        <p:spPr>
          <a:xfrm>
            <a:off x="711200" y="1289600"/>
            <a:ext cx="10027920" cy="461665"/>
          </a:xfrm>
          <a:prstGeom prst="rect">
            <a:avLst/>
          </a:prstGeom>
          <a:noFill/>
        </p:spPr>
        <p:txBody>
          <a:bodyPr wrap="square" rtlCol="0">
            <a:spAutoFit/>
          </a:bodyPr>
          <a:lstStyle/>
          <a:p>
            <a:r>
              <a:rPr lang="en-US" sz="2400" b="1" dirty="0"/>
              <a:t>I due </a:t>
            </a:r>
            <a:r>
              <a:rPr lang="en-US" sz="2400" b="1" dirty="0" err="1"/>
              <a:t>approcci</a:t>
            </a:r>
            <a:r>
              <a:rPr lang="en-US" sz="2400" b="1" dirty="0"/>
              <a:t> </a:t>
            </a:r>
            <a:r>
              <a:rPr lang="en-US" sz="2400" b="1" dirty="0" err="1"/>
              <a:t>alla</a:t>
            </a:r>
            <a:r>
              <a:rPr lang="en-US" sz="2400" b="1" dirty="0"/>
              <a:t> </a:t>
            </a:r>
            <a:r>
              <a:rPr lang="en-US" sz="2400" b="1" dirty="0" err="1"/>
              <a:t>sostenibilità</a:t>
            </a:r>
            <a:r>
              <a:rPr lang="en-US" sz="2400" b="1" dirty="0"/>
              <a:t>: </a:t>
            </a:r>
            <a:r>
              <a:rPr lang="en-US" sz="2400" b="1" dirty="0" err="1"/>
              <a:t>sostenibilità</a:t>
            </a:r>
            <a:r>
              <a:rPr lang="en-US" sz="2400" b="1" dirty="0"/>
              <a:t> </a:t>
            </a:r>
            <a:r>
              <a:rPr lang="en-US" sz="2400" b="1" dirty="0" err="1"/>
              <a:t>debole</a:t>
            </a:r>
            <a:r>
              <a:rPr lang="en-US" sz="2400" b="1" dirty="0"/>
              <a:t> e </a:t>
            </a:r>
            <a:r>
              <a:rPr lang="en-US" sz="2400" b="1" dirty="0" err="1"/>
              <a:t>sostenibilità</a:t>
            </a:r>
            <a:r>
              <a:rPr lang="en-US" sz="2400" b="1" dirty="0"/>
              <a:t> forte</a:t>
            </a:r>
            <a:endParaRPr lang="it-IT" sz="2400" b="1" dirty="0"/>
          </a:p>
        </p:txBody>
      </p:sp>
      <p:sp>
        <p:nvSpPr>
          <p:cNvPr id="7" name="Titolo 1">
            <a:extLst>
              <a:ext uri="{FF2B5EF4-FFF2-40B4-BE49-F238E27FC236}">
                <a16:creationId xmlns:a16="http://schemas.microsoft.com/office/drawing/2014/main" id="{B13AC31B-7A13-45B2-A089-14F926F2F36F}"/>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805277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asellaDiTesto 23"/>
          <p:cNvSpPr txBox="1">
            <a:spLocks noChangeArrowheads="1"/>
          </p:cNvSpPr>
          <p:nvPr/>
        </p:nvSpPr>
        <p:spPr bwMode="auto">
          <a:xfrm>
            <a:off x="711200" y="1312629"/>
            <a:ext cx="1110464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Clr>
                <a:srgbClr val="000000"/>
              </a:buClr>
              <a:buSzPct val="100000"/>
              <a:buFont typeface="Times New Roman" panose="02020603050405020304" pitchFamily="18" charset="0"/>
              <a:buNone/>
            </a:pPr>
            <a:endParaRPr lang="it-IT" altLang="it-IT" sz="2400" dirty="0"/>
          </a:p>
          <a:p>
            <a:pPr algn="just">
              <a:buClr>
                <a:srgbClr val="000000"/>
              </a:buClr>
              <a:buSzPct val="100000"/>
              <a:buFont typeface="Times New Roman" panose="02020603050405020304" pitchFamily="18" charset="0"/>
              <a:buNone/>
            </a:pPr>
            <a:r>
              <a:rPr lang="it-IT" altLang="it-IT" sz="2400" dirty="0"/>
              <a:t>Considerazioni:</a:t>
            </a:r>
          </a:p>
          <a:p>
            <a:pPr algn="just">
              <a:buClr>
                <a:srgbClr val="000000"/>
              </a:buClr>
              <a:buSzPct val="100000"/>
              <a:buFontTx/>
              <a:buChar char="-"/>
            </a:pPr>
            <a:r>
              <a:rPr lang="it-IT" altLang="it-IT" sz="2400" dirty="0"/>
              <a:t> I limiti biofisici sono in continuo cambiamento in funzione dello sviluppo della conoscenza umana e della tecnologia. </a:t>
            </a:r>
          </a:p>
          <a:p>
            <a:pPr algn="just">
              <a:buClr>
                <a:srgbClr val="000000"/>
              </a:buClr>
              <a:buSzPct val="100000"/>
              <a:buFont typeface="Times New Roman" panose="02020603050405020304" pitchFamily="18" charset="0"/>
              <a:buNone/>
            </a:pPr>
            <a:endParaRPr lang="it-IT" altLang="it-IT" sz="2400" dirty="0"/>
          </a:p>
          <a:p>
            <a:pPr algn="just">
              <a:buClr>
                <a:srgbClr val="000000"/>
              </a:buClr>
              <a:buSzPct val="100000"/>
              <a:buFontTx/>
              <a:buChar char="-"/>
            </a:pPr>
            <a:r>
              <a:rPr lang="it-IT" altLang="it-IT" sz="2400" dirty="0"/>
              <a:t> La gerarchia tra i cerchi non indica che una delle tre dimensioni è sempre quella più importante perché tale importanza può variare in funzione di ogni specifica situazione. </a:t>
            </a:r>
          </a:p>
        </p:txBody>
      </p:sp>
      <p:sp>
        <p:nvSpPr>
          <p:cNvPr id="4" name="Titolo 1">
            <a:extLst>
              <a:ext uri="{FF2B5EF4-FFF2-40B4-BE49-F238E27FC236}">
                <a16:creationId xmlns:a16="http://schemas.microsoft.com/office/drawing/2014/main" id="{7D972FF6-49B1-4BAC-8B57-011F4F450DCA}"/>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1881175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717026" y="1803529"/>
            <a:ext cx="9066022" cy="3563320"/>
          </a:xfrm>
          <a:prstGeom prst="rect">
            <a:avLst/>
          </a:prstGeom>
        </p:spPr>
      </p:pic>
      <p:sp>
        <p:nvSpPr>
          <p:cNvPr id="2" name="Titolo 1"/>
          <p:cNvSpPr>
            <a:spLocks noGrp="1"/>
          </p:cNvSpPr>
          <p:nvPr>
            <p:ph type="title" idx="4294967295"/>
          </p:nvPr>
        </p:nvSpPr>
        <p:spPr>
          <a:xfrm>
            <a:off x="386080" y="933915"/>
            <a:ext cx="11563350" cy="776288"/>
          </a:xfrm>
        </p:spPr>
        <p:txBody>
          <a:bodyPr>
            <a:normAutofit/>
          </a:bodyPr>
          <a:lstStyle/>
          <a:p>
            <a:r>
              <a:rPr lang="it-IT" sz="2400" b="1" dirty="0">
                <a:solidFill>
                  <a:schemeClr val="tx1"/>
                </a:solidFill>
              </a:rPr>
              <a:t>Dal rapporto </a:t>
            </a:r>
            <a:r>
              <a:rPr lang="it-IT" sz="2400" b="1" dirty="0" err="1">
                <a:solidFill>
                  <a:schemeClr val="tx1"/>
                </a:solidFill>
              </a:rPr>
              <a:t>Brundtland</a:t>
            </a:r>
            <a:r>
              <a:rPr lang="it-IT" sz="2400" b="1" dirty="0">
                <a:solidFill>
                  <a:schemeClr val="tx1"/>
                </a:solidFill>
              </a:rPr>
              <a:t> ad Agenda 2030</a:t>
            </a:r>
          </a:p>
        </p:txBody>
      </p:sp>
      <p:sp>
        <p:nvSpPr>
          <p:cNvPr id="4" name="Titolo 1"/>
          <p:cNvSpPr txBox="1">
            <a:spLocks/>
          </p:cNvSpPr>
          <p:nvPr/>
        </p:nvSpPr>
        <p:spPr>
          <a:xfrm>
            <a:off x="263451" y="64303"/>
            <a:ext cx="11564112"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L’Agenda 2030 delle NU</a:t>
            </a:r>
          </a:p>
        </p:txBody>
      </p:sp>
    </p:spTree>
    <p:extLst>
      <p:ext uri="{BB962C8B-B14F-4D97-AF65-F5344CB8AC3E}">
        <p14:creationId xmlns:p14="http://schemas.microsoft.com/office/powerpoint/2010/main" val="2843543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4D1FD3BD-3194-4D4E-860B-9C78CD4B5BA4}"/>
              </a:ext>
            </a:extLst>
          </p:cNvPr>
          <p:cNvGrpSpPr/>
          <p:nvPr/>
        </p:nvGrpSpPr>
        <p:grpSpPr>
          <a:xfrm>
            <a:off x="751840" y="121920"/>
            <a:ext cx="10922000" cy="6130443"/>
            <a:chOff x="0" y="322015"/>
            <a:chExt cx="9144000" cy="5828449"/>
          </a:xfrm>
        </p:grpSpPr>
        <p:graphicFrame>
          <p:nvGraphicFramePr>
            <p:cNvPr id="10" name="Diagramma 9">
              <a:extLst>
                <a:ext uri="{FF2B5EF4-FFF2-40B4-BE49-F238E27FC236}">
                  <a16:creationId xmlns:a16="http://schemas.microsoft.com/office/drawing/2014/main" id="{D00E81EC-7EAC-4F04-A25A-0B708D76E086}"/>
                </a:ext>
              </a:extLst>
            </p:cNvPr>
            <p:cNvGraphicFramePr/>
            <p:nvPr/>
          </p:nvGraphicFramePr>
          <p:xfrm>
            <a:off x="0" y="322015"/>
            <a:ext cx="9144000"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Rettangolo 12">
              <a:extLst>
                <a:ext uri="{FF2B5EF4-FFF2-40B4-BE49-F238E27FC236}">
                  <a16:creationId xmlns:a16="http://schemas.microsoft.com/office/drawing/2014/main" id="{D63BB955-7AAC-4D44-91F7-54AD874B5F7D}"/>
                </a:ext>
              </a:extLst>
            </p:cNvPr>
            <p:cNvSpPr>
              <a:spLocks noChangeArrowheads="1"/>
            </p:cNvSpPr>
            <p:nvPr/>
          </p:nvSpPr>
          <p:spPr bwMode="auto">
            <a:xfrm>
              <a:off x="900113" y="2192338"/>
              <a:ext cx="1854200" cy="63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1"/>
                  </a:solidFill>
                  <a:latin typeface="Verdana" panose="020B0604030504040204" pitchFamily="34" charset="0"/>
                  <a:cs typeface="Geneva" charset="0"/>
                </a:defRPr>
              </a:lvl1pPr>
              <a:lvl2pPr marL="37931725" indent="-37474525">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r>
                <a:rPr lang="it-IT" altLang="it-IT" sz="1345" b="0">
                  <a:solidFill>
                    <a:schemeClr val="tx1"/>
                  </a:solidFill>
                </a:rPr>
                <a:t>1980- </a:t>
              </a:r>
              <a:r>
                <a:rPr lang="it-IT" altLang="it-IT" sz="1345" b="0" i="1">
                  <a:solidFill>
                    <a:schemeClr val="tx1"/>
                  </a:solidFill>
                </a:rPr>
                <a:t>World Conservation Strategy</a:t>
              </a:r>
              <a:r>
                <a:rPr lang="it-IT" altLang="it-IT" sz="1345" b="0">
                  <a:solidFill>
                    <a:schemeClr val="tx1"/>
                  </a:solidFill>
                </a:rPr>
                <a:t> (Nairobi)</a:t>
              </a:r>
            </a:p>
          </p:txBody>
        </p:sp>
        <p:sp>
          <p:nvSpPr>
            <p:cNvPr id="15" name="Ovale 14">
              <a:extLst>
                <a:ext uri="{FF2B5EF4-FFF2-40B4-BE49-F238E27FC236}">
                  <a16:creationId xmlns:a16="http://schemas.microsoft.com/office/drawing/2014/main" id="{8935F45C-110F-4FD4-83DA-7A1711FF6DFD}"/>
                </a:ext>
              </a:extLst>
            </p:cNvPr>
            <p:cNvSpPr/>
            <p:nvPr/>
          </p:nvSpPr>
          <p:spPr>
            <a:xfrm>
              <a:off x="1652588" y="1666875"/>
              <a:ext cx="295275" cy="295275"/>
            </a:xfrm>
            <a:prstGeom prst="ellipse">
              <a:avLst/>
            </a:prstGeom>
            <a:solidFill>
              <a:schemeClr val="accent2">
                <a:lumMod val="75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9462" name="Rettangolo 15">
              <a:extLst>
                <a:ext uri="{FF2B5EF4-FFF2-40B4-BE49-F238E27FC236}">
                  <a16:creationId xmlns:a16="http://schemas.microsoft.com/office/drawing/2014/main" id="{69F04030-AB76-4649-AE29-2D7AB9F42CE7}"/>
                </a:ext>
              </a:extLst>
            </p:cNvPr>
            <p:cNvSpPr>
              <a:spLocks noChangeArrowheads="1"/>
            </p:cNvSpPr>
            <p:nvPr/>
          </p:nvSpPr>
          <p:spPr bwMode="auto">
            <a:xfrm>
              <a:off x="1781175" y="979488"/>
              <a:ext cx="1998663" cy="4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1"/>
                  </a:solidFill>
                  <a:latin typeface="Verdana" panose="020B0604030504040204" pitchFamily="34" charset="0"/>
                  <a:cs typeface="Geneva" charset="0"/>
                </a:defRPr>
              </a:lvl1pPr>
              <a:lvl2pPr marL="37931725" indent="-37474525">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r>
                <a:rPr lang="it-IT" altLang="it-IT" sz="1345" b="0">
                  <a:solidFill>
                    <a:schemeClr val="tx1"/>
                  </a:solidFill>
                </a:rPr>
                <a:t>1987 – Summit di Tokyo (Tokyo)</a:t>
              </a:r>
            </a:p>
          </p:txBody>
        </p:sp>
        <p:sp>
          <p:nvSpPr>
            <p:cNvPr id="17" name="Ovale 16">
              <a:extLst>
                <a:ext uri="{FF2B5EF4-FFF2-40B4-BE49-F238E27FC236}">
                  <a16:creationId xmlns:a16="http://schemas.microsoft.com/office/drawing/2014/main" id="{98D753AB-90C1-480A-8640-A9987CD319E8}"/>
                </a:ext>
              </a:extLst>
            </p:cNvPr>
            <p:cNvSpPr/>
            <p:nvPr/>
          </p:nvSpPr>
          <p:spPr>
            <a:xfrm>
              <a:off x="2593975" y="1660525"/>
              <a:ext cx="295275" cy="295275"/>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9464" name="Rettangolo 17">
              <a:extLst>
                <a:ext uri="{FF2B5EF4-FFF2-40B4-BE49-F238E27FC236}">
                  <a16:creationId xmlns:a16="http://schemas.microsoft.com/office/drawing/2014/main" id="{72DD20A2-ADD5-44C2-AF19-7960D7272D79}"/>
                </a:ext>
              </a:extLst>
            </p:cNvPr>
            <p:cNvSpPr>
              <a:spLocks noChangeArrowheads="1"/>
            </p:cNvSpPr>
            <p:nvPr/>
          </p:nvSpPr>
          <p:spPr bwMode="auto">
            <a:xfrm>
              <a:off x="2771775" y="2190750"/>
              <a:ext cx="2663825" cy="114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33400">
                <a:defRPr sz="2200" b="1">
                  <a:solidFill>
                    <a:schemeClr val="bg1"/>
                  </a:solidFill>
                  <a:latin typeface="Verdana" panose="020B0604030504040204" pitchFamily="34" charset="0"/>
                  <a:cs typeface="Geneva" charset="0"/>
                </a:defRPr>
              </a:lvl1pPr>
              <a:lvl2pPr marL="37931725" indent="-37474525" defTabSz="533400">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lnSpc>
                  <a:spcPct val="90000"/>
                </a:lnSpc>
                <a:spcAft>
                  <a:spcPct val="35000"/>
                </a:spcAft>
              </a:pPr>
              <a:r>
                <a:rPr lang="it-IT" altLang="it-IT" sz="1345" b="0">
                  <a:solidFill>
                    <a:schemeClr val="tx1"/>
                  </a:solidFill>
                </a:rPr>
                <a:t>1992 - II Vertice ONU su Ambiente e Sviluppo (Rio de Janeiro);</a:t>
              </a:r>
            </a:p>
            <a:p>
              <a:pPr algn="ctr">
                <a:lnSpc>
                  <a:spcPct val="90000"/>
                </a:lnSpc>
                <a:spcAft>
                  <a:spcPct val="35000"/>
                </a:spcAft>
              </a:pPr>
              <a:r>
                <a:rPr lang="it-IT" altLang="it-IT" sz="1345" b="0">
                  <a:solidFill>
                    <a:schemeClr val="tx1"/>
                  </a:solidFill>
                </a:rPr>
                <a:t>V Piano di Azione Ambientale “Per uno sviluppo durevole e sostenibile” (Bruxelles)</a:t>
              </a:r>
            </a:p>
          </p:txBody>
        </p:sp>
        <p:sp>
          <p:nvSpPr>
            <p:cNvPr id="19" name="Ovale 18">
              <a:extLst>
                <a:ext uri="{FF2B5EF4-FFF2-40B4-BE49-F238E27FC236}">
                  <a16:creationId xmlns:a16="http://schemas.microsoft.com/office/drawing/2014/main" id="{69355639-626C-4C2A-B695-43C7162A90CC}"/>
                </a:ext>
              </a:extLst>
            </p:cNvPr>
            <p:cNvSpPr/>
            <p:nvPr/>
          </p:nvSpPr>
          <p:spPr>
            <a:xfrm>
              <a:off x="3851275" y="1666875"/>
              <a:ext cx="295275" cy="295275"/>
            </a:xfrm>
            <a:prstGeom prst="ellipse">
              <a:avLst/>
            </a:prstGeom>
            <a:solidFill>
              <a:schemeClr val="accent2">
                <a:lumMod val="40000"/>
                <a:lumOff val="6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20" name="Rettangolo 19">
              <a:extLst>
                <a:ext uri="{FF2B5EF4-FFF2-40B4-BE49-F238E27FC236}">
                  <a16:creationId xmlns:a16="http://schemas.microsoft.com/office/drawing/2014/main" id="{DC565F40-5AB5-41ED-AA46-58904A318947}"/>
                </a:ext>
              </a:extLst>
            </p:cNvPr>
            <p:cNvSpPr/>
            <p:nvPr/>
          </p:nvSpPr>
          <p:spPr>
            <a:xfrm>
              <a:off x="4454525" y="781050"/>
              <a:ext cx="1800225" cy="6477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688" tIns="95688" rIns="95688" bIns="95688"/>
            <a:lstStyle>
              <a:lvl1pPr defTabSz="533400">
                <a:defRPr sz="2200" b="1">
                  <a:solidFill>
                    <a:schemeClr val="bg1"/>
                  </a:solidFill>
                  <a:latin typeface="Verdana" panose="020B0604030504040204" pitchFamily="34" charset="0"/>
                  <a:cs typeface="Geneva" charset="0"/>
                </a:defRPr>
              </a:lvl1pPr>
              <a:lvl2pPr marL="37931725" indent="-37474525" defTabSz="533400">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lnSpc>
                  <a:spcPct val="90000"/>
                </a:lnSpc>
                <a:spcAft>
                  <a:spcPct val="35000"/>
                </a:spcAft>
              </a:pPr>
              <a:r>
                <a:rPr lang="it-IT" altLang="it-IT" sz="1345" b="0" dirty="0">
                  <a:solidFill>
                    <a:srgbClr val="000000"/>
                  </a:solidFill>
                </a:rPr>
                <a:t>1994 - I Conferenza Europea sulle Città Sostenibili (Aalborg)</a:t>
              </a:r>
            </a:p>
          </p:txBody>
        </p:sp>
        <p:sp>
          <p:nvSpPr>
            <p:cNvPr id="21" name="Ovale 20">
              <a:extLst>
                <a:ext uri="{FF2B5EF4-FFF2-40B4-BE49-F238E27FC236}">
                  <a16:creationId xmlns:a16="http://schemas.microsoft.com/office/drawing/2014/main" id="{37B00A63-5311-4F73-B075-F46DEE6DFBC6}"/>
                </a:ext>
              </a:extLst>
            </p:cNvPr>
            <p:cNvSpPr/>
            <p:nvPr/>
          </p:nvSpPr>
          <p:spPr>
            <a:xfrm>
              <a:off x="5207000" y="1641475"/>
              <a:ext cx="295275" cy="295275"/>
            </a:xfrm>
            <a:prstGeom prst="ellipse">
              <a:avLst/>
            </a:prstGeom>
            <a:solidFill>
              <a:schemeClr val="accent2">
                <a:lumMod val="20000"/>
                <a:lumOff val="8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22" name="Ovale 21">
              <a:extLst>
                <a:ext uri="{FF2B5EF4-FFF2-40B4-BE49-F238E27FC236}">
                  <a16:creationId xmlns:a16="http://schemas.microsoft.com/office/drawing/2014/main" id="{38247E6E-D4D6-4E3F-B3A5-14870C4E5E03}"/>
                </a:ext>
              </a:extLst>
            </p:cNvPr>
            <p:cNvSpPr/>
            <p:nvPr/>
          </p:nvSpPr>
          <p:spPr>
            <a:xfrm>
              <a:off x="6470650" y="1681163"/>
              <a:ext cx="295275" cy="295275"/>
            </a:xfrm>
            <a:prstGeom prst="ellipse">
              <a:avLst/>
            </a:prstGeom>
            <a:solidFill>
              <a:schemeClr val="accent2">
                <a:lumMod val="5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23" name="Rettangolo 22">
              <a:extLst>
                <a:ext uri="{FF2B5EF4-FFF2-40B4-BE49-F238E27FC236}">
                  <a16:creationId xmlns:a16="http://schemas.microsoft.com/office/drawing/2014/main" id="{18EDA7F7-D4CB-4452-B9F3-A59B09C584C5}"/>
                </a:ext>
              </a:extLst>
            </p:cNvPr>
            <p:cNvSpPr/>
            <p:nvPr/>
          </p:nvSpPr>
          <p:spPr>
            <a:xfrm>
              <a:off x="5449888" y="2159000"/>
              <a:ext cx="2376487" cy="7540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688" tIns="95688" rIns="95688" bIns="95688"/>
            <a:lstStyle>
              <a:lvl1pPr defTabSz="533400">
                <a:defRPr sz="2200" b="1">
                  <a:solidFill>
                    <a:schemeClr val="bg1"/>
                  </a:solidFill>
                  <a:latin typeface="Verdana" panose="020B0604030504040204" pitchFamily="34" charset="0"/>
                  <a:cs typeface="Geneva" charset="0"/>
                </a:defRPr>
              </a:lvl1pPr>
              <a:lvl2pPr marL="37931725" indent="-37474525" defTabSz="533400">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lnSpc>
                  <a:spcPct val="90000"/>
                </a:lnSpc>
                <a:spcAft>
                  <a:spcPct val="35000"/>
                </a:spcAft>
              </a:pPr>
              <a:r>
                <a:rPr lang="it-IT" altLang="it-IT" sz="1345" b="0" dirty="0">
                  <a:solidFill>
                    <a:srgbClr val="000000"/>
                  </a:solidFill>
                </a:rPr>
                <a:t>1996 - Seconda Conferenza Europea sulle città sostenibili (Lisbona);</a:t>
              </a:r>
            </a:p>
            <a:p>
              <a:pPr algn="ctr">
                <a:lnSpc>
                  <a:spcPct val="90000"/>
                </a:lnSpc>
                <a:spcAft>
                  <a:spcPct val="35000"/>
                </a:spcAft>
              </a:pPr>
              <a:r>
                <a:rPr lang="it-IT" altLang="it-IT" sz="1345" b="0" dirty="0">
                  <a:solidFill>
                    <a:srgbClr val="000000"/>
                  </a:solidFill>
                </a:rPr>
                <a:t>Conferenza Habitat II (</a:t>
              </a:r>
              <a:r>
                <a:rPr lang="it-IT" altLang="it-IT" sz="1345" b="0" dirty="0" err="1">
                  <a:solidFill>
                    <a:srgbClr val="000000"/>
                  </a:solidFill>
                </a:rPr>
                <a:t>Istambul</a:t>
              </a:r>
              <a:r>
                <a:rPr lang="it-IT" altLang="it-IT" sz="1345" b="0" dirty="0">
                  <a:solidFill>
                    <a:srgbClr val="000000"/>
                  </a:solidFill>
                </a:rPr>
                <a:t>)</a:t>
              </a:r>
            </a:p>
          </p:txBody>
        </p:sp>
        <p:sp>
          <p:nvSpPr>
            <p:cNvPr id="24" name="Ovale 23">
              <a:extLst>
                <a:ext uri="{FF2B5EF4-FFF2-40B4-BE49-F238E27FC236}">
                  <a16:creationId xmlns:a16="http://schemas.microsoft.com/office/drawing/2014/main" id="{EE85097C-1AC4-4F87-8BE4-943C725CAE9A}"/>
                </a:ext>
              </a:extLst>
            </p:cNvPr>
            <p:cNvSpPr/>
            <p:nvPr/>
          </p:nvSpPr>
          <p:spPr>
            <a:xfrm>
              <a:off x="7380288" y="1641475"/>
              <a:ext cx="295275" cy="295275"/>
            </a:xfrm>
            <a:prstGeom prst="ellipse">
              <a:avLst/>
            </a:prstGeom>
            <a:solidFill>
              <a:schemeClr val="accent2">
                <a:lumMod val="75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grpSp>
          <p:nvGrpSpPr>
            <p:cNvPr id="19471" name="Gruppo 24">
              <a:extLst>
                <a:ext uri="{FF2B5EF4-FFF2-40B4-BE49-F238E27FC236}">
                  <a16:creationId xmlns:a16="http://schemas.microsoft.com/office/drawing/2014/main" id="{D9C9AA03-7E87-40AA-802A-DB3BFE0B1216}"/>
                </a:ext>
              </a:extLst>
            </p:cNvPr>
            <p:cNvGrpSpPr>
              <a:grpSpLocks/>
            </p:cNvGrpSpPr>
            <p:nvPr/>
          </p:nvGrpSpPr>
          <p:grpSpPr bwMode="auto">
            <a:xfrm>
              <a:off x="6384925" y="430213"/>
              <a:ext cx="2628900" cy="995362"/>
              <a:chOff x="6478533" y="1382553"/>
              <a:chExt cx="1426486" cy="994860"/>
            </a:xfrm>
          </p:grpSpPr>
          <p:sp>
            <p:nvSpPr>
              <p:cNvPr id="26" name="Rettangolo 25">
                <a:extLst>
                  <a:ext uri="{FF2B5EF4-FFF2-40B4-BE49-F238E27FC236}">
                    <a16:creationId xmlns:a16="http://schemas.microsoft.com/office/drawing/2014/main" id="{DE0D0712-64E3-47AD-8C6E-0D56F27CF566}"/>
                  </a:ext>
                </a:extLst>
              </p:cNvPr>
              <p:cNvSpPr/>
              <p:nvPr/>
            </p:nvSpPr>
            <p:spPr>
              <a:xfrm>
                <a:off x="6478533" y="1382553"/>
                <a:ext cx="1426486" cy="9218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ttangolo 26">
                <a:extLst>
                  <a:ext uri="{FF2B5EF4-FFF2-40B4-BE49-F238E27FC236}">
                    <a16:creationId xmlns:a16="http://schemas.microsoft.com/office/drawing/2014/main" id="{26F58067-934F-4C09-85D8-49BE8C16B7AC}"/>
                  </a:ext>
                </a:extLst>
              </p:cNvPr>
              <p:cNvSpPr/>
              <p:nvPr/>
            </p:nvSpPr>
            <p:spPr>
              <a:xfrm>
                <a:off x="6576733" y="1598344"/>
                <a:ext cx="1035408" cy="7790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688" tIns="95688" rIns="95688" bIns="95688" spcCol="1270"/>
              <a:lstStyle/>
              <a:p>
                <a:pPr algn="ctr" defTabSz="598048">
                  <a:lnSpc>
                    <a:spcPct val="90000"/>
                  </a:lnSpc>
                  <a:spcAft>
                    <a:spcPct val="35000"/>
                  </a:spcAft>
                  <a:defRPr/>
                </a:pPr>
                <a:r>
                  <a:rPr lang="it-IT" sz="1345" dirty="0"/>
                  <a:t>1997 - Convenzione Quadro delle Nazioni Unite sui cambiamenti climatici (Kyoto)</a:t>
                </a:r>
              </a:p>
            </p:txBody>
          </p:sp>
        </p:grpSp>
        <p:graphicFrame>
          <p:nvGraphicFramePr>
            <p:cNvPr id="28" name="Diagramma 27">
              <a:extLst>
                <a:ext uri="{FF2B5EF4-FFF2-40B4-BE49-F238E27FC236}">
                  <a16:creationId xmlns:a16="http://schemas.microsoft.com/office/drawing/2014/main" id="{F51D0C51-5225-4FF2-A509-8CD47B1B35F5}"/>
                </a:ext>
              </a:extLst>
            </p:cNvPr>
            <p:cNvGraphicFramePr/>
            <p:nvPr/>
          </p:nvGraphicFramePr>
          <p:xfrm>
            <a:off x="107504" y="3490367"/>
            <a:ext cx="9036496" cy="26262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9473" name="Connettore 1 31">
              <a:extLst>
                <a:ext uri="{FF2B5EF4-FFF2-40B4-BE49-F238E27FC236}">
                  <a16:creationId xmlns:a16="http://schemas.microsoft.com/office/drawing/2014/main" id="{E9D80CF8-D207-4F32-88AD-17438636E99A}"/>
                </a:ext>
              </a:extLst>
            </p:cNvPr>
            <p:cNvCxnSpPr>
              <a:cxnSpLocks noChangeShapeType="1"/>
            </p:cNvCxnSpPr>
            <p:nvPr/>
          </p:nvCxnSpPr>
          <p:spPr bwMode="auto">
            <a:xfrm>
              <a:off x="900113" y="1435100"/>
              <a:ext cx="0" cy="2159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19474" name="Connettore 1 33">
              <a:extLst>
                <a:ext uri="{FF2B5EF4-FFF2-40B4-BE49-F238E27FC236}">
                  <a16:creationId xmlns:a16="http://schemas.microsoft.com/office/drawing/2014/main" id="{33AA3908-E892-422E-A9DA-EBD323C25F63}"/>
                </a:ext>
              </a:extLst>
            </p:cNvPr>
            <p:cNvCxnSpPr>
              <a:cxnSpLocks noChangeShapeType="1"/>
            </p:cNvCxnSpPr>
            <p:nvPr/>
          </p:nvCxnSpPr>
          <p:spPr bwMode="auto">
            <a:xfrm>
              <a:off x="1803400" y="1978025"/>
              <a:ext cx="0" cy="2159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19475" name="Connettore 1 34">
              <a:extLst>
                <a:ext uri="{FF2B5EF4-FFF2-40B4-BE49-F238E27FC236}">
                  <a16:creationId xmlns:a16="http://schemas.microsoft.com/office/drawing/2014/main" id="{557DA5E6-A942-4FCC-86A1-31065CBAEBC2}"/>
                </a:ext>
              </a:extLst>
            </p:cNvPr>
            <p:cNvCxnSpPr>
              <a:cxnSpLocks noChangeShapeType="1"/>
            </p:cNvCxnSpPr>
            <p:nvPr/>
          </p:nvCxnSpPr>
          <p:spPr bwMode="auto">
            <a:xfrm>
              <a:off x="2744788" y="1447800"/>
              <a:ext cx="0" cy="2159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19476" name="Connettore 1 35">
              <a:extLst>
                <a:ext uri="{FF2B5EF4-FFF2-40B4-BE49-F238E27FC236}">
                  <a16:creationId xmlns:a16="http://schemas.microsoft.com/office/drawing/2014/main" id="{920251F7-6FDD-463D-9FE9-670C4C78EBBD}"/>
                </a:ext>
              </a:extLst>
            </p:cNvPr>
            <p:cNvCxnSpPr>
              <a:cxnSpLocks noChangeShapeType="1"/>
            </p:cNvCxnSpPr>
            <p:nvPr/>
          </p:nvCxnSpPr>
          <p:spPr bwMode="auto">
            <a:xfrm>
              <a:off x="5351463" y="1435100"/>
              <a:ext cx="0" cy="2159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19477" name="Connettore 1 36">
              <a:extLst>
                <a:ext uri="{FF2B5EF4-FFF2-40B4-BE49-F238E27FC236}">
                  <a16:creationId xmlns:a16="http://schemas.microsoft.com/office/drawing/2014/main" id="{5F027773-071F-44C3-A346-E6DABD746C21}"/>
                </a:ext>
              </a:extLst>
            </p:cNvPr>
            <p:cNvCxnSpPr>
              <a:cxnSpLocks noChangeShapeType="1"/>
            </p:cNvCxnSpPr>
            <p:nvPr/>
          </p:nvCxnSpPr>
          <p:spPr bwMode="auto">
            <a:xfrm>
              <a:off x="7531100" y="1420813"/>
              <a:ext cx="0" cy="2159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19478" name="Connettore 1 37">
              <a:extLst>
                <a:ext uri="{FF2B5EF4-FFF2-40B4-BE49-F238E27FC236}">
                  <a16:creationId xmlns:a16="http://schemas.microsoft.com/office/drawing/2014/main" id="{DE740129-5454-492F-930E-3F1DE3D71427}"/>
                </a:ext>
              </a:extLst>
            </p:cNvPr>
            <p:cNvCxnSpPr>
              <a:cxnSpLocks noChangeShapeType="1"/>
            </p:cNvCxnSpPr>
            <p:nvPr/>
          </p:nvCxnSpPr>
          <p:spPr bwMode="auto">
            <a:xfrm>
              <a:off x="6615113" y="1973263"/>
              <a:ext cx="0" cy="2159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19479" name="Connettore 1 38">
              <a:extLst>
                <a:ext uri="{FF2B5EF4-FFF2-40B4-BE49-F238E27FC236}">
                  <a16:creationId xmlns:a16="http://schemas.microsoft.com/office/drawing/2014/main" id="{8FC162E7-AEA3-46D5-AD90-6445797BEC0F}"/>
                </a:ext>
              </a:extLst>
            </p:cNvPr>
            <p:cNvCxnSpPr>
              <a:cxnSpLocks noChangeShapeType="1"/>
            </p:cNvCxnSpPr>
            <p:nvPr/>
          </p:nvCxnSpPr>
          <p:spPr bwMode="auto">
            <a:xfrm>
              <a:off x="3995738" y="1965325"/>
              <a:ext cx="0" cy="2159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sp>
          <p:nvSpPr>
            <p:cNvPr id="19480" name="Rettangolo 42">
              <a:extLst>
                <a:ext uri="{FF2B5EF4-FFF2-40B4-BE49-F238E27FC236}">
                  <a16:creationId xmlns:a16="http://schemas.microsoft.com/office/drawing/2014/main" id="{A01FA42E-454A-4DA3-9B3A-3866ED9EE3C4}"/>
                </a:ext>
              </a:extLst>
            </p:cNvPr>
            <p:cNvSpPr>
              <a:spLocks noChangeArrowheads="1"/>
            </p:cNvSpPr>
            <p:nvPr/>
          </p:nvSpPr>
          <p:spPr bwMode="auto">
            <a:xfrm>
              <a:off x="512763" y="5145088"/>
              <a:ext cx="2592387" cy="100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1"/>
                  </a:solidFill>
                  <a:latin typeface="Verdana" panose="020B0604030504040204" pitchFamily="34" charset="0"/>
                  <a:cs typeface="Geneva" charset="0"/>
                </a:defRPr>
              </a:lvl1pPr>
              <a:lvl2pPr marL="37931725" indent="-37474525">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r>
                <a:rPr lang="it-IT" altLang="it-IT" sz="1345" b="0">
                  <a:solidFill>
                    <a:schemeClr val="tx1"/>
                  </a:solidFill>
                </a:rPr>
                <a:t>2001 - III Conferenza Ambientale UE (Göteborg);</a:t>
              </a:r>
            </a:p>
            <a:p>
              <a:pPr algn="ctr"/>
              <a:r>
                <a:rPr lang="it-IT" altLang="it-IT" sz="1345" b="0">
                  <a:solidFill>
                    <a:schemeClr val="tx1"/>
                  </a:solidFill>
                </a:rPr>
                <a:t>Dichiarazione Universale sulla Diversità Culturale </a:t>
              </a:r>
            </a:p>
            <a:p>
              <a:pPr algn="ctr"/>
              <a:endParaRPr lang="it-IT" altLang="it-IT" sz="1345" b="0">
                <a:solidFill>
                  <a:schemeClr val="tx1"/>
                </a:solidFill>
              </a:endParaRPr>
            </a:p>
          </p:txBody>
        </p:sp>
        <p:sp>
          <p:nvSpPr>
            <p:cNvPr id="44" name="Ovale 43">
              <a:extLst>
                <a:ext uri="{FF2B5EF4-FFF2-40B4-BE49-F238E27FC236}">
                  <a16:creationId xmlns:a16="http://schemas.microsoft.com/office/drawing/2014/main" id="{0E593D48-CF28-4040-89C0-3FF6570564F9}"/>
                </a:ext>
              </a:extLst>
            </p:cNvPr>
            <p:cNvSpPr/>
            <p:nvPr/>
          </p:nvSpPr>
          <p:spPr>
            <a:xfrm>
              <a:off x="1652588" y="4659313"/>
              <a:ext cx="285750" cy="260350"/>
            </a:xfrm>
            <a:prstGeom prst="ellipse">
              <a:avLst/>
            </a:prstGeom>
            <a:solidFill>
              <a:schemeClr val="accent2">
                <a:lumMod val="75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45" name="Ovale 44">
              <a:extLst>
                <a:ext uri="{FF2B5EF4-FFF2-40B4-BE49-F238E27FC236}">
                  <a16:creationId xmlns:a16="http://schemas.microsoft.com/office/drawing/2014/main" id="{64CA067C-959F-48C8-ADBB-4548751BA4AA}"/>
                </a:ext>
              </a:extLst>
            </p:cNvPr>
            <p:cNvSpPr/>
            <p:nvPr/>
          </p:nvSpPr>
          <p:spPr>
            <a:xfrm>
              <a:off x="2859088" y="4598988"/>
              <a:ext cx="285750" cy="260350"/>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cxnSp>
          <p:nvCxnSpPr>
            <p:cNvPr id="19483" name="Connettore 1 45">
              <a:extLst>
                <a:ext uri="{FF2B5EF4-FFF2-40B4-BE49-F238E27FC236}">
                  <a16:creationId xmlns:a16="http://schemas.microsoft.com/office/drawing/2014/main" id="{8A04DB8D-327C-45BB-8A22-4734E9151FD0}"/>
                </a:ext>
              </a:extLst>
            </p:cNvPr>
            <p:cNvCxnSpPr>
              <a:cxnSpLocks noChangeShapeType="1"/>
            </p:cNvCxnSpPr>
            <p:nvPr/>
          </p:nvCxnSpPr>
          <p:spPr bwMode="auto">
            <a:xfrm>
              <a:off x="925513" y="4400550"/>
              <a:ext cx="0" cy="1905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19484" name="Connettore 1 46">
              <a:extLst>
                <a:ext uri="{FF2B5EF4-FFF2-40B4-BE49-F238E27FC236}">
                  <a16:creationId xmlns:a16="http://schemas.microsoft.com/office/drawing/2014/main" id="{0D26B7AC-7568-46B3-9EE6-AD66240C6737}"/>
                </a:ext>
              </a:extLst>
            </p:cNvPr>
            <p:cNvCxnSpPr>
              <a:cxnSpLocks noChangeShapeType="1"/>
            </p:cNvCxnSpPr>
            <p:nvPr/>
          </p:nvCxnSpPr>
          <p:spPr bwMode="auto">
            <a:xfrm>
              <a:off x="1803400" y="4930775"/>
              <a:ext cx="0" cy="1905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19485" name="Connettore 1 47">
              <a:extLst>
                <a:ext uri="{FF2B5EF4-FFF2-40B4-BE49-F238E27FC236}">
                  <a16:creationId xmlns:a16="http://schemas.microsoft.com/office/drawing/2014/main" id="{BBEB7E46-D9C0-4CB7-80A5-6FDC85970FFB}"/>
                </a:ext>
              </a:extLst>
            </p:cNvPr>
            <p:cNvCxnSpPr>
              <a:cxnSpLocks noChangeShapeType="1"/>
            </p:cNvCxnSpPr>
            <p:nvPr/>
          </p:nvCxnSpPr>
          <p:spPr bwMode="auto">
            <a:xfrm>
              <a:off x="3000375" y="4400550"/>
              <a:ext cx="0" cy="1905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sp>
          <p:nvSpPr>
            <p:cNvPr id="19486" name="Rettangolo 57">
              <a:extLst>
                <a:ext uri="{FF2B5EF4-FFF2-40B4-BE49-F238E27FC236}">
                  <a16:creationId xmlns:a16="http://schemas.microsoft.com/office/drawing/2014/main" id="{6AF4D6BC-DF1C-4984-AEC2-53F37D220D92}"/>
                </a:ext>
              </a:extLst>
            </p:cNvPr>
            <p:cNvSpPr>
              <a:spLocks noChangeArrowheads="1"/>
            </p:cNvSpPr>
            <p:nvPr/>
          </p:nvSpPr>
          <p:spPr bwMode="auto">
            <a:xfrm>
              <a:off x="1893888" y="3759200"/>
              <a:ext cx="2206625" cy="82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1"/>
                  </a:solidFill>
                  <a:latin typeface="Verdana" panose="020B0604030504040204" pitchFamily="34" charset="0"/>
                  <a:cs typeface="Geneva" charset="0"/>
                </a:defRPr>
              </a:lvl1pPr>
              <a:lvl2pPr marL="37931725" indent="-37474525">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r>
                <a:rPr lang="it-IT" altLang="it-IT" sz="1345" b="0">
                  <a:solidFill>
                    <a:schemeClr val="tx1"/>
                  </a:solidFill>
                </a:rPr>
                <a:t>2002 - </a:t>
              </a:r>
              <a:r>
                <a:rPr lang="en-GB" altLang="it-IT" sz="1345" b="0">
                  <a:solidFill>
                    <a:schemeClr val="tx1"/>
                  </a:solidFill>
                </a:rPr>
                <a:t>World Summit on Sustainable Development (Johannesburg)</a:t>
              </a:r>
              <a:endParaRPr lang="it-IT" altLang="it-IT" sz="1345" b="0">
                <a:solidFill>
                  <a:schemeClr val="tx1"/>
                </a:solidFill>
              </a:endParaRPr>
            </a:p>
            <a:p>
              <a:pPr algn="ctr"/>
              <a:endParaRPr lang="it-IT" altLang="it-IT" sz="1345" b="0">
                <a:solidFill>
                  <a:schemeClr val="tx1"/>
                </a:solidFill>
              </a:endParaRPr>
            </a:p>
          </p:txBody>
        </p:sp>
        <p:sp>
          <p:nvSpPr>
            <p:cNvPr id="19487" name="Rettangolo 58">
              <a:extLst>
                <a:ext uri="{FF2B5EF4-FFF2-40B4-BE49-F238E27FC236}">
                  <a16:creationId xmlns:a16="http://schemas.microsoft.com/office/drawing/2014/main" id="{619E21FB-9B10-4C4D-B2C7-85239316A742}"/>
                </a:ext>
              </a:extLst>
            </p:cNvPr>
            <p:cNvSpPr>
              <a:spLocks noChangeArrowheads="1"/>
            </p:cNvSpPr>
            <p:nvPr/>
          </p:nvSpPr>
          <p:spPr bwMode="auto">
            <a:xfrm>
              <a:off x="3230563" y="5075238"/>
              <a:ext cx="1819275" cy="63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1"/>
                  </a:solidFill>
                  <a:latin typeface="Verdana" panose="020B0604030504040204" pitchFamily="34" charset="0"/>
                  <a:cs typeface="Geneva" charset="0"/>
                </a:defRPr>
              </a:lvl1pPr>
              <a:lvl2pPr marL="37931725" indent="-37474525">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r>
                <a:rPr lang="it-IT" altLang="it-IT" sz="1345" b="0">
                  <a:solidFill>
                    <a:schemeClr val="tx1"/>
                  </a:solidFill>
                </a:rPr>
                <a:t>2004 - IV Conferenza Europea sulle città sostenibili (Aalborg)</a:t>
              </a:r>
            </a:p>
          </p:txBody>
        </p:sp>
        <p:sp>
          <p:nvSpPr>
            <p:cNvPr id="60" name="Ovale 59">
              <a:extLst>
                <a:ext uri="{FF2B5EF4-FFF2-40B4-BE49-F238E27FC236}">
                  <a16:creationId xmlns:a16="http://schemas.microsoft.com/office/drawing/2014/main" id="{7EA8C8F4-C505-4915-8A4D-383EA9369CB3}"/>
                </a:ext>
              </a:extLst>
            </p:cNvPr>
            <p:cNvSpPr/>
            <p:nvPr/>
          </p:nvSpPr>
          <p:spPr>
            <a:xfrm>
              <a:off x="3997325" y="4670425"/>
              <a:ext cx="287338" cy="260350"/>
            </a:xfrm>
            <a:prstGeom prst="ellipse">
              <a:avLst/>
            </a:prstGeom>
            <a:solidFill>
              <a:schemeClr val="accent2">
                <a:lumMod val="40000"/>
                <a:lumOff val="6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cxnSp>
          <p:nvCxnSpPr>
            <p:cNvPr id="19489" name="Connettore 1 60">
              <a:extLst>
                <a:ext uri="{FF2B5EF4-FFF2-40B4-BE49-F238E27FC236}">
                  <a16:creationId xmlns:a16="http://schemas.microsoft.com/office/drawing/2014/main" id="{B61A680A-2BD4-46E0-A5BE-47D1C1D5E5FD}"/>
                </a:ext>
              </a:extLst>
            </p:cNvPr>
            <p:cNvCxnSpPr>
              <a:cxnSpLocks noChangeShapeType="1"/>
            </p:cNvCxnSpPr>
            <p:nvPr/>
          </p:nvCxnSpPr>
          <p:spPr bwMode="auto">
            <a:xfrm>
              <a:off x="4152900" y="4943475"/>
              <a:ext cx="0" cy="1905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19490" name="Connettore 1 61">
              <a:extLst>
                <a:ext uri="{FF2B5EF4-FFF2-40B4-BE49-F238E27FC236}">
                  <a16:creationId xmlns:a16="http://schemas.microsoft.com/office/drawing/2014/main" id="{8EFAFF87-FDD1-4E7D-9419-31DE03659EBF}"/>
                </a:ext>
              </a:extLst>
            </p:cNvPr>
            <p:cNvCxnSpPr>
              <a:cxnSpLocks noChangeShapeType="1"/>
            </p:cNvCxnSpPr>
            <p:nvPr/>
          </p:nvCxnSpPr>
          <p:spPr bwMode="auto">
            <a:xfrm>
              <a:off x="5167313" y="4400550"/>
              <a:ext cx="0" cy="1905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sp>
          <p:nvSpPr>
            <p:cNvPr id="19491" name="Rettangolo 62">
              <a:extLst>
                <a:ext uri="{FF2B5EF4-FFF2-40B4-BE49-F238E27FC236}">
                  <a16:creationId xmlns:a16="http://schemas.microsoft.com/office/drawing/2014/main" id="{6AC7CBEB-DCE3-4C43-9FC7-A88414A33801}"/>
                </a:ext>
              </a:extLst>
            </p:cNvPr>
            <p:cNvSpPr>
              <a:spLocks noChangeArrowheads="1"/>
            </p:cNvSpPr>
            <p:nvPr/>
          </p:nvSpPr>
          <p:spPr bwMode="auto">
            <a:xfrm>
              <a:off x="4114800" y="3752850"/>
              <a:ext cx="2100263" cy="63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1"/>
                  </a:solidFill>
                  <a:latin typeface="Verdana" panose="020B0604030504040204" pitchFamily="34" charset="0"/>
                  <a:cs typeface="Geneva" charset="0"/>
                </a:defRPr>
              </a:lvl1pPr>
              <a:lvl2pPr marL="37931725" indent="-37474525">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r>
                <a:rPr lang="it-IT" altLang="it-IT" sz="1345" b="0">
                  <a:solidFill>
                    <a:schemeClr val="tx1"/>
                  </a:solidFill>
                </a:rPr>
                <a:t>2005 - Rilancio della strategia di Lisbona (1996) (Lussemburgo)</a:t>
              </a:r>
            </a:p>
          </p:txBody>
        </p:sp>
        <p:sp>
          <p:nvSpPr>
            <p:cNvPr id="64" name="Ovale 63">
              <a:extLst>
                <a:ext uri="{FF2B5EF4-FFF2-40B4-BE49-F238E27FC236}">
                  <a16:creationId xmlns:a16="http://schemas.microsoft.com/office/drawing/2014/main" id="{AFBA49C0-9ECD-4696-A1EA-6EFDBADDD443}"/>
                </a:ext>
              </a:extLst>
            </p:cNvPr>
            <p:cNvSpPr/>
            <p:nvPr/>
          </p:nvSpPr>
          <p:spPr>
            <a:xfrm>
              <a:off x="5018088" y="4597400"/>
              <a:ext cx="285750" cy="260350"/>
            </a:xfrm>
            <a:prstGeom prst="ellipse">
              <a:avLst/>
            </a:prstGeom>
            <a:solidFill>
              <a:schemeClr val="accent2">
                <a:lumMod val="20000"/>
                <a:lumOff val="8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65" name="Ovale 64">
              <a:extLst>
                <a:ext uri="{FF2B5EF4-FFF2-40B4-BE49-F238E27FC236}">
                  <a16:creationId xmlns:a16="http://schemas.microsoft.com/office/drawing/2014/main" id="{09F677F6-187C-4140-A27A-61040F4520B6}"/>
                </a:ext>
              </a:extLst>
            </p:cNvPr>
            <p:cNvSpPr/>
            <p:nvPr/>
          </p:nvSpPr>
          <p:spPr>
            <a:xfrm>
              <a:off x="6156325" y="4641850"/>
              <a:ext cx="285750" cy="260350"/>
            </a:xfrm>
            <a:prstGeom prst="ellipse">
              <a:avLst/>
            </a:prstGeom>
            <a:solidFill>
              <a:schemeClr val="accent2">
                <a:lumMod val="5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cxnSp>
          <p:nvCxnSpPr>
            <p:cNvPr id="19494" name="Connettore 1 65">
              <a:extLst>
                <a:ext uri="{FF2B5EF4-FFF2-40B4-BE49-F238E27FC236}">
                  <a16:creationId xmlns:a16="http://schemas.microsoft.com/office/drawing/2014/main" id="{CE4AEF59-DB6F-478D-8C89-198B031671E1}"/>
                </a:ext>
              </a:extLst>
            </p:cNvPr>
            <p:cNvCxnSpPr>
              <a:cxnSpLocks noChangeShapeType="1"/>
            </p:cNvCxnSpPr>
            <p:nvPr/>
          </p:nvCxnSpPr>
          <p:spPr bwMode="auto">
            <a:xfrm>
              <a:off x="6313488" y="4891088"/>
              <a:ext cx="0" cy="1905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sp>
          <p:nvSpPr>
            <p:cNvPr id="19495" name="Rettangolo 66">
              <a:extLst>
                <a:ext uri="{FF2B5EF4-FFF2-40B4-BE49-F238E27FC236}">
                  <a16:creationId xmlns:a16="http://schemas.microsoft.com/office/drawing/2014/main" id="{EAAA1550-972D-4E86-AB16-E1359F00A12E}"/>
                </a:ext>
              </a:extLst>
            </p:cNvPr>
            <p:cNvSpPr>
              <a:spLocks noChangeArrowheads="1"/>
            </p:cNvSpPr>
            <p:nvPr/>
          </p:nvSpPr>
          <p:spPr bwMode="auto">
            <a:xfrm>
              <a:off x="6248400" y="3760788"/>
              <a:ext cx="2336800" cy="63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1"/>
                  </a:solidFill>
                  <a:latin typeface="Verdana" panose="020B0604030504040204" pitchFamily="34" charset="0"/>
                  <a:cs typeface="Geneva" charset="0"/>
                </a:defRPr>
              </a:lvl1pPr>
              <a:lvl2pPr marL="37931725" indent="-37474525">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r>
                <a:rPr lang="it-IT" altLang="it-IT" sz="1345" b="0">
                  <a:solidFill>
                    <a:schemeClr val="tx1"/>
                  </a:solidFill>
                </a:rPr>
                <a:t>2012 - Conferenza sullo sviluppo sostenibile </a:t>
              </a:r>
              <a:r>
                <a:rPr lang="it-IT" altLang="it-IT" sz="1345" b="0" i="1">
                  <a:solidFill>
                    <a:schemeClr val="tx1"/>
                  </a:solidFill>
                </a:rPr>
                <a:t>Rio+20 </a:t>
              </a:r>
            </a:p>
            <a:p>
              <a:pPr algn="ctr"/>
              <a:r>
                <a:rPr lang="it-IT" altLang="it-IT" sz="1345" b="0">
                  <a:solidFill>
                    <a:schemeClr val="tx1"/>
                  </a:solidFill>
                </a:rPr>
                <a:t>(Rio de Janeiro)</a:t>
              </a:r>
            </a:p>
          </p:txBody>
        </p:sp>
        <p:sp>
          <p:nvSpPr>
            <p:cNvPr id="68" name="Ovale 67">
              <a:extLst>
                <a:ext uri="{FF2B5EF4-FFF2-40B4-BE49-F238E27FC236}">
                  <a16:creationId xmlns:a16="http://schemas.microsoft.com/office/drawing/2014/main" id="{5B6D58B4-2216-4C00-98CB-33DF95D665CB}"/>
                </a:ext>
              </a:extLst>
            </p:cNvPr>
            <p:cNvSpPr/>
            <p:nvPr/>
          </p:nvSpPr>
          <p:spPr>
            <a:xfrm>
              <a:off x="7283450" y="4583113"/>
              <a:ext cx="285750" cy="260350"/>
            </a:xfrm>
            <a:prstGeom prst="ellipse">
              <a:avLst/>
            </a:prstGeom>
            <a:solidFill>
              <a:schemeClr val="accent2">
                <a:lumMod val="5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9497" name="Rettangolo 68">
              <a:extLst>
                <a:ext uri="{FF2B5EF4-FFF2-40B4-BE49-F238E27FC236}">
                  <a16:creationId xmlns:a16="http://schemas.microsoft.com/office/drawing/2014/main" id="{9BC08CDA-35A8-4C7A-BFAD-BFBCF1459EA4}"/>
                </a:ext>
              </a:extLst>
            </p:cNvPr>
            <p:cNvSpPr>
              <a:spLocks noChangeArrowheads="1"/>
            </p:cNvSpPr>
            <p:nvPr/>
          </p:nvSpPr>
          <p:spPr bwMode="auto">
            <a:xfrm>
              <a:off x="5148263" y="5095875"/>
              <a:ext cx="2327275" cy="82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1"/>
                  </a:solidFill>
                  <a:latin typeface="Verdana" panose="020B0604030504040204" pitchFamily="34" charset="0"/>
                  <a:cs typeface="Geneva" charset="0"/>
                </a:defRPr>
              </a:lvl1pPr>
              <a:lvl2pPr marL="37931725" indent="-37474525">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r>
                <a:rPr lang="it-IT" altLang="it-IT" sz="1345" b="0">
                  <a:solidFill>
                    <a:schemeClr val="tx1"/>
                  </a:solidFill>
                </a:rPr>
                <a:t>2009 - XV Conferenza delle Nazioni Unite dedicata al clima (Copenhagen)</a:t>
              </a:r>
            </a:p>
            <a:p>
              <a:pPr algn="ctr"/>
              <a:endParaRPr lang="it-IT" altLang="it-IT" sz="1345" b="0">
                <a:solidFill>
                  <a:schemeClr val="tx1"/>
                </a:solidFill>
              </a:endParaRPr>
            </a:p>
          </p:txBody>
        </p:sp>
        <p:cxnSp>
          <p:nvCxnSpPr>
            <p:cNvPr id="19498" name="Connettore 1 69">
              <a:extLst>
                <a:ext uri="{FF2B5EF4-FFF2-40B4-BE49-F238E27FC236}">
                  <a16:creationId xmlns:a16="http://schemas.microsoft.com/office/drawing/2014/main" id="{C0F44049-980D-45B5-A14F-479D57CC8709}"/>
                </a:ext>
              </a:extLst>
            </p:cNvPr>
            <p:cNvCxnSpPr>
              <a:cxnSpLocks noChangeShapeType="1"/>
            </p:cNvCxnSpPr>
            <p:nvPr/>
          </p:nvCxnSpPr>
          <p:spPr bwMode="auto">
            <a:xfrm>
              <a:off x="7439025" y="4400550"/>
              <a:ext cx="0" cy="1905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sp>
          <p:nvSpPr>
            <p:cNvPr id="19499" name="Rettangolo 70">
              <a:extLst>
                <a:ext uri="{FF2B5EF4-FFF2-40B4-BE49-F238E27FC236}">
                  <a16:creationId xmlns:a16="http://schemas.microsoft.com/office/drawing/2014/main" id="{B82A1F31-CCCE-4013-A000-BC549047D4E5}"/>
                </a:ext>
              </a:extLst>
            </p:cNvPr>
            <p:cNvSpPr>
              <a:spLocks noChangeArrowheads="1"/>
            </p:cNvSpPr>
            <p:nvPr/>
          </p:nvSpPr>
          <p:spPr bwMode="auto">
            <a:xfrm>
              <a:off x="5219700" y="4570413"/>
              <a:ext cx="1008063" cy="32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1"/>
                  </a:solidFill>
                  <a:latin typeface="Verdana" panose="020B0604030504040204" pitchFamily="34" charset="0"/>
                  <a:cs typeface="Geneva" charset="0"/>
                </a:defRPr>
              </a:lvl1pPr>
              <a:lvl2pPr marL="37931725" indent="-37474525">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r>
                <a:rPr lang="it-IT" altLang="it-IT" sz="1794" b="0">
                  <a:solidFill>
                    <a:schemeClr val="tx1"/>
                  </a:solidFill>
                </a:rPr>
                <a:t>…</a:t>
              </a:r>
            </a:p>
          </p:txBody>
        </p:sp>
        <p:sp>
          <p:nvSpPr>
            <p:cNvPr id="19500" name="Rettangolo 71">
              <a:extLst>
                <a:ext uri="{FF2B5EF4-FFF2-40B4-BE49-F238E27FC236}">
                  <a16:creationId xmlns:a16="http://schemas.microsoft.com/office/drawing/2014/main" id="{FC913D83-3B90-4CA7-A314-032B0388B3CE}"/>
                </a:ext>
              </a:extLst>
            </p:cNvPr>
            <p:cNvSpPr>
              <a:spLocks noChangeArrowheads="1"/>
            </p:cNvSpPr>
            <p:nvPr/>
          </p:nvSpPr>
          <p:spPr bwMode="auto">
            <a:xfrm>
              <a:off x="7812088" y="4570413"/>
              <a:ext cx="1008062" cy="32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1"/>
                  </a:solidFill>
                  <a:latin typeface="Verdana" panose="020B0604030504040204" pitchFamily="34" charset="0"/>
                  <a:cs typeface="Geneva" charset="0"/>
                </a:defRPr>
              </a:lvl1pPr>
              <a:lvl2pPr marL="37931725" indent="-37474525">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r>
                <a:rPr lang="it-IT" altLang="it-IT" sz="1794" b="0">
                  <a:solidFill>
                    <a:schemeClr val="tx1"/>
                  </a:solidFill>
                </a:rPr>
                <a:t>…</a:t>
              </a:r>
            </a:p>
          </p:txBody>
        </p:sp>
        <p:sp>
          <p:nvSpPr>
            <p:cNvPr id="19501" name="Rettangolo 72">
              <a:extLst>
                <a:ext uri="{FF2B5EF4-FFF2-40B4-BE49-F238E27FC236}">
                  <a16:creationId xmlns:a16="http://schemas.microsoft.com/office/drawing/2014/main" id="{A8BFB689-5551-49BB-A29B-BE6BFE8C81FE}"/>
                </a:ext>
              </a:extLst>
            </p:cNvPr>
            <p:cNvSpPr>
              <a:spLocks noChangeArrowheads="1"/>
            </p:cNvSpPr>
            <p:nvPr/>
          </p:nvSpPr>
          <p:spPr bwMode="auto">
            <a:xfrm>
              <a:off x="7812088" y="1566863"/>
              <a:ext cx="1008062" cy="32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bg1"/>
                  </a:solidFill>
                  <a:latin typeface="Verdana" panose="020B0604030504040204" pitchFamily="34" charset="0"/>
                  <a:cs typeface="Geneva" charset="0"/>
                </a:defRPr>
              </a:lvl1pPr>
              <a:lvl2pPr marL="37931725" indent="-37474525">
                <a:defRPr sz="2200" b="1">
                  <a:solidFill>
                    <a:schemeClr val="bg1"/>
                  </a:solidFill>
                  <a:latin typeface="Verdana" panose="020B0604030504040204" pitchFamily="34" charset="0"/>
                  <a:cs typeface="Geneva" charset="0"/>
                </a:defRPr>
              </a:lvl2pPr>
              <a:lvl3pPr>
                <a:defRPr sz="2200" b="1">
                  <a:solidFill>
                    <a:schemeClr val="bg1"/>
                  </a:solidFill>
                  <a:latin typeface="Verdana" panose="020B0604030504040204" pitchFamily="34" charset="0"/>
                  <a:cs typeface="Geneva" charset="0"/>
                </a:defRPr>
              </a:lvl3pPr>
              <a:lvl4pPr>
                <a:defRPr sz="2200" b="1">
                  <a:solidFill>
                    <a:schemeClr val="bg1"/>
                  </a:solidFill>
                  <a:latin typeface="Verdana" panose="020B0604030504040204" pitchFamily="34" charset="0"/>
                  <a:cs typeface="Geneva" charset="0"/>
                </a:defRPr>
              </a:lvl4pPr>
              <a:lvl5pPr>
                <a:defRPr sz="2200" b="1">
                  <a:solidFill>
                    <a:schemeClr val="bg1"/>
                  </a:solidFill>
                  <a:latin typeface="Verdana" panose="020B0604030504040204" pitchFamily="34" charset="0"/>
                  <a:cs typeface="Geneva" charset="0"/>
                </a:defRPr>
              </a:lvl5pPr>
              <a:lvl6pPr marL="457200" eaLnBrk="0" fontAlgn="base" hangingPunct="0">
                <a:spcBef>
                  <a:spcPct val="0"/>
                </a:spcBef>
                <a:spcAft>
                  <a:spcPct val="0"/>
                </a:spcAft>
                <a:defRPr sz="2200" b="1">
                  <a:solidFill>
                    <a:schemeClr val="bg1"/>
                  </a:solidFill>
                  <a:latin typeface="Verdana" panose="020B0604030504040204" pitchFamily="34" charset="0"/>
                  <a:cs typeface="Geneva" charset="0"/>
                </a:defRPr>
              </a:lvl6pPr>
              <a:lvl7pPr marL="914400" eaLnBrk="0" fontAlgn="base" hangingPunct="0">
                <a:spcBef>
                  <a:spcPct val="0"/>
                </a:spcBef>
                <a:spcAft>
                  <a:spcPct val="0"/>
                </a:spcAft>
                <a:defRPr sz="2200" b="1">
                  <a:solidFill>
                    <a:schemeClr val="bg1"/>
                  </a:solidFill>
                  <a:latin typeface="Verdana" panose="020B0604030504040204" pitchFamily="34" charset="0"/>
                  <a:cs typeface="Geneva" charset="0"/>
                </a:defRPr>
              </a:lvl7pPr>
              <a:lvl8pPr marL="1371600" eaLnBrk="0" fontAlgn="base" hangingPunct="0">
                <a:spcBef>
                  <a:spcPct val="0"/>
                </a:spcBef>
                <a:spcAft>
                  <a:spcPct val="0"/>
                </a:spcAft>
                <a:defRPr sz="2200" b="1">
                  <a:solidFill>
                    <a:schemeClr val="bg1"/>
                  </a:solidFill>
                  <a:latin typeface="Verdana" panose="020B0604030504040204" pitchFamily="34" charset="0"/>
                  <a:cs typeface="Geneva" charset="0"/>
                </a:defRPr>
              </a:lvl8pPr>
              <a:lvl9pPr marL="1828800" eaLnBrk="0" fontAlgn="base" hangingPunct="0">
                <a:spcBef>
                  <a:spcPct val="0"/>
                </a:spcBef>
                <a:spcAft>
                  <a:spcPct val="0"/>
                </a:spcAft>
                <a:defRPr sz="2200" b="1">
                  <a:solidFill>
                    <a:schemeClr val="bg1"/>
                  </a:solidFill>
                  <a:latin typeface="Verdana" panose="020B0604030504040204" pitchFamily="34" charset="0"/>
                  <a:cs typeface="Geneva" charset="0"/>
                </a:defRPr>
              </a:lvl9pPr>
            </a:lstStyle>
            <a:p>
              <a:pPr algn="ctr"/>
              <a:r>
                <a:rPr lang="it-IT" altLang="it-IT" sz="1794" b="0">
                  <a:solidFill>
                    <a:schemeClr val="tx1"/>
                  </a:solidFill>
                </a:rPr>
                <a:t>…</a:t>
              </a:r>
            </a:p>
          </p:txBody>
        </p:sp>
      </p:grpSp>
      <p:sp>
        <p:nvSpPr>
          <p:cNvPr id="48" name="Titolo 1">
            <a:extLst>
              <a:ext uri="{FF2B5EF4-FFF2-40B4-BE49-F238E27FC236}">
                <a16:creationId xmlns:a16="http://schemas.microsoft.com/office/drawing/2014/main" id="{A9057D83-8D2C-461D-A858-305FB085704E}"/>
              </a:ext>
            </a:extLst>
          </p:cNvPr>
          <p:cNvSpPr txBox="1">
            <a:spLocks/>
          </p:cNvSpPr>
          <p:nvPr/>
        </p:nvSpPr>
        <p:spPr>
          <a:xfrm>
            <a:off x="109728" y="28668"/>
            <a:ext cx="11564112" cy="6494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L’Agenda 2030 delle NU</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918739" y="758463"/>
            <a:ext cx="6397625" cy="776288"/>
          </a:xfrm>
        </p:spPr>
        <p:txBody>
          <a:bodyPr>
            <a:normAutofit/>
          </a:bodyPr>
          <a:lstStyle/>
          <a:p>
            <a:pPr algn="ctr"/>
            <a:r>
              <a:rPr lang="it-IT" sz="2400" b="1" dirty="0">
                <a:solidFill>
                  <a:schemeClr val="tx1"/>
                </a:solidFill>
                <a:latin typeface="+mn-lt"/>
              </a:rPr>
              <a:t>Gli obiettivi dell’Agenda 2030 delle NU (</a:t>
            </a:r>
            <a:r>
              <a:rPr lang="it-IT" sz="2400" b="1" dirty="0" err="1">
                <a:solidFill>
                  <a:schemeClr val="tx1"/>
                </a:solidFill>
                <a:latin typeface="+mn-lt"/>
              </a:rPr>
              <a:t>SDGs</a:t>
            </a:r>
            <a:r>
              <a:rPr lang="it-IT" sz="2400" b="1" dirty="0">
                <a:solidFill>
                  <a:schemeClr val="tx1"/>
                </a:solidFill>
                <a:latin typeface="+mn-lt"/>
              </a:rPr>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739" y="1615080"/>
            <a:ext cx="8064896" cy="395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olo 1">
            <a:extLst>
              <a:ext uri="{FF2B5EF4-FFF2-40B4-BE49-F238E27FC236}">
                <a16:creationId xmlns:a16="http://schemas.microsoft.com/office/drawing/2014/main" id="{D95C5739-59B8-4E3F-AD89-94434DBF33A6}"/>
              </a:ext>
            </a:extLst>
          </p:cNvPr>
          <p:cNvSpPr txBox="1">
            <a:spLocks/>
          </p:cNvSpPr>
          <p:nvPr/>
        </p:nvSpPr>
        <p:spPr>
          <a:xfrm>
            <a:off x="109728" y="28668"/>
            <a:ext cx="11564112" cy="6494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L’Agenda 2030 delle NU</a:t>
            </a:r>
          </a:p>
        </p:txBody>
      </p:sp>
    </p:spTree>
    <p:extLst>
      <p:ext uri="{BB962C8B-B14F-4D97-AF65-F5344CB8AC3E}">
        <p14:creationId xmlns:p14="http://schemas.microsoft.com/office/powerpoint/2010/main" val="907446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8524043" y="301985"/>
            <a:ext cx="3093897" cy="2925139"/>
          </a:xfrm>
          <a:prstGeom prst="rect">
            <a:avLst/>
          </a:prstGeom>
        </p:spPr>
      </p:pic>
      <p:pic>
        <p:nvPicPr>
          <p:cNvPr id="9" name="Immagine 8"/>
          <p:cNvPicPr>
            <a:picLocks noChangeAspect="1"/>
          </p:cNvPicPr>
          <p:nvPr/>
        </p:nvPicPr>
        <p:blipFill>
          <a:blip r:embed="rId4"/>
          <a:stretch>
            <a:fillRect/>
          </a:stretch>
        </p:blipFill>
        <p:spPr>
          <a:xfrm>
            <a:off x="8973935" y="3464806"/>
            <a:ext cx="2194111" cy="2087679"/>
          </a:xfrm>
          <a:prstGeom prst="rect">
            <a:avLst/>
          </a:prstGeom>
        </p:spPr>
      </p:pic>
      <p:sp>
        <p:nvSpPr>
          <p:cNvPr id="3" name="CasellaDiTesto 2"/>
          <p:cNvSpPr txBox="1"/>
          <p:nvPr/>
        </p:nvSpPr>
        <p:spPr>
          <a:xfrm>
            <a:off x="248940" y="874455"/>
            <a:ext cx="7757140" cy="4832092"/>
          </a:xfrm>
          <a:prstGeom prst="rect">
            <a:avLst/>
          </a:prstGeom>
          <a:solidFill>
            <a:schemeClr val="bg1"/>
          </a:solidFill>
        </p:spPr>
        <p:txBody>
          <a:bodyPr wrap="square" rtlCol="0">
            <a:spAutoFit/>
          </a:bodyPr>
          <a:lstStyle/>
          <a:p>
            <a:pPr algn="just"/>
            <a:r>
              <a:rPr lang="it-IT" sz="2800" dirty="0"/>
              <a:t>L’Agenda 2030 rappresenta il piano di azione globale delle Nazioni Unite per le Persone (People), il Pianeta (Planet) e la Prosperità (</a:t>
            </a:r>
            <a:r>
              <a:rPr lang="it-IT" sz="2800" dirty="0" err="1"/>
              <a:t>Prosperity</a:t>
            </a:r>
            <a:r>
              <a:rPr lang="it-IT" sz="2800" dirty="0"/>
              <a:t>), che si pone l’obiettivo di promuovere la Pace universale (</a:t>
            </a:r>
            <a:r>
              <a:rPr lang="it-IT" sz="2800" dirty="0" err="1"/>
              <a:t>Peace</a:t>
            </a:r>
            <a:r>
              <a:rPr lang="it-IT" sz="2800" dirty="0"/>
              <a:t>) e la libertà e sradicare la povertà in tutte le sue forme e dimensioni, conseguendo una trasformazione sostenibile di società, economia e ambiente da qui al 2030, attraverso la collaborazione di tutti i paesi e tutte le parti in causa (</a:t>
            </a:r>
            <a:r>
              <a:rPr lang="it-IT" sz="2800" dirty="0" err="1"/>
              <a:t>Partership</a:t>
            </a:r>
            <a:r>
              <a:rPr lang="it-IT" sz="2800" dirty="0"/>
              <a:t>) e garantendo che nessuno sia lasciato indietro (</a:t>
            </a:r>
            <a:r>
              <a:rPr lang="it-IT" sz="2800" i="1" dirty="0"/>
              <a:t>no </a:t>
            </a:r>
            <a:r>
              <a:rPr lang="it-IT" sz="2800" i="1" dirty="0" err="1"/>
              <a:t>one</a:t>
            </a:r>
            <a:r>
              <a:rPr lang="it-IT" sz="2800" i="1" dirty="0"/>
              <a:t> </a:t>
            </a:r>
            <a:r>
              <a:rPr lang="it-IT" sz="2800" i="1" dirty="0" err="1"/>
              <a:t>left</a:t>
            </a:r>
            <a:r>
              <a:rPr lang="it-IT" sz="2800" i="1" dirty="0"/>
              <a:t> </a:t>
            </a:r>
            <a:r>
              <a:rPr lang="it-IT" sz="2800" i="1" dirty="0" err="1"/>
              <a:t>behind</a:t>
            </a:r>
            <a:r>
              <a:rPr lang="it-IT" sz="2800" dirty="0"/>
              <a:t>).</a:t>
            </a:r>
          </a:p>
        </p:txBody>
      </p:sp>
      <p:sp>
        <p:nvSpPr>
          <p:cNvPr id="6" name="Segnaposto numero diapositiva 5">
            <a:extLst>
              <a:ext uri="{FF2B5EF4-FFF2-40B4-BE49-F238E27FC236}">
                <a16:creationId xmlns:a16="http://schemas.microsoft.com/office/drawing/2014/main" id="{685598C2-FF1D-4C7F-8854-050BA22B1424}"/>
              </a:ext>
            </a:extLst>
          </p:cNvPr>
          <p:cNvSpPr>
            <a:spLocks noGrp="1"/>
          </p:cNvSpPr>
          <p:nvPr>
            <p:ph type="sldNum" sz="quarter" idx="12"/>
          </p:nvPr>
        </p:nvSpPr>
        <p:spPr/>
        <p:txBody>
          <a:bodyPr/>
          <a:lstStyle/>
          <a:p>
            <a:fld id="{56DA7FD1-0D8E-4FCB-8EE9-6A8D139FB70E}" type="slidenum">
              <a:rPr lang="it-IT" smtClean="0"/>
              <a:t>47</a:t>
            </a:fld>
            <a:endParaRPr lang="it-IT"/>
          </a:p>
        </p:txBody>
      </p:sp>
      <p:sp>
        <p:nvSpPr>
          <p:cNvPr id="8" name="Titolo 1">
            <a:extLst>
              <a:ext uri="{FF2B5EF4-FFF2-40B4-BE49-F238E27FC236}">
                <a16:creationId xmlns:a16="http://schemas.microsoft.com/office/drawing/2014/main" id="{1CB791A4-CF29-40A3-88B6-A661D3173651}"/>
              </a:ext>
            </a:extLst>
          </p:cNvPr>
          <p:cNvSpPr txBox="1">
            <a:spLocks/>
          </p:cNvSpPr>
          <p:nvPr/>
        </p:nvSpPr>
        <p:spPr>
          <a:xfrm>
            <a:off x="109728" y="28668"/>
            <a:ext cx="11564112" cy="6494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L’Agenda 2030 delle NU</a:t>
            </a:r>
          </a:p>
        </p:txBody>
      </p:sp>
    </p:spTree>
    <p:extLst>
      <p:ext uri="{BB962C8B-B14F-4D97-AF65-F5344CB8AC3E}">
        <p14:creationId xmlns:p14="http://schemas.microsoft.com/office/powerpoint/2010/main" val="610657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8524043" y="301985"/>
            <a:ext cx="3093897" cy="2925139"/>
          </a:xfrm>
          <a:prstGeom prst="rect">
            <a:avLst/>
          </a:prstGeom>
        </p:spPr>
      </p:pic>
      <p:pic>
        <p:nvPicPr>
          <p:cNvPr id="9" name="Immagine 8"/>
          <p:cNvPicPr>
            <a:picLocks noChangeAspect="1"/>
          </p:cNvPicPr>
          <p:nvPr/>
        </p:nvPicPr>
        <p:blipFill>
          <a:blip r:embed="rId4"/>
          <a:stretch>
            <a:fillRect/>
          </a:stretch>
        </p:blipFill>
        <p:spPr>
          <a:xfrm>
            <a:off x="8973935" y="3464806"/>
            <a:ext cx="2194111" cy="2087679"/>
          </a:xfrm>
          <a:prstGeom prst="rect">
            <a:avLst/>
          </a:prstGeom>
        </p:spPr>
      </p:pic>
      <p:sp>
        <p:nvSpPr>
          <p:cNvPr id="4" name="CasellaDiTesto 3"/>
          <p:cNvSpPr txBox="1"/>
          <p:nvPr/>
        </p:nvSpPr>
        <p:spPr>
          <a:xfrm>
            <a:off x="248940" y="948946"/>
            <a:ext cx="7757140" cy="3108543"/>
          </a:xfrm>
          <a:prstGeom prst="rect">
            <a:avLst/>
          </a:prstGeom>
          <a:noFill/>
        </p:spPr>
        <p:txBody>
          <a:bodyPr wrap="square" rtlCol="0">
            <a:spAutoFit/>
          </a:bodyPr>
          <a:lstStyle/>
          <a:p>
            <a:pPr algn="just"/>
            <a:r>
              <a:rPr lang="it-IT" sz="2800" dirty="0"/>
              <a:t>17obiettivi (</a:t>
            </a:r>
            <a:r>
              <a:rPr lang="it-IT" sz="2800" dirty="0" err="1"/>
              <a:t>Sustainable</a:t>
            </a:r>
            <a:r>
              <a:rPr lang="it-IT" sz="2800" dirty="0"/>
              <a:t> Development </a:t>
            </a:r>
            <a:r>
              <a:rPr lang="it-IT" sz="2800" dirty="0" err="1"/>
              <a:t>Goals</a:t>
            </a:r>
            <a:r>
              <a:rPr lang="it-IT" sz="2800" dirty="0"/>
              <a:t> - </a:t>
            </a:r>
            <a:r>
              <a:rPr lang="it-IT" sz="2800" dirty="0" err="1"/>
              <a:t>SDGs</a:t>
            </a:r>
            <a:r>
              <a:rPr lang="it-IT" sz="2800" dirty="0"/>
              <a:t>), declinati in 169 target (sotto-obiettivi), riferiti a diversi domini dello sviluppo sociale, economico e ambientale nell’ambito di un approccio globale integrato che richiede sinergie tra istituzioni, incluse la cooperazione internazionale e il contesto politico e istituzionale.</a:t>
            </a:r>
          </a:p>
        </p:txBody>
      </p:sp>
      <p:sp>
        <p:nvSpPr>
          <p:cNvPr id="6" name="Segnaposto numero diapositiva 5">
            <a:extLst>
              <a:ext uri="{FF2B5EF4-FFF2-40B4-BE49-F238E27FC236}">
                <a16:creationId xmlns:a16="http://schemas.microsoft.com/office/drawing/2014/main" id="{685598C2-FF1D-4C7F-8854-050BA22B1424}"/>
              </a:ext>
            </a:extLst>
          </p:cNvPr>
          <p:cNvSpPr>
            <a:spLocks noGrp="1"/>
          </p:cNvSpPr>
          <p:nvPr>
            <p:ph type="sldNum" sz="quarter" idx="12"/>
          </p:nvPr>
        </p:nvSpPr>
        <p:spPr/>
        <p:txBody>
          <a:bodyPr/>
          <a:lstStyle/>
          <a:p>
            <a:fld id="{56DA7FD1-0D8E-4FCB-8EE9-6A8D139FB70E}" type="slidenum">
              <a:rPr lang="it-IT" smtClean="0"/>
              <a:t>48</a:t>
            </a:fld>
            <a:endParaRPr lang="it-IT"/>
          </a:p>
        </p:txBody>
      </p:sp>
      <p:sp>
        <p:nvSpPr>
          <p:cNvPr id="8" name="Titolo 1">
            <a:extLst>
              <a:ext uri="{FF2B5EF4-FFF2-40B4-BE49-F238E27FC236}">
                <a16:creationId xmlns:a16="http://schemas.microsoft.com/office/drawing/2014/main" id="{1CB791A4-CF29-40A3-88B6-A661D3173651}"/>
              </a:ext>
            </a:extLst>
          </p:cNvPr>
          <p:cNvSpPr txBox="1">
            <a:spLocks/>
          </p:cNvSpPr>
          <p:nvPr/>
        </p:nvSpPr>
        <p:spPr>
          <a:xfrm>
            <a:off x="109728" y="28668"/>
            <a:ext cx="11564112" cy="6494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L’Agenda 2030 delle NU</a:t>
            </a:r>
          </a:p>
        </p:txBody>
      </p:sp>
    </p:spTree>
    <p:extLst>
      <p:ext uri="{BB962C8B-B14F-4D97-AF65-F5344CB8AC3E}">
        <p14:creationId xmlns:p14="http://schemas.microsoft.com/office/powerpoint/2010/main" val="1086725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6065" y="2561229"/>
            <a:ext cx="5244040" cy="3933031"/>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in giù 5"/>
          <p:cNvSpPr/>
          <p:nvPr/>
        </p:nvSpPr>
        <p:spPr>
          <a:xfrm rot="2469131">
            <a:off x="6051035" y="1821466"/>
            <a:ext cx="288032" cy="30955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7" name="CasellaDiTesto 6"/>
          <p:cNvSpPr txBox="1"/>
          <p:nvPr/>
        </p:nvSpPr>
        <p:spPr>
          <a:xfrm>
            <a:off x="263451" y="840590"/>
            <a:ext cx="11785085" cy="1569660"/>
          </a:xfrm>
          <a:prstGeom prst="rect">
            <a:avLst/>
          </a:prstGeom>
          <a:noFill/>
        </p:spPr>
        <p:txBody>
          <a:bodyPr wrap="square" rtlCol="0">
            <a:spAutoFit/>
          </a:bodyPr>
          <a:lstStyle/>
          <a:p>
            <a:pPr algn="just"/>
            <a:r>
              <a:rPr lang="it-IT" sz="2400" dirty="0"/>
              <a:t>I </a:t>
            </a:r>
            <a:r>
              <a:rPr lang="it-IT" sz="2400" b="1" dirty="0"/>
              <a:t>17 Obiettivi per lo Sviluppo Sostenibile e i 169 target </a:t>
            </a:r>
            <a:r>
              <a:rPr lang="it-IT" sz="2400" dirty="0"/>
              <a:t>dimostrano la dimensione e l’ambizione di questa nuova Agenda universale. </a:t>
            </a:r>
          </a:p>
          <a:p>
            <a:pPr algn="just"/>
            <a:r>
              <a:rPr lang="it-IT" sz="2400" dirty="0"/>
              <a:t>Essi sono </a:t>
            </a:r>
            <a:r>
              <a:rPr lang="it-IT" sz="2400" b="1" dirty="0"/>
              <a:t>interconnessi </a:t>
            </a:r>
            <a:r>
              <a:rPr lang="it-IT" sz="2400" dirty="0"/>
              <a:t>e </a:t>
            </a:r>
            <a:r>
              <a:rPr lang="it-IT" sz="2400" b="1" dirty="0"/>
              <a:t>indivisibili </a:t>
            </a:r>
            <a:r>
              <a:rPr lang="it-IT" sz="2400" dirty="0"/>
              <a:t>e </a:t>
            </a:r>
            <a:r>
              <a:rPr lang="it-IT" sz="2400" b="1" dirty="0"/>
              <a:t>bilanciano le tre dimensioni dello sviluppo sostenibile</a:t>
            </a:r>
            <a:r>
              <a:rPr lang="it-IT" sz="2400" dirty="0"/>
              <a:t>: la dimensione economica, sociale ed ambientale. </a:t>
            </a:r>
          </a:p>
        </p:txBody>
      </p:sp>
      <p:sp>
        <p:nvSpPr>
          <p:cNvPr id="10" name="Title 2">
            <a:extLst>
              <a:ext uri="{FF2B5EF4-FFF2-40B4-BE49-F238E27FC236}">
                <a16:creationId xmlns:a16="http://schemas.microsoft.com/office/drawing/2014/main" id="{356ED6D5-D74F-4E92-A540-FEF087692ABF}"/>
              </a:ext>
            </a:extLst>
          </p:cNvPr>
          <p:cNvSpPr txBox="1">
            <a:spLocks/>
          </p:cNvSpPr>
          <p:nvPr/>
        </p:nvSpPr>
        <p:spPr bwMode="auto">
          <a:xfrm>
            <a:off x="-228238" y="2410250"/>
            <a:ext cx="6172200" cy="432048"/>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2400" kern="0" dirty="0" err="1"/>
              <a:t>Gli</a:t>
            </a:r>
            <a:r>
              <a:rPr lang="en-GB" sz="2400" kern="0" dirty="0"/>
              <a:t> SDGs e le </a:t>
            </a:r>
            <a:r>
              <a:rPr lang="en-GB" sz="2400" kern="0" dirty="0" err="1"/>
              <a:t>dimensioni</a:t>
            </a:r>
            <a:r>
              <a:rPr lang="en-GB" sz="2400" kern="0" dirty="0"/>
              <a:t> </a:t>
            </a:r>
            <a:r>
              <a:rPr lang="en-GB" sz="2400" kern="0" dirty="0" err="1"/>
              <a:t>della</a:t>
            </a:r>
            <a:r>
              <a:rPr lang="en-GB" sz="2400" kern="0" dirty="0"/>
              <a:t> </a:t>
            </a:r>
            <a:r>
              <a:rPr lang="en-GB" sz="2400" kern="0" dirty="0" err="1"/>
              <a:t>sostenibilità</a:t>
            </a:r>
            <a:endParaRPr lang="en-GB" sz="2400" kern="0" dirty="0"/>
          </a:p>
        </p:txBody>
      </p:sp>
      <p:sp>
        <p:nvSpPr>
          <p:cNvPr id="9" name="Titolo 1">
            <a:extLst>
              <a:ext uri="{FF2B5EF4-FFF2-40B4-BE49-F238E27FC236}">
                <a16:creationId xmlns:a16="http://schemas.microsoft.com/office/drawing/2014/main" id="{4CB4F614-D575-431B-B64C-246CB42D3C5F}"/>
              </a:ext>
            </a:extLst>
          </p:cNvPr>
          <p:cNvSpPr txBox="1">
            <a:spLocks/>
          </p:cNvSpPr>
          <p:nvPr/>
        </p:nvSpPr>
        <p:spPr>
          <a:xfrm>
            <a:off x="109728" y="28668"/>
            <a:ext cx="11564112" cy="6494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L’Agenda 2030 delle NU</a:t>
            </a:r>
          </a:p>
        </p:txBody>
      </p:sp>
    </p:spTree>
    <p:extLst>
      <p:ext uri="{BB962C8B-B14F-4D97-AF65-F5344CB8AC3E}">
        <p14:creationId xmlns:p14="http://schemas.microsoft.com/office/powerpoint/2010/main" val="106829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uppo 45"/>
          <p:cNvGrpSpPr/>
          <p:nvPr/>
        </p:nvGrpSpPr>
        <p:grpSpPr>
          <a:xfrm>
            <a:off x="1554480" y="731520"/>
            <a:ext cx="9948418" cy="5603700"/>
            <a:chOff x="1581150" y="568325"/>
            <a:chExt cx="9994900" cy="5821759"/>
          </a:xfrm>
        </p:grpSpPr>
        <p:sp>
          <p:nvSpPr>
            <p:cNvPr id="3" name="CasellaDiTesto 2"/>
            <p:cNvSpPr txBox="1"/>
            <p:nvPr/>
          </p:nvSpPr>
          <p:spPr>
            <a:xfrm>
              <a:off x="2472740" y="6024124"/>
              <a:ext cx="2917567" cy="365960"/>
            </a:xfrm>
            <a:prstGeom prst="rect">
              <a:avLst/>
            </a:prstGeom>
            <a:noFill/>
          </p:spPr>
          <p:txBody>
            <a:bodyPr wrap="square" rtlCol="0">
              <a:spAutoFit/>
            </a:bodyPr>
            <a:lstStyle/>
            <a:p>
              <a:r>
                <a:rPr lang="it-IT" dirty="0"/>
                <a:t>Fonte: elaborazione propria</a:t>
              </a:r>
            </a:p>
          </p:txBody>
        </p:sp>
        <p:grpSp>
          <p:nvGrpSpPr>
            <p:cNvPr id="6" name="Group 4"/>
            <p:cNvGrpSpPr>
              <a:grpSpLocks noChangeAspect="1"/>
            </p:cNvGrpSpPr>
            <p:nvPr/>
          </p:nvGrpSpPr>
          <p:grpSpPr bwMode="auto">
            <a:xfrm>
              <a:off x="1581150" y="568325"/>
              <a:ext cx="9994900" cy="5456238"/>
              <a:chOff x="996" y="358"/>
              <a:chExt cx="6296" cy="3437"/>
            </a:xfrm>
          </p:grpSpPr>
          <p:sp>
            <p:nvSpPr>
              <p:cNvPr id="7" name="AutoShape 3"/>
              <p:cNvSpPr>
                <a:spLocks noChangeAspect="1" noChangeArrowheads="1" noTextEdit="1"/>
              </p:cNvSpPr>
              <p:nvPr/>
            </p:nvSpPr>
            <p:spPr bwMode="auto">
              <a:xfrm>
                <a:off x="996" y="358"/>
                <a:ext cx="6296" cy="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 name="Rectangle 5"/>
              <p:cNvSpPr>
                <a:spLocks noChangeArrowheads="1"/>
              </p:cNvSpPr>
              <p:nvPr/>
            </p:nvSpPr>
            <p:spPr bwMode="auto">
              <a:xfrm>
                <a:off x="1661" y="542"/>
                <a:ext cx="286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400" b="0" i="0" u="none" strike="noStrike" cap="none" normalizeH="0" baseline="0" dirty="0" err="1">
                    <a:ln>
                      <a:noFill/>
                    </a:ln>
                    <a:solidFill>
                      <a:srgbClr val="000000"/>
                    </a:solidFill>
                    <a:effectLst/>
                  </a:rPr>
                  <a:t>ll</a:t>
                </a:r>
                <a:r>
                  <a:rPr kumimoji="0" lang="it-IT" altLang="it-IT" sz="2400" b="0" i="0" u="none" strike="noStrike" cap="none" normalizeH="0" baseline="0" dirty="0">
                    <a:ln>
                      <a:noFill/>
                    </a:ln>
                    <a:solidFill>
                      <a:srgbClr val="000000"/>
                    </a:solidFill>
                    <a:effectLst/>
                  </a:rPr>
                  <a:t> modello economico tradizionale</a:t>
                </a:r>
                <a:endParaRPr kumimoji="0" lang="it-IT" altLang="it-IT" sz="2400" b="0" i="0" u="none" strike="noStrike" cap="none" normalizeH="0" baseline="0" dirty="0">
                  <a:ln>
                    <a:noFill/>
                  </a:ln>
                  <a:solidFill>
                    <a:schemeClr val="tx1"/>
                  </a:solidFill>
                  <a:effectLst/>
                </a:endParaRPr>
              </a:p>
            </p:txBody>
          </p:sp>
          <p:sp>
            <p:nvSpPr>
              <p:cNvPr id="9" name="Rectangle 6"/>
              <p:cNvSpPr>
                <a:spLocks noChangeArrowheads="1"/>
              </p:cNvSpPr>
              <p:nvPr/>
            </p:nvSpPr>
            <p:spPr bwMode="auto">
              <a:xfrm>
                <a:off x="4796" y="1234"/>
                <a:ext cx="163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1" u="none" strike="noStrike" cap="none" normalizeH="0" baseline="0">
                    <a:ln>
                      <a:noFill/>
                    </a:ln>
                    <a:solidFill>
                      <a:srgbClr val="000000"/>
                    </a:solidFill>
                    <a:effectLst/>
                    <a:latin typeface="Arial" panose="020B0604020202020204" pitchFamily="34" charset="0"/>
                  </a:rPr>
                  <a:t>Consumo dei beni e servizi</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1654" y="1394"/>
                <a:ext cx="107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1" u="none" strike="noStrike" cap="none" normalizeH="0" baseline="0">
                    <a:ln>
                      <a:noFill/>
                    </a:ln>
                    <a:solidFill>
                      <a:srgbClr val="000000"/>
                    </a:solidFill>
                    <a:effectLst/>
                    <a:latin typeface="Arial" panose="020B0604020202020204" pitchFamily="34" charset="0"/>
                  </a:rPr>
                  <a:t>Servizi  dei fattori</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2282" y="2033"/>
                <a:ext cx="97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1" u="none" strike="noStrike" cap="none" normalizeH="0" baseline="0">
                    <a:ln>
                      <a:noFill/>
                    </a:ln>
                    <a:solidFill>
                      <a:srgbClr val="000000"/>
                    </a:solidFill>
                    <a:effectLst/>
                    <a:latin typeface="Arial" panose="020B0604020202020204" pitchFamily="34" charset="0"/>
                  </a:rPr>
                  <a:t>Remunerazione</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2282" y="2193"/>
                <a:ext cx="65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1" u="none" strike="noStrike" cap="none" normalizeH="0" baseline="0">
                    <a:ln>
                      <a:noFill/>
                    </a:ln>
                    <a:solidFill>
                      <a:srgbClr val="000000"/>
                    </a:solidFill>
                    <a:effectLst/>
                    <a:latin typeface="Arial" panose="020B0604020202020204" pitchFamily="34" charset="0"/>
                  </a:rPr>
                  <a:t>dei fattori.</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2282" y="2353"/>
                <a:ext cx="90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1" u="none" strike="noStrike" cap="none" normalizeH="0" baseline="0">
                    <a:ln>
                      <a:noFill/>
                    </a:ln>
                    <a:solidFill>
                      <a:srgbClr val="000000"/>
                    </a:solidFill>
                    <a:effectLst/>
                    <a:latin typeface="Arial" panose="020B0604020202020204" pitchFamily="34" charset="0"/>
                  </a:rPr>
                  <a:t>Salari,Rendite,</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2282" y="2513"/>
                <a:ext cx="106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1" u="none" strike="noStrike" cap="none" normalizeH="0" baseline="0">
                    <a:ln>
                      <a:noFill/>
                    </a:ln>
                    <a:solidFill>
                      <a:srgbClr val="000000"/>
                    </a:solidFill>
                    <a:effectLst/>
                    <a:latin typeface="Arial" panose="020B0604020202020204" pitchFamily="34" charset="0"/>
                  </a:rPr>
                  <a:t>Profitto,Interesse</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3539" y="3153"/>
                <a:ext cx="118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1" u="none" strike="noStrike" cap="none" normalizeH="0" baseline="0">
                    <a:ln>
                      <a:noFill/>
                    </a:ln>
                    <a:solidFill>
                      <a:srgbClr val="000000"/>
                    </a:solidFill>
                    <a:effectLst/>
                    <a:latin typeface="Arial" panose="020B0604020202020204" pitchFamily="34" charset="0"/>
                  </a:rPr>
                  <a:t>Spese per consumi</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3019" y="1261"/>
                <a:ext cx="1374" cy="7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7" name="Rectangle 14"/>
              <p:cNvSpPr>
                <a:spLocks noChangeArrowheads="1"/>
              </p:cNvSpPr>
              <p:nvPr/>
            </p:nvSpPr>
            <p:spPr bwMode="auto">
              <a:xfrm>
                <a:off x="3019" y="1261"/>
                <a:ext cx="1374" cy="715"/>
              </a:xfrm>
              <a:prstGeom prst="rect">
                <a:avLst/>
              </a:prstGeom>
              <a:noFill/>
              <a:ln w="158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Rectangle 15"/>
              <p:cNvSpPr>
                <a:spLocks noChangeArrowheads="1"/>
              </p:cNvSpPr>
              <p:nvPr/>
            </p:nvSpPr>
            <p:spPr bwMode="auto">
              <a:xfrm>
                <a:off x="3041" y="1270"/>
                <a:ext cx="66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a:ln>
                      <a:noFill/>
                    </a:ln>
                    <a:solidFill>
                      <a:srgbClr val="000000"/>
                    </a:solidFill>
                    <a:effectLst/>
                    <a:latin typeface="Arial" panose="020B0604020202020204" pitchFamily="34" charset="0"/>
                  </a:rPr>
                  <a:t>FAMIGLIE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3041" y="1430"/>
                <a:ext cx="131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anose="020B0604020202020204" pitchFamily="34" charset="0"/>
                  </a:rPr>
                  <a:t>Consumatori  di beni e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3041" y="1590"/>
                <a:ext cx="119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anose="020B0604020202020204" pitchFamily="34" charset="0"/>
                  </a:rPr>
                  <a:t>di servizi ( domanda)</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3041" y="1750"/>
                <a:ext cx="108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a:ln>
                      <a:noFill/>
                    </a:ln>
                    <a:solidFill>
                      <a:srgbClr val="000000"/>
                    </a:solidFill>
                    <a:effectLst/>
                    <a:latin typeface="Arial" panose="020B0604020202020204" pitchFamily="34" charset="0"/>
                  </a:rPr>
                  <a:t>Detentori di risorse</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2" name="Line 19"/>
              <p:cNvSpPr>
                <a:spLocks noChangeShapeType="1"/>
              </p:cNvSpPr>
              <p:nvPr/>
            </p:nvSpPr>
            <p:spPr bwMode="auto">
              <a:xfrm flipH="1">
                <a:off x="1615" y="1609"/>
                <a:ext cx="1384"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Line 20"/>
              <p:cNvSpPr>
                <a:spLocks noChangeShapeType="1"/>
              </p:cNvSpPr>
              <p:nvPr/>
            </p:nvSpPr>
            <p:spPr bwMode="auto">
              <a:xfrm>
                <a:off x="1615" y="1618"/>
                <a:ext cx="0" cy="1524"/>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Freeform 21"/>
              <p:cNvSpPr>
                <a:spLocks noEditPoints="1"/>
              </p:cNvSpPr>
              <p:nvPr/>
            </p:nvSpPr>
            <p:spPr bwMode="auto">
              <a:xfrm>
                <a:off x="1608" y="3113"/>
                <a:ext cx="409" cy="77"/>
              </a:xfrm>
              <a:custGeom>
                <a:avLst/>
                <a:gdLst>
                  <a:gd name="T0" fmla="*/ 13 w 818"/>
                  <a:gd name="T1" fmla="*/ 63 h 154"/>
                  <a:gd name="T2" fmla="*/ 694 w 818"/>
                  <a:gd name="T3" fmla="*/ 63 h 154"/>
                  <a:gd name="T4" fmla="*/ 697 w 818"/>
                  <a:gd name="T5" fmla="*/ 63 h 154"/>
                  <a:gd name="T6" fmla="*/ 699 w 818"/>
                  <a:gd name="T7" fmla="*/ 65 h 154"/>
                  <a:gd name="T8" fmla="*/ 701 w 818"/>
                  <a:gd name="T9" fmla="*/ 66 h 154"/>
                  <a:gd name="T10" fmla="*/ 702 w 818"/>
                  <a:gd name="T11" fmla="*/ 68 h 154"/>
                  <a:gd name="T12" fmla="*/ 704 w 818"/>
                  <a:gd name="T13" fmla="*/ 69 h 154"/>
                  <a:gd name="T14" fmla="*/ 705 w 818"/>
                  <a:gd name="T15" fmla="*/ 71 h 154"/>
                  <a:gd name="T16" fmla="*/ 705 w 818"/>
                  <a:gd name="T17" fmla="*/ 74 h 154"/>
                  <a:gd name="T18" fmla="*/ 707 w 818"/>
                  <a:gd name="T19" fmla="*/ 77 h 154"/>
                  <a:gd name="T20" fmla="*/ 705 w 818"/>
                  <a:gd name="T21" fmla="*/ 78 h 154"/>
                  <a:gd name="T22" fmla="*/ 705 w 818"/>
                  <a:gd name="T23" fmla="*/ 81 h 154"/>
                  <a:gd name="T24" fmla="*/ 704 w 818"/>
                  <a:gd name="T25" fmla="*/ 83 h 154"/>
                  <a:gd name="T26" fmla="*/ 702 w 818"/>
                  <a:gd name="T27" fmla="*/ 85 h 154"/>
                  <a:gd name="T28" fmla="*/ 701 w 818"/>
                  <a:gd name="T29" fmla="*/ 86 h 154"/>
                  <a:gd name="T30" fmla="*/ 699 w 818"/>
                  <a:gd name="T31" fmla="*/ 88 h 154"/>
                  <a:gd name="T32" fmla="*/ 697 w 818"/>
                  <a:gd name="T33" fmla="*/ 89 h 154"/>
                  <a:gd name="T34" fmla="*/ 694 w 818"/>
                  <a:gd name="T35" fmla="*/ 89 h 154"/>
                  <a:gd name="T36" fmla="*/ 13 w 818"/>
                  <a:gd name="T37" fmla="*/ 89 h 154"/>
                  <a:gd name="T38" fmla="*/ 11 w 818"/>
                  <a:gd name="T39" fmla="*/ 89 h 154"/>
                  <a:gd name="T40" fmla="*/ 8 w 818"/>
                  <a:gd name="T41" fmla="*/ 88 h 154"/>
                  <a:gd name="T42" fmla="*/ 6 w 818"/>
                  <a:gd name="T43" fmla="*/ 86 h 154"/>
                  <a:gd name="T44" fmla="*/ 5 w 818"/>
                  <a:gd name="T45" fmla="*/ 85 h 154"/>
                  <a:gd name="T46" fmla="*/ 3 w 818"/>
                  <a:gd name="T47" fmla="*/ 83 h 154"/>
                  <a:gd name="T48" fmla="*/ 2 w 818"/>
                  <a:gd name="T49" fmla="*/ 81 h 154"/>
                  <a:gd name="T50" fmla="*/ 0 w 818"/>
                  <a:gd name="T51" fmla="*/ 78 h 154"/>
                  <a:gd name="T52" fmla="*/ 0 w 818"/>
                  <a:gd name="T53" fmla="*/ 77 h 154"/>
                  <a:gd name="T54" fmla="*/ 0 w 818"/>
                  <a:gd name="T55" fmla="*/ 74 h 154"/>
                  <a:gd name="T56" fmla="*/ 2 w 818"/>
                  <a:gd name="T57" fmla="*/ 71 h 154"/>
                  <a:gd name="T58" fmla="*/ 3 w 818"/>
                  <a:gd name="T59" fmla="*/ 69 h 154"/>
                  <a:gd name="T60" fmla="*/ 5 w 818"/>
                  <a:gd name="T61" fmla="*/ 68 h 154"/>
                  <a:gd name="T62" fmla="*/ 6 w 818"/>
                  <a:gd name="T63" fmla="*/ 66 h 154"/>
                  <a:gd name="T64" fmla="*/ 8 w 818"/>
                  <a:gd name="T65" fmla="*/ 65 h 154"/>
                  <a:gd name="T66" fmla="*/ 11 w 818"/>
                  <a:gd name="T67" fmla="*/ 63 h 154"/>
                  <a:gd name="T68" fmla="*/ 13 w 818"/>
                  <a:gd name="T69" fmla="*/ 63 h 154"/>
                  <a:gd name="T70" fmla="*/ 13 w 818"/>
                  <a:gd name="T71" fmla="*/ 63 h 154"/>
                  <a:gd name="T72" fmla="*/ 670 w 818"/>
                  <a:gd name="T73" fmla="*/ 0 h 154"/>
                  <a:gd name="T74" fmla="*/ 818 w 818"/>
                  <a:gd name="T75" fmla="*/ 77 h 154"/>
                  <a:gd name="T76" fmla="*/ 670 w 818"/>
                  <a:gd name="T77" fmla="*/ 154 h 154"/>
                  <a:gd name="T78" fmla="*/ 670 w 818"/>
                  <a:gd name="T7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8" h="154">
                    <a:moveTo>
                      <a:pt x="13" y="63"/>
                    </a:moveTo>
                    <a:lnTo>
                      <a:pt x="694" y="63"/>
                    </a:lnTo>
                    <a:lnTo>
                      <a:pt x="697" y="63"/>
                    </a:lnTo>
                    <a:lnTo>
                      <a:pt x="699" y="65"/>
                    </a:lnTo>
                    <a:lnTo>
                      <a:pt x="701" y="66"/>
                    </a:lnTo>
                    <a:lnTo>
                      <a:pt x="702" y="68"/>
                    </a:lnTo>
                    <a:lnTo>
                      <a:pt x="704" y="69"/>
                    </a:lnTo>
                    <a:lnTo>
                      <a:pt x="705" y="71"/>
                    </a:lnTo>
                    <a:lnTo>
                      <a:pt x="705" y="74"/>
                    </a:lnTo>
                    <a:lnTo>
                      <a:pt x="707" y="77"/>
                    </a:lnTo>
                    <a:lnTo>
                      <a:pt x="705" y="78"/>
                    </a:lnTo>
                    <a:lnTo>
                      <a:pt x="705" y="81"/>
                    </a:lnTo>
                    <a:lnTo>
                      <a:pt x="704" y="83"/>
                    </a:lnTo>
                    <a:lnTo>
                      <a:pt x="702" y="85"/>
                    </a:lnTo>
                    <a:lnTo>
                      <a:pt x="701" y="86"/>
                    </a:lnTo>
                    <a:lnTo>
                      <a:pt x="699" y="88"/>
                    </a:lnTo>
                    <a:lnTo>
                      <a:pt x="697" y="89"/>
                    </a:lnTo>
                    <a:lnTo>
                      <a:pt x="694" y="89"/>
                    </a:lnTo>
                    <a:lnTo>
                      <a:pt x="13" y="89"/>
                    </a:lnTo>
                    <a:lnTo>
                      <a:pt x="11" y="89"/>
                    </a:lnTo>
                    <a:lnTo>
                      <a:pt x="8" y="88"/>
                    </a:lnTo>
                    <a:lnTo>
                      <a:pt x="6" y="86"/>
                    </a:lnTo>
                    <a:lnTo>
                      <a:pt x="5" y="85"/>
                    </a:lnTo>
                    <a:lnTo>
                      <a:pt x="3" y="83"/>
                    </a:lnTo>
                    <a:lnTo>
                      <a:pt x="2" y="81"/>
                    </a:lnTo>
                    <a:lnTo>
                      <a:pt x="0" y="78"/>
                    </a:lnTo>
                    <a:lnTo>
                      <a:pt x="0" y="77"/>
                    </a:lnTo>
                    <a:lnTo>
                      <a:pt x="0" y="74"/>
                    </a:lnTo>
                    <a:lnTo>
                      <a:pt x="2" y="71"/>
                    </a:lnTo>
                    <a:lnTo>
                      <a:pt x="3" y="69"/>
                    </a:lnTo>
                    <a:lnTo>
                      <a:pt x="5" y="68"/>
                    </a:lnTo>
                    <a:lnTo>
                      <a:pt x="6" y="66"/>
                    </a:lnTo>
                    <a:lnTo>
                      <a:pt x="8" y="65"/>
                    </a:lnTo>
                    <a:lnTo>
                      <a:pt x="11" y="63"/>
                    </a:lnTo>
                    <a:lnTo>
                      <a:pt x="13" y="63"/>
                    </a:lnTo>
                    <a:lnTo>
                      <a:pt x="13" y="63"/>
                    </a:lnTo>
                    <a:close/>
                    <a:moveTo>
                      <a:pt x="670" y="0"/>
                    </a:moveTo>
                    <a:lnTo>
                      <a:pt x="818" y="77"/>
                    </a:lnTo>
                    <a:lnTo>
                      <a:pt x="670" y="154"/>
                    </a:lnTo>
                    <a:lnTo>
                      <a:pt x="670" y="0"/>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5" name="Rectangle 22"/>
              <p:cNvSpPr>
                <a:spLocks noChangeArrowheads="1"/>
              </p:cNvSpPr>
              <p:nvPr/>
            </p:nvSpPr>
            <p:spPr bwMode="auto">
              <a:xfrm>
                <a:off x="2076" y="2945"/>
                <a:ext cx="1375" cy="6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6" name="Rectangle 23"/>
              <p:cNvSpPr>
                <a:spLocks noChangeArrowheads="1"/>
              </p:cNvSpPr>
              <p:nvPr/>
            </p:nvSpPr>
            <p:spPr bwMode="auto">
              <a:xfrm>
                <a:off x="2076" y="2945"/>
                <a:ext cx="1375" cy="668"/>
              </a:xfrm>
              <a:prstGeom prst="rect">
                <a:avLst/>
              </a:prstGeom>
              <a:noFill/>
              <a:ln w="158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Rectangle 24"/>
              <p:cNvSpPr>
                <a:spLocks noChangeArrowheads="1"/>
              </p:cNvSpPr>
              <p:nvPr/>
            </p:nvSpPr>
            <p:spPr bwMode="auto">
              <a:xfrm>
                <a:off x="2099" y="2954"/>
                <a:ext cx="49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a:ln>
                      <a:noFill/>
                    </a:ln>
                    <a:solidFill>
                      <a:srgbClr val="000000"/>
                    </a:solidFill>
                    <a:effectLst/>
                    <a:latin typeface="Arial" panose="020B0604020202020204" pitchFamily="34" charset="0"/>
                  </a:rPr>
                  <a:t>Imprese</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8" name="Rectangle 25"/>
              <p:cNvSpPr>
                <a:spLocks noChangeArrowheads="1"/>
              </p:cNvSpPr>
              <p:nvPr/>
            </p:nvSpPr>
            <p:spPr bwMode="auto">
              <a:xfrm>
                <a:off x="2099" y="3114"/>
                <a:ext cx="126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a:ln>
                      <a:noFill/>
                    </a:ln>
                    <a:solidFill>
                      <a:srgbClr val="000000"/>
                    </a:solidFill>
                    <a:effectLst/>
                    <a:latin typeface="Arial" panose="020B0604020202020204" pitchFamily="34" charset="0"/>
                  </a:rPr>
                  <a:t>Produttrici di beni e di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9" name="Rectangle 26"/>
              <p:cNvSpPr>
                <a:spLocks noChangeArrowheads="1"/>
              </p:cNvSpPr>
              <p:nvPr/>
            </p:nvSpPr>
            <p:spPr bwMode="auto">
              <a:xfrm>
                <a:off x="2099" y="3274"/>
                <a:ext cx="82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a:ln>
                      <a:noFill/>
                    </a:ln>
                    <a:solidFill>
                      <a:srgbClr val="000000"/>
                    </a:solidFill>
                    <a:effectLst/>
                    <a:latin typeface="Arial" panose="020B0604020202020204" pitchFamily="34" charset="0"/>
                  </a:rPr>
                  <a:t>servizi(offerta)</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30" name="Rectangle 27"/>
              <p:cNvSpPr>
                <a:spLocks noChangeArrowheads="1"/>
              </p:cNvSpPr>
              <p:nvPr/>
            </p:nvSpPr>
            <p:spPr bwMode="auto">
              <a:xfrm>
                <a:off x="2099" y="3434"/>
                <a:ext cx="123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a:ln>
                      <a:noFill/>
                    </a:ln>
                    <a:solidFill>
                      <a:srgbClr val="000000"/>
                    </a:solidFill>
                    <a:effectLst/>
                    <a:latin typeface="Arial" panose="020B0604020202020204" pitchFamily="34" charset="0"/>
                  </a:rPr>
                  <a:t>Utilizzatrici  di risorse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31" name="Line 28"/>
              <p:cNvSpPr>
                <a:spLocks noChangeShapeType="1"/>
              </p:cNvSpPr>
              <p:nvPr/>
            </p:nvSpPr>
            <p:spPr bwMode="auto">
              <a:xfrm>
                <a:off x="3461" y="3358"/>
                <a:ext cx="2846" cy="1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2" name="Freeform 29"/>
              <p:cNvSpPr>
                <a:spLocks noEditPoints="1"/>
              </p:cNvSpPr>
              <p:nvPr/>
            </p:nvSpPr>
            <p:spPr bwMode="auto">
              <a:xfrm>
                <a:off x="6251" y="2841"/>
                <a:ext cx="74" cy="523"/>
              </a:xfrm>
              <a:custGeom>
                <a:avLst/>
                <a:gdLst>
                  <a:gd name="T0" fmla="*/ 61 w 148"/>
                  <a:gd name="T1" fmla="*/ 1035 h 1047"/>
                  <a:gd name="T2" fmla="*/ 61 w 148"/>
                  <a:gd name="T3" fmla="*/ 127 h 1047"/>
                  <a:gd name="T4" fmla="*/ 61 w 148"/>
                  <a:gd name="T5" fmla="*/ 124 h 1047"/>
                  <a:gd name="T6" fmla="*/ 62 w 148"/>
                  <a:gd name="T7" fmla="*/ 123 h 1047"/>
                  <a:gd name="T8" fmla="*/ 64 w 148"/>
                  <a:gd name="T9" fmla="*/ 120 h 1047"/>
                  <a:gd name="T10" fmla="*/ 65 w 148"/>
                  <a:gd name="T11" fmla="*/ 118 h 1047"/>
                  <a:gd name="T12" fmla="*/ 67 w 148"/>
                  <a:gd name="T13" fmla="*/ 116 h 1047"/>
                  <a:gd name="T14" fmla="*/ 68 w 148"/>
                  <a:gd name="T15" fmla="*/ 115 h 1047"/>
                  <a:gd name="T16" fmla="*/ 71 w 148"/>
                  <a:gd name="T17" fmla="*/ 115 h 1047"/>
                  <a:gd name="T18" fmla="*/ 74 w 148"/>
                  <a:gd name="T19" fmla="*/ 115 h 1047"/>
                  <a:gd name="T20" fmla="*/ 76 w 148"/>
                  <a:gd name="T21" fmla="*/ 115 h 1047"/>
                  <a:gd name="T22" fmla="*/ 79 w 148"/>
                  <a:gd name="T23" fmla="*/ 115 h 1047"/>
                  <a:gd name="T24" fmla="*/ 80 w 148"/>
                  <a:gd name="T25" fmla="*/ 116 h 1047"/>
                  <a:gd name="T26" fmla="*/ 83 w 148"/>
                  <a:gd name="T27" fmla="*/ 118 h 1047"/>
                  <a:gd name="T28" fmla="*/ 85 w 148"/>
                  <a:gd name="T29" fmla="*/ 120 h 1047"/>
                  <a:gd name="T30" fmla="*/ 85 w 148"/>
                  <a:gd name="T31" fmla="*/ 123 h 1047"/>
                  <a:gd name="T32" fmla="*/ 86 w 148"/>
                  <a:gd name="T33" fmla="*/ 124 h 1047"/>
                  <a:gd name="T34" fmla="*/ 86 w 148"/>
                  <a:gd name="T35" fmla="*/ 127 h 1047"/>
                  <a:gd name="T36" fmla="*/ 86 w 148"/>
                  <a:gd name="T37" fmla="*/ 1035 h 1047"/>
                  <a:gd name="T38" fmla="*/ 86 w 148"/>
                  <a:gd name="T39" fmla="*/ 1036 h 1047"/>
                  <a:gd name="T40" fmla="*/ 85 w 148"/>
                  <a:gd name="T41" fmla="*/ 1039 h 1047"/>
                  <a:gd name="T42" fmla="*/ 85 w 148"/>
                  <a:gd name="T43" fmla="*/ 1041 h 1047"/>
                  <a:gd name="T44" fmla="*/ 83 w 148"/>
                  <a:gd name="T45" fmla="*/ 1044 h 1047"/>
                  <a:gd name="T46" fmla="*/ 80 w 148"/>
                  <a:gd name="T47" fmla="*/ 1045 h 1047"/>
                  <a:gd name="T48" fmla="*/ 79 w 148"/>
                  <a:gd name="T49" fmla="*/ 1045 h 1047"/>
                  <a:gd name="T50" fmla="*/ 76 w 148"/>
                  <a:gd name="T51" fmla="*/ 1047 h 1047"/>
                  <a:gd name="T52" fmla="*/ 74 w 148"/>
                  <a:gd name="T53" fmla="*/ 1047 h 1047"/>
                  <a:gd name="T54" fmla="*/ 71 w 148"/>
                  <a:gd name="T55" fmla="*/ 1047 h 1047"/>
                  <a:gd name="T56" fmla="*/ 68 w 148"/>
                  <a:gd name="T57" fmla="*/ 1045 h 1047"/>
                  <a:gd name="T58" fmla="*/ 67 w 148"/>
                  <a:gd name="T59" fmla="*/ 1045 h 1047"/>
                  <a:gd name="T60" fmla="*/ 65 w 148"/>
                  <a:gd name="T61" fmla="*/ 1044 h 1047"/>
                  <a:gd name="T62" fmla="*/ 64 w 148"/>
                  <a:gd name="T63" fmla="*/ 1041 h 1047"/>
                  <a:gd name="T64" fmla="*/ 62 w 148"/>
                  <a:gd name="T65" fmla="*/ 1039 h 1047"/>
                  <a:gd name="T66" fmla="*/ 61 w 148"/>
                  <a:gd name="T67" fmla="*/ 1036 h 1047"/>
                  <a:gd name="T68" fmla="*/ 61 w 148"/>
                  <a:gd name="T69" fmla="*/ 1035 h 1047"/>
                  <a:gd name="T70" fmla="*/ 61 w 148"/>
                  <a:gd name="T71" fmla="*/ 1035 h 1047"/>
                  <a:gd name="T72" fmla="*/ 0 w 148"/>
                  <a:gd name="T73" fmla="*/ 153 h 1047"/>
                  <a:gd name="T74" fmla="*/ 74 w 148"/>
                  <a:gd name="T75" fmla="*/ 0 h 1047"/>
                  <a:gd name="T76" fmla="*/ 148 w 148"/>
                  <a:gd name="T77" fmla="*/ 153 h 1047"/>
                  <a:gd name="T78" fmla="*/ 0 w 148"/>
                  <a:gd name="T79" fmla="*/ 153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1047">
                    <a:moveTo>
                      <a:pt x="61" y="1035"/>
                    </a:moveTo>
                    <a:lnTo>
                      <a:pt x="61" y="127"/>
                    </a:lnTo>
                    <a:lnTo>
                      <a:pt x="61" y="124"/>
                    </a:lnTo>
                    <a:lnTo>
                      <a:pt x="62" y="123"/>
                    </a:lnTo>
                    <a:lnTo>
                      <a:pt x="64" y="120"/>
                    </a:lnTo>
                    <a:lnTo>
                      <a:pt x="65" y="118"/>
                    </a:lnTo>
                    <a:lnTo>
                      <a:pt x="67" y="116"/>
                    </a:lnTo>
                    <a:lnTo>
                      <a:pt x="68" y="115"/>
                    </a:lnTo>
                    <a:lnTo>
                      <a:pt x="71" y="115"/>
                    </a:lnTo>
                    <a:lnTo>
                      <a:pt x="74" y="115"/>
                    </a:lnTo>
                    <a:lnTo>
                      <a:pt x="76" y="115"/>
                    </a:lnTo>
                    <a:lnTo>
                      <a:pt x="79" y="115"/>
                    </a:lnTo>
                    <a:lnTo>
                      <a:pt x="80" y="116"/>
                    </a:lnTo>
                    <a:lnTo>
                      <a:pt x="83" y="118"/>
                    </a:lnTo>
                    <a:lnTo>
                      <a:pt x="85" y="120"/>
                    </a:lnTo>
                    <a:lnTo>
                      <a:pt x="85" y="123"/>
                    </a:lnTo>
                    <a:lnTo>
                      <a:pt x="86" y="124"/>
                    </a:lnTo>
                    <a:lnTo>
                      <a:pt x="86" y="127"/>
                    </a:lnTo>
                    <a:lnTo>
                      <a:pt x="86" y="1035"/>
                    </a:lnTo>
                    <a:lnTo>
                      <a:pt x="86" y="1036"/>
                    </a:lnTo>
                    <a:lnTo>
                      <a:pt x="85" y="1039"/>
                    </a:lnTo>
                    <a:lnTo>
                      <a:pt x="85" y="1041"/>
                    </a:lnTo>
                    <a:lnTo>
                      <a:pt x="83" y="1044"/>
                    </a:lnTo>
                    <a:lnTo>
                      <a:pt x="80" y="1045"/>
                    </a:lnTo>
                    <a:lnTo>
                      <a:pt x="79" y="1045"/>
                    </a:lnTo>
                    <a:lnTo>
                      <a:pt x="76" y="1047"/>
                    </a:lnTo>
                    <a:lnTo>
                      <a:pt x="74" y="1047"/>
                    </a:lnTo>
                    <a:lnTo>
                      <a:pt x="71" y="1047"/>
                    </a:lnTo>
                    <a:lnTo>
                      <a:pt x="68" y="1045"/>
                    </a:lnTo>
                    <a:lnTo>
                      <a:pt x="67" y="1045"/>
                    </a:lnTo>
                    <a:lnTo>
                      <a:pt x="65" y="1044"/>
                    </a:lnTo>
                    <a:lnTo>
                      <a:pt x="64" y="1041"/>
                    </a:lnTo>
                    <a:lnTo>
                      <a:pt x="62" y="1039"/>
                    </a:lnTo>
                    <a:lnTo>
                      <a:pt x="61" y="1036"/>
                    </a:lnTo>
                    <a:lnTo>
                      <a:pt x="61" y="1035"/>
                    </a:lnTo>
                    <a:lnTo>
                      <a:pt x="61" y="1035"/>
                    </a:lnTo>
                    <a:close/>
                    <a:moveTo>
                      <a:pt x="0" y="153"/>
                    </a:moveTo>
                    <a:lnTo>
                      <a:pt x="74" y="0"/>
                    </a:lnTo>
                    <a:lnTo>
                      <a:pt x="148" y="153"/>
                    </a:lnTo>
                    <a:lnTo>
                      <a:pt x="0" y="153"/>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3" name="Rectangle 30"/>
              <p:cNvSpPr>
                <a:spLocks noChangeArrowheads="1"/>
              </p:cNvSpPr>
              <p:nvPr/>
            </p:nvSpPr>
            <p:spPr bwMode="auto">
              <a:xfrm>
                <a:off x="5110" y="2136"/>
                <a:ext cx="2081" cy="6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4" name="Rectangle 31"/>
              <p:cNvSpPr>
                <a:spLocks noChangeArrowheads="1"/>
              </p:cNvSpPr>
              <p:nvPr/>
            </p:nvSpPr>
            <p:spPr bwMode="auto">
              <a:xfrm>
                <a:off x="5110" y="2136"/>
                <a:ext cx="2081" cy="677"/>
              </a:xfrm>
              <a:prstGeom prst="rect">
                <a:avLst/>
              </a:prstGeom>
              <a:noFill/>
              <a:ln w="158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5" name="Rectangle 32"/>
              <p:cNvSpPr>
                <a:spLocks noChangeArrowheads="1"/>
              </p:cNvSpPr>
              <p:nvPr/>
            </p:nvSpPr>
            <p:spPr bwMode="auto">
              <a:xfrm>
                <a:off x="5133" y="2145"/>
                <a:ext cx="49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a:ln>
                      <a:noFill/>
                    </a:ln>
                    <a:solidFill>
                      <a:srgbClr val="000000"/>
                    </a:solidFill>
                    <a:effectLst/>
                    <a:latin typeface="Arial" panose="020B0604020202020204" pitchFamily="34" charset="0"/>
                  </a:rPr>
                  <a:t>Mercato</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36" name="Rectangle 33"/>
              <p:cNvSpPr>
                <a:spLocks noChangeArrowheads="1"/>
              </p:cNvSpPr>
              <p:nvPr/>
            </p:nvSpPr>
            <p:spPr bwMode="auto">
              <a:xfrm>
                <a:off x="5133" y="2305"/>
                <a:ext cx="18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a:ln>
                      <a:noFill/>
                    </a:ln>
                    <a:solidFill>
                      <a:srgbClr val="000000"/>
                    </a:solidFill>
                    <a:effectLst/>
                    <a:latin typeface="Arial" panose="020B0604020202020204" pitchFamily="34" charset="0"/>
                  </a:rPr>
                  <a:t>Luogo in cui acquirenti e venditori</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37" name="Rectangle 34"/>
              <p:cNvSpPr>
                <a:spLocks noChangeArrowheads="1"/>
              </p:cNvSpPr>
              <p:nvPr/>
            </p:nvSpPr>
            <p:spPr bwMode="auto">
              <a:xfrm>
                <a:off x="5133" y="2465"/>
                <a:ext cx="112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a:ln>
                      <a:noFill/>
                    </a:ln>
                    <a:solidFill>
                      <a:srgbClr val="000000"/>
                    </a:solidFill>
                    <a:effectLst/>
                    <a:latin typeface="Arial" panose="020B0604020202020204" pitchFamily="34" charset="0"/>
                  </a:rPr>
                  <a:t>vengono in contatto</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38" name="Rectangle 35"/>
              <p:cNvSpPr>
                <a:spLocks noChangeArrowheads="1"/>
              </p:cNvSpPr>
              <p:nvPr/>
            </p:nvSpPr>
            <p:spPr bwMode="auto">
              <a:xfrm>
                <a:off x="5133" y="2625"/>
                <a:ext cx="177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a:ln>
                      <a:noFill/>
                    </a:ln>
                    <a:solidFill>
                      <a:srgbClr val="000000"/>
                    </a:solidFill>
                    <a:effectLst/>
                    <a:latin typeface="Arial" panose="020B0604020202020204" pitchFamily="34" charset="0"/>
                  </a:rPr>
                  <a:t>Interazione Domanda ed offerta</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39" name="Line 36"/>
              <p:cNvSpPr>
                <a:spLocks noChangeShapeType="1"/>
              </p:cNvSpPr>
              <p:nvPr/>
            </p:nvSpPr>
            <p:spPr bwMode="auto">
              <a:xfrm flipH="1" flipV="1">
                <a:off x="2636" y="2935"/>
                <a:ext cx="20" cy="1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0" name="Line 37"/>
              <p:cNvSpPr>
                <a:spLocks noChangeShapeType="1"/>
              </p:cNvSpPr>
              <p:nvPr/>
            </p:nvSpPr>
            <p:spPr bwMode="auto">
              <a:xfrm flipV="1">
                <a:off x="2262" y="1807"/>
                <a:ext cx="0" cy="1109"/>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1" name="Freeform 38"/>
              <p:cNvSpPr>
                <a:spLocks noEditPoints="1"/>
              </p:cNvSpPr>
              <p:nvPr/>
            </p:nvSpPr>
            <p:spPr bwMode="auto">
              <a:xfrm>
                <a:off x="2256" y="1778"/>
                <a:ext cx="733" cy="77"/>
              </a:xfrm>
              <a:custGeom>
                <a:avLst/>
                <a:gdLst>
                  <a:gd name="T0" fmla="*/ 14 w 1467"/>
                  <a:gd name="T1" fmla="*/ 80 h 154"/>
                  <a:gd name="T2" fmla="*/ 1343 w 1467"/>
                  <a:gd name="T3" fmla="*/ 63 h 154"/>
                  <a:gd name="T4" fmla="*/ 1346 w 1467"/>
                  <a:gd name="T5" fmla="*/ 63 h 154"/>
                  <a:gd name="T6" fmla="*/ 1347 w 1467"/>
                  <a:gd name="T7" fmla="*/ 65 h 154"/>
                  <a:gd name="T8" fmla="*/ 1350 w 1467"/>
                  <a:gd name="T9" fmla="*/ 66 h 154"/>
                  <a:gd name="T10" fmla="*/ 1352 w 1467"/>
                  <a:gd name="T11" fmla="*/ 68 h 154"/>
                  <a:gd name="T12" fmla="*/ 1353 w 1467"/>
                  <a:gd name="T13" fmla="*/ 70 h 154"/>
                  <a:gd name="T14" fmla="*/ 1355 w 1467"/>
                  <a:gd name="T15" fmla="*/ 71 h 154"/>
                  <a:gd name="T16" fmla="*/ 1355 w 1467"/>
                  <a:gd name="T17" fmla="*/ 74 h 154"/>
                  <a:gd name="T18" fmla="*/ 1356 w 1467"/>
                  <a:gd name="T19" fmla="*/ 77 h 154"/>
                  <a:gd name="T20" fmla="*/ 1355 w 1467"/>
                  <a:gd name="T21" fmla="*/ 79 h 154"/>
                  <a:gd name="T22" fmla="*/ 1355 w 1467"/>
                  <a:gd name="T23" fmla="*/ 82 h 154"/>
                  <a:gd name="T24" fmla="*/ 1353 w 1467"/>
                  <a:gd name="T25" fmla="*/ 83 h 154"/>
                  <a:gd name="T26" fmla="*/ 1352 w 1467"/>
                  <a:gd name="T27" fmla="*/ 85 h 154"/>
                  <a:gd name="T28" fmla="*/ 1350 w 1467"/>
                  <a:gd name="T29" fmla="*/ 86 h 154"/>
                  <a:gd name="T30" fmla="*/ 1349 w 1467"/>
                  <a:gd name="T31" fmla="*/ 88 h 154"/>
                  <a:gd name="T32" fmla="*/ 1346 w 1467"/>
                  <a:gd name="T33" fmla="*/ 90 h 154"/>
                  <a:gd name="T34" fmla="*/ 1343 w 1467"/>
                  <a:gd name="T35" fmla="*/ 90 h 154"/>
                  <a:gd name="T36" fmla="*/ 14 w 1467"/>
                  <a:gd name="T37" fmla="*/ 106 h 154"/>
                  <a:gd name="T38" fmla="*/ 11 w 1467"/>
                  <a:gd name="T39" fmla="*/ 106 h 154"/>
                  <a:gd name="T40" fmla="*/ 8 w 1467"/>
                  <a:gd name="T41" fmla="*/ 105 h 154"/>
                  <a:gd name="T42" fmla="*/ 6 w 1467"/>
                  <a:gd name="T43" fmla="*/ 105 h 154"/>
                  <a:gd name="T44" fmla="*/ 5 w 1467"/>
                  <a:gd name="T45" fmla="*/ 103 h 154"/>
                  <a:gd name="T46" fmla="*/ 3 w 1467"/>
                  <a:gd name="T47" fmla="*/ 100 h 154"/>
                  <a:gd name="T48" fmla="*/ 2 w 1467"/>
                  <a:gd name="T49" fmla="*/ 99 h 154"/>
                  <a:gd name="T50" fmla="*/ 0 w 1467"/>
                  <a:gd name="T51" fmla="*/ 96 h 154"/>
                  <a:gd name="T52" fmla="*/ 0 w 1467"/>
                  <a:gd name="T53" fmla="*/ 94 h 154"/>
                  <a:gd name="T54" fmla="*/ 0 w 1467"/>
                  <a:gd name="T55" fmla="*/ 91 h 154"/>
                  <a:gd name="T56" fmla="*/ 2 w 1467"/>
                  <a:gd name="T57" fmla="*/ 88 h 154"/>
                  <a:gd name="T58" fmla="*/ 3 w 1467"/>
                  <a:gd name="T59" fmla="*/ 86 h 154"/>
                  <a:gd name="T60" fmla="*/ 5 w 1467"/>
                  <a:gd name="T61" fmla="*/ 85 h 154"/>
                  <a:gd name="T62" fmla="*/ 6 w 1467"/>
                  <a:gd name="T63" fmla="*/ 83 h 154"/>
                  <a:gd name="T64" fmla="*/ 8 w 1467"/>
                  <a:gd name="T65" fmla="*/ 82 h 154"/>
                  <a:gd name="T66" fmla="*/ 11 w 1467"/>
                  <a:gd name="T67" fmla="*/ 80 h 154"/>
                  <a:gd name="T68" fmla="*/ 14 w 1467"/>
                  <a:gd name="T69" fmla="*/ 80 h 154"/>
                  <a:gd name="T70" fmla="*/ 14 w 1467"/>
                  <a:gd name="T71" fmla="*/ 80 h 154"/>
                  <a:gd name="T72" fmla="*/ 1318 w 1467"/>
                  <a:gd name="T73" fmla="*/ 0 h 154"/>
                  <a:gd name="T74" fmla="*/ 1467 w 1467"/>
                  <a:gd name="T75" fmla="*/ 76 h 154"/>
                  <a:gd name="T76" fmla="*/ 1319 w 1467"/>
                  <a:gd name="T77" fmla="*/ 154 h 154"/>
                  <a:gd name="T78" fmla="*/ 1318 w 1467"/>
                  <a:gd name="T7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7" h="154">
                    <a:moveTo>
                      <a:pt x="14" y="80"/>
                    </a:moveTo>
                    <a:lnTo>
                      <a:pt x="1343" y="63"/>
                    </a:lnTo>
                    <a:lnTo>
                      <a:pt x="1346" y="63"/>
                    </a:lnTo>
                    <a:lnTo>
                      <a:pt x="1347" y="65"/>
                    </a:lnTo>
                    <a:lnTo>
                      <a:pt x="1350" y="66"/>
                    </a:lnTo>
                    <a:lnTo>
                      <a:pt x="1352" y="68"/>
                    </a:lnTo>
                    <a:lnTo>
                      <a:pt x="1353" y="70"/>
                    </a:lnTo>
                    <a:lnTo>
                      <a:pt x="1355" y="71"/>
                    </a:lnTo>
                    <a:lnTo>
                      <a:pt x="1355" y="74"/>
                    </a:lnTo>
                    <a:lnTo>
                      <a:pt x="1356" y="77"/>
                    </a:lnTo>
                    <a:lnTo>
                      <a:pt x="1355" y="79"/>
                    </a:lnTo>
                    <a:lnTo>
                      <a:pt x="1355" y="82"/>
                    </a:lnTo>
                    <a:lnTo>
                      <a:pt x="1353" y="83"/>
                    </a:lnTo>
                    <a:lnTo>
                      <a:pt x="1352" y="85"/>
                    </a:lnTo>
                    <a:lnTo>
                      <a:pt x="1350" y="86"/>
                    </a:lnTo>
                    <a:lnTo>
                      <a:pt x="1349" y="88"/>
                    </a:lnTo>
                    <a:lnTo>
                      <a:pt x="1346" y="90"/>
                    </a:lnTo>
                    <a:lnTo>
                      <a:pt x="1343" y="90"/>
                    </a:lnTo>
                    <a:lnTo>
                      <a:pt x="14" y="106"/>
                    </a:lnTo>
                    <a:lnTo>
                      <a:pt x="11" y="106"/>
                    </a:lnTo>
                    <a:lnTo>
                      <a:pt x="8" y="105"/>
                    </a:lnTo>
                    <a:lnTo>
                      <a:pt x="6" y="105"/>
                    </a:lnTo>
                    <a:lnTo>
                      <a:pt x="5" y="103"/>
                    </a:lnTo>
                    <a:lnTo>
                      <a:pt x="3" y="100"/>
                    </a:lnTo>
                    <a:lnTo>
                      <a:pt x="2" y="99"/>
                    </a:lnTo>
                    <a:lnTo>
                      <a:pt x="0" y="96"/>
                    </a:lnTo>
                    <a:lnTo>
                      <a:pt x="0" y="94"/>
                    </a:lnTo>
                    <a:lnTo>
                      <a:pt x="0" y="91"/>
                    </a:lnTo>
                    <a:lnTo>
                      <a:pt x="2" y="88"/>
                    </a:lnTo>
                    <a:lnTo>
                      <a:pt x="3" y="86"/>
                    </a:lnTo>
                    <a:lnTo>
                      <a:pt x="5" y="85"/>
                    </a:lnTo>
                    <a:lnTo>
                      <a:pt x="6" y="83"/>
                    </a:lnTo>
                    <a:lnTo>
                      <a:pt x="8" y="82"/>
                    </a:lnTo>
                    <a:lnTo>
                      <a:pt x="11" y="80"/>
                    </a:lnTo>
                    <a:lnTo>
                      <a:pt x="14" y="80"/>
                    </a:lnTo>
                    <a:lnTo>
                      <a:pt x="14" y="80"/>
                    </a:lnTo>
                    <a:close/>
                    <a:moveTo>
                      <a:pt x="1318" y="0"/>
                    </a:moveTo>
                    <a:lnTo>
                      <a:pt x="1467" y="76"/>
                    </a:lnTo>
                    <a:lnTo>
                      <a:pt x="1319" y="154"/>
                    </a:lnTo>
                    <a:lnTo>
                      <a:pt x="1318" y="0"/>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42" name="Line 39"/>
              <p:cNvSpPr>
                <a:spLocks noChangeShapeType="1"/>
              </p:cNvSpPr>
              <p:nvPr/>
            </p:nvSpPr>
            <p:spPr bwMode="auto">
              <a:xfrm flipV="1">
                <a:off x="4433" y="1712"/>
                <a:ext cx="1256" cy="9"/>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3" name="Freeform 40"/>
              <p:cNvSpPr>
                <a:spLocks noEditPoints="1"/>
              </p:cNvSpPr>
              <p:nvPr/>
            </p:nvSpPr>
            <p:spPr bwMode="auto">
              <a:xfrm>
                <a:off x="5668" y="1714"/>
                <a:ext cx="73" cy="384"/>
              </a:xfrm>
              <a:custGeom>
                <a:avLst/>
                <a:gdLst>
                  <a:gd name="T0" fmla="*/ 55 w 146"/>
                  <a:gd name="T1" fmla="*/ 12 h 767"/>
                  <a:gd name="T2" fmla="*/ 87 w 146"/>
                  <a:gd name="T3" fmla="*/ 638 h 767"/>
                  <a:gd name="T4" fmla="*/ 86 w 146"/>
                  <a:gd name="T5" fmla="*/ 641 h 767"/>
                  <a:gd name="T6" fmla="*/ 86 w 146"/>
                  <a:gd name="T7" fmla="*/ 642 h 767"/>
                  <a:gd name="T8" fmla="*/ 84 w 146"/>
                  <a:gd name="T9" fmla="*/ 646 h 767"/>
                  <a:gd name="T10" fmla="*/ 83 w 146"/>
                  <a:gd name="T11" fmla="*/ 647 h 767"/>
                  <a:gd name="T12" fmla="*/ 81 w 146"/>
                  <a:gd name="T13" fmla="*/ 649 h 767"/>
                  <a:gd name="T14" fmla="*/ 80 w 146"/>
                  <a:gd name="T15" fmla="*/ 650 h 767"/>
                  <a:gd name="T16" fmla="*/ 77 w 146"/>
                  <a:gd name="T17" fmla="*/ 652 h 767"/>
                  <a:gd name="T18" fmla="*/ 75 w 146"/>
                  <a:gd name="T19" fmla="*/ 652 h 767"/>
                  <a:gd name="T20" fmla="*/ 72 w 146"/>
                  <a:gd name="T21" fmla="*/ 652 h 767"/>
                  <a:gd name="T22" fmla="*/ 69 w 146"/>
                  <a:gd name="T23" fmla="*/ 650 h 767"/>
                  <a:gd name="T24" fmla="*/ 68 w 146"/>
                  <a:gd name="T25" fmla="*/ 650 h 767"/>
                  <a:gd name="T26" fmla="*/ 66 w 146"/>
                  <a:gd name="T27" fmla="*/ 649 h 767"/>
                  <a:gd name="T28" fmla="*/ 65 w 146"/>
                  <a:gd name="T29" fmla="*/ 646 h 767"/>
                  <a:gd name="T30" fmla="*/ 63 w 146"/>
                  <a:gd name="T31" fmla="*/ 644 h 767"/>
                  <a:gd name="T32" fmla="*/ 62 w 146"/>
                  <a:gd name="T33" fmla="*/ 641 h 767"/>
                  <a:gd name="T34" fmla="*/ 62 w 146"/>
                  <a:gd name="T35" fmla="*/ 639 h 767"/>
                  <a:gd name="T36" fmla="*/ 29 w 146"/>
                  <a:gd name="T37" fmla="*/ 14 h 767"/>
                  <a:gd name="T38" fmla="*/ 29 w 146"/>
                  <a:gd name="T39" fmla="*/ 10 h 767"/>
                  <a:gd name="T40" fmla="*/ 31 w 146"/>
                  <a:gd name="T41" fmla="*/ 9 h 767"/>
                  <a:gd name="T42" fmla="*/ 31 w 146"/>
                  <a:gd name="T43" fmla="*/ 6 h 767"/>
                  <a:gd name="T44" fmla="*/ 32 w 146"/>
                  <a:gd name="T45" fmla="*/ 4 h 767"/>
                  <a:gd name="T46" fmla="*/ 35 w 146"/>
                  <a:gd name="T47" fmla="*/ 3 h 767"/>
                  <a:gd name="T48" fmla="*/ 37 w 146"/>
                  <a:gd name="T49" fmla="*/ 1 h 767"/>
                  <a:gd name="T50" fmla="*/ 40 w 146"/>
                  <a:gd name="T51" fmla="*/ 1 h 767"/>
                  <a:gd name="T52" fmla="*/ 41 w 146"/>
                  <a:gd name="T53" fmla="*/ 0 h 767"/>
                  <a:gd name="T54" fmla="*/ 44 w 146"/>
                  <a:gd name="T55" fmla="*/ 0 h 767"/>
                  <a:gd name="T56" fmla="*/ 47 w 146"/>
                  <a:gd name="T57" fmla="*/ 1 h 767"/>
                  <a:gd name="T58" fmla="*/ 49 w 146"/>
                  <a:gd name="T59" fmla="*/ 1 h 767"/>
                  <a:gd name="T60" fmla="*/ 50 w 146"/>
                  <a:gd name="T61" fmla="*/ 3 h 767"/>
                  <a:gd name="T62" fmla="*/ 52 w 146"/>
                  <a:gd name="T63" fmla="*/ 6 h 767"/>
                  <a:gd name="T64" fmla="*/ 53 w 146"/>
                  <a:gd name="T65" fmla="*/ 7 h 767"/>
                  <a:gd name="T66" fmla="*/ 55 w 146"/>
                  <a:gd name="T67" fmla="*/ 10 h 767"/>
                  <a:gd name="T68" fmla="*/ 55 w 146"/>
                  <a:gd name="T69" fmla="*/ 12 h 767"/>
                  <a:gd name="T70" fmla="*/ 55 w 146"/>
                  <a:gd name="T71" fmla="*/ 12 h 767"/>
                  <a:gd name="T72" fmla="*/ 146 w 146"/>
                  <a:gd name="T73" fmla="*/ 609 h 767"/>
                  <a:gd name="T74" fmla="*/ 81 w 146"/>
                  <a:gd name="T75" fmla="*/ 767 h 767"/>
                  <a:gd name="T76" fmla="*/ 0 w 146"/>
                  <a:gd name="T77" fmla="*/ 618 h 767"/>
                  <a:gd name="T78" fmla="*/ 146 w 146"/>
                  <a:gd name="T79" fmla="*/ 60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767">
                    <a:moveTo>
                      <a:pt x="55" y="12"/>
                    </a:moveTo>
                    <a:lnTo>
                      <a:pt x="87" y="638"/>
                    </a:lnTo>
                    <a:lnTo>
                      <a:pt x="86" y="641"/>
                    </a:lnTo>
                    <a:lnTo>
                      <a:pt x="86" y="642"/>
                    </a:lnTo>
                    <a:lnTo>
                      <a:pt x="84" y="646"/>
                    </a:lnTo>
                    <a:lnTo>
                      <a:pt x="83" y="647"/>
                    </a:lnTo>
                    <a:lnTo>
                      <a:pt x="81" y="649"/>
                    </a:lnTo>
                    <a:lnTo>
                      <a:pt x="80" y="650"/>
                    </a:lnTo>
                    <a:lnTo>
                      <a:pt x="77" y="652"/>
                    </a:lnTo>
                    <a:lnTo>
                      <a:pt x="75" y="652"/>
                    </a:lnTo>
                    <a:lnTo>
                      <a:pt x="72" y="652"/>
                    </a:lnTo>
                    <a:lnTo>
                      <a:pt x="69" y="650"/>
                    </a:lnTo>
                    <a:lnTo>
                      <a:pt x="68" y="650"/>
                    </a:lnTo>
                    <a:lnTo>
                      <a:pt x="66" y="649"/>
                    </a:lnTo>
                    <a:lnTo>
                      <a:pt x="65" y="646"/>
                    </a:lnTo>
                    <a:lnTo>
                      <a:pt x="63" y="644"/>
                    </a:lnTo>
                    <a:lnTo>
                      <a:pt x="62" y="641"/>
                    </a:lnTo>
                    <a:lnTo>
                      <a:pt x="62" y="639"/>
                    </a:lnTo>
                    <a:lnTo>
                      <a:pt x="29" y="14"/>
                    </a:lnTo>
                    <a:lnTo>
                      <a:pt x="29" y="10"/>
                    </a:lnTo>
                    <a:lnTo>
                      <a:pt x="31" y="9"/>
                    </a:lnTo>
                    <a:lnTo>
                      <a:pt x="31" y="6"/>
                    </a:lnTo>
                    <a:lnTo>
                      <a:pt x="32" y="4"/>
                    </a:lnTo>
                    <a:lnTo>
                      <a:pt x="35" y="3"/>
                    </a:lnTo>
                    <a:lnTo>
                      <a:pt x="37" y="1"/>
                    </a:lnTo>
                    <a:lnTo>
                      <a:pt x="40" y="1"/>
                    </a:lnTo>
                    <a:lnTo>
                      <a:pt x="41" y="0"/>
                    </a:lnTo>
                    <a:lnTo>
                      <a:pt x="44" y="0"/>
                    </a:lnTo>
                    <a:lnTo>
                      <a:pt x="47" y="1"/>
                    </a:lnTo>
                    <a:lnTo>
                      <a:pt x="49" y="1"/>
                    </a:lnTo>
                    <a:lnTo>
                      <a:pt x="50" y="3"/>
                    </a:lnTo>
                    <a:lnTo>
                      <a:pt x="52" y="6"/>
                    </a:lnTo>
                    <a:lnTo>
                      <a:pt x="53" y="7"/>
                    </a:lnTo>
                    <a:lnTo>
                      <a:pt x="55" y="10"/>
                    </a:lnTo>
                    <a:lnTo>
                      <a:pt x="55" y="12"/>
                    </a:lnTo>
                    <a:lnTo>
                      <a:pt x="55" y="12"/>
                    </a:lnTo>
                    <a:close/>
                    <a:moveTo>
                      <a:pt x="146" y="609"/>
                    </a:moveTo>
                    <a:lnTo>
                      <a:pt x="81" y="767"/>
                    </a:lnTo>
                    <a:lnTo>
                      <a:pt x="0" y="618"/>
                    </a:lnTo>
                    <a:lnTo>
                      <a:pt x="146" y="609"/>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44" name="Line 41"/>
              <p:cNvSpPr>
                <a:spLocks noChangeShapeType="1"/>
              </p:cNvSpPr>
              <p:nvPr/>
            </p:nvSpPr>
            <p:spPr bwMode="auto">
              <a:xfrm flipV="1">
                <a:off x="6484" y="1392"/>
                <a:ext cx="0" cy="744"/>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5" name="Freeform 42"/>
              <p:cNvSpPr>
                <a:spLocks noEditPoints="1"/>
              </p:cNvSpPr>
              <p:nvPr/>
            </p:nvSpPr>
            <p:spPr bwMode="auto">
              <a:xfrm>
                <a:off x="4481" y="1363"/>
                <a:ext cx="2029" cy="77"/>
              </a:xfrm>
              <a:custGeom>
                <a:avLst/>
                <a:gdLst>
                  <a:gd name="T0" fmla="*/ 4045 w 4057"/>
                  <a:gd name="T1" fmla="*/ 89 h 154"/>
                  <a:gd name="T2" fmla="*/ 123 w 4057"/>
                  <a:gd name="T3" fmla="*/ 89 h 154"/>
                  <a:gd name="T4" fmla="*/ 120 w 4057"/>
                  <a:gd name="T5" fmla="*/ 89 h 154"/>
                  <a:gd name="T6" fmla="*/ 118 w 4057"/>
                  <a:gd name="T7" fmla="*/ 88 h 154"/>
                  <a:gd name="T8" fmla="*/ 115 w 4057"/>
                  <a:gd name="T9" fmla="*/ 88 h 154"/>
                  <a:gd name="T10" fmla="*/ 114 w 4057"/>
                  <a:gd name="T11" fmla="*/ 86 h 154"/>
                  <a:gd name="T12" fmla="*/ 112 w 4057"/>
                  <a:gd name="T13" fmla="*/ 83 h 154"/>
                  <a:gd name="T14" fmla="*/ 111 w 4057"/>
                  <a:gd name="T15" fmla="*/ 81 h 154"/>
                  <a:gd name="T16" fmla="*/ 111 w 4057"/>
                  <a:gd name="T17" fmla="*/ 78 h 154"/>
                  <a:gd name="T18" fmla="*/ 111 w 4057"/>
                  <a:gd name="T19" fmla="*/ 77 h 154"/>
                  <a:gd name="T20" fmla="*/ 111 w 4057"/>
                  <a:gd name="T21" fmla="*/ 74 h 154"/>
                  <a:gd name="T22" fmla="*/ 111 w 4057"/>
                  <a:gd name="T23" fmla="*/ 71 h 154"/>
                  <a:gd name="T24" fmla="*/ 112 w 4057"/>
                  <a:gd name="T25" fmla="*/ 69 h 154"/>
                  <a:gd name="T26" fmla="*/ 114 w 4057"/>
                  <a:gd name="T27" fmla="*/ 68 h 154"/>
                  <a:gd name="T28" fmla="*/ 115 w 4057"/>
                  <a:gd name="T29" fmla="*/ 66 h 154"/>
                  <a:gd name="T30" fmla="*/ 118 w 4057"/>
                  <a:gd name="T31" fmla="*/ 65 h 154"/>
                  <a:gd name="T32" fmla="*/ 120 w 4057"/>
                  <a:gd name="T33" fmla="*/ 63 h 154"/>
                  <a:gd name="T34" fmla="*/ 123 w 4057"/>
                  <a:gd name="T35" fmla="*/ 63 h 154"/>
                  <a:gd name="T36" fmla="*/ 4045 w 4057"/>
                  <a:gd name="T37" fmla="*/ 63 h 154"/>
                  <a:gd name="T38" fmla="*/ 4046 w 4057"/>
                  <a:gd name="T39" fmla="*/ 63 h 154"/>
                  <a:gd name="T40" fmla="*/ 4049 w 4057"/>
                  <a:gd name="T41" fmla="*/ 65 h 154"/>
                  <a:gd name="T42" fmla="*/ 4051 w 4057"/>
                  <a:gd name="T43" fmla="*/ 66 h 154"/>
                  <a:gd name="T44" fmla="*/ 4054 w 4057"/>
                  <a:gd name="T45" fmla="*/ 68 h 154"/>
                  <a:gd name="T46" fmla="*/ 4055 w 4057"/>
                  <a:gd name="T47" fmla="*/ 69 h 154"/>
                  <a:gd name="T48" fmla="*/ 4055 w 4057"/>
                  <a:gd name="T49" fmla="*/ 71 h 154"/>
                  <a:gd name="T50" fmla="*/ 4057 w 4057"/>
                  <a:gd name="T51" fmla="*/ 74 h 154"/>
                  <a:gd name="T52" fmla="*/ 4057 w 4057"/>
                  <a:gd name="T53" fmla="*/ 77 h 154"/>
                  <a:gd name="T54" fmla="*/ 4057 w 4057"/>
                  <a:gd name="T55" fmla="*/ 78 h 154"/>
                  <a:gd name="T56" fmla="*/ 4055 w 4057"/>
                  <a:gd name="T57" fmla="*/ 81 h 154"/>
                  <a:gd name="T58" fmla="*/ 4055 w 4057"/>
                  <a:gd name="T59" fmla="*/ 83 h 154"/>
                  <a:gd name="T60" fmla="*/ 4054 w 4057"/>
                  <a:gd name="T61" fmla="*/ 86 h 154"/>
                  <a:gd name="T62" fmla="*/ 4051 w 4057"/>
                  <a:gd name="T63" fmla="*/ 88 h 154"/>
                  <a:gd name="T64" fmla="*/ 4049 w 4057"/>
                  <a:gd name="T65" fmla="*/ 88 h 154"/>
                  <a:gd name="T66" fmla="*/ 4046 w 4057"/>
                  <a:gd name="T67" fmla="*/ 89 h 154"/>
                  <a:gd name="T68" fmla="*/ 4045 w 4057"/>
                  <a:gd name="T69" fmla="*/ 89 h 154"/>
                  <a:gd name="T70" fmla="*/ 4045 w 4057"/>
                  <a:gd name="T71" fmla="*/ 89 h 154"/>
                  <a:gd name="T72" fmla="*/ 148 w 4057"/>
                  <a:gd name="T73" fmla="*/ 154 h 154"/>
                  <a:gd name="T74" fmla="*/ 0 w 4057"/>
                  <a:gd name="T75" fmla="*/ 77 h 154"/>
                  <a:gd name="T76" fmla="*/ 148 w 4057"/>
                  <a:gd name="T77" fmla="*/ 0 h 154"/>
                  <a:gd name="T78" fmla="*/ 148 w 4057"/>
                  <a:gd name="T7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57" h="154">
                    <a:moveTo>
                      <a:pt x="4045" y="89"/>
                    </a:moveTo>
                    <a:lnTo>
                      <a:pt x="123" y="89"/>
                    </a:lnTo>
                    <a:lnTo>
                      <a:pt x="120" y="89"/>
                    </a:lnTo>
                    <a:lnTo>
                      <a:pt x="118" y="88"/>
                    </a:lnTo>
                    <a:lnTo>
                      <a:pt x="115" y="88"/>
                    </a:lnTo>
                    <a:lnTo>
                      <a:pt x="114" y="86"/>
                    </a:lnTo>
                    <a:lnTo>
                      <a:pt x="112" y="83"/>
                    </a:lnTo>
                    <a:lnTo>
                      <a:pt x="111" y="81"/>
                    </a:lnTo>
                    <a:lnTo>
                      <a:pt x="111" y="78"/>
                    </a:lnTo>
                    <a:lnTo>
                      <a:pt x="111" y="77"/>
                    </a:lnTo>
                    <a:lnTo>
                      <a:pt x="111" y="74"/>
                    </a:lnTo>
                    <a:lnTo>
                      <a:pt x="111" y="71"/>
                    </a:lnTo>
                    <a:lnTo>
                      <a:pt x="112" y="69"/>
                    </a:lnTo>
                    <a:lnTo>
                      <a:pt x="114" y="68"/>
                    </a:lnTo>
                    <a:lnTo>
                      <a:pt x="115" y="66"/>
                    </a:lnTo>
                    <a:lnTo>
                      <a:pt x="118" y="65"/>
                    </a:lnTo>
                    <a:lnTo>
                      <a:pt x="120" y="63"/>
                    </a:lnTo>
                    <a:lnTo>
                      <a:pt x="123" y="63"/>
                    </a:lnTo>
                    <a:lnTo>
                      <a:pt x="4045" y="63"/>
                    </a:lnTo>
                    <a:lnTo>
                      <a:pt x="4046" y="63"/>
                    </a:lnTo>
                    <a:lnTo>
                      <a:pt x="4049" y="65"/>
                    </a:lnTo>
                    <a:lnTo>
                      <a:pt x="4051" y="66"/>
                    </a:lnTo>
                    <a:lnTo>
                      <a:pt x="4054" y="68"/>
                    </a:lnTo>
                    <a:lnTo>
                      <a:pt x="4055" y="69"/>
                    </a:lnTo>
                    <a:lnTo>
                      <a:pt x="4055" y="71"/>
                    </a:lnTo>
                    <a:lnTo>
                      <a:pt x="4057" y="74"/>
                    </a:lnTo>
                    <a:lnTo>
                      <a:pt x="4057" y="77"/>
                    </a:lnTo>
                    <a:lnTo>
                      <a:pt x="4057" y="78"/>
                    </a:lnTo>
                    <a:lnTo>
                      <a:pt x="4055" y="81"/>
                    </a:lnTo>
                    <a:lnTo>
                      <a:pt x="4055" y="83"/>
                    </a:lnTo>
                    <a:lnTo>
                      <a:pt x="4054" y="86"/>
                    </a:lnTo>
                    <a:lnTo>
                      <a:pt x="4051" y="88"/>
                    </a:lnTo>
                    <a:lnTo>
                      <a:pt x="4049" y="88"/>
                    </a:lnTo>
                    <a:lnTo>
                      <a:pt x="4046" y="89"/>
                    </a:lnTo>
                    <a:lnTo>
                      <a:pt x="4045" y="89"/>
                    </a:lnTo>
                    <a:lnTo>
                      <a:pt x="4045" y="89"/>
                    </a:lnTo>
                    <a:close/>
                    <a:moveTo>
                      <a:pt x="148" y="154"/>
                    </a:moveTo>
                    <a:lnTo>
                      <a:pt x="0" y="77"/>
                    </a:lnTo>
                    <a:lnTo>
                      <a:pt x="148" y="0"/>
                    </a:lnTo>
                    <a:lnTo>
                      <a:pt x="148" y="154"/>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grpSp>
      <p:sp>
        <p:nvSpPr>
          <p:cNvPr id="47" name="Titolo 1">
            <a:extLst>
              <a:ext uri="{FF2B5EF4-FFF2-40B4-BE49-F238E27FC236}">
                <a16:creationId xmlns:a16="http://schemas.microsoft.com/office/drawing/2014/main" id="{458B4173-E3FC-4F6F-8D18-F15F9EEEAD74}"/>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3420017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27"/>
          <p:cNvGraphicFramePr/>
          <p:nvPr>
            <p:extLst/>
          </p:nvPr>
        </p:nvGraphicFramePr>
        <p:xfrm>
          <a:off x="3206646" y="1520439"/>
          <a:ext cx="5967696" cy="3960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5"/>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0096" y="2888129"/>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0096" y="3178247"/>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5940" y="3104129"/>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58018" y="3104129"/>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33982" y="2416364"/>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3862" y="2888129"/>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33982" y="3693341"/>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9374" y="3483006"/>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22114" y="4127953"/>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33982" y="2672916"/>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preferRelativeResize="0">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77964" y="3477341"/>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33982" y="4131102"/>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preferRelativeResize="0">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10705" y="3693341"/>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07705" y="3999344"/>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p:cNvPicPr preferRelativeResize="0">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07705" y="4264556"/>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preferRelativeResize="0">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91910" y="2294886"/>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preferRelativeResize="0">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9766" y="2294898"/>
            <a:ext cx="594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2"/>
          <p:cNvSpPr txBox="1"/>
          <p:nvPr/>
        </p:nvSpPr>
        <p:spPr>
          <a:xfrm>
            <a:off x="3980503" y="1850638"/>
            <a:ext cx="843501" cy="415498"/>
          </a:xfrm>
          <a:prstGeom prst="rect">
            <a:avLst/>
          </a:prstGeom>
          <a:noFill/>
        </p:spPr>
        <p:txBody>
          <a:bodyPr wrap="none" rtlCol="0">
            <a:spAutoFit/>
          </a:bodyPr>
          <a:lstStyle/>
          <a:p>
            <a:pPr algn="r"/>
            <a:r>
              <a:rPr lang="de-CH" sz="1050" dirty="0" err="1">
                <a:solidFill>
                  <a:srgbClr val="0F5494"/>
                </a:solidFill>
              </a:rPr>
              <a:t>Institutional</a:t>
            </a:r>
            <a:endParaRPr lang="de-CH" sz="1050" dirty="0">
              <a:solidFill>
                <a:srgbClr val="0F5494"/>
              </a:solidFill>
            </a:endParaRPr>
          </a:p>
          <a:p>
            <a:pPr algn="r"/>
            <a:r>
              <a:rPr lang="de-CH" sz="1050" dirty="0">
                <a:solidFill>
                  <a:srgbClr val="0F5494"/>
                </a:solidFill>
              </a:rPr>
              <a:t>Dimension</a:t>
            </a:r>
            <a:endParaRPr lang="en-GB" sz="1050" dirty="0">
              <a:solidFill>
                <a:srgbClr val="0F5494"/>
              </a:solidFill>
            </a:endParaRPr>
          </a:p>
        </p:txBody>
      </p:sp>
      <p:sp>
        <p:nvSpPr>
          <p:cNvPr id="21" name="Title 2"/>
          <p:cNvSpPr txBox="1">
            <a:spLocks/>
          </p:cNvSpPr>
          <p:nvPr/>
        </p:nvSpPr>
        <p:spPr bwMode="auto">
          <a:xfrm>
            <a:off x="3144882" y="998730"/>
            <a:ext cx="6172200" cy="432048"/>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2400" kern="0" dirty="0" err="1"/>
              <a:t>Gli</a:t>
            </a:r>
            <a:r>
              <a:rPr lang="en-GB" sz="2400" kern="0" dirty="0"/>
              <a:t> SDGs e le </a:t>
            </a:r>
            <a:r>
              <a:rPr lang="en-GB" sz="2400" kern="0" dirty="0" err="1"/>
              <a:t>dimensioni</a:t>
            </a:r>
            <a:r>
              <a:rPr lang="en-GB" sz="2400" kern="0" dirty="0"/>
              <a:t> </a:t>
            </a:r>
            <a:r>
              <a:rPr lang="en-GB" sz="2400" kern="0" dirty="0" err="1"/>
              <a:t>della</a:t>
            </a:r>
            <a:r>
              <a:rPr lang="en-GB" sz="2400" kern="0" dirty="0"/>
              <a:t> </a:t>
            </a:r>
            <a:r>
              <a:rPr lang="en-GB" sz="2400" kern="0" dirty="0" err="1"/>
              <a:t>sostenibilità</a:t>
            </a:r>
            <a:endParaRPr lang="en-GB" sz="2400" kern="0" dirty="0"/>
          </a:p>
        </p:txBody>
      </p:sp>
      <p:sp>
        <p:nvSpPr>
          <p:cNvPr id="23" name="Titolo 1">
            <a:extLst>
              <a:ext uri="{FF2B5EF4-FFF2-40B4-BE49-F238E27FC236}">
                <a16:creationId xmlns:a16="http://schemas.microsoft.com/office/drawing/2014/main" id="{CFD8B9CE-1A75-43BD-858F-9763992B9FB3}"/>
              </a:ext>
            </a:extLst>
          </p:cNvPr>
          <p:cNvSpPr txBox="1">
            <a:spLocks/>
          </p:cNvSpPr>
          <p:nvPr/>
        </p:nvSpPr>
        <p:spPr>
          <a:xfrm>
            <a:off x="109728" y="28668"/>
            <a:ext cx="11564112" cy="6494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L’Agenda 2030 delle NU</a:t>
            </a:r>
          </a:p>
        </p:txBody>
      </p:sp>
    </p:spTree>
    <p:extLst>
      <p:ext uri="{BB962C8B-B14F-4D97-AF65-F5344CB8AC3E}">
        <p14:creationId xmlns:p14="http://schemas.microsoft.com/office/powerpoint/2010/main" val="30885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3275" y="1002731"/>
            <a:ext cx="6172200" cy="702469"/>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2800" dirty="0" err="1">
                <a:latin typeface="+mn-lt"/>
              </a:rPr>
              <a:t>Differenti</a:t>
            </a:r>
            <a:r>
              <a:rPr lang="en-GB" sz="2800" dirty="0">
                <a:latin typeface="+mn-lt"/>
              </a:rPr>
              <a:t> </a:t>
            </a:r>
            <a:r>
              <a:rPr lang="en-GB" sz="2800" dirty="0" err="1">
                <a:latin typeface="+mn-lt"/>
              </a:rPr>
              <a:t>livelli</a:t>
            </a:r>
            <a:r>
              <a:rPr lang="en-GB" sz="2800" dirty="0">
                <a:latin typeface="+mn-lt"/>
              </a:rPr>
              <a:t> di </a:t>
            </a:r>
            <a:r>
              <a:rPr lang="en-GB" sz="2800" dirty="0" err="1">
                <a:latin typeface="+mn-lt"/>
              </a:rPr>
              <a:t>monitoraggio</a:t>
            </a:r>
            <a:r>
              <a:rPr lang="en-GB" sz="2800" dirty="0">
                <a:latin typeface="+mn-lt"/>
              </a:rPr>
              <a:t> </a:t>
            </a:r>
            <a:r>
              <a:rPr lang="en-GB" sz="2800" dirty="0" err="1">
                <a:latin typeface="+mn-lt"/>
              </a:rPr>
              <a:t>degli</a:t>
            </a:r>
            <a:r>
              <a:rPr lang="en-GB" sz="2800" dirty="0">
                <a:latin typeface="+mn-lt"/>
              </a:rPr>
              <a:t> SDGs</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8373" y="1324805"/>
            <a:ext cx="7070107" cy="453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8187" y="5717954"/>
            <a:ext cx="7874079" cy="369332"/>
          </a:xfrm>
          <a:prstGeom prst="rect">
            <a:avLst/>
          </a:prstGeom>
          <a:noFill/>
        </p:spPr>
        <p:txBody>
          <a:bodyPr wrap="none" rtlCol="0">
            <a:spAutoFit/>
          </a:bodyPr>
          <a:lstStyle/>
          <a:p>
            <a:r>
              <a:rPr lang="it-IT" dirty="0">
                <a:solidFill>
                  <a:srgbClr val="002060"/>
                </a:solidFill>
                <a:latin typeface="+mj-lt"/>
              </a:rPr>
              <a:t>Source: </a:t>
            </a:r>
            <a:r>
              <a:rPr lang="en-GB" i="1" dirty="0">
                <a:solidFill>
                  <a:srgbClr val="002060"/>
                </a:solidFill>
                <a:latin typeface="+mj-lt"/>
                <a:ea typeface="Calibri"/>
                <a:cs typeface="Arial" panose="020B0604020202020204" pitchFamily="34" charset="0"/>
              </a:rPr>
              <a:t>SDSN Report «Indicators and a Monitoring Framework for the SDGs», 2015 </a:t>
            </a:r>
            <a:endParaRPr lang="en-GB" dirty="0">
              <a:solidFill>
                <a:srgbClr val="002060"/>
              </a:solidFill>
              <a:latin typeface="+mj-lt"/>
            </a:endParaRPr>
          </a:p>
        </p:txBody>
      </p:sp>
      <p:sp>
        <p:nvSpPr>
          <p:cNvPr id="6" name="Titolo 1">
            <a:extLst>
              <a:ext uri="{FF2B5EF4-FFF2-40B4-BE49-F238E27FC236}">
                <a16:creationId xmlns:a16="http://schemas.microsoft.com/office/drawing/2014/main" id="{7D1CAC9C-9D55-4281-A67D-0E8FF79F13F1}"/>
              </a:ext>
            </a:extLst>
          </p:cNvPr>
          <p:cNvSpPr txBox="1">
            <a:spLocks/>
          </p:cNvSpPr>
          <p:nvPr/>
        </p:nvSpPr>
        <p:spPr>
          <a:xfrm>
            <a:off x="109728" y="28668"/>
            <a:ext cx="11564112" cy="6494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L’Agenda 2030 delle NU</a:t>
            </a:r>
          </a:p>
        </p:txBody>
      </p:sp>
    </p:spTree>
    <p:extLst>
      <p:ext uri="{BB962C8B-B14F-4D97-AF65-F5344CB8AC3E}">
        <p14:creationId xmlns:p14="http://schemas.microsoft.com/office/powerpoint/2010/main" val="2471281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872981" y="1450189"/>
            <a:ext cx="7580994" cy="4838561"/>
          </a:xfrm>
          <a:prstGeom prst="rect">
            <a:avLst/>
          </a:prstGeom>
        </p:spPr>
      </p:pic>
      <p:sp>
        <p:nvSpPr>
          <p:cNvPr id="3" name="CasellaDiTesto 2"/>
          <p:cNvSpPr txBox="1"/>
          <p:nvPr/>
        </p:nvSpPr>
        <p:spPr>
          <a:xfrm>
            <a:off x="3997540" y="766235"/>
            <a:ext cx="7968908" cy="646331"/>
          </a:xfrm>
          <a:prstGeom prst="rect">
            <a:avLst/>
          </a:prstGeom>
          <a:noFill/>
        </p:spPr>
        <p:txBody>
          <a:bodyPr wrap="square" rtlCol="0">
            <a:spAutoFit/>
          </a:bodyPr>
          <a:lstStyle/>
          <a:p>
            <a:r>
              <a:rPr lang="it-IT" dirty="0"/>
              <a:t>L’Attuazione dell’Agenda 2030 in Italia: la Strategia Nazionale per lo Sviluppo Sostenibile (</a:t>
            </a:r>
            <a:r>
              <a:rPr lang="it-IT" dirty="0" err="1"/>
              <a:t>SNSvS</a:t>
            </a:r>
            <a:r>
              <a:rPr lang="it-IT" dirty="0"/>
              <a:t>)</a:t>
            </a:r>
          </a:p>
        </p:txBody>
      </p:sp>
      <p:sp>
        <p:nvSpPr>
          <p:cNvPr id="4" name="Titolo 1"/>
          <p:cNvSpPr txBox="1">
            <a:spLocks/>
          </p:cNvSpPr>
          <p:nvPr/>
        </p:nvSpPr>
        <p:spPr>
          <a:xfrm>
            <a:off x="265176" y="881488"/>
            <a:ext cx="2871216"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2400" b="1" dirty="0">
                <a:solidFill>
                  <a:schemeClr val="tx1"/>
                </a:solidFill>
              </a:rPr>
              <a:t>L’Agenda 2030 in Italia – la </a:t>
            </a:r>
            <a:r>
              <a:rPr lang="it-IT" sz="2400" b="1" dirty="0" err="1">
                <a:solidFill>
                  <a:schemeClr val="tx1"/>
                </a:solidFill>
              </a:rPr>
              <a:t>SNSvS</a:t>
            </a:r>
            <a:endParaRPr lang="it-IT" sz="2400" b="1" dirty="0">
              <a:solidFill>
                <a:schemeClr val="tx1"/>
              </a:solidFill>
            </a:endParaRPr>
          </a:p>
        </p:txBody>
      </p:sp>
      <p:sp>
        <p:nvSpPr>
          <p:cNvPr id="6" name="object 5"/>
          <p:cNvSpPr txBox="1"/>
          <p:nvPr/>
        </p:nvSpPr>
        <p:spPr>
          <a:xfrm>
            <a:off x="1042417" y="5989285"/>
            <a:ext cx="3423708" cy="184666"/>
          </a:xfrm>
          <a:prstGeom prst="rect">
            <a:avLst/>
          </a:prstGeom>
        </p:spPr>
        <p:txBody>
          <a:bodyPr vert="horz" wrap="square" lIns="0" tIns="0" rIns="0" bIns="0" rtlCol="0">
            <a:spAutoFit/>
          </a:bodyPr>
          <a:lstStyle/>
          <a:p>
            <a:pPr marL="12700"/>
            <a:r>
              <a:rPr sz="1200" spc="15" dirty="0">
                <a:latin typeface="Lucida Sans"/>
                <a:cs typeface="Lucida Sans"/>
              </a:rPr>
              <a:t>F</a:t>
            </a:r>
            <a:r>
              <a:rPr sz="1200" spc="5" dirty="0">
                <a:latin typeface="Lucida Sans"/>
                <a:cs typeface="Lucida Sans"/>
              </a:rPr>
              <a:t>o</a:t>
            </a:r>
            <a:r>
              <a:rPr sz="1200" spc="-10" dirty="0">
                <a:latin typeface="Lucida Sans"/>
                <a:cs typeface="Lucida Sans"/>
              </a:rPr>
              <a:t>n</a:t>
            </a:r>
            <a:r>
              <a:rPr sz="1200" spc="5" dirty="0">
                <a:latin typeface="Lucida Sans"/>
                <a:cs typeface="Lucida Sans"/>
              </a:rPr>
              <a:t>t</a:t>
            </a:r>
            <a:r>
              <a:rPr sz="1200" spc="-10" dirty="0">
                <a:latin typeface="Lucida Sans"/>
                <a:cs typeface="Lucida Sans"/>
              </a:rPr>
              <a:t>e</a:t>
            </a:r>
            <a:r>
              <a:rPr sz="1200" dirty="0">
                <a:latin typeface="Lucida Sans"/>
                <a:cs typeface="Lucida Sans"/>
              </a:rPr>
              <a:t>:</a:t>
            </a:r>
            <a:r>
              <a:rPr sz="1200" spc="-65" dirty="0">
                <a:latin typeface="Lucida Sans"/>
                <a:cs typeface="Lucida Sans"/>
              </a:rPr>
              <a:t> </a:t>
            </a:r>
            <a:r>
              <a:rPr lang="it-IT" sz="1200" spc="-5" dirty="0">
                <a:latin typeface="Lucida Sans"/>
                <a:cs typeface="Lucida Sans"/>
              </a:rPr>
              <a:t>Ministero della Transizione Ecologica</a:t>
            </a:r>
            <a:endParaRPr sz="1200" dirty="0">
              <a:latin typeface="Lucida Sans"/>
              <a:cs typeface="Lucida Sans"/>
            </a:endParaRPr>
          </a:p>
        </p:txBody>
      </p:sp>
      <p:sp>
        <p:nvSpPr>
          <p:cNvPr id="7" name="Titolo 1">
            <a:extLst>
              <a:ext uri="{FF2B5EF4-FFF2-40B4-BE49-F238E27FC236}">
                <a16:creationId xmlns:a16="http://schemas.microsoft.com/office/drawing/2014/main" id="{A50926BF-1622-4421-8881-6843C037A613}"/>
              </a:ext>
            </a:extLst>
          </p:cNvPr>
          <p:cNvSpPr txBox="1">
            <a:spLocks/>
          </p:cNvSpPr>
          <p:nvPr/>
        </p:nvSpPr>
        <p:spPr>
          <a:xfrm>
            <a:off x="109728" y="28668"/>
            <a:ext cx="11564112" cy="6494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L’Agenda 2030 delle NU</a:t>
            </a:r>
          </a:p>
        </p:txBody>
      </p:sp>
    </p:spTree>
    <p:extLst>
      <p:ext uri="{BB962C8B-B14F-4D97-AF65-F5344CB8AC3E}">
        <p14:creationId xmlns:p14="http://schemas.microsoft.com/office/powerpoint/2010/main" val="2905356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CBF53CC-6E96-47B5-A391-BAF519E3CD38}"/>
              </a:ext>
            </a:extLst>
          </p:cNvPr>
          <p:cNvPicPr>
            <a:picLocks noChangeAspect="1"/>
          </p:cNvPicPr>
          <p:nvPr/>
        </p:nvPicPr>
        <p:blipFill rotWithShape="1">
          <a:blip r:embed="rId3"/>
          <a:srcRect l="938" t="571" r="1"/>
          <a:stretch/>
        </p:blipFill>
        <p:spPr>
          <a:xfrm>
            <a:off x="3667760" y="666894"/>
            <a:ext cx="7640319" cy="5480308"/>
          </a:xfrm>
          <a:prstGeom prst="rect">
            <a:avLst/>
          </a:prstGeom>
        </p:spPr>
      </p:pic>
      <p:sp>
        <p:nvSpPr>
          <p:cNvPr id="5" name="Rettangolo 4">
            <a:extLst>
              <a:ext uri="{FF2B5EF4-FFF2-40B4-BE49-F238E27FC236}">
                <a16:creationId xmlns:a16="http://schemas.microsoft.com/office/drawing/2014/main" id="{CD257CB9-B52D-406B-B5C4-7A5E4EE3C4C7}"/>
              </a:ext>
            </a:extLst>
          </p:cNvPr>
          <p:cNvSpPr/>
          <p:nvPr/>
        </p:nvSpPr>
        <p:spPr>
          <a:xfrm>
            <a:off x="109728" y="1030754"/>
            <a:ext cx="4528522" cy="122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a:solidFill>
                  <a:schemeClr val="tx1"/>
                </a:solidFill>
                <a:latin typeface="Bahnschrift" panose="020B0502040204020203" pitchFamily="34" charset="0"/>
              </a:rPr>
              <a:t>La Governance e la gestione della Strategia Nazionale</a:t>
            </a:r>
          </a:p>
        </p:txBody>
      </p:sp>
      <p:sp>
        <p:nvSpPr>
          <p:cNvPr id="8" name="Rettangolo 7">
            <a:extLst>
              <a:ext uri="{FF2B5EF4-FFF2-40B4-BE49-F238E27FC236}">
                <a16:creationId xmlns:a16="http://schemas.microsoft.com/office/drawing/2014/main" id="{9E0BCDD9-B300-477C-B0F5-889E47CA9F04}"/>
              </a:ext>
            </a:extLst>
          </p:cNvPr>
          <p:cNvSpPr/>
          <p:nvPr/>
        </p:nvSpPr>
        <p:spPr>
          <a:xfrm>
            <a:off x="1975653" y="5636746"/>
            <a:ext cx="2125734"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chemeClr val="tx1"/>
                </a:solidFill>
                <a:latin typeface="Bahnschrift" panose="020B0502040204020203" pitchFamily="34" charset="0"/>
              </a:rPr>
              <a:t>Fonte: MATTM, 2109</a:t>
            </a:r>
          </a:p>
        </p:txBody>
      </p:sp>
      <p:sp>
        <p:nvSpPr>
          <p:cNvPr id="10" name="CasellaDiTesto 9">
            <a:extLst>
              <a:ext uri="{FF2B5EF4-FFF2-40B4-BE49-F238E27FC236}">
                <a16:creationId xmlns:a16="http://schemas.microsoft.com/office/drawing/2014/main" id="{A1B393B2-2278-4974-A492-F0AD0E7E934B}"/>
              </a:ext>
            </a:extLst>
          </p:cNvPr>
          <p:cNvSpPr txBox="1"/>
          <p:nvPr/>
        </p:nvSpPr>
        <p:spPr>
          <a:xfrm>
            <a:off x="109728" y="624156"/>
            <a:ext cx="9057044" cy="369332"/>
          </a:xfrm>
          <a:prstGeom prst="rect">
            <a:avLst/>
          </a:prstGeom>
          <a:noFill/>
        </p:spPr>
        <p:txBody>
          <a:bodyPr wrap="square" rtlCol="0">
            <a:spAutoFit/>
          </a:bodyPr>
          <a:lstStyle/>
          <a:p>
            <a:r>
              <a:rPr lang="it-IT" dirty="0">
                <a:latin typeface="Bahnschrift" panose="020B0502040204020203" pitchFamily="34" charset="0"/>
              </a:rPr>
              <a:t>La Strategia Nazionale per lo Sviluppo Sostenibile (</a:t>
            </a:r>
            <a:r>
              <a:rPr lang="it-IT" dirty="0" err="1">
                <a:latin typeface="Bahnschrift" panose="020B0502040204020203" pitchFamily="34" charset="0"/>
              </a:rPr>
              <a:t>SNSvS</a:t>
            </a:r>
            <a:r>
              <a:rPr lang="it-IT" dirty="0">
                <a:latin typeface="Bahnschrift" panose="020B0502040204020203" pitchFamily="34" charset="0"/>
              </a:rPr>
              <a:t>)</a:t>
            </a:r>
          </a:p>
        </p:txBody>
      </p:sp>
      <p:sp>
        <p:nvSpPr>
          <p:cNvPr id="7" name="Titolo 1">
            <a:extLst>
              <a:ext uri="{FF2B5EF4-FFF2-40B4-BE49-F238E27FC236}">
                <a16:creationId xmlns:a16="http://schemas.microsoft.com/office/drawing/2014/main" id="{9B017827-658A-4E86-A26D-A0C96B26F0F3}"/>
              </a:ext>
            </a:extLst>
          </p:cNvPr>
          <p:cNvSpPr txBox="1">
            <a:spLocks/>
          </p:cNvSpPr>
          <p:nvPr/>
        </p:nvSpPr>
        <p:spPr>
          <a:xfrm>
            <a:off x="109728" y="28668"/>
            <a:ext cx="11564112" cy="6494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L’Agenda 2030 delle NU</a:t>
            </a:r>
          </a:p>
        </p:txBody>
      </p:sp>
    </p:spTree>
    <p:extLst>
      <p:ext uri="{BB962C8B-B14F-4D97-AF65-F5344CB8AC3E}">
        <p14:creationId xmlns:p14="http://schemas.microsoft.com/office/powerpoint/2010/main" val="1948240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196437" y="2908948"/>
            <a:ext cx="4030092" cy="2308324"/>
          </a:xfrm>
          <a:prstGeom prst="rect">
            <a:avLst/>
          </a:prstGeom>
          <a:solidFill>
            <a:srgbClr val="92D050"/>
          </a:solidFill>
        </p:spPr>
        <p:txBody>
          <a:bodyPr wrap="square" rtlCol="0">
            <a:spAutoFit/>
          </a:bodyPr>
          <a:lstStyle/>
          <a:p>
            <a:pPr marL="342900" indent="-342900">
              <a:buFont typeface="+mj-lt"/>
              <a:buAutoNum type="arabicPeriod" startAt="3"/>
            </a:pPr>
            <a:r>
              <a:rPr lang="it-IT" sz="2400" b="1" i="1" dirty="0">
                <a:solidFill>
                  <a:srgbClr val="000000"/>
                </a:solidFill>
                <a:latin typeface="Georgia" panose="02040502050405020303" pitchFamily="18" charset="0"/>
              </a:rPr>
              <a:t>Si articola  in cinque aree: Persone</a:t>
            </a:r>
          </a:p>
          <a:p>
            <a:pPr lvl="1"/>
            <a:r>
              <a:rPr lang="it-IT" sz="2400" b="1" i="1" dirty="0">
                <a:solidFill>
                  <a:srgbClr val="000000"/>
                </a:solidFill>
                <a:latin typeface="Georgia" panose="02040502050405020303" pitchFamily="18" charset="0"/>
              </a:rPr>
              <a:t>Pianeta</a:t>
            </a:r>
          </a:p>
          <a:p>
            <a:pPr lvl="1"/>
            <a:r>
              <a:rPr lang="it-IT" sz="2400" b="1" i="1" dirty="0">
                <a:solidFill>
                  <a:srgbClr val="000000"/>
                </a:solidFill>
                <a:latin typeface="Georgia" panose="02040502050405020303" pitchFamily="18" charset="0"/>
              </a:rPr>
              <a:t>Prosperità</a:t>
            </a:r>
          </a:p>
          <a:p>
            <a:pPr lvl="1"/>
            <a:r>
              <a:rPr lang="it-IT" sz="2400" b="1" i="1" dirty="0">
                <a:solidFill>
                  <a:srgbClr val="000000"/>
                </a:solidFill>
                <a:latin typeface="Georgia" panose="02040502050405020303" pitchFamily="18" charset="0"/>
              </a:rPr>
              <a:t>Pace</a:t>
            </a:r>
          </a:p>
          <a:p>
            <a:pPr lvl="1"/>
            <a:r>
              <a:rPr lang="it-IT" sz="2400" b="1" i="1" dirty="0">
                <a:solidFill>
                  <a:srgbClr val="000000"/>
                </a:solidFill>
                <a:latin typeface="Georgia" panose="02040502050405020303" pitchFamily="18" charset="0"/>
              </a:rPr>
              <a:t>Partnership</a:t>
            </a:r>
            <a:endParaRPr lang="it-IT" sz="2400" dirty="0"/>
          </a:p>
        </p:txBody>
      </p:sp>
      <p:sp>
        <p:nvSpPr>
          <p:cNvPr id="5" name="CasellaDiTesto 4"/>
          <p:cNvSpPr txBox="1"/>
          <p:nvPr/>
        </p:nvSpPr>
        <p:spPr>
          <a:xfrm>
            <a:off x="2550018" y="1122714"/>
            <a:ext cx="4176464" cy="1569660"/>
          </a:xfrm>
          <a:prstGeom prst="rect">
            <a:avLst/>
          </a:prstGeom>
          <a:solidFill>
            <a:schemeClr val="accent6"/>
          </a:solidFill>
        </p:spPr>
        <p:txBody>
          <a:bodyPr wrap="square" rtlCol="0">
            <a:spAutoFit/>
          </a:bodyPr>
          <a:lstStyle/>
          <a:p>
            <a:pPr marL="342900" indent="-342900">
              <a:buFont typeface="+mj-lt"/>
              <a:buAutoNum type="arabicPeriod"/>
            </a:pPr>
            <a:r>
              <a:rPr lang="it-IT" sz="2400" b="1" dirty="0"/>
              <a:t>Costituisce l’elemento cardine nell’attuazione in Italia dell’Agenda 2030 delle Nazioni Unite</a:t>
            </a:r>
          </a:p>
        </p:txBody>
      </p:sp>
      <p:sp>
        <p:nvSpPr>
          <p:cNvPr id="21" name="CasellaDiTesto 20"/>
          <p:cNvSpPr txBox="1"/>
          <p:nvPr/>
        </p:nvSpPr>
        <p:spPr>
          <a:xfrm>
            <a:off x="7404864" y="1056320"/>
            <a:ext cx="4176464" cy="2677656"/>
          </a:xfrm>
          <a:prstGeom prst="rect">
            <a:avLst/>
          </a:prstGeom>
          <a:solidFill>
            <a:srgbClr val="FFC000"/>
          </a:solidFill>
        </p:spPr>
        <p:txBody>
          <a:bodyPr wrap="square" rtlCol="0">
            <a:spAutoFit/>
          </a:bodyPr>
          <a:lstStyle/>
          <a:p>
            <a:pPr marL="342900" indent="-342900">
              <a:buFont typeface="+mj-lt"/>
              <a:buAutoNum type="arabicPeriod" startAt="2"/>
            </a:pPr>
            <a:r>
              <a:rPr lang="it-IT" sz="2400" b="1" dirty="0"/>
              <a:t>Fa propri i 4 principi guida dell’Agenda 2030:</a:t>
            </a:r>
          </a:p>
          <a:p>
            <a:pPr lvl="1"/>
            <a:r>
              <a:rPr lang="it-IT" sz="2400" b="1" dirty="0"/>
              <a:t>Integrazione</a:t>
            </a:r>
          </a:p>
          <a:p>
            <a:pPr lvl="1"/>
            <a:r>
              <a:rPr lang="it-IT" sz="2400" b="1" dirty="0"/>
              <a:t>Universalità</a:t>
            </a:r>
          </a:p>
          <a:p>
            <a:pPr lvl="1"/>
            <a:r>
              <a:rPr lang="it-IT" sz="2400" b="1" dirty="0"/>
              <a:t>Inclusione</a:t>
            </a:r>
          </a:p>
          <a:p>
            <a:pPr lvl="1"/>
            <a:r>
              <a:rPr lang="it-IT" sz="2400" b="1" dirty="0"/>
              <a:t>Trasformazione</a:t>
            </a:r>
            <a:endParaRPr lang="it-IT" sz="2400" dirty="0"/>
          </a:p>
          <a:p>
            <a:endParaRPr lang="it-IT" sz="2400" dirty="0"/>
          </a:p>
        </p:txBody>
      </p:sp>
      <p:sp>
        <p:nvSpPr>
          <p:cNvPr id="8" name="CasellaDiTesto 7"/>
          <p:cNvSpPr txBox="1"/>
          <p:nvPr/>
        </p:nvSpPr>
        <p:spPr>
          <a:xfrm>
            <a:off x="3196437" y="5319787"/>
            <a:ext cx="6241868" cy="830997"/>
          </a:xfrm>
          <a:prstGeom prst="rect">
            <a:avLst/>
          </a:prstGeom>
          <a:solidFill>
            <a:srgbClr val="00B050"/>
          </a:solidFill>
        </p:spPr>
        <p:txBody>
          <a:bodyPr wrap="square" rtlCol="0">
            <a:spAutoFit/>
          </a:bodyPr>
          <a:lstStyle/>
          <a:p>
            <a:r>
              <a:rPr lang="it-IT" sz="2400" b="1" dirty="0"/>
              <a:t>+ I vettori di sostenibilità (6° area) </a:t>
            </a:r>
            <a:endParaRPr lang="it-IT" sz="2400" dirty="0"/>
          </a:p>
          <a:p>
            <a:r>
              <a:rPr lang="it-IT" sz="2400" b="1" dirty="0"/>
              <a:t>FATTORI ABILITANTI PER LA  TRASFORMAZIONE</a:t>
            </a:r>
            <a:endParaRPr lang="it-IT" sz="2400" dirty="0"/>
          </a:p>
        </p:txBody>
      </p:sp>
      <p:sp>
        <p:nvSpPr>
          <p:cNvPr id="19" name="CasellaDiTesto 18"/>
          <p:cNvSpPr txBox="1"/>
          <p:nvPr/>
        </p:nvSpPr>
        <p:spPr>
          <a:xfrm>
            <a:off x="109728" y="628825"/>
            <a:ext cx="9057044" cy="646331"/>
          </a:xfrm>
          <a:prstGeom prst="rect">
            <a:avLst/>
          </a:prstGeom>
          <a:noFill/>
        </p:spPr>
        <p:txBody>
          <a:bodyPr wrap="square" rtlCol="0">
            <a:spAutoFit/>
          </a:bodyPr>
          <a:lstStyle/>
          <a:p>
            <a:r>
              <a:rPr lang="it-IT" b="1" dirty="0"/>
              <a:t>L’Attuazione dell’Agenda 2030 in Italia: la Strategia Nazionale per lo Sviluppo Sostenibile (</a:t>
            </a:r>
            <a:r>
              <a:rPr lang="it-IT" b="1" dirty="0" err="1"/>
              <a:t>SNSvS</a:t>
            </a:r>
            <a:r>
              <a:rPr lang="it-IT" b="1" dirty="0"/>
              <a:t>)</a:t>
            </a:r>
          </a:p>
        </p:txBody>
      </p:sp>
      <p:sp>
        <p:nvSpPr>
          <p:cNvPr id="9" name="Titolo 1">
            <a:extLst>
              <a:ext uri="{FF2B5EF4-FFF2-40B4-BE49-F238E27FC236}">
                <a16:creationId xmlns:a16="http://schemas.microsoft.com/office/drawing/2014/main" id="{0653B5D5-0D2B-4BD9-8919-363F662E97EF}"/>
              </a:ext>
            </a:extLst>
          </p:cNvPr>
          <p:cNvSpPr txBox="1">
            <a:spLocks/>
          </p:cNvSpPr>
          <p:nvPr/>
        </p:nvSpPr>
        <p:spPr>
          <a:xfrm>
            <a:off x="109728" y="28668"/>
            <a:ext cx="11564112" cy="6494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L’Agenda 2030 delle NU</a:t>
            </a:r>
          </a:p>
        </p:txBody>
      </p:sp>
    </p:spTree>
    <p:extLst>
      <p:ext uri="{BB962C8B-B14F-4D97-AF65-F5344CB8AC3E}">
        <p14:creationId xmlns:p14="http://schemas.microsoft.com/office/powerpoint/2010/main" val="1726460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61C0BD2-A95B-41B3-AB68-E0D65B740DA0}"/>
              </a:ext>
            </a:extLst>
          </p:cNvPr>
          <p:cNvPicPr>
            <a:picLocks noChangeAspect="1"/>
          </p:cNvPicPr>
          <p:nvPr/>
        </p:nvPicPr>
        <p:blipFill>
          <a:blip r:embed="rId3"/>
          <a:stretch>
            <a:fillRect/>
          </a:stretch>
        </p:blipFill>
        <p:spPr>
          <a:xfrm>
            <a:off x="6600632" y="592480"/>
            <a:ext cx="4562872" cy="5220000"/>
          </a:xfrm>
          <a:prstGeom prst="rect">
            <a:avLst/>
          </a:prstGeom>
        </p:spPr>
      </p:pic>
      <p:sp>
        <p:nvSpPr>
          <p:cNvPr id="9" name="CasellaDiTesto 8">
            <a:extLst>
              <a:ext uri="{FF2B5EF4-FFF2-40B4-BE49-F238E27FC236}">
                <a16:creationId xmlns:a16="http://schemas.microsoft.com/office/drawing/2014/main" id="{5B16F75C-16F9-44EA-B711-8F38ACF13363}"/>
              </a:ext>
            </a:extLst>
          </p:cNvPr>
          <p:cNvSpPr txBox="1"/>
          <p:nvPr/>
        </p:nvSpPr>
        <p:spPr>
          <a:xfrm>
            <a:off x="0" y="784135"/>
            <a:ext cx="9057044" cy="369332"/>
          </a:xfrm>
          <a:prstGeom prst="rect">
            <a:avLst/>
          </a:prstGeom>
          <a:noFill/>
        </p:spPr>
        <p:txBody>
          <a:bodyPr wrap="square" rtlCol="0">
            <a:spAutoFit/>
          </a:bodyPr>
          <a:lstStyle/>
          <a:p>
            <a:r>
              <a:rPr lang="it-IT" dirty="0">
                <a:latin typeface="Bahnschrift" panose="020B0502040204020203" pitchFamily="34" charset="0"/>
              </a:rPr>
              <a:t>La Strategia Nazionale per lo Sviluppo Sostenibile (</a:t>
            </a:r>
            <a:r>
              <a:rPr lang="it-IT" dirty="0" err="1">
                <a:latin typeface="Bahnschrift" panose="020B0502040204020203" pitchFamily="34" charset="0"/>
              </a:rPr>
              <a:t>SNSvS</a:t>
            </a:r>
            <a:r>
              <a:rPr lang="it-IT" dirty="0">
                <a:latin typeface="Bahnschrift" panose="020B0502040204020203" pitchFamily="34" charset="0"/>
              </a:rPr>
              <a:t>)</a:t>
            </a:r>
          </a:p>
        </p:txBody>
      </p:sp>
      <p:sp>
        <p:nvSpPr>
          <p:cNvPr id="6" name="Titolo 1">
            <a:extLst>
              <a:ext uri="{FF2B5EF4-FFF2-40B4-BE49-F238E27FC236}">
                <a16:creationId xmlns:a16="http://schemas.microsoft.com/office/drawing/2014/main" id="{83EB1F0A-392B-421A-8F89-AA4143201852}"/>
              </a:ext>
            </a:extLst>
          </p:cNvPr>
          <p:cNvSpPr txBox="1">
            <a:spLocks/>
          </p:cNvSpPr>
          <p:nvPr/>
        </p:nvSpPr>
        <p:spPr>
          <a:xfrm>
            <a:off x="109728" y="28668"/>
            <a:ext cx="11564112" cy="6494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L’Agenda 2030 delle NU</a:t>
            </a:r>
          </a:p>
        </p:txBody>
      </p:sp>
    </p:spTree>
    <p:extLst>
      <p:ext uri="{BB962C8B-B14F-4D97-AF65-F5344CB8AC3E}">
        <p14:creationId xmlns:p14="http://schemas.microsoft.com/office/powerpoint/2010/main" val="369903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924560" y="1137919"/>
            <a:ext cx="11054080" cy="5179645"/>
            <a:chOff x="667512" y="776287"/>
            <a:chExt cx="11414760" cy="5541278"/>
          </a:xfrm>
        </p:grpSpPr>
        <p:grpSp>
          <p:nvGrpSpPr>
            <p:cNvPr id="4" name="Gruppo 3"/>
            <p:cNvGrpSpPr/>
            <p:nvPr/>
          </p:nvGrpSpPr>
          <p:grpSpPr>
            <a:xfrm>
              <a:off x="850392" y="949084"/>
              <a:ext cx="7589520" cy="5368481"/>
              <a:chOff x="841248" y="904303"/>
              <a:chExt cx="7498080" cy="5368481"/>
            </a:xfrm>
          </p:grpSpPr>
          <p:pic>
            <p:nvPicPr>
              <p:cNvPr id="1026" name="Picture 2" descr="Economia e ambiente - Ok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248" y="904303"/>
                <a:ext cx="7498080" cy="536848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298448" y="5801296"/>
                <a:ext cx="3063240" cy="369332"/>
              </a:xfrm>
              <a:prstGeom prst="rect">
                <a:avLst/>
              </a:prstGeom>
              <a:noFill/>
            </p:spPr>
            <p:txBody>
              <a:bodyPr wrap="square" rtlCol="0">
                <a:spAutoFit/>
              </a:bodyPr>
              <a:lstStyle/>
              <a:p>
                <a:r>
                  <a:rPr lang="it-IT" dirty="0"/>
                  <a:t>Fonte: elaborazione propria</a:t>
                </a:r>
              </a:p>
            </p:txBody>
          </p:sp>
        </p:grpSp>
        <p:grpSp>
          <p:nvGrpSpPr>
            <p:cNvPr id="6" name="Gruppo 5"/>
            <p:cNvGrpSpPr/>
            <p:nvPr/>
          </p:nvGrpSpPr>
          <p:grpSpPr>
            <a:xfrm>
              <a:off x="6080760" y="4791676"/>
              <a:ext cx="5285232" cy="584775"/>
              <a:chOff x="6080760" y="4791676"/>
              <a:chExt cx="5285232" cy="584775"/>
            </a:xfrm>
          </p:grpSpPr>
          <p:sp>
            <p:nvSpPr>
              <p:cNvPr id="3" name="CasellaDiTesto 2"/>
              <p:cNvSpPr txBox="1"/>
              <p:nvPr/>
            </p:nvSpPr>
            <p:spPr>
              <a:xfrm>
                <a:off x="8906256" y="4791676"/>
                <a:ext cx="2459736" cy="584775"/>
              </a:xfrm>
              <a:prstGeom prst="rect">
                <a:avLst/>
              </a:prstGeom>
              <a:noFill/>
            </p:spPr>
            <p:txBody>
              <a:bodyPr wrap="square" rtlCol="0">
                <a:spAutoFit/>
              </a:bodyPr>
              <a:lstStyle/>
              <a:p>
                <a:r>
                  <a:rPr lang="it-IT" sz="3200" b="1" dirty="0">
                    <a:solidFill>
                      <a:srgbClr val="FF0000"/>
                    </a:solidFill>
                  </a:rPr>
                  <a:t>Esternalità</a:t>
                </a:r>
              </a:p>
            </p:txBody>
          </p:sp>
          <p:sp>
            <p:nvSpPr>
              <p:cNvPr id="5" name="Freccia a destra 4"/>
              <p:cNvSpPr/>
              <p:nvPr/>
            </p:nvSpPr>
            <p:spPr>
              <a:xfrm rot="10800000">
                <a:off x="6080760" y="4873752"/>
                <a:ext cx="2825496" cy="4206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CasellaDiTesto 7"/>
            <p:cNvSpPr txBox="1"/>
            <p:nvPr/>
          </p:nvSpPr>
          <p:spPr>
            <a:xfrm>
              <a:off x="667512" y="776287"/>
              <a:ext cx="11414760" cy="461665"/>
            </a:xfrm>
            <a:prstGeom prst="rect">
              <a:avLst/>
            </a:prstGeom>
            <a:noFill/>
          </p:spPr>
          <p:txBody>
            <a:bodyPr wrap="square" rtlCol="0">
              <a:spAutoFit/>
            </a:bodyPr>
            <a:lstStyle/>
            <a:p>
              <a:r>
                <a:rPr lang="it-IT" sz="2400" dirty="0"/>
                <a:t>Scambi fisici tra sistema ambientale e sistema economico – approccio tradizionale</a:t>
              </a:r>
            </a:p>
          </p:txBody>
        </p:sp>
      </p:grpSp>
      <p:sp>
        <p:nvSpPr>
          <p:cNvPr id="11" name="Titolo 1">
            <a:extLst>
              <a:ext uri="{FF2B5EF4-FFF2-40B4-BE49-F238E27FC236}">
                <a16:creationId xmlns:a16="http://schemas.microsoft.com/office/drawing/2014/main" id="{3785A505-169E-4D64-A9FA-A35CFAF9493E}"/>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241759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782320" y="931734"/>
            <a:ext cx="10881360" cy="5258753"/>
          </a:xfrm>
        </p:spPr>
        <p:txBody>
          <a:bodyPr>
            <a:noAutofit/>
          </a:bodyPr>
          <a:lstStyle/>
          <a:p>
            <a:pPr marL="0" indent="0">
              <a:lnSpc>
                <a:spcPct val="100000"/>
              </a:lnSpc>
              <a:spcBef>
                <a:spcPts val="0"/>
              </a:spcBef>
              <a:spcAft>
                <a:spcPts val="0"/>
              </a:spcAft>
              <a:buNone/>
            </a:pPr>
            <a:r>
              <a:rPr lang="it-IT" altLang="it-IT" sz="2800" b="1" dirty="0"/>
              <a:t>Esternalità</a:t>
            </a:r>
          </a:p>
          <a:p>
            <a:pPr marL="0" indent="0" algn="just">
              <a:lnSpc>
                <a:spcPct val="100000"/>
              </a:lnSpc>
              <a:spcBef>
                <a:spcPts val="0"/>
              </a:spcBef>
              <a:spcAft>
                <a:spcPts val="0"/>
              </a:spcAft>
              <a:buNone/>
            </a:pPr>
            <a:r>
              <a:rPr lang="it-IT" altLang="it-IT" sz="2800" dirty="0"/>
              <a:t>L’esternalità = effetti esterni e  collaterali e non intenzionali della produzione del consumo che influiscono positivamente o negativamente su terzi.</a:t>
            </a:r>
          </a:p>
          <a:p>
            <a:pPr marL="0" indent="0">
              <a:lnSpc>
                <a:spcPct val="100000"/>
              </a:lnSpc>
              <a:spcBef>
                <a:spcPts val="0"/>
              </a:spcBef>
              <a:spcAft>
                <a:spcPts val="0"/>
              </a:spcAft>
              <a:buNone/>
            </a:pPr>
            <a:r>
              <a:rPr lang="it-IT" altLang="it-IT" sz="2800" dirty="0"/>
              <a:t>Le esternalità possono essere negative e positive:</a:t>
            </a:r>
          </a:p>
          <a:p>
            <a:pPr marL="0" indent="0" algn="just">
              <a:lnSpc>
                <a:spcPct val="100000"/>
              </a:lnSpc>
              <a:spcBef>
                <a:spcPts val="0"/>
              </a:spcBef>
              <a:spcAft>
                <a:spcPts val="0"/>
              </a:spcAft>
              <a:buNone/>
            </a:pPr>
            <a:r>
              <a:rPr lang="it-IT" altLang="it-IT" sz="2800" dirty="0"/>
              <a:t>      - positive: determinano un aumento dell’utilità di soggetti terzi senza che questi indennizzano coloro che hanno provocato l’aumento d’utilità (es: paesaggio);</a:t>
            </a:r>
          </a:p>
          <a:p>
            <a:pPr marL="0" indent="0" algn="just">
              <a:lnSpc>
                <a:spcPct val="100000"/>
              </a:lnSpc>
              <a:spcBef>
                <a:spcPts val="0"/>
              </a:spcBef>
              <a:spcAft>
                <a:spcPts val="0"/>
              </a:spcAft>
              <a:buNone/>
            </a:pPr>
            <a:r>
              <a:rPr lang="it-IT" altLang="it-IT" sz="2800" dirty="0"/>
              <a:t>      - negative: determinano una diminuzione d’utilità di un soggetto terzo senza alcun risarcimento (es: inquinamento).</a:t>
            </a:r>
          </a:p>
          <a:p>
            <a:pPr marL="0" indent="0">
              <a:lnSpc>
                <a:spcPct val="100000"/>
              </a:lnSpc>
              <a:spcBef>
                <a:spcPts val="0"/>
              </a:spcBef>
              <a:spcAft>
                <a:spcPts val="0"/>
              </a:spcAft>
              <a:buNone/>
            </a:pPr>
            <a:r>
              <a:rPr lang="it-IT" altLang="it-IT" sz="2800" dirty="0">
                <a:solidFill>
                  <a:srgbClr val="FF0000"/>
                </a:solidFill>
              </a:rPr>
              <a:t>Le esternalità non determinano un costo o un compenso monetario.</a:t>
            </a:r>
          </a:p>
          <a:p>
            <a:pPr>
              <a:lnSpc>
                <a:spcPct val="100000"/>
              </a:lnSpc>
              <a:spcBef>
                <a:spcPts val="0"/>
              </a:spcBef>
              <a:spcAft>
                <a:spcPts val="0"/>
              </a:spcAft>
            </a:pPr>
            <a:endParaRPr lang="it-IT" sz="2800" dirty="0"/>
          </a:p>
        </p:txBody>
      </p:sp>
      <p:sp>
        <p:nvSpPr>
          <p:cNvPr id="4" name="Titolo 1">
            <a:extLst>
              <a:ext uri="{FF2B5EF4-FFF2-40B4-BE49-F238E27FC236}">
                <a16:creationId xmlns:a16="http://schemas.microsoft.com/office/drawing/2014/main" id="{22266F54-21F1-46FD-95D7-B0D6C0DB62F7}"/>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155981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822960" y="931734"/>
            <a:ext cx="10657840" cy="5258753"/>
          </a:xfrm>
        </p:spPr>
        <p:txBody>
          <a:bodyPr>
            <a:noAutofit/>
          </a:bodyPr>
          <a:lstStyle/>
          <a:p>
            <a:pPr marL="0" indent="0" algn="just">
              <a:lnSpc>
                <a:spcPct val="100000"/>
              </a:lnSpc>
              <a:spcBef>
                <a:spcPts val="0"/>
              </a:spcBef>
              <a:spcAft>
                <a:spcPts val="0"/>
              </a:spcAft>
              <a:buNone/>
            </a:pPr>
            <a:r>
              <a:rPr lang="it-IT" altLang="it-IT" sz="2800" b="1" dirty="0"/>
              <a:t>Esternalità</a:t>
            </a:r>
          </a:p>
          <a:p>
            <a:pPr marL="0" indent="0" algn="just">
              <a:lnSpc>
                <a:spcPct val="100000"/>
              </a:lnSpc>
              <a:spcBef>
                <a:spcPts val="0"/>
              </a:spcBef>
              <a:spcAft>
                <a:spcPts val="0"/>
              </a:spcAft>
              <a:buNone/>
            </a:pPr>
            <a:r>
              <a:rPr lang="it-IT" altLang="it-IT" sz="2800" dirty="0"/>
              <a:t>Le esternalità possono essere suddivise  in esternalità di produzione e  di consumo.</a:t>
            </a:r>
          </a:p>
          <a:p>
            <a:pPr marL="357188" indent="-357188" algn="just">
              <a:lnSpc>
                <a:spcPct val="100000"/>
              </a:lnSpc>
              <a:spcBef>
                <a:spcPts val="0"/>
              </a:spcBef>
              <a:spcAft>
                <a:spcPts val="0"/>
              </a:spcAft>
              <a:buFont typeface="Wingdings" panose="05000000000000000000" pitchFamily="2" charset="2"/>
              <a:buChar char="§"/>
            </a:pPr>
            <a:r>
              <a:rPr lang="it-IT" altLang="it-IT" sz="2800" dirty="0"/>
              <a:t>Esternalità di produzione positive (paesaggio agrario).</a:t>
            </a:r>
          </a:p>
          <a:p>
            <a:pPr marL="357188" indent="-357188" algn="just">
              <a:lnSpc>
                <a:spcPct val="100000"/>
              </a:lnSpc>
              <a:spcBef>
                <a:spcPts val="0"/>
              </a:spcBef>
              <a:spcAft>
                <a:spcPts val="0"/>
              </a:spcAft>
              <a:buFont typeface="Wingdings" panose="05000000000000000000" pitchFamily="2" charset="2"/>
              <a:buChar char="§"/>
            </a:pPr>
            <a:r>
              <a:rPr lang="it-IT" altLang="it-IT" sz="2800" dirty="0"/>
              <a:t>Esternalità di produzione  negative (la distruzione di ambienti naturali per la costruzione di un’autostrada).</a:t>
            </a:r>
          </a:p>
          <a:p>
            <a:pPr marL="357188" indent="-357188" algn="just">
              <a:lnSpc>
                <a:spcPct val="100000"/>
              </a:lnSpc>
              <a:spcBef>
                <a:spcPts val="0"/>
              </a:spcBef>
              <a:spcAft>
                <a:spcPts val="0"/>
              </a:spcAft>
              <a:buFont typeface="Wingdings" panose="05000000000000000000" pitchFamily="2" charset="2"/>
              <a:buChar char="§"/>
            </a:pPr>
            <a:r>
              <a:rPr lang="it-IT" altLang="it-IT" sz="2800" dirty="0"/>
              <a:t>Esternalità di consumo positive (la cura dei parchi dei giardini privati  che provoca un aumento del grado di soddisfazione dell’intera collettività).</a:t>
            </a:r>
          </a:p>
          <a:p>
            <a:pPr marL="357188" indent="-357188" algn="just">
              <a:lnSpc>
                <a:spcPct val="100000"/>
              </a:lnSpc>
              <a:spcBef>
                <a:spcPts val="0"/>
              </a:spcBef>
              <a:spcAft>
                <a:spcPts val="0"/>
              </a:spcAft>
              <a:buFont typeface="Wingdings" panose="05000000000000000000" pitchFamily="2" charset="2"/>
              <a:buChar char="§"/>
            </a:pPr>
            <a:r>
              <a:rPr lang="it-IT" altLang="it-IT" sz="2800" dirty="0"/>
              <a:t>Esternalità di consumo negative (produzione di rifiuti, inquinamento da riscaldamento e da uso dell’automobile).</a:t>
            </a:r>
            <a:endParaRPr lang="it-IT" sz="2800" dirty="0"/>
          </a:p>
        </p:txBody>
      </p:sp>
      <p:sp>
        <p:nvSpPr>
          <p:cNvPr id="5" name="Titolo 1">
            <a:extLst>
              <a:ext uri="{FF2B5EF4-FFF2-40B4-BE49-F238E27FC236}">
                <a16:creationId xmlns:a16="http://schemas.microsoft.com/office/drawing/2014/main" id="{9B20854F-0B8E-410D-B4DF-EE0DA5986645}"/>
              </a:ext>
            </a:extLst>
          </p:cNvPr>
          <p:cNvSpPr txBox="1">
            <a:spLocks/>
          </p:cNvSpPr>
          <p:nvPr/>
        </p:nvSpPr>
        <p:spPr>
          <a:xfrm>
            <a:off x="711200" y="256032"/>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1836269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5"/>
          <p:cNvSpPr>
            <a:spLocks noGrp="1"/>
          </p:cNvSpPr>
          <p:nvPr>
            <p:ph type="sldNum" sz="quarter" idx="12"/>
          </p:nvPr>
        </p:nvSpPr>
        <p:spPr>
          <a:noFill/>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fld id="{E5744630-12F7-4A9B-9453-8D756652CE46}" type="slidenum">
              <a:rPr lang="it-IT" altLang="it-IT" sz="1400"/>
              <a:pPr/>
              <a:t>9</a:t>
            </a:fld>
            <a:endParaRPr lang="it-IT" altLang="it-IT" sz="1400"/>
          </a:p>
        </p:txBody>
      </p:sp>
      <p:grpSp>
        <p:nvGrpSpPr>
          <p:cNvPr id="6" name="Gruppo 5"/>
          <p:cNvGrpSpPr/>
          <p:nvPr/>
        </p:nvGrpSpPr>
        <p:grpSpPr>
          <a:xfrm>
            <a:off x="4227491" y="776287"/>
            <a:ext cx="5275961" cy="5307461"/>
            <a:chOff x="2789047" y="776286"/>
            <a:chExt cx="5275961" cy="5307461"/>
          </a:xfrm>
        </p:grpSpPr>
        <p:pic>
          <p:nvPicPr>
            <p:cNvPr id="15362" name="Picture 2" descr="Il rapporto sui limiti dello sviluppo del Club di R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047" y="776286"/>
              <a:ext cx="5275961" cy="5307461"/>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6364224" y="5623560"/>
              <a:ext cx="1700784" cy="32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grpSp>
      <p:sp>
        <p:nvSpPr>
          <p:cNvPr id="7" name="CasellaDiTesto 6"/>
          <p:cNvSpPr txBox="1"/>
          <p:nvPr/>
        </p:nvSpPr>
        <p:spPr>
          <a:xfrm>
            <a:off x="4306808" y="5899082"/>
            <a:ext cx="3063240" cy="369332"/>
          </a:xfrm>
          <a:prstGeom prst="rect">
            <a:avLst/>
          </a:prstGeom>
          <a:noFill/>
        </p:spPr>
        <p:txBody>
          <a:bodyPr wrap="square" rtlCol="0">
            <a:spAutoFit/>
          </a:bodyPr>
          <a:lstStyle/>
          <a:p>
            <a:r>
              <a:rPr lang="it-IT" dirty="0"/>
              <a:t>Fonte: elaborazione propria</a:t>
            </a:r>
          </a:p>
        </p:txBody>
      </p:sp>
      <p:sp>
        <p:nvSpPr>
          <p:cNvPr id="9" name="CasellaDiTesto 8">
            <a:extLst>
              <a:ext uri="{FF2B5EF4-FFF2-40B4-BE49-F238E27FC236}">
                <a16:creationId xmlns:a16="http://schemas.microsoft.com/office/drawing/2014/main" id="{F8A5FAFE-8033-40E0-B6EC-1E3EA999AC3C}"/>
              </a:ext>
            </a:extLst>
          </p:cNvPr>
          <p:cNvSpPr txBox="1"/>
          <p:nvPr/>
        </p:nvSpPr>
        <p:spPr>
          <a:xfrm>
            <a:off x="474090" y="639127"/>
            <a:ext cx="4392550" cy="1200329"/>
          </a:xfrm>
          <a:prstGeom prst="rect">
            <a:avLst/>
          </a:prstGeom>
          <a:noFill/>
        </p:spPr>
        <p:txBody>
          <a:bodyPr wrap="square" rtlCol="0">
            <a:spAutoFit/>
          </a:bodyPr>
          <a:lstStyle/>
          <a:p>
            <a:r>
              <a:rPr lang="it-IT" sz="2400" dirty="0"/>
              <a:t>Scambi fisici tra sistema ambientale e sistema economico – approccio circolare</a:t>
            </a:r>
          </a:p>
        </p:txBody>
      </p:sp>
      <p:sp>
        <p:nvSpPr>
          <p:cNvPr id="10" name="Titolo 1">
            <a:extLst>
              <a:ext uri="{FF2B5EF4-FFF2-40B4-BE49-F238E27FC236}">
                <a16:creationId xmlns:a16="http://schemas.microsoft.com/office/drawing/2014/main" id="{B2C539E9-546C-4C9D-9ABB-FF618CF4882B}"/>
              </a:ext>
            </a:extLst>
          </p:cNvPr>
          <p:cNvSpPr txBox="1">
            <a:spLocks/>
          </p:cNvSpPr>
          <p:nvPr/>
        </p:nvSpPr>
        <p:spPr>
          <a:xfrm>
            <a:off x="450470" y="-68661"/>
            <a:ext cx="11267440" cy="7762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3600" b="1" dirty="0">
                <a:solidFill>
                  <a:schemeClr val="accent2"/>
                </a:solidFill>
                <a:latin typeface="+mn-lt"/>
              </a:rPr>
              <a:t>Lo sviluppo sostenibile</a:t>
            </a:r>
          </a:p>
        </p:txBody>
      </p:sp>
    </p:spTree>
    <p:extLst>
      <p:ext uri="{BB962C8B-B14F-4D97-AF65-F5344CB8AC3E}">
        <p14:creationId xmlns:p14="http://schemas.microsoft.com/office/powerpoint/2010/main" val="1236729224"/>
      </p:ext>
    </p:extLst>
  </p:cSld>
  <p:clrMapOvr>
    <a:masterClrMapping/>
  </p:clrMapOvr>
</p:sld>
</file>

<file path=ppt/theme/theme1.xml><?xml version="1.0" encoding="utf-8"?>
<a:theme xmlns:a="http://schemas.openxmlformats.org/drawingml/2006/main" name="Retrospettivo">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820</TotalTime>
  <Words>3668</Words>
  <Application>Microsoft Office PowerPoint</Application>
  <PresentationFormat>Widescreen</PresentationFormat>
  <Paragraphs>332</Paragraphs>
  <Slides>55</Slides>
  <Notes>9</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55</vt:i4>
      </vt:variant>
    </vt:vector>
  </HeadingPairs>
  <TitlesOfParts>
    <vt:vector size="67" baseType="lpstr">
      <vt:lpstr>ＭＳ Ｐゴシック</vt:lpstr>
      <vt:lpstr>Arial</vt:lpstr>
      <vt:lpstr>Bahnschrift</vt:lpstr>
      <vt:lpstr>Calibri</vt:lpstr>
      <vt:lpstr>Calibri Light</vt:lpstr>
      <vt:lpstr>Geneva</vt:lpstr>
      <vt:lpstr>Georgia</vt:lpstr>
      <vt:lpstr>Lucida Sans</vt:lpstr>
      <vt:lpstr>Times New Roman</vt:lpstr>
      <vt:lpstr>Verdana</vt:lpstr>
      <vt:lpstr>Wingdings</vt:lpstr>
      <vt:lpstr>Retrospettivo</vt:lpstr>
      <vt:lpstr>Strategie per la sostenibilità e l'economia circolare delle imprese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modello “istituzionale” della Triple Bottom Line </vt:lpstr>
      <vt:lpstr>Presentazione standard di PowerPoint</vt:lpstr>
      <vt:lpstr>Presentazione standard di PowerPoint</vt:lpstr>
      <vt:lpstr>Il Bioeconomic Model </vt:lpstr>
      <vt:lpstr>Presentazione standard di PowerPoint</vt:lpstr>
      <vt:lpstr>Presentazione standard di PowerPoint</vt:lpstr>
      <vt:lpstr>Dal rapporto Brundtland ad Agenda 2030</vt:lpstr>
      <vt:lpstr>Presentazione standard di PowerPoint</vt:lpstr>
      <vt:lpstr>Gli obiettivi dell’Agenda 2030 delle NU (SDGs)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Economia e gestione ambientale</dc:title>
  <dc:creator>Gianluigi</dc:creator>
  <cp:lastModifiedBy>GALLENTI GIANLUIGI</cp:lastModifiedBy>
  <cp:revision>78</cp:revision>
  <dcterms:created xsi:type="dcterms:W3CDTF">2020-12-09T10:02:06Z</dcterms:created>
  <dcterms:modified xsi:type="dcterms:W3CDTF">2025-09-25T09:53:16Z</dcterms:modified>
</cp:coreProperties>
</file>