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8" r:id="rId2"/>
    <p:sldId id="305" r:id="rId3"/>
    <p:sldId id="260" r:id="rId4"/>
    <p:sldId id="291" r:id="rId5"/>
    <p:sldId id="289" r:id="rId6"/>
    <p:sldId id="296" r:id="rId7"/>
    <p:sldId id="261" r:id="rId8"/>
    <p:sldId id="262" r:id="rId9"/>
    <p:sldId id="301" r:id="rId10"/>
    <p:sldId id="297" r:id="rId11"/>
    <p:sldId id="264" r:id="rId12"/>
    <p:sldId id="263" r:id="rId13"/>
    <p:sldId id="285" r:id="rId14"/>
    <p:sldId id="265" r:id="rId15"/>
    <p:sldId id="298" r:id="rId16"/>
    <p:sldId id="266" r:id="rId17"/>
    <p:sldId id="268" r:id="rId18"/>
    <p:sldId id="290" r:id="rId19"/>
    <p:sldId id="294" r:id="rId20"/>
    <p:sldId id="269" r:id="rId21"/>
    <p:sldId id="270" r:id="rId22"/>
    <p:sldId id="273" r:id="rId23"/>
    <p:sldId id="271" r:id="rId24"/>
    <p:sldId id="272" r:id="rId25"/>
    <p:sldId id="288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6" r:id="rId38"/>
    <p:sldId id="287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308" autoAdjust="0"/>
  </p:normalViewPr>
  <p:slideViewPr>
    <p:cSldViewPr snapToGrid="0">
      <p:cViewPr varScale="1">
        <p:scale>
          <a:sx n="58" d="100"/>
          <a:sy n="58" d="100"/>
        </p:scale>
        <p:origin x="17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DEB70-9C82-4047-A8D5-862636D1765A}" type="datetimeFigureOut">
              <a:rPr lang="it-IT" smtClean="0"/>
              <a:t>26/09/2025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9D727-A2ED-456D-BFBD-F71AD65C88E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071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9D727-A2ED-456D-BFBD-F71AD65C88E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648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Velocità spazio/distanza percorso nell’unità di tempo</a:t>
            </a:r>
          </a:p>
          <a:p>
            <a:r>
              <a:rPr lang="it-IT" dirty="0"/>
              <a:t>299.792,458 km/s trecentomila km al secondo, la circonferenza della Terra è di 40.075,0 km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D727-A2ED-456D-BFBD-F71AD65C88E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848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FM = modulazione di frequenza;  AM  = modulazione di ampiezza , sono tecniche di trasmissione utilizzate per trasmettere informazioni usando la variazione di frequenza dell'onda portante.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D727-A2ED-456D-BFBD-F71AD65C88E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06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Scivolo corpi assumono qualsiasi valore di energia, fisica quantistica solo nelle particelle molto piccole possono assumere valori ben definiti di energia scalini della scala</a:t>
            </a:r>
          </a:p>
          <a:p>
            <a:r>
              <a:rPr lang="it-IT" dirty="0"/>
              <a:t>Valori di energia ottenibili risolvendo l’</a:t>
            </a:r>
            <a:r>
              <a:rPr lang="it-IT" dirty="0" err="1"/>
              <a:t>eq</a:t>
            </a:r>
            <a:r>
              <a:rPr lang="it-IT" dirty="0"/>
              <a:t> di H psi = E psi H operatore hamiltoniano psi sono le autofunzioni che descrivono gli stati corrispondenti ai diversi scalini della scala</a:t>
            </a:r>
            <a:r>
              <a:rPr lang="it-IT" baseline="0" dirty="0"/>
              <a:t> ed E energia associata dei diversi scalini</a:t>
            </a:r>
          </a:p>
          <a:p>
            <a:r>
              <a:rPr lang="it-IT" baseline="0" dirty="0"/>
              <a:t>Possiamo calcolare le energie che le particelle possono assumere</a:t>
            </a:r>
          </a:p>
          <a:p>
            <a:r>
              <a:rPr lang="it-IT" dirty="0"/>
              <a:t>In pratica l’operatore Hamiltoniano è un operatore che, applicato ad una generica funzione d’onda psi </a:t>
            </a:r>
            <a:r>
              <a:rPr lang="it-IT" b="1" dirty="0"/>
              <a:t>, </a:t>
            </a:r>
            <a:r>
              <a:rPr lang="it-IT" dirty="0"/>
              <a:t>ne restituisce una derivata seconda rispetto alle coordinate spaziali sommata del valore di stessa moltiplicata per il potenziale.  </a:t>
            </a:r>
          </a:p>
          <a:p>
            <a:r>
              <a:rPr lang="it-IT" b="0" i="0" dirty="0">
                <a:effectLst/>
              </a:rPr>
              <a:t>l'operatore hamiltoniano è una funzione che consente di calcolare l'energia totale associata ad un certo sistema fisico descritto da una funzione d'onda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9D727-A2ED-456D-BFBD-F71AD65C88E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10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9D727-A2ED-456D-BFBD-F71AD65C88E0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58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Fine I lezione, 2h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9D727-A2ED-456D-BFBD-F71AD65C88E0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05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D71C-D260-467D-92DA-3E63C8A7B5D1}" type="datetime1">
              <a:rPr lang="it-IT" smtClean="0"/>
              <a:t>26/09/2025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58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5BC1-31C4-42B9-95A0-74BCF66003B6}" type="datetime1">
              <a:rPr lang="it-IT" smtClean="0"/>
              <a:t>26/09/2025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31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529A-EE7D-4E09-872E-DDA4646CF27F}" type="datetime1">
              <a:rPr lang="it-IT" smtClean="0"/>
              <a:t>26/09/2025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765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A6CC-2368-4809-B88C-31DD71004CB9}" type="datetime1">
              <a:rPr lang="it-IT" smtClean="0"/>
              <a:t>26/09/2025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261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40CC5-7E86-4C43-B406-F8356D8632EB}" type="datetime1">
              <a:rPr lang="it-IT" smtClean="0"/>
              <a:t>26/09/2025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63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3F0A-E7A1-44D8-A690-66BFDDEA94F8}" type="datetime1">
              <a:rPr lang="it-IT" smtClean="0"/>
              <a:t>26/09/2025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64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725F-F3F5-4329-801F-85CB50D52192}" type="datetime1">
              <a:rPr lang="it-IT" smtClean="0"/>
              <a:t>26/09/2025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50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C6E00-62AE-4E54-A78F-CE7EC47C2524}" type="datetime1">
              <a:rPr lang="it-IT" smtClean="0"/>
              <a:t>26/09/2025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98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CA8CC-FF54-41D9-BB34-2409C36E68CF}" type="datetime1">
              <a:rPr lang="it-IT" smtClean="0"/>
              <a:t>26/09/2025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11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0341-F406-4752-BBBA-A0935DAD88FF}" type="datetime1">
              <a:rPr lang="it-IT" smtClean="0"/>
              <a:t>26/09/2025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768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DF4C-31F8-404A-8AC1-6EF55654D28F}" type="datetime1">
              <a:rPr lang="it-IT" smtClean="0"/>
              <a:t>26/09/2025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46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301D-439C-44D3-A7D7-58A032B08E70}" type="datetime1">
              <a:rPr lang="it-IT" smtClean="0"/>
              <a:t>26/09/2025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22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96755-E4F4-479B-9FFA-2A278919BD14}" type="datetime1">
              <a:rPr lang="it-IT" smtClean="0"/>
              <a:t>26/09/2025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01C0B-8AB7-459F-8676-446C7EEAB8F0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535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filippini@units.it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0941" y="930680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>METODI CHIMICO FISICI IN CHIMICA ORGANICA</a:t>
            </a:r>
            <a:br>
              <a:rPr lang="it-IT" b="1" dirty="0"/>
            </a:br>
            <a:br>
              <a:rPr lang="it-IT" b="1" dirty="0"/>
            </a:br>
            <a:br>
              <a:rPr lang="it-IT" b="1" dirty="0"/>
            </a:br>
            <a:br>
              <a:rPr lang="it-IT" sz="3100" b="1" dirty="0"/>
            </a:br>
            <a:endParaRPr lang="it-IT" sz="31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52054" y="2256243"/>
            <a:ext cx="743989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200" b="1" dirty="0"/>
          </a:p>
          <a:p>
            <a:pPr algn="ctr"/>
            <a:r>
              <a:rPr lang="it-IT" sz="3600" b="1" dirty="0"/>
              <a:t>6 CFU, 48 ore di lezione</a:t>
            </a:r>
          </a:p>
          <a:p>
            <a:pPr algn="ctr"/>
            <a:r>
              <a:rPr lang="it-IT" sz="3600" b="1" dirty="0"/>
              <a:t>Prof. Giacomo Filippini </a:t>
            </a:r>
          </a:p>
          <a:p>
            <a:pPr algn="ctr"/>
            <a:r>
              <a:rPr lang="it-IT" sz="3600" dirty="0"/>
              <a:t>Ufficio: II piano ed. C11</a:t>
            </a:r>
          </a:p>
          <a:p>
            <a:pPr algn="ctr"/>
            <a:r>
              <a:rPr lang="it-IT" sz="3600" dirty="0"/>
              <a:t>E-mail: </a:t>
            </a:r>
            <a:r>
              <a:rPr lang="it-IT" sz="3600" dirty="0">
                <a:hlinkClick r:id="rId2"/>
              </a:rPr>
              <a:t>gfilippini@units.it</a:t>
            </a:r>
            <a:endParaRPr lang="it-IT" sz="3600" dirty="0"/>
          </a:p>
          <a:p>
            <a:pPr algn="ctr"/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3999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57350"/>
            <a:ext cx="7886700" cy="1325563"/>
          </a:xfrm>
        </p:spPr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78444"/>
            <a:ext cx="7886700" cy="5140326"/>
          </a:xfrm>
        </p:spPr>
        <p:txBody>
          <a:bodyPr/>
          <a:lstStyle/>
          <a:p>
            <a:pPr algn="just"/>
            <a:r>
              <a:rPr lang="it-IT" dirty="0"/>
              <a:t>Il campo elettrico (</a:t>
            </a:r>
            <a:r>
              <a:rPr lang="it-IT" b="1" dirty="0"/>
              <a:t>E</a:t>
            </a:r>
            <a:r>
              <a:rPr lang="it-IT" dirty="0"/>
              <a:t>) e il campo magnetico (</a:t>
            </a:r>
            <a:r>
              <a:rPr lang="it-IT" b="1" dirty="0"/>
              <a:t>B</a:t>
            </a:r>
            <a:r>
              <a:rPr lang="it-IT" dirty="0"/>
              <a:t> o </a:t>
            </a:r>
            <a:r>
              <a:rPr lang="it-IT" b="1" dirty="0"/>
              <a:t>M</a:t>
            </a:r>
            <a:r>
              <a:rPr lang="it-IT" dirty="0"/>
              <a:t>) sono </a:t>
            </a:r>
            <a:r>
              <a:rPr lang="it-IT" b="1" dirty="0"/>
              <a:t>associati</a:t>
            </a:r>
            <a:r>
              <a:rPr lang="it-IT" dirty="0"/>
              <a:t> e sono </a:t>
            </a:r>
            <a:r>
              <a:rPr lang="it-IT" b="1" dirty="0"/>
              <a:t>perpendicolari </a:t>
            </a:r>
            <a:r>
              <a:rPr lang="it-IT" dirty="0"/>
              <a:t>tra loro e nei confronti della direzione dell'onda. Quando aumenta il campo elettrico (</a:t>
            </a:r>
            <a:r>
              <a:rPr lang="it-IT" b="1" dirty="0"/>
              <a:t>E</a:t>
            </a:r>
            <a:r>
              <a:rPr lang="it-IT" dirty="0"/>
              <a:t>) aumenta il campo magnetico (</a:t>
            </a:r>
            <a:r>
              <a:rPr lang="it-IT" b="1" dirty="0"/>
              <a:t>B</a:t>
            </a:r>
            <a:r>
              <a:rPr lang="it-IT" dirty="0"/>
              <a:t>) e viceversa.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10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6F4D8B-656F-5B75-2D7A-357875658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59" y="3266270"/>
            <a:ext cx="4500054" cy="3304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9C63C1-2B07-B41D-A8F6-C3E077AE0F76}"/>
              </a:ext>
            </a:extLst>
          </p:cNvPr>
          <p:cNvSpPr txBox="1"/>
          <p:nvPr/>
        </p:nvSpPr>
        <p:spPr>
          <a:xfrm>
            <a:off x="6634413" y="4333858"/>
            <a:ext cx="26351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i="1" dirty="0"/>
              <a:t>Fisica Classica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66220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1559" y="1825625"/>
            <a:ext cx="7886700" cy="4351338"/>
          </a:xfrm>
        </p:spPr>
        <p:txBody>
          <a:bodyPr/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Lunghezza d’onda 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l </a:t>
            </a:r>
            <a:r>
              <a:rPr lang="it-IT" dirty="0">
                <a:latin typeface="Symbol" panose="05050102010706020507" pitchFamily="18" charset="2"/>
              </a:rPr>
              <a:t>(</a:t>
            </a:r>
            <a:r>
              <a:rPr lang="it-IT" dirty="0"/>
              <a:t>lambda</a:t>
            </a:r>
            <a:r>
              <a:rPr lang="it-IT" dirty="0">
                <a:latin typeface="Symbol" panose="05050102010706020507" pitchFamily="18" charset="2"/>
              </a:rPr>
              <a:t>)</a:t>
            </a:r>
            <a:r>
              <a:rPr lang="it-IT" dirty="0"/>
              <a:t>: è la distanza tra due qualsiasi punti consecutivi identici su un’onda, o spazio percorso da due punti in fase dell’onda durante un’oscillazione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86" y="4403775"/>
            <a:ext cx="2756030" cy="177318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79325" y="4139097"/>
            <a:ext cx="1660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dirty="0"/>
              <a:t>Lunghezza d’onda</a:t>
            </a:r>
          </a:p>
          <a:p>
            <a:pPr algn="ctr"/>
            <a:r>
              <a:rPr lang="it-IT" sz="1600" dirty="0"/>
              <a:t> </a:t>
            </a:r>
            <a:r>
              <a:rPr lang="it-IT" sz="1600" dirty="0">
                <a:latin typeface="Symbol" panose="05050102010706020507" pitchFamily="18" charset="2"/>
              </a:rPr>
              <a:t>l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294909" y="4237971"/>
            <a:ext cx="40494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Espressa in metri (m)</a:t>
            </a:r>
          </a:p>
          <a:p>
            <a:r>
              <a:rPr lang="it-IT" sz="2400" dirty="0"/>
              <a:t>millimetri (mm) 1 mm = 10</a:t>
            </a:r>
            <a:r>
              <a:rPr lang="it-IT" sz="2400" baseline="30000" dirty="0"/>
              <a:t>-3 </a:t>
            </a:r>
            <a:r>
              <a:rPr lang="it-IT" sz="2400" dirty="0"/>
              <a:t>m </a:t>
            </a:r>
          </a:p>
          <a:p>
            <a:r>
              <a:rPr lang="it-IT" sz="2400" dirty="0"/>
              <a:t>micrometri (</a:t>
            </a:r>
            <a:r>
              <a:rPr lang="it-IT" sz="2400" dirty="0">
                <a:latin typeface="Symbol" panose="05050102010706020507" pitchFamily="18" charset="2"/>
              </a:rPr>
              <a:t>m</a:t>
            </a:r>
            <a:r>
              <a:rPr lang="it-IT" sz="2400" dirty="0"/>
              <a:t>m) 1 </a:t>
            </a:r>
            <a:r>
              <a:rPr lang="it-IT" sz="2400" dirty="0">
                <a:latin typeface="Symbol" panose="05050102010706020507" pitchFamily="18" charset="2"/>
              </a:rPr>
              <a:t>m</a:t>
            </a:r>
            <a:r>
              <a:rPr lang="it-IT" sz="2400" dirty="0"/>
              <a:t>m = 10</a:t>
            </a:r>
            <a:r>
              <a:rPr lang="it-IT" sz="2400" baseline="30000" dirty="0"/>
              <a:t>-6 </a:t>
            </a:r>
            <a:r>
              <a:rPr lang="it-IT" sz="2400" dirty="0"/>
              <a:t>m</a:t>
            </a:r>
          </a:p>
          <a:p>
            <a:r>
              <a:rPr lang="it-IT" sz="2400" dirty="0"/>
              <a:t>nanometri (nm)  1 nm = 10</a:t>
            </a:r>
            <a:r>
              <a:rPr lang="it-IT" sz="2400" baseline="30000" dirty="0"/>
              <a:t>-9 </a:t>
            </a:r>
            <a:r>
              <a:rPr lang="it-IT" sz="2400" dirty="0"/>
              <a:t>m</a:t>
            </a:r>
          </a:p>
          <a:p>
            <a:r>
              <a:rPr lang="it-IT" sz="2400" dirty="0"/>
              <a:t>Angstrom (Å) 1 Å = 10</a:t>
            </a:r>
            <a:r>
              <a:rPr lang="it-IT" sz="2400" baseline="30000" dirty="0"/>
              <a:t>-10 </a:t>
            </a:r>
            <a:r>
              <a:rPr lang="it-IT" sz="2400" dirty="0"/>
              <a:t>m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201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Frequenza 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it-IT" dirty="0">
                <a:latin typeface="Symbol" panose="05050102010706020507" pitchFamily="18" charset="2"/>
              </a:rPr>
              <a:t> (</a:t>
            </a:r>
            <a:r>
              <a:rPr lang="it-IT" dirty="0"/>
              <a:t>ni</a:t>
            </a:r>
            <a:r>
              <a:rPr lang="it-IT" dirty="0">
                <a:latin typeface="Symbol" panose="05050102010706020507" pitchFamily="18" charset="2"/>
              </a:rPr>
              <a:t>)</a:t>
            </a:r>
            <a:r>
              <a:rPr lang="it-IT" dirty="0"/>
              <a:t>: numero di cicli interi di un’onda che passano attraverso un dato punto in un secondo, numero di oscillazioni al secondo compiute dal vettore campo elettrico </a:t>
            </a:r>
            <a:r>
              <a:rPr lang="it-IT" dirty="0">
                <a:solidFill>
                  <a:srgbClr val="00B0F0"/>
                </a:solidFill>
              </a:rPr>
              <a:t>E</a:t>
            </a:r>
            <a:r>
              <a:rPr lang="it-IT" dirty="0"/>
              <a:t>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239" y="3688127"/>
            <a:ext cx="5693377" cy="12303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397455" y="5222856"/>
            <a:ext cx="50891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/>
              <a:t>unità: s</a:t>
            </a:r>
            <a:r>
              <a:rPr lang="it-IT" sz="2800" baseline="30000" dirty="0"/>
              <a:t>-1</a:t>
            </a:r>
            <a:r>
              <a:rPr lang="it-IT" sz="2800" dirty="0"/>
              <a:t> o Hertz (Hz)</a:t>
            </a:r>
          </a:p>
          <a:p>
            <a:r>
              <a:rPr lang="it-IT" sz="2800" dirty="0"/>
              <a:t>1Hz = 1 ciclo per secondo = 1s</a:t>
            </a:r>
            <a:r>
              <a:rPr lang="it-IT" sz="2800" baseline="30000" dirty="0"/>
              <a:t>-1</a:t>
            </a:r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4336473" y="3782290"/>
            <a:ext cx="13854" cy="50716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4294180" y="3888657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E</a:t>
            </a:r>
            <a:endParaRPr lang="it-IT" b="1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750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3237" y="1711328"/>
            <a:ext cx="8617526" cy="464502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sz="3100" dirty="0"/>
              <a:t>L’onda </a:t>
            </a:r>
            <a:r>
              <a:rPr lang="it-IT" sz="3400" dirty="0"/>
              <a:t>elettromagnetica</a:t>
            </a:r>
            <a:r>
              <a:rPr lang="it-IT" sz="3100" dirty="0"/>
              <a:t> </a:t>
            </a:r>
            <a:r>
              <a:rPr lang="it-IT" sz="3100" b="1" dirty="0"/>
              <a:t>viaggia nel vuoto </a:t>
            </a:r>
            <a:r>
              <a:rPr lang="it-IT" sz="3100" dirty="0"/>
              <a:t>alla velocità </a:t>
            </a:r>
            <a:r>
              <a:rPr lang="it-IT" sz="3100" b="1" i="1" dirty="0"/>
              <a:t>c</a:t>
            </a:r>
          </a:p>
          <a:p>
            <a:pPr marL="0" indent="0" algn="just">
              <a:buNone/>
            </a:pPr>
            <a:endParaRPr lang="it-IT" sz="3100" i="1" dirty="0"/>
          </a:p>
          <a:p>
            <a:pPr marL="0" indent="0" algn="ctr">
              <a:buNone/>
            </a:pPr>
            <a:r>
              <a:rPr lang="it-IT" sz="3100" i="1" dirty="0"/>
              <a:t>c</a:t>
            </a:r>
            <a:r>
              <a:rPr lang="it-IT" sz="3100" dirty="0"/>
              <a:t> = </a:t>
            </a:r>
            <a:r>
              <a:rPr lang="it-IT" sz="3100" dirty="0">
                <a:latin typeface="Symbol" panose="05050102010706020507" pitchFamily="18" charset="2"/>
              </a:rPr>
              <a:t>n l</a:t>
            </a:r>
            <a:r>
              <a:rPr lang="it-IT" sz="3100" dirty="0"/>
              <a:t> = 2.998 x 10</a:t>
            </a:r>
            <a:r>
              <a:rPr lang="it-IT" sz="3100" baseline="30000" dirty="0"/>
              <a:t>8</a:t>
            </a:r>
            <a:r>
              <a:rPr lang="it-IT" sz="3100" dirty="0"/>
              <a:t> ms</a:t>
            </a:r>
            <a:r>
              <a:rPr lang="it-IT" sz="3100" baseline="30000" dirty="0"/>
              <a:t>-1</a:t>
            </a:r>
          </a:p>
          <a:p>
            <a:pPr marL="0" indent="0" algn="just">
              <a:buNone/>
            </a:pPr>
            <a:endParaRPr lang="it-IT" sz="3100" baseline="30000" dirty="0"/>
          </a:p>
          <a:p>
            <a:pPr marL="0" indent="0" algn="ctr">
              <a:buNone/>
            </a:pPr>
            <a:r>
              <a:rPr lang="it-IT" sz="3100" dirty="0"/>
              <a:t>3 x 10</a:t>
            </a:r>
            <a:r>
              <a:rPr lang="it-IT" sz="3100" baseline="30000" dirty="0"/>
              <a:t>8 </a:t>
            </a:r>
            <a:r>
              <a:rPr lang="it-IT" sz="3100" dirty="0"/>
              <a:t>m/s = 300000 km/s = 7.5 volte il giro del mondo in un secondo</a:t>
            </a:r>
          </a:p>
          <a:p>
            <a:pPr marL="0" indent="0" algn="just">
              <a:buNone/>
            </a:pPr>
            <a:endParaRPr lang="it-IT" sz="3100" dirty="0"/>
          </a:p>
          <a:p>
            <a:pPr algn="just"/>
            <a:r>
              <a:rPr lang="it-IT" sz="3100" dirty="0"/>
              <a:t>In un mezzo la velocità della luce (</a:t>
            </a:r>
            <a:r>
              <a:rPr lang="it-IT" sz="3100" dirty="0" err="1"/>
              <a:t>v</a:t>
            </a:r>
            <a:r>
              <a:rPr lang="it-IT" sz="3100" baseline="-25000" dirty="0" err="1"/>
              <a:t>mezzo</a:t>
            </a:r>
            <a:r>
              <a:rPr lang="it-IT" sz="3100" dirty="0"/>
              <a:t>) diminuisce </a:t>
            </a:r>
          </a:p>
          <a:p>
            <a:pPr algn="just"/>
            <a:r>
              <a:rPr lang="it-IT" sz="3100" dirty="0"/>
              <a:t>L’indice di rifrazione del mezzo (</a:t>
            </a:r>
            <a:r>
              <a:rPr lang="it-IT" sz="3100" i="1" dirty="0" err="1"/>
              <a:t>n</a:t>
            </a:r>
            <a:r>
              <a:rPr lang="it-IT" sz="3100" baseline="-25000" dirty="0" err="1"/>
              <a:t>mezzo</a:t>
            </a:r>
            <a:r>
              <a:rPr lang="it-IT" sz="3100" dirty="0"/>
              <a:t>) esprime tale diminuzione:</a:t>
            </a:r>
          </a:p>
          <a:p>
            <a:pPr marL="0" indent="0" algn="just">
              <a:buNone/>
            </a:pPr>
            <a:endParaRPr lang="it-IT" sz="3100" dirty="0"/>
          </a:p>
          <a:p>
            <a:pPr marL="0" indent="0" algn="ctr">
              <a:buNone/>
            </a:pPr>
            <a:r>
              <a:rPr lang="it-IT" sz="3100" i="1" dirty="0" err="1"/>
              <a:t>n</a:t>
            </a:r>
            <a:r>
              <a:rPr lang="it-IT" sz="3100" baseline="-25000" dirty="0" err="1"/>
              <a:t>mezzo</a:t>
            </a:r>
            <a:r>
              <a:rPr lang="it-IT" sz="3100" dirty="0"/>
              <a:t> = </a:t>
            </a:r>
            <a:r>
              <a:rPr lang="it-IT" sz="3100" i="1" dirty="0"/>
              <a:t>c</a:t>
            </a:r>
            <a:r>
              <a:rPr lang="it-IT" sz="3100" dirty="0"/>
              <a:t>/</a:t>
            </a:r>
            <a:r>
              <a:rPr lang="it-IT" sz="3100" dirty="0" err="1"/>
              <a:t>v</a:t>
            </a:r>
            <a:r>
              <a:rPr lang="it-IT" sz="3100" baseline="-25000" dirty="0" err="1"/>
              <a:t>mezzo</a:t>
            </a:r>
            <a:r>
              <a:rPr lang="it-IT" sz="3100" baseline="-25000" dirty="0"/>
              <a:t> </a:t>
            </a:r>
            <a:r>
              <a:rPr lang="it-IT" sz="3100" dirty="0"/>
              <a:t> (sempre maggiore di 1)</a:t>
            </a:r>
          </a:p>
          <a:p>
            <a:pPr algn="just"/>
            <a:endParaRPr lang="it-IT" sz="3100" dirty="0"/>
          </a:p>
          <a:p>
            <a:pPr algn="just"/>
            <a:r>
              <a:rPr lang="it-IT" sz="3100" dirty="0"/>
              <a:t>Se diminuisce la velocità, diminuisce </a:t>
            </a:r>
            <a:r>
              <a:rPr lang="it-IT" sz="3100" b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it-IT" sz="3100" dirty="0">
                <a:latin typeface="Symbol" panose="05050102010706020507" pitchFamily="18" charset="2"/>
              </a:rPr>
              <a:t> </a:t>
            </a:r>
            <a:r>
              <a:rPr lang="it-IT" sz="3100" dirty="0"/>
              <a:t>perché la frequenza deve rimanere costante (cioè, come vedremo successivamente, l’energia del fotone)</a:t>
            </a:r>
          </a:p>
          <a:p>
            <a:pPr algn="just"/>
            <a:r>
              <a:rPr lang="it-IT" sz="3100" dirty="0"/>
              <a:t>Nel passaggio da un mezzo all'altro, a cambiare è la lunghezza d'onda e non la frequenza dell'onda (</a:t>
            </a:r>
            <a:r>
              <a:rPr lang="it-IT" sz="3100" dirty="0" err="1"/>
              <a:t>v</a:t>
            </a:r>
            <a:r>
              <a:rPr lang="it-IT" sz="3100" baseline="-25000" dirty="0" err="1"/>
              <a:t>mezzo</a:t>
            </a:r>
            <a:r>
              <a:rPr lang="it-IT" sz="3100" dirty="0"/>
              <a:t> = </a:t>
            </a:r>
            <a:r>
              <a:rPr lang="it-IT" sz="3100" dirty="0">
                <a:latin typeface="Symbol" panose="05050102010706020507" pitchFamily="18" charset="2"/>
              </a:rPr>
              <a:t>n </a:t>
            </a:r>
            <a:r>
              <a:rPr lang="it-IT" sz="3100" dirty="0" err="1">
                <a:latin typeface="Symbol" panose="05050102010706020507" pitchFamily="18" charset="2"/>
              </a:rPr>
              <a:t>l</a:t>
            </a:r>
            <a:r>
              <a:rPr lang="it-IT" sz="2900" baseline="-25000" dirty="0" err="1"/>
              <a:t>mezzo</a:t>
            </a:r>
            <a:r>
              <a:rPr lang="it-IT" sz="3100" dirty="0">
                <a:latin typeface="Symbol" panose="05050102010706020507" pitchFamily="18" charset="2"/>
              </a:rPr>
              <a:t>)</a:t>
            </a:r>
            <a:endParaRPr lang="it-IT" sz="3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13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5D2FF86-A656-E3AE-8535-F9A17294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E1231C-B5AE-B1F8-5881-8C6CC55B0C67}"/>
              </a:ext>
            </a:extLst>
          </p:cNvPr>
          <p:cNvSpPr/>
          <p:nvPr/>
        </p:nvSpPr>
        <p:spPr>
          <a:xfrm>
            <a:off x="3236495" y="2309898"/>
            <a:ext cx="2719138" cy="4170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F21286-D86E-8BFC-45DB-B459FCB5EEDE}"/>
              </a:ext>
            </a:extLst>
          </p:cNvPr>
          <p:cNvSpPr/>
          <p:nvPr/>
        </p:nvSpPr>
        <p:spPr>
          <a:xfrm>
            <a:off x="2510589" y="4555793"/>
            <a:ext cx="4050631" cy="4170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482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1200" y="141710"/>
            <a:ext cx="7886700" cy="848090"/>
          </a:xfrm>
        </p:spPr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251410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La lunghezza d’onda 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it-IT" dirty="0"/>
              <a:t> e la frequenza </a:t>
            </a:r>
            <a:r>
              <a:rPr lang="it-IT" b="1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it-IT" dirty="0"/>
              <a:t> sono inversamente proporzionali:</a:t>
            </a:r>
          </a:p>
          <a:p>
            <a:pPr marL="0" indent="0" algn="ctr">
              <a:buNone/>
            </a:pPr>
            <a:r>
              <a:rPr lang="it-IT" sz="3600" b="1" dirty="0">
                <a:solidFill>
                  <a:srgbClr val="FF0000"/>
                </a:solidFill>
                <a:latin typeface="Symbol" panose="05050102010706020507" pitchFamily="18" charset="2"/>
              </a:rPr>
              <a:t>nl</a:t>
            </a:r>
            <a:r>
              <a:rPr lang="it-IT" sz="3600" b="1" dirty="0">
                <a:solidFill>
                  <a:srgbClr val="FF0000"/>
                </a:solidFill>
              </a:rPr>
              <a:t> = </a:t>
            </a:r>
            <a:r>
              <a:rPr lang="it-IT" sz="3600" b="1" i="1" dirty="0">
                <a:solidFill>
                  <a:srgbClr val="FF0000"/>
                </a:solidFill>
              </a:rPr>
              <a:t>c</a:t>
            </a:r>
          </a:p>
          <a:p>
            <a:pPr marL="0" indent="0" algn="ctr">
              <a:buNone/>
            </a:pPr>
            <a:r>
              <a:rPr lang="it-IT" i="1" dirty="0"/>
              <a:t> </a:t>
            </a:r>
            <a:r>
              <a:rPr lang="it-IT" dirty="0"/>
              <a:t>dove </a:t>
            </a:r>
            <a:r>
              <a:rPr lang="it-IT" i="1" dirty="0"/>
              <a:t>c </a:t>
            </a:r>
            <a:r>
              <a:rPr lang="it-IT" dirty="0"/>
              <a:t>= velocità della luce (3.00 x 10</a:t>
            </a:r>
            <a:r>
              <a:rPr lang="it-IT" baseline="30000" dirty="0"/>
              <a:t>8</a:t>
            </a:r>
            <a:r>
              <a:rPr lang="it-IT" dirty="0"/>
              <a:t> m/s)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Es. una radiazione di lunghezza d’onda 1.5 x 10</a:t>
            </a:r>
            <a:r>
              <a:rPr lang="it-IT" baseline="30000" dirty="0"/>
              <a:t>-5</a:t>
            </a:r>
            <a:r>
              <a:rPr lang="it-IT" dirty="0"/>
              <a:t> m ha una frequenza di 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1934347" y="4901812"/>
            <a:ext cx="5180405" cy="1077737"/>
            <a:chOff x="1641158" y="5492181"/>
            <a:chExt cx="5180405" cy="1077737"/>
          </a:xfrm>
        </p:grpSpPr>
        <p:grpSp>
          <p:nvGrpSpPr>
            <p:cNvPr id="9" name="Gruppo 8"/>
            <p:cNvGrpSpPr/>
            <p:nvPr/>
          </p:nvGrpSpPr>
          <p:grpSpPr>
            <a:xfrm>
              <a:off x="1641158" y="5784007"/>
              <a:ext cx="5180405" cy="785911"/>
              <a:chOff x="532794" y="5417673"/>
              <a:chExt cx="5180405" cy="785911"/>
            </a:xfrm>
          </p:grpSpPr>
          <p:cxnSp>
            <p:nvCxnSpPr>
              <p:cNvPr id="5" name="Connettore diritto 4"/>
              <p:cNvCxnSpPr/>
              <p:nvPr/>
            </p:nvCxnSpPr>
            <p:spPr>
              <a:xfrm>
                <a:off x="1260764" y="5666509"/>
                <a:ext cx="2119745" cy="1385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CasellaDiTesto 5"/>
              <p:cNvSpPr txBox="1"/>
              <p:nvPr/>
            </p:nvSpPr>
            <p:spPr>
              <a:xfrm flipH="1">
                <a:off x="1219200" y="5680364"/>
                <a:ext cx="36672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/>
                  <a:t>1.5 x 10</a:t>
                </a:r>
                <a:r>
                  <a:rPr lang="it-IT" sz="2800" baseline="30000" dirty="0"/>
                  <a:t>-5</a:t>
                </a:r>
                <a:r>
                  <a:rPr lang="it-IT" sz="2800" dirty="0"/>
                  <a:t> m</a:t>
                </a:r>
                <a:endParaRPr lang="it-IT" sz="2800" baseline="30000" dirty="0"/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532794" y="5417673"/>
                <a:ext cx="6864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>
                    <a:latin typeface="Symbol" panose="05050102010706020507" pitchFamily="18" charset="2"/>
                  </a:rPr>
                  <a:t>n</a:t>
                </a:r>
                <a:r>
                  <a:rPr lang="it-IT" sz="2800" dirty="0"/>
                  <a:t> =</a:t>
                </a:r>
                <a:r>
                  <a:rPr lang="it-IT" dirty="0"/>
                  <a:t> </a:t>
                </a: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3380509" y="5418754"/>
                <a:ext cx="23326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/>
                  <a:t>= 2.0 x 10</a:t>
                </a:r>
                <a:r>
                  <a:rPr lang="it-IT" sz="2800" baseline="30000" dirty="0"/>
                  <a:t>13 </a:t>
                </a:r>
                <a:r>
                  <a:rPr lang="it-IT" sz="2800" dirty="0"/>
                  <a:t>Hz </a:t>
                </a:r>
              </a:p>
            </p:txBody>
          </p:sp>
        </p:grpSp>
        <p:sp>
          <p:nvSpPr>
            <p:cNvPr id="11" name="Rettangolo 10"/>
            <p:cNvSpPr/>
            <p:nvPr/>
          </p:nvSpPr>
          <p:spPr>
            <a:xfrm>
              <a:off x="2369128" y="5492181"/>
              <a:ext cx="233589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dirty="0"/>
                <a:t>3.00 x 10</a:t>
              </a:r>
              <a:r>
                <a:rPr lang="it-IT" sz="2800" baseline="30000" dirty="0"/>
                <a:t>8</a:t>
              </a:r>
              <a:r>
                <a:rPr lang="it-IT" sz="2800" dirty="0"/>
                <a:t> ms</a:t>
              </a:r>
              <a:r>
                <a:rPr lang="it-IT" sz="2800" baseline="30000" dirty="0"/>
                <a:t>-1</a:t>
              </a:r>
            </a:p>
          </p:txBody>
        </p:sp>
      </p:grp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14</a:t>
            </a:fld>
            <a:endParaRPr lang="it-IT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91B55A-5994-4D64-A547-B0BA8CF1665F}"/>
              </a:ext>
            </a:extLst>
          </p:cNvPr>
          <p:cNvSpPr txBox="1"/>
          <p:nvPr/>
        </p:nvSpPr>
        <p:spPr>
          <a:xfrm>
            <a:off x="1934347" y="6069959"/>
            <a:ext cx="4913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/>
              <a:t>2.0 x 10</a:t>
            </a:r>
            <a:r>
              <a:rPr lang="it-IT" sz="1800" baseline="30000" dirty="0"/>
              <a:t>13</a:t>
            </a:r>
            <a:r>
              <a:rPr lang="it-IT" dirty="0"/>
              <a:t> cicli interi di questa onda passano attraverso un dato punto in un secondo</a:t>
            </a:r>
          </a:p>
        </p:txBody>
      </p:sp>
    </p:spTree>
    <p:extLst>
      <p:ext uri="{BB962C8B-B14F-4D97-AF65-F5344CB8AC3E}">
        <p14:creationId xmlns:p14="http://schemas.microsoft.com/office/powerpoint/2010/main" val="1126091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4562" y="1658055"/>
            <a:ext cx="8334875" cy="123997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Un’onda con frequenza alta ha lunghezza d’onda bassa.</a:t>
            </a:r>
          </a:p>
          <a:p>
            <a:r>
              <a:rPr lang="it-IT" dirty="0"/>
              <a:t>Un’onda con frequenza bassa ha lunghezza d’onda alta.</a:t>
            </a:r>
          </a:p>
          <a:p>
            <a:pPr marL="0" indent="0" algn="ctr">
              <a:buNone/>
            </a:pPr>
            <a:r>
              <a:rPr lang="it-IT" b="1" dirty="0"/>
              <a:t>Inversamente proporzionali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15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B07643-1127-734B-E7F6-6F0A20248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40" y="2899714"/>
            <a:ext cx="5434400" cy="37537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6CA53B-6332-71D8-D656-C035CF9F6CDC}"/>
              </a:ext>
            </a:extLst>
          </p:cNvPr>
          <p:cNvSpPr/>
          <p:nvPr/>
        </p:nvSpPr>
        <p:spPr>
          <a:xfrm>
            <a:off x="6295535" y="6424612"/>
            <a:ext cx="867046" cy="228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0323F-0E79-892F-CA32-AF2576C65DB5}"/>
              </a:ext>
            </a:extLst>
          </p:cNvPr>
          <p:cNvSpPr txBox="1"/>
          <p:nvPr/>
        </p:nvSpPr>
        <p:spPr>
          <a:xfrm>
            <a:off x="6457950" y="4502684"/>
            <a:ext cx="1617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3600" b="1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it-IT" sz="3600" b="1" dirty="0">
                <a:solidFill>
                  <a:srgbClr val="FF0000"/>
                </a:solidFill>
              </a:rPr>
              <a:t> = </a:t>
            </a:r>
            <a:r>
              <a:rPr lang="it-IT" sz="3600" i="1" dirty="0">
                <a:solidFill>
                  <a:srgbClr val="FF0000"/>
                </a:solidFill>
              </a:rPr>
              <a:t>c/</a:t>
            </a:r>
            <a:r>
              <a:rPr lang="it-IT" sz="3600" dirty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endParaRPr lang="it-IT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67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9873" y="92497"/>
            <a:ext cx="7886700" cy="926774"/>
          </a:xfrm>
        </p:spPr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9873" y="1227808"/>
            <a:ext cx="8335241" cy="4351338"/>
          </a:xfrm>
        </p:spPr>
        <p:txBody>
          <a:bodyPr/>
          <a:lstStyle/>
          <a:p>
            <a:pPr algn="just"/>
            <a:r>
              <a:rPr lang="it-IT" b="1" dirty="0">
                <a:solidFill>
                  <a:srgbClr val="FF0000"/>
                </a:solidFill>
              </a:rPr>
              <a:t>Numero d’onda</a:t>
            </a:r>
            <a:r>
              <a:rPr lang="it-IT" dirty="0"/>
              <a:t>: numero di onde che occupano 1 cm di lunghezza. È il reciproco della lunghezza d’onda espressa in cm.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2722012" y="2704760"/>
            <a:ext cx="961350" cy="899777"/>
            <a:chOff x="4421959" y="3816628"/>
            <a:chExt cx="961350" cy="899777"/>
          </a:xfrm>
        </p:grpSpPr>
        <p:cxnSp>
          <p:nvCxnSpPr>
            <p:cNvPr id="6" name="Connettore diritto 5"/>
            <p:cNvCxnSpPr/>
            <p:nvPr/>
          </p:nvCxnSpPr>
          <p:spPr>
            <a:xfrm>
              <a:off x="5043067" y="4248611"/>
              <a:ext cx="24938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sellaDiTesto 6"/>
            <p:cNvSpPr txBox="1"/>
            <p:nvPr/>
          </p:nvSpPr>
          <p:spPr>
            <a:xfrm>
              <a:off x="4997892" y="3822367"/>
              <a:ext cx="367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/>
                <a:t>1</a:t>
              </a: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001473" y="4193185"/>
              <a:ext cx="3818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>
                  <a:latin typeface="Symbol" panose="05050102010706020507" pitchFamily="18" charset="2"/>
                </a:rPr>
                <a:t>l</a:t>
              </a: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4458027" y="3816628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b="1" dirty="0"/>
                <a:t>–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4421959" y="3871277"/>
              <a:ext cx="372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>
                  <a:latin typeface="Symbol" panose="05050102010706020507" pitchFamily="18" charset="2"/>
                </a:rPr>
                <a:t>n</a:t>
              </a:r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4657494" y="3923196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dirty="0"/>
                <a:t>=</a:t>
              </a: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4317164" y="2819707"/>
            <a:ext cx="1744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/>
              <a:t>unità: cm</a:t>
            </a:r>
            <a:r>
              <a:rPr lang="it-IT" sz="2800" baseline="30000" dirty="0"/>
              <a:t>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tangolo 18"/>
              <p:cNvSpPr/>
              <p:nvPr/>
            </p:nvSpPr>
            <p:spPr>
              <a:xfrm>
                <a:off x="3449545" y="3267788"/>
                <a:ext cx="1637243" cy="1294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:endParaRPr lang="it-IT" sz="2800" dirty="0"/>
              </a:p>
              <a:p>
                <a:pPr lvl="0" algn="just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it-IT" sz="2800" dirty="0">
                    <a:latin typeface="Symbol" panose="05050102010706020507" pitchFamily="18" charset="2"/>
                  </a:rPr>
                  <a:t>n</a:t>
                </a:r>
                <a:r>
                  <a:rPr lang="it-IT" sz="2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6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it-IT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it-IT" sz="3600" i="1" dirty="0"/>
                  <a:t> </a:t>
                </a:r>
                <a:r>
                  <a:rPr lang="it-IT" sz="2800" dirty="0"/>
                  <a:t>= </a:t>
                </a:r>
                <a:r>
                  <a:rPr lang="it-IT" sz="2800" i="1" dirty="0"/>
                  <a:t>c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t-I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it-IT" sz="3600" i="1" dirty="0"/>
              </a:p>
            </p:txBody>
          </p:sp>
        </mc:Choice>
        <mc:Fallback xmlns="">
          <p:sp>
            <p:nvSpPr>
              <p:cNvPr id="19" name="Rettango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545" y="3267788"/>
                <a:ext cx="1637243" cy="1294072"/>
              </a:xfrm>
              <a:prstGeom prst="rect">
                <a:avLst/>
              </a:prstGeom>
              <a:blipFill>
                <a:blip r:embed="rId2"/>
                <a:stretch>
                  <a:fillRect l="-7836" b="-18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asellaDiTesto 20"/>
          <p:cNvSpPr txBox="1"/>
          <p:nvPr/>
        </p:nvSpPr>
        <p:spPr>
          <a:xfrm>
            <a:off x="640316" y="4783471"/>
            <a:ext cx="7965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- La frequenza e la lunghezza d’onda sono inversamente proporzionali</a:t>
            </a:r>
          </a:p>
          <a:p>
            <a:pPr algn="just"/>
            <a:r>
              <a:rPr lang="it-IT" sz="2400" dirty="0"/>
              <a:t>- Ma la frequenza e il numero d’onda sono direttamente proporzionali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16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5EAF3-47C2-C936-3F92-40F052B848F4}"/>
              </a:ext>
            </a:extLst>
          </p:cNvPr>
          <p:cNvSpPr/>
          <p:nvPr/>
        </p:nvSpPr>
        <p:spPr>
          <a:xfrm>
            <a:off x="2722012" y="2752646"/>
            <a:ext cx="3339989" cy="76952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978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4271" y="136524"/>
            <a:ext cx="7886700" cy="795542"/>
          </a:xfrm>
        </p:spPr>
        <p:txBody>
          <a:bodyPr/>
          <a:lstStyle/>
          <a:p>
            <a:pPr algn="ctr"/>
            <a:r>
              <a:rPr lang="it-IT" dirty="0"/>
              <a:t>Esempio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471" y="1079165"/>
            <a:ext cx="8820150" cy="3307849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La frequenza in FM (Modulazione di Frequenza) a 103.7 MHz a quale lunghezza d’onda corrisponde?</a:t>
            </a:r>
          </a:p>
          <a:p>
            <a:pPr algn="just"/>
            <a:r>
              <a:rPr lang="it-IT" dirty="0"/>
              <a:t>Frequenza (</a:t>
            </a:r>
            <a:r>
              <a:rPr lang="el-GR" dirty="0"/>
              <a:t>ν) = 103.7 </a:t>
            </a:r>
            <a:r>
              <a:rPr lang="it-IT" dirty="0"/>
              <a:t>MHz = 103.7 x 10</a:t>
            </a:r>
            <a:r>
              <a:rPr lang="it-IT" baseline="30000" dirty="0"/>
              <a:t>6 </a:t>
            </a:r>
            <a:r>
              <a:rPr lang="it-IT" dirty="0"/>
              <a:t>Hz = 1.037 x 10</a:t>
            </a:r>
            <a:r>
              <a:rPr lang="it-IT" baseline="30000" dirty="0"/>
              <a:t>8 </a:t>
            </a:r>
            <a:r>
              <a:rPr lang="it-IT" dirty="0"/>
              <a:t>s</a:t>
            </a:r>
            <a:r>
              <a:rPr lang="it-IT" baseline="30000" dirty="0"/>
              <a:t>-1</a:t>
            </a:r>
          </a:p>
          <a:p>
            <a:pPr algn="just"/>
            <a:r>
              <a:rPr lang="it-IT" dirty="0">
                <a:latin typeface="Symbol" panose="05050102010706020507" pitchFamily="18" charset="2"/>
              </a:rPr>
              <a:t>l</a:t>
            </a:r>
            <a:r>
              <a:rPr lang="it-IT" dirty="0"/>
              <a:t>= c/</a:t>
            </a:r>
            <a:r>
              <a:rPr lang="el-GR" dirty="0"/>
              <a:t>ν</a:t>
            </a:r>
            <a:endParaRPr lang="it-IT" dirty="0"/>
          </a:p>
          <a:p>
            <a:pPr algn="just"/>
            <a:r>
              <a:rPr lang="it-IT" dirty="0">
                <a:latin typeface="Symbol" panose="05050102010706020507" pitchFamily="18" charset="2"/>
              </a:rPr>
              <a:t>l</a:t>
            </a:r>
            <a:r>
              <a:rPr lang="it-IT" dirty="0"/>
              <a:t>= 3.00 x 10</a:t>
            </a:r>
            <a:r>
              <a:rPr lang="it-IT" baseline="30000" dirty="0"/>
              <a:t>8 </a:t>
            </a:r>
            <a:r>
              <a:rPr lang="it-IT" dirty="0"/>
              <a:t>m s</a:t>
            </a:r>
            <a:r>
              <a:rPr lang="it-IT" baseline="30000" dirty="0"/>
              <a:t>-1</a:t>
            </a:r>
            <a:r>
              <a:rPr lang="it-IT" dirty="0"/>
              <a:t>/1.037 x 10</a:t>
            </a:r>
            <a:r>
              <a:rPr lang="it-IT" baseline="30000" dirty="0"/>
              <a:t>8 </a:t>
            </a:r>
            <a:r>
              <a:rPr lang="it-IT" dirty="0"/>
              <a:t>s</a:t>
            </a:r>
            <a:r>
              <a:rPr lang="it-IT" baseline="30000" dirty="0"/>
              <a:t>-1</a:t>
            </a:r>
          </a:p>
          <a:p>
            <a:pPr algn="just"/>
            <a:r>
              <a:rPr lang="it-IT" b="1" dirty="0">
                <a:latin typeface="Symbol" panose="05050102010706020507" pitchFamily="18" charset="2"/>
              </a:rPr>
              <a:t>l </a:t>
            </a:r>
            <a:r>
              <a:rPr lang="it-IT" b="1" dirty="0"/>
              <a:t>= 3.0 metri</a:t>
            </a:r>
          </a:p>
          <a:p>
            <a:pPr algn="just"/>
            <a:endParaRPr lang="el-GR" baseline="30000" dirty="0"/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17</a:t>
            </a:fld>
            <a:endParaRPr lang="it-IT"/>
          </a:p>
        </p:txBody>
      </p:sp>
      <p:pic>
        <p:nvPicPr>
          <p:cNvPr id="1026" name="Picture 2" descr="Vergeltung Blau Mitternacht radio 4 frequentie Signal Verunreinigen ...">
            <a:extLst>
              <a:ext uri="{FF2B5EF4-FFF2-40B4-BE49-F238E27FC236}">
                <a16:creationId xmlns:a16="http://schemas.microsoft.com/office/drawing/2014/main" id="{97A8EEA5-FB58-AE5D-7CAF-15EC871D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88" y="4666323"/>
            <a:ext cx="5371223" cy="187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783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350" y="13378"/>
            <a:ext cx="7886700" cy="1325563"/>
          </a:xfrm>
        </p:spPr>
        <p:txBody>
          <a:bodyPr/>
          <a:lstStyle/>
          <a:p>
            <a:pPr algn="ctr"/>
            <a:r>
              <a:rPr lang="it-IT" dirty="0"/>
              <a:t>«Doppia Natura della Luce»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56380"/>
            <a:ext cx="7886700" cy="5382533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Descrizione classica: Un movimento ondulatorio che si propaga in modo continuo, che non è suddivisibile in unità discrete e che può essere considerato come un flusso continuo di energia.</a:t>
            </a:r>
          </a:p>
          <a:p>
            <a:pPr algn="just"/>
            <a:r>
              <a:rPr lang="it-IT" b="1" dirty="0">
                <a:solidFill>
                  <a:srgbClr val="FF0000"/>
                </a:solidFill>
              </a:rPr>
              <a:t>Quando la radiazione invece viene a interferire con la materia, le sue proprietà sono quelle appartenenti alle particelle e non alle onde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La descrizione quantitativa di molte interazioni tra la radiazione e la materia è possibile solo se ci si riferisce a un modello corpuscolare dove la radiazione elettromagnetica è rappresentabile da un flusso di particelle dette </a:t>
            </a:r>
            <a:r>
              <a:rPr lang="it-IT" b="1" dirty="0"/>
              <a:t>fotoni</a:t>
            </a:r>
            <a:r>
              <a:rPr lang="it-IT" dirty="0"/>
              <a:t>.</a:t>
            </a:r>
          </a:p>
          <a:p>
            <a:pPr algn="just"/>
            <a:r>
              <a:rPr lang="it-IT" dirty="0"/>
              <a:t>L’energia di un fotone è proporzionale alla frequenza della radiazione da esso rappresentata.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238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19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037" y="526341"/>
            <a:ext cx="6686226" cy="416589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3562" y="6224954"/>
            <a:ext cx="7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9526" y="4877836"/>
            <a:ext cx="84849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Solo particelle molto piccole possono assumere valori ben definiti di energia</a:t>
            </a:r>
          </a:p>
          <a:p>
            <a:pPr algn="ctr"/>
            <a:endParaRPr lang="it-IT" b="1" dirty="0"/>
          </a:p>
          <a:p>
            <a:pPr algn="just"/>
            <a:r>
              <a:rPr lang="it-IT" b="1" dirty="0"/>
              <a:t>H</a:t>
            </a:r>
            <a:r>
              <a:rPr lang="it-IT" dirty="0"/>
              <a:t> = operatore hamiltoniano: è una funzione che consente di calcolare l'energia totale associata ad un certo sistema fisico descritto da una funzione d'onda</a:t>
            </a:r>
          </a:p>
          <a:p>
            <a:pPr marL="285750" indent="-285750" algn="just">
              <a:buFont typeface="Symbol" panose="05050102010706020507" pitchFamily="18" charset="2"/>
              <a:buChar char="y"/>
            </a:pPr>
            <a:r>
              <a:rPr lang="it-IT" dirty="0"/>
              <a:t>(psi) = autofunzioni che descrivono gli stati corrispondenti ai diversi scalini della scala</a:t>
            </a:r>
          </a:p>
          <a:p>
            <a:pPr algn="just"/>
            <a:r>
              <a:rPr lang="it-IT" b="1" dirty="0"/>
              <a:t>E</a:t>
            </a:r>
            <a:r>
              <a:rPr lang="it-IT" dirty="0"/>
              <a:t> = energia associata ai diversi scalini</a:t>
            </a:r>
            <a:r>
              <a:rPr lang="it-IT" dirty="0">
                <a:latin typeface="Symbol" panose="05050102010706020507" pitchFamily="18" charset="2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43EDEA-F103-7E85-9F80-A1ED83F89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1642363"/>
            <a:ext cx="2373229" cy="149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2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EE8215-3255-4CAB-984D-C16512B1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Orario 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2F89B76-2ED2-4AB6-9F89-AAE47867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72D97A1-BEB9-4A69-9B70-C63245DD21E0}"/>
              </a:ext>
            </a:extLst>
          </p:cNvPr>
          <p:cNvSpPr txBox="1"/>
          <p:nvPr/>
        </p:nvSpPr>
        <p:spPr>
          <a:xfrm>
            <a:off x="441166" y="2954981"/>
            <a:ext cx="82616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3200" b="1" dirty="0"/>
              <a:t>Martedì</a:t>
            </a:r>
            <a:r>
              <a:rPr lang="it-IT" sz="3200" dirty="0"/>
              <a:t>: </a:t>
            </a:r>
          </a:p>
          <a:p>
            <a:r>
              <a:rPr lang="it-IT" sz="3200" dirty="0"/>
              <a:t>ore 11:00-13:00 – AULA B (EDIFICIO A)</a:t>
            </a:r>
          </a:p>
          <a:p>
            <a:endParaRPr lang="it-IT" sz="3200" dirty="0"/>
          </a:p>
          <a:p>
            <a:pPr marL="457200" indent="-457200">
              <a:buFontTx/>
              <a:buChar char="-"/>
            </a:pPr>
            <a:r>
              <a:rPr lang="it-IT" sz="3200" b="1" dirty="0"/>
              <a:t>Giovedì</a:t>
            </a:r>
            <a:r>
              <a:rPr lang="it-IT" sz="3200" dirty="0"/>
              <a:t>:</a:t>
            </a:r>
          </a:p>
          <a:p>
            <a:r>
              <a:rPr lang="it-IT" sz="3200" dirty="0"/>
              <a:t>ore 11:00-13:00 – AULA V (</a:t>
            </a:r>
            <a:r>
              <a:rPr lang="it-IT" sz="3200"/>
              <a:t>EDIFICIO G)</a:t>
            </a:r>
            <a:endParaRPr lang="it-IT" sz="3200" dirty="0"/>
          </a:p>
          <a:p>
            <a:endParaRPr lang="it-IT" sz="3200" dirty="0"/>
          </a:p>
        </p:txBody>
      </p:sp>
      <p:sp>
        <p:nvSpPr>
          <p:cNvPr id="5" name="CasellaDiTesto 3">
            <a:extLst>
              <a:ext uri="{FF2B5EF4-FFF2-40B4-BE49-F238E27FC236}">
                <a16:creationId xmlns:a16="http://schemas.microsoft.com/office/drawing/2014/main" id="{54D06CAC-88BE-7ECA-126B-FAF9764DBC19}"/>
              </a:ext>
            </a:extLst>
          </p:cNvPr>
          <p:cNvSpPr txBox="1"/>
          <p:nvPr/>
        </p:nvSpPr>
        <p:spPr>
          <a:xfrm>
            <a:off x="441165" y="1877763"/>
            <a:ext cx="8261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PERIODO LEZIONI: 30/09/2025 – 18/12/2025</a:t>
            </a:r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945517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it-IT" b="1" dirty="0"/>
              <a:t>Legge di </a:t>
            </a:r>
            <a:r>
              <a:rPr lang="it-IT" b="1" dirty="0" err="1"/>
              <a:t>Planck</a:t>
            </a:r>
            <a:r>
              <a:rPr lang="it-IT" b="1" dirty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6700" y="1235712"/>
            <a:ext cx="8248650" cy="55588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La radiazione elettromagnetica può essere considerata come un flusso di particelle: i</a:t>
            </a:r>
            <a:r>
              <a:rPr lang="it-IT" b="1" dirty="0">
                <a:solidFill>
                  <a:srgbClr val="7030A0"/>
                </a:solidFill>
              </a:rPr>
              <a:t> fotoni</a:t>
            </a:r>
          </a:p>
          <a:p>
            <a:pPr algn="just"/>
            <a:r>
              <a:rPr lang="it-IT" dirty="0"/>
              <a:t>L’energia di un fotone, particella priva di massa, è in relazione con la frequenza della radiazione:</a:t>
            </a:r>
          </a:p>
          <a:p>
            <a:pPr marL="0" indent="0" algn="just">
              <a:buNone/>
            </a:pPr>
            <a:endParaRPr lang="it-IT" sz="3600" b="1" dirty="0"/>
          </a:p>
          <a:p>
            <a:pPr marL="0" indent="0" algn="ctr">
              <a:buNone/>
            </a:pPr>
            <a:r>
              <a:rPr lang="it-IT" sz="3600" b="1" dirty="0">
                <a:solidFill>
                  <a:srgbClr val="FF0000"/>
                </a:solidFill>
              </a:rPr>
              <a:t>E = </a:t>
            </a:r>
            <a:r>
              <a:rPr lang="it-IT" sz="3600" b="1" dirty="0" err="1">
                <a:solidFill>
                  <a:srgbClr val="FF0000"/>
                </a:solidFill>
              </a:rPr>
              <a:t>h</a:t>
            </a:r>
            <a:r>
              <a:rPr lang="it-IT" sz="36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endParaRPr lang="it-IT" sz="3600" b="1" dirty="0">
              <a:solidFill>
                <a:srgbClr val="FF0000"/>
              </a:solidFill>
              <a:latin typeface="Symbol" panose="05050102010706020507" pitchFamily="18" charset="2"/>
            </a:endParaRP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h = costante di Planck = 6.63 x 10</a:t>
            </a:r>
            <a:r>
              <a:rPr lang="it-IT" baseline="30000" dirty="0"/>
              <a:t>-34</a:t>
            </a:r>
            <a:r>
              <a:rPr lang="it-IT" dirty="0"/>
              <a:t> J s </a:t>
            </a:r>
            <a:endParaRPr lang="it-IT" baseline="30000" dirty="0"/>
          </a:p>
          <a:p>
            <a:pPr algn="just">
              <a:buFont typeface="Symbol" panose="05050102010706020507" pitchFamily="18" charset="2"/>
              <a:buChar char="n"/>
            </a:pPr>
            <a:r>
              <a:rPr lang="it-IT" dirty="0"/>
              <a:t>= frequenza della radiazione (s</a:t>
            </a:r>
            <a:r>
              <a:rPr lang="it-IT" baseline="30000" dirty="0"/>
              <a:t>-1</a:t>
            </a:r>
            <a:r>
              <a:rPr lang="it-IT" dirty="0"/>
              <a:t>) 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/>
              <a:t>frequenza dell’onda più alta = energia fotone maggiore </a:t>
            </a:r>
          </a:p>
          <a:p>
            <a:pPr marL="0" indent="0" algn="just">
              <a:buNone/>
            </a:pPr>
            <a:r>
              <a:rPr lang="it-IT" dirty="0"/>
              <a:t>lunghezza d'onda più corta = energia fotone maggiore</a:t>
            </a:r>
          </a:p>
          <a:p>
            <a:pPr marL="0" indent="0" algn="just">
              <a:buNone/>
            </a:pPr>
            <a:r>
              <a:rPr lang="it-IT" dirty="0"/>
              <a:t>numero d’onda più alto = energia fotone maggiore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20</a:t>
            </a:fld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DAA407-5B13-E7F4-0843-9AC1685CD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557" y="2627591"/>
            <a:ext cx="1505991" cy="2019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185094-F2A4-CB1A-F821-A965F4ABC662}"/>
              </a:ext>
            </a:extLst>
          </p:cNvPr>
          <p:cNvSpPr txBox="1"/>
          <p:nvPr/>
        </p:nvSpPr>
        <p:spPr>
          <a:xfrm>
            <a:off x="7009359" y="4684991"/>
            <a:ext cx="1505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Max Planck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5913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it-IT" b="1" dirty="0"/>
              <a:t>Spettro Elettromagnetico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7623160" y="5253244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Symbol" panose="05050102010706020507" pitchFamily="18" charset="2"/>
              </a:rPr>
              <a:t>l, </a:t>
            </a:r>
            <a:r>
              <a:rPr lang="it-IT" dirty="0">
                <a:solidFill>
                  <a:srgbClr val="000000"/>
                </a:solidFill>
              </a:rPr>
              <a:t>cm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9307"/>
            <a:ext cx="9158234" cy="5216525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7810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9721" y="0"/>
            <a:ext cx="7886700" cy="722634"/>
          </a:xfrm>
        </p:spPr>
        <p:txBody>
          <a:bodyPr/>
          <a:lstStyle/>
          <a:p>
            <a:pPr algn="ctr"/>
            <a:r>
              <a:rPr lang="it-IT" dirty="0"/>
              <a:t>Spettro Elettromagnetico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09" y="713838"/>
            <a:ext cx="8783782" cy="465435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21180" y="5383115"/>
            <a:ext cx="8783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L’</a:t>
            </a:r>
            <a:r>
              <a:rPr lang="it-IT" sz="2000" b="1" dirty="0">
                <a:solidFill>
                  <a:srgbClr val="FF0000"/>
                </a:solidFill>
              </a:rPr>
              <a:t>ENERGIA</a:t>
            </a:r>
            <a:r>
              <a:rPr lang="it-IT" sz="2000" dirty="0"/>
              <a:t> delle radiazioni è direttamente proporzionale alla loro frequenza, e inversamente proporzionale alla lunghezza d’ onda. Quindi per esempio i Raggi X hanno alta frequenza ed energia, e piccola lunghezza d’onda, mentre le onde radio hanno una bassa frequenza ed energia, e una lunghezza d’onda elevata.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864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Regioni Spettrali di Interesse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19576" y="1847851"/>
            <a:ext cx="8295774" cy="4351338"/>
          </a:xfrm>
        </p:spPr>
        <p:txBody>
          <a:bodyPr>
            <a:normAutofit fontScale="92500" lnSpcReduction="20000"/>
          </a:bodyPr>
          <a:lstStyle/>
          <a:p>
            <a:r>
              <a:rPr lang="it-IT" sz="3600" dirty="0"/>
              <a:t>UV: Ultravioletto </a:t>
            </a:r>
          </a:p>
          <a:p>
            <a:pPr lvl="1"/>
            <a:r>
              <a:rPr lang="it-IT" dirty="0"/>
              <a:t>UV-A (400 - 315 nm), UV-B (315 - 280 nm) e UV-C (280 - 100 nm)</a:t>
            </a:r>
          </a:p>
          <a:p>
            <a:pPr marL="457200" lvl="1" indent="0">
              <a:buNone/>
            </a:pPr>
            <a:endParaRPr lang="it-IT" dirty="0"/>
          </a:p>
          <a:p>
            <a:r>
              <a:rPr lang="it-IT" sz="3600" dirty="0"/>
              <a:t>Visibile</a:t>
            </a:r>
            <a:r>
              <a:rPr lang="it-IT" dirty="0"/>
              <a:t> </a:t>
            </a:r>
          </a:p>
          <a:p>
            <a:pPr lvl="1"/>
            <a:r>
              <a:rPr lang="it-IT" dirty="0"/>
              <a:t>400 - 780 nm</a:t>
            </a:r>
          </a:p>
          <a:p>
            <a:pPr marL="457200" lvl="1" indent="0">
              <a:buNone/>
            </a:pPr>
            <a:endParaRPr lang="it-IT" dirty="0"/>
          </a:p>
          <a:p>
            <a:r>
              <a:rPr lang="it-IT" sz="3600" dirty="0"/>
              <a:t>IR infrarosso</a:t>
            </a:r>
          </a:p>
          <a:p>
            <a:pPr lvl="1"/>
            <a:r>
              <a:rPr lang="it-IT" dirty="0"/>
              <a:t>780 nm - 1 mm  (ma di interesse 4000 a 400 cm</a:t>
            </a:r>
            <a:r>
              <a:rPr lang="it-IT" baseline="30000" dirty="0"/>
              <a:t>-1</a:t>
            </a:r>
            <a:r>
              <a:rPr lang="it-IT" dirty="0"/>
              <a:t>)</a:t>
            </a:r>
          </a:p>
          <a:p>
            <a:pPr marL="457200" lvl="1" indent="0">
              <a:buNone/>
            </a:pPr>
            <a:endParaRPr lang="it-IT" dirty="0"/>
          </a:p>
          <a:p>
            <a:r>
              <a:rPr lang="it-IT" sz="3600" dirty="0"/>
              <a:t>Onde radio (NMR)</a:t>
            </a:r>
          </a:p>
          <a:p>
            <a:pPr lvl="1"/>
            <a:r>
              <a:rPr lang="it-IT" dirty="0"/>
              <a:t>100-600 MHz (1 MHz = 10</a:t>
            </a:r>
            <a:r>
              <a:rPr lang="it-IT" baseline="30000" dirty="0"/>
              <a:t>6</a:t>
            </a:r>
            <a:r>
              <a:rPr lang="it-IT" dirty="0"/>
              <a:t> Hz)</a:t>
            </a:r>
          </a:p>
          <a:p>
            <a:pPr lvl="1"/>
            <a:endParaRPr lang="it-IT" sz="3200" dirty="0"/>
          </a:p>
          <a:p>
            <a:pPr marL="914400" lvl="2" indent="0">
              <a:buNone/>
            </a:pPr>
            <a:endParaRPr lang="it-IT" sz="2800" dirty="0"/>
          </a:p>
          <a:p>
            <a:pPr marL="457200" lvl="1" indent="0">
              <a:buNone/>
            </a:pPr>
            <a:endParaRPr lang="it-IT" sz="3200" dirty="0"/>
          </a:p>
          <a:p>
            <a:pPr lvl="1"/>
            <a:endParaRPr lang="it-IT" dirty="0"/>
          </a:p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23</a:t>
            </a:fld>
            <a:endParaRPr lang="it-I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F6A663-A4C9-BA76-E4F6-223A5258C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431" y="2924926"/>
            <a:ext cx="3910263" cy="123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4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Spettro Elettromagnetico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L’occhio umano è sensibile solo a una piccola parte delle spettro elettromagnetico - la regione del </a:t>
            </a:r>
            <a:r>
              <a:rPr lang="it-IT" dirty="0">
                <a:solidFill>
                  <a:srgbClr val="7030A0"/>
                </a:solidFill>
              </a:rPr>
              <a:t>v</a:t>
            </a:r>
            <a:r>
              <a:rPr lang="it-IT" dirty="0">
                <a:solidFill>
                  <a:srgbClr val="0070C0"/>
                </a:solidFill>
              </a:rPr>
              <a:t>is</a:t>
            </a:r>
            <a:r>
              <a:rPr lang="it-IT" dirty="0">
                <a:solidFill>
                  <a:srgbClr val="00B050"/>
                </a:solidFill>
              </a:rPr>
              <a:t>ib</a:t>
            </a:r>
            <a:r>
              <a:rPr lang="it-IT" dirty="0">
                <a:solidFill>
                  <a:srgbClr val="FFFF00"/>
                </a:solidFill>
              </a:rPr>
              <a:t>i</a:t>
            </a:r>
            <a:r>
              <a:rPr lang="it-IT" dirty="0">
                <a:solidFill>
                  <a:srgbClr val="FFC000"/>
                </a:solidFill>
              </a:rPr>
              <a:t>l</a:t>
            </a:r>
            <a:r>
              <a:rPr lang="it-IT" dirty="0">
                <a:solidFill>
                  <a:srgbClr val="FF0000"/>
                </a:solidFill>
              </a:rPr>
              <a:t>e </a:t>
            </a:r>
            <a:r>
              <a:rPr lang="it-IT" dirty="0"/>
              <a:t>- da 380 nm a 750 nm.</a:t>
            </a:r>
          </a:p>
          <a:p>
            <a:pPr algn="just"/>
            <a:r>
              <a:rPr lang="it-IT" dirty="0"/>
              <a:t>La radiazione </a:t>
            </a:r>
            <a:r>
              <a:rPr lang="it-IT" dirty="0">
                <a:solidFill>
                  <a:srgbClr val="FF0000"/>
                </a:solidFill>
              </a:rPr>
              <a:t>infrarossa</a:t>
            </a:r>
            <a:r>
              <a:rPr lang="it-IT" dirty="0"/>
              <a:t>, a lunghezza d’onda maggiore della luce rossa, noi la sentiamo come calore (non possiamo vederla).</a:t>
            </a:r>
          </a:p>
          <a:p>
            <a:pPr algn="just"/>
            <a:r>
              <a:rPr lang="it-IT" dirty="0"/>
              <a:t>La radiazione </a:t>
            </a:r>
            <a:r>
              <a:rPr lang="it-IT" dirty="0">
                <a:solidFill>
                  <a:srgbClr val="7030A0"/>
                </a:solidFill>
              </a:rPr>
              <a:t>ultravioletta</a:t>
            </a:r>
            <a:r>
              <a:rPr lang="it-IT" dirty="0"/>
              <a:t>, a lunghezza d’onda minore del blu, causa ustioni e danneggiamenti della retina.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957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2713" y="0"/>
            <a:ext cx="7886700" cy="860510"/>
          </a:xfrm>
        </p:spPr>
        <p:txBody>
          <a:bodyPr/>
          <a:lstStyle/>
          <a:p>
            <a:pPr algn="ctr"/>
            <a:r>
              <a:rPr lang="it-IT" dirty="0"/>
              <a:t>Energia di una Molecola (E)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2347" y="990643"/>
            <a:ext cx="8843212" cy="573083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/>
              <a:t>L’energia totale posseduta da una molecola (</a:t>
            </a:r>
            <a:r>
              <a:rPr lang="it-IT" b="1" dirty="0" err="1"/>
              <a:t>E</a:t>
            </a:r>
            <a:r>
              <a:rPr lang="it-IT" b="1" baseline="-25000" dirty="0" err="1"/>
              <a:t>tot</a:t>
            </a:r>
            <a:r>
              <a:rPr lang="it-IT" dirty="0"/>
              <a:t>) in un dato momento può essere descritta dall’equazione: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b="1" dirty="0" err="1"/>
              <a:t>E</a:t>
            </a:r>
            <a:r>
              <a:rPr lang="it-IT" b="1" baseline="-25000" dirty="0" err="1"/>
              <a:t>tot</a:t>
            </a:r>
            <a:r>
              <a:rPr lang="it-IT" dirty="0"/>
              <a:t> = </a:t>
            </a:r>
            <a:r>
              <a:rPr lang="it-IT" dirty="0" err="1"/>
              <a:t>E</a:t>
            </a:r>
            <a:r>
              <a:rPr lang="it-IT" baseline="-25000" dirty="0" err="1"/>
              <a:t>trasl</a:t>
            </a:r>
            <a:r>
              <a:rPr lang="it-IT" dirty="0"/>
              <a:t> + </a:t>
            </a:r>
            <a:r>
              <a:rPr lang="it-IT" dirty="0" err="1"/>
              <a:t>E</a:t>
            </a:r>
            <a:r>
              <a:rPr lang="it-IT" baseline="-25000" dirty="0" err="1"/>
              <a:t>rot</a:t>
            </a:r>
            <a:r>
              <a:rPr lang="it-IT" dirty="0"/>
              <a:t> + </a:t>
            </a:r>
            <a:r>
              <a:rPr lang="it-IT" dirty="0" err="1"/>
              <a:t>E</a:t>
            </a:r>
            <a:r>
              <a:rPr lang="it-IT" baseline="-25000" dirty="0" err="1"/>
              <a:t>vibraz</a:t>
            </a:r>
            <a:r>
              <a:rPr lang="it-IT" dirty="0"/>
              <a:t> + </a:t>
            </a:r>
            <a:r>
              <a:rPr lang="it-IT" dirty="0" err="1"/>
              <a:t>E</a:t>
            </a:r>
            <a:r>
              <a:rPr lang="it-IT" baseline="-25000" dirty="0" err="1"/>
              <a:t>elet</a:t>
            </a:r>
            <a:endParaRPr lang="it-IT" baseline="-25000" dirty="0"/>
          </a:p>
          <a:p>
            <a:pPr marL="457200" lvl="1" indent="0" algn="just">
              <a:buNone/>
            </a:pPr>
            <a:endParaRPr lang="it-IT" dirty="0"/>
          </a:p>
          <a:p>
            <a:pPr marL="457200" lvl="1" indent="0" algn="just">
              <a:buNone/>
            </a:pPr>
            <a:endParaRPr lang="it-IT" dirty="0"/>
          </a:p>
          <a:p>
            <a:pPr marL="457200" lvl="1" indent="0" algn="just">
              <a:buNone/>
            </a:pPr>
            <a:endParaRPr lang="it-IT" dirty="0"/>
          </a:p>
          <a:p>
            <a:pPr marL="457200" lvl="1" indent="0" algn="just">
              <a:buNone/>
            </a:pPr>
            <a:r>
              <a:rPr lang="it-IT" sz="2600" dirty="0"/>
              <a:t>- </a:t>
            </a:r>
            <a:r>
              <a:rPr lang="it-IT" sz="2600" dirty="0" err="1"/>
              <a:t>E</a:t>
            </a:r>
            <a:r>
              <a:rPr lang="it-IT" sz="2600" baseline="-25000" dirty="0" err="1"/>
              <a:t>trasl</a:t>
            </a:r>
            <a:r>
              <a:rPr lang="it-IT" sz="2600" baseline="-25000" dirty="0"/>
              <a:t> </a:t>
            </a:r>
            <a:r>
              <a:rPr lang="it-IT" sz="2600" dirty="0"/>
              <a:t>L’ energia traslazionale è correlata allo spostamento della molecola nello spazio ed è funzione del normale moto termico della materia.</a:t>
            </a:r>
          </a:p>
          <a:p>
            <a:pPr marL="457200" lvl="1" indent="0" algn="just">
              <a:buNone/>
            </a:pPr>
            <a:r>
              <a:rPr lang="it-IT" sz="2600" dirty="0"/>
              <a:t>- </a:t>
            </a:r>
            <a:r>
              <a:rPr lang="it-IT" sz="2600" dirty="0" err="1"/>
              <a:t>E</a:t>
            </a:r>
            <a:r>
              <a:rPr lang="it-IT" sz="2600" baseline="-25000" dirty="0" err="1"/>
              <a:t>rot</a:t>
            </a:r>
            <a:r>
              <a:rPr lang="it-IT" sz="2600" dirty="0"/>
              <a:t> Energia rotazionale è legata al moto rotazionale di una singola molecola.</a:t>
            </a:r>
          </a:p>
          <a:p>
            <a:pPr marL="457200" lvl="1" indent="0" algn="just">
              <a:buNone/>
            </a:pPr>
            <a:r>
              <a:rPr lang="it-IT" sz="2600" dirty="0"/>
              <a:t>- </a:t>
            </a:r>
            <a:r>
              <a:rPr lang="it-IT" sz="2600" dirty="0" err="1"/>
              <a:t>E</a:t>
            </a:r>
            <a:r>
              <a:rPr lang="it-IT" sz="2600" baseline="-25000" dirty="0" err="1"/>
              <a:t>vibraz</a:t>
            </a:r>
            <a:r>
              <a:rPr lang="it-IT" sz="2600" dirty="0"/>
              <a:t> Energia vibrazionale associata alle vibrazioni degli atomi che costituiscono la molecola</a:t>
            </a:r>
          </a:p>
          <a:p>
            <a:pPr marL="457200" lvl="1" indent="0" algn="just">
              <a:buNone/>
            </a:pPr>
            <a:r>
              <a:rPr lang="it-IT" sz="2600" dirty="0"/>
              <a:t>- </a:t>
            </a:r>
            <a:r>
              <a:rPr lang="it-IT" sz="2600" dirty="0" err="1"/>
              <a:t>E</a:t>
            </a:r>
            <a:r>
              <a:rPr lang="it-IT" sz="2600" baseline="-25000" dirty="0" err="1"/>
              <a:t>elet</a:t>
            </a:r>
            <a:r>
              <a:rPr lang="it-IT" sz="2600" baseline="-25000" dirty="0"/>
              <a:t> </a:t>
            </a:r>
            <a:r>
              <a:rPr lang="it-IT" sz="2600" dirty="0"/>
              <a:t>Energia elettronica è legata all’energia di transizione degli elettroni.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25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D89B3B-77CA-1AC2-0EB8-2DB107B93881}"/>
              </a:ext>
            </a:extLst>
          </p:cNvPr>
          <p:cNvSpPr/>
          <p:nvPr/>
        </p:nvSpPr>
        <p:spPr>
          <a:xfrm>
            <a:off x="2466471" y="2355334"/>
            <a:ext cx="4211057" cy="6371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003964-0730-6326-CD82-F9D884C1D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2" y="1719165"/>
            <a:ext cx="1983915" cy="190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73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12826"/>
            <a:ext cx="7886700" cy="875288"/>
          </a:xfrm>
        </p:spPr>
        <p:txBody>
          <a:bodyPr/>
          <a:lstStyle/>
          <a:p>
            <a:pPr algn="ctr"/>
            <a:r>
              <a:rPr lang="it-IT" b="1" dirty="0"/>
              <a:t>INTERAZIONE Luce - Materia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146" y="917030"/>
            <a:ext cx="8755708" cy="189836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400" dirty="0"/>
              <a:t>Atomi o molecole generalmente sono in uno stato fondamentale e possono assorbire energia dalla radiazione elettromagnetica. L’assorbimento di energia sotto forma di radiazione elettromagnetica causa il passaggio di una molecola da un livello energetico minore, </a:t>
            </a:r>
            <a:r>
              <a:rPr lang="it-IT" sz="2400" b="1" dirty="0"/>
              <a:t>E</a:t>
            </a:r>
            <a:r>
              <a:rPr lang="it-IT" sz="1800" b="1" dirty="0"/>
              <a:t>1</a:t>
            </a:r>
            <a:r>
              <a:rPr lang="it-IT" sz="2400" dirty="0"/>
              <a:t>, a uno maggiore, </a:t>
            </a:r>
            <a:r>
              <a:rPr lang="it-IT" sz="2400" b="1" dirty="0"/>
              <a:t>E</a:t>
            </a:r>
            <a:r>
              <a:rPr lang="it-IT" sz="1600" b="1" dirty="0"/>
              <a:t>2</a:t>
            </a:r>
            <a:r>
              <a:rPr lang="it-IT" sz="2400" dirty="0"/>
              <a:t> (stato eccitato). L’energia del fotone deve essere uguale alla differenza energetica tra i due livelli energetici.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3" y="2743200"/>
            <a:ext cx="7117163" cy="4048275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064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8336" y="1818858"/>
            <a:ext cx="6160169" cy="3961764"/>
          </a:xfrm>
        </p:spPr>
        <p:txBody>
          <a:bodyPr>
            <a:normAutofit fontScale="92500"/>
          </a:bodyPr>
          <a:lstStyle/>
          <a:p>
            <a:pPr algn="just"/>
            <a:r>
              <a:rPr lang="it-IT" dirty="0"/>
              <a:t>Tutte le </a:t>
            </a:r>
            <a:r>
              <a:rPr lang="it-IT" b="1" dirty="0"/>
              <a:t>variazioni di energia </a:t>
            </a:r>
            <a:r>
              <a:rPr lang="it-IT" dirty="0"/>
              <a:t>nell’ambito di una molecola (</a:t>
            </a:r>
            <a:r>
              <a:rPr lang="it-IT" i="1" dirty="0"/>
              <a:t>elettronica, vibrazionale e rotazionale</a:t>
            </a:r>
            <a:r>
              <a:rPr lang="it-IT" dirty="0"/>
              <a:t>) sono </a:t>
            </a:r>
            <a:r>
              <a:rPr lang="it-IT" b="1" dirty="0">
                <a:solidFill>
                  <a:srgbClr val="FF0000"/>
                </a:solidFill>
              </a:rPr>
              <a:t>quantizzate</a:t>
            </a:r>
            <a:r>
              <a:rPr lang="it-IT" dirty="0"/>
              <a:t>: cioè, esse sono suddivise in piccoli, ma ben definiti, incrementi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Quando la molecola ritorna a livello energetico fondamentale, viene </a:t>
            </a:r>
            <a:r>
              <a:rPr lang="it-IT" b="1" dirty="0"/>
              <a:t>emessa</a:t>
            </a:r>
            <a:r>
              <a:rPr lang="it-IT" dirty="0"/>
              <a:t> una quantità energia equivalente a quella assorbita (come luce o come calore)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27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A762B2B-E102-A38D-61D2-6A3C8D864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854"/>
            <a:ext cx="7886700" cy="851590"/>
          </a:xfrm>
        </p:spPr>
        <p:txBody>
          <a:bodyPr/>
          <a:lstStyle/>
          <a:p>
            <a:pPr algn="ctr"/>
            <a:r>
              <a:rPr lang="it-IT" b="1" dirty="0"/>
              <a:t>INTERAZIONE Luce - Materia</a:t>
            </a:r>
            <a:endParaRPr lang="it-IT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EAD7B2-2B83-68FE-E6EB-99C15C76B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80" y="1899580"/>
            <a:ext cx="2069684" cy="348463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4BC0936-2100-0DF1-50DA-3F1CD6EF9DB6}"/>
              </a:ext>
            </a:extLst>
          </p:cNvPr>
          <p:cNvCxnSpPr/>
          <p:nvPr/>
        </p:nvCxnSpPr>
        <p:spPr>
          <a:xfrm flipV="1">
            <a:off x="6826917" y="1556084"/>
            <a:ext cx="0" cy="38281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73A82E8-5CF3-9BDC-B5F9-8BA0E8137D07}"/>
              </a:ext>
            </a:extLst>
          </p:cNvPr>
          <p:cNvSpPr txBox="1"/>
          <p:nvPr/>
        </p:nvSpPr>
        <p:spPr>
          <a:xfrm rot="16200000">
            <a:off x="6120757" y="3285483"/>
            <a:ext cx="898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Energia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1969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1450" y="1317540"/>
            <a:ext cx="8664742" cy="52213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3200" dirty="0"/>
              <a:t>Le molecole hanno 3 tipi di energia interna:</a:t>
            </a:r>
          </a:p>
          <a:p>
            <a:pPr marL="0" indent="0" algn="just">
              <a:buNone/>
            </a:pPr>
            <a:endParaRPr lang="it-IT" sz="1200" dirty="0"/>
          </a:p>
          <a:p>
            <a:pPr lvl="1" algn="just"/>
            <a:r>
              <a:rPr lang="it-IT" sz="3200" b="1" dirty="0"/>
              <a:t>Energia Elettronica</a:t>
            </a:r>
            <a:r>
              <a:rPr lang="it-IT" sz="3200" dirty="0"/>
              <a:t>: elettroni in livelli a energia discreta, come negli atomi</a:t>
            </a:r>
          </a:p>
          <a:p>
            <a:pPr marL="457200" lvl="1" indent="0" algn="just">
              <a:buNone/>
            </a:pPr>
            <a:endParaRPr lang="it-IT" sz="3200" dirty="0"/>
          </a:p>
          <a:p>
            <a:pPr lvl="1" algn="just"/>
            <a:r>
              <a:rPr lang="it-IT" sz="3200" b="1" dirty="0">
                <a:solidFill>
                  <a:schemeClr val="accent1"/>
                </a:solidFill>
              </a:rPr>
              <a:t>Energia Vibrazionale</a:t>
            </a:r>
            <a:r>
              <a:rPr lang="it-IT" sz="3200" dirty="0"/>
              <a:t>: stretching e bending di legame livelli energetici vibrazionali</a:t>
            </a:r>
          </a:p>
          <a:p>
            <a:pPr marL="457200" lvl="1" indent="0" algn="just">
              <a:buNone/>
            </a:pPr>
            <a:endParaRPr lang="it-IT" sz="3200" dirty="0"/>
          </a:p>
          <a:p>
            <a:pPr lvl="1" algn="just"/>
            <a:r>
              <a:rPr lang="it-IT" sz="3200" b="1" dirty="0">
                <a:solidFill>
                  <a:srgbClr val="C00000"/>
                </a:solidFill>
              </a:rPr>
              <a:t>Energia rotazionale</a:t>
            </a:r>
            <a:r>
              <a:rPr lang="it-IT" sz="3200" dirty="0"/>
              <a:t>: una molecola ruota nello spazio livelli energetici rotazionali</a:t>
            </a:r>
          </a:p>
          <a:p>
            <a:pPr lvl="1" algn="just"/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28</a:t>
            </a:fld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AE111AC-5921-1492-23AD-16E46BFFB057}"/>
              </a:ext>
            </a:extLst>
          </p:cNvPr>
          <p:cNvSpPr txBox="1">
            <a:spLocks/>
          </p:cNvSpPr>
          <p:nvPr/>
        </p:nvSpPr>
        <p:spPr>
          <a:xfrm>
            <a:off x="628650" y="70487"/>
            <a:ext cx="7886700" cy="940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/>
              <a:t>Molecola: Livelli Energetici Interni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6497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70487"/>
            <a:ext cx="7886700" cy="940552"/>
          </a:xfrm>
        </p:spPr>
        <p:txBody>
          <a:bodyPr/>
          <a:lstStyle/>
          <a:p>
            <a:pPr algn="ctr"/>
            <a:r>
              <a:rPr lang="it-IT" dirty="0"/>
              <a:t>Molecola: Livelli Energetici Interni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0363" y="1011039"/>
            <a:ext cx="4320173" cy="3753642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29</a:t>
            </a:fld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55BCF-55DD-9D59-5920-D6837AA79CF9}"/>
              </a:ext>
            </a:extLst>
          </p:cNvPr>
          <p:cNvSpPr txBox="1"/>
          <p:nvPr/>
        </p:nvSpPr>
        <p:spPr>
          <a:xfrm>
            <a:off x="-426586" y="4787102"/>
            <a:ext cx="936203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it-IT" sz="2200" dirty="0"/>
              <a:t>Lo stato fondamentale elettronico</a:t>
            </a:r>
            <a:r>
              <a:rPr lang="it-IT" sz="2200" b="1" dirty="0"/>
              <a:t> </a:t>
            </a:r>
            <a:r>
              <a:rPr lang="it-IT" sz="2200" dirty="0"/>
              <a:t>di una molecola è costituito da sotto-livelli vibrazionali che a loro volta sono suddivisi in sotto-livelli rotazionali. Nello stato elettronico fondamentale la molecola può possedere differenti energie vibrazionali e rotazionali. Questo succede anche allo stato elettronico eccitato. </a:t>
            </a:r>
            <a:r>
              <a:rPr lang="it-IT" sz="2200" b="1" dirty="0"/>
              <a:t>Tutte queste energie sono quantizzate, ovvero possono assumere solo alcuni valori</a:t>
            </a:r>
            <a:r>
              <a:rPr lang="it-IT" sz="22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6D96E-2D4E-1179-24BD-C6ABA8541A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95" y="1156753"/>
            <a:ext cx="2069684" cy="348463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9A646A-BAF7-6016-5770-F2E9DE261413}"/>
              </a:ext>
            </a:extLst>
          </p:cNvPr>
          <p:cNvCxnSpPr/>
          <p:nvPr/>
        </p:nvCxnSpPr>
        <p:spPr>
          <a:xfrm flipV="1">
            <a:off x="6283032" y="813257"/>
            <a:ext cx="0" cy="382813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1C52B5-2405-9704-4662-12212BCE0FA0}"/>
              </a:ext>
            </a:extLst>
          </p:cNvPr>
          <p:cNvSpPr txBox="1"/>
          <p:nvPr/>
        </p:nvSpPr>
        <p:spPr>
          <a:xfrm rot="16200000">
            <a:off x="5576872" y="2542656"/>
            <a:ext cx="898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/>
              <a:t>Energia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673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Programma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6255" y="1690689"/>
            <a:ext cx="8811490" cy="4486274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Spettroscopia</a:t>
            </a:r>
          </a:p>
          <a:p>
            <a:pPr lvl="1" algn="just"/>
            <a:r>
              <a:rPr lang="it-IT" sz="2800" dirty="0"/>
              <a:t>Spettroscopia ultravioletto/visibile (UV/VIS)</a:t>
            </a:r>
          </a:p>
          <a:p>
            <a:pPr lvl="1" algn="just"/>
            <a:r>
              <a:rPr lang="it-IT" sz="2800" dirty="0"/>
              <a:t>Spettroscopia Infrarossa (IR)</a:t>
            </a:r>
          </a:p>
          <a:p>
            <a:pPr lvl="1" algn="just"/>
            <a:r>
              <a:rPr lang="it-IT" sz="2800" dirty="0"/>
              <a:t>Spettroscopia di risonanza magnetica nucleare (NMR)</a:t>
            </a:r>
          </a:p>
          <a:p>
            <a:pPr algn="just"/>
            <a:r>
              <a:rPr lang="it-IT" dirty="0"/>
              <a:t>Spettrometria di massa(MS) </a:t>
            </a:r>
          </a:p>
          <a:p>
            <a:pPr algn="just"/>
            <a:r>
              <a:rPr lang="it-IT" b="1" dirty="0"/>
              <a:t>Obiettivo del corso</a:t>
            </a:r>
            <a:r>
              <a:rPr lang="it-IT" dirty="0"/>
              <a:t>: conoscendo la formula molecolare, lo spettro UV/VIS, lo spettro IR, gli spettri NMR e lo spettro di massa di una molecola organica incognita, saper ricavare la sua formula di struttura.</a:t>
            </a:r>
          </a:p>
          <a:p>
            <a:pPr algn="just"/>
            <a:endParaRPr lang="it-IT" dirty="0"/>
          </a:p>
          <a:p>
            <a:pPr lvl="1" algn="just"/>
            <a:endParaRPr lang="it-IT" dirty="0"/>
          </a:p>
          <a:p>
            <a:pPr algn="just"/>
            <a:endParaRPr lang="it-IT" dirty="0"/>
          </a:p>
          <a:p>
            <a:pPr lvl="1" algn="just"/>
            <a:endParaRPr lang="it-IT" dirty="0"/>
          </a:p>
          <a:p>
            <a:pPr algn="just"/>
            <a:endParaRPr lang="it-IT" dirty="0"/>
          </a:p>
          <a:p>
            <a:pPr lvl="1" algn="just"/>
            <a:endParaRPr lang="it-IT" dirty="0"/>
          </a:p>
          <a:p>
            <a:pPr lvl="1" algn="just"/>
            <a:endParaRPr lang="it-IT" dirty="0"/>
          </a:p>
          <a:p>
            <a:pPr algn="just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731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210550" cy="1325563"/>
          </a:xfrm>
        </p:spPr>
        <p:txBody>
          <a:bodyPr/>
          <a:lstStyle/>
          <a:p>
            <a:r>
              <a:rPr lang="it-IT" b="1" dirty="0"/>
              <a:t>SPETTROSCOPIE DI ASSORBIMENTO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6214" y="2299669"/>
            <a:ext cx="7886700" cy="22060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dirty="0"/>
              <a:t>Atomi e molecole allo stato fondamentale possono assorbire energia dalla radiazione elettromagnetica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Atomi e molecole ad uno stato eccitato possono emettere energia sotto forma di una radiazione elettromagnetica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28164" y="5114697"/>
            <a:ext cx="69866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>
                <a:latin typeface="+mj-lt"/>
              </a:rPr>
              <a:t>SPETTROSCOPIE DI EMISSIONE</a:t>
            </a:r>
            <a:endParaRPr lang="it-IT" sz="4400" dirty="0">
              <a:latin typeface="+mj-lt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4298564" y="1491062"/>
            <a:ext cx="508289" cy="665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rot="10800000">
            <a:off x="4298565" y="4317265"/>
            <a:ext cx="508289" cy="6650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30</a:t>
            </a:fld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E21B5A-3B3C-DD11-83E7-4A0AD1E45E79}"/>
              </a:ext>
            </a:extLst>
          </p:cNvPr>
          <p:cNvSpPr/>
          <p:nvPr/>
        </p:nvSpPr>
        <p:spPr>
          <a:xfrm>
            <a:off x="628650" y="682635"/>
            <a:ext cx="8024264" cy="6371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34CA5E-EC14-A475-2213-99E1E4ABA0FF}"/>
              </a:ext>
            </a:extLst>
          </p:cNvPr>
          <p:cNvSpPr/>
          <p:nvPr/>
        </p:nvSpPr>
        <p:spPr>
          <a:xfrm>
            <a:off x="1059382" y="5180826"/>
            <a:ext cx="6986656" cy="6371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980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966789"/>
          </a:xfrm>
        </p:spPr>
        <p:txBody>
          <a:bodyPr/>
          <a:lstStyle/>
          <a:p>
            <a:pPr algn="ctr"/>
            <a:r>
              <a:rPr lang="it-IT" b="1" dirty="0"/>
              <a:t>TRANSIZIONI ENERGETICHE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1925" y="1593851"/>
            <a:ext cx="8820150" cy="46863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3200" b="1" dirty="0">
                <a:solidFill>
                  <a:srgbClr val="C00000"/>
                </a:solidFill>
              </a:rPr>
              <a:t>Quando una molecola assorbe o emette un fotone la sua energia interna cambia</a:t>
            </a:r>
            <a:r>
              <a:rPr lang="it-IT" sz="3200" dirty="0"/>
              <a:t>:</a:t>
            </a:r>
          </a:p>
          <a:p>
            <a:pPr marL="0" indent="0" algn="just">
              <a:buNone/>
            </a:pPr>
            <a:r>
              <a:rPr lang="it-IT" sz="3200" dirty="0"/>
              <a:t>- Un cambiamento da un livello energetico ad un altro è chiamato una </a:t>
            </a:r>
            <a:r>
              <a:rPr lang="it-IT" sz="3200" b="1" dirty="0"/>
              <a:t>TRANSIZIONE</a:t>
            </a:r>
            <a:endParaRPr lang="it-IT" sz="3200" dirty="0"/>
          </a:p>
          <a:p>
            <a:pPr algn="just">
              <a:buFontTx/>
              <a:buChar char="-"/>
            </a:pPr>
            <a:r>
              <a:rPr lang="it-IT" sz="3200" dirty="0"/>
              <a:t>L’assorbimento di un fotone provoca una transizione a un livello a più alta energia: </a:t>
            </a:r>
            <a:r>
              <a:rPr lang="it-IT" sz="3200" b="1" dirty="0"/>
              <a:t>ECCITAZIONE</a:t>
            </a:r>
          </a:p>
          <a:p>
            <a:pPr algn="just">
              <a:buFontTx/>
              <a:buChar char="-"/>
            </a:pPr>
            <a:r>
              <a:rPr lang="it-IT" sz="3200" b="1" dirty="0"/>
              <a:t> </a:t>
            </a:r>
            <a:r>
              <a:rPr lang="it-IT" sz="3200" dirty="0"/>
              <a:t>L’</a:t>
            </a:r>
            <a:r>
              <a:rPr lang="it-IT" sz="3200" b="1" dirty="0"/>
              <a:t>EMISSIONE</a:t>
            </a:r>
            <a:r>
              <a:rPr lang="it-IT" sz="3200" dirty="0"/>
              <a:t> di un fotone provoca una transizione verso un livello a più bassa energia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651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7542" y="1080440"/>
            <a:ext cx="5368916" cy="4497786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32</a:t>
            </a:fld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2480721" y="5687546"/>
            <a:ext cx="418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3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fotone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sz="3600" dirty="0" err="1">
                <a:latin typeface="Symbol" panose="05050102010706020507" pitchFamily="18" charset="2"/>
                <a:cs typeface="Times New Roman" panose="02020603050405020304" pitchFamily="18" charset="0"/>
              </a:rPr>
              <a:t>n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E</a:t>
            </a:r>
            <a:r>
              <a:rPr lang="it-IT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</a:t>
            </a:r>
            <a:r>
              <a:rPr lang="it-IT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86B561A6-A850-3817-797B-B49C63DD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250"/>
            <a:ext cx="7886700" cy="1008063"/>
          </a:xfrm>
        </p:spPr>
        <p:txBody>
          <a:bodyPr/>
          <a:lstStyle/>
          <a:p>
            <a:pPr algn="ctr"/>
            <a:r>
              <a:rPr lang="it-IT" b="1" dirty="0"/>
              <a:t>TRANSIZIONI ENERGETICHE</a:t>
            </a:r>
            <a:endParaRPr lang="it-IT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E0F61E-86EF-250E-FBBE-0F586BB08DA8}"/>
              </a:ext>
            </a:extLst>
          </p:cNvPr>
          <p:cNvSpPr/>
          <p:nvPr/>
        </p:nvSpPr>
        <p:spPr>
          <a:xfrm>
            <a:off x="2480721" y="5696696"/>
            <a:ext cx="3977229" cy="74650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3479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77824"/>
            <a:ext cx="7886700" cy="738189"/>
          </a:xfrm>
        </p:spPr>
        <p:txBody>
          <a:bodyPr/>
          <a:lstStyle/>
          <a:p>
            <a:pPr algn="ctr"/>
            <a:r>
              <a:rPr lang="it-IT" b="1" dirty="0"/>
              <a:t>Transizione Elettronica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2450" y="1119982"/>
            <a:ext cx="8039100" cy="49910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it-IT" sz="3600" dirty="0"/>
          </a:p>
          <a:p>
            <a:pPr algn="just"/>
            <a:r>
              <a:rPr lang="it-IT" sz="3600" dirty="0">
                <a:latin typeface="Symbol" panose="05050102010706020507" pitchFamily="18" charset="2"/>
              </a:rPr>
              <a:t>D</a:t>
            </a:r>
            <a:r>
              <a:rPr lang="it-IT" sz="3600" dirty="0"/>
              <a:t>E tra livelli elettronici sono della stessa grandezza della energia di un fotone di luce </a:t>
            </a:r>
            <a:r>
              <a:rPr lang="it-IT" sz="3600" b="1" dirty="0">
                <a:solidFill>
                  <a:srgbClr val="FF0000"/>
                </a:solidFill>
              </a:rPr>
              <a:t>ultravioletta </a:t>
            </a:r>
            <a:r>
              <a:rPr lang="it-IT" sz="3600" dirty="0"/>
              <a:t>o</a:t>
            </a:r>
            <a:r>
              <a:rPr lang="it-IT" sz="3600" b="1" dirty="0">
                <a:solidFill>
                  <a:srgbClr val="FF0000"/>
                </a:solidFill>
              </a:rPr>
              <a:t> visibile</a:t>
            </a:r>
            <a:r>
              <a:rPr lang="it-IT" sz="3600" dirty="0"/>
              <a:t>.</a:t>
            </a:r>
            <a:endParaRPr lang="it-IT" sz="3600" b="1" dirty="0"/>
          </a:p>
          <a:p>
            <a:pPr algn="just"/>
            <a:r>
              <a:rPr lang="it-IT" sz="3600" dirty="0"/>
              <a:t>Transizioni elettroniche hanno luogo nelle regioni UV e visibile dello spettro elettromagnetico.</a:t>
            </a:r>
          </a:p>
          <a:p>
            <a:pPr algn="just"/>
            <a:r>
              <a:rPr lang="it-IT" sz="3600" dirty="0"/>
              <a:t>Transizione da un livello energetico elettronico ad un altro.</a:t>
            </a:r>
          </a:p>
          <a:p>
            <a:pPr marL="0" indent="0" algn="just">
              <a:buNone/>
            </a:pPr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207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55561"/>
            <a:ext cx="7886700" cy="1009652"/>
          </a:xfrm>
        </p:spPr>
        <p:txBody>
          <a:bodyPr/>
          <a:lstStyle/>
          <a:p>
            <a:pPr algn="ctr"/>
            <a:r>
              <a:rPr lang="it-IT" b="1" dirty="0"/>
              <a:t>Transizione Vibrazionale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77131"/>
            <a:ext cx="7886700" cy="5396708"/>
          </a:xfrm>
        </p:spPr>
        <p:txBody>
          <a:bodyPr>
            <a:noAutofit/>
          </a:bodyPr>
          <a:lstStyle/>
          <a:p>
            <a:pPr algn="just"/>
            <a:r>
              <a:rPr lang="it-IT" sz="3600" dirty="0"/>
              <a:t>Transizione da un livello energetico vibrazionale ad un altro.</a:t>
            </a:r>
          </a:p>
          <a:p>
            <a:pPr algn="just"/>
            <a:r>
              <a:rPr lang="it-IT" sz="3600" dirty="0">
                <a:latin typeface="Symbol" panose="05050102010706020507" pitchFamily="18" charset="2"/>
              </a:rPr>
              <a:t>D</a:t>
            </a:r>
            <a:r>
              <a:rPr lang="it-IT" sz="3600" dirty="0"/>
              <a:t>E tra i livelli vibrazionali molto minore che tra i livelli elettronici.</a:t>
            </a:r>
          </a:p>
          <a:p>
            <a:pPr algn="just"/>
            <a:r>
              <a:rPr lang="it-IT" sz="3600" dirty="0">
                <a:latin typeface="Symbol" panose="05050102010706020507" pitchFamily="18" charset="2"/>
              </a:rPr>
              <a:t>D</a:t>
            </a:r>
            <a:r>
              <a:rPr lang="it-IT" sz="3600" dirty="0"/>
              <a:t>E tra livelli vibrazionali della stessa grandezza della energia di un fotone di luce </a:t>
            </a:r>
            <a:r>
              <a:rPr lang="it-IT" sz="3600" b="1" dirty="0">
                <a:solidFill>
                  <a:srgbClr val="FF0000"/>
                </a:solidFill>
              </a:rPr>
              <a:t>infrarossa</a:t>
            </a:r>
            <a:r>
              <a:rPr lang="it-IT" sz="3600" dirty="0"/>
              <a:t>.</a:t>
            </a:r>
            <a:endParaRPr lang="it-IT" sz="3600" b="1" dirty="0">
              <a:solidFill>
                <a:srgbClr val="FF0000"/>
              </a:solidFill>
            </a:endParaRPr>
          </a:p>
          <a:p>
            <a:pPr algn="just"/>
            <a:r>
              <a:rPr lang="it-IT" sz="3600" dirty="0"/>
              <a:t>Transizioni vibrazionali hanno luogo nella regione dell’infrarosso dello spettro elettromagnetico.</a:t>
            </a:r>
            <a:endParaRPr lang="it-IT" sz="3600" dirty="0">
              <a:solidFill>
                <a:srgbClr val="FF0000"/>
              </a:solidFill>
            </a:endParaRPr>
          </a:p>
          <a:p>
            <a:pPr algn="just"/>
            <a:endParaRPr lang="it-IT" sz="3600" dirty="0"/>
          </a:p>
          <a:p>
            <a:pPr algn="just"/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392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76211"/>
            <a:ext cx="7886700" cy="1009652"/>
          </a:xfrm>
        </p:spPr>
        <p:txBody>
          <a:bodyPr/>
          <a:lstStyle/>
          <a:p>
            <a:pPr algn="ctr"/>
            <a:r>
              <a:rPr lang="it-IT" b="1" dirty="0"/>
              <a:t>Transizione Rotazionale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52526"/>
            <a:ext cx="7886700" cy="5428458"/>
          </a:xfrm>
        </p:spPr>
        <p:txBody>
          <a:bodyPr>
            <a:noAutofit/>
          </a:bodyPr>
          <a:lstStyle/>
          <a:p>
            <a:pPr algn="just"/>
            <a:r>
              <a:rPr lang="it-IT" sz="3600" dirty="0"/>
              <a:t>Transizione da un livello energetico rotazionale ad un altro.</a:t>
            </a:r>
          </a:p>
          <a:p>
            <a:pPr algn="just"/>
            <a:r>
              <a:rPr lang="it-IT" sz="3600" dirty="0">
                <a:latin typeface="Symbol" panose="05050102010706020507" pitchFamily="18" charset="2"/>
              </a:rPr>
              <a:t>D</a:t>
            </a:r>
            <a:r>
              <a:rPr lang="it-IT" sz="3600" dirty="0"/>
              <a:t>E tra i livelli rotazionali molto minore che tra i livelli vibrazionali.</a:t>
            </a:r>
          </a:p>
          <a:p>
            <a:pPr algn="just"/>
            <a:r>
              <a:rPr lang="it-IT" sz="3600" dirty="0">
                <a:latin typeface="Symbol" panose="05050102010706020507" pitchFamily="18" charset="2"/>
              </a:rPr>
              <a:t>D</a:t>
            </a:r>
            <a:r>
              <a:rPr lang="it-IT" sz="3600" dirty="0"/>
              <a:t>E tra livelli rotazionali della stessa grandezza della energia di un fotone di luce </a:t>
            </a:r>
            <a:r>
              <a:rPr lang="it-IT" sz="3600" b="1" dirty="0">
                <a:solidFill>
                  <a:srgbClr val="FF0000"/>
                </a:solidFill>
              </a:rPr>
              <a:t>microonde</a:t>
            </a:r>
            <a:r>
              <a:rPr lang="it-IT" sz="3600" dirty="0"/>
              <a:t>.</a:t>
            </a:r>
            <a:endParaRPr lang="it-IT" sz="3600" dirty="0">
              <a:solidFill>
                <a:srgbClr val="FF0000"/>
              </a:solidFill>
            </a:endParaRPr>
          </a:p>
          <a:p>
            <a:pPr algn="just"/>
            <a:r>
              <a:rPr lang="it-IT" sz="3600" dirty="0"/>
              <a:t>Transizioni rotazionali hanno luogo nella regione delle microonde dello spettro elettromagnetico.</a:t>
            </a:r>
          </a:p>
          <a:p>
            <a:pPr algn="just"/>
            <a:endParaRPr lang="it-IT" sz="36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621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81765"/>
            <a:ext cx="7886700" cy="852489"/>
          </a:xfrm>
        </p:spPr>
        <p:txBody>
          <a:bodyPr/>
          <a:lstStyle/>
          <a:p>
            <a:pPr algn="ctr"/>
            <a:r>
              <a:rPr lang="it-IT" b="1" dirty="0"/>
              <a:t>Transizione di Spin Nucleare (NMR)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9100" y="1107280"/>
            <a:ext cx="8305800" cy="5495927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Transizione da un livello energetico di spin nucleare ad un altro.</a:t>
            </a:r>
          </a:p>
          <a:p>
            <a:pPr algn="just"/>
            <a:r>
              <a:rPr lang="it-IT" sz="3200" dirty="0">
                <a:latin typeface="Symbol" panose="05050102010706020507" pitchFamily="18" charset="2"/>
              </a:rPr>
              <a:t>D</a:t>
            </a:r>
            <a:r>
              <a:rPr lang="it-IT" sz="3200" dirty="0"/>
              <a:t>E tra i livelli di spin nucleare molto minore che tra i livelli rotazionali.</a:t>
            </a:r>
          </a:p>
          <a:p>
            <a:pPr algn="just"/>
            <a:r>
              <a:rPr lang="it-IT" sz="3200" dirty="0">
                <a:latin typeface="Symbol" panose="05050102010706020507" pitchFamily="18" charset="2"/>
              </a:rPr>
              <a:t>D</a:t>
            </a:r>
            <a:r>
              <a:rPr lang="it-IT" sz="3200" dirty="0"/>
              <a:t>E tra livelli di spin nucleare della stessa grandezza della energia di un fotone di luce delle </a:t>
            </a:r>
            <a:r>
              <a:rPr lang="it-IT" sz="3200" b="1" dirty="0">
                <a:solidFill>
                  <a:srgbClr val="FF0000"/>
                </a:solidFill>
              </a:rPr>
              <a:t>frequenze radio</a:t>
            </a:r>
            <a:r>
              <a:rPr lang="it-IT" sz="3200" dirty="0"/>
              <a:t>.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it-IT" sz="3200" dirty="0"/>
              <a:t>Transizioni di spin nucleare hanno luogo nella regione delle </a:t>
            </a:r>
            <a:r>
              <a:rPr lang="it-IT" sz="3200" b="1" dirty="0">
                <a:solidFill>
                  <a:srgbClr val="FF0000"/>
                </a:solidFill>
              </a:rPr>
              <a:t>radiofrequenze</a:t>
            </a:r>
            <a:r>
              <a:rPr lang="it-IT" sz="3200" dirty="0"/>
              <a:t> dello spettro elettromagnetico (N.B.: </a:t>
            </a:r>
            <a:r>
              <a:rPr lang="it-IT" sz="3200" i="1" dirty="0"/>
              <a:t>si osservano solo in presenza di un campo magnetico esterno</a:t>
            </a:r>
            <a:r>
              <a:rPr lang="it-IT" sz="3200" dirty="0"/>
              <a:t>).</a:t>
            </a:r>
          </a:p>
          <a:p>
            <a:pPr algn="just"/>
            <a:endParaRPr lang="it-IT" sz="3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979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6107" y="113289"/>
            <a:ext cx="7886700" cy="875724"/>
          </a:xfrm>
        </p:spPr>
        <p:txBody>
          <a:bodyPr/>
          <a:lstStyle/>
          <a:p>
            <a:pPr algn="ctr"/>
            <a:r>
              <a:rPr lang="it-IT" dirty="0"/>
              <a:t>Numero di Insaturazioni (NI)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716107" y="839388"/>
                <a:ext cx="7711786" cy="472411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it-IT" dirty="0"/>
                  <a:t>Formula che permette, conoscendo la formula bruta di una molecola organica, di ricavare il numero di insaturazioni:</a:t>
                </a:r>
              </a:p>
              <a:p>
                <a:pPr marL="0" indent="0" algn="just">
                  <a:buNone/>
                </a:pPr>
                <a:endParaRPr lang="it-IT" dirty="0"/>
              </a:p>
              <a:p>
                <a:pPr marL="0" indent="0" algn="ctr">
                  <a:buNone/>
                </a:pPr>
                <a:r>
                  <a:rPr lang="it-IT" sz="3600" dirty="0" err="1"/>
                  <a:t>C</a:t>
                </a:r>
                <a:r>
                  <a:rPr lang="it-IT" sz="3600" baseline="-25000" dirty="0" err="1"/>
                  <a:t>w</a:t>
                </a:r>
                <a:r>
                  <a:rPr lang="it-IT" sz="3600" dirty="0" err="1"/>
                  <a:t>H</a:t>
                </a:r>
                <a:r>
                  <a:rPr lang="it-IT" sz="3600" baseline="-25000" dirty="0" err="1"/>
                  <a:t>x</a:t>
                </a:r>
                <a:r>
                  <a:rPr lang="it-IT" sz="3600" dirty="0" err="1"/>
                  <a:t>N</a:t>
                </a:r>
                <a:r>
                  <a:rPr lang="it-IT" sz="3600" baseline="-25000" dirty="0" err="1"/>
                  <a:t>y</a:t>
                </a:r>
                <a:r>
                  <a:rPr lang="it-IT" sz="3600" dirty="0" err="1"/>
                  <a:t>O</a:t>
                </a:r>
                <a:r>
                  <a:rPr lang="it-IT" sz="3600" baseline="-25000" dirty="0" err="1"/>
                  <a:t>z</a:t>
                </a:r>
                <a:endParaRPr lang="it-IT" sz="3600" baseline="-25000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it-IT" sz="1800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it-IT" sz="1800" dirty="0"/>
                  <a:t>w = numero di atomi tetravalenti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it-IT" sz="1800" dirty="0"/>
                  <a:t>x = numero di atomi monovalenti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it-IT" sz="1800" dirty="0"/>
                  <a:t>y = numero di atomi trivalenti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it-IT" sz="1800" dirty="0"/>
                  <a:t>z = numero di atomi bivalenti</a:t>
                </a:r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it-IT" sz="1800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it-IT" sz="3600" dirty="0"/>
                  <a:t>NI = w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sz="3600" dirty="0"/>
                  <a:t>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it-IT" sz="3600" dirty="0"/>
                  <a:t>y + 0 z +1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endParaRPr lang="it-IT" sz="36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6107" y="839388"/>
                <a:ext cx="7711786" cy="4724111"/>
              </a:xfrm>
              <a:blipFill>
                <a:blip r:embed="rId2"/>
                <a:stretch>
                  <a:fillRect l="-1580" t="-2194" r="-15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37</a:t>
            </a:fld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AB8669-F1C1-CEEC-A39D-C5E72AFCF069}"/>
              </a:ext>
            </a:extLst>
          </p:cNvPr>
          <p:cNvSpPr/>
          <p:nvPr/>
        </p:nvSpPr>
        <p:spPr>
          <a:xfrm>
            <a:off x="2171701" y="2553600"/>
            <a:ext cx="4743450" cy="300989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771863-624E-EF58-207D-82C4F25DB336}"/>
              </a:ext>
            </a:extLst>
          </p:cNvPr>
          <p:cNvSpPr txBox="1"/>
          <p:nvPr/>
        </p:nvSpPr>
        <p:spPr>
          <a:xfrm>
            <a:off x="120708" y="5689433"/>
            <a:ext cx="8873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Mediante Spettrometria di Massa è possibile valutare la massa della molecola e da questa ricavare la formula bruta. Dalla formula bruta è già possibile ottenere informazioni sulla struttura della molecola.</a:t>
            </a:r>
          </a:p>
        </p:txBody>
      </p:sp>
    </p:spTree>
    <p:extLst>
      <p:ext uri="{BB962C8B-B14F-4D97-AF65-F5344CB8AC3E}">
        <p14:creationId xmlns:p14="http://schemas.microsoft.com/office/powerpoint/2010/main" val="722942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28200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Esempi</a:t>
            </a:r>
            <a:br>
              <a:rPr lang="it-IT" dirty="0"/>
            </a:br>
            <a:r>
              <a:rPr lang="it-IT" dirty="0" err="1"/>
              <a:t>C</a:t>
            </a:r>
            <a:r>
              <a:rPr lang="it-IT" baseline="-25000" dirty="0" err="1"/>
              <a:t>w</a:t>
            </a:r>
            <a:r>
              <a:rPr lang="it-IT" dirty="0" err="1"/>
              <a:t>H</a:t>
            </a:r>
            <a:r>
              <a:rPr lang="it-IT" baseline="-25000" dirty="0" err="1"/>
              <a:t>x</a:t>
            </a:r>
            <a:r>
              <a:rPr lang="it-IT" dirty="0" err="1"/>
              <a:t>N</a:t>
            </a:r>
            <a:r>
              <a:rPr lang="it-IT" baseline="-25000" dirty="0" err="1"/>
              <a:t>y</a:t>
            </a:r>
            <a:r>
              <a:rPr lang="it-IT" dirty="0" err="1"/>
              <a:t>O</a:t>
            </a:r>
            <a:r>
              <a:rPr lang="it-IT" baseline="-25000" dirty="0" err="1"/>
              <a:t>z</a:t>
            </a:r>
            <a:r>
              <a:rPr lang="it-IT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503959" y="1946420"/>
                <a:ext cx="78867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it-IT" dirty="0"/>
                  <a:t>C</a:t>
                </a:r>
                <a:r>
                  <a:rPr lang="it-IT" baseline="-25000" dirty="0"/>
                  <a:t>6</a:t>
                </a:r>
                <a:r>
                  <a:rPr lang="it-IT" dirty="0"/>
                  <a:t>H</a:t>
                </a:r>
                <a:r>
                  <a:rPr lang="it-IT" baseline="-25000" dirty="0"/>
                  <a:t>6</a:t>
                </a:r>
              </a:p>
              <a:p>
                <a:r>
                  <a:rPr lang="it-IT" dirty="0"/>
                  <a:t>NI = w-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 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y+0z+1</a:t>
                </a:r>
              </a:p>
              <a:p>
                <a:r>
                  <a:rPr lang="it-IT" dirty="0"/>
                  <a:t>6-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 + 1 = 6-3+1= 4 (tre doppi legami e un ciclo)</a:t>
                </a:r>
              </a:p>
              <a:p>
                <a:endParaRPr lang="it-IT" dirty="0"/>
              </a:p>
              <a:p>
                <a:endParaRPr lang="it-IT" dirty="0"/>
              </a:p>
              <a:p>
                <a:r>
                  <a:rPr lang="it-IT" dirty="0"/>
                  <a:t>C</a:t>
                </a:r>
                <a:r>
                  <a:rPr lang="it-IT" baseline="-25000" dirty="0"/>
                  <a:t>9</a:t>
                </a:r>
                <a:r>
                  <a:rPr lang="it-IT" dirty="0"/>
                  <a:t>H</a:t>
                </a:r>
                <a:r>
                  <a:rPr lang="it-IT" baseline="-25000" dirty="0"/>
                  <a:t>11</a:t>
                </a:r>
                <a:r>
                  <a:rPr lang="it-IT" dirty="0"/>
                  <a:t>NO</a:t>
                </a:r>
              </a:p>
              <a:p>
                <a:r>
                  <a:rPr lang="it-IT" dirty="0"/>
                  <a:t>9 -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it-IT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/>
                  <a:t>+ 1 = 9-5+1= 5</a:t>
                </a:r>
              </a:p>
              <a:p>
                <a:pPr marL="0" indent="0">
                  <a:buNone/>
                </a:pPr>
                <a:r>
                  <a:rPr lang="it-IT" dirty="0"/>
                  <a:t>(quattro doppi legami e un ciclo)</a:t>
                </a:r>
              </a:p>
              <a:p>
                <a:endParaRPr lang="it-IT" baseline="-250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959" y="1946420"/>
                <a:ext cx="7886700" cy="4351338"/>
              </a:xfrm>
              <a:blipFill>
                <a:blip r:embed="rId3"/>
                <a:stretch>
                  <a:fillRect l="-1624" t="-30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38</a:t>
            </a:fld>
            <a:endParaRPr lang="it-IT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5566281" y="1946420"/>
          <a:ext cx="833690" cy="949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66884" imgH="417308" progId="ChemDraw.Document.6.0">
                  <p:embed/>
                </p:oleObj>
              </mc:Choice>
              <mc:Fallback>
                <p:oleObj name="CS ChemDraw Drawing" r:id="rId4" imgW="366884" imgH="417308" progId="ChemDraw.Document.6.0">
                  <p:embed/>
                  <p:pic>
                    <p:nvPicPr>
                      <p:cNvPr id="5" name="Ogget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6281" y="1946420"/>
                        <a:ext cx="833690" cy="949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396563"/>
              </p:ext>
            </p:extLst>
          </p:nvPr>
        </p:nvGraphicFramePr>
        <p:xfrm>
          <a:off x="5566281" y="4122089"/>
          <a:ext cx="2093950" cy="1305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046565" imgH="651925" progId="ChemDraw.Document.6.0">
                  <p:embed/>
                </p:oleObj>
              </mc:Choice>
              <mc:Fallback>
                <p:oleObj name="CS ChemDraw Drawing" r:id="rId6" imgW="1046565" imgH="651925" progId="ChemDraw.Document.6.0">
                  <p:embed/>
                  <p:pic>
                    <p:nvPicPr>
                      <p:cNvPr id="7" name="Ogget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6281" y="4122089"/>
                        <a:ext cx="2093950" cy="1305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214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9036" y="133576"/>
            <a:ext cx="7886700" cy="1325563"/>
          </a:xfrm>
        </p:spPr>
        <p:txBody>
          <a:bodyPr/>
          <a:lstStyle/>
          <a:p>
            <a:pPr algn="ctr"/>
            <a:r>
              <a:rPr lang="it-IT" b="1" dirty="0"/>
              <a:t>Modalità d’esame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5400" y="1420652"/>
            <a:ext cx="7886700" cy="1325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err="1"/>
              <a:t>L'esame</a:t>
            </a:r>
            <a:r>
              <a:rPr lang="en-US" dirty="0"/>
              <a:t> finale </a:t>
            </a:r>
            <a:r>
              <a:rPr lang="en-US" dirty="0" err="1"/>
              <a:t>prevede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b="1" dirty="0" err="1"/>
              <a:t>prova</a:t>
            </a:r>
            <a:r>
              <a:rPr lang="en-US" b="1" dirty="0"/>
              <a:t> </a:t>
            </a:r>
            <a:r>
              <a:rPr lang="en-US" b="1" dirty="0" err="1"/>
              <a:t>orale</a:t>
            </a:r>
            <a:r>
              <a:rPr lang="en-US" dirty="0"/>
              <a:t>. Nella </a:t>
            </a:r>
            <a:r>
              <a:rPr lang="en-US" dirty="0" err="1"/>
              <a:t>prova</a:t>
            </a:r>
            <a:r>
              <a:rPr lang="en-US" dirty="0"/>
              <a:t> </a:t>
            </a:r>
            <a:r>
              <a:rPr lang="en-US" dirty="0" err="1"/>
              <a:t>orale</a:t>
            </a:r>
            <a:r>
              <a:rPr lang="en-US" dirty="0"/>
              <a:t> </a:t>
            </a:r>
            <a:r>
              <a:rPr lang="en-US" dirty="0" err="1"/>
              <a:t>vengono</a:t>
            </a:r>
            <a:r>
              <a:rPr lang="en-US" dirty="0"/>
              <a:t> poste </a:t>
            </a:r>
            <a:r>
              <a:rPr lang="en-US" dirty="0" err="1"/>
              <a:t>alcune</a:t>
            </a:r>
            <a:r>
              <a:rPr lang="en-US" dirty="0"/>
              <a:t> </a:t>
            </a:r>
            <a:r>
              <a:rPr lang="en-US" dirty="0" err="1"/>
              <a:t>domande</a:t>
            </a:r>
            <a:r>
              <a:rPr lang="en-US" dirty="0"/>
              <a:t>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tecniche</a:t>
            </a:r>
            <a:r>
              <a:rPr lang="en-US" dirty="0"/>
              <a:t> e le </a:t>
            </a:r>
            <a:r>
              <a:rPr lang="en-US" dirty="0" err="1"/>
              <a:t>tematiche</a:t>
            </a:r>
            <a:r>
              <a:rPr lang="en-US" dirty="0"/>
              <a:t> illustrate </a:t>
            </a:r>
            <a:r>
              <a:rPr lang="en-US" dirty="0" err="1"/>
              <a:t>nel</a:t>
            </a:r>
            <a:r>
              <a:rPr lang="en-US" dirty="0"/>
              <a:t> Corso.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4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2572976-E979-4D67-F721-E0970D4E33C9}"/>
              </a:ext>
            </a:extLst>
          </p:cNvPr>
          <p:cNvSpPr txBox="1">
            <a:spLocks/>
          </p:cNvSpPr>
          <p:nvPr/>
        </p:nvSpPr>
        <p:spPr>
          <a:xfrm>
            <a:off x="449036" y="262066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/>
              <a:t>Testi di riferimento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1E49E4A7-9EA5-CAD8-FD89-65927240BC0F}"/>
              </a:ext>
            </a:extLst>
          </p:cNvPr>
          <p:cNvSpPr txBox="1">
            <a:spLocks/>
          </p:cNvSpPr>
          <p:nvPr/>
        </p:nvSpPr>
        <p:spPr>
          <a:xfrm>
            <a:off x="449036" y="3907745"/>
            <a:ext cx="7886700" cy="2692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0" i="0" u="none" strike="noStrike" baseline="0" dirty="0">
                <a:latin typeface="DejaVuSans"/>
              </a:rPr>
              <a:t>R.M. Silverstein, F.X. Webster, D.J. </a:t>
            </a:r>
            <a:r>
              <a:rPr lang="it-IT" b="0" i="0" u="none" strike="noStrike" baseline="0" dirty="0" err="1">
                <a:latin typeface="DejaVuSans"/>
              </a:rPr>
              <a:t>Kiemle</a:t>
            </a:r>
            <a:r>
              <a:rPr lang="it-IT" b="0" i="0" u="none" strike="noStrike" baseline="0" dirty="0">
                <a:latin typeface="DejaVuSans"/>
              </a:rPr>
              <a:t>, D.L. Bryce "</a:t>
            </a:r>
            <a:r>
              <a:rPr lang="it-IT" b="1" i="0" u="none" strike="noStrike" baseline="0" dirty="0">
                <a:latin typeface="DejaVuSans"/>
              </a:rPr>
              <a:t>Identificazione Spettrometrica di Composti Organici</a:t>
            </a:r>
            <a:r>
              <a:rPr lang="it-IT" b="0" i="0" u="none" strike="noStrike" baseline="0" dirty="0">
                <a:latin typeface="DejaVuSans"/>
              </a:rPr>
              <a:t>", CEA, Casa Editrice Ambrosiana, Milano, III ed., 2016.</a:t>
            </a:r>
          </a:p>
          <a:p>
            <a:pPr algn="just"/>
            <a:r>
              <a:rPr lang="it-IT" b="0" i="0" u="none" strike="noStrike" baseline="0" dirty="0">
                <a:latin typeface="DejaVuSans"/>
              </a:rPr>
              <a:t>M. Hesse, H. Meier, B. </a:t>
            </a:r>
            <a:r>
              <a:rPr lang="it-IT" b="0" i="0" u="none" strike="noStrike" baseline="0" dirty="0" err="1">
                <a:latin typeface="DejaVuSans"/>
              </a:rPr>
              <a:t>Zeeh</a:t>
            </a:r>
            <a:r>
              <a:rPr lang="it-IT" b="0" i="0" u="none" strike="noStrike" baseline="0" dirty="0">
                <a:latin typeface="DejaVuSans"/>
              </a:rPr>
              <a:t>. «</a:t>
            </a:r>
            <a:r>
              <a:rPr lang="it-IT" b="1" i="0" u="none" strike="noStrike" baseline="0" dirty="0">
                <a:latin typeface="DejaVuSans"/>
              </a:rPr>
              <a:t>Metodi Spettroscopici nella chimica organica</a:t>
            </a:r>
            <a:r>
              <a:rPr lang="it-IT" b="0" i="0" u="none" strike="noStrike" baseline="0" dirty="0">
                <a:latin typeface="DejaVuSans"/>
              </a:rPr>
              <a:t>», II Edizione, </a:t>
            </a:r>
            <a:r>
              <a:rPr lang="it-IT" b="0" i="0" u="none" strike="noStrike" baseline="0" dirty="0" err="1">
                <a:latin typeface="DejaVuSans"/>
              </a:rPr>
              <a:t>EdiSES</a:t>
            </a:r>
            <a:r>
              <a:rPr lang="it-IT" b="0" i="0" u="none" strike="noStrike" baseline="0" dirty="0">
                <a:latin typeface="DejaVuSans"/>
              </a:rPr>
              <a:t>, Napoli, 2010. </a:t>
            </a:r>
            <a:r>
              <a:rPr lang="it-IT" b="0" i="0" u="none" strike="noStrike" baseline="0" dirty="0" err="1">
                <a:latin typeface="DejaVuSans"/>
              </a:rPr>
              <a:t>Skoog</a:t>
            </a:r>
            <a:r>
              <a:rPr lang="it-IT" b="0" i="0" u="none" strike="noStrike" baseline="0" dirty="0">
                <a:latin typeface="DejaVuSans"/>
              </a:rPr>
              <a:t>, Holler, Crouch, Chimica Analitica Strumentale, II Edizione, </a:t>
            </a:r>
            <a:r>
              <a:rPr lang="it-IT" b="0" i="0" u="none" strike="noStrike" baseline="0" dirty="0" err="1">
                <a:latin typeface="DejaVuSans"/>
              </a:rPr>
              <a:t>EdiSES</a:t>
            </a:r>
            <a:r>
              <a:rPr lang="it-IT" b="0" i="0" u="none" strike="noStrike" baseline="0" dirty="0">
                <a:latin typeface="DejaVuSans"/>
              </a:rPr>
              <a:t>, Napoli, 2009.</a:t>
            </a:r>
            <a:endParaRPr lang="en-US" dirty="0"/>
          </a:p>
          <a:p>
            <a:pPr algn="just"/>
            <a:endParaRPr lang="en-US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21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Spettroscopia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2509" y="1825625"/>
            <a:ext cx="852885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dirty="0"/>
              <a:t>Definizione</a:t>
            </a:r>
            <a:r>
              <a:rPr lang="it-IT" dirty="0"/>
              <a:t>: È lo studio della interazione tra la </a:t>
            </a:r>
            <a:r>
              <a:rPr lang="it-IT" b="1" dirty="0"/>
              <a:t>luce</a:t>
            </a:r>
            <a:r>
              <a:rPr lang="it-IT" dirty="0"/>
              <a:t> (</a:t>
            </a:r>
            <a:r>
              <a:rPr lang="it-IT" i="1" dirty="0"/>
              <a:t>onde elettromagnetiche</a:t>
            </a:r>
            <a:r>
              <a:rPr lang="it-IT" dirty="0"/>
              <a:t>) e la </a:t>
            </a:r>
            <a:r>
              <a:rPr lang="it-IT" b="1" dirty="0"/>
              <a:t>materia</a:t>
            </a:r>
            <a:r>
              <a:rPr lang="it-IT" dirty="0"/>
              <a:t> (</a:t>
            </a:r>
            <a:r>
              <a:rPr lang="it-IT" i="1" dirty="0"/>
              <a:t>tutti i sistemi materiali che occupano spazio e possiedono una massa, es: atomi, molecole, ecc.</a:t>
            </a:r>
            <a:r>
              <a:rPr lang="it-IT" dirty="0"/>
              <a:t>)</a:t>
            </a:r>
          </a:p>
          <a:p>
            <a:pPr marL="0" indent="0" algn="just">
              <a:buNone/>
            </a:pPr>
            <a:r>
              <a:rPr lang="it-IT" dirty="0"/>
              <a:t>L’interazione tra luce e materia può determinare:</a:t>
            </a:r>
          </a:p>
          <a:p>
            <a:pPr lvl="1" algn="just"/>
            <a:r>
              <a:rPr lang="it-IT" sz="2800" dirty="0"/>
              <a:t>una variazione nella direzione di propagazione della radiazione elettromagnetica (luce) «</a:t>
            </a:r>
            <a:r>
              <a:rPr lang="it-IT" sz="2800" i="1" dirty="0">
                <a:solidFill>
                  <a:srgbClr val="FF0000"/>
                </a:solidFill>
              </a:rPr>
              <a:t>scattering</a:t>
            </a:r>
            <a:r>
              <a:rPr lang="it-IT" sz="2800" dirty="0"/>
              <a:t>» </a:t>
            </a:r>
          </a:p>
          <a:p>
            <a:pPr lvl="1" algn="just"/>
            <a:r>
              <a:rPr lang="it-IT" sz="2800" dirty="0"/>
              <a:t>una transizione tra i livelli energetici della materia, tra uno stato fondamentale e uno eccitato «</a:t>
            </a:r>
            <a:r>
              <a:rPr lang="it-IT" sz="2800" i="1" dirty="0">
                <a:solidFill>
                  <a:srgbClr val="FF0000"/>
                </a:solidFill>
              </a:rPr>
              <a:t>assorbimento</a:t>
            </a:r>
            <a:r>
              <a:rPr lang="it-IT" sz="2800" dirty="0"/>
              <a:t>» 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98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9021" y="136524"/>
            <a:ext cx="7886700" cy="65991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Spettroscopia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6</a:t>
            </a:fld>
            <a:endParaRPr lang="it-IT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124928B-250F-1D67-6EC4-54E59752DA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629490"/>
              </p:ext>
            </p:extLst>
          </p:nvPr>
        </p:nvGraphicFramePr>
        <p:xfrm>
          <a:off x="1153724" y="1246908"/>
          <a:ext cx="6836551" cy="4039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7218919" imgH="4265440" progId="ChemDraw.Document.6.0">
                  <p:embed/>
                </p:oleObj>
              </mc:Choice>
              <mc:Fallback>
                <p:oleObj name="CS ChemDraw Drawing" r:id="rId2" imgW="7218919" imgH="4265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53724" y="1246908"/>
                        <a:ext cx="6836551" cy="4039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4B09655-8096-033B-21F3-D5FB0C496A3F}"/>
              </a:ext>
            </a:extLst>
          </p:cNvPr>
          <p:cNvSpPr txBox="1"/>
          <p:nvPr/>
        </p:nvSpPr>
        <p:spPr>
          <a:xfrm>
            <a:off x="0" y="5527963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In questo corso ci occuperemo prevalentemente del fenomeno dell’</a:t>
            </a:r>
            <a:r>
              <a:rPr lang="it-IT" sz="2000" b="1" dirty="0">
                <a:solidFill>
                  <a:srgbClr val="FF0000"/>
                </a:solidFill>
              </a:rPr>
              <a:t>ASSORBIMENTO</a:t>
            </a:r>
            <a:r>
              <a:rPr lang="it-IT" sz="2000" dirty="0"/>
              <a:t> della luce e come da questo fenomeno è possibile ottenere informazioni qualitative, sulla struttura della molecola organica ma anche quantitative (es: concentrazione di una soluzione).</a:t>
            </a:r>
          </a:p>
        </p:txBody>
      </p:sp>
    </p:spTree>
    <p:extLst>
      <p:ext uri="{BB962C8B-B14F-4D97-AF65-F5344CB8AC3E}">
        <p14:creationId xmlns:p14="http://schemas.microsoft.com/office/powerpoint/2010/main" val="116037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09787"/>
          </a:xfrm>
        </p:spPr>
        <p:txBody>
          <a:bodyPr/>
          <a:lstStyle/>
          <a:p>
            <a:pPr algn="ctr"/>
            <a:r>
              <a:rPr lang="it-IT" dirty="0"/>
              <a:t>Spettroscopia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0945" y="1422762"/>
            <a:ext cx="8562109" cy="493358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4200" b="1" dirty="0"/>
              <a:t>Luce</a:t>
            </a:r>
            <a:r>
              <a:rPr lang="it-IT" sz="4200" dirty="0"/>
              <a:t> = </a:t>
            </a:r>
            <a:r>
              <a:rPr lang="it-IT" sz="4200" b="1" dirty="0"/>
              <a:t>Radiazione elettromagnetica</a:t>
            </a:r>
          </a:p>
          <a:p>
            <a:pPr marL="0" indent="0" algn="just">
              <a:buNone/>
            </a:pPr>
            <a:endParaRPr lang="it-IT" sz="3200" b="1" dirty="0"/>
          </a:p>
          <a:p>
            <a:pPr marL="0" indent="0" algn="just">
              <a:buNone/>
            </a:pPr>
            <a:r>
              <a:rPr lang="it-IT" sz="3200" b="1" dirty="0"/>
              <a:t>«Dualismo onda-particella»</a:t>
            </a:r>
            <a:r>
              <a:rPr lang="it-IT" sz="3200" dirty="0"/>
              <a:t>: </a:t>
            </a:r>
            <a:r>
              <a:rPr lang="it-IT" sz="3200" dirty="0">
                <a:effectLst/>
              </a:rPr>
              <a:t>la luce possiede proprietà sia </a:t>
            </a:r>
            <a:r>
              <a:rPr lang="it-IT" sz="3200" u="sng" dirty="0">
                <a:effectLst/>
              </a:rPr>
              <a:t>ondulatorie</a:t>
            </a:r>
            <a:r>
              <a:rPr lang="it-IT" sz="3200" dirty="0">
                <a:effectLst/>
              </a:rPr>
              <a:t> che </a:t>
            </a:r>
            <a:r>
              <a:rPr lang="it-IT" sz="3200" u="sng" dirty="0">
                <a:effectLst/>
              </a:rPr>
              <a:t>corpuscolari</a:t>
            </a:r>
            <a:r>
              <a:rPr lang="it-IT" sz="3200" dirty="0">
                <a:effectLst/>
              </a:rPr>
              <a:t>. </a:t>
            </a:r>
            <a:r>
              <a:rPr lang="it-IT" sz="3200" dirty="0"/>
              <a:t>Anche gli elettroni (materia) possono comportarsi sia come onde che come particelle.</a:t>
            </a:r>
          </a:p>
          <a:p>
            <a:pPr algn="just">
              <a:buFontTx/>
              <a:buChar char="-"/>
            </a:pPr>
            <a:r>
              <a:rPr lang="it-IT" sz="3200" dirty="0"/>
              <a:t>Un raggio di una radiazione elettromagnetica (luce) può essere descritto come un’</a:t>
            </a:r>
            <a:r>
              <a:rPr lang="it-IT" sz="3200" b="1" dirty="0">
                <a:solidFill>
                  <a:srgbClr val="FF0000"/>
                </a:solidFill>
              </a:rPr>
              <a:t>onda</a:t>
            </a:r>
            <a:r>
              <a:rPr lang="it-IT" sz="3200" dirty="0"/>
              <a:t> (</a:t>
            </a:r>
            <a:r>
              <a:rPr lang="it-IT" sz="3200" i="1" dirty="0"/>
              <a:t>Fisica Classica</a:t>
            </a:r>
            <a:r>
              <a:rPr lang="it-IT" sz="3200" dirty="0"/>
              <a:t>) o come un </a:t>
            </a:r>
            <a:r>
              <a:rPr lang="it-IT" sz="3200" b="1" dirty="0">
                <a:solidFill>
                  <a:srgbClr val="FF0000"/>
                </a:solidFill>
              </a:rPr>
              <a:t>fascio di fotoni </a:t>
            </a:r>
            <a:r>
              <a:rPr lang="it-IT" sz="3200" dirty="0"/>
              <a:t>(</a:t>
            </a:r>
            <a:r>
              <a:rPr lang="it-IT" sz="3200" i="1" dirty="0"/>
              <a:t>Fisica Quantistica</a:t>
            </a:r>
            <a:r>
              <a:rPr lang="it-IT" sz="3200" dirty="0"/>
              <a:t>)</a:t>
            </a:r>
          </a:p>
          <a:p>
            <a:pPr algn="just">
              <a:buFontTx/>
              <a:buChar char="-"/>
            </a:pPr>
            <a:r>
              <a:rPr lang="it-IT" sz="3200" b="1" dirty="0"/>
              <a:t>Fotoni</a:t>
            </a:r>
            <a:r>
              <a:rPr lang="it-IT" sz="3200" dirty="0"/>
              <a:t>: particelle di </a:t>
            </a:r>
            <a:r>
              <a:rPr lang="it-IT" sz="3200" b="1" dirty="0">
                <a:solidFill>
                  <a:srgbClr val="FF0000"/>
                </a:solidFill>
              </a:rPr>
              <a:t>massa nulla </a:t>
            </a:r>
            <a:r>
              <a:rPr lang="it-IT" sz="3200" dirty="0"/>
              <a:t>che rappresentano il quanto di energia elettromagnetica (quanto: unità più piccola e indivisibile)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22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389" y="3273526"/>
            <a:ext cx="5560507" cy="358447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57350"/>
            <a:ext cx="7886700" cy="1325563"/>
          </a:xfrm>
        </p:spPr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78444"/>
            <a:ext cx="7886700" cy="5140326"/>
          </a:xfrm>
        </p:spPr>
        <p:txBody>
          <a:bodyPr/>
          <a:lstStyle/>
          <a:p>
            <a:pPr algn="just"/>
            <a:r>
              <a:rPr lang="it-IT" dirty="0"/>
              <a:t>DEFINIZIONE: Una radiazione elettromagnetica consiste in un campo elettrico (</a:t>
            </a:r>
            <a:r>
              <a:rPr lang="it-IT" b="1" dirty="0"/>
              <a:t>E</a:t>
            </a:r>
            <a:r>
              <a:rPr lang="it-IT" dirty="0"/>
              <a:t>) e un campo magnetico (</a:t>
            </a:r>
            <a:r>
              <a:rPr lang="it-IT" b="1" dirty="0"/>
              <a:t>M </a:t>
            </a:r>
            <a:r>
              <a:rPr lang="it-IT" dirty="0"/>
              <a:t>o</a:t>
            </a:r>
            <a:r>
              <a:rPr lang="it-IT" b="1" dirty="0"/>
              <a:t> B</a:t>
            </a:r>
            <a:r>
              <a:rPr lang="it-IT" dirty="0"/>
              <a:t>) perpendicolari tra loro che si propagano lungo una direzione dello spazio perpendicolare ad entrambi oscillando come un’onda.</a:t>
            </a:r>
          </a:p>
        </p:txBody>
      </p:sp>
      <p:sp>
        <p:nvSpPr>
          <p:cNvPr id="5" name="Rettangolo 4"/>
          <p:cNvSpPr/>
          <p:nvPr/>
        </p:nvSpPr>
        <p:spPr>
          <a:xfrm>
            <a:off x="7218896" y="5573496"/>
            <a:ext cx="1508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direzione di</a:t>
            </a:r>
          </a:p>
          <a:p>
            <a:r>
              <a:rPr lang="it-IT" dirty="0"/>
              <a:t> propagazione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8</a:t>
            </a:fld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7EED7-51F9-FF9D-9AE8-ECD2374BDD1E}"/>
              </a:ext>
            </a:extLst>
          </p:cNvPr>
          <p:cNvSpPr txBox="1"/>
          <p:nvPr/>
        </p:nvSpPr>
        <p:spPr>
          <a:xfrm>
            <a:off x="340822" y="5954138"/>
            <a:ext cx="26351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i="1" dirty="0"/>
              <a:t>Fisica Classica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73650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57350"/>
            <a:ext cx="7886700" cy="1325563"/>
          </a:xfrm>
        </p:spPr>
        <p:txBody>
          <a:bodyPr/>
          <a:lstStyle/>
          <a:p>
            <a:r>
              <a:rPr lang="it-IT" dirty="0"/>
              <a:t>RADIAZIONE ELETTROMAGNETICA</a:t>
            </a:r>
          </a:p>
        </p:txBody>
      </p:sp>
      <p:sp>
        <p:nvSpPr>
          <p:cNvPr id="5" name="Rettangolo 4"/>
          <p:cNvSpPr/>
          <p:nvPr/>
        </p:nvSpPr>
        <p:spPr>
          <a:xfrm>
            <a:off x="7555131" y="4715892"/>
            <a:ext cx="1508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direzione di</a:t>
            </a:r>
          </a:p>
          <a:p>
            <a:r>
              <a:rPr lang="it-IT" dirty="0"/>
              <a:t> propagazione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1C0B-8AB7-459F-8676-446C7EEAB8F0}" type="slidenum">
              <a:rPr lang="it-IT" smtClean="0"/>
              <a:t>9</a:t>
            </a:fld>
            <a:endParaRPr lang="it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1698C9-A159-5FCC-F7F5-987F5105B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37" y="1280704"/>
            <a:ext cx="6339494" cy="52778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320032-6435-1763-750A-5C02B4B90B8A}"/>
              </a:ext>
            </a:extLst>
          </p:cNvPr>
          <p:cNvSpPr txBox="1"/>
          <p:nvPr/>
        </p:nvSpPr>
        <p:spPr>
          <a:xfrm>
            <a:off x="340822" y="5954138"/>
            <a:ext cx="26351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i="1" dirty="0"/>
              <a:t>Fisica Classica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3317903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2532</Words>
  <Application>Microsoft Office PowerPoint</Application>
  <PresentationFormat>On-screen Show (4:3)</PresentationFormat>
  <Paragraphs>303</Paragraphs>
  <Slides>38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DejaVuSans</vt:lpstr>
      <vt:lpstr>Symbol</vt:lpstr>
      <vt:lpstr>Times New Roman</vt:lpstr>
      <vt:lpstr>Tema di Office</vt:lpstr>
      <vt:lpstr>CS ChemDraw Drawing</vt:lpstr>
      <vt:lpstr>METODI CHIMICO FISICI IN CHIMICA ORGANICA    </vt:lpstr>
      <vt:lpstr>Orario </vt:lpstr>
      <vt:lpstr>Programma </vt:lpstr>
      <vt:lpstr>Modalità d’esame</vt:lpstr>
      <vt:lpstr>Spettroscopia </vt:lpstr>
      <vt:lpstr>Spettroscopia </vt:lpstr>
      <vt:lpstr>Spettroscopia </vt:lpstr>
      <vt:lpstr>RADIAZIONE ELETTROMAGNETICA</vt:lpstr>
      <vt:lpstr>RADIAZIONE ELETTROMAGNETICA</vt:lpstr>
      <vt:lpstr>RADIAZIONE ELETTROMAGNETICA</vt:lpstr>
      <vt:lpstr>RADIAZIONE ELETTROMAGNETICA</vt:lpstr>
      <vt:lpstr>RADIAZIONE ELETTROMAGNETICA</vt:lpstr>
      <vt:lpstr>RADIAZIONE ELETTROMAGNETICA</vt:lpstr>
      <vt:lpstr>RADIAZIONE ELETTROMAGNETICA</vt:lpstr>
      <vt:lpstr>RADIAZIONE ELETTROMAGNETICA</vt:lpstr>
      <vt:lpstr>RADIAZIONE ELETTROMAGNETICA</vt:lpstr>
      <vt:lpstr>Esempio </vt:lpstr>
      <vt:lpstr>«Doppia Natura della Luce» </vt:lpstr>
      <vt:lpstr>PowerPoint Presentation</vt:lpstr>
      <vt:lpstr>Legge di Planck </vt:lpstr>
      <vt:lpstr>Spettro Elettromagnetico</vt:lpstr>
      <vt:lpstr>Spettro Elettromagnetico</vt:lpstr>
      <vt:lpstr>Regioni Spettrali di Interesse</vt:lpstr>
      <vt:lpstr>Spettro Elettromagnetico</vt:lpstr>
      <vt:lpstr>Energia di una Molecola (E)</vt:lpstr>
      <vt:lpstr>INTERAZIONE Luce - Materia</vt:lpstr>
      <vt:lpstr>INTERAZIONE Luce - Materia</vt:lpstr>
      <vt:lpstr>PowerPoint Presentation</vt:lpstr>
      <vt:lpstr>Molecola: Livelli Energetici Interni </vt:lpstr>
      <vt:lpstr>SPETTROSCOPIE DI ASSORBIMENTO</vt:lpstr>
      <vt:lpstr>TRANSIZIONI ENERGETICHE</vt:lpstr>
      <vt:lpstr>TRANSIZIONI ENERGETICHE</vt:lpstr>
      <vt:lpstr>Transizione Elettronica</vt:lpstr>
      <vt:lpstr>Transizione Vibrazionale</vt:lpstr>
      <vt:lpstr>Transizione Rotazionale</vt:lpstr>
      <vt:lpstr>Transizione di Spin Nucleare (NMR)</vt:lpstr>
      <vt:lpstr>Numero di Insaturazioni (NI)</vt:lpstr>
      <vt:lpstr>Esempi CwHxNyOz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 CHIMICO FISICI IN CHIMICA ORGANICA 8 CFU, 64 ore di lezione</dc:title>
  <dc:creator>nitti</dc:creator>
  <cp:lastModifiedBy>FILIPPINI GIACOMO</cp:lastModifiedBy>
  <cp:revision>178</cp:revision>
  <dcterms:created xsi:type="dcterms:W3CDTF">2020-01-15T16:22:38Z</dcterms:created>
  <dcterms:modified xsi:type="dcterms:W3CDTF">2025-09-26T13:13:14Z</dcterms:modified>
</cp:coreProperties>
</file>