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0"/>
  </p:notesMasterIdLst>
  <p:sldIdLst>
    <p:sldId id="337" r:id="rId5"/>
    <p:sldId id="334" r:id="rId6"/>
    <p:sldId id="336" r:id="rId7"/>
    <p:sldId id="375" r:id="rId8"/>
    <p:sldId id="338" r:id="rId9"/>
    <p:sldId id="339" r:id="rId10"/>
    <p:sldId id="376" r:id="rId11"/>
    <p:sldId id="383" r:id="rId12"/>
    <p:sldId id="377" r:id="rId13"/>
    <p:sldId id="384" r:id="rId14"/>
    <p:sldId id="378" r:id="rId15"/>
    <p:sldId id="379" r:id="rId16"/>
    <p:sldId id="380" r:id="rId17"/>
    <p:sldId id="350" r:id="rId18"/>
    <p:sldId id="351" r:id="rId19"/>
    <p:sldId id="353" r:id="rId20"/>
    <p:sldId id="354" r:id="rId21"/>
    <p:sldId id="382" r:id="rId22"/>
    <p:sldId id="355" r:id="rId23"/>
    <p:sldId id="356" r:id="rId24"/>
    <p:sldId id="344" r:id="rId25"/>
    <p:sldId id="345" r:id="rId26"/>
    <p:sldId id="359" r:id="rId27"/>
    <p:sldId id="360" r:id="rId28"/>
    <p:sldId id="361" r:id="rId29"/>
    <p:sldId id="385" r:id="rId30"/>
    <p:sldId id="366" r:id="rId31"/>
    <p:sldId id="367" r:id="rId32"/>
    <p:sldId id="389" r:id="rId33"/>
    <p:sldId id="368" r:id="rId34"/>
    <p:sldId id="392" r:id="rId35"/>
    <p:sldId id="393" r:id="rId36"/>
    <p:sldId id="395" r:id="rId37"/>
    <p:sldId id="396" r:id="rId38"/>
    <p:sldId id="397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8C0"/>
    <a:srgbClr val="FFCC00"/>
    <a:srgbClr val="FF9900"/>
    <a:srgbClr val="001642"/>
    <a:srgbClr val="F13FF5"/>
    <a:srgbClr val="D7D200"/>
    <a:srgbClr val="FFFF00"/>
    <a:srgbClr val="339933"/>
    <a:srgbClr val="FF6600"/>
    <a:srgbClr val="A3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434" autoAdjust="0"/>
  </p:normalViewPr>
  <p:slideViewPr>
    <p:cSldViewPr>
      <p:cViewPr varScale="1">
        <p:scale>
          <a:sx n="108" d="100"/>
          <a:sy n="108" d="100"/>
        </p:scale>
        <p:origin x="156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OFOLO ILARIA" userId="3b094b60-c214-4504-8c18-1bd7e03e5e88" providerId="ADAL" clId="{7DF62949-4F4B-4092-8E15-FC4B737ACCAB}"/>
    <pc:docChg chg="undo custSel modSld">
      <pc:chgData name="GAROFOLO ILARIA" userId="3b094b60-c214-4504-8c18-1bd7e03e5e88" providerId="ADAL" clId="{7DF62949-4F4B-4092-8E15-FC4B737ACCAB}" dt="2025-09-28T12:38:02.338" v="528" actId="20577"/>
      <pc:docMkLst>
        <pc:docMk/>
      </pc:docMkLst>
      <pc:sldChg chg="delSp modSp">
        <pc:chgData name="GAROFOLO ILARIA" userId="3b094b60-c214-4504-8c18-1bd7e03e5e88" providerId="ADAL" clId="{7DF62949-4F4B-4092-8E15-FC4B737ACCAB}" dt="2025-09-28T12:22:28.319" v="11" actId="1076"/>
        <pc:sldMkLst>
          <pc:docMk/>
          <pc:sldMk cId="2436308384" sldId="334"/>
        </pc:sldMkLst>
        <pc:spChg chg="mod">
          <ac:chgData name="GAROFOLO ILARIA" userId="3b094b60-c214-4504-8c18-1bd7e03e5e88" providerId="ADAL" clId="{7DF62949-4F4B-4092-8E15-FC4B737ACCAB}" dt="2025-09-28T12:22:04.970" v="8" actId="20577"/>
          <ac:spMkLst>
            <pc:docMk/>
            <pc:sldMk cId="2436308384" sldId="334"/>
            <ac:spMk id="9" creationId="{D40729A7-2B82-BAB1-8F3F-62C2943392EA}"/>
          </ac:spMkLst>
        </pc:spChg>
        <pc:spChg chg="mod">
          <ac:chgData name="GAROFOLO ILARIA" userId="3b094b60-c214-4504-8c18-1bd7e03e5e88" providerId="ADAL" clId="{7DF62949-4F4B-4092-8E15-FC4B737ACCAB}" dt="2025-09-28T12:22:28.319" v="11" actId="1076"/>
          <ac:spMkLst>
            <pc:docMk/>
            <pc:sldMk cId="2436308384" sldId="334"/>
            <ac:spMk id="68" creationId="{00000000-0000-0000-0000-000000000000}"/>
          </ac:spMkLst>
        </pc:spChg>
        <pc:spChg chg="del">
          <ac:chgData name="GAROFOLO ILARIA" userId="3b094b60-c214-4504-8c18-1bd7e03e5e88" providerId="ADAL" clId="{7DF62949-4F4B-4092-8E15-FC4B737ACCAB}" dt="2025-09-28T12:21:46.464" v="0" actId="478"/>
          <ac:spMkLst>
            <pc:docMk/>
            <pc:sldMk cId="2436308384" sldId="334"/>
            <ac:spMk id="154" creationId="{00000000-0000-0000-0000-000000000000}"/>
          </ac:spMkLst>
        </pc:spChg>
      </pc:sldChg>
      <pc:sldChg chg="delSp modSp">
        <pc:chgData name="GAROFOLO ILARIA" userId="3b094b60-c214-4504-8c18-1bd7e03e5e88" providerId="ADAL" clId="{7DF62949-4F4B-4092-8E15-FC4B737ACCAB}" dt="2025-09-28T12:23:45.526" v="20" actId="20577"/>
        <pc:sldMkLst>
          <pc:docMk/>
          <pc:sldMk cId="981913027" sldId="336"/>
        </pc:sldMkLst>
        <pc:spChg chg="del">
          <ac:chgData name="GAROFOLO ILARIA" userId="3b094b60-c214-4504-8c18-1bd7e03e5e88" providerId="ADAL" clId="{7DF62949-4F4B-4092-8E15-FC4B737ACCAB}" dt="2025-09-28T12:23:34.368" v="12" actId="478"/>
          <ac:spMkLst>
            <pc:docMk/>
            <pc:sldMk cId="981913027" sldId="336"/>
            <ac:spMk id="3" creationId="{24B44135-90C0-A04A-ABA8-4FEF5CAF3B01}"/>
          </ac:spMkLst>
        </pc:spChg>
        <pc:spChg chg="mod">
          <ac:chgData name="GAROFOLO ILARIA" userId="3b094b60-c214-4504-8c18-1bd7e03e5e88" providerId="ADAL" clId="{7DF62949-4F4B-4092-8E15-FC4B737ACCAB}" dt="2025-09-28T12:23:45.526" v="20" actId="20577"/>
          <ac:spMkLst>
            <pc:docMk/>
            <pc:sldMk cId="981913027" sldId="336"/>
            <ac:spMk id="4" creationId="{B61022FD-B27A-053A-1287-5F15C222AB11}"/>
          </ac:spMkLst>
        </pc:spChg>
      </pc:sldChg>
      <pc:sldChg chg="modSp">
        <pc:chgData name="GAROFOLO ILARIA" userId="3b094b60-c214-4504-8c18-1bd7e03e5e88" providerId="ADAL" clId="{7DF62949-4F4B-4092-8E15-FC4B737ACCAB}" dt="2025-09-28T12:24:17.655" v="38" actId="20577"/>
        <pc:sldMkLst>
          <pc:docMk/>
          <pc:sldMk cId="3621373019" sldId="338"/>
        </pc:sldMkLst>
        <pc:spChg chg="mod">
          <ac:chgData name="GAROFOLO ILARIA" userId="3b094b60-c214-4504-8c18-1bd7e03e5e88" providerId="ADAL" clId="{7DF62949-4F4B-4092-8E15-FC4B737ACCAB}" dt="2025-09-28T12:24:17.655" v="38" actId="20577"/>
          <ac:spMkLst>
            <pc:docMk/>
            <pc:sldMk cId="3621373019" sldId="338"/>
            <ac:spMk id="5" creationId="{4E7F39D9-47B5-B63F-8628-D9DD04CDB247}"/>
          </ac:spMkLst>
        </pc:spChg>
      </pc:sldChg>
      <pc:sldChg chg="modSp">
        <pc:chgData name="GAROFOLO ILARIA" userId="3b094b60-c214-4504-8c18-1bd7e03e5e88" providerId="ADAL" clId="{7DF62949-4F4B-4092-8E15-FC4B737ACCAB}" dt="2025-09-28T12:24:32.565" v="46" actId="20577"/>
        <pc:sldMkLst>
          <pc:docMk/>
          <pc:sldMk cId="70984428" sldId="339"/>
        </pc:sldMkLst>
        <pc:spChg chg="mod">
          <ac:chgData name="GAROFOLO ILARIA" userId="3b094b60-c214-4504-8c18-1bd7e03e5e88" providerId="ADAL" clId="{7DF62949-4F4B-4092-8E15-FC4B737ACCAB}" dt="2025-09-28T12:24:32.565" v="46" actId="20577"/>
          <ac:spMkLst>
            <pc:docMk/>
            <pc:sldMk cId="70984428" sldId="339"/>
            <ac:spMk id="3" creationId="{8E21F9B5-5326-5483-21F4-AC2AE64C0CAC}"/>
          </ac:spMkLst>
        </pc:spChg>
      </pc:sldChg>
      <pc:sldChg chg="modSp">
        <pc:chgData name="GAROFOLO ILARIA" userId="3b094b60-c214-4504-8c18-1bd7e03e5e88" providerId="ADAL" clId="{7DF62949-4F4B-4092-8E15-FC4B737ACCAB}" dt="2025-09-28T12:32:16.975" v="247" actId="20577"/>
        <pc:sldMkLst>
          <pc:docMk/>
          <pc:sldMk cId="2740529023" sldId="344"/>
        </pc:sldMkLst>
        <pc:spChg chg="mod">
          <ac:chgData name="GAROFOLO ILARIA" userId="3b094b60-c214-4504-8c18-1bd7e03e5e88" providerId="ADAL" clId="{7DF62949-4F4B-4092-8E15-FC4B737ACCAB}" dt="2025-09-28T12:32:16.975" v="247" actId="20577"/>
          <ac:spMkLst>
            <pc:docMk/>
            <pc:sldMk cId="2740529023" sldId="344"/>
            <ac:spMk id="2" creationId="{24E1FA46-13BA-8207-1F1C-63FB45DF7931}"/>
          </ac:spMkLst>
        </pc:spChg>
      </pc:sldChg>
      <pc:sldChg chg="modSp">
        <pc:chgData name="GAROFOLO ILARIA" userId="3b094b60-c214-4504-8c18-1bd7e03e5e88" providerId="ADAL" clId="{7DF62949-4F4B-4092-8E15-FC4B737ACCAB}" dt="2025-09-28T12:32:32.020" v="255" actId="20577"/>
        <pc:sldMkLst>
          <pc:docMk/>
          <pc:sldMk cId="2290460912" sldId="345"/>
        </pc:sldMkLst>
        <pc:spChg chg="mod">
          <ac:chgData name="GAROFOLO ILARIA" userId="3b094b60-c214-4504-8c18-1bd7e03e5e88" providerId="ADAL" clId="{7DF62949-4F4B-4092-8E15-FC4B737ACCAB}" dt="2025-09-28T12:32:32.020" v="255" actId="20577"/>
          <ac:spMkLst>
            <pc:docMk/>
            <pc:sldMk cId="2290460912" sldId="345"/>
            <ac:spMk id="7" creationId="{6DDB6898-E0D1-D00F-5CFB-D62C723693FD}"/>
          </ac:spMkLst>
        </pc:spChg>
      </pc:sldChg>
      <pc:sldChg chg="modSp">
        <pc:chgData name="GAROFOLO ILARIA" userId="3b094b60-c214-4504-8c18-1bd7e03e5e88" providerId="ADAL" clId="{7DF62949-4F4B-4092-8E15-FC4B737ACCAB}" dt="2025-09-28T12:28:14.370" v="104" actId="20577"/>
        <pc:sldMkLst>
          <pc:docMk/>
          <pc:sldMk cId="1092359541" sldId="350"/>
        </pc:sldMkLst>
        <pc:spChg chg="mod">
          <ac:chgData name="GAROFOLO ILARIA" userId="3b094b60-c214-4504-8c18-1bd7e03e5e88" providerId="ADAL" clId="{7DF62949-4F4B-4092-8E15-FC4B737ACCAB}" dt="2025-09-28T12:28:14.370" v="104" actId="20577"/>
          <ac:spMkLst>
            <pc:docMk/>
            <pc:sldMk cId="1092359541" sldId="350"/>
            <ac:spMk id="8" creationId="{C742409B-5045-9435-31AF-DB7C142B4958}"/>
          </ac:spMkLst>
        </pc:spChg>
      </pc:sldChg>
      <pc:sldChg chg="modSp">
        <pc:chgData name="GAROFOLO ILARIA" userId="3b094b60-c214-4504-8c18-1bd7e03e5e88" providerId="ADAL" clId="{7DF62949-4F4B-4092-8E15-FC4B737ACCAB}" dt="2025-09-28T12:28:40.104" v="112" actId="20577"/>
        <pc:sldMkLst>
          <pc:docMk/>
          <pc:sldMk cId="2275212223" sldId="351"/>
        </pc:sldMkLst>
        <pc:spChg chg="mod">
          <ac:chgData name="GAROFOLO ILARIA" userId="3b094b60-c214-4504-8c18-1bd7e03e5e88" providerId="ADAL" clId="{7DF62949-4F4B-4092-8E15-FC4B737ACCAB}" dt="2025-09-28T12:28:40.104" v="112" actId="20577"/>
          <ac:spMkLst>
            <pc:docMk/>
            <pc:sldMk cId="2275212223" sldId="351"/>
            <ac:spMk id="2" creationId="{F653612E-4EC2-6D9F-644B-A5B2A4ADE344}"/>
          </ac:spMkLst>
        </pc:spChg>
      </pc:sldChg>
      <pc:sldChg chg="modSp">
        <pc:chgData name="GAROFOLO ILARIA" userId="3b094b60-c214-4504-8c18-1bd7e03e5e88" providerId="ADAL" clId="{7DF62949-4F4B-4092-8E15-FC4B737ACCAB}" dt="2025-09-28T12:29:00.368" v="122" actId="1076"/>
        <pc:sldMkLst>
          <pc:docMk/>
          <pc:sldMk cId="37621475" sldId="353"/>
        </pc:sldMkLst>
        <pc:spChg chg="mod">
          <ac:chgData name="GAROFOLO ILARIA" userId="3b094b60-c214-4504-8c18-1bd7e03e5e88" providerId="ADAL" clId="{7DF62949-4F4B-4092-8E15-FC4B737ACCAB}" dt="2025-09-28T12:28:54.238" v="120" actId="20577"/>
          <ac:spMkLst>
            <pc:docMk/>
            <pc:sldMk cId="37621475" sldId="353"/>
            <ac:spMk id="2" creationId="{848C1A66-2B2A-B32D-B2D8-DD4AD8D4AB73}"/>
          </ac:spMkLst>
        </pc:spChg>
        <pc:spChg chg="mod">
          <ac:chgData name="GAROFOLO ILARIA" userId="3b094b60-c214-4504-8c18-1bd7e03e5e88" providerId="ADAL" clId="{7DF62949-4F4B-4092-8E15-FC4B737ACCAB}" dt="2025-09-28T12:29:00.368" v="122" actId="1076"/>
          <ac:spMkLst>
            <pc:docMk/>
            <pc:sldMk cId="37621475" sldId="353"/>
            <ac:spMk id="101" creationId="{00000000-0000-0000-0000-000000000000}"/>
          </ac:spMkLst>
        </pc:spChg>
      </pc:sldChg>
      <pc:sldChg chg="modSp">
        <pc:chgData name="GAROFOLO ILARIA" userId="3b094b60-c214-4504-8c18-1bd7e03e5e88" providerId="ADAL" clId="{7DF62949-4F4B-4092-8E15-FC4B737ACCAB}" dt="2025-09-28T12:30:13.617" v="211" actId="20577"/>
        <pc:sldMkLst>
          <pc:docMk/>
          <pc:sldMk cId="1751298575" sldId="354"/>
        </pc:sldMkLst>
        <pc:spChg chg="mod">
          <ac:chgData name="GAROFOLO ILARIA" userId="3b094b60-c214-4504-8c18-1bd7e03e5e88" providerId="ADAL" clId="{7DF62949-4F4B-4092-8E15-FC4B737ACCAB}" dt="2025-09-28T12:30:13.617" v="211" actId="20577"/>
          <ac:spMkLst>
            <pc:docMk/>
            <pc:sldMk cId="1751298575" sldId="354"/>
            <ac:spMk id="4" creationId="{A0511778-F571-2F61-18F1-B08953D9940F}"/>
          </ac:spMkLst>
        </pc:spChg>
      </pc:sldChg>
      <pc:sldChg chg="modSp">
        <pc:chgData name="GAROFOLO ILARIA" userId="3b094b60-c214-4504-8c18-1bd7e03e5e88" providerId="ADAL" clId="{7DF62949-4F4B-4092-8E15-FC4B737ACCAB}" dt="2025-09-28T12:30:59.234" v="229" actId="1076"/>
        <pc:sldMkLst>
          <pc:docMk/>
          <pc:sldMk cId="986772471" sldId="355"/>
        </pc:sldMkLst>
        <pc:spChg chg="mod">
          <ac:chgData name="GAROFOLO ILARIA" userId="3b094b60-c214-4504-8c18-1bd7e03e5e88" providerId="ADAL" clId="{7DF62949-4F4B-4092-8E15-FC4B737ACCAB}" dt="2025-09-28T12:30:54.765" v="227" actId="20577"/>
          <ac:spMkLst>
            <pc:docMk/>
            <pc:sldMk cId="986772471" sldId="355"/>
            <ac:spMk id="2" creationId="{F4B291BA-92A4-108E-6C5E-EA39B2991BCD}"/>
          </ac:spMkLst>
        </pc:spChg>
        <pc:grpChg chg="mod">
          <ac:chgData name="GAROFOLO ILARIA" userId="3b094b60-c214-4504-8c18-1bd7e03e5e88" providerId="ADAL" clId="{7DF62949-4F4B-4092-8E15-FC4B737ACCAB}" dt="2025-09-28T12:30:59.234" v="229" actId="1076"/>
          <ac:grpSpMkLst>
            <pc:docMk/>
            <pc:sldMk cId="986772471" sldId="355"/>
            <ac:grpSpMk id="30" creationId="{00000000-0000-0000-0000-000000000000}"/>
          </ac:grpSpMkLst>
        </pc:grpChg>
      </pc:sldChg>
      <pc:sldChg chg="modSp">
        <pc:chgData name="GAROFOLO ILARIA" userId="3b094b60-c214-4504-8c18-1bd7e03e5e88" providerId="ADAL" clId="{7DF62949-4F4B-4092-8E15-FC4B737ACCAB}" dt="2025-09-28T12:31:34.061" v="239" actId="20577"/>
        <pc:sldMkLst>
          <pc:docMk/>
          <pc:sldMk cId="2445714774" sldId="356"/>
        </pc:sldMkLst>
        <pc:spChg chg="mod">
          <ac:chgData name="GAROFOLO ILARIA" userId="3b094b60-c214-4504-8c18-1bd7e03e5e88" providerId="ADAL" clId="{7DF62949-4F4B-4092-8E15-FC4B737ACCAB}" dt="2025-09-28T12:31:34.061" v="239" actId="20577"/>
          <ac:spMkLst>
            <pc:docMk/>
            <pc:sldMk cId="2445714774" sldId="356"/>
            <ac:spMk id="5" creationId="{A01F9C4C-58C8-49B0-2E7D-4CB9C0B3B243}"/>
          </ac:spMkLst>
        </pc:spChg>
        <pc:picChg chg="mod">
          <ac:chgData name="GAROFOLO ILARIA" userId="3b094b60-c214-4504-8c18-1bd7e03e5e88" providerId="ADAL" clId="{7DF62949-4F4B-4092-8E15-FC4B737ACCAB}" dt="2025-09-28T12:31:26.568" v="231" actId="1076"/>
          <ac:picMkLst>
            <pc:docMk/>
            <pc:sldMk cId="2445714774" sldId="356"/>
            <ac:picMk id="2" creationId="{00000000-0000-0000-0000-000000000000}"/>
          </ac:picMkLst>
        </pc:picChg>
      </pc:sldChg>
      <pc:sldChg chg="modSp">
        <pc:chgData name="GAROFOLO ILARIA" userId="3b094b60-c214-4504-8c18-1bd7e03e5e88" providerId="ADAL" clId="{7DF62949-4F4B-4092-8E15-FC4B737ACCAB}" dt="2025-09-28T12:33:02.485" v="264" actId="20577"/>
        <pc:sldMkLst>
          <pc:docMk/>
          <pc:sldMk cId="4224853076" sldId="359"/>
        </pc:sldMkLst>
        <pc:spChg chg="mod">
          <ac:chgData name="GAROFOLO ILARIA" userId="3b094b60-c214-4504-8c18-1bd7e03e5e88" providerId="ADAL" clId="{7DF62949-4F4B-4092-8E15-FC4B737ACCAB}" dt="2025-09-28T12:33:02.485" v="264" actId="20577"/>
          <ac:spMkLst>
            <pc:docMk/>
            <pc:sldMk cId="4224853076" sldId="359"/>
            <ac:spMk id="7" creationId="{0445F9F5-EC98-0AB4-7A53-82AA9162E21F}"/>
          </ac:spMkLst>
        </pc:spChg>
        <pc:picChg chg="mod">
          <ac:chgData name="GAROFOLO ILARIA" userId="3b094b60-c214-4504-8c18-1bd7e03e5e88" providerId="ADAL" clId="{7DF62949-4F4B-4092-8E15-FC4B737ACCAB}" dt="2025-09-28T12:32:52.111" v="260" actId="1076"/>
          <ac:picMkLst>
            <pc:docMk/>
            <pc:sldMk cId="4224853076" sldId="359"/>
            <ac:picMk id="6" creationId="{00000000-0000-0000-0000-000000000000}"/>
          </ac:picMkLst>
        </pc:picChg>
      </pc:sldChg>
      <pc:sldChg chg="modSp">
        <pc:chgData name="GAROFOLO ILARIA" userId="3b094b60-c214-4504-8c18-1bd7e03e5e88" providerId="ADAL" clId="{7DF62949-4F4B-4092-8E15-FC4B737ACCAB}" dt="2025-09-28T12:33:30.147" v="272" actId="20577"/>
        <pc:sldMkLst>
          <pc:docMk/>
          <pc:sldMk cId="2064059264" sldId="360"/>
        </pc:sldMkLst>
        <pc:spChg chg="mod">
          <ac:chgData name="GAROFOLO ILARIA" userId="3b094b60-c214-4504-8c18-1bd7e03e5e88" providerId="ADAL" clId="{7DF62949-4F4B-4092-8E15-FC4B737ACCAB}" dt="2025-09-28T12:33:30.147" v="272" actId="20577"/>
          <ac:spMkLst>
            <pc:docMk/>
            <pc:sldMk cId="2064059264" sldId="360"/>
            <ac:spMk id="6" creationId="{1DCBAA26-9FF0-9F6A-EA10-A885CAAC794B}"/>
          </ac:spMkLst>
        </pc:spChg>
      </pc:sldChg>
      <pc:sldChg chg="modSp">
        <pc:chgData name="GAROFOLO ILARIA" userId="3b094b60-c214-4504-8c18-1bd7e03e5e88" providerId="ADAL" clId="{7DF62949-4F4B-4092-8E15-FC4B737ACCAB}" dt="2025-09-28T12:33:46.895" v="282" actId="1076"/>
        <pc:sldMkLst>
          <pc:docMk/>
          <pc:sldMk cId="2006431316" sldId="361"/>
        </pc:sldMkLst>
        <pc:spChg chg="mod">
          <ac:chgData name="GAROFOLO ILARIA" userId="3b094b60-c214-4504-8c18-1bd7e03e5e88" providerId="ADAL" clId="{7DF62949-4F4B-4092-8E15-FC4B737ACCAB}" dt="2025-09-28T12:33:43.529" v="280" actId="20577"/>
          <ac:spMkLst>
            <pc:docMk/>
            <pc:sldMk cId="2006431316" sldId="361"/>
            <ac:spMk id="2" creationId="{7B1CFCED-3860-763F-BBF0-E73591449AD6}"/>
          </ac:spMkLst>
        </pc:spChg>
        <pc:grpChg chg="mod">
          <ac:chgData name="GAROFOLO ILARIA" userId="3b094b60-c214-4504-8c18-1bd7e03e5e88" providerId="ADAL" clId="{7DF62949-4F4B-4092-8E15-FC4B737ACCAB}" dt="2025-09-28T12:33:46.895" v="282" actId="1076"/>
          <ac:grpSpMkLst>
            <pc:docMk/>
            <pc:sldMk cId="2006431316" sldId="361"/>
            <ac:grpSpMk id="8" creationId="{00000000-0000-0000-0000-000000000000}"/>
          </ac:grpSpMkLst>
        </pc:grpChg>
      </pc:sldChg>
      <pc:sldChg chg="modSp">
        <pc:chgData name="GAROFOLO ILARIA" userId="3b094b60-c214-4504-8c18-1bd7e03e5e88" providerId="ADAL" clId="{7DF62949-4F4B-4092-8E15-FC4B737ACCAB}" dt="2025-09-28T12:34:48.086" v="299" actId="1076"/>
        <pc:sldMkLst>
          <pc:docMk/>
          <pc:sldMk cId="2645691785" sldId="366"/>
        </pc:sldMkLst>
        <pc:spChg chg="mod">
          <ac:chgData name="GAROFOLO ILARIA" userId="3b094b60-c214-4504-8c18-1bd7e03e5e88" providerId="ADAL" clId="{7DF62949-4F4B-4092-8E15-FC4B737ACCAB}" dt="2025-09-28T12:34:46.927" v="298" actId="20577"/>
          <ac:spMkLst>
            <pc:docMk/>
            <pc:sldMk cId="2645691785" sldId="366"/>
            <ac:spMk id="2" creationId="{B694A185-B4EB-08EF-40F1-2CE4E882E40D}"/>
          </ac:spMkLst>
        </pc:spChg>
        <pc:spChg chg="mod">
          <ac:chgData name="GAROFOLO ILARIA" userId="3b094b60-c214-4504-8c18-1bd7e03e5e88" providerId="ADAL" clId="{7DF62949-4F4B-4092-8E15-FC4B737ACCAB}" dt="2025-09-28T12:34:48.086" v="299" actId="1076"/>
          <ac:spMkLst>
            <pc:docMk/>
            <pc:sldMk cId="2645691785" sldId="366"/>
            <ac:spMk id="101" creationId="{00000000-0000-0000-0000-000000000000}"/>
          </ac:spMkLst>
        </pc:spChg>
      </pc:sldChg>
      <pc:sldChg chg="modSp">
        <pc:chgData name="GAROFOLO ILARIA" userId="3b094b60-c214-4504-8c18-1bd7e03e5e88" providerId="ADAL" clId="{7DF62949-4F4B-4092-8E15-FC4B737ACCAB}" dt="2025-09-28T12:35:31.979" v="400" actId="20577"/>
        <pc:sldMkLst>
          <pc:docMk/>
          <pc:sldMk cId="2823447862" sldId="367"/>
        </pc:sldMkLst>
        <pc:spChg chg="mod">
          <ac:chgData name="GAROFOLO ILARIA" userId="3b094b60-c214-4504-8c18-1bd7e03e5e88" providerId="ADAL" clId="{7DF62949-4F4B-4092-8E15-FC4B737ACCAB}" dt="2025-09-28T12:35:31.979" v="400" actId="20577"/>
          <ac:spMkLst>
            <pc:docMk/>
            <pc:sldMk cId="2823447862" sldId="367"/>
            <ac:spMk id="4" creationId="{A0511778-F571-2F61-18F1-B08953D9940F}"/>
          </ac:spMkLst>
        </pc:spChg>
      </pc:sldChg>
      <pc:sldChg chg="modSp">
        <pc:chgData name="GAROFOLO ILARIA" userId="3b094b60-c214-4504-8c18-1bd7e03e5e88" providerId="ADAL" clId="{7DF62949-4F4B-4092-8E15-FC4B737ACCAB}" dt="2025-09-28T12:36:37.977" v="488" actId="1076"/>
        <pc:sldMkLst>
          <pc:docMk/>
          <pc:sldMk cId="2338622391" sldId="368"/>
        </pc:sldMkLst>
        <pc:spChg chg="mod">
          <ac:chgData name="GAROFOLO ILARIA" userId="3b094b60-c214-4504-8c18-1bd7e03e5e88" providerId="ADAL" clId="{7DF62949-4F4B-4092-8E15-FC4B737ACCAB}" dt="2025-09-28T12:36:31.138" v="487" actId="20577"/>
          <ac:spMkLst>
            <pc:docMk/>
            <pc:sldMk cId="2338622391" sldId="368"/>
            <ac:spMk id="3" creationId="{ECAADF87-3B90-9E6A-9004-E479DB10EB34}"/>
          </ac:spMkLst>
        </pc:spChg>
        <pc:spChg chg="mod">
          <ac:chgData name="GAROFOLO ILARIA" userId="3b094b60-c214-4504-8c18-1bd7e03e5e88" providerId="ADAL" clId="{7DF62949-4F4B-4092-8E15-FC4B737ACCAB}" dt="2025-09-28T12:36:37.977" v="488" actId="1076"/>
          <ac:spMkLst>
            <pc:docMk/>
            <pc:sldMk cId="2338622391" sldId="368"/>
            <ac:spMk id="101" creationId="{00000000-0000-0000-0000-000000000000}"/>
          </ac:spMkLst>
        </pc:spChg>
      </pc:sldChg>
      <pc:sldChg chg="modSp">
        <pc:chgData name="GAROFOLO ILARIA" userId="3b094b60-c214-4504-8c18-1bd7e03e5e88" providerId="ADAL" clId="{7DF62949-4F4B-4092-8E15-FC4B737ACCAB}" dt="2025-09-28T12:24:00.288" v="30" actId="20577"/>
        <pc:sldMkLst>
          <pc:docMk/>
          <pc:sldMk cId="4008215183" sldId="375"/>
        </pc:sldMkLst>
        <pc:spChg chg="mod">
          <ac:chgData name="GAROFOLO ILARIA" userId="3b094b60-c214-4504-8c18-1bd7e03e5e88" providerId="ADAL" clId="{7DF62949-4F4B-4092-8E15-FC4B737ACCAB}" dt="2025-09-28T12:24:00.288" v="30" actId="20577"/>
          <ac:spMkLst>
            <pc:docMk/>
            <pc:sldMk cId="4008215183" sldId="375"/>
            <ac:spMk id="4" creationId="{A7D88AB5-6CC1-2DE2-EB0E-95268BF1FD9B}"/>
          </ac:spMkLst>
        </pc:spChg>
      </pc:sldChg>
      <pc:sldChg chg="modSp">
        <pc:chgData name="GAROFOLO ILARIA" userId="3b094b60-c214-4504-8c18-1bd7e03e5e88" providerId="ADAL" clId="{7DF62949-4F4B-4092-8E15-FC4B737ACCAB}" dt="2025-09-28T12:24:50.707" v="54" actId="20577"/>
        <pc:sldMkLst>
          <pc:docMk/>
          <pc:sldMk cId="3947645641" sldId="376"/>
        </pc:sldMkLst>
        <pc:spChg chg="mod">
          <ac:chgData name="GAROFOLO ILARIA" userId="3b094b60-c214-4504-8c18-1bd7e03e5e88" providerId="ADAL" clId="{7DF62949-4F4B-4092-8E15-FC4B737ACCAB}" dt="2025-09-28T12:24:50.707" v="54" actId="20577"/>
          <ac:spMkLst>
            <pc:docMk/>
            <pc:sldMk cId="3947645641" sldId="376"/>
            <ac:spMk id="2" creationId="{3ECC901A-BD98-BFB0-EDD5-F8C5D9590AE0}"/>
          </ac:spMkLst>
        </pc:spChg>
      </pc:sldChg>
      <pc:sldChg chg="modSp">
        <pc:chgData name="GAROFOLO ILARIA" userId="3b094b60-c214-4504-8c18-1bd7e03e5e88" providerId="ADAL" clId="{7DF62949-4F4B-4092-8E15-FC4B737ACCAB}" dt="2025-09-28T12:25:14.708" v="70" actId="20577"/>
        <pc:sldMkLst>
          <pc:docMk/>
          <pc:sldMk cId="1341669993" sldId="377"/>
        </pc:sldMkLst>
        <pc:spChg chg="mod">
          <ac:chgData name="GAROFOLO ILARIA" userId="3b094b60-c214-4504-8c18-1bd7e03e5e88" providerId="ADAL" clId="{7DF62949-4F4B-4092-8E15-FC4B737ACCAB}" dt="2025-09-28T12:25:14.708" v="70" actId="20577"/>
          <ac:spMkLst>
            <pc:docMk/>
            <pc:sldMk cId="1341669993" sldId="377"/>
            <ac:spMk id="3" creationId="{7B6E32D3-EA65-4206-08E1-5359D03A25D7}"/>
          </ac:spMkLst>
        </pc:spChg>
      </pc:sldChg>
      <pc:sldChg chg="modSp">
        <pc:chgData name="GAROFOLO ILARIA" userId="3b094b60-c214-4504-8c18-1bd7e03e5e88" providerId="ADAL" clId="{7DF62949-4F4B-4092-8E15-FC4B737ACCAB}" dt="2025-09-28T12:27:01.133" v="88" actId="20577"/>
        <pc:sldMkLst>
          <pc:docMk/>
          <pc:sldMk cId="4217162906" sldId="378"/>
        </pc:sldMkLst>
        <pc:spChg chg="mod">
          <ac:chgData name="GAROFOLO ILARIA" userId="3b094b60-c214-4504-8c18-1bd7e03e5e88" providerId="ADAL" clId="{7DF62949-4F4B-4092-8E15-FC4B737ACCAB}" dt="2025-09-28T12:27:01.133" v="88" actId="20577"/>
          <ac:spMkLst>
            <pc:docMk/>
            <pc:sldMk cId="4217162906" sldId="378"/>
            <ac:spMk id="4" creationId="{43828F91-2E15-947A-5E60-B4D0263A4084}"/>
          </ac:spMkLst>
        </pc:spChg>
      </pc:sldChg>
      <pc:sldChg chg="modSp">
        <pc:chgData name="GAROFOLO ILARIA" userId="3b094b60-c214-4504-8c18-1bd7e03e5e88" providerId="ADAL" clId="{7DF62949-4F4B-4092-8E15-FC4B737ACCAB}" dt="2025-09-28T12:27:55.063" v="96" actId="20577"/>
        <pc:sldMkLst>
          <pc:docMk/>
          <pc:sldMk cId="2161401486" sldId="380"/>
        </pc:sldMkLst>
        <pc:spChg chg="mod">
          <ac:chgData name="GAROFOLO ILARIA" userId="3b094b60-c214-4504-8c18-1bd7e03e5e88" providerId="ADAL" clId="{7DF62949-4F4B-4092-8E15-FC4B737ACCAB}" dt="2025-09-28T12:27:55.063" v="96" actId="20577"/>
          <ac:spMkLst>
            <pc:docMk/>
            <pc:sldMk cId="2161401486" sldId="380"/>
            <ac:spMk id="5" creationId="{D4122E53-4F1F-00B4-37A2-60C7AEA837D1}"/>
          </ac:spMkLst>
        </pc:spChg>
      </pc:sldChg>
      <pc:sldChg chg="modSp">
        <pc:chgData name="GAROFOLO ILARIA" userId="3b094b60-c214-4504-8c18-1bd7e03e5e88" providerId="ADAL" clId="{7DF62949-4F4B-4092-8E15-FC4B737ACCAB}" dt="2025-09-28T12:30:36.296" v="219" actId="20577"/>
        <pc:sldMkLst>
          <pc:docMk/>
          <pc:sldMk cId="3584695024" sldId="382"/>
        </pc:sldMkLst>
        <pc:spChg chg="mod">
          <ac:chgData name="GAROFOLO ILARIA" userId="3b094b60-c214-4504-8c18-1bd7e03e5e88" providerId="ADAL" clId="{7DF62949-4F4B-4092-8E15-FC4B737ACCAB}" dt="2025-09-28T12:30:36.296" v="219" actId="20577"/>
          <ac:spMkLst>
            <pc:docMk/>
            <pc:sldMk cId="3584695024" sldId="382"/>
            <ac:spMk id="2" creationId="{E4D1F28D-EC68-9C4B-93D1-6142A916B913}"/>
          </ac:spMkLst>
        </pc:spChg>
      </pc:sldChg>
      <pc:sldChg chg="modSp">
        <pc:chgData name="GAROFOLO ILARIA" userId="3b094b60-c214-4504-8c18-1bd7e03e5e88" providerId="ADAL" clId="{7DF62949-4F4B-4092-8E15-FC4B737ACCAB}" dt="2025-09-28T12:25:02.449" v="62" actId="20577"/>
        <pc:sldMkLst>
          <pc:docMk/>
          <pc:sldMk cId="1769218992" sldId="383"/>
        </pc:sldMkLst>
        <pc:spChg chg="mod">
          <ac:chgData name="GAROFOLO ILARIA" userId="3b094b60-c214-4504-8c18-1bd7e03e5e88" providerId="ADAL" clId="{7DF62949-4F4B-4092-8E15-FC4B737ACCAB}" dt="2025-09-28T12:25:02.449" v="62" actId="20577"/>
          <ac:spMkLst>
            <pc:docMk/>
            <pc:sldMk cId="1769218992" sldId="383"/>
            <ac:spMk id="4" creationId="{B9B90B6D-6DA2-6ABE-4E9E-41EAD3A9D6D8}"/>
          </ac:spMkLst>
        </pc:spChg>
      </pc:sldChg>
      <pc:sldChg chg="modSp">
        <pc:chgData name="GAROFOLO ILARIA" userId="3b094b60-c214-4504-8c18-1bd7e03e5e88" providerId="ADAL" clId="{7DF62949-4F4B-4092-8E15-FC4B737ACCAB}" dt="2025-09-28T12:25:56.940" v="80" actId="1076"/>
        <pc:sldMkLst>
          <pc:docMk/>
          <pc:sldMk cId="4259054360" sldId="384"/>
        </pc:sldMkLst>
        <pc:spChg chg="mod">
          <ac:chgData name="GAROFOLO ILARIA" userId="3b094b60-c214-4504-8c18-1bd7e03e5e88" providerId="ADAL" clId="{7DF62949-4F4B-4092-8E15-FC4B737ACCAB}" dt="2025-09-28T12:25:43.588" v="78" actId="20577"/>
          <ac:spMkLst>
            <pc:docMk/>
            <pc:sldMk cId="4259054360" sldId="384"/>
            <ac:spMk id="9" creationId="{669553B5-B1FA-D88C-5E88-75221F0F084D}"/>
          </ac:spMkLst>
        </pc:spChg>
        <pc:grpChg chg="mod">
          <ac:chgData name="GAROFOLO ILARIA" userId="3b094b60-c214-4504-8c18-1bd7e03e5e88" providerId="ADAL" clId="{7DF62949-4F4B-4092-8E15-FC4B737ACCAB}" dt="2025-09-28T12:25:56.940" v="80" actId="1076"/>
          <ac:grpSpMkLst>
            <pc:docMk/>
            <pc:sldMk cId="4259054360" sldId="384"/>
            <ac:grpSpMk id="6" creationId="{00000000-0000-0000-0000-000000000000}"/>
          </ac:grpSpMkLst>
        </pc:grpChg>
      </pc:sldChg>
      <pc:sldChg chg="modSp">
        <pc:chgData name="GAROFOLO ILARIA" userId="3b094b60-c214-4504-8c18-1bd7e03e5e88" providerId="ADAL" clId="{7DF62949-4F4B-4092-8E15-FC4B737ACCAB}" dt="2025-09-28T12:34:33.315" v="290" actId="20577"/>
        <pc:sldMkLst>
          <pc:docMk/>
          <pc:sldMk cId="1026378299" sldId="385"/>
        </pc:sldMkLst>
        <pc:spChg chg="mod">
          <ac:chgData name="GAROFOLO ILARIA" userId="3b094b60-c214-4504-8c18-1bd7e03e5e88" providerId="ADAL" clId="{7DF62949-4F4B-4092-8E15-FC4B737ACCAB}" dt="2025-09-28T12:34:33.315" v="290" actId="20577"/>
          <ac:spMkLst>
            <pc:docMk/>
            <pc:sldMk cId="1026378299" sldId="385"/>
            <ac:spMk id="3" creationId="{B687F80A-A242-5C56-3AED-C16885101576}"/>
          </ac:spMkLst>
        </pc:spChg>
      </pc:sldChg>
      <pc:sldChg chg="modSp">
        <pc:chgData name="GAROFOLO ILARIA" userId="3b094b60-c214-4504-8c18-1bd7e03e5e88" providerId="ADAL" clId="{7DF62949-4F4B-4092-8E15-FC4B737ACCAB}" dt="2025-09-28T12:36:13.229" v="479" actId="20577"/>
        <pc:sldMkLst>
          <pc:docMk/>
          <pc:sldMk cId="2945454252" sldId="389"/>
        </pc:sldMkLst>
        <pc:spChg chg="mod">
          <ac:chgData name="GAROFOLO ILARIA" userId="3b094b60-c214-4504-8c18-1bd7e03e5e88" providerId="ADAL" clId="{7DF62949-4F4B-4092-8E15-FC4B737ACCAB}" dt="2025-09-28T12:36:13.229" v="479" actId="20577"/>
          <ac:spMkLst>
            <pc:docMk/>
            <pc:sldMk cId="2945454252" sldId="389"/>
            <ac:spMk id="4" creationId="{A0511778-F571-2F61-18F1-B08953D9940F}"/>
          </ac:spMkLst>
        </pc:spChg>
      </pc:sldChg>
      <pc:sldChg chg="modSp">
        <pc:chgData name="GAROFOLO ILARIA" userId="3b094b60-c214-4504-8c18-1bd7e03e5e88" providerId="ADAL" clId="{7DF62949-4F4B-4092-8E15-FC4B737ACCAB}" dt="2025-09-28T12:37:01.839" v="496" actId="20577"/>
        <pc:sldMkLst>
          <pc:docMk/>
          <pc:sldMk cId="1109152492" sldId="392"/>
        </pc:sldMkLst>
        <pc:spChg chg="mod">
          <ac:chgData name="GAROFOLO ILARIA" userId="3b094b60-c214-4504-8c18-1bd7e03e5e88" providerId="ADAL" clId="{7DF62949-4F4B-4092-8E15-FC4B737ACCAB}" dt="2025-09-28T12:37:01.839" v="496" actId="20577"/>
          <ac:spMkLst>
            <pc:docMk/>
            <pc:sldMk cId="1109152492" sldId="392"/>
            <ac:spMk id="3" creationId="{710EAC46-C825-31C9-09DE-946331CCA0D8}"/>
          </ac:spMkLst>
        </pc:spChg>
      </pc:sldChg>
      <pc:sldChg chg="modSp">
        <pc:chgData name="GAROFOLO ILARIA" userId="3b094b60-c214-4504-8c18-1bd7e03e5e88" providerId="ADAL" clId="{7DF62949-4F4B-4092-8E15-FC4B737ACCAB}" dt="2025-09-28T12:37:13.148" v="504" actId="20577"/>
        <pc:sldMkLst>
          <pc:docMk/>
          <pc:sldMk cId="1867105437" sldId="393"/>
        </pc:sldMkLst>
        <pc:spChg chg="mod">
          <ac:chgData name="GAROFOLO ILARIA" userId="3b094b60-c214-4504-8c18-1bd7e03e5e88" providerId="ADAL" clId="{7DF62949-4F4B-4092-8E15-FC4B737ACCAB}" dt="2025-09-28T12:37:13.148" v="504" actId="20577"/>
          <ac:spMkLst>
            <pc:docMk/>
            <pc:sldMk cId="1867105437" sldId="393"/>
            <ac:spMk id="2" creationId="{A94B0AA4-5793-CBDD-1BC5-D5D747E7E226}"/>
          </ac:spMkLst>
        </pc:spChg>
      </pc:sldChg>
      <pc:sldChg chg="modSp">
        <pc:chgData name="GAROFOLO ILARIA" userId="3b094b60-c214-4504-8c18-1bd7e03e5e88" providerId="ADAL" clId="{7DF62949-4F4B-4092-8E15-FC4B737ACCAB}" dt="2025-09-28T12:37:35.961" v="512" actId="20577"/>
        <pc:sldMkLst>
          <pc:docMk/>
          <pc:sldMk cId="172253019" sldId="395"/>
        </pc:sldMkLst>
        <pc:spChg chg="mod">
          <ac:chgData name="GAROFOLO ILARIA" userId="3b094b60-c214-4504-8c18-1bd7e03e5e88" providerId="ADAL" clId="{7DF62949-4F4B-4092-8E15-FC4B737ACCAB}" dt="2025-09-28T12:37:35.961" v="512" actId="20577"/>
          <ac:spMkLst>
            <pc:docMk/>
            <pc:sldMk cId="172253019" sldId="395"/>
            <ac:spMk id="2" creationId="{0DC81C35-ABDC-DE2D-BE3C-37816E6D7CF8}"/>
          </ac:spMkLst>
        </pc:spChg>
      </pc:sldChg>
      <pc:sldChg chg="modSp">
        <pc:chgData name="GAROFOLO ILARIA" userId="3b094b60-c214-4504-8c18-1bd7e03e5e88" providerId="ADAL" clId="{7DF62949-4F4B-4092-8E15-FC4B737ACCAB}" dt="2025-09-28T12:37:52.209" v="520" actId="20577"/>
        <pc:sldMkLst>
          <pc:docMk/>
          <pc:sldMk cId="1176787446" sldId="396"/>
        </pc:sldMkLst>
        <pc:spChg chg="mod">
          <ac:chgData name="GAROFOLO ILARIA" userId="3b094b60-c214-4504-8c18-1bd7e03e5e88" providerId="ADAL" clId="{7DF62949-4F4B-4092-8E15-FC4B737ACCAB}" dt="2025-09-28T12:37:52.209" v="520" actId="20577"/>
          <ac:spMkLst>
            <pc:docMk/>
            <pc:sldMk cId="1176787446" sldId="396"/>
            <ac:spMk id="3" creationId="{C6048382-873F-B35C-1759-104D39919A27}"/>
          </ac:spMkLst>
        </pc:spChg>
      </pc:sldChg>
      <pc:sldChg chg="modSp">
        <pc:chgData name="GAROFOLO ILARIA" userId="3b094b60-c214-4504-8c18-1bd7e03e5e88" providerId="ADAL" clId="{7DF62949-4F4B-4092-8E15-FC4B737ACCAB}" dt="2025-09-28T12:38:02.338" v="528" actId="20577"/>
        <pc:sldMkLst>
          <pc:docMk/>
          <pc:sldMk cId="466043440" sldId="397"/>
        </pc:sldMkLst>
        <pc:spChg chg="mod">
          <ac:chgData name="GAROFOLO ILARIA" userId="3b094b60-c214-4504-8c18-1bd7e03e5e88" providerId="ADAL" clId="{7DF62949-4F4B-4092-8E15-FC4B737ACCAB}" dt="2025-09-28T12:38:02.338" v="528" actId="20577"/>
          <ac:spMkLst>
            <pc:docMk/>
            <pc:sldMk cId="466043440" sldId="397"/>
            <ac:spMk id="3" creationId="{67A5A197-1F28-5E34-14EF-F527CEF2E8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28/09/25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03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717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97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618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53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58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90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225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002CD-465E-4CA0-8297-1228C0E7AF5B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1675"/>
            <a:ext cx="4586287" cy="3440113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4351338"/>
            <a:ext cx="5048250" cy="4141787"/>
          </a:xfrm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871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2575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043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96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258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612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21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41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889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09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7840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339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506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01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32D9DA-C2E7-45D6-AB93-3E95E50A3AEC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it-IT"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230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080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744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6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81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1260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6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80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B03EEA-1308-4C22-830C-1798EE4D138B}" type="slidenum">
              <a:rPr lang="it-IT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it-IT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340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7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419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9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72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33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2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38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1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7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42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655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7A78C-02C6-4997-A306-D4397C6522D5}" type="datetimeFigureOut">
              <a:rPr lang="it-IT" smtClean="0"/>
              <a:t>28/09/25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FD5D2-0B22-4452-92BE-0BCFE9E930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240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uppo 2047"/>
          <p:cNvGrpSpPr/>
          <p:nvPr/>
        </p:nvGrpSpPr>
        <p:grpSpPr>
          <a:xfrm>
            <a:off x="323527" y="1279474"/>
            <a:ext cx="8581123" cy="5402500"/>
            <a:chOff x="229155" y="947938"/>
            <a:chExt cx="8581123" cy="5402500"/>
          </a:xfrm>
        </p:grpSpPr>
        <p:pic>
          <p:nvPicPr>
            <p:cNvPr id="67" name="Segnaposto contenuto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04" y="954228"/>
              <a:ext cx="3296303" cy="4962973"/>
            </a:xfrm>
            <a:prstGeom prst="rect">
              <a:avLst/>
            </a:prstGeom>
          </p:spPr>
        </p:pic>
        <p:pic>
          <p:nvPicPr>
            <p:cNvPr id="2050" name="Picture 2" descr="Studio House — arttek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305" y="947938"/>
              <a:ext cx="4962973" cy="496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asellaDiTesto 6"/>
            <p:cNvSpPr txBox="1"/>
            <p:nvPr/>
          </p:nvSpPr>
          <p:spPr>
            <a:xfrm>
              <a:off x="229155" y="5950328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</a:rPr>
                <a:t>Matrice piana di un vano agibile</a:t>
              </a: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4528591" y="5950328"/>
              <a:ext cx="3600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002060"/>
                  </a:solidFill>
                </a:rPr>
                <a:t>Spazio abitabile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1447969" y="678425"/>
            <a:ext cx="633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PRINCIPALI QUESTIONI PROGETTUALI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28B0709B-6148-AF2C-B303-DA4DFBF77CE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282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716862" y="2126671"/>
            <a:ext cx="4570470" cy="4464496"/>
            <a:chOff x="1115616" y="1988840"/>
            <a:chExt cx="4570470" cy="4464496"/>
          </a:xfrm>
        </p:grpSpPr>
        <p:grpSp>
          <p:nvGrpSpPr>
            <p:cNvPr id="50" name="Group 49"/>
            <p:cNvGrpSpPr/>
            <p:nvPr/>
          </p:nvGrpSpPr>
          <p:grpSpPr>
            <a:xfrm>
              <a:off x="1115616" y="1988840"/>
              <a:ext cx="4570470" cy="4464496"/>
              <a:chOff x="1115616" y="1988840"/>
              <a:chExt cx="4570470" cy="446449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1115616" y="1988840"/>
                <a:ext cx="4570470" cy="4176464"/>
                <a:chOff x="1115616" y="1988840"/>
                <a:chExt cx="4570470" cy="4176464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312619" y="1791837"/>
                  <a:ext cx="4176464" cy="4570470"/>
                </a:xfrm>
                <a:prstGeom prst="rect">
                  <a:avLst/>
                </a:prstGeom>
              </p:spPr>
            </p:pic>
            <p:grpSp>
              <p:nvGrpSpPr>
                <p:cNvPr id="48" name="Group 47"/>
                <p:cNvGrpSpPr/>
                <p:nvPr/>
              </p:nvGrpSpPr>
              <p:grpSpPr>
                <a:xfrm>
                  <a:off x="1183035" y="3212976"/>
                  <a:ext cx="2951134" cy="2880320"/>
                  <a:chOff x="1183035" y="3212976"/>
                  <a:chExt cx="2951134" cy="2880320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1183035" y="3529042"/>
                    <a:ext cx="406416" cy="2564254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Rectangle 54"/>
                  <p:cNvSpPr/>
                  <p:nvPr/>
                </p:nvSpPr>
                <p:spPr>
                  <a:xfrm>
                    <a:off x="3727753" y="3529042"/>
                    <a:ext cx="406416" cy="2564254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1183035" y="3212976"/>
                    <a:ext cx="2951134" cy="288032"/>
                  </a:xfrm>
                  <a:prstGeom prst="rect">
                    <a:avLst/>
                  </a:prstGeom>
                  <a:solidFill>
                    <a:srgbClr val="0070C0"/>
                  </a:solidFill>
                  <a:ln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sp>
            <p:nvSpPr>
              <p:cNvPr id="47" name="Down Arrow 46"/>
              <p:cNvSpPr/>
              <p:nvPr/>
            </p:nvSpPr>
            <p:spPr>
              <a:xfrm>
                <a:off x="1259632" y="6165304"/>
                <a:ext cx="216024" cy="28803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4" name="Down Arrow 63"/>
              <p:cNvSpPr/>
              <p:nvPr/>
            </p:nvSpPr>
            <p:spPr>
              <a:xfrm>
                <a:off x="3822949" y="6142941"/>
                <a:ext cx="216024" cy="288032"/>
              </a:xfrm>
              <a:prstGeom prst="down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1174297" y="2823492"/>
              <a:ext cx="2959872" cy="335947"/>
            </a:xfrm>
            <a:prstGeom prst="rect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5756" y="2374605"/>
              <a:ext cx="43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6815" y="624818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61997" y="4358919"/>
            <a:ext cx="3703337" cy="2531603"/>
            <a:chOff x="1660751" y="4221088"/>
            <a:chExt cx="3703337" cy="2531603"/>
          </a:xfrm>
        </p:grpSpPr>
        <p:sp>
          <p:nvSpPr>
            <p:cNvPr id="4" name="TextBox 3"/>
            <p:cNvSpPr txBox="1"/>
            <p:nvPr/>
          </p:nvSpPr>
          <p:spPr>
            <a:xfrm>
              <a:off x="1773839" y="4221088"/>
              <a:ext cx="1141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60751" y="6352581"/>
              <a:ext cx="3703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setto portante principale</a:t>
              </a:r>
            </a:p>
          </p:txBody>
        </p:sp>
        <p:cxnSp>
          <p:nvCxnSpPr>
            <p:cNvPr id="7" name="Straight Connector 6"/>
            <p:cNvCxnSpPr>
              <a:endCxn id="8" idx="4"/>
            </p:cNvCxnSpPr>
            <p:nvPr/>
          </p:nvCxnSpPr>
          <p:spPr>
            <a:xfrm flipH="1" flipV="1">
              <a:off x="1943708" y="4698432"/>
              <a:ext cx="420828" cy="160161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1835696" y="4482408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Connector 28"/>
            <p:cNvCxnSpPr>
              <a:endCxn id="30" idx="3"/>
            </p:cNvCxnSpPr>
            <p:nvPr/>
          </p:nvCxnSpPr>
          <p:spPr>
            <a:xfrm flipV="1">
              <a:off x="2357909" y="4774808"/>
              <a:ext cx="2383116" cy="15252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709389" y="4590420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17263" y="2734723"/>
            <a:ext cx="2158201" cy="504667"/>
            <a:chOff x="3239853" y="2290791"/>
            <a:chExt cx="2158201" cy="504667"/>
          </a:xfrm>
        </p:grpSpPr>
        <p:sp>
          <p:nvSpPr>
            <p:cNvPr id="23" name="TextBox 22"/>
            <p:cNvSpPr txBox="1"/>
            <p:nvPr/>
          </p:nvSpPr>
          <p:spPr>
            <a:xfrm>
              <a:off x="4317934" y="2290791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C00000"/>
                  </a:solidFill>
                  <a:cs typeface="Arial" panose="020B0604020202020204" pitchFamily="34" charset="0"/>
                </a:rPr>
                <a:t>solaio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435546" y="2681638"/>
              <a:ext cx="1748522" cy="372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3239853" y="2579434"/>
              <a:ext cx="216024" cy="216024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3744153" y="5020651"/>
            <a:ext cx="1437205" cy="778428"/>
          </a:xfrm>
          <a:prstGeom prst="straightConnector1">
            <a:avLst/>
          </a:prstGeom>
          <a:ln w="57150">
            <a:solidFill>
              <a:srgbClr val="FFFF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143000" y="1037751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7332" y="3497254"/>
            <a:ext cx="36967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Apparecchiature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bidimensionali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 generate per traslazione o rotazione: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SOLAI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0" y="1494722"/>
            <a:ext cx="9180512" cy="5391106"/>
            <a:chOff x="-10581" y="1468131"/>
            <a:chExt cx="9180512" cy="5391106"/>
          </a:xfrm>
        </p:grpSpPr>
        <p:sp>
          <p:nvSpPr>
            <p:cNvPr id="2" name="Rettangolo 1"/>
            <p:cNvSpPr/>
            <p:nvPr/>
          </p:nvSpPr>
          <p:spPr>
            <a:xfrm>
              <a:off x="-10581" y="1468131"/>
              <a:ext cx="9180512" cy="5391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02" y="1545582"/>
              <a:ext cx="6804705" cy="5103529"/>
            </a:xfrm>
            <a:prstGeom prst="rect">
              <a:avLst/>
            </a:prstGeom>
          </p:spPr>
        </p:pic>
      </p:grpSp>
      <p:sp>
        <p:nvSpPr>
          <p:cNvPr id="9" name="Titolo 3">
            <a:extLst>
              <a:ext uri="{FF2B5EF4-FFF2-40B4-BE49-F238E27FC236}">
                <a16:creationId xmlns:a16="http://schemas.microsoft.com/office/drawing/2014/main" id="{669553B5-B1FA-D88C-5E88-75221F0F084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905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63787" y="343387"/>
            <a:ext cx="381642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  <a:endParaRPr lang="it-IT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663787" y="1458171"/>
            <a:ext cx="6480213" cy="5390400"/>
            <a:chOff x="2663787" y="1458171"/>
            <a:chExt cx="6480213" cy="5390400"/>
          </a:xfrm>
        </p:grpSpPr>
        <p:grpSp>
          <p:nvGrpSpPr>
            <p:cNvPr id="22" name="Group 21"/>
            <p:cNvGrpSpPr/>
            <p:nvPr/>
          </p:nvGrpSpPr>
          <p:grpSpPr>
            <a:xfrm>
              <a:off x="3663714" y="2187735"/>
              <a:ext cx="2334899" cy="4660836"/>
              <a:chOff x="3629998" y="1981139"/>
              <a:chExt cx="2334899" cy="4660836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9998" y="1981139"/>
                <a:ext cx="2320208" cy="237626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629998" y="4581128"/>
                <a:ext cx="2334899" cy="2060847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2663787" y="1458171"/>
              <a:ext cx="6480213" cy="1235403"/>
              <a:chOff x="3535760" y="1418822"/>
              <a:chExt cx="5616624" cy="123540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535760" y="1418822"/>
                <a:ext cx="5616624" cy="1235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8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PIEDRITTI</a:t>
                </a:r>
                <a:r>
                  <a:rPr lang="it-IT" sz="2400" dirty="0">
                    <a:cs typeface="Arial" panose="020B0604020202020204" pitchFamily="34" charset="0"/>
                  </a:rPr>
                  <a:t>	 </a:t>
                </a:r>
                <a:r>
                  <a:rPr lang="it-IT" sz="24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  schiacciamento e ribaltamento</a:t>
                </a:r>
              </a:p>
            </p:txBody>
          </p:sp>
          <p:sp>
            <p:nvSpPr>
              <p:cNvPr id="17" name="Right Arrow 16"/>
              <p:cNvSpPr/>
              <p:nvPr/>
            </p:nvSpPr>
            <p:spPr>
              <a:xfrm>
                <a:off x="4940027" y="1761373"/>
                <a:ext cx="620624" cy="193448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</p:grpSp>
      <p:grpSp>
        <p:nvGrpSpPr>
          <p:cNvPr id="9" name="Gruppo 8"/>
          <p:cNvGrpSpPr/>
          <p:nvPr/>
        </p:nvGrpSpPr>
        <p:grpSpPr>
          <a:xfrm>
            <a:off x="179512" y="921337"/>
            <a:ext cx="6480720" cy="5927234"/>
            <a:chOff x="179512" y="921337"/>
            <a:chExt cx="6480720" cy="5927234"/>
          </a:xfrm>
        </p:grpSpPr>
        <p:grpSp>
          <p:nvGrpSpPr>
            <p:cNvPr id="2" name="Gruppo 1"/>
            <p:cNvGrpSpPr/>
            <p:nvPr/>
          </p:nvGrpSpPr>
          <p:grpSpPr>
            <a:xfrm>
              <a:off x="179512" y="921337"/>
              <a:ext cx="6480720" cy="738664"/>
              <a:chOff x="179512" y="921337"/>
              <a:chExt cx="6480720" cy="73866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79512" y="921337"/>
                <a:ext cx="648072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it-IT" sz="28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ARCHITRAVE</a:t>
                </a:r>
                <a:r>
                  <a:rPr lang="it-IT" sz="24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                 flessione e scorrimento</a:t>
                </a:r>
              </a:p>
            </p:txBody>
          </p:sp>
          <p:sp>
            <p:nvSpPr>
              <p:cNvPr id="6" name="Right Arrow 5"/>
              <p:cNvSpPr/>
              <p:nvPr/>
            </p:nvSpPr>
            <p:spPr>
              <a:xfrm>
                <a:off x="2339752" y="1274806"/>
                <a:ext cx="864096" cy="144016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957" y="4787723"/>
              <a:ext cx="3096345" cy="206084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435" y="2170603"/>
              <a:ext cx="2376264" cy="2393395"/>
            </a:xfrm>
            <a:prstGeom prst="rect">
              <a:avLst/>
            </a:prstGeom>
          </p:spPr>
        </p:pic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43828F91-2E15-947A-5E60-B4D0263A408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71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79512" y="1052017"/>
            <a:ext cx="5760640" cy="61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piedritto è assimilabile ad un solido a forma di parallelepipedo appoggiato su un piano infinitamente rigido, e soggetto soltanto all'azione del proprio peso </a:t>
            </a:r>
            <a:r>
              <a:rPr lang="it-IT" alt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1600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al carico trasmesso dall’architrave (assimilabile ad un carico uniformemente distribuito).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la stabilità allo schiacciamento dovrà sempre risultare che la pressione unitaria massima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nella sezione più sollecitata non sia superiore a quella ammissibile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del materiale di cui il piedritto è fatto.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sforzo ammissibile è pari allo sforzo di rottura (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diviso per un coefficiente di sicurezza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questo caso nella sezione più sollecitata (quella di base) il centro di pressione (cioè il punto d’intersezione fra la retta d'azione della forza e la sezione considerata) coincide con il baricentro G della sezione stessa. La sezione risulta uniformemente compressa con valore della tensione costante e pari al rapporto tra il peso del solido e l’area di base.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it-IT" altLang="it-IT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2000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altLang="it-IT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</a:t>
            </a:r>
          </a:p>
          <a:p>
            <a:pPr eaLnBrk="0" hangingPunct="0">
              <a:spcBef>
                <a:spcPct val="50000"/>
              </a:spcBef>
            </a:pPr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3528" y="663280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Stabilità allo schiacciamento</a:t>
            </a:r>
          </a:p>
        </p:txBody>
      </p:sp>
      <p:sp>
        <p:nvSpPr>
          <p:cNvPr id="3" name="Rectangle 2"/>
          <p:cNvSpPr/>
          <p:nvPr/>
        </p:nvSpPr>
        <p:spPr>
          <a:xfrm>
            <a:off x="7956376" y="693911"/>
            <a:ext cx="720080" cy="338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2"/>
          <p:cNvGrpSpPr/>
          <p:nvPr/>
        </p:nvGrpSpPr>
        <p:grpSpPr>
          <a:xfrm>
            <a:off x="6084167" y="595881"/>
            <a:ext cx="3059833" cy="6229786"/>
            <a:chOff x="6084167" y="595881"/>
            <a:chExt cx="3059833" cy="6229786"/>
          </a:xfrm>
        </p:grpSpPr>
        <p:grpSp>
          <p:nvGrpSpPr>
            <p:cNvPr id="10" name="Group 9"/>
            <p:cNvGrpSpPr/>
            <p:nvPr/>
          </p:nvGrpSpPr>
          <p:grpSpPr>
            <a:xfrm>
              <a:off x="6084167" y="595881"/>
              <a:ext cx="3059833" cy="6229786"/>
              <a:chOff x="6084167" y="595881"/>
              <a:chExt cx="3059833" cy="622978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67" y="595881"/>
                <a:ext cx="3059833" cy="6229786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156176" y="6237312"/>
                <a:ext cx="4320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it-IT" sz="24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σ</a:t>
                </a:r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772400" y="5357537"/>
              <a:ext cx="327992" cy="245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45887" y="4653136"/>
            <a:ext cx="187220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24328" y="5204394"/>
            <a:ext cx="306288" cy="30628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45778" y="595881"/>
            <a:ext cx="22566" cy="5497415"/>
          </a:xfrm>
          <a:prstGeom prst="line">
            <a:avLst/>
          </a:prstGeom>
          <a:ln w="38100">
            <a:solidFill>
              <a:srgbClr val="EEB5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73A502B8-DA89-35C1-DA27-91E8AA9B622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Costruttivi_2024-25</a:t>
            </a:r>
          </a:p>
        </p:txBody>
      </p:sp>
    </p:spTree>
    <p:extLst>
      <p:ext uri="{BB962C8B-B14F-4D97-AF65-F5344CB8AC3E}">
        <p14:creationId xmlns:p14="http://schemas.microsoft.com/office/powerpoint/2010/main" val="2610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75616" y="1403649"/>
            <a:ext cx="5115496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stabilità del piedritto dipende dall’equilibrio tra il momento ribaltante (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quello stabilizzante (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rispetto al punto di rotazione.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forza F tenderà a farlo ruotare in senso antiorario intorno al punto A (centro di rotazione), mentre la forza P tenderà a farlo ruotare intorno allo stesso punto in senso orario. </a:t>
            </a:r>
          </a:p>
          <a:p>
            <a:pPr eaLnBrk="0" hangingPunct="0"/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cui, essendo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6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 a P </a:t>
            </a:r>
            <a:r>
              <a:rPr lang="it-IT" alt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pari a F</a:t>
            </a:r>
            <a:r>
              <a:rPr lang="it-IT" altLang="it-IT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non si avrà ribaltamento quando </a:t>
            </a:r>
            <a:r>
              <a:rPr lang="it-IT" altLang="it-IT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b="1" baseline="-25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M</a:t>
            </a:r>
            <a:r>
              <a:rPr lang="it-IT" altLang="it-IT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altLang="it-IT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0" hangingPunct="0"/>
            <a:endParaRPr lang="it-IT" altLang="it-IT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49648" y="741710"/>
            <a:ext cx="38182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Stabilità al ribaltamento</a:t>
            </a:r>
          </a:p>
        </p:txBody>
      </p:sp>
      <p:sp>
        <p:nvSpPr>
          <p:cNvPr id="3" name="Curved Down Arrow 2"/>
          <p:cNvSpPr/>
          <p:nvPr/>
        </p:nvSpPr>
        <p:spPr>
          <a:xfrm rot="19707631">
            <a:off x="5944619" y="4027264"/>
            <a:ext cx="1080120" cy="67160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78036" y="647309"/>
            <a:ext cx="3865964" cy="6194720"/>
            <a:chOff x="5278036" y="647309"/>
            <a:chExt cx="3865964" cy="6194720"/>
          </a:xfrm>
        </p:grpSpPr>
        <p:pic>
          <p:nvPicPr>
            <p:cNvPr id="7" name="Picture 2" descr="Fig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2" b="6250"/>
            <a:stretch>
              <a:fillRect/>
            </a:stretch>
          </p:blipFill>
          <p:spPr bwMode="auto">
            <a:xfrm>
              <a:off x="5278036" y="647309"/>
              <a:ext cx="3865964" cy="619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452320" y="3933056"/>
              <a:ext cx="590108" cy="58477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640945" y="2204864"/>
            <a:ext cx="63888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6" name="Curved Down Arrow 5"/>
          <p:cNvSpPr/>
          <p:nvPr/>
        </p:nvSpPr>
        <p:spPr>
          <a:xfrm rot="2143707" flipH="1">
            <a:off x="5848743" y="4034184"/>
            <a:ext cx="1338683" cy="7479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8844269" flipH="1" flipV="1">
            <a:off x="5761161" y="3898519"/>
            <a:ext cx="1338683" cy="804145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6337" y="3601270"/>
            <a:ext cx="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3249" y="6237312"/>
            <a:ext cx="255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51519" y="3973475"/>
            <a:ext cx="6421689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it-IT" alt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aumentare la stabilità al ribaltamento 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si potrà: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 parità di peso, allontanare il punto di rotazione    dalla retta d'azione della forza P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aumentare il peso proprio dell’elemento</a:t>
            </a:r>
          </a:p>
          <a:p>
            <a:pPr eaLnBrk="0" hangingPunct="0">
              <a:spcAft>
                <a:spcPts val="600"/>
              </a:spcAft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‑ applicare un ricarico</a:t>
            </a:r>
          </a:p>
        </p:txBody>
      </p:sp>
      <p:sp>
        <p:nvSpPr>
          <p:cNvPr id="2" name="Rettangolo 1"/>
          <p:cNvSpPr/>
          <p:nvPr/>
        </p:nvSpPr>
        <p:spPr>
          <a:xfrm>
            <a:off x="5367016" y="805904"/>
            <a:ext cx="3776984" cy="609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212372" y="1177851"/>
            <a:ext cx="6583401" cy="5515514"/>
            <a:chOff x="212372" y="1177851"/>
            <a:chExt cx="6583401" cy="55155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648" y="1177851"/>
              <a:ext cx="6546125" cy="27509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xtBox 26"/>
            <p:cNvSpPr txBox="1"/>
            <p:nvPr/>
          </p:nvSpPr>
          <p:spPr>
            <a:xfrm>
              <a:off x="212372" y="6231700"/>
              <a:ext cx="649998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Criterio delle resistenze PASSIVE</a:t>
              </a:r>
            </a:p>
          </p:txBody>
        </p:sp>
      </p:grpSp>
      <p:sp>
        <p:nvSpPr>
          <p:cNvPr id="5" name="Titolo 3">
            <a:extLst>
              <a:ext uri="{FF2B5EF4-FFF2-40B4-BE49-F238E27FC236}">
                <a16:creationId xmlns:a16="http://schemas.microsoft.com/office/drawing/2014/main" id="{D4122E53-4F1F-00B4-37A2-60C7AEA837D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14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2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TELAIO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91579" y="1981149"/>
            <a:ext cx="7560840" cy="3406505"/>
            <a:chOff x="897360" y="1916832"/>
            <a:chExt cx="7560840" cy="3406505"/>
          </a:xfrm>
        </p:grpSpPr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897360" y="1916832"/>
              <a:ext cx="7560840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La matrice piana del vano agibile è determinata è determinata da </a:t>
              </a: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tre elementi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collegati da un vincolo di </a:t>
              </a:r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continuità (incastro)</a:t>
              </a:r>
            </a:p>
            <a:p>
              <a:pPr>
                <a:spcBef>
                  <a:spcPct val="50000"/>
                </a:spcBef>
              </a:pPr>
              <a:endParaRPr lang="it-IT" sz="2000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11790" y="2816173"/>
              <a:ext cx="6870173" cy="2507164"/>
              <a:chOff x="1657350" y="3526464"/>
              <a:chExt cx="5637722" cy="2057400"/>
            </a:xfrm>
          </p:grpSpPr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 rot="16200000">
                <a:off x="2000250" y="3869364"/>
                <a:ext cx="1657350" cy="1771650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3"/>
              <p:cNvSpPr>
                <a:spLocks noChangeArrowheads="1"/>
              </p:cNvSpPr>
              <p:nvPr/>
            </p:nvSpPr>
            <p:spPr bwMode="auto">
              <a:xfrm rot="8017899">
                <a:off x="3505200" y="3762208"/>
                <a:ext cx="2286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3657600" y="3869364"/>
                <a:ext cx="285750" cy="1714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6" descr="trilite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700" y="4440864"/>
                <a:ext cx="1257300" cy="1137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7"/>
              <p:cNvSpPr>
                <a:spLocks noChangeArrowheads="1"/>
              </p:cNvSpPr>
              <p:nvPr/>
            </p:nvSpPr>
            <p:spPr bwMode="auto">
              <a:xfrm>
                <a:off x="1657350" y="3926514"/>
                <a:ext cx="285750" cy="1657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8"/>
              <p:cNvSpPr>
                <a:spLocks noChangeArrowheads="1"/>
              </p:cNvSpPr>
              <p:nvPr/>
            </p:nvSpPr>
            <p:spPr bwMode="auto">
              <a:xfrm rot="16200000">
                <a:off x="2657475" y="2640639"/>
                <a:ext cx="285750" cy="228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Line 10"/>
              <p:cNvSpPr>
                <a:spLocks noChangeShapeType="1"/>
              </p:cNvSpPr>
              <p:nvPr/>
            </p:nvSpPr>
            <p:spPr bwMode="auto">
              <a:xfrm>
                <a:off x="3714750" y="4498014"/>
                <a:ext cx="35433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>
                <a:off x="1828800" y="5298114"/>
                <a:ext cx="37719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 12"/>
              <p:cNvSpPr>
                <a:spLocks noChangeArrowheads="1"/>
              </p:cNvSpPr>
              <p:nvPr/>
            </p:nvSpPr>
            <p:spPr bwMode="auto">
              <a:xfrm>
                <a:off x="6343650" y="3526464"/>
                <a:ext cx="86945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traverso</a:t>
                </a:r>
              </a:p>
            </p:txBody>
          </p:sp>
          <p:sp>
            <p:nvSpPr>
              <p:cNvPr id="29" name="Rectangle 13"/>
              <p:cNvSpPr>
                <a:spLocks noChangeArrowheads="1"/>
              </p:cNvSpPr>
              <p:nvPr/>
            </p:nvSpPr>
            <p:spPr bwMode="auto">
              <a:xfrm>
                <a:off x="6286500" y="4155114"/>
                <a:ext cx="100857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montante</a:t>
                </a:r>
              </a:p>
            </p:txBody>
          </p:sp>
          <p:sp>
            <p:nvSpPr>
              <p:cNvPr id="30" name="Rectangle 14"/>
              <p:cNvSpPr>
                <a:spLocks noChangeArrowheads="1"/>
              </p:cNvSpPr>
              <p:nvPr/>
            </p:nvSpPr>
            <p:spPr bwMode="auto">
              <a:xfrm>
                <a:off x="4686300" y="4955214"/>
                <a:ext cx="1008572" cy="328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montante</a:t>
                </a:r>
              </a:p>
            </p:txBody>
          </p:sp>
          <p:sp>
            <p:nvSpPr>
              <p:cNvPr id="31" name="Rectangle 15"/>
              <p:cNvSpPr>
                <a:spLocks noChangeArrowheads="1"/>
              </p:cNvSpPr>
              <p:nvPr/>
            </p:nvSpPr>
            <p:spPr bwMode="auto">
              <a:xfrm rot="2415219">
                <a:off x="1828800" y="3812214"/>
                <a:ext cx="17145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3657600" y="3869364"/>
                <a:ext cx="35433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54845"/>
            <a:ext cx="9172083" cy="2645960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C742409B-5045-9435-31AF-DB7C142B495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23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7743" y="634824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669" y="964881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5772" y="1887489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MONTANTE</a:t>
            </a:r>
            <a:r>
              <a:rPr lang="it-IT" dirty="0">
                <a:cs typeface="Arial" panose="020B0604020202020204" pitchFamily="34" charset="0"/>
              </a:rPr>
              <a:t>	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schiacciamento, pressoflessione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5772" y="1406976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TRAVERSO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flessione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39289" y="2569785"/>
            <a:ext cx="7581433" cy="4288215"/>
            <a:chOff x="225573" y="2309276"/>
            <a:chExt cx="7871550" cy="44523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573" y="2309276"/>
              <a:ext cx="3670182" cy="4452311"/>
              <a:chOff x="8348" y="2001026"/>
              <a:chExt cx="3670182" cy="4452311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348" y="2001026"/>
                <a:ext cx="3670182" cy="4452311"/>
                <a:chOff x="181738" y="2217051"/>
                <a:chExt cx="3670182" cy="4452311"/>
              </a:xfrm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928583" y="4266335"/>
                  <a:ext cx="2160242" cy="2645811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830793" y="2072056"/>
                  <a:ext cx="2355821" cy="2645812"/>
                </a:xfrm>
                <a:prstGeom prst="rect">
                  <a:avLst/>
                </a:prstGeom>
              </p:spPr>
            </p:pic>
            <p:sp>
              <p:nvSpPr>
                <p:cNvPr id="56" name="Right Arrow 55"/>
                <p:cNvSpPr/>
                <p:nvPr/>
              </p:nvSpPr>
              <p:spPr>
                <a:xfrm flipH="1">
                  <a:off x="3331610" y="6378073"/>
                  <a:ext cx="520310" cy="202097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7" name="Right Arrow 56"/>
                <p:cNvSpPr/>
                <p:nvPr/>
              </p:nvSpPr>
              <p:spPr>
                <a:xfrm>
                  <a:off x="181738" y="6353931"/>
                  <a:ext cx="538396" cy="198812"/>
                </a:xfrm>
                <a:prstGeom prst="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028194" y="6429193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>
                <a:off x="2807535" y="6237312"/>
                <a:ext cx="131917" cy="14769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977491" y="2309276"/>
              <a:ext cx="3119632" cy="4452311"/>
              <a:chOff x="4977491" y="2309276"/>
              <a:chExt cx="3119632" cy="445231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4977491" y="2309276"/>
                <a:ext cx="3119632" cy="4452311"/>
                <a:chOff x="5144233" y="2250506"/>
                <a:chExt cx="3119632" cy="4350521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5144233" y="2250506"/>
                  <a:ext cx="3119632" cy="4350521"/>
                  <a:chOff x="5144233" y="2250506"/>
                  <a:chExt cx="3119632" cy="4350521"/>
                </a:xfrm>
              </p:grpSpPr>
              <p:pic>
                <p:nvPicPr>
                  <p:cNvPr id="50" name="Picture 49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5542327" y="1852412"/>
                    <a:ext cx="2323444" cy="3119632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5658094" y="3995256"/>
                    <a:ext cx="2091910" cy="311963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6" name="Curved Right Arrow 45"/>
                <p:cNvSpPr/>
                <p:nvPr/>
              </p:nvSpPr>
              <p:spPr>
                <a:xfrm rot="1871262" flipV="1">
                  <a:off x="5168661" y="3879277"/>
                  <a:ext cx="377087" cy="576064"/>
                </a:xfrm>
                <a:prstGeom prst="curved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Curved Right Arrow 46"/>
                <p:cNvSpPr/>
                <p:nvPr/>
              </p:nvSpPr>
              <p:spPr>
                <a:xfrm rot="19826997" flipH="1" flipV="1">
                  <a:off x="7867411" y="3923070"/>
                  <a:ext cx="373030" cy="600021"/>
                </a:xfrm>
                <a:prstGeom prst="curvedRightArrow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664887" y="4075388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7611822" y="4149234"/>
                  <a:ext cx="131917" cy="147692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7"/>
              <a:srcRect/>
              <a:stretch/>
            </p:blipFill>
            <p:spPr>
              <a:xfrm rot="10800000" flipH="1" flipV="1">
                <a:off x="4977491" y="6142854"/>
                <a:ext cx="98565" cy="618733"/>
              </a:xfrm>
              <a:prstGeom prst="rect">
                <a:avLst/>
              </a:prstGeom>
            </p:spPr>
          </p:pic>
        </p:grpSp>
        <p:sp>
          <p:nvSpPr>
            <p:cNvPr id="42" name="Right Arrow 41"/>
            <p:cNvSpPr/>
            <p:nvPr/>
          </p:nvSpPr>
          <p:spPr>
            <a:xfrm>
              <a:off x="4340230" y="5651190"/>
              <a:ext cx="538396" cy="198812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F653612E-4EC2-6D9F-644B-A5B2A4ADE34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21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97119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DELL’ARCO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867748"/>
            <a:ext cx="79231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due piedritti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su cui appoggia un insieme di elementi –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 - la cui conformazione geometrica determina il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mutuo contrasto 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che assicura la stabilità.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475656" y="3023594"/>
            <a:ext cx="6141771" cy="2493638"/>
            <a:chOff x="685800" y="3414936"/>
            <a:chExt cx="6944115" cy="2819400"/>
          </a:xfrm>
        </p:grpSpPr>
        <p:pic>
          <p:nvPicPr>
            <p:cNvPr id="34" name="Picture 2" descr="arc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491136"/>
              <a:ext cx="290353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3276600" y="5167536"/>
              <a:ext cx="4343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>
              <a:off x="1143000" y="5777136"/>
              <a:ext cx="4724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>
              <a:off x="2514600" y="3872136"/>
              <a:ext cx="5029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" name="Rectangle 8"/>
            <p:cNvSpPr>
              <a:spLocks noChangeArrowheads="1"/>
            </p:cNvSpPr>
            <p:nvPr/>
          </p:nvSpPr>
          <p:spPr bwMode="auto">
            <a:xfrm>
              <a:off x="6934199" y="3414936"/>
              <a:ext cx="673203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arco</a:t>
              </a:r>
            </a:p>
          </p:txBody>
        </p:sp>
        <p:sp>
          <p:nvSpPr>
            <p:cNvPr id="39" name="Rectangle 9"/>
            <p:cNvSpPr>
              <a:spLocks noChangeArrowheads="1"/>
            </p:cNvSpPr>
            <p:nvPr/>
          </p:nvSpPr>
          <p:spPr bwMode="auto">
            <a:xfrm>
              <a:off x="6477001" y="4710336"/>
              <a:ext cx="1152914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4648200" y="5319937"/>
              <a:ext cx="1676400" cy="41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85800" y="2995548"/>
            <a:ext cx="7570468" cy="3528392"/>
            <a:chOff x="1543273" y="2060848"/>
            <a:chExt cx="7570468" cy="3528392"/>
          </a:xfrm>
        </p:grpSpPr>
        <p:grpSp>
          <p:nvGrpSpPr>
            <p:cNvPr id="17" name="Group 16"/>
            <p:cNvGrpSpPr/>
            <p:nvPr/>
          </p:nvGrpSpPr>
          <p:grpSpPr>
            <a:xfrm>
              <a:off x="1547664" y="2060848"/>
              <a:ext cx="3825209" cy="3528392"/>
              <a:chOff x="1547664" y="2060848"/>
              <a:chExt cx="3825209" cy="352839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547664" y="2060848"/>
                <a:ext cx="3825209" cy="3528392"/>
                <a:chOff x="2839415" y="1556792"/>
                <a:chExt cx="3825209" cy="3528392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987824" y="1412776"/>
                  <a:ext cx="3528392" cy="3816424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80401" y="3804038"/>
                  <a:ext cx="720080" cy="402051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5908540" y="1520788"/>
                  <a:ext cx="720080" cy="792088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27784" y="4365104"/>
                  <a:ext cx="720080" cy="288032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2671767" y="1744791"/>
                  <a:ext cx="1059770" cy="724472"/>
                </a:xfrm>
                <a:prstGeom prst="rect">
                  <a:avLst/>
                </a:prstGeom>
              </p:spPr>
            </p:pic>
          </p:grpSp>
          <p:sp>
            <p:nvSpPr>
              <p:cNvPr id="24" name="Oval 23"/>
              <p:cNvSpPr/>
              <p:nvPr/>
            </p:nvSpPr>
            <p:spPr>
              <a:xfrm>
                <a:off x="1773839" y="3062068"/>
                <a:ext cx="807086" cy="807086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427985" y="2166640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concio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43273" y="2579715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reni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619672" y="3573016"/>
              <a:ext cx="652465" cy="12241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396037" y="3519009"/>
              <a:ext cx="649760" cy="133214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045797" y="4619744"/>
              <a:ext cx="40679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</a:rPr>
                <a:t>Direzione della risultante dei carichi sulla sezione dei conci all’altezza delle reni</a:t>
              </a: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848C1A66-2B2A-B32D-B2D8-DD4AD8D4AB7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83" y="747345"/>
            <a:ext cx="9165983" cy="611065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Elementi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Costruttivi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2" y="747345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-72512" y="572617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   Criteri per la resistenza degli archi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9646" y="964700"/>
            <a:ext cx="8431454" cy="19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alt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ARCO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- considerata la possibilità di resistenza soltanto a sollecitazione di compressione, deve essere conformato in modo tale che in ogni sua sezione la risultante dei carichi applicati cada entro il terzo medio della sezione (</a:t>
            </a:r>
            <a:r>
              <a:rPr lang="it-IT" alt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nocciolo centrale di inerzia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) e non si superi, in ogni sezione, il carico di rottura per  compressione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504298" y="2825775"/>
            <a:ext cx="6357946" cy="4005064"/>
            <a:chOff x="-1254149" y="1472406"/>
            <a:chExt cx="6357946" cy="4005064"/>
          </a:xfrm>
        </p:grpSpPr>
        <p:grpSp>
          <p:nvGrpSpPr>
            <p:cNvPr id="41" name="Group 40"/>
            <p:cNvGrpSpPr/>
            <p:nvPr/>
          </p:nvGrpSpPr>
          <p:grpSpPr>
            <a:xfrm>
              <a:off x="-1254149" y="1472406"/>
              <a:ext cx="5990381" cy="4005064"/>
              <a:chOff x="1043608" y="2626347"/>
              <a:chExt cx="5990381" cy="400506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4" b="3403"/>
              <a:stretch/>
            </p:blipFill>
            <p:spPr>
              <a:xfrm>
                <a:off x="1043608" y="2626347"/>
                <a:ext cx="5990381" cy="4005064"/>
              </a:xfrm>
              <a:prstGeom prst="rect">
                <a:avLst/>
              </a:prstGeom>
            </p:spPr>
          </p:pic>
          <p:cxnSp>
            <p:nvCxnSpPr>
              <p:cNvPr id="3" name="Straight Connector 2"/>
              <p:cNvCxnSpPr/>
              <p:nvPr/>
            </p:nvCxnSpPr>
            <p:spPr>
              <a:xfrm>
                <a:off x="2000623" y="5024282"/>
                <a:ext cx="362316" cy="21739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768714" y="2995310"/>
                <a:ext cx="0" cy="36231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015109" y="3937333"/>
                <a:ext cx="217390" cy="289853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362451" y="3176468"/>
                <a:ext cx="174388" cy="32608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1259632" y="2751187"/>
              <a:ext cx="3844165" cy="1595315"/>
              <a:chOff x="6344655" y="5044819"/>
              <a:chExt cx="3844165" cy="159531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444208" y="5160147"/>
                <a:ext cx="3744612" cy="1479987"/>
                <a:chOff x="5531177" y="3903757"/>
                <a:chExt cx="3744612" cy="1479987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flipH="1" flipV="1">
                  <a:off x="5531177" y="3903757"/>
                  <a:ext cx="1008112" cy="1272478"/>
                </a:xfrm>
                <a:prstGeom prst="line">
                  <a:avLst/>
                </a:prstGeom>
                <a:ln w="2857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6456812" y="4983634"/>
                  <a:ext cx="281897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curva delle pressioni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6344655" y="5044819"/>
                <a:ext cx="115328" cy="11532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65745" y="2988253"/>
            <a:ext cx="8315230" cy="3949518"/>
            <a:chOff x="452485" y="2836569"/>
            <a:chExt cx="8315230" cy="3949518"/>
          </a:xfrm>
        </p:grpSpPr>
        <p:grpSp>
          <p:nvGrpSpPr>
            <p:cNvPr id="48" name="Group 47"/>
            <p:cNvGrpSpPr/>
            <p:nvPr/>
          </p:nvGrpSpPr>
          <p:grpSpPr>
            <a:xfrm>
              <a:off x="452485" y="2836569"/>
              <a:ext cx="8315230" cy="3949518"/>
              <a:chOff x="414385" y="2795683"/>
              <a:chExt cx="8315230" cy="3949518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4385" y="2795683"/>
                <a:ext cx="8315230" cy="3579657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2134389" y="6345091"/>
                <a:ext cx="4899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potenziali punti di rottura per trazione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05009" y="4636955"/>
              <a:ext cx="2607807" cy="65004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230962" y="4654852"/>
              <a:ext cx="2547642" cy="461665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reni dell’arco</a:t>
              </a:r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E4D1F28D-EC68-9C4B-93D1-6142A916B91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46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/>
              <a:t>   </a:t>
            </a:r>
            <a:endParaRPr lang="it-IT" altLang="it-IT" sz="24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Criteri per la resistenza degli archi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70520" y="1310897"/>
            <a:ext cx="8751068" cy="5538992"/>
            <a:chOff x="370520" y="1310897"/>
            <a:chExt cx="8751068" cy="5538992"/>
          </a:xfrm>
        </p:grpSpPr>
        <p:grpSp>
          <p:nvGrpSpPr>
            <p:cNvPr id="29" name="Group 28"/>
            <p:cNvGrpSpPr/>
            <p:nvPr/>
          </p:nvGrpSpPr>
          <p:grpSpPr>
            <a:xfrm>
              <a:off x="370520" y="1310897"/>
              <a:ext cx="8751068" cy="5538992"/>
              <a:chOff x="370520" y="1310897"/>
              <a:chExt cx="8751068" cy="5538992"/>
            </a:xfrm>
          </p:grpSpPr>
          <p:sp>
            <p:nvSpPr>
              <p:cNvPr id="12" name="Text Box 6"/>
              <p:cNvSpPr txBox="1">
                <a:spLocks noChangeArrowheads="1"/>
              </p:cNvSpPr>
              <p:nvPr/>
            </p:nvSpPr>
            <p:spPr bwMode="auto">
              <a:xfrm>
                <a:off x="370520" y="3204865"/>
                <a:ext cx="4539108" cy="31700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risultante dei carichi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trasmessi dall'arco cade entro la base di appoggio ( ovvero dentro l’inviluppo delle tangenti esterne al perimetro di base)  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la pressione unitaria massima </a:t>
                </a: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sia inferiore al carico di rottura a compressione del materiale di cui il piedritto è costituito</a:t>
                </a:r>
              </a:p>
              <a:p>
                <a:pPr>
                  <a:spcBef>
                    <a:spcPct val="50000"/>
                  </a:spcBef>
                  <a:buFontTx/>
                  <a:buChar char="•"/>
                </a:pPr>
                <a:r>
                  <a:rPr lang="it-IT" altLang="it-IT" sz="20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è garantita la </a:t>
                </a:r>
                <a:r>
                  <a:rPr lang="it-IT" alt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stabilità allo scorrimento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991112" y="1310897"/>
                <a:ext cx="4130476" cy="5538992"/>
                <a:chOff x="4991112" y="1310897"/>
                <a:chExt cx="4130476" cy="5538992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5413684" y="1310897"/>
                  <a:ext cx="3707904" cy="5538992"/>
                  <a:chOff x="776724" y="1244052"/>
                  <a:chExt cx="4134168" cy="5518545"/>
                </a:xfrm>
              </p:grpSpPr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776724" y="1244052"/>
                    <a:ext cx="4134168" cy="5518545"/>
                    <a:chOff x="2411760" y="818946"/>
                    <a:chExt cx="4423420" cy="5904657"/>
                  </a:xfrm>
                </p:grpSpPr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1671142" y="1559565"/>
                      <a:ext cx="5904656" cy="44234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6" name="Picture 15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 rot="5400000">
                      <a:off x="4011401" y="3899824"/>
                      <a:ext cx="2736305" cy="291125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" name="Picture 16"/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411760" y="1124744"/>
                      <a:ext cx="648071" cy="84889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8" name="Picture 17"/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203846" y="818946"/>
                      <a:ext cx="720081" cy="42510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681681" y="2227899"/>
                    <a:ext cx="672994" cy="48290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Down Arrow 5"/>
                <p:cNvSpPr/>
                <p:nvPr/>
              </p:nvSpPr>
              <p:spPr>
                <a:xfrm rot="2226704" flipH="1">
                  <a:off x="4991112" y="3106751"/>
                  <a:ext cx="1630610" cy="1222927"/>
                </a:xfrm>
                <a:prstGeom prst="downArrow">
                  <a:avLst/>
                </a:prstGeom>
                <a:solidFill>
                  <a:srgbClr val="C00000">
                    <a:alpha val="29000"/>
                  </a:srgb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4" name="Straight Arrow Connector 13"/>
                <p:cNvCxnSpPr/>
                <p:nvPr/>
              </p:nvCxnSpPr>
              <p:spPr>
                <a:xfrm flipH="1" flipV="1">
                  <a:off x="5630242" y="3149614"/>
                  <a:ext cx="545115" cy="54602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6175357" y="3247266"/>
                  <a:ext cx="0" cy="979788"/>
                </a:xfrm>
                <a:prstGeom prst="straightConnector1">
                  <a:avLst/>
                </a:prstGeom>
                <a:ln w="571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" name="Straight Connector 4"/>
            <p:cNvCxnSpPr>
              <a:stCxn id="13" idx="2"/>
            </p:cNvCxnSpPr>
            <p:nvPr/>
          </p:nvCxnSpPr>
          <p:spPr>
            <a:xfrm>
              <a:off x="5413684" y="2540739"/>
              <a:ext cx="1825316" cy="153965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1939" y="1312510"/>
            <a:ext cx="485013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- In caso di sole sollecitazioni verticali il piedritto è soggetto a compressione e ad azioni orizzontali dovute alla spinta dell'arco.</a:t>
            </a:r>
          </a:p>
          <a:p>
            <a:pPr>
              <a:spcBef>
                <a:spcPct val="50000"/>
              </a:spcBef>
            </a:pPr>
            <a:r>
              <a:rPr lang="it-IT" alt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Il piedritto sarà in equilibrio se: 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F4B291BA-92A4-108E-6C5E-EA39B2991BC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67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2"/>
          <p:cNvSpPr>
            <a:spLocks noChangeArrowheads="1"/>
          </p:cNvSpPr>
          <p:nvPr/>
        </p:nvSpPr>
        <p:spPr bwMode="auto">
          <a:xfrm>
            <a:off x="272480" y="2162645"/>
            <a:ext cx="838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riguardano la scelta dei materiali 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in funzione della loro capacità di resistere alle sollecitazioni</a:t>
            </a:r>
            <a:endParaRPr lang="it-IT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1" name="Rectangle 2"/>
          <p:cNvSpPr>
            <a:spLocks noChangeArrowheads="1"/>
          </p:cNvSpPr>
          <p:nvPr/>
        </p:nvSpPr>
        <p:spPr bwMode="auto">
          <a:xfrm>
            <a:off x="397226" y="1588880"/>
            <a:ext cx="8132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ELEMENTARI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683415" y="3163751"/>
            <a:ext cx="8132508" cy="483871"/>
            <a:chOff x="703721" y="3163751"/>
            <a:chExt cx="8132508" cy="483871"/>
          </a:xfrm>
        </p:grpSpPr>
        <p:sp>
          <p:nvSpPr>
            <p:cNvPr id="142" name="Flowchart: Collate 4"/>
            <p:cNvSpPr/>
            <p:nvPr/>
          </p:nvSpPr>
          <p:spPr>
            <a:xfrm rot="5400000">
              <a:off x="3565076" y="2652285"/>
              <a:ext cx="478507" cy="1512168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2" name="TextBox 1"/>
            <p:cNvSpPr txBox="1"/>
            <p:nvPr/>
          </p:nvSpPr>
          <p:spPr>
            <a:xfrm>
              <a:off x="703721" y="3185957"/>
              <a:ext cx="2038102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MATERIALE</a:t>
              </a:r>
            </a:p>
          </p:txBody>
        </p:sp>
        <p:sp>
          <p:nvSpPr>
            <p:cNvPr id="153" name="TextBox 15"/>
            <p:cNvSpPr txBox="1"/>
            <p:nvPr/>
          </p:nvSpPr>
          <p:spPr>
            <a:xfrm>
              <a:off x="4816348" y="3163751"/>
              <a:ext cx="4019881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CAPACITA’ DI </a:t>
              </a:r>
              <a:r>
                <a:rPr lang="it-IT" sz="2400" b="1" i="1" dirty="0">
                  <a:solidFill>
                    <a:schemeClr val="bg1"/>
                  </a:solidFill>
                  <a:cs typeface="Arial" panose="020B0604020202020204" pitchFamily="34" charset="0"/>
                </a:rPr>
                <a:t>PORTARE</a:t>
              </a:r>
            </a:p>
          </p:txBody>
        </p:sp>
      </p:grpSp>
      <p:sp>
        <p:nvSpPr>
          <p:cNvPr id="144" name="Rectangle 2"/>
          <p:cNvSpPr>
            <a:spLocks noChangeArrowheads="1"/>
          </p:cNvSpPr>
          <p:nvPr/>
        </p:nvSpPr>
        <p:spPr bwMode="auto">
          <a:xfrm>
            <a:off x="-108520" y="435760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COMPLESSI</a:t>
            </a:r>
          </a:p>
        </p:txBody>
      </p:sp>
      <p:sp>
        <p:nvSpPr>
          <p:cNvPr id="145" name="Rectangle 6"/>
          <p:cNvSpPr>
            <a:spLocks noChangeArrowheads="1"/>
          </p:cNvSpPr>
          <p:nvPr/>
        </p:nvSpPr>
        <p:spPr bwMode="auto">
          <a:xfrm>
            <a:off x="-18750" y="4949686"/>
            <a:ext cx="2880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it-IT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66" name="Gruppo 65"/>
          <p:cNvGrpSpPr/>
          <p:nvPr/>
        </p:nvGrpSpPr>
        <p:grpSpPr>
          <a:xfrm>
            <a:off x="3059901" y="5809814"/>
            <a:ext cx="5773802" cy="478507"/>
            <a:chOff x="2717246" y="5825781"/>
            <a:chExt cx="5773802" cy="478507"/>
          </a:xfrm>
        </p:grpSpPr>
        <p:sp>
          <p:nvSpPr>
            <p:cNvPr id="146" name="Flowchart: Collate 13"/>
            <p:cNvSpPr/>
            <p:nvPr/>
          </p:nvSpPr>
          <p:spPr>
            <a:xfrm rot="5400000">
              <a:off x="3234076" y="5308951"/>
              <a:ext cx="478507" cy="1512168"/>
            </a:xfrm>
            <a:prstGeom prst="flowChartCollat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" name="TextBox 17"/>
            <p:cNvSpPr txBox="1"/>
            <p:nvPr/>
          </p:nvSpPr>
          <p:spPr>
            <a:xfrm>
              <a:off x="4487812" y="5842623"/>
              <a:ext cx="4003236" cy="461665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STABILITA’ DELL’INSIEME</a:t>
              </a:r>
              <a:endParaRPr lang="it-IT" sz="20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6" name="Rettangolo 155"/>
          <p:cNvSpPr/>
          <p:nvPr/>
        </p:nvSpPr>
        <p:spPr>
          <a:xfrm>
            <a:off x="155059" y="425784"/>
            <a:ext cx="6767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7" name="Rectangle 2"/>
          <p:cNvSpPr>
            <a:spLocks noChangeArrowheads="1"/>
          </p:cNvSpPr>
          <p:nvPr/>
        </p:nvSpPr>
        <p:spPr bwMode="auto">
          <a:xfrm>
            <a:off x="155059" y="817196"/>
            <a:ext cx="929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</a:t>
            </a:r>
            <a:endParaRPr lang="it-IT" sz="32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952877" y="4976750"/>
            <a:ext cx="7238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danno origine ad un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modo per racchiudere uno spazio 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94145" y="2822081"/>
            <a:ext cx="8721778" cy="1344840"/>
            <a:chOff x="94145" y="2660898"/>
            <a:chExt cx="8721778" cy="1344840"/>
          </a:xfrm>
        </p:grpSpPr>
        <p:sp>
          <p:nvSpPr>
            <p:cNvPr id="2" name="CasellaDiTesto 1"/>
            <p:cNvSpPr txBox="1"/>
            <p:nvPr/>
          </p:nvSpPr>
          <p:spPr>
            <a:xfrm>
              <a:off x="397226" y="2990075"/>
              <a:ext cx="841869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Pongono in relazione diretta i materiali base e gli elementi costruttivi base con il comportamento ai fini della stabilità, senza un riferimento preciso alla forma degli elementi costruttivi o dell'edificio</a:t>
              </a:r>
            </a:p>
          </p:txBody>
        </p:sp>
        <p:sp>
          <p:nvSpPr>
            <p:cNvPr id="3" name="Rettangolo 2"/>
            <p:cNvSpPr/>
            <p:nvPr/>
          </p:nvSpPr>
          <p:spPr>
            <a:xfrm>
              <a:off x="94145" y="2660898"/>
              <a:ext cx="699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94145" y="5209553"/>
            <a:ext cx="8818005" cy="1334790"/>
            <a:chOff x="94145" y="5209553"/>
            <a:chExt cx="8818005" cy="1334790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493453" y="5528680"/>
              <a:ext cx="8418697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Pongono in relazione gli elementi costruttivi funzionali che danno origine ad un modo per racchiudere uno spazio, con i principi elementari, in funzione delle condizioni di vincolo che esistono tra gli elementi stessi</a:t>
              </a: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94145" y="5209553"/>
              <a:ext cx="699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sp>
        <p:nvSpPr>
          <p:cNvPr id="9" name="Titolo 3">
            <a:extLst>
              <a:ext uri="{FF2B5EF4-FFF2-40B4-BE49-F238E27FC236}">
                <a16:creationId xmlns:a16="http://schemas.microsoft.com/office/drawing/2014/main" id="{D40729A7-2B82-BAB1-8F3F-62C2943392EA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3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4" grpId="0"/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altLang="it-IT" sz="2200" i="1" dirty="0"/>
              <a:t>   </a:t>
            </a:r>
            <a:endParaRPr lang="it-IT" altLang="it-IT" sz="2400" dirty="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38100" y="66972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Criteri per la resistenza degli archi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962" y="1427558"/>
            <a:ext cx="8849820" cy="4935816"/>
            <a:chOff x="305124" y="1457207"/>
            <a:chExt cx="8849820" cy="4935816"/>
          </a:xfrm>
        </p:grpSpPr>
        <p:grpSp>
          <p:nvGrpSpPr>
            <p:cNvPr id="19" name="Group 18"/>
            <p:cNvGrpSpPr/>
            <p:nvPr/>
          </p:nvGrpSpPr>
          <p:grpSpPr>
            <a:xfrm>
              <a:off x="685800" y="1457207"/>
              <a:ext cx="8469144" cy="4935816"/>
              <a:chOff x="358175" y="1282129"/>
              <a:chExt cx="9187613" cy="535454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8175" y="1751976"/>
                <a:ext cx="5257514" cy="2386393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75686" y="1282129"/>
                <a:ext cx="3370102" cy="5354540"/>
              </a:xfrm>
              <a:prstGeom prst="rect">
                <a:avLst/>
              </a:prstGeom>
            </p:spPr>
          </p:pic>
        </p:grp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305124" y="4721625"/>
              <a:ext cx="51956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alt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  Criterio delle resistenze ATTIVE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66" y="1154033"/>
            <a:ext cx="4038834" cy="5703967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3608319"/>
            <a:ext cx="5195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   Criterio delle resistenze PASSIVE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20" y="1398091"/>
            <a:ext cx="3784680" cy="5215849"/>
          </a:xfrm>
          <a:prstGeom prst="rect">
            <a:avLst/>
          </a:prstGeom>
        </p:spPr>
      </p:pic>
      <p:sp>
        <p:nvSpPr>
          <p:cNvPr id="5" name="Titolo 3">
            <a:extLst>
              <a:ext uri="{FF2B5EF4-FFF2-40B4-BE49-F238E27FC236}">
                <a16:creationId xmlns:a16="http://schemas.microsoft.com/office/drawing/2014/main" id="{A01F9C4C-58C8-49B0-2E7D-4CB9C0B3B243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71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TRIANGOLO</a:t>
            </a:r>
            <a:endParaRPr lang="it-IT" sz="28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83569" y="2046526"/>
            <a:ext cx="8208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due elementi 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giacitura inclinata e contrapposti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che determinano una configurazione a triangolo</a:t>
            </a:r>
            <a:endParaRPr lang="it-IT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90984" y="3861048"/>
            <a:ext cx="7412947" cy="2341575"/>
            <a:chOff x="1600200" y="3478746"/>
            <a:chExt cx="6140152" cy="1939529"/>
          </a:xfrm>
        </p:grpSpPr>
        <p:grpSp>
          <p:nvGrpSpPr>
            <p:cNvPr id="26" name="Group 25"/>
            <p:cNvGrpSpPr/>
            <p:nvPr/>
          </p:nvGrpSpPr>
          <p:grpSpPr>
            <a:xfrm>
              <a:off x="1600200" y="3478746"/>
              <a:ext cx="6140152" cy="1939529"/>
              <a:chOff x="1600200" y="3478746"/>
              <a:chExt cx="6140152" cy="1939529"/>
            </a:xfrm>
          </p:grpSpPr>
          <p:pic>
            <p:nvPicPr>
              <p:cNvPr id="29" name="Picture 2" descr="triangolo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478746"/>
                <a:ext cx="2514600" cy="193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Line 5"/>
              <p:cNvSpPr>
                <a:spLocks noChangeShapeType="1"/>
              </p:cNvSpPr>
              <p:nvPr/>
            </p:nvSpPr>
            <p:spPr bwMode="auto">
              <a:xfrm>
                <a:off x="3543300" y="4678896"/>
                <a:ext cx="34290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6"/>
              <p:cNvSpPr>
                <a:spLocks noChangeShapeType="1"/>
              </p:cNvSpPr>
              <p:nvPr/>
            </p:nvSpPr>
            <p:spPr bwMode="auto">
              <a:xfrm>
                <a:off x="2686050" y="3935946"/>
                <a:ext cx="428625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oval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 sz="14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7"/>
              <p:cNvSpPr>
                <a:spLocks noChangeArrowheads="1"/>
              </p:cNvSpPr>
              <p:nvPr/>
            </p:nvSpPr>
            <p:spPr bwMode="auto">
              <a:xfrm>
                <a:off x="5257800" y="3593046"/>
                <a:ext cx="2410544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  <p:sp>
            <p:nvSpPr>
              <p:cNvPr id="33" name="Rectangle 8"/>
              <p:cNvSpPr>
                <a:spLocks noChangeArrowheads="1"/>
              </p:cNvSpPr>
              <p:nvPr/>
            </p:nvSpPr>
            <p:spPr bwMode="auto">
              <a:xfrm>
                <a:off x="5257800" y="4335996"/>
                <a:ext cx="2482552" cy="331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puntone</a:t>
                </a: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3923928" y="3478746"/>
              <a:ext cx="190872" cy="3102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4000500" y="4869160"/>
              <a:ext cx="114300" cy="28803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24E1FA46-13BA-8207-1F1C-63FB45DF793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052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82033" y="759492"/>
            <a:ext cx="7190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PRINCIPIO DEL TRIANGOLO INDEFORMABILE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76253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SOLLECITAZIONI NEI COMPONENTI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5820" y="3613122"/>
            <a:ext cx="3150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CATENA    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trazione</a:t>
            </a:r>
            <a:r>
              <a:rPr lang="it-IT" dirty="0">
                <a:solidFill>
                  <a:srgbClr val="FF0000"/>
                </a:solidFill>
              </a:rPr>
              <a:t>	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5303" y="2185571"/>
            <a:ext cx="5184576" cy="2520280"/>
            <a:chOff x="2339752" y="2564904"/>
            <a:chExt cx="5184576" cy="25202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9752" y="2564904"/>
              <a:ext cx="5184576" cy="252028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2789" y="2572396"/>
              <a:ext cx="715050" cy="390124"/>
            </a:xfrm>
            <a:prstGeom prst="rect">
              <a:avLst/>
            </a:prstGeom>
          </p:spPr>
        </p:pic>
      </p:grpSp>
      <p:cxnSp>
        <p:nvCxnSpPr>
          <p:cNvPr id="4" name="Straight Connector 3"/>
          <p:cNvCxnSpPr/>
          <p:nvPr/>
        </p:nvCxnSpPr>
        <p:spPr>
          <a:xfrm>
            <a:off x="1475656" y="3717032"/>
            <a:ext cx="3687107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Arrow 7"/>
          <p:cNvSpPr/>
          <p:nvPr/>
        </p:nvSpPr>
        <p:spPr>
          <a:xfrm>
            <a:off x="3475060" y="4146094"/>
            <a:ext cx="1022398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ight Arrow 23"/>
          <p:cNvSpPr/>
          <p:nvPr/>
        </p:nvSpPr>
        <p:spPr>
          <a:xfrm flipH="1">
            <a:off x="1770120" y="4146094"/>
            <a:ext cx="989351" cy="72694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2600381" y="4683913"/>
            <a:ext cx="1214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catena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38755" y="1860523"/>
            <a:ext cx="9109424" cy="5001725"/>
            <a:chOff x="194033" y="1879498"/>
            <a:chExt cx="9109424" cy="5001725"/>
          </a:xfrm>
        </p:grpSpPr>
        <p:sp>
          <p:nvSpPr>
            <p:cNvPr id="3" name="TextBox 2"/>
            <p:cNvSpPr txBox="1"/>
            <p:nvPr/>
          </p:nvSpPr>
          <p:spPr>
            <a:xfrm>
              <a:off x="5877883" y="2583187"/>
              <a:ext cx="3425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PUNTONE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 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schiacciamento</a:t>
              </a:r>
              <a:endParaRPr lang="it-IT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4033" y="1879498"/>
              <a:ext cx="5605846" cy="5001725"/>
              <a:chOff x="6148775" y="2396553"/>
              <a:chExt cx="2986987" cy="295232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327450" y="2396553"/>
                <a:ext cx="2808312" cy="2952328"/>
                <a:chOff x="4946583" y="2579174"/>
                <a:chExt cx="2808312" cy="295232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4874575" y="2651182"/>
                  <a:ext cx="2952328" cy="2808312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5025726" y="2500033"/>
                  <a:ext cx="345769" cy="504056"/>
                </a:xfrm>
                <a:prstGeom prst="rect">
                  <a:avLst/>
                </a:prstGeom>
              </p:spPr>
            </p:pic>
          </p:grpSp>
          <p:sp>
            <p:nvSpPr>
              <p:cNvPr id="14" name="Oval 13"/>
              <p:cNvSpPr/>
              <p:nvPr/>
            </p:nvSpPr>
            <p:spPr>
              <a:xfrm>
                <a:off x="6148775" y="3047349"/>
                <a:ext cx="792088" cy="792088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5891253" y="4406914"/>
            <a:ext cx="3425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PIEDRITTO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schiacciamento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ribaltamento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scorrimento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1043608" y="3861048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5076056" y="3782461"/>
            <a:ext cx="0" cy="2736304"/>
          </a:xfrm>
          <a:prstGeom prst="straightConnector1">
            <a:avLst/>
          </a:prstGeom>
          <a:ln w="57150">
            <a:solidFill>
              <a:srgbClr val="CC31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olo 3">
            <a:extLst>
              <a:ext uri="{FF2B5EF4-FFF2-40B4-BE49-F238E27FC236}">
                <a16:creationId xmlns:a16="http://schemas.microsoft.com/office/drawing/2014/main" id="{6DDB6898-E0D1-D00F-5CFB-D62C723693F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04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916832"/>
            <a:ext cx="79231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elemento privo di rigidezza flessionale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appoggiato su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due piedritti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99592" y="3089276"/>
            <a:ext cx="6575661" cy="2422612"/>
            <a:chOff x="1657350" y="3707346"/>
            <a:chExt cx="5429250" cy="2000250"/>
          </a:xfrm>
        </p:grpSpPr>
        <p:sp>
          <p:nvSpPr>
            <p:cNvPr id="18" name="Rectangle 2"/>
            <p:cNvSpPr>
              <a:spLocks noChangeArrowheads="1"/>
            </p:cNvSpPr>
            <p:nvPr/>
          </p:nvSpPr>
          <p:spPr bwMode="auto">
            <a:xfrm>
              <a:off x="1657350" y="3707346"/>
              <a:ext cx="2571750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9" name="Picture 3" descr="cavo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50" y="3707346"/>
              <a:ext cx="257175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4057650" y="4850346"/>
              <a:ext cx="3028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828800" y="5421846"/>
              <a:ext cx="36004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3086100" y="4164546"/>
              <a:ext cx="39433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6457950" y="3821646"/>
              <a:ext cx="512208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cavo</a:t>
              </a: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6229350" y="4507446"/>
              <a:ext cx="841926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4629150" y="5078946"/>
              <a:ext cx="1509024" cy="30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60197" y="1852137"/>
            <a:ext cx="7608206" cy="4985916"/>
            <a:chOff x="-9723" y="1945166"/>
            <a:chExt cx="7478794" cy="4916301"/>
          </a:xfrm>
          <a:solidFill>
            <a:schemeClr val="bg1"/>
          </a:solidFill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23" y="1948633"/>
              <a:ext cx="3684626" cy="4912834"/>
            </a:xfrm>
            <a:prstGeom prst="rect">
              <a:avLst/>
            </a:prstGeom>
            <a:grpFill/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1656" y="1945166"/>
              <a:ext cx="3677415" cy="4903220"/>
            </a:xfrm>
            <a:prstGeom prst="rect">
              <a:avLst/>
            </a:prstGeom>
            <a:grpFill/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38" y="1843921"/>
            <a:ext cx="3775697" cy="500586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4"/>
          <a:stretch/>
        </p:blipFill>
        <p:spPr>
          <a:xfrm>
            <a:off x="2335756" y="1561117"/>
            <a:ext cx="7045616" cy="4994408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0445F9F5-EC98-0AB4-7A53-82AA9162E21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85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74" y="5292232"/>
            <a:ext cx="90364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FUNICOLARE DEI CARICHI</a:t>
            </a:r>
          </a:p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linea spezzata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(carichi puntiformi)   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curva 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(carico uniformemente distribuito)</a:t>
            </a:r>
            <a:endParaRPr lang="it-IT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                             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CATENARIA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	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751" y="1940321"/>
            <a:ext cx="9036496" cy="3384379"/>
            <a:chOff x="323527" y="2099637"/>
            <a:chExt cx="9036496" cy="33843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95535" y="2027629"/>
              <a:ext cx="3384378" cy="35283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4963797" y="1087791"/>
              <a:ext cx="3384379" cy="5408072"/>
            </a:xfrm>
            <a:prstGeom prst="rect">
              <a:avLst/>
            </a:prstGeom>
          </p:spPr>
        </p:pic>
      </p:grpSp>
      <p:sp>
        <p:nvSpPr>
          <p:cNvPr id="6" name="Titolo 3">
            <a:extLst>
              <a:ext uri="{FF2B5EF4-FFF2-40B4-BE49-F238E27FC236}">
                <a16:creationId xmlns:a16="http://schemas.microsoft.com/office/drawing/2014/main" id="{1DCBAA26-9FF0-9F6A-EA10-A885CAAC794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059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CAVO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473" y="6165304"/>
            <a:ext cx="802846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PIEDRITTO</a:t>
            </a:r>
            <a:r>
              <a:rPr lang="it-IT" sz="2000" dirty="0"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schiacciamento, ribaltamento</a:t>
            </a:r>
            <a:endParaRPr lang="it-IT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759" y="2432798"/>
            <a:ext cx="8892480" cy="2928561"/>
            <a:chOff x="251520" y="3717031"/>
            <a:chExt cx="8892480" cy="29285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520" y="3717031"/>
              <a:ext cx="5990238" cy="29285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2282" y="4255042"/>
              <a:ext cx="2801718" cy="1910262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57765" y="1732393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584" y="5606469"/>
            <a:ext cx="8028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CAVO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		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resistenza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a trazione,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stabilizzazione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sul piano</a:t>
            </a:r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7B1CFCED-3860-763F-BBF0-E73591449AD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6431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FUNGO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610443" y="1916832"/>
            <a:ext cx="8282038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elemento verticale, il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che sorregge un elemento orizzontale aggettante, il 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, vincolato ad</a:t>
            </a: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incastro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1081867" y="2817799"/>
            <a:ext cx="6156176" cy="3492388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B687F80A-A242-5C56-3AED-C1688510157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6378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FUNGO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263126" y="1853779"/>
            <a:ext cx="87129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La matrice piana del vano agibile è determinata da un elemento verticale, il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che sorregge un elemento orizzontale aggettante, il 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, vincolato ad</a:t>
            </a: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 incastro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7228" y="3806848"/>
            <a:ext cx="80284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VERIFICHE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RITTO</a:t>
            </a:r>
            <a:r>
              <a:rPr lang="it-IT" dirty="0">
                <a:cs typeface="Arial" panose="020B0604020202020204" pitchFamily="34" charset="0"/>
              </a:rPr>
              <a:t>		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schiacciamento, pressoflessione</a:t>
            </a: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  <a:cs typeface="Arial" panose="020B0604020202020204" pitchFamily="34" charset="0"/>
              </a:rPr>
              <a:t>CAPPELLO</a:t>
            </a:r>
            <a:r>
              <a:rPr lang="it-IT" dirty="0">
                <a:solidFill>
                  <a:srgbClr val="002060"/>
                </a:solidFill>
                <a:cs typeface="Arial" panose="020B0604020202020204" pitchFamily="34" charset="0"/>
              </a:rPr>
              <a:t>	flessione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93102" y="3242204"/>
            <a:ext cx="6408712" cy="2473338"/>
            <a:chOff x="1662522" y="3755065"/>
            <a:chExt cx="5349479" cy="2064544"/>
          </a:xfrm>
        </p:grpSpPr>
        <p:pic>
          <p:nvPicPr>
            <p:cNvPr id="20" name="Picture 2" descr="fungo + pneu 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522" y="3755065"/>
              <a:ext cx="2216944" cy="206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2748372" y="4669465"/>
              <a:ext cx="417195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2691222" y="4097965"/>
              <a:ext cx="42291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4977222" y="3755065"/>
              <a:ext cx="2034779" cy="30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cappello</a:t>
              </a: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4977222" y="4326565"/>
              <a:ext cx="2034779" cy="308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it-IT" b="1">
                  <a:solidFill>
                    <a:srgbClr val="002060"/>
                  </a:solidFill>
                  <a:cs typeface="Arial" panose="020B0604020202020204" pitchFamily="34" charset="0"/>
                </a:rPr>
                <a:t>ritto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8939" y="3199277"/>
            <a:ext cx="6599509" cy="1592745"/>
            <a:chOff x="701841" y="3234073"/>
            <a:chExt cx="6599509" cy="1592745"/>
          </a:xfrm>
        </p:grpSpPr>
        <p:grpSp>
          <p:nvGrpSpPr>
            <p:cNvPr id="50" name="Group 49"/>
            <p:cNvGrpSpPr/>
            <p:nvPr/>
          </p:nvGrpSpPr>
          <p:grpSpPr>
            <a:xfrm>
              <a:off x="701841" y="3234073"/>
              <a:ext cx="4304437" cy="1592745"/>
              <a:chOff x="1574010" y="3218294"/>
              <a:chExt cx="4304437" cy="159274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4058166" y="2990759"/>
                <a:ext cx="1592745" cy="2047816"/>
              </a:xfrm>
              <a:prstGeom prst="rect">
                <a:avLst/>
              </a:prstGeom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1574010" y="3350613"/>
                <a:ext cx="1883004" cy="1286425"/>
                <a:chOff x="464176" y="538111"/>
                <a:chExt cx="1944218" cy="1328245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827584" y="1772816"/>
                  <a:ext cx="108012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Group 26"/>
                <p:cNvGrpSpPr/>
                <p:nvPr/>
              </p:nvGrpSpPr>
              <p:grpSpPr>
                <a:xfrm>
                  <a:off x="464176" y="538111"/>
                  <a:ext cx="1944218" cy="1328245"/>
                  <a:chOff x="464176" y="538111"/>
                  <a:chExt cx="1944218" cy="1328245"/>
                </a:xfrm>
              </p:grpSpPr>
              <p:grpSp>
                <p:nvGrpSpPr>
                  <p:cNvPr id="11" name="Group 10"/>
                  <p:cNvGrpSpPr/>
                  <p:nvPr/>
                </p:nvGrpSpPr>
                <p:grpSpPr>
                  <a:xfrm>
                    <a:off x="464176" y="538111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7" name="Straight Connector 6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Straight Connector 9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" name="Rectangle 25"/>
                  <p:cNvSpPr/>
                  <p:nvPr/>
                </p:nvSpPr>
                <p:spPr>
                  <a:xfrm>
                    <a:off x="930522" y="1784456"/>
                    <a:ext cx="874247" cy="81900"/>
                  </a:xfrm>
                  <a:prstGeom prst="rect">
                    <a:avLst/>
                  </a:prstGeom>
                  <a:pattFill prst="smCheck">
                    <a:fgClr>
                      <a:schemeClr val="accent1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sp>
          <p:nvSpPr>
            <p:cNvPr id="54" name="Rectangle 7"/>
            <p:cNvSpPr>
              <a:spLocks noChangeArrowheads="1"/>
            </p:cNvSpPr>
            <p:nvPr/>
          </p:nvSpPr>
          <p:spPr bwMode="auto">
            <a:xfrm>
              <a:off x="5095831" y="3234073"/>
              <a:ext cx="22055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incastrato al piede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0443" y="4621715"/>
            <a:ext cx="8122703" cy="2099556"/>
            <a:chOff x="610443" y="4621715"/>
            <a:chExt cx="8122703" cy="2099556"/>
          </a:xfrm>
        </p:grpSpPr>
        <p:grpSp>
          <p:nvGrpSpPr>
            <p:cNvPr id="51" name="Group 50"/>
            <p:cNvGrpSpPr/>
            <p:nvPr/>
          </p:nvGrpSpPr>
          <p:grpSpPr>
            <a:xfrm>
              <a:off x="610443" y="4993079"/>
              <a:ext cx="8122703" cy="1728192"/>
              <a:chOff x="277583" y="4956834"/>
              <a:chExt cx="8122703" cy="172819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5514035" y="3798774"/>
                <a:ext cx="1728192" cy="4044311"/>
              </a:xfrm>
              <a:prstGeom prst="rect">
                <a:avLst/>
              </a:prstGeom>
            </p:spPr>
          </p:pic>
          <p:grpSp>
            <p:nvGrpSpPr>
              <p:cNvPr id="49" name="Group 48"/>
              <p:cNvGrpSpPr/>
              <p:nvPr/>
            </p:nvGrpSpPr>
            <p:grpSpPr>
              <a:xfrm>
                <a:off x="277583" y="5123917"/>
                <a:ext cx="4009168" cy="1437020"/>
                <a:chOff x="4102385" y="1772816"/>
                <a:chExt cx="4009168" cy="1437020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4102385" y="1772816"/>
                  <a:ext cx="4009168" cy="1421188"/>
                  <a:chOff x="3749904" y="2471729"/>
                  <a:chExt cx="4009168" cy="1421188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3749904" y="2520670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6" name="Group 35"/>
                  <p:cNvGrpSpPr/>
                  <p:nvPr/>
                </p:nvGrpSpPr>
                <p:grpSpPr>
                  <a:xfrm>
                    <a:off x="5814854" y="2520670"/>
                    <a:ext cx="1944218" cy="1296144"/>
                    <a:chOff x="464176" y="4797152"/>
                    <a:chExt cx="1944218" cy="1296144"/>
                  </a:xfrm>
                </p:grpSpPr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464176" y="4797152"/>
                      <a:ext cx="1944218" cy="0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/>
                    <p:cNvCxnSpPr/>
                    <p:nvPr/>
                  </p:nvCxnSpPr>
                  <p:spPr>
                    <a:xfrm>
                      <a:off x="1403648" y="4797152"/>
                      <a:ext cx="0" cy="1296144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8" name="Oval 27"/>
                  <p:cNvSpPr/>
                  <p:nvPr/>
                </p:nvSpPr>
                <p:spPr>
                  <a:xfrm>
                    <a:off x="5706048" y="2471729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4644398" y="3785853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6700794" y="3785853"/>
                    <a:ext cx="107064" cy="107064"/>
                  </a:xfrm>
                  <a:prstGeom prst="ellipse">
                    <a:avLst/>
                  </a:prstGeom>
                  <a:noFill/>
                  <a:ln w="28575"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4749180" y="3183470"/>
                  <a:ext cx="2618698" cy="2636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5" name="Rectangle 7"/>
            <p:cNvSpPr>
              <a:spLocks noChangeArrowheads="1"/>
            </p:cNvSpPr>
            <p:nvPr/>
          </p:nvSpPr>
          <p:spPr bwMode="auto">
            <a:xfrm>
              <a:off x="5072025" y="4621715"/>
              <a:ext cx="24839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incernierato al piede</a:t>
              </a:r>
            </a:p>
          </p:txBody>
        </p:sp>
      </p:grpSp>
      <p:pic>
        <p:nvPicPr>
          <p:cNvPr id="43" name="Immagin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0"/>
          <a:stretch/>
        </p:blipFill>
        <p:spPr>
          <a:xfrm>
            <a:off x="969778" y="2813548"/>
            <a:ext cx="7055359" cy="4002493"/>
          </a:xfrm>
          <a:prstGeom prst="rect">
            <a:avLst/>
          </a:prstGeom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B694A185-B4EB-08EF-40F1-2CE4E882E40D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6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052736"/>
            <a:ext cx="8064896" cy="5569522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Elementi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Costruttivi_2025-26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3447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0511778-F571-2F61-18F1-B08953D9940F}"/>
              </a:ext>
            </a:extLst>
          </p:cNvPr>
          <p:cNvSpPr txBox="1">
            <a:spLocks/>
          </p:cNvSpPr>
          <p:nvPr/>
        </p:nvSpPr>
        <p:spPr>
          <a:xfrm>
            <a:off x="721204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Elementi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800" b="1" dirty="0" err="1">
                <a:solidFill>
                  <a:srgbClr val="C00000"/>
                </a:solidFill>
                <a:latin typeface="+mn-lt"/>
              </a:rPr>
              <a:t>Costruttivi</a:t>
            </a:r>
            <a:r>
              <a:rPr lang="it-IT" sz="1800" b="1" dirty="0">
                <a:solidFill>
                  <a:srgbClr val="C00000"/>
                </a:solidFill>
                <a:latin typeface="+mn-lt"/>
              </a:rPr>
              <a:t>_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2025-26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17" y="836712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5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-108520" y="61533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solidFill>
                  <a:srgbClr val="002060"/>
                </a:solidFill>
                <a:cs typeface="Arial" panose="020B0604020202020204" pitchFamily="34" charset="0"/>
              </a:rPr>
              <a:t>PRINCIPI COSTRUTTIVI</a:t>
            </a:r>
            <a:endParaRPr lang="it-IT" sz="32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33" name="TextBox 2"/>
          <p:cNvSpPr txBox="1"/>
          <p:nvPr/>
        </p:nvSpPr>
        <p:spPr>
          <a:xfrm>
            <a:off x="107504" y="1364272"/>
            <a:ext cx="400110" cy="2871739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SICUREZZA STATICA</a:t>
            </a:r>
          </a:p>
        </p:txBody>
      </p:sp>
      <p:sp>
        <p:nvSpPr>
          <p:cNvPr id="120" name="TextBox 1"/>
          <p:cNvSpPr txBox="1"/>
          <p:nvPr/>
        </p:nvSpPr>
        <p:spPr>
          <a:xfrm>
            <a:off x="594704" y="1435175"/>
            <a:ext cx="2408965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NATURA DELLE REAZIONI in rapporto alla</a:t>
            </a:r>
          </a:p>
          <a:p>
            <a:r>
              <a:rPr 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NATURA DEI MATERIALI E DEGLI ELEMENTI</a:t>
            </a:r>
          </a:p>
        </p:txBody>
      </p:sp>
      <p:sp>
        <p:nvSpPr>
          <p:cNvPr id="122" name="TextBox 9"/>
          <p:cNvSpPr txBox="1"/>
          <p:nvPr/>
        </p:nvSpPr>
        <p:spPr>
          <a:xfrm>
            <a:off x="6259284" y="1640860"/>
            <a:ext cx="2649042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  <a:cs typeface="Arial" panose="020B0604020202020204" pitchFamily="34" charset="0"/>
              </a:rPr>
              <a:t>PRINCIPI COSTRUTTIVI ELEMENTARI</a:t>
            </a:r>
          </a:p>
        </p:txBody>
      </p:sp>
      <p:sp>
        <p:nvSpPr>
          <p:cNvPr id="127" name="TextBox 4"/>
          <p:cNvSpPr txBox="1"/>
          <p:nvPr/>
        </p:nvSpPr>
        <p:spPr>
          <a:xfrm>
            <a:off x="575365" y="3037370"/>
            <a:ext cx="2448272" cy="10772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r>
              <a:rPr lang="it-IT" sz="1600" dirty="0">
                <a:latin typeface="+mn-lt"/>
                <a:cs typeface="Arial" panose="020B0604020202020204" pitchFamily="34" charset="0"/>
              </a:rPr>
              <a:t>NATURA DELLE REAZIONI in rapporto alla COMPOSIZIONE DI DUE O PIU’ ELEMENTI</a:t>
            </a:r>
          </a:p>
        </p:txBody>
      </p:sp>
      <p:sp>
        <p:nvSpPr>
          <p:cNvPr id="128" name="TextBox 5"/>
          <p:cNvSpPr txBox="1"/>
          <p:nvPr/>
        </p:nvSpPr>
        <p:spPr>
          <a:xfrm>
            <a:off x="3114217" y="3005892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MATRICE PIANA  VANO AGIBILE</a:t>
            </a:r>
          </a:p>
        </p:txBody>
      </p:sp>
      <p:sp>
        <p:nvSpPr>
          <p:cNvPr id="129" name="TextBox 6"/>
          <p:cNvSpPr txBox="1"/>
          <p:nvPr/>
        </p:nvSpPr>
        <p:spPr>
          <a:xfrm>
            <a:off x="3105160" y="377021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SPAZIO AGIBILE</a:t>
            </a:r>
          </a:p>
        </p:txBody>
      </p:sp>
      <p:sp>
        <p:nvSpPr>
          <p:cNvPr id="130" name="TextBox 3"/>
          <p:cNvSpPr txBox="1"/>
          <p:nvPr/>
        </p:nvSpPr>
        <p:spPr>
          <a:xfrm>
            <a:off x="6248618" y="2887301"/>
            <a:ext cx="265970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+mn-lt"/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131" name="TextBox 10"/>
          <p:cNvSpPr txBox="1"/>
          <p:nvPr/>
        </p:nvSpPr>
        <p:spPr>
          <a:xfrm>
            <a:off x="6248618" y="3580332"/>
            <a:ext cx="2659708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1600" b="1" dirty="0">
                <a:latin typeface="+mn-lt"/>
                <a:cs typeface="Arial" panose="020B0604020202020204" pitchFamily="34" charset="0"/>
              </a:rPr>
              <a:t>PRINCIPI  GEOMETRICO COSTRUTTIVI</a:t>
            </a:r>
          </a:p>
        </p:txBody>
      </p:sp>
      <p:sp>
        <p:nvSpPr>
          <p:cNvPr id="132" name="TextBox 12"/>
          <p:cNvSpPr txBox="1"/>
          <p:nvPr/>
        </p:nvSpPr>
        <p:spPr>
          <a:xfrm>
            <a:off x="3139172" y="1464294"/>
            <a:ext cx="321594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CAPACITA’ DI RESISTENZA INTRINSECA</a:t>
            </a:r>
          </a:p>
        </p:txBody>
      </p:sp>
      <p:sp>
        <p:nvSpPr>
          <p:cNvPr id="134" name="TextBox 19"/>
          <p:cNvSpPr txBox="1"/>
          <p:nvPr/>
        </p:nvSpPr>
        <p:spPr>
          <a:xfrm>
            <a:off x="3137350" y="1952822"/>
            <a:ext cx="2201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FORMA ELEMENTI</a:t>
            </a:r>
          </a:p>
        </p:txBody>
      </p:sp>
      <p:sp>
        <p:nvSpPr>
          <p:cNvPr id="135" name="TextBox 21"/>
          <p:cNvSpPr txBox="1"/>
          <p:nvPr/>
        </p:nvSpPr>
        <p:spPr>
          <a:xfrm>
            <a:off x="3114217" y="2237848"/>
            <a:ext cx="2327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  <a:cs typeface="Arial" panose="020B0604020202020204" pitchFamily="34" charset="0"/>
              </a:rPr>
              <a:t>COMPORTAMENTO</a:t>
            </a:r>
          </a:p>
        </p:txBody>
      </p:sp>
      <p:sp>
        <p:nvSpPr>
          <p:cNvPr id="6" name="Parentesi graffa chiusa 5"/>
          <p:cNvSpPr/>
          <p:nvPr/>
        </p:nvSpPr>
        <p:spPr>
          <a:xfrm>
            <a:off x="5663161" y="1492848"/>
            <a:ext cx="348137" cy="1045893"/>
          </a:xfrm>
          <a:prstGeom prst="righ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>
            <a:stCxn id="128" idx="3"/>
          </p:cNvCxnSpPr>
          <p:nvPr/>
        </p:nvCxnSpPr>
        <p:spPr>
          <a:xfrm flipV="1">
            <a:off x="5562489" y="3298279"/>
            <a:ext cx="514392" cy="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2 136"/>
          <p:cNvCxnSpPr/>
          <p:nvPr/>
        </p:nvCxnSpPr>
        <p:spPr>
          <a:xfrm flipV="1">
            <a:off x="5576565" y="3939494"/>
            <a:ext cx="514392" cy="1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22"/>
          <p:cNvSpPr txBox="1"/>
          <p:nvPr/>
        </p:nvSpPr>
        <p:spPr>
          <a:xfrm>
            <a:off x="107504" y="4552878"/>
            <a:ext cx="400110" cy="2244280"/>
          </a:xfrm>
          <a:prstGeom prst="rect">
            <a:avLst/>
          </a:prstGeom>
          <a:solidFill>
            <a:srgbClr val="FFCC00"/>
          </a:solidFill>
        </p:spPr>
        <p:txBody>
          <a:bodyPr vert="vert270"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rgbClr val="0000CC"/>
                </a:solidFill>
              </a:defRPr>
            </a:lvl1pPr>
          </a:lstStyle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BENESSERE/ASPETTO</a:t>
            </a:r>
          </a:p>
        </p:txBody>
      </p:sp>
      <p:sp>
        <p:nvSpPr>
          <p:cNvPr id="89" name="TextBox 7"/>
          <p:cNvSpPr txBox="1"/>
          <p:nvPr/>
        </p:nvSpPr>
        <p:spPr>
          <a:xfrm>
            <a:off x="589137" y="4940215"/>
            <a:ext cx="2448272" cy="17766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NATURA DEL COMPORTAMENTO DEL SISTEMA </a:t>
            </a:r>
          </a:p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In rapporto alle</a:t>
            </a:r>
          </a:p>
          <a:p>
            <a:pPr>
              <a:lnSpc>
                <a:spcPct val="114000"/>
              </a:lnSpc>
            </a:pPr>
            <a:r>
              <a:rPr lang="it-IT" sz="1600" dirty="0">
                <a:latin typeface="+mn-lt"/>
                <a:cs typeface="Arial" panose="020B0604020202020204" pitchFamily="34" charset="0"/>
              </a:rPr>
              <a:t>CONDIZIONI AL CONTORNO</a:t>
            </a:r>
          </a:p>
        </p:txBody>
      </p:sp>
      <p:sp>
        <p:nvSpPr>
          <p:cNvPr id="91" name="TextBox 15"/>
          <p:cNvSpPr txBox="1"/>
          <p:nvPr/>
        </p:nvSpPr>
        <p:spPr>
          <a:xfrm>
            <a:off x="3104308" y="6024335"/>
            <a:ext cx="234289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dirty="0"/>
              <a:t>PRINCIPI DELLA PERCEZIONE</a:t>
            </a:r>
          </a:p>
        </p:txBody>
      </p:sp>
      <p:sp>
        <p:nvSpPr>
          <p:cNvPr id="90" name="TextBox 14"/>
          <p:cNvSpPr txBox="1"/>
          <p:nvPr/>
        </p:nvSpPr>
        <p:spPr>
          <a:xfrm>
            <a:off x="3104308" y="5076923"/>
            <a:ext cx="234289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dirty="0"/>
              <a:t>PRINCIPI DEL COMFORT AMBIENTALE</a:t>
            </a:r>
          </a:p>
        </p:txBody>
      </p:sp>
      <p:sp>
        <p:nvSpPr>
          <p:cNvPr id="92" name="TextBox 16"/>
          <p:cNvSpPr txBox="1"/>
          <p:nvPr/>
        </p:nvSpPr>
        <p:spPr>
          <a:xfrm>
            <a:off x="6246828" y="4633182"/>
            <a:ext cx="267527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it-IT" sz="1400" dirty="0">
                <a:solidFill>
                  <a:srgbClr val="002060"/>
                </a:solidFill>
              </a:rPr>
              <a:t>in rapporto al COMFORT </a:t>
            </a:r>
          </a:p>
          <a:p>
            <a:r>
              <a:rPr lang="it-IT" sz="1400" dirty="0">
                <a:solidFill>
                  <a:srgbClr val="002060"/>
                </a:solidFill>
              </a:rPr>
              <a:t>TERMO IGROMETRICO ACUSTICO</a:t>
            </a:r>
          </a:p>
        </p:txBody>
      </p:sp>
      <p:sp>
        <p:nvSpPr>
          <p:cNvPr id="119" name="TextBox 17"/>
          <p:cNvSpPr txBox="1"/>
          <p:nvPr/>
        </p:nvSpPr>
        <p:spPr>
          <a:xfrm>
            <a:off x="6246828" y="5326213"/>
            <a:ext cx="267527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>
                <a:solidFill>
                  <a:srgbClr val="002060"/>
                </a:solidFill>
                <a:cs typeface="Arial" panose="020B0604020202020204" pitchFamily="34" charset="0"/>
              </a:defRPr>
            </a:lvl1pPr>
          </a:lstStyle>
          <a:p>
            <a:r>
              <a:rPr lang="it-IT" sz="1400" dirty="0"/>
              <a:t>in rapporto alle </a:t>
            </a:r>
          </a:p>
          <a:p>
            <a:r>
              <a:rPr lang="it-IT" sz="1400" dirty="0"/>
              <a:t>PRECIPITAZIONI ATMOSFERICHE</a:t>
            </a:r>
          </a:p>
        </p:txBody>
      </p:sp>
      <p:sp>
        <p:nvSpPr>
          <p:cNvPr id="9" name="Parentesi graffa aperta 8"/>
          <p:cNvSpPr/>
          <p:nvPr/>
        </p:nvSpPr>
        <p:spPr>
          <a:xfrm>
            <a:off x="5667308" y="4766062"/>
            <a:ext cx="359415" cy="1120302"/>
          </a:xfrm>
          <a:prstGeom prst="leftBrac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94154" y="307560"/>
            <a:ext cx="6767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it-IT" sz="7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61022FD-B27A-053A-1287-5F15C222AB11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9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20" grpId="0" animBg="1"/>
      <p:bldP spid="122" grpId="0" animBg="1"/>
      <p:bldP spid="127" grpId="0" animBg="1"/>
      <p:bldP spid="128" grpId="0"/>
      <p:bldP spid="129" grpId="0"/>
      <p:bldP spid="130" grpId="0" animBg="1"/>
      <p:bldP spid="131" grpId="0" animBg="1"/>
      <p:bldP spid="132" grpId="0"/>
      <p:bldP spid="134" grpId="0"/>
      <p:bldP spid="135" grpId="0"/>
      <p:bldP spid="6" grpId="0" animBg="1"/>
      <p:bldP spid="136" grpId="0" animBg="1"/>
      <p:bldP spid="89" grpId="0" animBg="1"/>
      <p:bldP spid="91" grpId="0" animBg="1"/>
      <p:bldP spid="90" grpId="0" animBg="1"/>
      <p:bldP spid="92" grpId="0" animBg="1"/>
      <p:bldP spid="119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63688" y="73606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68458" y="1345948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DEL PNEUMATICO</a:t>
            </a:r>
            <a:endParaRPr lang="it-IT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430980" y="1848989"/>
            <a:ext cx="828203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matrice piana del vano agibile è determinata da un unico elemento </a:t>
            </a: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privo di rigidezza flessionale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sostenuto dalla pressione dell’aria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4220" y="2924944"/>
            <a:ext cx="7806171" cy="3576987"/>
            <a:chOff x="1062615" y="3013096"/>
            <a:chExt cx="7806171" cy="3576987"/>
          </a:xfrm>
        </p:grpSpPr>
        <p:pic>
          <p:nvPicPr>
            <p:cNvPr id="14" name="Picture 4" descr="fungo + pneu 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30" y="3016995"/>
              <a:ext cx="2107348" cy="2107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5597807" y="992093"/>
              <a:ext cx="1249976" cy="529198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062615" y="5436250"/>
              <a:ext cx="7806171" cy="1153833"/>
              <a:chOff x="474441" y="5343656"/>
              <a:chExt cx="7806171" cy="1153833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4441" y="5343656"/>
                <a:ext cx="7806171" cy="1153833"/>
                <a:chOff x="474441" y="5301212"/>
                <a:chExt cx="7806171" cy="1153833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474441" y="5301212"/>
                  <a:ext cx="7806171" cy="1153833"/>
                  <a:chOff x="47135" y="5134330"/>
                  <a:chExt cx="7806171" cy="1153833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4766290" y="3201147"/>
                    <a:ext cx="1153833" cy="5020199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/>
                  <p:cNvPicPr>
                    <a:picLocks noChangeAspect="1"/>
                  </p:cNvPicPr>
                  <p:nvPr/>
                </p:nvPicPr>
                <p:blipFill rotWithShape="1">
                  <a:blip r:embed="rId6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5400000">
                    <a:off x="864059" y="4317407"/>
                    <a:ext cx="1152126" cy="278597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899592" y="6449909"/>
                  <a:ext cx="218318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/>
              <p:cNvCxnSpPr/>
              <p:nvPr/>
            </p:nvCxnSpPr>
            <p:spPr>
              <a:xfrm>
                <a:off x="3723218" y="6492790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084168" y="6488561"/>
                <a:ext cx="218318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ECAADF87-3B90-9E6A-9004-E479DB10EB34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86223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779595"/>
            <a:ext cx="88204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20737" y="3584018"/>
            <a:ext cx="3420939" cy="139236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FORMA TRIDIMENSIONALE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OGGETTO EDILIZIO   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5666391" y="3573389"/>
            <a:ext cx="2881566" cy="171739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it-IT" sz="2400" b="1" dirty="0">
                <a:solidFill>
                  <a:srgbClr val="FFC000"/>
                </a:solidFill>
                <a:cs typeface="Arial" panose="020B0604020202020204" pitchFamily="34" charset="0"/>
              </a:rPr>
              <a:t>CAPACITA’ DI RESISTENZA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alle sollecitazioni </a:t>
            </a:r>
          </a:p>
          <a:p>
            <a:pPr algn="r">
              <a:lnSpc>
                <a:spcPct val="120000"/>
              </a:lnSpc>
            </a:pPr>
            <a:r>
              <a:rPr lang="it-IT" sz="2000" dirty="0">
                <a:solidFill>
                  <a:schemeClr val="bg1"/>
                </a:solidFill>
                <a:cs typeface="Arial" panose="020B0604020202020204" pitchFamily="34" charset="0"/>
              </a:rPr>
              <a:t>interne ed esterne </a:t>
            </a:r>
          </a:p>
        </p:txBody>
      </p:sp>
      <p:sp>
        <p:nvSpPr>
          <p:cNvPr id="23" name="Flowchart: Collate 22"/>
          <p:cNvSpPr/>
          <p:nvPr/>
        </p:nvSpPr>
        <p:spPr>
          <a:xfrm rot="5400000">
            <a:off x="4536321" y="3629653"/>
            <a:ext cx="535424" cy="1301099"/>
          </a:xfrm>
          <a:prstGeom prst="flowChartCollat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2396" y="1549369"/>
            <a:ext cx="8588371" cy="1175696"/>
            <a:chOff x="142396" y="1549369"/>
            <a:chExt cx="8588371" cy="1175696"/>
          </a:xfrm>
        </p:grpSpPr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448729" y="1844824"/>
              <a:ext cx="8282038" cy="880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50000"/>
                </a:spcBef>
              </a:pP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colgono le </a:t>
              </a:r>
              <a:r>
                <a:rPr lang="it-IT" sz="2400" b="1" i="1" dirty="0">
                  <a:solidFill>
                    <a:srgbClr val="002060"/>
                  </a:solidFill>
                  <a:cs typeface="Arial" panose="020B0604020202020204" pitchFamily="34" charset="0"/>
                </a:rPr>
                <a:t>relazioni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 in senso tridimensionale che intervengono tra le parti dell'apparecchiatura costruttiva, ai fini della fattibilità costruttiva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142396" y="1549369"/>
              <a:ext cx="7566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[</a:t>
              </a:r>
              <a:r>
                <a:rPr lang="it-IT" altLang="it-IT" sz="2000" b="1" dirty="0" err="1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def</a:t>
              </a:r>
              <a:r>
                <a:rPr lang="it-IT" altLang="it-IT" sz="2000" b="1" dirty="0">
                  <a:solidFill>
                    <a:srgbClr val="C00000"/>
                  </a:solidFill>
                  <a:ea typeface="Consolas" panose="020B0609020204030204" pitchFamily="49" charset="0"/>
                  <a:cs typeface="Arial" panose="020B0604020202020204" pitchFamily="34" charset="0"/>
                </a:rPr>
                <a:t>] </a:t>
              </a:r>
            </a:p>
          </p:txBody>
        </p: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710EAC46-C825-31C9-09DE-946331CCA0D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91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79512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GEOMETRICO  - COSTRUTTIVI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3249" y="1126790"/>
            <a:ext cx="8233347" cy="5212421"/>
            <a:chOff x="467975" y="1203508"/>
            <a:chExt cx="8233347" cy="5212421"/>
          </a:xfrm>
        </p:grpSpPr>
        <p:sp>
          <p:nvSpPr>
            <p:cNvPr id="3" name="TextBox 2"/>
            <p:cNvSpPr txBox="1"/>
            <p:nvPr/>
          </p:nvSpPr>
          <p:spPr>
            <a:xfrm>
              <a:off x="2568424" y="5892709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SCATOLARE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75" y="1203508"/>
              <a:ext cx="8233347" cy="4661905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64738" y="1080851"/>
            <a:ext cx="8030371" cy="5838704"/>
            <a:chOff x="532468" y="1071514"/>
            <a:chExt cx="8030371" cy="5838704"/>
          </a:xfrm>
        </p:grpSpPr>
        <p:sp>
          <p:nvSpPr>
            <p:cNvPr id="24" name="TextBox 23"/>
            <p:cNvSpPr txBox="1"/>
            <p:nvPr/>
          </p:nvSpPr>
          <p:spPr>
            <a:xfrm>
              <a:off x="2531429" y="6386998"/>
              <a:ext cx="4032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INVOLUCRO GLOBALE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468" y="1071514"/>
              <a:ext cx="8030371" cy="5237969"/>
            </a:xfrm>
            <a:prstGeom prst="rect">
              <a:avLst/>
            </a:prstGeom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A94B0AA4-5793-CBDD-1BC5-D5D747E7E226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710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25063" y="1744767"/>
            <a:ext cx="3953579" cy="4927839"/>
            <a:chOff x="-839909" y="1655856"/>
            <a:chExt cx="3953579" cy="4927839"/>
          </a:xfrm>
        </p:grpSpPr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-839909" y="1655856"/>
              <a:ext cx="3953579" cy="4927839"/>
              <a:chOff x="-1275415" y="879604"/>
              <a:chExt cx="4938638" cy="5949280"/>
            </a:xfrm>
          </p:grpSpPr>
          <p:pic>
            <p:nvPicPr>
              <p:cNvPr id="8" name="Picture 2" descr="C:\Users\7235\Dropbox\sc2000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75415" y="879604"/>
                <a:ext cx="4938638" cy="59492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9" name="Rectangle 1"/>
              <p:cNvSpPr>
                <a:spLocks noChangeArrowheads="1"/>
              </p:cNvSpPr>
              <p:nvPr/>
            </p:nvSpPr>
            <p:spPr bwMode="auto">
              <a:xfrm>
                <a:off x="417650" y="1055004"/>
                <a:ext cx="265918" cy="362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334585" y="1036566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  <p:sp>
            <p:nvSpPr>
              <p:cNvPr id="11" name="Rectangle 20"/>
              <p:cNvSpPr>
                <a:spLocks noChangeArrowheads="1"/>
              </p:cNvSpPr>
              <p:nvPr/>
            </p:nvSpPr>
            <p:spPr bwMode="auto">
              <a:xfrm>
                <a:off x="334585" y="3955808"/>
                <a:ext cx="432048" cy="36228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350">
                  <a:latin typeface="+mn-lt"/>
                  <a:cs typeface="Consolas" panose="020B0609020204030204" pitchFamily="49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803223" y="1699460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18562" y="4150437"/>
              <a:ext cx="1279634" cy="1297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 COMFORT AMBIENTALE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9430" y="1174748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dirty="0">
                <a:solidFill>
                  <a:srgbClr val="002060"/>
                </a:solidFill>
                <a:cs typeface="Arial" panose="020B0604020202020204" pitchFamily="34" charset="0"/>
              </a:rPr>
              <a:t>CONDIZIONI ACUSTICHE E TERMO IGROMETRICHE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96177" y="3651463"/>
            <a:ext cx="4496009" cy="957334"/>
            <a:chOff x="4547966" y="3285142"/>
            <a:chExt cx="4496009" cy="957334"/>
          </a:xfrm>
        </p:grpSpPr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4547966" y="3285142"/>
              <a:ext cx="44960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it-IT" altLang="it-IT" sz="20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Proteggere da sbalzi di temperatura</a:t>
              </a:r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4547966" y="3842366"/>
              <a:ext cx="345876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spcBef>
                  <a:spcPct val="0"/>
                </a:spcBef>
                <a:defRPr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>
                  <a:latin typeface="Arial" panose="020B0604020202020204" pitchFamily="34" charset="0"/>
                </a:defRPr>
              </a:lvl9pPr>
            </a:lstStyle>
            <a:p>
              <a:r>
                <a:rPr lang="it-IT" altLang="it-IT" dirty="0">
                  <a:latin typeface="+mn-lt"/>
                </a:rPr>
                <a:t>Proteggere da rumori aerei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5063" y="4099088"/>
            <a:ext cx="8844672" cy="2629044"/>
            <a:chOff x="325063" y="4099088"/>
            <a:chExt cx="8844672" cy="2629044"/>
          </a:xfrm>
        </p:grpSpPr>
        <p:grpSp>
          <p:nvGrpSpPr>
            <p:cNvPr id="6" name="Group 5"/>
            <p:cNvGrpSpPr/>
            <p:nvPr/>
          </p:nvGrpSpPr>
          <p:grpSpPr>
            <a:xfrm>
              <a:off x="325063" y="4099088"/>
              <a:ext cx="8844672" cy="2629044"/>
              <a:chOff x="137564" y="4130130"/>
              <a:chExt cx="8844672" cy="262904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l="5986" t="14061" r="4286" b="8132"/>
              <a:stretch/>
            </p:blipFill>
            <p:spPr>
              <a:xfrm>
                <a:off x="137564" y="4130130"/>
                <a:ext cx="4002340" cy="2629044"/>
              </a:xfrm>
              <a:prstGeom prst="rect">
                <a:avLst/>
              </a:prstGeom>
            </p:spPr>
          </p:pic>
          <p:sp>
            <p:nvSpPr>
              <p:cNvPr id="16" name="TextBox 14"/>
              <p:cNvSpPr txBox="1">
                <a:spLocks noChangeArrowheads="1"/>
              </p:cNvSpPr>
              <p:nvPr/>
            </p:nvSpPr>
            <p:spPr bwMode="auto">
              <a:xfrm>
                <a:off x="4275785" y="6192314"/>
                <a:ext cx="4706451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1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altLang="it-IT" dirty="0">
                    <a:latin typeface="+mn-lt"/>
                  </a:rPr>
                  <a:t>PRINCIPIO DEL CORPO MULTIPLO</a:t>
                </a:r>
              </a:p>
            </p:txBody>
          </p:sp>
        </p:grpSp>
        <p:pic>
          <p:nvPicPr>
            <p:cNvPr id="27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1" t="51486" r="3509" b="25134"/>
            <a:stretch/>
          </p:blipFill>
          <p:spPr bwMode="auto">
            <a:xfrm>
              <a:off x="4502276" y="4954446"/>
              <a:ext cx="1080120" cy="11521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9086" y="1676064"/>
            <a:ext cx="8961899" cy="2500237"/>
            <a:chOff x="319086" y="1676064"/>
            <a:chExt cx="8961899" cy="2500237"/>
          </a:xfrm>
        </p:grpSpPr>
        <p:grpSp>
          <p:nvGrpSpPr>
            <p:cNvPr id="5" name="Group 4"/>
            <p:cNvGrpSpPr/>
            <p:nvPr/>
          </p:nvGrpSpPr>
          <p:grpSpPr>
            <a:xfrm>
              <a:off x="319086" y="1676064"/>
              <a:ext cx="8961899" cy="2500237"/>
              <a:chOff x="59331" y="2066718"/>
              <a:chExt cx="8961899" cy="2500237"/>
            </a:xfrm>
          </p:grpSpPr>
          <p:sp>
            <p:nvSpPr>
              <p:cNvPr id="13" name="TextBox 10"/>
              <p:cNvSpPr txBox="1">
                <a:spLocks noChangeArrowheads="1"/>
              </p:cNvSpPr>
              <p:nvPr/>
            </p:nvSpPr>
            <p:spPr bwMode="auto">
              <a:xfrm>
                <a:off x="4275785" y="2070525"/>
                <a:ext cx="4745445" cy="415498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>
                  <a:defRPr sz="2800" b="1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defRPr>
                </a:lvl1pPr>
              </a:lstStyle>
              <a:p>
                <a:r>
                  <a:rPr lang="it-IT" altLang="it-IT" sz="2100" dirty="0">
                    <a:latin typeface="+mn-lt"/>
                    <a:cs typeface="Arial" panose="020B0604020202020204" pitchFamily="34" charset="0"/>
                  </a:rPr>
                  <a:t>PRINCIPIO DEL CORPO UNICO</a:t>
                </a:r>
              </a:p>
            </p:txBody>
          </p:sp>
          <p:pic>
            <p:nvPicPr>
              <p:cNvPr id="23" name="Picture 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641"/>
              <a:stretch/>
            </p:blipFill>
            <p:spPr bwMode="auto">
              <a:xfrm>
                <a:off x="59331" y="2066718"/>
                <a:ext cx="4003365" cy="2500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1" name="Picture 2" descr="C:\Users\7235\Dropbox\sc2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1" t="2170" r="2448" b="74922"/>
            <a:stretch/>
          </p:blipFill>
          <p:spPr bwMode="auto">
            <a:xfrm>
              <a:off x="4521883" y="2162977"/>
              <a:ext cx="1152128" cy="11288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0DC81C35-ABDC-DE2D-BE3C-37816E6D7CF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25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4" y="609686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 COMFORT AMBIENTALE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6853" y="1122035"/>
            <a:ext cx="7918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cap="all" dirty="0">
                <a:solidFill>
                  <a:srgbClr val="002060"/>
                </a:solidFill>
                <a:cs typeface="Arial" panose="020B0604020202020204" pitchFamily="34" charset="0"/>
              </a:rPr>
              <a:t>Proteggere da infiltrazioni di acqua</a:t>
            </a:r>
            <a:endParaRPr lang="it-IT" sz="2000" b="1" cap="all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4778828" y="2598665"/>
            <a:ext cx="2128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350">
              <a:latin typeface="+mn-lt"/>
              <a:cs typeface="Consolas" panose="020B0609020204030204" pitchFamily="49" charset="0"/>
            </a:endParaRPr>
          </a:p>
        </p:txBody>
      </p:sp>
      <p:pic>
        <p:nvPicPr>
          <p:cNvPr id="29" name="Picture 2" descr="C:\Users\7235\Dropbox\cocop000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32"/>
          <a:stretch/>
        </p:blipFill>
        <p:spPr bwMode="auto">
          <a:xfrm>
            <a:off x="374154" y="1636413"/>
            <a:ext cx="3305803" cy="49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975424" y="1666109"/>
            <a:ext cx="4992454" cy="1679239"/>
            <a:chOff x="3975424" y="1666109"/>
            <a:chExt cx="4992454" cy="1679239"/>
          </a:xfrm>
        </p:grpSpPr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3975424" y="1666109"/>
              <a:ext cx="4992454" cy="41549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DEL DEFLUSSO DIRETTO</a:t>
              </a:r>
            </a:p>
          </p:txBody>
        </p:sp>
        <p:pic>
          <p:nvPicPr>
            <p:cNvPr id="30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55" t="2955" b="74840"/>
            <a:stretch/>
          </p:blipFill>
          <p:spPr bwMode="auto">
            <a:xfrm>
              <a:off x="3975424" y="2225571"/>
              <a:ext cx="1158338" cy="1119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3953462" y="4643064"/>
            <a:ext cx="4745445" cy="1961082"/>
            <a:chOff x="3953462" y="4643064"/>
            <a:chExt cx="4745445" cy="1961082"/>
          </a:xfrm>
        </p:grpSpPr>
        <p:pic>
          <p:nvPicPr>
            <p:cNvPr id="35" name="Picture 2" descr="C:\Users\7235\Dropbox\cocop0001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75" t="51769" b="26026"/>
            <a:stretch/>
          </p:blipFill>
          <p:spPr bwMode="auto">
            <a:xfrm>
              <a:off x="3974395" y="4643064"/>
              <a:ext cx="1138961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0"/>
            <p:cNvSpPr txBox="1">
              <a:spLocks noChangeArrowheads="1"/>
            </p:cNvSpPr>
            <p:nvPr/>
          </p:nvSpPr>
          <p:spPr bwMode="auto">
            <a:xfrm>
              <a:off x="3953462" y="5865482"/>
              <a:ext cx="4745445" cy="73866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>
                <a:defRPr sz="28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pPr algn="l"/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PRINCIPIO DELLA </a:t>
              </a:r>
            </a:p>
            <a:p>
              <a:pPr algn="l"/>
              <a:r>
                <a:rPr lang="it-IT" altLang="it-IT" sz="2100" dirty="0">
                  <a:latin typeface="+mn-lt"/>
                  <a:cs typeface="Arial" panose="020B0604020202020204" pitchFamily="34" charset="0"/>
                </a:rPr>
                <a:t>RACCOLTA E SMALTIMENTO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953462" y="3573434"/>
            <a:ext cx="3528392" cy="927332"/>
            <a:chOff x="3953462" y="3573434"/>
            <a:chExt cx="3528392" cy="927332"/>
          </a:xfrm>
        </p:grpSpPr>
        <p:sp>
          <p:nvSpPr>
            <p:cNvPr id="2" name="TextBox 1"/>
            <p:cNvSpPr txBox="1"/>
            <p:nvPr/>
          </p:nvSpPr>
          <p:spPr>
            <a:xfrm>
              <a:off x="3953462" y="3573434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coperture a tetto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53462" y="4100656"/>
              <a:ext cx="35283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coperture a terrazza</a:t>
              </a:r>
            </a:p>
          </p:txBody>
        </p: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C6048382-873F-B35C-1759-104D39919A2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78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61762" y="555674"/>
            <a:ext cx="8820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I PRINCIPI  DELLA PERCEZIONE</a:t>
            </a:r>
          </a:p>
        </p:txBody>
      </p:sp>
      <p:sp>
        <p:nvSpPr>
          <p:cNvPr id="101" name="Rectangle 7"/>
          <p:cNvSpPr>
            <a:spLocks noChangeArrowheads="1"/>
          </p:cNvSpPr>
          <p:nvPr/>
        </p:nvSpPr>
        <p:spPr bwMode="auto">
          <a:xfrm>
            <a:off x="413257" y="1340768"/>
            <a:ext cx="8317483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definiscono un </a:t>
            </a:r>
            <a:r>
              <a:rPr lang="it-IT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modo</a:t>
            </a:r>
            <a:r>
              <a:rPr lang="it-IT" sz="2000" dirty="0">
                <a:solidFill>
                  <a:srgbClr val="002060"/>
                </a:solidFill>
                <a:cs typeface="Arial" panose="020B0604020202020204" pitchFamily="34" charset="0"/>
              </a:rPr>
              <a:t> di percepire l’organismo edilizio attraverso l’esaltazione della sua pura forma geometrica o della sua cifra materica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641" y="980727"/>
            <a:ext cx="9124501" cy="5845982"/>
            <a:chOff x="19499" y="749512"/>
            <a:chExt cx="9124501" cy="5845982"/>
          </a:xfrm>
        </p:grpSpPr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19499" y="5764497"/>
              <a:ext cx="4714517" cy="8309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PRINCIPIO GEOMETRICO </a:t>
              </a:r>
            </a:p>
            <a:p>
              <a:pPr algn="ctr"/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colore, distribuzione volumi</a:t>
              </a:r>
            </a:p>
          </p:txBody>
        </p: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4746362" y="5753186"/>
              <a:ext cx="4397638" cy="83099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PRINCIPIO MATERICO </a:t>
              </a:r>
            </a:p>
            <a:p>
              <a:pPr algn="ctr"/>
              <a:r>
                <a:rPr lang="it-IT" sz="2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materiale e </a:t>
              </a:r>
              <a:r>
                <a:rPr lang="it-IT" sz="2400" b="1" dirty="0" err="1">
                  <a:solidFill>
                    <a:schemeClr val="bg1"/>
                  </a:solidFill>
                  <a:cs typeface="Arial" panose="020B0604020202020204" pitchFamily="34" charset="0"/>
                </a:rPr>
                <a:t>textures</a:t>
              </a:r>
              <a:endParaRPr lang="it-IT" sz="24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142998" y="749512"/>
              <a:ext cx="6858000" cy="5003673"/>
              <a:chOff x="0" y="186435"/>
              <a:chExt cx="9144000" cy="6671564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8"/>
              <a:stretch/>
            </p:blipFill>
            <p:spPr bwMode="auto">
              <a:xfrm>
                <a:off x="0" y="186435"/>
                <a:ext cx="4788024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4" descr="Fungo 11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lum bright="12000" contras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18"/>
              <a:stretch/>
            </p:blipFill>
            <p:spPr bwMode="auto">
              <a:xfrm>
                <a:off x="4788024" y="186435"/>
                <a:ext cx="4355976" cy="6671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67A5A197-1F28-5E34-14EF-F527CEF2E8A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604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96204" y="646422"/>
            <a:ext cx="6972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ELEMENTARI</a:t>
            </a:r>
            <a:endParaRPr lang="it-IT" sz="2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14820" y="1209127"/>
            <a:ext cx="6588201" cy="1491527"/>
            <a:chOff x="1114820" y="1209127"/>
            <a:chExt cx="6588201" cy="1491527"/>
          </a:xfrm>
        </p:grpSpPr>
        <p:sp>
          <p:nvSpPr>
            <p:cNvPr id="56322" name="Rectangle 2"/>
            <p:cNvSpPr>
              <a:spLocks noChangeArrowheads="1"/>
            </p:cNvSpPr>
            <p:nvPr/>
          </p:nvSpPr>
          <p:spPr bwMode="auto">
            <a:xfrm>
              <a:off x="1114820" y="1209127"/>
              <a:ext cx="658820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Riguardano la scelta dei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materiali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 in funzione della loro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capacità di resistere alle sollecitazioni</a:t>
              </a:r>
              <a:endParaRPr lang="it-IT" sz="21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02855" y="2054323"/>
              <a:ext cx="5138289" cy="646331"/>
              <a:chOff x="1369237" y="2296495"/>
              <a:chExt cx="5138289" cy="646331"/>
            </a:xfrm>
          </p:grpSpPr>
          <p:sp>
            <p:nvSpPr>
              <p:cNvPr id="5" name="Flowchart: Collate 4"/>
              <p:cNvSpPr/>
              <p:nvPr/>
            </p:nvSpPr>
            <p:spPr>
              <a:xfrm rot="5400000">
                <a:off x="3617386" y="2052597"/>
                <a:ext cx="358880" cy="1134126"/>
              </a:xfrm>
              <a:prstGeom prst="flowChartCollat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1369237" y="2434994"/>
                <a:ext cx="1574181" cy="369332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MATERIALE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650234" y="2296495"/>
                <a:ext cx="1857292" cy="64633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CAPACITA’ DI RESISTENZA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123" y="1706864"/>
            <a:ext cx="9150883" cy="4709811"/>
            <a:chOff x="17881" y="1838587"/>
            <a:chExt cx="9150883" cy="4709811"/>
          </a:xfrm>
        </p:grpSpPr>
        <p:pic>
          <p:nvPicPr>
            <p:cNvPr id="20" name="Picture 4" descr="p elemetari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760" y="1838587"/>
              <a:ext cx="2365004" cy="247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1" y="1846361"/>
              <a:ext cx="6822563" cy="4702037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078" y="1748915"/>
            <a:ext cx="9145928" cy="4679579"/>
            <a:chOff x="-1928" y="1734403"/>
            <a:chExt cx="9145928" cy="4679579"/>
          </a:xfrm>
        </p:grpSpPr>
        <p:pic>
          <p:nvPicPr>
            <p:cNvPr id="25" name="Picture 15" descr="p elemetari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4480" y="1740343"/>
              <a:ext cx="3209520" cy="2633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8" y="1734403"/>
              <a:ext cx="6239438" cy="467957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79512" y="1186515"/>
            <a:ext cx="8107102" cy="5643854"/>
            <a:chOff x="-14463" y="1193837"/>
            <a:chExt cx="8107102" cy="56438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/>
            <a:stretch/>
          </p:blipFill>
          <p:spPr>
            <a:xfrm>
              <a:off x="-14463" y="1197003"/>
              <a:ext cx="5738591" cy="5640688"/>
            </a:xfrm>
            <a:prstGeom prst="rect">
              <a:avLst/>
            </a:prstGeom>
          </p:spPr>
        </p:pic>
        <p:pic>
          <p:nvPicPr>
            <p:cNvPr id="32" name="Picture 4" descr="p elemetari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35" y="1193837"/>
              <a:ext cx="2365004" cy="2477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608144" y="1153913"/>
            <a:ext cx="6926546" cy="5650002"/>
            <a:chOff x="21834" y="1356957"/>
            <a:chExt cx="6764143" cy="5517529"/>
          </a:xfrm>
        </p:grpSpPr>
        <p:grpSp>
          <p:nvGrpSpPr>
            <p:cNvPr id="21" name="Group 20"/>
            <p:cNvGrpSpPr/>
            <p:nvPr/>
          </p:nvGrpSpPr>
          <p:grpSpPr>
            <a:xfrm>
              <a:off x="4347577" y="1362504"/>
              <a:ext cx="2438400" cy="1752600"/>
              <a:chOff x="228600" y="1143000"/>
              <a:chExt cx="2438400" cy="1752600"/>
            </a:xfrm>
          </p:grpSpPr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2438400" cy="175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23" name="Picture 4" descr="p elemetari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1143000"/>
                <a:ext cx="471488" cy="175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p elemetari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1828800"/>
                <a:ext cx="1905000" cy="815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4" y="1356957"/>
              <a:ext cx="4325743" cy="5517529"/>
            </a:xfrm>
            <a:prstGeom prst="rect">
              <a:avLst/>
            </a:prstGeom>
          </p:spPr>
        </p:pic>
      </p:grpSp>
      <p:pic>
        <p:nvPicPr>
          <p:cNvPr id="36" name="Picture 4" descr="CAvo 17 d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44" y="1153913"/>
            <a:ext cx="7564333" cy="56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A7D88AB5-6CC1-2DE2-EB0E-95268BF1FD9B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25-26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82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4692" y="1612475"/>
            <a:ext cx="8244408" cy="712432"/>
            <a:chOff x="818238" y="1726707"/>
            <a:chExt cx="8244408" cy="712432"/>
          </a:xfrm>
        </p:grpSpPr>
        <p:sp>
          <p:nvSpPr>
            <p:cNvPr id="21" name="TextBox 20"/>
            <p:cNvSpPr txBox="1"/>
            <p:nvPr/>
          </p:nvSpPr>
          <p:spPr>
            <a:xfrm>
              <a:off x="818238" y="1726707"/>
              <a:ext cx="2857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RAPPRESENTAZIONE SUL PIANO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67944" y="1731253"/>
              <a:ext cx="49947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Elementi bidimensionali o monodimensionali, collegati tra loro, soggetti a carichi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88604" y="2668468"/>
            <a:ext cx="7166790" cy="1361807"/>
            <a:chOff x="1362264" y="3117031"/>
            <a:chExt cx="7166790" cy="1361807"/>
          </a:xfrm>
        </p:grpSpPr>
        <p:sp>
          <p:nvSpPr>
            <p:cNvPr id="24" name="TextBox 23"/>
            <p:cNvSpPr txBox="1"/>
            <p:nvPr/>
          </p:nvSpPr>
          <p:spPr>
            <a:xfrm>
              <a:off x="2555776" y="3117031"/>
              <a:ext cx="1934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2400" b="1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defRPr>
              </a:lvl1pPr>
            </a:lstStyle>
            <a:p>
              <a:r>
                <a:rPr lang="it-IT" sz="2800" dirty="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rPr>
                <a:t>SCHEMA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27054" y="3955618"/>
              <a:ext cx="600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EQUILIBRIO, SFORZI E DEFORMAZIONI</a:t>
              </a:r>
            </a:p>
          </p:txBody>
        </p:sp>
        <p:sp>
          <p:nvSpPr>
            <p:cNvPr id="27" name="Curved Right Arrow 26"/>
            <p:cNvSpPr/>
            <p:nvPr/>
          </p:nvSpPr>
          <p:spPr>
            <a:xfrm>
              <a:off x="1362264" y="3215845"/>
              <a:ext cx="976714" cy="1202317"/>
            </a:xfrm>
            <a:prstGeom prst="curv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87624" y="4581530"/>
            <a:ext cx="7548590" cy="2400657"/>
            <a:chOff x="1403648" y="4542835"/>
            <a:chExt cx="7548590" cy="2400657"/>
          </a:xfrm>
        </p:grpSpPr>
        <p:sp>
          <p:nvSpPr>
            <p:cNvPr id="25" name="TextBox 24"/>
            <p:cNvSpPr txBox="1"/>
            <p:nvPr/>
          </p:nvSpPr>
          <p:spPr>
            <a:xfrm>
              <a:off x="4425080" y="4542835"/>
              <a:ext cx="452715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Linea d’asse -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elemento</a:t>
              </a:r>
            </a:p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Sistema dei vincolo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- collegamento </a:t>
              </a:r>
            </a:p>
            <a:p>
              <a:pPr>
                <a:lnSpc>
                  <a:spcPct val="250000"/>
                </a:lnSpc>
              </a:pPr>
              <a:r>
                <a:rPr lang="it-IT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Sistema di forze </a:t>
              </a:r>
              <a:r>
                <a:rPr lang="it-IT" sz="2000" dirty="0">
                  <a:solidFill>
                    <a:srgbClr val="002060"/>
                  </a:solidFill>
                  <a:cs typeface="Arial" panose="020B0604020202020204" pitchFamily="34" charset="0"/>
                </a:rPr>
                <a:t>– azioni</a:t>
              </a:r>
              <a:endParaRPr lang="it-IT" sz="20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403648" y="5085184"/>
              <a:ext cx="235362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1597222" y="5347057"/>
              <a:ext cx="1966480" cy="536385"/>
              <a:chOff x="899592" y="5452565"/>
              <a:chExt cx="1966480" cy="5363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99592" y="5517232"/>
                <a:ext cx="72008" cy="432048"/>
              </a:xfrm>
              <a:prstGeom prst="rect">
                <a:avLst/>
              </a:prstGeom>
              <a:pattFill prst="narHorz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000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971600" y="5733256"/>
                <a:ext cx="504056" cy="0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1773000" y="5452565"/>
                <a:ext cx="413060" cy="499070"/>
                <a:chOff x="1691680" y="5373216"/>
                <a:chExt cx="360040" cy="504056"/>
              </a:xfrm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1691680" y="5517232"/>
                  <a:ext cx="360040" cy="360040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799545" y="5373216"/>
                  <a:ext cx="144016" cy="144016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496761" y="5542739"/>
                <a:ext cx="369311" cy="446211"/>
                <a:chOff x="2518849" y="5536381"/>
                <a:chExt cx="472658" cy="571078"/>
              </a:xfrm>
            </p:grpSpPr>
            <p:sp>
              <p:nvSpPr>
                <p:cNvPr id="35" name="Isosceles Triangle 34"/>
                <p:cNvSpPr/>
                <p:nvPr/>
              </p:nvSpPr>
              <p:spPr>
                <a:xfrm>
                  <a:off x="2518849" y="5536381"/>
                  <a:ext cx="472658" cy="407913"/>
                </a:xfrm>
                <a:prstGeom prst="triangl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539619" y="5944294"/>
                  <a:ext cx="189063" cy="16316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2802228" y="5944294"/>
                  <a:ext cx="189063" cy="16316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2000"/>
                </a:p>
              </p:txBody>
            </p:sp>
          </p:grpSp>
        </p:grpSp>
        <p:sp>
          <p:nvSpPr>
            <p:cNvPr id="40" name="Rectangle 39"/>
            <p:cNvSpPr/>
            <p:nvPr/>
          </p:nvSpPr>
          <p:spPr>
            <a:xfrm>
              <a:off x="1403648" y="6165304"/>
              <a:ext cx="2353629" cy="314166"/>
            </a:xfrm>
            <a:prstGeom prst="rect">
              <a:avLst/>
            </a:prstGeom>
            <a:pattFill prst="dkVert">
              <a:fgClr>
                <a:srgbClr val="00206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635626" y="435385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SCHEMATIZZAZIONE E  RISOLUZIONE DEL SISTEMA MECANICO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4E7F39D9-47B5-B63F-8628-D9DD04CDB24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137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5364088" y="4012219"/>
            <a:ext cx="3440715" cy="2806880"/>
            <a:chOff x="5364088" y="4077071"/>
            <a:chExt cx="3440715" cy="2806880"/>
          </a:xfrm>
        </p:grpSpPr>
        <p:sp>
          <p:nvSpPr>
            <p:cNvPr id="27" name="Rectangle 26"/>
            <p:cNvSpPr/>
            <p:nvPr/>
          </p:nvSpPr>
          <p:spPr>
            <a:xfrm>
              <a:off x="5364088" y="4707120"/>
              <a:ext cx="3440715" cy="2150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481540" y="4077071"/>
              <a:ext cx="3186339" cy="2806880"/>
              <a:chOff x="-263370" y="719484"/>
              <a:chExt cx="5146160" cy="4533304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229995" y="719484"/>
                <a:ext cx="3768419" cy="1070520"/>
                <a:chOff x="229995" y="719484"/>
                <a:chExt cx="3768419" cy="1070520"/>
              </a:xfrm>
            </p:grpSpPr>
            <p:sp>
              <p:nvSpPr>
                <p:cNvPr id="62" name="Rectangle 2"/>
                <p:cNvSpPr>
                  <a:spLocks noChangeArrowheads="1"/>
                </p:cNvSpPr>
                <p:nvPr/>
              </p:nvSpPr>
              <p:spPr bwMode="auto">
                <a:xfrm>
                  <a:off x="229995" y="719484"/>
                  <a:ext cx="3768419" cy="6462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20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PNEUMATICO</a:t>
                  </a:r>
                  <a:endParaRPr lang="it-IT" sz="2700" dirty="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Rectangle 3"/>
                <p:cNvSpPr>
                  <a:spLocks noChangeArrowheads="1"/>
                </p:cNvSpPr>
                <p:nvPr/>
              </p:nvSpPr>
              <p:spPr bwMode="auto">
                <a:xfrm>
                  <a:off x="880728" y="1268070"/>
                  <a:ext cx="2313751" cy="5219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1500" b="1" dirty="0">
                      <a:solidFill>
                        <a:srgbClr val="002060"/>
                      </a:solidFill>
                      <a:cs typeface="Arial" panose="020B0604020202020204" pitchFamily="34" charset="0"/>
                    </a:rPr>
                    <a:t>1 ELEMENTO</a:t>
                  </a: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-263370" y="1769218"/>
                <a:ext cx="5146160" cy="3483570"/>
                <a:chOff x="-254000" y="1412775"/>
                <a:chExt cx="5146160" cy="3483570"/>
              </a:xfrm>
            </p:grpSpPr>
            <p:pic>
              <p:nvPicPr>
                <p:cNvPr id="59" name="Picture 4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05006" y="1412775"/>
                  <a:ext cx="2598842" cy="23042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5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-254000" y="3665671"/>
                  <a:ext cx="2598841" cy="1098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5" descr="fungo + pneu 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293318" y="3665671"/>
                  <a:ext cx="2598842" cy="12306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1" name="Group 10"/>
          <p:cNvGrpSpPr/>
          <p:nvPr/>
        </p:nvGrpSpPr>
        <p:grpSpPr>
          <a:xfrm>
            <a:off x="46641" y="3982019"/>
            <a:ext cx="4626759" cy="2487509"/>
            <a:chOff x="46641" y="3982019"/>
            <a:chExt cx="4626759" cy="2487509"/>
          </a:xfrm>
        </p:grpSpPr>
        <p:grpSp>
          <p:nvGrpSpPr>
            <p:cNvPr id="17" name="Group 16"/>
            <p:cNvGrpSpPr/>
            <p:nvPr/>
          </p:nvGrpSpPr>
          <p:grpSpPr>
            <a:xfrm>
              <a:off x="46641" y="4010529"/>
              <a:ext cx="2186045" cy="2370180"/>
              <a:chOff x="6029312" y="1253959"/>
              <a:chExt cx="3099941" cy="3361056"/>
            </a:xfrm>
          </p:grpSpPr>
          <p:pic>
            <p:nvPicPr>
              <p:cNvPr id="18" name="Picture 2" descr="fungo + pneu 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0145" y="2242775"/>
                <a:ext cx="2531705" cy="2372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Rectangle 3"/>
              <p:cNvSpPr>
                <a:spLocks noChangeArrowheads="1"/>
              </p:cNvSpPr>
              <p:nvPr/>
            </p:nvSpPr>
            <p:spPr bwMode="auto">
              <a:xfrm>
                <a:off x="6628879" y="1253959"/>
                <a:ext cx="1900808" cy="567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FUNGO</a:t>
                </a:r>
                <a:endParaRPr lang="it-IT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4"/>
              <p:cNvSpPr>
                <a:spLocks noChangeArrowheads="1"/>
              </p:cNvSpPr>
              <p:nvPr/>
            </p:nvSpPr>
            <p:spPr bwMode="auto">
              <a:xfrm>
                <a:off x="6029312" y="1767607"/>
                <a:ext cx="3099941" cy="458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5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2 ELEMENTI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36053" y="3982019"/>
              <a:ext cx="2337347" cy="2487509"/>
              <a:chOff x="2221751" y="3891955"/>
              <a:chExt cx="2635571" cy="2804892"/>
            </a:xfrm>
          </p:grpSpPr>
          <p:sp>
            <p:nvSpPr>
              <p:cNvPr id="64" name="Rectangle 3"/>
              <p:cNvSpPr>
                <a:spLocks noChangeArrowheads="1"/>
              </p:cNvSpPr>
              <p:nvPr/>
            </p:nvSpPr>
            <p:spPr bwMode="auto">
              <a:xfrm>
                <a:off x="2296529" y="3891955"/>
                <a:ext cx="2543965" cy="451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20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TRIANGOLO</a:t>
                </a:r>
                <a:endParaRPr lang="it-IT" sz="27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Rectangle 3"/>
              <p:cNvSpPr>
                <a:spLocks noChangeArrowheads="1"/>
              </p:cNvSpPr>
              <p:nvPr/>
            </p:nvSpPr>
            <p:spPr bwMode="auto">
              <a:xfrm>
                <a:off x="2388572" y="4292498"/>
                <a:ext cx="2468750" cy="364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sz="1500" b="1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2 ELEMENTI</a:t>
                </a: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2221751" y="4709572"/>
                <a:ext cx="2564644" cy="1987275"/>
                <a:chOff x="1464044" y="2629337"/>
                <a:chExt cx="2564644" cy="1987275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>
                  <a:off x="1464044" y="2629337"/>
                  <a:ext cx="2564644" cy="1987275"/>
                  <a:chOff x="1416097" y="2111242"/>
                  <a:chExt cx="2564644" cy="1987275"/>
                </a:xfrm>
              </p:grpSpPr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1416097" y="2111242"/>
                    <a:ext cx="2564644" cy="1987275"/>
                    <a:chOff x="586561" y="3593457"/>
                    <a:chExt cx="3419525" cy="2649700"/>
                  </a:xfrm>
                </p:grpSpPr>
                <p:grpSp>
                  <p:nvGrpSpPr>
                    <p:cNvPr id="72" name="Group 71"/>
                    <p:cNvGrpSpPr/>
                    <p:nvPr/>
                  </p:nvGrpSpPr>
                  <p:grpSpPr>
                    <a:xfrm>
                      <a:off x="586561" y="3593457"/>
                      <a:ext cx="3419525" cy="2649700"/>
                      <a:chOff x="586561" y="3593457"/>
                      <a:chExt cx="3419525" cy="2649700"/>
                    </a:xfrm>
                  </p:grpSpPr>
                  <p:pic>
                    <p:nvPicPr>
                      <p:cNvPr id="74" name="Picture 2" descr="triangolo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email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586561" y="3593457"/>
                        <a:ext cx="3419525" cy="264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sp>
                    <p:nvSpPr>
                      <p:cNvPr id="75" name="Rectangle 74"/>
                      <p:cNvSpPr/>
                      <p:nvPr/>
                    </p:nvSpPr>
                    <p:spPr>
                      <a:xfrm>
                        <a:off x="3707142" y="3675409"/>
                        <a:ext cx="282960" cy="2938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 sz="1350">
                          <a:solidFill>
                            <a:srgbClr val="00206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73" name="Rectangle 72"/>
                    <p:cNvSpPr/>
                    <p:nvPr/>
                  </p:nvSpPr>
                  <p:spPr>
                    <a:xfrm>
                      <a:off x="3851920" y="5431086"/>
                      <a:ext cx="138182" cy="39346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35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71" name="Straight Connector 70"/>
                  <p:cNvCxnSpPr/>
                  <p:nvPr/>
                </p:nvCxnSpPr>
                <p:spPr>
                  <a:xfrm>
                    <a:off x="1655676" y="3811425"/>
                    <a:ext cx="2113559" cy="0"/>
                  </a:xfrm>
                  <a:prstGeom prst="line">
                    <a:avLst/>
                  </a:prstGeom>
                  <a:ln w="57150">
                    <a:solidFill>
                      <a:srgbClr val="FF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" name="Oval 67"/>
                <p:cNvSpPr/>
                <p:nvPr/>
              </p:nvSpPr>
              <p:spPr>
                <a:xfrm>
                  <a:off x="1649824" y="4256768"/>
                  <a:ext cx="83621" cy="14118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3780542" y="4256767"/>
                  <a:ext cx="90439" cy="14118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350">
                    <a:solidFill>
                      <a:srgbClr val="002060"/>
                    </a:solidFill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233932" y="1271929"/>
            <a:ext cx="8570871" cy="2445739"/>
            <a:chOff x="233932" y="1271929"/>
            <a:chExt cx="8570871" cy="2445739"/>
          </a:xfrm>
        </p:grpSpPr>
        <p:grpSp>
          <p:nvGrpSpPr>
            <p:cNvPr id="13" name="Group 12"/>
            <p:cNvGrpSpPr/>
            <p:nvPr/>
          </p:nvGrpSpPr>
          <p:grpSpPr>
            <a:xfrm>
              <a:off x="233932" y="1271929"/>
              <a:ext cx="8570871" cy="2445739"/>
              <a:chOff x="233932" y="1271929"/>
              <a:chExt cx="8570871" cy="2445739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2343068" y="2034403"/>
                <a:ext cx="197143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/>
              <p:cNvGrpSpPr/>
              <p:nvPr/>
            </p:nvGrpSpPr>
            <p:grpSpPr>
              <a:xfrm>
                <a:off x="233932" y="1271929"/>
                <a:ext cx="8570871" cy="2445739"/>
                <a:chOff x="233932" y="1271929"/>
                <a:chExt cx="8570871" cy="2445739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233932" y="1326231"/>
                  <a:ext cx="1938199" cy="2344765"/>
                  <a:chOff x="161563" y="1249130"/>
                  <a:chExt cx="2754253" cy="3331999"/>
                </a:xfrm>
              </p:grpSpPr>
              <p:sp>
                <p:nvSpPr>
                  <p:cNvPr id="37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337038" y="1249130"/>
                    <a:ext cx="2463438" cy="5685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20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TRILITE</a:t>
                    </a:r>
                    <a:endParaRPr lang="it-IT" sz="2700" dirty="0">
                      <a:solidFill>
                        <a:srgbClr val="00206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8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161563" y="1762775"/>
                    <a:ext cx="2744053" cy="4592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5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3 ELEMENTI</a:t>
                    </a:r>
                  </a:p>
                </p:txBody>
              </p: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171763" y="2257347"/>
                    <a:ext cx="2744053" cy="2323782"/>
                    <a:chOff x="685800" y="3639344"/>
                    <a:chExt cx="3048000" cy="2590800"/>
                  </a:xfrm>
                </p:grpSpPr>
                <p:pic>
                  <p:nvPicPr>
                    <p:cNvPr id="40" name="Picture 3" descr="trilit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71600" y="4706144"/>
                      <a:ext cx="1676400" cy="15160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41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5800" y="4325144"/>
                      <a:ext cx="685800" cy="1905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2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8000" y="4325144"/>
                      <a:ext cx="685800" cy="1905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3" name="Rectangle 6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866900" y="2458244"/>
                      <a:ext cx="685800" cy="3048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44" name="Rectangle 14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943100" y="3753644"/>
                      <a:ext cx="533400" cy="16764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2336053" y="1366625"/>
                  <a:ext cx="1972321" cy="2314000"/>
                  <a:chOff x="3315212" y="1273313"/>
                  <a:chExt cx="2829535" cy="3319715"/>
                </a:xfrm>
              </p:grpSpPr>
              <p:sp>
                <p:nvSpPr>
                  <p:cNvPr id="23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3544333" y="1273313"/>
                    <a:ext cx="2425721" cy="5740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20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TELAIO</a:t>
                    </a:r>
                    <a:endParaRPr lang="it-IT" sz="2000" dirty="0">
                      <a:solidFill>
                        <a:srgbClr val="00206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315212" y="1786958"/>
                    <a:ext cx="2813624" cy="4856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6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3</a:t>
                    </a:r>
                    <a:r>
                      <a:rPr lang="it-IT" sz="12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it-IT" sz="1500" b="1" dirty="0">
                        <a:solidFill>
                          <a:srgbClr val="002060"/>
                        </a:solidFill>
                        <a:cs typeface="Arial" panose="020B0604020202020204" pitchFamily="34" charset="0"/>
                      </a:rPr>
                      <a:t>ELEMENTI</a:t>
                    </a:r>
                  </a:p>
                </p:txBody>
              </p: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3318962" y="2239330"/>
                    <a:ext cx="2825785" cy="2353698"/>
                    <a:chOff x="689308" y="3707534"/>
                    <a:chExt cx="3061175" cy="2607800"/>
                  </a:xfrm>
                </p:grpSpPr>
                <p:sp>
                  <p:nvSpPr>
                    <p:cNvPr id="35" name="Rectangle 8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2034904" y="2361938"/>
                      <a:ext cx="366403" cy="30575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0" name="Rectangle 2"/>
                    <p:cNvSpPr>
                      <a:spLocks noChangeArrowheads="1"/>
                    </p:cNvSpPr>
                    <p:nvPr/>
                  </p:nvSpPr>
                  <p:spPr bwMode="auto">
                    <a:xfrm rot="16200000">
                      <a:off x="1143000" y="4016152"/>
                      <a:ext cx="2209800" cy="2362200"/>
                    </a:xfrm>
                    <a:prstGeom prst="rect">
                      <a:avLst/>
                    </a:prstGeom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1" name="Rectangle 3"/>
                    <p:cNvSpPr>
                      <a:spLocks noChangeArrowheads="1"/>
                    </p:cNvSpPr>
                    <p:nvPr/>
                  </p:nvSpPr>
                  <p:spPr bwMode="auto">
                    <a:xfrm rot="8017899">
                      <a:off x="3149600" y="3873277"/>
                      <a:ext cx="304800" cy="609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2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9483" y="4022742"/>
                      <a:ext cx="381000" cy="228600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pic>
                  <p:nvPicPr>
                    <p:cNvPr id="33" name="Picture 6" descr="trilite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71600" y="4778152"/>
                      <a:ext cx="1676400" cy="15160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34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4864" y="4073938"/>
                      <a:ext cx="399195" cy="224139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  <p:sp>
                  <p:nvSpPr>
                    <p:cNvPr id="36" name="Rectangle 15"/>
                    <p:cNvSpPr>
                      <a:spLocks noChangeArrowheads="1"/>
                    </p:cNvSpPr>
                    <p:nvPr/>
                  </p:nvSpPr>
                  <p:spPr bwMode="auto">
                    <a:xfrm rot="2415219">
                      <a:off x="914400" y="3939952"/>
                      <a:ext cx="228600" cy="6096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 sz="1350">
                        <a:solidFill>
                          <a:srgbClr val="002060"/>
                        </a:solidFill>
                        <a:cs typeface="Consolas" panose="020B0609020204030204" pitchFamily="49" charset="0"/>
                      </a:endParaRPr>
                    </a:p>
                  </p:txBody>
                </p:sp>
              </p:grpSp>
            </p:grpSp>
            <p:grpSp>
              <p:nvGrpSpPr>
                <p:cNvPr id="2" name="Group 1"/>
                <p:cNvGrpSpPr/>
                <p:nvPr/>
              </p:nvGrpSpPr>
              <p:grpSpPr>
                <a:xfrm>
                  <a:off x="4493405" y="1300160"/>
                  <a:ext cx="1890670" cy="2403076"/>
                  <a:chOff x="2116808" y="3893777"/>
                  <a:chExt cx="2217050" cy="2817910"/>
                </a:xfrm>
              </p:grpSpPr>
              <p:pic>
                <p:nvPicPr>
                  <p:cNvPr id="53" name="Picture 2" descr="arco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116808" y="4762725"/>
                    <a:ext cx="2172179" cy="19489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2124978" y="3893777"/>
                    <a:ext cx="2208880" cy="790918"/>
                    <a:chOff x="172658" y="1446737"/>
                    <a:chExt cx="2945173" cy="1054558"/>
                  </a:xfrm>
                </p:grpSpPr>
                <p:sp>
                  <p:nvSpPr>
                    <p:cNvPr id="54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3188" y="1446737"/>
                      <a:ext cx="2339752" cy="6255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20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ARCO</a:t>
                      </a:r>
                      <a:endParaRPr lang="it-IT" sz="2700" dirty="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5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658" y="1996026"/>
                      <a:ext cx="2945173" cy="5052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5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3 ELEMENTI</a:t>
                      </a:r>
                    </a:p>
                  </p:txBody>
                </p:sp>
              </p:grpSp>
            </p:grpSp>
            <p:grpSp>
              <p:nvGrpSpPr>
                <p:cNvPr id="5" name="Group 4"/>
                <p:cNvGrpSpPr/>
                <p:nvPr/>
              </p:nvGrpSpPr>
              <p:grpSpPr>
                <a:xfrm>
                  <a:off x="6548731" y="1271929"/>
                  <a:ext cx="2256072" cy="2445739"/>
                  <a:chOff x="4917618" y="3797515"/>
                  <a:chExt cx="2632330" cy="2853629"/>
                </a:xfrm>
              </p:grpSpPr>
              <p:pic>
                <p:nvPicPr>
                  <p:cNvPr id="49" name="Picture 3" descr="cavo"/>
                  <p:cNvPicPr>
                    <a:picLocks noChangeAspect="1" noChangeArrowheads="1"/>
                  </p:cNvPicPr>
                  <p:nvPr/>
                </p:nvPicPr>
                <p:blipFill>
                  <a:blip r:embed="rId11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17618" y="4720768"/>
                    <a:ext cx="2632330" cy="19303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5194859" y="3797515"/>
                    <a:ext cx="2208880" cy="814976"/>
                    <a:chOff x="155372" y="701199"/>
                    <a:chExt cx="2945173" cy="1086633"/>
                  </a:xfrm>
                </p:grpSpPr>
                <p:sp>
                  <p:nvSpPr>
                    <p:cNvPr id="50" name="Rectangle 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3692" y="701199"/>
                      <a:ext cx="2339752" cy="6224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20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CAVO</a:t>
                      </a:r>
                      <a:endParaRPr lang="it-IT" sz="2700" dirty="0">
                        <a:solidFill>
                          <a:srgbClr val="002060"/>
                        </a:solidFill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Rectangle 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372" y="1285084"/>
                      <a:ext cx="2945173" cy="50274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500" b="1" dirty="0">
                          <a:solidFill>
                            <a:srgbClr val="002060"/>
                          </a:solidFill>
                          <a:cs typeface="Arial" panose="020B0604020202020204" pitchFamily="34" charset="0"/>
                        </a:rPr>
                        <a:t>3 ELEMENTI</a:t>
                      </a:r>
                    </a:p>
                  </p:txBody>
                </p:sp>
              </p:grpSp>
            </p:grpSp>
          </p:grpSp>
        </p:grpSp>
        <p:cxnSp>
          <p:nvCxnSpPr>
            <p:cNvPr id="8" name="Straight Connector 7"/>
            <p:cNvCxnSpPr/>
            <p:nvPr/>
          </p:nvCxnSpPr>
          <p:spPr>
            <a:xfrm>
              <a:off x="2335228" y="2034405"/>
              <a:ext cx="826" cy="16315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312259" y="2034405"/>
              <a:ext cx="5727" cy="16387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335228" y="3665986"/>
              <a:ext cx="263875" cy="50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059736" y="3673178"/>
              <a:ext cx="2463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olo 3">
            <a:extLst>
              <a:ext uri="{FF2B5EF4-FFF2-40B4-BE49-F238E27FC236}">
                <a16:creationId xmlns:a16="http://schemas.microsoft.com/office/drawing/2014/main" id="{8E21F9B5-5326-5483-21F4-AC2AE64C0CAC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98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080290" y="1245199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897360" y="2204864"/>
            <a:ext cx="7560840" cy="3429596"/>
            <a:chOff x="204056" y="1020772"/>
            <a:chExt cx="8735888" cy="3871474"/>
          </a:xfrm>
        </p:grpSpPr>
        <p:pic>
          <p:nvPicPr>
            <p:cNvPr id="97" name="Picture 3" descr="trilit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15" y="3368247"/>
              <a:ext cx="1676401" cy="151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ectangle 4"/>
            <p:cNvSpPr>
              <a:spLocks noChangeArrowheads="1"/>
            </p:cNvSpPr>
            <p:nvPr/>
          </p:nvSpPr>
          <p:spPr bwMode="auto">
            <a:xfrm>
              <a:off x="415416" y="2987246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9" name="Rectangle 5"/>
            <p:cNvSpPr>
              <a:spLocks noChangeArrowheads="1"/>
            </p:cNvSpPr>
            <p:nvPr/>
          </p:nvSpPr>
          <p:spPr bwMode="auto">
            <a:xfrm>
              <a:off x="2777615" y="2987246"/>
              <a:ext cx="685800" cy="1905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0" name="Rectangle 6"/>
            <p:cNvSpPr>
              <a:spLocks noChangeArrowheads="1"/>
            </p:cNvSpPr>
            <p:nvPr/>
          </p:nvSpPr>
          <p:spPr bwMode="auto">
            <a:xfrm rot="16200000">
              <a:off x="1596515" y="1120347"/>
              <a:ext cx="685800" cy="304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Rectangle 7"/>
            <p:cNvSpPr>
              <a:spLocks noChangeArrowheads="1"/>
            </p:cNvSpPr>
            <p:nvPr/>
          </p:nvSpPr>
          <p:spPr bwMode="auto">
            <a:xfrm>
              <a:off x="204056" y="1020772"/>
              <a:ext cx="8735888" cy="833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La matrice piana del vano agibile è determinata da </a:t>
              </a:r>
              <a:r>
                <a:rPr lang="it-IT" b="1" dirty="0">
                  <a:solidFill>
                    <a:srgbClr val="002060"/>
                  </a:solidFill>
                  <a:cs typeface="Arial" panose="020B0604020202020204" pitchFamily="34" charset="0"/>
                </a:rPr>
                <a:t>tre  elementi sovrapposti</a:t>
              </a:r>
              <a:r>
                <a:rPr lang="it-IT" dirty="0">
                  <a:solidFill>
                    <a:srgbClr val="002060"/>
                  </a:solidFill>
                  <a:cs typeface="Arial" panose="020B0604020202020204" pitchFamily="34" charset="0"/>
                </a:rPr>
                <a:t>, collegati da un vincolo di </a:t>
              </a:r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semplice appoggio </a:t>
              </a:r>
              <a:endParaRPr lang="it-IT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3158615" y="3364822"/>
              <a:ext cx="4572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897637" y="4431623"/>
              <a:ext cx="47244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3082415" y="2606246"/>
              <a:ext cx="4648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5" name="Rectangle 11"/>
            <p:cNvSpPr>
              <a:spLocks noChangeArrowheads="1"/>
            </p:cNvSpPr>
            <p:nvPr/>
          </p:nvSpPr>
          <p:spPr bwMode="auto">
            <a:xfrm>
              <a:off x="6435215" y="2149046"/>
              <a:ext cx="1694254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architrave</a:t>
              </a:r>
            </a:p>
          </p:txBody>
        </p:sp>
        <p:sp>
          <p:nvSpPr>
            <p:cNvPr id="106" name="Rectangle 12"/>
            <p:cNvSpPr>
              <a:spLocks noChangeArrowheads="1"/>
            </p:cNvSpPr>
            <p:nvPr/>
          </p:nvSpPr>
          <p:spPr bwMode="auto">
            <a:xfrm>
              <a:off x="6587615" y="2907624"/>
              <a:ext cx="1505930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107" name="Rectangle 13"/>
            <p:cNvSpPr>
              <a:spLocks noChangeArrowheads="1"/>
            </p:cNvSpPr>
            <p:nvPr/>
          </p:nvSpPr>
          <p:spPr bwMode="auto">
            <a:xfrm>
              <a:off x="4454015" y="3974424"/>
              <a:ext cx="1505930" cy="521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400" b="1">
                  <a:solidFill>
                    <a:srgbClr val="002060"/>
                  </a:solidFill>
                  <a:cs typeface="Arial" panose="020B0604020202020204" pitchFamily="34" charset="0"/>
                </a:rPr>
                <a:t>piedritto</a:t>
              </a:r>
            </a:p>
          </p:txBody>
        </p:sp>
        <p:sp>
          <p:nvSpPr>
            <p:cNvPr id="108" name="Rectangle 14"/>
            <p:cNvSpPr>
              <a:spLocks noChangeArrowheads="1"/>
            </p:cNvSpPr>
            <p:nvPr/>
          </p:nvSpPr>
          <p:spPr bwMode="auto">
            <a:xfrm rot="16200000">
              <a:off x="1672714" y="2415746"/>
              <a:ext cx="533400" cy="1676401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35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755576" y="3057199"/>
            <a:ext cx="3168352" cy="3528392"/>
            <a:chOff x="755576" y="3057199"/>
            <a:chExt cx="3168352" cy="352839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576" y="3057199"/>
              <a:ext cx="3165816" cy="3528392"/>
            </a:xfrm>
            <a:prstGeom prst="rect">
              <a:avLst/>
            </a:prstGeom>
          </p:spPr>
        </p:pic>
        <p:cxnSp>
          <p:nvCxnSpPr>
            <p:cNvPr id="5" name="Connettore diritto 4"/>
            <p:cNvCxnSpPr/>
            <p:nvPr/>
          </p:nvCxnSpPr>
          <p:spPr>
            <a:xfrm flipH="1">
              <a:off x="2051720" y="3609377"/>
              <a:ext cx="1872208" cy="1043759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/>
            <p:cNvCxnSpPr/>
            <p:nvPr/>
          </p:nvCxnSpPr>
          <p:spPr>
            <a:xfrm flipH="1">
              <a:off x="1259632" y="4299515"/>
              <a:ext cx="2614979" cy="144861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/>
            <p:nvPr/>
          </p:nvCxnSpPr>
          <p:spPr>
            <a:xfrm flipH="1">
              <a:off x="2919187" y="5185824"/>
              <a:ext cx="908642" cy="75494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 flipH="1">
              <a:off x="3279660" y="5283060"/>
              <a:ext cx="488735" cy="876645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/>
            <p:cNvCxnSpPr/>
            <p:nvPr/>
          </p:nvCxnSpPr>
          <p:spPr>
            <a:xfrm flipH="1">
              <a:off x="1673843" y="4338020"/>
              <a:ext cx="2200768" cy="172796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3ECC901A-BD98-BFB0-EDD5-F8C5D9590AE0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76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3839" y="738149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82" name="Rectangle 2"/>
          <p:cNvSpPr>
            <a:spLocks noChangeArrowheads="1"/>
          </p:cNvSpPr>
          <p:nvPr/>
        </p:nvSpPr>
        <p:spPr bwMode="auto">
          <a:xfrm>
            <a:off x="1142999" y="1214205"/>
            <a:ext cx="685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 DEL TRILITE</a:t>
            </a:r>
            <a:endParaRPr lang="it-IT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94327" y="3303707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Negli ECF piani dove è necessario operare vani di passaggio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53951" y="5101042"/>
            <a:ext cx="8435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</a:rPr>
              <a:t>Negli ECF piani dove è necessario trasferire le sollecitazioni che agiscono su un piano verticale, ortogonale ai suoi piani longitudinali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933244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</a:rPr>
              <a:t>PROBLEMATICA PROGETTUALE: 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</a:rPr>
              <a:t>TRASFERIMENTO DEI CARICHI A TERRA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1403648" y="384041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DEVIAZIONE</a:t>
            </a:r>
            <a:r>
              <a:rPr lang="it-IT" sz="2400" b="1" dirty="0"/>
              <a:t> </a:t>
            </a:r>
            <a:r>
              <a:rPr lang="it-IT" sz="2000" b="1" dirty="0">
                <a:solidFill>
                  <a:srgbClr val="002060"/>
                </a:solidFill>
              </a:rPr>
              <a:t>DEI CARICHI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71268" y="5945527"/>
            <a:ext cx="8597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C00000"/>
                </a:solidFill>
              </a:rPr>
              <a:t>TRASFERIMENTO</a:t>
            </a:r>
            <a:r>
              <a:rPr lang="it-IT" sz="2000" dirty="0"/>
              <a:t> </a:t>
            </a:r>
            <a:r>
              <a:rPr lang="it-IT" sz="2000" b="1" dirty="0">
                <a:solidFill>
                  <a:srgbClr val="002060"/>
                </a:solidFill>
              </a:rPr>
              <a:t>DEI CARICHI </a:t>
            </a:r>
            <a:r>
              <a:rPr lang="it-IT" sz="2400" b="1" dirty="0">
                <a:solidFill>
                  <a:srgbClr val="002060"/>
                </a:solidFill>
              </a:rPr>
              <a:t>AGLI ELEMENTI PORTANTI VERTICALI</a:t>
            </a:r>
            <a:endParaRPr lang="it-IT" sz="2000" b="1" dirty="0">
              <a:solidFill>
                <a:srgbClr val="002060"/>
              </a:solidFill>
            </a:endParaRPr>
          </a:p>
        </p:txBody>
      </p:sp>
      <p:sp>
        <p:nvSpPr>
          <p:cNvPr id="5" name="Freccia circolare a destra 4"/>
          <p:cNvSpPr/>
          <p:nvPr/>
        </p:nvSpPr>
        <p:spPr>
          <a:xfrm>
            <a:off x="1043608" y="3456838"/>
            <a:ext cx="360040" cy="61441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Freccia circolare a destra 24"/>
          <p:cNvSpPr/>
          <p:nvPr/>
        </p:nvSpPr>
        <p:spPr>
          <a:xfrm>
            <a:off x="203232" y="5474689"/>
            <a:ext cx="360040" cy="61441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412" y="4421129"/>
            <a:ext cx="932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APPARECCHIATURE COSTRUTTIVE SOGGETTE A FLESSIONE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9B90B6D-6DA2-6ABE-4E9E-41EAD3A9D6D8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921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21" grpId="0"/>
      <p:bldP spid="22" grpId="0"/>
      <p:bldP spid="5" grpId="0" animBg="1"/>
      <p:bldP spid="2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76815" y="624818"/>
            <a:ext cx="5596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PRINCIPI COSTRUTTIVI COMPLESSI</a:t>
            </a: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143000" y="1037751"/>
            <a:ext cx="6858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700" b="1" dirty="0">
                <a:solidFill>
                  <a:srgbClr val="002060"/>
                </a:solidFill>
                <a:cs typeface="Arial" panose="020B0604020202020204" pitchFamily="34" charset="0"/>
              </a:rPr>
              <a:t>PRINCIPIO DEL TRILITE</a:t>
            </a:r>
            <a:endParaRPr lang="it-IT" sz="27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8104" y="3140968"/>
            <a:ext cx="34309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Apparecchiature 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lineari</a:t>
            </a:r>
            <a:r>
              <a:rPr lang="it-IT" sz="2400" dirty="0">
                <a:solidFill>
                  <a:srgbClr val="002060"/>
                </a:solidFill>
                <a:cs typeface="Arial" panose="020B0604020202020204" pitchFamily="34" charset="0"/>
              </a:rPr>
              <a:t> contenute in un piano, necessarie per realizzare aperture nei setti murari: </a:t>
            </a:r>
            <a:r>
              <a:rPr lang="it-IT" sz="2800" b="1" dirty="0">
                <a:solidFill>
                  <a:srgbClr val="002060"/>
                </a:solidFill>
                <a:cs typeface="Arial" panose="020B0604020202020204" pitchFamily="34" charset="0"/>
              </a:rPr>
              <a:t>ARCHITRAVE</a:t>
            </a:r>
            <a:endParaRPr lang="it-IT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3596" r="899" b="11902"/>
          <a:stretch/>
        </p:blipFill>
        <p:spPr>
          <a:xfrm>
            <a:off x="107504" y="2420888"/>
            <a:ext cx="5184577" cy="3384376"/>
          </a:xfrm>
          <a:prstGeom prst="rect">
            <a:avLst/>
          </a:prstGeom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7B6E32D3-EA65-4206-08E1-5359D03A25D7}"/>
              </a:ext>
            </a:extLst>
          </p:cNvPr>
          <p:cNvSpPr txBox="1">
            <a:spLocks/>
          </p:cNvSpPr>
          <p:nvPr/>
        </p:nvSpPr>
        <p:spPr>
          <a:xfrm>
            <a:off x="628649" y="188640"/>
            <a:ext cx="7886700" cy="411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800" b="1" dirty="0">
                <a:solidFill>
                  <a:srgbClr val="C00000"/>
                </a:solidFill>
                <a:latin typeface="+mn-lt"/>
              </a:rPr>
              <a:t>Elementi Costruttivi_202</a:t>
            </a:r>
            <a:r>
              <a:rPr lang="en-GB" sz="1800" b="1" dirty="0">
                <a:solidFill>
                  <a:srgbClr val="C00000"/>
                </a:solidFill>
                <a:latin typeface="+mn-lt"/>
              </a:rPr>
              <a:t>5-26</a:t>
            </a:r>
            <a:endParaRPr lang="it-IT" sz="1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66999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02290f560fb1734b327c8052b2cd1ade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3bf229eed23e95a2e5a7260a53a382ee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CFB55E-3DD6-450C-B3FF-776F5DBACDB1}">
  <ds:schemaRefs>
    <ds:schemaRef ds:uri="http://schemas.microsoft.com/office/2006/metadata/properties"/>
    <ds:schemaRef ds:uri="http://www.w3.org/2000/xmlns/"/>
    <ds:schemaRef ds:uri="ce2ceee5-4e98-448d-bd69-9759c2918574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935B17D9-AF1A-4F89-A810-238E44E76C1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3077446-a7b8-4994-9298-7551826f19f8"/>
    <ds:schemaRef ds:uri="ce2ceee5-4e98-448d-bd69-9759c2918574"/>
  </ds:schemaRefs>
</ds:datastoreItem>
</file>

<file path=customXml/itemProps3.xml><?xml version="1.0" encoding="utf-8"?>
<ds:datastoreItem xmlns:ds="http://schemas.openxmlformats.org/officeDocument/2006/customXml" ds:itemID="{4B70749D-6865-47E9-BC0F-791834CF7F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1610</Words>
  <Application>Microsoft Office PowerPoint</Application>
  <PresentationFormat>Presentazione su schermo (4:3)</PresentationFormat>
  <Paragraphs>300</Paragraphs>
  <Slides>35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208</cp:revision>
  <dcterms:created xsi:type="dcterms:W3CDTF">2011-02-28T18:47:19Z</dcterms:created>
  <dcterms:modified xsi:type="dcterms:W3CDTF">2025-09-28T12:38:09Z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