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598" r:id="rId3"/>
    <p:sldId id="601" r:id="rId4"/>
    <p:sldId id="606" r:id="rId5"/>
    <p:sldId id="607" r:id="rId6"/>
    <p:sldId id="553" r:id="rId7"/>
    <p:sldId id="574" r:id="rId8"/>
    <p:sldId id="575" r:id="rId9"/>
    <p:sldId id="602" r:id="rId10"/>
    <p:sldId id="603" r:id="rId11"/>
    <p:sldId id="604" r:id="rId12"/>
    <p:sldId id="600" r:id="rId13"/>
  </p:sldIdLst>
  <p:sldSz cx="9144000" cy="6858000" type="screen4x3"/>
  <p:notesSz cx="6858000" cy="9144000"/>
  <p:embeddedFontLst>
    <p:embeddedFont>
      <p:font typeface="Segoe UI Semilight" panose="020B0402040204020203" pitchFamily="34" charset="0"/>
      <p:regular r:id="rId15"/>
      <p:italic r:id="rId16"/>
    </p:embeddedFont>
    <p:embeddedFont>
      <p:font typeface="Source Sans Pro Black" panose="020B0803030403020204" pitchFamily="34" charset="0"/>
      <p:bold r:id="rId17"/>
      <p:boldItalic r:id="rId18"/>
    </p:embeddedFont>
    <p:embeddedFont>
      <p:font typeface="Swis721 Cn BT" panose="020B0506020202030204" pitchFamily="34" charset="0"/>
      <p:regular r:id="rId19"/>
      <p:bold r:id="rId20"/>
      <p:italic r:id="rId21"/>
      <p:boldItalic r:id="rId22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3FFF8"/>
    <a:srgbClr val="6699FF"/>
    <a:srgbClr val="DDF0FF"/>
    <a:srgbClr val="C5E6FF"/>
    <a:srgbClr val="0099CC"/>
    <a:srgbClr val="3399FF"/>
    <a:srgbClr val="0066FF"/>
    <a:srgbClr val="66CCFF"/>
    <a:srgbClr val="EF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9" autoAdjust="0"/>
    <p:restoredTop sz="96305" autoAdjust="0"/>
  </p:normalViewPr>
  <p:slideViewPr>
    <p:cSldViewPr snapToGrid="0">
      <p:cViewPr>
        <p:scale>
          <a:sx n="75" d="100"/>
          <a:sy n="75" d="100"/>
        </p:scale>
        <p:origin x="3298" y="1070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7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DDDD3F-2D95-4540-9F52-71F0B1A0B0D2}" type="datetimeFigureOut">
              <a:rPr lang="it-IT"/>
              <a:pPr>
                <a:defRPr/>
              </a:pPr>
              <a:t>30/09/2025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E2C590-1641-4C3F-B0E0-6F61337FB1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723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84197ADC-1EE1-42D7-8D1F-B8059AEB83C6}"/>
              </a:ext>
            </a:extLst>
          </p:cNvPr>
          <p:cNvSpPr txBox="1">
            <a:spLocks/>
          </p:cNvSpPr>
          <p:nvPr userDrawn="1"/>
        </p:nvSpPr>
        <p:spPr>
          <a:xfrm>
            <a:off x="0" y="3598156"/>
            <a:ext cx="3219450" cy="26316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19900" b="1" kern="1200" spc="-1000" baseline="0" dirty="0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3</a:t>
            </a:r>
            <a:r>
              <a:rPr lang="it-IT" sz="19900" b="1" kern="1200" spc="-1000" baseline="-25000" dirty="0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A</a:t>
            </a:r>
          </a:p>
        </p:txBody>
      </p:sp>
      <p:cxnSp>
        <p:nvCxnSpPr>
          <p:cNvPr id="10" name="Connettore 1 6">
            <a:extLst>
              <a:ext uri="{FF2B5EF4-FFF2-40B4-BE49-F238E27FC236}">
                <a16:creationId xmlns:a16="http://schemas.microsoft.com/office/drawing/2014/main" id="{62577FE3-E13A-4E66-8448-5F5B803BEDA6}"/>
              </a:ext>
            </a:extLst>
          </p:cNvPr>
          <p:cNvCxnSpPr/>
          <p:nvPr userDrawn="1"/>
        </p:nvCxnSpPr>
        <p:spPr>
          <a:xfrm>
            <a:off x="3219450" y="4935787"/>
            <a:ext cx="52959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7">
            <a:extLst>
              <a:ext uri="{FF2B5EF4-FFF2-40B4-BE49-F238E27FC236}">
                <a16:creationId xmlns:a16="http://schemas.microsoft.com/office/drawing/2014/main" id="{20091FC9-851B-4258-8EC3-20ADF77CF6B9}"/>
              </a:ext>
            </a:extLst>
          </p:cNvPr>
          <p:cNvCxnSpPr/>
          <p:nvPr userDrawn="1"/>
        </p:nvCxnSpPr>
        <p:spPr>
          <a:xfrm flipV="1">
            <a:off x="3219450" y="4983702"/>
            <a:ext cx="5295900" cy="2856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A773AF13-5FAA-459B-B6AC-31BF08A99701}"/>
              </a:ext>
            </a:extLst>
          </p:cNvPr>
          <p:cNvSpPr txBox="1">
            <a:spLocks/>
          </p:cNvSpPr>
          <p:nvPr userDrawn="1"/>
        </p:nvSpPr>
        <p:spPr>
          <a:xfrm>
            <a:off x="0" y="3124002"/>
            <a:ext cx="3219450" cy="8203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3600" b="1" i="0" dirty="0">
                <a:solidFill>
                  <a:srgbClr val="00B050"/>
                </a:solidFill>
                <a:latin typeface="Swis721 Cn BT" panose="020B0506020202030204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LEZIONE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8A2F723-1BA7-4DEB-A8BB-8740429DCEE0}"/>
              </a:ext>
            </a:extLst>
          </p:cNvPr>
          <p:cNvSpPr txBox="1">
            <a:spLocks/>
          </p:cNvSpPr>
          <p:nvPr userDrawn="1"/>
        </p:nvSpPr>
        <p:spPr>
          <a:xfrm>
            <a:off x="3219451" y="5051146"/>
            <a:ext cx="5295900" cy="926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Corso di </a:t>
            </a:r>
            <a:r>
              <a:rPr lang="it-IT" sz="16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Architettura Tecnica</a:t>
            </a:r>
            <a:endParaRPr lang="it-IT" sz="1600" b="1" kern="120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E77B3AE-5D9F-4406-9C6B-2BFAB37EF49C}"/>
              </a:ext>
            </a:extLst>
          </p:cNvPr>
          <p:cNvSpPr txBox="1">
            <a:spLocks/>
          </p:cNvSpPr>
          <p:nvPr userDrawn="1"/>
        </p:nvSpPr>
        <p:spPr>
          <a:xfrm>
            <a:off x="5456579" y="118655"/>
            <a:ext cx="3058771" cy="1368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1400" b="1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Prof. Carlo Antonio Stival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via A. Valerio 6/1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34127 Trieste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+390405583478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cstival@units.it</a:t>
            </a:r>
          </a:p>
        </p:txBody>
      </p:sp>
      <p:pic>
        <p:nvPicPr>
          <p:cNvPr id="18" name="Picture 2" descr="immagine menu dipartimento | Dipartimento di Ingegneria e Architettura">
            <a:extLst>
              <a:ext uri="{FF2B5EF4-FFF2-40B4-BE49-F238E27FC236}">
                <a16:creationId xmlns:a16="http://schemas.microsoft.com/office/drawing/2014/main" id="{53D2DE49-E5B7-4E7C-BB09-778287C8FC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87" y="297971"/>
            <a:ext cx="1305892" cy="9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uovo logo UniTS">
            <a:extLst>
              <a:ext uri="{FF2B5EF4-FFF2-40B4-BE49-F238E27FC236}">
                <a16:creationId xmlns:a16="http://schemas.microsoft.com/office/drawing/2014/main" id="{48BF067B-0789-48A5-B622-BD9D6B4247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52838"/>
            <a:ext cx="3025775" cy="10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6"/>
          <p:cNvCxnSpPr/>
          <p:nvPr userDrawn="1"/>
        </p:nvCxnSpPr>
        <p:spPr>
          <a:xfrm>
            <a:off x="628650" y="3509963"/>
            <a:ext cx="78867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7"/>
          <p:cNvCxnSpPr/>
          <p:nvPr userDrawn="1"/>
        </p:nvCxnSpPr>
        <p:spPr>
          <a:xfrm>
            <a:off x="628650" y="3566597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74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589164D-ED9E-457E-AE8A-875D6631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773635" cy="6556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 b="1">
                <a:latin typeface="Swis721 Cn BT" panose="020B0506020202030204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B4E2125-2EEC-442C-A87E-8B3014652F92}"/>
              </a:ext>
            </a:extLst>
          </p:cNvPr>
          <p:cNvSpPr txBox="1">
            <a:spLocks/>
          </p:cNvSpPr>
          <p:nvPr userDrawn="1"/>
        </p:nvSpPr>
        <p:spPr>
          <a:xfrm>
            <a:off x="1277537" y="6470650"/>
            <a:ext cx="6838949" cy="3826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1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Carlo Antonio Stival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Architettura Tecnica</a:t>
            </a:r>
            <a:endParaRPr lang="it-IT" sz="1100" b="1" kern="120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  <a:ea typeface="+mj-ea"/>
              <a:cs typeface="Segoe UI Semilight" panose="020B0402040204020203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it-IT" sz="1100" i="1" dirty="0">
              <a:latin typeface="Swis721 Cn BT" panose="020B0506020202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68B8727-6C62-4211-84F9-10CD97442B2E}"/>
              </a:ext>
            </a:extLst>
          </p:cNvPr>
          <p:cNvSpPr txBox="1">
            <a:spLocks/>
          </p:cNvSpPr>
          <p:nvPr userDrawn="1"/>
        </p:nvSpPr>
        <p:spPr>
          <a:xfrm>
            <a:off x="628649" y="50143"/>
            <a:ext cx="5273043" cy="5531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i="1" kern="1200" noProof="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Progetto d’anno.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B88E710-8B70-44E9-BFA5-EC9FC23A13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208520" y="0"/>
            <a:ext cx="1306829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9pPr>
          </a:lstStyle>
          <a:p>
            <a:pPr algn="r">
              <a:lnSpc>
                <a:spcPct val="100000"/>
              </a:lnSpc>
            </a:pPr>
            <a:fld id="{925AA9F4-7852-4789-B752-44D4F3C209BD}" type="slidenum">
              <a:rPr lang="en-US" sz="6400" spc="-300" baseline="0" smtClean="0">
                <a:solidFill>
                  <a:srgbClr val="00B050"/>
                </a:solidFill>
                <a:latin typeface="Swis721 Cn BT" panose="020B0506020202030204" pitchFamily="34" charset="0"/>
                <a:ea typeface="Source Sans Pro Semibold" panose="020B0603030403020204" pitchFamily="34" charset="0"/>
                <a:cs typeface="Segoe UI Semilight" panose="020B0402040204020203" pitchFamily="34" charset="0"/>
              </a:rPr>
              <a:pPr algn="r">
                <a:lnSpc>
                  <a:spcPct val="100000"/>
                </a:lnSpc>
              </a:pPr>
              <a:t>‹N›</a:t>
            </a:fld>
            <a:endParaRPr lang="en-US" sz="6400" spc="-300" baseline="0" dirty="0">
              <a:solidFill>
                <a:srgbClr val="00B050"/>
              </a:solidFill>
              <a:latin typeface="Swis721 Cn BT" panose="020B0506020202030204" pitchFamily="34" charset="0"/>
              <a:ea typeface="Source Sans Pro Semibold" panose="020B0603030403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0C190DE4-FBA8-441D-826A-927C30FC1884}"/>
              </a:ext>
            </a:extLst>
          </p:cNvPr>
          <p:cNvSpPr txBox="1">
            <a:spLocks/>
          </p:cNvSpPr>
          <p:nvPr userDrawn="1"/>
        </p:nvSpPr>
        <p:spPr>
          <a:xfrm>
            <a:off x="7892031" y="6385764"/>
            <a:ext cx="697987" cy="3739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2800" b="1" spc="-100" baseline="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3</a:t>
            </a:r>
            <a:r>
              <a:rPr lang="it-IT" sz="2800" b="1" spc="-100" baseline="-2500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70C3369-336E-4C2D-ABC3-FD557731A659}"/>
              </a:ext>
            </a:extLst>
          </p:cNvPr>
          <p:cNvSpPr/>
          <p:nvPr userDrawn="1"/>
        </p:nvSpPr>
        <p:spPr>
          <a:xfrm>
            <a:off x="1158242" y="6814840"/>
            <a:ext cx="13849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9" name="Connettore 1 7">
            <a:extLst>
              <a:ext uri="{FF2B5EF4-FFF2-40B4-BE49-F238E27FC236}">
                <a16:creationId xmlns:a16="http://schemas.microsoft.com/office/drawing/2014/main" id="{5AD04D2A-2C12-4440-B139-C6AF2ABC0714}"/>
              </a:ext>
            </a:extLst>
          </p:cNvPr>
          <p:cNvCxnSpPr/>
          <p:nvPr userDrawn="1"/>
        </p:nvCxnSpPr>
        <p:spPr>
          <a:xfrm>
            <a:off x="628650" y="1020763"/>
            <a:ext cx="78867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FF7AC778-0FA4-42E9-BE8A-CABB50C90497}"/>
              </a:ext>
            </a:extLst>
          </p:cNvPr>
          <p:cNvSpPr txBox="1">
            <a:spLocks/>
          </p:cNvSpPr>
          <p:nvPr userDrawn="1"/>
        </p:nvSpPr>
        <p:spPr>
          <a:xfrm>
            <a:off x="0" y="3602169"/>
            <a:ext cx="3219450" cy="26316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19900" b="1" kern="1200" spc="-1000" baseline="0" dirty="0">
                <a:solidFill>
                  <a:srgbClr val="F3FFF8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3</a:t>
            </a:r>
            <a:r>
              <a:rPr lang="it-IT" sz="19900" b="1" kern="1200" spc="-1000" baseline="-25000" dirty="0">
                <a:solidFill>
                  <a:srgbClr val="F3FFF8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A</a:t>
            </a:r>
          </a:p>
        </p:txBody>
      </p:sp>
      <p:pic>
        <p:nvPicPr>
          <p:cNvPr id="22" name="Picture 2" descr="immagine menu dipartimento | Dipartimento di Ingegneria e Architettura">
            <a:extLst>
              <a:ext uri="{FF2B5EF4-FFF2-40B4-BE49-F238E27FC236}">
                <a16:creationId xmlns:a16="http://schemas.microsoft.com/office/drawing/2014/main" id="{5EE3CAFB-99F2-488A-9E3D-E2FE2F32E5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13" y="6387359"/>
            <a:ext cx="510563" cy="3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nuovo logo UniTS">
            <a:extLst>
              <a:ext uri="{FF2B5EF4-FFF2-40B4-BE49-F238E27FC236}">
                <a16:creationId xmlns:a16="http://schemas.microsoft.com/office/drawing/2014/main" id="{81029BEC-1953-4BCE-9714-A418AEBFB1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6385764"/>
            <a:ext cx="1189765" cy="40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ttore 1 8">
            <a:extLst>
              <a:ext uri="{FF2B5EF4-FFF2-40B4-BE49-F238E27FC236}">
                <a16:creationId xmlns:a16="http://schemas.microsoft.com/office/drawing/2014/main" id="{29BD3FD7-8B63-49FB-8F92-C2D3D19B2561}"/>
              </a:ext>
            </a:extLst>
          </p:cNvPr>
          <p:cNvCxnSpPr/>
          <p:nvPr userDrawn="1"/>
        </p:nvCxnSpPr>
        <p:spPr>
          <a:xfrm>
            <a:off x="628650" y="6338888"/>
            <a:ext cx="78867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 Black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 Black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 Black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 Black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 Black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 Black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 Black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ource Sans Pro Black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maps/@45.660143,13.8359023,103a,35y,45.01t/data=!3m1!1e3?entry=ttu&amp;g_ep=EgoyMDI1MDkyMS4wIKXMDSoASAFQAw%3D%3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>
            <a:extLst>
              <a:ext uri="{FF2B5EF4-FFF2-40B4-BE49-F238E27FC236}">
                <a16:creationId xmlns:a16="http://schemas.microsoft.com/office/drawing/2014/main" id="{1121E33C-D496-4937-815C-258BD5D4FF8C}"/>
              </a:ext>
            </a:extLst>
          </p:cNvPr>
          <p:cNvSpPr txBox="1">
            <a:spLocks/>
          </p:cNvSpPr>
          <p:nvPr/>
        </p:nvSpPr>
        <p:spPr bwMode="auto">
          <a:xfrm>
            <a:off x="3219450" y="3816599"/>
            <a:ext cx="5295900" cy="109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Swis721 Cn BT" panose="020B0506020202030204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Segoe UI Semilight" panose="020B0402040204020203" pitchFamily="34" charset="0"/>
              </a:rPr>
              <a:t>Presentazione del progetto d’anno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CC0D4-05A4-F74A-28E8-9EF03C2A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552C4BB6-EF07-E68A-4853-87A500EF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773635" cy="655638"/>
          </a:xfrm>
        </p:spPr>
        <p:txBody>
          <a:bodyPr/>
          <a:lstStyle/>
          <a:p>
            <a:r>
              <a:rPr lang="it-IT" sz="2800" dirty="0"/>
              <a:t>Elaborati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82C6A2E-EAEC-3278-3B7A-21AAC36E9E1C}"/>
              </a:ext>
            </a:extLst>
          </p:cNvPr>
          <p:cNvSpPr txBox="1">
            <a:spLocks/>
          </p:cNvSpPr>
          <p:nvPr/>
        </p:nvSpPr>
        <p:spPr>
          <a:xfrm>
            <a:off x="958222" y="1295213"/>
            <a:ext cx="7227556" cy="73638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defRPr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2000" dirty="0"/>
              <a:t>ELABORATI GRAFICI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B7F7A63-B938-1904-EC3F-E21C6D68AA87}"/>
              </a:ext>
            </a:extLst>
          </p:cNvPr>
          <p:cNvSpPr txBox="1">
            <a:spLocks/>
          </p:cNvSpPr>
          <p:nvPr/>
        </p:nvSpPr>
        <p:spPr>
          <a:xfrm>
            <a:off x="2446808" y="2182439"/>
            <a:ext cx="5738970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B050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sz="2000" dirty="0">
                <a:latin typeface="Swis721 Cn BT" panose="020B0506020202030204" pitchFamily="34" charset="0"/>
              </a:rPr>
              <a:t>INQUADRAMENTO URBANISTICO</a:t>
            </a:r>
          </a:p>
        </p:txBody>
      </p:sp>
      <p:sp>
        <p:nvSpPr>
          <p:cNvPr id="10" name="Rectangle 66">
            <a:extLst>
              <a:ext uri="{FF2B5EF4-FFF2-40B4-BE49-F238E27FC236}">
                <a16:creationId xmlns:a16="http://schemas.microsoft.com/office/drawing/2014/main" id="{1F1BDCEC-1E64-F1A3-03B1-8BE5AE599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22" y="2182439"/>
            <a:ext cx="1305706" cy="5549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/>
            <a:r>
              <a:rPr lang="it-IT" altLang="it-IT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D.GE.01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7A11991-D787-7607-56D8-E1701414D4EA}"/>
              </a:ext>
            </a:extLst>
          </p:cNvPr>
          <p:cNvSpPr txBox="1">
            <a:spLocks/>
          </p:cNvSpPr>
          <p:nvPr/>
        </p:nvSpPr>
        <p:spPr>
          <a:xfrm>
            <a:off x="2446806" y="2813564"/>
            <a:ext cx="5738971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t">
            <a:noAutofit/>
          </a:bodyPr>
          <a:lstStyle>
            <a:defPPr>
              <a:defRPr lang="it-IT"/>
            </a:defPPr>
            <a:lvl1pPr algn="just">
              <a:lnSpc>
                <a:spcPct val="100000"/>
              </a:lnSpc>
              <a:buNone/>
              <a:defRPr sz="12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Riporta gli elementi di relazione con il contesto naturale e antropico, tipicamente in scala 1:500.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DC70654-ED39-5135-3C2E-FFE75E907BBE}"/>
              </a:ext>
            </a:extLst>
          </p:cNvPr>
          <p:cNvSpPr txBox="1">
            <a:spLocks/>
          </p:cNvSpPr>
          <p:nvPr/>
        </p:nvSpPr>
        <p:spPr>
          <a:xfrm>
            <a:off x="2446802" y="3565714"/>
            <a:ext cx="5738970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B050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sz="2000" dirty="0">
                <a:latin typeface="Swis721 Cn BT" panose="020B0506020202030204" pitchFamily="34" charset="0"/>
              </a:rPr>
              <a:t>ELABORATI ARCHITETTONICI - PIANTE</a:t>
            </a:r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93B28A55-EE23-1052-386C-6CCF0404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16" y="3565714"/>
            <a:ext cx="1305706" cy="5549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/>
            <a:r>
              <a:rPr lang="it-IT" altLang="it-IT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D.GE.02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D866E4-AE3D-C290-D549-FB0E50779E63}"/>
              </a:ext>
            </a:extLst>
          </p:cNvPr>
          <p:cNvSpPr txBox="1">
            <a:spLocks/>
          </p:cNvSpPr>
          <p:nvPr/>
        </p:nvSpPr>
        <p:spPr>
          <a:xfrm>
            <a:off x="2446800" y="4196839"/>
            <a:ext cx="5738971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t">
            <a:noAutofit/>
          </a:bodyPr>
          <a:lstStyle>
            <a:defPPr>
              <a:defRPr lang="it-IT"/>
            </a:defPPr>
            <a:lvl1pPr algn="just">
              <a:lnSpc>
                <a:spcPct val="100000"/>
              </a:lnSpc>
              <a:buNone/>
              <a:defRPr sz="12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Piante di layout architettonico, compresa la copertura, riportanti dimensionamento e arredi degli spazi , tipicamente in scala 1:50-1:100.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760E2E7-B06B-4013-6F66-CD974931687D}"/>
              </a:ext>
            </a:extLst>
          </p:cNvPr>
          <p:cNvSpPr txBox="1">
            <a:spLocks/>
          </p:cNvSpPr>
          <p:nvPr/>
        </p:nvSpPr>
        <p:spPr>
          <a:xfrm>
            <a:off x="2446800" y="4948989"/>
            <a:ext cx="5738970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B050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sz="2000" dirty="0">
                <a:latin typeface="Swis721 Cn BT" panose="020B0506020202030204" pitchFamily="34" charset="0"/>
              </a:rPr>
              <a:t>ELABORATI ARCHITETTONICI - PROSPETTI E SEZIONI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E8964A58-6B06-6C8E-DF54-E401F67D0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14" y="4948989"/>
            <a:ext cx="1305706" cy="5549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/>
            <a:r>
              <a:rPr lang="it-IT" altLang="it-IT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D.GE.03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E17A17D-522B-6989-A1F6-CD4027FDA227}"/>
              </a:ext>
            </a:extLst>
          </p:cNvPr>
          <p:cNvSpPr txBox="1">
            <a:spLocks/>
          </p:cNvSpPr>
          <p:nvPr/>
        </p:nvSpPr>
        <p:spPr>
          <a:xfrm>
            <a:off x="2446798" y="5580114"/>
            <a:ext cx="5738971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t">
            <a:noAutofit/>
          </a:bodyPr>
          <a:lstStyle>
            <a:defPPr>
              <a:defRPr lang="it-IT"/>
            </a:defPPr>
            <a:lvl1pPr algn="just">
              <a:lnSpc>
                <a:spcPct val="100000"/>
              </a:lnSpc>
              <a:buNone/>
              <a:defRPr sz="12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Due sezioni tra loro ortogonali, nella stessa scala dell’elaborato D.GE.02.</a:t>
            </a:r>
          </a:p>
        </p:txBody>
      </p:sp>
    </p:spTree>
    <p:extLst>
      <p:ext uri="{BB962C8B-B14F-4D97-AF65-F5344CB8AC3E}">
        <p14:creationId xmlns:p14="http://schemas.microsoft.com/office/powerpoint/2010/main" val="28949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50AA2-01E1-E63F-23C7-E62818437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860B4CD6-A49E-D16B-D3E5-4E8BF97B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773635" cy="655638"/>
          </a:xfrm>
        </p:spPr>
        <p:txBody>
          <a:bodyPr/>
          <a:lstStyle/>
          <a:p>
            <a:r>
              <a:rPr lang="it-IT" sz="2800" dirty="0"/>
              <a:t>Elaborati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2BDA9C1-FBE9-8A22-D7AD-337B9947CBFA}"/>
              </a:ext>
            </a:extLst>
          </p:cNvPr>
          <p:cNvSpPr txBox="1">
            <a:spLocks/>
          </p:cNvSpPr>
          <p:nvPr/>
        </p:nvSpPr>
        <p:spPr>
          <a:xfrm>
            <a:off x="958222" y="1295213"/>
            <a:ext cx="7227556" cy="73638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defRPr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2000" dirty="0"/>
              <a:t>ELABORATI GRAFICI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6BF5EF9-2E34-C551-32EF-D7E2EA172E34}"/>
              </a:ext>
            </a:extLst>
          </p:cNvPr>
          <p:cNvSpPr txBox="1">
            <a:spLocks/>
          </p:cNvSpPr>
          <p:nvPr/>
        </p:nvSpPr>
        <p:spPr>
          <a:xfrm>
            <a:off x="2446808" y="2182439"/>
            <a:ext cx="5738970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B050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sz="2000" dirty="0">
                <a:latin typeface="Swis721 Cn BT" panose="020B0506020202030204" pitchFamily="34" charset="0"/>
              </a:rPr>
              <a:t>ELABORATI TECNOLOGICI - STRUTTURE PORTANTI</a:t>
            </a:r>
          </a:p>
        </p:txBody>
      </p:sp>
      <p:sp>
        <p:nvSpPr>
          <p:cNvPr id="10" name="Rectangle 66">
            <a:extLst>
              <a:ext uri="{FF2B5EF4-FFF2-40B4-BE49-F238E27FC236}">
                <a16:creationId xmlns:a16="http://schemas.microsoft.com/office/drawing/2014/main" id="{CC470B11-984D-50EE-91CB-436D8924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22" y="2182439"/>
            <a:ext cx="1305706" cy="5549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/>
            <a:r>
              <a:rPr lang="it-IT" altLang="it-IT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D.GE.04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B1056AC-9D39-0A7D-E9F2-3F30ABB2E2F3}"/>
              </a:ext>
            </a:extLst>
          </p:cNvPr>
          <p:cNvSpPr txBox="1">
            <a:spLocks/>
          </p:cNvSpPr>
          <p:nvPr/>
        </p:nvSpPr>
        <p:spPr>
          <a:xfrm>
            <a:off x="2446806" y="2813564"/>
            <a:ext cx="5738971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t">
            <a:noAutofit/>
          </a:bodyPr>
          <a:lstStyle>
            <a:defPPr>
              <a:defRPr lang="it-IT"/>
            </a:defPPr>
            <a:lvl1pPr algn="just">
              <a:lnSpc>
                <a:spcPct val="100000"/>
              </a:lnSpc>
              <a:buNone/>
              <a:defRPr sz="12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Rappresentazione quotata in pianta, alla stessa scala dell’elaborato D.GE.02, di posizione e funzione degli elementi strutturali: fondazioni, solai, copertura.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6ED867D-68D2-D707-94FE-355A03652EC9}"/>
              </a:ext>
            </a:extLst>
          </p:cNvPr>
          <p:cNvSpPr txBox="1">
            <a:spLocks/>
          </p:cNvSpPr>
          <p:nvPr/>
        </p:nvSpPr>
        <p:spPr>
          <a:xfrm>
            <a:off x="2446802" y="3565714"/>
            <a:ext cx="5738970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B050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sz="2000" dirty="0">
                <a:latin typeface="Swis721 Cn BT" panose="020B0506020202030204" pitchFamily="34" charset="0"/>
              </a:rPr>
              <a:t>ELABORATI TECNOLOGICI - DETTAGLI</a:t>
            </a:r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A794922D-414E-E257-D951-8D2BB1995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16" y="3565714"/>
            <a:ext cx="1305706" cy="5549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/>
            <a:r>
              <a:rPr lang="it-IT" altLang="it-IT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D.GE.05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132DFFE-3DF6-551B-A451-5F75AFDBD40D}"/>
              </a:ext>
            </a:extLst>
          </p:cNvPr>
          <p:cNvSpPr txBox="1">
            <a:spLocks/>
          </p:cNvSpPr>
          <p:nvPr/>
        </p:nvSpPr>
        <p:spPr>
          <a:xfrm>
            <a:off x="2446800" y="4196839"/>
            <a:ext cx="5738971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t">
            <a:noAutofit/>
          </a:bodyPr>
          <a:lstStyle>
            <a:defPPr>
              <a:defRPr lang="it-IT"/>
            </a:defPPr>
            <a:lvl1pPr algn="just">
              <a:lnSpc>
                <a:spcPct val="100000"/>
              </a:lnSpc>
              <a:buNone/>
              <a:defRPr sz="12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Due sezioni costruttive di dettaglio, in scala 1:20-1:10, con i nodi di involucro (opaco e trasparente) e involucro-partizione, con </a:t>
            </a:r>
            <a:r>
              <a:rPr lang="it-IT" u="sng" dirty="0"/>
              <a:t>caratterizzazione omogenea</a:t>
            </a:r>
            <a:r>
              <a:rPr lang="it-IT" dirty="0"/>
              <a:t>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A5F6694-33AA-ED2E-405F-8F0CE4188849}"/>
              </a:ext>
            </a:extLst>
          </p:cNvPr>
          <p:cNvSpPr txBox="1">
            <a:spLocks/>
          </p:cNvSpPr>
          <p:nvPr/>
        </p:nvSpPr>
        <p:spPr>
          <a:xfrm>
            <a:off x="2446800" y="4948989"/>
            <a:ext cx="5738970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B050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sz="2000" dirty="0">
                <a:latin typeface="Swis721 Cn BT" panose="020B0506020202030204" pitchFamily="34" charset="0"/>
              </a:rPr>
              <a:t>ELABORATI TECNOLOGICI – IMPIANTI TECNOLOGICI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AFCB3D24-2FC2-4B7F-72BD-9A28CA68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14" y="4948989"/>
            <a:ext cx="1305706" cy="5549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/>
            <a:r>
              <a:rPr lang="it-IT" altLang="it-IT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D.GE.06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29FF15B-3134-E904-9539-1C98DFD1214A}"/>
              </a:ext>
            </a:extLst>
          </p:cNvPr>
          <p:cNvSpPr txBox="1">
            <a:spLocks/>
          </p:cNvSpPr>
          <p:nvPr/>
        </p:nvSpPr>
        <p:spPr>
          <a:xfrm>
            <a:off x="2446798" y="5580114"/>
            <a:ext cx="5738971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t">
            <a:noAutofit/>
          </a:bodyPr>
          <a:lstStyle>
            <a:defPPr>
              <a:defRPr lang="it-IT"/>
            </a:defPPr>
            <a:lvl1pPr algn="just">
              <a:lnSpc>
                <a:spcPct val="100000"/>
              </a:lnSpc>
              <a:buNone/>
              <a:defRPr sz="12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Rappresentazione in pianta, alla stessa scala dell’elaborato D.GE.02, degli impianti di condizionamento ed elettrico, con schemi di funzionamento.</a:t>
            </a:r>
          </a:p>
        </p:txBody>
      </p:sp>
    </p:spTree>
    <p:extLst>
      <p:ext uri="{BB962C8B-B14F-4D97-AF65-F5344CB8AC3E}">
        <p14:creationId xmlns:p14="http://schemas.microsoft.com/office/powerpoint/2010/main" val="321109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7DB2F-5F93-1727-E6E5-DEFE16763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81B7E353-1E49-AA22-8C3B-7DFEA8CE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773635" cy="655638"/>
          </a:xfrm>
        </p:spPr>
        <p:txBody>
          <a:bodyPr/>
          <a:lstStyle/>
          <a:p>
            <a:r>
              <a:rPr lang="it-IT" sz="2800" dirty="0"/>
              <a:t>Sviluppo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B3B8C60-D8E8-E8D5-E97C-E34EC5A79AAD}"/>
              </a:ext>
            </a:extLst>
          </p:cNvPr>
          <p:cNvSpPr txBox="1">
            <a:spLocks/>
          </p:cNvSpPr>
          <p:nvPr/>
        </p:nvSpPr>
        <p:spPr>
          <a:xfrm>
            <a:off x="958222" y="1295213"/>
            <a:ext cx="7227556" cy="73638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defRPr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2000" dirty="0"/>
              <a:t>CALENDARIO REVISIONI</a:t>
            </a:r>
          </a:p>
        </p:txBody>
      </p:sp>
      <p:graphicFrame>
        <p:nvGraphicFramePr>
          <p:cNvPr id="9" name="Table 1">
            <a:extLst>
              <a:ext uri="{FF2B5EF4-FFF2-40B4-BE49-F238E27FC236}">
                <a16:creationId xmlns:a16="http://schemas.microsoft.com/office/drawing/2014/main" id="{7DCFF02D-9B86-F5D6-11BD-A5019E909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560717"/>
              </p:ext>
            </p:extLst>
          </p:nvPr>
        </p:nvGraphicFramePr>
        <p:xfrm>
          <a:off x="958222" y="2292749"/>
          <a:ext cx="7227555" cy="260756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60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950">
                  <a:extLst>
                    <a:ext uri="{9D8B030D-6E8A-4147-A177-3AD203B41FA5}">
                      <a16:colId xmlns:a16="http://schemas.microsoft.com/office/drawing/2014/main" val="1775976887"/>
                    </a:ext>
                  </a:extLst>
                </a:gridCol>
                <a:gridCol w="2418705">
                  <a:extLst>
                    <a:ext uri="{9D8B030D-6E8A-4147-A177-3AD203B41FA5}">
                      <a16:colId xmlns:a16="http://schemas.microsoft.com/office/drawing/2014/main" val="2940400540"/>
                    </a:ext>
                  </a:extLst>
                </a:gridCol>
              </a:tblGrid>
              <a:tr h="50395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</a:rPr>
                        <a:t>Date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Orario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30/09/2025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12.00-14.00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C7 - A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Presentazione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28/10/2025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12.00-14.00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C7 - A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Sistema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ambientale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30/10/2025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14.00-17.00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C1 - Sala Atti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Sistema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ambientale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20/11/2025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14.00-17.00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C1 - Sala Atti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Sistema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tecnologico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04/12/2025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14.00-17.00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C1 - Sala Atti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Sistema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tecnologico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622025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11/12/2025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14.00-17.00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C1 - Sala Atti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Sistema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edificio - impianti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91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25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53DAFE8-1441-431F-1AEE-40863968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773635" cy="655638"/>
          </a:xfrm>
        </p:spPr>
        <p:txBody>
          <a:bodyPr/>
          <a:lstStyle/>
          <a:p>
            <a:r>
              <a:rPr lang="it-IT" sz="2800" dirty="0"/>
              <a:t>Contenuti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998650F-3CC7-3B31-17A5-2182AAAFEB5E}"/>
              </a:ext>
            </a:extLst>
          </p:cNvPr>
          <p:cNvSpPr txBox="1">
            <a:spLocks/>
          </p:cNvSpPr>
          <p:nvPr/>
        </p:nvSpPr>
        <p:spPr>
          <a:xfrm>
            <a:off x="958222" y="1295213"/>
            <a:ext cx="7227556" cy="73638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defRPr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2000" dirty="0"/>
              <a:t>SVOLGIMENTO DEL PROGETTO</a:t>
            </a:r>
          </a:p>
        </p:txBody>
      </p:sp>
      <p:sp>
        <p:nvSpPr>
          <p:cNvPr id="3" name="Rectangle 66">
            <a:extLst>
              <a:ext uri="{FF2B5EF4-FFF2-40B4-BE49-F238E27FC236}">
                <a16:creationId xmlns:a16="http://schemas.microsoft.com/office/drawing/2014/main" id="{C4703CBC-8230-DB50-9987-68423F88D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21" y="2238833"/>
            <a:ext cx="7227556" cy="87839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+mj-cs"/>
              </a:rPr>
              <a:t>ATTIVITÀ DI PROGETTAZIONE DA CONCEPIRE E SVILUPPARE </a:t>
            </a:r>
            <a:r>
              <a:rPr lang="it-IT" altLang="it-IT" b="1" u="sng" dirty="0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+mj-cs"/>
              </a:rPr>
              <a:t>IN GRUPPO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+mj-cs"/>
              </a:rPr>
              <a:t>(~3 PERSONE)</a:t>
            </a:r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C3140FE1-5775-18C2-211E-756C4F4FD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21" y="3324458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/>
            <a:r>
              <a:rPr lang="it-IT" altLang="it-IT" b="1" dirty="0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+mj-cs"/>
              </a:rPr>
              <a:t>Progettazione del sistema ambientale</a:t>
            </a:r>
          </a:p>
        </p:txBody>
      </p:sp>
      <p:sp>
        <p:nvSpPr>
          <p:cNvPr id="6" name="Rectangle 66">
            <a:extLst>
              <a:ext uri="{FF2B5EF4-FFF2-40B4-BE49-F238E27FC236}">
                <a16:creationId xmlns:a16="http://schemas.microsoft.com/office/drawing/2014/main" id="{A7725A80-19DA-15BD-678B-6C6527C03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362" y="3324457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/>
            <a:r>
              <a:rPr lang="it-IT" altLang="it-IT" b="1" dirty="0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+mj-cs"/>
              </a:rPr>
              <a:t>Progettazione del </a:t>
            </a:r>
            <a:r>
              <a:rPr lang="it-IT" altLang="it-IT" sz="1700" b="1" dirty="0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+mj-cs"/>
              </a:rPr>
              <a:t>sistema edificio-impianti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F43116FC-6BFE-4955-8947-155199E99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291" y="3324456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/>
            <a:r>
              <a:rPr lang="it-IT" altLang="it-IT" b="1" dirty="0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+mj-cs"/>
              </a:rPr>
              <a:t>Progettazione del sistema tecnologico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7E4BE021-4FB1-6262-065F-33451215B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20" y="4410079"/>
            <a:ext cx="7227556" cy="87839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/>
            <a:r>
              <a:rPr lang="it-IT" altLang="it-IT" b="1" dirty="0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+mj-cs"/>
              </a:rPr>
              <a:t>SVILUPPO DEL PROGETTO CONDIVISO E SEGUITO DA DOCENTI,</a:t>
            </a:r>
          </a:p>
          <a:p>
            <a:pPr algn="ctr"/>
            <a:r>
              <a:rPr lang="it-IT" altLang="it-IT" b="1" dirty="0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+mj-cs"/>
              </a:rPr>
              <a:t>INTEGRATO ATTRAVERSO APPROFONDIMENTI TEMATICI</a:t>
            </a:r>
          </a:p>
        </p:txBody>
      </p:sp>
    </p:spTree>
    <p:extLst>
      <p:ext uri="{BB962C8B-B14F-4D97-AF65-F5344CB8AC3E}">
        <p14:creationId xmlns:p14="http://schemas.microsoft.com/office/powerpoint/2010/main" val="418427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E84E3-2FA9-7154-75A6-3B0EA7FAE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EF4117C-54EE-709C-0CDE-410910A2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20"/>
          <a:stretch>
            <a:fillRect/>
          </a:stretch>
        </p:blipFill>
        <p:spPr>
          <a:xfrm>
            <a:off x="0" y="1089343"/>
            <a:ext cx="9144000" cy="519766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AD837255-8735-9C74-1B93-1E35E421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773635" cy="655638"/>
          </a:xfrm>
        </p:spPr>
        <p:txBody>
          <a:bodyPr/>
          <a:lstStyle/>
          <a:p>
            <a:r>
              <a:rPr lang="it-IT" sz="2800" dirty="0"/>
              <a:t>Oggetto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8496DC-0DC4-6F77-04A1-A24B3A060191}"/>
              </a:ext>
            </a:extLst>
          </p:cNvPr>
          <p:cNvSpPr txBox="1"/>
          <p:nvPr/>
        </p:nvSpPr>
        <p:spPr>
          <a:xfrm>
            <a:off x="133350" y="1243756"/>
            <a:ext cx="1908810" cy="138514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120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https://www.google.it/maps/@45.660143,13.8359023,103a,35y,45.01t/data=!3m1!1e3?entry=ttu&amp;g_ep=EgoyMDI1MDkyMS4wIKXMDSoASAFQAw%3D%3D</a:t>
            </a:r>
            <a:r>
              <a:rPr lang="it-IT" sz="12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38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3E9D-BBA9-187D-1539-EF2966C3A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5F6077AA-7F38-D549-A6BA-22FAB71D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773635" cy="655638"/>
          </a:xfrm>
        </p:spPr>
        <p:txBody>
          <a:bodyPr/>
          <a:lstStyle/>
          <a:p>
            <a:r>
              <a:rPr lang="it-IT" sz="2800" dirty="0"/>
              <a:t>Oggetto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B61B297-DB0B-1551-FF4B-248C87F0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99"/>
          <a:stretch>
            <a:fillRect/>
          </a:stretch>
        </p:blipFill>
        <p:spPr>
          <a:xfrm>
            <a:off x="0" y="1089660"/>
            <a:ext cx="9144000" cy="51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0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A6026-22A7-603E-06C4-D9CE661F5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83EC118-67D7-465C-65B2-F566AE28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773635" cy="655638"/>
          </a:xfrm>
        </p:spPr>
        <p:txBody>
          <a:bodyPr/>
          <a:lstStyle/>
          <a:p>
            <a:r>
              <a:rPr lang="it-IT" sz="2800" dirty="0"/>
              <a:t>Oggetto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B249AD-31E6-F4F3-804C-CAF10919B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407"/>
            <a:ext cx="9144000" cy="4845346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F1E490C-C8A8-24D1-D360-EF65FA23AF6C}"/>
              </a:ext>
            </a:extLst>
          </p:cNvPr>
          <p:cNvSpPr/>
          <p:nvPr/>
        </p:nvSpPr>
        <p:spPr>
          <a:xfrm>
            <a:off x="4160519" y="1840230"/>
            <a:ext cx="531495" cy="605790"/>
          </a:xfrm>
          <a:prstGeom prst="roundRect">
            <a:avLst>
              <a:gd name="adj" fmla="val 35838"/>
            </a:avLst>
          </a:prstGeom>
          <a:solidFill>
            <a:srgbClr val="00B050">
              <a:alpha val="25098"/>
            </a:srgb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09245D56-8C58-C204-5EB1-BA48F7699A41}"/>
              </a:ext>
            </a:extLst>
          </p:cNvPr>
          <p:cNvSpPr/>
          <p:nvPr/>
        </p:nvSpPr>
        <p:spPr>
          <a:xfrm rot="12942902" flipV="1">
            <a:off x="4639113" y="2276935"/>
            <a:ext cx="1166647" cy="605790"/>
          </a:xfrm>
          <a:prstGeom prst="rightArrow">
            <a:avLst/>
          </a:prstGeom>
          <a:solidFill>
            <a:srgbClr val="00B050">
              <a:alpha val="25098"/>
            </a:srgb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7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Oggetto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4317" y="1192326"/>
            <a:ext cx="3496627" cy="55022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50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CATEGORIE OMOGENEE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924317" y="1914117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IN </a:t>
            </a:r>
            <a:r>
              <a:rPr lang="it-IT" sz="240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LINEA</a:t>
            </a:r>
            <a:endParaRPr lang="it-IT" sz="1600" dirty="0">
              <a:solidFill>
                <a:srgbClr val="00B050"/>
              </a:solidFill>
              <a:latin typeface="Swis721 Cn BT" panose="020B0506020202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814077" y="1914117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b="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A </a:t>
            </a:r>
            <a:r>
              <a:rPr lang="it-IT" sz="2400" b="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BLOCCO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4924317" y="3043666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A </a:t>
            </a:r>
            <a:r>
              <a:rPr lang="it-IT" sz="240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SCHIERA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6814077" y="3043666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A </a:t>
            </a:r>
            <a:r>
              <a:rPr lang="it-IT" sz="240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TORRE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924317" y="4173215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sz="120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A </a:t>
            </a:r>
            <a:r>
              <a:rPr lang="it-IT" sz="200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BALLATOIO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6814077" y="4173214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sz="160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UNIFAMILIARE</a:t>
            </a:r>
            <a:r>
              <a:rPr lang="it-IT" sz="105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 </a:t>
            </a:r>
            <a:r>
              <a:rPr lang="it-IT" sz="160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ISOLATA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924317" y="5302764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sz="160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BIFAMILIARE</a:t>
            </a:r>
          </a:p>
          <a:p>
            <a:r>
              <a:rPr lang="it-IT" sz="160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TRIFAMILIARE</a:t>
            </a:r>
          </a:p>
          <a:p>
            <a:r>
              <a:rPr lang="it-IT" sz="1600" spc="-10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QUADRIFAMILIARE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6814077" y="5302764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b="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MISTA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34B11E2-6C3D-48B9-ACE1-0F65D3138F39}"/>
              </a:ext>
            </a:extLst>
          </p:cNvPr>
          <p:cNvSpPr txBox="1">
            <a:spLocks/>
          </p:cNvSpPr>
          <p:nvPr/>
        </p:nvSpPr>
        <p:spPr>
          <a:xfrm>
            <a:off x="687914" y="1192326"/>
            <a:ext cx="3496627" cy="55022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50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ELEMENTI DI CLASSIFICAZIONE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58C350A7-4F45-4E6C-A77A-62A7ECBD503F}"/>
              </a:ext>
            </a:extLst>
          </p:cNvPr>
          <p:cNvSpPr txBox="1">
            <a:spLocks/>
          </p:cNvSpPr>
          <p:nvPr/>
        </p:nvSpPr>
        <p:spPr>
          <a:xfrm>
            <a:off x="687914" y="1914117"/>
            <a:ext cx="1606867" cy="1214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FORMA E </a:t>
            </a:r>
            <a:r>
              <a:rPr lang="it-IT" spc="-10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CARATTERISTICHE</a:t>
            </a:r>
            <a:r>
              <a:rPr lang="it-IT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 DEL PIANO TIPO</a:t>
            </a:r>
          </a:p>
          <a:p>
            <a:r>
              <a:rPr lang="it-IT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(NUMERO DI ALLOGGI)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EDDB3E83-3B26-4DDC-BAE9-FB29D38199DA}"/>
              </a:ext>
            </a:extLst>
          </p:cNvPr>
          <p:cNvSpPr txBox="1">
            <a:spLocks/>
          </p:cNvSpPr>
          <p:nvPr/>
        </p:nvSpPr>
        <p:spPr>
          <a:xfrm>
            <a:off x="2577674" y="1914117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b="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APERTURE</a:t>
            </a:r>
          </a:p>
          <a:p>
            <a:r>
              <a:rPr lang="it-IT" b="0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SUI FRONTI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618C64C5-3070-4A00-98DE-A7B1D4027831}"/>
              </a:ext>
            </a:extLst>
          </p:cNvPr>
          <p:cNvSpPr txBox="1">
            <a:spLocks/>
          </p:cNvSpPr>
          <p:nvPr/>
        </p:nvSpPr>
        <p:spPr>
          <a:xfrm>
            <a:off x="687913" y="3300209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600" b="1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1400" dirty="0"/>
              <a:t>RAPPORTO CON IL LOTTO DI PERTINENZA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E36519D-D08D-46FB-B0F8-FCDFF0964E83}"/>
              </a:ext>
            </a:extLst>
          </p:cNvPr>
          <p:cNvSpPr txBox="1">
            <a:spLocks/>
          </p:cNvSpPr>
          <p:nvPr/>
        </p:nvSpPr>
        <p:spPr>
          <a:xfrm>
            <a:off x="2577674" y="3043666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 spc="-50">
                <a:solidFill>
                  <a:srgbClr val="00B050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b="0" dirty="0">
                <a:latin typeface="Swis721 Cn BT" panose="020B0506020202030204" pitchFamily="34" charset="0"/>
              </a:rPr>
              <a:t>NUMERO DI PIANI</a:t>
            </a:r>
          </a:p>
          <a:p>
            <a:r>
              <a:rPr lang="it-IT" b="0" dirty="0">
                <a:latin typeface="Swis721 Cn BT" panose="020B0506020202030204" pitchFamily="34" charset="0"/>
              </a:rPr>
              <a:t>E RELATIVE DESTINAZIONI D’USO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4274C06C-39CC-4894-8A4E-6A8E1C588688}"/>
              </a:ext>
            </a:extLst>
          </p:cNvPr>
          <p:cNvSpPr txBox="1">
            <a:spLocks/>
          </p:cNvSpPr>
          <p:nvPr/>
        </p:nvSpPr>
        <p:spPr>
          <a:xfrm>
            <a:off x="687914" y="4429759"/>
            <a:ext cx="1606867" cy="70144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600" b="1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1400" dirty="0"/>
              <a:t>SISTEMA DI ACCESSI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F51ED3BD-D3F5-4276-9B15-2C5C195058F2}"/>
              </a:ext>
            </a:extLst>
          </p:cNvPr>
          <p:cNvSpPr txBox="1">
            <a:spLocks/>
          </p:cNvSpPr>
          <p:nvPr/>
        </p:nvSpPr>
        <p:spPr>
          <a:xfrm>
            <a:off x="2577674" y="4173215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>
                <a:solidFill>
                  <a:srgbClr val="0070C0"/>
                </a:solidFill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B050"/>
                </a:solidFill>
                <a:latin typeface="Swis721 Cn BT" panose="020B0506020202030204" pitchFamily="34" charset="0"/>
                <a:cs typeface="Segoe UI Semilight" panose="020B0402040204020203" pitchFamily="34" charset="0"/>
              </a:rPr>
              <a:t>AGGREGABILITÀ DEL TIPO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294FD39E-44A9-4447-8EED-FEF1BD0F11EE}"/>
              </a:ext>
            </a:extLst>
          </p:cNvPr>
          <p:cNvSpPr txBox="1">
            <a:spLocks/>
          </p:cNvSpPr>
          <p:nvPr/>
        </p:nvSpPr>
        <p:spPr>
          <a:xfrm>
            <a:off x="687913" y="5302764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600" b="1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1400" dirty="0"/>
              <a:t>ORGANIZZAZIONE FUNZIONALE INTERNA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291D093-895E-49DA-826D-55B5327226BA}"/>
              </a:ext>
            </a:extLst>
          </p:cNvPr>
          <p:cNvSpPr txBox="1">
            <a:spLocks/>
          </p:cNvSpPr>
          <p:nvPr/>
        </p:nvSpPr>
        <p:spPr>
          <a:xfrm>
            <a:off x="2577674" y="5302764"/>
            <a:ext cx="1606867" cy="9579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600" b="1">
                <a:solidFill>
                  <a:srgbClr val="00B050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1400" dirty="0"/>
              <a:t>ORGANIZZAZIONE DEL SUBSISTEMA STRUTTURALE</a:t>
            </a:r>
          </a:p>
        </p:txBody>
      </p:sp>
    </p:spTree>
    <p:extLst>
      <p:ext uri="{BB962C8B-B14F-4D97-AF65-F5344CB8AC3E}">
        <p14:creationId xmlns:p14="http://schemas.microsoft.com/office/powerpoint/2010/main" val="204148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EB2F343-58AB-446C-AF1E-5074BF595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15" y="1645921"/>
            <a:ext cx="7582570" cy="455427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Oggetto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58412F9-E630-9F78-3D45-2AC28106ED18}"/>
              </a:ext>
            </a:extLst>
          </p:cNvPr>
          <p:cNvSpPr txBox="1">
            <a:spLocks/>
          </p:cNvSpPr>
          <p:nvPr/>
        </p:nvSpPr>
        <p:spPr>
          <a:xfrm>
            <a:off x="1684802" y="1714054"/>
            <a:ext cx="1683238" cy="5549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B050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it-IT" sz="1600" dirty="0">
                <a:latin typeface="Swis721 Cn BT" panose="020B0506020202030204" pitchFamily="34" charset="0"/>
              </a:rPr>
              <a:t>Edificio isolato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55B5048-8394-F23F-DDCB-BA44C3FF78DE}"/>
              </a:ext>
            </a:extLst>
          </p:cNvPr>
          <p:cNvSpPr txBox="1">
            <a:spLocks/>
          </p:cNvSpPr>
          <p:nvPr/>
        </p:nvSpPr>
        <p:spPr>
          <a:xfrm>
            <a:off x="7201682" y="2476054"/>
            <a:ext cx="1797538" cy="5549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B050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sz="1600" dirty="0">
                <a:latin typeface="Swis721 Cn BT" panose="020B0506020202030204" pitchFamily="34" charset="0"/>
              </a:rPr>
              <a:t>Lotto di pertinenza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1AF42AE-814E-B213-5F94-F6F8BE119D74}"/>
              </a:ext>
            </a:extLst>
          </p:cNvPr>
          <p:cNvSpPr txBox="1">
            <a:spLocks/>
          </p:cNvSpPr>
          <p:nvPr/>
        </p:nvSpPr>
        <p:spPr>
          <a:xfrm>
            <a:off x="107462" y="4723954"/>
            <a:ext cx="1683238" cy="5549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B050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it-IT" sz="1600" dirty="0">
                <a:latin typeface="Swis721 Cn BT" panose="020B0506020202030204" pitchFamily="34" charset="0"/>
              </a:rPr>
              <a:t>Accesso veicolare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BBB363C-44F0-EA1C-FC5C-98411AE6F66C}"/>
              </a:ext>
            </a:extLst>
          </p:cNvPr>
          <p:cNvSpPr txBox="1">
            <a:spLocks/>
          </p:cNvSpPr>
          <p:nvPr/>
        </p:nvSpPr>
        <p:spPr>
          <a:xfrm>
            <a:off x="1319042" y="5287482"/>
            <a:ext cx="1683238" cy="5549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B050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it-IT" sz="1600" dirty="0">
                <a:latin typeface="Swis721 Cn BT" panose="020B0506020202030204" pitchFamily="34" charset="0"/>
              </a:rPr>
              <a:t>Accesso pedonale</a:t>
            </a:r>
          </a:p>
        </p:txBody>
      </p:sp>
    </p:spTree>
    <p:extLst>
      <p:ext uri="{BB962C8B-B14F-4D97-AF65-F5344CB8AC3E}">
        <p14:creationId xmlns:p14="http://schemas.microsoft.com/office/powerpoint/2010/main" val="333405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Oggetto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D4599613-43BD-4DC7-A29E-7A398EE3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62259"/>
            <a:ext cx="1944687" cy="179565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TIPO EDILIZIO</a:t>
            </a:r>
          </a:p>
          <a:p>
            <a:pPr algn="ctr">
              <a:spcBef>
                <a:spcPct val="0"/>
              </a:spcBef>
            </a:pPr>
            <a:r>
              <a:rPr lang="it-IT" altLang="it-IT" sz="24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BIFAMILIARE</a:t>
            </a:r>
            <a:endParaRPr lang="it-IT" altLang="it-IT" b="1" dirty="0">
              <a:solidFill>
                <a:schemeClr val="bg1"/>
              </a:solidFill>
              <a:latin typeface="Swis721 Cn BT" panose="020B0506020202030204" pitchFamily="34" charset="0"/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9" name="Rectangle 66">
            <a:extLst>
              <a:ext uri="{FF2B5EF4-FFF2-40B4-BE49-F238E27FC236}">
                <a16:creationId xmlns:a16="http://schemas.microsoft.com/office/drawing/2014/main" id="{6648ED06-86D0-4308-82F3-FC44EE6ED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760" y="4462259"/>
            <a:ext cx="1944687" cy="179565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TIPO EDILIZIO</a:t>
            </a:r>
          </a:p>
          <a:p>
            <a:pPr algn="ctr">
              <a:spcBef>
                <a:spcPct val="0"/>
              </a:spcBef>
            </a:pPr>
            <a:r>
              <a:rPr lang="it-IT" altLang="it-IT" sz="24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QUADRI</a:t>
            </a:r>
          </a:p>
          <a:p>
            <a:pPr algn="ctr">
              <a:spcBef>
                <a:spcPct val="0"/>
              </a:spcBef>
            </a:pPr>
            <a:r>
              <a:rPr lang="it-IT" altLang="it-IT" sz="24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FAMILIARE</a:t>
            </a:r>
            <a:endParaRPr lang="it-IT" altLang="it-IT" b="1" dirty="0">
              <a:solidFill>
                <a:schemeClr val="bg1"/>
              </a:solidFill>
              <a:latin typeface="Swis721 Cn BT" panose="020B0506020202030204" pitchFamily="34" charset="0"/>
              <a:ea typeface="+mj-ea"/>
              <a:cs typeface="Segoe UI Semilight" panose="020B04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558A54-F721-4625-91B2-14F5542FF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22861"/>
            <a:ext cx="3688382" cy="32107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9B2224-3042-419C-BFFF-B98D26767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43" y="1136136"/>
            <a:ext cx="3760907" cy="32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2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A57F7-1AC7-1FCB-E562-A208F4D4B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6A65810-E33A-C664-511F-1D6FD215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773635" cy="655638"/>
          </a:xfrm>
        </p:spPr>
        <p:txBody>
          <a:bodyPr/>
          <a:lstStyle/>
          <a:p>
            <a:r>
              <a:rPr lang="it-IT" sz="2800" dirty="0"/>
              <a:t>Elaborati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055809D-AFA0-D3AD-5B69-0067516559A3}"/>
              </a:ext>
            </a:extLst>
          </p:cNvPr>
          <p:cNvSpPr txBox="1">
            <a:spLocks/>
          </p:cNvSpPr>
          <p:nvPr/>
        </p:nvSpPr>
        <p:spPr>
          <a:xfrm>
            <a:off x="958222" y="1295213"/>
            <a:ext cx="7227556" cy="73638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defRPr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it-IT" sz="2000" dirty="0"/>
              <a:t>RELAZIONI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941AF29-E14B-15CD-684D-FEB0D38BD92C}"/>
              </a:ext>
            </a:extLst>
          </p:cNvPr>
          <p:cNvSpPr txBox="1">
            <a:spLocks/>
          </p:cNvSpPr>
          <p:nvPr/>
        </p:nvSpPr>
        <p:spPr>
          <a:xfrm>
            <a:off x="2446808" y="2182439"/>
            <a:ext cx="5738970" cy="554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buNone/>
              <a:defRPr sz="1400" b="1">
                <a:solidFill>
                  <a:srgbClr val="00B050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just"/>
            <a:r>
              <a:rPr lang="it-IT" sz="2000" dirty="0">
                <a:latin typeface="Swis721 Cn BT" panose="020B0506020202030204" pitchFamily="34" charset="0"/>
              </a:rPr>
              <a:t>RELAZIONE ILLUSTRATIVA</a:t>
            </a:r>
          </a:p>
        </p:txBody>
      </p:sp>
      <p:sp>
        <p:nvSpPr>
          <p:cNvPr id="10" name="Rectangle 66">
            <a:extLst>
              <a:ext uri="{FF2B5EF4-FFF2-40B4-BE49-F238E27FC236}">
                <a16:creationId xmlns:a16="http://schemas.microsoft.com/office/drawing/2014/main" id="{F07FD496-F9E6-20C2-AA47-408EF474D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22" y="2182439"/>
            <a:ext cx="1305706" cy="5549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108000" rIns="91440" bIns="108000" rtlCol="0" anchor="ctr">
            <a:noAutofit/>
          </a:bodyPr>
          <a:lstStyle/>
          <a:p>
            <a:pPr algn="ctr"/>
            <a:r>
              <a:rPr lang="it-IT" altLang="it-IT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Segoe UI Semilight" panose="020B0402040204020203" pitchFamily="34" charset="0"/>
              </a:rPr>
              <a:t>R.GE.01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504D5E5-8F5C-B8FC-79B8-E6709D1CBB0D}"/>
              </a:ext>
            </a:extLst>
          </p:cNvPr>
          <p:cNvSpPr txBox="1">
            <a:spLocks/>
          </p:cNvSpPr>
          <p:nvPr/>
        </p:nvSpPr>
        <p:spPr>
          <a:xfrm>
            <a:off x="2446806" y="2813563"/>
            <a:ext cx="5738971" cy="32671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108000" rIns="91440" bIns="108000" rtlCol="0" anchor="t">
            <a:noAutofit/>
          </a:bodyPr>
          <a:lstStyle>
            <a:defPPr>
              <a:defRPr lang="it-IT"/>
            </a:defPPr>
            <a:lvl1pPr algn="just">
              <a:lnSpc>
                <a:spcPct val="100000"/>
              </a:lnSpc>
              <a:buNone/>
              <a:defRPr sz="12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Riporta la </a:t>
            </a:r>
            <a:r>
              <a:rPr lang="it-IT" sz="1400" b="1" dirty="0">
                <a:solidFill>
                  <a:srgbClr val="00B050"/>
                </a:solidFill>
              </a:rPr>
              <a:t>descrizione motivata </a:t>
            </a:r>
            <a:r>
              <a:rPr lang="it-IT" sz="1400" dirty="0"/>
              <a:t>delle scelte progettuali di </a:t>
            </a:r>
            <a:r>
              <a:rPr lang="it-IT" sz="1400" b="1" dirty="0">
                <a:solidFill>
                  <a:srgbClr val="00B050"/>
                </a:solidFill>
              </a:rPr>
              <a:t>layout</a:t>
            </a:r>
            <a:r>
              <a:rPr lang="it-IT" sz="1400" dirty="0"/>
              <a:t>, le </a:t>
            </a:r>
            <a:r>
              <a:rPr lang="it-IT" sz="1400" b="1" dirty="0">
                <a:solidFill>
                  <a:srgbClr val="00B050"/>
                </a:solidFill>
              </a:rPr>
              <a:t>soluzioni</a:t>
            </a:r>
            <a:r>
              <a:rPr lang="it-IT" sz="1400" dirty="0"/>
              <a:t> d’involucro e partizione, i relativi </a:t>
            </a:r>
            <a:r>
              <a:rPr lang="it-IT" sz="1400" b="1" dirty="0">
                <a:solidFill>
                  <a:srgbClr val="00B050"/>
                </a:solidFill>
              </a:rPr>
              <a:t>materiali</a:t>
            </a:r>
            <a:r>
              <a:rPr lang="it-IT" sz="1400" dirty="0"/>
              <a:t> e </a:t>
            </a:r>
            <a:r>
              <a:rPr lang="it-IT" sz="1400" b="1" dirty="0">
                <a:solidFill>
                  <a:srgbClr val="00B050"/>
                </a:solidFill>
              </a:rPr>
              <a:t>componenti</a:t>
            </a:r>
            <a:r>
              <a:rPr lang="it-IT" sz="1400" dirty="0"/>
              <a:t>, le strategie e le azioni per la </a:t>
            </a:r>
            <a:r>
              <a:rPr lang="it-IT" sz="1400" b="1" dirty="0">
                <a:solidFill>
                  <a:srgbClr val="00B050"/>
                </a:solidFill>
              </a:rPr>
              <a:t>sostenibilità</a:t>
            </a:r>
            <a:r>
              <a:rPr lang="it-IT" sz="1400" dirty="0"/>
              <a:t> dell’edificio.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Illustra le </a:t>
            </a:r>
            <a:r>
              <a:rPr lang="it-IT" sz="1400" b="1" dirty="0">
                <a:solidFill>
                  <a:srgbClr val="00B050"/>
                </a:solidFill>
              </a:rPr>
              <a:t>scelte</a:t>
            </a:r>
            <a:r>
              <a:rPr lang="it-IT" sz="1400" dirty="0"/>
              <a:t> relative alla </a:t>
            </a:r>
            <a:r>
              <a:rPr lang="it-IT" sz="1400" b="1" dirty="0">
                <a:solidFill>
                  <a:srgbClr val="00B050"/>
                </a:solidFill>
              </a:rPr>
              <a:t>concezione strutturale</a:t>
            </a:r>
            <a:r>
              <a:rPr lang="it-IT" sz="1400" dirty="0"/>
              <a:t>, la scelta dei materiali adottati per le strutture portanti, le assunzioni di primo dimensionamento.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Riporta le scelte motivate delle soluzioni individuate per i </a:t>
            </a:r>
            <a:r>
              <a:rPr lang="it-IT" sz="1400" b="1" dirty="0">
                <a:solidFill>
                  <a:srgbClr val="00B050"/>
                </a:solidFill>
              </a:rPr>
              <a:t>servizi</a:t>
            </a:r>
            <a:r>
              <a:rPr lang="it-IT" sz="1400" dirty="0"/>
              <a:t> </a:t>
            </a:r>
            <a:r>
              <a:rPr lang="it-IT" sz="1400" b="1" dirty="0">
                <a:solidFill>
                  <a:srgbClr val="00B050"/>
                </a:solidFill>
              </a:rPr>
              <a:t>tecnologici</a:t>
            </a:r>
            <a:r>
              <a:rPr lang="it-IT" sz="1400" dirty="0"/>
              <a:t> dell’edificio, in relazione alle condizioni previste di </a:t>
            </a:r>
            <a:r>
              <a:rPr lang="it-IT" sz="1400" b="1" dirty="0">
                <a:solidFill>
                  <a:srgbClr val="00B050"/>
                </a:solidFill>
              </a:rPr>
              <a:t>comfort</a:t>
            </a:r>
            <a:r>
              <a:rPr lang="it-IT" sz="1400" dirty="0"/>
              <a:t> degli utenti.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Individua i </a:t>
            </a:r>
            <a:r>
              <a:rPr lang="it-IT" sz="1400" b="1" dirty="0">
                <a:solidFill>
                  <a:srgbClr val="00B050"/>
                </a:solidFill>
              </a:rPr>
              <a:t>criteri ambientali minimi </a:t>
            </a:r>
            <a:r>
              <a:rPr lang="it-IT" sz="1400" dirty="0"/>
              <a:t>pertinenti alla progettazione dell’edificio e le azioni / strategie adottate.</a:t>
            </a:r>
          </a:p>
        </p:txBody>
      </p:sp>
    </p:spTree>
    <p:extLst>
      <p:ext uri="{BB962C8B-B14F-4D97-AF65-F5344CB8AC3E}">
        <p14:creationId xmlns:p14="http://schemas.microsoft.com/office/powerpoint/2010/main" val="86048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Lezione ENAIP">
      <a:dk1>
        <a:sysClr val="windowText" lastClr="000000"/>
      </a:dk1>
      <a:lt1>
        <a:sysClr val="window" lastClr="FFFFFF"/>
      </a:lt1>
      <a:dk2>
        <a:srgbClr val="BA0606"/>
      </a:dk2>
      <a:lt2>
        <a:srgbClr val="F2F2F2"/>
      </a:lt2>
      <a:accent1>
        <a:srgbClr val="BA0606"/>
      </a:accent1>
      <a:accent2>
        <a:srgbClr val="656565"/>
      </a:accent2>
      <a:accent3>
        <a:srgbClr val="989898"/>
      </a:accent3>
      <a:accent4>
        <a:srgbClr val="CBCBCB"/>
      </a:accent4>
      <a:accent5>
        <a:srgbClr val="EAEAEA"/>
      </a:accent5>
      <a:accent6>
        <a:srgbClr val="F2F2F2"/>
      </a:accent6>
      <a:hlink>
        <a:srgbClr val="BA0606"/>
      </a:hlink>
      <a:folHlink>
        <a:srgbClr val="BA0606"/>
      </a:folHlink>
    </a:clrScheme>
    <a:fontScheme name="Lezioni ENAIP">
      <a:majorFont>
        <a:latin typeface="Source Sans Pro Black"/>
        <a:ea typeface=""/>
        <a:cs typeface=""/>
      </a:majorFont>
      <a:minorFont>
        <a:latin typeface="Source Sans Pro Light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518</Words>
  <Application>Microsoft Office PowerPoint</Application>
  <PresentationFormat>Presentazione su schermo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Segoe UI Semilight</vt:lpstr>
      <vt:lpstr>Calibri</vt:lpstr>
      <vt:lpstr>Swis721 Cn BT</vt:lpstr>
      <vt:lpstr>Source Sans Pro Black</vt:lpstr>
      <vt:lpstr>Tema di Office</vt:lpstr>
      <vt:lpstr>Presentazione standard di PowerPoint</vt:lpstr>
      <vt:lpstr>Contenuti</vt:lpstr>
      <vt:lpstr>Oggetto </vt:lpstr>
      <vt:lpstr>Oggetto </vt:lpstr>
      <vt:lpstr>Oggetto </vt:lpstr>
      <vt:lpstr>Oggetto</vt:lpstr>
      <vt:lpstr>Oggetto</vt:lpstr>
      <vt:lpstr>Oggetto</vt:lpstr>
      <vt:lpstr>Elaborati</vt:lpstr>
      <vt:lpstr>Elaborati</vt:lpstr>
      <vt:lpstr>Elaborati</vt:lpstr>
      <vt:lpstr>Sviluppo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STIVAL CARLO ANTONIO</cp:lastModifiedBy>
  <cp:revision>1741</cp:revision>
  <dcterms:created xsi:type="dcterms:W3CDTF">2015-04-04T13:30:53Z</dcterms:created>
  <dcterms:modified xsi:type="dcterms:W3CDTF">2025-09-30T12:46:07Z</dcterms:modified>
</cp:coreProperties>
</file>