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59" r:id="rId3"/>
    <p:sldId id="260" r:id="rId4"/>
    <p:sldId id="282" r:id="rId5"/>
    <p:sldId id="263" r:id="rId6"/>
    <p:sldId id="261" r:id="rId7"/>
    <p:sldId id="262" r:id="rId8"/>
    <p:sldId id="281" r:id="rId9"/>
    <p:sldId id="265" r:id="rId10"/>
    <p:sldId id="266" r:id="rId11"/>
    <p:sldId id="267" r:id="rId12"/>
    <p:sldId id="269" r:id="rId13"/>
    <p:sldId id="268" r:id="rId14"/>
    <p:sldId id="270" r:id="rId15"/>
    <p:sldId id="271" r:id="rId16"/>
    <p:sldId id="280"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F8AD7D-F295-43C6-BA87-67A0200D3C36}" type="datetimeFigureOut">
              <a:rPr lang="it-IT" smtClean="0"/>
              <a:pPr/>
              <a:t>24/09/2025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B7E38F-3BA1-4C01-877B-84BC49B91593}" type="slidenum">
              <a:rPr lang="it-IT" smtClean="0"/>
              <a:pPr/>
              <a:t>‹N›</a:t>
            </a:fld>
            <a:endParaRPr lang="it-IT"/>
          </a:p>
        </p:txBody>
      </p:sp>
    </p:spTree>
    <p:extLst>
      <p:ext uri="{BB962C8B-B14F-4D97-AF65-F5344CB8AC3E}">
        <p14:creationId xmlns:p14="http://schemas.microsoft.com/office/powerpoint/2010/main" val="30102297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FC748-6110-495D-82E4-A352E0A24456}" type="datetimeFigureOut">
              <a:rPr lang="it-IT" smtClean="0"/>
              <a:pPr/>
              <a:t>24/09/2025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9A9F0-15F3-43FD-A34E-DB71226D0F5D}" type="slidenum">
              <a:rPr lang="it-IT" smtClean="0"/>
              <a:pPr/>
              <a:t>‹N›</a:t>
            </a:fld>
            <a:endParaRPr lang="it-IT"/>
          </a:p>
        </p:txBody>
      </p:sp>
    </p:spTree>
    <p:extLst>
      <p:ext uri="{BB962C8B-B14F-4D97-AF65-F5344CB8AC3E}">
        <p14:creationId xmlns:p14="http://schemas.microsoft.com/office/powerpoint/2010/main" val="2812006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p>
        </p:txBody>
      </p:sp>
      <p:sp>
        <p:nvSpPr>
          <p:cNvPr id="4" name="Segnaposto numero diapositiva 3"/>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E3AAEEB7-370C-4CD1-84ED-44A96922B98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980728"/>
            <a:ext cx="8229600" cy="4525963"/>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AEEB7-370C-4CD1-84ED-44A96922B98A}" type="slidenum">
              <a:rPr lang="it-IT" smtClean="0"/>
              <a:pPr/>
              <a:t>‹N›</a:t>
            </a:fld>
            <a:endParaRPr lang="it-IT"/>
          </a:p>
        </p:txBody>
      </p:sp>
      <p:sp>
        <p:nvSpPr>
          <p:cNvPr id="8" name="Rectangle 8"/>
          <p:cNvSpPr>
            <a:spLocks noChangeArrowheads="1"/>
          </p:cNvSpPr>
          <p:nvPr userDrawn="1"/>
        </p:nvSpPr>
        <p:spPr bwMode="auto">
          <a:xfrm>
            <a:off x="0" y="-99392"/>
            <a:ext cx="9144000" cy="792163"/>
          </a:xfrm>
          <a:prstGeom prst="rect">
            <a:avLst/>
          </a:prstGeom>
          <a:noFill/>
          <a:ln w="9525">
            <a:noFill/>
            <a:miter lim="800000"/>
            <a:headEnd/>
            <a:tailEnd/>
          </a:ln>
          <a:effectLst/>
        </p:spPr>
        <p:txBody>
          <a:bodyPr anchor="ctr"/>
          <a:lstStyle/>
          <a:p>
            <a:pPr algn="ctr"/>
            <a:r>
              <a:rPr lang="it-IT" sz="1200" b="0" i="0" kern="1200" dirty="0">
                <a:solidFill>
                  <a:schemeClr val="tx1"/>
                </a:solidFill>
                <a:effectLst/>
                <a:latin typeface="+mn-lt"/>
                <a:ea typeface="+mn-ea"/>
                <a:cs typeface="+mn-cs"/>
              </a:rPr>
              <a:t>Blanchard O., </a:t>
            </a:r>
            <a:r>
              <a:rPr lang="it-IT" sz="1200" b="0" i="0" kern="1200" dirty="0" err="1">
                <a:solidFill>
                  <a:schemeClr val="tx1"/>
                </a:solidFill>
                <a:effectLst/>
                <a:latin typeface="+mn-lt"/>
                <a:ea typeface="+mn-ea"/>
                <a:cs typeface="+mn-cs"/>
              </a:rPr>
              <a:t>Amighini</a:t>
            </a:r>
            <a:r>
              <a:rPr lang="it-IT" sz="1200" b="0" i="0" kern="1200" dirty="0">
                <a:solidFill>
                  <a:schemeClr val="tx1"/>
                </a:solidFill>
                <a:effectLst/>
                <a:latin typeface="+mn-lt"/>
                <a:ea typeface="+mn-ea"/>
                <a:cs typeface="+mn-cs"/>
              </a:rPr>
              <a:t> A., Giavazzi F.</a:t>
            </a:r>
            <a:r>
              <a:rPr kumimoji="0" lang="it-IT" sz="1200" b="0" i="0" u="none" strike="noStrike" kern="0" cap="none" spc="0" normalizeH="0" baseline="0" noProof="0" dirty="0">
                <a:ln>
                  <a:noFill/>
                </a:ln>
                <a:solidFill>
                  <a:sysClr val="windowText" lastClr="000000"/>
                </a:solidFill>
                <a:effectLst/>
                <a:uLnTx/>
                <a:uFillTx/>
                <a:latin typeface="+mn-lt"/>
              </a:rPr>
              <a:t>, «</a:t>
            </a:r>
            <a:r>
              <a:rPr lang="it-IT" sz="1200" dirty="0">
                <a:latin typeface="+mn-lt"/>
              </a:rPr>
              <a:t>Macroeconomia</a:t>
            </a:r>
            <a:r>
              <a:rPr kumimoji="0" lang="it-IT" sz="1200" b="0" i="0" u="none" strike="noStrike" kern="0" cap="none" spc="0" normalizeH="0" baseline="0" noProof="0" dirty="0">
                <a:ln>
                  <a:noFill/>
                </a:ln>
                <a:solidFill>
                  <a:sysClr val="windowText" lastClr="000000"/>
                </a:solidFill>
                <a:effectLst/>
                <a:uLnTx/>
                <a:uFillTx/>
                <a:latin typeface="+mn-lt"/>
              </a:rPr>
              <a:t>» Il Mulino, 2024</a:t>
            </a:r>
          </a:p>
          <a:p>
            <a:pPr algn="ctr"/>
            <a:r>
              <a:rPr kumimoji="0" lang="it-IT" sz="1200" b="0" i="0" u="none" strike="noStrike" kern="0" cap="none" spc="0" normalizeH="0" baseline="0" noProof="0" dirty="0">
                <a:ln>
                  <a:noFill/>
                </a:ln>
                <a:solidFill>
                  <a:sysClr val="windowText" lastClr="000000"/>
                </a:solidFill>
                <a:effectLst/>
                <a:uLnTx/>
                <a:uFillTx/>
                <a:latin typeface="+mn-lt"/>
              </a:rPr>
              <a:t>Capitolo II. Un viaggio attraverso il libro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EC3529-A994-48C8-9589-6DD28F171CA5}"/>
              </a:ext>
            </a:extLst>
          </p:cNvPr>
          <p:cNvSpPr>
            <a:spLocks noGrp="1"/>
          </p:cNvSpPr>
          <p:nvPr>
            <p:ph type="ctrTitle"/>
          </p:nvPr>
        </p:nvSpPr>
        <p:spPr/>
        <p:txBody>
          <a:bodyPr/>
          <a:lstStyle/>
          <a:p>
            <a:r>
              <a:rPr lang="it-IT" dirty="0"/>
              <a:t>Capitolo II</a:t>
            </a:r>
          </a:p>
        </p:txBody>
      </p:sp>
      <p:sp>
        <p:nvSpPr>
          <p:cNvPr id="3" name="Sottotitolo 2">
            <a:extLst>
              <a:ext uri="{FF2B5EF4-FFF2-40B4-BE49-F238E27FC236}">
                <a16:creationId xmlns:a16="http://schemas.microsoft.com/office/drawing/2014/main" id="{4456731E-5046-47B8-A5B2-54DEF171BB73}"/>
              </a:ext>
            </a:extLst>
          </p:cNvPr>
          <p:cNvSpPr>
            <a:spLocks noGrp="1"/>
          </p:cNvSpPr>
          <p:nvPr>
            <p:ph type="subTitle" idx="1"/>
          </p:nvPr>
        </p:nvSpPr>
        <p:spPr/>
        <p:txBody>
          <a:bodyPr/>
          <a:lstStyle/>
          <a:p>
            <a:r>
              <a:rPr lang="it-IT" dirty="0"/>
              <a:t>Un viaggio attraverso il libro</a:t>
            </a:r>
          </a:p>
        </p:txBody>
      </p:sp>
      <p:sp>
        <p:nvSpPr>
          <p:cNvPr id="4" name="Segnaposto numero diapositiva 3">
            <a:extLst>
              <a:ext uri="{FF2B5EF4-FFF2-40B4-BE49-F238E27FC236}">
                <a16:creationId xmlns:a16="http://schemas.microsoft.com/office/drawing/2014/main" id="{1B5DE5F3-2D19-43CB-B686-BC7747853E99}"/>
              </a:ext>
            </a:extLst>
          </p:cNvPr>
          <p:cNvSpPr>
            <a:spLocks noGrp="1"/>
          </p:cNvSpPr>
          <p:nvPr>
            <p:ph type="sldNum" sz="quarter" idx="12"/>
          </p:nvPr>
        </p:nvSpPr>
        <p:spPr/>
        <p:txBody>
          <a:bodyPr/>
          <a:lstStyle/>
          <a:p>
            <a:fld id="{E3AAEEB7-370C-4CD1-84ED-44A96922B98A}" type="slidenum">
              <a:rPr lang="it-IT" smtClean="0"/>
              <a:pPr/>
              <a:t>1</a:t>
            </a:fld>
            <a:endParaRPr lang="it-IT"/>
          </a:p>
        </p:txBody>
      </p:sp>
    </p:spTree>
    <p:extLst>
      <p:ext uri="{BB962C8B-B14F-4D97-AF65-F5344CB8AC3E}">
        <p14:creationId xmlns:p14="http://schemas.microsoft.com/office/powerpoint/2010/main" val="300621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1.3 Pil: livello o tasso di crescita?</a:t>
            </a:r>
          </a:p>
        </p:txBody>
      </p:sp>
      <p:sp>
        <p:nvSpPr>
          <p:cNvPr id="3" name="Segnaposto contenuto 2">
            <a:extLst>
              <a:ext uri="{FF2B5EF4-FFF2-40B4-BE49-F238E27FC236}">
                <a16:creationId xmlns:a16="http://schemas.microsoft.com/office/drawing/2014/main" id="{0D9D8500-2DC8-4E72-916A-2ADC97BF3090}"/>
              </a:ext>
            </a:extLst>
          </p:cNvPr>
          <p:cNvSpPr>
            <a:spLocks noGrp="1"/>
          </p:cNvSpPr>
          <p:nvPr>
            <p:ph idx="1"/>
          </p:nvPr>
        </p:nvSpPr>
        <p:spPr>
          <a:xfrm>
            <a:off x="323528" y="1166018"/>
            <a:ext cx="8532439" cy="4525963"/>
          </a:xfrm>
        </p:spPr>
        <p:txBody>
          <a:bodyPr>
            <a:normAutofit/>
          </a:bodyPr>
          <a:lstStyle/>
          <a:p>
            <a:pPr marL="0" indent="0">
              <a:buNone/>
            </a:pPr>
            <a:r>
              <a:rPr lang="it-IT" sz="2400" dirty="0"/>
              <a:t>Per valutare l’andamento di un’economia da un anno all’altro, gli economisti considerano il tasso di crescita del Pil reale, chiamato semplicemente crescita del Pil.</a:t>
            </a:r>
          </a:p>
          <a:p>
            <a:pPr marL="0" indent="0">
              <a:lnSpc>
                <a:spcPct val="90000"/>
              </a:lnSpc>
              <a:buNone/>
            </a:pPr>
            <a:r>
              <a:rPr lang="it-IT" altLang="it-IT" sz="2400" dirty="0"/>
              <a:t>Crescita del Pil al tempo </a:t>
            </a:r>
            <a:r>
              <a:rPr lang="it-IT" altLang="it-IT" sz="2400" i="1" dirty="0"/>
              <a:t>t</a:t>
            </a:r>
            <a:r>
              <a:rPr lang="it-IT" altLang="it-IT" sz="2400" dirty="0"/>
              <a:t>: tasso di crescita del Pil reale al tempo </a:t>
            </a:r>
            <a:r>
              <a:rPr lang="it-IT" altLang="it-IT" sz="2400" i="1" dirty="0"/>
              <a:t>t</a:t>
            </a:r>
            <a:r>
              <a:rPr lang="it-IT" altLang="it-IT" sz="2400" dirty="0"/>
              <a:t>:</a:t>
            </a:r>
          </a:p>
          <a:p>
            <a:pPr marL="0" indent="0">
              <a:lnSpc>
                <a:spcPct val="90000"/>
              </a:lnSpc>
              <a:buNone/>
            </a:pPr>
            <a:endParaRPr lang="it-IT" altLang="it-IT" sz="2400" baseline="-25000" dirty="0"/>
          </a:p>
          <a:p>
            <a:pPr marL="0" indent="0">
              <a:lnSpc>
                <a:spcPct val="90000"/>
              </a:lnSpc>
              <a:buNone/>
            </a:pPr>
            <a:endParaRPr lang="it-IT" altLang="it-IT" sz="2400" b="1" dirty="0"/>
          </a:p>
          <a:p>
            <a:pPr marL="0" indent="0">
              <a:lnSpc>
                <a:spcPct val="90000"/>
              </a:lnSpc>
              <a:buNone/>
            </a:pPr>
            <a:endParaRPr lang="it-IT" altLang="it-IT" sz="2400" b="1" dirty="0"/>
          </a:p>
          <a:p>
            <a:pPr marL="0" indent="0" algn="ctr">
              <a:lnSpc>
                <a:spcPct val="90000"/>
              </a:lnSpc>
              <a:buNone/>
            </a:pPr>
            <a:r>
              <a:rPr lang="it-IT" altLang="it-IT" sz="2400" b="1" dirty="0">
                <a:solidFill>
                  <a:srgbClr val="FF0000"/>
                </a:solidFill>
              </a:rPr>
              <a:t>Espansione: periodo di crescita positiva</a:t>
            </a:r>
          </a:p>
          <a:p>
            <a:pPr marL="0" indent="0" algn="ctr">
              <a:lnSpc>
                <a:spcPct val="90000"/>
              </a:lnSpc>
              <a:buNone/>
            </a:pPr>
            <a:r>
              <a:rPr lang="it-IT" altLang="it-IT" sz="2400" b="1" dirty="0">
                <a:solidFill>
                  <a:srgbClr val="FF0000"/>
                </a:solidFill>
              </a:rPr>
              <a:t>Recessione: periodo di crescita negativa</a:t>
            </a:r>
          </a:p>
        </p:txBody>
      </p:sp>
      <p:sp>
        <p:nvSpPr>
          <p:cNvPr id="4" name="Segnaposto numero diapositiva 3">
            <a:extLst>
              <a:ext uri="{FF2B5EF4-FFF2-40B4-BE49-F238E27FC236}">
                <a16:creationId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10</a:t>
            </a:fld>
            <a:endParaRPr lang="it-IT"/>
          </a:p>
        </p:txBody>
      </p:sp>
      <p:graphicFrame>
        <p:nvGraphicFramePr>
          <p:cNvPr id="5" name="Object 1024">
            <a:extLst>
              <a:ext uri="{FF2B5EF4-FFF2-40B4-BE49-F238E27FC236}">
                <a16:creationId xmlns:a16="http://schemas.microsoft.com/office/drawing/2014/main" id="{02AEA3B3-5FF2-4CF2-B42B-BF664EB4F5DC}"/>
              </a:ext>
            </a:extLst>
          </p:cNvPr>
          <p:cNvGraphicFramePr>
            <a:graphicFrameLocks noChangeAspect="1"/>
          </p:cNvGraphicFramePr>
          <p:nvPr>
            <p:extLst>
              <p:ext uri="{D42A27DB-BD31-4B8C-83A1-F6EECF244321}">
                <p14:modId xmlns:p14="http://schemas.microsoft.com/office/powerpoint/2010/main" val="363742208"/>
              </p:ext>
            </p:extLst>
          </p:nvPr>
        </p:nvGraphicFramePr>
        <p:xfrm>
          <a:off x="3997625" y="2924944"/>
          <a:ext cx="1143000" cy="806450"/>
        </p:xfrm>
        <a:graphic>
          <a:graphicData uri="http://schemas.openxmlformats.org/presentationml/2006/ole">
            <mc:AlternateContent xmlns:mc="http://schemas.openxmlformats.org/markup-compatibility/2006">
              <mc:Choice xmlns:v="urn:schemas-microsoft-com:vml" Requires="v">
                <p:oleObj spid="_x0000_s1032" name="Equation" r:id="rId3" imgW="609336" imgH="431613" progId="Equation.DSMT4">
                  <p:embed/>
                </p:oleObj>
              </mc:Choice>
              <mc:Fallback>
                <p:oleObj name="Equation" r:id="rId3" imgW="609336" imgH="431613" progId="Equation.DSMT4">
                  <p:embed/>
                  <p:pic>
                    <p:nvPicPr>
                      <p:cNvPr id="38912" name="Object 1024">
                        <a:extLst>
                          <a:ext uri="{FF2B5EF4-FFF2-40B4-BE49-F238E27FC236}">
                            <a16:creationId xmlns:a16="http://schemas.microsoft.com/office/drawing/2014/main" id="{8D15BF1B-6283-414E-B9B8-C804DF5D6D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7625" y="2924944"/>
                        <a:ext cx="1143000" cy="806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1520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1.3 Pil: livello o tasso di crescita?</a:t>
            </a:r>
          </a:p>
        </p:txBody>
      </p:sp>
      <p:sp>
        <p:nvSpPr>
          <p:cNvPr id="3" name="Segnaposto contenuto 2">
            <a:extLst>
              <a:ext uri="{FF2B5EF4-FFF2-40B4-BE49-F238E27FC236}">
                <a16:creationId xmlns:a16="http://schemas.microsoft.com/office/drawing/2014/main" id="{0D9D8500-2DC8-4E72-916A-2ADC97BF3090}"/>
              </a:ext>
            </a:extLst>
          </p:cNvPr>
          <p:cNvSpPr>
            <a:spLocks noGrp="1"/>
          </p:cNvSpPr>
          <p:nvPr>
            <p:ph idx="1"/>
          </p:nvPr>
        </p:nvSpPr>
        <p:spPr>
          <a:xfrm>
            <a:off x="539552" y="1166018"/>
            <a:ext cx="8064896" cy="4525963"/>
          </a:xfrm>
        </p:spPr>
        <p:txBody>
          <a:bodyPr>
            <a:normAutofit/>
          </a:bodyPr>
          <a:lstStyle/>
          <a:p>
            <a:pPr marL="0" indent="0">
              <a:buNone/>
            </a:pPr>
            <a:r>
              <a:rPr lang="it-IT" altLang="it-IT" sz="2000" dirty="0"/>
              <a:t>Con il grafico sottostante è possibile fare un’analisi delle differenze nei tassi di crescita del Pil tra Europa e Stati Uniti:</a:t>
            </a:r>
          </a:p>
          <a:p>
            <a:pPr marL="0" indent="0">
              <a:buNone/>
            </a:pPr>
            <a:r>
              <a:rPr lang="it-IT" altLang="it-IT" sz="1600" dirty="0"/>
              <a:t>Fonte: OCSE		</a:t>
            </a:r>
            <a:endParaRPr lang="it-IT" altLang="it-IT" sz="2400" dirty="0"/>
          </a:p>
          <a:p>
            <a:pPr marL="0" indent="0">
              <a:buNone/>
            </a:pPr>
            <a:endParaRPr lang="it-IT" altLang="it-IT" sz="2400" dirty="0"/>
          </a:p>
          <a:p>
            <a:pPr marL="0" indent="0">
              <a:buNone/>
            </a:pPr>
            <a:endParaRPr lang="it-IT" altLang="it-IT" sz="2400" dirty="0"/>
          </a:p>
        </p:txBody>
      </p:sp>
      <p:sp>
        <p:nvSpPr>
          <p:cNvPr id="4" name="Segnaposto numero diapositiva 3">
            <a:extLst>
              <a:ext uri="{FF2B5EF4-FFF2-40B4-BE49-F238E27FC236}">
                <a16:creationId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11</a:t>
            </a:fld>
            <a:endParaRPr lang="it-IT"/>
          </a:p>
        </p:txBody>
      </p:sp>
      <p:pic>
        <p:nvPicPr>
          <p:cNvPr id="7" name="Immagine 6" descr="Immagine che contiene testo, linea, Diagramma, diagramma&#10;&#10;Descrizione generata automaticamente">
            <a:extLst>
              <a:ext uri="{FF2B5EF4-FFF2-40B4-BE49-F238E27FC236}">
                <a16:creationId xmlns:a16="http://schemas.microsoft.com/office/drawing/2014/main" id="{A53638A9-EC4E-1921-BC70-9FFC21C78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010" y="2272052"/>
            <a:ext cx="5821979" cy="3741549"/>
          </a:xfrm>
          <a:prstGeom prst="rect">
            <a:avLst/>
          </a:prstGeom>
        </p:spPr>
      </p:pic>
    </p:spTree>
    <p:extLst>
      <p:ext uri="{BB962C8B-B14F-4D97-AF65-F5344CB8AC3E}">
        <p14:creationId xmlns:p14="http://schemas.microsoft.com/office/powerpoint/2010/main" val="3377544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7CFE17C-4548-4170-8C83-EC587FC37283}"/>
              </a:ext>
            </a:extLst>
          </p:cNvPr>
          <p:cNvSpPr>
            <a:spLocks noGrp="1"/>
          </p:cNvSpPr>
          <p:nvPr>
            <p:ph idx="1"/>
          </p:nvPr>
        </p:nvSpPr>
        <p:spPr>
          <a:xfrm>
            <a:off x="251520" y="1830387"/>
            <a:ext cx="8712968" cy="4525963"/>
          </a:xfrm>
        </p:spPr>
        <p:txBody>
          <a:bodyPr>
            <a:normAutofit/>
          </a:bodyPr>
          <a:lstStyle/>
          <a:p>
            <a:pPr marL="0" indent="0">
              <a:buNone/>
            </a:pPr>
            <a:r>
              <a:rPr lang="it-IT" sz="2800" dirty="0"/>
              <a:t>In quanto misura della produzione aggregata, il Pil è chiaramente la variabile macroeconomica più importante. Ma altre due variabili, la </a:t>
            </a:r>
            <a:r>
              <a:rPr lang="it-IT" sz="2800" i="1" dirty="0"/>
              <a:t>disoccupazione</a:t>
            </a:r>
            <a:r>
              <a:rPr lang="it-IT" sz="2800" dirty="0"/>
              <a:t> e l’</a:t>
            </a:r>
            <a:r>
              <a:rPr lang="it-IT" sz="2800" i="1" dirty="0"/>
              <a:t>inflazione</a:t>
            </a:r>
            <a:r>
              <a:rPr lang="it-IT" sz="2800" dirty="0"/>
              <a:t>, rilevano aspetti altrettanto importanti dell’andamento di un’economia.</a:t>
            </a:r>
          </a:p>
        </p:txBody>
      </p:sp>
      <p:sp>
        <p:nvSpPr>
          <p:cNvPr id="4" name="Segnaposto numero diapositiva 3">
            <a:extLst>
              <a:ext uri="{FF2B5EF4-FFF2-40B4-BE49-F238E27FC236}">
                <a16:creationId xmlns:a16="http://schemas.microsoft.com/office/drawing/2014/main" id="{364C0D7D-1F0A-404D-9F23-54C5179885EC}"/>
              </a:ext>
            </a:extLst>
          </p:cNvPr>
          <p:cNvSpPr>
            <a:spLocks noGrp="1"/>
          </p:cNvSpPr>
          <p:nvPr>
            <p:ph type="sldNum" sz="quarter" idx="12"/>
          </p:nvPr>
        </p:nvSpPr>
        <p:spPr/>
        <p:txBody>
          <a:bodyPr/>
          <a:lstStyle/>
          <a:p>
            <a:fld id="{E3AAEEB7-370C-4CD1-84ED-44A96922B98A}" type="slidenum">
              <a:rPr lang="it-IT" smtClean="0"/>
              <a:pPr/>
              <a:t>12</a:t>
            </a:fld>
            <a:endParaRPr lang="it-IT"/>
          </a:p>
        </p:txBody>
      </p:sp>
    </p:spTree>
    <p:extLst>
      <p:ext uri="{BB962C8B-B14F-4D97-AF65-F5344CB8AC3E}">
        <p14:creationId xmlns:p14="http://schemas.microsoft.com/office/powerpoint/2010/main" val="160940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2. Il tasso di disoccupazione</a:t>
            </a:r>
          </a:p>
        </p:txBody>
      </p:sp>
      <p:sp>
        <p:nvSpPr>
          <p:cNvPr id="3" name="Segnaposto contenuto 2">
            <a:extLst>
              <a:ext uri="{FF2B5EF4-FFF2-40B4-BE49-F238E27FC236}">
                <a16:creationId xmlns:a16="http://schemas.microsoft.com/office/drawing/2014/main" id="{F348B181-20B6-46E4-BDD9-B8BD6EBA64B5}"/>
              </a:ext>
            </a:extLst>
          </p:cNvPr>
          <p:cNvSpPr>
            <a:spLocks noGrp="1"/>
          </p:cNvSpPr>
          <p:nvPr>
            <p:ph idx="1"/>
          </p:nvPr>
        </p:nvSpPr>
        <p:spPr>
          <a:xfrm>
            <a:off x="179512" y="1166018"/>
            <a:ext cx="8964488" cy="4525963"/>
          </a:xfrm>
        </p:spPr>
        <p:txBody>
          <a:bodyPr>
            <a:normAutofit fontScale="92500" lnSpcReduction="10000"/>
          </a:bodyPr>
          <a:lstStyle/>
          <a:p>
            <a:pPr marL="0" indent="0">
              <a:buNone/>
            </a:pPr>
            <a:r>
              <a:rPr lang="it-IT" sz="2600" dirty="0"/>
              <a:t>Iniziamo con qualche definizione:</a:t>
            </a:r>
          </a:p>
          <a:p>
            <a:pPr marL="0" indent="0">
              <a:buNone/>
            </a:pPr>
            <a:endParaRPr lang="it-IT" sz="2600" dirty="0"/>
          </a:p>
          <a:p>
            <a:pPr>
              <a:lnSpc>
                <a:spcPct val="80000"/>
              </a:lnSpc>
            </a:pPr>
            <a:r>
              <a:rPr lang="it-IT" altLang="it-IT" sz="2600" dirty="0"/>
              <a:t>occupato: persona che ha un lavoro al momento dell’intervista;</a:t>
            </a:r>
          </a:p>
          <a:p>
            <a:pPr marL="93663" indent="-93663">
              <a:lnSpc>
                <a:spcPct val="80000"/>
              </a:lnSpc>
              <a:buNone/>
            </a:pPr>
            <a:endParaRPr lang="it-IT" altLang="it-IT" sz="2600" dirty="0"/>
          </a:p>
          <a:p>
            <a:pPr>
              <a:lnSpc>
                <a:spcPct val="80000"/>
              </a:lnSpc>
            </a:pPr>
            <a:r>
              <a:rPr lang="it-IT" altLang="it-IT" sz="2600" dirty="0"/>
              <a:t>disoccupato: persona che non ha lavoro, ma è in cerca di occupazione;</a:t>
            </a:r>
          </a:p>
          <a:p>
            <a:pPr marL="93663" indent="-93663">
              <a:lnSpc>
                <a:spcPct val="80000"/>
              </a:lnSpc>
              <a:buNone/>
            </a:pPr>
            <a:endParaRPr lang="it-IT" altLang="it-IT" sz="2600" dirty="0"/>
          </a:p>
          <a:p>
            <a:pPr>
              <a:lnSpc>
                <a:spcPct val="80000"/>
              </a:lnSpc>
            </a:pPr>
            <a:r>
              <a:rPr lang="it-IT" altLang="it-IT" sz="2600" dirty="0"/>
              <a:t>fuori dalle forze di lavoro: persona che non ha un lavoro e NON è in cerca di occupazione;</a:t>
            </a:r>
          </a:p>
          <a:p>
            <a:pPr marL="93663" indent="-93663">
              <a:lnSpc>
                <a:spcPct val="80000"/>
              </a:lnSpc>
              <a:buFontTx/>
              <a:buChar char="-"/>
            </a:pPr>
            <a:endParaRPr lang="it-IT" altLang="it-IT" sz="2600" dirty="0"/>
          </a:p>
          <a:p>
            <a:pPr>
              <a:lnSpc>
                <a:spcPct val="80000"/>
              </a:lnSpc>
            </a:pPr>
            <a:r>
              <a:rPr lang="it-IT" altLang="it-IT" sz="2600" dirty="0"/>
              <a:t>lavoratori scoraggiati: in presenza di elevata disoccupazione, alcuni lavoratori senza occupazione smettono di cercare ed escono dalla forza lavoro.</a:t>
            </a:r>
          </a:p>
          <a:p>
            <a:pPr marL="93663" indent="-93663">
              <a:lnSpc>
                <a:spcPct val="80000"/>
              </a:lnSpc>
              <a:buNone/>
            </a:pPr>
            <a:endParaRPr lang="it-IT" altLang="it-IT" sz="3100" dirty="0"/>
          </a:p>
          <a:p>
            <a:pPr marL="0" indent="0">
              <a:buNone/>
            </a:pPr>
            <a:endParaRPr lang="it-IT" dirty="0"/>
          </a:p>
        </p:txBody>
      </p:sp>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13</a:t>
            </a:fld>
            <a:endParaRPr lang="it-IT"/>
          </a:p>
        </p:txBody>
      </p:sp>
    </p:spTree>
    <p:extLst>
      <p:ext uri="{BB962C8B-B14F-4D97-AF65-F5344CB8AC3E}">
        <p14:creationId xmlns:p14="http://schemas.microsoft.com/office/powerpoint/2010/main" val="303403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2. Il tasso di disoccupazione</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F348B181-20B6-46E4-BDD9-B8BD6EBA64B5}"/>
                  </a:ext>
                </a:extLst>
              </p:cNvPr>
              <p:cNvSpPr>
                <a:spLocks noGrp="1"/>
              </p:cNvSpPr>
              <p:nvPr>
                <p:ph idx="1"/>
              </p:nvPr>
            </p:nvSpPr>
            <p:spPr>
              <a:xfrm>
                <a:off x="179512" y="980728"/>
                <a:ext cx="8964488" cy="4525963"/>
              </a:xfrm>
            </p:spPr>
            <p:txBody>
              <a:bodyPr>
                <a:normAutofit/>
              </a:bodyPr>
              <a:lstStyle/>
              <a:p>
                <a:pPr marL="0" indent="0">
                  <a:buNone/>
                </a:pPr>
                <a:endParaRPr lang="it-IT" sz="2400" dirty="0"/>
              </a:p>
              <a:p>
                <a:r>
                  <a:rPr lang="it-IT" sz="2400" dirty="0"/>
                  <a:t>Forze di lavoro: somma dei lavoratori occupati e disoccupati.</a:t>
                </a:r>
              </a:p>
              <a:p>
                <a:pPr marL="0" indent="0">
                  <a:buNone/>
                </a:pPr>
                <a14:m>
                  <m:oMathPara xmlns:m="http://schemas.openxmlformats.org/officeDocument/2006/math">
                    <m:oMathParaPr>
                      <m:jc m:val="centerGroup"/>
                    </m:oMathParaPr>
                    <m:oMath xmlns:m="http://schemas.openxmlformats.org/officeDocument/2006/math">
                      <m:r>
                        <a:rPr lang="it-IT" altLang="it-IT" sz="2400" b="0" i="1" smtClean="0">
                          <a:latin typeface="Cambria Math" panose="02040503050406030204" pitchFamily="18" charset="0"/>
                        </a:rPr>
                        <m:t>𝐿</m:t>
                      </m:r>
                      <m:r>
                        <a:rPr lang="it-IT" altLang="it-IT" sz="2400" b="0" i="1" smtClean="0">
                          <a:latin typeface="Cambria Math" panose="02040503050406030204" pitchFamily="18" charset="0"/>
                        </a:rPr>
                        <m:t>=</m:t>
                      </m:r>
                      <m:r>
                        <a:rPr lang="it-IT" altLang="it-IT" sz="2400" b="0" i="1" smtClean="0">
                          <a:latin typeface="Cambria Math" panose="02040503050406030204" pitchFamily="18" charset="0"/>
                        </a:rPr>
                        <m:t>𝑁</m:t>
                      </m:r>
                      <m:r>
                        <a:rPr lang="it-IT" altLang="it-IT" sz="2400" b="0" i="1" smtClean="0">
                          <a:latin typeface="Cambria Math" panose="02040503050406030204" pitchFamily="18" charset="0"/>
                        </a:rPr>
                        <m:t>+</m:t>
                      </m:r>
                      <m:r>
                        <a:rPr lang="it-IT" altLang="it-IT" sz="2400" b="0" i="1" smtClean="0">
                          <a:latin typeface="Cambria Math" panose="02040503050406030204" pitchFamily="18" charset="0"/>
                        </a:rPr>
                        <m:t>𝑈</m:t>
                      </m:r>
                    </m:oMath>
                  </m:oMathPara>
                </a14:m>
                <a:endParaRPr lang="it-IT" altLang="it-IT" sz="2400" b="0" dirty="0"/>
              </a:p>
              <a:p>
                <a:pPr marL="0" indent="0">
                  <a:buNone/>
                </a:pPr>
                <a:endParaRPr lang="it-IT" altLang="it-IT" sz="2400" b="0" dirty="0"/>
              </a:p>
              <a:p>
                <a:r>
                  <a:rPr lang="it-IT" altLang="it-IT" sz="2400" dirty="0"/>
                  <a:t>Tasso di disoccupazione: i</a:t>
                </a:r>
                <a:r>
                  <a:rPr lang="it-IT" sz="2400" dirty="0"/>
                  <a:t>l rapporto tra il numero dei disoccupati e la forza di lavoro.</a:t>
                </a:r>
                <a:endParaRPr lang="it-IT" altLang="it-IT" sz="2400" dirty="0"/>
              </a:p>
              <a:p>
                <a:pPr marL="0" indent="0">
                  <a:buNone/>
                </a:pPr>
                <a14:m>
                  <m:oMathPara xmlns:m="http://schemas.openxmlformats.org/officeDocument/2006/math">
                    <m:oMathParaPr>
                      <m:jc m:val="centerGroup"/>
                    </m:oMathParaPr>
                    <m:oMath xmlns:m="http://schemas.openxmlformats.org/officeDocument/2006/math">
                      <m:r>
                        <a:rPr lang="it-IT" sz="2400" b="0" i="1" smtClean="0">
                          <a:latin typeface="Cambria Math" panose="02040503050406030204" pitchFamily="18" charset="0"/>
                        </a:rPr>
                        <m:t>𝑢</m:t>
                      </m:r>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𝑈</m:t>
                          </m:r>
                        </m:num>
                        <m:den>
                          <m:r>
                            <a:rPr lang="it-IT" sz="2400" b="0" i="1" smtClean="0">
                              <a:latin typeface="Cambria Math" panose="02040503050406030204" pitchFamily="18" charset="0"/>
                            </a:rPr>
                            <m:t>𝐿</m:t>
                          </m:r>
                        </m:den>
                      </m:f>
                    </m:oMath>
                  </m:oMathPara>
                </a14:m>
                <a:endParaRPr lang="it-IT" sz="2400" dirty="0"/>
              </a:p>
              <a:p>
                <a:pPr marL="0" indent="0">
                  <a:buNone/>
                </a:pPr>
                <a:endParaRPr lang="it-IT" sz="2400" dirty="0"/>
              </a:p>
              <a:p>
                <a:r>
                  <a:rPr lang="it-IT" altLang="it-IT" sz="2400" dirty="0"/>
                  <a:t>Tasso di partecipazione: rapporto tra la forza lavoro e il totale della popolazione in età lavorativa.</a:t>
                </a:r>
              </a:p>
              <a:p>
                <a:pPr marL="0" indent="0">
                  <a:buNone/>
                </a:pPr>
                <a:endParaRPr lang="it-IT" sz="2400" dirty="0"/>
              </a:p>
            </p:txBody>
          </p:sp>
        </mc:Choice>
        <mc:Fallback xmlns="">
          <p:sp>
            <p:nvSpPr>
              <p:cNvPr id="3" name="Segnaposto contenuto 2">
                <a:extLst>
                  <a:ext uri="{FF2B5EF4-FFF2-40B4-BE49-F238E27FC236}">
                    <a16:creationId xmlns:a16="http://schemas.microsoft.com/office/drawing/2014/main" id="{F348B181-20B6-46E4-BDD9-B8BD6EBA64B5}"/>
                  </a:ext>
                </a:extLst>
              </p:cNvPr>
              <p:cNvSpPr>
                <a:spLocks noGrp="1" noRot="1" noChangeAspect="1" noMove="1" noResize="1" noEditPoints="1" noAdjustHandles="1" noChangeArrowheads="1" noChangeShapeType="1" noTextEdit="1"/>
              </p:cNvSpPr>
              <p:nvPr>
                <p:ph idx="1"/>
              </p:nvPr>
            </p:nvSpPr>
            <p:spPr>
              <a:xfrm>
                <a:off x="179512" y="980728"/>
                <a:ext cx="8964488" cy="4525963"/>
              </a:xfrm>
              <a:blipFill>
                <a:blip r:embed="rId2"/>
                <a:stretch>
                  <a:fillRect l="-884" b="-1078"/>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14</a:t>
            </a:fld>
            <a:endParaRPr lang="it-IT"/>
          </a:p>
        </p:txBody>
      </p:sp>
    </p:spTree>
    <p:extLst>
      <p:ext uri="{BB962C8B-B14F-4D97-AF65-F5344CB8AC3E}">
        <p14:creationId xmlns:p14="http://schemas.microsoft.com/office/powerpoint/2010/main" val="428110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2. Il tasso di disoccupazione</a:t>
            </a:r>
          </a:p>
        </p:txBody>
      </p:sp>
      <p:sp>
        <p:nvSpPr>
          <p:cNvPr id="3" name="Segnaposto contenuto 2">
            <a:extLst>
              <a:ext uri="{FF2B5EF4-FFF2-40B4-BE49-F238E27FC236}">
                <a16:creationId xmlns:a16="http://schemas.microsoft.com/office/drawing/2014/main" id="{F348B181-20B6-46E4-BDD9-B8BD6EBA64B5}"/>
              </a:ext>
            </a:extLst>
          </p:cNvPr>
          <p:cNvSpPr>
            <a:spLocks noGrp="1"/>
          </p:cNvSpPr>
          <p:nvPr>
            <p:ph idx="1"/>
          </p:nvPr>
        </p:nvSpPr>
        <p:spPr>
          <a:xfrm>
            <a:off x="457200" y="980728"/>
            <a:ext cx="8229600" cy="4525963"/>
          </a:xfrm>
        </p:spPr>
        <p:txBody>
          <a:bodyPr>
            <a:normAutofit/>
          </a:bodyPr>
          <a:lstStyle/>
          <a:p>
            <a:pPr marL="0" indent="0">
              <a:buNone/>
            </a:pPr>
            <a:r>
              <a:rPr lang="it-IT" sz="2000" dirty="0"/>
              <a:t>Il tasso di disoccupazione varia considerevolmente nel tempo e nello spazio, sia in risposta a recessioni ed espansioni, sia come conseguenza di mercati del lavoro differenti tra loro.</a:t>
            </a:r>
          </a:p>
          <a:p>
            <a:pPr marL="0" indent="0">
              <a:buNone/>
            </a:pPr>
            <a:r>
              <a:rPr lang="it-IT" sz="1600" dirty="0"/>
              <a:t>Fonte: Commissione Europea		</a:t>
            </a:r>
            <a:endParaRPr lang="it-IT" sz="2400" dirty="0"/>
          </a:p>
        </p:txBody>
      </p:sp>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15</a:t>
            </a:fld>
            <a:endParaRPr lang="it-IT"/>
          </a:p>
        </p:txBody>
      </p:sp>
      <p:pic>
        <p:nvPicPr>
          <p:cNvPr id="7" name="Immagine 6" descr="Immagine che contiene Diagramma, testo, diagramma, linea&#10;&#10;Descrizione generata automaticamente">
            <a:extLst>
              <a:ext uri="{FF2B5EF4-FFF2-40B4-BE49-F238E27FC236}">
                <a16:creationId xmlns:a16="http://schemas.microsoft.com/office/drawing/2014/main" id="{0A250555-C852-6C18-7F20-9528C133B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132" y="2392381"/>
            <a:ext cx="6767736" cy="3430736"/>
          </a:xfrm>
          <a:prstGeom prst="rect">
            <a:avLst/>
          </a:prstGeom>
        </p:spPr>
      </p:pic>
    </p:spTree>
    <p:extLst>
      <p:ext uri="{BB962C8B-B14F-4D97-AF65-F5344CB8AC3E}">
        <p14:creationId xmlns:p14="http://schemas.microsoft.com/office/powerpoint/2010/main" val="248853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2.1 Perché gli economisti si preoccupano della disoccupazione</a:t>
            </a:r>
          </a:p>
        </p:txBody>
      </p:sp>
      <p:sp>
        <p:nvSpPr>
          <p:cNvPr id="3" name="Segnaposto contenuto 2">
            <a:extLst>
              <a:ext uri="{FF2B5EF4-FFF2-40B4-BE49-F238E27FC236}">
                <a16:creationId xmlns:a16="http://schemas.microsoft.com/office/drawing/2014/main" id="{F348B181-20B6-46E4-BDD9-B8BD6EBA64B5}"/>
              </a:ext>
            </a:extLst>
          </p:cNvPr>
          <p:cNvSpPr>
            <a:spLocks noGrp="1"/>
          </p:cNvSpPr>
          <p:nvPr>
            <p:ph idx="1"/>
          </p:nvPr>
        </p:nvSpPr>
        <p:spPr>
          <a:xfrm>
            <a:off x="457200" y="1552228"/>
            <a:ext cx="8229600" cy="4525963"/>
          </a:xfrm>
        </p:spPr>
        <p:txBody>
          <a:bodyPr>
            <a:normAutofit/>
          </a:bodyPr>
          <a:lstStyle/>
          <a:p>
            <a:pPr marL="0" indent="0">
              <a:buNone/>
            </a:pPr>
            <a:r>
              <a:rPr lang="it-IT" sz="2400" dirty="0"/>
              <a:t>Le motivazioni che portano gli economisti a monitorare il tasso di disoccupazione sono prevalentemente due: il benessere della popolazione e l’inefficienza dell’utilizzo delle risorse.</a:t>
            </a:r>
          </a:p>
          <a:p>
            <a:pPr marL="0" indent="0">
              <a:buNone/>
            </a:pPr>
            <a:r>
              <a:rPr lang="it-IT" sz="2400" dirty="0"/>
              <a:t>Un elevato tasso di disoccupazione, infatti, comporta che una fetta elevata della popolazione affronta una situazione di disagio economico. In aggiunta, un elevato tasso di disoccupazione mostra come vi sia popolazione disposta a lavorare ed essere produttiva che non riesce a trovare un’occupazione, dunque un utilizzo inefficiente delle risorse umane.</a:t>
            </a:r>
          </a:p>
          <a:p>
            <a:pPr marL="0" indent="0">
              <a:buNone/>
            </a:pPr>
            <a:endParaRPr lang="it-IT" sz="2400" dirty="0"/>
          </a:p>
        </p:txBody>
      </p:sp>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16</a:t>
            </a:fld>
            <a:endParaRPr lang="it-IT"/>
          </a:p>
        </p:txBody>
      </p:sp>
    </p:spTree>
    <p:extLst>
      <p:ext uri="{BB962C8B-B14F-4D97-AF65-F5344CB8AC3E}">
        <p14:creationId xmlns:p14="http://schemas.microsoft.com/office/powerpoint/2010/main" val="418793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3. Il tasso di inflazione</a:t>
            </a:r>
          </a:p>
        </p:txBody>
      </p:sp>
      <p:sp>
        <p:nvSpPr>
          <p:cNvPr id="3" name="Segnaposto contenuto 2">
            <a:extLst>
              <a:ext uri="{FF2B5EF4-FFF2-40B4-BE49-F238E27FC236}">
                <a16:creationId xmlns:a16="http://schemas.microsoft.com/office/drawing/2014/main" id="{F348B181-20B6-46E4-BDD9-B8BD6EBA64B5}"/>
              </a:ext>
            </a:extLst>
          </p:cNvPr>
          <p:cNvSpPr>
            <a:spLocks noGrp="1"/>
          </p:cNvSpPr>
          <p:nvPr>
            <p:ph idx="1"/>
          </p:nvPr>
        </p:nvSpPr>
        <p:spPr>
          <a:xfrm>
            <a:off x="179512" y="980728"/>
            <a:ext cx="8964488" cy="4824536"/>
          </a:xfrm>
        </p:spPr>
        <p:txBody>
          <a:bodyPr>
            <a:normAutofit/>
          </a:bodyPr>
          <a:lstStyle/>
          <a:p>
            <a:pPr marL="0" indent="0">
              <a:buNone/>
            </a:pPr>
            <a:r>
              <a:rPr lang="it-IT" sz="2400" dirty="0"/>
              <a:t>Iniziamo con qualche definizione:</a:t>
            </a:r>
          </a:p>
          <a:p>
            <a:pPr marL="0" indent="0">
              <a:buNone/>
            </a:pPr>
            <a:endParaRPr lang="it-IT" sz="2400" dirty="0"/>
          </a:p>
          <a:p>
            <a:pPr>
              <a:lnSpc>
                <a:spcPct val="80000"/>
              </a:lnSpc>
            </a:pPr>
            <a:r>
              <a:rPr lang="it-IT" altLang="it-IT" sz="2400" dirty="0"/>
              <a:t>inflazione: aumento sostenuto del livello generale dei prezzi.</a:t>
            </a:r>
          </a:p>
          <a:p>
            <a:pPr>
              <a:lnSpc>
                <a:spcPct val="80000"/>
              </a:lnSpc>
            </a:pPr>
            <a:r>
              <a:rPr lang="it-IT" altLang="it-IT" sz="2400" dirty="0"/>
              <a:t>tasso di inflazione: tasso a cui il livello dei prezzi aumenta nel tempo</a:t>
            </a:r>
          </a:p>
          <a:p>
            <a:pPr>
              <a:lnSpc>
                <a:spcPct val="80000"/>
              </a:lnSpc>
            </a:pPr>
            <a:r>
              <a:rPr lang="it-IT" altLang="it-IT" sz="2400" dirty="0"/>
              <a:t>deflazione: riduzione del livello dei prezzi, ossia quando il tasso di inflazione è negativo.</a:t>
            </a:r>
          </a:p>
          <a:p>
            <a:pPr>
              <a:lnSpc>
                <a:spcPct val="80000"/>
              </a:lnSpc>
              <a:buFontTx/>
              <a:buChar char="-"/>
            </a:pPr>
            <a:endParaRPr lang="it-IT" altLang="it-IT" sz="2400" dirty="0"/>
          </a:p>
          <a:p>
            <a:pPr marL="0" indent="0">
              <a:lnSpc>
                <a:spcPct val="80000"/>
              </a:lnSpc>
              <a:buNone/>
            </a:pPr>
            <a:r>
              <a:rPr lang="it-IT" altLang="it-IT" sz="2400" dirty="0"/>
              <a:t>Il problema pratico è come calcolare il livello generale dei prezzi affinché sia possibile misurare l’inflazione.</a:t>
            </a:r>
          </a:p>
          <a:p>
            <a:pPr marL="0" indent="0">
              <a:lnSpc>
                <a:spcPct val="80000"/>
              </a:lnSpc>
              <a:buNone/>
            </a:pPr>
            <a:endParaRPr lang="it-IT" altLang="it-IT" sz="2400" dirty="0"/>
          </a:p>
          <a:p>
            <a:pPr marL="0" indent="0">
              <a:lnSpc>
                <a:spcPct val="80000"/>
              </a:lnSpc>
              <a:buNone/>
            </a:pPr>
            <a:r>
              <a:rPr lang="it-IT" altLang="it-IT" sz="2400" dirty="0"/>
              <a:t>Ci sono due indicatori che discuteremo nelle slide seguenti.</a:t>
            </a:r>
          </a:p>
          <a:p>
            <a:pPr marL="0" indent="0">
              <a:buNone/>
            </a:pPr>
            <a:endParaRPr lang="it-IT" sz="2400" dirty="0"/>
          </a:p>
        </p:txBody>
      </p:sp>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17</a:t>
            </a:fld>
            <a:endParaRPr lang="it-IT"/>
          </a:p>
        </p:txBody>
      </p:sp>
    </p:spTree>
    <p:extLst>
      <p:ext uri="{BB962C8B-B14F-4D97-AF65-F5344CB8AC3E}">
        <p14:creationId xmlns:p14="http://schemas.microsoft.com/office/powerpoint/2010/main" val="221627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3.1 Il deflatore del Pil</a:t>
            </a:r>
          </a:p>
        </p:txBody>
      </p:sp>
      <p:sp>
        <p:nvSpPr>
          <p:cNvPr id="3" name="Segnaposto contenuto 2">
            <a:extLst>
              <a:ext uri="{FF2B5EF4-FFF2-40B4-BE49-F238E27FC236}">
                <a16:creationId xmlns:a16="http://schemas.microsoft.com/office/drawing/2014/main" id="{F348B181-20B6-46E4-BDD9-B8BD6EBA64B5}"/>
              </a:ext>
            </a:extLst>
          </p:cNvPr>
          <p:cNvSpPr>
            <a:spLocks noGrp="1"/>
          </p:cNvSpPr>
          <p:nvPr>
            <p:ph idx="1"/>
          </p:nvPr>
        </p:nvSpPr>
        <p:spPr>
          <a:xfrm>
            <a:off x="179512" y="1016732"/>
            <a:ext cx="8964488" cy="4824536"/>
          </a:xfrm>
        </p:spPr>
        <p:txBody>
          <a:bodyPr>
            <a:normAutofit/>
          </a:bodyPr>
          <a:lstStyle/>
          <a:p>
            <a:pPr marL="0" indent="0">
              <a:buNone/>
            </a:pPr>
            <a:r>
              <a:rPr lang="it-IT" altLang="it-IT" sz="2400" dirty="0"/>
              <a:t>Il deflatore del Pil (</a:t>
            </a:r>
            <a:r>
              <a:rPr lang="it-IT" altLang="it-IT" sz="2400" dirty="0" err="1"/>
              <a:t>P</a:t>
            </a:r>
            <a:r>
              <a:rPr lang="it-IT" altLang="it-IT" sz="2400" i="1" baseline="-25000" dirty="0" err="1"/>
              <a:t>t</a:t>
            </a:r>
            <a:r>
              <a:rPr lang="it-IT" altLang="it-IT" sz="2400" dirty="0"/>
              <a:t>) permette di calcolare il prezzo medio dei beni finali prodotti in una economia</a:t>
            </a:r>
          </a:p>
          <a:p>
            <a:pPr marL="0" indent="0">
              <a:buNone/>
            </a:pPr>
            <a:r>
              <a:rPr lang="it-IT" altLang="it-IT" sz="2400" dirty="0"/>
              <a:t> </a:t>
            </a:r>
          </a:p>
          <a:p>
            <a:pPr marL="0" indent="0">
              <a:buNone/>
            </a:pPr>
            <a:endParaRPr lang="it-IT" altLang="it-IT" sz="2400" dirty="0"/>
          </a:p>
          <a:p>
            <a:pPr marL="0" indent="0">
              <a:buNone/>
            </a:pPr>
            <a:endParaRPr lang="it-IT" altLang="it-IT" sz="2400" dirty="0"/>
          </a:p>
          <a:p>
            <a:pPr marL="0" indent="0">
              <a:buNone/>
            </a:pPr>
            <a:r>
              <a:rPr lang="it-IT" altLang="it-IT" sz="2400" dirty="0"/>
              <a:t>Il deflatore del Pil è un numero indice: il suo livello viene scelto arbitrariamente – uguale a 1 per l’anno base</a:t>
            </a:r>
          </a:p>
          <a:p>
            <a:pPr marL="0" indent="0">
              <a:buNone/>
            </a:pPr>
            <a:r>
              <a:rPr lang="it-IT" altLang="it-IT" sz="2400" dirty="0"/>
              <a:t>Il tasso di variazione del deflatore del Pil rappresenta il tasso di inflazione  </a:t>
            </a:r>
          </a:p>
          <a:p>
            <a:pPr marL="0" indent="0">
              <a:buNone/>
            </a:pPr>
            <a:endParaRPr lang="it-IT" sz="2400" dirty="0"/>
          </a:p>
        </p:txBody>
      </p:sp>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18</a:t>
            </a:fld>
            <a:endParaRPr lang="it-IT"/>
          </a:p>
        </p:txBody>
      </p:sp>
      <p:graphicFrame>
        <p:nvGraphicFramePr>
          <p:cNvPr id="5" name="Object 5">
            <a:extLst>
              <a:ext uri="{FF2B5EF4-FFF2-40B4-BE49-F238E27FC236}">
                <a16:creationId xmlns:a16="http://schemas.microsoft.com/office/drawing/2014/main" id="{CE00A132-7CC3-41DC-8CA3-1D705E0C1DA8}"/>
              </a:ext>
            </a:extLst>
          </p:cNvPr>
          <p:cNvGraphicFramePr>
            <a:graphicFrameLocks noChangeAspect="1"/>
          </p:cNvGraphicFramePr>
          <p:nvPr>
            <p:extLst>
              <p:ext uri="{D42A27DB-BD31-4B8C-83A1-F6EECF244321}">
                <p14:modId xmlns:p14="http://schemas.microsoft.com/office/powerpoint/2010/main" val="3611531014"/>
              </p:ext>
            </p:extLst>
          </p:nvPr>
        </p:nvGraphicFramePr>
        <p:xfrm>
          <a:off x="3045072" y="2097374"/>
          <a:ext cx="3053854" cy="847208"/>
        </p:xfrm>
        <a:graphic>
          <a:graphicData uri="http://schemas.openxmlformats.org/presentationml/2006/ole">
            <mc:AlternateContent xmlns:mc="http://schemas.openxmlformats.org/markup-compatibility/2006">
              <mc:Choice xmlns:v="urn:schemas-microsoft-com:vml" Requires="v">
                <p:oleObj spid="_x0000_s2062" name="Equation" r:id="rId3" imgW="1548728" imgH="431613" progId="Equation.DSMT4">
                  <p:embed/>
                </p:oleObj>
              </mc:Choice>
              <mc:Fallback>
                <p:oleObj name="Equation" r:id="rId3" imgW="1548728" imgH="431613" progId="Equation.DSMT4">
                  <p:embed/>
                  <p:pic>
                    <p:nvPicPr>
                      <p:cNvPr id="16389" name="Object 5">
                        <a:extLst>
                          <a:ext uri="{FF2B5EF4-FFF2-40B4-BE49-F238E27FC236}">
                            <a16:creationId xmlns:a16="http://schemas.microsoft.com/office/drawing/2014/main" id="{BD788A85-6238-4D47-AE41-71630C650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072" y="2097374"/>
                        <a:ext cx="3053854" cy="847208"/>
                      </a:xfrm>
                      <a:prstGeom prst="rect">
                        <a:avLst/>
                      </a:prstGeom>
                      <a:noFill/>
                      <a:ln>
                        <a:noFill/>
                      </a:ln>
                      <a:effectLst/>
                    </p:spPr>
                  </p:pic>
                </p:oleObj>
              </mc:Fallback>
            </mc:AlternateContent>
          </a:graphicData>
        </a:graphic>
      </p:graphicFrame>
      <p:graphicFrame>
        <p:nvGraphicFramePr>
          <p:cNvPr id="6" name="Object 6">
            <a:extLst>
              <a:ext uri="{FF2B5EF4-FFF2-40B4-BE49-F238E27FC236}">
                <a16:creationId xmlns:a16="http://schemas.microsoft.com/office/drawing/2014/main" id="{4BE20F2A-D554-4946-811C-621E0E3F8C07}"/>
              </a:ext>
            </a:extLst>
          </p:cNvPr>
          <p:cNvGraphicFramePr>
            <a:graphicFrameLocks noChangeAspect="1"/>
          </p:cNvGraphicFramePr>
          <p:nvPr>
            <p:extLst>
              <p:ext uri="{D42A27DB-BD31-4B8C-83A1-F6EECF244321}">
                <p14:modId xmlns:p14="http://schemas.microsoft.com/office/powerpoint/2010/main" val="3500280544"/>
              </p:ext>
            </p:extLst>
          </p:nvPr>
        </p:nvGraphicFramePr>
        <p:xfrm>
          <a:off x="3913544" y="4725144"/>
          <a:ext cx="1316911" cy="895350"/>
        </p:xfrm>
        <a:graphic>
          <a:graphicData uri="http://schemas.openxmlformats.org/presentationml/2006/ole">
            <mc:AlternateContent xmlns:mc="http://schemas.openxmlformats.org/markup-compatibility/2006">
              <mc:Choice xmlns:v="urn:schemas-microsoft-com:vml" Requires="v">
                <p:oleObj spid="_x0000_s2063" name="Equazione" r:id="rId5" imgW="634725" imgH="431613" progId="Equation.3">
                  <p:embed/>
                </p:oleObj>
              </mc:Choice>
              <mc:Fallback>
                <p:oleObj name="Equazione" r:id="rId5" imgW="634725" imgH="431613" progId="Equation.3">
                  <p:embed/>
                  <p:pic>
                    <p:nvPicPr>
                      <p:cNvPr id="3075" name="Object 6">
                        <a:extLst>
                          <a:ext uri="{FF2B5EF4-FFF2-40B4-BE49-F238E27FC236}">
                            <a16:creationId xmlns:a16="http://schemas.microsoft.com/office/drawing/2014/main" id="{447E5E4A-36AD-4B70-B11A-C56B0438E5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544" y="4725144"/>
                        <a:ext cx="1316911" cy="8953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4026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3.2 L’indice dei prezzi al consumo</a:t>
            </a:r>
          </a:p>
        </p:txBody>
      </p:sp>
      <p:sp>
        <p:nvSpPr>
          <p:cNvPr id="3" name="Segnaposto contenuto 2">
            <a:extLst>
              <a:ext uri="{FF2B5EF4-FFF2-40B4-BE49-F238E27FC236}">
                <a16:creationId xmlns:a16="http://schemas.microsoft.com/office/drawing/2014/main" id="{F348B181-20B6-46E4-BDD9-B8BD6EBA64B5}"/>
              </a:ext>
            </a:extLst>
          </p:cNvPr>
          <p:cNvSpPr>
            <a:spLocks noGrp="1"/>
          </p:cNvSpPr>
          <p:nvPr>
            <p:ph idx="1"/>
          </p:nvPr>
        </p:nvSpPr>
        <p:spPr>
          <a:xfrm>
            <a:off x="179512" y="1016732"/>
            <a:ext cx="8784976" cy="4824536"/>
          </a:xfrm>
        </p:spPr>
        <p:txBody>
          <a:bodyPr>
            <a:normAutofit/>
          </a:bodyPr>
          <a:lstStyle/>
          <a:p>
            <a:pPr marL="0" indent="0">
              <a:buNone/>
            </a:pPr>
            <a:r>
              <a:rPr lang="it-IT" altLang="it-IT" sz="2400" dirty="0"/>
              <a:t>L’indice dei prezzi al consumo misura il livello dei prezzi medi per i consumatori ed esprime il costo in valuta (euro, ad esempio) di un determinato paniere di consumo di un tipico consumatore urbano.</a:t>
            </a:r>
          </a:p>
          <a:p>
            <a:pPr marL="0" indent="0">
              <a:buNone/>
            </a:pPr>
            <a:r>
              <a:rPr lang="it-IT" altLang="it-IT" sz="2400" dirty="0"/>
              <a:t>L’indice dei prezzi al consumo (IPC) viene costruito sulla base di un paniere, scelto da parte dell’ente competente, l’ISTAT per l’Italia.</a:t>
            </a:r>
          </a:p>
          <a:p>
            <a:pPr marL="0" indent="0">
              <a:buNone/>
            </a:pPr>
            <a:r>
              <a:rPr lang="it-IT" altLang="it-IT" sz="2400" dirty="0"/>
              <a:t>A livello europeo viene utilizzato l’Indice armonizzato dei prezzi al consumo (</a:t>
            </a:r>
            <a:r>
              <a:rPr lang="it-IT" altLang="it-IT" sz="2400" dirty="0" err="1"/>
              <a:t>Iapc</a:t>
            </a:r>
            <a:r>
              <a:rPr lang="it-IT" altLang="it-IT" sz="2400" dirty="0"/>
              <a:t>), costruito da Eurostat.</a:t>
            </a:r>
          </a:p>
          <a:p>
            <a:pPr marL="0" indent="0">
              <a:buNone/>
            </a:pPr>
            <a:endParaRPr lang="it-IT" altLang="it-IT" sz="2400" dirty="0"/>
          </a:p>
          <a:p>
            <a:pPr marL="0" indent="0">
              <a:buNone/>
            </a:pPr>
            <a:r>
              <a:rPr lang="it-IT" altLang="it-IT" sz="2400" i="1" dirty="0"/>
              <a:t>Il tasso di variazione dell’IPC rappresenta il tasso di inflazione.</a:t>
            </a:r>
          </a:p>
          <a:p>
            <a:pPr marL="0" indent="0">
              <a:buNone/>
            </a:pPr>
            <a:endParaRPr lang="it-IT" altLang="it-IT" sz="2400" dirty="0"/>
          </a:p>
          <a:p>
            <a:pPr marL="0" indent="0">
              <a:buNone/>
            </a:pPr>
            <a:endParaRPr lang="it-IT" altLang="it-IT" sz="2400" dirty="0"/>
          </a:p>
          <a:p>
            <a:pPr marL="0" indent="0">
              <a:buNone/>
            </a:pPr>
            <a:endParaRPr lang="it-IT" sz="2400" dirty="0"/>
          </a:p>
        </p:txBody>
      </p:sp>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19</a:t>
            </a:fld>
            <a:endParaRPr lang="it-IT"/>
          </a:p>
        </p:txBody>
      </p:sp>
    </p:spTree>
    <p:extLst>
      <p:ext uri="{BB962C8B-B14F-4D97-AF65-F5344CB8AC3E}">
        <p14:creationId xmlns:p14="http://schemas.microsoft.com/office/powerpoint/2010/main" val="81678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3FC082-E7B4-482D-9CE9-33ACAB124DE5}"/>
              </a:ext>
            </a:extLst>
          </p:cNvPr>
          <p:cNvSpPr>
            <a:spLocks noGrp="1"/>
          </p:cNvSpPr>
          <p:nvPr>
            <p:ph type="title"/>
          </p:nvPr>
        </p:nvSpPr>
        <p:spPr>
          <a:xfrm>
            <a:off x="457200" y="590663"/>
            <a:ext cx="8229600" cy="790670"/>
          </a:xfrm>
        </p:spPr>
        <p:txBody>
          <a:bodyPr/>
          <a:lstStyle/>
          <a:p>
            <a:r>
              <a:rPr lang="it-IT" sz="3200" dirty="0"/>
              <a:t>1. La produzione aggregata</a:t>
            </a:r>
          </a:p>
        </p:txBody>
      </p:sp>
      <p:sp>
        <p:nvSpPr>
          <p:cNvPr id="3" name="Segnaposto contenuto 2">
            <a:extLst>
              <a:ext uri="{FF2B5EF4-FFF2-40B4-BE49-F238E27FC236}">
                <a16:creationId xmlns:a16="http://schemas.microsoft.com/office/drawing/2014/main" id="{70DDD8A0-F9EC-4927-A6C4-B573738AEABE}"/>
              </a:ext>
            </a:extLst>
          </p:cNvPr>
          <p:cNvSpPr>
            <a:spLocks noGrp="1"/>
          </p:cNvSpPr>
          <p:nvPr>
            <p:ph idx="1"/>
          </p:nvPr>
        </p:nvSpPr>
        <p:spPr>
          <a:xfrm>
            <a:off x="457200" y="1196752"/>
            <a:ext cx="8229600" cy="4392487"/>
          </a:xfrm>
        </p:spPr>
        <p:txBody>
          <a:bodyPr>
            <a:normAutofit/>
          </a:bodyPr>
          <a:lstStyle/>
          <a:p>
            <a:pPr marL="0" indent="0">
              <a:lnSpc>
                <a:spcPct val="90000"/>
              </a:lnSpc>
              <a:buNone/>
            </a:pPr>
            <a:r>
              <a:rPr lang="it-IT" altLang="it-IT" sz="2400" dirty="0"/>
              <a:t>Gli economisti del diciannovesimo secolo non possedevano una misura affidabile della </a:t>
            </a:r>
            <a:r>
              <a:rPr lang="it-IT" altLang="it-IT" sz="2400" i="1" dirty="0"/>
              <a:t>produzione aggregata</a:t>
            </a:r>
            <a:r>
              <a:rPr lang="it-IT" altLang="it-IT" sz="2400" dirty="0"/>
              <a:t>, ovverosia totale.</a:t>
            </a:r>
          </a:p>
          <a:p>
            <a:pPr marL="0" indent="0">
              <a:lnSpc>
                <a:spcPct val="90000"/>
              </a:lnSpc>
              <a:buNone/>
            </a:pPr>
            <a:endParaRPr lang="it-IT" altLang="it-IT" sz="2400" dirty="0"/>
          </a:p>
          <a:p>
            <a:pPr marL="0" indent="0">
              <a:lnSpc>
                <a:spcPct val="90000"/>
              </a:lnSpc>
              <a:buNone/>
            </a:pPr>
            <a:r>
              <a:rPr lang="it-IT" altLang="it-IT" sz="2400" dirty="0"/>
              <a:t>Solo tramite lo studio della contabilità nazionale è stata sviluppata una misura completa della </a:t>
            </a:r>
            <a:r>
              <a:rPr lang="it-IT" altLang="it-IT" sz="2400" i="1" dirty="0"/>
              <a:t>produzione aggregata </a:t>
            </a:r>
            <a:r>
              <a:rPr lang="it-IT" altLang="it-IT" sz="2400" dirty="0"/>
              <a:t>nella contabilità nazionale è chiamata </a:t>
            </a:r>
            <a:r>
              <a:rPr lang="it-IT" altLang="it-IT" sz="2400" i="1" dirty="0"/>
              <a:t>prodotto interno lordo</a:t>
            </a:r>
            <a:r>
              <a:rPr lang="it-IT" altLang="it-IT" sz="2400" dirty="0"/>
              <a:t>(Pil).</a:t>
            </a:r>
          </a:p>
          <a:p>
            <a:pPr marL="0" indent="0" algn="just">
              <a:lnSpc>
                <a:spcPct val="90000"/>
              </a:lnSpc>
              <a:buNone/>
            </a:pPr>
            <a:endParaRPr lang="it-IT" altLang="it-IT" sz="2400" dirty="0"/>
          </a:p>
          <a:p>
            <a:pPr marL="0" indent="0" algn="just">
              <a:lnSpc>
                <a:spcPct val="90000"/>
              </a:lnSpc>
              <a:buNone/>
            </a:pPr>
            <a:r>
              <a:rPr lang="it-IT" altLang="it-IT" sz="2400" dirty="0"/>
              <a:t>Non è la sola, ma è la variabile più conosciuta e più utilizzata per misurare la dimensione economica di un paese.</a:t>
            </a:r>
            <a:endParaRPr lang="it-IT" sz="2400" dirty="0"/>
          </a:p>
        </p:txBody>
      </p:sp>
      <p:sp>
        <p:nvSpPr>
          <p:cNvPr id="4" name="Segnaposto numero diapositiva 3">
            <a:extLst>
              <a:ext uri="{FF2B5EF4-FFF2-40B4-BE49-F238E27FC236}">
                <a16:creationId xmlns:a16="http://schemas.microsoft.com/office/drawing/2014/main" id="{5971ACF1-7DC9-4EB5-80BE-A988916DB589}"/>
              </a:ext>
            </a:extLst>
          </p:cNvPr>
          <p:cNvSpPr>
            <a:spLocks noGrp="1"/>
          </p:cNvSpPr>
          <p:nvPr>
            <p:ph type="sldNum" sz="quarter" idx="12"/>
          </p:nvPr>
        </p:nvSpPr>
        <p:spPr/>
        <p:txBody>
          <a:bodyPr/>
          <a:lstStyle/>
          <a:p>
            <a:fld id="{E3AAEEB7-370C-4CD1-84ED-44A96922B98A}" type="slidenum">
              <a:rPr lang="it-IT" smtClean="0"/>
              <a:pPr/>
              <a:t>2</a:t>
            </a:fld>
            <a:endParaRPr lang="it-IT"/>
          </a:p>
        </p:txBody>
      </p:sp>
    </p:spTree>
    <p:extLst>
      <p:ext uri="{BB962C8B-B14F-4D97-AF65-F5344CB8AC3E}">
        <p14:creationId xmlns:p14="http://schemas.microsoft.com/office/powerpoint/2010/main" val="27917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3. Il tasso di inflazione</a:t>
            </a:r>
          </a:p>
        </p:txBody>
      </p:sp>
      <p:sp>
        <p:nvSpPr>
          <p:cNvPr id="3" name="Segnaposto contenuto 2">
            <a:extLst>
              <a:ext uri="{FF2B5EF4-FFF2-40B4-BE49-F238E27FC236}">
                <a16:creationId xmlns:a16="http://schemas.microsoft.com/office/drawing/2014/main" id="{F348B181-20B6-46E4-BDD9-B8BD6EBA64B5}"/>
              </a:ext>
            </a:extLst>
          </p:cNvPr>
          <p:cNvSpPr>
            <a:spLocks noGrp="1"/>
          </p:cNvSpPr>
          <p:nvPr>
            <p:ph idx="1"/>
          </p:nvPr>
        </p:nvSpPr>
        <p:spPr>
          <a:xfrm>
            <a:off x="179512" y="1016732"/>
            <a:ext cx="8964488" cy="4824536"/>
          </a:xfrm>
        </p:spPr>
        <p:txBody>
          <a:bodyPr>
            <a:normAutofit/>
          </a:bodyPr>
          <a:lstStyle/>
          <a:p>
            <a:pPr marL="0" indent="0">
              <a:lnSpc>
                <a:spcPct val="80000"/>
              </a:lnSpc>
              <a:buNone/>
            </a:pPr>
            <a:r>
              <a:rPr lang="it-IT" altLang="it-IT" sz="2000" dirty="0"/>
              <a:t>L’indice dei prezzi al consumo e il deflatore del Pil mostrano andamenti simili nel tempo.</a:t>
            </a:r>
          </a:p>
          <a:p>
            <a:pPr marL="0" indent="0">
              <a:lnSpc>
                <a:spcPct val="80000"/>
              </a:lnSpc>
              <a:buNone/>
            </a:pPr>
            <a:r>
              <a:rPr lang="it-IT" altLang="it-IT" sz="2000" dirty="0"/>
              <a:t>Ci sono però delle eccezioni, che sono generalmente dovute all’aumento del costo delle importazioni.</a:t>
            </a:r>
          </a:p>
          <a:p>
            <a:pPr marL="0" indent="0">
              <a:lnSpc>
                <a:spcPct val="80000"/>
              </a:lnSpc>
              <a:buNone/>
            </a:pPr>
            <a:r>
              <a:rPr lang="it-IT" altLang="it-IT" sz="1600" dirty="0"/>
              <a:t>Fonte: Eurostat, Ocse, Calcoli degli autori		</a:t>
            </a:r>
            <a:endParaRPr lang="it-IT" sz="2400" dirty="0"/>
          </a:p>
          <a:p>
            <a:pPr marL="0" indent="0">
              <a:buNone/>
            </a:pPr>
            <a:endParaRPr lang="it-IT" sz="2400" dirty="0"/>
          </a:p>
        </p:txBody>
      </p:sp>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20</a:t>
            </a:fld>
            <a:endParaRPr lang="it-IT"/>
          </a:p>
        </p:txBody>
      </p:sp>
      <p:pic>
        <p:nvPicPr>
          <p:cNvPr id="7" name="Immagine 6" descr="Immagine che contiene Diagramma, linea, diagramma, testo&#10;&#10;Descrizione generata automaticamente">
            <a:extLst>
              <a:ext uri="{FF2B5EF4-FFF2-40B4-BE49-F238E27FC236}">
                <a16:creationId xmlns:a16="http://schemas.microsoft.com/office/drawing/2014/main" id="{4886F12B-95B8-8106-E2C9-89A4C5521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855" y="2492896"/>
            <a:ext cx="6720290" cy="3428466"/>
          </a:xfrm>
          <a:prstGeom prst="rect">
            <a:avLst/>
          </a:prstGeom>
        </p:spPr>
      </p:pic>
    </p:spTree>
    <p:extLst>
      <p:ext uri="{BB962C8B-B14F-4D97-AF65-F5344CB8AC3E}">
        <p14:creationId xmlns:p14="http://schemas.microsoft.com/office/powerpoint/2010/main" val="3127567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0" y="409228"/>
            <a:ext cx="9144000" cy="1143000"/>
          </a:xfrm>
        </p:spPr>
        <p:txBody>
          <a:bodyPr/>
          <a:lstStyle/>
          <a:p>
            <a:r>
              <a:rPr lang="it-IT" sz="3200" dirty="0"/>
              <a:t>3.3 Perché gli economisti si preoccupano dell’inflazione?</a:t>
            </a:r>
          </a:p>
        </p:txBody>
      </p:sp>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21</a:t>
            </a:fld>
            <a:endParaRPr lang="it-IT"/>
          </a:p>
        </p:txBody>
      </p:sp>
      <p:sp>
        <p:nvSpPr>
          <p:cNvPr id="6" name="Segnaposto contenuto 5">
            <a:extLst>
              <a:ext uri="{FF2B5EF4-FFF2-40B4-BE49-F238E27FC236}">
                <a16:creationId xmlns:a16="http://schemas.microsoft.com/office/drawing/2014/main" id="{A9540027-FDD7-432B-8D58-AAE989528B57}"/>
              </a:ext>
            </a:extLst>
          </p:cNvPr>
          <p:cNvSpPr>
            <a:spLocks noGrp="1"/>
          </p:cNvSpPr>
          <p:nvPr>
            <p:ph idx="1"/>
          </p:nvPr>
        </p:nvSpPr>
        <p:spPr>
          <a:xfrm>
            <a:off x="179512" y="1922809"/>
            <a:ext cx="8964487" cy="4525963"/>
          </a:xfrm>
        </p:spPr>
        <p:txBody>
          <a:bodyPr/>
          <a:lstStyle/>
          <a:p>
            <a:pPr marL="0" indent="0">
              <a:lnSpc>
                <a:spcPct val="80000"/>
              </a:lnSpc>
              <a:buNone/>
            </a:pPr>
            <a:r>
              <a:rPr lang="it-IT" altLang="it-IT" sz="2400" dirty="0"/>
              <a:t>Durante le fasi inflattive, non tutti i prezzi e i salari aumentano proporzionalmente. L’inflazione influenza la distribuzione del reddito influenzando il </a:t>
            </a:r>
            <a:r>
              <a:rPr lang="it-IT" altLang="it-IT" sz="2400" i="1" dirty="0"/>
              <a:t>salario reale </a:t>
            </a:r>
            <a:r>
              <a:rPr lang="it-IT" altLang="it-IT" sz="2400" dirty="0"/>
              <a:t>dei lavoratori, ossia il salario misurato in termini di beni e non di euro.</a:t>
            </a:r>
          </a:p>
          <a:p>
            <a:pPr marL="0" indent="0">
              <a:lnSpc>
                <a:spcPct val="80000"/>
              </a:lnSpc>
              <a:buNone/>
            </a:pPr>
            <a:r>
              <a:rPr lang="it-IT" altLang="it-IT" sz="2400" dirty="0"/>
              <a:t>Inoltre, vengono create altre distorsioni come la variazione dei </a:t>
            </a:r>
            <a:r>
              <a:rPr lang="it-IT" altLang="it-IT" sz="2400" i="1" dirty="0"/>
              <a:t>prezzi relativi </a:t>
            </a:r>
            <a:r>
              <a:rPr lang="it-IT" altLang="it-IT" sz="2400" dirty="0"/>
              <a:t>dei beni, ossia dei prezzi di un bene rispetto a suoi succedanei o sostituti.</a:t>
            </a:r>
          </a:p>
          <a:p>
            <a:pPr>
              <a:lnSpc>
                <a:spcPct val="80000"/>
              </a:lnSpc>
              <a:buFont typeface="Wingdings" panose="05000000000000000000" pitchFamily="2" charset="2"/>
              <a:buChar char="ü"/>
            </a:pPr>
            <a:endParaRPr lang="it-IT" altLang="it-IT" sz="2400" dirty="0"/>
          </a:p>
          <a:p>
            <a:pPr marL="0" indent="0">
              <a:lnSpc>
                <a:spcPct val="80000"/>
              </a:lnSpc>
              <a:buNone/>
            </a:pPr>
            <a:r>
              <a:rPr lang="it-IT" altLang="it-IT" sz="2400" dirty="0"/>
              <a:t>I pro e i contro dei diversi tassi di inflazione verranno discussi quando parleremo della politica monetaria.</a:t>
            </a:r>
          </a:p>
          <a:p>
            <a:endParaRPr lang="it-IT" dirty="0"/>
          </a:p>
        </p:txBody>
      </p:sp>
    </p:spTree>
    <p:extLst>
      <p:ext uri="{BB962C8B-B14F-4D97-AF65-F5344CB8AC3E}">
        <p14:creationId xmlns:p14="http://schemas.microsoft.com/office/powerpoint/2010/main" val="963274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0" y="409228"/>
            <a:ext cx="9144000" cy="1143000"/>
          </a:xfrm>
        </p:spPr>
        <p:txBody>
          <a:bodyPr/>
          <a:lstStyle/>
          <a:p>
            <a:r>
              <a:rPr lang="it-IT" sz="3200" dirty="0"/>
              <a:t>4. Produzione, disoccupazione e tasso di inflazione</a:t>
            </a:r>
          </a:p>
        </p:txBody>
      </p:sp>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22</a:t>
            </a:fld>
            <a:endParaRPr lang="it-IT"/>
          </a:p>
        </p:txBody>
      </p:sp>
      <p:sp>
        <p:nvSpPr>
          <p:cNvPr id="6" name="Segnaposto contenuto 5">
            <a:extLst>
              <a:ext uri="{FF2B5EF4-FFF2-40B4-BE49-F238E27FC236}">
                <a16:creationId xmlns:a16="http://schemas.microsoft.com/office/drawing/2014/main" id="{A9540027-FDD7-432B-8D58-AAE989528B57}"/>
              </a:ext>
            </a:extLst>
          </p:cNvPr>
          <p:cNvSpPr>
            <a:spLocks noGrp="1"/>
          </p:cNvSpPr>
          <p:nvPr>
            <p:ph idx="1"/>
          </p:nvPr>
        </p:nvSpPr>
        <p:spPr>
          <a:xfrm>
            <a:off x="251520" y="1922809"/>
            <a:ext cx="8712968" cy="4525963"/>
          </a:xfrm>
        </p:spPr>
        <p:txBody>
          <a:bodyPr/>
          <a:lstStyle/>
          <a:p>
            <a:pPr marL="0">
              <a:lnSpc>
                <a:spcPct val="80000"/>
              </a:lnSpc>
              <a:buNone/>
            </a:pPr>
            <a:r>
              <a:rPr lang="it-IT" altLang="it-IT" sz="2400" dirty="0"/>
              <a:t>Le tre variabili descritte finora (produzione, disoccupazione e inflazione) sono collegate tra loro. Gli economisti considerano due relazioni:</a:t>
            </a:r>
          </a:p>
          <a:p>
            <a:pPr>
              <a:lnSpc>
                <a:spcPct val="80000"/>
              </a:lnSpc>
              <a:buNone/>
            </a:pPr>
            <a:endParaRPr lang="it-IT" altLang="it-IT" sz="2400" dirty="0"/>
          </a:p>
          <a:p>
            <a:pPr>
              <a:lnSpc>
                <a:spcPct val="80000"/>
              </a:lnSpc>
              <a:buNone/>
            </a:pPr>
            <a:endParaRPr lang="it-IT" altLang="it-IT" sz="2400" dirty="0"/>
          </a:p>
          <a:p>
            <a:pPr>
              <a:lnSpc>
                <a:spcPct val="80000"/>
              </a:lnSpc>
            </a:pPr>
            <a:r>
              <a:rPr lang="it-IT" altLang="it-IT" sz="2400" dirty="0"/>
              <a:t>la legge di </a:t>
            </a:r>
            <a:r>
              <a:rPr lang="it-IT" altLang="it-IT" sz="2400" dirty="0" err="1"/>
              <a:t>Okun</a:t>
            </a:r>
            <a:r>
              <a:rPr lang="it-IT" altLang="it-IT" sz="2400" dirty="0"/>
              <a:t>: mette in relazione (negativa) la crescita della produzione e le variazioni del tasso di disoccupazione</a:t>
            </a:r>
          </a:p>
          <a:p>
            <a:pPr>
              <a:lnSpc>
                <a:spcPct val="80000"/>
              </a:lnSpc>
            </a:pPr>
            <a:endParaRPr lang="it-IT" altLang="it-IT" sz="2400" dirty="0"/>
          </a:p>
          <a:p>
            <a:pPr>
              <a:lnSpc>
                <a:spcPct val="80000"/>
              </a:lnSpc>
            </a:pPr>
            <a:r>
              <a:rPr lang="it-IT" altLang="it-IT" sz="2400" dirty="0"/>
              <a:t>la curva di Phillips: mette in relazione (negativa) il tasso di disoccupazione e l’inflazione</a:t>
            </a:r>
          </a:p>
          <a:p>
            <a:pPr marL="0" indent="0">
              <a:buNone/>
            </a:pPr>
            <a:endParaRPr lang="it-IT" dirty="0"/>
          </a:p>
        </p:txBody>
      </p:sp>
    </p:spTree>
    <p:extLst>
      <p:ext uri="{BB962C8B-B14F-4D97-AF65-F5344CB8AC3E}">
        <p14:creationId xmlns:p14="http://schemas.microsoft.com/office/powerpoint/2010/main" val="1743504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2B48C1-D4DB-4CB1-8264-D3AE37203865}"/>
              </a:ext>
            </a:extLst>
          </p:cNvPr>
          <p:cNvSpPr>
            <a:spLocks noGrp="1"/>
          </p:cNvSpPr>
          <p:nvPr>
            <p:ph type="title"/>
          </p:nvPr>
        </p:nvSpPr>
        <p:spPr>
          <a:xfrm>
            <a:off x="457200" y="409228"/>
            <a:ext cx="8229600" cy="1143000"/>
          </a:xfrm>
        </p:spPr>
        <p:txBody>
          <a:bodyPr/>
          <a:lstStyle/>
          <a:p>
            <a:r>
              <a:rPr lang="it-IT" sz="3200" dirty="0"/>
              <a:t>5. Breve, medio e lungo periodo</a:t>
            </a:r>
          </a:p>
        </p:txBody>
      </p:sp>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23</a:t>
            </a:fld>
            <a:endParaRPr lang="it-IT"/>
          </a:p>
        </p:txBody>
      </p:sp>
      <p:sp>
        <p:nvSpPr>
          <p:cNvPr id="6" name="Segnaposto contenuto 5">
            <a:extLst>
              <a:ext uri="{FF2B5EF4-FFF2-40B4-BE49-F238E27FC236}">
                <a16:creationId xmlns:a16="http://schemas.microsoft.com/office/drawing/2014/main" id="{A9540027-FDD7-432B-8D58-AAE989528B57}"/>
              </a:ext>
            </a:extLst>
          </p:cNvPr>
          <p:cNvSpPr>
            <a:spLocks noGrp="1"/>
          </p:cNvSpPr>
          <p:nvPr>
            <p:ph idx="1"/>
          </p:nvPr>
        </p:nvSpPr>
        <p:spPr>
          <a:xfrm>
            <a:off x="251520" y="1166018"/>
            <a:ext cx="8892480" cy="4525963"/>
          </a:xfrm>
        </p:spPr>
        <p:txBody>
          <a:bodyPr/>
          <a:lstStyle/>
          <a:p>
            <a:pPr>
              <a:lnSpc>
                <a:spcPct val="80000"/>
              </a:lnSpc>
              <a:buNone/>
            </a:pPr>
            <a:r>
              <a:rPr lang="it-IT" altLang="it-IT" sz="2400" dirty="0"/>
              <a:t>Il livello di produzione aggregata è determinato da:</a:t>
            </a:r>
          </a:p>
          <a:p>
            <a:pPr>
              <a:lnSpc>
                <a:spcPct val="80000"/>
              </a:lnSpc>
              <a:buNone/>
            </a:pPr>
            <a:endParaRPr lang="it-IT" altLang="it-IT" sz="2400" dirty="0"/>
          </a:p>
          <a:p>
            <a:pPr>
              <a:lnSpc>
                <a:spcPct val="80000"/>
              </a:lnSpc>
            </a:pPr>
            <a:r>
              <a:rPr lang="it-IT" altLang="it-IT" sz="2400" dirty="0"/>
              <a:t>la domanda di beni nel breve periodo, cioè nell’arco di qualche anno;</a:t>
            </a:r>
          </a:p>
          <a:p>
            <a:pPr>
              <a:lnSpc>
                <a:spcPct val="80000"/>
              </a:lnSpc>
            </a:pPr>
            <a:endParaRPr lang="it-IT" altLang="it-IT" sz="2400" dirty="0"/>
          </a:p>
          <a:p>
            <a:pPr>
              <a:lnSpc>
                <a:spcPct val="80000"/>
              </a:lnSpc>
            </a:pPr>
            <a:r>
              <a:rPr lang="it-IT" altLang="it-IT" sz="2400" dirty="0"/>
              <a:t>il livello di tecnologia,  lo stock di capitale e la dimensione della forza lavoro nel medio periodo, cioè nell’arco di un decennio;</a:t>
            </a:r>
          </a:p>
          <a:p>
            <a:pPr>
              <a:lnSpc>
                <a:spcPct val="80000"/>
              </a:lnSpc>
            </a:pPr>
            <a:endParaRPr lang="it-IT" altLang="it-IT" sz="2400" dirty="0"/>
          </a:p>
          <a:p>
            <a:pPr>
              <a:lnSpc>
                <a:spcPct val="80000"/>
              </a:lnSpc>
            </a:pPr>
            <a:r>
              <a:rPr lang="it-IT" altLang="it-IT" sz="2400" dirty="0"/>
              <a:t>altri fattori come il sistema educativo, il tasso di risparmio e la qualità del governo nel lungo periodo, cioè nell’arco di qualche decennio o più.</a:t>
            </a:r>
          </a:p>
          <a:p>
            <a:pPr marL="463550" lvl="1" indent="-349250">
              <a:buClr>
                <a:srgbClr val="C40075"/>
              </a:buClr>
              <a:buFontTx/>
              <a:buNone/>
            </a:pPr>
            <a:endParaRPr lang="en-US" altLang="it-IT" dirty="0">
              <a:solidFill>
                <a:schemeClr val="bg1"/>
              </a:solidFill>
              <a:latin typeface="Arial" panose="020B0604020202020204" pitchFamily="34" charset="0"/>
            </a:endParaRPr>
          </a:p>
          <a:p>
            <a:pPr marL="0" indent="0">
              <a:buNone/>
            </a:pPr>
            <a:endParaRPr lang="it-IT" dirty="0"/>
          </a:p>
        </p:txBody>
      </p:sp>
    </p:spTree>
    <p:extLst>
      <p:ext uri="{BB962C8B-B14F-4D97-AF65-F5344CB8AC3E}">
        <p14:creationId xmlns:p14="http://schemas.microsoft.com/office/powerpoint/2010/main" val="3241211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D2F9F14-4D37-4C10-B63E-601CF80FE924}"/>
              </a:ext>
            </a:extLst>
          </p:cNvPr>
          <p:cNvSpPr>
            <a:spLocks noGrp="1"/>
          </p:cNvSpPr>
          <p:nvPr>
            <p:ph type="sldNum" sz="quarter" idx="12"/>
          </p:nvPr>
        </p:nvSpPr>
        <p:spPr/>
        <p:txBody>
          <a:bodyPr/>
          <a:lstStyle/>
          <a:p>
            <a:fld id="{E3AAEEB7-370C-4CD1-84ED-44A96922B98A}" type="slidenum">
              <a:rPr lang="it-IT" smtClean="0"/>
              <a:pPr/>
              <a:t>24</a:t>
            </a:fld>
            <a:endParaRPr lang="it-IT"/>
          </a:p>
        </p:txBody>
      </p:sp>
      <p:sp>
        <p:nvSpPr>
          <p:cNvPr id="6" name="Segnaposto contenuto 5">
            <a:extLst>
              <a:ext uri="{FF2B5EF4-FFF2-40B4-BE49-F238E27FC236}">
                <a16:creationId xmlns:a16="http://schemas.microsoft.com/office/drawing/2014/main" id="{A9540027-FDD7-432B-8D58-AAE989528B57}"/>
              </a:ext>
            </a:extLst>
          </p:cNvPr>
          <p:cNvSpPr>
            <a:spLocks noGrp="1"/>
          </p:cNvSpPr>
          <p:nvPr>
            <p:ph idx="1"/>
          </p:nvPr>
        </p:nvSpPr>
        <p:spPr>
          <a:xfrm>
            <a:off x="385192" y="2297509"/>
            <a:ext cx="8435280" cy="2262982"/>
          </a:xfrm>
        </p:spPr>
        <p:txBody>
          <a:bodyPr/>
          <a:lstStyle/>
          <a:p>
            <a:pPr marL="0" indent="0">
              <a:buNone/>
            </a:pPr>
            <a:r>
              <a:rPr lang="it-IT" dirty="0">
                <a:latin typeface="+mj-lt"/>
              </a:rPr>
              <a:t>Il messaggio principale di questo capitolo è: </a:t>
            </a:r>
            <a:br>
              <a:rPr lang="it-IT" dirty="0">
                <a:latin typeface="+mj-lt"/>
              </a:rPr>
            </a:br>
            <a:r>
              <a:rPr lang="it-IT" dirty="0">
                <a:latin typeface="+mj-lt"/>
              </a:rPr>
              <a:t>le tre variabili centrali della macroeconomia sono la produzione, la disoccupazione e l’inflazione.</a:t>
            </a:r>
            <a:endParaRPr lang="en-US" altLang="it-IT" dirty="0">
              <a:solidFill>
                <a:schemeClr val="bg1"/>
              </a:solidFill>
              <a:latin typeface="+mj-lt"/>
            </a:endParaRPr>
          </a:p>
          <a:p>
            <a:pPr marL="0" indent="0">
              <a:buNone/>
            </a:pPr>
            <a:endParaRPr lang="it-IT" dirty="0"/>
          </a:p>
        </p:txBody>
      </p:sp>
    </p:spTree>
    <p:extLst>
      <p:ext uri="{BB962C8B-B14F-4D97-AF65-F5344CB8AC3E}">
        <p14:creationId xmlns:p14="http://schemas.microsoft.com/office/powerpoint/2010/main" val="83885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445DB-5A58-4525-BE04-517B25D3E62C}"/>
              </a:ext>
            </a:extLst>
          </p:cNvPr>
          <p:cNvSpPr>
            <a:spLocks noGrp="1"/>
          </p:cNvSpPr>
          <p:nvPr>
            <p:ph type="title"/>
          </p:nvPr>
        </p:nvSpPr>
        <p:spPr>
          <a:xfrm>
            <a:off x="457200" y="409228"/>
            <a:ext cx="8229600" cy="1143000"/>
          </a:xfrm>
        </p:spPr>
        <p:txBody>
          <a:bodyPr/>
          <a:lstStyle/>
          <a:p>
            <a:r>
              <a:rPr lang="it-IT" sz="3200" dirty="0"/>
              <a:t>1.1 Pil: produzione e reddito</a:t>
            </a:r>
          </a:p>
        </p:txBody>
      </p:sp>
      <p:sp>
        <p:nvSpPr>
          <p:cNvPr id="3" name="Segnaposto contenuto 2">
            <a:extLst>
              <a:ext uri="{FF2B5EF4-FFF2-40B4-BE49-F238E27FC236}">
                <a16:creationId xmlns:a16="http://schemas.microsoft.com/office/drawing/2014/main" id="{D32876FA-F8F9-4975-B270-7C982BF55A33}"/>
              </a:ext>
            </a:extLst>
          </p:cNvPr>
          <p:cNvSpPr>
            <a:spLocks noGrp="1"/>
          </p:cNvSpPr>
          <p:nvPr>
            <p:ph idx="1"/>
          </p:nvPr>
        </p:nvSpPr>
        <p:spPr>
          <a:xfrm>
            <a:off x="454028" y="1340768"/>
            <a:ext cx="8229600" cy="4525963"/>
          </a:xfrm>
        </p:spPr>
        <p:txBody>
          <a:bodyPr>
            <a:normAutofit/>
          </a:bodyPr>
          <a:lstStyle/>
          <a:p>
            <a:pPr marL="0" indent="0">
              <a:lnSpc>
                <a:spcPct val="90000"/>
              </a:lnSpc>
              <a:buNone/>
              <a:defRPr/>
            </a:pPr>
            <a:r>
              <a:rPr lang="it-IT" altLang="it-IT" sz="2400" dirty="0"/>
              <a:t>Esistono tre modi equivalenti di definire il Pil di un’economia.</a:t>
            </a:r>
          </a:p>
          <a:p>
            <a:pPr>
              <a:buNone/>
              <a:defRPr/>
            </a:pPr>
            <a:endParaRPr lang="it-IT" altLang="it-IT" sz="2400" dirty="0"/>
          </a:p>
          <a:p>
            <a:pPr>
              <a:buNone/>
              <a:defRPr/>
            </a:pPr>
            <a:r>
              <a:rPr lang="it-IT" altLang="it-IT" sz="2400" dirty="0"/>
              <a:t>1. Valore dei beni e dei servizi </a:t>
            </a:r>
            <a:r>
              <a:rPr lang="it-IT" altLang="it-IT" sz="2400" i="1" dirty="0"/>
              <a:t>finali</a:t>
            </a:r>
            <a:r>
              <a:rPr lang="it-IT" altLang="it-IT" sz="2400" dirty="0"/>
              <a:t> prodotti in un’economia in un dato periodo di tempo;</a:t>
            </a:r>
          </a:p>
          <a:p>
            <a:pPr>
              <a:buNone/>
              <a:defRPr/>
            </a:pPr>
            <a:r>
              <a:rPr lang="it-IT" altLang="it-IT" sz="2400" dirty="0"/>
              <a:t>2. Somma del </a:t>
            </a:r>
            <a:r>
              <a:rPr lang="it-IT" altLang="it-IT" sz="2400" i="1" dirty="0"/>
              <a:t>valore aggiunto </a:t>
            </a:r>
            <a:r>
              <a:rPr lang="it-IT" altLang="it-IT" sz="2400" dirty="0"/>
              <a:t>in un’economia in un dato periodo di tempo;</a:t>
            </a:r>
          </a:p>
          <a:p>
            <a:pPr>
              <a:buNone/>
              <a:defRPr/>
            </a:pPr>
            <a:r>
              <a:rPr lang="it-IT" altLang="it-IT" sz="2400" dirty="0"/>
              <a:t>3. Somma dei </a:t>
            </a:r>
            <a:r>
              <a:rPr lang="it-IT" altLang="it-IT" sz="2400" i="1" dirty="0"/>
              <a:t>redditi</a:t>
            </a:r>
            <a:r>
              <a:rPr lang="it-IT" altLang="it-IT" sz="2400" dirty="0"/>
              <a:t> dell’economia in un dato periodo di tempo.</a:t>
            </a:r>
          </a:p>
          <a:p>
            <a:endParaRPr lang="it-IT" dirty="0"/>
          </a:p>
        </p:txBody>
      </p:sp>
      <p:sp>
        <p:nvSpPr>
          <p:cNvPr id="4" name="Segnaposto numero diapositiva 3">
            <a:extLst>
              <a:ext uri="{FF2B5EF4-FFF2-40B4-BE49-F238E27FC236}">
                <a16:creationId xmlns:a16="http://schemas.microsoft.com/office/drawing/2014/main" id="{56A2AE6F-650A-4D19-8759-C60E4149957D}"/>
              </a:ext>
            </a:extLst>
          </p:cNvPr>
          <p:cNvSpPr>
            <a:spLocks noGrp="1"/>
          </p:cNvSpPr>
          <p:nvPr>
            <p:ph type="sldNum" sz="quarter" idx="12"/>
          </p:nvPr>
        </p:nvSpPr>
        <p:spPr/>
        <p:txBody>
          <a:bodyPr/>
          <a:lstStyle/>
          <a:p>
            <a:fld id="{E3AAEEB7-370C-4CD1-84ED-44A96922B98A}" type="slidenum">
              <a:rPr lang="it-IT" smtClean="0"/>
              <a:pPr/>
              <a:t>3</a:t>
            </a:fld>
            <a:endParaRPr lang="it-IT"/>
          </a:p>
        </p:txBody>
      </p:sp>
    </p:spTree>
    <p:extLst>
      <p:ext uri="{BB962C8B-B14F-4D97-AF65-F5344CB8AC3E}">
        <p14:creationId xmlns:p14="http://schemas.microsoft.com/office/powerpoint/2010/main" val="39943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4445DB-5A58-4525-BE04-517B25D3E62C}"/>
              </a:ext>
            </a:extLst>
          </p:cNvPr>
          <p:cNvSpPr>
            <a:spLocks noGrp="1"/>
          </p:cNvSpPr>
          <p:nvPr>
            <p:ph type="title"/>
          </p:nvPr>
        </p:nvSpPr>
        <p:spPr>
          <a:xfrm>
            <a:off x="457200" y="409228"/>
            <a:ext cx="8229600" cy="1143000"/>
          </a:xfrm>
        </p:spPr>
        <p:txBody>
          <a:bodyPr/>
          <a:lstStyle/>
          <a:p>
            <a:r>
              <a:rPr lang="it-IT" sz="3200" dirty="0"/>
              <a:t>1.1 Pil: produzione e reddito</a:t>
            </a:r>
          </a:p>
        </p:txBody>
      </p:sp>
      <p:sp>
        <p:nvSpPr>
          <p:cNvPr id="4" name="Segnaposto numero diapositiva 3">
            <a:extLst>
              <a:ext uri="{FF2B5EF4-FFF2-40B4-BE49-F238E27FC236}">
                <a16:creationId xmlns:a16="http://schemas.microsoft.com/office/drawing/2014/main" id="{56A2AE6F-650A-4D19-8759-C60E4149957D}"/>
              </a:ext>
            </a:extLst>
          </p:cNvPr>
          <p:cNvSpPr>
            <a:spLocks noGrp="1"/>
          </p:cNvSpPr>
          <p:nvPr>
            <p:ph type="sldNum" sz="quarter" idx="12"/>
          </p:nvPr>
        </p:nvSpPr>
        <p:spPr/>
        <p:txBody>
          <a:bodyPr/>
          <a:lstStyle/>
          <a:p>
            <a:fld id="{E3AAEEB7-370C-4CD1-84ED-44A96922B98A}" type="slidenum">
              <a:rPr lang="it-IT" smtClean="0"/>
              <a:pPr/>
              <a:t>4</a:t>
            </a:fld>
            <a:endParaRPr lang="it-IT"/>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9057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799" y="4077072"/>
            <a:ext cx="44481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82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136150-75EF-45BB-A30D-47AEEE8D4540}"/>
              </a:ext>
            </a:extLst>
          </p:cNvPr>
          <p:cNvSpPr>
            <a:spLocks noGrp="1"/>
          </p:cNvSpPr>
          <p:nvPr>
            <p:ph type="title"/>
          </p:nvPr>
        </p:nvSpPr>
        <p:spPr>
          <a:xfrm>
            <a:off x="441314" y="409228"/>
            <a:ext cx="8229600" cy="1143000"/>
          </a:xfrm>
        </p:spPr>
        <p:txBody>
          <a:bodyPr/>
          <a:lstStyle/>
          <a:p>
            <a:r>
              <a:rPr lang="it-IT" sz="3200" dirty="0">
                <a:solidFill>
                  <a:prstClr val="black"/>
                </a:solidFill>
              </a:rPr>
              <a:t>1.2 Pil nominale e Pil reale</a:t>
            </a:r>
            <a:endParaRPr lang="it-IT" dirty="0"/>
          </a:p>
        </p:txBody>
      </p:sp>
      <p:sp>
        <p:nvSpPr>
          <p:cNvPr id="3" name="Segnaposto contenuto 2">
            <a:extLst>
              <a:ext uri="{FF2B5EF4-FFF2-40B4-BE49-F238E27FC236}">
                <a16:creationId xmlns:a16="http://schemas.microsoft.com/office/drawing/2014/main" id="{BD0EDABE-17AE-4789-A157-528AF352C476}"/>
              </a:ext>
            </a:extLst>
          </p:cNvPr>
          <p:cNvSpPr>
            <a:spLocks noGrp="1"/>
          </p:cNvSpPr>
          <p:nvPr>
            <p:ph idx="1"/>
          </p:nvPr>
        </p:nvSpPr>
        <p:spPr>
          <a:xfrm>
            <a:off x="179512" y="1166018"/>
            <a:ext cx="8964488" cy="4525963"/>
          </a:xfrm>
        </p:spPr>
        <p:txBody>
          <a:bodyPr>
            <a:normAutofit/>
          </a:bodyPr>
          <a:lstStyle/>
          <a:p>
            <a:pPr marL="0" indent="0">
              <a:buNone/>
            </a:pPr>
            <a:r>
              <a:rPr lang="it-IT" sz="2400" dirty="0"/>
              <a:t>Nel 2022 il Pil degli USA era di 25.460 miliardi di euro, rispetto ai 543 miliardi di euro del 1960.</a:t>
            </a:r>
          </a:p>
          <a:p>
            <a:pPr marL="0" indent="0">
              <a:buNone/>
            </a:pPr>
            <a:r>
              <a:rPr lang="it-IT" sz="2400" dirty="0"/>
              <a:t>Tuttavia, la produzione aggregata dell’UE non è stata quarantasette volte più alta nel 2022 piuttosto che nel 1960. </a:t>
            </a:r>
          </a:p>
          <a:p>
            <a:pPr marL="0" indent="0">
              <a:buNone/>
            </a:pPr>
            <a:r>
              <a:rPr lang="it-IT" sz="2400" dirty="0"/>
              <a:t>Gran parte dell’aumento riflette variazioni dei prezzi dei beni e servizi e non delle quantità prodotte. </a:t>
            </a:r>
          </a:p>
          <a:p>
            <a:pPr marL="0" indent="0">
              <a:buNone/>
            </a:pPr>
            <a:r>
              <a:rPr lang="it-IT" sz="2400" dirty="0"/>
              <a:t>Questo ci porta a considerare la distinzione tra Pil nominale e Pil reale.</a:t>
            </a:r>
          </a:p>
        </p:txBody>
      </p:sp>
      <p:sp>
        <p:nvSpPr>
          <p:cNvPr id="4" name="Segnaposto numero diapositiva 3">
            <a:extLst>
              <a:ext uri="{FF2B5EF4-FFF2-40B4-BE49-F238E27FC236}">
                <a16:creationId xmlns:a16="http://schemas.microsoft.com/office/drawing/2014/main" id="{BC7BBE34-1EB9-4C77-81E7-B1D10CD721CC}"/>
              </a:ext>
            </a:extLst>
          </p:cNvPr>
          <p:cNvSpPr>
            <a:spLocks noGrp="1"/>
          </p:cNvSpPr>
          <p:nvPr>
            <p:ph type="sldNum" sz="quarter" idx="12"/>
          </p:nvPr>
        </p:nvSpPr>
        <p:spPr/>
        <p:txBody>
          <a:bodyPr/>
          <a:lstStyle/>
          <a:p>
            <a:fld id="{E3AAEEB7-370C-4CD1-84ED-44A96922B98A}" type="slidenum">
              <a:rPr lang="it-IT" smtClean="0"/>
              <a:pPr/>
              <a:t>5</a:t>
            </a:fld>
            <a:endParaRPr lang="it-IT"/>
          </a:p>
        </p:txBody>
      </p:sp>
    </p:spTree>
    <p:extLst>
      <p:ext uri="{BB962C8B-B14F-4D97-AF65-F5344CB8AC3E}">
        <p14:creationId xmlns:p14="http://schemas.microsoft.com/office/powerpoint/2010/main" val="408355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1.2 Pil nominale e Pil reale</a:t>
            </a:r>
          </a:p>
        </p:txBody>
      </p:sp>
      <p:sp>
        <p:nvSpPr>
          <p:cNvPr id="3" name="Segnaposto contenuto 2">
            <a:extLst>
              <a:ext uri="{FF2B5EF4-FFF2-40B4-BE49-F238E27FC236}">
                <a16:creationId xmlns:a16="http://schemas.microsoft.com/office/drawing/2014/main" id="{0D9D8500-2DC8-4E72-916A-2ADC97BF3090}"/>
              </a:ext>
            </a:extLst>
          </p:cNvPr>
          <p:cNvSpPr>
            <a:spLocks noGrp="1"/>
          </p:cNvSpPr>
          <p:nvPr>
            <p:ph idx="1"/>
          </p:nvPr>
        </p:nvSpPr>
        <p:spPr>
          <a:xfrm>
            <a:off x="454325" y="1340768"/>
            <a:ext cx="8229600" cy="4525963"/>
          </a:xfrm>
        </p:spPr>
        <p:txBody>
          <a:bodyPr>
            <a:normAutofit/>
          </a:bodyPr>
          <a:lstStyle/>
          <a:p>
            <a:pPr marL="0" indent="0">
              <a:lnSpc>
                <a:spcPct val="120000"/>
              </a:lnSpc>
              <a:buNone/>
              <a:defRPr/>
            </a:pPr>
            <a:r>
              <a:rPr lang="it-IT" sz="2400" i="1" dirty="0"/>
              <a:t>Pil nominale (€</a:t>
            </a:r>
            <a:r>
              <a:rPr lang="it-IT" sz="2400" i="1" dirty="0" err="1"/>
              <a:t>Y</a:t>
            </a:r>
            <a:r>
              <a:rPr lang="it-IT" sz="2400" i="1" baseline="-25000" dirty="0" err="1"/>
              <a:t>t</a:t>
            </a:r>
            <a:r>
              <a:rPr lang="it-IT" sz="2400" i="1" dirty="0"/>
              <a:t>): </a:t>
            </a:r>
            <a:r>
              <a:rPr lang="it-IT" sz="2400" dirty="0"/>
              <a:t>somma della quantità dei beni finali valutati al loro prezzo corrente (al tempo t)</a:t>
            </a:r>
          </a:p>
          <a:p>
            <a:pPr marL="0" indent="0">
              <a:lnSpc>
                <a:spcPct val="120000"/>
              </a:lnSpc>
              <a:buNone/>
              <a:defRPr/>
            </a:pPr>
            <a:endParaRPr lang="it-IT" sz="2400" dirty="0">
              <a:effectLst>
                <a:outerShdw blurRad="38100" dist="38100" dir="2700000" algn="tl">
                  <a:srgbClr val="C0C0C0"/>
                </a:outerShdw>
              </a:effectLst>
            </a:endParaRPr>
          </a:p>
          <a:p>
            <a:pPr marL="0" indent="0">
              <a:lnSpc>
                <a:spcPct val="120000"/>
              </a:lnSpc>
              <a:buNone/>
              <a:defRPr/>
            </a:pPr>
            <a:r>
              <a:rPr lang="it-IT" sz="2400" dirty="0"/>
              <a:t>La crescita del Pil nominale dipende da due fattori:</a:t>
            </a:r>
          </a:p>
          <a:p>
            <a:pPr marL="0" indent="0">
              <a:lnSpc>
                <a:spcPct val="120000"/>
              </a:lnSpc>
              <a:buNone/>
              <a:defRPr/>
            </a:pPr>
            <a:r>
              <a:rPr lang="it-IT" sz="2400" dirty="0"/>
              <a:t>- crescita della produzione (in termini di quantità) nel tempo </a:t>
            </a:r>
          </a:p>
          <a:p>
            <a:pPr marL="0" indent="0">
              <a:lnSpc>
                <a:spcPct val="120000"/>
              </a:lnSpc>
              <a:buFontTx/>
              <a:buChar char="-"/>
              <a:defRPr/>
            </a:pPr>
            <a:r>
              <a:rPr lang="it-IT" sz="2400" dirty="0"/>
              <a:t> aumento dei prezzi dei beni nel tempo </a:t>
            </a:r>
          </a:p>
          <a:p>
            <a:pPr marL="0" indent="0">
              <a:buNone/>
            </a:pPr>
            <a:endParaRPr lang="it-IT" dirty="0"/>
          </a:p>
        </p:txBody>
      </p:sp>
      <p:sp>
        <p:nvSpPr>
          <p:cNvPr id="4" name="Segnaposto numero diapositiva 3">
            <a:extLst>
              <a:ext uri="{FF2B5EF4-FFF2-40B4-BE49-F238E27FC236}">
                <a16:creationId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6</a:t>
            </a:fld>
            <a:endParaRPr lang="it-IT"/>
          </a:p>
        </p:txBody>
      </p:sp>
    </p:spTree>
    <p:extLst>
      <p:ext uri="{BB962C8B-B14F-4D97-AF65-F5344CB8AC3E}">
        <p14:creationId xmlns:p14="http://schemas.microsoft.com/office/powerpoint/2010/main" val="244618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1.2 Pil nominale e Pil reale</a:t>
            </a:r>
          </a:p>
        </p:txBody>
      </p:sp>
      <p:sp>
        <p:nvSpPr>
          <p:cNvPr id="3" name="Segnaposto contenuto 2">
            <a:extLst>
              <a:ext uri="{FF2B5EF4-FFF2-40B4-BE49-F238E27FC236}">
                <a16:creationId xmlns:a16="http://schemas.microsoft.com/office/drawing/2014/main" id="{0D9D8500-2DC8-4E72-916A-2ADC97BF3090}"/>
              </a:ext>
            </a:extLst>
          </p:cNvPr>
          <p:cNvSpPr>
            <a:spLocks noGrp="1"/>
          </p:cNvSpPr>
          <p:nvPr>
            <p:ph idx="1"/>
          </p:nvPr>
        </p:nvSpPr>
        <p:spPr>
          <a:xfrm>
            <a:off x="323528" y="1799729"/>
            <a:ext cx="8532439" cy="4525963"/>
          </a:xfrm>
        </p:spPr>
        <p:txBody>
          <a:bodyPr>
            <a:normAutofit/>
          </a:bodyPr>
          <a:lstStyle/>
          <a:p>
            <a:pPr marL="0" indent="0">
              <a:lnSpc>
                <a:spcPct val="110000"/>
              </a:lnSpc>
              <a:buNone/>
            </a:pPr>
            <a:r>
              <a:rPr lang="it-IT" altLang="it-IT" sz="2400" i="1" dirty="0"/>
              <a:t>Pil reale (</a:t>
            </a:r>
            <a:r>
              <a:rPr lang="it-IT" sz="2400" i="1" dirty="0" err="1"/>
              <a:t>Y</a:t>
            </a:r>
            <a:r>
              <a:rPr lang="it-IT" sz="2400" i="1" baseline="-25000" dirty="0" err="1"/>
              <a:t>t</a:t>
            </a:r>
            <a:r>
              <a:rPr lang="it-IT" sz="2400" i="1" dirty="0"/>
              <a:t>):</a:t>
            </a:r>
            <a:r>
              <a:rPr lang="it-IT" altLang="it-IT" sz="2400" i="1" dirty="0"/>
              <a:t> </a:t>
            </a:r>
            <a:r>
              <a:rPr lang="it-IT" altLang="it-IT" sz="2400" dirty="0"/>
              <a:t>somma delle quantità di beni finali valutati a prezzi costanti</a:t>
            </a:r>
          </a:p>
          <a:p>
            <a:pPr marL="0" indent="0">
              <a:lnSpc>
                <a:spcPct val="110000"/>
              </a:lnSpc>
              <a:buNone/>
            </a:pPr>
            <a:endParaRPr lang="it-IT" altLang="it-IT" sz="2400" dirty="0"/>
          </a:p>
          <a:p>
            <a:pPr marL="0" indent="0">
              <a:lnSpc>
                <a:spcPct val="110000"/>
              </a:lnSpc>
              <a:buNone/>
            </a:pPr>
            <a:r>
              <a:rPr lang="it-IT" altLang="it-IT" sz="2400" dirty="0"/>
              <a:t>Il Pil reale permette di misurare la produzione e le sue variazioni nel tempo, escludendo l’effetto di prezzi crescenti</a:t>
            </a:r>
          </a:p>
          <a:p>
            <a:endParaRPr lang="it-IT" dirty="0"/>
          </a:p>
        </p:txBody>
      </p:sp>
      <p:sp>
        <p:nvSpPr>
          <p:cNvPr id="4" name="Segnaposto numero diapositiva 3">
            <a:extLst>
              <a:ext uri="{FF2B5EF4-FFF2-40B4-BE49-F238E27FC236}">
                <a16:creationId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7</a:t>
            </a:fld>
            <a:endParaRPr lang="it-IT"/>
          </a:p>
        </p:txBody>
      </p:sp>
    </p:spTree>
    <p:extLst>
      <p:ext uri="{BB962C8B-B14F-4D97-AF65-F5344CB8AC3E}">
        <p14:creationId xmlns:p14="http://schemas.microsoft.com/office/powerpoint/2010/main" val="283334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1.2 Pil nominale e Pil reale</a:t>
            </a:r>
          </a:p>
        </p:txBody>
      </p:sp>
      <p:sp>
        <p:nvSpPr>
          <p:cNvPr id="3" name="Segnaposto contenuto 2">
            <a:extLst>
              <a:ext uri="{FF2B5EF4-FFF2-40B4-BE49-F238E27FC236}">
                <a16:creationId xmlns:a16="http://schemas.microsoft.com/office/drawing/2014/main" id="{0D9D8500-2DC8-4E72-916A-2ADC97BF3090}"/>
              </a:ext>
            </a:extLst>
          </p:cNvPr>
          <p:cNvSpPr>
            <a:spLocks noGrp="1"/>
          </p:cNvSpPr>
          <p:nvPr>
            <p:ph idx="1"/>
          </p:nvPr>
        </p:nvSpPr>
        <p:spPr>
          <a:xfrm>
            <a:off x="316059" y="1166018"/>
            <a:ext cx="8504413" cy="4525963"/>
          </a:xfrm>
        </p:spPr>
        <p:txBody>
          <a:bodyPr>
            <a:normAutofit/>
          </a:bodyPr>
          <a:lstStyle/>
          <a:p>
            <a:pPr marL="0" indent="0">
              <a:lnSpc>
                <a:spcPct val="120000"/>
              </a:lnSpc>
              <a:buNone/>
            </a:pPr>
            <a:r>
              <a:rPr lang="it-IT" altLang="it-IT" sz="2400" dirty="0"/>
              <a:t>Per costruire il Pil reale, dobbiamo moltiplicare il numero di auto in ogni anno per uno stesso prezzo. Per esempio, se si usa il prezzo di un’auto nel </a:t>
            </a:r>
            <a:r>
              <a:rPr lang="it-IT" altLang="it-IT" sz="2400" dirty="0" smtClean="0"/>
              <a:t>2012 </a:t>
            </a:r>
            <a:r>
              <a:rPr lang="it-IT" altLang="it-IT" sz="2400" dirty="0"/>
              <a:t>come riferimento, otterremo il Pil reale ai prezzi del </a:t>
            </a:r>
            <a:r>
              <a:rPr lang="it-IT" altLang="it-IT" sz="2400" dirty="0" smtClean="0"/>
              <a:t>2012. </a:t>
            </a:r>
            <a:endParaRPr lang="it-IT" altLang="it-IT" sz="2400" dirty="0"/>
          </a:p>
        </p:txBody>
      </p:sp>
      <p:sp>
        <p:nvSpPr>
          <p:cNvPr id="4" name="Segnaposto numero diapositiva 3">
            <a:extLst>
              <a:ext uri="{FF2B5EF4-FFF2-40B4-BE49-F238E27FC236}">
                <a16:creationId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8</a:t>
            </a:fld>
            <a:endParaRPr lang="it-IT"/>
          </a:p>
        </p:txBody>
      </p:sp>
      <p:pic>
        <p:nvPicPr>
          <p:cNvPr id="7" name="Immagine 6">
            <a:extLst>
              <a:ext uri="{FF2B5EF4-FFF2-40B4-BE49-F238E27FC236}">
                <a16:creationId xmlns:a16="http://schemas.microsoft.com/office/drawing/2014/main" id="{49E7500B-D52A-AEE9-72AC-5A53C706D927}"/>
              </a:ext>
            </a:extLst>
          </p:cNvPr>
          <p:cNvPicPr>
            <a:picLocks noChangeAspect="1"/>
          </p:cNvPicPr>
          <p:nvPr/>
        </p:nvPicPr>
        <p:blipFill rotWithShape="1">
          <a:blip r:embed="rId2"/>
          <a:srcRect l="20863" t="44400" r="35038" b="33378"/>
          <a:stretch/>
        </p:blipFill>
        <p:spPr>
          <a:xfrm>
            <a:off x="1011695" y="3422563"/>
            <a:ext cx="7113139" cy="2016224"/>
          </a:xfrm>
          <a:prstGeom prst="rect">
            <a:avLst/>
          </a:prstGeom>
        </p:spPr>
      </p:pic>
      <p:sp>
        <p:nvSpPr>
          <p:cNvPr id="6" name="CasellaDiTesto 5"/>
          <p:cNvSpPr txBox="1"/>
          <p:nvPr/>
        </p:nvSpPr>
        <p:spPr>
          <a:xfrm>
            <a:off x="6300192" y="4077072"/>
            <a:ext cx="2016224" cy="307777"/>
          </a:xfrm>
          <a:prstGeom prst="rect">
            <a:avLst/>
          </a:prstGeom>
          <a:noFill/>
        </p:spPr>
        <p:txBody>
          <a:bodyPr wrap="square" rtlCol="0">
            <a:spAutoFit/>
          </a:bodyPr>
          <a:lstStyle/>
          <a:p>
            <a:r>
              <a:rPr lang="it-IT" sz="1400" dirty="0" smtClean="0"/>
              <a:t>(prezzi 2012 non 2009)</a:t>
            </a:r>
            <a:endParaRPr lang="it-IT" sz="1400" dirty="0"/>
          </a:p>
        </p:txBody>
      </p:sp>
    </p:spTree>
    <p:extLst>
      <p:ext uri="{BB962C8B-B14F-4D97-AF65-F5344CB8AC3E}">
        <p14:creationId xmlns:p14="http://schemas.microsoft.com/office/powerpoint/2010/main" val="417332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3E73C4-7A5D-4D11-97FC-E68D78F8092B}"/>
              </a:ext>
            </a:extLst>
          </p:cNvPr>
          <p:cNvSpPr>
            <a:spLocks noGrp="1"/>
          </p:cNvSpPr>
          <p:nvPr>
            <p:ph type="title"/>
          </p:nvPr>
        </p:nvSpPr>
        <p:spPr>
          <a:xfrm>
            <a:off x="454325" y="532308"/>
            <a:ext cx="8229600" cy="1143000"/>
          </a:xfrm>
        </p:spPr>
        <p:txBody>
          <a:bodyPr/>
          <a:lstStyle/>
          <a:p>
            <a:r>
              <a:rPr lang="it-IT" sz="3200" dirty="0"/>
              <a:t>1.2 Pil nominale e Pil reale</a:t>
            </a:r>
          </a:p>
        </p:txBody>
      </p:sp>
      <p:sp>
        <p:nvSpPr>
          <p:cNvPr id="3" name="Segnaposto contenuto 2">
            <a:extLst>
              <a:ext uri="{FF2B5EF4-FFF2-40B4-BE49-F238E27FC236}">
                <a16:creationId xmlns:a16="http://schemas.microsoft.com/office/drawing/2014/main" id="{0D9D8500-2DC8-4E72-916A-2ADC97BF3090}"/>
              </a:ext>
            </a:extLst>
          </p:cNvPr>
          <p:cNvSpPr>
            <a:spLocks noGrp="1"/>
          </p:cNvSpPr>
          <p:nvPr>
            <p:ph idx="1"/>
          </p:nvPr>
        </p:nvSpPr>
        <p:spPr>
          <a:xfrm>
            <a:off x="454325" y="1052736"/>
            <a:ext cx="8229600" cy="4525963"/>
          </a:xfrm>
        </p:spPr>
        <p:txBody>
          <a:bodyPr>
            <a:normAutofit/>
          </a:bodyPr>
          <a:lstStyle/>
          <a:p>
            <a:pPr marL="0" indent="0">
              <a:lnSpc>
                <a:spcPct val="110000"/>
              </a:lnSpc>
              <a:buNone/>
            </a:pPr>
            <a:r>
              <a:rPr lang="it-IT" altLang="it-IT" sz="2000" dirty="0"/>
              <a:t>Il Pil nominale e il Pil reale possono differire enormemente, come si nota in questo grafico che riporta i dati per il Pil nominale e reale italiano 1970-2018:</a:t>
            </a:r>
          </a:p>
          <a:p>
            <a:pPr marL="0" indent="0">
              <a:lnSpc>
                <a:spcPct val="110000"/>
              </a:lnSpc>
              <a:buNone/>
            </a:pPr>
            <a:r>
              <a:rPr lang="it-IT" altLang="it-IT" sz="1600" dirty="0"/>
              <a:t>Fonte: OCSE		</a:t>
            </a:r>
            <a:endParaRPr lang="it-IT" altLang="it-IT" sz="2400" dirty="0"/>
          </a:p>
        </p:txBody>
      </p:sp>
      <p:sp>
        <p:nvSpPr>
          <p:cNvPr id="4" name="Segnaposto numero diapositiva 3">
            <a:extLst>
              <a:ext uri="{FF2B5EF4-FFF2-40B4-BE49-F238E27FC236}">
                <a16:creationId xmlns:a16="http://schemas.microsoft.com/office/drawing/2014/main" id="{5147CB05-8CBA-4E2F-BD76-C2B064A5DCAB}"/>
              </a:ext>
            </a:extLst>
          </p:cNvPr>
          <p:cNvSpPr>
            <a:spLocks noGrp="1"/>
          </p:cNvSpPr>
          <p:nvPr>
            <p:ph type="sldNum" sz="quarter" idx="12"/>
          </p:nvPr>
        </p:nvSpPr>
        <p:spPr/>
        <p:txBody>
          <a:bodyPr/>
          <a:lstStyle/>
          <a:p>
            <a:fld id="{E3AAEEB7-370C-4CD1-84ED-44A96922B98A}" type="slidenum">
              <a:rPr lang="it-IT" smtClean="0"/>
              <a:pPr/>
              <a:t>9</a:t>
            </a:fld>
            <a:endParaRPr lang="it-IT"/>
          </a:p>
        </p:txBody>
      </p:sp>
      <p:pic>
        <p:nvPicPr>
          <p:cNvPr id="7" name="Immagine 6" descr="Immagine che contiene testo, Diagramma, schermata, linea&#10;&#10;Descrizione generata automaticamente">
            <a:extLst>
              <a:ext uri="{FF2B5EF4-FFF2-40B4-BE49-F238E27FC236}">
                <a16:creationId xmlns:a16="http://schemas.microsoft.com/office/drawing/2014/main" id="{71309AF3-4FD2-AAF4-23CE-FC997BCA6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4238" y="2213083"/>
            <a:ext cx="5835523" cy="3533733"/>
          </a:xfrm>
          <a:prstGeom prst="rect">
            <a:avLst/>
          </a:prstGeom>
        </p:spPr>
      </p:pic>
    </p:spTree>
    <p:extLst>
      <p:ext uri="{BB962C8B-B14F-4D97-AF65-F5344CB8AC3E}">
        <p14:creationId xmlns:p14="http://schemas.microsoft.com/office/powerpoint/2010/main" val="135635850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1375</Words>
  <Application>Microsoft Office PowerPoint</Application>
  <PresentationFormat>Presentazione su schermo (4:3)</PresentationFormat>
  <Paragraphs>146</Paragraphs>
  <Slides>24</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2</vt:i4>
      </vt:variant>
      <vt:variant>
        <vt:lpstr>Titoli diapositive</vt:lpstr>
      </vt:variant>
      <vt:variant>
        <vt:i4>24</vt:i4>
      </vt:variant>
    </vt:vector>
  </HeadingPairs>
  <TitlesOfParts>
    <vt:vector size="32" baseType="lpstr">
      <vt:lpstr>Arial</vt:lpstr>
      <vt:lpstr>Calibri</vt:lpstr>
      <vt:lpstr>Calibri Light</vt:lpstr>
      <vt:lpstr>Cambria Math</vt:lpstr>
      <vt:lpstr>Wingdings</vt:lpstr>
      <vt:lpstr>Tema di Office</vt:lpstr>
      <vt:lpstr>Equation</vt:lpstr>
      <vt:lpstr>Equazione</vt:lpstr>
      <vt:lpstr>Capitolo II</vt:lpstr>
      <vt:lpstr>1. La produzione aggregata</vt:lpstr>
      <vt:lpstr>1.1 Pil: produzione e reddito</vt:lpstr>
      <vt:lpstr>1.1 Pil: produzione e reddito</vt:lpstr>
      <vt:lpstr>1.2 Pil nominale e Pil reale</vt:lpstr>
      <vt:lpstr>1.2 Pil nominale e Pil reale</vt:lpstr>
      <vt:lpstr>1.2 Pil nominale e Pil reale</vt:lpstr>
      <vt:lpstr>1.2 Pil nominale e Pil reale</vt:lpstr>
      <vt:lpstr>1.2 Pil nominale e Pil reale</vt:lpstr>
      <vt:lpstr>1.3 Pil: livello o tasso di crescita?</vt:lpstr>
      <vt:lpstr>1.3 Pil: livello o tasso di crescita?</vt:lpstr>
      <vt:lpstr>Presentazione standard di PowerPoint</vt:lpstr>
      <vt:lpstr>2. Il tasso di disoccupazione</vt:lpstr>
      <vt:lpstr>2. Il tasso di disoccupazione</vt:lpstr>
      <vt:lpstr>2. Il tasso di disoccupazione</vt:lpstr>
      <vt:lpstr>2.1 Perché gli economisti si preoccupano della disoccupazione</vt:lpstr>
      <vt:lpstr>3. Il tasso di inflazione</vt:lpstr>
      <vt:lpstr>3.1 Il deflatore del Pil</vt:lpstr>
      <vt:lpstr>3.2 L’indice dei prezzi al consumo</vt:lpstr>
      <vt:lpstr>3. Il tasso di inflazione</vt:lpstr>
      <vt:lpstr>3.3 Perché gli economisti si preoccupano dell’inflazione?</vt:lpstr>
      <vt:lpstr>4. Produzione, disoccupazione e tasso di inflazione</vt:lpstr>
      <vt:lpstr>5. Breve, medio e lungo periodo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ILARIA MARTINI</dc:creator>
  <cp:lastModifiedBy>Marco Giansoldati</cp:lastModifiedBy>
  <cp:revision>49</cp:revision>
  <dcterms:created xsi:type="dcterms:W3CDTF">2014-07-28T14:21:47Z</dcterms:created>
  <dcterms:modified xsi:type="dcterms:W3CDTF">2025-09-24T10:50:32Z</dcterms:modified>
</cp:coreProperties>
</file>