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68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AD7D-F295-43C6-BA87-67A0200D3C36}" type="datetimeFigureOut">
              <a:rPr lang="it-IT" smtClean="0"/>
              <a:pPr/>
              <a:t>30/09/2025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E38F-3BA1-4C01-877B-84BC49B915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2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C748-6110-495D-82E4-A352E0A24456}" type="datetimeFigureOut">
              <a:rPr lang="it-IT" smtClean="0"/>
              <a:pPr/>
              <a:t>30/09/2025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A9F0-15F3-43FD-A34E-DB71226D0F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06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99392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Blanchard O., </a:t>
            </a:r>
            <a:r>
              <a:rPr lang="it-IT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Amighini</a:t>
            </a:r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A., Giavazzi F.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, «</a:t>
            </a:r>
            <a:r>
              <a:rPr lang="it-IT" sz="1200" dirty="0">
                <a:latin typeface="+mn-lt"/>
              </a:rPr>
              <a:t>Macroeconomia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» Il Mulino, 2024</a:t>
            </a:r>
            <a:b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</a:b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Capitolo III. Il mercato dei beni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5CE30A-69CB-401B-A49D-C300145224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Capitolo III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CCAF9CA-4804-4B10-BFB9-3FC6ACC8D4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Il mercato dei beni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9447F37-653D-490C-8B81-8382A985A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5254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La composizione del Pil</a:t>
            </a:r>
            <a:br>
              <a:rPr lang="it-IT" sz="3200" dirty="0"/>
            </a:br>
            <a:endParaRPr lang="it-IT" sz="32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2C9BA3D1-2C34-B106-6CF2-6E99A875C4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962" t="29133" r="9439" b="13468"/>
          <a:stretch/>
        </p:blipFill>
        <p:spPr>
          <a:xfrm>
            <a:off x="593812" y="1729982"/>
            <a:ext cx="7956376" cy="3398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083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La composizione del Pil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400" dirty="0"/>
              <a:t>Analizziamone le componenti:</a:t>
            </a:r>
          </a:p>
          <a:p>
            <a:pPr marL="0" indent="0">
              <a:buNone/>
            </a:pPr>
            <a:endParaRPr lang="it-IT" sz="2400" dirty="0"/>
          </a:p>
          <a:p>
            <a:pPr marL="355600" indent="-355600">
              <a:defRPr/>
            </a:pPr>
            <a:r>
              <a:rPr lang="it-IT" sz="2400" b="1" i="1" dirty="0"/>
              <a:t>Consumo</a:t>
            </a:r>
            <a:r>
              <a:rPr lang="it-IT" sz="2400" i="1" dirty="0"/>
              <a:t> (</a:t>
            </a:r>
            <a:r>
              <a:rPr lang="it-IT" sz="2400" b="1" i="1" dirty="0"/>
              <a:t>C</a:t>
            </a:r>
            <a:r>
              <a:rPr lang="it-IT" sz="2400" i="1" dirty="0"/>
              <a:t>)</a:t>
            </a:r>
            <a:r>
              <a:rPr lang="it-IT" sz="2400" dirty="0"/>
              <a:t>:</a:t>
            </a:r>
            <a:r>
              <a:rPr lang="it-IT" sz="2400" b="1" dirty="0"/>
              <a:t> </a:t>
            </a:r>
            <a:r>
              <a:rPr lang="it-IT" sz="2400" dirty="0"/>
              <a:t>beni e servizi acquistati dai consumatori;</a:t>
            </a:r>
          </a:p>
          <a:p>
            <a:pPr marL="514350" indent="-514350">
              <a:buFontTx/>
              <a:buNone/>
              <a:defRPr/>
            </a:pPr>
            <a:endParaRPr lang="it-IT" sz="2400" b="1" dirty="0"/>
          </a:p>
          <a:p>
            <a:pPr>
              <a:defRPr/>
            </a:pPr>
            <a:r>
              <a:rPr lang="it-IT" sz="2400" b="1" i="1" dirty="0"/>
              <a:t>Investimento</a:t>
            </a:r>
            <a:r>
              <a:rPr lang="it-IT" sz="2400" i="1" dirty="0"/>
              <a:t> (</a:t>
            </a:r>
            <a:r>
              <a:rPr lang="it-IT" sz="2400" b="1" i="1" dirty="0"/>
              <a:t>I</a:t>
            </a:r>
            <a:r>
              <a:rPr lang="it-IT" sz="2400" i="1" dirty="0"/>
              <a:t>)</a:t>
            </a:r>
            <a:r>
              <a:rPr lang="it-IT" sz="2400" dirty="0"/>
              <a:t>: talvolta chiamato investimento fisso per distinguerlo dall’investimento in scorte. E’ la somma dell’investimento non residenziale e residenziale;</a:t>
            </a:r>
          </a:p>
          <a:p>
            <a:pPr>
              <a:buFontTx/>
              <a:buNone/>
              <a:defRPr/>
            </a:pPr>
            <a:endParaRPr lang="it-IT" sz="2400" dirty="0"/>
          </a:p>
          <a:p>
            <a:pPr>
              <a:defRPr/>
            </a:pPr>
            <a:r>
              <a:rPr lang="it-IT" sz="2400" b="1" i="1" dirty="0"/>
              <a:t>Spesa pubblica</a:t>
            </a:r>
            <a:r>
              <a:rPr lang="it-IT" sz="2400" i="1" dirty="0"/>
              <a:t> (</a:t>
            </a:r>
            <a:r>
              <a:rPr lang="it-IT" sz="2400" b="1" i="1" dirty="0"/>
              <a:t>G</a:t>
            </a:r>
            <a:r>
              <a:rPr lang="it-IT" sz="2400" i="1" dirty="0"/>
              <a:t>)</a:t>
            </a:r>
            <a:r>
              <a:rPr lang="it-IT" sz="2400" dirty="0"/>
              <a:t>: beni e servizi acquistati dallo stato e dagli enti pubblici. Non include né i trasferimenti (assistenza sanitaria e sociale), né gli interessi del debito pubblico.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6912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La composizione del Pil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4525963"/>
          </a:xfrm>
        </p:spPr>
        <p:txBody>
          <a:bodyPr>
            <a:normAutofit/>
          </a:bodyPr>
          <a:lstStyle/>
          <a:p>
            <a:endParaRPr lang="it-IT" altLang="it-IT" sz="2400" b="1" dirty="0"/>
          </a:p>
          <a:p>
            <a:endParaRPr lang="it-IT" altLang="it-IT" sz="2400" dirty="0"/>
          </a:p>
          <a:p>
            <a:r>
              <a:rPr lang="it-IT" altLang="it-IT" sz="2400" b="1" i="1" dirty="0"/>
              <a:t>Importazioni</a:t>
            </a:r>
            <a:r>
              <a:rPr lang="it-IT" altLang="it-IT" sz="2400" i="1" dirty="0"/>
              <a:t> (</a:t>
            </a:r>
            <a:r>
              <a:rPr lang="it-IT" altLang="it-IT" sz="2400" b="1" i="1" dirty="0"/>
              <a:t>IM</a:t>
            </a:r>
            <a:r>
              <a:rPr lang="it-IT" altLang="it-IT" sz="2400" i="1" dirty="0"/>
              <a:t>)</a:t>
            </a:r>
            <a:r>
              <a:rPr lang="it-IT" altLang="it-IT" sz="2400" dirty="0"/>
              <a:t>: acquisti di beni e servizi dall’estero effettuati dai residenti (consumatori, imprese, governo);</a:t>
            </a:r>
          </a:p>
          <a:p>
            <a:pPr>
              <a:buFontTx/>
              <a:buNone/>
            </a:pPr>
            <a:endParaRPr lang="it-IT" altLang="it-IT" sz="2400" dirty="0"/>
          </a:p>
          <a:p>
            <a:r>
              <a:rPr lang="it-IT" altLang="it-IT" sz="2400" b="1" i="1" dirty="0"/>
              <a:t>Esportazioni</a:t>
            </a:r>
            <a:r>
              <a:rPr lang="it-IT" altLang="it-IT" sz="2400" i="1" dirty="0"/>
              <a:t> (</a:t>
            </a:r>
            <a:r>
              <a:rPr lang="it-IT" altLang="it-IT" sz="2400" b="1" i="1" dirty="0"/>
              <a:t>X</a:t>
            </a:r>
            <a:r>
              <a:rPr lang="it-IT" altLang="it-IT" sz="2400" i="1" dirty="0"/>
              <a:t>)</a:t>
            </a:r>
            <a:r>
              <a:rPr lang="it-IT" altLang="it-IT" sz="2400" dirty="0"/>
              <a:t>: gli acquisti di beni e servizi nazionali da parte del resto del mondo.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1896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La composizione del Pil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4525963"/>
          </a:xfrm>
        </p:spPr>
        <p:txBody>
          <a:bodyPr>
            <a:normAutofit/>
          </a:bodyPr>
          <a:lstStyle/>
          <a:p>
            <a:endParaRPr lang="it-IT" altLang="it-IT" sz="2400" b="1" dirty="0"/>
          </a:p>
          <a:p>
            <a:r>
              <a:rPr lang="it-IT" altLang="it-IT" sz="2400" b="1" i="1" dirty="0"/>
              <a:t>Esportazioni nette</a:t>
            </a:r>
            <a:r>
              <a:rPr lang="it-IT" altLang="it-IT" sz="2400" i="1" dirty="0"/>
              <a:t>, (</a:t>
            </a:r>
            <a:r>
              <a:rPr lang="it-IT" altLang="it-IT" sz="2400" b="1" i="1" dirty="0"/>
              <a:t>X-IM</a:t>
            </a:r>
            <a:r>
              <a:rPr lang="it-IT" altLang="it-IT" sz="2400" i="1" dirty="0"/>
              <a:t>)</a:t>
            </a:r>
            <a:r>
              <a:rPr lang="it-IT" altLang="it-IT" sz="2400" b="1" dirty="0"/>
              <a:t> </a:t>
            </a:r>
            <a:r>
              <a:rPr lang="it-IT" altLang="it-IT" sz="2400" dirty="0"/>
              <a:t>o saldo commerciale, è dato dalla differenza tra esportazioni  e importazioni </a:t>
            </a:r>
          </a:p>
          <a:p>
            <a:pPr>
              <a:buFontTx/>
              <a:buNone/>
            </a:pPr>
            <a:r>
              <a:rPr lang="it-IT" altLang="it-IT" sz="2400" dirty="0"/>
              <a:t>		X&gt;IM : avanzo commerciale</a:t>
            </a:r>
          </a:p>
          <a:p>
            <a:pPr>
              <a:buFontTx/>
              <a:buNone/>
            </a:pPr>
            <a:r>
              <a:rPr lang="it-IT" altLang="it-IT" sz="2400" dirty="0"/>
              <a:t>		X&lt;IM : disavanzo commerciale</a:t>
            </a:r>
          </a:p>
          <a:p>
            <a:pPr>
              <a:buFontTx/>
              <a:buNone/>
            </a:pPr>
            <a:endParaRPr lang="it-IT" altLang="it-IT" sz="2400" b="1" dirty="0"/>
          </a:p>
          <a:p>
            <a:r>
              <a:rPr lang="it-IT" altLang="it-IT" sz="2400" b="1" i="1" dirty="0"/>
              <a:t>Investimento in scorte</a:t>
            </a:r>
            <a:r>
              <a:rPr lang="it-IT" altLang="it-IT" sz="2400" dirty="0"/>
              <a:t>:</a:t>
            </a:r>
            <a:r>
              <a:rPr lang="it-IT" altLang="it-IT" sz="2400" b="1" dirty="0"/>
              <a:t> </a:t>
            </a:r>
            <a:r>
              <a:rPr lang="it-IT" altLang="it-IT" sz="2400" dirty="0"/>
              <a:t>differenza tra beni prodotti e beni venduti in un anno – cioè differenza tra produzione e vendite</a:t>
            </a:r>
          </a:p>
          <a:p>
            <a:pPr>
              <a:buFontTx/>
              <a:buNone/>
            </a:pPr>
            <a:r>
              <a:rPr lang="it-IT" altLang="it-IT" sz="2400" dirty="0"/>
              <a:t>		Produzione &gt; Vendite </a:t>
            </a:r>
            <a:r>
              <a:rPr lang="it-IT" altLang="it-IT" sz="2400" b="1" dirty="0">
                <a:sym typeface="Symbol" panose="05050102010706020507" pitchFamily="18" charset="2"/>
              </a:rPr>
              <a:t> </a:t>
            </a:r>
            <a:r>
              <a:rPr lang="it-IT" altLang="it-IT" sz="2400" dirty="0">
                <a:sym typeface="Symbol" panose="05050102010706020507" pitchFamily="18" charset="2"/>
              </a:rPr>
              <a:t>le scorte aumentano</a:t>
            </a:r>
          </a:p>
          <a:p>
            <a:pPr>
              <a:buFontTx/>
              <a:buNone/>
            </a:pPr>
            <a:r>
              <a:rPr lang="it-IT" altLang="it-IT" sz="2400" b="1" dirty="0">
                <a:sym typeface="Symbol" panose="05050102010706020507" pitchFamily="18" charset="2"/>
              </a:rPr>
              <a:t>		</a:t>
            </a:r>
            <a:r>
              <a:rPr lang="it-IT" altLang="it-IT" sz="2400" dirty="0"/>
              <a:t>Produzione &lt; Vendite </a:t>
            </a:r>
            <a:r>
              <a:rPr lang="it-IT" altLang="it-IT" sz="2400" b="1" dirty="0">
                <a:sym typeface="Symbol" panose="05050102010706020507" pitchFamily="18" charset="2"/>
              </a:rPr>
              <a:t> </a:t>
            </a:r>
            <a:r>
              <a:rPr lang="it-IT" altLang="it-IT" sz="2400" dirty="0">
                <a:sym typeface="Symbol" panose="05050102010706020507" pitchFamily="18" charset="2"/>
              </a:rPr>
              <a:t>le scorte diminuiscono</a:t>
            </a:r>
            <a:endParaRPr lang="it-IT" altLang="it-IT" sz="2400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1130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 La domanda di beni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altLang="it-IT" sz="2400" dirty="0"/>
              <a:t>La domanda totale di beni, Z, può essere scritta come:</a:t>
            </a:r>
          </a:p>
          <a:p>
            <a:pPr marL="0" indent="0">
              <a:buNone/>
            </a:pPr>
            <a:endParaRPr lang="it-IT" altLang="it-IT" sz="2400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400" dirty="0"/>
              <a:t>Questa equazione è un’identità che definisce Z come la somma di consumo, investimento, spesa pubblica ed esportazioni nette.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/>
              <a:t>Per studiare con più facilità quali siano i fattori determinanti di Z introdurremo alcune semplificazioni, che abbandoneremo in seguito.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6</a:t>
            </a:fld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C397AC9B-2C5C-4B99-86D9-059D3129D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1455" y="1988840"/>
            <a:ext cx="3361090" cy="335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745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 La domanda di beni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8" cy="4525963"/>
          </a:xfrm>
        </p:spPr>
        <p:txBody>
          <a:bodyPr>
            <a:normAutofit/>
          </a:bodyPr>
          <a:lstStyle/>
          <a:p>
            <a:pPr marL="457200" indent="-457200">
              <a:buFontTx/>
              <a:buNone/>
            </a:pPr>
            <a:r>
              <a:rPr lang="it-IT" altLang="it-IT" sz="2400" dirty="0"/>
              <a:t>Semplificazioni nella nostra economia:</a:t>
            </a:r>
          </a:p>
          <a:p>
            <a:pPr marL="457200" indent="-457200">
              <a:buFontTx/>
              <a:buNone/>
            </a:pPr>
            <a:endParaRPr lang="it-IT" altLang="it-IT" sz="2400" dirty="0"/>
          </a:p>
          <a:p>
            <a:pPr marL="457200" indent="-457200">
              <a:buFontTx/>
              <a:buNone/>
            </a:pPr>
            <a:endParaRPr lang="it-IT" altLang="it-IT" sz="2400" dirty="0"/>
          </a:p>
          <a:p>
            <a:pPr marL="457200" indent="-457200">
              <a:buFontTx/>
              <a:buAutoNum type="arabicPeriod"/>
            </a:pPr>
            <a:r>
              <a:rPr lang="it-IT" altLang="it-IT" sz="2400" dirty="0"/>
              <a:t>Le imprese </a:t>
            </a:r>
            <a:r>
              <a:rPr lang="it-IT" altLang="it-IT" sz="2400" b="1" dirty="0"/>
              <a:t>producono uno stesso bene</a:t>
            </a:r>
            <a:r>
              <a:rPr lang="it-IT" altLang="it-IT" sz="2400" dirty="0"/>
              <a:t> che può essere usato come bene di consumo, bene di investimento e come spesa pubblica.</a:t>
            </a:r>
          </a:p>
          <a:p>
            <a:pPr marL="457200" indent="-457200">
              <a:buFontTx/>
              <a:buAutoNum type="arabicPeriod"/>
            </a:pPr>
            <a:r>
              <a:rPr lang="it-IT" altLang="it-IT" sz="2400" dirty="0"/>
              <a:t>Le imprese forniscono </a:t>
            </a:r>
            <a:r>
              <a:rPr lang="it-IT" altLang="it-IT" sz="2400" b="1" dirty="0"/>
              <a:t>qualsiasi quantità</a:t>
            </a:r>
            <a:r>
              <a:rPr lang="it-IT" altLang="it-IT" sz="2400" dirty="0"/>
              <a:t> di tale bene a un dato prezzo, P. Questa ipotesi è valida solo nel breve periodo.</a:t>
            </a:r>
          </a:p>
          <a:p>
            <a:pPr marL="457200" indent="-457200">
              <a:buFontTx/>
              <a:buAutoNum type="arabicPeriod"/>
            </a:pPr>
            <a:r>
              <a:rPr lang="it-IT" altLang="it-IT" sz="2400" b="1" dirty="0"/>
              <a:t>L’economia è chiusa</a:t>
            </a:r>
            <a:r>
              <a:rPr lang="it-IT" altLang="it-IT" sz="2400" dirty="0"/>
              <a:t>: non avvengono scambi con il resto del mondo. Esportazioni e importazioni sono uguali a zero.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7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41A3ADF-3783-44AC-B8CD-4A8AED417C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9018" y="1967246"/>
            <a:ext cx="1925964" cy="324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973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2.1 Consumo (C)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7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400" dirty="0"/>
              <a:t>Il </a:t>
            </a:r>
            <a:r>
              <a:rPr lang="it-IT" altLang="it-IT" sz="2400" b="1" dirty="0"/>
              <a:t>reddito disponibile</a:t>
            </a:r>
            <a:r>
              <a:rPr lang="it-IT" altLang="it-IT" sz="2400" dirty="0"/>
              <a:t>, (Y</a:t>
            </a:r>
            <a:r>
              <a:rPr lang="it-IT" altLang="it-IT" sz="2400" baseline="-25000" dirty="0"/>
              <a:t>D</a:t>
            </a:r>
            <a:r>
              <a:rPr lang="it-IT" altLang="it-IT" sz="2400" dirty="0"/>
              <a:t>), è il fattore principale da cui dipendono le decisioni di consumo. </a:t>
            </a:r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None/>
            </a:pPr>
            <a:r>
              <a:rPr lang="it-IT" altLang="it-IT" sz="2400" dirty="0">
                <a:sym typeface="Symbol" panose="05050102010706020507" pitchFamily="18" charset="2"/>
              </a:rPr>
              <a:t>dove Y è il reddito aggregato e T rappresenta le imposte al netto dei trasferimenti.</a:t>
            </a:r>
            <a:endParaRPr lang="it-IT" altLang="it-IT" sz="2400" dirty="0"/>
          </a:p>
          <a:p>
            <a:pPr marL="0" indent="0">
              <a:buFontTx/>
              <a:buNone/>
            </a:pPr>
            <a:r>
              <a:rPr lang="it-IT" altLang="it-IT" sz="2400" dirty="0"/>
              <a:t>La relazione tra il consumo e il reddito disponibile può essere espressa come: </a:t>
            </a:r>
          </a:p>
          <a:p>
            <a:pPr marL="0" indent="0">
              <a:buFontTx/>
              <a:buNone/>
            </a:pPr>
            <a:endParaRPr lang="en-US" altLang="it-IT" sz="2400" dirty="0"/>
          </a:p>
          <a:p>
            <a:pPr marL="0" indent="0">
              <a:buFontTx/>
              <a:buNone/>
            </a:pPr>
            <a:r>
              <a:rPr lang="en-US" altLang="it-IT" sz="2400" dirty="0"/>
              <a:t>È</a:t>
            </a:r>
            <a:r>
              <a:rPr lang="it-IT" altLang="it-IT" sz="2400" dirty="0"/>
              <a:t> possibile assumere che la </a:t>
            </a:r>
            <a:r>
              <a:rPr lang="it-IT" altLang="it-IT" sz="2400" b="1" dirty="0"/>
              <a:t>forma funzionale </a:t>
            </a:r>
            <a:r>
              <a:rPr lang="it-IT" altLang="it-IT" sz="2400" dirty="0"/>
              <a:t>della relazione tra il consumo e il reddito disponibile sia lineare:</a:t>
            </a:r>
          </a:p>
          <a:p>
            <a:pPr marL="0" indent="0">
              <a:buFontTx/>
              <a:buNone/>
            </a:pPr>
            <a:endParaRPr lang="it-IT" altLang="it-IT" sz="2400" dirty="0">
              <a:solidFill>
                <a:schemeClr val="bg1"/>
              </a:solidFill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8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E778BD68-B9F1-4DE3-A0E5-3C5580A44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213" y="3789040"/>
            <a:ext cx="1390867" cy="40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29E83D50-DE0D-4D49-9AD8-DCD7773EA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6386" y="4194222"/>
            <a:ext cx="311678" cy="251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5CB758D6-336D-4577-9847-EB91C1B37C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85831" y="5297110"/>
            <a:ext cx="1750265" cy="424033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6221FD9B-CC6D-485C-9AA4-DA880C02EC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0383" y="2001460"/>
            <a:ext cx="1401697" cy="401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18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5F218-852D-496B-BF70-28B91F99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2.1 Consumo (C)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864456-EDDE-4FE9-AB3D-9849AB2A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7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400" dirty="0"/>
              <a:t>Il parametro c</a:t>
            </a:r>
            <a:r>
              <a:rPr lang="it-IT" altLang="it-IT" sz="2400" baseline="-25000" dirty="0"/>
              <a:t>0</a:t>
            </a:r>
            <a:r>
              <a:rPr lang="it-IT" altLang="it-IT" sz="2400" dirty="0"/>
              <a:t> rappresenta il livello di consumo quando il reddito disponibile è zero. </a:t>
            </a:r>
          </a:p>
          <a:p>
            <a:pPr marL="0" indent="0">
              <a:buFontTx/>
              <a:buNone/>
            </a:pPr>
            <a:r>
              <a:rPr lang="it-IT" altLang="it-IT" sz="2400" dirty="0"/>
              <a:t>Il parametro c</a:t>
            </a:r>
            <a:r>
              <a:rPr lang="it-IT" altLang="it-IT" sz="2400" baseline="-25000" dirty="0"/>
              <a:t>1</a:t>
            </a:r>
            <a:r>
              <a:rPr lang="it-IT" altLang="it-IT" sz="2400" dirty="0"/>
              <a:t> è la </a:t>
            </a:r>
            <a:r>
              <a:rPr lang="it-IT" altLang="it-IT" sz="2400" b="1" dirty="0">
                <a:solidFill>
                  <a:srgbClr val="FF0000"/>
                </a:solidFill>
              </a:rPr>
              <a:t>propensione marginale al consumo</a:t>
            </a:r>
            <a:r>
              <a:rPr lang="it-IT" altLang="it-IT" sz="2400" dirty="0"/>
              <a:t>. </a:t>
            </a:r>
          </a:p>
          <a:p>
            <a:pPr marL="0" indent="0">
              <a:buFontTx/>
              <a:buNone/>
            </a:pPr>
            <a:r>
              <a:rPr lang="it-IT" altLang="it-IT" sz="2400" dirty="0"/>
              <a:t>	</a:t>
            </a:r>
          </a:p>
          <a:p>
            <a:pPr marL="0" indent="0">
              <a:buFontTx/>
              <a:buNone/>
            </a:pPr>
            <a:r>
              <a:rPr lang="it-IT" altLang="it-IT" sz="2400" dirty="0"/>
              <a:t>Due restrizioni naturali sulla propensione al consumo:</a:t>
            </a:r>
          </a:p>
          <a:p>
            <a:pPr marL="0" indent="0"/>
            <a:r>
              <a:rPr lang="it-IT" altLang="it-IT" sz="2400" dirty="0"/>
              <a:t> c</a:t>
            </a:r>
            <a:r>
              <a:rPr lang="it-IT" altLang="it-IT" sz="2400" baseline="-25000" dirty="0"/>
              <a:t>1</a:t>
            </a:r>
            <a:r>
              <a:rPr lang="it-IT" altLang="it-IT" sz="2400" dirty="0"/>
              <a:t> &gt; 0 (</a:t>
            </a:r>
            <a:r>
              <a:rPr lang="it-IT" altLang="it-IT" sz="2400" dirty="0">
                <a:solidFill>
                  <a:srgbClr val="FF0000"/>
                </a:solidFill>
              </a:rPr>
              <a:t>un aumento del reddito disponibile genera un aumento del consumo</a:t>
            </a:r>
            <a:r>
              <a:rPr lang="it-IT" altLang="it-IT" sz="2400" dirty="0"/>
              <a:t>)</a:t>
            </a:r>
          </a:p>
          <a:p>
            <a:pPr marL="0" indent="0"/>
            <a:r>
              <a:rPr lang="it-IT" altLang="it-IT" sz="2400" dirty="0"/>
              <a:t> c</a:t>
            </a:r>
            <a:r>
              <a:rPr lang="it-IT" altLang="it-IT" sz="2400" baseline="-25000" dirty="0"/>
              <a:t>1</a:t>
            </a:r>
            <a:r>
              <a:rPr lang="it-IT" altLang="it-IT" sz="2400" dirty="0"/>
              <a:t> &lt; 1 (un aumento del reddito disponibile genera un aumento meno che proporzionale del consumo. I consumatori consumano solo una parte dell’aumento del loro reddito disponibile)</a:t>
            </a:r>
          </a:p>
          <a:p>
            <a:pPr marL="0" indent="0">
              <a:buFontTx/>
              <a:buNone/>
            </a:pPr>
            <a:endParaRPr lang="it-IT" altLang="it-IT" sz="2400" dirty="0">
              <a:solidFill>
                <a:schemeClr val="bg1"/>
              </a:solidFill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66EF2B-BEA8-48B8-9FF6-FF74360D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9725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411</Words>
  <Application>Microsoft Office PowerPoint</Application>
  <PresentationFormat>Presentazione su schermo (4:3)</PresentationFormat>
  <Paragraphs>63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Tema di Office</vt:lpstr>
      <vt:lpstr>Capitolo III</vt:lpstr>
      <vt:lpstr>1. La composizione del Pil </vt:lpstr>
      <vt:lpstr>1. La composizione del Pil</vt:lpstr>
      <vt:lpstr>1. La composizione del Pil</vt:lpstr>
      <vt:lpstr>1. La composizione del Pil</vt:lpstr>
      <vt:lpstr>2. La domanda di beni</vt:lpstr>
      <vt:lpstr>2. La domanda di beni</vt:lpstr>
      <vt:lpstr>2.1 Consumo (C)</vt:lpstr>
      <vt:lpstr>2.1 Consumo (C)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Marco Giansoldati</cp:lastModifiedBy>
  <cp:revision>71</cp:revision>
  <dcterms:created xsi:type="dcterms:W3CDTF">2014-07-28T14:21:47Z</dcterms:created>
  <dcterms:modified xsi:type="dcterms:W3CDTF">2025-09-30T08:46:38Z</dcterms:modified>
</cp:coreProperties>
</file>