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31CD0E-D2AE-403D-B48D-E3BE940651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8A3023A-0A1E-4637-8594-5CF9E992E2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fr-FR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85E50AD-D46D-4E7F-99E1-8E69A8268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7189-E497-425D-87DE-997B3C9B3EAB}" type="datetimeFigureOut">
              <a:rPr lang="fr-FR" smtClean="0"/>
              <a:t>02/10/2024</a:t>
            </a:fld>
            <a:endParaRPr lang="fr-FR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AB338D1-5861-4981-B37C-01EB16A6B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5982309-6EAD-4969-9D70-B244D9A6C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278AA-C824-4A86-B517-645C56530E66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1592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3A8361-C81E-4CD9-A3CA-BE8CD43C2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7649B9B-E5FB-43D5-A04E-0A7F2EEBD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8DF522-9145-4132-9EAA-CAA72F9D8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7189-E497-425D-87DE-997B3C9B3EAB}" type="datetimeFigureOut">
              <a:rPr lang="fr-FR" smtClean="0"/>
              <a:t>02/10/2024</a:t>
            </a:fld>
            <a:endParaRPr lang="fr-FR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0B4DA5E-470E-4EDA-A436-0AAD0C02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09B3EB-923B-4685-A03A-BDE4B4973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278AA-C824-4A86-B517-645C56530E66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257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F657BE1-4E7D-4300-A7B7-ACB7B4FB0F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2864DA3-F5BA-41B5-8B8C-7F7603DB16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191F095-790C-4605-A587-B6A5CB0EF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7189-E497-425D-87DE-997B3C9B3EAB}" type="datetimeFigureOut">
              <a:rPr lang="fr-FR" smtClean="0"/>
              <a:t>02/10/2024</a:t>
            </a:fld>
            <a:endParaRPr lang="fr-FR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2F7295-C20E-4BDD-A284-2F71642F9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BA6DC53-B281-45F6-B6BF-6F0FAF87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278AA-C824-4A86-B517-645C56530E66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1016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F28FBB-2C91-4D2D-AD5F-D272AF591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B4B58F-2522-4100-BCA5-816D4726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A2645F-B2FB-4B8E-A4F0-59CBF4D8F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7189-E497-425D-87DE-997B3C9B3EAB}" type="datetimeFigureOut">
              <a:rPr lang="fr-FR" smtClean="0"/>
              <a:t>02/10/2024</a:t>
            </a:fld>
            <a:endParaRPr lang="fr-FR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A13D85C-3B10-45F5-B15D-38A78BB0A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BE8862C-4291-4F15-A44C-37FB70D94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278AA-C824-4A86-B517-645C56530E66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7112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7FC396-580B-4BD0-A08C-384273B52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65F334A-8556-4A3D-8E6E-DF533899E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41BCBC4-B71A-4349-AB7C-ABFE95AFE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7189-E497-425D-87DE-997B3C9B3EAB}" type="datetimeFigureOut">
              <a:rPr lang="fr-FR" smtClean="0"/>
              <a:t>02/10/2024</a:t>
            </a:fld>
            <a:endParaRPr lang="fr-FR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57875F9-C8AE-4421-8464-44ADBFF97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BDC6EA-B10A-48FC-B2A0-FB8E8CC07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278AA-C824-4A86-B517-645C56530E66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8233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D873D2-BFE1-4869-811D-604FFA86B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C3D8F0-60B0-40FB-86BD-0F61C050AB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8796E27-EDEF-4D3F-ADE8-95B3646CB2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9946038-FBF0-4070-932A-00091C54B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7189-E497-425D-87DE-997B3C9B3EAB}" type="datetimeFigureOut">
              <a:rPr lang="fr-FR" smtClean="0"/>
              <a:t>02/10/2024</a:t>
            </a:fld>
            <a:endParaRPr lang="fr-FR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335D465-9665-4C38-B7C0-39B3D3902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9B04A51-1554-4575-9131-1ED741B26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278AA-C824-4A86-B517-645C56530E66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1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535C2E-C6EE-4B31-956D-C5CD0BB29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5B4A14-6611-403A-AC7C-22F5455DB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46F09AC-9D00-403D-B763-06576A6F9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470BBAE-BA92-4776-9C30-71BA75E9FE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42241F2-FA0C-4A75-84CE-54B1F7D7FD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D1F7EA9-C13E-4B69-8D01-5EF92408C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7189-E497-425D-87DE-997B3C9B3EAB}" type="datetimeFigureOut">
              <a:rPr lang="fr-FR" smtClean="0"/>
              <a:t>02/10/2024</a:t>
            </a:fld>
            <a:endParaRPr lang="fr-FR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6C49B5A-0C85-4D56-B5C3-6B278EC3F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FDF7B2A-6DC5-48F8-B5AC-DA49E104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278AA-C824-4A86-B517-645C56530E66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38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76CF2E-1294-4D3A-922A-121F03232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7CD143-EA51-4DAE-B403-7599C4246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7189-E497-425D-87DE-997B3C9B3EAB}" type="datetimeFigureOut">
              <a:rPr lang="fr-FR" smtClean="0"/>
              <a:t>02/10/2024</a:t>
            </a:fld>
            <a:endParaRPr lang="fr-FR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10044B6-BDCD-40B1-AFF7-E7EA8F458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74BCF31-1442-40AF-8FF8-E5D66EFFD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278AA-C824-4A86-B517-645C56530E66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48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1C67C50-771F-4717-B389-DA8833273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7189-E497-425D-87DE-997B3C9B3EAB}" type="datetimeFigureOut">
              <a:rPr lang="fr-FR" smtClean="0"/>
              <a:t>02/10/2024</a:t>
            </a:fld>
            <a:endParaRPr lang="fr-FR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AF738B-94FF-4AFC-801F-58BD787DC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0C647FC-FBDD-45CB-9433-D0A7AD866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278AA-C824-4A86-B517-645C56530E66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2161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1D0C08-D6A0-479E-B916-2534D73B2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A0E6EB-EF7A-42AF-A14F-F5CCF887A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DE7E977-1079-4E30-90DD-C0161DE99D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FE732B3-4954-4F42-A2C2-64E848112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7189-E497-425D-87DE-997B3C9B3EAB}" type="datetimeFigureOut">
              <a:rPr lang="fr-FR" smtClean="0"/>
              <a:t>02/10/2024</a:t>
            </a:fld>
            <a:endParaRPr lang="fr-FR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758C260-446D-4A3D-BF34-208135A0E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82A56E9-8A11-4382-BBF4-63E57B5D3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278AA-C824-4A86-B517-645C56530E66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299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97057D-3B87-4ED2-86AF-7DA82BFE2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90715D1-8C08-4580-BAB6-E82151988D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A3A9B46-3144-4326-92CE-E534A1E4F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8DCDEC5-B13A-4F78-BD0D-B1EAEE47F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B7189-E497-425D-87DE-997B3C9B3EAB}" type="datetimeFigureOut">
              <a:rPr lang="fr-FR" smtClean="0"/>
              <a:t>02/10/2024</a:t>
            </a:fld>
            <a:endParaRPr lang="fr-FR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D381B44-50F3-4EB9-AAC1-724058E61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F784E3D-5B39-4B70-B2B8-7364BC491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278AA-C824-4A86-B517-645C56530E66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032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D5269FB-C259-4A52-AA71-54368309F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fr-FR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2919512-B0EA-44D2-B93D-F2275FAD7E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fr-FR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324E02-A47F-4510-8C63-1E15BEC02F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B7189-E497-425D-87DE-997B3C9B3EAB}" type="datetimeFigureOut">
              <a:rPr lang="fr-FR" smtClean="0"/>
              <a:t>02/10/2024</a:t>
            </a:fld>
            <a:endParaRPr lang="fr-FR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B615213-DB92-4E81-B318-6C3DAF12DE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0C6E085-04AD-4FB0-93F7-250B9C4C36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278AA-C824-4A86-B517-645C56530E66}" type="slidenum">
              <a:rPr lang="fr-FR" smtClean="0"/>
              <a:t>‹N›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09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A8A60D-A472-4A3E-982D-6214B514A8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Conjugaison </a:t>
            </a:r>
            <a:endParaRPr lang="fr-FR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8394CBC-8110-4A4A-95BE-C7283AB2CD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/>
              <a:t>Révision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0904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ED9BCD-9C78-4DE9-A140-9E1900487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Verbes à un radical</a:t>
            </a:r>
            <a:endParaRPr lang="fr-FR"/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6EB95DCC-D213-4811-A439-25160EFB2D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6184311"/>
              </p:ext>
            </p:extLst>
          </p:nvPr>
        </p:nvGraphicFramePr>
        <p:xfrm>
          <a:off x="3366116" y="3077378"/>
          <a:ext cx="5459767" cy="30403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76995">
                  <a:extLst>
                    <a:ext uri="{9D8B030D-6E8A-4147-A177-3AD203B41FA5}">
                      <a16:colId xmlns:a16="http://schemas.microsoft.com/office/drawing/2014/main" val="605694834"/>
                    </a:ext>
                  </a:extLst>
                </a:gridCol>
                <a:gridCol w="1605185">
                  <a:extLst>
                    <a:ext uri="{9D8B030D-6E8A-4147-A177-3AD203B41FA5}">
                      <a16:colId xmlns:a16="http://schemas.microsoft.com/office/drawing/2014/main" val="2055474695"/>
                    </a:ext>
                  </a:extLst>
                </a:gridCol>
                <a:gridCol w="1977587">
                  <a:extLst>
                    <a:ext uri="{9D8B030D-6E8A-4147-A177-3AD203B41FA5}">
                      <a16:colId xmlns:a16="http://schemas.microsoft.com/office/drawing/2014/main" val="3178254651"/>
                    </a:ext>
                  </a:extLst>
                </a:gridCol>
              </a:tblGrid>
              <a:tr h="544712">
                <a:tc>
                  <a:txBody>
                    <a:bodyPr/>
                    <a:lstStyle/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Pronom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Radical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Terminaison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5179358"/>
                  </a:ext>
                </a:extLst>
              </a:tr>
              <a:tr h="2495647">
                <a:tc>
                  <a:txBody>
                    <a:bodyPr/>
                    <a:lstStyle/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Je</a:t>
                      </a:r>
                    </a:p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Tu</a:t>
                      </a:r>
                    </a:p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Il/Elle/On</a:t>
                      </a:r>
                    </a:p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Nous</a:t>
                      </a:r>
                    </a:p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Vous</a:t>
                      </a:r>
                    </a:p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Ils/Elles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sz="2400" b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it-IT" sz="2400" b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it-IT" sz="2400" b="0">
                          <a:solidFill>
                            <a:srgbClr val="FF0000"/>
                          </a:solidFill>
                        </a:rPr>
                        <a:t>parl-</a:t>
                      </a:r>
                      <a:endParaRPr lang="it-IT" sz="24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b="1">
                          <a:solidFill>
                            <a:sysClr val="windowText" lastClr="000000"/>
                          </a:solidFill>
                        </a:rPr>
                        <a:t>-e</a:t>
                      </a:r>
                    </a:p>
                    <a:p>
                      <a:r>
                        <a:rPr lang="it-IT" sz="2400" b="1">
                          <a:solidFill>
                            <a:sysClr val="windowText" lastClr="000000"/>
                          </a:solidFill>
                        </a:rPr>
                        <a:t>-es</a:t>
                      </a:r>
                    </a:p>
                    <a:p>
                      <a:r>
                        <a:rPr lang="it-IT" sz="2400" b="1">
                          <a:solidFill>
                            <a:sysClr val="windowText" lastClr="000000"/>
                          </a:solidFill>
                        </a:rPr>
                        <a:t>-e</a:t>
                      </a:r>
                    </a:p>
                    <a:p>
                      <a:r>
                        <a:rPr lang="it-IT" sz="2400" b="1">
                          <a:solidFill>
                            <a:sysClr val="windowText" lastClr="000000"/>
                          </a:solidFill>
                        </a:rPr>
                        <a:t>-ons</a:t>
                      </a:r>
                    </a:p>
                    <a:p>
                      <a:r>
                        <a:rPr lang="it-IT" sz="2400" b="1">
                          <a:solidFill>
                            <a:sysClr val="windowText" lastClr="000000"/>
                          </a:solidFill>
                        </a:rPr>
                        <a:t>-ez</a:t>
                      </a:r>
                    </a:p>
                    <a:p>
                      <a:r>
                        <a:rPr lang="it-IT" sz="2400" b="1">
                          <a:solidFill>
                            <a:sysClr val="windowText" lastClr="000000"/>
                          </a:solidFill>
                        </a:rPr>
                        <a:t>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5625363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DB621039-BE5A-42C1-8191-3B82DEA60CBE}"/>
              </a:ext>
            </a:extLst>
          </p:cNvPr>
          <p:cNvSpPr txBox="1"/>
          <p:nvPr/>
        </p:nvSpPr>
        <p:spPr>
          <a:xfrm>
            <a:off x="838200" y="1597981"/>
            <a:ext cx="10241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/>
              <a:t>Les verbes à un seul radical sont les verbes du </a:t>
            </a:r>
            <a:r>
              <a:rPr lang="it-IT" b="1"/>
              <a:t>premier groupe </a:t>
            </a:r>
            <a:r>
              <a:rPr lang="it-IT"/>
              <a:t>(-er) et certains groupes de verbes du </a:t>
            </a:r>
            <a:r>
              <a:rPr lang="it-IT" b="1"/>
              <a:t>troisième groupe </a:t>
            </a:r>
            <a:r>
              <a:rPr lang="it-IT"/>
              <a:t>comme </a:t>
            </a:r>
            <a:r>
              <a:rPr lang="it-IT" i="1"/>
              <a:t>ouvrir, offrir, courir</a:t>
            </a:r>
            <a:endParaRPr lang="fr-FR" i="1"/>
          </a:p>
        </p:txBody>
      </p:sp>
    </p:spTree>
    <p:extLst>
      <p:ext uri="{BB962C8B-B14F-4D97-AF65-F5344CB8AC3E}">
        <p14:creationId xmlns:p14="http://schemas.microsoft.com/office/powerpoint/2010/main" val="339430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EAAAC0-4606-433D-B4DF-407593A53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Les verbes à deux radicaux</a:t>
            </a:r>
            <a:endParaRPr lang="fr-FR"/>
          </a:p>
        </p:txBody>
      </p:sp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288DFBD1-45F7-4A3D-BB97-FADCB4A3BD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0256293"/>
              </p:ext>
            </p:extLst>
          </p:nvPr>
        </p:nvGraphicFramePr>
        <p:xfrm>
          <a:off x="3556985" y="2882069"/>
          <a:ext cx="5078029" cy="28662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11551">
                  <a:extLst>
                    <a:ext uri="{9D8B030D-6E8A-4147-A177-3AD203B41FA5}">
                      <a16:colId xmlns:a16="http://schemas.microsoft.com/office/drawing/2014/main" val="2113085695"/>
                    </a:ext>
                  </a:extLst>
                </a:gridCol>
                <a:gridCol w="1846555">
                  <a:extLst>
                    <a:ext uri="{9D8B030D-6E8A-4147-A177-3AD203B41FA5}">
                      <a16:colId xmlns:a16="http://schemas.microsoft.com/office/drawing/2014/main" val="4127699015"/>
                    </a:ext>
                  </a:extLst>
                </a:gridCol>
                <a:gridCol w="1819923">
                  <a:extLst>
                    <a:ext uri="{9D8B030D-6E8A-4147-A177-3AD203B41FA5}">
                      <a16:colId xmlns:a16="http://schemas.microsoft.com/office/drawing/2014/main" val="4149625672"/>
                    </a:ext>
                  </a:extLst>
                </a:gridCol>
              </a:tblGrid>
              <a:tr h="580222">
                <a:tc>
                  <a:txBody>
                    <a:bodyPr/>
                    <a:lstStyle/>
                    <a:p>
                      <a:r>
                        <a:rPr lang="it-IT" sz="2400" b="1">
                          <a:solidFill>
                            <a:sysClr val="windowText" lastClr="000000"/>
                          </a:solidFill>
                        </a:rPr>
                        <a:t>Sujet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b="1">
                          <a:solidFill>
                            <a:sysClr val="windowText" lastClr="000000"/>
                          </a:solidFill>
                        </a:rPr>
                        <a:t>Radical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b="1">
                          <a:solidFill>
                            <a:sysClr val="windowText" lastClr="000000"/>
                          </a:solidFill>
                        </a:rPr>
                        <a:t>Terminaison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2582711"/>
                  </a:ext>
                </a:extLst>
              </a:tr>
              <a:tr h="2277138">
                <a:tc>
                  <a:txBody>
                    <a:bodyPr/>
                    <a:lstStyle/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Je</a:t>
                      </a:r>
                    </a:p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Tu</a:t>
                      </a:r>
                    </a:p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Il</a:t>
                      </a:r>
                    </a:p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Nous</a:t>
                      </a:r>
                    </a:p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Vous</a:t>
                      </a:r>
                    </a:p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Ils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400">
                          <a:solidFill>
                            <a:srgbClr val="FF0000"/>
                          </a:solidFill>
                        </a:rPr>
                        <a:t>fini-</a:t>
                      </a:r>
                    </a:p>
                    <a:p>
                      <a:r>
                        <a:rPr lang="it-IT" sz="2400">
                          <a:solidFill>
                            <a:srgbClr val="FF0000"/>
                          </a:solidFill>
                        </a:rPr>
                        <a:t>attein-</a:t>
                      </a:r>
                    </a:p>
                    <a:p>
                      <a:endParaRPr lang="it-IT" sz="240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it-IT" sz="2400">
                          <a:solidFill>
                            <a:srgbClr val="FF0000"/>
                          </a:solidFill>
                        </a:rPr>
                        <a:t>finiss-</a:t>
                      </a:r>
                    </a:p>
                    <a:p>
                      <a:r>
                        <a:rPr lang="it-IT" sz="2400">
                          <a:solidFill>
                            <a:srgbClr val="FF0000"/>
                          </a:solidFill>
                        </a:rPr>
                        <a:t>atteign-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-s</a:t>
                      </a:r>
                    </a:p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-s</a:t>
                      </a:r>
                    </a:p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-t</a:t>
                      </a:r>
                    </a:p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-ons</a:t>
                      </a:r>
                    </a:p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-ez</a:t>
                      </a:r>
                    </a:p>
                    <a:p>
                      <a:r>
                        <a:rPr lang="it-IT" sz="2400">
                          <a:solidFill>
                            <a:sysClr val="windowText" lastClr="000000"/>
                          </a:solidFill>
                        </a:rPr>
                        <a:t>-ent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0930139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04A1CA0E-F297-4C50-B093-0714C1AEEC84}"/>
              </a:ext>
            </a:extLst>
          </p:cNvPr>
          <p:cNvSpPr txBox="1"/>
          <p:nvPr/>
        </p:nvSpPr>
        <p:spPr>
          <a:xfrm>
            <a:off x="941033" y="1500326"/>
            <a:ext cx="104127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/>
              <a:t>Les verbes à deux radicaux sont les verbes du </a:t>
            </a:r>
            <a:r>
              <a:rPr lang="it-IT" b="1"/>
              <a:t>deuxième groupe </a:t>
            </a:r>
            <a:r>
              <a:rPr lang="it-IT"/>
              <a:t>(-ir) et certains verbes du </a:t>
            </a:r>
            <a:r>
              <a:rPr lang="it-IT" b="1"/>
              <a:t>troisième groupe </a:t>
            </a:r>
            <a:r>
              <a:rPr lang="it-IT"/>
              <a:t>comme </a:t>
            </a:r>
            <a:r>
              <a:rPr lang="it-IT" i="1"/>
              <a:t>connaître, suivre, mettre, entendre, lire, atteindre</a:t>
            </a:r>
            <a:r>
              <a:rPr lang="it-IT"/>
              <a:t>.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98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67A1D5-4D57-4CDA-BA97-28AAFDAEE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Les verbes à trois radicaux</a:t>
            </a:r>
            <a:endParaRPr lang="fr-FR"/>
          </a:p>
        </p:txBody>
      </p:sp>
      <p:graphicFrame>
        <p:nvGraphicFramePr>
          <p:cNvPr id="5" name="Tabella 5">
            <a:extLst>
              <a:ext uri="{FF2B5EF4-FFF2-40B4-BE49-F238E27FC236}">
                <a16:creationId xmlns:a16="http://schemas.microsoft.com/office/drawing/2014/main" id="{EE16C093-2088-41E6-8EBB-A78AE8DCF2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3964258"/>
              </p:ext>
            </p:extLst>
          </p:nvPr>
        </p:nvGraphicFramePr>
        <p:xfrm>
          <a:off x="3666478" y="1964480"/>
          <a:ext cx="5051393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6099">
                  <a:extLst>
                    <a:ext uri="{9D8B030D-6E8A-4147-A177-3AD203B41FA5}">
                      <a16:colId xmlns:a16="http://schemas.microsoft.com/office/drawing/2014/main" val="1380279293"/>
                    </a:ext>
                  </a:extLst>
                </a:gridCol>
                <a:gridCol w="1359005">
                  <a:extLst>
                    <a:ext uri="{9D8B030D-6E8A-4147-A177-3AD203B41FA5}">
                      <a16:colId xmlns:a16="http://schemas.microsoft.com/office/drawing/2014/main" val="4060334251"/>
                    </a:ext>
                  </a:extLst>
                </a:gridCol>
                <a:gridCol w="2316289">
                  <a:extLst>
                    <a:ext uri="{9D8B030D-6E8A-4147-A177-3AD203B41FA5}">
                      <a16:colId xmlns:a16="http://schemas.microsoft.com/office/drawing/2014/main" val="4008676510"/>
                    </a:ext>
                  </a:extLst>
                </a:gridCol>
              </a:tblGrid>
              <a:tr h="368720">
                <a:tc>
                  <a:txBody>
                    <a:bodyPr/>
                    <a:lstStyle/>
                    <a:p>
                      <a:r>
                        <a:rPr lang="it-IT" sz="2400" b="1"/>
                        <a:t>Pronom</a:t>
                      </a:r>
                      <a:endParaRPr lang="fr-FR" sz="24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b="1"/>
                        <a:t>Radical</a:t>
                      </a:r>
                      <a:endParaRPr lang="fr-FR" sz="24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b="1"/>
                        <a:t>Terminaison </a:t>
                      </a:r>
                      <a:endParaRPr lang="fr-FR" sz="24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061118"/>
                  </a:ext>
                </a:extLst>
              </a:tr>
              <a:tr h="1727427">
                <a:tc>
                  <a:txBody>
                    <a:bodyPr/>
                    <a:lstStyle/>
                    <a:p>
                      <a:r>
                        <a:rPr lang="fr-FR" sz="2400"/>
                        <a:t>Je</a:t>
                      </a:r>
                    </a:p>
                    <a:p>
                      <a:r>
                        <a:rPr lang="fr-FR" sz="2400"/>
                        <a:t>Tu</a:t>
                      </a:r>
                    </a:p>
                    <a:p>
                      <a:r>
                        <a:rPr lang="fr-FR" sz="2400"/>
                        <a:t>Il</a:t>
                      </a:r>
                    </a:p>
                    <a:p>
                      <a:r>
                        <a:rPr lang="fr-FR" sz="2400"/>
                        <a:t>Nous</a:t>
                      </a:r>
                    </a:p>
                    <a:p>
                      <a:r>
                        <a:rPr lang="fr-FR" sz="2400"/>
                        <a:t>Vous</a:t>
                      </a:r>
                    </a:p>
                    <a:p>
                      <a:r>
                        <a:rPr lang="fr-FR" sz="2400"/>
                        <a:t>Ils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>
                          <a:solidFill>
                            <a:srgbClr val="FF0000"/>
                          </a:solidFill>
                        </a:rPr>
                        <a:t>prend-</a:t>
                      </a:r>
                    </a:p>
                    <a:p>
                      <a:endParaRPr lang="fr-FR" sz="2400">
                        <a:solidFill>
                          <a:srgbClr val="FF0000"/>
                        </a:solidFill>
                      </a:endParaRPr>
                    </a:p>
                    <a:p>
                      <a:endParaRPr lang="fr-FR" sz="240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>
                          <a:solidFill>
                            <a:srgbClr val="FF0000"/>
                          </a:solidFill>
                        </a:rPr>
                        <a:t>pren-</a:t>
                      </a:r>
                    </a:p>
                    <a:p>
                      <a:endParaRPr lang="fr-FR" sz="240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400">
                          <a:solidFill>
                            <a:srgbClr val="FF0000"/>
                          </a:solidFill>
                        </a:rPr>
                        <a:t>prenn-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/>
                        <a:t>-s		</a:t>
                      </a:r>
                    </a:p>
                    <a:p>
                      <a:r>
                        <a:rPr lang="fr-FR" sz="2400"/>
                        <a:t>-s</a:t>
                      </a:r>
                    </a:p>
                    <a:p>
                      <a:endParaRPr lang="fr-FR" sz="2400"/>
                    </a:p>
                    <a:p>
                      <a:r>
                        <a:rPr lang="fr-FR" sz="2400"/>
                        <a:t>-ons</a:t>
                      </a:r>
                    </a:p>
                    <a:p>
                      <a:r>
                        <a:rPr lang="fr-FR" sz="2400"/>
                        <a:t>-ez</a:t>
                      </a:r>
                    </a:p>
                    <a:p>
                      <a:r>
                        <a:rPr lang="fr-FR" sz="2400"/>
                        <a:t>-ent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4172122"/>
                  </a:ext>
                </a:extLst>
              </a:tr>
            </a:tbl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17A83F55-AAEC-4C89-9513-3726D1DCF509}"/>
              </a:ext>
            </a:extLst>
          </p:cNvPr>
          <p:cNvSpPr txBox="1"/>
          <p:nvPr/>
        </p:nvSpPr>
        <p:spPr>
          <a:xfrm>
            <a:off x="1160015" y="5388745"/>
            <a:ext cx="9871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/>
              <a:t>Tous les autres verbes du troisième groupe ont trois radicaux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9596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148</Words>
  <Application>Microsoft Office PowerPoint</Application>
  <PresentationFormat>Widescreen</PresentationFormat>
  <Paragraphs>67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Conjugaison </vt:lpstr>
      <vt:lpstr>Verbes à un radical</vt:lpstr>
      <vt:lpstr>Les verbes à deux radicaux</vt:lpstr>
      <vt:lpstr>Les verbes à trois radicaux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Conjugaison</dc:title>
  <dc:creator>laura.kreyder@unimib.it</dc:creator>
  <cp:lastModifiedBy>utente</cp:lastModifiedBy>
  <cp:revision>2</cp:revision>
  <dcterms:created xsi:type="dcterms:W3CDTF">2021-10-18T20:13:41Z</dcterms:created>
  <dcterms:modified xsi:type="dcterms:W3CDTF">2024-10-02T06:22:06Z</dcterms:modified>
</cp:coreProperties>
</file>