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7" r:id="rId5"/>
    <p:sldId id="260" r:id="rId6"/>
    <p:sldId id="266" r:id="rId7"/>
    <p:sldId id="261" r:id="rId8"/>
    <p:sldId id="262" r:id="rId9"/>
    <p:sldId id="263" r:id="rId10"/>
    <p:sldId id="264" r:id="rId11"/>
    <p:sldId id="265" r:id="rId1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14"/>
    <p:restoredTop sz="93271"/>
  </p:normalViewPr>
  <p:slideViewPr>
    <p:cSldViewPr snapToGrid="0">
      <p:cViewPr varScale="1">
        <p:scale>
          <a:sx n="98" d="100"/>
          <a:sy n="98" d="100"/>
        </p:scale>
        <p:origin x="80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705F1B-BC84-8663-2554-3F673F8FF4FD}"/>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13FCC64C-A0A5-679B-2731-0CF288DCD3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3F06409-AE13-46F9-C7F3-78EDEDCEC1FE}"/>
              </a:ext>
            </a:extLst>
          </p:cNvPr>
          <p:cNvSpPr>
            <a:spLocks noGrp="1"/>
          </p:cNvSpPr>
          <p:nvPr>
            <p:ph type="dt" sz="half" idx="10"/>
          </p:nvPr>
        </p:nvSpPr>
        <p:spPr/>
        <p:txBody>
          <a:bodyPr/>
          <a:lstStyle/>
          <a:p>
            <a:fld id="{255C783F-B79E-F042-BFAF-08A420B6D872}" type="datetimeFigureOut">
              <a:rPr lang="it-IT" smtClean="0"/>
              <a:t>22/09/25</a:t>
            </a:fld>
            <a:endParaRPr lang="it-IT"/>
          </a:p>
        </p:txBody>
      </p:sp>
      <p:sp>
        <p:nvSpPr>
          <p:cNvPr id="5" name="Segnaposto piè di pagina 4">
            <a:extLst>
              <a:ext uri="{FF2B5EF4-FFF2-40B4-BE49-F238E27FC236}">
                <a16:creationId xmlns:a16="http://schemas.microsoft.com/office/drawing/2014/main" id="{B9405C2D-177D-574D-F17F-2786D6A4685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DA2337-2664-DCDA-9624-97B47B9E0C61}"/>
              </a:ext>
            </a:extLst>
          </p:cNvPr>
          <p:cNvSpPr>
            <a:spLocks noGrp="1"/>
          </p:cNvSpPr>
          <p:nvPr>
            <p:ph type="sldNum" sz="quarter" idx="12"/>
          </p:nvPr>
        </p:nvSpPr>
        <p:spPr/>
        <p:txBody>
          <a:bodyPr/>
          <a:lstStyle/>
          <a:p>
            <a:fld id="{ACEA9D15-B8DF-454E-BA90-A6B0C651704B}" type="slidenum">
              <a:rPr lang="it-IT" smtClean="0"/>
              <a:t>‹N›</a:t>
            </a:fld>
            <a:endParaRPr lang="it-IT"/>
          </a:p>
        </p:txBody>
      </p:sp>
    </p:spTree>
    <p:extLst>
      <p:ext uri="{BB962C8B-B14F-4D97-AF65-F5344CB8AC3E}">
        <p14:creationId xmlns:p14="http://schemas.microsoft.com/office/powerpoint/2010/main" val="1884756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DF48E2-EF5F-4C64-B3DD-4D1705F21DE9}"/>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10FF2DF-7FC8-716A-6F8E-8B81B3E37C93}"/>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5487B1F-DFEE-6AD9-BB45-80024C73798B}"/>
              </a:ext>
            </a:extLst>
          </p:cNvPr>
          <p:cNvSpPr>
            <a:spLocks noGrp="1"/>
          </p:cNvSpPr>
          <p:nvPr>
            <p:ph type="dt" sz="half" idx="10"/>
          </p:nvPr>
        </p:nvSpPr>
        <p:spPr/>
        <p:txBody>
          <a:bodyPr/>
          <a:lstStyle/>
          <a:p>
            <a:fld id="{255C783F-B79E-F042-BFAF-08A420B6D872}" type="datetimeFigureOut">
              <a:rPr lang="it-IT" smtClean="0"/>
              <a:t>22/09/25</a:t>
            </a:fld>
            <a:endParaRPr lang="it-IT"/>
          </a:p>
        </p:txBody>
      </p:sp>
      <p:sp>
        <p:nvSpPr>
          <p:cNvPr id="5" name="Segnaposto piè di pagina 4">
            <a:extLst>
              <a:ext uri="{FF2B5EF4-FFF2-40B4-BE49-F238E27FC236}">
                <a16:creationId xmlns:a16="http://schemas.microsoft.com/office/drawing/2014/main" id="{674E31A5-D14C-CDED-7CF0-737E4F02059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3BB1F9A-3FA4-F11F-7BCF-BEC69E7151DE}"/>
              </a:ext>
            </a:extLst>
          </p:cNvPr>
          <p:cNvSpPr>
            <a:spLocks noGrp="1"/>
          </p:cNvSpPr>
          <p:nvPr>
            <p:ph type="sldNum" sz="quarter" idx="12"/>
          </p:nvPr>
        </p:nvSpPr>
        <p:spPr/>
        <p:txBody>
          <a:bodyPr/>
          <a:lstStyle/>
          <a:p>
            <a:fld id="{ACEA9D15-B8DF-454E-BA90-A6B0C651704B}" type="slidenum">
              <a:rPr lang="it-IT" smtClean="0"/>
              <a:t>‹N›</a:t>
            </a:fld>
            <a:endParaRPr lang="it-IT"/>
          </a:p>
        </p:txBody>
      </p:sp>
    </p:spTree>
    <p:extLst>
      <p:ext uri="{BB962C8B-B14F-4D97-AF65-F5344CB8AC3E}">
        <p14:creationId xmlns:p14="http://schemas.microsoft.com/office/powerpoint/2010/main" val="3750823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8494B4FD-C906-53BC-CA7B-21458EE25CFB}"/>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0B7E48B-BDB3-E1C3-735E-F076D7045753}"/>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51CA777-04F5-D6CE-6D85-070EC339404F}"/>
              </a:ext>
            </a:extLst>
          </p:cNvPr>
          <p:cNvSpPr>
            <a:spLocks noGrp="1"/>
          </p:cNvSpPr>
          <p:nvPr>
            <p:ph type="dt" sz="half" idx="10"/>
          </p:nvPr>
        </p:nvSpPr>
        <p:spPr/>
        <p:txBody>
          <a:bodyPr/>
          <a:lstStyle/>
          <a:p>
            <a:fld id="{255C783F-B79E-F042-BFAF-08A420B6D872}" type="datetimeFigureOut">
              <a:rPr lang="it-IT" smtClean="0"/>
              <a:t>22/09/25</a:t>
            </a:fld>
            <a:endParaRPr lang="it-IT"/>
          </a:p>
        </p:txBody>
      </p:sp>
      <p:sp>
        <p:nvSpPr>
          <p:cNvPr id="5" name="Segnaposto piè di pagina 4">
            <a:extLst>
              <a:ext uri="{FF2B5EF4-FFF2-40B4-BE49-F238E27FC236}">
                <a16:creationId xmlns:a16="http://schemas.microsoft.com/office/drawing/2014/main" id="{4BEA9B17-BD1F-260F-76FA-E94F14FC1C0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5C5ADB5-46BB-B637-7C61-AB70EEF3C720}"/>
              </a:ext>
            </a:extLst>
          </p:cNvPr>
          <p:cNvSpPr>
            <a:spLocks noGrp="1"/>
          </p:cNvSpPr>
          <p:nvPr>
            <p:ph type="sldNum" sz="quarter" idx="12"/>
          </p:nvPr>
        </p:nvSpPr>
        <p:spPr/>
        <p:txBody>
          <a:bodyPr/>
          <a:lstStyle/>
          <a:p>
            <a:fld id="{ACEA9D15-B8DF-454E-BA90-A6B0C651704B}" type="slidenum">
              <a:rPr lang="it-IT" smtClean="0"/>
              <a:t>‹N›</a:t>
            </a:fld>
            <a:endParaRPr lang="it-IT"/>
          </a:p>
        </p:txBody>
      </p:sp>
    </p:spTree>
    <p:extLst>
      <p:ext uri="{BB962C8B-B14F-4D97-AF65-F5344CB8AC3E}">
        <p14:creationId xmlns:p14="http://schemas.microsoft.com/office/powerpoint/2010/main" val="740832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3FD111-C07E-31FF-01A7-236D7DBA7FD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3A03971-FE00-60A1-421D-724F2BD605F1}"/>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88A617D-6595-EADB-150E-C8C43C650F18}"/>
              </a:ext>
            </a:extLst>
          </p:cNvPr>
          <p:cNvSpPr>
            <a:spLocks noGrp="1"/>
          </p:cNvSpPr>
          <p:nvPr>
            <p:ph type="dt" sz="half" idx="10"/>
          </p:nvPr>
        </p:nvSpPr>
        <p:spPr/>
        <p:txBody>
          <a:bodyPr/>
          <a:lstStyle/>
          <a:p>
            <a:fld id="{255C783F-B79E-F042-BFAF-08A420B6D872}" type="datetimeFigureOut">
              <a:rPr lang="it-IT" smtClean="0"/>
              <a:t>22/09/25</a:t>
            </a:fld>
            <a:endParaRPr lang="it-IT"/>
          </a:p>
        </p:txBody>
      </p:sp>
      <p:sp>
        <p:nvSpPr>
          <p:cNvPr id="5" name="Segnaposto piè di pagina 4">
            <a:extLst>
              <a:ext uri="{FF2B5EF4-FFF2-40B4-BE49-F238E27FC236}">
                <a16:creationId xmlns:a16="http://schemas.microsoft.com/office/drawing/2014/main" id="{0BFB15CE-5790-9EE2-39B1-E7E02551A86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3F6E60C-61F4-3DE2-F8E1-4F396B1399BF}"/>
              </a:ext>
            </a:extLst>
          </p:cNvPr>
          <p:cNvSpPr>
            <a:spLocks noGrp="1"/>
          </p:cNvSpPr>
          <p:nvPr>
            <p:ph type="sldNum" sz="quarter" idx="12"/>
          </p:nvPr>
        </p:nvSpPr>
        <p:spPr/>
        <p:txBody>
          <a:bodyPr/>
          <a:lstStyle/>
          <a:p>
            <a:fld id="{ACEA9D15-B8DF-454E-BA90-A6B0C651704B}" type="slidenum">
              <a:rPr lang="it-IT" smtClean="0"/>
              <a:t>‹N›</a:t>
            </a:fld>
            <a:endParaRPr lang="it-IT"/>
          </a:p>
        </p:txBody>
      </p:sp>
    </p:spTree>
    <p:extLst>
      <p:ext uri="{BB962C8B-B14F-4D97-AF65-F5344CB8AC3E}">
        <p14:creationId xmlns:p14="http://schemas.microsoft.com/office/powerpoint/2010/main" val="360298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2A01AC-A430-F0B0-B9B5-0B906E1ECF09}"/>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8D73ACD-DD22-87F2-DC18-C56D8930064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C58CCD3F-661F-8CA5-6B36-E6486CEE09AE}"/>
              </a:ext>
            </a:extLst>
          </p:cNvPr>
          <p:cNvSpPr>
            <a:spLocks noGrp="1"/>
          </p:cNvSpPr>
          <p:nvPr>
            <p:ph type="dt" sz="half" idx="10"/>
          </p:nvPr>
        </p:nvSpPr>
        <p:spPr/>
        <p:txBody>
          <a:bodyPr/>
          <a:lstStyle/>
          <a:p>
            <a:fld id="{255C783F-B79E-F042-BFAF-08A420B6D872}" type="datetimeFigureOut">
              <a:rPr lang="it-IT" smtClean="0"/>
              <a:t>22/09/25</a:t>
            </a:fld>
            <a:endParaRPr lang="it-IT"/>
          </a:p>
        </p:txBody>
      </p:sp>
      <p:sp>
        <p:nvSpPr>
          <p:cNvPr id="5" name="Segnaposto piè di pagina 4">
            <a:extLst>
              <a:ext uri="{FF2B5EF4-FFF2-40B4-BE49-F238E27FC236}">
                <a16:creationId xmlns:a16="http://schemas.microsoft.com/office/drawing/2014/main" id="{2BE6E3DB-A1AF-DE33-CD8B-BA01AC14EB7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93DE1D4-A871-BD95-7760-3EAE16F01356}"/>
              </a:ext>
            </a:extLst>
          </p:cNvPr>
          <p:cNvSpPr>
            <a:spLocks noGrp="1"/>
          </p:cNvSpPr>
          <p:nvPr>
            <p:ph type="sldNum" sz="quarter" idx="12"/>
          </p:nvPr>
        </p:nvSpPr>
        <p:spPr/>
        <p:txBody>
          <a:bodyPr/>
          <a:lstStyle/>
          <a:p>
            <a:fld id="{ACEA9D15-B8DF-454E-BA90-A6B0C651704B}" type="slidenum">
              <a:rPr lang="it-IT" smtClean="0"/>
              <a:t>‹N›</a:t>
            </a:fld>
            <a:endParaRPr lang="it-IT"/>
          </a:p>
        </p:txBody>
      </p:sp>
    </p:spTree>
    <p:extLst>
      <p:ext uri="{BB962C8B-B14F-4D97-AF65-F5344CB8AC3E}">
        <p14:creationId xmlns:p14="http://schemas.microsoft.com/office/powerpoint/2010/main" val="3688281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65DC1A-7256-90FB-8984-6D7AAAC3657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714B72A-C30C-EA52-0AA8-118140D605EF}"/>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80DF4AF-3D21-6503-6154-C144B7AC3C3A}"/>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66ED6B7-E873-93F6-BFE2-BA995D80C71A}"/>
              </a:ext>
            </a:extLst>
          </p:cNvPr>
          <p:cNvSpPr>
            <a:spLocks noGrp="1"/>
          </p:cNvSpPr>
          <p:nvPr>
            <p:ph type="dt" sz="half" idx="10"/>
          </p:nvPr>
        </p:nvSpPr>
        <p:spPr/>
        <p:txBody>
          <a:bodyPr/>
          <a:lstStyle/>
          <a:p>
            <a:fld id="{255C783F-B79E-F042-BFAF-08A420B6D872}" type="datetimeFigureOut">
              <a:rPr lang="it-IT" smtClean="0"/>
              <a:t>22/09/25</a:t>
            </a:fld>
            <a:endParaRPr lang="it-IT"/>
          </a:p>
        </p:txBody>
      </p:sp>
      <p:sp>
        <p:nvSpPr>
          <p:cNvPr id="6" name="Segnaposto piè di pagina 5">
            <a:extLst>
              <a:ext uri="{FF2B5EF4-FFF2-40B4-BE49-F238E27FC236}">
                <a16:creationId xmlns:a16="http://schemas.microsoft.com/office/drawing/2014/main" id="{6F23A7BA-7F54-52B9-D185-CC38E206938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4341D8-6DEA-28C8-5149-49500DEEF6D6}"/>
              </a:ext>
            </a:extLst>
          </p:cNvPr>
          <p:cNvSpPr>
            <a:spLocks noGrp="1"/>
          </p:cNvSpPr>
          <p:nvPr>
            <p:ph type="sldNum" sz="quarter" idx="12"/>
          </p:nvPr>
        </p:nvSpPr>
        <p:spPr/>
        <p:txBody>
          <a:bodyPr/>
          <a:lstStyle/>
          <a:p>
            <a:fld id="{ACEA9D15-B8DF-454E-BA90-A6B0C651704B}" type="slidenum">
              <a:rPr lang="it-IT" smtClean="0"/>
              <a:t>‹N›</a:t>
            </a:fld>
            <a:endParaRPr lang="it-IT"/>
          </a:p>
        </p:txBody>
      </p:sp>
    </p:spTree>
    <p:extLst>
      <p:ext uri="{BB962C8B-B14F-4D97-AF65-F5344CB8AC3E}">
        <p14:creationId xmlns:p14="http://schemas.microsoft.com/office/powerpoint/2010/main" val="3319463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891AEA-ED8D-FF8E-CE10-616919A6DD22}"/>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EBBABD7-A400-D40B-5F81-13477886E9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A3D86C6-C2C5-1F43-3178-3D6D277EE71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98C4E934-75DC-3A92-D6B5-B594B7B6FD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C8987D9E-B886-503C-A3DA-CCD7E2929B79}"/>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2C0FDE2-B1EE-731F-EC12-D7FEA4573CA8}"/>
              </a:ext>
            </a:extLst>
          </p:cNvPr>
          <p:cNvSpPr>
            <a:spLocks noGrp="1"/>
          </p:cNvSpPr>
          <p:nvPr>
            <p:ph type="dt" sz="half" idx="10"/>
          </p:nvPr>
        </p:nvSpPr>
        <p:spPr/>
        <p:txBody>
          <a:bodyPr/>
          <a:lstStyle/>
          <a:p>
            <a:fld id="{255C783F-B79E-F042-BFAF-08A420B6D872}" type="datetimeFigureOut">
              <a:rPr lang="it-IT" smtClean="0"/>
              <a:t>22/09/25</a:t>
            </a:fld>
            <a:endParaRPr lang="it-IT"/>
          </a:p>
        </p:txBody>
      </p:sp>
      <p:sp>
        <p:nvSpPr>
          <p:cNvPr id="8" name="Segnaposto piè di pagina 7">
            <a:extLst>
              <a:ext uri="{FF2B5EF4-FFF2-40B4-BE49-F238E27FC236}">
                <a16:creationId xmlns:a16="http://schemas.microsoft.com/office/drawing/2014/main" id="{1BE47991-486E-15DA-70B5-B6342FE8CF5D}"/>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95CC96B5-8449-152A-01CA-037212E070EC}"/>
              </a:ext>
            </a:extLst>
          </p:cNvPr>
          <p:cNvSpPr>
            <a:spLocks noGrp="1"/>
          </p:cNvSpPr>
          <p:nvPr>
            <p:ph type="sldNum" sz="quarter" idx="12"/>
          </p:nvPr>
        </p:nvSpPr>
        <p:spPr/>
        <p:txBody>
          <a:bodyPr/>
          <a:lstStyle/>
          <a:p>
            <a:fld id="{ACEA9D15-B8DF-454E-BA90-A6B0C651704B}" type="slidenum">
              <a:rPr lang="it-IT" smtClean="0"/>
              <a:t>‹N›</a:t>
            </a:fld>
            <a:endParaRPr lang="it-IT"/>
          </a:p>
        </p:txBody>
      </p:sp>
    </p:spTree>
    <p:extLst>
      <p:ext uri="{BB962C8B-B14F-4D97-AF65-F5344CB8AC3E}">
        <p14:creationId xmlns:p14="http://schemas.microsoft.com/office/powerpoint/2010/main" val="484899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2E7A5F-2D8F-67FB-7439-090EC55DFE92}"/>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7B75B97C-E42C-BBC9-5653-1AA4A4AD3094}"/>
              </a:ext>
            </a:extLst>
          </p:cNvPr>
          <p:cNvSpPr>
            <a:spLocks noGrp="1"/>
          </p:cNvSpPr>
          <p:nvPr>
            <p:ph type="dt" sz="half" idx="10"/>
          </p:nvPr>
        </p:nvSpPr>
        <p:spPr/>
        <p:txBody>
          <a:bodyPr/>
          <a:lstStyle/>
          <a:p>
            <a:fld id="{255C783F-B79E-F042-BFAF-08A420B6D872}" type="datetimeFigureOut">
              <a:rPr lang="it-IT" smtClean="0"/>
              <a:t>22/09/25</a:t>
            </a:fld>
            <a:endParaRPr lang="it-IT"/>
          </a:p>
        </p:txBody>
      </p:sp>
      <p:sp>
        <p:nvSpPr>
          <p:cNvPr id="4" name="Segnaposto piè di pagina 3">
            <a:extLst>
              <a:ext uri="{FF2B5EF4-FFF2-40B4-BE49-F238E27FC236}">
                <a16:creationId xmlns:a16="http://schemas.microsoft.com/office/drawing/2014/main" id="{17A7AD9B-2E5E-1A9A-266B-C98EB2E046A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30856E4-B836-9BDE-22A5-2DD2295D185B}"/>
              </a:ext>
            </a:extLst>
          </p:cNvPr>
          <p:cNvSpPr>
            <a:spLocks noGrp="1"/>
          </p:cNvSpPr>
          <p:nvPr>
            <p:ph type="sldNum" sz="quarter" idx="12"/>
          </p:nvPr>
        </p:nvSpPr>
        <p:spPr/>
        <p:txBody>
          <a:bodyPr/>
          <a:lstStyle/>
          <a:p>
            <a:fld id="{ACEA9D15-B8DF-454E-BA90-A6B0C651704B}" type="slidenum">
              <a:rPr lang="it-IT" smtClean="0"/>
              <a:t>‹N›</a:t>
            </a:fld>
            <a:endParaRPr lang="it-IT"/>
          </a:p>
        </p:txBody>
      </p:sp>
    </p:spTree>
    <p:extLst>
      <p:ext uri="{BB962C8B-B14F-4D97-AF65-F5344CB8AC3E}">
        <p14:creationId xmlns:p14="http://schemas.microsoft.com/office/powerpoint/2010/main" val="649930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A1ECAE62-8DD5-E00A-F302-104D5BD38F1C}"/>
              </a:ext>
            </a:extLst>
          </p:cNvPr>
          <p:cNvSpPr>
            <a:spLocks noGrp="1"/>
          </p:cNvSpPr>
          <p:nvPr>
            <p:ph type="dt" sz="half" idx="10"/>
          </p:nvPr>
        </p:nvSpPr>
        <p:spPr/>
        <p:txBody>
          <a:bodyPr/>
          <a:lstStyle/>
          <a:p>
            <a:fld id="{255C783F-B79E-F042-BFAF-08A420B6D872}" type="datetimeFigureOut">
              <a:rPr lang="it-IT" smtClean="0"/>
              <a:t>22/09/25</a:t>
            </a:fld>
            <a:endParaRPr lang="it-IT"/>
          </a:p>
        </p:txBody>
      </p:sp>
      <p:sp>
        <p:nvSpPr>
          <p:cNvPr id="3" name="Segnaposto piè di pagina 2">
            <a:extLst>
              <a:ext uri="{FF2B5EF4-FFF2-40B4-BE49-F238E27FC236}">
                <a16:creationId xmlns:a16="http://schemas.microsoft.com/office/drawing/2014/main" id="{6F48954A-B530-1278-AB15-90BA4D25803B}"/>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0EECF181-17B5-7E64-76AC-9FCFBA4F10E8}"/>
              </a:ext>
            </a:extLst>
          </p:cNvPr>
          <p:cNvSpPr>
            <a:spLocks noGrp="1"/>
          </p:cNvSpPr>
          <p:nvPr>
            <p:ph type="sldNum" sz="quarter" idx="12"/>
          </p:nvPr>
        </p:nvSpPr>
        <p:spPr/>
        <p:txBody>
          <a:bodyPr/>
          <a:lstStyle/>
          <a:p>
            <a:fld id="{ACEA9D15-B8DF-454E-BA90-A6B0C651704B}" type="slidenum">
              <a:rPr lang="it-IT" smtClean="0"/>
              <a:t>‹N›</a:t>
            </a:fld>
            <a:endParaRPr lang="it-IT"/>
          </a:p>
        </p:txBody>
      </p:sp>
    </p:spTree>
    <p:extLst>
      <p:ext uri="{BB962C8B-B14F-4D97-AF65-F5344CB8AC3E}">
        <p14:creationId xmlns:p14="http://schemas.microsoft.com/office/powerpoint/2010/main" val="1976680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31E7C6-8514-6CAD-DF51-B04FC37CC09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28D5917-CCF9-332B-9212-3485F764C0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A7B59372-85C8-8B83-FFCD-57CC47CB23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65F40AA-F729-15F9-506F-1AD070B23E38}"/>
              </a:ext>
            </a:extLst>
          </p:cNvPr>
          <p:cNvSpPr>
            <a:spLocks noGrp="1"/>
          </p:cNvSpPr>
          <p:nvPr>
            <p:ph type="dt" sz="half" idx="10"/>
          </p:nvPr>
        </p:nvSpPr>
        <p:spPr/>
        <p:txBody>
          <a:bodyPr/>
          <a:lstStyle/>
          <a:p>
            <a:fld id="{255C783F-B79E-F042-BFAF-08A420B6D872}" type="datetimeFigureOut">
              <a:rPr lang="it-IT" smtClean="0"/>
              <a:t>22/09/25</a:t>
            </a:fld>
            <a:endParaRPr lang="it-IT"/>
          </a:p>
        </p:txBody>
      </p:sp>
      <p:sp>
        <p:nvSpPr>
          <p:cNvPr id="6" name="Segnaposto piè di pagina 5">
            <a:extLst>
              <a:ext uri="{FF2B5EF4-FFF2-40B4-BE49-F238E27FC236}">
                <a16:creationId xmlns:a16="http://schemas.microsoft.com/office/drawing/2014/main" id="{981AE4BC-7B8B-85B9-FD70-4454DFA4627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B5987D9-47D0-7C31-E335-02BA316AC83D}"/>
              </a:ext>
            </a:extLst>
          </p:cNvPr>
          <p:cNvSpPr>
            <a:spLocks noGrp="1"/>
          </p:cNvSpPr>
          <p:nvPr>
            <p:ph type="sldNum" sz="quarter" idx="12"/>
          </p:nvPr>
        </p:nvSpPr>
        <p:spPr/>
        <p:txBody>
          <a:bodyPr/>
          <a:lstStyle/>
          <a:p>
            <a:fld id="{ACEA9D15-B8DF-454E-BA90-A6B0C651704B}" type="slidenum">
              <a:rPr lang="it-IT" smtClean="0"/>
              <a:t>‹N›</a:t>
            </a:fld>
            <a:endParaRPr lang="it-IT"/>
          </a:p>
        </p:txBody>
      </p:sp>
    </p:spTree>
    <p:extLst>
      <p:ext uri="{BB962C8B-B14F-4D97-AF65-F5344CB8AC3E}">
        <p14:creationId xmlns:p14="http://schemas.microsoft.com/office/powerpoint/2010/main" val="1661153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592B77-4B75-B236-85B2-C68438E9960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7A699D6D-6AFA-82B3-6654-A844B0C563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2E74A5B7-FC85-DB97-C8E9-7C40F21221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FF1845FF-6D4E-1EA7-0414-56B216E2FA18}"/>
              </a:ext>
            </a:extLst>
          </p:cNvPr>
          <p:cNvSpPr>
            <a:spLocks noGrp="1"/>
          </p:cNvSpPr>
          <p:nvPr>
            <p:ph type="dt" sz="half" idx="10"/>
          </p:nvPr>
        </p:nvSpPr>
        <p:spPr/>
        <p:txBody>
          <a:bodyPr/>
          <a:lstStyle/>
          <a:p>
            <a:fld id="{255C783F-B79E-F042-BFAF-08A420B6D872}" type="datetimeFigureOut">
              <a:rPr lang="it-IT" smtClean="0"/>
              <a:t>22/09/25</a:t>
            </a:fld>
            <a:endParaRPr lang="it-IT"/>
          </a:p>
        </p:txBody>
      </p:sp>
      <p:sp>
        <p:nvSpPr>
          <p:cNvPr id="6" name="Segnaposto piè di pagina 5">
            <a:extLst>
              <a:ext uri="{FF2B5EF4-FFF2-40B4-BE49-F238E27FC236}">
                <a16:creationId xmlns:a16="http://schemas.microsoft.com/office/drawing/2014/main" id="{BF70EDDC-FB21-452F-609D-C03B284C995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40C283F-74C5-2B72-2DAB-077E11FB199A}"/>
              </a:ext>
            </a:extLst>
          </p:cNvPr>
          <p:cNvSpPr>
            <a:spLocks noGrp="1"/>
          </p:cNvSpPr>
          <p:nvPr>
            <p:ph type="sldNum" sz="quarter" idx="12"/>
          </p:nvPr>
        </p:nvSpPr>
        <p:spPr/>
        <p:txBody>
          <a:bodyPr/>
          <a:lstStyle/>
          <a:p>
            <a:fld id="{ACEA9D15-B8DF-454E-BA90-A6B0C651704B}" type="slidenum">
              <a:rPr lang="it-IT" smtClean="0"/>
              <a:t>‹N›</a:t>
            </a:fld>
            <a:endParaRPr lang="it-IT"/>
          </a:p>
        </p:txBody>
      </p:sp>
    </p:spTree>
    <p:extLst>
      <p:ext uri="{BB962C8B-B14F-4D97-AF65-F5344CB8AC3E}">
        <p14:creationId xmlns:p14="http://schemas.microsoft.com/office/powerpoint/2010/main" val="1679949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3FE6732A-5CDD-21FC-9F2A-368002A47C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A68BE1C-1E92-D13B-907B-ED6E9252F9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5E8B146-1F60-2970-551F-6B87FB6BC9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55C783F-B79E-F042-BFAF-08A420B6D872}" type="datetimeFigureOut">
              <a:rPr lang="it-IT" smtClean="0"/>
              <a:t>22/09/25</a:t>
            </a:fld>
            <a:endParaRPr lang="it-IT"/>
          </a:p>
        </p:txBody>
      </p:sp>
      <p:sp>
        <p:nvSpPr>
          <p:cNvPr id="5" name="Segnaposto piè di pagina 4">
            <a:extLst>
              <a:ext uri="{FF2B5EF4-FFF2-40B4-BE49-F238E27FC236}">
                <a16:creationId xmlns:a16="http://schemas.microsoft.com/office/drawing/2014/main" id="{923E539F-287B-5414-6049-1F3550BF4B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1E2D8396-C370-1B81-AC55-EC854DC862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CEA9D15-B8DF-454E-BA90-A6B0C651704B}" type="slidenum">
              <a:rPr lang="it-IT" smtClean="0"/>
              <a:t>‹N›</a:t>
            </a:fld>
            <a:endParaRPr lang="it-IT"/>
          </a:p>
        </p:txBody>
      </p:sp>
    </p:spTree>
    <p:extLst>
      <p:ext uri="{BB962C8B-B14F-4D97-AF65-F5344CB8AC3E}">
        <p14:creationId xmlns:p14="http://schemas.microsoft.com/office/powerpoint/2010/main" val="1716859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BAAEC2-3A2C-820D-0F8F-134A07986A8B}"/>
              </a:ext>
            </a:extLst>
          </p:cNvPr>
          <p:cNvSpPr>
            <a:spLocks noGrp="1"/>
          </p:cNvSpPr>
          <p:nvPr>
            <p:ph type="ctrTitle"/>
          </p:nvPr>
        </p:nvSpPr>
        <p:spPr>
          <a:xfrm>
            <a:off x="1244600" y="1122363"/>
            <a:ext cx="9423400" cy="1849437"/>
          </a:xfrm>
        </p:spPr>
        <p:txBody>
          <a:bodyPr>
            <a:normAutofit fontScale="90000"/>
          </a:bodyPr>
          <a:lstStyle/>
          <a:p>
            <a:r>
              <a:rPr lang="it-IT" b="1" dirty="0"/>
              <a:t>La regione al confine orientale dal fascismo a Fratelli d’Italia.</a:t>
            </a:r>
          </a:p>
        </p:txBody>
      </p:sp>
      <p:sp>
        <p:nvSpPr>
          <p:cNvPr id="3" name="Sottotitolo 2">
            <a:extLst>
              <a:ext uri="{FF2B5EF4-FFF2-40B4-BE49-F238E27FC236}">
                <a16:creationId xmlns:a16="http://schemas.microsoft.com/office/drawing/2014/main" id="{54331C8A-8179-69D4-523B-3E8136C35AB2}"/>
              </a:ext>
            </a:extLst>
          </p:cNvPr>
          <p:cNvSpPr>
            <a:spLocks noGrp="1"/>
          </p:cNvSpPr>
          <p:nvPr>
            <p:ph type="subTitle" idx="1"/>
          </p:nvPr>
        </p:nvSpPr>
        <p:spPr>
          <a:xfrm>
            <a:off x="838200" y="3602038"/>
            <a:ext cx="10579100" cy="2493962"/>
          </a:xfrm>
        </p:spPr>
        <p:txBody>
          <a:bodyPr>
            <a:normAutofit/>
          </a:bodyPr>
          <a:lstStyle/>
          <a:p>
            <a:r>
              <a:rPr lang="it-IT" sz="3200" b="1" i="1" dirty="0"/>
              <a:t>Sergio Zilli</a:t>
            </a:r>
          </a:p>
          <a:p>
            <a:r>
              <a:rPr lang="it-IT" sz="3200" dirty="0" err="1"/>
              <a:t>a.a</a:t>
            </a:r>
            <a:r>
              <a:rPr lang="it-IT" sz="3200" dirty="0"/>
              <a:t>. 2025-2026</a:t>
            </a:r>
          </a:p>
          <a:p>
            <a:endParaRPr lang="it-IT" sz="1100" dirty="0"/>
          </a:p>
          <a:p>
            <a:r>
              <a:rPr lang="it-IT" sz="2000" dirty="0"/>
              <a:t>GEOGRAFIA STORICA DELL'ODIERNO FRIULI VENEZIA GIULIA – LM 641</a:t>
            </a:r>
          </a:p>
          <a:p>
            <a:endParaRPr lang="it-IT" sz="1100" dirty="0"/>
          </a:p>
          <a:p>
            <a:r>
              <a:rPr lang="it-IT" sz="2000" dirty="0"/>
              <a:t>Corso di studio: LE65 - STUDI STORICI. DALL'ANTICO AL CONTEMPORANEO</a:t>
            </a:r>
          </a:p>
        </p:txBody>
      </p:sp>
    </p:spTree>
    <p:extLst>
      <p:ext uri="{BB962C8B-B14F-4D97-AF65-F5344CB8AC3E}">
        <p14:creationId xmlns:p14="http://schemas.microsoft.com/office/powerpoint/2010/main" val="512410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00D00C29-54AD-A3D9-165B-86898F11FEB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D263A72-D606-34F2-8524-E41B910F8B1B}"/>
              </a:ext>
            </a:extLst>
          </p:cNvPr>
          <p:cNvSpPr>
            <a:spLocks noGrp="1"/>
          </p:cNvSpPr>
          <p:nvPr>
            <p:ph idx="1"/>
          </p:nvPr>
        </p:nvSpPr>
        <p:spPr>
          <a:xfrm>
            <a:off x="838200" y="1825625"/>
            <a:ext cx="10515600" cy="4351338"/>
          </a:xfrm>
        </p:spPr>
        <p:txBody>
          <a:bodyPr>
            <a:normAutofit fontScale="92500" lnSpcReduction="20000"/>
          </a:bodyPr>
          <a:lstStyle/>
          <a:p>
            <a:r>
              <a:rPr lang="it-IT" dirty="0"/>
              <a:t>Le lezioni si tengono in presenza e vengono registrate (se il sistema lo consente). </a:t>
            </a:r>
          </a:p>
          <a:p>
            <a:r>
              <a:rPr lang="it-IT" dirty="0"/>
              <a:t>Le registrazioni sono disponibili sulla piattaforma Ateneo [MS Teams/</a:t>
            </a:r>
            <a:r>
              <a:rPr lang="it-IT" dirty="0" err="1"/>
              <a:t>Moodle</a:t>
            </a:r>
            <a:r>
              <a:rPr lang="it-IT" dirty="0"/>
              <a:t>] per sei mesi, periodo che inizia dalla fine della singola lezione. Le registrazioni possono essere interrotte se la frequenza alle lezioni cala in modo persistente e consistente. L’eventuale interruzione delle registrazioni viene comunicata sul “team” dell’insegnamento e tra gli avvisi docente dei siti web di Dipartimento e di corso di studio. </a:t>
            </a:r>
          </a:p>
          <a:p>
            <a:r>
              <a:rPr lang="it-IT" dirty="0"/>
              <a:t>Gli studenti e le studentesse con particolari necessità (affetti/e da particolari disabilità, lavoratori/lavoratrici, atleti, “adulti” [non neo diplomati], genitori, detenuti/e) che si trovano, in modo stabile o temporaneo, in condizioni particolari che comportano l’impossibilità a seguire le lezioni in presenza, saranno ammessi/e al collegamento in remoto su richiesta di tale modalità di frequenza alla docente. </a:t>
            </a:r>
          </a:p>
        </p:txBody>
      </p:sp>
    </p:spTree>
    <p:extLst>
      <p:ext uri="{BB962C8B-B14F-4D97-AF65-F5344CB8AC3E}">
        <p14:creationId xmlns:p14="http://schemas.microsoft.com/office/powerpoint/2010/main" val="3760760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D84607-9449-956F-37B6-D342A7698D5A}"/>
              </a:ext>
            </a:extLst>
          </p:cNvPr>
          <p:cNvSpPr>
            <a:spLocks noGrp="1"/>
          </p:cNvSpPr>
          <p:nvPr>
            <p:ph type="title"/>
          </p:nvPr>
        </p:nvSpPr>
        <p:spPr/>
        <p:txBody>
          <a:bodyPr/>
          <a:lstStyle/>
          <a:p>
            <a:r>
              <a:rPr lang="it-IT" dirty="0"/>
              <a:t>Verifica dell’apprendimento</a:t>
            </a:r>
          </a:p>
        </p:txBody>
      </p:sp>
      <p:sp>
        <p:nvSpPr>
          <p:cNvPr id="3" name="Segnaposto contenuto 2">
            <a:extLst>
              <a:ext uri="{FF2B5EF4-FFF2-40B4-BE49-F238E27FC236}">
                <a16:creationId xmlns:a16="http://schemas.microsoft.com/office/drawing/2014/main" id="{A77A3380-EE12-A21E-20FB-5888C8779027}"/>
              </a:ext>
            </a:extLst>
          </p:cNvPr>
          <p:cNvSpPr>
            <a:spLocks noGrp="1"/>
          </p:cNvSpPr>
          <p:nvPr>
            <p:ph idx="1"/>
          </p:nvPr>
        </p:nvSpPr>
        <p:spPr/>
        <p:txBody>
          <a:bodyPr/>
          <a:lstStyle/>
          <a:p>
            <a:pPr marL="0" indent="0">
              <a:buNone/>
            </a:pPr>
            <a:r>
              <a:rPr lang="it-IT" dirty="0"/>
              <a:t>Esame finale con almeno tre domande e risposte orali sulla geografia umana del confine orientale dell'Italia e sui temi del programma nel corso del quale sarà verificato l’apprendimento delle conoscenze trasmesse – in aula o tramite la consultazione dei testi indicati – e la capacità di comunicarlo con linguaggio adeguato. L’esame è considerato superato se a giudizio del docente l’esito delle risposte è assimilabile a un voto compreso fra i 18 e i 30 trentesimi.</a:t>
            </a:r>
          </a:p>
        </p:txBody>
      </p:sp>
    </p:spTree>
    <p:extLst>
      <p:ext uri="{BB962C8B-B14F-4D97-AF65-F5344CB8AC3E}">
        <p14:creationId xmlns:p14="http://schemas.microsoft.com/office/powerpoint/2010/main" val="4237404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F613F5-AE0D-BCF0-017C-E2872F84345B}"/>
              </a:ext>
            </a:extLst>
          </p:cNvPr>
          <p:cNvSpPr>
            <a:spLocks noGrp="1"/>
          </p:cNvSpPr>
          <p:nvPr>
            <p:ph type="title"/>
          </p:nvPr>
        </p:nvSpPr>
        <p:spPr/>
        <p:txBody>
          <a:bodyPr/>
          <a:lstStyle/>
          <a:p>
            <a:r>
              <a:rPr lang="it-IT" dirty="0"/>
              <a:t>Contenuti</a:t>
            </a:r>
          </a:p>
        </p:txBody>
      </p:sp>
      <p:sp>
        <p:nvSpPr>
          <p:cNvPr id="3" name="Segnaposto contenuto 2">
            <a:extLst>
              <a:ext uri="{FF2B5EF4-FFF2-40B4-BE49-F238E27FC236}">
                <a16:creationId xmlns:a16="http://schemas.microsoft.com/office/drawing/2014/main" id="{25EE33EB-AAC8-1AEB-C55B-38A466377CE5}"/>
              </a:ext>
            </a:extLst>
          </p:cNvPr>
          <p:cNvSpPr>
            <a:spLocks noGrp="1"/>
          </p:cNvSpPr>
          <p:nvPr>
            <p:ph idx="1"/>
          </p:nvPr>
        </p:nvSpPr>
        <p:spPr/>
        <p:txBody>
          <a:bodyPr>
            <a:normAutofit fontScale="92500" lnSpcReduction="10000"/>
          </a:bodyPr>
          <a:lstStyle/>
          <a:p>
            <a:r>
              <a:rPr lang="it-IT" dirty="0"/>
              <a:t>Il territorio della regione Friuli Venezia Giulia comprende al suo interno il confine orientale dell’Italia. Questo elemento “geografico” costituisce a sua ragione d’essere e ha condizionato le vicende delle comunità presenti e lo sviluppo della società locale, in particolare nell’ultimo secolo, periodo che vede questo spazio come parte dello Stato italiano. I fattori di tale condizionamento sono di carattere politico, economico, culturale, sociale, nazionale e possono tutti essere letti e discussi sotto il punto di vista della geografia storica. Il corso intende affrontare le trasformazioni avvenute nell’area del Friuli Venezia Giulia dalla prima guerra mondiale ai giorni nostri, discutere l’evoluzione della regione nei suoi elementi e nelle sue parti, ragionare sulle permanenze e sulle soluzioni di continuità.</a:t>
            </a:r>
          </a:p>
        </p:txBody>
      </p:sp>
    </p:spTree>
    <p:extLst>
      <p:ext uri="{BB962C8B-B14F-4D97-AF65-F5344CB8AC3E}">
        <p14:creationId xmlns:p14="http://schemas.microsoft.com/office/powerpoint/2010/main" val="3873527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0E5738-4EEF-79D2-831E-3DAE9C947B06}"/>
              </a:ext>
            </a:extLst>
          </p:cNvPr>
          <p:cNvSpPr>
            <a:spLocks noGrp="1"/>
          </p:cNvSpPr>
          <p:nvPr>
            <p:ph type="title"/>
          </p:nvPr>
        </p:nvSpPr>
        <p:spPr>
          <a:xfrm>
            <a:off x="838200" y="365125"/>
            <a:ext cx="10515600" cy="815975"/>
          </a:xfrm>
        </p:spPr>
        <p:txBody>
          <a:bodyPr>
            <a:normAutofit/>
          </a:bodyPr>
          <a:lstStyle/>
          <a:p>
            <a:r>
              <a:rPr lang="it-IT" dirty="0"/>
              <a:t>Programma d’esame – testi/1</a:t>
            </a:r>
            <a:r>
              <a:rPr lang="it-IT" sz="3200" i="1" dirty="0"/>
              <a:t>.  (120)</a:t>
            </a:r>
          </a:p>
        </p:txBody>
      </p:sp>
      <p:sp>
        <p:nvSpPr>
          <p:cNvPr id="3" name="Segnaposto contenuto 2">
            <a:extLst>
              <a:ext uri="{FF2B5EF4-FFF2-40B4-BE49-F238E27FC236}">
                <a16:creationId xmlns:a16="http://schemas.microsoft.com/office/drawing/2014/main" id="{C2A0DB5F-E7D6-1CAC-212E-72093852B6C4}"/>
              </a:ext>
            </a:extLst>
          </p:cNvPr>
          <p:cNvSpPr>
            <a:spLocks noGrp="1"/>
          </p:cNvSpPr>
          <p:nvPr>
            <p:ph idx="1"/>
          </p:nvPr>
        </p:nvSpPr>
        <p:spPr>
          <a:xfrm>
            <a:off x="317500" y="1393734"/>
            <a:ext cx="11557000" cy="5099141"/>
          </a:xfrm>
        </p:spPr>
        <p:txBody>
          <a:bodyPr>
            <a:noAutofit/>
          </a:bodyPr>
          <a:lstStyle/>
          <a:p>
            <a:pPr marL="0" indent="0">
              <a:buNone/>
            </a:pPr>
            <a:r>
              <a:rPr lang="it-IT" sz="2400" i="1" dirty="0"/>
              <a:t>I caratteri geografici del territorio </a:t>
            </a:r>
            <a:r>
              <a:rPr lang="it-IT" sz="2400" dirty="0"/>
              <a:t>(pp. 28-66), </a:t>
            </a:r>
            <a:r>
              <a:rPr lang="it-IT" sz="2400" i="1" dirty="0"/>
              <a:t>Il quadro demografico ed economico </a:t>
            </a:r>
            <a:r>
              <a:rPr lang="it-IT" sz="2400" dirty="0"/>
              <a:t>(pp. 110-129), in Touring Club Italiano, </a:t>
            </a:r>
            <a:r>
              <a:rPr lang="it-IT" sz="2400" i="1" dirty="0"/>
              <a:t>Guide d’Italia. Friuli Venezia Giulia</a:t>
            </a:r>
            <a:r>
              <a:rPr lang="it-IT" sz="2400" dirty="0"/>
              <a:t>, Milano, TCI, 2021</a:t>
            </a:r>
            <a:br>
              <a:rPr lang="it-IT" sz="2400" dirty="0"/>
            </a:br>
            <a:br>
              <a:rPr lang="it-IT" sz="2400" dirty="0"/>
            </a:br>
            <a:r>
              <a:rPr lang="it-IT" sz="2400" dirty="0"/>
              <a:t>Sergio Zilli, </a:t>
            </a:r>
            <a:r>
              <a:rPr lang="it-IT" sz="2400" i="1" dirty="0"/>
              <a:t>Dal nome composto alla Città metropolitana. Le condizioni del diversificato sviluppo territoriale del Friuli Venezia Giulia</a:t>
            </a:r>
            <a:r>
              <a:rPr lang="it-IT" sz="2400" dirty="0"/>
              <a:t> in S. Zilli (a cura di) </a:t>
            </a:r>
            <a:r>
              <a:rPr lang="it-IT" sz="2400" i="1" dirty="0"/>
              <a:t>Territorio e consumo in una regione composita. Il Friuli Venezia Giulia fra grande distribuzione organizzata e Barcolana</a:t>
            </a:r>
            <a:r>
              <a:rPr lang="it-IT" sz="2400" dirty="0"/>
              <a:t>, Milano, FrancoAngeli, 2019, pp.15-40. (on line)</a:t>
            </a:r>
            <a:br>
              <a:rPr lang="it-IT" sz="2400" dirty="0"/>
            </a:br>
            <a:br>
              <a:rPr lang="it-IT" sz="2400" dirty="0"/>
            </a:br>
            <a:r>
              <a:rPr lang="it-IT" sz="2400" dirty="0"/>
              <a:t>S. Zilli, </a:t>
            </a:r>
            <a:r>
              <a:rPr lang="it-IT" sz="2400" i="1" dirty="0"/>
              <a:t>Il confine del Novecento. Ascesa e declino della frontiera orientale italiana tra prima guerra mondiale e allargamento dell’Unione Europea</a:t>
            </a:r>
            <a:r>
              <a:rPr lang="it-IT" sz="2400" dirty="0"/>
              <a:t>, in O. Selva, D. </a:t>
            </a:r>
            <a:r>
              <a:rPr lang="it-IT" sz="2400" dirty="0" err="1"/>
              <a:t>Umek</a:t>
            </a:r>
            <a:r>
              <a:rPr lang="it-IT" sz="2400" dirty="0"/>
              <a:t>, </a:t>
            </a:r>
            <a:r>
              <a:rPr lang="it-IT" sz="2400" i="1" dirty="0"/>
              <a:t>Confini nel tempo. Un viaggio nella storia dell’Alto Adriatico attraverso le carte geografiche (</a:t>
            </a:r>
            <a:r>
              <a:rPr lang="it-IT" sz="2400" i="1" dirty="0" err="1"/>
              <a:t>secc</a:t>
            </a:r>
            <a:r>
              <a:rPr lang="it-IT" sz="2400" i="1" dirty="0"/>
              <a:t>. XVI-XXI</a:t>
            </a:r>
            <a:r>
              <a:rPr lang="it-IT" sz="2400" dirty="0"/>
              <a:t>), Trieste, EUT, 2013, pp.30-43. (on line)</a:t>
            </a:r>
            <a:br>
              <a:rPr lang="it-IT" sz="2400" dirty="0"/>
            </a:br>
            <a:br>
              <a:rPr lang="it-IT" sz="2400" dirty="0"/>
            </a:br>
            <a:r>
              <a:rPr lang="it-IT" sz="2400" dirty="0"/>
              <a:t>S. Zilli, </a:t>
            </a:r>
            <a:r>
              <a:rPr lang="it-IT" sz="2400" i="1" dirty="0"/>
              <a:t>Il voto a est del Nordest. Per una geografia elettorale del Friuli - Venezia Giulia</a:t>
            </a:r>
            <a:r>
              <a:rPr lang="it-IT" sz="2400" dirty="0"/>
              <a:t>, Firenze, "Rivista Geografica Italiana", CVII (2000), n. 2, pp. 207-232.</a:t>
            </a:r>
            <a:endParaRPr lang="it-IT" sz="2000" dirty="0"/>
          </a:p>
        </p:txBody>
      </p:sp>
    </p:spTree>
    <p:extLst>
      <p:ext uri="{BB962C8B-B14F-4D97-AF65-F5344CB8AC3E}">
        <p14:creationId xmlns:p14="http://schemas.microsoft.com/office/powerpoint/2010/main" val="1807432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191333-BA19-C068-A8EF-FC0B416C24F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94B3916-2492-97B5-18BB-E791F790E9D4}"/>
              </a:ext>
            </a:extLst>
          </p:cNvPr>
          <p:cNvSpPr>
            <a:spLocks noGrp="1"/>
          </p:cNvSpPr>
          <p:nvPr>
            <p:ph type="title"/>
          </p:nvPr>
        </p:nvSpPr>
        <p:spPr>
          <a:xfrm>
            <a:off x="838200" y="365125"/>
            <a:ext cx="10515600" cy="815975"/>
          </a:xfrm>
        </p:spPr>
        <p:txBody>
          <a:bodyPr/>
          <a:lstStyle/>
          <a:p>
            <a:r>
              <a:rPr lang="it-IT" dirty="0"/>
              <a:t>Programma d’esame – testi/2.  </a:t>
            </a:r>
            <a:r>
              <a:rPr lang="it-IT" sz="2400" i="1" dirty="0"/>
              <a:t>(446)</a:t>
            </a:r>
          </a:p>
        </p:txBody>
      </p:sp>
      <p:sp>
        <p:nvSpPr>
          <p:cNvPr id="3" name="Segnaposto contenuto 2">
            <a:extLst>
              <a:ext uri="{FF2B5EF4-FFF2-40B4-BE49-F238E27FC236}">
                <a16:creationId xmlns:a16="http://schemas.microsoft.com/office/drawing/2014/main" id="{2A8C86EC-8B08-24F8-9D1D-9712A7A460C6}"/>
              </a:ext>
            </a:extLst>
          </p:cNvPr>
          <p:cNvSpPr>
            <a:spLocks noGrp="1"/>
          </p:cNvSpPr>
          <p:nvPr>
            <p:ph idx="1"/>
          </p:nvPr>
        </p:nvSpPr>
        <p:spPr>
          <a:xfrm>
            <a:off x="317500" y="1341483"/>
            <a:ext cx="11557000" cy="4654369"/>
          </a:xfrm>
        </p:spPr>
        <p:txBody>
          <a:bodyPr>
            <a:noAutofit/>
          </a:bodyPr>
          <a:lstStyle/>
          <a:p>
            <a:pPr marL="0" indent="0">
              <a:buNone/>
            </a:pPr>
            <a:br>
              <a:rPr lang="it-IT" sz="2000" dirty="0"/>
            </a:br>
            <a:br>
              <a:rPr lang="it-IT" sz="2000" dirty="0"/>
            </a:br>
            <a:r>
              <a:rPr lang="it-IT" sz="2400" dirty="0"/>
              <a:t>Roberta Michieli, Giuliano </a:t>
            </a:r>
            <a:r>
              <a:rPr lang="it-IT" sz="2400" dirty="0" err="1"/>
              <a:t>Zelco</a:t>
            </a:r>
            <a:r>
              <a:rPr lang="it-IT" sz="2400" dirty="0"/>
              <a:t> (a cura di), </a:t>
            </a:r>
            <a:r>
              <a:rPr lang="it-IT" sz="2400" i="1" dirty="0"/>
              <a:t>Venezia Giulia. La regione inventata</a:t>
            </a:r>
            <a:r>
              <a:rPr lang="it-IT" sz="2400" dirty="0"/>
              <a:t>, Udine, </a:t>
            </a:r>
            <a:r>
              <a:rPr lang="it-IT" sz="2400" dirty="0" err="1"/>
              <a:t>Kappavu</a:t>
            </a:r>
            <a:r>
              <a:rPr lang="it-IT" sz="2400" dirty="0"/>
              <a:t>, 2008, in particolare pp. 179-250.</a:t>
            </a:r>
            <a:br>
              <a:rPr lang="it-IT" sz="2400" dirty="0"/>
            </a:br>
            <a:br>
              <a:rPr lang="it-IT" sz="2400" dirty="0"/>
            </a:br>
            <a:r>
              <a:rPr lang="it-IT" sz="2400" dirty="0"/>
              <a:t>Marina Cattaruzza, </a:t>
            </a:r>
            <a:r>
              <a:rPr lang="it-IT" sz="2400" i="1" dirty="0"/>
              <a:t>L’Italia e il confine orientale</a:t>
            </a:r>
            <a:r>
              <a:rPr lang="it-IT" sz="2400" dirty="0"/>
              <a:t>, Bologna, Il Mulino, 2007, in particolare pp. 283-379.</a:t>
            </a:r>
            <a:br>
              <a:rPr lang="it-IT" sz="2400" dirty="0"/>
            </a:br>
            <a:br>
              <a:rPr lang="it-IT" sz="2400" dirty="0"/>
            </a:br>
            <a:r>
              <a:rPr lang="it-IT" sz="2400" dirty="0"/>
              <a:t>Francesca Longo, Matteo Moder, </a:t>
            </a:r>
            <a:r>
              <a:rPr lang="it-IT" sz="2400" i="1" dirty="0"/>
              <a:t>Storia delle Venezia Giulia (1918-1998). Da Francesco Giuseppe all'incontro Fini-Violante</a:t>
            </a:r>
            <a:r>
              <a:rPr lang="it-IT" sz="2400" dirty="0"/>
              <a:t>, Milano, Baldini Castoldi Dalai, 2004, in particolare pp. 64-143.</a:t>
            </a:r>
            <a:br>
              <a:rPr lang="it-IT" sz="2400" dirty="0"/>
            </a:br>
            <a:br>
              <a:rPr lang="it-IT" sz="2400" dirty="0"/>
            </a:br>
            <a:r>
              <a:rPr lang="it-IT" sz="2400" dirty="0"/>
              <a:t>Tito </a:t>
            </a:r>
            <a:r>
              <a:rPr lang="it-IT" sz="2400" dirty="0" err="1"/>
              <a:t>Maniacco</a:t>
            </a:r>
            <a:r>
              <a:rPr lang="it-IT" sz="2400" dirty="0"/>
              <a:t>, </a:t>
            </a:r>
            <a:r>
              <a:rPr lang="it-IT" sz="2400" i="1" dirty="0"/>
              <a:t>I </a:t>
            </a:r>
            <a:r>
              <a:rPr lang="it-IT" sz="2400" i="1" dirty="0" err="1"/>
              <a:t>Senzastoria</a:t>
            </a:r>
            <a:r>
              <a:rPr lang="it-IT" sz="2400" i="1" dirty="0"/>
              <a:t>. Il Friuli dalle origini a noi</a:t>
            </a:r>
            <a:r>
              <a:rPr lang="it-IT" sz="2400" dirty="0"/>
              <a:t>, Pordenone, Edizioni dell’immagine, 2018, pp. 253- 453. (edizione in unico volume).</a:t>
            </a:r>
          </a:p>
        </p:txBody>
      </p:sp>
    </p:spTree>
    <p:extLst>
      <p:ext uri="{BB962C8B-B14F-4D97-AF65-F5344CB8AC3E}">
        <p14:creationId xmlns:p14="http://schemas.microsoft.com/office/powerpoint/2010/main" val="4008040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3E3240-AC44-5294-E9F2-474A260BDA1A}"/>
              </a:ext>
            </a:extLst>
          </p:cNvPr>
          <p:cNvSpPr>
            <a:spLocks noGrp="1"/>
          </p:cNvSpPr>
          <p:nvPr>
            <p:ph type="title"/>
          </p:nvPr>
        </p:nvSpPr>
        <p:spPr/>
        <p:txBody>
          <a:bodyPr>
            <a:normAutofit fontScale="90000"/>
          </a:bodyPr>
          <a:lstStyle/>
          <a:p>
            <a:r>
              <a:rPr lang="it-IT" dirty="0"/>
              <a:t>Inoltre un testo per ciascuno dei seguenti gruppi:</a:t>
            </a:r>
            <a:br>
              <a:rPr lang="it-IT" dirty="0"/>
            </a:br>
            <a:endParaRPr lang="it-IT" dirty="0"/>
          </a:p>
        </p:txBody>
      </p:sp>
      <p:sp>
        <p:nvSpPr>
          <p:cNvPr id="3" name="Segnaposto contenuto 2">
            <a:extLst>
              <a:ext uri="{FF2B5EF4-FFF2-40B4-BE49-F238E27FC236}">
                <a16:creationId xmlns:a16="http://schemas.microsoft.com/office/drawing/2014/main" id="{39C8F73D-D4AA-B2B8-BFCB-7CBFA62FB46C}"/>
              </a:ext>
            </a:extLst>
          </p:cNvPr>
          <p:cNvSpPr>
            <a:spLocks noGrp="1"/>
          </p:cNvSpPr>
          <p:nvPr>
            <p:ph idx="1"/>
          </p:nvPr>
        </p:nvSpPr>
        <p:spPr>
          <a:xfrm>
            <a:off x="571500" y="1003300"/>
            <a:ext cx="10782300" cy="5689600"/>
          </a:xfrm>
        </p:spPr>
        <p:txBody>
          <a:bodyPr>
            <a:normAutofit fontScale="62500" lnSpcReduction="20000"/>
          </a:bodyPr>
          <a:lstStyle/>
          <a:p>
            <a:pPr marL="0" indent="0">
              <a:buNone/>
            </a:pPr>
            <a:r>
              <a:rPr lang="it-IT" sz="4500" dirty="0"/>
              <a:t>1 </a:t>
            </a:r>
          </a:p>
          <a:p>
            <a:pPr marL="0" indent="0">
              <a:buNone/>
            </a:pPr>
            <a:r>
              <a:rPr lang="it-IT" sz="4500" dirty="0"/>
              <a:t>• Ines Domenicali, Galliano Fogar, </a:t>
            </a:r>
            <a:r>
              <a:rPr lang="it-IT" sz="4500" i="1" dirty="0"/>
              <a:t>La Resistenza</a:t>
            </a:r>
            <a:r>
              <a:rPr lang="it-IT" sz="4500" dirty="0"/>
              <a:t>, in Istituto regionale per la storia del movimento di liberazione nel Friuli Venezia Giulia – Istituto friulano per la storia del movimento di liberazione, </a:t>
            </a:r>
            <a:r>
              <a:rPr lang="it-IT" sz="4500" i="1" dirty="0"/>
              <a:t>Storia regionale contemporanea. Guida alla ricerca</a:t>
            </a:r>
            <a:r>
              <a:rPr lang="it-IT" sz="4500" dirty="0"/>
              <a:t>, Udine, Grillo, 1979, pp. 47-77</a:t>
            </a:r>
            <a:br>
              <a:rPr lang="it-IT" sz="4500" dirty="0"/>
            </a:br>
            <a:r>
              <a:rPr lang="it-IT" sz="4500" dirty="0"/>
              <a:t>• AA.VV., </a:t>
            </a:r>
            <a:r>
              <a:rPr lang="it-IT" sz="4500" i="1" dirty="0"/>
              <a:t>Il fascismo di confine</a:t>
            </a:r>
            <a:r>
              <a:rPr lang="it-IT" sz="4500" dirty="0"/>
              <a:t>, in Istituto regionale per la storia del movimento di liberazione nel Friuli Venezia Giulia</a:t>
            </a:r>
            <a:r>
              <a:rPr lang="it-IT" sz="4500" i="1" dirty="0"/>
              <a:t>, Storia del ‘900</a:t>
            </a:r>
            <a:r>
              <a:rPr lang="it-IT" sz="4500" dirty="0"/>
              <a:t>, Gorizia, LEG, 1997, pp.219-325.</a:t>
            </a:r>
            <a:br>
              <a:rPr lang="it-IT" sz="4500" dirty="0"/>
            </a:br>
            <a:r>
              <a:rPr lang="it-IT" sz="4500" dirty="0"/>
              <a:t>• Piero </a:t>
            </a:r>
            <a:r>
              <a:rPr lang="it-IT" sz="4500" dirty="0" err="1"/>
              <a:t>Purich</a:t>
            </a:r>
            <a:r>
              <a:rPr lang="it-IT" sz="4500" dirty="0"/>
              <a:t>, Andrej Marini, </a:t>
            </a:r>
            <a:r>
              <a:rPr lang="it-IT" sz="4500" i="1" dirty="0"/>
              <a:t>La farina dei partigiani. Una saga proletaria lunga un secolo</a:t>
            </a:r>
            <a:r>
              <a:rPr lang="it-IT" sz="4500" dirty="0"/>
              <a:t>, Roma. Edizioni Alegre, 2020</a:t>
            </a:r>
          </a:p>
          <a:p>
            <a:pPr marL="0" indent="0">
              <a:buNone/>
            </a:pPr>
            <a:r>
              <a:rPr lang="it-IT" sz="4500" dirty="0"/>
              <a:t>2 </a:t>
            </a:r>
          </a:p>
          <a:p>
            <a:pPr marL="0" indent="0">
              <a:buNone/>
            </a:pPr>
            <a:r>
              <a:rPr lang="it-IT" sz="4500" dirty="0"/>
              <a:t>• Joze </a:t>
            </a:r>
            <a:r>
              <a:rPr lang="it-IT" sz="4500" dirty="0" err="1"/>
              <a:t>Pirjevec</a:t>
            </a:r>
            <a:r>
              <a:rPr lang="it-IT" sz="4500" dirty="0"/>
              <a:t>, </a:t>
            </a:r>
            <a:r>
              <a:rPr lang="it-IT" sz="4500" i="1" dirty="0"/>
              <a:t>Foibe. Una storia </a:t>
            </a:r>
            <a:r>
              <a:rPr lang="it-IT" sz="4500" i="1" dirty="0" err="1"/>
              <a:t>d’italia</a:t>
            </a:r>
            <a:r>
              <a:rPr lang="it-IT" sz="4500" dirty="0"/>
              <a:t>, Torino, Einaudi, 2009</a:t>
            </a:r>
            <a:br>
              <a:rPr lang="it-IT" sz="4500" dirty="0"/>
            </a:br>
            <a:r>
              <a:rPr lang="it-IT" sz="4500" dirty="0"/>
              <a:t>• Sandi Volk, </a:t>
            </a:r>
            <a:r>
              <a:rPr lang="it-IT" sz="4500" i="1" dirty="0"/>
              <a:t>Esuli a Trieste. Bonifica nazionale e rafforzamento dell’italianità sul confine orientale</a:t>
            </a:r>
            <a:r>
              <a:rPr lang="it-IT" sz="4500" dirty="0"/>
              <a:t>, Udine, Kappa Vu, 2004.</a:t>
            </a:r>
            <a:br>
              <a:rPr lang="it-IT" sz="4500" dirty="0"/>
            </a:br>
            <a:r>
              <a:rPr lang="it-IT" sz="4500" dirty="0"/>
              <a:t>• Giulio Sapelli, </a:t>
            </a:r>
            <a:r>
              <a:rPr lang="it-IT" sz="4500" i="1" dirty="0"/>
              <a:t>Trieste italiana. Mito e destino economico</a:t>
            </a:r>
            <a:r>
              <a:rPr lang="it-IT" sz="4500" dirty="0"/>
              <a:t>, Milano, Angeli, 1990.</a:t>
            </a:r>
          </a:p>
        </p:txBody>
      </p:sp>
    </p:spTree>
    <p:extLst>
      <p:ext uri="{BB962C8B-B14F-4D97-AF65-F5344CB8AC3E}">
        <p14:creationId xmlns:p14="http://schemas.microsoft.com/office/powerpoint/2010/main" val="3136884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FFD47-C16B-93FC-0ADC-267B7164CC7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C7AC5E4-877D-11C6-261C-3212F628F835}"/>
              </a:ext>
            </a:extLst>
          </p:cNvPr>
          <p:cNvSpPr>
            <a:spLocks noGrp="1"/>
          </p:cNvSpPr>
          <p:nvPr>
            <p:ph type="title"/>
          </p:nvPr>
        </p:nvSpPr>
        <p:spPr/>
        <p:txBody>
          <a:bodyPr>
            <a:normAutofit fontScale="90000"/>
          </a:bodyPr>
          <a:lstStyle/>
          <a:p>
            <a:r>
              <a:rPr lang="it-IT" dirty="0"/>
              <a:t>Inoltre un testo per ciascuno dei seguenti gruppi:</a:t>
            </a:r>
            <a:br>
              <a:rPr lang="it-IT" dirty="0"/>
            </a:br>
            <a:endParaRPr lang="it-IT" dirty="0"/>
          </a:p>
        </p:txBody>
      </p:sp>
      <p:sp>
        <p:nvSpPr>
          <p:cNvPr id="3" name="Segnaposto contenuto 2">
            <a:extLst>
              <a:ext uri="{FF2B5EF4-FFF2-40B4-BE49-F238E27FC236}">
                <a16:creationId xmlns:a16="http://schemas.microsoft.com/office/drawing/2014/main" id="{80D4A5D5-5480-F037-FFAD-878EF5A4C91A}"/>
              </a:ext>
            </a:extLst>
          </p:cNvPr>
          <p:cNvSpPr>
            <a:spLocks noGrp="1"/>
          </p:cNvSpPr>
          <p:nvPr>
            <p:ph idx="1"/>
          </p:nvPr>
        </p:nvSpPr>
        <p:spPr>
          <a:xfrm>
            <a:off x="571500" y="1003300"/>
            <a:ext cx="10782300" cy="5689600"/>
          </a:xfrm>
        </p:spPr>
        <p:txBody>
          <a:bodyPr>
            <a:normAutofit fontScale="55000" lnSpcReduction="20000"/>
          </a:bodyPr>
          <a:lstStyle/>
          <a:p>
            <a:pPr marL="0" indent="0">
              <a:buNone/>
            </a:pPr>
            <a:r>
              <a:rPr lang="it-IT" sz="4500" dirty="0"/>
              <a:t>3 </a:t>
            </a:r>
          </a:p>
          <a:p>
            <a:pPr marL="0" indent="0">
              <a:buNone/>
            </a:pPr>
            <a:r>
              <a:rPr lang="it-IT" sz="4500" dirty="0"/>
              <a:t>• Arduino Agnelli, </a:t>
            </a:r>
            <a:r>
              <a:rPr lang="it-IT" sz="4500" i="1" dirty="0"/>
              <a:t>Il Friuli Venezia Giulia dalla Resistenza allo Statuto Speciale</a:t>
            </a:r>
            <a:r>
              <a:rPr lang="it-IT" sz="4500" dirty="0"/>
              <a:t>, in A. Agnelli e S. </a:t>
            </a:r>
            <a:r>
              <a:rPr lang="it-IT" sz="4500" dirty="0" err="1"/>
              <a:t>Bartole</a:t>
            </a:r>
            <a:r>
              <a:rPr lang="it-IT" sz="4500" dirty="0"/>
              <a:t> (a cura di), </a:t>
            </a:r>
            <a:r>
              <a:rPr lang="it-IT" sz="4500" i="1" dirty="0"/>
              <a:t>La Regione Friuli-Venezia Giulia. Profilo storico-giuridico tracciato in occasione del 20° anniversario dell’istituzione della Regione</a:t>
            </a:r>
            <a:r>
              <a:rPr lang="it-IT" sz="4500" dirty="0"/>
              <a:t>, Bologna, Il Mulino, 1987, pp. 21-58.</a:t>
            </a:r>
            <a:br>
              <a:rPr lang="it-IT" sz="4500" dirty="0"/>
            </a:br>
            <a:r>
              <a:rPr lang="it-IT" sz="4500" dirty="0"/>
              <a:t>• Daniele Andreozzi e Loredana </a:t>
            </a:r>
            <a:r>
              <a:rPr lang="it-IT" sz="4500" dirty="0" err="1"/>
              <a:t>Panariti</a:t>
            </a:r>
            <a:r>
              <a:rPr lang="it-IT" sz="4500" dirty="0"/>
              <a:t>, </a:t>
            </a:r>
            <a:r>
              <a:rPr lang="it-IT" sz="4500" i="1" dirty="0"/>
              <a:t>L’economia in una regione nata dalla politica</a:t>
            </a:r>
            <a:r>
              <a:rPr lang="it-IT" sz="4500" dirty="0"/>
              <a:t>, in </a:t>
            </a:r>
            <a:r>
              <a:rPr lang="it-IT" sz="4500" dirty="0" err="1"/>
              <a:t>R</a:t>
            </a:r>
            <a:r>
              <a:rPr lang="it-IT" sz="4500" dirty="0"/>
              <a:t>. Finzi, C, Magris e G. Miccoli (a cura di), </a:t>
            </a:r>
            <a:r>
              <a:rPr lang="it-IT" sz="4500" i="1" dirty="0"/>
              <a:t>Storia d’Italia. Le regioni dall’Unità a oggi. Il Friuli-Venezia Giulia</a:t>
            </a:r>
            <a:r>
              <a:rPr lang="it-IT" sz="4500" dirty="0"/>
              <a:t>, Torino, Einaudi, 2002, pp. 807-890.</a:t>
            </a:r>
            <a:br>
              <a:rPr lang="it-IT" sz="4500" dirty="0"/>
            </a:br>
            <a:r>
              <a:rPr lang="it-IT" sz="4500" dirty="0"/>
              <a:t>• Ilvo Diamanti e Arturo M.L. Parisi, </a:t>
            </a:r>
            <a:r>
              <a:rPr lang="it-IT" sz="4500" i="1" dirty="0"/>
              <a:t>Elezioni a Trieste. Identità territoriale e comportamento di voto</a:t>
            </a:r>
            <a:r>
              <a:rPr lang="it-IT" sz="4500" dirty="0"/>
              <a:t>, Bologna, Il Mulino, 1991.</a:t>
            </a:r>
          </a:p>
          <a:p>
            <a:pPr marL="0" indent="0">
              <a:buNone/>
            </a:pPr>
            <a:r>
              <a:rPr lang="it-IT" sz="4500" dirty="0"/>
              <a:t>4 </a:t>
            </a:r>
          </a:p>
          <a:p>
            <a:pPr marL="0" indent="0">
              <a:buNone/>
            </a:pPr>
            <a:r>
              <a:rPr lang="it-IT" sz="4500" dirty="0"/>
              <a:t>• Pierluigi Grandinetti e Roberto Grandinetti, </a:t>
            </a:r>
            <a:r>
              <a:rPr lang="it-IT" sz="4500" i="1" dirty="0"/>
              <a:t>Il caso Friuli: arretratezza o sviluppo?</a:t>
            </a:r>
            <a:r>
              <a:rPr lang="it-IT" sz="4500" dirty="0"/>
              <a:t>, Udine, Il Campo, 1979.</a:t>
            </a:r>
            <a:br>
              <a:rPr lang="it-IT" sz="4500" dirty="0"/>
            </a:br>
            <a:r>
              <a:rPr lang="it-IT" sz="4500" dirty="0"/>
              <a:t>• Giampaolo </a:t>
            </a:r>
            <a:r>
              <a:rPr lang="it-IT" sz="4500" dirty="0" err="1"/>
              <a:t>Valdevit</a:t>
            </a:r>
            <a:r>
              <a:rPr lang="it-IT" sz="4500" dirty="0"/>
              <a:t>, </a:t>
            </a:r>
            <a:r>
              <a:rPr lang="it-IT" sz="4500" i="1" dirty="0"/>
              <a:t>Dalla crisi del dopoguerra alla stabilizzazione politica e istituzionale</a:t>
            </a:r>
            <a:r>
              <a:rPr lang="it-IT" sz="4500" dirty="0"/>
              <a:t>, in </a:t>
            </a:r>
            <a:r>
              <a:rPr lang="it-IT" sz="4500" dirty="0" err="1"/>
              <a:t>R</a:t>
            </a:r>
            <a:r>
              <a:rPr lang="it-IT" sz="4500" dirty="0"/>
              <a:t>. Finzi, C. Magris e </a:t>
            </a:r>
            <a:r>
              <a:rPr lang="it-IT" sz="4500" dirty="0" err="1"/>
              <a:t>G.Miccoli</a:t>
            </a:r>
            <a:r>
              <a:rPr lang="it-IT" sz="4500" dirty="0"/>
              <a:t> (a cura di), </a:t>
            </a:r>
            <a:r>
              <a:rPr lang="it-IT" sz="4500" i="1" dirty="0"/>
              <a:t>Storia d’Italia. Le regioni dall’Unità a oggi. Il Friuli-Venezia Giulia</a:t>
            </a:r>
            <a:r>
              <a:rPr lang="it-IT" sz="4500" dirty="0"/>
              <a:t>, Torino, Einaudi, 2002, pp. 581-661</a:t>
            </a:r>
            <a:br>
              <a:rPr lang="it-IT" sz="4500" dirty="0"/>
            </a:br>
            <a:r>
              <a:rPr lang="it-IT" sz="4500" dirty="0"/>
              <a:t>• Ian Morris, </a:t>
            </a:r>
            <a:r>
              <a:rPr lang="it-IT" sz="4500" i="1" dirty="0"/>
              <a:t>Trieste o del nessun luogo</a:t>
            </a:r>
            <a:r>
              <a:rPr lang="it-IT" sz="4500" dirty="0"/>
              <a:t>, Milano, Il Saggiatore, 2003.</a:t>
            </a:r>
          </a:p>
        </p:txBody>
      </p:sp>
    </p:spTree>
    <p:extLst>
      <p:ext uri="{BB962C8B-B14F-4D97-AF65-F5344CB8AC3E}">
        <p14:creationId xmlns:p14="http://schemas.microsoft.com/office/powerpoint/2010/main" val="3525239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2B4DF1-9D36-4CB1-F20D-DD46E4FC7E12}"/>
              </a:ext>
            </a:extLst>
          </p:cNvPr>
          <p:cNvSpPr>
            <a:spLocks noGrp="1"/>
          </p:cNvSpPr>
          <p:nvPr>
            <p:ph type="title"/>
          </p:nvPr>
        </p:nvSpPr>
        <p:spPr/>
        <p:txBody>
          <a:bodyPr/>
          <a:lstStyle/>
          <a:p>
            <a:r>
              <a:rPr lang="it-IT" dirty="0"/>
              <a:t>Obiettivi formativi</a:t>
            </a:r>
          </a:p>
        </p:txBody>
      </p:sp>
      <p:sp>
        <p:nvSpPr>
          <p:cNvPr id="3" name="Segnaposto contenuto 2">
            <a:extLst>
              <a:ext uri="{FF2B5EF4-FFF2-40B4-BE49-F238E27FC236}">
                <a16:creationId xmlns:a16="http://schemas.microsoft.com/office/drawing/2014/main" id="{B44511AF-A912-EBBE-AA01-7407467C26CB}"/>
              </a:ext>
            </a:extLst>
          </p:cNvPr>
          <p:cNvSpPr>
            <a:spLocks noGrp="1"/>
          </p:cNvSpPr>
          <p:nvPr>
            <p:ph idx="1"/>
          </p:nvPr>
        </p:nvSpPr>
        <p:spPr/>
        <p:txBody>
          <a:bodyPr/>
          <a:lstStyle/>
          <a:p>
            <a:pPr marL="0" indent="0">
              <a:buNone/>
            </a:pPr>
            <a:r>
              <a:rPr lang="it-IT" dirty="0"/>
              <a:t>Il corso prevede di offrire gli strumenti per acquisire una conoscenza e una capacità di comprensione dei modi e dei temi secondo i quali la geografia discute il rapporto fra persone e territorio e quindi del confronto con la società del Friuli Venezia Giulia dal punto di vista geografico. </a:t>
            </a:r>
          </a:p>
          <a:p>
            <a:pPr marL="0" indent="0">
              <a:buNone/>
            </a:pPr>
            <a:r>
              <a:rPr lang="it-IT" dirty="0"/>
              <a:t>L’obiettivo è quello di dare agli studenti la capacità di disporre di autonomia di giudizio, di applicare e comunicare le competenze acquisite al loro futuro lavoro, in particolare alle loro future attività di studiosi e insegnanti, e in generale al loro essere cittadini consapevoli.</a:t>
            </a:r>
          </a:p>
        </p:txBody>
      </p:sp>
    </p:spTree>
    <p:extLst>
      <p:ext uri="{BB962C8B-B14F-4D97-AF65-F5344CB8AC3E}">
        <p14:creationId xmlns:p14="http://schemas.microsoft.com/office/powerpoint/2010/main" val="2455325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423DCA-0D31-16A1-E3AC-893FA7FC058C}"/>
              </a:ext>
            </a:extLst>
          </p:cNvPr>
          <p:cNvSpPr>
            <a:spLocks noGrp="1"/>
          </p:cNvSpPr>
          <p:nvPr>
            <p:ph type="title"/>
          </p:nvPr>
        </p:nvSpPr>
        <p:spPr/>
        <p:txBody>
          <a:bodyPr/>
          <a:lstStyle/>
          <a:p>
            <a:r>
              <a:rPr lang="it-IT" dirty="0"/>
              <a:t>Prerequisiti</a:t>
            </a:r>
          </a:p>
        </p:txBody>
      </p:sp>
      <p:sp>
        <p:nvSpPr>
          <p:cNvPr id="3" name="Segnaposto contenuto 2">
            <a:extLst>
              <a:ext uri="{FF2B5EF4-FFF2-40B4-BE49-F238E27FC236}">
                <a16:creationId xmlns:a16="http://schemas.microsoft.com/office/drawing/2014/main" id="{BDCB379A-BF8E-04D6-5388-624C47B57935}"/>
              </a:ext>
            </a:extLst>
          </p:cNvPr>
          <p:cNvSpPr>
            <a:spLocks noGrp="1"/>
          </p:cNvSpPr>
          <p:nvPr>
            <p:ph idx="1"/>
          </p:nvPr>
        </p:nvSpPr>
        <p:spPr/>
        <p:txBody>
          <a:bodyPr/>
          <a:lstStyle/>
          <a:p>
            <a:r>
              <a:rPr lang="it-IT" dirty="0"/>
              <a:t>È richiesta una conoscenza delle vicende principali dell'Italia e dell’Europa nei secoli XIX e XX e la capacità di individuare anche sommariamente l’organizzazione dello spazio discusso.</a:t>
            </a:r>
          </a:p>
        </p:txBody>
      </p:sp>
    </p:spTree>
    <p:extLst>
      <p:ext uri="{BB962C8B-B14F-4D97-AF65-F5344CB8AC3E}">
        <p14:creationId xmlns:p14="http://schemas.microsoft.com/office/powerpoint/2010/main" val="2800498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35C7AE-4151-B76A-92A6-C592C1A6B021}"/>
              </a:ext>
            </a:extLst>
          </p:cNvPr>
          <p:cNvSpPr>
            <a:spLocks noGrp="1"/>
          </p:cNvSpPr>
          <p:nvPr>
            <p:ph type="title"/>
          </p:nvPr>
        </p:nvSpPr>
        <p:spPr/>
        <p:txBody>
          <a:bodyPr/>
          <a:lstStyle/>
          <a:p>
            <a:r>
              <a:rPr lang="it-IT" dirty="0"/>
              <a:t>Metodi didattici</a:t>
            </a:r>
          </a:p>
        </p:txBody>
      </p:sp>
      <p:sp>
        <p:nvSpPr>
          <p:cNvPr id="3" name="Segnaposto contenuto 2">
            <a:extLst>
              <a:ext uri="{FF2B5EF4-FFF2-40B4-BE49-F238E27FC236}">
                <a16:creationId xmlns:a16="http://schemas.microsoft.com/office/drawing/2014/main" id="{0D917FCA-E5CF-2948-7EFF-477A0EECDD86}"/>
              </a:ext>
            </a:extLst>
          </p:cNvPr>
          <p:cNvSpPr>
            <a:spLocks noGrp="1"/>
          </p:cNvSpPr>
          <p:nvPr>
            <p:ph idx="1"/>
          </p:nvPr>
        </p:nvSpPr>
        <p:spPr/>
        <p:txBody>
          <a:bodyPr/>
          <a:lstStyle/>
          <a:p>
            <a:r>
              <a:rPr lang="it-IT" dirty="0"/>
              <a:t>Lezioni frontali, proiezione di presentazioni power point, conferenze di relatori esterni, escursioni, visione di film, (se possibile) un seminario</a:t>
            </a:r>
          </a:p>
          <a:p>
            <a:endParaRPr lang="it-IT" sz="1000" dirty="0"/>
          </a:p>
          <a:p>
            <a:r>
              <a:rPr lang="it-IT" dirty="0"/>
              <a:t>Si richiede una frequenza attiva, critica e partecipativa. </a:t>
            </a:r>
          </a:p>
          <a:p>
            <a:r>
              <a:rPr lang="it-IT" dirty="0"/>
              <a:t>Solamente gli studenti presenti in aula saranno considerati frequentanti.</a:t>
            </a:r>
          </a:p>
          <a:p>
            <a:endParaRPr lang="it-IT" sz="1000" dirty="0"/>
          </a:p>
          <a:p>
            <a:r>
              <a:rPr lang="it-IT" dirty="0"/>
              <a:t> I materiali usati nel corso delle lezioni saranno disponibili sulle piattaforme </a:t>
            </a:r>
            <a:r>
              <a:rPr lang="it-IT" dirty="0" err="1"/>
              <a:t>Moodle</a:t>
            </a:r>
            <a:r>
              <a:rPr lang="it-IT" dirty="0"/>
              <a:t> e Teams a seconda del loro contenuto. </a:t>
            </a:r>
          </a:p>
        </p:txBody>
      </p:sp>
    </p:spTree>
    <p:extLst>
      <p:ext uri="{BB962C8B-B14F-4D97-AF65-F5344CB8AC3E}">
        <p14:creationId xmlns:p14="http://schemas.microsoft.com/office/powerpoint/2010/main" val="353793619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202</TotalTime>
  <Words>1403</Words>
  <Application>Microsoft Macintosh PowerPoint</Application>
  <PresentationFormat>Widescreen</PresentationFormat>
  <Paragraphs>40</Paragraphs>
  <Slides>11</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11</vt:i4>
      </vt:variant>
    </vt:vector>
  </HeadingPairs>
  <TitlesOfParts>
    <vt:vector size="15" baseType="lpstr">
      <vt:lpstr>Aptos</vt:lpstr>
      <vt:lpstr>Aptos Display</vt:lpstr>
      <vt:lpstr>Arial</vt:lpstr>
      <vt:lpstr>Tema di Office</vt:lpstr>
      <vt:lpstr>La regione al confine orientale dal fascismo a Fratelli d’Italia.</vt:lpstr>
      <vt:lpstr>Contenuti</vt:lpstr>
      <vt:lpstr>Programma d’esame – testi/1.  (120)</vt:lpstr>
      <vt:lpstr>Programma d’esame – testi/2.  (446)</vt:lpstr>
      <vt:lpstr>Inoltre un testo per ciascuno dei seguenti gruppi: </vt:lpstr>
      <vt:lpstr>Inoltre un testo per ciascuno dei seguenti gruppi: </vt:lpstr>
      <vt:lpstr>Obiettivi formativi</vt:lpstr>
      <vt:lpstr>Prerequisiti</vt:lpstr>
      <vt:lpstr>Metodi didattici</vt:lpstr>
      <vt:lpstr>Presentazione standard di PowerPoint</vt:lpstr>
      <vt:lpstr>Verifica dell’apprendimento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sergio zilli</dc:creator>
  <cp:lastModifiedBy>sergio zilli</cp:lastModifiedBy>
  <cp:revision>6</cp:revision>
  <cp:lastPrinted>2025-09-22T08:07:04Z</cp:lastPrinted>
  <dcterms:created xsi:type="dcterms:W3CDTF">2025-09-22T06:18:45Z</dcterms:created>
  <dcterms:modified xsi:type="dcterms:W3CDTF">2025-09-22T11:02:47Z</dcterms:modified>
</cp:coreProperties>
</file>