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0" r:id="rId3"/>
    <p:sldId id="266" r:id="rId4"/>
    <p:sldId id="303" r:id="rId5"/>
    <p:sldId id="259" r:id="rId6"/>
    <p:sldId id="262" r:id="rId7"/>
    <p:sldId id="273" r:id="rId8"/>
    <p:sldId id="274" r:id="rId9"/>
    <p:sldId id="275" r:id="rId10"/>
    <p:sldId id="315" r:id="rId11"/>
    <p:sldId id="321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/>
    <p:restoredTop sz="93192"/>
  </p:normalViewPr>
  <p:slideViewPr>
    <p:cSldViewPr snapToGrid="0">
      <p:cViewPr varScale="1">
        <p:scale>
          <a:sx n="98" d="100"/>
          <a:sy n="98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705F1B-BC84-8663-2554-3F673F8FF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3FCC64C-A0A5-679B-2731-0CF288DCD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F06409-AE13-46F9-C7F3-78EDEDCE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783F-B79E-F042-BFAF-08A420B6D872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405C2D-177D-574D-F17F-2786D6A4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DA2337-2664-DCDA-9624-97B47B9E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9D15-B8DF-454E-BA90-A6B0C6517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75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DF48E2-EF5F-4C64-B3DD-4D1705F2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10FF2DF-7FC8-716A-6F8E-8B81B3E37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487B1F-DFEE-6AD9-BB45-80024C73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783F-B79E-F042-BFAF-08A420B6D872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4E31A5-D14C-CDED-7CF0-737E4F02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BB1F9A-3FA4-F11F-7BCF-BEC69E71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9D15-B8DF-454E-BA90-A6B0C6517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82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494B4FD-C906-53BC-CA7B-21458EE25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0B7E48B-BDB3-E1C3-735E-F076D7045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1CA777-04F5-D6CE-6D85-070EC339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783F-B79E-F042-BFAF-08A420B6D872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EA9B17-BD1F-260F-76FA-E94F14FC1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C5ADB5-46BB-B637-7C61-AB70EEF3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9D15-B8DF-454E-BA90-A6B0C6517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83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3FD111-C07E-31FF-01A7-236D7DBA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A03971-FE00-60A1-421D-724F2BD60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8A617D-6595-EADB-150E-C8C43C650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783F-B79E-F042-BFAF-08A420B6D872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FB15CE-5790-9EE2-39B1-E7E02551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F6E60C-61F4-3DE2-F8E1-4F396B139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9D15-B8DF-454E-BA90-A6B0C6517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9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2A01AC-A430-F0B0-B9B5-0B906E1E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D73ACD-DD22-87F2-DC18-C56D89300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8CCD3F-661F-8CA5-6B36-E6486CEE0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783F-B79E-F042-BFAF-08A420B6D872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E6E3DB-A1AF-DE33-CD8B-BA01AC14E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3DE1D4-A871-BD95-7760-3EAE16F0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9D15-B8DF-454E-BA90-A6B0C6517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28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65DC1A-7256-90FB-8984-6D7AAAC36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14B72A-C30C-EA52-0AA8-118140D60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0DF4AF-3D21-6503-6154-C144B7AC3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6ED6B7-E873-93F6-BFE2-BA995D80C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783F-B79E-F042-BFAF-08A420B6D872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23A7BA-7F54-52B9-D185-CC38E2069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4341D8-6DEA-28C8-5149-49500DEE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9D15-B8DF-454E-BA90-A6B0C6517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46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891AEA-ED8D-FF8E-CE10-616919A6D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BBABD7-A400-D40B-5F81-13477886E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A3D86C6-C2C5-1F43-3178-3D6D277EE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C4E934-75DC-3A92-D6B5-B594B7B6F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987D9E-B886-503C-A3DA-CCD7E2929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2C0FDE2-B1EE-731F-EC12-D7FEA457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783F-B79E-F042-BFAF-08A420B6D872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BE47991-486E-15DA-70B5-B6342FE8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5CC96B5-8449-152A-01CA-037212E0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9D15-B8DF-454E-BA90-A6B0C6517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89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2E7A5F-2D8F-67FB-7439-090EC55DF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B75B97C-E42C-BBC9-5653-1AA4A4AD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783F-B79E-F042-BFAF-08A420B6D872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7A7AD9B-2E5E-1A9A-266B-C98EB2E04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0856E4-B836-9BDE-22A5-2DD2295D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9D15-B8DF-454E-BA90-A6B0C6517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93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1ECAE62-8DD5-E00A-F302-104D5BD3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783F-B79E-F042-BFAF-08A420B6D872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F48954A-B530-1278-AB15-90BA4D25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ECF181-17B5-7E64-76AC-9FCFBA4F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9D15-B8DF-454E-BA90-A6B0C6517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68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31E7C6-8514-6CAD-DF51-B04FC37C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8D5917-CCF9-332B-9212-3485F764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B59372-85C8-8B83-FFCD-57CC47CB2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5F40AA-F729-15F9-506F-1AD070B23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783F-B79E-F042-BFAF-08A420B6D872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1AE4BC-7B8B-85B9-FD70-4454DFA4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5987D9-47D0-7C31-E335-02BA316A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9D15-B8DF-454E-BA90-A6B0C6517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15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592B77-4B75-B236-85B2-C68438E9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A699D6D-6AFA-82B3-6654-A844B0C56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E74A5B7-FC85-DB97-C8E9-7C40F2122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F1845FF-6D4E-1EA7-0414-56B216E2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783F-B79E-F042-BFAF-08A420B6D872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70EDDC-FB21-452F-609D-C03B284C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0C283F-74C5-2B72-2DAB-077E11FB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9D15-B8DF-454E-BA90-A6B0C6517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94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FE6732A-5CDD-21FC-9F2A-368002A4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68BE1C-1E92-D13B-907B-ED6E9252F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E8B146-1F60-2970-551F-6B87FB6BC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5C783F-B79E-F042-BFAF-08A420B6D872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3E539F-287B-5414-6049-1F3550BF4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2D8396-C370-1B81-AC55-EC854DC86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EA9D15-B8DF-454E-BA90-A6B0C6517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85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ione.fvg.it/rafvg/export/sites/default/RAFVG/GEN/statistica/FOGLIA3/FOGLIA105/allegati/Regione_in_cifre_2024_169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BAAEC2-3A2C-820D-0F8F-134A07986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600" y="1122363"/>
            <a:ext cx="9423400" cy="1849437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La regione al confine orientale dal fascismo a Fratelli d’Italia.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4331C8A-8179-69D4-523B-3E8136C35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79100" cy="2493962"/>
          </a:xfrm>
        </p:spPr>
        <p:txBody>
          <a:bodyPr>
            <a:normAutofit/>
          </a:bodyPr>
          <a:lstStyle/>
          <a:p>
            <a:r>
              <a:rPr lang="it-IT" sz="3200" b="1" i="1" dirty="0"/>
              <a:t>Sergio Zilli</a:t>
            </a:r>
          </a:p>
          <a:p>
            <a:r>
              <a:rPr lang="it-IT" sz="3200" dirty="0" err="1"/>
              <a:t>a.a</a:t>
            </a:r>
            <a:r>
              <a:rPr lang="it-IT" sz="3200" dirty="0"/>
              <a:t>. 2025-2026</a:t>
            </a:r>
          </a:p>
          <a:p>
            <a:endParaRPr lang="it-IT" sz="1100" dirty="0"/>
          </a:p>
          <a:p>
            <a:r>
              <a:rPr lang="it-IT" sz="2000" dirty="0"/>
              <a:t>GEOGRAFIA STORICA DELL'ODIERNO FRIULI VENEZIA GIULIA – LM 641</a:t>
            </a:r>
          </a:p>
          <a:p>
            <a:endParaRPr lang="it-IT" sz="1100" dirty="0"/>
          </a:p>
          <a:p>
            <a:r>
              <a:rPr lang="it-IT" sz="2000" dirty="0"/>
              <a:t>Corso di studio: LE65 - STUDI STORICI. DALL'ANTICO AL CONTEMPORANEO</a:t>
            </a:r>
          </a:p>
        </p:txBody>
      </p:sp>
    </p:spTree>
    <p:extLst>
      <p:ext uri="{BB962C8B-B14F-4D97-AF65-F5344CB8AC3E}">
        <p14:creationId xmlns:p14="http://schemas.microsoft.com/office/powerpoint/2010/main" val="512410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>
            <a:extLst>
              <a:ext uri="{FF2B5EF4-FFF2-40B4-BE49-F238E27FC236}">
                <a16:creationId xmlns:a16="http://schemas.microsoft.com/office/drawing/2014/main" id="{9ECC8F1D-A970-9143-A679-2F59663A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5" y="1590233"/>
            <a:ext cx="3148314" cy="1812724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2800" dirty="0">
                <a:latin typeface="News Gothic MT" panose="020B0503020103020203" pitchFamily="34" charset="0"/>
                <a:ea typeface="ＭＳ Ｐゴシック" panose="020B0600070205080204" pitchFamily="34" charset="-128"/>
              </a:rPr>
              <a:t>Le </a:t>
            </a:r>
            <a:r>
              <a:rPr lang="it-IT" altLang="it-IT" sz="2800" dirty="0" err="1">
                <a:latin typeface="News Gothic MT" panose="020B0503020103020203" pitchFamily="34" charset="0"/>
                <a:ea typeface="ＭＳ Ｐゴシック" panose="020B0600070205080204" pitchFamily="34" charset="-128"/>
              </a:rPr>
              <a:t>sottoregioni</a:t>
            </a:r>
            <a:r>
              <a:rPr lang="it-IT" altLang="it-IT" sz="2800" dirty="0">
                <a:latin typeface="News Gothic MT" panose="020B0503020103020203" pitchFamily="34" charset="0"/>
                <a:ea typeface="ＭＳ Ｐゴシック" panose="020B0600070205080204" pitchFamily="34" charset="-128"/>
              </a:rPr>
              <a:t> naturali secondo </a:t>
            </a:r>
            <a:br>
              <a:rPr lang="it-IT" altLang="it-IT" sz="2800" dirty="0">
                <a:latin typeface="News Gothic MT" panose="020B0503020103020203" pitchFamily="34" charset="0"/>
                <a:ea typeface="ＭＳ Ｐゴシック" panose="020B0600070205080204" pitchFamily="34" charset="-128"/>
              </a:rPr>
            </a:br>
            <a:r>
              <a:rPr lang="it-IT" altLang="it-IT" sz="2800" dirty="0">
                <a:latin typeface="News Gothic MT" panose="020B0503020103020203" pitchFamily="34" charset="0"/>
                <a:ea typeface="ＭＳ Ｐゴシック" panose="020B0600070205080204" pitchFamily="34" charset="-128"/>
              </a:rPr>
              <a:t>Olinto Marinelli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7A852FD-953A-EE42-98AA-477746C7F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3898" y="1590233"/>
            <a:ext cx="3947224" cy="3881437"/>
          </a:xfrm>
        </p:spPr>
      </p:pic>
      <p:sp>
        <p:nvSpPr>
          <p:cNvPr id="25603" name="Segnaposto numero diapositiva 3">
            <a:extLst>
              <a:ext uri="{FF2B5EF4-FFF2-40B4-BE49-F238E27FC236}">
                <a16:creationId xmlns:a16="http://schemas.microsoft.com/office/drawing/2014/main" id="{6FA841BE-0B2B-FF48-BF42-C39646AF9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6FE019-4258-9C43-86F4-0F9368B81469}" type="slidenum">
              <a:rPr lang="it-IT" altLang="it-IT" sz="3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7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859027-B4AE-FB42-B625-DA6FA43A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DE4D65-08C3-6E43-807D-18B8105FA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Suggerimenti bibliografici:</a:t>
            </a:r>
          </a:p>
          <a:p>
            <a:r>
              <a:rPr lang="it-IT" dirty="0"/>
              <a:t>Touring Club Italiano, </a:t>
            </a:r>
            <a:r>
              <a:rPr lang="it-IT" i="1" dirty="0"/>
              <a:t>Guide d’Italia. Friuli Venezia Giulia</a:t>
            </a:r>
            <a:r>
              <a:rPr lang="it-IT" dirty="0"/>
              <a:t>, Milano, TCI, 2021</a:t>
            </a:r>
          </a:p>
          <a:p>
            <a:pPr marL="311150" indent="-219075"/>
            <a:r>
              <a:rPr lang="it-IT" dirty="0"/>
              <a:t>Regione Autonoma Friuli Venezia Giulia, </a:t>
            </a:r>
            <a:r>
              <a:rPr lang="it-IT" i="1" dirty="0"/>
              <a:t>Regione in cifre 2024</a:t>
            </a:r>
            <a:r>
              <a:rPr lang="it-IT" dirty="0"/>
              <a:t>, Trieste, Reg. </a:t>
            </a:r>
            <a:r>
              <a:rPr lang="it-IT" dirty="0" err="1"/>
              <a:t>Aut.FVG</a:t>
            </a:r>
            <a:r>
              <a:rPr lang="it-IT" dirty="0"/>
              <a:t>, 2022 scaricabile in al link:</a:t>
            </a:r>
          </a:p>
          <a:p>
            <a:pPr marL="1155700" indent="0">
              <a:buNone/>
            </a:pPr>
            <a:r>
              <a:rPr lang="it-IT" sz="2400" dirty="0">
                <a:hlinkClick r:id="rId2"/>
              </a:rPr>
              <a:t>https://www.regione.fvg.it/rafvg/export/sites/default/RAFVG/GEN/statistica/FOGLIA3/FOGLIA105/allegati/Regione_in_cifre_2024_169.pdf</a:t>
            </a:r>
            <a:endParaRPr lang="it-IT" sz="2400" dirty="0"/>
          </a:p>
          <a:p>
            <a:pPr marL="495300" indent="-495300"/>
            <a:r>
              <a:rPr lang="it-IT" dirty="0"/>
              <a:t>Aldo Sestini, </a:t>
            </a:r>
            <a:r>
              <a:rPr lang="it-IT" i="1" dirty="0"/>
              <a:t>Il paesaggio</a:t>
            </a:r>
            <a:r>
              <a:rPr lang="it-IT" dirty="0"/>
              <a:t>, Milano, Touring Club Italiano, 1963 (le parti relative all’odierno FVG)</a:t>
            </a:r>
          </a:p>
        </p:txBody>
      </p:sp>
    </p:spTree>
    <p:extLst>
      <p:ext uri="{BB962C8B-B14F-4D97-AF65-F5344CB8AC3E}">
        <p14:creationId xmlns:p14="http://schemas.microsoft.com/office/powerpoint/2010/main" val="257004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DB67C966-3187-6A4D-B9B8-678FC31D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  <p:pic>
        <p:nvPicPr>
          <p:cNvPr id="16386" name="Segnaposto contenuto 5" descr="Schermata 2017-03-21 alle 22.29.36.png">
            <a:extLst>
              <a:ext uri="{FF2B5EF4-FFF2-40B4-BE49-F238E27FC236}">
                <a16:creationId xmlns:a16="http://schemas.microsoft.com/office/drawing/2014/main" id="{5C9EAA27-50B0-3544-A4EF-655B11F086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33" b="-7933"/>
          <a:stretch>
            <a:fillRect/>
          </a:stretch>
        </p:blipFill>
        <p:spPr>
          <a:xfrm>
            <a:off x="49932" y="286602"/>
            <a:ext cx="12142068" cy="6677668"/>
          </a:xfrm>
        </p:spPr>
      </p:pic>
      <p:sp>
        <p:nvSpPr>
          <p:cNvPr id="16387" name="Segnaposto numero diapositiva 4">
            <a:extLst>
              <a:ext uri="{FF2B5EF4-FFF2-40B4-BE49-F238E27FC236}">
                <a16:creationId xmlns:a16="http://schemas.microsoft.com/office/drawing/2014/main" id="{4ABBE13A-6760-8546-889D-0B029A38C9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040523-2319-D44F-88C0-827B83AE8605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0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29158D-213A-AE4B-B48B-801806BDE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4F15EC-07AB-EB44-990A-7B659181F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Schermata 2015-10-04 alle 19.55.42.png">
            <a:extLst>
              <a:ext uri="{FF2B5EF4-FFF2-40B4-BE49-F238E27FC236}">
                <a16:creationId xmlns:a16="http://schemas.microsoft.com/office/drawing/2014/main" id="{27400170-51E7-884E-A379-E31C7CDFD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12" r="-19812"/>
          <a:stretch>
            <a:fillRect/>
          </a:stretch>
        </p:blipFill>
        <p:spPr>
          <a:xfrm>
            <a:off x="-226096" y="0"/>
            <a:ext cx="124699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5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7F5ACE-A486-8B41-826C-18405CB9E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F58E19-33F6-9B4B-AD90-8895FE087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5" descr="fvg esa.jpg">
            <a:extLst>
              <a:ext uri="{FF2B5EF4-FFF2-40B4-BE49-F238E27FC236}">
                <a16:creationId xmlns:a16="http://schemas.microsoft.com/office/drawing/2014/main" id="{617023B5-039B-C648-8792-35D1E743B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5" b="18045"/>
          <a:stretch>
            <a:fillRect/>
          </a:stretch>
        </p:blipFill>
        <p:spPr>
          <a:xfrm>
            <a:off x="1705820" y="1133436"/>
            <a:ext cx="822960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82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A2A91-2E97-BC42-8D94-31C4C884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C05244E-BE2B-B84E-AF93-8E994DB74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734" y="626060"/>
            <a:ext cx="8311220" cy="5406149"/>
          </a:xfrm>
        </p:spPr>
      </p:pic>
    </p:spTree>
    <p:extLst>
      <p:ext uri="{BB962C8B-B14F-4D97-AF65-F5344CB8AC3E}">
        <p14:creationId xmlns:p14="http://schemas.microsoft.com/office/powerpoint/2010/main" val="429430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>
            <a:extLst>
              <a:ext uri="{FF2B5EF4-FFF2-40B4-BE49-F238E27FC236}">
                <a16:creationId xmlns:a16="http://schemas.microsoft.com/office/drawing/2014/main" id="{F98E5D04-8EB3-AC4A-81C1-E69FE95DC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461" y="-11682"/>
            <a:ext cx="3220210" cy="118909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it-IT" sz="3200" dirty="0"/>
              <a:t> Le parti </a:t>
            </a:r>
            <a:r>
              <a:rPr lang="it-IT" sz="3200" dirty="0" err="1"/>
              <a:t>deI</a:t>
            </a:r>
            <a:r>
              <a:rPr lang="it-IT" sz="3200" dirty="0"/>
              <a:t> Friuli Venezia Giulia</a:t>
            </a:r>
          </a:p>
        </p:txBody>
      </p:sp>
      <p:sp>
        <p:nvSpPr>
          <p:cNvPr id="21506" name="Segnaposto numero diapositiva 2">
            <a:extLst>
              <a:ext uri="{FF2B5EF4-FFF2-40B4-BE49-F238E27FC236}">
                <a16:creationId xmlns:a16="http://schemas.microsoft.com/office/drawing/2014/main" id="{834DDFF8-D6F0-3D45-8608-0D6CF35D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5346E8-AC4D-DC40-BB77-732E2F39C795}" type="slidenum">
              <a:rPr lang="it-IT" altLang="it-IT" sz="3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3600">
              <a:solidFill>
                <a:schemeClr val="bg1"/>
              </a:solidFill>
            </a:endParaRPr>
          </a:p>
        </p:txBody>
      </p:sp>
      <p:pic>
        <p:nvPicPr>
          <p:cNvPr id="21507" name="Immagine 3" descr="friuli-venezia_giulia.jpg">
            <a:extLst>
              <a:ext uri="{FF2B5EF4-FFF2-40B4-BE49-F238E27FC236}">
                <a16:creationId xmlns:a16="http://schemas.microsoft.com/office/drawing/2014/main" id="{FBA4C638-EAC1-AA4A-8218-C5EA93856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04" y="122489"/>
            <a:ext cx="6332940" cy="639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186242-F811-1F40-BAE7-E5B79B9A050F}"/>
              </a:ext>
            </a:extLst>
          </p:cNvPr>
          <p:cNvSpPr txBox="1"/>
          <p:nvPr/>
        </p:nvSpPr>
        <p:spPr>
          <a:xfrm>
            <a:off x="1176670" y="8369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Carnia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CAC5308-FDF4-C243-98CB-CCED077166C3}"/>
              </a:ext>
            </a:extLst>
          </p:cNvPr>
          <p:cNvSpPr/>
          <p:nvPr/>
        </p:nvSpPr>
        <p:spPr>
          <a:xfrm>
            <a:off x="5099697" y="102113"/>
            <a:ext cx="159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Canal del Ferro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9E467DF-861C-6147-A233-C5EA1C299724}"/>
              </a:ext>
            </a:extLst>
          </p:cNvPr>
          <p:cNvSpPr txBox="1"/>
          <p:nvPr/>
        </p:nvSpPr>
        <p:spPr>
          <a:xfrm>
            <a:off x="7440559" y="1206259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Val Canale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289BDB-D808-014A-AB02-19562AC1A1D3}"/>
              </a:ext>
            </a:extLst>
          </p:cNvPr>
          <p:cNvSpPr txBox="1"/>
          <p:nvPr/>
        </p:nvSpPr>
        <p:spPr>
          <a:xfrm>
            <a:off x="6350296" y="2426077"/>
            <a:ext cx="160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Valli del Torre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F26E5C-FF9D-5A41-9A33-8B78F9C1A72A}"/>
              </a:ext>
            </a:extLst>
          </p:cNvPr>
          <p:cNvSpPr txBox="1"/>
          <p:nvPr/>
        </p:nvSpPr>
        <p:spPr>
          <a:xfrm>
            <a:off x="7194252" y="2875277"/>
            <a:ext cx="186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Valli del Natisone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0F470C2-AAD4-6545-B42A-3A7067405A69}"/>
              </a:ext>
            </a:extLst>
          </p:cNvPr>
          <p:cNvSpPr txBox="1"/>
          <p:nvPr/>
        </p:nvSpPr>
        <p:spPr>
          <a:xfrm>
            <a:off x="887511" y="2539108"/>
            <a:ext cx="185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FF0000"/>
                </a:solidFill>
              </a:rPr>
              <a:t>Dolomiti friulane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3D7118-2B69-8C47-B2F2-0E520EB377B5}"/>
              </a:ext>
            </a:extLst>
          </p:cNvPr>
          <p:cNvSpPr txBox="1"/>
          <p:nvPr/>
        </p:nvSpPr>
        <p:spPr>
          <a:xfrm>
            <a:off x="1146179" y="4246284"/>
            <a:ext cx="145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Alta pianura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8F7681-AA8B-DE40-B061-EAED727453AF}"/>
              </a:ext>
            </a:extLst>
          </p:cNvPr>
          <p:cNvSpPr txBox="1"/>
          <p:nvPr/>
        </p:nvSpPr>
        <p:spPr>
          <a:xfrm>
            <a:off x="3541467" y="5922751"/>
            <a:ext cx="187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Bassa (pianura)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4638C86-5ECF-A348-905E-3706C584549A}"/>
              </a:ext>
            </a:extLst>
          </p:cNvPr>
          <p:cNvSpPr txBox="1"/>
          <p:nvPr/>
        </p:nvSpPr>
        <p:spPr>
          <a:xfrm>
            <a:off x="20701" y="3442198"/>
            <a:ext cx="209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Destra Tagliamento</a:t>
            </a:r>
          </a:p>
          <a:p>
            <a:r>
              <a:rPr lang="it-IT" dirty="0">
                <a:solidFill>
                  <a:srgbClr val="FF0000"/>
                </a:solidFill>
              </a:rPr>
              <a:t>o Friuli occidentale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4C37F4C-6D9B-D043-B48C-33F66FAD2354}"/>
              </a:ext>
            </a:extLst>
          </p:cNvPr>
          <p:cNvSpPr txBox="1"/>
          <p:nvPr/>
        </p:nvSpPr>
        <p:spPr>
          <a:xfrm>
            <a:off x="9484769" y="3332869"/>
            <a:ext cx="220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Sinistra Tagliamento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203ED82-63EE-0B41-AAAE-B6813924F662}"/>
              </a:ext>
            </a:extLst>
          </p:cNvPr>
          <p:cNvSpPr txBox="1"/>
          <p:nvPr/>
        </p:nvSpPr>
        <p:spPr>
          <a:xfrm>
            <a:off x="8307941" y="2093334"/>
            <a:ext cx="205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Colline moreniche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81BAADB-AF38-6341-9221-44D5CB9786CA}"/>
              </a:ext>
            </a:extLst>
          </p:cNvPr>
          <p:cNvSpPr txBox="1"/>
          <p:nvPr/>
        </p:nvSpPr>
        <p:spPr>
          <a:xfrm>
            <a:off x="7486754" y="4781236"/>
            <a:ext cx="145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Bisiacheria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06DC648-D3FF-4A4F-ADBA-33F93887CEC1}"/>
              </a:ext>
            </a:extLst>
          </p:cNvPr>
          <p:cNvSpPr txBox="1"/>
          <p:nvPr/>
        </p:nvSpPr>
        <p:spPr>
          <a:xfrm>
            <a:off x="6350296" y="5383794"/>
            <a:ext cx="6912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/>
              <a:t>Monfalcone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02851FF-3972-C949-9F36-27E3696D8F56}"/>
              </a:ext>
            </a:extLst>
          </p:cNvPr>
          <p:cNvSpPr txBox="1"/>
          <p:nvPr/>
        </p:nvSpPr>
        <p:spPr>
          <a:xfrm>
            <a:off x="4477072" y="2062556"/>
            <a:ext cx="655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Tolmezzo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F711A4B-A651-ED41-A811-AD44809A2992}"/>
              </a:ext>
            </a:extLst>
          </p:cNvPr>
          <p:cNvSpPr txBox="1"/>
          <p:nvPr/>
        </p:nvSpPr>
        <p:spPr>
          <a:xfrm>
            <a:off x="6107555" y="3801121"/>
            <a:ext cx="6018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Cividale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629DF1A-9C52-3D46-ACD2-E9169EE1999A}"/>
              </a:ext>
            </a:extLst>
          </p:cNvPr>
          <p:cNvSpPr txBox="1"/>
          <p:nvPr/>
        </p:nvSpPr>
        <p:spPr>
          <a:xfrm>
            <a:off x="2734032" y="4546952"/>
            <a:ext cx="4299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Sacile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BCFB3FF-CEA7-8F42-B440-FC101540110A}"/>
              </a:ext>
            </a:extLst>
          </p:cNvPr>
          <p:cNvSpPr txBox="1"/>
          <p:nvPr/>
        </p:nvSpPr>
        <p:spPr>
          <a:xfrm>
            <a:off x="5425260" y="4912894"/>
            <a:ext cx="8521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Palmanova</a:t>
            </a:r>
          </a:p>
        </p:txBody>
      </p:sp>
      <p:sp>
        <p:nvSpPr>
          <p:cNvPr id="20" name="Freccia destra rientrata 19">
            <a:extLst>
              <a:ext uri="{FF2B5EF4-FFF2-40B4-BE49-F238E27FC236}">
                <a16:creationId xmlns:a16="http://schemas.microsoft.com/office/drawing/2014/main" id="{DB22A9B4-2059-9B4A-8C40-0B8A6793E291}"/>
              </a:ext>
            </a:extLst>
          </p:cNvPr>
          <p:cNvSpPr/>
          <p:nvPr/>
        </p:nvSpPr>
        <p:spPr>
          <a:xfrm rot="1365022">
            <a:off x="1978124" y="989021"/>
            <a:ext cx="354548" cy="35475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sinistra 20">
            <a:extLst>
              <a:ext uri="{FF2B5EF4-FFF2-40B4-BE49-F238E27FC236}">
                <a16:creationId xmlns:a16="http://schemas.microsoft.com/office/drawing/2014/main" id="{ACCD4575-D923-1340-BDCE-B06E03CF9B11}"/>
              </a:ext>
            </a:extLst>
          </p:cNvPr>
          <p:cNvSpPr/>
          <p:nvPr/>
        </p:nvSpPr>
        <p:spPr>
          <a:xfrm>
            <a:off x="7041511" y="1446656"/>
            <a:ext cx="760858" cy="2228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giù 21">
            <a:extLst>
              <a:ext uri="{FF2B5EF4-FFF2-40B4-BE49-F238E27FC236}">
                <a16:creationId xmlns:a16="http://schemas.microsoft.com/office/drawing/2014/main" id="{DB6BA713-3E57-F347-8186-7E2201530056}"/>
              </a:ext>
            </a:extLst>
          </p:cNvPr>
          <p:cNvSpPr/>
          <p:nvPr/>
        </p:nvSpPr>
        <p:spPr>
          <a:xfrm>
            <a:off x="5716367" y="335667"/>
            <a:ext cx="195454" cy="1097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ornice 23">
            <a:extLst>
              <a:ext uri="{FF2B5EF4-FFF2-40B4-BE49-F238E27FC236}">
                <a16:creationId xmlns:a16="http://schemas.microsoft.com/office/drawing/2014/main" id="{88F9849B-C3FF-D849-B9C7-7BA37AAB458F}"/>
              </a:ext>
            </a:extLst>
          </p:cNvPr>
          <p:cNvSpPr/>
          <p:nvPr/>
        </p:nvSpPr>
        <p:spPr>
          <a:xfrm>
            <a:off x="3044142" y="3670890"/>
            <a:ext cx="3233251" cy="1110346"/>
          </a:xfrm>
          <a:prstGeom prst="fram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7" name="Freccia destra 26">
            <a:extLst>
              <a:ext uri="{FF2B5EF4-FFF2-40B4-BE49-F238E27FC236}">
                <a16:creationId xmlns:a16="http://schemas.microsoft.com/office/drawing/2014/main" id="{F705AB30-3C68-B449-9440-CEC3C6D3F327}"/>
              </a:ext>
            </a:extLst>
          </p:cNvPr>
          <p:cNvSpPr/>
          <p:nvPr/>
        </p:nvSpPr>
        <p:spPr>
          <a:xfrm>
            <a:off x="2524837" y="4415294"/>
            <a:ext cx="728500" cy="53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Anello 27">
            <a:extLst>
              <a:ext uri="{FF2B5EF4-FFF2-40B4-BE49-F238E27FC236}">
                <a16:creationId xmlns:a16="http://schemas.microsoft.com/office/drawing/2014/main" id="{C4841436-7AFA-AC4C-9963-56F3F7F90674}"/>
              </a:ext>
            </a:extLst>
          </p:cNvPr>
          <p:cNvSpPr/>
          <p:nvPr/>
        </p:nvSpPr>
        <p:spPr>
          <a:xfrm>
            <a:off x="3550455" y="4676213"/>
            <a:ext cx="2920829" cy="773086"/>
          </a:xfrm>
          <a:prstGeom prst="donu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9" name="Freccia su 28">
            <a:extLst>
              <a:ext uri="{FF2B5EF4-FFF2-40B4-BE49-F238E27FC236}">
                <a16:creationId xmlns:a16="http://schemas.microsoft.com/office/drawing/2014/main" id="{334072CE-0A93-3D44-82B2-7D6457808CA0}"/>
              </a:ext>
            </a:extLst>
          </p:cNvPr>
          <p:cNvSpPr/>
          <p:nvPr/>
        </p:nvSpPr>
        <p:spPr>
          <a:xfrm>
            <a:off x="4850301" y="5254688"/>
            <a:ext cx="119123" cy="6891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ornice 29">
            <a:extLst>
              <a:ext uri="{FF2B5EF4-FFF2-40B4-BE49-F238E27FC236}">
                <a16:creationId xmlns:a16="http://schemas.microsoft.com/office/drawing/2014/main" id="{054A7A35-B346-424E-B292-E3A7069C9E4F}"/>
              </a:ext>
            </a:extLst>
          </p:cNvPr>
          <p:cNvSpPr/>
          <p:nvPr/>
        </p:nvSpPr>
        <p:spPr>
          <a:xfrm>
            <a:off x="6408496" y="3234007"/>
            <a:ext cx="921785" cy="165501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D17AFFB-3996-2A48-97D7-585BFA8D8DEE}"/>
              </a:ext>
            </a:extLst>
          </p:cNvPr>
          <p:cNvSpPr txBox="1"/>
          <p:nvPr/>
        </p:nvSpPr>
        <p:spPr>
          <a:xfrm>
            <a:off x="7922229" y="3517535"/>
            <a:ext cx="130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Collio</a:t>
            </a:r>
          </a:p>
        </p:txBody>
      </p:sp>
      <p:sp>
        <p:nvSpPr>
          <p:cNvPr id="32" name="Freccia sinistra 31">
            <a:extLst>
              <a:ext uri="{FF2B5EF4-FFF2-40B4-BE49-F238E27FC236}">
                <a16:creationId xmlns:a16="http://schemas.microsoft.com/office/drawing/2014/main" id="{E57C3026-C4A6-E747-A389-D4B0851D296E}"/>
              </a:ext>
            </a:extLst>
          </p:cNvPr>
          <p:cNvSpPr/>
          <p:nvPr/>
        </p:nvSpPr>
        <p:spPr>
          <a:xfrm flipV="1">
            <a:off x="7041512" y="3747920"/>
            <a:ext cx="76085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destra rientrata 33">
            <a:extLst>
              <a:ext uri="{FF2B5EF4-FFF2-40B4-BE49-F238E27FC236}">
                <a16:creationId xmlns:a16="http://schemas.microsoft.com/office/drawing/2014/main" id="{352C4670-93B3-CF49-B835-7C5ACB2F8F3B}"/>
              </a:ext>
            </a:extLst>
          </p:cNvPr>
          <p:cNvSpPr/>
          <p:nvPr/>
        </p:nvSpPr>
        <p:spPr>
          <a:xfrm rot="20839019" flipH="1">
            <a:off x="5294091" y="2838300"/>
            <a:ext cx="3411525" cy="1091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ornice 35">
            <a:extLst>
              <a:ext uri="{FF2B5EF4-FFF2-40B4-BE49-F238E27FC236}">
                <a16:creationId xmlns:a16="http://schemas.microsoft.com/office/drawing/2014/main" id="{64823CEE-3E1A-CC4E-876F-5A0C3D077538}"/>
              </a:ext>
            </a:extLst>
          </p:cNvPr>
          <p:cNvSpPr/>
          <p:nvPr/>
        </p:nvSpPr>
        <p:spPr>
          <a:xfrm>
            <a:off x="2490119" y="550877"/>
            <a:ext cx="3123604" cy="197704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>
            <a:extLst>
              <a:ext uri="{FF2B5EF4-FFF2-40B4-BE49-F238E27FC236}">
                <a16:creationId xmlns:a16="http://schemas.microsoft.com/office/drawing/2014/main" id="{C69E29BF-6585-584F-AAF0-AED08230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9" y="1505412"/>
            <a:ext cx="2486025" cy="88265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latin typeface="News Gothic MT" panose="020B0503020103020203" pitchFamily="34" charset="0"/>
                <a:ea typeface="ＭＳ Ｐゴシック" panose="020B0600070205080204" pitchFamily="34" charset="-128"/>
              </a:rPr>
              <a:t>L’altimetria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4191463-94AF-4841-8369-E4677B8FC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567" y="1505412"/>
            <a:ext cx="5343630" cy="5036083"/>
          </a:xfrm>
        </p:spPr>
      </p:pic>
      <p:sp>
        <p:nvSpPr>
          <p:cNvPr id="22531" name="Segnaposto numero diapositiva 3">
            <a:extLst>
              <a:ext uri="{FF2B5EF4-FFF2-40B4-BE49-F238E27FC236}">
                <a16:creationId xmlns:a16="http://schemas.microsoft.com/office/drawing/2014/main" id="{B9E9D0C3-7AEB-3E4B-BD1D-AF817586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D35BCC-07DB-C949-B499-0E6F44DB76EA}" type="slidenum">
              <a:rPr lang="it-IT" altLang="it-IT" sz="3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>
            <a:extLst>
              <a:ext uri="{FF2B5EF4-FFF2-40B4-BE49-F238E27FC236}">
                <a16:creationId xmlns:a16="http://schemas.microsoft.com/office/drawing/2014/main" id="{ACA7104F-175E-534D-8B43-06C594EE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60" y="1045499"/>
            <a:ext cx="2708275" cy="709612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latin typeface="News Gothic MT" panose="020B0503020103020203" pitchFamily="34" charset="0"/>
                <a:ea typeface="ＭＳ Ｐゴシック" panose="020B0600070205080204" pitchFamily="34" charset="-128"/>
              </a:rPr>
              <a:t>L’idrografia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7A97E87-9E5F-244B-B832-120A958D3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509" y="1221475"/>
            <a:ext cx="5150515" cy="4859854"/>
          </a:xfrm>
        </p:spPr>
      </p:pic>
      <p:sp>
        <p:nvSpPr>
          <p:cNvPr id="23555" name="Segnaposto numero diapositiva 3">
            <a:extLst>
              <a:ext uri="{FF2B5EF4-FFF2-40B4-BE49-F238E27FC236}">
                <a16:creationId xmlns:a16="http://schemas.microsoft.com/office/drawing/2014/main" id="{0616EAE6-4ADF-3E4C-8D88-35DCEA82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D2C4A0-3DE1-644B-946D-1799EBBC6539}" type="slidenum">
              <a:rPr lang="it-IT" altLang="it-IT" sz="3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>
            <a:extLst>
              <a:ext uri="{FF2B5EF4-FFF2-40B4-BE49-F238E27FC236}">
                <a16:creationId xmlns:a16="http://schemas.microsoft.com/office/drawing/2014/main" id="{5B97D4C7-29D8-064B-9A7E-8C9F341B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28" y="1295615"/>
            <a:ext cx="2913063" cy="671512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latin typeface="News Gothic MT" panose="020B0503020103020203" pitchFamily="34" charset="0"/>
                <a:ea typeface="ＭＳ Ｐゴシック" panose="020B0600070205080204" pitchFamily="34" charset="-128"/>
              </a:rPr>
              <a:t>La piovosità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68278A2-6975-5045-8FC6-6DD3F45EB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0482" y="1295615"/>
            <a:ext cx="5120118" cy="5082471"/>
          </a:xfrm>
        </p:spPr>
      </p:pic>
      <p:sp>
        <p:nvSpPr>
          <p:cNvPr id="24579" name="Segnaposto numero diapositiva 3">
            <a:extLst>
              <a:ext uri="{FF2B5EF4-FFF2-40B4-BE49-F238E27FC236}">
                <a16:creationId xmlns:a16="http://schemas.microsoft.com/office/drawing/2014/main" id="{6643CD2E-9573-AD49-A9B0-21EF6A76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6549A8-ECEE-3D44-B747-B689A6087640}" type="slidenum">
              <a:rPr lang="it-IT" altLang="it-IT" sz="3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81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202</Words>
  <Application>Microsoft Macintosh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ＭＳ Ｐゴシック</vt:lpstr>
      <vt:lpstr>Aptos</vt:lpstr>
      <vt:lpstr>Aptos Display</vt:lpstr>
      <vt:lpstr>Arial</vt:lpstr>
      <vt:lpstr>News Gothic MT</vt:lpstr>
      <vt:lpstr>Tema di Office</vt:lpstr>
      <vt:lpstr>La regione al confine orientale dal fascismo a Fratelli d’Italia.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Le parti deI Friuli Venezia Giulia</vt:lpstr>
      <vt:lpstr>L’altimetria</vt:lpstr>
      <vt:lpstr>L’idrografia</vt:lpstr>
      <vt:lpstr>La piovosità</vt:lpstr>
      <vt:lpstr>Le sottoregioni naturali secondo  Olinto Marinelli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 zilli</dc:creator>
  <cp:lastModifiedBy>sergio zilli</cp:lastModifiedBy>
  <cp:revision>9</cp:revision>
  <dcterms:created xsi:type="dcterms:W3CDTF">2025-09-22T06:18:45Z</dcterms:created>
  <dcterms:modified xsi:type="dcterms:W3CDTF">2025-09-29T07:01:02Z</dcterms:modified>
</cp:coreProperties>
</file>