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15" r:id="rId3"/>
    <p:sldId id="301" r:id="rId4"/>
    <p:sldId id="302" r:id="rId5"/>
    <p:sldId id="316" r:id="rId6"/>
    <p:sldId id="317" r:id="rId7"/>
    <p:sldId id="322" r:id="rId8"/>
    <p:sldId id="304" r:id="rId9"/>
    <p:sldId id="305" r:id="rId10"/>
    <p:sldId id="323" r:id="rId11"/>
    <p:sldId id="324" r:id="rId12"/>
    <p:sldId id="325" r:id="rId13"/>
    <p:sldId id="311" r:id="rId14"/>
    <p:sldId id="318" r:id="rId15"/>
    <p:sldId id="308" r:id="rId16"/>
    <p:sldId id="310" r:id="rId17"/>
    <p:sldId id="319" r:id="rId18"/>
    <p:sldId id="309" r:id="rId19"/>
    <p:sldId id="320" r:id="rId20"/>
    <p:sldId id="321" r:id="rId21"/>
    <p:sldId id="266" r:id="rId22"/>
    <p:sldId id="265" r:id="rId23"/>
    <p:sldId id="267" r:id="rId24"/>
    <p:sldId id="368" r:id="rId25"/>
    <p:sldId id="314" r:id="rId26"/>
    <p:sldId id="281" r:id="rId27"/>
    <p:sldId id="268" r:id="rId28"/>
    <p:sldId id="369" r:id="rId29"/>
    <p:sldId id="269" r:id="rId30"/>
    <p:sldId id="370" r:id="rId31"/>
    <p:sldId id="262" r:id="rId32"/>
    <p:sldId id="263" r:id="rId33"/>
    <p:sldId id="264" r:id="rId34"/>
    <p:sldId id="271" r:id="rId35"/>
    <p:sldId id="272" r:id="rId36"/>
    <p:sldId id="273" r:id="rId37"/>
    <p:sldId id="274" r:id="rId38"/>
    <p:sldId id="275" r:id="rId39"/>
    <p:sldId id="276" r:id="rId40"/>
    <p:sldId id="277" r:id="rId41"/>
    <p:sldId id="313"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3"/>
    <p:restoredTop sz="93192"/>
  </p:normalViewPr>
  <p:slideViewPr>
    <p:cSldViewPr snapToGrid="0">
      <p:cViewPr varScale="1">
        <p:scale>
          <a:sx n="98" d="100"/>
          <a:sy n="98" d="100"/>
        </p:scale>
        <p:origin x="5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705F1B-BC84-8663-2554-3F673F8FF4F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3FCC64C-A0A5-679B-2731-0CF288DCD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3F06409-AE13-46F9-C7F3-78EDEDCEC1FE}"/>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5" name="Segnaposto piè di pagina 4">
            <a:extLst>
              <a:ext uri="{FF2B5EF4-FFF2-40B4-BE49-F238E27FC236}">
                <a16:creationId xmlns:a16="http://schemas.microsoft.com/office/drawing/2014/main" id="{B9405C2D-177D-574D-F17F-2786D6A4685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DA2337-2664-DCDA-9624-97B47B9E0C61}"/>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188475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DF48E2-EF5F-4C64-B3DD-4D1705F21DE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10FF2DF-7FC8-716A-6F8E-8B81B3E37C9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5487B1F-DFEE-6AD9-BB45-80024C73798B}"/>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5" name="Segnaposto piè di pagina 4">
            <a:extLst>
              <a:ext uri="{FF2B5EF4-FFF2-40B4-BE49-F238E27FC236}">
                <a16:creationId xmlns:a16="http://schemas.microsoft.com/office/drawing/2014/main" id="{674E31A5-D14C-CDED-7CF0-737E4F02059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BB1F9A-3FA4-F11F-7BCF-BEC69E7151DE}"/>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375082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494B4FD-C906-53BC-CA7B-21458EE25CF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0B7E48B-BDB3-E1C3-735E-F076D704575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51CA777-04F5-D6CE-6D85-070EC339404F}"/>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5" name="Segnaposto piè di pagina 4">
            <a:extLst>
              <a:ext uri="{FF2B5EF4-FFF2-40B4-BE49-F238E27FC236}">
                <a16:creationId xmlns:a16="http://schemas.microsoft.com/office/drawing/2014/main" id="{4BEA9B17-BD1F-260F-76FA-E94F14FC1C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5C5ADB5-46BB-B637-7C61-AB70EEF3C720}"/>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740832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3FD111-C07E-31FF-01A7-236D7DBA7F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3A03971-FE00-60A1-421D-724F2BD605F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88A617D-6595-EADB-150E-C8C43C650F18}"/>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5" name="Segnaposto piè di pagina 4">
            <a:extLst>
              <a:ext uri="{FF2B5EF4-FFF2-40B4-BE49-F238E27FC236}">
                <a16:creationId xmlns:a16="http://schemas.microsoft.com/office/drawing/2014/main" id="{0BFB15CE-5790-9EE2-39B1-E7E02551A8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F6E60C-61F4-3DE2-F8E1-4F396B1399BF}"/>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36029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2A01AC-A430-F0B0-B9B5-0B906E1ECF0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8D73ACD-DD22-87F2-DC18-C56D893006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58CCD3F-661F-8CA5-6B36-E6486CEE09AE}"/>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5" name="Segnaposto piè di pagina 4">
            <a:extLst>
              <a:ext uri="{FF2B5EF4-FFF2-40B4-BE49-F238E27FC236}">
                <a16:creationId xmlns:a16="http://schemas.microsoft.com/office/drawing/2014/main" id="{2BE6E3DB-A1AF-DE33-CD8B-BA01AC14EB7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3DE1D4-A871-BD95-7760-3EAE16F01356}"/>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3688281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65DC1A-7256-90FB-8984-6D7AAAC3657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14B72A-C30C-EA52-0AA8-118140D605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80DF4AF-3D21-6503-6154-C144B7AC3C3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66ED6B7-E873-93F6-BFE2-BA995D80C71A}"/>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6" name="Segnaposto piè di pagina 5">
            <a:extLst>
              <a:ext uri="{FF2B5EF4-FFF2-40B4-BE49-F238E27FC236}">
                <a16:creationId xmlns:a16="http://schemas.microsoft.com/office/drawing/2014/main" id="{6F23A7BA-7F54-52B9-D185-CC38E206938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54341D8-6DEA-28C8-5149-49500DEEF6D6}"/>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331946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891AEA-ED8D-FF8E-CE10-616919A6DD2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EBBABD7-A400-D40B-5F81-13477886E9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A3D86C6-C2C5-1F43-3178-3D6D277EE71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8C4E934-75DC-3A92-D6B5-B594B7B6FD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8987D9E-B886-503C-A3DA-CCD7E2929B7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2C0FDE2-B1EE-731F-EC12-D7FEA4573CA8}"/>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8" name="Segnaposto piè di pagina 7">
            <a:extLst>
              <a:ext uri="{FF2B5EF4-FFF2-40B4-BE49-F238E27FC236}">
                <a16:creationId xmlns:a16="http://schemas.microsoft.com/office/drawing/2014/main" id="{1BE47991-486E-15DA-70B5-B6342FE8CF5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5CC96B5-8449-152A-01CA-037212E070EC}"/>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48489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E7A5F-2D8F-67FB-7439-090EC55DFE9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B75B97C-E42C-BBC9-5653-1AA4A4AD3094}"/>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4" name="Segnaposto piè di pagina 3">
            <a:extLst>
              <a:ext uri="{FF2B5EF4-FFF2-40B4-BE49-F238E27FC236}">
                <a16:creationId xmlns:a16="http://schemas.microsoft.com/office/drawing/2014/main" id="{17A7AD9B-2E5E-1A9A-266B-C98EB2E046A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30856E4-B836-9BDE-22A5-2DD2295D185B}"/>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64993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1ECAE62-8DD5-E00A-F302-104D5BD38F1C}"/>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3" name="Segnaposto piè di pagina 2">
            <a:extLst>
              <a:ext uri="{FF2B5EF4-FFF2-40B4-BE49-F238E27FC236}">
                <a16:creationId xmlns:a16="http://schemas.microsoft.com/office/drawing/2014/main" id="{6F48954A-B530-1278-AB15-90BA4D25803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EECF181-17B5-7E64-76AC-9FCFBA4F10E8}"/>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197668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31E7C6-8514-6CAD-DF51-B04FC37CC09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28D5917-CCF9-332B-9212-3485F764C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7B59372-85C8-8B83-FFCD-57CC47CB23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65F40AA-F729-15F9-506F-1AD070B23E38}"/>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6" name="Segnaposto piè di pagina 5">
            <a:extLst>
              <a:ext uri="{FF2B5EF4-FFF2-40B4-BE49-F238E27FC236}">
                <a16:creationId xmlns:a16="http://schemas.microsoft.com/office/drawing/2014/main" id="{981AE4BC-7B8B-85B9-FD70-4454DFA4627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B5987D9-47D0-7C31-E335-02BA316AC83D}"/>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166115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592B77-4B75-B236-85B2-C68438E996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A699D6D-6AFA-82B3-6654-A844B0C5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E74A5B7-FC85-DB97-C8E9-7C40F2122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F1845FF-6D4E-1EA7-0414-56B216E2FA18}"/>
              </a:ext>
            </a:extLst>
          </p:cNvPr>
          <p:cNvSpPr>
            <a:spLocks noGrp="1"/>
          </p:cNvSpPr>
          <p:nvPr>
            <p:ph type="dt" sz="half" idx="10"/>
          </p:nvPr>
        </p:nvSpPr>
        <p:spPr/>
        <p:txBody>
          <a:bodyPr/>
          <a:lstStyle/>
          <a:p>
            <a:fld id="{255C783F-B79E-F042-BFAF-08A420B6D872}" type="datetimeFigureOut">
              <a:rPr lang="it-IT" smtClean="0"/>
              <a:t>29/09/25</a:t>
            </a:fld>
            <a:endParaRPr lang="it-IT"/>
          </a:p>
        </p:txBody>
      </p:sp>
      <p:sp>
        <p:nvSpPr>
          <p:cNvPr id="6" name="Segnaposto piè di pagina 5">
            <a:extLst>
              <a:ext uri="{FF2B5EF4-FFF2-40B4-BE49-F238E27FC236}">
                <a16:creationId xmlns:a16="http://schemas.microsoft.com/office/drawing/2014/main" id="{BF70EDDC-FB21-452F-609D-C03B284C995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40C283F-74C5-2B72-2DAB-077E11FB199A}"/>
              </a:ext>
            </a:extLst>
          </p:cNvPr>
          <p:cNvSpPr>
            <a:spLocks noGrp="1"/>
          </p:cNvSpPr>
          <p:nvPr>
            <p:ph type="sldNum" sz="quarter" idx="12"/>
          </p:nvPr>
        </p:nvSpPr>
        <p:spPr/>
        <p:txBody>
          <a:bodyPr/>
          <a:lstStyle/>
          <a:p>
            <a:fld id="{ACEA9D15-B8DF-454E-BA90-A6B0C651704B}" type="slidenum">
              <a:rPr lang="it-IT" smtClean="0"/>
              <a:t>‹N›</a:t>
            </a:fld>
            <a:endParaRPr lang="it-IT"/>
          </a:p>
        </p:txBody>
      </p:sp>
    </p:spTree>
    <p:extLst>
      <p:ext uri="{BB962C8B-B14F-4D97-AF65-F5344CB8AC3E}">
        <p14:creationId xmlns:p14="http://schemas.microsoft.com/office/powerpoint/2010/main" val="167994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FE6732A-5CDD-21FC-9F2A-368002A47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68BE1C-1E92-D13B-907B-ED6E9252F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E8B146-1F60-2970-551F-6B87FB6BC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5C783F-B79E-F042-BFAF-08A420B6D872}" type="datetimeFigureOut">
              <a:rPr lang="it-IT" smtClean="0"/>
              <a:t>29/09/25</a:t>
            </a:fld>
            <a:endParaRPr lang="it-IT"/>
          </a:p>
        </p:txBody>
      </p:sp>
      <p:sp>
        <p:nvSpPr>
          <p:cNvPr id="5" name="Segnaposto piè di pagina 4">
            <a:extLst>
              <a:ext uri="{FF2B5EF4-FFF2-40B4-BE49-F238E27FC236}">
                <a16:creationId xmlns:a16="http://schemas.microsoft.com/office/drawing/2014/main" id="{923E539F-287B-5414-6049-1F3550BF4B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1E2D8396-C370-1B81-AC55-EC854DC86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EA9D15-B8DF-454E-BA90-A6B0C651704B}" type="slidenum">
              <a:rPr lang="it-IT" smtClean="0"/>
              <a:t>‹N›</a:t>
            </a:fld>
            <a:endParaRPr lang="it-IT"/>
          </a:p>
        </p:txBody>
      </p:sp>
    </p:spTree>
    <p:extLst>
      <p:ext uri="{BB962C8B-B14F-4D97-AF65-F5344CB8AC3E}">
        <p14:creationId xmlns:p14="http://schemas.microsoft.com/office/powerpoint/2010/main" val="1716859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regione.fvg.it/rafvg/export/sites/default/RAFVG/GEN/statistica/FOGLIA3/FOGLIA105/allegati/Regione_in_cifre_2024_169.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BAAEC2-3A2C-820D-0F8F-134A07986A8B}"/>
              </a:ext>
            </a:extLst>
          </p:cNvPr>
          <p:cNvSpPr>
            <a:spLocks noGrp="1"/>
          </p:cNvSpPr>
          <p:nvPr>
            <p:ph type="ctrTitle"/>
          </p:nvPr>
        </p:nvSpPr>
        <p:spPr>
          <a:xfrm>
            <a:off x="1244600" y="1122363"/>
            <a:ext cx="9423400" cy="1849437"/>
          </a:xfrm>
        </p:spPr>
        <p:txBody>
          <a:bodyPr>
            <a:normAutofit fontScale="90000"/>
          </a:bodyPr>
          <a:lstStyle/>
          <a:p>
            <a:r>
              <a:rPr lang="it-IT" b="1" dirty="0"/>
              <a:t>La regione al confine orientale dal fascismo a Fratelli d’Italia.</a:t>
            </a:r>
          </a:p>
        </p:txBody>
      </p:sp>
      <p:sp>
        <p:nvSpPr>
          <p:cNvPr id="3" name="Sottotitolo 2">
            <a:extLst>
              <a:ext uri="{FF2B5EF4-FFF2-40B4-BE49-F238E27FC236}">
                <a16:creationId xmlns:a16="http://schemas.microsoft.com/office/drawing/2014/main" id="{54331C8A-8179-69D4-523B-3E8136C35AB2}"/>
              </a:ext>
            </a:extLst>
          </p:cNvPr>
          <p:cNvSpPr>
            <a:spLocks noGrp="1"/>
          </p:cNvSpPr>
          <p:nvPr>
            <p:ph type="subTitle" idx="1"/>
          </p:nvPr>
        </p:nvSpPr>
        <p:spPr>
          <a:xfrm>
            <a:off x="838200" y="3602038"/>
            <a:ext cx="10579100" cy="2493962"/>
          </a:xfrm>
        </p:spPr>
        <p:txBody>
          <a:bodyPr>
            <a:normAutofit/>
          </a:bodyPr>
          <a:lstStyle/>
          <a:p>
            <a:r>
              <a:rPr lang="it-IT" sz="3200" b="1" i="1" dirty="0"/>
              <a:t>Sergio Zilli</a:t>
            </a:r>
          </a:p>
          <a:p>
            <a:r>
              <a:rPr lang="it-IT" sz="3200" dirty="0" err="1"/>
              <a:t>a.a</a:t>
            </a:r>
            <a:r>
              <a:rPr lang="it-IT" sz="3200" dirty="0"/>
              <a:t>. 2025-2026</a:t>
            </a:r>
          </a:p>
          <a:p>
            <a:endParaRPr lang="it-IT" sz="1100" dirty="0"/>
          </a:p>
          <a:p>
            <a:r>
              <a:rPr lang="it-IT" sz="2000" dirty="0"/>
              <a:t>GEOGRAFIA STORICA DELL'ODIERNO FRIULI VENEZIA GIULIA – LM 641</a:t>
            </a:r>
          </a:p>
          <a:p>
            <a:endParaRPr lang="it-IT" sz="1100" dirty="0"/>
          </a:p>
          <a:p>
            <a:r>
              <a:rPr lang="it-IT" sz="2000" dirty="0"/>
              <a:t>Corso di studio: LE65 - STUDI STORICI. DALL'ANTICO AL CONTEMPORANEO</a:t>
            </a:r>
          </a:p>
        </p:txBody>
      </p:sp>
    </p:spTree>
    <p:extLst>
      <p:ext uri="{BB962C8B-B14F-4D97-AF65-F5344CB8AC3E}">
        <p14:creationId xmlns:p14="http://schemas.microsoft.com/office/powerpoint/2010/main" val="51241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numero, Carattere&#10;&#10;Il contenuto generato dall'IA potrebbe non essere corretto.">
            <a:extLst>
              <a:ext uri="{FF2B5EF4-FFF2-40B4-BE49-F238E27FC236}">
                <a16:creationId xmlns:a16="http://schemas.microsoft.com/office/drawing/2014/main" id="{F8222150-E9BA-1D0C-F117-DB6B82E54552}"/>
              </a:ext>
            </a:extLst>
          </p:cNvPr>
          <p:cNvPicPr>
            <a:picLocks noGrp="1" noChangeAspect="1"/>
          </p:cNvPicPr>
          <p:nvPr>
            <p:ph idx="1"/>
          </p:nvPr>
        </p:nvPicPr>
        <p:blipFill>
          <a:blip r:embed="rId2"/>
          <a:stretch>
            <a:fillRect/>
          </a:stretch>
        </p:blipFill>
        <p:spPr>
          <a:xfrm>
            <a:off x="3745719" y="0"/>
            <a:ext cx="8214102" cy="6954696"/>
          </a:xfrm>
        </p:spPr>
      </p:pic>
      <p:sp>
        <p:nvSpPr>
          <p:cNvPr id="6" name="CasellaDiTesto 5">
            <a:extLst>
              <a:ext uri="{FF2B5EF4-FFF2-40B4-BE49-F238E27FC236}">
                <a16:creationId xmlns:a16="http://schemas.microsoft.com/office/drawing/2014/main" id="{CB0A8C14-ECFE-67E5-9456-B459A4933041}"/>
              </a:ext>
            </a:extLst>
          </p:cNvPr>
          <p:cNvSpPr txBox="1"/>
          <p:nvPr/>
        </p:nvSpPr>
        <p:spPr>
          <a:xfrm>
            <a:off x="232179" y="1690688"/>
            <a:ext cx="3164164" cy="4524315"/>
          </a:xfrm>
          <a:prstGeom prst="rect">
            <a:avLst/>
          </a:prstGeom>
          <a:noFill/>
        </p:spPr>
        <p:txBody>
          <a:bodyPr wrap="square" rtlCol="0">
            <a:spAutoFit/>
          </a:bodyPr>
          <a:lstStyle/>
          <a:p>
            <a:r>
              <a:rPr lang="en-US" dirty="0"/>
              <a:t>Tra le </a:t>
            </a:r>
            <a:r>
              <a:rPr lang="en-US" dirty="0" err="1"/>
              <a:t>colture</a:t>
            </a:r>
            <a:r>
              <a:rPr lang="en-US" dirty="0"/>
              <a:t> </a:t>
            </a:r>
            <a:r>
              <a:rPr lang="en-US" dirty="0" err="1"/>
              <a:t>l’attività</a:t>
            </a:r>
            <a:r>
              <a:rPr lang="en-US" dirty="0"/>
              <a:t> </a:t>
            </a:r>
            <a:r>
              <a:rPr lang="en-US" dirty="0" err="1"/>
              <a:t>che</a:t>
            </a:r>
            <a:r>
              <a:rPr lang="en-US" dirty="0"/>
              <a:t> genera il </a:t>
            </a:r>
            <a:r>
              <a:rPr lang="en-US" dirty="0" err="1"/>
              <a:t>maggior</a:t>
            </a:r>
            <a:r>
              <a:rPr lang="en-US" dirty="0"/>
              <a:t> </a:t>
            </a:r>
            <a:r>
              <a:rPr lang="en-US" dirty="0" err="1"/>
              <a:t>movimento</a:t>
            </a:r>
            <a:r>
              <a:rPr lang="en-US" dirty="0"/>
              <a:t> di </a:t>
            </a:r>
            <a:r>
              <a:rPr lang="en-US" dirty="0" err="1"/>
              <a:t>quattrini</a:t>
            </a:r>
            <a:r>
              <a:rPr lang="en-US" dirty="0"/>
              <a:t> </a:t>
            </a:r>
            <a:r>
              <a:rPr lang="en-US" dirty="0" err="1"/>
              <a:t>è</a:t>
            </a:r>
            <a:r>
              <a:rPr lang="en-US" dirty="0"/>
              <a:t> </a:t>
            </a:r>
            <a:r>
              <a:rPr lang="en-US" dirty="0" err="1"/>
              <a:t>quella</a:t>
            </a:r>
            <a:r>
              <a:rPr lang="en-US" dirty="0"/>
              <a:t> </a:t>
            </a:r>
            <a:r>
              <a:rPr lang="en-US" dirty="0" err="1"/>
              <a:t>delle</a:t>
            </a:r>
            <a:r>
              <a:rPr lang="en-US" dirty="0"/>
              <a:t> </a:t>
            </a:r>
            <a:r>
              <a:rPr lang="en-US" b="1" dirty="0" err="1"/>
              <a:t>produzioni</a:t>
            </a:r>
            <a:r>
              <a:rPr lang="en-US" b="1" dirty="0"/>
              <a:t> </a:t>
            </a:r>
            <a:r>
              <a:rPr lang="en-US" b="1" dirty="0" err="1"/>
              <a:t>vinicole</a:t>
            </a:r>
            <a:r>
              <a:rPr lang="en-US" dirty="0"/>
              <a:t>, con un </a:t>
            </a:r>
            <a:r>
              <a:rPr lang="en-US" dirty="0" err="1"/>
              <a:t>complesso</a:t>
            </a:r>
            <a:r>
              <a:rPr lang="en-US" dirty="0"/>
              <a:t> </a:t>
            </a:r>
            <a:r>
              <a:rPr lang="en-US" dirty="0" err="1"/>
              <a:t>che</a:t>
            </a:r>
            <a:r>
              <a:rPr lang="en-US" dirty="0"/>
              <a:t> quasi </a:t>
            </a:r>
            <a:r>
              <a:rPr lang="en-US" dirty="0" err="1"/>
              <a:t>triplica</a:t>
            </a:r>
            <a:r>
              <a:rPr lang="en-US" dirty="0"/>
              <a:t> </a:t>
            </a:r>
            <a:r>
              <a:rPr lang="en-US" dirty="0" err="1"/>
              <a:t>quello</a:t>
            </a:r>
            <a:r>
              <a:rPr lang="en-US" dirty="0"/>
              <a:t> </a:t>
            </a:r>
            <a:r>
              <a:rPr lang="en-US" dirty="0" err="1"/>
              <a:t>della</a:t>
            </a:r>
            <a:r>
              <a:rPr lang="en-US" dirty="0"/>
              <a:t> </a:t>
            </a:r>
            <a:r>
              <a:rPr lang="en-US" dirty="0" err="1"/>
              <a:t>seconda</a:t>
            </a:r>
            <a:r>
              <a:rPr lang="en-US" dirty="0"/>
              <a:t> voce in </a:t>
            </a:r>
            <a:r>
              <a:rPr lang="en-US" dirty="0" err="1"/>
              <a:t>graduatoria</a:t>
            </a:r>
            <a:r>
              <a:rPr lang="en-US" dirty="0"/>
              <a:t>, la </a:t>
            </a:r>
            <a:r>
              <a:rPr lang="en-US" b="1" dirty="0"/>
              <a:t>soia</a:t>
            </a:r>
            <a:r>
              <a:rPr lang="en-US" dirty="0"/>
              <a:t>, </a:t>
            </a:r>
            <a:r>
              <a:rPr lang="en-US" dirty="0" err="1"/>
              <a:t>seguita</a:t>
            </a:r>
            <a:r>
              <a:rPr lang="en-US" dirty="0"/>
              <a:t> dal </a:t>
            </a:r>
            <a:r>
              <a:rPr lang="en-US" b="1" dirty="0" err="1"/>
              <a:t>granoturco</a:t>
            </a:r>
            <a:r>
              <a:rPr lang="en-US" dirty="0"/>
              <a:t>, cui </a:t>
            </a:r>
            <a:r>
              <a:rPr lang="en-US" dirty="0" err="1"/>
              <a:t>seguono</a:t>
            </a:r>
            <a:r>
              <a:rPr lang="en-US" dirty="0"/>
              <a:t> </a:t>
            </a:r>
            <a:r>
              <a:rPr lang="en-US" dirty="0" err="1"/>
              <a:t>distanziate</a:t>
            </a:r>
            <a:r>
              <a:rPr lang="en-US" dirty="0"/>
              <a:t> </a:t>
            </a:r>
            <a:r>
              <a:rPr lang="en-US" b="1" dirty="0" err="1"/>
              <a:t>l’uva</a:t>
            </a:r>
            <a:r>
              <a:rPr lang="en-US" b="1" dirty="0"/>
              <a:t> da vino</a:t>
            </a:r>
            <a:r>
              <a:rPr lang="en-US" dirty="0"/>
              <a:t>, le </a:t>
            </a:r>
            <a:r>
              <a:rPr lang="en-US" b="1" dirty="0"/>
              <a:t>mele</a:t>
            </a:r>
            <a:r>
              <a:rPr lang="en-US" dirty="0"/>
              <a:t> e le  </a:t>
            </a:r>
            <a:r>
              <a:rPr lang="en-US" b="1" dirty="0" err="1"/>
              <a:t>coltivazioni</a:t>
            </a:r>
            <a:r>
              <a:rPr lang="en-US" b="1" dirty="0"/>
              <a:t> </a:t>
            </a:r>
            <a:r>
              <a:rPr lang="en-US" b="1" dirty="0" err="1"/>
              <a:t>foraggere</a:t>
            </a:r>
            <a:r>
              <a:rPr lang="en-US" b="1" dirty="0"/>
              <a:t>.</a:t>
            </a:r>
            <a:r>
              <a:rPr lang="en-US" dirty="0"/>
              <a:t> </a:t>
            </a:r>
          </a:p>
          <a:p>
            <a:endParaRPr lang="it-IT" dirty="0"/>
          </a:p>
          <a:p>
            <a:r>
              <a:rPr lang="it-IT" dirty="0"/>
              <a:t>Tra gli altri prodotti agricoli  svettano </a:t>
            </a:r>
            <a:r>
              <a:rPr lang="it-IT" b="1" dirty="0"/>
              <a:t>il latte </a:t>
            </a:r>
            <a:r>
              <a:rPr lang="it-IT" dirty="0"/>
              <a:t>e derivati, le </a:t>
            </a:r>
            <a:r>
              <a:rPr lang="it-IT" b="1" dirty="0"/>
              <a:t>carni suine</a:t>
            </a:r>
            <a:r>
              <a:rPr lang="it-IT" dirty="0"/>
              <a:t>, il </a:t>
            </a:r>
            <a:r>
              <a:rPr lang="it-IT" b="1" dirty="0"/>
              <a:t>pollame</a:t>
            </a:r>
            <a:r>
              <a:rPr lang="it-IT" dirty="0"/>
              <a:t> e le </a:t>
            </a:r>
            <a:r>
              <a:rPr lang="it-IT" b="1" dirty="0"/>
              <a:t>carni bovine</a:t>
            </a:r>
          </a:p>
        </p:txBody>
      </p:sp>
    </p:spTree>
    <p:extLst>
      <p:ext uri="{BB962C8B-B14F-4D97-AF65-F5344CB8AC3E}">
        <p14:creationId xmlns:p14="http://schemas.microsoft.com/office/powerpoint/2010/main" val="105763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A182DF-6B93-E5C1-35E5-A57BF2E3604C}"/>
              </a:ext>
            </a:extLst>
          </p:cNvPr>
          <p:cNvSpPr>
            <a:spLocks noGrp="1"/>
          </p:cNvSpPr>
          <p:nvPr>
            <p:ph type="title"/>
          </p:nvPr>
        </p:nvSpPr>
        <p:spPr/>
        <p:txBody>
          <a:bodyPr/>
          <a:lstStyle/>
          <a:p>
            <a:endParaRPr lang="it-IT"/>
          </a:p>
        </p:txBody>
      </p:sp>
      <p:graphicFrame>
        <p:nvGraphicFramePr>
          <p:cNvPr id="4" name="Segnaposto contenuto 3">
            <a:extLst>
              <a:ext uri="{FF2B5EF4-FFF2-40B4-BE49-F238E27FC236}">
                <a16:creationId xmlns:a16="http://schemas.microsoft.com/office/drawing/2014/main" id="{F292C277-D6F8-0A97-23D1-F4D7E5BA381C}"/>
              </a:ext>
            </a:extLst>
          </p:cNvPr>
          <p:cNvGraphicFramePr>
            <a:graphicFrameLocks noGrp="1"/>
          </p:cNvGraphicFramePr>
          <p:nvPr>
            <p:ph idx="1"/>
            <p:extLst>
              <p:ext uri="{D42A27DB-BD31-4B8C-83A1-F6EECF244321}">
                <p14:modId xmlns:p14="http://schemas.microsoft.com/office/powerpoint/2010/main" val="1778331983"/>
              </p:ext>
            </p:extLst>
          </p:nvPr>
        </p:nvGraphicFramePr>
        <p:xfrm>
          <a:off x="746760" y="38554"/>
          <a:ext cx="10330544" cy="6742739"/>
        </p:xfrm>
        <a:graphic>
          <a:graphicData uri="http://schemas.openxmlformats.org/drawingml/2006/table">
            <a:tbl>
              <a:tblPr>
                <a:tableStyleId>{5C22544A-7EE6-4342-B048-85BDC9FD1C3A}</a:tableStyleId>
              </a:tblPr>
              <a:tblGrid>
                <a:gridCol w="1531250">
                  <a:extLst>
                    <a:ext uri="{9D8B030D-6E8A-4147-A177-3AD203B41FA5}">
                      <a16:colId xmlns:a16="http://schemas.microsoft.com/office/drawing/2014/main" val="2171099632"/>
                    </a:ext>
                  </a:extLst>
                </a:gridCol>
                <a:gridCol w="1466549">
                  <a:extLst>
                    <a:ext uri="{9D8B030D-6E8A-4147-A177-3AD203B41FA5}">
                      <a16:colId xmlns:a16="http://schemas.microsoft.com/office/drawing/2014/main" val="3003462473"/>
                    </a:ext>
                  </a:extLst>
                </a:gridCol>
                <a:gridCol w="1466549">
                  <a:extLst>
                    <a:ext uri="{9D8B030D-6E8A-4147-A177-3AD203B41FA5}">
                      <a16:colId xmlns:a16="http://schemas.microsoft.com/office/drawing/2014/main" val="3392323709"/>
                    </a:ext>
                  </a:extLst>
                </a:gridCol>
                <a:gridCol w="1466549">
                  <a:extLst>
                    <a:ext uri="{9D8B030D-6E8A-4147-A177-3AD203B41FA5}">
                      <a16:colId xmlns:a16="http://schemas.microsoft.com/office/drawing/2014/main" val="2924455393"/>
                    </a:ext>
                  </a:extLst>
                </a:gridCol>
                <a:gridCol w="1466549">
                  <a:extLst>
                    <a:ext uri="{9D8B030D-6E8A-4147-A177-3AD203B41FA5}">
                      <a16:colId xmlns:a16="http://schemas.microsoft.com/office/drawing/2014/main" val="1949035518"/>
                    </a:ext>
                  </a:extLst>
                </a:gridCol>
                <a:gridCol w="1466549">
                  <a:extLst>
                    <a:ext uri="{9D8B030D-6E8A-4147-A177-3AD203B41FA5}">
                      <a16:colId xmlns:a16="http://schemas.microsoft.com/office/drawing/2014/main" val="170353492"/>
                    </a:ext>
                  </a:extLst>
                </a:gridCol>
                <a:gridCol w="1466549">
                  <a:extLst>
                    <a:ext uri="{9D8B030D-6E8A-4147-A177-3AD203B41FA5}">
                      <a16:colId xmlns:a16="http://schemas.microsoft.com/office/drawing/2014/main" val="2458001886"/>
                    </a:ext>
                  </a:extLst>
                </a:gridCol>
              </a:tblGrid>
              <a:tr h="157896">
                <a:tc gridSpan="7">
                  <a:txBody>
                    <a:bodyPr/>
                    <a:lstStyle/>
                    <a:p>
                      <a:pPr algn="just" fontAlgn="t">
                        <a:buNone/>
                      </a:pPr>
                      <a:r>
                        <a:rPr lang="it-IT" sz="1600" b="1" u="none" strike="noStrike" dirty="0">
                          <a:effectLst/>
                        </a:rPr>
                        <a:t>Tav. 11.4 - FVG OCCUPATI E TASSO DI OCCUPAZIONE 15-64 ANNI PER SESSO E PROVINCIA (dati in migliaia e in %) - Anno 2023</a:t>
                      </a:r>
                      <a:endParaRPr lang="it-IT" sz="1600" b="1" i="0" u="none" strike="noStrike" dirty="0">
                        <a:solidFill>
                          <a:srgbClr val="6496FF"/>
                        </a:solidFill>
                        <a:effectLst/>
                        <a:latin typeface="DecimaWE Rg"/>
                      </a:endParaRPr>
                    </a:p>
                  </a:txBody>
                  <a:tcPr marL="9229" marR="9229" marT="9229"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41135731"/>
                  </a:ext>
                </a:extLst>
              </a:tr>
              <a:tr h="263588">
                <a:tc rowSpan="2">
                  <a:txBody>
                    <a:bodyPr/>
                    <a:lstStyle/>
                    <a:p>
                      <a:pPr algn="l" fontAlgn="ctr">
                        <a:buNone/>
                      </a:pPr>
                      <a:r>
                        <a:rPr lang="it-IT" sz="1600" u="none" strike="noStrike">
                          <a:effectLst/>
                        </a:rPr>
                        <a:t>PROVINCE</a:t>
                      </a:r>
                      <a:endParaRPr lang="it-IT" sz="1600" b="0" i="0" u="none" strike="noStrike">
                        <a:effectLst/>
                        <a:latin typeface="DecimaWE Rg"/>
                      </a:endParaRPr>
                    </a:p>
                  </a:txBody>
                  <a:tcPr marL="9229" marR="9229" marT="9229" marB="0" anchor="ctr"/>
                </a:tc>
                <a:tc gridSpan="3">
                  <a:txBody>
                    <a:bodyPr/>
                    <a:lstStyle/>
                    <a:p>
                      <a:pPr algn="ctr" fontAlgn="ctr">
                        <a:buNone/>
                      </a:pPr>
                      <a:r>
                        <a:rPr lang="it-IT" sz="1600" u="none" strike="noStrike">
                          <a:effectLst/>
                        </a:rPr>
                        <a:t>OCCUPATI</a:t>
                      </a:r>
                      <a:endParaRPr lang="it-IT" sz="1600" b="0" i="0" u="none" strike="noStrike">
                        <a:effectLst/>
                        <a:latin typeface="DecimaWE Rg"/>
                      </a:endParaRPr>
                    </a:p>
                  </a:txBody>
                  <a:tcPr marL="9229" marR="9229" marT="9229" marB="0" anchor="ctr"/>
                </a:tc>
                <a:tc hMerge="1">
                  <a:txBody>
                    <a:bodyPr/>
                    <a:lstStyle/>
                    <a:p>
                      <a:endParaRPr lang="it-IT"/>
                    </a:p>
                  </a:txBody>
                  <a:tcPr/>
                </a:tc>
                <a:tc hMerge="1">
                  <a:txBody>
                    <a:bodyPr/>
                    <a:lstStyle/>
                    <a:p>
                      <a:endParaRPr lang="it-IT"/>
                    </a:p>
                  </a:txBody>
                  <a:tcPr/>
                </a:tc>
                <a:tc gridSpan="3">
                  <a:txBody>
                    <a:bodyPr/>
                    <a:lstStyle/>
                    <a:p>
                      <a:pPr algn="ctr" fontAlgn="ctr">
                        <a:buNone/>
                      </a:pPr>
                      <a:r>
                        <a:rPr lang="it-IT" sz="1600" u="none" strike="noStrike">
                          <a:effectLst/>
                        </a:rPr>
                        <a:t>TASSO DI OCCUPAZIONE</a:t>
                      </a:r>
                      <a:endParaRPr lang="it-IT" sz="1600" b="0" i="0" u="none" strike="noStrike">
                        <a:effectLst/>
                        <a:latin typeface="DecimaWE Rg"/>
                      </a:endParaRPr>
                    </a:p>
                  </a:txBody>
                  <a:tcPr marL="9229" marR="9229" marT="9229" marB="0" anchor="ct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32893521"/>
                  </a:ext>
                </a:extLst>
              </a:tr>
              <a:tr h="263588">
                <a:tc vMerge="1">
                  <a:txBody>
                    <a:bodyPr/>
                    <a:lstStyle/>
                    <a:p>
                      <a:endParaRPr lang="it-IT"/>
                    </a:p>
                  </a:txBody>
                  <a:tcPr/>
                </a:tc>
                <a:tc>
                  <a:txBody>
                    <a:bodyPr/>
                    <a:lstStyle/>
                    <a:p>
                      <a:pPr algn="r" fontAlgn="ctr">
                        <a:buNone/>
                      </a:pPr>
                      <a:r>
                        <a:rPr lang="it-IT" sz="1600" u="none" strike="noStrike">
                          <a:effectLst/>
                        </a:rPr>
                        <a:t>Maschi</a:t>
                      </a:r>
                      <a:endParaRPr lang="it-IT" sz="1600" b="0" i="0" u="none" strike="noStrike">
                        <a:effectLst/>
                        <a:latin typeface="DecimaWE Rg"/>
                      </a:endParaRPr>
                    </a:p>
                  </a:txBody>
                  <a:tcPr marL="9229" marR="9229" marT="9229" marB="0" anchor="ctr"/>
                </a:tc>
                <a:tc>
                  <a:txBody>
                    <a:bodyPr/>
                    <a:lstStyle/>
                    <a:p>
                      <a:pPr algn="r" fontAlgn="ctr">
                        <a:buNone/>
                      </a:pPr>
                      <a:r>
                        <a:rPr lang="it-IT" sz="1600" u="none" strike="noStrike">
                          <a:effectLst/>
                        </a:rPr>
                        <a:t>Femmine</a:t>
                      </a:r>
                      <a:endParaRPr lang="it-IT" sz="1600" b="0" i="0" u="none" strike="noStrike">
                        <a:effectLst/>
                        <a:latin typeface="DecimaWE Rg"/>
                      </a:endParaRPr>
                    </a:p>
                  </a:txBody>
                  <a:tcPr marL="9229" marR="9229" marT="9229" marB="0" anchor="ctr"/>
                </a:tc>
                <a:tc>
                  <a:txBody>
                    <a:bodyPr/>
                    <a:lstStyle/>
                    <a:p>
                      <a:pPr algn="r" fontAlgn="ctr">
                        <a:buNone/>
                      </a:pPr>
                      <a:r>
                        <a:rPr lang="it-IT" sz="1600" u="none" strike="noStrike">
                          <a:effectLst/>
                        </a:rPr>
                        <a:t>TOTALE</a:t>
                      </a:r>
                      <a:endParaRPr lang="it-IT" sz="1600" b="0" i="0" u="none" strike="noStrike">
                        <a:effectLst/>
                        <a:latin typeface="DecimaWE Rg"/>
                      </a:endParaRPr>
                    </a:p>
                  </a:txBody>
                  <a:tcPr marL="9229" marR="9229" marT="9229" marB="0" anchor="ctr"/>
                </a:tc>
                <a:tc>
                  <a:txBody>
                    <a:bodyPr/>
                    <a:lstStyle/>
                    <a:p>
                      <a:pPr algn="r" fontAlgn="ctr">
                        <a:buNone/>
                      </a:pPr>
                      <a:r>
                        <a:rPr lang="it-IT" sz="1600" u="none" strike="noStrike">
                          <a:effectLst/>
                        </a:rPr>
                        <a:t>Maschi</a:t>
                      </a:r>
                      <a:endParaRPr lang="it-IT" sz="1600" b="0" i="0" u="none" strike="noStrike">
                        <a:effectLst/>
                        <a:latin typeface="DecimaWE Rg"/>
                      </a:endParaRPr>
                    </a:p>
                  </a:txBody>
                  <a:tcPr marL="9229" marR="9229" marT="9229" marB="0" anchor="ctr"/>
                </a:tc>
                <a:tc>
                  <a:txBody>
                    <a:bodyPr/>
                    <a:lstStyle/>
                    <a:p>
                      <a:pPr algn="r" fontAlgn="ctr">
                        <a:buNone/>
                      </a:pPr>
                      <a:r>
                        <a:rPr lang="it-IT" sz="1600" u="none" strike="noStrike">
                          <a:effectLst/>
                        </a:rPr>
                        <a:t>Femmine</a:t>
                      </a:r>
                      <a:endParaRPr lang="it-IT" sz="1600" b="0" i="0" u="none" strike="noStrike">
                        <a:effectLst/>
                        <a:latin typeface="DecimaWE Rg"/>
                      </a:endParaRPr>
                    </a:p>
                  </a:txBody>
                  <a:tcPr marL="9229" marR="9229" marT="9229" marB="0" anchor="ctr"/>
                </a:tc>
                <a:tc>
                  <a:txBody>
                    <a:bodyPr/>
                    <a:lstStyle/>
                    <a:p>
                      <a:pPr algn="r" fontAlgn="ctr">
                        <a:buNone/>
                      </a:pPr>
                      <a:r>
                        <a:rPr lang="it-IT" sz="1600" u="none" strike="noStrike">
                          <a:effectLst/>
                        </a:rPr>
                        <a:t>TOTALE</a:t>
                      </a:r>
                      <a:endParaRPr lang="it-IT" sz="1600" b="0" i="0" u="none" strike="noStrike">
                        <a:effectLst/>
                        <a:latin typeface="DecimaWE Rg"/>
                      </a:endParaRPr>
                    </a:p>
                  </a:txBody>
                  <a:tcPr marL="9229" marR="9229" marT="9229" marB="0" anchor="ctr"/>
                </a:tc>
                <a:extLst>
                  <a:ext uri="{0D108BD9-81ED-4DB2-BD59-A6C34878D82A}">
                    <a16:rowId xmlns:a16="http://schemas.microsoft.com/office/drawing/2014/main" val="4005660881"/>
                  </a:ext>
                </a:extLst>
              </a:tr>
              <a:tr h="263588">
                <a:tc>
                  <a:txBody>
                    <a:bodyPr/>
                    <a:lstStyle/>
                    <a:p>
                      <a:pPr algn="l" fontAlgn="ctr">
                        <a:buNone/>
                      </a:pPr>
                      <a:r>
                        <a:rPr lang="it-IT" sz="1600" u="none" strike="noStrike" dirty="0">
                          <a:effectLst/>
                        </a:rPr>
                        <a:t>Pordenone</a:t>
                      </a:r>
                      <a:endParaRPr lang="it-IT" sz="1600" b="0" i="0" u="none" strike="noStrike" dirty="0">
                        <a:effectLst/>
                        <a:latin typeface="DecimaWE Rg"/>
                      </a:endParaRPr>
                    </a:p>
                  </a:txBody>
                  <a:tcPr marL="9229" marR="9229" marT="9229" marB="0" anchor="ctr"/>
                </a:tc>
                <a:tc>
                  <a:txBody>
                    <a:bodyPr/>
                    <a:lstStyle/>
                    <a:p>
                      <a:pPr algn="l" fontAlgn="ctr">
                        <a:buNone/>
                      </a:pPr>
                      <a:r>
                        <a:rPr lang="it-IT" sz="1600" u="none" strike="noStrike">
                          <a:effectLst/>
                        </a:rPr>
                        <a:t>        75,2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dirty="0">
                          <a:effectLst/>
                        </a:rPr>
                        <a:t>       59,7 </a:t>
                      </a:r>
                      <a:endParaRPr lang="it-IT" sz="1600" b="0" i="0" u="none" strike="noStrike" dirty="0">
                        <a:effectLst/>
                        <a:latin typeface="DecimaWE Rg"/>
                      </a:endParaRPr>
                    </a:p>
                  </a:txBody>
                  <a:tcPr marL="9229" marR="9229" marT="9229" marB="0" anchor="ctr"/>
                </a:tc>
                <a:tc>
                  <a:txBody>
                    <a:bodyPr/>
                    <a:lstStyle/>
                    <a:p>
                      <a:pPr algn="l" fontAlgn="ctr">
                        <a:buNone/>
                      </a:pPr>
                      <a:r>
                        <a:rPr lang="it-IT" sz="1600" u="none" strike="noStrike">
                          <a:effectLst/>
                        </a:rPr>
                        <a:t>      134,9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73,7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60,1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67,0 </a:t>
                      </a:r>
                      <a:endParaRPr lang="it-IT" sz="1600" b="0" i="0" u="none" strike="noStrike">
                        <a:effectLst/>
                        <a:latin typeface="DecimaWE Rg"/>
                      </a:endParaRPr>
                    </a:p>
                  </a:txBody>
                  <a:tcPr marL="9229" marR="9229" marT="9229" marB="0" anchor="ctr"/>
                </a:tc>
                <a:extLst>
                  <a:ext uri="{0D108BD9-81ED-4DB2-BD59-A6C34878D82A}">
                    <a16:rowId xmlns:a16="http://schemas.microsoft.com/office/drawing/2014/main" val="1267789920"/>
                  </a:ext>
                </a:extLst>
              </a:tr>
              <a:tr h="263588">
                <a:tc>
                  <a:txBody>
                    <a:bodyPr/>
                    <a:lstStyle/>
                    <a:p>
                      <a:pPr algn="l" fontAlgn="ctr">
                        <a:buNone/>
                      </a:pPr>
                      <a:r>
                        <a:rPr lang="it-IT" sz="1600" u="none" strike="noStrike">
                          <a:effectLst/>
                        </a:rPr>
                        <a:t>Udine</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126,4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101,5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227,9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76,1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62,8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69,5 </a:t>
                      </a:r>
                      <a:endParaRPr lang="it-IT" sz="1600" b="0" i="0" u="none" strike="noStrike">
                        <a:effectLst/>
                        <a:latin typeface="DecimaWE Rg"/>
                      </a:endParaRPr>
                    </a:p>
                  </a:txBody>
                  <a:tcPr marL="9229" marR="9229" marT="9229" marB="0" anchor="ctr"/>
                </a:tc>
                <a:extLst>
                  <a:ext uri="{0D108BD9-81ED-4DB2-BD59-A6C34878D82A}">
                    <a16:rowId xmlns:a16="http://schemas.microsoft.com/office/drawing/2014/main" val="2657660168"/>
                  </a:ext>
                </a:extLst>
              </a:tr>
              <a:tr h="263588">
                <a:tc>
                  <a:txBody>
                    <a:bodyPr/>
                    <a:lstStyle/>
                    <a:p>
                      <a:pPr algn="l" fontAlgn="ctr">
                        <a:buNone/>
                      </a:pPr>
                      <a:r>
                        <a:rPr lang="it-IT" sz="1600" u="none" strike="noStrike">
                          <a:effectLst/>
                        </a:rPr>
                        <a:t>Gorizia</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32,9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23,5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56,4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73,5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56,9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65,5 </a:t>
                      </a:r>
                      <a:endParaRPr lang="it-IT" sz="1600" b="0" i="0" u="none" strike="noStrike">
                        <a:effectLst/>
                        <a:latin typeface="DecimaWE Rg"/>
                      </a:endParaRPr>
                    </a:p>
                  </a:txBody>
                  <a:tcPr marL="9229" marR="9229" marT="9229" marB="0" anchor="ctr"/>
                </a:tc>
                <a:extLst>
                  <a:ext uri="{0D108BD9-81ED-4DB2-BD59-A6C34878D82A}">
                    <a16:rowId xmlns:a16="http://schemas.microsoft.com/office/drawing/2014/main" val="3574482569"/>
                  </a:ext>
                </a:extLst>
              </a:tr>
              <a:tr h="263588">
                <a:tc>
                  <a:txBody>
                    <a:bodyPr/>
                    <a:lstStyle/>
                    <a:p>
                      <a:pPr algn="l" fontAlgn="ctr">
                        <a:buNone/>
                      </a:pPr>
                      <a:r>
                        <a:rPr lang="it-IT" sz="1600" u="none" strike="noStrike">
                          <a:effectLst/>
                        </a:rPr>
                        <a:t>Trieste</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53,5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47,2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100,7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75,8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67,2 </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        71,5 </a:t>
                      </a:r>
                      <a:endParaRPr lang="it-IT" sz="1600" b="0" i="0" u="none" strike="noStrike">
                        <a:effectLst/>
                        <a:latin typeface="DecimaWE Rg"/>
                      </a:endParaRPr>
                    </a:p>
                  </a:txBody>
                  <a:tcPr marL="9229" marR="9229" marT="9229" marB="0" anchor="ctr"/>
                </a:tc>
                <a:extLst>
                  <a:ext uri="{0D108BD9-81ED-4DB2-BD59-A6C34878D82A}">
                    <a16:rowId xmlns:a16="http://schemas.microsoft.com/office/drawing/2014/main" val="2424271025"/>
                  </a:ext>
                </a:extLst>
              </a:tr>
              <a:tr h="263588">
                <a:tc>
                  <a:txBody>
                    <a:bodyPr/>
                    <a:lstStyle/>
                    <a:p>
                      <a:pPr algn="l" fontAlgn="ctr">
                        <a:buNone/>
                      </a:pPr>
                      <a:r>
                        <a:rPr lang="it-IT" sz="1600" u="none" strike="noStrike">
                          <a:effectLst/>
                        </a:rPr>
                        <a:t>FVG</a:t>
                      </a:r>
                      <a:endParaRPr lang="it-IT" sz="1600" b="1" i="0" u="none" strike="noStrike">
                        <a:effectLst/>
                        <a:latin typeface="DecimaWE Rg"/>
                      </a:endParaRPr>
                    </a:p>
                  </a:txBody>
                  <a:tcPr marL="9229" marR="9229" marT="9229" marB="0" anchor="ctr"/>
                </a:tc>
                <a:tc>
                  <a:txBody>
                    <a:bodyPr/>
                    <a:lstStyle/>
                    <a:p>
                      <a:pPr algn="l" fontAlgn="ctr">
                        <a:buNone/>
                      </a:pPr>
                      <a:r>
                        <a:rPr lang="it-IT" sz="1600" u="none" strike="noStrike">
                          <a:effectLst/>
                        </a:rPr>
                        <a:t>      288,0 </a:t>
                      </a:r>
                      <a:endParaRPr lang="it-IT" sz="1600" b="1" i="0" u="none" strike="noStrike">
                        <a:effectLst/>
                        <a:latin typeface="DecimaWE Rg"/>
                      </a:endParaRPr>
                    </a:p>
                  </a:txBody>
                  <a:tcPr marL="9229" marR="9229" marT="9229" marB="0" anchor="ctr"/>
                </a:tc>
                <a:tc>
                  <a:txBody>
                    <a:bodyPr/>
                    <a:lstStyle/>
                    <a:p>
                      <a:pPr algn="l" fontAlgn="ctr">
                        <a:buNone/>
                      </a:pPr>
                      <a:r>
                        <a:rPr lang="it-IT" sz="1600" u="none" strike="noStrike">
                          <a:effectLst/>
                        </a:rPr>
                        <a:t>      231,9 </a:t>
                      </a:r>
                      <a:endParaRPr lang="it-IT" sz="1600" b="1" i="0" u="none" strike="noStrike">
                        <a:effectLst/>
                        <a:latin typeface="DecimaWE Rg"/>
                      </a:endParaRPr>
                    </a:p>
                  </a:txBody>
                  <a:tcPr marL="9229" marR="9229" marT="9229" marB="0" anchor="ctr"/>
                </a:tc>
                <a:tc>
                  <a:txBody>
                    <a:bodyPr/>
                    <a:lstStyle/>
                    <a:p>
                      <a:pPr algn="l" fontAlgn="ctr">
                        <a:buNone/>
                      </a:pPr>
                      <a:r>
                        <a:rPr lang="it-IT" sz="1600" u="none" strike="noStrike">
                          <a:effectLst/>
                        </a:rPr>
                        <a:t>      519,9 </a:t>
                      </a:r>
                      <a:endParaRPr lang="it-IT" sz="1600" b="1" i="0" u="none" strike="noStrike">
                        <a:effectLst/>
                        <a:latin typeface="DecimaWE Rg"/>
                      </a:endParaRPr>
                    </a:p>
                  </a:txBody>
                  <a:tcPr marL="9229" marR="9229" marT="9229" marB="0" anchor="ctr"/>
                </a:tc>
                <a:tc>
                  <a:txBody>
                    <a:bodyPr/>
                    <a:lstStyle/>
                    <a:p>
                      <a:pPr algn="l" fontAlgn="ctr">
                        <a:buNone/>
                      </a:pPr>
                      <a:r>
                        <a:rPr lang="it-IT" sz="1600" u="none" strike="noStrike">
                          <a:effectLst/>
                        </a:rPr>
                        <a:t>        75,1 </a:t>
                      </a:r>
                      <a:endParaRPr lang="it-IT" sz="1600" b="1" i="0" u="none" strike="noStrike">
                        <a:effectLst/>
                        <a:latin typeface="DecimaWE Rg"/>
                      </a:endParaRPr>
                    </a:p>
                  </a:txBody>
                  <a:tcPr marL="9229" marR="9229" marT="9229" marB="0" anchor="ctr"/>
                </a:tc>
                <a:tc>
                  <a:txBody>
                    <a:bodyPr/>
                    <a:lstStyle/>
                    <a:p>
                      <a:pPr algn="l" fontAlgn="ctr">
                        <a:buNone/>
                      </a:pPr>
                      <a:r>
                        <a:rPr lang="it-IT" sz="1600" u="none" strike="noStrike">
                          <a:effectLst/>
                        </a:rPr>
                        <a:t>        62,2 </a:t>
                      </a:r>
                      <a:endParaRPr lang="it-IT" sz="1600" b="1" i="0" u="none" strike="noStrike">
                        <a:effectLst/>
                        <a:latin typeface="DecimaWE Rg"/>
                      </a:endParaRPr>
                    </a:p>
                  </a:txBody>
                  <a:tcPr marL="9229" marR="9229" marT="9229" marB="0" anchor="ctr"/>
                </a:tc>
                <a:tc>
                  <a:txBody>
                    <a:bodyPr/>
                    <a:lstStyle/>
                    <a:p>
                      <a:pPr algn="l" fontAlgn="ctr">
                        <a:buNone/>
                      </a:pPr>
                      <a:r>
                        <a:rPr lang="it-IT" sz="1600" u="none" strike="noStrike">
                          <a:effectLst/>
                        </a:rPr>
                        <a:t>        68,7 </a:t>
                      </a:r>
                      <a:endParaRPr lang="it-IT" sz="1600" b="1" i="0" u="none" strike="noStrike">
                        <a:effectLst/>
                        <a:latin typeface="DecimaWE Rg"/>
                      </a:endParaRPr>
                    </a:p>
                  </a:txBody>
                  <a:tcPr marL="9229" marR="9229" marT="9229" marB="0" anchor="ctr"/>
                </a:tc>
                <a:extLst>
                  <a:ext uri="{0D108BD9-81ED-4DB2-BD59-A6C34878D82A}">
                    <a16:rowId xmlns:a16="http://schemas.microsoft.com/office/drawing/2014/main" val="2310256958"/>
                  </a:ext>
                </a:extLst>
              </a:tr>
              <a:tr h="263588">
                <a:tc gridSpan="7">
                  <a:txBody>
                    <a:bodyPr/>
                    <a:lstStyle/>
                    <a:p>
                      <a:pPr algn="l" fontAlgn="t">
                        <a:buNone/>
                      </a:pPr>
                      <a:r>
                        <a:rPr lang="it-IT" sz="1600" u="none" strike="noStrike">
                          <a:effectLst/>
                        </a:rPr>
                        <a:t>Fonte: ISTAT, Rilevazione sulle forze di lavoro</a:t>
                      </a:r>
                      <a:endParaRPr lang="it-IT" sz="1600" b="0" i="0" u="none" strike="noStrike">
                        <a:effectLst/>
                        <a:latin typeface="DecimaWE Rg"/>
                      </a:endParaRPr>
                    </a:p>
                  </a:txBody>
                  <a:tcPr marL="9229" marR="9229" marT="9229"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672728575"/>
                  </a:ext>
                </a:extLst>
              </a:tr>
              <a:tr h="344218">
                <a:tc>
                  <a:txBody>
                    <a:bodyPr/>
                    <a:lstStyle/>
                    <a:p>
                      <a:pPr algn="l" fontAlgn="b">
                        <a:buNone/>
                      </a:pPr>
                      <a:endParaRPr lang="it-IT" sz="1600" b="0" i="0" u="none" strike="noStrike" dirty="0">
                        <a:effectLst/>
                        <a:latin typeface="DecimaWE Rg"/>
                      </a:endParaRPr>
                    </a:p>
                  </a:txBody>
                  <a:tcPr marL="9229" marR="9229" marT="9229" marB="0" anchor="b"/>
                </a:tc>
                <a:tc>
                  <a:txBody>
                    <a:bodyPr/>
                    <a:lstStyle/>
                    <a:p>
                      <a:pPr algn="l" fontAlgn="b">
                        <a:buNone/>
                      </a:pPr>
                      <a:endParaRPr lang="it-IT" sz="1600" b="0" i="0" u="none" strike="noStrike">
                        <a:effectLst/>
                        <a:latin typeface="DecimaWE Rg"/>
                      </a:endParaRPr>
                    </a:p>
                  </a:txBody>
                  <a:tcPr marL="9229" marR="9229" marT="9229" marB="0" anchor="b"/>
                </a:tc>
                <a:tc>
                  <a:txBody>
                    <a:bodyPr/>
                    <a:lstStyle/>
                    <a:p>
                      <a:pPr algn="l" fontAlgn="b">
                        <a:buNone/>
                      </a:pPr>
                      <a:endParaRPr lang="it-IT" sz="1600" b="0" i="0" u="none" strike="noStrike">
                        <a:effectLst/>
                        <a:latin typeface="DecimaWE Rg"/>
                      </a:endParaRPr>
                    </a:p>
                  </a:txBody>
                  <a:tcPr marL="9229" marR="9229" marT="9229" marB="0" anchor="b"/>
                </a:tc>
                <a:tc>
                  <a:txBody>
                    <a:bodyPr/>
                    <a:lstStyle/>
                    <a:p>
                      <a:pPr algn="l" fontAlgn="b">
                        <a:buNone/>
                      </a:pPr>
                      <a:endParaRPr lang="it-IT" sz="1600" b="0" i="0" u="none" strike="noStrike">
                        <a:effectLst/>
                        <a:latin typeface="DecimaWE Rg"/>
                      </a:endParaRPr>
                    </a:p>
                  </a:txBody>
                  <a:tcPr marL="9229" marR="9229" marT="9229" marB="0" anchor="b"/>
                </a:tc>
                <a:tc>
                  <a:txBody>
                    <a:bodyPr/>
                    <a:lstStyle/>
                    <a:p>
                      <a:pPr algn="l" fontAlgn="b">
                        <a:buNone/>
                      </a:pPr>
                      <a:endParaRPr lang="it-IT" sz="1600" b="0" i="0" u="none" strike="noStrike">
                        <a:effectLst/>
                        <a:latin typeface="DecimaWE Rg"/>
                      </a:endParaRPr>
                    </a:p>
                  </a:txBody>
                  <a:tcPr marL="9229" marR="9229" marT="9229" marB="0" anchor="b"/>
                </a:tc>
                <a:tc>
                  <a:txBody>
                    <a:bodyPr/>
                    <a:lstStyle/>
                    <a:p>
                      <a:pPr algn="l" fontAlgn="b">
                        <a:buNone/>
                      </a:pPr>
                      <a:endParaRPr lang="it-IT" sz="1600" b="0" i="0" u="none" strike="noStrike">
                        <a:effectLst/>
                        <a:latin typeface="DecimaWE Rg"/>
                      </a:endParaRPr>
                    </a:p>
                  </a:txBody>
                  <a:tcPr marL="9229" marR="9229" marT="9229" marB="0" anchor="b"/>
                </a:tc>
                <a:tc>
                  <a:txBody>
                    <a:bodyPr/>
                    <a:lstStyle/>
                    <a:p>
                      <a:pPr algn="l" fontAlgn="b">
                        <a:buNone/>
                      </a:pPr>
                      <a:endParaRPr lang="it-IT" sz="1600" b="0" i="0" u="none" strike="noStrike">
                        <a:effectLst/>
                        <a:latin typeface="DecimaWE Rg"/>
                      </a:endParaRPr>
                    </a:p>
                  </a:txBody>
                  <a:tcPr marL="9229" marR="9229" marT="9229" marB="0" anchor="b"/>
                </a:tc>
                <a:extLst>
                  <a:ext uri="{0D108BD9-81ED-4DB2-BD59-A6C34878D82A}">
                    <a16:rowId xmlns:a16="http://schemas.microsoft.com/office/drawing/2014/main" val="2671149930"/>
                  </a:ext>
                </a:extLst>
              </a:tr>
              <a:tr h="404903">
                <a:tc gridSpan="7">
                  <a:txBody>
                    <a:bodyPr/>
                    <a:lstStyle/>
                    <a:p>
                      <a:pPr algn="just" fontAlgn="t">
                        <a:buNone/>
                      </a:pPr>
                      <a:r>
                        <a:rPr lang="it-IT" sz="1600" b="1" u="none" strike="noStrike" dirty="0">
                          <a:effectLst/>
                        </a:rPr>
                        <a:t>Tav. 11.8 - FVG OCCUPATI PER SETTORE DI ATTIVITÀ ECONOMICA POSIZIONE E PROVINCIA (migliaia) - Anno 2023</a:t>
                      </a:r>
                      <a:endParaRPr lang="it-IT" sz="1600" b="1" i="0" u="none" strike="noStrike" dirty="0">
                        <a:solidFill>
                          <a:srgbClr val="6496FF"/>
                        </a:solidFill>
                        <a:effectLst/>
                        <a:latin typeface="DecimaWE Rg"/>
                      </a:endParaRPr>
                    </a:p>
                  </a:txBody>
                  <a:tcPr marL="9229" marR="9229" marT="9229"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205790882"/>
                  </a:ext>
                </a:extLst>
              </a:tr>
              <a:tr h="210871">
                <a:tc gridSpan="2">
                  <a:txBody>
                    <a:bodyPr/>
                    <a:lstStyle/>
                    <a:p>
                      <a:pPr algn="l" fontAlgn="ctr">
                        <a:buNone/>
                      </a:pPr>
                      <a:r>
                        <a:rPr lang="it-IT" sz="1600" u="none" strike="noStrike">
                          <a:effectLst/>
                        </a:rPr>
                        <a:t>ATTIVITÀ ECONOMICHE</a:t>
                      </a:r>
                      <a:endParaRPr lang="it-IT" sz="1600" b="0" i="0" u="none" strike="noStrike">
                        <a:effectLst/>
                        <a:latin typeface="DecimaWE Rg"/>
                      </a:endParaRPr>
                    </a:p>
                  </a:txBody>
                  <a:tcPr marL="9229" marR="9229" marT="9229" marB="0" anchor="ctr"/>
                </a:tc>
                <a:tc hMerge="1">
                  <a:txBody>
                    <a:bodyPr/>
                    <a:lstStyle/>
                    <a:p>
                      <a:endParaRPr lang="it-IT"/>
                    </a:p>
                  </a:txBody>
                  <a:tcPr/>
                </a:tc>
                <a:tc>
                  <a:txBody>
                    <a:bodyPr/>
                    <a:lstStyle/>
                    <a:p>
                      <a:pPr algn="ctr" fontAlgn="ctr">
                        <a:buNone/>
                      </a:pPr>
                      <a:r>
                        <a:rPr lang="it-IT" sz="1600" b="0" u="none" strike="noStrike" dirty="0">
                          <a:effectLst/>
                        </a:rPr>
                        <a:t>Pordenone</a:t>
                      </a:r>
                      <a:endParaRPr lang="it-IT" sz="1600" b="0" i="0" u="none" strike="noStrike" dirty="0">
                        <a:effectLst/>
                        <a:latin typeface="DecimaWE Rg"/>
                      </a:endParaRPr>
                    </a:p>
                  </a:txBody>
                  <a:tcPr marL="9229" marR="9229" marT="9229" marB="0" anchor="ctr"/>
                </a:tc>
                <a:tc>
                  <a:txBody>
                    <a:bodyPr/>
                    <a:lstStyle/>
                    <a:p>
                      <a:pPr algn="ctr" fontAlgn="ctr">
                        <a:buNone/>
                      </a:pPr>
                      <a:r>
                        <a:rPr lang="it-IT" sz="1600" u="none" strike="noStrike">
                          <a:effectLst/>
                        </a:rPr>
                        <a:t>Udine</a:t>
                      </a:r>
                      <a:endParaRPr lang="it-IT" sz="1600" b="0" i="0" u="none" strike="noStrike">
                        <a:effectLst/>
                        <a:latin typeface="DecimaWE Rg"/>
                      </a:endParaRPr>
                    </a:p>
                  </a:txBody>
                  <a:tcPr marL="9229" marR="9229" marT="9229" marB="0" anchor="ctr"/>
                </a:tc>
                <a:tc>
                  <a:txBody>
                    <a:bodyPr/>
                    <a:lstStyle/>
                    <a:p>
                      <a:pPr algn="ctr" fontAlgn="ctr">
                        <a:buNone/>
                      </a:pPr>
                      <a:r>
                        <a:rPr lang="it-IT" sz="1600" u="none" strike="noStrike">
                          <a:effectLst/>
                        </a:rPr>
                        <a:t>Gorizia</a:t>
                      </a:r>
                      <a:endParaRPr lang="it-IT" sz="1600" b="0" i="0" u="none" strike="noStrike">
                        <a:effectLst/>
                        <a:latin typeface="DecimaWE Rg"/>
                      </a:endParaRPr>
                    </a:p>
                  </a:txBody>
                  <a:tcPr marL="9229" marR="9229" marT="9229" marB="0" anchor="ctr"/>
                </a:tc>
                <a:tc>
                  <a:txBody>
                    <a:bodyPr/>
                    <a:lstStyle/>
                    <a:p>
                      <a:pPr algn="ctr" fontAlgn="ctr">
                        <a:buNone/>
                      </a:pPr>
                      <a:r>
                        <a:rPr lang="it-IT" sz="1600" u="none" strike="noStrike">
                          <a:effectLst/>
                        </a:rPr>
                        <a:t>Trieste</a:t>
                      </a:r>
                      <a:endParaRPr lang="it-IT" sz="1600" b="0" i="0" u="none" strike="noStrike">
                        <a:effectLst/>
                        <a:latin typeface="DecimaWE Rg"/>
                      </a:endParaRPr>
                    </a:p>
                  </a:txBody>
                  <a:tcPr marL="9229" marR="9229" marT="9229" marB="0" anchor="ctr"/>
                </a:tc>
                <a:tc>
                  <a:txBody>
                    <a:bodyPr/>
                    <a:lstStyle/>
                    <a:p>
                      <a:pPr algn="ctr" fontAlgn="ctr">
                        <a:buNone/>
                      </a:pPr>
                      <a:r>
                        <a:rPr lang="it-IT" sz="1600" u="none" strike="noStrike">
                          <a:effectLst/>
                        </a:rPr>
                        <a:t>FVG</a:t>
                      </a:r>
                      <a:endParaRPr lang="it-IT" sz="1600" b="1" i="0" u="none" strike="noStrike">
                        <a:effectLst/>
                        <a:latin typeface="DecimaWE Rg"/>
                      </a:endParaRPr>
                    </a:p>
                  </a:txBody>
                  <a:tcPr marL="9229" marR="9229" marT="9229" marB="0" anchor="ctr"/>
                </a:tc>
                <a:extLst>
                  <a:ext uri="{0D108BD9-81ED-4DB2-BD59-A6C34878D82A}">
                    <a16:rowId xmlns:a16="http://schemas.microsoft.com/office/drawing/2014/main" val="3526044379"/>
                  </a:ext>
                </a:extLst>
              </a:tr>
              <a:tr h="228443">
                <a:tc rowSpan="5">
                  <a:txBody>
                    <a:bodyPr/>
                    <a:lstStyle/>
                    <a:p>
                      <a:pPr algn="l" fontAlgn="ctr">
                        <a:buNone/>
                      </a:pPr>
                      <a:r>
                        <a:rPr lang="it-IT" sz="1600" u="none" strike="noStrike">
                          <a:effectLst/>
                        </a:rPr>
                        <a:t>Settore</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Agricoltura</a:t>
                      </a:r>
                      <a:endParaRPr lang="it-IT" sz="1600" b="0" i="0" u="none" strike="noStrike">
                        <a:effectLst/>
                        <a:latin typeface="DecimaWE Rg"/>
                      </a:endParaRPr>
                    </a:p>
                  </a:txBody>
                  <a:tcPr marL="9229" marR="9229" marT="9229" marB="0" anchor="ctr"/>
                </a:tc>
                <a:tc>
                  <a:txBody>
                    <a:bodyPr/>
                    <a:lstStyle/>
                    <a:p>
                      <a:pPr algn="ctr" fontAlgn="t">
                        <a:buNone/>
                      </a:pPr>
                      <a:r>
                        <a:rPr lang="it-IT" sz="1600" u="none" strike="noStrike">
                          <a:effectLst/>
                        </a:rPr>
                        <a:t>3</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11</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15</a:t>
                      </a:r>
                      <a:endParaRPr lang="it-IT" sz="1600" b="1" i="0" u="none" strike="noStrike">
                        <a:effectLst/>
                        <a:latin typeface="DecimaWE Rg"/>
                      </a:endParaRPr>
                    </a:p>
                  </a:txBody>
                  <a:tcPr marL="9229" marR="9229" marT="9229" marB="0"/>
                </a:tc>
                <a:extLst>
                  <a:ext uri="{0D108BD9-81ED-4DB2-BD59-A6C34878D82A}">
                    <a16:rowId xmlns:a16="http://schemas.microsoft.com/office/drawing/2014/main" val="1583280706"/>
                  </a:ext>
                </a:extLst>
              </a:tr>
              <a:tr h="685329">
                <a:tc vMerge="1">
                  <a:txBody>
                    <a:bodyPr/>
                    <a:lstStyle/>
                    <a:p>
                      <a:endParaRPr lang="it-IT"/>
                    </a:p>
                  </a:txBody>
                  <a:tcPr/>
                </a:tc>
                <a:tc>
                  <a:txBody>
                    <a:bodyPr/>
                    <a:lstStyle/>
                    <a:p>
                      <a:pPr algn="l" fontAlgn="ctr">
                        <a:buNone/>
                      </a:pPr>
                      <a:r>
                        <a:rPr lang="it-IT" sz="1600" u="none" strike="noStrike">
                          <a:effectLst/>
                        </a:rPr>
                        <a:t>Industria in senso stretto</a:t>
                      </a:r>
                      <a:endParaRPr lang="it-IT" sz="1600" b="0" i="0" u="none" strike="noStrike">
                        <a:effectLst/>
                        <a:latin typeface="DecimaWE Rg"/>
                      </a:endParaRPr>
                    </a:p>
                  </a:txBody>
                  <a:tcPr marL="9229" marR="9229" marT="9229" marB="0" anchor="ctr"/>
                </a:tc>
                <a:tc>
                  <a:txBody>
                    <a:bodyPr/>
                    <a:lstStyle/>
                    <a:p>
                      <a:pPr algn="ctr" fontAlgn="t">
                        <a:buNone/>
                      </a:pPr>
                      <a:r>
                        <a:rPr lang="it-IT" sz="1600" u="none" strike="noStrike">
                          <a:effectLst/>
                        </a:rPr>
                        <a:t>45</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52</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16</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12</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124</a:t>
                      </a:r>
                      <a:endParaRPr lang="it-IT" sz="1600" b="1" i="0" u="none" strike="noStrike">
                        <a:effectLst/>
                        <a:latin typeface="DecimaWE Rg"/>
                      </a:endParaRPr>
                    </a:p>
                  </a:txBody>
                  <a:tcPr marL="9229" marR="9229" marT="9229" marB="0"/>
                </a:tc>
                <a:extLst>
                  <a:ext uri="{0D108BD9-81ED-4DB2-BD59-A6C34878D82A}">
                    <a16:rowId xmlns:a16="http://schemas.microsoft.com/office/drawing/2014/main" val="601348687"/>
                  </a:ext>
                </a:extLst>
              </a:tr>
              <a:tr h="281160">
                <a:tc vMerge="1">
                  <a:txBody>
                    <a:bodyPr/>
                    <a:lstStyle/>
                    <a:p>
                      <a:endParaRPr lang="it-IT"/>
                    </a:p>
                  </a:txBody>
                  <a:tcPr/>
                </a:tc>
                <a:tc>
                  <a:txBody>
                    <a:bodyPr/>
                    <a:lstStyle/>
                    <a:p>
                      <a:pPr algn="l" fontAlgn="ctr">
                        <a:buNone/>
                      </a:pPr>
                      <a:r>
                        <a:rPr lang="it-IT" sz="1600" u="none" strike="noStrike">
                          <a:effectLst/>
                        </a:rPr>
                        <a:t>Costruzioni</a:t>
                      </a:r>
                      <a:endParaRPr lang="it-IT" sz="1600" b="0" i="0" u="none" strike="noStrike">
                        <a:effectLst/>
                        <a:latin typeface="DecimaWE Rg"/>
                      </a:endParaRPr>
                    </a:p>
                  </a:txBody>
                  <a:tcPr marL="9229" marR="9229" marT="9229" marB="0" anchor="ctr"/>
                </a:tc>
                <a:tc>
                  <a:txBody>
                    <a:bodyPr/>
                    <a:lstStyle/>
                    <a:p>
                      <a:pPr algn="ctr" fontAlgn="t">
                        <a:buNone/>
                      </a:pPr>
                      <a:r>
                        <a:rPr lang="it-IT" sz="1600" u="none" strike="noStrike">
                          <a:effectLst/>
                        </a:rPr>
                        <a:t>10</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12</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3</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6</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31</a:t>
                      </a:r>
                      <a:endParaRPr lang="it-IT" sz="1600" b="1" i="0" u="none" strike="noStrike">
                        <a:effectLst/>
                        <a:latin typeface="DecimaWE Rg"/>
                      </a:endParaRPr>
                    </a:p>
                  </a:txBody>
                  <a:tcPr marL="9229" marR="9229" marT="9229" marB="0"/>
                </a:tc>
                <a:extLst>
                  <a:ext uri="{0D108BD9-81ED-4DB2-BD59-A6C34878D82A}">
                    <a16:rowId xmlns:a16="http://schemas.microsoft.com/office/drawing/2014/main" val="2940022484"/>
                  </a:ext>
                </a:extLst>
              </a:tr>
              <a:tr h="685329">
                <a:tc vMerge="1">
                  <a:txBody>
                    <a:bodyPr/>
                    <a:lstStyle/>
                    <a:p>
                      <a:endParaRPr lang="it-IT"/>
                    </a:p>
                  </a:txBody>
                  <a:tcPr/>
                </a:tc>
                <a:tc>
                  <a:txBody>
                    <a:bodyPr/>
                    <a:lstStyle/>
                    <a:p>
                      <a:pPr algn="l" fontAlgn="ctr">
                        <a:buNone/>
                      </a:pPr>
                      <a:r>
                        <a:rPr lang="it-IT" sz="1600" u="none" strike="noStrike">
                          <a:effectLst/>
                        </a:rPr>
                        <a:t>Commercio alberghi e ristoranti</a:t>
                      </a:r>
                      <a:endParaRPr lang="it-IT" sz="1600" b="0" i="0" u="none" strike="noStrike">
                        <a:effectLst/>
                        <a:latin typeface="DecimaWE Rg"/>
                      </a:endParaRPr>
                    </a:p>
                  </a:txBody>
                  <a:tcPr marL="9229" marR="9229" marT="9229" marB="0" anchor="ctr"/>
                </a:tc>
                <a:tc>
                  <a:txBody>
                    <a:bodyPr/>
                    <a:lstStyle/>
                    <a:p>
                      <a:pPr algn="ctr" fontAlgn="t">
                        <a:buNone/>
                      </a:pPr>
                      <a:r>
                        <a:rPr lang="it-IT" sz="1600" u="none" strike="noStrike">
                          <a:effectLst/>
                        </a:rPr>
                        <a:t>23</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44</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10</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16</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93</a:t>
                      </a:r>
                      <a:endParaRPr lang="it-IT" sz="1600" b="1" i="0" u="none" strike="noStrike">
                        <a:effectLst/>
                        <a:latin typeface="DecimaWE Rg"/>
                      </a:endParaRPr>
                    </a:p>
                  </a:txBody>
                  <a:tcPr marL="9229" marR="9229" marT="9229" marB="0"/>
                </a:tc>
                <a:extLst>
                  <a:ext uri="{0D108BD9-81ED-4DB2-BD59-A6C34878D82A}">
                    <a16:rowId xmlns:a16="http://schemas.microsoft.com/office/drawing/2014/main" val="696149164"/>
                  </a:ext>
                </a:extLst>
              </a:tr>
              <a:tr h="263588">
                <a:tc vMerge="1">
                  <a:txBody>
                    <a:bodyPr/>
                    <a:lstStyle/>
                    <a:p>
                      <a:endParaRPr lang="it-IT"/>
                    </a:p>
                  </a:txBody>
                  <a:tcPr/>
                </a:tc>
                <a:tc>
                  <a:txBody>
                    <a:bodyPr/>
                    <a:lstStyle/>
                    <a:p>
                      <a:pPr algn="l" fontAlgn="ctr">
                        <a:buNone/>
                      </a:pPr>
                      <a:r>
                        <a:rPr lang="it-IT" sz="1600" u="none" strike="noStrike">
                          <a:effectLst/>
                        </a:rPr>
                        <a:t>Altri servizi</a:t>
                      </a:r>
                      <a:endParaRPr lang="it-IT" sz="1600" b="0" i="0" u="none" strike="noStrike">
                        <a:effectLst/>
                        <a:latin typeface="DecimaWE Rg"/>
                      </a:endParaRPr>
                    </a:p>
                  </a:txBody>
                  <a:tcPr marL="9229" marR="9229" marT="9229" marB="0" anchor="ctr"/>
                </a:tc>
                <a:tc>
                  <a:txBody>
                    <a:bodyPr/>
                    <a:lstStyle/>
                    <a:p>
                      <a:pPr algn="ctr" fontAlgn="t">
                        <a:buNone/>
                      </a:pPr>
                      <a:r>
                        <a:rPr lang="it-IT" sz="1600" u="none" strike="noStrike">
                          <a:effectLst/>
                        </a:rPr>
                        <a:t>54</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109</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26</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67</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257</a:t>
                      </a:r>
                      <a:endParaRPr lang="it-IT" sz="1600" b="1" i="0" u="none" strike="noStrike">
                        <a:effectLst/>
                        <a:latin typeface="DecimaWE Rg"/>
                      </a:endParaRPr>
                    </a:p>
                  </a:txBody>
                  <a:tcPr marL="9229" marR="9229" marT="9229" marB="0"/>
                </a:tc>
                <a:extLst>
                  <a:ext uri="{0D108BD9-81ED-4DB2-BD59-A6C34878D82A}">
                    <a16:rowId xmlns:a16="http://schemas.microsoft.com/office/drawing/2014/main" val="538595850"/>
                  </a:ext>
                </a:extLst>
              </a:tr>
              <a:tr h="210871">
                <a:tc rowSpan="2">
                  <a:txBody>
                    <a:bodyPr/>
                    <a:lstStyle/>
                    <a:p>
                      <a:pPr algn="l" fontAlgn="ctr">
                        <a:buNone/>
                      </a:pPr>
                      <a:r>
                        <a:rPr lang="it-IT" sz="1600" u="none" strike="noStrike">
                          <a:effectLst/>
                        </a:rPr>
                        <a:t>Posizione</a:t>
                      </a:r>
                      <a:endParaRPr lang="it-IT" sz="1600" b="0" i="0" u="none" strike="noStrike">
                        <a:effectLst/>
                        <a:latin typeface="DecimaWE Rg"/>
                      </a:endParaRPr>
                    </a:p>
                  </a:txBody>
                  <a:tcPr marL="9229" marR="9229" marT="9229" marB="0" anchor="ctr"/>
                </a:tc>
                <a:tc>
                  <a:txBody>
                    <a:bodyPr/>
                    <a:lstStyle/>
                    <a:p>
                      <a:pPr algn="l" fontAlgn="ctr">
                        <a:buNone/>
                      </a:pPr>
                      <a:r>
                        <a:rPr lang="it-IT" sz="1600" u="none" strike="noStrike">
                          <a:effectLst/>
                        </a:rPr>
                        <a:t>Dipendenti</a:t>
                      </a:r>
                      <a:endParaRPr lang="it-IT" sz="1600" b="0" i="0" u="none" strike="noStrike">
                        <a:effectLst/>
                        <a:latin typeface="DecimaWE Rg"/>
                      </a:endParaRPr>
                    </a:p>
                  </a:txBody>
                  <a:tcPr marL="9229" marR="9229" marT="9229" marB="0" anchor="ctr"/>
                </a:tc>
                <a:tc>
                  <a:txBody>
                    <a:bodyPr/>
                    <a:lstStyle/>
                    <a:p>
                      <a:pPr algn="ctr" fontAlgn="t">
                        <a:buNone/>
                      </a:pPr>
                      <a:r>
                        <a:rPr lang="it-IT" sz="1600" u="none" strike="noStrike">
                          <a:effectLst/>
                        </a:rPr>
                        <a:t>111</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176</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49</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84</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420</a:t>
                      </a:r>
                      <a:endParaRPr lang="it-IT" sz="1600" b="1" i="0" u="none" strike="noStrike">
                        <a:effectLst/>
                        <a:latin typeface="DecimaWE Rg"/>
                      </a:endParaRPr>
                    </a:p>
                  </a:txBody>
                  <a:tcPr marL="9229" marR="9229" marT="9229" marB="0"/>
                </a:tc>
                <a:extLst>
                  <a:ext uri="{0D108BD9-81ED-4DB2-BD59-A6C34878D82A}">
                    <a16:rowId xmlns:a16="http://schemas.microsoft.com/office/drawing/2014/main" val="4215715555"/>
                  </a:ext>
                </a:extLst>
              </a:tr>
              <a:tr h="404903">
                <a:tc vMerge="1">
                  <a:txBody>
                    <a:bodyPr/>
                    <a:lstStyle/>
                    <a:p>
                      <a:endParaRPr lang="it-IT"/>
                    </a:p>
                  </a:txBody>
                  <a:tcPr/>
                </a:tc>
                <a:tc>
                  <a:txBody>
                    <a:bodyPr/>
                    <a:lstStyle/>
                    <a:p>
                      <a:pPr algn="l" fontAlgn="ctr">
                        <a:buNone/>
                      </a:pPr>
                      <a:r>
                        <a:rPr lang="it-IT" sz="1600" u="none" strike="noStrike">
                          <a:effectLst/>
                        </a:rPr>
                        <a:t>Indipendenti</a:t>
                      </a:r>
                      <a:endParaRPr lang="it-IT" sz="1600" b="0" i="0" u="none" strike="noStrike">
                        <a:effectLst/>
                        <a:latin typeface="DecimaWE Rg"/>
                      </a:endParaRPr>
                    </a:p>
                  </a:txBody>
                  <a:tcPr marL="9229" marR="9229" marT="9229" marB="0" anchor="ctr"/>
                </a:tc>
                <a:tc>
                  <a:txBody>
                    <a:bodyPr/>
                    <a:lstStyle/>
                    <a:p>
                      <a:pPr algn="ctr" fontAlgn="t">
                        <a:buNone/>
                      </a:pPr>
                      <a:r>
                        <a:rPr lang="it-IT" sz="1600" u="none" strike="noStrike">
                          <a:effectLst/>
                        </a:rPr>
                        <a:t>24</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52</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8</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16</a:t>
                      </a:r>
                      <a:endParaRPr lang="it-IT" sz="1600" b="0" i="0" u="none" strike="noStrike">
                        <a:effectLst/>
                        <a:latin typeface="DecimaWE Rg"/>
                      </a:endParaRPr>
                    </a:p>
                  </a:txBody>
                  <a:tcPr marL="9229" marR="9229" marT="9229" marB="0"/>
                </a:tc>
                <a:tc>
                  <a:txBody>
                    <a:bodyPr/>
                    <a:lstStyle/>
                    <a:p>
                      <a:pPr algn="ctr" fontAlgn="t">
                        <a:buNone/>
                      </a:pPr>
                      <a:r>
                        <a:rPr lang="it-IT" sz="1600" u="none" strike="noStrike">
                          <a:effectLst/>
                        </a:rPr>
                        <a:t>100</a:t>
                      </a:r>
                      <a:endParaRPr lang="it-IT" sz="1600" b="1" i="0" u="none" strike="noStrike">
                        <a:effectLst/>
                        <a:latin typeface="DecimaWE Rg"/>
                      </a:endParaRPr>
                    </a:p>
                  </a:txBody>
                  <a:tcPr marL="9229" marR="9229" marT="9229" marB="0"/>
                </a:tc>
                <a:extLst>
                  <a:ext uri="{0D108BD9-81ED-4DB2-BD59-A6C34878D82A}">
                    <a16:rowId xmlns:a16="http://schemas.microsoft.com/office/drawing/2014/main" val="2237310688"/>
                  </a:ext>
                </a:extLst>
              </a:tr>
              <a:tr h="210871">
                <a:tc gridSpan="2">
                  <a:txBody>
                    <a:bodyPr/>
                    <a:lstStyle/>
                    <a:p>
                      <a:pPr algn="l" fontAlgn="ctr">
                        <a:buNone/>
                      </a:pPr>
                      <a:r>
                        <a:rPr lang="it-IT" sz="1600" u="none" strike="noStrike">
                          <a:effectLst/>
                        </a:rPr>
                        <a:t>TOTALE</a:t>
                      </a:r>
                      <a:endParaRPr lang="it-IT" sz="1600" b="1" i="0" u="none" strike="noStrike">
                        <a:effectLst/>
                        <a:latin typeface="DecimaWE Rg"/>
                      </a:endParaRPr>
                    </a:p>
                  </a:txBody>
                  <a:tcPr marL="9229" marR="9229" marT="9229" marB="0" anchor="ctr"/>
                </a:tc>
                <a:tc hMerge="1">
                  <a:txBody>
                    <a:bodyPr/>
                    <a:lstStyle/>
                    <a:p>
                      <a:endParaRPr lang="it-IT"/>
                    </a:p>
                  </a:txBody>
                  <a:tcPr/>
                </a:tc>
                <a:tc>
                  <a:txBody>
                    <a:bodyPr/>
                    <a:lstStyle/>
                    <a:p>
                      <a:pPr algn="ctr" fontAlgn="ctr">
                        <a:buNone/>
                      </a:pPr>
                      <a:r>
                        <a:rPr lang="it-IT" sz="1600" u="none" strike="noStrike">
                          <a:effectLst/>
                        </a:rPr>
                        <a:t>135</a:t>
                      </a:r>
                      <a:endParaRPr lang="it-IT" sz="1600" b="1" i="0" u="none" strike="noStrike">
                        <a:effectLst/>
                        <a:latin typeface="DecimaWE Rg"/>
                      </a:endParaRPr>
                    </a:p>
                  </a:txBody>
                  <a:tcPr marL="9229" marR="9229" marT="9229" marB="0" anchor="ctr"/>
                </a:tc>
                <a:tc>
                  <a:txBody>
                    <a:bodyPr/>
                    <a:lstStyle/>
                    <a:p>
                      <a:pPr algn="ctr" fontAlgn="ctr">
                        <a:buNone/>
                      </a:pPr>
                      <a:r>
                        <a:rPr lang="it-IT" sz="1600" u="none" strike="noStrike">
                          <a:effectLst/>
                        </a:rPr>
                        <a:t>228</a:t>
                      </a:r>
                      <a:endParaRPr lang="it-IT" sz="1600" b="1" i="0" u="none" strike="noStrike">
                        <a:effectLst/>
                        <a:latin typeface="DecimaWE Rg"/>
                      </a:endParaRPr>
                    </a:p>
                  </a:txBody>
                  <a:tcPr marL="9229" marR="9229" marT="9229" marB="0" anchor="ctr"/>
                </a:tc>
                <a:tc>
                  <a:txBody>
                    <a:bodyPr/>
                    <a:lstStyle/>
                    <a:p>
                      <a:pPr algn="ctr" fontAlgn="ctr">
                        <a:buNone/>
                      </a:pPr>
                      <a:r>
                        <a:rPr lang="it-IT" sz="1600" u="none" strike="noStrike">
                          <a:effectLst/>
                        </a:rPr>
                        <a:t>56</a:t>
                      </a:r>
                      <a:endParaRPr lang="it-IT" sz="1600" b="1" i="0" u="none" strike="noStrike">
                        <a:effectLst/>
                        <a:latin typeface="DecimaWE Rg"/>
                      </a:endParaRPr>
                    </a:p>
                  </a:txBody>
                  <a:tcPr marL="9229" marR="9229" marT="9229" marB="0" anchor="ctr"/>
                </a:tc>
                <a:tc>
                  <a:txBody>
                    <a:bodyPr/>
                    <a:lstStyle/>
                    <a:p>
                      <a:pPr algn="ctr" fontAlgn="ctr">
                        <a:buNone/>
                      </a:pPr>
                      <a:r>
                        <a:rPr lang="it-IT" sz="1600" u="none" strike="noStrike">
                          <a:effectLst/>
                        </a:rPr>
                        <a:t>101</a:t>
                      </a:r>
                      <a:endParaRPr lang="it-IT" sz="1600" b="1" i="0" u="none" strike="noStrike">
                        <a:effectLst/>
                        <a:latin typeface="DecimaWE Rg"/>
                      </a:endParaRPr>
                    </a:p>
                  </a:txBody>
                  <a:tcPr marL="9229" marR="9229" marT="9229" marB="0" anchor="ctr"/>
                </a:tc>
                <a:tc>
                  <a:txBody>
                    <a:bodyPr/>
                    <a:lstStyle/>
                    <a:p>
                      <a:pPr algn="ctr" fontAlgn="ctr">
                        <a:buNone/>
                      </a:pPr>
                      <a:r>
                        <a:rPr lang="it-IT" sz="1600" u="none" strike="noStrike" dirty="0">
                          <a:effectLst/>
                        </a:rPr>
                        <a:t>520</a:t>
                      </a:r>
                      <a:endParaRPr lang="it-IT" sz="1600" b="1" i="0" u="none" strike="noStrike" dirty="0">
                        <a:effectLst/>
                        <a:latin typeface="DecimaWE Rg"/>
                      </a:endParaRPr>
                    </a:p>
                  </a:txBody>
                  <a:tcPr marL="9229" marR="9229" marT="9229" marB="0" anchor="ctr"/>
                </a:tc>
                <a:extLst>
                  <a:ext uri="{0D108BD9-81ED-4DB2-BD59-A6C34878D82A}">
                    <a16:rowId xmlns:a16="http://schemas.microsoft.com/office/drawing/2014/main" val="1998592749"/>
                  </a:ext>
                </a:extLst>
              </a:tr>
            </a:tbl>
          </a:graphicData>
        </a:graphic>
      </p:graphicFrame>
    </p:spTree>
    <p:extLst>
      <p:ext uri="{BB962C8B-B14F-4D97-AF65-F5344CB8AC3E}">
        <p14:creationId xmlns:p14="http://schemas.microsoft.com/office/powerpoint/2010/main" val="1809856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FBAE65-0936-0E13-9826-08183EEE29F9}"/>
              </a:ext>
            </a:extLst>
          </p:cNvPr>
          <p:cNvSpPr>
            <a:spLocks noGrp="1"/>
          </p:cNvSpPr>
          <p:nvPr>
            <p:ph type="title"/>
          </p:nvPr>
        </p:nvSpPr>
        <p:spPr/>
        <p:txBody>
          <a:bodyPr/>
          <a:lstStyle/>
          <a:p>
            <a:r>
              <a:rPr lang="it-IT" dirty="0"/>
              <a:t>Settori di occupazione: Italia vs FVG</a:t>
            </a:r>
          </a:p>
        </p:txBody>
      </p:sp>
      <p:pic>
        <p:nvPicPr>
          <p:cNvPr id="5" name="Segnaposto contenuto 4">
            <a:extLst>
              <a:ext uri="{FF2B5EF4-FFF2-40B4-BE49-F238E27FC236}">
                <a16:creationId xmlns:a16="http://schemas.microsoft.com/office/drawing/2014/main" id="{7E252435-0F39-8C0A-6DE2-769C719A32F0}"/>
              </a:ext>
            </a:extLst>
          </p:cNvPr>
          <p:cNvPicPr>
            <a:picLocks noGrp="1" noChangeAspect="1"/>
          </p:cNvPicPr>
          <p:nvPr>
            <p:ph idx="1"/>
          </p:nvPr>
        </p:nvPicPr>
        <p:blipFill>
          <a:blip r:embed="rId2"/>
          <a:stretch>
            <a:fillRect/>
          </a:stretch>
        </p:blipFill>
        <p:spPr>
          <a:xfrm>
            <a:off x="1273628" y="-4577572"/>
            <a:ext cx="11315699" cy="16013144"/>
          </a:xfrm>
        </p:spPr>
      </p:pic>
    </p:spTree>
    <p:extLst>
      <p:ext uri="{BB962C8B-B14F-4D97-AF65-F5344CB8AC3E}">
        <p14:creationId xmlns:p14="http://schemas.microsoft.com/office/powerpoint/2010/main" val="315623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359D39-AF42-1A42-8D7A-3818A428C374}"/>
              </a:ext>
            </a:extLst>
          </p:cNvPr>
          <p:cNvSpPr>
            <a:spLocks noGrp="1"/>
          </p:cNvSpPr>
          <p:nvPr>
            <p:ph type="title"/>
          </p:nvPr>
        </p:nvSpPr>
        <p:spPr/>
        <p:txBody>
          <a:bodyPr/>
          <a:lstStyle/>
          <a:p>
            <a:r>
              <a:rPr lang="it-IT" dirty="0"/>
              <a:t>Superficie e abitanti di ciascuna (ex) provincia</a:t>
            </a:r>
            <a:br>
              <a:rPr lang="it-IT" dirty="0"/>
            </a:br>
            <a:r>
              <a:rPr lang="it-IT" dirty="0"/>
              <a:t>e rispetto alla regione (al 31/12.023)</a:t>
            </a:r>
          </a:p>
        </p:txBody>
      </p:sp>
      <p:sp>
        <p:nvSpPr>
          <p:cNvPr id="3" name="Segnaposto contenuto 2">
            <a:extLst>
              <a:ext uri="{FF2B5EF4-FFF2-40B4-BE49-F238E27FC236}">
                <a16:creationId xmlns:a16="http://schemas.microsoft.com/office/drawing/2014/main" id="{67769B13-BE3B-734B-9E24-A2920C8F5386}"/>
              </a:ext>
            </a:extLst>
          </p:cNvPr>
          <p:cNvSpPr>
            <a:spLocks noGrp="1"/>
          </p:cNvSpPr>
          <p:nvPr>
            <p:ph idx="1"/>
          </p:nvPr>
        </p:nvSpPr>
        <p:spPr/>
        <p:txBody>
          <a:bodyPr>
            <a:normAutofit fontScale="92500"/>
          </a:bodyPr>
          <a:lstStyle/>
          <a:p>
            <a:pPr marL="0" indent="0">
              <a:buNone/>
            </a:pPr>
            <a:endParaRPr lang="it-IT" dirty="0"/>
          </a:p>
          <a:p>
            <a:r>
              <a:rPr lang="it-IT" dirty="0"/>
              <a:t>Trieste	       km</a:t>
            </a:r>
            <a:r>
              <a:rPr lang="it-IT" baseline="30000" dirty="0"/>
              <a:t>2</a:t>
            </a:r>
            <a:r>
              <a:rPr lang="it-IT" dirty="0"/>
              <a:t>	  212	  2,7%                ab 228.952            19,3%</a:t>
            </a:r>
          </a:p>
          <a:p>
            <a:r>
              <a:rPr lang="it-IT" dirty="0"/>
              <a:t>Gorizia                km</a:t>
            </a:r>
            <a:r>
              <a:rPr lang="it-IT" baseline="30000" dirty="0"/>
              <a:t>2                    </a:t>
            </a:r>
            <a:r>
              <a:rPr lang="it-IT" dirty="0"/>
              <a:t>475 	  6,0%                ab. 138.430           11,5%</a:t>
            </a:r>
          </a:p>
          <a:p>
            <a:r>
              <a:rPr lang="it-IT" dirty="0"/>
              <a:t>Pordenone	       km</a:t>
            </a:r>
            <a:r>
              <a:rPr lang="it-IT" baseline="30000" dirty="0"/>
              <a:t>2</a:t>
            </a:r>
            <a:r>
              <a:rPr lang="it-IT" dirty="0"/>
              <a:t>	 2.275	  28,7%              ab. 311.149	          25,8%</a:t>
            </a:r>
          </a:p>
          <a:p>
            <a:r>
              <a:rPr lang="it-IT" dirty="0"/>
              <a:t>Udine	       km</a:t>
            </a:r>
            <a:r>
              <a:rPr lang="it-IT" baseline="30000" dirty="0"/>
              <a:t>2</a:t>
            </a:r>
            <a:r>
              <a:rPr lang="it-IT" dirty="0"/>
              <a:t>	 4.969	  62,6%.            ab. 517.261	          43,4%</a:t>
            </a:r>
          </a:p>
          <a:p>
            <a:r>
              <a:rPr lang="it-IT" i="1" dirty="0"/>
              <a:t>Regione	       km</a:t>
            </a:r>
            <a:r>
              <a:rPr lang="it-IT" i="1" baseline="30000" dirty="0"/>
              <a:t>2</a:t>
            </a:r>
            <a:r>
              <a:rPr lang="it-IT" i="1" dirty="0"/>
              <a:t>	  7932	 100%.              ab. 1.195.792       100</a:t>
            </a:r>
          </a:p>
          <a:p>
            <a:endParaRPr lang="it-IT" i="1" dirty="0"/>
          </a:p>
          <a:p>
            <a:pPr marL="0" indent="0" algn="ctr">
              <a:buNone/>
            </a:pPr>
            <a:r>
              <a:rPr lang="it-IT" i="1" dirty="0"/>
              <a:t>23 (su 215) comuni con più di 10.000 abitanti (1/2 popolazione regionale)</a:t>
            </a:r>
          </a:p>
          <a:p>
            <a:pPr marL="0" indent="0" algn="ctr">
              <a:buNone/>
            </a:pPr>
            <a:r>
              <a:rPr lang="it-IT" i="1" dirty="0"/>
              <a:t>153 comuni con meno di 5.000 abitanti (1/4 della popolazione) </a:t>
            </a:r>
            <a:endParaRPr lang="it-IT" dirty="0"/>
          </a:p>
        </p:txBody>
      </p:sp>
    </p:spTree>
    <p:extLst>
      <p:ext uri="{BB962C8B-B14F-4D97-AF65-F5344CB8AC3E}">
        <p14:creationId xmlns:p14="http://schemas.microsoft.com/office/powerpoint/2010/main" val="98646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C9E53EC-AE9B-8144-9DC2-6E61B3A41111}"/>
              </a:ext>
            </a:extLst>
          </p:cNvPr>
          <p:cNvPicPr>
            <a:picLocks noGrp="1" noChangeAspect="1"/>
          </p:cNvPicPr>
          <p:nvPr>
            <p:ph idx="1"/>
          </p:nvPr>
        </p:nvPicPr>
        <p:blipFill>
          <a:blip r:embed="rId2"/>
          <a:stretch>
            <a:fillRect/>
          </a:stretch>
        </p:blipFill>
        <p:spPr>
          <a:xfrm>
            <a:off x="235205" y="209465"/>
            <a:ext cx="4314128" cy="3278474"/>
          </a:xfrm>
        </p:spPr>
      </p:pic>
      <p:sp>
        <p:nvSpPr>
          <p:cNvPr id="6" name="CasellaDiTesto 5">
            <a:extLst>
              <a:ext uri="{FF2B5EF4-FFF2-40B4-BE49-F238E27FC236}">
                <a16:creationId xmlns:a16="http://schemas.microsoft.com/office/drawing/2014/main" id="{C93BCDF3-542B-2D43-B278-BAECD65DCABF}"/>
              </a:ext>
            </a:extLst>
          </p:cNvPr>
          <p:cNvSpPr txBox="1"/>
          <p:nvPr/>
        </p:nvSpPr>
        <p:spPr>
          <a:xfrm>
            <a:off x="4676172" y="2162753"/>
            <a:ext cx="1840375" cy="1200329"/>
          </a:xfrm>
          <a:prstGeom prst="rect">
            <a:avLst/>
          </a:prstGeom>
          <a:noFill/>
        </p:spPr>
        <p:txBody>
          <a:bodyPr wrap="square" rtlCol="0">
            <a:spAutoFit/>
          </a:bodyPr>
          <a:lstStyle/>
          <a:p>
            <a:r>
              <a:rPr lang="it-IT" dirty="0"/>
              <a:t>Pordenone,  Porcia, Cordenons,</a:t>
            </a:r>
          </a:p>
          <a:p>
            <a:r>
              <a:rPr lang="it-IT" dirty="0"/>
              <a:t>84648 </a:t>
            </a:r>
          </a:p>
        </p:txBody>
      </p:sp>
      <p:pic>
        <p:nvPicPr>
          <p:cNvPr id="8" name="Immagine 7">
            <a:extLst>
              <a:ext uri="{FF2B5EF4-FFF2-40B4-BE49-F238E27FC236}">
                <a16:creationId xmlns:a16="http://schemas.microsoft.com/office/drawing/2014/main" id="{B83D52DD-5DB4-8C40-A116-84F7DD7FDF01}"/>
              </a:ext>
            </a:extLst>
          </p:cNvPr>
          <p:cNvPicPr>
            <a:picLocks noChangeAspect="1"/>
          </p:cNvPicPr>
          <p:nvPr/>
        </p:nvPicPr>
        <p:blipFill>
          <a:blip r:embed="rId3"/>
          <a:stretch>
            <a:fillRect/>
          </a:stretch>
        </p:blipFill>
        <p:spPr>
          <a:xfrm>
            <a:off x="235206" y="3650905"/>
            <a:ext cx="4314128" cy="3160350"/>
          </a:xfrm>
          <a:prstGeom prst="rect">
            <a:avLst/>
          </a:prstGeom>
        </p:spPr>
      </p:pic>
      <p:sp>
        <p:nvSpPr>
          <p:cNvPr id="9" name="CasellaDiTesto 8">
            <a:extLst>
              <a:ext uri="{FF2B5EF4-FFF2-40B4-BE49-F238E27FC236}">
                <a16:creationId xmlns:a16="http://schemas.microsoft.com/office/drawing/2014/main" id="{2C48BC8C-1D2B-ED4F-B1AE-299078FB346A}"/>
              </a:ext>
            </a:extLst>
          </p:cNvPr>
          <p:cNvSpPr txBox="1"/>
          <p:nvPr/>
        </p:nvSpPr>
        <p:spPr>
          <a:xfrm>
            <a:off x="4765058" y="5254905"/>
            <a:ext cx="1901959" cy="1477328"/>
          </a:xfrm>
          <a:prstGeom prst="rect">
            <a:avLst/>
          </a:prstGeom>
          <a:noFill/>
        </p:spPr>
        <p:txBody>
          <a:bodyPr wrap="square" rtlCol="0">
            <a:spAutoFit/>
          </a:bodyPr>
          <a:lstStyle/>
          <a:p>
            <a:r>
              <a:rPr lang="it-IT" dirty="0"/>
              <a:t>Monfalcone, Staranzano, Ronchi dei Legionari</a:t>
            </a:r>
          </a:p>
          <a:p>
            <a:r>
              <a:rPr lang="it-IT" dirty="0"/>
              <a:t>47410</a:t>
            </a:r>
          </a:p>
        </p:txBody>
      </p:sp>
      <p:pic>
        <p:nvPicPr>
          <p:cNvPr id="11" name="Immagine 10">
            <a:extLst>
              <a:ext uri="{FF2B5EF4-FFF2-40B4-BE49-F238E27FC236}">
                <a16:creationId xmlns:a16="http://schemas.microsoft.com/office/drawing/2014/main" id="{0D4C829A-1388-5143-AAD2-DF36FF31D447}"/>
              </a:ext>
            </a:extLst>
          </p:cNvPr>
          <p:cNvPicPr>
            <a:picLocks noChangeAspect="1"/>
          </p:cNvPicPr>
          <p:nvPr/>
        </p:nvPicPr>
        <p:blipFill>
          <a:blip r:embed="rId4"/>
          <a:stretch>
            <a:fillRect/>
          </a:stretch>
        </p:blipFill>
        <p:spPr>
          <a:xfrm>
            <a:off x="8577842" y="209465"/>
            <a:ext cx="3591007" cy="5845215"/>
          </a:xfrm>
          <a:prstGeom prst="rect">
            <a:avLst/>
          </a:prstGeom>
        </p:spPr>
      </p:pic>
      <p:sp>
        <p:nvSpPr>
          <p:cNvPr id="12" name="CasellaDiTesto 11">
            <a:extLst>
              <a:ext uri="{FF2B5EF4-FFF2-40B4-BE49-F238E27FC236}">
                <a16:creationId xmlns:a16="http://schemas.microsoft.com/office/drawing/2014/main" id="{E3B08CF8-E33F-F74A-A1BF-D9593B1AB037}"/>
              </a:ext>
            </a:extLst>
          </p:cNvPr>
          <p:cNvSpPr txBox="1"/>
          <p:nvPr/>
        </p:nvSpPr>
        <p:spPr>
          <a:xfrm>
            <a:off x="6852213" y="3557989"/>
            <a:ext cx="1725630" cy="1200329"/>
          </a:xfrm>
          <a:prstGeom prst="rect">
            <a:avLst/>
          </a:prstGeom>
          <a:noFill/>
        </p:spPr>
        <p:txBody>
          <a:bodyPr wrap="square" rtlCol="0">
            <a:spAutoFit/>
          </a:bodyPr>
          <a:lstStyle/>
          <a:p>
            <a:r>
              <a:rPr lang="it-IT" dirty="0"/>
              <a:t>Udine, </a:t>
            </a:r>
          </a:p>
          <a:p>
            <a:r>
              <a:rPr lang="it-IT" dirty="0"/>
              <a:t>Pasian di prato, Tavagnacco</a:t>
            </a:r>
          </a:p>
          <a:p>
            <a:r>
              <a:rPr lang="it-IT" dirty="0"/>
              <a:t>120537</a:t>
            </a:r>
          </a:p>
        </p:txBody>
      </p:sp>
    </p:spTree>
    <p:extLst>
      <p:ext uri="{BB962C8B-B14F-4D97-AF65-F5344CB8AC3E}">
        <p14:creationId xmlns:p14="http://schemas.microsoft.com/office/powerpoint/2010/main" val="193907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B51275-ED16-BE41-A304-C6A33256A42C}"/>
              </a:ext>
            </a:extLst>
          </p:cNvPr>
          <p:cNvSpPr>
            <a:spLocks noGrp="1"/>
          </p:cNvSpPr>
          <p:nvPr>
            <p:ph type="title"/>
          </p:nvPr>
        </p:nvSpPr>
        <p:spPr/>
        <p:txBody>
          <a:bodyPr/>
          <a:lstStyle/>
          <a:p>
            <a:r>
              <a:rPr lang="it-IT" dirty="0"/>
              <a:t>Comuni per grado </a:t>
            </a:r>
            <a:br>
              <a:rPr lang="it-IT" dirty="0"/>
            </a:br>
            <a:r>
              <a:rPr lang="it-IT" dirty="0"/>
              <a:t>di urbanizzazione</a:t>
            </a:r>
          </a:p>
        </p:txBody>
      </p:sp>
      <p:pic>
        <p:nvPicPr>
          <p:cNvPr id="7" name="Segnaposto contenuto 6">
            <a:extLst>
              <a:ext uri="{FF2B5EF4-FFF2-40B4-BE49-F238E27FC236}">
                <a16:creationId xmlns:a16="http://schemas.microsoft.com/office/drawing/2014/main" id="{A2BD5680-2664-F03D-0BF4-BD6AC2C2E80E}"/>
              </a:ext>
            </a:extLst>
          </p:cNvPr>
          <p:cNvPicPr>
            <a:picLocks noGrp="1" noChangeAspect="1"/>
          </p:cNvPicPr>
          <p:nvPr>
            <p:ph idx="1"/>
          </p:nvPr>
        </p:nvPicPr>
        <p:blipFill>
          <a:blip r:embed="rId2"/>
          <a:stretch>
            <a:fillRect/>
          </a:stretch>
        </p:blipFill>
        <p:spPr>
          <a:xfrm>
            <a:off x="3812583" y="-1125764"/>
            <a:ext cx="8834034" cy="12490826"/>
          </a:xfrm>
        </p:spPr>
      </p:pic>
    </p:spTree>
    <p:extLst>
      <p:ext uri="{BB962C8B-B14F-4D97-AF65-F5344CB8AC3E}">
        <p14:creationId xmlns:p14="http://schemas.microsoft.com/office/powerpoint/2010/main" val="1639789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numero, Carattere&#10;&#10;Il contenuto generato dall'IA potrebbe non essere corretto.">
            <a:extLst>
              <a:ext uri="{FF2B5EF4-FFF2-40B4-BE49-F238E27FC236}">
                <a16:creationId xmlns:a16="http://schemas.microsoft.com/office/drawing/2014/main" id="{550C8930-B6EE-2A33-8419-C6BFC5C33C75}"/>
              </a:ext>
            </a:extLst>
          </p:cNvPr>
          <p:cNvPicPr>
            <a:picLocks noGrp="1" noChangeAspect="1"/>
          </p:cNvPicPr>
          <p:nvPr>
            <p:ph idx="1"/>
          </p:nvPr>
        </p:nvPicPr>
        <p:blipFill>
          <a:blip r:embed="rId2"/>
          <a:stretch>
            <a:fillRect/>
          </a:stretch>
        </p:blipFill>
        <p:spPr>
          <a:xfrm>
            <a:off x="1131376" y="323542"/>
            <a:ext cx="9856922" cy="6210916"/>
          </a:xfrm>
        </p:spPr>
      </p:pic>
    </p:spTree>
    <p:extLst>
      <p:ext uri="{BB962C8B-B14F-4D97-AF65-F5344CB8AC3E}">
        <p14:creationId xmlns:p14="http://schemas.microsoft.com/office/powerpoint/2010/main" val="2167895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724A6C-2690-30B4-F997-B13191D6BE47}"/>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E77844E6-CF5F-353D-4825-5147DE959A65}"/>
              </a:ext>
            </a:extLst>
          </p:cNvPr>
          <p:cNvPicPr>
            <a:picLocks noChangeAspect="1"/>
          </p:cNvPicPr>
          <p:nvPr/>
        </p:nvPicPr>
        <p:blipFill>
          <a:blip r:embed="rId2"/>
          <a:stretch>
            <a:fillRect/>
          </a:stretch>
        </p:blipFill>
        <p:spPr>
          <a:xfrm>
            <a:off x="6405967" y="0"/>
            <a:ext cx="6480523" cy="9163092"/>
          </a:xfrm>
          <a:prstGeom prst="rect">
            <a:avLst/>
          </a:prstGeom>
        </p:spPr>
      </p:pic>
      <p:pic>
        <p:nvPicPr>
          <p:cNvPr id="10" name="Immagine 9" descr="Immagine che contiene testo, Carattere, schermata, numero&#10;&#10;Il contenuto generato dall'IA potrebbe non essere corretto.">
            <a:extLst>
              <a:ext uri="{FF2B5EF4-FFF2-40B4-BE49-F238E27FC236}">
                <a16:creationId xmlns:a16="http://schemas.microsoft.com/office/drawing/2014/main" id="{C514019A-5986-5F77-9F15-E520316CC715}"/>
              </a:ext>
            </a:extLst>
          </p:cNvPr>
          <p:cNvPicPr>
            <a:picLocks noChangeAspect="1"/>
          </p:cNvPicPr>
          <p:nvPr/>
        </p:nvPicPr>
        <p:blipFill>
          <a:blip r:embed="rId3"/>
          <a:stretch>
            <a:fillRect/>
          </a:stretch>
        </p:blipFill>
        <p:spPr>
          <a:xfrm>
            <a:off x="252854" y="2718560"/>
            <a:ext cx="7212204" cy="2708329"/>
          </a:xfrm>
          <a:prstGeom prst="rect">
            <a:avLst/>
          </a:prstGeom>
        </p:spPr>
      </p:pic>
    </p:spTree>
    <p:extLst>
      <p:ext uri="{BB962C8B-B14F-4D97-AF65-F5344CB8AC3E}">
        <p14:creationId xmlns:p14="http://schemas.microsoft.com/office/powerpoint/2010/main" val="393169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88FD183-021B-F59C-4FF3-86825D587EDE}"/>
              </a:ext>
            </a:extLst>
          </p:cNvPr>
          <p:cNvPicPr>
            <a:picLocks noChangeAspect="1"/>
          </p:cNvPicPr>
          <p:nvPr/>
        </p:nvPicPr>
        <p:blipFill>
          <a:blip r:embed="rId2"/>
          <a:stretch>
            <a:fillRect/>
          </a:stretch>
        </p:blipFill>
        <p:spPr>
          <a:xfrm>
            <a:off x="6096000" y="-3063735"/>
            <a:ext cx="7323331" cy="10363437"/>
          </a:xfrm>
          <a:prstGeom prst="rect">
            <a:avLst/>
          </a:prstGeom>
        </p:spPr>
      </p:pic>
      <p:pic>
        <p:nvPicPr>
          <p:cNvPr id="5" name="Immagine 4">
            <a:extLst>
              <a:ext uri="{FF2B5EF4-FFF2-40B4-BE49-F238E27FC236}">
                <a16:creationId xmlns:a16="http://schemas.microsoft.com/office/drawing/2014/main" id="{A9C0C65A-5DA0-3E5E-74C8-84F63CDEEAA2}"/>
              </a:ext>
            </a:extLst>
          </p:cNvPr>
          <p:cNvPicPr>
            <a:picLocks noChangeAspect="1"/>
          </p:cNvPicPr>
          <p:nvPr/>
        </p:nvPicPr>
        <p:blipFill>
          <a:blip r:embed="rId3"/>
          <a:stretch>
            <a:fillRect/>
          </a:stretch>
        </p:blipFill>
        <p:spPr>
          <a:xfrm>
            <a:off x="359229" y="-2535963"/>
            <a:ext cx="6819458" cy="9650393"/>
          </a:xfrm>
          <a:prstGeom prst="rect">
            <a:avLst/>
          </a:prstGeom>
        </p:spPr>
      </p:pic>
      <p:sp>
        <p:nvSpPr>
          <p:cNvPr id="2" name="CasellaDiTesto 1">
            <a:extLst>
              <a:ext uri="{FF2B5EF4-FFF2-40B4-BE49-F238E27FC236}">
                <a16:creationId xmlns:a16="http://schemas.microsoft.com/office/drawing/2014/main" id="{08CAB568-C02B-FA43-7529-F763E87701B8}"/>
              </a:ext>
            </a:extLst>
          </p:cNvPr>
          <p:cNvSpPr txBox="1"/>
          <p:nvPr/>
        </p:nvSpPr>
        <p:spPr>
          <a:xfrm>
            <a:off x="359229" y="359229"/>
            <a:ext cx="2204357" cy="369332"/>
          </a:xfrm>
          <a:prstGeom prst="rect">
            <a:avLst/>
          </a:prstGeom>
          <a:noFill/>
        </p:spPr>
        <p:txBody>
          <a:bodyPr wrap="square" rtlCol="0">
            <a:spAutoFit/>
          </a:bodyPr>
          <a:lstStyle/>
          <a:p>
            <a:r>
              <a:rPr lang="it-IT" dirty="0"/>
              <a:t>residenti</a:t>
            </a:r>
          </a:p>
        </p:txBody>
      </p:sp>
      <p:sp>
        <p:nvSpPr>
          <p:cNvPr id="4" name="CasellaDiTesto 3">
            <a:extLst>
              <a:ext uri="{FF2B5EF4-FFF2-40B4-BE49-F238E27FC236}">
                <a16:creationId xmlns:a16="http://schemas.microsoft.com/office/drawing/2014/main" id="{4E360E30-A84E-5E2E-B3E4-F5AF71294DC5}"/>
              </a:ext>
            </a:extLst>
          </p:cNvPr>
          <p:cNvSpPr txBox="1"/>
          <p:nvPr/>
        </p:nvSpPr>
        <p:spPr>
          <a:xfrm>
            <a:off x="10466614" y="359229"/>
            <a:ext cx="1366157" cy="369332"/>
          </a:xfrm>
          <a:prstGeom prst="rect">
            <a:avLst/>
          </a:prstGeom>
          <a:noFill/>
        </p:spPr>
        <p:txBody>
          <a:bodyPr wrap="square" rtlCol="0">
            <a:spAutoFit/>
          </a:bodyPr>
          <a:lstStyle/>
          <a:p>
            <a:r>
              <a:rPr lang="it-IT" dirty="0"/>
              <a:t>stranieri</a:t>
            </a:r>
          </a:p>
        </p:txBody>
      </p:sp>
    </p:spTree>
    <p:extLst>
      <p:ext uri="{BB962C8B-B14F-4D97-AF65-F5344CB8AC3E}">
        <p14:creationId xmlns:p14="http://schemas.microsoft.com/office/powerpoint/2010/main" val="94232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2D4B2861-3FEB-C246-C767-2873AAB9E96D}"/>
              </a:ext>
            </a:extLst>
          </p:cNvPr>
          <p:cNvPicPr>
            <a:picLocks noChangeAspect="1"/>
          </p:cNvPicPr>
          <p:nvPr/>
        </p:nvPicPr>
        <p:blipFill>
          <a:blip r:embed="rId2"/>
          <a:stretch>
            <a:fillRect/>
          </a:stretch>
        </p:blipFill>
        <p:spPr>
          <a:xfrm>
            <a:off x="288871" y="199064"/>
            <a:ext cx="8882543" cy="2466644"/>
          </a:xfrm>
          <a:prstGeom prst="rect">
            <a:avLst/>
          </a:prstGeom>
        </p:spPr>
      </p:pic>
      <p:pic>
        <p:nvPicPr>
          <p:cNvPr id="10" name="Segnaposto contenuto 9" descr="Immagine che contiene testo, schermata, Carattere, numero&#10;&#10;Il contenuto generato dall'IA potrebbe non essere corretto.">
            <a:extLst>
              <a:ext uri="{FF2B5EF4-FFF2-40B4-BE49-F238E27FC236}">
                <a16:creationId xmlns:a16="http://schemas.microsoft.com/office/drawing/2014/main" id="{EFFD2818-BC71-523D-8242-654FCFE99A4C}"/>
              </a:ext>
            </a:extLst>
          </p:cNvPr>
          <p:cNvPicPr>
            <a:picLocks noGrp="1" noChangeAspect="1"/>
          </p:cNvPicPr>
          <p:nvPr>
            <p:ph idx="1"/>
          </p:nvPr>
        </p:nvPicPr>
        <p:blipFill>
          <a:blip r:embed="rId3"/>
          <a:stretch>
            <a:fillRect/>
          </a:stretch>
        </p:blipFill>
        <p:spPr>
          <a:xfrm>
            <a:off x="288871" y="2937836"/>
            <a:ext cx="10312400" cy="3721100"/>
          </a:xfrm>
        </p:spPr>
      </p:pic>
    </p:spTree>
    <p:extLst>
      <p:ext uri="{BB962C8B-B14F-4D97-AF65-F5344CB8AC3E}">
        <p14:creationId xmlns:p14="http://schemas.microsoft.com/office/powerpoint/2010/main" val="3803799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olo 1">
            <a:extLst>
              <a:ext uri="{FF2B5EF4-FFF2-40B4-BE49-F238E27FC236}">
                <a16:creationId xmlns:a16="http://schemas.microsoft.com/office/drawing/2014/main" id="{9ECC8F1D-A970-9143-A679-2F59663A7B78}"/>
              </a:ext>
            </a:extLst>
          </p:cNvPr>
          <p:cNvSpPr>
            <a:spLocks noGrp="1"/>
          </p:cNvSpPr>
          <p:nvPr>
            <p:ph type="title"/>
          </p:nvPr>
        </p:nvSpPr>
        <p:spPr>
          <a:xfrm>
            <a:off x="706055" y="1590233"/>
            <a:ext cx="3148314" cy="1812724"/>
          </a:xfrm>
        </p:spPr>
        <p:txBody>
          <a:bodyPr>
            <a:normAutofit/>
          </a:bodyPr>
          <a:lstStyle/>
          <a:p>
            <a:pPr eaLnBrk="1" hangingPunct="1"/>
            <a:r>
              <a:rPr lang="it-IT" altLang="it-IT" sz="2800" dirty="0">
                <a:latin typeface="News Gothic MT" panose="020B0503020103020203" pitchFamily="34" charset="0"/>
                <a:ea typeface="ＭＳ Ｐゴシック" panose="020B0600070205080204" pitchFamily="34" charset="-128"/>
              </a:rPr>
              <a:t>Le </a:t>
            </a:r>
            <a:r>
              <a:rPr lang="it-IT" altLang="it-IT" sz="2800" dirty="0" err="1">
                <a:latin typeface="News Gothic MT" panose="020B0503020103020203" pitchFamily="34" charset="0"/>
                <a:ea typeface="ＭＳ Ｐゴシック" panose="020B0600070205080204" pitchFamily="34" charset="-128"/>
              </a:rPr>
              <a:t>sottoregioni</a:t>
            </a:r>
            <a:r>
              <a:rPr lang="it-IT" altLang="it-IT" sz="2800" dirty="0">
                <a:latin typeface="News Gothic MT" panose="020B0503020103020203" pitchFamily="34" charset="0"/>
                <a:ea typeface="ＭＳ Ｐゴシック" panose="020B0600070205080204" pitchFamily="34" charset="-128"/>
              </a:rPr>
              <a:t> naturali secondo </a:t>
            </a:r>
            <a:br>
              <a:rPr lang="it-IT" altLang="it-IT" sz="2800" dirty="0">
                <a:latin typeface="News Gothic MT" panose="020B0503020103020203" pitchFamily="34" charset="0"/>
                <a:ea typeface="ＭＳ Ｐゴシック" panose="020B0600070205080204" pitchFamily="34" charset="-128"/>
              </a:rPr>
            </a:br>
            <a:r>
              <a:rPr lang="it-IT" altLang="it-IT" sz="2800" dirty="0">
                <a:latin typeface="News Gothic MT" panose="020B0503020103020203" pitchFamily="34" charset="0"/>
                <a:ea typeface="ＭＳ Ｐゴシック" panose="020B0600070205080204" pitchFamily="34" charset="-128"/>
              </a:rPr>
              <a:t>Olinto Marinelli</a:t>
            </a:r>
          </a:p>
        </p:txBody>
      </p:sp>
      <p:pic>
        <p:nvPicPr>
          <p:cNvPr id="5" name="Segnaposto contenuto 4">
            <a:extLst>
              <a:ext uri="{FF2B5EF4-FFF2-40B4-BE49-F238E27FC236}">
                <a16:creationId xmlns:a16="http://schemas.microsoft.com/office/drawing/2014/main" id="{97A852FD-953A-EE42-98AA-477746C7F53D}"/>
              </a:ext>
            </a:extLst>
          </p:cNvPr>
          <p:cNvPicPr>
            <a:picLocks noGrp="1" noChangeAspect="1"/>
          </p:cNvPicPr>
          <p:nvPr>
            <p:ph idx="1"/>
          </p:nvPr>
        </p:nvPicPr>
        <p:blipFill>
          <a:blip r:embed="rId2"/>
          <a:stretch>
            <a:fillRect/>
          </a:stretch>
        </p:blipFill>
        <p:spPr>
          <a:xfrm>
            <a:off x="4184705" y="594955"/>
            <a:ext cx="5638564" cy="5544588"/>
          </a:xfrm>
        </p:spPr>
      </p:pic>
      <p:sp>
        <p:nvSpPr>
          <p:cNvPr id="25603" name="Segnaposto numero diapositiva 3">
            <a:extLst>
              <a:ext uri="{FF2B5EF4-FFF2-40B4-BE49-F238E27FC236}">
                <a16:creationId xmlns:a16="http://schemas.microsoft.com/office/drawing/2014/main" id="{6FA841BE-0B2B-FF48-BF42-C39646AF94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66FE019-4258-9C43-86F4-0F9368B81469}" type="slidenum">
              <a:rPr lang="it-IT" altLang="it-IT" sz="3600">
                <a:solidFill>
                  <a:schemeClr val="bg1"/>
                </a:solidFill>
              </a:rPr>
              <a:pPr>
                <a:spcBef>
                  <a:spcPct val="0"/>
                </a:spcBef>
                <a:buFontTx/>
                <a:buNone/>
              </a:pPr>
              <a:t>2</a:t>
            </a:fld>
            <a:endParaRPr lang="it-IT" altLang="it-IT" sz="3600">
              <a:solidFill>
                <a:schemeClr val="bg1"/>
              </a:solidFill>
            </a:endParaRPr>
          </a:p>
        </p:txBody>
      </p:sp>
    </p:spTree>
    <p:extLst>
      <p:ext uri="{BB962C8B-B14F-4D97-AF65-F5344CB8AC3E}">
        <p14:creationId xmlns:p14="http://schemas.microsoft.com/office/powerpoint/2010/main" val="22629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859027-B4AE-FB42-B625-DA6FA43A4BB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5DE4D65-08C3-6E43-807D-18B8105FA0D3}"/>
              </a:ext>
            </a:extLst>
          </p:cNvPr>
          <p:cNvSpPr>
            <a:spLocks noGrp="1"/>
          </p:cNvSpPr>
          <p:nvPr>
            <p:ph idx="1"/>
          </p:nvPr>
        </p:nvSpPr>
        <p:spPr/>
        <p:txBody>
          <a:bodyPr>
            <a:normAutofit/>
          </a:bodyPr>
          <a:lstStyle/>
          <a:p>
            <a:pPr marL="0" indent="0">
              <a:buNone/>
            </a:pPr>
            <a:r>
              <a:rPr lang="it-IT" b="1" dirty="0"/>
              <a:t>Suggerimenti bibliografici:</a:t>
            </a:r>
          </a:p>
          <a:p>
            <a:r>
              <a:rPr lang="it-IT" dirty="0"/>
              <a:t>Touring Club Italiano, </a:t>
            </a:r>
            <a:r>
              <a:rPr lang="it-IT" i="1" dirty="0"/>
              <a:t>Guide d’Italia. Friuli Venezia Giulia</a:t>
            </a:r>
            <a:r>
              <a:rPr lang="it-IT" dirty="0"/>
              <a:t>, Milano, TCI, 2021</a:t>
            </a:r>
          </a:p>
          <a:p>
            <a:pPr marL="311150" indent="-219075"/>
            <a:r>
              <a:rPr lang="it-IT" dirty="0"/>
              <a:t>Regione Autonoma Friuli Venezia Giulia, </a:t>
            </a:r>
            <a:r>
              <a:rPr lang="it-IT" i="1" dirty="0"/>
              <a:t>Regione in cifre 2024</a:t>
            </a:r>
            <a:r>
              <a:rPr lang="it-IT" dirty="0"/>
              <a:t>, Trieste, Reg. </a:t>
            </a:r>
            <a:r>
              <a:rPr lang="it-IT" dirty="0" err="1"/>
              <a:t>Aut.FVG</a:t>
            </a:r>
            <a:r>
              <a:rPr lang="it-IT" dirty="0"/>
              <a:t>, 2022 scaricabile in al link:</a:t>
            </a:r>
          </a:p>
          <a:p>
            <a:pPr marL="1155700" indent="0">
              <a:buNone/>
            </a:pPr>
            <a:r>
              <a:rPr lang="it-IT" sz="2400" dirty="0">
                <a:hlinkClick r:id="rId2"/>
              </a:rPr>
              <a:t>https://www.regione.fvg.it/rafvg/export/sites/default/RAFVG/GEN/statistica/FOGLIA3/FOGLIA105/allegati/Regione_in_cifre_2024_169.pdf</a:t>
            </a:r>
            <a:endParaRPr lang="it-IT" sz="2400" dirty="0"/>
          </a:p>
          <a:p>
            <a:pPr marL="495300" indent="-495300"/>
            <a:r>
              <a:rPr lang="it-IT" dirty="0"/>
              <a:t>Aldo Sestini, </a:t>
            </a:r>
            <a:r>
              <a:rPr lang="it-IT" i="1" dirty="0"/>
              <a:t>Il paesaggio</a:t>
            </a:r>
            <a:r>
              <a:rPr lang="it-IT" dirty="0"/>
              <a:t>, Milano, Touring Club Italiano, 1963 (le parti relative all’odierno FVG)</a:t>
            </a:r>
          </a:p>
        </p:txBody>
      </p:sp>
    </p:spTree>
    <p:extLst>
      <p:ext uri="{BB962C8B-B14F-4D97-AF65-F5344CB8AC3E}">
        <p14:creationId xmlns:p14="http://schemas.microsoft.com/office/powerpoint/2010/main" val="257004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33F215C1-F5BF-594A-8077-D678D201489D}"/>
              </a:ext>
            </a:extLst>
          </p:cNvPr>
          <p:cNvPicPr>
            <a:picLocks noGrp="1" noChangeAspect="1"/>
          </p:cNvPicPr>
          <p:nvPr>
            <p:ph idx="1"/>
          </p:nvPr>
        </p:nvPicPr>
        <p:blipFill>
          <a:blip r:embed="rId2"/>
          <a:stretch>
            <a:fillRect/>
          </a:stretch>
        </p:blipFill>
        <p:spPr>
          <a:xfrm>
            <a:off x="1105338" y="736600"/>
            <a:ext cx="9942908" cy="5096397"/>
          </a:xfrm>
        </p:spPr>
      </p:pic>
    </p:spTree>
    <p:extLst>
      <p:ext uri="{BB962C8B-B14F-4D97-AF65-F5344CB8AC3E}">
        <p14:creationId xmlns:p14="http://schemas.microsoft.com/office/powerpoint/2010/main" val="2532702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B58E5C-5947-DE49-99D3-E454B8DD579C}"/>
              </a:ext>
            </a:extLst>
          </p:cNvPr>
          <p:cNvSpPr>
            <a:spLocks noGrp="1"/>
          </p:cNvSpPr>
          <p:nvPr>
            <p:ph idx="1"/>
          </p:nvPr>
        </p:nvSpPr>
        <p:spPr>
          <a:xfrm>
            <a:off x="457441" y="355921"/>
            <a:ext cx="11277118" cy="6146157"/>
          </a:xfrm>
        </p:spPr>
        <p:txBody>
          <a:bodyPr>
            <a:normAutofit fontScale="70000" lnSpcReduction="20000"/>
          </a:bodyPr>
          <a:lstStyle/>
          <a:p>
            <a:pPr marL="0" indent="0">
              <a:buNone/>
            </a:pPr>
            <a:r>
              <a:rPr lang="it-IT" b="1" dirty="0">
                <a:solidFill>
                  <a:srgbClr val="C00000"/>
                </a:solidFill>
              </a:rPr>
              <a:t>Articolo 116</a:t>
            </a:r>
            <a:endParaRPr lang="it-IT" sz="1900" dirty="0"/>
          </a:p>
          <a:p>
            <a:pPr marL="0" indent="0">
              <a:buNone/>
            </a:pPr>
            <a:r>
              <a:rPr lang="it-IT" sz="1900" i="1" dirty="0"/>
              <a:t>Versione originale:</a:t>
            </a:r>
          </a:p>
          <a:p>
            <a:pPr marL="0" indent="0">
              <a:buNone/>
            </a:pPr>
            <a:r>
              <a:rPr lang="it-IT" dirty="0"/>
              <a:t>Alla Sicilia, alla Sardegna, al Trentino-Alto Adige, al Friuli-Venezia Giulia e alla Valle d’Aosta sono attribuite forme e condizioni particolari di autonomia secondo statuti speciali adottati con leggi costituzionali</a:t>
            </a:r>
          </a:p>
          <a:p>
            <a:endParaRPr lang="it-IT" sz="1300" dirty="0"/>
          </a:p>
          <a:p>
            <a:pPr marL="0" indent="0">
              <a:buNone/>
            </a:pPr>
            <a:r>
              <a:rPr lang="it-IT" sz="1900" i="1" dirty="0"/>
              <a:t>Versione odierna: </a:t>
            </a:r>
          </a:p>
          <a:p>
            <a:pPr marL="0" indent="0">
              <a:buNone/>
            </a:pPr>
            <a:r>
              <a:rPr lang="it-IT" dirty="0"/>
              <a:t>Il Friuli Venezia Giulia [cfr. *], la Sardegna, la Sicilia, il Trentino-Alto Adige/Südtirol e la Valle d'Aosta/</a:t>
            </a:r>
            <a:r>
              <a:rPr lang="it-IT" dirty="0" err="1"/>
              <a:t>Vallée</a:t>
            </a:r>
            <a:r>
              <a:rPr lang="it-IT" dirty="0"/>
              <a:t> d'</a:t>
            </a:r>
            <a:r>
              <a:rPr lang="it-IT" dirty="0" err="1"/>
              <a:t>Aoste</a:t>
            </a:r>
            <a:r>
              <a:rPr lang="it-IT" dirty="0"/>
              <a:t> dispongono di forme e condizioni particolari di autonomia, secondo i rispettivi statuti speciali adottati con legge costituzionale.</a:t>
            </a:r>
          </a:p>
          <a:p>
            <a:pPr marL="0" indent="0">
              <a:buNone/>
            </a:pPr>
            <a:r>
              <a:rPr lang="it-IT" dirty="0"/>
              <a:t>La Regione Trentino-Alto Adige/Südtirol è costituita dalle Province autonome di Trento e di Bolzano.</a:t>
            </a:r>
          </a:p>
          <a:p>
            <a:pPr marL="0" indent="0">
              <a:buNone/>
            </a:pPr>
            <a:r>
              <a:rPr lang="it-IT" dirty="0"/>
              <a:t>Ulteriori forme e condizioni particolari di autonomia, concernenti le materie di cui al terzo comma dell'articolo 117 e le materie indicate dal secondo comma del medesimo articolo alle lettere </a:t>
            </a:r>
            <a:r>
              <a:rPr lang="it-IT" i="1" dirty="0"/>
              <a:t>l)</a:t>
            </a:r>
            <a:r>
              <a:rPr lang="it-IT" dirty="0"/>
              <a:t>, limitatamente all'organizzazione della giustizia di pace, </a:t>
            </a:r>
            <a:r>
              <a:rPr lang="it-IT" i="1" dirty="0" err="1"/>
              <a:t>n</a:t>
            </a:r>
            <a:r>
              <a:rPr lang="it-IT" i="1" dirty="0"/>
              <a:t>)</a:t>
            </a:r>
            <a:r>
              <a:rPr lang="it-IT" dirty="0"/>
              <a:t> e </a:t>
            </a:r>
            <a:r>
              <a:rPr lang="it-IT" i="1" dirty="0" err="1"/>
              <a:t>s</a:t>
            </a:r>
            <a:r>
              <a:rPr lang="it-IT" i="1" dirty="0"/>
              <a:t>)</a:t>
            </a:r>
            <a:r>
              <a:rPr lang="it-IT" dirty="0"/>
              <a:t>, possono essere attribuite ad altre Regioni, con legge dello Stato, su iniziativa della Regione interessata, sentiti gli enti locali, nel rispetto dei princìpi di cui all'articolo 119. La legge è approvata dalle Camere a maggioranza assoluta dei componenti, sulla base di intesa fra lo Stato e la Regione interessata.</a:t>
            </a:r>
          </a:p>
          <a:p>
            <a:pPr marL="0" indent="0">
              <a:buNone/>
            </a:pPr>
            <a:endParaRPr lang="it-IT" sz="2300" dirty="0"/>
          </a:p>
          <a:p>
            <a:pPr marL="0" indent="0">
              <a:buNone/>
            </a:pPr>
            <a:r>
              <a:rPr lang="it-IT" sz="2300" dirty="0"/>
              <a:t>*: </a:t>
            </a:r>
            <a:r>
              <a:rPr lang="it-IT" dirty="0"/>
              <a:t>Alla Regione del Friuli-Venezia Giulia, di cui all’articolo 116, si applicano provvisoriamente le norme generali del Titolo V della parte seconda, ferma restando la tutela delle minoranze linguistiche in conformità con l’articolo 6</a:t>
            </a:r>
            <a:r>
              <a:rPr lang="it-IT" sz="2300" dirty="0"/>
              <a:t>. </a:t>
            </a:r>
          </a:p>
        </p:txBody>
      </p:sp>
    </p:spTree>
    <p:extLst>
      <p:ext uri="{BB962C8B-B14F-4D97-AF65-F5344CB8AC3E}">
        <p14:creationId xmlns:p14="http://schemas.microsoft.com/office/powerpoint/2010/main" val="1482289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500742C-9EEC-D840-823A-01040A81D53B}"/>
              </a:ext>
            </a:extLst>
          </p:cNvPr>
          <p:cNvSpPr>
            <a:spLocks noGrp="1"/>
          </p:cNvSpPr>
          <p:nvPr>
            <p:ph idx="1"/>
          </p:nvPr>
        </p:nvSpPr>
        <p:spPr>
          <a:xfrm>
            <a:off x="631034" y="771646"/>
            <a:ext cx="10621166" cy="5698602"/>
          </a:xfrm>
        </p:spPr>
        <p:txBody>
          <a:bodyPr>
            <a:normAutofit fontScale="77500" lnSpcReduction="20000"/>
          </a:bodyPr>
          <a:lstStyle/>
          <a:p>
            <a:r>
              <a:rPr lang="it-IT" dirty="0"/>
              <a:t>Elenco delle regioni viene elaborato dalla commissione dei 75 - seconda sottocommissione </a:t>
            </a:r>
            <a:r>
              <a:rPr lang="it-IT" i="1" dirty="0"/>
              <a:t>Ordinamento costituzionale della Repubblica </a:t>
            </a:r>
            <a:r>
              <a:rPr lang="it-IT" dirty="0"/>
              <a:t>nella primavera</a:t>
            </a:r>
          </a:p>
          <a:p>
            <a:r>
              <a:rPr lang="it-IT" dirty="0"/>
              <a:t> la proposta è votata a giugno 1947</a:t>
            </a:r>
          </a:p>
          <a:p>
            <a:r>
              <a:rPr lang="it-IT" dirty="0"/>
              <a:t>Il Testo della Costituzione è votato fra marzo e dicembre 1947. Entra in vigore dal 1/1.1948.</a:t>
            </a:r>
          </a:p>
          <a:p>
            <a:pPr marL="0" indent="0">
              <a:buNone/>
            </a:pPr>
            <a:endParaRPr lang="it-IT" dirty="0"/>
          </a:p>
          <a:p>
            <a:r>
              <a:rPr lang="it-IT" dirty="0"/>
              <a:t>Sono </a:t>
            </a:r>
            <a:r>
              <a:rPr lang="it-IT" dirty="0" err="1"/>
              <a:t>individuate«Regioni</a:t>
            </a:r>
            <a:r>
              <a:rPr lang="it-IT" dirty="0"/>
              <a:t> storico tradizionali di cui alle pubblicazioni ufficiali statistiche»</a:t>
            </a:r>
          </a:p>
          <a:p>
            <a:r>
              <a:rPr lang="it-IT" dirty="0"/>
              <a:t>Il Trattino è usato come indicatore di unione di due parti distinte </a:t>
            </a:r>
          </a:p>
          <a:p>
            <a:pPr marL="0" indent="0">
              <a:buNone/>
            </a:pPr>
            <a:endParaRPr lang="it-IT" dirty="0"/>
          </a:p>
          <a:p>
            <a:pPr marL="0" indent="0">
              <a:buNone/>
            </a:pPr>
            <a:r>
              <a:rPr lang="it-IT" dirty="0"/>
              <a:t>Varianti:</a:t>
            </a:r>
          </a:p>
          <a:p>
            <a:r>
              <a:rPr lang="it-IT" dirty="0"/>
              <a:t>«Regione Friulana» </a:t>
            </a:r>
            <a:r>
              <a:rPr lang="it-IT" dirty="0">
                <a:sym typeface="Wingdings" pitchFamily="2" charset="2"/>
              </a:rPr>
              <a:t> Tiziano Tessitori, DC, Udine</a:t>
            </a:r>
            <a:endParaRPr lang="it-IT" dirty="0"/>
          </a:p>
          <a:p>
            <a:r>
              <a:rPr lang="it-IT" dirty="0"/>
              <a:t>«Regione Giulio Friulana e Zara» </a:t>
            </a:r>
            <a:r>
              <a:rPr lang="it-IT" dirty="0">
                <a:sym typeface="Wingdings" pitchFamily="2" charset="2"/>
              </a:rPr>
              <a:t> Fausto Pecorari, DC, Trieste</a:t>
            </a:r>
            <a:endParaRPr lang="it-IT" dirty="0"/>
          </a:p>
          <a:p>
            <a:r>
              <a:rPr lang="it-IT" dirty="0"/>
              <a:t>«Friuli – Venezia Giulia»  </a:t>
            </a:r>
            <a:r>
              <a:rPr lang="it-IT" dirty="0">
                <a:sym typeface="Wingdings" pitchFamily="2" charset="2"/>
              </a:rPr>
              <a:t> Giovanni Uberti, DC, Verona</a:t>
            </a:r>
          </a:p>
          <a:p>
            <a:r>
              <a:rPr lang="it-IT" dirty="0">
                <a:sym typeface="Wingdings" pitchFamily="2" charset="2"/>
              </a:rPr>
              <a:t>Tessitori: «nell’indicare questa nuova regione dello Stato italiano, diciamo Venezia Giulia, ciascuno avverte e sente come questo nome abbia, dal punto di vista nazionale, quel significato che è nell’animo di tutti gli italiani»</a:t>
            </a:r>
            <a:endParaRPr lang="it-IT" dirty="0"/>
          </a:p>
        </p:txBody>
      </p:sp>
    </p:spTree>
    <p:extLst>
      <p:ext uri="{BB962C8B-B14F-4D97-AF65-F5344CB8AC3E}">
        <p14:creationId xmlns:p14="http://schemas.microsoft.com/office/powerpoint/2010/main" val="1585547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139AC5-B2C0-D043-A351-3BFC24EE2140}"/>
              </a:ext>
            </a:extLst>
          </p:cNvPr>
          <p:cNvSpPr>
            <a:spLocks noGrp="1"/>
          </p:cNvSpPr>
          <p:nvPr>
            <p:ph type="title"/>
          </p:nvPr>
        </p:nvSpPr>
        <p:spPr>
          <a:xfrm>
            <a:off x="1097280" y="286603"/>
            <a:ext cx="10058400" cy="1237433"/>
          </a:xfrm>
        </p:spPr>
        <p:txBody>
          <a:bodyPr/>
          <a:lstStyle/>
          <a:p>
            <a:r>
              <a:rPr lang="it-IT" dirty="0"/>
              <a:t>Confine 1947, 10 febbraio</a:t>
            </a:r>
          </a:p>
        </p:txBody>
      </p:sp>
      <p:pic>
        <p:nvPicPr>
          <p:cNvPr id="4" name="Immagine 3" descr="Immagine che contiene mappa, atlante, testo&#10;&#10;Descrizione generata automaticamente">
            <a:extLst>
              <a:ext uri="{FF2B5EF4-FFF2-40B4-BE49-F238E27FC236}">
                <a16:creationId xmlns:a16="http://schemas.microsoft.com/office/drawing/2014/main" id="{ACCCD1A7-FE29-3550-E28E-CE8A53F340DB}"/>
              </a:ext>
            </a:extLst>
          </p:cNvPr>
          <p:cNvPicPr>
            <a:picLocks noChangeAspect="1"/>
          </p:cNvPicPr>
          <p:nvPr/>
        </p:nvPicPr>
        <p:blipFill>
          <a:blip r:embed="rId2"/>
          <a:stretch>
            <a:fillRect/>
          </a:stretch>
        </p:blipFill>
        <p:spPr>
          <a:xfrm>
            <a:off x="1338580" y="1269738"/>
            <a:ext cx="5707251" cy="5301659"/>
          </a:xfrm>
          <a:prstGeom prst="rect">
            <a:avLst/>
          </a:prstGeom>
        </p:spPr>
      </p:pic>
      <p:sp>
        <p:nvSpPr>
          <p:cNvPr id="8" name="CasellaDiTesto 7">
            <a:extLst>
              <a:ext uri="{FF2B5EF4-FFF2-40B4-BE49-F238E27FC236}">
                <a16:creationId xmlns:a16="http://schemas.microsoft.com/office/drawing/2014/main" id="{82A8A2B8-8BA9-7D30-5105-2C673959D573}"/>
              </a:ext>
            </a:extLst>
          </p:cNvPr>
          <p:cNvSpPr txBox="1"/>
          <p:nvPr/>
        </p:nvSpPr>
        <p:spPr>
          <a:xfrm>
            <a:off x="7467601" y="3187701"/>
            <a:ext cx="4457700" cy="1815882"/>
          </a:xfrm>
          <a:prstGeom prst="rect">
            <a:avLst/>
          </a:prstGeom>
          <a:noFill/>
        </p:spPr>
        <p:txBody>
          <a:bodyPr wrap="square" rtlCol="0">
            <a:spAutoFit/>
          </a:bodyPr>
          <a:lstStyle/>
          <a:p>
            <a:r>
              <a:rPr lang="it-IT" sz="2800" dirty="0"/>
              <a:t>In</a:t>
            </a:r>
            <a:r>
              <a:rPr lang="it-IT" sz="2800" dirty="0">
                <a:solidFill>
                  <a:srgbClr val="0070C0"/>
                </a:solidFill>
              </a:rPr>
              <a:t> blu </a:t>
            </a:r>
            <a:r>
              <a:rPr lang="it-IT" sz="2800" dirty="0"/>
              <a:t>la nuova linea confinaria, </a:t>
            </a:r>
          </a:p>
          <a:p>
            <a:r>
              <a:rPr lang="it-IT" sz="2800" dirty="0"/>
              <a:t>in </a:t>
            </a:r>
            <a:r>
              <a:rPr lang="it-IT" sz="2800" dirty="0">
                <a:solidFill>
                  <a:srgbClr val="FF0000"/>
                </a:solidFill>
              </a:rPr>
              <a:t>rosso</a:t>
            </a:r>
            <a:r>
              <a:rPr lang="it-IT" sz="2800" dirty="0"/>
              <a:t> il tratto dell’Isonzo rimasto in Italia</a:t>
            </a:r>
          </a:p>
        </p:txBody>
      </p:sp>
    </p:spTree>
    <p:extLst>
      <p:ext uri="{BB962C8B-B14F-4D97-AF65-F5344CB8AC3E}">
        <p14:creationId xmlns:p14="http://schemas.microsoft.com/office/powerpoint/2010/main" val="32302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2891916"/>
            <a:ext cx="3801291" cy="1068259"/>
          </a:xfrm>
        </p:spPr>
        <p:txBody>
          <a:bodyPr>
            <a:normAutofit fontScale="70000" lnSpcReduction="20000"/>
          </a:bodyPr>
          <a:lstStyle/>
          <a:p>
            <a:pPr marL="0" indent="0">
              <a:buNone/>
            </a:pPr>
            <a:r>
              <a:rPr lang="en-US" sz="2400" i="1" dirty="0"/>
              <a:t>Carta </a:t>
            </a:r>
            <a:r>
              <a:rPr lang="en-US" sz="2400" i="1" dirty="0" err="1"/>
              <a:t>topografica</a:t>
            </a:r>
            <a:r>
              <a:rPr lang="en-US" sz="2400" i="1" dirty="0"/>
              <a:t> di </a:t>
            </a:r>
            <a:r>
              <a:rPr lang="en-US" sz="2400" i="1" dirty="0" err="1"/>
              <a:t>tutto</a:t>
            </a:r>
            <a:r>
              <a:rPr lang="en-US" sz="2400" i="1" dirty="0"/>
              <a:t> </a:t>
            </a:r>
            <a:r>
              <a:rPr lang="en-US" sz="2400" i="1" dirty="0" err="1"/>
              <a:t>il</a:t>
            </a:r>
            <a:r>
              <a:rPr lang="en-US" sz="2400" i="1" dirty="0"/>
              <a:t> </a:t>
            </a:r>
            <a:r>
              <a:rPr lang="en-US" sz="2400" i="1" dirty="0" err="1"/>
              <a:t>territorio</a:t>
            </a:r>
            <a:r>
              <a:rPr lang="en-US" sz="2400" i="1" dirty="0"/>
              <a:t> del Friuli </a:t>
            </a:r>
            <a:r>
              <a:rPr lang="en-US" sz="2400" i="1" dirty="0" err="1"/>
              <a:t>Goriziano</a:t>
            </a:r>
            <a:r>
              <a:rPr lang="en-US" sz="2400" i="1" dirty="0"/>
              <a:t> e </a:t>
            </a:r>
            <a:r>
              <a:rPr lang="en-US" sz="2400" i="1" dirty="0" err="1"/>
              <a:t>Udinese</a:t>
            </a:r>
            <a:r>
              <a:rPr lang="en-US" sz="2400" i="1" dirty="0"/>
              <a:t>…</a:t>
            </a:r>
          </a:p>
          <a:p>
            <a:pPr marL="0" indent="0">
              <a:buNone/>
            </a:pPr>
            <a:r>
              <a:rPr lang="en-US" sz="2400" dirty="0"/>
              <a:t>Giovanni Antonio </a:t>
            </a:r>
            <a:r>
              <a:rPr lang="en-US" sz="2400" dirty="0" err="1"/>
              <a:t>Cappellaris</a:t>
            </a:r>
            <a:r>
              <a:rPr lang="en-US" sz="2400" dirty="0"/>
              <a:t>, Venezia, 1798</a:t>
            </a:r>
          </a:p>
          <a:p>
            <a:endParaRPr lang="en-US" dirty="0"/>
          </a:p>
        </p:txBody>
      </p:sp>
      <p:pic>
        <p:nvPicPr>
          <p:cNvPr id="4" name="Immagine 3"/>
          <p:cNvPicPr>
            <a:picLocks noChangeAspect="1"/>
          </p:cNvPicPr>
          <p:nvPr/>
        </p:nvPicPr>
        <p:blipFill>
          <a:blip r:embed="rId2"/>
          <a:stretch>
            <a:fillRect/>
          </a:stretch>
        </p:blipFill>
        <p:spPr>
          <a:xfrm>
            <a:off x="3801291" y="-31098"/>
            <a:ext cx="8168946" cy="6918706"/>
          </a:xfrm>
          <a:prstGeom prst="rect">
            <a:avLst/>
          </a:prstGeom>
        </p:spPr>
      </p:pic>
      <p:sp>
        <p:nvSpPr>
          <p:cNvPr id="9" name="Freccia giù 8">
            <a:extLst>
              <a:ext uri="{FF2B5EF4-FFF2-40B4-BE49-F238E27FC236}">
                <a16:creationId xmlns:a16="http://schemas.microsoft.com/office/drawing/2014/main" id="{FECCAAF3-D731-1149-B871-F103913B4741}"/>
              </a:ext>
            </a:extLst>
          </p:cNvPr>
          <p:cNvSpPr/>
          <p:nvPr/>
        </p:nvSpPr>
        <p:spPr>
          <a:xfrm>
            <a:off x="6402376" y="3441237"/>
            <a:ext cx="113511" cy="290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destra 9">
            <a:extLst>
              <a:ext uri="{FF2B5EF4-FFF2-40B4-BE49-F238E27FC236}">
                <a16:creationId xmlns:a16="http://schemas.microsoft.com/office/drawing/2014/main" id="{E0CF9C60-9FF9-B649-BF76-8F659A35903C}"/>
              </a:ext>
            </a:extLst>
          </p:cNvPr>
          <p:cNvSpPr/>
          <p:nvPr/>
        </p:nvSpPr>
        <p:spPr>
          <a:xfrm>
            <a:off x="6375574" y="4616020"/>
            <a:ext cx="280626" cy="1230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destra 11">
            <a:extLst>
              <a:ext uri="{FF2B5EF4-FFF2-40B4-BE49-F238E27FC236}">
                <a16:creationId xmlns:a16="http://schemas.microsoft.com/office/drawing/2014/main" id="{0A2D5152-A622-3243-8E44-E0DBA52310CF}"/>
              </a:ext>
            </a:extLst>
          </p:cNvPr>
          <p:cNvSpPr/>
          <p:nvPr/>
        </p:nvSpPr>
        <p:spPr>
          <a:xfrm>
            <a:off x="6526923" y="5138657"/>
            <a:ext cx="258554" cy="138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giù 12">
            <a:extLst>
              <a:ext uri="{FF2B5EF4-FFF2-40B4-BE49-F238E27FC236}">
                <a16:creationId xmlns:a16="http://schemas.microsoft.com/office/drawing/2014/main" id="{3036C801-8932-364E-B7CC-2D077D720712}"/>
              </a:ext>
            </a:extLst>
          </p:cNvPr>
          <p:cNvSpPr/>
          <p:nvPr/>
        </p:nvSpPr>
        <p:spPr>
          <a:xfrm rot="19142097" flipH="1">
            <a:off x="7228224" y="4008154"/>
            <a:ext cx="286478" cy="375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destra 13">
            <a:extLst>
              <a:ext uri="{FF2B5EF4-FFF2-40B4-BE49-F238E27FC236}">
                <a16:creationId xmlns:a16="http://schemas.microsoft.com/office/drawing/2014/main" id="{29099623-37D7-914D-8AE1-B719E5AA0D6D}"/>
              </a:ext>
            </a:extLst>
          </p:cNvPr>
          <p:cNvSpPr/>
          <p:nvPr/>
        </p:nvSpPr>
        <p:spPr>
          <a:xfrm rot="8706260">
            <a:off x="8883396" y="4746954"/>
            <a:ext cx="289520" cy="14936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815962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952E4F-82AA-C442-BC46-21C1FF263A0D}"/>
              </a:ext>
            </a:extLst>
          </p:cNvPr>
          <p:cNvSpPr>
            <a:spLocks noGrp="1"/>
          </p:cNvSpPr>
          <p:nvPr>
            <p:ph idx="1"/>
          </p:nvPr>
        </p:nvSpPr>
        <p:spPr>
          <a:xfrm>
            <a:off x="260645" y="2183738"/>
            <a:ext cx="8596668" cy="3880773"/>
          </a:xfrm>
        </p:spPr>
        <p:txBody>
          <a:bodyPr/>
          <a:lstStyle/>
          <a:p>
            <a:r>
              <a:rPr lang="it-IT" dirty="0"/>
              <a:t>1805</a:t>
            </a:r>
          </a:p>
        </p:txBody>
      </p:sp>
      <p:pic>
        <p:nvPicPr>
          <p:cNvPr id="4" name="Segnaposto contenuto 4">
            <a:extLst>
              <a:ext uri="{FF2B5EF4-FFF2-40B4-BE49-F238E27FC236}">
                <a16:creationId xmlns:a16="http://schemas.microsoft.com/office/drawing/2014/main" id="{F4A7FD45-A37B-9741-8609-90D2EF465489}"/>
              </a:ext>
            </a:extLst>
          </p:cNvPr>
          <p:cNvPicPr>
            <a:picLocks noChangeAspect="1"/>
          </p:cNvPicPr>
          <p:nvPr/>
        </p:nvPicPr>
        <p:blipFill>
          <a:blip r:embed="rId2"/>
          <a:stretch>
            <a:fillRect/>
          </a:stretch>
        </p:blipFill>
        <p:spPr>
          <a:xfrm>
            <a:off x="1377388" y="-11835"/>
            <a:ext cx="9039828" cy="6869835"/>
          </a:xfrm>
          <a:prstGeom prst="rect">
            <a:avLst/>
          </a:prstGeom>
        </p:spPr>
      </p:pic>
    </p:spTree>
    <p:extLst>
      <p:ext uri="{BB962C8B-B14F-4D97-AF65-F5344CB8AC3E}">
        <p14:creationId xmlns:p14="http://schemas.microsoft.com/office/powerpoint/2010/main" val="4088857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20415-D63F-0345-853D-C88FA1AC2011}"/>
              </a:ext>
            </a:extLst>
          </p:cNvPr>
          <p:cNvSpPr>
            <a:spLocks noGrp="1"/>
          </p:cNvSpPr>
          <p:nvPr>
            <p:ph type="title"/>
          </p:nvPr>
        </p:nvSpPr>
        <p:spPr>
          <a:xfrm>
            <a:off x="287383" y="365125"/>
            <a:ext cx="11508377" cy="1325563"/>
          </a:xfrm>
        </p:spPr>
        <p:txBody>
          <a:bodyPr/>
          <a:lstStyle/>
          <a:p>
            <a:r>
              <a:rPr lang="it-IT" dirty="0"/>
              <a:t>Friuli e Venezia Giulia. Una questione di nomi /1</a:t>
            </a:r>
          </a:p>
        </p:txBody>
      </p:sp>
      <p:sp>
        <p:nvSpPr>
          <p:cNvPr id="3" name="Segnaposto contenuto 2">
            <a:extLst>
              <a:ext uri="{FF2B5EF4-FFF2-40B4-BE49-F238E27FC236}">
                <a16:creationId xmlns:a16="http://schemas.microsoft.com/office/drawing/2014/main" id="{8D4EF9A0-A737-684D-A5D0-7F9F9557BCD3}"/>
              </a:ext>
            </a:extLst>
          </p:cNvPr>
          <p:cNvSpPr>
            <a:spLocks noGrp="1"/>
          </p:cNvSpPr>
          <p:nvPr>
            <p:ph idx="1"/>
          </p:nvPr>
        </p:nvSpPr>
        <p:spPr>
          <a:xfrm>
            <a:off x="679269" y="1825624"/>
            <a:ext cx="10674531" cy="4784181"/>
          </a:xfrm>
        </p:spPr>
        <p:txBody>
          <a:bodyPr>
            <a:normAutofit/>
          </a:bodyPr>
          <a:lstStyle/>
          <a:p>
            <a:r>
              <a:rPr lang="it-IT" dirty="0"/>
              <a:t>Il nome </a:t>
            </a:r>
            <a:r>
              <a:rPr lang="it-IT" b="1" i="1" dirty="0"/>
              <a:t>Friuli</a:t>
            </a:r>
            <a:r>
              <a:rPr lang="it-IT" dirty="0"/>
              <a:t> è</a:t>
            </a:r>
            <a:r>
              <a:rPr lang="it-IT" i="1" dirty="0"/>
              <a:t> </a:t>
            </a:r>
            <a:r>
              <a:rPr lang="it-IT" dirty="0"/>
              <a:t>di origine romana e deriva dalla città di </a:t>
            </a:r>
            <a:r>
              <a:rPr lang="it-IT" i="1" dirty="0"/>
              <a:t>Forum </a:t>
            </a:r>
            <a:r>
              <a:rPr lang="it-IT" i="1" dirty="0" err="1"/>
              <a:t>Iulii</a:t>
            </a:r>
            <a:r>
              <a:rPr lang="it-IT" dirty="0"/>
              <a:t> (oggi Cividale), fondata da Giulio Cesare verso la metà del I sec. a.C. e divenuta il capoluogo della regione </a:t>
            </a:r>
            <a:r>
              <a:rPr lang="it-IT" i="1" dirty="0" err="1"/>
              <a:t>Venetia</a:t>
            </a:r>
            <a:r>
              <a:rPr lang="it-IT" i="1" dirty="0"/>
              <a:t> et </a:t>
            </a:r>
            <a:r>
              <a:rPr lang="it-IT" i="1" dirty="0" err="1"/>
              <a:t>Histria</a:t>
            </a:r>
            <a:r>
              <a:rPr lang="it-IT" dirty="0"/>
              <a:t> dopo la distruzione di Aquileia (452), grazie alla sua posizione pedemontana più appartata, ma più sicura. </a:t>
            </a:r>
          </a:p>
          <a:p>
            <a:r>
              <a:rPr lang="it-IT" dirty="0"/>
              <a:t>In epoca successiva questo nome, contrattosi nella forma attuale, fu esteso a tutta l’area sulla quale la città, sotto controllo longobardo, esercitava la sua giurisdizione. Come capitale prima del ducato, poi della marca e infine della contea del Friuli, la città assunse quello di </a:t>
            </a:r>
            <a:r>
              <a:rPr lang="it-IT" i="1" dirty="0"/>
              <a:t>Civitas </a:t>
            </a:r>
            <a:r>
              <a:rPr lang="it-IT" i="1" dirty="0" err="1"/>
              <a:t>Austriae</a:t>
            </a:r>
            <a:r>
              <a:rPr lang="it-IT" i="1" dirty="0"/>
              <a:t> </a:t>
            </a:r>
            <a:r>
              <a:rPr lang="it-IT" dirty="0"/>
              <a:t>(da cui Cividale), ossia di «città dell’Oriente».</a:t>
            </a:r>
          </a:p>
        </p:txBody>
      </p:sp>
    </p:spTree>
    <p:extLst>
      <p:ext uri="{BB962C8B-B14F-4D97-AF65-F5344CB8AC3E}">
        <p14:creationId xmlns:p14="http://schemas.microsoft.com/office/powerpoint/2010/main" val="4186096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20415-D63F-0345-853D-C88FA1AC2011}"/>
              </a:ext>
            </a:extLst>
          </p:cNvPr>
          <p:cNvSpPr>
            <a:spLocks noGrp="1"/>
          </p:cNvSpPr>
          <p:nvPr>
            <p:ph type="title"/>
          </p:nvPr>
        </p:nvSpPr>
        <p:spPr>
          <a:xfrm>
            <a:off x="287383" y="365125"/>
            <a:ext cx="11508377" cy="1325563"/>
          </a:xfrm>
        </p:spPr>
        <p:txBody>
          <a:bodyPr/>
          <a:lstStyle/>
          <a:p>
            <a:r>
              <a:rPr lang="it-IT" dirty="0"/>
              <a:t>Friuli e Venezia Giulia. Una questione di nomi /2</a:t>
            </a:r>
          </a:p>
        </p:txBody>
      </p:sp>
      <p:sp>
        <p:nvSpPr>
          <p:cNvPr id="3" name="Segnaposto contenuto 2">
            <a:extLst>
              <a:ext uri="{FF2B5EF4-FFF2-40B4-BE49-F238E27FC236}">
                <a16:creationId xmlns:a16="http://schemas.microsoft.com/office/drawing/2014/main" id="{8D4EF9A0-A737-684D-A5D0-7F9F9557BCD3}"/>
              </a:ext>
            </a:extLst>
          </p:cNvPr>
          <p:cNvSpPr>
            <a:spLocks noGrp="1"/>
          </p:cNvSpPr>
          <p:nvPr>
            <p:ph idx="1"/>
          </p:nvPr>
        </p:nvSpPr>
        <p:spPr>
          <a:xfrm>
            <a:off x="679269" y="1825624"/>
            <a:ext cx="10674531" cy="4784181"/>
          </a:xfrm>
        </p:spPr>
        <p:txBody>
          <a:bodyPr>
            <a:normAutofit/>
          </a:bodyPr>
          <a:lstStyle/>
          <a:p>
            <a:r>
              <a:rPr lang="it-IT" dirty="0"/>
              <a:t>A partire dalla fase successiva la denominazione venne utilizzata per definire la Patria del Friuli, compresa tra i fiumi Livenza a ovest e Timavo a est, parte del Patriarcato di Aquileia, i cui confini erano molto più ampi.</a:t>
            </a:r>
          </a:p>
          <a:p>
            <a:r>
              <a:rPr lang="it-IT" dirty="0"/>
              <a:t>Gli spazi controllati dal Patriarcato vengono acquisiti nel XV secolo (giugno 1420 occupazione di Udine da un Savorgnan col vessillo di San Marco) dalla Repubblica di Venezia che li controlla fino alla sua scomparsa, nel 1797 (Trattato di Campoformido). </a:t>
            </a:r>
          </a:p>
          <a:p>
            <a:r>
              <a:rPr lang="it-IT" dirty="0"/>
              <a:t>Per oltre tre secoli con Friuli si identifica un’area non autonoma, non chiaramente distinta dalle altre parti, non omogenea territorialmente: </a:t>
            </a:r>
            <a:r>
              <a:rPr lang="it-IT" i="1" dirty="0"/>
              <a:t>Friuli è dove si parla friulano.</a:t>
            </a:r>
          </a:p>
          <a:p>
            <a:endParaRPr lang="it-IT" dirty="0"/>
          </a:p>
        </p:txBody>
      </p:sp>
    </p:spTree>
    <p:extLst>
      <p:ext uri="{BB962C8B-B14F-4D97-AF65-F5344CB8AC3E}">
        <p14:creationId xmlns:p14="http://schemas.microsoft.com/office/powerpoint/2010/main" val="152279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D08A88-1A67-9845-AA26-6BBDFD0221C1}"/>
              </a:ext>
            </a:extLst>
          </p:cNvPr>
          <p:cNvSpPr>
            <a:spLocks noGrp="1"/>
          </p:cNvSpPr>
          <p:nvPr>
            <p:ph type="title"/>
          </p:nvPr>
        </p:nvSpPr>
        <p:spPr>
          <a:xfrm>
            <a:off x="300446" y="720725"/>
            <a:ext cx="11053354" cy="815975"/>
          </a:xfrm>
        </p:spPr>
        <p:txBody>
          <a:bodyPr/>
          <a:lstStyle/>
          <a:p>
            <a:r>
              <a:rPr lang="it-IT" dirty="0"/>
              <a:t>Friuli e Venezia Giulia.  Una questione di nomi /3</a:t>
            </a:r>
          </a:p>
        </p:txBody>
      </p:sp>
      <p:sp>
        <p:nvSpPr>
          <p:cNvPr id="3" name="Segnaposto contenuto 2">
            <a:extLst>
              <a:ext uri="{FF2B5EF4-FFF2-40B4-BE49-F238E27FC236}">
                <a16:creationId xmlns:a16="http://schemas.microsoft.com/office/drawing/2014/main" id="{3EE4331B-DA81-6549-B758-7A00E8700E92}"/>
              </a:ext>
            </a:extLst>
          </p:cNvPr>
          <p:cNvSpPr>
            <a:spLocks noGrp="1"/>
          </p:cNvSpPr>
          <p:nvPr>
            <p:ph idx="1"/>
          </p:nvPr>
        </p:nvSpPr>
        <p:spPr>
          <a:xfrm>
            <a:off x="300446" y="2133600"/>
            <a:ext cx="11364685" cy="4610099"/>
          </a:xfrm>
        </p:spPr>
        <p:txBody>
          <a:bodyPr>
            <a:normAutofit/>
          </a:bodyPr>
          <a:lstStyle/>
          <a:p>
            <a:r>
              <a:rPr lang="it-IT" dirty="0"/>
              <a:t>L’indicazione </a:t>
            </a:r>
            <a:r>
              <a:rPr lang="it-IT" b="1" i="1" dirty="0"/>
              <a:t>Venezia Giulia</a:t>
            </a:r>
            <a:r>
              <a:rPr lang="it-IT" i="1" dirty="0"/>
              <a:t> </a:t>
            </a:r>
            <a:r>
              <a:rPr lang="it-IT" dirty="0"/>
              <a:t>fu proposta per la prima volta dal glottologo Graziadio Isaia Ascoli in un articolo intitolato “Le </a:t>
            </a:r>
            <a:r>
              <a:rPr lang="it-IT" dirty="0" err="1"/>
              <a:t>Venezie</a:t>
            </a:r>
            <a:r>
              <a:rPr lang="it-IT" dirty="0"/>
              <a:t>”, pubblicato a Milano nel </a:t>
            </a:r>
            <a:r>
              <a:rPr lang="it-IT" b="1" dirty="0"/>
              <a:t>1863</a:t>
            </a:r>
            <a:r>
              <a:rPr lang="it-IT" dirty="0"/>
              <a:t>. Con esso l’autore proponeva di distinguere nello spazio a nordest della futura Italia, una </a:t>
            </a:r>
            <a:r>
              <a:rPr lang="it-IT" i="1" dirty="0"/>
              <a:t>Venezia propria</a:t>
            </a:r>
            <a:r>
              <a:rPr lang="it-IT" dirty="0"/>
              <a:t>, una </a:t>
            </a:r>
            <a:r>
              <a:rPr lang="it-IT" i="1" dirty="0"/>
              <a:t>Venezia Tridentina</a:t>
            </a:r>
            <a:r>
              <a:rPr lang="it-IT" dirty="0"/>
              <a:t>, e una </a:t>
            </a:r>
            <a:r>
              <a:rPr lang="it-IT" i="1" dirty="0"/>
              <a:t>Venezia Giulia</a:t>
            </a:r>
            <a:r>
              <a:rPr lang="it-IT" dirty="0"/>
              <a:t> “ovvero la provincia che fra la Venezia propria e le Alpi Giulie e il mare rinserra Gorizia e Trieste e l’Istria”. </a:t>
            </a:r>
          </a:p>
          <a:p>
            <a:r>
              <a:rPr lang="it-IT" dirty="0"/>
              <a:t>La conoscenza della regione più orientale impedisce a Ascoli di essere preciso nell’indicare i confini dell’area, limitandosi a affermare quelli occidentali, cioè dove finiva la Venezia propria, ovvero il Friuli. </a:t>
            </a:r>
          </a:p>
        </p:txBody>
      </p:sp>
    </p:spTree>
    <p:extLst>
      <p:ext uri="{BB962C8B-B14F-4D97-AF65-F5344CB8AC3E}">
        <p14:creationId xmlns:p14="http://schemas.microsoft.com/office/powerpoint/2010/main" val="212050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a:extLst>
              <a:ext uri="{FF2B5EF4-FFF2-40B4-BE49-F238E27FC236}">
                <a16:creationId xmlns:a16="http://schemas.microsoft.com/office/drawing/2014/main" id="{14A11822-9A27-8B49-B416-65C824429B01}"/>
              </a:ext>
            </a:extLst>
          </p:cNvPr>
          <p:cNvSpPr>
            <a:spLocks noGrp="1"/>
          </p:cNvSpPr>
          <p:nvPr>
            <p:ph type="title"/>
          </p:nvPr>
        </p:nvSpPr>
        <p:spPr/>
        <p:txBody>
          <a:bodyPr/>
          <a:lstStyle/>
          <a:p>
            <a:endParaRPr lang="it-IT" altLang="it-IT">
              <a:ea typeface="ＭＳ Ｐゴシック" panose="020B0600070205080204" pitchFamily="34" charset="-128"/>
            </a:endParaRPr>
          </a:p>
        </p:txBody>
      </p:sp>
      <p:graphicFrame>
        <p:nvGraphicFramePr>
          <p:cNvPr id="5" name="Segnaposto contenuto 4">
            <a:extLst>
              <a:ext uri="{FF2B5EF4-FFF2-40B4-BE49-F238E27FC236}">
                <a16:creationId xmlns:a16="http://schemas.microsoft.com/office/drawing/2014/main" id="{7A14FB5C-C4F7-AD47-8A27-18A086C90A38}"/>
              </a:ext>
            </a:extLst>
          </p:cNvPr>
          <p:cNvGraphicFramePr>
            <a:graphicFrameLocks noGrp="1"/>
          </p:cNvGraphicFramePr>
          <p:nvPr>
            <p:ph idx="1"/>
            <p:extLst>
              <p:ext uri="{D42A27DB-BD31-4B8C-83A1-F6EECF244321}">
                <p14:modId xmlns:p14="http://schemas.microsoft.com/office/powerpoint/2010/main" val="4184472042"/>
              </p:ext>
            </p:extLst>
          </p:nvPr>
        </p:nvGraphicFramePr>
        <p:xfrm>
          <a:off x="1346200" y="1690689"/>
          <a:ext cx="8920162" cy="3560885"/>
        </p:xfrm>
        <a:graphic>
          <a:graphicData uri="http://schemas.openxmlformats.org/drawingml/2006/table">
            <a:tbl>
              <a:tblPr firstRow="1" firstCol="1" bandRow="1">
                <a:tableStyleId>{5C22544A-7EE6-4342-B048-85BDC9FD1C3A}</a:tableStyleId>
              </a:tblPr>
              <a:tblGrid>
                <a:gridCol w="2219091">
                  <a:extLst>
                    <a:ext uri="{9D8B030D-6E8A-4147-A177-3AD203B41FA5}">
                      <a16:colId xmlns:a16="http://schemas.microsoft.com/office/drawing/2014/main" val="676327319"/>
                    </a:ext>
                  </a:extLst>
                </a:gridCol>
                <a:gridCol w="2923106">
                  <a:extLst>
                    <a:ext uri="{9D8B030D-6E8A-4147-A177-3AD203B41FA5}">
                      <a16:colId xmlns:a16="http://schemas.microsoft.com/office/drawing/2014/main" val="1346625533"/>
                    </a:ext>
                  </a:extLst>
                </a:gridCol>
                <a:gridCol w="3087981">
                  <a:extLst>
                    <a:ext uri="{9D8B030D-6E8A-4147-A177-3AD203B41FA5}">
                      <a16:colId xmlns:a16="http://schemas.microsoft.com/office/drawing/2014/main" val="648553258"/>
                    </a:ext>
                  </a:extLst>
                </a:gridCol>
                <a:gridCol w="689984">
                  <a:extLst>
                    <a:ext uri="{9D8B030D-6E8A-4147-A177-3AD203B41FA5}">
                      <a16:colId xmlns:a16="http://schemas.microsoft.com/office/drawing/2014/main" val="3756039049"/>
                    </a:ext>
                  </a:extLst>
                </a:gridCol>
              </a:tblGrid>
              <a:tr h="507277">
                <a:tc>
                  <a:txBody>
                    <a:bodyPr/>
                    <a:lstStyle/>
                    <a:p>
                      <a:pPr algn="ctr">
                        <a:spcAft>
                          <a:spcPts val="0"/>
                        </a:spcAft>
                      </a:pPr>
                      <a:r>
                        <a:rPr lang="it-IT" sz="1300">
                          <a:effectLst/>
                        </a:rPr>
                        <a:t> </a:t>
                      </a:r>
                      <a:endParaRPr lang="it-IT" sz="130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FVG</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Italia</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spcAft>
                          <a:spcPts val="0"/>
                        </a:spcAft>
                      </a:pPr>
                      <a:r>
                        <a:rPr lang="it-IT" sz="2400">
                          <a:effectLst/>
                        </a:rPr>
                        <a:t>%</a:t>
                      </a:r>
                      <a:endParaRPr lang="it-IT" sz="240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extLst>
                  <a:ext uri="{0D108BD9-81ED-4DB2-BD59-A6C34878D82A}">
                    <a16:rowId xmlns:a16="http://schemas.microsoft.com/office/drawing/2014/main" val="2858889117"/>
                  </a:ext>
                </a:extLst>
              </a:tr>
              <a:tr h="507277">
                <a:tc>
                  <a:txBody>
                    <a:bodyPr/>
                    <a:lstStyle/>
                    <a:p>
                      <a:pPr algn="ctr">
                        <a:spcAft>
                          <a:spcPts val="0"/>
                        </a:spcAft>
                      </a:pPr>
                      <a:r>
                        <a:rPr lang="it-IT" sz="2400" dirty="0">
                          <a:effectLst/>
                        </a:rPr>
                        <a:t>Superficie</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a:effectLst/>
                        </a:rPr>
                        <a:t>7.924 kmq</a:t>
                      </a:r>
                      <a:endParaRPr lang="it-IT" sz="240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302.072</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spcAft>
                          <a:spcPts val="0"/>
                        </a:spcAft>
                      </a:pPr>
                      <a:r>
                        <a:rPr lang="it-IT" sz="2400">
                          <a:effectLst/>
                        </a:rPr>
                        <a:t>2,6</a:t>
                      </a:r>
                      <a:endParaRPr lang="it-IT" sz="240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extLst>
                  <a:ext uri="{0D108BD9-81ED-4DB2-BD59-A6C34878D82A}">
                    <a16:rowId xmlns:a16="http://schemas.microsoft.com/office/drawing/2014/main" val="487128219"/>
                  </a:ext>
                </a:extLst>
              </a:tr>
              <a:tr h="517223">
                <a:tc>
                  <a:txBody>
                    <a:bodyPr/>
                    <a:lstStyle/>
                    <a:p>
                      <a:pPr algn="ctr">
                        <a:spcAft>
                          <a:spcPts val="0"/>
                        </a:spcAft>
                      </a:pPr>
                      <a:r>
                        <a:rPr lang="it-IT" sz="2400" dirty="0">
                          <a:effectLst/>
                        </a:rPr>
                        <a:t>popolazione</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1,195 milioni</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58,990 milioni</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spcAft>
                          <a:spcPts val="0"/>
                        </a:spcAft>
                      </a:pPr>
                      <a:r>
                        <a:rPr lang="it-IT" sz="2400">
                          <a:effectLst/>
                        </a:rPr>
                        <a:t>2</a:t>
                      </a:r>
                      <a:endParaRPr lang="it-IT" sz="240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extLst>
                  <a:ext uri="{0D108BD9-81ED-4DB2-BD59-A6C34878D82A}">
                    <a16:rowId xmlns:a16="http://schemas.microsoft.com/office/drawing/2014/main" val="1244338610"/>
                  </a:ext>
                </a:extLst>
              </a:tr>
              <a:tr h="507277">
                <a:tc>
                  <a:txBody>
                    <a:bodyPr/>
                    <a:lstStyle/>
                    <a:p>
                      <a:pPr algn="ctr">
                        <a:spcAft>
                          <a:spcPts val="0"/>
                        </a:spcAft>
                      </a:pPr>
                      <a:r>
                        <a:rPr lang="it-IT" sz="2400" dirty="0">
                          <a:effectLst/>
                        </a:rPr>
                        <a:t>province</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(4)</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93</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spcAft>
                          <a:spcPts val="0"/>
                        </a:spcAft>
                      </a:pPr>
                      <a:r>
                        <a:rPr lang="it-IT" sz="2400">
                          <a:effectLst/>
                        </a:rPr>
                        <a:t>4,3</a:t>
                      </a:r>
                      <a:endParaRPr lang="it-IT" sz="240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extLst>
                  <a:ext uri="{0D108BD9-81ED-4DB2-BD59-A6C34878D82A}">
                    <a16:rowId xmlns:a16="http://schemas.microsoft.com/office/drawing/2014/main" val="3931255273"/>
                  </a:ext>
                </a:extLst>
              </a:tr>
              <a:tr h="507277">
                <a:tc>
                  <a:txBody>
                    <a:bodyPr/>
                    <a:lstStyle/>
                    <a:p>
                      <a:pPr algn="ctr">
                        <a:spcAft>
                          <a:spcPts val="0"/>
                        </a:spcAft>
                      </a:pPr>
                      <a:r>
                        <a:rPr lang="it-IT" sz="2400" dirty="0">
                          <a:effectLst/>
                        </a:rPr>
                        <a:t>Comuni</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a:effectLst/>
                        </a:rPr>
                        <a:t>215</a:t>
                      </a:r>
                      <a:endParaRPr lang="it-IT" sz="240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7896</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spcAft>
                          <a:spcPts val="0"/>
                        </a:spcAft>
                      </a:pPr>
                      <a:r>
                        <a:rPr lang="it-IT" sz="2400">
                          <a:effectLst/>
                        </a:rPr>
                        <a:t>2,7</a:t>
                      </a:r>
                      <a:endParaRPr lang="it-IT" sz="240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extLst>
                  <a:ext uri="{0D108BD9-81ED-4DB2-BD59-A6C34878D82A}">
                    <a16:rowId xmlns:a16="http://schemas.microsoft.com/office/drawing/2014/main" val="1890385145"/>
                  </a:ext>
                </a:extLst>
              </a:tr>
              <a:tr h="507277">
                <a:tc>
                  <a:txBody>
                    <a:bodyPr/>
                    <a:lstStyle/>
                    <a:p>
                      <a:pPr algn="ctr">
                        <a:spcAft>
                          <a:spcPts val="0"/>
                        </a:spcAft>
                      </a:pPr>
                      <a:r>
                        <a:rPr lang="it-IT" sz="2400" dirty="0">
                          <a:effectLst/>
                        </a:rPr>
                        <a:t>Città</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rPr>
                        <a:t>6  (20&lt;205 mila ab.)</a:t>
                      </a:r>
                      <a:endParaRPr lang="it-IT" sz="2400" dirty="0">
                        <a:effectLst/>
                        <a:latin typeface="Times New Roman" panose="02020603050405020304" pitchFamily="18" charset="0"/>
                        <a:ea typeface="Times New Roman" panose="02020603050405020304" pitchFamily="18" charset="0"/>
                      </a:endParaRPr>
                    </a:p>
                  </a:txBody>
                  <a:tcPr marL="68579" marR="68579" marT="0" marB="0"/>
                </a:tc>
                <a:tc>
                  <a:txBody>
                    <a:bodyPr/>
                    <a:lstStyle/>
                    <a:p>
                      <a:pPr algn="ctr">
                        <a:spcAft>
                          <a:spcPts val="0"/>
                        </a:spcAft>
                      </a:pPr>
                      <a:r>
                        <a:rPr lang="it-IT" sz="2400" dirty="0">
                          <a:effectLst/>
                        </a:rPr>
                        <a:t>10  (+ di 300 mila ab.)</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spcAft>
                          <a:spcPts val="0"/>
                        </a:spcAft>
                      </a:pPr>
                      <a:r>
                        <a:rPr lang="it-IT" sz="2400" dirty="0">
                          <a:effectLst/>
                        </a:rPr>
                        <a:t> </a:t>
                      </a: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extLst>
                  <a:ext uri="{0D108BD9-81ED-4DB2-BD59-A6C34878D82A}">
                    <a16:rowId xmlns:a16="http://schemas.microsoft.com/office/drawing/2014/main" val="1467590948"/>
                  </a:ext>
                </a:extLst>
              </a:tr>
              <a:tr h="507277">
                <a:tc>
                  <a:txBody>
                    <a:bodyPr/>
                    <a:lstStyle/>
                    <a:p>
                      <a:pPr algn="ctr">
                        <a:spcAft>
                          <a:spcPts val="0"/>
                        </a:spcAft>
                      </a:pP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tc>
                  <a:txBody>
                    <a:bodyPr/>
                    <a:lstStyle/>
                    <a:p>
                      <a:pPr algn="ctr">
                        <a:spcAft>
                          <a:spcPts val="0"/>
                        </a:spcAft>
                      </a:pPr>
                      <a:r>
                        <a:rPr lang="it-IT" sz="2400" dirty="0">
                          <a:effectLst/>
                          <a:latin typeface="+mn-lt"/>
                          <a:ea typeface="Times New Roman" panose="02020603050405020304" pitchFamily="18" charset="0"/>
                        </a:rPr>
                        <a:t>11 + di 15.000</a:t>
                      </a:r>
                    </a:p>
                  </a:txBody>
                  <a:tcPr marL="68579" marR="68579" marT="0" marB="0"/>
                </a:tc>
                <a:tc>
                  <a:txBody>
                    <a:bodyPr/>
                    <a:lstStyle/>
                    <a:p>
                      <a:pPr algn="ctr">
                        <a:spcAft>
                          <a:spcPts val="0"/>
                        </a:spcAft>
                      </a:pPr>
                      <a:r>
                        <a:rPr lang="it-IT" sz="2400" dirty="0">
                          <a:effectLst/>
                          <a:latin typeface="+mn-lt"/>
                          <a:ea typeface="Calibri" panose="020F0502020204030204" pitchFamily="34" charset="0"/>
                          <a:cs typeface="Times New Roman (Corpo CS)" panose="02020603050405020304" pitchFamily="18" charset="0"/>
                        </a:rPr>
                        <a:t>745 + di 15mila </a:t>
                      </a:r>
                    </a:p>
                  </a:txBody>
                  <a:tcPr marL="68579" marR="68579" marT="0" marB="0"/>
                </a:tc>
                <a:tc>
                  <a:txBody>
                    <a:bodyPr/>
                    <a:lstStyle/>
                    <a:p>
                      <a:pPr>
                        <a:spcAft>
                          <a:spcPts val="0"/>
                        </a:spcAft>
                      </a:pPr>
                      <a:endParaRPr lang="it-IT" sz="2400" dirty="0">
                        <a:effectLst/>
                        <a:latin typeface="Garamond" panose="02020404030301010803" pitchFamily="18" charset="0"/>
                        <a:ea typeface="Calibri" panose="020F0502020204030204" pitchFamily="34" charset="0"/>
                        <a:cs typeface="Times New Roman (Corpo CS)" panose="02020603050405020304" pitchFamily="18" charset="0"/>
                      </a:endParaRPr>
                    </a:p>
                  </a:txBody>
                  <a:tcPr marL="68579" marR="68579" marT="0" marB="0"/>
                </a:tc>
                <a:extLst>
                  <a:ext uri="{0D108BD9-81ED-4DB2-BD59-A6C34878D82A}">
                    <a16:rowId xmlns:a16="http://schemas.microsoft.com/office/drawing/2014/main" val="3334546161"/>
                  </a:ext>
                </a:extLst>
              </a:tr>
            </a:tbl>
          </a:graphicData>
        </a:graphic>
      </p:graphicFrame>
      <p:sp>
        <p:nvSpPr>
          <p:cNvPr id="18476" name="Segnaposto numero diapositiva 3">
            <a:extLst>
              <a:ext uri="{FF2B5EF4-FFF2-40B4-BE49-F238E27FC236}">
                <a16:creationId xmlns:a16="http://schemas.microsoft.com/office/drawing/2014/main" id="{586A3899-F146-4140-91BF-E898092C6DB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5C916AC-C042-F047-98AF-1B6D7A97D7C4}" type="slidenum">
              <a:rPr lang="it-IT" altLang="it-IT" smtClean="0">
                <a:solidFill>
                  <a:srgbClr val="898989"/>
                </a:solidFill>
              </a:rPr>
              <a:pPr/>
              <a:t>3</a:t>
            </a:fld>
            <a:endParaRPr lang="it-IT" altLang="it-IT">
              <a:solidFill>
                <a:srgbClr val="898989"/>
              </a:solidFill>
            </a:endParaRPr>
          </a:p>
        </p:txBody>
      </p:sp>
    </p:spTree>
    <p:extLst>
      <p:ext uri="{BB962C8B-B14F-4D97-AF65-F5344CB8AC3E}">
        <p14:creationId xmlns:p14="http://schemas.microsoft.com/office/powerpoint/2010/main" val="3215811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D08A88-1A67-9845-AA26-6BBDFD0221C1}"/>
              </a:ext>
            </a:extLst>
          </p:cNvPr>
          <p:cNvSpPr>
            <a:spLocks noGrp="1"/>
          </p:cNvSpPr>
          <p:nvPr>
            <p:ph type="title"/>
          </p:nvPr>
        </p:nvSpPr>
        <p:spPr>
          <a:xfrm>
            <a:off x="300446" y="365125"/>
            <a:ext cx="11053354" cy="815975"/>
          </a:xfrm>
        </p:spPr>
        <p:txBody>
          <a:bodyPr/>
          <a:lstStyle/>
          <a:p>
            <a:r>
              <a:rPr lang="it-IT" dirty="0"/>
              <a:t>Friuli e Venezia Giulia.  Una questione di nomi /4</a:t>
            </a:r>
          </a:p>
        </p:txBody>
      </p:sp>
      <p:sp>
        <p:nvSpPr>
          <p:cNvPr id="3" name="Segnaposto contenuto 2">
            <a:extLst>
              <a:ext uri="{FF2B5EF4-FFF2-40B4-BE49-F238E27FC236}">
                <a16:creationId xmlns:a16="http://schemas.microsoft.com/office/drawing/2014/main" id="{3EE4331B-DA81-6549-B758-7A00E8700E92}"/>
              </a:ext>
            </a:extLst>
          </p:cNvPr>
          <p:cNvSpPr>
            <a:spLocks noGrp="1"/>
          </p:cNvSpPr>
          <p:nvPr>
            <p:ph idx="1"/>
          </p:nvPr>
        </p:nvSpPr>
        <p:spPr>
          <a:xfrm>
            <a:off x="300446" y="1574800"/>
            <a:ext cx="11271431" cy="4686299"/>
          </a:xfrm>
        </p:spPr>
        <p:txBody>
          <a:bodyPr>
            <a:normAutofit/>
          </a:bodyPr>
          <a:lstStyle/>
          <a:p>
            <a:r>
              <a:rPr lang="it-IT" dirty="0"/>
              <a:t>La denominazione </a:t>
            </a:r>
            <a:r>
              <a:rPr lang="it-IT" i="1" dirty="0"/>
              <a:t>Venezia Giulia </a:t>
            </a:r>
            <a:r>
              <a:rPr lang="it-IT" dirty="0"/>
              <a:t>rimane sommessa fino alla prima guerra mondiale</a:t>
            </a:r>
          </a:p>
          <a:p>
            <a:r>
              <a:rPr lang="it-IT" dirty="0"/>
              <a:t>negli spazi sloveni del territorio si usa la definizione di Litorale sloveno (</a:t>
            </a:r>
            <a:r>
              <a:rPr lang="it-IT" i="1" dirty="0" err="1"/>
              <a:t>Slovensko</a:t>
            </a:r>
            <a:r>
              <a:rPr lang="it-IT" i="1" dirty="0"/>
              <a:t> </a:t>
            </a:r>
            <a:r>
              <a:rPr lang="it-IT" i="1" dirty="0" err="1"/>
              <a:t>Primorje</a:t>
            </a:r>
            <a:r>
              <a:rPr lang="it-IT" dirty="0"/>
              <a:t>) proprio per evitare l’identificazione degli abitanti con il solo gruppo italiano. </a:t>
            </a:r>
          </a:p>
          <a:p>
            <a:r>
              <a:rPr lang="it-IT" dirty="0"/>
              <a:t>Alla fine del conflitto con Venezia Giulia si identifica l’insieme delle province annesse al confine orientale e nel 1924 con lo stesso nome viene definita la circoscrizione elettorale che andava da Forni Avoltri, la punta a nordovest della montagna friulana, fino a capo </a:t>
            </a:r>
            <a:r>
              <a:rPr lang="it-IT" dirty="0" err="1"/>
              <a:t>Promontore</a:t>
            </a:r>
            <a:r>
              <a:rPr lang="it-IT" dirty="0"/>
              <a:t>, il vertice meridionale dell’Istria. Nel 1938 la definizione, in un testo ministeriale, si usa per definire l’intera regione.</a:t>
            </a:r>
          </a:p>
          <a:p>
            <a:endParaRPr lang="it-IT" dirty="0"/>
          </a:p>
        </p:txBody>
      </p:sp>
    </p:spTree>
    <p:extLst>
      <p:ext uri="{BB962C8B-B14F-4D97-AF65-F5344CB8AC3E}">
        <p14:creationId xmlns:p14="http://schemas.microsoft.com/office/powerpoint/2010/main" val="304061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017378-47AA-F049-85FD-213BC8855338}"/>
              </a:ext>
            </a:extLst>
          </p:cNvPr>
          <p:cNvSpPr>
            <a:spLocks noGrp="1"/>
          </p:cNvSpPr>
          <p:nvPr>
            <p:ph type="title"/>
          </p:nvPr>
        </p:nvSpPr>
        <p:spPr/>
        <p:txBody>
          <a:bodyPr>
            <a:normAutofit/>
          </a:bodyPr>
          <a:lstStyle/>
          <a:p>
            <a:pPr marL="0" indent="0"/>
            <a:endParaRPr lang="it-IT" dirty="0"/>
          </a:p>
        </p:txBody>
      </p:sp>
      <p:sp>
        <p:nvSpPr>
          <p:cNvPr id="3" name="Segnaposto contenuto 2">
            <a:extLst>
              <a:ext uri="{FF2B5EF4-FFF2-40B4-BE49-F238E27FC236}">
                <a16:creationId xmlns:a16="http://schemas.microsoft.com/office/drawing/2014/main" id="{0D4D5F69-84F1-384A-920F-EA220B99B72D}"/>
              </a:ext>
            </a:extLst>
          </p:cNvPr>
          <p:cNvSpPr>
            <a:spLocks noGrp="1"/>
          </p:cNvSpPr>
          <p:nvPr>
            <p:ph idx="1"/>
          </p:nvPr>
        </p:nvSpPr>
        <p:spPr>
          <a:xfrm>
            <a:off x="677334" y="1930401"/>
            <a:ext cx="10478346" cy="3486708"/>
          </a:xfrm>
        </p:spPr>
        <p:txBody>
          <a:bodyPr>
            <a:normAutofit/>
          </a:bodyPr>
          <a:lstStyle/>
          <a:p>
            <a:pPr marL="0" indent="0">
              <a:buNone/>
            </a:pPr>
            <a:r>
              <a:rPr lang="it-IT" sz="3200" dirty="0"/>
              <a:t>Giuseppe Mazzini</a:t>
            </a:r>
            <a:br>
              <a:rPr lang="it-IT" sz="3200" dirty="0"/>
            </a:br>
            <a:endParaRPr lang="it-IT" sz="3200" dirty="0"/>
          </a:p>
          <a:p>
            <a:pPr marL="0" indent="0">
              <a:buNone/>
            </a:pPr>
            <a:r>
              <a:rPr lang="it-IT" sz="3200" i="1" dirty="0"/>
              <a:t>Unità Italiana</a:t>
            </a:r>
          </a:p>
          <a:p>
            <a:pPr marL="0" indent="0">
              <a:buNone/>
            </a:pPr>
            <a:endParaRPr lang="it-IT" sz="3200" i="1" dirty="0"/>
          </a:p>
          <a:p>
            <a:pPr marL="0" indent="0">
              <a:buNone/>
            </a:pPr>
            <a:r>
              <a:rPr lang="it-IT" dirty="0"/>
              <a:t>25 agosto 1866</a:t>
            </a:r>
          </a:p>
          <a:p>
            <a:pPr marL="0" indent="0">
              <a:buNone/>
            </a:pPr>
            <a:r>
              <a:rPr lang="it-IT" dirty="0"/>
              <a:t>Ora in </a:t>
            </a:r>
            <a:r>
              <a:rPr lang="it-IT" i="1" dirty="0"/>
              <a:t>Scritti politici editi e inediti, </a:t>
            </a:r>
            <a:r>
              <a:rPr lang="it-IT" dirty="0"/>
              <a:t>Imola, Galeati, 1940, vol.86, p.18</a:t>
            </a:r>
          </a:p>
        </p:txBody>
      </p:sp>
    </p:spTree>
    <p:extLst>
      <p:ext uri="{BB962C8B-B14F-4D97-AF65-F5344CB8AC3E}">
        <p14:creationId xmlns:p14="http://schemas.microsoft.com/office/powerpoint/2010/main" val="1901118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B652CE-1E44-924F-9ECB-73C27539FE8B}"/>
              </a:ext>
            </a:extLst>
          </p:cNvPr>
          <p:cNvSpPr>
            <a:spLocks noGrp="1"/>
          </p:cNvSpPr>
          <p:nvPr>
            <p:ph type="title"/>
          </p:nvPr>
        </p:nvSpPr>
        <p:spPr>
          <a:xfrm>
            <a:off x="1097280" y="286604"/>
            <a:ext cx="10058400" cy="1027042"/>
          </a:xfrm>
        </p:spPr>
        <p:txBody>
          <a:bodyPr/>
          <a:lstStyle/>
          <a:p>
            <a:endParaRPr lang="it-IT" dirty="0"/>
          </a:p>
        </p:txBody>
      </p:sp>
      <p:pic>
        <p:nvPicPr>
          <p:cNvPr id="5" name="Segnaposto contenuto 4">
            <a:extLst>
              <a:ext uri="{FF2B5EF4-FFF2-40B4-BE49-F238E27FC236}">
                <a16:creationId xmlns:a16="http://schemas.microsoft.com/office/drawing/2014/main" id="{D301D791-8668-6940-AE43-E381D2C9508A}"/>
              </a:ext>
            </a:extLst>
          </p:cNvPr>
          <p:cNvPicPr>
            <a:picLocks noGrp="1" noChangeAspect="1"/>
          </p:cNvPicPr>
          <p:nvPr>
            <p:ph idx="1"/>
          </p:nvPr>
        </p:nvPicPr>
        <p:blipFill>
          <a:blip r:embed="rId2"/>
          <a:stretch>
            <a:fillRect/>
          </a:stretch>
        </p:blipFill>
        <p:spPr>
          <a:xfrm rot="160605">
            <a:off x="108391" y="1293231"/>
            <a:ext cx="11131130" cy="4901958"/>
          </a:xfrm>
        </p:spPr>
      </p:pic>
    </p:spTree>
    <p:extLst>
      <p:ext uri="{BB962C8B-B14F-4D97-AF65-F5344CB8AC3E}">
        <p14:creationId xmlns:p14="http://schemas.microsoft.com/office/powerpoint/2010/main" val="2736083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6D6306-2ED5-774C-AE60-AA28289F4797}"/>
              </a:ext>
            </a:extLst>
          </p:cNvPr>
          <p:cNvSpPr>
            <a:spLocks noGrp="1"/>
          </p:cNvSpPr>
          <p:nvPr>
            <p:ph type="title"/>
          </p:nvPr>
        </p:nvSpPr>
        <p:spPr>
          <a:xfrm>
            <a:off x="1097280" y="286603"/>
            <a:ext cx="10058400" cy="741303"/>
          </a:xfrm>
        </p:spPr>
        <p:txBody>
          <a:bodyPr/>
          <a:lstStyle/>
          <a:p>
            <a:endParaRPr lang="it-IT" dirty="0"/>
          </a:p>
        </p:txBody>
      </p:sp>
      <p:pic>
        <p:nvPicPr>
          <p:cNvPr id="5" name="Segnaposto contenuto 4">
            <a:extLst>
              <a:ext uri="{FF2B5EF4-FFF2-40B4-BE49-F238E27FC236}">
                <a16:creationId xmlns:a16="http://schemas.microsoft.com/office/drawing/2014/main" id="{CAC8F283-F7DC-534D-8065-FAB10FB63455}"/>
              </a:ext>
            </a:extLst>
          </p:cNvPr>
          <p:cNvPicPr>
            <a:picLocks noGrp="1" noChangeAspect="1"/>
          </p:cNvPicPr>
          <p:nvPr>
            <p:ph idx="1"/>
          </p:nvPr>
        </p:nvPicPr>
        <p:blipFill>
          <a:blip r:embed="rId2"/>
          <a:stretch>
            <a:fillRect/>
          </a:stretch>
        </p:blipFill>
        <p:spPr>
          <a:xfrm rot="183352">
            <a:off x="421041" y="943641"/>
            <a:ext cx="10891283" cy="5511790"/>
          </a:xfrm>
        </p:spPr>
      </p:pic>
    </p:spTree>
    <p:extLst>
      <p:ext uri="{BB962C8B-B14F-4D97-AF65-F5344CB8AC3E}">
        <p14:creationId xmlns:p14="http://schemas.microsoft.com/office/powerpoint/2010/main" val="3050697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48996D-86C0-2A4C-934C-4D94B6AFAD0D}"/>
              </a:ext>
            </a:extLst>
          </p:cNvPr>
          <p:cNvSpPr>
            <a:spLocks noGrp="1"/>
          </p:cNvSpPr>
          <p:nvPr>
            <p:ph type="title"/>
          </p:nvPr>
        </p:nvSpPr>
        <p:spPr>
          <a:xfrm>
            <a:off x="1097280" y="325240"/>
            <a:ext cx="10058400" cy="1450757"/>
          </a:xfrm>
        </p:spPr>
        <p:txBody>
          <a:bodyPr>
            <a:normAutofit/>
          </a:bodyPr>
          <a:lstStyle/>
          <a:p>
            <a:pPr marL="0" indent="0"/>
            <a:endParaRPr lang="it-IT" dirty="0"/>
          </a:p>
        </p:txBody>
      </p:sp>
      <p:sp>
        <p:nvSpPr>
          <p:cNvPr id="3" name="Segnaposto contenuto 2">
            <a:extLst>
              <a:ext uri="{FF2B5EF4-FFF2-40B4-BE49-F238E27FC236}">
                <a16:creationId xmlns:a16="http://schemas.microsoft.com/office/drawing/2014/main" id="{5B3E411A-8417-0744-BEBD-4A55A683C0AB}"/>
              </a:ext>
            </a:extLst>
          </p:cNvPr>
          <p:cNvSpPr>
            <a:spLocks noGrp="1"/>
          </p:cNvSpPr>
          <p:nvPr>
            <p:ph idx="1"/>
          </p:nvPr>
        </p:nvSpPr>
        <p:spPr>
          <a:xfrm>
            <a:off x="1097280" y="1436914"/>
            <a:ext cx="10058399" cy="4153989"/>
          </a:xfrm>
        </p:spPr>
        <p:txBody>
          <a:bodyPr>
            <a:normAutofit/>
          </a:bodyPr>
          <a:lstStyle/>
          <a:p>
            <a:pPr marL="0" indent="0">
              <a:buNone/>
            </a:pPr>
            <a:r>
              <a:rPr lang="it-IT" sz="3200" b="1" dirty="0"/>
              <a:t>Graziadio Isaia Ascoli</a:t>
            </a:r>
            <a:br>
              <a:rPr lang="it-IT" sz="3200" b="1" dirty="0"/>
            </a:br>
            <a:r>
              <a:rPr lang="it-IT" sz="3200" b="1" i="1" dirty="0"/>
              <a:t>Le </a:t>
            </a:r>
            <a:r>
              <a:rPr lang="it-IT" sz="3200" b="1" i="1" dirty="0" err="1"/>
              <a:t>Venezie</a:t>
            </a:r>
            <a:endParaRPr lang="it-IT" sz="3200" b="1" i="1" dirty="0"/>
          </a:p>
          <a:p>
            <a:pPr marL="0" indent="0">
              <a:buNone/>
            </a:pPr>
            <a:endParaRPr lang="it-IT" dirty="0"/>
          </a:p>
          <a:p>
            <a:pPr marL="0" indent="0">
              <a:buNone/>
            </a:pPr>
            <a:r>
              <a:rPr lang="it-IT" dirty="0"/>
              <a:t>in «L’Alleanza</a:t>
            </a:r>
            <a:r>
              <a:rPr lang="it-IT" i="1" dirty="0"/>
              <a:t>»</a:t>
            </a:r>
          </a:p>
          <a:p>
            <a:pPr marL="0" indent="0">
              <a:buNone/>
            </a:pPr>
            <a:r>
              <a:rPr lang="it-IT" dirty="0"/>
              <a:t>Domenica 23 agosto 1863</a:t>
            </a:r>
          </a:p>
          <a:p>
            <a:pPr marL="0" indent="0">
              <a:buNone/>
            </a:pPr>
            <a:r>
              <a:rPr lang="it-IT" dirty="0"/>
              <a:t>e</a:t>
            </a:r>
          </a:p>
          <a:p>
            <a:pPr marL="0" indent="0">
              <a:buNone/>
            </a:pPr>
            <a:r>
              <a:rPr lang="it-IT" dirty="0"/>
              <a:t>in «Museo di famiglia. Rivista illustrata», anno III, vol. I, n. 35</a:t>
            </a:r>
          </a:p>
          <a:p>
            <a:pPr marL="0" indent="0">
              <a:buNone/>
            </a:pPr>
            <a:r>
              <a:rPr lang="it-IT" dirty="0"/>
              <a:t>Domenica 30 agosto 1863</a:t>
            </a:r>
          </a:p>
        </p:txBody>
      </p:sp>
    </p:spTree>
    <p:extLst>
      <p:ext uri="{BB962C8B-B14F-4D97-AF65-F5344CB8AC3E}">
        <p14:creationId xmlns:p14="http://schemas.microsoft.com/office/powerpoint/2010/main" val="1159638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DA6FCD-9FAA-3A45-9FF8-0CB648C8A820}"/>
              </a:ext>
            </a:extLst>
          </p:cNvPr>
          <p:cNvSpPr>
            <a:spLocks noGrp="1"/>
          </p:cNvSpPr>
          <p:nvPr>
            <p:ph type="title"/>
          </p:nvPr>
        </p:nvSpPr>
        <p:spPr>
          <a:xfrm>
            <a:off x="1097280" y="286603"/>
            <a:ext cx="10058400" cy="870865"/>
          </a:xfrm>
        </p:spPr>
        <p:txBody>
          <a:bodyPr/>
          <a:lstStyle/>
          <a:p>
            <a:endParaRPr lang="it-IT" dirty="0"/>
          </a:p>
        </p:txBody>
      </p:sp>
      <p:pic>
        <p:nvPicPr>
          <p:cNvPr id="11" name="Segnaposto contenuto 10">
            <a:extLst>
              <a:ext uri="{FF2B5EF4-FFF2-40B4-BE49-F238E27FC236}">
                <a16:creationId xmlns:a16="http://schemas.microsoft.com/office/drawing/2014/main" id="{FEB5DFB7-333B-474B-82CA-4E36BEEAEF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8776" y="1250066"/>
            <a:ext cx="3514166" cy="5073249"/>
          </a:xfrm>
        </p:spPr>
      </p:pic>
      <p:pic>
        <p:nvPicPr>
          <p:cNvPr id="13" name="Immagine 12">
            <a:extLst>
              <a:ext uri="{FF2B5EF4-FFF2-40B4-BE49-F238E27FC236}">
                <a16:creationId xmlns:a16="http://schemas.microsoft.com/office/drawing/2014/main" id="{60775EA8-520F-C94A-8294-C8A8D35D2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271" y="1073336"/>
            <a:ext cx="3680749" cy="5249979"/>
          </a:xfrm>
          <a:prstGeom prst="rect">
            <a:avLst/>
          </a:prstGeom>
        </p:spPr>
      </p:pic>
    </p:spTree>
    <p:extLst>
      <p:ext uri="{BB962C8B-B14F-4D97-AF65-F5344CB8AC3E}">
        <p14:creationId xmlns:p14="http://schemas.microsoft.com/office/powerpoint/2010/main" val="2818125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575A3C-2DBF-5D42-B8CD-E649987ED862}"/>
              </a:ext>
            </a:extLst>
          </p:cNvPr>
          <p:cNvSpPr>
            <a:spLocks noGrp="1"/>
          </p:cNvSpPr>
          <p:nvPr>
            <p:ph type="title"/>
          </p:nvPr>
        </p:nvSpPr>
        <p:spPr>
          <a:xfrm>
            <a:off x="1004683" y="64286"/>
            <a:ext cx="10058400" cy="602039"/>
          </a:xfrm>
        </p:spPr>
        <p:txBody>
          <a:bodyPr>
            <a:normAutofit fontScale="90000"/>
          </a:bodyPr>
          <a:lstStyle/>
          <a:p>
            <a:endParaRPr lang="it-IT" dirty="0"/>
          </a:p>
        </p:txBody>
      </p:sp>
      <p:pic>
        <p:nvPicPr>
          <p:cNvPr id="5" name="Segnaposto contenuto 4">
            <a:extLst>
              <a:ext uri="{FF2B5EF4-FFF2-40B4-BE49-F238E27FC236}">
                <a16:creationId xmlns:a16="http://schemas.microsoft.com/office/drawing/2014/main" id="{7C54A1B4-11EE-5041-B9E0-103F2CBE209A}"/>
              </a:ext>
            </a:extLst>
          </p:cNvPr>
          <p:cNvPicPr>
            <a:picLocks noGrp="1" noChangeAspect="1"/>
          </p:cNvPicPr>
          <p:nvPr>
            <p:ph idx="1"/>
          </p:nvPr>
        </p:nvPicPr>
        <p:blipFill>
          <a:blip r:embed="rId2"/>
          <a:stretch>
            <a:fillRect/>
          </a:stretch>
        </p:blipFill>
        <p:spPr>
          <a:xfrm>
            <a:off x="671333" y="666325"/>
            <a:ext cx="9457406" cy="5714629"/>
          </a:xfrm>
        </p:spPr>
      </p:pic>
    </p:spTree>
    <p:extLst>
      <p:ext uri="{BB962C8B-B14F-4D97-AF65-F5344CB8AC3E}">
        <p14:creationId xmlns:p14="http://schemas.microsoft.com/office/powerpoint/2010/main" val="2839525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F9F487-3C09-9042-9A4C-2D3636CE25F0}"/>
              </a:ext>
            </a:extLst>
          </p:cNvPr>
          <p:cNvSpPr>
            <a:spLocks noGrp="1"/>
          </p:cNvSpPr>
          <p:nvPr>
            <p:ph type="title"/>
          </p:nvPr>
        </p:nvSpPr>
        <p:spPr>
          <a:xfrm>
            <a:off x="1097280" y="286604"/>
            <a:ext cx="10058400" cy="730828"/>
          </a:xfrm>
        </p:spPr>
        <p:txBody>
          <a:bodyPr/>
          <a:lstStyle/>
          <a:p>
            <a:endParaRPr lang="it-IT" dirty="0"/>
          </a:p>
        </p:txBody>
      </p:sp>
      <p:pic>
        <p:nvPicPr>
          <p:cNvPr id="9" name="Segnaposto contenuto 8">
            <a:extLst>
              <a:ext uri="{FF2B5EF4-FFF2-40B4-BE49-F238E27FC236}">
                <a16:creationId xmlns:a16="http://schemas.microsoft.com/office/drawing/2014/main" id="{AB5CE177-F5EA-DE4D-A07E-CD1657C46B03}"/>
              </a:ext>
            </a:extLst>
          </p:cNvPr>
          <p:cNvPicPr>
            <a:picLocks noGrp="1" noChangeAspect="1"/>
          </p:cNvPicPr>
          <p:nvPr>
            <p:ph idx="1"/>
          </p:nvPr>
        </p:nvPicPr>
        <p:blipFill>
          <a:blip r:embed="rId2"/>
          <a:stretch>
            <a:fillRect/>
          </a:stretch>
        </p:blipFill>
        <p:spPr>
          <a:xfrm>
            <a:off x="475453" y="1292358"/>
            <a:ext cx="10467735" cy="4145070"/>
          </a:xfrm>
        </p:spPr>
      </p:pic>
    </p:spTree>
    <p:extLst>
      <p:ext uri="{BB962C8B-B14F-4D97-AF65-F5344CB8AC3E}">
        <p14:creationId xmlns:p14="http://schemas.microsoft.com/office/powerpoint/2010/main" val="185864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21114E-9FA8-874B-A7E9-661BFCFE169B}"/>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059C0EEF-5EEB-B241-99F6-4E1B72DF3BED}"/>
              </a:ext>
            </a:extLst>
          </p:cNvPr>
          <p:cNvPicPr>
            <a:picLocks noGrp="1" noChangeAspect="1"/>
          </p:cNvPicPr>
          <p:nvPr>
            <p:ph idx="1"/>
          </p:nvPr>
        </p:nvPicPr>
        <p:blipFill>
          <a:blip r:embed="rId2"/>
          <a:stretch>
            <a:fillRect/>
          </a:stretch>
        </p:blipFill>
        <p:spPr>
          <a:xfrm>
            <a:off x="1058559" y="136132"/>
            <a:ext cx="8405160" cy="6424809"/>
          </a:xfrm>
        </p:spPr>
      </p:pic>
    </p:spTree>
    <p:extLst>
      <p:ext uri="{BB962C8B-B14F-4D97-AF65-F5344CB8AC3E}">
        <p14:creationId xmlns:p14="http://schemas.microsoft.com/office/powerpoint/2010/main" val="4280083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3B9EA7-142A-EB4C-ADD5-67E30D2B0A87}"/>
              </a:ext>
            </a:extLst>
          </p:cNvPr>
          <p:cNvSpPr>
            <a:spLocks noGrp="1"/>
          </p:cNvSpPr>
          <p:nvPr>
            <p:ph type="title"/>
          </p:nvPr>
        </p:nvSpPr>
        <p:spPr>
          <a:xfrm>
            <a:off x="1018572" y="1"/>
            <a:ext cx="10137108" cy="682580"/>
          </a:xfrm>
        </p:spPr>
        <p:txBody>
          <a:bodyPr>
            <a:normAutofit fontScale="90000"/>
          </a:bodyPr>
          <a:lstStyle/>
          <a:p>
            <a:endParaRPr lang="it-IT" dirty="0"/>
          </a:p>
        </p:txBody>
      </p:sp>
      <p:pic>
        <p:nvPicPr>
          <p:cNvPr id="5" name="Segnaposto contenuto 4">
            <a:extLst>
              <a:ext uri="{FF2B5EF4-FFF2-40B4-BE49-F238E27FC236}">
                <a16:creationId xmlns:a16="http://schemas.microsoft.com/office/drawing/2014/main" id="{EEE60047-AFAF-3E45-ACE3-F3BBC33E0FB8}"/>
              </a:ext>
            </a:extLst>
          </p:cNvPr>
          <p:cNvPicPr>
            <a:picLocks noGrp="1" noChangeAspect="1"/>
          </p:cNvPicPr>
          <p:nvPr>
            <p:ph idx="1"/>
          </p:nvPr>
        </p:nvPicPr>
        <p:blipFill>
          <a:blip r:embed="rId2"/>
          <a:stretch>
            <a:fillRect/>
          </a:stretch>
        </p:blipFill>
        <p:spPr>
          <a:xfrm>
            <a:off x="646440" y="148986"/>
            <a:ext cx="10023044" cy="6355986"/>
          </a:xfrm>
        </p:spPr>
      </p:pic>
    </p:spTree>
    <p:extLst>
      <p:ext uri="{BB962C8B-B14F-4D97-AF65-F5344CB8AC3E}">
        <p14:creationId xmlns:p14="http://schemas.microsoft.com/office/powerpoint/2010/main" val="254267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a:extLst>
              <a:ext uri="{FF2B5EF4-FFF2-40B4-BE49-F238E27FC236}">
                <a16:creationId xmlns:a16="http://schemas.microsoft.com/office/drawing/2014/main" id="{A9D9CD64-DE30-D749-8B27-75FC9A33BDFF}"/>
              </a:ext>
            </a:extLst>
          </p:cNvPr>
          <p:cNvSpPr>
            <a:spLocks noGrp="1"/>
          </p:cNvSpPr>
          <p:nvPr>
            <p:ph type="title"/>
          </p:nvPr>
        </p:nvSpPr>
        <p:spPr/>
        <p:txBody>
          <a:bodyPr/>
          <a:lstStyle/>
          <a:p>
            <a:endParaRPr lang="it-IT" altLang="it-IT">
              <a:ea typeface="ＭＳ Ｐゴシック" panose="020B0600070205080204" pitchFamily="34" charset="-128"/>
            </a:endParaRPr>
          </a:p>
        </p:txBody>
      </p:sp>
      <p:graphicFrame>
        <p:nvGraphicFramePr>
          <p:cNvPr id="5" name="Segnaposto contenuto 4">
            <a:extLst>
              <a:ext uri="{FF2B5EF4-FFF2-40B4-BE49-F238E27FC236}">
                <a16:creationId xmlns:a16="http://schemas.microsoft.com/office/drawing/2014/main" id="{311317E8-E35F-1B44-B375-28CE191B8905}"/>
              </a:ext>
            </a:extLst>
          </p:cNvPr>
          <p:cNvGraphicFramePr>
            <a:graphicFrameLocks noGrp="1"/>
          </p:cNvGraphicFramePr>
          <p:nvPr>
            <p:ph idx="1"/>
            <p:extLst>
              <p:ext uri="{D42A27DB-BD31-4B8C-83A1-F6EECF244321}">
                <p14:modId xmlns:p14="http://schemas.microsoft.com/office/powerpoint/2010/main" val="2311538546"/>
              </p:ext>
            </p:extLst>
          </p:nvPr>
        </p:nvGraphicFramePr>
        <p:xfrm>
          <a:off x="838201" y="1476104"/>
          <a:ext cx="9829799" cy="4200795"/>
        </p:xfrm>
        <a:graphic>
          <a:graphicData uri="http://schemas.openxmlformats.org/drawingml/2006/table">
            <a:tbl>
              <a:tblPr firstRow="1" firstCol="1" bandRow="1">
                <a:tableStyleId>{5C22544A-7EE6-4342-B048-85BDC9FD1C3A}</a:tableStyleId>
              </a:tblPr>
              <a:tblGrid>
                <a:gridCol w="1965149">
                  <a:extLst>
                    <a:ext uri="{9D8B030D-6E8A-4147-A177-3AD203B41FA5}">
                      <a16:colId xmlns:a16="http://schemas.microsoft.com/office/drawing/2014/main" val="1887309770"/>
                    </a:ext>
                  </a:extLst>
                </a:gridCol>
                <a:gridCol w="2500838">
                  <a:extLst>
                    <a:ext uri="{9D8B030D-6E8A-4147-A177-3AD203B41FA5}">
                      <a16:colId xmlns:a16="http://schemas.microsoft.com/office/drawing/2014/main" val="524467993"/>
                    </a:ext>
                  </a:extLst>
                </a:gridCol>
                <a:gridCol w="2681906">
                  <a:extLst>
                    <a:ext uri="{9D8B030D-6E8A-4147-A177-3AD203B41FA5}">
                      <a16:colId xmlns:a16="http://schemas.microsoft.com/office/drawing/2014/main" val="3801031009"/>
                    </a:ext>
                  </a:extLst>
                </a:gridCol>
                <a:gridCol w="2681906">
                  <a:extLst>
                    <a:ext uri="{9D8B030D-6E8A-4147-A177-3AD203B41FA5}">
                      <a16:colId xmlns:a16="http://schemas.microsoft.com/office/drawing/2014/main" val="1290630603"/>
                    </a:ext>
                  </a:extLst>
                </a:gridCol>
              </a:tblGrid>
              <a:tr h="789033">
                <a:tc>
                  <a:txBody>
                    <a:bodyPr/>
                    <a:lstStyle/>
                    <a:p>
                      <a:pPr algn="ctr">
                        <a:spcAft>
                          <a:spcPts val="0"/>
                        </a:spcAft>
                      </a:pPr>
                      <a:r>
                        <a:rPr lang="it-IT" sz="2400" dirty="0">
                          <a:effectLst/>
                        </a:rPr>
                        <a:t> </a:t>
                      </a:r>
                      <a:endParaRPr lang="it-IT" sz="2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lgn="ctr">
                        <a:spcAft>
                          <a:spcPts val="0"/>
                        </a:spcAft>
                      </a:pPr>
                      <a:r>
                        <a:rPr lang="it-IT" sz="2400" dirty="0">
                          <a:effectLst/>
                        </a:rPr>
                        <a:t>FVG</a:t>
                      </a:r>
                      <a:endParaRPr lang="it-IT" sz="24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lgn="ctr">
                        <a:spcAft>
                          <a:spcPts val="0"/>
                        </a:spcAft>
                      </a:pPr>
                      <a:r>
                        <a:rPr lang="it-IT" sz="2400" dirty="0">
                          <a:effectLst/>
                        </a:rPr>
                        <a:t>Veneto</a:t>
                      </a:r>
                      <a:endParaRPr lang="it-IT"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it-IT" sz="2400" dirty="0">
                          <a:effectLst/>
                        </a:rPr>
                        <a:t>Slovenia</a:t>
                      </a:r>
                      <a:endParaRPr lang="it-IT" sz="24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85723081"/>
                  </a:ext>
                </a:extLst>
              </a:tr>
              <a:tr h="750071">
                <a:tc>
                  <a:txBody>
                    <a:bodyPr/>
                    <a:lstStyle/>
                    <a:p>
                      <a:pPr algn="ctr">
                        <a:spcAft>
                          <a:spcPts val="0"/>
                        </a:spcAft>
                      </a:pPr>
                      <a:r>
                        <a:rPr lang="it-IT" sz="2000" dirty="0">
                          <a:effectLst/>
                        </a:rPr>
                        <a:t>Superficie</a:t>
                      </a:r>
                      <a:endParaRPr lang="it-IT" sz="20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lgn="ctr">
                        <a:spcAft>
                          <a:spcPts val="0"/>
                        </a:spcAft>
                      </a:pPr>
                      <a:r>
                        <a:rPr lang="it-IT" sz="2000" dirty="0">
                          <a:effectLst/>
                        </a:rPr>
                        <a:t>7.924 kmq</a:t>
                      </a:r>
                      <a:endParaRPr lang="it-IT" sz="20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dirty="0">
                          <a:effectLst/>
                        </a:rPr>
                        <a:t>18.345 kmq</a:t>
                      </a:r>
                      <a:endParaRPr lang="it-IT" sz="2000" dirty="0">
                        <a:effectLst/>
                        <a:latin typeface="Times New Roman" panose="02020603050405020304" pitchFamily="18" charset="0"/>
                        <a:ea typeface="Times New Roman" panose="02020603050405020304" pitchFamily="18" charset="0"/>
                      </a:endParaRPr>
                    </a:p>
                    <a:p>
                      <a:pPr algn="ctr">
                        <a:spcAft>
                          <a:spcPts val="0"/>
                        </a:spcAft>
                      </a:pP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it-IT" sz="2000" dirty="0">
                          <a:effectLst/>
                        </a:rPr>
                        <a:t>20.273 kmq</a:t>
                      </a:r>
                      <a:endParaRPr lang="it-IT" sz="20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80330730"/>
                  </a:ext>
                </a:extLst>
              </a:tr>
              <a:tr h="548165">
                <a:tc>
                  <a:txBody>
                    <a:bodyPr/>
                    <a:lstStyle/>
                    <a:p>
                      <a:pPr algn="ctr">
                        <a:spcAft>
                          <a:spcPts val="0"/>
                        </a:spcAft>
                      </a:pPr>
                      <a:r>
                        <a:rPr lang="it-IT" sz="2000" dirty="0">
                          <a:effectLst/>
                        </a:rPr>
                        <a:t>popolazione</a:t>
                      </a:r>
                      <a:endParaRPr lang="it-IT" sz="20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lgn="ctr">
                        <a:spcAft>
                          <a:spcPts val="0"/>
                        </a:spcAft>
                      </a:pPr>
                      <a:r>
                        <a:rPr lang="it-IT" sz="2000" dirty="0">
                          <a:effectLst/>
                        </a:rPr>
                        <a:t>1,195 milioni</a:t>
                      </a:r>
                      <a:endParaRPr lang="it-IT" sz="20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dirty="0">
                          <a:effectLst/>
                        </a:rPr>
                        <a:t>4,852 milioni</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it-IT" sz="2000" dirty="0">
                          <a:effectLst/>
                        </a:rPr>
                        <a:t>2,126 milioni</a:t>
                      </a:r>
                      <a:endParaRPr lang="it-IT" sz="20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3239747036"/>
                  </a:ext>
                </a:extLst>
              </a:tr>
              <a:tr h="789033">
                <a:tc>
                  <a:txBody>
                    <a:bodyPr/>
                    <a:lstStyle/>
                    <a:p>
                      <a:pPr algn="ctr">
                        <a:spcAft>
                          <a:spcPts val="0"/>
                        </a:spcAft>
                      </a:pPr>
                      <a:r>
                        <a:rPr lang="it-IT" sz="2000">
                          <a:effectLst/>
                        </a:rPr>
                        <a:t>province</a:t>
                      </a:r>
                      <a:endParaRPr lang="it-IT" sz="2000">
                        <a:effectLst/>
                        <a:latin typeface="Times New Roman" panose="02020603050405020304" pitchFamily="18" charset="0"/>
                        <a:ea typeface="Times New Roman" panose="02020603050405020304" pitchFamily="18" charset="0"/>
                      </a:endParaRPr>
                    </a:p>
                  </a:txBody>
                  <a:tcPr marL="68575" marR="68575" marT="0" marB="0"/>
                </a:tc>
                <a:tc>
                  <a:txBody>
                    <a:bodyPr/>
                    <a:lstStyle/>
                    <a:p>
                      <a:pPr algn="ctr">
                        <a:spcAft>
                          <a:spcPts val="0"/>
                        </a:spcAft>
                      </a:pPr>
                      <a:r>
                        <a:rPr lang="it-IT" sz="2000" dirty="0">
                          <a:effectLst/>
                        </a:rPr>
                        <a:t>(4)</a:t>
                      </a:r>
                      <a:endParaRPr lang="it-IT" sz="20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lgn="ctr">
                        <a:spcAft>
                          <a:spcPts val="0"/>
                        </a:spcAft>
                      </a:pPr>
                      <a:r>
                        <a:rPr lang="it-IT" sz="2000" dirty="0">
                          <a:effectLst/>
                        </a:rPr>
                        <a:t>6+1</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it-IT" sz="2000" dirty="0">
                          <a:effectLst/>
                        </a:rPr>
                        <a:t>12 regioni statistiche</a:t>
                      </a:r>
                      <a:endParaRPr lang="it-IT" sz="20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242841076"/>
                  </a:ext>
                </a:extLst>
              </a:tr>
              <a:tr h="535460">
                <a:tc>
                  <a:txBody>
                    <a:bodyPr/>
                    <a:lstStyle/>
                    <a:p>
                      <a:pPr algn="ctr">
                        <a:spcAft>
                          <a:spcPts val="0"/>
                        </a:spcAft>
                      </a:pPr>
                      <a:r>
                        <a:rPr lang="it-IT" sz="2000">
                          <a:effectLst/>
                        </a:rPr>
                        <a:t>Comuni</a:t>
                      </a:r>
                      <a:endParaRPr lang="it-IT" sz="2000">
                        <a:effectLst/>
                        <a:latin typeface="Times New Roman" panose="02020603050405020304" pitchFamily="18" charset="0"/>
                        <a:ea typeface="Times New Roman" panose="02020603050405020304" pitchFamily="18" charset="0"/>
                      </a:endParaRPr>
                    </a:p>
                  </a:txBody>
                  <a:tcPr marL="68575" marR="68575" marT="0" marB="0"/>
                </a:tc>
                <a:tc>
                  <a:txBody>
                    <a:bodyPr/>
                    <a:lstStyle/>
                    <a:p>
                      <a:pPr algn="ctr">
                        <a:spcAft>
                          <a:spcPts val="0"/>
                        </a:spcAft>
                      </a:pPr>
                      <a:r>
                        <a:rPr lang="it-IT" sz="2000">
                          <a:effectLst/>
                        </a:rPr>
                        <a:t>215</a:t>
                      </a:r>
                      <a:endParaRPr lang="it-IT" sz="2000">
                        <a:effectLst/>
                        <a:latin typeface="Times New Roman" panose="02020603050405020304" pitchFamily="18" charset="0"/>
                        <a:ea typeface="Times New Roman" panose="02020603050405020304" pitchFamily="18" charset="0"/>
                      </a:endParaRPr>
                    </a:p>
                  </a:txBody>
                  <a:tcPr marL="68575" marR="68575"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dirty="0">
                          <a:effectLst/>
                        </a:rPr>
                        <a:t>560</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it-IT" sz="2000" dirty="0">
                          <a:effectLst/>
                        </a:rPr>
                        <a:t>212</a:t>
                      </a:r>
                      <a:endParaRPr lang="it-IT" sz="20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770032966"/>
                  </a:ext>
                </a:extLst>
              </a:tr>
              <a:tr h="789033">
                <a:tc>
                  <a:txBody>
                    <a:bodyPr/>
                    <a:lstStyle/>
                    <a:p>
                      <a:pPr algn="ctr">
                        <a:spcAft>
                          <a:spcPts val="0"/>
                        </a:spcAft>
                      </a:pPr>
                      <a:r>
                        <a:rPr lang="it-IT" sz="2000" dirty="0">
                          <a:effectLst/>
                        </a:rPr>
                        <a:t>Città</a:t>
                      </a:r>
                      <a:endParaRPr lang="it-IT" sz="20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algn="ctr">
                        <a:spcAft>
                          <a:spcPts val="0"/>
                        </a:spcAft>
                      </a:pPr>
                      <a:r>
                        <a:rPr lang="it-IT" sz="1800" dirty="0">
                          <a:effectLst/>
                        </a:rPr>
                        <a:t>6 (20&lt;205 mila ab.)</a:t>
                      </a:r>
                      <a:endParaRPr lang="it-IT" sz="1800" dirty="0">
                        <a:effectLst/>
                        <a:latin typeface="Times New Roman" panose="02020603050405020304" pitchFamily="18" charset="0"/>
                        <a:ea typeface="Times New Roman" panose="02020603050405020304" pitchFamily="18" charset="0"/>
                      </a:endParaRPr>
                    </a:p>
                  </a:txBody>
                  <a:tcPr marL="68575" marR="68575"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dirty="0">
                          <a:effectLst/>
                        </a:rPr>
                        <a:t>7 capoluoghi 25&lt;260mila</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it-IT" sz="2000" dirty="0">
                          <a:effectLst/>
                        </a:rPr>
                        <a:t>12  25&lt;289mila</a:t>
                      </a:r>
                      <a:endParaRPr lang="it-IT" sz="2000" dirty="0">
                        <a:effectLst/>
                        <a:latin typeface="Times New Roman" panose="02020603050405020304" pitchFamily="18" charset="0"/>
                        <a:ea typeface="Times New Roman" panose="02020603050405020304" pitchFamily="18" charset="0"/>
                      </a:endParaRPr>
                    </a:p>
                  </a:txBody>
                  <a:tcPr marL="68575" marR="68575" marT="0" marB="0"/>
                </a:tc>
                <a:extLst>
                  <a:ext uri="{0D108BD9-81ED-4DB2-BD59-A6C34878D82A}">
                    <a16:rowId xmlns:a16="http://schemas.microsoft.com/office/drawing/2014/main" val="1011323264"/>
                  </a:ext>
                </a:extLst>
              </a:tr>
            </a:tbl>
          </a:graphicData>
        </a:graphic>
      </p:graphicFrame>
      <p:sp>
        <p:nvSpPr>
          <p:cNvPr id="20512" name="Segnaposto numero diapositiva 3">
            <a:extLst>
              <a:ext uri="{FF2B5EF4-FFF2-40B4-BE49-F238E27FC236}">
                <a16:creationId xmlns:a16="http://schemas.microsoft.com/office/drawing/2014/main" id="{EBA87708-CDC5-FA48-BD98-6199F8721E2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A44B09A-C3A5-604F-A460-BE9984B6B487}" type="slidenum">
              <a:rPr lang="it-IT" altLang="it-IT" smtClean="0">
                <a:solidFill>
                  <a:srgbClr val="898989"/>
                </a:solidFill>
              </a:rPr>
              <a:pPr/>
              <a:t>4</a:t>
            </a:fld>
            <a:endParaRPr lang="it-IT" altLang="it-IT">
              <a:solidFill>
                <a:srgbClr val="898989"/>
              </a:solidFill>
            </a:endParaRPr>
          </a:p>
        </p:txBody>
      </p:sp>
    </p:spTree>
    <p:extLst>
      <p:ext uri="{BB962C8B-B14F-4D97-AF65-F5344CB8AC3E}">
        <p14:creationId xmlns:p14="http://schemas.microsoft.com/office/powerpoint/2010/main" val="1764511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C7E54-1D68-4C43-BD63-7C05C6425A43}"/>
              </a:ext>
            </a:extLst>
          </p:cNvPr>
          <p:cNvSpPr>
            <a:spLocks noGrp="1"/>
          </p:cNvSpPr>
          <p:nvPr>
            <p:ph type="title"/>
          </p:nvPr>
        </p:nvSpPr>
        <p:spPr>
          <a:xfrm>
            <a:off x="1097280" y="286603"/>
            <a:ext cx="10058400" cy="833859"/>
          </a:xfrm>
        </p:spPr>
        <p:txBody>
          <a:bodyPr/>
          <a:lstStyle/>
          <a:p>
            <a:endParaRPr lang="it-IT" dirty="0"/>
          </a:p>
        </p:txBody>
      </p:sp>
      <p:pic>
        <p:nvPicPr>
          <p:cNvPr id="5" name="Segnaposto contenuto 4">
            <a:extLst>
              <a:ext uri="{FF2B5EF4-FFF2-40B4-BE49-F238E27FC236}">
                <a16:creationId xmlns:a16="http://schemas.microsoft.com/office/drawing/2014/main" id="{374D9EB9-CAB6-564A-B1C9-B8E98B16653A}"/>
              </a:ext>
            </a:extLst>
          </p:cNvPr>
          <p:cNvPicPr>
            <a:picLocks noGrp="1" noChangeAspect="1"/>
          </p:cNvPicPr>
          <p:nvPr>
            <p:ph idx="1"/>
          </p:nvPr>
        </p:nvPicPr>
        <p:blipFill>
          <a:blip r:embed="rId2"/>
          <a:stretch>
            <a:fillRect/>
          </a:stretch>
        </p:blipFill>
        <p:spPr>
          <a:xfrm>
            <a:off x="1456095" y="288787"/>
            <a:ext cx="10593590" cy="3518704"/>
          </a:xfrm>
        </p:spPr>
      </p:pic>
      <p:pic>
        <p:nvPicPr>
          <p:cNvPr id="6" name="Segnaposto contenuto 4">
            <a:extLst>
              <a:ext uri="{FF2B5EF4-FFF2-40B4-BE49-F238E27FC236}">
                <a16:creationId xmlns:a16="http://schemas.microsoft.com/office/drawing/2014/main" id="{F9F23068-1BE0-B64B-B059-E2AD42678482}"/>
              </a:ext>
            </a:extLst>
          </p:cNvPr>
          <p:cNvPicPr>
            <a:picLocks noChangeAspect="1"/>
          </p:cNvPicPr>
          <p:nvPr/>
        </p:nvPicPr>
        <p:blipFill>
          <a:blip r:embed="rId3"/>
          <a:stretch>
            <a:fillRect/>
          </a:stretch>
        </p:blipFill>
        <p:spPr>
          <a:xfrm>
            <a:off x="1328773" y="4242146"/>
            <a:ext cx="10613880" cy="1882169"/>
          </a:xfrm>
          <a:prstGeom prst="rect">
            <a:avLst/>
          </a:prstGeom>
        </p:spPr>
      </p:pic>
      <p:sp>
        <p:nvSpPr>
          <p:cNvPr id="3" name="Freccia destra 2">
            <a:extLst>
              <a:ext uri="{FF2B5EF4-FFF2-40B4-BE49-F238E27FC236}">
                <a16:creationId xmlns:a16="http://schemas.microsoft.com/office/drawing/2014/main" id="{9D641114-8BE3-CB42-8F04-937B4079FBE3}"/>
              </a:ext>
            </a:extLst>
          </p:cNvPr>
          <p:cNvSpPr/>
          <p:nvPr/>
        </p:nvSpPr>
        <p:spPr>
          <a:xfrm>
            <a:off x="370390" y="2002420"/>
            <a:ext cx="625033" cy="55558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4000" dirty="0"/>
          </a:p>
        </p:txBody>
      </p:sp>
      <p:sp>
        <p:nvSpPr>
          <p:cNvPr id="7" name="Freccia destra 6">
            <a:extLst>
              <a:ext uri="{FF2B5EF4-FFF2-40B4-BE49-F238E27FC236}">
                <a16:creationId xmlns:a16="http://schemas.microsoft.com/office/drawing/2014/main" id="{76C2475A-E256-9F44-9A87-46462E5A8195}"/>
              </a:ext>
            </a:extLst>
          </p:cNvPr>
          <p:cNvSpPr/>
          <p:nvPr/>
        </p:nvSpPr>
        <p:spPr>
          <a:xfrm>
            <a:off x="370389" y="4905437"/>
            <a:ext cx="625033" cy="55558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4000" dirty="0">
              <a:solidFill>
                <a:srgbClr val="00B0F0"/>
              </a:solidFill>
            </a:endParaRPr>
          </a:p>
        </p:txBody>
      </p:sp>
    </p:spTree>
    <p:extLst>
      <p:ext uri="{BB962C8B-B14F-4D97-AF65-F5344CB8AC3E}">
        <p14:creationId xmlns:p14="http://schemas.microsoft.com/office/powerpoint/2010/main" val="2425245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84EB70-997A-D045-9BDA-71FC015092A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D50F5F6-B08C-6B45-913C-79FDDA30FD49}"/>
              </a:ext>
            </a:extLst>
          </p:cNvPr>
          <p:cNvSpPr>
            <a:spLocks noGrp="1"/>
          </p:cNvSpPr>
          <p:nvPr>
            <p:ph idx="1"/>
          </p:nvPr>
        </p:nvSpPr>
        <p:spPr/>
        <p:txBody>
          <a:bodyPr/>
          <a:lstStyle/>
          <a:p>
            <a:pPr marL="0" indent="0">
              <a:buNone/>
            </a:pPr>
            <a:r>
              <a:rPr lang="it-IT" b="1" dirty="0"/>
              <a:t>Suggerimenti bibliografici :</a:t>
            </a:r>
          </a:p>
          <a:p>
            <a:r>
              <a:rPr lang="it-IT" dirty="0"/>
              <a:t>Roberta </a:t>
            </a:r>
            <a:r>
              <a:rPr lang="it-IT" dirty="0" err="1"/>
              <a:t>Michieli</a:t>
            </a:r>
            <a:r>
              <a:rPr lang="it-IT" dirty="0"/>
              <a:t> e Giuliano </a:t>
            </a:r>
            <a:r>
              <a:rPr lang="it-IT" dirty="0" err="1"/>
              <a:t>Zelco</a:t>
            </a:r>
            <a:r>
              <a:rPr lang="it-IT" dirty="0"/>
              <a:t>, </a:t>
            </a:r>
            <a:r>
              <a:rPr lang="it-IT" i="1" dirty="0"/>
              <a:t>Venezia Giulia, la regione inventata</a:t>
            </a:r>
            <a:r>
              <a:rPr lang="it-IT" dirty="0"/>
              <a:t>, Udine, </a:t>
            </a:r>
            <a:r>
              <a:rPr lang="it-IT" dirty="0" err="1"/>
              <a:t>KappaVu</a:t>
            </a:r>
            <a:r>
              <a:rPr lang="it-IT" dirty="0"/>
              <a:t>, 2008</a:t>
            </a:r>
          </a:p>
          <a:p>
            <a:r>
              <a:rPr lang="it-IT" dirty="0"/>
              <a:t>Isabella Chiopris e Francesca Uliana, </a:t>
            </a:r>
            <a:r>
              <a:rPr lang="it-IT" i="1" dirty="0"/>
              <a:t>La nascita di una regione</a:t>
            </a:r>
            <a:r>
              <a:rPr lang="it-IT" dirty="0"/>
              <a:t>, in AA.VV, </a:t>
            </a:r>
            <a:r>
              <a:rPr lang="it-IT" i="1" dirty="0"/>
              <a:t>Storia regionale contemporanea: guida alla ricerca</a:t>
            </a:r>
            <a:r>
              <a:rPr lang="it-IT" dirty="0"/>
              <a:t>, Udine, Grillo, 1979, pp. 79-101.</a:t>
            </a:r>
          </a:p>
          <a:p>
            <a:r>
              <a:rPr lang="it-IT" dirty="0"/>
              <a:t>Marina </a:t>
            </a:r>
            <a:r>
              <a:rPr lang="it-IT" dirty="0" err="1"/>
              <a:t>Cattaruzza</a:t>
            </a:r>
            <a:r>
              <a:rPr lang="it-IT" dirty="0"/>
              <a:t>, </a:t>
            </a:r>
            <a:r>
              <a:rPr lang="it-IT" i="1" dirty="0"/>
              <a:t>L’Italia e il confine orientale italiano</a:t>
            </a:r>
            <a:r>
              <a:rPr lang="it-IT" dirty="0"/>
              <a:t>, Bologna, Il Mulino, 2007</a:t>
            </a:r>
          </a:p>
        </p:txBody>
      </p:sp>
    </p:spTree>
    <p:extLst>
      <p:ext uri="{BB962C8B-B14F-4D97-AF65-F5344CB8AC3E}">
        <p14:creationId xmlns:p14="http://schemas.microsoft.com/office/powerpoint/2010/main" val="2229480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31FC1F1-EAA3-4037-7DD6-41304C352FD9}"/>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4000" kern="1200" dirty="0">
                <a:solidFill>
                  <a:schemeClr val="tx1"/>
                </a:solidFill>
                <a:latin typeface="+mj-lt"/>
                <a:ea typeface="+mj-ea"/>
                <a:cs typeface="+mj-cs"/>
              </a:rPr>
              <a:t>Friuli Venezia Giulia: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la  </a:t>
            </a:r>
            <a:r>
              <a:rPr lang="en-US" sz="4000" kern="1200" dirty="0" err="1">
                <a:solidFill>
                  <a:schemeClr val="tx1"/>
                </a:solidFill>
                <a:latin typeface="+mj-lt"/>
                <a:ea typeface="+mj-ea"/>
                <a:cs typeface="+mj-cs"/>
              </a:rPr>
              <a:t>Regione</a:t>
            </a:r>
            <a:r>
              <a:rPr lang="en-US" sz="4000" kern="1200" dirty="0">
                <a:solidFill>
                  <a:schemeClr val="tx1"/>
                </a:solidFill>
                <a:latin typeface="+mj-lt"/>
                <a:ea typeface="+mj-ea"/>
                <a:cs typeface="+mj-cs"/>
              </a:rPr>
              <a:t> in </a:t>
            </a:r>
            <a:r>
              <a:rPr lang="en-US" sz="4000" kern="1200" dirty="0" err="1">
                <a:solidFill>
                  <a:schemeClr val="tx1"/>
                </a:solidFill>
                <a:latin typeface="+mj-lt"/>
                <a:ea typeface="+mj-ea"/>
                <a:cs typeface="+mj-cs"/>
              </a:rPr>
              <a:t>cifre</a:t>
            </a:r>
            <a:endParaRPr lang="en-US" sz="4000" kern="1200" dirty="0">
              <a:solidFill>
                <a:schemeClr val="tx1"/>
              </a:solidFill>
              <a:latin typeface="+mj-lt"/>
              <a:ea typeface="+mj-ea"/>
              <a:cs typeface="+mj-cs"/>
            </a:endParaRPr>
          </a:p>
        </p:txBody>
      </p:sp>
      <p:sp>
        <p:nvSpPr>
          <p:cNvPr id="6" name="CasellaDiTesto 5">
            <a:extLst>
              <a:ext uri="{FF2B5EF4-FFF2-40B4-BE49-F238E27FC236}">
                <a16:creationId xmlns:a16="http://schemas.microsoft.com/office/drawing/2014/main" id="{06235E22-9407-40A8-5433-73DD35913B1C}"/>
              </a:ext>
            </a:extLst>
          </p:cNvPr>
          <p:cNvSpPr txBox="1"/>
          <p:nvPr/>
        </p:nvSpPr>
        <p:spPr>
          <a:xfrm>
            <a:off x="1136397" y="5143597"/>
            <a:ext cx="5315189" cy="121238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https://</a:t>
            </a:r>
            <a:r>
              <a:rPr lang="en-US" sz="2000" dirty="0" err="1"/>
              <a:t>www.regione.fvg.it</a:t>
            </a:r>
            <a:r>
              <a:rPr lang="en-US" sz="2000" dirty="0"/>
              <a:t>/</a:t>
            </a:r>
            <a:r>
              <a:rPr lang="en-US" sz="2000" dirty="0" err="1"/>
              <a:t>rafvg</a:t>
            </a:r>
            <a:r>
              <a:rPr lang="en-US" sz="2000" dirty="0"/>
              <a:t>/export/sites/default/RAFVG/GEN/</a:t>
            </a:r>
            <a:r>
              <a:rPr lang="en-US" sz="2000" dirty="0" err="1"/>
              <a:t>statistica</a:t>
            </a:r>
            <a:r>
              <a:rPr lang="en-US" sz="2000" dirty="0"/>
              <a:t>/FOGLIA3/FOGLIA105/</a:t>
            </a:r>
            <a:r>
              <a:rPr lang="en-US" sz="2000" dirty="0" err="1"/>
              <a:t>allegati</a:t>
            </a:r>
            <a:r>
              <a:rPr lang="en-US" sz="2000" dirty="0"/>
              <a:t>/Regione_in_cifre_2024_169.pdf</a:t>
            </a:r>
          </a:p>
        </p:txBody>
      </p:sp>
      <p:sp>
        <p:nvSpPr>
          <p:cNvPr id="20"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Segnaposto contenuto 7" descr="Immagine che contiene testo, neve, natura, nuvola&#10;&#10;Il contenuto generato dall'IA potrebbe non essere corretto.">
            <a:extLst>
              <a:ext uri="{FF2B5EF4-FFF2-40B4-BE49-F238E27FC236}">
                <a16:creationId xmlns:a16="http://schemas.microsoft.com/office/drawing/2014/main" id="{9AB2C25B-2991-B858-A873-5615B3046A2F}"/>
              </a:ext>
            </a:extLst>
          </p:cNvPr>
          <p:cNvPicPr>
            <a:picLocks noGrp="1" noChangeAspect="1"/>
          </p:cNvPicPr>
          <p:nvPr>
            <p:ph idx="1"/>
          </p:nvPr>
        </p:nvPicPr>
        <p:blipFill>
          <a:blip r:embed="rId2"/>
          <a:stretch>
            <a:fillRect/>
          </a:stretch>
        </p:blipFill>
        <p:spPr>
          <a:xfrm>
            <a:off x="7075967" y="917352"/>
            <a:ext cx="4170530" cy="5055188"/>
          </a:xfrm>
          <a:prstGeom prst="rect">
            <a:avLst/>
          </a:prstGeom>
        </p:spPr>
      </p:pic>
    </p:spTree>
    <p:extLst>
      <p:ext uri="{BB962C8B-B14F-4D97-AF65-F5344CB8AC3E}">
        <p14:creationId xmlns:p14="http://schemas.microsoft.com/office/powerpoint/2010/main" val="1694150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AE1DE3-0C61-A747-A99F-BAE031A9058E}"/>
              </a:ext>
            </a:extLst>
          </p:cNvPr>
          <p:cNvSpPr>
            <a:spLocks noGrp="1"/>
          </p:cNvSpPr>
          <p:nvPr>
            <p:ph type="title"/>
          </p:nvPr>
        </p:nvSpPr>
        <p:spPr/>
        <p:txBody>
          <a:bodyPr/>
          <a:lstStyle/>
          <a:p>
            <a:r>
              <a:rPr lang="it-IT" dirty="0"/>
              <a:t>Comuni </a:t>
            </a:r>
            <a:br>
              <a:rPr lang="it-IT" dirty="0"/>
            </a:br>
            <a:r>
              <a:rPr lang="it-IT" dirty="0"/>
              <a:t>e zone altimetriche</a:t>
            </a:r>
          </a:p>
        </p:txBody>
      </p:sp>
      <p:pic>
        <p:nvPicPr>
          <p:cNvPr id="7" name="Segnaposto contenuto 6">
            <a:extLst>
              <a:ext uri="{FF2B5EF4-FFF2-40B4-BE49-F238E27FC236}">
                <a16:creationId xmlns:a16="http://schemas.microsoft.com/office/drawing/2014/main" id="{49F4EF91-6A01-F938-6E62-35E2842FF60E}"/>
              </a:ext>
            </a:extLst>
          </p:cNvPr>
          <p:cNvPicPr>
            <a:picLocks noGrp="1" noChangeAspect="1"/>
          </p:cNvPicPr>
          <p:nvPr>
            <p:ph idx="1"/>
          </p:nvPr>
        </p:nvPicPr>
        <p:blipFill>
          <a:blip r:embed="rId2"/>
          <a:stretch>
            <a:fillRect/>
          </a:stretch>
        </p:blipFill>
        <p:spPr>
          <a:xfrm>
            <a:off x="4664990" y="-511755"/>
            <a:ext cx="7408190" cy="10474763"/>
          </a:xfrm>
        </p:spPr>
      </p:pic>
    </p:spTree>
    <p:extLst>
      <p:ext uri="{BB962C8B-B14F-4D97-AF65-F5344CB8AC3E}">
        <p14:creationId xmlns:p14="http://schemas.microsoft.com/office/powerpoint/2010/main" val="212686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numero, Carattere&#10;&#10;Il contenuto generato dall'IA potrebbe non essere corretto.">
            <a:extLst>
              <a:ext uri="{FF2B5EF4-FFF2-40B4-BE49-F238E27FC236}">
                <a16:creationId xmlns:a16="http://schemas.microsoft.com/office/drawing/2014/main" id="{A86DDD87-5452-4F92-3EBF-B6A8F7A34345}"/>
              </a:ext>
            </a:extLst>
          </p:cNvPr>
          <p:cNvPicPr>
            <a:picLocks noGrp="1" noChangeAspect="1"/>
          </p:cNvPicPr>
          <p:nvPr>
            <p:ph idx="1"/>
          </p:nvPr>
        </p:nvPicPr>
        <p:blipFill>
          <a:blip r:embed="rId2"/>
          <a:stretch>
            <a:fillRect/>
          </a:stretch>
        </p:blipFill>
        <p:spPr>
          <a:xfrm>
            <a:off x="499573" y="721155"/>
            <a:ext cx="10814190" cy="5455808"/>
          </a:xfrm>
        </p:spPr>
      </p:pic>
    </p:spTree>
    <p:extLst>
      <p:ext uri="{BB962C8B-B14F-4D97-AF65-F5344CB8AC3E}">
        <p14:creationId xmlns:p14="http://schemas.microsoft.com/office/powerpoint/2010/main" val="88485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FC82C151-5106-0C42-A9D9-985B2B922981}"/>
              </a:ext>
            </a:extLst>
          </p:cNvPr>
          <p:cNvSpPr txBox="1"/>
          <p:nvPr/>
        </p:nvSpPr>
        <p:spPr>
          <a:xfrm>
            <a:off x="9342823" y="1888688"/>
            <a:ext cx="1260390" cy="369332"/>
          </a:xfrm>
          <a:prstGeom prst="rect">
            <a:avLst/>
          </a:prstGeom>
          <a:noFill/>
        </p:spPr>
        <p:txBody>
          <a:bodyPr wrap="square" rtlCol="0">
            <a:spAutoFit/>
          </a:bodyPr>
          <a:lstStyle/>
          <a:p>
            <a:r>
              <a:rPr lang="it-IT" dirty="0">
                <a:solidFill>
                  <a:srgbClr val="FF0000"/>
                </a:solidFill>
              </a:rPr>
              <a:t>792.400</a:t>
            </a:r>
          </a:p>
        </p:txBody>
      </p:sp>
      <p:sp>
        <p:nvSpPr>
          <p:cNvPr id="11" name="Rettangolo 10">
            <a:extLst>
              <a:ext uri="{FF2B5EF4-FFF2-40B4-BE49-F238E27FC236}">
                <a16:creationId xmlns:a16="http://schemas.microsoft.com/office/drawing/2014/main" id="{5BC2BD3D-3FB3-7E4B-BECF-9587521BBAC7}"/>
              </a:ext>
            </a:extLst>
          </p:cNvPr>
          <p:cNvSpPr/>
          <p:nvPr/>
        </p:nvSpPr>
        <p:spPr>
          <a:xfrm>
            <a:off x="9274002" y="2258020"/>
            <a:ext cx="1329211" cy="369332"/>
          </a:xfrm>
          <a:prstGeom prst="rect">
            <a:avLst/>
          </a:prstGeom>
        </p:spPr>
        <p:txBody>
          <a:bodyPr wrap="none">
            <a:spAutoFit/>
          </a:bodyPr>
          <a:lstStyle/>
          <a:p>
            <a:pPr algn="ctr">
              <a:spcAft>
                <a:spcPts val="0"/>
              </a:spcAft>
            </a:pPr>
            <a:r>
              <a:rPr lang="it-IT" dirty="0">
                <a:solidFill>
                  <a:srgbClr val="FF0000"/>
                </a:solidFill>
              </a:rPr>
              <a:t>30.207.200</a:t>
            </a:r>
            <a:endParaRPr lang="it-IT" dirty="0">
              <a:solidFill>
                <a:srgbClr val="FF0000"/>
              </a:solidFill>
              <a:latin typeface="Garamond" panose="02020404030301010803" pitchFamily="18" charset="0"/>
              <a:ea typeface="Calibri" panose="020F0502020204030204" pitchFamily="34" charset="0"/>
              <a:cs typeface="Times New Roman (Corpo CS)" panose="02020603050405020304" pitchFamily="18" charset="0"/>
            </a:endParaRPr>
          </a:p>
        </p:txBody>
      </p:sp>
      <p:sp>
        <p:nvSpPr>
          <p:cNvPr id="3" name="CasellaDiTesto 2">
            <a:extLst>
              <a:ext uri="{FF2B5EF4-FFF2-40B4-BE49-F238E27FC236}">
                <a16:creationId xmlns:a16="http://schemas.microsoft.com/office/drawing/2014/main" id="{1B6C7595-39A1-3241-99E8-5E1266845CFB}"/>
              </a:ext>
            </a:extLst>
          </p:cNvPr>
          <p:cNvSpPr txBox="1"/>
          <p:nvPr/>
        </p:nvSpPr>
        <p:spPr>
          <a:xfrm>
            <a:off x="9274002" y="1223581"/>
            <a:ext cx="1617775" cy="369332"/>
          </a:xfrm>
          <a:prstGeom prst="rect">
            <a:avLst/>
          </a:prstGeom>
          <a:noFill/>
        </p:spPr>
        <p:txBody>
          <a:bodyPr wrap="square" rtlCol="0">
            <a:spAutoFit/>
          </a:bodyPr>
          <a:lstStyle/>
          <a:p>
            <a:r>
              <a:rPr lang="it-IT" dirty="0" err="1"/>
              <a:t>Sup</a:t>
            </a:r>
            <a:r>
              <a:rPr lang="it-IT" dirty="0"/>
              <a:t>. totale</a:t>
            </a:r>
          </a:p>
        </p:txBody>
      </p:sp>
      <p:pic>
        <p:nvPicPr>
          <p:cNvPr id="6" name="Immagine 5" descr="Immagine che contiene testo, schermata, Carattere, numero&#10;&#10;Il contenuto generato dall'IA potrebbe non essere corretto.">
            <a:extLst>
              <a:ext uri="{FF2B5EF4-FFF2-40B4-BE49-F238E27FC236}">
                <a16:creationId xmlns:a16="http://schemas.microsoft.com/office/drawing/2014/main" id="{63E67175-5AE4-82E8-E00A-2F7247C06A0B}"/>
              </a:ext>
            </a:extLst>
          </p:cNvPr>
          <p:cNvPicPr>
            <a:picLocks noChangeAspect="1"/>
          </p:cNvPicPr>
          <p:nvPr/>
        </p:nvPicPr>
        <p:blipFill>
          <a:blip r:embed="rId2"/>
          <a:stretch>
            <a:fillRect/>
          </a:stretch>
        </p:blipFill>
        <p:spPr>
          <a:xfrm>
            <a:off x="607423" y="422387"/>
            <a:ext cx="7772400" cy="1354415"/>
          </a:xfrm>
          <a:prstGeom prst="rect">
            <a:avLst/>
          </a:prstGeom>
        </p:spPr>
      </p:pic>
      <p:pic>
        <p:nvPicPr>
          <p:cNvPr id="8" name="Immagine 7" descr="Immagine che contiene testo, schermata, numero, Carattere&#10;&#10;Il contenuto generato dall'IA potrebbe non essere corretto.">
            <a:extLst>
              <a:ext uri="{FF2B5EF4-FFF2-40B4-BE49-F238E27FC236}">
                <a16:creationId xmlns:a16="http://schemas.microsoft.com/office/drawing/2014/main" id="{AD9E0C4C-567C-6288-A926-FE86BFC5E707}"/>
              </a:ext>
            </a:extLst>
          </p:cNvPr>
          <p:cNvPicPr>
            <a:picLocks noChangeAspect="1"/>
          </p:cNvPicPr>
          <p:nvPr/>
        </p:nvPicPr>
        <p:blipFill>
          <a:blip r:embed="rId3"/>
          <a:stretch>
            <a:fillRect/>
          </a:stretch>
        </p:blipFill>
        <p:spPr>
          <a:xfrm>
            <a:off x="607423" y="1900788"/>
            <a:ext cx="7772400" cy="4740695"/>
          </a:xfrm>
          <a:prstGeom prst="rect">
            <a:avLst/>
          </a:prstGeom>
        </p:spPr>
      </p:pic>
    </p:spTree>
    <p:extLst>
      <p:ext uri="{BB962C8B-B14F-4D97-AF65-F5344CB8AC3E}">
        <p14:creationId xmlns:p14="http://schemas.microsoft.com/office/powerpoint/2010/main" val="782767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2D87E1F-E99B-884A-9F5C-0E2E0FF5EC0D}"/>
              </a:ext>
            </a:extLst>
          </p:cNvPr>
          <p:cNvSpPr txBox="1"/>
          <p:nvPr/>
        </p:nvSpPr>
        <p:spPr>
          <a:xfrm>
            <a:off x="311989" y="1706892"/>
            <a:ext cx="3447211" cy="3364208"/>
          </a:xfrm>
          <a:prstGeom prst="rect">
            <a:avLst/>
          </a:prstGeom>
        </p:spPr>
        <p:txBody>
          <a:bodyPr vert="horz" lIns="91440" tIns="45720" rIns="91440" bIns="45720" rtlCol="0" anchor="t">
            <a:noAutofit/>
          </a:bodyPr>
          <a:lstStyle/>
          <a:p>
            <a:pPr defTabSz="914400">
              <a:lnSpc>
                <a:spcPct val="90000"/>
              </a:lnSpc>
              <a:spcAft>
                <a:spcPts val="600"/>
              </a:spcAft>
            </a:pPr>
            <a:r>
              <a:rPr lang="en-US" sz="2000" dirty="0"/>
              <a:t>Nel </a:t>
            </a:r>
            <a:r>
              <a:rPr lang="en-US" sz="2000" dirty="0" err="1"/>
              <a:t>settore</a:t>
            </a:r>
            <a:r>
              <a:rPr lang="en-US" sz="2000" dirty="0"/>
              <a:t> </a:t>
            </a:r>
            <a:r>
              <a:rPr lang="en-US" sz="2000" dirty="0" err="1"/>
              <a:t>l’attività</a:t>
            </a:r>
            <a:r>
              <a:rPr lang="en-US" sz="2000" dirty="0"/>
              <a:t> </a:t>
            </a:r>
            <a:r>
              <a:rPr lang="en-US" sz="2000" dirty="0" err="1"/>
              <a:t>che</a:t>
            </a:r>
            <a:r>
              <a:rPr lang="en-US" sz="2000" dirty="0"/>
              <a:t> genera il </a:t>
            </a:r>
            <a:r>
              <a:rPr lang="en-US" sz="2000" dirty="0" err="1"/>
              <a:t>maggior</a:t>
            </a:r>
            <a:r>
              <a:rPr lang="en-US" sz="2000" dirty="0"/>
              <a:t> </a:t>
            </a:r>
            <a:r>
              <a:rPr lang="en-US" sz="2000" dirty="0" err="1"/>
              <a:t>movimento</a:t>
            </a:r>
            <a:r>
              <a:rPr lang="en-US" sz="2000" dirty="0"/>
              <a:t> di </a:t>
            </a:r>
            <a:r>
              <a:rPr lang="en-US" sz="2000" dirty="0" err="1"/>
              <a:t>quattrini</a:t>
            </a:r>
            <a:r>
              <a:rPr lang="en-US" sz="2000" dirty="0"/>
              <a:t> </a:t>
            </a:r>
            <a:r>
              <a:rPr lang="en-US" sz="2000" dirty="0" err="1"/>
              <a:t>è</a:t>
            </a:r>
            <a:r>
              <a:rPr lang="en-US" sz="2000" dirty="0"/>
              <a:t> </a:t>
            </a:r>
            <a:r>
              <a:rPr lang="en-US" sz="2000" dirty="0" err="1"/>
              <a:t>quella</a:t>
            </a:r>
            <a:r>
              <a:rPr lang="en-US" sz="2000" dirty="0"/>
              <a:t> </a:t>
            </a:r>
            <a:r>
              <a:rPr lang="en-US" sz="2000" dirty="0" err="1"/>
              <a:t>delle</a:t>
            </a:r>
            <a:r>
              <a:rPr lang="en-US" sz="2000" dirty="0"/>
              <a:t> </a:t>
            </a:r>
            <a:r>
              <a:rPr lang="en-US" sz="2000" dirty="0" err="1"/>
              <a:t>produzioni</a:t>
            </a:r>
            <a:r>
              <a:rPr lang="en-US" sz="2000" dirty="0"/>
              <a:t> </a:t>
            </a:r>
            <a:r>
              <a:rPr lang="en-US" sz="2000" dirty="0" err="1"/>
              <a:t>vinicole</a:t>
            </a:r>
            <a:r>
              <a:rPr lang="en-US" sz="2000" dirty="0"/>
              <a:t>, con un </a:t>
            </a:r>
            <a:r>
              <a:rPr lang="en-US" sz="2000" dirty="0" err="1"/>
              <a:t>complesso</a:t>
            </a:r>
            <a:r>
              <a:rPr lang="en-US" sz="2000" dirty="0"/>
              <a:t> </a:t>
            </a:r>
            <a:r>
              <a:rPr lang="en-US" sz="2000" dirty="0" err="1"/>
              <a:t>che</a:t>
            </a:r>
            <a:r>
              <a:rPr lang="en-US" sz="2000" dirty="0"/>
              <a:t> quasi </a:t>
            </a:r>
            <a:r>
              <a:rPr lang="en-US" sz="2000" dirty="0" err="1"/>
              <a:t>duplica</a:t>
            </a:r>
            <a:r>
              <a:rPr lang="en-US" sz="2000" dirty="0"/>
              <a:t> </a:t>
            </a:r>
            <a:r>
              <a:rPr lang="en-US" sz="2000" dirty="0" err="1"/>
              <a:t>quello</a:t>
            </a:r>
            <a:r>
              <a:rPr lang="en-US" sz="2000" dirty="0"/>
              <a:t> </a:t>
            </a:r>
            <a:r>
              <a:rPr lang="en-US" sz="2000" dirty="0" err="1"/>
              <a:t>della</a:t>
            </a:r>
            <a:r>
              <a:rPr lang="en-US" sz="2000" dirty="0"/>
              <a:t> </a:t>
            </a:r>
            <a:r>
              <a:rPr lang="en-US" sz="2000" dirty="0" err="1"/>
              <a:t>seconda</a:t>
            </a:r>
            <a:r>
              <a:rPr lang="en-US" sz="2000" dirty="0"/>
              <a:t> voce in </a:t>
            </a:r>
            <a:r>
              <a:rPr lang="en-US" sz="2000" dirty="0" err="1"/>
              <a:t>graduatoria</a:t>
            </a:r>
            <a:r>
              <a:rPr lang="en-US" sz="2000" dirty="0"/>
              <a:t>, il </a:t>
            </a:r>
            <a:r>
              <a:rPr lang="en-US" sz="2000" dirty="0" err="1"/>
              <a:t>granoturco</a:t>
            </a:r>
            <a:r>
              <a:rPr lang="en-US" sz="2000" dirty="0"/>
              <a:t>, cui </a:t>
            </a:r>
            <a:r>
              <a:rPr lang="en-US" sz="2000" dirty="0" err="1"/>
              <a:t>seguono</a:t>
            </a:r>
            <a:r>
              <a:rPr lang="en-US" sz="2000" dirty="0"/>
              <a:t> molto </a:t>
            </a:r>
            <a:r>
              <a:rPr lang="en-US" sz="2000" dirty="0" err="1"/>
              <a:t>distanziate</a:t>
            </a:r>
            <a:r>
              <a:rPr lang="en-US" sz="2000" dirty="0"/>
              <a:t> la soia, le </a:t>
            </a:r>
            <a:r>
              <a:rPr lang="en-US" sz="2000" dirty="0" err="1"/>
              <a:t>coltivazioni</a:t>
            </a:r>
            <a:r>
              <a:rPr lang="en-US" sz="2000" dirty="0"/>
              <a:t> </a:t>
            </a:r>
            <a:r>
              <a:rPr lang="en-US" sz="2000" dirty="0" err="1"/>
              <a:t>foraggere</a:t>
            </a:r>
            <a:r>
              <a:rPr lang="en-US" sz="2000" dirty="0"/>
              <a:t> e le mele. </a:t>
            </a:r>
          </a:p>
          <a:p>
            <a:pPr defTabSz="914400">
              <a:lnSpc>
                <a:spcPct val="90000"/>
              </a:lnSpc>
              <a:spcAft>
                <a:spcPts val="600"/>
              </a:spcAft>
            </a:pPr>
            <a:endParaRPr lang="en-US" sz="2000" dirty="0"/>
          </a:p>
        </p:txBody>
      </p:sp>
      <p:pic>
        <p:nvPicPr>
          <p:cNvPr id="3" name="Immagine 2" descr="Immagine che contiene testo, schermata, numero, Carattere&#10;&#10;Il contenuto generato dall'IA potrebbe non essere corretto.">
            <a:extLst>
              <a:ext uri="{FF2B5EF4-FFF2-40B4-BE49-F238E27FC236}">
                <a16:creationId xmlns:a16="http://schemas.microsoft.com/office/drawing/2014/main" id="{48C6C759-4EE6-C2EF-1788-B6D6C2874F49}"/>
              </a:ext>
            </a:extLst>
          </p:cNvPr>
          <p:cNvPicPr>
            <a:picLocks noChangeAspect="1"/>
          </p:cNvPicPr>
          <p:nvPr/>
        </p:nvPicPr>
        <p:blipFill>
          <a:blip r:embed="rId2"/>
          <a:stretch>
            <a:fillRect/>
          </a:stretch>
        </p:blipFill>
        <p:spPr>
          <a:xfrm>
            <a:off x="4107611" y="1347277"/>
            <a:ext cx="7772400" cy="3723823"/>
          </a:xfrm>
          <a:prstGeom prst="rect">
            <a:avLst/>
          </a:prstGeom>
        </p:spPr>
      </p:pic>
    </p:spTree>
    <p:extLst>
      <p:ext uri="{BB962C8B-B14F-4D97-AF65-F5344CB8AC3E}">
        <p14:creationId xmlns:p14="http://schemas.microsoft.com/office/powerpoint/2010/main" val="426248609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1226</TotalTime>
  <Words>1848</Words>
  <Application>Microsoft Macintosh PowerPoint</Application>
  <PresentationFormat>Widescreen</PresentationFormat>
  <Paragraphs>258</Paragraphs>
  <Slides>41</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41</vt:i4>
      </vt:variant>
    </vt:vector>
  </HeadingPairs>
  <TitlesOfParts>
    <vt:vector size="51" baseType="lpstr">
      <vt:lpstr>ＭＳ Ｐゴシック</vt:lpstr>
      <vt:lpstr>Aptos</vt:lpstr>
      <vt:lpstr>Aptos Display</vt:lpstr>
      <vt:lpstr>Arial</vt:lpstr>
      <vt:lpstr>DecimaWE Rg</vt:lpstr>
      <vt:lpstr>Garamond</vt:lpstr>
      <vt:lpstr>News Gothic MT</vt:lpstr>
      <vt:lpstr>Times New Roman</vt:lpstr>
      <vt:lpstr>Wingdings</vt:lpstr>
      <vt:lpstr>Tema di Office</vt:lpstr>
      <vt:lpstr>La regione al confine orientale dal fascismo a Fratelli d’Italia.</vt:lpstr>
      <vt:lpstr>Le sottoregioni naturali secondo  Olinto Marinelli</vt:lpstr>
      <vt:lpstr>Presentazione standard di PowerPoint</vt:lpstr>
      <vt:lpstr>Presentazione standard di PowerPoint</vt:lpstr>
      <vt:lpstr>Friuli Venezia Giulia:  la  Regione in cifre</vt:lpstr>
      <vt:lpstr>Comuni  e zone altimetriche</vt:lpstr>
      <vt:lpstr>Presentazione standard di PowerPoint</vt:lpstr>
      <vt:lpstr>Presentazione standard di PowerPoint</vt:lpstr>
      <vt:lpstr>Presentazione standard di PowerPoint</vt:lpstr>
      <vt:lpstr>Presentazione standard di PowerPoint</vt:lpstr>
      <vt:lpstr>Presentazione standard di PowerPoint</vt:lpstr>
      <vt:lpstr>Settori di occupazione: Italia vs FVG</vt:lpstr>
      <vt:lpstr>Superficie e abitanti di ciascuna (ex) provincia e rispetto alla regione (al 31/12.023)</vt:lpstr>
      <vt:lpstr>Presentazione standard di PowerPoint</vt:lpstr>
      <vt:lpstr>Comuni per grado  di urbanizzazione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Confine 1947, 10 febbraio</vt:lpstr>
      <vt:lpstr>Presentazione standard di PowerPoint</vt:lpstr>
      <vt:lpstr>Presentazione standard di PowerPoint</vt:lpstr>
      <vt:lpstr>Friuli e Venezia Giulia. Una questione di nomi /1</vt:lpstr>
      <vt:lpstr>Friuli e Venezia Giulia. Una questione di nomi /2</vt:lpstr>
      <vt:lpstr>Friuli e Venezia Giulia.  Una questione di nomi /3</vt:lpstr>
      <vt:lpstr>Friuli e Venezia Giulia.  Una questione di nomi /4</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 zilli</dc:creator>
  <cp:lastModifiedBy>sergio zilli</cp:lastModifiedBy>
  <cp:revision>13</cp:revision>
  <dcterms:created xsi:type="dcterms:W3CDTF">2025-09-22T06:18:45Z</dcterms:created>
  <dcterms:modified xsi:type="dcterms:W3CDTF">2025-09-29T07:03:41Z</dcterms:modified>
</cp:coreProperties>
</file>