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2" r:id="rId2"/>
    <p:sldId id="343" r:id="rId3"/>
    <p:sldId id="341" r:id="rId4"/>
    <p:sldId id="314" r:id="rId5"/>
    <p:sldId id="305" r:id="rId6"/>
    <p:sldId id="306" r:id="rId7"/>
    <p:sldId id="33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7"/>
  </p:normalViewPr>
  <p:slideViewPr>
    <p:cSldViewPr snapToGrid="0" snapToObjects="1">
      <p:cViewPr varScale="1">
        <p:scale>
          <a:sx n="100" d="100"/>
          <a:sy n="100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9C2DD2-304B-F846-9232-C3626F7F3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547701-B893-344E-9B6D-78E49A5C4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2D6B63-8665-BA43-96C8-5FD68FB6F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A5AF3B-E261-774C-9860-A7EA4735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E5DAD7-1C34-6746-B5CB-085013AD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4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3AEBF6-97DB-B94B-AC8B-4C11AD39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7BAF72-36B2-AE40-B352-7B0FB8AC2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DFBA90-432C-3B43-9ADF-EC1240C2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096C78-CB88-C540-AB96-B9637410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71DBE8-5495-1C43-B775-F64397C4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57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F2F1004-0F8C-2848-8C2D-4DA219422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C2A4D0-7299-ED4A-AED5-804F19DE6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78E75E-AD61-2245-AE7D-8B328812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BD9F97-5824-2349-B589-6E39C38A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F425F5-2983-9B4C-8D9D-D4E2A416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45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11DF2-D715-DE4A-8F51-C20327A2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21D495-DCE8-A142-98C3-4EED2F319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30CE0D-F33D-CE40-94BB-C624EBA48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804027-1BD3-184E-B618-EE67F2E0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D4343F-BD03-3646-8B36-F7FD969D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41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63A5D-6048-1C44-BB03-3ED563F4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ADF101-83D7-D247-8913-28D72AF47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3E2EF-254F-A949-B7AB-13B55655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DFCF10-0CAC-2548-95E0-FD4D6753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D8AC72-4CDB-0F40-BFD0-4FC41163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31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6C0F7-BBE9-4849-A313-F044D658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D0592A-B49D-7947-8F98-5F2E683C7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73EFBE-C8F3-BF4B-ABE3-A937906B8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99B0DF-37F4-4742-8E24-DD38C093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378707-20D4-534B-AB4C-F02DE501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9FC7BF-DF7B-D54F-93A4-12FC2D70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28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60758-C817-6D47-9073-8B2BFB7A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327450-4664-104E-8E09-08A3BA7A6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8BFDA7-DA8E-2840-8059-C540DFE7A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0B9F9D-9656-2C41-9791-53B970A64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7687605-BC4D-0C46-AD81-180B78F77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7F0737-4061-9E4E-B9DE-42333CA1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9B35A1-9D9C-9643-B46B-A98778C5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44D4C0-14BB-164A-97E9-61B9A632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1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4C9AC-86AE-004F-B626-A74A90B4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59B246-6EF1-1545-92D3-A521B075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001291-0E2A-D84D-AB41-0FDE6210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56CCB8-208F-204E-AEE2-B0CF5E78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70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18C23D4-7FC1-6245-A216-07B5FE8D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13C6BA-FF79-3147-AF72-714D9F3F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33715A-1D33-A74C-871C-C82CC0B8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54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3A0D1-DC6F-634A-9693-FC9A5099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E2290B-DBA8-034A-9E36-3EF4B2B05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5194DD-A7F6-1B4F-95A2-19CF49DFC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D65D25-3464-8244-9FBB-8C412958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E8282F-D26F-DA42-AEAA-8A6AA93D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C409CC-076D-A140-8C95-94B8D6FC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36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46150-F41C-5E4E-B0D3-C7F0C30F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1B7822B-3166-D048-AEAF-3824438A3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6604BC-B113-9C4F-9B18-1896037D7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927F2A-24F0-A148-9723-032F18E6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F801-B6E9-5F42-94D0-20E42A866295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CA8CEE-5E05-0745-ABFF-7CF8DD07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3E4346-2209-D347-BE0B-8F0CD1B4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19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EF99E6-D4CD-AE4C-95E1-87038F81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6C00DF-5C5E-FF4C-9FAC-976E40EDF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5BB160-A97A-4645-880C-2ECA5DDAE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CF801-B6E9-5F42-94D0-20E42A866295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2CEB74-3822-BE42-A96F-9612CCF2A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4B9EE5-0B6C-BD43-90A8-AFE6D8D93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8963B-6C5F-9B47-BD34-0A3129E3A6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47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5585F-0A1D-9241-B740-39949B910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Geografia storica dell’odierno Friuli Venezia Giulia</a:t>
            </a:r>
            <a:br>
              <a:rPr lang="it-IT" dirty="0"/>
            </a:br>
            <a:r>
              <a:rPr lang="it-IT" sz="4900" dirty="0"/>
              <a:t>641LM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2CE514-46D1-3544-8779-F18C2BF8B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M-GGR/01 GEOGRAFIA</a:t>
            </a:r>
          </a:p>
          <a:p>
            <a:r>
              <a:rPr lang="it-IT" b="1" dirty="0"/>
              <a:t>LE65 - STUDI STORICI. DALL'ANTICO AL CONTEMPORANEO </a:t>
            </a:r>
            <a:endParaRPr lang="it-IT" dirty="0"/>
          </a:p>
          <a:p>
            <a:r>
              <a:rPr lang="it-IT" dirty="0"/>
              <a:t>A.A.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ABF38B-071B-294F-A1E5-7BC0BBE4FCC1}"/>
              </a:ext>
            </a:extLst>
          </p:cNvPr>
          <p:cNvSpPr txBox="1"/>
          <p:nvPr/>
        </p:nvSpPr>
        <p:spPr>
          <a:xfrm>
            <a:off x="4689565" y="5603966"/>
            <a:ext cx="327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75649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060D95-6BC9-994C-A4BE-FD823121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CC0765-B5FB-A340-8059-1E6CD738D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4" descr="disegno viabilitàfvg900.png">
            <a:extLst>
              <a:ext uri="{FF2B5EF4-FFF2-40B4-BE49-F238E27FC236}">
                <a16:creationId xmlns:a16="http://schemas.microsoft.com/office/drawing/2014/main" id="{07C2C9FA-DA03-834A-810A-A503CA422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20" b="-24820"/>
          <a:stretch>
            <a:fillRect/>
          </a:stretch>
        </p:blipFill>
        <p:spPr>
          <a:xfrm>
            <a:off x="0" y="868101"/>
            <a:ext cx="12137114" cy="54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7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CD4DAD-3174-9441-B546-647A2833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4282633"/>
            <a:ext cx="3426106" cy="2422967"/>
          </a:xfrm>
        </p:spPr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upload.wikimedia.org</a:t>
            </a:r>
            <a:r>
              <a:rPr lang="it-IT" dirty="0"/>
              <a:t>/</a:t>
            </a:r>
            <a:r>
              <a:rPr lang="it-IT" dirty="0" err="1"/>
              <a:t>wikipedia</a:t>
            </a:r>
            <a:r>
              <a:rPr lang="it-IT" dirty="0"/>
              <a:t>/</a:t>
            </a:r>
            <a:r>
              <a:rPr lang="it-IT" dirty="0" err="1"/>
              <a:t>commons</a:t>
            </a:r>
            <a:r>
              <a:rPr lang="it-IT" dirty="0"/>
              <a:t>/b/be/Ethnographic_map_of_austrian_monarchy_czoernig_1855.jpg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1424B7-405F-E543-B036-5E0CC8776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715" y="472878"/>
            <a:ext cx="6943846" cy="55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3248F8-2F17-F744-8E16-CB2D7F3C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3D7B95B-45E1-BE40-ABD0-813C8C198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024" y="1246188"/>
            <a:ext cx="5331644" cy="3881437"/>
          </a:xfrm>
        </p:spPr>
      </p:pic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22B055A4-0076-E447-B5A6-A1411B30D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358" y="1246188"/>
            <a:ext cx="378062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B6F2E-72BA-3046-9155-38F65D1F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6603"/>
            <a:ext cx="10241280" cy="1345427"/>
          </a:xfrm>
        </p:spPr>
        <p:txBody>
          <a:bodyPr>
            <a:normAutofit/>
          </a:bodyPr>
          <a:lstStyle/>
          <a:p>
            <a:r>
              <a:rPr lang="it-IT" dirty="0"/>
              <a:t>Friuli e Venezia Giulia.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1EC4B0-498D-DD4D-A7D4-64F94F343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b="1" dirty="0"/>
              <a:t>Patria del Friuli</a:t>
            </a:r>
          </a:p>
          <a:p>
            <a:r>
              <a:rPr lang="it-IT" sz="2200" dirty="0"/>
              <a:t>Sinonimo dal XIII secolo dello Stato Patriarcale di Aquileia</a:t>
            </a:r>
          </a:p>
          <a:p>
            <a:pPr lvl="1"/>
            <a:r>
              <a:rPr lang="it-IT" sz="2200" dirty="0"/>
              <a:t>Prima Aquileia, poi Cividale, infine Udine</a:t>
            </a:r>
          </a:p>
          <a:p>
            <a:pPr lvl="1"/>
            <a:r>
              <a:rPr lang="it-IT" sz="2200" dirty="0"/>
              <a:t>Fino al 1420</a:t>
            </a:r>
          </a:p>
          <a:p>
            <a:pPr lvl="1"/>
            <a:endParaRPr lang="it-IT" sz="2200" dirty="0"/>
          </a:p>
          <a:p>
            <a:pPr marL="268288" lvl="1" indent="-268288"/>
            <a:r>
              <a:rPr lang="it-IT" sz="2200" dirty="0"/>
              <a:t>Poi entità autonoma con lo stesso nome all’interno dei domini di terra della Repubblica di Venezia</a:t>
            </a:r>
          </a:p>
          <a:p>
            <a:pPr lvl="1"/>
            <a:r>
              <a:rPr lang="it-IT" sz="2200" dirty="0"/>
              <a:t>Fino al 1797 (poi ceduti all’Austria)</a:t>
            </a:r>
          </a:p>
          <a:p>
            <a:pPr lvl="1"/>
            <a:r>
              <a:rPr lang="it-IT" sz="2200" dirty="0"/>
              <a:t>Dal 1805 Regno d’Italia</a:t>
            </a:r>
          </a:p>
          <a:p>
            <a:pPr lvl="1"/>
            <a:r>
              <a:rPr lang="it-IT" sz="2200" dirty="0"/>
              <a:t>Dal 1815 Regno Lombardo Veneto</a:t>
            </a:r>
          </a:p>
          <a:p>
            <a:pPr lvl="1"/>
            <a:endParaRPr lang="it-IT" dirty="0"/>
          </a:p>
          <a:p>
            <a:pPr marL="268288" lvl="1" indent="-268288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0277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547037-B717-D049-8B85-0E9E33A6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23" y="286604"/>
            <a:ext cx="10160257" cy="1275978"/>
          </a:xfrm>
        </p:spPr>
        <p:txBody>
          <a:bodyPr>
            <a:normAutofit/>
          </a:bodyPr>
          <a:lstStyle/>
          <a:p>
            <a:r>
              <a:rPr lang="it-IT" dirty="0"/>
              <a:t>Friuli e Venezia Giulia.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3FB96F-01E9-8F47-8E03-4FFAAA03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3" y="1737359"/>
            <a:ext cx="10474124" cy="4439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Dalla parte imperiale, invece</a:t>
            </a:r>
          </a:p>
          <a:p>
            <a:r>
              <a:rPr lang="it-IT" sz="2400" b="1" dirty="0"/>
              <a:t>Contea di Gorizia </a:t>
            </a:r>
          </a:p>
          <a:p>
            <a:pPr marL="854075" indent="-231775"/>
            <a:r>
              <a:rPr lang="it-IT" sz="2400" dirty="0">
                <a:sym typeface="Wingdings" pitchFamily="2" charset="2"/>
              </a:rPr>
              <a:t>Esiste dal 1122</a:t>
            </a:r>
          </a:p>
          <a:p>
            <a:pPr marL="854075" indent="-231775"/>
            <a:r>
              <a:rPr lang="it-IT" sz="2400" dirty="0">
                <a:sym typeface="Wingdings" pitchFamily="2" charset="2"/>
              </a:rPr>
              <a:t>Nel 1500, per esaurimento dinastia il titolo attribuito agli arciduca d’Austria (Asburgo)</a:t>
            </a:r>
          </a:p>
          <a:p>
            <a:r>
              <a:rPr lang="it-IT" sz="2400" b="1" dirty="0">
                <a:sym typeface="Wingdings" pitchFamily="2" charset="2"/>
              </a:rPr>
              <a:t>Trieste</a:t>
            </a:r>
          </a:p>
          <a:p>
            <a:pPr marL="854075" indent="-257175"/>
            <a:r>
              <a:rPr lang="it-IT" sz="2400" dirty="0">
                <a:sym typeface="Wingdings" pitchFamily="2" charset="2"/>
              </a:rPr>
              <a:t>Dal 1381 «Dedizione alla Casa d’Austria»</a:t>
            </a:r>
          </a:p>
          <a:p>
            <a:pPr marL="854075" indent="-257175"/>
            <a:endParaRPr lang="it-IT" sz="2400" dirty="0">
              <a:sym typeface="Wingdings" pitchFamily="2" charset="2"/>
            </a:endParaRPr>
          </a:p>
          <a:p>
            <a:pPr marL="450850" indent="-450850"/>
            <a:r>
              <a:rPr lang="it-IT" sz="2400" dirty="0">
                <a:sym typeface="Wingdings" pitchFamily="2" charset="2"/>
              </a:rPr>
              <a:t>Quindi entità esistenti</a:t>
            </a:r>
          </a:p>
        </p:txBody>
      </p:sp>
    </p:spTree>
    <p:extLst>
      <p:ext uri="{BB962C8B-B14F-4D97-AF65-F5344CB8AC3E}">
        <p14:creationId xmlns:p14="http://schemas.microsoft.com/office/powerpoint/2010/main" val="294929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D75437-3685-0D46-8D86-3787A2E9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Catasto geometrico particellare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CB8690-A4CB-CF49-AF4F-9E61D694E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7225"/>
            <a:ext cx="8596668" cy="4224137"/>
          </a:xfrm>
        </p:spPr>
        <p:txBody>
          <a:bodyPr>
            <a:normAutofit/>
          </a:bodyPr>
          <a:lstStyle/>
          <a:p>
            <a:r>
              <a:rPr lang="it-IT" sz="2000" dirty="0" err="1"/>
              <a:t>Catastici</a:t>
            </a:r>
            <a:r>
              <a:rPr lang="it-IT" sz="2000" dirty="0"/>
              <a:t> e catasto</a:t>
            </a:r>
          </a:p>
          <a:p>
            <a:r>
              <a:rPr lang="it-IT" sz="2000" dirty="0"/>
              <a:t>Geometrico e particellare</a:t>
            </a:r>
          </a:p>
          <a:p>
            <a:r>
              <a:rPr lang="it-IT" sz="2000" dirty="0"/>
              <a:t>Rapporto con la  proprietà fondiaria</a:t>
            </a:r>
          </a:p>
          <a:p>
            <a:r>
              <a:rPr lang="it-IT" sz="2000" dirty="0"/>
              <a:t>Base del funzionamento dello Stato	</a:t>
            </a:r>
          </a:p>
          <a:p>
            <a:pPr marL="1028700" indent="-331788"/>
            <a:r>
              <a:rPr lang="it-IT" sz="2000" dirty="0"/>
              <a:t>Gestione finanze</a:t>
            </a:r>
          </a:p>
          <a:p>
            <a:pPr marL="1028700" indent="-331788"/>
            <a:r>
              <a:rPr lang="it-IT" sz="2000" dirty="0"/>
              <a:t>Conoscenza del territorio :</a:t>
            </a:r>
          </a:p>
          <a:p>
            <a:pPr marL="1692275" indent="-331788"/>
            <a:r>
              <a:rPr lang="it-IT" sz="2000" dirty="0"/>
              <a:t>Cosa c’è</a:t>
            </a:r>
          </a:p>
          <a:p>
            <a:pPr marL="1692275" indent="-331788"/>
            <a:r>
              <a:rPr lang="it-IT" sz="2000" dirty="0"/>
              <a:t>Dove è</a:t>
            </a:r>
          </a:p>
          <a:p>
            <a:pPr marL="2847975" indent="-331788"/>
            <a:r>
              <a:rPr lang="it-IT" sz="2000" dirty="0"/>
              <a:t>Cartografia puntuale</a:t>
            </a:r>
          </a:p>
        </p:txBody>
      </p:sp>
    </p:spTree>
    <p:extLst>
      <p:ext uri="{BB962C8B-B14F-4D97-AF65-F5344CB8AC3E}">
        <p14:creationId xmlns:p14="http://schemas.microsoft.com/office/powerpoint/2010/main" val="406918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194</Words>
  <Application>Microsoft Macintosh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di Office</vt:lpstr>
      <vt:lpstr>Geografia storica dell’odierno Friuli Venezia Giulia 641LM </vt:lpstr>
      <vt:lpstr>Presentazione standard di PowerPoint</vt:lpstr>
      <vt:lpstr>Presentazione standard di PowerPoint</vt:lpstr>
      <vt:lpstr>Presentazione standard di PowerPoint</vt:lpstr>
      <vt:lpstr>Friuli e Venezia Giulia. </vt:lpstr>
      <vt:lpstr>Friuli e Venezia Giulia. </vt:lpstr>
      <vt:lpstr>Catasto geometrico particellare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creator>sergio zilli</dc:creator>
  <cp:lastModifiedBy>sergio zilli</cp:lastModifiedBy>
  <cp:revision>10</cp:revision>
  <dcterms:created xsi:type="dcterms:W3CDTF">2022-10-20T07:26:31Z</dcterms:created>
  <dcterms:modified xsi:type="dcterms:W3CDTF">2025-09-30T15:07:30Z</dcterms:modified>
</cp:coreProperties>
</file>