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3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77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ZAPPATA" initials="IZ" lastIdx="1" clrIdx="0">
    <p:extLst>
      <p:ext uri="{19B8F6BF-5375-455C-9EA6-DF929625EA0E}">
        <p15:presenceInfo xmlns:p15="http://schemas.microsoft.com/office/powerpoint/2012/main" userId="S::20024073@studenti.uniupo.it::0baf3d78-72db-4018-a04d-98bf04259b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30/09/2025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30/09/2025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Amighini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Giavazzi F.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«</a:t>
            </a:r>
            <a:r>
              <a:rPr lang="it-IT" sz="1200" dirty="0">
                <a:latin typeface="+mn-lt"/>
              </a:rPr>
              <a:t>Macroeconomia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» Il Mulino, 2024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Capitolo XXI. I limiti della politica economica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7AF67A-E99B-4180-80A9-81770A66B3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Capitoli XXI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C77EE31-BF44-4C04-9CBE-7DC852846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it-IT" dirty="0"/>
              <a:t>I limiti della politica economica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1C3CAC-3C3E-4C0C-964D-739C3ABC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234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2. Aspettative e politica economica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8165"/>
            <a:ext cx="8964488" cy="280831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it-IT" altLang="it-IT" sz="2400" dirty="0"/>
              <a:t>La politica economica può essere considerata come un “</a:t>
            </a:r>
            <a:r>
              <a:rPr lang="it-IT" altLang="it-IT" sz="2400" i="1" dirty="0"/>
              <a:t>gioco</a:t>
            </a:r>
            <a:r>
              <a:rPr lang="it-IT" altLang="it-IT" sz="2400" dirty="0"/>
              <a:t>” tra il governo e l’economia.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it-IT" altLang="it-IT" sz="24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it-IT" altLang="it-IT" sz="2400" dirty="0"/>
              <a:t>Invece di utilizzare la teoria del controllo ottimo, la “</a:t>
            </a:r>
            <a:r>
              <a:rPr lang="it-IT" altLang="it-IT" sz="2400" i="1" dirty="0"/>
              <a:t>teoria dei giochi</a:t>
            </a:r>
            <a:r>
              <a:rPr lang="it-IT" altLang="it-IT" sz="2400" dirty="0"/>
              <a:t>” permette di analizzare la politica economica attraverso l’interazione strategica tra i giocatori, che sono i policy maker e «l’economia», ossia persone e imprese.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165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2.1 Dirottamenti aerei e negoziazioni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0728"/>
            <a:ext cx="9145016" cy="4968551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Per eliminarne gli incentivi e per prevenirli, al maggior parte dei governi ha stabilito di non negoziare in alcun modo con i dirottatori di aerei.</a:t>
            </a:r>
          </a:p>
          <a:p>
            <a:pPr marL="0" indent="0">
              <a:buFontTx/>
              <a:buNone/>
            </a:pPr>
            <a:r>
              <a:rPr lang="it-IT" altLang="it-IT" sz="2400" dirty="0"/>
              <a:t>Tuttavia a dirottamento avvenuto, il governo ha un forte incentivo a negoziare: i dirottatori di aerei sanno che il governo difficilmente rispetterà la sua politica di non negoziazione e sono portati a eseguire comunque il dirottamento</a:t>
            </a:r>
            <a:r>
              <a:rPr lang="it-IT" altLang="it-IT" sz="2400" dirty="0" smtClean="0"/>
              <a:t>.</a:t>
            </a:r>
          </a:p>
          <a:p>
            <a:pPr marL="0" indent="0">
              <a:buFontTx/>
              <a:buNone/>
            </a:pPr>
            <a:endParaRPr lang="it-IT" altLang="it-IT" sz="2400" dirty="0" smtClean="0"/>
          </a:p>
          <a:p>
            <a:pPr marL="0" indent="0"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Qual è quindi la politica migliore?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None/>
            </a:pPr>
            <a:r>
              <a:rPr lang="it-IT" altLang="it-IT" sz="2400" dirty="0"/>
              <a:t>A prescindere dal fatto che, a dirottamento avvenuto, le trattative di solito hanno un esito migliore, la politica più appropriata è impegnarsi a non negoziare. </a:t>
            </a:r>
            <a:r>
              <a:rPr lang="it-IT" altLang="it-IT" sz="2400" u="sng" dirty="0"/>
              <a:t>In questo modo si possono prevenire efficacemente i dirottamenti. 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140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2.2 Inflazione e disoccupazione: una rivisitazione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91170"/>
            <a:ext cx="8964488" cy="4602125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it-IT" sz="2400" dirty="0"/>
              <a:t>La relazione tra disoccupazione e inflazione è la seguente:</a:t>
            </a:r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endParaRPr lang="it-IT" sz="2400" dirty="0"/>
          </a:p>
          <a:p>
            <a:pPr marL="0">
              <a:buFontTx/>
              <a:buNone/>
              <a:defRPr/>
            </a:pPr>
            <a:r>
              <a:rPr lang="it-IT" sz="2400" dirty="0"/>
              <a:t>Si supponga che la banca centrale annunci che seguirà una politica monetaria compatibile con un’</a:t>
            </a:r>
            <a:r>
              <a:rPr lang="it-IT" sz="2400" dirty="0">
                <a:solidFill>
                  <a:srgbClr val="FF0000"/>
                </a:solidFill>
              </a:rPr>
              <a:t>inflazione nulla</a:t>
            </a:r>
            <a:r>
              <a:rPr lang="it-IT" sz="2400" dirty="0"/>
              <a:t>:</a:t>
            </a:r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endParaRPr lang="it-IT" sz="2400" dirty="0"/>
          </a:p>
          <a:p>
            <a:pPr marL="0">
              <a:buNone/>
              <a:defRPr/>
            </a:pPr>
            <a:r>
              <a:rPr lang="it-IT" sz="2400" dirty="0"/>
              <a:t>Se la banca centrale mantiene la sua promessa, sceglierà un tasso di disoccupazione pari al suo tasso naturale. Un’inflazione nulla e una disoccupazione pari al tasso naturale non sono un cattivo risultato. Ma la banca centrale può fare meglio.</a:t>
            </a:r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9261098-D258-4BFB-80C9-D9333BEA3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543" y="2138647"/>
            <a:ext cx="27289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2244B08-88D5-4998-87ED-164BC8E4D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06" y="3867434"/>
            <a:ext cx="22113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618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2.2 Inflazione e disoccupazione: una rivisitazione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896545"/>
          </a:xfrm>
        </p:spPr>
        <p:txBody>
          <a:bodyPr>
            <a:normAutofit lnSpcReduction="10000"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La banca centrale potrebbe potenzialmente fare di meglio: deviando da ciò che ha annunciato e accettando un valore basso di inflazione, sarebbe in grado di ridurre maggiormente la disoccupazione</a:t>
            </a:r>
            <a:r>
              <a:rPr lang="it-IT" sz="2400" dirty="0" smtClean="0"/>
              <a:t>.</a:t>
            </a:r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>
              <a:buFontTx/>
              <a:buNone/>
              <a:defRPr/>
            </a:pPr>
            <a:r>
              <a:rPr lang="it-IT" sz="2400" dirty="0" smtClean="0"/>
              <a:t>Esempio. Se </a:t>
            </a:r>
            <a:r>
              <a:rPr lang="el-GR" sz="2400" dirty="0" smtClean="0"/>
              <a:t>α</a:t>
            </a:r>
            <a:r>
              <a:rPr lang="it-IT" sz="2400" dirty="0" smtClean="0"/>
              <a:t>=0,5, e se la banca centrale accetta un valore di </a:t>
            </a:r>
            <a:r>
              <a:rPr lang="el-GR" sz="2400" dirty="0" smtClean="0"/>
              <a:t>π</a:t>
            </a:r>
            <a:r>
              <a:rPr lang="it-IT" sz="2400" dirty="0" smtClean="0"/>
              <a:t>=1%, secondo la relazione di cui alla slide precedente, u – u</a:t>
            </a:r>
            <a:r>
              <a:rPr lang="it-IT" sz="2400" baseline="-25000" dirty="0" smtClean="0"/>
              <a:t>n</a:t>
            </a:r>
            <a:r>
              <a:rPr lang="it-IT" sz="2400" dirty="0" smtClean="0"/>
              <a:t> = -2%. Supponiamo che la banca centrale trovi questo </a:t>
            </a:r>
            <a:r>
              <a:rPr lang="it-IT" sz="2400" i="1" dirty="0" err="1" smtClean="0"/>
              <a:t>trade</a:t>
            </a:r>
            <a:r>
              <a:rPr lang="it-IT" sz="2400" i="1" dirty="0" smtClean="0"/>
              <a:t>-off</a:t>
            </a:r>
            <a:r>
              <a:rPr lang="it-IT" sz="2400" dirty="0" smtClean="0"/>
              <a:t> soddisfacente e decida di ridurre la disoccupazione del 2% a fronte di un’inflazione dell’1%.</a:t>
            </a:r>
            <a:endParaRPr lang="it-IT" sz="2400" dirty="0"/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>
              <a:buNone/>
              <a:defRPr/>
            </a:pPr>
            <a:r>
              <a:rPr lang="it-IT" altLang="it-IT" sz="2400" dirty="0"/>
              <a:t>Ciò da vita a un problema di </a:t>
            </a:r>
            <a:r>
              <a:rPr lang="it-IT" altLang="it-IT" sz="2400" i="1" dirty="0"/>
              <a:t>incoerenza temporale</a:t>
            </a:r>
            <a:r>
              <a:rPr lang="it-IT" altLang="it-IT" sz="2400" dirty="0"/>
              <a:t>: quest’ultima è l’incentivo a deviare dalla politica annunciata una volta che i giocatori hanno fatto le loro mosse.</a:t>
            </a:r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7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2.2 Inflazione e disoccupazione: una rivisitazione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300" dirty="0"/>
              <a:t>Purtroppo non finisce qui: la banca centrale indurrà chi fissa i salari ad aspettarsi un’inflazione positiva. Per ridurre ulteriormente la disoccupazione dovrà produrre ancora più inflazione e così via</a:t>
            </a:r>
            <a:r>
              <a:rPr lang="it-IT" altLang="it-IT" sz="2300" dirty="0" smtClean="0"/>
              <a:t>.</a:t>
            </a:r>
          </a:p>
          <a:p>
            <a:pPr marL="0" indent="0">
              <a:buNone/>
            </a:pPr>
            <a:endParaRPr lang="it-IT" altLang="it-IT" sz="2300" dirty="0"/>
          </a:p>
          <a:p>
            <a:pPr marL="0" indent="0">
              <a:buNone/>
            </a:pPr>
            <a:r>
              <a:rPr lang="it-IT" altLang="it-IT" sz="2300" dirty="0">
                <a:solidFill>
                  <a:srgbClr val="FF0000"/>
                </a:solidFill>
              </a:rPr>
              <a:t>Il risultato finale sarà un’inflazione elevata e persistente.</a:t>
            </a:r>
          </a:p>
          <a:p>
            <a:pPr marL="0" indent="0">
              <a:buNone/>
            </a:pPr>
            <a:endParaRPr lang="it-IT" altLang="it-IT" sz="2300" dirty="0"/>
          </a:p>
          <a:p>
            <a:pPr marL="0" indent="0">
              <a:buNone/>
            </a:pPr>
            <a:r>
              <a:rPr lang="it-IT" altLang="it-IT" sz="2300" i="1" dirty="0"/>
              <a:t>In sintesi, un tale intervento rischia di non avere esattamente il risultato previsto e di peggiorare la situazione iniziale, ottenendo il medesimo tasso di disoccupazione con però un’inflazione maggiore.</a:t>
            </a:r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53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2.3 Come diventare credibili?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464496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Come può la banca centrale impegnarsi a non deviare da una politica annunciata? </a:t>
            </a:r>
          </a:p>
          <a:p>
            <a:pPr marL="0">
              <a:defRPr/>
            </a:pPr>
            <a:r>
              <a:rPr lang="it-IT" sz="2400" dirty="0"/>
              <a:t>Un modo per stabilire la credibilità è rinunciare al proprio potere di azione. Ma così perde completamente uno strumento di politica economica.</a:t>
            </a:r>
          </a:p>
          <a:p>
            <a:pPr>
              <a:defRPr/>
            </a:pPr>
            <a:r>
              <a:rPr lang="it-IT" sz="2400" dirty="0"/>
              <a:t>In alternativa: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it-IT" sz="2000" dirty="0"/>
              <a:t>rendere </a:t>
            </a:r>
            <a:r>
              <a:rPr lang="it-IT" sz="2000" b="1" dirty="0"/>
              <a:t>indipendente</a:t>
            </a:r>
            <a:r>
              <a:rPr lang="it-IT" sz="2000" dirty="0"/>
              <a:t> la banca centrale;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it-IT" sz="2000" dirty="0"/>
              <a:t>incentivare la banca centrale ad adottare un orizzonte temporale più lungo;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it-IT" sz="2000" dirty="0"/>
              <a:t>scegliere un governatore «conservatore», cioè che sia particolarmente avverso all’inflazione.</a:t>
            </a:r>
            <a:endParaRPr lang="it-IT" altLang="it-IT" sz="2000" dirty="0"/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40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2.3 Come diventare credibili?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864096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1600" dirty="0"/>
              <a:t>Fonte: V. Grilli, D. </a:t>
            </a:r>
            <a:r>
              <a:rPr lang="it-IT" sz="1600" dirty="0" err="1"/>
              <a:t>Masciandaro</a:t>
            </a:r>
            <a:r>
              <a:rPr lang="it-IT" sz="1600" dirty="0"/>
              <a:t> e G. Tabellini, </a:t>
            </a:r>
            <a:r>
              <a:rPr lang="it-IT" sz="1600" dirty="0" err="1"/>
              <a:t>Political</a:t>
            </a:r>
            <a:r>
              <a:rPr lang="it-IT" sz="1600" dirty="0"/>
              <a:t> an </a:t>
            </a:r>
            <a:r>
              <a:rPr lang="it-IT" sz="1600" dirty="0" err="1"/>
              <a:t>Monetary</a:t>
            </a:r>
            <a:r>
              <a:rPr lang="it-IT" sz="1600" dirty="0"/>
              <a:t> Institutions and Public Financial Policies in the Industrial Countries.</a:t>
            </a:r>
            <a:endParaRPr lang="it-IT" altLang="it-IT" sz="1600" dirty="0"/>
          </a:p>
          <a:p>
            <a:pPr marL="0">
              <a:buFontTx/>
              <a:buNone/>
              <a:defRPr/>
            </a:pPr>
            <a:endParaRPr lang="it-IT" sz="16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7" name="Immagine 6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5E40E195-46C0-98FD-A6BC-33129E34A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19" y="1673413"/>
            <a:ext cx="6235673" cy="43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2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000" dirty="0"/>
              <a:t>2.4 Incoerenza temporale e limitazioni alla politica economica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464496"/>
          </a:xfrm>
        </p:spPr>
        <p:txBody>
          <a:bodyPr>
            <a:normAutofit/>
          </a:bodyPr>
          <a:lstStyle/>
          <a:p>
            <a:pPr marL="0">
              <a:buFontTx/>
              <a:buNone/>
            </a:pPr>
            <a:r>
              <a:rPr lang="it-IT" altLang="it-IT" sz="2400" dirty="0"/>
              <a:t>In presenza di problemi di incoerenza temporale, porre limiti alla politica economica può essere una buona soluzione. </a:t>
            </a:r>
          </a:p>
          <a:p>
            <a:pPr marL="0">
              <a:buFontTx/>
              <a:buNone/>
            </a:pPr>
            <a:endParaRPr lang="it-IT" altLang="it-IT" sz="2400" dirty="0"/>
          </a:p>
          <a:p>
            <a:pPr marL="0">
              <a:buFontTx/>
              <a:buNone/>
            </a:pPr>
            <a:r>
              <a:rPr lang="it-IT" altLang="it-IT" sz="2400" dirty="0"/>
              <a:t>Tuttavia questa soluzione può avere costi elevati se impedisce del tutto l’uso della politica macroeconomica. </a:t>
            </a:r>
            <a:r>
              <a:rPr lang="it-IT" altLang="it-IT" sz="2400" dirty="0">
                <a:solidFill>
                  <a:srgbClr val="FF0000"/>
                </a:solidFill>
              </a:rPr>
              <a:t>Soluzioni più convenienti, di solito, prevedono la costituzione di istituzioni più efficienti (come una </a:t>
            </a:r>
            <a:r>
              <a:rPr lang="it-IT" altLang="it-IT" sz="2400" i="1" dirty="0">
                <a:solidFill>
                  <a:srgbClr val="FF0000"/>
                </a:solidFill>
              </a:rPr>
              <a:t>banca centrale indipendente</a:t>
            </a:r>
            <a:r>
              <a:rPr lang="it-IT" altLang="it-IT" sz="2400" dirty="0">
                <a:solidFill>
                  <a:srgbClr val="FF0000"/>
                </a:solidFill>
              </a:rPr>
              <a:t>) che possano attenuare il problema dell’incoerenza temporale, senza eliminare la politica monetaria come strumento di stabilizzazione macroeconomica</a:t>
            </a:r>
            <a:r>
              <a:rPr lang="it-IT" altLang="it-IT" sz="2400" dirty="0"/>
              <a:t>.</a:t>
            </a:r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220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000" dirty="0"/>
              <a:t>3. Politica e politica economica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464496"/>
          </a:xfrm>
        </p:spPr>
        <p:txBody>
          <a:bodyPr>
            <a:normAutofit/>
          </a:bodyPr>
          <a:lstStyle/>
          <a:p>
            <a:pPr marL="0">
              <a:buFontTx/>
              <a:buNone/>
            </a:pPr>
            <a:r>
              <a:rPr lang="it-IT" altLang="it-IT" sz="2300" dirty="0"/>
              <a:t>Un’assunzione implicita fatta sinora è che le autorità di politica economica cerchino di ottenere il risultato migliore per l’economia nel suo insieme.</a:t>
            </a:r>
          </a:p>
          <a:p>
            <a:pPr marL="0">
              <a:buFontTx/>
              <a:buNone/>
            </a:pPr>
            <a:endParaRPr lang="it-IT" altLang="it-IT" sz="2300" dirty="0"/>
          </a:p>
          <a:p>
            <a:pPr marL="0">
              <a:buNone/>
            </a:pPr>
            <a:r>
              <a:rPr lang="it-IT" altLang="it-IT" sz="2300" dirty="0"/>
              <a:t>Alcuni sostengono che ciò non avviene, sostenendo che i politici evitano spesso di prendere decisioni dolorose e si prestano agli interessi dei loro elettori; non consentendo di arrivare, talvolta, a positivi risultati concreti. </a:t>
            </a:r>
          </a:p>
          <a:p>
            <a:pPr marL="0" algn="just">
              <a:buFontTx/>
              <a:buNone/>
            </a:pPr>
            <a:endParaRPr lang="it-IT" altLang="it-IT" sz="2400" dirty="0"/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3137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000" dirty="0"/>
              <a:t>3.1 I giochi tra policy maker e gli elettori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4819972"/>
          </a:xfrm>
        </p:spPr>
        <p:txBody>
          <a:bodyPr>
            <a:normAutofit/>
          </a:bodyPr>
          <a:lstStyle/>
          <a:p>
            <a:pPr marL="0">
              <a:buFontTx/>
              <a:buNone/>
            </a:pPr>
            <a:r>
              <a:rPr lang="it-IT" altLang="it-IT" sz="2100" dirty="0"/>
              <a:t>Per attuare gli opportuni interventi macroeconomici è necessario contemperare tra loro obiettivi di breve e di lungo periodo.</a:t>
            </a:r>
          </a:p>
          <a:p>
            <a:pPr marL="0">
              <a:buFontTx/>
              <a:buNone/>
            </a:pPr>
            <a:endParaRPr lang="it-IT" altLang="it-IT" sz="2100" dirty="0"/>
          </a:p>
          <a:p>
            <a:pPr marL="0">
              <a:buFontTx/>
              <a:buNone/>
            </a:pPr>
            <a:r>
              <a:rPr lang="it-IT" altLang="it-IT" sz="2100" dirty="0"/>
              <a:t>Se gli elettori non sono lungimiranti, promettere una maggior crescita nel breve periodo può far vincere le elezioni, a discapito di una minore livello di produzione nel lungo periodo.</a:t>
            </a:r>
          </a:p>
          <a:p>
            <a:pPr marL="0">
              <a:buFontTx/>
              <a:buNone/>
            </a:pPr>
            <a:endParaRPr lang="it-IT" altLang="it-IT" sz="2100" dirty="0"/>
          </a:p>
          <a:p>
            <a:pPr marL="0">
              <a:buFontTx/>
              <a:buNone/>
            </a:pPr>
            <a:r>
              <a:rPr lang="it-IT" altLang="it-IT" sz="2100" dirty="0">
                <a:solidFill>
                  <a:srgbClr val="FF0000"/>
                </a:solidFill>
              </a:rPr>
              <a:t>Si parla di </a:t>
            </a:r>
            <a:r>
              <a:rPr lang="it-IT" altLang="it-IT" sz="2100" i="1" dirty="0">
                <a:solidFill>
                  <a:srgbClr val="FF0000"/>
                </a:solidFill>
              </a:rPr>
              <a:t>ciclo economico politico</a:t>
            </a:r>
            <a:r>
              <a:rPr lang="it-IT" altLang="it-IT" sz="2100" dirty="0">
                <a:solidFill>
                  <a:srgbClr val="FF0000"/>
                </a:solidFill>
              </a:rPr>
              <a:t>, caratterizzato da una crescita mediamente più elevata prima delle elezioni piuttosto che dopo le elezioni.</a:t>
            </a:r>
            <a:endParaRPr lang="it-IT" altLang="it-IT" sz="2400" dirty="0">
              <a:solidFill>
                <a:srgbClr val="FF0000"/>
              </a:solidFill>
            </a:endParaRPr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590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1.1 Quanto ne sanno davvero i macroeconomisti?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040560"/>
          </a:xfrm>
        </p:spPr>
        <p:txBody>
          <a:bodyPr>
            <a:normAutofit/>
          </a:bodyPr>
          <a:lstStyle/>
          <a:p>
            <a:pPr marL="0">
              <a:buFontTx/>
              <a:buNone/>
            </a:pPr>
            <a:r>
              <a:rPr lang="it-IT" altLang="it-IT" sz="2400" dirty="0"/>
              <a:t>Nel valutare le questioni esaminate nei capitoli precedenti, la banca centrale, o in generale i responsabili della politica macroeconomica, di solito non tirano a indovinare, ma si basano su modelli </a:t>
            </a:r>
            <a:r>
              <a:rPr lang="it-IT" altLang="it-IT" sz="2400" dirty="0" err="1"/>
              <a:t>macroeconometrici</a:t>
            </a:r>
            <a:r>
              <a:rPr lang="it-IT" altLang="it-IT" sz="2400" dirty="0"/>
              <a:t>. </a:t>
            </a:r>
          </a:p>
          <a:p>
            <a:pPr marL="0">
              <a:buFontTx/>
              <a:buNone/>
            </a:pPr>
            <a:r>
              <a:rPr lang="it-IT" altLang="it-IT" sz="2400" dirty="0"/>
              <a:t>Le equazioni incluse in tali modelli forniscono stime  sull’andamento delle variabili economiche nel futuro o sugli effetti di determinate politiche economiche.</a:t>
            </a: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1501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000" dirty="0"/>
              <a:t>3.1 I giochi tra policy maker e gli elettori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0" y="1019014"/>
            <a:ext cx="8435280" cy="825810"/>
          </a:xfrm>
        </p:spPr>
        <p:txBody>
          <a:bodyPr>
            <a:normAutofit/>
          </a:bodyPr>
          <a:lstStyle/>
          <a:p>
            <a:pPr marL="0">
              <a:buFontTx/>
              <a:buNone/>
            </a:pPr>
            <a:r>
              <a:rPr lang="it-IT" altLang="it-IT" sz="2400" dirty="0"/>
              <a:t>Evoluzione del rapporto debito/Pil negli USA dal 1900.</a:t>
            </a:r>
          </a:p>
          <a:p>
            <a:pPr marL="0">
              <a:buFontTx/>
              <a:buNone/>
            </a:pPr>
            <a:r>
              <a:rPr lang="it-IT" altLang="it-IT" sz="1800" dirty="0"/>
              <a:t>Fonte: </a:t>
            </a:r>
            <a:r>
              <a:rPr lang="it-IT" altLang="it-IT" sz="1800" dirty="0" err="1"/>
              <a:t>Historical</a:t>
            </a:r>
            <a:r>
              <a:rPr lang="it-IT" altLang="it-IT" sz="1800" dirty="0"/>
              <a:t> </a:t>
            </a:r>
            <a:r>
              <a:rPr lang="it-IT" altLang="it-IT" sz="1800" dirty="0" err="1"/>
              <a:t>Statistics</a:t>
            </a:r>
            <a:r>
              <a:rPr lang="it-IT" altLang="it-IT" sz="1800" dirty="0"/>
              <a:t> of the United States, U.S. Census Bureau.</a:t>
            </a:r>
          </a:p>
          <a:p>
            <a:pPr marL="0" algn="just">
              <a:buFontTx/>
              <a:buNone/>
            </a:pPr>
            <a:endParaRPr lang="it-IT" altLang="it-IT" sz="2400" dirty="0"/>
          </a:p>
          <a:p>
            <a:pPr marL="0" algn="just">
              <a:buFontTx/>
              <a:buNone/>
            </a:pPr>
            <a:endParaRPr lang="it-IT" altLang="it-IT" sz="2400" dirty="0"/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7" name="Immagine 6" descr="Immagine che contiene testo, diagramma, Diagramma, schermata&#10;&#10;Descrizione generata automaticamente">
            <a:extLst>
              <a:ext uri="{FF2B5EF4-FFF2-40B4-BE49-F238E27FC236}">
                <a16:creationId xmlns:a16="http://schemas.microsoft.com/office/drawing/2014/main" id="{497B81AD-1074-4079-EC05-F9B7B9C39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18" y="1844824"/>
            <a:ext cx="7362564" cy="41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44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000" dirty="0"/>
              <a:t>3.1 I giochi tra policy maker e gli elettori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94B3B55-021B-89BA-A5C2-4CD2F29B1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7" t="27600" r="10625" b="17801"/>
          <a:stretch/>
        </p:blipFill>
        <p:spPr>
          <a:xfrm>
            <a:off x="178452" y="1772816"/>
            <a:ext cx="8787096" cy="35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22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000" dirty="0"/>
              <a:t>3.2 I giochi tra le autorità di politica economica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4819972"/>
          </a:xfrm>
        </p:spPr>
        <p:txBody>
          <a:bodyPr>
            <a:normAutofit/>
          </a:bodyPr>
          <a:lstStyle/>
          <a:p>
            <a:pPr marL="0">
              <a:buFontTx/>
              <a:buNone/>
            </a:pPr>
            <a:r>
              <a:rPr lang="it-IT" altLang="it-IT" sz="2400" dirty="0"/>
              <a:t>Al crescere del debito, la crescente necessità di ridurre il disavanzo potrebbe costringere il parlamento e i governi futuri a ridurre la spesa (cosa che altrimenti non sarebbero stati disposti a fare).</a:t>
            </a:r>
          </a:p>
          <a:p>
            <a:pPr marL="0">
              <a:buFontTx/>
              <a:buNone/>
            </a:pPr>
            <a:r>
              <a:rPr lang="it-IT" altLang="it-IT" sz="2400" dirty="0"/>
              <a:t>Tuttavia, data l’impopolarità di queste manovre, solo quando il disavanzo avrà raggiunto livelli preoccupanti e sarà urgente provvedere al rientro, uno dei partiti rinuncerà alle sue posizioni.</a:t>
            </a:r>
          </a:p>
          <a:p>
            <a:pPr marL="0">
              <a:buFontTx/>
              <a:buNone/>
            </a:pPr>
            <a:endParaRPr lang="it-IT" altLang="it-IT" sz="2400" dirty="0"/>
          </a:p>
          <a:p>
            <a:pPr marL="0"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Gli studiosi di teoria dei giochi definiscono queste situazioni </a:t>
            </a:r>
            <a:r>
              <a:rPr lang="it-IT" altLang="it-IT" sz="2400" i="1" dirty="0">
                <a:solidFill>
                  <a:srgbClr val="FF0000"/>
                </a:solidFill>
              </a:rPr>
              <a:t>guerre di attrito</a:t>
            </a:r>
            <a:r>
              <a:rPr lang="it-IT" altLang="it-IT" sz="2400" dirty="0">
                <a:solidFill>
                  <a:srgbClr val="FF0000"/>
                </a:solidFill>
              </a:rPr>
              <a:t>: la speranza che prima o poi l’avversario finisca col cedere genera prolungati e costosi ritardi.</a:t>
            </a:r>
          </a:p>
          <a:p>
            <a:pPr marL="0" algn="just">
              <a:buFontTx/>
              <a:buNone/>
            </a:pPr>
            <a:endParaRPr lang="it-IT" altLang="it-IT" sz="2400" dirty="0"/>
          </a:p>
          <a:p>
            <a:pPr marL="0" algn="just">
              <a:buFontTx/>
              <a:buNone/>
            </a:pPr>
            <a:endParaRPr lang="it-IT" altLang="it-IT" sz="2400" dirty="0"/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9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000" dirty="0"/>
              <a:t>3.3 Politica e regole fiscali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4603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400" dirty="0"/>
              <a:t>Le azioni di politica economica possono potenzialmente condurre a prolungati periodi di disavanzo di bilancio.</a:t>
            </a:r>
          </a:p>
          <a:p>
            <a:pPr marL="0" indent="0">
              <a:buNone/>
            </a:pPr>
            <a:r>
              <a:rPr lang="it-IT" altLang="it-IT" sz="2400" dirty="0"/>
              <a:t>Ci sono regole per impedirlo?</a:t>
            </a:r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r>
              <a:rPr lang="it-IT" altLang="it-IT" sz="2400" dirty="0"/>
              <a:t>Un metodo potrebbe essere l’imposizione costituzionale del pareggio di bilancio. Questo eliminerebbe di certo i disavanzi, ma eliminerebbe del tutto la possibilità di utilizzare la politica fiscale come strumento macroeconomico.</a:t>
            </a:r>
            <a:br>
              <a:rPr lang="it-IT" altLang="it-IT" sz="2400" dirty="0"/>
            </a:br>
            <a:r>
              <a:rPr lang="it-IT" altLang="it-IT" sz="2400" dirty="0"/>
              <a:t>Ciò è considerato un prezzo troppo elevato da pagare.</a:t>
            </a:r>
          </a:p>
          <a:p>
            <a:pPr marL="0" algn="just">
              <a:buFontTx/>
              <a:buNone/>
            </a:pPr>
            <a:endParaRPr lang="it-IT" altLang="it-IT" sz="2400" dirty="0"/>
          </a:p>
          <a:p>
            <a:pPr marL="0" algn="just">
              <a:buFontTx/>
              <a:buNone/>
            </a:pPr>
            <a:endParaRPr lang="it-IT" altLang="it-IT" sz="2400" dirty="0"/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6303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000" dirty="0"/>
              <a:t>3.3 Politica e regole fiscali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400" dirty="0"/>
              <a:t>Un approccio migliore consiste nel definire un insieme di regole che limitino i disavanzi o il debito, ad esempio i rapporti debito/Pil o disavanzo/Pil. L’implementazione di tali regole potrebbe però non essere facile.</a:t>
            </a:r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r>
              <a:rPr lang="it-IT" altLang="it-IT" sz="2400" dirty="0"/>
              <a:t>Un approccio complementare consiste nel definire meccanismi automatici atti a ridurre eventuali disavanzi di bilancio, come tagli automatici di spesa quando il disavanzo supera una determinata soglia prefissata.</a:t>
            </a:r>
          </a:p>
          <a:p>
            <a:pPr marL="0">
              <a:buFontTx/>
              <a:buNone/>
            </a:pPr>
            <a:endParaRPr lang="it-IT" altLang="it-IT" sz="2400" dirty="0"/>
          </a:p>
          <a:p>
            <a:pPr marL="0" algn="just">
              <a:buFontTx/>
              <a:buNone/>
            </a:pPr>
            <a:endParaRPr lang="it-IT" altLang="it-IT" sz="2400" dirty="0"/>
          </a:p>
          <a:p>
            <a:pPr marL="0" algn="just">
              <a:buFontTx/>
              <a:buNone/>
            </a:pPr>
            <a:endParaRPr lang="it-IT" altLang="it-IT" sz="2400" dirty="0"/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1358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109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Il punto principale di questo capitolo</a:t>
            </a:r>
            <a:r>
              <a:rPr lang="it-IT" sz="2800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it-IT" sz="3000" dirty="0">
                <a:latin typeface="+mj-lt"/>
              </a:rPr>
              <a:t>è utile pensare alla politica economica come al risultato di un gioco tra i suoi responsabili e gli agenti economici, tra le autorità di politica economica e gli elettori, e tra le stesse autorità che decidono. Ci sono molte ragioni per imporre dei limiti all’azione dei responsabili della politica economica.</a:t>
            </a:r>
            <a:endParaRPr lang="it-IT" altLang="it-IT" sz="3000" dirty="0">
              <a:latin typeface="+mj-lt"/>
            </a:endParaRPr>
          </a:p>
          <a:p>
            <a:pPr marL="0" algn="just">
              <a:buFontTx/>
              <a:buNone/>
            </a:pPr>
            <a:endParaRPr lang="it-IT" altLang="it-IT" sz="2400" dirty="0"/>
          </a:p>
          <a:p>
            <a:pPr marL="0" algn="just">
              <a:buFontTx/>
              <a:buNone/>
            </a:pPr>
            <a:endParaRPr lang="it-IT" altLang="it-IT" sz="2400" dirty="0"/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611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1.1 Quanto ne sanno davvero i macroeconomisti?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000" dirty="0"/>
              <a:t>Il problema è che modelli diversi danno risposte diverse, in quanto sono costruiti su strutture differenti.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7" name="Immagine 6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87C9EC18-EB92-3429-F0B5-D146D44F9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03" y="1718837"/>
            <a:ext cx="5243593" cy="42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9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1.1 Quanto ne sanno davvero i macroeconomisti?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636CCE6-CC19-DAEF-B6CC-3E313A6EF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" t="24800" r="16926" b="17801"/>
          <a:stretch/>
        </p:blipFill>
        <p:spPr>
          <a:xfrm>
            <a:off x="215516" y="1767730"/>
            <a:ext cx="8712968" cy="37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3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1.1 Quanto ne sanno davvero i macroeconomisti?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Consideriamo uno shock fiscale che prevede la riduzione della spesa pubblica di un ammontare pari all’1% del Pil.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33C3482-B584-B1EB-C37D-16D117259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0" t="10800" r="10626" b="10800"/>
          <a:stretch/>
        </p:blipFill>
        <p:spPr>
          <a:xfrm>
            <a:off x="1448526" y="1947198"/>
            <a:ext cx="6246948" cy="37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8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1.2 L’incertezza può giustificare</a:t>
            </a:r>
            <a:br>
              <a:rPr lang="it-IT" sz="3200" dirty="0"/>
            </a:br>
            <a:r>
              <a:rPr lang="it-IT" sz="3200" dirty="0"/>
              <a:t>un minor intervento pubblico nell’economia?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46906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I responsabili della politica economica dovrebbero limitare il loro intervento nell’economia, semplicemente perché gli effetti delle loro azioni sono incerti?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In generale, la risposta è sì. 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Ad esempio, prendendo un caso studio in cui siamo lontani dallo zero </a:t>
            </a:r>
            <a:r>
              <a:rPr lang="it-IT" altLang="it-IT" sz="2400" dirty="0" err="1"/>
              <a:t>lower</a:t>
            </a:r>
            <a:r>
              <a:rPr lang="it-IT" altLang="it-IT" sz="2400" dirty="0"/>
              <a:t> </a:t>
            </a:r>
            <a:r>
              <a:rPr lang="it-IT" altLang="it-IT" sz="2400" dirty="0" err="1"/>
              <a:t>bound</a:t>
            </a:r>
            <a:r>
              <a:rPr lang="it-IT" altLang="it-IT" sz="2400" dirty="0"/>
              <a:t>, di quanto dovrebbe ridurre il tasso di interesse la BCE per espandere la produzione?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07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1.2 L’incertezza può giustificare</a:t>
            </a:r>
            <a:br>
              <a:rPr lang="it-IT" sz="3200" dirty="0"/>
            </a:br>
            <a:r>
              <a:rPr lang="it-IT" sz="3200" dirty="0"/>
              <a:t>un minor intervento pubblico nell’economia?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46906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Seguendo la media dei 4 modelli considerati per l’Eurozona, la Bce dovrebbe ridurre il tasso di interesse del 3,6%. Questo consentirebbe di ottenere un aumento del tasso di crescita della produzione dell’1% alla fine dell’anno. 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Tuttavia, tenendo in considerazione l’incertezza, ridurre i tassi di interesse del 3,6% sarebbe totalmente irresponsabile: la risposta della produzione è compresa tra lo 0,58% e il 2%.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21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5666"/>
            <a:ext cx="9144000" cy="1143000"/>
          </a:xfrm>
        </p:spPr>
        <p:txBody>
          <a:bodyPr/>
          <a:lstStyle/>
          <a:p>
            <a:r>
              <a:rPr lang="it-IT" sz="3000" dirty="0"/>
              <a:t>1.3 Incertezza e limiti agli interventi di politica economica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46906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L’incertezza di tali risultati dovrebbe indurre a maggiore prudenza nell’attuare misure correttive dell’economia e a usare una politica economica meno attiva.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Nel definire politiche economiche non si dovrebbe perseguire il cosiddetto “</a:t>
            </a:r>
            <a:r>
              <a:rPr lang="it-IT" altLang="it-IT" sz="2400" i="1" dirty="0"/>
              <a:t>fine tuning</a:t>
            </a:r>
            <a:r>
              <a:rPr lang="it-IT" altLang="it-IT" sz="2400" dirty="0"/>
              <a:t>”, cioè volere a tutti i costi raggiungere un obiettivo prefissato, come una disoccupazione costante o una crescita stabile della produzione. 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304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2. Aspettative e politica economica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15790"/>
            <a:ext cx="8964487" cy="4489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300" dirty="0"/>
              <a:t>Fino a cinquant’anni fa, la politica macroeconomica era considerata al pari del controllo di un macchinario complesso.</a:t>
            </a:r>
          </a:p>
          <a:p>
            <a:pPr marL="0" indent="0">
              <a:buNone/>
            </a:pPr>
            <a:r>
              <a:rPr lang="it-IT" sz="2300" dirty="0"/>
              <a:t>Ci si affidava alla </a:t>
            </a:r>
            <a:r>
              <a:rPr lang="it-IT" sz="2300" i="1" dirty="0"/>
              <a:t>teoria del controllo ottimo</a:t>
            </a:r>
            <a:r>
              <a:rPr lang="it-IT" sz="2300" dirty="0"/>
              <a:t>, nata e sviluppata per controllare e guidare missili.</a:t>
            </a:r>
          </a:p>
          <a:p>
            <a:pPr marL="0" indent="0">
              <a:buNone/>
            </a:pPr>
            <a:endParaRPr lang="it-IT" sz="2300" dirty="0"/>
          </a:p>
          <a:p>
            <a:pPr marL="0" indent="0">
              <a:buNone/>
            </a:pPr>
            <a:r>
              <a:rPr lang="it-IT" altLang="it-IT" sz="2300" dirty="0"/>
              <a:t>L’economia è però composta da persone e da imprese che cercano di anticipare le azioni del governo e che rispondono alle politiche correnti, ma anche alle aspettative sulla politica futura.</a:t>
            </a:r>
            <a:r>
              <a:rPr lang="en-US" altLang="it-IT" sz="2300" dirty="0"/>
              <a:t> 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309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1587</Words>
  <Application>Microsoft Office PowerPoint</Application>
  <PresentationFormat>Presentazione su schermo (4:3)</PresentationFormat>
  <Paragraphs>143</Paragraphs>
  <Slides>25</Slides>
  <Notes>0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Tema di Office</vt:lpstr>
      <vt:lpstr>Capitoli XXI</vt:lpstr>
      <vt:lpstr>1.1 Quanto ne sanno davvero i macroeconomisti?</vt:lpstr>
      <vt:lpstr>1.1 Quanto ne sanno davvero i macroeconomisti?</vt:lpstr>
      <vt:lpstr>1.1 Quanto ne sanno davvero i macroeconomisti?</vt:lpstr>
      <vt:lpstr>1.1 Quanto ne sanno davvero i macroeconomisti?</vt:lpstr>
      <vt:lpstr>1.2 L’incertezza può giustificare un minor intervento pubblico nell’economia?</vt:lpstr>
      <vt:lpstr>1.2 L’incertezza può giustificare un minor intervento pubblico nell’economia?</vt:lpstr>
      <vt:lpstr>1.3 Incertezza e limiti agli interventi di politica economica</vt:lpstr>
      <vt:lpstr>2. Aspettative e politica economica</vt:lpstr>
      <vt:lpstr>2. Aspettative e politica economica</vt:lpstr>
      <vt:lpstr>2.1 Dirottamenti aerei e negoziazioni</vt:lpstr>
      <vt:lpstr>2.2 Inflazione e disoccupazione: una rivisitazione</vt:lpstr>
      <vt:lpstr>2.2 Inflazione e disoccupazione: una rivisitazione</vt:lpstr>
      <vt:lpstr>2.2 Inflazione e disoccupazione: una rivisitazione</vt:lpstr>
      <vt:lpstr>2.3 Come diventare credibili?</vt:lpstr>
      <vt:lpstr>2.3 Come diventare credibili?</vt:lpstr>
      <vt:lpstr>2.4 Incoerenza temporale e limitazioni alla politica economica</vt:lpstr>
      <vt:lpstr>3. Politica e politica economica </vt:lpstr>
      <vt:lpstr>3.1 I giochi tra policy maker e gli elettori</vt:lpstr>
      <vt:lpstr>3.1 I giochi tra policy maker e gli elettori</vt:lpstr>
      <vt:lpstr>3.1 I giochi tra policy maker e gli elettori</vt:lpstr>
      <vt:lpstr>3.2 I giochi tra le autorità di politica economica</vt:lpstr>
      <vt:lpstr>3.3 Politica e regole fiscali</vt:lpstr>
      <vt:lpstr>3.3 Politica e regole fiscali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Marco Giansoldati</cp:lastModifiedBy>
  <cp:revision>59</cp:revision>
  <dcterms:created xsi:type="dcterms:W3CDTF">2014-07-28T14:21:47Z</dcterms:created>
  <dcterms:modified xsi:type="dcterms:W3CDTF">2025-09-30T17:32:43Z</dcterms:modified>
</cp:coreProperties>
</file>