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95" r:id="rId14"/>
    <p:sldId id="27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4" autoAdjust="0"/>
    <p:restoredTop sz="94660"/>
  </p:normalViewPr>
  <p:slideViewPr>
    <p:cSldViewPr>
      <p:cViewPr varScale="1">
        <p:scale>
          <a:sx n="61" d="100"/>
          <a:sy n="61" d="100"/>
        </p:scale>
        <p:origin x="143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XXII. La politica fiscale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2BBB7F-5CB7-41BF-B611-945AA2AF1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XXII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6EC553-0E4A-4FC6-949E-C0900F2A80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politica fiscale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2973241-A0B4-4AAC-A516-9645032EA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018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001364"/>
                <a:ext cx="8712968" cy="4947915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  <a:defRPr/>
                </a:pPr>
                <a:r>
                  <a:rPr lang="it-IT" sz="2400" i="1" dirty="0"/>
                  <a:t>Rimborso dopo t anni (e quindi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it-IT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2400" i="1" dirty="0"/>
                  <a:t> 0)</a:t>
                </a:r>
              </a:p>
              <a:p>
                <a:pPr marL="0" indent="0">
                  <a:buNone/>
                  <a:defRPr/>
                </a:pPr>
                <a:endParaRPr lang="it-IT" sz="2400" i="1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Nell’anno t-1: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Nell’anno t del rimborso, il vincolo di bilancio sarà: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i="1" dirty="0"/>
              </a:p>
              <a:p>
                <a:pPr marL="0" indent="0">
                  <a:buNone/>
                  <a:defRPr/>
                </a:pPr>
                <a:endParaRPr lang="it-IT" sz="2400" i="1" dirty="0"/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latin typeface="Cambria Math" panose="02040503050406030204" pitchFamily="18" charset="0"/>
                        </a:rPr>
                        <m:t>0=</m:t>
                      </m:r>
                      <m:d>
                        <m:d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p>
                        <m:sSup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it-IT" sz="2400" i="1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i="1" dirty="0"/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Sostituendo e riordinando: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it-IT" sz="240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t-IT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it-IT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>
                    <a:solidFill>
                      <a:srgbClr val="FF0000"/>
                    </a:solidFill>
                  </a:rPr>
                  <a:t>Il governo dovrà quindi produrre un avanzo primario uguale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it-IT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it-IT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it-IT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it-IT" sz="2400" dirty="0">
                    <a:solidFill>
                      <a:srgbClr val="FF0000"/>
                    </a:solidFill>
                  </a:rPr>
                  <a:t> durante l’anno </a:t>
                </a:r>
                <a:r>
                  <a:rPr lang="it-IT" sz="2400" i="1" dirty="0">
                    <a:solidFill>
                      <a:srgbClr val="FF0000"/>
                    </a:solidFill>
                  </a:rPr>
                  <a:t>t</a:t>
                </a:r>
                <a:r>
                  <a:rPr lang="it-IT" sz="2400" dirty="0"/>
                  <a:t>.</a:t>
                </a:r>
              </a:p>
              <a:p>
                <a:pPr marL="0" indent="0">
                  <a:buNone/>
                  <a:defRPr/>
                </a:pPr>
                <a:endParaRPr 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001364"/>
                <a:ext cx="8712968" cy="4947915"/>
              </a:xfrm>
              <a:blipFill>
                <a:blip r:embed="rId2"/>
                <a:stretch>
                  <a:fillRect l="-699" t="-1232" b="-73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62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01365"/>
            <a:ext cx="8964488" cy="485527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400" dirty="0"/>
              <a:t>Da questo esempio impariamo che: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r>
              <a:rPr lang="it-IT" sz="2400" dirty="0">
                <a:solidFill>
                  <a:srgbClr val="FF0000"/>
                </a:solidFill>
              </a:rPr>
              <a:t>Se la spesa pubblica resta invariata, una riduzione delle imposte oggi deve essere compensata da un aumento delle imposte future.</a:t>
            </a:r>
          </a:p>
          <a:p>
            <a:pPr>
              <a:defRPr/>
            </a:pPr>
            <a:endParaRPr lang="it-IT" sz="24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sz="2400" dirty="0">
                <a:solidFill>
                  <a:srgbClr val="FF0000"/>
                </a:solidFill>
              </a:rPr>
              <a:t>Quanto più tempo il governo aspetta ad aumentare le imposte o quanto maggiore è il tasso di interesse reale, tanto maggiore sarà l’aumento delle imposte future.</a:t>
            </a:r>
          </a:p>
          <a:p>
            <a:pPr marL="0" indent="0">
              <a:buNone/>
              <a:defRPr/>
            </a:pP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543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001364"/>
                <a:ext cx="8928992" cy="5091931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 algn="ctr">
                  <a:buNone/>
                  <a:defRPr/>
                </a:pPr>
                <a:r>
                  <a:rPr lang="it-IT" sz="2400" i="1" dirty="0">
                    <a:solidFill>
                      <a:srgbClr val="FF0000"/>
                    </a:solidFill>
                  </a:rPr>
                  <a:t>Stabilizzazione del debito dall’anno 2</a:t>
                </a:r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Supponiamo che il governo decida di stabilizzare il debito dall’anno 1 in poi a un livello pari a 1.</a:t>
                </a:r>
              </a:p>
              <a:p>
                <a:pPr marL="0" indent="0">
                  <a:buNone/>
                  <a:defRPr/>
                </a:pPr>
                <a:r>
                  <a:rPr lang="it-IT" sz="2400" dirty="0"/>
                  <a:t>Ricordiamo che il vincolo di bilancio del governo è:  </a:t>
                </a:r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i="1" dirty="0"/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Nella formula precedente sostituiamo a </a:t>
                </a:r>
                <a:r>
                  <a:rPr lang="it-IT" sz="2400" i="1" dirty="0"/>
                  <a:t>B</a:t>
                </a:r>
                <a:r>
                  <a:rPr lang="it-IT" sz="2400" i="1" baseline="-25000" dirty="0"/>
                  <a:t>2</a:t>
                </a:r>
                <a:r>
                  <a:rPr lang="it-IT" sz="2400" dirty="0"/>
                  <a:t>, che è uguale a </a:t>
                </a:r>
                <a:r>
                  <a:rPr lang="it-IT" sz="2400" i="1" dirty="0"/>
                  <a:t>B</a:t>
                </a:r>
                <a:r>
                  <a:rPr lang="it-IT" sz="2400" i="1" baseline="-25000" dirty="0"/>
                  <a:t>1</a:t>
                </a:r>
                <a:r>
                  <a:rPr lang="it-IT" sz="2400" i="1" dirty="0"/>
                  <a:t>,</a:t>
                </a:r>
                <a:r>
                  <a:rPr lang="it-IT" sz="2400" i="1" baseline="-25000" dirty="0"/>
                  <a:t> </a:t>
                </a:r>
                <a:r>
                  <a:rPr lang="it-IT" sz="2400" dirty="0"/>
                  <a:t>un valore pari a 1. </a:t>
                </a:r>
              </a:p>
              <a:p>
                <a:pPr marL="0" indent="0">
                  <a:buNone/>
                  <a:defRPr/>
                </a:pPr>
                <a:r>
                  <a:rPr lang="it-IT" sz="2400" dirty="0"/>
                  <a:t>L’eredità dei disavanzi del passato consiste in un maggior debito corrente. Riscriviamo la precedente espressione come: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latin typeface="Cambria Math"/>
                        </a:rPr>
                        <m:t>1</m:t>
                      </m:r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it-IT" sz="2400" i="1">
                          <a:latin typeface="Cambria Math"/>
                        </a:rPr>
                        <m:t>+ </m:t>
                      </m:r>
                      <m:r>
                        <a:rPr lang="it-IT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dirty="0"/>
              </a:p>
              <a:p>
                <a:pPr marL="0" indent="0" algn="ctr">
                  <a:buNone/>
                  <a:defRPr/>
                </a:pPr>
                <a:r>
                  <a:rPr lang="it-IT" sz="2400" dirty="0"/>
                  <a:t>ovvero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400" i="1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it-IT" sz="2400" dirty="0"/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>
                    <a:solidFill>
                      <a:srgbClr val="FF0000"/>
                    </a:solidFill>
                  </a:rPr>
                  <a:t>Per stabilizzare il debito, il governo deve registrare ogni anno un avanzo primario uguale agli interessi sul debito esistente</a:t>
                </a:r>
                <a:r>
                  <a:rPr lang="it-IT" sz="2400" dirty="0"/>
                  <a:t>.</a:t>
                </a:r>
              </a:p>
              <a:p>
                <a:pPr marL="0" indent="0">
                  <a:buNone/>
                  <a:defRPr/>
                </a:pPr>
                <a:endParaRPr 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001364"/>
                <a:ext cx="8928992" cy="5091931"/>
              </a:xfrm>
              <a:blipFill>
                <a:blip r:embed="rId2"/>
                <a:stretch>
                  <a:fillRect l="-683" t="-1675" b="-95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34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768" y="1052736"/>
            <a:ext cx="5691568" cy="490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1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2.3 L’andamento del rapporto debito/Pil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001364"/>
            <a:ext cx="8964488" cy="509193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Finora ci siamo occupati dell’andamento del livello del debito pubblico. Ma in un’economia in cui la produzione cresce nel tempo, ha più senso considerare il </a:t>
            </a:r>
            <a:r>
              <a:rPr lang="it-IT" sz="2400" i="1" dirty="0">
                <a:solidFill>
                  <a:srgbClr val="FF0000"/>
                </a:solidFill>
              </a:rPr>
              <a:t>rapporto debito/Pil</a:t>
            </a:r>
            <a:r>
              <a:rPr lang="it-IT" sz="2400" i="1" dirty="0"/>
              <a:t>.</a:t>
            </a:r>
          </a:p>
          <a:p>
            <a:pPr marL="0" indent="0">
              <a:buNone/>
              <a:defRPr/>
            </a:pPr>
            <a:endParaRPr lang="it-IT" sz="2400" i="1" dirty="0"/>
          </a:p>
          <a:p>
            <a:pPr marL="0" indent="0">
              <a:buNone/>
              <a:defRPr/>
            </a:pPr>
            <a:r>
              <a:rPr lang="it-IT" sz="2400" dirty="0"/>
              <a:t>Ha senso fare un tal ragionamento in quanto le risorse cui il governo può attingere per ripagare il debito crescono a crescere del Pil.</a:t>
            </a:r>
          </a:p>
          <a:p>
            <a:pPr marL="0" indent="0">
              <a:buNone/>
              <a:defRPr/>
            </a:pP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46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512" y="430579"/>
            <a:ext cx="9180512" cy="1143000"/>
          </a:xfrm>
        </p:spPr>
        <p:txBody>
          <a:bodyPr/>
          <a:lstStyle/>
          <a:p>
            <a:r>
              <a:rPr lang="it-IT" sz="3200" dirty="0"/>
              <a:t>2. Il vincolo di bilancio del governo:</a:t>
            </a:r>
            <a:br>
              <a:rPr lang="it-IT" sz="3200" dirty="0"/>
            </a:br>
            <a:r>
              <a:rPr lang="it-IT" sz="3200" dirty="0"/>
              <a:t>disavanzo, debito, spesa e gettito delle imposte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274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lang="it-IT" sz="3400" dirty="0"/>
              <a:t>Il disavanzo di bilancio nell’anno </a:t>
            </a:r>
            <a:r>
              <a:rPr lang="it-IT" sz="3400" i="1" dirty="0"/>
              <a:t>t</a:t>
            </a:r>
            <a:r>
              <a:rPr lang="it-IT" sz="3400" dirty="0"/>
              <a:t> è:</a:t>
            </a:r>
          </a:p>
          <a:p>
            <a:pPr>
              <a:spcBef>
                <a:spcPct val="50000"/>
              </a:spcBef>
              <a:defRPr/>
            </a:pPr>
            <a:endParaRPr lang="it-IT" sz="3400" dirty="0"/>
          </a:p>
          <a:p>
            <a:pPr marL="0" indent="0">
              <a:spcBef>
                <a:spcPct val="50000"/>
              </a:spcBef>
              <a:buNone/>
              <a:defRPr/>
            </a:pPr>
            <a:endParaRPr lang="it-IT" sz="3400" dirty="0"/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it-IT" sz="3400" dirty="0"/>
              <a:t>In cui:</a:t>
            </a:r>
          </a:p>
          <a:p>
            <a:pPr>
              <a:spcBef>
                <a:spcPct val="50000"/>
              </a:spcBef>
              <a:defRPr/>
            </a:pPr>
            <a:r>
              <a:rPr lang="it-IT" sz="3400" i="1" dirty="0"/>
              <a:t>B</a:t>
            </a:r>
            <a:r>
              <a:rPr lang="it-IT" sz="3400" i="1" baseline="-25000" dirty="0"/>
              <a:t>t-1</a:t>
            </a:r>
            <a:r>
              <a:rPr lang="it-IT" sz="3400" dirty="0"/>
              <a:t>= debito pubblico in termini reali alla fine dell’anno </a:t>
            </a:r>
            <a:r>
              <a:rPr lang="it-IT" sz="3400" i="1" dirty="0"/>
              <a:t>t-1</a:t>
            </a:r>
          </a:p>
          <a:p>
            <a:pPr>
              <a:spcBef>
                <a:spcPct val="50000"/>
              </a:spcBef>
              <a:defRPr/>
            </a:pPr>
            <a:r>
              <a:rPr lang="it-IT" sz="3400" dirty="0"/>
              <a:t> </a:t>
            </a:r>
            <a:r>
              <a:rPr lang="it-IT" sz="3400" i="1" dirty="0"/>
              <a:t>r</a:t>
            </a:r>
            <a:r>
              <a:rPr lang="it-IT" sz="3400" dirty="0"/>
              <a:t> = tasso di interesse reale (costante)</a:t>
            </a:r>
          </a:p>
          <a:p>
            <a:pPr>
              <a:spcBef>
                <a:spcPct val="50000"/>
              </a:spcBef>
              <a:defRPr/>
            </a:pPr>
            <a:r>
              <a:rPr lang="it-IT" sz="3400" dirty="0"/>
              <a:t> </a:t>
            </a:r>
            <a:r>
              <a:rPr lang="it-IT" sz="3400" i="1" dirty="0"/>
              <a:t>r B</a:t>
            </a:r>
            <a:r>
              <a:rPr lang="it-IT" sz="3400" i="1" baseline="-25000" dirty="0"/>
              <a:t>t-1</a:t>
            </a:r>
            <a:r>
              <a:rPr lang="it-IT" sz="3400" dirty="0"/>
              <a:t>= tassi di interesse reali corrisposti sui titoli pubblici in circolazione</a:t>
            </a:r>
          </a:p>
          <a:p>
            <a:pPr>
              <a:spcBef>
                <a:spcPct val="50000"/>
              </a:spcBef>
              <a:defRPr/>
            </a:pPr>
            <a:r>
              <a:rPr lang="it-IT" sz="3400" dirty="0"/>
              <a:t> </a:t>
            </a:r>
            <a:r>
              <a:rPr lang="it-IT" sz="3400" i="1" dirty="0" err="1"/>
              <a:t>G</a:t>
            </a:r>
            <a:r>
              <a:rPr lang="it-IT" sz="3400" i="1" baseline="-25000" dirty="0" err="1"/>
              <a:t>t</a:t>
            </a:r>
            <a:r>
              <a:rPr lang="it-IT" sz="3400" baseline="-25000" dirty="0"/>
              <a:t> </a:t>
            </a:r>
            <a:r>
              <a:rPr lang="it-IT" sz="3400" dirty="0"/>
              <a:t>= spesa pubblica in beni e servizi nell’anno </a:t>
            </a:r>
            <a:r>
              <a:rPr lang="it-IT" sz="3400" i="1" dirty="0"/>
              <a:t>t</a:t>
            </a:r>
          </a:p>
          <a:p>
            <a:pPr>
              <a:spcBef>
                <a:spcPct val="50000"/>
              </a:spcBef>
              <a:defRPr/>
            </a:pPr>
            <a:r>
              <a:rPr lang="it-IT" sz="3400" i="1" dirty="0" err="1"/>
              <a:t>T</a:t>
            </a:r>
            <a:r>
              <a:rPr lang="it-IT" sz="3400" i="1" baseline="-25000" dirty="0" err="1"/>
              <a:t>t</a:t>
            </a:r>
            <a:r>
              <a:rPr lang="it-IT" sz="3400" baseline="-25000" dirty="0"/>
              <a:t> </a:t>
            </a:r>
            <a:r>
              <a:rPr lang="it-IT" sz="3400" dirty="0"/>
              <a:t>= imposte al netto di trasferimenti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4B2E62C-1878-4DFC-9DB6-B4FB7EB78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451" y="2191939"/>
            <a:ext cx="3453097" cy="49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03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0579"/>
            <a:ext cx="9144000" cy="1143000"/>
          </a:xfrm>
        </p:spPr>
        <p:txBody>
          <a:bodyPr/>
          <a:lstStyle/>
          <a:p>
            <a:r>
              <a:rPr lang="it-IT" sz="3200" dirty="0"/>
              <a:t>2. Il vincolo di bilancio del governo:</a:t>
            </a:r>
            <a:br>
              <a:rPr lang="it-IT" sz="3200" dirty="0"/>
            </a:br>
            <a:r>
              <a:rPr lang="it-IT" sz="3200" dirty="0"/>
              <a:t>disavanzo, debito, spesa e gettito delle imposte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42747"/>
            <a:ext cx="8964488" cy="4525963"/>
          </a:xfrm>
        </p:spPr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lang="it-IT" sz="2400" dirty="0"/>
              <a:t>Dall’equazione precedente possiamo derivare due caratteristiche:</a:t>
            </a:r>
          </a:p>
          <a:p>
            <a:pPr marL="0" indent="0">
              <a:spcBef>
                <a:spcPct val="50000"/>
              </a:spcBef>
              <a:buNone/>
              <a:defRPr/>
            </a:pPr>
            <a:endParaRPr lang="it-IT" sz="2400" dirty="0"/>
          </a:p>
          <a:p>
            <a:pPr marL="742950" indent="-742950">
              <a:buFont typeface="+mj-lt"/>
              <a:buAutoNum type="arabicPeriod"/>
              <a:defRPr/>
            </a:pPr>
            <a:r>
              <a:rPr lang="it-IT" sz="2400" dirty="0"/>
              <a:t>la </a:t>
            </a:r>
            <a:r>
              <a:rPr lang="it-IT" sz="2400" i="1" dirty="0"/>
              <a:t>spesa per interessi </a:t>
            </a:r>
            <a:r>
              <a:rPr lang="it-IT" sz="2400" dirty="0"/>
              <a:t>è misurata in termini reali (la misura corretta del disavanzo è talvolta chiamata “</a:t>
            </a:r>
            <a:r>
              <a:rPr lang="it-IT" sz="2400" i="1" dirty="0"/>
              <a:t>disavanzo corretto per l’inflazione</a:t>
            </a:r>
            <a:r>
              <a:rPr lang="it-IT" sz="2400" dirty="0"/>
              <a:t>”);</a:t>
            </a:r>
          </a:p>
          <a:p>
            <a:pPr marL="476250" indent="-476250">
              <a:buFontTx/>
              <a:buAutoNum type="arabicPeriod"/>
              <a:defRPr/>
            </a:pPr>
            <a:endParaRPr lang="it-IT" sz="2400" dirty="0"/>
          </a:p>
          <a:p>
            <a:pPr marL="742950" indent="-742950">
              <a:buFont typeface="+mj-lt"/>
              <a:buAutoNum type="arabicPeriod"/>
              <a:defRPr/>
            </a:pPr>
            <a:r>
              <a:rPr lang="it-IT" sz="2400" dirty="0"/>
              <a:t>la spesa </a:t>
            </a:r>
            <a:r>
              <a:rPr lang="it-IT" sz="2400" dirty="0" smtClean="0"/>
              <a:t>pubblica, </a:t>
            </a:r>
            <a:r>
              <a:rPr lang="it-IT" sz="2400" i="1" dirty="0" smtClean="0"/>
              <a:t>G,</a:t>
            </a:r>
            <a:r>
              <a:rPr lang="it-IT" sz="2400" dirty="0" smtClean="0"/>
              <a:t> </a:t>
            </a:r>
            <a:r>
              <a:rPr lang="it-IT" sz="2400" dirty="0"/>
              <a:t>non include i trasferimenti, i quali vengono sottratti dalle imposte </a:t>
            </a:r>
            <a:r>
              <a:rPr lang="it-IT" sz="2400" i="1" dirty="0"/>
              <a:t>T</a:t>
            </a:r>
            <a:r>
              <a:rPr lang="it-IT" sz="2400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89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0579"/>
            <a:ext cx="9144000" cy="1143000"/>
          </a:xfrm>
        </p:spPr>
        <p:txBody>
          <a:bodyPr/>
          <a:lstStyle/>
          <a:p>
            <a:r>
              <a:rPr lang="it-IT" sz="3200" dirty="0"/>
              <a:t>2. Il vincolo di bilancio del governo:</a:t>
            </a:r>
            <a:br>
              <a:rPr lang="it-IT" sz="3200" dirty="0"/>
            </a:br>
            <a:r>
              <a:rPr lang="it-IT" sz="3200" dirty="0"/>
              <a:t>disavanzo, debito, spesa e gettito delle imposte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42747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400" dirty="0"/>
              <a:t>Il vincolo di bilancio del governo afferma che la </a:t>
            </a:r>
            <a:r>
              <a:rPr lang="it-IT" sz="2400" i="1" dirty="0">
                <a:solidFill>
                  <a:srgbClr val="FF0000"/>
                </a:solidFill>
              </a:rPr>
              <a:t>variazione del debito pubblico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FF0000"/>
                </a:solidFill>
              </a:rPr>
              <a:t>nel corso dell’anno </a:t>
            </a:r>
            <a:r>
              <a:rPr lang="it-IT" sz="2400" i="1" dirty="0">
                <a:solidFill>
                  <a:srgbClr val="FF0000"/>
                </a:solidFill>
              </a:rPr>
              <a:t>t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deve essere uguale al </a:t>
            </a:r>
            <a:r>
              <a:rPr lang="it-IT" sz="2400" i="1" dirty="0">
                <a:solidFill>
                  <a:srgbClr val="FF0000"/>
                </a:solidFill>
              </a:rPr>
              <a:t>disavanzo</a:t>
            </a:r>
            <a:r>
              <a:rPr lang="it-IT" sz="2400" dirty="0">
                <a:solidFill>
                  <a:srgbClr val="FF0000"/>
                </a:solidFill>
              </a:rPr>
              <a:t> nell’anno </a:t>
            </a:r>
            <a:r>
              <a:rPr lang="it-IT" sz="2400" i="1" dirty="0">
                <a:solidFill>
                  <a:srgbClr val="FF0000"/>
                </a:solidFill>
              </a:rPr>
              <a:t>t</a:t>
            </a:r>
            <a:r>
              <a:rPr lang="it-IT" sz="2400" dirty="0"/>
              <a:t>:</a:t>
            </a:r>
          </a:p>
          <a:p>
            <a:pPr>
              <a:defRPr/>
            </a:pPr>
            <a:endParaRPr lang="it-IT" sz="2400" dirty="0"/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Nel lato destro troviamo:</a:t>
            </a:r>
          </a:p>
          <a:p>
            <a:pPr>
              <a:buFontTx/>
              <a:buChar char="-"/>
              <a:defRPr/>
            </a:pPr>
            <a:r>
              <a:rPr lang="it-IT" sz="2400" dirty="0"/>
              <a:t> </a:t>
            </a:r>
            <a:r>
              <a:rPr lang="it-IT" sz="2400" i="1" dirty="0">
                <a:solidFill>
                  <a:srgbClr val="FF0000"/>
                </a:solidFill>
              </a:rPr>
              <a:t>interessi sul debito</a:t>
            </a:r>
            <a:r>
              <a:rPr lang="it-IT" sz="2400" b="1" dirty="0"/>
              <a:t>: </a:t>
            </a:r>
            <a:r>
              <a:rPr lang="it-IT" sz="2400" i="1" dirty="0"/>
              <a:t>rB</a:t>
            </a:r>
            <a:r>
              <a:rPr lang="it-IT" sz="2400" i="1" baseline="-25000" dirty="0"/>
              <a:t>t-1</a:t>
            </a:r>
            <a:r>
              <a:rPr lang="it-IT" sz="2400" dirty="0"/>
              <a:t>;</a:t>
            </a:r>
          </a:p>
          <a:p>
            <a:pPr>
              <a:buFontTx/>
              <a:buChar char="-"/>
              <a:defRPr/>
            </a:pPr>
            <a:r>
              <a:rPr lang="it-IT" sz="2400" dirty="0"/>
              <a:t> </a:t>
            </a:r>
            <a:r>
              <a:rPr lang="it-IT" sz="2400" i="1" dirty="0">
                <a:solidFill>
                  <a:srgbClr val="FF0000"/>
                </a:solidFill>
              </a:rPr>
              <a:t>disavanzo primario</a:t>
            </a:r>
            <a:r>
              <a:rPr lang="it-IT" sz="2400" b="1" dirty="0"/>
              <a:t>: </a:t>
            </a:r>
            <a:r>
              <a:rPr lang="it-IT" sz="2400" i="1" dirty="0" err="1"/>
              <a:t>G</a:t>
            </a:r>
            <a:r>
              <a:rPr lang="it-IT" sz="2400" i="1" baseline="-25000" dirty="0" err="1"/>
              <a:t>t</a:t>
            </a:r>
            <a:r>
              <a:rPr lang="it-IT" sz="2400" dirty="0"/>
              <a:t> – </a:t>
            </a:r>
            <a:r>
              <a:rPr lang="it-IT" sz="2400" i="1" dirty="0" err="1"/>
              <a:t>T</a:t>
            </a:r>
            <a:r>
              <a:rPr lang="it-IT" sz="2400" i="1" baseline="-25000" dirty="0" err="1"/>
              <a:t>t</a:t>
            </a:r>
            <a:r>
              <a:rPr lang="it-IT" sz="2400" dirty="0"/>
              <a:t> 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9B643A0-67C4-4E79-B538-6D83D05B3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875" y="3085525"/>
            <a:ext cx="3656250" cy="51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6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0579"/>
            <a:ext cx="9144000" cy="1143000"/>
          </a:xfrm>
        </p:spPr>
        <p:txBody>
          <a:bodyPr/>
          <a:lstStyle/>
          <a:p>
            <a:r>
              <a:rPr lang="it-IT" sz="3200" dirty="0"/>
              <a:t>2. Il vincolo di bilancio del governo:</a:t>
            </a:r>
            <a:br>
              <a:rPr lang="it-IT" sz="3200" dirty="0"/>
            </a:br>
            <a:r>
              <a:rPr lang="it-IT" sz="3200" dirty="0"/>
              <a:t>disavanzo, debito, spesa e gettito delle imposte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901458"/>
            <a:ext cx="8964487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400" dirty="0"/>
              <a:t>Riordinando i termini otteniamo:</a:t>
            </a:r>
          </a:p>
          <a:p>
            <a:pPr>
              <a:defRPr/>
            </a:pPr>
            <a:endParaRPr lang="it-IT" sz="2400" dirty="0"/>
          </a:p>
          <a:p>
            <a:pPr>
              <a:defRPr/>
            </a:pPr>
            <a:endParaRPr lang="it-IT" sz="2400" dirty="0"/>
          </a:p>
          <a:p>
            <a:pPr>
              <a:defRPr/>
            </a:pPr>
            <a:endParaRPr lang="it-IT" sz="2400" dirty="0"/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Il debito alla fine dell’anno </a:t>
            </a:r>
            <a:r>
              <a:rPr lang="it-IT" sz="2400" i="1" dirty="0"/>
              <a:t>t</a:t>
            </a:r>
            <a:r>
              <a:rPr lang="it-IT" sz="2400" dirty="0"/>
              <a:t> è uguale a (</a:t>
            </a:r>
            <a:r>
              <a:rPr lang="it-IT" sz="2400" i="1" dirty="0"/>
              <a:t>1+r</a:t>
            </a:r>
            <a:r>
              <a:rPr lang="it-IT" sz="2400" dirty="0"/>
              <a:t>) per il debito alla fine dell’anno </a:t>
            </a:r>
            <a:r>
              <a:rPr lang="it-IT" sz="2400" i="1" dirty="0"/>
              <a:t>t-1</a:t>
            </a:r>
            <a:r>
              <a:rPr lang="it-IT" sz="2400" dirty="0"/>
              <a:t>, più il disavanzo primario, che è uguale a </a:t>
            </a:r>
            <a:r>
              <a:rPr lang="it-IT" sz="2400" i="1" dirty="0"/>
              <a:t>G-T</a:t>
            </a:r>
            <a:r>
              <a:rPr lang="it-IT" sz="2400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D0CAE06-C8FC-4B7A-ABDA-CCB6127AD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083" y="2668566"/>
            <a:ext cx="3573834" cy="51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903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A96A57-C7CC-436C-84D8-BF55A805A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400" dirty="0"/>
              <a:t>Vogliamo adesso studiare qual è l’effetto sull’evoluzione del debito e delle imposte future di una riduzione delle imposte nell’anno 1.</a:t>
            </a:r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L’ipotesi è che sino all’anno 1, ci sia stato il bilancio in pareggio, con un debito pari a zero.</a:t>
            </a:r>
          </a:p>
          <a:p>
            <a:pPr marL="0" indent="0">
              <a:buNone/>
              <a:defRPr/>
            </a:pPr>
            <a:r>
              <a:rPr lang="it-IT" sz="2400" dirty="0"/>
              <a:t>Nell’anno 1 vi è un taglio di valore 1 delle imposte. </a:t>
            </a:r>
          </a:p>
          <a:p>
            <a:pPr marL="0" indent="0">
              <a:buNone/>
              <a:defRPr/>
            </a:pPr>
            <a:r>
              <a:rPr lang="it-IT" sz="2400" dirty="0"/>
              <a:t>Quindi B</a:t>
            </a:r>
            <a:r>
              <a:rPr lang="it-IT" sz="2400" baseline="-25000" dirty="0"/>
              <a:t>1 </a:t>
            </a:r>
            <a:r>
              <a:rPr lang="it-IT" sz="2400" dirty="0"/>
              <a:t>è uguale a 1.</a:t>
            </a:r>
          </a:p>
          <a:p>
            <a:pPr marL="0" indent="0">
              <a:buNone/>
              <a:defRPr/>
            </a:pPr>
            <a:endParaRPr lang="it-IT" sz="2400" dirty="0"/>
          </a:p>
          <a:p>
            <a:pPr marL="0" indent="0">
              <a:buNone/>
              <a:defRPr/>
            </a:pPr>
            <a:r>
              <a:rPr lang="it-IT" sz="2400" dirty="0"/>
              <a:t>Vediamo cosa succede in seguito.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3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66018"/>
                <a:ext cx="8964488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  <a:defRPr/>
                </a:pPr>
                <a:r>
                  <a:rPr lang="it-IT" sz="2400" i="1" dirty="0"/>
                  <a:t>Rimborso nell’anno 2</a:t>
                </a:r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Supponiamo che il governo decida di rimborsare l’intero debito nell’anno 2.</a:t>
                </a:r>
              </a:p>
              <a:p>
                <a:pPr marL="0" indent="0">
                  <a:buNone/>
                  <a:defRPr/>
                </a:pPr>
                <a:r>
                  <a:rPr lang="it-IT" sz="2400" dirty="0"/>
                  <a:t>Nell’anno due avremo:</a:t>
                </a:r>
                <a:endParaRPr lang="it-IT" sz="2400" i="1" dirty="0"/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i="1" dirty="0"/>
              </a:p>
              <a:p>
                <a:pPr marL="0" indent="0">
                  <a:buNone/>
                  <a:defRPr/>
                </a:pPr>
                <a:endParaRPr lang="it-IT" sz="2400" i="1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Se il debito è rimborsato per intero alla fine dell’anno , allora </a:t>
                </a:r>
                <a:r>
                  <a:rPr lang="it-IT" sz="2400" i="1" dirty="0"/>
                  <a:t>B</a:t>
                </a:r>
                <a:r>
                  <a:rPr lang="it-IT" sz="2400" i="1" baseline="-25000" dirty="0"/>
                  <a:t>2</a:t>
                </a:r>
                <a:r>
                  <a:rPr lang="it-IT" sz="2400" dirty="0"/>
                  <a:t>=0</a:t>
                </a:r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66018"/>
                <a:ext cx="8964488" cy="4525963"/>
              </a:xfrm>
              <a:blipFill>
                <a:blip r:embed="rId2"/>
                <a:stretch>
                  <a:fillRect l="-1020" t="-107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73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66018"/>
                <a:ext cx="8964488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  <a:defRPr/>
                </a:pPr>
                <a:r>
                  <a:rPr lang="it-IT" sz="2400" i="1" dirty="0"/>
                  <a:t>Rimborso nell’anno 2</a:t>
                </a:r>
              </a:p>
              <a:p>
                <a:pPr marL="0" indent="0">
                  <a:buNone/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Quindi, sostituendo </a:t>
                </a:r>
                <a:r>
                  <a:rPr lang="it-IT" sz="2400" i="1" dirty="0"/>
                  <a:t>B</a:t>
                </a:r>
                <a:r>
                  <a:rPr lang="it-IT" sz="2400" i="1" baseline="-25000" dirty="0"/>
                  <a:t>1</a:t>
                </a:r>
                <a:r>
                  <a:rPr lang="it-IT" sz="2400" dirty="0"/>
                  <a:t> con 1 e </a:t>
                </a:r>
                <a:r>
                  <a:rPr lang="it-IT" sz="2400" i="1" dirty="0"/>
                  <a:t>B</a:t>
                </a:r>
                <a:r>
                  <a:rPr lang="it-IT" sz="2400" i="1" baseline="-25000" dirty="0"/>
                  <a:t>2</a:t>
                </a:r>
                <a:r>
                  <a:rPr lang="it-IT" sz="2400" dirty="0"/>
                  <a:t> con 0, avremo</a:t>
                </a:r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1=(1+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>
                    <a:solidFill>
                      <a:srgbClr val="FF0000"/>
                    </a:solidFill>
                  </a:rPr>
                  <a:t>Per rimborsare il debito nell’anno 2, il governo deve produrre, nell’anno 2, un avanzo primario pari a (</a:t>
                </a:r>
                <a:r>
                  <a:rPr lang="it-IT" sz="2400" i="1" dirty="0">
                    <a:solidFill>
                      <a:srgbClr val="FF0000"/>
                    </a:solidFill>
                  </a:rPr>
                  <a:t>1+r</a:t>
                </a:r>
                <a:r>
                  <a:rPr lang="it-IT" sz="2400" dirty="0">
                    <a:solidFill>
                      <a:srgbClr val="FF0000"/>
                    </a:solidFill>
                  </a:rPr>
                  <a:t>).</a:t>
                </a:r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400" dirty="0"/>
                  <a:t>Questo può avvenire tramite un aumento delle imposte o tramite una riduzione della spesa.</a:t>
                </a: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66018"/>
                <a:ext cx="8964488" cy="4525963"/>
              </a:xfrm>
              <a:blipFill>
                <a:blip r:embed="rId2"/>
                <a:stretch>
                  <a:fillRect l="-1020" t="-107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3756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F862B6-E2F6-400A-AD89-90A5351EB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0579"/>
            <a:ext cx="8229600" cy="1143000"/>
          </a:xfrm>
        </p:spPr>
        <p:txBody>
          <a:bodyPr/>
          <a:lstStyle/>
          <a:p>
            <a:r>
              <a:rPr lang="it-IT" sz="3200" dirty="0"/>
              <a:t>2.2 Imposte presenti e future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504" y="1001365"/>
                <a:ext cx="9036496" cy="485527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  <a:defRPr/>
                </a:pPr>
                <a:r>
                  <a:rPr lang="it-IT" sz="2300" i="1" dirty="0"/>
                  <a:t>Rimborso dopo t anni</a:t>
                </a:r>
              </a:p>
              <a:p>
                <a:pPr marL="0" indent="0">
                  <a:buNone/>
                  <a:defRPr/>
                </a:pPr>
                <a:endParaRPr lang="it-IT" sz="2300" i="1" dirty="0"/>
              </a:p>
              <a:p>
                <a:pPr marL="0" indent="0">
                  <a:buNone/>
                  <a:defRPr/>
                </a:pPr>
                <a:r>
                  <a:rPr lang="it-IT" sz="2300" dirty="0"/>
                  <a:t>Supponiamo che il governo decida di aspettare </a:t>
                </a:r>
                <a:r>
                  <a:rPr lang="it-IT" sz="2300" i="1" dirty="0"/>
                  <a:t>t</a:t>
                </a:r>
                <a:r>
                  <a:rPr lang="it-IT" sz="2300" dirty="0"/>
                  <a:t> anni prima di aumentare le imposte per ripagare il debito.</a:t>
                </a:r>
              </a:p>
              <a:p>
                <a:pPr marL="0" indent="0">
                  <a:buNone/>
                  <a:defRPr/>
                </a:pPr>
                <a:r>
                  <a:rPr lang="it-IT" sz="2300" dirty="0">
                    <a:solidFill>
                      <a:srgbClr val="FF0000"/>
                    </a:solidFill>
                  </a:rPr>
                  <a:t>Dall’anno </a:t>
                </a:r>
                <a:r>
                  <a:rPr lang="it-IT" sz="2300" dirty="0" smtClean="0">
                    <a:solidFill>
                      <a:srgbClr val="FF0000"/>
                    </a:solidFill>
                  </a:rPr>
                  <a:t>2 </a:t>
                </a:r>
                <a:r>
                  <a:rPr lang="it-IT" sz="2300" dirty="0">
                    <a:solidFill>
                      <a:srgbClr val="FF0000"/>
                    </a:solidFill>
                  </a:rPr>
                  <a:t>all’anno </a:t>
                </a:r>
                <a:r>
                  <a:rPr lang="it-IT" sz="2300" i="1" dirty="0" smtClean="0">
                    <a:solidFill>
                      <a:srgbClr val="FF0000"/>
                    </a:solidFill>
                  </a:rPr>
                  <a:t>t-1</a:t>
                </a:r>
                <a:r>
                  <a:rPr lang="it-IT" sz="2300" dirty="0" smtClean="0">
                    <a:solidFill>
                      <a:srgbClr val="FF0000"/>
                    </a:solidFill>
                  </a:rPr>
                  <a:t>, </a:t>
                </a:r>
                <a:r>
                  <a:rPr lang="it-IT" sz="2300" dirty="0">
                    <a:solidFill>
                      <a:srgbClr val="FF0000"/>
                    </a:solidFill>
                  </a:rPr>
                  <a:t>il disavanzo primario è pari a 0.</a:t>
                </a:r>
              </a:p>
              <a:p>
                <a:pPr marL="0" indent="0">
                  <a:buNone/>
                  <a:defRPr/>
                </a:pPr>
                <a:r>
                  <a:rPr lang="it-IT" sz="2300" dirty="0"/>
                  <a:t>Il debito alla fine dell’anno 2 è: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b>
                        <m:sSub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+0=1+</m:t>
                      </m:r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it-IT" sz="2400" dirty="0"/>
              </a:p>
              <a:p>
                <a:pPr>
                  <a:defRPr/>
                </a:pPr>
                <a:endParaRPr lang="it-IT" sz="2400" dirty="0"/>
              </a:p>
              <a:p>
                <a:pPr marL="0" indent="0">
                  <a:buNone/>
                  <a:defRPr/>
                </a:pPr>
                <a:r>
                  <a:rPr lang="it-IT" sz="2300" dirty="0"/>
                  <a:t>Nell’anno 3, il debito diventa:</a:t>
                </a:r>
              </a:p>
              <a:p>
                <a:pPr marL="0" indent="0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sSub>
                        <m:sSub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400" i="1">
                          <a:latin typeface="Cambria Math" panose="02040503050406030204" pitchFamily="18" charset="0"/>
                        </a:rPr>
                        <m:t>+0=</m:t>
                      </m:r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d>
                        <m:d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it-I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it-IT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it-IT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6A96A57-C7CC-436C-84D8-BF55A805A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001365"/>
                <a:ext cx="9036496" cy="4855270"/>
              </a:xfrm>
              <a:blipFill>
                <a:blip r:embed="rId2"/>
                <a:stretch>
                  <a:fillRect l="-1012" t="-878" r="-27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71B931E-910C-4E6C-8434-42CA2D3D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8920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594</Words>
  <Application>Microsoft Office PowerPoint</Application>
  <PresentationFormat>Presentazione su schermo (4:3)</PresentationFormat>
  <Paragraphs>125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Tema di Office</vt:lpstr>
      <vt:lpstr>Capitolo XXII</vt:lpstr>
      <vt:lpstr>2. Il vincolo di bilancio del governo: disavanzo, debito, spesa e gettito delle imposte</vt:lpstr>
      <vt:lpstr>2. Il vincolo di bilancio del governo: disavanzo, debito, spesa e gettito delle imposte</vt:lpstr>
      <vt:lpstr>2. Il vincolo di bilancio del governo: disavanzo, debito, spesa e gettito delle imposte</vt:lpstr>
      <vt:lpstr>2. Il vincolo di bilancio del governo: disavanzo, debito, spesa e gettito delle imposte</vt:lpstr>
      <vt:lpstr>2.2 Imposte presenti e future</vt:lpstr>
      <vt:lpstr>2.2 Imposte presenti e future</vt:lpstr>
      <vt:lpstr>2.2 Imposte presenti e future</vt:lpstr>
      <vt:lpstr>2.2 Imposte presenti e future</vt:lpstr>
      <vt:lpstr>2.2 Imposte presenti e future</vt:lpstr>
      <vt:lpstr>2.2 Imposte presenti e future</vt:lpstr>
      <vt:lpstr>2.2 Imposte presenti e future</vt:lpstr>
      <vt:lpstr>2.2 Imposte presenti e future</vt:lpstr>
      <vt:lpstr>2.3 L’andamento del rapporto debito/Pil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69</cp:revision>
  <dcterms:created xsi:type="dcterms:W3CDTF">2014-07-28T14:21:47Z</dcterms:created>
  <dcterms:modified xsi:type="dcterms:W3CDTF">2025-09-30T17:34:09Z</dcterms:modified>
</cp:coreProperties>
</file>