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69" r:id="rId3"/>
    <p:sldId id="270" r:id="rId4"/>
    <p:sldId id="271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E916D3-8CE8-0D8D-8BCD-1C9B982E87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EEF45DD-A783-5431-B2BF-6F1EF8483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1A8FBD1-BC0F-D2F0-A9BF-BB360880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C9A029-336F-DF53-252F-E72D893CB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B240C53-C3DF-FF98-FB80-C260834FF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4589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C0CABC-12D8-9F0D-6B6D-90A66DEBE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54263B-DD25-0F89-3B89-CB431F7EC8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437374-E697-2BE1-6BD2-1D3C14765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F6D3E0-6B2A-3901-C83F-091569901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B2A027B-8784-1B57-312B-A234AB46A1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81263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1034C3B-3AA2-925D-C5BF-C03D542499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20BBCD9-DA18-A321-504D-E5252F6F7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6E4D3CC-3A85-48CF-A973-E3346C88C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1BB50C7-64CB-4D34-6929-476F87F1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D695E7E-FACB-B700-A7B7-D17070B0A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9407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D32E6B-E6F7-00EA-98CC-25BF444CF2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72D4DA-966B-6D36-1723-A20E138F7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DEC23A-1804-4274-E7A8-CE67368D5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41EED31-7F05-2CA9-A55A-D74EBF52C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51EC824-6374-E8DF-FA63-A49CDDA5B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2773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93B99B9-CAC2-DBD6-A9A5-0320C7729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2DEC15-7A96-B5D8-4B07-DB91A5CF66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2569D8-05CD-7E09-C718-F0208C4B1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A0BAB8D-F933-2790-EC98-DCAFA210E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FDEF79-5681-9F27-F92F-065605E70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291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2E69E9-860F-4F28-672D-80A009422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941408B-9A46-0030-E92A-58994FC7C7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979C4CE-EC34-CA28-93BE-6E7FE93706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09EA45-FEE0-7583-9D96-20E3258DC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1DF0BB9-D4BE-882A-6966-D5C5260DC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BEE384-E824-5DEA-CC2B-B6A44FD4C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050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50BCDA3-989F-5D80-639C-AC3E93B92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DD2B4A7-EFA0-7260-BF2B-DFFD4EED1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5AF7881-2836-C32C-AEA4-A6F36051AB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3AAFFD3-0E13-2532-93DC-B3FA4ECCEC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D9DECF4-0DB0-B0F9-DC8C-AD651023A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AE0A8C8-60B0-054A-2243-E5376043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61AA92F-02C1-5473-9030-BB3E8DD42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B32C9A4-9E28-9F6B-178B-FA1489AB7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77680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5B65C-1B41-B558-BA9C-9B183E9A4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4ECCD8B-2FC4-8DEC-6F96-FBE4AC9F6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CC86B28-5085-F5BA-66B1-B459EBE3C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913E71C-99B4-C20A-29B0-4DBD2E37C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6405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7FDEED1-6E0B-6CE9-B6DC-3F09BC5AA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7D5B3F66-FD73-F544-1801-49E4A6167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1F9F57F-D161-6D98-8B58-161183DB1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1969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7F62F6-2959-ECA1-8ADF-8430164B7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7E92BD-6A15-6805-88A2-7B4D8CB92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1A2B5D0-9B60-31FE-7C42-BF3CC41FF5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97A7348-0832-5A0A-6B1E-0754B5625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B213119-236A-1376-66B5-EBA5CCDAB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37E17F2-0492-6FF1-2AE8-761706E2E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19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13C4FB-A071-34A0-158E-1D6C46922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996EC7A-041F-1AD9-5BD6-85605DAD32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4B7D6D-116F-C4E7-1826-8779008A12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DB0E4DE-BC51-A4D4-B63E-DEE7670D9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005A4D0-02FA-72A8-28BC-94438A25C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863EEA6-A09E-CF4E-9C77-4F46BA73C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5165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453B6AB-300A-A9CE-A6B9-0EABA4AC2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EF8EA76-36E4-72A8-5A98-3D2AB2649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A21A03F-367D-98B5-6A75-88BFAFEFB5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279B7-9D30-4408-B879-192EFAAF0F0F}" type="datetimeFigureOut">
              <a:rPr lang="it-IT" smtClean="0"/>
              <a:t>01/10/2025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445D843-91E1-AD20-2B19-D31BB010FD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BF03B9-73D4-DCD3-DA8A-323F417755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37423-E1E8-47D9-83BE-2B57BFA566A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707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7A00C5-805F-0274-31D2-5AACD8E547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38899"/>
            <a:ext cx="10515600" cy="5338064"/>
          </a:xfrm>
        </p:spPr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Storia dell’Europa Orientale</a:t>
            </a:r>
          </a:p>
          <a:p>
            <a:pPr marL="0" indent="0" algn="ctr">
              <a:buNone/>
            </a:pPr>
            <a:r>
              <a:rPr lang="it-IT" dirty="0"/>
              <a:t>Discipline storiche e filosofiche</a:t>
            </a:r>
          </a:p>
          <a:p>
            <a:pPr marL="0" indent="0" algn="ctr">
              <a:buNone/>
            </a:pPr>
            <a:r>
              <a:rPr lang="it-IT" dirty="0"/>
              <a:t>Lingue e letterature straniere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Università degli Studi di Trieste</a:t>
            </a:r>
          </a:p>
          <a:p>
            <a:pPr marL="0" indent="0" algn="ctr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Prof. Stefano Santoro</a:t>
            </a:r>
          </a:p>
        </p:txBody>
      </p:sp>
    </p:spTree>
    <p:extLst>
      <p:ext uri="{BB962C8B-B14F-4D97-AF65-F5344CB8AC3E}">
        <p14:creationId xmlns:p14="http://schemas.microsoft.com/office/powerpoint/2010/main" val="10677545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C24A5B-B946-4C2A-8E47-7B1A50D30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3673"/>
            <a:ext cx="10515600" cy="536895"/>
          </a:xfrm>
        </p:spPr>
        <p:txBody>
          <a:bodyPr>
            <a:noAutofit/>
          </a:bodyPr>
          <a:lstStyle/>
          <a:p>
            <a:r>
              <a:rPr lang="it-IT" sz="3600" dirty="0"/>
              <a:t>Testi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D70D8F1-8F98-43E8-AD10-6988C215D8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466"/>
            <a:ext cx="10515600" cy="4398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 testi da studiare per l’esame sono:</a:t>
            </a:r>
          </a:p>
          <a:p>
            <a:pPr marL="0" indent="0">
              <a:buNone/>
            </a:pP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1. Stefano Bottoni, Un altro Novecento. L’Europa orientale dal 1919 a oggi, Roma, Carocci, 2011 (2021)</a:t>
            </a:r>
          </a:p>
          <a:p>
            <a:pPr marL="0" indent="0">
              <a:buNone/>
            </a:pPr>
            <a:endParaRPr lang="it-IT" sz="2400" dirty="0">
              <a:solidFill>
                <a:srgbClr val="333333"/>
              </a:solidFill>
              <a:effectLst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In particolare per i non frequentanti che non utilizzano le registrazioni delle lezioni,</a:t>
            </a:r>
            <a:r>
              <a:rPr lang="it-IT" sz="2400" dirty="0">
                <a:solidFill>
                  <a:srgbClr val="333333"/>
                </a:solidFill>
                <a:ea typeface="Times New Roman" panose="02020603050405020304" pitchFamily="18" charset="0"/>
              </a:rPr>
              <a:t> p</a:t>
            </a:r>
            <a: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  <a:t>er il periodo 1814-1918, si consiglia: Giulia Lami, Storia dell’Europa orientale. Da Napoleone alla fine della prima guerra mondiale, Milano, Mondadori, 2019</a:t>
            </a:r>
            <a:br>
              <a:rPr lang="it-IT" sz="24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2600" dirty="0">
                <a:solidFill>
                  <a:srgbClr val="282828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it-IT" sz="1800" dirty="0">
                <a:solidFill>
                  <a:srgbClr val="282828"/>
                </a:solidFill>
                <a:effectLst/>
                <a:latin typeface="Open Sans" panose="020B0606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46854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CA719E-FC63-465D-AC84-A4B7859DE6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565"/>
            <a:ext cx="10515600" cy="5388398"/>
          </a:xfrm>
        </p:spPr>
        <p:txBody>
          <a:bodyPr>
            <a:normAutofit fontScale="250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2. Un volume a scelta fra i seguenti (solo per 9 cfu):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Alberto Basciani, L’illusione della modernità. Il Sud-est dell’Europa tra le due guerre mondiali, Soveria Mannelli, Rubbettino, 2016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Alberto Basciani – Egidio </a:t>
            </a:r>
            <a:r>
              <a:rPr lang="it-IT" sz="6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Ivetic</a:t>
            </a: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 Italia e Balcani. Storia di una prossimità, Bologna, il Mulino, 2021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Marco </a:t>
            </a:r>
            <a:r>
              <a:rPr lang="it-IT" sz="60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Bellabarba</a:t>
            </a: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L'impero asburgico, Bologna, il Mulino, 2014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Ivan T. </a:t>
            </a:r>
            <a:r>
              <a:rPr lang="it-IT" sz="60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Berend</a:t>
            </a: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Central and Eastern Europe, 1944-1993. </a:t>
            </a:r>
            <a:r>
              <a:rPr lang="it-IT" sz="60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Detour</a:t>
            </a: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from the </a:t>
            </a:r>
            <a:r>
              <a:rPr lang="it-IT" sz="60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periphery</a:t>
            </a: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to the </a:t>
            </a:r>
            <a:r>
              <a:rPr lang="it-IT" sz="60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periphery</a:t>
            </a: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Cambridge, Cambridge University Press, 1996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Stefano Bianchini, Le sfide della modernità. Idee, politiche e percorsi dell’Europa Orientale nel XIX e XX secolo, Soveria Mannelli, Rubbettino, 2009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b="0" i="0" dirty="0">
                <a:solidFill>
                  <a:srgbClr val="333333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Stefano Bottoni, L'Ungheria dagli Asburgo a Viktor Orban. Il passato come prigione, Brescia, Morcelliana, 2024</a:t>
            </a: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Marina Cattaruzza, L'Italia e il confine orientale 1866-2006, Bologna, il Mulino, 2007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Giorgio Del Zanna, La fine dell'impero ottomano, Bologna, il Mulino, 2012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Eugenio Di Rienzo, Il conflitto russo-ucraino. Geopolitica del nuovo </a:t>
            </a:r>
            <a:r>
              <a:rPr lang="it-IT" sz="6000" dirty="0" err="1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dis</a:t>
            </a: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(ordine) mondiale, Soveria Mannelli, Rubbettino, 2015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60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Pasquale Fornaro, L’altra Europa. Temi e problemi di Storia dell’Europa orientale, Soveria Mannelli, Rubbettino, 2008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60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br>
              <a:rPr lang="it-IT" sz="37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br>
              <a:rPr lang="it-IT" sz="2400" dirty="0">
                <a:solidFill>
                  <a:srgbClr val="333333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endParaRPr lang="it-IT" sz="2400" dirty="0">
              <a:solidFill>
                <a:srgbClr val="333333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br>
              <a:rPr lang="it-IT" sz="2800" dirty="0">
                <a:solidFill>
                  <a:srgbClr val="333333"/>
                </a:solidFill>
                <a:effectLst/>
                <a:ea typeface="Times New Roman" panose="02020603050405020304" pitchFamily="18" charset="0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4360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125F3B-E389-A432-3382-3D0ADD650C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2455"/>
            <a:ext cx="10515600" cy="5304508"/>
          </a:xfr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it-IT" sz="12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Andrea Graziosi, L'Ucraina e Putin tra storia e ideologia, Bari-Roma, Laterza, 2022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Francesco Guida, La Russia e l'Europa centro-orientale 1815-1914, Roma, Carocci, 2003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Egidio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Ivetic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, Le guerre balcaniche, Bologna, il Mulino, 2006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Pieter M. Judson, L'Impero asburgico. Una nuova storia, Rovereto (Tn), Keller, 2021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Sabrina P.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Ramet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 (ed.),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Interwar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 East Central Europe, 1918-1941. The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Failure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 of Democracy-building, the Fate of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Minorities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, London-New York,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Routledge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, 2020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Francesca Rolandi, Con ventiquattromila baci. L'influenza della cultura di massa italiana in Jugoslavia (1955-1965), Bologna, Bononia University Press, 2015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Jacques Rupnik, Senza il muro. Le due Europe dopo il crollo del comunismo, Roma, Donzelli, 2019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Stefano Santoro, L'Italia e l'Europa orientale. Diplomazia culturale e propaganda 1918-1943, Milano, FrancoAngeli, 2005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Oliver Jens Schmitt, I Balcani nel Novecento. Una storia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postimperiale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, Bologna, il Mulino, 2021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Hugh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Seton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-Watson, Le democrazie impossibili. L’Europa orientale tra le due guerre mondiali, Soveria Mannelli, Rubbettino, 1992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it-IT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Timothy </a:t>
            </a:r>
            <a:r>
              <a:rPr lang="it-IT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Snyder</a:t>
            </a:r>
            <a:r>
              <a:rPr lang="it-IT" sz="1200" dirty="0">
                <a:latin typeface="Calibri" panose="020F0502020204030204" pitchFamily="34" charset="0"/>
                <a:cs typeface="Calibri" panose="020F0502020204030204" pitchFamily="34" charset="0"/>
              </a:rPr>
              <a:t>, Terre di sangue. L'Europa nella morsa di Hitler e Stalin, Milano, BUR Rizzoli, 2021</a:t>
            </a:r>
          </a:p>
        </p:txBody>
      </p:sp>
    </p:spTree>
    <p:extLst>
      <p:ext uri="{BB962C8B-B14F-4D97-AF65-F5344CB8AC3E}">
        <p14:creationId xmlns:p14="http://schemas.microsoft.com/office/powerpoint/2010/main" val="324843261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541</Words>
  <Application>Microsoft Office PowerPoint</Application>
  <PresentationFormat>Widescreen</PresentationFormat>
  <Paragraphs>59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Open Sans</vt:lpstr>
      <vt:lpstr>Times New Roman</vt:lpstr>
      <vt:lpstr>1_Tema di Office</vt:lpstr>
      <vt:lpstr>Presentazione standard di PowerPoint</vt:lpstr>
      <vt:lpstr>Testi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SANTORO STEFANO</dc:creator>
  <cp:lastModifiedBy>SANTORO STEFANO</cp:lastModifiedBy>
  <cp:revision>1</cp:revision>
  <dcterms:created xsi:type="dcterms:W3CDTF">2025-10-01T07:09:40Z</dcterms:created>
  <dcterms:modified xsi:type="dcterms:W3CDTF">2025-10-01T07:11:03Z</dcterms:modified>
</cp:coreProperties>
</file>