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413" r:id="rId2"/>
    <p:sldId id="257" r:id="rId3"/>
    <p:sldId id="258" r:id="rId4"/>
    <p:sldId id="259" r:id="rId5"/>
    <p:sldId id="414" r:id="rId6"/>
    <p:sldId id="415" r:id="rId7"/>
    <p:sldId id="416" r:id="rId8"/>
    <p:sldId id="417" r:id="rId9"/>
    <p:sldId id="418" r:id="rId10"/>
    <p:sldId id="419" r:id="rId11"/>
    <p:sldId id="420" r:id="rId12"/>
    <p:sldId id="260" r:id="rId13"/>
    <p:sldId id="261" r:id="rId14"/>
    <p:sldId id="262" r:id="rId15"/>
    <p:sldId id="263" r:id="rId16"/>
    <p:sldId id="264" r:id="rId17"/>
    <p:sldId id="265" r:id="rId18"/>
    <p:sldId id="421" r:id="rId19"/>
    <p:sldId id="422" r:id="rId20"/>
    <p:sldId id="423" r:id="rId21"/>
    <p:sldId id="424" r:id="rId22"/>
    <p:sldId id="425" r:id="rId23"/>
    <p:sldId id="428" r:id="rId24"/>
    <p:sldId id="429" r:id="rId25"/>
    <p:sldId id="430" r:id="rId26"/>
    <p:sldId id="431" r:id="rId27"/>
    <p:sldId id="271" r:id="rId28"/>
    <p:sldId id="272" r:id="rId29"/>
    <p:sldId id="432" r:id="rId30"/>
    <p:sldId id="433" r:id="rId31"/>
    <p:sldId id="434" r:id="rId32"/>
    <p:sldId id="427" r:id="rId33"/>
    <p:sldId id="435" r:id="rId34"/>
    <p:sldId id="273" r:id="rId35"/>
    <p:sldId id="438" r:id="rId36"/>
    <p:sldId id="441" r:id="rId37"/>
    <p:sldId id="274" r:id="rId38"/>
    <p:sldId id="439" r:id="rId39"/>
    <p:sldId id="276" r:id="rId40"/>
    <p:sldId id="440" r:id="rId41"/>
    <p:sldId id="437" r:id="rId42"/>
    <p:sldId id="436" r:id="rId43"/>
    <p:sldId id="445" r:id="rId44"/>
    <p:sldId id="293" r:id="rId45"/>
    <p:sldId id="447" r:id="rId46"/>
    <p:sldId id="446" r:id="rId47"/>
    <p:sldId id="286" r:id="rId48"/>
    <p:sldId id="287" r:id="rId49"/>
    <p:sldId id="288" r:id="rId50"/>
    <p:sldId id="289" r:id="rId51"/>
    <p:sldId id="290" r:id="rId52"/>
    <p:sldId id="279" r:id="rId53"/>
    <p:sldId id="280" r:id="rId54"/>
    <p:sldId id="282" r:id="rId55"/>
    <p:sldId id="283" r:id="rId56"/>
    <p:sldId id="284" r:id="rId57"/>
    <p:sldId id="268" r:id="rId58"/>
    <p:sldId id="449" r:id="rId59"/>
    <p:sldId id="296" r:id="rId60"/>
    <p:sldId id="297" r:id="rId61"/>
    <p:sldId id="298" r:id="rId62"/>
    <p:sldId id="299" r:id="rId63"/>
    <p:sldId id="300" r:id="rId64"/>
  </p:sldIdLst>
  <p:sldSz cx="9144000" cy="6858000" type="screen4x3"/>
  <p:notesSz cx="6858000" cy="9144000"/>
  <p:defaultTextStyle>
    <a:defPPr>
      <a:defRPr lang="it-IT"/>
    </a:defPPr>
    <a:lvl1pPr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48"/>
  </p:normalViewPr>
  <p:slideViewPr>
    <p:cSldViewPr snapToGrid="0" snapToObjects="1">
      <p:cViewPr varScale="1">
        <p:scale>
          <a:sx n="103" d="100"/>
          <a:sy n="103" d="100"/>
        </p:scale>
        <p:origin x="1784" y="4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256BECC9-F362-0F2B-7C9A-3856F68BE523}"/>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pitchFamily="-109" charset="0"/>
                <a:ea typeface="ＭＳ Ｐゴシック" pitchFamily="-109" charset="-128"/>
                <a:cs typeface="ＭＳ Ｐゴシック" pitchFamily="-109" charset="-128"/>
              </a:defRPr>
            </a:lvl1pPr>
          </a:lstStyle>
          <a:p>
            <a:pPr>
              <a:defRPr/>
            </a:pPr>
            <a:endParaRPr lang="it-IT"/>
          </a:p>
        </p:txBody>
      </p:sp>
      <p:sp>
        <p:nvSpPr>
          <p:cNvPr id="3" name="Segnaposto data 2">
            <a:extLst>
              <a:ext uri="{FF2B5EF4-FFF2-40B4-BE49-F238E27FC236}">
                <a16:creationId xmlns:a16="http://schemas.microsoft.com/office/drawing/2014/main" id="{4D096F70-BE0F-DF12-936D-5CAACB0D0620}"/>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ea typeface="ＭＳ Ｐゴシック" panose="020B0600070205080204" pitchFamily="34" charset="-128"/>
              </a:defRPr>
            </a:lvl1pPr>
          </a:lstStyle>
          <a:p>
            <a:pPr>
              <a:defRPr/>
            </a:pPr>
            <a:fld id="{0AADD27B-CC88-AF48-BFFF-2A57066E14A7}" type="datetime1">
              <a:rPr lang="it-IT" altLang="it-IT"/>
              <a:pPr>
                <a:defRPr/>
              </a:pPr>
              <a:t>19/05/25</a:t>
            </a:fld>
            <a:endParaRPr lang="it-IT" altLang="it-IT"/>
          </a:p>
        </p:txBody>
      </p:sp>
      <p:sp>
        <p:nvSpPr>
          <p:cNvPr id="4" name="Segnaposto immagine diapositiva 3">
            <a:extLst>
              <a:ext uri="{FF2B5EF4-FFF2-40B4-BE49-F238E27FC236}">
                <a16:creationId xmlns:a16="http://schemas.microsoft.com/office/drawing/2014/main" id="{2D787DAC-AA6C-F4A2-BEF9-4D861F2F3CCE}"/>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a:extLst>
              <a:ext uri="{FF2B5EF4-FFF2-40B4-BE49-F238E27FC236}">
                <a16:creationId xmlns:a16="http://schemas.microsoft.com/office/drawing/2014/main" id="{8C008A15-1B54-5722-C105-9AFBF1C8F618}"/>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a:extLst>
              <a:ext uri="{FF2B5EF4-FFF2-40B4-BE49-F238E27FC236}">
                <a16:creationId xmlns:a16="http://schemas.microsoft.com/office/drawing/2014/main" id="{8EF511EE-B144-E901-C72C-73ACA8DF9B91}"/>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pitchFamily="-109" charset="0"/>
                <a:ea typeface="ＭＳ Ｐゴシック" pitchFamily="-109" charset="-128"/>
                <a:cs typeface="ＭＳ Ｐゴシック" pitchFamily="-109" charset="-128"/>
              </a:defRPr>
            </a:lvl1pPr>
          </a:lstStyle>
          <a:p>
            <a:pPr>
              <a:defRPr/>
            </a:pPr>
            <a:endParaRPr lang="it-IT"/>
          </a:p>
        </p:txBody>
      </p:sp>
      <p:sp>
        <p:nvSpPr>
          <p:cNvPr id="7" name="Segnaposto numero diapositiva 6">
            <a:extLst>
              <a:ext uri="{FF2B5EF4-FFF2-40B4-BE49-F238E27FC236}">
                <a16:creationId xmlns:a16="http://schemas.microsoft.com/office/drawing/2014/main" id="{133473BB-B831-45E8-5B96-8979B71F4367}"/>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ea typeface="ＭＳ Ｐゴシック" panose="020B0600070205080204" pitchFamily="34" charset="-128"/>
              </a:defRPr>
            </a:lvl1pPr>
          </a:lstStyle>
          <a:p>
            <a:pPr>
              <a:defRPr/>
            </a:pPr>
            <a:fld id="{5A14FA58-AF33-F24E-944B-3D4B8B98EF28}"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pitchFamily="-109"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6B2848AA-9787-BB7D-D6CA-7DACB57F3FC3}"/>
              </a:ext>
            </a:extLst>
          </p:cNvPr>
          <p:cNvSpPr>
            <a:spLocks noGrp="1"/>
          </p:cNvSpPr>
          <p:nvPr>
            <p:ph type="dt" sz="half" idx="10"/>
          </p:nvPr>
        </p:nvSpPr>
        <p:spPr/>
        <p:txBody>
          <a:bodyPr/>
          <a:lstStyle>
            <a:lvl1pPr>
              <a:defRPr/>
            </a:lvl1pPr>
          </a:lstStyle>
          <a:p>
            <a:pPr>
              <a:defRPr/>
            </a:pPr>
            <a:fld id="{72AD0296-DFA3-BA48-80F8-563506A31E5C}" type="datetime1">
              <a:rPr lang="it-IT" altLang="it-IT"/>
              <a:pPr>
                <a:defRPr/>
              </a:pPr>
              <a:t>19/05/25</a:t>
            </a:fld>
            <a:endParaRPr lang="it-IT" altLang="it-IT"/>
          </a:p>
        </p:txBody>
      </p:sp>
      <p:sp>
        <p:nvSpPr>
          <p:cNvPr id="5" name="Segnaposto piè di pagina 4">
            <a:extLst>
              <a:ext uri="{FF2B5EF4-FFF2-40B4-BE49-F238E27FC236}">
                <a16:creationId xmlns:a16="http://schemas.microsoft.com/office/drawing/2014/main" id="{E999FF64-85EE-E124-936E-6E29C42B50E8}"/>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D3A6C4E4-F84D-3C8A-81F9-F4C0229C9699}"/>
              </a:ext>
            </a:extLst>
          </p:cNvPr>
          <p:cNvSpPr>
            <a:spLocks noGrp="1"/>
          </p:cNvSpPr>
          <p:nvPr>
            <p:ph type="sldNum" sz="quarter" idx="12"/>
          </p:nvPr>
        </p:nvSpPr>
        <p:spPr/>
        <p:txBody>
          <a:bodyPr/>
          <a:lstStyle>
            <a:lvl1pPr>
              <a:defRPr/>
            </a:lvl1pPr>
          </a:lstStyle>
          <a:p>
            <a:pPr>
              <a:defRPr/>
            </a:pPr>
            <a:fld id="{B618CE41-D51B-0543-8D16-42343B71C2E1}" type="slidenum">
              <a:rPr lang="it-IT" altLang="it-IT"/>
              <a:pPr>
                <a:defRPr/>
              </a:pPr>
              <a:t>‹N›</a:t>
            </a:fld>
            <a:endParaRPr lang="it-IT" altLang="it-IT"/>
          </a:p>
        </p:txBody>
      </p:sp>
    </p:spTree>
    <p:extLst>
      <p:ext uri="{BB962C8B-B14F-4D97-AF65-F5344CB8AC3E}">
        <p14:creationId xmlns:p14="http://schemas.microsoft.com/office/powerpoint/2010/main" val="3825764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6FA9F0B-58A8-5912-9E02-E3EFF7F7DDC6}"/>
              </a:ext>
            </a:extLst>
          </p:cNvPr>
          <p:cNvSpPr>
            <a:spLocks noGrp="1"/>
          </p:cNvSpPr>
          <p:nvPr>
            <p:ph type="dt" sz="half" idx="10"/>
          </p:nvPr>
        </p:nvSpPr>
        <p:spPr/>
        <p:txBody>
          <a:bodyPr/>
          <a:lstStyle>
            <a:lvl1pPr>
              <a:defRPr/>
            </a:lvl1pPr>
          </a:lstStyle>
          <a:p>
            <a:pPr>
              <a:defRPr/>
            </a:pPr>
            <a:fld id="{A1C1790B-ED55-3C42-A494-D17E0D1A391A}" type="datetime1">
              <a:rPr lang="it-IT" altLang="it-IT"/>
              <a:pPr>
                <a:defRPr/>
              </a:pPr>
              <a:t>19/05/25</a:t>
            </a:fld>
            <a:endParaRPr lang="it-IT" altLang="it-IT"/>
          </a:p>
        </p:txBody>
      </p:sp>
      <p:sp>
        <p:nvSpPr>
          <p:cNvPr id="5" name="Segnaposto piè di pagina 4">
            <a:extLst>
              <a:ext uri="{FF2B5EF4-FFF2-40B4-BE49-F238E27FC236}">
                <a16:creationId xmlns:a16="http://schemas.microsoft.com/office/drawing/2014/main" id="{7DA4641F-2606-2AD6-D2DF-D742331089B9}"/>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4678BB68-BDB7-84EB-02A6-DDAEBB700916}"/>
              </a:ext>
            </a:extLst>
          </p:cNvPr>
          <p:cNvSpPr>
            <a:spLocks noGrp="1"/>
          </p:cNvSpPr>
          <p:nvPr>
            <p:ph type="sldNum" sz="quarter" idx="12"/>
          </p:nvPr>
        </p:nvSpPr>
        <p:spPr/>
        <p:txBody>
          <a:bodyPr/>
          <a:lstStyle>
            <a:lvl1pPr>
              <a:defRPr/>
            </a:lvl1pPr>
          </a:lstStyle>
          <a:p>
            <a:pPr>
              <a:defRPr/>
            </a:pPr>
            <a:fld id="{AB75A16A-25B5-454C-BF40-7093F3A0C159}" type="slidenum">
              <a:rPr lang="it-IT" altLang="it-IT"/>
              <a:pPr>
                <a:defRPr/>
              </a:pPr>
              <a:t>‹N›</a:t>
            </a:fld>
            <a:endParaRPr lang="it-IT" altLang="it-IT"/>
          </a:p>
        </p:txBody>
      </p:sp>
    </p:spTree>
    <p:extLst>
      <p:ext uri="{BB962C8B-B14F-4D97-AF65-F5344CB8AC3E}">
        <p14:creationId xmlns:p14="http://schemas.microsoft.com/office/powerpoint/2010/main" val="843188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EC652AD-80DE-62DD-F5B7-93BE8FD07BE5}"/>
              </a:ext>
            </a:extLst>
          </p:cNvPr>
          <p:cNvSpPr>
            <a:spLocks noGrp="1"/>
          </p:cNvSpPr>
          <p:nvPr>
            <p:ph type="dt" sz="half" idx="10"/>
          </p:nvPr>
        </p:nvSpPr>
        <p:spPr/>
        <p:txBody>
          <a:bodyPr/>
          <a:lstStyle>
            <a:lvl1pPr>
              <a:defRPr/>
            </a:lvl1pPr>
          </a:lstStyle>
          <a:p>
            <a:pPr>
              <a:defRPr/>
            </a:pPr>
            <a:fld id="{3946C7DE-4826-F748-B605-27D9F8988A62}" type="datetime1">
              <a:rPr lang="it-IT" altLang="it-IT"/>
              <a:pPr>
                <a:defRPr/>
              </a:pPr>
              <a:t>19/05/25</a:t>
            </a:fld>
            <a:endParaRPr lang="it-IT" altLang="it-IT"/>
          </a:p>
        </p:txBody>
      </p:sp>
      <p:sp>
        <p:nvSpPr>
          <p:cNvPr id="5" name="Segnaposto piè di pagina 4">
            <a:extLst>
              <a:ext uri="{FF2B5EF4-FFF2-40B4-BE49-F238E27FC236}">
                <a16:creationId xmlns:a16="http://schemas.microsoft.com/office/drawing/2014/main" id="{D256E0FA-A8B4-B291-580B-8B82178E0A89}"/>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A7F014C1-3DD8-76A1-3C39-B16174772E98}"/>
              </a:ext>
            </a:extLst>
          </p:cNvPr>
          <p:cNvSpPr>
            <a:spLocks noGrp="1"/>
          </p:cNvSpPr>
          <p:nvPr>
            <p:ph type="sldNum" sz="quarter" idx="12"/>
          </p:nvPr>
        </p:nvSpPr>
        <p:spPr/>
        <p:txBody>
          <a:bodyPr/>
          <a:lstStyle>
            <a:lvl1pPr>
              <a:defRPr/>
            </a:lvl1pPr>
          </a:lstStyle>
          <a:p>
            <a:pPr>
              <a:defRPr/>
            </a:pPr>
            <a:fld id="{74EEDD0C-B49F-E648-9F22-93FB7A6D07A5}" type="slidenum">
              <a:rPr lang="it-IT" altLang="it-IT"/>
              <a:pPr>
                <a:defRPr/>
              </a:pPr>
              <a:t>‹N›</a:t>
            </a:fld>
            <a:endParaRPr lang="it-IT" altLang="it-IT"/>
          </a:p>
        </p:txBody>
      </p:sp>
    </p:spTree>
    <p:extLst>
      <p:ext uri="{BB962C8B-B14F-4D97-AF65-F5344CB8AC3E}">
        <p14:creationId xmlns:p14="http://schemas.microsoft.com/office/powerpoint/2010/main" val="1907433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olo, contenuto e tes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648200" y="1600200"/>
            <a:ext cx="40386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57DA84F7-C408-1193-54E9-EFA954BA0994}"/>
              </a:ext>
            </a:extLst>
          </p:cNvPr>
          <p:cNvSpPr>
            <a:spLocks noGrp="1" noChangeArrowheads="1"/>
          </p:cNvSpPr>
          <p:nvPr>
            <p:ph type="dt" sz="half" idx="10"/>
          </p:nvPr>
        </p:nvSpPr>
        <p:spPr/>
        <p:txBody>
          <a:bodyPr rtlCol="0"/>
          <a:lstStyle>
            <a:lvl1pPr fontAlgn="auto">
              <a:spcBef>
                <a:spcPts val="0"/>
              </a:spcBef>
              <a:spcAft>
                <a:spcPts val="0"/>
              </a:spcAft>
              <a:defRPr>
                <a:solidFill>
                  <a:schemeClr val="tx1">
                    <a:tint val="75000"/>
                  </a:schemeClr>
                </a:solidFill>
                <a:latin typeface="+mn-lt"/>
                <a:ea typeface="+mn-ea"/>
              </a:defRPr>
            </a:lvl1pPr>
          </a:lstStyle>
          <a:p>
            <a:pPr>
              <a:defRPr/>
            </a:pPr>
            <a:endParaRPr lang="it-IT" altLang="it-IT"/>
          </a:p>
        </p:txBody>
      </p:sp>
      <p:sp>
        <p:nvSpPr>
          <p:cNvPr id="6" name="Rectangle 5">
            <a:extLst>
              <a:ext uri="{FF2B5EF4-FFF2-40B4-BE49-F238E27FC236}">
                <a16:creationId xmlns:a16="http://schemas.microsoft.com/office/drawing/2014/main" id="{41AAA14E-69F0-2E27-DA31-9327833884A8}"/>
              </a:ext>
            </a:extLst>
          </p:cNvPr>
          <p:cNvSpPr>
            <a:spLocks noGrp="1" noChangeArrowheads="1"/>
          </p:cNvSpPr>
          <p:nvPr>
            <p:ph type="ftr" sz="quarter" idx="11"/>
          </p:nvPr>
        </p:nvSpPr>
        <p:spPr/>
        <p:txBody>
          <a:bodyPr/>
          <a:lstStyle>
            <a:lvl1pPr>
              <a:defRPr/>
            </a:lvl1pPr>
          </a:lstStyle>
          <a:p>
            <a:pPr>
              <a:defRPr/>
            </a:pPr>
            <a:endParaRPr lang="it-IT" altLang="it-IT"/>
          </a:p>
        </p:txBody>
      </p:sp>
      <p:sp>
        <p:nvSpPr>
          <p:cNvPr id="7" name="Rectangle 6">
            <a:extLst>
              <a:ext uri="{FF2B5EF4-FFF2-40B4-BE49-F238E27FC236}">
                <a16:creationId xmlns:a16="http://schemas.microsoft.com/office/drawing/2014/main" id="{2040CD93-7BC6-53FA-8B1C-BF29AE7BB5BA}"/>
              </a:ext>
            </a:extLst>
          </p:cNvPr>
          <p:cNvSpPr>
            <a:spLocks noGrp="1" noChangeArrowheads="1"/>
          </p:cNvSpPr>
          <p:nvPr>
            <p:ph type="sldNum" sz="quarter" idx="12"/>
          </p:nvPr>
        </p:nvSpPr>
        <p:spPr/>
        <p:txBody>
          <a:bodyPr/>
          <a:lstStyle>
            <a:lvl1pPr>
              <a:defRPr/>
            </a:lvl1pPr>
          </a:lstStyle>
          <a:p>
            <a:pPr>
              <a:defRPr/>
            </a:pPr>
            <a:fld id="{00C3FC8C-A7F8-F444-A399-A9DE4C082CAC}" type="slidenum">
              <a:rPr lang="it-IT" altLang="it-IT"/>
              <a:pPr>
                <a:defRPr/>
              </a:pPr>
              <a:t>‹N›</a:t>
            </a:fld>
            <a:endParaRPr lang="it-IT" altLang="it-IT"/>
          </a:p>
        </p:txBody>
      </p:sp>
    </p:spTree>
    <p:extLst>
      <p:ext uri="{BB962C8B-B14F-4D97-AF65-F5344CB8AC3E}">
        <p14:creationId xmlns:p14="http://schemas.microsoft.com/office/powerpoint/2010/main" val="3590097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74587A4-8091-6FB0-9466-FA00A6A93EBD}"/>
              </a:ext>
            </a:extLst>
          </p:cNvPr>
          <p:cNvSpPr>
            <a:spLocks noGrp="1"/>
          </p:cNvSpPr>
          <p:nvPr>
            <p:ph type="dt" sz="half" idx="10"/>
          </p:nvPr>
        </p:nvSpPr>
        <p:spPr/>
        <p:txBody>
          <a:bodyPr/>
          <a:lstStyle>
            <a:lvl1pPr>
              <a:defRPr/>
            </a:lvl1pPr>
          </a:lstStyle>
          <a:p>
            <a:pPr>
              <a:defRPr/>
            </a:pPr>
            <a:fld id="{79FBC712-3E16-9043-8D77-92EE9231C13C}" type="datetime1">
              <a:rPr lang="it-IT" altLang="it-IT"/>
              <a:pPr>
                <a:defRPr/>
              </a:pPr>
              <a:t>19/05/25</a:t>
            </a:fld>
            <a:endParaRPr lang="it-IT" altLang="it-IT"/>
          </a:p>
        </p:txBody>
      </p:sp>
      <p:sp>
        <p:nvSpPr>
          <p:cNvPr id="5" name="Segnaposto piè di pagina 4">
            <a:extLst>
              <a:ext uri="{FF2B5EF4-FFF2-40B4-BE49-F238E27FC236}">
                <a16:creationId xmlns:a16="http://schemas.microsoft.com/office/drawing/2014/main" id="{399751DF-27AE-8C41-9ADD-4A6B29A64476}"/>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C67C2AF1-829B-0352-CDFC-17B85ED035FE}"/>
              </a:ext>
            </a:extLst>
          </p:cNvPr>
          <p:cNvSpPr>
            <a:spLocks noGrp="1"/>
          </p:cNvSpPr>
          <p:nvPr>
            <p:ph type="sldNum" sz="quarter" idx="12"/>
          </p:nvPr>
        </p:nvSpPr>
        <p:spPr/>
        <p:txBody>
          <a:bodyPr/>
          <a:lstStyle>
            <a:lvl1pPr>
              <a:defRPr/>
            </a:lvl1pPr>
          </a:lstStyle>
          <a:p>
            <a:pPr>
              <a:defRPr/>
            </a:pPr>
            <a:fld id="{A179AF65-B95F-3340-B957-1366040F451F}" type="slidenum">
              <a:rPr lang="it-IT" altLang="it-IT"/>
              <a:pPr>
                <a:defRPr/>
              </a:pPr>
              <a:t>‹N›</a:t>
            </a:fld>
            <a:endParaRPr lang="it-IT" altLang="it-IT"/>
          </a:p>
        </p:txBody>
      </p:sp>
    </p:spTree>
    <p:extLst>
      <p:ext uri="{BB962C8B-B14F-4D97-AF65-F5344CB8AC3E}">
        <p14:creationId xmlns:p14="http://schemas.microsoft.com/office/powerpoint/2010/main" val="1063004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5A29232E-9B15-DBD9-CDE3-E55A9B35F23D}"/>
              </a:ext>
            </a:extLst>
          </p:cNvPr>
          <p:cNvSpPr>
            <a:spLocks noGrp="1"/>
          </p:cNvSpPr>
          <p:nvPr>
            <p:ph type="dt" sz="half" idx="10"/>
          </p:nvPr>
        </p:nvSpPr>
        <p:spPr/>
        <p:txBody>
          <a:bodyPr/>
          <a:lstStyle>
            <a:lvl1pPr>
              <a:defRPr/>
            </a:lvl1pPr>
          </a:lstStyle>
          <a:p>
            <a:pPr>
              <a:defRPr/>
            </a:pPr>
            <a:fld id="{FC581F6D-3526-3940-B312-EC96016DE100}" type="datetime1">
              <a:rPr lang="it-IT" altLang="it-IT"/>
              <a:pPr>
                <a:defRPr/>
              </a:pPr>
              <a:t>19/05/25</a:t>
            </a:fld>
            <a:endParaRPr lang="it-IT" altLang="it-IT"/>
          </a:p>
        </p:txBody>
      </p:sp>
      <p:sp>
        <p:nvSpPr>
          <p:cNvPr id="5" name="Segnaposto piè di pagina 4">
            <a:extLst>
              <a:ext uri="{FF2B5EF4-FFF2-40B4-BE49-F238E27FC236}">
                <a16:creationId xmlns:a16="http://schemas.microsoft.com/office/drawing/2014/main" id="{94C479FE-8515-DFB4-C429-5CD0D35CC4D9}"/>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D46DA73B-CC4C-0899-6702-EA2B481A77E6}"/>
              </a:ext>
            </a:extLst>
          </p:cNvPr>
          <p:cNvSpPr>
            <a:spLocks noGrp="1"/>
          </p:cNvSpPr>
          <p:nvPr>
            <p:ph type="sldNum" sz="quarter" idx="12"/>
          </p:nvPr>
        </p:nvSpPr>
        <p:spPr/>
        <p:txBody>
          <a:bodyPr/>
          <a:lstStyle>
            <a:lvl1pPr>
              <a:defRPr/>
            </a:lvl1pPr>
          </a:lstStyle>
          <a:p>
            <a:pPr>
              <a:defRPr/>
            </a:pPr>
            <a:fld id="{1AE261F6-01B7-4D4E-AA97-58F7624358D8}" type="slidenum">
              <a:rPr lang="it-IT" altLang="it-IT"/>
              <a:pPr>
                <a:defRPr/>
              </a:pPr>
              <a:t>‹N›</a:t>
            </a:fld>
            <a:endParaRPr lang="it-IT" altLang="it-IT"/>
          </a:p>
        </p:txBody>
      </p:sp>
    </p:spTree>
    <p:extLst>
      <p:ext uri="{BB962C8B-B14F-4D97-AF65-F5344CB8AC3E}">
        <p14:creationId xmlns:p14="http://schemas.microsoft.com/office/powerpoint/2010/main" val="3736403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532E1D18-658D-E830-3F22-B99F045C4E42}"/>
              </a:ext>
            </a:extLst>
          </p:cNvPr>
          <p:cNvSpPr>
            <a:spLocks noGrp="1"/>
          </p:cNvSpPr>
          <p:nvPr>
            <p:ph type="dt" sz="half" idx="10"/>
          </p:nvPr>
        </p:nvSpPr>
        <p:spPr/>
        <p:txBody>
          <a:bodyPr/>
          <a:lstStyle>
            <a:lvl1pPr>
              <a:defRPr/>
            </a:lvl1pPr>
          </a:lstStyle>
          <a:p>
            <a:pPr>
              <a:defRPr/>
            </a:pPr>
            <a:fld id="{537D5120-3148-C44D-9A58-FCD5B910A94B}" type="datetime1">
              <a:rPr lang="it-IT" altLang="it-IT"/>
              <a:pPr>
                <a:defRPr/>
              </a:pPr>
              <a:t>19/05/25</a:t>
            </a:fld>
            <a:endParaRPr lang="it-IT" altLang="it-IT"/>
          </a:p>
        </p:txBody>
      </p:sp>
      <p:sp>
        <p:nvSpPr>
          <p:cNvPr id="6" name="Segnaposto piè di pagina 4">
            <a:extLst>
              <a:ext uri="{FF2B5EF4-FFF2-40B4-BE49-F238E27FC236}">
                <a16:creationId xmlns:a16="http://schemas.microsoft.com/office/drawing/2014/main" id="{05305ABB-6DAF-F83F-4E16-2B9A13DCCA2C}"/>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0571DA1C-850E-B8DF-B742-1810A29B38F9}"/>
              </a:ext>
            </a:extLst>
          </p:cNvPr>
          <p:cNvSpPr>
            <a:spLocks noGrp="1"/>
          </p:cNvSpPr>
          <p:nvPr>
            <p:ph type="sldNum" sz="quarter" idx="12"/>
          </p:nvPr>
        </p:nvSpPr>
        <p:spPr/>
        <p:txBody>
          <a:bodyPr/>
          <a:lstStyle>
            <a:lvl1pPr>
              <a:defRPr/>
            </a:lvl1pPr>
          </a:lstStyle>
          <a:p>
            <a:pPr>
              <a:defRPr/>
            </a:pPr>
            <a:fld id="{484D096A-6000-364B-AD4F-B47C3CD1E422}" type="slidenum">
              <a:rPr lang="it-IT" altLang="it-IT"/>
              <a:pPr>
                <a:defRPr/>
              </a:pPr>
              <a:t>‹N›</a:t>
            </a:fld>
            <a:endParaRPr lang="it-IT" altLang="it-IT"/>
          </a:p>
        </p:txBody>
      </p:sp>
    </p:spTree>
    <p:extLst>
      <p:ext uri="{BB962C8B-B14F-4D97-AF65-F5344CB8AC3E}">
        <p14:creationId xmlns:p14="http://schemas.microsoft.com/office/powerpoint/2010/main" val="3835933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B387451B-06AC-EE92-0684-A8C2A5886D4D}"/>
              </a:ext>
            </a:extLst>
          </p:cNvPr>
          <p:cNvSpPr>
            <a:spLocks noGrp="1"/>
          </p:cNvSpPr>
          <p:nvPr>
            <p:ph type="dt" sz="half" idx="10"/>
          </p:nvPr>
        </p:nvSpPr>
        <p:spPr/>
        <p:txBody>
          <a:bodyPr/>
          <a:lstStyle>
            <a:lvl1pPr>
              <a:defRPr/>
            </a:lvl1pPr>
          </a:lstStyle>
          <a:p>
            <a:pPr>
              <a:defRPr/>
            </a:pPr>
            <a:fld id="{29CFB09B-4A7E-254C-9771-058737EAD5D6}" type="datetime1">
              <a:rPr lang="it-IT" altLang="it-IT"/>
              <a:pPr>
                <a:defRPr/>
              </a:pPr>
              <a:t>19/05/25</a:t>
            </a:fld>
            <a:endParaRPr lang="it-IT" altLang="it-IT"/>
          </a:p>
        </p:txBody>
      </p:sp>
      <p:sp>
        <p:nvSpPr>
          <p:cNvPr id="8" name="Segnaposto piè di pagina 4">
            <a:extLst>
              <a:ext uri="{FF2B5EF4-FFF2-40B4-BE49-F238E27FC236}">
                <a16:creationId xmlns:a16="http://schemas.microsoft.com/office/drawing/2014/main" id="{2EAD76B3-4B77-A567-AAA9-F3070F93F782}"/>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A444AF4F-D012-9E61-11FD-C4835DC1479C}"/>
              </a:ext>
            </a:extLst>
          </p:cNvPr>
          <p:cNvSpPr>
            <a:spLocks noGrp="1"/>
          </p:cNvSpPr>
          <p:nvPr>
            <p:ph type="sldNum" sz="quarter" idx="12"/>
          </p:nvPr>
        </p:nvSpPr>
        <p:spPr/>
        <p:txBody>
          <a:bodyPr/>
          <a:lstStyle>
            <a:lvl1pPr>
              <a:defRPr/>
            </a:lvl1pPr>
          </a:lstStyle>
          <a:p>
            <a:pPr>
              <a:defRPr/>
            </a:pPr>
            <a:fld id="{416E3D1A-19AC-AE4B-80D9-0E8CD4996E0D}" type="slidenum">
              <a:rPr lang="it-IT" altLang="it-IT"/>
              <a:pPr>
                <a:defRPr/>
              </a:pPr>
              <a:t>‹N›</a:t>
            </a:fld>
            <a:endParaRPr lang="it-IT" altLang="it-IT"/>
          </a:p>
        </p:txBody>
      </p:sp>
    </p:spTree>
    <p:extLst>
      <p:ext uri="{BB962C8B-B14F-4D97-AF65-F5344CB8AC3E}">
        <p14:creationId xmlns:p14="http://schemas.microsoft.com/office/powerpoint/2010/main" val="2898406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3">
            <a:extLst>
              <a:ext uri="{FF2B5EF4-FFF2-40B4-BE49-F238E27FC236}">
                <a16:creationId xmlns:a16="http://schemas.microsoft.com/office/drawing/2014/main" id="{4259D08D-6989-2095-BF43-CF303DE2A49E}"/>
              </a:ext>
            </a:extLst>
          </p:cNvPr>
          <p:cNvSpPr>
            <a:spLocks noGrp="1"/>
          </p:cNvSpPr>
          <p:nvPr>
            <p:ph type="dt" sz="half" idx="10"/>
          </p:nvPr>
        </p:nvSpPr>
        <p:spPr/>
        <p:txBody>
          <a:bodyPr/>
          <a:lstStyle>
            <a:lvl1pPr>
              <a:defRPr/>
            </a:lvl1pPr>
          </a:lstStyle>
          <a:p>
            <a:pPr>
              <a:defRPr/>
            </a:pPr>
            <a:fld id="{5CCF6FED-996E-7844-B648-314F82B4EEB1}" type="datetime1">
              <a:rPr lang="it-IT" altLang="it-IT"/>
              <a:pPr>
                <a:defRPr/>
              </a:pPr>
              <a:t>19/05/25</a:t>
            </a:fld>
            <a:endParaRPr lang="it-IT" altLang="it-IT"/>
          </a:p>
        </p:txBody>
      </p:sp>
      <p:sp>
        <p:nvSpPr>
          <p:cNvPr id="4" name="Segnaposto piè di pagina 4">
            <a:extLst>
              <a:ext uri="{FF2B5EF4-FFF2-40B4-BE49-F238E27FC236}">
                <a16:creationId xmlns:a16="http://schemas.microsoft.com/office/drawing/2014/main" id="{AEE9CD96-6465-FD79-1BC6-A0B7A21DB996}"/>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C5ADA839-DA2F-B479-0635-BE6C2FE32CCE}"/>
              </a:ext>
            </a:extLst>
          </p:cNvPr>
          <p:cNvSpPr>
            <a:spLocks noGrp="1"/>
          </p:cNvSpPr>
          <p:nvPr>
            <p:ph type="sldNum" sz="quarter" idx="12"/>
          </p:nvPr>
        </p:nvSpPr>
        <p:spPr/>
        <p:txBody>
          <a:bodyPr/>
          <a:lstStyle>
            <a:lvl1pPr>
              <a:defRPr/>
            </a:lvl1pPr>
          </a:lstStyle>
          <a:p>
            <a:pPr>
              <a:defRPr/>
            </a:pPr>
            <a:fld id="{0BCAEABB-A1CE-D443-A1F7-D78562612C35}" type="slidenum">
              <a:rPr lang="it-IT" altLang="it-IT"/>
              <a:pPr>
                <a:defRPr/>
              </a:pPr>
              <a:t>‹N›</a:t>
            </a:fld>
            <a:endParaRPr lang="it-IT" altLang="it-IT"/>
          </a:p>
        </p:txBody>
      </p:sp>
    </p:spTree>
    <p:extLst>
      <p:ext uri="{BB962C8B-B14F-4D97-AF65-F5344CB8AC3E}">
        <p14:creationId xmlns:p14="http://schemas.microsoft.com/office/powerpoint/2010/main" val="100429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EB7F74EC-B9FF-F7A4-41FB-AB3B3D2B10D9}"/>
              </a:ext>
            </a:extLst>
          </p:cNvPr>
          <p:cNvSpPr>
            <a:spLocks noGrp="1"/>
          </p:cNvSpPr>
          <p:nvPr>
            <p:ph type="dt" sz="half" idx="10"/>
          </p:nvPr>
        </p:nvSpPr>
        <p:spPr/>
        <p:txBody>
          <a:bodyPr/>
          <a:lstStyle>
            <a:lvl1pPr>
              <a:defRPr/>
            </a:lvl1pPr>
          </a:lstStyle>
          <a:p>
            <a:pPr>
              <a:defRPr/>
            </a:pPr>
            <a:fld id="{AFAB3612-74F0-0A4F-8FDB-8F2A4E19F7CF}" type="datetime1">
              <a:rPr lang="it-IT" altLang="it-IT"/>
              <a:pPr>
                <a:defRPr/>
              </a:pPr>
              <a:t>19/05/25</a:t>
            </a:fld>
            <a:endParaRPr lang="it-IT" altLang="it-IT"/>
          </a:p>
        </p:txBody>
      </p:sp>
      <p:sp>
        <p:nvSpPr>
          <p:cNvPr id="3" name="Segnaposto piè di pagina 4">
            <a:extLst>
              <a:ext uri="{FF2B5EF4-FFF2-40B4-BE49-F238E27FC236}">
                <a16:creationId xmlns:a16="http://schemas.microsoft.com/office/drawing/2014/main" id="{70BFB65C-21C4-21EA-0C1A-60B4EE8A0C78}"/>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A76B447B-8294-5451-F7FB-623D86FCB4F7}"/>
              </a:ext>
            </a:extLst>
          </p:cNvPr>
          <p:cNvSpPr>
            <a:spLocks noGrp="1"/>
          </p:cNvSpPr>
          <p:nvPr>
            <p:ph type="sldNum" sz="quarter" idx="12"/>
          </p:nvPr>
        </p:nvSpPr>
        <p:spPr/>
        <p:txBody>
          <a:bodyPr/>
          <a:lstStyle>
            <a:lvl1pPr>
              <a:defRPr/>
            </a:lvl1pPr>
          </a:lstStyle>
          <a:p>
            <a:pPr>
              <a:defRPr/>
            </a:pPr>
            <a:fld id="{78995CE0-1874-8F49-A77C-61AC08C0AF26}" type="slidenum">
              <a:rPr lang="it-IT" altLang="it-IT"/>
              <a:pPr>
                <a:defRPr/>
              </a:pPr>
              <a:t>‹N›</a:t>
            </a:fld>
            <a:endParaRPr lang="it-IT" altLang="it-IT"/>
          </a:p>
        </p:txBody>
      </p:sp>
    </p:spTree>
    <p:extLst>
      <p:ext uri="{BB962C8B-B14F-4D97-AF65-F5344CB8AC3E}">
        <p14:creationId xmlns:p14="http://schemas.microsoft.com/office/powerpoint/2010/main" val="1316240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6B885DDE-5888-7B99-47F6-631BA8B02455}"/>
              </a:ext>
            </a:extLst>
          </p:cNvPr>
          <p:cNvSpPr>
            <a:spLocks noGrp="1"/>
          </p:cNvSpPr>
          <p:nvPr>
            <p:ph type="dt" sz="half" idx="10"/>
          </p:nvPr>
        </p:nvSpPr>
        <p:spPr/>
        <p:txBody>
          <a:bodyPr/>
          <a:lstStyle>
            <a:lvl1pPr>
              <a:defRPr/>
            </a:lvl1pPr>
          </a:lstStyle>
          <a:p>
            <a:pPr>
              <a:defRPr/>
            </a:pPr>
            <a:fld id="{268BD898-47DA-E843-9F8F-065C17E1F86D}" type="datetime1">
              <a:rPr lang="it-IT" altLang="it-IT"/>
              <a:pPr>
                <a:defRPr/>
              </a:pPr>
              <a:t>19/05/25</a:t>
            </a:fld>
            <a:endParaRPr lang="it-IT" altLang="it-IT"/>
          </a:p>
        </p:txBody>
      </p:sp>
      <p:sp>
        <p:nvSpPr>
          <p:cNvPr id="6" name="Segnaposto piè di pagina 4">
            <a:extLst>
              <a:ext uri="{FF2B5EF4-FFF2-40B4-BE49-F238E27FC236}">
                <a16:creationId xmlns:a16="http://schemas.microsoft.com/office/drawing/2014/main" id="{EE91E195-90CF-80ED-BC4E-951FAB147328}"/>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69318CE6-7EF7-2D20-A37A-5FCF29AEC0CB}"/>
              </a:ext>
            </a:extLst>
          </p:cNvPr>
          <p:cNvSpPr>
            <a:spLocks noGrp="1"/>
          </p:cNvSpPr>
          <p:nvPr>
            <p:ph type="sldNum" sz="quarter" idx="12"/>
          </p:nvPr>
        </p:nvSpPr>
        <p:spPr/>
        <p:txBody>
          <a:bodyPr/>
          <a:lstStyle>
            <a:lvl1pPr>
              <a:defRPr/>
            </a:lvl1pPr>
          </a:lstStyle>
          <a:p>
            <a:pPr>
              <a:defRPr/>
            </a:pPr>
            <a:fld id="{3DA85924-BA7E-AA4E-AF56-439358DCDBCB}" type="slidenum">
              <a:rPr lang="it-IT" altLang="it-IT"/>
              <a:pPr>
                <a:defRPr/>
              </a:pPr>
              <a:t>‹N›</a:t>
            </a:fld>
            <a:endParaRPr lang="it-IT" altLang="it-IT"/>
          </a:p>
        </p:txBody>
      </p:sp>
    </p:spTree>
    <p:extLst>
      <p:ext uri="{BB962C8B-B14F-4D97-AF65-F5344CB8AC3E}">
        <p14:creationId xmlns:p14="http://schemas.microsoft.com/office/powerpoint/2010/main" val="2684621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FB6A93AC-9CD3-DE0E-A9B6-AF1768D9C33B}"/>
              </a:ext>
            </a:extLst>
          </p:cNvPr>
          <p:cNvSpPr>
            <a:spLocks noGrp="1"/>
          </p:cNvSpPr>
          <p:nvPr>
            <p:ph type="dt" sz="half" idx="10"/>
          </p:nvPr>
        </p:nvSpPr>
        <p:spPr/>
        <p:txBody>
          <a:bodyPr/>
          <a:lstStyle>
            <a:lvl1pPr>
              <a:defRPr/>
            </a:lvl1pPr>
          </a:lstStyle>
          <a:p>
            <a:pPr>
              <a:defRPr/>
            </a:pPr>
            <a:fld id="{ADA7146A-5D95-8E4A-8B73-ED5F4C552443}" type="datetime1">
              <a:rPr lang="it-IT" altLang="it-IT"/>
              <a:pPr>
                <a:defRPr/>
              </a:pPr>
              <a:t>19/05/25</a:t>
            </a:fld>
            <a:endParaRPr lang="it-IT" altLang="it-IT"/>
          </a:p>
        </p:txBody>
      </p:sp>
      <p:sp>
        <p:nvSpPr>
          <p:cNvPr id="6" name="Segnaposto piè di pagina 4">
            <a:extLst>
              <a:ext uri="{FF2B5EF4-FFF2-40B4-BE49-F238E27FC236}">
                <a16:creationId xmlns:a16="http://schemas.microsoft.com/office/drawing/2014/main" id="{22D8BA3C-02BE-B861-00A1-743C7ABDBBD2}"/>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7FFBCA7F-5FAC-949B-6002-42804EE0911B}"/>
              </a:ext>
            </a:extLst>
          </p:cNvPr>
          <p:cNvSpPr>
            <a:spLocks noGrp="1"/>
          </p:cNvSpPr>
          <p:nvPr>
            <p:ph type="sldNum" sz="quarter" idx="12"/>
          </p:nvPr>
        </p:nvSpPr>
        <p:spPr/>
        <p:txBody>
          <a:bodyPr/>
          <a:lstStyle>
            <a:lvl1pPr>
              <a:defRPr/>
            </a:lvl1pPr>
          </a:lstStyle>
          <a:p>
            <a:pPr>
              <a:defRPr/>
            </a:pPr>
            <a:fld id="{029AEDAF-EC86-1B48-83F8-833EAFF361F1}" type="slidenum">
              <a:rPr lang="it-IT" altLang="it-IT"/>
              <a:pPr>
                <a:defRPr/>
              </a:pPr>
              <a:t>‹N›</a:t>
            </a:fld>
            <a:endParaRPr lang="it-IT" altLang="it-IT"/>
          </a:p>
        </p:txBody>
      </p:sp>
    </p:spTree>
    <p:extLst>
      <p:ext uri="{BB962C8B-B14F-4D97-AF65-F5344CB8AC3E}">
        <p14:creationId xmlns:p14="http://schemas.microsoft.com/office/powerpoint/2010/main" val="1783954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a:extLst>
              <a:ext uri="{FF2B5EF4-FFF2-40B4-BE49-F238E27FC236}">
                <a16:creationId xmlns:a16="http://schemas.microsoft.com/office/drawing/2014/main" id="{51B33202-3707-6783-062A-700092CD88D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stile</a:t>
            </a:r>
          </a:p>
        </p:txBody>
      </p:sp>
      <p:sp>
        <p:nvSpPr>
          <p:cNvPr id="1027" name="Segnaposto testo 2">
            <a:extLst>
              <a:ext uri="{FF2B5EF4-FFF2-40B4-BE49-F238E27FC236}">
                <a16:creationId xmlns:a16="http://schemas.microsoft.com/office/drawing/2014/main" id="{2BA9C05E-B356-ADF2-66C3-75C25A59678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901C7736-127F-F760-042C-6D9D772C108B}"/>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ea typeface="ＭＳ Ｐゴシック" panose="020B0600070205080204" pitchFamily="34" charset="-128"/>
              </a:defRPr>
            </a:lvl1pPr>
          </a:lstStyle>
          <a:p>
            <a:pPr>
              <a:defRPr/>
            </a:pPr>
            <a:fld id="{F1ADBE17-ADB6-6147-98C7-84AC3E082B49}" type="datetime1">
              <a:rPr lang="it-IT" altLang="it-IT"/>
              <a:pPr>
                <a:defRPr/>
              </a:pPr>
              <a:t>19/05/25</a:t>
            </a:fld>
            <a:endParaRPr lang="it-IT" altLang="it-IT"/>
          </a:p>
        </p:txBody>
      </p:sp>
      <p:sp>
        <p:nvSpPr>
          <p:cNvPr id="5" name="Segnaposto piè di pagina 4">
            <a:extLst>
              <a:ext uri="{FF2B5EF4-FFF2-40B4-BE49-F238E27FC236}">
                <a16:creationId xmlns:a16="http://schemas.microsoft.com/office/drawing/2014/main" id="{D2A79D79-44D6-DFBC-EC2F-62CAE1EA8A67}"/>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it-IT"/>
          </a:p>
        </p:txBody>
      </p:sp>
      <p:sp>
        <p:nvSpPr>
          <p:cNvPr id="6" name="Segnaposto numero diapositiva 5">
            <a:extLst>
              <a:ext uri="{FF2B5EF4-FFF2-40B4-BE49-F238E27FC236}">
                <a16:creationId xmlns:a16="http://schemas.microsoft.com/office/drawing/2014/main" id="{D9915A45-5B56-3E3D-C4C8-FFE0EB048CE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ＭＳ Ｐゴシック" panose="020B0600070205080204" pitchFamily="34" charset="-128"/>
              </a:defRPr>
            </a:lvl1pPr>
          </a:lstStyle>
          <a:p>
            <a:pPr>
              <a:defRPr/>
            </a:pPr>
            <a:fld id="{9A6A57D0-8855-554A-BC5E-EBB4EB52665E}"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pitchFamily="-109" charset="-128"/>
        </a:defRPr>
      </a:lvl1pPr>
      <a:lvl2pPr algn="ctr" defTabSz="457200" rtl="0" eaLnBrk="0" fontAlgn="base" hangingPunct="0">
        <a:spcBef>
          <a:spcPct val="0"/>
        </a:spcBef>
        <a:spcAft>
          <a:spcPct val="0"/>
        </a:spcAft>
        <a:defRPr sz="4400">
          <a:solidFill>
            <a:schemeClr val="tx1"/>
          </a:solidFill>
          <a:latin typeface="Calibri" pitchFamily="-109" charset="0"/>
          <a:ea typeface="MS PGothic" panose="020B0600070205080204" pitchFamily="34" charset="-128"/>
          <a:cs typeface="ＭＳ Ｐゴシック" pitchFamily="-109" charset="-128"/>
        </a:defRPr>
      </a:lvl2pPr>
      <a:lvl3pPr algn="ctr" defTabSz="457200" rtl="0" eaLnBrk="0" fontAlgn="base" hangingPunct="0">
        <a:spcBef>
          <a:spcPct val="0"/>
        </a:spcBef>
        <a:spcAft>
          <a:spcPct val="0"/>
        </a:spcAft>
        <a:defRPr sz="4400">
          <a:solidFill>
            <a:schemeClr val="tx1"/>
          </a:solidFill>
          <a:latin typeface="Calibri" pitchFamily="-109" charset="0"/>
          <a:ea typeface="MS PGothic" panose="020B0600070205080204" pitchFamily="34" charset="-128"/>
          <a:cs typeface="ＭＳ Ｐゴシック" pitchFamily="-109" charset="-128"/>
        </a:defRPr>
      </a:lvl3pPr>
      <a:lvl4pPr algn="ctr" defTabSz="457200" rtl="0" eaLnBrk="0" fontAlgn="base" hangingPunct="0">
        <a:spcBef>
          <a:spcPct val="0"/>
        </a:spcBef>
        <a:spcAft>
          <a:spcPct val="0"/>
        </a:spcAft>
        <a:defRPr sz="4400">
          <a:solidFill>
            <a:schemeClr val="tx1"/>
          </a:solidFill>
          <a:latin typeface="Calibri" pitchFamily="-109" charset="0"/>
          <a:ea typeface="MS PGothic" panose="020B0600070205080204" pitchFamily="34" charset="-128"/>
          <a:cs typeface="ＭＳ Ｐゴシック" pitchFamily="-109" charset="-128"/>
        </a:defRPr>
      </a:lvl4pPr>
      <a:lvl5pPr algn="ctr" defTabSz="457200" rtl="0" eaLnBrk="0" fontAlgn="base" hangingPunct="0">
        <a:spcBef>
          <a:spcPct val="0"/>
        </a:spcBef>
        <a:spcAft>
          <a:spcPct val="0"/>
        </a:spcAft>
        <a:defRPr sz="4400">
          <a:solidFill>
            <a:schemeClr val="tx1"/>
          </a:solidFill>
          <a:latin typeface="Calibri" pitchFamily="-109" charset="0"/>
          <a:ea typeface="MS PGothic" panose="020B0600070205080204" pitchFamily="34" charset="-128"/>
          <a:cs typeface="ＭＳ Ｐゴシック" pitchFamily="-109" charset="-128"/>
        </a:defRPr>
      </a:lvl5pPr>
      <a:lvl6pPr marL="457200" algn="ctr" defTabSz="457200" rtl="0" fontAlgn="base">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6pPr>
      <a:lvl7pPr marL="914400" algn="ctr" defTabSz="457200" rtl="0" fontAlgn="base">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7pPr>
      <a:lvl8pPr marL="1371600" algn="ctr" defTabSz="457200" rtl="0" fontAlgn="base">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8pPr>
      <a:lvl9pPr marL="1828800" algn="ctr" defTabSz="457200" rtl="0" fontAlgn="base">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pitchFamily="-109"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7.xml"/><Relationship Id="rId5" Type="http://schemas.openxmlformats.org/officeDocument/2006/relationships/image" Target="../media/image48.emf"/><Relationship Id="rId4" Type="http://schemas.openxmlformats.org/officeDocument/2006/relationships/image" Target="../media/image47.emf"/></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56.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oleObject" Target="../embeddings/oleObject2.bin"/><Relationship Id="rId7" Type="http://schemas.openxmlformats.org/officeDocument/2006/relationships/image" Target="../media/image55.png"/><Relationship Id="rId12" Type="http://schemas.openxmlformats.org/officeDocument/2006/relationships/image" Target="../media/image59.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8.jpeg"/><Relationship Id="rId5" Type="http://schemas.openxmlformats.org/officeDocument/2006/relationships/image" Target="../media/image53.png"/><Relationship Id="rId10" Type="http://schemas.openxmlformats.org/officeDocument/2006/relationships/image" Target="../media/image57.jpeg"/><Relationship Id="rId4" Type="http://schemas.openxmlformats.org/officeDocument/2006/relationships/image" Target="../media/image52.png"/><Relationship Id="rId9" Type="http://schemas.openxmlformats.org/officeDocument/2006/relationships/hyperlink" Target="http://med.pfu.edu.ru/tub/tub2002/03_diag/03_01simpt/03_011erytema.jpg"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FACAE3CC-C202-BA3A-03A4-1CCB76321484}"/>
              </a:ext>
            </a:extLst>
          </p:cNvPr>
          <p:cNvSpPr txBox="1"/>
          <p:nvPr/>
        </p:nvSpPr>
        <p:spPr>
          <a:xfrm>
            <a:off x="717550" y="2120900"/>
            <a:ext cx="7921625" cy="2667000"/>
          </a:xfrm>
          <a:prstGeom prst="rect">
            <a:avLst/>
          </a:prstGeom>
          <a:ln w="28575">
            <a:solidFill>
              <a:srgbClr val="C00000"/>
            </a:solidFill>
          </a:ln>
        </p:spPr>
        <p:style>
          <a:lnRef idx="2">
            <a:schemeClr val="accent2"/>
          </a:lnRef>
          <a:fillRef idx="1">
            <a:schemeClr val="lt1"/>
          </a:fillRef>
          <a:effectRef idx="0">
            <a:schemeClr val="accent2"/>
          </a:effectRef>
          <a:fontRef idx="minor">
            <a:schemeClr val="dk1"/>
          </a:fontRef>
        </p:style>
        <p:txBody>
          <a:bodyPr lIns="91429" tIns="45714" rIns="91429" bIns="45714">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93000"/>
              </a:lnSpc>
              <a:spcBef>
                <a:spcPct val="0"/>
              </a:spcBef>
              <a:buClr>
                <a:srgbClr val="000000"/>
              </a:buClr>
              <a:buFont typeface="Times New Roman" panose="02020603050405020304" pitchFamily="18" charset="0"/>
              <a:buNone/>
              <a:defRPr/>
            </a:pPr>
            <a:r>
              <a:rPr lang="it-IT" altLang="it-IT" sz="6000">
                <a:solidFill>
                  <a:srgbClr val="000000"/>
                </a:solidFill>
                <a:latin typeface="Comic Sans MS" panose="030F0902030302020204" pitchFamily="66" charset="0"/>
              </a:rPr>
              <a:t>Malattie pediatriche ad interessamento orale</a:t>
            </a:r>
          </a:p>
        </p:txBody>
      </p:sp>
      <p:sp>
        <p:nvSpPr>
          <p:cNvPr id="16386" name="CasellaDiTesto 4">
            <a:extLst>
              <a:ext uri="{FF2B5EF4-FFF2-40B4-BE49-F238E27FC236}">
                <a16:creationId xmlns:a16="http://schemas.microsoft.com/office/drawing/2014/main" id="{274726C5-9091-06C8-1A49-F14FE61D5A7B}"/>
              </a:ext>
            </a:extLst>
          </p:cNvPr>
          <p:cNvSpPr txBox="1">
            <a:spLocks noChangeArrowheads="1"/>
          </p:cNvSpPr>
          <p:nvPr/>
        </p:nvSpPr>
        <p:spPr bwMode="auto">
          <a:xfrm>
            <a:off x="2411413" y="333375"/>
            <a:ext cx="4152900" cy="949325"/>
          </a:xfrm>
          <a:prstGeom prst="rect">
            <a:avLst/>
          </a:prstGeom>
          <a:noFill/>
          <a:ln>
            <a:noFill/>
          </a:ln>
        </p:spPr>
        <p:txBody>
          <a:bodyPr lIns="91429" tIns="45714" rIns="91429" bIns="45714">
            <a:spAutoFit/>
          </a:bodyPr>
          <a:lstStyle>
            <a:lvl1pPr>
              <a:lnSpc>
                <a:spcPct val="93000"/>
              </a:lnSpc>
              <a:spcAft>
                <a:spcPts val="1425"/>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1pPr>
            <a:lvl2pPr marL="37931725" indent="-37474525">
              <a:lnSpc>
                <a:spcPct val="93000"/>
              </a:lnSpc>
              <a:spcAft>
                <a:spcPts val="1138"/>
              </a:spcAft>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a:lnSpc>
                <a:spcPct val="93000"/>
              </a:lnSpc>
              <a:spcAft>
                <a:spcPts val="85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a:lnSpc>
                <a:spcPct val="93000"/>
              </a:lnSpc>
              <a:spcAft>
                <a:spcPts val="575"/>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Aft>
                <a:spcPct val="0"/>
              </a:spcAft>
              <a:defRPr/>
            </a:pPr>
            <a:r>
              <a:rPr lang="it-IT" altLang="it-IT" sz="1996" dirty="0">
                <a:latin typeface="Comic Sans MS" panose="030F0902030302020204" pitchFamily="66" charset="0"/>
                <a:cs typeface="Times New Roman" panose="02020603050405020304" pitchFamily="18" charset="0"/>
              </a:rPr>
              <a:t>Pediatria</a:t>
            </a:r>
          </a:p>
          <a:p>
            <a:pPr algn="ctr" eaLnBrk="1" hangingPunct="1">
              <a:spcAft>
                <a:spcPct val="0"/>
              </a:spcAft>
              <a:defRPr/>
            </a:pPr>
            <a:r>
              <a:rPr lang="it-IT" altLang="it-IT" sz="1996" dirty="0" err="1">
                <a:latin typeface="Comic Sans MS" panose="030F0902030302020204" pitchFamily="66" charset="0"/>
                <a:cs typeface="Times New Roman" panose="02020603050405020304" pitchFamily="18" charset="0"/>
              </a:rPr>
              <a:t>C.d.L</a:t>
            </a:r>
            <a:r>
              <a:rPr lang="it-IT" altLang="it-IT" sz="1996" dirty="0">
                <a:latin typeface="Comic Sans MS" panose="030F0902030302020204" pitchFamily="66" charset="0"/>
                <a:cs typeface="Times New Roman" panose="02020603050405020304" pitchFamily="18" charset="0"/>
              </a:rPr>
              <a:t>. Odontostomatologia</a:t>
            </a:r>
          </a:p>
          <a:p>
            <a:pPr algn="ctr" eaLnBrk="1" hangingPunct="1">
              <a:spcAft>
                <a:spcPct val="0"/>
              </a:spcAft>
              <a:defRPr/>
            </a:pPr>
            <a:r>
              <a:rPr lang="it-IT" altLang="it-IT" sz="1996" dirty="0">
                <a:latin typeface="Comic Sans MS" panose="030F0902030302020204" pitchFamily="66" charset="0"/>
                <a:cs typeface="Times New Roman" panose="02020603050405020304" pitchFamily="18" charset="0"/>
              </a:rPr>
              <a:t>A.A. </a:t>
            </a:r>
            <a:r>
              <a:rPr lang="it-IT" altLang="it-IT" sz="1996">
                <a:latin typeface="Comic Sans MS" panose="030F0902030302020204" pitchFamily="66" charset="0"/>
                <a:cs typeface="Times New Roman" panose="02020603050405020304" pitchFamily="18" charset="0"/>
              </a:rPr>
              <a:t>2024/2025</a:t>
            </a:r>
            <a:endParaRPr lang="it-IT" altLang="it-IT" sz="1996" dirty="0">
              <a:latin typeface="Comic Sans MS" panose="030F0902030302020204" pitchFamily="66" charset="0"/>
              <a:cs typeface="Times New Roman" panose="02020603050405020304" pitchFamily="18" charset="0"/>
            </a:endParaRPr>
          </a:p>
        </p:txBody>
      </p:sp>
      <p:sp>
        <p:nvSpPr>
          <p:cNvPr id="16387" name="CasellaDiTesto 5">
            <a:extLst>
              <a:ext uri="{FF2B5EF4-FFF2-40B4-BE49-F238E27FC236}">
                <a16:creationId xmlns:a16="http://schemas.microsoft.com/office/drawing/2014/main" id="{76647371-E760-4A13-2E5F-EE15A18951A4}"/>
              </a:ext>
            </a:extLst>
          </p:cNvPr>
          <p:cNvSpPr txBox="1">
            <a:spLocks noChangeArrowheads="1"/>
          </p:cNvSpPr>
          <p:nvPr/>
        </p:nvSpPr>
        <p:spPr bwMode="auto">
          <a:xfrm>
            <a:off x="92075" y="5208588"/>
            <a:ext cx="7216775" cy="1649412"/>
          </a:xfrm>
          <a:prstGeom prst="rect">
            <a:avLst/>
          </a:prstGeom>
          <a:noFill/>
          <a:ln>
            <a:noFill/>
          </a:ln>
        </p:spPr>
        <p:txBody>
          <a:bodyPr lIns="91429" tIns="45714" rIns="91429" bIns="45714">
            <a:spAutoFit/>
          </a:bodyPr>
          <a:lstStyle>
            <a:lvl1pPr>
              <a:lnSpc>
                <a:spcPct val="93000"/>
              </a:lnSpc>
              <a:spcAft>
                <a:spcPts val="1425"/>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1pPr>
            <a:lvl2pPr marL="37931725" indent="-37474525">
              <a:lnSpc>
                <a:spcPct val="93000"/>
              </a:lnSpc>
              <a:spcAft>
                <a:spcPts val="1138"/>
              </a:spcAft>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a:lnSpc>
                <a:spcPct val="93000"/>
              </a:lnSpc>
              <a:spcAft>
                <a:spcPts val="85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a:lnSpc>
                <a:spcPct val="93000"/>
              </a:lnSpc>
              <a:spcAft>
                <a:spcPts val="575"/>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Aft>
                <a:spcPct val="0"/>
              </a:spcAft>
              <a:defRPr/>
            </a:pPr>
            <a:r>
              <a:rPr lang="it-IT" altLang="it-IT" sz="2177" dirty="0">
                <a:solidFill>
                  <a:schemeClr val="tx1"/>
                </a:solidFill>
                <a:latin typeface="Comic Sans MS" panose="030F0902030302020204" pitchFamily="66" charset="0"/>
              </a:rPr>
              <a:t>prof. Andrea Taddio</a:t>
            </a:r>
          </a:p>
          <a:p>
            <a:pPr eaLnBrk="1" hangingPunct="1">
              <a:spcAft>
                <a:spcPct val="0"/>
              </a:spcAft>
              <a:defRPr/>
            </a:pPr>
            <a:r>
              <a:rPr lang="it-IT" altLang="it-IT" sz="2177" dirty="0">
                <a:solidFill>
                  <a:schemeClr val="tx1"/>
                </a:solidFill>
                <a:latin typeface="Comic Sans MS" panose="030F0902030302020204" pitchFamily="66" charset="0"/>
              </a:rPr>
              <a:t>Università degli Studi di Trieste</a:t>
            </a:r>
          </a:p>
          <a:p>
            <a:pPr eaLnBrk="1" hangingPunct="1">
              <a:spcAft>
                <a:spcPct val="0"/>
              </a:spcAft>
              <a:defRPr/>
            </a:pPr>
            <a:r>
              <a:rPr lang="it-IT" altLang="it-IT" sz="2177" dirty="0">
                <a:solidFill>
                  <a:schemeClr val="tx1"/>
                </a:solidFill>
                <a:latin typeface="Comic Sans MS" panose="030F0902030302020204" pitchFamily="66" charset="0"/>
              </a:rPr>
              <a:t>Clinica Pediatrica – IRCCS Burlo Garofolo, Trieste</a:t>
            </a:r>
          </a:p>
          <a:p>
            <a:pPr eaLnBrk="1" hangingPunct="1">
              <a:spcAft>
                <a:spcPct val="0"/>
              </a:spcAft>
              <a:defRPr/>
            </a:pPr>
            <a:r>
              <a:rPr lang="it-IT" altLang="it-IT" sz="2177" dirty="0" err="1">
                <a:solidFill>
                  <a:schemeClr val="tx1"/>
                </a:solidFill>
                <a:latin typeface="Comic Sans MS" panose="030F0902030302020204" pitchFamily="66" charset="0"/>
              </a:rPr>
              <a:t>Tel</a:t>
            </a:r>
            <a:r>
              <a:rPr lang="it-IT" altLang="it-IT" sz="2177" dirty="0">
                <a:solidFill>
                  <a:schemeClr val="tx1"/>
                </a:solidFill>
                <a:latin typeface="Comic Sans MS" panose="030F0902030302020204" pitchFamily="66" charset="0"/>
              </a:rPr>
              <a:t>: 040-3785312/454; 347-0992322</a:t>
            </a:r>
          </a:p>
          <a:p>
            <a:pPr eaLnBrk="1" hangingPunct="1">
              <a:spcAft>
                <a:spcPct val="0"/>
              </a:spcAft>
              <a:defRPr/>
            </a:pPr>
            <a:r>
              <a:rPr lang="it-IT" altLang="it-IT" sz="2177" dirty="0">
                <a:solidFill>
                  <a:schemeClr val="tx1"/>
                </a:solidFill>
                <a:latin typeface="Comic Sans MS" panose="030F0902030302020204" pitchFamily="66" charset="0"/>
              </a:rPr>
              <a:t>email: </a:t>
            </a:r>
            <a:r>
              <a:rPr lang="it-IT" altLang="it-IT" sz="2177" dirty="0" err="1">
                <a:solidFill>
                  <a:schemeClr val="tx1"/>
                </a:solidFill>
                <a:latin typeface="Comic Sans MS" panose="030F0902030302020204" pitchFamily="66" charset="0"/>
              </a:rPr>
              <a:t>andrea.taddio@burlo.trieste.it</a:t>
            </a:r>
            <a:endParaRPr lang="it-IT" altLang="it-IT" sz="2177" dirty="0">
              <a:solidFill>
                <a:schemeClr val="tx1"/>
              </a:solidFill>
              <a:latin typeface="Comic Sans MS" panose="030F0902030302020204" pitchFamily="66" charset="0"/>
            </a:endParaRPr>
          </a:p>
        </p:txBody>
      </p:sp>
      <p:grpSp>
        <p:nvGrpSpPr>
          <p:cNvPr id="15364" name="Group 147">
            <a:extLst>
              <a:ext uri="{FF2B5EF4-FFF2-40B4-BE49-F238E27FC236}">
                <a16:creationId xmlns:a16="http://schemas.microsoft.com/office/drawing/2014/main" id="{F3E3B2F3-FB2E-14A9-451A-CFBA05D97F3C}"/>
              </a:ext>
            </a:extLst>
          </p:cNvPr>
          <p:cNvGrpSpPr>
            <a:grpSpLocks noChangeAspect="1"/>
          </p:cNvGrpSpPr>
          <p:nvPr/>
        </p:nvGrpSpPr>
        <p:grpSpPr bwMode="auto">
          <a:xfrm>
            <a:off x="260350" y="182563"/>
            <a:ext cx="1287463" cy="1466850"/>
            <a:chOff x="4660" y="7777"/>
            <a:chExt cx="957" cy="1100"/>
          </a:xfrm>
        </p:grpSpPr>
        <p:sp>
          <p:nvSpPr>
            <p:cNvPr id="15367" name="AutoShape 148">
              <a:extLst>
                <a:ext uri="{FF2B5EF4-FFF2-40B4-BE49-F238E27FC236}">
                  <a16:creationId xmlns:a16="http://schemas.microsoft.com/office/drawing/2014/main" id="{95E0FC7E-1CC9-4642-33ED-67052B6DAEA9}"/>
                </a:ext>
              </a:extLst>
            </p:cNvPr>
            <p:cNvSpPr>
              <a:spLocks noChangeAspect="1" noChangeArrowheads="1" noTextEdit="1"/>
            </p:cNvSpPr>
            <p:nvPr/>
          </p:nvSpPr>
          <p:spPr bwMode="auto">
            <a:xfrm>
              <a:off x="4660" y="7777"/>
              <a:ext cx="957" cy="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pic>
          <p:nvPicPr>
            <p:cNvPr id="15368" name="Picture 149" descr="!BURLO">
              <a:extLst>
                <a:ext uri="{FF2B5EF4-FFF2-40B4-BE49-F238E27FC236}">
                  <a16:creationId xmlns:a16="http://schemas.microsoft.com/office/drawing/2014/main" id="{1B4C52B5-AF49-6DFE-F8AF-BC2119FE3D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0" y="7777"/>
              <a:ext cx="957" cy="1100"/>
            </a:xfrm>
            <a:prstGeom prst="rect">
              <a:avLst/>
            </a:prstGeom>
            <a:solidFill>
              <a:srgbClr val="59E1F3"/>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6393" name="Oval 150">
              <a:extLst>
                <a:ext uri="{FF2B5EF4-FFF2-40B4-BE49-F238E27FC236}">
                  <a16:creationId xmlns:a16="http://schemas.microsoft.com/office/drawing/2014/main" id="{024FA094-297D-4008-326D-6691CF5FB6FB}"/>
                </a:ext>
              </a:extLst>
            </p:cNvPr>
            <p:cNvSpPr>
              <a:spLocks noChangeAspect="1" noChangeArrowheads="1"/>
            </p:cNvSpPr>
            <p:nvPr/>
          </p:nvSpPr>
          <p:spPr bwMode="auto">
            <a:xfrm>
              <a:off x="5128" y="8203"/>
              <a:ext cx="459" cy="445"/>
            </a:xfrm>
            <a:prstGeom prst="ellipse">
              <a:avLst/>
            </a:prstGeom>
            <a:solidFill>
              <a:srgbClr val="00CCFF"/>
            </a:solidFill>
            <a:ln w="9525">
              <a:solidFill>
                <a:srgbClr val="000000"/>
              </a:solidFill>
              <a:round/>
              <a:headEnd/>
              <a:tailEnd/>
            </a:ln>
          </p:spPr>
          <p:txBody>
            <a:bodyPr anchor="ctr"/>
            <a:lstStyle>
              <a:lvl1pPr>
                <a:lnSpc>
                  <a:spcPct val="93000"/>
                </a:lnSpc>
                <a:spcAft>
                  <a:spcPts val="1425"/>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1pPr>
              <a:lvl2pPr marL="37931725" indent="-37474525">
                <a:lnSpc>
                  <a:spcPct val="93000"/>
                </a:lnSpc>
                <a:spcAft>
                  <a:spcPts val="1138"/>
                </a:spcAft>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a:lnSpc>
                  <a:spcPct val="93000"/>
                </a:lnSpc>
                <a:spcAft>
                  <a:spcPts val="85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a:lnSpc>
                  <a:spcPct val="93000"/>
                </a:lnSpc>
                <a:spcAft>
                  <a:spcPts val="575"/>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Aft>
                  <a:spcPct val="0"/>
                </a:spcAft>
                <a:defRPr/>
              </a:pPr>
              <a:endParaRPr lang="it-IT" altLang="it-IT" sz="2177">
                <a:solidFill>
                  <a:schemeClr val="bg1"/>
                </a:solidFill>
                <a:latin typeface="Tw Cen MT" panose="020B0602020104020603" pitchFamily="34" charset="77"/>
              </a:endParaRPr>
            </a:p>
          </p:txBody>
        </p:sp>
      </p:grpSp>
      <p:pic>
        <p:nvPicPr>
          <p:cNvPr id="15365" name="Picture 151" descr="logo università">
            <a:extLst>
              <a:ext uri="{FF2B5EF4-FFF2-40B4-BE49-F238E27FC236}">
                <a16:creationId xmlns:a16="http://schemas.microsoft.com/office/drawing/2014/main" id="{3B9F1B6D-E8A5-096C-0D14-93424FE65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7738" y="188913"/>
            <a:ext cx="1522412"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Connettore 1 13">
            <a:extLst>
              <a:ext uri="{FF2B5EF4-FFF2-40B4-BE49-F238E27FC236}">
                <a16:creationId xmlns:a16="http://schemas.microsoft.com/office/drawing/2014/main" id="{872EDB28-2D61-AF0E-1CA0-BE61DE3847ED}"/>
              </a:ext>
            </a:extLst>
          </p:cNvPr>
          <p:cNvCxnSpPr/>
          <p:nvPr/>
        </p:nvCxnSpPr>
        <p:spPr>
          <a:xfrm>
            <a:off x="2222500" y="1301750"/>
            <a:ext cx="4249738"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Immagine 1">
            <a:extLst>
              <a:ext uri="{FF2B5EF4-FFF2-40B4-BE49-F238E27FC236}">
                <a16:creationId xmlns:a16="http://schemas.microsoft.com/office/drawing/2014/main" id="{30952A0C-5500-30E0-75EE-E354BED55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3763" y="1487488"/>
            <a:ext cx="4275137" cy="34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Immagine 4">
            <a:extLst>
              <a:ext uri="{FF2B5EF4-FFF2-40B4-BE49-F238E27FC236}">
                <a16:creationId xmlns:a16="http://schemas.microsoft.com/office/drawing/2014/main" id="{B049CE81-F7D0-2DF9-9FF3-19E0E7CD30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9063"/>
            <a:ext cx="6716713"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CasellaDiTesto 3">
            <a:extLst>
              <a:ext uri="{FF2B5EF4-FFF2-40B4-BE49-F238E27FC236}">
                <a16:creationId xmlns:a16="http://schemas.microsoft.com/office/drawing/2014/main" id="{E31F63F8-4BD9-A3F6-1D6B-C0CCEFBF852A}"/>
              </a:ext>
            </a:extLst>
          </p:cNvPr>
          <p:cNvSpPr txBox="1">
            <a:spLocks noChangeArrowheads="1"/>
          </p:cNvSpPr>
          <p:nvPr/>
        </p:nvSpPr>
        <p:spPr bwMode="auto">
          <a:xfrm>
            <a:off x="165100" y="1543050"/>
            <a:ext cx="4406900"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2800" u="sng">
                <a:latin typeface="Comic Sans MS" panose="030F0902030302020204" pitchFamily="66" charset="0"/>
              </a:rPr>
              <a:t>NOMA sequele: </a:t>
            </a:r>
          </a:p>
          <a:p>
            <a:pPr algn="ctr">
              <a:spcBef>
                <a:spcPct val="0"/>
              </a:spcBef>
              <a:buFontTx/>
              <a:buNone/>
            </a:pPr>
            <a:r>
              <a:rPr lang="it-IT" altLang="it-IT" sz="2800">
                <a:latin typeface="Comic Sans MS" panose="030F0902030302020204" pitchFamily="66" charset="0"/>
              </a:rPr>
              <a:t>Deformità, trisma, anchilosi della mandibola -&gt; problemi nell’alimentazione, incontinenza orale, difficoltà a parlare ed isolamento sociale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Immagine 4">
            <a:extLst>
              <a:ext uri="{FF2B5EF4-FFF2-40B4-BE49-F238E27FC236}">
                <a16:creationId xmlns:a16="http://schemas.microsoft.com/office/drawing/2014/main" id="{7B53C94F-FE51-2BDE-494B-21E869CC16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9063"/>
            <a:ext cx="6716713"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CasellaDiTesto 2">
            <a:extLst>
              <a:ext uri="{FF2B5EF4-FFF2-40B4-BE49-F238E27FC236}">
                <a16:creationId xmlns:a16="http://schemas.microsoft.com/office/drawing/2014/main" id="{53A05D6D-A8BE-C267-54BA-C25E7CCEE80B}"/>
              </a:ext>
            </a:extLst>
          </p:cNvPr>
          <p:cNvSpPr txBox="1">
            <a:spLocks noChangeArrowheads="1"/>
          </p:cNvSpPr>
          <p:nvPr/>
        </p:nvSpPr>
        <p:spPr bwMode="auto">
          <a:xfrm>
            <a:off x="766763" y="1677988"/>
            <a:ext cx="7610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2400">
                <a:latin typeface="Comic Sans MS" panose="030F0902030302020204" pitchFamily="66" charset="0"/>
              </a:rPr>
              <a:t>Trattamento NOMA acuto: terapia antibiotica, terapia antidolorifica (germi saprofiti in immunodepresso)</a:t>
            </a:r>
          </a:p>
        </p:txBody>
      </p:sp>
      <p:sp>
        <p:nvSpPr>
          <p:cNvPr id="25603" name="CasellaDiTesto 3">
            <a:extLst>
              <a:ext uri="{FF2B5EF4-FFF2-40B4-BE49-F238E27FC236}">
                <a16:creationId xmlns:a16="http://schemas.microsoft.com/office/drawing/2014/main" id="{A9D8BE2D-FB10-E213-460B-75AB60C54A65}"/>
              </a:ext>
            </a:extLst>
          </p:cNvPr>
          <p:cNvSpPr txBox="1">
            <a:spLocks noChangeArrowheads="1"/>
          </p:cNvSpPr>
          <p:nvPr/>
        </p:nvSpPr>
        <p:spPr bwMode="auto">
          <a:xfrm>
            <a:off x="587375" y="4973638"/>
            <a:ext cx="7610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2400">
                <a:latin typeface="Comic Sans MS" panose="030F0902030302020204" pitchFamily="66" charset="0"/>
              </a:rPr>
              <a:t>Prevenzione: programmi alimentari adeguati, vaccinazioni, miglioramento delle condizioni igieniche</a:t>
            </a:r>
          </a:p>
        </p:txBody>
      </p:sp>
      <p:sp>
        <p:nvSpPr>
          <p:cNvPr id="25604" name="CasellaDiTesto 4">
            <a:extLst>
              <a:ext uri="{FF2B5EF4-FFF2-40B4-BE49-F238E27FC236}">
                <a16:creationId xmlns:a16="http://schemas.microsoft.com/office/drawing/2014/main" id="{62840948-6989-D481-D3E7-33F0C2A35B15}"/>
              </a:ext>
            </a:extLst>
          </p:cNvPr>
          <p:cNvSpPr txBox="1">
            <a:spLocks noChangeArrowheads="1"/>
          </p:cNvSpPr>
          <p:nvPr/>
        </p:nvSpPr>
        <p:spPr bwMode="auto">
          <a:xfrm>
            <a:off x="479425" y="3695700"/>
            <a:ext cx="7608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2400">
                <a:latin typeface="Comic Sans MS" panose="030F0902030302020204" pitchFamily="66" charset="0"/>
              </a:rPr>
              <a:t>Trattamento sequele: CHIRURGIA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604"/>
                                        </p:tgtEl>
                                        <p:attrNameLst>
                                          <p:attrName>style.visibility</p:attrName>
                                        </p:attrNameLst>
                                      </p:cBhvr>
                                      <p:to>
                                        <p:strVal val="visible"/>
                                      </p:to>
                                    </p:set>
                                    <p:animEffect transition="in" filter="dissolve">
                                      <p:cBhvr>
                                        <p:cTn id="7" dur="500"/>
                                        <p:tgtEl>
                                          <p:spTgt spid="256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603"/>
                                        </p:tgtEl>
                                        <p:attrNameLst>
                                          <p:attrName>style.visibility</p:attrName>
                                        </p:attrNameLst>
                                      </p:cBhvr>
                                      <p:to>
                                        <p:strVal val="visible"/>
                                      </p:to>
                                    </p:set>
                                    <p:animEffect transition="in" filter="dissolve">
                                      <p:cBhvr>
                                        <p:cTn id="12" dur="500"/>
                                        <p:tgtEl>
                                          <p:spTgt spid="25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p:bldP spid="2560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Immagine 3">
            <a:extLst>
              <a:ext uri="{FF2B5EF4-FFF2-40B4-BE49-F238E27FC236}">
                <a16:creationId xmlns:a16="http://schemas.microsoft.com/office/drawing/2014/main" id="{CDF777EE-E818-0F55-31FD-1A3DF67306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3938" y="403225"/>
            <a:ext cx="74930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CasellaDiTesto 4">
            <a:extLst>
              <a:ext uri="{FF2B5EF4-FFF2-40B4-BE49-F238E27FC236}">
                <a16:creationId xmlns:a16="http://schemas.microsoft.com/office/drawing/2014/main" id="{A7C7CFD9-1E99-9123-28BA-0E8392D3CA01}"/>
              </a:ext>
            </a:extLst>
          </p:cNvPr>
          <p:cNvSpPr txBox="1">
            <a:spLocks noChangeArrowheads="1"/>
          </p:cNvSpPr>
          <p:nvPr/>
        </p:nvSpPr>
        <p:spPr bwMode="auto">
          <a:xfrm>
            <a:off x="974725" y="5746750"/>
            <a:ext cx="7493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it-IT" altLang="it-IT" sz="4800">
                <a:latin typeface="Comic Sans MS" panose="030F0902030302020204" pitchFamily="66" charset="0"/>
              </a:rPr>
              <a:t>Anemia e Glossite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CasellaDiTesto 3">
            <a:extLst>
              <a:ext uri="{FF2B5EF4-FFF2-40B4-BE49-F238E27FC236}">
                <a16:creationId xmlns:a16="http://schemas.microsoft.com/office/drawing/2014/main" id="{B2C1640B-2B7A-D901-96E4-0ED570434BAA}"/>
              </a:ext>
            </a:extLst>
          </p:cNvPr>
          <p:cNvSpPr txBox="1">
            <a:spLocks noChangeArrowheads="1"/>
          </p:cNvSpPr>
          <p:nvPr/>
        </p:nvSpPr>
        <p:spPr bwMode="auto">
          <a:xfrm>
            <a:off x="830263" y="406400"/>
            <a:ext cx="7539037" cy="708025"/>
          </a:xfrm>
          <a:prstGeom prst="rect">
            <a:avLst/>
          </a:prstGeom>
          <a:noFill/>
          <a:ln w="25400">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it-IT" altLang="it-IT" sz="4000">
                <a:latin typeface="Comic Sans MS" panose="030F0902030302020204" pitchFamily="66" charset="0"/>
              </a:rPr>
              <a:t>Sindrome di Plummer-Vinson</a:t>
            </a:r>
          </a:p>
        </p:txBody>
      </p:sp>
      <p:sp>
        <p:nvSpPr>
          <p:cNvPr id="27650" name="CasellaDiTesto 4">
            <a:extLst>
              <a:ext uri="{FF2B5EF4-FFF2-40B4-BE49-F238E27FC236}">
                <a16:creationId xmlns:a16="http://schemas.microsoft.com/office/drawing/2014/main" id="{78742EF6-9788-7C7E-2AA6-8C59D5FDC9A4}"/>
              </a:ext>
            </a:extLst>
          </p:cNvPr>
          <p:cNvSpPr txBox="1">
            <a:spLocks noChangeArrowheads="1"/>
          </p:cNvSpPr>
          <p:nvPr/>
        </p:nvSpPr>
        <p:spPr bwMode="auto">
          <a:xfrm>
            <a:off x="830263" y="1425575"/>
            <a:ext cx="79454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it-IT" altLang="it-IT" sz="3600">
                <a:latin typeface="Comic Sans MS" panose="030F0902030302020204" pitchFamily="66" charset="0"/>
              </a:rPr>
              <a:t>Storicamente legata a carenza marziale e predisposizione genetica.</a:t>
            </a:r>
          </a:p>
        </p:txBody>
      </p:sp>
      <p:sp>
        <p:nvSpPr>
          <p:cNvPr id="27651" name="CasellaDiTesto 5">
            <a:extLst>
              <a:ext uri="{FF2B5EF4-FFF2-40B4-BE49-F238E27FC236}">
                <a16:creationId xmlns:a16="http://schemas.microsoft.com/office/drawing/2014/main" id="{EDAF7636-827E-2412-D04B-2C97F0B1CE46}"/>
              </a:ext>
            </a:extLst>
          </p:cNvPr>
          <p:cNvSpPr txBox="1">
            <a:spLocks noChangeArrowheads="1"/>
          </p:cNvSpPr>
          <p:nvPr/>
        </p:nvSpPr>
        <p:spPr bwMode="auto">
          <a:xfrm>
            <a:off x="1454150" y="2782888"/>
            <a:ext cx="60721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it-IT" altLang="it-IT" sz="3600">
                <a:latin typeface="Comic Sans MS" panose="030F0902030302020204" pitchFamily="66" charset="0"/>
              </a:rPr>
              <a:t>Ora rara</a:t>
            </a:r>
          </a:p>
        </p:txBody>
      </p:sp>
      <p:sp>
        <p:nvSpPr>
          <p:cNvPr id="27652" name="CasellaDiTesto 6">
            <a:extLst>
              <a:ext uri="{FF2B5EF4-FFF2-40B4-BE49-F238E27FC236}">
                <a16:creationId xmlns:a16="http://schemas.microsoft.com/office/drawing/2014/main" id="{4422E0FC-9FFC-379B-7354-53FE14A6D4F2}"/>
              </a:ext>
            </a:extLst>
          </p:cNvPr>
          <p:cNvSpPr txBox="1">
            <a:spLocks noChangeArrowheads="1"/>
          </p:cNvSpPr>
          <p:nvPr/>
        </p:nvSpPr>
        <p:spPr bwMode="auto">
          <a:xfrm>
            <a:off x="1285875" y="5106988"/>
            <a:ext cx="66881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it-IT" altLang="it-IT" sz="3600">
                <a:latin typeface="Comic Sans MS" panose="030F0902030302020204" pitchFamily="66" charset="0"/>
              </a:rPr>
              <a:t>Rischio di sviluppare cancro esofageo nel corso degli anni</a:t>
            </a:r>
          </a:p>
        </p:txBody>
      </p:sp>
      <p:sp>
        <p:nvSpPr>
          <p:cNvPr id="27653" name="CasellaDiTesto 5">
            <a:extLst>
              <a:ext uri="{FF2B5EF4-FFF2-40B4-BE49-F238E27FC236}">
                <a16:creationId xmlns:a16="http://schemas.microsoft.com/office/drawing/2014/main" id="{33B1AD10-00A9-0751-0F4F-6F6457E03908}"/>
              </a:ext>
            </a:extLst>
          </p:cNvPr>
          <p:cNvSpPr txBox="1">
            <a:spLocks noChangeArrowheads="1"/>
          </p:cNvSpPr>
          <p:nvPr/>
        </p:nvSpPr>
        <p:spPr bwMode="auto">
          <a:xfrm>
            <a:off x="487363" y="3667125"/>
            <a:ext cx="8285162"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it-IT" altLang="it-IT" sz="3600">
                <a:latin typeface="Comic Sans MS" panose="030F0902030302020204" pitchFamily="66" charset="0"/>
              </a:rPr>
              <a:t>Triade: anemia ferro-carenziale, stenosi esofagea, vescicole esofagee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653"/>
                                        </p:tgtEl>
                                        <p:attrNameLst>
                                          <p:attrName>style.visibility</p:attrName>
                                        </p:attrNameLst>
                                      </p:cBhvr>
                                      <p:to>
                                        <p:strVal val="visible"/>
                                      </p:to>
                                    </p:set>
                                    <p:animEffect transition="in" filter="dissolve">
                                      <p:cBhvr>
                                        <p:cTn id="7" dur="500"/>
                                        <p:tgtEl>
                                          <p:spTgt spid="276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652"/>
                                        </p:tgtEl>
                                        <p:attrNameLst>
                                          <p:attrName>style.visibility</p:attrName>
                                        </p:attrNameLst>
                                      </p:cBhvr>
                                      <p:to>
                                        <p:strVal val="visible"/>
                                      </p:to>
                                    </p:set>
                                    <p:animEffect transition="in" filter="dissolve">
                                      <p:cBhvr>
                                        <p:cTn id="12"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p:bldP spid="2765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CasellaDiTesto 3">
            <a:extLst>
              <a:ext uri="{FF2B5EF4-FFF2-40B4-BE49-F238E27FC236}">
                <a16:creationId xmlns:a16="http://schemas.microsoft.com/office/drawing/2014/main" id="{56724611-DB2E-17D1-FD22-129D5CB7E014}"/>
              </a:ext>
            </a:extLst>
          </p:cNvPr>
          <p:cNvSpPr txBox="1">
            <a:spLocks noChangeArrowheads="1"/>
          </p:cNvSpPr>
          <p:nvPr/>
        </p:nvSpPr>
        <p:spPr bwMode="auto">
          <a:xfrm>
            <a:off x="1204913" y="244475"/>
            <a:ext cx="6837362" cy="830263"/>
          </a:xfrm>
          <a:prstGeom prst="rect">
            <a:avLst/>
          </a:prstGeom>
          <a:noFill/>
          <a:ln w="25400">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it-IT" altLang="it-IT" sz="4800">
                <a:latin typeface="Comic Sans MS" panose="030F0902030302020204" pitchFamily="66" charset="0"/>
              </a:rPr>
              <a:t>Cheilite angolare</a:t>
            </a:r>
          </a:p>
        </p:txBody>
      </p:sp>
      <p:pic>
        <p:nvPicPr>
          <p:cNvPr id="28674" name="Immagine 4">
            <a:extLst>
              <a:ext uri="{FF2B5EF4-FFF2-40B4-BE49-F238E27FC236}">
                <a16:creationId xmlns:a16="http://schemas.microsoft.com/office/drawing/2014/main" id="{53DB7F0C-5AC9-15F6-448D-AB031A3BDB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6388" y="1312863"/>
            <a:ext cx="4132262"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CasellaDiTesto 3">
            <a:extLst>
              <a:ext uri="{FF2B5EF4-FFF2-40B4-BE49-F238E27FC236}">
                <a16:creationId xmlns:a16="http://schemas.microsoft.com/office/drawing/2014/main" id="{F0BB0832-F894-B2A2-402A-F62E62E5D0E4}"/>
              </a:ext>
            </a:extLst>
          </p:cNvPr>
          <p:cNvSpPr txBox="1">
            <a:spLocks noChangeArrowheads="1"/>
          </p:cNvSpPr>
          <p:nvPr/>
        </p:nvSpPr>
        <p:spPr bwMode="auto">
          <a:xfrm>
            <a:off x="830263" y="406400"/>
            <a:ext cx="7539037" cy="708025"/>
          </a:xfrm>
          <a:prstGeom prst="rect">
            <a:avLst/>
          </a:prstGeom>
          <a:noFill/>
          <a:ln w="25400">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it-IT" altLang="it-IT" sz="4000">
                <a:latin typeface="Comic Sans MS" panose="030F0902030302020204" pitchFamily="66" charset="0"/>
              </a:rPr>
              <a:t>Cheilite angolare</a:t>
            </a:r>
          </a:p>
        </p:txBody>
      </p:sp>
      <p:sp>
        <p:nvSpPr>
          <p:cNvPr id="29698" name="CasellaDiTesto 4">
            <a:extLst>
              <a:ext uri="{FF2B5EF4-FFF2-40B4-BE49-F238E27FC236}">
                <a16:creationId xmlns:a16="http://schemas.microsoft.com/office/drawing/2014/main" id="{6D536552-FD41-EF75-B105-349EED1088C5}"/>
              </a:ext>
            </a:extLst>
          </p:cNvPr>
          <p:cNvSpPr txBox="1">
            <a:spLocks noChangeArrowheads="1"/>
          </p:cNvSpPr>
          <p:nvPr/>
        </p:nvSpPr>
        <p:spPr bwMode="auto">
          <a:xfrm>
            <a:off x="130175" y="1446213"/>
            <a:ext cx="8937625" cy="49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it-IT" altLang="it-IT" sz="3600">
                <a:latin typeface="Comic Sans MS" panose="030F0902030302020204" pitchFamily="66" charset="0"/>
              </a:rPr>
              <a:t>Associata a infezione locale, eventi irritativi locali e deficit nutrizionali (Ferro, Vitamine B soprattutto)</a:t>
            </a:r>
          </a:p>
          <a:p>
            <a:pPr algn="ctr" eaLnBrk="1" hangingPunct="1">
              <a:spcBef>
                <a:spcPct val="0"/>
              </a:spcBef>
              <a:buFontTx/>
              <a:buNone/>
            </a:pPr>
            <a:endParaRPr lang="it-IT" altLang="it-IT" sz="3600">
              <a:latin typeface="Comic Sans MS" panose="030F0902030302020204" pitchFamily="66" charset="0"/>
            </a:endParaRPr>
          </a:p>
          <a:p>
            <a:pPr algn="ctr">
              <a:buFont typeface="Arial" panose="020B0604020202020204" pitchFamily="34" charset="0"/>
              <a:buNone/>
            </a:pPr>
            <a:r>
              <a:rPr lang="it-IT" altLang="it-IT" sz="3600">
                <a:latin typeface="Comic Sans MS" panose="030F0902030302020204" pitchFamily="66" charset="0"/>
              </a:rPr>
              <a:t>Se monolaterale pensare anche ad una malocclusione </a:t>
            </a:r>
            <a:r>
              <a:rPr lang="it-IT" altLang="it-IT" sz="1800">
                <a:latin typeface="Comic Sans MS" panose="030F0902030302020204" pitchFamily="66" charset="0"/>
              </a:rPr>
              <a:t>(La minima asimmetria della rima orale che ne deriva, e che sfuggirebbe a una osservazione superficiale, produce una cattiva tenuta monolaterale e un minimo, ma costante scolo di saliva che, associato a un minimo eczema periorale, produce la cheilite)</a:t>
            </a:r>
          </a:p>
          <a:p>
            <a:pPr algn="ctr" eaLnBrk="1" hangingPunct="1">
              <a:spcBef>
                <a:spcPct val="0"/>
              </a:spcBef>
              <a:buFontTx/>
              <a:buNone/>
            </a:pPr>
            <a:endParaRPr lang="it-IT" altLang="it-IT" sz="3600">
              <a:latin typeface="Comic Sans MS" panose="030F09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698">
                                            <p:txEl>
                                              <p:pRg st="2" end="2"/>
                                            </p:txEl>
                                          </p:spTgt>
                                        </p:tgtEl>
                                        <p:attrNameLst>
                                          <p:attrName>style.visibility</p:attrName>
                                        </p:attrNameLst>
                                      </p:cBhvr>
                                      <p:to>
                                        <p:strVal val="visible"/>
                                      </p:to>
                                    </p:set>
                                    <p:animEffect transition="in" filter="dissolve">
                                      <p:cBhvr>
                                        <p:cTn id="7" dur="500"/>
                                        <p:tgtEl>
                                          <p:spTgt spid="2969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CasellaDiTesto 3">
            <a:extLst>
              <a:ext uri="{FF2B5EF4-FFF2-40B4-BE49-F238E27FC236}">
                <a16:creationId xmlns:a16="http://schemas.microsoft.com/office/drawing/2014/main" id="{6FEF8FED-0216-3DA0-F6BB-8F5A434E0A60}"/>
              </a:ext>
            </a:extLst>
          </p:cNvPr>
          <p:cNvSpPr txBox="1">
            <a:spLocks noChangeArrowheads="1"/>
          </p:cNvSpPr>
          <p:nvPr/>
        </p:nvSpPr>
        <p:spPr bwMode="auto">
          <a:xfrm>
            <a:off x="1741488" y="2555875"/>
            <a:ext cx="61547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it-IT" altLang="it-IT" sz="6000">
                <a:latin typeface="Comic Sans MS" panose="030F0902030302020204" pitchFamily="66" charset="0"/>
              </a:rPr>
              <a:t>AFTOSI ORALE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3">
            <a:extLst>
              <a:ext uri="{FF2B5EF4-FFF2-40B4-BE49-F238E27FC236}">
                <a16:creationId xmlns:a16="http://schemas.microsoft.com/office/drawing/2014/main" id="{D03E382F-4760-E222-3081-FDA5219B8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9275" y="685800"/>
            <a:ext cx="4556125"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3" descr="Nuova immagine">
            <a:extLst>
              <a:ext uri="{FF2B5EF4-FFF2-40B4-BE49-F238E27FC236}">
                <a16:creationId xmlns:a16="http://schemas.microsoft.com/office/drawing/2014/main" id="{5A543DD6-3133-AB96-25A8-4F093345D4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124200"/>
            <a:ext cx="4872038"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Oval 4">
            <a:extLst>
              <a:ext uri="{FF2B5EF4-FFF2-40B4-BE49-F238E27FC236}">
                <a16:creationId xmlns:a16="http://schemas.microsoft.com/office/drawing/2014/main" id="{5682470B-DCDD-AB49-1E50-207AEC23D335}"/>
              </a:ext>
            </a:extLst>
          </p:cNvPr>
          <p:cNvSpPr>
            <a:spLocks noChangeArrowheads="1"/>
          </p:cNvSpPr>
          <p:nvPr/>
        </p:nvSpPr>
        <p:spPr bwMode="auto">
          <a:xfrm>
            <a:off x="2514600" y="4114800"/>
            <a:ext cx="1066800" cy="9144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it-IT" altLang="it-IT" sz="1800"/>
          </a:p>
        </p:txBody>
      </p:sp>
      <p:sp>
        <p:nvSpPr>
          <p:cNvPr id="3077" name="Oval 5">
            <a:extLst>
              <a:ext uri="{FF2B5EF4-FFF2-40B4-BE49-F238E27FC236}">
                <a16:creationId xmlns:a16="http://schemas.microsoft.com/office/drawing/2014/main" id="{B3775B6D-0F71-A219-DFE9-0C011A2667D9}"/>
              </a:ext>
            </a:extLst>
          </p:cNvPr>
          <p:cNvSpPr>
            <a:spLocks noChangeArrowheads="1"/>
          </p:cNvSpPr>
          <p:nvPr/>
        </p:nvSpPr>
        <p:spPr bwMode="auto">
          <a:xfrm>
            <a:off x="6553200" y="1447800"/>
            <a:ext cx="1447800" cy="13716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it-IT" altLang="it-IT" sz="1800"/>
          </a:p>
        </p:txBody>
      </p:sp>
      <p:sp>
        <p:nvSpPr>
          <p:cNvPr id="31749" name="Text Box 6">
            <a:extLst>
              <a:ext uri="{FF2B5EF4-FFF2-40B4-BE49-F238E27FC236}">
                <a16:creationId xmlns:a16="http://schemas.microsoft.com/office/drawing/2014/main" id="{3983E4D6-8223-C780-D4C6-75F7B2951068}"/>
              </a:ext>
            </a:extLst>
          </p:cNvPr>
          <p:cNvSpPr txBox="1">
            <a:spLocks noChangeArrowheads="1"/>
          </p:cNvSpPr>
          <p:nvPr/>
        </p:nvSpPr>
        <p:spPr bwMode="auto">
          <a:xfrm>
            <a:off x="76200" y="330200"/>
            <a:ext cx="1693863" cy="1066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a:latin typeface="Comic Sans MS" panose="030F0902030302020204" pitchFamily="66" charset="0"/>
              </a:rPr>
              <a:t>Le afte,</a:t>
            </a:r>
          </a:p>
          <a:p>
            <a:pPr eaLnBrk="1" hangingPunct="1">
              <a:spcBef>
                <a:spcPct val="0"/>
              </a:spcBef>
              <a:buFontTx/>
              <a:buNone/>
            </a:pPr>
            <a:endParaRPr lang="it-IT" altLang="it-IT">
              <a:latin typeface="Comic Sans MS" panose="030F0902030302020204" pitchFamily="66" charset="0"/>
            </a:endParaRPr>
          </a:p>
        </p:txBody>
      </p:sp>
      <p:sp>
        <p:nvSpPr>
          <p:cNvPr id="3079" name="Text Box 7">
            <a:extLst>
              <a:ext uri="{FF2B5EF4-FFF2-40B4-BE49-F238E27FC236}">
                <a16:creationId xmlns:a16="http://schemas.microsoft.com/office/drawing/2014/main" id="{943CF850-0F4F-5AA6-8298-9C5A13722673}"/>
              </a:ext>
            </a:extLst>
          </p:cNvPr>
          <p:cNvSpPr txBox="1">
            <a:spLocks noChangeArrowheads="1"/>
          </p:cNvSpPr>
          <p:nvPr/>
        </p:nvSpPr>
        <p:spPr bwMode="auto">
          <a:xfrm>
            <a:off x="1673225" y="330200"/>
            <a:ext cx="2517775" cy="1066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a:latin typeface="Comic Sans MS" panose="030F0902030302020204" pitchFamily="66" charset="0"/>
              </a:rPr>
              <a:t>un mistero ?</a:t>
            </a:r>
          </a:p>
          <a:p>
            <a:pPr eaLnBrk="1" hangingPunct="1">
              <a:spcBef>
                <a:spcPct val="0"/>
              </a:spcBef>
              <a:buFontTx/>
              <a:buNone/>
            </a:pPr>
            <a:endParaRPr lang="it-IT" altLang="it-IT">
              <a:latin typeface="Comic Sans MS" panose="030F09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9"/>
                                        </p:tgtEl>
                                        <p:attrNameLst>
                                          <p:attrName>style.visibility</p:attrName>
                                        </p:attrNameLst>
                                      </p:cBhvr>
                                      <p:to>
                                        <p:strVal val="visible"/>
                                      </p:to>
                                    </p:set>
                                    <p:anim calcmode="lin" valueType="num">
                                      <p:cBhvr additive="base">
                                        <p:cTn id="7" dur="500" fill="hold"/>
                                        <p:tgtEl>
                                          <p:spTgt spid="3079"/>
                                        </p:tgtEl>
                                        <p:attrNameLst>
                                          <p:attrName>ppt_x</p:attrName>
                                        </p:attrNameLst>
                                      </p:cBhvr>
                                      <p:tavLst>
                                        <p:tav tm="0">
                                          <p:val>
                                            <p:strVal val="0-#ppt_w/2"/>
                                          </p:val>
                                        </p:tav>
                                        <p:tav tm="100000">
                                          <p:val>
                                            <p:strVal val="#ppt_x"/>
                                          </p:val>
                                        </p:tav>
                                      </p:tavLst>
                                    </p:anim>
                                    <p:anim calcmode="lin" valueType="num">
                                      <p:cBhvr additive="base">
                                        <p:cTn id="8" dur="500" fill="hold"/>
                                        <p:tgtEl>
                                          <p:spTgt spid="307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76"/>
                                        </p:tgtEl>
                                        <p:attrNameLst>
                                          <p:attrName>style.visibility</p:attrName>
                                        </p:attrNameLst>
                                      </p:cBhvr>
                                      <p:to>
                                        <p:strVal val="visible"/>
                                      </p:to>
                                    </p:set>
                                    <p:anim calcmode="lin" valueType="num">
                                      <p:cBhvr additive="base">
                                        <p:cTn id="13" dur="500" fill="hold"/>
                                        <p:tgtEl>
                                          <p:spTgt spid="3076"/>
                                        </p:tgtEl>
                                        <p:attrNameLst>
                                          <p:attrName>ppt_x</p:attrName>
                                        </p:attrNameLst>
                                      </p:cBhvr>
                                      <p:tavLst>
                                        <p:tav tm="0">
                                          <p:val>
                                            <p:strVal val="0-#ppt_w/2"/>
                                          </p:val>
                                        </p:tav>
                                        <p:tav tm="100000">
                                          <p:val>
                                            <p:strVal val="#ppt_x"/>
                                          </p:val>
                                        </p:tav>
                                      </p:tavLst>
                                    </p:anim>
                                    <p:anim calcmode="lin" valueType="num">
                                      <p:cBhvr additive="base">
                                        <p:cTn id="14" dur="5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077"/>
                                        </p:tgtEl>
                                        <p:attrNameLst>
                                          <p:attrName>style.visibility</p:attrName>
                                        </p:attrNameLst>
                                      </p:cBhvr>
                                      <p:to>
                                        <p:strVal val="visible"/>
                                      </p:to>
                                    </p:set>
                                    <p:anim calcmode="lin" valueType="num">
                                      <p:cBhvr additive="base">
                                        <p:cTn id="19" dur="500" fill="hold"/>
                                        <p:tgtEl>
                                          <p:spTgt spid="3077"/>
                                        </p:tgtEl>
                                        <p:attrNameLst>
                                          <p:attrName>ppt_x</p:attrName>
                                        </p:attrNameLst>
                                      </p:cBhvr>
                                      <p:tavLst>
                                        <p:tav tm="0">
                                          <p:val>
                                            <p:strVal val="0-#ppt_w/2"/>
                                          </p:val>
                                        </p:tav>
                                        <p:tav tm="100000">
                                          <p:val>
                                            <p:strVal val="#ppt_x"/>
                                          </p:val>
                                        </p:tav>
                                      </p:tavLst>
                                    </p:anim>
                                    <p:anim calcmode="lin" valueType="num">
                                      <p:cBhvr additive="base">
                                        <p:cTn id="20" dur="500" fill="hold"/>
                                        <p:tgtEl>
                                          <p:spTgt spid="30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animBg="1"/>
      <p:bldP spid="3077" grpId="0" animBg="1"/>
      <p:bldP spid="3079"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CasellaDiTesto 1">
            <a:extLst>
              <a:ext uri="{FF2B5EF4-FFF2-40B4-BE49-F238E27FC236}">
                <a16:creationId xmlns:a16="http://schemas.microsoft.com/office/drawing/2014/main" id="{E9C5BD03-4DDD-4DB2-15D4-AD7703E1220A}"/>
              </a:ext>
            </a:extLst>
          </p:cNvPr>
          <p:cNvSpPr txBox="1">
            <a:spLocks noChangeArrowheads="1"/>
          </p:cNvSpPr>
          <p:nvPr/>
        </p:nvSpPr>
        <p:spPr bwMode="auto">
          <a:xfrm>
            <a:off x="663575" y="217488"/>
            <a:ext cx="7837488" cy="70802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4000">
                <a:latin typeface="Comic Sans MS" panose="030F0902030302020204" pitchFamily="66" charset="0"/>
              </a:rPr>
              <a:t>AFTOSI ORALE RICORRENTE</a:t>
            </a:r>
          </a:p>
        </p:txBody>
      </p:sp>
      <p:sp>
        <p:nvSpPr>
          <p:cNvPr id="3" name="CasellaDiTesto 2">
            <a:extLst>
              <a:ext uri="{FF2B5EF4-FFF2-40B4-BE49-F238E27FC236}">
                <a16:creationId xmlns:a16="http://schemas.microsoft.com/office/drawing/2014/main" id="{FCEADB93-3118-0E9E-79D2-D669E7E76481}"/>
              </a:ext>
            </a:extLst>
          </p:cNvPr>
          <p:cNvSpPr txBox="1">
            <a:spLocks noChangeArrowheads="1"/>
          </p:cNvSpPr>
          <p:nvPr/>
        </p:nvSpPr>
        <p:spPr bwMode="auto">
          <a:xfrm>
            <a:off x="403225" y="1131888"/>
            <a:ext cx="83820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2000">
                <a:latin typeface="Comic Sans MS" panose="030F0902030302020204" pitchFamily="66" charset="0"/>
              </a:rPr>
              <a:t>L’aftosi orale ricorrente (AOR) è un problema frequente che interessa fino al 60-70% delle persone in qualche periodo della vita. </a:t>
            </a:r>
          </a:p>
          <a:p>
            <a:pPr algn="ctr">
              <a:spcBef>
                <a:spcPct val="0"/>
              </a:spcBef>
              <a:buFontTx/>
              <a:buNone/>
            </a:pPr>
            <a:endParaRPr lang="it-IT" altLang="it-IT" sz="2000">
              <a:latin typeface="Comic Sans MS" panose="030F0902030302020204" pitchFamily="66" charset="0"/>
            </a:endParaRPr>
          </a:p>
          <a:p>
            <a:pPr algn="ctr">
              <a:spcBef>
                <a:spcPct val="0"/>
              </a:spcBef>
              <a:buFontTx/>
              <a:buNone/>
            </a:pPr>
            <a:r>
              <a:rPr lang="it-IT" altLang="it-IT" sz="2000">
                <a:latin typeface="Comic Sans MS" panose="030F0902030302020204" pitchFamily="66" charset="0"/>
              </a:rPr>
              <a:t>Nella maggior parte dei casi, l’AOR è ben caratterizzata sul piano clinico (ricorrenza di ulcere dolorose circoscritte della mucosa orale, in assenza di ogni altra manifestazione clinica e con risoluzione spontanea in una decina di giorni) e costituisce per questa ragione un fenomeno clinico di regola facilmente riconosciuto (e accettato come parafisiologico) da chi ne è affetto.</a:t>
            </a:r>
          </a:p>
          <a:p>
            <a:pPr algn="ctr">
              <a:spcBef>
                <a:spcPct val="0"/>
              </a:spcBef>
              <a:buFontTx/>
              <a:buNone/>
            </a:pPr>
            <a:endParaRPr lang="it-IT" altLang="it-IT" sz="2000">
              <a:latin typeface="Comic Sans MS" panose="030F0902030302020204" pitchFamily="66" charset="0"/>
            </a:endParaRPr>
          </a:p>
          <a:p>
            <a:pPr algn="ctr">
              <a:spcBef>
                <a:spcPct val="0"/>
              </a:spcBef>
              <a:buFontTx/>
              <a:buNone/>
            </a:pPr>
            <a:r>
              <a:rPr lang="it-IT" altLang="it-IT" sz="2000">
                <a:latin typeface="Comic Sans MS" panose="030F0902030302020204" pitchFamily="66" charset="0"/>
              </a:rPr>
              <a:t>Ulcerazioni orali dolorose, più o meno invalidanti, multiple o solitarie,</a:t>
            </a:r>
          </a:p>
          <a:p>
            <a:pPr algn="ctr">
              <a:spcBef>
                <a:spcPct val="0"/>
              </a:spcBef>
              <a:buFontTx/>
              <a:buNone/>
            </a:pPr>
            <a:r>
              <a:rPr lang="it-IT" altLang="it-IT" sz="2000">
                <a:latin typeface="Comic Sans MS" panose="030F0902030302020204" pitchFamily="66" charset="0"/>
              </a:rPr>
              <a:t>a diversa localizzazione, e che tendono a presentarsi in maniera ripetuta (3 o più episodi all’anno), che compaiono tipicamente nell’infanzia e tendono a diminuire intorno alla terza decade, in</a:t>
            </a:r>
          </a:p>
          <a:p>
            <a:pPr algn="ctr">
              <a:spcBef>
                <a:spcPct val="0"/>
              </a:spcBef>
              <a:buFontTx/>
              <a:buNone/>
            </a:pPr>
            <a:r>
              <a:rPr lang="it-IT" altLang="it-IT" sz="2000">
                <a:latin typeface="Comic Sans MS" panose="030F0902030302020204" pitchFamily="66" charset="0"/>
              </a:rPr>
              <a:t>individui altrimenti sani</a:t>
            </a:r>
          </a:p>
          <a:p>
            <a:pPr algn="ctr">
              <a:spcBef>
                <a:spcPct val="0"/>
              </a:spcBef>
              <a:buFontTx/>
              <a:buNone/>
            </a:pPr>
            <a:endParaRPr lang="it-IT" altLang="it-IT" sz="2000">
              <a:latin typeface="Comic Sans MS" panose="030F09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dissolve">
                                      <p:cBhvr>
                                        <p:cTn id="15" dur="500"/>
                                        <p:tgtEl>
                                          <p:spTgt spid="3">
                                            <p:txEl>
                                              <p:pRg st="5" end="5"/>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dissolve">
                                      <p:cBhvr>
                                        <p:cTn id="1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A6368F1-7CEC-9724-356F-320BEBF43E3C}"/>
              </a:ext>
            </a:extLst>
          </p:cNvPr>
          <p:cNvSpPr txBox="1">
            <a:spLocks noChangeArrowheads="1"/>
          </p:cNvSpPr>
          <p:nvPr/>
        </p:nvSpPr>
        <p:spPr bwMode="auto">
          <a:xfrm>
            <a:off x="130175" y="1262063"/>
            <a:ext cx="8828088" cy="501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2000">
                <a:latin typeface="Comic Sans MS" panose="030F0902030302020204" pitchFamily="66" charset="0"/>
              </a:rPr>
              <a:t>Inizialmente le afte (la parola afta deriva, come anche afa, dal greco</a:t>
            </a:r>
            <a:r>
              <a:rPr lang="el-GR" altLang="it-IT" sz="2000">
                <a:latin typeface="Arial" panose="020B0604020202020204" pitchFamily="34" charset="0"/>
              </a:rPr>
              <a:t> </a:t>
            </a:r>
            <a:r>
              <a:rPr lang="it-IT" altLang="it-IT" sz="2000">
                <a:latin typeface="Comic Sans MS" panose="030F0902030302020204" pitchFamily="66" charset="0"/>
              </a:rPr>
              <a:t>che significa “accendere, essere acceso”) si presentano come papule dure ed eritematose, che si erodono rapidamente, dando il classico aspetto di forma rotonda o ovalare, con un diametro di circa 3-4 mm (ma a volte anche molto di più), formato dall’ulcera necrotica vera e propria, di un colore bianco-giallastro (dovuta alla formazione di strati di fibrina), circondata da un alone eritematoso.</a:t>
            </a:r>
          </a:p>
          <a:p>
            <a:pPr algn="ctr">
              <a:spcBef>
                <a:spcPct val="0"/>
              </a:spcBef>
              <a:buFontTx/>
              <a:buNone/>
            </a:pPr>
            <a:endParaRPr lang="it-IT" altLang="it-IT" sz="2000">
              <a:latin typeface="Comic Sans MS" panose="030F0902030302020204" pitchFamily="66" charset="0"/>
            </a:endParaRPr>
          </a:p>
          <a:p>
            <a:pPr algn="ctr">
              <a:spcBef>
                <a:spcPct val="0"/>
              </a:spcBef>
              <a:buFontTx/>
              <a:buNone/>
            </a:pPr>
            <a:r>
              <a:rPr lang="it-IT" altLang="it-IT" sz="2000">
                <a:latin typeface="Comic Sans MS" panose="030F0902030302020204" pitchFamily="66" charset="0"/>
              </a:rPr>
              <a:t>Solitamente le lesioni colpiscono la mucosa molle, non-masticatoria, della</a:t>
            </a:r>
          </a:p>
          <a:p>
            <a:pPr algn="ctr">
              <a:spcBef>
                <a:spcPct val="0"/>
              </a:spcBef>
              <a:buFontTx/>
              <a:buNone/>
            </a:pPr>
            <a:r>
              <a:rPr lang="it-IT" altLang="it-IT" sz="2000">
                <a:latin typeface="Comic Sans MS" panose="030F0902030302020204" pitchFamily="66" charset="0"/>
              </a:rPr>
              <a:t>cavità orale, risparmiando quasi sempre la mucosa del palato duro e delle</a:t>
            </a:r>
          </a:p>
          <a:p>
            <a:pPr algn="ctr">
              <a:spcBef>
                <a:spcPct val="0"/>
              </a:spcBef>
              <a:buFontTx/>
              <a:buNone/>
            </a:pPr>
            <a:r>
              <a:rPr lang="it-IT" altLang="it-IT" sz="2000">
                <a:latin typeface="Comic Sans MS" panose="030F0902030302020204" pitchFamily="66" charset="0"/>
              </a:rPr>
              <a:t>gengive. Le sedi preferenziali sono la superficie inferiore della lingua e il pavimento della bocca così come le superfici mucose della bocca, delle labbra, del fornice, del palato molle e dell’orofaringe. La gran parte delle ulcere causano un dolore circoscritto e molto intenso per l’intera durata del processo di guarigione, che avviene spontaneamente in 1-4 settimane.</a:t>
            </a:r>
          </a:p>
          <a:p>
            <a:pPr algn="ctr">
              <a:spcBef>
                <a:spcPct val="0"/>
              </a:spcBef>
              <a:buFontTx/>
              <a:buNone/>
            </a:pPr>
            <a:endParaRPr lang="it-IT" altLang="it-IT" sz="2000">
              <a:latin typeface="Comic Sans MS" panose="030F0902030302020204" pitchFamily="66" charset="0"/>
            </a:endParaRPr>
          </a:p>
        </p:txBody>
      </p:sp>
      <p:sp>
        <p:nvSpPr>
          <p:cNvPr id="33794" name="CasellaDiTesto 2">
            <a:extLst>
              <a:ext uri="{FF2B5EF4-FFF2-40B4-BE49-F238E27FC236}">
                <a16:creationId xmlns:a16="http://schemas.microsoft.com/office/drawing/2014/main" id="{A38AFA1F-5AA3-28E4-64E4-8C29F2FB1FA8}"/>
              </a:ext>
            </a:extLst>
          </p:cNvPr>
          <p:cNvSpPr txBox="1">
            <a:spLocks noChangeArrowheads="1"/>
          </p:cNvSpPr>
          <p:nvPr/>
        </p:nvSpPr>
        <p:spPr bwMode="auto">
          <a:xfrm>
            <a:off x="663575" y="217488"/>
            <a:ext cx="7837488" cy="70802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4000">
                <a:latin typeface="Comic Sans MS" panose="030F0902030302020204" pitchFamily="66" charset="0"/>
              </a:rPr>
              <a:t>AFTOSI ORALE RICORRENTE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dissolve">
                                      <p:cBhvr>
                                        <p:cTn id="7" dur="500"/>
                                        <p:tgtEl>
                                          <p:spTgt spid="2">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dissolve">
                                      <p:cBhvr>
                                        <p:cTn id="10" dur="500"/>
                                        <p:tgtEl>
                                          <p:spTgt spid="2">
                                            <p:txEl>
                                              <p:pRg st="3" end="3"/>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dissolve">
                                      <p:cBhvr>
                                        <p:cTn id="1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5">
            <a:extLst>
              <a:ext uri="{FF2B5EF4-FFF2-40B4-BE49-F238E27FC236}">
                <a16:creationId xmlns:a16="http://schemas.microsoft.com/office/drawing/2014/main" id="{9F13A6CC-F0D5-F0F4-13EA-22AD446CD5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5563" y="1092200"/>
            <a:ext cx="3952875" cy="46736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CasellaDiTesto 1">
            <a:extLst>
              <a:ext uri="{FF2B5EF4-FFF2-40B4-BE49-F238E27FC236}">
                <a16:creationId xmlns:a16="http://schemas.microsoft.com/office/drawing/2014/main" id="{269DBF78-F2D9-C4A7-1ACC-D192F0337183}"/>
              </a:ext>
            </a:extLst>
          </p:cNvPr>
          <p:cNvSpPr txBox="1">
            <a:spLocks noChangeArrowheads="1"/>
          </p:cNvSpPr>
          <p:nvPr/>
        </p:nvSpPr>
        <p:spPr bwMode="auto">
          <a:xfrm>
            <a:off x="157163" y="1871663"/>
            <a:ext cx="88296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it-IT" altLang="it-IT" sz="2000">
                <a:latin typeface="Comic Sans MS" panose="030F0902030302020204" pitchFamily="66" charset="0"/>
              </a:rPr>
              <a:t>Le </a:t>
            </a:r>
            <a:r>
              <a:rPr lang="it-IT" altLang="it-IT" sz="2000" b="1">
                <a:latin typeface="Comic Sans MS" panose="030F0902030302020204" pitchFamily="66" charset="0"/>
              </a:rPr>
              <a:t>lesioni aftose minori </a:t>
            </a:r>
            <a:r>
              <a:rPr lang="it-IT" altLang="it-IT" sz="2000">
                <a:latin typeface="Comic Sans MS" panose="030F0902030302020204" pitchFamily="66" charset="0"/>
              </a:rPr>
              <a:t>sono le forme più frequenti (75- 85%), hanno un diametro da 2 a 8 mm; si localizzano a livello della mucosa</a:t>
            </a:r>
          </a:p>
          <a:p>
            <a:pPr>
              <a:spcBef>
                <a:spcPct val="0"/>
              </a:spcBef>
              <a:buFontTx/>
              <a:buNone/>
            </a:pPr>
            <a:r>
              <a:rPr lang="it-IT" altLang="it-IT" sz="2000">
                <a:latin typeface="Comic Sans MS" panose="030F0902030302020204" pitchFamily="66" charset="0"/>
              </a:rPr>
              <a:t>non cheratinizzata (soprattutto mucosa buccale, pavimento della bocca e superficie ventrale della lingua), compaiono di solito dopo i 10 anni di vita e guariscono spontaneamente in 10-14 giorni;</a:t>
            </a:r>
          </a:p>
        </p:txBody>
      </p:sp>
      <p:sp>
        <p:nvSpPr>
          <p:cNvPr id="34818" name="CasellaDiTesto 2">
            <a:extLst>
              <a:ext uri="{FF2B5EF4-FFF2-40B4-BE49-F238E27FC236}">
                <a16:creationId xmlns:a16="http://schemas.microsoft.com/office/drawing/2014/main" id="{1C136525-0017-F14E-57DA-0C5678B30BA6}"/>
              </a:ext>
            </a:extLst>
          </p:cNvPr>
          <p:cNvSpPr txBox="1">
            <a:spLocks noChangeArrowheads="1"/>
          </p:cNvSpPr>
          <p:nvPr/>
        </p:nvSpPr>
        <p:spPr bwMode="auto">
          <a:xfrm>
            <a:off x="663575" y="217488"/>
            <a:ext cx="7837488" cy="70802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4000">
                <a:latin typeface="Comic Sans MS" panose="030F0902030302020204" pitchFamily="66" charset="0"/>
              </a:rPr>
              <a:t>AFTOSI ORALE RICORRENTE</a:t>
            </a:r>
          </a:p>
        </p:txBody>
      </p:sp>
      <p:sp>
        <p:nvSpPr>
          <p:cNvPr id="34819" name="CasellaDiTesto 3">
            <a:extLst>
              <a:ext uri="{FF2B5EF4-FFF2-40B4-BE49-F238E27FC236}">
                <a16:creationId xmlns:a16="http://schemas.microsoft.com/office/drawing/2014/main" id="{04ADC54D-8CAA-2315-DD19-AF561172409F}"/>
              </a:ext>
            </a:extLst>
          </p:cNvPr>
          <p:cNvSpPr txBox="1">
            <a:spLocks noChangeArrowheads="1"/>
          </p:cNvSpPr>
          <p:nvPr/>
        </p:nvSpPr>
        <p:spPr bwMode="auto">
          <a:xfrm>
            <a:off x="157163" y="1214438"/>
            <a:ext cx="6129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it-IT" altLang="it-IT" sz="2400">
                <a:latin typeface="Comic Sans MS" panose="030F0902030302020204" pitchFamily="66" charset="0"/>
              </a:rPr>
              <a:t>Tre distinte forme morfologiche</a:t>
            </a:r>
          </a:p>
        </p:txBody>
      </p:sp>
      <p:pic>
        <p:nvPicPr>
          <p:cNvPr id="34820" name="Immagine 5">
            <a:extLst>
              <a:ext uri="{FF2B5EF4-FFF2-40B4-BE49-F238E27FC236}">
                <a16:creationId xmlns:a16="http://schemas.microsoft.com/office/drawing/2014/main" id="{14557444-F6E5-354F-49D2-44A1CA08D5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550" y="3700463"/>
            <a:ext cx="3773488" cy="290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10" descr="3">
            <a:extLst>
              <a:ext uri="{FF2B5EF4-FFF2-40B4-BE49-F238E27FC236}">
                <a16:creationId xmlns:a16="http://schemas.microsoft.com/office/drawing/2014/main" id="{ABB89EB5-7B19-ACDC-871B-2B5FD2CC0C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7275" y="3770313"/>
            <a:ext cx="3797300"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CasellaDiTesto 1">
            <a:extLst>
              <a:ext uri="{FF2B5EF4-FFF2-40B4-BE49-F238E27FC236}">
                <a16:creationId xmlns:a16="http://schemas.microsoft.com/office/drawing/2014/main" id="{72A8DA8C-2024-3B90-FD4D-D3EB611BE11A}"/>
              </a:ext>
            </a:extLst>
          </p:cNvPr>
          <p:cNvSpPr txBox="1">
            <a:spLocks noChangeArrowheads="1"/>
          </p:cNvSpPr>
          <p:nvPr/>
        </p:nvSpPr>
        <p:spPr bwMode="auto">
          <a:xfrm>
            <a:off x="0" y="979488"/>
            <a:ext cx="914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2400">
                <a:latin typeface="Comic Sans MS" panose="030F0902030302020204" pitchFamily="66" charset="0"/>
              </a:rPr>
              <a:t>Le </a:t>
            </a:r>
            <a:r>
              <a:rPr lang="it-IT" altLang="it-IT" sz="2400" b="1">
                <a:latin typeface="Comic Sans MS" panose="030F0902030302020204" pitchFamily="66" charset="0"/>
              </a:rPr>
              <a:t>lesioni aftose maggiori </a:t>
            </a:r>
            <a:r>
              <a:rPr lang="it-IT" altLang="it-IT" sz="2400">
                <a:latin typeface="Comic Sans MS" panose="030F0902030302020204" pitchFamily="66" charset="0"/>
              </a:rPr>
              <a:t>costituiscono circa il 10-15% di tutti i casi, hanno un diametro che supera i 10 mm e impiegano circa 10-30 giorni a guarire; clinicamente si manifestano in maniera più severa, causando difficoltà soprattutto nella masticazione e nell’eloquio; possono comparire in tutta l’età pediatrica e coinvolgere anche la mucosa cheratinizzata; tipicamente si localizzano sul palato molle.</a:t>
            </a:r>
          </a:p>
          <a:p>
            <a:pPr>
              <a:spcBef>
                <a:spcPct val="0"/>
              </a:spcBef>
              <a:buFontTx/>
              <a:buNone/>
            </a:pPr>
            <a:endParaRPr lang="it-IT" altLang="it-IT" sz="2400">
              <a:latin typeface="Arial" panose="020B0604020202020204" pitchFamily="34" charset="0"/>
            </a:endParaRPr>
          </a:p>
        </p:txBody>
      </p:sp>
      <p:sp>
        <p:nvSpPr>
          <p:cNvPr id="35842" name="CasellaDiTesto 2">
            <a:extLst>
              <a:ext uri="{FF2B5EF4-FFF2-40B4-BE49-F238E27FC236}">
                <a16:creationId xmlns:a16="http://schemas.microsoft.com/office/drawing/2014/main" id="{8B0C2A7A-C6DA-36E3-2E16-7F99F6520D1C}"/>
              </a:ext>
            </a:extLst>
          </p:cNvPr>
          <p:cNvSpPr txBox="1">
            <a:spLocks noChangeArrowheads="1"/>
          </p:cNvSpPr>
          <p:nvPr/>
        </p:nvSpPr>
        <p:spPr bwMode="auto">
          <a:xfrm>
            <a:off x="663575" y="130175"/>
            <a:ext cx="7837488" cy="70802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4000">
                <a:latin typeface="Comic Sans MS" panose="030F0902030302020204" pitchFamily="66" charset="0"/>
              </a:rPr>
              <a:t>AFTOSI ORALE RICORRENTE</a:t>
            </a:r>
          </a:p>
        </p:txBody>
      </p:sp>
      <p:pic>
        <p:nvPicPr>
          <p:cNvPr id="35843" name="Immagine 4">
            <a:extLst>
              <a:ext uri="{FF2B5EF4-FFF2-40B4-BE49-F238E27FC236}">
                <a16:creationId xmlns:a16="http://schemas.microsoft.com/office/drawing/2014/main" id="{AFDE0388-B9E0-E0B7-96BC-C669E05D9B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3694113"/>
            <a:ext cx="3660775"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5844" name="Object 9">
            <a:extLst>
              <a:ext uri="{FF2B5EF4-FFF2-40B4-BE49-F238E27FC236}">
                <a16:creationId xmlns:a16="http://schemas.microsoft.com/office/drawing/2014/main" id="{352920ED-0635-8091-F1C1-5E827ADD64A1}"/>
              </a:ext>
            </a:extLst>
          </p:cNvPr>
          <p:cNvGraphicFramePr>
            <a:graphicFrameLocks noChangeAspect="1"/>
          </p:cNvGraphicFramePr>
          <p:nvPr/>
        </p:nvGraphicFramePr>
        <p:xfrm>
          <a:off x="5141913" y="3694113"/>
          <a:ext cx="2652712" cy="2963862"/>
        </p:xfrm>
        <a:graphic>
          <a:graphicData uri="http://schemas.openxmlformats.org/presentationml/2006/ole">
            <mc:AlternateContent xmlns:mc="http://schemas.openxmlformats.org/markup-compatibility/2006">
              <mc:Choice xmlns:v="urn:schemas-microsoft-com:vml" Requires="v">
                <p:oleObj name="CorelDRAW" r:id="rId3" imgW="6362700" imgH="7112000" progId="CorelDraw.Graphic.7">
                  <p:embed/>
                </p:oleObj>
              </mc:Choice>
              <mc:Fallback>
                <p:oleObj name="CorelDRAW" r:id="rId3" imgW="6362700" imgH="7112000" progId="CorelDraw.Graphic.7">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1913" y="3694113"/>
                        <a:ext cx="2652712" cy="296386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CasellaDiTesto 1">
            <a:extLst>
              <a:ext uri="{FF2B5EF4-FFF2-40B4-BE49-F238E27FC236}">
                <a16:creationId xmlns:a16="http://schemas.microsoft.com/office/drawing/2014/main" id="{9E4EB07A-C7AD-B221-F3AE-6740581CF151}"/>
              </a:ext>
            </a:extLst>
          </p:cNvPr>
          <p:cNvSpPr txBox="1">
            <a:spLocks noChangeArrowheads="1"/>
          </p:cNvSpPr>
          <p:nvPr/>
        </p:nvSpPr>
        <p:spPr bwMode="auto">
          <a:xfrm>
            <a:off x="212725" y="968375"/>
            <a:ext cx="874077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2400">
                <a:latin typeface="Comic Sans MS" panose="030F0902030302020204" pitchFamily="66" charset="0"/>
              </a:rPr>
              <a:t>Le </a:t>
            </a:r>
            <a:r>
              <a:rPr lang="it-IT" altLang="it-IT" sz="2400" b="1">
                <a:latin typeface="Comic Sans MS" panose="030F0902030302020204" pitchFamily="66" charset="0"/>
              </a:rPr>
              <a:t>afte erpetiformi </a:t>
            </a:r>
            <a:r>
              <a:rPr lang="it-IT" altLang="it-IT" sz="2400">
                <a:latin typeface="Comic Sans MS" panose="030F0902030302020204" pitchFamily="66" charset="0"/>
              </a:rPr>
              <a:t>costituiscono il 5-10% di tutti i casi e non interessano l’età pediatrica (picco di incidenza nella terza decade di vita); si presentano come gruppi multipli di piccole lesioni di 1-2 mm confluenti che guariscono in 1-2 settimane; colpiscono tipicamente la mucosa non cheratinizzata e in particolare il pavimento buccale e la superficie ventrale della lingua.</a:t>
            </a:r>
          </a:p>
        </p:txBody>
      </p:sp>
      <p:sp>
        <p:nvSpPr>
          <p:cNvPr id="36866" name="CasellaDiTesto 2">
            <a:extLst>
              <a:ext uri="{FF2B5EF4-FFF2-40B4-BE49-F238E27FC236}">
                <a16:creationId xmlns:a16="http://schemas.microsoft.com/office/drawing/2014/main" id="{6C0196CB-3993-1AEE-A595-EAE7B4D31A8B}"/>
              </a:ext>
            </a:extLst>
          </p:cNvPr>
          <p:cNvSpPr txBox="1">
            <a:spLocks noChangeArrowheads="1"/>
          </p:cNvSpPr>
          <p:nvPr/>
        </p:nvSpPr>
        <p:spPr bwMode="auto">
          <a:xfrm>
            <a:off x="663575" y="130175"/>
            <a:ext cx="7837488" cy="70802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4000">
                <a:latin typeface="Comic Sans MS" panose="030F0902030302020204" pitchFamily="66" charset="0"/>
              </a:rPr>
              <a:t>AFTOSI ORALE RICORRENTE</a:t>
            </a:r>
          </a:p>
        </p:txBody>
      </p:sp>
      <p:pic>
        <p:nvPicPr>
          <p:cNvPr id="36867" name="Immagine 5">
            <a:extLst>
              <a:ext uri="{FF2B5EF4-FFF2-40B4-BE49-F238E27FC236}">
                <a16:creationId xmlns:a16="http://schemas.microsoft.com/office/drawing/2014/main" id="{60A1F4F1-B037-B3A8-9187-01998A9DE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25" y="3646488"/>
            <a:ext cx="3817938"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CasellaDiTesto 1">
            <a:extLst>
              <a:ext uri="{FF2B5EF4-FFF2-40B4-BE49-F238E27FC236}">
                <a16:creationId xmlns:a16="http://schemas.microsoft.com/office/drawing/2014/main" id="{FB81ACEB-B512-7570-C2E8-58E68B8F0784}"/>
              </a:ext>
            </a:extLst>
          </p:cNvPr>
          <p:cNvSpPr txBox="1">
            <a:spLocks noChangeArrowheads="1"/>
          </p:cNvSpPr>
          <p:nvPr/>
        </p:nvSpPr>
        <p:spPr bwMode="auto">
          <a:xfrm>
            <a:off x="1077913" y="2187575"/>
            <a:ext cx="75215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4400">
                <a:latin typeface="Comic Sans MS" panose="030F0902030302020204" pitchFamily="66" charset="0"/>
              </a:rPr>
              <a:t>Contesti cliniche nei quali possiamo trovare un’aftosi orale ricorrente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CasellaDiTesto 1">
            <a:extLst>
              <a:ext uri="{FF2B5EF4-FFF2-40B4-BE49-F238E27FC236}">
                <a16:creationId xmlns:a16="http://schemas.microsoft.com/office/drawing/2014/main" id="{202103FF-C42B-D4D1-E480-8C24B8F7880E}"/>
              </a:ext>
            </a:extLst>
          </p:cNvPr>
          <p:cNvSpPr txBox="1">
            <a:spLocks noChangeArrowheads="1"/>
          </p:cNvSpPr>
          <p:nvPr/>
        </p:nvSpPr>
        <p:spPr bwMode="auto">
          <a:xfrm>
            <a:off x="609600" y="1166813"/>
            <a:ext cx="7924800" cy="4154487"/>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4400">
                <a:latin typeface="Comic Sans MS" panose="030F0902030302020204" pitchFamily="66" charset="0"/>
              </a:rPr>
              <a:t>1. </a:t>
            </a:r>
          </a:p>
          <a:p>
            <a:pPr algn="ctr">
              <a:spcBef>
                <a:spcPct val="0"/>
              </a:spcBef>
              <a:buFontTx/>
              <a:buNone/>
            </a:pPr>
            <a:r>
              <a:rPr lang="it-IT" altLang="it-IT" sz="4400">
                <a:latin typeface="Comic Sans MS" panose="030F0902030302020204" pitchFamily="66" charset="0"/>
              </a:rPr>
              <a:t>Le afte si presentano con le caratteristiche ben definite delle AOR in senso stretto (canker sore) e costituiscono</a:t>
            </a:r>
          </a:p>
          <a:p>
            <a:pPr algn="ctr">
              <a:spcBef>
                <a:spcPct val="0"/>
              </a:spcBef>
              <a:buFontTx/>
              <a:buNone/>
            </a:pPr>
            <a:r>
              <a:rPr lang="it-IT" altLang="it-IT" sz="4400">
                <a:latin typeface="Comic Sans MS" panose="030F0902030302020204" pitchFamily="66" charset="0"/>
              </a:rPr>
              <a:t>l’unico problema del bambino</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CasellaDiTesto 2">
            <a:extLst>
              <a:ext uri="{FF2B5EF4-FFF2-40B4-BE49-F238E27FC236}">
                <a16:creationId xmlns:a16="http://schemas.microsoft.com/office/drawing/2014/main" id="{8A8B88ED-9598-F5A8-EE08-776A1DEDA179}"/>
              </a:ext>
            </a:extLst>
          </p:cNvPr>
          <p:cNvSpPr txBox="1">
            <a:spLocks noChangeArrowheads="1"/>
          </p:cNvSpPr>
          <p:nvPr/>
        </p:nvSpPr>
        <p:spPr bwMode="auto">
          <a:xfrm>
            <a:off x="663575" y="130175"/>
            <a:ext cx="7837488" cy="132397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4000">
                <a:latin typeface="Comic Sans MS" panose="030F0902030302020204" pitchFamily="66" charset="0"/>
              </a:rPr>
              <a:t>a. AFTOSI ORALE RICORRENTE E ALLERGIA</a:t>
            </a:r>
          </a:p>
        </p:txBody>
      </p:sp>
      <p:sp>
        <p:nvSpPr>
          <p:cNvPr id="6" name="CasellaDiTesto 5">
            <a:extLst>
              <a:ext uri="{FF2B5EF4-FFF2-40B4-BE49-F238E27FC236}">
                <a16:creationId xmlns:a16="http://schemas.microsoft.com/office/drawing/2014/main" id="{07E908CD-6783-3C9D-1D68-B7BDEA25F839}"/>
              </a:ext>
            </a:extLst>
          </p:cNvPr>
          <p:cNvSpPr txBox="1">
            <a:spLocks noChangeArrowheads="1"/>
          </p:cNvSpPr>
          <p:nvPr/>
        </p:nvSpPr>
        <p:spPr bwMode="auto">
          <a:xfrm>
            <a:off x="179388" y="1763713"/>
            <a:ext cx="880745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2000">
                <a:latin typeface="Comic Sans MS" panose="030F0902030302020204" pitchFamily="66" charset="0"/>
              </a:rPr>
              <a:t>È stato segnalato che l’aftosi ricorrente potrebbe essere espressione dell’ipersensibilità atopica e sembrerebbe che i pazienti con AOR e atopia abbiano più frequentemente aftosi orale post-traumatica, considerando una relazione fra patergia e atopia, già segnalata per altre malattie.</a:t>
            </a:r>
          </a:p>
          <a:p>
            <a:pPr algn="ctr">
              <a:spcBef>
                <a:spcPct val="0"/>
              </a:spcBef>
              <a:buFontTx/>
              <a:buNone/>
            </a:pPr>
            <a:endParaRPr lang="it-IT" altLang="it-IT" sz="2000">
              <a:latin typeface="Comic Sans MS" panose="030F0902030302020204" pitchFamily="66" charset="0"/>
            </a:endParaRPr>
          </a:p>
          <a:p>
            <a:pPr algn="ctr">
              <a:spcBef>
                <a:spcPct val="0"/>
              </a:spcBef>
              <a:buFontTx/>
              <a:buNone/>
            </a:pPr>
            <a:r>
              <a:rPr lang="it-IT" altLang="it-IT" sz="2000">
                <a:latin typeface="Comic Sans MS" panose="030F0902030302020204" pitchFamily="66" charset="0"/>
              </a:rPr>
              <a:t>Sporadiche segnalazioni, inoltre, indicano che alcuni alimenti come cioccolato, caffè, latte, arachidi, cereali, mandorle, fragole, formaggio, pomodori e farina, o anche conservanti e coloranti,</a:t>
            </a:r>
          </a:p>
          <a:p>
            <a:pPr algn="ctr">
              <a:spcBef>
                <a:spcPct val="0"/>
              </a:spcBef>
              <a:buFontTx/>
              <a:buNone/>
            </a:pPr>
            <a:r>
              <a:rPr lang="it-IT" altLang="it-IT" sz="2000">
                <a:latin typeface="Comic Sans MS" panose="030F0902030302020204" pitchFamily="66" charset="0"/>
              </a:rPr>
              <a:t>possono essere implicati, in alcuni casi, nella ricorrenza delle afte.</a:t>
            </a:r>
          </a:p>
          <a:p>
            <a:pPr algn="ctr">
              <a:spcBef>
                <a:spcPct val="0"/>
              </a:spcBef>
              <a:buFontTx/>
              <a:buNone/>
            </a:pPr>
            <a:endParaRPr lang="it-IT" altLang="it-IT" sz="2000">
              <a:latin typeface="Comic Sans MS" panose="030F0902030302020204" pitchFamily="66" charset="0"/>
            </a:endParaRPr>
          </a:p>
          <a:p>
            <a:pPr algn="ctr">
              <a:spcBef>
                <a:spcPct val="0"/>
              </a:spcBef>
              <a:buFontTx/>
              <a:buNone/>
            </a:pPr>
            <a:r>
              <a:rPr lang="it-IT" altLang="it-IT" sz="2000">
                <a:latin typeface="Comic Sans MS" panose="030F0902030302020204" pitchFamily="66" charset="0"/>
              </a:rPr>
              <a:t>Singole comunicazioni riportano che l’esclusione di tali alimenti dalla dieta sarebbe in grado di determinare un miglioramento</a:t>
            </a:r>
          </a:p>
          <a:p>
            <a:pPr algn="ctr">
              <a:spcBef>
                <a:spcPct val="0"/>
              </a:spcBef>
              <a:buFontTx/>
              <a:buNone/>
            </a:pPr>
            <a:r>
              <a:rPr lang="it-IT" altLang="it-IT" sz="2000">
                <a:latin typeface="Comic Sans MS" panose="030F0902030302020204" pitchFamily="66" charset="0"/>
              </a:rPr>
              <a:t>clinico. </a:t>
            </a:r>
            <a:r>
              <a:rPr lang="it-IT" altLang="it-IT" sz="2000" b="1">
                <a:latin typeface="Comic Sans MS" panose="030F0902030302020204" pitchFamily="66" charset="0"/>
              </a:rPr>
              <a:t>Tuttavia la relazione tra la ricorrenza delle afte e l’assunzione di specifici alimenti non è mai stata formalmente dimostrata.</a:t>
            </a:r>
          </a:p>
          <a:p>
            <a:pPr algn="ctr">
              <a:spcBef>
                <a:spcPct val="0"/>
              </a:spcBef>
              <a:buFontTx/>
              <a:buNone/>
            </a:pPr>
            <a:endParaRPr lang="it-IT" altLang="it-IT" sz="2000">
              <a:latin typeface="Comic Sans MS" panose="030F0902030302020204" pitchFamily="66" charset="0"/>
            </a:endParaRPr>
          </a:p>
          <a:p>
            <a:pPr>
              <a:spcBef>
                <a:spcPct val="0"/>
              </a:spcBef>
              <a:buFontTx/>
              <a:buNone/>
            </a:pPr>
            <a:endParaRPr lang="it-IT" altLang="it-IT" sz="2000">
              <a:latin typeface="Arial" panose="020B0604020202020204" pitchFamily="34" charset="0"/>
            </a:endParaRPr>
          </a:p>
          <a:p>
            <a:pPr algn="ctr">
              <a:spcBef>
                <a:spcPct val="0"/>
              </a:spcBef>
              <a:buFontTx/>
              <a:buNone/>
            </a:pPr>
            <a:endParaRPr lang="it-IT" altLang="it-IT" sz="2000">
              <a:latin typeface="Comic Sans MS" panose="030F09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dissolve">
                                      <p:cBhvr>
                                        <p:cTn id="7" dur="500"/>
                                        <p:tgtEl>
                                          <p:spTgt spid="6">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6">
                                            <p:txEl>
                                              <p:pRg st="3" end="3"/>
                                            </p:txEl>
                                          </p:spTgt>
                                        </p:tgtEl>
                                        <p:attrNameLst>
                                          <p:attrName>style.visibility</p:attrName>
                                        </p:attrNameLst>
                                      </p:cBhvr>
                                      <p:to>
                                        <p:strVal val="visible"/>
                                      </p:to>
                                    </p:set>
                                    <p:animEffect transition="in" filter="dissolve">
                                      <p:cBhvr>
                                        <p:cTn id="10" dur="500"/>
                                        <p:tgtEl>
                                          <p:spTgt spid="6">
                                            <p:txEl>
                                              <p:pRg st="3" end="3"/>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animEffect transition="in" filter="dissolve">
                                      <p:cBhvr>
                                        <p:cTn id="15" dur="500"/>
                                        <p:tgtEl>
                                          <p:spTgt spid="6">
                                            <p:txEl>
                                              <p:pRg st="5" end="5"/>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6">
                                            <p:txEl>
                                              <p:pRg st="6" end="6"/>
                                            </p:txEl>
                                          </p:spTgt>
                                        </p:tgtEl>
                                        <p:attrNameLst>
                                          <p:attrName>style.visibility</p:attrName>
                                        </p:attrNameLst>
                                      </p:cBhvr>
                                      <p:to>
                                        <p:strVal val="visible"/>
                                      </p:to>
                                    </p:set>
                                    <p:animEffect transition="in" filter="dissolve">
                                      <p:cBhvr>
                                        <p:cTn id="18"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CasellaDiTesto 2">
            <a:extLst>
              <a:ext uri="{FF2B5EF4-FFF2-40B4-BE49-F238E27FC236}">
                <a16:creationId xmlns:a16="http://schemas.microsoft.com/office/drawing/2014/main" id="{CFE10DD3-8DC8-64F7-3403-2FBA366833F9}"/>
              </a:ext>
            </a:extLst>
          </p:cNvPr>
          <p:cNvSpPr txBox="1">
            <a:spLocks noChangeArrowheads="1"/>
          </p:cNvSpPr>
          <p:nvPr/>
        </p:nvSpPr>
        <p:spPr bwMode="auto">
          <a:xfrm>
            <a:off x="663575" y="130175"/>
            <a:ext cx="7837488" cy="132397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4000">
                <a:latin typeface="Comic Sans MS" panose="030F0902030302020204" pitchFamily="66" charset="0"/>
              </a:rPr>
              <a:t>b. AFTOSI ORALE RICORRENTE E CELIACHIA</a:t>
            </a:r>
          </a:p>
        </p:txBody>
      </p:sp>
      <p:sp>
        <p:nvSpPr>
          <p:cNvPr id="4" name="Text Box 2">
            <a:extLst>
              <a:ext uri="{FF2B5EF4-FFF2-40B4-BE49-F238E27FC236}">
                <a16:creationId xmlns:a16="http://schemas.microsoft.com/office/drawing/2014/main" id="{813EE696-51A5-863D-F427-6ACA3F5FC23E}"/>
              </a:ext>
            </a:extLst>
          </p:cNvPr>
          <p:cNvSpPr txBox="1">
            <a:spLocks noChangeArrowheads="1"/>
          </p:cNvSpPr>
          <p:nvPr/>
        </p:nvSpPr>
        <p:spPr bwMode="auto">
          <a:xfrm>
            <a:off x="509588" y="1939925"/>
            <a:ext cx="8124825" cy="954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it-IT" altLang="it-IT" sz="2800">
                <a:latin typeface="Comic Sans MS" panose="030F0902030302020204" pitchFamily="66" charset="0"/>
              </a:rPr>
              <a:t>Prevalenza della celiachia in soggetti con afte</a:t>
            </a:r>
          </a:p>
          <a:p>
            <a:pPr algn="ctr" eaLnBrk="1" hangingPunct="1">
              <a:spcBef>
                <a:spcPct val="0"/>
              </a:spcBef>
              <a:buFontTx/>
              <a:buNone/>
            </a:pPr>
            <a:r>
              <a:rPr lang="it-IT" altLang="it-IT" sz="2800">
                <a:latin typeface="Comic Sans MS" panose="030F0902030302020204" pitchFamily="66" charset="0"/>
              </a:rPr>
              <a:t>ricorrenti ( &gt; 4 episodi anno) : 2-5% </a:t>
            </a:r>
          </a:p>
        </p:txBody>
      </p:sp>
      <p:sp>
        <p:nvSpPr>
          <p:cNvPr id="5" name="Text Box 3">
            <a:extLst>
              <a:ext uri="{FF2B5EF4-FFF2-40B4-BE49-F238E27FC236}">
                <a16:creationId xmlns:a16="http://schemas.microsoft.com/office/drawing/2014/main" id="{AF8BF654-2E4B-E697-9193-1D6878E7A076}"/>
              </a:ext>
            </a:extLst>
          </p:cNvPr>
          <p:cNvSpPr txBox="1">
            <a:spLocks noChangeArrowheads="1"/>
          </p:cNvSpPr>
          <p:nvPr/>
        </p:nvSpPr>
        <p:spPr bwMode="auto">
          <a:xfrm>
            <a:off x="1014413" y="3486150"/>
            <a:ext cx="6811962" cy="954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it-IT" altLang="it-IT" sz="2800">
                <a:latin typeface="Comic Sans MS" panose="030F0902030302020204" pitchFamily="66" charset="0"/>
              </a:rPr>
              <a:t>Storia di afte ricorrenti in soggetti con </a:t>
            </a:r>
          </a:p>
          <a:p>
            <a:pPr algn="ctr" eaLnBrk="1" hangingPunct="1">
              <a:spcBef>
                <a:spcPct val="0"/>
              </a:spcBef>
              <a:buFontTx/>
              <a:buNone/>
            </a:pPr>
            <a:r>
              <a:rPr lang="it-IT" altLang="it-IT" sz="2800">
                <a:latin typeface="Comic Sans MS" panose="030F0902030302020204" pitchFamily="66" charset="0"/>
              </a:rPr>
              <a:t>Celiachia  : 25-60%</a:t>
            </a:r>
          </a:p>
        </p:txBody>
      </p:sp>
      <p:sp>
        <p:nvSpPr>
          <p:cNvPr id="7" name="Text Box 4">
            <a:extLst>
              <a:ext uri="{FF2B5EF4-FFF2-40B4-BE49-F238E27FC236}">
                <a16:creationId xmlns:a16="http://schemas.microsoft.com/office/drawing/2014/main" id="{F9AFC256-A668-F5A9-7EE2-6364CD3856F0}"/>
              </a:ext>
            </a:extLst>
          </p:cNvPr>
          <p:cNvSpPr txBox="1">
            <a:spLocks noChangeArrowheads="1"/>
          </p:cNvSpPr>
          <p:nvPr/>
        </p:nvSpPr>
        <p:spPr bwMode="auto">
          <a:xfrm>
            <a:off x="579438" y="5156200"/>
            <a:ext cx="8005762" cy="954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it-IT" altLang="it-IT" sz="2800">
                <a:latin typeface="Comic Sans MS" panose="030F0902030302020204" pitchFamily="66" charset="0"/>
              </a:rPr>
              <a:t>Storia di afte ricorrenti nella popolazione </a:t>
            </a:r>
          </a:p>
          <a:p>
            <a:pPr algn="ctr" eaLnBrk="1" hangingPunct="1">
              <a:spcBef>
                <a:spcPct val="0"/>
              </a:spcBef>
              <a:buFontTx/>
              <a:buNone/>
            </a:pPr>
            <a:r>
              <a:rPr lang="it-IT" altLang="it-IT" sz="2800">
                <a:latin typeface="Comic Sans MS" panose="030F0902030302020204" pitchFamily="66" charset="0"/>
              </a:rPr>
              <a:t>generale : 25 %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P spid="7"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a:extLst>
              <a:ext uri="{FF2B5EF4-FFF2-40B4-BE49-F238E27FC236}">
                <a16:creationId xmlns:a16="http://schemas.microsoft.com/office/drawing/2014/main" id="{3B8CBA46-BEDF-952F-73A6-D775930F97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0" y="2570163"/>
            <a:ext cx="6076950" cy="3449637"/>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1986" name="Picture 3">
            <a:extLst>
              <a:ext uri="{FF2B5EF4-FFF2-40B4-BE49-F238E27FC236}">
                <a16:creationId xmlns:a16="http://schemas.microsoft.com/office/drawing/2014/main" id="{DAACD755-7909-023D-8062-5A8B08625E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28600"/>
            <a:ext cx="70866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Line 4">
            <a:extLst>
              <a:ext uri="{FF2B5EF4-FFF2-40B4-BE49-F238E27FC236}">
                <a16:creationId xmlns:a16="http://schemas.microsoft.com/office/drawing/2014/main" id="{90D740CA-EA04-5135-4E98-31D4140361CB}"/>
              </a:ext>
            </a:extLst>
          </p:cNvPr>
          <p:cNvSpPr>
            <a:spLocks noChangeShapeType="1"/>
          </p:cNvSpPr>
          <p:nvPr/>
        </p:nvSpPr>
        <p:spPr bwMode="auto">
          <a:xfrm>
            <a:off x="4724400" y="2895600"/>
            <a:ext cx="2743200"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269" name="Oval 5">
            <a:extLst>
              <a:ext uri="{FF2B5EF4-FFF2-40B4-BE49-F238E27FC236}">
                <a16:creationId xmlns:a16="http://schemas.microsoft.com/office/drawing/2014/main" id="{105D3EEE-06FE-DFCF-9DF3-20786E738A01}"/>
              </a:ext>
            </a:extLst>
          </p:cNvPr>
          <p:cNvSpPr>
            <a:spLocks noChangeArrowheads="1"/>
          </p:cNvSpPr>
          <p:nvPr/>
        </p:nvSpPr>
        <p:spPr bwMode="auto">
          <a:xfrm>
            <a:off x="1371600" y="4724400"/>
            <a:ext cx="5638800" cy="457200"/>
          </a:xfrm>
          <a:prstGeom prst="ellipse">
            <a:avLst/>
          </a:pr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it-IT" altLang="it-IT"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 calcmode="lin" valueType="num">
                                      <p:cBhvr additive="base">
                                        <p:cTn id="7" dur="500" fill="hold"/>
                                        <p:tgtEl>
                                          <p:spTgt spid="11269"/>
                                        </p:tgtEl>
                                        <p:attrNameLst>
                                          <p:attrName>ppt_x</p:attrName>
                                        </p:attrNameLst>
                                      </p:cBhvr>
                                      <p:tavLst>
                                        <p:tav tm="0">
                                          <p:val>
                                            <p:strVal val="0-#ppt_w/2"/>
                                          </p:val>
                                        </p:tav>
                                        <p:tav tm="100000">
                                          <p:val>
                                            <p:strVal val="#ppt_x"/>
                                          </p:val>
                                        </p:tav>
                                      </p:tavLst>
                                    </p:anim>
                                    <p:anim calcmode="lin" valueType="num">
                                      <p:cBhvr additive="base">
                                        <p:cTn id="8" dur="500" fill="hold"/>
                                        <p:tgtEl>
                                          <p:spTgt spid="112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sotw9_temp0">
            <a:extLst>
              <a:ext uri="{FF2B5EF4-FFF2-40B4-BE49-F238E27FC236}">
                <a16:creationId xmlns:a16="http://schemas.microsoft.com/office/drawing/2014/main" id="{3BEEE330-265E-0457-3A4D-77F1E8A64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95400"/>
            <a:ext cx="6781800"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ext Box 3">
            <a:extLst>
              <a:ext uri="{FF2B5EF4-FFF2-40B4-BE49-F238E27FC236}">
                <a16:creationId xmlns:a16="http://schemas.microsoft.com/office/drawing/2014/main" id="{45B70EAA-1AF1-6058-530B-DABDA9BEB8FB}"/>
              </a:ext>
            </a:extLst>
          </p:cNvPr>
          <p:cNvSpPr txBox="1">
            <a:spLocks noChangeArrowheads="1"/>
          </p:cNvSpPr>
          <p:nvPr/>
        </p:nvSpPr>
        <p:spPr bwMode="auto">
          <a:xfrm>
            <a:off x="228600" y="152400"/>
            <a:ext cx="8763000" cy="954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2800" b="1">
                <a:latin typeface="Comic Sans MS" panose="030F0902030302020204" pitchFamily="66" charset="0"/>
              </a:rPr>
              <a:t>Il 33% dei celiaci hanno storia di Afte orali ricorrenti, ma……</a:t>
            </a:r>
          </a:p>
        </p:txBody>
      </p:sp>
      <p:sp>
        <p:nvSpPr>
          <p:cNvPr id="30724" name="Text Box 4">
            <a:extLst>
              <a:ext uri="{FF2B5EF4-FFF2-40B4-BE49-F238E27FC236}">
                <a16:creationId xmlns:a16="http://schemas.microsoft.com/office/drawing/2014/main" id="{F363C8C1-59D4-FDDD-0390-7A9F160378EE}"/>
              </a:ext>
            </a:extLst>
          </p:cNvPr>
          <p:cNvSpPr txBox="1">
            <a:spLocks noChangeArrowheads="1"/>
          </p:cNvSpPr>
          <p:nvPr/>
        </p:nvSpPr>
        <p:spPr bwMode="auto">
          <a:xfrm>
            <a:off x="212725" y="6218238"/>
            <a:ext cx="6745288"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a:latin typeface="Comic Sans MS" panose="030F0902030302020204" pitchFamily="66" charset="0"/>
              </a:rPr>
              <a:t>….anche il 24% dei controlli sani… !</a:t>
            </a:r>
          </a:p>
        </p:txBody>
      </p:sp>
      <p:sp>
        <p:nvSpPr>
          <p:cNvPr id="30725" name="Text Box 5">
            <a:extLst>
              <a:ext uri="{FF2B5EF4-FFF2-40B4-BE49-F238E27FC236}">
                <a16:creationId xmlns:a16="http://schemas.microsoft.com/office/drawing/2014/main" id="{C2E947CA-7750-8BB4-FCAE-8FA91774CCF4}"/>
              </a:ext>
            </a:extLst>
          </p:cNvPr>
          <p:cNvSpPr txBox="1">
            <a:spLocks noChangeArrowheads="1"/>
          </p:cNvSpPr>
          <p:nvPr/>
        </p:nvSpPr>
        <p:spPr bwMode="auto">
          <a:xfrm>
            <a:off x="5562600" y="5638800"/>
            <a:ext cx="3470275" cy="346075"/>
          </a:xfrm>
          <a:prstGeom prst="rect">
            <a:avLst/>
          </a:prstGeom>
          <a:solidFill>
            <a:schemeClr val="bg1"/>
          </a:solidFill>
          <a:ln w="9525">
            <a:solidFill>
              <a:srgbClr val="FF3300"/>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1600" b="1">
                <a:solidFill>
                  <a:srgbClr val="000099"/>
                </a:solidFill>
                <a:latin typeface="Comic Sans MS" panose="030F0902030302020204" pitchFamily="66" charset="0"/>
              </a:rPr>
              <a:t>Bucci et al, Acta Paediatr. 2006</a:t>
            </a:r>
          </a:p>
        </p:txBody>
      </p:sp>
      <p:sp>
        <p:nvSpPr>
          <p:cNvPr id="12294" name="Oval 6">
            <a:extLst>
              <a:ext uri="{FF2B5EF4-FFF2-40B4-BE49-F238E27FC236}">
                <a16:creationId xmlns:a16="http://schemas.microsoft.com/office/drawing/2014/main" id="{D41B850F-4460-67F0-222F-859F3631885D}"/>
              </a:ext>
            </a:extLst>
          </p:cNvPr>
          <p:cNvSpPr>
            <a:spLocks noChangeArrowheads="1"/>
          </p:cNvSpPr>
          <p:nvPr/>
        </p:nvSpPr>
        <p:spPr bwMode="auto">
          <a:xfrm>
            <a:off x="1371600" y="2209800"/>
            <a:ext cx="2133600" cy="914400"/>
          </a:xfrm>
          <a:prstGeom prst="ellipse">
            <a:avLst/>
          </a:prstGeom>
          <a:noFill/>
          <a:ln w="3810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it-IT" altLang="it-IT" sz="1800"/>
          </a:p>
        </p:txBody>
      </p:sp>
      <p:sp>
        <p:nvSpPr>
          <p:cNvPr id="12295" name="Oval 7">
            <a:extLst>
              <a:ext uri="{FF2B5EF4-FFF2-40B4-BE49-F238E27FC236}">
                <a16:creationId xmlns:a16="http://schemas.microsoft.com/office/drawing/2014/main" id="{F3753DA4-4EFA-C69D-FC0E-6D2EA7CDCFF3}"/>
              </a:ext>
            </a:extLst>
          </p:cNvPr>
          <p:cNvSpPr>
            <a:spLocks noChangeArrowheads="1"/>
          </p:cNvSpPr>
          <p:nvPr/>
        </p:nvSpPr>
        <p:spPr bwMode="auto">
          <a:xfrm>
            <a:off x="3352800" y="4724400"/>
            <a:ext cx="2133600" cy="914400"/>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it-IT" altLang="it-IT"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fade">
                                      <p:cBhvr>
                                        <p:cTn id="7" dur="2000"/>
                                        <p:tgtEl>
                                          <p:spTgt spid="307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725"/>
                                        </p:tgtEl>
                                        <p:attrNameLst>
                                          <p:attrName>style.visibility</p:attrName>
                                        </p:attrNameLst>
                                      </p:cBhvr>
                                      <p:to>
                                        <p:strVal val="visible"/>
                                      </p:to>
                                    </p:set>
                                    <p:animEffect transition="in" filter="fade">
                                      <p:cBhvr>
                                        <p:cTn id="10" dur="500"/>
                                        <p:tgtEl>
                                          <p:spTgt spid="3072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2294"/>
                                        </p:tgtEl>
                                        <p:attrNameLst>
                                          <p:attrName>style.visibility</p:attrName>
                                        </p:attrNameLst>
                                      </p:cBhvr>
                                      <p:to>
                                        <p:strVal val="visible"/>
                                      </p:to>
                                    </p:set>
                                    <p:anim calcmode="lin" valueType="num">
                                      <p:cBhvr additive="base">
                                        <p:cTn id="15" dur="500" fill="hold"/>
                                        <p:tgtEl>
                                          <p:spTgt spid="12294"/>
                                        </p:tgtEl>
                                        <p:attrNameLst>
                                          <p:attrName>ppt_x</p:attrName>
                                        </p:attrNameLst>
                                      </p:cBhvr>
                                      <p:tavLst>
                                        <p:tav tm="0">
                                          <p:val>
                                            <p:strVal val="0-#ppt_w/2"/>
                                          </p:val>
                                        </p:tav>
                                        <p:tav tm="100000">
                                          <p:val>
                                            <p:strVal val="#ppt_x"/>
                                          </p:val>
                                        </p:tav>
                                      </p:tavLst>
                                    </p:anim>
                                    <p:anim calcmode="lin" valueType="num">
                                      <p:cBhvr additive="base">
                                        <p:cTn id="16" dur="500" fill="hold"/>
                                        <p:tgtEl>
                                          <p:spTgt spid="12294"/>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2295"/>
                                        </p:tgtEl>
                                        <p:attrNameLst>
                                          <p:attrName>style.visibility</p:attrName>
                                        </p:attrNameLst>
                                      </p:cBhvr>
                                      <p:to>
                                        <p:strVal val="visible"/>
                                      </p:to>
                                    </p:set>
                                    <p:anim calcmode="lin" valueType="num">
                                      <p:cBhvr additive="base">
                                        <p:cTn id="21" dur="500" fill="hold"/>
                                        <p:tgtEl>
                                          <p:spTgt spid="12295"/>
                                        </p:tgtEl>
                                        <p:attrNameLst>
                                          <p:attrName>ppt_x</p:attrName>
                                        </p:attrNameLst>
                                      </p:cBhvr>
                                      <p:tavLst>
                                        <p:tav tm="0">
                                          <p:val>
                                            <p:strVal val="0-#ppt_w/2"/>
                                          </p:val>
                                        </p:tav>
                                        <p:tav tm="100000">
                                          <p:val>
                                            <p:strVal val="#ppt_x"/>
                                          </p:val>
                                        </p:tav>
                                      </p:tavLst>
                                    </p:anim>
                                    <p:anim calcmode="lin" valueType="num">
                                      <p:cBhvr additive="base">
                                        <p:cTn id="22" dur="500" fill="hold"/>
                                        <p:tgtEl>
                                          <p:spTgt spid="12295"/>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724"/>
                                        </p:tgtEl>
                                        <p:attrNameLst>
                                          <p:attrName>style.visibility</p:attrName>
                                        </p:attrNameLst>
                                      </p:cBhvr>
                                      <p:to>
                                        <p:strVal val="visible"/>
                                      </p:to>
                                    </p:set>
                                    <p:animEffect transition="in" filter="fade">
                                      <p:cBhvr>
                                        <p:cTn id="27" dur="5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animBg="1"/>
      <p:bldP spid="30725" grpId="0" animBg="1"/>
      <p:bldP spid="12294" grpId="0" animBg="1"/>
      <p:bldP spid="1229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CasellaDiTesto 1">
            <a:extLst>
              <a:ext uri="{FF2B5EF4-FFF2-40B4-BE49-F238E27FC236}">
                <a16:creationId xmlns:a16="http://schemas.microsoft.com/office/drawing/2014/main" id="{0DCBD3B9-C824-47BC-91DF-3788B67CCE63}"/>
              </a:ext>
            </a:extLst>
          </p:cNvPr>
          <p:cNvSpPr txBox="1">
            <a:spLocks noChangeArrowheads="1"/>
          </p:cNvSpPr>
          <p:nvPr/>
        </p:nvSpPr>
        <p:spPr bwMode="auto">
          <a:xfrm>
            <a:off x="663575" y="2016125"/>
            <a:ext cx="7631113"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2800">
                <a:latin typeface="Comic Sans MS" panose="030F0902030302020204" pitchFamily="66" charset="0"/>
              </a:rPr>
              <a:t>Rimane il fatto che, pur in assenza di evidenze di una correlazione forte tra aftosi orale ricorrente e celiachia, di fronte a un caso con molte recidive di AOR, </a:t>
            </a:r>
            <a:r>
              <a:rPr lang="it-IT" altLang="it-IT" sz="2800" b="1">
                <a:latin typeface="Comic Sans MS" panose="030F0902030302020204" pitchFamily="66" charset="0"/>
              </a:rPr>
              <a:t>l’opportunità di un dosaggio una tantum degli anti-tTG o degli EMA continua a essere tra i suggerimenti che ci vengono dati dalla letteratura</a:t>
            </a:r>
          </a:p>
          <a:p>
            <a:pPr algn="ctr">
              <a:spcBef>
                <a:spcPct val="0"/>
              </a:spcBef>
              <a:buFontTx/>
              <a:buNone/>
            </a:pPr>
            <a:endParaRPr lang="it-IT" altLang="it-IT" sz="2800">
              <a:latin typeface="Comic Sans MS" panose="030F0902030302020204" pitchFamily="66" charset="0"/>
            </a:endParaRPr>
          </a:p>
        </p:txBody>
      </p:sp>
      <p:sp>
        <p:nvSpPr>
          <p:cNvPr id="44034" name="CasellaDiTesto 2">
            <a:extLst>
              <a:ext uri="{FF2B5EF4-FFF2-40B4-BE49-F238E27FC236}">
                <a16:creationId xmlns:a16="http://schemas.microsoft.com/office/drawing/2014/main" id="{4E127472-4408-D3B4-2CBF-4446BA04BE82}"/>
              </a:ext>
            </a:extLst>
          </p:cNvPr>
          <p:cNvSpPr txBox="1">
            <a:spLocks noChangeArrowheads="1"/>
          </p:cNvSpPr>
          <p:nvPr/>
        </p:nvSpPr>
        <p:spPr bwMode="auto">
          <a:xfrm>
            <a:off x="663575" y="130175"/>
            <a:ext cx="7837488" cy="132397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4000">
                <a:latin typeface="Comic Sans MS" panose="030F0902030302020204" pitchFamily="66" charset="0"/>
              </a:rPr>
              <a:t>b. AFTOSI ORALE RICORRENTE E CELIACHIA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Immagine 3">
            <a:extLst>
              <a:ext uri="{FF2B5EF4-FFF2-40B4-BE49-F238E27FC236}">
                <a16:creationId xmlns:a16="http://schemas.microsoft.com/office/drawing/2014/main" id="{990773FC-BAEE-4A05-1C23-92B89C9708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263" y="125413"/>
            <a:ext cx="8710612"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Immagine 4">
            <a:extLst>
              <a:ext uri="{FF2B5EF4-FFF2-40B4-BE49-F238E27FC236}">
                <a16:creationId xmlns:a16="http://schemas.microsoft.com/office/drawing/2014/main" id="{4C953AD3-61B4-F4CF-8E8D-85FA621949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5263" y="1347788"/>
            <a:ext cx="6716712"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CasellaDiTesto 5">
            <a:extLst>
              <a:ext uri="{FF2B5EF4-FFF2-40B4-BE49-F238E27FC236}">
                <a16:creationId xmlns:a16="http://schemas.microsoft.com/office/drawing/2014/main" id="{A2CB9BDB-F608-834A-2DE6-243900C14433}"/>
              </a:ext>
            </a:extLst>
          </p:cNvPr>
          <p:cNvSpPr txBox="1">
            <a:spLocks noChangeArrowheads="1"/>
          </p:cNvSpPr>
          <p:nvPr/>
        </p:nvSpPr>
        <p:spPr bwMode="auto">
          <a:xfrm>
            <a:off x="411163" y="2420938"/>
            <a:ext cx="8629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it-IT" altLang="it-IT" sz="2800">
                <a:latin typeface="Comic Sans MS" panose="030F0902030302020204" pitchFamily="66" charset="0"/>
              </a:rPr>
              <a:t>Dal greco “</a:t>
            </a:r>
            <a:r>
              <a:rPr lang="it-IT" altLang="it-IT" sz="2800" i="1">
                <a:latin typeface="Comic Sans MS" panose="030F0902030302020204" pitchFamily="66" charset="0"/>
              </a:rPr>
              <a:t>nemo</a:t>
            </a:r>
            <a:r>
              <a:rPr lang="it-IT" altLang="it-IT" sz="2800">
                <a:latin typeface="Comic Sans MS" panose="030F0902030302020204" pitchFamily="66" charset="0"/>
              </a:rPr>
              <a:t>”: sbucciare, erodere, scorticare …</a:t>
            </a:r>
          </a:p>
        </p:txBody>
      </p:sp>
      <p:sp>
        <p:nvSpPr>
          <p:cNvPr id="7" name="CasellaDiTesto 6">
            <a:extLst>
              <a:ext uri="{FF2B5EF4-FFF2-40B4-BE49-F238E27FC236}">
                <a16:creationId xmlns:a16="http://schemas.microsoft.com/office/drawing/2014/main" id="{0518263D-B7CC-403D-C329-211119534066}"/>
              </a:ext>
            </a:extLst>
          </p:cNvPr>
          <p:cNvSpPr txBox="1">
            <a:spLocks noChangeArrowheads="1"/>
          </p:cNvSpPr>
          <p:nvPr/>
        </p:nvSpPr>
        <p:spPr bwMode="auto">
          <a:xfrm>
            <a:off x="0" y="3041650"/>
            <a:ext cx="890587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it-IT" altLang="it-IT" sz="2800">
                <a:latin typeface="Comic Sans MS" panose="030F0902030302020204" pitchFamily="66" charset="0"/>
              </a:rPr>
              <a:t>Incidenza 30.000-100.000 casi all’anno prevalentemente nell’AFrica Sub-Sahariana</a:t>
            </a:r>
          </a:p>
          <a:p>
            <a:pPr algn="ctr" eaLnBrk="1" hangingPunct="1">
              <a:spcBef>
                <a:spcPct val="0"/>
              </a:spcBef>
              <a:buFontTx/>
              <a:buNone/>
            </a:pPr>
            <a:endParaRPr lang="it-IT" altLang="it-IT" sz="2800">
              <a:latin typeface="Comic Sans MS" panose="030F0902030302020204" pitchFamily="66" charset="0"/>
            </a:endParaRPr>
          </a:p>
          <a:p>
            <a:pPr algn="ctr" eaLnBrk="1" hangingPunct="1">
              <a:spcBef>
                <a:spcPct val="0"/>
              </a:spcBef>
              <a:buFontTx/>
              <a:buNone/>
            </a:pPr>
            <a:r>
              <a:rPr lang="it-IT" altLang="it-IT" sz="2800">
                <a:latin typeface="Comic Sans MS" panose="030F0902030302020204" pitchFamily="66" charset="0"/>
              </a:rPr>
              <a:t>Età: 2-7 anni</a:t>
            </a:r>
          </a:p>
          <a:p>
            <a:pPr algn="ctr" eaLnBrk="1" hangingPunct="1">
              <a:spcBef>
                <a:spcPct val="0"/>
              </a:spcBef>
              <a:buFontTx/>
              <a:buNone/>
            </a:pPr>
            <a:endParaRPr lang="it-IT" altLang="it-IT" sz="2800">
              <a:latin typeface="Comic Sans MS" panose="030F0902030302020204" pitchFamily="66" charset="0"/>
            </a:endParaRPr>
          </a:p>
          <a:p>
            <a:pPr algn="ctr" eaLnBrk="1" hangingPunct="1">
              <a:spcBef>
                <a:spcPct val="0"/>
              </a:spcBef>
              <a:buFontTx/>
              <a:buNone/>
            </a:pPr>
            <a:r>
              <a:rPr lang="it-IT" altLang="it-IT" sz="2800">
                <a:latin typeface="Comic Sans MS" panose="030F0902030302020204" pitchFamily="66" charset="0"/>
              </a:rPr>
              <a:t>Mortalità alta.</a:t>
            </a:r>
          </a:p>
          <a:p>
            <a:pPr algn="ctr" eaLnBrk="1" hangingPunct="1">
              <a:spcBef>
                <a:spcPct val="0"/>
              </a:spcBef>
              <a:buFontTx/>
              <a:buNone/>
            </a:pPr>
            <a:endParaRPr lang="it-IT" altLang="it-IT" sz="2800">
              <a:latin typeface="Comic Sans MS" panose="030F0902030302020204" pitchFamily="66" charset="0"/>
            </a:endParaRPr>
          </a:p>
          <a:p>
            <a:pPr algn="ctr" eaLnBrk="1" hangingPunct="1">
              <a:spcBef>
                <a:spcPct val="0"/>
              </a:spcBef>
              <a:buFontTx/>
              <a:buNone/>
            </a:pPr>
            <a:r>
              <a:rPr lang="it-IT" altLang="it-IT" sz="2800">
                <a:latin typeface="Comic Sans MS" panose="030F0902030302020204" pitchFamily="66" charset="0"/>
              </a:rPr>
              <a:t>Aspettativa di vita del 15% a 40 anni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CasellaDiTesto 1">
            <a:extLst>
              <a:ext uri="{FF2B5EF4-FFF2-40B4-BE49-F238E27FC236}">
                <a16:creationId xmlns:a16="http://schemas.microsoft.com/office/drawing/2014/main" id="{B49ACDBF-B660-266D-CF5D-8FF3E086DDEF}"/>
              </a:ext>
            </a:extLst>
          </p:cNvPr>
          <p:cNvSpPr txBox="1">
            <a:spLocks noChangeArrowheads="1"/>
          </p:cNvSpPr>
          <p:nvPr/>
        </p:nvSpPr>
        <p:spPr bwMode="auto">
          <a:xfrm>
            <a:off x="663575" y="130175"/>
            <a:ext cx="7837488" cy="132397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4000">
                <a:latin typeface="Comic Sans MS" panose="030F0902030302020204" pitchFamily="66" charset="0"/>
              </a:rPr>
              <a:t>c. AFTOSI ORALE RICORRENTE E «TRAUMI»</a:t>
            </a:r>
          </a:p>
        </p:txBody>
      </p:sp>
      <p:sp>
        <p:nvSpPr>
          <p:cNvPr id="3" name="CasellaDiTesto 2">
            <a:extLst>
              <a:ext uri="{FF2B5EF4-FFF2-40B4-BE49-F238E27FC236}">
                <a16:creationId xmlns:a16="http://schemas.microsoft.com/office/drawing/2014/main" id="{BCFB4CC9-5D6F-0BCE-F0FD-DC3880213FF3}"/>
              </a:ext>
            </a:extLst>
          </p:cNvPr>
          <p:cNvSpPr txBox="1">
            <a:spLocks noChangeArrowheads="1"/>
          </p:cNvSpPr>
          <p:nvPr/>
        </p:nvSpPr>
        <p:spPr bwMode="auto">
          <a:xfrm>
            <a:off x="174625" y="1763713"/>
            <a:ext cx="8839200" cy="55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2000">
                <a:latin typeface="Comic Sans MS" panose="030F0902030302020204" pitchFamily="66" charset="0"/>
              </a:rPr>
              <a:t>Le afte, specie se in sedi fisse, possono essere espressione di microtraumatismi. I traumi e microtraumi orali sono a volte misconosciuti come fattori di predisposizione implicati nello sviluppo delle lesioni orali. Traumi orali accidentali come lo spazzolamento dei denti, l’uso di filo interdentale, la masticazione di gomme, gli alimenti con superfici appuntite, e in particolare la malocclusione, le cure ortodontiche, le iniezioni e i trattamenti dentistici sono stati coinvolti o dimostrati in vivo. </a:t>
            </a:r>
          </a:p>
          <a:p>
            <a:pPr algn="ctr">
              <a:spcBef>
                <a:spcPct val="0"/>
              </a:spcBef>
              <a:buFontTx/>
              <a:buNone/>
            </a:pPr>
            <a:endParaRPr lang="it-IT" altLang="it-IT" sz="2000">
              <a:latin typeface="Comic Sans MS" panose="030F0902030302020204" pitchFamily="66" charset="0"/>
            </a:endParaRPr>
          </a:p>
          <a:p>
            <a:pPr algn="ctr">
              <a:spcBef>
                <a:spcPct val="0"/>
              </a:spcBef>
              <a:buFontTx/>
              <a:buNone/>
            </a:pPr>
            <a:r>
              <a:rPr lang="it-IT" altLang="it-IT" sz="2000">
                <a:latin typeface="Comic Sans MS" panose="030F0902030302020204" pitchFamily="66" charset="0"/>
              </a:rPr>
              <a:t>Si ritiene che i microtraumatismi possano causare ulcere aftose solo nelle persone suscettibili all’aftosi ricorrente. In uno storico studio di Wray e coll.44, un danno mucosale (sutura e penetrazione con un tenaculum e un ago ipodermico) produceva ulcere aftose in 13 pazienti su 30 affetti da AOR, mentre non causava alcuna alterazione nei controlli sani. Tali ulcere “provocate” risultavano istologicamente indistinguibili da quelle “spontanee”.</a:t>
            </a:r>
          </a:p>
          <a:p>
            <a:pPr>
              <a:spcBef>
                <a:spcPct val="0"/>
              </a:spcBef>
              <a:buFontTx/>
              <a:buNone/>
            </a:pPr>
            <a:endParaRPr lang="it-IT" altLang="it-IT" sz="1800">
              <a:latin typeface="Arial" panose="020B0604020202020204" pitchFamily="34" charset="0"/>
            </a:endParaRPr>
          </a:p>
          <a:p>
            <a:pPr>
              <a:spcBef>
                <a:spcPct val="0"/>
              </a:spcBef>
              <a:buFontTx/>
              <a:buNone/>
            </a:pPr>
            <a:endParaRPr lang="it-IT" altLang="it-IT" sz="18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CasellaDiTesto 1">
            <a:extLst>
              <a:ext uri="{FF2B5EF4-FFF2-40B4-BE49-F238E27FC236}">
                <a16:creationId xmlns:a16="http://schemas.microsoft.com/office/drawing/2014/main" id="{945D7EA7-46C4-233E-D5A5-88D7445B6C91}"/>
              </a:ext>
            </a:extLst>
          </p:cNvPr>
          <p:cNvSpPr txBox="1">
            <a:spLocks noChangeArrowheads="1"/>
          </p:cNvSpPr>
          <p:nvPr/>
        </p:nvSpPr>
        <p:spPr bwMode="auto">
          <a:xfrm>
            <a:off x="663575" y="130175"/>
            <a:ext cx="7837488" cy="132397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4000">
                <a:latin typeface="Comic Sans MS" panose="030F0902030302020204" pitchFamily="66" charset="0"/>
              </a:rPr>
              <a:t>d. AFTOSI ORALE RICORRENTE E FARMACI</a:t>
            </a:r>
          </a:p>
        </p:txBody>
      </p:sp>
      <p:sp>
        <p:nvSpPr>
          <p:cNvPr id="46082" name="CasellaDiTesto 2">
            <a:extLst>
              <a:ext uri="{FF2B5EF4-FFF2-40B4-BE49-F238E27FC236}">
                <a16:creationId xmlns:a16="http://schemas.microsoft.com/office/drawing/2014/main" id="{3BF39F72-B086-3DFF-58AC-BA78F62B8F9C}"/>
              </a:ext>
            </a:extLst>
          </p:cNvPr>
          <p:cNvSpPr txBox="1">
            <a:spLocks noChangeArrowheads="1"/>
          </p:cNvSpPr>
          <p:nvPr/>
        </p:nvSpPr>
        <p:spPr bwMode="auto">
          <a:xfrm>
            <a:off x="49213" y="2308225"/>
            <a:ext cx="90678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2400">
                <a:latin typeface="Comic Sans MS" panose="030F0902030302020204" pitchFamily="66" charset="0"/>
              </a:rPr>
              <a:t>Il meccanismo sottostante alle afte indotte dai farmaci è spesso non chiaro, ma può essere dovuto all’applicazione locale di preparazioni irritanti (come per esempio l’acido acetilsalicilico, che però trova raramente utilizzo in età pediatrica) o all’effetto sistemico dei farmaci.</a:t>
            </a:r>
          </a:p>
          <a:p>
            <a:pPr algn="ctr">
              <a:spcBef>
                <a:spcPct val="0"/>
              </a:spcBef>
              <a:buFontTx/>
              <a:buNone/>
            </a:pPr>
            <a:r>
              <a:rPr lang="it-IT" altLang="it-IT" sz="2400">
                <a:latin typeface="Comic Sans MS" panose="030F0902030302020204" pitchFamily="66" charset="0"/>
              </a:rPr>
              <a:t>Le afte possono essere causate anche da alcuni FANS e da farmaci usati in reumatologia (penicillamina, methotrexate) e da altri farmaci ancora, ma l’esatto meccanismo patogenetico rimane sconosciuto.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CasellaDiTesto 2">
            <a:extLst>
              <a:ext uri="{FF2B5EF4-FFF2-40B4-BE49-F238E27FC236}">
                <a16:creationId xmlns:a16="http://schemas.microsoft.com/office/drawing/2014/main" id="{F93D7104-A989-D795-ED21-3FF834ACCB66}"/>
              </a:ext>
            </a:extLst>
          </p:cNvPr>
          <p:cNvSpPr txBox="1">
            <a:spLocks noChangeArrowheads="1"/>
          </p:cNvSpPr>
          <p:nvPr/>
        </p:nvSpPr>
        <p:spPr bwMode="auto">
          <a:xfrm>
            <a:off x="663575" y="130175"/>
            <a:ext cx="7837488" cy="132397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4000">
                <a:latin typeface="Comic Sans MS" panose="030F0902030302020204" pitchFamily="66" charset="0"/>
              </a:rPr>
              <a:t>e. AFTOSI ORALE RICORRENTE IDIOPATICA</a:t>
            </a:r>
          </a:p>
        </p:txBody>
      </p:sp>
      <p:sp>
        <p:nvSpPr>
          <p:cNvPr id="47106" name="CasellaDiTesto 5">
            <a:extLst>
              <a:ext uri="{FF2B5EF4-FFF2-40B4-BE49-F238E27FC236}">
                <a16:creationId xmlns:a16="http://schemas.microsoft.com/office/drawing/2014/main" id="{EC5559D0-918A-92F5-747F-3493FC9EFA1F}"/>
              </a:ext>
            </a:extLst>
          </p:cNvPr>
          <p:cNvSpPr txBox="1">
            <a:spLocks noChangeArrowheads="1"/>
          </p:cNvSpPr>
          <p:nvPr/>
        </p:nvSpPr>
        <p:spPr bwMode="auto">
          <a:xfrm>
            <a:off x="860425" y="2459038"/>
            <a:ext cx="744537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2800">
                <a:latin typeface="Comic Sans MS" panose="030F0902030302020204" pitchFamily="66" charset="0"/>
              </a:rPr>
              <a:t>È importante sottolineare che la definizione di AOR dovrebbe essere riservata alle ulcere ricorrenti confinate alla bocca e osservate in assenza di altre patologie (in pratica </a:t>
            </a:r>
            <a:r>
              <a:rPr lang="it-IT" altLang="it-IT" sz="2800" b="1">
                <a:latin typeface="Comic Sans MS" panose="030F0902030302020204" pitchFamily="66" charset="0"/>
              </a:rPr>
              <a:t>la diagnosi di AOR è una diagnosi di esclusione</a:t>
            </a:r>
            <a:r>
              <a:rPr lang="it-IT" altLang="it-IT" sz="2800">
                <a:latin typeface="Comic Sans MS" panose="030F0902030302020204" pitchFamily="66" charset="0"/>
              </a:rPr>
              <a:t>) ma la forma IDIOPATICA è la più frequente!!.</a:t>
            </a:r>
          </a:p>
          <a:p>
            <a:pPr algn="ctr">
              <a:spcBef>
                <a:spcPct val="0"/>
              </a:spcBef>
              <a:buFontTx/>
              <a:buNone/>
            </a:pPr>
            <a:endParaRPr lang="it-IT" altLang="it-IT" sz="2800">
              <a:latin typeface="Comic Sans MS" panose="030F0902030302020204" pitchFamily="66"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CasellaDiTesto 1">
            <a:extLst>
              <a:ext uri="{FF2B5EF4-FFF2-40B4-BE49-F238E27FC236}">
                <a16:creationId xmlns:a16="http://schemas.microsoft.com/office/drawing/2014/main" id="{5D4B6208-DEF4-649B-BA1B-8D829F71C8D8}"/>
              </a:ext>
            </a:extLst>
          </p:cNvPr>
          <p:cNvSpPr txBox="1">
            <a:spLocks noChangeArrowheads="1"/>
          </p:cNvSpPr>
          <p:nvPr/>
        </p:nvSpPr>
        <p:spPr bwMode="auto">
          <a:xfrm>
            <a:off x="609600" y="654050"/>
            <a:ext cx="7924800" cy="4832350"/>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4400">
                <a:latin typeface="Comic Sans MS" panose="030F0902030302020204" pitchFamily="66" charset="0"/>
              </a:rPr>
              <a:t>2. </a:t>
            </a:r>
          </a:p>
          <a:p>
            <a:pPr algn="ctr">
              <a:spcBef>
                <a:spcPct val="0"/>
              </a:spcBef>
              <a:buFontTx/>
              <a:buNone/>
            </a:pPr>
            <a:r>
              <a:rPr lang="it-IT" altLang="it-IT" sz="4400">
                <a:latin typeface="Comic Sans MS" panose="030F0902030302020204" pitchFamily="66" charset="0"/>
              </a:rPr>
              <a:t>Le afte accompagnano altre manifestazioni più evidenti e/o costituiscono un aspetto minore del problema, ma la loro presenza aiuta nell’orientamento diagnostico</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2">
            <a:extLst>
              <a:ext uri="{FF2B5EF4-FFF2-40B4-BE49-F238E27FC236}">
                <a16:creationId xmlns:a16="http://schemas.microsoft.com/office/drawing/2014/main" id="{D249213D-FA4E-2D75-7001-421D57F8ECCA}"/>
              </a:ext>
            </a:extLst>
          </p:cNvPr>
          <p:cNvSpPr txBox="1">
            <a:spLocks noChangeArrowheads="1"/>
          </p:cNvSpPr>
          <p:nvPr/>
        </p:nvSpPr>
        <p:spPr bwMode="auto">
          <a:xfrm>
            <a:off x="433388" y="381000"/>
            <a:ext cx="3910012" cy="6356350"/>
          </a:xfrm>
          <a:prstGeom prst="rect">
            <a:avLst/>
          </a:prstGeom>
          <a:solidFill>
            <a:schemeClr val="bg1"/>
          </a:solidFill>
          <a:ln w="57150">
            <a:solidFill>
              <a:srgbClr val="FF3300"/>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1800" b="1">
                <a:latin typeface="Comic Sans MS" panose="030F0902030302020204" pitchFamily="66" charset="0"/>
              </a:rPr>
              <a:t>Alberto,2 anni 8 mesi</a:t>
            </a:r>
          </a:p>
          <a:p>
            <a:pPr eaLnBrk="1" hangingPunct="1">
              <a:spcBef>
                <a:spcPct val="0"/>
              </a:spcBef>
              <a:buFontTx/>
              <a:buNone/>
            </a:pPr>
            <a:endParaRPr lang="it-IT" altLang="it-IT" sz="1800" b="1">
              <a:latin typeface="Comic Sans MS" panose="030F0902030302020204" pitchFamily="66" charset="0"/>
            </a:endParaRPr>
          </a:p>
          <a:p>
            <a:pPr eaLnBrk="1" hangingPunct="1">
              <a:spcBef>
                <a:spcPct val="0"/>
              </a:spcBef>
              <a:buFontTx/>
              <a:buNone/>
            </a:pPr>
            <a:r>
              <a:rPr lang="it-IT" altLang="it-IT" sz="1800">
                <a:latin typeface="Comic Sans MS" panose="030F0902030302020204" pitchFamily="66" charset="0"/>
              </a:rPr>
              <a:t>- dai 13 mesi febbre</a:t>
            </a:r>
          </a:p>
          <a:p>
            <a:pPr eaLnBrk="1" hangingPunct="1">
              <a:spcBef>
                <a:spcPct val="0"/>
              </a:spcBef>
              <a:buFontTx/>
              <a:buNone/>
            </a:pPr>
            <a:r>
              <a:rPr lang="it-IT" altLang="it-IT" sz="1800">
                <a:latin typeface="Comic Sans MS" panose="030F0902030302020204" pitchFamily="66" charset="0"/>
              </a:rPr>
              <a:t> ogni 20 gg</a:t>
            </a:r>
          </a:p>
          <a:p>
            <a:pPr eaLnBrk="1" hangingPunct="1">
              <a:spcBef>
                <a:spcPct val="0"/>
              </a:spcBef>
              <a:buFontTx/>
              <a:buNone/>
            </a:pPr>
            <a:endParaRPr lang="it-IT" altLang="it-IT" sz="1800">
              <a:latin typeface="Comic Sans MS" panose="030F0902030302020204" pitchFamily="66" charset="0"/>
            </a:endParaRPr>
          </a:p>
          <a:p>
            <a:pPr eaLnBrk="1" hangingPunct="1">
              <a:spcBef>
                <a:spcPct val="0"/>
              </a:spcBef>
              <a:buFontTx/>
              <a:buNone/>
            </a:pPr>
            <a:r>
              <a:rPr lang="it-IT" altLang="it-IT" sz="1800">
                <a:latin typeface="Comic Sans MS" panose="030F0902030302020204" pitchFamily="66" charset="0"/>
              </a:rPr>
              <a:t>-ogni episodio dura 4-5 gg</a:t>
            </a:r>
          </a:p>
          <a:p>
            <a:pPr eaLnBrk="1" hangingPunct="1">
              <a:spcBef>
                <a:spcPct val="0"/>
              </a:spcBef>
              <a:buFontTx/>
              <a:buNone/>
            </a:pPr>
            <a:r>
              <a:rPr lang="it-IT" altLang="it-IT" sz="1800">
                <a:latin typeface="Comic Sans MS" panose="030F0902030302020204" pitchFamily="66" charset="0"/>
              </a:rPr>
              <a:t> indici di flogosi elevati</a:t>
            </a:r>
          </a:p>
          <a:p>
            <a:pPr eaLnBrk="1" hangingPunct="1">
              <a:spcBef>
                <a:spcPct val="0"/>
              </a:spcBef>
              <a:buFontTx/>
              <a:buNone/>
            </a:pPr>
            <a:r>
              <a:rPr lang="it-IT" altLang="it-IT" sz="1800">
                <a:latin typeface="Comic Sans MS" panose="030F0902030302020204" pitchFamily="66" charset="0"/>
              </a:rPr>
              <a:t> sta molto male ma poca </a:t>
            </a:r>
          </a:p>
          <a:p>
            <a:pPr eaLnBrk="1" hangingPunct="1">
              <a:spcBef>
                <a:spcPct val="0"/>
              </a:spcBef>
              <a:buFontTx/>
              <a:buNone/>
            </a:pPr>
            <a:r>
              <a:rPr lang="it-IT" altLang="it-IT" sz="1800">
                <a:latin typeface="Comic Sans MS" panose="030F0902030302020204" pitchFamily="66" charset="0"/>
              </a:rPr>
              <a:t> obiettivita’ (gola rossa)</a:t>
            </a:r>
          </a:p>
          <a:p>
            <a:pPr eaLnBrk="1" hangingPunct="1">
              <a:spcBef>
                <a:spcPct val="0"/>
              </a:spcBef>
              <a:buFontTx/>
              <a:buNone/>
            </a:pPr>
            <a:endParaRPr lang="it-IT" altLang="it-IT" sz="1800">
              <a:latin typeface="Comic Sans MS" panose="030F0902030302020204" pitchFamily="66" charset="0"/>
            </a:endParaRPr>
          </a:p>
          <a:p>
            <a:pPr eaLnBrk="1" hangingPunct="1">
              <a:spcBef>
                <a:spcPct val="0"/>
              </a:spcBef>
              <a:buFontTx/>
              <a:buNone/>
            </a:pPr>
            <a:r>
              <a:rPr lang="it-IT" altLang="it-IT" sz="1800">
                <a:latin typeface="Comic Sans MS" panose="030F0902030302020204" pitchFamily="66" charset="0"/>
              </a:rPr>
              <a:t>-antibiotici non efficaci</a:t>
            </a:r>
          </a:p>
          <a:p>
            <a:pPr eaLnBrk="1" hangingPunct="1">
              <a:spcBef>
                <a:spcPct val="0"/>
              </a:spcBef>
              <a:buFontTx/>
              <a:buNone/>
            </a:pPr>
            <a:endParaRPr lang="it-IT" altLang="it-IT" sz="1800">
              <a:latin typeface="Comic Sans MS" panose="030F0902030302020204" pitchFamily="66" charset="0"/>
            </a:endParaRPr>
          </a:p>
          <a:p>
            <a:pPr eaLnBrk="1" hangingPunct="1">
              <a:spcBef>
                <a:spcPct val="0"/>
              </a:spcBef>
              <a:buFontTx/>
              <a:buNone/>
            </a:pPr>
            <a:r>
              <a:rPr lang="it-IT" altLang="it-IT" sz="1800">
                <a:latin typeface="Comic Sans MS" panose="030F0902030302020204" pitchFamily="66" charset="0"/>
              </a:rPr>
              <a:t>-una dose di “cortisone”</a:t>
            </a:r>
          </a:p>
          <a:p>
            <a:pPr eaLnBrk="1" hangingPunct="1">
              <a:spcBef>
                <a:spcPct val="0"/>
              </a:spcBef>
              <a:buFontTx/>
              <a:buNone/>
            </a:pPr>
            <a:r>
              <a:rPr lang="it-IT" altLang="it-IT" sz="1800">
                <a:latin typeface="Comic Sans MS" panose="030F0902030302020204" pitchFamily="66" charset="0"/>
              </a:rPr>
              <a:t> decapita la febbre ma gli</a:t>
            </a:r>
          </a:p>
          <a:p>
            <a:pPr eaLnBrk="1" hangingPunct="1">
              <a:spcBef>
                <a:spcPct val="0"/>
              </a:spcBef>
              <a:buFontTx/>
              <a:buNone/>
            </a:pPr>
            <a:r>
              <a:rPr lang="it-IT" altLang="it-IT" sz="1800">
                <a:latin typeface="Comic Sans MS" panose="030F0902030302020204" pitchFamily="66" charset="0"/>
              </a:rPr>
              <a:t> episodi si avvicinano</a:t>
            </a:r>
          </a:p>
          <a:p>
            <a:pPr eaLnBrk="1" hangingPunct="1">
              <a:spcBef>
                <a:spcPct val="0"/>
              </a:spcBef>
              <a:buFontTx/>
              <a:buNone/>
            </a:pPr>
            <a:endParaRPr lang="it-IT" altLang="it-IT" sz="1800">
              <a:latin typeface="Comic Sans MS" panose="030F0902030302020204" pitchFamily="66" charset="0"/>
            </a:endParaRPr>
          </a:p>
          <a:p>
            <a:pPr eaLnBrk="1" hangingPunct="1">
              <a:spcBef>
                <a:spcPct val="0"/>
              </a:spcBef>
              <a:buFontTx/>
              <a:buNone/>
            </a:pPr>
            <a:r>
              <a:rPr lang="it-IT" altLang="it-IT" sz="1800">
                <a:latin typeface="Comic Sans MS" panose="030F0902030302020204" pitchFamily="66" charset="0"/>
              </a:rPr>
              <a:t>-</a:t>
            </a:r>
            <a:r>
              <a:rPr lang="it-IT" altLang="it-IT" sz="1800" b="1">
                <a:latin typeface="Comic Sans MS" panose="030F0902030302020204" pitchFamily="66" charset="0"/>
              </a:rPr>
              <a:t>tonsillectomia risolutiva</a:t>
            </a:r>
            <a:r>
              <a:rPr lang="it-IT" altLang="it-IT" sz="1800">
                <a:latin typeface="Comic Sans MS" panose="030F0902030302020204" pitchFamily="66" charset="0"/>
              </a:rPr>
              <a:t> </a:t>
            </a:r>
          </a:p>
        </p:txBody>
      </p:sp>
      <p:sp>
        <p:nvSpPr>
          <p:cNvPr id="14339" name="Oval 3">
            <a:extLst>
              <a:ext uri="{FF2B5EF4-FFF2-40B4-BE49-F238E27FC236}">
                <a16:creationId xmlns:a16="http://schemas.microsoft.com/office/drawing/2014/main" id="{1AC22083-A1CC-0D79-015B-0E8DEE80E26F}"/>
              </a:ext>
            </a:extLst>
          </p:cNvPr>
          <p:cNvSpPr>
            <a:spLocks noChangeArrowheads="1"/>
          </p:cNvSpPr>
          <p:nvPr/>
        </p:nvSpPr>
        <p:spPr bwMode="auto">
          <a:xfrm>
            <a:off x="304800" y="1524000"/>
            <a:ext cx="3962400" cy="411480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it-IT" altLang="it-IT" b="1">
                <a:solidFill>
                  <a:schemeClr val="bg1"/>
                </a:solidFill>
                <a:latin typeface="Comic Sans MS" panose="030F0902030302020204" pitchFamily="66" charset="0"/>
              </a:rPr>
              <a:t>Sindrome  PFAPA</a:t>
            </a:r>
          </a:p>
        </p:txBody>
      </p:sp>
      <p:pic>
        <p:nvPicPr>
          <p:cNvPr id="14340" name="Picture 4">
            <a:extLst>
              <a:ext uri="{FF2B5EF4-FFF2-40B4-BE49-F238E27FC236}">
                <a16:creationId xmlns:a16="http://schemas.microsoft.com/office/drawing/2014/main" id="{8109FDC0-3555-2063-E7D1-04930B672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784475"/>
            <a:ext cx="3352800"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 Box 5">
            <a:extLst>
              <a:ext uri="{FF2B5EF4-FFF2-40B4-BE49-F238E27FC236}">
                <a16:creationId xmlns:a16="http://schemas.microsoft.com/office/drawing/2014/main" id="{0942AB7D-F25D-3805-F191-BBA39658C07B}"/>
              </a:ext>
            </a:extLst>
          </p:cNvPr>
          <p:cNvSpPr txBox="1">
            <a:spLocks noChangeArrowheads="1"/>
          </p:cNvSpPr>
          <p:nvPr/>
        </p:nvSpPr>
        <p:spPr bwMode="auto">
          <a:xfrm>
            <a:off x="5486400" y="152400"/>
            <a:ext cx="2784475" cy="252888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b="1">
                <a:solidFill>
                  <a:schemeClr val="bg1"/>
                </a:solidFill>
                <a:latin typeface="Comic Sans MS" panose="030F0902030302020204" pitchFamily="66" charset="0"/>
              </a:rPr>
              <a:t>P</a:t>
            </a:r>
            <a:r>
              <a:rPr lang="it-IT" altLang="it-IT" sz="1800">
                <a:solidFill>
                  <a:schemeClr val="bg1"/>
                </a:solidFill>
                <a:latin typeface="Comic Sans MS" panose="030F0902030302020204" pitchFamily="66" charset="0"/>
              </a:rPr>
              <a:t>eriodic</a:t>
            </a:r>
          </a:p>
          <a:p>
            <a:pPr eaLnBrk="1" hangingPunct="1">
              <a:spcBef>
                <a:spcPct val="0"/>
              </a:spcBef>
              <a:buFontTx/>
              <a:buNone/>
            </a:pPr>
            <a:r>
              <a:rPr lang="it-IT" altLang="it-IT">
                <a:solidFill>
                  <a:schemeClr val="bg1"/>
                </a:solidFill>
                <a:latin typeface="Comic Sans MS" panose="030F0902030302020204" pitchFamily="66" charset="0"/>
              </a:rPr>
              <a:t>F</a:t>
            </a:r>
            <a:r>
              <a:rPr lang="it-IT" altLang="it-IT" sz="1800">
                <a:solidFill>
                  <a:schemeClr val="bg1"/>
                </a:solidFill>
                <a:latin typeface="Comic Sans MS" panose="030F0902030302020204" pitchFamily="66" charset="0"/>
              </a:rPr>
              <a:t>ever</a:t>
            </a:r>
          </a:p>
          <a:p>
            <a:pPr eaLnBrk="1" hangingPunct="1">
              <a:spcBef>
                <a:spcPct val="0"/>
              </a:spcBef>
              <a:buFontTx/>
              <a:buNone/>
            </a:pPr>
            <a:r>
              <a:rPr lang="it-IT" altLang="it-IT">
                <a:solidFill>
                  <a:schemeClr val="bg1"/>
                </a:solidFill>
                <a:latin typeface="Comic Sans MS" panose="030F0902030302020204" pitchFamily="66" charset="0"/>
              </a:rPr>
              <a:t>A</a:t>
            </a:r>
            <a:r>
              <a:rPr lang="it-IT" altLang="it-IT" sz="1800">
                <a:solidFill>
                  <a:schemeClr val="bg1"/>
                </a:solidFill>
                <a:latin typeface="Comic Sans MS" panose="030F0902030302020204" pitchFamily="66" charset="0"/>
              </a:rPr>
              <a:t>ftous stomatitis</a:t>
            </a:r>
          </a:p>
          <a:p>
            <a:pPr eaLnBrk="1" hangingPunct="1">
              <a:spcBef>
                <a:spcPct val="0"/>
              </a:spcBef>
              <a:buFontTx/>
              <a:buNone/>
            </a:pPr>
            <a:r>
              <a:rPr lang="it-IT" altLang="it-IT" b="1">
                <a:solidFill>
                  <a:schemeClr val="bg1"/>
                </a:solidFill>
                <a:latin typeface="Comic Sans MS" panose="030F0902030302020204" pitchFamily="66" charset="0"/>
              </a:rPr>
              <a:t>P</a:t>
            </a:r>
            <a:r>
              <a:rPr lang="it-IT" altLang="it-IT" sz="1800">
                <a:solidFill>
                  <a:schemeClr val="bg1"/>
                </a:solidFill>
                <a:latin typeface="Comic Sans MS" panose="030F0902030302020204" pitchFamily="66" charset="0"/>
              </a:rPr>
              <a:t>haringitis</a:t>
            </a:r>
          </a:p>
          <a:p>
            <a:pPr eaLnBrk="1" hangingPunct="1">
              <a:spcBef>
                <a:spcPct val="0"/>
              </a:spcBef>
              <a:buFontTx/>
              <a:buNone/>
            </a:pPr>
            <a:r>
              <a:rPr lang="it-IT" altLang="it-IT">
                <a:solidFill>
                  <a:schemeClr val="bg1"/>
                </a:solidFill>
                <a:latin typeface="Comic Sans MS" panose="030F0902030302020204" pitchFamily="66" charset="0"/>
              </a:rPr>
              <a:t>A</a:t>
            </a:r>
            <a:r>
              <a:rPr lang="it-IT" altLang="it-IT" sz="1800">
                <a:solidFill>
                  <a:schemeClr val="bg1"/>
                </a:solidFill>
                <a:latin typeface="Comic Sans MS" panose="030F0902030302020204" pitchFamily="66" charset="0"/>
              </a:rPr>
              <a:t>denitis</a:t>
            </a:r>
          </a:p>
        </p:txBody>
      </p:sp>
      <p:sp>
        <p:nvSpPr>
          <p:cNvPr id="14342" name="Text Box 6">
            <a:extLst>
              <a:ext uri="{FF2B5EF4-FFF2-40B4-BE49-F238E27FC236}">
                <a16:creationId xmlns:a16="http://schemas.microsoft.com/office/drawing/2014/main" id="{F913D55F-9D35-D283-E701-35741BD2C549}"/>
              </a:ext>
            </a:extLst>
          </p:cNvPr>
          <p:cNvSpPr txBox="1">
            <a:spLocks noChangeArrowheads="1"/>
          </p:cNvSpPr>
          <p:nvPr/>
        </p:nvSpPr>
        <p:spPr bwMode="auto">
          <a:xfrm>
            <a:off x="5334000" y="5502275"/>
            <a:ext cx="3321050" cy="1225550"/>
          </a:xfrm>
          <a:prstGeom prst="rect">
            <a:avLst/>
          </a:prstGeom>
          <a:solidFill>
            <a:schemeClr val="bg1"/>
          </a:solidFill>
          <a:ln w="38100">
            <a:solidFill>
              <a:schemeClr val="accent2"/>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1800" b="1">
                <a:solidFill>
                  <a:schemeClr val="tx2"/>
                </a:solidFill>
                <a:latin typeface="Comic Sans MS" panose="030F0902030302020204" pitchFamily="66" charset="0"/>
              </a:rPr>
              <a:t>Diagnosi :</a:t>
            </a:r>
          </a:p>
          <a:p>
            <a:pPr eaLnBrk="1" hangingPunct="1">
              <a:spcBef>
                <a:spcPct val="0"/>
              </a:spcBef>
              <a:buFontTx/>
              <a:buNone/>
            </a:pPr>
            <a:r>
              <a:rPr lang="it-IT" altLang="it-IT" sz="1800">
                <a:solidFill>
                  <a:srgbClr val="FF3300"/>
                </a:solidFill>
                <a:latin typeface="Comic Sans MS" panose="030F0902030302020204" pitchFamily="66" charset="0"/>
              </a:rPr>
              <a:t>Risposta al cortisone/</a:t>
            </a:r>
          </a:p>
          <a:p>
            <a:pPr eaLnBrk="1" hangingPunct="1">
              <a:spcBef>
                <a:spcPct val="0"/>
              </a:spcBef>
              <a:buFontTx/>
              <a:buNone/>
            </a:pPr>
            <a:r>
              <a:rPr lang="it-IT" altLang="it-IT" sz="1800">
                <a:solidFill>
                  <a:srgbClr val="FF3300"/>
                </a:solidFill>
                <a:latin typeface="Comic Sans MS" panose="030F0902030302020204" pitchFamily="66" charset="0"/>
              </a:rPr>
              <a:t>tonsillectomia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anim calcmode="lin" valueType="num">
                                      <p:cBhvr additive="base">
                                        <p:cTn id="7" dur="500" fill="hold"/>
                                        <p:tgtEl>
                                          <p:spTgt spid="14339"/>
                                        </p:tgtEl>
                                        <p:attrNameLst>
                                          <p:attrName>ppt_x</p:attrName>
                                        </p:attrNameLst>
                                      </p:cBhvr>
                                      <p:tavLst>
                                        <p:tav tm="0">
                                          <p:val>
                                            <p:strVal val="0-#ppt_w/2"/>
                                          </p:val>
                                        </p:tav>
                                        <p:tav tm="100000">
                                          <p:val>
                                            <p:strVal val="#ppt_x"/>
                                          </p:val>
                                        </p:tav>
                                      </p:tavLst>
                                    </p:anim>
                                    <p:anim calcmode="lin" valueType="num">
                                      <p:cBhvr additive="base">
                                        <p:cTn id="8" dur="500" fill="hold"/>
                                        <p:tgtEl>
                                          <p:spTgt spid="1433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4340"/>
                                        </p:tgtEl>
                                        <p:attrNameLst>
                                          <p:attrName>style.visibility</p:attrName>
                                        </p:attrNameLst>
                                      </p:cBhvr>
                                      <p:to>
                                        <p:strVal val="visible"/>
                                      </p:to>
                                    </p:set>
                                    <p:anim calcmode="lin" valueType="num">
                                      <p:cBhvr additive="base">
                                        <p:cTn id="19" dur="500" fill="hold"/>
                                        <p:tgtEl>
                                          <p:spTgt spid="14340"/>
                                        </p:tgtEl>
                                        <p:attrNameLst>
                                          <p:attrName>ppt_x</p:attrName>
                                        </p:attrNameLst>
                                      </p:cBhvr>
                                      <p:tavLst>
                                        <p:tav tm="0">
                                          <p:val>
                                            <p:strVal val="0-#ppt_w/2"/>
                                          </p:val>
                                        </p:tav>
                                        <p:tav tm="100000">
                                          <p:val>
                                            <p:strVal val="#ppt_x"/>
                                          </p:val>
                                        </p:tav>
                                      </p:tavLst>
                                    </p:anim>
                                    <p:anim calcmode="lin" valueType="num">
                                      <p:cBhvr additive="base">
                                        <p:cTn id="20" dur="500" fill="hold"/>
                                        <p:tgtEl>
                                          <p:spTgt spid="1434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2"/>
                                        </p:tgtEl>
                                        <p:attrNameLst>
                                          <p:attrName>style.visibility</p:attrName>
                                        </p:attrNameLst>
                                      </p:cBhvr>
                                      <p:to>
                                        <p:strVal val="visible"/>
                                      </p:to>
                                    </p:set>
                                    <p:anim calcmode="lin" valueType="num">
                                      <p:cBhvr additive="base">
                                        <p:cTn id="25" dur="500" fill="hold"/>
                                        <p:tgtEl>
                                          <p:spTgt spid="14342"/>
                                        </p:tgtEl>
                                        <p:attrNameLst>
                                          <p:attrName>ppt_x</p:attrName>
                                        </p:attrNameLst>
                                      </p:cBhvr>
                                      <p:tavLst>
                                        <p:tav tm="0">
                                          <p:val>
                                            <p:strVal val="0-#ppt_w/2"/>
                                          </p:val>
                                        </p:tav>
                                        <p:tav tm="100000">
                                          <p:val>
                                            <p:strVal val="#ppt_x"/>
                                          </p:val>
                                        </p:tav>
                                      </p:tavLst>
                                    </p:anim>
                                    <p:anim calcmode="lin" valueType="num">
                                      <p:cBhvr additive="base">
                                        <p:cTn id="26" dur="500" fill="hold"/>
                                        <p:tgtEl>
                                          <p:spTgt spid="143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nimBg="1" autoUpdateAnimBg="0"/>
      <p:bldP spid="14341" grpId="0" animBg="1" autoUpdateAnimBg="0"/>
      <p:bldP spid="14342"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CasellaDiTesto 1">
            <a:extLst>
              <a:ext uri="{FF2B5EF4-FFF2-40B4-BE49-F238E27FC236}">
                <a16:creationId xmlns:a16="http://schemas.microsoft.com/office/drawing/2014/main" id="{7D325A47-E457-0F50-4D8F-5A8FA8A11EE4}"/>
              </a:ext>
            </a:extLst>
          </p:cNvPr>
          <p:cNvSpPr txBox="1">
            <a:spLocks noChangeArrowheads="1"/>
          </p:cNvSpPr>
          <p:nvPr/>
        </p:nvSpPr>
        <p:spPr bwMode="auto">
          <a:xfrm>
            <a:off x="358775" y="141288"/>
            <a:ext cx="8415338" cy="508000"/>
          </a:xfrm>
          <a:prstGeom prst="rect">
            <a:avLst/>
          </a:prstGeom>
          <a:noFill/>
          <a:ln w="254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2700" b="1">
                <a:solidFill>
                  <a:srgbClr val="C00000"/>
                </a:solidFill>
                <a:latin typeface="Comic Sans MS" panose="030F0902030302020204" pitchFamily="66" charset="0"/>
              </a:rPr>
              <a:t>P</a:t>
            </a:r>
            <a:r>
              <a:rPr lang="it-IT" altLang="it-IT" sz="2400">
                <a:latin typeface="Comic Sans MS" panose="030F0902030302020204" pitchFamily="66" charset="0"/>
              </a:rPr>
              <a:t>eriodic </a:t>
            </a:r>
            <a:r>
              <a:rPr lang="it-IT" altLang="it-IT" sz="2400" b="1">
                <a:solidFill>
                  <a:srgbClr val="C00000"/>
                </a:solidFill>
                <a:latin typeface="Comic Sans MS" panose="030F0902030302020204" pitchFamily="66" charset="0"/>
              </a:rPr>
              <a:t>F</a:t>
            </a:r>
            <a:r>
              <a:rPr lang="it-IT" altLang="it-IT" sz="2400">
                <a:latin typeface="Comic Sans MS" panose="030F0902030302020204" pitchFamily="66" charset="0"/>
              </a:rPr>
              <a:t>ever </a:t>
            </a:r>
            <a:r>
              <a:rPr lang="it-IT" altLang="it-IT" sz="2400" b="1">
                <a:solidFill>
                  <a:srgbClr val="C00000"/>
                </a:solidFill>
                <a:latin typeface="Comic Sans MS" panose="030F0902030302020204" pitchFamily="66" charset="0"/>
              </a:rPr>
              <a:t>A</a:t>
            </a:r>
            <a:r>
              <a:rPr lang="it-IT" altLang="it-IT" sz="2400">
                <a:latin typeface="Comic Sans MS" panose="030F0902030302020204" pitchFamily="66" charset="0"/>
              </a:rPr>
              <a:t>phtous Stomatitis </a:t>
            </a:r>
            <a:r>
              <a:rPr lang="it-IT" altLang="it-IT" sz="2400" b="1">
                <a:solidFill>
                  <a:srgbClr val="C00000"/>
                </a:solidFill>
                <a:latin typeface="Comic Sans MS" panose="030F0902030302020204" pitchFamily="66" charset="0"/>
              </a:rPr>
              <a:t>P</a:t>
            </a:r>
            <a:r>
              <a:rPr lang="it-IT" altLang="it-IT" sz="2400">
                <a:latin typeface="Comic Sans MS" panose="030F0902030302020204" pitchFamily="66" charset="0"/>
              </a:rPr>
              <a:t>haringitis </a:t>
            </a:r>
            <a:r>
              <a:rPr lang="it-IT" altLang="it-IT" sz="2400" b="1">
                <a:solidFill>
                  <a:srgbClr val="C00000"/>
                </a:solidFill>
                <a:latin typeface="Comic Sans MS" panose="030F0902030302020204" pitchFamily="66" charset="0"/>
              </a:rPr>
              <a:t>A</a:t>
            </a:r>
            <a:r>
              <a:rPr lang="it-IT" altLang="it-IT" sz="2400">
                <a:latin typeface="Comic Sans MS" panose="030F0902030302020204" pitchFamily="66" charset="0"/>
              </a:rPr>
              <a:t>denitis</a:t>
            </a:r>
          </a:p>
        </p:txBody>
      </p:sp>
      <p:sp>
        <p:nvSpPr>
          <p:cNvPr id="50178" name="CasellaDiTesto 2">
            <a:extLst>
              <a:ext uri="{FF2B5EF4-FFF2-40B4-BE49-F238E27FC236}">
                <a16:creationId xmlns:a16="http://schemas.microsoft.com/office/drawing/2014/main" id="{777FE554-40F9-6236-D186-463B4504DE20}"/>
              </a:ext>
            </a:extLst>
          </p:cNvPr>
          <p:cNvSpPr txBox="1">
            <a:spLocks noChangeArrowheads="1"/>
          </p:cNvSpPr>
          <p:nvPr/>
        </p:nvSpPr>
        <p:spPr bwMode="auto">
          <a:xfrm>
            <a:off x="358775" y="795338"/>
            <a:ext cx="8415338"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2000">
                <a:latin typeface="Comic Sans MS" panose="030F0902030302020204" pitchFamily="66" charset="0"/>
              </a:rPr>
              <a:t>L’aftosi con le caratteristiche tipiche dell’AOR è uno dei segni tipici che compongono la PFAPA (Periodic Fever, Aphthae, Pharyngitis and Adenitis).</a:t>
            </a:r>
          </a:p>
        </p:txBody>
      </p:sp>
      <p:sp>
        <p:nvSpPr>
          <p:cNvPr id="4" name="CasellaDiTesto 3">
            <a:extLst>
              <a:ext uri="{FF2B5EF4-FFF2-40B4-BE49-F238E27FC236}">
                <a16:creationId xmlns:a16="http://schemas.microsoft.com/office/drawing/2014/main" id="{0BA88D86-B8DD-6744-2B1B-27D1B0C292BE}"/>
              </a:ext>
            </a:extLst>
          </p:cNvPr>
          <p:cNvSpPr txBox="1">
            <a:spLocks noChangeArrowheads="1"/>
          </p:cNvSpPr>
          <p:nvPr/>
        </p:nvSpPr>
        <p:spPr bwMode="auto">
          <a:xfrm>
            <a:off x="201613" y="1889125"/>
            <a:ext cx="8729662"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2000">
                <a:latin typeface="Comic Sans MS" panose="030F0902030302020204" pitchFamily="66" charset="0"/>
              </a:rPr>
              <a:t>La sindrome, descritta ormai vent’anni fa da Marshall, si caratterizza per la presenza di episodi di febbre alta (&gt;39°C), della durata di 3-6 giorni con una periodicità media di 3-8 settimane, associati a faringite, adenopatia laterocervicale e, appunto, stomatite aftosa.</a:t>
            </a:r>
          </a:p>
          <a:p>
            <a:pPr algn="ctr">
              <a:spcBef>
                <a:spcPct val="0"/>
              </a:spcBef>
              <a:buFontTx/>
              <a:buNone/>
            </a:pPr>
            <a:endParaRPr lang="it-IT" altLang="it-IT" sz="2000">
              <a:latin typeface="Comic Sans MS" panose="030F0902030302020204" pitchFamily="66" charset="0"/>
            </a:endParaRPr>
          </a:p>
        </p:txBody>
      </p:sp>
      <p:sp>
        <p:nvSpPr>
          <p:cNvPr id="5" name="CasellaDiTesto 4">
            <a:extLst>
              <a:ext uri="{FF2B5EF4-FFF2-40B4-BE49-F238E27FC236}">
                <a16:creationId xmlns:a16="http://schemas.microsoft.com/office/drawing/2014/main" id="{92CAD842-B0BA-7627-4CEF-8DF4C08AC726}"/>
              </a:ext>
            </a:extLst>
          </p:cNvPr>
          <p:cNvSpPr txBox="1">
            <a:spLocks noChangeArrowheads="1"/>
          </p:cNvSpPr>
          <p:nvPr/>
        </p:nvSpPr>
        <p:spPr bwMode="auto">
          <a:xfrm>
            <a:off x="-4763" y="3352800"/>
            <a:ext cx="9144001"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2000">
                <a:latin typeface="Comic Sans MS" panose="030F0902030302020204" pitchFamily="66" charset="0"/>
              </a:rPr>
              <a:t>Le ulcere orali nella PFAPA sono descritte come un’aftosi minore: possono essere più o meno numerose, si presentano in fase pre-ulcerativa al momento del picco febbrile iniziale e poi tendono ad ulcerarsi risolvendosi nel giro di 5-10 giorni. Le afte della PFAPA non risponderebbero altrettanto bene della febbre alla somministrazione di cortisonico. La frequenza delle ulcere aftose in questa sindrome viene stimata come variabile dal 40% al 70%. Un recente studio infatti, ponendo l’accento sul concetto che ormai rari sarebbero i casi di presentazione “classica” della sindrome, indica come sintomo più frequente la faringite (96%), seguito dai dolori addominali (65%). Le ulcere orali sarebbero relativamente più rare rispetto alle stime precedenti (40% vs 70-80%).</a:t>
            </a:r>
          </a:p>
          <a:p>
            <a:pPr algn="ctr">
              <a:spcBef>
                <a:spcPct val="0"/>
              </a:spcBef>
              <a:buFontTx/>
              <a:buNone/>
            </a:pPr>
            <a:endParaRPr lang="it-IT" altLang="it-IT" sz="2000">
              <a:latin typeface="Comic Sans MS" panose="030F09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dissolve">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CasellaDiTesto 1">
            <a:extLst>
              <a:ext uri="{FF2B5EF4-FFF2-40B4-BE49-F238E27FC236}">
                <a16:creationId xmlns:a16="http://schemas.microsoft.com/office/drawing/2014/main" id="{3345C89A-981E-9369-FAD1-1A80D908620C}"/>
              </a:ext>
            </a:extLst>
          </p:cNvPr>
          <p:cNvSpPr txBox="1">
            <a:spLocks noChangeArrowheads="1"/>
          </p:cNvSpPr>
          <p:nvPr/>
        </p:nvSpPr>
        <p:spPr bwMode="auto">
          <a:xfrm>
            <a:off x="358775" y="141288"/>
            <a:ext cx="8415338" cy="508000"/>
          </a:xfrm>
          <a:prstGeom prst="rect">
            <a:avLst/>
          </a:prstGeom>
          <a:noFill/>
          <a:ln w="254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2700" b="1">
                <a:solidFill>
                  <a:srgbClr val="C00000"/>
                </a:solidFill>
                <a:latin typeface="Comic Sans MS" panose="030F0902030302020204" pitchFamily="66" charset="0"/>
              </a:rPr>
              <a:t>P</a:t>
            </a:r>
            <a:r>
              <a:rPr lang="it-IT" altLang="it-IT" sz="2400">
                <a:latin typeface="Comic Sans MS" panose="030F0902030302020204" pitchFamily="66" charset="0"/>
              </a:rPr>
              <a:t>eriodic </a:t>
            </a:r>
            <a:r>
              <a:rPr lang="it-IT" altLang="it-IT" sz="2400" b="1">
                <a:solidFill>
                  <a:srgbClr val="C00000"/>
                </a:solidFill>
                <a:latin typeface="Comic Sans MS" panose="030F0902030302020204" pitchFamily="66" charset="0"/>
              </a:rPr>
              <a:t>F</a:t>
            </a:r>
            <a:r>
              <a:rPr lang="it-IT" altLang="it-IT" sz="2400">
                <a:latin typeface="Comic Sans MS" panose="030F0902030302020204" pitchFamily="66" charset="0"/>
              </a:rPr>
              <a:t>ever </a:t>
            </a:r>
            <a:r>
              <a:rPr lang="it-IT" altLang="it-IT" sz="2400" b="1">
                <a:solidFill>
                  <a:srgbClr val="C00000"/>
                </a:solidFill>
                <a:latin typeface="Comic Sans MS" panose="030F0902030302020204" pitchFamily="66" charset="0"/>
              </a:rPr>
              <a:t>A</a:t>
            </a:r>
            <a:r>
              <a:rPr lang="it-IT" altLang="it-IT" sz="2400">
                <a:latin typeface="Comic Sans MS" panose="030F0902030302020204" pitchFamily="66" charset="0"/>
              </a:rPr>
              <a:t>phtous Stomatitis </a:t>
            </a:r>
            <a:r>
              <a:rPr lang="it-IT" altLang="it-IT" sz="2400" b="1">
                <a:solidFill>
                  <a:srgbClr val="C00000"/>
                </a:solidFill>
                <a:latin typeface="Comic Sans MS" panose="030F0902030302020204" pitchFamily="66" charset="0"/>
              </a:rPr>
              <a:t>P</a:t>
            </a:r>
            <a:r>
              <a:rPr lang="it-IT" altLang="it-IT" sz="2400">
                <a:latin typeface="Comic Sans MS" panose="030F0902030302020204" pitchFamily="66" charset="0"/>
              </a:rPr>
              <a:t>haringitis </a:t>
            </a:r>
            <a:r>
              <a:rPr lang="it-IT" altLang="it-IT" sz="2400" b="1">
                <a:solidFill>
                  <a:srgbClr val="C00000"/>
                </a:solidFill>
                <a:latin typeface="Comic Sans MS" panose="030F0902030302020204" pitchFamily="66" charset="0"/>
              </a:rPr>
              <a:t>A</a:t>
            </a:r>
            <a:r>
              <a:rPr lang="it-IT" altLang="it-IT" sz="2400">
                <a:latin typeface="Comic Sans MS" panose="030F0902030302020204" pitchFamily="66" charset="0"/>
              </a:rPr>
              <a:t>denitis</a:t>
            </a:r>
          </a:p>
        </p:txBody>
      </p:sp>
      <p:sp>
        <p:nvSpPr>
          <p:cNvPr id="3" name="CasellaDiTesto 2">
            <a:extLst>
              <a:ext uri="{FF2B5EF4-FFF2-40B4-BE49-F238E27FC236}">
                <a16:creationId xmlns:a16="http://schemas.microsoft.com/office/drawing/2014/main" id="{E601899B-E97E-C496-5999-9BADCD3EB1D9}"/>
              </a:ext>
            </a:extLst>
          </p:cNvPr>
          <p:cNvSpPr txBox="1"/>
          <p:nvPr/>
        </p:nvSpPr>
        <p:spPr>
          <a:xfrm>
            <a:off x="242888" y="1647825"/>
            <a:ext cx="8415337" cy="4400550"/>
          </a:xfrm>
          <a:prstGeom prst="rect">
            <a:avLst/>
          </a:prstGeom>
          <a:noFill/>
        </p:spPr>
        <p:txBody>
          <a:bodyPr>
            <a:spAutoFit/>
          </a:bodyPr>
          <a:lstStyle/>
          <a:p>
            <a:pPr algn="ctr">
              <a:defRPr/>
            </a:pPr>
            <a:r>
              <a:rPr lang="it-IT" sz="2800" dirty="0">
                <a:latin typeface="Comic Sans MS" panose="030F0902030302020204" pitchFamily="66" charset="0"/>
                <a:ea typeface="ＭＳ Ｐゴシック" panose="020B0600070205080204" pitchFamily="34" charset="-128"/>
              </a:rPr>
              <a:t>Caratteristiche tipiche:</a:t>
            </a:r>
          </a:p>
          <a:p>
            <a:pPr algn="ctr">
              <a:defRPr/>
            </a:pPr>
            <a:endParaRPr lang="it-IT" sz="2800" dirty="0">
              <a:latin typeface="Comic Sans MS" panose="030F0902030302020204" pitchFamily="66" charset="0"/>
              <a:ea typeface="ＭＳ Ｐゴシック" panose="020B0600070205080204" pitchFamily="34" charset="-128"/>
            </a:endParaRPr>
          </a:p>
          <a:p>
            <a:pPr marL="342900" indent="-342900" algn="ctr">
              <a:buFontTx/>
              <a:buChar char="-"/>
              <a:defRPr/>
            </a:pPr>
            <a:r>
              <a:rPr lang="it-IT" sz="2800" dirty="0">
                <a:latin typeface="Comic Sans MS" panose="030F0902030302020204" pitchFamily="66" charset="0"/>
                <a:ea typeface="ＭＳ Ｐゴシック" panose="020B0600070205080204" pitchFamily="34" charset="-128"/>
              </a:rPr>
              <a:t>Perfetta periodicità (i genitori sanno quando andare in ferie)</a:t>
            </a:r>
          </a:p>
          <a:p>
            <a:pPr marL="342900" indent="-342900" algn="ctr">
              <a:buFontTx/>
              <a:buChar char="-"/>
              <a:defRPr/>
            </a:pPr>
            <a:r>
              <a:rPr lang="it-IT" sz="2800" dirty="0">
                <a:latin typeface="Comic Sans MS" panose="030F0902030302020204" pitchFamily="66" charset="0"/>
                <a:ea typeface="ＭＳ Ｐゴシック" panose="020B0600070205080204" pitchFamily="34" charset="-128"/>
              </a:rPr>
              <a:t>Buona risposta alla terapia steroidea (es: </a:t>
            </a:r>
            <a:r>
              <a:rPr lang="it-IT" sz="2800" dirty="0" err="1">
                <a:latin typeface="Comic Sans MS" panose="030F0902030302020204" pitchFamily="66" charset="0"/>
                <a:ea typeface="ＭＳ Ｐゴシック" panose="020B0600070205080204" pitchFamily="34" charset="-128"/>
              </a:rPr>
              <a:t>betametasone</a:t>
            </a:r>
            <a:r>
              <a:rPr lang="it-IT" sz="2800" dirty="0">
                <a:latin typeface="Comic Sans MS" panose="030F0902030302020204" pitchFamily="66" charset="0"/>
                <a:ea typeface="ＭＳ Ｐゴシック" panose="020B0600070205080204" pitchFamily="34" charset="-128"/>
              </a:rPr>
              <a:t> in singola dose 0,05-0,1 </a:t>
            </a:r>
            <a:r>
              <a:rPr lang="it-IT" sz="2800" dirty="0" err="1">
                <a:latin typeface="Comic Sans MS" panose="030F0902030302020204" pitchFamily="66" charset="0"/>
                <a:ea typeface="ＭＳ Ｐゴシック" panose="020B0600070205080204" pitchFamily="34" charset="-128"/>
              </a:rPr>
              <a:t>mk</a:t>
            </a:r>
            <a:r>
              <a:rPr lang="it-IT" sz="2800" dirty="0">
                <a:latin typeface="Comic Sans MS" panose="030F0902030302020204" pitchFamily="66" charset="0"/>
                <a:ea typeface="ＭＳ Ｐゴシック" panose="020B0600070205080204" pitchFamily="34" charset="-128"/>
              </a:rPr>
              <a:t>/kg ai primi sintomi)</a:t>
            </a:r>
          </a:p>
          <a:p>
            <a:pPr marL="342900" indent="-342900" algn="ctr">
              <a:buFontTx/>
              <a:buChar char="-"/>
              <a:defRPr/>
            </a:pPr>
            <a:r>
              <a:rPr lang="it-IT" sz="2800" dirty="0">
                <a:latin typeface="Comic Sans MS" panose="030F0902030302020204" pitchFamily="66" charset="0"/>
                <a:ea typeface="ＭＳ Ｐゴシック" panose="020B0600070205080204" pitchFamily="34" charset="-128"/>
              </a:rPr>
              <a:t>Scomparsa del quadro entro la pubertà</a:t>
            </a:r>
          </a:p>
          <a:p>
            <a:pPr marL="342900" indent="-342900" algn="ctr">
              <a:buFontTx/>
              <a:buChar char="-"/>
              <a:defRPr/>
            </a:pPr>
            <a:r>
              <a:rPr lang="it-IT" sz="2800" dirty="0">
                <a:latin typeface="Comic Sans MS" panose="030F0902030302020204" pitchFamily="66" charset="0"/>
                <a:ea typeface="ＭＳ Ｐゴシック" panose="020B0600070205080204" pitchFamily="34" charset="-128"/>
              </a:rPr>
              <a:t>Tonsillectomia risolutiva nel 90% dei quadri</a:t>
            </a:r>
          </a:p>
          <a:p>
            <a:pPr marL="342900" indent="-342900" algn="ctr">
              <a:buFontTx/>
              <a:buChar char="-"/>
              <a:defRPr/>
            </a:pPr>
            <a:endParaRPr lang="it-IT" sz="2800" dirty="0">
              <a:latin typeface="Comic Sans MS" panose="030F0902030302020204" pitchFamily="66" charset="0"/>
              <a:ea typeface="ＭＳ Ｐゴシック" panose="020B0600070205080204" pitchFamily="34" charset="-128"/>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2">
            <a:extLst>
              <a:ext uri="{FF2B5EF4-FFF2-40B4-BE49-F238E27FC236}">
                <a16:creationId xmlns:a16="http://schemas.microsoft.com/office/drawing/2014/main" id="{0CC42722-4DC5-FEBA-3961-F0A8CFBBAF76}"/>
              </a:ext>
            </a:extLst>
          </p:cNvPr>
          <p:cNvSpPr txBox="1">
            <a:spLocks noChangeArrowheads="1"/>
          </p:cNvSpPr>
          <p:nvPr/>
        </p:nvSpPr>
        <p:spPr bwMode="auto">
          <a:xfrm>
            <a:off x="152400" y="249238"/>
            <a:ext cx="4191000" cy="6357937"/>
          </a:xfrm>
          <a:prstGeom prst="rect">
            <a:avLst/>
          </a:prstGeom>
          <a:solidFill>
            <a:schemeClr val="bg1"/>
          </a:solidFill>
          <a:ln w="57150">
            <a:solidFill>
              <a:srgbClr val="FF33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1800" b="1">
                <a:latin typeface="Comic Sans MS" panose="030F0902030302020204" pitchFamily="66" charset="0"/>
              </a:rPr>
              <a:t>Nicolo’, 2 anni 8 mesi</a:t>
            </a:r>
          </a:p>
          <a:p>
            <a:pPr eaLnBrk="1" hangingPunct="1">
              <a:spcBef>
                <a:spcPct val="0"/>
              </a:spcBef>
              <a:buFontTx/>
              <a:buNone/>
            </a:pPr>
            <a:endParaRPr lang="it-IT" altLang="it-IT" sz="1800">
              <a:latin typeface="Comic Sans MS" panose="030F0902030302020204" pitchFamily="66" charset="0"/>
            </a:endParaRPr>
          </a:p>
          <a:p>
            <a:pPr eaLnBrk="1" hangingPunct="1">
              <a:spcBef>
                <a:spcPct val="0"/>
              </a:spcBef>
              <a:buFontTx/>
              <a:buChar char="-"/>
            </a:pPr>
            <a:r>
              <a:rPr lang="it-IT" altLang="it-IT" sz="1800">
                <a:latin typeface="Comic Sans MS" panose="030F0902030302020204" pitchFamily="66" charset="0"/>
              </a:rPr>
              <a:t>dai 6 mesi febbre</a:t>
            </a:r>
          </a:p>
          <a:p>
            <a:pPr eaLnBrk="1" hangingPunct="1">
              <a:spcBef>
                <a:spcPct val="0"/>
              </a:spcBef>
              <a:buFontTx/>
              <a:buNone/>
            </a:pPr>
            <a:r>
              <a:rPr lang="it-IT" altLang="it-IT" sz="1800">
                <a:latin typeface="Comic Sans MS" panose="030F0902030302020204" pitchFamily="66" charset="0"/>
              </a:rPr>
              <a:t> ogni 20gg</a:t>
            </a:r>
          </a:p>
          <a:p>
            <a:pPr eaLnBrk="1" hangingPunct="1">
              <a:spcBef>
                <a:spcPct val="0"/>
              </a:spcBef>
              <a:buFontTx/>
              <a:buNone/>
            </a:pPr>
            <a:endParaRPr lang="it-IT" altLang="it-IT" sz="1800">
              <a:latin typeface="Comic Sans MS" panose="030F0902030302020204" pitchFamily="66" charset="0"/>
            </a:endParaRPr>
          </a:p>
          <a:p>
            <a:pPr eaLnBrk="1" hangingPunct="1">
              <a:spcBef>
                <a:spcPct val="0"/>
              </a:spcBef>
              <a:buFontTx/>
              <a:buNone/>
            </a:pPr>
            <a:r>
              <a:rPr lang="it-IT" altLang="it-IT" sz="1800">
                <a:latin typeface="Comic Sans MS" panose="030F0902030302020204" pitchFamily="66" charset="0"/>
              </a:rPr>
              <a:t>-Indici di flogosi elevati,</a:t>
            </a:r>
          </a:p>
          <a:p>
            <a:pPr eaLnBrk="1" hangingPunct="1">
              <a:spcBef>
                <a:spcPct val="0"/>
              </a:spcBef>
              <a:buFontTx/>
              <a:buNone/>
            </a:pPr>
            <a:r>
              <a:rPr lang="it-IT" altLang="it-IT" sz="1800">
                <a:latin typeface="Comic Sans MS" panose="030F0902030302020204" pitchFamily="66" charset="0"/>
              </a:rPr>
              <a:t> linfoadenite l.c., dolore</a:t>
            </a:r>
          </a:p>
          <a:p>
            <a:pPr eaLnBrk="1" hangingPunct="1">
              <a:spcBef>
                <a:spcPct val="0"/>
              </a:spcBef>
              <a:buFontTx/>
              <a:buNone/>
            </a:pPr>
            <a:r>
              <a:rPr lang="it-IT" altLang="it-IT" sz="1800">
                <a:latin typeface="Comic Sans MS" panose="030F0902030302020204" pitchFamily="66" charset="0"/>
              </a:rPr>
              <a:t> addominale, per 4-5 gg</a:t>
            </a:r>
          </a:p>
          <a:p>
            <a:pPr eaLnBrk="1" hangingPunct="1">
              <a:spcBef>
                <a:spcPct val="0"/>
              </a:spcBef>
              <a:buFontTx/>
              <a:buNone/>
            </a:pPr>
            <a:r>
              <a:rPr lang="it-IT" altLang="it-IT" sz="1800">
                <a:latin typeface="Comic Sans MS" panose="030F0902030302020204" pitchFamily="66" charset="0"/>
              </a:rPr>
              <a:t> a volte diarrea, </a:t>
            </a:r>
            <a:r>
              <a:rPr lang="it-IT" altLang="it-IT" sz="1800" b="1">
                <a:latin typeface="Comic Sans MS" panose="030F0902030302020204" pitchFamily="66" charset="0"/>
              </a:rPr>
              <a:t>aftosi</a:t>
            </a:r>
          </a:p>
          <a:p>
            <a:pPr eaLnBrk="1" hangingPunct="1">
              <a:spcBef>
                <a:spcPct val="0"/>
              </a:spcBef>
              <a:buFontTx/>
              <a:buNone/>
            </a:pPr>
            <a:endParaRPr lang="it-IT" altLang="it-IT" sz="1800">
              <a:latin typeface="Comic Sans MS" panose="030F0902030302020204" pitchFamily="66" charset="0"/>
            </a:endParaRPr>
          </a:p>
          <a:p>
            <a:pPr eaLnBrk="1" hangingPunct="1">
              <a:spcBef>
                <a:spcPct val="0"/>
              </a:spcBef>
              <a:buFontTx/>
              <a:buNone/>
            </a:pPr>
            <a:r>
              <a:rPr lang="it-IT" altLang="it-IT" sz="1800">
                <a:latin typeface="Comic Sans MS" panose="030F0902030302020204" pitchFamily="66" charset="0"/>
              </a:rPr>
              <a:t>-antibiotici non efficaci</a:t>
            </a:r>
          </a:p>
          <a:p>
            <a:pPr eaLnBrk="1" hangingPunct="1">
              <a:spcBef>
                <a:spcPct val="0"/>
              </a:spcBef>
              <a:buFontTx/>
              <a:buNone/>
            </a:pPr>
            <a:endParaRPr lang="it-IT" altLang="it-IT" sz="1800">
              <a:latin typeface="Comic Sans MS" panose="030F0902030302020204" pitchFamily="66" charset="0"/>
            </a:endParaRPr>
          </a:p>
          <a:p>
            <a:pPr eaLnBrk="1" hangingPunct="1">
              <a:spcBef>
                <a:spcPct val="0"/>
              </a:spcBef>
              <a:buFontTx/>
              <a:buNone/>
            </a:pPr>
            <a:r>
              <a:rPr lang="it-IT" altLang="it-IT" sz="1800">
                <a:latin typeface="Comic Sans MS" panose="030F0902030302020204" pitchFamily="66" charset="0"/>
              </a:rPr>
              <a:t>-”cortisone efficace” ma </a:t>
            </a:r>
          </a:p>
          <a:p>
            <a:pPr eaLnBrk="1" hangingPunct="1">
              <a:spcBef>
                <a:spcPct val="0"/>
              </a:spcBef>
              <a:buFontTx/>
              <a:buNone/>
            </a:pPr>
            <a:r>
              <a:rPr lang="it-IT" altLang="it-IT" sz="1800">
                <a:latin typeface="Comic Sans MS" panose="030F0902030302020204" pitchFamily="66" charset="0"/>
              </a:rPr>
              <a:t>  episodi molto piu’ </a:t>
            </a:r>
          </a:p>
          <a:p>
            <a:pPr eaLnBrk="1" hangingPunct="1">
              <a:spcBef>
                <a:spcPct val="0"/>
              </a:spcBef>
              <a:buFontTx/>
              <a:buNone/>
            </a:pPr>
            <a:r>
              <a:rPr lang="it-IT" altLang="it-IT" sz="1800">
                <a:latin typeface="Comic Sans MS" panose="030F0902030302020204" pitchFamily="66" charset="0"/>
              </a:rPr>
              <a:t>  ravvicinati</a:t>
            </a:r>
          </a:p>
          <a:p>
            <a:pPr eaLnBrk="1" hangingPunct="1">
              <a:spcBef>
                <a:spcPct val="0"/>
              </a:spcBef>
              <a:buFontTx/>
              <a:buNone/>
            </a:pPr>
            <a:endParaRPr lang="it-IT" altLang="it-IT" sz="800">
              <a:latin typeface="Comic Sans MS" panose="030F0902030302020204" pitchFamily="66" charset="0"/>
            </a:endParaRPr>
          </a:p>
          <a:p>
            <a:pPr eaLnBrk="1" hangingPunct="1">
              <a:spcBef>
                <a:spcPct val="0"/>
              </a:spcBef>
              <a:buFontTx/>
              <a:buNone/>
            </a:pPr>
            <a:endParaRPr lang="it-IT" altLang="it-IT" sz="800">
              <a:latin typeface="Comic Sans MS" panose="030F0902030302020204" pitchFamily="66" charset="0"/>
            </a:endParaRPr>
          </a:p>
          <a:p>
            <a:pPr eaLnBrk="1" hangingPunct="1">
              <a:spcBef>
                <a:spcPct val="0"/>
              </a:spcBef>
              <a:buFontTx/>
              <a:buNone/>
            </a:pPr>
            <a:endParaRPr lang="it-IT" altLang="it-IT" sz="800">
              <a:latin typeface="Comic Sans MS" panose="030F0902030302020204" pitchFamily="66" charset="0"/>
            </a:endParaRPr>
          </a:p>
          <a:p>
            <a:pPr eaLnBrk="1" hangingPunct="1">
              <a:spcBef>
                <a:spcPct val="0"/>
              </a:spcBef>
              <a:buFontTx/>
              <a:buNone/>
            </a:pPr>
            <a:r>
              <a:rPr lang="it-IT" altLang="it-IT" sz="1800">
                <a:latin typeface="Comic Sans MS" panose="030F0902030302020204" pitchFamily="66" charset="0"/>
              </a:rPr>
              <a:t>-</a:t>
            </a:r>
            <a:r>
              <a:rPr lang="it-IT" altLang="it-IT" sz="1800" b="1">
                <a:latin typeface="Comic Sans MS" panose="030F0902030302020204" pitchFamily="66" charset="0"/>
              </a:rPr>
              <a:t>tonsillectomia inefficace</a:t>
            </a:r>
            <a:endParaRPr lang="it-IT" altLang="it-IT" sz="800" b="1">
              <a:latin typeface="Comic Sans MS" panose="030F0902030302020204" pitchFamily="66" charset="0"/>
            </a:endParaRPr>
          </a:p>
        </p:txBody>
      </p:sp>
      <p:pic>
        <p:nvPicPr>
          <p:cNvPr id="15363" name="Picture 3" descr="msotw9_temp0">
            <a:extLst>
              <a:ext uri="{FF2B5EF4-FFF2-40B4-BE49-F238E27FC236}">
                <a16:creationId xmlns:a16="http://schemas.microsoft.com/office/drawing/2014/main" id="{76AB27EC-41C8-A7F6-A517-84CBDACD31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533400"/>
            <a:ext cx="20701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msotw9_temp0">
            <a:extLst>
              <a:ext uri="{FF2B5EF4-FFF2-40B4-BE49-F238E27FC236}">
                <a16:creationId xmlns:a16="http://schemas.microsoft.com/office/drawing/2014/main" id="{2CF1EFC7-ACE7-B2C3-205A-082BFB9221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533400"/>
            <a:ext cx="1711325"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5">
            <a:extLst>
              <a:ext uri="{FF2B5EF4-FFF2-40B4-BE49-F238E27FC236}">
                <a16:creationId xmlns:a16="http://schemas.microsoft.com/office/drawing/2014/main" id="{8F8719E5-4ECE-45D4-A7E9-FBBF755AE858}"/>
              </a:ext>
            </a:extLst>
          </p:cNvPr>
          <p:cNvSpPr txBox="1">
            <a:spLocks noChangeArrowheads="1"/>
          </p:cNvSpPr>
          <p:nvPr/>
        </p:nvSpPr>
        <p:spPr bwMode="auto">
          <a:xfrm>
            <a:off x="4768850" y="2713038"/>
            <a:ext cx="4108450" cy="831850"/>
          </a:xfrm>
          <a:prstGeom prst="rect">
            <a:avLst/>
          </a:prstGeom>
          <a:solidFill>
            <a:schemeClr val="bg1"/>
          </a:solidFill>
          <a:ln w="9525">
            <a:solidFill>
              <a:srgbClr val="FF3300"/>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1800">
                <a:latin typeface="Comic Sans MS" panose="030F0902030302020204" pitchFamily="66" charset="0"/>
              </a:rPr>
              <a:t>VES 108, PCR 16, GB 24000</a:t>
            </a:r>
          </a:p>
          <a:p>
            <a:pPr eaLnBrk="1" hangingPunct="1">
              <a:spcBef>
                <a:spcPct val="0"/>
              </a:spcBef>
              <a:buFontTx/>
              <a:buNone/>
            </a:pPr>
            <a:r>
              <a:rPr lang="it-IT" altLang="it-IT" sz="1800">
                <a:latin typeface="Comic Sans MS" panose="030F0902030302020204" pitchFamily="66" charset="0"/>
              </a:rPr>
              <a:t>IgA 42, IgM 512, IgG 722</a:t>
            </a:r>
          </a:p>
        </p:txBody>
      </p:sp>
      <p:sp>
        <p:nvSpPr>
          <p:cNvPr id="15366" name="Text Box 6">
            <a:extLst>
              <a:ext uri="{FF2B5EF4-FFF2-40B4-BE49-F238E27FC236}">
                <a16:creationId xmlns:a16="http://schemas.microsoft.com/office/drawing/2014/main" id="{688780EB-A5BD-C58F-E7FF-EB4F425BB0B7}"/>
              </a:ext>
            </a:extLst>
          </p:cNvPr>
          <p:cNvSpPr txBox="1">
            <a:spLocks noChangeArrowheads="1"/>
          </p:cNvSpPr>
          <p:nvPr/>
        </p:nvSpPr>
        <p:spPr bwMode="auto">
          <a:xfrm>
            <a:off x="4876800" y="3810000"/>
            <a:ext cx="3973513" cy="1562100"/>
          </a:xfrm>
          <a:prstGeom prst="rect">
            <a:avLst/>
          </a:prstGeom>
          <a:solidFill>
            <a:schemeClr val="bg1"/>
          </a:solidFill>
          <a:ln w="9525">
            <a:solidFill>
              <a:srgbClr val="FF3300"/>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1800">
                <a:latin typeface="Comic Sans MS" panose="030F0902030302020204" pitchFamily="66" charset="0"/>
              </a:rPr>
              <a:t>IgD 42mg% ( VN &lt; 100 )</a:t>
            </a:r>
          </a:p>
          <a:p>
            <a:pPr eaLnBrk="1" hangingPunct="1">
              <a:spcBef>
                <a:spcPct val="0"/>
              </a:spcBef>
              <a:buFontTx/>
              <a:buNone/>
            </a:pPr>
            <a:r>
              <a:rPr lang="it-IT" altLang="it-IT" sz="1800">
                <a:latin typeface="Comic Sans MS" panose="030F0902030302020204" pitchFamily="66" charset="0"/>
              </a:rPr>
              <a:t>ma</a:t>
            </a:r>
          </a:p>
          <a:p>
            <a:pPr eaLnBrk="1" hangingPunct="1">
              <a:spcBef>
                <a:spcPct val="0"/>
              </a:spcBef>
              <a:buFontTx/>
              <a:buNone/>
            </a:pPr>
            <a:r>
              <a:rPr lang="it-IT" altLang="it-IT" sz="1800">
                <a:latin typeface="Comic Sans MS" panose="030F0902030302020204" pitchFamily="66" charset="0"/>
              </a:rPr>
              <a:t>Acido Mevalonico urine +++</a:t>
            </a:r>
          </a:p>
          <a:p>
            <a:pPr eaLnBrk="1" hangingPunct="1">
              <a:spcBef>
                <a:spcPct val="0"/>
              </a:spcBef>
              <a:buFontTx/>
              <a:buNone/>
            </a:pPr>
            <a:r>
              <a:rPr lang="it-IT" altLang="it-IT" sz="1800">
                <a:latin typeface="Comic Sans MS" panose="030F0902030302020204" pitchFamily="66" charset="0"/>
              </a:rPr>
              <a:t>durante le crisi</a:t>
            </a:r>
          </a:p>
        </p:txBody>
      </p:sp>
      <p:sp>
        <p:nvSpPr>
          <p:cNvPr id="15367" name="Text Box 7">
            <a:extLst>
              <a:ext uri="{FF2B5EF4-FFF2-40B4-BE49-F238E27FC236}">
                <a16:creationId xmlns:a16="http://schemas.microsoft.com/office/drawing/2014/main" id="{C00C22BE-503C-B12B-D0C0-775FB740813A}"/>
              </a:ext>
            </a:extLst>
          </p:cNvPr>
          <p:cNvSpPr txBox="1">
            <a:spLocks noChangeArrowheads="1"/>
          </p:cNvSpPr>
          <p:nvPr/>
        </p:nvSpPr>
        <p:spPr bwMode="auto">
          <a:xfrm>
            <a:off x="4937125" y="5578475"/>
            <a:ext cx="3503613" cy="771525"/>
          </a:xfrm>
          <a:prstGeom prst="rect">
            <a:avLst/>
          </a:prstGeom>
          <a:solidFill>
            <a:schemeClr val="bg1"/>
          </a:solidFill>
          <a:ln w="9525">
            <a:solidFill>
              <a:srgbClr val="FF3300"/>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1800">
                <a:latin typeface="Comic Sans MS" panose="030F0902030302020204" pitchFamily="66" charset="0"/>
              </a:rPr>
              <a:t>Gene MVK :</a:t>
            </a:r>
          </a:p>
          <a:p>
            <a:pPr eaLnBrk="1" hangingPunct="1">
              <a:spcBef>
                <a:spcPct val="0"/>
              </a:spcBef>
              <a:buFontTx/>
              <a:buNone/>
            </a:pPr>
            <a:r>
              <a:rPr lang="it-IT" altLang="it-IT" sz="2000">
                <a:latin typeface="Comic Sans MS" panose="030F0902030302020204" pitchFamily="66" charset="0"/>
              </a:rPr>
              <a:t>Mutazione 803T&gt;C/1129G&gt;A</a:t>
            </a:r>
          </a:p>
        </p:txBody>
      </p:sp>
      <p:sp>
        <p:nvSpPr>
          <p:cNvPr id="15368" name="Oval 8">
            <a:extLst>
              <a:ext uri="{FF2B5EF4-FFF2-40B4-BE49-F238E27FC236}">
                <a16:creationId xmlns:a16="http://schemas.microsoft.com/office/drawing/2014/main" id="{697A3774-91ED-971E-59EB-0F6A6E2262AA}"/>
              </a:ext>
            </a:extLst>
          </p:cNvPr>
          <p:cNvSpPr>
            <a:spLocks noChangeArrowheads="1"/>
          </p:cNvSpPr>
          <p:nvPr/>
        </p:nvSpPr>
        <p:spPr bwMode="auto">
          <a:xfrm>
            <a:off x="152400" y="1371600"/>
            <a:ext cx="3962400" cy="411480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it-IT" altLang="it-IT" b="1">
                <a:solidFill>
                  <a:schemeClr val="bg1"/>
                </a:solidFill>
                <a:latin typeface="Comic Sans MS" panose="030F0902030302020204" pitchFamily="66" charset="0"/>
              </a:rPr>
              <a:t>Sindrome iper IgD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 calcmode="lin" valueType="num">
                                      <p:cBhvr additive="base">
                                        <p:cTn id="7" dur="500" fill="hold"/>
                                        <p:tgtEl>
                                          <p:spTgt spid="15364"/>
                                        </p:tgtEl>
                                        <p:attrNameLst>
                                          <p:attrName>ppt_x</p:attrName>
                                        </p:attrNameLst>
                                      </p:cBhvr>
                                      <p:tavLst>
                                        <p:tav tm="0">
                                          <p:val>
                                            <p:strVal val="0-#ppt_w/2"/>
                                          </p:val>
                                        </p:tav>
                                        <p:tav tm="100000">
                                          <p:val>
                                            <p:strVal val="#ppt_x"/>
                                          </p:val>
                                        </p:tav>
                                      </p:tavLst>
                                    </p:anim>
                                    <p:anim calcmode="lin" valueType="num">
                                      <p:cBhvr additive="base">
                                        <p:cTn id="8" dur="500" fill="hold"/>
                                        <p:tgtEl>
                                          <p:spTgt spid="1536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5363"/>
                                        </p:tgtEl>
                                        <p:attrNameLst>
                                          <p:attrName>style.visibility</p:attrName>
                                        </p:attrNameLst>
                                      </p:cBhvr>
                                      <p:to>
                                        <p:strVal val="visible"/>
                                      </p:to>
                                    </p:set>
                                    <p:anim calcmode="lin" valueType="num">
                                      <p:cBhvr additive="base">
                                        <p:cTn id="13" dur="500" fill="hold"/>
                                        <p:tgtEl>
                                          <p:spTgt spid="15363"/>
                                        </p:tgtEl>
                                        <p:attrNameLst>
                                          <p:attrName>ppt_x</p:attrName>
                                        </p:attrNameLst>
                                      </p:cBhvr>
                                      <p:tavLst>
                                        <p:tav tm="0">
                                          <p:val>
                                            <p:strVal val="0-#ppt_w/2"/>
                                          </p:val>
                                        </p:tav>
                                        <p:tav tm="100000">
                                          <p:val>
                                            <p:strVal val="#ppt_x"/>
                                          </p:val>
                                        </p:tav>
                                      </p:tavLst>
                                    </p:anim>
                                    <p:anim calcmode="lin" valueType="num">
                                      <p:cBhvr additive="base">
                                        <p:cTn id="14" dur="500" fill="hold"/>
                                        <p:tgtEl>
                                          <p:spTgt spid="1536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365"/>
                                        </p:tgtEl>
                                        <p:attrNameLst>
                                          <p:attrName>style.visibility</p:attrName>
                                        </p:attrNameLst>
                                      </p:cBhvr>
                                      <p:to>
                                        <p:strVal val="visible"/>
                                      </p:to>
                                    </p:set>
                                    <p:anim calcmode="lin" valueType="num">
                                      <p:cBhvr additive="base">
                                        <p:cTn id="19" dur="500" fill="hold"/>
                                        <p:tgtEl>
                                          <p:spTgt spid="15365"/>
                                        </p:tgtEl>
                                        <p:attrNameLst>
                                          <p:attrName>ppt_x</p:attrName>
                                        </p:attrNameLst>
                                      </p:cBhvr>
                                      <p:tavLst>
                                        <p:tav tm="0">
                                          <p:val>
                                            <p:strVal val="0-#ppt_w/2"/>
                                          </p:val>
                                        </p:tav>
                                        <p:tav tm="100000">
                                          <p:val>
                                            <p:strVal val="#ppt_x"/>
                                          </p:val>
                                        </p:tav>
                                      </p:tavLst>
                                    </p:anim>
                                    <p:anim calcmode="lin" valueType="num">
                                      <p:cBhvr additive="base">
                                        <p:cTn id="20" dur="500" fill="hold"/>
                                        <p:tgtEl>
                                          <p:spTgt spid="1536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5366"/>
                                        </p:tgtEl>
                                        <p:attrNameLst>
                                          <p:attrName>style.visibility</p:attrName>
                                        </p:attrNameLst>
                                      </p:cBhvr>
                                      <p:to>
                                        <p:strVal val="visible"/>
                                      </p:to>
                                    </p:set>
                                    <p:anim calcmode="lin" valueType="num">
                                      <p:cBhvr additive="base">
                                        <p:cTn id="25" dur="500" fill="hold"/>
                                        <p:tgtEl>
                                          <p:spTgt spid="15366"/>
                                        </p:tgtEl>
                                        <p:attrNameLst>
                                          <p:attrName>ppt_x</p:attrName>
                                        </p:attrNameLst>
                                      </p:cBhvr>
                                      <p:tavLst>
                                        <p:tav tm="0">
                                          <p:val>
                                            <p:strVal val="0-#ppt_w/2"/>
                                          </p:val>
                                        </p:tav>
                                        <p:tav tm="100000">
                                          <p:val>
                                            <p:strVal val="#ppt_x"/>
                                          </p:val>
                                        </p:tav>
                                      </p:tavLst>
                                    </p:anim>
                                    <p:anim calcmode="lin" valueType="num">
                                      <p:cBhvr additive="base">
                                        <p:cTn id="26" dur="500" fill="hold"/>
                                        <p:tgtEl>
                                          <p:spTgt spid="1536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5367"/>
                                        </p:tgtEl>
                                        <p:attrNameLst>
                                          <p:attrName>style.visibility</p:attrName>
                                        </p:attrNameLst>
                                      </p:cBhvr>
                                      <p:to>
                                        <p:strVal val="visible"/>
                                      </p:to>
                                    </p:set>
                                    <p:anim calcmode="lin" valueType="num">
                                      <p:cBhvr additive="base">
                                        <p:cTn id="31" dur="500" fill="hold"/>
                                        <p:tgtEl>
                                          <p:spTgt spid="15367"/>
                                        </p:tgtEl>
                                        <p:attrNameLst>
                                          <p:attrName>ppt_x</p:attrName>
                                        </p:attrNameLst>
                                      </p:cBhvr>
                                      <p:tavLst>
                                        <p:tav tm="0">
                                          <p:val>
                                            <p:strVal val="0-#ppt_w/2"/>
                                          </p:val>
                                        </p:tav>
                                        <p:tav tm="100000">
                                          <p:val>
                                            <p:strVal val="#ppt_x"/>
                                          </p:val>
                                        </p:tav>
                                      </p:tavLst>
                                    </p:anim>
                                    <p:anim calcmode="lin" valueType="num">
                                      <p:cBhvr additive="base">
                                        <p:cTn id="32" dur="500" fill="hold"/>
                                        <p:tgtEl>
                                          <p:spTgt spid="1536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5368"/>
                                        </p:tgtEl>
                                        <p:attrNameLst>
                                          <p:attrName>style.visibility</p:attrName>
                                        </p:attrNameLst>
                                      </p:cBhvr>
                                      <p:to>
                                        <p:strVal val="visible"/>
                                      </p:to>
                                    </p:set>
                                    <p:anim calcmode="lin" valueType="num">
                                      <p:cBhvr additive="base">
                                        <p:cTn id="37" dur="500" fill="hold"/>
                                        <p:tgtEl>
                                          <p:spTgt spid="15368"/>
                                        </p:tgtEl>
                                        <p:attrNameLst>
                                          <p:attrName>ppt_x</p:attrName>
                                        </p:attrNameLst>
                                      </p:cBhvr>
                                      <p:tavLst>
                                        <p:tav tm="0">
                                          <p:val>
                                            <p:strVal val="0-#ppt_w/2"/>
                                          </p:val>
                                        </p:tav>
                                        <p:tav tm="100000">
                                          <p:val>
                                            <p:strVal val="#ppt_x"/>
                                          </p:val>
                                        </p:tav>
                                      </p:tavLst>
                                    </p:anim>
                                    <p:anim calcmode="lin" valueType="num">
                                      <p:cBhvr additive="base">
                                        <p:cTn id="38" dur="500" fill="hold"/>
                                        <p:tgtEl>
                                          <p:spTgt spid="153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animBg="1" autoUpdateAnimBg="0"/>
      <p:bldP spid="15366" grpId="0" animBg="1" autoUpdateAnimBg="0"/>
      <p:bldP spid="15367" grpId="0" animBg="1" autoUpdateAnimBg="0"/>
      <p:bldP spid="15368"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Immagine 1">
            <a:extLst>
              <a:ext uri="{FF2B5EF4-FFF2-40B4-BE49-F238E27FC236}">
                <a16:creationId xmlns:a16="http://schemas.microsoft.com/office/drawing/2014/main" id="{F7D63046-18DB-EE10-2327-18A092BF08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75" y="-84138"/>
            <a:ext cx="7427913" cy="425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 name="Immagine 2">
            <a:extLst>
              <a:ext uri="{FF2B5EF4-FFF2-40B4-BE49-F238E27FC236}">
                <a16:creationId xmlns:a16="http://schemas.microsoft.com/office/drawing/2014/main" id="{6A42F1BF-36E6-0832-2C58-028B3D226E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8675" y="4170363"/>
            <a:ext cx="5535613"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CasellaDiTesto 3">
            <a:extLst>
              <a:ext uri="{FF2B5EF4-FFF2-40B4-BE49-F238E27FC236}">
                <a16:creationId xmlns:a16="http://schemas.microsoft.com/office/drawing/2014/main" id="{BDFF5519-57E9-EC04-83FC-26F3302F39F0}"/>
              </a:ext>
            </a:extLst>
          </p:cNvPr>
          <p:cNvSpPr txBox="1">
            <a:spLocks noChangeArrowheads="1"/>
          </p:cNvSpPr>
          <p:nvPr/>
        </p:nvSpPr>
        <p:spPr bwMode="auto">
          <a:xfrm>
            <a:off x="369888" y="5151438"/>
            <a:ext cx="273208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it-IT" altLang="it-IT" sz="4400" b="1">
                <a:solidFill>
                  <a:srgbClr val="C00000"/>
                </a:solidFill>
                <a:latin typeface="Comic Sans MS" panose="030F0902030302020204" pitchFamily="66" charset="0"/>
              </a:rPr>
              <a:t>FEBBRE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50D84C8F-6782-7748-2CDD-AB3289999F8D}"/>
              </a:ext>
            </a:extLst>
          </p:cNvPr>
          <p:cNvSpPr>
            <a:spLocks noGrp="1"/>
          </p:cNvSpPr>
          <p:nvPr>
            <p:ph type="title"/>
          </p:nvPr>
        </p:nvSpPr>
        <p:spPr/>
        <p:txBody>
          <a:bodyPr/>
          <a:lstStyle/>
          <a:p>
            <a:pPr eaLnBrk="1" hangingPunct="1"/>
            <a:endParaRPr lang="it-IT" altLang="it-IT"/>
          </a:p>
        </p:txBody>
      </p:sp>
      <p:pic>
        <p:nvPicPr>
          <p:cNvPr id="54274" name="Picture 3" descr="auto2">
            <a:extLst>
              <a:ext uri="{FF2B5EF4-FFF2-40B4-BE49-F238E27FC236}">
                <a16:creationId xmlns:a16="http://schemas.microsoft.com/office/drawing/2014/main" id="{E2244B53-7566-C120-4749-3169288A525F}"/>
              </a:ext>
            </a:extLst>
          </p:cNvPr>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08788"/>
          </a:xfr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Immagine 3">
            <a:extLst>
              <a:ext uri="{FF2B5EF4-FFF2-40B4-BE49-F238E27FC236}">
                <a16:creationId xmlns:a16="http://schemas.microsoft.com/office/drawing/2014/main" id="{8A39E6FB-0684-6A4C-3CE2-BD73E51D14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1700"/>
            <a:ext cx="9144000"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Immagine 3">
            <a:extLst>
              <a:ext uri="{FF2B5EF4-FFF2-40B4-BE49-F238E27FC236}">
                <a16:creationId xmlns:a16="http://schemas.microsoft.com/office/drawing/2014/main" id="{E8DD23AD-36C7-D4F1-3BC4-523804281A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625" y="873125"/>
            <a:ext cx="6824663"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CasellaDiTesto 1">
            <a:extLst>
              <a:ext uri="{FF2B5EF4-FFF2-40B4-BE49-F238E27FC236}">
                <a16:creationId xmlns:a16="http://schemas.microsoft.com/office/drawing/2014/main" id="{A2258A7E-FD28-A568-3239-CE4BDBC03004}"/>
              </a:ext>
            </a:extLst>
          </p:cNvPr>
          <p:cNvSpPr txBox="1">
            <a:spLocks noChangeArrowheads="1"/>
          </p:cNvSpPr>
          <p:nvPr/>
        </p:nvSpPr>
        <p:spPr bwMode="auto">
          <a:xfrm>
            <a:off x="185738" y="336550"/>
            <a:ext cx="8772525" cy="5508625"/>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4400">
                <a:latin typeface="Comic Sans MS" panose="030F0902030302020204" pitchFamily="66" charset="0"/>
              </a:rPr>
              <a:t>3. </a:t>
            </a:r>
          </a:p>
          <a:p>
            <a:pPr algn="ctr">
              <a:spcBef>
                <a:spcPct val="0"/>
              </a:spcBef>
              <a:buFontTx/>
              <a:buNone/>
            </a:pPr>
            <a:r>
              <a:rPr lang="it-IT" altLang="it-IT" sz="4400">
                <a:latin typeface="Comic Sans MS" panose="030F0902030302020204" pitchFamily="66" charset="0"/>
              </a:rPr>
              <a:t>Le afte si accompagnano ad altri segni maggiori (intestinali, cutanei, articolari) o, anche se isolate, hanno gravità, durata e ricorrenza tali da influire</a:t>
            </a:r>
          </a:p>
          <a:p>
            <a:pPr algn="ctr">
              <a:spcBef>
                <a:spcPct val="0"/>
              </a:spcBef>
              <a:buFontTx/>
              <a:buNone/>
            </a:pPr>
            <a:r>
              <a:rPr lang="it-IT" altLang="it-IT" sz="4400">
                <a:latin typeface="Comic Sans MS" panose="030F0902030302020204" pitchFamily="66" charset="0"/>
              </a:rPr>
              <a:t>pesantemente sulla qualità della vita</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67BC2C3-9BB9-736D-224B-A69147F00A96}"/>
              </a:ext>
            </a:extLst>
          </p:cNvPr>
          <p:cNvSpPr txBox="1">
            <a:spLocks noChangeArrowheads="1"/>
          </p:cNvSpPr>
          <p:nvPr/>
        </p:nvSpPr>
        <p:spPr bwMode="auto">
          <a:xfrm>
            <a:off x="414338" y="620713"/>
            <a:ext cx="841375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it-IT" altLang="it-IT" sz="1800">
                <a:latin typeface="Comic Sans MS" panose="030F0902030302020204" pitchFamily="66" charset="0"/>
              </a:rPr>
              <a:t>La sua storia comincia come una semplice AOR. A questo problema</a:t>
            </a:r>
          </a:p>
          <a:p>
            <a:pPr>
              <a:spcBef>
                <a:spcPct val="0"/>
              </a:spcBef>
              <a:buFontTx/>
              <a:buNone/>
            </a:pPr>
            <a:r>
              <a:rPr lang="it-IT" altLang="it-IT" sz="1800">
                <a:latin typeface="Comic Sans MS" panose="030F0902030302020204" pitchFamily="66" charset="0"/>
              </a:rPr>
              <a:t>si aggiunge nel tempo quello di una vasculite cutanea, classificata come eritema multiforme cronico, e di un’artrite al ginocchio destro. </a:t>
            </a:r>
          </a:p>
          <a:p>
            <a:pPr>
              <a:spcBef>
                <a:spcPct val="0"/>
              </a:spcBef>
              <a:buFontTx/>
              <a:buNone/>
            </a:pPr>
            <a:endParaRPr lang="it-IT" altLang="it-IT" sz="1800">
              <a:latin typeface="Comic Sans MS" panose="030F0902030302020204" pitchFamily="66" charset="0"/>
            </a:endParaRPr>
          </a:p>
          <a:p>
            <a:pPr>
              <a:spcBef>
                <a:spcPct val="0"/>
              </a:spcBef>
              <a:buFontTx/>
              <a:buNone/>
            </a:pPr>
            <a:r>
              <a:rPr lang="it-IT" altLang="it-IT" sz="1800">
                <a:latin typeface="Comic Sans MS" panose="030F0902030302020204" pitchFamily="66" charset="0"/>
              </a:rPr>
              <a:t>Le afte tendono a diventare continue perché nuove lesioni si sviluppano man mano che le più vecchie guariscono. La malattia risponde alla terapia steroidea ma ne diventa ben presto dipendente.</a:t>
            </a:r>
          </a:p>
          <a:p>
            <a:pPr>
              <a:spcBef>
                <a:spcPct val="0"/>
              </a:spcBef>
              <a:buFontTx/>
              <a:buNone/>
            </a:pPr>
            <a:endParaRPr lang="it-IT" altLang="it-IT" sz="1800">
              <a:latin typeface="Comic Sans MS" panose="030F0902030302020204" pitchFamily="66" charset="0"/>
            </a:endParaRPr>
          </a:p>
          <a:p>
            <a:pPr>
              <a:spcBef>
                <a:spcPct val="0"/>
              </a:spcBef>
              <a:buFontTx/>
              <a:buNone/>
            </a:pPr>
            <a:r>
              <a:rPr lang="it-IT" altLang="it-IT" sz="1800">
                <a:latin typeface="Comic Sans MS" panose="030F0902030302020204" pitchFamily="66" charset="0"/>
              </a:rPr>
              <a:t>Dopo due anni, quando vediamo il ragazzo per la prima volta, sono presenti chiari segni di cortisonismo. </a:t>
            </a:r>
          </a:p>
          <a:p>
            <a:pPr>
              <a:spcBef>
                <a:spcPct val="0"/>
              </a:spcBef>
              <a:buFontTx/>
              <a:buNone/>
            </a:pPr>
            <a:r>
              <a:rPr lang="it-IT" altLang="it-IT" sz="1800">
                <a:latin typeface="Comic Sans MS" panose="030F0902030302020204" pitchFamily="66" charset="0"/>
              </a:rPr>
              <a:t>Viene sospettata una malattia di Behçet </a:t>
            </a:r>
          </a:p>
          <a:p>
            <a:pPr>
              <a:spcBef>
                <a:spcPct val="0"/>
              </a:spcBef>
              <a:buFontTx/>
              <a:buNone/>
            </a:pPr>
            <a:r>
              <a:rPr lang="it-IT" altLang="it-IT" sz="1800">
                <a:latin typeface="Comic Sans MS" panose="030F0902030302020204" pitchFamily="66" charset="0"/>
              </a:rPr>
              <a:t>che viene confermata per la presenza di </a:t>
            </a:r>
          </a:p>
          <a:p>
            <a:pPr>
              <a:spcBef>
                <a:spcPct val="0"/>
              </a:spcBef>
              <a:buFontTx/>
              <a:buNone/>
            </a:pPr>
            <a:r>
              <a:rPr lang="it-IT" altLang="it-IT" sz="1800">
                <a:latin typeface="Comic Sans MS" panose="030F0902030302020204" pitchFamily="66" charset="0"/>
              </a:rPr>
              <a:t>un test di patergia positivo. L’analisi </a:t>
            </a:r>
          </a:p>
          <a:p>
            <a:pPr>
              <a:spcBef>
                <a:spcPct val="0"/>
              </a:spcBef>
              <a:buFontTx/>
              <a:buNone/>
            </a:pPr>
            <a:r>
              <a:rPr lang="it-IT" altLang="it-IT" sz="1800">
                <a:latin typeface="Comic Sans MS" panose="030F0902030302020204" pitchFamily="66" charset="0"/>
              </a:rPr>
              <a:t>genetica dimostra positività per l’aplotipo</a:t>
            </a:r>
          </a:p>
          <a:p>
            <a:pPr>
              <a:spcBef>
                <a:spcPct val="0"/>
              </a:spcBef>
              <a:buFontTx/>
              <a:buNone/>
            </a:pPr>
            <a:r>
              <a:rPr lang="it-IT" altLang="it-IT" sz="1800">
                <a:latin typeface="Comic Sans MS" panose="030F0902030302020204" pitchFamily="66" charset="0"/>
              </a:rPr>
              <a:t>HLA-B51. </a:t>
            </a:r>
          </a:p>
          <a:p>
            <a:pPr>
              <a:spcBef>
                <a:spcPct val="0"/>
              </a:spcBef>
              <a:buFontTx/>
              <a:buNone/>
            </a:pPr>
            <a:endParaRPr lang="it-IT" altLang="it-IT" sz="1800">
              <a:latin typeface="Comic Sans MS" panose="030F0902030302020204" pitchFamily="66" charset="0"/>
            </a:endParaRPr>
          </a:p>
          <a:p>
            <a:pPr>
              <a:spcBef>
                <a:spcPct val="0"/>
              </a:spcBef>
              <a:buFontTx/>
              <a:buNone/>
            </a:pPr>
            <a:r>
              <a:rPr lang="it-IT" altLang="it-IT" sz="1800">
                <a:latin typeface="Comic Sans MS" panose="030F0902030302020204" pitchFamily="66" charset="0"/>
              </a:rPr>
              <a:t>Vengono eseguite anche scintigrafia e </a:t>
            </a:r>
          </a:p>
          <a:p>
            <a:pPr>
              <a:spcBef>
                <a:spcPct val="0"/>
              </a:spcBef>
              <a:buFontTx/>
              <a:buNone/>
            </a:pPr>
            <a:r>
              <a:rPr lang="it-IT" altLang="it-IT" sz="1800">
                <a:latin typeface="Comic Sans MS" panose="030F0902030302020204" pitchFamily="66" charset="0"/>
              </a:rPr>
              <a:t>colonscopia in ragione della maggior </a:t>
            </a:r>
          </a:p>
          <a:p>
            <a:pPr>
              <a:spcBef>
                <a:spcPct val="0"/>
              </a:spcBef>
              <a:buFontTx/>
              <a:buNone/>
            </a:pPr>
            <a:r>
              <a:rPr lang="it-IT" altLang="it-IT" sz="1800">
                <a:latin typeface="Comic Sans MS" panose="030F0902030302020204" pitchFamily="66" charset="0"/>
              </a:rPr>
              <a:t>frequenza del coinvolgimento intestinale, </a:t>
            </a:r>
          </a:p>
          <a:p>
            <a:pPr>
              <a:spcBef>
                <a:spcPct val="0"/>
              </a:spcBef>
              <a:buFontTx/>
              <a:buNone/>
            </a:pPr>
            <a:r>
              <a:rPr lang="it-IT" altLang="it-IT" sz="1800">
                <a:latin typeface="Comic Sans MS" panose="030F0902030302020204" pitchFamily="66" charset="0"/>
              </a:rPr>
              <a:t>e queste dimostrano un ampio </a:t>
            </a:r>
          </a:p>
          <a:p>
            <a:pPr>
              <a:spcBef>
                <a:spcPct val="0"/>
              </a:spcBef>
              <a:buFontTx/>
              <a:buNone/>
            </a:pPr>
            <a:r>
              <a:rPr lang="it-IT" altLang="it-IT" sz="1800">
                <a:latin typeface="Comic Sans MS" panose="030F0902030302020204" pitchFamily="66" charset="0"/>
              </a:rPr>
              <a:t>interessamento, anche se asintomatico.</a:t>
            </a:r>
          </a:p>
        </p:txBody>
      </p:sp>
      <p:sp>
        <p:nvSpPr>
          <p:cNvPr id="60418" name="CasellaDiTesto 3">
            <a:extLst>
              <a:ext uri="{FF2B5EF4-FFF2-40B4-BE49-F238E27FC236}">
                <a16:creationId xmlns:a16="http://schemas.microsoft.com/office/drawing/2014/main" id="{219895AC-0C8F-7167-2AF6-D5AF3673366A}"/>
              </a:ext>
            </a:extLst>
          </p:cNvPr>
          <p:cNvSpPr txBox="1">
            <a:spLocks noChangeArrowheads="1"/>
          </p:cNvSpPr>
          <p:nvPr/>
        </p:nvSpPr>
        <p:spPr bwMode="auto">
          <a:xfrm>
            <a:off x="358775" y="141288"/>
            <a:ext cx="8415338" cy="508000"/>
          </a:xfrm>
          <a:prstGeom prst="rect">
            <a:avLst/>
          </a:prstGeom>
          <a:noFill/>
          <a:ln w="254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2700" b="1">
                <a:latin typeface="Comic Sans MS" panose="030F0902030302020204" pitchFamily="66" charset="0"/>
              </a:rPr>
              <a:t>Roberto, 10 anni</a:t>
            </a:r>
            <a:endParaRPr lang="it-IT" altLang="it-IT" sz="2400">
              <a:latin typeface="Comic Sans MS" panose="030F0902030302020204" pitchFamily="66" charset="0"/>
            </a:endParaRPr>
          </a:p>
        </p:txBody>
      </p:sp>
      <p:pic>
        <p:nvPicPr>
          <p:cNvPr id="6" name="Immagine 5">
            <a:extLst>
              <a:ext uri="{FF2B5EF4-FFF2-40B4-BE49-F238E27FC236}">
                <a16:creationId xmlns:a16="http://schemas.microsoft.com/office/drawing/2014/main" id="{F56A91C7-43FE-6957-3820-133E57C735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4113" y="3173413"/>
            <a:ext cx="38100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dissolve">
                                      <p:cBhvr>
                                        <p:cTn id="12" dur="500"/>
                                        <p:tgtEl>
                                          <p:spTgt spid="3">
                                            <p:txEl>
                                              <p:pRg st="5" end="5"/>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dissolve">
                                      <p:cBhvr>
                                        <p:cTn id="15" dur="500"/>
                                        <p:tgtEl>
                                          <p:spTgt spid="3">
                                            <p:txEl>
                                              <p:pRg st="6" end="6"/>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dissolve">
                                      <p:cBhvr>
                                        <p:cTn id="18" dur="500"/>
                                        <p:tgtEl>
                                          <p:spTgt spid="3">
                                            <p:txEl>
                                              <p:pRg st="7" end="7"/>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dissolve">
                                      <p:cBhvr>
                                        <p:cTn id="21" dur="500"/>
                                        <p:tgtEl>
                                          <p:spTgt spid="3">
                                            <p:txEl>
                                              <p:pRg st="8" end="8"/>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dissolve">
                                      <p:cBhvr>
                                        <p:cTn id="24" dur="500"/>
                                        <p:tgtEl>
                                          <p:spTgt spid="3">
                                            <p:txEl>
                                              <p:pRg st="9" end="9"/>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dissolve">
                                      <p:cBhvr>
                                        <p:cTn id="27" dur="500"/>
                                        <p:tgtEl>
                                          <p:spTgt spid="3">
                                            <p:txEl>
                                              <p:pRg st="10" end="1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12" end="12"/>
                                            </p:txEl>
                                          </p:spTgt>
                                        </p:tgtEl>
                                        <p:attrNameLst>
                                          <p:attrName>style.visibility</p:attrName>
                                        </p:attrNameLst>
                                      </p:cBhvr>
                                      <p:to>
                                        <p:strVal val="visible"/>
                                      </p:to>
                                    </p:set>
                                    <p:animEffect transition="in" filter="dissolve">
                                      <p:cBhvr>
                                        <p:cTn id="32" dur="500"/>
                                        <p:tgtEl>
                                          <p:spTgt spid="3">
                                            <p:txEl>
                                              <p:pRg st="12" end="12"/>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animEffect transition="in" filter="dissolve">
                                      <p:cBhvr>
                                        <p:cTn id="35" dur="500"/>
                                        <p:tgtEl>
                                          <p:spTgt spid="3">
                                            <p:txEl>
                                              <p:pRg st="13" end="13"/>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3">
                                            <p:txEl>
                                              <p:pRg st="14" end="14"/>
                                            </p:txEl>
                                          </p:spTgt>
                                        </p:tgtEl>
                                        <p:attrNameLst>
                                          <p:attrName>style.visibility</p:attrName>
                                        </p:attrNameLst>
                                      </p:cBhvr>
                                      <p:to>
                                        <p:strVal val="visible"/>
                                      </p:to>
                                    </p:set>
                                    <p:animEffect transition="in" filter="dissolve">
                                      <p:cBhvr>
                                        <p:cTn id="38" dur="500"/>
                                        <p:tgtEl>
                                          <p:spTgt spid="3">
                                            <p:txEl>
                                              <p:pRg st="14" end="14"/>
                                            </p:tx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3">
                                            <p:txEl>
                                              <p:pRg st="15" end="15"/>
                                            </p:txEl>
                                          </p:spTgt>
                                        </p:tgtEl>
                                        <p:attrNameLst>
                                          <p:attrName>style.visibility</p:attrName>
                                        </p:attrNameLst>
                                      </p:cBhvr>
                                      <p:to>
                                        <p:strVal val="visible"/>
                                      </p:to>
                                    </p:set>
                                    <p:animEffect transition="in" filter="dissolve">
                                      <p:cBhvr>
                                        <p:cTn id="41" dur="500"/>
                                        <p:tgtEl>
                                          <p:spTgt spid="3">
                                            <p:txEl>
                                              <p:pRg st="15" end="15"/>
                                            </p:txEl>
                                          </p:spTgt>
                                        </p:tgtEl>
                                      </p:cBhvr>
                                    </p:animEffect>
                                  </p:childTnLst>
                                </p:cTn>
                              </p:par>
                              <p:par>
                                <p:cTn id="42" presetID="9" presetClass="entr" presetSubtype="0" fill="hold" nodeType="withEffect">
                                  <p:stCondLst>
                                    <p:cond delay="0"/>
                                  </p:stCondLst>
                                  <p:childTnLst>
                                    <p:set>
                                      <p:cBhvr>
                                        <p:cTn id="43" dur="1" fill="hold">
                                          <p:stCondLst>
                                            <p:cond delay="0"/>
                                          </p:stCondLst>
                                        </p:cTn>
                                        <p:tgtEl>
                                          <p:spTgt spid="3">
                                            <p:txEl>
                                              <p:pRg st="16" end="16"/>
                                            </p:txEl>
                                          </p:spTgt>
                                        </p:tgtEl>
                                        <p:attrNameLst>
                                          <p:attrName>style.visibility</p:attrName>
                                        </p:attrNameLst>
                                      </p:cBhvr>
                                      <p:to>
                                        <p:strVal val="visible"/>
                                      </p:to>
                                    </p:set>
                                    <p:animEffect transition="in" filter="dissolve">
                                      <p:cBhvr>
                                        <p:cTn id="44" dur="500"/>
                                        <p:tgtEl>
                                          <p:spTgt spid="3">
                                            <p:txEl>
                                              <p:pRg st="16" end="16"/>
                                            </p:txEl>
                                          </p:spTgt>
                                        </p:tgtEl>
                                      </p:cBhvr>
                                    </p:animEffect>
                                  </p:childTnLst>
                                </p:cTn>
                              </p:par>
                              <p:par>
                                <p:cTn id="45" presetID="9"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dissolve">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CasellaDiTesto 1">
            <a:extLst>
              <a:ext uri="{FF2B5EF4-FFF2-40B4-BE49-F238E27FC236}">
                <a16:creationId xmlns:a16="http://schemas.microsoft.com/office/drawing/2014/main" id="{6F9DC3FC-223F-04D5-9201-860E89824505}"/>
              </a:ext>
            </a:extLst>
          </p:cNvPr>
          <p:cNvSpPr txBox="1">
            <a:spLocks noChangeArrowheads="1"/>
          </p:cNvSpPr>
          <p:nvPr/>
        </p:nvSpPr>
        <p:spPr bwMode="auto">
          <a:xfrm>
            <a:off x="358775" y="88900"/>
            <a:ext cx="8415338" cy="584200"/>
          </a:xfrm>
          <a:prstGeom prst="rect">
            <a:avLst/>
          </a:prstGeom>
          <a:noFill/>
          <a:ln w="254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b="1">
                <a:latin typeface="Comic Sans MS" panose="030F0902030302020204" pitchFamily="66" charset="0"/>
              </a:rPr>
              <a:t>Roberto, 10 anni</a:t>
            </a:r>
            <a:endParaRPr lang="it-IT" altLang="it-IT">
              <a:latin typeface="Comic Sans MS" panose="030F0902030302020204" pitchFamily="66" charset="0"/>
            </a:endParaRPr>
          </a:p>
        </p:txBody>
      </p:sp>
      <p:sp>
        <p:nvSpPr>
          <p:cNvPr id="61442" name="CasellaDiTesto 2">
            <a:extLst>
              <a:ext uri="{FF2B5EF4-FFF2-40B4-BE49-F238E27FC236}">
                <a16:creationId xmlns:a16="http://schemas.microsoft.com/office/drawing/2014/main" id="{D8BBBA31-4D87-C984-6571-550C2C5AE5D6}"/>
              </a:ext>
            </a:extLst>
          </p:cNvPr>
          <p:cNvSpPr txBox="1">
            <a:spLocks noChangeArrowheads="1"/>
          </p:cNvSpPr>
          <p:nvPr/>
        </p:nvSpPr>
        <p:spPr bwMode="auto">
          <a:xfrm>
            <a:off x="657225" y="725488"/>
            <a:ext cx="78184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2000">
                <a:latin typeface="Comic Sans MS" panose="030F0902030302020204" pitchFamily="66" charset="0"/>
              </a:rPr>
              <a:t>Si decide pertanto di iniziare terapia con talidomide (2 mg/kg), che induce la remissione (anche dell’artrite, della colite e dell’aftosi) permettendo la sospensione del cortisone.</a:t>
            </a:r>
          </a:p>
        </p:txBody>
      </p:sp>
      <p:pic>
        <p:nvPicPr>
          <p:cNvPr id="5" name="Immagine 4">
            <a:extLst>
              <a:ext uri="{FF2B5EF4-FFF2-40B4-BE49-F238E27FC236}">
                <a16:creationId xmlns:a16="http://schemas.microsoft.com/office/drawing/2014/main" id="{FDCD1146-2012-B0B8-A19D-59D72341BC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7888" y="2640013"/>
            <a:ext cx="488315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a:extLst>
              <a:ext uri="{FF2B5EF4-FFF2-40B4-BE49-F238E27FC236}">
                <a16:creationId xmlns:a16="http://schemas.microsoft.com/office/drawing/2014/main" id="{A76A679F-D6C4-C5DE-0A18-7D6D604A0214}"/>
              </a:ext>
            </a:extLst>
          </p:cNvPr>
          <p:cNvSpPr txBox="1">
            <a:spLocks noChangeArrowheads="1"/>
          </p:cNvSpPr>
          <p:nvPr/>
        </p:nvSpPr>
        <p:spPr bwMode="auto">
          <a:xfrm>
            <a:off x="1303338" y="1919288"/>
            <a:ext cx="6464300" cy="585787"/>
          </a:xfrm>
          <a:prstGeom prst="rect">
            <a:avLst/>
          </a:prstGeom>
          <a:noFill/>
          <a:ln w="254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a:latin typeface="Comic Sans MS" panose="030F0902030302020204" pitchFamily="66" charset="0"/>
              </a:rPr>
              <a:t>Malattia di Behcet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msotw9_temp0">
            <a:extLst>
              <a:ext uri="{FF2B5EF4-FFF2-40B4-BE49-F238E27FC236}">
                <a16:creationId xmlns:a16="http://schemas.microsoft.com/office/drawing/2014/main" id="{641107A7-7F79-BB3F-E02C-D79942964C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690688"/>
            <a:ext cx="6489700" cy="4673600"/>
          </a:xfrm>
          <a:prstGeom prst="rect">
            <a:avLst/>
          </a:prstGeom>
          <a:solidFill>
            <a:schemeClr val="bg2"/>
          </a:solidFill>
          <a:ln w="57150">
            <a:solidFill>
              <a:schemeClr val="accent2"/>
            </a:solidFill>
            <a:miter lim="800000"/>
            <a:headEnd/>
            <a:tailEnd/>
          </a:ln>
        </p:spPr>
      </p:pic>
      <p:sp>
        <p:nvSpPr>
          <p:cNvPr id="62466" name="Text Box 3">
            <a:extLst>
              <a:ext uri="{FF2B5EF4-FFF2-40B4-BE49-F238E27FC236}">
                <a16:creationId xmlns:a16="http://schemas.microsoft.com/office/drawing/2014/main" id="{CDADD258-1939-860C-7587-73A0AFD9DC6E}"/>
              </a:ext>
            </a:extLst>
          </p:cNvPr>
          <p:cNvSpPr txBox="1">
            <a:spLocks noChangeArrowheads="1"/>
          </p:cNvSpPr>
          <p:nvPr/>
        </p:nvSpPr>
        <p:spPr bwMode="auto">
          <a:xfrm>
            <a:off x="331788" y="168275"/>
            <a:ext cx="8734425" cy="830263"/>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it-IT" altLang="it-IT" sz="2400" b="1">
                <a:solidFill>
                  <a:schemeClr val="accent2"/>
                </a:solidFill>
                <a:latin typeface="Comic Sans MS" panose="030F0902030302020204" pitchFamily="66" charset="0"/>
              </a:rPr>
              <a:t>Interessamento d’organo (% dei casi osservati) in diverse casistiche di Malattia di Bechet</a:t>
            </a:r>
          </a:p>
        </p:txBody>
      </p:sp>
      <p:sp>
        <p:nvSpPr>
          <p:cNvPr id="62467" name="Rectangle 6">
            <a:extLst>
              <a:ext uri="{FF2B5EF4-FFF2-40B4-BE49-F238E27FC236}">
                <a16:creationId xmlns:a16="http://schemas.microsoft.com/office/drawing/2014/main" id="{E2DD163E-B685-E125-88B8-F49C1D6590D2}"/>
              </a:ext>
            </a:extLst>
          </p:cNvPr>
          <p:cNvSpPr>
            <a:spLocks noChangeArrowheads="1"/>
          </p:cNvSpPr>
          <p:nvPr/>
        </p:nvSpPr>
        <p:spPr bwMode="auto">
          <a:xfrm>
            <a:off x="3657600" y="2057400"/>
            <a:ext cx="2286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it-IT" altLang="it-IT" sz="1800"/>
          </a:p>
        </p:txBody>
      </p:sp>
      <p:sp>
        <p:nvSpPr>
          <p:cNvPr id="62468" name="Text Box 7">
            <a:extLst>
              <a:ext uri="{FF2B5EF4-FFF2-40B4-BE49-F238E27FC236}">
                <a16:creationId xmlns:a16="http://schemas.microsoft.com/office/drawing/2014/main" id="{75ABFBCA-B75E-5FF2-169A-51FBC9AA49DA}"/>
              </a:ext>
            </a:extLst>
          </p:cNvPr>
          <p:cNvSpPr txBox="1">
            <a:spLocks noChangeArrowheads="1"/>
          </p:cNvSpPr>
          <p:nvPr/>
        </p:nvSpPr>
        <p:spPr bwMode="auto">
          <a:xfrm>
            <a:off x="3108325" y="4800600"/>
            <a:ext cx="374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1800">
                <a:latin typeface="Times New Roman" panose="02020603050405020304" pitchFamily="18" charset="0"/>
              </a:rPr>
              <a:t>%</a:t>
            </a:r>
          </a:p>
        </p:txBody>
      </p:sp>
      <p:sp>
        <p:nvSpPr>
          <p:cNvPr id="62469" name="Text Box 8">
            <a:extLst>
              <a:ext uri="{FF2B5EF4-FFF2-40B4-BE49-F238E27FC236}">
                <a16:creationId xmlns:a16="http://schemas.microsoft.com/office/drawing/2014/main" id="{546FEF27-273E-9C19-8950-9A529FAA5A23}"/>
              </a:ext>
            </a:extLst>
          </p:cNvPr>
          <p:cNvSpPr txBox="1">
            <a:spLocks noChangeArrowheads="1"/>
          </p:cNvSpPr>
          <p:nvPr/>
        </p:nvSpPr>
        <p:spPr bwMode="auto">
          <a:xfrm>
            <a:off x="6400800" y="4800600"/>
            <a:ext cx="374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1800">
                <a:latin typeface="Times New Roman" panose="02020603050405020304" pitchFamily="18" charset="0"/>
              </a:rPr>
              <a:t>%</a:t>
            </a:r>
          </a:p>
        </p:txBody>
      </p:sp>
      <p:sp>
        <p:nvSpPr>
          <p:cNvPr id="62470" name="Text Box 9">
            <a:extLst>
              <a:ext uri="{FF2B5EF4-FFF2-40B4-BE49-F238E27FC236}">
                <a16:creationId xmlns:a16="http://schemas.microsoft.com/office/drawing/2014/main" id="{CA8A127B-3C8B-A226-0E53-8AFDCD1D5402}"/>
              </a:ext>
            </a:extLst>
          </p:cNvPr>
          <p:cNvSpPr txBox="1">
            <a:spLocks noChangeArrowheads="1"/>
          </p:cNvSpPr>
          <p:nvPr/>
        </p:nvSpPr>
        <p:spPr bwMode="auto">
          <a:xfrm>
            <a:off x="5257800" y="4800600"/>
            <a:ext cx="374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1800">
                <a:latin typeface="Times New Roman" panose="02020603050405020304" pitchFamily="18" charset="0"/>
              </a:rPr>
              <a:t>%</a:t>
            </a:r>
          </a:p>
        </p:txBody>
      </p:sp>
      <p:sp>
        <p:nvSpPr>
          <p:cNvPr id="62471" name="Text Box 10">
            <a:extLst>
              <a:ext uri="{FF2B5EF4-FFF2-40B4-BE49-F238E27FC236}">
                <a16:creationId xmlns:a16="http://schemas.microsoft.com/office/drawing/2014/main" id="{F6A3962E-415B-18D1-9E34-7A698B45C90A}"/>
              </a:ext>
            </a:extLst>
          </p:cNvPr>
          <p:cNvSpPr txBox="1">
            <a:spLocks noChangeArrowheads="1"/>
          </p:cNvSpPr>
          <p:nvPr/>
        </p:nvSpPr>
        <p:spPr bwMode="auto">
          <a:xfrm>
            <a:off x="3886200" y="4800600"/>
            <a:ext cx="374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1800">
                <a:latin typeface="Times New Roman" panose="02020603050405020304" pitchFamily="18" charset="0"/>
              </a:rPr>
              <a: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CasellaDiTesto 2">
            <a:extLst>
              <a:ext uri="{FF2B5EF4-FFF2-40B4-BE49-F238E27FC236}">
                <a16:creationId xmlns:a16="http://schemas.microsoft.com/office/drawing/2014/main" id="{9846DC48-33BD-D752-2E8F-E6697FB26A6D}"/>
              </a:ext>
            </a:extLst>
          </p:cNvPr>
          <p:cNvSpPr txBox="1">
            <a:spLocks noChangeArrowheads="1"/>
          </p:cNvSpPr>
          <p:nvPr/>
        </p:nvSpPr>
        <p:spPr bwMode="auto">
          <a:xfrm>
            <a:off x="358775" y="141288"/>
            <a:ext cx="8415338" cy="508000"/>
          </a:xfrm>
          <a:prstGeom prst="rect">
            <a:avLst/>
          </a:prstGeom>
          <a:noFill/>
          <a:ln w="254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2700" b="1">
                <a:latin typeface="Comic Sans MS" panose="030F0902030302020204" pitchFamily="66" charset="0"/>
              </a:rPr>
              <a:t>Malattia di Behcet</a:t>
            </a:r>
            <a:endParaRPr lang="it-IT" altLang="it-IT" sz="2400">
              <a:latin typeface="Comic Sans MS" panose="030F0902030302020204" pitchFamily="66" charset="0"/>
            </a:endParaRPr>
          </a:p>
        </p:txBody>
      </p:sp>
      <p:sp>
        <p:nvSpPr>
          <p:cNvPr id="4" name="CasellaDiTesto 3">
            <a:extLst>
              <a:ext uri="{FF2B5EF4-FFF2-40B4-BE49-F238E27FC236}">
                <a16:creationId xmlns:a16="http://schemas.microsoft.com/office/drawing/2014/main" id="{5B71E080-D4C2-C5C2-3586-E376EC18A266}"/>
              </a:ext>
            </a:extLst>
          </p:cNvPr>
          <p:cNvSpPr txBox="1">
            <a:spLocks noChangeArrowheads="1"/>
          </p:cNvSpPr>
          <p:nvPr/>
        </p:nvSpPr>
        <p:spPr bwMode="auto">
          <a:xfrm>
            <a:off x="661988" y="766763"/>
            <a:ext cx="7808912"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2000">
                <a:latin typeface="Comic Sans MS" panose="030F0902030302020204" pitchFamily="66" charset="0"/>
              </a:rPr>
              <a:t>L’aftosi orale ricorrente rappresenta il criterio necessario per la diagnosi della </a:t>
            </a:r>
            <a:r>
              <a:rPr lang="it-IT" altLang="it-IT" sz="2000" b="1">
                <a:latin typeface="Comic Sans MS" panose="030F0902030302020204" pitchFamily="66" charset="0"/>
              </a:rPr>
              <a:t>Malattia di Behçet </a:t>
            </a:r>
            <a:r>
              <a:rPr lang="it-IT" altLang="it-IT" sz="2000">
                <a:latin typeface="Comic Sans MS" panose="030F0902030302020204" pitchFamily="66" charset="0"/>
              </a:rPr>
              <a:t>(MB), un disordine multisistemico (raro in età pediatrica), inizialmente descritto da Behçet come un’ulcerazione ricorrente orale e genitale con iriti o uveiti recidivanti, ma caratterizzata anche da manifestazioni cutanee, artritiche, neurologiche, vascolari e gastrointestinali.</a:t>
            </a:r>
          </a:p>
          <a:p>
            <a:pPr algn="ctr">
              <a:spcBef>
                <a:spcPct val="0"/>
              </a:spcBef>
              <a:buFontTx/>
              <a:buNone/>
            </a:pPr>
            <a:endParaRPr lang="it-IT" altLang="it-IT" sz="2000">
              <a:latin typeface="Comic Sans MS" panose="030F0902030302020204" pitchFamily="66" charset="0"/>
            </a:endParaRPr>
          </a:p>
          <a:p>
            <a:pPr algn="ctr">
              <a:spcBef>
                <a:spcPct val="0"/>
              </a:spcBef>
              <a:buFontTx/>
              <a:buNone/>
            </a:pPr>
            <a:r>
              <a:rPr lang="it-IT" altLang="it-IT" sz="2000">
                <a:latin typeface="Comic Sans MS" panose="030F0902030302020204" pitchFamily="66" charset="0"/>
              </a:rPr>
              <a:t>Sebbene quindi le manifestazioni cliniche della MB siano varie e le modalità di esordio spesso eterogenee, tutti sono concordi nel ritenere le afte orali come il sintomo cardine (fondamentale e iniziale) della malattia.</a:t>
            </a:r>
          </a:p>
          <a:p>
            <a:pPr algn="ctr">
              <a:spcBef>
                <a:spcPct val="0"/>
              </a:spcBef>
              <a:buFontTx/>
              <a:buNone/>
            </a:pPr>
            <a:endParaRPr lang="it-IT" altLang="it-IT" sz="2000">
              <a:latin typeface="Comic Sans MS" panose="030F0902030302020204" pitchFamily="66" charset="0"/>
            </a:endParaRPr>
          </a:p>
        </p:txBody>
      </p:sp>
      <p:sp>
        <p:nvSpPr>
          <p:cNvPr id="5" name="CasellaDiTesto 4">
            <a:extLst>
              <a:ext uri="{FF2B5EF4-FFF2-40B4-BE49-F238E27FC236}">
                <a16:creationId xmlns:a16="http://schemas.microsoft.com/office/drawing/2014/main" id="{6F620873-AA9D-ACD1-A8C3-319A07FF86C9}"/>
              </a:ext>
            </a:extLst>
          </p:cNvPr>
          <p:cNvSpPr txBox="1">
            <a:spLocks noChangeArrowheads="1"/>
          </p:cNvSpPr>
          <p:nvPr/>
        </p:nvSpPr>
        <p:spPr bwMode="auto">
          <a:xfrm>
            <a:off x="125413" y="4324350"/>
            <a:ext cx="8923337"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2000">
                <a:latin typeface="Comic Sans MS" panose="030F0902030302020204" pitchFamily="66" charset="0"/>
              </a:rPr>
              <a:t>La manifestazione più frequente della malattia all’esordio è proprio </a:t>
            </a:r>
            <a:r>
              <a:rPr lang="it-IT" altLang="it-IT" sz="2000" b="1">
                <a:latin typeface="Comic Sans MS" panose="030F0902030302020204" pitchFamily="66" charset="0"/>
              </a:rPr>
              <a:t>l’aftosi orale (80%)</a:t>
            </a:r>
            <a:r>
              <a:rPr lang="it-IT" altLang="it-IT" sz="2000">
                <a:latin typeface="Comic Sans MS" panose="030F0902030302020204" pitchFamily="66" charset="0"/>
              </a:rPr>
              <a:t>, seguita dalle ulcere genitali (30%), dal coinvolgimento infiammatorio oculare (20%) e dall’artrite (15%). </a:t>
            </a:r>
          </a:p>
          <a:p>
            <a:pPr algn="ctr">
              <a:spcBef>
                <a:spcPct val="0"/>
              </a:spcBef>
              <a:buFontTx/>
              <a:buNone/>
            </a:pPr>
            <a:endParaRPr lang="it-IT" altLang="it-IT" sz="2000">
              <a:latin typeface="Comic Sans MS" panose="030F0902030302020204" pitchFamily="66" charset="0"/>
            </a:endParaRPr>
          </a:p>
          <a:p>
            <a:pPr algn="ctr">
              <a:spcBef>
                <a:spcPct val="0"/>
              </a:spcBef>
              <a:buFontTx/>
              <a:buNone/>
            </a:pPr>
            <a:r>
              <a:rPr lang="it-IT" altLang="it-IT" sz="2000">
                <a:latin typeface="Comic Sans MS" panose="030F0902030302020204" pitchFamily="66" charset="0"/>
              </a:rPr>
              <a:t>Inoltre, con il passare del tempo, le afte orali sono presenti in quasi tutti i pazienti con MB (99%) a differenza delle afte genitali (60%), delle varie lesioni cutanee (80%) e della malattia infiammatoria oculare (60%).</a:t>
            </a:r>
          </a:p>
          <a:p>
            <a:pPr algn="ctr">
              <a:spcBef>
                <a:spcPct val="0"/>
              </a:spcBef>
              <a:buFontTx/>
              <a:buNone/>
            </a:pPr>
            <a:endParaRPr lang="it-IT" altLang="it-IT" sz="2000">
              <a:latin typeface="Comic Sans MS" panose="030F09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dissolve">
                                      <p:cBhvr>
                                        <p:cTn id="7" dur="500"/>
                                        <p:tgtEl>
                                          <p:spTgt spid="4">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CasellaDiTesto 2">
            <a:extLst>
              <a:ext uri="{FF2B5EF4-FFF2-40B4-BE49-F238E27FC236}">
                <a16:creationId xmlns:a16="http://schemas.microsoft.com/office/drawing/2014/main" id="{7E1C966F-181B-5489-3C7D-85B5F2B30E38}"/>
              </a:ext>
            </a:extLst>
          </p:cNvPr>
          <p:cNvSpPr txBox="1">
            <a:spLocks noChangeArrowheads="1"/>
          </p:cNvSpPr>
          <p:nvPr/>
        </p:nvSpPr>
        <p:spPr bwMode="auto">
          <a:xfrm>
            <a:off x="358775" y="141288"/>
            <a:ext cx="8415338" cy="508000"/>
          </a:xfrm>
          <a:prstGeom prst="rect">
            <a:avLst/>
          </a:prstGeom>
          <a:noFill/>
          <a:ln w="254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2700" b="1">
                <a:latin typeface="Comic Sans MS" panose="030F0902030302020204" pitchFamily="66" charset="0"/>
              </a:rPr>
              <a:t>Malattia di Behcet</a:t>
            </a:r>
            <a:endParaRPr lang="it-IT" altLang="it-IT" sz="2400">
              <a:latin typeface="Comic Sans MS" panose="030F0902030302020204" pitchFamily="66" charset="0"/>
            </a:endParaRPr>
          </a:p>
        </p:txBody>
      </p:sp>
      <p:sp>
        <p:nvSpPr>
          <p:cNvPr id="4" name="CasellaDiTesto 3">
            <a:extLst>
              <a:ext uri="{FF2B5EF4-FFF2-40B4-BE49-F238E27FC236}">
                <a16:creationId xmlns:a16="http://schemas.microsoft.com/office/drawing/2014/main" id="{717226F8-2139-93F8-C4AE-A34C2FC49A2D}"/>
              </a:ext>
            </a:extLst>
          </p:cNvPr>
          <p:cNvSpPr txBox="1">
            <a:spLocks noChangeArrowheads="1"/>
          </p:cNvSpPr>
          <p:nvPr/>
        </p:nvSpPr>
        <p:spPr bwMode="auto">
          <a:xfrm>
            <a:off x="317500" y="809625"/>
            <a:ext cx="8413750" cy="624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2000">
                <a:latin typeface="Comic Sans MS" panose="030F0902030302020204" pitchFamily="66" charset="0"/>
              </a:rPr>
              <a:t>Malgrado quindi la MB sia tipica dell’età giovane-adulta e in questa età si presenti con il suo quadro clinico completo, i primi sintomi possono comunque evidenziarsi già in età pediatrica.</a:t>
            </a:r>
          </a:p>
          <a:p>
            <a:pPr algn="ctr">
              <a:spcBef>
                <a:spcPct val="0"/>
              </a:spcBef>
              <a:buFontTx/>
              <a:buNone/>
            </a:pPr>
            <a:endParaRPr lang="it-IT" altLang="it-IT" sz="2000">
              <a:latin typeface="Comic Sans MS" panose="030F0902030302020204" pitchFamily="66" charset="0"/>
            </a:endParaRPr>
          </a:p>
          <a:p>
            <a:pPr algn="ctr">
              <a:spcBef>
                <a:spcPct val="0"/>
              </a:spcBef>
              <a:buFontTx/>
              <a:buNone/>
            </a:pPr>
            <a:r>
              <a:rPr lang="it-IT" altLang="it-IT" sz="2000">
                <a:latin typeface="Comic Sans MS" panose="030F0902030302020204" pitchFamily="66" charset="0"/>
              </a:rPr>
              <a:t>Le manifestazioni cliniche sono svariate e spesso emergono in un arco di tempo molto lungo, per cui l’intervallo tra la prima manifestazione maggiore e la diagnosi completa può anche essere di molti anni. Questa latenza è una delle motivazioni per cui i pazienti con aftosi ricorrente, in cui sia presente almeno un altro sintomo suggestivo per MB, vengono inquadrati nella definizione di Behçet incompleto. </a:t>
            </a:r>
          </a:p>
          <a:p>
            <a:pPr algn="ctr">
              <a:spcBef>
                <a:spcPct val="0"/>
              </a:spcBef>
              <a:buFontTx/>
              <a:buNone/>
            </a:pPr>
            <a:endParaRPr lang="it-IT" altLang="it-IT" sz="2000">
              <a:latin typeface="Comic Sans MS" panose="030F0902030302020204" pitchFamily="66" charset="0"/>
            </a:endParaRPr>
          </a:p>
          <a:p>
            <a:pPr algn="ctr">
              <a:spcBef>
                <a:spcPct val="0"/>
              </a:spcBef>
              <a:buFontTx/>
              <a:buNone/>
            </a:pPr>
            <a:r>
              <a:rPr lang="it-IT" altLang="it-IT" sz="2000">
                <a:latin typeface="Comic Sans MS" panose="030F0902030302020204" pitchFamily="66" charset="0"/>
              </a:rPr>
              <a:t>Tali diagnosi incomplete sono pertanto tipiche dell’età pediatrica, nella quale possono riscontrarsi solo le prime manifestazioni del vasto corteo sintomatologico che caratterizza questa malattia. </a:t>
            </a:r>
          </a:p>
          <a:p>
            <a:pPr algn="ctr">
              <a:spcBef>
                <a:spcPct val="0"/>
              </a:spcBef>
              <a:buFontTx/>
              <a:buNone/>
            </a:pPr>
            <a:endParaRPr lang="it-IT" altLang="it-IT" sz="2000">
              <a:latin typeface="Comic Sans MS" panose="030F0902030302020204" pitchFamily="66" charset="0"/>
            </a:endParaRPr>
          </a:p>
          <a:p>
            <a:pPr algn="ctr">
              <a:spcBef>
                <a:spcPct val="0"/>
              </a:spcBef>
              <a:buFontTx/>
              <a:buNone/>
            </a:pPr>
            <a:r>
              <a:rPr lang="it-IT" altLang="it-IT" sz="2000">
                <a:latin typeface="Comic Sans MS" panose="030F0902030302020204" pitchFamily="66" charset="0"/>
              </a:rPr>
              <a:t>È interessante notare come l’interessamento intestinale sia frequentemente presente in età pediatrica dove, come nel caso che abbiamo riportato e in altri della nostra esperienza, l’esecuzione di una colonscopia può essere di reale aiuto nel definire la diagnosi.</a:t>
            </a:r>
          </a:p>
          <a:p>
            <a:pPr algn="ctr">
              <a:spcBef>
                <a:spcPct val="0"/>
              </a:spcBef>
              <a:buFontTx/>
              <a:buNone/>
            </a:pPr>
            <a:endParaRPr lang="it-IT" altLang="it-IT" sz="2000">
              <a:latin typeface="Comic Sans MS" panose="030F09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dissolve">
                                      <p:cBhvr>
                                        <p:cTn id="7" dur="500"/>
                                        <p:tgtEl>
                                          <p:spTgt spid="4">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dissolve">
                                      <p:cBhvr>
                                        <p:cTn id="12" dur="500"/>
                                        <p:tgtEl>
                                          <p:spTgt spid="4">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dissolve">
                                      <p:cBhvr>
                                        <p:cTn id="1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 Box 5">
            <a:extLst>
              <a:ext uri="{FF2B5EF4-FFF2-40B4-BE49-F238E27FC236}">
                <a16:creationId xmlns:a16="http://schemas.microsoft.com/office/drawing/2014/main" id="{6BA0ED6C-153D-A3E9-F10D-1FDE928AAA70}"/>
              </a:ext>
            </a:extLst>
          </p:cNvPr>
          <p:cNvSpPr txBox="1">
            <a:spLocks noChangeArrowheads="1"/>
          </p:cNvSpPr>
          <p:nvPr/>
        </p:nvSpPr>
        <p:spPr bwMode="auto">
          <a:xfrm>
            <a:off x="458788" y="260350"/>
            <a:ext cx="7600950" cy="523875"/>
          </a:xfrm>
          <a:prstGeom prst="rect">
            <a:avLst/>
          </a:prstGeom>
          <a:solidFill>
            <a:schemeClr val="bg1"/>
          </a:solidFill>
          <a:ln w="57150">
            <a:solidFill>
              <a:srgbClr val="FF3300"/>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it-IT" altLang="it-IT" sz="2800" b="1">
                <a:latin typeface="Comic Sans MS" panose="030F0902030302020204" pitchFamily="66" charset="0"/>
              </a:rPr>
              <a:t>FILIPPO ,una storia che comincia a 8 anni</a:t>
            </a:r>
          </a:p>
        </p:txBody>
      </p:sp>
      <p:pic>
        <p:nvPicPr>
          <p:cNvPr id="11275" name="Picture 11">
            <a:extLst>
              <a:ext uri="{FF2B5EF4-FFF2-40B4-BE49-F238E27FC236}">
                <a16:creationId xmlns:a16="http://schemas.microsoft.com/office/drawing/2014/main" id="{7A0BD727-B71D-262C-0D4C-760C29E96E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250" y="3357563"/>
            <a:ext cx="239395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12" descr="3">
            <a:extLst>
              <a:ext uri="{FF2B5EF4-FFF2-40B4-BE49-F238E27FC236}">
                <a16:creationId xmlns:a16="http://schemas.microsoft.com/office/drawing/2014/main" id="{EF5216E9-CC32-9E45-EE1C-E840F85A0E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981075"/>
            <a:ext cx="31877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9" name="Text Box 15">
            <a:extLst>
              <a:ext uri="{FF2B5EF4-FFF2-40B4-BE49-F238E27FC236}">
                <a16:creationId xmlns:a16="http://schemas.microsoft.com/office/drawing/2014/main" id="{5959B90D-3760-2D34-F171-A99247F5EFC8}"/>
              </a:ext>
            </a:extLst>
          </p:cNvPr>
          <p:cNvSpPr txBox="1">
            <a:spLocks noChangeArrowheads="1"/>
          </p:cNvSpPr>
          <p:nvPr/>
        </p:nvSpPr>
        <p:spPr bwMode="auto">
          <a:xfrm>
            <a:off x="215900" y="1509713"/>
            <a:ext cx="4719638"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it-IT" altLang="it-IT">
                <a:latin typeface="Comic Sans MS" panose="030F0902030302020204" pitchFamily="66" charset="0"/>
              </a:rPr>
              <a:t>Afte orali ricorrenti, </a:t>
            </a:r>
          </a:p>
          <a:p>
            <a:pPr algn="ctr" eaLnBrk="1" hangingPunct="1">
              <a:spcBef>
                <a:spcPct val="0"/>
              </a:spcBef>
              <a:buFontTx/>
              <a:buNone/>
            </a:pPr>
            <a:r>
              <a:rPr lang="it-IT" altLang="it-IT">
                <a:latin typeface="Comic Sans MS" panose="030F0902030302020204" pitchFamily="66" charset="0"/>
              </a:rPr>
              <a:t>dolorose</a:t>
            </a:r>
          </a:p>
          <a:p>
            <a:pPr algn="ctr" eaLnBrk="1" hangingPunct="1">
              <a:spcBef>
                <a:spcPct val="0"/>
              </a:spcBef>
              <a:buFontTx/>
              <a:buNone/>
            </a:pPr>
            <a:endParaRPr lang="it-IT" altLang="it-IT">
              <a:latin typeface="Comic Sans MS" panose="030F0902030302020204" pitchFamily="66" charset="0"/>
            </a:endParaRPr>
          </a:p>
          <a:p>
            <a:pPr algn="ctr" eaLnBrk="1" hangingPunct="1">
              <a:spcBef>
                <a:spcPct val="0"/>
              </a:spcBef>
              <a:buFontTx/>
              <a:buNone/>
            </a:pPr>
            <a:r>
              <a:rPr lang="it-IT" altLang="it-IT">
                <a:latin typeface="Comic Sans MS" panose="030F0902030302020204" pitchFamily="66" charset="0"/>
              </a:rPr>
              <a:t>A volte con febbre</a:t>
            </a:r>
          </a:p>
        </p:txBody>
      </p:sp>
      <p:sp>
        <p:nvSpPr>
          <p:cNvPr id="11281" name="Text Box 17">
            <a:extLst>
              <a:ext uri="{FF2B5EF4-FFF2-40B4-BE49-F238E27FC236}">
                <a16:creationId xmlns:a16="http://schemas.microsoft.com/office/drawing/2014/main" id="{AF29BFC7-D87B-8C6A-65EC-5DC6D3EB8C9B}"/>
              </a:ext>
            </a:extLst>
          </p:cNvPr>
          <p:cNvSpPr txBox="1">
            <a:spLocks noChangeArrowheads="1"/>
          </p:cNvSpPr>
          <p:nvPr/>
        </p:nvSpPr>
        <p:spPr bwMode="auto">
          <a:xfrm>
            <a:off x="84138" y="4076700"/>
            <a:ext cx="5076825"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it-IT" altLang="it-IT" sz="2800">
                <a:latin typeface="Comic Sans MS" panose="030F0902030302020204" pitchFamily="66" charset="0"/>
              </a:rPr>
              <a:t>Ingravescenti per estensione e durata</a:t>
            </a:r>
          </a:p>
          <a:p>
            <a:pPr algn="ctr" eaLnBrk="1" hangingPunct="1">
              <a:spcBef>
                <a:spcPct val="0"/>
              </a:spcBef>
              <a:buFontTx/>
              <a:buNone/>
            </a:pPr>
            <a:endParaRPr lang="it-IT" altLang="it-IT" sz="2800">
              <a:latin typeface="Comic Sans MS" panose="030F0902030302020204" pitchFamily="66" charset="0"/>
            </a:endParaRPr>
          </a:p>
          <a:p>
            <a:pPr algn="ctr" eaLnBrk="1" hangingPunct="1">
              <a:spcBef>
                <a:spcPct val="0"/>
              </a:spcBef>
              <a:buFontTx/>
              <a:buNone/>
            </a:pPr>
            <a:r>
              <a:rPr lang="it-IT" altLang="it-IT" sz="2800">
                <a:latin typeface="Comic Sans MS" panose="030F0902030302020204" pitchFamily="66" charset="0"/>
              </a:rPr>
              <a:t>Alimentazione sempre piu’ disturbata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79"/>
                                        </p:tgtEl>
                                        <p:attrNameLst>
                                          <p:attrName>style.visibility</p:attrName>
                                        </p:attrNameLst>
                                      </p:cBhvr>
                                      <p:to>
                                        <p:strVal val="visible"/>
                                      </p:to>
                                    </p:set>
                                    <p:anim calcmode="lin" valueType="num">
                                      <p:cBhvr additive="base">
                                        <p:cTn id="7" dur="500" fill="hold"/>
                                        <p:tgtEl>
                                          <p:spTgt spid="11279"/>
                                        </p:tgtEl>
                                        <p:attrNameLst>
                                          <p:attrName>ppt_x</p:attrName>
                                        </p:attrNameLst>
                                      </p:cBhvr>
                                      <p:tavLst>
                                        <p:tav tm="0">
                                          <p:val>
                                            <p:strVal val="#ppt_x"/>
                                          </p:val>
                                        </p:tav>
                                        <p:tav tm="100000">
                                          <p:val>
                                            <p:strVal val="#ppt_x"/>
                                          </p:val>
                                        </p:tav>
                                      </p:tavLst>
                                    </p:anim>
                                    <p:anim calcmode="lin" valueType="num">
                                      <p:cBhvr additive="base">
                                        <p:cTn id="8" dur="500" fill="hold"/>
                                        <p:tgtEl>
                                          <p:spTgt spid="1127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276"/>
                                        </p:tgtEl>
                                        <p:attrNameLst>
                                          <p:attrName>style.visibility</p:attrName>
                                        </p:attrNameLst>
                                      </p:cBhvr>
                                      <p:to>
                                        <p:strVal val="visible"/>
                                      </p:to>
                                    </p:set>
                                    <p:anim calcmode="lin" valueType="num">
                                      <p:cBhvr additive="base">
                                        <p:cTn id="11" dur="500" fill="hold"/>
                                        <p:tgtEl>
                                          <p:spTgt spid="11276"/>
                                        </p:tgtEl>
                                        <p:attrNameLst>
                                          <p:attrName>ppt_x</p:attrName>
                                        </p:attrNameLst>
                                      </p:cBhvr>
                                      <p:tavLst>
                                        <p:tav tm="0">
                                          <p:val>
                                            <p:strVal val="#ppt_x"/>
                                          </p:val>
                                        </p:tav>
                                        <p:tav tm="100000">
                                          <p:val>
                                            <p:strVal val="#ppt_x"/>
                                          </p:val>
                                        </p:tav>
                                      </p:tavLst>
                                    </p:anim>
                                    <p:anim calcmode="lin" valueType="num">
                                      <p:cBhvr additive="base">
                                        <p:cTn id="12" dur="500" fill="hold"/>
                                        <p:tgtEl>
                                          <p:spTgt spid="11276"/>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281"/>
                                        </p:tgtEl>
                                        <p:attrNameLst>
                                          <p:attrName>style.visibility</p:attrName>
                                        </p:attrNameLst>
                                      </p:cBhvr>
                                      <p:to>
                                        <p:strVal val="visible"/>
                                      </p:to>
                                    </p:set>
                                    <p:anim calcmode="lin" valueType="num">
                                      <p:cBhvr additive="base">
                                        <p:cTn id="17" dur="500" fill="hold"/>
                                        <p:tgtEl>
                                          <p:spTgt spid="11281"/>
                                        </p:tgtEl>
                                        <p:attrNameLst>
                                          <p:attrName>ppt_x</p:attrName>
                                        </p:attrNameLst>
                                      </p:cBhvr>
                                      <p:tavLst>
                                        <p:tav tm="0">
                                          <p:val>
                                            <p:strVal val="#ppt_x"/>
                                          </p:val>
                                        </p:tav>
                                        <p:tav tm="100000">
                                          <p:val>
                                            <p:strVal val="#ppt_x"/>
                                          </p:val>
                                        </p:tav>
                                      </p:tavLst>
                                    </p:anim>
                                    <p:anim calcmode="lin" valueType="num">
                                      <p:cBhvr additive="base">
                                        <p:cTn id="18" dur="500" fill="hold"/>
                                        <p:tgtEl>
                                          <p:spTgt spid="1128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275"/>
                                        </p:tgtEl>
                                        <p:attrNameLst>
                                          <p:attrName>style.visibility</p:attrName>
                                        </p:attrNameLst>
                                      </p:cBhvr>
                                      <p:to>
                                        <p:strVal val="visible"/>
                                      </p:to>
                                    </p:set>
                                    <p:anim calcmode="lin" valueType="num">
                                      <p:cBhvr additive="base">
                                        <p:cTn id="21" dur="500" fill="hold"/>
                                        <p:tgtEl>
                                          <p:spTgt spid="11275"/>
                                        </p:tgtEl>
                                        <p:attrNameLst>
                                          <p:attrName>ppt_x</p:attrName>
                                        </p:attrNameLst>
                                      </p:cBhvr>
                                      <p:tavLst>
                                        <p:tav tm="0">
                                          <p:val>
                                            <p:strVal val="#ppt_x"/>
                                          </p:val>
                                        </p:tav>
                                        <p:tav tm="100000">
                                          <p:val>
                                            <p:strVal val="#ppt_x"/>
                                          </p:val>
                                        </p:tav>
                                      </p:tavLst>
                                    </p:anim>
                                    <p:anim calcmode="lin" valueType="num">
                                      <p:cBhvr additive="base">
                                        <p:cTn id="22" dur="500" fill="hold"/>
                                        <p:tgtEl>
                                          <p:spTgt spid="112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9" grpId="0"/>
      <p:bldP spid="1128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descr="morlin">
            <a:extLst>
              <a:ext uri="{FF2B5EF4-FFF2-40B4-BE49-F238E27FC236}">
                <a16:creationId xmlns:a16="http://schemas.microsoft.com/office/drawing/2014/main" id="{DFD13932-298A-A4E9-BC8F-62EC8BE618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4581525"/>
            <a:ext cx="3132138" cy="21066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7412" name="Picture 4" descr="im000589">
            <a:extLst>
              <a:ext uri="{FF2B5EF4-FFF2-40B4-BE49-F238E27FC236}">
                <a16:creationId xmlns:a16="http://schemas.microsoft.com/office/drawing/2014/main" id="{D45003F7-4DE8-7E1B-202C-665B41DFDB7D}"/>
              </a:ext>
            </a:extLst>
          </p:cNvPr>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443663" y="2060575"/>
            <a:ext cx="2339975" cy="1941513"/>
          </a:xfrm>
          <a:noFill/>
          <a:ln w="57150">
            <a:solidFill>
              <a:schemeClr val="bg1"/>
            </a:solidFill>
            <a:miter lim="800000"/>
            <a:headEnd/>
            <a:tailEnd/>
          </a:ln>
        </p:spPr>
      </p:pic>
      <p:sp>
        <p:nvSpPr>
          <p:cNvPr id="72707" name="Text Box 5">
            <a:extLst>
              <a:ext uri="{FF2B5EF4-FFF2-40B4-BE49-F238E27FC236}">
                <a16:creationId xmlns:a16="http://schemas.microsoft.com/office/drawing/2014/main" id="{E9CF2C22-7610-AA6F-B51A-D1DD33AB5487}"/>
              </a:ext>
            </a:extLst>
          </p:cNvPr>
          <p:cNvSpPr txBox="1">
            <a:spLocks noChangeArrowheads="1"/>
          </p:cNvSpPr>
          <p:nvPr/>
        </p:nvSpPr>
        <p:spPr bwMode="auto">
          <a:xfrm>
            <a:off x="90488" y="260350"/>
            <a:ext cx="6513512" cy="523875"/>
          </a:xfrm>
          <a:prstGeom prst="rect">
            <a:avLst/>
          </a:prstGeom>
          <a:solidFill>
            <a:schemeClr val="bg1"/>
          </a:solidFill>
          <a:ln w="57150">
            <a:solidFill>
              <a:srgbClr val="FF3300"/>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it-IT" altLang="it-IT" sz="2800" b="1">
                <a:latin typeface="Comic Sans MS" panose="030F0902030302020204" pitchFamily="66" charset="0"/>
              </a:rPr>
              <a:t>FILIPPO 12 anni ,quando lo vediamo</a:t>
            </a:r>
          </a:p>
        </p:txBody>
      </p:sp>
      <p:pic>
        <p:nvPicPr>
          <p:cNvPr id="17415" name="Picture 7" descr="morlin 13">
            <a:extLst>
              <a:ext uri="{FF2B5EF4-FFF2-40B4-BE49-F238E27FC236}">
                <a16:creationId xmlns:a16="http://schemas.microsoft.com/office/drawing/2014/main" id="{1E8AA5A7-F573-630D-6E0C-680487D5EE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4365625"/>
            <a:ext cx="1046163" cy="1395413"/>
          </a:xfrm>
          <a:prstGeom prst="rect">
            <a:avLst/>
          </a:prstGeom>
          <a:noFill/>
          <a:ln w="9525">
            <a:solidFill>
              <a:srgbClr val="00FFFF"/>
            </a:solidFill>
            <a:miter lim="800000"/>
            <a:headEnd/>
            <a:tailEnd/>
          </a:ln>
          <a:extLst>
            <a:ext uri="{909E8E84-426E-40DD-AFC4-6F175D3DCCD1}">
              <a14:hiddenFill xmlns:a14="http://schemas.microsoft.com/office/drawing/2010/main">
                <a:solidFill>
                  <a:srgbClr val="FFFFFF"/>
                </a:solidFill>
              </a14:hiddenFill>
            </a:ext>
          </a:extLst>
        </p:spPr>
      </p:pic>
      <p:pic>
        <p:nvPicPr>
          <p:cNvPr id="17418" name="Picture 10" descr="msotw9_temp0">
            <a:extLst>
              <a:ext uri="{FF2B5EF4-FFF2-40B4-BE49-F238E27FC236}">
                <a16:creationId xmlns:a16="http://schemas.microsoft.com/office/drawing/2014/main" id="{B48B68FF-7FCB-5C2B-8656-B368DDC04F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4365625"/>
            <a:ext cx="2209800" cy="1389063"/>
          </a:xfrm>
          <a:prstGeom prst="rect">
            <a:avLst/>
          </a:prstGeom>
          <a:noFill/>
          <a:ln w="9525">
            <a:solidFill>
              <a:srgbClr val="00FFFF"/>
            </a:solidFill>
            <a:miter lim="800000"/>
            <a:headEnd/>
            <a:tailEnd/>
          </a:ln>
          <a:extLst>
            <a:ext uri="{909E8E84-426E-40DD-AFC4-6F175D3DCCD1}">
              <a14:hiddenFill xmlns:a14="http://schemas.microsoft.com/office/drawing/2010/main">
                <a:solidFill>
                  <a:srgbClr val="FFFFFF"/>
                </a:solidFill>
              </a14:hiddenFill>
            </a:ext>
          </a:extLst>
        </p:spPr>
      </p:pic>
      <p:sp>
        <p:nvSpPr>
          <p:cNvPr id="72710" name="Text Box 15">
            <a:extLst>
              <a:ext uri="{FF2B5EF4-FFF2-40B4-BE49-F238E27FC236}">
                <a16:creationId xmlns:a16="http://schemas.microsoft.com/office/drawing/2014/main" id="{CBF86D6D-F967-1BC0-85D2-0B71BBAE2E60}"/>
              </a:ext>
            </a:extLst>
          </p:cNvPr>
          <p:cNvSpPr txBox="1">
            <a:spLocks noChangeArrowheads="1"/>
          </p:cNvSpPr>
          <p:nvPr/>
        </p:nvSpPr>
        <p:spPr bwMode="auto">
          <a:xfrm>
            <a:off x="79375" y="1077913"/>
            <a:ext cx="5907088"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it-IT" altLang="it-IT" sz="2400">
                <a:latin typeface="Comic Sans MS" panose="030F0902030302020204" pitchFamily="66" charset="0"/>
              </a:rPr>
              <a:t>Storia “pesante” di stomatite aftosa</a:t>
            </a:r>
          </a:p>
          <a:p>
            <a:pPr algn="ctr" eaLnBrk="1" hangingPunct="1">
              <a:spcBef>
                <a:spcPct val="0"/>
              </a:spcBef>
              <a:buFontTx/>
              <a:buNone/>
            </a:pPr>
            <a:endParaRPr lang="it-IT" altLang="it-IT" sz="2400">
              <a:latin typeface="Comic Sans MS" panose="030F0902030302020204" pitchFamily="66" charset="0"/>
            </a:endParaRPr>
          </a:p>
          <a:p>
            <a:pPr algn="ctr" eaLnBrk="1" hangingPunct="1">
              <a:spcBef>
                <a:spcPct val="0"/>
              </a:spcBef>
              <a:buFontTx/>
              <a:buNone/>
            </a:pPr>
            <a:r>
              <a:rPr lang="it-IT" altLang="it-IT" sz="2400">
                <a:latin typeface="Comic Sans MS" panose="030F0902030302020204" pitchFamily="66" charset="0"/>
              </a:rPr>
              <a:t>Diarrea muco ematica </a:t>
            </a:r>
          </a:p>
          <a:p>
            <a:pPr algn="ctr" eaLnBrk="1" hangingPunct="1">
              <a:spcBef>
                <a:spcPct val="0"/>
              </a:spcBef>
              <a:buFontTx/>
              <a:buNone/>
            </a:pPr>
            <a:r>
              <a:rPr lang="it-IT" altLang="it-IT" sz="2400">
                <a:latin typeface="Comic Sans MS" panose="030F0902030302020204" pitchFamily="66" charset="0"/>
              </a:rPr>
              <a:t>Dolori addominali , da 2 settimane</a:t>
            </a:r>
          </a:p>
          <a:p>
            <a:pPr algn="ctr" eaLnBrk="1" hangingPunct="1">
              <a:spcBef>
                <a:spcPct val="0"/>
              </a:spcBef>
              <a:buFontTx/>
              <a:buNone/>
            </a:pPr>
            <a:endParaRPr lang="it-IT" altLang="it-IT" sz="2400">
              <a:latin typeface="Comic Sans MS" panose="030F0902030302020204" pitchFamily="66" charset="0"/>
            </a:endParaRPr>
          </a:p>
          <a:p>
            <a:pPr algn="ctr" eaLnBrk="1" hangingPunct="1">
              <a:spcBef>
                <a:spcPct val="0"/>
              </a:spcBef>
              <a:buFontTx/>
              <a:buNone/>
            </a:pPr>
            <a:r>
              <a:rPr lang="it-IT" altLang="it-IT" sz="2400">
                <a:latin typeface="Comic Sans MS" panose="030F0902030302020204" pitchFamily="66" charset="0"/>
              </a:rPr>
              <a:t>Pallido, magro </a:t>
            </a:r>
          </a:p>
          <a:p>
            <a:pPr algn="ctr" eaLnBrk="1" hangingPunct="1">
              <a:spcBef>
                <a:spcPct val="0"/>
              </a:spcBef>
              <a:buFontTx/>
              <a:buNone/>
            </a:pPr>
            <a:endParaRPr lang="it-IT" altLang="it-IT" sz="2400">
              <a:latin typeface="Comic Sans MS" panose="030F0902030302020204" pitchFamily="66" charset="0"/>
            </a:endParaRPr>
          </a:p>
          <a:p>
            <a:pPr algn="ctr" eaLnBrk="1" hangingPunct="1">
              <a:spcBef>
                <a:spcPct val="0"/>
              </a:spcBef>
              <a:buFontTx/>
              <a:buNone/>
            </a:pPr>
            <a:r>
              <a:rPr lang="it-IT" altLang="it-IT" sz="2400">
                <a:latin typeface="Comic Sans MS" panose="030F0902030302020204" pitchFamily="66" charset="0"/>
              </a:rPr>
              <a:t>VES 80, PCR 19 mg%,albuminemia 2.5g%</a:t>
            </a:r>
          </a:p>
        </p:txBody>
      </p:sp>
      <p:sp>
        <p:nvSpPr>
          <p:cNvPr id="17424" name="Text Box 16">
            <a:extLst>
              <a:ext uri="{FF2B5EF4-FFF2-40B4-BE49-F238E27FC236}">
                <a16:creationId xmlns:a16="http://schemas.microsoft.com/office/drawing/2014/main" id="{B6F50461-64BC-428E-5F63-7A90A4EE91CD}"/>
              </a:ext>
            </a:extLst>
          </p:cNvPr>
          <p:cNvSpPr txBox="1">
            <a:spLocks noChangeArrowheads="1"/>
          </p:cNvSpPr>
          <p:nvPr/>
        </p:nvSpPr>
        <p:spPr bwMode="auto">
          <a:xfrm>
            <a:off x="209550" y="6054725"/>
            <a:ext cx="5024438" cy="522288"/>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it-IT" altLang="it-IT" sz="2800" b="1">
                <a:latin typeface="Comic Sans MS" panose="030F0902030302020204" pitchFamily="66" charset="0"/>
              </a:rPr>
              <a:t>E’ un M. di Crohn “patocco”</a:t>
            </a:r>
          </a:p>
        </p:txBody>
      </p:sp>
      <p:pic>
        <p:nvPicPr>
          <p:cNvPr id="17425" name="Picture 17" descr="crohn esofageo">
            <a:extLst>
              <a:ext uri="{FF2B5EF4-FFF2-40B4-BE49-F238E27FC236}">
                <a16:creationId xmlns:a16="http://schemas.microsoft.com/office/drawing/2014/main" id="{0A5372AE-AC7E-A44E-120A-7EB5F83222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788" y="333375"/>
            <a:ext cx="2663825"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418"/>
                                        </p:tgtEl>
                                        <p:attrNameLst>
                                          <p:attrName>style.visibility</p:attrName>
                                        </p:attrNameLst>
                                      </p:cBhvr>
                                      <p:to>
                                        <p:strVal val="visible"/>
                                      </p:to>
                                    </p:set>
                                    <p:anim calcmode="lin" valueType="num">
                                      <p:cBhvr additive="base">
                                        <p:cTn id="7" dur="500" fill="hold"/>
                                        <p:tgtEl>
                                          <p:spTgt spid="17418"/>
                                        </p:tgtEl>
                                        <p:attrNameLst>
                                          <p:attrName>ppt_x</p:attrName>
                                        </p:attrNameLst>
                                      </p:cBhvr>
                                      <p:tavLst>
                                        <p:tav tm="0">
                                          <p:val>
                                            <p:strVal val="#ppt_x"/>
                                          </p:val>
                                        </p:tav>
                                        <p:tav tm="100000">
                                          <p:val>
                                            <p:strVal val="#ppt_x"/>
                                          </p:val>
                                        </p:tav>
                                      </p:tavLst>
                                    </p:anim>
                                    <p:anim calcmode="lin" valueType="num">
                                      <p:cBhvr additive="base">
                                        <p:cTn id="8" dur="500" fill="hold"/>
                                        <p:tgtEl>
                                          <p:spTgt spid="174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415"/>
                                        </p:tgtEl>
                                        <p:attrNameLst>
                                          <p:attrName>style.visibility</p:attrName>
                                        </p:attrNameLst>
                                      </p:cBhvr>
                                      <p:to>
                                        <p:strVal val="visible"/>
                                      </p:to>
                                    </p:set>
                                    <p:anim calcmode="lin" valueType="num">
                                      <p:cBhvr additive="base">
                                        <p:cTn id="11" dur="500" fill="hold"/>
                                        <p:tgtEl>
                                          <p:spTgt spid="17415"/>
                                        </p:tgtEl>
                                        <p:attrNameLst>
                                          <p:attrName>ppt_x</p:attrName>
                                        </p:attrNameLst>
                                      </p:cBhvr>
                                      <p:tavLst>
                                        <p:tav tm="0">
                                          <p:val>
                                            <p:strVal val="#ppt_x"/>
                                          </p:val>
                                        </p:tav>
                                        <p:tav tm="100000">
                                          <p:val>
                                            <p:strVal val="#ppt_x"/>
                                          </p:val>
                                        </p:tav>
                                      </p:tavLst>
                                    </p:anim>
                                    <p:anim calcmode="lin" valueType="num">
                                      <p:cBhvr additive="base">
                                        <p:cTn id="12" dur="500" fill="hold"/>
                                        <p:tgtEl>
                                          <p:spTgt spid="17415"/>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7411"/>
                                        </p:tgtEl>
                                        <p:attrNameLst>
                                          <p:attrName>style.visibility</p:attrName>
                                        </p:attrNameLst>
                                      </p:cBhvr>
                                      <p:to>
                                        <p:strVal val="visible"/>
                                      </p:to>
                                    </p:set>
                                    <p:anim calcmode="lin" valueType="num">
                                      <p:cBhvr additive="base">
                                        <p:cTn id="17" dur="500" fill="hold"/>
                                        <p:tgtEl>
                                          <p:spTgt spid="17411"/>
                                        </p:tgtEl>
                                        <p:attrNameLst>
                                          <p:attrName>ppt_x</p:attrName>
                                        </p:attrNameLst>
                                      </p:cBhvr>
                                      <p:tavLst>
                                        <p:tav tm="0">
                                          <p:val>
                                            <p:strVal val="#ppt_x"/>
                                          </p:val>
                                        </p:tav>
                                        <p:tav tm="100000">
                                          <p:val>
                                            <p:strVal val="#ppt_x"/>
                                          </p:val>
                                        </p:tav>
                                      </p:tavLst>
                                    </p:anim>
                                    <p:anim calcmode="lin" valueType="num">
                                      <p:cBhvr additive="base">
                                        <p:cTn id="18" dur="500" fill="hold"/>
                                        <p:tgtEl>
                                          <p:spTgt spid="17411"/>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7412"/>
                                        </p:tgtEl>
                                        <p:attrNameLst>
                                          <p:attrName>style.visibility</p:attrName>
                                        </p:attrNameLst>
                                      </p:cBhvr>
                                      <p:to>
                                        <p:strVal val="visible"/>
                                      </p:to>
                                    </p:set>
                                    <p:anim calcmode="lin" valueType="num">
                                      <p:cBhvr additive="base">
                                        <p:cTn id="23" dur="500" fill="hold"/>
                                        <p:tgtEl>
                                          <p:spTgt spid="17412"/>
                                        </p:tgtEl>
                                        <p:attrNameLst>
                                          <p:attrName>ppt_x</p:attrName>
                                        </p:attrNameLst>
                                      </p:cBhvr>
                                      <p:tavLst>
                                        <p:tav tm="0">
                                          <p:val>
                                            <p:strVal val="#ppt_x"/>
                                          </p:val>
                                        </p:tav>
                                        <p:tav tm="100000">
                                          <p:val>
                                            <p:strVal val="#ppt_x"/>
                                          </p:val>
                                        </p:tav>
                                      </p:tavLst>
                                    </p:anim>
                                    <p:anim calcmode="lin" valueType="num">
                                      <p:cBhvr additive="base">
                                        <p:cTn id="24" dur="500" fill="hold"/>
                                        <p:tgtEl>
                                          <p:spTgt spid="17412"/>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17425"/>
                                        </p:tgtEl>
                                        <p:attrNameLst>
                                          <p:attrName>style.visibility</p:attrName>
                                        </p:attrNameLst>
                                      </p:cBhvr>
                                      <p:to>
                                        <p:strVal val="visible"/>
                                      </p:to>
                                    </p:set>
                                    <p:anim calcmode="lin" valueType="num">
                                      <p:cBhvr additive="base">
                                        <p:cTn id="29" dur="500" fill="hold"/>
                                        <p:tgtEl>
                                          <p:spTgt spid="17425"/>
                                        </p:tgtEl>
                                        <p:attrNameLst>
                                          <p:attrName>ppt_x</p:attrName>
                                        </p:attrNameLst>
                                      </p:cBhvr>
                                      <p:tavLst>
                                        <p:tav tm="0">
                                          <p:val>
                                            <p:strVal val="#ppt_x"/>
                                          </p:val>
                                        </p:tav>
                                        <p:tav tm="100000">
                                          <p:val>
                                            <p:strVal val="#ppt_x"/>
                                          </p:val>
                                        </p:tav>
                                      </p:tavLst>
                                    </p:anim>
                                    <p:anim calcmode="lin" valueType="num">
                                      <p:cBhvr additive="base">
                                        <p:cTn id="30" dur="500" fill="hold"/>
                                        <p:tgtEl>
                                          <p:spTgt spid="17425"/>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424"/>
                                        </p:tgtEl>
                                        <p:attrNameLst>
                                          <p:attrName>style.visibility</p:attrName>
                                        </p:attrNameLst>
                                      </p:cBhvr>
                                      <p:to>
                                        <p:strVal val="visible"/>
                                      </p:to>
                                    </p:set>
                                    <p:anim calcmode="lin" valueType="num">
                                      <p:cBhvr additive="base">
                                        <p:cTn id="35" dur="500" fill="hold"/>
                                        <p:tgtEl>
                                          <p:spTgt spid="17424"/>
                                        </p:tgtEl>
                                        <p:attrNameLst>
                                          <p:attrName>ppt_x</p:attrName>
                                        </p:attrNameLst>
                                      </p:cBhvr>
                                      <p:tavLst>
                                        <p:tav tm="0">
                                          <p:val>
                                            <p:strVal val="#ppt_x"/>
                                          </p:val>
                                        </p:tav>
                                        <p:tav tm="100000">
                                          <p:val>
                                            <p:strVal val="#ppt_x"/>
                                          </p:val>
                                        </p:tav>
                                      </p:tavLst>
                                    </p:anim>
                                    <p:anim calcmode="lin" valueType="num">
                                      <p:cBhvr additive="base">
                                        <p:cTn id="36" dur="500" fill="hold"/>
                                        <p:tgtEl>
                                          <p:spTgt spid="174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4" descr="curva crescita filippo001">
            <a:extLst>
              <a:ext uri="{FF2B5EF4-FFF2-40B4-BE49-F238E27FC236}">
                <a16:creationId xmlns:a16="http://schemas.microsoft.com/office/drawing/2014/main" id="{EFFBA00C-F26E-731F-D46A-EC14AD2BC7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832" t="10493" b="7253"/>
          <a:stretch>
            <a:fillRect/>
          </a:stretch>
        </p:blipFill>
        <p:spPr bwMode="auto">
          <a:xfrm>
            <a:off x="179388" y="188913"/>
            <a:ext cx="4392612" cy="63373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3730" name="Picture 5" descr="curva crescita filippo002">
            <a:extLst>
              <a:ext uri="{FF2B5EF4-FFF2-40B4-BE49-F238E27FC236}">
                <a16:creationId xmlns:a16="http://schemas.microsoft.com/office/drawing/2014/main" id="{4B8D365E-CDD5-FA0A-1768-AAD1E6058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11" t="12505" r="6917" b="6235"/>
          <a:stretch>
            <a:fillRect/>
          </a:stretch>
        </p:blipFill>
        <p:spPr bwMode="auto">
          <a:xfrm>
            <a:off x="4643438" y="188913"/>
            <a:ext cx="4284662" cy="63373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3731" name="Oval 6">
            <a:extLst>
              <a:ext uri="{FF2B5EF4-FFF2-40B4-BE49-F238E27FC236}">
                <a16:creationId xmlns:a16="http://schemas.microsoft.com/office/drawing/2014/main" id="{6126A9CB-C2F7-3942-67F0-7EBC97DD2F45}"/>
              </a:ext>
            </a:extLst>
          </p:cNvPr>
          <p:cNvSpPr>
            <a:spLocks noChangeArrowheads="1"/>
          </p:cNvSpPr>
          <p:nvPr/>
        </p:nvSpPr>
        <p:spPr bwMode="auto">
          <a:xfrm>
            <a:off x="2051050" y="4365625"/>
            <a:ext cx="914400" cy="914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it-IT" altLang="it-IT" sz="1800"/>
          </a:p>
        </p:txBody>
      </p:sp>
      <p:sp>
        <p:nvSpPr>
          <p:cNvPr id="73732" name="Oval 7">
            <a:extLst>
              <a:ext uri="{FF2B5EF4-FFF2-40B4-BE49-F238E27FC236}">
                <a16:creationId xmlns:a16="http://schemas.microsoft.com/office/drawing/2014/main" id="{D1D67187-AAC3-82E3-9240-66AFB85CC61F}"/>
              </a:ext>
            </a:extLst>
          </p:cNvPr>
          <p:cNvSpPr>
            <a:spLocks noChangeArrowheads="1"/>
          </p:cNvSpPr>
          <p:nvPr/>
        </p:nvSpPr>
        <p:spPr bwMode="auto">
          <a:xfrm>
            <a:off x="6659563" y="2276475"/>
            <a:ext cx="914400" cy="914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it-IT" altLang="it-IT" sz="1800"/>
          </a:p>
        </p:txBody>
      </p:sp>
      <p:pic>
        <p:nvPicPr>
          <p:cNvPr id="73733" name="Picture 8" descr="morlin carpo">
            <a:extLst>
              <a:ext uri="{FF2B5EF4-FFF2-40B4-BE49-F238E27FC236}">
                <a16:creationId xmlns:a16="http://schemas.microsoft.com/office/drawing/2014/main" id="{A31D74B7-D3A4-6842-12AE-BECEDDD015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620713"/>
            <a:ext cx="2233612" cy="2735262"/>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3734" name="Text Box 9">
            <a:extLst>
              <a:ext uri="{FF2B5EF4-FFF2-40B4-BE49-F238E27FC236}">
                <a16:creationId xmlns:a16="http://schemas.microsoft.com/office/drawing/2014/main" id="{5124DA93-19A0-2E51-B728-7F441179A1F0}"/>
              </a:ext>
            </a:extLst>
          </p:cNvPr>
          <p:cNvSpPr txBox="1">
            <a:spLocks noChangeArrowheads="1"/>
          </p:cNvSpPr>
          <p:nvPr/>
        </p:nvSpPr>
        <p:spPr bwMode="auto">
          <a:xfrm>
            <a:off x="539750" y="3573463"/>
            <a:ext cx="2185988" cy="495300"/>
          </a:xfrm>
          <a:prstGeom prst="rect">
            <a:avLst/>
          </a:prstGeom>
          <a:solidFill>
            <a:schemeClr val="tx1"/>
          </a:solidFill>
          <a:ln w="38100">
            <a:solidFill>
              <a:schemeClr val="bg1"/>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1800">
                <a:solidFill>
                  <a:schemeClr val="bg1"/>
                </a:solidFill>
                <a:latin typeface="Times New Roman" panose="02020603050405020304" pitchFamily="18" charset="0"/>
              </a:rPr>
              <a:t>Età ossea &lt; 2 aa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6">
            <a:extLst>
              <a:ext uri="{FF2B5EF4-FFF2-40B4-BE49-F238E27FC236}">
                <a16:creationId xmlns:a16="http://schemas.microsoft.com/office/drawing/2014/main" id="{5F129209-878A-B298-B608-6CD5401E8E22}"/>
              </a:ext>
            </a:extLst>
          </p:cNvPr>
          <p:cNvSpPr>
            <a:spLocks noGrp="1"/>
          </p:cNvSpPr>
          <p:nvPr>
            <p:ph idx="1"/>
          </p:nvPr>
        </p:nvSpPr>
        <p:spPr>
          <a:xfrm>
            <a:off x="173038" y="2444750"/>
            <a:ext cx="8797925" cy="2246313"/>
          </a:xfrm>
        </p:spPr>
        <p:txBody>
          <a:bodyPr>
            <a:spAutoFit/>
          </a:bodyPr>
          <a:lstStyle/>
          <a:p>
            <a:pPr algn="ctr" eaLnBrk="1" hangingPunct="1">
              <a:spcBef>
                <a:spcPct val="0"/>
              </a:spcBef>
              <a:buFontTx/>
              <a:buNone/>
            </a:pPr>
            <a:r>
              <a:rPr lang="it-IT" altLang="it-IT" sz="2800">
                <a:latin typeface="Comic Sans MS" panose="030F0902030302020204" pitchFamily="66" charset="0"/>
              </a:rPr>
              <a:t>Malattia multisistemica: Malnutrizione -&gt; malassorbimento, infezioni, difetto immunitario (da svezzamento, da prime malattie – morbillo-, HIV), scarsa igiene orale, denutrizione materna durante la gravidanza….</a:t>
            </a:r>
          </a:p>
        </p:txBody>
      </p:sp>
      <p:pic>
        <p:nvPicPr>
          <p:cNvPr id="19458" name="Immagine 4">
            <a:extLst>
              <a:ext uri="{FF2B5EF4-FFF2-40B4-BE49-F238E27FC236}">
                <a16:creationId xmlns:a16="http://schemas.microsoft.com/office/drawing/2014/main" id="{2F94A623-E4AC-324D-8D79-56A56981B1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25" y="20638"/>
            <a:ext cx="6716713"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 Box 2">
            <a:extLst>
              <a:ext uri="{FF2B5EF4-FFF2-40B4-BE49-F238E27FC236}">
                <a16:creationId xmlns:a16="http://schemas.microsoft.com/office/drawing/2014/main" id="{5899DD2C-782F-8695-6456-37F777DF42C8}"/>
              </a:ext>
            </a:extLst>
          </p:cNvPr>
          <p:cNvSpPr txBox="1">
            <a:spLocks noChangeArrowheads="1"/>
          </p:cNvSpPr>
          <p:nvPr/>
        </p:nvSpPr>
        <p:spPr bwMode="auto">
          <a:xfrm>
            <a:off x="76200" y="66675"/>
            <a:ext cx="90678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2800" b="1">
                <a:solidFill>
                  <a:srgbClr val="660066"/>
                </a:solidFill>
                <a:latin typeface="Times New Roman" panose="02020603050405020304" pitchFamily="18" charset="0"/>
              </a:rPr>
              <a:t>Presentazione clinica di esordio in 174 casi di MICI  </a:t>
            </a:r>
          </a:p>
          <a:p>
            <a:pPr eaLnBrk="1" hangingPunct="1">
              <a:spcBef>
                <a:spcPct val="0"/>
              </a:spcBef>
              <a:buFontTx/>
              <a:buNone/>
            </a:pPr>
            <a:r>
              <a:rPr lang="it-IT" altLang="it-IT" sz="2000" b="1">
                <a:solidFill>
                  <a:srgbClr val="660066"/>
                </a:solidFill>
                <a:latin typeface="Times New Roman" panose="02020603050405020304" pitchFamily="18" charset="0"/>
              </a:rPr>
              <a:t>Clinica Pediatrica di Trieste</a:t>
            </a:r>
          </a:p>
        </p:txBody>
      </p:sp>
      <p:graphicFrame>
        <p:nvGraphicFramePr>
          <p:cNvPr id="20483" name="Group 3">
            <a:extLst>
              <a:ext uri="{FF2B5EF4-FFF2-40B4-BE49-F238E27FC236}">
                <a16:creationId xmlns:a16="http://schemas.microsoft.com/office/drawing/2014/main" id="{E128FD4B-8BB0-CBC2-7669-A24FD10430D5}"/>
              </a:ext>
            </a:extLst>
          </p:cNvPr>
          <p:cNvGraphicFramePr>
            <a:graphicFrameLocks noGrp="1"/>
          </p:cNvGraphicFramePr>
          <p:nvPr/>
        </p:nvGraphicFramePr>
        <p:xfrm>
          <a:off x="304800" y="981075"/>
          <a:ext cx="8534400" cy="5768982"/>
        </p:xfrm>
        <a:graphic>
          <a:graphicData uri="http://schemas.openxmlformats.org/drawingml/2006/table">
            <a:tbl>
              <a:tblPr/>
              <a:tblGrid>
                <a:gridCol w="12954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3313113">
                  <a:extLst>
                    <a:ext uri="{9D8B030D-6E8A-4147-A177-3AD203B41FA5}">
                      <a16:colId xmlns:a16="http://schemas.microsoft.com/office/drawing/2014/main" val="20003"/>
                    </a:ext>
                  </a:extLst>
                </a:gridCol>
                <a:gridCol w="954087">
                  <a:extLst>
                    <a:ext uri="{9D8B030D-6E8A-4147-A177-3AD203B41FA5}">
                      <a16:colId xmlns:a16="http://schemas.microsoft.com/office/drawing/2014/main" val="20004"/>
                    </a:ext>
                  </a:extLst>
                </a:gridCol>
              </a:tblGrid>
              <a:tr h="896902">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altLang="it-IT" sz="2400" b="0" i="0" u="none" strike="noStrike" cap="none" normalizeH="0" baseline="0">
                        <a:ln>
                          <a:noFill/>
                        </a:ln>
                        <a:solidFill>
                          <a:srgbClr val="000099"/>
                        </a:solidFill>
                        <a:effectLst/>
                        <a:latin typeface="Arial" panose="020B0604020202020204" pitchFamily="34" charset="0"/>
                        <a:ea typeface="MS PGothic" panose="020B0600070205080204" pitchFamily="34" charset="-128"/>
                      </a:endParaRPr>
                    </a:p>
                  </a:txBody>
                  <a:tcPr marT="45721" marB="4572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400" b="1" i="0" u="none" strike="noStrike" cap="none" normalizeH="0" baseline="0">
                          <a:ln>
                            <a:noFill/>
                          </a:ln>
                          <a:solidFill>
                            <a:srgbClr val="660066"/>
                          </a:solidFill>
                          <a:effectLst/>
                          <a:latin typeface="Arial" panose="020B0604020202020204" pitchFamily="34" charset="0"/>
                          <a:ea typeface="MS PGothic" panose="020B0600070205080204" pitchFamily="34" charset="-128"/>
                        </a:rPr>
                        <a:t>n° casi</a:t>
                      </a:r>
                    </a:p>
                  </a:txBody>
                  <a:tcPr marT="45721" marB="4572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400" b="1" i="0" u="none" strike="noStrike" cap="none" normalizeH="0" baseline="0">
                          <a:ln>
                            <a:noFill/>
                          </a:ln>
                          <a:solidFill>
                            <a:srgbClr val="660066"/>
                          </a:solidFill>
                          <a:effectLst/>
                          <a:latin typeface="Arial" panose="020B0604020202020204" pitchFamily="34" charset="0"/>
                          <a:ea typeface="MS PGothic" panose="020B0600070205080204" pitchFamily="34" charset="-128"/>
                        </a:rPr>
                        <a:t>Diarrea/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400" b="1" i="0" u="none" strike="noStrike" cap="none" normalizeH="0" baseline="0">
                          <a:ln>
                            <a:noFill/>
                          </a:ln>
                          <a:solidFill>
                            <a:srgbClr val="660066"/>
                          </a:solidFill>
                          <a:effectLst/>
                          <a:latin typeface="Arial" panose="020B0604020202020204" pitchFamily="34" charset="0"/>
                          <a:ea typeface="MS PGothic" panose="020B0600070205080204" pitchFamily="34" charset="-128"/>
                        </a:rPr>
                        <a:t>”colite”</a:t>
                      </a:r>
                    </a:p>
                  </a:txBody>
                  <a:tcPr marT="45721" marB="4572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400" b="1" i="0" u="none" strike="noStrike" cap="none" normalizeH="0" baseline="0">
                          <a:ln>
                            <a:noFill/>
                          </a:ln>
                          <a:solidFill>
                            <a:srgbClr val="660066"/>
                          </a:solidFill>
                          <a:effectLst/>
                          <a:latin typeface="Arial" panose="020B0604020202020204" pitchFamily="34" charset="0"/>
                          <a:ea typeface="MS PGothic" panose="020B0600070205080204" pitchFamily="34" charset="-128"/>
                        </a:rPr>
                        <a:t>Extraintestinali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400" b="1" i="0" u="none" strike="noStrike" cap="none" normalizeH="0" baseline="0">
                          <a:ln>
                            <a:noFill/>
                          </a:ln>
                          <a:solidFill>
                            <a:srgbClr val="660066"/>
                          </a:solidFill>
                          <a:effectLst/>
                          <a:latin typeface="Arial" panose="020B0604020202020204" pitchFamily="34" charset="0"/>
                          <a:ea typeface="MS PGothic" panose="020B0600070205080204" pitchFamily="34" charset="-128"/>
                        </a:rPr>
                        <a:t>/ NO diarrea</a:t>
                      </a:r>
                    </a:p>
                  </a:txBody>
                  <a:tcPr marT="45721" marB="4572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400" b="1" i="0" u="none" strike="noStrike" cap="none" normalizeH="0" baseline="0">
                          <a:ln>
                            <a:noFill/>
                          </a:ln>
                          <a:solidFill>
                            <a:srgbClr val="660066"/>
                          </a:solidFill>
                          <a:effectLst/>
                          <a:latin typeface="Arial" panose="020B0604020202020204" pitchFamily="34" charset="0"/>
                          <a:ea typeface="MS PGothic" panose="020B0600070205080204" pitchFamily="34" charset="-128"/>
                        </a:rPr>
                        <a:t> &lt; 2 anni</a:t>
                      </a:r>
                    </a:p>
                  </a:txBody>
                  <a:tcPr marT="45721" marB="4572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50916">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400" b="1" i="0" u="none" strike="noStrike" cap="none" normalizeH="0" baseline="0">
                          <a:ln>
                            <a:noFill/>
                          </a:ln>
                          <a:solidFill>
                            <a:srgbClr val="FF0000"/>
                          </a:solidFill>
                          <a:effectLst/>
                          <a:latin typeface="Arial" panose="020B0604020202020204" pitchFamily="34" charset="0"/>
                          <a:ea typeface="MS PGothic" panose="020B0600070205080204" pitchFamily="34" charset="-128"/>
                        </a:rPr>
                        <a:t>Crohn</a:t>
                      </a:r>
                    </a:p>
                  </a:txBody>
                  <a:tcPr marT="45721" marB="4572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1" i="0" u="none" strike="noStrike" cap="none" normalizeH="0" baseline="0">
                          <a:ln>
                            <a:noFill/>
                          </a:ln>
                          <a:solidFill>
                            <a:srgbClr val="000099"/>
                          </a:solidFill>
                          <a:effectLst/>
                          <a:latin typeface="Arial" panose="020B0604020202020204" pitchFamily="34" charset="0"/>
                          <a:ea typeface="MS PGothic" panose="020B0600070205080204" pitchFamily="34" charset="-128"/>
                        </a:rPr>
                        <a:t>  132</a:t>
                      </a:r>
                    </a:p>
                  </a:txBody>
                  <a:tcPr marT="45721" marB="4572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1" i="0" u="none" strike="noStrike" cap="none" normalizeH="0" baseline="0">
                          <a:ln>
                            <a:noFill/>
                          </a:ln>
                          <a:solidFill>
                            <a:srgbClr val="000099"/>
                          </a:solidFill>
                          <a:effectLst/>
                          <a:latin typeface="Arial" panose="020B0604020202020204" pitchFamily="34" charset="0"/>
                          <a:ea typeface="MS PGothic" panose="020B0600070205080204" pitchFamily="34" charset="-128"/>
                        </a:rPr>
                        <a:t>69</a:t>
                      </a:r>
                      <a:endParaRPr kumimoji="0" lang="it-IT" altLang="it-IT" sz="1800" b="1" i="0" u="none" strike="noStrike" cap="none" normalizeH="0" baseline="0">
                        <a:ln>
                          <a:noFill/>
                        </a:ln>
                        <a:solidFill>
                          <a:srgbClr val="000099"/>
                        </a:solidFill>
                        <a:effectLst/>
                        <a:latin typeface="Arial" panose="020B0604020202020204" pitchFamily="34" charset="0"/>
                        <a:ea typeface="MS PGothic" panose="020B0600070205080204" pitchFamily="34"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800" b="1" i="0" u="none" strike="noStrike" cap="none" normalizeH="0" baseline="0">
                          <a:ln>
                            <a:noFill/>
                          </a:ln>
                          <a:solidFill>
                            <a:srgbClr val="000099"/>
                          </a:solidFill>
                          <a:effectLst/>
                          <a:latin typeface="Arial" panose="020B0604020202020204" pitchFamily="34" charset="0"/>
                          <a:ea typeface="MS PGothic" panose="020B0600070205080204" pitchFamily="34" charset="-128"/>
                        </a:rPr>
                        <a:t>( 1 con artrite )</a:t>
                      </a:r>
                      <a:endParaRPr kumimoji="0" lang="it-IT" altLang="it-IT" sz="2800" b="1" i="0" u="none" strike="noStrike" cap="none" normalizeH="0" baseline="0">
                        <a:ln>
                          <a:noFill/>
                        </a:ln>
                        <a:solidFill>
                          <a:srgbClr val="000099"/>
                        </a:solidFill>
                        <a:effectLst/>
                        <a:latin typeface="Arial" panose="020B0604020202020204" pitchFamily="34" charset="0"/>
                        <a:ea typeface="MS PGothic" panose="020B0600070205080204" pitchFamily="34" charset="-128"/>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altLang="it-IT" sz="2800" b="0" i="0" u="none" strike="noStrike" cap="none" normalizeH="0" baseline="0">
                        <a:ln>
                          <a:noFill/>
                        </a:ln>
                        <a:solidFill>
                          <a:srgbClr val="000099"/>
                        </a:solidFill>
                        <a:effectLst/>
                        <a:latin typeface="Arial" panose="020B0604020202020204" pitchFamily="34" charset="0"/>
                        <a:ea typeface="MS PGothic" panose="020B0600070205080204" pitchFamily="34" charset="-128"/>
                      </a:endParaRPr>
                    </a:p>
                  </a:txBody>
                  <a:tcPr marT="45721" marB="4572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1" i="0" u="none" strike="noStrike" cap="none" normalizeH="0" baseline="0">
                          <a:ln>
                            <a:noFill/>
                          </a:ln>
                          <a:solidFill>
                            <a:srgbClr val="000099"/>
                          </a:solidFill>
                          <a:effectLst/>
                          <a:latin typeface="Arial" panose="020B0604020202020204" pitchFamily="34" charset="0"/>
                          <a:ea typeface="MS PGothic" panose="020B0600070205080204" pitchFamily="34" charset="-128"/>
                        </a:rPr>
                        <a:t>63</a:t>
                      </a:r>
                      <a:r>
                        <a:rPr kumimoji="0" lang="it-IT" altLang="it-IT" sz="2800" b="0" i="0" u="none" strike="noStrike" cap="none" normalizeH="0" baseline="0">
                          <a:ln>
                            <a:noFill/>
                          </a:ln>
                          <a:solidFill>
                            <a:srgbClr val="000099"/>
                          </a:solidFill>
                          <a:effectLst/>
                          <a:latin typeface="Arial" panose="020B0604020202020204" pitchFamily="34" charset="0"/>
                          <a:ea typeface="MS PGothic" panose="020B0600070205080204" pitchFamily="34" charset="-128"/>
                        </a:rPr>
                        <a:t> </a:t>
                      </a:r>
                      <a:r>
                        <a:rPr kumimoji="0" lang="it-IT" altLang="it-IT" sz="1800" b="0" i="0" u="none" strike="noStrike" cap="none" normalizeH="0" baseline="0">
                          <a:ln>
                            <a:noFill/>
                          </a:ln>
                          <a:solidFill>
                            <a:srgbClr val="000099"/>
                          </a:solidFill>
                          <a:effectLst/>
                          <a:latin typeface="Arial" panose="020B0604020202020204" pitchFamily="34" charset="0"/>
                          <a:ea typeface="MS PGothic" panose="020B0600070205080204" pitchFamily="34" charset="-128"/>
                        </a:rPr>
                        <a:t>(  </a:t>
                      </a:r>
                      <a:r>
                        <a:rPr kumimoji="0" lang="it-IT" altLang="it-IT" sz="1800" b="1" i="0" u="none" strike="noStrike" cap="none" normalizeH="0" baseline="0">
                          <a:ln>
                            <a:noFill/>
                          </a:ln>
                          <a:solidFill>
                            <a:srgbClr val="000099"/>
                          </a:solidFill>
                          <a:effectLst/>
                          <a:latin typeface="Arial" panose="020B0604020202020204" pitchFamily="34" charset="0"/>
                          <a:ea typeface="MS PGothic" panose="020B0600070205080204" pitchFamily="34" charset="-128"/>
                        </a:rPr>
                        <a:t>peso 51, FUO 9,  “anoressia mentale”5,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800" b="1" i="0" u="none" strike="noStrike" cap="none" normalizeH="0" baseline="0">
                          <a:ln>
                            <a:noFill/>
                          </a:ln>
                          <a:solidFill>
                            <a:srgbClr val="000099"/>
                          </a:solidFill>
                          <a:effectLst/>
                          <a:latin typeface="Arial" panose="020B0604020202020204" pitchFamily="34" charset="0"/>
                          <a:ea typeface="MS PGothic" panose="020B0600070205080204" pitchFamily="34" charset="-128"/>
                        </a:rPr>
                        <a:t>SPA 5,  m.perianale 14,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800" b="1" i="0" u="none" strike="noStrike" cap="none" normalizeH="0" baseline="0">
                          <a:ln>
                            <a:noFill/>
                          </a:ln>
                          <a:solidFill>
                            <a:srgbClr val="000099"/>
                          </a:solidFill>
                          <a:effectLst/>
                          <a:latin typeface="Arial" panose="020B0604020202020204" pitchFamily="34" charset="0"/>
                          <a:ea typeface="MS PGothic" panose="020B0600070205080204" pitchFamily="34" charset="-128"/>
                        </a:rPr>
                        <a:t>afte orali 3 )</a:t>
                      </a:r>
                    </a:p>
                  </a:txBody>
                  <a:tcPr marT="45721" marB="4572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1" i="0" u="none" strike="noStrike" cap="none" normalizeH="0" baseline="0">
                          <a:ln>
                            <a:noFill/>
                          </a:ln>
                          <a:solidFill>
                            <a:srgbClr val="000099"/>
                          </a:solidFill>
                          <a:effectLst/>
                          <a:latin typeface="Arial" panose="020B0604020202020204" pitchFamily="34" charset="0"/>
                          <a:ea typeface="MS PGothic" panose="020B0600070205080204" pitchFamily="34" charset="-128"/>
                        </a:rPr>
                        <a:t>5</a:t>
                      </a:r>
                    </a:p>
                  </a:txBody>
                  <a:tcPr marT="45721" marB="4572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22317">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400" b="1" i="0" u="none" strike="noStrike" cap="none" normalizeH="0" baseline="0">
                          <a:ln>
                            <a:noFill/>
                          </a:ln>
                          <a:solidFill>
                            <a:srgbClr val="336600"/>
                          </a:solidFill>
                          <a:effectLst/>
                          <a:latin typeface="Arial" panose="020B0604020202020204" pitchFamily="34" charset="0"/>
                          <a:ea typeface="MS PGothic" panose="020B0600070205080204" pitchFamily="34" charset="-128"/>
                        </a:rPr>
                        <a:t>RCU</a:t>
                      </a:r>
                    </a:p>
                  </a:txBody>
                  <a:tcPr marT="45721" marB="4572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1" i="0" u="none" strike="noStrike" cap="none" normalizeH="0" baseline="0">
                          <a:ln>
                            <a:noFill/>
                          </a:ln>
                          <a:solidFill>
                            <a:srgbClr val="000099"/>
                          </a:solidFill>
                          <a:effectLst/>
                          <a:latin typeface="Arial" panose="020B0604020202020204" pitchFamily="34" charset="0"/>
                          <a:ea typeface="MS PGothic" panose="020B0600070205080204" pitchFamily="34" charset="-128"/>
                        </a:rPr>
                        <a:t>  119</a:t>
                      </a:r>
                    </a:p>
                  </a:txBody>
                  <a:tcPr marT="45721" marB="4572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1" i="0" u="none" strike="noStrike" cap="none" normalizeH="0" baseline="0">
                          <a:ln>
                            <a:noFill/>
                          </a:ln>
                          <a:solidFill>
                            <a:srgbClr val="000099"/>
                          </a:solidFill>
                          <a:effectLst/>
                          <a:latin typeface="Arial" panose="020B0604020202020204" pitchFamily="34" charset="0"/>
                          <a:ea typeface="MS PGothic" panose="020B0600070205080204" pitchFamily="34" charset="-128"/>
                        </a:rPr>
                        <a:t>63</a:t>
                      </a:r>
                      <a:endParaRPr kumimoji="0" lang="it-IT" altLang="it-IT" sz="1800" b="1" i="0" u="none" strike="noStrike" cap="none" normalizeH="0" baseline="0">
                        <a:ln>
                          <a:noFill/>
                        </a:ln>
                        <a:solidFill>
                          <a:srgbClr val="000099"/>
                        </a:solidFill>
                        <a:effectLst/>
                        <a:latin typeface="Arial" panose="020B0604020202020204" pitchFamily="34" charset="0"/>
                        <a:ea typeface="MS PGothic" panose="020B0600070205080204" pitchFamily="34"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800" b="1" i="0" u="none" strike="noStrike" cap="none" normalizeH="0" baseline="0">
                          <a:ln>
                            <a:noFill/>
                          </a:ln>
                          <a:solidFill>
                            <a:srgbClr val="000099"/>
                          </a:solidFill>
                          <a:effectLst/>
                          <a:latin typeface="Arial" panose="020B0604020202020204" pitchFamily="34" charset="0"/>
                          <a:ea typeface="MS PGothic" panose="020B0600070205080204" pitchFamily="34" charset="-128"/>
                        </a:rPr>
                        <a:t>(1 con artralgie)</a:t>
                      </a:r>
                      <a:endParaRPr kumimoji="0" lang="it-IT" altLang="it-IT" sz="2800" b="1" i="0" u="none" strike="noStrike" cap="none" normalizeH="0" baseline="0">
                        <a:ln>
                          <a:noFill/>
                        </a:ln>
                        <a:solidFill>
                          <a:srgbClr val="000099"/>
                        </a:solidFill>
                        <a:effectLst/>
                        <a:latin typeface="Arial" panose="020B0604020202020204" pitchFamily="34" charset="0"/>
                        <a:ea typeface="MS PGothic" panose="020B0600070205080204" pitchFamily="34" charset="-128"/>
                      </a:endParaRPr>
                    </a:p>
                  </a:txBody>
                  <a:tcPr marT="45721" marB="4572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1" i="0" u="none" strike="noStrike" cap="none" normalizeH="0" baseline="0">
                          <a:ln>
                            <a:noFill/>
                          </a:ln>
                          <a:solidFill>
                            <a:srgbClr val="000099"/>
                          </a:solidFill>
                          <a:effectLst/>
                          <a:latin typeface="Arial" panose="020B0604020202020204" pitchFamily="34" charset="0"/>
                          <a:ea typeface="MS PGothic" panose="020B0600070205080204" pitchFamily="34" charset="-128"/>
                        </a:rPr>
                        <a:t>6 </a:t>
                      </a:r>
                      <a:r>
                        <a:rPr kumimoji="0" lang="it-IT" altLang="it-IT" sz="1800" b="1" i="0" u="none" strike="noStrike" cap="none" normalizeH="0" baseline="0">
                          <a:ln>
                            <a:noFill/>
                          </a:ln>
                          <a:solidFill>
                            <a:srgbClr val="000099"/>
                          </a:solidFill>
                          <a:effectLst/>
                          <a:latin typeface="Arial" panose="020B0604020202020204" pitchFamily="34" charset="0"/>
                          <a:ea typeface="MS PGothic" panose="020B0600070205080204" pitchFamily="34" charset="-128"/>
                        </a:rPr>
                        <a:t>Colangite 5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800" b="1" i="0" u="none" strike="noStrike" cap="none" normalizeH="0" baseline="0">
                          <a:ln>
                            <a:noFill/>
                          </a:ln>
                          <a:solidFill>
                            <a:srgbClr val="000099"/>
                          </a:solidFill>
                          <a:effectLst/>
                          <a:latin typeface="Arial" panose="020B0604020202020204" pitchFamily="34" charset="0"/>
                          <a:ea typeface="MS PGothic" panose="020B0600070205080204" pitchFamily="34" charset="-128"/>
                        </a:rPr>
                        <a:t>     Pioderma 1</a:t>
                      </a:r>
                    </a:p>
                  </a:txBody>
                  <a:tcPr marT="45721" marB="4572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1" i="0" u="none" strike="noStrike" cap="none" normalizeH="0" baseline="0">
                          <a:ln>
                            <a:noFill/>
                          </a:ln>
                          <a:solidFill>
                            <a:srgbClr val="000099"/>
                          </a:solidFill>
                          <a:effectLst/>
                          <a:latin typeface="Arial" panose="020B0604020202020204" pitchFamily="34" charset="0"/>
                          <a:ea typeface="MS PGothic" panose="020B0600070205080204" pitchFamily="34" charset="-128"/>
                        </a:rPr>
                        <a:t>6</a:t>
                      </a:r>
                    </a:p>
                  </a:txBody>
                  <a:tcPr marT="45721" marB="4572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76523">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400" b="1" i="0" u="none" strike="noStrike" cap="none" normalizeH="0" baseline="0">
                          <a:ln>
                            <a:noFill/>
                          </a:ln>
                          <a:solidFill>
                            <a:srgbClr val="660066"/>
                          </a:solidFill>
                          <a:effectLst/>
                          <a:latin typeface="Arial" panose="020B0604020202020204" pitchFamily="34" charset="0"/>
                          <a:ea typeface="MS PGothic" panose="020B0600070205080204" pitchFamily="34" charset="-128"/>
                        </a:rPr>
                        <a:t>Colite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400" b="1" i="0" u="none" strike="noStrike" cap="none" normalizeH="0" baseline="0">
                          <a:ln>
                            <a:noFill/>
                          </a:ln>
                          <a:solidFill>
                            <a:srgbClr val="660066"/>
                          </a:solidFill>
                          <a:effectLst/>
                          <a:latin typeface="Arial" panose="020B0604020202020204" pitchFamily="34" charset="0"/>
                          <a:ea typeface="MS PGothic" panose="020B0600070205080204" pitchFamily="34" charset="-128"/>
                        </a:rPr>
                        <a:t>Indet.</a:t>
                      </a:r>
                    </a:p>
                  </a:txBody>
                  <a:tcPr marT="45721" marB="4572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1" i="0" u="none" strike="noStrike" cap="none" normalizeH="0" baseline="0">
                          <a:ln>
                            <a:noFill/>
                          </a:ln>
                          <a:solidFill>
                            <a:srgbClr val="000099"/>
                          </a:solidFill>
                          <a:effectLst/>
                          <a:latin typeface="Arial" panose="020B0604020202020204" pitchFamily="34" charset="0"/>
                          <a:ea typeface="MS PGothic" panose="020B0600070205080204" pitchFamily="34" charset="-128"/>
                        </a:rPr>
                        <a:t>  12</a:t>
                      </a:r>
                    </a:p>
                  </a:txBody>
                  <a:tcPr marT="45721" marB="4572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altLang="it-IT" sz="2800" b="0" i="0" u="none" strike="noStrike" cap="none" normalizeH="0" baseline="0">
                        <a:ln>
                          <a:noFill/>
                        </a:ln>
                        <a:solidFill>
                          <a:srgbClr val="000099"/>
                        </a:solidFill>
                        <a:effectLst/>
                        <a:latin typeface="Arial" panose="020B0604020202020204" pitchFamily="34" charset="0"/>
                        <a:ea typeface="MS PGothic" panose="020B0600070205080204" pitchFamily="34" charset="-128"/>
                      </a:endParaRPr>
                    </a:p>
                  </a:txBody>
                  <a:tcPr marT="45721" marB="4572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1" i="0" u="none" strike="noStrike" cap="none" normalizeH="0" baseline="0">
                          <a:ln>
                            <a:noFill/>
                          </a:ln>
                          <a:solidFill>
                            <a:srgbClr val="000099"/>
                          </a:solidFill>
                          <a:effectLst/>
                          <a:latin typeface="Arial" panose="020B0604020202020204" pitchFamily="34" charset="0"/>
                          <a:ea typeface="MS PGothic" panose="020B0600070205080204" pitchFamily="34" charset="-128"/>
                        </a:rPr>
                        <a:t>4 </a:t>
                      </a:r>
                      <a:r>
                        <a:rPr kumimoji="0" lang="it-IT" altLang="it-IT" sz="1800" b="1" i="0" u="none" strike="noStrike" cap="none" normalizeH="0" baseline="0">
                          <a:ln>
                            <a:noFill/>
                          </a:ln>
                          <a:solidFill>
                            <a:srgbClr val="000099"/>
                          </a:solidFill>
                          <a:effectLst/>
                          <a:latin typeface="Arial" panose="020B0604020202020204" pitchFamily="34" charset="0"/>
                          <a:ea typeface="MS PGothic" panose="020B0600070205080204" pitchFamily="34" charset="-128"/>
                        </a:rPr>
                        <a:t>(anemia 3,FUO 1,</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800" b="1" i="0" u="none" strike="noStrike" cap="none" normalizeH="0" baseline="0">
                          <a:ln>
                            <a:noFill/>
                          </a:ln>
                          <a:solidFill>
                            <a:srgbClr val="000099"/>
                          </a:solidFill>
                          <a:effectLst/>
                          <a:latin typeface="Arial" panose="020B0604020202020204" pitchFamily="34" charset="0"/>
                          <a:ea typeface="MS PGothic" panose="020B0600070205080204" pitchFamily="34" charset="-128"/>
                        </a:rPr>
                        <a:t>     artrite /SPA 2, afte 1,</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800" b="1" i="0" u="none" strike="noStrike" cap="none" normalizeH="0" baseline="0">
                          <a:ln>
                            <a:noFill/>
                          </a:ln>
                          <a:solidFill>
                            <a:srgbClr val="000099"/>
                          </a:solidFill>
                          <a:effectLst/>
                          <a:latin typeface="Arial" panose="020B0604020202020204" pitchFamily="34" charset="0"/>
                          <a:ea typeface="MS PGothic" panose="020B0600070205080204" pitchFamily="34" charset="-128"/>
                        </a:rPr>
                        <a:t>     m.perianale 1 )</a:t>
                      </a:r>
                    </a:p>
                  </a:txBody>
                  <a:tcPr marT="45721" marB="4572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1" i="0" u="none" strike="noStrike" cap="none" normalizeH="0" baseline="0">
                          <a:ln>
                            <a:noFill/>
                          </a:ln>
                          <a:solidFill>
                            <a:srgbClr val="000099"/>
                          </a:solidFill>
                          <a:effectLst/>
                          <a:latin typeface="Arial" panose="020B0604020202020204" pitchFamily="34" charset="0"/>
                          <a:ea typeface="MS PGothic" panose="020B0600070205080204" pitchFamily="34" charset="-128"/>
                        </a:rPr>
                        <a:t>2</a:t>
                      </a:r>
                    </a:p>
                  </a:txBody>
                  <a:tcPr marT="45721" marB="4572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22317">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400" b="1" i="0" u="none" strike="noStrike" cap="none" normalizeH="0" baseline="0">
                          <a:ln>
                            <a:noFill/>
                          </a:ln>
                          <a:solidFill>
                            <a:srgbClr val="660066"/>
                          </a:solidFill>
                          <a:effectLst/>
                          <a:latin typeface="Arial" panose="020B0604020202020204" pitchFamily="34" charset="0"/>
                          <a:ea typeface="MS PGothic" panose="020B0600070205080204" pitchFamily="34" charset="-128"/>
                        </a:rPr>
                        <a:t>Bechet</a:t>
                      </a:r>
                    </a:p>
                  </a:txBody>
                  <a:tcPr marT="45721" marB="4572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1" i="0" u="none" strike="noStrike" cap="none" normalizeH="0" baseline="0">
                          <a:ln>
                            <a:noFill/>
                          </a:ln>
                          <a:solidFill>
                            <a:srgbClr val="000099"/>
                          </a:solidFill>
                          <a:effectLst/>
                          <a:latin typeface="Arial" panose="020B0604020202020204" pitchFamily="34" charset="0"/>
                          <a:ea typeface="MS PGothic" panose="020B0600070205080204" pitchFamily="34" charset="-128"/>
                        </a:rPr>
                        <a:t>    9</a:t>
                      </a:r>
                    </a:p>
                  </a:txBody>
                  <a:tcPr marT="45721" marB="4572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1" i="0" u="none" strike="noStrike" cap="none" normalizeH="0" baseline="0">
                          <a:ln>
                            <a:noFill/>
                          </a:ln>
                          <a:solidFill>
                            <a:srgbClr val="000099"/>
                          </a:solidFill>
                          <a:effectLst/>
                          <a:latin typeface="Arial" panose="020B0604020202020204" pitchFamily="34" charset="0"/>
                          <a:ea typeface="MS PGothic" panose="020B0600070205080204" pitchFamily="34" charset="-128"/>
                        </a:rPr>
                        <a:t>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a:ln>
                            <a:noFill/>
                          </a:ln>
                          <a:solidFill>
                            <a:srgbClr val="000099"/>
                          </a:solidFill>
                          <a:effectLst/>
                          <a:latin typeface="Arial" panose="020B0604020202020204" pitchFamily="34" charset="0"/>
                          <a:ea typeface="MS PGothic" panose="020B0600070205080204" pitchFamily="34" charset="-128"/>
                        </a:rPr>
                        <a:t>     </a:t>
                      </a:r>
                    </a:p>
                  </a:txBody>
                  <a:tcPr marT="45721" marB="4572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1" i="0" u="none" strike="noStrike" cap="none" normalizeH="0" baseline="0">
                          <a:ln>
                            <a:noFill/>
                          </a:ln>
                          <a:solidFill>
                            <a:srgbClr val="000099"/>
                          </a:solidFill>
                          <a:effectLst/>
                          <a:latin typeface="Arial" panose="020B0604020202020204" pitchFamily="34" charset="0"/>
                          <a:ea typeface="MS PGothic" panose="020B0600070205080204" pitchFamily="34" charset="-128"/>
                        </a:rPr>
                        <a:t>9</a:t>
                      </a:r>
                      <a:r>
                        <a:rPr kumimoji="0" lang="it-IT" altLang="it-IT" sz="2800" b="0" i="0" u="none" strike="noStrike" cap="none" normalizeH="0" baseline="0">
                          <a:ln>
                            <a:noFill/>
                          </a:ln>
                          <a:solidFill>
                            <a:srgbClr val="000099"/>
                          </a:solidFill>
                          <a:effectLst/>
                          <a:latin typeface="Arial" panose="020B0604020202020204" pitchFamily="34" charset="0"/>
                          <a:ea typeface="MS PGothic" panose="020B0600070205080204" pitchFamily="34" charset="-128"/>
                        </a:rPr>
                        <a:t> </a:t>
                      </a:r>
                      <a:r>
                        <a:rPr kumimoji="0" lang="it-IT" altLang="it-IT" sz="1800" b="1" i="0" u="none" strike="noStrike" cap="none" normalizeH="0" baseline="0">
                          <a:ln>
                            <a:noFill/>
                          </a:ln>
                          <a:solidFill>
                            <a:srgbClr val="000099"/>
                          </a:solidFill>
                          <a:effectLst/>
                          <a:latin typeface="Arial" panose="020B0604020202020204" pitchFamily="34" charset="0"/>
                          <a:ea typeface="MS PGothic" panose="020B0600070205080204" pitchFamily="34" charset="-128"/>
                        </a:rPr>
                        <a:t>(  afte orali 9,    cute 4,</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800" b="1" i="0" u="none" strike="noStrike" cap="none" normalizeH="0" baseline="0">
                          <a:ln>
                            <a:noFill/>
                          </a:ln>
                          <a:solidFill>
                            <a:srgbClr val="000099"/>
                          </a:solidFill>
                          <a:effectLst/>
                          <a:latin typeface="Arial" panose="020B0604020202020204" pitchFamily="34" charset="0"/>
                          <a:ea typeface="MS PGothic" panose="020B0600070205080204" pitchFamily="34" charset="-128"/>
                        </a:rPr>
                        <a:t>Uveite 3, artrite 2, genitale 2 )</a:t>
                      </a:r>
                    </a:p>
                  </a:txBody>
                  <a:tcPr marT="45721" marB="4572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altLang="it-IT" sz="2800" b="0" i="0" u="none" strike="noStrike" cap="none" normalizeH="0" baseline="0">
                        <a:ln>
                          <a:noFill/>
                        </a:ln>
                        <a:solidFill>
                          <a:srgbClr val="000099"/>
                        </a:solidFill>
                        <a:effectLst/>
                        <a:latin typeface="Arial" panose="020B0604020202020204" pitchFamily="34" charset="0"/>
                        <a:ea typeface="MS PGothic" panose="020B0600070205080204" pitchFamily="34" charset="-128"/>
                      </a:endParaRPr>
                    </a:p>
                  </a:txBody>
                  <a:tcPr marT="45721" marB="4572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74792" name="Line 41">
            <a:extLst>
              <a:ext uri="{FF2B5EF4-FFF2-40B4-BE49-F238E27FC236}">
                <a16:creationId xmlns:a16="http://schemas.microsoft.com/office/drawing/2014/main" id="{C4132A36-A356-2799-2BAE-5F7678E61BE8}"/>
              </a:ext>
            </a:extLst>
          </p:cNvPr>
          <p:cNvSpPr>
            <a:spLocks noChangeShapeType="1"/>
          </p:cNvSpPr>
          <p:nvPr/>
        </p:nvSpPr>
        <p:spPr bwMode="auto">
          <a:xfrm>
            <a:off x="5181600" y="2133600"/>
            <a:ext cx="0" cy="3048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524" name="Oval 44">
            <a:extLst>
              <a:ext uri="{FF2B5EF4-FFF2-40B4-BE49-F238E27FC236}">
                <a16:creationId xmlns:a16="http://schemas.microsoft.com/office/drawing/2014/main" id="{A098963A-976A-7D6C-6155-2977B6D08C57}"/>
              </a:ext>
            </a:extLst>
          </p:cNvPr>
          <p:cNvSpPr>
            <a:spLocks noChangeArrowheads="1"/>
          </p:cNvSpPr>
          <p:nvPr/>
        </p:nvSpPr>
        <p:spPr bwMode="auto">
          <a:xfrm>
            <a:off x="4572000" y="2911475"/>
            <a:ext cx="1512888" cy="503238"/>
          </a:xfrm>
          <a:prstGeom prst="ellipse">
            <a:avLst/>
          </a:prstGeom>
          <a:noFill/>
          <a:ln w="571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it-IT" altLang="it-IT" sz="1800"/>
          </a:p>
        </p:txBody>
      </p:sp>
      <p:sp>
        <p:nvSpPr>
          <p:cNvPr id="20525" name="Oval 45">
            <a:extLst>
              <a:ext uri="{FF2B5EF4-FFF2-40B4-BE49-F238E27FC236}">
                <a16:creationId xmlns:a16="http://schemas.microsoft.com/office/drawing/2014/main" id="{81A2D7DE-C64B-69CC-6D3E-A3345F004A12}"/>
              </a:ext>
            </a:extLst>
          </p:cNvPr>
          <p:cNvSpPr>
            <a:spLocks noChangeArrowheads="1"/>
          </p:cNvSpPr>
          <p:nvPr/>
        </p:nvSpPr>
        <p:spPr bwMode="auto">
          <a:xfrm>
            <a:off x="6372225" y="4906963"/>
            <a:ext cx="1219200" cy="381000"/>
          </a:xfrm>
          <a:prstGeom prst="ellipse">
            <a:avLst/>
          </a:prstGeom>
          <a:noFill/>
          <a:ln w="571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it-IT" altLang="it-IT" sz="1800"/>
          </a:p>
        </p:txBody>
      </p:sp>
      <p:sp>
        <p:nvSpPr>
          <p:cNvPr id="20526" name="Oval 46">
            <a:extLst>
              <a:ext uri="{FF2B5EF4-FFF2-40B4-BE49-F238E27FC236}">
                <a16:creationId xmlns:a16="http://schemas.microsoft.com/office/drawing/2014/main" id="{D1BFE60A-6CDE-2E1E-279C-E0E5CE83989B}"/>
              </a:ext>
            </a:extLst>
          </p:cNvPr>
          <p:cNvSpPr>
            <a:spLocks noChangeArrowheads="1"/>
          </p:cNvSpPr>
          <p:nvPr/>
        </p:nvSpPr>
        <p:spPr bwMode="auto">
          <a:xfrm>
            <a:off x="4860925" y="5719763"/>
            <a:ext cx="1871663" cy="503237"/>
          </a:xfrm>
          <a:prstGeom prst="ellipse">
            <a:avLst/>
          </a:prstGeom>
          <a:noFill/>
          <a:ln w="571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it-IT" altLang="it-IT" sz="1800"/>
          </a:p>
        </p:txBody>
      </p:sp>
      <p:sp>
        <p:nvSpPr>
          <p:cNvPr id="20527" name="Text Box 47">
            <a:extLst>
              <a:ext uri="{FF2B5EF4-FFF2-40B4-BE49-F238E27FC236}">
                <a16:creationId xmlns:a16="http://schemas.microsoft.com/office/drawing/2014/main" id="{4AD187A0-2ED8-72C7-72A7-A7061BB6AAAE}"/>
              </a:ext>
            </a:extLst>
          </p:cNvPr>
          <p:cNvSpPr txBox="1">
            <a:spLocks noChangeArrowheads="1"/>
          </p:cNvSpPr>
          <p:nvPr/>
        </p:nvSpPr>
        <p:spPr bwMode="auto">
          <a:xfrm>
            <a:off x="6562725" y="2806700"/>
            <a:ext cx="1897063" cy="1609725"/>
          </a:xfrm>
          <a:prstGeom prst="rect">
            <a:avLst/>
          </a:prstGeom>
          <a:solidFill>
            <a:srgbClr val="EAEAEA"/>
          </a:solidFill>
          <a:ln w="57150">
            <a:solidFill>
              <a:srgbClr val="FF0000"/>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1800" b="1">
                <a:solidFill>
                  <a:srgbClr val="FF0000"/>
                </a:solidFill>
              </a:rPr>
              <a:t>5% </a:t>
            </a:r>
          </a:p>
          <a:p>
            <a:pPr eaLnBrk="1" hangingPunct="1">
              <a:spcBef>
                <a:spcPct val="0"/>
              </a:spcBef>
              <a:buFontTx/>
              <a:buNone/>
            </a:pPr>
            <a:r>
              <a:rPr lang="it-IT" altLang="it-IT" sz="1800" b="1">
                <a:solidFill>
                  <a:srgbClr val="FF0000"/>
                </a:solidFill>
              </a:rPr>
              <a:t>come segno</a:t>
            </a:r>
          </a:p>
          <a:p>
            <a:pPr eaLnBrk="1" hangingPunct="1">
              <a:spcBef>
                <a:spcPct val="0"/>
              </a:spcBef>
              <a:buFontTx/>
              <a:buNone/>
            </a:pPr>
            <a:r>
              <a:rPr lang="it-IT" altLang="it-IT" sz="1800" b="1">
                <a:solidFill>
                  <a:srgbClr val="FF0000"/>
                </a:solidFill>
              </a:rPr>
              <a:t>principale</a:t>
            </a:r>
          </a:p>
          <a:p>
            <a:pPr eaLnBrk="1" hangingPunct="1">
              <a:spcBef>
                <a:spcPct val="0"/>
              </a:spcBef>
              <a:buFontTx/>
              <a:buNone/>
            </a:pPr>
            <a:r>
              <a:rPr lang="it-IT" altLang="it-IT" sz="1800" b="1">
                <a:solidFill>
                  <a:srgbClr val="FF0000"/>
                </a:solidFill>
              </a:rPr>
              <a:t>d’esordio</a:t>
            </a:r>
          </a:p>
        </p:txBody>
      </p:sp>
      <p:sp>
        <p:nvSpPr>
          <p:cNvPr id="20528" name="Line 48">
            <a:extLst>
              <a:ext uri="{FF2B5EF4-FFF2-40B4-BE49-F238E27FC236}">
                <a16:creationId xmlns:a16="http://schemas.microsoft.com/office/drawing/2014/main" id="{15873765-5815-5BAF-43E2-BF1BF729732F}"/>
              </a:ext>
            </a:extLst>
          </p:cNvPr>
          <p:cNvSpPr>
            <a:spLocks noChangeShapeType="1"/>
          </p:cNvSpPr>
          <p:nvPr/>
        </p:nvSpPr>
        <p:spPr bwMode="auto">
          <a:xfrm>
            <a:off x="6157913" y="3284538"/>
            <a:ext cx="358775" cy="144462"/>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529" name="Text Box 49">
            <a:extLst>
              <a:ext uri="{FF2B5EF4-FFF2-40B4-BE49-F238E27FC236}">
                <a16:creationId xmlns:a16="http://schemas.microsoft.com/office/drawing/2014/main" id="{2505568C-C3A2-DCEA-EF78-3B410F28D7EF}"/>
              </a:ext>
            </a:extLst>
          </p:cNvPr>
          <p:cNvSpPr txBox="1">
            <a:spLocks noChangeArrowheads="1"/>
          </p:cNvSpPr>
          <p:nvPr/>
        </p:nvSpPr>
        <p:spPr bwMode="auto">
          <a:xfrm>
            <a:off x="3105150" y="3886200"/>
            <a:ext cx="1897063" cy="1609725"/>
          </a:xfrm>
          <a:prstGeom prst="rect">
            <a:avLst/>
          </a:prstGeom>
          <a:solidFill>
            <a:srgbClr val="EAEAEA"/>
          </a:solidFill>
          <a:ln w="57150">
            <a:solidFill>
              <a:srgbClr val="FF0000"/>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1800" b="1">
                <a:solidFill>
                  <a:srgbClr val="FF0000"/>
                </a:solidFill>
              </a:rPr>
              <a:t>100% </a:t>
            </a:r>
          </a:p>
          <a:p>
            <a:pPr eaLnBrk="1" hangingPunct="1">
              <a:spcBef>
                <a:spcPct val="0"/>
              </a:spcBef>
              <a:buFontTx/>
              <a:buNone/>
            </a:pPr>
            <a:r>
              <a:rPr lang="it-IT" altLang="it-IT" sz="1800" b="1">
                <a:solidFill>
                  <a:srgbClr val="FF0000"/>
                </a:solidFill>
              </a:rPr>
              <a:t>come segno</a:t>
            </a:r>
          </a:p>
          <a:p>
            <a:pPr eaLnBrk="1" hangingPunct="1">
              <a:spcBef>
                <a:spcPct val="0"/>
              </a:spcBef>
              <a:buFontTx/>
              <a:buNone/>
            </a:pPr>
            <a:r>
              <a:rPr lang="it-IT" altLang="it-IT" sz="1800" b="1">
                <a:solidFill>
                  <a:srgbClr val="FF0000"/>
                </a:solidFill>
              </a:rPr>
              <a:t>principale</a:t>
            </a:r>
          </a:p>
          <a:p>
            <a:pPr eaLnBrk="1" hangingPunct="1">
              <a:spcBef>
                <a:spcPct val="0"/>
              </a:spcBef>
              <a:buFontTx/>
              <a:buNone/>
            </a:pPr>
            <a:r>
              <a:rPr lang="it-IT" altLang="it-IT" sz="1800" b="1">
                <a:solidFill>
                  <a:srgbClr val="FF0000"/>
                </a:solidFill>
              </a:rPr>
              <a:t>d’esordio</a:t>
            </a:r>
          </a:p>
        </p:txBody>
      </p:sp>
      <p:sp>
        <p:nvSpPr>
          <p:cNvPr id="20530" name="Line 50">
            <a:extLst>
              <a:ext uri="{FF2B5EF4-FFF2-40B4-BE49-F238E27FC236}">
                <a16:creationId xmlns:a16="http://schemas.microsoft.com/office/drawing/2014/main" id="{F2ED1367-0DC6-AA4D-76EC-49CFB085EB74}"/>
              </a:ext>
            </a:extLst>
          </p:cNvPr>
          <p:cNvSpPr>
            <a:spLocks noChangeShapeType="1"/>
          </p:cNvSpPr>
          <p:nvPr/>
        </p:nvSpPr>
        <p:spPr bwMode="auto">
          <a:xfrm flipH="1" flipV="1">
            <a:off x="5148263" y="5373688"/>
            <a:ext cx="334962" cy="312737"/>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524"/>
                                        </p:tgtEl>
                                        <p:attrNameLst>
                                          <p:attrName>style.visibility</p:attrName>
                                        </p:attrNameLst>
                                      </p:cBhvr>
                                      <p:to>
                                        <p:strVal val="visible"/>
                                      </p:to>
                                    </p:set>
                                    <p:anim calcmode="lin" valueType="num">
                                      <p:cBhvr additive="base">
                                        <p:cTn id="7" dur="500" fill="hold"/>
                                        <p:tgtEl>
                                          <p:spTgt spid="20524"/>
                                        </p:tgtEl>
                                        <p:attrNameLst>
                                          <p:attrName>ppt_x</p:attrName>
                                        </p:attrNameLst>
                                      </p:cBhvr>
                                      <p:tavLst>
                                        <p:tav tm="0">
                                          <p:val>
                                            <p:strVal val="#ppt_x"/>
                                          </p:val>
                                        </p:tav>
                                        <p:tav tm="100000">
                                          <p:val>
                                            <p:strVal val="#ppt_x"/>
                                          </p:val>
                                        </p:tav>
                                      </p:tavLst>
                                    </p:anim>
                                    <p:anim calcmode="lin" valueType="num">
                                      <p:cBhvr additive="base">
                                        <p:cTn id="8" dur="500" fill="hold"/>
                                        <p:tgtEl>
                                          <p:spTgt spid="2052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528"/>
                                        </p:tgtEl>
                                        <p:attrNameLst>
                                          <p:attrName>style.visibility</p:attrName>
                                        </p:attrNameLst>
                                      </p:cBhvr>
                                      <p:to>
                                        <p:strVal val="visible"/>
                                      </p:to>
                                    </p:set>
                                    <p:anim calcmode="lin" valueType="num">
                                      <p:cBhvr additive="base">
                                        <p:cTn id="13" dur="500" fill="hold"/>
                                        <p:tgtEl>
                                          <p:spTgt spid="20528"/>
                                        </p:tgtEl>
                                        <p:attrNameLst>
                                          <p:attrName>ppt_x</p:attrName>
                                        </p:attrNameLst>
                                      </p:cBhvr>
                                      <p:tavLst>
                                        <p:tav tm="0">
                                          <p:val>
                                            <p:strVal val="#ppt_x"/>
                                          </p:val>
                                        </p:tav>
                                        <p:tav tm="100000">
                                          <p:val>
                                            <p:strVal val="#ppt_x"/>
                                          </p:val>
                                        </p:tav>
                                      </p:tavLst>
                                    </p:anim>
                                    <p:anim calcmode="lin" valueType="num">
                                      <p:cBhvr additive="base">
                                        <p:cTn id="14" dur="500" fill="hold"/>
                                        <p:tgtEl>
                                          <p:spTgt spid="2052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0527"/>
                                        </p:tgtEl>
                                        <p:attrNameLst>
                                          <p:attrName>style.visibility</p:attrName>
                                        </p:attrNameLst>
                                      </p:cBhvr>
                                      <p:to>
                                        <p:strVal val="visible"/>
                                      </p:to>
                                    </p:set>
                                    <p:anim calcmode="lin" valueType="num">
                                      <p:cBhvr additive="base">
                                        <p:cTn id="17" dur="500" fill="hold"/>
                                        <p:tgtEl>
                                          <p:spTgt spid="20527"/>
                                        </p:tgtEl>
                                        <p:attrNameLst>
                                          <p:attrName>ppt_x</p:attrName>
                                        </p:attrNameLst>
                                      </p:cBhvr>
                                      <p:tavLst>
                                        <p:tav tm="0">
                                          <p:val>
                                            <p:strVal val="#ppt_x"/>
                                          </p:val>
                                        </p:tav>
                                        <p:tav tm="100000">
                                          <p:val>
                                            <p:strVal val="#ppt_x"/>
                                          </p:val>
                                        </p:tav>
                                      </p:tavLst>
                                    </p:anim>
                                    <p:anim calcmode="lin" valueType="num">
                                      <p:cBhvr additive="base">
                                        <p:cTn id="18" dur="500" fill="hold"/>
                                        <p:tgtEl>
                                          <p:spTgt spid="20527"/>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0525"/>
                                        </p:tgtEl>
                                        <p:attrNameLst>
                                          <p:attrName>style.visibility</p:attrName>
                                        </p:attrNameLst>
                                      </p:cBhvr>
                                      <p:to>
                                        <p:strVal val="visible"/>
                                      </p:to>
                                    </p:set>
                                    <p:anim calcmode="lin" valueType="num">
                                      <p:cBhvr additive="base">
                                        <p:cTn id="23" dur="500" fill="hold"/>
                                        <p:tgtEl>
                                          <p:spTgt spid="20525"/>
                                        </p:tgtEl>
                                        <p:attrNameLst>
                                          <p:attrName>ppt_x</p:attrName>
                                        </p:attrNameLst>
                                      </p:cBhvr>
                                      <p:tavLst>
                                        <p:tav tm="0">
                                          <p:val>
                                            <p:strVal val="#ppt_x"/>
                                          </p:val>
                                        </p:tav>
                                        <p:tav tm="100000">
                                          <p:val>
                                            <p:strVal val="#ppt_x"/>
                                          </p:val>
                                        </p:tav>
                                      </p:tavLst>
                                    </p:anim>
                                    <p:anim calcmode="lin" valueType="num">
                                      <p:cBhvr additive="base">
                                        <p:cTn id="24" dur="500" fill="hold"/>
                                        <p:tgtEl>
                                          <p:spTgt spid="20525"/>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526"/>
                                        </p:tgtEl>
                                        <p:attrNameLst>
                                          <p:attrName>style.visibility</p:attrName>
                                        </p:attrNameLst>
                                      </p:cBhvr>
                                      <p:to>
                                        <p:strVal val="visible"/>
                                      </p:to>
                                    </p:set>
                                    <p:animEffect transition="in" filter="fade">
                                      <p:cBhvr>
                                        <p:cTn id="29" dur="500"/>
                                        <p:tgtEl>
                                          <p:spTgt spid="2052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nodeType="clickEffect">
                                  <p:stCondLst>
                                    <p:cond delay="0"/>
                                  </p:stCondLst>
                                  <p:childTnLst>
                                    <p:set>
                                      <p:cBhvr>
                                        <p:cTn id="33" dur="1" fill="hold">
                                          <p:stCondLst>
                                            <p:cond delay="0"/>
                                          </p:stCondLst>
                                        </p:cTn>
                                        <p:tgtEl>
                                          <p:spTgt spid="20530"/>
                                        </p:tgtEl>
                                        <p:attrNameLst>
                                          <p:attrName>style.visibility</p:attrName>
                                        </p:attrNameLst>
                                      </p:cBhvr>
                                      <p:to>
                                        <p:strVal val="visible"/>
                                      </p:to>
                                    </p:set>
                                    <p:anim calcmode="lin" valueType="num">
                                      <p:cBhvr additive="base">
                                        <p:cTn id="34" dur="500" fill="hold"/>
                                        <p:tgtEl>
                                          <p:spTgt spid="20530"/>
                                        </p:tgtEl>
                                        <p:attrNameLst>
                                          <p:attrName>ppt_x</p:attrName>
                                        </p:attrNameLst>
                                      </p:cBhvr>
                                      <p:tavLst>
                                        <p:tav tm="0">
                                          <p:val>
                                            <p:strVal val="#ppt_x"/>
                                          </p:val>
                                        </p:tav>
                                        <p:tav tm="100000">
                                          <p:val>
                                            <p:strVal val="#ppt_x"/>
                                          </p:val>
                                        </p:tav>
                                      </p:tavLst>
                                    </p:anim>
                                    <p:anim calcmode="lin" valueType="num">
                                      <p:cBhvr additive="base">
                                        <p:cTn id="35" dur="500" fill="hold"/>
                                        <p:tgtEl>
                                          <p:spTgt spid="20530"/>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20529"/>
                                        </p:tgtEl>
                                        <p:attrNameLst>
                                          <p:attrName>style.visibility</p:attrName>
                                        </p:attrNameLst>
                                      </p:cBhvr>
                                      <p:to>
                                        <p:strVal val="visible"/>
                                      </p:to>
                                    </p:set>
                                    <p:anim calcmode="lin" valueType="num">
                                      <p:cBhvr additive="base">
                                        <p:cTn id="38" dur="500" fill="hold"/>
                                        <p:tgtEl>
                                          <p:spTgt spid="20529"/>
                                        </p:tgtEl>
                                        <p:attrNameLst>
                                          <p:attrName>ppt_x</p:attrName>
                                        </p:attrNameLst>
                                      </p:cBhvr>
                                      <p:tavLst>
                                        <p:tav tm="0">
                                          <p:val>
                                            <p:strVal val="#ppt_x"/>
                                          </p:val>
                                        </p:tav>
                                        <p:tav tm="100000">
                                          <p:val>
                                            <p:strVal val="#ppt_x"/>
                                          </p:val>
                                        </p:tav>
                                      </p:tavLst>
                                    </p:anim>
                                    <p:anim calcmode="lin" valueType="num">
                                      <p:cBhvr additive="base">
                                        <p:cTn id="39" dur="500" fill="hold"/>
                                        <p:tgtEl>
                                          <p:spTgt spid="205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4" grpId="0" animBg="1"/>
      <p:bldP spid="20525" grpId="0" animBg="1"/>
      <p:bldP spid="20526" grpId="0" animBg="1"/>
      <p:bldP spid="20527" grpId="0" animBg="1"/>
      <p:bldP spid="2052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3">
            <a:extLst>
              <a:ext uri="{FF2B5EF4-FFF2-40B4-BE49-F238E27FC236}">
                <a16:creationId xmlns:a16="http://schemas.microsoft.com/office/drawing/2014/main" id="{F73967AB-DAC5-705C-BFE0-5E5E38BAF282}"/>
              </a:ext>
            </a:extLst>
          </p:cNvPr>
          <p:cNvSpPr>
            <a:spLocks noChangeArrowheads="1"/>
          </p:cNvSpPr>
          <p:nvPr/>
        </p:nvSpPr>
        <p:spPr bwMode="auto">
          <a:xfrm>
            <a:off x="3187700" y="2825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it-IT" altLang="it-IT" sz="1800"/>
          </a:p>
        </p:txBody>
      </p:sp>
      <p:pic>
        <p:nvPicPr>
          <p:cNvPr id="10244" name="Picture 4" descr="f113008001">
            <a:extLst>
              <a:ext uri="{FF2B5EF4-FFF2-40B4-BE49-F238E27FC236}">
                <a16:creationId xmlns:a16="http://schemas.microsoft.com/office/drawing/2014/main" id="{D17721A9-8ACB-09DA-87DF-D9C69B67B5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03213"/>
            <a:ext cx="2286000" cy="625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Rectangle 5">
            <a:extLst>
              <a:ext uri="{FF2B5EF4-FFF2-40B4-BE49-F238E27FC236}">
                <a16:creationId xmlns:a16="http://schemas.microsoft.com/office/drawing/2014/main" id="{66C7F557-E32A-C4F6-FEF2-BC319D9D258E}"/>
              </a:ext>
            </a:extLst>
          </p:cNvPr>
          <p:cNvSpPr>
            <a:spLocks noChangeArrowheads="1"/>
          </p:cNvSpPr>
          <p:nvPr/>
        </p:nvSpPr>
        <p:spPr bwMode="auto">
          <a:xfrm>
            <a:off x="0" y="31527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it-IT" altLang="it-IT" sz="1800"/>
          </a:p>
        </p:txBody>
      </p:sp>
      <p:sp>
        <p:nvSpPr>
          <p:cNvPr id="75780" name="Rectangle 6">
            <a:extLst>
              <a:ext uri="{FF2B5EF4-FFF2-40B4-BE49-F238E27FC236}">
                <a16:creationId xmlns:a16="http://schemas.microsoft.com/office/drawing/2014/main" id="{167B25C8-36C8-AB6C-C731-5126A546A0B6}"/>
              </a:ext>
            </a:extLst>
          </p:cNvPr>
          <p:cNvSpPr>
            <a:spLocks noChangeArrowheads="1"/>
          </p:cNvSpPr>
          <p:nvPr/>
        </p:nvSpPr>
        <p:spPr bwMode="auto">
          <a:xfrm>
            <a:off x="1447800" y="609600"/>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it-IT" altLang="it-IT" sz="2000" b="1">
                <a:latin typeface="Arial" panose="020B0604020202020204" pitchFamily="34" charset="0"/>
                <a:cs typeface="Arial" panose="020B0604020202020204" pitchFamily="34" charset="0"/>
              </a:rPr>
              <a:t>  </a:t>
            </a:r>
            <a:endParaRPr lang="it-IT" altLang="it-IT" sz="2000">
              <a:latin typeface="Times New Roman" panose="02020603050405020304" pitchFamily="18" charset="0"/>
              <a:cs typeface="Arial" panose="020B0604020202020204" pitchFamily="34" charset="0"/>
            </a:endParaRPr>
          </a:p>
        </p:txBody>
      </p:sp>
      <p:sp>
        <p:nvSpPr>
          <p:cNvPr id="75781" name="Text Box 8">
            <a:extLst>
              <a:ext uri="{FF2B5EF4-FFF2-40B4-BE49-F238E27FC236}">
                <a16:creationId xmlns:a16="http://schemas.microsoft.com/office/drawing/2014/main" id="{56082DCC-5AC3-5606-DE70-13F8E2844F79}"/>
              </a:ext>
            </a:extLst>
          </p:cNvPr>
          <p:cNvSpPr txBox="1">
            <a:spLocks noChangeArrowheads="1"/>
          </p:cNvSpPr>
          <p:nvPr/>
        </p:nvSpPr>
        <p:spPr bwMode="auto">
          <a:xfrm>
            <a:off x="228600" y="228600"/>
            <a:ext cx="5189538" cy="741363"/>
          </a:xfrm>
          <a:prstGeom prst="rect">
            <a:avLst/>
          </a:prstGeom>
          <a:solidFill>
            <a:schemeClr val="bg1"/>
          </a:solidFill>
          <a:ln w="9525">
            <a:solidFill>
              <a:srgbClr val="FF0000"/>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1800" b="1">
                <a:solidFill>
                  <a:srgbClr val="000066"/>
                </a:solidFill>
                <a:latin typeface="Times New Roman" panose="02020603050405020304" pitchFamily="18" charset="0"/>
              </a:rPr>
              <a:t>La bocca nel m. di Crohn del bambino</a:t>
            </a:r>
          </a:p>
          <a:p>
            <a:pPr eaLnBrk="1" hangingPunct="1">
              <a:spcBef>
                <a:spcPct val="0"/>
              </a:spcBef>
              <a:buFontTx/>
              <a:buNone/>
            </a:pPr>
            <a:r>
              <a:rPr lang="it-IT" altLang="it-IT" sz="1800" b="1">
                <a:solidFill>
                  <a:srgbClr val="000066"/>
                </a:solidFill>
                <a:latin typeface="Times New Roman" panose="02020603050405020304" pitchFamily="18" charset="0"/>
              </a:rPr>
              <a:t>(Pittock S et al, J .Pediatrics, 2001 )</a:t>
            </a:r>
          </a:p>
        </p:txBody>
      </p:sp>
      <p:sp>
        <p:nvSpPr>
          <p:cNvPr id="75782" name="Text Box 9">
            <a:extLst>
              <a:ext uri="{FF2B5EF4-FFF2-40B4-BE49-F238E27FC236}">
                <a16:creationId xmlns:a16="http://schemas.microsoft.com/office/drawing/2014/main" id="{DAE9BA2A-CABF-972E-77F5-03E52DDBA06A}"/>
              </a:ext>
            </a:extLst>
          </p:cNvPr>
          <p:cNvSpPr txBox="1">
            <a:spLocks noChangeArrowheads="1"/>
          </p:cNvSpPr>
          <p:nvPr/>
        </p:nvSpPr>
        <p:spPr bwMode="auto">
          <a:xfrm>
            <a:off x="304800" y="1219200"/>
            <a:ext cx="4541838" cy="155257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Char char="-"/>
            </a:pPr>
            <a:r>
              <a:rPr lang="it-IT" altLang="it-IT" sz="1800" b="1">
                <a:solidFill>
                  <a:schemeClr val="bg1"/>
                </a:solidFill>
                <a:latin typeface="Times New Roman" panose="02020603050405020304" pitchFamily="18" charset="0"/>
              </a:rPr>
              <a:t>Alterazioni nel 48% dei casi</a:t>
            </a:r>
          </a:p>
          <a:p>
            <a:pPr eaLnBrk="1" hangingPunct="1">
              <a:spcBef>
                <a:spcPct val="0"/>
              </a:spcBef>
              <a:buFontTx/>
              <a:buNone/>
            </a:pPr>
            <a:r>
              <a:rPr lang="it-IT" altLang="it-IT" sz="1800" b="1">
                <a:solidFill>
                  <a:schemeClr val="bg1"/>
                </a:solidFill>
                <a:latin typeface="Times New Roman" panose="02020603050405020304" pitchFamily="18" charset="0"/>
              </a:rPr>
              <a:t>-Associazione con lesioni esofagee</a:t>
            </a:r>
          </a:p>
          <a:p>
            <a:pPr eaLnBrk="1" hangingPunct="1">
              <a:spcBef>
                <a:spcPct val="0"/>
              </a:spcBef>
              <a:buFontTx/>
              <a:buNone/>
            </a:pPr>
            <a:r>
              <a:rPr lang="it-IT" altLang="it-IT" sz="1800" b="1">
                <a:solidFill>
                  <a:schemeClr val="bg1"/>
                </a:solidFill>
                <a:latin typeface="Times New Roman" panose="02020603050405020304" pitchFamily="18" charset="0"/>
              </a:rPr>
              <a:t>-Granulomi </a:t>
            </a:r>
          </a:p>
          <a:p>
            <a:pPr eaLnBrk="1" hangingPunct="1">
              <a:spcBef>
                <a:spcPct val="0"/>
              </a:spcBef>
              <a:buFontTx/>
              <a:buNone/>
            </a:pPr>
            <a:endParaRPr lang="it-IT" altLang="it-IT" sz="1800" b="1">
              <a:solidFill>
                <a:schemeClr val="bg1"/>
              </a:solidFill>
              <a:latin typeface="Times New Roman" panose="02020603050405020304" pitchFamily="18" charset="0"/>
            </a:endParaRPr>
          </a:p>
        </p:txBody>
      </p:sp>
      <p:pic>
        <p:nvPicPr>
          <p:cNvPr id="10250" name="Picture 10" descr="113008002">
            <a:extLst>
              <a:ext uri="{FF2B5EF4-FFF2-40B4-BE49-F238E27FC236}">
                <a16:creationId xmlns:a16="http://schemas.microsoft.com/office/drawing/2014/main" id="{64D09F87-6012-A3DA-FBA5-6387318EDE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8000"/>
            <a:ext cx="2133600" cy="1270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251" name="Text Box 11">
            <a:extLst>
              <a:ext uri="{FF2B5EF4-FFF2-40B4-BE49-F238E27FC236}">
                <a16:creationId xmlns:a16="http://schemas.microsoft.com/office/drawing/2014/main" id="{45D8FB6E-1CC6-D5EE-BC6A-75C0A9CEC000}"/>
              </a:ext>
            </a:extLst>
          </p:cNvPr>
          <p:cNvSpPr txBox="1">
            <a:spLocks noChangeArrowheads="1"/>
          </p:cNvSpPr>
          <p:nvPr/>
        </p:nvSpPr>
        <p:spPr bwMode="auto">
          <a:xfrm>
            <a:off x="2754313" y="2286000"/>
            <a:ext cx="3189287" cy="2293938"/>
          </a:xfrm>
          <a:prstGeom prst="rect">
            <a:avLst/>
          </a:prstGeom>
          <a:solidFill>
            <a:schemeClr val="bg1"/>
          </a:solidFill>
          <a:ln w="9525">
            <a:solidFill>
              <a:srgbClr val="FF0000"/>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1800" b="1">
                <a:solidFill>
                  <a:srgbClr val="000066"/>
                </a:solidFill>
                <a:latin typeface="Times New Roman" panose="02020603050405020304" pitchFamily="18" charset="0"/>
              </a:rPr>
              <a:t>-Acciottolato romano “</a:t>
            </a:r>
          </a:p>
          <a:p>
            <a:pPr eaLnBrk="1" hangingPunct="1">
              <a:spcBef>
                <a:spcPct val="0"/>
              </a:spcBef>
              <a:buFontTx/>
              <a:buNone/>
            </a:pPr>
            <a:r>
              <a:rPr lang="it-IT" altLang="it-IT" sz="800" b="1">
                <a:solidFill>
                  <a:srgbClr val="000066"/>
                </a:solidFill>
                <a:latin typeface="Times New Roman" panose="02020603050405020304" pitchFamily="18" charset="0"/>
              </a:rPr>
              <a:t> </a:t>
            </a:r>
          </a:p>
          <a:p>
            <a:pPr eaLnBrk="1" hangingPunct="1">
              <a:spcBef>
                <a:spcPct val="0"/>
              </a:spcBef>
              <a:buFontTx/>
              <a:buNone/>
            </a:pPr>
            <a:r>
              <a:rPr lang="it-IT" altLang="it-IT" sz="1800" b="1">
                <a:solidFill>
                  <a:srgbClr val="000066"/>
                </a:solidFill>
                <a:latin typeface="Times New Roman" panose="02020603050405020304" pitchFamily="18" charset="0"/>
              </a:rPr>
              <a:t>-Ulcera lineare  </a:t>
            </a:r>
          </a:p>
          <a:p>
            <a:pPr eaLnBrk="1" hangingPunct="1">
              <a:spcBef>
                <a:spcPct val="0"/>
              </a:spcBef>
              <a:buFontTx/>
              <a:buNone/>
            </a:pPr>
            <a:endParaRPr lang="it-IT" altLang="it-IT" sz="800" b="1">
              <a:solidFill>
                <a:srgbClr val="000066"/>
              </a:solidFill>
              <a:latin typeface="Times New Roman" panose="02020603050405020304" pitchFamily="18" charset="0"/>
            </a:endParaRPr>
          </a:p>
          <a:p>
            <a:pPr eaLnBrk="1" hangingPunct="1">
              <a:spcBef>
                <a:spcPct val="0"/>
              </a:spcBef>
              <a:buFontTx/>
              <a:buNone/>
            </a:pPr>
            <a:r>
              <a:rPr lang="it-IT" altLang="it-IT" sz="1800" b="1">
                <a:solidFill>
                  <a:srgbClr val="000066"/>
                </a:solidFill>
                <a:latin typeface="Times New Roman" panose="02020603050405020304" pitchFamily="18" charset="0"/>
              </a:rPr>
              <a:t>-Perdita a stampo</a:t>
            </a:r>
          </a:p>
          <a:p>
            <a:pPr eaLnBrk="1" hangingPunct="1">
              <a:spcBef>
                <a:spcPct val="0"/>
              </a:spcBef>
              <a:buFontTx/>
              <a:buNone/>
            </a:pPr>
            <a:r>
              <a:rPr lang="it-IT" altLang="it-IT" sz="800" b="1">
                <a:solidFill>
                  <a:srgbClr val="000066"/>
                </a:solidFill>
                <a:latin typeface="Times New Roman" panose="02020603050405020304" pitchFamily="18" charset="0"/>
              </a:rPr>
              <a:t> </a:t>
            </a:r>
          </a:p>
          <a:p>
            <a:pPr eaLnBrk="1" hangingPunct="1">
              <a:spcBef>
                <a:spcPct val="0"/>
              </a:spcBef>
              <a:buFontTx/>
              <a:buNone/>
            </a:pPr>
            <a:r>
              <a:rPr lang="it-IT" altLang="it-IT" sz="1800" b="1">
                <a:solidFill>
                  <a:srgbClr val="000066"/>
                </a:solidFill>
                <a:latin typeface="Times New Roman" panose="02020603050405020304" pitchFamily="18" charset="0"/>
              </a:rPr>
              <a:t>-Genigivo stomatite</a:t>
            </a:r>
          </a:p>
          <a:p>
            <a:pPr eaLnBrk="1" hangingPunct="1">
              <a:spcBef>
                <a:spcPct val="0"/>
              </a:spcBef>
              <a:buFontTx/>
              <a:buNone/>
            </a:pPr>
            <a:r>
              <a:rPr lang="it-IT" altLang="it-IT" sz="1800" b="1">
                <a:solidFill>
                  <a:srgbClr val="000066"/>
                </a:solidFill>
                <a:latin typeface="Times New Roman" panose="02020603050405020304" pitchFamily="18" charset="0"/>
              </a:rPr>
              <a:t> </a:t>
            </a:r>
          </a:p>
        </p:txBody>
      </p:sp>
      <p:sp>
        <p:nvSpPr>
          <p:cNvPr id="10252" name="Line 12">
            <a:extLst>
              <a:ext uri="{FF2B5EF4-FFF2-40B4-BE49-F238E27FC236}">
                <a16:creationId xmlns:a16="http://schemas.microsoft.com/office/drawing/2014/main" id="{2DA6C037-B358-C76F-3333-2D77414CB393}"/>
              </a:ext>
            </a:extLst>
          </p:cNvPr>
          <p:cNvSpPr>
            <a:spLocks noChangeShapeType="1"/>
          </p:cNvSpPr>
          <p:nvPr/>
        </p:nvSpPr>
        <p:spPr bwMode="auto">
          <a:xfrm flipV="1">
            <a:off x="5334000" y="1371600"/>
            <a:ext cx="838200" cy="10668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253" name="Line 13">
            <a:extLst>
              <a:ext uri="{FF2B5EF4-FFF2-40B4-BE49-F238E27FC236}">
                <a16:creationId xmlns:a16="http://schemas.microsoft.com/office/drawing/2014/main" id="{9896C396-F2EB-6BE5-E468-8746F55E1F57}"/>
              </a:ext>
            </a:extLst>
          </p:cNvPr>
          <p:cNvSpPr>
            <a:spLocks noChangeShapeType="1"/>
          </p:cNvSpPr>
          <p:nvPr/>
        </p:nvSpPr>
        <p:spPr bwMode="auto">
          <a:xfrm flipV="1">
            <a:off x="5029200" y="2590800"/>
            <a:ext cx="1828800" cy="4572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254" name="Line 14">
            <a:extLst>
              <a:ext uri="{FF2B5EF4-FFF2-40B4-BE49-F238E27FC236}">
                <a16:creationId xmlns:a16="http://schemas.microsoft.com/office/drawing/2014/main" id="{C2377EA8-35AE-D6EA-3BDA-299CF2FEC263}"/>
              </a:ext>
            </a:extLst>
          </p:cNvPr>
          <p:cNvSpPr>
            <a:spLocks noChangeShapeType="1"/>
          </p:cNvSpPr>
          <p:nvPr/>
        </p:nvSpPr>
        <p:spPr bwMode="auto">
          <a:xfrm>
            <a:off x="5257800" y="3429000"/>
            <a:ext cx="1676400" cy="83820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255" name="Line 15">
            <a:extLst>
              <a:ext uri="{FF2B5EF4-FFF2-40B4-BE49-F238E27FC236}">
                <a16:creationId xmlns:a16="http://schemas.microsoft.com/office/drawing/2014/main" id="{FCF673D5-4949-0F5A-C489-1321462F373C}"/>
              </a:ext>
            </a:extLst>
          </p:cNvPr>
          <p:cNvSpPr>
            <a:spLocks noChangeShapeType="1"/>
          </p:cNvSpPr>
          <p:nvPr/>
        </p:nvSpPr>
        <p:spPr bwMode="auto">
          <a:xfrm>
            <a:off x="5364163" y="4076700"/>
            <a:ext cx="1524000" cy="129540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256" name="Line 16">
            <a:extLst>
              <a:ext uri="{FF2B5EF4-FFF2-40B4-BE49-F238E27FC236}">
                <a16:creationId xmlns:a16="http://schemas.microsoft.com/office/drawing/2014/main" id="{2D5C9C5E-04D5-1CCC-37C6-94802DDE5208}"/>
              </a:ext>
            </a:extLst>
          </p:cNvPr>
          <p:cNvSpPr>
            <a:spLocks noChangeShapeType="1"/>
          </p:cNvSpPr>
          <p:nvPr/>
        </p:nvSpPr>
        <p:spPr bwMode="auto">
          <a:xfrm>
            <a:off x="1524000" y="2362200"/>
            <a:ext cx="304800" cy="10668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52"/>
                                        </p:tgtEl>
                                        <p:attrNameLst>
                                          <p:attrName>style.visibility</p:attrName>
                                        </p:attrNameLst>
                                      </p:cBhvr>
                                      <p:to>
                                        <p:strVal val="visible"/>
                                      </p:to>
                                    </p:set>
                                    <p:anim calcmode="lin" valueType="num">
                                      <p:cBhvr additive="base">
                                        <p:cTn id="7" dur="500" fill="hold"/>
                                        <p:tgtEl>
                                          <p:spTgt spid="10252"/>
                                        </p:tgtEl>
                                        <p:attrNameLst>
                                          <p:attrName>ppt_x</p:attrName>
                                        </p:attrNameLst>
                                      </p:cBhvr>
                                      <p:tavLst>
                                        <p:tav tm="0">
                                          <p:val>
                                            <p:strVal val="#ppt_x"/>
                                          </p:val>
                                        </p:tav>
                                        <p:tav tm="100000">
                                          <p:val>
                                            <p:strVal val="#ppt_x"/>
                                          </p:val>
                                        </p:tav>
                                      </p:tavLst>
                                    </p:anim>
                                    <p:anim calcmode="lin" valueType="num">
                                      <p:cBhvr additive="base">
                                        <p:cTn id="8" dur="500" fill="hold"/>
                                        <p:tgtEl>
                                          <p:spTgt spid="1025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251"/>
                                        </p:tgtEl>
                                        <p:attrNameLst>
                                          <p:attrName>style.visibility</p:attrName>
                                        </p:attrNameLst>
                                      </p:cBhvr>
                                      <p:to>
                                        <p:strVal val="visible"/>
                                      </p:to>
                                    </p:set>
                                    <p:anim calcmode="lin" valueType="num">
                                      <p:cBhvr additive="base">
                                        <p:cTn id="11" dur="500" fill="hold"/>
                                        <p:tgtEl>
                                          <p:spTgt spid="10251"/>
                                        </p:tgtEl>
                                        <p:attrNameLst>
                                          <p:attrName>ppt_x</p:attrName>
                                        </p:attrNameLst>
                                      </p:cBhvr>
                                      <p:tavLst>
                                        <p:tav tm="0">
                                          <p:val>
                                            <p:strVal val="#ppt_x"/>
                                          </p:val>
                                        </p:tav>
                                        <p:tav tm="100000">
                                          <p:val>
                                            <p:strVal val="#ppt_x"/>
                                          </p:val>
                                        </p:tav>
                                      </p:tavLst>
                                    </p:anim>
                                    <p:anim calcmode="lin" valueType="num">
                                      <p:cBhvr additive="base">
                                        <p:cTn id="12" dur="500" fill="hold"/>
                                        <p:tgtEl>
                                          <p:spTgt spid="1025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44"/>
                                        </p:tgtEl>
                                        <p:attrNameLst>
                                          <p:attrName>style.visibility</p:attrName>
                                        </p:attrNameLst>
                                      </p:cBhvr>
                                      <p:to>
                                        <p:strVal val="visible"/>
                                      </p:to>
                                    </p:set>
                                    <p:anim calcmode="lin" valueType="num">
                                      <p:cBhvr additive="base">
                                        <p:cTn id="15" dur="500" fill="hold"/>
                                        <p:tgtEl>
                                          <p:spTgt spid="10244"/>
                                        </p:tgtEl>
                                        <p:attrNameLst>
                                          <p:attrName>ppt_x</p:attrName>
                                        </p:attrNameLst>
                                      </p:cBhvr>
                                      <p:tavLst>
                                        <p:tav tm="0">
                                          <p:val>
                                            <p:strVal val="#ppt_x"/>
                                          </p:val>
                                        </p:tav>
                                        <p:tav tm="100000">
                                          <p:val>
                                            <p:strVal val="#ppt_x"/>
                                          </p:val>
                                        </p:tav>
                                      </p:tavLst>
                                    </p:anim>
                                    <p:anim calcmode="lin" valueType="num">
                                      <p:cBhvr additive="base">
                                        <p:cTn id="16" dur="500" fill="hold"/>
                                        <p:tgtEl>
                                          <p:spTgt spid="10244"/>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0253"/>
                                        </p:tgtEl>
                                        <p:attrNameLst>
                                          <p:attrName>style.visibility</p:attrName>
                                        </p:attrNameLst>
                                      </p:cBhvr>
                                      <p:to>
                                        <p:strVal val="visible"/>
                                      </p:to>
                                    </p:set>
                                    <p:anim calcmode="lin" valueType="num">
                                      <p:cBhvr additive="base">
                                        <p:cTn id="21" dur="500" fill="hold"/>
                                        <p:tgtEl>
                                          <p:spTgt spid="10253"/>
                                        </p:tgtEl>
                                        <p:attrNameLst>
                                          <p:attrName>ppt_x</p:attrName>
                                        </p:attrNameLst>
                                      </p:cBhvr>
                                      <p:tavLst>
                                        <p:tav tm="0">
                                          <p:val>
                                            <p:strVal val="#ppt_x"/>
                                          </p:val>
                                        </p:tav>
                                        <p:tav tm="100000">
                                          <p:val>
                                            <p:strVal val="#ppt_x"/>
                                          </p:val>
                                        </p:tav>
                                      </p:tavLst>
                                    </p:anim>
                                    <p:anim calcmode="lin" valueType="num">
                                      <p:cBhvr additive="base">
                                        <p:cTn id="22" dur="500" fill="hold"/>
                                        <p:tgtEl>
                                          <p:spTgt spid="10253"/>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0254"/>
                                        </p:tgtEl>
                                        <p:attrNameLst>
                                          <p:attrName>style.visibility</p:attrName>
                                        </p:attrNameLst>
                                      </p:cBhvr>
                                      <p:to>
                                        <p:strVal val="visible"/>
                                      </p:to>
                                    </p:set>
                                    <p:anim calcmode="lin" valueType="num">
                                      <p:cBhvr additive="base">
                                        <p:cTn id="27" dur="500" fill="hold"/>
                                        <p:tgtEl>
                                          <p:spTgt spid="10254"/>
                                        </p:tgtEl>
                                        <p:attrNameLst>
                                          <p:attrName>ppt_x</p:attrName>
                                        </p:attrNameLst>
                                      </p:cBhvr>
                                      <p:tavLst>
                                        <p:tav tm="0">
                                          <p:val>
                                            <p:strVal val="#ppt_x"/>
                                          </p:val>
                                        </p:tav>
                                        <p:tav tm="100000">
                                          <p:val>
                                            <p:strVal val="#ppt_x"/>
                                          </p:val>
                                        </p:tav>
                                      </p:tavLst>
                                    </p:anim>
                                    <p:anim calcmode="lin" valueType="num">
                                      <p:cBhvr additive="base">
                                        <p:cTn id="28" dur="500" fill="hold"/>
                                        <p:tgtEl>
                                          <p:spTgt spid="10254"/>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0255"/>
                                        </p:tgtEl>
                                        <p:attrNameLst>
                                          <p:attrName>style.visibility</p:attrName>
                                        </p:attrNameLst>
                                      </p:cBhvr>
                                      <p:to>
                                        <p:strVal val="visible"/>
                                      </p:to>
                                    </p:set>
                                    <p:anim calcmode="lin" valueType="num">
                                      <p:cBhvr additive="base">
                                        <p:cTn id="33" dur="500" fill="hold"/>
                                        <p:tgtEl>
                                          <p:spTgt spid="10255"/>
                                        </p:tgtEl>
                                        <p:attrNameLst>
                                          <p:attrName>ppt_x</p:attrName>
                                        </p:attrNameLst>
                                      </p:cBhvr>
                                      <p:tavLst>
                                        <p:tav tm="0">
                                          <p:val>
                                            <p:strVal val="#ppt_x"/>
                                          </p:val>
                                        </p:tav>
                                        <p:tav tm="100000">
                                          <p:val>
                                            <p:strVal val="#ppt_x"/>
                                          </p:val>
                                        </p:tav>
                                      </p:tavLst>
                                    </p:anim>
                                    <p:anim calcmode="lin" valueType="num">
                                      <p:cBhvr additive="base">
                                        <p:cTn id="34" dur="500" fill="hold"/>
                                        <p:tgtEl>
                                          <p:spTgt spid="10255"/>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10256"/>
                                        </p:tgtEl>
                                        <p:attrNameLst>
                                          <p:attrName>style.visibility</p:attrName>
                                        </p:attrNameLst>
                                      </p:cBhvr>
                                      <p:to>
                                        <p:strVal val="visible"/>
                                      </p:to>
                                    </p:set>
                                    <p:anim calcmode="lin" valueType="num">
                                      <p:cBhvr additive="base">
                                        <p:cTn id="39" dur="500" fill="hold"/>
                                        <p:tgtEl>
                                          <p:spTgt spid="10256"/>
                                        </p:tgtEl>
                                        <p:attrNameLst>
                                          <p:attrName>ppt_x</p:attrName>
                                        </p:attrNameLst>
                                      </p:cBhvr>
                                      <p:tavLst>
                                        <p:tav tm="0">
                                          <p:val>
                                            <p:strVal val="#ppt_x"/>
                                          </p:val>
                                        </p:tav>
                                        <p:tav tm="100000">
                                          <p:val>
                                            <p:strVal val="#ppt_x"/>
                                          </p:val>
                                        </p:tav>
                                      </p:tavLst>
                                    </p:anim>
                                    <p:anim calcmode="lin" valueType="num">
                                      <p:cBhvr additive="base">
                                        <p:cTn id="40" dur="500" fill="hold"/>
                                        <p:tgtEl>
                                          <p:spTgt spid="1025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0250"/>
                                        </p:tgtEl>
                                        <p:attrNameLst>
                                          <p:attrName>style.visibility</p:attrName>
                                        </p:attrNameLst>
                                      </p:cBhvr>
                                      <p:to>
                                        <p:strVal val="visible"/>
                                      </p:to>
                                    </p:set>
                                    <p:anim calcmode="lin" valueType="num">
                                      <p:cBhvr additive="base">
                                        <p:cTn id="43" dur="500" fill="hold"/>
                                        <p:tgtEl>
                                          <p:spTgt spid="10250"/>
                                        </p:tgtEl>
                                        <p:attrNameLst>
                                          <p:attrName>ppt_x</p:attrName>
                                        </p:attrNameLst>
                                      </p:cBhvr>
                                      <p:tavLst>
                                        <p:tav tm="0">
                                          <p:val>
                                            <p:strVal val="#ppt_x"/>
                                          </p:val>
                                        </p:tav>
                                        <p:tav tm="100000">
                                          <p:val>
                                            <p:strVal val="#ppt_x"/>
                                          </p:val>
                                        </p:tav>
                                      </p:tavLst>
                                    </p:anim>
                                    <p:anim calcmode="lin" valueType="num">
                                      <p:cBhvr additive="base">
                                        <p:cTn id="44" dur="500" fill="hold"/>
                                        <p:tgtEl>
                                          <p:spTgt spid="102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 Box 2">
            <a:extLst>
              <a:ext uri="{FF2B5EF4-FFF2-40B4-BE49-F238E27FC236}">
                <a16:creationId xmlns:a16="http://schemas.microsoft.com/office/drawing/2014/main" id="{C66A16DC-565D-604E-597A-25FF91F2C9D9}"/>
              </a:ext>
            </a:extLst>
          </p:cNvPr>
          <p:cNvSpPr txBox="1">
            <a:spLocks noChangeArrowheads="1"/>
          </p:cNvSpPr>
          <p:nvPr/>
        </p:nvSpPr>
        <p:spPr bwMode="auto">
          <a:xfrm>
            <a:off x="914400" y="1371600"/>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50000"/>
              </a:spcBef>
              <a:buFontTx/>
              <a:buNone/>
            </a:pPr>
            <a:endParaRPr lang="it-IT" altLang="it-IT" sz="1800">
              <a:latin typeface="Times New Roman" panose="02020603050405020304" pitchFamily="18" charset="0"/>
            </a:endParaRPr>
          </a:p>
        </p:txBody>
      </p:sp>
      <p:sp>
        <p:nvSpPr>
          <p:cNvPr id="76802" name="Oval 3">
            <a:extLst>
              <a:ext uri="{FF2B5EF4-FFF2-40B4-BE49-F238E27FC236}">
                <a16:creationId xmlns:a16="http://schemas.microsoft.com/office/drawing/2014/main" id="{6A469D55-3E6B-CB37-F220-A77E4A4EF761}"/>
              </a:ext>
            </a:extLst>
          </p:cNvPr>
          <p:cNvSpPr>
            <a:spLocks noChangeArrowheads="1"/>
          </p:cNvSpPr>
          <p:nvPr/>
        </p:nvSpPr>
        <p:spPr bwMode="auto">
          <a:xfrm>
            <a:off x="457200" y="2282825"/>
            <a:ext cx="4800600" cy="2286000"/>
          </a:xfrm>
          <a:prstGeom prst="ellipse">
            <a:avLst/>
          </a:prstGeom>
          <a:solidFill>
            <a:srgbClr val="FF0000"/>
          </a:solidFill>
          <a:ln w="38100">
            <a:solidFill>
              <a:schemeClr val="folHlink"/>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it-IT" altLang="it-IT" sz="1800"/>
          </a:p>
        </p:txBody>
      </p:sp>
      <p:sp>
        <p:nvSpPr>
          <p:cNvPr id="76803" name="Text Box 4">
            <a:extLst>
              <a:ext uri="{FF2B5EF4-FFF2-40B4-BE49-F238E27FC236}">
                <a16:creationId xmlns:a16="http://schemas.microsoft.com/office/drawing/2014/main" id="{618C3C73-1725-8BD4-26FD-79AFC5E91691}"/>
              </a:ext>
            </a:extLst>
          </p:cNvPr>
          <p:cNvSpPr txBox="1">
            <a:spLocks noChangeArrowheads="1"/>
          </p:cNvSpPr>
          <p:nvPr/>
        </p:nvSpPr>
        <p:spPr bwMode="auto">
          <a:xfrm>
            <a:off x="1143000" y="2854325"/>
            <a:ext cx="17526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50000"/>
              </a:spcBef>
              <a:buFontTx/>
              <a:buNone/>
            </a:pPr>
            <a:r>
              <a:rPr lang="it-IT" altLang="it-IT" sz="1800" b="1">
                <a:solidFill>
                  <a:schemeClr val="bg1"/>
                </a:solidFill>
                <a:latin typeface="Times New Roman" panose="02020603050405020304" pitchFamily="18" charset="0"/>
              </a:rPr>
              <a:t>MORBO </a:t>
            </a:r>
          </a:p>
          <a:p>
            <a:pPr algn="ctr" eaLnBrk="1" hangingPunct="1">
              <a:spcBef>
                <a:spcPct val="50000"/>
              </a:spcBef>
              <a:buFontTx/>
              <a:buNone/>
            </a:pPr>
            <a:r>
              <a:rPr lang="it-IT" altLang="it-IT" sz="1800" b="1">
                <a:solidFill>
                  <a:schemeClr val="bg1"/>
                </a:solidFill>
                <a:latin typeface="Times New Roman" panose="02020603050405020304" pitchFamily="18" charset="0"/>
              </a:rPr>
              <a:t>DI CROHN</a:t>
            </a:r>
          </a:p>
        </p:txBody>
      </p:sp>
      <p:sp>
        <p:nvSpPr>
          <p:cNvPr id="76804" name="Oval 5">
            <a:extLst>
              <a:ext uri="{FF2B5EF4-FFF2-40B4-BE49-F238E27FC236}">
                <a16:creationId xmlns:a16="http://schemas.microsoft.com/office/drawing/2014/main" id="{EDBB643F-61C2-558E-424C-925618806F32}"/>
              </a:ext>
            </a:extLst>
          </p:cNvPr>
          <p:cNvSpPr>
            <a:spLocks noChangeArrowheads="1"/>
          </p:cNvSpPr>
          <p:nvPr/>
        </p:nvSpPr>
        <p:spPr bwMode="auto">
          <a:xfrm>
            <a:off x="3276600" y="2362200"/>
            <a:ext cx="5181600" cy="2286000"/>
          </a:xfrm>
          <a:prstGeom prst="ellipse">
            <a:avLst/>
          </a:prstGeom>
          <a:solidFill>
            <a:srgbClr val="FFFF00"/>
          </a:solidFill>
          <a:ln w="38100">
            <a:solidFill>
              <a:schemeClr val="folHlink"/>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it-IT" altLang="it-IT" sz="1800"/>
          </a:p>
        </p:txBody>
      </p:sp>
      <p:sp>
        <p:nvSpPr>
          <p:cNvPr id="76805" name="Text Box 6">
            <a:extLst>
              <a:ext uri="{FF2B5EF4-FFF2-40B4-BE49-F238E27FC236}">
                <a16:creationId xmlns:a16="http://schemas.microsoft.com/office/drawing/2014/main" id="{E509AF3F-50BC-B758-4B08-824FEF2EC412}"/>
              </a:ext>
            </a:extLst>
          </p:cNvPr>
          <p:cNvSpPr txBox="1">
            <a:spLocks noChangeArrowheads="1"/>
          </p:cNvSpPr>
          <p:nvPr/>
        </p:nvSpPr>
        <p:spPr bwMode="auto">
          <a:xfrm>
            <a:off x="5334000" y="2874963"/>
            <a:ext cx="2895600"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50000"/>
              </a:spcBef>
              <a:buFontTx/>
              <a:buNone/>
            </a:pPr>
            <a:r>
              <a:rPr lang="it-IT" altLang="it-IT" sz="1800" b="1">
                <a:solidFill>
                  <a:srgbClr val="000099"/>
                </a:solidFill>
                <a:latin typeface="Times New Roman" panose="02020603050405020304" pitchFamily="18" charset="0"/>
              </a:rPr>
              <a:t>RETTOCOLITE</a:t>
            </a:r>
          </a:p>
          <a:p>
            <a:pPr algn="ctr" eaLnBrk="1" hangingPunct="1">
              <a:spcBef>
                <a:spcPct val="50000"/>
              </a:spcBef>
              <a:buFontTx/>
              <a:buNone/>
            </a:pPr>
            <a:r>
              <a:rPr lang="it-IT" altLang="it-IT" sz="1800" b="1">
                <a:solidFill>
                  <a:srgbClr val="000099"/>
                </a:solidFill>
                <a:latin typeface="Times New Roman" panose="02020603050405020304" pitchFamily="18" charset="0"/>
              </a:rPr>
              <a:t>ULCEROSA</a:t>
            </a:r>
          </a:p>
        </p:txBody>
      </p:sp>
      <p:sp>
        <p:nvSpPr>
          <p:cNvPr id="3079" name="Oval 7">
            <a:extLst>
              <a:ext uri="{FF2B5EF4-FFF2-40B4-BE49-F238E27FC236}">
                <a16:creationId xmlns:a16="http://schemas.microsoft.com/office/drawing/2014/main" id="{5ABE2F23-E2D5-9529-0CF5-9733AEC196CF}"/>
              </a:ext>
            </a:extLst>
          </p:cNvPr>
          <p:cNvSpPr>
            <a:spLocks noChangeArrowheads="1"/>
          </p:cNvSpPr>
          <p:nvPr/>
        </p:nvSpPr>
        <p:spPr bwMode="auto">
          <a:xfrm>
            <a:off x="3200400" y="2511425"/>
            <a:ext cx="2286000" cy="1828800"/>
          </a:xfrm>
          <a:prstGeom prst="ellipse">
            <a:avLst/>
          </a:prstGeom>
          <a:solidFill>
            <a:srgbClr val="FF9933"/>
          </a:solidFill>
          <a:ln w="38100">
            <a:solidFill>
              <a:srgbClr val="FF9933"/>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it-IT" altLang="it-IT" sz="1800">
                <a:latin typeface="Times New Roman" panose="02020603050405020304" pitchFamily="18" charset="0"/>
              </a:rPr>
              <a:t>Colite Indetermin.</a:t>
            </a:r>
          </a:p>
        </p:txBody>
      </p:sp>
      <p:sp>
        <p:nvSpPr>
          <p:cNvPr id="76807" name="Text Box 8">
            <a:extLst>
              <a:ext uri="{FF2B5EF4-FFF2-40B4-BE49-F238E27FC236}">
                <a16:creationId xmlns:a16="http://schemas.microsoft.com/office/drawing/2014/main" id="{317A0F2C-A6F1-B515-3226-3B9789C1E86B}"/>
              </a:ext>
            </a:extLst>
          </p:cNvPr>
          <p:cNvSpPr txBox="1">
            <a:spLocks noChangeArrowheads="1"/>
          </p:cNvSpPr>
          <p:nvPr/>
        </p:nvSpPr>
        <p:spPr bwMode="auto">
          <a:xfrm>
            <a:off x="3810000" y="20574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50000"/>
              </a:spcBef>
              <a:buFontTx/>
              <a:buNone/>
            </a:pPr>
            <a:endParaRPr lang="it-IT" altLang="it-IT" sz="1800">
              <a:latin typeface="Times New Roman" panose="02020603050405020304" pitchFamily="18" charset="0"/>
            </a:endParaRPr>
          </a:p>
        </p:txBody>
      </p:sp>
      <p:sp>
        <p:nvSpPr>
          <p:cNvPr id="76808" name="Text Box 9">
            <a:extLst>
              <a:ext uri="{FF2B5EF4-FFF2-40B4-BE49-F238E27FC236}">
                <a16:creationId xmlns:a16="http://schemas.microsoft.com/office/drawing/2014/main" id="{E921B90D-E348-12E5-29BF-F23D2853FE78}"/>
              </a:ext>
            </a:extLst>
          </p:cNvPr>
          <p:cNvSpPr txBox="1">
            <a:spLocks noChangeArrowheads="1"/>
          </p:cNvSpPr>
          <p:nvPr/>
        </p:nvSpPr>
        <p:spPr bwMode="auto">
          <a:xfrm>
            <a:off x="990600" y="3349625"/>
            <a:ext cx="739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50000"/>
              </a:spcBef>
              <a:buFontTx/>
              <a:buNone/>
            </a:pPr>
            <a:endParaRPr lang="it-IT" altLang="it-IT" sz="1800">
              <a:latin typeface="Times New Roman" panose="02020603050405020304" pitchFamily="18" charset="0"/>
            </a:endParaRPr>
          </a:p>
        </p:txBody>
      </p:sp>
      <p:sp>
        <p:nvSpPr>
          <p:cNvPr id="76809" name="Text Box 10">
            <a:extLst>
              <a:ext uri="{FF2B5EF4-FFF2-40B4-BE49-F238E27FC236}">
                <a16:creationId xmlns:a16="http://schemas.microsoft.com/office/drawing/2014/main" id="{BC7EB026-49B0-E8F8-230D-54D6FA1C9649}"/>
              </a:ext>
            </a:extLst>
          </p:cNvPr>
          <p:cNvSpPr txBox="1">
            <a:spLocks noChangeArrowheads="1"/>
          </p:cNvSpPr>
          <p:nvPr/>
        </p:nvSpPr>
        <p:spPr bwMode="auto">
          <a:xfrm>
            <a:off x="260350" y="228600"/>
            <a:ext cx="86296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it-IT" altLang="it-IT" b="1">
                <a:latin typeface="Comic Sans MS" panose="030F0902030302020204" pitchFamily="66" charset="0"/>
              </a:rPr>
              <a:t>MALATTIA INFIAMMATORIA CRONICA INTESTINALE (M.I.C.I.)</a:t>
            </a:r>
          </a:p>
        </p:txBody>
      </p:sp>
      <p:sp>
        <p:nvSpPr>
          <p:cNvPr id="76810" name="Text Box 11">
            <a:extLst>
              <a:ext uri="{FF2B5EF4-FFF2-40B4-BE49-F238E27FC236}">
                <a16:creationId xmlns:a16="http://schemas.microsoft.com/office/drawing/2014/main" id="{A1A77639-525E-3705-749D-FD06E2865DFE}"/>
              </a:ext>
            </a:extLst>
          </p:cNvPr>
          <p:cNvSpPr txBox="1">
            <a:spLocks noChangeArrowheads="1"/>
          </p:cNvSpPr>
          <p:nvPr/>
        </p:nvSpPr>
        <p:spPr bwMode="auto">
          <a:xfrm>
            <a:off x="457200" y="5292725"/>
            <a:ext cx="4953000" cy="519113"/>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50000"/>
              </a:spcBef>
              <a:buFontTx/>
              <a:buNone/>
            </a:pPr>
            <a:r>
              <a:rPr lang="it-IT" altLang="it-IT" sz="2800" b="1" i="1">
                <a:solidFill>
                  <a:srgbClr val="FFFF99"/>
                </a:solidFill>
                <a:latin typeface="Times New Roman" panose="02020603050405020304" pitchFamily="18" charset="0"/>
              </a:rPr>
              <a:t>Incidenza</a:t>
            </a:r>
            <a:r>
              <a:rPr lang="it-IT" altLang="it-IT" sz="2800">
                <a:solidFill>
                  <a:srgbClr val="FFFF99"/>
                </a:solidFill>
                <a:latin typeface="Times New Roman" panose="02020603050405020304" pitchFamily="18" charset="0"/>
              </a:rPr>
              <a:t>: 20-30/100.000/anno</a:t>
            </a:r>
          </a:p>
        </p:txBody>
      </p:sp>
      <p:sp>
        <p:nvSpPr>
          <p:cNvPr id="76811" name="AutoShape 12">
            <a:extLst>
              <a:ext uri="{FF2B5EF4-FFF2-40B4-BE49-F238E27FC236}">
                <a16:creationId xmlns:a16="http://schemas.microsoft.com/office/drawing/2014/main" id="{135C5FBD-2A23-3C0C-D049-1E3C419930C9}"/>
              </a:ext>
            </a:extLst>
          </p:cNvPr>
          <p:cNvSpPr>
            <a:spLocks noChangeArrowheads="1"/>
          </p:cNvSpPr>
          <p:nvPr/>
        </p:nvSpPr>
        <p:spPr bwMode="auto">
          <a:xfrm>
            <a:off x="5638800" y="5368925"/>
            <a:ext cx="685800" cy="3810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99"/>
          </a:solidFill>
          <a:ln w="9525">
            <a:solidFill>
              <a:schemeClr val="tx1"/>
            </a:solidFill>
            <a:miter lim="800000"/>
            <a:headEnd/>
            <a:tailEnd/>
          </a:ln>
        </p:spPr>
        <p:txBody>
          <a:bodyPr wrap="none" anchor="ctr"/>
          <a:lstStyle/>
          <a:p>
            <a:endParaRPr lang="it-IT"/>
          </a:p>
        </p:txBody>
      </p:sp>
      <p:sp>
        <p:nvSpPr>
          <p:cNvPr id="76812" name="Text Box 13">
            <a:extLst>
              <a:ext uri="{FF2B5EF4-FFF2-40B4-BE49-F238E27FC236}">
                <a16:creationId xmlns:a16="http://schemas.microsoft.com/office/drawing/2014/main" id="{B49273CA-0405-C18E-B45B-62329CC8CCEF}"/>
              </a:ext>
            </a:extLst>
          </p:cNvPr>
          <p:cNvSpPr txBox="1">
            <a:spLocks noChangeArrowheads="1"/>
          </p:cNvSpPr>
          <p:nvPr/>
        </p:nvSpPr>
        <p:spPr bwMode="auto">
          <a:xfrm>
            <a:off x="6629400" y="5029200"/>
            <a:ext cx="1828800" cy="94615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50000"/>
              </a:spcBef>
              <a:buFontTx/>
              <a:buNone/>
            </a:pPr>
            <a:r>
              <a:rPr lang="it-IT" altLang="it-IT" sz="2800" b="1">
                <a:solidFill>
                  <a:srgbClr val="FFFF99"/>
                </a:solidFill>
                <a:latin typeface="Times New Roman" panose="02020603050405020304" pitchFamily="18" charset="0"/>
              </a:rPr>
              <a:t>30% casi pediatrici</a:t>
            </a:r>
          </a:p>
        </p:txBody>
      </p:sp>
      <p:sp>
        <p:nvSpPr>
          <p:cNvPr id="3086" name="Oval 14">
            <a:extLst>
              <a:ext uri="{FF2B5EF4-FFF2-40B4-BE49-F238E27FC236}">
                <a16:creationId xmlns:a16="http://schemas.microsoft.com/office/drawing/2014/main" id="{44779BCE-10EE-AAD9-98F5-BF8E7FC1DC2E}"/>
              </a:ext>
            </a:extLst>
          </p:cNvPr>
          <p:cNvSpPr>
            <a:spLocks noChangeArrowheads="1"/>
          </p:cNvSpPr>
          <p:nvPr/>
        </p:nvSpPr>
        <p:spPr bwMode="auto">
          <a:xfrm>
            <a:off x="3276600" y="3962400"/>
            <a:ext cx="2286000" cy="1143000"/>
          </a:xfrm>
          <a:prstGeom prst="ellipse">
            <a:avLst/>
          </a:prstGeom>
          <a:solidFill>
            <a:schemeClr val="bg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it-IT" altLang="it-IT" sz="2800" b="1">
                <a:solidFill>
                  <a:srgbClr val="FF0000"/>
                </a:solidFill>
                <a:latin typeface="Times New Roman" panose="02020603050405020304" pitchFamily="18" charset="0"/>
              </a:rPr>
              <a:t>Bechet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9"/>
                                        </p:tgtEl>
                                        <p:attrNameLst>
                                          <p:attrName>style.visibility</p:attrName>
                                        </p:attrNameLst>
                                      </p:cBhvr>
                                      <p:to>
                                        <p:strVal val="visible"/>
                                      </p:to>
                                    </p:set>
                                    <p:anim calcmode="lin" valueType="num">
                                      <p:cBhvr additive="base">
                                        <p:cTn id="7" dur="500" fill="hold"/>
                                        <p:tgtEl>
                                          <p:spTgt spid="3079"/>
                                        </p:tgtEl>
                                        <p:attrNameLst>
                                          <p:attrName>ppt_x</p:attrName>
                                        </p:attrNameLst>
                                      </p:cBhvr>
                                      <p:tavLst>
                                        <p:tav tm="0">
                                          <p:val>
                                            <p:strVal val="0-#ppt_w/2"/>
                                          </p:val>
                                        </p:tav>
                                        <p:tav tm="100000">
                                          <p:val>
                                            <p:strVal val="#ppt_x"/>
                                          </p:val>
                                        </p:tav>
                                      </p:tavLst>
                                    </p:anim>
                                    <p:anim calcmode="lin" valueType="num">
                                      <p:cBhvr additive="base">
                                        <p:cTn id="8" dur="500" fill="hold"/>
                                        <p:tgtEl>
                                          <p:spTgt spid="307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86"/>
                                        </p:tgtEl>
                                        <p:attrNameLst>
                                          <p:attrName>style.visibility</p:attrName>
                                        </p:attrNameLst>
                                      </p:cBhvr>
                                      <p:to>
                                        <p:strVal val="visible"/>
                                      </p:to>
                                    </p:set>
                                    <p:anim calcmode="lin" valueType="num">
                                      <p:cBhvr additive="base">
                                        <p:cTn id="13" dur="500" fill="hold"/>
                                        <p:tgtEl>
                                          <p:spTgt spid="3086"/>
                                        </p:tgtEl>
                                        <p:attrNameLst>
                                          <p:attrName>ppt_x</p:attrName>
                                        </p:attrNameLst>
                                      </p:cBhvr>
                                      <p:tavLst>
                                        <p:tav tm="0">
                                          <p:val>
                                            <p:strVal val="0-#ppt_w/2"/>
                                          </p:val>
                                        </p:tav>
                                        <p:tav tm="100000">
                                          <p:val>
                                            <p:strVal val="#ppt_x"/>
                                          </p:val>
                                        </p:tav>
                                      </p:tavLst>
                                    </p:anim>
                                    <p:anim calcmode="lin" valueType="num">
                                      <p:cBhvr additive="base">
                                        <p:cTn id="14" dur="500" fill="hold"/>
                                        <p:tgtEl>
                                          <p:spTgt spid="30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animBg="1" autoUpdateAnimBg="0"/>
      <p:bldP spid="3086"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 Box 2">
            <a:extLst>
              <a:ext uri="{FF2B5EF4-FFF2-40B4-BE49-F238E27FC236}">
                <a16:creationId xmlns:a16="http://schemas.microsoft.com/office/drawing/2014/main" id="{FBD603A8-BBD6-D352-F8BE-F5696B35E651}"/>
              </a:ext>
            </a:extLst>
          </p:cNvPr>
          <p:cNvSpPr txBox="1">
            <a:spLocks noChangeArrowheads="1"/>
          </p:cNvSpPr>
          <p:nvPr/>
        </p:nvSpPr>
        <p:spPr bwMode="auto">
          <a:xfrm>
            <a:off x="441325" y="95250"/>
            <a:ext cx="7010400" cy="636588"/>
          </a:xfrm>
          <a:prstGeom prst="rect">
            <a:avLst/>
          </a:prstGeom>
          <a:solidFill>
            <a:schemeClr val="bg1"/>
          </a:solidFill>
          <a:ln w="57150">
            <a:solidFill>
              <a:srgbClr val="FF0000"/>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b="1">
                <a:solidFill>
                  <a:srgbClr val="000066"/>
                </a:solidFill>
                <a:latin typeface="Times New Roman" panose="02020603050405020304" pitchFamily="18" charset="0"/>
              </a:rPr>
              <a:t>Le MICI e il Pediatra ( Crohn &gt; RCU )</a:t>
            </a:r>
          </a:p>
        </p:txBody>
      </p:sp>
      <p:sp>
        <p:nvSpPr>
          <p:cNvPr id="77826" name="Text Box 3">
            <a:extLst>
              <a:ext uri="{FF2B5EF4-FFF2-40B4-BE49-F238E27FC236}">
                <a16:creationId xmlns:a16="http://schemas.microsoft.com/office/drawing/2014/main" id="{E1A4C5C6-694B-859A-48DC-1BC4B9FFB754}"/>
              </a:ext>
            </a:extLst>
          </p:cNvPr>
          <p:cNvSpPr txBox="1">
            <a:spLocks noChangeArrowheads="1"/>
          </p:cNvSpPr>
          <p:nvPr/>
        </p:nvSpPr>
        <p:spPr bwMode="auto">
          <a:xfrm>
            <a:off x="288925" y="1260475"/>
            <a:ext cx="3825875" cy="576263"/>
          </a:xfrm>
          <a:prstGeom prst="rect">
            <a:avLst/>
          </a:prstGeom>
          <a:solidFill>
            <a:srgbClr val="EAEAEA"/>
          </a:solidFill>
          <a:ln w="57150">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2800" b="1">
                <a:solidFill>
                  <a:srgbClr val="000066"/>
                </a:solidFill>
                <a:latin typeface="Times New Roman" panose="02020603050405020304" pitchFamily="18" charset="0"/>
              </a:rPr>
              <a:t>Aumento incidenza                                                                      </a:t>
            </a:r>
            <a:endParaRPr lang="it-IT" altLang="it-IT" sz="2800" b="1">
              <a:solidFill>
                <a:srgbClr val="FF0000"/>
              </a:solidFill>
              <a:latin typeface="Times New Roman" panose="02020603050405020304" pitchFamily="18" charset="0"/>
            </a:endParaRPr>
          </a:p>
        </p:txBody>
      </p:sp>
      <p:sp>
        <p:nvSpPr>
          <p:cNvPr id="77827" name="Line 7">
            <a:extLst>
              <a:ext uri="{FF2B5EF4-FFF2-40B4-BE49-F238E27FC236}">
                <a16:creationId xmlns:a16="http://schemas.microsoft.com/office/drawing/2014/main" id="{AFAF1D51-92BC-DBBB-FC4B-E653FE032927}"/>
              </a:ext>
            </a:extLst>
          </p:cNvPr>
          <p:cNvSpPr>
            <a:spLocks noChangeShapeType="1"/>
          </p:cNvSpPr>
          <p:nvPr/>
        </p:nvSpPr>
        <p:spPr bwMode="auto">
          <a:xfrm>
            <a:off x="4572000" y="1773238"/>
            <a:ext cx="0" cy="28733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pic>
        <p:nvPicPr>
          <p:cNvPr id="77828" name="Segnaposto contenuto 3">
            <a:extLst>
              <a:ext uri="{FF2B5EF4-FFF2-40B4-BE49-F238E27FC236}">
                <a16:creationId xmlns:a16="http://schemas.microsoft.com/office/drawing/2014/main" id="{CCB9EDB3-8C05-1406-DA81-F39CF53B86CC}"/>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989138"/>
            <a:ext cx="7632700" cy="475297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a:extLst>
              <a:ext uri="{FF2B5EF4-FFF2-40B4-BE49-F238E27FC236}">
                <a16:creationId xmlns:a16="http://schemas.microsoft.com/office/drawing/2014/main" id="{34F69AE4-AB8D-5497-4823-DC8FB7700A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188913"/>
            <a:ext cx="4751387" cy="81915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8850" name="Picture 3">
            <a:extLst>
              <a:ext uri="{FF2B5EF4-FFF2-40B4-BE49-F238E27FC236}">
                <a16:creationId xmlns:a16="http://schemas.microsoft.com/office/drawing/2014/main" id="{5BFCF5F7-3F09-7BFE-FFEB-B3A4849C9D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765175"/>
            <a:ext cx="1943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4">
            <a:extLst>
              <a:ext uri="{FF2B5EF4-FFF2-40B4-BE49-F238E27FC236}">
                <a16:creationId xmlns:a16="http://schemas.microsoft.com/office/drawing/2014/main" id="{78796DCC-DF36-6E3C-6BF8-04A62191FC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412875"/>
            <a:ext cx="4986338" cy="2516188"/>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78852" name="Picture 5">
            <a:extLst>
              <a:ext uri="{FF2B5EF4-FFF2-40B4-BE49-F238E27FC236}">
                <a16:creationId xmlns:a16="http://schemas.microsoft.com/office/drawing/2014/main" id="{1D753EB3-84DF-4C75-97C3-055EF64D84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4149725"/>
            <a:ext cx="4986338" cy="2592388"/>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150" name="Text Box 6">
            <a:extLst>
              <a:ext uri="{FF2B5EF4-FFF2-40B4-BE49-F238E27FC236}">
                <a16:creationId xmlns:a16="http://schemas.microsoft.com/office/drawing/2014/main" id="{E623A65E-4E87-C417-3587-F51759ADC9D2}"/>
              </a:ext>
            </a:extLst>
          </p:cNvPr>
          <p:cNvSpPr txBox="1">
            <a:spLocks noChangeArrowheads="1"/>
          </p:cNvSpPr>
          <p:nvPr/>
        </p:nvSpPr>
        <p:spPr bwMode="auto">
          <a:xfrm>
            <a:off x="4572000" y="1303338"/>
            <a:ext cx="4022725" cy="406400"/>
          </a:xfrm>
          <a:prstGeom prst="rect">
            <a:avLst/>
          </a:prstGeom>
          <a:solidFill>
            <a:schemeClr val="bg1"/>
          </a:solidFill>
          <a:ln w="9525">
            <a:solidFill>
              <a:srgbClr val="FF0000"/>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2000" b="1">
                <a:solidFill>
                  <a:schemeClr val="accent2"/>
                </a:solidFill>
              </a:rPr>
              <a:t>Prevalenza  da 42 a 56</a:t>
            </a:r>
            <a:r>
              <a:rPr lang="it-IT" altLang="it-IT" sz="1800" b="1">
                <a:solidFill>
                  <a:schemeClr val="accent2"/>
                </a:solidFill>
              </a:rPr>
              <a:t> /</a:t>
            </a:r>
            <a:r>
              <a:rPr lang="it-IT" altLang="it-IT" sz="1400" b="1">
                <a:solidFill>
                  <a:schemeClr val="accent2"/>
                </a:solidFill>
              </a:rPr>
              <a:t>100.000</a:t>
            </a:r>
          </a:p>
        </p:txBody>
      </p:sp>
      <p:sp>
        <p:nvSpPr>
          <p:cNvPr id="6151" name="Text Box 7">
            <a:extLst>
              <a:ext uri="{FF2B5EF4-FFF2-40B4-BE49-F238E27FC236}">
                <a16:creationId xmlns:a16="http://schemas.microsoft.com/office/drawing/2014/main" id="{D9C0AFF5-397A-471D-AA6D-F84ADCA055AD}"/>
              </a:ext>
            </a:extLst>
          </p:cNvPr>
          <p:cNvSpPr txBox="1">
            <a:spLocks noChangeArrowheads="1"/>
          </p:cNvSpPr>
          <p:nvPr/>
        </p:nvSpPr>
        <p:spPr bwMode="auto">
          <a:xfrm>
            <a:off x="4643438" y="4076700"/>
            <a:ext cx="4408487" cy="406400"/>
          </a:xfrm>
          <a:prstGeom prst="rect">
            <a:avLst/>
          </a:prstGeom>
          <a:solidFill>
            <a:schemeClr val="bg1"/>
          </a:solidFill>
          <a:ln w="9525">
            <a:solidFill>
              <a:srgbClr val="FF0000"/>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2000" b="1">
                <a:solidFill>
                  <a:schemeClr val="accent2"/>
                </a:solidFill>
              </a:rPr>
              <a:t>Incidenza da 9.5 a 11.4/100.000</a:t>
            </a:r>
          </a:p>
        </p:txBody>
      </p:sp>
      <p:sp>
        <p:nvSpPr>
          <p:cNvPr id="6152" name="Text Box 8">
            <a:extLst>
              <a:ext uri="{FF2B5EF4-FFF2-40B4-BE49-F238E27FC236}">
                <a16:creationId xmlns:a16="http://schemas.microsoft.com/office/drawing/2014/main" id="{76E3A967-29E7-068F-1360-B5300000B0DB}"/>
              </a:ext>
            </a:extLst>
          </p:cNvPr>
          <p:cNvSpPr txBox="1">
            <a:spLocks noChangeArrowheads="1"/>
          </p:cNvSpPr>
          <p:nvPr/>
        </p:nvSpPr>
        <p:spPr bwMode="auto">
          <a:xfrm>
            <a:off x="5003800" y="5805488"/>
            <a:ext cx="3792538" cy="406400"/>
          </a:xfrm>
          <a:prstGeom prst="rect">
            <a:avLst/>
          </a:prstGeom>
          <a:solidFill>
            <a:schemeClr val="bg1"/>
          </a:solidFill>
          <a:ln w="9525">
            <a:solidFill>
              <a:srgbClr val="FF0000"/>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2000" b="1">
                <a:solidFill>
                  <a:schemeClr val="accent2"/>
                </a:solidFill>
              </a:rPr>
              <a:t>0-4 anni =+5%/anno, p&lt;0.03</a:t>
            </a:r>
          </a:p>
        </p:txBody>
      </p:sp>
      <p:sp>
        <p:nvSpPr>
          <p:cNvPr id="6153" name="Text Box 9">
            <a:extLst>
              <a:ext uri="{FF2B5EF4-FFF2-40B4-BE49-F238E27FC236}">
                <a16:creationId xmlns:a16="http://schemas.microsoft.com/office/drawing/2014/main" id="{A7461395-7FE2-CD5C-1EE9-1DFE7C269E9F}"/>
              </a:ext>
            </a:extLst>
          </p:cNvPr>
          <p:cNvSpPr txBox="1">
            <a:spLocks noChangeArrowheads="1"/>
          </p:cNvSpPr>
          <p:nvPr/>
        </p:nvSpPr>
        <p:spPr bwMode="auto">
          <a:xfrm>
            <a:off x="4667250" y="6335713"/>
            <a:ext cx="4368800" cy="406400"/>
          </a:xfrm>
          <a:prstGeom prst="rect">
            <a:avLst/>
          </a:prstGeom>
          <a:solidFill>
            <a:schemeClr val="bg1"/>
          </a:solidFill>
          <a:ln w="9525">
            <a:solidFill>
              <a:srgbClr val="FF0000"/>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2000" b="1">
                <a:solidFill>
                  <a:schemeClr val="accent2"/>
                </a:solidFill>
              </a:rPr>
              <a:t>5-9 anni  =+7.6%/anno p&lt;0.0001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50"/>
                                        </p:tgtEl>
                                        <p:attrNameLst>
                                          <p:attrName>style.visibility</p:attrName>
                                        </p:attrNameLst>
                                      </p:cBhvr>
                                      <p:to>
                                        <p:strVal val="visible"/>
                                      </p:to>
                                    </p:set>
                                    <p:anim calcmode="lin" valueType="num">
                                      <p:cBhvr additive="base">
                                        <p:cTn id="7" dur="500" fill="hold"/>
                                        <p:tgtEl>
                                          <p:spTgt spid="6150"/>
                                        </p:tgtEl>
                                        <p:attrNameLst>
                                          <p:attrName>ppt_x</p:attrName>
                                        </p:attrNameLst>
                                      </p:cBhvr>
                                      <p:tavLst>
                                        <p:tav tm="0">
                                          <p:val>
                                            <p:strVal val="#ppt_x"/>
                                          </p:val>
                                        </p:tav>
                                        <p:tav tm="100000">
                                          <p:val>
                                            <p:strVal val="#ppt_x"/>
                                          </p:val>
                                        </p:tav>
                                      </p:tavLst>
                                    </p:anim>
                                    <p:anim calcmode="lin" valueType="num">
                                      <p:cBhvr additive="base">
                                        <p:cTn id="8" dur="500" fill="hold"/>
                                        <p:tgtEl>
                                          <p:spTgt spid="615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51"/>
                                        </p:tgtEl>
                                        <p:attrNameLst>
                                          <p:attrName>style.visibility</p:attrName>
                                        </p:attrNameLst>
                                      </p:cBhvr>
                                      <p:to>
                                        <p:strVal val="visible"/>
                                      </p:to>
                                    </p:set>
                                    <p:anim calcmode="lin" valueType="num">
                                      <p:cBhvr additive="base">
                                        <p:cTn id="13" dur="500" fill="hold"/>
                                        <p:tgtEl>
                                          <p:spTgt spid="6151"/>
                                        </p:tgtEl>
                                        <p:attrNameLst>
                                          <p:attrName>ppt_x</p:attrName>
                                        </p:attrNameLst>
                                      </p:cBhvr>
                                      <p:tavLst>
                                        <p:tav tm="0">
                                          <p:val>
                                            <p:strVal val="#ppt_x"/>
                                          </p:val>
                                        </p:tav>
                                        <p:tav tm="100000">
                                          <p:val>
                                            <p:strVal val="#ppt_x"/>
                                          </p:val>
                                        </p:tav>
                                      </p:tavLst>
                                    </p:anim>
                                    <p:anim calcmode="lin" valueType="num">
                                      <p:cBhvr additive="base">
                                        <p:cTn id="14" dur="500" fill="hold"/>
                                        <p:tgtEl>
                                          <p:spTgt spid="615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152"/>
                                        </p:tgtEl>
                                        <p:attrNameLst>
                                          <p:attrName>style.visibility</p:attrName>
                                        </p:attrNameLst>
                                      </p:cBhvr>
                                      <p:to>
                                        <p:strVal val="visible"/>
                                      </p:to>
                                    </p:set>
                                    <p:anim calcmode="lin" valueType="num">
                                      <p:cBhvr additive="base">
                                        <p:cTn id="19" dur="500" fill="hold"/>
                                        <p:tgtEl>
                                          <p:spTgt spid="6152"/>
                                        </p:tgtEl>
                                        <p:attrNameLst>
                                          <p:attrName>ppt_x</p:attrName>
                                        </p:attrNameLst>
                                      </p:cBhvr>
                                      <p:tavLst>
                                        <p:tav tm="0">
                                          <p:val>
                                            <p:strVal val="#ppt_x"/>
                                          </p:val>
                                        </p:tav>
                                        <p:tav tm="100000">
                                          <p:val>
                                            <p:strVal val="#ppt_x"/>
                                          </p:val>
                                        </p:tav>
                                      </p:tavLst>
                                    </p:anim>
                                    <p:anim calcmode="lin" valueType="num">
                                      <p:cBhvr additive="base">
                                        <p:cTn id="20" dur="500" fill="hold"/>
                                        <p:tgtEl>
                                          <p:spTgt spid="615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153"/>
                                        </p:tgtEl>
                                        <p:attrNameLst>
                                          <p:attrName>style.visibility</p:attrName>
                                        </p:attrNameLst>
                                      </p:cBhvr>
                                      <p:to>
                                        <p:strVal val="visible"/>
                                      </p:to>
                                    </p:set>
                                    <p:anim calcmode="lin" valueType="num">
                                      <p:cBhvr additive="base">
                                        <p:cTn id="25" dur="500" fill="hold"/>
                                        <p:tgtEl>
                                          <p:spTgt spid="6153"/>
                                        </p:tgtEl>
                                        <p:attrNameLst>
                                          <p:attrName>ppt_x</p:attrName>
                                        </p:attrNameLst>
                                      </p:cBhvr>
                                      <p:tavLst>
                                        <p:tav tm="0">
                                          <p:val>
                                            <p:strVal val="#ppt_x"/>
                                          </p:val>
                                        </p:tav>
                                        <p:tav tm="100000">
                                          <p:val>
                                            <p:strVal val="#ppt_x"/>
                                          </p:val>
                                        </p:tav>
                                      </p:tavLst>
                                    </p:anim>
                                    <p:anim calcmode="lin" valueType="num">
                                      <p:cBhvr additive="base">
                                        <p:cTn id="26" dur="500" fill="hold"/>
                                        <p:tgtEl>
                                          <p:spTgt spid="61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animBg="1"/>
      <p:bldP spid="6151" grpId="0" animBg="1"/>
      <p:bldP spid="6152" grpId="0" animBg="1"/>
      <p:bldP spid="615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0" name="Oval 14">
            <a:extLst>
              <a:ext uri="{FF2B5EF4-FFF2-40B4-BE49-F238E27FC236}">
                <a16:creationId xmlns:a16="http://schemas.microsoft.com/office/drawing/2014/main" id="{F483628F-0BF6-DDC6-EDE8-6D86CC29C9B6}"/>
              </a:ext>
            </a:extLst>
          </p:cNvPr>
          <p:cNvSpPr>
            <a:spLocks noChangeArrowheads="1"/>
          </p:cNvSpPr>
          <p:nvPr/>
        </p:nvSpPr>
        <p:spPr bwMode="auto">
          <a:xfrm>
            <a:off x="4284663" y="476250"/>
            <a:ext cx="4535487" cy="6381750"/>
          </a:xfrm>
          <a:prstGeom prst="ellipse">
            <a:avLst/>
          </a:prstGeom>
          <a:solidFill>
            <a:srgbClr val="EAEAEA"/>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it-IT" altLang="it-IT" sz="1800"/>
          </a:p>
        </p:txBody>
      </p:sp>
      <p:pic>
        <p:nvPicPr>
          <p:cNvPr id="9219" name="Picture 3" descr="msotw9_temp0">
            <a:extLst>
              <a:ext uri="{FF2B5EF4-FFF2-40B4-BE49-F238E27FC236}">
                <a16:creationId xmlns:a16="http://schemas.microsoft.com/office/drawing/2014/main" id="{02CC7123-2DAA-E9C4-1996-0DD1A5EFD0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1196975"/>
            <a:ext cx="3589337" cy="446405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9875" name="Text Box 4">
            <a:extLst>
              <a:ext uri="{FF2B5EF4-FFF2-40B4-BE49-F238E27FC236}">
                <a16:creationId xmlns:a16="http://schemas.microsoft.com/office/drawing/2014/main" id="{0864A6E1-FBA3-79AE-997E-EA85E65CAC17}"/>
              </a:ext>
            </a:extLst>
          </p:cNvPr>
          <p:cNvSpPr txBox="1">
            <a:spLocks noChangeArrowheads="1"/>
          </p:cNvSpPr>
          <p:nvPr/>
        </p:nvSpPr>
        <p:spPr bwMode="auto">
          <a:xfrm>
            <a:off x="441325" y="95250"/>
            <a:ext cx="7010400" cy="636588"/>
          </a:xfrm>
          <a:prstGeom prst="rect">
            <a:avLst/>
          </a:prstGeom>
          <a:solidFill>
            <a:schemeClr val="bg1"/>
          </a:solidFill>
          <a:ln w="57150">
            <a:solidFill>
              <a:srgbClr val="FF0000"/>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b="1">
                <a:solidFill>
                  <a:srgbClr val="000066"/>
                </a:solidFill>
                <a:latin typeface="Times New Roman" panose="02020603050405020304" pitchFamily="18" charset="0"/>
              </a:rPr>
              <a:t>Le MICI e il Pediatra ( Crohn &gt; RCU )</a:t>
            </a:r>
          </a:p>
        </p:txBody>
      </p:sp>
      <p:sp>
        <p:nvSpPr>
          <p:cNvPr id="79876" name="Text Box 5">
            <a:extLst>
              <a:ext uri="{FF2B5EF4-FFF2-40B4-BE49-F238E27FC236}">
                <a16:creationId xmlns:a16="http://schemas.microsoft.com/office/drawing/2014/main" id="{86A9256D-009E-F0A7-326C-57D4253369BA}"/>
              </a:ext>
            </a:extLst>
          </p:cNvPr>
          <p:cNvSpPr txBox="1">
            <a:spLocks noChangeArrowheads="1"/>
          </p:cNvSpPr>
          <p:nvPr/>
        </p:nvSpPr>
        <p:spPr bwMode="auto">
          <a:xfrm>
            <a:off x="288925" y="1260475"/>
            <a:ext cx="2911475" cy="466725"/>
          </a:xfrm>
          <a:prstGeom prst="rect">
            <a:avLst/>
          </a:prstGeom>
          <a:solidFill>
            <a:schemeClr val="bg1"/>
          </a:solidFill>
          <a:ln w="952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1800" b="1">
                <a:solidFill>
                  <a:srgbClr val="000066"/>
                </a:solidFill>
                <a:latin typeface="Times New Roman" panose="02020603050405020304" pitchFamily="18" charset="0"/>
              </a:rPr>
              <a:t>Aumento incidenza                                                                      </a:t>
            </a:r>
            <a:endParaRPr lang="it-IT" altLang="it-IT" sz="1800" b="1">
              <a:solidFill>
                <a:srgbClr val="FF0000"/>
              </a:solidFill>
              <a:latin typeface="Times New Roman" panose="02020603050405020304" pitchFamily="18" charset="0"/>
            </a:endParaRPr>
          </a:p>
        </p:txBody>
      </p:sp>
      <p:pic>
        <p:nvPicPr>
          <p:cNvPr id="9223" name="Picture 7">
            <a:extLst>
              <a:ext uri="{FF2B5EF4-FFF2-40B4-BE49-F238E27FC236}">
                <a16:creationId xmlns:a16="http://schemas.microsoft.com/office/drawing/2014/main" id="{B9A9CC26-390B-F0CE-BC20-A1E937E715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50" y="3716338"/>
            <a:ext cx="2800350" cy="295275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9878" name="Text Box 8">
            <a:extLst>
              <a:ext uri="{FF2B5EF4-FFF2-40B4-BE49-F238E27FC236}">
                <a16:creationId xmlns:a16="http://schemas.microsoft.com/office/drawing/2014/main" id="{A1194DCB-6EF3-AB73-174A-B78AAF21E618}"/>
              </a:ext>
            </a:extLst>
          </p:cNvPr>
          <p:cNvSpPr txBox="1">
            <a:spLocks noChangeArrowheads="1"/>
          </p:cNvSpPr>
          <p:nvPr/>
        </p:nvSpPr>
        <p:spPr bwMode="auto">
          <a:xfrm>
            <a:off x="53975" y="2636838"/>
            <a:ext cx="3581400" cy="576262"/>
          </a:xfrm>
          <a:prstGeom prst="rect">
            <a:avLst/>
          </a:prstGeom>
          <a:solidFill>
            <a:srgbClr val="EAEAEA"/>
          </a:solidFill>
          <a:ln w="57150">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2800" b="1">
                <a:solidFill>
                  <a:srgbClr val="000066"/>
                </a:solidFill>
                <a:latin typeface="Times New Roman" panose="02020603050405020304" pitchFamily="18" charset="0"/>
              </a:rPr>
              <a:t>Specificita’ pediatrica</a:t>
            </a:r>
            <a:endParaRPr lang="it-IT" altLang="it-IT" sz="2800" b="1">
              <a:solidFill>
                <a:srgbClr val="FF0000"/>
              </a:solidFill>
              <a:latin typeface="Times New Roman" panose="02020603050405020304" pitchFamily="18" charset="0"/>
            </a:endParaRPr>
          </a:p>
        </p:txBody>
      </p:sp>
      <p:sp>
        <p:nvSpPr>
          <p:cNvPr id="9227" name="Line 11">
            <a:extLst>
              <a:ext uri="{FF2B5EF4-FFF2-40B4-BE49-F238E27FC236}">
                <a16:creationId xmlns:a16="http://schemas.microsoft.com/office/drawing/2014/main" id="{8726E76E-05C8-A7E4-CE1C-56251AAE78CB}"/>
              </a:ext>
            </a:extLst>
          </p:cNvPr>
          <p:cNvSpPr>
            <a:spLocks noChangeShapeType="1"/>
          </p:cNvSpPr>
          <p:nvPr/>
        </p:nvSpPr>
        <p:spPr bwMode="auto">
          <a:xfrm>
            <a:off x="3779838" y="2852738"/>
            <a:ext cx="381000"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9228" name="Oval 12">
            <a:extLst>
              <a:ext uri="{FF2B5EF4-FFF2-40B4-BE49-F238E27FC236}">
                <a16:creationId xmlns:a16="http://schemas.microsoft.com/office/drawing/2014/main" id="{F26D47CE-7446-A066-5B3D-EAD03BC00BE5}"/>
              </a:ext>
            </a:extLst>
          </p:cNvPr>
          <p:cNvSpPr>
            <a:spLocks noChangeArrowheads="1"/>
          </p:cNvSpPr>
          <p:nvPr/>
        </p:nvSpPr>
        <p:spPr bwMode="auto">
          <a:xfrm>
            <a:off x="684213" y="5445125"/>
            <a:ext cx="792162" cy="6477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it-IT" altLang="it-IT" sz="1800"/>
          </a:p>
        </p:txBody>
      </p:sp>
      <p:pic>
        <p:nvPicPr>
          <p:cNvPr id="9218" name="Picture 2" descr="EPSN0001">
            <a:extLst>
              <a:ext uri="{FF2B5EF4-FFF2-40B4-BE49-F238E27FC236}">
                <a16:creationId xmlns:a16="http://schemas.microsoft.com/office/drawing/2014/main" id="{693DB4F6-8674-5687-D62C-46517E2286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4581525"/>
            <a:ext cx="2809875" cy="21082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229" name="Oval 13">
            <a:extLst>
              <a:ext uri="{FF2B5EF4-FFF2-40B4-BE49-F238E27FC236}">
                <a16:creationId xmlns:a16="http://schemas.microsoft.com/office/drawing/2014/main" id="{CC30ADCB-E8B6-EBC3-EC09-8EF7AC81C8AB}"/>
              </a:ext>
            </a:extLst>
          </p:cNvPr>
          <p:cNvSpPr>
            <a:spLocks noChangeArrowheads="1"/>
          </p:cNvSpPr>
          <p:nvPr/>
        </p:nvSpPr>
        <p:spPr bwMode="auto">
          <a:xfrm>
            <a:off x="5614988" y="5103813"/>
            <a:ext cx="685800" cy="9144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endParaRPr lang="it-IT" altLang="it-IT" sz="1800">
              <a:solidFill>
                <a:srgbClr val="33CC33"/>
              </a:solidFill>
              <a:latin typeface="Times New Roman" panose="02020603050405020304" pitchFamily="18" charset="0"/>
            </a:endParaRPr>
          </a:p>
        </p:txBody>
      </p:sp>
      <p:sp>
        <p:nvSpPr>
          <p:cNvPr id="9231" name="Line 15">
            <a:extLst>
              <a:ext uri="{FF2B5EF4-FFF2-40B4-BE49-F238E27FC236}">
                <a16:creationId xmlns:a16="http://schemas.microsoft.com/office/drawing/2014/main" id="{6F686832-46E9-CE47-2E51-2D7DB5707918}"/>
              </a:ext>
            </a:extLst>
          </p:cNvPr>
          <p:cNvSpPr>
            <a:spLocks noChangeShapeType="1"/>
          </p:cNvSpPr>
          <p:nvPr/>
        </p:nvSpPr>
        <p:spPr bwMode="auto">
          <a:xfrm>
            <a:off x="1692275" y="3357563"/>
            <a:ext cx="0" cy="287337"/>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227"/>
                                        </p:tgtEl>
                                        <p:attrNameLst>
                                          <p:attrName>style.visibility</p:attrName>
                                        </p:attrNameLst>
                                      </p:cBhvr>
                                      <p:to>
                                        <p:strVal val="visible"/>
                                      </p:to>
                                    </p:set>
                                    <p:anim calcmode="lin" valueType="num">
                                      <p:cBhvr additive="base">
                                        <p:cTn id="7" dur="500" fill="hold"/>
                                        <p:tgtEl>
                                          <p:spTgt spid="9227"/>
                                        </p:tgtEl>
                                        <p:attrNameLst>
                                          <p:attrName>ppt_x</p:attrName>
                                        </p:attrNameLst>
                                      </p:cBhvr>
                                      <p:tavLst>
                                        <p:tav tm="0">
                                          <p:val>
                                            <p:strVal val="#ppt_x"/>
                                          </p:val>
                                        </p:tav>
                                        <p:tav tm="100000">
                                          <p:val>
                                            <p:strVal val="#ppt_x"/>
                                          </p:val>
                                        </p:tav>
                                      </p:tavLst>
                                    </p:anim>
                                    <p:anim calcmode="lin" valueType="num">
                                      <p:cBhvr additive="base">
                                        <p:cTn id="8" dur="500" fill="hold"/>
                                        <p:tgtEl>
                                          <p:spTgt spid="92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230"/>
                                        </p:tgtEl>
                                        <p:attrNameLst>
                                          <p:attrName>style.visibility</p:attrName>
                                        </p:attrNameLst>
                                      </p:cBhvr>
                                      <p:to>
                                        <p:strVal val="visible"/>
                                      </p:to>
                                    </p:set>
                                    <p:anim calcmode="lin" valueType="num">
                                      <p:cBhvr additive="base">
                                        <p:cTn id="11" dur="500" fill="hold"/>
                                        <p:tgtEl>
                                          <p:spTgt spid="9230"/>
                                        </p:tgtEl>
                                        <p:attrNameLst>
                                          <p:attrName>ppt_x</p:attrName>
                                        </p:attrNameLst>
                                      </p:cBhvr>
                                      <p:tavLst>
                                        <p:tav tm="0">
                                          <p:val>
                                            <p:strVal val="#ppt_x"/>
                                          </p:val>
                                        </p:tav>
                                        <p:tav tm="100000">
                                          <p:val>
                                            <p:strVal val="#ppt_x"/>
                                          </p:val>
                                        </p:tav>
                                      </p:tavLst>
                                    </p:anim>
                                    <p:anim calcmode="lin" valueType="num">
                                      <p:cBhvr additive="base">
                                        <p:cTn id="12" dur="500" fill="hold"/>
                                        <p:tgtEl>
                                          <p:spTgt spid="923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219"/>
                                        </p:tgtEl>
                                        <p:attrNameLst>
                                          <p:attrName>style.visibility</p:attrName>
                                        </p:attrNameLst>
                                      </p:cBhvr>
                                      <p:to>
                                        <p:strVal val="visible"/>
                                      </p:to>
                                    </p:set>
                                    <p:anim calcmode="lin" valueType="num">
                                      <p:cBhvr additive="base">
                                        <p:cTn id="15" dur="500" fill="hold"/>
                                        <p:tgtEl>
                                          <p:spTgt spid="9219"/>
                                        </p:tgtEl>
                                        <p:attrNameLst>
                                          <p:attrName>ppt_x</p:attrName>
                                        </p:attrNameLst>
                                      </p:cBhvr>
                                      <p:tavLst>
                                        <p:tav tm="0">
                                          <p:val>
                                            <p:strVal val="#ppt_x"/>
                                          </p:val>
                                        </p:tav>
                                        <p:tav tm="100000">
                                          <p:val>
                                            <p:strVal val="#ppt_x"/>
                                          </p:val>
                                        </p:tav>
                                      </p:tavLst>
                                    </p:anim>
                                    <p:anim calcmode="lin" valueType="num">
                                      <p:cBhvr additive="base">
                                        <p:cTn id="16" dur="500" fill="hold"/>
                                        <p:tgtEl>
                                          <p:spTgt spid="9219"/>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9218"/>
                                        </p:tgtEl>
                                        <p:attrNameLst>
                                          <p:attrName>style.visibility</p:attrName>
                                        </p:attrNameLst>
                                      </p:cBhvr>
                                      <p:to>
                                        <p:strVal val="visible"/>
                                      </p:to>
                                    </p:set>
                                    <p:anim calcmode="lin" valueType="num">
                                      <p:cBhvr additive="base">
                                        <p:cTn id="21" dur="500" fill="hold"/>
                                        <p:tgtEl>
                                          <p:spTgt spid="9218"/>
                                        </p:tgtEl>
                                        <p:attrNameLst>
                                          <p:attrName>ppt_x</p:attrName>
                                        </p:attrNameLst>
                                      </p:cBhvr>
                                      <p:tavLst>
                                        <p:tav tm="0">
                                          <p:val>
                                            <p:strVal val="#ppt_x"/>
                                          </p:val>
                                        </p:tav>
                                        <p:tav tm="100000">
                                          <p:val>
                                            <p:strVal val="#ppt_x"/>
                                          </p:val>
                                        </p:tav>
                                      </p:tavLst>
                                    </p:anim>
                                    <p:anim calcmode="lin" valueType="num">
                                      <p:cBhvr additive="base">
                                        <p:cTn id="22" dur="500" fill="hold"/>
                                        <p:tgtEl>
                                          <p:spTgt spid="921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229"/>
                                        </p:tgtEl>
                                        <p:attrNameLst>
                                          <p:attrName>style.visibility</p:attrName>
                                        </p:attrNameLst>
                                      </p:cBhvr>
                                      <p:to>
                                        <p:strVal val="visible"/>
                                      </p:to>
                                    </p:set>
                                    <p:anim calcmode="lin" valueType="num">
                                      <p:cBhvr additive="base">
                                        <p:cTn id="25" dur="500" fill="hold"/>
                                        <p:tgtEl>
                                          <p:spTgt spid="9229"/>
                                        </p:tgtEl>
                                        <p:attrNameLst>
                                          <p:attrName>ppt_x</p:attrName>
                                        </p:attrNameLst>
                                      </p:cBhvr>
                                      <p:tavLst>
                                        <p:tav tm="0">
                                          <p:val>
                                            <p:strVal val="#ppt_x"/>
                                          </p:val>
                                        </p:tav>
                                        <p:tav tm="100000">
                                          <p:val>
                                            <p:strVal val="#ppt_x"/>
                                          </p:val>
                                        </p:tav>
                                      </p:tavLst>
                                    </p:anim>
                                    <p:anim calcmode="lin" valueType="num">
                                      <p:cBhvr additive="base">
                                        <p:cTn id="26" dur="500" fill="hold"/>
                                        <p:tgtEl>
                                          <p:spTgt spid="9229"/>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9223"/>
                                        </p:tgtEl>
                                        <p:attrNameLst>
                                          <p:attrName>style.visibility</p:attrName>
                                        </p:attrNameLst>
                                      </p:cBhvr>
                                      <p:to>
                                        <p:strVal val="visible"/>
                                      </p:to>
                                    </p:set>
                                    <p:anim calcmode="lin" valueType="num">
                                      <p:cBhvr additive="base">
                                        <p:cTn id="31" dur="500" fill="hold"/>
                                        <p:tgtEl>
                                          <p:spTgt spid="9223"/>
                                        </p:tgtEl>
                                        <p:attrNameLst>
                                          <p:attrName>ppt_x</p:attrName>
                                        </p:attrNameLst>
                                      </p:cBhvr>
                                      <p:tavLst>
                                        <p:tav tm="0">
                                          <p:val>
                                            <p:strVal val="#ppt_x"/>
                                          </p:val>
                                        </p:tav>
                                        <p:tav tm="100000">
                                          <p:val>
                                            <p:strVal val="#ppt_x"/>
                                          </p:val>
                                        </p:tav>
                                      </p:tavLst>
                                    </p:anim>
                                    <p:anim calcmode="lin" valueType="num">
                                      <p:cBhvr additive="base">
                                        <p:cTn id="32" dur="500" fill="hold"/>
                                        <p:tgtEl>
                                          <p:spTgt spid="922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231"/>
                                        </p:tgtEl>
                                        <p:attrNameLst>
                                          <p:attrName>style.visibility</p:attrName>
                                        </p:attrNameLst>
                                      </p:cBhvr>
                                      <p:to>
                                        <p:strVal val="visible"/>
                                      </p:to>
                                    </p:set>
                                    <p:anim calcmode="lin" valueType="num">
                                      <p:cBhvr additive="base">
                                        <p:cTn id="35" dur="500" fill="hold"/>
                                        <p:tgtEl>
                                          <p:spTgt spid="9231"/>
                                        </p:tgtEl>
                                        <p:attrNameLst>
                                          <p:attrName>ppt_x</p:attrName>
                                        </p:attrNameLst>
                                      </p:cBhvr>
                                      <p:tavLst>
                                        <p:tav tm="0">
                                          <p:val>
                                            <p:strVal val="#ppt_x"/>
                                          </p:val>
                                        </p:tav>
                                        <p:tav tm="100000">
                                          <p:val>
                                            <p:strVal val="#ppt_x"/>
                                          </p:val>
                                        </p:tav>
                                      </p:tavLst>
                                    </p:anim>
                                    <p:anim calcmode="lin" valueType="num">
                                      <p:cBhvr additive="base">
                                        <p:cTn id="36" dur="500" fill="hold"/>
                                        <p:tgtEl>
                                          <p:spTgt spid="923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228"/>
                                        </p:tgtEl>
                                        <p:attrNameLst>
                                          <p:attrName>style.visibility</p:attrName>
                                        </p:attrNameLst>
                                      </p:cBhvr>
                                      <p:to>
                                        <p:strVal val="visible"/>
                                      </p:to>
                                    </p:set>
                                    <p:anim calcmode="lin" valueType="num">
                                      <p:cBhvr additive="base">
                                        <p:cTn id="39" dur="500" fill="hold"/>
                                        <p:tgtEl>
                                          <p:spTgt spid="9228"/>
                                        </p:tgtEl>
                                        <p:attrNameLst>
                                          <p:attrName>ppt_x</p:attrName>
                                        </p:attrNameLst>
                                      </p:cBhvr>
                                      <p:tavLst>
                                        <p:tav tm="0">
                                          <p:val>
                                            <p:strVal val="#ppt_x"/>
                                          </p:val>
                                        </p:tav>
                                        <p:tav tm="100000">
                                          <p:val>
                                            <p:strVal val="#ppt_x"/>
                                          </p:val>
                                        </p:tav>
                                      </p:tavLst>
                                    </p:anim>
                                    <p:anim calcmode="lin" valueType="num">
                                      <p:cBhvr additive="base">
                                        <p:cTn id="40" dur="500" fill="hold"/>
                                        <p:tgtEl>
                                          <p:spTgt spid="92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0" grpId="0" animBg="1"/>
      <p:bldP spid="9228" grpId="0" animBg="1"/>
      <p:bldP spid="922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ext Box 3">
            <a:extLst>
              <a:ext uri="{FF2B5EF4-FFF2-40B4-BE49-F238E27FC236}">
                <a16:creationId xmlns:a16="http://schemas.microsoft.com/office/drawing/2014/main" id="{69E5DE53-EBF4-3781-F176-9C990890460B}"/>
              </a:ext>
            </a:extLst>
          </p:cNvPr>
          <p:cNvSpPr txBox="1">
            <a:spLocks noChangeArrowheads="1"/>
          </p:cNvSpPr>
          <p:nvPr/>
        </p:nvSpPr>
        <p:spPr bwMode="auto">
          <a:xfrm>
            <a:off x="441325" y="95250"/>
            <a:ext cx="7010400" cy="636588"/>
          </a:xfrm>
          <a:prstGeom prst="rect">
            <a:avLst/>
          </a:prstGeom>
          <a:solidFill>
            <a:schemeClr val="bg1"/>
          </a:solidFill>
          <a:ln w="57150">
            <a:solidFill>
              <a:srgbClr val="FF0000"/>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b="1">
                <a:solidFill>
                  <a:srgbClr val="000066"/>
                </a:solidFill>
                <a:latin typeface="Times New Roman" panose="02020603050405020304" pitchFamily="18" charset="0"/>
              </a:rPr>
              <a:t>Le MICI e il Pediatra ( Crohn &gt; RCU )</a:t>
            </a:r>
          </a:p>
        </p:txBody>
      </p:sp>
      <p:sp>
        <p:nvSpPr>
          <p:cNvPr id="80898" name="Text Box 4">
            <a:extLst>
              <a:ext uri="{FF2B5EF4-FFF2-40B4-BE49-F238E27FC236}">
                <a16:creationId xmlns:a16="http://schemas.microsoft.com/office/drawing/2014/main" id="{76C98C40-B464-1332-7B16-DD0B0DA37689}"/>
              </a:ext>
            </a:extLst>
          </p:cNvPr>
          <p:cNvSpPr txBox="1">
            <a:spLocks noChangeArrowheads="1"/>
          </p:cNvSpPr>
          <p:nvPr/>
        </p:nvSpPr>
        <p:spPr bwMode="auto">
          <a:xfrm>
            <a:off x="107950" y="1260475"/>
            <a:ext cx="2911475" cy="466725"/>
          </a:xfrm>
          <a:prstGeom prst="rect">
            <a:avLst/>
          </a:prstGeom>
          <a:solidFill>
            <a:schemeClr val="bg1"/>
          </a:solidFill>
          <a:ln w="952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1800">
                <a:solidFill>
                  <a:srgbClr val="000066"/>
                </a:solidFill>
              </a:rPr>
              <a:t>Aumento incidenza                                                                      </a:t>
            </a:r>
            <a:endParaRPr lang="it-IT" altLang="it-IT" sz="1800">
              <a:solidFill>
                <a:srgbClr val="FF0000"/>
              </a:solidFill>
            </a:endParaRPr>
          </a:p>
        </p:txBody>
      </p:sp>
      <p:sp>
        <p:nvSpPr>
          <p:cNvPr id="80899" name="Text Box 5">
            <a:extLst>
              <a:ext uri="{FF2B5EF4-FFF2-40B4-BE49-F238E27FC236}">
                <a16:creationId xmlns:a16="http://schemas.microsoft.com/office/drawing/2014/main" id="{C19AC866-DCB6-F54D-0B7B-FCF6067AE95C}"/>
              </a:ext>
            </a:extLst>
          </p:cNvPr>
          <p:cNvSpPr txBox="1">
            <a:spLocks noChangeArrowheads="1"/>
          </p:cNvSpPr>
          <p:nvPr/>
        </p:nvSpPr>
        <p:spPr bwMode="auto">
          <a:xfrm>
            <a:off x="85725" y="4298950"/>
            <a:ext cx="3333750" cy="1430338"/>
          </a:xfrm>
          <a:prstGeom prst="rect">
            <a:avLst/>
          </a:prstGeom>
          <a:solidFill>
            <a:srgbClr val="EAEAEA"/>
          </a:solidFill>
          <a:ln w="57150">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2800" b="1">
                <a:solidFill>
                  <a:srgbClr val="000066"/>
                </a:solidFill>
              </a:rPr>
              <a:t>Molte facce e…</a:t>
            </a:r>
          </a:p>
          <a:p>
            <a:pPr eaLnBrk="1" hangingPunct="1">
              <a:spcBef>
                <a:spcPct val="0"/>
              </a:spcBef>
              <a:buFontTx/>
              <a:buNone/>
            </a:pPr>
            <a:r>
              <a:rPr lang="it-IT" altLang="it-IT" sz="2800" b="1">
                <a:solidFill>
                  <a:srgbClr val="000066"/>
                </a:solidFill>
              </a:rPr>
              <a:t>ritardo diagnostico </a:t>
            </a:r>
            <a:endParaRPr lang="it-IT" altLang="it-IT" sz="2800" b="1">
              <a:solidFill>
                <a:srgbClr val="FF0000"/>
              </a:solidFill>
            </a:endParaRPr>
          </a:p>
        </p:txBody>
      </p:sp>
      <p:sp>
        <p:nvSpPr>
          <p:cNvPr id="80900" name="Text Box 7">
            <a:extLst>
              <a:ext uri="{FF2B5EF4-FFF2-40B4-BE49-F238E27FC236}">
                <a16:creationId xmlns:a16="http://schemas.microsoft.com/office/drawing/2014/main" id="{A062AA4B-AF09-BF71-8533-174F103DBE36}"/>
              </a:ext>
            </a:extLst>
          </p:cNvPr>
          <p:cNvSpPr txBox="1">
            <a:spLocks noChangeArrowheads="1"/>
          </p:cNvSpPr>
          <p:nvPr/>
        </p:nvSpPr>
        <p:spPr bwMode="auto">
          <a:xfrm>
            <a:off x="66675" y="2636838"/>
            <a:ext cx="3352800" cy="466725"/>
          </a:xfrm>
          <a:prstGeom prst="rect">
            <a:avLst/>
          </a:prstGeom>
          <a:solidFill>
            <a:schemeClr val="bg1"/>
          </a:solidFill>
          <a:ln w="952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1800">
                <a:solidFill>
                  <a:srgbClr val="000066"/>
                </a:solidFill>
              </a:rPr>
              <a:t>Specificita’ pediatrica</a:t>
            </a:r>
            <a:endParaRPr lang="it-IT" altLang="it-IT" sz="1800">
              <a:solidFill>
                <a:srgbClr val="FF0000"/>
              </a:solidFill>
            </a:endParaRPr>
          </a:p>
        </p:txBody>
      </p:sp>
      <p:sp>
        <p:nvSpPr>
          <p:cNvPr id="80901" name="Oval 11">
            <a:extLst>
              <a:ext uri="{FF2B5EF4-FFF2-40B4-BE49-F238E27FC236}">
                <a16:creationId xmlns:a16="http://schemas.microsoft.com/office/drawing/2014/main" id="{32C7B1CB-45B0-9F32-9E9C-B33169E5B41E}"/>
              </a:ext>
            </a:extLst>
          </p:cNvPr>
          <p:cNvSpPr>
            <a:spLocks noChangeArrowheads="1"/>
          </p:cNvSpPr>
          <p:nvPr/>
        </p:nvSpPr>
        <p:spPr bwMode="auto">
          <a:xfrm>
            <a:off x="3878263" y="2924175"/>
            <a:ext cx="5230812" cy="3733800"/>
          </a:xfrm>
          <a:prstGeom prst="ellipse">
            <a:avLst/>
          </a:prstGeom>
          <a:solidFill>
            <a:srgbClr val="EAEAEA"/>
          </a:solidFill>
          <a:ln w="38100">
            <a:solidFill>
              <a:srgbClr val="FF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it-IT" altLang="it-IT" sz="1800"/>
          </a:p>
        </p:txBody>
      </p:sp>
      <p:pic>
        <p:nvPicPr>
          <p:cNvPr id="2" name="Picture 2" descr="msotw9_temp0">
            <a:extLst>
              <a:ext uri="{FF2B5EF4-FFF2-40B4-BE49-F238E27FC236}">
                <a16:creationId xmlns:a16="http://schemas.microsoft.com/office/drawing/2014/main" id="{F2A47687-C71F-45CF-98A9-A1326D963C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4797425"/>
            <a:ext cx="1506537"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Object 6">
            <a:extLst>
              <a:ext uri="{FF2B5EF4-FFF2-40B4-BE49-F238E27FC236}">
                <a16:creationId xmlns:a16="http://schemas.microsoft.com/office/drawing/2014/main" id="{8CF878FC-25D7-D271-6FF8-B1490AF51923}"/>
              </a:ext>
            </a:extLst>
          </p:cNvPr>
          <p:cNvGraphicFramePr>
            <a:graphicFrameLocks noChangeAspect="1"/>
          </p:cNvGraphicFramePr>
          <p:nvPr/>
        </p:nvGraphicFramePr>
        <p:xfrm>
          <a:off x="4343400" y="3308350"/>
          <a:ext cx="2608263" cy="1276350"/>
        </p:xfrm>
        <a:graphic>
          <a:graphicData uri="http://schemas.openxmlformats.org/presentationml/2006/ole">
            <mc:AlternateContent xmlns:mc="http://schemas.openxmlformats.org/markup-compatibility/2006">
              <mc:Choice xmlns:v="urn:schemas-microsoft-com:vml" Requires="v">
                <p:oleObj name="Image" r:id="rId3" imgW="8489950" imgH="2533650" progId="Photoshop.Image.5">
                  <p:embed/>
                </p:oleObj>
              </mc:Choice>
              <mc:Fallback>
                <p:oleObj name="Image" r:id="rId3" imgW="8489950" imgH="2533650" progId="Photoshop.Image.5">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308350"/>
                        <a:ext cx="2608263" cy="127635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200" name="Picture 8">
            <a:extLst>
              <a:ext uri="{FF2B5EF4-FFF2-40B4-BE49-F238E27FC236}">
                <a16:creationId xmlns:a16="http://schemas.microsoft.com/office/drawing/2014/main" id="{97D81042-A4E1-7283-0DFF-5AEAC1E071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756150"/>
            <a:ext cx="898525" cy="9906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201" name="Picture 9">
            <a:extLst>
              <a:ext uri="{FF2B5EF4-FFF2-40B4-BE49-F238E27FC236}">
                <a16:creationId xmlns:a16="http://schemas.microsoft.com/office/drawing/2014/main" id="{1AD22CE7-0AB8-528D-6263-15DC71F4CC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4663" y="4581525"/>
            <a:ext cx="1295400" cy="9779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202" name="Picture 10">
            <a:extLst>
              <a:ext uri="{FF2B5EF4-FFF2-40B4-BE49-F238E27FC236}">
                <a16:creationId xmlns:a16="http://schemas.microsoft.com/office/drawing/2014/main" id="{1EB2F930-EA40-2095-70BC-5C75BD5BA7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2400" y="4070350"/>
            <a:ext cx="1219200" cy="116046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205" name="Picture 13" descr="msotw9_temp0">
            <a:extLst>
              <a:ext uri="{FF2B5EF4-FFF2-40B4-BE49-F238E27FC236}">
                <a16:creationId xmlns:a16="http://schemas.microsoft.com/office/drawing/2014/main" id="{4DE3FB97-349A-1D8F-1823-AA860B32A1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4200" y="5137150"/>
            <a:ext cx="644525" cy="1066800"/>
          </a:xfrm>
          <a:prstGeom prst="rect">
            <a:avLst/>
          </a:prstGeom>
          <a:noFill/>
          <a:ln w="31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206" name="Picture 14" descr="03_011erytema">
            <a:hlinkClick r:id="rId9"/>
            <a:extLst>
              <a:ext uri="{FF2B5EF4-FFF2-40B4-BE49-F238E27FC236}">
                <a16:creationId xmlns:a16="http://schemas.microsoft.com/office/drawing/2014/main" id="{8494FAF8-0436-7523-0288-98A42A74704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86600" y="3841750"/>
            <a:ext cx="558800" cy="10668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207" name="Picture 15" descr="profita3">
            <a:extLst>
              <a:ext uri="{FF2B5EF4-FFF2-40B4-BE49-F238E27FC236}">
                <a16:creationId xmlns:a16="http://schemas.microsoft.com/office/drawing/2014/main" id="{A214F53D-8EF6-A9D7-DC3D-B9F713EDE09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41452" t="14180" r="17133" b="37219"/>
          <a:stretch>
            <a:fillRect/>
          </a:stretch>
        </p:blipFill>
        <p:spPr bwMode="auto">
          <a:xfrm>
            <a:off x="7092950" y="2924175"/>
            <a:ext cx="990600" cy="8715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208" name="Picture 16" descr="PICT0072">
            <a:extLst>
              <a:ext uri="{FF2B5EF4-FFF2-40B4-BE49-F238E27FC236}">
                <a16:creationId xmlns:a16="http://schemas.microsoft.com/office/drawing/2014/main" id="{815CBD59-60D1-CA6A-53CD-A283DFE770D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11638" y="2852738"/>
            <a:ext cx="1152525" cy="8636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80911" name="Line 17">
            <a:extLst>
              <a:ext uri="{FF2B5EF4-FFF2-40B4-BE49-F238E27FC236}">
                <a16:creationId xmlns:a16="http://schemas.microsoft.com/office/drawing/2014/main" id="{660A5867-55B1-4BB6-EFB2-6E4D876A5FE8}"/>
              </a:ext>
            </a:extLst>
          </p:cNvPr>
          <p:cNvSpPr>
            <a:spLocks noChangeShapeType="1"/>
          </p:cNvSpPr>
          <p:nvPr/>
        </p:nvSpPr>
        <p:spPr bwMode="auto">
          <a:xfrm>
            <a:off x="3492500" y="4797425"/>
            <a:ext cx="287338"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8207"/>
                                        </p:tgtEl>
                                        <p:attrNameLst>
                                          <p:attrName>style.visibility</p:attrName>
                                        </p:attrNameLst>
                                      </p:cBhvr>
                                      <p:to>
                                        <p:strVal val="visible"/>
                                      </p:to>
                                    </p:set>
                                    <p:anim calcmode="lin" valueType="num">
                                      <p:cBhvr additive="base">
                                        <p:cTn id="17" dur="500" fill="hold"/>
                                        <p:tgtEl>
                                          <p:spTgt spid="8207"/>
                                        </p:tgtEl>
                                        <p:attrNameLst>
                                          <p:attrName>ppt_x</p:attrName>
                                        </p:attrNameLst>
                                      </p:cBhvr>
                                      <p:tavLst>
                                        <p:tav tm="0">
                                          <p:val>
                                            <p:strVal val="#ppt_x"/>
                                          </p:val>
                                        </p:tav>
                                        <p:tav tm="100000">
                                          <p:val>
                                            <p:strVal val="#ppt_x"/>
                                          </p:val>
                                        </p:tav>
                                      </p:tavLst>
                                    </p:anim>
                                    <p:anim calcmode="lin" valueType="num">
                                      <p:cBhvr additive="base">
                                        <p:cTn id="18" dur="500" fill="hold"/>
                                        <p:tgtEl>
                                          <p:spTgt spid="820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206"/>
                                        </p:tgtEl>
                                        <p:attrNameLst>
                                          <p:attrName>style.visibility</p:attrName>
                                        </p:attrNameLst>
                                      </p:cBhvr>
                                      <p:to>
                                        <p:strVal val="visible"/>
                                      </p:to>
                                    </p:set>
                                    <p:anim calcmode="lin" valueType="num">
                                      <p:cBhvr additive="base">
                                        <p:cTn id="21" dur="500" fill="hold"/>
                                        <p:tgtEl>
                                          <p:spTgt spid="8206"/>
                                        </p:tgtEl>
                                        <p:attrNameLst>
                                          <p:attrName>ppt_x</p:attrName>
                                        </p:attrNameLst>
                                      </p:cBhvr>
                                      <p:tavLst>
                                        <p:tav tm="0">
                                          <p:val>
                                            <p:strVal val="#ppt_x"/>
                                          </p:val>
                                        </p:tav>
                                        <p:tav tm="100000">
                                          <p:val>
                                            <p:strVal val="#ppt_x"/>
                                          </p:val>
                                        </p:tav>
                                      </p:tavLst>
                                    </p:anim>
                                    <p:anim calcmode="lin" valueType="num">
                                      <p:cBhvr additive="base">
                                        <p:cTn id="22" dur="500" fill="hold"/>
                                        <p:tgtEl>
                                          <p:spTgt spid="8206"/>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202"/>
                                        </p:tgtEl>
                                        <p:attrNameLst>
                                          <p:attrName>style.visibility</p:attrName>
                                        </p:attrNameLst>
                                      </p:cBhvr>
                                      <p:to>
                                        <p:strVal val="visible"/>
                                      </p:to>
                                    </p:set>
                                    <p:anim calcmode="lin" valueType="num">
                                      <p:cBhvr additive="base">
                                        <p:cTn id="27" dur="500" fill="hold"/>
                                        <p:tgtEl>
                                          <p:spTgt spid="8202"/>
                                        </p:tgtEl>
                                        <p:attrNameLst>
                                          <p:attrName>ppt_x</p:attrName>
                                        </p:attrNameLst>
                                      </p:cBhvr>
                                      <p:tavLst>
                                        <p:tav tm="0">
                                          <p:val>
                                            <p:strVal val="#ppt_x"/>
                                          </p:val>
                                        </p:tav>
                                        <p:tav tm="100000">
                                          <p:val>
                                            <p:strVal val="#ppt_x"/>
                                          </p:val>
                                        </p:tav>
                                      </p:tavLst>
                                    </p:anim>
                                    <p:anim calcmode="lin" valueType="num">
                                      <p:cBhvr additive="base">
                                        <p:cTn id="28" dur="500" fill="hold"/>
                                        <p:tgtEl>
                                          <p:spTgt spid="820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205"/>
                                        </p:tgtEl>
                                        <p:attrNameLst>
                                          <p:attrName>style.visibility</p:attrName>
                                        </p:attrNameLst>
                                      </p:cBhvr>
                                      <p:to>
                                        <p:strVal val="visible"/>
                                      </p:to>
                                    </p:set>
                                    <p:anim calcmode="lin" valueType="num">
                                      <p:cBhvr additive="base">
                                        <p:cTn id="31" dur="500" fill="hold"/>
                                        <p:tgtEl>
                                          <p:spTgt spid="8205"/>
                                        </p:tgtEl>
                                        <p:attrNameLst>
                                          <p:attrName>ppt_x</p:attrName>
                                        </p:attrNameLst>
                                      </p:cBhvr>
                                      <p:tavLst>
                                        <p:tav tm="0">
                                          <p:val>
                                            <p:strVal val="#ppt_x"/>
                                          </p:val>
                                        </p:tav>
                                        <p:tav tm="100000">
                                          <p:val>
                                            <p:strVal val="#ppt_x"/>
                                          </p:val>
                                        </p:tav>
                                      </p:tavLst>
                                    </p:anim>
                                    <p:anim calcmode="lin" valueType="num">
                                      <p:cBhvr additive="base">
                                        <p:cTn id="32" dur="500" fill="hold"/>
                                        <p:tgtEl>
                                          <p:spTgt spid="8205"/>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200"/>
                                        </p:tgtEl>
                                        <p:attrNameLst>
                                          <p:attrName>style.visibility</p:attrName>
                                        </p:attrNameLst>
                                      </p:cBhvr>
                                      <p:to>
                                        <p:strVal val="visible"/>
                                      </p:to>
                                    </p:set>
                                    <p:anim calcmode="lin" valueType="num">
                                      <p:cBhvr additive="base">
                                        <p:cTn id="37" dur="500" fill="hold"/>
                                        <p:tgtEl>
                                          <p:spTgt spid="8200"/>
                                        </p:tgtEl>
                                        <p:attrNameLst>
                                          <p:attrName>ppt_x</p:attrName>
                                        </p:attrNameLst>
                                      </p:cBhvr>
                                      <p:tavLst>
                                        <p:tav tm="0">
                                          <p:val>
                                            <p:strVal val="#ppt_x"/>
                                          </p:val>
                                        </p:tav>
                                        <p:tav tm="100000">
                                          <p:val>
                                            <p:strVal val="#ppt_x"/>
                                          </p:val>
                                        </p:tav>
                                      </p:tavLst>
                                    </p:anim>
                                    <p:anim calcmode="lin" valueType="num">
                                      <p:cBhvr additive="base">
                                        <p:cTn id="38" dur="500" fill="hold"/>
                                        <p:tgtEl>
                                          <p:spTgt spid="8200"/>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201"/>
                                        </p:tgtEl>
                                        <p:attrNameLst>
                                          <p:attrName>style.visibility</p:attrName>
                                        </p:attrNameLst>
                                      </p:cBhvr>
                                      <p:to>
                                        <p:strVal val="visible"/>
                                      </p:to>
                                    </p:set>
                                    <p:anim calcmode="lin" valueType="num">
                                      <p:cBhvr additive="base">
                                        <p:cTn id="43" dur="500" fill="hold"/>
                                        <p:tgtEl>
                                          <p:spTgt spid="8201"/>
                                        </p:tgtEl>
                                        <p:attrNameLst>
                                          <p:attrName>ppt_x</p:attrName>
                                        </p:attrNameLst>
                                      </p:cBhvr>
                                      <p:tavLst>
                                        <p:tav tm="0">
                                          <p:val>
                                            <p:strVal val="#ppt_x"/>
                                          </p:val>
                                        </p:tav>
                                        <p:tav tm="100000">
                                          <p:val>
                                            <p:strVal val="#ppt_x"/>
                                          </p:val>
                                        </p:tav>
                                      </p:tavLst>
                                    </p:anim>
                                    <p:anim calcmode="lin" valueType="num">
                                      <p:cBhvr additive="base">
                                        <p:cTn id="44" dur="500" fill="hold"/>
                                        <p:tgtEl>
                                          <p:spTgt spid="820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208"/>
                                        </p:tgtEl>
                                        <p:attrNameLst>
                                          <p:attrName>style.visibility</p:attrName>
                                        </p:attrNameLst>
                                      </p:cBhvr>
                                      <p:to>
                                        <p:strVal val="visible"/>
                                      </p:to>
                                    </p:set>
                                    <p:anim calcmode="lin" valueType="num">
                                      <p:cBhvr additive="base">
                                        <p:cTn id="47" dur="500" fill="hold"/>
                                        <p:tgtEl>
                                          <p:spTgt spid="8208"/>
                                        </p:tgtEl>
                                        <p:attrNameLst>
                                          <p:attrName>ppt_x</p:attrName>
                                        </p:attrNameLst>
                                      </p:cBhvr>
                                      <p:tavLst>
                                        <p:tav tm="0">
                                          <p:val>
                                            <p:strVal val="#ppt_x"/>
                                          </p:val>
                                        </p:tav>
                                        <p:tav tm="100000">
                                          <p:val>
                                            <p:strVal val="#ppt_x"/>
                                          </p:val>
                                        </p:tav>
                                      </p:tavLst>
                                    </p:anim>
                                    <p:anim calcmode="lin" valueType="num">
                                      <p:cBhvr additive="base">
                                        <p:cTn id="48" dur="500" fill="hold"/>
                                        <p:tgtEl>
                                          <p:spTgt spid="82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0" grpId="0" animBg="1"/>
      <p:bldP spid="8201" grpId="0" animBg="1"/>
      <p:bldP spid="820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ext Box 2">
            <a:extLst>
              <a:ext uri="{FF2B5EF4-FFF2-40B4-BE49-F238E27FC236}">
                <a16:creationId xmlns:a16="http://schemas.microsoft.com/office/drawing/2014/main" id="{5DED6E18-4E26-39FE-043A-7841F8B5A261}"/>
              </a:ext>
            </a:extLst>
          </p:cNvPr>
          <p:cNvSpPr txBox="1">
            <a:spLocks noChangeArrowheads="1"/>
          </p:cNvSpPr>
          <p:nvPr/>
        </p:nvSpPr>
        <p:spPr bwMode="auto">
          <a:xfrm>
            <a:off x="439738" y="304800"/>
            <a:ext cx="7962900" cy="830263"/>
          </a:xfrm>
          <a:prstGeom prst="rect">
            <a:avLst/>
          </a:prstGeom>
          <a:solidFill>
            <a:schemeClr val="bg1"/>
          </a:solidFill>
          <a:ln w="76200">
            <a:solidFill>
              <a:srgbClr val="000099"/>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it-IT" altLang="it-IT" sz="2400">
                <a:latin typeface="Comic Sans MS" panose="030F0902030302020204" pitchFamily="66" charset="0"/>
              </a:rPr>
              <a:t>Trieste, clinica pediatrica ambulatori di :</a:t>
            </a:r>
          </a:p>
          <a:p>
            <a:pPr algn="ctr" eaLnBrk="1" hangingPunct="1">
              <a:spcBef>
                <a:spcPct val="0"/>
              </a:spcBef>
              <a:buFontTx/>
              <a:buNone/>
            </a:pPr>
            <a:r>
              <a:rPr lang="it-IT" altLang="it-IT" sz="2400">
                <a:latin typeface="Comic Sans MS" panose="030F0902030302020204" pitchFamily="66" charset="0"/>
              </a:rPr>
              <a:t>(gastroenterologia,allergologia,reumatologia,generale )</a:t>
            </a:r>
          </a:p>
        </p:txBody>
      </p:sp>
      <p:sp>
        <p:nvSpPr>
          <p:cNvPr id="81922" name="Text Box 3">
            <a:extLst>
              <a:ext uri="{FF2B5EF4-FFF2-40B4-BE49-F238E27FC236}">
                <a16:creationId xmlns:a16="http://schemas.microsoft.com/office/drawing/2014/main" id="{14FCE1E1-D179-9580-FB1F-93D382ABDB18}"/>
              </a:ext>
            </a:extLst>
          </p:cNvPr>
          <p:cNvSpPr txBox="1">
            <a:spLocks noChangeArrowheads="1"/>
          </p:cNvSpPr>
          <p:nvPr/>
        </p:nvSpPr>
        <p:spPr bwMode="auto">
          <a:xfrm>
            <a:off x="228600" y="1371600"/>
            <a:ext cx="8740775" cy="466725"/>
          </a:xfrm>
          <a:prstGeom prst="rect">
            <a:avLst/>
          </a:prstGeom>
          <a:solidFill>
            <a:schemeClr val="bg1"/>
          </a:solidFill>
          <a:ln w="9525">
            <a:solidFill>
              <a:srgbClr val="000099"/>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1800" b="1">
                <a:latin typeface="Comic Sans MS" panose="030F0902030302020204" pitchFamily="66" charset="0"/>
              </a:rPr>
              <a:t>37 casi</a:t>
            </a:r>
            <a:r>
              <a:rPr lang="it-IT" altLang="it-IT" sz="1800">
                <a:latin typeface="Comic Sans MS" panose="030F0902030302020204" pitchFamily="66" charset="0"/>
              </a:rPr>
              <a:t> consecutivi afferiti per afte orali ricorrenti (5 anni)</a:t>
            </a:r>
          </a:p>
        </p:txBody>
      </p:sp>
      <p:sp>
        <p:nvSpPr>
          <p:cNvPr id="8196" name="Text Box 4">
            <a:extLst>
              <a:ext uri="{FF2B5EF4-FFF2-40B4-BE49-F238E27FC236}">
                <a16:creationId xmlns:a16="http://schemas.microsoft.com/office/drawing/2014/main" id="{59A03450-BD31-055E-B848-57C8898EFBC5}"/>
              </a:ext>
            </a:extLst>
          </p:cNvPr>
          <p:cNvSpPr txBox="1">
            <a:spLocks noChangeArrowheads="1"/>
          </p:cNvSpPr>
          <p:nvPr/>
        </p:nvSpPr>
        <p:spPr bwMode="auto">
          <a:xfrm>
            <a:off x="517525" y="1981200"/>
            <a:ext cx="3786188" cy="2308225"/>
          </a:xfrm>
          <a:prstGeom prst="rect">
            <a:avLst/>
          </a:prstGeom>
          <a:solidFill>
            <a:schemeClr val="bg1"/>
          </a:solidFill>
          <a:ln w="9525">
            <a:solidFill>
              <a:srgbClr val="FF3300"/>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1800">
                <a:latin typeface="Comic Sans MS" panose="030F0902030302020204" pitchFamily="66" charset="0"/>
              </a:rPr>
              <a:t>Avevano gia’ fatto :</a:t>
            </a:r>
          </a:p>
          <a:p>
            <a:pPr eaLnBrk="1" hangingPunct="1">
              <a:spcBef>
                <a:spcPct val="0"/>
              </a:spcBef>
              <a:buFontTx/>
              <a:buNone/>
            </a:pPr>
            <a:endParaRPr lang="it-IT" altLang="it-IT" sz="1800">
              <a:latin typeface="Comic Sans MS" panose="030F0902030302020204" pitchFamily="66" charset="0"/>
            </a:endParaRPr>
          </a:p>
          <a:p>
            <a:pPr eaLnBrk="1" hangingPunct="1">
              <a:spcBef>
                <a:spcPct val="0"/>
              </a:spcBef>
              <a:buFontTx/>
              <a:buNone/>
            </a:pPr>
            <a:r>
              <a:rPr lang="it-IT" altLang="it-IT" sz="1800">
                <a:latin typeface="Comic Sans MS" panose="030F0902030302020204" pitchFamily="66" charset="0"/>
              </a:rPr>
              <a:t>-emocromo / indici di flogosi: 37</a:t>
            </a:r>
          </a:p>
          <a:p>
            <a:pPr eaLnBrk="1" hangingPunct="1">
              <a:spcBef>
                <a:spcPct val="0"/>
              </a:spcBef>
              <a:buFontTx/>
              <a:buNone/>
            </a:pPr>
            <a:r>
              <a:rPr lang="it-IT" altLang="it-IT" sz="1800">
                <a:latin typeface="Comic Sans MS" panose="030F0902030302020204" pitchFamily="66" charset="0"/>
              </a:rPr>
              <a:t>-AGA/EMA/tTG                   : 28</a:t>
            </a:r>
          </a:p>
          <a:p>
            <a:pPr eaLnBrk="1" hangingPunct="1">
              <a:spcBef>
                <a:spcPct val="0"/>
              </a:spcBef>
              <a:buFontTx/>
              <a:buNone/>
            </a:pPr>
            <a:r>
              <a:rPr lang="it-IT" altLang="it-IT" sz="1800">
                <a:latin typeface="Comic Sans MS" panose="030F0902030302020204" pitchFamily="66" charset="0"/>
              </a:rPr>
              <a:t>-Ig                                        : 15</a:t>
            </a:r>
          </a:p>
          <a:p>
            <a:pPr eaLnBrk="1" hangingPunct="1">
              <a:spcBef>
                <a:spcPct val="0"/>
              </a:spcBef>
              <a:buFontTx/>
              <a:buNone/>
            </a:pPr>
            <a:r>
              <a:rPr lang="it-IT" altLang="it-IT" sz="1800">
                <a:latin typeface="Comic Sans MS" panose="030F0902030302020204" pitchFamily="66" charset="0"/>
              </a:rPr>
              <a:t>-sottopopolazioni linfocitarie: 14</a:t>
            </a:r>
          </a:p>
          <a:p>
            <a:pPr eaLnBrk="1" hangingPunct="1">
              <a:spcBef>
                <a:spcPct val="0"/>
              </a:spcBef>
              <a:buFontTx/>
              <a:buNone/>
            </a:pPr>
            <a:r>
              <a:rPr lang="it-IT" altLang="it-IT" sz="1800">
                <a:latin typeface="Comic Sans MS" panose="030F0902030302020204" pitchFamily="66" charset="0"/>
              </a:rPr>
              <a:t>-Eco addome (ultima ansa)     :  8</a:t>
            </a:r>
          </a:p>
          <a:p>
            <a:pPr eaLnBrk="1" hangingPunct="1">
              <a:spcBef>
                <a:spcPct val="0"/>
              </a:spcBef>
              <a:buFontTx/>
              <a:buNone/>
            </a:pPr>
            <a:r>
              <a:rPr lang="it-IT" altLang="it-IT" sz="1800">
                <a:latin typeface="Comic Sans MS" panose="030F0902030302020204" pitchFamily="66" charset="0"/>
              </a:rPr>
              <a:t>-Scintigrafia leucociti           :   4</a:t>
            </a:r>
          </a:p>
        </p:txBody>
      </p:sp>
      <p:sp>
        <p:nvSpPr>
          <p:cNvPr id="8197" name="Text Box 5">
            <a:extLst>
              <a:ext uri="{FF2B5EF4-FFF2-40B4-BE49-F238E27FC236}">
                <a16:creationId xmlns:a16="http://schemas.microsoft.com/office/drawing/2014/main" id="{646175BB-7B32-E784-FFCE-BC200634D597}"/>
              </a:ext>
            </a:extLst>
          </p:cNvPr>
          <p:cNvSpPr txBox="1">
            <a:spLocks noChangeArrowheads="1"/>
          </p:cNvSpPr>
          <p:nvPr/>
        </p:nvSpPr>
        <p:spPr bwMode="auto">
          <a:xfrm>
            <a:off x="517525" y="4432300"/>
            <a:ext cx="3786188" cy="923925"/>
          </a:xfrm>
          <a:prstGeom prst="rect">
            <a:avLst/>
          </a:prstGeom>
          <a:solidFill>
            <a:schemeClr val="bg1"/>
          </a:solidFill>
          <a:ln w="9525">
            <a:solidFill>
              <a:srgbClr val="FF33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1800">
                <a:latin typeface="Comic Sans MS" panose="030F0902030302020204" pitchFamily="66" charset="0"/>
              </a:rPr>
              <a:t>-steroidi topici                     : 30</a:t>
            </a:r>
          </a:p>
          <a:p>
            <a:pPr eaLnBrk="1" hangingPunct="1">
              <a:spcBef>
                <a:spcPct val="0"/>
              </a:spcBef>
              <a:buFontTx/>
              <a:buNone/>
            </a:pPr>
            <a:r>
              <a:rPr lang="it-IT" altLang="it-IT" sz="1800">
                <a:latin typeface="Comic Sans MS" panose="030F0902030302020204" pitchFamily="66" charset="0"/>
              </a:rPr>
              <a:t>-Dieta eliminazione               : 11</a:t>
            </a:r>
          </a:p>
          <a:p>
            <a:pPr eaLnBrk="1" hangingPunct="1">
              <a:spcBef>
                <a:spcPct val="0"/>
              </a:spcBef>
              <a:buFontTx/>
              <a:buNone/>
            </a:pPr>
            <a:r>
              <a:rPr lang="it-IT" altLang="it-IT" sz="1800">
                <a:latin typeface="Comic Sans MS" panose="030F0902030302020204" pitchFamily="66" charset="0"/>
              </a:rPr>
              <a:t>-sterodi sistemici                 :   3</a:t>
            </a:r>
          </a:p>
        </p:txBody>
      </p:sp>
      <p:sp>
        <p:nvSpPr>
          <p:cNvPr id="8198" name="Text Box 6">
            <a:extLst>
              <a:ext uri="{FF2B5EF4-FFF2-40B4-BE49-F238E27FC236}">
                <a16:creationId xmlns:a16="http://schemas.microsoft.com/office/drawing/2014/main" id="{A73B2C51-17B7-E8F6-598C-D6EFDBEE21E4}"/>
              </a:ext>
            </a:extLst>
          </p:cNvPr>
          <p:cNvSpPr txBox="1">
            <a:spLocks noChangeArrowheads="1"/>
          </p:cNvSpPr>
          <p:nvPr/>
        </p:nvSpPr>
        <p:spPr bwMode="auto">
          <a:xfrm>
            <a:off x="5780088" y="2024063"/>
            <a:ext cx="1828800" cy="1997075"/>
          </a:xfrm>
          <a:prstGeom prst="rect">
            <a:avLst/>
          </a:prstGeom>
          <a:solidFill>
            <a:schemeClr val="bg1"/>
          </a:solidFill>
          <a:ln w="76200">
            <a:solidFill>
              <a:srgbClr val="000099"/>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2000">
                <a:latin typeface="Comic Sans MS" panose="030F0902030302020204" pitchFamily="66" charset="0"/>
              </a:rPr>
              <a:t>-Celiachia   1</a:t>
            </a:r>
          </a:p>
          <a:p>
            <a:pPr eaLnBrk="1" hangingPunct="1">
              <a:spcBef>
                <a:spcPct val="0"/>
              </a:spcBef>
              <a:buFontTx/>
              <a:buNone/>
            </a:pPr>
            <a:r>
              <a:rPr lang="it-IT" altLang="it-IT" sz="2000">
                <a:latin typeface="Comic Sans MS" panose="030F0902030302020204" pitchFamily="66" charset="0"/>
              </a:rPr>
              <a:t>-Behcet      2</a:t>
            </a:r>
          </a:p>
          <a:p>
            <a:pPr eaLnBrk="1" hangingPunct="1">
              <a:spcBef>
                <a:spcPct val="0"/>
              </a:spcBef>
              <a:buFontTx/>
              <a:buNone/>
            </a:pPr>
            <a:r>
              <a:rPr lang="it-IT" altLang="it-IT" sz="2000">
                <a:latin typeface="Comic Sans MS" panose="030F0902030302020204" pitchFamily="66" charset="0"/>
              </a:rPr>
              <a:t>-Crohn        1</a:t>
            </a:r>
          </a:p>
          <a:p>
            <a:pPr eaLnBrk="1" hangingPunct="1">
              <a:spcBef>
                <a:spcPct val="0"/>
              </a:spcBef>
              <a:buFontTx/>
              <a:buNone/>
            </a:pPr>
            <a:r>
              <a:rPr lang="it-IT" altLang="it-IT" sz="2000">
                <a:latin typeface="Comic Sans MS" panose="030F0902030302020204" pitchFamily="66" charset="0"/>
              </a:rPr>
              <a:t>-Neutropenia</a:t>
            </a:r>
          </a:p>
          <a:p>
            <a:pPr eaLnBrk="1" hangingPunct="1">
              <a:spcBef>
                <a:spcPct val="0"/>
              </a:spcBef>
              <a:buFontTx/>
              <a:buNone/>
            </a:pPr>
            <a:r>
              <a:rPr lang="it-IT" altLang="it-IT" sz="2000">
                <a:latin typeface="Comic Sans MS" panose="030F0902030302020204" pitchFamily="66" charset="0"/>
              </a:rPr>
              <a:t> ciclica        1</a:t>
            </a:r>
          </a:p>
          <a:p>
            <a:pPr eaLnBrk="1" hangingPunct="1">
              <a:spcBef>
                <a:spcPct val="0"/>
              </a:spcBef>
              <a:buFontTx/>
              <a:buNone/>
            </a:pPr>
            <a:r>
              <a:rPr lang="it-IT" altLang="it-IT" sz="2000">
                <a:latin typeface="Comic Sans MS" panose="030F0902030302020204" pitchFamily="66" charset="0"/>
              </a:rPr>
              <a:t>-”trauma”    1</a:t>
            </a:r>
          </a:p>
        </p:txBody>
      </p:sp>
      <p:sp>
        <p:nvSpPr>
          <p:cNvPr id="8199" name="Text Box 7">
            <a:extLst>
              <a:ext uri="{FF2B5EF4-FFF2-40B4-BE49-F238E27FC236}">
                <a16:creationId xmlns:a16="http://schemas.microsoft.com/office/drawing/2014/main" id="{9653187A-D20F-ECFE-C301-0C96EC6E1B0A}"/>
              </a:ext>
            </a:extLst>
          </p:cNvPr>
          <p:cNvSpPr txBox="1">
            <a:spLocks noChangeArrowheads="1"/>
          </p:cNvSpPr>
          <p:nvPr/>
        </p:nvSpPr>
        <p:spPr bwMode="auto">
          <a:xfrm>
            <a:off x="5503863" y="4311650"/>
            <a:ext cx="2598737" cy="1844675"/>
          </a:xfrm>
          <a:prstGeom prst="rect">
            <a:avLst/>
          </a:prstGeom>
          <a:solidFill>
            <a:schemeClr val="bg1"/>
          </a:solidFill>
          <a:ln w="76200">
            <a:solidFill>
              <a:srgbClr val="000099"/>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1800" b="1">
                <a:solidFill>
                  <a:srgbClr val="FF3300"/>
                </a:solidFill>
                <a:latin typeface="Comic Sans MS" panose="030F0902030302020204" pitchFamily="66" charset="0"/>
              </a:rPr>
              <a:t>-???????? 31</a:t>
            </a:r>
          </a:p>
          <a:p>
            <a:pPr eaLnBrk="1" hangingPunct="1">
              <a:spcBef>
                <a:spcPct val="0"/>
              </a:spcBef>
              <a:buFontTx/>
              <a:buNone/>
            </a:pPr>
            <a:r>
              <a:rPr lang="it-IT" altLang="it-IT" sz="800">
                <a:latin typeface="Comic Sans MS" panose="030F0902030302020204" pitchFamily="66" charset="0"/>
              </a:rPr>
              <a:t> </a:t>
            </a:r>
          </a:p>
          <a:p>
            <a:pPr eaLnBrk="1" hangingPunct="1">
              <a:spcBef>
                <a:spcPct val="0"/>
              </a:spcBef>
              <a:buFontTx/>
              <a:buNone/>
            </a:pPr>
            <a:r>
              <a:rPr lang="it-IT" altLang="it-IT" sz="2000">
                <a:latin typeface="Comic Sans MS" panose="030F0902030302020204" pitchFamily="66" charset="0"/>
              </a:rPr>
              <a:t>(</a:t>
            </a:r>
            <a:r>
              <a:rPr lang="it-IT" altLang="it-IT" sz="1800" b="1">
                <a:latin typeface="Comic Sans MS" panose="030F0902030302020204" pitchFamily="66" charset="0"/>
              </a:rPr>
              <a:t>3 con VES/PCR alte</a:t>
            </a:r>
          </a:p>
          <a:p>
            <a:pPr eaLnBrk="1" hangingPunct="1">
              <a:spcBef>
                <a:spcPct val="0"/>
              </a:spcBef>
              <a:buFontTx/>
              <a:buNone/>
            </a:pPr>
            <a:r>
              <a:rPr lang="it-IT" altLang="it-IT" sz="1800" b="1">
                <a:latin typeface="Comic Sans MS" panose="030F0902030302020204" pitchFamily="66" charset="0"/>
              </a:rPr>
              <a:t>   e risposta OK</a:t>
            </a:r>
          </a:p>
          <a:p>
            <a:pPr eaLnBrk="1" hangingPunct="1">
              <a:spcBef>
                <a:spcPct val="0"/>
              </a:spcBef>
              <a:buFontTx/>
              <a:buNone/>
            </a:pPr>
            <a:r>
              <a:rPr lang="it-IT" altLang="it-IT" sz="1800" b="1">
                <a:latin typeface="Comic Sans MS" panose="030F0902030302020204" pitchFamily="66" charset="0"/>
              </a:rPr>
              <a:t>alla Budesonide x os</a:t>
            </a:r>
            <a:r>
              <a:rPr lang="it-IT" altLang="it-IT" sz="2000">
                <a:latin typeface="Comic Sans MS" panose="030F0902030302020204" pitchFamily="66" charset="0"/>
              </a:rPr>
              <a:t>)</a:t>
            </a:r>
          </a:p>
          <a:p>
            <a:pPr eaLnBrk="1" hangingPunct="1">
              <a:spcBef>
                <a:spcPct val="0"/>
              </a:spcBef>
              <a:buFontTx/>
              <a:buNone/>
            </a:pPr>
            <a:endParaRPr lang="it-IT" altLang="it-IT" sz="2000">
              <a:latin typeface="Comic Sans MS" panose="030F09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additive="base">
                                        <p:cTn id="7" dur="500" fill="hold"/>
                                        <p:tgtEl>
                                          <p:spTgt spid="8196"/>
                                        </p:tgtEl>
                                        <p:attrNameLst>
                                          <p:attrName>ppt_x</p:attrName>
                                        </p:attrNameLst>
                                      </p:cBhvr>
                                      <p:tavLst>
                                        <p:tav tm="0">
                                          <p:val>
                                            <p:strVal val="0-#ppt_w/2"/>
                                          </p:val>
                                        </p:tav>
                                        <p:tav tm="100000">
                                          <p:val>
                                            <p:strVal val="#ppt_x"/>
                                          </p:val>
                                        </p:tav>
                                      </p:tavLst>
                                    </p:anim>
                                    <p:anim calcmode="lin" valueType="num">
                                      <p:cBhvr additive="base">
                                        <p:cTn id="8" dur="500" fill="hold"/>
                                        <p:tgtEl>
                                          <p:spTgt spid="819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197"/>
                                        </p:tgtEl>
                                        <p:attrNameLst>
                                          <p:attrName>style.visibility</p:attrName>
                                        </p:attrNameLst>
                                      </p:cBhvr>
                                      <p:to>
                                        <p:strVal val="visible"/>
                                      </p:to>
                                    </p:set>
                                    <p:anim calcmode="lin" valueType="num">
                                      <p:cBhvr additive="base">
                                        <p:cTn id="13" dur="500" fill="hold"/>
                                        <p:tgtEl>
                                          <p:spTgt spid="8197"/>
                                        </p:tgtEl>
                                        <p:attrNameLst>
                                          <p:attrName>ppt_x</p:attrName>
                                        </p:attrNameLst>
                                      </p:cBhvr>
                                      <p:tavLst>
                                        <p:tav tm="0">
                                          <p:val>
                                            <p:strVal val="0-#ppt_w/2"/>
                                          </p:val>
                                        </p:tav>
                                        <p:tav tm="100000">
                                          <p:val>
                                            <p:strVal val="#ppt_x"/>
                                          </p:val>
                                        </p:tav>
                                      </p:tavLst>
                                    </p:anim>
                                    <p:anim calcmode="lin" valueType="num">
                                      <p:cBhvr additive="base">
                                        <p:cTn id="14" dur="500" fill="hold"/>
                                        <p:tgtEl>
                                          <p:spTgt spid="819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198"/>
                                        </p:tgtEl>
                                        <p:attrNameLst>
                                          <p:attrName>style.visibility</p:attrName>
                                        </p:attrNameLst>
                                      </p:cBhvr>
                                      <p:to>
                                        <p:strVal val="visible"/>
                                      </p:to>
                                    </p:set>
                                    <p:anim calcmode="lin" valueType="num">
                                      <p:cBhvr additive="base">
                                        <p:cTn id="19" dur="500" fill="hold"/>
                                        <p:tgtEl>
                                          <p:spTgt spid="8198"/>
                                        </p:tgtEl>
                                        <p:attrNameLst>
                                          <p:attrName>ppt_x</p:attrName>
                                        </p:attrNameLst>
                                      </p:cBhvr>
                                      <p:tavLst>
                                        <p:tav tm="0">
                                          <p:val>
                                            <p:strVal val="0-#ppt_w/2"/>
                                          </p:val>
                                        </p:tav>
                                        <p:tav tm="100000">
                                          <p:val>
                                            <p:strVal val="#ppt_x"/>
                                          </p:val>
                                        </p:tav>
                                      </p:tavLst>
                                    </p:anim>
                                    <p:anim calcmode="lin" valueType="num">
                                      <p:cBhvr additive="base">
                                        <p:cTn id="20"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199"/>
                                        </p:tgtEl>
                                        <p:attrNameLst>
                                          <p:attrName>style.visibility</p:attrName>
                                        </p:attrNameLst>
                                      </p:cBhvr>
                                      <p:to>
                                        <p:strVal val="visible"/>
                                      </p:to>
                                    </p:set>
                                    <p:anim calcmode="lin" valueType="num">
                                      <p:cBhvr additive="base">
                                        <p:cTn id="25" dur="500" fill="hold"/>
                                        <p:tgtEl>
                                          <p:spTgt spid="8199"/>
                                        </p:tgtEl>
                                        <p:attrNameLst>
                                          <p:attrName>ppt_x</p:attrName>
                                        </p:attrNameLst>
                                      </p:cBhvr>
                                      <p:tavLst>
                                        <p:tav tm="0">
                                          <p:val>
                                            <p:strVal val="0-#ppt_w/2"/>
                                          </p:val>
                                        </p:tav>
                                        <p:tav tm="100000">
                                          <p:val>
                                            <p:strVal val="#ppt_x"/>
                                          </p:val>
                                        </p:tav>
                                      </p:tavLst>
                                    </p:anim>
                                    <p:anim calcmode="lin" valueType="num">
                                      <p:cBhvr additive="base">
                                        <p:cTn id="26" dur="500" fill="hold"/>
                                        <p:tgtEl>
                                          <p:spTgt spid="81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nimBg="1" autoUpdateAnimBg="0"/>
      <p:bldP spid="8197" grpId="0" animBg="1" autoUpdateAnimBg="0"/>
      <p:bldP spid="8198" grpId="0" animBg="1" autoUpdateAnimBg="0"/>
      <p:bldP spid="8199" grpId="0" animBg="1"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CasellaDiTesto 1">
            <a:extLst>
              <a:ext uri="{FF2B5EF4-FFF2-40B4-BE49-F238E27FC236}">
                <a16:creationId xmlns:a16="http://schemas.microsoft.com/office/drawing/2014/main" id="{59F08263-3252-E4CA-785E-2070E0C5D0A8}"/>
              </a:ext>
            </a:extLst>
          </p:cNvPr>
          <p:cNvSpPr txBox="1">
            <a:spLocks noChangeArrowheads="1"/>
          </p:cNvSpPr>
          <p:nvPr/>
        </p:nvSpPr>
        <p:spPr bwMode="auto">
          <a:xfrm>
            <a:off x="1087438" y="2659063"/>
            <a:ext cx="69691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5400">
                <a:latin typeface="Comic Sans MS" panose="030F0902030302020204" pitchFamily="66" charset="0"/>
              </a:rPr>
              <a:t>IL LABBRO GRASSO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5" descr="valenti mirko">
            <a:extLst>
              <a:ext uri="{FF2B5EF4-FFF2-40B4-BE49-F238E27FC236}">
                <a16:creationId xmlns:a16="http://schemas.microsoft.com/office/drawing/2014/main" id="{C45BA2B0-F9EA-0C4C-DC84-CA5936E0E8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2205038"/>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a:extLst>
              <a:ext uri="{FF2B5EF4-FFF2-40B4-BE49-F238E27FC236}">
                <a16:creationId xmlns:a16="http://schemas.microsoft.com/office/drawing/2014/main" id="{25C5F823-DADE-8679-0EC8-40479B80FB7A}"/>
              </a:ext>
            </a:extLst>
          </p:cNvPr>
          <p:cNvGrpSpPr>
            <a:grpSpLocks/>
          </p:cNvGrpSpPr>
          <p:nvPr/>
        </p:nvGrpSpPr>
        <p:grpSpPr bwMode="auto">
          <a:xfrm>
            <a:off x="3708400" y="3860800"/>
            <a:ext cx="2400300" cy="1306513"/>
            <a:chOff x="276" y="255"/>
            <a:chExt cx="5207" cy="3583"/>
          </a:xfrm>
        </p:grpSpPr>
        <p:pic>
          <p:nvPicPr>
            <p:cNvPr id="83982" name="Picture 7" descr="Immagine1">
              <a:extLst>
                <a:ext uri="{FF2B5EF4-FFF2-40B4-BE49-F238E27FC236}">
                  <a16:creationId xmlns:a16="http://schemas.microsoft.com/office/drawing/2014/main" id="{D1AA6DE8-5B9B-07A1-F7C6-B8B6D4D44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28" b="7191"/>
            <a:stretch>
              <a:fillRect/>
            </a:stretch>
          </p:blipFill>
          <p:spPr bwMode="auto">
            <a:xfrm>
              <a:off x="276" y="255"/>
              <a:ext cx="5207" cy="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3" name="Line 8">
              <a:extLst>
                <a:ext uri="{FF2B5EF4-FFF2-40B4-BE49-F238E27FC236}">
                  <a16:creationId xmlns:a16="http://schemas.microsoft.com/office/drawing/2014/main" id="{57348EE3-1F0A-B255-191B-C068CDE5E853}"/>
                </a:ext>
              </a:extLst>
            </p:cNvPr>
            <p:cNvSpPr>
              <a:spLocks noChangeShapeType="1"/>
            </p:cNvSpPr>
            <p:nvPr/>
          </p:nvSpPr>
          <p:spPr bwMode="auto">
            <a:xfrm flipH="1">
              <a:off x="3923" y="1616"/>
              <a:ext cx="499" cy="453"/>
            </a:xfrm>
            <a:prstGeom prst="line">
              <a:avLst/>
            </a:prstGeom>
            <a:noFill/>
            <a:ln w="57150">
              <a:solidFill>
                <a:srgbClr val="003366"/>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3984" name="Line 9">
              <a:extLst>
                <a:ext uri="{FF2B5EF4-FFF2-40B4-BE49-F238E27FC236}">
                  <a16:creationId xmlns:a16="http://schemas.microsoft.com/office/drawing/2014/main" id="{C3FCA9F6-52FE-A177-CF84-DA54FD30AD89}"/>
                </a:ext>
              </a:extLst>
            </p:cNvPr>
            <p:cNvSpPr>
              <a:spLocks noChangeShapeType="1"/>
            </p:cNvSpPr>
            <p:nvPr/>
          </p:nvSpPr>
          <p:spPr bwMode="auto">
            <a:xfrm flipH="1">
              <a:off x="2562" y="1298"/>
              <a:ext cx="499" cy="453"/>
            </a:xfrm>
            <a:prstGeom prst="line">
              <a:avLst/>
            </a:prstGeom>
            <a:noFill/>
            <a:ln w="57150">
              <a:solidFill>
                <a:srgbClr val="003366"/>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3985" name="Line 10">
              <a:extLst>
                <a:ext uri="{FF2B5EF4-FFF2-40B4-BE49-F238E27FC236}">
                  <a16:creationId xmlns:a16="http://schemas.microsoft.com/office/drawing/2014/main" id="{6FDD8046-211B-6F0A-0B5F-C3FC3037E145}"/>
                </a:ext>
              </a:extLst>
            </p:cNvPr>
            <p:cNvSpPr>
              <a:spLocks noChangeShapeType="1"/>
            </p:cNvSpPr>
            <p:nvPr/>
          </p:nvSpPr>
          <p:spPr bwMode="auto">
            <a:xfrm flipH="1">
              <a:off x="4241" y="1933"/>
              <a:ext cx="499" cy="453"/>
            </a:xfrm>
            <a:prstGeom prst="line">
              <a:avLst/>
            </a:prstGeom>
            <a:noFill/>
            <a:ln w="57150">
              <a:solidFill>
                <a:srgbClr val="003366"/>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pSp>
        <p:nvGrpSpPr>
          <p:cNvPr id="3" name="Group 11">
            <a:extLst>
              <a:ext uri="{FF2B5EF4-FFF2-40B4-BE49-F238E27FC236}">
                <a16:creationId xmlns:a16="http://schemas.microsoft.com/office/drawing/2014/main" id="{8E956A04-F214-99E5-6842-3ADDFE7D9E40}"/>
              </a:ext>
            </a:extLst>
          </p:cNvPr>
          <p:cNvGrpSpPr>
            <a:grpSpLocks/>
          </p:cNvGrpSpPr>
          <p:nvPr/>
        </p:nvGrpSpPr>
        <p:grpSpPr bwMode="auto">
          <a:xfrm>
            <a:off x="6516688" y="4508500"/>
            <a:ext cx="2400300" cy="1257300"/>
            <a:chOff x="482" y="353"/>
            <a:chExt cx="4796" cy="3613"/>
          </a:xfrm>
        </p:grpSpPr>
        <p:pic>
          <p:nvPicPr>
            <p:cNvPr id="83979" name="Picture 12" descr="Immagine4">
              <a:extLst>
                <a:ext uri="{FF2B5EF4-FFF2-40B4-BE49-F238E27FC236}">
                  <a16:creationId xmlns:a16="http://schemas.microsoft.com/office/drawing/2014/main" id="{B92A16BA-88F9-A9B2-CF22-5C7504AF5D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 y="353"/>
              <a:ext cx="4796" cy="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0" name="Line 13">
              <a:extLst>
                <a:ext uri="{FF2B5EF4-FFF2-40B4-BE49-F238E27FC236}">
                  <a16:creationId xmlns:a16="http://schemas.microsoft.com/office/drawing/2014/main" id="{C0101F62-5C43-C6D6-3C38-3B9405DBEE56}"/>
                </a:ext>
              </a:extLst>
            </p:cNvPr>
            <p:cNvSpPr>
              <a:spLocks noChangeShapeType="1"/>
            </p:cNvSpPr>
            <p:nvPr/>
          </p:nvSpPr>
          <p:spPr bwMode="auto">
            <a:xfrm flipH="1">
              <a:off x="4195" y="1117"/>
              <a:ext cx="454" cy="725"/>
            </a:xfrm>
            <a:prstGeom prst="line">
              <a:avLst/>
            </a:prstGeom>
            <a:noFill/>
            <a:ln w="57150">
              <a:solidFill>
                <a:srgbClr val="003366"/>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3981" name="Line 14">
              <a:extLst>
                <a:ext uri="{FF2B5EF4-FFF2-40B4-BE49-F238E27FC236}">
                  <a16:creationId xmlns:a16="http://schemas.microsoft.com/office/drawing/2014/main" id="{2225B1E4-3F8C-95CF-E404-27B9B36CFAEF}"/>
                </a:ext>
              </a:extLst>
            </p:cNvPr>
            <p:cNvSpPr>
              <a:spLocks noChangeShapeType="1"/>
            </p:cNvSpPr>
            <p:nvPr/>
          </p:nvSpPr>
          <p:spPr bwMode="auto">
            <a:xfrm flipH="1" flipV="1">
              <a:off x="2562" y="890"/>
              <a:ext cx="2087" cy="227"/>
            </a:xfrm>
            <a:prstGeom prst="line">
              <a:avLst/>
            </a:prstGeom>
            <a:noFill/>
            <a:ln w="57150">
              <a:solidFill>
                <a:srgbClr val="003366"/>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sp>
        <p:nvSpPr>
          <p:cNvPr id="83972" name="Text Box 16">
            <a:extLst>
              <a:ext uri="{FF2B5EF4-FFF2-40B4-BE49-F238E27FC236}">
                <a16:creationId xmlns:a16="http://schemas.microsoft.com/office/drawing/2014/main" id="{F9F8BAC9-40A2-0491-4139-6F3FE70AF912}"/>
              </a:ext>
            </a:extLst>
          </p:cNvPr>
          <p:cNvSpPr txBox="1">
            <a:spLocks noChangeArrowheads="1"/>
          </p:cNvSpPr>
          <p:nvPr/>
        </p:nvSpPr>
        <p:spPr bwMode="auto">
          <a:xfrm>
            <a:off x="231775" y="214313"/>
            <a:ext cx="2528888" cy="523875"/>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2800">
                <a:latin typeface="Comic Sans MS" panose="030F0902030302020204" pitchFamily="66" charset="0"/>
              </a:rPr>
              <a:t>Marco, 11 anni</a:t>
            </a:r>
          </a:p>
        </p:txBody>
      </p:sp>
      <p:sp>
        <p:nvSpPr>
          <p:cNvPr id="28689" name="Text Box 17">
            <a:extLst>
              <a:ext uri="{FF2B5EF4-FFF2-40B4-BE49-F238E27FC236}">
                <a16:creationId xmlns:a16="http://schemas.microsoft.com/office/drawing/2014/main" id="{423C0CBF-5EFB-F623-FAD4-4628B3EFBD33}"/>
              </a:ext>
            </a:extLst>
          </p:cNvPr>
          <p:cNvSpPr txBox="1">
            <a:spLocks noChangeArrowheads="1"/>
          </p:cNvSpPr>
          <p:nvPr/>
        </p:nvSpPr>
        <p:spPr bwMode="auto">
          <a:xfrm>
            <a:off x="69850" y="1077913"/>
            <a:ext cx="629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it-IT" altLang="it-IT" sz="2000">
                <a:latin typeface="Comic Sans MS" panose="030F0902030302020204" pitchFamily="66" charset="0"/>
              </a:rPr>
              <a:t>8 anni :Diagnosi di m di Crohn ileo colico e perianale</a:t>
            </a:r>
          </a:p>
        </p:txBody>
      </p:sp>
      <p:pic>
        <p:nvPicPr>
          <p:cNvPr id="28690" name="Picture 18" descr="Ventura foto 011">
            <a:extLst>
              <a:ext uri="{FF2B5EF4-FFF2-40B4-BE49-F238E27FC236}">
                <a16:creationId xmlns:a16="http://schemas.microsoft.com/office/drawing/2014/main" id="{7D990D92-6B89-D78B-CC46-CAEE4D0C12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8488" y="188913"/>
            <a:ext cx="1871662"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1" name="Text Box 19">
            <a:extLst>
              <a:ext uri="{FF2B5EF4-FFF2-40B4-BE49-F238E27FC236}">
                <a16:creationId xmlns:a16="http://schemas.microsoft.com/office/drawing/2014/main" id="{5BC69B77-49B4-9224-559A-D479CBEBC36B}"/>
              </a:ext>
            </a:extLst>
          </p:cNvPr>
          <p:cNvSpPr txBox="1">
            <a:spLocks noChangeArrowheads="1"/>
          </p:cNvSpPr>
          <p:nvPr/>
        </p:nvSpPr>
        <p:spPr bwMode="auto">
          <a:xfrm>
            <a:off x="231775" y="1624013"/>
            <a:ext cx="4889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it-IT" altLang="it-IT" sz="2000">
                <a:latin typeface="Comic Sans MS" panose="030F0902030302020204" pitchFamily="66" charset="0"/>
              </a:rPr>
              <a:t>Malattia mal controllata </a:t>
            </a:r>
          </a:p>
          <a:p>
            <a:pPr algn="ctr" eaLnBrk="1" hangingPunct="1">
              <a:spcBef>
                <a:spcPct val="0"/>
              </a:spcBef>
              <a:buFontTx/>
              <a:buNone/>
            </a:pPr>
            <a:r>
              <a:rPr lang="it-IT" altLang="it-IT" sz="2000">
                <a:latin typeface="Comic Sans MS" panose="030F0902030302020204" pitchFamily="66" charset="0"/>
              </a:rPr>
              <a:t>(dieta elementare, steroidi,azatioprina)</a:t>
            </a:r>
          </a:p>
        </p:txBody>
      </p:sp>
      <p:sp>
        <p:nvSpPr>
          <p:cNvPr id="28692" name="Text Box 20">
            <a:extLst>
              <a:ext uri="{FF2B5EF4-FFF2-40B4-BE49-F238E27FC236}">
                <a16:creationId xmlns:a16="http://schemas.microsoft.com/office/drawing/2014/main" id="{42FA0CE4-17A4-584F-1C9E-41E040EC3DDE}"/>
              </a:ext>
            </a:extLst>
          </p:cNvPr>
          <p:cNvSpPr txBox="1">
            <a:spLocks noChangeArrowheads="1"/>
          </p:cNvSpPr>
          <p:nvPr/>
        </p:nvSpPr>
        <p:spPr bwMode="auto">
          <a:xfrm>
            <a:off x="250825" y="2627313"/>
            <a:ext cx="57134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2000">
                <a:latin typeface="Comic Sans MS" panose="030F0902030302020204" pitchFamily="66" charset="0"/>
              </a:rPr>
              <a:t>14 anni : tumefazione dura/fissurazioni labbra</a:t>
            </a:r>
          </a:p>
        </p:txBody>
      </p:sp>
      <p:sp>
        <p:nvSpPr>
          <p:cNvPr id="28694" name="Text Box 22">
            <a:extLst>
              <a:ext uri="{FF2B5EF4-FFF2-40B4-BE49-F238E27FC236}">
                <a16:creationId xmlns:a16="http://schemas.microsoft.com/office/drawing/2014/main" id="{55638B9F-0399-D483-744C-CB0940AEC363}"/>
              </a:ext>
            </a:extLst>
          </p:cNvPr>
          <p:cNvSpPr txBox="1">
            <a:spLocks noChangeArrowheads="1"/>
          </p:cNvSpPr>
          <p:nvPr/>
        </p:nvSpPr>
        <p:spPr bwMode="auto">
          <a:xfrm>
            <a:off x="492125" y="5203825"/>
            <a:ext cx="5727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it-IT" altLang="it-IT" sz="2400">
                <a:latin typeface="Comic Sans MS" panose="030F0902030302020204" pitchFamily="66" charset="0"/>
              </a:rPr>
              <a:t>Granulomatosi orofaciale in M di Crohn</a:t>
            </a:r>
          </a:p>
        </p:txBody>
      </p:sp>
      <p:sp>
        <p:nvSpPr>
          <p:cNvPr id="28695" name="Text Box 23">
            <a:extLst>
              <a:ext uri="{FF2B5EF4-FFF2-40B4-BE49-F238E27FC236}">
                <a16:creationId xmlns:a16="http://schemas.microsoft.com/office/drawing/2014/main" id="{514A76F8-FA21-74E4-D56B-63035934F652}"/>
              </a:ext>
            </a:extLst>
          </p:cNvPr>
          <p:cNvSpPr txBox="1">
            <a:spLocks noChangeArrowheads="1"/>
          </p:cNvSpPr>
          <p:nvPr/>
        </p:nvSpPr>
        <p:spPr bwMode="auto">
          <a:xfrm>
            <a:off x="600075" y="6067425"/>
            <a:ext cx="6307138" cy="461963"/>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it-IT" altLang="it-IT" sz="2400">
                <a:solidFill>
                  <a:schemeClr val="tx2"/>
                </a:solidFill>
                <a:latin typeface="Comic Sans MS" panose="030F0902030302020204" pitchFamily="66" charset="0"/>
              </a:rPr>
              <a:t>Remissione della malattia in</a:t>
            </a:r>
            <a:r>
              <a:rPr lang="it-IT" altLang="it-IT" sz="2400">
                <a:solidFill>
                  <a:srgbClr val="FF0000"/>
                </a:solidFill>
                <a:latin typeface="Comic Sans MS" panose="030F0902030302020204" pitchFamily="66" charset="0"/>
              </a:rPr>
              <a:t> TALIDOMIDE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89"/>
                                        </p:tgtEl>
                                        <p:attrNameLst>
                                          <p:attrName>style.visibility</p:attrName>
                                        </p:attrNameLst>
                                      </p:cBhvr>
                                      <p:to>
                                        <p:strVal val="visible"/>
                                      </p:to>
                                    </p:set>
                                    <p:anim calcmode="lin" valueType="num">
                                      <p:cBhvr additive="base">
                                        <p:cTn id="7" dur="500" fill="hold"/>
                                        <p:tgtEl>
                                          <p:spTgt spid="28689"/>
                                        </p:tgtEl>
                                        <p:attrNameLst>
                                          <p:attrName>ppt_x</p:attrName>
                                        </p:attrNameLst>
                                      </p:cBhvr>
                                      <p:tavLst>
                                        <p:tav tm="0">
                                          <p:val>
                                            <p:strVal val="#ppt_x"/>
                                          </p:val>
                                        </p:tav>
                                        <p:tav tm="100000">
                                          <p:val>
                                            <p:strVal val="#ppt_x"/>
                                          </p:val>
                                        </p:tav>
                                      </p:tavLst>
                                    </p:anim>
                                    <p:anim calcmode="lin" valueType="num">
                                      <p:cBhvr additive="base">
                                        <p:cTn id="8" dur="500" fill="hold"/>
                                        <p:tgtEl>
                                          <p:spTgt spid="2868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690"/>
                                        </p:tgtEl>
                                        <p:attrNameLst>
                                          <p:attrName>style.visibility</p:attrName>
                                        </p:attrNameLst>
                                      </p:cBhvr>
                                      <p:to>
                                        <p:strVal val="visible"/>
                                      </p:to>
                                    </p:set>
                                    <p:anim calcmode="lin" valueType="num">
                                      <p:cBhvr additive="base">
                                        <p:cTn id="11" dur="500" fill="hold"/>
                                        <p:tgtEl>
                                          <p:spTgt spid="28690"/>
                                        </p:tgtEl>
                                        <p:attrNameLst>
                                          <p:attrName>ppt_x</p:attrName>
                                        </p:attrNameLst>
                                      </p:cBhvr>
                                      <p:tavLst>
                                        <p:tav tm="0">
                                          <p:val>
                                            <p:strVal val="#ppt_x"/>
                                          </p:val>
                                        </p:tav>
                                        <p:tav tm="100000">
                                          <p:val>
                                            <p:strVal val="#ppt_x"/>
                                          </p:val>
                                        </p:tav>
                                      </p:tavLst>
                                    </p:anim>
                                    <p:anim calcmode="lin" valueType="num">
                                      <p:cBhvr additive="base">
                                        <p:cTn id="12" dur="500" fill="hold"/>
                                        <p:tgtEl>
                                          <p:spTgt spid="28690"/>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8691"/>
                                        </p:tgtEl>
                                        <p:attrNameLst>
                                          <p:attrName>style.visibility</p:attrName>
                                        </p:attrNameLst>
                                      </p:cBhvr>
                                      <p:to>
                                        <p:strVal val="visible"/>
                                      </p:to>
                                    </p:set>
                                    <p:anim calcmode="lin" valueType="num">
                                      <p:cBhvr additive="base">
                                        <p:cTn id="17" dur="500" fill="hold"/>
                                        <p:tgtEl>
                                          <p:spTgt spid="28691"/>
                                        </p:tgtEl>
                                        <p:attrNameLst>
                                          <p:attrName>ppt_x</p:attrName>
                                        </p:attrNameLst>
                                      </p:cBhvr>
                                      <p:tavLst>
                                        <p:tav tm="0">
                                          <p:val>
                                            <p:strVal val="#ppt_x"/>
                                          </p:val>
                                        </p:tav>
                                        <p:tav tm="100000">
                                          <p:val>
                                            <p:strVal val="#ppt_x"/>
                                          </p:val>
                                        </p:tav>
                                      </p:tavLst>
                                    </p:anim>
                                    <p:anim calcmode="lin" valueType="num">
                                      <p:cBhvr additive="base">
                                        <p:cTn id="18" dur="500" fill="hold"/>
                                        <p:tgtEl>
                                          <p:spTgt spid="28691"/>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8692"/>
                                        </p:tgtEl>
                                        <p:attrNameLst>
                                          <p:attrName>style.visibility</p:attrName>
                                        </p:attrNameLst>
                                      </p:cBhvr>
                                      <p:to>
                                        <p:strVal val="visible"/>
                                      </p:to>
                                    </p:set>
                                    <p:anim calcmode="lin" valueType="num">
                                      <p:cBhvr additive="base">
                                        <p:cTn id="23" dur="500" fill="hold"/>
                                        <p:tgtEl>
                                          <p:spTgt spid="28692"/>
                                        </p:tgtEl>
                                        <p:attrNameLst>
                                          <p:attrName>ppt_x</p:attrName>
                                        </p:attrNameLst>
                                      </p:cBhvr>
                                      <p:tavLst>
                                        <p:tav tm="0">
                                          <p:val>
                                            <p:strVal val="#ppt_x"/>
                                          </p:val>
                                        </p:tav>
                                        <p:tav tm="100000">
                                          <p:val>
                                            <p:strVal val="#ppt_x"/>
                                          </p:val>
                                        </p:tav>
                                      </p:tavLst>
                                    </p:anim>
                                    <p:anim calcmode="lin" valueType="num">
                                      <p:cBhvr additive="base">
                                        <p:cTn id="24" dur="500" fill="hold"/>
                                        <p:tgtEl>
                                          <p:spTgt spid="2869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8677"/>
                                        </p:tgtEl>
                                        <p:attrNameLst>
                                          <p:attrName>style.visibility</p:attrName>
                                        </p:attrNameLst>
                                      </p:cBhvr>
                                      <p:to>
                                        <p:strVal val="visible"/>
                                      </p:to>
                                    </p:set>
                                    <p:anim calcmode="lin" valueType="num">
                                      <p:cBhvr additive="base">
                                        <p:cTn id="27" dur="500" fill="hold"/>
                                        <p:tgtEl>
                                          <p:spTgt spid="28677"/>
                                        </p:tgtEl>
                                        <p:attrNameLst>
                                          <p:attrName>ppt_x</p:attrName>
                                        </p:attrNameLst>
                                      </p:cBhvr>
                                      <p:tavLst>
                                        <p:tav tm="0">
                                          <p:val>
                                            <p:strVal val="#ppt_x"/>
                                          </p:val>
                                        </p:tav>
                                        <p:tav tm="100000">
                                          <p:val>
                                            <p:strVal val="#ppt_x"/>
                                          </p:val>
                                        </p:tav>
                                      </p:tavLst>
                                    </p:anim>
                                    <p:anim calcmode="lin" valueType="num">
                                      <p:cBhvr additive="base">
                                        <p:cTn id="28" dur="500" fill="hold"/>
                                        <p:tgtEl>
                                          <p:spTgt spid="28677"/>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8694"/>
                                        </p:tgtEl>
                                        <p:attrNameLst>
                                          <p:attrName>style.visibility</p:attrName>
                                        </p:attrNameLst>
                                      </p:cBhvr>
                                      <p:to>
                                        <p:strVal val="visible"/>
                                      </p:to>
                                    </p:set>
                                    <p:anim calcmode="lin" valueType="num">
                                      <p:cBhvr additive="base">
                                        <p:cTn id="41" dur="500" fill="hold"/>
                                        <p:tgtEl>
                                          <p:spTgt spid="28694"/>
                                        </p:tgtEl>
                                        <p:attrNameLst>
                                          <p:attrName>ppt_x</p:attrName>
                                        </p:attrNameLst>
                                      </p:cBhvr>
                                      <p:tavLst>
                                        <p:tav tm="0">
                                          <p:val>
                                            <p:strVal val="#ppt_x"/>
                                          </p:val>
                                        </p:tav>
                                        <p:tav tm="100000">
                                          <p:val>
                                            <p:strVal val="#ppt_x"/>
                                          </p:val>
                                        </p:tav>
                                      </p:tavLst>
                                    </p:anim>
                                    <p:anim calcmode="lin" valueType="num">
                                      <p:cBhvr additive="base">
                                        <p:cTn id="42" dur="500" fill="hold"/>
                                        <p:tgtEl>
                                          <p:spTgt spid="28694"/>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8695"/>
                                        </p:tgtEl>
                                        <p:attrNameLst>
                                          <p:attrName>style.visibility</p:attrName>
                                        </p:attrNameLst>
                                      </p:cBhvr>
                                      <p:to>
                                        <p:strVal val="visible"/>
                                      </p:to>
                                    </p:set>
                                    <p:anim calcmode="lin" valueType="num">
                                      <p:cBhvr additive="base">
                                        <p:cTn id="47" dur="500" fill="hold"/>
                                        <p:tgtEl>
                                          <p:spTgt spid="28695"/>
                                        </p:tgtEl>
                                        <p:attrNameLst>
                                          <p:attrName>ppt_x</p:attrName>
                                        </p:attrNameLst>
                                      </p:cBhvr>
                                      <p:tavLst>
                                        <p:tav tm="0">
                                          <p:val>
                                            <p:strVal val="#ppt_x"/>
                                          </p:val>
                                        </p:tav>
                                        <p:tav tm="100000">
                                          <p:val>
                                            <p:strVal val="#ppt_x"/>
                                          </p:val>
                                        </p:tav>
                                      </p:tavLst>
                                    </p:anim>
                                    <p:anim calcmode="lin" valueType="num">
                                      <p:cBhvr additive="base">
                                        <p:cTn id="48" dur="500" fill="hold"/>
                                        <p:tgtEl>
                                          <p:spTgt spid="286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9" grpId="0"/>
      <p:bldP spid="28691" grpId="0"/>
      <p:bldP spid="28692" grpId="0"/>
      <p:bldP spid="28694" grpId="0"/>
      <p:bldP spid="2869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Immagine 3">
            <a:extLst>
              <a:ext uri="{FF2B5EF4-FFF2-40B4-BE49-F238E27FC236}">
                <a16:creationId xmlns:a16="http://schemas.microsoft.com/office/drawing/2014/main" id="{ACD951CD-6DEC-7479-582F-E78AA311F5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8913" y="2012950"/>
            <a:ext cx="4975225" cy="37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CasellaDiTesto 7">
            <a:extLst>
              <a:ext uri="{FF2B5EF4-FFF2-40B4-BE49-F238E27FC236}">
                <a16:creationId xmlns:a16="http://schemas.microsoft.com/office/drawing/2014/main" id="{C72A451B-C395-3023-DEF4-E095BBEF8E6F}"/>
              </a:ext>
            </a:extLst>
          </p:cNvPr>
          <p:cNvSpPr txBox="1">
            <a:spLocks noChangeArrowheads="1"/>
          </p:cNvSpPr>
          <p:nvPr/>
        </p:nvSpPr>
        <p:spPr bwMode="auto">
          <a:xfrm>
            <a:off x="228600" y="1835150"/>
            <a:ext cx="3660775"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it-IT" altLang="it-IT" sz="2800">
                <a:latin typeface="Comic Sans MS" panose="030F0902030302020204" pitchFamily="66" charset="0"/>
              </a:rPr>
              <a:t>Inizio: piccole ulcere orali, lesioni simil aftose e gengivite acuta necrotizzante -&gt; sanguinamento spontaneo, ulcerazione della gengive e talvolta pseudomembrane</a:t>
            </a:r>
          </a:p>
        </p:txBody>
      </p:sp>
      <p:pic>
        <p:nvPicPr>
          <p:cNvPr id="20483" name="Immagine 4">
            <a:extLst>
              <a:ext uri="{FF2B5EF4-FFF2-40B4-BE49-F238E27FC236}">
                <a16:creationId xmlns:a16="http://schemas.microsoft.com/office/drawing/2014/main" id="{4C820DC7-1CCC-AF90-108D-EC2F841635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9063"/>
            <a:ext cx="6716713"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ext Box 4">
            <a:extLst>
              <a:ext uri="{FF2B5EF4-FFF2-40B4-BE49-F238E27FC236}">
                <a16:creationId xmlns:a16="http://schemas.microsoft.com/office/drawing/2014/main" id="{EC5EEE7B-BF7D-6089-D436-CEDA269C04EA}"/>
              </a:ext>
            </a:extLst>
          </p:cNvPr>
          <p:cNvSpPr txBox="1">
            <a:spLocks noChangeArrowheads="1"/>
          </p:cNvSpPr>
          <p:nvPr/>
        </p:nvSpPr>
        <p:spPr bwMode="auto">
          <a:xfrm>
            <a:off x="92075" y="260350"/>
            <a:ext cx="9029700" cy="830263"/>
          </a:xfrm>
          <a:prstGeom prst="rect">
            <a:avLst/>
          </a:prstGeom>
          <a:noFill/>
          <a:ln w="57150">
            <a:solidFill>
              <a:srgbClr val="000099"/>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it-IT" altLang="it-IT" sz="2400">
                <a:latin typeface="Comic Sans MS" panose="030F0902030302020204" pitchFamily="66" charset="0"/>
              </a:rPr>
              <a:t>Distinguishing orofacial granulomatosis from Crohn’s disease :</a:t>
            </a:r>
          </a:p>
          <a:p>
            <a:pPr algn="ctr" eaLnBrk="1" hangingPunct="1">
              <a:spcBef>
                <a:spcPct val="0"/>
              </a:spcBef>
              <a:buFontTx/>
              <a:buNone/>
            </a:pPr>
            <a:r>
              <a:rPr lang="it-IT" altLang="it-IT" sz="2400">
                <a:latin typeface="Comic Sans MS" panose="030F0902030302020204" pitchFamily="66" charset="0"/>
              </a:rPr>
              <a:t>two separate entities ?  </a:t>
            </a:r>
            <a:r>
              <a:rPr lang="it-IT" altLang="it-IT" sz="2000">
                <a:latin typeface="Comic Sans MS" panose="030F0902030302020204" pitchFamily="66" charset="0"/>
              </a:rPr>
              <a:t>Campbell et al Inflamm Bowel Dis , 2011</a:t>
            </a:r>
          </a:p>
        </p:txBody>
      </p:sp>
      <p:sp>
        <p:nvSpPr>
          <p:cNvPr id="84994" name="Text Box 5">
            <a:extLst>
              <a:ext uri="{FF2B5EF4-FFF2-40B4-BE49-F238E27FC236}">
                <a16:creationId xmlns:a16="http://schemas.microsoft.com/office/drawing/2014/main" id="{CE09CBB8-9F00-A914-6006-016D53972B52}"/>
              </a:ext>
            </a:extLst>
          </p:cNvPr>
          <p:cNvSpPr txBox="1">
            <a:spLocks noChangeArrowheads="1"/>
          </p:cNvSpPr>
          <p:nvPr/>
        </p:nvSpPr>
        <p:spPr bwMode="auto">
          <a:xfrm>
            <a:off x="1958975" y="1520825"/>
            <a:ext cx="5349875" cy="1200150"/>
          </a:xfrm>
          <a:prstGeom prst="rect">
            <a:avLst/>
          </a:prstGeom>
          <a:noFill/>
          <a:ln w="9525">
            <a:solidFill>
              <a:srgbClr val="000099"/>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it-IT" altLang="it-IT" sz="2400">
                <a:latin typeface="Comic Sans MS" panose="030F0902030302020204" pitchFamily="66" charset="0"/>
              </a:rPr>
              <a:t>207 casi di granulomatosi orofaciale</a:t>
            </a:r>
          </a:p>
          <a:p>
            <a:pPr algn="ctr" eaLnBrk="1" hangingPunct="1">
              <a:spcBef>
                <a:spcPct val="0"/>
              </a:spcBef>
              <a:buFontTx/>
              <a:buNone/>
            </a:pPr>
            <a:endParaRPr lang="it-IT" altLang="it-IT" sz="2400">
              <a:latin typeface="Comic Sans MS" panose="030F0902030302020204" pitchFamily="66" charset="0"/>
            </a:endParaRPr>
          </a:p>
          <a:p>
            <a:pPr algn="ctr" eaLnBrk="1" hangingPunct="1">
              <a:spcBef>
                <a:spcPct val="0"/>
              </a:spcBef>
              <a:buFontTx/>
              <a:buNone/>
            </a:pPr>
            <a:r>
              <a:rPr lang="it-IT" altLang="it-IT" sz="2400">
                <a:latin typeface="Comic Sans MS" panose="030F0902030302020204" pitchFamily="66" charset="0"/>
              </a:rPr>
              <a:t>44 (22%) con morbo di Crohn </a:t>
            </a:r>
          </a:p>
        </p:txBody>
      </p:sp>
      <p:sp>
        <p:nvSpPr>
          <p:cNvPr id="44038" name="Text Box 6">
            <a:extLst>
              <a:ext uri="{FF2B5EF4-FFF2-40B4-BE49-F238E27FC236}">
                <a16:creationId xmlns:a16="http://schemas.microsoft.com/office/drawing/2014/main" id="{17545CCF-C75A-C460-29FA-CFE410614B3C}"/>
              </a:ext>
            </a:extLst>
          </p:cNvPr>
          <p:cNvSpPr txBox="1">
            <a:spLocks noChangeArrowheads="1"/>
          </p:cNvSpPr>
          <p:nvPr/>
        </p:nvSpPr>
        <p:spPr bwMode="auto">
          <a:xfrm>
            <a:off x="447675" y="3094038"/>
            <a:ext cx="5316538"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2400" b="1">
                <a:solidFill>
                  <a:srgbClr val="FF0000"/>
                </a:solidFill>
                <a:latin typeface="Comic Sans MS" panose="030F0902030302020204" pitchFamily="66" charset="0"/>
              </a:rPr>
              <a:t>Morbo di Crohn piu’ frequente se</a:t>
            </a:r>
            <a:r>
              <a:rPr lang="it-IT" altLang="it-IT" sz="2400">
                <a:latin typeface="Comic Sans MS" panose="030F0902030302020204" pitchFamily="66" charset="0"/>
              </a:rPr>
              <a:t> :</a:t>
            </a:r>
          </a:p>
          <a:p>
            <a:pPr eaLnBrk="1" hangingPunct="1">
              <a:spcBef>
                <a:spcPct val="0"/>
              </a:spcBef>
              <a:buFontTx/>
              <a:buNone/>
            </a:pPr>
            <a:endParaRPr lang="it-IT" altLang="it-IT" sz="2400">
              <a:latin typeface="Comic Sans MS" panose="030F0902030302020204" pitchFamily="66" charset="0"/>
            </a:endParaRPr>
          </a:p>
          <a:p>
            <a:pPr eaLnBrk="1" hangingPunct="1">
              <a:spcBef>
                <a:spcPct val="0"/>
              </a:spcBef>
              <a:buFontTx/>
              <a:buNone/>
            </a:pPr>
            <a:r>
              <a:rPr lang="it-IT" altLang="it-IT" sz="2400">
                <a:latin typeface="Comic Sans MS" panose="030F0902030302020204" pitchFamily="66" charset="0"/>
              </a:rPr>
              <a:t>-ulcere/afte orali</a:t>
            </a:r>
          </a:p>
          <a:p>
            <a:pPr eaLnBrk="1" hangingPunct="1">
              <a:spcBef>
                <a:spcPct val="0"/>
              </a:spcBef>
              <a:buFontTx/>
              <a:buNone/>
            </a:pPr>
            <a:r>
              <a:rPr lang="it-IT" altLang="it-IT" sz="2400">
                <a:latin typeface="Comic Sans MS" panose="030F0902030302020204" pitchFamily="66" charset="0"/>
              </a:rPr>
              <a:t>-coinvolgimento solco buccale</a:t>
            </a:r>
          </a:p>
          <a:p>
            <a:pPr eaLnBrk="1" hangingPunct="1">
              <a:spcBef>
                <a:spcPct val="0"/>
              </a:spcBef>
              <a:buFontTx/>
              <a:buNone/>
            </a:pPr>
            <a:r>
              <a:rPr lang="it-IT" altLang="it-IT" sz="2400">
                <a:latin typeface="Comic Sans MS" panose="030F0902030302020204" pitchFamily="66" charset="0"/>
              </a:rPr>
              <a:t>-indici di flogosi elevati</a:t>
            </a:r>
          </a:p>
        </p:txBody>
      </p:sp>
      <p:sp>
        <p:nvSpPr>
          <p:cNvPr id="44039" name="Text Box 7">
            <a:extLst>
              <a:ext uri="{FF2B5EF4-FFF2-40B4-BE49-F238E27FC236}">
                <a16:creationId xmlns:a16="http://schemas.microsoft.com/office/drawing/2014/main" id="{682A5790-3B77-9C15-F1ED-7915132F83D1}"/>
              </a:ext>
            </a:extLst>
          </p:cNvPr>
          <p:cNvSpPr txBox="1">
            <a:spLocks noChangeArrowheads="1"/>
          </p:cNvSpPr>
          <p:nvPr/>
        </p:nvSpPr>
        <p:spPr bwMode="auto">
          <a:xfrm>
            <a:off x="395288" y="5399088"/>
            <a:ext cx="8583612" cy="12001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2400">
                <a:latin typeface="Comic Sans MS" panose="030F0902030302020204" pitchFamily="66" charset="0"/>
              </a:rPr>
              <a:t>L’eta’ non conta ma </a:t>
            </a:r>
            <a:r>
              <a:rPr lang="it-IT" altLang="it-IT" sz="2400" b="1">
                <a:latin typeface="Comic Sans MS" panose="030F0902030302020204" pitchFamily="66" charset="0"/>
              </a:rPr>
              <a:t>nei bambini</a:t>
            </a:r>
            <a:r>
              <a:rPr lang="it-IT" altLang="it-IT" sz="2400">
                <a:latin typeface="Comic Sans MS" panose="030F0902030302020204" pitchFamily="66" charset="0"/>
              </a:rPr>
              <a:t> :</a:t>
            </a:r>
          </a:p>
          <a:p>
            <a:pPr eaLnBrk="1" hangingPunct="1">
              <a:spcBef>
                <a:spcPct val="0"/>
              </a:spcBef>
              <a:buFontTx/>
              <a:buChar char="•"/>
            </a:pPr>
            <a:r>
              <a:rPr lang="it-IT" altLang="it-IT" sz="2400">
                <a:latin typeface="Comic Sans MS" panose="030F0902030302020204" pitchFamily="66" charset="0"/>
              </a:rPr>
              <a:t> la diagnosi di OFG in genere precede quella di m. di Crohn</a:t>
            </a:r>
          </a:p>
          <a:p>
            <a:pPr eaLnBrk="1" hangingPunct="1">
              <a:spcBef>
                <a:spcPct val="0"/>
              </a:spcBef>
              <a:buFontTx/>
              <a:buChar char="•"/>
            </a:pPr>
            <a:r>
              <a:rPr lang="it-IT" altLang="it-IT" sz="2400">
                <a:latin typeface="Comic Sans MS" panose="030F0902030302020204" pitchFamily="66" charset="0"/>
              </a:rPr>
              <a:t> frequente associazione con malattia perianale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038"/>
                                        </p:tgtEl>
                                        <p:attrNameLst>
                                          <p:attrName>style.visibility</p:attrName>
                                        </p:attrNameLst>
                                      </p:cBhvr>
                                      <p:to>
                                        <p:strVal val="visible"/>
                                      </p:to>
                                    </p:set>
                                    <p:anim calcmode="lin" valueType="num">
                                      <p:cBhvr additive="base">
                                        <p:cTn id="7" dur="500" fill="hold"/>
                                        <p:tgtEl>
                                          <p:spTgt spid="44038"/>
                                        </p:tgtEl>
                                        <p:attrNameLst>
                                          <p:attrName>ppt_x</p:attrName>
                                        </p:attrNameLst>
                                      </p:cBhvr>
                                      <p:tavLst>
                                        <p:tav tm="0">
                                          <p:val>
                                            <p:strVal val="#ppt_x"/>
                                          </p:val>
                                        </p:tav>
                                        <p:tav tm="100000">
                                          <p:val>
                                            <p:strVal val="#ppt_x"/>
                                          </p:val>
                                        </p:tav>
                                      </p:tavLst>
                                    </p:anim>
                                    <p:anim calcmode="lin" valueType="num">
                                      <p:cBhvr additive="base">
                                        <p:cTn id="8" dur="500" fill="hold"/>
                                        <p:tgtEl>
                                          <p:spTgt spid="4403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4039"/>
                                        </p:tgtEl>
                                        <p:attrNameLst>
                                          <p:attrName>style.visibility</p:attrName>
                                        </p:attrNameLst>
                                      </p:cBhvr>
                                      <p:to>
                                        <p:strVal val="visible"/>
                                      </p:to>
                                    </p:set>
                                    <p:anim calcmode="lin" valueType="num">
                                      <p:cBhvr additive="base">
                                        <p:cTn id="13" dur="500" fill="hold"/>
                                        <p:tgtEl>
                                          <p:spTgt spid="44039"/>
                                        </p:tgtEl>
                                        <p:attrNameLst>
                                          <p:attrName>ppt_x</p:attrName>
                                        </p:attrNameLst>
                                      </p:cBhvr>
                                      <p:tavLst>
                                        <p:tav tm="0">
                                          <p:val>
                                            <p:strVal val="#ppt_x"/>
                                          </p:val>
                                        </p:tav>
                                        <p:tav tm="100000">
                                          <p:val>
                                            <p:strVal val="#ppt_x"/>
                                          </p:val>
                                        </p:tav>
                                      </p:tavLst>
                                    </p:anim>
                                    <p:anim calcmode="lin" valueType="num">
                                      <p:cBhvr additive="base">
                                        <p:cTn id="14" dur="500" fill="hold"/>
                                        <p:tgtEl>
                                          <p:spTgt spid="440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p:bldP spid="4403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descr="PICT0072">
            <a:extLst>
              <a:ext uri="{FF2B5EF4-FFF2-40B4-BE49-F238E27FC236}">
                <a16:creationId xmlns:a16="http://schemas.microsoft.com/office/drawing/2014/main" id="{F7D46B37-791A-0340-2B7F-3B52D728C6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2924175"/>
            <a:ext cx="4248150" cy="3186113"/>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6018" name="Picture 3" descr="PICT0066">
            <a:extLst>
              <a:ext uri="{FF2B5EF4-FFF2-40B4-BE49-F238E27FC236}">
                <a16:creationId xmlns:a16="http://schemas.microsoft.com/office/drawing/2014/main" id="{228DFD18-D3EF-1E55-1F6C-4BCBEAAC4B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1650" y="1989138"/>
            <a:ext cx="3454400" cy="4608512"/>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6019" name="Rectangle 4">
            <a:extLst>
              <a:ext uri="{FF2B5EF4-FFF2-40B4-BE49-F238E27FC236}">
                <a16:creationId xmlns:a16="http://schemas.microsoft.com/office/drawing/2014/main" id="{E4F3F217-7C80-8FB7-B79A-FB0E7049345B}"/>
              </a:ext>
            </a:extLst>
          </p:cNvPr>
          <p:cNvSpPr>
            <a:spLocks noChangeArrowheads="1"/>
          </p:cNvSpPr>
          <p:nvPr/>
        </p:nvSpPr>
        <p:spPr bwMode="auto">
          <a:xfrm>
            <a:off x="6659563" y="4005263"/>
            <a:ext cx="1225550" cy="2159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it-IT" altLang="it-IT" sz="1800"/>
          </a:p>
        </p:txBody>
      </p:sp>
      <p:sp>
        <p:nvSpPr>
          <p:cNvPr id="86020" name="Text Box 5">
            <a:extLst>
              <a:ext uri="{FF2B5EF4-FFF2-40B4-BE49-F238E27FC236}">
                <a16:creationId xmlns:a16="http://schemas.microsoft.com/office/drawing/2014/main" id="{D3953DDA-3154-2F65-B2F6-7DFC8ED04FD5}"/>
              </a:ext>
            </a:extLst>
          </p:cNvPr>
          <p:cNvSpPr txBox="1">
            <a:spLocks noChangeArrowheads="1"/>
          </p:cNvSpPr>
          <p:nvPr/>
        </p:nvSpPr>
        <p:spPr bwMode="auto">
          <a:xfrm>
            <a:off x="179388" y="171450"/>
            <a:ext cx="5632450" cy="2308225"/>
          </a:xfrm>
          <a:prstGeom prst="rect">
            <a:avLst/>
          </a:prstGeom>
          <a:solidFill>
            <a:schemeClr val="bg1"/>
          </a:solidFill>
          <a:ln w="38100">
            <a:solidFill>
              <a:srgbClr val="FF0000"/>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2400" b="1">
                <a:latin typeface="Comic Sans MS" panose="030F0902030302020204" pitchFamily="66" charset="0"/>
              </a:rPr>
              <a:t>Martino , 10 anni</a:t>
            </a:r>
          </a:p>
          <a:p>
            <a:pPr eaLnBrk="1" hangingPunct="1">
              <a:spcBef>
                <a:spcPct val="0"/>
              </a:spcBef>
              <a:buFontTx/>
              <a:buNone/>
            </a:pPr>
            <a:r>
              <a:rPr lang="it-IT" altLang="it-IT" sz="2400">
                <a:latin typeface="Comic Sans MS" panose="030F0902030302020204" pitchFamily="66" charset="0"/>
              </a:rPr>
              <a:t> Labbroni da un anno</a:t>
            </a:r>
          </a:p>
          <a:p>
            <a:pPr eaLnBrk="1" hangingPunct="1">
              <a:spcBef>
                <a:spcPct val="0"/>
              </a:spcBef>
              <a:buFontTx/>
              <a:buNone/>
            </a:pPr>
            <a:r>
              <a:rPr lang="it-IT" altLang="it-IT" sz="2400">
                <a:latin typeface="Comic Sans MS" panose="030F0902030302020204" pitchFamily="66" charset="0"/>
              </a:rPr>
              <a:t> Benessere</a:t>
            </a:r>
          </a:p>
          <a:p>
            <a:pPr eaLnBrk="1" hangingPunct="1">
              <a:spcBef>
                <a:spcPct val="0"/>
              </a:spcBef>
              <a:buFontTx/>
              <a:buNone/>
            </a:pPr>
            <a:r>
              <a:rPr lang="it-IT" altLang="it-IT" sz="2400">
                <a:latin typeface="Comic Sans MS" panose="030F0902030302020204" pitchFamily="66" charset="0"/>
              </a:rPr>
              <a:t> Arriva con la diagnosi di OFG</a:t>
            </a:r>
          </a:p>
          <a:p>
            <a:pPr eaLnBrk="1" hangingPunct="1">
              <a:spcBef>
                <a:spcPct val="0"/>
              </a:spcBef>
              <a:buFontTx/>
              <a:buNone/>
            </a:pPr>
            <a:endParaRPr lang="it-IT" altLang="it-IT" sz="2400">
              <a:latin typeface="Comic Sans MS" panose="030F0902030302020204" pitchFamily="66" charset="0"/>
            </a:endParaRPr>
          </a:p>
          <a:p>
            <a:pPr eaLnBrk="1" hangingPunct="1">
              <a:spcBef>
                <a:spcPct val="0"/>
              </a:spcBef>
              <a:buFontTx/>
              <a:buNone/>
            </a:pPr>
            <a:r>
              <a:rPr lang="it-IT" altLang="it-IT" sz="2400">
                <a:latin typeface="Comic Sans MS" panose="030F0902030302020204" pitchFamily="66" charset="0"/>
              </a:rPr>
              <a:t> </a:t>
            </a:r>
            <a:r>
              <a:rPr lang="it-IT" altLang="it-IT" sz="2400" b="1">
                <a:latin typeface="Comic Sans MS" panose="030F0902030302020204" pitchFamily="66" charset="0"/>
              </a:rPr>
              <a:t>In dieta senza latte da un anno (!?)  </a:t>
            </a:r>
          </a:p>
        </p:txBody>
      </p:sp>
      <p:pic>
        <p:nvPicPr>
          <p:cNvPr id="86021" name="Picture 8" descr="GI062">
            <a:extLst>
              <a:ext uri="{FF2B5EF4-FFF2-40B4-BE49-F238E27FC236}">
                <a16:creationId xmlns:a16="http://schemas.microsoft.com/office/drawing/2014/main" id="{67E40A62-1E2D-F030-6445-5A9784CC6B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6638" y="5334000"/>
            <a:ext cx="2005012" cy="1482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descr="PICT0072">
            <a:extLst>
              <a:ext uri="{FF2B5EF4-FFF2-40B4-BE49-F238E27FC236}">
                <a16:creationId xmlns:a16="http://schemas.microsoft.com/office/drawing/2014/main" id="{9D872A76-DA98-1788-5BAD-390635FDD0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4088" y="171450"/>
            <a:ext cx="2087562" cy="1565275"/>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7042" name="Text Box 5">
            <a:extLst>
              <a:ext uri="{FF2B5EF4-FFF2-40B4-BE49-F238E27FC236}">
                <a16:creationId xmlns:a16="http://schemas.microsoft.com/office/drawing/2014/main" id="{3765F7B5-AE24-4B82-D337-43F3DF42A04E}"/>
              </a:ext>
            </a:extLst>
          </p:cNvPr>
          <p:cNvSpPr txBox="1">
            <a:spLocks noChangeArrowheads="1"/>
          </p:cNvSpPr>
          <p:nvPr/>
        </p:nvSpPr>
        <p:spPr bwMode="auto">
          <a:xfrm>
            <a:off x="179388" y="171450"/>
            <a:ext cx="3257550" cy="523875"/>
          </a:xfrm>
          <a:prstGeom prst="rect">
            <a:avLst/>
          </a:prstGeom>
          <a:solidFill>
            <a:schemeClr val="bg1"/>
          </a:solidFill>
          <a:ln w="38100">
            <a:solidFill>
              <a:srgbClr val="FF0000"/>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2800" b="1">
                <a:latin typeface="Comic Sans MS" panose="030F0902030302020204" pitchFamily="66" charset="0"/>
              </a:rPr>
              <a:t>Martino , 10 anni</a:t>
            </a:r>
          </a:p>
        </p:txBody>
      </p:sp>
      <p:sp>
        <p:nvSpPr>
          <p:cNvPr id="45063" name="Text Box 7">
            <a:extLst>
              <a:ext uri="{FF2B5EF4-FFF2-40B4-BE49-F238E27FC236}">
                <a16:creationId xmlns:a16="http://schemas.microsoft.com/office/drawing/2014/main" id="{B57584FD-C108-CD07-8D0B-2E10308CCAEA}"/>
              </a:ext>
            </a:extLst>
          </p:cNvPr>
          <p:cNvSpPr txBox="1">
            <a:spLocks noChangeArrowheads="1"/>
          </p:cNvSpPr>
          <p:nvPr/>
        </p:nvSpPr>
        <p:spPr bwMode="auto">
          <a:xfrm>
            <a:off x="1550988" y="5208588"/>
            <a:ext cx="3771900" cy="5238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2800">
                <a:latin typeface="Comic Sans MS" panose="030F0902030302020204" pitchFamily="66" charset="0"/>
              </a:rPr>
              <a:t>“cortisone” al bisogno</a:t>
            </a:r>
          </a:p>
        </p:txBody>
      </p:sp>
      <p:sp>
        <p:nvSpPr>
          <p:cNvPr id="45062" name="Text Box 6">
            <a:extLst>
              <a:ext uri="{FF2B5EF4-FFF2-40B4-BE49-F238E27FC236}">
                <a16:creationId xmlns:a16="http://schemas.microsoft.com/office/drawing/2014/main" id="{E5FBAFBD-F11A-CF46-9EC1-4CF0A071333C}"/>
              </a:ext>
            </a:extLst>
          </p:cNvPr>
          <p:cNvSpPr txBox="1">
            <a:spLocks noChangeArrowheads="1"/>
          </p:cNvSpPr>
          <p:nvPr/>
        </p:nvSpPr>
        <p:spPr bwMode="auto">
          <a:xfrm>
            <a:off x="1462088" y="2420938"/>
            <a:ext cx="6197600" cy="1938337"/>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2400" b="1">
                <a:latin typeface="Comic Sans MS" panose="030F0902030302020204" pitchFamily="66" charset="0"/>
              </a:rPr>
              <a:t>Pensiamo al Crohn ma :</a:t>
            </a:r>
          </a:p>
          <a:p>
            <a:pPr eaLnBrk="1" hangingPunct="1">
              <a:spcBef>
                <a:spcPct val="0"/>
              </a:spcBef>
              <a:buFontTx/>
              <a:buNone/>
            </a:pPr>
            <a:endParaRPr lang="it-IT" altLang="it-IT" sz="2400">
              <a:latin typeface="Comic Sans MS" panose="030F0902030302020204" pitchFamily="66" charset="0"/>
            </a:endParaRPr>
          </a:p>
          <a:p>
            <a:pPr eaLnBrk="1" hangingPunct="1">
              <a:spcBef>
                <a:spcPct val="0"/>
              </a:spcBef>
              <a:buFontTx/>
              <a:buNone/>
            </a:pPr>
            <a:r>
              <a:rPr lang="it-IT" altLang="it-IT" sz="2400">
                <a:latin typeface="Comic Sans MS" panose="030F0902030302020204" pitchFamily="66" charset="0"/>
              </a:rPr>
              <a:t>-stato nutrizionale perfetto</a:t>
            </a:r>
          </a:p>
          <a:p>
            <a:pPr eaLnBrk="1" hangingPunct="1">
              <a:spcBef>
                <a:spcPct val="0"/>
              </a:spcBef>
              <a:buFontTx/>
              <a:buNone/>
            </a:pPr>
            <a:r>
              <a:rPr lang="it-IT" altLang="it-IT" sz="2400">
                <a:latin typeface="Comic Sans MS" panose="030F0902030302020204" pitchFamily="66" charset="0"/>
              </a:rPr>
              <a:t>-test della </a:t>
            </a:r>
            <a:r>
              <a:rPr lang="it-IT" altLang="it-IT" sz="2400" b="1">
                <a:latin typeface="Comic Sans MS" panose="030F0902030302020204" pitchFamily="66" charset="0"/>
              </a:rPr>
              <a:t>calproctectina fecale</a:t>
            </a:r>
            <a:r>
              <a:rPr lang="it-IT" altLang="it-IT" sz="2400">
                <a:latin typeface="Comic Sans MS" panose="030F0902030302020204" pitchFamily="66" charset="0"/>
              </a:rPr>
              <a:t> negativo</a:t>
            </a:r>
          </a:p>
          <a:p>
            <a:pPr eaLnBrk="1" hangingPunct="1">
              <a:spcBef>
                <a:spcPct val="0"/>
              </a:spcBef>
              <a:buFontTx/>
              <a:buNone/>
            </a:pPr>
            <a:r>
              <a:rPr lang="it-IT" altLang="it-IT" sz="2400">
                <a:latin typeface="Comic Sans MS" panose="030F0902030302020204" pitchFamily="66" charset="0"/>
              </a:rPr>
              <a:t>-videoendoscopia negativa</a:t>
            </a:r>
          </a:p>
        </p:txBody>
      </p:sp>
      <p:pic>
        <p:nvPicPr>
          <p:cNvPr id="87045" name="Picture 8" descr="GI062">
            <a:extLst>
              <a:ext uri="{FF2B5EF4-FFF2-40B4-BE49-F238E27FC236}">
                <a16:creationId xmlns:a16="http://schemas.microsoft.com/office/drawing/2014/main" id="{113ABEA9-203F-4320-45FE-3788ED6610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149225"/>
            <a:ext cx="2005012" cy="1482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062"/>
                                        </p:tgtEl>
                                        <p:attrNameLst>
                                          <p:attrName>style.visibility</p:attrName>
                                        </p:attrNameLst>
                                      </p:cBhvr>
                                      <p:to>
                                        <p:strVal val="visible"/>
                                      </p:to>
                                    </p:set>
                                    <p:anim calcmode="lin" valueType="num">
                                      <p:cBhvr additive="base">
                                        <p:cTn id="7" dur="500" fill="hold"/>
                                        <p:tgtEl>
                                          <p:spTgt spid="45062"/>
                                        </p:tgtEl>
                                        <p:attrNameLst>
                                          <p:attrName>ppt_x</p:attrName>
                                        </p:attrNameLst>
                                      </p:cBhvr>
                                      <p:tavLst>
                                        <p:tav tm="0">
                                          <p:val>
                                            <p:strVal val="#ppt_x"/>
                                          </p:val>
                                        </p:tav>
                                        <p:tav tm="100000">
                                          <p:val>
                                            <p:strVal val="#ppt_x"/>
                                          </p:val>
                                        </p:tav>
                                      </p:tavLst>
                                    </p:anim>
                                    <p:anim calcmode="lin" valueType="num">
                                      <p:cBhvr additive="base">
                                        <p:cTn id="8" dur="500" fill="hold"/>
                                        <p:tgtEl>
                                          <p:spTgt spid="4506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5063"/>
                                        </p:tgtEl>
                                        <p:attrNameLst>
                                          <p:attrName>style.visibility</p:attrName>
                                        </p:attrNameLst>
                                      </p:cBhvr>
                                      <p:to>
                                        <p:strVal val="visible"/>
                                      </p:to>
                                    </p:set>
                                    <p:anim calcmode="lin" valueType="num">
                                      <p:cBhvr additive="base">
                                        <p:cTn id="13" dur="500" fill="hold"/>
                                        <p:tgtEl>
                                          <p:spTgt spid="45063"/>
                                        </p:tgtEl>
                                        <p:attrNameLst>
                                          <p:attrName>ppt_x</p:attrName>
                                        </p:attrNameLst>
                                      </p:cBhvr>
                                      <p:tavLst>
                                        <p:tav tm="0">
                                          <p:val>
                                            <p:strVal val="#ppt_x"/>
                                          </p:val>
                                        </p:tav>
                                        <p:tav tm="100000">
                                          <p:val>
                                            <p:strVal val="#ppt_x"/>
                                          </p:val>
                                        </p:tav>
                                      </p:tavLst>
                                    </p:anim>
                                    <p:anim calcmode="lin" valueType="num">
                                      <p:cBhvr additive="base">
                                        <p:cTn id="14" dur="500" fill="hold"/>
                                        <p:tgtEl>
                                          <p:spTgt spid="450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3" grpId="0" animBg="1"/>
      <p:bldP spid="4506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 Box 4">
            <a:extLst>
              <a:ext uri="{FF2B5EF4-FFF2-40B4-BE49-F238E27FC236}">
                <a16:creationId xmlns:a16="http://schemas.microsoft.com/office/drawing/2014/main" id="{EB6BA0CC-47DA-C4A4-F256-AC9F7EE50CAD}"/>
              </a:ext>
            </a:extLst>
          </p:cNvPr>
          <p:cNvSpPr txBox="1">
            <a:spLocks noChangeArrowheads="1"/>
          </p:cNvSpPr>
          <p:nvPr/>
        </p:nvSpPr>
        <p:spPr bwMode="auto">
          <a:xfrm>
            <a:off x="447675" y="357188"/>
            <a:ext cx="3741738" cy="523875"/>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2800" b="1">
                <a:latin typeface="Comic Sans MS" panose="030F0902030302020204" pitchFamily="66" charset="0"/>
              </a:rPr>
              <a:t>Martino  …….11 anni</a:t>
            </a:r>
          </a:p>
        </p:txBody>
      </p:sp>
      <p:sp>
        <p:nvSpPr>
          <p:cNvPr id="88066" name="Text Box 5">
            <a:extLst>
              <a:ext uri="{FF2B5EF4-FFF2-40B4-BE49-F238E27FC236}">
                <a16:creationId xmlns:a16="http://schemas.microsoft.com/office/drawing/2014/main" id="{D10B4E49-9227-905B-41BF-05FAF0B4C069}"/>
              </a:ext>
            </a:extLst>
          </p:cNvPr>
          <p:cNvSpPr txBox="1">
            <a:spLocks noChangeArrowheads="1"/>
          </p:cNvSpPr>
          <p:nvPr/>
        </p:nvSpPr>
        <p:spPr bwMode="auto">
          <a:xfrm>
            <a:off x="735013" y="13652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it-IT" altLang="it-IT" sz="1800"/>
          </a:p>
        </p:txBody>
      </p:sp>
      <p:sp>
        <p:nvSpPr>
          <p:cNvPr id="88067" name="Text Box 6">
            <a:extLst>
              <a:ext uri="{FF2B5EF4-FFF2-40B4-BE49-F238E27FC236}">
                <a16:creationId xmlns:a16="http://schemas.microsoft.com/office/drawing/2014/main" id="{34F2BF8E-A0BA-FBD2-9843-2E110F738164}"/>
              </a:ext>
            </a:extLst>
          </p:cNvPr>
          <p:cNvSpPr txBox="1">
            <a:spLocks noChangeArrowheads="1"/>
          </p:cNvSpPr>
          <p:nvPr/>
        </p:nvSpPr>
        <p:spPr bwMode="auto">
          <a:xfrm>
            <a:off x="376238" y="13652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it-IT" altLang="it-IT" sz="1800"/>
          </a:p>
        </p:txBody>
      </p:sp>
      <p:pic>
        <p:nvPicPr>
          <p:cNvPr id="88068" name="Picture 7" descr="PICT0072">
            <a:extLst>
              <a:ext uri="{FF2B5EF4-FFF2-40B4-BE49-F238E27FC236}">
                <a16:creationId xmlns:a16="http://schemas.microsoft.com/office/drawing/2014/main" id="{07E8E11E-E540-7668-1521-EE804D3D4B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333375"/>
            <a:ext cx="2303462" cy="1727200"/>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8069" name="Picture 8" descr="26112008_001">
            <a:extLst>
              <a:ext uri="{FF2B5EF4-FFF2-40B4-BE49-F238E27FC236}">
                <a16:creationId xmlns:a16="http://schemas.microsoft.com/office/drawing/2014/main" id="{2C561FA7-A76A-FBAB-9CC3-7938FF91FF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333375"/>
            <a:ext cx="2305050"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9" name="Text Box 9">
            <a:extLst>
              <a:ext uri="{FF2B5EF4-FFF2-40B4-BE49-F238E27FC236}">
                <a16:creationId xmlns:a16="http://schemas.microsoft.com/office/drawing/2014/main" id="{175BF7B2-E28F-D27C-8E36-575C487566BB}"/>
              </a:ext>
            </a:extLst>
          </p:cNvPr>
          <p:cNvSpPr txBox="1">
            <a:spLocks noChangeArrowheads="1"/>
          </p:cNvSpPr>
          <p:nvPr/>
        </p:nvSpPr>
        <p:spPr bwMode="auto">
          <a:xfrm>
            <a:off x="663575" y="2085975"/>
            <a:ext cx="5173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2000" b="1">
                <a:latin typeface="Comic Sans MS" panose="030F0902030302020204" pitchFamily="66" charset="0"/>
              </a:rPr>
              <a:t>Calproctetina</a:t>
            </a:r>
            <a:r>
              <a:rPr lang="it-IT" altLang="it-IT" sz="2000">
                <a:latin typeface="Comic Sans MS" panose="030F0902030302020204" pitchFamily="66" charset="0"/>
              </a:rPr>
              <a:t> fecale  fortemente positiva</a:t>
            </a:r>
          </a:p>
        </p:txBody>
      </p:sp>
      <p:pic>
        <p:nvPicPr>
          <p:cNvPr id="46090" name="Picture 10" descr="avventuroso">
            <a:extLst>
              <a:ext uri="{FF2B5EF4-FFF2-40B4-BE49-F238E27FC236}">
                <a16:creationId xmlns:a16="http://schemas.microsoft.com/office/drawing/2014/main" id="{996A0CBA-1DCA-05CA-DA33-661AC939D9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2708275"/>
            <a:ext cx="2447925" cy="2447925"/>
          </a:xfrm>
          <a:prstGeom prst="rect">
            <a:avLst/>
          </a:prstGeom>
          <a:solidFill>
            <a:schemeClr val="bg1"/>
          </a:solidFill>
          <a:ln w="76200">
            <a:solidFill>
              <a:schemeClr val="bg1"/>
            </a:solidFill>
            <a:miter lim="800000"/>
            <a:headEnd/>
            <a:tailEnd/>
          </a:ln>
        </p:spPr>
      </p:pic>
      <p:sp>
        <p:nvSpPr>
          <p:cNvPr id="46091" name="Text Box 11">
            <a:extLst>
              <a:ext uri="{FF2B5EF4-FFF2-40B4-BE49-F238E27FC236}">
                <a16:creationId xmlns:a16="http://schemas.microsoft.com/office/drawing/2014/main" id="{A5C67B5C-E4AD-42F0-ACDE-AD5B984334E6}"/>
              </a:ext>
            </a:extLst>
          </p:cNvPr>
          <p:cNvSpPr txBox="1">
            <a:spLocks noChangeArrowheads="1"/>
          </p:cNvSpPr>
          <p:nvPr/>
        </p:nvSpPr>
        <p:spPr bwMode="auto">
          <a:xfrm>
            <a:off x="735013" y="3814763"/>
            <a:ext cx="4857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2400">
                <a:latin typeface="Comic Sans MS" panose="030F0902030302020204" pitchFamily="66" charset="0"/>
              </a:rPr>
              <a:t>Conferma endoscopica e bioptica</a:t>
            </a:r>
          </a:p>
        </p:txBody>
      </p:sp>
      <p:sp>
        <p:nvSpPr>
          <p:cNvPr id="46092" name="Text Box 12">
            <a:extLst>
              <a:ext uri="{FF2B5EF4-FFF2-40B4-BE49-F238E27FC236}">
                <a16:creationId xmlns:a16="http://schemas.microsoft.com/office/drawing/2014/main" id="{15AB86DF-9BEE-706C-DF85-0301A9E53944}"/>
              </a:ext>
            </a:extLst>
          </p:cNvPr>
          <p:cNvSpPr txBox="1">
            <a:spLocks noChangeArrowheads="1"/>
          </p:cNvSpPr>
          <p:nvPr/>
        </p:nvSpPr>
        <p:spPr bwMode="auto">
          <a:xfrm>
            <a:off x="3203575" y="5734050"/>
            <a:ext cx="4391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2800">
                <a:latin typeface="Comic Sans MS" panose="030F0902030302020204" pitchFamily="66" charset="0"/>
              </a:rPr>
              <a:t>Molto bene in </a:t>
            </a:r>
            <a:r>
              <a:rPr lang="it-IT" altLang="it-IT" sz="2800" b="1">
                <a:solidFill>
                  <a:srgbClr val="FF0000"/>
                </a:solidFill>
                <a:latin typeface="Comic Sans MS" panose="030F0902030302020204" pitchFamily="66" charset="0"/>
              </a:rPr>
              <a:t>Talidomide </a:t>
            </a:r>
          </a:p>
        </p:txBody>
      </p:sp>
      <p:pic>
        <p:nvPicPr>
          <p:cNvPr id="15363" name="Picture 3" descr="mso5206A">
            <a:extLst>
              <a:ext uri="{FF2B5EF4-FFF2-40B4-BE49-F238E27FC236}">
                <a16:creationId xmlns:a16="http://schemas.microsoft.com/office/drawing/2014/main" id="{A1D2FEE4-B205-82E4-BA8E-A1B5F773AF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350" y="4365625"/>
            <a:ext cx="172085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a:extLst>
              <a:ext uri="{FF2B5EF4-FFF2-40B4-BE49-F238E27FC236}">
                <a16:creationId xmlns:a16="http://schemas.microsoft.com/office/drawing/2014/main" id="{E92668F0-0EE4-D408-DE1D-627F53BD3A71}"/>
              </a:ext>
            </a:extLst>
          </p:cNvPr>
          <p:cNvSpPr/>
          <p:nvPr/>
        </p:nvSpPr>
        <p:spPr>
          <a:xfrm>
            <a:off x="1763713" y="5157788"/>
            <a:ext cx="1079500" cy="142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46095" name="Text Box 15">
            <a:extLst>
              <a:ext uri="{FF2B5EF4-FFF2-40B4-BE49-F238E27FC236}">
                <a16:creationId xmlns:a16="http://schemas.microsoft.com/office/drawing/2014/main" id="{1889AA16-D26D-C318-4250-5B55509C5DE0}"/>
              </a:ext>
            </a:extLst>
          </p:cNvPr>
          <p:cNvSpPr txBox="1">
            <a:spLocks noChangeArrowheads="1"/>
          </p:cNvSpPr>
          <p:nvPr/>
        </p:nvSpPr>
        <p:spPr bwMode="auto">
          <a:xfrm>
            <a:off x="735013" y="2662238"/>
            <a:ext cx="5257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2400">
                <a:latin typeface="Comic Sans MS" panose="030F0902030302020204" pitchFamily="66" charset="0"/>
              </a:rPr>
              <a:t>Videocapsula :sembra un m.di Crohn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089"/>
                                        </p:tgtEl>
                                        <p:attrNameLst>
                                          <p:attrName>style.visibility</p:attrName>
                                        </p:attrNameLst>
                                      </p:cBhvr>
                                      <p:to>
                                        <p:strVal val="visible"/>
                                      </p:to>
                                    </p:set>
                                    <p:anim calcmode="lin" valueType="num">
                                      <p:cBhvr additive="base">
                                        <p:cTn id="7" dur="500" fill="hold"/>
                                        <p:tgtEl>
                                          <p:spTgt spid="46089"/>
                                        </p:tgtEl>
                                        <p:attrNameLst>
                                          <p:attrName>ppt_x</p:attrName>
                                        </p:attrNameLst>
                                      </p:cBhvr>
                                      <p:tavLst>
                                        <p:tav tm="0">
                                          <p:val>
                                            <p:strVal val="#ppt_x"/>
                                          </p:val>
                                        </p:tav>
                                        <p:tav tm="100000">
                                          <p:val>
                                            <p:strVal val="#ppt_x"/>
                                          </p:val>
                                        </p:tav>
                                      </p:tavLst>
                                    </p:anim>
                                    <p:anim calcmode="lin" valueType="num">
                                      <p:cBhvr additive="base">
                                        <p:cTn id="8" dur="500" fill="hold"/>
                                        <p:tgtEl>
                                          <p:spTgt spid="4608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6095"/>
                                        </p:tgtEl>
                                        <p:attrNameLst>
                                          <p:attrName>style.visibility</p:attrName>
                                        </p:attrNameLst>
                                      </p:cBhvr>
                                      <p:to>
                                        <p:strVal val="visible"/>
                                      </p:to>
                                    </p:set>
                                    <p:anim calcmode="lin" valueType="num">
                                      <p:cBhvr additive="base">
                                        <p:cTn id="13" dur="500" fill="hold"/>
                                        <p:tgtEl>
                                          <p:spTgt spid="46095"/>
                                        </p:tgtEl>
                                        <p:attrNameLst>
                                          <p:attrName>ppt_x</p:attrName>
                                        </p:attrNameLst>
                                      </p:cBhvr>
                                      <p:tavLst>
                                        <p:tav tm="0">
                                          <p:val>
                                            <p:strVal val="#ppt_x"/>
                                          </p:val>
                                        </p:tav>
                                        <p:tav tm="100000">
                                          <p:val>
                                            <p:strVal val="#ppt_x"/>
                                          </p:val>
                                        </p:tav>
                                      </p:tavLst>
                                    </p:anim>
                                    <p:anim calcmode="lin" valueType="num">
                                      <p:cBhvr additive="base">
                                        <p:cTn id="14" dur="500" fill="hold"/>
                                        <p:tgtEl>
                                          <p:spTgt spid="4609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6090"/>
                                        </p:tgtEl>
                                        <p:attrNameLst>
                                          <p:attrName>style.visibility</p:attrName>
                                        </p:attrNameLst>
                                      </p:cBhvr>
                                      <p:to>
                                        <p:strVal val="visible"/>
                                      </p:to>
                                    </p:set>
                                    <p:anim calcmode="lin" valueType="num">
                                      <p:cBhvr additive="base">
                                        <p:cTn id="17" dur="500" fill="hold"/>
                                        <p:tgtEl>
                                          <p:spTgt spid="46090"/>
                                        </p:tgtEl>
                                        <p:attrNameLst>
                                          <p:attrName>ppt_x</p:attrName>
                                        </p:attrNameLst>
                                      </p:cBhvr>
                                      <p:tavLst>
                                        <p:tav tm="0">
                                          <p:val>
                                            <p:strVal val="#ppt_x"/>
                                          </p:val>
                                        </p:tav>
                                        <p:tav tm="100000">
                                          <p:val>
                                            <p:strVal val="#ppt_x"/>
                                          </p:val>
                                        </p:tav>
                                      </p:tavLst>
                                    </p:anim>
                                    <p:anim calcmode="lin" valueType="num">
                                      <p:cBhvr additive="base">
                                        <p:cTn id="18" dur="500" fill="hold"/>
                                        <p:tgtEl>
                                          <p:spTgt spid="4609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6091"/>
                                        </p:tgtEl>
                                        <p:attrNameLst>
                                          <p:attrName>style.visibility</p:attrName>
                                        </p:attrNameLst>
                                      </p:cBhvr>
                                      <p:to>
                                        <p:strVal val="visible"/>
                                      </p:to>
                                    </p:set>
                                    <p:anim calcmode="lin" valueType="num">
                                      <p:cBhvr additive="base">
                                        <p:cTn id="23" dur="500" fill="hold"/>
                                        <p:tgtEl>
                                          <p:spTgt spid="46091"/>
                                        </p:tgtEl>
                                        <p:attrNameLst>
                                          <p:attrName>ppt_x</p:attrName>
                                        </p:attrNameLst>
                                      </p:cBhvr>
                                      <p:tavLst>
                                        <p:tav tm="0">
                                          <p:val>
                                            <p:strVal val="#ppt_x"/>
                                          </p:val>
                                        </p:tav>
                                        <p:tav tm="100000">
                                          <p:val>
                                            <p:strVal val="#ppt_x"/>
                                          </p:val>
                                        </p:tav>
                                      </p:tavLst>
                                    </p:anim>
                                    <p:anim calcmode="lin" valueType="num">
                                      <p:cBhvr additive="base">
                                        <p:cTn id="24" dur="500" fill="hold"/>
                                        <p:tgtEl>
                                          <p:spTgt spid="46091"/>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5363"/>
                                        </p:tgtEl>
                                        <p:attrNameLst>
                                          <p:attrName>style.visibility</p:attrName>
                                        </p:attrNameLst>
                                      </p:cBhvr>
                                      <p:to>
                                        <p:strVal val="visible"/>
                                      </p:to>
                                    </p:set>
                                    <p:anim calcmode="lin" valueType="num">
                                      <p:cBhvr additive="base">
                                        <p:cTn id="33" dur="500" fill="hold"/>
                                        <p:tgtEl>
                                          <p:spTgt spid="15363"/>
                                        </p:tgtEl>
                                        <p:attrNameLst>
                                          <p:attrName>ppt_x</p:attrName>
                                        </p:attrNameLst>
                                      </p:cBhvr>
                                      <p:tavLst>
                                        <p:tav tm="0">
                                          <p:val>
                                            <p:strVal val="#ppt_x"/>
                                          </p:val>
                                        </p:tav>
                                        <p:tav tm="100000">
                                          <p:val>
                                            <p:strVal val="#ppt_x"/>
                                          </p:val>
                                        </p:tav>
                                      </p:tavLst>
                                    </p:anim>
                                    <p:anim calcmode="lin" valueType="num">
                                      <p:cBhvr additive="base">
                                        <p:cTn id="34" dur="500" fill="hold"/>
                                        <p:tgtEl>
                                          <p:spTgt spid="1536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6092"/>
                                        </p:tgtEl>
                                        <p:attrNameLst>
                                          <p:attrName>style.visibility</p:attrName>
                                        </p:attrNameLst>
                                      </p:cBhvr>
                                      <p:to>
                                        <p:strVal val="visible"/>
                                      </p:to>
                                    </p:set>
                                    <p:anim calcmode="lin" valueType="num">
                                      <p:cBhvr additive="base">
                                        <p:cTn id="37" dur="500" fill="hold"/>
                                        <p:tgtEl>
                                          <p:spTgt spid="46092"/>
                                        </p:tgtEl>
                                        <p:attrNameLst>
                                          <p:attrName>ppt_x</p:attrName>
                                        </p:attrNameLst>
                                      </p:cBhvr>
                                      <p:tavLst>
                                        <p:tav tm="0">
                                          <p:val>
                                            <p:strVal val="#ppt_x"/>
                                          </p:val>
                                        </p:tav>
                                        <p:tav tm="100000">
                                          <p:val>
                                            <p:strVal val="#ppt_x"/>
                                          </p:val>
                                        </p:tav>
                                      </p:tavLst>
                                    </p:anim>
                                    <p:anim calcmode="lin" valueType="num">
                                      <p:cBhvr additive="base">
                                        <p:cTn id="38" dur="500" fill="hold"/>
                                        <p:tgtEl>
                                          <p:spTgt spid="460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p:bldP spid="46091" grpId="0"/>
      <p:bldP spid="46092" grpId="0"/>
      <p:bldP spid="5" grpId="0" animBg="1"/>
      <p:bldP spid="4609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Immagine 4">
            <a:extLst>
              <a:ext uri="{FF2B5EF4-FFF2-40B4-BE49-F238E27FC236}">
                <a16:creationId xmlns:a16="http://schemas.microsoft.com/office/drawing/2014/main" id="{13EF7358-D96A-E3DA-F8F2-AB882D70B4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9063"/>
            <a:ext cx="6716713"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CasellaDiTesto 2">
            <a:extLst>
              <a:ext uri="{FF2B5EF4-FFF2-40B4-BE49-F238E27FC236}">
                <a16:creationId xmlns:a16="http://schemas.microsoft.com/office/drawing/2014/main" id="{A6CEB6CF-DCBF-4A87-DB73-9EDB490E34A5}"/>
              </a:ext>
            </a:extLst>
          </p:cNvPr>
          <p:cNvSpPr txBox="1">
            <a:spLocks noChangeArrowheads="1"/>
          </p:cNvSpPr>
          <p:nvPr/>
        </p:nvSpPr>
        <p:spPr bwMode="auto">
          <a:xfrm>
            <a:off x="457200" y="1882775"/>
            <a:ext cx="432117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2800" u="sng">
                <a:latin typeface="Comic Sans MS" panose="030F0902030302020204" pitchFamily="66" charset="0"/>
              </a:rPr>
              <a:t>Acute NOMA- stage of edema: </a:t>
            </a:r>
          </a:p>
          <a:p>
            <a:pPr algn="ctr">
              <a:spcBef>
                <a:spcPct val="0"/>
              </a:spcBef>
              <a:buFontTx/>
              <a:buNone/>
            </a:pPr>
            <a:r>
              <a:rPr lang="it-IT" altLang="it-IT" sz="2800">
                <a:latin typeface="Comic Sans MS" panose="030F0902030302020204" pitchFamily="66" charset="0"/>
              </a:rPr>
              <a:t>edema facciale + gengivostomatite necrotizzante + alitosi.</a:t>
            </a:r>
          </a:p>
          <a:p>
            <a:pPr algn="ctr">
              <a:spcBef>
                <a:spcPct val="0"/>
              </a:spcBef>
              <a:buFontTx/>
              <a:buNone/>
            </a:pPr>
            <a:endParaRPr lang="it-IT" altLang="it-IT" sz="2800">
              <a:latin typeface="Comic Sans MS" panose="030F0902030302020204" pitchFamily="66" charset="0"/>
            </a:endParaRPr>
          </a:p>
          <a:p>
            <a:pPr algn="ctr">
              <a:spcBef>
                <a:spcPct val="0"/>
              </a:spcBef>
              <a:buFontTx/>
              <a:buNone/>
            </a:pPr>
            <a:r>
              <a:rPr lang="it-IT" altLang="it-IT" sz="2800">
                <a:latin typeface="Comic Sans MS" panose="030F0902030302020204" pitchFamily="66" charset="0"/>
              </a:rPr>
              <a:t>Questa fase dura un paio di giorni.</a:t>
            </a:r>
          </a:p>
        </p:txBody>
      </p:sp>
      <p:pic>
        <p:nvPicPr>
          <p:cNvPr id="21507" name="Immagine 4">
            <a:extLst>
              <a:ext uri="{FF2B5EF4-FFF2-40B4-BE49-F238E27FC236}">
                <a16:creationId xmlns:a16="http://schemas.microsoft.com/office/drawing/2014/main" id="{655608B5-83F8-DC6B-B4FA-15E6E01A9E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1293813"/>
            <a:ext cx="4025900"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Immagine 1">
            <a:extLst>
              <a:ext uri="{FF2B5EF4-FFF2-40B4-BE49-F238E27FC236}">
                <a16:creationId xmlns:a16="http://schemas.microsoft.com/office/drawing/2014/main" id="{348944F5-ECC1-3D23-0DFD-9C564C1DF6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7138" y="1563688"/>
            <a:ext cx="3497262"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Immagine 4">
            <a:extLst>
              <a:ext uri="{FF2B5EF4-FFF2-40B4-BE49-F238E27FC236}">
                <a16:creationId xmlns:a16="http://schemas.microsoft.com/office/drawing/2014/main" id="{FF559937-C6A9-98B3-108D-1A40C48D1C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9063"/>
            <a:ext cx="6716713"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CasellaDiTesto 3">
            <a:extLst>
              <a:ext uri="{FF2B5EF4-FFF2-40B4-BE49-F238E27FC236}">
                <a16:creationId xmlns:a16="http://schemas.microsoft.com/office/drawing/2014/main" id="{3C42CC91-4911-AE01-6CDE-994E2240151D}"/>
              </a:ext>
            </a:extLst>
          </p:cNvPr>
          <p:cNvSpPr txBox="1">
            <a:spLocks noChangeArrowheads="1"/>
          </p:cNvSpPr>
          <p:nvPr/>
        </p:nvSpPr>
        <p:spPr bwMode="auto">
          <a:xfrm>
            <a:off x="457200" y="1882775"/>
            <a:ext cx="4321175"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2800" u="sng">
                <a:latin typeface="Comic Sans MS" panose="030F0902030302020204" pitchFamily="66" charset="0"/>
              </a:rPr>
              <a:t>Acute NOMA stage of necrosis: </a:t>
            </a:r>
          </a:p>
          <a:p>
            <a:pPr algn="ctr">
              <a:spcBef>
                <a:spcPct val="0"/>
              </a:spcBef>
              <a:buFontTx/>
              <a:buNone/>
            </a:pPr>
            <a:r>
              <a:rPr lang="it-IT" altLang="it-IT" sz="2800">
                <a:latin typeface="Comic Sans MS" panose="030F0902030302020204" pitchFamily="66" charset="0"/>
              </a:rPr>
              <a:t>Infezione necrotizzante che si estende su cute, muscoli, ossa, mascella ma la gangrena tende poi a demarcarsi spontaneamente con margini netti</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Immagine 4">
            <a:extLst>
              <a:ext uri="{FF2B5EF4-FFF2-40B4-BE49-F238E27FC236}">
                <a16:creationId xmlns:a16="http://schemas.microsoft.com/office/drawing/2014/main" id="{33C05A11-74FB-A9E9-54D7-9E93F75C84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9063"/>
            <a:ext cx="6716713"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Immagine 2">
            <a:extLst>
              <a:ext uri="{FF2B5EF4-FFF2-40B4-BE49-F238E27FC236}">
                <a16:creationId xmlns:a16="http://schemas.microsoft.com/office/drawing/2014/main" id="{705C0F66-46A8-9862-3FF9-265C555892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313" y="1127125"/>
            <a:ext cx="74453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CasellaDiTesto 3">
            <a:extLst>
              <a:ext uri="{FF2B5EF4-FFF2-40B4-BE49-F238E27FC236}">
                <a16:creationId xmlns:a16="http://schemas.microsoft.com/office/drawing/2014/main" id="{D5273FCD-5B40-1A91-17AE-9C3F7DECF278}"/>
              </a:ext>
            </a:extLst>
          </p:cNvPr>
          <p:cNvSpPr txBox="1">
            <a:spLocks noChangeArrowheads="1"/>
          </p:cNvSpPr>
          <p:nvPr/>
        </p:nvSpPr>
        <p:spPr bwMode="auto">
          <a:xfrm>
            <a:off x="0" y="4373563"/>
            <a:ext cx="91440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2800" u="sng">
                <a:latin typeface="Comic Sans MS" panose="030F0902030302020204" pitchFamily="66" charset="0"/>
              </a:rPr>
              <a:t>Acute NOMA stage of sloughs and healing: </a:t>
            </a:r>
          </a:p>
          <a:p>
            <a:pPr algn="ctr">
              <a:spcBef>
                <a:spcPct val="0"/>
              </a:spcBef>
              <a:buFontTx/>
              <a:buNone/>
            </a:pPr>
            <a:r>
              <a:rPr lang="it-IT" altLang="it-IT" sz="2800">
                <a:latin typeface="Comic Sans MS" panose="030F0902030302020204" pitchFamily="66" charset="0"/>
              </a:rPr>
              <a:t>Necrosi muta. Qui molti pazienti muoiono di sepsi. Se sopravvivono -&gt; infezioni locali purulente, sequestri, cicatrici destruenti -&gt; difficoltà all’apertura della bocca ed a alimentarsi in chi è già denutrito</a:t>
            </a:r>
          </a:p>
        </p:txBody>
      </p:sp>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1618</TotalTime>
  <Words>3322</Words>
  <Application>Microsoft Macintosh PowerPoint</Application>
  <PresentationFormat>Presentazione su schermo (4:3)</PresentationFormat>
  <Paragraphs>378</Paragraphs>
  <Slides>63</Slides>
  <Notes>0</Notes>
  <HiddenSlides>0</HiddenSlides>
  <MMClips>0</MMClips>
  <ScaleCrop>false</ScaleCrop>
  <HeadingPairs>
    <vt:vector size="8" baseType="variant">
      <vt:variant>
        <vt:lpstr>Caratteri utilizzati</vt:lpstr>
      </vt:variant>
      <vt:variant>
        <vt:i4>6</vt:i4>
      </vt:variant>
      <vt:variant>
        <vt:lpstr>Tema</vt:lpstr>
      </vt:variant>
      <vt:variant>
        <vt:i4>1</vt:i4>
      </vt:variant>
      <vt:variant>
        <vt:lpstr>Server OLE incorporati</vt:lpstr>
      </vt:variant>
      <vt:variant>
        <vt:i4>2</vt:i4>
      </vt:variant>
      <vt:variant>
        <vt:lpstr>Titoli diapositive</vt:lpstr>
      </vt:variant>
      <vt:variant>
        <vt:i4>63</vt:i4>
      </vt:variant>
    </vt:vector>
  </HeadingPairs>
  <TitlesOfParts>
    <vt:vector size="72" baseType="lpstr">
      <vt:lpstr>Arial</vt:lpstr>
      <vt:lpstr>MS PGothic</vt:lpstr>
      <vt:lpstr>Calibri</vt:lpstr>
      <vt:lpstr>Comic Sans MS</vt:lpstr>
      <vt:lpstr>Times New Roman</vt:lpstr>
      <vt:lpstr>Tw Cen MT</vt:lpstr>
      <vt:lpstr>Tema di Office</vt:lpstr>
      <vt:lpstr>Grafica CorelDRAW 7.0 </vt:lpstr>
      <vt:lpstr>Adobe Photoshop Image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eccolococolo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Andrea Taddio</dc:creator>
  <cp:lastModifiedBy>Andrea Taddio</cp:lastModifiedBy>
  <cp:revision>62</cp:revision>
  <dcterms:created xsi:type="dcterms:W3CDTF">2015-06-19T05:30:14Z</dcterms:created>
  <dcterms:modified xsi:type="dcterms:W3CDTF">2025-05-19T12:08:27Z</dcterms:modified>
</cp:coreProperties>
</file>