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369" r:id="rId5"/>
    <p:sldId id="383" r:id="rId6"/>
    <p:sldId id="384" r:id="rId7"/>
    <p:sldId id="371" r:id="rId8"/>
    <p:sldId id="377" r:id="rId9"/>
    <p:sldId id="382" r:id="rId10"/>
    <p:sldId id="385" r:id="rId11"/>
    <p:sldId id="386" r:id="rId12"/>
    <p:sldId id="400" r:id="rId13"/>
    <p:sldId id="387" r:id="rId14"/>
    <p:sldId id="388" r:id="rId15"/>
    <p:sldId id="389" r:id="rId16"/>
    <p:sldId id="391" r:id="rId17"/>
    <p:sldId id="392" r:id="rId18"/>
    <p:sldId id="393" r:id="rId19"/>
    <p:sldId id="394" r:id="rId20"/>
    <p:sldId id="395" r:id="rId21"/>
    <p:sldId id="396" r:id="rId22"/>
    <p:sldId id="397" r:id="rId23"/>
    <p:sldId id="398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08C0"/>
    <a:srgbClr val="FFCC00"/>
    <a:srgbClr val="FF9900"/>
    <a:srgbClr val="001642"/>
    <a:srgbClr val="F13FF5"/>
    <a:srgbClr val="D7D200"/>
    <a:srgbClr val="FFFF00"/>
    <a:srgbClr val="339933"/>
    <a:srgbClr val="FF6600"/>
    <a:srgbClr val="A3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76D6F8-478E-4CB9-9893-FD7E1015539C}" v="156" dt="2025-10-01T08:54:21.9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>
      <p:cViewPr varScale="1">
        <p:scale>
          <a:sx n="70" d="100"/>
          <a:sy n="70" d="100"/>
        </p:scale>
        <p:origin x="1814" y="2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85" d="100"/>
          <a:sy n="85" d="100"/>
        </p:scale>
        <p:origin x="-220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C50BC-F8FC-4F89-BEEF-553EEF9B6ECC}" type="datetimeFigureOut">
              <a:rPr lang="it-IT" smtClean="0"/>
              <a:pPr/>
              <a:t>01/10/2025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A00D8-4636-4209-A556-58D35166E2C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58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195F37-F1D6-461A-A327-8759800FF57A}" type="slidenum">
              <a:rPr lang="it-IT" altLang="it-IT"/>
              <a:pPr/>
              <a:t>12</a:t>
            </a:fld>
            <a:endParaRPr lang="it-IT" altLang="it-IT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730099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8378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041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29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72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33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492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38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11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579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8242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655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7A78C-02C6-4997-A306-D4397C6522D5}" type="datetimeFigureOut">
              <a:rPr lang="it-IT" smtClean="0"/>
              <a:t>01/10/2025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40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1871661" y="782531"/>
            <a:ext cx="5400675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LA REALIZZAZIONE DELL’ORGANISMO EDILIZIO</a:t>
            </a:r>
          </a:p>
          <a:p>
            <a:pPr algn="ctr">
              <a:spcBef>
                <a:spcPct val="50000"/>
              </a:spcBef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Principi di lavorazione e unioni</a:t>
            </a:r>
          </a:p>
        </p:txBody>
      </p:sp>
      <p:sp>
        <p:nvSpPr>
          <p:cNvPr id="11" name="Titolo 3"/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Costruttivi_aa.2025-26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-233" y="2564904"/>
            <a:ext cx="9144000" cy="3708456"/>
            <a:chOff x="0" y="2348880"/>
            <a:chExt cx="10394695" cy="3636448"/>
          </a:xfrm>
        </p:grpSpPr>
        <p:pic>
          <p:nvPicPr>
            <p:cNvPr id="13" name="Picture 4" descr="Temperatura e metodi di fusione dell'ottone: a quanti gradi Celsius fonde  l'ottone? Come scioglierlo in casa?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48880"/>
              <a:ext cx="5488977" cy="3636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62398" y="2348880"/>
              <a:ext cx="4832297" cy="3636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999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10707" y="587570"/>
            <a:ext cx="579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>
                <a:solidFill>
                  <a:srgbClr val="C00000"/>
                </a:solidFill>
                <a:cs typeface="Arial" panose="020B0604020202020204" pitchFamily="34" charset="0"/>
              </a:rPr>
              <a:t>GIUNTI DI FORZA</a:t>
            </a:r>
          </a:p>
        </p:txBody>
      </p:sp>
      <p:pic>
        <p:nvPicPr>
          <p:cNvPr id="12291" name="Picture 3" descr="C:\DIDATTICA\AT1\lezioni aa 02-03\Unioni\Immagini\unioni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907" y="548837"/>
            <a:ext cx="2513442" cy="63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o 1"/>
          <p:cNvGrpSpPr/>
          <p:nvPr/>
        </p:nvGrpSpPr>
        <p:grpSpPr>
          <a:xfrm>
            <a:off x="1259632" y="1484784"/>
            <a:ext cx="4608512" cy="5293757"/>
            <a:chOff x="899592" y="1995130"/>
            <a:chExt cx="4608512" cy="5293757"/>
          </a:xfrm>
        </p:grpSpPr>
        <p:sp>
          <p:nvSpPr>
            <p:cNvPr id="12292" name="Text Box 4"/>
            <p:cNvSpPr txBox="1">
              <a:spLocks noChangeArrowheads="1"/>
            </p:cNvSpPr>
            <p:nvPr/>
          </p:nvSpPr>
          <p:spPr bwMode="auto">
            <a:xfrm>
              <a:off x="1651720" y="1995130"/>
              <a:ext cx="3856384" cy="5293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 sz="2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legatura</a:t>
              </a:r>
            </a:p>
            <a:p>
              <a:pPr>
                <a:spcBef>
                  <a:spcPct val="50000"/>
                </a:spcBef>
              </a:pPr>
              <a:r>
                <a:rPr lang="it-IT" altLang="it-IT" sz="2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aggraffaggio</a:t>
              </a:r>
            </a:p>
            <a:p>
              <a:pPr>
                <a:spcBef>
                  <a:spcPct val="50000"/>
                </a:spcBef>
              </a:pPr>
              <a:r>
                <a:rPr lang="it-IT" altLang="it-IT" sz="2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incollaggio</a:t>
              </a:r>
            </a:p>
            <a:p>
              <a:pPr>
                <a:spcBef>
                  <a:spcPct val="50000"/>
                </a:spcBef>
              </a:pPr>
              <a:r>
                <a:rPr lang="it-IT" altLang="it-IT" sz="2000" u="sng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saldatura</a:t>
              </a:r>
            </a:p>
            <a:p>
              <a:pPr>
                <a:spcBef>
                  <a:spcPct val="50000"/>
                </a:spcBef>
              </a:pPr>
              <a:r>
                <a:rPr lang="it-IT" altLang="it-IT" sz="2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ammarraggio</a:t>
              </a:r>
            </a:p>
            <a:p>
              <a:pPr>
                <a:spcBef>
                  <a:spcPct val="50000"/>
                </a:spcBef>
              </a:pPr>
              <a:r>
                <a:rPr lang="it-IT" altLang="it-IT" sz="2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Penetrazione - infilaggio</a:t>
              </a:r>
            </a:p>
            <a:p>
              <a:pPr>
                <a:spcBef>
                  <a:spcPct val="50000"/>
                </a:spcBef>
              </a:pPr>
              <a:r>
                <a:rPr lang="it-IT" altLang="it-IT" sz="2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Penetrazione - innesto</a:t>
              </a:r>
            </a:p>
            <a:p>
              <a:pPr>
                <a:spcBef>
                  <a:spcPct val="50000"/>
                </a:spcBef>
              </a:pPr>
              <a:r>
                <a:rPr lang="it-IT" altLang="it-IT" sz="2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Penetrazione – infissione</a:t>
              </a:r>
            </a:p>
            <a:p>
              <a:r>
                <a:rPr lang="it-IT" altLang="it-IT" sz="1800" u="sng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chiodature</a:t>
              </a:r>
            </a:p>
            <a:p>
              <a:pPr>
                <a:spcBef>
                  <a:spcPct val="50000"/>
                </a:spcBef>
              </a:pPr>
              <a:r>
                <a:rPr lang="it-IT" altLang="it-IT" sz="2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Penetrazione – avvitamento</a:t>
              </a:r>
            </a:p>
            <a:p>
              <a:r>
                <a:rPr lang="it-IT" altLang="it-IT" sz="18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viti, </a:t>
              </a:r>
              <a:r>
                <a:rPr lang="it-IT" altLang="it-IT" sz="1800" u="sng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bulloni</a:t>
              </a:r>
            </a:p>
            <a:p>
              <a:pPr>
                <a:spcBef>
                  <a:spcPct val="50000"/>
                </a:spcBef>
              </a:pPr>
              <a:endParaRPr lang="it-IT" altLang="it-IT" sz="2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2293" name="Text Box 5"/>
            <p:cNvSpPr txBox="1">
              <a:spLocks noChangeArrowheads="1"/>
            </p:cNvSpPr>
            <p:nvPr/>
          </p:nvSpPr>
          <p:spPr bwMode="auto">
            <a:xfrm>
              <a:off x="899592" y="1995130"/>
              <a:ext cx="675928" cy="5016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it-IT" altLang="it-IT" sz="2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a.</a:t>
              </a:r>
            </a:p>
            <a:p>
              <a:pPr algn="r">
                <a:spcBef>
                  <a:spcPct val="50000"/>
                </a:spcBef>
              </a:pPr>
              <a:r>
                <a:rPr lang="it-IT" altLang="it-IT" sz="2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b.</a:t>
              </a:r>
            </a:p>
            <a:p>
              <a:pPr algn="r">
                <a:spcBef>
                  <a:spcPct val="50000"/>
                </a:spcBef>
              </a:pPr>
              <a:r>
                <a:rPr lang="it-IT" altLang="it-IT" sz="2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c.</a:t>
              </a:r>
            </a:p>
            <a:p>
              <a:pPr algn="r">
                <a:spcBef>
                  <a:spcPct val="50000"/>
                </a:spcBef>
              </a:pPr>
              <a:r>
                <a:rPr lang="it-IT" altLang="it-IT" sz="2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d.</a:t>
              </a:r>
            </a:p>
            <a:p>
              <a:pPr algn="r">
                <a:spcBef>
                  <a:spcPct val="50000"/>
                </a:spcBef>
              </a:pPr>
              <a:r>
                <a:rPr lang="it-IT" altLang="it-IT" sz="2000" dirty="0" err="1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e,f</a:t>
              </a:r>
              <a:r>
                <a:rPr lang="it-IT" altLang="it-IT" sz="2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.</a:t>
              </a:r>
            </a:p>
            <a:p>
              <a:pPr algn="r">
                <a:spcBef>
                  <a:spcPct val="50000"/>
                </a:spcBef>
              </a:pPr>
              <a:r>
                <a:rPr lang="it-IT" altLang="it-IT" sz="2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g.</a:t>
              </a:r>
            </a:p>
            <a:p>
              <a:pPr algn="r">
                <a:spcBef>
                  <a:spcPct val="50000"/>
                </a:spcBef>
              </a:pPr>
              <a:r>
                <a:rPr lang="it-IT" altLang="it-IT" sz="2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h.</a:t>
              </a:r>
            </a:p>
            <a:p>
              <a:pPr algn="r">
                <a:spcBef>
                  <a:spcPct val="50000"/>
                </a:spcBef>
              </a:pPr>
              <a:r>
                <a:rPr lang="it-IT" altLang="it-IT" sz="2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i.</a:t>
              </a:r>
            </a:p>
            <a:p>
              <a:pPr algn="r">
                <a:spcBef>
                  <a:spcPct val="50000"/>
                </a:spcBef>
              </a:pPr>
              <a:endParaRPr lang="it-IT" altLang="it-IT" sz="2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endParaRPr>
            </a:p>
            <a:p>
              <a:pPr algn="r">
                <a:spcBef>
                  <a:spcPct val="50000"/>
                </a:spcBef>
              </a:pPr>
              <a:r>
                <a:rPr lang="it-IT" altLang="it-IT" sz="2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l.</a:t>
              </a:r>
            </a:p>
            <a:p>
              <a:pPr algn="r">
                <a:spcBef>
                  <a:spcPct val="50000"/>
                </a:spcBef>
              </a:pPr>
              <a:endParaRPr lang="it-IT" altLang="it-IT" sz="2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5" name="Titolo 3">
            <a:extLst>
              <a:ext uri="{FF2B5EF4-FFF2-40B4-BE49-F238E27FC236}">
                <a16:creationId xmlns:a16="http://schemas.microsoft.com/office/drawing/2014/main" id="{FA69794B-42AA-6B1A-136E-41C2C01D4050}"/>
              </a:ext>
            </a:extLst>
          </p:cNvPr>
          <p:cNvSpPr txBox="1">
            <a:spLocks/>
          </p:cNvSpPr>
          <p:nvPr/>
        </p:nvSpPr>
        <p:spPr>
          <a:xfrm>
            <a:off x="755576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Costruttivi_aa.2025-26</a:t>
            </a:r>
          </a:p>
        </p:txBody>
      </p:sp>
    </p:spTree>
    <p:extLst>
      <p:ext uri="{BB962C8B-B14F-4D97-AF65-F5344CB8AC3E}">
        <p14:creationId xmlns:p14="http://schemas.microsoft.com/office/powerpoint/2010/main" val="2547572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IDATTICA\AT1\lezioni aa 02-03\Unioni\Immagini\legatura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95536" y="692696"/>
            <a:ext cx="152990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LEGATURA</a:t>
            </a:r>
          </a:p>
        </p:txBody>
      </p:sp>
    </p:spTree>
    <p:extLst>
      <p:ext uri="{BB962C8B-B14F-4D97-AF65-F5344CB8AC3E}">
        <p14:creationId xmlns:p14="http://schemas.microsoft.com/office/powerpoint/2010/main" val="634223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IDATTICA\AT1\lezioni aa 02-03\Unioni\Immagini\incollaggi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876256" y="836712"/>
            <a:ext cx="19611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 b="1" dirty="0">
                <a:solidFill>
                  <a:schemeClr val="bg1"/>
                </a:solidFill>
                <a:cs typeface="Arial" panose="020B0604020202020204" pitchFamily="34" charset="0"/>
              </a:rPr>
              <a:t>INCOLLAGGIO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372200" y="6165304"/>
            <a:ext cx="25762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 dirty="0">
                <a:solidFill>
                  <a:schemeClr val="bg1"/>
                </a:solidFill>
                <a:cs typeface="Arial" panose="020B0604020202020204" pitchFamily="34" charset="0"/>
              </a:rPr>
              <a:t>Legno lamellare incollato</a:t>
            </a:r>
          </a:p>
        </p:txBody>
      </p:sp>
    </p:spTree>
    <p:extLst>
      <p:ext uri="{BB962C8B-B14F-4D97-AF65-F5344CB8AC3E}">
        <p14:creationId xmlns:p14="http://schemas.microsoft.com/office/powerpoint/2010/main" val="3911654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26" descr="C:\DIDATTICA\AT1\lezioni aa 02-03\Unioni\Immagini\ammarragg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1027"/>
          <p:cNvSpPr>
            <a:spLocks noChangeArrowheads="1"/>
          </p:cNvSpPr>
          <p:nvPr/>
        </p:nvSpPr>
        <p:spPr bwMode="auto">
          <a:xfrm>
            <a:off x="1766961" y="260648"/>
            <a:ext cx="2793504" cy="5232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800" b="1" dirty="0">
                <a:solidFill>
                  <a:srgbClr val="002060"/>
                </a:solidFill>
                <a:cs typeface="Arial" panose="020B0604020202020204" pitchFamily="34" charset="0"/>
              </a:rPr>
              <a:t>AMMARRAGGIO</a:t>
            </a:r>
            <a:endParaRPr lang="it-IT" altLang="it-IT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061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IDATTICA\AT1\lezioni aa 02-03\Unioni\Immagini\DSCF0007.JPG"/>
          <p:cNvPicPr>
            <a:picLocks noChangeAspect="1" noChangeArrowheads="1"/>
          </p:cNvPicPr>
          <p:nvPr/>
        </p:nvPicPr>
        <p:blipFill>
          <a:blip r:embed="rId2" cstate="email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436096" y="260648"/>
            <a:ext cx="3635896" cy="46166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400" b="1" dirty="0">
                <a:solidFill>
                  <a:schemeClr val="bg1"/>
                </a:solidFill>
                <a:cs typeface="Arial" panose="020B0604020202020204" pitchFamily="34" charset="0"/>
              </a:rPr>
              <a:t>PENETRAZIONE - infilaggio</a:t>
            </a:r>
          </a:p>
        </p:txBody>
      </p:sp>
    </p:spTree>
    <p:extLst>
      <p:ext uri="{BB962C8B-B14F-4D97-AF65-F5344CB8AC3E}">
        <p14:creationId xmlns:p14="http://schemas.microsoft.com/office/powerpoint/2010/main" val="3113975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IDATTICA\AT1\lezioni aa 02-03\Unioni\Immagini\reticolar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644008" y="0"/>
            <a:ext cx="43475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altLang="it-IT" sz="2400" b="1" dirty="0">
                <a:solidFill>
                  <a:srgbClr val="002060"/>
                </a:solidFill>
                <a:cs typeface="Arial" panose="020B0604020202020204" pitchFamily="34" charset="0"/>
              </a:rPr>
              <a:t>PENETRAZIONE -  infilaggio</a:t>
            </a:r>
          </a:p>
        </p:txBody>
      </p:sp>
    </p:spTree>
    <p:extLst>
      <p:ext uri="{BB962C8B-B14F-4D97-AF65-F5344CB8AC3E}">
        <p14:creationId xmlns:p14="http://schemas.microsoft.com/office/powerpoint/2010/main" val="2449793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DIDATTICA\AT1\lezioni aa 02-03\Unioni\Immagini\DSCF00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C:\DIDATTICA\AT1\lezioni aa 02-03\Unioni\Immagini\chiodi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2514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716016" y="0"/>
            <a:ext cx="4275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alt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PENETRAZIONE-infissione</a:t>
            </a:r>
          </a:p>
        </p:txBody>
      </p:sp>
    </p:spTree>
    <p:extLst>
      <p:ext uri="{BB962C8B-B14F-4D97-AF65-F5344CB8AC3E}">
        <p14:creationId xmlns:p14="http://schemas.microsoft.com/office/powerpoint/2010/main" val="2421469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319464" y="1260363"/>
            <a:ext cx="48245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>
                <a:solidFill>
                  <a:srgbClr val="002060"/>
                </a:solidFill>
                <a:cs typeface="Arial" panose="020B0604020202020204" pitchFamily="34" charset="0"/>
              </a:rPr>
              <a:t>GIUNTI DI TENUTA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860033" y="2774068"/>
            <a:ext cx="3384375" cy="2462213"/>
            <a:chOff x="381002" y="1447800"/>
            <a:chExt cx="4123728" cy="2462213"/>
          </a:xfrm>
        </p:grpSpPr>
        <p:sp>
          <p:nvSpPr>
            <p:cNvPr id="6148" name="Text Box 4"/>
            <p:cNvSpPr txBox="1">
              <a:spLocks noChangeArrowheads="1"/>
            </p:cNvSpPr>
            <p:nvPr/>
          </p:nvSpPr>
          <p:spPr bwMode="auto">
            <a:xfrm>
              <a:off x="1380531" y="1447800"/>
              <a:ext cx="3124199" cy="1815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 sz="28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battentatura</a:t>
              </a:r>
            </a:p>
            <a:p>
              <a:pPr>
                <a:spcBef>
                  <a:spcPct val="50000"/>
                </a:spcBef>
              </a:pPr>
              <a:r>
                <a:rPr lang="it-IT" altLang="it-IT" sz="28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sigillatura</a:t>
              </a:r>
            </a:p>
            <a:p>
              <a:pPr>
                <a:spcBef>
                  <a:spcPct val="50000"/>
                </a:spcBef>
              </a:pPr>
              <a:r>
                <a:rPr lang="it-IT" altLang="it-IT" sz="28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stilatura</a:t>
              </a:r>
            </a:p>
          </p:txBody>
        </p:sp>
        <p:sp>
          <p:nvSpPr>
            <p:cNvPr id="6149" name="Text Box 5"/>
            <p:cNvSpPr txBox="1">
              <a:spLocks noChangeArrowheads="1"/>
            </p:cNvSpPr>
            <p:nvPr/>
          </p:nvSpPr>
          <p:spPr bwMode="auto">
            <a:xfrm>
              <a:off x="381002" y="1447800"/>
              <a:ext cx="999529" cy="2462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 sz="28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a.</a:t>
              </a:r>
            </a:p>
            <a:p>
              <a:pPr>
                <a:spcBef>
                  <a:spcPct val="50000"/>
                </a:spcBef>
              </a:pPr>
              <a:r>
                <a:rPr lang="it-IT" altLang="it-IT" sz="28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b.</a:t>
              </a:r>
            </a:p>
            <a:p>
              <a:pPr>
                <a:spcBef>
                  <a:spcPct val="50000"/>
                </a:spcBef>
              </a:pPr>
              <a:r>
                <a:rPr lang="it-IT" altLang="it-IT" sz="28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c.</a:t>
              </a:r>
            </a:p>
            <a:p>
              <a:pPr>
                <a:spcBef>
                  <a:spcPct val="50000"/>
                </a:spcBef>
              </a:pPr>
              <a:endParaRPr lang="it-IT" altLang="it-IT" sz="28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" y="908720"/>
            <a:ext cx="4293040" cy="5724053"/>
          </a:xfrm>
          <a:prstGeom prst="rect">
            <a:avLst/>
          </a:prstGeom>
        </p:spPr>
      </p:pic>
      <p:sp>
        <p:nvSpPr>
          <p:cNvPr id="5" name="Titolo 3">
            <a:extLst>
              <a:ext uri="{FF2B5EF4-FFF2-40B4-BE49-F238E27FC236}">
                <a16:creationId xmlns:a16="http://schemas.microsoft.com/office/drawing/2014/main" id="{59AFF4D8-FEC2-F69E-85A9-4EC38F9B62EC}"/>
              </a:ext>
            </a:extLst>
          </p:cNvPr>
          <p:cNvSpPr txBox="1">
            <a:spLocks/>
          </p:cNvSpPr>
          <p:nvPr/>
        </p:nvSpPr>
        <p:spPr>
          <a:xfrm>
            <a:off x="755576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Costruttivi_aa.2025-26</a:t>
            </a:r>
          </a:p>
        </p:txBody>
      </p:sp>
    </p:spTree>
    <p:extLst>
      <p:ext uri="{BB962C8B-B14F-4D97-AF65-F5344CB8AC3E}">
        <p14:creationId xmlns:p14="http://schemas.microsoft.com/office/powerpoint/2010/main" val="4096274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Documenti\Immagini\serramento.jpg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849" y="1052736"/>
            <a:ext cx="42497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7886" y="1612491"/>
            <a:ext cx="3049031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800" b="1" dirty="0">
                <a:solidFill>
                  <a:srgbClr val="002060"/>
                </a:solidFill>
                <a:cs typeface="Arial" panose="020B0604020202020204" pitchFamily="34" charset="0"/>
              </a:rPr>
              <a:t>BATTENTATURA</a:t>
            </a:r>
          </a:p>
          <a:p>
            <a:pPr algn="ctr">
              <a:spcBef>
                <a:spcPct val="50000"/>
              </a:spcBef>
            </a:pPr>
            <a:r>
              <a:rPr lang="it-IT" altLang="it-IT" sz="2800" b="1" dirty="0">
                <a:solidFill>
                  <a:srgbClr val="002060"/>
                </a:solidFill>
                <a:cs typeface="Arial" panose="020B0604020202020204" pitchFamily="34" charset="0"/>
              </a:rPr>
              <a:t> SIGILLATURA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517886" y="1193035"/>
            <a:ext cx="288191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Serramento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6588224" y="6165304"/>
            <a:ext cx="432048" cy="288032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6528673" y="6369115"/>
            <a:ext cx="28105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dirty="0">
                <a:solidFill>
                  <a:srgbClr val="002060"/>
                </a:solidFill>
                <a:cs typeface="Arial" panose="020B0604020202020204" pitchFamily="34" charset="0"/>
              </a:rPr>
              <a:t>guarnizione in battuta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874588" y="5049492"/>
            <a:ext cx="27257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dirty="0">
                <a:solidFill>
                  <a:srgbClr val="002060"/>
                </a:solidFill>
                <a:cs typeface="Arial" panose="020B0604020202020204" pitchFamily="34" charset="0"/>
              </a:rPr>
              <a:t>guarnizione in battuta</a:t>
            </a: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2267744" y="5418824"/>
            <a:ext cx="1332614" cy="170416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V="1">
            <a:off x="6300192" y="4869160"/>
            <a:ext cx="2736304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6743523" y="4131057"/>
            <a:ext cx="26975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dirty="0">
                <a:solidFill>
                  <a:srgbClr val="002060"/>
                </a:solidFill>
                <a:cs typeface="Arial" panose="020B0604020202020204" pitchFamily="34" charset="0"/>
              </a:rPr>
              <a:t>guarnizione fermavetro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134334" y="4131057"/>
            <a:ext cx="10614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dirty="0">
                <a:solidFill>
                  <a:srgbClr val="002060"/>
                </a:solidFill>
                <a:cs typeface="Arial" panose="020B0604020202020204" pitchFamily="34" charset="0"/>
              </a:rPr>
              <a:t>battuta</a:t>
            </a: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2002327" y="4415180"/>
            <a:ext cx="2737723" cy="117406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2002327" y="4415180"/>
            <a:ext cx="4225857" cy="1318076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Titolo 3">
            <a:extLst>
              <a:ext uri="{FF2B5EF4-FFF2-40B4-BE49-F238E27FC236}">
                <a16:creationId xmlns:a16="http://schemas.microsoft.com/office/drawing/2014/main" id="{C3207DB9-0895-9DBB-55EC-13BA1D6093D6}"/>
              </a:ext>
            </a:extLst>
          </p:cNvPr>
          <p:cNvSpPr txBox="1">
            <a:spLocks/>
          </p:cNvSpPr>
          <p:nvPr/>
        </p:nvSpPr>
        <p:spPr>
          <a:xfrm>
            <a:off x="755576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Costruttivi_aa.2025-26</a:t>
            </a:r>
          </a:p>
        </p:txBody>
      </p:sp>
    </p:spTree>
    <p:extLst>
      <p:ext uri="{BB962C8B-B14F-4D97-AF65-F5344CB8AC3E}">
        <p14:creationId xmlns:p14="http://schemas.microsoft.com/office/powerpoint/2010/main" val="3759165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IDATTICA\AT1\lezioni aa 02-03\Unioni\Immagini\seal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8200" y="3789090"/>
            <a:ext cx="4495800" cy="306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DIDATTICA\AT1\lezioni aa 02-03\Unioni\Immagini\applying_barri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29" y="764704"/>
            <a:ext cx="4457700" cy="299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DIDATTICA\AT1\lezioni aa 02-03\Unioni\Immagini\insulation_pane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8200" y="764704"/>
            <a:ext cx="4495800" cy="302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o 1"/>
          <p:cNvGrpSpPr/>
          <p:nvPr/>
        </p:nvGrpSpPr>
        <p:grpSpPr>
          <a:xfrm>
            <a:off x="211910" y="4221088"/>
            <a:ext cx="4482924" cy="2211053"/>
            <a:chOff x="0" y="3920463"/>
            <a:chExt cx="4482924" cy="2211053"/>
          </a:xfrm>
        </p:grpSpPr>
        <p:sp>
          <p:nvSpPr>
            <p:cNvPr id="17413" name="Rectangle 5"/>
            <p:cNvSpPr>
              <a:spLocks noChangeArrowheads="1"/>
            </p:cNvSpPr>
            <p:nvPr/>
          </p:nvSpPr>
          <p:spPr bwMode="auto">
            <a:xfrm>
              <a:off x="14432" y="3920463"/>
              <a:ext cx="339464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24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SIGILLATURA</a:t>
              </a:r>
              <a:endParaRPr lang="it-IT" altLang="it-IT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0" y="4500300"/>
              <a:ext cx="4482924" cy="163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AutoNum type="arabicPeriod"/>
              </a:pPr>
              <a:r>
                <a:rPr lang="it-IT" altLang="it-IT" sz="2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Posa della barriera al vapore</a:t>
              </a:r>
            </a:p>
            <a:p>
              <a:pPr>
                <a:spcBef>
                  <a:spcPct val="50000"/>
                </a:spcBef>
                <a:buFontTx/>
                <a:buAutoNum type="arabicPeriod"/>
              </a:pPr>
              <a:r>
                <a:rPr lang="it-IT" altLang="it-IT" sz="2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Posa dell’isolante sulla barriera al vapore</a:t>
              </a:r>
            </a:p>
            <a:p>
              <a:pPr>
                <a:spcBef>
                  <a:spcPct val="50000"/>
                </a:spcBef>
                <a:buFontTx/>
                <a:buAutoNum type="arabicPeriod"/>
              </a:pPr>
              <a:r>
                <a:rPr lang="it-IT" altLang="it-IT" sz="2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Sigillatura dei pannelli isolanti</a:t>
              </a:r>
            </a:p>
          </p:txBody>
        </p:sp>
      </p:grp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11910" y="2852936"/>
            <a:ext cx="36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b="1" dirty="0">
                <a:solidFill>
                  <a:srgbClr val="C00000"/>
                </a:solidFill>
                <a:cs typeface="Consolas" panose="020B0609020204030204" pitchFamily="49" charset="0"/>
              </a:rPr>
              <a:t>1.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4694834" y="1015162"/>
            <a:ext cx="36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b="1" dirty="0">
                <a:solidFill>
                  <a:srgbClr val="C00000"/>
                </a:solidFill>
                <a:cs typeface="Consolas" panose="020B0609020204030204" pitchFamily="49" charset="0"/>
              </a:rPr>
              <a:t>2.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694834" y="6332537"/>
            <a:ext cx="3834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000" b="1" dirty="0">
                <a:solidFill>
                  <a:srgbClr val="002060"/>
                </a:solidFill>
                <a:cs typeface="Consolas" panose="020B0609020204030204" pitchFamily="49" charset="0"/>
              </a:rPr>
              <a:t>3.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738782" y="6064283"/>
            <a:ext cx="36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b="1" dirty="0">
                <a:solidFill>
                  <a:srgbClr val="C00000"/>
                </a:solidFill>
                <a:cs typeface="Consolas" panose="020B0609020204030204" pitchFamily="49" charset="0"/>
              </a:rPr>
              <a:t>3.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63D2CB06-C472-6720-B5D9-63F4382B4385}"/>
              </a:ext>
            </a:extLst>
          </p:cNvPr>
          <p:cNvSpPr txBox="1">
            <a:spLocks/>
          </p:cNvSpPr>
          <p:nvPr/>
        </p:nvSpPr>
        <p:spPr>
          <a:xfrm>
            <a:off x="755576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Costruttivi_aa.2025-26</a:t>
            </a:r>
          </a:p>
        </p:txBody>
      </p:sp>
    </p:spTree>
    <p:extLst>
      <p:ext uri="{BB962C8B-B14F-4D97-AF65-F5344CB8AC3E}">
        <p14:creationId xmlns:p14="http://schemas.microsoft.com/office/powerpoint/2010/main" val="2620699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1713597" y="1301976"/>
            <a:ext cx="5400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it-IT" altLang="it-IT" sz="2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PRINCIPI DI LAVORAZIONE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713596" y="3748085"/>
            <a:ext cx="5400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it-IT" altLang="it-IT" sz="2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PROCEDIMENTI COSTRUTTIVI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827584" y="4581128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2060"/>
                </a:solidFill>
              </a:rPr>
              <a:t>insieme delle </a:t>
            </a:r>
            <a:r>
              <a:rPr lang="it-IT" sz="2400" b="1" dirty="0">
                <a:solidFill>
                  <a:srgbClr val="002060"/>
                </a:solidFill>
              </a:rPr>
              <a:t>lavorazioni</a:t>
            </a:r>
            <a:r>
              <a:rPr lang="it-IT" sz="2400" dirty="0">
                <a:solidFill>
                  <a:srgbClr val="002060"/>
                </a:solidFill>
              </a:rPr>
              <a:t> e delle </a:t>
            </a:r>
            <a:r>
              <a:rPr lang="it-IT" sz="2400" b="1" dirty="0">
                <a:solidFill>
                  <a:srgbClr val="002060"/>
                </a:solidFill>
              </a:rPr>
              <a:t>operazioni</a:t>
            </a:r>
            <a:r>
              <a:rPr lang="it-IT" sz="2400" dirty="0">
                <a:solidFill>
                  <a:srgbClr val="002060"/>
                </a:solidFill>
              </a:rPr>
              <a:t> necessarie alla costruzione in rapporto ai materiali impiegabili ed ai principi costruttivi adottati</a:t>
            </a:r>
          </a:p>
        </p:txBody>
      </p:sp>
      <p:sp>
        <p:nvSpPr>
          <p:cNvPr id="3" name="Rettangolo 2"/>
          <p:cNvSpPr/>
          <p:nvPr/>
        </p:nvSpPr>
        <p:spPr>
          <a:xfrm>
            <a:off x="1871661" y="1989585"/>
            <a:ext cx="5084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060"/>
                </a:solidFill>
              </a:rPr>
              <a:t>Lavorabilità</a:t>
            </a:r>
            <a:r>
              <a:rPr lang="it-IT" sz="2400" dirty="0">
                <a:solidFill>
                  <a:srgbClr val="002060"/>
                </a:solidFill>
              </a:rPr>
              <a:t> originale del materiale</a:t>
            </a:r>
          </a:p>
        </p:txBody>
      </p:sp>
      <p:sp>
        <p:nvSpPr>
          <p:cNvPr id="4" name="Rettangolo 3"/>
          <p:cNvSpPr/>
          <p:nvPr/>
        </p:nvSpPr>
        <p:spPr>
          <a:xfrm>
            <a:off x="478001" y="1859047"/>
            <a:ext cx="699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it-IT" altLang="it-IT" b="1" dirty="0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[</a:t>
            </a:r>
            <a:r>
              <a:rPr lang="it-IT" altLang="it-IT" b="1" dirty="0" err="1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def</a:t>
            </a:r>
            <a:r>
              <a:rPr lang="it-IT" altLang="it-IT" b="1" dirty="0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] </a:t>
            </a:r>
          </a:p>
        </p:txBody>
      </p:sp>
      <p:sp>
        <p:nvSpPr>
          <p:cNvPr id="8" name="Rettangolo 7"/>
          <p:cNvSpPr/>
          <p:nvPr/>
        </p:nvSpPr>
        <p:spPr>
          <a:xfrm>
            <a:off x="478001" y="4218645"/>
            <a:ext cx="699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it-IT" altLang="it-IT" b="1" dirty="0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[</a:t>
            </a:r>
            <a:r>
              <a:rPr lang="it-IT" altLang="it-IT" b="1" dirty="0" err="1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def</a:t>
            </a:r>
            <a:r>
              <a:rPr lang="it-IT" altLang="it-IT" b="1" dirty="0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] </a:t>
            </a:r>
          </a:p>
        </p:txBody>
      </p:sp>
      <p:sp>
        <p:nvSpPr>
          <p:cNvPr id="9" name="Rettangolo 6">
            <a:extLst>
              <a:ext uri="{FF2B5EF4-FFF2-40B4-BE49-F238E27FC236}">
                <a16:creationId xmlns:a16="http://schemas.microsoft.com/office/drawing/2014/main" id="{2AC71AB4-6BA1-0BFC-A99A-996C10353464}"/>
              </a:ext>
            </a:extLst>
          </p:cNvPr>
          <p:cNvSpPr/>
          <p:nvPr/>
        </p:nvSpPr>
        <p:spPr>
          <a:xfrm>
            <a:off x="478001" y="531490"/>
            <a:ext cx="6351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6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</a:t>
            </a:r>
            <a:endParaRPr lang="it-IT" sz="6600" b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Titolo 3">
            <a:extLst>
              <a:ext uri="{FF2B5EF4-FFF2-40B4-BE49-F238E27FC236}">
                <a16:creationId xmlns:a16="http://schemas.microsoft.com/office/drawing/2014/main" id="{F0BAF2C0-6B79-6632-0D28-46249091DA5D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Costruttivi_aa.2025-26</a:t>
            </a:r>
          </a:p>
        </p:txBody>
      </p:sp>
    </p:spTree>
    <p:extLst>
      <p:ext uri="{BB962C8B-B14F-4D97-AF65-F5344CB8AC3E}">
        <p14:creationId xmlns:p14="http://schemas.microsoft.com/office/powerpoint/2010/main" val="4020308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067485" y="116632"/>
            <a:ext cx="50676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alt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SIGILLATURA con boiacca cementizia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987824" y="975846"/>
            <a:ext cx="37785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 b="1" dirty="0">
                <a:solidFill>
                  <a:srgbClr val="002060"/>
                </a:solidFill>
                <a:cs typeface="Arial" panose="020B0604020202020204" pitchFamily="34" charset="0"/>
              </a:rPr>
              <a:t>STILATURE – con boiacca</a:t>
            </a:r>
            <a:endParaRPr lang="it-IT" altLang="it-IT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Titolo 3">
            <a:extLst>
              <a:ext uri="{FF2B5EF4-FFF2-40B4-BE49-F238E27FC236}">
                <a16:creationId xmlns:a16="http://schemas.microsoft.com/office/drawing/2014/main" id="{33308BA2-BCF3-39E9-3418-8F48E2969B85}"/>
              </a:ext>
            </a:extLst>
          </p:cNvPr>
          <p:cNvSpPr txBox="1">
            <a:spLocks/>
          </p:cNvSpPr>
          <p:nvPr/>
        </p:nvSpPr>
        <p:spPr>
          <a:xfrm>
            <a:off x="755576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Costruttivi_aa.2025-26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E6A4C2-6A0A-FDB1-4F59-ED5166E87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4" y="1495237"/>
            <a:ext cx="37785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 b="1" dirty="0">
                <a:solidFill>
                  <a:srgbClr val="002060"/>
                </a:solidFill>
                <a:cs typeface="Arial" panose="020B0604020202020204" pitchFamily="34" charset="0"/>
              </a:rPr>
              <a:t>SIGILLATURA – </a:t>
            </a:r>
            <a:r>
              <a:rPr lang="it-IT" altLang="it-IT" sz="2400" b="1">
                <a:solidFill>
                  <a:srgbClr val="002060"/>
                </a:solidFill>
                <a:cs typeface="Arial" panose="020B0604020202020204" pitchFamily="34" charset="0"/>
              </a:rPr>
              <a:t>con malte</a:t>
            </a:r>
            <a:endParaRPr lang="it-IT" altLang="it-IT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5519915E-6A77-96C2-58FF-2A945BF67165}"/>
              </a:ext>
            </a:extLst>
          </p:cNvPr>
          <p:cNvGrpSpPr/>
          <p:nvPr/>
        </p:nvGrpSpPr>
        <p:grpSpPr>
          <a:xfrm>
            <a:off x="49463" y="2564904"/>
            <a:ext cx="9045074" cy="2758603"/>
            <a:chOff x="26098" y="2049697"/>
            <a:chExt cx="9045074" cy="2758603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280EF8A6-FD6F-75E5-9671-2F0B6768A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6098" y="2049697"/>
              <a:ext cx="3413616" cy="2758603"/>
            </a:xfrm>
            <a:prstGeom prst="rect">
              <a:avLst/>
            </a:prstGeom>
          </p:spPr>
        </p:pic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1909EAC9-E573-690F-287E-CAFBAFF6D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6840" y="2049697"/>
              <a:ext cx="2758603" cy="2758603"/>
            </a:xfrm>
            <a:prstGeom prst="rect">
              <a:avLst/>
            </a:prstGeom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A23BE6DA-E7BF-5E14-53A2-8029210F0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2569" y="2049697"/>
              <a:ext cx="2758603" cy="27586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1733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1871661" y="844136"/>
            <a:ext cx="5400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it-IT" altLang="it-IT" sz="2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PRINCIPI DI LAVORAZIONE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1083191" y="2859757"/>
            <a:ext cx="23789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ELEMENTARI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5761462" y="2859757"/>
            <a:ext cx="22197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COMPLESSI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628649" y="3382977"/>
            <a:ext cx="329246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it-IT" altLang="it-IT" sz="2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Finalizzati alla realizzazione di un </a:t>
            </a:r>
            <a:r>
              <a:rPr lang="it-IT" altLang="it-IT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MONOPEZZ0</a:t>
            </a:r>
            <a:endParaRPr lang="it-IT" altLang="it-IT" sz="16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4610742" y="3382977"/>
            <a:ext cx="36202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50000"/>
              </a:spcBef>
              <a:buNone/>
            </a:pPr>
            <a:r>
              <a:rPr lang="it-IT" altLang="it-IT" sz="2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Finalizzati alla costruzione di un </a:t>
            </a:r>
            <a:r>
              <a:rPr lang="it-IT" altLang="it-IT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OGGETTO COMPOSITO</a:t>
            </a:r>
            <a:endParaRPr lang="it-IT" altLang="it-IT" sz="20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71687" name="AutoShape 7"/>
          <p:cNvCxnSpPr>
            <a:cxnSpLocks noChangeShapeType="1"/>
            <a:stCxn id="71682" idx="2"/>
            <a:endCxn id="71683" idx="0"/>
          </p:cNvCxnSpPr>
          <p:nvPr/>
        </p:nvCxnSpPr>
        <p:spPr bwMode="auto">
          <a:xfrm rot="5400000">
            <a:off x="2676126" y="963883"/>
            <a:ext cx="1492401" cy="2299346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88" name="AutoShape 8"/>
          <p:cNvCxnSpPr>
            <a:cxnSpLocks noChangeShapeType="1"/>
            <a:stCxn id="71682" idx="2"/>
            <a:endCxn id="71684" idx="0"/>
          </p:cNvCxnSpPr>
          <p:nvPr/>
        </p:nvCxnSpPr>
        <p:spPr bwMode="auto">
          <a:xfrm rot="16200000" flipH="1">
            <a:off x="4975472" y="963882"/>
            <a:ext cx="1492401" cy="2299347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CasellaDiTesto 6"/>
          <p:cNvSpPr txBox="1"/>
          <p:nvPr/>
        </p:nvSpPr>
        <p:spPr>
          <a:xfrm>
            <a:off x="628649" y="4449503"/>
            <a:ext cx="451421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>
                <a:solidFill>
                  <a:srgbClr val="C00000"/>
                </a:solidFill>
              </a:rPr>
              <a:t>ASPORTAZIONE</a:t>
            </a:r>
          </a:p>
          <a:p>
            <a:pPr>
              <a:lnSpc>
                <a:spcPct val="150000"/>
              </a:lnSpc>
            </a:pPr>
            <a:r>
              <a:rPr lang="it-IT" b="1" dirty="0">
                <a:solidFill>
                  <a:srgbClr val="C00000"/>
                </a:solidFill>
              </a:rPr>
              <a:t>FORMATURA_MODELLAZIONE DIRETTA</a:t>
            </a:r>
          </a:p>
          <a:p>
            <a:pPr>
              <a:lnSpc>
                <a:spcPct val="150000"/>
              </a:lnSpc>
            </a:pPr>
            <a:r>
              <a:rPr lang="it-IT" b="1" dirty="0">
                <a:solidFill>
                  <a:srgbClr val="C00000"/>
                </a:solidFill>
              </a:rPr>
              <a:t>FORMATURA_MODELLAZIONE INDIRETTA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026683" y="4449503"/>
            <a:ext cx="320435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t-IT" b="1" dirty="0">
                <a:solidFill>
                  <a:srgbClr val="C00000"/>
                </a:solidFill>
              </a:rPr>
              <a:t>ADDIZIONE</a:t>
            </a:r>
          </a:p>
          <a:p>
            <a:pPr algn="r">
              <a:lnSpc>
                <a:spcPct val="150000"/>
              </a:lnSpc>
            </a:pPr>
            <a:r>
              <a:rPr lang="it-IT" b="1" dirty="0">
                <a:solidFill>
                  <a:srgbClr val="C00000"/>
                </a:solidFill>
              </a:rPr>
              <a:t>STRATIFICAZIONE</a:t>
            </a:r>
          </a:p>
          <a:p>
            <a:pPr algn="r">
              <a:lnSpc>
                <a:spcPct val="150000"/>
              </a:lnSpc>
            </a:pPr>
            <a:r>
              <a:rPr lang="it-IT" b="1" dirty="0">
                <a:solidFill>
                  <a:srgbClr val="C00000"/>
                </a:solidFill>
              </a:rPr>
              <a:t>ORDITURA E TESSITURA</a:t>
            </a:r>
          </a:p>
        </p:txBody>
      </p:sp>
      <p:sp>
        <p:nvSpPr>
          <p:cNvPr id="3" name="Titolo 3">
            <a:extLst>
              <a:ext uri="{FF2B5EF4-FFF2-40B4-BE49-F238E27FC236}">
                <a16:creationId xmlns:a16="http://schemas.microsoft.com/office/drawing/2014/main" id="{BF80FA14-3CF3-2468-32C8-8407ADA1662D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Costruttivi_aa.2025-26</a:t>
            </a:r>
          </a:p>
        </p:txBody>
      </p:sp>
    </p:spTree>
    <p:extLst>
      <p:ext uri="{BB962C8B-B14F-4D97-AF65-F5344CB8AC3E}">
        <p14:creationId xmlns:p14="http://schemas.microsoft.com/office/powerpoint/2010/main" val="3237825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628649" y="1988840"/>
            <a:ext cx="7687765" cy="3444826"/>
            <a:chOff x="683568" y="1340768"/>
            <a:chExt cx="7687765" cy="3444826"/>
          </a:xfrm>
        </p:grpSpPr>
        <p:sp>
          <p:nvSpPr>
            <p:cNvPr id="73730" name="Rectangle 2"/>
            <p:cNvSpPr>
              <a:spLocks noChangeArrowheads="1"/>
            </p:cNvSpPr>
            <p:nvPr/>
          </p:nvSpPr>
          <p:spPr bwMode="auto">
            <a:xfrm>
              <a:off x="5580112" y="1508909"/>
              <a:ext cx="2791221" cy="3108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None/>
              </a:pPr>
              <a:r>
                <a:rPr lang="it-IT" altLang="it-IT" sz="2800" b="1" dirty="0">
                  <a:solidFill>
                    <a:srgbClr val="C00000"/>
                  </a:solidFill>
                  <a:latin typeface="+mn-lt"/>
                  <a:cs typeface="Arial" panose="020B0604020202020204" pitchFamily="34" charset="0"/>
                </a:rPr>
                <a:t>ASPORTAZIONE</a:t>
              </a:r>
            </a:p>
            <a:p>
              <a:pPr algn="ctr">
                <a:spcBef>
                  <a:spcPct val="50000"/>
                </a:spcBef>
                <a:buNone/>
              </a:pPr>
              <a:r>
                <a:rPr lang="it-IT" altLang="it-IT" sz="28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⁼</a:t>
              </a:r>
            </a:p>
            <a:p>
              <a:pPr algn="ctr">
                <a:spcBef>
                  <a:spcPct val="50000"/>
                </a:spcBef>
                <a:buNone/>
              </a:pPr>
              <a:r>
                <a:rPr lang="it-IT" altLang="it-IT" sz="2800" b="1" dirty="0">
                  <a:solidFill>
                    <a:srgbClr val="C00000"/>
                  </a:solidFill>
                  <a:latin typeface="+mn-lt"/>
                  <a:cs typeface="Arial" panose="020B0604020202020204" pitchFamily="34" charset="0"/>
                </a:rPr>
                <a:t>Sottrazione</a:t>
              </a:r>
              <a:r>
                <a:rPr lang="it-IT" altLang="it-IT" sz="28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 </a:t>
              </a:r>
            </a:p>
            <a:p>
              <a:pPr algn="ctr">
                <a:spcBef>
                  <a:spcPct val="50000"/>
                </a:spcBef>
                <a:buNone/>
              </a:pPr>
              <a:r>
                <a:rPr lang="it-IT" altLang="it-IT" sz="28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di materiale</a:t>
              </a:r>
            </a:p>
            <a:p>
              <a:pPr algn="ctr">
                <a:spcBef>
                  <a:spcPct val="50000"/>
                </a:spcBef>
                <a:buNone/>
              </a:pPr>
              <a:endParaRPr lang="it-IT" altLang="it-IT" sz="2800" b="1" dirty="0">
                <a:solidFill>
                  <a:srgbClr val="002060"/>
                </a:solidFill>
                <a:latin typeface="+mn-lt"/>
                <a:cs typeface="Consolas" panose="020B0609020204030204" pitchFamily="49" charset="0"/>
              </a:endParaRPr>
            </a:p>
          </p:txBody>
        </p:sp>
        <p:pic>
          <p:nvPicPr>
            <p:cNvPr id="73731" name="Picture 3" descr="lavorazioni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340768"/>
              <a:ext cx="4571255" cy="3444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9641" y="721687"/>
            <a:ext cx="60847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it-IT" altLang="it-IT" sz="2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PRINCIPI DI LAVORAZIONE SEMPLICI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A76BCE3B-1E3A-58D8-F10B-978C5483078F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Costruttivi_aa.2025-26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E387444A-F301-AF46-2697-6B5BD7D592EE}"/>
              </a:ext>
            </a:extLst>
          </p:cNvPr>
          <p:cNvGrpSpPr/>
          <p:nvPr/>
        </p:nvGrpSpPr>
        <p:grpSpPr>
          <a:xfrm>
            <a:off x="37518" y="1217401"/>
            <a:ext cx="9047304" cy="1963694"/>
            <a:chOff x="0" y="1104388"/>
            <a:chExt cx="9047304" cy="1963694"/>
          </a:xfrm>
        </p:grpSpPr>
        <p:pic>
          <p:nvPicPr>
            <p:cNvPr id="1026" name="Picture 2" descr="Finitura Bocciardata">
              <a:extLst>
                <a:ext uri="{FF2B5EF4-FFF2-40B4-BE49-F238E27FC236}">
                  <a16:creationId xmlns:a16="http://schemas.microsoft.com/office/drawing/2014/main" id="{01B1EAA9-0F5E-149B-A967-EFEE8EA4E1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92476"/>
              <a:ext cx="7422293" cy="1475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6418F819-47B7-0FDD-B59F-BD9CB2D4F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85524" y="1592476"/>
              <a:ext cx="1461780" cy="1475606"/>
            </a:xfrm>
            <a:prstGeom prst="rect">
              <a:avLst/>
            </a:prstGeom>
          </p:spPr>
        </p:pic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E124A22D-3379-52D1-13D2-1E7FE029E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07" y="1104388"/>
              <a:ext cx="27912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it-IT" altLang="it-IT" sz="2800" b="1" dirty="0">
                  <a:solidFill>
                    <a:srgbClr val="C00000"/>
                  </a:solidFill>
                  <a:latin typeface="+mn-lt"/>
                  <a:cs typeface="Arial" panose="020B0604020202020204" pitchFamily="34" charset="0"/>
                </a:rPr>
                <a:t>Bocciardatura</a:t>
              </a:r>
              <a:endParaRPr lang="it-IT" altLang="it-IT" sz="2800" b="1" dirty="0">
                <a:solidFill>
                  <a:srgbClr val="002060"/>
                </a:solidFill>
                <a:latin typeface="+mn-lt"/>
                <a:cs typeface="Consolas" panose="020B0609020204030204" pitchFamily="49" charset="0"/>
              </a:endParaRPr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E632B2C9-82C5-447B-06C8-24522DB96B30}"/>
              </a:ext>
            </a:extLst>
          </p:cNvPr>
          <p:cNvGrpSpPr/>
          <p:nvPr/>
        </p:nvGrpSpPr>
        <p:grpSpPr>
          <a:xfrm>
            <a:off x="37518" y="3826655"/>
            <a:ext cx="9099102" cy="3022773"/>
            <a:chOff x="44898" y="5041953"/>
            <a:chExt cx="9099102" cy="3022773"/>
          </a:xfrm>
        </p:grpSpPr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3CFE1FCE-E2CE-24B6-2314-A87B739F7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2120" y="5041953"/>
              <a:ext cx="34918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it-IT" altLang="it-IT" sz="2800" b="1" dirty="0">
                  <a:solidFill>
                    <a:srgbClr val="C00000"/>
                  </a:solidFill>
                  <a:latin typeface="+mn-lt"/>
                  <a:cs typeface="Arial" panose="020B0604020202020204" pitchFamily="34" charset="0"/>
                </a:rPr>
                <a:t>Alesatura - </a:t>
              </a:r>
              <a:r>
                <a:rPr lang="it-IT" altLang="it-IT" sz="2800" b="1" dirty="0" err="1">
                  <a:solidFill>
                    <a:srgbClr val="C00000"/>
                  </a:solidFill>
                  <a:latin typeface="+mn-lt"/>
                  <a:cs typeface="Arial" panose="020B0604020202020204" pitchFamily="34" charset="0"/>
                </a:rPr>
                <a:t>Balenatura</a:t>
              </a:r>
              <a:endParaRPr lang="it-IT" altLang="it-IT" sz="2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C861F62E-6D4D-792B-2111-66C393693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7864" y="5041953"/>
              <a:ext cx="27912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it-IT" altLang="it-IT" sz="2800" b="1" dirty="0">
                  <a:solidFill>
                    <a:srgbClr val="C00000"/>
                  </a:solidFill>
                  <a:latin typeface="+mn-lt"/>
                  <a:cs typeface="Arial" panose="020B0604020202020204" pitchFamily="34" charset="0"/>
                </a:rPr>
                <a:t>Fresatura</a:t>
              </a:r>
              <a:endParaRPr lang="it-IT" altLang="it-IT" sz="2800" b="1" dirty="0">
                <a:solidFill>
                  <a:srgbClr val="002060"/>
                </a:solidFill>
                <a:latin typeface="+mn-lt"/>
                <a:cs typeface="Consolas" panose="020B0609020204030204" pitchFamily="49" charset="0"/>
              </a:endParaRPr>
            </a:p>
          </p:txBody>
        </p:sp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F8F59E83-C9E7-C224-C2C4-0336B400CC9B}"/>
                </a:ext>
              </a:extLst>
            </p:cNvPr>
            <p:cNvGrpSpPr/>
            <p:nvPr/>
          </p:nvGrpSpPr>
          <p:grpSpPr>
            <a:xfrm>
              <a:off x="44898" y="5787854"/>
              <a:ext cx="9039924" cy="2276872"/>
              <a:chOff x="11430" y="4285988"/>
              <a:chExt cx="10211726" cy="2572012"/>
            </a:xfrm>
          </p:grpSpPr>
          <p:pic>
            <p:nvPicPr>
              <p:cNvPr id="1028" name="Picture 4" descr="La fresatura del legno - Tooltarget">
                <a:extLst>
                  <a:ext uri="{FF2B5EF4-FFF2-40B4-BE49-F238E27FC236}">
                    <a16:creationId xmlns:a16="http://schemas.microsoft.com/office/drawing/2014/main" id="{DBDD31F8-5DE8-A507-5553-1BDA094C08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30" y="4285988"/>
                <a:ext cx="3708229" cy="2572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Tecniche Avanzate e Materiali Innovativi nella Fresatura dei Metalli -  Pauletta Bruno S.r.l">
                <a:extLst>
                  <a:ext uri="{FF2B5EF4-FFF2-40B4-BE49-F238E27FC236}">
                    <a16:creationId xmlns:a16="http://schemas.microsoft.com/office/drawing/2014/main" id="{CA32AFB0-DBB7-E9A3-5F17-11EE05E111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6855" y="4285988"/>
                <a:ext cx="2900956" cy="2572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Immagine 9">
                <a:extLst>
                  <a:ext uri="{FF2B5EF4-FFF2-40B4-BE49-F238E27FC236}">
                    <a16:creationId xmlns:a16="http://schemas.microsoft.com/office/drawing/2014/main" id="{ED084EF3-BA48-F183-00CE-E1527C8602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694764" y="4285988"/>
                <a:ext cx="3528392" cy="254845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0645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323528" y="2706743"/>
            <a:ext cx="8191821" cy="3818601"/>
            <a:chOff x="323528" y="2706743"/>
            <a:chExt cx="8191821" cy="3818601"/>
          </a:xfrm>
        </p:grpSpPr>
        <p:sp>
          <p:nvSpPr>
            <p:cNvPr id="79876" name="Rectangle 4"/>
            <p:cNvSpPr>
              <a:spLocks noChangeArrowheads="1"/>
            </p:cNvSpPr>
            <p:nvPr/>
          </p:nvSpPr>
          <p:spPr bwMode="auto">
            <a:xfrm>
              <a:off x="375351" y="2706743"/>
              <a:ext cx="36097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it-IT" altLang="it-IT" sz="24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Modellatura diretta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374948"/>
              <a:ext cx="4120141" cy="311906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229" y="3343616"/>
              <a:ext cx="3964120" cy="3181728"/>
            </a:xfrm>
            <a:prstGeom prst="rect">
              <a:avLst/>
            </a:prstGeom>
          </p:spPr>
        </p:pic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4986957" y="2706743"/>
              <a:ext cx="35283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it-IT" altLang="it-IT" sz="24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Modellatura indiretta</a:t>
              </a:r>
            </a:p>
          </p:txBody>
        </p:sp>
      </p:grp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2303746" y="1287112"/>
            <a:ext cx="453650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it-IT" altLang="it-IT" sz="2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FORMATURA</a:t>
            </a:r>
          </a:p>
          <a:p>
            <a:pPr algn="ctr">
              <a:spcBef>
                <a:spcPts val="0"/>
              </a:spcBef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⁼</a:t>
            </a:r>
          </a:p>
          <a:p>
            <a:pPr algn="ctr">
              <a:spcBef>
                <a:spcPts val="0"/>
              </a:spcBef>
              <a:buNone/>
            </a:pPr>
            <a:r>
              <a:rPr lang="it-IT" altLang="it-IT" sz="2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distribuzione</a:t>
            </a:r>
            <a:r>
              <a:rPr lang="it-IT" altLang="it-IT" sz="2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del materiale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9640" y="709282"/>
            <a:ext cx="60847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it-IT" altLang="it-IT" sz="2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PRINCIPI DI LAVORAZIONE SEMPLICI</a:t>
            </a:r>
          </a:p>
        </p:txBody>
      </p:sp>
      <p:sp>
        <p:nvSpPr>
          <p:cNvPr id="6" name="Titolo 3">
            <a:extLst>
              <a:ext uri="{FF2B5EF4-FFF2-40B4-BE49-F238E27FC236}">
                <a16:creationId xmlns:a16="http://schemas.microsoft.com/office/drawing/2014/main" id="{212393D6-AAAF-9817-D451-C7BEC59BD163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Costruttivi_aa.2025-26</a:t>
            </a:r>
          </a:p>
        </p:txBody>
      </p:sp>
    </p:spTree>
    <p:extLst>
      <p:ext uri="{BB962C8B-B14F-4D97-AF65-F5344CB8AC3E}">
        <p14:creationId xmlns:p14="http://schemas.microsoft.com/office/powerpoint/2010/main" val="1560173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1233891" y="755732"/>
            <a:ext cx="66762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800" b="1" dirty="0">
                <a:solidFill>
                  <a:srgbClr val="C00000"/>
                </a:solidFill>
                <a:cs typeface="Arial" panose="020B0604020202020204" pitchFamily="34" charset="0"/>
              </a:rPr>
              <a:t>PRINCIPI DI LAVORAZIONE COMPLESSI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5172075" y="3000376"/>
            <a:ext cx="1971675" cy="55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it-IT" altLang="it-IT" sz="3038" b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4914900" y="3771901"/>
            <a:ext cx="3514725" cy="55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it-IT" altLang="it-IT" sz="3038" b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-48160" y="5202534"/>
            <a:ext cx="48506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it-IT" altLang="it-IT" sz="225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  </a:t>
            </a:r>
            <a:r>
              <a:rPr lang="it-IT" altLang="it-IT" sz="24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ADDIZIONE</a:t>
            </a:r>
            <a:r>
              <a:rPr lang="it-IT" altLang="it-IT" sz="2025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– </a:t>
            </a:r>
            <a:r>
              <a:rPr lang="it-IT" altLang="it-IT" sz="18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elementi tridimensionali</a:t>
            </a:r>
            <a:endParaRPr lang="it-IT" altLang="it-IT" sz="10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" name="Picture 3" descr="lavorazioni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51" y="1497183"/>
            <a:ext cx="3070347" cy="2651897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2147295" y="5800445"/>
            <a:ext cx="53318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it-IT" altLang="it-IT" sz="225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  </a:t>
            </a:r>
            <a:r>
              <a:rPr lang="it-IT" altLang="it-IT" sz="24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STRATIFICAZIONE</a:t>
            </a:r>
            <a:r>
              <a:rPr lang="it-IT" altLang="it-IT" sz="2025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- </a:t>
            </a:r>
            <a:r>
              <a:rPr lang="it-IT" altLang="it-IT" sz="18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elementi bidimensionali</a:t>
            </a:r>
            <a:endParaRPr lang="it-IT" altLang="it-IT" sz="16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4448" y="1497183"/>
            <a:ext cx="2803753" cy="2636494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  <a:miter lim="800000"/>
            <a:headEnd/>
            <a:tailEnd/>
          </a:ln>
        </p:spPr>
      </p:pic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4074805" y="6375536"/>
            <a:ext cx="5194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it-IT" altLang="it-IT" sz="225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  </a:t>
            </a:r>
            <a:r>
              <a:rPr lang="it-IT" altLang="it-IT" sz="24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ORDITURA E TESSITURA </a:t>
            </a:r>
            <a:r>
              <a:rPr lang="it-IT" altLang="it-IT" sz="2025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– </a:t>
            </a:r>
            <a:r>
              <a:rPr lang="it-IT" altLang="it-IT" sz="18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elementi lineari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1550" y="1497183"/>
            <a:ext cx="2938006" cy="2648095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  <a:miter lim="800000"/>
            <a:headEnd/>
            <a:tailEnd/>
          </a:ln>
        </p:spPr>
      </p:pic>
      <p:sp>
        <p:nvSpPr>
          <p:cNvPr id="6" name="Titolo 3">
            <a:extLst>
              <a:ext uri="{FF2B5EF4-FFF2-40B4-BE49-F238E27FC236}">
                <a16:creationId xmlns:a16="http://schemas.microsoft.com/office/drawing/2014/main" id="{B4EE4413-E858-C815-8797-A3257CFE00B8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Costruttivi_aa.2025-26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17B3B54-CF3E-61F7-9D02-AECDAF50AE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1728" y="1442856"/>
            <a:ext cx="2927103" cy="363909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DA16ED1-EE70-F80B-1BDE-896CEDC1AB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3071" y="1447340"/>
            <a:ext cx="3020929" cy="3639097"/>
          </a:xfrm>
          <a:prstGeom prst="rect">
            <a:avLst/>
          </a:prstGeom>
        </p:spPr>
      </p:pic>
      <p:pic>
        <p:nvPicPr>
          <p:cNvPr id="9" name="Immagine 8" descr="Immagine che contiene costruzione in mattoni, testo, aria aperta, materiale da costruzione&#10;&#10;Il contenuto generato dall'IA potrebbe non essere corretto.">
            <a:extLst>
              <a:ext uri="{FF2B5EF4-FFF2-40B4-BE49-F238E27FC236}">
                <a16:creationId xmlns:a16="http://schemas.microsoft.com/office/drawing/2014/main" id="{6C139A2C-C430-DAAF-052F-80791BD004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55" y="1441593"/>
            <a:ext cx="3145338" cy="362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1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/>
      <p:bldP spid="88068" grpId="0"/>
      <p:bldP spid="880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6781"/>
            <a:ext cx="9143999" cy="6100947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3752" y="4725144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RIPRISTINO DELLE CONTINUITA’’</a:t>
            </a:r>
            <a:endParaRPr lang="it-IT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7AB63236-57EE-5831-0660-91F5BA863327}"/>
              </a:ext>
            </a:extLst>
          </p:cNvPr>
          <p:cNvSpPr txBox="1">
            <a:spLocks/>
          </p:cNvSpPr>
          <p:nvPr/>
        </p:nvSpPr>
        <p:spPr>
          <a:xfrm>
            <a:off x="755576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Costruttivi_aa.2025-26</a:t>
            </a:r>
          </a:p>
        </p:txBody>
      </p:sp>
    </p:spTree>
    <p:extLst>
      <p:ext uri="{BB962C8B-B14F-4D97-AF65-F5344CB8AC3E}">
        <p14:creationId xmlns:p14="http://schemas.microsoft.com/office/powerpoint/2010/main" val="124025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25931" y="2454967"/>
            <a:ext cx="864096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800" b="1" dirty="0">
                <a:solidFill>
                  <a:srgbClr val="C00000"/>
                </a:solidFill>
                <a:cs typeface="Arial" panose="020B0604020202020204" pitchFamily="34" charset="0"/>
              </a:rPr>
              <a:t>UNIONE</a:t>
            </a:r>
          </a:p>
          <a:p>
            <a:pPr>
              <a:lnSpc>
                <a:spcPct val="120000"/>
              </a:lnSpc>
            </a:pPr>
            <a:r>
              <a:rPr lang="it-IT" alt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Correlazione fisica , fissa o rimovibile, di due o più componenti che consente la garanzia della continuità per il trasferimento delle sollecitazioni tra i vari componenti (</a:t>
            </a:r>
            <a:r>
              <a:rPr lang="it-IT" alt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GIUNTI DI FORZA</a:t>
            </a:r>
            <a:r>
              <a:rPr lang="it-IT" alt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) e/o la resistenza al passaggio di fluidi (</a:t>
            </a:r>
            <a:r>
              <a:rPr lang="it-IT" alt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GIUNTI DI TENUTA</a:t>
            </a:r>
            <a:r>
              <a:rPr lang="it-IT" alt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11129" y="5681372"/>
            <a:ext cx="72176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altLang="it-IT" sz="2800" b="1" dirty="0">
                <a:solidFill>
                  <a:srgbClr val="C00000"/>
                </a:solidFill>
                <a:cs typeface="Arial" panose="020B0604020202020204" pitchFamily="34" charset="0"/>
              </a:rPr>
              <a:t>GIUNTI DI DILATAZIONE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72517" y="778081"/>
            <a:ext cx="92890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800" b="1" dirty="0">
                <a:solidFill>
                  <a:srgbClr val="002060"/>
                </a:solidFill>
                <a:cs typeface="Arial" panose="020B0604020202020204" pitchFamily="34" charset="0"/>
              </a:rPr>
              <a:t> RIPRISTINO DELLA CONTINUITA’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7504" y="5085184"/>
            <a:ext cx="88569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it-IT" altLang="it-IT" sz="2800" b="1" dirty="0">
                <a:solidFill>
                  <a:srgbClr val="002060"/>
                </a:solidFill>
                <a:cs typeface="Arial" panose="020B0604020202020204" pitchFamily="34" charset="0"/>
              </a:rPr>
              <a:t> INTRODUZIONE DI DISCONTINUITA’</a:t>
            </a:r>
            <a:endParaRPr lang="it-IT" altLang="it-IT" sz="28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9" name="Rettangolo 6">
            <a:extLst>
              <a:ext uri="{FF2B5EF4-FFF2-40B4-BE49-F238E27FC236}">
                <a16:creationId xmlns:a16="http://schemas.microsoft.com/office/drawing/2014/main" id="{2AC71AB4-6BA1-0BFC-A99A-996C10353464}"/>
              </a:ext>
            </a:extLst>
          </p:cNvPr>
          <p:cNvSpPr/>
          <p:nvPr/>
        </p:nvSpPr>
        <p:spPr>
          <a:xfrm>
            <a:off x="234959" y="1200264"/>
            <a:ext cx="73770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600" b="1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24589" y="253372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b="1" dirty="0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[</a:t>
            </a:r>
            <a:r>
              <a:rPr lang="it-IT" altLang="it-IT" b="1" dirty="0" err="1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def</a:t>
            </a:r>
            <a:r>
              <a:rPr lang="it-IT" altLang="it-IT" b="1" dirty="0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] 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79CA4538-8811-4565-ACAD-1427327641F0}"/>
              </a:ext>
            </a:extLst>
          </p:cNvPr>
          <p:cNvSpPr txBox="1">
            <a:spLocks/>
          </p:cNvSpPr>
          <p:nvPr/>
        </p:nvSpPr>
        <p:spPr>
          <a:xfrm>
            <a:off x="755576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Costruttivi_aa.2025-26</a:t>
            </a:r>
          </a:p>
        </p:txBody>
      </p:sp>
    </p:spTree>
    <p:extLst>
      <p:ext uri="{BB962C8B-B14F-4D97-AF65-F5344CB8AC3E}">
        <p14:creationId xmlns:p14="http://schemas.microsoft.com/office/powerpoint/2010/main" val="215849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12" grpId="0"/>
      <p:bldP spid="6" grpId="0"/>
      <p:bldP spid="9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72517" y="778081"/>
            <a:ext cx="92890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800" b="1" dirty="0">
                <a:solidFill>
                  <a:srgbClr val="002060"/>
                </a:solidFill>
                <a:cs typeface="Arial" panose="020B0604020202020204" pitchFamily="34" charset="0"/>
              </a:rPr>
              <a:t> RIPRISTINO DELLA CONTINUITA’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376622" y="2433775"/>
            <a:ext cx="8640960" cy="2000548"/>
            <a:chOff x="251519" y="4015624"/>
            <a:chExt cx="8640960" cy="2000548"/>
          </a:xfrm>
        </p:grpSpPr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251519" y="4015624"/>
              <a:ext cx="8640960" cy="2000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altLang="it-IT" sz="2800" b="1" dirty="0">
                  <a:solidFill>
                    <a:srgbClr val="C00000"/>
                  </a:solidFill>
                  <a:cs typeface="Arial" panose="020B0604020202020204" pitchFamily="34" charset="0"/>
                </a:rPr>
                <a:t>GIUNTO DI FORZA</a:t>
              </a:r>
            </a:p>
            <a:p>
              <a:pPr>
                <a:lnSpc>
                  <a:spcPct val="120000"/>
                </a:lnSpc>
              </a:pPr>
              <a:r>
                <a:rPr lang="it-IT" altLang="it-IT" sz="2000" dirty="0">
                  <a:solidFill>
                    <a:srgbClr val="002060"/>
                  </a:solidFill>
                  <a:cs typeface="Arial" panose="020B0604020202020204" pitchFamily="34" charset="0"/>
                </a:rPr>
                <a:t>Dispositivo capace di collegare tra di loro due elementi destinati a sopportare le </a:t>
              </a:r>
              <a:r>
                <a:rPr lang="it-IT" altLang="it-IT" sz="20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medesime componenti di sollecitazione </a:t>
              </a:r>
              <a:r>
                <a:rPr lang="it-IT" altLang="it-IT" sz="2000" dirty="0">
                  <a:solidFill>
                    <a:srgbClr val="002060"/>
                  </a:solidFill>
                  <a:cs typeface="Arial" panose="020B0604020202020204" pitchFamily="34" charset="0"/>
                </a:rPr>
                <a:t>delle parti che esso collega (ovvero che permette alle componenti contigue di essere soggette allo stesso stato tensionale)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304613" y="4015624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it-IT" b="1" dirty="0">
                  <a:solidFill>
                    <a:srgbClr val="C00000"/>
                  </a:solidFill>
                  <a:ea typeface="Consolas" panose="020B0609020204030204" pitchFamily="49" charset="0"/>
                  <a:cs typeface="Arial" panose="020B0604020202020204" pitchFamily="34" charset="0"/>
                </a:rPr>
                <a:t>[</a:t>
              </a:r>
              <a:r>
                <a:rPr lang="it-IT" altLang="it-IT" b="1" dirty="0" err="1">
                  <a:solidFill>
                    <a:srgbClr val="C00000"/>
                  </a:solidFill>
                  <a:ea typeface="Consolas" panose="020B0609020204030204" pitchFamily="49" charset="0"/>
                  <a:cs typeface="Arial" panose="020B0604020202020204" pitchFamily="34" charset="0"/>
                </a:rPr>
                <a:t>def</a:t>
              </a:r>
              <a:r>
                <a:rPr lang="it-IT" altLang="it-IT" b="1" dirty="0">
                  <a:solidFill>
                    <a:srgbClr val="C00000"/>
                  </a:solidFill>
                  <a:ea typeface="Consolas" panose="020B0609020204030204" pitchFamily="49" charset="0"/>
                  <a:cs typeface="Arial" panose="020B0604020202020204" pitchFamily="34" charset="0"/>
                </a:rPr>
                <a:t>] </a:t>
              </a:r>
            </a:p>
          </p:txBody>
        </p:sp>
      </p:grpSp>
      <p:sp>
        <p:nvSpPr>
          <p:cNvPr id="13" name="Rettangolo 6">
            <a:extLst>
              <a:ext uri="{FF2B5EF4-FFF2-40B4-BE49-F238E27FC236}">
                <a16:creationId xmlns:a16="http://schemas.microsoft.com/office/drawing/2014/main" id="{2AC71AB4-6BA1-0BFC-A99A-996C10353464}"/>
              </a:ext>
            </a:extLst>
          </p:cNvPr>
          <p:cNvSpPr/>
          <p:nvPr/>
        </p:nvSpPr>
        <p:spPr>
          <a:xfrm>
            <a:off x="259798" y="1287751"/>
            <a:ext cx="73770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600" b="1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56918" y="4827058"/>
            <a:ext cx="390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Prolungamento di componenti analoghi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76622" y="5958457"/>
            <a:ext cx="5563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Collegamento di componenti funzionalmente diversi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407696" y="591229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NODI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6407696" y="4734725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GIUNZIONI</a:t>
            </a:r>
          </a:p>
        </p:txBody>
      </p:sp>
      <p:sp>
        <p:nvSpPr>
          <p:cNvPr id="15" name="Freccia a destra 14"/>
          <p:cNvSpPr/>
          <p:nvPr/>
        </p:nvSpPr>
        <p:spPr>
          <a:xfrm>
            <a:off x="4827901" y="4919391"/>
            <a:ext cx="1550961" cy="16579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17"/>
          <p:cNvSpPr/>
          <p:nvPr/>
        </p:nvSpPr>
        <p:spPr>
          <a:xfrm>
            <a:off x="5491247" y="6060335"/>
            <a:ext cx="855917" cy="1655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3">
            <a:extLst>
              <a:ext uri="{FF2B5EF4-FFF2-40B4-BE49-F238E27FC236}">
                <a16:creationId xmlns:a16="http://schemas.microsoft.com/office/drawing/2014/main" id="{78DD4AB8-9326-13B7-8EC7-9F5457959ADC}"/>
              </a:ext>
            </a:extLst>
          </p:cNvPr>
          <p:cNvSpPr txBox="1">
            <a:spLocks/>
          </p:cNvSpPr>
          <p:nvPr/>
        </p:nvSpPr>
        <p:spPr>
          <a:xfrm>
            <a:off x="755576" y="188640"/>
            <a:ext cx="7886700" cy="4119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Elementi Costruttivi_aa.2025-26</a:t>
            </a:r>
          </a:p>
        </p:txBody>
      </p:sp>
    </p:spTree>
    <p:extLst>
      <p:ext uri="{BB962C8B-B14F-4D97-AF65-F5344CB8AC3E}">
        <p14:creationId xmlns:p14="http://schemas.microsoft.com/office/powerpoint/2010/main" val="94227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7" grpId="0"/>
      <p:bldP spid="16" grpId="0"/>
      <p:bldP spid="15" grpId="0" animBg="1"/>
      <p:bldP spid="18" grpId="0" animBg="1"/>
    </p:bld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e2ceee5-4e98-448d-bd69-9759c291857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E008C23DB7DD4EAE85E55115C4A7EA" ma:contentTypeVersion="18" ma:contentTypeDescription="Creare un nuovo documento." ma:contentTypeScope="" ma:versionID="02290f560fb1734b327c8052b2cd1ade">
  <xsd:schema xmlns:xsd="http://www.w3.org/2001/XMLSchema" xmlns:xs="http://www.w3.org/2001/XMLSchema" xmlns:p="http://schemas.microsoft.com/office/2006/metadata/properties" xmlns:ns3="f3077446-a7b8-4994-9298-7551826f19f8" xmlns:ns4="ce2ceee5-4e98-448d-bd69-9759c2918574" targetNamespace="http://schemas.microsoft.com/office/2006/metadata/properties" ma:root="true" ma:fieldsID="3bf229eed23e95a2e5a7260a53a382ee" ns3:_="" ns4:_="">
    <xsd:import namespace="f3077446-a7b8-4994-9298-7551826f19f8"/>
    <xsd:import namespace="ce2ceee5-4e98-448d-bd69-9759c29185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77446-a7b8-4994-9298-7551826f19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ceee5-4e98-448d-bd69-9759c29185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0F28CD-53A4-4A7F-B16C-9329B1E41742}">
  <ds:schemaRefs>
    <ds:schemaRef ds:uri="http://purl.org/dc/terms/"/>
    <ds:schemaRef ds:uri="http://schemas.openxmlformats.org/package/2006/metadata/core-properties"/>
    <ds:schemaRef ds:uri="f3077446-a7b8-4994-9298-7551826f19f8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ce2ceee5-4e98-448d-bd69-9759c291857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B21BE3F-039D-4D58-997A-9CBE7D50D2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2AA428-66C2-4022-B0BC-B46EA52360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077446-a7b8-4994-9298-7551826f19f8"/>
    <ds:schemaRef ds:uri="ce2ceee5-4e98-448d-bd69-9759c29185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458</Words>
  <Application>Microsoft Office PowerPoint</Application>
  <PresentationFormat>Presentazione su schermo (4:3)</PresentationFormat>
  <Paragraphs>126</Paragraphs>
  <Slides>20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Consolas</vt:lpstr>
      <vt:lpstr>Wingdings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COS.A.1 Corso di ANALISI E PROGETTO DI ELEMENTI COSTRUTTIVI</dc:title>
  <dc:creator>GAROFOLO ILARIA</dc:creator>
  <cp:lastModifiedBy>GAROFOLO ILARIA</cp:lastModifiedBy>
  <cp:revision>192</cp:revision>
  <dcterms:created xsi:type="dcterms:W3CDTF">2011-02-28T18:47:19Z</dcterms:created>
  <dcterms:modified xsi:type="dcterms:W3CDTF">2025-10-01T09:01:35Z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0x0101007CE008C23DB7DD4EAE85E55115C4A7EA</vt:lpwstr>
  </property>
</Properties>
</file>