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469" r:id="rId4"/>
    <p:sldId id="468" r:id="rId5"/>
    <p:sldId id="470" r:id="rId6"/>
    <p:sldId id="471" r:id="rId7"/>
    <p:sldId id="472" r:id="rId8"/>
    <p:sldId id="473" r:id="rId9"/>
    <p:sldId id="474" r:id="rId10"/>
    <p:sldId id="475" r:id="rId11"/>
    <p:sldId id="476" r:id="rId12"/>
    <p:sldId id="477" r:id="rId13"/>
    <p:sldId id="478" r:id="rId14"/>
    <p:sldId id="479" r:id="rId15"/>
    <p:sldId id="480" r:id="rId16"/>
    <p:sldId id="414" r:id="rId17"/>
    <p:sldId id="481" r:id="rId18"/>
    <p:sldId id="264" r:id="rId19"/>
  </p:sldIdLst>
  <p:sldSz cx="9144000" cy="6858000" type="screen4x3"/>
  <p:notesSz cx="6858000" cy="9144000"/>
  <p:defaultTextStyle>
    <a:defPPr>
      <a:defRPr lang="it-IT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2"/>
    <p:restoredTop sz="94737"/>
  </p:normalViewPr>
  <p:slideViewPr>
    <p:cSldViewPr snapToGrid="0" snapToObjects="1">
      <p:cViewPr varScale="1">
        <p:scale>
          <a:sx n="65" d="100"/>
          <a:sy n="65" d="100"/>
        </p:scale>
        <p:origin x="1323" y="48"/>
      </p:cViewPr>
      <p:guideLst>
        <p:guide orient="horz" pos="2160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27E27B-D98A-4197-9969-4D88E8DE3398}" type="doc">
      <dgm:prSet loTypeId="urn:microsoft.com/office/officeart/2024/3/layout/verticalVisualTextBlock1" loCatId="Picture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57D05943-251B-4EE3-AE00-3716B8051CF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Homoplasy Definition</a:t>
          </a:r>
        </a:p>
      </dgm:t>
    </dgm:pt>
    <dgm:pt modelId="{DC2165A9-678B-4404-8140-4FC4C7367420}" type="parTrans" cxnId="{DE905ADE-48FE-42E1-BC00-C2706BDB07B8}">
      <dgm:prSet/>
      <dgm:spPr/>
      <dgm:t>
        <a:bodyPr/>
        <a:lstStyle/>
        <a:p>
          <a:endParaRPr lang="en-US"/>
        </a:p>
      </dgm:t>
    </dgm:pt>
    <dgm:pt modelId="{631F9E0A-BD6F-4648-84B4-AFF7FB6D6963}" type="sibTrans" cxnId="{DE905ADE-48FE-42E1-BC00-C2706BDB07B8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63D1583E-5C02-464E-9D4E-69489D6FA69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Homoplastic structures result from convergent evolution, not shared ancestry, highlighting independent similarities.</a:t>
          </a:r>
        </a:p>
      </dgm:t>
    </dgm:pt>
    <dgm:pt modelId="{0F6325D0-A0C4-42A2-B897-11C5E8E58D7C}" type="parTrans" cxnId="{4ECDBCE6-FBF4-4B3E-A060-4967B4493932}">
      <dgm:prSet/>
      <dgm:spPr/>
      <dgm:t>
        <a:bodyPr/>
        <a:lstStyle/>
        <a:p>
          <a:endParaRPr lang="en-US"/>
        </a:p>
      </dgm:t>
    </dgm:pt>
    <dgm:pt modelId="{DC099027-4825-44E8-93DE-E14F3BC4DCAF}" type="sibTrans" cxnId="{4ECDBCE6-FBF4-4B3E-A060-4967B4493932}">
      <dgm:prSet/>
      <dgm:spPr/>
      <dgm:t>
        <a:bodyPr/>
        <a:lstStyle/>
        <a:p>
          <a:endParaRPr lang="en-US"/>
        </a:p>
      </dgm:t>
    </dgm:pt>
    <dgm:pt modelId="{F7FC1C4D-B11F-4098-BB80-191ECEC1C12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Brain Evolution Example</a:t>
          </a:r>
        </a:p>
      </dgm:t>
    </dgm:pt>
    <dgm:pt modelId="{708A8DE1-5280-43D4-950A-AC8093064C4D}" type="parTrans" cxnId="{1451B2CC-9C32-4E32-9475-38C8FBB0481C}">
      <dgm:prSet/>
      <dgm:spPr/>
      <dgm:t>
        <a:bodyPr/>
        <a:lstStyle/>
        <a:p>
          <a:endParaRPr lang="en-US"/>
        </a:p>
      </dgm:t>
    </dgm:pt>
    <dgm:pt modelId="{6811E805-7B1C-4AAF-8505-AB663650836B}" type="sibTrans" cxnId="{1451B2CC-9C32-4E32-9475-38C8FBB0481C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F3A19811-E07F-4941-AA10-C94BDCA9211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Octopuses and vertebrates independently evolved complex visual centers to meet similar functional demands.</a:t>
          </a:r>
        </a:p>
      </dgm:t>
    </dgm:pt>
    <dgm:pt modelId="{2BB11117-AE59-4234-980B-AEB7EE42500F}" type="parTrans" cxnId="{8E6E3D4F-4E82-4AFE-84A4-02A94B7E6056}">
      <dgm:prSet/>
      <dgm:spPr/>
      <dgm:t>
        <a:bodyPr/>
        <a:lstStyle/>
        <a:p>
          <a:endParaRPr lang="en-US"/>
        </a:p>
      </dgm:t>
    </dgm:pt>
    <dgm:pt modelId="{F751BD6E-66DF-446C-83ED-111CE5FF8E79}" type="sibTrans" cxnId="{8E6E3D4F-4E82-4AFE-84A4-02A94B7E6056}">
      <dgm:prSet/>
      <dgm:spPr/>
      <dgm:t>
        <a:bodyPr/>
        <a:lstStyle/>
        <a:p>
          <a:endParaRPr lang="en-US"/>
        </a:p>
      </dgm:t>
    </dgm:pt>
    <dgm:pt modelId="{E45D23A5-E27C-4223-9B35-27170ECB972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Adaptive Convergence Importance</a:t>
          </a:r>
        </a:p>
      </dgm:t>
    </dgm:pt>
    <dgm:pt modelId="{6189285F-5C70-4DB1-9A40-14D14D566BAB}" type="parTrans" cxnId="{4405196E-08D9-4199-9A61-5ED6FAD7B407}">
      <dgm:prSet/>
      <dgm:spPr/>
      <dgm:t>
        <a:bodyPr/>
        <a:lstStyle/>
        <a:p>
          <a:endParaRPr lang="en-US"/>
        </a:p>
      </dgm:t>
    </dgm:pt>
    <dgm:pt modelId="{9EEBFAEA-0265-4BB7-BD3A-EA47F0B05908}" type="sibTrans" cxnId="{4405196E-08D9-4199-9A61-5ED6FAD7B407}">
      <dgm:prSet/>
      <dgm:spPr/>
      <dgm:t>
        <a:bodyPr/>
        <a:lstStyle/>
        <a:p>
          <a:endParaRPr lang="en-US"/>
        </a:p>
      </dgm:t>
    </dgm:pt>
    <dgm:pt modelId="{2C5022D5-34DC-4E01-B315-F053B89D5E0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Understanding homoplasy helps distinguish adaptive convergence from evolutionary continuity.</a:t>
          </a:r>
        </a:p>
      </dgm:t>
    </dgm:pt>
    <dgm:pt modelId="{3BD140D9-4930-4972-8F4A-2284ABCFEB9F}" type="parTrans" cxnId="{3C386F88-7CE2-4CBA-A84D-1B44FA806367}">
      <dgm:prSet/>
      <dgm:spPr/>
      <dgm:t>
        <a:bodyPr/>
        <a:lstStyle/>
        <a:p>
          <a:endParaRPr lang="en-US"/>
        </a:p>
      </dgm:t>
    </dgm:pt>
    <dgm:pt modelId="{296A0764-165D-4C3C-A4E3-A468563A30D3}" type="sibTrans" cxnId="{3C386F88-7CE2-4CBA-A84D-1B44FA806367}">
      <dgm:prSet/>
      <dgm:spPr/>
      <dgm:t>
        <a:bodyPr/>
        <a:lstStyle/>
        <a:p>
          <a:endParaRPr lang="en-US"/>
        </a:p>
      </dgm:t>
    </dgm:pt>
    <dgm:pt modelId="{A84AAA43-64A6-480F-9551-2C544EE0F72E}" type="pres">
      <dgm:prSet presAssocID="{E127E27B-D98A-4197-9969-4D88E8DE3398}" presName="Root" presStyleCnt="0">
        <dgm:presLayoutVars>
          <dgm:dir/>
          <dgm:resizeHandles val="exact"/>
        </dgm:presLayoutVars>
      </dgm:prSet>
      <dgm:spPr/>
    </dgm:pt>
    <dgm:pt modelId="{6AA3AFB1-BE7D-40D6-95C4-E309B426D68E}" type="pres">
      <dgm:prSet presAssocID="{57D05943-251B-4EE3-AE00-3716B8051CFC}" presName="Composite" presStyleCnt="0"/>
      <dgm:spPr/>
    </dgm:pt>
    <dgm:pt modelId="{A72F9FBD-C36D-4814-A78D-8952BC279C39}" type="pres">
      <dgm:prSet presAssocID="{57D05943-251B-4EE3-AE00-3716B8051CFC}" presName="Pictur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7" r="13930" b="-5"/>
          <a:stretch/>
        </a:blipFill>
      </dgm:spPr>
      <dgm:extLst>
        <a:ext uri="{E40237B7-FDA0-4F09-8148-C483321AD2D9}">
          <dgm14:cNvPr xmlns:dgm14="http://schemas.microsoft.com/office/drawing/2010/diagram" id="0" name="" descr="Five plastic monkeys climbing a log."/>
        </a:ext>
      </dgm:extLst>
    </dgm:pt>
    <dgm:pt modelId="{7E729C04-7387-4066-AA9E-BB7C227292F1}" type="pres">
      <dgm:prSet presAssocID="{57D05943-251B-4EE3-AE00-3716B8051CFC}" presName="Subtitle" presStyleLbl="revTx" presStyleIdx="0" presStyleCnt="6">
        <dgm:presLayoutVars>
          <dgm:chMax val="0"/>
          <dgm:bulletEnabled/>
        </dgm:presLayoutVars>
      </dgm:prSet>
      <dgm:spPr/>
    </dgm:pt>
    <dgm:pt modelId="{1F397A13-3D37-47D3-A3E8-F64EF4AFB81A}" type="pres">
      <dgm:prSet presAssocID="{57D05943-251B-4EE3-AE00-3716B8051CFC}" presName="Description" presStyleLbl="revTx" presStyleIdx="1" presStyleCnt="6">
        <dgm:presLayoutVars>
          <dgm:bulletEnabled/>
        </dgm:presLayoutVars>
      </dgm:prSet>
      <dgm:spPr/>
    </dgm:pt>
    <dgm:pt modelId="{F362CAF9-B36C-4A6E-A9AF-F19EF446381F}" type="pres">
      <dgm:prSet presAssocID="{631F9E0A-BD6F-4648-84B4-AFF7FB6D6963}" presName="sibTrans" presStyleLbl="sibTrans2D1" presStyleIdx="0" presStyleCnt="0"/>
      <dgm:spPr/>
    </dgm:pt>
    <dgm:pt modelId="{264FFE48-D8A3-4B51-8350-26018486CEEA}" type="pres">
      <dgm:prSet presAssocID="{F7FC1C4D-B11F-4098-BB80-191ECEC1C128}" presName="Composite" presStyleCnt="0"/>
      <dgm:spPr/>
    </dgm:pt>
    <dgm:pt modelId="{1B158D9A-BEA3-452B-8A0F-6E589464DA23}" type="pres">
      <dgm:prSet presAssocID="{F7FC1C4D-B11F-4098-BB80-191ECEC1C128}" presName="Pictur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" r="18631" b="-7"/>
          <a:stretch/>
        </a:blipFill>
      </dgm:spPr>
      <dgm:extLst>
        <a:ext uri="{E40237B7-FDA0-4F09-8148-C483321AD2D9}">
          <dgm14:cNvPr xmlns:dgm14="http://schemas.microsoft.com/office/drawing/2010/diagram" id="0" name="" descr="plurality of particles, abstract scientific background"/>
        </a:ext>
      </dgm:extLst>
    </dgm:pt>
    <dgm:pt modelId="{3296B32F-B5C6-4EA8-A7A4-57A9B09213A3}" type="pres">
      <dgm:prSet presAssocID="{F7FC1C4D-B11F-4098-BB80-191ECEC1C128}" presName="Subtitle" presStyleLbl="revTx" presStyleIdx="2" presStyleCnt="6">
        <dgm:presLayoutVars>
          <dgm:chMax val="0"/>
          <dgm:bulletEnabled/>
        </dgm:presLayoutVars>
      </dgm:prSet>
      <dgm:spPr/>
    </dgm:pt>
    <dgm:pt modelId="{26C8CD8B-61A6-4B9D-9DAE-D3C6EE6FC292}" type="pres">
      <dgm:prSet presAssocID="{F7FC1C4D-B11F-4098-BB80-191ECEC1C128}" presName="Description" presStyleLbl="revTx" presStyleIdx="3" presStyleCnt="6">
        <dgm:presLayoutVars>
          <dgm:bulletEnabled/>
        </dgm:presLayoutVars>
      </dgm:prSet>
      <dgm:spPr/>
    </dgm:pt>
    <dgm:pt modelId="{0A2C7CFA-1102-4AAA-86AC-C601FBEC5DF7}" type="pres">
      <dgm:prSet presAssocID="{6811E805-7B1C-4AAF-8505-AB663650836B}" presName="sibTrans" presStyleLbl="sibTrans2D1" presStyleIdx="0" presStyleCnt="0"/>
      <dgm:spPr/>
    </dgm:pt>
    <dgm:pt modelId="{7913FFDB-5A1A-44E3-9651-9283F59F1708}" type="pres">
      <dgm:prSet presAssocID="{E45D23A5-E27C-4223-9B35-27170ECB972E}" presName="Composite" presStyleCnt="0"/>
      <dgm:spPr/>
    </dgm:pt>
    <dgm:pt modelId="{85FF9C2E-1AC2-473E-9A10-635246F1DD70}" type="pres">
      <dgm:prSet presAssocID="{E45D23A5-E27C-4223-9B35-27170ECB972E}" presName="Pictur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3" r="4794" b="-5"/>
          <a:stretch/>
        </a:blipFill>
      </dgm:spPr>
      <dgm:extLst>
        <a:ext uri="{E40237B7-FDA0-4F09-8148-C483321AD2D9}">
          <dgm14:cNvPr xmlns:dgm14="http://schemas.microsoft.com/office/drawing/2010/diagram" id="0" name="" descr="Growth of green sustainable investment"/>
        </a:ext>
      </dgm:extLst>
    </dgm:pt>
    <dgm:pt modelId="{C4C3576B-0917-4DE5-AED3-1643DDF4EDF0}" type="pres">
      <dgm:prSet presAssocID="{E45D23A5-E27C-4223-9B35-27170ECB972E}" presName="Subtitle" presStyleLbl="revTx" presStyleIdx="4" presStyleCnt="6">
        <dgm:presLayoutVars>
          <dgm:chMax val="0"/>
          <dgm:bulletEnabled/>
        </dgm:presLayoutVars>
      </dgm:prSet>
      <dgm:spPr/>
    </dgm:pt>
    <dgm:pt modelId="{A6D67E58-97CE-4AA5-92BE-63B92776C0D0}" type="pres">
      <dgm:prSet presAssocID="{E45D23A5-E27C-4223-9B35-27170ECB972E}" presName="Description" presStyleLbl="revTx" presStyleIdx="5" presStyleCnt="6">
        <dgm:presLayoutVars>
          <dgm:bulletEnabled/>
        </dgm:presLayoutVars>
      </dgm:prSet>
      <dgm:spPr/>
    </dgm:pt>
  </dgm:ptLst>
  <dgm:cxnLst>
    <dgm:cxn modelId="{66F40061-BFF9-4199-A853-DAE3485F6AC9}" type="presOf" srcId="{63D1583E-5C02-464E-9D4E-69489D6FA691}" destId="{1F397A13-3D37-47D3-A3E8-F64EF4AFB81A}" srcOrd="0" destOrd="0" presId="urn:microsoft.com/office/officeart/2024/3/layout/verticalVisualTextBlock1"/>
    <dgm:cxn modelId="{AC75EF4D-6AD5-463B-87C6-64210120D2BA}" type="presOf" srcId="{E45D23A5-E27C-4223-9B35-27170ECB972E}" destId="{C4C3576B-0917-4DE5-AED3-1643DDF4EDF0}" srcOrd="0" destOrd="0" presId="urn:microsoft.com/office/officeart/2024/3/layout/verticalVisualTextBlock1"/>
    <dgm:cxn modelId="{4405196E-08D9-4199-9A61-5ED6FAD7B407}" srcId="{E127E27B-D98A-4197-9969-4D88E8DE3398}" destId="{E45D23A5-E27C-4223-9B35-27170ECB972E}" srcOrd="2" destOrd="0" parTransId="{6189285F-5C70-4DB1-9A40-14D14D566BAB}" sibTransId="{9EEBFAEA-0265-4BB7-BD3A-EA47F0B05908}"/>
    <dgm:cxn modelId="{8E6E3D4F-4E82-4AFE-84A4-02A94B7E6056}" srcId="{F7FC1C4D-B11F-4098-BB80-191ECEC1C128}" destId="{F3A19811-E07F-4941-AA10-C94BDCA92111}" srcOrd="0" destOrd="0" parTransId="{2BB11117-AE59-4234-980B-AEB7EE42500F}" sibTransId="{F751BD6E-66DF-446C-83ED-111CE5FF8E79}"/>
    <dgm:cxn modelId="{2A2D5459-E2BB-4290-8316-6C017998558D}" type="presOf" srcId="{6811E805-7B1C-4AAF-8505-AB663650836B}" destId="{0A2C7CFA-1102-4AAA-86AC-C601FBEC5DF7}" srcOrd="0" destOrd="0" presId="urn:microsoft.com/office/officeart/2024/3/layout/verticalVisualTextBlock1"/>
    <dgm:cxn modelId="{3C386F88-7CE2-4CBA-A84D-1B44FA806367}" srcId="{E45D23A5-E27C-4223-9B35-27170ECB972E}" destId="{2C5022D5-34DC-4E01-B315-F053B89D5E03}" srcOrd="0" destOrd="0" parTransId="{3BD140D9-4930-4972-8F4A-2284ABCFEB9F}" sibTransId="{296A0764-165D-4C3C-A4E3-A468563A30D3}"/>
    <dgm:cxn modelId="{E0130CBA-204E-44E7-9873-D2B913B1467F}" type="presOf" srcId="{2C5022D5-34DC-4E01-B315-F053B89D5E03}" destId="{A6D67E58-97CE-4AA5-92BE-63B92776C0D0}" srcOrd="0" destOrd="0" presId="urn:microsoft.com/office/officeart/2024/3/layout/verticalVisualTextBlock1"/>
    <dgm:cxn modelId="{E57F79C0-DD7B-45EA-9035-303FA0392177}" type="presOf" srcId="{631F9E0A-BD6F-4648-84B4-AFF7FB6D6963}" destId="{F362CAF9-B36C-4A6E-A9AF-F19EF446381F}" srcOrd="0" destOrd="0" presId="urn:microsoft.com/office/officeart/2024/3/layout/verticalVisualTextBlock1"/>
    <dgm:cxn modelId="{0159D3C8-4C9C-49C3-AFAE-7606C297843B}" type="presOf" srcId="{F7FC1C4D-B11F-4098-BB80-191ECEC1C128}" destId="{3296B32F-B5C6-4EA8-A7A4-57A9B09213A3}" srcOrd="0" destOrd="0" presId="urn:microsoft.com/office/officeart/2024/3/layout/verticalVisualTextBlock1"/>
    <dgm:cxn modelId="{1451B2CC-9C32-4E32-9475-38C8FBB0481C}" srcId="{E127E27B-D98A-4197-9969-4D88E8DE3398}" destId="{F7FC1C4D-B11F-4098-BB80-191ECEC1C128}" srcOrd="1" destOrd="0" parTransId="{708A8DE1-5280-43D4-950A-AC8093064C4D}" sibTransId="{6811E805-7B1C-4AAF-8505-AB663650836B}"/>
    <dgm:cxn modelId="{7B32EAD6-DD37-4C57-A1DC-E91DB365D06F}" type="presOf" srcId="{57D05943-251B-4EE3-AE00-3716B8051CFC}" destId="{7E729C04-7387-4066-AA9E-BB7C227292F1}" srcOrd="0" destOrd="0" presId="urn:microsoft.com/office/officeart/2024/3/layout/verticalVisualTextBlock1"/>
    <dgm:cxn modelId="{7862B0D8-53AE-44B4-B104-37D7F05850FA}" type="presOf" srcId="{F3A19811-E07F-4941-AA10-C94BDCA92111}" destId="{26C8CD8B-61A6-4B9D-9DAE-D3C6EE6FC292}" srcOrd="0" destOrd="0" presId="urn:microsoft.com/office/officeart/2024/3/layout/verticalVisualTextBlock1"/>
    <dgm:cxn modelId="{DE905ADE-48FE-42E1-BC00-C2706BDB07B8}" srcId="{E127E27B-D98A-4197-9969-4D88E8DE3398}" destId="{57D05943-251B-4EE3-AE00-3716B8051CFC}" srcOrd="0" destOrd="0" parTransId="{DC2165A9-678B-4404-8140-4FC4C7367420}" sibTransId="{631F9E0A-BD6F-4648-84B4-AFF7FB6D6963}"/>
    <dgm:cxn modelId="{4ECDBCE6-FBF4-4B3E-A060-4967B4493932}" srcId="{57D05943-251B-4EE3-AE00-3716B8051CFC}" destId="{63D1583E-5C02-464E-9D4E-69489D6FA691}" srcOrd="0" destOrd="0" parTransId="{0F6325D0-A0C4-42A2-B897-11C5E8E58D7C}" sibTransId="{DC099027-4825-44E8-93DE-E14F3BC4DCAF}"/>
    <dgm:cxn modelId="{8AC4B6EC-7087-41FE-998D-2AEF2391E9C7}" type="presOf" srcId="{E127E27B-D98A-4197-9969-4D88E8DE3398}" destId="{A84AAA43-64A6-480F-9551-2C544EE0F72E}" srcOrd="0" destOrd="0" presId="urn:microsoft.com/office/officeart/2024/3/layout/verticalVisualTextBlock1"/>
    <dgm:cxn modelId="{C7954380-20A3-4E7E-B478-B6E5F6CB5276}" type="presParOf" srcId="{A84AAA43-64A6-480F-9551-2C544EE0F72E}" destId="{6AA3AFB1-BE7D-40D6-95C4-E309B426D68E}" srcOrd="0" destOrd="0" presId="urn:microsoft.com/office/officeart/2024/3/layout/verticalVisualTextBlock1"/>
    <dgm:cxn modelId="{C94405C9-C2E9-481D-8620-FD8388D593FF}" type="presParOf" srcId="{6AA3AFB1-BE7D-40D6-95C4-E309B426D68E}" destId="{A72F9FBD-C36D-4814-A78D-8952BC279C39}" srcOrd="0" destOrd="0" presId="urn:microsoft.com/office/officeart/2024/3/layout/verticalVisualTextBlock1"/>
    <dgm:cxn modelId="{B451B39B-9873-4F4C-BCBF-2D0185B63EFE}" type="presParOf" srcId="{6AA3AFB1-BE7D-40D6-95C4-E309B426D68E}" destId="{7E729C04-7387-4066-AA9E-BB7C227292F1}" srcOrd="1" destOrd="0" presId="urn:microsoft.com/office/officeart/2024/3/layout/verticalVisualTextBlock1"/>
    <dgm:cxn modelId="{6408CC75-D7EA-49BF-876C-E2F9F90DC8EE}" type="presParOf" srcId="{6AA3AFB1-BE7D-40D6-95C4-E309B426D68E}" destId="{1F397A13-3D37-47D3-A3E8-F64EF4AFB81A}" srcOrd="2" destOrd="0" presId="urn:microsoft.com/office/officeart/2024/3/layout/verticalVisualTextBlock1"/>
    <dgm:cxn modelId="{B2A9D3BB-A1A1-4719-8856-AEA3EB90FE35}" type="presParOf" srcId="{A84AAA43-64A6-480F-9551-2C544EE0F72E}" destId="{F362CAF9-B36C-4A6E-A9AF-F19EF446381F}" srcOrd="1" destOrd="0" presId="urn:microsoft.com/office/officeart/2024/3/layout/verticalVisualTextBlock1"/>
    <dgm:cxn modelId="{99E63944-62A3-4C38-AA66-17D24405845C}" type="presParOf" srcId="{A84AAA43-64A6-480F-9551-2C544EE0F72E}" destId="{264FFE48-D8A3-4B51-8350-26018486CEEA}" srcOrd="2" destOrd="0" presId="urn:microsoft.com/office/officeart/2024/3/layout/verticalVisualTextBlock1"/>
    <dgm:cxn modelId="{66EC9C19-6959-4D50-AAC7-1C7C60695A70}" type="presParOf" srcId="{264FFE48-D8A3-4B51-8350-26018486CEEA}" destId="{1B158D9A-BEA3-452B-8A0F-6E589464DA23}" srcOrd="0" destOrd="0" presId="urn:microsoft.com/office/officeart/2024/3/layout/verticalVisualTextBlock1"/>
    <dgm:cxn modelId="{54413C00-8D50-4FCF-8424-F66D3C58CC30}" type="presParOf" srcId="{264FFE48-D8A3-4B51-8350-26018486CEEA}" destId="{3296B32F-B5C6-4EA8-A7A4-57A9B09213A3}" srcOrd="1" destOrd="0" presId="urn:microsoft.com/office/officeart/2024/3/layout/verticalVisualTextBlock1"/>
    <dgm:cxn modelId="{F4CAAD11-EAD1-43A8-8C62-C678634CA12C}" type="presParOf" srcId="{264FFE48-D8A3-4B51-8350-26018486CEEA}" destId="{26C8CD8B-61A6-4B9D-9DAE-D3C6EE6FC292}" srcOrd="2" destOrd="0" presId="urn:microsoft.com/office/officeart/2024/3/layout/verticalVisualTextBlock1"/>
    <dgm:cxn modelId="{A79DF9C2-BCBB-45CF-9B97-BCF28609E89C}" type="presParOf" srcId="{A84AAA43-64A6-480F-9551-2C544EE0F72E}" destId="{0A2C7CFA-1102-4AAA-86AC-C601FBEC5DF7}" srcOrd="3" destOrd="0" presId="urn:microsoft.com/office/officeart/2024/3/layout/verticalVisualTextBlock1"/>
    <dgm:cxn modelId="{24D982F9-DF87-4BA2-B1BD-D4D0B1680313}" type="presParOf" srcId="{A84AAA43-64A6-480F-9551-2C544EE0F72E}" destId="{7913FFDB-5A1A-44E3-9651-9283F59F1708}" srcOrd="4" destOrd="0" presId="urn:microsoft.com/office/officeart/2024/3/layout/verticalVisualTextBlock1"/>
    <dgm:cxn modelId="{19AD1353-5457-4B6D-B819-7E7D274626B7}" type="presParOf" srcId="{7913FFDB-5A1A-44E3-9651-9283F59F1708}" destId="{85FF9C2E-1AC2-473E-9A10-635246F1DD70}" srcOrd="0" destOrd="0" presId="urn:microsoft.com/office/officeart/2024/3/layout/verticalVisualTextBlock1"/>
    <dgm:cxn modelId="{59833DBF-AC9E-4C6C-9090-20B74C7784C9}" type="presParOf" srcId="{7913FFDB-5A1A-44E3-9651-9283F59F1708}" destId="{C4C3576B-0917-4DE5-AED3-1643DDF4EDF0}" srcOrd="1" destOrd="0" presId="urn:microsoft.com/office/officeart/2024/3/layout/verticalVisualTextBlock1"/>
    <dgm:cxn modelId="{3AF91789-24E3-4858-9CD5-327DDA9490A1}" type="presParOf" srcId="{7913FFDB-5A1A-44E3-9651-9283F59F1708}" destId="{A6D67E58-97CE-4AA5-92BE-63B92776C0D0}" srcOrd="2" destOrd="0" presId="urn:microsoft.com/office/officeart/2024/3/layout/verticalVisualTextBlock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F9FBD-C36D-4814-A78D-8952BC279C39}">
      <dsp:nvSpPr>
        <dsp:cNvPr id="0" name=""/>
        <dsp:cNvSpPr/>
      </dsp:nvSpPr>
      <dsp:spPr>
        <a:xfrm>
          <a:off x="0" y="0"/>
          <a:ext cx="1565150" cy="15651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7" r="13930" b="-5"/>
          <a:stretch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729C04-7387-4066-AA9E-BB7C227292F1}">
      <dsp:nvSpPr>
        <dsp:cNvPr id="0" name=""/>
        <dsp:cNvSpPr/>
      </dsp:nvSpPr>
      <dsp:spPr>
        <a:xfrm>
          <a:off x="1745150" y="0"/>
          <a:ext cx="6062174" cy="369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Homoplasy Definition</a:t>
          </a:r>
        </a:p>
      </dsp:txBody>
      <dsp:txXfrm>
        <a:off x="1745150" y="0"/>
        <a:ext cx="6062174" cy="369173"/>
      </dsp:txXfrm>
    </dsp:sp>
    <dsp:sp modelId="{1F397A13-3D37-47D3-A3E8-F64EF4AFB81A}">
      <dsp:nvSpPr>
        <dsp:cNvPr id="0" name=""/>
        <dsp:cNvSpPr/>
      </dsp:nvSpPr>
      <dsp:spPr>
        <a:xfrm>
          <a:off x="1745150" y="369173"/>
          <a:ext cx="6062174" cy="1195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Homoplastic structures result from convergent evolution, not shared ancestry, highlighting independent similarities.</a:t>
          </a:r>
        </a:p>
      </dsp:txBody>
      <dsp:txXfrm>
        <a:off x="1745150" y="369173"/>
        <a:ext cx="6062174" cy="1195977"/>
      </dsp:txXfrm>
    </dsp:sp>
    <dsp:sp modelId="{1B158D9A-BEA3-452B-8A0F-6E589464DA23}">
      <dsp:nvSpPr>
        <dsp:cNvPr id="0" name=""/>
        <dsp:cNvSpPr/>
      </dsp:nvSpPr>
      <dsp:spPr>
        <a:xfrm>
          <a:off x="0" y="1690363"/>
          <a:ext cx="1565150" cy="156515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" r="18631" b="-7"/>
          <a:stretch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96B32F-B5C6-4EA8-A7A4-57A9B09213A3}">
      <dsp:nvSpPr>
        <dsp:cNvPr id="0" name=""/>
        <dsp:cNvSpPr/>
      </dsp:nvSpPr>
      <dsp:spPr>
        <a:xfrm>
          <a:off x="1745150" y="1690363"/>
          <a:ext cx="6062174" cy="369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Brain Evolution Example</a:t>
          </a:r>
        </a:p>
      </dsp:txBody>
      <dsp:txXfrm>
        <a:off x="1745150" y="1690363"/>
        <a:ext cx="6062174" cy="369173"/>
      </dsp:txXfrm>
    </dsp:sp>
    <dsp:sp modelId="{26C8CD8B-61A6-4B9D-9DAE-D3C6EE6FC292}">
      <dsp:nvSpPr>
        <dsp:cNvPr id="0" name=""/>
        <dsp:cNvSpPr/>
      </dsp:nvSpPr>
      <dsp:spPr>
        <a:xfrm>
          <a:off x="1745150" y="2059536"/>
          <a:ext cx="6062174" cy="1195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Octopuses and vertebrates independently evolved complex visual centers to meet similar functional demands.</a:t>
          </a:r>
        </a:p>
      </dsp:txBody>
      <dsp:txXfrm>
        <a:off x="1745150" y="2059536"/>
        <a:ext cx="6062174" cy="1195977"/>
      </dsp:txXfrm>
    </dsp:sp>
    <dsp:sp modelId="{85FF9C2E-1AC2-473E-9A10-635246F1DD70}">
      <dsp:nvSpPr>
        <dsp:cNvPr id="0" name=""/>
        <dsp:cNvSpPr/>
      </dsp:nvSpPr>
      <dsp:spPr>
        <a:xfrm>
          <a:off x="0" y="3380726"/>
          <a:ext cx="1565150" cy="15651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3" r="4794" b="-5"/>
          <a:stretch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C3576B-0917-4DE5-AED3-1643DDF4EDF0}">
      <dsp:nvSpPr>
        <dsp:cNvPr id="0" name=""/>
        <dsp:cNvSpPr/>
      </dsp:nvSpPr>
      <dsp:spPr>
        <a:xfrm>
          <a:off x="1745150" y="3380726"/>
          <a:ext cx="6062174" cy="369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Adaptive Convergence Importance</a:t>
          </a:r>
        </a:p>
      </dsp:txBody>
      <dsp:txXfrm>
        <a:off x="1745150" y="3380726"/>
        <a:ext cx="6062174" cy="369173"/>
      </dsp:txXfrm>
    </dsp:sp>
    <dsp:sp modelId="{A6D67E58-97CE-4AA5-92BE-63B92776C0D0}">
      <dsp:nvSpPr>
        <dsp:cNvPr id="0" name=""/>
        <dsp:cNvSpPr/>
      </dsp:nvSpPr>
      <dsp:spPr>
        <a:xfrm>
          <a:off x="1745150" y="3749899"/>
          <a:ext cx="6062174" cy="1195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Understanding homoplasy helps distinguish adaptive convergence from evolutionary continuity.</a:t>
          </a:r>
        </a:p>
      </dsp:txBody>
      <dsp:txXfrm>
        <a:off x="1745150" y="3749899"/>
        <a:ext cx="6062174" cy="11959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24/3/layout/verticalVisualTextBlock1">
  <dgm:title val="Vertical Visual Text Blocks"/>
  <dgm:desc val="Pictures with short bits of text with formatted headers. Use as an easier-to-read alternative to a bulleted list."/>
  <dgm:catLst>
    <dgm:cat type="picture" pri="1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Root">
    <dgm:varLst>
      <dgm:dir/>
      <dgm:resizeHandles val="exact"/>
    </dgm:varLst>
    <dgm:choose name="BasedOnLanguageDirection">
      <dgm:if name="LeftToRight" func="var" arg="dir" op="equ" val="norm">
        <dgm:alg type="lin">
          <dgm:param type="linDir" val="fromT"/>
          <dgm:param type="vertAlign" val="t"/>
          <dgm:param type="horzAlign" val="l"/>
        </dgm:alg>
      </dgm:if>
      <dgm:else name="RightToLeft">
        <dgm:alg type="lin">
          <dgm:param type="linDir" val="fromT"/>
          <dgm:param type="vertAlign" val="t"/>
          <dgm:param type="horzAlign" val="r"/>
        </dgm:alg>
      </dgm:else>
    </dgm:choose>
    <dgm:presOf/>
    <dgm:constrLst>
      <dgm:constr type="primFontSz" for="des" forName="Subtitle" op="equ" val="18"/>
      <dgm:constr type="primFontSz" for="des" forName="Description" refType="primFontSz" refFor="des" refForName="Subtitle" op="equ" fact="0.77"/>
      <dgm:constr type="w" for="ch" forName="Composite" refType="w"/>
      <dgm:constr type="h" for="ch" forName="Composite" refType="h"/>
      <dgm:constr type="h" for="ch" forName="sibTrans" refType="h" refFor="ch" refForName="Composite" fact="0.08"/>
      <dgm:constr type="sp" refType="w" refFor="ch" refForName="Composite" op="equ" fact="0.1"/>
    </dgm:constrLst>
    <dgm:ruleLst/>
    <dgm:forEach name="DirectChildrenOfRoot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Picture" refType="w" fact="0.335"/>
          <dgm:constr type="h" for="ch" forName="Picture" refType="w" refFor="ch" refForName="Picture" op="equ"/>
          <dgm:constr type="h" for="ch" forName="Picture" refType="h" op="lte"/>
          <dgm:constr type="l" for="ch" forName="Subtitle" refType="r" refFor="ch" refForName="Picture"/>
          <dgm:constr type="lOff" for="ch" forName="Subtitle" val="5"/>
          <dgm:constr type="h" for="ch" forName="Subtitle" refType="h" fact="0.1"/>
          <dgm:constr type="t" for="ch" forName="Description" refType="b" refFor="ch" refForName="Subtitle"/>
          <dgm:constr type="l" for="ch" forName="Description" refType="r" refFor="ch" refForName="Picture"/>
          <dgm:constr type="lOff" for="ch" forName="Description" val="5"/>
        </dgm:constrLst>
        <dgm:ruleLst/>
        <dgm:layoutNode name="Picture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ubtitle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SubtitleConstraintsBasedOnLanguageDirection">
            <dgm:if name="SubtitleIsLeftToRight" func="var" arg="dir" op="equ" val="norm">
              <dgm:constrLst>
                <dgm:constr type="h" refType="w" op="lte" fact="0.4"/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SubtitleIsRightToLeft">
              <dgm:constrLst>
                <dgm:constr type="h" refType="w" op="lte" fact="0.4"/>
                <dgm:constr type="rMarg"/>
                <dgm:constr type="lMarg" refType="primFontSz" fact="0.1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Description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DescriptionConstraintsBasedOnLanguageDirection">
            <dgm:if name="DescriptionIsLeftToRight" func="var" arg="dir" op="equ" val="norm">
              <dgm:constrLst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DescriptionIsRightToLeft">
              <dgm:constrLst>
                <dgm:constr type="lMarg" refType="primFontSz" fact="0.1"/>
                <dgm:constr type="rMarg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CAF6F3-3470-4E7F-2209-5C92A458A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34DB2-A68A-49E5-B598-AFFE5E7D91B7}" type="datetimeFigureOut">
              <a:rPr lang="it-IT"/>
              <a:pPr>
                <a:defRPr/>
              </a:pPr>
              <a:t>02/10/2025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BBC4BE-08B0-0823-B461-F4FCDF594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C2F886-4789-2CC6-F157-C4772485B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C20-B8F4-4C4C-834E-1CF60A3AE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14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106B89-27FA-DE6A-10C1-445B21EAF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2D2D0-CE9E-49D8-BEB5-15686CFE0A3D}" type="datetimeFigureOut">
              <a:rPr lang="it-IT"/>
              <a:pPr>
                <a:defRPr/>
              </a:pPr>
              <a:t>02/10/2025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00DB9BC-CDB0-4CF8-3C4B-D0C773980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6211C1-48E8-794E-4F6B-BA91E07CD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B333A-D5D7-4F3E-A1D3-0926F1765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11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433B46-29D2-EFA1-E8D3-21716BEB7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AECD7-C3DF-4A84-8F4E-B9F421809BF9}" type="datetimeFigureOut">
              <a:rPr lang="it-IT"/>
              <a:pPr>
                <a:defRPr/>
              </a:pPr>
              <a:t>02/10/2025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682677-CD40-CCBF-A1BC-0D2927744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14390F-74E4-B333-C669-1092485F3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AA964-BC74-422A-9136-F46E160F6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91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E2BFE3-1AF9-7292-98BF-34C7C9B25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EE3A6-368B-4028-94F3-95F10F7227BF}" type="datetimeFigureOut">
              <a:rPr lang="it-IT"/>
              <a:pPr>
                <a:defRPr/>
              </a:pPr>
              <a:t>02/10/2025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A05BB0F-5123-1764-4413-0C024C30D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DB08DF8-C16A-9243-ADE7-801FE4AAE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51317-74A7-4F62-A931-9ADBFE978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1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D5D1B2-909B-8BCD-D460-F82935653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49FE9-CB07-475B-B856-5AACA7489C86}" type="datetimeFigureOut">
              <a:rPr lang="it-IT"/>
              <a:pPr>
                <a:defRPr/>
              </a:pPr>
              <a:t>02/10/2025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E858DC-8887-CC63-BC9C-A52A74FA1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B40895-7D8C-FD00-80E0-52A16DA4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09017-A41F-4828-9D1A-20AB063CF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76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85D026F-CCBE-FCCA-987F-8CAEF8700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B3B17-EE43-484D-B541-0D4D3CE000B1}" type="datetimeFigureOut">
              <a:rPr lang="it-IT"/>
              <a:pPr>
                <a:defRPr/>
              </a:pPr>
              <a:t>02/10/2025</a:t>
            </a:fld>
            <a:endParaRPr lang="en-US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8415F6DB-8EBC-B56E-64C9-C88352850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E1449527-65E8-DF45-7772-8E837C70D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1DD25-ECEF-44AD-81BE-750B4A003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23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776CDF0E-997D-FBD2-D9C4-D156940B4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92A36-AB9D-4FFB-B004-D955E396D76B}" type="datetimeFigureOut">
              <a:rPr lang="it-IT"/>
              <a:pPr>
                <a:defRPr/>
              </a:pPr>
              <a:t>02/10/2025</a:t>
            </a:fld>
            <a:endParaRPr lang="en-US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4C245985-CED9-A4B9-1589-F75D74981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CADE28A8-9AC5-9AA4-5B38-E7885E124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02C3A-465A-4DC7-8977-A3B916534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8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CFD95544-DB9B-C9AC-0C14-7141D82A9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47559-F09B-4FDE-8696-4F8C2F196E3E}" type="datetimeFigureOut">
              <a:rPr lang="it-IT"/>
              <a:pPr>
                <a:defRPr/>
              </a:pPr>
              <a:t>02/10/2025</a:t>
            </a:fld>
            <a:endParaRPr lang="en-US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F4C32048-0111-7ED0-45F4-EDF19D4C9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E94B5714-0E9F-0094-0728-F5CB0ADD6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F28AA-B7AA-4DC3-953C-3CB3E5CE0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54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B2B4C052-7F84-B527-0D69-C91314F7A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93C73-A4F2-4344-B517-539D98FEB4B1}" type="datetimeFigureOut">
              <a:rPr lang="it-IT"/>
              <a:pPr>
                <a:defRPr/>
              </a:pPr>
              <a:t>02/10/2025</a:t>
            </a:fld>
            <a:endParaRPr lang="en-US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928E27EA-2078-10F2-A665-BCFD8B644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C48FD4C8-DDA8-07A8-6CF8-4096DF5AA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580F3-C8AF-4AE9-B44A-349E2CACE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29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CF30EA0-89D0-ECEF-0D84-2957F516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29964-0228-4570-9B01-03AE12DF8F11}" type="datetimeFigureOut">
              <a:rPr lang="it-IT"/>
              <a:pPr>
                <a:defRPr/>
              </a:pPr>
              <a:t>02/10/2025</a:t>
            </a:fld>
            <a:endParaRPr lang="en-US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94361415-B0E9-3124-74C4-25811FF1F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9A318901-46D4-40C1-404B-B4D7CF1A7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D4D52-6AD2-4FC9-B837-FAB2C592F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2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CC189C3A-3BA1-1FCD-A250-146A81061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E8162-FC95-49A0-80FC-15AFB24CD0DC}" type="datetimeFigureOut">
              <a:rPr lang="it-IT"/>
              <a:pPr>
                <a:defRPr/>
              </a:pPr>
              <a:t>02/10/2025</a:t>
            </a:fld>
            <a:endParaRPr lang="en-US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1C303EC1-1025-70DA-446E-CCA00D958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95B97B34-4701-1306-153B-FB2A8826B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6829D-5C60-496C-BFF4-2833489C4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4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446E0594-4C7F-5254-6DF2-1CECF188FB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stile</a:t>
            </a:r>
            <a:endParaRPr lang="en-US" altLang="en-US"/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1FC938F7-C089-77D9-C3A1-FA15A86A4D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gli stili del testo dello schema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  <a:endParaRPr lang="en-US" alt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6BF979-42EC-D22B-C020-1E17CFC721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C78478-9F6C-448F-A702-3B5CB7F93A1D}" type="datetimeFigureOut">
              <a:rPr lang="it-IT"/>
              <a:pPr>
                <a:defRPr/>
              </a:pPr>
              <a:t>02/10/2025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A1F579-D3E6-A4EC-DC33-FB42292E2D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FCEAD7A-B2BD-9298-CBFA-84E946482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2E4488-2C6A-40A9-B8B5-A8700A693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ject 6">
            <a:extLst>
              <a:ext uri="{FF2B5EF4-FFF2-40B4-BE49-F238E27FC236}">
                <a16:creationId xmlns:a16="http://schemas.microsoft.com/office/drawing/2014/main" id="{1D365452-FA44-C840-5EEC-824E5EC34436}"/>
              </a:ext>
            </a:extLst>
          </p:cNvPr>
          <p:cNvSpPr>
            <a:spLocks/>
          </p:cNvSpPr>
          <p:nvPr/>
        </p:nvSpPr>
        <p:spPr bwMode="auto">
          <a:xfrm>
            <a:off x="0" y="879475"/>
            <a:ext cx="9163050" cy="5978525"/>
          </a:xfrm>
          <a:custGeom>
            <a:avLst/>
            <a:gdLst>
              <a:gd name="T0" fmla="*/ 5277027 w 5277485"/>
              <a:gd name="T1" fmla="*/ 0 h 2526029"/>
              <a:gd name="T2" fmla="*/ 0 w 5277485"/>
              <a:gd name="T3" fmla="*/ 0 h 2526029"/>
              <a:gd name="T4" fmla="*/ 0 w 5277485"/>
              <a:gd name="T5" fmla="*/ 2526004 h 2526029"/>
              <a:gd name="T6" fmla="*/ 5277027 w 5277485"/>
              <a:gd name="T7" fmla="*/ 2526004 h 2526029"/>
              <a:gd name="T8" fmla="*/ 5277027 w 5277485"/>
              <a:gd name="T9" fmla="*/ 0 h 2526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2051" name="Immagine 10">
            <a:extLst>
              <a:ext uri="{FF2B5EF4-FFF2-40B4-BE49-F238E27FC236}">
                <a16:creationId xmlns:a16="http://schemas.microsoft.com/office/drawing/2014/main" id="{A23B0031-EB6E-6A70-E2EE-F7E51EC04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61913"/>
            <a:ext cx="556101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967B6735-EBA7-ECD0-8268-7B3455CC2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824" y="2529909"/>
            <a:ext cx="3650559" cy="267765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it-IT" altLang="en-US" sz="2400" b="1" dirty="0">
                <a:solidFill>
                  <a:srgbClr val="3333CC"/>
                </a:solidFill>
              </a:rPr>
              <a:t>COMPARATIVE BRAIN EVOLUTION</a:t>
            </a:r>
          </a:p>
          <a:p>
            <a:pPr algn="ctr">
              <a:spcBef>
                <a:spcPct val="0"/>
              </a:spcBef>
              <a:buNone/>
            </a:pPr>
            <a:endParaRPr lang="it-IT" altLang="en-US" sz="2400" b="1" dirty="0">
              <a:solidFill>
                <a:srgbClr val="3333CC"/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lang="it-IT" altLang="en-US" sz="2400" b="1" dirty="0">
                <a:solidFill>
                  <a:srgbClr val="3333CC"/>
                </a:solidFill>
              </a:rPr>
              <a:t>ADD ON TO LECTURE 2</a:t>
            </a:r>
          </a:p>
          <a:p>
            <a:pPr algn="ctr">
              <a:spcBef>
                <a:spcPct val="0"/>
              </a:spcBef>
              <a:buNone/>
            </a:pPr>
            <a:endParaRPr lang="it-IT" altLang="en-US" sz="2400" b="1" dirty="0">
              <a:solidFill>
                <a:srgbClr val="3333CC"/>
              </a:solidFill>
            </a:endParaRPr>
          </a:p>
          <a:p>
            <a:pPr algn="ctr">
              <a:spcBef>
                <a:spcPct val="0"/>
              </a:spcBef>
              <a:buNone/>
            </a:pPr>
            <a:endParaRPr lang="it-IT" altLang="en-US" sz="2400" b="1" dirty="0">
              <a:solidFill>
                <a:srgbClr val="3333CC"/>
              </a:solidFill>
            </a:endParaRPr>
          </a:p>
          <a:p>
            <a:pPr algn="ctr">
              <a:spcBef>
                <a:spcPct val="0"/>
              </a:spcBef>
              <a:buNone/>
            </a:pPr>
            <a:endParaRPr lang="it-IT" altLang="en-US" sz="2400" b="1" dirty="0">
              <a:solidFill>
                <a:srgbClr val="3333CC"/>
              </a:solidFill>
            </a:endParaRPr>
          </a:p>
        </p:txBody>
      </p:sp>
      <p:pic>
        <p:nvPicPr>
          <p:cNvPr id="2" name="Content Placeholder 4" descr="close up to brain model">
            <a:extLst>
              <a:ext uri="{FF2B5EF4-FFF2-40B4-BE49-F238E27FC236}">
                <a16:creationId xmlns:a16="http://schemas.microsoft.com/office/drawing/2014/main" id="{29299F6E-90FB-2F92-0AC0-5632A8441E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46" r="4546"/>
          <a:stretch>
            <a:fillRect/>
          </a:stretch>
        </p:blipFill>
        <p:spPr>
          <a:xfrm>
            <a:off x="4450207" y="1914524"/>
            <a:ext cx="4103168" cy="4372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6">
            <a:extLst>
              <a:ext uri="{FF2B5EF4-FFF2-40B4-BE49-F238E27FC236}">
                <a16:creationId xmlns:a16="http://schemas.microsoft.com/office/drawing/2014/main" id="{EB9960B7-EB8B-9DA6-90CB-C61499926A37}"/>
              </a:ext>
            </a:extLst>
          </p:cNvPr>
          <p:cNvSpPr/>
          <p:nvPr/>
        </p:nvSpPr>
        <p:spPr>
          <a:xfrm>
            <a:off x="-1" y="6271214"/>
            <a:ext cx="5453953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 NEUROSCIENCE- Gabriele Baj  - gbaj@units.it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7" name="Immagine 8">
            <a:extLst>
              <a:ext uri="{FF2B5EF4-FFF2-40B4-BE49-F238E27FC236}">
                <a16:creationId xmlns:a16="http://schemas.microsoft.com/office/drawing/2014/main" id="{AA8AC22E-41C7-A272-D889-FAE4833F3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6259513"/>
            <a:ext cx="35750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78F95D-8D67-F8A0-E918-5887B9877FC9}"/>
              </a:ext>
            </a:extLst>
          </p:cNvPr>
          <p:cNvSpPr txBox="1">
            <a:spLocks/>
          </p:cNvSpPr>
          <p:nvPr/>
        </p:nvSpPr>
        <p:spPr bwMode="auto">
          <a:xfrm>
            <a:off x="4572144" y="409575"/>
            <a:ext cx="4192166" cy="1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n-US" sz="2000">
                <a:latin typeface="Calibri"/>
              </a:rPr>
              <a:t>Topology: Spatial Organization of Structures</a:t>
            </a:r>
          </a:p>
        </p:txBody>
      </p:sp>
      <p:pic>
        <p:nvPicPr>
          <p:cNvPr id="3" name="Content Placeholder 4" descr="Neuron system in yellow and light blue">
            <a:extLst>
              <a:ext uri="{FF2B5EF4-FFF2-40B4-BE49-F238E27FC236}">
                <a16:creationId xmlns:a16="http://schemas.microsoft.com/office/drawing/2014/main" id="{597F46B4-F8B0-CF4A-2C52-6BB13562C7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167" r="15167"/>
          <a:stretch>
            <a:fillRect/>
          </a:stretch>
        </p:blipFill>
        <p:spPr>
          <a:xfrm>
            <a:off x="206964" y="1971400"/>
            <a:ext cx="4168612" cy="4077462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0DD0C-8362-E740-DB6E-26DE44187B3C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 xmlns="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4572072" y="2230201"/>
            <a:ext cx="4192899" cy="3411099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lnSpc>
                <a:spcPct val="9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GB" sz="2000" b="1" dirty="0">
                <a:latin typeface="Calibri"/>
              </a:rPr>
              <a:t>Spatial Arrangement Focus</a:t>
            </a:r>
          </a:p>
          <a:p>
            <a:pPr marL="0" lvl="1" indent="0"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sz="2000" dirty="0">
                <a:latin typeface="Calibri"/>
              </a:rPr>
              <a:t>Topology studies the positions and relationships of body parts beyond their size or shape differences.</a:t>
            </a:r>
            <a:endParaRPr lang="en-GB" dirty="0"/>
          </a:p>
          <a:p>
            <a:pPr marL="0" indent="0" algn="just" eaLnBrk="1" hangingPunct="1">
              <a:lnSpc>
                <a:spcPct val="9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GB" sz="2000" b="1" dirty="0">
                <a:latin typeface="Calibri"/>
              </a:rPr>
              <a:t>Connectivity Pathways</a:t>
            </a:r>
          </a:p>
          <a:p>
            <a:pPr marL="0" lvl="1" indent="0"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sz="2000" dirty="0">
                <a:latin typeface="Calibri"/>
              </a:rPr>
              <a:t>It highlights how structural pathways like blood vessels and nerves connect different anatomical structures.</a:t>
            </a:r>
            <a:endParaRPr lang="en-GB" dirty="0"/>
          </a:p>
          <a:p>
            <a:pPr marL="0" indent="0" algn="just" eaLnBrk="1" hangingPunct="1">
              <a:lnSpc>
                <a:spcPct val="9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GB" sz="2000" b="1" dirty="0">
                <a:latin typeface="Calibri"/>
              </a:rPr>
              <a:t>Topological Conservation Example</a:t>
            </a:r>
          </a:p>
          <a:p>
            <a:pPr marL="0" lvl="1" indent="0"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sz="2000" dirty="0">
                <a:latin typeface="Calibri"/>
              </a:rPr>
              <a:t>The adjacency of heart and lungs with shared vessels is preserved across vertebrates, demonstrating topological conservation.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720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6">
            <a:extLst>
              <a:ext uri="{FF2B5EF4-FFF2-40B4-BE49-F238E27FC236}">
                <a16:creationId xmlns:a16="http://schemas.microsoft.com/office/drawing/2014/main" id="{EB9960B7-EB8B-9DA6-90CB-C61499926A37}"/>
              </a:ext>
            </a:extLst>
          </p:cNvPr>
          <p:cNvSpPr/>
          <p:nvPr/>
        </p:nvSpPr>
        <p:spPr>
          <a:xfrm>
            <a:off x="-1" y="6271214"/>
            <a:ext cx="5453953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 NEUROSCIENCE- Gabriele Baj  - gbaj@units.it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7" name="Immagine 8">
            <a:extLst>
              <a:ext uri="{FF2B5EF4-FFF2-40B4-BE49-F238E27FC236}">
                <a16:creationId xmlns:a16="http://schemas.microsoft.com/office/drawing/2014/main" id="{AA8AC22E-41C7-A272-D889-FAE4833F3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6259513"/>
            <a:ext cx="35750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E82751-23CB-7372-6C2F-0C6732A83796}"/>
              </a:ext>
            </a:extLst>
          </p:cNvPr>
          <p:cNvSpPr txBox="1">
            <a:spLocks/>
          </p:cNvSpPr>
          <p:nvPr/>
        </p:nvSpPr>
        <p:spPr bwMode="auto">
          <a:xfrm>
            <a:off x="581025" y="282042"/>
            <a:ext cx="7472553" cy="106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3200" dirty="0">
                <a:latin typeface="Calibri"/>
              </a:rPr>
              <a:t>Comparison of Taxonomy and Topology</a:t>
            </a: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1D136FD2-3810-33EE-990A-C2318A2A89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9999354"/>
              </p:ext>
            </p:extLst>
          </p:nvPr>
        </p:nvGraphicFramePr>
        <p:xfrm>
          <a:off x="1071372" y="1902519"/>
          <a:ext cx="6891529" cy="3554888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2172868">
                  <a:extLst>
                    <a:ext uri="{9D8B030D-6E8A-4147-A177-3AD203B41FA5}">
                      <a16:colId xmlns:a16="http://schemas.microsoft.com/office/drawing/2014/main" val="3150310619"/>
                    </a:ext>
                  </a:extLst>
                </a:gridCol>
                <a:gridCol w="2392002">
                  <a:extLst>
                    <a:ext uri="{9D8B030D-6E8A-4147-A177-3AD203B41FA5}">
                      <a16:colId xmlns:a16="http://schemas.microsoft.com/office/drawing/2014/main" val="471536844"/>
                    </a:ext>
                  </a:extLst>
                </a:gridCol>
                <a:gridCol w="2326659">
                  <a:extLst>
                    <a:ext uri="{9D8B030D-6E8A-4147-A177-3AD203B41FA5}">
                      <a16:colId xmlns:a16="http://schemas.microsoft.com/office/drawing/2014/main" val="2741573631"/>
                    </a:ext>
                  </a:extLst>
                </a:gridCol>
              </a:tblGrid>
              <a:tr h="7251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 cap="all" spc="150">
                          <a:solidFill>
                            <a:srgbClr val="000000"/>
                          </a:solidFill>
                        </a:rPr>
                        <a:t>Aspect</a:t>
                      </a:r>
                    </a:p>
                  </a:txBody>
                  <a:tcPr marL="79057" marR="79057" marT="79057" marB="79057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</a:lnT>
                    <a:lnB w="19050" cap="flat" cmpd="sng" algn="ctr">
                      <a:noFill/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 cap="all" spc="150">
                          <a:solidFill>
                            <a:srgbClr val="000000"/>
                          </a:solidFill>
                        </a:rPr>
                        <a:t>Taxonomy</a:t>
                      </a:r>
                    </a:p>
                  </a:txBody>
                  <a:tcPr marL="79057" marR="79057" marT="79057" marB="79057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</a:lnT>
                    <a:lnB w="19050" cap="flat" cmpd="sng" algn="ctr">
                      <a:noFill/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 cap="all" spc="150">
                          <a:solidFill>
                            <a:srgbClr val="000000"/>
                          </a:solidFill>
                        </a:rPr>
                        <a:t>Topology</a:t>
                      </a:r>
                    </a:p>
                  </a:txBody>
                  <a:tcPr marL="79057" marR="79057" marT="79057" marB="79057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</a:lnT>
                    <a:lnB w="19050" cap="flat" cmpd="sng" algn="ctr">
                      <a:noFill/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874529"/>
                  </a:ext>
                </a:extLst>
              </a:tr>
              <a:tr h="9243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cap="none" spc="0">
                          <a:solidFill>
                            <a:schemeClr val="tx1"/>
                          </a:solidFill>
                        </a:rPr>
                        <a:t>Focus</a:t>
                      </a:r>
                    </a:p>
                  </a:txBody>
                  <a:tcPr marL="79057" marR="79057" marT="79057" marB="7905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Classification based on anatomical traits</a:t>
                      </a:r>
                    </a:p>
                  </a:txBody>
                  <a:tcPr marL="79057" marR="79057" marT="79057" marB="7905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Spatial relationships and connectivity</a:t>
                      </a:r>
                    </a:p>
                  </a:txBody>
                  <a:tcPr marL="79057" marR="79057" marT="79057" marB="7905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1534388"/>
                  </a:ext>
                </a:extLst>
              </a:tr>
              <a:tr h="9243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cap="none" spc="0">
                          <a:solidFill>
                            <a:schemeClr val="tx1"/>
                          </a:solidFill>
                        </a:rPr>
                        <a:t>Goal</a:t>
                      </a:r>
                    </a:p>
                  </a:txBody>
                  <a:tcPr marL="79057" marR="79057" marT="79057" marB="7905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Group organisms by shared features</a:t>
                      </a:r>
                    </a:p>
                  </a:txBody>
                  <a:tcPr marL="79057" marR="79057" marT="79057" marB="7905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Understand structural organization</a:t>
                      </a:r>
                    </a:p>
                  </a:txBody>
                  <a:tcPr marL="79057" marR="79057" marT="79057" marB="7905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732025"/>
                  </a:ext>
                </a:extLst>
              </a:tr>
              <a:tr h="9243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cap="none" spc="0" dirty="0">
                          <a:solidFill>
                            <a:schemeClr val="tx1"/>
                          </a:solidFill>
                        </a:rPr>
                        <a:t>Example Use</a:t>
                      </a:r>
                    </a:p>
                  </a:txBody>
                  <a:tcPr marL="79057" marR="79057" marT="79057" marB="7905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Classifying mammals vs. reptiles</a:t>
                      </a:r>
                    </a:p>
                  </a:txBody>
                  <a:tcPr marL="79057" marR="79057" marT="79057" marB="7905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Mapping nerve pathways in vertebrates</a:t>
                      </a:r>
                    </a:p>
                  </a:txBody>
                  <a:tcPr marL="79057" marR="79057" marT="79057" marB="7905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9373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64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6">
            <a:extLst>
              <a:ext uri="{FF2B5EF4-FFF2-40B4-BE49-F238E27FC236}">
                <a16:creationId xmlns:a16="http://schemas.microsoft.com/office/drawing/2014/main" id="{EB9960B7-EB8B-9DA6-90CB-C61499926A37}"/>
              </a:ext>
            </a:extLst>
          </p:cNvPr>
          <p:cNvSpPr/>
          <p:nvPr/>
        </p:nvSpPr>
        <p:spPr>
          <a:xfrm>
            <a:off x="-1" y="6271214"/>
            <a:ext cx="5453953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 NEUROSCIENCE- Gabriele Baj  - gbaj@units.it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7" name="Immagine 8">
            <a:extLst>
              <a:ext uri="{FF2B5EF4-FFF2-40B4-BE49-F238E27FC236}">
                <a16:creationId xmlns:a16="http://schemas.microsoft.com/office/drawing/2014/main" id="{AA8AC22E-41C7-A272-D889-FAE4833F3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6259513"/>
            <a:ext cx="35750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A57633-13F6-E5AC-6C42-A9059A9699FB}"/>
              </a:ext>
            </a:extLst>
          </p:cNvPr>
          <p:cNvSpPr txBox="1">
            <a:spLocks/>
          </p:cNvSpPr>
          <p:nvPr/>
        </p:nvSpPr>
        <p:spPr bwMode="auto">
          <a:xfrm>
            <a:off x="5403229" y="817137"/>
            <a:ext cx="3144125" cy="1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1500">
                <a:latin typeface="Calibri"/>
              </a:rPr>
              <a:t>Ontogenesis: Individual Brain Development</a:t>
            </a:r>
          </a:p>
        </p:txBody>
      </p:sp>
      <p:pic>
        <p:nvPicPr>
          <p:cNvPr id="3" name="Content Placeholder 4" descr="Further evolution of technology through artificial intelligence and cyborgs">
            <a:extLst>
              <a:ext uri="{FF2B5EF4-FFF2-40B4-BE49-F238E27FC236}">
                <a16:creationId xmlns:a16="http://schemas.microsoft.com/office/drawing/2014/main" id="{B3977D1C-6D8D-0716-763B-32D486E5DA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426" r="28426"/>
          <a:stretch>
            <a:fillRect/>
          </a:stretch>
        </p:blipFill>
        <p:spPr>
          <a:xfrm>
            <a:off x="262379" y="361188"/>
            <a:ext cx="4704588" cy="6135624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13AC44-656C-626E-2D0A-9FF7FB577DA9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 xmlns="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403176" y="2637764"/>
            <a:ext cx="3144674" cy="341109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ts val="1875"/>
              </a:spcBef>
              <a:buFont typeface="Arial" panose="020B0604020202020204" pitchFamily="34" charset="0"/>
              <a:buNone/>
            </a:pPr>
            <a:r>
              <a:rPr lang="en-US" sz="1500" b="1">
                <a:latin typeface="Calibri"/>
              </a:rPr>
              <a:t>Neural Tube Formation</a:t>
            </a:r>
          </a:p>
          <a:p>
            <a:pPr marL="0" lvl="1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sz="1500">
                <a:latin typeface="Calibri"/>
              </a:rPr>
              <a:t>Neural tube formation is an early embryonic process that establishes the foundation of the central nervous system.</a:t>
            </a:r>
            <a:endParaRPr lang="en-US"/>
          </a:p>
          <a:p>
            <a:pPr marL="0" indent="0" eaLnBrk="1" hangingPunct="1">
              <a:lnSpc>
                <a:spcPct val="90000"/>
              </a:lnSpc>
              <a:spcBef>
                <a:spcPts val="1875"/>
              </a:spcBef>
              <a:buFont typeface="Arial" panose="020B0604020202020204" pitchFamily="34" charset="0"/>
              <a:buNone/>
            </a:pPr>
            <a:r>
              <a:rPr lang="en-US" sz="1500" b="1">
                <a:latin typeface="Calibri"/>
              </a:rPr>
              <a:t>Neurogenesis and Synaptogenesis</a:t>
            </a:r>
          </a:p>
          <a:p>
            <a:pPr marL="0" lvl="1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sz="1500">
                <a:latin typeface="Calibri"/>
              </a:rPr>
              <a:t>Neurogenesis generates new neurons, while synaptogenesis forms connections, both critical for brain maturation.</a:t>
            </a:r>
            <a:endParaRPr lang="en-US"/>
          </a:p>
          <a:p>
            <a:pPr marL="0" indent="0" eaLnBrk="1" hangingPunct="1">
              <a:lnSpc>
                <a:spcPct val="90000"/>
              </a:lnSpc>
              <a:spcBef>
                <a:spcPts val="1875"/>
              </a:spcBef>
              <a:buFont typeface="Arial" panose="020B0604020202020204" pitchFamily="34" charset="0"/>
              <a:buNone/>
            </a:pPr>
            <a:r>
              <a:rPr lang="en-US" sz="1500" b="1">
                <a:latin typeface="Calibri"/>
              </a:rPr>
              <a:t>Cortical Layering</a:t>
            </a:r>
          </a:p>
          <a:p>
            <a:pPr marL="0" lvl="1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sz="1500">
                <a:latin typeface="Calibri"/>
              </a:rPr>
              <a:t>Cortical layering organizes neurons into layers, crucial for advanced brain functions and cognitive development.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0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6">
            <a:extLst>
              <a:ext uri="{FF2B5EF4-FFF2-40B4-BE49-F238E27FC236}">
                <a16:creationId xmlns:a16="http://schemas.microsoft.com/office/drawing/2014/main" id="{EB9960B7-EB8B-9DA6-90CB-C61499926A37}"/>
              </a:ext>
            </a:extLst>
          </p:cNvPr>
          <p:cNvSpPr/>
          <p:nvPr/>
        </p:nvSpPr>
        <p:spPr>
          <a:xfrm>
            <a:off x="-1" y="6271214"/>
            <a:ext cx="5453953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 NEUROSCIENCE- Gabriele Baj  - gbaj@units.it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7" name="Immagine 8">
            <a:extLst>
              <a:ext uri="{FF2B5EF4-FFF2-40B4-BE49-F238E27FC236}">
                <a16:creationId xmlns:a16="http://schemas.microsoft.com/office/drawing/2014/main" id="{AA8AC22E-41C7-A272-D889-FAE4833F3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6259513"/>
            <a:ext cx="35750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F200F1-E24D-F011-C7E7-E929C3F1F227}"/>
              </a:ext>
            </a:extLst>
          </p:cNvPr>
          <p:cNvSpPr txBox="1">
            <a:spLocks/>
          </p:cNvSpPr>
          <p:nvPr/>
        </p:nvSpPr>
        <p:spPr bwMode="auto">
          <a:xfrm>
            <a:off x="4014256" y="-303492"/>
            <a:ext cx="451689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1500" dirty="0">
                <a:latin typeface="Calibri"/>
              </a:rPr>
              <a:t>Phylogeny: Evolutionary History of Brain Structures</a:t>
            </a:r>
          </a:p>
        </p:txBody>
      </p:sp>
      <p:pic>
        <p:nvPicPr>
          <p:cNvPr id="3" name="Content Placeholder 4" descr="&quot;Right hemisphere of the human brain, isolated on white background, great to be used in medicine works and health.Similar images:&quot;">
            <a:extLst>
              <a:ext uri="{FF2B5EF4-FFF2-40B4-BE49-F238E27FC236}">
                <a16:creationId xmlns:a16="http://schemas.microsoft.com/office/drawing/2014/main" id="{D770BDDC-1E6F-A9C6-4A4E-79B312A7D2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051" r="19051"/>
          <a:stretch>
            <a:fillRect/>
          </a:stretch>
        </p:blipFill>
        <p:spPr>
          <a:xfrm>
            <a:off x="267462" y="361186"/>
            <a:ext cx="3326130" cy="5344289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4B4B12-771F-4A2F-67AA-C0048BB940AA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 xmlns="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4014256" y="1405247"/>
            <a:ext cx="4533099" cy="380299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1875"/>
              </a:spcBef>
              <a:buFont typeface="Arial" panose="020B0604020202020204" pitchFamily="34" charset="0"/>
              <a:buNone/>
            </a:pPr>
            <a:r>
              <a:rPr lang="en-US" b="1" dirty="0">
                <a:latin typeface="Calibri"/>
              </a:rPr>
              <a:t>Evolutionary Relationships</a:t>
            </a:r>
          </a:p>
          <a:p>
            <a:pPr marL="0" lvl="1" indent="0" eaLnBrk="1" hangingPunct="1">
              <a:buFont typeface="Arial" panose="020B0604020202020204" pitchFamily="34" charset="0"/>
              <a:buNone/>
            </a:pPr>
            <a:r>
              <a:rPr lang="en-US" sz="1500" dirty="0">
                <a:latin typeface="Calibri"/>
              </a:rPr>
              <a:t>Phylogeny studies evolutionary relationships to understand how brain structures evolved among species.</a:t>
            </a:r>
            <a:endParaRPr lang="en-US" dirty="0"/>
          </a:p>
          <a:p>
            <a:pPr marL="0" indent="0" eaLnBrk="1" hangingPunct="1">
              <a:spcBef>
                <a:spcPts val="1875"/>
              </a:spcBef>
              <a:buFont typeface="Arial" panose="020B0604020202020204" pitchFamily="34" charset="0"/>
              <a:buNone/>
            </a:pPr>
            <a:r>
              <a:rPr lang="en-US" b="1" dirty="0">
                <a:latin typeface="Calibri"/>
              </a:rPr>
              <a:t>Ancestral Traits Identification</a:t>
            </a:r>
          </a:p>
          <a:p>
            <a:pPr marL="0" lvl="1" indent="0" eaLnBrk="1" hangingPunct="1">
              <a:buFont typeface="Arial" panose="020B0604020202020204" pitchFamily="34" charset="0"/>
              <a:buNone/>
            </a:pPr>
            <a:r>
              <a:rPr lang="en-US" sz="1500" dirty="0">
                <a:latin typeface="Calibri"/>
              </a:rPr>
              <a:t>Phylogeny helps identify ancestral brain traits shared across species through comparative analysis.</a:t>
            </a:r>
            <a:endParaRPr lang="en-US" dirty="0"/>
          </a:p>
          <a:p>
            <a:pPr marL="0" indent="0" eaLnBrk="1" hangingPunct="1">
              <a:spcBef>
                <a:spcPts val="1875"/>
              </a:spcBef>
              <a:buFont typeface="Arial" panose="020B0604020202020204" pitchFamily="34" charset="0"/>
              <a:buNone/>
            </a:pPr>
            <a:r>
              <a:rPr lang="en-US" b="1" dirty="0">
                <a:latin typeface="Calibri"/>
              </a:rPr>
              <a:t>Neocortex Evolution</a:t>
            </a:r>
          </a:p>
          <a:p>
            <a:pPr marL="0" lvl="1" indent="0" eaLnBrk="1" hangingPunct="1">
              <a:buFont typeface="Arial" panose="020B0604020202020204" pitchFamily="34" charset="0"/>
              <a:buNone/>
            </a:pPr>
            <a:r>
              <a:rPr lang="en-US" sz="1500" dirty="0">
                <a:latin typeface="Calibri"/>
              </a:rPr>
              <a:t>Tracing neocortex evolution reveals complex brain region emergence from reptiles to mammals.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23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6">
            <a:extLst>
              <a:ext uri="{FF2B5EF4-FFF2-40B4-BE49-F238E27FC236}">
                <a16:creationId xmlns:a16="http://schemas.microsoft.com/office/drawing/2014/main" id="{EB9960B7-EB8B-9DA6-90CB-C61499926A37}"/>
              </a:ext>
            </a:extLst>
          </p:cNvPr>
          <p:cNvSpPr/>
          <p:nvPr/>
        </p:nvSpPr>
        <p:spPr>
          <a:xfrm>
            <a:off x="-1" y="6271214"/>
            <a:ext cx="5453953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 NEUROSCIENCE- Gabriele Baj  - gbaj@units.it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7" name="Immagine 8">
            <a:extLst>
              <a:ext uri="{FF2B5EF4-FFF2-40B4-BE49-F238E27FC236}">
                <a16:creationId xmlns:a16="http://schemas.microsoft.com/office/drawing/2014/main" id="{AA8AC22E-41C7-A272-D889-FAE4833F3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6259513"/>
            <a:ext cx="35750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98D065-E505-562C-96F8-7CF3D61D6F50}"/>
              </a:ext>
            </a:extLst>
          </p:cNvPr>
          <p:cNvSpPr txBox="1">
            <a:spLocks/>
          </p:cNvSpPr>
          <p:nvPr/>
        </p:nvSpPr>
        <p:spPr bwMode="auto">
          <a:xfrm>
            <a:off x="1768835" y="651602"/>
            <a:ext cx="6225921" cy="80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2400">
                <a:latin typeface="Calibri"/>
              </a:rPr>
              <a:t>Comparison of Ontogenesis and Phylogeny</a:t>
            </a:r>
            <a:endParaRPr lang="en-US" sz="2400" dirty="0">
              <a:latin typeface="Calibri"/>
            </a:endParaRP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734EB695-678B-257A-46A1-82431FB229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2832131"/>
              </p:ext>
            </p:extLst>
          </p:nvPr>
        </p:nvGraphicFramePr>
        <p:xfrm>
          <a:off x="374289" y="1632583"/>
          <a:ext cx="8395421" cy="3618318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2432705">
                  <a:extLst>
                    <a:ext uri="{9D8B030D-6E8A-4147-A177-3AD203B41FA5}">
                      <a16:colId xmlns:a16="http://schemas.microsoft.com/office/drawing/2014/main" val="2586043798"/>
                    </a:ext>
                  </a:extLst>
                </a:gridCol>
                <a:gridCol w="3148858">
                  <a:extLst>
                    <a:ext uri="{9D8B030D-6E8A-4147-A177-3AD203B41FA5}">
                      <a16:colId xmlns:a16="http://schemas.microsoft.com/office/drawing/2014/main" val="3441165034"/>
                    </a:ext>
                  </a:extLst>
                </a:gridCol>
                <a:gridCol w="2813858">
                  <a:extLst>
                    <a:ext uri="{9D8B030D-6E8A-4147-A177-3AD203B41FA5}">
                      <a16:colId xmlns:a16="http://schemas.microsoft.com/office/drawing/2014/main" val="3979288846"/>
                    </a:ext>
                  </a:extLst>
                </a:gridCol>
              </a:tblGrid>
              <a:tr h="4923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b="1" cap="all" spc="150" dirty="0">
                          <a:solidFill>
                            <a:schemeClr val="tx1"/>
                          </a:solidFill>
                        </a:rPr>
                        <a:t>Aspect</a:t>
                      </a:r>
                    </a:p>
                  </a:txBody>
                  <a:tcPr marL="48431" marR="48431" marT="48431" marB="48431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b="1" cap="all" spc="150">
                          <a:solidFill>
                            <a:schemeClr val="tx1"/>
                          </a:solidFill>
                        </a:rPr>
                        <a:t>Ontogenesis</a:t>
                      </a:r>
                    </a:p>
                  </a:txBody>
                  <a:tcPr marL="48431" marR="48431" marT="48431" marB="48431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b="1" cap="all" spc="150">
                          <a:solidFill>
                            <a:schemeClr val="tx1"/>
                          </a:solidFill>
                        </a:rPr>
                        <a:t>Phylogeny</a:t>
                      </a:r>
                    </a:p>
                  </a:txBody>
                  <a:tcPr marL="48431" marR="48431" marT="48431" marB="48431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071988"/>
                  </a:ext>
                </a:extLst>
              </a:tr>
              <a:tr h="45176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cap="none" spc="0" dirty="0">
                          <a:solidFill>
                            <a:schemeClr val="tx1"/>
                          </a:solidFill>
                        </a:rPr>
                        <a:t>Focus</a:t>
                      </a:r>
                    </a:p>
                  </a:txBody>
                  <a:tcPr marL="48431" marR="48431" marT="48431" marB="484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Individual development</a:t>
                      </a:r>
                    </a:p>
                  </a:txBody>
                  <a:tcPr marL="48431" marR="48431" marT="48431" marB="484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Species evolution</a:t>
                      </a:r>
                    </a:p>
                  </a:txBody>
                  <a:tcPr marL="48431" marR="48431" marT="48431" marB="484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9350086"/>
                  </a:ext>
                </a:extLst>
              </a:tr>
              <a:tr h="46839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cap="none" spc="0">
                          <a:solidFill>
                            <a:schemeClr val="tx1"/>
                          </a:solidFill>
                        </a:rPr>
                        <a:t>Timescale</a:t>
                      </a:r>
                    </a:p>
                  </a:txBody>
                  <a:tcPr marL="48431" marR="48431" marT="48431" marB="484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Lifespan of one organism</a:t>
                      </a:r>
                    </a:p>
                  </a:txBody>
                  <a:tcPr marL="48431" marR="48431" marT="48431" marB="484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Millions of years across species</a:t>
                      </a:r>
                    </a:p>
                  </a:txBody>
                  <a:tcPr marL="48431" marR="48431" marT="48431" marB="484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6834164"/>
                  </a:ext>
                </a:extLst>
              </a:tr>
              <a:tr h="6276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cap="none" spc="0">
                          <a:solidFill>
                            <a:schemeClr val="tx1"/>
                          </a:solidFill>
                        </a:rPr>
                        <a:t>Methods</a:t>
                      </a:r>
                    </a:p>
                  </a:txBody>
                  <a:tcPr marL="48431" marR="48431" marT="48431" marB="484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Embryology, developmental biology</a:t>
                      </a:r>
                    </a:p>
                  </a:txBody>
                  <a:tcPr marL="48431" marR="48431" marT="48431" marB="484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Comparative anatomy, evolutionary biology</a:t>
                      </a:r>
                    </a:p>
                  </a:txBody>
                  <a:tcPr marL="48431" marR="48431" marT="48431" marB="484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26327"/>
                  </a:ext>
                </a:extLst>
              </a:tr>
              <a:tr h="6276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cap="none" spc="0">
                          <a:solidFill>
                            <a:schemeClr val="tx1"/>
                          </a:solidFill>
                        </a:rPr>
                        <a:t>Goal</a:t>
                      </a:r>
                    </a:p>
                  </a:txBody>
                  <a:tcPr marL="48431" marR="48431" marT="48431" marB="484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Understand how brain forms and matures</a:t>
                      </a:r>
                    </a:p>
                  </a:txBody>
                  <a:tcPr marL="48431" marR="48431" marT="48431" marB="484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Understand how brain structures evolved</a:t>
                      </a:r>
                    </a:p>
                  </a:txBody>
                  <a:tcPr marL="48431" marR="48431" marT="48431" marB="484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8863806"/>
                  </a:ext>
                </a:extLst>
              </a:tr>
              <a:tr h="46839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cap="none" spc="0">
                          <a:solidFill>
                            <a:schemeClr val="tx1"/>
                          </a:solidFill>
                        </a:rPr>
                        <a:t>Example</a:t>
                      </a:r>
                    </a:p>
                  </a:txBody>
                  <a:tcPr marL="48431" marR="48431" marT="48431" marB="484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Cortical folding in human fetus</a:t>
                      </a:r>
                    </a:p>
                  </a:txBody>
                  <a:tcPr marL="48431" marR="48431" marT="48431" marB="484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Expansion of neocortex in primates</a:t>
                      </a:r>
                    </a:p>
                  </a:txBody>
                  <a:tcPr marL="48431" marR="48431" marT="48431" marB="484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8645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844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6">
            <a:extLst>
              <a:ext uri="{FF2B5EF4-FFF2-40B4-BE49-F238E27FC236}">
                <a16:creationId xmlns:a16="http://schemas.microsoft.com/office/drawing/2014/main" id="{EB9960B7-EB8B-9DA6-90CB-C61499926A37}"/>
              </a:ext>
            </a:extLst>
          </p:cNvPr>
          <p:cNvSpPr/>
          <p:nvPr/>
        </p:nvSpPr>
        <p:spPr>
          <a:xfrm>
            <a:off x="-1" y="6271214"/>
            <a:ext cx="5453953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 NEUROSCIENCE- Gabriele Baj  - gbaj@units.it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7" name="Immagine 8">
            <a:extLst>
              <a:ext uri="{FF2B5EF4-FFF2-40B4-BE49-F238E27FC236}">
                <a16:creationId xmlns:a16="http://schemas.microsoft.com/office/drawing/2014/main" id="{AA8AC22E-41C7-A272-D889-FAE4833F3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6259513"/>
            <a:ext cx="35750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F5E5E81-D42A-AB96-B260-B2A3CFADD6DB}"/>
              </a:ext>
            </a:extLst>
          </p:cNvPr>
          <p:cNvSpPr txBox="1">
            <a:spLocks/>
          </p:cNvSpPr>
          <p:nvPr/>
        </p:nvSpPr>
        <p:spPr bwMode="auto">
          <a:xfrm>
            <a:off x="5151691" y="250609"/>
            <a:ext cx="3729930" cy="114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1800">
                <a:latin typeface="Calibri"/>
              </a:rPr>
              <a:t>Definition and Application of Neurocladistics</a:t>
            </a:r>
            <a:endParaRPr lang="en-US" sz="1800" dirty="0">
              <a:latin typeface="Calibri"/>
            </a:endParaRPr>
          </a:p>
        </p:txBody>
      </p:sp>
      <p:pic>
        <p:nvPicPr>
          <p:cNvPr id="5" name="Content Placeholder 4" descr="Digital art of brain">
            <a:extLst>
              <a:ext uri="{FF2B5EF4-FFF2-40B4-BE49-F238E27FC236}">
                <a16:creationId xmlns:a16="http://schemas.microsoft.com/office/drawing/2014/main" id="{AB80C9AB-690E-427B-1F86-FC6539C5E0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426" r="28426"/>
          <a:stretch>
            <a:fillRect/>
          </a:stretch>
        </p:blipFill>
        <p:spPr>
          <a:xfrm>
            <a:off x="262379" y="361188"/>
            <a:ext cx="4704588" cy="6135624"/>
          </a:xfrm>
          <a:prstGeom prst="rect">
            <a:avLst/>
          </a:prstGeom>
          <a:noFill/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1C65A65-5570-8BCE-277D-2E3AA7283F37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 xmlns="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072457" y="1532898"/>
            <a:ext cx="3730581" cy="25583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spcBef>
                <a:spcPts val="1875"/>
              </a:spcBef>
              <a:buFont typeface="Arial" panose="020B0604020202020204" pitchFamily="34" charset="0"/>
              <a:buNone/>
            </a:pPr>
            <a:r>
              <a:rPr lang="en-GB" sz="1600" b="1" dirty="0" err="1">
                <a:latin typeface="Calibri"/>
              </a:rPr>
              <a:t>Neurocladistics</a:t>
            </a:r>
            <a:r>
              <a:rPr lang="en-GB" sz="1600" b="1" dirty="0">
                <a:latin typeface="Calibri"/>
              </a:rPr>
              <a:t> Overview</a:t>
            </a:r>
          </a:p>
          <a:p>
            <a:pPr marL="0" lvl="1" indent="0" algn="just" eaLnBrk="1" hangingPunct="1">
              <a:buFont typeface="Arial" panose="020B0604020202020204" pitchFamily="34" charset="0"/>
              <a:buNone/>
            </a:pPr>
            <a:r>
              <a:rPr lang="en-GB" sz="1600" dirty="0" err="1">
                <a:latin typeface="Calibri"/>
              </a:rPr>
              <a:t>Neurocladistics</a:t>
            </a:r>
            <a:r>
              <a:rPr lang="en-GB" sz="1600" dirty="0">
                <a:latin typeface="Calibri"/>
              </a:rPr>
              <a:t> uses cladistic methods to study brain evolution by comparing neuroanatomical traits across species.</a:t>
            </a:r>
            <a:endParaRPr lang="en-GB" sz="1600" dirty="0"/>
          </a:p>
          <a:p>
            <a:pPr marL="0" indent="0" algn="just" eaLnBrk="1" hangingPunct="1">
              <a:spcBef>
                <a:spcPts val="1875"/>
              </a:spcBef>
              <a:buFont typeface="Arial" panose="020B0604020202020204" pitchFamily="34" charset="0"/>
              <a:buNone/>
            </a:pPr>
            <a:r>
              <a:rPr lang="en-GB" sz="1600" b="1" dirty="0">
                <a:latin typeface="Calibri"/>
              </a:rPr>
              <a:t>Phylogenetic Tree Construction</a:t>
            </a:r>
          </a:p>
          <a:p>
            <a:pPr marL="0" lvl="1" indent="0" algn="just" eaLnBrk="1" hangingPunct="1">
              <a:buFont typeface="Arial" panose="020B0604020202020204" pitchFamily="34" charset="0"/>
              <a:buNone/>
            </a:pPr>
            <a:r>
              <a:rPr lang="en-GB" sz="1600" dirty="0">
                <a:latin typeface="Calibri"/>
              </a:rPr>
              <a:t>Researchers build phylogenetic trees from brain features to reveal evolutionary relationships and ancestral structures.</a:t>
            </a:r>
            <a:endParaRPr lang="en-GB" sz="1600" dirty="0"/>
          </a:p>
          <a:p>
            <a:pPr marL="0" indent="0" algn="just" eaLnBrk="1" hangingPunct="1">
              <a:spcBef>
                <a:spcPts val="1875"/>
              </a:spcBef>
              <a:buFont typeface="Arial" panose="020B0604020202020204" pitchFamily="34" charset="0"/>
              <a:buNone/>
            </a:pPr>
            <a:r>
              <a:rPr lang="en-GB" sz="1600" b="1" dirty="0">
                <a:latin typeface="Calibri"/>
              </a:rPr>
              <a:t>Identifying Neural Traits</a:t>
            </a:r>
          </a:p>
          <a:p>
            <a:pPr marL="0" lvl="1" indent="0" algn="just" eaLnBrk="1" hangingPunct="1">
              <a:buFont typeface="Arial" panose="020B0604020202020204" pitchFamily="34" charset="0"/>
              <a:buNone/>
            </a:pPr>
            <a:r>
              <a:rPr lang="en-GB" sz="1600" dirty="0">
                <a:latin typeface="Calibri"/>
              </a:rPr>
              <a:t>The method distinguishes shared derived traits from primitive neural features to understand brain region development.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9562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6">
            <a:extLst>
              <a:ext uri="{FF2B5EF4-FFF2-40B4-BE49-F238E27FC236}">
                <a16:creationId xmlns:a16="http://schemas.microsoft.com/office/drawing/2014/main" id="{EB9960B7-EB8B-9DA6-90CB-C61499926A37}"/>
              </a:ext>
            </a:extLst>
          </p:cNvPr>
          <p:cNvSpPr/>
          <p:nvPr/>
        </p:nvSpPr>
        <p:spPr>
          <a:xfrm>
            <a:off x="-1" y="6271214"/>
            <a:ext cx="5453953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 NEUROSCIENCE- Gabriele Baj  - gbaj@units.it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7" name="Immagine 8">
            <a:extLst>
              <a:ext uri="{FF2B5EF4-FFF2-40B4-BE49-F238E27FC236}">
                <a16:creationId xmlns:a16="http://schemas.microsoft.com/office/drawing/2014/main" id="{AA8AC22E-41C7-A272-D889-FAE4833F3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6259513"/>
            <a:ext cx="35750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B7D8FE1-4CB8-4B1C-6C6B-D0EFD081F626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 xmlns="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00075" y="599600"/>
            <a:ext cx="8077851" cy="56233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1875"/>
              </a:spcBef>
              <a:buFont typeface="Arial" panose="020B0604020202020204" pitchFamily="34" charset="0"/>
              <a:buNone/>
            </a:pPr>
            <a:r>
              <a:rPr lang="en-GB" sz="2000" b="1" dirty="0">
                <a:latin typeface="Calibri"/>
              </a:rPr>
              <a:t>Monophyletic Groups</a:t>
            </a:r>
          </a:p>
          <a:p>
            <a:pPr marL="0" lvl="1" indent="0" eaLnBrk="1" hangingPunct="1">
              <a:buFont typeface="Arial" panose="020B0604020202020204" pitchFamily="34" charset="0"/>
              <a:buNone/>
            </a:pPr>
            <a:r>
              <a:rPr lang="en-GB" sz="2000" dirty="0">
                <a:latin typeface="Calibri"/>
              </a:rPr>
              <a:t>Groups including an ancestor and all its descendants represent monophyletic clades in evolution.</a:t>
            </a:r>
            <a:endParaRPr lang="en-GB" sz="2000" dirty="0"/>
          </a:p>
          <a:p>
            <a:pPr marL="0" indent="0" eaLnBrk="1" hangingPunct="1">
              <a:spcBef>
                <a:spcPts val="1875"/>
              </a:spcBef>
              <a:buFont typeface="Arial" panose="020B0604020202020204" pitchFamily="34" charset="0"/>
              <a:buNone/>
            </a:pPr>
            <a:r>
              <a:rPr lang="en-GB" sz="2000" b="1" dirty="0">
                <a:latin typeface="Calibri"/>
              </a:rPr>
              <a:t>Ancestral vs Derived Traits</a:t>
            </a:r>
          </a:p>
          <a:p>
            <a:pPr marL="0" lvl="1" indent="0" eaLnBrk="1" hangingPunct="1">
              <a:buFont typeface="Arial" panose="020B0604020202020204" pitchFamily="34" charset="0"/>
              <a:buNone/>
            </a:pPr>
            <a:r>
              <a:rPr lang="en-GB" sz="2000" dirty="0">
                <a:latin typeface="Calibri"/>
              </a:rPr>
              <a:t>Plesiomorphic traits are ancestral and widespread, while apomorphic traits are derived and unique to lineages.</a:t>
            </a:r>
            <a:endParaRPr lang="en-GB" sz="2000" dirty="0"/>
          </a:p>
          <a:p>
            <a:pPr marL="0" indent="0" eaLnBrk="1" hangingPunct="1">
              <a:spcBef>
                <a:spcPts val="1875"/>
              </a:spcBef>
              <a:buFont typeface="Arial" panose="020B0604020202020204" pitchFamily="34" charset="0"/>
              <a:buNone/>
            </a:pPr>
            <a:r>
              <a:rPr lang="en-GB" sz="2000" b="1" dirty="0">
                <a:latin typeface="Calibri"/>
              </a:rPr>
              <a:t>Shared Traits in Evolution</a:t>
            </a:r>
          </a:p>
          <a:p>
            <a:pPr marL="0" lvl="1" indent="0" eaLnBrk="1" hangingPunct="1">
              <a:buFont typeface="Arial" panose="020B0604020202020204" pitchFamily="34" charset="0"/>
              <a:buNone/>
            </a:pPr>
            <a:r>
              <a:rPr lang="en-GB" sz="2000" dirty="0" err="1">
                <a:latin typeface="Calibri"/>
              </a:rPr>
              <a:t>Symplesiomorphic</a:t>
            </a:r>
            <a:r>
              <a:rPr lang="en-GB" sz="2000" dirty="0">
                <a:latin typeface="Calibri"/>
              </a:rPr>
              <a:t> traits are shared ancestral traits, while </a:t>
            </a:r>
            <a:r>
              <a:rPr lang="en-GB" sz="2000" dirty="0" err="1">
                <a:latin typeface="Calibri"/>
              </a:rPr>
              <a:t>synapomorphic</a:t>
            </a:r>
            <a:r>
              <a:rPr lang="en-GB" sz="2000" dirty="0">
                <a:latin typeface="Calibri"/>
              </a:rPr>
              <a:t> traits are shared derived traits defining clades.</a:t>
            </a:r>
            <a:endParaRPr lang="en-GB" sz="2000" dirty="0"/>
          </a:p>
          <a:p>
            <a:pPr marL="0" indent="0" eaLnBrk="1" hangingPunct="1">
              <a:spcBef>
                <a:spcPts val="1875"/>
              </a:spcBef>
              <a:buFont typeface="Arial" panose="020B0604020202020204" pitchFamily="34" charset="0"/>
              <a:buNone/>
            </a:pPr>
            <a:r>
              <a:rPr lang="en-GB" sz="2000" b="1" dirty="0">
                <a:latin typeface="Calibri"/>
              </a:rPr>
              <a:t>Unique Derived Traits</a:t>
            </a:r>
          </a:p>
          <a:p>
            <a:pPr marL="0" lvl="1" indent="0" eaLnBrk="1" hangingPunct="1">
              <a:buFont typeface="Arial" panose="020B0604020202020204" pitchFamily="34" charset="0"/>
              <a:buNone/>
            </a:pPr>
            <a:r>
              <a:rPr lang="en-GB" sz="2000" dirty="0">
                <a:latin typeface="Calibri"/>
              </a:rPr>
              <a:t>Autapomorphic traits are unique derived features found only in a single taxon.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3401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1644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magine 3">
            <a:extLst>
              <a:ext uri="{FF2B5EF4-FFF2-40B4-BE49-F238E27FC236}">
                <a16:creationId xmlns:a16="http://schemas.microsoft.com/office/drawing/2014/main" id="{BF4DB632-17DA-25E4-876C-653984E23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238125"/>
            <a:ext cx="56403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Immagine 2">
            <a:extLst>
              <a:ext uri="{FF2B5EF4-FFF2-40B4-BE49-F238E27FC236}">
                <a16:creationId xmlns:a16="http://schemas.microsoft.com/office/drawing/2014/main" id="{43BF0A39-DA84-22D7-5C7C-994DB0BC1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8" r="31065"/>
          <a:stretch>
            <a:fillRect/>
          </a:stretch>
        </p:blipFill>
        <p:spPr bwMode="auto">
          <a:xfrm>
            <a:off x="1135063" y="709613"/>
            <a:ext cx="6911975" cy="596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6">
            <a:extLst>
              <a:ext uri="{FF2B5EF4-FFF2-40B4-BE49-F238E27FC236}">
                <a16:creationId xmlns:a16="http://schemas.microsoft.com/office/drawing/2014/main" id="{EB9960B7-EB8B-9DA6-90CB-C61499926A37}"/>
              </a:ext>
            </a:extLst>
          </p:cNvPr>
          <p:cNvSpPr/>
          <p:nvPr/>
        </p:nvSpPr>
        <p:spPr>
          <a:xfrm>
            <a:off x="-1" y="6271214"/>
            <a:ext cx="5453953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 NEUROSCIENCE- Gabriele Baj  - gbaj@units.it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7" name="Immagine 8">
            <a:extLst>
              <a:ext uri="{FF2B5EF4-FFF2-40B4-BE49-F238E27FC236}">
                <a16:creationId xmlns:a16="http://schemas.microsoft.com/office/drawing/2014/main" id="{AA8AC22E-41C7-A272-D889-FAE4833F3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6259513"/>
            <a:ext cx="35750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0B4A8D-2083-317A-B83D-48F4C4FFBCAC}"/>
              </a:ext>
            </a:extLst>
          </p:cNvPr>
          <p:cNvSpPr txBox="1">
            <a:spLocks/>
          </p:cNvSpPr>
          <p:nvPr/>
        </p:nvSpPr>
        <p:spPr bwMode="auto">
          <a:xfrm>
            <a:off x="1278200" y="340633"/>
            <a:ext cx="6587600" cy="93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2000">
                <a:latin typeface="Calibri"/>
              </a:rPr>
              <a:t>Definition and Examples of Homology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60D391B-D56B-3213-194E-8113812522A1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 xmlns="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1288537" y="1589114"/>
            <a:ext cx="6587600" cy="397397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GB" sz="2000" b="1">
                <a:latin typeface="Calibri"/>
              </a:rPr>
              <a:t>Definition of Homologous Structures</a:t>
            </a:r>
          </a:p>
          <a:p>
            <a:pPr marL="0" lvl="1" indent="0" eaLnBrk="1" hangingPunct="1">
              <a:buFont typeface="Arial" panose="020B0604020202020204" pitchFamily="34" charset="0"/>
              <a:buNone/>
            </a:pPr>
            <a:r>
              <a:rPr lang="en-GB" sz="2000">
                <a:latin typeface="Calibri"/>
              </a:rPr>
              <a:t>Homologous structures are anatomical features inherited from a common ancestor, indicating shared evolutionary origins across species.</a:t>
            </a:r>
            <a:endParaRPr lang="en-GB"/>
          </a:p>
          <a:p>
            <a:pPr marL="0" indent="0" eaLnBrk="1" hangingPunct="1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GB" sz="2000" b="1">
                <a:latin typeface="Calibri"/>
              </a:rPr>
              <a:t>Brain Evolution and Homology</a:t>
            </a:r>
          </a:p>
          <a:p>
            <a:pPr marL="0" lvl="1" indent="0" eaLnBrk="1" hangingPunct="1">
              <a:buFont typeface="Arial" panose="020B0604020202020204" pitchFamily="34" charset="0"/>
              <a:buNone/>
            </a:pPr>
            <a:r>
              <a:rPr lang="en-GB" sz="2000">
                <a:latin typeface="Calibri"/>
              </a:rPr>
              <a:t>Homologous brain regions share common origins despite serving different functions or morphological differences across species.</a:t>
            </a:r>
            <a:endParaRPr lang="en-GB"/>
          </a:p>
          <a:p>
            <a:pPr marL="0" indent="0" eaLnBrk="1" hangingPunct="1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GB" sz="2000" b="1">
                <a:latin typeface="Calibri"/>
              </a:rPr>
              <a:t>Hippocampus Example</a:t>
            </a:r>
          </a:p>
          <a:p>
            <a:pPr marL="0" lvl="1" indent="0" eaLnBrk="1" hangingPunct="1">
              <a:buFont typeface="Arial" panose="020B0604020202020204" pitchFamily="34" charset="0"/>
              <a:buNone/>
            </a:pPr>
            <a:r>
              <a:rPr lang="en-GB" sz="2000">
                <a:latin typeface="Calibri"/>
              </a:rPr>
              <a:t>The hippocampus in mammals and birds evolved from a shared ancestral structure involved in spatial memory and shows developmental similarities.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6">
            <a:extLst>
              <a:ext uri="{FF2B5EF4-FFF2-40B4-BE49-F238E27FC236}">
                <a16:creationId xmlns:a16="http://schemas.microsoft.com/office/drawing/2014/main" id="{EB9960B7-EB8B-9DA6-90CB-C61499926A37}"/>
              </a:ext>
            </a:extLst>
          </p:cNvPr>
          <p:cNvSpPr/>
          <p:nvPr/>
        </p:nvSpPr>
        <p:spPr>
          <a:xfrm>
            <a:off x="-1" y="6271214"/>
            <a:ext cx="5453953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 NEUROSCIENCE- Gabriele Baj  - gbaj@units.it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7" name="Immagine 8">
            <a:extLst>
              <a:ext uri="{FF2B5EF4-FFF2-40B4-BE49-F238E27FC236}">
                <a16:creationId xmlns:a16="http://schemas.microsoft.com/office/drawing/2014/main" id="{AA8AC22E-41C7-A272-D889-FAE4833F3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6259513"/>
            <a:ext cx="35750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148B19-54D3-65E4-3BA9-2C628F9B4C39}"/>
              </a:ext>
            </a:extLst>
          </p:cNvPr>
          <p:cNvSpPr txBox="1">
            <a:spLocks/>
          </p:cNvSpPr>
          <p:nvPr/>
        </p:nvSpPr>
        <p:spPr bwMode="auto">
          <a:xfrm>
            <a:off x="668202" y="269748"/>
            <a:ext cx="7807596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2000">
                <a:latin typeface="Calibri"/>
              </a:rPr>
              <a:t>Definition and Examples of Homoplasy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B0F0A501-10D0-0A2A-74F2-0114F10A1E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7801645"/>
              </p:ext>
              <p:ext uri="{E7BDC344-281C-4309-B0C6-D0EE65EED2A8}">
                <p202:designPr xmlns:p202="http://schemas.microsoft.com/office/powerpoint/2020/02/main" xmlns="">
                  <p202:designTagLst>
                    <p202:designTag name="ARCH:1:CLS" val="InformationBlock"/>
                    <p202:designTag name="ARCH:1:VSVAR" val="VisualTitledTextBox"/>
                  </p202:designTagLst>
                </p202:designPr>
              </p:ext>
            </p:extLst>
          </p:nvPr>
        </p:nvGraphicFramePr>
        <p:xfrm>
          <a:off x="668329" y="873125"/>
          <a:ext cx="7807325" cy="4946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3C6D17A-1B5A-61C7-D622-8FCF9D3D7A1B}"/>
              </a:ext>
            </a:extLst>
          </p:cNvPr>
          <p:cNvSpPr txBox="1"/>
          <p:nvPr/>
        </p:nvSpPr>
        <p:spPr>
          <a:xfrm>
            <a:off x="512754" y="5875020"/>
            <a:ext cx="586058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>
              <a:defRPr sz="1200">
                <a:solidFill>
                  <a:srgbClr val="646464"/>
                </a:solidFill>
                <a:latin typeface="Calibri"/>
              </a:defRPr>
            </a:pPr>
            <a:r>
              <a:rPr sz="2000">
                <a:latin typeface="Calibri"/>
              </a:rPr>
              <a:t>MD NEUROSCIENCE- Gabriele Baj  - gbaj@units.it</a:t>
            </a:r>
          </a:p>
        </p:txBody>
      </p:sp>
    </p:spTree>
    <p:extLst>
      <p:ext uri="{BB962C8B-B14F-4D97-AF65-F5344CB8AC3E}">
        <p14:creationId xmlns:p14="http://schemas.microsoft.com/office/powerpoint/2010/main" val="2573607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6">
            <a:extLst>
              <a:ext uri="{FF2B5EF4-FFF2-40B4-BE49-F238E27FC236}">
                <a16:creationId xmlns:a16="http://schemas.microsoft.com/office/drawing/2014/main" id="{EB9960B7-EB8B-9DA6-90CB-C61499926A37}"/>
              </a:ext>
            </a:extLst>
          </p:cNvPr>
          <p:cNvSpPr/>
          <p:nvPr/>
        </p:nvSpPr>
        <p:spPr>
          <a:xfrm>
            <a:off x="-1" y="6271214"/>
            <a:ext cx="5453953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 NEUROSCIENCE- Gabriele Baj  - gbaj@units.it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7" name="Immagine 8">
            <a:extLst>
              <a:ext uri="{FF2B5EF4-FFF2-40B4-BE49-F238E27FC236}">
                <a16:creationId xmlns:a16="http://schemas.microsoft.com/office/drawing/2014/main" id="{AA8AC22E-41C7-A272-D889-FAE4833F3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6259513"/>
            <a:ext cx="35750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C6BDB51-45F5-9A1B-CB1D-D18FFDCA8DCB}"/>
              </a:ext>
            </a:extLst>
          </p:cNvPr>
          <p:cNvSpPr txBox="1">
            <a:spLocks/>
          </p:cNvSpPr>
          <p:nvPr/>
        </p:nvSpPr>
        <p:spPr bwMode="auto">
          <a:xfrm>
            <a:off x="-1047259" y="101794"/>
            <a:ext cx="10562438" cy="106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2800" dirty="0">
                <a:latin typeface="Calibri"/>
              </a:rPr>
              <a:t>Comparison of Homology and Homoplasy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370A9F11-0B15-E4BA-DD7E-AF99C60C58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8029606"/>
              </p:ext>
            </p:extLst>
          </p:nvPr>
        </p:nvGraphicFramePr>
        <p:xfrm>
          <a:off x="571500" y="1982755"/>
          <a:ext cx="7849721" cy="3384094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2395441">
                  <a:extLst>
                    <a:ext uri="{9D8B030D-6E8A-4147-A177-3AD203B41FA5}">
                      <a16:colId xmlns:a16="http://schemas.microsoft.com/office/drawing/2014/main" val="1139355858"/>
                    </a:ext>
                  </a:extLst>
                </a:gridCol>
                <a:gridCol w="2655192">
                  <a:extLst>
                    <a:ext uri="{9D8B030D-6E8A-4147-A177-3AD203B41FA5}">
                      <a16:colId xmlns:a16="http://schemas.microsoft.com/office/drawing/2014/main" val="2497168586"/>
                    </a:ext>
                  </a:extLst>
                </a:gridCol>
                <a:gridCol w="2799088">
                  <a:extLst>
                    <a:ext uri="{9D8B030D-6E8A-4147-A177-3AD203B41FA5}">
                      <a16:colId xmlns:a16="http://schemas.microsoft.com/office/drawing/2014/main" val="2720061986"/>
                    </a:ext>
                  </a:extLst>
                </a:gridCol>
              </a:tblGrid>
              <a:tr h="60377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cap="all" spc="150" dirty="0">
                          <a:solidFill>
                            <a:schemeClr val="tx1"/>
                          </a:solidFill>
                        </a:rPr>
                        <a:t>Feature</a:t>
                      </a:r>
                    </a:p>
                  </a:txBody>
                  <a:tcPr marL="73849" marR="73849" marT="73849" marB="73849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cap="all" spc="150" dirty="0">
                          <a:solidFill>
                            <a:schemeClr val="tx1"/>
                          </a:solidFill>
                        </a:rPr>
                        <a:t>Homology</a:t>
                      </a:r>
                    </a:p>
                  </a:txBody>
                  <a:tcPr marL="73849" marR="73849" marT="73849" marB="73849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cap="all" spc="150" dirty="0">
                          <a:solidFill>
                            <a:schemeClr val="tx1"/>
                          </a:solidFill>
                        </a:rPr>
                        <a:t>Homoplasy</a:t>
                      </a:r>
                    </a:p>
                  </a:txBody>
                  <a:tcPr marL="73849" marR="73849" marT="73849" marB="73849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542919"/>
                  </a:ext>
                </a:extLst>
              </a:tr>
              <a:tr h="56481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cap="none" spc="0" dirty="0">
                          <a:solidFill>
                            <a:schemeClr val="tx1"/>
                          </a:solidFill>
                        </a:rPr>
                        <a:t>Origin</a:t>
                      </a:r>
                    </a:p>
                  </a:txBody>
                  <a:tcPr marL="73849" marR="73849" marT="73849" marB="7384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Common ancestor</a:t>
                      </a:r>
                    </a:p>
                  </a:txBody>
                  <a:tcPr marL="73849" marR="73849" marT="73849" marB="7384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Independent evolution</a:t>
                      </a:r>
                    </a:p>
                  </a:txBody>
                  <a:tcPr marL="73849" marR="73849" marT="73849" marB="7384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8268525"/>
                  </a:ext>
                </a:extLst>
              </a:tr>
              <a:tr h="75958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cap="none" spc="0" dirty="0">
                          <a:solidFill>
                            <a:schemeClr val="tx1"/>
                          </a:solidFill>
                        </a:rPr>
                        <a:t>Similarity</a:t>
                      </a:r>
                    </a:p>
                  </a:txBody>
                  <a:tcPr marL="73849" marR="73849" marT="73849" marB="7384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Due to shared ancestry</a:t>
                      </a:r>
                    </a:p>
                  </a:txBody>
                  <a:tcPr marL="73849" marR="73849" marT="73849" marB="7384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Due to similar function or environment</a:t>
                      </a:r>
                    </a:p>
                  </a:txBody>
                  <a:tcPr marL="73849" marR="73849" marT="73849" marB="7384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8662202"/>
                  </a:ext>
                </a:extLst>
              </a:tr>
              <a:tr h="75958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cap="none" spc="0" dirty="0">
                          <a:solidFill>
                            <a:schemeClr val="tx1"/>
                          </a:solidFill>
                        </a:rPr>
                        <a:t>Example</a:t>
                      </a:r>
                    </a:p>
                  </a:txBody>
                  <a:tcPr marL="73849" marR="73849" marT="73849" marB="7384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cap="none" spc="0">
                          <a:solidFill>
                            <a:schemeClr val="tx1"/>
                          </a:solidFill>
                        </a:rPr>
                        <a:t>Mammalian and avian hippocampus</a:t>
                      </a:r>
                    </a:p>
                  </a:txBody>
                  <a:tcPr marL="73849" marR="73849" marT="73849" marB="7384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Cephalopod and vertebrate eyes</a:t>
                      </a:r>
                    </a:p>
                  </a:txBody>
                  <a:tcPr marL="73849" marR="73849" marT="73849" marB="7384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7315508"/>
                  </a:ext>
                </a:extLst>
              </a:tr>
              <a:tr h="56481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cap="none" spc="0" dirty="0">
                          <a:solidFill>
                            <a:schemeClr val="tx1"/>
                          </a:solidFill>
                        </a:rPr>
                        <a:t>Implication</a:t>
                      </a:r>
                    </a:p>
                  </a:txBody>
                  <a:tcPr marL="73849" marR="73849" marT="73849" marB="7384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Indicates evolutionary continuity</a:t>
                      </a:r>
                    </a:p>
                  </a:txBody>
                  <a:tcPr marL="73849" marR="73849" marT="73849" marB="7384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</a:rPr>
                        <a:t>Indicates adaptive convergence</a:t>
                      </a:r>
                    </a:p>
                  </a:txBody>
                  <a:tcPr marL="73849" marR="73849" marT="73849" marB="7384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6057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8183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6">
            <a:extLst>
              <a:ext uri="{FF2B5EF4-FFF2-40B4-BE49-F238E27FC236}">
                <a16:creationId xmlns:a16="http://schemas.microsoft.com/office/drawing/2014/main" id="{EB9960B7-EB8B-9DA6-90CB-C61499926A37}"/>
              </a:ext>
            </a:extLst>
          </p:cNvPr>
          <p:cNvSpPr/>
          <p:nvPr/>
        </p:nvSpPr>
        <p:spPr>
          <a:xfrm>
            <a:off x="-1" y="6271214"/>
            <a:ext cx="5453953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 NEUROSCIENCE- Gabriele Baj  - gbaj@units.it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7" name="Immagine 8">
            <a:extLst>
              <a:ext uri="{FF2B5EF4-FFF2-40B4-BE49-F238E27FC236}">
                <a16:creationId xmlns:a16="http://schemas.microsoft.com/office/drawing/2014/main" id="{AA8AC22E-41C7-A272-D889-FAE4833F3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6259513"/>
            <a:ext cx="35750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577875-D0EB-55B4-26F4-67720D4C28FF}"/>
              </a:ext>
            </a:extLst>
          </p:cNvPr>
          <p:cNvSpPr txBox="1">
            <a:spLocks/>
          </p:cNvSpPr>
          <p:nvPr/>
        </p:nvSpPr>
        <p:spPr bwMode="auto">
          <a:xfrm>
            <a:off x="5573509" y="1068426"/>
            <a:ext cx="3337332" cy="1320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2000">
                <a:latin typeface="Calibri"/>
              </a:rPr>
              <a:t>Mammalian Caudate–Putamen Complex</a:t>
            </a:r>
          </a:p>
        </p:txBody>
      </p:sp>
      <p:pic>
        <p:nvPicPr>
          <p:cNvPr id="3" name="Content Placeholder 4" descr="Computer Generated Lights">
            <a:extLst>
              <a:ext uri="{FF2B5EF4-FFF2-40B4-BE49-F238E27FC236}">
                <a16:creationId xmlns:a16="http://schemas.microsoft.com/office/drawing/2014/main" id="{92347209-10D2-BABC-BAD0-A172225FF1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170" r="12170"/>
          <a:stretch>
            <a:fillRect/>
          </a:stretch>
        </p:blipFill>
        <p:spPr>
          <a:xfrm>
            <a:off x="216489" y="581024"/>
            <a:ext cx="5424805" cy="5306187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F3EBD0-0C81-ADC9-75FF-4CCBCAAC83B4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 xmlns="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691785" y="2839600"/>
            <a:ext cx="3337915" cy="294997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GB" sz="2000" b="1">
                <a:latin typeface="Calibri"/>
              </a:rPr>
              <a:t>Structure of Striatum</a:t>
            </a:r>
          </a:p>
          <a:p>
            <a:pPr marL="0" lvl="1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sz="2000">
                <a:latin typeface="Calibri"/>
              </a:rPr>
              <a:t>The caudate–putamen complex consists of the caudate nucleus and putamen, forming the striatum in mammalian brains.</a:t>
            </a:r>
            <a:endParaRPr lang="en-GB"/>
          </a:p>
          <a:p>
            <a:pPr marL="0" indent="0" eaLnBrk="1" hangingPunct="1">
              <a:lnSpc>
                <a:spcPct val="9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GB" sz="2000" b="1">
                <a:latin typeface="Calibri"/>
              </a:rPr>
              <a:t>Role in Motor Control</a:t>
            </a:r>
          </a:p>
          <a:p>
            <a:pPr marL="0" lvl="1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sz="2000">
                <a:latin typeface="Calibri"/>
              </a:rPr>
              <a:t>This complex plays a critical role in coordinating voluntary motor movements and fine motor control.</a:t>
            </a:r>
            <a:endParaRPr lang="en-GB"/>
          </a:p>
          <a:p>
            <a:pPr marL="0" indent="0" eaLnBrk="1" hangingPunct="1">
              <a:lnSpc>
                <a:spcPct val="9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GB" sz="2000" b="1">
                <a:latin typeface="Calibri"/>
              </a:rPr>
              <a:t>Cognitive and Behavioral Functions</a:t>
            </a:r>
          </a:p>
          <a:p>
            <a:pPr marL="0" lvl="1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sz="2000">
                <a:latin typeface="Calibri"/>
              </a:rPr>
              <a:t>The striatum supports learning, reward processing, habit formation, and integrates cortical signals for behavior modulation.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73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6">
            <a:extLst>
              <a:ext uri="{FF2B5EF4-FFF2-40B4-BE49-F238E27FC236}">
                <a16:creationId xmlns:a16="http://schemas.microsoft.com/office/drawing/2014/main" id="{EB9960B7-EB8B-9DA6-90CB-C61499926A37}"/>
              </a:ext>
            </a:extLst>
          </p:cNvPr>
          <p:cNvSpPr/>
          <p:nvPr/>
        </p:nvSpPr>
        <p:spPr>
          <a:xfrm>
            <a:off x="-1" y="6271214"/>
            <a:ext cx="5453953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 NEUROSCIENCE- Gabriele Baj  - gbaj@units.it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7" name="Immagine 8">
            <a:extLst>
              <a:ext uri="{FF2B5EF4-FFF2-40B4-BE49-F238E27FC236}">
                <a16:creationId xmlns:a16="http://schemas.microsoft.com/office/drawing/2014/main" id="{AA8AC22E-41C7-A272-D889-FAE4833F3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6259513"/>
            <a:ext cx="35750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7938BC-32B6-F261-A0B3-8C3239B85441}"/>
              </a:ext>
            </a:extLst>
          </p:cNvPr>
          <p:cNvSpPr txBox="1">
            <a:spLocks/>
          </p:cNvSpPr>
          <p:nvPr/>
        </p:nvSpPr>
        <p:spPr bwMode="auto">
          <a:xfrm>
            <a:off x="1323975" y="-274554"/>
            <a:ext cx="7705725" cy="1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2000" dirty="0">
                <a:latin typeface="Calibri"/>
              </a:rPr>
              <a:t>Avian Homologue of the Striatum</a:t>
            </a:r>
          </a:p>
        </p:txBody>
      </p:sp>
      <p:pic>
        <p:nvPicPr>
          <p:cNvPr id="3" name="Content Placeholder 4" descr="The lesser horseshoe bat (Rhinolophus hipposideros)">
            <a:extLst>
              <a:ext uri="{FF2B5EF4-FFF2-40B4-BE49-F238E27FC236}">
                <a16:creationId xmlns:a16="http://schemas.microsoft.com/office/drawing/2014/main" id="{03822C34-AB14-5343-F88A-4564FBE0DD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01" r="6501"/>
          <a:stretch>
            <a:fillRect/>
          </a:stretch>
        </p:blipFill>
        <p:spPr>
          <a:xfrm>
            <a:off x="241666" y="1978628"/>
            <a:ext cx="3510288" cy="2900743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5A9FEA-1E66-4704-1E4E-D2B14E0C6D9D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 xmlns="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3863609" y="1734387"/>
            <a:ext cx="5038725" cy="398659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lnSpc>
                <a:spcPct val="16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2000" b="1" dirty="0">
                <a:latin typeface="Calibri"/>
              </a:rPr>
              <a:t>Medial Striatum Function</a:t>
            </a:r>
          </a:p>
          <a:p>
            <a:pPr marL="0" lvl="1" indent="0" algn="just" eaLnBrk="1" hangingPunct="1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en-US" sz="2000" dirty="0">
                <a:latin typeface="Calibri"/>
              </a:rPr>
              <a:t>The medial striatum in birds functions similarly to the mammalian caudate nucleus, important for motor and cognitive processes.</a:t>
            </a:r>
          </a:p>
          <a:p>
            <a:pPr marL="0" indent="0" algn="just" eaLnBrk="1" hangingPunct="1">
              <a:lnSpc>
                <a:spcPct val="16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2000" b="1" dirty="0">
                <a:latin typeface="Calibri"/>
              </a:rPr>
              <a:t>Lateral Striatum Correspondence</a:t>
            </a:r>
          </a:p>
          <a:p>
            <a:pPr marL="0" lvl="1" indent="0" algn="just" eaLnBrk="1" hangingPunct="1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en-US" sz="2000" dirty="0">
                <a:latin typeface="Calibri"/>
              </a:rPr>
              <a:t>The lateral striatum in birds corresponds to the mammalian putamen, playing a role in movement regulation.</a:t>
            </a:r>
          </a:p>
          <a:p>
            <a:pPr marL="0" indent="0" algn="just" eaLnBrk="1" hangingPunct="1">
              <a:lnSpc>
                <a:spcPct val="16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2000" b="1" dirty="0">
                <a:latin typeface="Calibri"/>
              </a:rPr>
              <a:t>Evolutionary Brain Organization</a:t>
            </a:r>
          </a:p>
          <a:p>
            <a:pPr marL="0" lvl="1" indent="0" algn="just" eaLnBrk="1" hangingPunct="1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en-US" sz="2000" dirty="0">
                <a:latin typeface="Calibri"/>
              </a:rPr>
              <a:t>Birds have a pallial–subpallial brain organization differing morphologically but maintaining functional similarities with mammals.</a:t>
            </a:r>
          </a:p>
        </p:txBody>
      </p:sp>
    </p:spTree>
    <p:extLst>
      <p:ext uri="{BB962C8B-B14F-4D97-AF65-F5344CB8AC3E}">
        <p14:creationId xmlns:p14="http://schemas.microsoft.com/office/powerpoint/2010/main" val="211468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6">
            <a:extLst>
              <a:ext uri="{FF2B5EF4-FFF2-40B4-BE49-F238E27FC236}">
                <a16:creationId xmlns:a16="http://schemas.microsoft.com/office/drawing/2014/main" id="{EB9960B7-EB8B-9DA6-90CB-C61499926A37}"/>
              </a:ext>
            </a:extLst>
          </p:cNvPr>
          <p:cNvSpPr/>
          <p:nvPr/>
        </p:nvSpPr>
        <p:spPr>
          <a:xfrm>
            <a:off x="-1" y="6271214"/>
            <a:ext cx="5453953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 NEUROSCIENCE- Gabriele Baj  - gbaj@units.it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7" name="Immagine 8">
            <a:extLst>
              <a:ext uri="{FF2B5EF4-FFF2-40B4-BE49-F238E27FC236}">
                <a16:creationId xmlns:a16="http://schemas.microsoft.com/office/drawing/2014/main" id="{AA8AC22E-41C7-A272-D889-FAE4833F3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6259513"/>
            <a:ext cx="35750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5AADF9-7A18-2AE3-02F6-78E3B41E54AE}"/>
              </a:ext>
            </a:extLst>
          </p:cNvPr>
          <p:cNvSpPr txBox="1">
            <a:spLocks/>
          </p:cNvSpPr>
          <p:nvPr/>
        </p:nvSpPr>
        <p:spPr bwMode="auto">
          <a:xfrm>
            <a:off x="289967" y="92406"/>
            <a:ext cx="4672584" cy="145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2000" dirty="0">
                <a:latin typeface="Calibri"/>
              </a:rPr>
              <a:t>Reptilian Homologue of the Striatum</a:t>
            </a:r>
          </a:p>
        </p:txBody>
      </p:sp>
      <p:pic>
        <p:nvPicPr>
          <p:cNvPr id="3" name="Content Placeholder 4" descr="Pac Man frog on white">
            <a:extLst>
              <a:ext uri="{FF2B5EF4-FFF2-40B4-BE49-F238E27FC236}">
                <a16:creationId xmlns:a16="http://schemas.microsoft.com/office/drawing/2014/main" id="{BE7600D3-90B6-6365-FA40-374C1AAC2C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80" r="5780"/>
          <a:stretch>
            <a:fillRect/>
          </a:stretch>
        </p:blipFill>
        <p:spPr>
          <a:xfrm>
            <a:off x="415999" y="2743199"/>
            <a:ext cx="3266900" cy="2568499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77E3F2-9E2B-38A7-077F-545EE8A648D2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 xmlns="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3396535" y="617320"/>
            <a:ext cx="5633165" cy="562336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GB" sz="2000" b="1" dirty="0">
                <a:latin typeface="Calibri"/>
              </a:rPr>
              <a:t>Striatum Location in Reptiles</a:t>
            </a:r>
          </a:p>
          <a:p>
            <a:pPr marL="0" lvl="1" indent="0" eaLnBrk="1" hangingPunct="1">
              <a:buFont typeface="Arial" panose="020B0604020202020204" pitchFamily="34" charset="0"/>
              <a:buNone/>
            </a:pPr>
            <a:r>
              <a:rPr lang="en-GB" sz="2000" dirty="0">
                <a:latin typeface="Calibri"/>
              </a:rPr>
              <a:t>The reptilian striatum is situated in the subpallial region of the telencephalon, crucial for brain processing.</a:t>
            </a:r>
            <a:endParaRPr lang="en-GB" dirty="0"/>
          </a:p>
          <a:p>
            <a:pPr marL="0" indent="0" eaLnBrk="1" hangingPunct="1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GB" sz="2000" b="1" dirty="0">
                <a:latin typeface="Calibri"/>
              </a:rPr>
              <a:t>Dorsal Ventricular Ridge Interaction</a:t>
            </a:r>
          </a:p>
          <a:p>
            <a:pPr marL="0" lvl="1" indent="0" eaLnBrk="1" hangingPunct="1">
              <a:buFont typeface="Arial" panose="020B0604020202020204" pitchFamily="34" charset="0"/>
              <a:buNone/>
            </a:pPr>
            <a:r>
              <a:rPr lang="en-GB" sz="2000" dirty="0">
                <a:latin typeface="Calibri"/>
              </a:rPr>
              <a:t>The dorsal ventricular ridge interacts with striatal areas despite not being directly homologous, indicating functional connections.</a:t>
            </a:r>
            <a:endParaRPr lang="en-GB" dirty="0"/>
          </a:p>
          <a:p>
            <a:pPr marL="0" indent="0" eaLnBrk="1" hangingPunct="1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GB" sz="2000" b="1" dirty="0">
                <a:latin typeface="Calibri"/>
              </a:rPr>
              <a:t>Conserved Neurochemical Features</a:t>
            </a:r>
          </a:p>
          <a:p>
            <a:pPr marL="0" lvl="1" indent="0" eaLnBrk="1" hangingPunct="1">
              <a:buFont typeface="Arial" panose="020B0604020202020204" pitchFamily="34" charset="0"/>
              <a:buNone/>
            </a:pPr>
            <a:r>
              <a:rPr lang="en-GB" sz="2000" dirty="0">
                <a:latin typeface="Calibri"/>
              </a:rPr>
              <a:t>Reptilian striatum shares developmental and neurochemical traits with mammalian caudate–putamen, showing evolutionary conservation.</a:t>
            </a:r>
            <a:endParaRPr lang="en-GB" dirty="0"/>
          </a:p>
          <a:p>
            <a:pPr marL="0" indent="0" eaLnBrk="1" hangingPunct="1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GB" sz="2000" b="1" dirty="0">
                <a:latin typeface="Calibri"/>
              </a:rPr>
              <a:t>Role in Motor and </a:t>
            </a:r>
            <a:r>
              <a:rPr lang="en-GB" sz="2000" b="1" dirty="0" err="1">
                <a:latin typeface="Calibri"/>
              </a:rPr>
              <a:t>Behavior</a:t>
            </a:r>
            <a:endParaRPr lang="en-GB" sz="2000" b="1" dirty="0">
              <a:latin typeface="Calibri"/>
            </a:endParaRPr>
          </a:p>
          <a:p>
            <a:pPr marL="0" lvl="1" indent="0" eaLnBrk="1" hangingPunct="1">
              <a:buFont typeface="Arial" panose="020B0604020202020204" pitchFamily="34" charset="0"/>
              <a:buNone/>
            </a:pPr>
            <a:r>
              <a:rPr lang="en-GB" sz="2000" dirty="0">
                <a:latin typeface="Calibri"/>
              </a:rPr>
              <a:t>The reptilian striatum plays a conserved role in regulating motor functions and </a:t>
            </a:r>
            <a:r>
              <a:rPr lang="en-GB" sz="2000" dirty="0" err="1">
                <a:latin typeface="Calibri"/>
              </a:rPr>
              <a:t>behaviors</a:t>
            </a:r>
            <a:r>
              <a:rPr lang="en-GB" sz="2000" dirty="0">
                <a:latin typeface="Calibri"/>
              </a:rPr>
              <a:t> across vertebrates.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38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6">
            <a:extLst>
              <a:ext uri="{FF2B5EF4-FFF2-40B4-BE49-F238E27FC236}">
                <a16:creationId xmlns:a16="http://schemas.microsoft.com/office/drawing/2014/main" id="{EB9960B7-EB8B-9DA6-90CB-C61499926A37}"/>
              </a:ext>
            </a:extLst>
          </p:cNvPr>
          <p:cNvSpPr/>
          <p:nvPr/>
        </p:nvSpPr>
        <p:spPr>
          <a:xfrm>
            <a:off x="-1" y="6271214"/>
            <a:ext cx="5453953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 NEUROSCIENCE- Gabriele Baj  - gbaj@units.it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7" name="Immagine 8">
            <a:extLst>
              <a:ext uri="{FF2B5EF4-FFF2-40B4-BE49-F238E27FC236}">
                <a16:creationId xmlns:a16="http://schemas.microsoft.com/office/drawing/2014/main" id="{AA8AC22E-41C7-A272-D889-FAE4833F3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6259513"/>
            <a:ext cx="35750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F06ABA-8F4A-AE3A-23E0-9CCA12B99863}"/>
              </a:ext>
            </a:extLst>
          </p:cNvPr>
          <p:cNvSpPr txBox="1">
            <a:spLocks/>
          </p:cNvSpPr>
          <p:nvPr/>
        </p:nvSpPr>
        <p:spPr bwMode="auto">
          <a:xfrm>
            <a:off x="-464579" y="-402336"/>
            <a:ext cx="10073158" cy="152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2000">
                <a:latin typeface="Calibri"/>
              </a:rPr>
              <a:t>Evidence Supporting Homology</a:t>
            </a:r>
          </a:p>
        </p:txBody>
      </p:sp>
      <p:pic>
        <p:nvPicPr>
          <p:cNvPr id="3" name="Content Placeholder 4" descr="Brain model with synapses - 3D generated image.">
            <a:extLst>
              <a:ext uri="{FF2B5EF4-FFF2-40B4-BE49-F238E27FC236}">
                <a16:creationId xmlns:a16="http://schemas.microsoft.com/office/drawing/2014/main" id="{FF6B2CF8-A253-CC3A-9383-4B7395F0D3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234" r="21234"/>
          <a:stretch>
            <a:fillRect/>
          </a:stretch>
        </p:blipFill>
        <p:spPr>
          <a:xfrm>
            <a:off x="216489" y="2127123"/>
            <a:ext cx="2366317" cy="2314575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2CC59F-E035-5C30-7D35-8009837D5A43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 xmlns="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2828925" y="1314206"/>
            <a:ext cx="5796433" cy="42295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lnSpc>
                <a:spcPct val="9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GB" sz="2000" b="1" dirty="0">
                <a:latin typeface="Calibri"/>
              </a:rPr>
              <a:t>Developmental Origin</a:t>
            </a:r>
          </a:p>
          <a:p>
            <a:pPr marL="0" lvl="1" indent="0"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sz="2000" dirty="0">
                <a:latin typeface="Calibri"/>
              </a:rPr>
              <a:t>Striatal structures originate from the lateral ganglionic eminence during embryonic development across species.</a:t>
            </a:r>
            <a:endParaRPr lang="en-GB" dirty="0"/>
          </a:p>
          <a:p>
            <a:pPr marL="0" indent="0" algn="just" eaLnBrk="1" hangingPunct="1">
              <a:lnSpc>
                <a:spcPct val="9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GB" sz="2000" b="1" dirty="0">
                <a:latin typeface="Calibri"/>
              </a:rPr>
              <a:t>Neurochemical Markers</a:t>
            </a:r>
          </a:p>
          <a:p>
            <a:pPr marL="0" lvl="1" indent="0"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sz="2000" dirty="0">
                <a:latin typeface="Calibri"/>
              </a:rPr>
              <a:t>Dopamine receptors and GABAergic neurons show similar expression patterns in striatal regions among mammals, birds, and reptiles.</a:t>
            </a:r>
            <a:endParaRPr lang="en-GB" dirty="0"/>
          </a:p>
          <a:p>
            <a:pPr marL="0" indent="0" algn="just" eaLnBrk="1" hangingPunct="1">
              <a:lnSpc>
                <a:spcPct val="9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GB" sz="2000" b="1" dirty="0">
                <a:latin typeface="Calibri"/>
              </a:rPr>
              <a:t>Connectivity Patterns</a:t>
            </a:r>
          </a:p>
          <a:p>
            <a:pPr marL="0" lvl="1" indent="0"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sz="2000" dirty="0">
                <a:latin typeface="Calibri"/>
              </a:rPr>
              <a:t>Striatal connectivity includes input from pallial regions and output to motor systems, highlighting evolutionary continuity.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748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6">
            <a:extLst>
              <a:ext uri="{FF2B5EF4-FFF2-40B4-BE49-F238E27FC236}">
                <a16:creationId xmlns:a16="http://schemas.microsoft.com/office/drawing/2014/main" id="{EB9960B7-EB8B-9DA6-90CB-C61499926A37}"/>
              </a:ext>
            </a:extLst>
          </p:cNvPr>
          <p:cNvSpPr/>
          <p:nvPr/>
        </p:nvSpPr>
        <p:spPr>
          <a:xfrm>
            <a:off x="-1" y="6271214"/>
            <a:ext cx="5453953" cy="598278"/>
          </a:xfrm>
          <a:custGeom>
            <a:avLst/>
            <a:gdLst/>
            <a:ahLst/>
            <a:cxnLst/>
            <a:rect l="l" t="t" r="r" b="b"/>
            <a:pathLst>
              <a:path w="5277485" h="2526029">
                <a:moveTo>
                  <a:pt x="5277027" y="0"/>
                </a:moveTo>
                <a:lnTo>
                  <a:pt x="0" y="0"/>
                </a:lnTo>
                <a:lnTo>
                  <a:pt x="0" y="2526004"/>
                </a:lnTo>
                <a:lnTo>
                  <a:pt x="5277027" y="2526004"/>
                </a:lnTo>
                <a:lnTo>
                  <a:pt x="5277027" y="0"/>
                </a:lnTo>
                <a:close/>
              </a:path>
            </a:pathLst>
          </a:custGeom>
          <a:solidFill>
            <a:srgbClr val="19375D"/>
          </a:solidFill>
          <a:effectLst>
            <a:glow>
              <a:schemeClr val="accent1"/>
            </a:glow>
          </a:effectLst>
        </p:spPr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 NEUROSCIENCE- Gabriele Baj  - gbaj@units.it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7" name="Immagine 8">
            <a:extLst>
              <a:ext uri="{FF2B5EF4-FFF2-40B4-BE49-F238E27FC236}">
                <a16:creationId xmlns:a16="http://schemas.microsoft.com/office/drawing/2014/main" id="{AA8AC22E-41C7-A272-D889-FAE4833F3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6259513"/>
            <a:ext cx="35750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59E454-CDBB-4309-0DC0-D9027F6ED70B}"/>
              </a:ext>
            </a:extLst>
          </p:cNvPr>
          <p:cNvSpPr txBox="1">
            <a:spLocks/>
          </p:cNvSpPr>
          <p:nvPr/>
        </p:nvSpPr>
        <p:spPr bwMode="auto">
          <a:xfrm>
            <a:off x="412623" y="317168"/>
            <a:ext cx="3408172" cy="119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2000">
                <a:latin typeface="Calibri"/>
              </a:rPr>
              <a:t>Taxonomy: Classification Based on Anatomy</a:t>
            </a:r>
            <a:endParaRPr lang="en-US" sz="2000" dirty="0">
              <a:latin typeface="Calibri"/>
            </a:endParaRPr>
          </a:p>
        </p:txBody>
      </p:sp>
      <p:pic>
        <p:nvPicPr>
          <p:cNvPr id="3" name="Content Placeholder 4" descr="Red Communication bubbles with copy space are connected each other with black arrows. This image shows the social media, and online communication between people.">
            <a:extLst>
              <a:ext uri="{FF2B5EF4-FFF2-40B4-BE49-F238E27FC236}">
                <a16:creationId xmlns:a16="http://schemas.microsoft.com/office/drawing/2014/main" id="{F2279A1A-18CB-E97A-4477-04A2CB68B5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612" r="7612"/>
          <a:stretch>
            <a:fillRect/>
          </a:stretch>
        </p:blipFill>
        <p:spPr>
          <a:xfrm>
            <a:off x="155495" y="1758988"/>
            <a:ext cx="4248210" cy="3340024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ACA7A-93F0-2AE5-3CF2-B9C314D3859B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 xmlns="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4740296" y="835611"/>
            <a:ext cx="4108818" cy="461582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GB" sz="2000" b="1" dirty="0">
                <a:latin typeface="Calibri"/>
              </a:rPr>
              <a:t>Anatomical Basis of Taxonomy</a:t>
            </a:r>
          </a:p>
          <a:p>
            <a:pPr marL="0" lvl="1" indent="0" algn="just" eaLnBrk="1" hangingPunct="1">
              <a:buFont typeface="Arial" panose="020B0604020202020204" pitchFamily="34" charset="0"/>
              <a:buNone/>
            </a:pPr>
            <a:r>
              <a:rPr lang="en-GB" sz="2000" dirty="0">
                <a:latin typeface="Calibri"/>
              </a:rPr>
              <a:t>Taxonomy classifies organisms based on shared anatomical traits to organize biological diversity meaningfully.</a:t>
            </a:r>
            <a:endParaRPr lang="en-GB" dirty="0"/>
          </a:p>
          <a:p>
            <a:pPr marL="0" indent="0" algn="just" eaLnBrk="1" hangingPunct="1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GB" sz="2000" b="1" dirty="0">
                <a:latin typeface="Calibri"/>
              </a:rPr>
              <a:t>Hierarchical Categories</a:t>
            </a:r>
          </a:p>
          <a:p>
            <a:pPr marL="0" lvl="1" indent="0" algn="just" eaLnBrk="1" hangingPunct="1">
              <a:buFont typeface="Arial" panose="020B0604020202020204" pitchFamily="34" charset="0"/>
              <a:buNone/>
            </a:pPr>
            <a:r>
              <a:rPr lang="en-GB" sz="2000" dirty="0">
                <a:latin typeface="Calibri"/>
              </a:rPr>
              <a:t>Organisms are grouped into categories like phylum, class, and order according to anatomical similarities.</a:t>
            </a:r>
            <a:endParaRPr lang="en-GB" dirty="0"/>
          </a:p>
          <a:p>
            <a:pPr marL="0" indent="0" algn="just" eaLnBrk="1" hangingPunct="1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GB" sz="2000" b="1" dirty="0">
                <a:latin typeface="Calibri"/>
              </a:rPr>
              <a:t>Example of Vertebrates</a:t>
            </a:r>
          </a:p>
          <a:p>
            <a:pPr marL="0" lvl="1" indent="0" algn="just" eaLnBrk="1" hangingPunct="1">
              <a:buFont typeface="Arial" panose="020B0604020202020204" pitchFamily="34" charset="0"/>
              <a:buNone/>
            </a:pPr>
            <a:r>
              <a:rPr lang="en-GB" sz="2000" dirty="0">
                <a:latin typeface="Calibri"/>
              </a:rPr>
              <a:t>Vertebrates share backbones and are grouped together despite differing external appearances among species.</a:t>
            </a:r>
            <a:endParaRPr lang="en-GB" dirty="0"/>
          </a:p>
          <a:p>
            <a:pPr marL="0" indent="0" algn="just" eaLnBrk="1" hangingPunct="1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GB" sz="2000" b="1" dirty="0">
                <a:latin typeface="Calibri"/>
              </a:rPr>
              <a:t>Evolutionary Insights</a:t>
            </a:r>
          </a:p>
          <a:p>
            <a:pPr marL="0" lvl="1" indent="0" algn="just" eaLnBrk="1" hangingPunct="1">
              <a:buFont typeface="Arial" panose="020B0604020202020204" pitchFamily="34" charset="0"/>
              <a:buNone/>
            </a:pPr>
            <a:r>
              <a:rPr lang="en-GB" sz="2000" dirty="0">
                <a:latin typeface="Calibri"/>
              </a:rPr>
              <a:t>Taxonomy reveals evolutionary relationships and key defining traits among biological groups.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102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 2" id="{4B476960-B038-4CB7-BEEE-325A1592FC48}" vid="{7A807B64-7A29-48A8-8F04-0758B52814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1858</TotalTime>
  <Words>1101</Words>
  <Application>Microsoft Office PowerPoint</Application>
  <PresentationFormat>On-screen Show (4:3)</PresentationFormat>
  <Paragraphs>173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Univ. Trieste - Dip. DSV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Guidalberto Manfioletti</dc:creator>
  <cp:lastModifiedBy>BAJ GABRIELE</cp:lastModifiedBy>
  <cp:revision>45</cp:revision>
  <dcterms:created xsi:type="dcterms:W3CDTF">2022-05-11T15:08:49Z</dcterms:created>
  <dcterms:modified xsi:type="dcterms:W3CDTF">2025-10-02T09:14:06Z</dcterms:modified>
</cp:coreProperties>
</file>