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95" r:id="rId14"/>
    <p:sldId id="270" r:id="rId15"/>
    <p:sldId id="29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61" d="100"/>
          <a:sy n="61" d="100"/>
        </p:scale>
        <p:origin x="14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03/10/2025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XXII. La politica fiscale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BBB7F-5CB7-41BF-B611-945AA2AF1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XXII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6EC553-0E4A-4FC6-949E-C0900F2A8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politica fiscale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973241-A0B4-4AAC-A516-9645032E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01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01364"/>
                <a:ext cx="8712968" cy="494791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it-IT" sz="2400" i="1" dirty="0"/>
                  <a:t>Rimborso dopo t anni (e quindi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i="1" dirty="0"/>
                  <a:t> 0)</a:t>
                </a:r>
              </a:p>
              <a:p>
                <a:pPr marL="0" indent="0">
                  <a:buNone/>
                  <a:defRPr/>
                </a:pPr>
                <a:endParaRPr lang="it-IT" sz="2400" i="1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Nell’anno t-1: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Nell’anno t del rimborso, il vincolo di bilancio sarà: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i="1" dirty="0"/>
              </a:p>
              <a:p>
                <a:pPr marL="0" indent="0">
                  <a:buNone/>
                  <a:defRPr/>
                </a:pPr>
                <a:endParaRPr lang="it-IT" sz="2400" i="1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sz="24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i="1" dirty="0"/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Sostituendo e riordinando: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>
                    <a:solidFill>
                      <a:srgbClr val="FF0000"/>
                    </a:solidFill>
                  </a:rPr>
                  <a:t>Il governo dovrà quindi produrre un avanzo primario uguale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2400" dirty="0">
                    <a:solidFill>
                      <a:srgbClr val="FF0000"/>
                    </a:solidFill>
                  </a:rPr>
                  <a:t> durante l’anno </a:t>
                </a:r>
                <a:r>
                  <a:rPr lang="it-IT" sz="2400" i="1" dirty="0">
                    <a:solidFill>
                      <a:srgbClr val="FF0000"/>
                    </a:solidFill>
                  </a:rPr>
                  <a:t>t</a:t>
                </a:r>
                <a:r>
                  <a:rPr lang="it-IT" sz="2400" dirty="0"/>
                  <a:t>.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01364"/>
                <a:ext cx="8712968" cy="4947915"/>
              </a:xfrm>
              <a:blipFill>
                <a:blip r:embed="rId2"/>
                <a:stretch>
                  <a:fillRect l="-699" t="-1232" b="-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16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1365"/>
            <a:ext cx="8964488" cy="48552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Da questo esempio impariamo che: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Se la spesa pubblica resta invariata, una riduzione delle imposte oggi deve essere compensata da un aumento delle imposte future.</a:t>
            </a:r>
          </a:p>
          <a:p>
            <a:pPr>
              <a:defRPr/>
            </a:pPr>
            <a:endParaRPr lang="it-IT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Quanto più tempo il governo aspetta ad aumentare le imposte o quanto maggiore è il tasso di interesse reale, tanto maggiore sarà l’aumento delle imposte future.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54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01364"/>
                <a:ext cx="8928992" cy="509193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  <a:defRPr/>
                </a:pPr>
                <a:r>
                  <a:rPr lang="it-IT" sz="2400" i="1" dirty="0">
                    <a:solidFill>
                      <a:srgbClr val="FF0000"/>
                    </a:solidFill>
                  </a:rPr>
                  <a:t>Stabilizzazione del debito dall’anno 2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Supponiamo che il governo decida di stabilizzare il debito dall’anno 1 in poi a un livello pari a 1.</a:t>
                </a:r>
              </a:p>
              <a:p>
                <a:pPr marL="0" indent="0">
                  <a:buNone/>
                  <a:defRPr/>
                </a:pPr>
                <a:r>
                  <a:rPr lang="it-IT" sz="2400" dirty="0"/>
                  <a:t>Ricordiamo che il vincolo di bilancio del governo è:  </a:t>
                </a:r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i="1" dirty="0"/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Nella formula precedente sostituiamo a </a:t>
                </a:r>
                <a:r>
                  <a:rPr lang="it-IT" sz="2400" i="1" dirty="0"/>
                  <a:t>B</a:t>
                </a:r>
                <a:r>
                  <a:rPr lang="it-IT" sz="2400" i="1" baseline="-25000" dirty="0"/>
                  <a:t>2</a:t>
                </a:r>
                <a:r>
                  <a:rPr lang="it-IT" sz="2400" dirty="0"/>
                  <a:t>, che è uguale a </a:t>
                </a:r>
                <a:r>
                  <a:rPr lang="it-IT" sz="2400" i="1" dirty="0"/>
                  <a:t>B</a:t>
                </a:r>
                <a:r>
                  <a:rPr lang="it-IT" sz="2400" i="1" baseline="-25000" dirty="0"/>
                  <a:t>1</a:t>
                </a:r>
                <a:r>
                  <a:rPr lang="it-IT" sz="2400" i="1" dirty="0"/>
                  <a:t>,</a:t>
                </a:r>
                <a:r>
                  <a:rPr lang="it-IT" sz="2400" i="1" baseline="-25000" dirty="0"/>
                  <a:t> </a:t>
                </a:r>
                <a:r>
                  <a:rPr lang="it-IT" sz="2400" dirty="0"/>
                  <a:t>un valore pari a 1. </a:t>
                </a:r>
              </a:p>
              <a:p>
                <a:pPr marL="0" indent="0">
                  <a:buNone/>
                  <a:defRPr/>
                </a:pPr>
                <a:r>
                  <a:rPr lang="it-IT" sz="2400" dirty="0"/>
                  <a:t>L’eredità dei disavanzi del passato consiste in un maggior debito corrente. Riscriviamo la precedente espressione come: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1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/>
                            </a:rPr>
                            <m:t>1+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2400" i="1">
                          <a:latin typeface="Cambria Math"/>
                        </a:rPr>
                        <m:t>+ 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  <a:p>
                <a:pPr marL="0" indent="0" algn="ctr">
                  <a:buNone/>
                  <a:defRPr/>
                </a:pPr>
                <a:r>
                  <a:rPr lang="it-IT" sz="2400" dirty="0"/>
                  <a:t>ovvero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sz="2400" dirty="0"/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>
                    <a:solidFill>
                      <a:srgbClr val="FF0000"/>
                    </a:solidFill>
                  </a:rPr>
                  <a:t>Per stabilizzare il debito, il governo deve registrare ogni anno un avanzo primario uguale agli interessi sul debito esistente</a:t>
                </a:r>
                <a:r>
                  <a:rPr lang="it-IT" sz="2400" dirty="0"/>
                  <a:t>.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01364"/>
                <a:ext cx="8928992" cy="5091931"/>
              </a:xfrm>
              <a:blipFill>
                <a:blip r:embed="rId2"/>
                <a:stretch>
                  <a:fillRect l="-683" t="-1675" b="-9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3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68" y="1052736"/>
            <a:ext cx="5691568" cy="49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2.3 L’andamento del rapporto debito/Pil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1364"/>
            <a:ext cx="8964488" cy="50919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Finora ci siamo occupati dell’andamento del livello del debito pubblico. Ma in un’economia in cui la produzione cresce nel tempo, ha più senso considerare il </a:t>
            </a:r>
            <a:r>
              <a:rPr lang="it-IT" sz="2400" i="1" dirty="0">
                <a:solidFill>
                  <a:srgbClr val="FF0000"/>
                </a:solidFill>
              </a:rPr>
              <a:t>rapporto debito/Pil</a:t>
            </a:r>
            <a:r>
              <a:rPr lang="it-IT" sz="2400" i="1" dirty="0"/>
              <a:t>.</a:t>
            </a:r>
          </a:p>
          <a:p>
            <a:pPr marL="0" indent="0">
              <a:buNone/>
              <a:defRPr/>
            </a:pPr>
            <a:endParaRPr lang="it-IT" sz="2400" i="1" dirty="0"/>
          </a:p>
          <a:p>
            <a:pPr marL="0" indent="0">
              <a:buNone/>
              <a:defRPr/>
            </a:pPr>
            <a:r>
              <a:rPr lang="it-IT" sz="2400" dirty="0"/>
              <a:t>Ha senso fare un tal ragionamento in quanto le risorse cui il governo può attingere per ripagare il debito crescono a crescere del Pil.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2.3 L’andamento del rapporto debito/Pil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01364"/>
                <a:ext cx="8964488" cy="50919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400" dirty="0" smtClean="0"/>
                  <a:t>Il vincolo di bilancio del governo in termini del Pil può essere scritto come: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I</a:t>
                </a:r>
                <a:r>
                  <a:rPr lang="it-IT" sz="2400" dirty="0" smtClean="0"/>
                  <a:t>ndicando con g il tasso di crescita della produzione, </a:t>
                </a:r>
                <a:r>
                  <a:rPr lang="it-IT" sz="2400" i="1" dirty="0" smtClean="0"/>
                  <a:t>Y</a:t>
                </a:r>
                <a:r>
                  <a:rPr lang="it-IT" sz="2400" i="1" baseline="-25000" dirty="0" smtClean="0"/>
                  <a:t>t-1</a:t>
                </a:r>
                <a:r>
                  <a:rPr lang="it-IT" sz="2400" dirty="0" smtClean="0"/>
                  <a:t>/</a:t>
                </a:r>
                <a:r>
                  <a:rPr lang="it-IT" sz="2400" i="1" dirty="0" err="1" smtClean="0"/>
                  <a:t>Y</a:t>
                </a:r>
                <a:r>
                  <a:rPr lang="it-IT" sz="2400" i="1" baseline="-25000" dirty="0" err="1" smtClean="0"/>
                  <a:t>t</a:t>
                </a:r>
                <a:r>
                  <a:rPr lang="it-IT" sz="2400" dirty="0" smtClean="0"/>
                  <a:t>, può essere scritto come 1/(1+</a:t>
                </a:r>
                <a:r>
                  <a:rPr lang="it-IT" sz="2400" i="1" dirty="0" smtClean="0"/>
                  <a:t>g</a:t>
                </a:r>
                <a:r>
                  <a:rPr lang="it-IT" sz="2400" dirty="0" smtClean="0"/>
                  <a:t>). Infatti </a:t>
                </a:r>
                <a:r>
                  <a:rPr lang="it-IT" sz="2400" i="1" dirty="0" err="1" smtClean="0"/>
                  <a:t>Y</a:t>
                </a:r>
                <a:r>
                  <a:rPr lang="it-IT" sz="2400" i="1" baseline="-25000" dirty="0" err="1" smtClean="0"/>
                  <a:t>t</a:t>
                </a:r>
                <a:r>
                  <a:rPr lang="it-IT" sz="2400" dirty="0" smtClean="0"/>
                  <a:t> = (1+g)</a:t>
                </a:r>
                <a:r>
                  <a:rPr lang="it-IT" sz="2400" i="1" dirty="0" smtClean="0"/>
                  <a:t>Y</a:t>
                </a:r>
                <a:r>
                  <a:rPr lang="it-IT" sz="2400" i="1" baseline="-25000" dirty="0" smtClean="0"/>
                  <a:t>t-1</a:t>
                </a:r>
                <a:r>
                  <a:rPr lang="it-IT" sz="2400" i="1" dirty="0" smtClean="0"/>
                  <a:t>.</a:t>
                </a:r>
                <a:r>
                  <a:rPr lang="it-IT" sz="2400" dirty="0" smtClean="0"/>
                  <a:t> Dividiamo entrambi i lati per </a:t>
                </a:r>
                <a:r>
                  <a:rPr lang="it-IT" sz="2400" i="1" dirty="0" err="1"/>
                  <a:t>Y</a:t>
                </a:r>
                <a:r>
                  <a:rPr lang="it-IT" sz="2400" i="1" baseline="-25000" dirty="0" err="1"/>
                  <a:t>t</a:t>
                </a:r>
                <a:r>
                  <a:rPr lang="it-IT" sz="2400" dirty="0"/>
                  <a:t> </a:t>
                </a:r>
                <a:r>
                  <a:rPr lang="it-IT" sz="2400" dirty="0" smtClean="0"/>
                  <a:t>per ottenere </a:t>
                </a:r>
                <a:r>
                  <a:rPr lang="it-IT" sz="2400" i="1" dirty="0" smtClean="0"/>
                  <a:t>1</a:t>
                </a:r>
                <a:r>
                  <a:rPr lang="it-IT" sz="2400" dirty="0" smtClean="0"/>
                  <a:t> </a:t>
                </a:r>
                <a:r>
                  <a:rPr lang="it-IT" sz="2400" dirty="0"/>
                  <a:t>= (</a:t>
                </a:r>
                <a:r>
                  <a:rPr lang="it-IT" sz="2400" dirty="0" smtClean="0"/>
                  <a:t>1+g)</a:t>
                </a:r>
                <a:r>
                  <a:rPr lang="it-IT" sz="2400" i="1" dirty="0" smtClean="0"/>
                  <a:t>Y</a:t>
                </a:r>
                <a:r>
                  <a:rPr lang="it-IT" sz="2400" i="1" baseline="-25000" dirty="0" smtClean="0"/>
                  <a:t>t-1</a:t>
                </a:r>
                <a:r>
                  <a:rPr lang="it-IT" sz="2400" i="1" dirty="0" smtClean="0"/>
                  <a:t>/</a:t>
                </a:r>
                <a:r>
                  <a:rPr lang="it-IT" sz="2400" i="1" dirty="0"/>
                  <a:t> </a:t>
                </a:r>
                <a:r>
                  <a:rPr lang="it-IT" sz="2400" i="1" dirty="0" err="1" smtClean="0"/>
                  <a:t>Y</a:t>
                </a:r>
                <a:r>
                  <a:rPr lang="it-IT" sz="2400" i="1" baseline="-25000" dirty="0" err="1" smtClean="0"/>
                  <a:t>t</a:t>
                </a:r>
                <a:r>
                  <a:rPr lang="it-IT" sz="2400" i="1" baseline="-25000" dirty="0" smtClean="0"/>
                  <a:t>.</a:t>
                </a:r>
                <a:r>
                  <a:rPr lang="it-IT" sz="2400" dirty="0"/>
                  <a:t> </a:t>
                </a:r>
                <a:r>
                  <a:rPr lang="it-IT" sz="2400" dirty="0" smtClean="0"/>
                  <a:t>Riorganizziamo i termini ed otteniamo </a:t>
                </a:r>
                <a:r>
                  <a:rPr lang="it-IT" sz="2400" i="1" dirty="0" smtClean="0"/>
                  <a:t>Y</a:t>
                </a:r>
                <a:r>
                  <a:rPr lang="it-IT" sz="2400" i="1" baseline="-25000" dirty="0" smtClean="0"/>
                  <a:t>t-1</a:t>
                </a:r>
                <a:r>
                  <a:rPr lang="it-IT" sz="2400" i="1" dirty="0"/>
                  <a:t>/ </a:t>
                </a:r>
                <a:r>
                  <a:rPr lang="it-IT" sz="2400" i="1" dirty="0" err="1" smtClean="0"/>
                  <a:t>Y</a:t>
                </a:r>
                <a:r>
                  <a:rPr lang="it-IT" sz="2400" i="1" baseline="-25000" dirty="0" err="1" smtClean="0"/>
                  <a:t>t</a:t>
                </a:r>
                <a:r>
                  <a:rPr lang="it-IT" sz="2400" dirty="0" smtClean="0"/>
                  <a:t> = </a:t>
                </a:r>
                <a:r>
                  <a:rPr lang="it-IT" sz="2400" dirty="0"/>
                  <a:t>1/(1+</a:t>
                </a:r>
                <a:r>
                  <a:rPr lang="it-IT" sz="2400" i="1" dirty="0"/>
                  <a:t>g</a:t>
                </a:r>
                <a:r>
                  <a:rPr lang="it-IT" sz="2400" dirty="0" smtClean="0"/>
                  <a:t>).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 smtClean="0"/>
              </a:p>
              <a:p>
                <a:pPr marL="0" indent="0">
                  <a:buNone/>
                  <a:defRPr/>
                </a:pPr>
                <a:r>
                  <a:rPr lang="it-IT" sz="2400" dirty="0" smtClean="0"/>
                  <a:t>Inoltre utilizzando l’approssimazione (1+</a:t>
                </a:r>
                <a:r>
                  <a:rPr lang="it-IT" sz="2400" i="1" dirty="0" smtClean="0"/>
                  <a:t>r</a:t>
                </a:r>
                <a:r>
                  <a:rPr lang="it-IT" sz="2400" dirty="0" smtClean="0"/>
                  <a:t>)/(1+</a:t>
                </a:r>
                <a:r>
                  <a:rPr lang="it-IT" sz="2400" i="1" dirty="0" smtClean="0"/>
                  <a:t>g</a:t>
                </a:r>
                <a:r>
                  <a:rPr lang="it-IT" sz="2400" dirty="0" smtClean="0"/>
                  <a:t>)=1+</a:t>
                </a:r>
                <a:r>
                  <a:rPr lang="it-IT" sz="2400" i="1" dirty="0" smtClean="0"/>
                  <a:t>r</a:t>
                </a:r>
                <a:r>
                  <a:rPr lang="it-IT" sz="2400" dirty="0" smtClean="0"/>
                  <a:t>-</a:t>
                </a:r>
                <a:r>
                  <a:rPr lang="it-IT" sz="2400" i="1" dirty="0" smtClean="0"/>
                  <a:t>g</a:t>
                </a:r>
                <a:r>
                  <a:rPr lang="it-IT" sz="2400" dirty="0" smtClean="0"/>
                  <a:t>, possiamo riscrivere l’equazione precedente come: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endParaRPr lang="it-IT" sz="2400" dirty="0" smtClean="0"/>
              </a:p>
              <a:p>
                <a:pPr marL="0" indent="0">
                  <a:buNone/>
                  <a:defRPr/>
                </a:pPr>
                <a:endParaRPr lang="it-IT" sz="2400" dirty="0" smtClean="0"/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86A96A57-C7CC-436C-84D8-BF55A805A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01364"/>
                <a:ext cx="8964488" cy="5091931"/>
              </a:xfrm>
              <a:blipFill rotWithShape="1">
                <a:blip r:embed="rId2"/>
                <a:stretch>
                  <a:fillRect l="-1020" t="-957" r="-4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165C16-D707-4FC7-B22B-8B49100D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97" y="1556792"/>
            <a:ext cx="3574994" cy="8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3535875-7F36-4562-BCC5-B6FD9011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94" y="5229200"/>
            <a:ext cx="4140399" cy="89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2.3 L’andamento del rapporto debito/Pil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1364"/>
            <a:ext cx="8964488" cy="50919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Il </a:t>
            </a:r>
            <a:r>
              <a:rPr lang="it-IT" sz="2400" i="1" dirty="0"/>
              <a:t>rapporto debito</a:t>
            </a:r>
            <a:r>
              <a:rPr lang="it-IT" sz="2400" dirty="0"/>
              <a:t>/</a:t>
            </a:r>
            <a:r>
              <a:rPr lang="it-IT" sz="2400" i="1" dirty="0"/>
              <a:t>Pil</a:t>
            </a:r>
            <a:r>
              <a:rPr lang="it-IT" sz="2400" dirty="0"/>
              <a:t> è uguale alla </a:t>
            </a:r>
            <a:r>
              <a:rPr lang="it-IT" sz="2400" i="1" dirty="0"/>
              <a:t>somma di due termini</a:t>
            </a:r>
            <a:r>
              <a:rPr lang="it-IT" sz="2400" dirty="0"/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>
                <a:solidFill>
                  <a:srgbClr val="FF0000"/>
                </a:solidFill>
              </a:rPr>
              <a:t>spesa per interessi, in termini reali, corretta per la crescita della produzione;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>
                <a:solidFill>
                  <a:srgbClr val="FF0000"/>
                </a:solidFill>
              </a:rPr>
              <a:t>rapporto tra il disavanzo primario e il Pil.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L’equazione precedente implica che </a:t>
            </a:r>
            <a:r>
              <a:rPr lang="it-IT" sz="2400" i="1" dirty="0"/>
              <a:t>l’aumento del rapporto debito/Pil sarà maggiore quando</a:t>
            </a:r>
            <a:r>
              <a:rPr lang="it-IT" sz="2400" dirty="0"/>
              <a:t>:</a:t>
            </a:r>
          </a:p>
          <a:p>
            <a:pPr>
              <a:defRPr/>
            </a:pPr>
            <a:r>
              <a:rPr lang="it-IT" sz="2400" dirty="0"/>
              <a:t>il tasso di interesse reale è maggiore</a:t>
            </a:r>
          </a:p>
          <a:p>
            <a:pPr>
              <a:defRPr/>
            </a:pPr>
            <a:r>
              <a:rPr lang="it-IT" sz="2400" dirty="0"/>
              <a:t>il tasso di crescita della produzione minore</a:t>
            </a:r>
          </a:p>
          <a:p>
            <a:pPr>
              <a:defRPr/>
            </a:pPr>
            <a:r>
              <a:rPr lang="it-IT" sz="2400" dirty="0"/>
              <a:t>il livello iniziale del rapporto debito/Pil è maggiore</a:t>
            </a:r>
          </a:p>
          <a:p>
            <a:pPr>
              <a:defRPr/>
            </a:pPr>
            <a:r>
              <a:rPr lang="it-IT" sz="2400" dirty="0"/>
              <a:t>il rapporto tra disavanzo primario e Pil è maggiore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1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2.4 La riduzione del debito pubblico</a:t>
            </a:r>
            <a:br>
              <a:rPr lang="it-IT" sz="3200" dirty="0"/>
            </a:br>
            <a:r>
              <a:rPr lang="it-IT" sz="3200" dirty="0"/>
              <a:t>dopo le guerre mondiali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73579"/>
            <a:ext cx="8964488" cy="450932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300" dirty="0"/>
              <a:t>L’esperienza storica ci fornisce esempi illuminanti di come alcuni paesi siano usciti da situazioni di elevato debito pubblico imboccando soluzioni molto diverse.</a:t>
            </a:r>
          </a:p>
          <a:p>
            <a:pPr>
              <a:defRPr/>
            </a:pPr>
            <a:endParaRPr lang="it-IT" sz="2300" dirty="0"/>
          </a:p>
          <a:p>
            <a:pPr marL="0" indent="0">
              <a:buNone/>
              <a:defRPr/>
            </a:pPr>
            <a:r>
              <a:rPr lang="it-IT" sz="2300" dirty="0"/>
              <a:t>Nel </a:t>
            </a:r>
            <a:r>
              <a:rPr lang="it-IT" sz="2300" i="1" dirty="0"/>
              <a:t>primo dopoguerra</a:t>
            </a:r>
            <a:r>
              <a:rPr lang="it-IT" sz="2300" dirty="0"/>
              <a:t>: Germania, Francia e Gran Bretagna.</a:t>
            </a:r>
          </a:p>
          <a:p>
            <a:pPr>
              <a:defRPr/>
            </a:pPr>
            <a:endParaRPr lang="it-IT" sz="2300" dirty="0"/>
          </a:p>
          <a:p>
            <a:pPr marL="0" indent="0">
              <a:buNone/>
              <a:defRPr/>
            </a:pPr>
            <a:r>
              <a:rPr lang="it-IT" sz="2300" dirty="0"/>
              <a:t>Nel </a:t>
            </a:r>
            <a:r>
              <a:rPr lang="it-IT" sz="2300" i="1" dirty="0"/>
              <a:t>secondo dopoguerra</a:t>
            </a:r>
            <a:r>
              <a:rPr lang="it-IT" sz="2300" dirty="0"/>
              <a:t>: Australia, Canada, Nuova Zelanda, Regno Unito e Stati Uniti.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62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2.4 La riduzione del debito pubblico</a:t>
            </a:r>
            <a:br>
              <a:rPr lang="it-IT" sz="3200" dirty="0"/>
            </a:br>
            <a:r>
              <a:rPr lang="it-IT" sz="3200" dirty="0"/>
              <a:t>dopo le guerre mondiali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632199-3977-3747-5C64-5F5A9590B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3400" r="8263" b="29000"/>
          <a:stretch/>
        </p:blipFill>
        <p:spPr>
          <a:xfrm>
            <a:off x="250504" y="1988840"/>
            <a:ext cx="864096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000" dirty="0"/>
              <a:t>2.5 L’andamento del rapporto debito/Pil</a:t>
            </a:r>
            <a:br>
              <a:rPr lang="it-IT" sz="3000" dirty="0"/>
            </a:br>
            <a:r>
              <a:rPr lang="it-IT" sz="3000" dirty="0"/>
              <a:t>in alcuni paesi europei dopo la crisi finanziaria del 2008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77655D-6DA9-61D8-8AD0-9D8DAD867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16400" r="16138" b="6601"/>
          <a:stretch/>
        </p:blipFill>
        <p:spPr>
          <a:xfrm>
            <a:off x="737245" y="1484784"/>
            <a:ext cx="766950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30579"/>
            <a:ext cx="9180512" cy="1143000"/>
          </a:xfrm>
        </p:spPr>
        <p:txBody>
          <a:bodyPr/>
          <a:lstStyle/>
          <a:p>
            <a:r>
              <a:rPr lang="it-IT" sz="3200" dirty="0"/>
              <a:t>2. Il vincolo di bilancio del governo:</a:t>
            </a:r>
            <a:br>
              <a:rPr lang="it-IT" sz="3200" dirty="0"/>
            </a:br>
            <a:r>
              <a:rPr lang="it-IT" sz="3200" dirty="0"/>
              <a:t>disavanzo, debito, spesa e gettito delle imposte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274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it-IT" sz="3400" dirty="0"/>
              <a:t>Il disavanzo di bilancio nell’anno </a:t>
            </a:r>
            <a:r>
              <a:rPr lang="it-IT" sz="3400" i="1" dirty="0"/>
              <a:t>t</a:t>
            </a:r>
            <a:r>
              <a:rPr lang="it-IT" sz="3400" dirty="0"/>
              <a:t> è:</a:t>
            </a:r>
          </a:p>
          <a:p>
            <a:pPr>
              <a:spcBef>
                <a:spcPct val="50000"/>
              </a:spcBef>
              <a:defRPr/>
            </a:pPr>
            <a:endParaRPr lang="it-IT" sz="3400" dirty="0"/>
          </a:p>
          <a:p>
            <a:pPr marL="0" indent="0">
              <a:spcBef>
                <a:spcPct val="50000"/>
              </a:spcBef>
              <a:buNone/>
              <a:defRPr/>
            </a:pPr>
            <a:endParaRPr lang="it-IT" sz="3400" dirty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it-IT" sz="3400" dirty="0"/>
              <a:t>In cui:</a:t>
            </a:r>
          </a:p>
          <a:p>
            <a:pPr>
              <a:spcBef>
                <a:spcPct val="50000"/>
              </a:spcBef>
              <a:defRPr/>
            </a:pPr>
            <a:r>
              <a:rPr lang="it-IT" sz="3400" i="1" dirty="0"/>
              <a:t>B</a:t>
            </a:r>
            <a:r>
              <a:rPr lang="it-IT" sz="3400" i="1" baseline="-25000" dirty="0"/>
              <a:t>t-1</a:t>
            </a:r>
            <a:r>
              <a:rPr lang="it-IT" sz="3400" dirty="0"/>
              <a:t>= debito pubblico in termini reali alla fine dell’anno </a:t>
            </a:r>
            <a:r>
              <a:rPr lang="it-IT" sz="3400" i="1" dirty="0"/>
              <a:t>t-1</a:t>
            </a:r>
          </a:p>
          <a:p>
            <a:pPr>
              <a:spcBef>
                <a:spcPct val="50000"/>
              </a:spcBef>
              <a:defRPr/>
            </a:pPr>
            <a:r>
              <a:rPr lang="it-IT" sz="3400" dirty="0"/>
              <a:t> </a:t>
            </a:r>
            <a:r>
              <a:rPr lang="it-IT" sz="3400" i="1" dirty="0"/>
              <a:t>r</a:t>
            </a:r>
            <a:r>
              <a:rPr lang="it-IT" sz="3400" dirty="0"/>
              <a:t> = tasso di interesse reale (costante)</a:t>
            </a:r>
          </a:p>
          <a:p>
            <a:pPr>
              <a:spcBef>
                <a:spcPct val="50000"/>
              </a:spcBef>
              <a:defRPr/>
            </a:pPr>
            <a:r>
              <a:rPr lang="it-IT" sz="3400" dirty="0"/>
              <a:t> </a:t>
            </a:r>
            <a:r>
              <a:rPr lang="it-IT" sz="3400" i="1" dirty="0"/>
              <a:t>r B</a:t>
            </a:r>
            <a:r>
              <a:rPr lang="it-IT" sz="3400" i="1" baseline="-25000" dirty="0"/>
              <a:t>t-1</a:t>
            </a:r>
            <a:r>
              <a:rPr lang="it-IT" sz="3400" dirty="0"/>
              <a:t>= tassi di interesse reali corrisposti sui titoli pubblici in circolazione</a:t>
            </a:r>
          </a:p>
          <a:p>
            <a:pPr>
              <a:spcBef>
                <a:spcPct val="50000"/>
              </a:spcBef>
              <a:defRPr/>
            </a:pPr>
            <a:r>
              <a:rPr lang="it-IT" sz="3400" dirty="0"/>
              <a:t> </a:t>
            </a:r>
            <a:r>
              <a:rPr lang="it-IT" sz="3400" i="1" dirty="0" err="1"/>
              <a:t>G</a:t>
            </a:r>
            <a:r>
              <a:rPr lang="it-IT" sz="3400" i="1" baseline="-25000" dirty="0" err="1"/>
              <a:t>t</a:t>
            </a:r>
            <a:r>
              <a:rPr lang="it-IT" sz="3400" baseline="-25000" dirty="0"/>
              <a:t> </a:t>
            </a:r>
            <a:r>
              <a:rPr lang="it-IT" sz="3400" dirty="0"/>
              <a:t>= spesa pubblica in beni e servizi nell’anno </a:t>
            </a:r>
            <a:r>
              <a:rPr lang="it-IT" sz="3400" i="1" dirty="0"/>
              <a:t>t</a:t>
            </a:r>
          </a:p>
          <a:p>
            <a:pPr>
              <a:spcBef>
                <a:spcPct val="50000"/>
              </a:spcBef>
              <a:defRPr/>
            </a:pPr>
            <a:r>
              <a:rPr lang="it-IT" sz="3400" i="1" dirty="0" err="1"/>
              <a:t>T</a:t>
            </a:r>
            <a:r>
              <a:rPr lang="it-IT" sz="3400" i="1" baseline="-25000" dirty="0" err="1"/>
              <a:t>t</a:t>
            </a:r>
            <a:r>
              <a:rPr lang="it-IT" sz="3400" baseline="-25000" dirty="0"/>
              <a:t> </a:t>
            </a:r>
            <a:r>
              <a:rPr lang="it-IT" sz="3400" dirty="0"/>
              <a:t>= imposte al netto di trasferimenti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B2E62C-1878-4DFC-9DB6-B4FB7EB7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51" y="2191939"/>
            <a:ext cx="3453097" cy="4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3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100" dirty="0"/>
              <a:t>2.5 L’andamento del rapporto debito/Pil</a:t>
            </a:r>
            <a:br>
              <a:rPr lang="it-IT" sz="3100" dirty="0"/>
            </a:br>
            <a:r>
              <a:rPr lang="it-IT" sz="3100" dirty="0"/>
              <a:t>in alcuni paesi europei dopo la crisi finanziaria del 2008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73579"/>
            <a:ext cx="8964488" cy="45093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200" dirty="0"/>
              <a:t>Gli anni ‘60 sono stati un </a:t>
            </a:r>
            <a:r>
              <a:rPr lang="it-IT" sz="2200" dirty="0">
                <a:solidFill>
                  <a:srgbClr val="FF0000"/>
                </a:solidFill>
              </a:rPr>
              <a:t>decennio di forte crescita</a:t>
            </a:r>
            <a:r>
              <a:rPr lang="it-IT" sz="2200" dirty="0"/>
              <a:t> in tutti i paesi avanzati: </a:t>
            </a:r>
            <a:r>
              <a:rPr lang="it-IT" sz="2200" i="1" dirty="0"/>
              <a:t>r – g </a:t>
            </a:r>
            <a:r>
              <a:rPr lang="it-IT" sz="2200" dirty="0"/>
              <a:t>era negativo e la maggior parte di questi paesi è riuscita a ridurre il rapporto debito/Pil senza dover generare ampi avanzi primari.</a:t>
            </a:r>
          </a:p>
          <a:p>
            <a:pPr>
              <a:defRPr/>
            </a:pPr>
            <a:r>
              <a:rPr lang="it-IT" sz="2200" dirty="0"/>
              <a:t>Gli anni ‘70 sono stati un periodo di crescita più bassa, ma anche di </a:t>
            </a:r>
            <a:r>
              <a:rPr lang="it-IT" sz="2200" dirty="0">
                <a:solidFill>
                  <a:srgbClr val="FF0000"/>
                </a:solidFill>
              </a:rPr>
              <a:t>tassi di interesse reali molto bassi</a:t>
            </a:r>
            <a:r>
              <a:rPr lang="it-IT" sz="2200" dirty="0"/>
              <a:t> (talvolta negativi) e questo ha consentito un’ulteriore riduzione del rapporto.</a:t>
            </a:r>
          </a:p>
          <a:p>
            <a:pPr>
              <a:defRPr/>
            </a:pPr>
            <a:r>
              <a:rPr lang="it-IT" sz="2200" dirty="0"/>
              <a:t>Negli anni ’80 il </a:t>
            </a:r>
            <a:r>
              <a:rPr lang="it-IT" sz="2200" dirty="0">
                <a:solidFill>
                  <a:srgbClr val="FF0000"/>
                </a:solidFill>
              </a:rPr>
              <a:t>forte aumento dei tassi di interessi ha ridotto la crescita del Pil</a:t>
            </a:r>
            <a:r>
              <a:rPr lang="it-IT" sz="2200" dirty="0"/>
              <a:t>: ciò ha incrementato notevolmente il rapporto debito/Pil.</a:t>
            </a:r>
          </a:p>
          <a:p>
            <a:pPr>
              <a:defRPr/>
            </a:pPr>
            <a:r>
              <a:rPr lang="it-IT" sz="2200" dirty="0"/>
              <a:t>In seguito alla crisi, dal 2007 al 2011, </a:t>
            </a:r>
            <a:r>
              <a:rPr lang="it-IT" sz="2200" dirty="0">
                <a:solidFill>
                  <a:srgbClr val="FF0000"/>
                </a:solidFill>
              </a:rPr>
              <a:t>il rapporto debito/Pil è aumentato in media del 20% nell’Eurozona</a:t>
            </a:r>
            <a:r>
              <a:rPr lang="it-IT" sz="22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87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3. Equivalenza ricardiana, disavanzo corretto</a:t>
            </a:r>
            <a:br>
              <a:rPr lang="it-IT" sz="3200" dirty="0"/>
            </a:br>
            <a:r>
              <a:rPr lang="it-IT" sz="3200" dirty="0"/>
              <a:t>per il ciclo e finanziamento bellico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73579"/>
            <a:ext cx="8424936" cy="4509321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Esaminiamo ora tre circostanze in cui il vincolo di bilancio svolge un ruolo centrale:</a:t>
            </a:r>
          </a:p>
          <a:p>
            <a:pPr marL="0" indent="0">
              <a:buFont typeface="Wingdings" panose="05000000000000000000" pitchFamily="2" charset="2"/>
              <a:buChar char="ü"/>
            </a:pPr>
            <a:endParaRPr lang="it-IT" alt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equivalenza ricardiana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disavanzi, stabilizzazione della produzione e disavanzo corretto per il ciclo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finanziamento bellico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05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3.1 Equivalenza ricardiana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686800" cy="503016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Per capire al meglio il teorema dell’equivalenza ricardiana, supponiamo che, a parità di spesa pubblica, quest’anno il governo riduca le imposte di 1, finanziandosi con un’emissione di debito.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Il governo annuncia che l’anno prossimo aumenterà le imposte di </a:t>
            </a:r>
            <a:r>
              <a:rPr lang="it-IT" altLang="it-IT" sz="2400" i="1" dirty="0"/>
              <a:t>(1+r) </a:t>
            </a:r>
            <a:r>
              <a:rPr lang="it-IT" altLang="it-IT" sz="2400" dirty="0"/>
              <a:t>per rimborsare il debito.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i="1" dirty="0"/>
              <a:t>Qual è l’effetto sul consumo del taglio delle imposte? 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82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3.1 Equivalenza ricardiana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7"/>
            <a:ext cx="8964488" cy="503016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300" dirty="0"/>
              <a:t>Una risposta plausibile è: nessuno.</a:t>
            </a:r>
          </a:p>
          <a:p>
            <a:pPr marL="0" indent="0">
              <a:buFontTx/>
              <a:buNone/>
            </a:pPr>
            <a:endParaRPr lang="it-IT" altLang="it-IT" sz="2300" i="1" dirty="0"/>
          </a:p>
          <a:p>
            <a:pPr marL="0" indent="0">
              <a:buFontTx/>
              <a:buNone/>
            </a:pPr>
            <a:r>
              <a:rPr lang="it-IT" altLang="it-IT" sz="2300" dirty="0"/>
              <a:t>I consumatori si rendono conto che minori imposte quest’anno verranno compensate da maggiori imposte l’anno prossimo e risparmiano il maggior reddito disponibile derivante dalle minore imposte: il valore presente scontato del reddito da lavoro rimane invariato.</a:t>
            </a:r>
          </a:p>
          <a:p>
            <a:pPr marL="0" indent="0">
              <a:buFontTx/>
              <a:buNone/>
            </a:pPr>
            <a:r>
              <a:rPr lang="it-IT" altLang="it-IT" sz="2300" dirty="0"/>
              <a:t>Secondo il </a:t>
            </a:r>
            <a:r>
              <a:rPr lang="it-IT" altLang="it-IT" sz="2300" i="1" dirty="0"/>
              <a:t>teorema di equivalenza ricardiana</a:t>
            </a:r>
            <a:r>
              <a:rPr lang="it-IT" altLang="it-IT" sz="2300" dirty="0"/>
              <a:t>,  finanziare la spesa pubblica con tasse o con debito non influenza le scelte di consumo degli agenti economici.</a:t>
            </a:r>
          </a:p>
          <a:p>
            <a:pPr marL="0" indent="0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85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3.1 Equivalenza ricardiana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7"/>
            <a:ext cx="8892480" cy="503016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Tuttavia, è raro che un taglio delle imposte sia accompagnato da un tale annuncio.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Nella realtà, quanto più lontani nel tempo e incerti sembrano gli aumenti delle imposte future agli occhi dei consumatori, tanto più probabile è che essi li ignorino.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In questo caso, l’equivalenza ricardiana è destinata a fallire.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8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3.1 Equivalenza ricardiana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7"/>
            <a:ext cx="8964488" cy="474213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300" dirty="0"/>
              <a:t>In conclusione, il disavanzo pubblico ha effetti rilevanti sull’attività economica:</a:t>
            </a:r>
          </a:p>
          <a:p>
            <a:pPr marL="0" indent="0">
              <a:buFontTx/>
              <a:buNone/>
            </a:pPr>
            <a:endParaRPr lang="it-IT" altLang="it-IT" sz="2300" dirty="0"/>
          </a:p>
          <a:p>
            <a:r>
              <a:rPr lang="it-IT" altLang="it-IT" sz="2300" dirty="0"/>
              <a:t>nel </a:t>
            </a:r>
            <a:r>
              <a:rPr lang="it-IT" altLang="it-IT" sz="2300" i="1" dirty="0"/>
              <a:t>breve</a:t>
            </a:r>
            <a:r>
              <a:rPr lang="it-IT" altLang="it-IT" sz="2300" dirty="0"/>
              <a:t> periodo: forti disavanzi fanno aumentare la domanda e la produzione.</a:t>
            </a:r>
          </a:p>
          <a:p>
            <a:r>
              <a:rPr lang="it-IT" altLang="it-IT" sz="2300" dirty="0"/>
              <a:t>nel </a:t>
            </a:r>
            <a:r>
              <a:rPr lang="it-IT" altLang="it-IT" sz="2300" i="1" dirty="0"/>
              <a:t>lungo</a:t>
            </a:r>
            <a:r>
              <a:rPr lang="it-IT" altLang="it-IT" sz="2300" dirty="0"/>
              <a:t> periodo: un maggior debito pubblico riduce l’accumulazione di capitale e quindi la produzione.</a:t>
            </a:r>
          </a:p>
          <a:p>
            <a:endParaRPr lang="it-IT" altLang="it-IT" sz="2400" i="1" dirty="0"/>
          </a:p>
          <a:p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01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3.2 Disavanzi, stabilizzazione della produzione</a:t>
            </a:r>
            <a:br>
              <a:rPr lang="it-IT" sz="3200" dirty="0"/>
            </a:br>
            <a:r>
              <a:rPr lang="it-IT" sz="3200" dirty="0"/>
              <a:t>e disavanzo corretto per il ciclo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74213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200" dirty="0"/>
              <a:t>Per valutare se una data politica fiscale sia appropriata, gli economisti hanno costruito delle misure del disavanzo che dicono a che livello esso si collocherebbe se la produzione fosse al suo livello naturale  (tenendo conto della legislazione fiscale e delle regole di spesa esistenti). </a:t>
            </a:r>
          </a:p>
          <a:p>
            <a:pPr marL="0">
              <a:buFontTx/>
              <a:buNone/>
              <a:defRPr/>
            </a:pPr>
            <a:endParaRPr lang="it-IT" sz="2200" dirty="0"/>
          </a:p>
          <a:p>
            <a:pPr marL="0">
              <a:buFontTx/>
              <a:buNone/>
              <a:defRPr/>
            </a:pPr>
            <a:r>
              <a:rPr lang="it-IT" sz="2200" dirty="0"/>
              <a:t>Tali misure prendono nomi diversi: </a:t>
            </a:r>
            <a:r>
              <a:rPr lang="it-IT" sz="2200" b="1" dirty="0"/>
              <a:t>“</a:t>
            </a:r>
            <a:r>
              <a:rPr lang="it-IT" sz="2200" i="1" dirty="0"/>
              <a:t>disavanzo di pieno impiego”, “disavanzo standardizzato per la disoccupazione”, “disavanzo strutturale” </a:t>
            </a:r>
            <a:r>
              <a:rPr lang="it-IT" sz="2200" dirty="0"/>
              <a:t>(quest’ultimo è il termine usato dall’Ocse) o </a:t>
            </a:r>
            <a:r>
              <a:rPr lang="it-IT" sz="2200" i="1" dirty="0"/>
              <a:t>“disavanzo corretto per il ciclo”.</a:t>
            </a:r>
          </a:p>
          <a:p>
            <a:endParaRPr lang="it-IT" altLang="it-IT" sz="2400" i="1" dirty="0"/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77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3.3 Guerre e disavanzi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03016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Le guerre generano grandi disavanzi di bilancio.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en-US" altLang="it-IT" sz="2400" dirty="0"/>
              <a:t>È</a:t>
            </a:r>
            <a:r>
              <a:rPr lang="it-IT" altLang="it-IT" sz="2400" dirty="0"/>
              <a:t> giusto che i governi ricorrano al disavanzo per finanziare le guerre?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Sì, per due motivi: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motivo di natura redistributiva: il disavanzo è un modo di distribuire parte dell’onere della guerra alle generazioni future;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motivo di natura economica: il disavanzo consente di ridurre le distorsioni fiscali.</a:t>
            </a:r>
          </a:p>
          <a:p>
            <a:endParaRPr lang="it-IT" altLang="it-IT" sz="2400" i="1" dirty="0"/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027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4. I pericoli di un debito pubblico molto elevato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0301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Maggiore è il livello del debito pubblico, maggiore è l’avanzo primario futuro necessario per “sostenere” quel debito, cioè per evitare che esso continui a crescere. </a:t>
            </a:r>
          </a:p>
          <a:p>
            <a:pPr marL="0" indent="0">
              <a:buNone/>
              <a:defRPr/>
            </a:pPr>
            <a:r>
              <a:rPr lang="it-IT" sz="2400" dirty="0"/>
              <a:t>Ampi avanzi primari richiedono imposte elevate, le quali introducono distorsioni nell’economia.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Inoltre, un elevato debito pubblico può condurre a un circolo vizioso, detto </a:t>
            </a:r>
            <a:r>
              <a:rPr lang="it-IT" sz="2400" i="1" dirty="0"/>
              <a:t>spirale del debito</a:t>
            </a:r>
            <a:r>
              <a:rPr lang="it-IT" sz="2400" dirty="0"/>
              <a:t>, che può rendere difficile la condotta della politica fiscale.</a:t>
            </a:r>
          </a:p>
          <a:p>
            <a:endParaRPr lang="it-IT" altLang="it-IT" sz="2400" i="1" dirty="0"/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933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4. I pericoli di un debito pubblico molto elevato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0301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Torniamo all’equazione che descrive l’andamento del debito/Pil: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Supponiamo che per qualche ragione gli investitori inizino a dubitare della solvibilità del governo. Inizieranno così a chiedere rendimenti più alti per compensare il rischio e il tasso di interesse </a:t>
            </a:r>
            <a:r>
              <a:rPr lang="it-IT" sz="2400" i="1" dirty="0"/>
              <a:t>r</a:t>
            </a:r>
            <a:r>
              <a:rPr lang="it-IT" sz="2400" dirty="0"/>
              <a:t> aumenterà.</a:t>
            </a:r>
          </a:p>
          <a:p>
            <a:pPr marL="0" indent="0">
              <a:buNone/>
              <a:defRPr/>
            </a:pPr>
            <a:r>
              <a:rPr lang="it-IT" sz="2400" dirty="0"/>
              <a:t>Per stabilizzare il debito, il governo intraprende una stretta fiscale. 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A2F836-55BC-410C-84EE-EB25BC7C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02" y="1822755"/>
            <a:ext cx="3691995" cy="8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2. Il vincolo di bilancio del governo:</a:t>
            </a:r>
            <a:br>
              <a:rPr lang="it-IT" sz="3200" dirty="0"/>
            </a:br>
            <a:r>
              <a:rPr lang="it-IT" sz="3200" dirty="0"/>
              <a:t>disavanzo, debito, spesa e gettito delle imposte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42747"/>
            <a:ext cx="8964488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it-IT" sz="2400" dirty="0"/>
              <a:t>Dall’equazione precedente possiamo derivare due caratteristiche: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it-IT" sz="2400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it-IT" sz="2400" dirty="0"/>
              <a:t>la </a:t>
            </a:r>
            <a:r>
              <a:rPr lang="it-IT" sz="2400" i="1" dirty="0"/>
              <a:t>spesa per interessi </a:t>
            </a:r>
            <a:r>
              <a:rPr lang="it-IT" sz="2400" dirty="0"/>
              <a:t>è misurata in termini reali (la misura corretta del disavanzo è talvolta chiamata “</a:t>
            </a:r>
            <a:r>
              <a:rPr lang="it-IT" sz="2400" i="1" dirty="0"/>
              <a:t>disavanzo corretto per l’inflazione</a:t>
            </a:r>
            <a:r>
              <a:rPr lang="it-IT" sz="2400" dirty="0"/>
              <a:t>”);</a:t>
            </a:r>
          </a:p>
          <a:p>
            <a:pPr marL="476250" indent="-476250">
              <a:buFontTx/>
              <a:buAutoNum type="arabicPeriod"/>
              <a:defRPr/>
            </a:pPr>
            <a:endParaRPr lang="it-IT" sz="2400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it-IT" sz="2400" dirty="0"/>
              <a:t>la spesa </a:t>
            </a:r>
            <a:r>
              <a:rPr lang="it-IT" sz="2400" dirty="0" smtClean="0"/>
              <a:t>pubblica, </a:t>
            </a:r>
            <a:r>
              <a:rPr lang="it-IT" sz="2400" i="1" dirty="0" smtClean="0"/>
              <a:t>G,</a:t>
            </a:r>
            <a:r>
              <a:rPr lang="it-IT" sz="2400" dirty="0" smtClean="0"/>
              <a:t> </a:t>
            </a:r>
            <a:r>
              <a:rPr lang="it-IT" sz="2400" dirty="0"/>
              <a:t>non include i trasferimenti, i quali vengono sottratti dalle imposte </a:t>
            </a:r>
            <a:r>
              <a:rPr lang="it-IT" sz="2400" i="1" dirty="0"/>
              <a:t>T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892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4. I pericoli di un debito pubblico molto elevato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0301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La stretta </a:t>
            </a:r>
            <a:r>
              <a:rPr lang="it-IT" sz="2200" dirty="0" smtClean="0"/>
              <a:t>fiscale </a:t>
            </a:r>
            <a:r>
              <a:rPr lang="it-IT" sz="2200" dirty="0"/>
              <a:t>riduce il tasso di crescita </a:t>
            </a:r>
            <a:r>
              <a:rPr lang="it-IT" sz="2200" i="1" dirty="0"/>
              <a:t>g</a:t>
            </a:r>
            <a:r>
              <a:rPr lang="it-IT" sz="2200" dirty="0"/>
              <a:t>. L’aumento di </a:t>
            </a:r>
            <a:r>
              <a:rPr lang="it-IT" sz="2200" i="1" dirty="0"/>
              <a:t>r</a:t>
            </a:r>
            <a:r>
              <a:rPr lang="it-IT" sz="2200" dirty="0"/>
              <a:t> e la riduzione di </a:t>
            </a:r>
            <a:r>
              <a:rPr lang="it-IT" sz="2200" i="1" dirty="0"/>
              <a:t>g</a:t>
            </a:r>
            <a:r>
              <a:rPr lang="it-IT" sz="2200" dirty="0"/>
              <a:t> rendono ancora più difficile la stabilizzazione del debito.</a:t>
            </a:r>
            <a:endParaRPr lang="it-IT" altLang="it-IT" sz="2200" i="1" dirty="0"/>
          </a:p>
          <a:p>
            <a:pPr marL="0" indent="0">
              <a:buNone/>
            </a:pPr>
            <a:endParaRPr lang="it-IT" altLang="it-IT" sz="2200" dirty="0"/>
          </a:p>
          <a:p>
            <a:pPr marL="0" indent="0">
              <a:buNone/>
              <a:defRPr/>
            </a:pPr>
            <a:r>
              <a:rPr lang="it-IT" sz="2200" dirty="0"/>
              <a:t>Il rapporto debito/Pil aumenterà, con esso gli interessi sul debito e così via, dando vita a una </a:t>
            </a:r>
            <a:r>
              <a:rPr lang="it-IT" sz="2200" i="1" dirty="0"/>
              <a:t>spirale del debito</a:t>
            </a:r>
            <a:r>
              <a:rPr lang="it-IT" sz="2200" dirty="0"/>
              <a:t>.</a:t>
            </a:r>
          </a:p>
          <a:p>
            <a:pPr marL="0" indent="0">
              <a:buNone/>
              <a:defRPr/>
            </a:pPr>
            <a:r>
              <a:rPr lang="it-IT" sz="2200" dirty="0"/>
              <a:t>Notate che anche qualora i timori di un’eventuale insolvenza del governo fossero inizialmente infondati, potrebbero facilmente autorealizzarsi. </a:t>
            </a:r>
          </a:p>
          <a:p>
            <a:pPr>
              <a:defRPr/>
            </a:pPr>
            <a:endParaRPr lang="it-IT" sz="2200" dirty="0"/>
          </a:p>
          <a:p>
            <a:pPr marL="0" indent="0">
              <a:buNone/>
              <a:defRPr/>
            </a:pPr>
            <a:r>
              <a:rPr lang="it-IT" sz="2200" dirty="0"/>
              <a:t>Una situazione del genere si è verificata nell’estate del 2012 nell’Eurozona.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164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4. I pericoli di un debito pubblico molto elevato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196753"/>
            <a:ext cx="8856984" cy="8640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150" dirty="0"/>
              <a:t>L’aumento dei differenziali di rendimento sui titoli italiani e spagnoli nel 2012.</a:t>
            </a:r>
            <a:endParaRPr lang="it-IT" sz="2400" dirty="0"/>
          </a:p>
          <a:p>
            <a:pPr marL="0" indent="0">
              <a:buNone/>
              <a:defRPr/>
            </a:pPr>
            <a:r>
              <a:rPr lang="it-IT" sz="1800" dirty="0"/>
              <a:t>Fonte: </a:t>
            </a:r>
            <a:r>
              <a:rPr lang="it-IT" sz="1800" dirty="0" err="1"/>
              <a:t>Haver</a:t>
            </a:r>
            <a:r>
              <a:rPr lang="it-IT" sz="1800" dirty="0"/>
              <a:t> Analytics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7" name="Immagine 6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ACD6AD2C-0A61-19A5-8416-B428C7048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060849"/>
            <a:ext cx="6408712" cy="37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4. I pericoli di un debito pubblico molto elevato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67173"/>
            <a:ext cx="8964488" cy="43924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300" dirty="0"/>
              <a:t>Cosa accade se il governo non riesce a stabilizzare il debito e s’innesca una spirale del debito?</a:t>
            </a:r>
          </a:p>
          <a:p>
            <a:pPr>
              <a:defRPr/>
            </a:pPr>
            <a:endParaRPr lang="it-IT" sz="2300" dirty="0"/>
          </a:p>
          <a:p>
            <a:pPr marL="0" indent="0">
              <a:buNone/>
              <a:defRPr/>
            </a:pPr>
            <a:r>
              <a:rPr lang="it-IT" sz="2300" dirty="0"/>
              <a:t>La storia ci insegna che possono accadere due cose:</a:t>
            </a:r>
          </a:p>
          <a:p>
            <a:pPr>
              <a:defRPr/>
            </a:pPr>
            <a:r>
              <a:rPr lang="it-IT" sz="2300" dirty="0"/>
              <a:t>il governo fa </a:t>
            </a:r>
            <a:r>
              <a:rPr lang="it-IT" sz="2300" i="1" dirty="0"/>
              <a:t>default sul suo debito</a:t>
            </a:r>
            <a:r>
              <a:rPr lang="it-IT" sz="2300" dirty="0"/>
              <a:t>, cioè non lo rimborsa agli investitori</a:t>
            </a:r>
          </a:p>
          <a:p>
            <a:pPr>
              <a:defRPr/>
            </a:pPr>
            <a:r>
              <a:rPr lang="it-IT" sz="2300" dirty="0"/>
              <a:t>il governo ricorre al </a:t>
            </a:r>
            <a:r>
              <a:rPr lang="it-IT" sz="2300" i="1" dirty="0"/>
              <a:t>finanziamento monetario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184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4.2 Il default sul debito pubblico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67173"/>
            <a:ext cx="8964488" cy="43924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300" dirty="0"/>
              <a:t>Il governo potrebbe scegliere di diventare inadempiente.</a:t>
            </a:r>
          </a:p>
          <a:p>
            <a:pPr marL="0" indent="0">
              <a:buNone/>
              <a:defRPr/>
            </a:pPr>
            <a:r>
              <a:rPr lang="it-IT" sz="2300" dirty="0"/>
              <a:t>Tuttavia, l’inadempienza (o default) è spesso parziale e gli investitori subiscono un </a:t>
            </a:r>
            <a:r>
              <a:rPr lang="it-IT" sz="2300" i="1" dirty="0"/>
              <a:t>haircut</a:t>
            </a:r>
            <a:r>
              <a:rPr lang="it-IT" sz="2300" dirty="0"/>
              <a:t>.</a:t>
            </a:r>
          </a:p>
          <a:p>
            <a:pPr marL="0" indent="0">
              <a:buNone/>
              <a:defRPr/>
            </a:pPr>
            <a:r>
              <a:rPr lang="it-IT" sz="2300" dirty="0"/>
              <a:t>Un </a:t>
            </a:r>
            <a:r>
              <a:rPr lang="it-IT" sz="2300" i="1" dirty="0"/>
              <a:t>haircut</a:t>
            </a:r>
            <a:r>
              <a:rPr lang="it-IT" sz="2300" dirty="0"/>
              <a:t> del 30% significa che gli investitori ricevono solamente il 70% di quanto è loro dovuto.</a:t>
            </a:r>
          </a:p>
          <a:p>
            <a:pPr>
              <a:defRPr/>
            </a:pPr>
            <a:endParaRPr lang="it-IT" sz="2300" dirty="0"/>
          </a:p>
          <a:p>
            <a:pPr marL="0" indent="0">
              <a:buNone/>
              <a:defRPr/>
            </a:pPr>
            <a:r>
              <a:rPr lang="it-IT" sz="2300" dirty="0"/>
              <a:t>Il default potrebbe essere imposto </a:t>
            </a:r>
            <a:r>
              <a:rPr lang="it-IT" sz="2300" i="1" dirty="0"/>
              <a:t>unilateralmente</a:t>
            </a:r>
            <a:r>
              <a:rPr lang="it-IT" sz="2300" dirty="0"/>
              <a:t> dal governo (in questo caso prende il nome di </a:t>
            </a:r>
            <a:r>
              <a:rPr lang="it-IT" sz="2300" i="1" dirty="0"/>
              <a:t>ripudio del debito</a:t>
            </a:r>
            <a:r>
              <a:rPr lang="it-IT" sz="2300" dirty="0"/>
              <a:t>), oppure potrebbe essere il risultato di </a:t>
            </a:r>
            <a:r>
              <a:rPr lang="it-IT" sz="2300" i="1" dirty="0"/>
              <a:t>negoziazioni con i creditori</a:t>
            </a:r>
            <a:r>
              <a:rPr lang="it-IT" sz="23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01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2. Il vincolo di bilancio del governo:</a:t>
            </a:r>
            <a:br>
              <a:rPr lang="it-IT" sz="3200" dirty="0"/>
            </a:br>
            <a:r>
              <a:rPr lang="it-IT" sz="3200" dirty="0"/>
              <a:t>disavanzo, debito, spesa e gettito delle imposte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42747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Il vincolo di bilancio del governo afferma che la </a:t>
            </a:r>
            <a:r>
              <a:rPr lang="it-IT" sz="2400" i="1" dirty="0">
                <a:solidFill>
                  <a:srgbClr val="FF0000"/>
                </a:solidFill>
              </a:rPr>
              <a:t>variazione del debito pubblico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nel corso dell’anno </a:t>
            </a:r>
            <a:r>
              <a:rPr lang="it-IT" sz="2400" i="1" dirty="0">
                <a:solidFill>
                  <a:srgbClr val="FF0000"/>
                </a:solidFill>
              </a:rPr>
              <a:t>t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deve essere uguale al </a:t>
            </a:r>
            <a:r>
              <a:rPr lang="it-IT" sz="2400" i="1" dirty="0">
                <a:solidFill>
                  <a:srgbClr val="FF0000"/>
                </a:solidFill>
              </a:rPr>
              <a:t>disavanzo</a:t>
            </a:r>
            <a:r>
              <a:rPr lang="it-IT" sz="2400" dirty="0">
                <a:solidFill>
                  <a:srgbClr val="FF0000"/>
                </a:solidFill>
              </a:rPr>
              <a:t> nell’anno </a:t>
            </a:r>
            <a:r>
              <a:rPr lang="it-IT" sz="2400" i="1" dirty="0">
                <a:solidFill>
                  <a:srgbClr val="FF0000"/>
                </a:solidFill>
              </a:rPr>
              <a:t>t</a:t>
            </a:r>
            <a:r>
              <a:rPr lang="it-IT" sz="2400" dirty="0"/>
              <a:t>: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Nel lato destro troviamo:</a:t>
            </a:r>
          </a:p>
          <a:p>
            <a:pPr>
              <a:buFontTx/>
              <a:buChar char="-"/>
              <a:defRPr/>
            </a:pPr>
            <a:r>
              <a:rPr lang="it-IT" sz="2400" dirty="0"/>
              <a:t> </a:t>
            </a:r>
            <a:r>
              <a:rPr lang="it-IT" sz="2400" i="1" dirty="0">
                <a:solidFill>
                  <a:srgbClr val="FF0000"/>
                </a:solidFill>
              </a:rPr>
              <a:t>interessi sul debito</a:t>
            </a:r>
            <a:r>
              <a:rPr lang="it-IT" sz="2400" b="1" dirty="0"/>
              <a:t>: </a:t>
            </a:r>
            <a:r>
              <a:rPr lang="it-IT" sz="2400" i="1" dirty="0"/>
              <a:t>rB</a:t>
            </a:r>
            <a:r>
              <a:rPr lang="it-IT" sz="2400" i="1" baseline="-25000" dirty="0"/>
              <a:t>t-1</a:t>
            </a:r>
            <a:r>
              <a:rPr lang="it-IT" sz="2400" dirty="0"/>
              <a:t>;</a:t>
            </a:r>
          </a:p>
          <a:p>
            <a:pPr>
              <a:buFontTx/>
              <a:buChar char="-"/>
              <a:defRPr/>
            </a:pPr>
            <a:r>
              <a:rPr lang="it-IT" sz="2400" dirty="0"/>
              <a:t> </a:t>
            </a:r>
            <a:r>
              <a:rPr lang="it-IT" sz="2400" i="1" dirty="0">
                <a:solidFill>
                  <a:srgbClr val="FF0000"/>
                </a:solidFill>
              </a:rPr>
              <a:t>disavanzo primario</a:t>
            </a:r>
            <a:r>
              <a:rPr lang="it-IT" sz="2400" b="1" dirty="0"/>
              <a:t>: </a:t>
            </a:r>
            <a:r>
              <a:rPr lang="it-IT" sz="2400" i="1" dirty="0" err="1"/>
              <a:t>G</a:t>
            </a:r>
            <a:r>
              <a:rPr lang="it-IT" sz="2400" i="1" baseline="-25000" dirty="0" err="1"/>
              <a:t>t</a:t>
            </a:r>
            <a:r>
              <a:rPr lang="it-IT" sz="2400" dirty="0"/>
              <a:t> – </a:t>
            </a:r>
            <a:r>
              <a:rPr lang="it-IT" sz="2400" i="1" dirty="0" err="1"/>
              <a:t>T</a:t>
            </a:r>
            <a:r>
              <a:rPr lang="it-IT" sz="2400" i="1" baseline="-25000" dirty="0" err="1"/>
              <a:t>t</a:t>
            </a:r>
            <a:r>
              <a:rPr lang="it-IT" sz="2400" dirty="0"/>
              <a:t> 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B643A0-67C4-4E79-B538-6D83D05B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75" y="3085525"/>
            <a:ext cx="3656250" cy="5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6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579"/>
            <a:ext cx="9144000" cy="1143000"/>
          </a:xfrm>
        </p:spPr>
        <p:txBody>
          <a:bodyPr/>
          <a:lstStyle/>
          <a:p>
            <a:r>
              <a:rPr lang="it-IT" sz="3200" dirty="0"/>
              <a:t>2. Il vincolo di bilancio del governo:</a:t>
            </a:r>
            <a:br>
              <a:rPr lang="it-IT" sz="3200" dirty="0"/>
            </a:br>
            <a:r>
              <a:rPr lang="it-IT" sz="3200" dirty="0"/>
              <a:t>disavanzo, debito, spesa e gettito delle imposte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01458"/>
            <a:ext cx="8964487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Riordinando i termini otteniamo: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Il debito alla fine dell’anno </a:t>
            </a:r>
            <a:r>
              <a:rPr lang="it-IT" sz="2400" i="1" dirty="0"/>
              <a:t>t</a:t>
            </a:r>
            <a:r>
              <a:rPr lang="it-IT" sz="2400" dirty="0"/>
              <a:t> è uguale a (</a:t>
            </a:r>
            <a:r>
              <a:rPr lang="it-IT" sz="2400" i="1" dirty="0"/>
              <a:t>1+r</a:t>
            </a:r>
            <a:r>
              <a:rPr lang="it-IT" sz="2400" dirty="0"/>
              <a:t>) per il debito alla fine dell’anno </a:t>
            </a:r>
            <a:r>
              <a:rPr lang="it-IT" sz="2400" i="1" dirty="0"/>
              <a:t>t-1</a:t>
            </a:r>
            <a:r>
              <a:rPr lang="it-IT" sz="2400" dirty="0"/>
              <a:t>, più il disavanzo primario, che è uguale a </a:t>
            </a:r>
            <a:r>
              <a:rPr lang="it-IT" sz="2400" i="1" dirty="0"/>
              <a:t>G-T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0CAE06-C8FC-4B7A-ABDA-CCB6127A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83" y="2668566"/>
            <a:ext cx="3573834" cy="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A96A57-C7CC-436C-84D8-BF55A805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Vogliamo adesso studiare qual è l’effetto sull’evoluzione del debito e delle imposte future di una riduzione delle imposte nell’anno 1.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L’ipotesi è che sino all’anno 1, ci sia stato il bilancio in pareggio, con un debito pari a zero.</a:t>
            </a:r>
          </a:p>
          <a:p>
            <a:pPr marL="0" indent="0">
              <a:buNone/>
              <a:defRPr/>
            </a:pPr>
            <a:r>
              <a:rPr lang="it-IT" sz="2400" dirty="0"/>
              <a:t>Nell’anno 1 vi è un taglio di valore 1 delle imposte. </a:t>
            </a:r>
          </a:p>
          <a:p>
            <a:pPr marL="0" indent="0">
              <a:buNone/>
              <a:defRPr/>
            </a:pPr>
            <a:r>
              <a:rPr lang="it-IT" sz="2400" dirty="0"/>
              <a:t>Quindi B</a:t>
            </a:r>
            <a:r>
              <a:rPr lang="it-IT" sz="2400" baseline="-25000" dirty="0"/>
              <a:t>1 </a:t>
            </a:r>
            <a:r>
              <a:rPr lang="it-IT" sz="2400" dirty="0"/>
              <a:t>è uguale a 1.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Vediamo cosa succede in seguito.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3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018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400" i="1" dirty="0"/>
                  <a:t>Rimborso nell’anno 2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Supponiamo che il governo decida di rimborsare l’intero debito nell’anno 2.</a:t>
                </a:r>
              </a:p>
              <a:p>
                <a:pPr marL="0" indent="0">
                  <a:buNone/>
                  <a:defRPr/>
                </a:pPr>
                <a:r>
                  <a:rPr lang="it-IT" sz="2400" dirty="0"/>
                  <a:t>Nell’anno due avremo:</a:t>
                </a:r>
                <a:endParaRPr lang="it-IT" sz="2400" i="1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i="1" dirty="0"/>
              </a:p>
              <a:p>
                <a:pPr marL="0" indent="0">
                  <a:buNone/>
                  <a:defRPr/>
                </a:pPr>
                <a:endParaRPr lang="it-IT" sz="2400" i="1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Se il debito è rimborsato per intero alla fine dell’anno , allora </a:t>
                </a:r>
                <a:r>
                  <a:rPr lang="it-IT" sz="2400" i="1" dirty="0"/>
                  <a:t>B</a:t>
                </a:r>
                <a:r>
                  <a:rPr lang="it-IT" sz="2400" i="1" baseline="-25000" dirty="0"/>
                  <a:t>2</a:t>
                </a:r>
                <a:r>
                  <a:rPr lang="it-IT" sz="2400" dirty="0"/>
                  <a:t>=0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018"/>
                <a:ext cx="8964488" cy="4525963"/>
              </a:xfrm>
              <a:blipFill>
                <a:blip r:embed="rId2"/>
                <a:stretch>
                  <a:fillRect l="-1020" t="-1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73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018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400" i="1" dirty="0"/>
                  <a:t>Rimborso nell’anno 2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Quindi, sostituendo </a:t>
                </a:r>
                <a:r>
                  <a:rPr lang="it-IT" sz="2400" i="1" dirty="0"/>
                  <a:t>B</a:t>
                </a:r>
                <a:r>
                  <a:rPr lang="it-IT" sz="2400" i="1" baseline="-25000" dirty="0"/>
                  <a:t>1</a:t>
                </a:r>
                <a:r>
                  <a:rPr lang="it-IT" sz="2400" dirty="0"/>
                  <a:t> con 1 e </a:t>
                </a:r>
                <a:r>
                  <a:rPr lang="it-IT" sz="2400" i="1" dirty="0"/>
                  <a:t>B</a:t>
                </a:r>
                <a:r>
                  <a:rPr lang="it-IT" sz="2400" i="1" baseline="-25000" dirty="0"/>
                  <a:t>2</a:t>
                </a:r>
                <a:r>
                  <a:rPr lang="it-IT" sz="2400" dirty="0"/>
                  <a:t> con 0, avremo</a:t>
                </a:r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1=(1+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>
                    <a:solidFill>
                      <a:srgbClr val="FF0000"/>
                    </a:solidFill>
                  </a:rPr>
                  <a:t>Per rimborsare il debito nell’anno 2, il governo deve produrre, nell’anno 2, un avanzo primario pari a (</a:t>
                </a:r>
                <a:r>
                  <a:rPr lang="it-IT" sz="2400" i="1" dirty="0">
                    <a:solidFill>
                      <a:srgbClr val="FF0000"/>
                    </a:solidFill>
                  </a:rPr>
                  <a:t>1+r</a:t>
                </a:r>
                <a:r>
                  <a:rPr lang="it-IT" sz="2400" dirty="0">
                    <a:solidFill>
                      <a:srgbClr val="FF0000"/>
                    </a:solidFill>
                  </a:rPr>
                  <a:t>).</a:t>
                </a:r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Questo può avvenire tramite un aumento delle imposte o tramite una riduzione della spesa.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018"/>
                <a:ext cx="8964488" cy="4525963"/>
              </a:xfrm>
              <a:blipFill>
                <a:blip r:embed="rId2"/>
                <a:stretch>
                  <a:fillRect l="-1020" t="-1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75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862B6-E2F6-400A-AD89-90A5351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579"/>
            <a:ext cx="8229600" cy="1143000"/>
          </a:xfrm>
        </p:spPr>
        <p:txBody>
          <a:bodyPr/>
          <a:lstStyle/>
          <a:p>
            <a:r>
              <a:rPr lang="it-IT" sz="3200" dirty="0"/>
              <a:t>2.2 Imposte presenti e 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01365"/>
                <a:ext cx="9036496" cy="4855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300" i="1" dirty="0"/>
                  <a:t>Rimborso dopo t anni</a:t>
                </a:r>
              </a:p>
              <a:p>
                <a:pPr marL="0" indent="0">
                  <a:buNone/>
                  <a:defRPr/>
                </a:pPr>
                <a:endParaRPr lang="it-IT" sz="2300" i="1" dirty="0"/>
              </a:p>
              <a:p>
                <a:pPr marL="0" indent="0">
                  <a:buNone/>
                  <a:defRPr/>
                </a:pPr>
                <a:r>
                  <a:rPr lang="it-IT" sz="2300" dirty="0"/>
                  <a:t>Supponiamo che il governo decida di aspettare </a:t>
                </a:r>
                <a:r>
                  <a:rPr lang="it-IT" sz="2300" i="1" dirty="0"/>
                  <a:t>t</a:t>
                </a:r>
                <a:r>
                  <a:rPr lang="it-IT" sz="2300" dirty="0"/>
                  <a:t> anni prima di aumentare le imposte per ripagare il debito.</a:t>
                </a:r>
              </a:p>
              <a:p>
                <a:pPr marL="0" indent="0">
                  <a:buNone/>
                  <a:defRPr/>
                </a:pPr>
                <a:r>
                  <a:rPr lang="it-IT" sz="2300" dirty="0">
                    <a:solidFill>
                      <a:srgbClr val="FF0000"/>
                    </a:solidFill>
                  </a:rPr>
                  <a:t>Dall’anno </a:t>
                </a:r>
                <a:r>
                  <a:rPr lang="it-IT" sz="23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it-IT" sz="2300" dirty="0">
                    <a:solidFill>
                      <a:srgbClr val="FF0000"/>
                    </a:solidFill>
                  </a:rPr>
                  <a:t>all’anno </a:t>
                </a:r>
                <a:r>
                  <a:rPr lang="it-IT" sz="2300" i="1" dirty="0" smtClean="0">
                    <a:solidFill>
                      <a:srgbClr val="FF0000"/>
                    </a:solidFill>
                  </a:rPr>
                  <a:t>t-1</a:t>
                </a:r>
                <a:r>
                  <a:rPr lang="it-IT" sz="23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it-IT" sz="2300" dirty="0">
                    <a:solidFill>
                      <a:srgbClr val="FF0000"/>
                    </a:solidFill>
                  </a:rPr>
                  <a:t>il disavanzo primario è pari a 0.</a:t>
                </a:r>
              </a:p>
              <a:p>
                <a:pPr marL="0" indent="0">
                  <a:buNone/>
                  <a:defRPr/>
                </a:pPr>
                <a:r>
                  <a:rPr lang="it-IT" sz="2300" dirty="0"/>
                  <a:t>Il debito alla fine dell’anno 2 è: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+0=1+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sz="2400" dirty="0"/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300" dirty="0"/>
                  <a:t>Nell’anno 3, il debito diventa: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+0=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6A96A57-C7CC-436C-84D8-BF55A805A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01365"/>
                <a:ext cx="9036496" cy="4855270"/>
              </a:xfrm>
              <a:blipFill>
                <a:blip r:embed="rId2"/>
                <a:stretch>
                  <a:fillRect l="-1012" t="-878" r="-2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1B931E-910C-4E6C-8434-42CA2D3D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892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1809</Words>
  <Application>Microsoft Office PowerPoint</Application>
  <PresentationFormat>Presentazione su schermo (4:3)</PresentationFormat>
  <Paragraphs>263</Paragraphs>
  <Slides>33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Tema di Office</vt:lpstr>
      <vt:lpstr>Capitolo XXII</vt:lpstr>
      <vt:lpstr>2. Il vincolo di bilancio del governo: disavanzo, debito, spesa e gettito delle imposte</vt:lpstr>
      <vt:lpstr>2. Il vincolo di bilancio del governo: disavanzo, debito, spesa e gettito delle imposte</vt:lpstr>
      <vt:lpstr>2. Il vincolo di bilancio del governo: disavanzo, debito, spesa e gettito delle imposte</vt:lpstr>
      <vt:lpstr>2. Il vincolo di bilancio del governo: disavanzo, debito, spesa e gettito delle imposte</vt:lpstr>
      <vt:lpstr>2.2 Imposte presenti e future</vt:lpstr>
      <vt:lpstr>2.2 Imposte presenti e future</vt:lpstr>
      <vt:lpstr>2.2 Imposte presenti e future</vt:lpstr>
      <vt:lpstr>2.2 Imposte presenti e future</vt:lpstr>
      <vt:lpstr>2.2 Imposte presenti e future</vt:lpstr>
      <vt:lpstr>2.2 Imposte presenti e future</vt:lpstr>
      <vt:lpstr>2.2 Imposte presenti e future</vt:lpstr>
      <vt:lpstr>2.2 Imposte presenti e future</vt:lpstr>
      <vt:lpstr>2.3 L’andamento del rapporto debito/Pil</vt:lpstr>
      <vt:lpstr>2.3 L’andamento del rapporto debito/Pil</vt:lpstr>
      <vt:lpstr>2.3 L’andamento del rapporto debito/Pil</vt:lpstr>
      <vt:lpstr>2.4 La riduzione del debito pubblico dopo le guerre mondiali</vt:lpstr>
      <vt:lpstr>2.4 La riduzione del debito pubblico dopo le guerre mondiali</vt:lpstr>
      <vt:lpstr>2.5 L’andamento del rapporto debito/Pil in alcuni paesi europei dopo la crisi finanziaria del 2008</vt:lpstr>
      <vt:lpstr>2.5 L’andamento del rapporto debito/Pil in alcuni paesi europei dopo la crisi finanziaria del 2008</vt:lpstr>
      <vt:lpstr>3. Equivalenza ricardiana, disavanzo corretto per il ciclo e finanziamento bellico</vt:lpstr>
      <vt:lpstr>3.1 Equivalenza ricardiana</vt:lpstr>
      <vt:lpstr>3.1 Equivalenza ricardiana</vt:lpstr>
      <vt:lpstr>3.1 Equivalenza ricardiana</vt:lpstr>
      <vt:lpstr>3.1 Equivalenza ricardiana</vt:lpstr>
      <vt:lpstr>3.2 Disavanzi, stabilizzazione della produzione e disavanzo corretto per il ciclo</vt:lpstr>
      <vt:lpstr>3.3 Guerre e disavanzi</vt:lpstr>
      <vt:lpstr>4. I pericoli di un debito pubblico molto elevato</vt:lpstr>
      <vt:lpstr>4. I pericoli di un debito pubblico molto elevato</vt:lpstr>
      <vt:lpstr>4. I pericoli di un debito pubblico molto elevato</vt:lpstr>
      <vt:lpstr>4. I pericoli di un debito pubblico molto elevato</vt:lpstr>
      <vt:lpstr>4. I pericoli di un debito pubblico molto elevato</vt:lpstr>
      <vt:lpstr>4.2 Il default sul debito pubblico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69</cp:revision>
  <dcterms:created xsi:type="dcterms:W3CDTF">2014-07-28T14:21:47Z</dcterms:created>
  <dcterms:modified xsi:type="dcterms:W3CDTF">2025-10-03T09:54:19Z</dcterms:modified>
</cp:coreProperties>
</file>