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27" r:id="rId2"/>
    <p:sldId id="507" r:id="rId3"/>
    <p:sldId id="519" r:id="rId4"/>
    <p:sldId id="522" r:id="rId5"/>
    <p:sldId id="494" r:id="rId6"/>
    <p:sldId id="424" r:id="rId7"/>
    <p:sldId id="493" r:id="rId8"/>
    <p:sldId id="528" r:id="rId9"/>
    <p:sldId id="518" r:id="rId10"/>
    <p:sldId id="529" r:id="rId11"/>
    <p:sldId id="506" r:id="rId12"/>
    <p:sldId id="508" r:id="rId13"/>
    <p:sldId id="509" r:id="rId14"/>
    <p:sldId id="504" r:id="rId15"/>
    <p:sldId id="51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FEBED-FBD5-E280-9A8B-DD6B770321B5}" v="1" dt="2025-10-02T12:55:41.775"/>
    <p1510:client id="{1D898DF1-EF5D-E5AA-BA4B-2D7F0EFE4348}" v="1584" dt="2025-10-02T17:11:50.034"/>
    <p1510:client id="{4CD8F8F7-3A16-5A6B-579A-059D844934F0}" v="59" dt="2025-10-02T12:34:44.209"/>
    <p1510:client id="{7689AF3C-6A08-4C27-D054-98C9EF82797D}" v="18" dt="2025-10-02T14:37:05.803"/>
    <p1510:client id="{7FA0D2DA-D193-E52F-EE28-874E02DD6BD9}" v="6" dt="2025-10-02T19:25:55.526"/>
    <p1510:client id="{858C567F-DD42-8FCA-C8C6-F61885BF8062}" v="13" dt="2025-10-03T09:14:00.232"/>
    <p1510:client id="{8D8629A2-6751-87CD-794C-60F3162B91F7}" v="145" dt="2025-10-03T07:29:52.162"/>
    <p1510:client id="{AC75D94D-D4D4-8311-C07A-0801880DF0CC}" v="2794" dt="2025-10-03T10:02:33.340"/>
    <p1510:client id="{D7DB2CDF-E56E-91E4-A46D-6931E7835922}" v="423" dt="2025-10-02T18:35:12.621"/>
    <p1510:client id="{DC28CCE7-5407-C78A-D791-87311A44DB89}" v="3413" dt="2025-10-02T14:18:30.320"/>
    <p1510:client id="{FCF21E22-D1A0-D682-F56B-583B883B53FE}" v="175" dt="2025-10-02T16:14:05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BCCCF-C64E-4108-B6BA-26BE0E6F718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DDF0D214-A807-4498-855A-555585B80C22}">
      <dgm:prSet phldrT="[Testo]" phldr="0"/>
      <dgm:spPr/>
      <dgm:t>
        <a:bodyPr/>
        <a:lstStyle/>
        <a:p>
          <a:r>
            <a:rPr lang="it-IT"/>
            <a:t>LA CONVERSAZIONE INIZIALE</a:t>
          </a:r>
        </a:p>
        <a:p>
          <a:r>
            <a:rPr lang="it-IT"/>
            <a:t>SERVE A</a:t>
          </a:r>
        </a:p>
      </dgm:t>
    </dgm:pt>
    <dgm:pt modelId="{DB0E7FBA-FAF4-4070-B16B-44FB2687AB33}" type="parTrans" cxnId="{F9905380-D9DC-481B-8B3E-C2FC75C989AE}">
      <dgm:prSet/>
      <dgm:spPr/>
      <dgm:t>
        <a:bodyPr/>
        <a:lstStyle/>
        <a:p>
          <a:endParaRPr lang="it-IT"/>
        </a:p>
      </dgm:t>
    </dgm:pt>
    <dgm:pt modelId="{18838A21-511B-4AD9-9629-C38614CB6870}" type="sibTrans" cxnId="{F9905380-D9DC-481B-8B3E-C2FC75C989AE}">
      <dgm:prSet/>
      <dgm:spPr/>
      <dgm:t>
        <a:bodyPr/>
        <a:lstStyle/>
        <a:p>
          <a:endParaRPr lang="it-IT"/>
        </a:p>
      </dgm:t>
    </dgm:pt>
    <dgm:pt modelId="{0CCEEB68-2504-45C7-A35A-F848ED1C0F13}">
      <dgm:prSet phldrT="[Testo]" phldr="0"/>
      <dgm:spPr/>
      <dgm:t>
        <a:bodyPr/>
        <a:lstStyle/>
        <a:p>
          <a:r>
            <a:rPr lang="it-IT"/>
            <a:t>Esplicitare preconoscenze</a:t>
          </a:r>
        </a:p>
      </dgm:t>
    </dgm:pt>
    <dgm:pt modelId="{B1D35D13-4FEB-4AC4-9BF1-2B6E1CC7E9BC}" type="parTrans" cxnId="{F0029043-D844-49BC-935A-3FC284C64D89}">
      <dgm:prSet/>
      <dgm:spPr/>
      <dgm:t>
        <a:bodyPr/>
        <a:lstStyle/>
        <a:p>
          <a:endParaRPr lang="it-IT"/>
        </a:p>
      </dgm:t>
    </dgm:pt>
    <dgm:pt modelId="{0D47D0C7-00B1-474F-B172-96915950F015}" type="sibTrans" cxnId="{F0029043-D844-49BC-935A-3FC284C64D89}">
      <dgm:prSet/>
      <dgm:spPr/>
      <dgm:t>
        <a:bodyPr/>
        <a:lstStyle/>
        <a:p>
          <a:endParaRPr lang="it-IT"/>
        </a:p>
      </dgm:t>
    </dgm:pt>
    <dgm:pt modelId="{8F7DF06F-5EA7-43F6-8454-C621299977EA}">
      <dgm:prSet phldrT="[Testo]" phldr="0"/>
      <dgm:spPr/>
      <dgm:t>
        <a:bodyPr/>
        <a:lstStyle/>
        <a:p>
          <a:r>
            <a:rPr lang="it-IT"/>
            <a:t>Verificare apprendimenti pregressi</a:t>
          </a:r>
        </a:p>
      </dgm:t>
    </dgm:pt>
    <dgm:pt modelId="{6B6043C8-4B82-4820-9BD1-B449A6A96D43}" type="parTrans" cxnId="{B75A4DF8-8BB4-43A4-9DCF-64734CE82516}">
      <dgm:prSet/>
      <dgm:spPr/>
      <dgm:t>
        <a:bodyPr/>
        <a:lstStyle/>
        <a:p>
          <a:endParaRPr lang="it-IT"/>
        </a:p>
      </dgm:t>
    </dgm:pt>
    <dgm:pt modelId="{FFAFB1FE-339A-4B23-95E3-C00777B7CDF8}" type="sibTrans" cxnId="{B75A4DF8-8BB4-43A4-9DCF-64734CE82516}">
      <dgm:prSet/>
      <dgm:spPr/>
      <dgm:t>
        <a:bodyPr/>
        <a:lstStyle/>
        <a:p>
          <a:endParaRPr lang="it-IT"/>
        </a:p>
      </dgm:t>
    </dgm:pt>
    <dgm:pt modelId="{CFA08574-0CDB-4D1C-97CD-FD7244FEAE53}">
      <dgm:prSet phldrT="[Testo]" phldr="0"/>
      <dgm:spPr/>
      <dgm:t>
        <a:bodyPr/>
        <a:lstStyle/>
        <a:p>
          <a:r>
            <a:rPr lang="it-IT"/>
            <a:t>Confrontare esperienze</a:t>
          </a:r>
        </a:p>
      </dgm:t>
    </dgm:pt>
    <dgm:pt modelId="{5F01130A-8DE4-4A91-870F-77969E02F44B}" type="parTrans" cxnId="{76F8A8FC-9D56-4A09-9080-80E14D48A595}">
      <dgm:prSet/>
      <dgm:spPr/>
      <dgm:t>
        <a:bodyPr/>
        <a:lstStyle/>
        <a:p>
          <a:endParaRPr lang="it-IT"/>
        </a:p>
      </dgm:t>
    </dgm:pt>
    <dgm:pt modelId="{19167C26-6F6D-472D-91BB-5433E6FAB913}" type="sibTrans" cxnId="{76F8A8FC-9D56-4A09-9080-80E14D48A595}">
      <dgm:prSet/>
      <dgm:spPr/>
      <dgm:t>
        <a:bodyPr/>
        <a:lstStyle/>
        <a:p>
          <a:endParaRPr lang="it-IT"/>
        </a:p>
      </dgm:t>
    </dgm:pt>
    <dgm:pt modelId="{16193302-CD2E-4CAB-BE8B-B5FA601832C4}">
      <dgm:prSet custT="1"/>
      <dgm:spPr/>
      <dgm:t>
        <a:bodyPr/>
        <a:lstStyle/>
        <a:p>
          <a:r>
            <a:rPr lang="it-IT" sz="1200" kern="1200">
              <a:latin typeface="Arial"/>
              <a:ea typeface="+mn-ea"/>
              <a:cs typeface="+mn-cs"/>
            </a:rPr>
            <a:t>Agganciare concetti correlati</a:t>
          </a:r>
        </a:p>
      </dgm:t>
    </dgm:pt>
    <dgm:pt modelId="{A020B106-042A-4C2F-8B54-0EB3CBA12708}" type="parTrans" cxnId="{99D594E7-11AD-4525-8763-2AF5757E147C}">
      <dgm:prSet/>
      <dgm:spPr/>
      <dgm:t>
        <a:bodyPr/>
        <a:lstStyle/>
        <a:p>
          <a:endParaRPr lang="it-IT"/>
        </a:p>
      </dgm:t>
    </dgm:pt>
    <dgm:pt modelId="{BF63DA39-B05E-400F-8889-2B591BD71632}" type="sibTrans" cxnId="{99D594E7-11AD-4525-8763-2AF5757E147C}">
      <dgm:prSet/>
      <dgm:spPr/>
      <dgm:t>
        <a:bodyPr/>
        <a:lstStyle/>
        <a:p>
          <a:endParaRPr lang="it-IT"/>
        </a:p>
      </dgm:t>
    </dgm:pt>
    <dgm:pt modelId="{64BDBBCD-62C1-4B21-9348-3CF279C5F21E}" type="pres">
      <dgm:prSet presAssocID="{64DBCCCF-C64E-4108-B6BA-26BE0E6F71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80338D-9376-47A0-A638-CB891EF10284}" type="pres">
      <dgm:prSet presAssocID="{DDF0D214-A807-4498-855A-555585B80C22}" presName="singleCycle" presStyleCnt="0"/>
      <dgm:spPr/>
    </dgm:pt>
    <dgm:pt modelId="{B0D8A1F1-E8B0-46E4-87C7-1F59A274710E}" type="pres">
      <dgm:prSet presAssocID="{DDF0D214-A807-4498-855A-555585B80C22}" presName="singleCenter" presStyleLbl="node1" presStyleIdx="0" presStyleCnt="5">
        <dgm:presLayoutVars>
          <dgm:chMax val="7"/>
          <dgm:chPref val="7"/>
        </dgm:presLayoutVars>
      </dgm:prSet>
      <dgm:spPr/>
    </dgm:pt>
    <dgm:pt modelId="{EC2CDC94-60BF-4F75-9B08-A306A561224F}" type="pres">
      <dgm:prSet presAssocID="{B1D35D13-4FEB-4AC4-9BF1-2B6E1CC7E9BC}" presName="Name56" presStyleLbl="parChTrans1D2" presStyleIdx="0" presStyleCnt="4"/>
      <dgm:spPr/>
    </dgm:pt>
    <dgm:pt modelId="{2CCA5CE8-CC14-4BBA-9FE6-2DCA8153FDCE}" type="pres">
      <dgm:prSet presAssocID="{0CCEEB68-2504-45C7-A35A-F848ED1C0F13}" presName="text0" presStyleLbl="node1" presStyleIdx="1" presStyleCnt="5">
        <dgm:presLayoutVars>
          <dgm:bulletEnabled val="1"/>
        </dgm:presLayoutVars>
      </dgm:prSet>
      <dgm:spPr/>
    </dgm:pt>
    <dgm:pt modelId="{3662A83B-5211-4603-B6F9-69268C24AA68}" type="pres">
      <dgm:prSet presAssocID="{6B6043C8-4B82-4820-9BD1-B449A6A96D43}" presName="Name56" presStyleLbl="parChTrans1D2" presStyleIdx="1" presStyleCnt="4"/>
      <dgm:spPr/>
    </dgm:pt>
    <dgm:pt modelId="{A58DBAB3-C866-4327-B948-E9603292046E}" type="pres">
      <dgm:prSet presAssocID="{8F7DF06F-5EA7-43F6-8454-C621299977EA}" presName="text0" presStyleLbl="node1" presStyleIdx="2" presStyleCnt="5">
        <dgm:presLayoutVars>
          <dgm:bulletEnabled val="1"/>
        </dgm:presLayoutVars>
      </dgm:prSet>
      <dgm:spPr/>
    </dgm:pt>
    <dgm:pt modelId="{E41837D6-47FB-42F5-85EC-773D1372BCF4}" type="pres">
      <dgm:prSet presAssocID="{5F01130A-8DE4-4A91-870F-77969E02F44B}" presName="Name56" presStyleLbl="parChTrans1D2" presStyleIdx="2" presStyleCnt="4"/>
      <dgm:spPr/>
    </dgm:pt>
    <dgm:pt modelId="{6342DD94-E0E1-4D42-99EB-D87630A4D816}" type="pres">
      <dgm:prSet presAssocID="{CFA08574-0CDB-4D1C-97CD-FD7244FEAE53}" presName="text0" presStyleLbl="node1" presStyleIdx="3" presStyleCnt="5">
        <dgm:presLayoutVars>
          <dgm:bulletEnabled val="1"/>
        </dgm:presLayoutVars>
      </dgm:prSet>
      <dgm:spPr/>
    </dgm:pt>
    <dgm:pt modelId="{7D58F149-CBED-4CF5-A9A4-6FFC9E2350C0}" type="pres">
      <dgm:prSet presAssocID="{A020B106-042A-4C2F-8B54-0EB3CBA12708}" presName="Name56" presStyleLbl="parChTrans1D2" presStyleIdx="3" presStyleCnt="4"/>
      <dgm:spPr/>
    </dgm:pt>
    <dgm:pt modelId="{63870EA9-0AE0-418C-A705-AD8C3C4A71D7}" type="pres">
      <dgm:prSet presAssocID="{16193302-CD2E-4CAB-BE8B-B5FA601832C4}" presName="text0" presStyleLbl="node1" presStyleIdx="4" presStyleCnt="5">
        <dgm:presLayoutVars>
          <dgm:bulletEnabled val="1"/>
        </dgm:presLayoutVars>
      </dgm:prSet>
      <dgm:spPr/>
    </dgm:pt>
  </dgm:ptLst>
  <dgm:cxnLst>
    <dgm:cxn modelId="{9CD0AE28-FC7C-4A5A-9A41-403AA4A98736}" type="presOf" srcId="{B1D35D13-4FEB-4AC4-9BF1-2B6E1CC7E9BC}" destId="{EC2CDC94-60BF-4F75-9B08-A306A561224F}" srcOrd="0" destOrd="0" presId="urn:microsoft.com/office/officeart/2008/layout/RadialCluster"/>
    <dgm:cxn modelId="{B9093B29-77F6-4DE8-B1A3-2677713B31BC}" type="presOf" srcId="{8F7DF06F-5EA7-43F6-8454-C621299977EA}" destId="{A58DBAB3-C866-4327-B948-E9603292046E}" srcOrd="0" destOrd="0" presId="urn:microsoft.com/office/officeart/2008/layout/RadialCluster"/>
    <dgm:cxn modelId="{EDA5965C-862C-488B-B141-3C1E351C985E}" type="presOf" srcId="{0CCEEB68-2504-45C7-A35A-F848ED1C0F13}" destId="{2CCA5CE8-CC14-4BBA-9FE6-2DCA8153FDCE}" srcOrd="0" destOrd="0" presId="urn:microsoft.com/office/officeart/2008/layout/RadialCluster"/>
    <dgm:cxn modelId="{A6A85561-E6F0-4762-9E93-6F1918D472A1}" type="presOf" srcId="{A020B106-042A-4C2F-8B54-0EB3CBA12708}" destId="{7D58F149-CBED-4CF5-A9A4-6FFC9E2350C0}" srcOrd="0" destOrd="0" presId="urn:microsoft.com/office/officeart/2008/layout/RadialCluster"/>
    <dgm:cxn modelId="{F0029043-D844-49BC-935A-3FC284C64D89}" srcId="{DDF0D214-A807-4498-855A-555585B80C22}" destId="{0CCEEB68-2504-45C7-A35A-F848ED1C0F13}" srcOrd="0" destOrd="0" parTransId="{B1D35D13-4FEB-4AC4-9BF1-2B6E1CC7E9BC}" sibTransId="{0D47D0C7-00B1-474F-B172-96915950F015}"/>
    <dgm:cxn modelId="{CE0F524B-5D3A-4725-8535-A35B38DD8A1F}" type="presOf" srcId="{DDF0D214-A807-4498-855A-555585B80C22}" destId="{B0D8A1F1-E8B0-46E4-87C7-1F59A274710E}" srcOrd="0" destOrd="0" presId="urn:microsoft.com/office/officeart/2008/layout/RadialCluster"/>
    <dgm:cxn modelId="{5B8DA74F-3BB8-4410-A630-BB1906DBCAAB}" type="presOf" srcId="{16193302-CD2E-4CAB-BE8B-B5FA601832C4}" destId="{63870EA9-0AE0-418C-A705-AD8C3C4A71D7}" srcOrd="0" destOrd="0" presId="urn:microsoft.com/office/officeart/2008/layout/RadialCluster"/>
    <dgm:cxn modelId="{DA6F7650-0CBD-4ADD-B52A-B125AE239D50}" type="presOf" srcId="{64DBCCCF-C64E-4108-B6BA-26BE0E6F718D}" destId="{64BDBBCD-62C1-4B21-9348-3CF279C5F21E}" srcOrd="0" destOrd="0" presId="urn:microsoft.com/office/officeart/2008/layout/RadialCluster"/>
    <dgm:cxn modelId="{9480C25A-230C-4BAC-B7A0-A54B28658D34}" type="presOf" srcId="{6B6043C8-4B82-4820-9BD1-B449A6A96D43}" destId="{3662A83B-5211-4603-B6F9-69268C24AA68}" srcOrd="0" destOrd="0" presId="urn:microsoft.com/office/officeart/2008/layout/RadialCluster"/>
    <dgm:cxn modelId="{F9905380-D9DC-481B-8B3E-C2FC75C989AE}" srcId="{64DBCCCF-C64E-4108-B6BA-26BE0E6F718D}" destId="{DDF0D214-A807-4498-855A-555585B80C22}" srcOrd="0" destOrd="0" parTransId="{DB0E7FBA-FAF4-4070-B16B-44FB2687AB33}" sibTransId="{18838A21-511B-4AD9-9629-C38614CB6870}"/>
    <dgm:cxn modelId="{0B687BCF-10D2-4062-92B7-A44C1C12E369}" type="presOf" srcId="{CFA08574-0CDB-4D1C-97CD-FD7244FEAE53}" destId="{6342DD94-E0E1-4D42-99EB-D87630A4D816}" srcOrd="0" destOrd="0" presId="urn:microsoft.com/office/officeart/2008/layout/RadialCluster"/>
    <dgm:cxn modelId="{99D594E7-11AD-4525-8763-2AF5757E147C}" srcId="{DDF0D214-A807-4498-855A-555585B80C22}" destId="{16193302-CD2E-4CAB-BE8B-B5FA601832C4}" srcOrd="3" destOrd="0" parTransId="{A020B106-042A-4C2F-8B54-0EB3CBA12708}" sibTransId="{BF63DA39-B05E-400F-8889-2B591BD71632}"/>
    <dgm:cxn modelId="{B75A4DF8-8BB4-43A4-9DCF-64734CE82516}" srcId="{DDF0D214-A807-4498-855A-555585B80C22}" destId="{8F7DF06F-5EA7-43F6-8454-C621299977EA}" srcOrd="1" destOrd="0" parTransId="{6B6043C8-4B82-4820-9BD1-B449A6A96D43}" sibTransId="{FFAFB1FE-339A-4B23-95E3-C00777B7CDF8}"/>
    <dgm:cxn modelId="{7C9E68FB-34B2-4A7F-80EB-3B6744A0BD4A}" type="presOf" srcId="{5F01130A-8DE4-4A91-870F-77969E02F44B}" destId="{E41837D6-47FB-42F5-85EC-773D1372BCF4}" srcOrd="0" destOrd="0" presId="urn:microsoft.com/office/officeart/2008/layout/RadialCluster"/>
    <dgm:cxn modelId="{76F8A8FC-9D56-4A09-9080-80E14D48A595}" srcId="{DDF0D214-A807-4498-855A-555585B80C22}" destId="{CFA08574-0CDB-4D1C-97CD-FD7244FEAE53}" srcOrd="2" destOrd="0" parTransId="{5F01130A-8DE4-4A91-870F-77969E02F44B}" sibTransId="{19167C26-6F6D-472D-91BB-5433E6FAB913}"/>
    <dgm:cxn modelId="{6860D36A-0B4B-465C-9E37-BCC829AAA393}" type="presParOf" srcId="{64BDBBCD-62C1-4B21-9348-3CF279C5F21E}" destId="{6580338D-9376-47A0-A638-CB891EF10284}" srcOrd="0" destOrd="0" presId="urn:microsoft.com/office/officeart/2008/layout/RadialCluster"/>
    <dgm:cxn modelId="{3EF3FEC5-0354-4BD1-9DA1-ED6E91475EF5}" type="presParOf" srcId="{6580338D-9376-47A0-A638-CB891EF10284}" destId="{B0D8A1F1-E8B0-46E4-87C7-1F59A274710E}" srcOrd="0" destOrd="0" presId="urn:microsoft.com/office/officeart/2008/layout/RadialCluster"/>
    <dgm:cxn modelId="{E59B94A8-C7B2-40E4-9A15-96F7FA4400B6}" type="presParOf" srcId="{6580338D-9376-47A0-A638-CB891EF10284}" destId="{EC2CDC94-60BF-4F75-9B08-A306A561224F}" srcOrd="1" destOrd="0" presId="urn:microsoft.com/office/officeart/2008/layout/RadialCluster"/>
    <dgm:cxn modelId="{75F26AA5-C10B-4EAB-82E3-F4F10ED3B6E2}" type="presParOf" srcId="{6580338D-9376-47A0-A638-CB891EF10284}" destId="{2CCA5CE8-CC14-4BBA-9FE6-2DCA8153FDCE}" srcOrd="2" destOrd="0" presId="urn:microsoft.com/office/officeart/2008/layout/RadialCluster"/>
    <dgm:cxn modelId="{BF50D1EA-00BA-44FF-868A-AED24C11710A}" type="presParOf" srcId="{6580338D-9376-47A0-A638-CB891EF10284}" destId="{3662A83B-5211-4603-B6F9-69268C24AA68}" srcOrd="3" destOrd="0" presId="urn:microsoft.com/office/officeart/2008/layout/RadialCluster"/>
    <dgm:cxn modelId="{EAA26077-74B5-4772-B15C-65CB6788E96E}" type="presParOf" srcId="{6580338D-9376-47A0-A638-CB891EF10284}" destId="{A58DBAB3-C866-4327-B948-E9603292046E}" srcOrd="4" destOrd="0" presId="urn:microsoft.com/office/officeart/2008/layout/RadialCluster"/>
    <dgm:cxn modelId="{87152CC5-F92F-4823-B483-0FEB9571D8D5}" type="presParOf" srcId="{6580338D-9376-47A0-A638-CB891EF10284}" destId="{E41837D6-47FB-42F5-85EC-773D1372BCF4}" srcOrd="5" destOrd="0" presId="urn:microsoft.com/office/officeart/2008/layout/RadialCluster"/>
    <dgm:cxn modelId="{AF1F3782-71E4-45DD-9EC2-C0478ECC4510}" type="presParOf" srcId="{6580338D-9376-47A0-A638-CB891EF10284}" destId="{6342DD94-E0E1-4D42-99EB-D87630A4D816}" srcOrd="6" destOrd="0" presId="urn:microsoft.com/office/officeart/2008/layout/RadialCluster"/>
    <dgm:cxn modelId="{1CBF18CB-2003-4734-88C5-BF77690B54A0}" type="presParOf" srcId="{6580338D-9376-47A0-A638-CB891EF10284}" destId="{7D58F149-CBED-4CF5-A9A4-6FFC9E2350C0}" srcOrd="7" destOrd="0" presId="urn:microsoft.com/office/officeart/2008/layout/RadialCluster"/>
    <dgm:cxn modelId="{9A798AB6-320B-4B5F-950B-D980853C1F6A}" type="presParOf" srcId="{6580338D-9376-47A0-A638-CB891EF10284}" destId="{63870EA9-0AE0-418C-A705-AD8C3C4A71D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8A1F1-E8B0-46E4-87C7-1F59A274710E}">
      <dsp:nvSpPr>
        <dsp:cNvPr id="0" name=""/>
        <dsp:cNvSpPr/>
      </dsp:nvSpPr>
      <dsp:spPr>
        <a:xfrm>
          <a:off x="4775387" y="2121626"/>
          <a:ext cx="1818536" cy="1818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LA CONVERSAZIONE INIZIALE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SERVE A</a:t>
          </a:r>
        </a:p>
      </dsp:txBody>
      <dsp:txXfrm>
        <a:off x="4864161" y="2210400"/>
        <a:ext cx="1640988" cy="1640988"/>
      </dsp:txXfrm>
    </dsp:sp>
    <dsp:sp modelId="{EC2CDC94-60BF-4F75-9B08-A306A561224F}">
      <dsp:nvSpPr>
        <dsp:cNvPr id="0" name=""/>
        <dsp:cNvSpPr/>
      </dsp:nvSpPr>
      <dsp:spPr>
        <a:xfrm rot="16200000">
          <a:off x="5233313" y="1670283"/>
          <a:ext cx="902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685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A5CE8-CC14-4BBA-9FE6-2DCA8153FDCE}">
      <dsp:nvSpPr>
        <dsp:cNvPr id="0" name=""/>
        <dsp:cNvSpPr/>
      </dsp:nvSpPr>
      <dsp:spPr>
        <a:xfrm>
          <a:off x="5075446" y="520"/>
          <a:ext cx="1218419" cy="12184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Esplicitare preconoscenze</a:t>
          </a:r>
        </a:p>
      </dsp:txBody>
      <dsp:txXfrm>
        <a:off x="5134924" y="59998"/>
        <a:ext cx="1099463" cy="1099463"/>
      </dsp:txXfrm>
    </dsp:sp>
    <dsp:sp modelId="{3662A83B-5211-4603-B6F9-69268C24AA68}">
      <dsp:nvSpPr>
        <dsp:cNvPr id="0" name=""/>
        <dsp:cNvSpPr/>
      </dsp:nvSpPr>
      <dsp:spPr>
        <a:xfrm>
          <a:off x="6593924" y="3030894"/>
          <a:ext cx="902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685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DBAB3-C866-4327-B948-E9603292046E}">
      <dsp:nvSpPr>
        <dsp:cNvPr id="0" name=""/>
        <dsp:cNvSpPr/>
      </dsp:nvSpPr>
      <dsp:spPr>
        <a:xfrm>
          <a:off x="7496609" y="2421684"/>
          <a:ext cx="1218419" cy="12184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Verificare apprendimenti pregressi</a:t>
          </a:r>
        </a:p>
      </dsp:txBody>
      <dsp:txXfrm>
        <a:off x="7556087" y="2481162"/>
        <a:ext cx="1099463" cy="1099463"/>
      </dsp:txXfrm>
    </dsp:sp>
    <dsp:sp modelId="{E41837D6-47FB-42F5-85EC-773D1372BCF4}">
      <dsp:nvSpPr>
        <dsp:cNvPr id="0" name=""/>
        <dsp:cNvSpPr/>
      </dsp:nvSpPr>
      <dsp:spPr>
        <a:xfrm rot="5400000">
          <a:off x="5233313" y="4391505"/>
          <a:ext cx="902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685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2DD94-E0E1-4D42-99EB-D87630A4D816}">
      <dsp:nvSpPr>
        <dsp:cNvPr id="0" name=""/>
        <dsp:cNvSpPr/>
      </dsp:nvSpPr>
      <dsp:spPr>
        <a:xfrm>
          <a:off x="5075446" y="4842848"/>
          <a:ext cx="1218419" cy="12184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Confrontare esperienze</a:t>
          </a:r>
        </a:p>
      </dsp:txBody>
      <dsp:txXfrm>
        <a:off x="5134924" y="4902326"/>
        <a:ext cx="1099463" cy="1099463"/>
      </dsp:txXfrm>
    </dsp:sp>
    <dsp:sp modelId="{7D58F149-CBED-4CF5-A9A4-6FFC9E2350C0}">
      <dsp:nvSpPr>
        <dsp:cNvPr id="0" name=""/>
        <dsp:cNvSpPr/>
      </dsp:nvSpPr>
      <dsp:spPr>
        <a:xfrm rot="10800000">
          <a:off x="3872702" y="3030894"/>
          <a:ext cx="902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685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70EA9-0AE0-418C-A705-AD8C3C4A71D7}">
      <dsp:nvSpPr>
        <dsp:cNvPr id="0" name=""/>
        <dsp:cNvSpPr/>
      </dsp:nvSpPr>
      <dsp:spPr>
        <a:xfrm>
          <a:off x="2654282" y="2421684"/>
          <a:ext cx="1218419" cy="12184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Arial"/>
              <a:ea typeface="+mn-ea"/>
              <a:cs typeface="+mn-cs"/>
            </a:rPr>
            <a:t>Agganciare concetti correlati</a:t>
          </a:r>
        </a:p>
      </dsp:txBody>
      <dsp:txXfrm>
        <a:off x="2713760" y="2481162"/>
        <a:ext cx="1099463" cy="1099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F988A-2B01-4F55-A545-6902CEA780A6}" type="datetimeFigureOut">
              <a:t>03/10/2025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D70F-8FF0-4F8A-B964-53EE2E5080E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F5386-C1CB-2264-3E39-19CC5BD12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CD904-6D4B-18C7-BF64-CA6EABB53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5C5FC-B708-7C35-D8F0-6C03B78B7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VIgotsky</a:t>
            </a:r>
            <a:r>
              <a:rPr lang="en-US">
                <a:ea typeface="Calibri"/>
                <a:cs typeface="Calibri"/>
              </a:rPr>
              <a:t> scaffolding in prima </a:t>
            </a:r>
            <a:r>
              <a:rPr lang="en-US" err="1">
                <a:ea typeface="Calibri"/>
                <a:cs typeface="Calibri"/>
              </a:rPr>
              <a:t>linea</a:t>
            </a:r>
            <a:r>
              <a:rPr lang="en-US">
                <a:ea typeface="Calibri"/>
                <a:cs typeface="Calibri"/>
              </a:rPr>
              <a:t> le </a:t>
            </a:r>
            <a:r>
              <a:rPr lang="en-US" err="1">
                <a:ea typeface="Calibri"/>
                <a:cs typeface="Calibri"/>
              </a:rPr>
              <a:t>preconoscenze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servono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individuare</a:t>
            </a:r>
            <a:r>
              <a:rPr lang="en-US">
                <a:ea typeface="Calibri"/>
                <a:cs typeface="Calibri"/>
              </a:rPr>
              <a:t> il </a:t>
            </a:r>
            <a:r>
              <a:rPr lang="en-US" err="1">
                <a:ea typeface="Calibri"/>
                <a:cs typeface="Calibri"/>
              </a:rPr>
              <a:t>livello</a:t>
            </a:r>
            <a:r>
              <a:rPr lang="en-US">
                <a:ea typeface="Calibri"/>
                <a:cs typeface="Calibri"/>
              </a:rPr>
              <a:t> di </a:t>
            </a:r>
            <a:r>
              <a:rPr lang="en-US" err="1">
                <a:ea typeface="Calibri"/>
                <a:cs typeface="Calibri"/>
              </a:rPr>
              <a:t>sviluppo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individuale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immaginere</a:t>
            </a:r>
            <a:r>
              <a:rPr lang="en-US">
                <a:ea typeface="Calibri"/>
                <a:cs typeface="Calibri"/>
              </a:rPr>
              <a:t> il </a:t>
            </a:r>
            <a:r>
              <a:rPr lang="en-US" err="1">
                <a:ea typeface="Calibri"/>
                <a:cs typeface="Calibri"/>
              </a:rPr>
              <a:t>livello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prossimale</a:t>
            </a:r>
          </a:p>
          <a:p>
            <a:r>
              <a:rPr lang="en-US">
                <a:ea typeface="Calibri"/>
                <a:cs typeface="Calibri"/>
              </a:rPr>
              <a:t>Ausubel </a:t>
            </a:r>
            <a:r>
              <a:rPr lang="en-US" err="1">
                <a:ea typeface="Calibri"/>
                <a:cs typeface="Calibri"/>
              </a:rPr>
              <a:t>aggancio</a:t>
            </a:r>
            <a:r>
              <a:rPr lang="en-US">
                <a:ea typeface="Calibri"/>
                <a:cs typeface="Calibri"/>
              </a:rPr>
              <a:t> alle </a:t>
            </a:r>
            <a:r>
              <a:rPr lang="en-US" err="1">
                <a:ea typeface="Calibri"/>
                <a:cs typeface="Calibri"/>
              </a:rPr>
              <a:t>cose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già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possiedo</a:t>
            </a:r>
            <a:r>
              <a:rPr lang="en-US">
                <a:ea typeface="Calibri"/>
                <a:cs typeface="Calibri"/>
              </a:rPr>
              <a:t>...</a:t>
            </a:r>
            <a:r>
              <a:rPr lang="en-US" err="1">
                <a:ea typeface="Calibri"/>
                <a:cs typeface="Calibri"/>
              </a:rPr>
              <a:t>motivare</a:t>
            </a:r>
            <a:r>
              <a:rPr lang="en-US">
                <a:ea typeface="Calibri"/>
                <a:cs typeface="Calibri"/>
              </a:rPr>
              <a:t> l SCELTA … lo </a:t>
            </a:r>
            <a:r>
              <a:rPr lang="en-US" err="1">
                <a:ea typeface="Calibri"/>
                <a:cs typeface="Calibri"/>
              </a:rPr>
              <a:t>colleghiamo</a:t>
            </a:r>
            <a:r>
              <a:rPr lang="en-US">
                <a:ea typeface="Calibri"/>
                <a:cs typeface="Calibri"/>
              </a:rPr>
              <a:t> con le </a:t>
            </a:r>
            <a:r>
              <a:rPr lang="en-US" err="1">
                <a:ea typeface="Calibri"/>
                <a:cs typeface="Calibri"/>
              </a:rPr>
              <a:t>preconoscenze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dei</a:t>
            </a:r>
            <a:r>
              <a:rPr lang="en-US">
                <a:ea typeface="Calibri"/>
                <a:cs typeface="Calibri"/>
              </a:rPr>
              <a:t> bambini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4F7DC-A8F4-5116-6038-8E8363D2E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4D70F-8FF0-4F8A-B964-53EE2E5080E6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30998-99F3-857B-DCCD-8DAB98217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193F1-2C8A-FCDE-70FF-510330B04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76311-8426-6D6A-01FD-40556F628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VIgotsky</a:t>
            </a:r>
            <a:r>
              <a:rPr lang="en-US">
                <a:ea typeface="Calibri"/>
                <a:cs typeface="Calibri"/>
              </a:rPr>
              <a:t> scaffolding in prima </a:t>
            </a:r>
            <a:r>
              <a:rPr lang="en-US" err="1">
                <a:ea typeface="Calibri"/>
                <a:cs typeface="Calibri"/>
              </a:rPr>
              <a:t>linea</a:t>
            </a:r>
            <a:r>
              <a:rPr lang="en-US">
                <a:ea typeface="Calibri"/>
                <a:cs typeface="Calibri"/>
              </a:rPr>
              <a:t> le </a:t>
            </a:r>
            <a:r>
              <a:rPr lang="en-US" err="1">
                <a:ea typeface="Calibri"/>
                <a:cs typeface="Calibri"/>
              </a:rPr>
              <a:t>preconoscenze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servono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individuare</a:t>
            </a:r>
            <a:r>
              <a:rPr lang="en-US">
                <a:ea typeface="Calibri"/>
                <a:cs typeface="Calibri"/>
              </a:rPr>
              <a:t> il </a:t>
            </a:r>
            <a:r>
              <a:rPr lang="en-US" err="1">
                <a:ea typeface="Calibri"/>
                <a:cs typeface="Calibri"/>
              </a:rPr>
              <a:t>livello</a:t>
            </a:r>
            <a:r>
              <a:rPr lang="en-US">
                <a:ea typeface="Calibri"/>
                <a:cs typeface="Calibri"/>
              </a:rPr>
              <a:t> di </a:t>
            </a:r>
            <a:r>
              <a:rPr lang="en-US" err="1">
                <a:ea typeface="Calibri"/>
                <a:cs typeface="Calibri"/>
              </a:rPr>
              <a:t>sviluppo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individuale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immaginere</a:t>
            </a:r>
            <a:r>
              <a:rPr lang="en-US">
                <a:ea typeface="Calibri"/>
                <a:cs typeface="Calibri"/>
              </a:rPr>
              <a:t> il </a:t>
            </a:r>
            <a:r>
              <a:rPr lang="en-US" err="1">
                <a:ea typeface="Calibri"/>
                <a:cs typeface="Calibri"/>
              </a:rPr>
              <a:t>livello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prossimale</a:t>
            </a:r>
          </a:p>
          <a:p>
            <a:r>
              <a:rPr lang="en-US">
                <a:ea typeface="Calibri"/>
                <a:cs typeface="Calibri"/>
              </a:rPr>
              <a:t>Ausubel </a:t>
            </a:r>
            <a:r>
              <a:rPr lang="en-US" err="1">
                <a:ea typeface="Calibri"/>
                <a:cs typeface="Calibri"/>
              </a:rPr>
              <a:t>aggancio</a:t>
            </a:r>
            <a:r>
              <a:rPr lang="en-US">
                <a:ea typeface="Calibri"/>
                <a:cs typeface="Calibri"/>
              </a:rPr>
              <a:t> alle </a:t>
            </a:r>
            <a:r>
              <a:rPr lang="en-US" err="1">
                <a:ea typeface="Calibri"/>
                <a:cs typeface="Calibri"/>
              </a:rPr>
              <a:t>cose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già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possiedo</a:t>
            </a:r>
            <a:r>
              <a:rPr lang="en-US">
                <a:ea typeface="Calibri"/>
                <a:cs typeface="Calibri"/>
              </a:rPr>
              <a:t>...</a:t>
            </a:r>
            <a:r>
              <a:rPr lang="en-US" err="1">
                <a:ea typeface="Calibri"/>
                <a:cs typeface="Calibri"/>
              </a:rPr>
              <a:t>motivare</a:t>
            </a:r>
            <a:r>
              <a:rPr lang="en-US">
                <a:ea typeface="Calibri"/>
                <a:cs typeface="Calibri"/>
              </a:rPr>
              <a:t> l SCELTA … lo </a:t>
            </a:r>
            <a:r>
              <a:rPr lang="en-US" err="1">
                <a:ea typeface="Calibri"/>
                <a:cs typeface="Calibri"/>
              </a:rPr>
              <a:t>colleghiamo</a:t>
            </a:r>
            <a:r>
              <a:rPr lang="en-US">
                <a:ea typeface="Calibri"/>
                <a:cs typeface="Calibri"/>
              </a:rPr>
              <a:t> con le </a:t>
            </a:r>
            <a:r>
              <a:rPr lang="en-US" err="1">
                <a:ea typeface="Calibri"/>
                <a:cs typeface="Calibri"/>
              </a:rPr>
              <a:t>preconoscenze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dei</a:t>
            </a:r>
            <a:r>
              <a:rPr lang="en-US">
                <a:ea typeface="Calibri"/>
                <a:cs typeface="Calibri"/>
              </a:rPr>
              <a:t> bambini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11155-DD50-F7EA-98F1-5BC6E6962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4D70F-8FF0-4F8A-B964-53EE2E5080E6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5B437-9F7F-861C-BD43-66E461FB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8322E-F1E3-37DF-3C4F-3661B14FF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6D42EF-37A4-05B5-95D0-66D48EF00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VIgotsky</a:t>
            </a:r>
            <a:r>
              <a:rPr lang="en-US">
                <a:ea typeface="Calibri"/>
                <a:cs typeface="Calibri"/>
              </a:rPr>
              <a:t> scaffolding in prima </a:t>
            </a:r>
            <a:r>
              <a:rPr lang="en-US" err="1">
                <a:ea typeface="Calibri"/>
                <a:cs typeface="Calibri"/>
              </a:rPr>
              <a:t>linea</a:t>
            </a:r>
            <a:r>
              <a:rPr lang="en-US">
                <a:ea typeface="Calibri"/>
                <a:cs typeface="Calibri"/>
              </a:rPr>
              <a:t> le </a:t>
            </a:r>
            <a:r>
              <a:rPr lang="en-US" err="1">
                <a:ea typeface="Calibri"/>
                <a:cs typeface="Calibri"/>
              </a:rPr>
              <a:t>preconoscenze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servono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individuare</a:t>
            </a:r>
            <a:r>
              <a:rPr lang="en-US">
                <a:ea typeface="Calibri"/>
                <a:cs typeface="Calibri"/>
              </a:rPr>
              <a:t> il </a:t>
            </a:r>
            <a:r>
              <a:rPr lang="en-US" err="1">
                <a:ea typeface="Calibri"/>
                <a:cs typeface="Calibri"/>
              </a:rPr>
              <a:t>livello</a:t>
            </a:r>
            <a:r>
              <a:rPr lang="en-US">
                <a:ea typeface="Calibri"/>
                <a:cs typeface="Calibri"/>
              </a:rPr>
              <a:t> di </a:t>
            </a:r>
            <a:r>
              <a:rPr lang="en-US" err="1">
                <a:ea typeface="Calibri"/>
                <a:cs typeface="Calibri"/>
              </a:rPr>
              <a:t>sviluppo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individuale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immaginere</a:t>
            </a:r>
            <a:r>
              <a:rPr lang="en-US">
                <a:ea typeface="Calibri"/>
                <a:cs typeface="Calibri"/>
              </a:rPr>
              <a:t> il </a:t>
            </a:r>
            <a:r>
              <a:rPr lang="en-US" err="1">
                <a:ea typeface="Calibri"/>
                <a:cs typeface="Calibri"/>
              </a:rPr>
              <a:t>livello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prossimale</a:t>
            </a:r>
          </a:p>
          <a:p>
            <a:r>
              <a:rPr lang="en-US">
                <a:ea typeface="Calibri"/>
                <a:cs typeface="Calibri"/>
              </a:rPr>
              <a:t>Ausubel </a:t>
            </a:r>
            <a:r>
              <a:rPr lang="en-US" err="1">
                <a:ea typeface="Calibri"/>
                <a:cs typeface="Calibri"/>
              </a:rPr>
              <a:t>aggancio</a:t>
            </a:r>
            <a:r>
              <a:rPr lang="en-US">
                <a:ea typeface="Calibri"/>
                <a:cs typeface="Calibri"/>
              </a:rPr>
              <a:t> alle </a:t>
            </a:r>
            <a:r>
              <a:rPr lang="en-US" err="1">
                <a:ea typeface="Calibri"/>
                <a:cs typeface="Calibri"/>
              </a:rPr>
              <a:t>cose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già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possiedo</a:t>
            </a:r>
            <a:r>
              <a:rPr lang="en-US">
                <a:ea typeface="Calibri"/>
                <a:cs typeface="Calibri"/>
              </a:rPr>
              <a:t>...</a:t>
            </a:r>
            <a:r>
              <a:rPr lang="en-US" err="1">
                <a:ea typeface="Calibri"/>
                <a:cs typeface="Calibri"/>
              </a:rPr>
              <a:t>motivare</a:t>
            </a:r>
            <a:r>
              <a:rPr lang="en-US">
                <a:ea typeface="Calibri"/>
                <a:cs typeface="Calibri"/>
              </a:rPr>
              <a:t> l SCELTA … lo </a:t>
            </a:r>
            <a:r>
              <a:rPr lang="en-US" err="1">
                <a:ea typeface="Calibri"/>
                <a:cs typeface="Calibri"/>
              </a:rPr>
              <a:t>colleghiamo</a:t>
            </a:r>
            <a:r>
              <a:rPr lang="en-US">
                <a:ea typeface="Calibri"/>
                <a:cs typeface="Calibri"/>
              </a:rPr>
              <a:t> con le </a:t>
            </a:r>
            <a:r>
              <a:rPr lang="en-US" err="1">
                <a:ea typeface="Calibri"/>
                <a:cs typeface="Calibri"/>
              </a:rPr>
              <a:t>preconoscenze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dei</a:t>
            </a:r>
            <a:r>
              <a:rPr lang="en-US">
                <a:ea typeface="Calibri"/>
                <a:cs typeface="Calibri"/>
              </a:rPr>
              <a:t> bambini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99B50-E7A8-6E6B-9853-92944343D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4D70F-8FF0-4F8A-B964-53EE2E5080E6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Vygotski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scaffolding,Ausubel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aggancio</a:t>
            </a:r>
          </a:p>
          <a:p>
            <a:r>
              <a:rPr lang="en-US">
                <a:ea typeface="Calibri"/>
                <a:cs typeface="Calibri"/>
              </a:rPr>
              <a:t>Sono </a:t>
            </a:r>
            <a:r>
              <a:rPr lang="en-US" err="1">
                <a:ea typeface="Calibri"/>
                <a:cs typeface="Calibri"/>
              </a:rPr>
              <a:t>indispensabili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stabilire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degli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obiettivi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4D70F-8FF0-4F8A-B964-53EE2E5080E6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Ausubel </a:t>
            </a:r>
            <a:r>
              <a:rPr lang="en-US" err="1">
                <a:ea typeface="Calibri"/>
                <a:cs typeface="Calibri"/>
              </a:rPr>
              <a:t>agganciare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concetti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4D70F-8FF0-4F8A-B964-53EE2E5080E6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Conversazione </a:t>
            </a:r>
            <a:r>
              <a:rPr lang="en-US" err="1">
                <a:ea typeface="Calibri"/>
                <a:cs typeface="Calibri"/>
              </a:rPr>
              <a:t>iniziale</a:t>
            </a:r>
            <a:r>
              <a:rPr lang="en-US">
                <a:ea typeface="Calibri"/>
                <a:cs typeface="Calibri"/>
              </a:rPr>
              <a:t> e il </a:t>
            </a:r>
            <a:r>
              <a:rPr lang="en-US" err="1">
                <a:ea typeface="Calibri"/>
                <a:cs typeface="Calibri"/>
              </a:rPr>
              <a:t>contesto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idealogico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ascolto</a:t>
            </a:r>
            <a:r>
              <a:rPr lang="en-US">
                <a:ea typeface="Calibri"/>
                <a:cs typeface="Calibri"/>
              </a:rPr>
              <a:t> in senso </a:t>
            </a:r>
            <a:r>
              <a:rPr lang="en-US" err="1">
                <a:ea typeface="Calibri"/>
                <a:cs typeface="Calibri"/>
              </a:rPr>
              <a:t>pedagogico</a:t>
            </a:r>
            <a:r>
              <a:rPr lang="en-US">
                <a:ea typeface="Calibri"/>
                <a:cs typeface="Calibri"/>
              </a:rPr>
              <a:t>, per </a:t>
            </a:r>
            <a:r>
              <a:rPr lang="en-US" err="1">
                <a:ea typeface="Calibri"/>
                <a:cs typeface="Calibri"/>
              </a:rPr>
              <a:t>individuare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messaggi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arrivano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4D70F-8FF0-4F8A-B964-53EE2E5080E6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4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7D7F1-3EE6-385C-366F-2B1600DF8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47742A-83A9-2078-F40D-57E7A2B5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95DC31-AB37-4B5F-36D6-7AB10CF2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1013B5-D595-CF45-3A6A-5CD3F90F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46F524-0413-8AC8-D470-F0ED6C84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3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98DFF-4CD8-E440-3577-25ACE7CC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A52DA7-2185-F008-F0F4-56D302FC1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5A0525-E78A-33CA-8994-2CC20176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A34435-9717-6FCD-CB69-DD6C2795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50108-53E0-2F93-1235-42072197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36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7A2053-70CA-06CC-EE64-4CB063DF0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D12A77-6F46-F91D-CD30-EDA497F8C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CA35B6-4E31-BEBE-D915-443197F2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5FA9B8-A229-089B-A4AB-1C9CC5D5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6C4BE-C657-38A6-C196-73323FC1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82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813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testo 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886" y="1224549"/>
            <a:ext cx="5335807" cy="427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3009E822-87A0-4137-93CF-8FD29631D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5309" y="1224550"/>
            <a:ext cx="5436951" cy="427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7" name="Rettangolo">
            <a:extLst>
              <a:ext uri="{FF2B5EF4-FFF2-40B4-BE49-F238E27FC236}">
                <a16:creationId xmlns:a16="http://schemas.microsoft.com/office/drawing/2014/main" id="{45103F38-AD14-4CE1-9503-FDED0B0529CA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8" name="Immagine 17" descr="Immagine 8">
            <a:extLst>
              <a:ext uri="{FF2B5EF4-FFF2-40B4-BE49-F238E27FC236}">
                <a16:creationId xmlns:a16="http://schemas.microsoft.com/office/drawing/2014/main" id="{C229BCD8-E8C2-4CCD-9EEC-7571759C0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a">
            <a:extLst>
              <a:ext uri="{FF2B5EF4-FFF2-40B4-BE49-F238E27FC236}">
                <a16:creationId xmlns:a16="http://schemas.microsoft.com/office/drawing/2014/main" id="{048D9286-A498-478E-813D-A6A2941C5172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DBF75A18-5BA0-441F-85A7-4B96E8DD64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10E0163-9A44-4B57-BCCC-C63E3A25285F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045CCC8A-75D9-4269-B81F-88CCAAD36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992980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enza linea, per titoli su più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75966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con li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A2D094F-B092-459F-91ED-7E37BFB995B4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3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6B395-66AE-AE17-E39F-3F2F8CF2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98BE25-9558-7E23-DE5A-DAB05CF5C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2F4013-8106-3384-E9B8-0BC2409C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4B653-E328-1886-E2C0-356D5960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41E136-9F86-3728-1559-D817F2F1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21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806BF3-07C4-C39D-236C-9D5F918F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D2DE70-BEB1-9AED-BA71-7B284D2A8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F37739-DEAB-7F57-6E48-5B77891D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2777BD-5D40-4503-8A90-6F53AA0B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E79B60-C689-2811-656D-1E21AD11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12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CE3A9-915E-182E-EF09-B19F5253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C984F2-D099-2CF3-181F-E751AEBF8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255647-F005-DF6E-18F4-378088867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1FAAEB-8936-56AD-ADC3-43491CF1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EAC7E5-A049-B573-F0EC-07B4D105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97F2DB-30F5-04B8-58EE-9DC9429F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28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FAE6D-4758-1E94-53A7-086C7A0B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395483-A238-5D25-E8FE-1150D3985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A2705E-F899-7E2B-B96B-C30671C05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90BEAD-C9EE-35C0-7E96-FA89CAE30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7AF977-AF4A-F0EA-07C0-BEA7661A8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5F17F9-7F83-2A55-7867-EA8949EE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0442646-0C7F-4316-23C5-EC865ACD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77F8974-28B9-7166-26EB-A2021318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9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EC00D-FBDB-6E00-0198-AFC1A2BD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9E300A-1CD9-4C34-53C7-53BEDFD1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478FC8-EE7B-E1EB-211E-D4E71714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13AA6E-9EA8-5748-E6D8-BABA8F5E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7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2DB791-236A-3E5B-1C97-DC75CCDB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679438-6D6C-E11D-3282-2FC6CFB6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E6C866-DC9B-6721-C2B0-8A0D4AFD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9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678D9-418F-686E-2DAB-C3B7885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A49EFE-0DB6-6844-8EC6-764064F2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9544F1-E8C7-8579-4801-60B3FD0D6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E3EB2F-5345-C596-7A82-E96B5F81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D0BD4E-733F-B9F6-05A6-A38B8B0C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A59353-D567-3AFA-AB5B-53B82418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43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A7A78-A8CE-8007-A6CE-3BC1C2DB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C7A0E60-36D6-38EB-C742-244AEA683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97A26B-3AC9-61C3-3AF4-F355FD466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5735B1-B4CC-C115-4869-6F8434FE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8A17B9-90CD-2D38-AA4C-30AD85C6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81169F-DCBB-EEA1-C609-6C8FD178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56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A363B7-FE7E-A960-5BFE-EBF78C86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2181F1-1551-264B-631D-C3E4A8EB2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22A3A-EED9-274C-A937-6CA478DC5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AA50A-BE0D-984F-B71C-8D5323FFCF13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97E3F4-822D-35BA-1AAF-734EA7EFE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470BED-493C-B04F-EBAD-4EBB70676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2FB549-680E-4A47-9E10-1DD10410E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1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EA2E-F2F5-5466-5F28-E2CD248FF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7ADCA3B-FBB8-BF46-F03E-3CCBD183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7EFE49-2949-7FBA-E01A-6EDC11370FC1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C62726-6219-BEB6-4662-12DA6D9476CE}"/>
              </a:ext>
            </a:extLst>
          </p:cNvPr>
          <p:cNvSpPr txBox="1"/>
          <p:nvPr/>
        </p:nvSpPr>
        <p:spPr>
          <a:xfrm>
            <a:off x="1537855" y="1017716"/>
            <a:ext cx="9116290" cy="51834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>
                <a:solidFill>
                  <a:srgbClr val="002060"/>
                </a:solidFill>
                <a:latin typeface="Maiandra GD"/>
              </a:rPr>
              <a:t>CORSO DI LAUREA</a:t>
            </a:r>
          </a:p>
          <a:p>
            <a:pPr algn="ctr">
              <a:lnSpc>
                <a:spcPct val="150000"/>
              </a:lnSpc>
            </a:pPr>
            <a:r>
              <a:rPr lang="it-IT" sz="2200" b="1">
                <a:solidFill>
                  <a:srgbClr val="002060"/>
                </a:solidFill>
                <a:latin typeface="Maiandra GD"/>
              </a:rPr>
              <a:t>IN SCIENZE DELLA FORMAZIONE PRIMARIA</a:t>
            </a:r>
          </a:p>
          <a:p>
            <a:pPr algn="ctr">
              <a:lnSpc>
                <a:spcPts val="120"/>
              </a:lnSpc>
            </a:pPr>
            <a:endParaRPr lang="it-IT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algn="ctr"/>
            <a:endParaRPr lang="it-IT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algn="ctr"/>
            <a:endParaRPr lang="it-IT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algn="ctr"/>
            <a:r>
              <a:rPr lang="it-IT" sz="3200" b="1">
                <a:solidFill>
                  <a:srgbClr val="0070C0"/>
                </a:solidFill>
                <a:ea typeface="Calibri"/>
                <a:cs typeface="Calibri"/>
              </a:rPr>
              <a:t>Tirocinio – T2</a:t>
            </a:r>
          </a:p>
          <a:p>
            <a:pPr algn="ctr"/>
            <a:endParaRPr lang="it-IT" sz="3200" b="1">
              <a:solidFill>
                <a:srgbClr val="0070C0"/>
              </a:solidFill>
              <a:ea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it-IT" sz="3200" b="1">
                <a:solidFill>
                  <a:srgbClr val="FF6600"/>
                </a:solidFill>
                <a:ea typeface="Calibri"/>
                <a:cs typeface="Calibri"/>
              </a:rPr>
              <a:t>PRECONOSCENZE E FORMULAZIONE DEGLI OBIETTIVI DI APPRENDIMENTO</a:t>
            </a:r>
            <a:endParaRPr lang="it-IT" sz="3200" b="1">
              <a:solidFill>
                <a:srgbClr val="0070C0"/>
              </a:solidFill>
              <a:ea typeface="Calibri"/>
              <a:cs typeface="Calibri"/>
            </a:endParaRPr>
          </a:p>
          <a:p>
            <a:pPr algn="ctr"/>
            <a:r>
              <a:rPr lang="it-IT" sz="3200" b="1">
                <a:solidFill>
                  <a:srgbClr val="0070C0"/>
                </a:solidFill>
                <a:ea typeface="Calibri"/>
                <a:cs typeface="Calibri"/>
              </a:rPr>
              <a:t>3/10/2025</a:t>
            </a:r>
          </a:p>
          <a:p>
            <a:pPr algn="ctr"/>
            <a:endParaRPr lang="it-IT">
              <a:solidFill>
                <a:srgbClr val="18355A"/>
              </a:solidFill>
              <a:latin typeface="Maiandra GD" panose="020E0502030308020204" pitchFamily="34" charset="0"/>
            </a:endParaRPr>
          </a:p>
          <a:p>
            <a:pPr algn="ctr"/>
            <a:endParaRPr lang="it-IT">
              <a:solidFill>
                <a:srgbClr val="18355A"/>
              </a:solidFill>
              <a:latin typeface="Maiandra GD" panose="020E0502030308020204" pitchFamily="34" charset="0"/>
            </a:endParaRPr>
          </a:p>
          <a:p>
            <a:pPr algn="ctr"/>
            <a:r>
              <a:rPr lang="it-IT" sz="1600">
                <a:solidFill>
                  <a:srgbClr val="18355A"/>
                </a:solidFill>
                <a:latin typeface="Maiandra GD"/>
              </a:rPr>
              <a:t>A cura del gruppo Tutor di Tirocinio</a:t>
            </a:r>
          </a:p>
          <a:p>
            <a:pPr algn="ctr"/>
            <a:r>
              <a:rPr lang="it-IT" sz="1600">
                <a:solidFill>
                  <a:srgbClr val="18355A"/>
                </a:solidFill>
                <a:latin typeface="Maiandra GD"/>
              </a:rPr>
              <a:t>T2-T3</a:t>
            </a:r>
          </a:p>
        </p:txBody>
      </p:sp>
      <p:pic>
        <p:nvPicPr>
          <p:cNvPr id="1026" name="Picture 2" descr="Università degli Studi di Trieste | NQSTI">
            <a:extLst>
              <a:ext uri="{FF2B5EF4-FFF2-40B4-BE49-F238E27FC236}">
                <a16:creationId xmlns:a16="http://schemas.microsoft.com/office/drawing/2014/main" id="{D0943087-181C-7514-301F-7983BC8B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8" y="538634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0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1DFDC-6EF8-07D1-3438-0F5CE1F5F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393785A-0D34-CF18-44DC-8ADBC484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3A6FF363-C9E2-34A7-6577-790AACB5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C8490E-6C5B-857B-7CB3-FEF79280311A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91A0FC-D072-0711-3101-0CB56B010E9C}"/>
              </a:ext>
            </a:extLst>
          </p:cNvPr>
          <p:cNvSpPr txBox="1"/>
          <p:nvPr/>
        </p:nvSpPr>
        <p:spPr>
          <a:xfrm>
            <a:off x="1947713" y="862925"/>
            <a:ext cx="855254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>
                <a:solidFill>
                  <a:srgbClr val="FF6D0A"/>
                </a:solidFill>
                <a:ea typeface="Calibri"/>
                <a:cs typeface="Calibri"/>
              </a:rPr>
              <a:t>Come si realizza la conversazione iniziale?</a:t>
            </a:r>
          </a:p>
          <a:p>
            <a:pPr algn="ctr"/>
            <a:r>
              <a:rPr lang="it-IT" sz="2000" b="1">
                <a:solidFill>
                  <a:srgbClr val="FF6D0A"/>
                </a:solidFill>
                <a:ea typeface="Calibri"/>
                <a:cs typeface="Calibri"/>
              </a:rPr>
              <a:t>Ad esempio con un'attività esplorativa attraverso domande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5FF86D1-05AE-877A-5892-E0B4C68D09BA}"/>
              </a:ext>
            </a:extLst>
          </p:cNvPr>
          <p:cNvSpPr/>
          <p:nvPr/>
        </p:nvSpPr>
        <p:spPr>
          <a:xfrm>
            <a:off x="788275" y="2279431"/>
            <a:ext cx="3021723" cy="13794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400" b="1">
                <a:solidFill>
                  <a:srgbClr val="0070C0"/>
                </a:solidFill>
                <a:latin typeface="Aptos"/>
              </a:rPr>
              <a:t>Domande stimolo: </a:t>
            </a:r>
            <a:endParaRPr lang="it-IT">
              <a:solidFill>
                <a:srgbClr val="FFFFFF"/>
              </a:solidFill>
              <a:latin typeface="Aptos"/>
            </a:endParaRPr>
          </a:p>
          <a:p>
            <a:r>
              <a:rPr lang="it-IT" b="1">
                <a:solidFill>
                  <a:srgbClr val="0070C0"/>
                </a:solidFill>
                <a:latin typeface="Aptos"/>
              </a:rPr>
              <a:t>chiede di riferire cosa si sa di un argomento – agganciano e focalizzano</a:t>
            </a:r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1777032-48B5-6A1A-C1E0-A09373AC05CD}"/>
              </a:ext>
            </a:extLst>
          </p:cNvPr>
          <p:cNvSpPr/>
          <p:nvPr/>
        </p:nvSpPr>
        <p:spPr>
          <a:xfrm>
            <a:off x="926221" y="3954517"/>
            <a:ext cx="3028294" cy="24896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>
                <a:solidFill>
                  <a:srgbClr val="0070C0"/>
                </a:solidFill>
              </a:rPr>
              <a:t>Cosa succede se mettiamo il ghiaccio al sole?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22BDD05-8A72-1E97-D6C7-F94538E8C857}"/>
              </a:ext>
            </a:extLst>
          </p:cNvPr>
          <p:cNvSpPr/>
          <p:nvPr/>
        </p:nvSpPr>
        <p:spPr>
          <a:xfrm>
            <a:off x="4125309" y="2220309"/>
            <a:ext cx="3704895" cy="14977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400" b="1" baseline="0">
                <a:solidFill>
                  <a:srgbClr val="0070C0"/>
                </a:solidFill>
                <a:latin typeface="Aptos"/>
              </a:rPr>
              <a:t>Domande di specificazione</a:t>
            </a:r>
            <a:endParaRPr lang="it-IT"/>
          </a:p>
          <a:p>
            <a:r>
              <a:rPr lang="it-IT" sz="1600" b="1">
                <a:solidFill>
                  <a:srgbClr val="0070C0"/>
                </a:solidFill>
              </a:rPr>
              <a:t>approfondiscono e chiariscono. Rendono espliciti significati impliciti</a:t>
            </a:r>
          </a:p>
          <a:p>
            <a:r>
              <a:rPr lang="it-IT" sz="1600" b="1">
                <a:solidFill>
                  <a:srgbClr val="0070C0"/>
                </a:solidFill>
              </a:rPr>
              <a:t>(Dove, Chi, Quando, Come?)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EED2067-AB89-776E-E453-815A90BDD68F}"/>
              </a:ext>
            </a:extLst>
          </p:cNvPr>
          <p:cNvSpPr/>
          <p:nvPr/>
        </p:nvSpPr>
        <p:spPr>
          <a:xfrm>
            <a:off x="4125309" y="3954516"/>
            <a:ext cx="3481551" cy="24896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it-IT">
              <a:solidFill>
                <a:srgbClr val="0070C0"/>
              </a:solidFill>
            </a:endParaRPr>
          </a:p>
          <a:p>
            <a:endParaRPr lang="it-IT">
              <a:solidFill>
                <a:srgbClr val="0070C0"/>
              </a:solidFill>
            </a:endParaRP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Hai detto che il ghiaccio si scioglie.. Puoi spiegare cosa intendi per sciogliere?</a:t>
            </a:r>
            <a:endParaRPr lang="it-IT"/>
          </a:p>
          <a:p>
            <a:endParaRPr lang="it-IT">
              <a:solidFill>
                <a:srgbClr val="0070C0"/>
              </a:solidFill>
            </a:endParaRPr>
          </a:p>
          <a:p>
            <a:endParaRPr lang="it-IT">
              <a:solidFill>
                <a:srgbClr val="0070C0"/>
              </a:solidFill>
            </a:endParaRPr>
          </a:p>
          <a:p>
            <a:endParaRPr lang="it-IT">
              <a:solidFill>
                <a:srgbClr val="0070C0"/>
              </a:solidFill>
            </a:endParaRPr>
          </a:p>
          <a:p>
            <a:endParaRPr lang="it-IT">
              <a:solidFill>
                <a:srgbClr val="0070C0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0D37C40-ECC0-A4CA-E0FA-4FD0CB77D9B8}"/>
              </a:ext>
            </a:extLst>
          </p:cNvPr>
          <p:cNvSpPr/>
          <p:nvPr/>
        </p:nvSpPr>
        <p:spPr>
          <a:xfrm>
            <a:off x="7961586" y="2220308"/>
            <a:ext cx="3947945" cy="16356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it-IT" sz="2400" b="1">
              <a:solidFill>
                <a:srgbClr val="0070C0"/>
              </a:solidFill>
              <a:latin typeface="Aptos"/>
            </a:endParaRPr>
          </a:p>
          <a:p>
            <a:r>
              <a:rPr lang="it-IT" sz="2400" b="1" baseline="0">
                <a:solidFill>
                  <a:srgbClr val="0070C0"/>
                </a:solidFill>
                <a:latin typeface="Aptos"/>
              </a:rPr>
              <a:t>Domande di </a:t>
            </a:r>
            <a:r>
              <a:rPr lang="it-IT" sz="2400" b="1">
                <a:solidFill>
                  <a:srgbClr val="0070C0"/>
                </a:solidFill>
                <a:latin typeface="Aptos"/>
              </a:rPr>
              <a:t>rispecchiamento</a:t>
            </a:r>
            <a:endParaRPr lang="it-IT">
              <a:solidFill>
                <a:srgbClr val="0070C0"/>
              </a:solidFill>
              <a:latin typeface="Aptos"/>
            </a:endParaRPr>
          </a:p>
          <a:p>
            <a:r>
              <a:rPr lang="it-IT" sz="1600">
                <a:solidFill>
                  <a:srgbClr val="0070C0"/>
                </a:solidFill>
                <a:latin typeface="Aptos"/>
              </a:rPr>
              <a:t>valorizzano ciò che è stato detto e lo rilanciano. Si ripete la frase del bambino e gli si permette di poterla capire.</a:t>
            </a:r>
            <a:endParaRPr lang="it-IT" sz="1600">
              <a:solidFill>
                <a:srgbClr val="000000"/>
              </a:solidFill>
              <a:latin typeface="Aptos"/>
            </a:endParaRPr>
          </a:p>
          <a:p>
            <a:pPr algn="ctr"/>
            <a:endParaRPr lang="it-IT" sz="2400" b="1">
              <a:solidFill>
                <a:srgbClr val="0070C0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84B48C0-E3EC-3E34-0BF2-551E6EF49EBC}"/>
              </a:ext>
            </a:extLst>
          </p:cNvPr>
          <p:cNvSpPr/>
          <p:nvPr/>
        </p:nvSpPr>
        <p:spPr>
          <a:xfrm>
            <a:off x="7830203" y="3954514"/>
            <a:ext cx="4072758" cy="231227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>
                <a:solidFill>
                  <a:srgbClr val="0070C0"/>
                </a:solidFill>
              </a:rPr>
              <a:t>Mi sembra che tu voglia dire che il ghiaccio cambia forma quando fa caldo, ho capito bene?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26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49A1F-1FB8-3A4C-DE30-7940A9B0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64CA8C7-012B-B015-FF15-A7B47CC0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FD6B23AE-7E59-A925-FC06-23941DFB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F7BF2E-8EBD-AC94-F115-1A6AA3068E33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pic>
        <p:nvPicPr>
          <p:cNvPr id="8" name="Immagine 7" descr="Immagine che contiene arancione, schermata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ED002CAE-2A41-B045-D623-5AFF5087B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979" y="6133470"/>
            <a:ext cx="977537" cy="402590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392F1F55-2AE5-C295-206A-9FD04C8E8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895" y="6140096"/>
            <a:ext cx="1105490" cy="386905"/>
          </a:xfrm>
          <a:prstGeom prst="rect">
            <a:avLst/>
          </a:prstGeom>
        </p:spPr>
      </p:pic>
      <p:pic>
        <p:nvPicPr>
          <p:cNvPr id="10" name="Immagine 9" descr="Immagine che contiene schermata, blu, Blu elettrico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9044B856-983B-662F-AA2D-311CAF14F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818" y="6229885"/>
            <a:ext cx="917317" cy="306347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3A8F967B-A992-F237-F320-35D7ED1C1E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0175" y="6228940"/>
            <a:ext cx="1152135" cy="39764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DCA1EB-B66A-4BC3-1C3B-82C19717F2DD}"/>
              </a:ext>
            </a:extLst>
          </p:cNvPr>
          <p:cNvSpPr txBox="1"/>
          <p:nvPr/>
        </p:nvSpPr>
        <p:spPr>
          <a:xfrm>
            <a:off x="2808247" y="862925"/>
            <a:ext cx="85525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>
                <a:solidFill>
                  <a:srgbClr val="FF6D0A"/>
                </a:solidFill>
                <a:ea typeface="Calibri"/>
                <a:cs typeface="Calibri"/>
              </a:rPr>
              <a:t>Ulteriori esempi di domande...</a:t>
            </a:r>
            <a:endParaRPr lang="it-IT"/>
          </a:p>
        </p:txBody>
      </p:sp>
      <p:sp>
        <p:nvSpPr>
          <p:cNvPr id="66" name="CasellaDiTesto 16">
            <a:extLst>
              <a:ext uri="{FF2B5EF4-FFF2-40B4-BE49-F238E27FC236}">
                <a16:creationId xmlns:a16="http://schemas.microsoft.com/office/drawing/2014/main" id="{76F108B8-60FB-9B52-73C3-CB955F3BB7B7}"/>
              </a:ext>
            </a:extLst>
          </p:cNvPr>
          <p:cNvSpPr txBox="1"/>
          <p:nvPr/>
        </p:nvSpPr>
        <p:spPr>
          <a:xfrm>
            <a:off x="728573" y="1712369"/>
            <a:ext cx="10147524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rgbClr val="0070C0"/>
                </a:solidFill>
              </a:rPr>
              <a:t>Attraverso </a:t>
            </a:r>
            <a:r>
              <a:rPr lang="it-IT" b="1">
                <a:solidFill>
                  <a:srgbClr val="0070C0"/>
                </a:solidFill>
              </a:rPr>
              <a:t>conversazioni verbali guidate</a:t>
            </a:r>
            <a:r>
              <a:rPr lang="it-IT">
                <a:solidFill>
                  <a:srgbClr val="0070C0"/>
                </a:solidFill>
              </a:rPr>
              <a:t>, </a:t>
            </a:r>
          </a:p>
          <a:p>
            <a:r>
              <a:rPr lang="it-IT" b="1">
                <a:solidFill>
                  <a:srgbClr val="0070C0"/>
                </a:solidFill>
              </a:rPr>
              <a:t>temi aperti </a:t>
            </a:r>
            <a:r>
              <a:rPr lang="it-IT">
                <a:solidFill>
                  <a:srgbClr val="0070C0"/>
                </a:solidFill>
              </a:rPr>
              <a:t>e attività narrative che stimolano la riflessione e l’espressione personale. </a:t>
            </a: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Le strategie includono:</a:t>
            </a: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 b="1">
                <a:solidFill>
                  <a:srgbClr val="0070C0"/>
                </a:solidFill>
              </a:rPr>
              <a:t>Domande stimolo</a:t>
            </a:r>
            <a:r>
              <a:rPr lang="it-IT">
                <a:solidFill>
                  <a:srgbClr val="0070C0"/>
                </a:solidFill>
              </a:rPr>
              <a:t>: chiede di riferire che cosa si sa su un argomento, attivano il pensiero e aprono il dialogo (es. </a:t>
            </a:r>
            <a:r>
              <a:rPr lang="it-IT" i="1">
                <a:solidFill>
                  <a:srgbClr val="0070C0"/>
                </a:solidFill>
              </a:rPr>
              <a:t>«Ti sei mai sentito un artista?»  «Cos'è secondo voi?» “Hai mai visto un quadro o una scultura?" «Cos’è questo, secondo voi?» "Cosa succede se mettiamo il ghiaccio al sole?"</a:t>
            </a:r>
            <a:endParaRPr lang="it-IT">
              <a:solidFill>
                <a:srgbClr val="0070C0"/>
              </a:solidFill>
            </a:endParaRP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 b="1">
                <a:solidFill>
                  <a:srgbClr val="0070C0"/>
                </a:solidFill>
              </a:rPr>
              <a:t>Domande di specificazione</a:t>
            </a:r>
            <a:r>
              <a:rPr lang="it-IT">
                <a:solidFill>
                  <a:srgbClr val="0070C0"/>
                </a:solidFill>
              </a:rPr>
              <a:t>: approfondiscono e chiariscono (es. </a:t>
            </a:r>
            <a:r>
              <a:rPr lang="it-IT" i="1">
                <a:solidFill>
                  <a:srgbClr val="0070C0"/>
                </a:solidFill>
              </a:rPr>
              <a:t>» «</a:t>
            </a:r>
            <a:r>
              <a:rPr lang="it-IT" sz="1800" kern="0">
                <a:solidFill>
                  <a:srgbClr val="0070C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Perché secondo voi?» </a:t>
            </a:r>
            <a:r>
              <a:rPr lang="it-IT" kern="0">
                <a:solidFill>
                  <a:srgbClr val="0070C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" «</a:t>
            </a:r>
            <a:r>
              <a:rPr lang="it-IT" sz="1800" kern="0">
                <a:solidFill>
                  <a:srgbClr val="0070C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Chi può essere questo personaggio?» «Dove cresce questo frutto</a:t>
            </a:r>
            <a:r>
              <a:rPr lang="it-IT" kern="0">
                <a:solidFill>
                  <a:srgbClr val="0070C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? "</a:t>
            </a:r>
            <a:r>
              <a:rPr lang="it-IT" kern="0">
                <a:solidFill>
                  <a:srgbClr val="0070C0"/>
                </a:solidFill>
                <a:highlight>
                  <a:srgbClr val="FFFFFF"/>
                </a:highlight>
                <a:latin typeface="Aptos"/>
                <a:ea typeface="Times New Roman" panose="02020603050405020304" pitchFamily="18" charset="0"/>
                <a:cs typeface="Arial"/>
              </a:rPr>
              <a:t>Che tipo di altre parole possiamo usare affinché anche chi non lo conosce possa iniziare ad immaginarlo?" </a:t>
            </a:r>
            <a:r>
              <a:rPr lang="it-IT" kern="0">
                <a:solidFill>
                  <a:srgbClr val="0070C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Arial"/>
              </a:rPr>
              <a:t>"Chi le ha portate lì?"</a:t>
            </a:r>
            <a:r>
              <a:rPr lang="it-IT" kern="0">
                <a:solidFill>
                  <a:srgbClr val="0070C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)</a:t>
            </a:r>
            <a:r>
              <a:rPr lang="it-IT" sz="1800" kern="0">
                <a:solidFill>
                  <a:srgbClr val="0070C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 </a:t>
            </a:r>
            <a:endParaRPr lang="it-IT">
              <a:solidFill>
                <a:srgbClr val="0070C0"/>
              </a:solidFill>
              <a:cs typeface="Times New Roman"/>
            </a:endParaRP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 b="1">
                <a:solidFill>
                  <a:srgbClr val="0070C0"/>
                </a:solidFill>
              </a:rPr>
              <a:t>Domande di rispecchiamento</a:t>
            </a:r>
            <a:r>
              <a:rPr lang="it-IT">
                <a:solidFill>
                  <a:srgbClr val="0070C0"/>
                </a:solidFill>
              </a:rPr>
              <a:t>: valorizzano ciò che è stato detto e lo rilanciano</a:t>
            </a:r>
          </a:p>
          <a:p>
            <a:r>
              <a:rPr lang="it-IT">
                <a:solidFill>
                  <a:srgbClr val="0070C0"/>
                </a:solidFill>
              </a:rPr>
              <a:t> (es. </a:t>
            </a:r>
            <a:r>
              <a:rPr lang="it-IT" sz="1800" kern="0">
                <a:solidFill>
                  <a:srgbClr val="0070C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 </a:t>
            </a:r>
            <a:r>
              <a:rPr lang="it-IT" kern="0">
                <a:solidFill>
                  <a:srgbClr val="0070C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"I sassi si spostano" - "Quindi se i sassi si spostano, tu li hai visti che si spostavano?</a:t>
            </a:r>
            <a:endParaRPr lang="it-IT" kern="0">
              <a:solidFill>
                <a:srgbClr val="000000"/>
              </a:solidFill>
              <a:highlight>
                <a:srgbClr val="FFFFFF"/>
              </a:highlight>
              <a:ea typeface="Times New Roman" panose="02020603050405020304" pitchFamily="18" charset="0"/>
              <a:cs typeface="Times New Roman"/>
            </a:endParaRPr>
          </a:p>
          <a:p>
            <a:r>
              <a:rPr lang="it-IT" kern="0">
                <a:solidFill>
                  <a:srgbClr val="0070C0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" "La montagna è rossa" "Hai visto o visitato una montagna rossa?"</a:t>
            </a:r>
            <a:endParaRPr lang="it-IT">
              <a:solidFill>
                <a:srgbClr val="0070C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639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8844F-386C-9FEA-2DA6-6B85837C4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9C810F0-53D5-C0DE-BD6B-C242A712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97A0D26E-D076-00F6-538A-4D4396E3C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D8A652-8EF9-6FD6-1744-1DE5F79EBC27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pic>
        <p:nvPicPr>
          <p:cNvPr id="8" name="Immagine 7" descr="Immagine che contiene arancione, schermata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60704B7D-54C1-D7DC-8303-AABA7BFE0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979" y="6133470"/>
            <a:ext cx="977537" cy="402590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2CF72762-3E8B-AFB1-6988-60FAD1ABF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895" y="6140096"/>
            <a:ext cx="1105490" cy="386905"/>
          </a:xfrm>
          <a:prstGeom prst="rect">
            <a:avLst/>
          </a:prstGeom>
        </p:spPr>
      </p:pic>
      <p:pic>
        <p:nvPicPr>
          <p:cNvPr id="10" name="Immagine 9" descr="Immagine che contiene schermata, blu, Blu elettrico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AF84B350-6E10-8C5C-3B14-677F3358E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818" y="6229885"/>
            <a:ext cx="917317" cy="306347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AA9DDC2D-633E-5B02-9866-5F6D14AAA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0175" y="6228940"/>
            <a:ext cx="1152135" cy="39764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C675E7-8241-FDE4-C85E-F855A90826CA}"/>
              </a:ext>
            </a:extLst>
          </p:cNvPr>
          <p:cNvSpPr txBox="1"/>
          <p:nvPr/>
        </p:nvSpPr>
        <p:spPr>
          <a:xfrm>
            <a:off x="3288499" y="569893"/>
            <a:ext cx="439618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>
                <a:solidFill>
                  <a:srgbClr val="FF6D0A"/>
                </a:solidFill>
                <a:ea typeface="Calibri"/>
                <a:cs typeface="Calibri"/>
              </a:rPr>
              <a:t>Conversazione iniziale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895699-1755-EDA7-FE39-ECF759C46C18}"/>
              </a:ext>
            </a:extLst>
          </p:cNvPr>
          <p:cNvSpPr txBox="1"/>
          <p:nvPr/>
        </p:nvSpPr>
        <p:spPr>
          <a:xfrm>
            <a:off x="368601" y="2599390"/>
            <a:ext cx="44960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Conversazione dove la </a:t>
            </a:r>
            <a:r>
              <a:rPr lang="en-US" err="1">
                <a:solidFill>
                  <a:srgbClr val="0070C0"/>
                </a:solidFill>
              </a:rPr>
              <a:t>maestra</a:t>
            </a:r>
            <a:r>
              <a:rPr lang="en-US">
                <a:solidFill>
                  <a:srgbClr val="0070C0"/>
                </a:solidFill>
              </a:rPr>
              <a:t> propone un </a:t>
            </a:r>
            <a:r>
              <a:rPr lang="en-US" err="1">
                <a:solidFill>
                  <a:srgbClr val="0070C0"/>
                </a:solidFill>
              </a:rPr>
              <a:t>esperimento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sul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galleggiamento</a:t>
            </a:r>
            <a:r>
              <a:rPr lang="en-US">
                <a:solidFill>
                  <a:srgbClr val="0070C0"/>
                </a:solidFill>
              </a:rPr>
              <a:t> : </a:t>
            </a:r>
          </a:p>
          <a:p>
            <a:r>
              <a:rPr lang="en-US">
                <a:solidFill>
                  <a:srgbClr val="0070C0"/>
                </a:solidFill>
              </a:rPr>
              <a:t>Ma: "Come </a:t>
            </a:r>
            <a:r>
              <a:rPr lang="en-US" err="1">
                <a:solidFill>
                  <a:srgbClr val="0070C0"/>
                </a:solidFill>
              </a:rPr>
              <a:t>fanno</a:t>
            </a:r>
            <a:r>
              <a:rPr lang="en-US">
                <a:solidFill>
                  <a:srgbClr val="0070C0"/>
                </a:solidFill>
              </a:rPr>
              <a:t> le </a:t>
            </a:r>
            <a:r>
              <a:rPr lang="en-US" err="1">
                <a:solidFill>
                  <a:srgbClr val="0070C0"/>
                </a:solidFill>
              </a:rPr>
              <a:t>cose</a:t>
            </a:r>
            <a:r>
              <a:rPr lang="en-US">
                <a:solidFill>
                  <a:srgbClr val="0070C0"/>
                </a:solidFill>
              </a:rPr>
              <a:t> a </a:t>
            </a:r>
            <a:r>
              <a:rPr lang="en-US" err="1">
                <a:solidFill>
                  <a:srgbClr val="0070C0"/>
                </a:solidFill>
              </a:rPr>
              <a:t>galleggiare</a:t>
            </a:r>
            <a:r>
              <a:rPr lang="en-US">
                <a:solidFill>
                  <a:srgbClr val="0070C0"/>
                </a:solidFill>
              </a:rPr>
              <a:t>?"</a:t>
            </a:r>
          </a:p>
        </p:txBody>
      </p:sp>
      <p:pic>
        <p:nvPicPr>
          <p:cNvPr id="12" name="Immagine 11" descr="Immagine che contiene testo, Carattere, carta, documento&#10;&#10;Il contenuto generato dall&amp;#39;IA potrebbe non essere corretto.">
            <a:extLst>
              <a:ext uri="{FF2B5EF4-FFF2-40B4-BE49-F238E27FC236}">
                <a16:creationId xmlns:a16="http://schemas.microsoft.com/office/drawing/2014/main" id="{CF41FD0B-E053-A808-B82A-86A914772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4384" y="1188720"/>
            <a:ext cx="6030849" cy="543763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81A681F-33A0-08FD-966B-D691AE4FDFC4}"/>
              </a:ext>
            </a:extLst>
          </p:cNvPr>
          <p:cNvSpPr txBox="1"/>
          <p:nvPr/>
        </p:nvSpPr>
        <p:spPr>
          <a:xfrm>
            <a:off x="365760" y="6425184"/>
            <a:ext cx="52730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Nigris, Teruggi, Zuccoli ( a cura di) (2020)Didattica Generale. Pearson ed.</a:t>
            </a:r>
          </a:p>
        </p:txBody>
      </p:sp>
    </p:spTree>
    <p:extLst>
      <p:ext uri="{BB962C8B-B14F-4D97-AF65-F5344CB8AC3E}">
        <p14:creationId xmlns:p14="http://schemas.microsoft.com/office/powerpoint/2010/main" val="23325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892BB-1A24-0C3F-59B0-93A3C401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0263D50-8C71-FE99-29FD-12351C4F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7687DD8F-33C3-6412-369C-3B05D3A6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B979D9-322A-0BAD-824A-BC68FC78F7FF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pic>
        <p:nvPicPr>
          <p:cNvPr id="8" name="Immagine 7" descr="Immagine che contiene arancione, schermata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21DB5DE7-23A7-509E-4187-D37B01AA2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979" y="6133470"/>
            <a:ext cx="977537" cy="402590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A7ECB5B4-C29F-BEE0-4FC1-DE4BE7F00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895" y="6140096"/>
            <a:ext cx="1105490" cy="386905"/>
          </a:xfrm>
          <a:prstGeom prst="rect">
            <a:avLst/>
          </a:prstGeom>
        </p:spPr>
      </p:pic>
      <p:pic>
        <p:nvPicPr>
          <p:cNvPr id="10" name="Immagine 9" descr="Immagine che contiene schermata, blu, Blu elettrico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AC4B76D3-906C-D0A0-8636-85721355E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818" y="6229885"/>
            <a:ext cx="917317" cy="306347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0E205A3C-E205-451F-AD33-78BB49200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0175" y="6228940"/>
            <a:ext cx="1152135" cy="39764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F28A46-3547-F53B-7FFA-8A4B96300AAE}"/>
              </a:ext>
            </a:extLst>
          </p:cNvPr>
          <p:cNvSpPr txBox="1"/>
          <p:nvPr/>
        </p:nvSpPr>
        <p:spPr>
          <a:xfrm>
            <a:off x="3656361" y="1088841"/>
            <a:ext cx="439618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>
                <a:solidFill>
                  <a:srgbClr val="FF6D0A"/>
                </a:solidFill>
                <a:ea typeface="Calibri"/>
                <a:cs typeface="Calibri"/>
              </a:rPr>
              <a:t>Cosa accade?</a:t>
            </a:r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4525506-A913-6F76-4EEE-D09FF550B210}"/>
              </a:ext>
            </a:extLst>
          </p:cNvPr>
          <p:cNvSpPr txBox="1"/>
          <p:nvPr/>
        </p:nvSpPr>
        <p:spPr>
          <a:xfrm>
            <a:off x="365760" y="6425184"/>
            <a:ext cx="52730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Nigris, Teruggi, Zuccoli ( a cura di) (2020)Didattica Generale. Pearson ed.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325D40-6A7E-0C0A-83F6-B28927227B83}"/>
              </a:ext>
            </a:extLst>
          </p:cNvPr>
          <p:cNvSpPr txBox="1"/>
          <p:nvPr/>
        </p:nvSpPr>
        <p:spPr>
          <a:xfrm>
            <a:off x="755904" y="2023872"/>
            <a:ext cx="10570464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it-IT" sz="2400">
                <a:solidFill>
                  <a:srgbClr val="0070C0"/>
                </a:solidFill>
              </a:rPr>
              <a:t>L'insegnante pone una domanda stimolo e invita i bambini a sperimentare</a:t>
            </a:r>
          </a:p>
          <a:p>
            <a:pPr marL="342900" indent="-342900">
              <a:buAutoNum type="arabicPeriod"/>
            </a:pPr>
            <a:r>
              <a:rPr lang="it-IT" sz="2400">
                <a:solidFill>
                  <a:srgbClr val="0070C0"/>
                </a:solidFill>
              </a:rPr>
              <a:t>Pone una domanda di specificazione (secondo te perché..?)</a:t>
            </a:r>
          </a:p>
          <a:p>
            <a:pPr marL="342900" indent="-342900">
              <a:buAutoNum type="arabicPeriod"/>
            </a:pPr>
            <a:endParaRPr lang="it-IT" sz="240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it-IT" sz="2400">
                <a:solidFill>
                  <a:srgbClr val="0070C0"/>
                </a:solidFill>
              </a:rPr>
              <a:t>Si notano alcune verbalizzazioni che colgono una </a:t>
            </a:r>
            <a:r>
              <a:rPr lang="it-IT" sz="2400" b="1">
                <a:solidFill>
                  <a:srgbClr val="0070C0"/>
                </a:solidFill>
              </a:rPr>
              <a:t>relazione tra le proprietà degli oggetti </a:t>
            </a:r>
            <a:r>
              <a:rPr lang="it-IT" sz="2400">
                <a:solidFill>
                  <a:srgbClr val="0070C0"/>
                </a:solidFill>
              </a:rPr>
              <a:t>:</a:t>
            </a:r>
          </a:p>
          <a:p>
            <a:r>
              <a:rPr lang="it-IT" sz="2400">
                <a:solidFill>
                  <a:srgbClr val="0070C0"/>
                </a:solidFill>
              </a:rPr>
              <a:t>-  il loro volume "Secondo me i semi stanno a galla perché sono piccoli"  </a:t>
            </a:r>
          </a:p>
          <a:p>
            <a:r>
              <a:rPr lang="it-IT" sz="2400">
                <a:solidFill>
                  <a:srgbClr val="0070C0"/>
                </a:solidFill>
              </a:rPr>
              <a:t>- il loro peso " Secondo me perché la palla è più leggera</a:t>
            </a:r>
          </a:p>
          <a:p>
            <a:endParaRPr lang="it-IT" sz="2400">
              <a:solidFill>
                <a:srgbClr val="0070C0"/>
              </a:solidFill>
            </a:endParaRPr>
          </a:p>
          <a:p>
            <a:r>
              <a:rPr lang="it-IT" sz="2400">
                <a:solidFill>
                  <a:srgbClr val="0070C0"/>
                </a:solidFill>
              </a:rPr>
              <a:t>4. Si notano anche </a:t>
            </a:r>
            <a:r>
              <a:rPr lang="it-IT" sz="2400" b="1" err="1">
                <a:solidFill>
                  <a:srgbClr val="0070C0"/>
                </a:solidFill>
              </a:rPr>
              <a:t>misconcezioni</a:t>
            </a:r>
            <a:r>
              <a:rPr lang="it-IT" sz="2400" b="1">
                <a:solidFill>
                  <a:srgbClr val="0070C0"/>
                </a:solidFill>
              </a:rPr>
              <a:t> nei ragionamenti</a:t>
            </a:r>
            <a:r>
              <a:rPr lang="it-IT" sz="2400">
                <a:solidFill>
                  <a:srgbClr val="0070C0"/>
                </a:solidFill>
              </a:rPr>
              <a:t>: </a:t>
            </a:r>
          </a:p>
          <a:p>
            <a:r>
              <a:rPr lang="it-IT" sz="2400">
                <a:solidFill>
                  <a:srgbClr val="0070C0"/>
                </a:solidFill>
              </a:rPr>
              <a:t> - "E allora perché la palla che è grande sta su?" </a:t>
            </a:r>
          </a:p>
          <a:p>
            <a:endParaRPr lang="it-IT"/>
          </a:p>
          <a:p>
            <a:pPr marL="285750" indent="-285750">
              <a:buAutoNum type="arabicPeriod"/>
            </a:pPr>
            <a:endParaRPr lang="it-IT"/>
          </a:p>
          <a:p>
            <a:endParaRPr lang="it-IT"/>
          </a:p>
          <a:p>
            <a:pPr marL="342900" indent="-342900">
              <a:buAutoNum type="arabicPeriod"/>
            </a:pP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85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A4A4-87AF-690B-BD28-1A5D8B228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B0D7381-C78C-32DA-F359-4AE3F0FE84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F6547772-CEA7-B776-CB19-23153751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9F0530-A4CB-7635-8438-98B782AFA688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pic>
        <p:nvPicPr>
          <p:cNvPr id="8" name="Immagine 7" descr="Immagine che contiene arancione, schermata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58139594-4E98-BC78-8174-3F65D4E96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979" y="6133470"/>
            <a:ext cx="977537" cy="402590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4640B57F-2C98-5C4A-C6D7-313906791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8895" y="6140096"/>
            <a:ext cx="1105490" cy="386905"/>
          </a:xfrm>
          <a:prstGeom prst="rect">
            <a:avLst/>
          </a:prstGeom>
        </p:spPr>
      </p:pic>
      <p:pic>
        <p:nvPicPr>
          <p:cNvPr id="10" name="Immagine 9" descr="Immagine che contiene schermata, blu, Blu elettrico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0B896119-2FFC-9C96-6DD6-A3F13C9E55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4818" y="6229885"/>
            <a:ext cx="917317" cy="306347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AB0F0484-38C4-2436-C76C-8B04E81FBE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0175" y="6228940"/>
            <a:ext cx="1152135" cy="39764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D7A836-3480-3D5B-CB68-E9925361572C}"/>
              </a:ext>
            </a:extLst>
          </p:cNvPr>
          <p:cNvSpPr txBox="1"/>
          <p:nvPr/>
        </p:nvSpPr>
        <p:spPr>
          <a:xfrm>
            <a:off x="1158768" y="1091838"/>
            <a:ext cx="10742815" cy="5683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</a:pPr>
            <a:r>
              <a:rPr lang="it-IT" sz="2000">
                <a:solidFill>
                  <a:srgbClr val="0070C0"/>
                </a:solidFill>
              </a:rPr>
              <a:t>    </a:t>
            </a:r>
            <a:r>
              <a:rPr lang="it-IT" sz="2400" b="1" i="0">
                <a:solidFill>
                  <a:srgbClr val="0070C0"/>
                </a:solidFill>
                <a:effectLst/>
              </a:rPr>
              <a:t>Come Passare da una Domanda Stimolo a una di Specificazione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i="0">
                <a:solidFill>
                  <a:srgbClr val="0070C0"/>
                </a:solidFill>
                <a:effectLst/>
              </a:rPr>
              <a:t>Inizia con la domanda stimolo:</a:t>
            </a:r>
            <a:r>
              <a:rPr lang="it-IT" sz="2000" b="0" i="0">
                <a:solidFill>
                  <a:srgbClr val="0070C0"/>
                </a:solidFill>
                <a:effectLst/>
              </a:rPr>
              <a:t> </a:t>
            </a:r>
            <a:r>
              <a:rPr lang="it-IT" sz="2000">
                <a:solidFill>
                  <a:srgbClr val="0070C0"/>
                </a:solidFill>
              </a:rPr>
              <a:t>poni</a:t>
            </a:r>
            <a:r>
              <a:rPr lang="it-IT" sz="2000" b="0" i="0">
                <a:solidFill>
                  <a:srgbClr val="0070C0"/>
                </a:solidFill>
                <a:effectLst/>
              </a:rPr>
              <a:t> un quesito ampio per far emergere le idee principali</a:t>
            </a:r>
            <a:r>
              <a:rPr lang="it-IT" sz="2000">
                <a:solidFill>
                  <a:srgbClr val="0070C0"/>
                </a:solidFill>
              </a:rPr>
              <a:t> su un tema</a:t>
            </a:r>
            <a:r>
              <a:rPr lang="it-IT" sz="2000" b="0" i="0">
                <a:solidFill>
                  <a:srgbClr val="0070C0"/>
                </a:solidFill>
                <a:effectLst/>
              </a:rPr>
              <a:t>. 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it-IT" sz="2000" b="1" i="0">
                <a:solidFill>
                  <a:srgbClr val="0070C0"/>
                </a:solidFill>
                <a:effectLst/>
              </a:rPr>
              <a:t>Raccogli le informazioni </a:t>
            </a:r>
            <a:r>
              <a:rPr lang="it-IT" sz="2000" b="1">
                <a:solidFill>
                  <a:srgbClr val="0070C0"/>
                </a:solidFill>
              </a:rPr>
              <a:t>sulle preconoscenze</a:t>
            </a:r>
            <a:r>
              <a:rPr lang="it-IT" sz="2000" b="0" i="0">
                <a:solidFill>
                  <a:srgbClr val="0070C0"/>
                </a:solidFill>
                <a:effectLst/>
              </a:rPr>
              <a:t> </a:t>
            </a:r>
            <a:r>
              <a:rPr lang="it-IT" sz="2000">
                <a:solidFill>
                  <a:srgbClr val="0070C0"/>
                </a:solidFill>
              </a:rPr>
              <a:t>ascolta</a:t>
            </a:r>
            <a:r>
              <a:rPr lang="it-IT" sz="2000" b="0" i="0">
                <a:solidFill>
                  <a:srgbClr val="0070C0"/>
                </a:solidFill>
                <a:effectLst/>
              </a:rPr>
              <a:t> la risposta e identifica i punti chiave o le aree di incertezza. </a:t>
            </a:r>
          </a:p>
          <a:p>
            <a:pPr algn="l">
              <a:lnSpc>
                <a:spcPct val="150000"/>
              </a:lnSpc>
              <a:spcBef>
                <a:spcPts val="75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it-IT" sz="2000" b="1" i="0">
                <a:solidFill>
                  <a:srgbClr val="0070C0"/>
                </a:solidFill>
                <a:effectLst/>
              </a:rPr>
              <a:t>Usa domande di specificazione per approfondire:</a:t>
            </a:r>
            <a:r>
              <a:rPr lang="it-IT" sz="2000" b="0" i="0">
                <a:solidFill>
                  <a:srgbClr val="0070C0"/>
                </a:solidFill>
                <a:effectLst/>
              </a:rPr>
              <a:t> Chiedi dettagli sui punti emersi. 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it-IT" sz="2000" b="0" i="0">
                <a:solidFill>
                  <a:srgbClr val="0070C0"/>
                </a:solidFill>
                <a:effectLst/>
              </a:rPr>
              <a:t>- Chiedi "come", "dove", "quando" e "chi" per ottenere informazioni più concrete. </a:t>
            </a:r>
          </a:p>
          <a:p>
            <a:pPr lvl="1">
              <a:spcBef>
                <a:spcPts val="600"/>
              </a:spcBef>
              <a:spcAft>
                <a:spcPts val="1500"/>
              </a:spcAft>
            </a:pPr>
            <a:r>
              <a:rPr lang="it-IT" sz="2000" b="0" i="0">
                <a:solidFill>
                  <a:srgbClr val="0070C0"/>
                </a:solidFill>
                <a:effectLst/>
              </a:rPr>
              <a:t>- Chiedi "perché" </a:t>
            </a:r>
            <a:r>
              <a:rPr lang="it-IT" sz="2000">
                <a:solidFill>
                  <a:srgbClr val="0070C0"/>
                </a:solidFill>
              </a:rPr>
              <a:t>per ottenere le loro spiegazioni e comprendere il pensiero.</a:t>
            </a:r>
            <a:endParaRPr lang="it-IT">
              <a:solidFill>
                <a:srgbClr val="000000"/>
              </a:solidFill>
            </a:endParaRPr>
          </a:p>
          <a:p>
            <a:pPr lvl="1">
              <a:spcBef>
                <a:spcPts val="750"/>
              </a:spcBef>
              <a:spcAft>
                <a:spcPts val="1500"/>
              </a:spcAft>
            </a:pPr>
            <a:r>
              <a:rPr lang="it-IT" sz="2000">
                <a:solidFill>
                  <a:srgbClr val="0070C0"/>
                </a:solidFill>
              </a:rPr>
              <a:t>Questa</a:t>
            </a:r>
            <a:r>
              <a:rPr lang="it-IT" sz="2000" b="0" i="0">
                <a:solidFill>
                  <a:srgbClr val="0070C0"/>
                </a:solidFill>
                <a:effectLst/>
              </a:rPr>
              <a:t> combinazione di domande permette</a:t>
            </a:r>
            <a:r>
              <a:rPr lang="it-IT" sz="2000">
                <a:solidFill>
                  <a:srgbClr val="0070C0"/>
                </a:solidFill>
              </a:rPr>
              <a:t>:</a:t>
            </a:r>
          </a:p>
          <a:p>
            <a:pPr marL="914400" lvl="1">
              <a:spcBef>
                <a:spcPts val="400"/>
              </a:spcBef>
              <a:spcAft>
                <a:spcPts val="500"/>
              </a:spcAft>
              <a:buAutoNum type="arabicPeriod"/>
            </a:pPr>
            <a:r>
              <a:rPr lang="it-IT" sz="2000">
                <a:solidFill>
                  <a:srgbClr val="0070C0"/>
                </a:solidFill>
              </a:rPr>
              <a:t> </a:t>
            </a:r>
            <a:r>
              <a:rPr lang="it-IT" sz="2000" b="0" i="0">
                <a:solidFill>
                  <a:srgbClr val="0070C0"/>
                </a:solidFill>
                <a:effectLst/>
              </a:rPr>
              <a:t>di </a:t>
            </a:r>
            <a:r>
              <a:rPr lang="it-IT" sz="2000">
                <a:solidFill>
                  <a:srgbClr val="0070C0"/>
                </a:solidFill>
              </a:rPr>
              <a:t>attivare e stimolare</a:t>
            </a:r>
            <a:r>
              <a:rPr lang="it-IT" sz="2000" b="0" i="0">
                <a:solidFill>
                  <a:srgbClr val="0070C0"/>
                </a:solidFill>
                <a:effectLst/>
              </a:rPr>
              <a:t> il pensiero </a:t>
            </a:r>
            <a:r>
              <a:rPr lang="it-IT" sz="2000">
                <a:solidFill>
                  <a:srgbClr val="0070C0"/>
                </a:solidFill>
              </a:rPr>
              <a:t> dei bambini.</a:t>
            </a:r>
            <a:endParaRPr lang="it-IT"/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it-IT" sz="2000">
                <a:solidFill>
                  <a:srgbClr val="0070C0"/>
                </a:solidFill>
              </a:rPr>
              <a:t>2.     ottenere più informazioni sulle preconoscenze delle bambine.</a:t>
            </a:r>
          </a:p>
        </p:txBody>
      </p:sp>
    </p:spTree>
    <p:extLst>
      <p:ext uri="{BB962C8B-B14F-4D97-AF65-F5344CB8AC3E}">
        <p14:creationId xmlns:p14="http://schemas.microsoft.com/office/powerpoint/2010/main" val="16497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FC6D7-6A1B-2912-58A9-C8609AF94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FDAEDB3-E671-AAED-5C11-AD73A489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B6CDCF40-E36F-59F6-F125-830886C5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D16FDD-C2CB-F559-2B81-61E74BACB006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DC0B1BE-6D6F-AFB1-7933-ADF3CFC942AC}"/>
              </a:ext>
            </a:extLst>
          </p:cNvPr>
          <p:cNvSpPr txBox="1"/>
          <p:nvPr/>
        </p:nvSpPr>
        <p:spPr>
          <a:xfrm>
            <a:off x="1031693" y="1266126"/>
            <a:ext cx="10325826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800">
                <a:solidFill>
                  <a:srgbClr val="002060"/>
                </a:solidFill>
                <a:ea typeface="+mn-lt"/>
                <a:cs typeface="+mn-lt"/>
              </a:rPr>
              <a:t>Bibliografia </a:t>
            </a:r>
          </a:p>
          <a:p>
            <a:endParaRPr lang="it-IT" sz="2800">
              <a:solidFill>
                <a:srgbClr val="002060"/>
              </a:solidFill>
            </a:endParaRPr>
          </a:p>
          <a:p>
            <a:r>
              <a:rPr lang="it-IT" i="1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Trinchero R., Costruire e certificare competenze con il curricolo verticale nel secondo ciclo.</a:t>
            </a:r>
            <a:r>
              <a:rPr lang="it-IT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 </a:t>
            </a:r>
          </a:p>
          <a:p>
            <a:r>
              <a:rPr lang="it-IT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Milano, Rizzoli </a:t>
            </a:r>
            <a:r>
              <a:rPr lang="it-IT" err="1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Education</a:t>
            </a:r>
            <a:r>
              <a:rPr lang="it-IT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.</a:t>
            </a:r>
            <a:endParaRPr lang="it-IT"/>
          </a:p>
          <a:p>
            <a:endParaRPr lang="it-IT">
              <a:solidFill>
                <a:srgbClr val="0070C0"/>
              </a:solidFill>
              <a:latin typeface="Aptos"/>
              <a:ea typeface="Calibri"/>
              <a:cs typeface="Calibri"/>
            </a:endParaRPr>
          </a:p>
          <a:p>
            <a:r>
              <a:rPr lang="it-IT" i="1" err="1">
                <a:solidFill>
                  <a:srgbClr val="0070C0"/>
                </a:solidFill>
                <a:ea typeface="+mn-lt"/>
                <a:cs typeface="+mn-lt"/>
              </a:rPr>
              <a:t>Ausubel</a:t>
            </a:r>
            <a:r>
              <a:rPr lang="it-IT" i="1">
                <a:solidFill>
                  <a:srgbClr val="0070C0"/>
                </a:solidFill>
                <a:ea typeface="+mn-lt"/>
                <a:cs typeface="+mn-lt"/>
              </a:rPr>
              <a:t>, D. P.</a:t>
            </a:r>
            <a:r>
              <a:rPr lang="it-IT">
                <a:solidFill>
                  <a:srgbClr val="0070C0"/>
                </a:solidFill>
                <a:ea typeface="+mn-lt"/>
                <a:cs typeface="+mn-lt"/>
              </a:rPr>
              <a:t> (1983). </a:t>
            </a:r>
            <a:r>
              <a:rPr lang="it-IT" i="1">
                <a:solidFill>
                  <a:srgbClr val="0070C0"/>
                </a:solidFill>
                <a:ea typeface="+mn-lt"/>
                <a:cs typeface="+mn-lt"/>
              </a:rPr>
              <a:t>Educazione e processi cognitivi</a:t>
            </a:r>
            <a:r>
              <a:rPr lang="it-IT">
                <a:solidFill>
                  <a:srgbClr val="0070C0"/>
                </a:solidFill>
                <a:ea typeface="+mn-lt"/>
                <a:cs typeface="+mn-lt"/>
              </a:rPr>
              <a:t>. Firenze, La Nuova Italia.</a:t>
            </a:r>
            <a:endParaRPr lang="it-IT"/>
          </a:p>
          <a:p>
            <a:endParaRPr lang="it-IT">
              <a:solidFill>
                <a:srgbClr val="0070C0"/>
              </a:solidFill>
              <a:latin typeface="Aptos"/>
              <a:ea typeface="Calibri"/>
              <a:cs typeface="Calibri"/>
            </a:endParaRPr>
          </a:p>
          <a:p>
            <a:r>
              <a:rPr lang="it-IT" err="1">
                <a:solidFill>
                  <a:srgbClr val="0070C0"/>
                </a:solidFill>
                <a:ea typeface="+mn-lt"/>
                <a:cs typeface="+mn-lt"/>
              </a:rPr>
              <a:t>Perrenoud</a:t>
            </a:r>
            <a:r>
              <a:rPr lang="it-IT">
                <a:solidFill>
                  <a:srgbClr val="0070C0"/>
                </a:solidFill>
                <a:ea typeface="+mn-lt"/>
                <a:cs typeface="+mn-lt"/>
              </a:rPr>
              <a:t>, P. (2003). </a:t>
            </a:r>
            <a:r>
              <a:rPr lang="it-IT" i="1">
                <a:solidFill>
                  <a:srgbClr val="0070C0"/>
                </a:solidFill>
                <a:ea typeface="+mn-lt"/>
                <a:cs typeface="+mn-lt"/>
              </a:rPr>
              <a:t>Costruire competenze a partire dalla scuola.</a:t>
            </a:r>
            <a:r>
              <a:rPr lang="it-IT">
                <a:solidFill>
                  <a:srgbClr val="0070C0"/>
                </a:solidFill>
                <a:ea typeface="+mn-lt"/>
                <a:cs typeface="+mn-lt"/>
              </a:rPr>
              <a:t> Roma, Anicia.</a:t>
            </a:r>
            <a:endParaRPr lang="it-IT"/>
          </a:p>
          <a:p>
            <a:endParaRPr lang="it-IT">
              <a:solidFill>
                <a:srgbClr val="0070C0"/>
              </a:solidFill>
              <a:latin typeface="Aptos"/>
              <a:ea typeface="Calibri"/>
              <a:cs typeface="Calibri"/>
            </a:endParaRPr>
          </a:p>
          <a:p>
            <a:r>
              <a:rPr lang="it-IT">
                <a:solidFill>
                  <a:srgbClr val="0070C0"/>
                </a:solidFill>
                <a:latin typeface="Aptos"/>
                <a:ea typeface="Calibri"/>
                <a:cs typeface="Calibri"/>
              </a:rPr>
              <a:t>Castoldi (2017). Costruire unità di apprendimento e valutare le competenze. Carocci Ed.</a:t>
            </a:r>
          </a:p>
          <a:p>
            <a:endParaRPr lang="it-IT">
              <a:solidFill>
                <a:srgbClr val="0070C0"/>
              </a:solidFill>
              <a:latin typeface="Aptos"/>
              <a:ea typeface="Calibri"/>
              <a:cs typeface="Calibri"/>
            </a:endParaRPr>
          </a:p>
          <a:p>
            <a:endParaRPr lang="it-IT">
              <a:solidFill>
                <a:srgbClr val="0070C0"/>
              </a:solidFill>
              <a:latin typeface="Aptos"/>
              <a:ea typeface="Calibri"/>
              <a:cs typeface="Calibri"/>
            </a:endParaRPr>
          </a:p>
          <a:p>
            <a:pPr algn="just"/>
            <a:endParaRPr lang="it-IT" sz="24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it-IT" sz="2400">
              <a:solidFill>
                <a:srgbClr val="19335A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it-IT" sz="2400">
              <a:solidFill>
                <a:srgbClr val="19335A"/>
              </a:solidFill>
              <a:latin typeface="Calibri"/>
              <a:ea typeface="Calibri"/>
              <a:cs typeface="Calibri"/>
            </a:endParaRPr>
          </a:p>
          <a:p>
            <a:endParaRPr lang="it-IT" sz="2800">
              <a:solidFill>
                <a:srgbClr val="002060"/>
              </a:solidFill>
              <a:latin typeface="Aptos" panose="0211000402020202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23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6F436-2A48-E808-103B-DF2841F9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DBE7C3-82D4-AE50-30AE-EF86B2560A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22B25D4D-30C8-6E66-6640-341B45098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EC4F0E-5684-B376-E726-99A41D90387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pic>
        <p:nvPicPr>
          <p:cNvPr id="8" name="Immagine 7" descr="Immagine che contiene arancione, schermata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724395A5-DB82-9697-FF02-1EB521081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5944" y="6254115"/>
            <a:ext cx="977537" cy="402590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6CD0F204-2591-3D87-27F0-270F1B5BF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1968" y="6269800"/>
            <a:ext cx="1105490" cy="38690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43253F8-C727-E778-BE6E-173238C8529C}"/>
              </a:ext>
            </a:extLst>
          </p:cNvPr>
          <p:cNvSpPr txBox="1"/>
          <p:nvPr/>
        </p:nvSpPr>
        <p:spPr>
          <a:xfrm>
            <a:off x="3065800" y="623217"/>
            <a:ext cx="47826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FF6D0A"/>
                </a:solidFill>
              </a:rPr>
              <a:t>ANALISI DEI BISOGNI FORMATIVI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4C3D01-AEAB-97DB-2952-460D8AF0FDD2}"/>
              </a:ext>
            </a:extLst>
          </p:cNvPr>
          <p:cNvSpPr txBox="1"/>
          <p:nvPr/>
        </p:nvSpPr>
        <p:spPr>
          <a:xfrm>
            <a:off x="4567978" y="1175675"/>
            <a:ext cx="39968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>
                <a:solidFill>
                  <a:srgbClr val="0070C0"/>
                </a:solidFill>
              </a:rPr>
              <a:t>RICOGNIZIONE DI PRECONOSCENZE</a:t>
            </a:r>
            <a:endParaRPr lang="it-IT" sz="120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212830-BC6D-22EC-B88C-9D2C764B0E07}"/>
              </a:ext>
            </a:extLst>
          </p:cNvPr>
          <p:cNvSpPr txBox="1"/>
          <p:nvPr/>
        </p:nvSpPr>
        <p:spPr>
          <a:xfrm>
            <a:off x="3097331" y="4321851"/>
            <a:ext cx="16766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 b="1">
                <a:solidFill>
                  <a:srgbClr val="0070C0"/>
                </a:solidFill>
              </a:rPr>
              <a:t>ASCOLTO INIZIALE</a:t>
            </a:r>
          </a:p>
          <a:p>
            <a:pPr algn="ctr"/>
            <a:endParaRPr lang="it-IT" sz="1400" b="1">
              <a:solidFill>
                <a:srgbClr val="0070C0"/>
              </a:solidFill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35CE265-ADEE-3A7A-1B34-15BF3D151627}"/>
              </a:ext>
            </a:extLst>
          </p:cNvPr>
          <p:cNvGrpSpPr/>
          <p:nvPr/>
        </p:nvGrpSpPr>
        <p:grpSpPr>
          <a:xfrm>
            <a:off x="2428258" y="1154129"/>
            <a:ext cx="8267688" cy="5562271"/>
            <a:chOff x="2428258" y="1092345"/>
            <a:chExt cx="8267688" cy="5562271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BE88BE0E-F793-633D-2CD3-6E2698BD1A06}"/>
                </a:ext>
              </a:extLst>
            </p:cNvPr>
            <p:cNvSpPr/>
            <p:nvPr/>
          </p:nvSpPr>
          <p:spPr>
            <a:xfrm>
              <a:off x="2428258" y="1092345"/>
              <a:ext cx="8267688" cy="556227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E9BA0E14-0BF6-6A5A-8465-1945B257B6F9}"/>
                </a:ext>
              </a:extLst>
            </p:cNvPr>
            <p:cNvSpPr/>
            <p:nvPr/>
          </p:nvSpPr>
          <p:spPr>
            <a:xfrm>
              <a:off x="2527825" y="2010032"/>
              <a:ext cx="8072411" cy="4354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FC99BEE0-5937-6D55-02D3-E1FE67773CAA}"/>
                </a:ext>
              </a:extLst>
            </p:cNvPr>
            <p:cNvSpPr/>
            <p:nvPr/>
          </p:nvSpPr>
          <p:spPr>
            <a:xfrm>
              <a:off x="2853327" y="3694408"/>
              <a:ext cx="1724637" cy="159710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400" b="1">
                  <a:solidFill>
                    <a:srgbClr val="0070C0"/>
                  </a:solidFill>
                  <a:latin typeface="Aptos"/>
                  <a:cs typeface="Segoe UI"/>
                </a:rPr>
                <a:t>ASCOLTO INIZIALE</a:t>
              </a: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8E15AD5F-DC7B-32F2-4BBB-6CE813CC7702}"/>
                </a:ext>
              </a:extLst>
            </p:cNvPr>
            <p:cNvSpPr/>
            <p:nvPr/>
          </p:nvSpPr>
          <p:spPr>
            <a:xfrm>
              <a:off x="4176787" y="4495276"/>
              <a:ext cx="2384277" cy="1722209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125"/>
                </a:lnSpc>
              </a:pPr>
              <a:r>
                <a:rPr lang="it-IT" sz="1400" b="1">
                  <a:solidFill>
                    <a:srgbClr val="0070C0"/>
                  </a:solidFill>
                  <a:latin typeface="Aptos"/>
                  <a:cs typeface="Segoe UI"/>
                </a:rPr>
                <a:t>MANIPOLAAZIONE DI MATERIALI</a:t>
              </a:r>
              <a:endParaRPr lang="it-IT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264FCDA8-4D8B-D697-55D5-88D812AD40C0}"/>
                </a:ext>
              </a:extLst>
            </p:cNvPr>
            <p:cNvSpPr/>
            <p:nvPr/>
          </p:nvSpPr>
          <p:spPr>
            <a:xfrm>
              <a:off x="7062199" y="2977358"/>
              <a:ext cx="1826995" cy="13468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125"/>
                </a:lnSpc>
              </a:pPr>
              <a:r>
                <a:rPr lang="it-IT" sz="1400" b="1">
                  <a:solidFill>
                    <a:srgbClr val="0070C0"/>
                  </a:solidFill>
                  <a:latin typeface="Aptos"/>
                  <a:cs typeface="Segoe UI"/>
                </a:rPr>
                <a:t>GIOCO</a:t>
              </a:r>
              <a:endParaRPr lang="it-IT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91F05588-7B87-843A-4F79-64B15FAF4A0A}"/>
                </a:ext>
              </a:extLst>
            </p:cNvPr>
            <p:cNvSpPr/>
            <p:nvPr/>
          </p:nvSpPr>
          <p:spPr>
            <a:xfrm>
              <a:off x="3952169" y="3024910"/>
              <a:ext cx="2763230" cy="1588825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125"/>
                </a:lnSpc>
              </a:pPr>
              <a:r>
                <a:rPr lang="it-IT" sz="1400" b="1">
                  <a:solidFill>
                    <a:srgbClr val="0070C0"/>
                  </a:solidFill>
                  <a:latin typeface="Aptos"/>
                  <a:cs typeface="Segoe UI"/>
                </a:rPr>
                <a:t>DRAMMATIZZAZIONE</a:t>
              </a:r>
              <a:endParaRPr lang="it-IT" sz="1400" b="1">
                <a:solidFill>
                  <a:srgbClr val="0070C0"/>
                </a:solidFill>
                <a:cs typeface="Segoe UI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00E550A8-1F06-B0B8-E7FE-1974798A676D}"/>
                </a:ext>
              </a:extLst>
            </p:cNvPr>
            <p:cNvSpPr/>
            <p:nvPr/>
          </p:nvSpPr>
          <p:spPr>
            <a:xfrm>
              <a:off x="6568155" y="4720231"/>
              <a:ext cx="2668605" cy="1494747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125"/>
                </a:lnSpc>
              </a:pPr>
              <a:r>
                <a:rPr lang="it-IT" sz="1400" b="1">
                  <a:solidFill>
                    <a:srgbClr val="0070C0"/>
                  </a:solidFill>
                  <a:cs typeface="Segoe UI"/>
                </a:rPr>
                <a:t>RAPPRESENTAZIONE GRAFICA</a:t>
              </a: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C7D695C7-904E-09C3-C9DA-0F1A1F7375D1}"/>
                </a:ext>
              </a:extLst>
            </p:cNvPr>
            <p:cNvSpPr/>
            <p:nvPr/>
          </p:nvSpPr>
          <p:spPr>
            <a:xfrm>
              <a:off x="8385178" y="3432894"/>
              <a:ext cx="2099951" cy="1597105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125"/>
                </a:lnSpc>
              </a:pPr>
              <a:r>
                <a:rPr lang="it-IT" sz="1400" b="1">
                  <a:solidFill>
                    <a:srgbClr val="0070C0"/>
                  </a:solidFill>
                  <a:latin typeface="Aptos"/>
                  <a:cs typeface="Segoe UI"/>
                </a:rPr>
                <a:t>LABORATORI CON ESPERIMENTI</a:t>
              </a:r>
              <a:endParaRPr lang="it-IT" sz="1400" b="1">
                <a:solidFill>
                  <a:srgbClr val="0070C0"/>
                </a:solidFill>
                <a:cs typeface="Segoe UI"/>
              </a:endParaRPr>
            </a:p>
          </p:txBody>
        </p: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2F9C5592-8C8E-8B18-A756-B928FCE8CABB}"/>
                </a:ext>
              </a:extLst>
            </p:cNvPr>
            <p:cNvSpPr/>
            <p:nvPr/>
          </p:nvSpPr>
          <p:spPr>
            <a:xfrm>
              <a:off x="5520538" y="3855720"/>
              <a:ext cx="2728216" cy="1307628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125"/>
                </a:lnSpc>
              </a:pPr>
              <a:r>
                <a:rPr lang="it-IT" sz="1400" b="1">
                  <a:solidFill>
                    <a:srgbClr val="0070C0"/>
                  </a:solidFill>
                  <a:cs typeface="Segoe UI"/>
                </a:rPr>
                <a:t>SITUAZIONE PROBLEMATICA</a:t>
              </a: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B87D773-E87E-2A16-CB0A-2D1FFC78C8B7}"/>
              </a:ext>
            </a:extLst>
          </p:cNvPr>
          <p:cNvSpPr txBox="1"/>
          <p:nvPr/>
        </p:nvSpPr>
        <p:spPr>
          <a:xfrm>
            <a:off x="4733390" y="2461675"/>
            <a:ext cx="4153193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0070C0"/>
                </a:solidFill>
              </a:rPr>
              <a:t>CONVERSAZIONE INIZIALE</a:t>
            </a:r>
          </a:p>
          <a:p>
            <a:pPr algn="ctr"/>
            <a:endParaRPr lang="it-IT" sz="1400" b="1">
              <a:solidFill>
                <a:srgbClr val="0070C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702A4D-92FF-1249-41AD-BDA115CE87FD}"/>
              </a:ext>
            </a:extLst>
          </p:cNvPr>
          <p:cNvSpPr txBox="1"/>
          <p:nvPr/>
        </p:nvSpPr>
        <p:spPr>
          <a:xfrm>
            <a:off x="4027420" y="1587616"/>
            <a:ext cx="55539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0070C0"/>
                </a:solidFill>
              </a:rPr>
              <a:t>RICOGNIZIONE DI PRECONOSCENZE</a:t>
            </a:r>
            <a:endParaRPr lang="it-IT"/>
          </a:p>
          <a:p>
            <a:pPr algn="ctr"/>
            <a:endParaRPr lang="it-IT" sz="1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0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F086-3EF6-7FED-A130-891E29661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2780A1E-4274-90DA-4D41-8A236E17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0B66BB83-47B7-6286-7308-A95699FD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8B16EA-6C15-EB55-EC05-A7D4B02035B0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pic>
        <p:nvPicPr>
          <p:cNvPr id="8" name="Immagine 7" descr="Immagine che contiene arancione, schermata, Rettangolo&#10;&#10;Il contenuto generato dall&amp;#39;IA potrebbe non essere corretto.">
            <a:extLst>
              <a:ext uri="{FF2B5EF4-FFF2-40B4-BE49-F238E27FC236}">
                <a16:creationId xmlns:a16="http://schemas.microsoft.com/office/drawing/2014/main" id="{9F1FE781-697E-C75B-0E60-1F34E5B99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5944" y="6254115"/>
            <a:ext cx="977537" cy="402590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grafica&#10;&#10;Il contenuto generato dall&amp;#39;IA potrebbe non essere corretto.">
            <a:extLst>
              <a:ext uri="{FF2B5EF4-FFF2-40B4-BE49-F238E27FC236}">
                <a16:creationId xmlns:a16="http://schemas.microsoft.com/office/drawing/2014/main" id="{E1C83578-A7CD-EA1E-37B8-9B586A220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1968" y="6269800"/>
            <a:ext cx="1105490" cy="3869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C4D11D-15B1-C80F-7820-F5D3B06FD365}"/>
              </a:ext>
            </a:extLst>
          </p:cNvPr>
          <p:cNvSpPr txBox="1"/>
          <p:nvPr/>
        </p:nvSpPr>
        <p:spPr>
          <a:xfrm>
            <a:off x="2007641" y="3917008"/>
            <a:ext cx="8179909" cy="16312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2000" i="1">
                <a:solidFill>
                  <a:srgbClr val="0070C0"/>
                </a:solidFill>
              </a:rPr>
              <a:t>Il singolo fattore più importante che influenza l’apprendimento sono le conoscenze che lo studente già possiede. Accertatele e comportatevi di conseguenza nel vostro insegnamento.</a:t>
            </a:r>
            <a:br>
              <a:rPr lang="it-IT" sz="2000" i="1">
                <a:solidFill>
                  <a:srgbClr val="0070C0"/>
                </a:solidFill>
              </a:rPr>
            </a:br>
            <a:endParaRPr lang="it-IT" sz="2000" i="1">
              <a:solidFill>
                <a:srgbClr val="0070C0"/>
              </a:solidFill>
            </a:endParaRPr>
          </a:p>
          <a:p>
            <a:r>
              <a:rPr lang="it-IT" sz="2000" i="1" err="1">
                <a:solidFill>
                  <a:srgbClr val="0070C0"/>
                </a:solidFill>
              </a:rPr>
              <a:t>Ausubel</a:t>
            </a:r>
            <a:r>
              <a:rPr lang="it-IT" sz="2000" i="1">
                <a:solidFill>
                  <a:srgbClr val="0070C0"/>
                </a:solidFill>
              </a:rPr>
              <a:t> D. P. , (1983 ) Educazione e processi cognitivi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E8FB28E-FE24-9E0D-2EC4-C8D4CBED8183}"/>
              </a:ext>
            </a:extLst>
          </p:cNvPr>
          <p:cNvSpPr txBox="1">
            <a:spLocks/>
          </p:cNvSpPr>
          <p:nvPr/>
        </p:nvSpPr>
        <p:spPr>
          <a:xfrm>
            <a:off x="400626" y="1715041"/>
            <a:ext cx="11403952" cy="151585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>
                <a:solidFill>
                  <a:srgbClr val="0070C0"/>
                </a:solidFill>
              </a:rPr>
              <a:t>Si inserisce in quella zona di sviluppo prossimale che permette di comprendere ciò che il bambino sa fare autonomamente e conosce già e ciò che potrà realizzare con il supporto del docente o coetaneo esperto. </a:t>
            </a:r>
            <a:endParaRPr lang="en-US" sz="240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40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400">
              <a:solidFill>
                <a:srgbClr val="0070C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90A4DB-67D8-4076-BC11-739ED45F2A97}"/>
              </a:ext>
            </a:extLst>
          </p:cNvPr>
          <p:cNvSpPr txBox="1"/>
          <p:nvPr/>
        </p:nvSpPr>
        <p:spPr>
          <a:xfrm>
            <a:off x="2822448" y="743712"/>
            <a:ext cx="6071616" cy="524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00"/>
              </a:lnSpc>
            </a:pPr>
            <a:r>
              <a:rPr lang="it-IT" sz="2400" b="1">
                <a:solidFill>
                  <a:srgbClr val="0070C0"/>
                </a:solidFill>
                <a:cs typeface="Segoe UI"/>
              </a:rPr>
              <a:t>RICOGNIZIONE DI PRECONOSCENZE</a:t>
            </a:r>
            <a:r>
              <a:rPr lang="it-IT" sz="2400">
                <a:cs typeface="Segoe UI"/>
              </a:rPr>
              <a:t>​</a:t>
            </a:r>
          </a:p>
          <a:p>
            <a:pPr algn="ctr">
              <a:lnSpc>
                <a:spcPts val="1200"/>
              </a:lnSpc>
            </a:pPr>
            <a:r>
              <a:rPr lang="it-IT" sz="140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8811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E7098-4D18-0319-E0D3-6CCF88A3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98F95D4-D84E-41F1-C55E-037EA166D5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B56246B6-2279-60E3-6797-0AE09B65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AA352C-5288-AD2C-74D8-0F09F1B929D2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0984B4-F9EC-AFEA-76BA-24A29CE315C9}"/>
              </a:ext>
            </a:extLst>
          </p:cNvPr>
          <p:cNvSpPr txBox="1"/>
          <p:nvPr/>
        </p:nvSpPr>
        <p:spPr>
          <a:xfrm>
            <a:off x="3059232" y="629785"/>
            <a:ext cx="54986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FF6D0A"/>
                </a:solidFill>
              </a:rPr>
              <a:t>LE PRECONOSCENZE: COSA SONO?</a:t>
            </a:r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B6D0A90-8586-F1D5-EF1A-02CC82B607F9}"/>
              </a:ext>
            </a:extLst>
          </p:cNvPr>
          <p:cNvSpPr txBox="1"/>
          <p:nvPr/>
        </p:nvSpPr>
        <p:spPr>
          <a:xfrm>
            <a:off x="408590" y="1880038"/>
            <a:ext cx="11571888" cy="420294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70C0"/>
                </a:solidFill>
                <a:latin typeface="Aptos Display"/>
              </a:rPr>
              <a:t>Le </a:t>
            </a:r>
            <a:r>
              <a:rPr lang="en-US" sz="2400" err="1">
                <a:solidFill>
                  <a:srgbClr val="0070C0"/>
                </a:solidFill>
                <a:latin typeface="Aptos Display"/>
              </a:rPr>
              <a:t>preconoscenze</a:t>
            </a:r>
            <a:r>
              <a:rPr lang="en-US" sz="2400">
                <a:solidFill>
                  <a:srgbClr val="0070C0"/>
                </a:solidFill>
                <a:latin typeface="Aptos Display"/>
              </a:rPr>
              <a:t> come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l'insieme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delle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conoscenze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,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abilità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e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atteggiamenti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ptos Display"/>
              </a:rPr>
              <a:t>già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posseduti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ptos Display"/>
              </a:rPr>
              <a:t>dagli</a:t>
            </a:r>
            <a:r>
              <a:rPr lang="en-US" sz="2400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ptos Display"/>
              </a:rPr>
              <a:t>studenti</a:t>
            </a:r>
            <a:r>
              <a:rPr lang="en-US" sz="2400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prima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dell’avvio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di un nuovo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percorso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di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apprendimento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.</a:t>
            </a:r>
            <a:endParaRPr lang="it-IT" sz="2400">
              <a:latin typeface="Aptos Display"/>
            </a:endParaRPr>
          </a:p>
          <a:p>
            <a:pPr>
              <a:lnSpc>
                <a:spcPct val="150000"/>
              </a:lnSpc>
            </a:pPr>
            <a:endParaRPr lang="en-US" sz="2400" b="1">
              <a:solidFill>
                <a:srgbClr val="0070C0"/>
              </a:solidFill>
              <a:latin typeface="Aptos Display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ptos Display"/>
              </a:rPr>
              <a:t>Sono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esperienze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 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pregresse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, 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convinzioni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, idee 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spontane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e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ingenuee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che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ptos Display"/>
              </a:rPr>
              <a:t>che</a:t>
            </a:r>
            <a:r>
              <a:rPr lang="en-US" sz="2400">
                <a:solidFill>
                  <a:srgbClr val="0070C0"/>
                </a:solidFill>
                <a:latin typeface="Aptos Display"/>
              </a:rPr>
              <a:t> </a:t>
            </a:r>
            <a:r>
              <a:rPr lang="en-US" sz="2400" err="1">
                <a:solidFill>
                  <a:srgbClr val="0070C0"/>
                </a:solidFill>
                <a:latin typeface="Aptos Display"/>
              </a:rPr>
              <a:t>gli</a:t>
            </a:r>
            <a:r>
              <a:rPr lang="en-US" sz="2400">
                <a:solidFill>
                  <a:srgbClr val="0070C0"/>
                </a:solidFill>
                <a:latin typeface="Aptos Display"/>
              </a:rPr>
              <a:t> </a:t>
            </a:r>
            <a:r>
              <a:rPr lang="en-US" sz="2400" err="1">
                <a:solidFill>
                  <a:srgbClr val="0070C0"/>
                </a:solidFill>
                <a:latin typeface="Aptos Display"/>
              </a:rPr>
              <a:t>studenti</a:t>
            </a:r>
            <a:r>
              <a:rPr lang="en-US" sz="2400">
                <a:solidFill>
                  <a:srgbClr val="0070C0"/>
                </a:solidFill>
                <a:latin typeface="Aptos Display"/>
              </a:rPr>
              <a:t> 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hanno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 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costruito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 </a:t>
            </a:r>
            <a:r>
              <a:rPr lang="en-US" sz="2400" b="1" err="1">
                <a:solidFill>
                  <a:srgbClr val="0070C0"/>
                </a:solidFill>
                <a:latin typeface="Aptos Display"/>
              </a:rPr>
              <a:t>nel</a:t>
            </a:r>
            <a:r>
              <a:rPr lang="en-US" sz="2400" b="1">
                <a:solidFill>
                  <a:srgbClr val="0070C0"/>
                </a:solidFill>
                <a:latin typeface="Aptos Display"/>
              </a:rPr>
              <a:t> tempo.</a:t>
            </a:r>
          </a:p>
          <a:p>
            <a:r>
              <a:rPr lang="it-IT">
                <a:solidFill>
                  <a:srgbClr val="0070C0"/>
                </a:solidFill>
              </a:rPr>
              <a:t>                                  </a:t>
            </a:r>
            <a:endParaRPr lang="en-US" sz="2400">
              <a:solidFill>
                <a:srgbClr val="000000"/>
              </a:solidFill>
            </a:endParaRP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                                    </a:t>
            </a:r>
            <a:r>
              <a:rPr lang="it-IT" sz="2400">
                <a:solidFill>
                  <a:srgbClr val="0070C0"/>
                </a:solidFill>
              </a:rPr>
              <a:t>Trinchero, R. (2017). </a:t>
            </a:r>
            <a:endParaRPr lang="en-US" sz="240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4CB0EF3-EE9D-4BA4-6415-14E03302707D}"/>
              </a:ext>
            </a:extLst>
          </p:cNvPr>
          <p:cNvSpPr txBox="1"/>
          <p:nvPr/>
        </p:nvSpPr>
        <p:spPr>
          <a:xfrm>
            <a:off x="7659414" y="427639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93063-3089-E600-8389-383B54EA8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6D9C2AD-D769-0400-545B-098CA855C2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110750EE-3668-BB63-3624-17CEA3B4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A957CF-2AC0-6A2E-B83C-9DA43DE087B6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FFCCA5-BDD2-E114-C036-B0EB120EB4E8}"/>
              </a:ext>
            </a:extLst>
          </p:cNvPr>
          <p:cNvSpPr txBox="1"/>
          <p:nvPr/>
        </p:nvSpPr>
        <p:spPr>
          <a:xfrm>
            <a:off x="1675795" y="633091"/>
            <a:ext cx="8063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>
                <a:solidFill>
                  <a:srgbClr val="FF6D0A"/>
                </a:solidFill>
                <a:ea typeface="Calibri"/>
                <a:cs typeface="Calibri"/>
              </a:rPr>
              <a:t>PERCHÉ È IMPORTANTE RIVELARE </a:t>
            </a:r>
          </a:p>
          <a:p>
            <a:pPr algn="ctr"/>
            <a:r>
              <a:rPr lang="it-IT" sz="2800" b="1">
                <a:solidFill>
                  <a:srgbClr val="FF6D0A"/>
                </a:solidFill>
                <a:ea typeface="Calibri"/>
                <a:cs typeface="Calibri"/>
              </a:rPr>
              <a:t>LE PRECONOSCENZE?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7C30DB-328E-D8AA-7994-2CC38534851B}"/>
              </a:ext>
            </a:extLst>
          </p:cNvPr>
          <p:cNvSpPr txBox="1"/>
          <p:nvPr/>
        </p:nvSpPr>
        <p:spPr>
          <a:xfrm>
            <a:off x="364446" y="1980055"/>
            <a:ext cx="11619736" cy="32624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it-IT" sz="2000">
              <a:solidFill>
                <a:srgbClr val="0070C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it-IT" sz="2400">
                <a:solidFill>
                  <a:srgbClr val="0070C0"/>
                </a:solidFill>
              </a:rPr>
              <a:t>Sono fondamentali per decidere la linea progettuale e i successivi obiettivi da perseguire.</a:t>
            </a:r>
          </a:p>
          <a:p>
            <a:endParaRPr lang="it-IT" sz="2400">
              <a:solidFill>
                <a:srgbClr val="0070C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it-IT" sz="2400">
                <a:solidFill>
                  <a:srgbClr val="0070C0"/>
                </a:solidFill>
              </a:rPr>
              <a:t>Secondo le teoria </a:t>
            </a:r>
            <a:r>
              <a:rPr lang="it-IT" sz="2400" b="1">
                <a:solidFill>
                  <a:srgbClr val="0070C0"/>
                </a:solidFill>
              </a:rPr>
              <a:t>socio</a:t>
            </a:r>
            <a:r>
              <a:rPr lang="it-IT" sz="2400">
                <a:solidFill>
                  <a:srgbClr val="0070C0"/>
                </a:solidFill>
              </a:rPr>
              <a:t>-</a:t>
            </a:r>
            <a:r>
              <a:rPr lang="it-IT" sz="2400" b="1">
                <a:solidFill>
                  <a:srgbClr val="0070C0"/>
                </a:solidFill>
              </a:rPr>
              <a:t>costruttivista</a:t>
            </a:r>
            <a:r>
              <a:rPr lang="it-IT" sz="2400">
                <a:solidFill>
                  <a:srgbClr val="0070C0"/>
                </a:solidFill>
              </a:rPr>
              <a:t> (</a:t>
            </a:r>
            <a:r>
              <a:rPr lang="it-IT" sz="2400" err="1">
                <a:solidFill>
                  <a:srgbClr val="0070C0"/>
                </a:solidFill>
              </a:rPr>
              <a:t>Vygotskij</a:t>
            </a:r>
            <a:r>
              <a:rPr lang="it-IT" sz="2400">
                <a:solidFill>
                  <a:srgbClr val="0070C0"/>
                </a:solidFill>
              </a:rPr>
              <a:t>, </a:t>
            </a:r>
            <a:r>
              <a:rPr lang="it-IT" sz="2400" err="1">
                <a:solidFill>
                  <a:srgbClr val="0070C0"/>
                </a:solidFill>
              </a:rPr>
              <a:t>Ausubel</a:t>
            </a:r>
            <a:r>
              <a:rPr lang="it-IT" sz="2400">
                <a:solidFill>
                  <a:srgbClr val="0070C0"/>
                </a:solidFill>
              </a:rPr>
              <a:t>), l’apprendimento è più significativo quando si </a:t>
            </a:r>
            <a:r>
              <a:rPr lang="it-IT" sz="2400" b="1">
                <a:solidFill>
                  <a:srgbClr val="0070C0"/>
                </a:solidFill>
              </a:rPr>
              <a:t>costruisce su ciò che già si conosce, su risorse da mobilitare </a:t>
            </a:r>
            <a:r>
              <a:rPr lang="it-IT" sz="2400">
                <a:solidFill>
                  <a:srgbClr val="0070C0"/>
                </a:solidFill>
              </a:rPr>
              <a:t>(</a:t>
            </a:r>
            <a:r>
              <a:rPr lang="it-IT" sz="2400" err="1">
                <a:solidFill>
                  <a:srgbClr val="0070C0"/>
                </a:solidFill>
              </a:rPr>
              <a:t>Perrinoud</a:t>
            </a:r>
            <a:r>
              <a:rPr lang="it-IT" sz="2400">
                <a:solidFill>
                  <a:srgbClr val="0070C0"/>
                </a:solidFill>
              </a:rPr>
              <a:t> 2003)</a:t>
            </a:r>
            <a:r>
              <a:rPr lang="it-IT" sz="2400" b="1">
                <a:solidFill>
                  <a:srgbClr val="0070C0"/>
                </a:solidFill>
              </a:rPr>
              <a:t> e </a:t>
            </a:r>
            <a:r>
              <a:rPr lang="it-IT" sz="2400">
                <a:solidFill>
                  <a:srgbClr val="0070C0"/>
                </a:solidFill>
              </a:rPr>
              <a:t>aiuta ad </a:t>
            </a:r>
            <a:r>
              <a:rPr lang="it-IT" sz="2400" b="1">
                <a:solidFill>
                  <a:srgbClr val="0070C0"/>
                </a:solidFill>
              </a:rPr>
              <a:t>agganciare </a:t>
            </a:r>
            <a:r>
              <a:rPr lang="it-IT" sz="2400">
                <a:solidFill>
                  <a:srgbClr val="0070C0"/>
                </a:solidFill>
              </a:rPr>
              <a:t>gli studenti sul loro terreno.</a:t>
            </a:r>
            <a:endParaRPr lang="it-IT"/>
          </a:p>
          <a:p>
            <a:endParaRPr lang="it-IT" sz="2400">
              <a:solidFill>
                <a:srgbClr val="0070C0"/>
              </a:solidFill>
            </a:endParaRPr>
          </a:p>
          <a:p>
            <a:pPr lvl="1"/>
            <a:endParaRPr lang="it-I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0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EC8C257B-7607-F11C-AEA5-D405480E3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06903"/>
              </p:ext>
            </p:extLst>
          </p:nvPr>
        </p:nvGraphicFramePr>
        <p:xfrm>
          <a:off x="383697" y="521599"/>
          <a:ext cx="11369312" cy="606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magine 3">
            <a:extLst>
              <a:ext uri="{FF2B5EF4-FFF2-40B4-BE49-F238E27FC236}">
                <a16:creationId xmlns:a16="http://schemas.microsoft.com/office/drawing/2014/main" id="{D08299E9-FA70-589C-1BD7-899A51609DC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36" name="Picture 2" descr="Università degli Studi di Trieste | NQSTI">
            <a:extLst>
              <a:ext uri="{FF2B5EF4-FFF2-40B4-BE49-F238E27FC236}">
                <a16:creationId xmlns:a16="http://schemas.microsoft.com/office/drawing/2014/main" id="{E7903834-E017-6582-49AB-2D1F0FCF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4" y="284511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5">
            <a:extLst>
              <a:ext uri="{FF2B5EF4-FFF2-40B4-BE49-F238E27FC236}">
                <a16:creationId xmlns:a16="http://schemas.microsoft.com/office/drawing/2014/main" id="{509E31D2-A2DA-77BB-EB10-C48576529281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</p:spTree>
    <p:extLst>
      <p:ext uri="{BB962C8B-B14F-4D97-AF65-F5344CB8AC3E}">
        <p14:creationId xmlns:p14="http://schemas.microsoft.com/office/powerpoint/2010/main" val="41171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364D5-0E85-C64D-C781-7B72AFC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F5098CF-C4BD-5F85-2143-131D10AA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D83A0D01-653C-B458-B8F5-1CE863398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10264F-9D12-F9F1-0C97-AA446498CE2C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78FE15-26ED-85B4-54E3-F913E9DDB81F}"/>
              </a:ext>
            </a:extLst>
          </p:cNvPr>
          <p:cNvSpPr txBox="1"/>
          <p:nvPr/>
        </p:nvSpPr>
        <p:spPr>
          <a:xfrm>
            <a:off x="2134729" y="1086683"/>
            <a:ext cx="9968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>
                <a:solidFill>
                  <a:srgbClr val="FF6D0A"/>
                </a:solidFill>
                <a:ea typeface="Calibri"/>
                <a:cs typeface="Calibri"/>
              </a:rPr>
              <a:t>CONVERSAZIONE INIZIALE: cosa intendiamo?</a:t>
            </a:r>
          </a:p>
        </p:txBody>
      </p:sp>
      <p:sp>
        <p:nvSpPr>
          <p:cNvPr id="3" name="CasellaDiTesto 16">
            <a:extLst>
              <a:ext uri="{FF2B5EF4-FFF2-40B4-BE49-F238E27FC236}">
                <a16:creationId xmlns:a16="http://schemas.microsoft.com/office/drawing/2014/main" id="{91C7108E-E359-EBDB-DB3F-2F7F9CEDB733}"/>
              </a:ext>
            </a:extLst>
          </p:cNvPr>
          <p:cNvSpPr txBox="1"/>
          <p:nvPr/>
        </p:nvSpPr>
        <p:spPr>
          <a:xfrm>
            <a:off x="551440" y="2087688"/>
            <a:ext cx="10889644" cy="415498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>
                <a:solidFill>
                  <a:srgbClr val="0070C0"/>
                </a:solidFill>
              </a:rPr>
              <a:t>1. E’ una pratica educativa interattiva che consiste in una partecipazione attiva e intenzionale dell'insegnante che si mette in interazione con gli alunni.</a:t>
            </a:r>
            <a:endParaRPr lang="it-IT" sz="2400">
              <a:solidFill>
                <a:srgbClr val="0070C0"/>
              </a:solidFill>
              <a:ea typeface="Calibri"/>
              <a:cs typeface="Calibri"/>
            </a:endParaRPr>
          </a:p>
          <a:p>
            <a:pPr algn="just"/>
            <a:endParaRPr lang="it-IT" sz="2400">
              <a:solidFill>
                <a:srgbClr val="0070C0"/>
              </a:solidFill>
            </a:endParaRPr>
          </a:p>
          <a:p>
            <a:pPr algn="just"/>
            <a:r>
              <a:rPr lang="it-IT" sz="2400">
                <a:solidFill>
                  <a:srgbClr val="0070C0"/>
                </a:solidFill>
              </a:rPr>
              <a:t>2. Permette all'insegnante di strutturare un' </a:t>
            </a:r>
            <a:r>
              <a:rPr lang="it-IT" sz="2400" b="1">
                <a:solidFill>
                  <a:srgbClr val="0070C0"/>
                </a:solidFill>
              </a:rPr>
              <a:t>analisi</a:t>
            </a:r>
            <a:r>
              <a:rPr lang="it-IT" sz="2400">
                <a:solidFill>
                  <a:srgbClr val="0070C0"/>
                </a:solidFill>
              </a:rPr>
              <a:t> dei bisogni formativi degli alunni.</a:t>
            </a:r>
          </a:p>
          <a:p>
            <a:pPr algn="just"/>
            <a:endParaRPr lang="it-IT" sz="2400">
              <a:solidFill>
                <a:srgbClr val="0070C0"/>
              </a:solidFill>
              <a:ea typeface="Calibri"/>
              <a:cs typeface="Calibri"/>
            </a:endParaRPr>
          </a:p>
          <a:p>
            <a:pPr algn="just"/>
            <a:r>
              <a:rPr lang="it-IT" sz="2400">
                <a:solidFill>
                  <a:srgbClr val="0070C0"/>
                </a:solidFill>
                <a:ea typeface="Calibri"/>
                <a:cs typeface="Calibri"/>
              </a:rPr>
              <a:t>3. E' il contesto dialogico, continuativo e costante.</a:t>
            </a:r>
          </a:p>
          <a:p>
            <a:pPr algn="just"/>
            <a:endParaRPr lang="it-IT" sz="2400">
              <a:solidFill>
                <a:srgbClr val="0070C0"/>
              </a:solidFill>
              <a:ea typeface="Calibri"/>
              <a:cs typeface="Calibri"/>
            </a:endParaRPr>
          </a:p>
          <a:p>
            <a:pPr algn="just"/>
            <a:r>
              <a:rPr lang="it-IT" sz="2400">
                <a:solidFill>
                  <a:srgbClr val="0070C0"/>
                </a:solidFill>
                <a:ea typeface="Calibri"/>
                <a:cs typeface="Calibri"/>
              </a:rPr>
              <a:t>4. Precedentemente RAGIONATA e INTERATTIVA nello scambio comunicativo, NON IMPROVVISATA, ma FLESSIBILE e in RELAZIONE.</a:t>
            </a:r>
          </a:p>
          <a:p>
            <a:pPr algn="just"/>
            <a:endParaRPr lang="it-IT" sz="240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73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AEE66-43C5-AD40-0A78-E7B148DEC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92E2FCA-2806-7917-0B7C-669501C2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B8262CCB-9A14-03DE-5930-2D9C92EF2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C7020C-21B1-FF38-0292-112C0AA4F655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546CF0-4620-9340-2B91-19F8CD75B4E7}"/>
              </a:ext>
            </a:extLst>
          </p:cNvPr>
          <p:cNvSpPr txBox="1"/>
          <p:nvPr/>
        </p:nvSpPr>
        <p:spPr>
          <a:xfrm>
            <a:off x="1947713" y="862925"/>
            <a:ext cx="855254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>
                <a:solidFill>
                  <a:srgbClr val="FF6D0A"/>
                </a:solidFill>
                <a:ea typeface="Calibri"/>
                <a:cs typeface="Calibri"/>
              </a:rPr>
              <a:t>Come si realizza la conversazione iniziale?</a:t>
            </a:r>
          </a:p>
          <a:p>
            <a:pPr algn="ctr"/>
            <a:r>
              <a:rPr lang="it-IT" sz="2000" b="1">
                <a:solidFill>
                  <a:srgbClr val="FF6D0A"/>
                </a:solidFill>
                <a:ea typeface="Calibri"/>
                <a:cs typeface="Calibri"/>
              </a:rPr>
              <a:t>Ad esempio con un'attività esplorativa attraverso domande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0D688CB-D2E6-ED33-61E2-391B57A26758}"/>
              </a:ext>
            </a:extLst>
          </p:cNvPr>
          <p:cNvSpPr/>
          <p:nvPr/>
        </p:nvSpPr>
        <p:spPr>
          <a:xfrm>
            <a:off x="788275" y="2279431"/>
            <a:ext cx="3021723" cy="13794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400" b="1">
                <a:solidFill>
                  <a:srgbClr val="0070C0"/>
                </a:solidFill>
                <a:latin typeface="Aptos"/>
              </a:rPr>
              <a:t>Domande stimolo: </a:t>
            </a:r>
            <a:endParaRPr lang="it-IT">
              <a:solidFill>
                <a:srgbClr val="FFFFFF"/>
              </a:solidFill>
              <a:latin typeface="Aptos"/>
            </a:endParaRPr>
          </a:p>
          <a:p>
            <a:r>
              <a:rPr lang="it-IT" b="1">
                <a:solidFill>
                  <a:srgbClr val="0070C0"/>
                </a:solidFill>
                <a:latin typeface="Aptos"/>
              </a:rPr>
              <a:t>chiede di riferire cosa si sa di un argomento – agganciano e focalizzano</a:t>
            </a:r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25208C0-55AB-AD77-986D-46928678643A}"/>
              </a:ext>
            </a:extLst>
          </p:cNvPr>
          <p:cNvSpPr/>
          <p:nvPr/>
        </p:nvSpPr>
        <p:spPr>
          <a:xfrm>
            <a:off x="926221" y="3954517"/>
            <a:ext cx="3028294" cy="26735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>
                <a:solidFill>
                  <a:srgbClr val="0070C0"/>
                </a:solidFill>
              </a:rPr>
              <a:t>Innescano la curiosità</a:t>
            </a: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Favoriscono l'emergere di preconoscenze</a:t>
            </a: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Introducono un compito autentico o una situazione problematica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888B77D-B0C2-CB1D-D72D-71E4A2CEBFCE}"/>
              </a:ext>
            </a:extLst>
          </p:cNvPr>
          <p:cNvSpPr/>
          <p:nvPr/>
        </p:nvSpPr>
        <p:spPr>
          <a:xfrm>
            <a:off x="4125309" y="2220309"/>
            <a:ext cx="3704895" cy="14977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400" b="1" baseline="0">
                <a:solidFill>
                  <a:srgbClr val="0070C0"/>
                </a:solidFill>
                <a:latin typeface="Aptos"/>
              </a:rPr>
              <a:t>Domande di specificazione</a:t>
            </a:r>
            <a:endParaRPr lang="it-IT"/>
          </a:p>
          <a:p>
            <a:r>
              <a:rPr lang="it-IT" sz="1600" b="1">
                <a:solidFill>
                  <a:srgbClr val="0070C0"/>
                </a:solidFill>
              </a:rPr>
              <a:t>approfondiscono e chiariscono. Rendono espliciti significati impliciti</a:t>
            </a:r>
          </a:p>
          <a:p>
            <a:r>
              <a:rPr lang="it-IT" sz="1600" b="1">
                <a:solidFill>
                  <a:srgbClr val="0070C0"/>
                </a:solidFill>
              </a:rPr>
              <a:t>(Dove, Chi, Quando, Come?)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84ADAA8-EA39-117F-63A7-AB97143C0F7C}"/>
              </a:ext>
            </a:extLst>
          </p:cNvPr>
          <p:cNvSpPr/>
          <p:nvPr/>
        </p:nvSpPr>
        <p:spPr>
          <a:xfrm>
            <a:off x="4125309" y="3954516"/>
            <a:ext cx="3481551" cy="24896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>
                <a:solidFill>
                  <a:srgbClr val="0070C0"/>
                </a:solidFill>
              </a:rPr>
              <a:t>Rafforzano la comprensione</a:t>
            </a:r>
            <a:endParaRPr lang="it-IT">
              <a:solidFill>
                <a:srgbClr val="FFFFFF"/>
              </a:solidFill>
            </a:endParaRP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Favoriscono la verbalizzazione</a:t>
            </a: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Aiutano a strutturare il pensiero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E7294A1-6347-0E01-3655-6DE9A2C83A82}"/>
              </a:ext>
            </a:extLst>
          </p:cNvPr>
          <p:cNvSpPr/>
          <p:nvPr/>
        </p:nvSpPr>
        <p:spPr>
          <a:xfrm>
            <a:off x="7961586" y="2220308"/>
            <a:ext cx="3947945" cy="16356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it-IT" sz="2400" b="1">
              <a:solidFill>
                <a:srgbClr val="0070C0"/>
              </a:solidFill>
              <a:latin typeface="Aptos"/>
            </a:endParaRPr>
          </a:p>
          <a:p>
            <a:r>
              <a:rPr lang="it-IT" sz="2400" b="1" baseline="0">
                <a:solidFill>
                  <a:srgbClr val="0070C0"/>
                </a:solidFill>
                <a:latin typeface="Aptos"/>
              </a:rPr>
              <a:t>Domande di </a:t>
            </a:r>
            <a:r>
              <a:rPr lang="it-IT" sz="2400" b="1">
                <a:solidFill>
                  <a:srgbClr val="0070C0"/>
                </a:solidFill>
                <a:latin typeface="Aptos"/>
              </a:rPr>
              <a:t>rispecchiamento</a:t>
            </a:r>
            <a:endParaRPr lang="it-IT">
              <a:solidFill>
                <a:srgbClr val="0070C0"/>
              </a:solidFill>
              <a:latin typeface="Aptos"/>
            </a:endParaRPr>
          </a:p>
          <a:p>
            <a:r>
              <a:rPr lang="it-IT" sz="1600">
                <a:solidFill>
                  <a:srgbClr val="0070C0"/>
                </a:solidFill>
                <a:latin typeface="Aptos"/>
              </a:rPr>
              <a:t>valorizzano ciò che è stato detto e lo rilanciano. Si ripete la frase del bambino e gli si permette di poterla capire.</a:t>
            </a:r>
            <a:endParaRPr lang="it-IT" sz="1600">
              <a:solidFill>
                <a:srgbClr val="000000"/>
              </a:solidFill>
              <a:latin typeface="Aptos"/>
            </a:endParaRPr>
          </a:p>
          <a:p>
            <a:pPr algn="ctr"/>
            <a:endParaRPr lang="it-IT" sz="2400" b="1">
              <a:solidFill>
                <a:srgbClr val="0070C0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C45AB1A-D687-DB76-F9F4-63752A6F1279}"/>
              </a:ext>
            </a:extLst>
          </p:cNvPr>
          <p:cNvSpPr/>
          <p:nvPr/>
        </p:nvSpPr>
        <p:spPr>
          <a:xfrm>
            <a:off x="7817066" y="4118738"/>
            <a:ext cx="3455276" cy="251591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Favoriscono l'autoregolazione emotiva</a:t>
            </a:r>
            <a:endParaRPr lang="it-IT"/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Favoriscono il senso di ascolto e accoglienza</a:t>
            </a: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Stimolano la riflessione metacognitiva</a:t>
            </a:r>
          </a:p>
          <a:p>
            <a:endParaRPr lang="it-I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2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9758-C19E-ACB9-8375-0F56BE14D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AA72099-8070-EB2F-55ED-C9C1EE5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</p:pic>
      <p:pic>
        <p:nvPicPr>
          <p:cNvPr id="5" name="Picture 2" descr="Università degli Studi di Trieste | NQSTI">
            <a:extLst>
              <a:ext uri="{FF2B5EF4-FFF2-40B4-BE49-F238E27FC236}">
                <a16:creationId xmlns:a16="http://schemas.microsoft.com/office/drawing/2014/main" id="{7F6F31AA-D27D-1117-8AFB-80C3E464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30"/>
            <a:ext cx="2059398" cy="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7255AC-3539-83E3-11FC-A03CD1CBFFFD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9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78EA47-9F69-8188-4DD3-1CD277AE6AE5}"/>
              </a:ext>
            </a:extLst>
          </p:cNvPr>
          <p:cNvSpPr txBox="1"/>
          <p:nvPr/>
        </p:nvSpPr>
        <p:spPr>
          <a:xfrm>
            <a:off x="1947713" y="862925"/>
            <a:ext cx="855254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>
                <a:solidFill>
                  <a:srgbClr val="FF6D0A"/>
                </a:solidFill>
                <a:ea typeface="Calibri"/>
                <a:cs typeface="Calibri"/>
              </a:rPr>
              <a:t>Come si realizza la conversazione iniziale?</a:t>
            </a:r>
          </a:p>
          <a:p>
            <a:pPr algn="ctr"/>
            <a:r>
              <a:rPr lang="it-IT" sz="2000" b="1">
                <a:solidFill>
                  <a:srgbClr val="FF6D0A"/>
                </a:solidFill>
                <a:ea typeface="Calibri"/>
                <a:cs typeface="Calibri"/>
              </a:rPr>
              <a:t>Ad esempio con un'attività esplorativa attraverso domande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3248C6D-C13E-C6D8-4CF2-5D55C3C568EE}"/>
              </a:ext>
            </a:extLst>
          </p:cNvPr>
          <p:cNvSpPr/>
          <p:nvPr/>
        </p:nvSpPr>
        <p:spPr>
          <a:xfrm>
            <a:off x="440120" y="2220310"/>
            <a:ext cx="3021723" cy="13794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400" b="1">
                <a:solidFill>
                  <a:srgbClr val="0070C0"/>
                </a:solidFill>
                <a:latin typeface="Aptos"/>
              </a:rPr>
              <a:t>Domande stimolo: </a:t>
            </a:r>
            <a:endParaRPr lang="it-IT">
              <a:solidFill>
                <a:srgbClr val="FFFFFF"/>
              </a:solidFill>
              <a:latin typeface="Aptos"/>
            </a:endParaRPr>
          </a:p>
          <a:p>
            <a:r>
              <a:rPr lang="it-IT" b="1">
                <a:solidFill>
                  <a:srgbClr val="0070C0"/>
                </a:solidFill>
                <a:latin typeface="Aptos"/>
              </a:rPr>
              <a:t>chiede di riferire cosa si sa di un argomento – agganciano e focalizzano</a:t>
            </a:r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E92010E-EF26-7774-B0F3-D205BBF9C208}"/>
              </a:ext>
            </a:extLst>
          </p:cNvPr>
          <p:cNvSpPr/>
          <p:nvPr/>
        </p:nvSpPr>
        <p:spPr>
          <a:xfrm>
            <a:off x="335015" y="3954517"/>
            <a:ext cx="3028294" cy="26735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>
                <a:solidFill>
                  <a:srgbClr val="0070C0"/>
                </a:solidFill>
              </a:rPr>
              <a:t>"Avete mai sentito parlare di?"</a:t>
            </a:r>
            <a:endParaRPr lang="it-IT"/>
          </a:p>
          <a:p>
            <a:r>
              <a:rPr lang="it-IT" i="1">
                <a:solidFill>
                  <a:srgbClr val="0070C0"/>
                </a:solidFill>
              </a:rPr>
              <a:t>"Hai mai visto un quadro o una scultura?"</a:t>
            </a:r>
            <a:endParaRPr lang="it-IT"/>
          </a:p>
          <a:p>
            <a:r>
              <a:rPr lang="it-IT" i="1">
                <a:solidFill>
                  <a:srgbClr val="0070C0"/>
                </a:solidFill>
              </a:rPr>
              <a:t>"Come si chiama il luogo di questa immagine?</a:t>
            </a:r>
          </a:p>
          <a:p>
            <a:r>
              <a:rPr lang="it-IT" i="1">
                <a:solidFill>
                  <a:srgbClr val="0070C0"/>
                </a:solidFill>
              </a:rPr>
              <a:t>"Se dico numero cosa ti viene in mente?"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51B5484-B5FB-94C3-C99C-4F636301E50D}"/>
              </a:ext>
            </a:extLst>
          </p:cNvPr>
          <p:cNvSpPr/>
          <p:nvPr/>
        </p:nvSpPr>
        <p:spPr>
          <a:xfrm>
            <a:off x="3560378" y="2029808"/>
            <a:ext cx="3501257" cy="1760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400" b="1" baseline="0">
                <a:solidFill>
                  <a:srgbClr val="0070C0"/>
                </a:solidFill>
                <a:latin typeface="Aptos"/>
              </a:rPr>
              <a:t>Domande di specificazione</a:t>
            </a:r>
            <a:endParaRPr lang="it-IT"/>
          </a:p>
          <a:p>
            <a:r>
              <a:rPr lang="it-IT" sz="1600" b="1">
                <a:solidFill>
                  <a:srgbClr val="0070C0"/>
                </a:solidFill>
              </a:rPr>
              <a:t>approfondiscono e chiariscono. Rendono espliciti significati impliciti</a:t>
            </a:r>
          </a:p>
          <a:p>
            <a:r>
              <a:rPr lang="it-IT" sz="1600" b="1">
                <a:solidFill>
                  <a:srgbClr val="0070C0"/>
                </a:solidFill>
              </a:rPr>
              <a:t>(Dove, Chi, Quando, Come?)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2F225F0-6C10-B34E-F6EA-25A91D434098}"/>
              </a:ext>
            </a:extLst>
          </p:cNvPr>
          <p:cNvSpPr/>
          <p:nvPr/>
        </p:nvSpPr>
        <p:spPr>
          <a:xfrm>
            <a:off x="3580085" y="4046482"/>
            <a:ext cx="3481551" cy="24896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>
                <a:solidFill>
                  <a:srgbClr val="0070C0"/>
                </a:solidFill>
              </a:rPr>
              <a:t>"Che personaggio è?"</a:t>
            </a:r>
          </a:p>
          <a:p>
            <a:r>
              <a:rPr lang="it-IT">
                <a:solidFill>
                  <a:srgbClr val="0070C0"/>
                </a:solidFill>
              </a:rPr>
              <a:t>"Come hai fatto quella volta.."</a:t>
            </a:r>
          </a:p>
          <a:p>
            <a:r>
              <a:rPr lang="it-IT">
                <a:solidFill>
                  <a:srgbClr val="0070C0"/>
                </a:solidFill>
              </a:rPr>
              <a:t>"Quando è successo?"</a:t>
            </a:r>
          </a:p>
          <a:p>
            <a:r>
              <a:rPr lang="it-IT">
                <a:solidFill>
                  <a:srgbClr val="0070C0"/>
                </a:solidFill>
              </a:rPr>
              <a:t>"Come è avvenuto?"</a:t>
            </a:r>
          </a:p>
          <a:p>
            <a:r>
              <a:rPr lang="it-IT">
                <a:solidFill>
                  <a:srgbClr val="0070C0"/>
                </a:solidFill>
              </a:rPr>
              <a:t>"Li hai visti in qualche posto" (i numeri)</a:t>
            </a:r>
            <a:endParaRPr lang="it-IT">
              <a:solidFill>
                <a:srgbClr val="00000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"Li hai mai usati" (i numeri)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A6BC938-D21F-2C73-C216-F0E1900DA7BE}"/>
              </a:ext>
            </a:extLst>
          </p:cNvPr>
          <p:cNvSpPr/>
          <p:nvPr/>
        </p:nvSpPr>
        <p:spPr>
          <a:xfrm>
            <a:off x="7252140" y="1911567"/>
            <a:ext cx="4847891" cy="18787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400" b="1" baseline="0">
                <a:solidFill>
                  <a:srgbClr val="0070C0"/>
                </a:solidFill>
                <a:latin typeface="Aptos"/>
              </a:rPr>
              <a:t>Domande di </a:t>
            </a:r>
            <a:r>
              <a:rPr lang="it-IT" sz="2400" b="1">
                <a:solidFill>
                  <a:srgbClr val="0070C0"/>
                </a:solidFill>
                <a:latin typeface="Aptos"/>
              </a:rPr>
              <a:t>rispecchiamento</a:t>
            </a:r>
            <a:endParaRPr lang="it-IT">
              <a:solidFill>
                <a:srgbClr val="0070C0"/>
              </a:solidFill>
              <a:latin typeface="Aptos"/>
            </a:endParaRPr>
          </a:p>
          <a:p>
            <a:pPr marL="285750" indent="-285750">
              <a:buFont typeface="Calibri"/>
              <a:buChar char="-"/>
            </a:pPr>
            <a:r>
              <a:rPr lang="it-IT" sz="1600">
                <a:solidFill>
                  <a:srgbClr val="0070C0"/>
                </a:solidFill>
                <a:latin typeface="Aptos"/>
              </a:rPr>
              <a:t>Valorizzano ciò che è stato detto e lo rilanciano. Si ripete la frase del bambino e gli si permette di poterla capire.</a:t>
            </a:r>
            <a:endParaRPr lang="it-IT" sz="1600">
              <a:solidFill>
                <a:srgbClr val="000000"/>
              </a:solidFill>
              <a:latin typeface="Aptos"/>
            </a:endParaRPr>
          </a:p>
          <a:p>
            <a:pPr marL="285750" indent="-285750">
              <a:buFont typeface="Calibri"/>
              <a:buChar char="-"/>
            </a:pPr>
            <a:endParaRPr lang="it-IT" sz="1600">
              <a:solidFill>
                <a:srgbClr val="0070C0"/>
              </a:solidFill>
            </a:endParaRPr>
          </a:p>
          <a:p>
            <a:pPr marL="285750" indent="-285750">
              <a:buFont typeface="Calibri"/>
              <a:buChar char="-"/>
            </a:pPr>
            <a:r>
              <a:rPr lang="it-IT" sz="1600">
                <a:solidFill>
                  <a:srgbClr val="0070C0"/>
                </a:solidFill>
              </a:rPr>
              <a:t>Permette al bambino di sentirsi compreso e di riagganciarlo al processo creativo</a:t>
            </a:r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BB8C295-0447-DA08-6866-A97F15E5EDB0}"/>
              </a:ext>
            </a:extLst>
          </p:cNvPr>
          <p:cNvSpPr/>
          <p:nvPr/>
        </p:nvSpPr>
        <p:spPr>
          <a:xfrm>
            <a:off x="7252137" y="4026777"/>
            <a:ext cx="4821621" cy="250934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>
                <a:solidFill>
                  <a:srgbClr val="0070C0"/>
                </a:solidFill>
              </a:rPr>
              <a:t>Quindi se i sassi si spostano, tu hai visto sassi che si spostavano?</a:t>
            </a: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"Sento che il disegno che hai fatto non è come avevi in mente"</a:t>
            </a:r>
          </a:p>
          <a:p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"Ti sento un po' frustrato perché non ti viene come vorresti, è così?</a:t>
            </a:r>
          </a:p>
        </p:txBody>
      </p:sp>
    </p:spTree>
    <p:extLst>
      <p:ext uri="{BB962C8B-B14F-4D97-AF65-F5344CB8AC3E}">
        <p14:creationId xmlns:p14="http://schemas.microsoft.com/office/powerpoint/2010/main" val="681397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1645</Words>
  <Application>Microsoft Office PowerPoint</Application>
  <PresentationFormat>Widescreen</PresentationFormat>
  <Paragraphs>227</Paragraphs>
  <Slides>15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Maiandra GD</vt:lpstr>
      <vt:lpstr>Segoe UI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PEGHIN ISABELLA</dc:creator>
  <cp:lastModifiedBy>Valentina Suber</cp:lastModifiedBy>
  <cp:revision>3</cp:revision>
  <dcterms:created xsi:type="dcterms:W3CDTF">2025-09-30T09:00:47Z</dcterms:created>
  <dcterms:modified xsi:type="dcterms:W3CDTF">2025-10-03T17:51:33Z</dcterms:modified>
</cp:coreProperties>
</file>