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  <p:sldMasterId id="2147483685" r:id="rId4"/>
    <p:sldMasterId id="2147483699" r:id="rId5"/>
  </p:sldMasterIdLst>
  <p:notesMasterIdLst>
    <p:notesMasterId r:id="rId27"/>
  </p:notesMasterIdLst>
  <p:sldIdLst>
    <p:sldId id="256" r:id="rId6"/>
    <p:sldId id="257" r:id="rId7"/>
    <p:sldId id="263" r:id="rId8"/>
    <p:sldId id="315" r:id="rId9"/>
    <p:sldId id="355" r:id="rId10"/>
    <p:sldId id="259" r:id="rId11"/>
    <p:sldId id="731" r:id="rId12"/>
    <p:sldId id="262" r:id="rId13"/>
    <p:sldId id="313" r:id="rId14"/>
    <p:sldId id="316" r:id="rId15"/>
    <p:sldId id="324" r:id="rId16"/>
    <p:sldId id="356" r:id="rId17"/>
    <p:sldId id="266" r:id="rId18"/>
    <p:sldId id="267" r:id="rId19"/>
    <p:sldId id="268" r:id="rId20"/>
    <p:sldId id="269" r:id="rId21"/>
    <p:sldId id="272" r:id="rId22"/>
    <p:sldId id="273" r:id="rId23"/>
    <p:sldId id="274" r:id="rId24"/>
    <p:sldId id="275" r:id="rId25"/>
    <p:sldId id="276" r:id="rId26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64" autoAdjust="0"/>
    <p:restoredTop sz="94648"/>
  </p:normalViewPr>
  <p:slideViewPr>
    <p:cSldViewPr>
      <p:cViewPr varScale="1">
        <p:scale>
          <a:sx n="117" d="100"/>
          <a:sy n="117" d="100"/>
        </p:scale>
        <p:origin x="1280" y="16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>
            <a:extLst>
              <a:ext uri="{FF2B5EF4-FFF2-40B4-BE49-F238E27FC236}">
                <a16:creationId xmlns:a16="http://schemas.microsoft.com/office/drawing/2014/main" id="{C5E7E77A-7FF4-4666-8E80-FD390971E9B0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90625" y="877888"/>
            <a:ext cx="4473575" cy="3163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4098" name="Rectangle 2">
            <a:extLst>
              <a:ext uri="{FF2B5EF4-FFF2-40B4-BE49-F238E27FC236}">
                <a16:creationId xmlns:a16="http://schemas.microsoft.com/office/drawing/2014/main" id="{55995025-847B-4A5D-A3B5-E6B96A40D665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1060450" y="4349750"/>
            <a:ext cx="4738688" cy="351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>
            <a:extLst>
              <a:ext uri="{FF2B5EF4-FFF2-40B4-BE49-F238E27FC236}">
                <a16:creationId xmlns:a16="http://schemas.microsoft.com/office/drawing/2014/main" id="{9DEBFD8E-7F3C-4329-9E76-A3EED1497D5A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18" name="Rectangle 2">
            <a:extLst>
              <a:ext uri="{FF2B5EF4-FFF2-40B4-BE49-F238E27FC236}">
                <a16:creationId xmlns:a16="http://schemas.microsoft.com/office/drawing/2014/main" id="{42228DB3-7CE3-46E4-AE05-302B8E6D1858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>
            <a:extLst>
              <a:ext uri="{FF2B5EF4-FFF2-40B4-BE49-F238E27FC236}">
                <a16:creationId xmlns:a16="http://schemas.microsoft.com/office/drawing/2014/main" id="{C3DA5914-5DF5-4279-AC43-EA0061AD400D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5058" name="Rectangle 2">
            <a:extLst>
              <a:ext uri="{FF2B5EF4-FFF2-40B4-BE49-F238E27FC236}">
                <a16:creationId xmlns:a16="http://schemas.microsoft.com/office/drawing/2014/main" id="{527CD644-66C5-4588-A633-C331F690C460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3199681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>
            <a:extLst>
              <a:ext uri="{FF2B5EF4-FFF2-40B4-BE49-F238E27FC236}">
                <a16:creationId xmlns:a16="http://schemas.microsoft.com/office/drawing/2014/main" id="{CA808F5C-19E1-4789-A67A-494D613EB274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6082" name="Rectangle 2">
            <a:extLst>
              <a:ext uri="{FF2B5EF4-FFF2-40B4-BE49-F238E27FC236}">
                <a16:creationId xmlns:a16="http://schemas.microsoft.com/office/drawing/2014/main" id="{3F324EE7-8823-4F4A-9E36-EF37EF2107B1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4490896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>
            <a:extLst>
              <a:ext uri="{FF2B5EF4-FFF2-40B4-BE49-F238E27FC236}">
                <a16:creationId xmlns:a16="http://schemas.microsoft.com/office/drawing/2014/main" id="{38894D34-AC2F-4521-80FB-672327DF4D80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7106" name="Rectangle 2">
            <a:extLst>
              <a:ext uri="{FF2B5EF4-FFF2-40B4-BE49-F238E27FC236}">
                <a16:creationId xmlns:a16="http://schemas.microsoft.com/office/drawing/2014/main" id="{49A0855F-1CD5-4E25-9DFB-0EED1F6951C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3336258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>
            <a:extLst>
              <a:ext uri="{FF2B5EF4-FFF2-40B4-BE49-F238E27FC236}">
                <a16:creationId xmlns:a16="http://schemas.microsoft.com/office/drawing/2014/main" id="{EC64B6E8-D042-41EA-9D88-C861503245BD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8130" name="Rectangle 2">
            <a:extLst>
              <a:ext uri="{FF2B5EF4-FFF2-40B4-BE49-F238E27FC236}">
                <a16:creationId xmlns:a16="http://schemas.microsoft.com/office/drawing/2014/main" id="{047373B0-929F-4ABD-862A-8F7C4E2C7972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4361811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>
            <a:extLst>
              <a:ext uri="{FF2B5EF4-FFF2-40B4-BE49-F238E27FC236}">
                <a16:creationId xmlns:a16="http://schemas.microsoft.com/office/drawing/2014/main" id="{FDB31DB5-5824-4301-9143-392E2FDF6D05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02" name="Rectangle 2">
            <a:extLst>
              <a:ext uri="{FF2B5EF4-FFF2-40B4-BE49-F238E27FC236}">
                <a16:creationId xmlns:a16="http://schemas.microsoft.com/office/drawing/2014/main" id="{DE403442-CC59-41A8-9113-0859ECFADF2C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205911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>
            <a:extLst>
              <a:ext uri="{FF2B5EF4-FFF2-40B4-BE49-F238E27FC236}">
                <a16:creationId xmlns:a16="http://schemas.microsoft.com/office/drawing/2014/main" id="{22536625-D191-44D6-BE12-1649D6314BA7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2226" name="Rectangle 2">
            <a:extLst>
              <a:ext uri="{FF2B5EF4-FFF2-40B4-BE49-F238E27FC236}">
                <a16:creationId xmlns:a16="http://schemas.microsoft.com/office/drawing/2014/main" id="{44BD78BD-DDC3-44EE-B8A4-DE503649AF28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2879793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1">
            <a:extLst>
              <a:ext uri="{FF2B5EF4-FFF2-40B4-BE49-F238E27FC236}">
                <a16:creationId xmlns:a16="http://schemas.microsoft.com/office/drawing/2014/main" id="{B3F68A51-D29E-4EB4-B84B-877C6FE5C2C2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3250" name="Rectangle 2">
            <a:extLst>
              <a:ext uri="{FF2B5EF4-FFF2-40B4-BE49-F238E27FC236}">
                <a16:creationId xmlns:a16="http://schemas.microsoft.com/office/drawing/2014/main" id="{99C97C52-55C7-4249-8CD5-5FC42DE85EEC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8771805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1">
            <a:extLst>
              <a:ext uri="{FF2B5EF4-FFF2-40B4-BE49-F238E27FC236}">
                <a16:creationId xmlns:a16="http://schemas.microsoft.com/office/drawing/2014/main" id="{592240A2-25AA-4A8A-A800-97F9BE696B1B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4274" name="Rectangle 2">
            <a:extLst>
              <a:ext uri="{FF2B5EF4-FFF2-40B4-BE49-F238E27FC236}">
                <a16:creationId xmlns:a16="http://schemas.microsoft.com/office/drawing/2014/main" id="{5B675944-43E1-4795-B837-5875B756DE1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8251688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>
            <a:extLst>
              <a:ext uri="{FF2B5EF4-FFF2-40B4-BE49-F238E27FC236}">
                <a16:creationId xmlns:a16="http://schemas.microsoft.com/office/drawing/2014/main" id="{22EC82E1-28BE-48C2-A797-D12BF885DB51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5298" name="Rectangle 2">
            <a:extLst>
              <a:ext uri="{FF2B5EF4-FFF2-40B4-BE49-F238E27FC236}">
                <a16:creationId xmlns:a16="http://schemas.microsoft.com/office/drawing/2014/main" id="{C01FD523-414E-427C-85C9-F9C297DBF3E2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6248845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>
            <a:extLst>
              <a:ext uri="{FF2B5EF4-FFF2-40B4-BE49-F238E27FC236}">
                <a16:creationId xmlns:a16="http://schemas.microsoft.com/office/drawing/2014/main" id="{AF32795F-1436-4AA9-9271-20E757276E3F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5842" name="Rectangle 2">
            <a:extLst>
              <a:ext uri="{FF2B5EF4-FFF2-40B4-BE49-F238E27FC236}">
                <a16:creationId xmlns:a16="http://schemas.microsoft.com/office/drawing/2014/main" id="{8ECB4C67-C318-459D-A98F-EFE922BEF4D1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>
            <a:extLst>
              <a:ext uri="{FF2B5EF4-FFF2-40B4-BE49-F238E27FC236}">
                <a16:creationId xmlns:a16="http://schemas.microsoft.com/office/drawing/2014/main" id="{52E4690E-8DAE-48FF-A924-653BB0427F36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986" name="Rectangle 2">
            <a:extLst>
              <a:ext uri="{FF2B5EF4-FFF2-40B4-BE49-F238E27FC236}">
                <a16:creationId xmlns:a16="http://schemas.microsoft.com/office/drawing/2014/main" id="{B6CC8764-4008-49C8-B5BA-EF64DA1A4878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>
            <a:extLst>
              <a:ext uri="{FF2B5EF4-FFF2-40B4-BE49-F238E27FC236}">
                <a16:creationId xmlns:a16="http://schemas.microsoft.com/office/drawing/2014/main" id="{1C3918EE-9D1F-4334-8685-1FB43E45617B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3010" name="Rectangle 2">
            <a:extLst>
              <a:ext uri="{FF2B5EF4-FFF2-40B4-BE49-F238E27FC236}">
                <a16:creationId xmlns:a16="http://schemas.microsoft.com/office/drawing/2014/main" id="{275DE57E-5521-4251-9AA1-6C675CD84EF9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5731326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>
            <a:extLst>
              <a:ext uri="{FF2B5EF4-FFF2-40B4-BE49-F238E27FC236}">
                <a16:creationId xmlns:a16="http://schemas.microsoft.com/office/drawing/2014/main" id="{A8B677AD-CF76-4EC8-921B-6D72141FECE0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7890" name="Rectangle 2">
            <a:extLst>
              <a:ext uri="{FF2B5EF4-FFF2-40B4-BE49-F238E27FC236}">
                <a16:creationId xmlns:a16="http://schemas.microsoft.com/office/drawing/2014/main" id="{8C867AC0-2C82-4ACA-AEF6-D43011AC5A43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>
            <a:extLst>
              <a:ext uri="{FF2B5EF4-FFF2-40B4-BE49-F238E27FC236}">
                <a16:creationId xmlns:a16="http://schemas.microsoft.com/office/drawing/2014/main" id="{9307F6B5-9CCA-384B-8A75-7F5F7EB25827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F184D7D-F0BB-324E-907C-F39B526DEEF8}" type="slidenum">
              <a:rPr lang="it-IT" altLang="it-IT"/>
              <a:pPr/>
              <a:t>8</a:t>
            </a:fld>
            <a:endParaRPr lang="it-IT" altLang="it-IT"/>
          </a:p>
        </p:txBody>
      </p:sp>
      <p:sp>
        <p:nvSpPr>
          <p:cNvPr id="39937" name="Text Box 1">
            <a:extLst>
              <a:ext uri="{FF2B5EF4-FFF2-40B4-BE49-F238E27FC236}">
                <a16:creationId xmlns:a16="http://schemas.microsoft.com/office/drawing/2014/main" id="{1EAC9420-6157-844F-90C1-AAF1AADD6D74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9938" name="Text Box 2">
            <a:extLst>
              <a:ext uri="{FF2B5EF4-FFF2-40B4-BE49-F238E27FC236}">
                <a16:creationId xmlns:a16="http://schemas.microsoft.com/office/drawing/2014/main" id="{189E0F80-9B46-1E44-8E72-25709D21CA52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4438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1700573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>
            <a:extLst>
              <a:ext uri="{FF2B5EF4-FFF2-40B4-BE49-F238E27FC236}">
                <a16:creationId xmlns:a16="http://schemas.microsoft.com/office/drawing/2014/main" id="{28A4D328-C542-40A3-8360-5A68F0940592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9938" name="Rectangle 2">
            <a:extLst>
              <a:ext uri="{FF2B5EF4-FFF2-40B4-BE49-F238E27FC236}">
                <a16:creationId xmlns:a16="http://schemas.microsoft.com/office/drawing/2014/main" id="{DB648617-487D-4D7F-BC43-066E5BBB6B1E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1239388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>
            <a:extLst>
              <a:ext uri="{FF2B5EF4-FFF2-40B4-BE49-F238E27FC236}">
                <a16:creationId xmlns:a16="http://schemas.microsoft.com/office/drawing/2014/main" id="{43EEF294-321B-4A34-B676-D144F905B9EB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4034" name="Rectangle 2">
            <a:extLst>
              <a:ext uri="{FF2B5EF4-FFF2-40B4-BE49-F238E27FC236}">
                <a16:creationId xmlns:a16="http://schemas.microsoft.com/office/drawing/2014/main" id="{442109CE-5F42-4C60-9856-516D9516B5D2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8003510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E8343AE8-821D-447A-99E6-509BBE4F7094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pPr marL="0" marR="0" lvl="0" indent="0" algn="r" defTabSz="7680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5C6720-BF12-4BD8-932C-521B05A9CC71}" type="slidenum">
              <a:rPr kumimoji="0" lang="it-IT" altLang="it-IT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76801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9457" name="Rectangle 1">
            <a:extLst>
              <a:ext uri="{FF2B5EF4-FFF2-40B4-BE49-F238E27FC236}">
                <a16:creationId xmlns:a16="http://schemas.microsoft.com/office/drawing/2014/main" id="{935DCADF-4047-4596-BE6A-46D8AF7B017E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58" name="Rectangle 2">
            <a:extLst>
              <a:ext uri="{FF2B5EF4-FFF2-40B4-BE49-F238E27FC236}">
                <a16:creationId xmlns:a16="http://schemas.microsoft.com/office/drawing/2014/main" id="{FE48BCCA-F8A8-4443-BC71-C262425BAD65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7950461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B951304-4840-491D-BBAE-1A51024B1F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2B5BD746-1B84-4CC3-B1FF-0ACB297FF5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0826E1B-91B2-46D5-B6B2-C20F8307B7D7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BF4D374-538B-4B55-B4B3-8F3DD551CDD6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8D9C3C4-BC0D-443A-BA5F-C49DF216D73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B8A4E12-9628-4A35-8D58-81AF8A2C8815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427949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8931851-32B5-4263-B0B2-D109D9007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CF2304BA-BF27-41BF-86A7-257931A05F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6D62412-7463-42D4-A1C0-A4A7B7833717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A2E3A3C-59CC-493B-B17F-3431EA1E23D5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EAC2481-38AB-4909-85B0-02144AE58A8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C75937F-E0F5-48E9-BACE-EBB89AB25F84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093513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B7E46624-76BB-463F-8363-5384127670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3050" y="82550"/>
            <a:ext cx="2054225" cy="6003925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DDA9F86-44E0-494A-8A4D-ECD51A20DD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82550"/>
            <a:ext cx="6013450" cy="6003925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430BFC1-4088-4AD5-8529-6EB3986FB374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C262BC5-9F41-4390-AB6F-31B4A246D93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3A751A1-660F-4687-8D02-7FEBFEA8D26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22ADEFB-6DCA-4B2A-A17E-2305BB86376A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7123110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BF51C66-F944-42B1-BC44-657AD3BCA3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10BE9763-4301-432E-9CD1-C41FBB8DAC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469F0B4-BAF4-43C3-8162-B33470953D36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5C585AE-88BF-452A-B7F7-4C1DD797C473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322BA22-8C54-4A8A-94E7-D5E4C2E7BF3E}" type="slidenum">
              <a:rPr lang="it-IT" altLang="it-IT"/>
              <a:pPr/>
              <a:t>‹N›</a:t>
            </a:fld>
            <a:endParaRPr lang="it-IT" alt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1663918-EF8E-4D0C-9D82-2D8E1C4E086D}"/>
              </a:ext>
            </a:extLst>
          </p:cNvPr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7042807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0021ABD-EDC3-4FCD-AF33-CBCF73672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5B40ADA-B4E1-4029-AAC9-AA4D2B799A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8967029-3C2A-4B87-8550-7E739A790E96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8BE08E8-33FB-481B-8DF4-B69C9F129071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97B9FCE-A43B-4990-8209-C96A89962B89}" type="slidenum">
              <a:rPr lang="it-IT" altLang="it-IT"/>
              <a:pPr/>
              <a:t>‹N›</a:t>
            </a:fld>
            <a:endParaRPr lang="it-IT" alt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64AB814-017F-455D-8A5B-D636D8D1BDB0}"/>
              </a:ext>
            </a:extLst>
          </p:cNvPr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7620865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937E723-5594-45B5-9AB1-A328D84B8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02318A0-EC8F-4591-880A-16B9AAC826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06C8D99-B011-4420-B013-88D5104932CD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147269EF-3A0D-4419-891B-36A87DCF0175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87F0517-686F-4057-B86B-B2A87F37E094}" type="slidenum">
              <a:rPr lang="it-IT" altLang="it-IT"/>
              <a:pPr/>
              <a:t>‹N›</a:t>
            </a:fld>
            <a:endParaRPr lang="it-IT" alt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E4CF8CE-08C4-4493-AB61-D6DF145C9D0B}"/>
              </a:ext>
            </a:extLst>
          </p:cNvPr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2403855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9F5F05B-E50F-46BA-8C98-1AE9103CC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18E9E2E-CD6E-4FB8-95B6-A2201C509D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3838" cy="4516437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A1BFF70-8751-41A9-B2D9-C58A90FF9C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3438" y="1604963"/>
            <a:ext cx="4033837" cy="4516437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ECCB02C-05F9-4A1D-A7BC-83F2681F33D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4BD20A7-67A2-4EA7-BD49-EE6BE55ECEE7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AA4DD06-747F-413E-9602-1040404BE33B}" type="slidenum">
              <a:rPr lang="it-IT" altLang="it-IT"/>
              <a:pPr/>
              <a:t>‹N›</a:t>
            </a:fld>
            <a:endParaRPr lang="it-IT" altLang="it-IT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D957836F-DE7A-4C24-9534-F29707681083}"/>
              </a:ext>
            </a:extLst>
          </p:cNvPr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9833236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9AB4942-A974-4F6C-868D-1A65AC70A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DB32129-2625-462F-964A-F00370AFB9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BAA705C-4D68-4513-8A05-39FB0F8574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684124E8-7786-401D-AFEE-0EFC3428E5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1DD1BD5D-EB00-4129-B624-90E8A02E95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97A61FE-66D5-4A4C-9178-B6EC352ABF9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ED1F0691-27BE-4067-89A4-1D1BC3620513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5C1388E-4EB1-437B-AD78-1A43DA300FD4}" type="slidenum">
              <a:rPr lang="it-IT" altLang="it-IT"/>
              <a:pPr/>
              <a:t>‹N›</a:t>
            </a:fld>
            <a:endParaRPr lang="it-IT" altLang="it-IT"/>
          </a:p>
        </p:txBody>
      </p:sp>
      <p:sp>
        <p:nvSpPr>
          <p:cNvPr id="9" name="Segnaposto piè di pagina 8">
            <a:extLst>
              <a:ext uri="{FF2B5EF4-FFF2-40B4-BE49-F238E27FC236}">
                <a16:creationId xmlns:a16="http://schemas.microsoft.com/office/drawing/2014/main" id="{55367C88-0A91-4A7E-9D7F-741A2D011DB4}"/>
              </a:ext>
            </a:extLst>
          </p:cNvPr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3404658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94D0CFB-0A2B-46FC-8A34-3058E6976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618EFE9B-3EC4-401F-A7D9-AE931A604059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46BE038-18F1-420A-8487-2B7C21240593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F77C209-A60B-4D37-9C90-F2F8A75B2E66}" type="slidenum">
              <a:rPr lang="it-IT" altLang="it-IT"/>
              <a:pPr/>
              <a:t>‹N›</a:t>
            </a:fld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09C3872-ACA7-4BC0-8263-AB0CE8409749}"/>
              </a:ext>
            </a:extLst>
          </p:cNvPr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3658600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95766DEF-FBBB-4F91-A0AF-A02B8E27577E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AFAD4D56-5970-4CA3-8127-D77642F57EFB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CFA5B97-FCBF-4C9A-97EE-E077B78062C2}" type="slidenum">
              <a:rPr lang="it-IT" altLang="it-IT"/>
              <a:pPr/>
              <a:t>‹N›</a:t>
            </a:fld>
            <a:endParaRPr lang="it-IT" alt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C7B32440-C0DD-45A2-B86D-984681A86005}"/>
              </a:ext>
            </a:extLst>
          </p:cNvPr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9073230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D35E6E7-522F-4E51-94B3-244B969EF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01868B4-60BF-427F-8380-A0DBFDD631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D428BE3-3764-4059-9D2A-60B4DBF583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288ED92-982D-4033-89B9-5208467BC41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920B32C-2150-4E69-800C-6B2AD1222557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EF7105C-0783-44D0-9FEB-A1AFCEA8666C}" type="slidenum">
              <a:rPr lang="it-IT" altLang="it-IT"/>
              <a:pPr/>
              <a:t>‹N›</a:t>
            </a:fld>
            <a:endParaRPr lang="it-IT" altLang="it-IT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4B0D463B-5F5E-4248-BA4F-BE98336832A6}"/>
              </a:ext>
            </a:extLst>
          </p:cNvPr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076270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BA3E326-DDB3-429F-96BE-EE0E47696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B6DB93C-34D9-41C0-8387-34466697EE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2E857BE-4A7A-4F67-87E1-F3A96CA9FCB9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388480A-C378-481F-8044-FB1FABB13BC8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7645D22-5216-4609-83B5-3E4EA063A9A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72C76AA-3170-4AEE-B067-C450FEE51913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8945221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E198B39-2D26-42DF-97EB-C8844A930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541CDCCD-6554-413F-BC3D-81370B3FE8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1CBE6BE-3463-41FD-B2A0-79B4AA40D3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30E7D19-088F-4F67-BDB0-6FE98A552176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FC021E4-2CBF-441A-A9D9-EBD5FC71BD8E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4829EDE-4359-4264-B9C1-CD5E0F5731CF}" type="slidenum">
              <a:rPr lang="it-IT" altLang="it-IT"/>
              <a:pPr/>
              <a:t>‹N›</a:t>
            </a:fld>
            <a:endParaRPr lang="it-IT" altLang="it-IT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EC1D6B2C-E74D-4643-BD54-AC1F8FFC9E48}"/>
              </a:ext>
            </a:extLst>
          </p:cNvPr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1268604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6FDC731-1C0D-4359-B193-DF7D605B0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197BAA08-91B3-4A0A-97A5-116B4791E1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D8C2560-2568-40F9-A55B-00F8D719AAA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3D2ECD2-2F10-44CC-B42C-F9DE55FFF55D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A5B8124-61A5-47A7-96E7-1A094DBBE428}" type="slidenum">
              <a:rPr lang="it-IT" altLang="it-IT"/>
              <a:pPr/>
              <a:t>‹N›</a:t>
            </a:fld>
            <a:endParaRPr lang="it-IT" alt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64E4C91-84B7-4B44-A8D8-FEC33CED852F}"/>
              </a:ext>
            </a:extLst>
          </p:cNvPr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3196177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119FD055-973B-4745-82CD-B0979EE46B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3050" y="1447800"/>
            <a:ext cx="2054225" cy="4673600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37B9CDE-13BE-48CB-91B8-A95546E858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3450" cy="4673600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B79AF51-63B7-4F94-83DE-17DD9BD5132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213C4632-AD6F-4773-BD19-B4BA2BC01E5D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BB51D40-C908-45C2-8B85-01126BCA9C14}" type="slidenum">
              <a:rPr lang="it-IT" altLang="it-IT"/>
              <a:pPr/>
              <a:t>‹N›</a:t>
            </a:fld>
            <a:endParaRPr lang="it-IT" alt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815E156-68D5-4641-B672-AD9A96D5CAE0}"/>
              </a:ext>
            </a:extLst>
          </p:cNvPr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762005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A627627-09B2-477A-BFBB-8303DE476B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3971E9FB-C00A-4A31-99B9-0ACD0370FA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3302937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3DE7E4B-BD01-4054-A415-568248257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07DBDCF-5D4E-4EB8-BB60-7EBDB7505A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5974700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43CD998-ACD1-40B5-A13F-79F40F0DA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83F4E45-1AE0-4AD8-9C87-45CDBBEED8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42490435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28376D0-1BBC-435B-B587-494F763C7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CB06033-001D-4B67-BF39-58660C5409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1513" y="1781175"/>
            <a:ext cx="3902075" cy="4476750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E985A5E-2A7A-40B4-B52D-FEFFF12B60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5988" y="1781175"/>
            <a:ext cx="3902075" cy="4476750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9714910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026ABED-3CA3-41D0-A3ED-8D493275E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B79CB60-E3AA-494B-BC39-536220DFC4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69A3FED-803B-49E5-825D-1FD28F8949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1DC012B6-84C0-453B-8E88-9B17F1E9E0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04384215-AF9C-4471-BC45-FDCEA9ACB0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266181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759CCBF-EBF4-4D45-ADDE-502E8B3DF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2809773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1207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90181C6-83B5-4B06-917F-9F732C0E1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EFC141A-BEEF-4BBE-9BD3-245A302D1C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158A13C-992A-4AA1-B386-783726653EBB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D3C221F-24D2-4090-9CCD-F8029E87D08E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A2BF460-1A0B-45A8-A04B-29B2875A2EA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40C9B51-F017-43DD-8F8B-C3FB5E2A9CDC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0067155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B82447A-E091-482E-A35A-12AAE3CB1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0EF0195-DC06-4C2C-81BB-5B564C92D6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FE0B91A-DF48-4713-ADB0-C9D0369C3A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1414803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3F3CA59-232D-4C6A-BD93-65E7B1108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775A6976-A0B2-418C-99D8-FA953E4BCD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684CEF3-5BC0-4EE7-AF25-381EC526C5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3134775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877DF2A-8CA2-4025-AE0F-E68A6AC5C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41EA4234-0314-465D-802F-68E06BB226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41896119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14148188-20FD-43D7-8CBF-D0941756B7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38925" y="255588"/>
            <a:ext cx="1989138" cy="6002337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C25E3494-B0EA-4DA7-B590-EFA023C9DB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71513" y="255588"/>
            <a:ext cx="5815012" cy="6002337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4911409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C7F65C0-BB7B-4FAA-BA75-EB824C8F5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513" y="255588"/>
            <a:ext cx="7807325" cy="11430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95747784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20A52-980D-7348-941B-7B366755FB78}" type="datetimeFigureOut">
              <a:rPr lang="it-IT" smtClean="0"/>
              <a:t>03/11/24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E1C3A-8149-DB4C-8E1B-4EEDF09E85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49996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20A52-980D-7348-941B-7B366755FB78}" type="datetimeFigureOut">
              <a:rPr lang="it-IT" smtClean="0"/>
              <a:t>03/11/24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E1C3A-8149-DB4C-8E1B-4EEDF09E85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1316725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20A52-980D-7348-941B-7B366755FB78}" type="datetimeFigureOut">
              <a:rPr lang="it-IT" smtClean="0"/>
              <a:t>03/11/24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E1C3A-8149-DB4C-8E1B-4EEDF09E85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9078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20A52-980D-7348-941B-7B366755FB78}" type="datetimeFigureOut">
              <a:rPr lang="it-IT" smtClean="0"/>
              <a:t>03/11/24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E1C3A-8149-DB4C-8E1B-4EEDF09E85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259933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20A52-980D-7348-941B-7B366755FB78}" type="datetimeFigureOut">
              <a:rPr lang="it-IT" smtClean="0"/>
              <a:t>03/11/24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E1C3A-8149-DB4C-8E1B-4EEDF09E85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1553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BD76AE2-6642-47BF-96AC-9747B35D1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EFFBF84-B1C5-4065-B17F-77B6E56DCD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3838" cy="4486275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100446B-25E1-4764-818B-557A9536E4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3438" y="1600200"/>
            <a:ext cx="4033837" cy="4486275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8432F22-5919-40DC-B560-FE9C89FCAC69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8CC7D5C-C8FC-49DD-8A6C-0F19EA36B3F3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F524B5B-17BC-429B-8E51-19DB8EB0A4A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6DCF0FA-CE7B-41B9-B98A-22D78A5A4F49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19461380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20A52-980D-7348-941B-7B366755FB78}" type="datetimeFigureOut">
              <a:rPr lang="it-IT" smtClean="0"/>
              <a:t>03/11/24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E1C3A-8149-DB4C-8E1B-4EEDF09E85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053668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20A52-980D-7348-941B-7B366755FB78}" type="datetimeFigureOut">
              <a:rPr lang="it-IT" smtClean="0"/>
              <a:t>03/11/24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E1C3A-8149-DB4C-8E1B-4EEDF09E85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4355067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20A52-980D-7348-941B-7B366755FB78}" type="datetimeFigureOut">
              <a:rPr lang="it-IT" smtClean="0"/>
              <a:t>03/11/24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E1C3A-8149-DB4C-8E1B-4EEDF09E85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5286624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20A52-980D-7348-941B-7B366755FB78}" type="datetimeFigureOut">
              <a:rPr lang="it-IT" smtClean="0"/>
              <a:t>03/11/24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E1C3A-8149-DB4C-8E1B-4EEDF09E85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799619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20A52-980D-7348-941B-7B366755FB78}" type="datetimeFigureOut">
              <a:rPr lang="it-IT" smtClean="0"/>
              <a:t>03/11/24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E1C3A-8149-DB4C-8E1B-4EEDF09E85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143545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20A52-980D-7348-941B-7B366755FB78}" type="datetimeFigureOut">
              <a:rPr lang="it-IT" smtClean="0"/>
              <a:t>03/11/24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E1C3A-8149-DB4C-8E1B-4EEDF09E85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24061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fig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LOGO">
            <a:extLst>
              <a:ext uri="{FF2B5EF4-FFF2-40B4-BE49-F238E27FC236}">
                <a16:creationId xmlns:a16="http://schemas.microsoft.com/office/drawing/2014/main" id="{6AB47387-07AD-034D-A074-94EED5B4321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600" y="6623050"/>
            <a:ext cx="14351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09">
            <a:extLst>
              <a:ext uri="{FF2B5EF4-FFF2-40B4-BE49-F238E27FC236}">
                <a16:creationId xmlns:a16="http://schemas.microsoft.com/office/drawing/2014/main" id="{E7BF02DF-F646-4641-91E7-1A5671B54466}"/>
              </a:ext>
            </a:extLst>
          </p:cNvPr>
          <p:cNvSpPr>
            <a:spLocks noGrp="1" noChangeArrowheads="1"/>
          </p:cNvSpPr>
          <p:nvPr userDrawn="1"/>
        </p:nvSpPr>
        <p:spPr bwMode="auto">
          <a:xfrm>
            <a:off x="5748338" y="6626225"/>
            <a:ext cx="2039937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fld id="{33D36993-E2AA-B541-9A07-82E2CFD3A4BE}" type="slidenum">
              <a:rPr lang="it-IT" altLang="it-IT" sz="800" smtClean="0"/>
              <a:pPr algn="ctr">
                <a:defRPr/>
              </a:pPr>
              <a:t>‹N›</a:t>
            </a:fld>
            <a:endParaRPr lang="it-IT" altLang="it-IT" sz="1400"/>
          </a:p>
        </p:txBody>
      </p:sp>
    </p:spTree>
    <p:extLst>
      <p:ext uri="{BB962C8B-B14F-4D97-AF65-F5344CB8AC3E}">
        <p14:creationId xmlns:p14="http://schemas.microsoft.com/office/powerpoint/2010/main" val="82196120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logo">
            <a:extLst>
              <a:ext uri="{FF2B5EF4-FFF2-40B4-BE49-F238E27FC236}">
                <a16:creationId xmlns:a16="http://schemas.microsoft.com/office/drawing/2014/main" id="{523AAF74-6E62-8E4C-9F55-6640E891F01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700" y="5949950"/>
            <a:ext cx="8953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350516F-A0D0-844C-ADDA-37458B42A3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FEC6CC5-D0F8-F642-ACA4-3A770F8F9E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349938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699FC25-EBF2-E944-A911-245775FED8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1907091-9722-1644-BF10-336CEDE4389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461348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A1A59BA-654B-0943-9A45-CA26CAD2B85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E937992-775B-6E44-9A74-3B289430AD3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7860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06BD1D2-12DC-4F85-8B8E-E5E52FCD3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469EBE8-68C3-4771-9D13-1AAFAE4BA8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459E331-A194-4B1B-B951-E62C707866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A8011D0E-A46F-42D7-B870-AE0340F206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1C2655FB-967E-4135-A8B4-28A3809D0F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157B99A6-DA18-4C02-B07C-7BA2174DB9D9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C0F5B15E-F075-45DE-9669-DAA3EADABA3C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3586C67-226C-4E94-9553-2997A5C3DA7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5AB4F73-8E1B-4C8E-8F50-4C282AF3FB9D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20125603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68313" y="1989138"/>
            <a:ext cx="4038600" cy="3679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59313" y="1989138"/>
            <a:ext cx="4038600" cy="3679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2DE7440B-DBE6-0043-B5FA-248450040E7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7D0F1D33-FB3D-A349-96CC-617A37EF72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092463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0E0D2D3A-EEFC-FB4D-989A-6F4DAD64087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2D7C4CC7-465E-2A4D-93B9-048A85898BC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455583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9117C0BD-FA80-7C4C-B769-B3C9FCED9E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777C621-7DAB-9044-8894-8B3D08E404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625430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70623D18-BA72-E84E-87C6-1717543F1A4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86C15D6-C7C4-9C47-B1E4-B68D46A8F22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04073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A4184756-55B2-0945-9128-A8751ADA9EB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1F5984F2-AB48-C64D-8545-232EDFBC2E3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384219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542D9C02-29DC-A747-B902-7FA4D39406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B81DAFDF-63B0-A64F-A4FC-14299C1EDD3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9671036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6D15967-7CDE-BC42-A56A-BE24AF3D2E9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240EA79-6CB8-FE46-972E-BAFFBBA32F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883314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38925" y="274638"/>
            <a:ext cx="2058988" cy="5394325"/>
          </a:xfrm>
          <a:prstGeom prst="rect">
            <a:avLst/>
          </a:prstGeom>
        </p:spPr>
        <p:txBody>
          <a:bodyPr vert="eaVert"/>
          <a:lstStyle/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535005"/>
            <a:ext cx="6029325" cy="5394325"/>
          </a:xfrm>
        </p:spPr>
        <p:txBody>
          <a:bodyPr vert="eaVert"/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D743964-6A96-8A4D-8F74-AD5825D0B6B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1A35D5E-D812-D046-95ED-63ACCC8DFC6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445993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457200" y="785794"/>
            <a:ext cx="8240713" cy="5394325"/>
          </a:xfrm>
        </p:spPr>
        <p:txBody>
          <a:bodyPr/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5AAEFA7E-6B54-0B4E-9FA4-601AD5E89D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DC843D5-F52F-6E46-9A03-F4A9A5439D1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5839171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1_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457200" y="677881"/>
            <a:ext cx="8240713" cy="5394325"/>
          </a:xfrm>
        </p:spPr>
        <p:txBody>
          <a:bodyPr/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74E9C0FA-B7F3-544A-8C4A-C7522B65CEE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A388097-F375-6D45-805D-D6DA34F60F1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2657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4C506A9-6112-4081-A81D-CFB36273E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A69DB5D9-AE8F-44EB-B41A-8E22608D345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5CE69F8-5F86-4BEE-BCE1-86E4287D9ABF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19018EC2-7A05-4597-B6DF-745A53E12D0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BD816E1-E7A5-4EE4-9EEB-6E3BE8216513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444754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1BE0F565-A21B-4FEE-BFFC-66C7EF1E9592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1896F30C-8BF8-408F-B13A-0803E6D26E35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A715DB0-3A07-4623-A9CA-D8A2856DCA2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C4A44BE-9D17-404B-A4F7-CCCC2668B19A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379986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A4D5992-5740-44B3-B052-B359B303B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CC29D6B-CF8A-43F6-808A-6C42394DF3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74016E1-CD28-43B1-B45F-C5B1DB7B54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E97E528-7D13-4A7E-9640-3FAF782232F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957295D-BA01-4D00-99C8-EEC8418FB5B4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788BE4E-D4EB-4DE8-8FA6-C402BDB5E56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E2B8E7A-7966-4B81-90D2-68656AB63ACE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418791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6CC875E-7B21-4C64-B26C-CF995C0F5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1F3B86E7-6EB1-4F81-899F-B598733BCA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C327474-6CC1-41D3-8227-7CC365F079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68C96E0-1E2E-4F3E-9F8A-A203CCFE39C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1D1DE67-0105-42BB-B613-CDCCD71AB3E8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64C18E1-7E54-4808-B6E7-8A289292617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670C1EC-6B31-46C9-A966-D25F4F9841CF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126235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9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5" name="Group 1">
            <a:extLst>
              <a:ext uri="{FF2B5EF4-FFF2-40B4-BE49-F238E27FC236}">
                <a16:creationId xmlns:a16="http://schemas.microsoft.com/office/drawing/2014/main" id="{A6726EE2-C009-480E-B62F-734A46A398B5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39238" cy="6853238"/>
            <a:chOff x="0" y="0"/>
            <a:chExt cx="5757" cy="4317"/>
          </a:xfrm>
        </p:grpSpPr>
        <p:sp>
          <p:nvSpPr>
            <p:cNvPr id="1026" name="Freeform 2">
              <a:extLst>
                <a:ext uri="{FF2B5EF4-FFF2-40B4-BE49-F238E27FC236}">
                  <a16:creationId xmlns:a16="http://schemas.microsoft.com/office/drawing/2014/main" id="{29EB4180-1A13-4E87-84FF-810952BAC6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3071"/>
              <a:ext cx="5757" cy="1245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rgbClr val="33CCCC"/>
                </a:gs>
                <a:gs pos="100000">
                  <a:srgbClr val="003399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27" name="Freeform 3">
              <a:extLst>
                <a:ext uri="{FF2B5EF4-FFF2-40B4-BE49-F238E27FC236}">
                  <a16:creationId xmlns:a16="http://schemas.microsoft.com/office/drawing/2014/main" id="{51CEE767-C9FE-4956-9E60-DD5008C855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5757" cy="3069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rgbClr val="001746"/>
                </a:gs>
                <a:gs pos="100000">
                  <a:srgbClr val="003399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1028" name="Freeform 4">
            <a:extLst>
              <a:ext uri="{FF2B5EF4-FFF2-40B4-BE49-F238E27FC236}">
                <a16:creationId xmlns:a16="http://schemas.microsoft.com/office/drawing/2014/main" id="{D67BA9CF-C021-42B6-8540-3BB955C7FC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6262688"/>
            <a:ext cx="2895600" cy="609600"/>
          </a:xfrm>
          <a:custGeom>
            <a:avLst/>
            <a:gdLst>
              <a:gd name="T0" fmla="*/ 5748 w 5748"/>
              <a:gd name="T1" fmla="*/ 246 h 246"/>
              <a:gd name="T2" fmla="*/ 0 w 5748"/>
              <a:gd name="T3" fmla="*/ 246 h 246"/>
              <a:gd name="T4" fmla="*/ 0 w 5748"/>
              <a:gd name="T5" fmla="*/ 0 h 246"/>
              <a:gd name="T6" fmla="*/ 5748 w 5748"/>
              <a:gd name="T7" fmla="*/ 0 h 246"/>
              <a:gd name="T8" fmla="*/ 5748 w 5748"/>
              <a:gd name="T9" fmla="*/ 246 h 246"/>
              <a:gd name="T10" fmla="*/ 5748 w 5748"/>
              <a:gd name="T11" fmla="*/ 246 h 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rgbClr val="003399"/>
              </a:gs>
              <a:gs pos="100000">
                <a:srgbClr val="00FFCC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grpSp>
        <p:nvGrpSpPr>
          <p:cNvPr id="1029" name="Group 5">
            <a:extLst>
              <a:ext uri="{FF2B5EF4-FFF2-40B4-BE49-F238E27FC236}">
                <a16:creationId xmlns:a16="http://schemas.microsoft.com/office/drawing/2014/main" id="{F2FE14FA-7FAF-48D1-A3DD-CB6905336EE1}"/>
              </a:ext>
            </a:extLst>
          </p:cNvPr>
          <p:cNvGrpSpPr>
            <a:grpSpLocks/>
          </p:cNvGrpSpPr>
          <p:nvPr/>
        </p:nvGrpSpPr>
        <p:grpSpPr bwMode="auto">
          <a:xfrm>
            <a:off x="0" y="6019800"/>
            <a:ext cx="7843838" cy="852488"/>
            <a:chOff x="0" y="3792"/>
            <a:chExt cx="4941" cy="537"/>
          </a:xfrm>
        </p:grpSpPr>
        <p:sp>
          <p:nvSpPr>
            <p:cNvPr id="1030" name="Freeform 6">
              <a:extLst>
                <a:ext uri="{FF2B5EF4-FFF2-40B4-BE49-F238E27FC236}">
                  <a16:creationId xmlns:a16="http://schemas.microsoft.com/office/drawing/2014/main" id="{2E286F11-0E07-4CA9-BE44-540F227F99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8" y="3792"/>
              <a:ext cx="3238" cy="534"/>
            </a:xfrm>
            <a:custGeom>
              <a:avLst/>
              <a:gdLst>
                <a:gd name="T0" fmla="*/ 3132 w 3240"/>
                <a:gd name="T1" fmla="*/ 469 h 536"/>
                <a:gd name="T2" fmla="*/ 2995 w 3240"/>
                <a:gd name="T3" fmla="*/ 395 h 536"/>
                <a:gd name="T4" fmla="*/ 2911 w 3240"/>
                <a:gd name="T5" fmla="*/ 375 h 536"/>
                <a:gd name="T6" fmla="*/ 2678 w 3240"/>
                <a:gd name="T7" fmla="*/ 228 h 536"/>
                <a:gd name="T8" fmla="*/ 2553 w 3240"/>
                <a:gd name="T9" fmla="*/ 74 h 536"/>
                <a:gd name="T10" fmla="*/ 2457 w 3240"/>
                <a:gd name="T11" fmla="*/ 7 h 536"/>
                <a:gd name="T12" fmla="*/ 2403 w 3240"/>
                <a:gd name="T13" fmla="*/ 47 h 536"/>
                <a:gd name="T14" fmla="*/ 2289 w 3240"/>
                <a:gd name="T15" fmla="*/ 74 h 536"/>
                <a:gd name="T16" fmla="*/ 2134 w 3240"/>
                <a:gd name="T17" fmla="*/ 74 h 536"/>
                <a:gd name="T18" fmla="*/ 2044 w 3240"/>
                <a:gd name="T19" fmla="*/ 128 h 536"/>
                <a:gd name="T20" fmla="*/ 1775 w 3240"/>
                <a:gd name="T21" fmla="*/ 222 h 536"/>
                <a:gd name="T22" fmla="*/ 1602 w 3240"/>
                <a:gd name="T23" fmla="*/ 181 h 536"/>
                <a:gd name="T24" fmla="*/ 1560 w 3240"/>
                <a:gd name="T25" fmla="*/ 101 h 536"/>
                <a:gd name="T26" fmla="*/ 1542 w 3240"/>
                <a:gd name="T27" fmla="*/ 87 h 536"/>
                <a:gd name="T28" fmla="*/ 1446 w 3240"/>
                <a:gd name="T29" fmla="*/ 60 h 536"/>
                <a:gd name="T30" fmla="*/ 1375 w 3240"/>
                <a:gd name="T31" fmla="*/ 74 h 536"/>
                <a:gd name="T32" fmla="*/ 1309 w 3240"/>
                <a:gd name="T33" fmla="*/ 87 h 536"/>
                <a:gd name="T34" fmla="*/ 1243 w 3240"/>
                <a:gd name="T35" fmla="*/ 13 h 536"/>
                <a:gd name="T36" fmla="*/ 1225 w 3240"/>
                <a:gd name="T37" fmla="*/ 0 h 536"/>
                <a:gd name="T38" fmla="*/ 1189 w 3240"/>
                <a:gd name="T39" fmla="*/ 0 h 536"/>
                <a:gd name="T40" fmla="*/ 1106 w 3240"/>
                <a:gd name="T41" fmla="*/ 34 h 536"/>
                <a:gd name="T42" fmla="*/ 1106 w 3240"/>
                <a:gd name="T43" fmla="*/ 34 h 536"/>
                <a:gd name="T44" fmla="*/ 1094 w 3240"/>
                <a:gd name="T45" fmla="*/ 40 h 536"/>
                <a:gd name="T46" fmla="*/ 1070 w 3240"/>
                <a:gd name="T47" fmla="*/ 54 h 536"/>
                <a:gd name="T48" fmla="*/ 1034 w 3240"/>
                <a:gd name="T49" fmla="*/ 74 h 536"/>
                <a:gd name="T50" fmla="*/ 1004 w 3240"/>
                <a:gd name="T51" fmla="*/ 74 h 536"/>
                <a:gd name="T52" fmla="*/ 986 w 3240"/>
                <a:gd name="T53" fmla="*/ 74 h 536"/>
                <a:gd name="T54" fmla="*/ 956 w 3240"/>
                <a:gd name="T55" fmla="*/ 81 h 536"/>
                <a:gd name="T56" fmla="*/ 920 w 3240"/>
                <a:gd name="T57" fmla="*/ 94 h 536"/>
                <a:gd name="T58" fmla="*/ 884 w 3240"/>
                <a:gd name="T59" fmla="*/ 107 h 536"/>
                <a:gd name="T60" fmla="*/ 843 w 3240"/>
                <a:gd name="T61" fmla="*/ 128 h 536"/>
                <a:gd name="T62" fmla="*/ 813 w 3240"/>
                <a:gd name="T63" fmla="*/ 141 h 536"/>
                <a:gd name="T64" fmla="*/ 789 w 3240"/>
                <a:gd name="T65" fmla="*/ 148 h 536"/>
                <a:gd name="T66" fmla="*/ 783 w 3240"/>
                <a:gd name="T67" fmla="*/ 154 h 536"/>
                <a:gd name="T68" fmla="*/ 556 w 3240"/>
                <a:gd name="T69" fmla="*/ 228 h 536"/>
                <a:gd name="T70" fmla="*/ 394 w 3240"/>
                <a:gd name="T71" fmla="*/ 294 h 536"/>
                <a:gd name="T72" fmla="*/ 107 w 3240"/>
                <a:gd name="T73" fmla="*/ 462 h 536"/>
                <a:gd name="T74" fmla="*/ 0 w 3240"/>
                <a:gd name="T75" fmla="*/ 536 h 536"/>
                <a:gd name="T76" fmla="*/ 3240 w 3240"/>
                <a:gd name="T77" fmla="*/ 536 h 536"/>
                <a:gd name="T78" fmla="*/ 3132 w 3240"/>
                <a:gd name="T79" fmla="*/ 469 h 536"/>
                <a:gd name="T80" fmla="*/ 3132 w 3240"/>
                <a:gd name="T81" fmla="*/ 46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rgbClr val="837763"/>
                </a:gs>
                <a:gs pos="100000">
                  <a:srgbClr val="46341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grpSp>
          <p:nvGrpSpPr>
            <p:cNvPr id="1031" name="Group 7">
              <a:extLst>
                <a:ext uri="{FF2B5EF4-FFF2-40B4-BE49-F238E27FC236}">
                  <a16:creationId xmlns:a16="http://schemas.microsoft.com/office/drawing/2014/main" id="{780F8BED-8026-4ED0-BCB2-4196BBB4A4B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86" y="3792"/>
              <a:ext cx="2455" cy="537"/>
              <a:chOff x="2486" y="3792"/>
              <a:chExt cx="2455" cy="537"/>
            </a:xfrm>
          </p:grpSpPr>
          <p:sp>
            <p:nvSpPr>
              <p:cNvPr id="1032" name="Freeform 8">
                <a:extLst>
                  <a:ext uri="{FF2B5EF4-FFF2-40B4-BE49-F238E27FC236}">
                    <a16:creationId xmlns:a16="http://schemas.microsoft.com/office/drawing/2014/main" id="{3757EE53-CA92-4555-ADDD-30553617C3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47" y="3799"/>
                <a:ext cx="993" cy="530"/>
              </a:xfrm>
              <a:custGeom>
                <a:avLst/>
                <a:gdLst>
                  <a:gd name="T0" fmla="*/ 636 w 996"/>
                  <a:gd name="T1" fmla="*/ 373 h 533"/>
                  <a:gd name="T2" fmla="*/ 495 w 996"/>
                  <a:gd name="T3" fmla="*/ 370 h 533"/>
                  <a:gd name="T4" fmla="*/ 280 w 996"/>
                  <a:gd name="T5" fmla="*/ 249 h 533"/>
                  <a:gd name="T6" fmla="*/ 127 w 996"/>
                  <a:gd name="T7" fmla="*/ 66 h 533"/>
                  <a:gd name="T8" fmla="*/ 0 w 996"/>
                  <a:gd name="T9" fmla="*/ 0 h 533"/>
                  <a:gd name="T10" fmla="*/ 22 w 996"/>
                  <a:gd name="T11" fmla="*/ 26 h 533"/>
                  <a:gd name="T12" fmla="*/ 0 w 996"/>
                  <a:gd name="T13" fmla="*/ 65 h 533"/>
                  <a:gd name="T14" fmla="*/ 30 w 996"/>
                  <a:gd name="T15" fmla="*/ 119 h 533"/>
                  <a:gd name="T16" fmla="*/ 75 w 996"/>
                  <a:gd name="T17" fmla="*/ 243 h 533"/>
                  <a:gd name="T18" fmla="*/ 45 w 996"/>
                  <a:gd name="T19" fmla="*/ 422 h 533"/>
                  <a:gd name="T20" fmla="*/ 200 w 996"/>
                  <a:gd name="T21" fmla="*/ 329 h 533"/>
                  <a:gd name="T22" fmla="*/ 612 w 996"/>
                  <a:gd name="T23" fmla="*/ 533 h 533"/>
                  <a:gd name="T24" fmla="*/ 996 w 996"/>
                  <a:gd name="T25" fmla="*/ 529 h 533"/>
                  <a:gd name="T26" fmla="*/ 828 w 996"/>
                  <a:gd name="T27" fmla="*/ 473 h 533"/>
                  <a:gd name="T28" fmla="*/ 636 w 996"/>
                  <a:gd name="T29" fmla="*/ 373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rgbClr val="46341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033" name="Freeform 9">
                <a:extLst>
                  <a:ext uri="{FF2B5EF4-FFF2-40B4-BE49-F238E27FC236}">
                    <a16:creationId xmlns:a16="http://schemas.microsoft.com/office/drawing/2014/main" id="{104DCE1D-8E72-4192-8110-76238A81A6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77" y="3792"/>
                <a:ext cx="184" cy="392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18 h 353"/>
                  <a:gd name="T4" fmla="*/ 24 w 186"/>
                  <a:gd name="T5" fmla="*/ 30 h 353"/>
                  <a:gd name="T6" fmla="*/ 18 w 186"/>
                  <a:gd name="T7" fmla="*/ 66 h 353"/>
                  <a:gd name="T8" fmla="*/ 42 w 186"/>
                  <a:gd name="T9" fmla="*/ 114 h 353"/>
                  <a:gd name="T10" fmla="*/ 48 w 186"/>
                  <a:gd name="T11" fmla="*/ 162 h 353"/>
                  <a:gd name="T12" fmla="*/ 0 w 186"/>
                  <a:gd name="T13" fmla="*/ 353 h 353"/>
                  <a:gd name="T14" fmla="*/ 54 w 186"/>
                  <a:gd name="T15" fmla="*/ 233 h 353"/>
                  <a:gd name="T16" fmla="*/ 84 w 186"/>
                  <a:gd name="T17" fmla="*/ 216 h 353"/>
                  <a:gd name="T18" fmla="*/ 126 w 186"/>
                  <a:gd name="T19" fmla="*/ 126 h 353"/>
                  <a:gd name="T20" fmla="*/ 144 w 186"/>
                  <a:gd name="T21" fmla="*/ 120 h 353"/>
                  <a:gd name="T22" fmla="*/ 144 w 186"/>
                  <a:gd name="T23" fmla="*/ 90 h 353"/>
                  <a:gd name="T24" fmla="*/ 186 w 186"/>
                  <a:gd name="T25" fmla="*/ 66 h 353"/>
                  <a:gd name="T26" fmla="*/ 162 w 186"/>
                  <a:gd name="T27" fmla="*/ 60 h 353"/>
                  <a:gd name="T28" fmla="*/ 36 w 186"/>
                  <a:gd name="T29" fmla="*/ 0 h 353"/>
                  <a:gd name="T30" fmla="*/ 36 w 186"/>
                  <a:gd name="T31" fmla="*/ 0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46341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034" name="Freeform 10">
                <a:extLst>
                  <a:ext uri="{FF2B5EF4-FFF2-40B4-BE49-F238E27FC236}">
                    <a16:creationId xmlns:a16="http://schemas.microsoft.com/office/drawing/2014/main" id="{20E33675-503D-4210-98E6-0495FE3964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29" y="3893"/>
                <a:ext cx="376" cy="268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46341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035" name="Freeform 11">
                <a:extLst>
                  <a:ext uri="{FF2B5EF4-FFF2-40B4-BE49-F238E27FC236}">
                    <a16:creationId xmlns:a16="http://schemas.microsoft.com/office/drawing/2014/main" id="{427FFB2C-A266-4038-B710-2EFF536CEE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27" y="3866"/>
                <a:ext cx="153" cy="72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6 h 66"/>
                  <a:gd name="T8" fmla="*/ 6 w 155"/>
                  <a:gd name="T9" fmla="*/ 18 h 66"/>
                  <a:gd name="T10" fmla="*/ 0 w 155"/>
                  <a:gd name="T11" fmla="*/ 24 h 66"/>
                  <a:gd name="T12" fmla="*/ 78 w 155"/>
                  <a:gd name="T13" fmla="*/ 60 h 66"/>
                  <a:gd name="T14" fmla="*/ 96 w 155"/>
                  <a:gd name="T15" fmla="*/ 42 h 66"/>
                  <a:gd name="T16" fmla="*/ 155 w 155"/>
                  <a:gd name="T17" fmla="*/ 66 h 66"/>
                  <a:gd name="T18" fmla="*/ 126 w 155"/>
                  <a:gd name="T19" fmla="*/ 24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rgbClr val="46341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036" name="Freeform 12">
                <a:extLst>
                  <a:ext uri="{FF2B5EF4-FFF2-40B4-BE49-F238E27FC236}">
                    <a16:creationId xmlns:a16="http://schemas.microsoft.com/office/drawing/2014/main" id="{F20A062A-F038-4C28-8A7E-099F5D670D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86" y="3859"/>
                <a:ext cx="40" cy="79"/>
              </a:xfrm>
              <a:custGeom>
                <a:avLst/>
                <a:gdLst>
                  <a:gd name="T0" fmla="*/ 6 w 42"/>
                  <a:gd name="T1" fmla="*/ 36 h 72"/>
                  <a:gd name="T2" fmla="*/ 0 w 42"/>
                  <a:gd name="T3" fmla="*/ 18 h 72"/>
                  <a:gd name="T4" fmla="*/ 12 w 42"/>
                  <a:gd name="T5" fmla="*/ 6 h 72"/>
                  <a:gd name="T6" fmla="*/ 0 w 42"/>
                  <a:gd name="T7" fmla="*/ 6 h 72"/>
                  <a:gd name="T8" fmla="*/ 12 w 42"/>
                  <a:gd name="T9" fmla="*/ 6 h 72"/>
                  <a:gd name="T10" fmla="*/ 24 w 42"/>
                  <a:gd name="T11" fmla="*/ 6 h 72"/>
                  <a:gd name="T12" fmla="*/ 36 w 42"/>
                  <a:gd name="T13" fmla="*/ 6 h 72"/>
                  <a:gd name="T14" fmla="*/ 42 w 42"/>
                  <a:gd name="T15" fmla="*/ 0 h 72"/>
                  <a:gd name="T16" fmla="*/ 30 w 42"/>
                  <a:gd name="T17" fmla="*/ 18 h 72"/>
                  <a:gd name="T18" fmla="*/ 42 w 42"/>
                  <a:gd name="T19" fmla="*/ 48 h 72"/>
                  <a:gd name="T20" fmla="*/ 12 w 42"/>
                  <a:gd name="T21" fmla="*/ 72 h 72"/>
                  <a:gd name="T22" fmla="*/ 6 w 42"/>
                  <a:gd name="T23" fmla="*/ 36 h 72"/>
                  <a:gd name="T24" fmla="*/ 6 w 42"/>
                  <a:gd name="T25" fmla="*/ 36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rgbClr val="46341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1037" name="Freeform 13">
              <a:extLst>
                <a:ext uri="{FF2B5EF4-FFF2-40B4-BE49-F238E27FC236}">
                  <a16:creationId xmlns:a16="http://schemas.microsoft.com/office/drawing/2014/main" id="{137BA98D-52C1-41F3-967F-C8CA2E86BD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3792"/>
              <a:ext cx="3974" cy="533"/>
            </a:xfrm>
            <a:custGeom>
              <a:avLst/>
              <a:gdLst>
                <a:gd name="T0" fmla="*/ 3976 w 3976"/>
                <a:gd name="T1" fmla="*/ 527 h 527"/>
                <a:gd name="T2" fmla="*/ 3970 w 3976"/>
                <a:gd name="T3" fmla="*/ 527 h 527"/>
                <a:gd name="T4" fmla="*/ 3844 w 3976"/>
                <a:gd name="T5" fmla="*/ 509 h 527"/>
                <a:gd name="T6" fmla="*/ 2487 w 3976"/>
                <a:gd name="T7" fmla="*/ 305 h 527"/>
                <a:gd name="T8" fmla="*/ 2039 w 3976"/>
                <a:gd name="T9" fmla="*/ 36 h 527"/>
                <a:gd name="T10" fmla="*/ 1907 w 3976"/>
                <a:gd name="T11" fmla="*/ 24 h 527"/>
                <a:gd name="T12" fmla="*/ 1883 w 3976"/>
                <a:gd name="T13" fmla="*/ 54 h 527"/>
                <a:gd name="T14" fmla="*/ 1859 w 3976"/>
                <a:gd name="T15" fmla="*/ 54 h 527"/>
                <a:gd name="T16" fmla="*/ 1830 w 3976"/>
                <a:gd name="T17" fmla="*/ 30 h 527"/>
                <a:gd name="T18" fmla="*/ 1704 w 3976"/>
                <a:gd name="T19" fmla="*/ 102 h 527"/>
                <a:gd name="T20" fmla="*/ 1608 w 3976"/>
                <a:gd name="T21" fmla="*/ 126 h 527"/>
                <a:gd name="T22" fmla="*/ 1561 w 3976"/>
                <a:gd name="T23" fmla="*/ 132 h 527"/>
                <a:gd name="T24" fmla="*/ 1495 w 3976"/>
                <a:gd name="T25" fmla="*/ 102 h 527"/>
                <a:gd name="T26" fmla="*/ 1357 w 3976"/>
                <a:gd name="T27" fmla="*/ 126 h 527"/>
                <a:gd name="T28" fmla="*/ 1285 w 3976"/>
                <a:gd name="T29" fmla="*/ 24 h 527"/>
                <a:gd name="T30" fmla="*/ 1280 w 3976"/>
                <a:gd name="T31" fmla="*/ 18 h 527"/>
                <a:gd name="T32" fmla="*/ 1262 w 3976"/>
                <a:gd name="T33" fmla="*/ 12 h 527"/>
                <a:gd name="T34" fmla="*/ 1238 w 3976"/>
                <a:gd name="T35" fmla="*/ 6 h 527"/>
                <a:gd name="T36" fmla="*/ 1220 w 3976"/>
                <a:gd name="T37" fmla="*/ 0 h 527"/>
                <a:gd name="T38" fmla="*/ 1196 w 3976"/>
                <a:gd name="T39" fmla="*/ 0 h 527"/>
                <a:gd name="T40" fmla="*/ 1166 w 3976"/>
                <a:gd name="T41" fmla="*/ 0 h 527"/>
                <a:gd name="T42" fmla="*/ 1142 w 3976"/>
                <a:gd name="T43" fmla="*/ 0 h 527"/>
                <a:gd name="T44" fmla="*/ 1136 w 3976"/>
                <a:gd name="T45" fmla="*/ 0 h 527"/>
                <a:gd name="T46" fmla="*/ 1130 w 3976"/>
                <a:gd name="T47" fmla="*/ 0 h 527"/>
                <a:gd name="T48" fmla="*/ 1124 w 3976"/>
                <a:gd name="T49" fmla="*/ 6 h 527"/>
                <a:gd name="T50" fmla="*/ 1118 w 3976"/>
                <a:gd name="T51" fmla="*/ 12 h 527"/>
                <a:gd name="T52" fmla="*/ 1100 w 3976"/>
                <a:gd name="T53" fmla="*/ 18 h 527"/>
                <a:gd name="T54" fmla="*/ 1088 w 3976"/>
                <a:gd name="T55" fmla="*/ 18 h 527"/>
                <a:gd name="T56" fmla="*/ 1070 w 3976"/>
                <a:gd name="T57" fmla="*/ 24 h 527"/>
                <a:gd name="T58" fmla="*/ 1052 w 3976"/>
                <a:gd name="T59" fmla="*/ 30 h 527"/>
                <a:gd name="T60" fmla="*/ 1034 w 3976"/>
                <a:gd name="T61" fmla="*/ 36 h 527"/>
                <a:gd name="T62" fmla="*/ 1028 w 3976"/>
                <a:gd name="T63" fmla="*/ 42 h 527"/>
                <a:gd name="T64" fmla="*/ 969 w 3976"/>
                <a:gd name="T65" fmla="*/ 60 h 527"/>
                <a:gd name="T66" fmla="*/ 921 w 3976"/>
                <a:gd name="T67" fmla="*/ 72 h 527"/>
                <a:gd name="T68" fmla="*/ 855 w 3976"/>
                <a:gd name="T69" fmla="*/ 48 h 527"/>
                <a:gd name="T70" fmla="*/ 825 w 3976"/>
                <a:gd name="T71" fmla="*/ 48 h 527"/>
                <a:gd name="T72" fmla="*/ 759 w 3976"/>
                <a:gd name="T73" fmla="*/ 72 h 527"/>
                <a:gd name="T74" fmla="*/ 735 w 3976"/>
                <a:gd name="T75" fmla="*/ 72 h 527"/>
                <a:gd name="T76" fmla="*/ 706 w 3976"/>
                <a:gd name="T77" fmla="*/ 60 h 527"/>
                <a:gd name="T78" fmla="*/ 640 w 3976"/>
                <a:gd name="T79" fmla="*/ 60 h 527"/>
                <a:gd name="T80" fmla="*/ 544 w 3976"/>
                <a:gd name="T81" fmla="*/ 72 h 527"/>
                <a:gd name="T82" fmla="*/ 389 w 3976"/>
                <a:gd name="T83" fmla="*/ 18 h 527"/>
                <a:gd name="T84" fmla="*/ 323 w 3976"/>
                <a:gd name="T85" fmla="*/ 60 h 527"/>
                <a:gd name="T86" fmla="*/ 317 w 3976"/>
                <a:gd name="T87" fmla="*/ 60 h 527"/>
                <a:gd name="T88" fmla="*/ 305 w 3976"/>
                <a:gd name="T89" fmla="*/ 72 h 527"/>
                <a:gd name="T90" fmla="*/ 287 w 3976"/>
                <a:gd name="T91" fmla="*/ 78 h 527"/>
                <a:gd name="T92" fmla="*/ 263 w 3976"/>
                <a:gd name="T93" fmla="*/ 90 h 527"/>
                <a:gd name="T94" fmla="*/ 203 w 3976"/>
                <a:gd name="T95" fmla="*/ 120 h 527"/>
                <a:gd name="T96" fmla="*/ 149 w 3976"/>
                <a:gd name="T97" fmla="*/ 150 h 527"/>
                <a:gd name="T98" fmla="*/ 78 w 3976"/>
                <a:gd name="T99" fmla="*/ 168 h 527"/>
                <a:gd name="T100" fmla="*/ 0 w 3976"/>
                <a:gd name="T101" fmla="*/ 180 h 527"/>
                <a:gd name="T102" fmla="*/ 0 w 3976"/>
                <a:gd name="T103" fmla="*/ 527 h 527"/>
                <a:gd name="T104" fmla="*/ 1010 w 3976"/>
                <a:gd name="T105" fmla="*/ 527 h 527"/>
                <a:gd name="T106" fmla="*/ 3725 w 3976"/>
                <a:gd name="T107" fmla="*/ 527 h 527"/>
                <a:gd name="T108" fmla="*/ 3976 w 3976"/>
                <a:gd name="T109" fmla="*/ 527 h 527"/>
                <a:gd name="T110" fmla="*/ 3976 w 3976"/>
                <a:gd name="T11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rgbClr val="72644E"/>
                </a:gs>
                <a:gs pos="100000">
                  <a:srgbClr val="46341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1038" name="Group 14">
            <a:extLst>
              <a:ext uri="{FF2B5EF4-FFF2-40B4-BE49-F238E27FC236}">
                <a16:creationId xmlns:a16="http://schemas.microsoft.com/office/drawing/2014/main" id="{3EA8DD05-BBBE-47C7-B0E1-1D1301B540E1}"/>
              </a:ext>
            </a:extLst>
          </p:cNvPr>
          <p:cNvGrpSpPr>
            <a:grpSpLocks/>
          </p:cNvGrpSpPr>
          <p:nvPr/>
        </p:nvGrpSpPr>
        <p:grpSpPr bwMode="auto">
          <a:xfrm>
            <a:off x="627063" y="6021388"/>
            <a:ext cx="5680075" cy="844550"/>
            <a:chOff x="395" y="3793"/>
            <a:chExt cx="3578" cy="532"/>
          </a:xfrm>
        </p:grpSpPr>
        <p:sp>
          <p:nvSpPr>
            <p:cNvPr id="1039" name="Freeform 15">
              <a:extLst>
                <a:ext uri="{FF2B5EF4-FFF2-40B4-BE49-F238E27FC236}">
                  <a16:creationId xmlns:a16="http://schemas.microsoft.com/office/drawing/2014/main" id="{CD994E9A-9203-41FA-99AB-2A71CC2918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6" y="3793"/>
              <a:ext cx="363" cy="288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0 h 287"/>
                <a:gd name="T4" fmla="*/ 66 w 365"/>
                <a:gd name="T5" fmla="*/ 108 h 287"/>
                <a:gd name="T6" fmla="*/ 143 w 365"/>
                <a:gd name="T7" fmla="*/ 180 h 287"/>
                <a:gd name="T8" fmla="*/ 191 w 365"/>
                <a:gd name="T9" fmla="*/ 168 h 287"/>
                <a:gd name="T10" fmla="*/ 341 w 365"/>
                <a:gd name="T11" fmla="*/ 287 h 287"/>
                <a:gd name="T12" fmla="*/ 305 w 365"/>
                <a:gd name="T13" fmla="*/ 174 h 287"/>
                <a:gd name="T14" fmla="*/ 365 w 365"/>
                <a:gd name="T15" fmla="*/ 132 h 287"/>
                <a:gd name="T16" fmla="*/ 359 w 365"/>
                <a:gd name="T17" fmla="*/ 126 h 287"/>
                <a:gd name="T18" fmla="*/ 335 w 365"/>
                <a:gd name="T19" fmla="*/ 114 h 287"/>
                <a:gd name="T20" fmla="*/ 299 w 365"/>
                <a:gd name="T21" fmla="*/ 90 h 287"/>
                <a:gd name="T22" fmla="*/ 257 w 365"/>
                <a:gd name="T23" fmla="*/ 72 h 287"/>
                <a:gd name="T24" fmla="*/ 215 w 365"/>
                <a:gd name="T25" fmla="*/ 54 h 287"/>
                <a:gd name="T26" fmla="*/ 173 w 365"/>
                <a:gd name="T27" fmla="*/ 36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rgbClr val="46341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40" name="Freeform 16">
              <a:extLst>
                <a:ext uri="{FF2B5EF4-FFF2-40B4-BE49-F238E27FC236}">
                  <a16:creationId xmlns:a16="http://schemas.microsoft.com/office/drawing/2014/main" id="{EDF06048-F718-4030-8109-6D01991716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3" y="3829"/>
              <a:ext cx="2030" cy="496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rgbClr val="46341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41" name="Freeform 17">
              <a:extLst>
                <a:ext uri="{FF2B5EF4-FFF2-40B4-BE49-F238E27FC236}">
                  <a16:creationId xmlns:a16="http://schemas.microsoft.com/office/drawing/2014/main" id="{F7525E30-9195-4089-81D3-8112BF1F8D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0" y="3823"/>
              <a:ext cx="69" cy="59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0 h 60"/>
                <a:gd name="T16" fmla="*/ 65 w 71"/>
                <a:gd name="T17" fmla="*/ 42 h 60"/>
                <a:gd name="T18" fmla="*/ 71 w 71"/>
                <a:gd name="T19" fmla="*/ 54 h 60"/>
                <a:gd name="T20" fmla="*/ 71 w 71"/>
                <a:gd name="T21" fmla="*/ 60 h 60"/>
                <a:gd name="T22" fmla="*/ 59 w 71"/>
                <a:gd name="T23" fmla="*/ 54 h 60"/>
                <a:gd name="T24" fmla="*/ 47 w 71"/>
                <a:gd name="T25" fmla="*/ 42 h 60"/>
                <a:gd name="T26" fmla="*/ 23 w 71"/>
                <a:gd name="T27" fmla="*/ 30 h 60"/>
                <a:gd name="T28" fmla="*/ 23 w 71"/>
                <a:gd name="T29" fmla="*/ 36 h 60"/>
                <a:gd name="T30" fmla="*/ 18 w 71"/>
                <a:gd name="T31" fmla="*/ 42 h 60"/>
                <a:gd name="T32" fmla="*/ 12 w 71"/>
                <a:gd name="T33" fmla="*/ 48 h 60"/>
                <a:gd name="T34" fmla="*/ 6 w 71"/>
                <a:gd name="T35" fmla="*/ 48 h 60"/>
                <a:gd name="T36" fmla="*/ 6 w 71"/>
                <a:gd name="T37" fmla="*/ 48 h 60"/>
                <a:gd name="T38" fmla="*/ 6 w 71"/>
                <a:gd name="T39" fmla="*/ 36 h 60"/>
                <a:gd name="T40" fmla="*/ 0 w 71"/>
                <a:gd name="T41" fmla="*/ 18 h 60"/>
                <a:gd name="T42" fmla="*/ 0 w 71"/>
                <a:gd name="T43" fmla="*/ 1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46341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42" name="Freeform 18">
              <a:extLst>
                <a:ext uri="{FF2B5EF4-FFF2-40B4-BE49-F238E27FC236}">
                  <a16:creationId xmlns:a16="http://schemas.microsoft.com/office/drawing/2014/main" id="{1E087288-FC61-40DA-934E-DC217C5A7C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5" y="3842"/>
              <a:ext cx="159" cy="162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54 h 162"/>
                <a:gd name="T10" fmla="*/ 96 w 161"/>
                <a:gd name="T11" fmla="*/ 60 h 162"/>
                <a:gd name="T12" fmla="*/ 102 w 161"/>
                <a:gd name="T13" fmla="*/ 72 h 162"/>
                <a:gd name="T14" fmla="*/ 108 w 161"/>
                <a:gd name="T15" fmla="*/ 84 h 162"/>
                <a:gd name="T16" fmla="*/ 120 w 161"/>
                <a:gd name="T17" fmla="*/ 96 h 162"/>
                <a:gd name="T18" fmla="*/ 143 w 161"/>
                <a:gd name="T19" fmla="*/ 114 h 162"/>
                <a:gd name="T20" fmla="*/ 155 w 161"/>
                <a:gd name="T21" fmla="*/ 138 h 162"/>
                <a:gd name="T22" fmla="*/ 161 w 161"/>
                <a:gd name="T23" fmla="*/ 156 h 162"/>
                <a:gd name="T24" fmla="*/ 161 w 161"/>
                <a:gd name="T25" fmla="*/ 162 h 162"/>
                <a:gd name="T26" fmla="*/ 96 w 161"/>
                <a:gd name="T27" fmla="*/ 102 h 162"/>
                <a:gd name="T28" fmla="*/ 30 w 161"/>
                <a:gd name="T29" fmla="*/ 54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46341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43" name="Freeform 19">
              <a:extLst>
                <a:ext uri="{FF2B5EF4-FFF2-40B4-BE49-F238E27FC236}">
                  <a16:creationId xmlns:a16="http://schemas.microsoft.com/office/drawing/2014/main" id="{8A2F0169-9E1D-47C0-98D8-408F7ED6E8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6" y="3854"/>
              <a:ext cx="57" cy="59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0 h 60"/>
                <a:gd name="T4" fmla="*/ 41 w 59"/>
                <a:gd name="T5" fmla="*/ 36 h 60"/>
                <a:gd name="T6" fmla="*/ 47 w 59"/>
                <a:gd name="T7" fmla="*/ 42 h 60"/>
                <a:gd name="T8" fmla="*/ 53 w 59"/>
                <a:gd name="T9" fmla="*/ 54 h 60"/>
                <a:gd name="T10" fmla="*/ 53 w 59"/>
                <a:gd name="T11" fmla="*/ 60 h 60"/>
                <a:gd name="T12" fmla="*/ 47 w 59"/>
                <a:gd name="T13" fmla="*/ 54 h 60"/>
                <a:gd name="T14" fmla="*/ 35 w 59"/>
                <a:gd name="T15" fmla="*/ 48 h 60"/>
                <a:gd name="T16" fmla="*/ 23 w 59"/>
                <a:gd name="T17" fmla="*/ 36 h 60"/>
                <a:gd name="T18" fmla="*/ 17 w 59"/>
                <a:gd name="T19" fmla="*/ 30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rgbClr val="46341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44" name="Freeform 20">
              <a:extLst>
                <a:ext uri="{FF2B5EF4-FFF2-40B4-BE49-F238E27FC236}">
                  <a16:creationId xmlns:a16="http://schemas.microsoft.com/office/drawing/2014/main" id="{C19BADC1-298C-4577-844B-F2415117B4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" y="3811"/>
              <a:ext cx="243" cy="205"/>
            </a:xfrm>
            <a:custGeom>
              <a:avLst/>
              <a:gdLst>
                <a:gd name="T0" fmla="*/ 233 w 245"/>
                <a:gd name="T1" fmla="*/ 36 h 204"/>
                <a:gd name="T2" fmla="*/ 245 w 245"/>
                <a:gd name="T3" fmla="*/ 42 h 204"/>
                <a:gd name="T4" fmla="*/ 209 w 245"/>
                <a:gd name="T5" fmla="*/ 84 h 204"/>
                <a:gd name="T6" fmla="*/ 143 w 245"/>
                <a:gd name="T7" fmla="*/ 132 h 204"/>
                <a:gd name="T8" fmla="*/ 167 w 245"/>
                <a:gd name="T9" fmla="*/ 156 h 204"/>
                <a:gd name="T10" fmla="*/ 179 w 245"/>
                <a:gd name="T11" fmla="*/ 204 h 204"/>
                <a:gd name="T12" fmla="*/ 77 w 245"/>
                <a:gd name="T13" fmla="*/ 132 h 204"/>
                <a:gd name="T14" fmla="*/ 47 w 245"/>
                <a:gd name="T15" fmla="*/ 84 h 204"/>
                <a:gd name="T16" fmla="*/ 89 w 245"/>
                <a:gd name="T17" fmla="*/ 66 h 204"/>
                <a:gd name="T18" fmla="*/ 59 w 245"/>
                <a:gd name="T19" fmla="*/ 36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36 h 204"/>
                <a:gd name="T50" fmla="*/ 233 w 245"/>
                <a:gd name="T51" fmla="*/ 36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rgbClr val="46341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1045" name="Rectangle 21">
            <a:extLst>
              <a:ext uri="{FF2B5EF4-FFF2-40B4-BE49-F238E27FC236}">
                <a16:creationId xmlns:a16="http://schemas.microsoft.com/office/drawing/2014/main" id="{BC493FF6-2061-4137-9FCE-CDADB39C36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82550"/>
            <a:ext cx="8220075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Fate clic per modificare il formato del testo del titolo</a:t>
            </a:r>
          </a:p>
        </p:txBody>
      </p:sp>
      <p:sp>
        <p:nvSpPr>
          <p:cNvPr id="1046" name="Rectangle 22">
            <a:extLst>
              <a:ext uri="{FF2B5EF4-FFF2-40B4-BE49-F238E27FC236}">
                <a16:creationId xmlns:a16="http://schemas.microsoft.com/office/drawing/2014/main" id="{34373590-20D1-4332-A2BE-D68DA806B0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0075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Fate clic per modificare il formato del testo della struttura</a:t>
            </a:r>
          </a:p>
          <a:p>
            <a:pPr lvl="1"/>
            <a:r>
              <a:rPr lang="en-GB" altLang="it-IT"/>
              <a:t>Secondo livello struttura</a:t>
            </a:r>
          </a:p>
          <a:p>
            <a:pPr lvl="2"/>
            <a:r>
              <a:rPr lang="en-GB" altLang="it-IT"/>
              <a:t>Terzo livello struttura</a:t>
            </a:r>
          </a:p>
          <a:p>
            <a:pPr lvl="3"/>
            <a:r>
              <a:rPr lang="en-GB" altLang="it-IT"/>
              <a:t>Quarto livello struttura</a:t>
            </a:r>
          </a:p>
          <a:p>
            <a:pPr lvl="4"/>
            <a:r>
              <a:rPr lang="en-GB" altLang="it-IT"/>
              <a:t>Quinto livello struttura</a:t>
            </a:r>
          </a:p>
          <a:p>
            <a:pPr lvl="4"/>
            <a:r>
              <a:rPr lang="en-GB" altLang="it-IT"/>
              <a:t>Sesto livello struttura</a:t>
            </a:r>
          </a:p>
          <a:p>
            <a:pPr lvl="4"/>
            <a:r>
              <a:rPr lang="en-GB" altLang="it-IT"/>
              <a:t>Settimo livello struttura</a:t>
            </a:r>
          </a:p>
          <a:p>
            <a:pPr lvl="4"/>
            <a:r>
              <a:rPr lang="en-GB" altLang="it-IT"/>
              <a:t>Ottavo livello struttura</a:t>
            </a:r>
          </a:p>
          <a:p>
            <a:pPr lvl="4"/>
            <a:r>
              <a:rPr lang="en-GB" altLang="it-IT"/>
              <a:t>Nono livello struttura</a:t>
            </a:r>
          </a:p>
        </p:txBody>
      </p:sp>
      <p:sp>
        <p:nvSpPr>
          <p:cNvPr id="1047" name="Rectangle 23">
            <a:extLst>
              <a:ext uri="{FF2B5EF4-FFF2-40B4-BE49-F238E27FC236}">
                <a16:creationId xmlns:a16="http://schemas.microsoft.com/office/drawing/2014/main" id="{99ACDB5E-A1EA-4E15-A575-4FE99346D5FA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8400"/>
            <a:ext cx="212407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</a:defRPr>
            </a:lvl1pPr>
          </a:lstStyle>
          <a:p>
            <a:endParaRPr lang="it-IT" altLang="it-IT"/>
          </a:p>
        </p:txBody>
      </p:sp>
      <p:sp>
        <p:nvSpPr>
          <p:cNvPr id="1048" name="Rectangle 24">
            <a:extLst>
              <a:ext uri="{FF2B5EF4-FFF2-40B4-BE49-F238E27FC236}">
                <a16:creationId xmlns:a16="http://schemas.microsoft.com/office/drawing/2014/main" id="{4CED87E9-3F18-4E85-B9A5-CDE3AD8B8733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8607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</a:defRPr>
            </a:lvl1pPr>
          </a:lstStyle>
          <a:p>
            <a:endParaRPr lang="it-IT" altLang="it-IT"/>
          </a:p>
        </p:txBody>
      </p:sp>
      <p:sp>
        <p:nvSpPr>
          <p:cNvPr id="1049" name="Rectangle 25">
            <a:extLst>
              <a:ext uri="{FF2B5EF4-FFF2-40B4-BE49-F238E27FC236}">
                <a16:creationId xmlns:a16="http://schemas.microsoft.com/office/drawing/2014/main" id="{17D809DF-07A4-4740-AC7D-55E698422C05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212407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</a:defRPr>
            </a:lvl1pPr>
          </a:lstStyle>
          <a:p>
            <a:fld id="{1457F527-BC45-44C2-8E3B-1014D6F492FB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E3E3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marL="742950" indent="-28575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E3E3FF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2pPr>
      <a:lvl3pPr marL="1143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E3E3FF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3pPr>
      <a:lvl4pPr marL="1600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E3E3FF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4pPr>
      <a:lvl5pPr marL="20574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E3E3FF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E3E3FF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E3E3FF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E3E3FF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E3E3FF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defTabSz="449263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49263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9" name="Group 1">
            <a:extLst>
              <a:ext uri="{FF2B5EF4-FFF2-40B4-BE49-F238E27FC236}">
                <a16:creationId xmlns:a16="http://schemas.microsoft.com/office/drawing/2014/main" id="{DEC04FB0-FC0D-4208-BEB7-D19C728ACF1A}"/>
              </a:ext>
            </a:extLst>
          </p:cNvPr>
          <p:cNvGrpSpPr>
            <a:grpSpLocks/>
          </p:cNvGrpSpPr>
          <p:nvPr/>
        </p:nvGrpSpPr>
        <p:grpSpPr bwMode="auto">
          <a:xfrm>
            <a:off x="-6350" y="20638"/>
            <a:ext cx="9139238" cy="6853237"/>
            <a:chOff x="-4" y="13"/>
            <a:chExt cx="5757" cy="4317"/>
          </a:xfrm>
        </p:grpSpPr>
        <p:sp>
          <p:nvSpPr>
            <p:cNvPr id="2050" name="Freeform 2">
              <a:extLst>
                <a:ext uri="{FF2B5EF4-FFF2-40B4-BE49-F238E27FC236}">
                  <a16:creationId xmlns:a16="http://schemas.microsoft.com/office/drawing/2014/main" id="{A1F4489A-4B63-4B4E-94BF-F2177BAF89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4" y="3085"/>
              <a:ext cx="5757" cy="1245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rgbClr val="33CCCC"/>
                </a:gs>
                <a:gs pos="100000">
                  <a:srgbClr val="003399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051" name="Freeform 3">
              <a:extLst>
                <a:ext uri="{FF2B5EF4-FFF2-40B4-BE49-F238E27FC236}">
                  <a16:creationId xmlns:a16="http://schemas.microsoft.com/office/drawing/2014/main" id="{71A5A4DD-1C60-4242-963F-A6644700B2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4" y="13"/>
              <a:ext cx="5757" cy="3070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rgbClr val="001746"/>
                </a:gs>
                <a:gs pos="100000">
                  <a:srgbClr val="003399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2052" name="Freeform 4">
            <a:extLst>
              <a:ext uri="{FF2B5EF4-FFF2-40B4-BE49-F238E27FC236}">
                <a16:creationId xmlns:a16="http://schemas.microsoft.com/office/drawing/2014/main" id="{DD45780F-D1A9-45B6-ADBA-B4DC04525B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2050" y="6269038"/>
            <a:ext cx="2895600" cy="609600"/>
          </a:xfrm>
          <a:custGeom>
            <a:avLst/>
            <a:gdLst>
              <a:gd name="T0" fmla="*/ 5748 w 5748"/>
              <a:gd name="T1" fmla="*/ 246 h 246"/>
              <a:gd name="T2" fmla="*/ 0 w 5748"/>
              <a:gd name="T3" fmla="*/ 246 h 246"/>
              <a:gd name="T4" fmla="*/ 0 w 5748"/>
              <a:gd name="T5" fmla="*/ 0 h 246"/>
              <a:gd name="T6" fmla="*/ 5748 w 5748"/>
              <a:gd name="T7" fmla="*/ 0 h 246"/>
              <a:gd name="T8" fmla="*/ 5748 w 5748"/>
              <a:gd name="T9" fmla="*/ 246 h 246"/>
              <a:gd name="T10" fmla="*/ 5748 w 5748"/>
              <a:gd name="T11" fmla="*/ 246 h 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rgbClr val="003399"/>
              </a:gs>
              <a:gs pos="100000">
                <a:srgbClr val="00FFCC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grpSp>
        <p:nvGrpSpPr>
          <p:cNvPr id="2053" name="Group 5">
            <a:extLst>
              <a:ext uri="{FF2B5EF4-FFF2-40B4-BE49-F238E27FC236}">
                <a16:creationId xmlns:a16="http://schemas.microsoft.com/office/drawing/2014/main" id="{5C937A6F-36FD-4B3F-91BE-4B4455499779}"/>
              </a:ext>
            </a:extLst>
          </p:cNvPr>
          <p:cNvGrpSpPr>
            <a:grpSpLocks/>
          </p:cNvGrpSpPr>
          <p:nvPr/>
        </p:nvGrpSpPr>
        <p:grpSpPr bwMode="auto">
          <a:xfrm>
            <a:off x="-1588" y="6034088"/>
            <a:ext cx="7840663" cy="846137"/>
            <a:chOff x="-1" y="3801"/>
            <a:chExt cx="4939" cy="533"/>
          </a:xfrm>
        </p:grpSpPr>
        <p:sp>
          <p:nvSpPr>
            <p:cNvPr id="2054" name="Freeform 6">
              <a:extLst>
                <a:ext uri="{FF2B5EF4-FFF2-40B4-BE49-F238E27FC236}">
                  <a16:creationId xmlns:a16="http://schemas.microsoft.com/office/drawing/2014/main" id="{CCB2BEF5-A61A-49E9-84E1-A2AE60F010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7" y="3801"/>
              <a:ext cx="3238" cy="533"/>
            </a:xfrm>
            <a:custGeom>
              <a:avLst/>
              <a:gdLst>
                <a:gd name="T0" fmla="*/ 3132 w 3240"/>
                <a:gd name="T1" fmla="*/ 469 h 536"/>
                <a:gd name="T2" fmla="*/ 2995 w 3240"/>
                <a:gd name="T3" fmla="*/ 395 h 536"/>
                <a:gd name="T4" fmla="*/ 2911 w 3240"/>
                <a:gd name="T5" fmla="*/ 375 h 536"/>
                <a:gd name="T6" fmla="*/ 2678 w 3240"/>
                <a:gd name="T7" fmla="*/ 228 h 536"/>
                <a:gd name="T8" fmla="*/ 2553 w 3240"/>
                <a:gd name="T9" fmla="*/ 74 h 536"/>
                <a:gd name="T10" fmla="*/ 2457 w 3240"/>
                <a:gd name="T11" fmla="*/ 7 h 536"/>
                <a:gd name="T12" fmla="*/ 2403 w 3240"/>
                <a:gd name="T13" fmla="*/ 47 h 536"/>
                <a:gd name="T14" fmla="*/ 2289 w 3240"/>
                <a:gd name="T15" fmla="*/ 74 h 536"/>
                <a:gd name="T16" fmla="*/ 2134 w 3240"/>
                <a:gd name="T17" fmla="*/ 74 h 536"/>
                <a:gd name="T18" fmla="*/ 2044 w 3240"/>
                <a:gd name="T19" fmla="*/ 128 h 536"/>
                <a:gd name="T20" fmla="*/ 1775 w 3240"/>
                <a:gd name="T21" fmla="*/ 222 h 536"/>
                <a:gd name="T22" fmla="*/ 1602 w 3240"/>
                <a:gd name="T23" fmla="*/ 181 h 536"/>
                <a:gd name="T24" fmla="*/ 1560 w 3240"/>
                <a:gd name="T25" fmla="*/ 101 h 536"/>
                <a:gd name="T26" fmla="*/ 1542 w 3240"/>
                <a:gd name="T27" fmla="*/ 87 h 536"/>
                <a:gd name="T28" fmla="*/ 1446 w 3240"/>
                <a:gd name="T29" fmla="*/ 60 h 536"/>
                <a:gd name="T30" fmla="*/ 1375 w 3240"/>
                <a:gd name="T31" fmla="*/ 74 h 536"/>
                <a:gd name="T32" fmla="*/ 1309 w 3240"/>
                <a:gd name="T33" fmla="*/ 87 h 536"/>
                <a:gd name="T34" fmla="*/ 1243 w 3240"/>
                <a:gd name="T35" fmla="*/ 13 h 536"/>
                <a:gd name="T36" fmla="*/ 1225 w 3240"/>
                <a:gd name="T37" fmla="*/ 0 h 536"/>
                <a:gd name="T38" fmla="*/ 1189 w 3240"/>
                <a:gd name="T39" fmla="*/ 0 h 536"/>
                <a:gd name="T40" fmla="*/ 1106 w 3240"/>
                <a:gd name="T41" fmla="*/ 34 h 536"/>
                <a:gd name="T42" fmla="*/ 1106 w 3240"/>
                <a:gd name="T43" fmla="*/ 34 h 536"/>
                <a:gd name="T44" fmla="*/ 1094 w 3240"/>
                <a:gd name="T45" fmla="*/ 40 h 536"/>
                <a:gd name="T46" fmla="*/ 1070 w 3240"/>
                <a:gd name="T47" fmla="*/ 54 h 536"/>
                <a:gd name="T48" fmla="*/ 1034 w 3240"/>
                <a:gd name="T49" fmla="*/ 74 h 536"/>
                <a:gd name="T50" fmla="*/ 1004 w 3240"/>
                <a:gd name="T51" fmla="*/ 74 h 536"/>
                <a:gd name="T52" fmla="*/ 986 w 3240"/>
                <a:gd name="T53" fmla="*/ 74 h 536"/>
                <a:gd name="T54" fmla="*/ 956 w 3240"/>
                <a:gd name="T55" fmla="*/ 81 h 536"/>
                <a:gd name="T56" fmla="*/ 920 w 3240"/>
                <a:gd name="T57" fmla="*/ 94 h 536"/>
                <a:gd name="T58" fmla="*/ 884 w 3240"/>
                <a:gd name="T59" fmla="*/ 107 h 536"/>
                <a:gd name="T60" fmla="*/ 843 w 3240"/>
                <a:gd name="T61" fmla="*/ 128 h 536"/>
                <a:gd name="T62" fmla="*/ 813 w 3240"/>
                <a:gd name="T63" fmla="*/ 141 h 536"/>
                <a:gd name="T64" fmla="*/ 789 w 3240"/>
                <a:gd name="T65" fmla="*/ 148 h 536"/>
                <a:gd name="T66" fmla="*/ 783 w 3240"/>
                <a:gd name="T67" fmla="*/ 154 h 536"/>
                <a:gd name="T68" fmla="*/ 556 w 3240"/>
                <a:gd name="T69" fmla="*/ 228 h 536"/>
                <a:gd name="T70" fmla="*/ 394 w 3240"/>
                <a:gd name="T71" fmla="*/ 294 h 536"/>
                <a:gd name="T72" fmla="*/ 107 w 3240"/>
                <a:gd name="T73" fmla="*/ 462 h 536"/>
                <a:gd name="T74" fmla="*/ 0 w 3240"/>
                <a:gd name="T75" fmla="*/ 536 h 536"/>
                <a:gd name="T76" fmla="*/ 3240 w 3240"/>
                <a:gd name="T77" fmla="*/ 536 h 536"/>
                <a:gd name="T78" fmla="*/ 3132 w 3240"/>
                <a:gd name="T79" fmla="*/ 469 h 536"/>
                <a:gd name="T80" fmla="*/ 3132 w 3240"/>
                <a:gd name="T81" fmla="*/ 46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rgbClr val="837763"/>
                </a:gs>
                <a:gs pos="100000">
                  <a:srgbClr val="46341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grpSp>
          <p:nvGrpSpPr>
            <p:cNvPr id="2055" name="Group 7">
              <a:extLst>
                <a:ext uri="{FF2B5EF4-FFF2-40B4-BE49-F238E27FC236}">
                  <a16:creationId xmlns:a16="http://schemas.microsoft.com/office/drawing/2014/main" id="{7436545F-3B50-4246-8A57-2009895D6E9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85" y="3801"/>
              <a:ext cx="2453" cy="532"/>
              <a:chOff x="2485" y="3801"/>
              <a:chExt cx="2453" cy="532"/>
            </a:xfrm>
          </p:grpSpPr>
          <p:sp>
            <p:nvSpPr>
              <p:cNvPr id="2056" name="Freeform 8">
                <a:extLst>
                  <a:ext uri="{FF2B5EF4-FFF2-40B4-BE49-F238E27FC236}">
                    <a16:creationId xmlns:a16="http://schemas.microsoft.com/office/drawing/2014/main" id="{874F2FD9-12F6-4324-B660-0CC68FA26D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47" y="3808"/>
                <a:ext cx="991" cy="525"/>
              </a:xfrm>
              <a:custGeom>
                <a:avLst/>
                <a:gdLst>
                  <a:gd name="T0" fmla="*/ 636 w 994"/>
                  <a:gd name="T1" fmla="*/ 373 h 529"/>
                  <a:gd name="T2" fmla="*/ 495 w 994"/>
                  <a:gd name="T3" fmla="*/ 370 h 529"/>
                  <a:gd name="T4" fmla="*/ 280 w 994"/>
                  <a:gd name="T5" fmla="*/ 249 h 529"/>
                  <a:gd name="T6" fmla="*/ 127 w 994"/>
                  <a:gd name="T7" fmla="*/ 66 h 529"/>
                  <a:gd name="T8" fmla="*/ 0 w 994"/>
                  <a:gd name="T9" fmla="*/ 0 h 529"/>
                  <a:gd name="T10" fmla="*/ 22 w 994"/>
                  <a:gd name="T11" fmla="*/ 26 h 529"/>
                  <a:gd name="T12" fmla="*/ 0 w 994"/>
                  <a:gd name="T13" fmla="*/ 65 h 529"/>
                  <a:gd name="T14" fmla="*/ 30 w 994"/>
                  <a:gd name="T15" fmla="*/ 119 h 529"/>
                  <a:gd name="T16" fmla="*/ 75 w 994"/>
                  <a:gd name="T17" fmla="*/ 243 h 529"/>
                  <a:gd name="T18" fmla="*/ 45 w 994"/>
                  <a:gd name="T19" fmla="*/ 422 h 529"/>
                  <a:gd name="T20" fmla="*/ 200 w 994"/>
                  <a:gd name="T21" fmla="*/ 329 h 529"/>
                  <a:gd name="T22" fmla="*/ 592 w 994"/>
                  <a:gd name="T23" fmla="*/ 527 h 529"/>
                  <a:gd name="T24" fmla="*/ 994 w 994"/>
                  <a:gd name="T25" fmla="*/ 529 h 529"/>
                  <a:gd name="T26" fmla="*/ 828 w 994"/>
                  <a:gd name="T27" fmla="*/ 473 h 529"/>
                  <a:gd name="T28" fmla="*/ 636 w 994"/>
                  <a:gd name="T29" fmla="*/ 373 h 5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rgbClr val="46341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057" name="Freeform 9">
                <a:extLst>
                  <a:ext uri="{FF2B5EF4-FFF2-40B4-BE49-F238E27FC236}">
                    <a16:creationId xmlns:a16="http://schemas.microsoft.com/office/drawing/2014/main" id="{A28EAE26-6389-48E0-BABF-3FCB5DACEF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76" y="3801"/>
                <a:ext cx="184" cy="392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18 h 353"/>
                  <a:gd name="T4" fmla="*/ 24 w 186"/>
                  <a:gd name="T5" fmla="*/ 30 h 353"/>
                  <a:gd name="T6" fmla="*/ 18 w 186"/>
                  <a:gd name="T7" fmla="*/ 66 h 353"/>
                  <a:gd name="T8" fmla="*/ 42 w 186"/>
                  <a:gd name="T9" fmla="*/ 114 h 353"/>
                  <a:gd name="T10" fmla="*/ 48 w 186"/>
                  <a:gd name="T11" fmla="*/ 162 h 353"/>
                  <a:gd name="T12" fmla="*/ 0 w 186"/>
                  <a:gd name="T13" fmla="*/ 353 h 353"/>
                  <a:gd name="T14" fmla="*/ 54 w 186"/>
                  <a:gd name="T15" fmla="*/ 233 h 353"/>
                  <a:gd name="T16" fmla="*/ 84 w 186"/>
                  <a:gd name="T17" fmla="*/ 216 h 353"/>
                  <a:gd name="T18" fmla="*/ 126 w 186"/>
                  <a:gd name="T19" fmla="*/ 126 h 353"/>
                  <a:gd name="T20" fmla="*/ 144 w 186"/>
                  <a:gd name="T21" fmla="*/ 120 h 353"/>
                  <a:gd name="T22" fmla="*/ 144 w 186"/>
                  <a:gd name="T23" fmla="*/ 90 h 353"/>
                  <a:gd name="T24" fmla="*/ 186 w 186"/>
                  <a:gd name="T25" fmla="*/ 66 h 353"/>
                  <a:gd name="T26" fmla="*/ 162 w 186"/>
                  <a:gd name="T27" fmla="*/ 60 h 353"/>
                  <a:gd name="T28" fmla="*/ 36 w 186"/>
                  <a:gd name="T29" fmla="*/ 0 h 353"/>
                  <a:gd name="T30" fmla="*/ 36 w 186"/>
                  <a:gd name="T31" fmla="*/ 0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46341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058" name="Freeform 10">
                <a:extLst>
                  <a:ext uri="{FF2B5EF4-FFF2-40B4-BE49-F238E27FC236}">
                    <a16:creationId xmlns:a16="http://schemas.microsoft.com/office/drawing/2014/main" id="{E19A845F-D0D6-41D5-9967-C3B7691640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29" y="3902"/>
                <a:ext cx="376" cy="268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46341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059" name="Freeform 11">
                <a:extLst>
                  <a:ext uri="{FF2B5EF4-FFF2-40B4-BE49-F238E27FC236}">
                    <a16:creationId xmlns:a16="http://schemas.microsoft.com/office/drawing/2014/main" id="{3BBFA11D-804E-4D28-8705-2E22D42D78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27" y="3875"/>
                <a:ext cx="153" cy="71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6 h 66"/>
                  <a:gd name="T8" fmla="*/ 6 w 155"/>
                  <a:gd name="T9" fmla="*/ 18 h 66"/>
                  <a:gd name="T10" fmla="*/ 0 w 155"/>
                  <a:gd name="T11" fmla="*/ 24 h 66"/>
                  <a:gd name="T12" fmla="*/ 78 w 155"/>
                  <a:gd name="T13" fmla="*/ 60 h 66"/>
                  <a:gd name="T14" fmla="*/ 96 w 155"/>
                  <a:gd name="T15" fmla="*/ 42 h 66"/>
                  <a:gd name="T16" fmla="*/ 155 w 155"/>
                  <a:gd name="T17" fmla="*/ 66 h 66"/>
                  <a:gd name="T18" fmla="*/ 126 w 155"/>
                  <a:gd name="T19" fmla="*/ 24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rgbClr val="46341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060" name="Freeform 12">
                <a:extLst>
                  <a:ext uri="{FF2B5EF4-FFF2-40B4-BE49-F238E27FC236}">
                    <a16:creationId xmlns:a16="http://schemas.microsoft.com/office/drawing/2014/main" id="{7AF1F202-7111-4F6B-B703-9394E07D9A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85" y="3868"/>
                <a:ext cx="40" cy="79"/>
              </a:xfrm>
              <a:custGeom>
                <a:avLst/>
                <a:gdLst>
                  <a:gd name="T0" fmla="*/ 6 w 42"/>
                  <a:gd name="T1" fmla="*/ 36 h 72"/>
                  <a:gd name="T2" fmla="*/ 0 w 42"/>
                  <a:gd name="T3" fmla="*/ 18 h 72"/>
                  <a:gd name="T4" fmla="*/ 12 w 42"/>
                  <a:gd name="T5" fmla="*/ 6 h 72"/>
                  <a:gd name="T6" fmla="*/ 0 w 42"/>
                  <a:gd name="T7" fmla="*/ 6 h 72"/>
                  <a:gd name="T8" fmla="*/ 12 w 42"/>
                  <a:gd name="T9" fmla="*/ 6 h 72"/>
                  <a:gd name="T10" fmla="*/ 24 w 42"/>
                  <a:gd name="T11" fmla="*/ 6 h 72"/>
                  <a:gd name="T12" fmla="*/ 36 w 42"/>
                  <a:gd name="T13" fmla="*/ 6 h 72"/>
                  <a:gd name="T14" fmla="*/ 42 w 42"/>
                  <a:gd name="T15" fmla="*/ 0 h 72"/>
                  <a:gd name="T16" fmla="*/ 30 w 42"/>
                  <a:gd name="T17" fmla="*/ 18 h 72"/>
                  <a:gd name="T18" fmla="*/ 42 w 42"/>
                  <a:gd name="T19" fmla="*/ 48 h 72"/>
                  <a:gd name="T20" fmla="*/ 12 w 42"/>
                  <a:gd name="T21" fmla="*/ 72 h 72"/>
                  <a:gd name="T22" fmla="*/ 6 w 42"/>
                  <a:gd name="T23" fmla="*/ 36 h 72"/>
                  <a:gd name="T24" fmla="*/ 6 w 42"/>
                  <a:gd name="T25" fmla="*/ 36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rgbClr val="46341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2061" name="Freeform 13">
              <a:extLst>
                <a:ext uri="{FF2B5EF4-FFF2-40B4-BE49-F238E27FC236}">
                  <a16:creationId xmlns:a16="http://schemas.microsoft.com/office/drawing/2014/main" id="{DEE1E6FD-8AFE-4F4A-996D-07E90992A1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" y="3801"/>
              <a:ext cx="3974" cy="532"/>
            </a:xfrm>
            <a:custGeom>
              <a:avLst/>
              <a:gdLst>
                <a:gd name="T0" fmla="*/ 3976 w 3976"/>
                <a:gd name="T1" fmla="*/ 527 h 527"/>
                <a:gd name="T2" fmla="*/ 3970 w 3976"/>
                <a:gd name="T3" fmla="*/ 527 h 527"/>
                <a:gd name="T4" fmla="*/ 3844 w 3976"/>
                <a:gd name="T5" fmla="*/ 509 h 527"/>
                <a:gd name="T6" fmla="*/ 2487 w 3976"/>
                <a:gd name="T7" fmla="*/ 305 h 527"/>
                <a:gd name="T8" fmla="*/ 2039 w 3976"/>
                <a:gd name="T9" fmla="*/ 36 h 527"/>
                <a:gd name="T10" fmla="*/ 1907 w 3976"/>
                <a:gd name="T11" fmla="*/ 24 h 527"/>
                <a:gd name="T12" fmla="*/ 1883 w 3976"/>
                <a:gd name="T13" fmla="*/ 54 h 527"/>
                <a:gd name="T14" fmla="*/ 1859 w 3976"/>
                <a:gd name="T15" fmla="*/ 54 h 527"/>
                <a:gd name="T16" fmla="*/ 1830 w 3976"/>
                <a:gd name="T17" fmla="*/ 30 h 527"/>
                <a:gd name="T18" fmla="*/ 1704 w 3976"/>
                <a:gd name="T19" fmla="*/ 102 h 527"/>
                <a:gd name="T20" fmla="*/ 1608 w 3976"/>
                <a:gd name="T21" fmla="*/ 126 h 527"/>
                <a:gd name="T22" fmla="*/ 1561 w 3976"/>
                <a:gd name="T23" fmla="*/ 132 h 527"/>
                <a:gd name="T24" fmla="*/ 1495 w 3976"/>
                <a:gd name="T25" fmla="*/ 102 h 527"/>
                <a:gd name="T26" fmla="*/ 1357 w 3976"/>
                <a:gd name="T27" fmla="*/ 126 h 527"/>
                <a:gd name="T28" fmla="*/ 1285 w 3976"/>
                <a:gd name="T29" fmla="*/ 24 h 527"/>
                <a:gd name="T30" fmla="*/ 1280 w 3976"/>
                <a:gd name="T31" fmla="*/ 18 h 527"/>
                <a:gd name="T32" fmla="*/ 1262 w 3976"/>
                <a:gd name="T33" fmla="*/ 12 h 527"/>
                <a:gd name="T34" fmla="*/ 1238 w 3976"/>
                <a:gd name="T35" fmla="*/ 6 h 527"/>
                <a:gd name="T36" fmla="*/ 1220 w 3976"/>
                <a:gd name="T37" fmla="*/ 0 h 527"/>
                <a:gd name="T38" fmla="*/ 1196 w 3976"/>
                <a:gd name="T39" fmla="*/ 0 h 527"/>
                <a:gd name="T40" fmla="*/ 1166 w 3976"/>
                <a:gd name="T41" fmla="*/ 0 h 527"/>
                <a:gd name="T42" fmla="*/ 1142 w 3976"/>
                <a:gd name="T43" fmla="*/ 0 h 527"/>
                <a:gd name="T44" fmla="*/ 1136 w 3976"/>
                <a:gd name="T45" fmla="*/ 0 h 527"/>
                <a:gd name="T46" fmla="*/ 1130 w 3976"/>
                <a:gd name="T47" fmla="*/ 0 h 527"/>
                <a:gd name="T48" fmla="*/ 1124 w 3976"/>
                <a:gd name="T49" fmla="*/ 6 h 527"/>
                <a:gd name="T50" fmla="*/ 1118 w 3976"/>
                <a:gd name="T51" fmla="*/ 12 h 527"/>
                <a:gd name="T52" fmla="*/ 1100 w 3976"/>
                <a:gd name="T53" fmla="*/ 18 h 527"/>
                <a:gd name="T54" fmla="*/ 1088 w 3976"/>
                <a:gd name="T55" fmla="*/ 18 h 527"/>
                <a:gd name="T56" fmla="*/ 1070 w 3976"/>
                <a:gd name="T57" fmla="*/ 24 h 527"/>
                <a:gd name="T58" fmla="*/ 1052 w 3976"/>
                <a:gd name="T59" fmla="*/ 30 h 527"/>
                <a:gd name="T60" fmla="*/ 1034 w 3976"/>
                <a:gd name="T61" fmla="*/ 36 h 527"/>
                <a:gd name="T62" fmla="*/ 1028 w 3976"/>
                <a:gd name="T63" fmla="*/ 42 h 527"/>
                <a:gd name="T64" fmla="*/ 969 w 3976"/>
                <a:gd name="T65" fmla="*/ 60 h 527"/>
                <a:gd name="T66" fmla="*/ 921 w 3976"/>
                <a:gd name="T67" fmla="*/ 72 h 527"/>
                <a:gd name="T68" fmla="*/ 855 w 3976"/>
                <a:gd name="T69" fmla="*/ 48 h 527"/>
                <a:gd name="T70" fmla="*/ 825 w 3976"/>
                <a:gd name="T71" fmla="*/ 48 h 527"/>
                <a:gd name="T72" fmla="*/ 759 w 3976"/>
                <a:gd name="T73" fmla="*/ 72 h 527"/>
                <a:gd name="T74" fmla="*/ 735 w 3976"/>
                <a:gd name="T75" fmla="*/ 72 h 527"/>
                <a:gd name="T76" fmla="*/ 706 w 3976"/>
                <a:gd name="T77" fmla="*/ 60 h 527"/>
                <a:gd name="T78" fmla="*/ 640 w 3976"/>
                <a:gd name="T79" fmla="*/ 60 h 527"/>
                <a:gd name="T80" fmla="*/ 544 w 3976"/>
                <a:gd name="T81" fmla="*/ 72 h 527"/>
                <a:gd name="T82" fmla="*/ 389 w 3976"/>
                <a:gd name="T83" fmla="*/ 18 h 527"/>
                <a:gd name="T84" fmla="*/ 323 w 3976"/>
                <a:gd name="T85" fmla="*/ 60 h 527"/>
                <a:gd name="T86" fmla="*/ 317 w 3976"/>
                <a:gd name="T87" fmla="*/ 60 h 527"/>
                <a:gd name="T88" fmla="*/ 305 w 3976"/>
                <a:gd name="T89" fmla="*/ 72 h 527"/>
                <a:gd name="T90" fmla="*/ 287 w 3976"/>
                <a:gd name="T91" fmla="*/ 78 h 527"/>
                <a:gd name="T92" fmla="*/ 263 w 3976"/>
                <a:gd name="T93" fmla="*/ 90 h 527"/>
                <a:gd name="T94" fmla="*/ 203 w 3976"/>
                <a:gd name="T95" fmla="*/ 120 h 527"/>
                <a:gd name="T96" fmla="*/ 149 w 3976"/>
                <a:gd name="T97" fmla="*/ 150 h 527"/>
                <a:gd name="T98" fmla="*/ 78 w 3976"/>
                <a:gd name="T99" fmla="*/ 168 h 527"/>
                <a:gd name="T100" fmla="*/ 0 w 3976"/>
                <a:gd name="T101" fmla="*/ 180 h 527"/>
                <a:gd name="T102" fmla="*/ 0 w 3976"/>
                <a:gd name="T103" fmla="*/ 527 h 527"/>
                <a:gd name="T104" fmla="*/ 1010 w 3976"/>
                <a:gd name="T105" fmla="*/ 527 h 527"/>
                <a:gd name="T106" fmla="*/ 3725 w 3976"/>
                <a:gd name="T107" fmla="*/ 527 h 527"/>
                <a:gd name="T108" fmla="*/ 3976 w 3976"/>
                <a:gd name="T109" fmla="*/ 527 h 527"/>
                <a:gd name="T110" fmla="*/ 3976 w 3976"/>
                <a:gd name="T11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rgbClr val="72644E"/>
                </a:gs>
                <a:gs pos="100000">
                  <a:srgbClr val="46341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2062" name="Group 14">
            <a:extLst>
              <a:ext uri="{FF2B5EF4-FFF2-40B4-BE49-F238E27FC236}">
                <a16:creationId xmlns:a16="http://schemas.microsoft.com/office/drawing/2014/main" id="{CC4410E1-357E-4C29-8CAA-DB6DC2488E7A}"/>
              </a:ext>
            </a:extLst>
          </p:cNvPr>
          <p:cNvGrpSpPr>
            <a:grpSpLocks/>
          </p:cNvGrpSpPr>
          <p:nvPr/>
        </p:nvGrpSpPr>
        <p:grpSpPr bwMode="auto">
          <a:xfrm>
            <a:off x="627063" y="6021388"/>
            <a:ext cx="5680075" cy="844550"/>
            <a:chOff x="395" y="3793"/>
            <a:chExt cx="3578" cy="532"/>
          </a:xfrm>
        </p:grpSpPr>
        <p:sp>
          <p:nvSpPr>
            <p:cNvPr id="2063" name="Freeform 15">
              <a:extLst>
                <a:ext uri="{FF2B5EF4-FFF2-40B4-BE49-F238E27FC236}">
                  <a16:creationId xmlns:a16="http://schemas.microsoft.com/office/drawing/2014/main" id="{30C726F7-7BFC-4958-B98A-59B5EDD28C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6" y="3793"/>
              <a:ext cx="363" cy="288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0 h 287"/>
                <a:gd name="T4" fmla="*/ 66 w 365"/>
                <a:gd name="T5" fmla="*/ 108 h 287"/>
                <a:gd name="T6" fmla="*/ 143 w 365"/>
                <a:gd name="T7" fmla="*/ 180 h 287"/>
                <a:gd name="T8" fmla="*/ 191 w 365"/>
                <a:gd name="T9" fmla="*/ 168 h 287"/>
                <a:gd name="T10" fmla="*/ 341 w 365"/>
                <a:gd name="T11" fmla="*/ 287 h 287"/>
                <a:gd name="T12" fmla="*/ 305 w 365"/>
                <a:gd name="T13" fmla="*/ 174 h 287"/>
                <a:gd name="T14" fmla="*/ 365 w 365"/>
                <a:gd name="T15" fmla="*/ 132 h 287"/>
                <a:gd name="T16" fmla="*/ 359 w 365"/>
                <a:gd name="T17" fmla="*/ 126 h 287"/>
                <a:gd name="T18" fmla="*/ 335 w 365"/>
                <a:gd name="T19" fmla="*/ 114 h 287"/>
                <a:gd name="T20" fmla="*/ 299 w 365"/>
                <a:gd name="T21" fmla="*/ 90 h 287"/>
                <a:gd name="T22" fmla="*/ 257 w 365"/>
                <a:gd name="T23" fmla="*/ 72 h 287"/>
                <a:gd name="T24" fmla="*/ 215 w 365"/>
                <a:gd name="T25" fmla="*/ 54 h 287"/>
                <a:gd name="T26" fmla="*/ 173 w 365"/>
                <a:gd name="T27" fmla="*/ 36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rgbClr val="46341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064" name="Freeform 16">
              <a:extLst>
                <a:ext uri="{FF2B5EF4-FFF2-40B4-BE49-F238E27FC236}">
                  <a16:creationId xmlns:a16="http://schemas.microsoft.com/office/drawing/2014/main" id="{16A0E0C5-DD32-4F3D-9D8F-401C93D7D4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3" y="3829"/>
              <a:ext cx="2030" cy="496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rgbClr val="46341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065" name="Freeform 17">
              <a:extLst>
                <a:ext uri="{FF2B5EF4-FFF2-40B4-BE49-F238E27FC236}">
                  <a16:creationId xmlns:a16="http://schemas.microsoft.com/office/drawing/2014/main" id="{220B63E5-8ED0-40F2-961D-409594C052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0" y="3823"/>
              <a:ext cx="69" cy="59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0 h 60"/>
                <a:gd name="T16" fmla="*/ 65 w 71"/>
                <a:gd name="T17" fmla="*/ 42 h 60"/>
                <a:gd name="T18" fmla="*/ 71 w 71"/>
                <a:gd name="T19" fmla="*/ 54 h 60"/>
                <a:gd name="T20" fmla="*/ 71 w 71"/>
                <a:gd name="T21" fmla="*/ 60 h 60"/>
                <a:gd name="T22" fmla="*/ 59 w 71"/>
                <a:gd name="T23" fmla="*/ 54 h 60"/>
                <a:gd name="T24" fmla="*/ 47 w 71"/>
                <a:gd name="T25" fmla="*/ 42 h 60"/>
                <a:gd name="T26" fmla="*/ 23 w 71"/>
                <a:gd name="T27" fmla="*/ 30 h 60"/>
                <a:gd name="T28" fmla="*/ 23 w 71"/>
                <a:gd name="T29" fmla="*/ 36 h 60"/>
                <a:gd name="T30" fmla="*/ 18 w 71"/>
                <a:gd name="T31" fmla="*/ 42 h 60"/>
                <a:gd name="T32" fmla="*/ 12 w 71"/>
                <a:gd name="T33" fmla="*/ 48 h 60"/>
                <a:gd name="T34" fmla="*/ 6 w 71"/>
                <a:gd name="T35" fmla="*/ 48 h 60"/>
                <a:gd name="T36" fmla="*/ 6 w 71"/>
                <a:gd name="T37" fmla="*/ 48 h 60"/>
                <a:gd name="T38" fmla="*/ 6 w 71"/>
                <a:gd name="T39" fmla="*/ 36 h 60"/>
                <a:gd name="T40" fmla="*/ 0 w 71"/>
                <a:gd name="T41" fmla="*/ 18 h 60"/>
                <a:gd name="T42" fmla="*/ 0 w 71"/>
                <a:gd name="T43" fmla="*/ 1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46341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066" name="Freeform 18">
              <a:extLst>
                <a:ext uri="{FF2B5EF4-FFF2-40B4-BE49-F238E27FC236}">
                  <a16:creationId xmlns:a16="http://schemas.microsoft.com/office/drawing/2014/main" id="{F155F8BA-F5CD-482B-9A16-8BC114A66D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5" y="3842"/>
              <a:ext cx="159" cy="162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54 h 162"/>
                <a:gd name="T10" fmla="*/ 96 w 161"/>
                <a:gd name="T11" fmla="*/ 60 h 162"/>
                <a:gd name="T12" fmla="*/ 102 w 161"/>
                <a:gd name="T13" fmla="*/ 72 h 162"/>
                <a:gd name="T14" fmla="*/ 108 w 161"/>
                <a:gd name="T15" fmla="*/ 84 h 162"/>
                <a:gd name="T16" fmla="*/ 120 w 161"/>
                <a:gd name="T17" fmla="*/ 96 h 162"/>
                <a:gd name="T18" fmla="*/ 143 w 161"/>
                <a:gd name="T19" fmla="*/ 114 h 162"/>
                <a:gd name="T20" fmla="*/ 155 w 161"/>
                <a:gd name="T21" fmla="*/ 138 h 162"/>
                <a:gd name="T22" fmla="*/ 161 w 161"/>
                <a:gd name="T23" fmla="*/ 156 h 162"/>
                <a:gd name="T24" fmla="*/ 161 w 161"/>
                <a:gd name="T25" fmla="*/ 162 h 162"/>
                <a:gd name="T26" fmla="*/ 96 w 161"/>
                <a:gd name="T27" fmla="*/ 102 h 162"/>
                <a:gd name="T28" fmla="*/ 30 w 161"/>
                <a:gd name="T29" fmla="*/ 54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46341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067" name="Freeform 19">
              <a:extLst>
                <a:ext uri="{FF2B5EF4-FFF2-40B4-BE49-F238E27FC236}">
                  <a16:creationId xmlns:a16="http://schemas.microsoft.com/office/drawing/2014/main" id="{85911CB4-18F0-4376-BB5E-3E1B9278BA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6" y="3854"/>
              <a:ext cx="57" cy="59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0 h 60"/>
                <a:gd name="T4" fmla="*/ 41 w 59"/>
                <a:gd name="T5" fmla="*/ 36 h 60"/>
                <a:gd name="T6" fmla="*/ 47 w 59"/>
                <a:gd name="T7" fmla="*/ 42 h 60"/>
                <a:gd name="T8" fmla="*/ 53 w 59"/>
                <a:gd name="T9" fmla="*/ 54 h 60"/>
                <a:gd name="T10" fmla="*/ 53 w 59"/>
                <a:gd name="T11" fmla="*/ 60 h 60"/>
                <a:gd name="T12" fmla="*/ 47 w 59"/>
                <a:gd name="T13" fmla="*/ 54 h 60"/>
                <a:gd name="T14" fmla="*/ 35 w 59"/>
                <a:gd name="T15" fmla="*/ 48 h 60"/>
                <a:gd name="T16" fmla="*/ 23 w 59"/>
                <a:gd name="T17" fmla="*/ 36 h 60"/>
                <a:gd name="T18" fmla="*/ 17 w 59"/>
                <a:gd name="T19" fmla="*/ 30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rgbClr val="46341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068" name="Freeform 20">
              <a:extLst>
                <a:ext uri="{FF2B5EF4-FFF2-40B4-BE49-F238E27FC236}">
                  <a16:creationId xmlns:a16="http://schemas.microsoft.com/office/drawing/2014/main" id="{E5CF88B8-D652-4E2E-93DE-3122ECC112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" y="3811"/>
              <a:ext cx="243" cy="205"/>
            </a:xfrm>
            <a:custGeom>
              <a:avLst/>
              <a:gdLst>
                <a:gd name="T0" fmla="*/ 233 w 245"/>
                <a:gd name="T1" fmla="*/ 36 h 204"/>
                <a:gd name="T2" fmla="*/ 245 w 245"/>
                <a:gd name="T3" fmla="*/ 42 h 204"/>
                <a:gd name="T4" fmla="*/ 209 w 245"/>
                <a:gd name="T5" fmla="*/ 84 h 204"/>
                <a:gd name="T6" fmla="*/ 143 w 245"/>
                <a:gd name="T7" fmla="*/ 132 h 204"/>
                <a:gd name="T8" fmla="*/ 167 w 245"/>
                <a:gd name="T9" fmla="*/ 156 h 204"/>
                <a:gd name="T10" fmla="*/ 179 w 245"/>
                <a:gd name="T11" fmla="*/ 204 h 204"/>
                <a:gd name="T12" fmla="*/ 77 w 245"/>
                <a:gd name="T13" fmla="*/ 132 h 204"/>
                <a:gd name="T14" fmla="*/ 47 w 245"/>
                <a:gd name="T15" fmla="*/ 84 h 204"/>
                <a:gd name="T16" fmla="*/ 89 w 245"/>
                <a:gd name="T17" fmla="*/ 66 h 204"/>
                <a:gd name="T18" fmla="*/ 59 w 245"/>
                <a:gd name="T19" fmla="*/ 36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36 h 204"/>
                <a:gd name="T50" fmla="*/ 233 w 245"/>
                <a:gd name="T51" fmla="*/ 36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rgbClr val="46341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2069" name="Rectangle 21">
            <a:extLst>
              <a:ext uri="{FF2B5EF4-FFF2-40B4-BE49-F238E27FC236}">
                <a16:creationId xmlns:a16="http://schemas.microsoft.com/office/drawing/2014/main" id="{032B2F66-A708-44DD-B3EC-C7A21312B1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447800"/>
            <a:ext cx="8220075" cy="172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Fate clic per modificare il formato del testo del titolo</a:t>
            </a:r>
          </a:p>
        </p:txBody>
      </p:sp>
      <p:sp>
        <p:nvSpPr>
          <p:cNvPr id="2070" name="Rectangle 22">
            <a:extLst>
              <a:ext uri="{FF2B5EF4-FFF2-40B4-BE49-F238E27FC236}">
                <a16:creationId xmlns:a16="http://schemas.microsoft.com/office/drawing/2014/main" id="{F3F0CB4D-CEFC-4002-BED2-82140EBCC6AB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8400"/>
            <a:ext cx="212407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Arial Unicode MS" pitchFamily="32" charset="0"/>
              </a:defRPr>
            </a:lvl1pPr>
          </a:lstStyle>
          <a:p>
            <a:endParaRPr lang="it-IT" altLang="it-IT"/>
          </a:p>
        </p:txBody>
      </p:sp>
      <p:sp>
        <p:nvSpPr>
          <p:cNvPr id="2071" name="Rectangle 23">
            <a:extLst>
              <a:ext uri="{FF2B5EF4-FFF2-40B4-BE49-F238E27FC236}">
                <a16:creationId xmlns:a16="http://schemas.microsoft.com/office/drawing/2014/main" id="{FB5A3534-30F4-4F1D-98E0-2B2A0192A152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212407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Arial Unicode MS" pitchFamily="32" charset="0"/>
              </a:defRPr>
            </a:lvl1pPr>
          </a:lstStyle>
          <a:p>
            <a:fld id="{E9500389-F5BC-4192-86FA-A68D46FB05A7}" type="slidenum">
              <a:rPr lang="it-IT" altLang="it-IT"/>
              <a:pPr/>
              <a:t>‹N›</a:t>
            </a:fld>
            <a:endParaRPr lang="it-IT" altLang="it-IT"/>
          </a:p>
        </p:txBody>
      </p:sp>
      <p:sp>
        <p:nvSpPr>
          <p:cNvPr id="2072" name="Rectangle 24">
            <a:extLst>
              <a:ext uri="{FF2B5EF4-FFF2-40B4-BE49-F238E27FC236}">
                <a16:creationId xmlns:a16="http://schemas.microsoft.com/office/drawing/2014/main" id="{CD8B1E43-F25B-42F9-81E5-06B54EB4DD99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8607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ctr"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Arial Unicode MS" pitchFamily="32" charset="0"/>
              </a:defRPr>
            </a:lvl1pPr>
          </a:lstStyle>
          <a:p>
            <a:endParaRPr lang="it-IT" altLang="it-IT"/>
          </a:p>
        </p:txBody>
      </p:sp>
      <p:sp>
        <p:nvSpPr>
          <p:cNvPr id="2073" name="Rectangle 25">
            <a:extLst>
              <a:ext uri="{FF2B5EF4-FFF2-40B4-BE49-F238E27FC236}">
                <a16:creationId xmlns:a16="http://schemas.microsoft.com/office/drawing/2014/main" id="{DDAA9ABF-67C4-483D-8D6D-CBBB6CCA9A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0075" cy="451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Fate clic per modificare il formato del testo della struttura</a:t>
            </a:r>
          </a:p>
          <a:p>
            <a:pPr lvl="1"/>
            <a:r>
              <a:rPr lang="en-GB" altLang="it-IT"/>
              <a:t>Secondo livello struttura</a:t>
            </a:r>
          </a:p>
          <a:p>
            <a:pPr lvl="2"/>
            <a:r>
              <a:rPr lang="en-GB" altLang="it-IT"/>
              <a:t>Terzo livello struttura</a:t>
            </a:r>
          </a:p>
          <a:p>
            <a:pPr lvl="3"/>
            <a:r>
              <a:rPr lang="en-GB" altLang="it-IT"/>
              <a:t>Quarto livello struttura</a:t>
            </a:r>
          </a:p>
          <a:p>
            <a:pPr lvl="4"/>
            <a:r>
              <a:rPr lang="en-GB" altLang="it-IT"/>
              <a:t>Quinto livello struttura</a:t>
            </a:r>
          </a:p>
          <a:p>
            <a:pPr lvl="4"/>
            <a:r>
              <a:rPr lang="en-GB" altLang="it-IT"/>
              <a:t>Sesto livello struttura</a:t>
            </a:r>
          </a:p>
          <a:p>
            <a:pPr lvl="4"/>
            <a:r>
              <a:rPr lang="en-GB" altLang="it-IT"/>
              <a:t>Settimo livello struttura</a:t>
            </a:r>
          </a:p>
          <a:p>
            <a:pPr lvl="4"/>
            <a:r>
              <a:rPr lang="en-GB" altLang="it-IT"/>
              <a:t>Ottavo livello struttura</a:t>
            </a:r>
          </a:p>
          <a:p>
            <a:pPr lvl="4"/>
            <a:r>
              <a:rPr lang="en-GB" altLang="it-IT"/>
              <a:t>Nono livello struttura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E3E3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marL="742950" indent="-28575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E3E3FF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2pPr>
      <a:lvl3pPr marL="1143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E3E3FF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3pPr>
      <a:lvl4pPr marL="1600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E3E3FF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4pPr>
      <a:lvl5pPr marL="20574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E3E3FF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E3E3FF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E3E3FF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E3E3FF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E3E3FF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defTabSz="449263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49263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>
            <a:extLst>
              <a:ext uri="{FF2B5EF4-FFF2-40B4-BE49-F238E27FC236}">
                <a16:creationId xmlns:a16="http://schemas.microsoft.com/office/drawing/2014/main" id="{0628AF67-8AEF-4336-B1BE-779EFF6C4C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71513" y="255588"/>
            <a:ext cx="78073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Fate clic per modificare il formato del testo del titolo</a:t>
            </a:r>
          </a:p>
        </p:txBody>
      </p:sp>
      <p:sp>
        <p:nvSpPr>
          <p:cNvPr id="3074" name="Rectangle 2">
            <a:extLst>
              <a:ext uri="{FF2B5EF4-FFF2-40B4-BE49-F238E27FC236}">
                <a16:creationId xmlns:a16="http://schemas.microsoft.com/office/drawing/2014/main" id="{C2A63993-E9C6-4EEC-8627-5574A2DCB2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71513" y="1781175"/>
            <a:ext cx="7956550" cy="447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827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Fate clic per modificare il formato del testo della struttura</a:t>
            </a:r>
          </a:p>
          <a:p>
            <a:pPr lvl="1"/>
            <a:r>
              <a:rPr lang="en-GB" altLang="it-IT"/>
              <a:t>Secondo livello struttura</a:t>
            </a:r>
          </a:p>
          <a:p>
            <a:pPr lvl="2"/>
            <a:r>
              <a:rPr lang="en-GB" altLang="it-IT"/>
              <a:t>Terzo livello struttura</a:t>
            </a:r>
          </a:p>
          <a:p>
            <a:pPr lvl="3"/>
            <a:r>
              <a:rPr lang="en-GB" altLang="it-IT"/>
              <a:t>Quarto livello struttura</a:t>
            </a:r>
          </a:p>
          <a:p>
            <a:pPr lvl="4"/>
            <a:r>
              <a:rPr lang="en-GB" altLang="it-IT"/>
              <a:t>Quinto livello struttura</a:t>
            </a:r>
          </a:p>
          <a:p>
            <a:pPr lvl="4"/>
            <a:r>
              <a:rPr lang="en-GB" altLang="it-IT"/>
              <a:t>Sesto livello struttura</a:t>
            </a:r>
          </a:p>
          <a:p>
            <a:pPr lvl="4"/>
            <a:r>
              <a:rPr lang="en-GB" altLang="it-IT"/>
              <a:t>Settimo livello struttura</a:t>
            </a:r>
          </a:p>
          <a:p>
            <a:pPr lvl="4"/>
            <a:r>
              <a:rPr lang="en-GB" altLang="it-IT"/>
              <a:t>Ottavo livello struttura</a:t>
            </a:r>
          </a:p>
          <a:p>
            <a:pPr lvl="4"/>
            <a:r>
              <a:rPr lang="en-GB" altLang="it-IT"/>
              <a:t>Nono livello struttura</a:t>
            </a:r>
          </a:p>
        </p:txBody>
      </p:sp>
      <p:sp>
        <p:nvSpPr>
          <p:cNvPr id="3075" name="AutoShape 3">
            <a:extLst>
              <a:ext uri="{FF2B5EF4-FFF2-40B4-BE49-F238E27FC236}">
                <a16:creationId xmlns:a16="http://schemas.microsoft.com/office/drawing/2014/main" id="{0C924E38-652D-4E45-91F7-31DF37513E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225" y="6419850"/>
            <a:ext cx="8486775" cy="87313"/>
          </a:xfrm>
          <a:prstGeom prst="roundRect">
            <a:avLst>
              <a:gd name="adj" fmla="val 1852"/>
            </a:avLst>
          </a:prstGeom>
          <a:solidFill>
            <a:srgbClr val="FF99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076" name="AutoShape 4">
            <a:extLst>
              <a:ext uri="{FF2B5EF4-FFF2-40B4-BE49-F238E27FC236}">
                <a16:creationId xmlns:a16="http://schemas.microsoft.com/office/drawing/2014/main" id="{34B50102-9027-4B7B-8740-9E42405A24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3400" y="6611938"/>
            <a:ext cx="7340600" cy="87312"/>
          </a:xfrm>
          <a:prstGeom prst="roundRect">
            <a:avLst>
              <a:gd name="adj" fmla="val 1852"/>
            </a:avLst>
          </a:prstGeom>
          <a:solidFill>
            <a:srgbClr val="FF99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100" b="1" i="1" kern="1200">
          <a:solidFill>
            <a:srgbClr val="FF9966"/>
          </a:solidFill>
          <a:latin typeface="+mj-lt"/>
          <a:ea typeface="+mj-ea"/>
          <a:cs typeface="+mj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100" b="1" i="1">
          <a:solidFill>
            <a:srgbClr val="FF9966"/>
          </a:solidFill>
          <a:latin typeface="Arial" panose="020B0604020202020204" pitchFamily="34" charset="0"/>
          <a:cs typeface="Lucida Sans Unicode" panose="020B0602030504020204" pitchFamily="34" charset="0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100" b="1" i="1">
          <a:solidFill>
            <a:srgbClr val="FF9966"/>
          </a:solidFill>
          <a:latin typeface="Arial" panose="020B0604020202020204" pitchFamily="34" charset="0"/>
          <a:cs typeface="Lucida Sans Unicode" panose="020B0602030504020204" pitchFamily="34" charset="0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100" b="1" i="1">
          <a:solidFill>
            <a:srgbClr val="FF9966"/>
          </a:solidFill>
          <a:latin typeface="Arial" panose="020B0604020202020204" pitchFamily="34" charset="0"/>
          <a:cs typeface="Lucida Sans Unicode" panose="020B0602030504020204" pitchFamily="34" charset="0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100" b="1" i="1">
          <a:solidFill>
            <a:srgbClr val="FF9966"/>
          </a:solidFill>
          <a:latin typeface="Arial" panose="020B0604020202020204" pitchFamily="34" charset="0"/>
          <a:cs typeface="Lucida Sans Unicode" panose="020B0602030504020204" pitchFamily="34" charset="0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100" b="1" i="1">
          <a:solidFill>
            <a:srgbClr val="FF9966"/>
          </a:solidFill>
          <a:latin typeface="Arial" panose="020B0604020202020204" pitchFamily="34" charset="0"/>
          <a:cs typeface="Lucida Sans Unicode" panose="020B0602030504020204" pitchFamily="34" charset="0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100" b="1" i="1">
          <a:solidFill>
            <a:srgbClr val="FF9966"/>
          </a:solidFill>
          <a:latin typeface="Arial" panose="020B0604020202020204" pitchFamily="34" charset="0"/>
          <a:cs typeface="Lucida Sans Unicode" panose="020B0602030504020204" pitchFamily="34" charset="0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100" b="1" i="1">
          <a:solidFill>
            <a:srgbClr val="FF9966"/>
          </a:solidFill>
          <a:latin typeface="Arial" panose="020B0604020202020204" pitchFamily="34" charset="0"/>
          <a:cs typeface="Lucida Sans Unicode" panose="020B0602030504020204" pitchFamily="34" charset="0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100" b="1" i="1">
          <a:solidFill>
            <a:srgbClr val="FF9966"/>
          </a:solidFill>
          <a:latin typeface="Arial" panose="020B0604020202020204" pitchFamily="34" charset="0"/>
          <a:cs typeface="Lucida Sans Unicode" panose="020B0602030504020204" pitchFamily="34" charset="0"/>
        </a:defRPr>
      </a:lvl9pPr>
    </p:titleStyle>
    <p:bodyStyle>
      <a:lvl1pPr marL="342900" indent="-342900" algn="l" defTabSz="449263" rtl="0" fontAlgn="base" hangingPunct="0">
        <a:lnSpc>
          <a:spcPct val="95000"/>
        </a:lnSpc>
        <a:spcBef>
          <a:spcPct val="0"/>
        </a:spcBef>
        <a:spcAft>
          <a:spcPts val="1713"/>
        </a:spcAft>
        <a:buClr>
          <a:srgbClr val="000000"/>
        </a:buClr>
        <a:buSzPct val="100000"/>
        <a:buFont typeface="Times New Roman" panose="02020603050405020304" pitchFamily="18" charset="0"/>
        <a:defRPr sz="2900" kern="1200">
          <a:solidFill>
            <a:srgbClr val="E6E6E6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5000"/>
        </a:lnSpc>
        <a:spcBef>
          <a:spcPct val="0"/>
        </a:spcBef>
        <a:spcAft>
          <a:spcPts val="1025"/>
        </a:spcAft>
        <a:buClr>
          <a:srgbClr val="000000"/>
        </a:buClr>
        <a:buSzPct val="100000"/>
        <a:buFont typeface="Times New Roman" panose="02020603050405020304" pitchFamily="18" charset="0"/>
        <a:defRPr sz="2500" kern="1200">
          <a:solidFill>
            <a:srgbClr val="E6E6E6"/>
          </a:solidFill>
          <a:latin typeface="+mn-lt"/>
          <a:ea typeface="+mn-ea"/>
          <a:cs typeface="+mn-cs"/>
        </a:defRPr>
      </a:lvl2pPr>
      <a:lvl3pPr marL="1143000" indent="-228600" algn="l" defTabSz="449263" rtl="0" fontAlgn="base" hangingPunct="0">
        <a:lnSpc>
          <a:spcPct val="95000"/>
        </a:lnSpc>
        <a:spcBef>
          <a:spcPct val="0"/>
        </a:spcBef>
        <a:spcAft>
          <a:spcPts val="775"/>
        </a:spcAft>
        <a:buClr>
          <a:srgbClr val="000000"/>
        </a:buClr>
        <a:buSzPct val="100000"/>
        <a:buFont typeface="Times New Roman" panose="02020603050405020304" pitchFamily="18" charset="0"/>
        <a:defRPr sz="2200" kern="1200">
          <a:solidFill>
            <a:srgbClr val="E6E6E6"/>
          </a:solidFill>
          <a:latin typeface="+mn-lt"/>
          <a:ea typeface="+mn-ea"/>
          <a:cs typeface="+mn-cs"/>
        </a:defRPr>
      </a:lvl3pPr>
      <a:lvl4pPr marL="1600200" indent="-228600" algn="l" defTabSz="449263" rtl="0" fontAlgn="base" hangingPunct="0">
        <a:lnSpc>
          <a:spcPct val="95000"/>
        </a:lnSpc>
        <a:spcBef>
          <a:spcPct val="0"/>
        </a:spcBef>
        <a:spcAft>
          <a:spcPts val="513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E6E6E6"/>
          </a:solidFill>
          <a:latin typeface="+mn-lt"/>
          <a:ea typeface="+mn-ea"/>
          <a:cs typeface="+mn-cs"/>
        </a:defRPr>
      </a:lvl4pPr>
      <a:lvl5pPr marL="2057400" indent="-228600" algn="l" defTabSz="449263" rtl="0" fontAlgn="base" hangingPunct="0">
        <a:lnSpc>
          <a:spcPct val="95000"/>
        </a:lnSpc>
        <a:spcBef>
          <a:spcPct val="0"/>
        </a:spcBef>
        <a:spcAft>
          <a:spcPts val="263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E6E6E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E20A52-980D-7348-941B-7B366755FB78}" type="datetimeFigureOut">
              <a:rPr lang="it-IT" smtClean="0"/>
              <a:t>03/11/24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DE1C3A-8149-DB4C-8E1B-4EEDF09E85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0823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CAF4FD2D-B0F6-5D4A-9D5A-39C1C9A145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989138"/>
            <a:ext cx="8229600" cy="367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A4BB416D-CC4F-4844-973D-133C4759846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4820" name="Rectangle 4">
            <a:extLst>
              <a:ext uri="{FF2B5EF4-FFF2-40B4-BE49-F238E27FC236}">
                <a16:creationId xmlns:a16="http://schemas.microsoft.com/office/drawing/2014/main" id="{CA760929-829B-084F-BDF9-E1E0D1DC9B3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4822" name="Text Box 6">
            <a:extLst>
              <a:ext uri="{FF2B5EF4-FFF2-40B4-BE49-F238E27FC236}">
                <a16:creationId xmlns:a16="http://schemas.microsoft.com/office/drawing/2014/main" id="{1EF329AC-CFBA-9C48-95AB-58E7C7A5749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-33338" y="214313"/>
            <a:ext cx="9105901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de-DE" sz="1100" i="1" dirty="0">
                <a:latin typeface="Tahoma" charset="0"/>
              </a:rPr>
              <a:t>Michael </a:t>
            </a:r>
            <a:r>
              <a:rPr lang="de-DE" sz="1100" i="1" dirty="0" err="1">
                <a:latin typeface="Tahoma" charset="0"/>
              </a:rPr>
              <a:t>Schüenke</a:t>
            </a:r>
            <a:r>
              <a:rPr lang="de-DE" sz="1100" i="1" dirty="0">
                <a:latin typeface="Tahoma" charset="0"/>
              </a:rPr>
              <a:t>, Erik Schulte, Udo Schumacher </a:t>
            </a:r>
            <a:r>
              <a:rPr lang="it-IT" sz="1100" i="1" dirty="0">
                <a:latin typeface="Tahoma" charset="0"/>
              </a:rPr>
              <a:t>– </a:t>
            </a:r>
            <a:r>
              <a:rPr lang="it-IT" sz="1100" i="1" dirty="0" err="1">
                <a:latin typeface="Tahoma" charset="0"/>
              </a:rPr>
              <a:t>Prometheus</a:t>
            </a:r>
            <a:r>
              <a:rPr lang="it-IT" sz="1100" i="1" dirty="0">
                <a:latin typeface="Tahoma" charset="0"/>
              </a:rPr>
              <a:t> - Testo Atlante di Anatomia  -  Testa, Collo e Neuroanatomia – Capitolo 2.6</a:t>
            </a:r>
          </a:p>
        </p:txBody>
      </p:sp>
      <p:pic>
        <p:nvPicPr>
          <p:cNvPr id="1030" name="Picture 8" descr="logo">
            <a:extLst>
              <a:ext uri="{FF2B5EF4-FFF2-40B4-BE49-F238E27FC236}">
                <a16:creationId xmlns:a16="http://schemas.microsoft.com/office/drawing/2014/main" id="{99E53CB8-0084-C249-9179-3FEC9D6A23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700" y="5949950"/>
            <a:ext cx="8953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926192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9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>
            <a:extLst>
              <a:ext uri="{FF2B5EF4-FFF2-40B4-BE49-F238E27FC236}">
                <a16:creationId xmlns:a16="http://schemas.microsoft.com/office/drawing/2014/main" id="{977908B4-D02D-4EF7-AE71-79442E3622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916832"/>
            <a:ext cx="8229600" cy="1739900"/>
          </a:xfrm>
          <a:ln/>
        </p:spPr>
        <p:txBody>
          <a:bodyPr lIns="90000" tIns="46800" rIns="90000" bIns="46800"/>
          <a:lstStyle/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it-IT" altLang="it-IT" sz="5400" dirty="0">
                <a:solidFill>
                  <a:schemeClr val="tx1"/>
                </a:solidFill>
              </a:rPr>
              <a:t>NUCLEI [</a:t>
            </a:r>
            <a:r>
              <a:rPr lang="it-IT" altLang="it-IT" sz="5400" dirty="0">
                <a:solidFill>
                  <a:schemeClr val="tx1"/>
                </a:solidFill>
                <a:latin typeface="Comic Sans MS" panose="030F0702030302020204" pitchFamily="66" charset="0"/>
              </a:rPr>
              <a:t>GANGLI</a:t>
            </a:r>
            <a:r>
              <a:rPr lang="it-IT" altLang="it-IT" sz="5400" dirty="0">
                <a:solidFill>
                  <a:schemeClr val="tx1"/>
                </a:solidFill>
              </a:rPr>
              <a:t>] DELLA BASE</a:t>
            </a:r>
          </a:p>
        </p:txBody>
      </p:sp>
      <p:sp>
        <p:nvSpPr>
          <p:cNvPr id="5122" name="Rectangle 2">
            <a:extLst>
              <a:ext uri="{FF2B5EF4-FFF2-40B4-BE49-F238E27FC236}">
                <a16:creationId xmlns:a16="http://schemas.microsoft.com/office/drawing/2014/main" id="{B90DCD02-7114-402D-99E7-CC6EBB5A8816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1371600" y="3429000"/>
            <a:ext cx="6400800" cy="17526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marL="0" indent="0" algn="ctr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it-IT" altLang="it-IT" sz="2400" dirty="0">
                <a:solidFill>
                  <a:srgbClr val="CCCCCC"/>
                </a:solidFill>
              </a:rPr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>
            <a:extLst>
              <a:ext uri="{FF2B5EF4-FFF2-40B4-BE49-F238E27FC236}">
                <a16:creationId xmlns:a16="http://schemas.microsoft.com/office/drawing/2014/main" id="{03CB2684-2A18-4F8B-96EC-0B57C7AEAC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9061" y="404664"/>
            <a:ext cx="8668011" cy="857250"/>
          </a:xfrm>
          <a:ln/>
        </p:spPr>
        <p:txBody>
          <a:bodyPr vert="horz" wrap="square" lIns="67500" tIns="35100" rIns="67500" bIns="35100" numCol="1" rtlCol="0" anchor="ctr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0000"/>
              </a:lnSpc>
              <a:tabLst>
                <a:tab pos="542905" algn="l"/>
                <a:tab pos="1085811" algn="l"/>
                <a:tab pos="1628715" algn="l"/>
                <a:tab pos="2171619" algn="l"/>
                <a:tab pos="2714524" algn="l"/>
                <a:tab pos="3257430" algn="l"/>
                <a:tab pos="3800334" algn="l"/>
                <a:tab pos="4343239" algn="l"/>
                <a:tab pos="4886143" algn="l"/>
                <a:tab pos="5429049" algn="l"/>
                <a:tab pos="5971954" algn="l"/>
                <a:tab pos="6514858" algn="l"/>
              </a:tabLst>
            </a:pPr>
            <a:r>
              <a:rPr lang="it-IT" altLang="it-IT" sz="2800" dirty="0">
                <a:latin typeface="Copperplate Gothic Bold" panose="020E0705020206020404" pitchFamily="34" charset="77"/>
              </a:rPr>
              <a:t>I NUCLEI DELLA BASE sono coinvolti in 4 circuiti principali</a:t>
            </a:r>
            <a:r>
              <a:rPr lang="it-IT" altLang="it-IT" sz="3200" dirty="0">
                <a:latin typeface="Copperplate Gothic Bold" panose="020E0705020206020404" pitchFamily="34" charset="77"/>
              </a:rPr>
              <a:t>:</a:t>
            </a:r>
          </a:p>
        </p:txBody>
      </p:sp>
      <p:sp>
        <p:nvSpPr>
          <p:cNvPr id="14338" name="Rectangle 2">
            <a:extLst>
              <a:ext uri="{FF2B5EF4-FFF2-40B4-BE49-F238E27FC236}">
                <a16:creationId xmlns:a16="http://schemas.microsoft.com/office/drawing/2014/main" id="{BDFD0826-64D8-42F1-A1C4-AF60EA0F76C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89061" y="1412776"/>
            <a:ext cx="8555277" cy="4396635"/>
          </a:xfrm>
          <a:ln/>
        </p:spPr>
        <p:txBody>
          <a:bodyPr vert="horz" wrap="square" lIns="67500" tIns="35100" rIns="67500" bIns="35100" numCol="1" rtlCol="0" anchor="t" anchorCtr="0" compatLnSpc="1">
            <a:prstTxWarp prst="textNoShape">
              <a:avLst/>
            </a:prstTxWarp>
            <a:normAutofit lnSpcReduction="10000"/>
          </a:bodyPr>
          <a:lstStyle/>
          <a:p>
            <a:pPr indent="-250022">
              <a:lnSpc>
                <a:spcPct val="100000"/>
              </a:lnSpc>
              <a:spcBef>
                <a:spcPts val="525"/>
              </a:spcBef>
              <a:tabLst>
                <a:tab pos="257166" algn="l"/>
                <a:tab pos="678631" algn="l"/>
                <a:tab pos="1364406" algn="l"/>
                <a:tab pos="2050181" algn="l"/>
                <a:tab pos="2735954" algn="l"/>
                <a:tab pos="3421729" algn="l"/>
                <a:tab pos="4107503" algn="l"/>
                <a:tab pos="4793278" algn="l"/>
                <a:tab pos="5479052" algn="l"/>
                <a:tab pos="6164827" algn="l"/>
                <a:tab pos="6850601" algn="l"/>
                <a:tab pos="7536376" algn="l"/>
                <a:tab pos="7743537" algn="l"/>
                <a:tab pos="8080471" algn="l"/>
                <a:tab pos="8081662" algn="l"/>
                <a:tab pos="8082854" algn="l"/>
                <a:tab pos="8084043" algn="l"/>
                <a:tab pos="8085234" algn="l"/>
              </a:tabLst>
            </a:pPr>
            <a:r>
              <a:rPr lang="it-IT" altLang="it-IT" b="1" dirty="0"/>
              <a:t>	-</a:t>
            </a:r>
            <a:r>
              <a:rPr lang="it-IT" altLang="it-IT" b="1" dirty="0">
                <a:latin typeface="Chalkboard" panose="03050602040202020205" pitchFamily="66" charset="77"/>
              </a:rPr>
              <a:t>CIRCUITO MOTORIO SCHELETRICO (clinicamente il più rilevante);</a:t>
            </a:r>
          </a:p>
          <a:p>
            <a:pPr indent="-250022">
              <a:lnSpc>
                <a:spcPct val="100000"/>
              </a:lnSpc>
              <a:spcBef>
                <a:spcPts val="525"/>
              </a:spcBef>
              <a:tabLst>
                <a:tab pos="257166" algn="l"/>
                <a:tab pos="678631" algn="l"/>
                <a:tab pos="1364406" algn="l"/>
                <a:tab pos="2050181" algn="l"/>
                <a:tab pos="2735954" algn="l"/>
                <a:tab pos="3421729" algn="l"/>
                <a:tab pos="4107503" algn="l"/>
                <a:tab pos="4793278" algn="l"/>
                <a:tab pos="5479052" algn="l"/>
                <a:tab pos="6164827" algn="l"/>
                <a:tab pos="6850601" algn="l"/>
                <a:tab pos="7536376" algn="l"/>
                <a:tab pos="7743537" algn="l"/>
                <a:tab pos="8080471" algn="l"/>
                <a:tab pos="8081662" algn="l"/>
                <a:tab pos="8082854" algn="l"/>
                <a:tab pos="8084043" algn="l"/>
                <a:tab pos="8085234" algn="l"/>
              </a:tabLst>
            </a:pPr>
            <a:endParaRPr lang="it-IT" altLang="it-IT" b="1" dirty="0">
              <a:latin typeface="Chalkboard" panose="03050602040202020205" pitchFamily="66" charset="77"/>
            </a:endParaRPr>
          </a:p>
          <a:p>
            <a:pPr indent="-250022">
              <a:lnSpc>
                <a:spcPct val="100000"/>
              </a:lnSpc>
              <a:spcBef>
                <a:spcPts val="525"/>
              </a:spcBef>
              <a:tabLst>
                <a:tab pos="257166" algn="l"/>
                <a:tab pos="678631" algn="l"/>
                <a:tab pos="1364406" algn="l"/>
                <a:tab pos="2050181" algn="l"/>
                <a:tab pos="2735954" algn="l"/>
                <a:tab pos="3421729" algn="l"/>
                <a:tab pos="4107503" algn="l"/>
                <a:tab pos="4793278" algn="l"/>
                <a:tab pos="5479052" algn="l"/>
                <a:tab pos="6164827" algn="l"/>
                <a:tab pos="6850601" algn="l"/>
                <a:tab pos="7536376" algn="l"/>
                <a:tab pos="7743537" algn="l"/>
                <a:tab pos="8080471" algn="l"/>
                <a:tab pos="8081662" algn="l"/>
                <a:tab pos="8082854" algn="l"/>
                <a:tab pos="8084043" algn="l"/>
                <a:tab pos="8085234" algn="l"/>
              </a:tabLst>
            </a:pPr>
            <a:r>
              <a:rPr lang="it-IT" altLang="it-IT" b="1" dirty="0">
                <a:latin typeface="Chalkboard" panose="03050602040202020205" pitchFamily="66" charset="77"/>
              </a:rPr>
              <a:t>	-CIRCUITO OCULOMOTORE (regolazione dei movimenti oculari);</a:t>
            </a:r>
          </a:p>
          <a:p>
            <a:pPr indent="-250022">
              <a:lnSpc>
                <a:spcPct val="100000"/>
              </a:lnSpc>
              <a:spcBef>
                <a:spcPts val="525"/>
              </a:spcBef>
              <a:tabLst>
                <a:tab pos="257166" algn="l"/>
                <a:tab pos="678631" algn="l"/>
                <a:tab pos="1364406" algn="l"/>
                <a:tab pos="2050181" algn="l"/>
                <a:tab pos="2735954" algn="l"/>
                <a:tab pos="3421729" algn="l"/>
                <a:tab pos="4107503" algn="l"/>
                <a:tab pos="4793278" algn="l"/>
                <a:tab pos="5479052" algn="l"/>
                <a:tab pos="6164827" algn="l"/>
                <a:tab pos="6850601" algn="l"/>
                <a:tab pos="7536376" algn="l"/>
                <a:tab pos="7743537" algn="l"/>
                <a:tab pos="8080471" algn="l"/>
                <a:tab pos="8081662" algn="l"/>
                <a:tab pos="8082854" algn="l"/>
                <a:tab pos="8084043" algn="l"/>
                <a:tab pos="8085234" algn="l"/>
              </a:tabLst>
            </a:pPr>
            <a:endParaRPr lang="it-IT" altLang="it-IT" b="1" dirty="0">
              <a:latin typeface="Chalkboard" panose="03050602040202020205" pitchFamily="66" charset="77"/>
            </a:endParaRPr>
          </a:p>
          <a:p>
            <a:pPr indent="-250022">
              <a:lnSpc>
                <a:spcPct val="100000"/>
              </a:lnSpc>
              <a:spcBef>
                <a:spcPts val="525"/>
              </a:spcBef>
              <a:tabLst>
                <a:tab pos="257166" algn="l"/>
                <a:tab pos="678631" algn="l"/>
                <a:tab pos="1364406" algn="l"/>
                <a:tab pos="2050181" algn="l"/>
                <a:tab pos="2735954" algn="l"/>
                <a:tab pos="3421729" algn="l"/>
                <a:tab pos="4107503" algn="l"/>
                <a:tab pos="4793278" algn="l"/>
                <a:tab pos="5479052" algn="l"/>
                <a:tab pos="6164827" algn="l"/>
                <a:tab pos="6850601" algn="l"/>
                <a:tab pos="7536376" algn="l"/>
                <a:tab pos="7743537" algn="l"/>
                <a:tab pos="8080471" algn="l"/>
                <a:tab pos="8081662" algn="l"/>
                <a:tab pos="8082854" algn="l"/>
                <a:tab pos="8084043" algn="l"/>
                <a:tab pos="8085234" algn="l"/>
              </a:tabLst>
            </a:pPr>
            <a:r>
              <a:rPr lang="it-IT" altLang="it-IT" b="1" dirty="0">
                <a:latin typeface="Chalkboard" panose="03050602040202020205" pitchFamily="66" charset="77"/>
              </a:rPr>
              <a:t>	-CIRCUITO DELLA CORTECCIA PREFRONTALE (o CIRCUITO COGNITIVO);</a:t>
            </a:r>
          </a:p>
          <a:p>
            <a:pPr indent="-250022">
              <a:lnSpc>
                <a:spcPct val="100000"/>
              </a:lnSpc>
              <a:spcBef>
                <a:spcPts val="525"/>
              </a:spcBef>
              <a:tabLst>
                <a:tab pos="257166" algn="l"/>
                <a:tab pos="678631" algn="l"/>
                <a:tab pos="1364406" algn="l"/>
                <a:tab pos="2050181" algn="l"/>
                <a:tab pos="2735954" algn="l"/>
                <a:tab pos="3421729" algn="l"/>
                <a:tab pos="4107503" algn="l"/>
                <a:tab pos="4793278" algn="l"/>
                <a:tab pos="5479052" algn="l"/>
                <a:tab pos="6164827" algn="l"/>
                <a:tab pos="6850601" algn="l"/>
                <a:tab pos="7536376" algn="l"/>
                <a:tab pos="7743537" algn="l"/>
                <a:tab pos="8080471" algn="l"/>
                <a:tab pos="8081662" algn="l"/>
                <a:tab pos="8082854" algn="l"/>
                <a:tab pos="8084043" algn="l"/>
                <a:tab pos="8085234" algn="l"/>
              </a:tabLst>
            </a:pPr>
            <a:endParaRPr lang="it-IT" altLang="it-IT" b="1" dirty="0">
              <a:latin typeface="Chalkboard" panose="03050602040202020205" pitchFamily="66" charset="77"/>
            </a:endParaRPr>
          </a:p>
          <a:p>
            <a:pPr indent="-250022">
              <a:lnSpc>
                <a:spcPct val="100000"/>
              </a:lnSpc>
              <a:spcBef>
                <a:spcPts val="525"/>
              </a:spcBef>
              <a:tabLst>
                <a:tab pos="257166" algn="l"/>
                <a:tab pos="678631" algn="l"/>
                <a:tab pos="1364406" algn="l"/>
                <a:tab pos="2050181" algn="l"/>
                <a:tab pos="2735954" algn="l"/>
                <a:tab pos="3421729" algn="l"/>
                <a:tab pos="4107503" algn="l"/>
                <a:tab pos="4793278" algn="l"/>
                <a:tab pos="5479052" algn="l"/>
                <a:tab pos="6164827" algn="l"/>
                <a:tab pos="6850601" algn="l"/>
                <a:tab pos="7536376" algn="l"/>
                <a:tab pos="7743537" algn="l"/>
                <a:tab pos="8080471" algn="l"/>
                <a:tab pos="8081662" algn="l"/>
                <a:tab pos="8082854" algn="l"/>
                <a:tab pos="8084043" algn="l"/>
                <a:tab pos="8085234" algn="l"/>
              </a:tabLst>
            </a:pPr>
            <a:r>
              <a:rPr lang="it-IT" altLang="it-IT" b="1" dirty="0">
                <a:latin typeface="Chalkboard" panose="03050602040202020205" pitchFamily="66" charset="77"/>
              </a:rPr>
              <a:t>	-CIRCUITO LIMBICO.</a:t>
            </a:r>
          </a:p>
        </p:txBody>
      </p:sp>
    </p:spTree>
    <p:extLst>
      <p:ext uri="{BB962C8B-B14F-4D97-AF65-F5344CB8AC3E}">
        <p14:creationId xmlns:p14="http://schemas.microsoft.com/office/powerpoint/2010/main" val="7276539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>
            <a:extLst>
              <a:ext uri="{FF2B5EF4-FFF2-40B4-BE49-F238E27FC236}">
                <a16:creationId xmlns:a16="http://schemas.microsoft.com/office/drawing/2014/main" id="{1B7832A7-86DA-47F2-BDE3-1BE9FBB9CA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8" t="2110" r="3860" b="13791"/>
          <a:stretch>
            <a:fillRect/>
          </a:stretch>
        </p:blipFill>
        <p:spPr bwMode="auto">
          <a:xfrm>
            <a:off x="350728" y="97076"/>
            <a:ext cx="8693063" cy="6666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4738" t="2110" r="3860" b="13791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B20195B2-D850-458C-BD87-6A43E44CAC45}"/>
              </a:ext>
            </a:extLst>
          </p:cNvPr>
          <p:cNvSpPr/>
          <p:nvPr/>
        </p:nvSpPr>
        <p:spPr bwMode="auto">
          <a:xfrm>
            <a:off x="354609" y="2143742"/>
            <a:ext cx="8689181" cy="1288389"/>
          </a:xfrm>
          <a:prstGeom prst="rect">
            <a:avLst/>
          </a:prstGeom>
          <a:noFill/>
          <a:ln w="412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3369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05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139287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4384E5C-1C2A-584E-B157-E12BCC1E8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776614"/>
          </a:xfrm>
        </p:spPr>
        <p:txBody>
          <a:bodyPr>
            <a:normAutofit/>
          </a:bodyPr>
          <a:lstStyle/>
          <a:p>
            <a:r>
              <a:rPr lang="it-IT" sz="3200" b="1" dirty="0">
                <a:latin typeface="Gurmukhi MN" panose="02020600050405020304" pitchFamily="18" charset="0"/>
                <a:cs typeface="Gurmukhi MN" panose="02020600050405020304" pitchFamily="18" charset="0"/>
              </a:rPr>
              <a:t>CIRCUITO MOTORIO SCHELETRICO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2915729-158D-8A4B-BB8D-33B8AAF16F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781" y="1039660"/>
            <a:ext cx="8442542" cy="5818340"/>
          </a:xfrm>
        </p:spPr>
        <p:txBody>
          <a:bodyPr/>
          <a:lstStyle/>
          <a:p>
            <a:pPr marL="0" indent="0">
              <a:buNone/>
            </a:pPr>
            <a:r>
              <a:rPr lang="it-IT" dirty="0">
                <a:latin typeface="Comic Sans MS" panose="030F0902030302020204" pitchFamily="66" charset="0"/>
              </a:rPr>
              <a:t>A partire da diverse AREE TELENCEFALICHE del Lobo Frontale (Area Motrice Primaria e correlate) e Parietale (Area Sensitiva Primaria), gli impulsi raggiungono il PUTAMEN del CORPO STRIATO, assieme ad afferenze che provengono dalla PARS COMPACTA della SUBSTANTIA NIGRA (Via NIGRO-STRIATALE, Dopaminergica).</a:t>
            </a:r>
          </a:p>
          <a:p>
            <a:pPr marL="0" indent="0">
              <a:buNone/>
            </a:pPr>
            <a:r>
              <a:rPr lang="it-IT" dirty="0">
                <a:latin typeface="Comic Sans MS" panose="030F0902030302020204" pitchFamily="66" charset="0"/>
              </a:rPr>
              <a:t>Dal </a:t>
            </a:r>
            <a:r>
              <a:rPr lang="it-IT" dirty="0" err="1">
                <a:latin typeface="Comic Sans MS" panose="030F0902030302020204" pitchFamily="66" charset="0"/>
              </a:rPr>
              <a:t>Putamen</a:t>
            </a:r>
            <a:r>
              <a:rPr lang="it-IT" dirty="0">
                <a:latin typeface="Comic Sans MS" panose="030F0902030302020204" pitchFamily="66" charset="0"/>
              </a:rPr>
              <a:t>, si raggiungono specifici Nuclei di Ritrasmissione del Talamo, per proiettare da qui verso le Aree MOTRICE PRIMARIA, PREMOTORIA e MOTORIA SUPPLEMENTARE.</a:t>
            </a:r>
          </a:p>
        </p:txBody>
      </p:sp>
    </p:spTree>
    <p:extLst>
      <p:ext uri="{BB962C8B-B14F-4D97-AF65-F5344CB8AC3E}">
        <p14:creationId xmlns:p14="http://schemas.microsoft.com/office/powerpoint/2010/main" val="8081791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>
            <a:extLst>
              <a:ext uri="{FF2B5EF4-FFF2-40B4-BE49-F238E27FC236}">
                <a16:creationId xmlns:a16="http://schemas.microsoft.com/office/drawing/2014/main" id="{70C4EAD1-A4CB-424B-A592-ECEA880154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115888"/>
            <a:ext cx="5616575" cy="527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62" name="Picture 2">
            <a:extLst>
              <a:ext uri="{FF2B5EF4-FFF2-40B4-BE49-F238E27FC236}">
                <a16:creationId xmlns:a16="http://schemas.microsoft.com/office/drawing/2014/main" id="{C234C392-B09B-4A2B-A95C-7D9A853BD6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513138"/>
            <a:ext cx="8569325" cy="322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363" name="Line 3">
            <a:extLst>
              <a:ext uri="{FF2B5EF4-FFF2-40B4-BE49-F238E27FC236}">
                <a16:creationId xmlns:a16="http://schemas.microsoft.com/office/drawing/2014/main" id="{A702505B-8358-4622-8552-0615318FBE4E}"/>
              </a:ext>
            </a:extLst>
          </p:cNvPr>
          <p:cNvSpPr>
            <a:spLocks noChangeShapeType="1"/>
          </p:cNvSpPr>
          <p:nvPr/>
        </p:nvSpPr>
        <p:spPr bwMode="auto">
          <a:xfrm>
            <a:off x="1735138" y="6742113"/>
            <a:ext cx="5976937" cy="1587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Lucida Sans Unicode"/>
            </a:endParaRPr>
          </a:p>
        </p:txBody>
      </p:sp>
      <p:sp>
        <p:nvSpPr>
          <p:cNvPr id="15364" name="Text Box 4">
            <a:extLst>
              <a:ext uri="{FF2B5EF4-FFF2-40B4-BE49-F238E27FC236}">
                <a16:creationId xmlns:a16="http://schemas.microsoft.com/office/drawing/2014/main" id="{00C24955-6E11-4267-A758-4ABD2B3D27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268413"/>
            <a:ext cx="1727200" cy="192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ts val="125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it-IT" alt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Lucida Sans Unicode"/>
              </a:rPr>
              <a:t>Controllo della muscolatura del tronco, degli arti, del volto</a:t>
            </a:r>
          </a:p>
        </p:txBody>
      </p:sp>
      <p:sp>
        <p:nvSpPr>
          <p:cNvPr id="15365" name="Oval 5">
            <a:extLst>
              <a:ext uri="{FF2B5EF4-FFF2-40B4-BE49-F238E27FC236}">
                <a16:creationId xmlns:a16="http://schemas.microsoft.com/office/drawing/2014/main" id="{39E3CCEC-46EB-4A92-A60F-9D1D7D1ADC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9700" y="30163"/>
            <a:ext cx="3379788" cy="1022350"/>
          </a:xfrm>
          <a:prstGeom prst="ellipse">
            <a:avLst/>
          </a:prstGeom>
          <a:noFill/>
          <a:ln w="28440" cap="sq">
            <a:solidFill>
              <a:srgbClr val="FF00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Lucida Sans Unicode"/>
            </a:endParaRPr>
          </a:p>
        </p:txBody>
      </p:sp>
      <p:sp>
        <p:nvSpPr>
          <p:cNvPr id="15366" name="Text Box 6">
            <a:extLst>
              <a:ext uri="{FF2B5EF4-FFF2-40B4-BE49-F238E27FC236}">
                <a16:creationId xmlns:a16="http://schemas.microsoft.com/office/drawing/2014/main" id="{2D477383-B055-42D8-A1B1-AE0670C56B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0700" y="5734050"/>
            <a:ext cx="1979613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SimSun" panose="02010600030101010101" pitchFamily="2" charset="-122"/>
                <a:cs typeface="Lucida Sans Unicode"/>
              </a:rPr>
              <a:t>AFFERENTE</a:t>
            </a:r>
          </a:p>
        </p:txBody>
      </p:sp>
      <p:sp>
        <p:nvSpPr>
          <p:cNvPr id="15367" name="Text Box 7">
            <a:extLst>
              <a:ext uri="{FF2B5EF4-FFF2-40B4-BE49-F238E27FC236}">
                <a16:creationId xmlns:a16="http://schemas.microsoft.com/office/drawing/2014/main" id="{D8DFD1D5-EFE6-4BC9-BC25-BB063572A1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0313" y="5734050"/>
            <a:ext cx="180022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SimSun" panose="02010600030101010101" pitchFamily="2" charset="-122"/>
                <a:cs typeface="Lucida Sans Unicode"/>
              </a:rPr>
              <a:t>EFFERENTE</a:t>
            </a:r>
          </a:p>
        </p:txBody>
      </p:sp>
      <p:sp>
        <p:nvSpPr>
          <p:cNvPr id="15368" name="Rectangle 8">
            <a:extLst>
              <a:ext uri="{FF2B5EF4-FFF2-40B4-BE49-F238E27FC236}">
                <a16:creationId xmlns:a16="http://schemas.microsoft.com/office/drawing/2014/main" id="{74364F44-60F4-4182-A5A4-D25DF32441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0350"/>
            <a:ext cx="3132138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it-IT" alt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CIRCUITO MOTORIO </a:t>
            </a:r>
            <a:r>
              <a:rPr kumimoji="0" lang="it-IT" alt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SCHELETRICO</a:t>
            </a:r>
          </a:p>
        </p:txBody>
      </p:sp>
      <p:sp>
        <p:nvSpPr>
          <p:cNvPr id="15369" name="Line 9">
            <a:extLst>
              <a:ext uri="{FF2B5EF4-FFF2-40B4-BE49-F238E27FC236}">
                <a16:creationId xmlns:a16="http://schemas.microsoft.com/office/drawing/2014/main" id="{EC96496A-51C7-4893-A5B0-77AA82F39F4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754188" y="6515100"/>
            <a:ext cx="5922962" cy="92075"/>
          </a:xfrm>
          <a:prstGeom prst="line">
            <a:avLst/>
          </a:prstGeom>
          <a:noFill/>
          <a:ln w="9360" cap="sq">
            <a:solidFill>
              <a:srgbClr val="29292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Lucida Sans Unicode"/>
            </a:endParaRPr>
          </a:p>
        </p:txBody>
      </p:sp>
      <p:sp>
        <p:nvSpPr>
          <p:cNvPr id="15370" name="Text Box 10">
            <a:extLst>
              <a:ext uri="{FF2B5EF4-FFF2-40B4-BE49-F238E27FC236}">
                <a16:creationId xmlns:a16="http://schemas.microsoft.com/office/drawing/2014/main" id="{E0D418B6-3211-48AA-8DEB-B808729C7B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6388" y="3440113"/>
            <a:ext cx="3716380" cy="740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it-IT" altLang="it-IT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GPi</a:t>
            </a:r>
            <a:r>
              <a:rPr kumimoji="0" lang="it-IT" alt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= </a:t>
            </a:r>
            <a:r>
              <a:rPr kumimoji="0" lang="it-IT" altLang="it-IT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Globus</a:t>
            </a:r>
            <a:r>
              <a:rPr kumimoji="0" lang="it-IT" alt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kumimoji="0" lang="it-IT" altLang="it-IT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Pallidus</a:t>
            </a:r>
            <a:r>
              <a:rPr kumimoji="0" lang="it-IT" alt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“interno” (mediale)</a:t>
            </a: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it-IT" altLang="it-IT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SNr</a:t>
            </a:r>
            <a:r>
              <a:rPr kumimoji="0" lang="it-IT" alt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= </a:t>
            </a:r>
            <a:r>
              <a:rPr kumimoji="0" lang="it-IT" altLang="it-IT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Substantia</a:t>
            </a:r>
            <a:r>
              <a:rPr kumimoji="0" lang="it-IT" alt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Nigra “</a:t>
            </a:r>
            <a:r>
              <a:rPr kumimoji="0" lang="it-IT" altLang="it-IT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reticulata</a:t>
            </a:r>
            <a:r>
              <a:rPr kumimoji="0" lang="it-IT" alt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”</a:t>
            </a: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it-IT" altLang="it-IT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SNc</a:t>
            </a:r>
            <a:r>
              <a:rPr kumimoji="0" lang="it-IT" alt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= </a:t>
            </a:r>
            <a:r>
              <a:rPr kumimoji="0" lang="it-IT" altLang="it-IT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Substantia</a:t>
            </a:r>
            <a:r>
              <a:rPr kumimoji="0" lang="it-IT" alt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Nigra «</a:t>
            </a:r>
            <a:r>
              <a:rPr kumimoji="0" lang="it-IT" altLang="it-IT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compacta</a:t>
            </a:r>
            <a:r>
              <a:rPr kumimoji="0" lang="it-IT" alt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»</a:t>
            </a:r>
          </a:p>
        </p:txBody>
      </p:sp>
      <p:sp>
        <p:nvSpPr>
          <p:cNvPr id="15371" name="Text Box 11">
            <a:extLst>
              <a:ext uri="{FF2B5EF4-FFF2-40B4-BE49-F238E27FC236}">
                <a16:creationId xmlns:a16="http://schemas.microsoft.com/office/drawing/2014/main" id="{594E59E2-0475-4188-B95F-75E0BD249A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2438" y="4679950"/>
            <a:ext cx="577850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it-IT" altLang="it-IT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SimSun" panose="02010600030101010101" pitchFamily="2" charset="-122"/>
                <a:cs typeface="Lucida Sans Unicode"/>
              </a:rPr>
              <a:t>VA</a:t>
            </a: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it-IT" altLang="it-IT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SimSun" panose="02010600030101010101" pitchFamily="2" charset="-122"/>
                <a:cs typeface="Lucida Sans Unicode"/>
              </a:rPr>
              <a:t>VL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5084414C-7F89-384E-94EB-7502A0F2E104}"/>
              </a:ext>
            </a:extLst>
          </p:cNvPr>
          <p:cNvSpPr txBox="1"/>
          <p:nvPr/>
        </p:nvSpPr>
        <p:spPr>
          <a:xfrm>
            <a:off x="3432598" y="3876905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SimSun" panose="02010600030101010101" pitchFamily="2" charset="-122"/>
                <a:cs typeface="Lucida Sans Unicode"/>
              </a:rPr>
              <a:t>SNc</a:t>
            </a:r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A04020102020204" pitchFamily="34" charset="0"/>
              <a:ea typeface="SimSun" panose="02010600030101010101" pitchFamily="2" charset="-122"/>
              <a:cs typeface="Lucida Sans Unicode"/>
            </a:endParaRPr>
          </a:p>
        </p:txBody>
      </p:sp>
      <p:sp>
        <p:nvSpPr>
          <p:cNvPr id="3" name="Freccia giù 2">
            <a:extLst>
              <a:ext uri="{FF2B5EF4-FFF2-40B4-BE49-F238E27FC236}">
                <a16:creationId xmlns:a16="http://schemas.microsoft.com/office/drawing/2014/main" id="{6BA9A5C8-9FA8-9D4E-89FB-B1CAFB697DFB}"/>
              </a:ext>
            </a:extLst>
          </p:cNvPr>
          <p:cNvSpPr/>
          <p:nvPr/>
        </p:nvSpPr>
        <p:spPr bwMode="auto">
          <a:xfrm>
            <a:off x="3514318" y="4203962"/>
            <a:ext cx="484632" cy="344487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6778696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>
            <a:extLst>
              <a:ext uri="{FF2B5EF4-FFF2-40B4-BE49-F238E27FC236}">
                <a16:creationId xmlns:a16="http://schemas.microsoft.com/office/drawing/2014/main" id="{95411FE5-B1A7-4F82-AD84-A447A9BEAC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844675"/>
            <a:ext cx="8820150" cy="4192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386" name="Oval 2">
            <a:extLst>
              <a:ext uri="{FF2B5EF4-FFF2-40B4-BE49-F238E27FC236}">
                <a16:creationId xmlns:a16="http://schemas.microsoft.com/office/drawing/2014/main" id="{C923BBCC-EA9F-4790-B1D7-522EE9A657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3663" y="4365625"/>
            <a:ext cx="1512887" cy="935038"/>
          </a:xfrm>
          <a:prstGeom prst="ellipse">
            <a:avLst/>
          </a:prstGeom>
          <a:noFill/>
          <a:ln w="38160" cap="sq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Lucida Sans Unicode"/>
            </a:endParaRPr>
          </a:p>
        </p:txBody>
      </p:sp>
      <p:sp>
        <p:nvSpPr>
          <p:cNvPr id="16387" name="Text Box 3">
            <a:extLst>
              <a:ext uri="{FF2B5EF4-FFF2-40B4-BE49-F238E27FC236}">
                <a16:creationId xmlns:a16="http://schemas.microsoft.com/office/drawing/2014/main" id="{873EE047-55F8-41D4-95B6-1EA0266261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4750" y="4092575"/>
            <a:ext cx="287338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ts val="175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it-IT" altLang="it-IT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Lucida Sans Unicode"/>
              </a:rPr>
              <a:t>?</a:t>
            </a:r>
          </a:p>
        </p:txBody>
      </p:sp>
      <p:sp>
        <p:nvSpPr>
          <p:cNvPr id="16388" name="Text Box 4">
            <a:extLst>
              <a:ext uri="{FF2B5EF4-FFF2-40B4-BE49-F238E27FC236}">
                <a16:creationId xmlns:a16="http://schemas.microsoft.com/office/drawing/2014/main" id="{779C2842-7598-4B72-903D-C35A667F0E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9030" y="606425"/>
            <a:ext cx="6080552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it-IT" alt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CIRCUITO  DIRETTO ed INDIRETTO</a:t>
            </a:r>
          </a:p>
        </p:txBody>
      </p:sp>
      <p:sp>
        <p:nvSpPr>
          <p:cNvPr id="16389" name="Text Box 5">
            <a:extLst>
              <a:ext uri="{FF2B5EF4-FFF2-40B4-BE49-F238E27FC236}">
                <a16:creationId xmlns:a16="http://schemas.microsoft.com/office/drawing/2014/main" id="{9BE733BB-98B2-46DF-AD0D-5D983D2B9F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2513013"/>
            <a:ext cx="1909763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it-IT" altLang="it-IT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Lucida Sans Unicode"/>
              </a:rPr>
              <a:t>FACILITAZIONE</a:t>
            </a:r>
          </a:p>
        </p:txBody>
      </p:sp>
      <p:sp>
        <p:nvSpPr>
          <p:cNvPr id="16390" name="Text Box 6">
            <a:extLst>
              <a:ext uri="{FF2B5EF4-FFF2-40B4-BE49-F238E27FC236}">
                <a16:creationId xmlns:a16="http://schemas.microsoft.com/office/drawing/2014/main" id="{9ED9410A-79AC-41B9-A79B-A3CCC8C936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0650" y="5537200"/>
            <a:ext cx="1401763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it-IT" altLang="it-IT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Lucida Sans Unicode"/>
              </a:rPr>
              <a:t>INIBIZIONE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B74C070E-D433-7644-BBE5-CB677665436B}"/>
              </a:ext>
            </a:extLst>
          </p:cNvPr>
          <p:cNvSpPr txBox="1"/>
          <p:nvPr/>
        </p:nvSpPr>
        <p:spPr>
          <a:xfrm>
            <a:off x="4535855" y="1949097"/>
            <a:ext cx="30443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Lucida Sans Unicode"/>
              </a:rPr>
              <a:t>della SUBSTANTIA NIGRA</a:t>
            </a: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Lucida Sans Unicode"/>
              </a:rPr>
              <a:t>«PARS COMPACTA»</a:t>
            </a:r>
          </a:p>
        </p:txBody>
      </p:sp>
    </p:spTree>
    <p:extLst>
      <p:ext uri="{BB962C8B-B14F-4D97-AF65-F5344CB8AC3E}">
        <p14:creationId xmlns:p14="http://schemas.microsoft.com/office/powerpoint/2010/main" val="28707863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>
            <a:extLst>
              <a:ext uri="{FF2B5EF4-FFF2-40B4-BE49-F238E27FC236}">
                <a16:creationId xmlns:a16="http://schemas.microsoft.com/office/drawing/2014/main" id="{FB2306EB-32E1-4FB8-8D0D-B5EFDA3AE8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12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0" t="2753"/>
          <a:stretch>
            <a:fillRect/>
          </a:stretch>
        </p:blipFill>
        <p:spPr bwMode="auto">
          <a:xfrm>
            <a:off x="5429250" y="0"/>
            <a:ext cx="3714750" cy="666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-12000" contrast="6000"/>
                  </a:blip>
                  <a:srcRect l="5490" t="2753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410" name="Text Box 2">
            <a:extLst>
              <a:ext uri="{FF2B5EF4-FFF2-40B4-BE49-F238E27FC236}">
                <a16:creationId xmlns:a16="http://schemas.microsoft.com/office/drawing/2014/main" id="{EDA1961F-C17E-490E-A295-9A4E93E1F1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60350"/>
            <a:ext cx="5219700" cy="6108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it-IT" alt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Lucida Sans Unicode"/>
              </a:rPr>
              <a:t>Circuito Motorio Scheletrico</a:t>
            </a: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it-IT" altLang="it-IT" sz="24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SimSun" panose="02010600030101010101" pitchFamily="2" charset="-122"/>
                <a:cs typeface="Lucida Sans Unicode"/>
              </a:rPr>
              <a:t>LA VIA DIRETTA</a:t>
            </a:r>
            <a:endParaRPr kumimoji="0" lang="it-IT" altLang="it-IT" sz="1600" b="1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A04020102020204" pitchFamily="34" charset="0"/>
              <a:ea typeface="SimSun" panose="02010600030101010101" pitchFamily="2" charset="-122"/>
              <a:cs typeface="Lucida Sans Unicode"/>
            </a:endParaRP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it-IT" altLang="it-IT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Lucida Sans Unicode"/>
            </a:endParaRP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it-IT" alt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Lucida Sans Unicode"/>
              </a:rPr>
              <a:t>                                                  Pars </a:t>
            </a:r>
            <a:r>
              <a:rPr kumimoji="0" lang="it-IT" altLang="it-IT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Lucida Sans Unicode"/>
              </a:rPr>
              <a:t>compacta</a:t>
            </a:r>
            <a:r>
              <a:rPr kumimoji="0" lang="it-IT" alt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Lucida Sans Unicode"/>
              </a:rPr>
              <a:t> della     </a:t>
            </a: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it-IT" alt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Lucida Sans Unicode"/>
              </a:rPr>
              <a:t>  TELENCEFALO                                   sostanza nera              </a:t>
            </a: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it-IT" alt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Lucida Sans Unicode"/>
              </a:rPr>
              <a:t>                                                          (Dopamina)</a:t>
            </a: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it-IT" alt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SimSun" panose="02010600030101010101" pitchFamily="2" charset="-122"/>
                <a:cs typeface="Lucida Sans Unicode"/>
              </a:rPr>
              <a:t>         </a:t>
            </a:r>
            <a:r>
              <a:rPr kumimoji="0" lang="it-IT" altLang="it-IT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SimSun" panose="02010600030101010101" pitchFamily="2" charset="-122"/>
                <a:cs typeface="Lucida Sans Unicode"/>
              </a:rPr>
              <a:t>P</a:t>
            </a:r>
            <a:r>
              <a:rPr kumimoji="0" lang="it-IT" alt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SimSun" panose="02010600030101010101" pitchFamily="2" charset="-122"/>
                <a:cs typeface="Lucida Sans Unicode"/>
              </a:rPr>
              <a:t>utamen</a:t>
            </a:r>
            <a:r>
              <a:rPr kumimoji="0" lang="it-IT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SimSun" panose="02010600030101010101" pitchFamily="2" charset="-122"/>
                <a:cs typeface="Lucida Sans Unicode"/>
              </a:rPr>
              <a:t> del Corpo Striato</a:t>
            </a:r>
          </a:p>
          <a:p>
            <a:pPr marL="0" marR="0" lvl="0" indent="0" algn="just" defTabSz="449263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it-IT" altLang="it-IT" sz="1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Lucida Sans Unicode"/>
            </a:endParaRP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it-IT" altLang="it-IT" sz="1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 MT Bold" panose="020F0704030504030204" pitchFamily="34" charset="77"/>
                <a:ea typeface="SimSun" panose="02010600030101010101" pitchFamily="2" charset="-122"/>
                <a:cs typeface="Lucida Sans Unicode"/>
              </a:rPr>
              <a:t>Segmento interno del pallido / Pars </a:t>
            </a:r>
            <a:r>
              <a:rPr kumimoji="0" lang="it-IT" altLang="it-IT" sz="1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 MT Bold" panose="020F0704030504030204" pitchFamily="34" charset="77"/>
                <a:ea typeface="SimSun" panose="02010600030101010101" pitchFamily="2" charset="-122"/>
                <a:cs typeface="Lucida Sans Unicode"/>
              </a:rPr>
              <a:t>reticulata</a:t>
            </a:r>
            <a:endParaRPr kumimoji="0" lang="it-IT" altLang="it-IT" sz="17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Rounded MT Bold" panose="020F0704030504030204" pitchFamily="34" charset="77"/>
              <a:ea typeface="SimSun" panose="02010600030101010101" pitchFamily="2" charset="-122"/>
              <a:cs typeface="Lucida Sans Unicode"/>
            </a:endParaRPr>
          </a:p>
          <a:p>
            <a:pPr marL="0" marR="0" lvl="0" indent="0" algn="just" defTabSz="449263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it-IT" altLang="it-IT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Rounded MT Bold" panose="020F0704030504030204" pitchFamily="34" charset="77"/>
              <a:ea typeface="SimSun" panose="02010600030101010101" pitchFamily="2" charset="-122"/>
              <a:cs typeface="Lucida Sans Unicode"/>
            </a:endParaRP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ts val="125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it-IT" alt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Lucida Sans Unicode"/>
              </a:rPr>
              <a:t>    </a:t>
            </a:r>
            <a:r>
              <a:rPr kumimoji="0" lang="it-IT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SimSun" panose="02010600030101010101" pitchFamily="2" charset="-122"/>
                <a:cs typeface="Lucida Sans Unicode"/>
              </a:rPr>
              <a:t>Talamo  </a:t>
            </a:r>
          </a:p>
          <a:p>
            <a:pPr marL="0" marR="0" lvl="0" indent="0" algn="just" defTabSz="449263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it-IT" alt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Lucida Sans Unicode"/>
              </a:rPr>
              <a:t>prevede una </a:t>
            </a:r>
            <a:r>
              <a:rPr kumimoji="0" lang="it-IT" alt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SimSun" panose="02010600030101010101" pitchFamily="2" charset="-122"/>
                <a:cs typeface="Lucida Sans Unicode"/>
              </a:rPr>
              <a:t>DOPPIA INIBIZIONE</a:t>
            </a:r>
            <a:r>
              <a:rPr kumimoji="0" lang="it-IT" alt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Lucida Sans Unicode"/>
              </a:rPr>
              <a:t>, che </a:t>
            </a:r>
            <a:r>
              <a:rPr kumimoji="0" lang="it-IT" alt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SimSun" panose="02010600030101010101" pitchFamily="2" charset="-122"/>
                <a:cs typeface="Lucida Sans Unicode"/>
              </a:rPr>
              <a:t>DISINIBISCE (ATTIVA)</a:t>
            </a:r>
            <a:r>
              <a:rPr kumimoji="0" lang="it-IT" alt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Lucida Sans Unicode"/>
              </a:rPr>
              <a:t> le proiezioni talamo-corticali (effetto: </a:t>
            </a: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it-IT" altLang="it-IT" sz="20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SimSun" panose="02010600030101010101" pitchFamily="2" charset="-122"/>
                <a:cs typeface="Lucida Sans Unicode"/>
              </a:rPr>
              <a:t>FACILITAZIONE DEL MOVIMENTO</a:t>
            </a:r>
            <a:r>
              <a:rPr kumimoji="0" lang="it-IT" altLang="it-IT" sz="16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Lucida Sans Unicode"/>
              </a:rPr>
              <a:t>)</a:t>
            </a: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it-IT" altLang="it-IT" sz="1600" b="0" i="0" u="sng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Lucida Sans Unicode"/>
            </a:endParaRPr>
          </a:p>
        </p:txBody>
      </p:sp>
      <p:sp>
        <p:nvSpPr>
          <p:cNvPr id="17413" name="Text Box 5">
            <a:extLst>
              <a:ext uri="{FF2B5EF4-FFF2-40B4-BE49-F238E27FC236}">
                <a16:creationId xmlns:a16="http://schemas.microsoft.com/office/drawing/2014/main" id="{578F8CAE-6323-40F0-8A52-0379786198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6075" y="5219700"/>
            <a:ext cx="2484438" cy="100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it-IT" alt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SimSun" panose="02010600030101010101" pitchFamily="2" charset="-122"/>
                <a:cs typeface="Lucida Sans Unicode"/>
              </a:rPr>
              <a:t>SNc=Substantia Nigra       </a:t>
            </a: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it-IT" alt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SimSun" panose="02010600030101010101" pitchFamily="2" charset="-122"/>
                <a:cs typeface="Lucida Sans Unicode"/>
              </a:rPr>
              <a:t>         Compatta</a:t>
            </a: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it-IT" alt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SimSun" panose="02010600030101010101" pitchFamily="2" charset="-122"/>
                <a:cs typeface="Lucida Sans Unicode"/>
              </a:rPr>
              <a:t>Gpi=Pallido Interno</a:t>
            </a: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it-IT" alt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SimSun" panose="02010600030101010101" pitchFamily="2" charset="-122"/>
                <a:cs typeface="Lucida Sans Unicode"/>
              </a:rPr>
              <a:t>Gpe=Pallido Esterno</a:t>
            </a: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it-IT" alt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SimSun" panose="02010600030101010101" pitchFamily="2" charset="-122"/>
                <a:cs typeface="Lucida Sans Unicode"/>
              </a:rPr>
              <a:t>NST=Nucleo Subtlamico</a:t>
            </a:r>
          </a:p>
        </p:txBody>
      </p:sp>
      <p:cxnSp>
        <p:nvCxnSpPr>
          <p:cNvPr id="4" name="Connettore 2 3">
            <a:extLst>
              <a:ext uri="{FF2B5EF4-FFF2-40B4-BE49-F238E27FC236}">
                <a16:creationId xmlns:a16="http://schemas.microsoft.com/office/drawing/2014/main" id="{BE8B5A0B-6671-B944-BB02-F84B2DC64B16}"/>
              </a:ext>
            </a:extLst>
          </p:cNvPr>
          <p:cNvCxnSpPr>
            <a:cxnSpLocks/>
          </p:cNvCxnSpPr>
          <p:nvPr/>
        </p:nvCxnSpPr>
        <p:spPr bwMode="auto">
          <a:xfrm>
            <a:off x="1619672" y="2168951"/>
            <a:ext cx="0" cy="457200"/>
          </a:xfrm>
          <a:prstGeom prst="straightConnector1">
            <a:avLst/>
          </a:prstGeom>
          <a:solidFill>
            <a:srgbClr val="00B8FF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Connettore 2 5">
            <a:extLst>
              <a:ext uri="{FF2B5EF4-FFF2-40B4-BE49-F238E27FC236}">
                <a16:creationId xmlns:a16="http://schemas.microsoft.com/office/drawing/2014/main" id="{0D535067-11E8-6F44-A1D2-EC0C9ADF1EB4}"/>
              </a:ext>
            </a:extLst>
          </p:cNvPr>
          <p:cNvCxnSpPr/>
          <p:nvPr/>
        </p:nvCxnSpPr>
        <p:spPr bwMode="auto">
          <a:xfrm>
            <a:off x="8024400" y="2877344"/>
            <a:ext cx="914400" cy="9144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Connettore 2 13">
            <a:extLst>
              <a:ext uri="{FF2B5EF4-FFF2-40B4-BE49-F238E27FC236}">
                <a16:creationId xmlns:a16="http://schemas.microsoft.com/office/drawing/2014/main" id="{5F787361-BCAC-FC4A-8B85-8506D347D1F6}"/>
              </a:ext>
            </a:extLst>
          </p:cNvPr>
          <p:cNvCxnSpPr>
            <a:cxnSpLocks/>
          </p:cNvCxnSpPr>
          <p:nvPr/>
        </p:nvCxnSpPr>
        <p:spPr bwMode="auto">
          <a:xfrm>
            <a:off x="2987824" y="2323728"/>
            <a:ext cx="0" cy="457200"/>
          </a:xfrm>
          <a:prstGeom prst="straightConnector1">
            <a:avLst/>
          </a:prstGeom>
          <a:solidFill>
            <a:srgbClr val="00B8FF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Connettore 2 14">
            <a:extLst>
              <a:ext uri="{FF2B5EF4-FFF2-40B4-BE49-F238E27FC236}">
                <a16:creationId xmlns:a16="http://schemas.microsoft.com/office/drawing/2014/main" id="{020EB3DE-4368-EC42-9E61-F1DEF5283FB9}"/>
              </a:ext>
            </a:extLst>
          </p:cNvPr>
          <p:cNvCxnSpPr>
            <a:cxnSpLocks/>
          </p:cNvCxnSpPr>
          <p:nvPr/>
        </p:nvCxnSpPr>
        <p:spPr bwMode="auto">
          <a:xfrm>
            <a:off x="2339752" y="3068960"/>
            <a:ext cx="0" cy="457200"/>
          </a:xfrm>
          <a:prstGeom prst="straightConnector1">
            <a:avLst/>
          </a:prstGeom>
          <a:solidFill>
            <a:srgbClr val="00B8FF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Connettore 2 15">
            <a:extLst>
              <a:ext uri="{FF2B5EF4-FFF2-40B4-BE49-F238E27FC236}">
                <a16:creationId xmlns:a16="http://schemas.microsoft.com/office/drawing/2014/main" id="{0167073A-EBA9-384C-9F43-54275B0325B7}"/>
              </a:ext>
            </a:extLst>
          </p:cNvPr>
          <p:cNvCxnSpPr>
            <a:cxnSpLocks/>
          </p:cNvCxnSpPr>
          <p:nvPr/>
        </p:nvCxnSpPr>
        <p:spPr bwMode="auto">
          <a:xfrm>
            <a:off x="2627784" y="3861048"/>
            <a:ext cx="0" cy="457200"/>
          </a:xfrm>
          <a:prstGeom prst="straightConnector1">
            <a:avLst/>
          </a:prstGeom>
          <a:solidFill>
            <a:srgbClr val="00B8FF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69851908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>
            <a:extLst>
              <a:ext uri="{FF2B5EF4-FFF2-40B4-BE49-F238E27FC236}">
                <a16:creationId xmlns:a16="http://schemas.microsoft.com/office/drawing/2014/main" id="{2B217E90-F993-49A3-871D-6447338D9A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350" y="0"/>
            <a:ext cx="39306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434" name="Text Box 2">
            <a:extLst>
              <a:ext uri="{FF2B5EF4-FFF2-40B4-BE49-F238E27FC236}">
                <a16:creationId xmlns:a16="http://schemas.microsoft.com/office/drawing/2014/main" id="{BCFE24EC-3D1A-4923-BA7E-894B1C2640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44774"/>
            <a:ext cx="4681538" cy="6552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it-IT" alt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Lucida Sans Unicode"/>
              </a:rPr>
              <a:t>Circuito Motorio Scheletrico</a:t>
            </a: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it-IT" altLang="it-IT" sz="24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SimSun" panose="02010600030101010101" pitchFamily="2" charset="-122"/>
                <a:cs typeface="Lucida Sans Unicode"/>
              </a:rPr>
              <a:t>LA VIA INDIRETTA</a:t>
            </a:r>
            <a:r>
              <a:rPr kumimoji="0" lang="it-IT" alt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Lucida Sans Unicode"/>
              </a:rPr>
              <a:t> </a:t>
            </a: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ts val="125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it-IT" alt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SimSun" panose="02010600030101010101" pitchFamily="2" charset="-122"/>
                <a:cs typeface="Lucida Sans Unicode"/>
              </a:rPr>
              <a:t>TELENCEFALO           Pars </a:t>
            </a:r>
            <a:r>
              <a:rPr kumimoji="0" lang="it-IT" altLang="it-IT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SimSun" panose="02010600030101010101" pitchFamily="2" charset="-122"/>
                <a:cs typeface="Lucida Sans Unicode"/>
              </a:rPr>
              <a:t>Compacta</a:t>
            </a:r>
            <a:r>
              <a:rPr kumimoji="0" lang="it-IT" alt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SimSun" panose="02010600030101010101" pitchFamily="2" charset="-122"/>
                <a:cs typeface="Lucida Sans Unicode"/>
              </a:rPr>
              <a:t>            </a:t>
            </a: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it-IT" alt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SimSun" panose="02010600030101010101" pitchFamily="2" charset="-122"/>
                <a:cs typeface="Lucida Sans Unicode"/>
              </a:rPr>
              <a:t>                                  </a:t>
            </a:r>
            <a:r>
              <a:rPr kumimoji="0" lang="it-IT" altLang="it-IT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SimSun" panose="02010600030101010101" pitchFamily="2" charset="-122"/>
                <a:cs typeface="Lucida Sans Unicode"/>
              </a:rPr>
              <a:t>Substantia</a:t>
            </a:r>
            <a:r>
              <a:rPr kumimoji="0" lang="it-IT" alt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SimSun" panose="02010600030101010101" pitchFamily="2" charset="-122"/>
                <a:cs typeface="Lucida Sans Unicode"/>
              </a:rPr>
              <a:t> Nigra</a:t>
            </a: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it-IT" alt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Lucida Sans Unicode"/>
              </a:rPr>
              <a:t>                                              (Dopamina)</a:t>
            </a: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ts val="125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it-IT" alt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SimSun" panose="02010600030101010101" pitchFamily="2" charset="-122"/>
                <a:cs typeface="Lucida Sans Unicode"/>
              </a:rPr>
              <a:t>Putamen</a:t>
            </a:r>
            <a:endParaRPr kumimoji="0" lang="it-IT" altLang="it-IT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A04020102020204" pitchFamily="34" charset="0"/>
              <a:ea typeface="SimSun" panose="02010600030101010101" pitchFamily="2" charset="-122"/>
              <a:cs typeface="Lucida Sans Unicode"/>
            </a:endParaRP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ts val="125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it-IT" altLang="it-IT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A04020102020204" pitchFamily="34" charset="0"/>
              <a:ea typeface="SimSun" panose="02010600030101010101" pitchFamily="2" charset="-122"/>
              <a:cs typeface="Lucida Sans Unicode"/>
            </a:endParaRP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ts val="125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it-IT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SimSun" panose="02010600030101010101" pitchFamily="2" charset="-122"/>
                <a:cs typeface="Lucida Sans Unicode"/>
              </a:rPr>
              <a:t>Segmento Esterno Del Pallido</a:t>
            </a: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it-IT" altLang="it-IT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Lucida Sans Unicode"/>
            </a:endParaRP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it-IT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SimSun" panose="02010600030101010101" pitchFamily="2" charset="-122"/>
                <a:cs typeface="Lucida Sans Unicode"/>
              </a:rPr>
              <a:t>Nucleo Subtalamico</a:t>
            </a:r>
            <a:r>
              <a:rPr kumimoji="0" lang="it-IT" alt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Lucida Sans Unicode"/>
              </a:rPr>
              <a:t> </a:t>
            </a: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it-IT" altLang="it-IT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Lucida Sans Unicode"/>
            </a:endParaRP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it-IT" alt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SimSun" panose="02010600030101010101" pitchFamily="2" charset="-122"/>
                <a:cs typeface="Lucida Sans Unicode"/>
              </a:rPr>
              <a:t>SEGMENTO INTERNO DEL PALLIDO</a:t>
            </a: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it-IT" alt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Lucida Sans Unicode"/>
              </a:rPr>
              <a:t>prevede una </a:t>
            </a:r>
            <a:r>
              <a:rPr kumimoji="0" lang="it-IT" alt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SimSun" panose="02010600030101010101" pitchFamily="2" charset="-122"/>
                <a:cs typeface="Lucida Sans Unicode"/>
              </a:rPr>
              <a:t>DOPPIA INIBIZIONE</a:t>
            </a:r>
            <a:r>
              <a:rPr kumimoji="0" lang="it-IT" alt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Lucida Sans Unicode"/>
              </a:rPr>
              <a:t>, che </a:t>
            </a:r>
            <a:r>
              <a:rPr kumimoji="0" lang="it-IT" alt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SimSun" panose="02010600030101010101" pitchFamily="2" charset="-122"/>
                <a:cs typeface="Lucida Sans Unicode"/>
              </a:rPr>
              <a:t>DISINIBISCE (ATTIVA)</a:t>
            </a:r>
            <a:r>
              <a:rPr kumimoji="0" lang="it-IT" alt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Lucida Sans Unicode"/>
              </a:rPr>
              <a:t> il nucleo subtalamico, il quale eccita il segmento interno del pallido che può così esercitare la sua azioni inibitoria sulle proiezioni talamo-corticali (effetto</a:t>
            </a:r>
            <a:r>
              <a:rPr kumimoji="0" lang="it-IT" alt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Lucida Sans Unicode"/>
              </a:rPr>
              <a:t>: </a:t>
            </a: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it-IT" alt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SimSun" panose="02010600030101010101" pitchFamily="2" charset="-122"/>
                <a:cs typeface="Lucida Sans Unicode"/>
              </a:rPr>
              <a:t>INIBIZIONE DEL MOVIMENTO</a:t>
            </a:r>
            <a:r>
              <a:rPr kumimoji="0" lang="it-IT" alt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Lucida Sans Unicode"/>
              </a:rPr>
              <a:t>)</a:t>
            </a:r>
          </a:p>
        </p:txBody>
      </p:sp>
      <p:sp>
        <p:nvSpPr>
          <p:cNvPr id="18435" name="AutoShape 3">
            <a:extLst>
              <a:ext uri="{FF2B5EF4-FFF2-40B4-BE49-F238E27FC236}">
                <a16:creationId xmlns:a16="http://schemas.microsoft.com/office/drawing/2014/main" id="{FD821ECA-0F39-4838-9F56-5825129360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2251" y="1508507"/>
            <a:ext cx="287338" cy="433388"/>
          </a:xfrm>
          <a:prstGeom prst="downArrow">
            <a:avLst>
              <a:gd name="adj1" fmla="val 38176"/>
              <a:gd name="adj2" fmla="val 150829"/>
            </a:avLst>
          </a:prstGeom>
          <a:solidFill>
            <a:srgbClr val="FF9900"/>
          </a:solidFill>
          <a:ln w="9360" cap="sq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Lucida Sans Unicode"/>
            </a:endParaRPr>
          </a:p>
        </p:txBody>
      </p:sp>
      <p:sp>
        <p:nvSpPr>
          <p:cNvPr id="18436" name="AutoShape 4">
            <a:extLst>
              <a:ext uri="{FF2B5EF4-FFF2-40B4-BE49-F238E27FC236}">
                <a16:creationId xmlns:a16="http://schemas.microsoft.com/office/drawing/2014/main" id="{D911492B-B2E8-4222-A6AE-26AC93C247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4256" y="2368697"/>
            <a:ext cx="287338" cy="433387"/>
          </a:xfrm>
          <a:prstGeom prst="downArrow">
            <a:avLst>
              <a:gd name="adj1" fmla="val 50000"/>
              <a:gd name="adj2" fmla="val 37707"/>
            </a:avLst>
          </a:prstGeom>
          <a:solidFill>
            <a:srgbClr val="FF9900"/>
          </a:solidFill>
          <a:ln w="9360" cap="sq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Lucida Sans Unicode"/>
            </a:endParaRPr>
          </a:p>
        </p:txBody>
      </p:sp>
      <p:sp>
        <p:nvSpPr>
          <p:cNvPr id="18437" name="Text Box 5">
            <a:extLst>
              <a:ext uri="{FF2B5EF4-FFF2-40B4-BE49-F238E27FC236}">
                <a16:creationId xmlns:a16="http://schemas.microsoft.com/office/drawing/2014/main" id="{B465352D-E7BF-4075-A7AB-8E41A4EBD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9563" y="5400675"/>
            <a:ext cx="2484437" cy="100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it-IT" alt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SimSun" panose="02010600030101010101" pitchFamily="2" charset="-122"/>
                <a:cs typeface="Lucida Sans Unicode"/>
              </a:rPr>
              <a:t>SNc=Substantia Nigra       </a:t>
            </a: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it-IT" alt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SimSun" panose="02010600030101010101" pitchFamily="2" charset="-122"/>
                <a:cs typeface="Lucida Sans Unicode"/>
              </a:rPr>
              <a:t>         Compatta</a:t>
            </a: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it-IT" alt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SimSun" panose="02010600030101010101" pitchFamily="2" charset="-122"/>
                <a:cs typeface="Lucida Sans Unicode"/>
              </a:rPr>
              <a:t>Gpi=Pallido Interno</a:t>
            </a: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it-IT" alt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SimSun" panose="02010600030101010101" pitchFamily="2" charset="-122"/>
                <a:cs typeface="Lucida Sans Unicode"/>
              </a:rPr>
              <a:t>Gpe=Pallido Esterno</a:t>
            </a: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it-IT" alt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SimSun" panose="02010600030101010101" pitchFamily="2" charset="-122"/>
                <a:cs typeface="Lucida Sans Unicode"/>
              </a:rPr>
              <a:t>NST=Nucleo Subtlamico</a:t>
            </a:r>
          </a:p>
        </p:txBody>
      </p:sp>
      <p:sp>
        <p:nvSpPr>
          <p:cNvPr id="7" name="AutoShape 4">
            <a:extLst>
              <a:ext uri="{FF2B5EF4-FFF2-40B4-BE49-F238E27FC236}">
                <a16:creationId xmlns:a16="http://schemas.microsoft.com/office/drawing/2014/main" id="{C1C9ED42-C48D-45FA-8AC7-B5CB81745F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4256" y="3191932"/>
            <a:ext cx="287338" cy="433387"/>
          </a:xfrm>
          <a:prstGeom prst="downArrow">
            <a:avLst>
              <a:gd name="adj1" fmla="val 50000"/>
              <a:gd name="adj2" fmla="val 37707"/>
            </a:avLst>
          </a:prstGeom>
          <a:solidFill>
            <a:srgbClr val="FF9900"/>
          </a:solidFill>
          <a:ln w="9360" cap="sq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Arial"/>
            </a:endParaRPr>
          </a:p>
        </p:txBody>
      </p:sp>
      <p:pic>
        <p:nvPicPr>
          <p:cNvPr id="8" name="Picture 1">
            <a:extLst>
              <a:ext uri="{FF2B5EF4-FFF2-40B4-BE49-F238E27FC236}">
                <a16:creationId xmlns:a16="http://schemas.microsoft.com/office/drawing/2014/main" id="{3F8E496C-B1CC-4263-B2F6-424E4E75E6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750" y="152400"/>
            <a:ext cx="39306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" name="AutoShape 3">
            <a:extLst>
              <a:ext uri="{FF2B5EF4-FFF2-40B4-BE49-F238E27FC236}">
                <a16:creationId xmlns:a16="http://schemas.microsoft.com/office/drawing/2014/main" id="{AE8B9101-4D7F-6647-B704-ADC2A985594E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339975" y="4112767"/>
            <a:ext cx="159614" cy="350781"/>
          </a:xfrm>
          <a:prstGeom prst="downArrow">
            <a:avLst>
              <a:gd name="adj1" fmla="val 38176"/>
              <a:gd name="adj2" fmla="val 150829"/>
            </a:avLst>
          </a:prstGeom>
          <a:solidFill>
            <a:srgbClr val="FF9900"/>
          </a:solidFill>
          <a:ln w="9360" cap="sq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9633667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>
            <a:extLst>
              <a:ext uri="{FF2B5EF4-FFF2-40B4-BE49-F238E27FC236}">
                <a16:creationId xmlns:a16="http://schemas.microsoft.com/office/drawing/2014/main" id="{E1C81F24-8207-4F8D-BF49-F374C984EB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71438" y="115888"/>
            <a:ext cx="9072563" cy="1143000"/>
          </a:xfrm>
          <a:ln/>
        </p:spPr>
        <p:txBody>
          <a:bodyPr lIns="90000" tIns="46800" rIns="90000" bIns="46800"/>
          <a:lstStyle/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it-IT" altLang="it-IT" sz="2800" dirty="0">
                <a:solidFill>
                  <a:schemeClr val="tx1"/>
                </a:solidFill>
                <a:latin typeface="Arial Black" panose="020B0A04020102020204" pitchFamily="34" charset="0"/>
              </a:rPr>
              <a:t>CONNESSIONI CON IL  TRONCO ENCEFALICO</a:t>
            </a:r>
            <a:br>
              <a:rPr lang="it-IT" altLang="it-IT" sz="2800" dirty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it-IT" altLang="it-IT" sz="2800" dirty="0">
                <a:solidFill>
                  <a:schemeClr val="tx1"/>
                </a:solidFill>
                <a:latin typeface="Arial Black" panose="020B0A04020102020204" pitchFamily="34" charset="0"/>
              </a:rPr>
              <a:t>(Formazione Reticolare)</a:t>
            </a:r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E1775788-E54E-413A-867E-4EF698B2A0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125538"/>
            <a:ext cx="9144000" cy="5732462"/>
          </a:xfrm>
          <a:ln/>
        </p:spPr>
        <p:txBody>
          <a:bodyPr lIns="90000" tIns="46800" rIns="90000" bIns="46800"/>
          <a:lstStyle/>
          <a:p>
            <a:pPr indent="-333375" algn="ctr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it-IT" altLang="it-IT" sz="2800" dirty="0"/>
              <a:t>     </a:t>
            </a:r>
            <a:r>
              <a:rPr lang="it-IT" altLang="it-IT" sz="2800" dirty="0">
                <a:solidFill>
                  <a:schemeClr val="tx1"/>
                </a:solidFill>
                <a:latin typeface="Arial Black" panose="020B0A04020102020204" pitchFamily="34" charset="0"/>
              </a:rPr>
              <a:t>NUCLEI DELLA BASE</a:t>
            </a:r>
            <a:r>
              <a:rPr lang="it-IT" altLang="it-IT" dirty="0">
                <a:solidFill>
                  <a:schemeClr val="tx1"/>
                </a:solidFill>
              </a:rPr>
              <a:t> </a:t>
            </a:r>
          </a:p>
          <a:p>
            <a:pPr indent="-333375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it-IT" altLang="it-IT" dirty="0">
              <a:solidFill>
                <a:schemeClr val="tx1"/>
              </a:solidFill>
            </a:endParaRPr>
          </a:p>
          <a:p>
            <a:pPr indent="-333375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it-IT" altLang="it-IT" dirty="0">
              <a:solidFill>
                <a:schemeClr val="tx1"/>
              </a:solidFill>
            </a:endParaRPr>
          </a:p>
          <a:p>
            <a:pPr indent="-333375" algn="ctr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it-IT" altLang="it-IT" sz="2800" dirty="0">
                <a:solidFill>
                  <a:schemeClr val="tx1"/>
                </a:solidFill>
                <a:latin typeface="Arial Black" panose="020B0A04020102020204" pitchFamily="34" charset="0"/>
              </a:rPr>
              <a:t>Nuclei Reticolari Pontini     </a:t>
            </a:r>
          </a:p>
          <a:p>
            <a:pPr indent="-333375" algn="ctr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it-IT" altLang="it-IT" sz="2800" dirty="0">
                <a:solidFill>
                  <a:schemeClr val="tx1"/>
                </a:solidFill>
                <a:latin typeface="Arial Black" panose="020B0A04020102020204" pitchFamily="34" charset="0"/>
              </a:rPr>
              <a:t>               Nuclei Reticolari Bulbari 							</a:t>
            </a:r>
          </a:p>
          <a:p>
            <a:pPr indent="-333375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it-IT" altLang="it-IT" sz="2800" dirty="0">
              <a:solidFill>
                <a:schemeClr val="tx1"/>
              </a:solidFill>
            </a:endParaRPr>
          </a:p>
          <a:p>
            <a:pPr indent="-333375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it-IT" altLang="it-IT" sz="2800" dirty="0">
                <a:solidFill>
                  <a:schemeClr val="tx1"/>
                </a:solidFill>
              </a:rPr>
              <a:t>	</a:t>
            </a:r>
          </a:p>
          <a:p>
            <a:pPr indent="-333375" algn="ctr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it-IT" altLang="it-IT" sz="2800" dirty="0">
                <a:solidFill>
                  <a:schemeClr val="tx1"/>
                </a:solidFill>
              </a:rPr>
              <a:t>per la regolazione dello stato di vigilanza e per il controllo del movimento attraverso la </a:t>
            </a:r>
          </a:p>
          <a:p>
            <a:pPr indent="-333375" algn="ctr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it-IT" altLang="it-IT" sz="2800" dirty="0">
                <a:solidFill>
                  <a:schemeClr val="tx1"/>
                </a:solidFill>
                <a:latin typeface="Arial Black" panose="020B0A04020102020204" pitchFamily="34" charset="0"/>
              </a:rPr>
              <a:t>FORMAZIONE RETICOLARE</a:t>
            </a:r>
          </a:p>
        </p:txBody>
      </p:sp>
      <p:sp>
        <p:nvSpPr>
          <p:cNvPr id="21507" name="AutoShape 3">
            <a:extLst>
              <a:ext uri="{FF2B5EF4-FFF2-40B4-BE49-F238E27FC236}">
                <a16:creationId xmlns:a16="http://schemas.microsoft.com/office/drawing/2014/main" id="{B246F924-A250-4474-BB92-B7726B49C1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3019" y="1533921"/>
            <a:ext cx="288925" cy="1008063"/>
          </a:xfrm>
          <a:prstGeom prst="downArrow">
            <a:avLst>
              <a:gd name="adj1" fmla="val 50000"/>
              <a:gd name="adj2" fmla="val 87225"/>
            </a:avLst>
          </a:prstGeom>
          <a:solidFill>
            <a:srgbClr val="3399FF"/>
          </a:solidFill>
          <a:ln w="9360" cap="sq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it-IT" alt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Lucida Sans Unicode"/>
              </a:rPr>
              <a:t>  </a:t>
            </a:r>
          </a:p>
        </p:txBody>
      </p:sp>
      <p:sp>
        <p:nvSpPr>
          <p:cNvPr id="21508" name="AutoShape 4">
            <a:extLst>
              <a:ext uri="{FF2B5EF4-FFF2-40B4-BE49-F238E27FC236}">
                <a16:creationId xmlns:a16="http://schemas.microsoft.com/office/drawing/2014/main" id="{2A7A009D-E978-483E-8478-957FA209C0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4963" y="1533922"/>
            <a:ext cx="288925" cy="1008062"/>
          </a:xfrm>
          <a:prstGeom prst="downArrow">
            <a:avLst>
              <a:gd name="adj1" fmla="val 50000"/>
              <a:gd name="adj2" fmla="val 87225"/>
            </a:avLst>
          </a:prstGeom>
          <a:solidFill>
            <a:srgbClr val="3399FF"/>
          </a:solidFill>
          <a:ln w="9360" cap="sq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Lucida Sans Unicode"/>
            </a:endParaRPr>
          </a:p>
        </p:txBody>
      </p:sp>
      <p:sp>
        <p:nvSpPr>
          <p:cNvPr id="21509" name="Line 5">
            <a:extLst>
              <a:ext uri="{FF2B5EF4-FFF2-40B4-BE49-F238E27FC236}">
                <a16:creationId xmlns:a16="http://schemas.microsoft.com/office/drawing/2014/main" id="{B494E6EB-C581-4C74-985F-0DF799AC933F}"/>
              </a:ext>
            </a:extLst>
          </p:cNvPr>
          <p:cNvSpPr>
            <a:spLocks noChangeShapeType="1"/>
          </p:cNvSpPr>
          <p:nvPr/>
        </p:nvSpPr>
        <p:spPr bwMode="auto">
          <a:xfrm>
            <a:off x="5040313" y="3240088"/>
            <a:ext cx="360362" cy="1587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Lucida Sans Unicode"/>
            </a:endParaRPr>
          </a:p>
        </p:txBody>
      </p:sp>
      <p:sp>
        <p:nvSpPr>
          <p:cNvPr id="21510" name="Line 6">
            <a:extLst>
              <a:ext uri="{FF2B5EF4-FFF2-40B4-BE49-F238E27FC236}">
                <a16:creationId xmlns:a16="http://schemas.microsoft.com/office/drawing/2014/main" id="{DB6698C9-BA38-4609-8447-FD1FE99B29FC}"/>
              </a:ext>
            </a:extLst>
          </p:cNvPr>
          <p:cNvSpPr>
            <a:spLocks noChangeShapeType="1"/>
          </p:cNvSpPr>
          <p:nvPr/>
        </p:nvSpPr>
        <p:spPr bwMode="auto">
          <a:xfrm>
            <a:off x="5040313" y="3600450"/>
            <a:ext cx="360362" cy="1588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Lucida Sans Unicode"/>
            </a:endParaRPr>
          </a:p>
        </p:txBody>
      </p:sp>
      <p:sp>
        <p:nvSpPr>
          <p:cNvPr id="21511" name="Text Box 7">
            <a:extLst>
              <a:ext uri="{FF2B5EF4-FFF2-40B4-BE49-F238E27FC236}">
                <a16:creationId xmlns:a16="http://schemas.microsoft.com/office/drawing/2014/main" id="{D2FDD1DC-D3C1-4535-8F79-B4103A3B74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7824" y="3825081"/>
            <a:ext cx="3563937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it-IT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SimSun" panose="02010600030101010101" pitchFamily="2" charset="-122"/>
                <a:cs typeface="Lucida Sans Unicode"/>
              </a:rPr>
              <a:t>Fasci Reticolo-Spinale Anteriore </a:t>
            </a: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it-IT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SimSun" panose="02010600030101010101" pitchFamily="2" charset="-122"/>
                <a:cs typeface="Lucida Sans Unicode"/>
              </a:rPr>
              <a:t>e Laterale</a:t>
            </a: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it-IT" altLang="it-IT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A04020102020204" pitchFamily="34" charset="0"/>
              <a:ea typeface="SimSun" panose="02010600030101010101" pitchFamily="2" charset="-122"/>
              <a:cs typeface="Lucida Sans Unicode"/>
            </a:endParaRP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it-IT" altLang="it-IT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A04020102020204" pitchFamily="34" charset="0"/>
              <a:ea typeface="SimSun" panose="02010600030101010101" pitchFamily="2" charset="-122"/>
              <a:cs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147117111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>
            <a:extLst>
              <a:ext uri="{FF2B5EF4-FFF2-40B4-BE49-F238E27FC236}">
                <a16:creationId xmlns:a16="http://schemas.microsoft.com/office/drawing/2014/main" id="{C65B9802-4CA3-44AF-8071-C5E16A085A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  <a:ln/>
        </p:spPr>
        <p:txBody>
          <a:bodyPr lIns="90000" tIns="46800" rIns="90000" bIns="46800"/>
          <a:lstStyle/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it-IT" altLang="it-IT" sz="2800" dirty="0">
                <a:solidFill>
                  <a:schemeClr val="tx1"/>
                </a:solidFill>
                <a:latin typeface="Arial Black" panose="020B0A04020102020204" pitchFamily="34" charset="0"/>
              </a:rPr>
              <a:t>LESIONI DEI NUCLEI DELLA BASE </a:t>
            </a:r>
            <a:br>
              <a:rPr lang="it-IT" altLang="it-IT" sz="2800" dirty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it-IT" altLang="it-IT" sz="2800" dirty="0">
                <a:solidFill>
                  <a:schemeClr val="tx1"/>
                </a:solidFill>
                <a:latin typeface="Arial Black" panose="020B0A04020102020204" pitchFamily="34" charset="0"/>
              </a:rPr>
              <a:t>comportano :</a:t>
            </a:r>
          </a:p>
        </p:txBody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86F1E44F-7829-451F-AC57-4364427C4D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9552" y="1484784"/>
            <a:ext cx="8424936" cy="4968552"/>
          </a:xfrm>
          <a:ln/>
        </p:spPr>
        <p:txBody>
          <a:bodyPr lIns="90000" tIns="46800" rIns="90000" bIns="46800"/>
          <a:lstStyle/>
          <a:p>
            <a:pPr indent="-333375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it-IT" altLang="it-IT" dirty="0"/>
          </a:p>
          <a:p>
            <a:pPr indent="-333375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it-IT" altLang="it-IT" sz="2800" dirty="0"/>
              <a:t>	</a:t>
            </a:r>
            <a:r>
              <a:rPr lang="it-IT" altLang="it-IT" sz="2800" dirty="0">
                <a:solidFill>
                  <a:schemeClr val="tx1"/>
                </a:solidFill>
              </a:rPr>
              <a:t>-</a:t>
            </a:r>
            <a:r>
              <a:rPr lang="it-IT" altLang="it-IT" sz="3200" dirty="0">
                <a:solidFill>
                  <a:schemeClr val="tx1"/>
                </a:solidFill>
              </a:rPr>
              <a:t>disturbi del movimento, di notevole impatto clinico;</a:t>
            </a:r>
          </a:p>
          <a:p>
            <a:pPr indent="-333375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it-IT" altLang="it-IT" sz="3200" dirty="0">
              <a:solidFill>
                <a:schemeClr val="tx1"/>
              </a:solidFill>
            </a:endParaRPr>
          </a:p>
          <a:p>
            <a:pPr indent="-333375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it-IT" altLang="it-IT" sz="3200" dirty="0">
                <a:solidFill>
                  <a:schemeClr val="tx1"/>
                </a:solidFill>
              </a:rPr>
              <a:t>	-disturbi psichiatrici </a:t>
            </a:r>
          </a:p>
          <a:p>
            <a:pPr indent="-333375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it-IT" altLang="it-IT" sz="3200" dirty="0">
                <a:solidFill>
                  <a:schemeClr val="tx1"/>
                </a:solidFill>
              </a:rPr>
              <a:t>    (spesso ad insorgenza tardiva).</a:t>
            </a:r>
          </a:p>
        </p:txBody>
      </p:sp>
    </p:spTree>
    <p:extLst>
      <p:ext uri="{BB962C8B-B14F-4D97-AF65-F5344CB8AC3E}">
        <p14:creationId xmlns:p14="http://schemas.microsoft.com/office/powerpoint/2010/main" val="13760780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">
            <a:extLst>
              <a:ext uri="{FF2B5EF4-FFF2-40B4-BE49-F238E27FC236}">
                <a16:creationId xmlns:a16="http://schemas.microsoft.com/office/drawing/2014/main" id="{6CEEE8D1-2420-45F2-B52A-373E7ADFFB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9290" y="1065185"/>
            <a:ext cx="4257675" cy="5773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contrast="18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3554" name="Text Box 2">
            <a:extLst>
              <a:ext uri="{FF2B5EF4-FFF2-40B4-BE49-F238E27FC236}">
                <a16:creationId xmlns:a16="http://schemas.microsoft.com/office/drawing/2014/main" id="{697C549B-F5DA-4305-A62B-35833B2F62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110648"/>
            <a:ext cx="8856984" cy="879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it-IT" altLang="it-IT" sz="1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SimSun" panose="02010600030101010101" pitchFamily="2" charset="-122"/>
                <a:cs typeface="Lucida Sans Unicode"/>
              </a:rPr>
              <a:t>DISTURBI IPERCINETICI: COREA O MALATTIA DI HUNTINGTON</a:t>
            </a: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it-IT" altLang="it-IT" sz="1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SimSun" panose="02010600030101010101" pitchFamily="2" charset="-122"/>
                <a:cs typeface="Lucida Sans Unicode"/>
              </a:rPr>
              <a:t>AUMENTO ANOMALO DEGLI IMPULSI ECCITATORI VERSO LA CORTECCIA</a:t>
            </a: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it-IT" altLang="it-IT" sz="1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SimSun" panose="02010600030101010101" pitchFamily="2" charset="-122"/>
                <a:cs typeface="Lucida Sans Unicode"/>
              </a:rPr>
              <a:t>CAUSA: LESIONE DELLA VIA INDIRETTA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6CDA8C55-D325-574C-9C3B-8328358AA605}"/>
              </a:ext>
            </a:extLst>
          </p:cNvPr>
          <p:cNvSpPr txBox="1"/>
          <p:nvPr/>
        </p:nvSpPr>
        <p:spPr>
          <a:xfrm>
            <a:off x="0" y="1295894"/>
            <a:ext cx="306365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800" b="1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COREA </a:t>
            </a:r>
          </a:p>
          <a:p>
            <a:pPr algn="ctr"/>
            <a:r>
              <a:rPr lang="it-IT" sz="2800" b="1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DI </a:t>
            </a:r>
          </a:p>
          <a:p>
            <a:pPr algn="ctr"/>
            <a:r>
              <a:rPr lang="it-IT" sz="2800" b="1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HUNGTINGTON</a:t>
            </a:r>
          </a:p>
        </p:txBody>
      </p:sp>
    </p:spTree>
    <p:extLst>
      <p:ext uri="{BB962C8B-B14F-4D97-AF65-F5344CB8AC3E}">
        <p14:creationId xmlns:p14="http://schemas.microsoft.com/office/powerpoint/2010/main" val="234644353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7EBF2F1A-BAE6-4A21-855C-CB92CA4765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0902"/>
            <a:ext cx="9142413" cy="6587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47" name="Text Box 3">
            <a:extLst>
              <a:ext uri="{FF2B5EF4-FFF2-40B4-BE49-F238E27FC236}">
                <a16:creationId xmlns:a16="http://schemas.microsoft.com/office/drawing/2014/main" id="{C23CAEFB-B2CC-459E-BCF0-7ED8433E6D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576" y="692696"/>
            <a:ext cx="3687763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buClrTx/>
              <a:buFontTx/>
              <a:buNone/>
            </a:pPr>
            <a:r>
              <a:rPr lang="it-IT" altLang="it-IT" sz="2400" dirty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NUCLEI DELLA BASE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">
            <a:extLst>
              <a:ext uri="{FF2B5EF4-FFF2-40B4-BE49-F238E27FC236}">
                <a16:creationId xmlns:a16="http://schemas.microsoft.com/office/drawing/2014/main" id="{B579EDEA-2679-4285-AE1B-3C864F9992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687" y="1064717"/>
            <a:ext cx="4098925" cy="580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contrast="18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4578" name="Text Box 2">
            <a:extLst>
              <a:ext uri="{FF2B5EF4-FFF2-40B4-BE49-F238E27FC236}">
                <a16:creationId xmlns:a16="http://schemas.microsoft.com/office/drawing/2014/main" id="{48EC8D45-17A1-49D9-AD62-D9CD9E1CE0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19348"/>
            <a:ext cx="8887010" cy="1110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it-IT" altLang="it-IT" sz="1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SimSun" panose="02010600030101010101" pitchFamily="2" charset="-122"/>
                <a:cs typeface="Lucida Sans Unicode"/>
              </a:rPr>
              <a:t>DISTURBI IPERCINETICI: EMIBALLISMO</a:t>
            </a: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ts val="875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it-IT" altLang="it-IT" sz="1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SimSun" panose="02010600030101010101" pitchFamily="2" charset="-122"/>
                <a:cs typeface="Lucida Sans Unicode"/>
              </a:rPr>
              <a:t>AUMENTO ANOMALO DEGLI IMPULSI ECCITATORI VERSO LA CORTECCIA</a:t>
            </a: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ts val="875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it-IT" altLang="it-IT" sz="1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SimSun" panose="02010600030101010101" pitchFamily="2" charset="-122"/>
                <a:cs typeface="Lucida Sans Unicode"/>
              </a:rPr>
              <a:t>CAUSA: LESIONE DEL NUCLEO SUBTALAMICO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1E4595B2-FABB-F04A-9669-6149ED673BAF}"/>
              </a:ext>
            </a:extLst>
          </p:cNvPr>
          <p:cNvSpPr txBox="1"/>
          <p:nvPr/>
        </p:nvSpPr>
        <p:spPr>
          <a:xfrm>
            <a:off x="365509" y="1995179"/>
            <a:ext cx="28039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EMIBALLISMO</a:t>
            </a:r>
          </a:p>
        </p:txBody>
      </p:sp>
    </p:spTree>
    <p:extLst>
      <p:ext uri="{BB962C8B-B14F-4D97-AF65-F5344CB8AC3E}">
        <p14:creationId xmlns:p14="http://schemas.microsoft.com/office/powerpoint/2010/main" val="180816040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">
            <a:extLst>
              <a:ext uri="{FF2B5EF4-FFF2-40B4-BE49-F238E27FC236}">
                <a16:creationId xmlns:a16="http://schemas.microsoft.com/office/drawing/2014/main" id="{654BE694-4E63-45C1-9EE1-438FBA9175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12000" contrast="24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8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022091"/>
            <a:ext cx="4575175" cy="573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-12000" contrast="24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5602" name="Text Box 2">
            <a:extLst>
              <a:ext uri="{FF2B5EF4-FFF2-40B4-BE49-F238E27FC236}">
                <a16:creationId xmlns:a16="http://schemas.microsoft.com/office/drawing/2014/main" id="{B65DFB4D-078E-4A82-906B-A94210B406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23540"/>
            <a:ext cx="9036496" cy="833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it-IT" alt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SimSun" panose="02010600030101010101" pitchFamily="2" charset="-122"/>
                <a:cs typeface="Lucida Sans Unicode"/>
              </a:rPr>
              <a:t>DISTURBI IPOCINETICI: MORBO DI PARKINSON</a:t>
            </a: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it-IT" alt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SimSun" panose="02010600030101010101" pitchFamily="2" charset="-122"/>
                <a:cs typeface="Lucida Sans Unicode"/>
              </a:rPr>
              <a:t>RIDUZIONE ANOMALA DEGLI IMPULSI ECCITATORI VERSO LA CORTECCIA</a:t>
            </a: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it-IT" alt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SimSun" panose="02010600030101010101" pitchFamily="2" charset="-122"/>
                <a:cs typeface="Lucida Sans Unicode"/>
              </a:rPr>
              <a:t>CAUSA: LESIONE DELLA VIA NIGRO-STRIATALE (CIRCUITO INTRINSECO)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070CB470-48F3-0F4F-85A2-D8DC81351674}"/>
              </a:ext>
            </a:extLst>
          </p:cNvPr>
          <p:cNvSpPr txBox="1"/>
          <p:nvPr/>
        </p:nvSpPr>
        <p:spPr>
          <a:xfrm>
            <a:off x="365509" y="1995179"/>
            <a:ext cx="237757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800" b="1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MORBO </a:t>
            </a:r>
          </a:p>
          <a:p>
            <a:pPr algn="ctr"/>
            <a:r>
              <a:rPr lang="it-IT" sz="2800" b="1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DI </a:t>
            </a:r>
          </a:p>
          <a:p>
            <a:pPr algn="ctr"/>
            <a:r>
              <a:rPr lang="it-IT" sz="2800" b="1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PARKINSON</a:t>
            </a:r>
          </a:p>
        </p:txBody>
      </p:sp>
    </p:spTree>
    <p:extLst>
      <p:ext uri="{BB962C8B-B14F-4D97-AF65-F5344CB8AC3E}">
        <p14:creationId xmlns:p14="http://schemas.microsoft.com/office/powerpoint/2010/main" val="96854523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>
            <a:extLst>
              <a:ext uri="{FF2B5EF4-FFF2-40B4-BE49-F238E27FC236}">
                <a16:creationId xmlns:a16="http://schemas.microsoft.com/office/drawing/2014/main" id="{626F985F-5B5F-42ED-8C33-AC63D19818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ln/>
        </p:spPr>
        <p:txBody>
          <a:bodyPr lIns="90000" tIns="46800" rIns="90000" bIns="46800"/>
          <a:lstStyle/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it-IT" altLang="it-IT" sz="3200" dirty="0">
                <a:solidFill>
                  <a:schemeClr val="tx1"/>
                </a:solidFill>
                <a:latin typeface="Arial Black" panose="020B0A04020102020204" pitchFamily="34" charset="0"/>
              </a:rPr>
              <a:t>CIRCUITI  FONDAMENTALI</a:t>
            </a:r>
            <a:br>
              <a:rPr lang="it-IT" altLang="it-IT" sz="3200" dirty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it-IT" altLang="it-IT" sz="3200" dirty="0">
                <a:solidFill>
                  <a:schemeClr val="tx1"/>
                </a:solidFill>
                <a:latin typeface="Arial Black" panose="020B0A04020102020204" pitchFamily="34" charset="0"/>
              </a:rPr>
              <a:t>relativi ai Nuclei della Base</a:t>
            </a:r>
          </a:p>
        </p:txBody>
      </p:sp>
      <p:sp>
        <p:nvSpPr>
          <p:cNvPr id="12290" name="Rectangle 2">
            <a:extLst>
              <a:ext uri="{FF2B5EF4-FFF2-40B4-BE49-F238E27FC236}">
                <a16:creationId xmlns:a16="http://schemas.microsoft.com/office/drawing/2014/main" id="{0E0F70C9-5662-40FF-9B5C-CA1B93DDBA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7504" y="1371600"/>
            <a:ext cx="8928992" cy="5081736"/>
          </a:xfrm>
          <a:ln/>
        </p:spPr>
        <p:txBody>
          <a:bodyPr lIns="90000" tIns="46800" rIns="90000" bIns="46800"/>
          <a:lstStyle/>
          <a:p>
            <a:pPr indent="-333375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it-IT" altLang="it-IT" dirty="0"/>
              <a:t> </a:t>
            </a:r>
          </a:p>
        </p:txBody>
      </p:sp>
      <p:sp>
        <p:nvSpPr>
          <p:cNvPr id="12291" name="Oval 3">
            <a:extLst>
              <a:ext uri="{FF2B5EF4-FFF2-40B4-BE49-F238E27FC236}">
                <a16:creationId xmlns:a16="http://schemas.microsoft.com/office/drawing/2014/main" id="{7B0B6716-0E57-4753-82CC-6799915A75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2708275"/>
            <a:ext cx="1873250" cy="1225550"/>
          </a:xfrm>
          <a:prstGeom prst="ellipse">
            <a:avLst/>
          </a:prstGeom>
          <a:solidFill>
            <a:srgbClr val="3399FF"/>
          </a:solidFill>
          <a:ln w="9360" cap="sq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2292" name="Oval 4">
            <a:extLst>
              <a:ext uri="{FF2B5EF4-FFF2-40B4-BE49-F238E27FC236}">
                <a16:creationId xmlns:a16="http://schemas.microsoft.com/office/drawing/2014/main" id="{1663E8AF-47A8-4F09-B04B-BBCA36C4B4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1150" y="2708275"/>
            <a:ext cx="1871663" cy="1225550"/>
          </a:xfrm>
          <a:prstGeom prst="ellipse">
            <a:avLst/>
          </a:prstGeom>
          <a:solidFill>
            <a:srgbClr val="3399FF"/>
          </a:solidFill>
          <a:ln w="9360" cap="sq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2293" name="Rectangle 5">
            <a:extLst>
              <a:ext uri="{FF2B5EF4-FFF2-40B4-BE49-F238E27FC236}">
                <a16:creationId xmlns:a16="http://schemas.microsoft.com/office/drawing/2014/main" id="{0A39CC1D-4862-49F5-9044-1A11273614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5375" y="2924175"/>
            <a:ext cx="2016125" cy="865188"/>
          </a:xfrm>
          <a:prstGeom prst="rect">
            <a:avLst/>
          </a:prstGeom>
          <a:solidFill>
            <a:srgbClr val="3399FF"/>
          </a:solidFill>
          <a:ln w="9360" cap="sq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2294" name="Text Box 6">
            <a:extLst>
              <a:ext uri="{FF2B5EF4-FFF2-40B4-BE49-F238E27FC236}">
                <a16:creationId xmlns:a16="http://schemas.microsoft.com/office/drawing/2014/main" id="{C28CDF54-49AD-4DE9-A54D-D3EC5747A7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3068638"/>
            <a:ext cx="18002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>
              <a:spcBef>
                <a:spcPts val="1125"/>
              </a:spcBef>
              <a:buClrTx/>
              <a:buFontTx/>
              <a:buNone/>
            </a:pPr>
            <a:r>
              <a:rPr lang="it-IT" altLang="it-IT" b="1">
                <a:solidFill>
                  <a:srgbClr val="000000"/>
                </a:solidFill>
              </a:rPr>
              <a:t>CORTECCIA</a:t>
            </a:r>
          </a:p>
          <a:p>
            <a:pPr algn="ctr">
              <a:spcBef>
                <a:spcPts val="1125"/>
              </a:spcBef>
              <a:buClrTx/>
              <a:buFontTx/>
              <a:buNone/>
            </a:pPr>
            <a:r>
              <a:rPr lang="it-IT" altLang="it-IT" sz="1400" b="1">
                <a:solidFill>
                  <a:srgbClr val="000000"/>
                </a:solidFill>
              </a:rPr>
              <a:t>Telencefalo</a:t>
            </a:r>
          </a:p>
        </p:txBody>
      </p:sp>
      <p:sp>
        <p:nvSpPr>
          <p:cNvPr id="12295" name="Text Box 7">
            <a:extLst>
              <a:ext uri="{FF2B5EF4-FFF2-40B4-BE49-F238E27FC236}">
                <a16:creationId xmlns:a16="http://schemas.microsoft.com/office/drawing/2014/main" id="{0B2C154B-3435-4C67-8665-6FA50A70B1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9925" y="3068638"/>
            <a:ext cx="127317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ts val="1125"/>
              </a:spcBef>
              <a:buClrTx/>
              <a:buFontTx/>
              <a:buNone/>
            </a:pPr>
            <a:r>
              <a:rPr lang="it-IT" altLang="it-IT" b="1"/>
              <a:t>TALAMO</a:t>
            </a:r>
          </a:p>
        </p:txBody>
      </p:sp>
      <p:sp>
        <p:nvSpPr>
          <p:cNvPr id="12296" name="Text Box 8">
            <a:extLst>
              <a:ext uri="{FF2B5EF4-FFF2-40B4-BE49-F238E27FC236}">
                <a16:creationId xmlns:a16="http://schemas.microsoft.com/office/drawing/2014/main" id="{1DDE1131-9CDA-4C33-8E50-EF2319B125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3032125"/>
            <a:ext cx="2016125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>
              <a:spcBef>
                <a:spcPts val="1125"/>
              </a:spcBef>
              <a:buClrTx/>
              <a:buFontTx/>
              <a:buNone/>
            </a:pPr>
            <a:r>
              <a:rPr lang="it-IT" altLang="it-IT" b="1">
                <a:solidFill>
                  <a:srgbClr val="E6FF00"/>
                </a:solidFill>
              </a:rPr>
              <a:t>NUCLEI DELLA BASE</a:t>
            </a:r>
          </a:p>
        </p:txBody>
      </p:sp>
      <p:sp>
        <p:nvSpPr>
          <p:cNvPr id="12297" name="AutoShape 9">
            <a:extLst>
              <a:ext uri="{FF2B5EF4-FFF2-40B4-BE49-F238E27FC236}">
                <a16:creationId xmlns:a16="http://schemas.microsoft.com/office/drawing/2014/main" id="{43D91211-C67F-4667-A2A0-EF7A2CA98D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5963" y="3068638"/>
            <a:ext cx="720725" cy="431800"/>
          </a:xfrm>
          <a:prstGeom prst="rightArrow">
            <a:avLst>
              <a:gd name="adj1" fmla="val 50000"/>
              <a:gd name="adj2" fmla="val 41728"/>
            </a:avLst>
          </a:prstGeom>
          <a:solidFill>
            <a:srgbClr val="FF9900"/>
          </a:solidFill>
          <a:ln w="9360" cap="sq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2298" name="AutoShape 10">
            <a:extLst>
              <a:ext uri="{FF2B5EF4-FFF2-40B4-BE49-F238E27FC236}">
                <a16:creationId xmlns:a16="http://schemas.microsoft.com/office/drawing/2014/main" id="{1A4AE93F-49D6-476C-85BE-8400384011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1775" y="3141663"/>
            <a:ext cx="720725" cy="431800"/>
          </a:xfrm>
          <a:prstGeom prst="rightArrow">
            <a:avLst>
              <a:gd name="adj1" fmla="val 50000"/>
              <a:gd name="adj2" fmla="val 41728"/>
            </a:avLst>
          </a:prstGeom>
          <a:solidFill>
            <a:srgbClr val="FF9900"/>
          </a:solidFill>
          <a:ln w="9360" cap="sq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2299" name="Line 11">
            <a:extLst>
              <a:ext uri="{FF2B5EF4-FFF2-40B4-BE49-F238E27FC236}">
                <a16:creationId xmlns:a16="http://schemas.microsoft.com/office/drawing/2014/main" id="{FD0D5F45-F7B0-433C-9BC9-D2CA6C084FAB}"/>
              </a:ext>
            </a:extLst>
          </p:cNvPr>
          <p:cNvSpPr>
            <a:spLocks noChangeShapeType="1"/>
          </p:cNvSpPr>
          <p:nvPr/>
        </p:nvSpPr>
        <p:spPr bwMode="auto">
          <a:xfrm>
            <a:off x="1547813" y="5260975"/>
            <a:ext cx="1587" cy="647700"/>
          </a:xfrm>
          <a:prstGeom prst="line">
            <a:avLst/>
          </a:prstGeom>
          <a:noFill/>
          <a:ln w="190440" cap="sq">
            <a:solidFill>
              <a:srgbClr val="3399FF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2300" name="Line 12">
            <a:extLst>
              <a:ext uri="{FF2B5EF4-FFF2-40B4-BE49-F238E27FC236}">
                <a16:creationId xmlns:a16="http://schemas.microsoft.com/office/drawing/2014/main" id="{E2DACB89-A087-4B1B-B6ED-4003519D9B90}"/>
              </a:ext>
            </a:extLst>
          </p:cNvPr>
          <p:cNvSpPr>
            <a:spLocks noChangeShapeType="1"/>
          </p:cNvSpPr>
          <p:nvPr/>
        </p:nvSpPr>
        <p:spPr bwMode="auto">
          <a:xfrm>
            <a:off x="1804988" y="5734050"/>
            <a:ext cx="5975350" cy="1588"/>
          </a:xfrm>
          <a:prstGeom prst="line">
            <a:avLst/>
          </a:prstGeom>
          <a:noFill/>
          <a:ln w="190440" cap="sq">
            <a:solidFill>
              <a:srgbClr val="FF66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2301" name="Line 13">
            <a:extLst>
              <a:ext uri="{FF2B5EF4-FFF2-40B4-BE49-F238E27FC236}">
                <a16:creationId xmlns:a16="http://schemas.microsoft.com/office/drawing/2014/main" id="{2DA41AFC-BDC3-4188-9D96-66DECCE0431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626350" y="3995738"/>
            <a:ext cx="1588" cy="1603375"/>
          </a:xfrm>
          <a:prstGeom prst="line">
            <a:avLst/>
          </a:prstGeom>
          <a:noFill/>
          <a:ln w="190440" cap="sq">
            <a:solidFill>
              <a:srgbClr val="FF99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2302" name="AutoShape 14">
            <a:extLst>
              <a:ext uri="{FF2B5EF4-FFF2-40B4-BE49-F238E27FC236}">
                <a16:creationId xmlns:a16="http://schemas.microsoft.com/office/drawing/2014/main" id="{5BE1DA07-C191-4B60-8F28-64C06EF4426C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900113" y="4437063"/>
            <a:ext cx="1295400" cy="4318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9900"/>
          </a:solidFill>
          <a:ln w="9360" cap="sq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>
            <a:extLst>
              <a:ext uri="{FF2B5EF4-FFF2-40B4-BE49-F238E27FC236}">
                <a16:creationId xmlns:a16="http://schemas.microsoft.com/office/drawing/2014/main" id="{C5A690EB-6BC6-4A90-8394-982DC2CD3A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789" y="150312"/>
            <a:ext cx="9144000" cy="857250"/>
          </a:xfrm>
          <a:ln/>
        </p:spPr>
        <p:txBody>
          <a:bodyPr vert="horz" wrap="square" lIns="67500" tIns="35100" rIns="67500" bIns="351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0000"/>
              </a:lnSpc>
              <a:tabLst>
                <a:tab pos="542905" algn="l"/>
                <a:tab pos="1085811" algn="l"/>
                <a:tab pos="1628715" algn="l"/>
                <a:tab pos="2171619" algn="l"/>
                <a:tab pos="2714524" algn="l"/>
                <a:tab pos="3257430" algn="l"/>
                <a:tab pos="3800334" algn="l"/>
                <a:tab pos="4343239" algn="l"/>
                <a:tab pos="4886143" algn="l"/>
                <a:tab pos="5429049" algn="l"/>
                <a:tab pos="5971954" algn="l"/>
              </a:tabLst>
            </a:pPr>
            <a:r>
              <a:rPr lang="it-IT" altLang="it-IT" sz="3200" b="1" dirty="0">
                <a:latin typeface="Gurmukhi MN" panose="02020600050405020304" pitchFamily="18" charset="0"/>
                <a:cs typeface="Gurmukhi MN" panose="02020600050405020304" pitchFamily="18" charset="0"/>
              </a:rPr>
              <a:t>CIRCUITI NEURONALI DEI </a:t>
            </a:r>
            <a:br>
              <a:rPr lang="it-IT" altLang="it-IT" sz="3200" b="1" dirty="0">
                <a:latin typeface="Gurmukhi MN" panose="02020600050405020304" pitchFamily="18" charset="0"/>
                <a:cs typeface="Gurmukhi MN" panose="02020600050405020304" pitchFamily="18" charset="0"/>
              </a:rPr>
            </a:br>
            <a:r>
              <a:rPr lang="it-IT" altLang="it-IT" sz="3200" b="1" dirty="0">
                <a:latin typeface="Gurmukhi MN" panose="02020600050405020304" pitchFamily="18" charset="0"/>
                <a:cs typeface="Gurmukhi MN" panose="02020600050405020304" pitchFamily="18" charset="0"/>
              </a:rPr>
              <a:t>NUCLEI DELLA BASE</a:t>
            </a:r>
          </a:p>
        </p:txBody>
      </p:sp>
      <p:sp>
        <p:nvSpPr>
          <p:cNvPr id="13314" name="Rectangle 2">
            <a:extLst>
              <a:ext uri="{FF2B5EF4-FFF2-40B4-BE49-F238E27FC236}">
                <a16:creationId xmlns:a16="http://schemas.microsoft.com/office/drawing/2014/main" id="{F5CE9B89-DB1F-4C5D-B6D9-DB495D27DF2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50729" y="1146132"/>
            <a:ext cx="8480120" cy="5711868"/>
          </a:xfrm>
          <a:ln/>
        </p:spPr>
        <p:txBody>
          <a:bodyPr vert="horz" wrap="square" lIns="67500" tIns="35100" rIns="67500" bIns="3510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0" indent="0" algn="just">
              <a:lnSpc>
                <a:spcPct val="100000"/>
              </a:lnSpc>
              <a:spcBef>
                <a:spcPts val="525"/>
              </a:spcBef>
              <a:buNone/>
              <a:tabLst>
                <a:tab pos="257166" algn="l"/>
                <a:tab pos="678631" algn="l"/>
                <a:tab pos="1364406" algn="l"/>
                <a:tab pos="2050181" algn="l"/>
                <a:tab pos="2735954" algn="l"/>
                <a:tab pos="3421729" algn="l"/>
                <a:tab pos="4107503" algn="l"/>
                <a:tab pos="4793278" algn="l"/>
                <a:tab pos="5479052" algn="l"/>
                <a:tab pos="6164827" algn="l"/>
                <a:tab pos="6850601" algn="l"/>
                <a:tab pos="7536376" algn="l"/>
                <a:tab pos="7743537" algn="l"/>
                <a:tab pos="8080471" algn="l"/>
                <a:tab pos="8081662" algn="l"/>
                <a:tab pos="8082854" algn="l"/>
                <a:tab pos="8084043" algn="l"/>
                <a:tab pos="8085234" algn="l"/>
              </a:tabLst>
            </a:pPr>
            <a:r>
              <a:rPr lang="it-IT" altLang="it-IT" sz="2400" b="1" dirty="0">
                <a:latin typeface="Comic Sans MS" panose="030F0902030302020204" pitchFamily="66" charset="0"/>
              </a:rPr>
              <a:t>Ogni circuito si fonda su 3 aspetti essenziali:</a:t>
            </a:r>
          </a:p>
          <a:p>
            <a:pPr indent="-250022" algn="just">
              <a:lnSpc>
                <a:spcPct val="100000"/>
              </a:lnSpc>
              <a:spcBef>
                <a:spcPts val="525"/>
              </a:spcBef>
              <a:tabLst>
                <a:tab pos="257166" algn="l"/>
                <a:tab pos="678631" algn="l"/>
                <a:tab pos="1364406" algn="l"/>
                <a:tab pos="2050181" algn="l"/>
                <a:tab pos="2735954" algn="l"/>
                <a:tab pos="3421729" algn="l"/>
                <a:tab pos="4107503" algn="l"/>
                <a:tab pos="4793278" algn="l"/>
                <a:tab pos="5479052" algn="l"/>
                <a:tab pos="6164827" algn="l"/>
                <a:tab pos="6850601" algn="l"/>
                <a:tab pos="7536376" algn="l"/>
                <a:tab pos="7743537" algn="l"/>
                <a:tab pos="8080471" algn="l"/>
                <a:tab pos="8081662" algn="l"/>
                <a:tab pos="8082854" algn="l"/>
                <a:tab pos="8084043" algn="l"/>
                <a:tab pos="8085234" algn="l"/>
              </a:tabLst>
            </a:pPr>
            <a:endParaRPr lang="it-IT" altLang="it-IT" sz="2400" b="1" dirty="0">
              <a:latin typeface="Comic Sans MS" panose="030F0902030302020204" pitchFamily="66" charset="0"/>
            </a:endParaRPr>
          </a:p>
          <a:p>
            <a:pPr indent="-250022" algn="just">
              <a:lnSpc>
                <a:spcPct val="100000"/>
              </a:lnSpc>
              <a:spcBef>
                <a:spcPts val="525"/>
              </a:spcBef>
              <a:tabLst>
                <a:tab pos="257166" algn="l"/>
                <a:tab pos="678631" algn="l"/>
                <a:tab pos="1364406" algn="l"/>
                <a:tab pos="2050181" algn="l"/>
                <a:tab pos="2735954" algn="l"/>
                <a:tab pos="3421729" algn="l"/>
                <a:tab pos="4107503" algn="l"/>
                <a:tab pos="4793278" algn="l"/>
                <a:tab pos="5479052" algn="l"/>
                <a:tab pos="6164827" algn="l"/>
                <a:tab pos="6850601" algn="l"/>
                <a:tab pos="7536376" algn="l"/>
                <a:tab pos="7743537" algn="l"/>
                <a:tab pos="8080471" algn="l"/>
                <a:tab pos="8081662" algn="l"/>
                <a:tab pos="8082854" algn="l"/>
                <a:tab pos="8084043" algn="l"/>
                <a:tab pos="8085234" algn="l"/>
              </a:tabLst>
            </a:pPr>
            <a:r>
              <a:rPr lang="it-IT" altLang="it-IT" sz="2400" b="1" dirty="0">
                <a:latin typeface="Comic Sans MS" panose="030F0902030302020204" pitchFamily="66" charset="0"/>
              </a:rPr>
              <a:t>	- avere origine da NUMEROSE AREE CORTICALI TELENCEFALICHE accomunate da funzioni </a:t>
            </a:r>
            <a:r>
              <a:rPr lang="it-IT" altLang="it-IT" sz="2400" b="1" dirty="0" err="1">
                <a:latin typeface="Comic Sans MS" panose="030F0902030302020204" pitchFamily="66" charset="0"/>
              </a:rPr>
              <a:t>neurofunzionali</a:t>
            </a:r>
            <a:r>
              <a:rPr lang="it-IT" altLang="it-IT" sz="2400" b="1" dirty="0">
                <a:latin typeface="Comic Sans MS" panose="030F0902030302020204" pitchFamily="66" charset="0"/>
              </a:rPr>
              <a:t> simili;</a:t>
            </a:r>
          </a:p>
          <a:p>
            <a:pPr marL="0" indent="0" algn="just">
              <a:lnSpc>
                <a:spcPct val="100000"/>
              </a:lnSpc>
              <a:spcBef>
                <a:spcPts val="525"/>
              </a:spcBef>
              <a:buNone/>
              <a:tabLst>
                <a:tab pos="257166" algn="l"/>
                <a:tab pos="678631" algn="l"/>
                <a:tab pos="1364406" algn="l"/>
                <a:tab pos="2050181" algn="l"/>
                <a:tab pos="2735954" algn="l"/>
                <a:tab pos="3421729" algn="l"/>
                <a:tab pos="4107503" algn="l"/>
                <a:tab pos="4793278" algn="l"/>
                <a:tab pos="5479052" algn="l"/>
                <a:tab pos="6164827" algn="l"/>
                <a:tab pos="6850601" algn="l"/>
                <a:tab pos="7536376" algn="l"/>
                <a:tab pos="7743537" algn="l"/>
                <a:tab pos="8080471" algn="l"/>
                <a:tab pos="8081662" algn="l"/>
                <a:tab pos="8082854" algn="l"/>
                <a:tab pos="8084043" algn="l"/>
                <a:tab pos="8085234" algn="l"/>
              </a:tabLst>
            </a:pPr>
            <a:endParaRPr lang="it-IT" altLang="it-IT" sz="2400" b="1" dirty="0">
              <a:latin typeface="Comic Sans MS" panose="030F0902030302020204" pitchFamily="66" charset="0"/>
            </a:endParaRPr>
          </a:p>
          <a:p>
            <a:pPr indent="-250022" algn="just">
              <a:lnSpc>
                <a:spcPct val="100000"/>
              </a:lnSpc>
              <a:spcBef>
                <a:spcPts val="525"/>
              </a:spcBef>
              <a:tabLst>
                <a:tab pos="257166" algn="l"/>
                <a:tab pos="678631" algn="l"/>
                <a:tab pos="1364406" algn="l"/>
                <a:tab pos="2050181" algn="l"/>
                <a:tab pos="2735954" algn="l"/>
                <a:tab pos="3421729" algn="l"/>
                <a:tab pos="4107503" algn="l"/>
                <a:tab pos="4793278" algn="l"/>
                <a:tab pos="5479052" algn="l"/>
                <a:tab pos="6164827" algn="l"/>
                <a:tab pos="6850601" algn="l"/>
                <a:tab pos="7536376" algn="l"/>
                <a:tab pos="7743537" algn="l"/>
                <a:tab pos="8080471" algn="l"/>
                <a:tab pos="8081662" algn="l"/>
                <a:tab pos="8082854" algn="l"/>
                <a:tab pos="8084043" algn="l"/>
                <a:tab pos="8085234" algn="l"/>
              </a:tabLst>
            </a:pPr>
            <a:r>
              <a:rPr lang="it-IT" altLang="it-IT" sz="2400" b="1" dirty="0">
                <a:latin typeface="Comic Sans MS" panose="030F0902030302020204" pitchFamily="66" charset="0"/>
              </a:rPr>
              <a:t>	- raggiungere SPECIFICI NUCLEI DELLA BASE e, successivamente, NUCLEI DI RITRASMISSIONE SPECIFICI DEL TALAMO;</a:t>
            </a:r>
          </a:p>
          <a:p>
            <a:pPr marL="0" indent="0" algn="just">
              <a:lnSpc>
                <a:spcPct val="100000"/>
              </a:lnSpc>
              <a:spcBef>
                <a:spcPts val="525"/>
              </a:spcBef>
              <a:buNone/>
              <a:tabLst>
                <a:tab pos="257166" algn="l"/>
                <a:tab pos="678631" algn="l"/>
                <a:tab pos="1364406" algn="l"/>
                <a:tab pos="2050181" algn="l"/>
                <a:tab pos="2735954" algn="l"/>
                <a:tab pos="3421729" algn="l"/>
                <a:tab pos="4107503" algn="l"/>
                <a:tab pos="4793278" algn="l"/>
                <a:tab pos="5479052" algn="l"/>
                <a:tab pos="6164827" algn="l"/>
                <a:tab pos="6850601" algn="l"/>
                <a:tab pos="7536376" algn="l"/>
                <a:tab pos="7743537" algn="l"/>
                <a:tab pos="8080471" algn="l"/>
                <a:tab pos="8081662" algn="l"/>
                <a:tab pos="8082854" algn="l"/>
                <a:tab pos="8084043" algn="l"/>
                <a:tab pos="8085234" algn="l"/>
              </a:tabLst>
            </a:pPr>
            <a:endParaRPr lang="it-IT" altLang="it-IT" sz="2400" b="1" dirty="0">
              <a:latin typeface="Comic Sans MS" panose="030F0902030302020204" pitchFamily="66" charset="0"/>
            </a:endParaRPr>
          </a:p>
          <a:p>
            <a:pPr indent="-250022" algn="just">
              <a:lnSpc>
                <a:spcPct val="100000"/>
              </a:lnSpc>
              <a:spcBef>
                <a:spcPts val="525"/>
              </a:spcBef>
              <a:tabLst>
                <a:tab pos="257166" algn="l"/>
                <a:tab pos="678631" algn="l"/>
                <a:tab pos="1364406" algn="l"/>
                <a:tab pos="2050181" algn="l"/>
                <a:tab pos="2735954" algn="l"/>
                <a:tab pos="3421729" algn="l"/>
                <a:tab pos="4107503" algn="l"/>
                <a:tab pos="4793278" algn="l"/>
                <a:tab pos="5479052" algn="l"/>
                <a:tab pos="6164827" algn="l"/>
                <a:tab pos="6850601" algn="l"/>
                <a:tab pos="7536376" algn="l"/>
                <a:tab pos="7743537" algn="l"/>
                <a:tab pos="8080471" algn="l"/>
                <a:tab pos="8081662" algn="l"/>
                <a:tab pos="8082854" algn="l"/>
                <a:tab pos="8084043" algn="l"/>
                <a:tab pos="8085234" algn="l"/>
              </a:tabLst>
            </a:pPr>
            <a:r>
              <a:rPr lang="it-IT" altLang="it-IT" sz="2400" b="1" dirty="0">
                <a:latin typeface="Comic Sans MS" panose="030F0902030302020204" pitchFamily="66" charset="0"/>
              </a:rPr>
              <a:t>	- raggiungere, come proiezione finale, aree del LOBO FRONTALE del Telencefalo.</a:t>
            </a:r>
          </a:p>
        </p:txBody>
      </p:sp>
    </p:spTree>
    <p:extLst>
      <p:ext uri="{BB962C8B-B14F-4D97-AF65-F5344CB8AC3E}">
        <p14:creationId xmlns:p14="http://schemas.microsoft.com/office/powerpoint/2010/main" val="231341380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8051761-CFF4-FA43-BA2B-000D0493E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>
            <a:normAutofit/>
          </a:bodyPr>
          <a:lstStyle/>
          <a:p>
            <a:pPr algn="ctr"/>
            <a:r>
              <a:rPr lang="it-IT" altLang="it-IT" sz="3200" b="1" dirty="0">
                <a:latin typeface="Gurmukhi MN" panose="02020600050405020304" pitchFamily="18" charset="0"/>
                <a:cs typeface="Gurmukhi MN" panose="02020600050405020304" pitchFamily="18" charset="0"/>
              </a:rPr>
              <a:t>NUCLEI [</a:t>
            </a:r>
            <a:r>
              <a:rPr lang="it-IT" altLang="it-IT" sz="3200" b="1" i="1" dirty="0">
                <a:latin typeface="Gurmukhi MN" panose="02020600050405020304" pitchFamily="18" charset="0"/>
                <a:cs typeface="Gurmukhi MN" panose="02020600050405020304" pitchFamily="18" charset="0"/>
              </a:rPr>
              <a:t>GANGLI </a:t>
            </a:r>
            <a:r>
              <a:rPr lang="it-IT" altLang="it-IT" sz="3200" b="1" dirty="0">
                <a:latin typeface="Gurmukhi MN" panose="02020600050405020304" pitchFamily="18" charset="0"/>
                <a:cs typeface="Gurmukhi MN" panose="02020600050405020304" pitchFamily="18" charset="0"/>
              </a:rPr>
              <a:t>] DELLA BASE</a:t>
            </a:r>
            <a:endParaRPr lang="it-IT" sz="320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4CDE61D-9F2C-B94F-BD8D-18CD435CEE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6688" y="914400"/>
            <a:ext cx="8310623" cy="5943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sz="2600" b="1" dirty="0">
                <a:latin typeface="Chalkboard" panose="03050602040202020205" pitchFamily="66" charset="77"/>
              </a:rPr>
              <a:t>Formazioni Telencefaliche Sottocorticali di Sostanza Grigia.</a:t>
            </a:r>
          </a:p>
          <a:p>
            <a:pPr marL="0" indent="0">
              <a:buNone/>
            </a:pPr>
            <a:r>
              <a:rPr lang="it-IT" sz="2600" b="1" dirty="0">
                <a:latin typeface="Chalkboard" panose="03050602040202020205" pitchFamily="66" charset="77"/>
              </a:rPr>
              <a:t>I NUCLEI costituenti, localizzati in stretta vicinanza del Talamo, sono:</a:t>
            </a:r>
          </a:p>
          <a:p>
            <a:pPr marL="0" indent="0">
              <a:buNone/>
            </a:pPr>
            <a:endParaRPr lang="it-IT" sz="2600" b="1" dirty="0">
              <a:latin typeface="Chalkboard" panose="03050602040202020205" pitchFamily="66" charset="77"/>
            </a:endParaRPr>
          </a:p>
          <a:p>
            <a:pPr>
              <a:buFontTx/>
              <a:buChar char="-"/>
            </a:pPr>
            <a:r>
              <a:rPr lang="it-IT" sz="2600" b="1" dirty="0">
                <a:latin typeface="Chalkboard" panose="03050602040202020205" pitchFamily="66" charset="77"/>
              </a:rPr>
              <a:t>NUCLEO CAUDATO</a:t>
            </a:r>
          </a:p>
          <a:p>
            <a:pPr>
              <a:buFontTx/>
              <a:buChar char="-"/>
            </a:pPr>
            <a:r>
              <a:rPr lang="it-IT" sz="2600" b="1" dirty="0">
                <a:latin typeface="Chalkboard" panose="03050602040202020205" pitchFamily="66" charset="77"/>
              </a:rPr>
              <a:t>NUCLEO LENTICOLARE (o LENTIFORME), suddiviso in PUTAMEN e GLOBO PALLIDO</a:t>
            </a:r>
          </a:p>
          <a:p>
            <a:pPr marL="0" indent="0">
              <a:buNone/>
            </a:pPr>
            <a:r>
              <a:rPr lang="it-IT" sz="2600" b="1" dirty="0">
                <a:latin typeface="Chalkboard" panose="03050602040202020205" pitchFamily="66" charset="77"/>
              </a:rPr>
              <a:t>Morfo-funzionalmente il NUCLEO CAUDATO con il PUTAMEN del Nucleo Lenticolare costituisce il CORPO STRIATO.</a:t>
            </a:r>
          </a:p>
          <a:p>
            <a:pPr marL="0" indent="0">
              <a:buNone/>
            </a:pPr>
            <a:r>
              <a:rPr lang="it-IT" sz="2600" b="1" dirty="0">
                <a:latin typeface="Chalkboard" panose="03050602040202020205" pitchFamily="66" charset="77"/>
              </a:rPr>
              <a:t>Correlati funzionalmente a queste strutture telencefaliche sono il NUCLEO SUBTALAMICO (Diencefalo) e la SUBSTANTIA NIGRA (con una Pars </a:t>
            </a:r>
            <a:r>
              <a:rPr lang="it-IT" sz="2600" b="1" dirty="0" err="1">
                <a:latin typeface="Chalkboard" panose="03050602040202020205" pitchFamily="66" charset="77"/>
              </a:rPr>
              <a:t>Compacta</a:t>
            </a:r>
            <a:r>
              <a:rPr lang="it-IT" sz="2600" b="1" dirty="0">
                <a:latin typeface="Chalkboard" panose="03050602040202020205" pitchFamily="66" charset="77"/>
              </a:rPr>
              <a:t> e una Pars </a:t>
            </a:r>
            <a:r>
              <a:rPr lang="it-IT" sz="2600" b="1" dirty="0" err="1">
                <a:latin typeface="Chalkboard" panose="03050602040202020205" pitchFamily="66" charset="77"/>
              </a:rPr>
              <a:t>Reticulata</a:t>
            </a:r>
            <a:r>
              <a:rPr lang="it-IT" sz="2600" b="1" dirty="0">
                <a:latin typeface="Chalkboard" panose="03050602040202020205" pitchFamily="66" charset="77"/>
              </a:rPr>
              <a:t>) del Mesencefalo. </a:t>
            </a:r>
          </a:p>
          <a:p>
            <a:pPr>
              <a:buFontTx/>
              <a:buChar char="-"/>
            </a:pPr>
            <a:endParaRPr lang="it-IT" b="1" dirty="0">
              <a:latin typeface="Chalkboard" panose="03050602040202020205" pitchFamily="66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72882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>
            <a:extLst>
              <a:ext uri="{FF2B5EF4-FFF2-40B4-BE49-F238E27FC236}">
                <a16:creationId xmlns:a16="http://schemas.microsoft.com/office/drawing/2014/main" id="{A8D225F8-64C2-43D0-B8AB-9D6A31CDFE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92288"/>
            <a:ext cx="9144000" cy="454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-6000" contrast="12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194" name="Text Box 2">
            <a:extLst>
              <a:ext uri="{FF2B5EF4-FFF2-40B4-BE49-F238E27FC236}">
                <a16:creationId xmlns:a16="http://schemas.microsoft.com/office/drawing/2014/main" id="{586DE4C2-B45A-44EC-B22C-D0FEB3AE3C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3078" y="4868863"/>
            <a:ext cx="5473700" cy="398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ts val="1250"/>
              </a:spcBef>
              <a:buClrTx/>
              <a:buFontTx/>
              <a:buNone/>
            </a:pPr>
            <a:r>
              <a:rPr lang="it-IT" altLang="it-IT" sz="2000" dirty="0">
                <a:solidFill>
                  <a:srgbClr val="292929"/>
                </a:solidFill>
                <a:latin typeface="Arial Black" panose="020B0A04020102020204" pitchFamily="34" charset="0"/>
              </a:rPr>
              <a:t>pars </a:t>
            </a:r>
            <a:r>
              <a:rPr lang="it-IT" altLang="it-IT" sz="2000" dirty="0" err="1">
                <a:solidFill>
                  <a:srgbClr val="292929"/>
                </a:solidFill>
                <a:latin typeface="Arial Black" panose="020B0A04020102020204" pitchFamily="34" charset="0"/>
              </a:rPr>
              <a:t>compacta</a:t>
            </a:r>
            <a:r>
              <a:rPr lang="it-IT" altLang="it-IT" sz="2000" dirty="0">
                <a:solidFill>
                  <a:srgbClr val="292929"/>
                </a:solidFill>
                <a:latin typeface="Arial Black" panose="020B0A04020102020204" pitchFamily="34" charset="0"/>
              </a:rPr>
              <a:t> e pars </a:t>
            </a:r>
            <a:r>
              <a:rPr lang="it-IT" altLang="it-IT" sz="2000" dirty="0" err="1">
                <a:solidFill>
                  <a:srgbClr val="292929"/>
                </a:solidFill>
                <a:latin typeface="Arial Black" panose="020B0A04020102020204" pitchFamily="34" charset="0"/>
              </a:rPr>
              <a:t>reticulata</a:t>
            </a:r>
            <a:endParaRPr lang="it-IT" altLang="it-IT" sz="2000" dirty="0">
              <a:solidFill>
                <a:srgbClr val="292929"/>
              </a:solidFill>
              <a:latin typeface="Arial Black" panose="020B0A04020102020204" pitchFamily="34" charset="0"/>
            </a:endParaRP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DD0B1AB9-1FA4-4A34-92F0-353E1EB20C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5388" y="107768"/>
            <a:ext cx="4593223" cy="586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it-IT" altLang="it-IT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pperplate" panose="02000504000000020004" pitchFamily="2" charset="77"/>
                <a:cs typeface="Arial" panose="020B0604020202020204" pitchFamily="34" charset="0"/>
              </a:rPr>
              <a:t>NUCLEI DELLA BASE </a:t>
            </a:r>
          </a:p>
        </p:txBody>
      </p:sp>
      <p:sp>
        <p:nvSpPr>
          <p:cNvPr id="8196" name="Text Box 4">
            <a:extLst>
              <a:ext uri="{FF2B5EF4-FFF2-40B4-BE49-F238E27FC236}">
                <a16:creationId xmlns:a16="http://schemas.microsoft.com/office/drawing/2014/main" id="{AFD5B254-5ECD-401A-A124-CD6606372F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8675" y="3652838"/>
            <a:ext cx="2160588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buClrTx/>
              <a:buFontTx/>
              <a:buNone/>
            </a:pPr>
            <a:r>
              <a:rPr lang="it-IT" altLang="it-IT">
                <a:solidFill>
                  <a:srgbClr val="29292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(LENTICOLARE)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19E4A921-400C-8F4F-92D0-ADFBA4815C44}"/>
              </a:ext>
            </a:extLst>
          </p:cNvPr>
          <p:cNvSpPr/>
          <p:nvPr/>
        </p:nvSpPr>
        <p:spPr bwMode="auto">
          <a:xfrm>
            <a:off x="0" y="1707287"/>
            <a:ext cx="3275856" cy="3566517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20975980-E94F-9B4F-8E6D-6581F299EA0D}"/>
              </a:ext>
            </a:extLst>
          </p:cNvPr>
          <p:cNvSpPr txBox="1"/>
          <p:nvPr/>
        </p:nvSpPr>
        <p:spPr>
          <a:xfrm>
            <a:off x="323528" y="787647"/>
            <a:ext cx="2376264" cy="83099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FF0000"/>
                </a:solidFill>
              </a:rPr>
              <a:t>SUDDIVISIONE ANATOMICA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14E3F91F-F45C-4848-9B9D-6770B135416C}"/>
              </a:ext>
            </a:extLst>
          </p:cNvPr>
          <p:cNvSpPr/>
          <p:nvPr/>
        </p:nvSpPr>
        <p:spPr bwMode="auto">
          <a:xfrm>
            <a:off x="3473078" y="1693350"/>
            <a:ext cx="5670922" cy="3017857"/>
          </a:xfrm>
          <a:prstGeom prst="rect">
            <a:avLst/>
          </a:prstGeom>
          <a:noFill/>
          <a:ln w="762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7D0AC73B-D631-4C43-B969-FF1222683796}"/>
              </a:ext>
            </a:extLst>
          </p:cNvPr>
          <p:cNvSpPr txBox="1"/>
          <p:nvPr/>
        </p:nvSpPr>
        <p:spPr>
          <a:xfrm>
            <a:off x="4631684" y="778539"/>
            <a:ext cx="2376264" cy="830997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chemeClr val="accent6"/>
                </a:solidFill>
              </a:rPr>
              <a:t>SUDDIVISIONE </a:t>
            </a:r>
          </a:p>
          <a:p>
            <a:pPr algn="ctr"/>
            <a:r>
              <a:rPr lang="it-IT" sz="2400" b="1" dirty="0">
                <a:solidFill>
                  <a:schemeClr val="accent6"/>
                </a:solidFill>
              </a:rPr>
              <a:t>FUNZIONALE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Segnaposto contenuto 3" descr="0630.gif">
            <a:extLst>
              <a:ext uri="{FF2B5EF4-FFF2-40B4-BE49-F238E27FC236}">
                <a16:creationId xmlns:a16="http://schemas.microsoft.com/office/drawing/2014/main" id="{50B1D9E4-4E0F-5B42-9D20-7B9B17E99BDB}"/>
              </a:ext>
            </a:extLst>
          </p:cNvPr>
          <p:cNvPicPr>
            <a:picLocks noGrp="1" noChangeAspect="1"/>
          </p:cNvPicPr>
          <p:nvPr>
            <p:ph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7" t="7614" r="49193" b="57274"/>
          <a:stretch/>
        </p:blipFill>
        <p:spPr>
          <a:xfrm>
            <a:off x="-10147" y="1412776"/>
            <a:ext cx="9146761" cy="3995137"/>
          </a:xfrm>
        </p:spPr>
      </p:pic>
    </p:spTree>
    <p:extLst>
      <p:ext uri="{BB962C8B-B14F-4D97-AF65-F5344CB8AC3E}">
        <p14:creationId xmlns:p14="http://schemas.microsoft.com/office/powerpoint/2010/main" val="12624732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>
            <a:extLst>
              <a:ext uri="{FF2B5EF4-FFF2-40B4-BE49-F238E27FC236}">
                <a16:creationId xmlns:a16="http://schemas.microsoft.com/office/drawing/2014/main" id="{072A0587-BA71-584A-9B96-AFE4FA3B4A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" y="1989138"/>
            <a:ext cx="9144000" cy="43926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42" name="Text Box 2">
            <a:extLst>
              <a:ext uri="{FF2B5EF4-FFF2-40B4-BE49-F238E27FC236}">
                <a16:creationId xmlns:a16="http://schemas.microsoft.com/office/drawing/2014/main" id="{2B19192C-0D54-5548-A2CB-C2271B9A30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76250"/>
            <a:ext cx="9144000" cy="1061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>
              <a:spcBef>
                <a:spcPts val="2000"/>
              </a:spcBef>
              <a:buClrTx/>
              <a:buFontTx/>
              <a:buNone/>
            </a:pPr>
            <a:r>
              <a:rPr lang="it-IT" altLang="it-IT" sz="3200" b="1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COMPONENTI DEI NUCLEI DELLA BASE</a:t>
            </a:r>
          </a:p>
          <a:p>
            <a:pPr algn="ctr">
              <a:spcBef>
                <a:spcPts val="1250"/>
              </a:spcBef>
              <a:buClrTx/>
              <a:buFontTx/>
              <a:buNone/>
            </a:pPr>
            <a:r>
              <a:rPr lang="it-IT" altLang="it-IT" sz="2000" b="1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(suddivisi a seconda delle loro connessioni)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0D036574-806C-8F41-8C02-45D08A0AB006}"/>
              </a:ext>
            </a:extLst>
          </p:cNvPr>
          <p:cNvSpPr txBox="1"/>
          <p:nvPr/>
        </p:nvSpPr>
        <p:spPr>
          <a:xfrm>
            <a:off x="6804248" y="2204864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rgbClr val="FF0000"/>
                </a:solidFill>
                <a:latin typeface="Arial Rounded MT Bold" panose="020F0704030504030204" pitchFamily="34" charset="77"/>
              </a:rPr>
              <a:t>CORPO STRIATO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1BB26CA2-ACBC-BB48-AA62-A3103723132F}"/>
              </a:ext>
            </a:extLst>
          </p:cNvPr>
          <p:cNvSpPr/>
          <p:nvPr/>
        </p:nvSpPr>
        <p:spPr bwMode="auto">
          <a:xfrm>
            <a:off x="4572000" y="2780928"/>
            <a:ext cx="2736304" cy="36004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953881B7-E0CE-0043-B8D3-13126C93EBA6}"/>
              </a:ext>
            </a:extLst>
          </p:cNvPr>
          <p:cNvSpPr/>
          <p:nvPr/>
        </p:nvSpPr>
        <p:spPr bwMode="auto">
          <a:xfrm>
            <a:off x="5796136" y="3861048"/>
            <a:ext cx="1152128" cy="36004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C34C6E13-C2E5-1946-B063-25976455266F}"/>
              </a:ext>
            </a:extLst>
          </p:cNvPr>
          <p:cNvSpPr/>
          <p:nvPr/>
        </p:nvSpPr>
        <p:spPr bwMode="auto">
          <a:xfrm>
            <a:off x="4572000" y="6021288"/>
            <a:ext cx="3348372" cy="36046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F7E83BD0-6A59-A940-9C4D-E6F134961A24}"/>
              </a:ext>
            </a:extLst>
          </p:cNvPr>
          <p:cNvSpPr/>
          <p:nvPr/>
        </p:nvSpPr>
        <p:spPr bwMode="auto">
          <a:xfrm>
            <a:off x="8892480" y="3429000"/>
            <a:ext cx="144016" cy="21602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A836D677-280A-1732-2ED1-1B53427C8860}"/>
              </a:ext>
            </a:extLst>
          </p:cNvPr>
          <p:cNvSpPr/>
          <p:nvPr/>
        </p:nvSpPr>
        <p:spPr bwMode="auto">
          <a:xfrm>
            <a:off x="4644008" y="3861048"/>
            <a:ext cx="1152128" cy="36004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4AB587E0-3494-3FAE-57C2-C0FE5D0ED82C}"/>
              </a:ext>
            </a:extLst>
          </p:cNvPr>
          <p:cNvSpPr/>
          <p:nvPr/>
        </p:nvSpPr>
        <p:spPr bwMode="auto">
          <a:xfrm>
            <a:off x="4572000" y="4154896"/>
            <a:ext cx="432048" cy="36004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kumimoji="0" lang="it-IT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SimSun" panose="02010600030101010101" pitchFamily="2" charset="-122"/>
              </a:rPr>
              <a:t>2.</a:t>
            </a:r>
          </a:p>
        </p:txBody>
      </p:sp>
    </p:spTree>
    <p:extLst>
      <p:ext uri="{BB962C8B-B14F-4D97-AF65-F5344CB8AC3E}">
        <p14:creationId xmlns:p14="http://schemas.microsoft.com/office/powerpoint/2010/main" val="175177513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>
            <a:extLst>
              <a:ext uri="{FF2B5EF4-FFF2-40B4-BE49-F238E27FC236}">
                <a16:creationId xmlns:a16="http://schemas.microsoft.com/office/drawing/2014/main" id="{960AFE48-AC03-4B2B-B39F-7EEB6FF854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14301"/>
            <a:ext cx="8981162" cy="857250"/>
          </a:xfrm>
          <a:ln/>
        </p:spPr>
        <p:txBody>
          <a:bodyPr vert="horz" wrap="square" lIns="67500" tIns="35100" rIns="67500" bIns="351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0000"/>
              </a:lnSpc>
              <a:tabLst>
                <a:tab pos="542905" algn="l"/>
                <a:tab pos="1085811" algn="l"/>
                <a:tab pos="1628715" algn="l"/>
                <a:tab pos="2171619" algn="l"/>
                <a:tab pos="2714524" algn="l"/>
                <a:tab pos="3257430" algn="l"/>
                <a:tab pos="3800334" algn="l"/>
                <a:tab pos="4343239" algn="l"/>
                <a:tab pos="4886143" algn="l"/>
                <a:tab pos="5429049" algn="l"/>
                <a:tab pos="5971954" algn="l"/>
              </a:tabLst>
            </a:pPr>
            <a:r>
              <a:rPr lang="it-IT" altLang="it-IT" sz="3200" b="1" dirty="0">
                <a:latin typeface="Gurmukhi MN" panose="02020600050405020304" pitchFamily="18" charset="0"/>
                <a:cs typeface="Gurmukhi MN" panose="02020600050405020304" pitchFamily="18" charset="0"/>
              </a:rPr>
              <a:t>SUBSTANTIA NIGRA (SOSTANZA NERA)</a:t>
            </a:r>
          </a:p>
        </p:txBody>
      </p:sp>
      <p:sp>
        <p:nvSpPr>
          <p:cNvPr id="10242" name="Rectangle 2">
            <a:extLst>
              <a:ext uri="{FF2B5EF4-FFF2-40B4-BE49-F238E27FC236}">
                <a16:creationId xmlns:a16="http://schemas.microsoft.com/office/drawing/2014/main" id="{9215909E-AEAD-4B52-8868-C895D0974D8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23652" y="836712"/>
            <a:ext cx="8441610" cy="5792504"/>
          </a:xfrm>
          <a:ln/>
        </p:spPr>
        <p:txBody>
          <a:bodyPr vert="horz" wrap="square" lIns="67500" tIns="35100" rIns="67500" bIns="35100" numCol="1" rtlCol="0" anchor="t" anchorCtr="0" compatLnSpc="1">
            <a:prstTxWarp prst="textNoShape">
              <a:avLst/>
            </a:prstTxWarp>
            <a:normAutofit/>
          </a:bodyPr>
          <a:lstStyle/>
          <a:p>
            <a:pPr indent="-250022">
              <a:lnSpc>
                <a:spcPct val="100000"/>
              </a:lnSpc>
              <a:spcBef>
                <a:spcPts val="525"/>
              </a:spcBef>
              <a:tabLst>
                <a:tab pos="542905" algn="l"/>
                <a:tab pos="1085811" algn="l"/>
                <a:tab pos="1628715" algn="l"/>
                <a:tab pos="2171619" algn="l"/>
                <a:tab pos="2714524" algn="l"/>
                <a:tab pos="3257430" algn="l"/>
                <a:tab pos="3800334" algn="l"/>
                <a:tab pos="4343239" algn="l"/>
                <a:tab pos="4886143" algn="l"/>
                <a:tab pos="5429049" algn="l"/>
                <a:tab pos="5971954" algn="l"/>
              </a:tabLst>
            </a:pPr>
            <a:r>
              <a:rPr lang="it-IT" altLang="it-IT" sz="2600" dirty="0">
                <a:latin typeface="Copperplate Gothic Bold" panose="020E0705020206020404" pitchFamily="34" charset="77"/>
              </a:rPr>
              <a:t>Costituita da due parti:</a:t>
            </a:r>
          </a:p>
          <a:p>
            <a:pPr indent="-250022">
              <a:lnSpc>
                <a:spcPct val="100000"/>
              </a:lnSpc>
              <a:spcBef>
                <a:spcPts val="525"/>
              </a:spcBef>
              <a:tabLst>
                <a:tab pos="542905" algn="l"/>
                <a:tab pos="1085811" algn="l"/>
                <a:tab pos="1628715" algn="l"/>
                <a:tab pos="2171619" algn="l"/>
                <a:tab pos="2714524" algn="l"/>
                <a:tab pos="3257430" algn="l"/>
                <a:tab pos="3800334" algn="l"/>
                <a:tab pos="4343239" algn="l"/>
                <a:tab pos="4886143" algn="l"/>
                <a:tab pos="5429049" algn="l"/>
                <a:tab pos="5971954" algn="l"/>
              </a:tabLst>
            </a:pPr>
            <a:endParaRPr lang="it-IT" altLang="it-IT" sz="2600" dirty="0">
              <a:latin typeface="Copperplate Gothic Bold" panose="020E0705020206020404" pitchFamily="34" charset="77"/>
            </a:endParaRPr>
          </a:p>
          <a:p>
            <a:pPr marL="255975" indent="-250022">
              <a:lnSpc>
                <a:spcPct val="100000"/>
              </a:lnSpc>
              <a:spcBef>
                <a:spcPts val="525"/>
              </a:spcBef>
              <a:buClr>
                <a:schemeClr val="tx1"/>
              </a:buClr>
              <a:buFont typeface="Arial Black" panose="020B0A04020102020204" pitchFamily="34" charset="0"/>
              <a:buChar char="•"/>
              <a:tabLst>
                <a:tab pos="542905" algn="l"/>
                <a:tab pos="1085811" algn="l"/>
                <a:tab pos="1628715" algn="l"/>
                <a:tab pos="2171619" algn="l"/>
                <a:tab pos="2714524" algn="l"/>
                <a:tab pos="3257430" algn="l"/>
                <a:tab pos="3800334" algn="l"/>
                <a:tab pos="4343239" algn="l"/>
                <a:tab pos="4886143" algn="l"/>
                <a:tab pos="5429049" algn="l"/>
                <a:tab pos="5971954" algn="l"/>
              </a:tabLst>
            </a:pPr>
            <a:r>
              <a:rPr lang="it-IT" altLang="it-IT" sz="2600" dirty="0">
                <a:latin typeface="Copperplate Gothic Bold" panose="020E0705020206020404" pitchFamily="34" charset="77"/>
              </a:rPr>
              <a:t>PARS RETICULATA (appartiene ai nuclei </a:t>
            </a:r>
            <a:r>
              <a:rPr lang="it-IT" altLang="it-IT" sz="2600" b="1" dirty="0">
                <a:latin typeface="Copperplate Gothic Bold" panose="020E0705020206020404" pitchFamily="34" charset="77"/>
              </a:rPr>
              <a:t>EFFERENTI dai Nuclei della Base,</a:t>
            </a:r>
            <a:r>
              <a:rPr lang="it-IT" altLang="it-IT" sz="2600" dirty="0">
                <a:latin typeface="Copperplate Gothic Bold" panose="020E0705020206020404" pitchFamily="34" charset="77"/>
              </a:rPr>
              <a:t> che proiettano al talamo e al tronco encefalico);</a:t>
            </a:r>
          </a:p>
          <a:p>
            <a:pPr indent="-250022">
              <a:lnSpc>
                <a:spcPct val="100000"/>
              </a:lnSpc>
              <a:spcBef>
                <a:spcPts val="525"/>
              </a:spcBef>
              <a:buClr>
                <a:schemeClr val="tx1"/>
              </a:buClr>
              <a:tabLst>
                <a:tab pos="542905" algn="l"/>
                <a:tab pos="1085811" algn="l"/>
                <a:tab pos="1628715" algn="l"/>
                <a:tab pos="2171619" algn="l"/>
                <a:tab pos="2714524" algn="l"/>
                <a:tab pos="3257430" algn="l"/>
                <a:tab pos="3800334" algn="l"/>
                <a:tab pos="4343239" algn="l"/>
                <a:tab pos="4886143" algn="l"/>
                <a:tab pos="5429049" algn="l"/>
                <a:tab pos="5971954" algn="l"/>
              </a:tabLst>
            </a:pPr>
            <a:endParaRPr lang="it-IT" altLang="it-IT" sz="2600" dirty="0">
              <a:latin typeface="Copperplate Gothic Bold" panose="020E0705020206020404" pitchFamily="34" charset="77"/>
            </a:endParaRPr>
          </a:p>
          <a:p>
            <a:pPr marL="255975" indent="-250022">
              <a:lnSpc>
                <a:spcPct val="100000"/>
              </a:lnSpc>
              <a:spcBef>
                <a:spcPts val="525"/>
              </a:spcBef>
              <a:buClr>
                <a:schemeClr val="tx1"/>
              </a:buClr>
              <a:buFont typeface="Arial Black" panose="020B0A04020102020204" pitchFamily="34" charset="0"/>
              <a:buChar char="•"/>
              <a:tabLst>
                <a:tab pos="542905" algn="l"/>
                <a:tab pos="1085811" algn="l"/>
                <a:tab pos="1628715" algn="l"/>
                <a:tab pos="2171619" algn="l"/>
                <a:tab pos="2714524" algn="l"/>
                <a:tab pos="3257430" algn="l"/>
                <a:tab pos="3800334" algn="l"/>
                <a:tab pos="4343239" algn="l"/>
                <a:tab pos="4886143" algn="l"/>
                <a:tab pos="5429049" algn="l"/>
                <a:tab pos="5971954" algn="l"/>
              </a:tabLst>
            </a:pPr>
            <a:r>
              <a:rPr lang="it-IT" altLang="it-IT" sz="2600" dirty="0">
                <a:latin typeface="Copperplate Gothic Bold" panose="020E0705020206020404" pitchFamily="34" charset="77"/>
              </a:rPr>
              <a:t>PARS COMPACTA (appartiene ai </a:t>
            </a:r>
            <a:r>
              <a:rPr lang="it-IT" altLang="it-IT" sz="2600" b="1" dirty="0">
                <a:latin typeface="Copperplate Gothic Bold" panose="020E0705020206020404" pitchFamily="34" charset="77"/>
              </a:rPr>
              <a:t>NUCLEI INTRINSECI</a:t>
            </a:r>
            <a:r>
              <a:rPr lang="it-IT" altLang="it-IT" sz="2600" dirty="0">
                <a:latin typeface="Copperplate Gothic Bold" panose="020E0705020206020404" pitchFamily="34" charset="77"/>
              </a:rPr>
              <a:t> dei Nuclei della Base e contiene neuroni dopaminergici i cui assoni formano il FASCIO NIGROSTRIATALE, raggiungendo il CORPO STRIATO).</a:t>
            </a:r>
          </a:p>
        </p:txBody>
      </p:sp>
    </p:spTree>
    <p:extLst>
      <p:ext uri="{BB962C8B-B14F-4D97-AF65-F5344CB8AC3E}">
        <p14:creationId xmlns:p14="http://schemas.microsoft.com/office/powerpoint/2010/main" val="196388785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Arial"/>
        <a:ea typeface=""/>
        <a:cs typeface="Lucida Sans Unicode"/>
      </a:majorFont>
      <a:minorFont>
        <a:latin typeface="Times New Roman"/>
        <a:ea typeface="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Strutturato">
  <a:themeElements>
    <a:clrScheme name="1_Strutturato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1_Strutturato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rutturato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to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3849</TotalTime>
  <Words>760</Words>
  <Application>Microsoft Macintosh PowerPoint</Application>
  <PresentationFormat>Presentazione su schermo (4:3)</PresentationFormat>
  <Paragraphs>142</Paragraphs>
  <Slides>21</Slides>
  <Notes>18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13</vt:i4>
      </vt:variant>
      <vt:variant>
        <vt:lpstr>Tema</vt:lpstr>
      </vt:variant>
      <vt:variant>
        <vt:i4>5</vt:i4>
      </vt:variant>
      <vt:variant>
        <vt:lpstr>Titoli diapositive</vt:lpstr>
      </vt:variant>
      <vt:variant>
        <vt:i4>21</vt:i4>
      </vt:variant>
    </vt:vector>
  </HeadingPairs>
  <TitlesOfParts>
    <vt:vector size="39" baseType="lpstr">
      <vt:lpstr>Arial</vt:lpstr>
      <vt:lpstr>Arial Black</vt:lpstr>
      <vt:lpstr>Arial Rounded MT Bold</vt:lpstr>
      <vt:lpstr>Calibri</vt:lpstr>
      <vt:lpstr>Calibri Light</vt:lpstr>
      <vt:lpstr>Chalkboard</vt:lpstr>
      <vt:lpstr>Comic Sans MS</vt:lpstr>
      <vt:lpstr>Copperplate</vt:lpstr>
      <vt:lpstr>Copperplate Gothic Bold</vt:lpstr>
      <vt:lpstr>Gurmukhi MN</vt:lpstr>
      <vt:lpstr>Tahoma</vt:lpstr>
      <vt:lpstr>Times New Roman</vt:lpstr>
      <vt:lpstr>Wingdings</vt:lpstr>
      <vt:lpstr>Tema di Office</vt:lpstr>
      <vt:lpstr>Tema di Office</vt:lpstr>
      <vt:lpstr>Tema di Office</vt:lpstr>
      <vt:lpstr>1_Tema di Office</vt:lpstr>
      <vt:lpstr>1_Strutturato</vt:lpstr>
      <vt:lpstr>NUCLEI [GANGLI] DELLA BASE</vt:lpstr>
      <vt:lpstr>Presentazione standard di PowerPoint</vt:lpstr>
      <vt:lpstr>CIRCUITI  FONDAMENTALI relativi ai Nuclei della Base</vt:lpstr>
      <vt:lpstr>CIRCUITI NEURONALI DEI  NUCLEI DELLA BASE</vt:lpstr>
      <vt:lpstr>NUCLEI [GANGLI ] DELLA BASE</vt:lpstr>
      <vt:lpstr>Presentazione standard di PowerPoint</vt:lpstr>
      <vt:lpstr>Presentazione standard di PowerPoint</vt:lpstr>
      <vt:lpstr>Presentazione standard di PowerPoint</vt:lpstr>
      <vt:lpstr>SUBSTANTIA NIGRA (SOSTANZA NERA)</vt:lpstr>
      <vt:lpstr>I NUCLEI DELLA BASE sono coinvolti in 4 circuiti principali:</vt:lpstr>
      <vt:lpstr>Presentazione standard di PowerPoint</vt:lpstr>
      <vt:lpstr>CIRCUITO MOTORIO SCHELETRICO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CONNESSIONI CON IL  TRONCO ENCEFALICO (Formazione Reticolare)</vt:lpstr>
      <vt:lpstr>LESIONI DEI NUCLEI DELLA BASE  comportano :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GANGLI DELLA BASE</dc:title>
  <dc:creator>unife</dc:creator>
  <cp:lastModifiedBy>Utente di Microsoft Office</cp:lastModifiedBy>
  <cp:revision>162</cp:revision>
  <cp:lastPrinted>2010-05-21T09:50:40Z</cp:lastPrinted>
  <dcterms:created xsi:type="dcterms:W3CDTF">2005-05-23T08:04:26Z</dcterms:created>
  <dcterms:modified xsi:type="dcterms:W3CDTF">2024-11-03T14:43:03Z</dcterms:modified>
</cp:coreProperties>
</file>