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2" r:id="rId2"/>
    <p:sldMasterId id="2147483676" r:id="rId3"/>
    <p:sldMasterId id="2147483689" r:id="rId4"/>
    <p:sldMasterId id="2147483701" r:id="rId5"/>
  </p:sldMasterIdLst>
  <p:notesMasterIdLst>
    <p:notesMasterId r:id="rId51"/>
  </p:notesMasterIdLst>
  <p:sldIdLst>
    <p:sldId id="464" r:id="rId6"/>
    <p:sldId id="295" r:id="rId7"/>
    <p:sldId id="450" r:id="rId8"/>
    <p:sldId id="439" r:id="rId9"/>
    <p:sldId id="345" r:id="rId10"/>
    <p:sldId id="440" r:id="rId11"/>
    <p:sldId id="336" r:id="rId12"/>
    <p:sldId id="441" r:id="rId13"/>
    <p:sldId id="337" r:id="rId14"/>
    <p:sldId id="338" r:id="rId15"/>
    <p:sldId id="339" r:id="rId16"/>
    <p:sldId id="340" r:id="rId17"/>
    <p:sldId id="265" r:id="rId18"/>
    <p:sldId id="442" r:id="rId19"/>
    <p:sldId id="465" r:id="rId20"/>
    <p:sldId id="443" r:id="rId21"/>
    <p:sldId id="444" r:id="rId22"/>
    <p:sldId id="341" r:id="rId23"/>
    <p:sldId id="343" r:id="rId24"/>
    <p:sldId id="466" r:id="rId25"/>
    <p:sldId id="344" r:id="rId26"/>
    <p:sldId id="445" r:id="rId27"/>
    <p:sldId id="446" r:id="rId28"/>
    <p:sldId id="447" r:id="rId29"/>
    <p:sldId id="448" r:id="rId30"/>
    <p:sldId id="346" r:id="rId31"/>
    <p:sldId id="449" r:id="rId32"/>
    <p:sldId id="350" r:id="rId33"/>
    <p:sldId id="263" r:id="rId34"/>
    <p:sldId id="349" r:id="rId35"/>
    <p:sldId id="457" r:id="rId36"/>
    <p:sldId id="463" r:id="rId37"/>
    <p:sldId id="284" r:id="rId38"/>
    <p:sldId id="291" r:id="rId39"/>
    <p:sldId id="286" r:id="rId40"/>
    <p:sldId id="288" r:id="rId41"/>
    <p:sldId id="290" r:id="rId42"/>
    <p:sldId id="274" r:id="rId43"/>
    <p:sldId id="275" r:id="rId44"/>
    <p:sldId id="276" r:id="rId45"/>
    <p:sldId id="277" r:id="rId46"/>
    <p:sldId id="280" r:id="rId47"/>
    <p:sldId id="281" r:id="rId48"/>
    <p:sldId id="266" r:id="rId49"/>
    <p:sldId id="267" r:id="rId50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55" autoAdjust="0"/>
    <p:restoredTop sz="94648"/>
  </p:normalViewPr>
  <p:slideViewPr>
    <p:cSldViewPr>
      <p:cViewPr varScale="1">
        <p:scale>
          <a:sx n="117" d="100"/>
          <a:sy n="117" d="100"/>
        </p:scale>
        <p:origin x="1552" y="16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4776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22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622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2057" name="Rectangle 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2475" cy="34194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8" name="Rectangle 10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687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ftr"/>
          </p:nvPr>
        </p:nvSpPr>
        <p:spPr bwMode="auto">
          <a:xfrm>
            <a:off x="0" y="8685213"/>
            <a:ext cx="29622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22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7E69E979-30AB-4ABD-9957-F012B1B879A9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AB9516-EEED-4015-81BF-4CEE42D53D9D}" type="slidenum">
              <a:rPr lang="it-IT" altLang="it-IT"/>
              <a:pPr/>
              <a:t>6</a:t>
            </a:fld>
            <a:endParaRPr lang="it-IT" altLang="it-IT"/>
          </a:p>
        </p:txBody>
      </p:sp>
      <p:sp>
        <p:nvSpPr>
          <p:cNvPr id="849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04317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7257601-CA9C-4511-B7BA-60B6F3430832}" type="slidenum">
              <a:rPr lang="it-IT" altLang="it-IT"/>
              <a:pPr/>
              <a:t>25</a:t>
            </a:fld>
            <a:endParaRPr lang="it-IT" altLang="it-IT"/>
          </a:p>
        </p:txBody>
      </p:sp>
      <p:sp>
        <p:nvSpPr>
          <p:cNvPr id="952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27505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67D2A86-88BE-4B1C-B296-3963480C6BA1}" type="slidenum">
              <a:rPr lang="it-IT" altLang="it-IT"/>
              <a:pPr/>
              <a:t>26</a:t>
            </a:fld>
            <a:endParaRPr lang="it-IT" altLang="it-IT"/>
          </a:p>
        </p:txBody>
      </p:sp>
      <p:sp>
        <p:nvSpPr>
          <p:cNvPr id="9011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r">
              <a:buClrTx/>
              <a:buFontTx/>
              <a:buNone/>
            </a:pPr>
            <a:fld id="{0C26105C-DD48-4E66-9612-D38AA555D138}" type="slidenum">
              <a:rPr lang="it-IT" altLang="it-IT" sz="1200">
                <a:solidFill>
                  <a:srgbClr val="000000"/>
                </a:solidFill>
                <a:cs typeface="Arial Unicode MS" charset="0"/>
              </a:rPr>
              <a:pPr algn="r">
                <a:buClrTx/>
                <a:buFontTx/>
                <a:buNone/>
              </a:pPr>
              <a:t>26</a:t>
            </a:fld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r">
              <a:buClrTx/>
              <a:buFontTx/>
              <a:buNone/>
            </a:pPr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90117" name="Rectangle 5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8" name="Rectangle 6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05271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440902E-A68C-451A-8260-F2F73F1190C2}" type="slidenum">
              <a:rPr lang="it-IT" altLang="it-IT"/>
              <a:pPr/>
              <a:t>27</a:t>
            </a:fld>
            <a:endParaRPr lang="it-IT" altLang="it-IT"/>
          </a:p>
        </p:txBody>
      </p:sp>
      <p:sp>
        <p:nvSpPr>
          <p:cNvPr id="962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62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52434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B127908A-7BDA-40C2-9D53-AE9693ADD004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 Unicode MS" pitchFamily="32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 Unicode MS" pitchFamily="32" charset="0"/>
            </a:endParaRPr>
          </a:p>
        </p:txBody>
      </p:sp>
      <p:sp>
        <p:nvSpPr>
          <p:cNvPr id="1013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09202172-412B-4E72-A187-26AE0B45A97E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 Unicode MS" pitchFamily="32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 Unicode MS" pitchFamily="32" charset="0"/>
            </a:endParaRPr>
          </a:p>
        </p:txBody>
      </p:sp>
      <p:sp>
        <p:nvSpPr>
          <p:cNvPr id="1085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85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9FFA7962-CF57-4B6F-8CDF-29C2F3715201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 Unicode MS" pitchFamily="32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 Unicode MS" pitchFamily="32" charset="0"/>
            </a:endParaRPr>
          </a:p>
        </p:txBody>
      </p:sp>
      <p:sp>
        <p:nvSpPr>
          <p:cNvPr id="1034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FBB47BA1-B08C-47DA-990F-ECD56A3CB38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 Unicode MS" pitchFamily="32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 Unicode MS" pitchFamily="32" charset="0"/>
            </a:endParaRPr>
          </a:p>
        </p:txBody>
      </p:sp>
      <p:sp>
        <p:nvSpPr>
          <p:cNvPr id="1054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54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90E84C9-016B-4F6B-84E0-939B0AA51A54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 Unicode MS" pitchFamily="32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 Unicode MS" pitchFamily="32" charset="0"/>
            </a:endParaRPr>
          </a:p>
        </p:txBody>
      </p:sp>
      <p:sp>
        <p:nvSpPr>
          <p:cNvPr id="1075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0085DDB-4718-4AC4-8C30-1C84F126D1E0}" type="slidenum">
              <a:rPr lang="it-IT" altLang="it-IT"/>
              <a:pPr/>
              <a:t>38</a:t>
            </a:fld>
            <a:endParaRPr lang="it-IT" altLang="it-IT"/>
          </a:p>
        </p:txBody>
      </p:sp>
      <p:sp>
        <p:nvSpPr>
          <p:cNvPr id="993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44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93CE00C-1C98-4AE6-8606-CB6C11ACC9B2}" type="slidenum">
              <a:rPr lang="it-IT" altLang="it-IT"/>
              <a:pPr/>
              <a:t>40</a:t>
            </a:fld>
            <a:endParaRPr lang="it-IT" altLang="it-IT"/>
          </a:p>
        </p:txBody>
      </p:sp>
      <p:sp>
        <p:nvSpPr>
          <p:cNvPr id="1013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3585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F43BD37-28C5-4238-B541-B77A81FD079A}" type="slidenum">
              <a:rPr lang="it-IT" altLang="it-IT"/>
              <a:pPr/>
              <a:t>8</a:t>
            </a:fld>
            <a:endParaRPr lang="it-IT" altLang="it-IT"/>
          </a:p>
        </p:txBody>
      </p:sp>
      <p:sp>
        <p:nvSpPr>
          <p:cNvPr id="860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06783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D30BD5-66C7-47C9-86E4-92C86A95A9AC}" type="slidenum">
              <a:rPr lang="it-IT" altLang="it-IT"/>
              <a:pPr/>
              <a:t>41</a:t>
            </a:fld>
            <a:endParaRPr lang="it-IT" altLang="it-IT"/>
          </a:p>
        </p:txBody>
      </p:sp>
      <p:sp>
        <p:nvSpPr>
          <p:cNvPr id="1024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31474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F135C-FDC8-4202-A453-76F426903DC2}" type="slidenum">
              <a:rPr lang="it-IT" altLang="it-IT"/>
              <a:pPr/>
              <a:t>42</a:t>
            </a:fld>
            <a:endParaRPr lang="it-IT" altLang="it-IT"/>
          </a:p>
        </p:txBody>
      </p:sp>
      <p:sp>
        <p:nvSpPr>
          <p:cNvPr id="1054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54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911012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E4952A-77CB-43AF-8100-DE0B1DF106A5}" type="slidenum">
              <a:rPr lang="it-IT" altLang="it-IT"/>
              <a:pPr/>
              <a:t>43</a:t>
            </a:fld>
            <a:endParaRPr lang="it-IT" altLang="it-IT"/>
          </a:p>
        </p:txBody>
      </p:sp>
      <p:sp>
        <p:nvSpPr>
          <p:cNvPr id="1064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64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804849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1221BB22-74AA-4D0E-A52B-657694B26EF6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810492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D7E06A05-DF60-497C-A154-4006B639AD68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71924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4D9BB51-FD48-4BCE-BCDD-61BC3A2EAC2F}" type="slidenum">
              <a:rPr lang="it-IT" altLang="it-IT"/>
              <a:pPr/>
              <a:t>13</a:t>
            </a:fld>
            <a:endParaRPr lang="it-IT" altLang="it-IT"/>
          </a:p>
        </p:txBody>
      </p:sp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46277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AAA77B-EBEF-4571-9CA6-4AC08DDEAE14}" type="slidenum">
              <a:rPr lang="it-IT" altLang="it-IT"/>
              <a:pPr/>
              <a:t>14</a:t>
            </a:fld>
            <a:endParaRPr lang="it-IT" altLang="it-IT"/>
          </a:p>
        </p:txBody>
      </p:sp>
      <p:sp>
        <p:nvSpPr>
          <p:cNvPr id="8908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r">
              <a:buClrTx/>
              <a:buFontTx/>
              <a:buNone/>
            </a:pPr>
            <a:fld id="{CA15A9E2-6197-4030-8345-0079BC296C02}" type="slidenum">
              <a:rPr lang="it-IT" altLang="it-IT" sz="1200">
                <a:solidFill>
                  <a:srgbClr val="000000"/>
                </a:solidFill>
                <a:cs typeface="Arial Unicode MS" charset="0"/>
              </a:rPr>
              <a:pPr algn="r">
                <a:buClrTx/>
                <a:buFontTx/>
                <a:buNone/>
              </a:pPr>
              <a:t>14</a:t>
            </a:fld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r">
              <a:buClrTx/>
              <a:buFontTx/>
              <a:buNone/>
            </a:pPr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89093" name="Rectangle 5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4" name="Rectangle 6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4254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67D2A86-88BE-4B1C-B296-3963480C6BA1}" type="slidenum">
              <a:rPr lang="it-IT" altLang="it-IT"/>
              <a:pPr/>
              <a:t>16</a:t>
            </a:fld>
            <a:endParaRPr lang="it-IT" altLang="it-IT"/>
          </a:p>
        </p:txBody>
      </p:sp>
      <p:sp>
        <p:nvSpPr>
          <p:cNvPr id="9011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r">
              <a:buClrTx/>
              <a:buFontTx/>
              <a:buNone/>
            </a:pPr>
            <a:fld id="{0C26105C-DD48-4E66-9612-D38AA555D138}" type="slidenum">
              <a:rPr lang="it-IT" altLang="it-IT" sz="1200">
                <a:solidFill>
                  <a:srgbClr val="000000"/>
                </a:solidFill>
                <a:cs typeface="Arial Unicode MS" charset="0"/>
              </a:rPr>
              <a:pPr algn="r">
                <a:buClrTx/>
                <a:buFontTx/>
                <a:buNone/>
              </a:pPr>
              <a:t>16</a:t>
            </a:fld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r">
              <a:buClrTx/>
              <a:buFontTx/>
              <a:buNone/>
            </a:pPr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90117" name="Rectangle 5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8" name="Rectangle 6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3569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C8F9A7-6331-46A5-9B6A-A73731AAA77A}" type="slidenum">
              <a:rPr lang="it-IT" altLang="it-IT"/>
              <a:pPr/>
              <a:t>17</a:t>
            </a:fld>
            <a:endParaRPr lang="it-IT" altLang="it-IT"/>
          </a:p>
        </p:txBody>
      </p:sp>
      <p:sp>
        <p:nvSpPr>
          <p:cNvPr id="911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08931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1FE2DDB-F75C-4EE6-AA29-89A28455AB86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49212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8A5A4C2-941C-4649-85F6-BB95D2675FD7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931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30246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78F7005-A343-4C1B-891D-5A9933074F70}" type="slidenum">
              <a:rPr lang="it-IT" altLang="it-IT"/>
              <a:pPr/>
              <a:t>24</a:t>
            </a:fld>
            <a:endParaRPr lang="it-IT" altLang="it-IT"/>
          </a:p>
        </p:txBody>
      </p:sp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1580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3754B5E-C0C6-47A8-A9E1-9B97E5488FF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71560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E9F5800-BBB1-48B7-A974-7F0E90193D3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6954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3050" y="128588"/>
            <a:ext cx="2054225" cy="598805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3450" cy="598805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2CC8B1E-F9EF-4566-A08D-F2AC00F9350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7978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0075" cy="142557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4075" cy="466725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86075" cy="466725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4075" cy="466725"/>
          </a:xfrm>
        </p:spPr>
        <p:txBody>
          <a:bodyPr/>
          <a:lstStyle>
            <a:lvl1pPr>
              <a:defRPr/>
            </a:lvl1pPr>
          </a:lstStyle>
          <a:p>
            <a:fld id="{E6AD76AF-1BC8-4C30-B125-4090D7CDC59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0236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0075" cy="142557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3838" cy="45164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immagine online 3"/>
          <p:cNvSpPr>
            <a:spLocks noGrp="1"/>
          </p:cNvSpPr>
          <p:nvPr>
            <p:ph type="clipArt" sz="half" idx="2"/>
          </p:nvPr>
        </p:nvSpPr>
        <p:spPr>
          <a:xfrm>
            <a:off x="4643438" y="1600200"/>
            <a:ext cx="4033837" cy="4516438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4075" cy="466725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86075" cy="466725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4075" cy="466725"/>
          </a:xfrm>
        </p:spPr>
        <p:txBody>
          <a:bodyPr/>
          <a:lstStyle>
            <a:lvl1pPr>
              <a:defRPr/>
            </a:lvl1pPr>
          </a:lstStyle>
          <a:p>
            <a:fld id="{F140C81E-BD35-4E30-8071-0A651CC81CF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4059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741338-8C1E-4770-8F12-9907FCC156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D9639F1-5142-4A5C-A98D-B491F5785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8F5B13-F2A8-4927-AD34-152C1152E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A81C60-E40F-40D5-8E87-1DA6BFBD7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C1B64E-18E6-40E4-8360-3E536ED7A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6D3877-397F-4A63-B992-3D9B5B85647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78111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316B12-62B4-4CF2-A537-E2145A9E0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792BCD-31F8-4E77-AB45-7DC52A22C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5DD6F1F-9DD7-4DC2-8C95-CB3A04F46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23A17D0-B378-428F-9E84-CFA36F583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55D79A-B461-4046-A62E-F9A81704D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C008CA-C70A-4C9F-A178-EAE7A22C2E2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28955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7F6FCD-1D82-4146-A2BD-3A534FD61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2813479-100C-4290-8800-F9B278D0A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FE800CE-D230-41BD-957B-344C9248C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DDB6047-9F38-45E6-B3BD-C42F99B14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DEE316B-FFCC-4718-B060-B88F1B0A9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4EEE35-C974-4D3E-B87D-67E1448BE8A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38064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92E457-6350-4DF6-8DD6-F7FC885B6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9CC7F4-FAB7-4F74-A64A-259B1D898F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2544E4F-D9B4-424D-B9B1-ED3B0734D3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421D1DB-11B3-4AE6-8E35-69C20E53D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2805C3A-B979-4F54-B132-9C277C0C6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5F36897-C42C-45EC-B78C-8CD77EDEB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97627-6DD8-4540-9CE2-D77260014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20718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F087C1-6772-4341-A88D-6FCC9413A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9B6A70D-3FD6-4D46-B93A-A1448BCDF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C3E628F-FD72-4185-B767-1488270DF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E1D24FD-AC8B-49A3-A8D4-D005432BF0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B19B162-F47B-427B-9DD2-EA231F7067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0694DAA-BC56-443C-A3CB-D1B435229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B8E93C-2B72-41D2-929C-B79482EAB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C2491CB-6F5B-4F51-BBF2-D58191F49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60EBC-6AF3-4449-9F7B-1B75A65E06B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57775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E5F0F0-1D5F-4184-B245-BF8DAB0A8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170D219-FEA5-432B-BEAB-A3F095417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028D133-06A2-474B-8902-2466C2192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5E0BAFD-A426-4822-88A0-FD49D9717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D9BDC-66FE-484A-A80F-E29027DFD7C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79073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1DDF19E-F15F-4758-9571-B3A3D204A80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901004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4B35109-A57A-403A-8BBF-955F47A59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119525C-9C1E-4840-B981-C8D51F2FF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6D7F770-985C-4277-8D59-0BFC1C12A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389034-B6E2-4400-BF8B-CE6037284B8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57049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A67B99-97D5-4963-BB1C-1B114E054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3D9CEF-2444-4CC1-B7C1-6ADC8A374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7FADC3A-BD2D-4CB3-9A95-BB3210F02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2007D07-7EC2-492E-A43E-6EA5BC4FC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5FE33AD-5F28-4C6D-A025-58BBA7564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8FE79B1-311D-4FEE-9190-D97E8EE55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6EF0E6-E8A2-4449-89A4-28E7F941FB5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72739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728C12-76CA-4E24-A04D-854B3BE28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7B5589F-75F1-46A7-8EA8-9A20350B25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8D2F6D2-38D2-4275-BD01-CC9D77D88B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8613A25-E774-4120-BAF1-384F6390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CD48CB9-D11A-4331-BB81-83E110E85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959417A-96DB-4F95-BEB9-69405EAE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EEC970-33B8-4E91-AE8C-0D3F02DDC94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07777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3DAB79-8666-4F93-9D5F-AF82A885F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59315EB-DFA0-40CB-B4B3-28A1782AFB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E68900-E188-4347-9D2F-BFE90CC53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4F4E7F8-7375-4395-B068-693C14D77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D32A2B-3E0F-47AF-AF07-7CFF0F50E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0C85AE-F514-40B5-8B5F-08269F70FE6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440637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DBAE713-D021-463F-A425-D06CC07BEB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DC37BA1-7275-4790-AA94-334BCD72C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1B1668C-1BE2-4015-A978-2BEE742BE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94A8B7-D082-44E6-8411-6041A7C24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6E17DDD-4491-476B-9F0C-7AC79D6E9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7F4658-0BC3-4A91-A96B-1B3C80FA8E4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577624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169A39-C061-492A-835C-1BCB0FF27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online 2">
            <a:extLst>
              <a:ext uri="{FF2B5EF4-FFF2-40B4-BE49-F238E27FC236}">
                <a16:creationId xmlns:a16="http://schemas.microsoft.com/office/drawing/2014/main" id="{90818422-057D-46ED-82EF-4B4BAD3A9206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10BF141-6AD8-4268-97D0-014E611BA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47132D3-0EA6-40D4-8AF5-BF4EA24B82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33ADF7E-F773-4AFF-A584-1D5C8C7F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B4DB9BF-CD82-4DA5-84D7-77040FFD2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7EDBDAD-3CBD-4383-899F-2DDA0CCD5B3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929224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8F8797-6C60-4957-9B70-90958D3C7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6239D54-5310-4131-B6D4-E47F8CE3078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B607DCB-2FE2-4C26-819C-07C5806DB256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6B07537-4806-4E25-A41D-1C9008B9E913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1023EB9A-140B-43C6-819E-971D7E4E03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0F83C49A-C070-4B98-97D2-94F73C83B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14A89453-4FFF-4CE5-B6D3-33764108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A092EE0-5EA8-45D5-9183-18EADF968E2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81834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57231D0-FA49-409D-A8FF-2E47ADB11A5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922303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85EDC95-2801-44B1-88F5-365B9B3E171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040712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A3C7CAF-8794-4D16-9B5D-53C27A7CE19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44348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8671DAF-FE88-4C34-AFF0-9D406F61C50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207967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2250" cy="451485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1850" y="1604963"/>
            <a:ext cx="4033838" cy="451485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AA6D7B6-A551-49C7-B387-5774C396367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475470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D1A81B2-99DA-474B-B950-02E609C5354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612719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9A84D19-AE3E-4C14-B0B7-7BAF00FC0B2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78236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61118A1-D0AA-4A05-8891-43576C8480E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5438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7B039F8-9038-45FE-9DD7-18F0CAF5BE8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36622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38E6243-3A5C-4426-BED6-0184621C647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956574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52B7138-844C-4B19-B459-198DA80EF13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567829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1463" y="1604963"/>
            <a:ext cx="2054225" cy="451485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1863" cy="451485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0452363-5CE7-493B-A743-B2C60529037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875600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1766888"/>
            <a:ext cx="7761288" cy="172561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>
          <a:xfrm>
            <a:off x="457200" y="6248400"/>
            <a:ext cx="2122488" cy="446088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84488" cy="446088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2122488" cy="446088"/>
          </a:xfrm>
        </p:spPr>
        <p:txBody>
          <a:bodyPr/>
          <a:lstStyle>
            <a:lvl1pPr>
              <a:defRPr/>
            </a:lvl1pPr>
          </a:lstStyle>
          <a:p>
            <a:fld id="{FAB5AF47-FD0F-4E77-B9AE-15BC47C1F65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73224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14D18E5-BF14-4167-92E4-C67A49AE966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86040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5164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3837" cy="45164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0585461-AE17-4D5B-B793-6621A632E1C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18364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FD4017F-ED75-42AE-A5FA-33D084B0E30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44120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7F2D6C5-D919-4198-BE40-A0D374BA82F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720501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4846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3838" cy="44846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BCD59E4-0C00-40A6-8625-0838B719416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617463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A372EC1-F10D-4733-8E05-E3CC7DD832B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440091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136BB70-2F71-40AE-99B4-66ED8236CFC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938455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803A4F7-57C5-4A87-B779-EE3F8169994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912712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D7B58DD-C9CD-445F-B487-D5C93B58255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821461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240471E-59F0-4169-8225-934515ED1C7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685832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8C48008-C4EA-45DB-8641-47068DE9F3D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222670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1463" y="128588"/>
            <a:ext cx="2054225" cy="59563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1863" cy="59563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DFDE74B-C5DC-4330-8701-3C87C66D643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08509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8B0D1E9-33AE-4614-974E-C78ADA33CE5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843265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372C435-038F-4CBC-8C06-E4B8FD59A95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237140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DAA9C03-C33A-4165-A07A-3508BB5E5AA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771171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B721908-B84D-4849-8A80-81503EDD76D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049876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5180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5425" cy="45180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5BDF3B6-E553-4FE5-8B2F-83DC71AD7B2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196235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3B55866-DDD9-4453-A922-3A784B4ADA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961570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5C5FBF0-F43E-4286-9FE8-C825F2CF42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911104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8A7EC4B-FED2-4520-8179-92049DE88B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030868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B1E5CA6-E360-4571-A039-816F3727F06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048863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C0E5EDF-611F-4906-8B46-74ED1A2792F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079600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7ADF8EA-6404-47F9-A933-0930E924155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7554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BCBEBA1-3773-4F65-A94C-7ECC4339C48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356324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4638" y="274638"/>
            <a:ext cx="2054225" cy="5843587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5038" cy="584358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3DCB234-AB9C-4581-8671-12C5C77D621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574863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1663" cy="113506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3838" cy="45180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immagine online 3"/>
          <p:cNvSpPr>
            <a:spLocks noGrp="1"/>
          </p:cNvSpPr>
          <p:nvPr>
            <p:ph type="clipArt" sz="half" idx="2"/>
          </p:nvPr>
        </p:nvSpPr>
        <p:spPr>
          <a:xfrm>
            <a:off x="4643438" y="1600200"/>
            <a:ext cx="4035425" cy="4518025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5663" cy="4683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87663" cy="4683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5663" cy="468313"/>
          </a:xfrm>
        </p:spPr>
        <p:txBody>
          <a:bodyPr/>
          <a:lstStyle>
            <a:lvl1pPr>
              <a:defRPr/>
            </a:lvl1pPr>
          </a:lstStyle>
          <a:p>
            <a:fld id="{054F0166-C0CF-452E-AA43-17DD2495726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55168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CD0DDE2-4BEF-43E7-A1C2-C08FEE75DB6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98355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4FA5227-DE4D-44A5-B59B-436043E0837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93703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80AAD7C-0E2D-4DC1-A86A-619BAA46E1C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49373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0075" cy="142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0075" cy="451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24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86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4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E2D9E5C3-4DAB-404E-8164-690152257671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CCFFFF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E160A57-9212-4311-BCFC-9215D76C70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73644AC-0669-4FBA-9131-D06B7D18E9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B0752C9-06B4-4077-B4F3-135EE8A44CA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528BE40-85B1-473C-A463-8CB0A5434ED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endParaRPr lang="it-IT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64C7BBD-2151-4A32-B9A1-A7B78CCF6C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fld id="{2F17A3A2-717A-4080-8BD4-6AEFAD3C6BD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89883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9" name="Group 1"/>
          <p:cNvGrpSpPr>
            <a:grpSpLocks/>
          </p:cNvGrpSpPr>
          <p:nvPr/>
        </p:nvGrpSpPr>
        <p:grpSpPr bwMode="auto">
          <a:xfrm>
            <a:off x="0" y="2438400"/>
            <a:ext cx="9136063" cy="4038600"/>
            <a:chOff x="0" y="1536"/>
            <a:chExt cx="5755" cy="2544"/>
          </a:xfrm>
        </p:grpSpPr>
        <p:sp>
          <p:nvSpPr>
            <p:cNvPr id="2050" name="Rectangle 2"/>
            <p:cNvSpPr>
              <a:spLocks noChangeArrowheads="1"/>
            </p:cNvSpPr>
            <p:nvPr/>
          </p:nvSpPr>
          <p:spPr bwMode="auto">
            <a:xfrm rot="20160000">
              <a:off x="2125" y="2597"/>
              <a:ext cx="3067" cy="380"/>
            </a:xfrm>
            <a:prstGeom prst="rect">
              <a:avLst/>
            </a:prstGeom>
            <a:gradFill rotWithShape="0">
              <a:gsLst>
                <a:gs pos="0">
                  <a:srgbClr val="006666"/>
                </a:gs>
                <a:gs pos="50000">
                  <a:srgbClr val="005F5F"/>
                </a:gs>
                <a:gs pos="100000">
                  <a:srgbClr val="006666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51" name="Freeform 3"/>
            <p:cNvSpPr>
              <a:spLocks noChangeArrowheads="1"/>
            </p:cNvSpPr>
            <p:nvPr/>
          </p:nvSpPr>
          <p:spPr bwMode="auto">
            <a:xfrm>
              <a:off x="0" y="2663"/>
              <a:ext cx="2683" cy="1220"/>
            </a:xfrm>
            <a:custGeom>
              <a:avLst/>
              <a:gdLst>
                <a:gd name="T0" fmla="*/ 0 w 2688"/>
                <a:gd name="T1" fmla="*/ 0 h 1224"/>
                <a:gd name="T2" fmla="*/ 960 w 2688"/>
                <a:gd name="T3" fmla="*/ 552 h 1224"/>
                <a:gd name="T4" fmla="*/ 1968 w 2688"/>
                <a:gd name="T5" fmla="*/ 264 h 1224"/>
                <a:gd name="T6" fmla="*/ 2028 w 2688"/>
                <a:gd name="T7" fmla="*/ 270 h 1224"/>
                <a:gd name="T8" fmla="*/ 2661 w 2688"/>
                <a:gd name="T9" fmla="*/ 528 h 1224"/>
                <a:gd name="T10" fmla="*/ 2688 w 2688"/>
                <a:gd name="T11" fmla="*/ 648 h 1224"/>
                <a:gd name="T12" fmla="*/ 2304 w 2688"/>
                <a:gd name="T13" fmla="*/ 1080 h 1224"/>
                <a:gd name="T14" fmla="*/ 1584 w 2688"/>
                <a:gd name="T15" fmla="*/ 1224 h 1224"/>
                <a:gd name="T16" fmla="*/ 1296 w 2688"/>
                <a:gd name="T17" fmla="*/ 936 h 1224"/>
                <a:gd name="T18" fmla="*/ 864 w 2688"/>
                <a:gd name="T19" fmla="*/ 1032 h 1224"/>
                <a:gd name="T20" fmla="*/ 0 w 2688"/>
                <a:gd name="T21" fmla="*/ 552 h 1224"/>
                <a:gd name="T22" fmla="*/ 0 w 2688"/>
                <a:gd name="T23" fmla="*/ 0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E6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52" name="Freeform 4"/>
            <p:cNvSpPr>
              <a:spLocks noChangeArrowheads="1"/>
            </p:cNvSpPr>
            <p:nvPr/>
          </p:nvSpPr>
          <p:spPr bwMode="auto">
            <a:xfrm>
              <a:off x="3358" y="1536"/>
              <a:ext cx="2397" cy="1227"/>
            </a:xfrm>
            <a:custGeom>
              <a:avLst/>
              <a:gdLst>
                <a:gd name="T0" fmla="*/ 2208 w 2401"/>
                <a:gd name="T1" fmla="*/ 15 h 1232"/>
                <a:gd name="T2" fmla="*/ 2088 w 2401"/>
                <a:gd name="T3" fmla="*/ 57 h 1232"/>
                <a:gd name="T4" fmla="*/ 1951 w 2401"/>
                <a:gd name="T5" fmla="*/ 99 h 1232"/>
                <a:gd name="T6" fmla="*/ 1704 w 2401"/>
                <a:gd name="T7" fmla="*/ 135 h 1232"/>
                <a:gd name="T8" fmla="*/ 1314 w 2401"/>
                <a:gd name="T9" fmla="*/ 177 h 1232"/>
                <a:gd name="T10" fmla="*/ 1176 w 2401"/>
                <a:gd name="T11" fmla="*/ 189 h 1232"/>
                <a:gd name="T12" fmla="*/ 1122 w 2401"/>
                <a:gd name="T13" fmla="*/ 195 h 1232"/>
                <a:gd name="T14" fmla="*/ 1075 w 2401"/>
                <a:gd name="T15" fmla="*/ 231 h 1232"/>
                <a:gd name="T16" fmla="*/ 924 w 2401"/>
                <a:gd name="T17" fmla="*/ 321 h 1232"/>
                <a:gd name="T18" fmla="*/ 840 w 2401"/>
                <a:gd name="T19" fmla="*/ 369 h 1232"/>
                <a:gd name="T20" fmla="*/ 630 w 2401"/>
                <a:gd name="T21" fmla="*/ 458 h 1232"/>
                <a:gd name="T22" fmla="*/ 529 w 2401"/>
                <a:gd name="T23" fmla="*/ 500 h 1232"/>
                <a:gd name="T24" fmla="*/ 487 w 2401"/>
                <a:gd name="T25" fmla="*/ 542 h 1232"/>
                <a:gd name="T26" fmla="*/ 457 w 2401"/>
                <a:gd name="T27" fmla="*/ 590 h 1232"/>
                <a:gd name="T28" fmla="*/ 402 w 2401"/>
                <a:gd name="T29" fmla="*/ 638 h 1232"/>
                <a:gd name="T30" fmla="*/ 330 w 2401"/>
                <a:gd name="T31" fmla="*/ 758 h 1232"/>
                <a:gd name="T32" fmla="*/ 312 w 2401"/>
                <a:gd name="T33" fmla="*/ 788 h 1232"/>
                <a:gd name="T34" fmla="*/ 252 w 2401"/>
                <a:gd name="T35" fmla="*/ 824 h 1232"/>
                <a:gd name="T36" fmla="*/ 84 w 2401"/>
                <a:gd name="T37" fmla="*/ 926 h 1232"/>
                <a:gd name="T38" fmla="*/ 0 w 2401"/>
                <a:gd name="T39" fmla="*/ 992 h 1232"/>
                <a:gd name="T40" fmla="*/ 12 w 2401"/>
                <a:gd name="T41" fmla="*/ 1040 h 1232"/>
                <a:gd name="T42" fmla="*/ 132 w 2401"/>
                <a:gd name="T43" fmla="*/ 1034 h 1232"/>
                <a:gd name="T44" fmla="*/ 336 w 2401"/>
                <a:gd name="T45" fmla="*/ 980 h 1232"/>
                <a:gd name="T46" fmla="*/ 529 w 2401"/>
                <a:gd name="T47" fmla="*/ 896 h 1232"/>
                <a:gd name="T48" fmla="*/ 576 w 2401"/>
                <a:gd name="T49" fmla="*/ 872 h 1232"/>
                <a:gd name="T50" fmla="*/ 714 w 2401"/>
                <a:gd name="T51" fmla="*/ 848 h 1232"/>
                <a:gd name="T52" fmla="*/ 966 w 2401"/>
                <a:gd name="T53" fmla="*/ 794 h 1232"/>
                <a:gd name="T54" fmla="*/ 1212 w 2401"/>
                <a:gd name="T55" fmla="*/ 782 h 1232"/>
                <a:gd name="T56" fmla="*/ 1416 w 2401"/>
                <a:gd name="T57" fmla="*/ 872 h 1232"/>
                <a:gd name="T58" fmla="*/ 1464 w 2401"/>
                <a:gd name="T59" fmla="*/ 932 h 1232"/>
                <a:gd name="T60" fmla="*/ 1440 w 2401"/>
                <a:gd name="T61" fmla="*/ 992 h 1232"/>
                <a:gd name="T62" fmla="*/ 1302 w 2401"/>
                <a:gd name="T63" fmla="*/ 1040 h 1232"/>
                <a:gd name="T64" fmla="*/ 1158 w 2401"/>
                <a:gd name="T65" fmla="*/ 1100 h 1232"/>
                <a:gd name="T66" fmla="*/ 1093 w 2401"/>
                <a:gd name="T67" fmla="*/ 1148 h 1232"/>
                <a:gd name="T68" fmla="*/ 1075 w 2401"/>
                <a:gd name="T69" fmla="*/ 1208 h 1232"/>
                <a:gd name="T70" fmla="*/ 1093 w 2401"/>
                <a:gd name="T71" fmla="*/ 1232 h 1232"/>
                <a:gd name="T72" fmla="*/ 1152 w 2401"/>
                <a:gd name="T73" fmla="*/ 1226 h 1232"/>
                <a:gd name="T74" fmla="*/ 1332 w 2401"/>
                <a:gd name="T75" fmla="*/ 1208 h 1232"/>
                <a:gd name="T76" fmla="*/ 1434 w 2401"/>
                <a:gd name="T77" fmla="*/ 1184 h 1232"/>
                <a:gd name="T78" fmla="*/ 1464 w 2401"/>
                <a:gd name="T79" fmla="*/ 1172 h 1232"/>
                <a:gd name="T80" fmla="*/ 1578 w 2401"/>
                <a:gd name="T81" fmla="*/ 1130 h 1232"/>
                <a:gd name="T82" fmla="*/ 1758 w 2401"/>
                <a:gd name="T83" fmla="*/ 1064 h 1232"/>
                <a:gd name="T84" fmla="*/ 1872 w 2401"/>
                <a:gd name="T85" fmla="*/ 962 h 1232"/>
                <a:gd name="T86" fmla="*/ 1986 w 2401"/>
                <a:gd name="T87" fmla="*/ 800 h 1232"/>
                <a:gd name="T88" fmla="*/ 2166 w 2401"/>
                <a:gd name="T89" fmla="*/ 650 h 1232"/>
                <a:gd name="T90" fmla="*/ 2257 w 2401"/>
                <a:gd name="T91" fmla="*/ 590 h 1232"/>
                <a:gd name="T92" fmla="*/ 2400 w 2401"/>
                <a:gd name="T93" fmla="*/ 57 h 1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rgbClr val="006E6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53" name="Freeform 5"/>
            <p:cNvSpPr>
              <a:spLocks noChangeArrowheads="1"/>
            </p:cNvSpPr>
            <p:nvPr/>
          </p:nvSpPr>
          <p:spPr bwMode="auto">
            <a:xfrm>
              <a:off x="3791" y="1536"/>
              <a:ext cx="1963" cy="758"/>
            </a:xfrm>
            <a:custGeom>
              <a:avLst/>
              <a:gdLst>
                <a:gd name="T0" fmla="*/ 965 w 1968"/>
                <a:gd name="T1" fmla="*/ 165 h 762"/>
                <a:gd name="T2" fmla="*/ 696 w 1968"/>
                <a:gd name="T3" fmla="*/ 200 h 762"/>
                <a:gd name="T4" fmla="*/ 693 w 1968"/>
                <a:gd name="T5" fmla="*/ 237 h 762"/>
                <a:gd name="T6" fmla="*/ 924 w 1968"/>
                <a:gd name="T7" fmla="*/ 258 h 762"/>
                <a:gd name="T8" fmla="*/ 993 w 1968"/>
                <a:gd name="T9" fmla="*/ 267 h 762"/>
                <a:gd name="T10" fmla="*/ 681 w 1968"/>
                <a:gd name="T11" fmla="*/ 291 h 762"/>
                <a:gd name="T12" fmla="*/ 633 w 1968"/>
                <a:gd name="T13" fmla="*/ 309 h 762"/>
                <a:gd name="T14" fmla="*/ 645 w 1968"/>
                <a:gd name="T15" fmla="*/ 336 h 762"/>
                <a:gd name="T16" fmla="*/ 672 w 1968"/>
                <a:gd name="T17" fmla="*/ 351 h 762"/>
                <a:gd name="T18" fmla="*/ 984 w 1968"/>
                <a:gd name="T19" fmla="*/ 333 h 762"/>
                <a:gd name="T20" fmla="*/ 1080 w 1968"/>
                <a:gd name="T21" fmla="*/ 357 h 762"/>
                <a:gd name="T22" fmla="*/ 624 w 1968"/>
                <a:gd name="T23" fmla="*/ 492 h 762"/>
                <a:gd name="T24" fmla="*/ 616 w 1968"/>
                <a:gd name="T25" fmla="*/ 536 h 762"/>
                <a:gd name="T26" fmla="*/ 8 w 1968"/>
                <a:gd name="T27" fmla="*/ 724 h 762"/>
                <a:gd name="T28" fmla="*/ 0 w 1968"/>
                <a:gd name="T29" fmla="*/ 756 h 762"/>
                <a:gd name="T30" fmla="*/ 27 w 1968"/>
                <a:gd name="T31" fmla="*/ 762 h 762"/>
                <a:gd name="T32" fmla="*/ 664 w 1968"/>
                <a:gd name="T33" fmla="*/ 564 h 762"/>
                <a:gd name="T34" fmla="*/ 856 w 1968"/>
                <a:gd name="T35" fmla="*/ 600 h 762"/>
                <a:gd name="T36" fmla="*/ 1158 w 1968"/>
                <a:gd name="T37" fmla="*/ 507 h 762"/>
                <a:gd name="T38" fmla="*/ 1434 w 1968"/>
                <a:gd name="T39" fmla="*/ 465 h 762"/>
                <a:gd name="T40" fmla="*/ 1572 w 1968"/>
                <a:gd name="T41" fmla="*/ 368 h 762"/>
                <a:gd name="T42" fmla="*/ 1712 w 1968"/>
                <a:gd name="T43" fmla="*/ 340 h 762"/>
                <a:gd name="T44" fmla="*/ 1856 w 1968"/>
                <a:gd name="T45" fmla="*/ 328 h 762"/>
                <a:gd name="T46" fmla="*/ 1968 w 1968"/>
                <a:gd name="T47" fmla="*/ 330 h 762"/>
                <a:gd name="T48" fmla="*/ 1968 w 1968"/>
                <a:gd name="T49" fmla="*/ 0 h 762"/>
                <a:gd name="T50" fmla="*/ 1934 w 1968"/>
                <a:gd name="T51" fmla="*/ 3 h 762"/>
                <a:gd name="T52" fmla="*/ 1832 w 1968"/>
                <a:gd name="T53" fmla="*/ 5 h 762"/>
                <a:gd name="T54" fmla="*/ 1682 w 1968"/>
                <a:gd name="T55" fmla="*/ 35 h 762"/>
                <a:gd name="T56" fmla="*/ 1643 w 1968"/>
                <a:gd name="T57" fmla="*/ 72 h 762"/>
                <a:gd name="T58" fmla="*/ 1392 w 1968"/>
                <a:gd name="T59" fmla="*/ 119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rgbClr val="006E6B"/>
                </a:gs>
                <a:gs pos="100000">
                  <a:srgbClr val="2D8785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54" name="Freeform 6"/>
            <p:cNvSpPr>
              <a:spLocks noChangeArrowheads="1"/>
            </p:cNvSpPr>
            <p:nvPr/>
          </p:nvSpPr>
          <p:spPr bwMode="auto">
            <a:xfrm>
              <a:off x="3598" y="2477"/>
              <a:ext cx="182" cy="116"/>
            </a:xfrm>
            <a:custGeom>
              <a:avLst/>
              <a:gdLst>
                <a:gd name="T0" fmla="*/ 185 w 185"/>
                <a:gd name="T1" fmla="*/ 0 h 120"/>
                <a:gd name="T2" fmla="*/ 185 w 185"/>
                <a:gd name="T3" fmla="*/ 6 h 120"/>
                <a:gd name="T4" fmla="*/ 185 w 185"/>
                <a:gd name="T5" fmla="*/ 18 h 120"/>
                <a:gd name="T6" fmla="*/ 185 w 185"/>
                <a:gd name="T7" fmla="*/ 36 h 120"/>
                <a:gd name="T8" fmla="*/ 179 w 185"/>
                <a:gd name="T9" fmla="*/ 54 h 120"/>
                <a:gd name="T10" fmla="*/ 161 w 185"/>
                <a:gd name="T11" fmla="*/ 72 h 120"/>
                <a:gd name="T12" fmla="*/ 137 w 185"/>
                <a:gd name="T13" fmla="*/ 96 h 120"/>
                <a:gd name="T14" fmla="*/ 101 w 185"/>
                <a:gd name="T15" fmla="*/ 108 h 120"/>
                <a:gd name="T16" fmla="*/ 47 w 185"/>
                <a:gd name="T17" fmla="*/ 120 h 120"/>
                <a:gd name="T18" fmla="*/ 29 w 185"/>
                <a:gd name="T19" fmla="*/ 120 h 120"/>
                <a:gd name="T20" fmla="*/ 17 w 185"/>
                <a:gd name="T21" fmla="*/ 114 h 120"/>
                <a:gd name="T22" fmla="*/ 0 w 185"/>
                <a:gd name="T23" fmla="*/ 96 h 120"/>
                <a:gd name="T24" fmla="*/ 0 w 185"/>
                <a:gd name="T25" fmla="*/ 78 h 120"/>
                <a:gd name="T26" fmla="*/ 0 w 185"/>
                <a:gd name="T27" fmla="*/ 72 h 120"/>
                <a:gd name="T28" fmla="*/ 185 w 185"/>
                <a:gd name="T29" fmla="*/ 0 h 120"/>
                <a:gd name="T30" fmla="*/ 185 w 185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0066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55" name="Freeform 7"/>
            <p:cNvSpPr>
              <a:spLocks noChangeArrowheads="1"/>
            </p:cNvSpPr>
            <p:nvPr/>
          </p:nvSpPr>
          <p:spPr bwMode="auto">
            <a:xfrm>
              <a:off x="3778" y="2392"/>
              <a:ext cx="181" cy="116"/>
            </a:xfrm>
            <a:custGeom>
              <a:avLst/>
              <a:gdLst>
                <a:gd name="T0" fmla="*/ 185 w 185"/>
                <a:gd name="T1" fmla="*/ 0 h 120"/>
                <a:gd name="T2" fmla="*/ 185 w 185"/>
                <a:gd name="T3" fmla="*/ 6 h 120"/>
                <a:gd name="T4" fmla="*/ 179 w 185"/>
                <a:gd name="T5" fmla="*/ 24 h 120"/>
                <a:gd name="T6" fmla="*/ 167 w 185"/>
                <a:gd name="T7" fmla="*/ 42 h 120"/>
                <a:gd name="T8" fmla="*/ 149 w 185"/>
                <a:gd name="T9" fmla="*/ 66 h 120"/>
                <a:gd name="T10" fmla="*/ 131 w 185"/>
                <a:gd name="T11" fmla="*/ 90 h 120"/>
                <a:gd name="T12" fmla="*/ 102 w 185"/>
                <a:gd name="T13" fmla="*/ 108 h 120"/>
                <a:gd name="T14" fmla="*/ 66 w 185"/>
                <a:gd name="T15" fmla="*/ 120 h 120"/>
                <a:gd name="T16" fmla="*/ 18 w 185"/>
                <a:gd name="T17" fmla="*/ 120 h 120"/>
                <a:gd name="T18" fmla="*/ 0 w 185"/>
                <a:gd name="T19" fmla="*/ 60 h 120"/>
                <a:gd name="T20" fmla="*/ 185 w 185"/>
                <a:gd name="T21" fmla="*/ 0 h 120"/>
                <a:gd name="T22" fmla="*/ 185 w 185"/>
                <a:gd name="T23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0066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56" name="Freeform 8"/>
            <p:cNvSpPr>
              <a:spLocks noChangeArrowheads="1"/>
            </p:cNvSpPr>
            <p:nvPr/>
          </p:nvSpPr>
          <p:spPr bwMode="auto">
            <a:xfrm>
              <a:off x="3838" y="1836"/>
              <a:ext cx="524" cy="271"/>
            </a:xfrm>
            <a:custGeom>
              <a:avLst/>
              <a:gdLst>
                <a:gd name="T0" fmla="*/ 0 w 526"/>
                <a:gd name="T1" fmla="*/ 275 h 275"/>
                <a:gd name="T2" fmla="*/ 0 w 526"/>
                <a:gd name="T3" fmla="*/ 269 h 275"/>
                <a:gd name="T4" fmla="*/ 6 w 526"/>
                <a:gd name="T5" fmla="*/ 251 h 275"/>
                <a:gd name="T6" fmla="*/ 6 w 526"/>
                <a:gd name="T7" fmla="*/ 239 h 275"/>
                <a:gd name="T8" fmla="*/ 12 w 526"/>
                <a:gd name="T9" fmla="*/ 227 h 275"/>
                <a:gd name="T10" fmla="*/ 18 w 526"/>
                <a:gd name="T11" fmla="*/ 221 h 275"/>
                <a:gd name="T12" fmla="*/ 36 w 526"/>
                <a:gd name="T13" fmla="*/ 215 h 275"/>
                <a:gd name="T14" fmla="*/ 77 w 526"/>
                <a:gd name="T15" fmla="*/ 203 h 275"/>
                <a:gd name="T16" fmla="*/ 137 w 526"/>
                <a:gd name="T17" fmla="*/ 179 h 275"/>
                <a:gd name="T18" fmla="*/ 209 w 526"/>
                <a:gd name="T19" fmla="*/ 143 h 275"/>
                <a:gd name="T20" fmla="*/ 251 w 526"/>
                <a:gd name="T21" fmla="*/ 120 h 275"/>
                <a:gd name="T22" fmla="*/ 299 w 526"/>
                <a:gd name="T23" fmla="*/ 96 h 275"/>
                <a:gd name="T24" fmla="*/ 394 w 526"/>
                <a:gd name="T25" fmla="*/ 48 h 275"/>
                <a:gd name="T26" fmla="*/ 442 w 526"/>
                <a:gd name="T27" fmla="*/ 30 h 275"/>
                <a:gd name="T28" fmla="*/ 478 w 526"/>
                <a:gd name="T29" fmla="*/ 12 h 275"/>
                <a:gd name="T30" fmla="*/ 502 w 526"/>
                <a:gd name="T31" fmla="*/ 6 h 275"/>
                <a:gd name="T32" fmla="*/ 520 w 526"/>
                <a:gd name="T33" fmla="*/ 0 h 275"/>
                <a:gd name="T34" fmla="*/ 526 w 526"/>
                <a:gd name="T35" fmla="*/ 0 h 275"/>
                <a:gd name="T36" fmla="*/ 520 w 526"/>
                <a:gd name="T37" fmla="*/ 6 h 275"/>
                <a:gd name="T38" fmla="*/ 508 w 526"/>
                <a:gd name="T39" fmla="*/ 12 h 275"/>
                <a:gd name="T40" fmla="*/ 484 w 526"/>
                <a:gd name="T41" fmla="*/ 24 h 275"/>
                <a:gd name="T42" fmla="*/ 460 w 526"/>
                <a:gd name="T43" fmla="*/ 42 h 275"/>
                <a:gd name="T44" fmla="*/ 436 w 526"/>
                <a:gd name="T45" fmla="*/ 54 h 275"/>
                <a:gd name="T46" fmla="*/ 394 w 526"/>
                <a:gd name="T47" fmla="*/ 78 h 275"/>
                <a:gd name="T48" fmla="*/ 340 w 526"/>
                <a:gd name="T49" fmla="*/ 108 h 275"/>
                <a:gd name="T50" fmla="*/ 275 w 526"/>
                <a:gd name="T51" fmla="*/ 143 h 275"/>
                <a:gd name="T52" fmla="*/ 131 w 526"/>
                <a:gd name="T53" fmla="*/ 221 h 275"/>
                <a:gd name="T54" fmla="*/ 65 w 526"/>
                <a:gd name="T55" fmla="*/ 251 h 275"/>
                <a:gd name="T56" fmla="*/ 0 w 526"/>
                <a:gd name="T57" fmla="*/ 275 h 275"/>
                <a:gd name="T58" fmla="*/ 0 w 526"/>
                <a:gd name="T5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rgbClr val="0066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57" name="Freeform 9"/>
            <p:cNvSpPr>
              <a:spLocks noChangeArrowheads="1"/>
            </p:cNvSpPr>
            <p:nvPr/>
          </p:nvSpPr>
          <p:spPr bwMode="auto">
            <a:xfrm>
              <a:off x="3675" y="2015"/>
              <a:ext cx="717" cy="302"/>
            </a:xfrm>
            <a:custGeom>
              <a:avLst/>
              <a:gdLst>
                <a:gd name="T0" fmla="*/ 48 w 718"/>
                <a:gd name="T1" fmla="*/ 216 h 306"/>
                <a:gd name="T2" fmla="*/ 30 w 718"/>
                <a:gd name="T3" fmla="*/ 252 h 306"/>
                <a:gd name="T4" fmla="*/ 12 w 718"/>
                <a:gd name="T5" fmla="*/ 282 h 306"/>
                <a:gd name="T6" fmla="*/ 6 w 718"/>
                <a:gd name="T7" fmla="*/ 300 h 306"/>
                <a:gd name="T8" fmla="*/ 0 w 718"/>
                <a:gd name="T9" fmla="*/ 306 h 306"/>
                <a:gd name="T10" fmla="*/ 48 w 718"/>
                <a:gd name="T11" fmla="*/ 276 h 306"/>
                <a:gd name="T12" fmla="*/ 84 w 718"/>
                <a:gd name="T13" fmla="*/ 252 h 306"/>
                <a:gd name="T14" fmla="*/ 108 w 718"/>
                <a:gd name="T15" fmla="*/ 234 h 306"/>
                <a:gd name="T16" fmla="*/ 120 w 718"/>
                <a:gd name="T17" fmla="*/ 228 h 306"/>
                <a:gd name="T18" fmla="*/ 126 w 718"/>
                <a:gd name="T19" fmla="*/ 228 h 306"/>
                <a:gd name="T20" fmla="*/ 144 w 718"/>
                <a:gd name="T21" fmla="*/ 222 h 306"/>
                <a:gd name="T22" fmla="*/ 168 w 718"/>
                <a:gd name="T23" fmla="*/ 216 h 306"/>
                <a:gd name="T24" fmla="*/ 198 w 718"/>
                <a:gd name="T25" fmla="*/ 204 h 306"/>
                <a:gd name="T26" fmla="*/ 275 w 718"/>
                <a:gd name="T27" fmla="*/ 180 h 306"/>
                <a:gd name="T28" fmla="*/ 371 w 718"/>
                <a:gd name="T29" fmla="*/ 156 h 306"/>
                <a:gd name="T30" fmla="*/ 461 w 718"/>
                <a:gd name="T31" fmla="*/ 126 h 306"/>
                <a:gd name="T32" fmla="*/ 544 w 718"/>
                <a:gd name="T33" fmla="*/ 102 h 306"/>
                <a:gd name="T34" fmla="*/ 574 w 718"/>
                <a:gd name="T35" fmla="*/ 90 h 306"/>
                <a:gd name="T36" fmla="*/ 604 w 718"/>
                <a:gd name="T37" fmla="*/ 84 h 306"/>
                <a:gd name="T38" fmla="*/ 622 w 718"/>
                <a:gd name="T39" fmla="*/ 78 h 306"/>
                <a:gd name="T40" fmla="*/ 628 w 718"/>
                <a:gd name="T41" fmla="*/ 72 h 306"/>
                <a:gd name="T42" fmla="*/ 634 w 718"/>
                <a:gd name="T43" fmla="*/ 66 h 306"/>
                <a:gd name="T44" fmla="*/ 652 w 718"/>
                <a:gd name="T45" fmla="*/ 60 h 306"/>
                <a:gd name="T46" fmla="*/ 694 w 718"/>
                <a:gd name="T47" fmla="*/ 30 h 306"/>
                <a:gd name="T48" fmla="*/ 712 w 718"/>
                <a:gd name="T49" fmla="*/ 18 h 306"/>
                <a:gd name="T50" fmla="*/ 718 w 718"/>
                <a:gd name="T51" fmla="*/ 6 h 306"/>
                <a:gd name="T52" fmla="*/ 712 w 718"/>
                <a:gd name="T53" fmla="*/ 0 h 306"/>
                <a:gd name="T54" fmla="*/ 688 w 718"/>
                <a:gd name="T55" fmla="*/ 0 h 306"/>
                <a:gd name="T56" fmla="*/ 628 w 718"/>
                <a:gd name="T57" fmla="*/ 0 h 306"/>
                <a:gd name="T58" fmla="*/ 580 w 718"/>
                <a:gd name="T59" fmla="*/ 0 h 306"/>
                <a:gd name="T60" fmla="*/ 544 w 718"/>
                <a:gd name="T61" fmla="*/ 0 h 306"/>
                <a:gd name="T62" fmla="*/ 514 w 718"/>
                <a:gd name="T63" fmla="*/ 18 h 306"/>
                <a:gd name="T64" fmla="*/ 485 w 718"/>
                <a:gd name="T65" fmla="*/ 42 h 306"/>
                <a:gd name="T66" fmla="*/ 467 w 718"/>
                <a:gd name="T67" fmla="*/ 54 h 306"/>
                <a:gd name="T68" fmla="*/ 449 w 718"/>
                <a:gd name="T69" fmla="*/ 60 h 306"/>
                <a:gd name="T70" fmla="*/ 425 w 718"/>
                <a:gd name="T71" fmla="*/ 60 h 306"/>
                <a:gd name="T72" fmla="*/ 389 w 718"/>
                <a:gd name="T73" fmla="*/ 66 h 306"/>
                <a:gd name="T74" fmla="*/ 347 w 718"/>
                <a:gd name="T75" fmla="*/ 84 h 306"/>
                <a:gd name="T76" fmla="*/ 311 w 718"/>
                <a:gd name="T77" fmla="*/ 108 h 306"/>
                <a:gd name="T78" fmla="*/ 287 w 718"/>
                <a:gd name="T79" fmla="*/ 126 h 306"/>
                <a:gd name="T80" fmla="*/ 275 w 718"/>
                <a:gd name="T81" fmla="*/ 132 h 306"/>
                <a:gd name="T82" fmla="*/ 257 w 718"/>
                <a:gd name="T83" fmla="*/ 138 h 306"/>
                <a:gd name="T84" fmla="*/ 221 w 718"/>
                <a:gd name="T85" fmla="*/ 138 h 306"/>
                <a:gd name="T86" fmla="*/ 186 w 718"/>
                <a:gd name="T87" fmla="*/ 138 h 306"/>
                <a:gd name="T88" fmla="*/ 180 w 718"/>
                <a:gd name="T89" fmla="*/ 138 h 306"/>
                <a:gd name="T90" fmla="*/ 174 w 718"/>
                <a:gd name="T91" fmla="*/ 138 h 306"/>
                <a:gd name="T92" fmla="*/ 114 w 718"/>
                <a:gd name="T93" fmla="*/ 162 h 306"/>
                <a:gd name="T94" fmla="*/ 48 w 718"/>
                <a:gd name="T95" fmla="*/ 216 h 306"/>
                <a:gd name="T96" fmla="*/ 48 w 718"/>
                <a:gd name="T97" fmla="*/ 21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rgbClr val="0066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58" name="Freeform 10"/>
            <p:cNvSpPr>
              <a:spLocks noChangeArrowheads="1"/>
            </p:cNvSpPr>
            <p:nvPr/>
          </p:nvSpPr>
          <p:spPr bwMode="auto">
            <a:xfrm>
              <a:off x="3357" y="1890"/>
              <a:ext cx="2395" cy="877"/>
            </a:xfrm>
            <a:custGeom>
              <a:avLst/>
              <a:gdLst>
                <a:gd name="T0" fmla="*/ 2231 w 2392"/>
                <a:gd name="T1" fmla="*/ 54 h 881"/>
                <a:gd name="T2" fmla="*/ 2189 w 2392"/>
                <a:gd name="T3" fmla="*/ 54 h 881"/>
                <a:gd name="T4" fmla="*/ 2147 w 2392"/>
                <a:gd name="T5" fmla="*/ 66 h 881"/>
                <a:gd name="T6" fmla="*/ 2021 w 2392"/>
                <a:gd name="T7" fmla="*/ 101 h 881"/>
                <a:gd name="T8" fmla="*/ 1956 w 2392"/>
                <a:gd name="T9" fmla="*/ 119 h 881"/>
                <a:gd name="T10" fmla="*/ 1860 w 2392"/>
                <a:gd name="T11" fmla="*/ 167 h 881"/>
                <a:gd name="T12" fmla="*/ 1836 w 2392"/>
                <a:gd name="T13" fmla="*/ 245 h 881"/>
                <a:gd name="T14" fmla="*/ 1842 w 2392"/>
                <a:gd name="T15" fmla="*/ 305 h 881"/>
                <a:gd name="T16" fmla="*/ 1758 w 2392"/>
                <a:gd name="T17" fmla="*/ 317 h 881"/>
                <a:gd name="T18" fmla="*/ 1597 w 2392"/>
                <a:gd name="T19" fmla="*/ 263 h 881"/>
                <a:gd name="T20" fmla="*/ 1507 w 2392"/>
                <a:gd name="T21" fmla="*/ 257 h 881"/>
                <a:gd name="T22" fmla="*/ 1399 w 2392"/>
                <a:gd name="T23" fmla="*/ 311 h 881"/>
                <a:gd name="T24" fmla="*/ 1334 w 2392"/>
                <a:gd name="T25" fmla="*/ 353 h 881"/>
                <a:gd name="T26" fmla="*/ 1310 w 2392"/>
                <a:gd name="T27" fmla="*/ 359 h 881"/>
                <a:gd name="T28" fmla="*/ 1214 w 2392"/>
                <a:gd name="T29" fmla="*/ 371 h 881"/>
                <a:gd name="T30" fmla="*/ 1160 w 2392"/>
                <a:gd name="T31" fmla="*/ 365 h 881"/>
                <a:gd name="T32" fmla="*/ 1053 w 2392"/>
                <a:gd name="T33" fmla="*/ 371 h 881"/>
                <a:gd name="T34" fmla="*/ 957 w 2392"/>
                <a:gd name="T35" fmla="*/ 383 h 881"/>
                <a:gd name="T36" fmla="*/ 921 w 2392"/>
                <a:gd name="T37" fmla="*/ 401 h 881"/>
                <a:gd name="T38" fmla="*/ 819 w 2392"/>
                <a:gd name="T39" fmla="*/ 419 h 881"/>
                <a:gd name="T40" fmla="*/ 778 w 2392"/>
                <a:gd name="T41" fmla="*/ 419 h 881"/>
                <a:gd name="T42" fmla="*/ 664 w 2392"/>
                <a:gd name="T43" fmla="*/ 437 h 881"/>
                <a:gd name="T44" fmla="*/ 598 w 2392"/>
                <a:gd name="T45" fmla="*/ 473 h 881"/>
                <a:gd name="T46" fmla="*/ 503 w 2392"/>
                <a:gd name="T47" fmla="*/ 467 h 881"/>
                <a:gd name="T48" fmla="*/ 431 w 2392"/>
                <a:gd name="T49" fmla="*/ 491 h 881"/>
                <a:gd name="T50" fmla="*/ 413 w 2392"/>
                <a:gd name="T51" fmla="*/ 539 h 881"/>
                <a:gd name="T52" fmla="*/ 347 w 2392"/>
                <a:gd name="T53" fmla="*/ 569 h 881"/>
                <a:gd name="T54" fmla="*/ 222 w 2392"/>
                <a:gd name="T55" fmla="*/ 599 h 881"/>
                <a:gd name="T56" fmla="*/ 138 w 2392"/>
                <a:gd name="T57" fmla="*/ 647 h 881"/>
                <a:gd name="T58" fmla="*/ 108 w 2392"/>
                <a:gd name="T59" fmla="*/ 659 h 881"/>
                <a:gd name="T60" fmla="*/ 0 w 2392"/>
                <a:gd name="T61" fmla="*/ 671 h 881"/>
                <a:gd name="T62" fmla="*/ 84 w 2392"/>
                <a:gd name="T63" fmla="*/ 695 h 881"/>
                <a:gd name="T64" fmla="*/ 263 w 2392"/>
                <a:gd name="T65" fmla="*/ 653 h 881"/>
                <a:gd name="T66" fmla="*/ 473 w 2392"/>
                <a:gd name="T67" fmla="*/ 569 h 881"/>
                <a:gd name="T68" fmla="*/ 568 w 2392"/>
                <a:gd name="T69" fmla="*/ 521 h 881"/>
                <a:gd name="T70" fmla="*/ 646 w 2392"/>
                <a:gd name="T71" fmla="*/ 515 h 881"/>
                <a:gd name="T72" fmla="*/ 873 w 2392"/>
                <a:gd name="T73" fmla="*/ 461 h 881"/>
                <a:gd name="T74" fmla="*/ 1148 w 2392"/>
                <a:gd name="T75" fmla="*/ 425 h 881"/>
                <a:gd name="T76" fmla="*/ 1292 w 2392"/>
                <a:gd name="T77" fmla="*/ 461 h 881"/>
                <a:gd name="T78" fmla="*/ 1417 w 2392"/>
                <a:gd name="T79" fmla="*/ 533 h 881"/>
                <a:gd name="T80" fmla="*/ 1435 w 2392"/>
                <a:gd name="T81" fmla="*/ 617 h 881"/>
                <a:gd name="T82" fmla="*/ 1376 w 2392"/>
                <a:gd name="T83" fmla="*/ 653 h 881"/>
                <a:gd name="T84" fmla="*/ 1226 w 2392"/>
                <a:gd name="T85" fmla="*/ 701 h 881"/>
                <a:gd name="T86" fmla="*/ 1112 w 2392"/>
                <a:gd name="T87" fmla="*/ 755 h 881"/>
                <a:gd name="T88" fmla="*/ 1065 w 2392"/>
                <a:gd name="T89" fmla="*/ 809 h 881"/>
                <a:gd name="T90" fmla="*/ 1077 w 2392"/>
                <a:gd name="T91" fmla="*/ 869 h 881"/>
                <a:gd name="T92" fmla="*/ 1106 w 2392"/>
                <a:gd name="T93" fmla="*/ 881 h 881"/>
                <a:gd name="T94" fmla="*/ 1208 w 2392"/>
                <a:gd name="T95" fmla="*/ 869 h 881"/>
                <a:gd name="T96" fmla="*/ 1388 w 2392"/>
                <a:gd name="T97" fmla="*/ 857 h 881"/>
                <a:gd name="T98" fmla="*/ 1441 w 2392"/>
                <a:gd name="T99" fmla="*/ 851 h 881"/>
                <a:gd name="T100" fmla="*/ 1483 w 2392"/>
                <a:gd name="T101" fmla="*/ 833 h 881"/>
                <a:gd name="T102" fmla="*/ 1675 w 2392"/>
                <a:gd name="T103" fmla="*/ 743 h 881"/>
                <a:gd name="T104" fmla="*/ 1806 w 2392"/>
                <a:gd name="T105" fmla="*/ 689 h 881"/>
                <a:gd name="T106" fmla="*/ 1884 w 2392"/>
                <a:gd name="T107" fmla="*/ 581 h 881"/>
                <a:gd name="T108" fmla="*/ 2039 w 2392"/>
                <a:gd name="T109" fmla="*/ 389 h 881"/>
                <a:gd name="T110" fmla="*/ 2207 w 2392"/>
                <a:gd name="T111" fmla="*/ 269 h 881"/>
                <a:gd name="T112" fmla="*/ 2249 w 2392"/>
                <a:gd name="T113" fmla="*/ 239 h 881"/>
                <a:gd name="T114" fmla="*/ 2392 w 2392"/>
                <a:gd name="T115" fmla="*/ 0 h 881"/>
                <a:gd name="T116" fmla="*/ 2302 w 2392"/>
                <a:gd name="T117" fmla="*/ 36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rgbClr val="0066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59" name="Freeform 11"/>
            <p:cNvSpPr>
              <a:spLocks noChangeArrowheads="1"/>
            </p:cNvSpPr>
            <p:nvPr/>
          </p:nvSpPr>
          <p:spPr bwMode="auto">
            <a:xfrm>
              <a:off x="3838" y="1854"/>
              <a:ext cx="573" cy="254"/>
            </a:xfrm>
            <a:custGeom>
              <a:avLst/>
              <a:gdLst>
                <a:gd name="T0" fmla="*/ 30 w 550"/>
                <a:gd name="T1" fmla="*/ 245 h 257"/>
                <a:gd name="T2" fmla="*/ 18 w 550"/>
                <a:gd name="T3" fmla="*/ 251 h 257"/>
                <a:gd name="T4" fmla="*/ 6 w 550"/>
                <a:gd name="T5" fmla="*/ 257 h 257"/>
                <a:gd name="T6" fmla="*/ 0 w 550"/>
                <a:gd name="T7" fmla="*/ 257 h 257"/>
                <a:gd name="T8" fmla="*/ 305 w 550"/>
                <a:gd name="T9" fmla="*/ 113 h 257"/>
                <a:gd name="T10" fmla="*/ 520 w 550"/>
                <a:gd name="T11" fmla="*/ 0 h 257"/>
                <a:gd name="T12" fmla="*/ 526 w 550"/>
                <a:gd name="T13" fmla="*/ 6 h 257"/>
                <a:gd name="T14" fmla="*/ 544 w 550"/>
                <a:gd name="T15" fmla="*/ 18 h 257"/>
                <a:gd name="T16" fmla="*/ 550 w 550"/>
                <a:gd name="T17" fmla="*/ 24 h 257"/>
                <a:gd name="T18" fmla="*/ 550 w 550"/>
                <a:gd name="T19" fmla="*/ 36 h 257"/>
                <a:gd name="T20" fmla="*/ 544 w 550"/>
                <a:gd name="T21" fmla="*/ 42 h 257"/>
                <a:gd name="T22" fmla="*/ 526 w 550"/>
                <a:gd name="T23" fmla="*/ 54 h 257"/>
                <a:gd name="T24" fmla="*/ 514 w 550"/>
                <a:gd name="T25" fmla="*/ 60 h 257"/>
                <a:gd name="T26" fmla="*/ 502 w 550"/>
                <a:gd name="T27" fmla="*/ 66 h 257"/>
                <a:gd name="T28" fmla="*/ 448 w 550"/>
                <a:gd name="T29" fmla="*/ 84 h 257"/>
                <a:gd name="T30" fmla="*/ 382 w 550"/>
                <a:gd name="T31" fmla="*/ 113 h 257"/>
                <a:gd name="T32" fmla="*/ 305 w 550"/>
                <a:gd name="T33" fmla="*/ 143 h 257"/>
                <a:gd name="T34" fmla="*/ 227 w 550"/>
                <a:gd name="T35" fmla="*/ 173 h 257"/>
                <a:gd name="T36" fmla="*/ 149 w 550"/>
                <a:gd name="T37" fmla="*/ 203 h 257"/>
                <a:gd name="T38" fmla="*/ 83 w 550"/>
                <a:gd name="T39" fmla="*/ 227 h 257"/>
                <a:gd name="T40" fmla="*/ 30 w 550"/>
                <a:gd name="T41" fmla="*/ 245 h 257"/>
                <a:gd name="T42" fmla="*/ 30 w 550"/>
                <a:gd name="T43" fmla="*/ 245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rgbClr val="006E6B"/>
                </a:gs>
                <a:gs pos="100000">
                  <a:srgbClr val="0E7673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60" name="Freeform 12"/>
            <p:cNvSpPr>
              <a:spLocks noChangeArrowheads="1"/>
            </p:cNvSpPr>
            <p:nvPr/>
          </p:nvSpPr>
          <p:spPr bwMode="auto">
            <a:xfrm>
              <a:off x="5326" y="1642"/>
              <a:ext cx="1" cy="0"/>
            </a:xfrm>
            <a:custGeom>
              <a:avLst/>
              <a:gdLst>
                <a:gd name="T0" fmla="*/ 0 w 5"/>
                <a:gd name="T1" fmla="*/ 5 w 5"/>
                <a:gd name="T2" fmla="*/ 0 w 5"/>
                <a:gd name="T3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61" name="Freeform 13"/>
            <p:cNvSpPr>
              <a:spLocks noChangeArrowheads="1"/>
            </p:cNvSpPr>
            <p:nvPr/>
          </p:nvSpPr>
          <p:spPr bwMode="auto">
            <a:xfrm>
              <a:off x="3838" y="1728"/>
              <a:ext cx="712" cy="379"/>
            </a:xfrm>
            <a:custGeom>
              <a:avLst/>
              <a:gdLst>
                <a:gd name="T0" fmla="*/ 659 w 716"/>
                <a:gd name="T1" fmla="*/ 6 h 383"/>
                <a:gd name="T2" fmla="*/ 588 w 716"/>
                <a:gd name="T3" fmla="*/ 42 h 383"/>
                <a:gd name="T4" fmla="*/ 515 w 716"/>
                <a:gd name="T5" fmla="*/ 84 h 383"/>
                <a:gd name="T6" fmla="*/ 509 w 716"/>
                <a:gd name="T7" fmla="*/ 90 h 383"/>
                <a:gd name="T8" fmla="*/ 485 w 716"/>
                <a:gd name="T9" fmla="*/ 102 h 383"/>
                <a:gd name="T10" fmla="*/ 455 w 716"/>
                <a:gd name="T11" fmla="*/ 120 h 383"/>
                <a:gd name="T12" fmla="*/ 425 w 716"/>
                <a:gd name="T13" fmla="*/ 138 h 383"/>
                <a:gd name="T14" fmla="*/ 371 w 716"/>
                <a:gd name="T15" fmla="*/ 168 h 383"/>
                <a:gd name="T16" fmla="*/ 306 w 716"/>
                <a:gd name="T17" fmla="*/ 198 h 383"/>
                <a:gd name="T18" fmla="*/ 186 w 716"/>
                <a:gd name="T19" fmla="*/ 251 h 383"/>
                <a:gd name="T20" fmla="*/ 131 w 716"/>
                <a:gd name="T21" fmla="*/ 269 h 383"/>
                <a:gd name="T22" fmla="*/ 89 w 716"/>
                <a:gd name="T23" fmla="*/ 287 h 383"/>
                <a:gd name="T24" fmla="*/ 53 w 716"/>
                <a:gd name="T25" fmla="*/ 305 h 383"/>
                <a:gd name="T26" fmla="*/ 36 w 716"/>
                <a:gd name="T27" fmla="*/ 311 h 383"/>
                <a:gd name="T28" fmla="*/ 12 w 716"/>
                <a:gd name="T29" fmla="*/ 329 h 383"/>
                <a:gd name="T30" fmla="*/ 0 w 716"/>
                <a:gd name="T31" fmla="*/ 353 h 383"/>
                <a:gd name="T32" fmla="*/ 0 w 716"/>
                <a:gd name="T33" fmla="*/ 371 h 383"/>
                <a:gd name="T34" fmla="*/ 0 w 716"/>
                <a:gd name="T35" fmla="*/ 383 h 383"/>
                <a:gd name="T36" fmla="*/ 0 w 716"/>
                <a:gd name="T37" fmla="*/ 383 h 383"/>
                <a:gd name="T38" fmla="*/ 12 w 716"/>
                <a:gd name="T39" fmla="*/ 371 h 383"/>
                <a:gd name="T40" fmla="*/ 30 w 716"/>
                <a:gd name="T41" fmla="*/ 353 h 383"/>
                <a:gd name="T42" fmla="*/ 53 w 716"/>
                <a:gd name="T43" fmla="*/ 335 h 383"/>
                <a:gd name="T44" fmla="*/ 77 w 716"/>
                <a:gd name="T45" fmla="*/ 317 h 383"/>
                <a:gd name="T46" fmla="*/ 101 w 716"/>
                <a:gd name="T47" fmla="*/ 311 h 383"/>
                <a:gd name="T48" fmla="*/ 131 w 716"/>
                <a:gd name="T49" fmla="*/ 299 h 383"/>
                <a:gd name="T50" fmla="*/ 204 w 716"/>
                <a:gd name="T51" fmla="*/ 269 h 383"/>
                <a:gd name="T52" fmla="*/ 240 w 716"/>
                <a:gd name="T53" fmla="*/ 251 h 383"/>
                <a:gd name="T54" fmla="*/ 270 w 716"/>
                <a:gd name="T55" fmla="*/ 239 h 383"/>
                <a:gd name="T56" fmla="*/ 294 w 716"/>
                <a:gd name="T57" fmla="*/ 228 h 383"/>
                <a:gd name="T58" fmla="*/ 312 w 716"/>
                <a:gd name="T59" fmla="*/ 222 h 383"/>
                <a:gd name="T60" fmla="*/ 330 w 716"/>
                <a:gd name="T61" fmla="*/ 210 h 383"/>
                <a:gd name="T62" fmla="*/ 365 w 716"/>
                <a:gd name="T63" fmla="*/ 186 h 383"/>
                <a:gd name="T64" fmla="*/ 419 w 716"/>
                <a:gd name="T65" fmla="*/ 156 h 383"/>
                <a:gd name="T66" fmla="*/ 473 w 716"/>
                <a:gd name="T67" fmla="*/ 120 h 383"/>
                <a:gd name="T68" fmla="*/ 527 w 716"/>
                <a:gd name="T69" fmla="*/ 90 h 383"/>
                <a:gd name="T70" fmla="*/ 576 w 716"/>
                <a:gd name="T71" fmla="*/ 60 h 383"/>
                <a:gd name="T72" fmla="*/ 612 w 716"/>
                <a:gd name="T73" fmla="*/ 42 h 383"/>
                <a:gd name="T74" fmla="*/ 629 w 716"/>
                <a:gd name="T75" fmla="*/ 36 h 383"/>
                <a:gd name="T76" fmla="*/ 647 w 716"/>
                <a:gd name="T77" fmla="*/ 30 h 383"/>
                <a:gd name="T78" fmla="*/ 677 w 716"/>
                <a:gd name="T79" fmla="*/ 18 h 383"/>
                <a:gd name="T80" fmla="*/ 701 w 716"/>
                <a:gd name="T81" fmla="*/ 6 h 383"/>
                <a:gd name="T82" fmla="*/ 713 w 716"/>
                <a:gd name="T83" fmla="*/ 0 h 383"/>
                <a:gd name="T84" fmla="*/ 713 w 716"/>
                <a:gd name="T85" fmla="*/ 0 h 383"/>
                <a:gd name="T86" fmla="*/ 659 w 716"/>
                <a:gd name="T87" fmla="*/ 6 h 383"/>
                <a:gd name="T88" fmla="*/ 716 w 716"/>
                <a:gd name="T89" fmla="*/ 63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rgbClr val="006E6B"/>
                </a:gs>
                <a:gs pos="100000">
                  <a:srgbClr val="0E7673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62" name="Freeform 14"/>
            <p:cNvSpPr>
              <a:spLocks noChangeArrowheads="1"/>
            </p:cNvSpPr>
            <p:nvPr/>
          </p:nvSpPr>
          <p:spPr bwMode="auto">
            <a:xfrm>
              <a:off x="3452" y="2270"/>
              <a:ext cx="314" cy="221"/>
            </a:xfrm>
            <a:custGeom>
              <a:avLst/>
              <a:gdLst>
                <a:gd name="T0" fmla="*/ 6 w 318"/>
                <a:gd name="T1" fmla="*/ 225 h 225"/>
                <a:gd name="T2" fmla="*/ 0 w 318"/>
                <a:gd name="T3" fmla="*/ 195 h 225"/>
                <a:gd name="T4" fmla="*/ 315 w 318"/>
                <a:gd name="T5" fmla="*/ 0 h 225"/>
                <a:gd name="T6" fmla="*/ 303 w 318"/>
                <a:gd name="T7" fmla="*/ 27 h 225"/>
                <a:gd name="T8" fmla="*/ 318 w 318"/>
                <a:gd name="T9" fmla="*/ 4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rgbClr val="006E6B"/>
                </a:gs>
                <a:gs pos="100000">
                  <a:srgbClr val="0E7673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63" name="Freeform 15"/>
            <p:cNvSpPr>
              <a:spLocks noChangeArrowheads="1"/>
            </p:cNvSpPr>
            <p:nvPr/>
          </p:nvSpPr>
          <p:spPr bwMode="auto">
            <a:xfrm>
              <a:off x="0" y="2658"/>
              <a:ext cx="2590" cy="928"/>
            </a:xfrm>
            <a:custGeom>
              <a:avLst/>
              <a:gdLst>
                <a:gd name="T0" fmla="*/ 1050 w 2595"/>
                <a:gd name="T1" fmla="*/ 657 h 933"/>
                <a:gd name="T2" fmla="*/ 1581 w 2595"/>
                <a:gd name="T3" fmla="*/ 690 h 933"/>
                <a:gd name="T4" fmla="*/ 1671 w 2595"/>
                <a:gd name="T5" fmla="*/ 723 h 933"/>
                <a:gd name="T6" fmla="*/ 1176 w 2595"/>
                <a:gd name="T7" fmla="*/ 621 h 933"/>
                <a:gd name="T8" fmla="*/ 1854 w 2595"/>
                <a:gd name="T9" fmla="*/ 567 h 933"/>
                <a:gd name="T10" fmla="*/ 1869 w 2595"/>
                <a:gd name="T11" fmla="*/ 612 h 933"/>
                <a:gd name="T12" fmla="*/ 2103 w 2595"/>
                <a:gd name="T13" fmla="*/ 861 h 933"/>
                <a:gd name="T14" fmla="*/ 1883 w 2595"/>
                <a:gd name="T15" fmla="*/ 520 h 933"/>
                <a:gd name="T16" fmla="*/ 1842 w 2595"/>
                <a:gd name="T17" fmla="*/ 490 h 933"/>
                <a:gd name="T18" fmla="*/ 1770 w 2595"/>
                <a:gd name="T19" fmla="*/ 466 h 933"/>
                <a:gd name="T20" fmla="*/ 1740 w 2595"/>
                <a:gd name="T21" fmla="*/ 448 h 933"/>
                <a:gd name="T22" fmla="*/ 1758 w 2595"/>
                <a:gd name="T23" fmla="*/ 436 h 933"/>
                <a:gd name="T24" fmla="*/ 1830 w 2595"/>
                <a:gd name="T25" fmla="*/ 430 h 933"/>
                <a:gd name="T26" fmla="*/ 1877 w 2595"/>
                <a:gd name="T27" fmla="*/ 424 h 933"/>
                <a:gd name="T28" fmla="*/ 1955 w 2595"/>
                <a:gd name="T29" fmla="*/ 394 h 933"/>
                <a:gd name="T30" fmla="*/ 2052 w 2595"/>
                <a:gd name="T31" fmla="*/ 396 h 933"/>
                <a:gd name="T32" fmla="*/ 2253 w 2595"/>
                <a:gd name="T33" fmla="*/ 732 h 933"/>
                <a:gd name="T34" fmla="*/ 2415 w 2595"/>
                <a:gd name="T35" fmla="*/ 933 h 933"/>
                <a:gd name="T36" fmla="*/ 2397 w 2595"/>
                <a:gd name="T37" fmla="*/ 828 h 933"/>
                <a:gd name="T38" fmla="*/ 2088 w 2595"/>
                <a:gd name="T39" fmla="*/ 400 h 933"/>
                <a:gd name="T40" fmla="*/ 2046 w 2595"/>
                <a:gd name="T41" fmla="*/ 346 h 933"/>
                <a:gd name="T42" fmla="*/ 1997 w 2595"/>
                <a:gd name="T43" fmla="*/ 304 h 933"/>
                <a:gd name="T44" fmla="*/ 1967 w 2595"/>
                <a:gd name="T45" fmla="*/ 286 h 933"/>
                <a:gd name="T46" fmla="*/ 1973 w 2595"/>
                <a:gd name="T47" fmla="*/ 286 h 933"/>
                <a:gd name="T48" fmla="*/ 2009 w 2595"/>
                <a:gd name="T49" fmla="*/ 286 h 933"/>
                <a:gd name="T50" fmla="*/ 2082 w 2595"/>
                <a:gd name="T51" fmla="*/ 322 h 933"/>
                <a:gd name="T52" fmla="*/ 2199 w 2595"/>
                <a:gd name="T53" fmla="*/ 384 h 933"/>
                <a:gd name="T54" fmla="*/ 2394 w 2595"/>
                <a:gd name="T55" fmla="*/ 448 h 933"/>
                <a:gd name="T56" fmla="*/ 2595 w 2595"/>
                <a:gd name="T57" fmla="*/ 516 h 933"/>
                <a:gd name="T58" fmla="*/ 2388 w 2595"/>
                <a:gd name="T59" fmla="*/ 424 h 933"/>
                <a:gd name="T60" fmla="*/ 2219 w 2595"/>
                <a:gd name="T61" fmla="*/ 340 h 933"/>
                <a:gd name="T62" fmla="*/ 2052 w 2595"/>
                <a:gd name="T63" fmla="*/ 280 h 933"/>
                <a:gd name="T64" fmla="*/ 1955 w 2595"/>
                <a:gd name="T65" fmla="*/ 262 h 933"/>
                <a:gd name="T66" fmla="*/ 1877 w 2595"/>
                <a:gd name="T67" fmla="*/ 274 h 933"/>
                <a:gd name="T68" fmla="*/ 1752 w 2595"/>
                <a:gd name="T69" fmla="*/ 274 h 933"/>
                <a:gd name="T70" fmla="*/ 1661 w 2595"/>
                <a:gd name="T71" fmla="*/ 292 h 933"/>
                <a:gd name="T72" fmla="*/ 1607 w 2595"/>
                <a:gd name="T73" fmla="*/ 316 h 933"/>
                <a:gd name="T74" fmla="*/ 1589 w 2595"/>
                <a:gd name="T75" fmla="*/ 322 h 933"/>
                <a:gd name="T76" fmla="*/ 1409 w 2595"/>
                <a:gd name="T77" fmla="*/ 358 h 933"/>
                <a:gd name="T78" fmla="*/ 1152 w 2595"/>
                <a:gd name="T79" fmla="*/ 442 h 933"/>
                <a:gd name="T80" fmla="*/ 966 w 2595"/>
                <a:gd name="T81" fmla="*/ 460 h 933"/>
                <a:gd name="T82" fmla="*/ 870 w 2595"/>
                <a:gd name="T83" fmla="*/ 442 h 933"/>
                <a:gd name="T84" fmla="*/ 828 w 2595"/>
                <a:gd name="T85" fmla="*/ 430 h 933"/>
                <a:gd name="T86" fmla="*/ 743 w 2595"/>
                <a:gd name="T87" fmla="*/ 388 h 933"/>
                <a:gd name="T88" fmla="*/ 636 w 2595"/>
                <a:gd name="T89" fmla="*/ 334 h 933"/>
                <a:gd name="T90" fmla="*/ 467 w 2595"/>
                <a:gd name="T91" fmla="*/ 256 h 933"/>
                <a:gd name="T92" fmla="*/ 0 w 2595"/>
                <a:gd name="T93" fmla="*/ 0 h 933"/>
                <a:gd name="T94" fmla="*/ 585 w 2595"/>
                <a:gd name="T95" fmla="*/ 390 h 933"/>
                <a:gd name="T96" fmla="*/ 849 w 2595"/>
                <a:gd name="T97" fmla="*/ 543 h 933"/>
                <a:gd name="T98" fmla="*/ 897 w 2595"/>
                <a:gd name="T99" fmla="*/ 621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rgbClr val="006E6B"/>
                </a:gs>
                <a:gs pos="100000">
                  <a:srgbClr val="2D8785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64" name="Freeform 16"/>
            <p:cNvSpPr>
              <a:spLocks noChangeArrowheads="1"/>
            </p:cNvSpPr>
            <p:nvPr/>
          </p:nvSpPr>
          <p:spPr bwMode="auto">
            <a:xfrm>
              <a:off x="0" y="2993"/>
              <a:ext cx="2719" cy="1086"/>
            </a:xfrm>
            <a:custGeom>
              <a:avLst/>
              <a:gdLst>
                <a:gd name="T0" fmla="*/ 2370 w 2723"/>
                <a:gd name="T1" fmla="*/ 72 h 1091"/>
                <a:gd name="T2" fmla="*/ 2597 w 2723"/>
                <a:gd name="T3" fmla="*/ 198 h 1091"/>
                <a:gd name="T4" fmla="*/ 2639 w 2723"/>
                <a:gd name="T5" fmla="*/ 276 h 1091"/>
                <a:gd name="T6" fmla="*/ 2453 w 2723"/>
                <a:gd name="T7" fmla="*/ 264 h 1091"/>
                <a:gd name="T8" fmla="*/ 2297 w 2723"/>
                <a:gd name="T9" fmla="*/ 204 h 1091"/>
                <a:gd name="T10" fmla="*/ 2112 w 2723"/>
                <a:gd name="T11" fmla="*/ 66 h 1091"/>
                <a:gd name="T12" fmla="*/ 2088 w 2723"/>
                <a:gd name="T13" fmla="*/ 72 h 1091"/>
                <a:gd name="T14" fmla="*/ 2106 w 2723"/>
                <a:gd name="T15" fmla="*/ 114 h 1091"/>
                <a:gd name="T16" fmla="*/ 2412 w 2723"/>
                <a:gd name="T17" fmla="*/ 552 h 1091"/>
                <a:gd name="T18" fmla="*/ 2279 w 2723"/>
                <a:gd name="T19" fmla="*/ 564 h 1091"/>
                <a:gd name="T20" fmla="*/ 2189 w 2723"/>
                <a:gd name="T21" fmla="*/ 492 h 1091"/>
                <a:gd name="T22" fmla="*/ 2058 w 2723"/>
                <a:gd name="T23" fmla="*/ 330 h 1091"/>
                <a:gd name="T24" fmla="*/ 1991 w 2723"/>
                <a:gd name="T25" fmla="*/ 234 h 1091"/>
                <a:gd name="T26" fmla="*/ 1949 w 2723"/>
                <a:gd name="T27" fmla="*/ 174 h 1091"/>
                <a:gd name="T28" fmla="*/ 1824 w 2723"/>
                <a:gd name="T29" fmla="*/ 132 h 1091"/>
                <a:gd name="T30" fmla="*/ 1794 w 2723"/>
                <a:gd name="T31" fmla="*/ 144 h 1091"/>
                <a:gd name="T32" fmla="*/ 1895 w 2723"/>
                <a:gd name="T33" fmla="*/ 222 h 1091"/>
                <a:gd name="T34" fmla="*/ 1943 w 2723"/>
                <a:gd name="T35" fmla="*/ 366 h 1091"/>
                <a:gd name="T36" fmla="*/ 2064 w 2723"/>
                <a:gd name="T37" fmla="*/ 630 h 1091"/>
                <a:gd name="T38" fmla="*/ 2052 w 2723"/>
                <a:gd name="T39" fmla="*/ 695 h 1091"/>
                <a:gd name="T40" fmla="*/ 1955 w 2723"/>
                <a:gd name="T41" fmla="*/ 683 h 1091"/>
                <a:gd name="T42" fmla="*/ 1913 w 2723"/>
                <a:gd name="T43" fmla="*/ 636 h 1091"/>
                <a:gd name="T44" fmla="*/ 1703 w 2723"/>
                <a:gd name="T45" fmla="*/ 312 h 1091"/>
                <a:gd name="T46" fmla="*/ 1637 w 2723"/>
                <a:gd name="T47" fmla="*/ 276 h 1091"/>
                <a:gd name="T48" fmla="*/ 1643 w 2723"/>
                <a:gd name="T49" fmla="*/ 318 h 1091"/>
                <a:gd name="T50" fmla="*/ 1673 w 2723"/>
                <a:gd name="T51" fmla="*/ 408 h 1091"/>
                <a:gd name="T52" fmla="*/ 1716 w 2723"/>
                <a:gd name="T53" fmla="*/ 779 h 1091"/>
                <a:gd name="T54" fmla="*/ 1691 w 2723"/>
                <a:gd name="T55" fmla="*/ 737 h 1091"/>
                <a:gd name="T56" fmla="*/ 1613 w 2723"/>
                <a:gd name="T57" fmla="*/ 582 h 1091"/>
                <a:gd name="T58" fmla="*/ 1494 w 2723"/>
                <a:gd name="T59" fmla="*/ 480 h 1091"/>
                <a:gd name="T60" fmla="*/ 1248 w 2723"/>
                <a:gd name="T61" fmla="*/ 528 h 1091"/>
                <a:gd name="T62" fmla="*/ 996 w 2723"/>
                <a:gd name="T63" fmla="*/ 630 h 1091"/>
                <a:gd name="T64" fmla="*/ 714 w 2723"/>
                <a:gd name="T65" fmla="*/ 534 h 1091"/>
                <a:gd name="T66" fmla="*/ 198 w 2723"/>
                <a:gd name="T67" fmla="*/ 288 h 1091"/>
                <a:gd name="T68" fmla="*/ 0 w 2723"/>
                <a:gd name="T69" fmla="*/ 460 h 1091"/>
                <a:gd name="T70" fmla="*/ 288 w 2723"/>
                <a:gd name="T71" fmla="*/ 570 h 1091"/>
                <a:gd name="T72" fmla="*/ 461 w 2723"/>
                <a:gd name="T73" fmla="*/ 654 h 1091"/>
                <a:gd name="T74" fmla="*/ 725 w 2723"/>
                <a:gd name="T75" fmla="*/ 755 h 1091"/>
                <a:gd name="T76" fmla="*/ 966 w 2723"/>
                <a:gd name="T77" fmla="*/ 791 h 1091"/>
                <a:gd name="T78" fmla="*/ 1176 w 2723"/>
                <a:gd name="T79" fmla="*/ 779 h 1091"/>
                <a:gd name="T80" fmla="*/ 1278 w 2723"/>
                <a:gd name="T81" fmla="*/ 791 h 1091"/>
                <a:gd name="T82" fmla="*/ 1404 w 2723"/>
                <a:gd name="T83" fmla="*/ 845 h 1091"/>
                <a:gd name="T84" fmla="*/ 1416 w 2723"/>
                <a:gd name="T85" fmla="*/ 887 h 1091"/>
                <a:gd name="T86" fmla="*/ 1361 w 2723"/>
                <a:gd name="T87" fmla="*/ 923 h 1091"/>
                <a:gd name="T88" fmla="*/ 1385 w 2723"/>
                <a:gd name="T89" fmla="*/ 1007 h 1091"/>
                <a:gd name="T90" fmla="*/ 1494 w 2723"/>
                <a:gd name="T91" fmla="*/ 1085 h 1091"/>
                <a:gd name="T92" fmla="*/ 1697 w 2723"/>
                <a:gd name="T93" fmla="*/ 1043 h 1091"/>
                <a:gd name="T94" fmla="*/ 1812 w 2723"/>
                <a:gd name="T95" fmla="*/ 989 h 1091"/>
                <a:gd name="T96" fmla="*/ 1973 w 2723"/>
                <a:gd name="T97" fmla="*/ 917 h 1091"/>
                <a:gd name="T98" fmla="*/ 2201 w 2723"/>
                <a:gd name="T99" fmla="*/ 899 h 1091"/>
                <a:gd name="T100" fmla="*/ 2364 w 2723"/>
                <a:gd name="T101" fmla="*/ 863 h 1091"/>
                <a:gd name="T102" fmla="*/ 2400 w 2723"/>
                <a:gd name="T103" fmla="*/ 743 h 1091"/>
                <a:gd name="T104" fmla="*/ 2471 w 2723"/>
                <a:gd name="T105" fmla="*/ 701 h 1091"/>
                <a:gd name="T106" fmla="*/ 2621 w 2723"/>
                <a:gd name="T107" fmla="*/ 504 h 1091"/>
                <a:gd name="T108" fmla="*/ 2693 w 2723"/>
                <a:gd name="T109" fmla="*/ 374 h 1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rgbClr val="0066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065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66888"/>
            <a:ext cx="7761288" cy="17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1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2066" name="Rectangle 18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22488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900" algn="l"/>
                <a:tab pos="1447800" algn="l"/>
              </a:tabLst>
              <a:defRPr sz="1200">
                <a:solidFill>
                  <a:srgbClr val="000000"/>
                </a:solidFill>
                <a:latin typeface="+mn-lt"/>
                <a:cs typeface="Arial Unicode MS" pitchFamily="32" charset="0"/>
              </a:defRPr>
            </a:lvl1pPr>
          </a:lstStyle>
          <a:p>
            <a:endParaRPr lang="it-IT" altLang="it-IT"/>
          </a:p>
        </p:txBody>
      </p:sp>
      <p:sp>
        <p:nvSpPr>
          <p:cNvPr id="2067" name="Rectangle 19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4488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000000"/>
                </a:solidFill>
                <a:latin typeface="+mn-lt"/>
                <a:cs typeface="Arial Unicode MS" pitchFamily="32" charset="0"/>
              </a:defRPr>
            </a:lvl1pPr>
          </a:lstStyle>
          <a:p>
            <a:endParaRPr lang="it-IT" altLang="it-IT"/>
          </a:p>
        </p:txBody>
      </p:sp>
      <p:sp>
        <p:nvSpPr>
          <p:cNvPr id="2068" name="Rectangle 20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2488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200">
                <a:solidFill>
                  <a:srgbClr val="000000"/>
                </a:solidFill>
                <a:latin typeface="+mn-lt"/>
                <a:cs typeface="Arial Unicode MS" pitchFamily="32" charset="0"/>
              </a:defRPr>
            </a:lvl1pPr>
          </a:lstStyle>
          <a:p>
            <a:fld id="{1C20ADA6-0EF4-4142-B0F7-139622D101A1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2069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18488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  <p:extLst>
      <p:ext uri="{BB962C8B-B14F-4D97-AF65-F5344CB8AC3E}">
        <p14:creationId xmlns:p14="http://schemas.microsoft.com/office/powerpoint/2010/main" val="1985689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B9EFEE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B9EFEE"/>
          </a:solidFill>
          <a:effectLst>
            <a:outerShdw blurRad="38100" dist="38100" dir="2700000" algn="tl">
              <a:srgbClr val="C0C0C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B9EFEE"/>
          </a:solidFill>
          <a:effectLst>
            <a:outerShdw blurRad="38100" dist="38100" dir="2700000" algn="tl">
              <a:srgbClr val="C0C0C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B9EFEE"/>
          </a:solidFill>
          <a:effectLst>
            <a:outerShdw blurRad="38100" dist="38100" dir="2700000" algn="tl">
              <a:srgbClr val="C0C0C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B9EFEE"/>
          </a:solidFill>
          <a:effectLst>
            <a:outerShdw blurRad="38100" dist="38100" dir="2700000" algn="tl">
              <a:srgbClr val="C0C0C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B9EFEE"/>
          </a:solidFill>
          <a:effectLst>
            <a:outerShdw blurRad="38100" dist="38100" dir="2700000" algn="tl">
              <a:srgbClr val="C0C0C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B9EFEE"/>
          </a:solidFill>
          <a:effectLst>
            <a:outerShdw blurRad="38100" dist="38100" dir="2700000" algn="tl">
              <a:srgbClr val="C0C0C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B9EFEE"/>
          </a:solidFill>
          <a:effectLst>
            <a:outerShdw blurRad="38100" dist="38100" dir="2700000" algn="tl">
              <a:srgbClr val="C0C0C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B9EFEE"/>
          </a:solidFill>
          <a:effectLst>
            <a:outerShdw blurRad="38100" dist="38100" dir="2700000" algn="tl">
              <a:srgbClr val="C0C0C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" name="Group 1"/>
          <p:cNvGrpSpPr>
            <a:grpSpLocks/>
          </p:cNvGrpSpPr>
          <p:nvPr/>
        </p:nvGrpSpPr>
        <p:grpSpPr bwMode="auto">
          <a:xfrm>
            <a:off x="0" y="2438400"/>
            <a:ext cx="9136063" cy="4038600"/>
            <a:chOff x="0" y="1536"/>
            <a:chExt cx="5755" cy="2544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 rot="20160000">
              <a:off x="2125" y="2597"/>
              <a:ext cx="3067" cy="380"/>
            </a:xfrm>
            <a:prstGeom prst="rect">
              <a:avLst/>
            </a:prstGeom>
            <a:gradFill rotWithShape="0">
              <a:gsLst>
                <a:gs pos="0">
                  <a:srgbClr val="006666"/>
                </a:gs>
                <a:gs pos="50000">
                  <a:srgbClr val="005F5F"/>
                </a:gs>
                <a:gs pos="100000">
                  <a:srgbClr val="006666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27" name="Freeform 3"/>
            <p:cNvSpPr>
              <a:spLocks noChangeArrowheads="1"/>
            </p:cNvSpPr>
            <p:nvPr/>
          </p:nvSpPr>
          <p:spPr bwMode="auto">
            <a:xfrm>
              <a:off x="0" y="2663"/>
              <a:ext cx="2683" cy="1220"/>
            </a:xfrm>
            <a:custGeom>
              <a:avLst/>
              <a:gdLst>
                <a:gd name="T0" fmla="*/ 0 w 2688"/>
                <a:gd name="T1" fmla="*/ 0 h 1224"/>
                <a:gd name="T2" fmla="*/ 960 w 2688"/>
                <a:gd name="T3" fmla="*/ 552 h 1224"/>
                <a:gd name="T4" fmla="*/ 1968 w 2688"/>
                <a:gd name="T5" fmla="*/ 264 h 1224"/>
                <a:gd name="T6" fmla="*/ 2028 w 2688"/>
                <a:gd name="T7" fmla="*/ 270 h 1224"/>
                <a:gd name="T8" fmla="*/ 2661 w 2688"/>
                <a:gd name="T9" fmla="*/ 528 h 1224"/>
                <a:gd name="T10" fmla="*/ 2688 w 2688"/>
                <a:gd name="T11" fmla="*/ 648 h 1224"/>
                <a:gd name="T12" fmla="*/ 2304 w 2688"/>
                <a:gd name="T13" fmla="*/ 1080 h 1224"/>
                <a:gd name="T14" fmla="*/ 1584 w 2688"/>
                <a:gd name="T15" fmla="*/ 1224 h 1224"/>
                <a:gd name="T16" fmla="*/ 1296 w 2688"/>
                <a:gd name="T17" fmla="*/ 936 h 1224"/>
                <a:gd name="T18" fmla="*/ 864 w 2688"/>
                <a:gd name="T19" fmla="*/ 1032 h 1224"/>
                <a:gd name="T20" fmla="*/ 0 w 2688"/>
                <a:gd name="T21" fmla="*/ 552 h 1224"/>
                <a:gd name="T22" fmla="*/ 0 w 2688"/>
                <a:gd name="T23" fmla="*/ 0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E6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28" name="Freeform 4"/>
            <p:cNvSpPr>
              <a:spLocks noChangeArrowheads="1"/>
            </p:cNvSpPr>
            <p:nvPr/>
          </p:nvSpPr>
          <p:spPr bwMode="auto">
            <a:xfrm>
              <a:off x="3358" y="1536"/>
              <a:ext cx="2397" cy="1227"/>
            </a:xfrm>
            <a:custGeom>
              <a:avLst/>
              <a:gdLst>
                <a:gd name="T0" fmla="*/ 2208 w 2401"/>
                <a:gd name="T1" fmla="*/ 15 h 1232"/>
                <a:gd name="T2" fmla="*/ 2088 w 2401"/>
                <a:gd name="T3" fmla="*/ 57 h 1232"/>
                <a:gd name="T4" fmla="*/ 1951 w 2401"/>
                <a:gd name="T5" fmla="*/ 99 h 1232"/>
                <a:gd name="T6" fmla="*/ 1704 w 2401"/>
                <a:gd name="T7" fmla="*/ 135 h 1232"/>
                <a:gd name="T8" fmla="*/ 1314 w 2401"/>
                <a:gd name="T9" fmla="*/ 177 h 1232"/>
                <a:gd name="T10" fmla="*/ 1176 w 2401"/>
                <a:gd name="T11" fmla="*/ 189 h 1232"/>
                <a:gd name="T12" fmla="*/ 1122 w 2401"/>
                <a:gd name="T13" fmla="*/ 195 h 1232"/>
                <a:gd name="T14" fmla="*/ 1075 w 2401"/>
                <a:gd name="T15" fmla="*/ 231 h 1232"/>
                <a:gd name="T16" fmla="*/ 924 w 2401"/>
                <a:gd name="T17" fmla="*/ 321 h 1232"/>
                <a:gd name="T18" fmla="*/ 840 w 2401"/>
                <a:gd name="T19" fmla="*/ 369 h 1232"/>
                <a:gd name="T20" fmla="*/ 630 w 2401"/>
                <a:gd name="T21" fmla="*/ 458 h 1232"/>
                <a:gd name="T22" fmla="*/ 529 w 2401"/>
                <a:gd name="T23" fmla="*/ 500 h 1232"/>
                <a:gd name="T24" fmla="*/ 487 w 2401"/>
                <a:gd name="T25" fmla="*/ 542 h 1232"/>
                <a:gd name="T26" fmla="*/ 457 w 2401"/>
                <a:gd name="T27" fmla="*/ 590 h 1232"/>
                <a:gd name="T28" fmla="*/ 402 w 2401"/>
                <a:gd name="T29" fmla="*/ 638 h 1232"/>
                <a:gd name="T30" fmla="*/ 330 w 2401"/>
                <a:gd name="T31" fmla="*/ 758 h 1232"/>
                <a:gd name="T32" fmla="*/ 312 w 2401"/>
                <a:gd name="T33" fmla="*/ 788 h 1232"/>
                <a:gd name="T34" fmla="*/ 252 w 2401"/>
                <a:gd name="T35" fmla="*/ 824 h 1232"/>
                <a:gd name="T36" fmla="*/ 84 w 2401"/>
                <a:gd name="T37" fmla="*/ 926 h 1232"/>
                <a:gd name="T38" fmla="*/ 0 w 2401"/>
                <a:gd name="T39" fmla="*/ 992 h 1232"/>
                <a:gd name="T40" fmla="*/ 12 w 2401"/>
                <a:gd name="T41" fmla="*/ 1040 h 1232"/>
                <a:gd name="T42" fmla="*/ 132 w 2401"/>
                <a:gd name="T43" fmla="*/ 1034 h 1232"/>
                <a:gd name="T44" fmla="*/ 336 w 2401"/>
                <a:gd name="T45" fmla="*/ 980 h 1232"/>
                <a:gd name="T46" fmla="*/ 529 w 2401"/>
                <a:gd name="T47" fmla="*/ 896 h 1232"/>
                <a:gd name="T48" fmla="*/ 576 w 2401"/>
                <a:gd name="T49" fmla="*/ 872 h 1232"/>
                <a:gd name="T50" fmla="*/ 714 w 2401"/>
                <a:gd name="T51" fmla="*/ 848 h 1232"/>
                <a:gd name="T52" fmla="*/ 966 w 2401"/>
                <a:gd name="T53" fmla="*/ 794 h 1232"/>
                <a:gd name="T54" fmla="*/ 1212 w 2401"/>
                <a:gd name="T55" fmla="*/ 782 h 1232"/>
                <a:gd name="T56" fmla="*/ 1416 w 2401"/>
                <a:gd name="T57" fmla="*/ 872 h 1232"/>
                <a:gd name="T58" fmla="*/ 1464 w 2401"/>
                <a:gd name="T59" fmla="*/ 932 h 1232"/>
                <a:gd name="T60" fmla="*/ 1440 w 2401"/>
                <a:gd name="T61" fmla="*/ 992 h 1232"/>
                <a:gd name="T62" fmla="*/ 1302 w 2401"/>
                <a:gd name="T63" fmla="*/ 1040 h 1232"/>
                <a:gd name="T64" fmla="*/ 1158 w 2401"/>
                <a:gd name="T65" fmla="*/ 1100 h 1232"/>
                <a:gd name="T66" fmla="*/ 1093 w 2401"/>
                <a:gd name="T67" fmla="*/ 1148 h 1232"/>
                <a:gd name="T68" fmla="*/ 1075 w 2401"/>
                <a:gd name="T69" fmla="*/ 1208 h 1232"/>
                <a:gd name="T70" fmla="*/ 1093 w 2401"/>
                <a:gd name="T71" fmla="*/ 1232 h 1232"/>
                <a:gd name="T72" fmla="*/ 1152 w 2401"/>
                <a:gd name="T73" fmla="*/ 1226 h 1232"/>
                <a:gd name="T74" fmla="*/ 1332 w 2401"/>
                <a:gd name="T75" fmla="*/ 1208 h 1232"/>
                <a:gd name="T76" fmla="*/ 1434 w 2401"/>
                <a:gd name="T77" fmla="*/ 1184 h 1232"/>
                <a:gd name="T78" fmla="*/ 1464 w 2401"/>
                <a:gd name="T79" fmla="*/ 1172 h 1232"/>
                <a:gd name="T80" fmla="*/ 1578 w 2401"/>
                <a:gd name="T81" fmla="*/ 1130 h 1232"/>
                <a:gd name="T82" fmla="*/ 1758 w 2401"/>
                <a:gd name="T83" fmla="*/ 1064 h 1232"/>
                <a:gd name="T84" fmla="*/ 1872 w 2401"/>
                <a:gd name="T85" fmla="*/ 962 h 1232"/>
                <a:gd name="T86" fmla="*/ 1986 w 2401"/>
                <a:gd name="T87" fmla="*/ 800 h 1232"/>
                <a:gd name="T88" fmla="*/ 2166 w 2401"/>
                <a:gd name="T89" fmla="*/ 650 h 1232"/>
                <a:gd name="T90" fmla="*/ 2257 w 2401"/>
                <a:gd name="T91" fmla="*/ 590 h 1232"/>
                <a:gd name="T92" fmla="*/ 2400 w 2401"/>
                <a:gd name="T93" fmla="*/ 57 h 1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rgbClr val="006E6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29" name="Freeform 5"/>
            <p:cNvSpPr>
              <a:spLocks noChangeArrowheads="1"/>
            </p:cNvSpPr>
            <p:nvPr/>
          </p:nvSpPr>
          <p:spPr bwMode="auto">
            <a:xfrm>
              <a:off x="3791" y="1536"/>
              <a:ext cx="1963" cy="758"/>
            </a:xfrm>
            <a:custGeom>
              <a:avLst/>
              <a:gdLst>
                <a:gd name="T0" fmla="*/ 965 w 1968"/>
                <a:gd name="T1" fmla="*/ 165 h 762"/>
                <a:gd name="T2" fmla="*/ 696 w 1968"/>
                <a:gd name="T3" fmla="*/ 200 h 762"/>
                <a:gd name="T4" fmla="*/ 693 w 1968"/>
                <a:gd name="T5" fmla="*/ 237 h 762"/>
                <a:gd name="T6" fmla="*/ 924 w 1968"/>
                <a:gd name="T7" fmla="*/ 258 h 762"/>
                <a:gd name="T8" fmla="*/ 993 w 1968"/>
                <a:gd name="T9" fmla="*/ 267 h 762"/>
                <a:gd name="T10" fmla="*/ 681 w 1968"/>
                <a:gd name="T11" fmla="*/ 291 h 762"/>
                <a:gd name="T12" fmla="*/ 633 w 1968"/>
                <a:gd name="T13" fmla="*/ 309 h 762"/>
                <a:gd name="T14" fmla="*/ 645 w 1968"/>
                <a:gd name="T15" fmla="*/ 336 h 762"/>
                <a:gd name="T16" fmla="*/ 672 w 1968"/>
                <a:gd name="T17" fmla="*/ 351 h 762"/>
                <a:gd name="T18" fmla="*/ 984 w 1968"/>
                <a:gd name="T19" fmla="*/ 333 h 762"/>
                <a:gd name="T20" fmla="*/ 1080 w 1968"/>
                <a:gd name="T21" fmla="*/ 357 h 762"/>
                <a:gd name="T22" fmla="*/ 624 w 1968"/>
                <a:gd name="T23" fmla="*/ 492 h 762"/>
                <a:gd name="T24" fmla="*/ 616 w 1968"/>
                <a:gd name="T25" fmla="*/ 536 h 762"/>
                <a:gd name="T26" fmla="*/ 8 w 1968"/>
                <a:gd name="T27" fmla="*/ 724 h 762"/>
                <a:gd name="T28" fmla="*/ 0 w 1968"/>
                <a:gd name="T29" fmla="*/ 756 h 762"/>
                <a:gd name="T30" fmla="*/ 27 w 1968"/>
                <a:gd name="T31" fmla="*/ 762 h 762"/>
                <a:gd name="T32" fmla="*/ 664 w 1968"/>
                <a:gd name="T33" fmla="*/ 564 h 762"/>
                <a:gd name="T34" fmla="*/ 856 w 1968"/>
                <a:gd name="T35" fmla="*/ 600 h 762"/>
                <a:gd name="T36" fmla="*/ 1158 w 1968"/>
                <a:gd name="T37" fmla="*/ 507 h 762"/>
                <a:gd name="T38" fmla="*/ 1434 w 1968"/>
                <a:gd name="T39" fmla="*/ 465 h 762"/>
                <a:gd name="T40" fmla="*/ 1572 w 1968"/>
                <a:gd name="T41" fmla="*/ 368 h 762"/>
                <a:gd name="T42" fmla="*/ 1712 w 1968"/>
                <a:gd name="T43" fmla="*/ 340 h 762"/>
                <a:gd name="T44" fmla="*/ 1856 w 1968"/>
                <a:gd name="T45" fmla="*/ 328 h 762"/>
                <a:gd name="T46" fmla="*/ 1968 w 1968"/>
                <a:gd name="T47" fmla="*/ 330 h 762"/>
                <a:gd name="T48" fmla="*/ 1968 w 1968"/>
                <a:gd name="T49" fmla="*/ 0 h 762"/>
                <a:gd name="T50" fmla="*/ 1934 w 1968"/>
                <a:gd name="T51" fmla="*/ 3 h 762"/>
                <a:gd name="T52" fmla="*/ 1832 w 1968"/>
                <a:gd name="T53" fmla="*/ 5 h 762"/>
                <a:gd name="T54" fmla="*/ 1682 w 1968"/>
                <a:gd name="T55" fmla="*/ 35 h 762"/>
                <a:gd name="T56" fmla="*/ 1643 w 1968"/>
                <a:gd name="T57" fmla="*/ 72 h 762"/>
                <a:gd name="T58" fmla="*/ 1392 w 1968"/>
                <a:gd name="T59" fmla="*/ 119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rgbClr val="006E6B"/>
                </a:gs>
                <a:gs pos="100000">
                  <a:srgbClr val="2D8785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0" name="Freeform 6"/>
            <p:cNvSpPr>
              <a:spLocks noChangeArrowheads="1"/>
            </p:cNvSpPr>
            <p:nvPr/>
          </p:nvSpPr>
          <p:spPr bwMode="auto">
            <a:xfrm>
              <a:off x="3598" y="2477"/>
              <a:ext cx="182" cy="116"/>
            </a:xfrm>
            <a:custGeom>
              <a:avLst/>
              <a:gdLst>
                <a:gd name="T0" fmla="*/ 185 w 185"/>
                <a:gd name="T1" fmla="*/ 0 h 120"/>
                <a:gd name="T2" fmla="*/ 185 w 185"/>
                <a:gd name="T3" fmla="*/ 6 h 120"/>
                <a:gd name="T4" fmla="*/ 185 w 185"/>
                <a:gd name="T5" fmla="*/ 18 h 120"/>
                <a:gd name="T6" fmla="*/ 185 w 185"/>
                <a:gd name="T7" fmla="*/ 36 h 120"/>
                <a:gd name="T8" fmla="*/ 179 w 185"/>
                <a:gd name="T9" fmla="*/ 54 h 120"/>
                <a:gd name="T10" fmla="*/ 161 w 185"/>
                <a:gd name="T11" fmla="*/ 72 h 120"/>
                <a:gd name="T12" fmla="*/ 137 w 185"/>
                <a:gd name="T13" fmla="*/ 96 h 120"/>
                <a:gd name="T14" fmla="*/ 101 w 185"/>
                <a:gd name="T15" fmla="*/ 108 h 120"/>
                <a:gd name="T16" fmla="*/ 47 w 185"/>
                <a:gd name="T17" fmla="*/ 120 h 120"/>
                <a:gd name="T18" fmla="*/ 29 w 185"/>
                <a:gd name="T19" fmla="*/ 120 h 120"/>
                <a:gd name="T20" fmla="*/ 17 w 185"/>
                <a:gd name="T21" fmla="*/ 114 h 120"/>
                <a:gd name="T22" fmla="*/ 0 w 185"/>
                <a:gd name="T23" fmla="*/ 96 h 120"/>
                <a:gd name="T24" fmla="*/ 0 w 185"/>
                <a:gd name="T25" fmla="*/ 78 h 120"/>
                <a:gd name="T26" fmla="*/ 0 w 185"/>
                <a:gd name="T27" fmla="*/ 72 h 120"/>
                <a:gd name="T28" fmla="*/ 185 w 185"/>
                <a:gd name="T29" fmla="*/ 0 h 120"/>
                <a:gd name="T30" fmla="*/ 185 w 185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0066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1" name="Freeform 7"/>
            <p:cNvSpPr>
              <a:spLocks noChangeArrowheads="1"/>
            </p:cNvSpPr>
            <p:nvPr/>
          </p:nvSpPr>
          <p:spPr bwMode="auto">
            <a:xfrm>
              <a:off x="3778" y="2392"/>
              <a:ext cx="181" cy="116"/>
            </a:xfrm>
            <a:custGeom>
              <a:avLst/>
              <a:gdLst>
                <a:gd name="T0" fmla="*/ 185 w 185"/>
                <a:gd name="T1" fmla="*/ 0 h 120"/>
                <a:gd name="T2" fmla="*/ 185 w 185"/>
                <a:gd name="T3" fmla="*/ 6 h 120"/>
                <a:gd name="T4" fmla="*/ 179 w 185"/>
                <a:gd name="T5" fmla="*/ 24 h 120"/>
                <a:gd name="T6" fmla="*/ 167 w 185"/>
                <a:gd name="T7" fmla="*/ 42 h 120"/>
                <a:gd name="T8" fmla="*/ 149 w 185"/>
                <a:gd name="T9" fmla="*/ 66 h 120"/>
                <a:gd name="T10" fmla="*/ 131 w 185"/>
                <a:gd name="T11" fmla="*/ 90 h 120"/>
                <a:gd name="T12" fmla="*/ 102 w 185"/>
                <a:gd name="T13" fmla="*/ 108 h 120"/>
                <a:gd name="T14" fmla="*/ 66 w 185"/>
                <a:gd name="T15" fmla="*/ 120 h 120"/>
                <a:gd name="T16" fmla="*/ 18 w 185"/>
                <a:gd name="T17" fmla="*/ 120 h 120"/>
                <a:gd name="T18" fmla="*/ 0 w 185"/>
                <a:gd name="T19" fmla="*/ 60 h 120"/>
                <a:gd name="T20" fmla="*/ 185 w 185"/>
                <a:gd name="T21" fmla="*/ 0 h 120"/>
                <a:gd name="T22" fmla="*/ 185 w 185"/>
                <a:gd name="T23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0066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2" name="Freeform 8"/>
            <p:cNvSpPr>
              <a:spLocks noChangeArrowheads="1"/>
            </p:cNvSpPr>
            <p:nvPr/>
          </p:nvSpPr>
          <p:spPr bwMode="auto">
            <a:xfrm>
              <a:off x="3838" y="1836"/>
              <a:ext cx="524" cy="271"/>
            </a:xfrm>
            <a:custGeom>
              <a:avLst/>
              <a:gdLst>
                <a:gd name="T0" fmla="*/ 0 w 526"/>
                <a:gd name="T1" fmla="*/ 275 h 275"/>
                <a:gd name="T2" fmla="*/ 0 w 526"/>
                <a:gd name="T3" fmla="*/ 269 h 275"/>
                <a:gd name="T4" fmla="*/ 6 w 526"/>
                <a:gd name="T5" fmla="*/ 251 h 275"/>
                <a:gd name="T6" fmla="*/ 6 w 526"/>
                <a:gd name="T7" fmla="*/ 239 h 275"/>
                <a:gd name="T8" fmla="*/ 12 w 526"/>
                <a:gd name="T9" fmla="*/ 227 h 275"/>
                <a:gd name="T10" fmla="*/ 18 w 526"/>
                <a:gd name="T11" fmla="*/ 221 h 275"/>
                <a:gd name="T12" fmla="*/ 36 w 526"/>
                <a:gd name="T13" fmla="*/ 215 h 275"/>
                <a:gd name="T14" fmla="*/ 77 w 526"/>
                <a:gd name="T15" fmla="*/ 203 h 275"/>
                <a:gd name="T16" fmla="*/ 137 w 526"/>
                <a:gd name="T17" fmla="*/ 179 h 275"/>
                <a:gd name="T18" fmla="*/ 209 w 526"/>
                <a:gd name="T19" fmla="*/ 143 h 275"/>
                <a:gd name="T20" fmla="*/ 251 w 526"/>
                <a:gd name="T21" fmla="*/ 120 h 275"/>
                <a:gd name="T22" fmla="*/ 299 w 526"/>
                <a:gd name="T23" fmla="*/ 96 h 275"/>
                <a:gd name="T24" fmla="*/ 394 w 526"/>
                <a:gd name="T25" fmla="*/ 48 h 275"/>
                <a:gd name="T26" fmla="*/ 442 w 526"/>
                <a:gd name="T27" fmla="*/ 30 h 275"/>
                <a:gd name="T28" fmla="*/ 478 w 526"/>
                <a:gd name="T29" fmla="*/ 12 h 275"/>
                <a:gd name="T30" fmla="*/ 502 w 526"/>
                <a:gd name="T31" fmla="*/ 6 h 275"/>
                <a:gd name="T32" fmla="*/ 520 w 526"/>
                <a:gd name="T33" fmla="*/ 0 h 275"/>
                <a:gd name="T34" fmla="*/ 526 w 526"/>
                <a:gd name="T35" fmla="*/ 0 h 275"/>
                <a:gd name="T36" fmla="*/ 520 w 526"/>
                <a:gd name="T37" fmla="*/ 6 h 275"/>
                <a:gd name="T38" fmla="*/ 508 w 526"/>
                <a:gd name="T39" fmla="*/ 12 h 275"/>
                <a:gd name="T40" fmla="*/ 484 w 526"/>
                <a:gd name="T41" fmla="*/ 24 h 275"/>
                <a:gd name="T42" fmla="*/ 460 w 526"/>
                <a:gd name="T43" fmla="*/ 42 h 275"/>
                <a:gd name="T44" fmla="*/ 436 w 526"/>
                <a:gd name="T45" fmla="*/ 54 h 275"/>
                <a:gd name="T46" fmla="*/ 394 w 526"/>
                <a:gd name="T47" fmla="*/ 78 h 275"/>
                <a:gd name="T48" fmla="*/ 340 w 526"/>
                <a:gd name="T49" fmla="*/ 108 h 275"/>
                <a:gd name="T50" fmla="*/ 275 w 526"/>
                <a:gd name="T51" fmla="*/ 143 h 275"/>
                <a:gd name="T52" fmla="*/ 131 w 526"/>
                <a:gd name="T53" fmla="*/ 221 h 275"/>
                <a:gd name="T54" fmla="*/ 65 w 526"/>
                <a:gd name="T55" fmla="*/ 251 h 275"/>
                <a:gd name="T56" fmla="*/ 0 w 526"/>
                <a:gd name="T57" fmla="*/ 275 h 275"/>
                <a:gd name="T58" fmla="*/ 0 w 526"/>
                <a:gd name="T5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rgbClr val="0066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3" name="Freeform 9"/>
            <p:cNvSpPr>
              <a:spLocks noChangeArrowheads="1"/>
            </p:cNvSpPr>
            <p:nvPr/>
          </p:nvSpPr>
          <p:spPr bwMode="auto">
            <a:xfrm>
              <a:off x="3675" y="2015"/>
              <a:ext cx="717" cy="302"/>
            </a:xfrm>
            <a:custGeom>
              <a:avLst/>
              <a:gdLst>
                <a:gd name="T0" fmla="*/ 48 w 718"/>
                <a:gd name="T1" fmla="*/ 216 h 306"/>
                <a:gd name="T2" fmla="*/ 30 w 718"/>
                <a:gd name="T3" fmla="*/ 252 h 306"/>
                <a:gd name="T4" fmla="*/ 12 w 718"/>
                <a:gd name="T5" fmla="*/ 282 h 306"/>
                <a:gd name="T6" fmla="*/ 6 w 718"/>
                <a:gd name="T7" fmla="*/ 300 h 306"/>
                <a:gd name="T8" fmla="*/ 0 w 718"/>
                <a:gd name="T9" fmla="*/ 306 h 306"/>
                <a:gd name="T10" fmla="*/ 48 w 718"/>
                <a:gd name="T11" fmla="*/ 276 h 306"/>
                <a:gd name="T12" fmla="*/ 84 w 718"/>
                <a:gd name="T13" fmla="*/ 252 h 306"/>
                <a:gd name="T14" fmla="*/ 108 w 718"/>
                <a:gd name="T15" fmla="*/ 234 h 306"/>
                <a:gd name="T16" fmla="*/ 120 w 718"/>
                <a:gd name="T17" fmla="*/ 228 h 306"/>
                <a:gd name="T18" fmla="*/ 126 w 718"/>
                <a:gd name="T19" fmla="*/ 228 h 306"/>
                <a:gd name="T20" fmla="*/ 144 w 718"/>
                <a:gd name="T21" fmla="*/ 222 h 306"/>
                <a:gd name="T22" fmla="*/ 168 w 718"/>
                <a:gd name="T23" fmla="*/ 216 h 306"/>
                <a:gd name="T24" fmla="*/ 198 w 718"/>
                <a:gd name="T25" fmla="*/ 204 h 306"/>
                <a:gd name="T26" fmla="*/ 275 w 718"/>
                <a:gd name="T27" fmla="*/ 180 h 306"/>
                <a:gd name="T28" fmla="*/ 371 w 718"/>
                <a:gd name="T29" fmla="*/ 156 h 306"/>
                <a:gd name="T30" fmla="*/ 461 w 718"/>
                <a:gd name="T31" fmla="*/ 126 h 306"/>
                <a:gd name="T32" fmla="*/ 544 w 718"/>
                <a:gd name="T33" fmla="*/ 102 h 306"/>
                <a:gd name="T34" fmla="*/ 574 w 718"/>
                <a:gd name="T35" fmla="*/ 90 h 306"/>
                <a:gd name="T36" fmla="*/ 604 w 718"/>
                <a:gd name="T37" fmla="*/ 84 h 306"/>
                <a:gd name="T38" fmla="*/ 622 w 718"/>
                <a:gd name="T39" fmla="*/ 78 h 306"/>
                <a:gd name="T40" fmla="*/ 628 w 718"/>
                <a:gd name="T41" fmla="*/ 72 h 306"/>
                <a:gd name="T42" fmla="*/ 634 w 718"/>
                <a:gd name="T43" fmla="*/ 66 h 306"/>
                <a:gd name="T44" fmla="*/ 652 w 718"/>
                <a:gd name="T45" fmla="*/ 60 h 306"/>
                <a:gd name="T46" fmla="*/ 694 w 718"/>
                <a:gd name="T47" fmla="*/ 30 h 306"/>
                <a:gd name="T48" fmla="*/ 712 w 718"/>
                <a:gd name="T49" fmla="*/ 18 h 306"/>
                <a:gd name="T50" fmla="*/ 718 w 718"/>
                <a:gd name="T51" fmla="*/ 6 h 306"/>
                <a:gd name="T52" fmla="*/ 712 w 718"/>
                <a:gd name="T53" fmla="*/ 0 h 306"/>
                <a:gd name="T54" fmla="*/ 688 w 718"/>
                <a:gd name="T55" fmla="*/ 0 h 306"/>
                <a:gd name="T56" fmla="*/ 628 w 718"/>
                <a:gd name="T57" fmla="*/ 0 h 306"/>
                <a:gd name="T58" fmla="*/ 580 w 718"/>
                <a:gd name="T59" fmla="*/ 0 h 306"/>
                <a:gd name="T60" fmla="*/ 544 w 718"/>
                <a:gd name="T61" fmla="*/ 0 h 306"/>
                <a:gd name="T62" fmla="*/ 514 w 718"/>
                <a:gd name="T63" fmla="*/ 18 h 306"/>
                <a:gd name="T64" fmla="*/ 485 w 718"/>
                <a:gd name="T65" fmla="*/ 42 h 306"/>
                <a:gd name="T66" fmla="*/ 467 w 718"/>
                <a:gd name="T67" fmla="*/ 54 h 306"/>
                <a:gd name="T68" fmla="*/ 449 w 718"/>
                <a:gd name="T69" fmla="*/ 60 h 306"/>
                <a:gd name="T70" fmla="*/ 425 w 718"/>
                <a:gd name="T71" fmla="*/ 60 h 306"/>
                <a:gd name="T72" fmla="*/ 389 w 718"/>
                <a:gd name="T73" fmla="*/ 66 h 306"/>
                <a:gd name="T74" fmla="*/ 347 w 718"/>
                <a:gd name="T75" fmla="*/ 84 h 306"/>
                <a:gd name="T76" fmla="*/ 311 w 718"/>
                <a:gd name="T77" fmla="*/ 108 h 306"/>
                <a:gd name="T78" fmla="*/ 287 w 718"/>
                <a:gd name="T79" fmla="*/ 126 h 306"/>
                <a:gd name="T80" fmla="*/ 275 w 718"/>
                <a:gd name="T81" fmla="*/ 132 h 306"/>
                <a:gd name="T82" fmla="*/ 257 w 718"/>
                <a:gd name="T83" fmla="*/ 138 h 306"/>
                <a:gd name="T84" fmla="*/ 221 w 718"/>
                <a:gd name="T85" fmla="*/ 138 h 306"/>
                <a:gd name="T86" fmla="*/ 186 w 718"/>
                <a:gd name="T87" fmla="*/ 138 h 306"/>
                <a:gd name="T88" fmla="*/ 180 w 718"/>
                <a:gd name="T89" fmla="*/ 138 h 306"/>
                <a:gd name="T90" fmla="*/ 174 w 718"/>
                <a:gd name="T91" fmla="*/ 138 h 306"/>
                <a:gd name="T92" fmla="*/ 114 w 718"/>
                <a:gd name="T93" fmla="*/ 162 h 306"/>
                <a:gd name="T94" fmla="*/ 48 w 718"/>
                <a:gd name="T95" fmla="*/ 216 h 306"/>
                <a:gd name="T96" fmla="*/ 48 w 718"/>
                <a:gd name="T97" fmla="*/ 21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rgbClr val="0066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4" name="Freeform 10"/>
            <p:cNvSpPr>
              <a:spLocks noChangeArrowheads="1"/>
            </p:cNvSpPr>
            <p:nvPr/>
          </p:nvSpPr>
          <p:spPr bwMode="auto">
            <a:xfrm>
              <a:off x="3357" y="1890"/>
              <a:ext cx="2395" cy="877"/>
            </a:xfrm>
            <a:custGeom>
              <a:avLst/>
              <a:gdLst>
                <a:gd name="T0" fmla="*/ 2231 w 2392"/>
                <a:gd name="T1" fmla="*/ 54 h 881"/>
                <a:gd name="T2" fmla="*/ 2189 w 2392"/>
                <a:gd name="T3" fmla="*/ 54 h 881"/>
                <a:gd name="T4" fmla="*/ 2147 w 2392"/>
                <a:gd name="T5" fmla="*/ 66 h 881"/>
                <a:gd name="T6" fmla="*/ 2021 w 2392"/>
                <a:gd name="T7" fmla="*/ 101 h 881"/>
                <a:gd name="T8" fmla="*/ 1956 w 2392"/>
                <a:gd name="T9" fmla="*/ 119 h 881"/>
                <a:gd name="T10" fmla="*/ 1860 w 2392"/>
                <a:gd name="T11" fmla="*/ 167 h 881"/>
                <a:gd name="T12" fmla="*/ 1836 w 2392"/>
                <a:gd name="T13" fmla="*/ 245 h 881"/>
                <a:gd name="T14" fmla="*/ 1842 w 2392"/>
                <a:gd name="T15" fmla="*/ 305 h 881"/>
                <a:gd name="T16" fmla="*/ 1758 w 2392"/>
                <a:gd name="T17" fmla="*/ 317 h 881"/>
                <a:gd name="T18" fmla="*/ 1597 w 2392"/>
                <a:gd name="T19" fmla="*/ 263 h 881"/>
                <a:gd name="T20" fmla="*/ 1507 w 2392"/>
                <a:gd name="T21" fmla="*/ 257 h 881"/>
                <a:gd name="T22" fmla="*/ 1399 w 2392"/>
                <a:gd name="T23" fmla="*/ 311 h 881"/>
                <a:gd name="T24" fmla="*/ 1334 w 2392"/>
                <a:gd name="T25" fmla="*/ 353 h 881"/>
                <a:gd name="T26" fmla="*/ 1310 w 2392"/>
                <a:gd name="T27" fmla="*/ 359 h 881"/>
                <a:gd name="T28" fmla="*/ 1214 w 2392"/>
                <a:gd name="T29" fmla="*/ 371 h 881"/>
                <a:gd name="T30" fmla="*/ 1160 w 2392"/>
                <a:gd name="T31" fmla="*/ 365 h 881"/>
                <a:gd name="T32" fmla="*/ 1053 w 2392"/>
                <a:gd name="T33" fmla="*/ 371 h 881"/>
                <a:gd name="T34" fmla="*/ 957 w 2392"/>
                <a:gd name="T35" fmla="*/ 383 h 881"/>
                <a:gd name="T36" fmla="*/ 921 w 2392"/>
                <a:gd name="T37" fmla="*/ 401 h 881"/>
                <a:gd name="T38" fmla="*/ 819 w 2392"/>
                <a:gd name="T39" fmla="*/ 419 h 881"/>
                <a:gd name="T40" fmla="*/ 778 w 2392"/>
                <a:gd name="T41" fmla="*/ 419 h 881"/>
                <a:gd name="T42" fmla="*/ 664 w 2392"/>
                <a:gd name="T43" fmla="*/ 437 h 881"/>
                <a:gd name="T44" fmla="*/ 598 w 2392"/>
                <a:gd name="T45" fmla="*/ 473 h 881"/>
                <a:gd name="T46" fmla="*/ 503 w 2392"/>
                <a:gd name="T47" fmla="*/ 467 h 881"/>
                <a:gd name="T48" fmla="*/ 431 w 2392"/>
                <a:gd name="T49" fmla="*/ 491 h 881"/>
                <a:gd name="T50" fmla="*/ 413 w 2392"/>
                <a:gd name="T51" fmla="*/ 539 h 881"/>
                <a:gd name="T52" fmla="*/ 347 w 2392"/>
                <a:gd name="T53" fmla="*/ 569 h 881"/>
                <a:gd name="T54" fmla="*/ 222 w 2392"/>
                <a:gd name="T55" fmla="*/ 599 h 881"/>
                <a:gd name="T56" fmla="*/ 138 w 2392"/>
                <a:gd name="T57" fmla="*/ 647 h 881"/>
                <a:gd name="T58" fmla="*/ 108 w 2392"/>
                <a:gd name="T59" fmla="*/ 659 h 881"/>
                <a:gd name="T60" fmla="*/ 0 w 2392"/>
                <a:gd name="T61" fmla="*/ 671 h 881"/>
                <a:gd name="T62" fmla="*/ 84 w 2392"/>
                <a:gd name="T63" fmla="*/ 695 h 881"/>
                <a:gd name="T64" fmla="*/ 263 w 2392"/>
                <a:gd name="T65" fmla="*/ 653 h 881"/>
                <a:gd name="T66" fmla="*/ 473 w 2392"/>
                <a:gd name="T67" fmla="*/ 569 h 881"/>
                <a:gd name="T68" fmla="*/ 568 w 2392"/>
                <a:gd name="T69" fmla="*/ 521 h 881"/>
                <a:gd name="T70" fmla="*/ 646 w 2392"/>
                <a:gd name="T71" fmla="*/ 515 h 881"/>
                <a:gd name="T72" fmla="*/ 873 w 2392"/>
                <a:gd name="T73" fmla="*/ 461 h 881"/>
                <a:gd name="T74" fmla="*/ 1148 w 2392"/>
                <a:gd name="T75" fmla="*/ 425 h 881"/>
                <a:gd name="T76" fmla="*/ 1292 w 2392"/>
                <a:gd name="T77" fmla="*/ 461 h 881"/>
                <a:gd name="T78" fmla="*/ 1417 w 2392"/>
                <a:gd name="T79" fmla="*/ 533 h 881"/>
                <a:gd name="T80" fmla="*/ 1435 w 2392"/>
                <a:gd name="T81" fmla="*/ 617 h 881"/>
                <a:gd name="T82" fmla="*/ 1376 w 2392"/>
                <a:gd name="T83" fmla="*/ 653 h 881"/>
                <a:gd name="T84" fmla="*/ 1226 w 2392"/>
                <a:gd name="T85" fmla="*/ 701 h 881"/>
                <a:gd name="T86" fmla="*/ 1112 w 2392"/>
                <a:gd name="T87" fmla="*/ 755 h 881"/>
                <a:gd name="T88" fmla="*/ 1065 w 2392"/>
                <a:gd name="T89" fmla="*/ 809 h 881"/>
                <a:gd name="T90" fmla="*/ 1077 w 2392"/>
                <a:gd name="T91" fmla="*/ 869 h 881"/>
                <a:gd name="T92" fmla="*/ 1106 w 2392"/>
                <a:gd name="T93" fmla="*/ 881 h 881"/>
                <a:gd name="T94" fmla="*/ 1208 w 2392"/>
                <a:gd name="T95" fmla="*/ 869 h 881"/>
                <a:gd name="T96" fmla="*/ 1388 w 2392"/>
                <a:gd name="T97" fmla="*/ 857 h 881"/>
                <a:gd name="T98" fmla="*/ 1441 w 2392"/>
                <a:gd name="T99" fmla="*/ 851 h 881"/>
                <a:gd name="T100" fmla="*/ 1483 w 2392"/>
                <a:gd name="T101" fmla="*/ 833 h 881"/>
                <a:gd name="T102" fmla="*/ 1675 w 2392"/>
                <a:gd name="T103" fmla="*/ 743 h 881"/>
                <a:gd name="T104" fmla="*/ 1806 w 2392"/>
                <a:gd name="T105" fmla="*/ 689 h 881"/>
                <a:gd name="T106" fmla="*/ 1884 w 2392"/>
                <a:gd name="T107" fmla="*/ 581 h 881"/>
                <a:gd name="T108" fmla="*/ 2039 w 2392"/>
                <a:gd name="T109" fmla="*/ 389 h 881"/>
                <a:gd name="T110" fmla="*/ 2207 w 2392"/>
                <a:gd name="T111" fmla="*/ 269 h 881"/>
                <a:gd name="T112" fmla="*/ 2249 w 2392"/>
                <a:gd name="T113" fmla="*/ 239 h 881"/>
                <a:gd name="T114" fmla="*/ 2392 w 2392"/>
                <a:gd name="T115" fmla="*/ 0 h 881"/>
                <a:gd name="T116" fmla="*/ 2302 w 2392"/>
                <a:gd name="T117" fmla="*/ 36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rgbClr val="0066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5" name="Freeform 11"/>
            <p:cNvSpPr>
              <a:spLocks noChangeArrowheads="1"/>
            </p:cNvSpPr>
            <p:nvPr/>
          </p:nvSpPr>
          <p:spPr bwMode="auto">
            <a:xfrm>
              <a:off x="3838" y="1854"/>
              <a:ext cx="573" cy="254"/>
            </a:xfrm>
            <a:custGeom>
              <a:avLst/>
              <a:gdLst>
                <a:gd name="T0" fmla="*/ 30 w 550"/>
                <a:gd name="T1" fmla="*/ 245 h 257"/>
                <a:gd name="T2" fmla="*/ 18 w 550"/>
                <a:gd name="T3" fmla="*/ 251 h 257"/>
                <a:gd name="T4" fmla="*/ 6 w 550"/>
                <a:gd name="T5" fmla="*/ 257 h 257"/>
                <a:gd name="T6" fmla="*/ 0 w 550"/>
                <a:gd name="T7" fmla="*/ 257 h 257"/>
                <a:gd name="T8" fmla="*/ 305 w 550"/>
                <a:gd name="T9" fmla="*/ 113 h 257"/>
                <a:gd name="T10" fmla="*/ 520 w 550"/>
                <a:gd name="T11" fmla="*/ 0 h 257"/>
                <a:gd name="T12" fmla="*/ 526 w 550"/>
                <a:gd name="T13" fmla="*/ 6 h 257"/>
                <a:gd name="T14" fmla="*/ 544 w 550"/>
                <a:gd name="T15" fmla="*/ 18 h 257"/>
                <a:gd name="T16" fmla="*/ 550 w 550"/>
                <a:gd name="T17" fmla="*/ 24 h 257"/>
                <a:gd name="T18" fmla="*/ 550 w 550"/>
                <a:gd name="T19" fmla="*/ 36 h 257"/>
                <a:gd name="T20" fmla="*/ 544 w 550"/>
                <a:gd name="T21" fmla="*/ 42 h 257"/>
                <a:gd name="T22" fmla="*/ 526 w 550"/>
                <a:gd name="T23" fmla="*/ 54 h 257"/>
                <a:gd name="T24" fmla="*/ 514 w 550"/>
                <a:gd name="T25" fmla="*/ 60 h 257"/>
                <a:gd name="T26" fmla="*/ 502 w 550"/>
                <a:gd name="T27" fmla="*/ 66 h 257"/>
                <a:gd name="T28" fmla="*/ 448 w 550"/>
                <a:gd name="T29" fmla="*/ 84 h 257"/>
                <a:gd name="T30" fmla="*/ 382 w 550"/>
                <a:gd name="T31" fmla="*/ 113 h 257"/>
                <a:gd name="T32" fmla="*/ 305 w 550"/>
                <a:gd name="T33" fmla="*/ 143 h 257"/>
                <a:gd name="T34" fmla="*/ 227 w 550"/>
                <a:gd name="T35" fmla="*/ 173 h 257"/>
                <a:gd name="T36" fmla="*/ 149 w 550"/>
                <a:gd name="T37" fmla="*/ 203 h 257"/>
                <a:gd name="T38" fmla="*/ 83 w 550"/>
                <a:gd name="T39" fmla="*/ 227 h 257"/>
                <a:gd name="T40" fmla="*/ 30 w 550"/>
                <a:gd name="T41" fmla="*/ 245 h 257"/>
                <a:gd name="T42" fmla="*/ 30 w 550"/>
                <a:gd name="T43" fmla="*/ 245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rgbClr val="006E6B"/>
                </a:gs>
                <a:gs pos="100000">
                  <a:srgbClr val="0E7673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6" name="Freeform 12"/>
            <p:cNvSpPr>
              <a:spLocks noChangeArrowheads="1"/>
            </p:cNvSpPr>
            <p:nvPr/>
          </p:nvSpPr>
          <p:spPr bwMode="auto">
            <a:xfrm>
              <a:off x="5326" y="1642"/>
              <a:ext cx="1" cy="0"/>
            </a:xfrm>
            <a:custGeom>
              <a:avLst/>
              <a:gdLst>
                <a:gd name="T0" fmla="*/ 0 w 5"/>
                <a:gd name="T1" fmla="*/ 5 w 5"/>
                <a:gd name="T2" fmla="*/ 0 w 5"/>
                <a:gd name="T3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7" name="Freeform 13"/>
            <p:cNvSpPr>
              <a:spLocks noChangeArrowheads="1"/>
            </p:cNvSpPr>
            <p:nvPr/>
          </p:nvSpPr>
          <p:spPr bwMode="auto">
            <a:xfrm>
              <a:off x="3838" y="1728"/>
              <a:ext cx="712" cy="379"/>
            </a:xfrm>
            <a:custGeom>
              <a:avLst/>
              <a:gdLst>
                <a:gd name="T0" fmla="*/ 659 w 716"/>
                <a:gd name="T1" fmla="*/ 6 h 383"/>
                <a:gd name="T2" fmla="*/ 588 w 716"/>
                <a:gd name="T3" fmla="*/ 42 h 383"/>
                <a:gd name="T4" fmla="*/ 515 w 716"/>
                <a:gd name="T5" fmla="*/ 84 h 383"/>
                <a:gd name="T6" fmla="*/ 509 w 716"/>
                <a:gd name="T7" fmla="*/ 90 h 383"/>
                <a:gd name="T8" fmla="*/ 485 w 716"/>
                <a:gd name="T9" fmla="*/ 102 h 383"/>
                <a:gd name="T10" fmla="*/ 455 w 716"/>
                <a:gd name="T11" fmla="*/ 120 h 383"/>
                <a:gd name="T12" fmla="*/ 425 w 716"/>
                <a:gd name="T13" fmla="*/ 138 h 383"/>
                <a:gd name="T14" fmla="*/ 371 w 716"/>
                <a:gd name="T15" fmla="*/ 168 h 383"/>
                <a:gd name="T16" fmla="*/ 306 w 716"/>
                <a:gd name="T17" fmla="*/ 198 h 383"/>
                <a:gd name="T18" fmla="*/ 186 w 716"/>
                <a:gd name="T19" fmla="*/ 251 h 383"/>
                <a:gd name="T20" fmla="*/ 131 w 716"/>
                <a:gd name="T21" fmla="*/ 269 h 383"/>
                <a:gd name="T22" fmla="*/ 89 w 716"/>
                <a:gd name="T23" fmla="*/ 287 h 383"/>
                <a:gd name="T24" fmla="*/ 53 w 716"/>
                <a:gd name="T25" fmla="*/ 305 h 383"/>
                <a:gd name="T26" fmla="*/ 36 w 716"/>
                <a:gd name="T27" fmla="*/ 311 h 383"/>
                <a:gd name="T28" fmla="*/ 12 w 716"/>
                <a:gd name="T29" fmla="*/ 329 h 383"/>
                <a:gd name="T30" fmla="*/ 0 w 716"/>
                <a:gd name="T31" fmla="*/ 353 h 383"/>
                <a:gd name="T32" fmla="*/ 0 w 716"/>
                <a:gd name="T33" fmla="*/ 371 h 383"/>
                <a:gd name="T34" fmla="*/ 0 w 716"/>
                <a:gd name="T35" fmla="*/ 383 h 383"/>
                <a:gd name="T36" fmla="*/ 0 w 716"/>
                <a:gd name="T37" fmla="*/ 383 h 383"/>
                <a:gd name="T38" fmla="*/ 12 w 716"/>
                <a:gd name="T39" fmla="*/ 371 h 383"/>
                <a:gd name="T40" fmla="*/ 30 w 716"/>
                <a:gd name="T41" fmla="*/ 353 h 383"/>
                <a:gd name="T42" fmla="*/ 53 w 716"/>
                <a:gd name="T43" fmla="*/ 335 h 383"/>
                <a:gd name="T44" fmla="*/ 77 w 716"/>
                <a:gd name="T45" fmla="*/ 317 h 383"/>
                <a:gd name="T46" fmla="*/ 101 w 716"/>
                <a:gd name="T47" fmla="*/ 311 h 383"/>
                <a:gd name="T48" fmla="*/ 131 w 716"/>
                <a:gd name="T49" fmla="*/ 299 h 383"/>
                <a:gd name="T50" fmla="*/ 204 w 716"/>
                <a:gd name="T51" fmla="*/ 269 h 383"/>
                <a:gd name="T52" fmla="*/ 240 w 716"/>
                <a:gd name="T53" fmla="*/ 251 h 383"/>
                <a:gd name="T54" fmla="*/ 270 w 716"/>
                <a:gd name="T55" fmla="*/ 239 h 383"/>
                <a:gd name="T56" fmla="*/ 294 w 716"/>
                <a:gd name="T57" fmla="*/ 228 h 383"/>
                <a:gd name="T58" fmla="*/ 312 w 716"/>
                <a:gd name="T59" fmla="*/ 222 h 383"/>
                <a:gd name="T60" fmla="*/ 330 w 716"/>
                <a:gd name="T61" fmla="*/ 210 h 383"/>
                <a:gd name="T62" fmla="*/ 365 w 716"/>
                <a:gd name="T63" fmla="*/ 186 h 383"/>
                <a:gd name="T64" fmla="*/ 419 w 716"/>
                <a:gd name="T65" fmla="*/ 156 h 383"/>
                <a:gd name="T66" fmla="*/ 473 w 716"/>
                <a:gd name="T67" fmla="*/ 120 h 383"/>
                <a:gd name="T68" fmla="*/ 527 w 716"/>
                <a:gd name="T69" fmla="*/ 90 h 383"/>
                <a:gd name="T70" fmla="*/ 576 w 716"/>
                <a:gd name="T71" fmla="*/ 60 h 383"/>
                <a:gd name="T72" fmla="*/ 612 w 716"/>
                <a:gd name="T73" fmla="*/ 42 h 383"/>
                <a:gd name="T74" fmla="*/ 629 w 716"/>
                <a:gd name="T75" fmla="*/ 36 h 383"/>
                <a:gd name="T76" fmla="*/ 647 w 716"/>
                <a:gd name="T77" fmla="*/ 30 h 383"/>
                <a:gd name="T78" fmla="*/ 677 w 716"/>
                <a:gd name="T79" fmla="*/ 18 h 383"/>
                <a:gd name="T80" fmla="*/ 701 w 716"/>
                <a:gd name="T81" fmla="*/ 6 h 383"/>
                <a:gd name="T82" fmla="*/ 713 w 716"/>
                <a:gd name="T83" fmla="*/ 0 h 383"/>
                <a:gd name="T84" fmla="*/ 713 w 716"/>
                <a:gd name="T85" fmla="*/ 0 h 383"/>
                <a:gd name="T86" fmla="*/ 659 w 716"/>
                <a:gd name="T87" fmla="*/ 6 h 383"/>
                <a:gd name="T88" fmla="*/ 716 w 716"/>
                <a:gd name="T89" fmla="*/ 63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rgbClr val="006E6B"/>
                </a:gs>
                <a:gs pos="100000">
                  <a:srgbClr val="0E7673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8" name="Freeform 14"/>
            <p:cNvSpPr>
              <a:spLocks noChangeArrowheads="1"/>
            </p:cNvSpPr>
            <p:nvPr/>
          </p:nvSpPr>
          <p:spPr bwMode="auto">
            <a:xfrm>
              <a:off x="3452" y="2270"/>
              <a:ext cx="314" cy="221"/>
            </a:xfrm>
            <a:custGeom>
              <a:avLst/>
              <a:gdLst>
                <a:gd name="T0" fmla="*/ 6 w 318"/>
                <a:gd name="T1" fmla="*/ 225 h 225"/>
                <a:gd name="T2" fmla="*/ 0 w 318"/>
                <a:gd name="T3" fmla="*/ 195 h 225"/>
                <a:gd name="T4" fmla="*/ 315 w 318"/>
                <a:gd name="T5" fmla="*/ 0 h 225"/>
                <a:gd name="T6" fmla="*/ 303 w 318"/>
                <a:gd name="T7" fmla="*/ 27 h 225"/>
                <a:gd name="T8" fmla="*/ 318 w 318"/>
                <a:gd name="T9" fmla="*/ 4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rgbClr val="006E6B"/>
                </a:gs>
                <a:gs pos="100000">
                  <a:srgbClr val="0E7673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9" name="Freeform 15"/>
            <p:cNvSpPr>
              <a:spLocks noChangeArrowheads="1"/>
            </p:cNvSpPr>
            <p:nvPr/>
          </p:nvSpPr>
          <p:spPr bwMode="auto">
            <a:xfrm>
              <a:off x="0" y="2658"/>
              <a:ext cx="2590" cy="928"/>
            </a:xfrm>
            <a:custGeom>
              <a:avLst/>
              <a:gdLst>
                <a:gd name="T0" fmla="*/ 1050 w 2595"/>
                <a:gd name="T1" fmla="*/ 657 h 933"/>
                <a:gd name="T2" fmla="*/ 1581 w 2595"/>
                <a:gd name="T3" fmla="*/ 690 h 933"/>
                <a:gd name="T4" fmla="*/ 1671 w 2595"/>
                <a:gd name="T5" fmla="*/ 723 h 933"/>
                <a:gd name="T6" fmla="*/ 1176 w 2595"/>
                <a:gd name="T7" fmla="*/ 621 h 933"/>
                <a:gd name="T8" fmla="*/ 1854 w 2595"/>
                <a:gd name="T9" fmla="*/ 567 h 933"/>
                <a:gd name="T10" fmla="*/ 1869 w 2595"/>
                <a:gd name="T11" fmla="*/ 612 h 933"/>
                <a:gd name="T12" fmla="*/ 2103 w 2595"/>
                <a:gd name="T13" fmla="*/ 861 h 933"/>
                <a:gd name="T14" fmla="*/ 1883 w 2595"/>
                <a:gd name="T15" fmla="*/ 520 h 933"/>
                <a:gd name="T16" fmla="*/ 1842 w 2595"/>
                <a:gd name="T17" fmla="*/ 490 h 933"/>
                <a:gd name="T18" fmla="*/ 1770 w 2595"/>
                <a:gd name="T19" fmla="*/ 466 h 933"/>
                <a:gd name="T20" fmla="*/ 1740 w 2595"/>
                <a:gd name="T21" fmla="*/ 448 h 933"/>
                <a:gd name="T22" fmla="*/ 1758 w 2595"/>
                <a:gd name="T23" fmla="*/ 436 h 933"/>
                <a:gd name="T24" fmla="*/ 1830 w 2595"/>
                <a:gd name="T25" fmla="*/ 430 h 933"/>
                <a:gd name="T26" fmla="*/ 1877 w 2595"/>
                <a:gd name="T27" fmla="*/ 424 h 933"/>
                <a:gd name="T28" fmla="*/ 1955 w 2595"/>
                <a:gd name="T29" fmla="*/ 394 h 933"/>
                <a:gd name="T30" fmla="*/ 2052 w 2595"/>
                <a:gd name="T31" fmla="*/ 396 h 933"/>
                <a:gd name="T32" fmla="*/ 2253 w 2595"/>
                <a:gd name="T33" fmla="*/ 732 h 933"/>
                <a:gd name="T34" fmla="*/ 2415 w 2595"/>
                <a:gd name="T35" fmla="*/ 933 h 933"/>
                <a:gd name="T36" fmla="*/ 2397 w 2595"/>
                <a:gd name="T37" fmla="*/ 828 h 933"/>
                <a:gd name="T38" fmla="*/ 2088 w 2595"/>
                <a:gd name="T39" fmla="*/ 400 h 933"/>
                <a:gd name="T40" fmla="*/ 2046 w 2595"/>
                <a:gd name="T41" fmla="*/ 346 h 933"/>
                <a:gd name="T42" fmla="*/ 1997 w 2595"/>
                <a:gd name="T43" fmla="*/ 304 h 933"/>
                <a:gd name="T44" fmla="*/ 1967 w 2595"/>
                <a:gd name="T45" fmla="*/ 286 h 933"/>
                <a:gd name="T46" fmla="*/ 1973 w 2595"/>
                <a:gd name="T47" fmla="*/ 286 h 933"/>
                <a:gd name="T48" fmla="*/ 2009 w 2595"/>
                <a:gd name="T49" fmla="*/ 286 h 933"/>
                <a:gd name="T50" fmla="*/ 2082 w 2595"/>
                <a:gd name="T51" fmla="*/ 322 h 933"/>
                <a:gd name="T52" fmla="*/ 2199 w 2595"/>
                <a:gd name="T53" fmla="*/ 384 h 933"/>
                <a:gd name="T54" fmla="*/ 2394 w 2595"/>
                <a:gd name="T55" fmla="*/ 448 h 933"/>
                <a:gd name="T56" fmla="*/ 2595 w 2595"/>
                <a:gd name="T57" fmla="*/ 516 h 933"/>
                <a:gd name="T58" fmla="*/ 2388 w 2595"/>
                <a:gd name="T59" fmla="*/ 424 h 933"/>
                <a:gd name="T60" fmla="*/ 2219 w 2595"/>
                <a:gd name="T61" fmla="*/ 340 h 933"/>
                <a:gd name="T62" fmla="*/ 2052 w 2595"/>
                <a:gd name="T63" fmla="*/ 280 h 933"/>
                <a:gd name="T64" fmla="*/ 1955 w 2595"/>
                <a:gd name="T65" fmla="*/ 262 h 933"/>
                <a:gd name="T66" fmla="*/ 1877 w 2595"/>
                <a:gd name="T67" fmla="*/ 274 h 933"/>
                <a:gd name="T68" fmla="*/ 1752 w 2595"/>
                <a:gd name="T69" fmla="*/ 274 h 933"/>
                <a:gd name="T70" fmla="*/ 1661 w 2595"/>
                <a:gd name="T71" fmla="*/ 292 h 933"/>
                <a:gd name="T72" fmla="*/ 1607 w 2595"/>
                <a:gd name="T73" fmla="*/ 316 h 933"/>
                <a:gd name="T74" fmla="*/ 1589 w 2595"/>
                <a:gd name="T75" fmla="*/ 322 h 933"/>
                <a:gd name="T76" fmla="*/ 1409 w 2595"/>
                <a:gd name="T77" fmla="*/ 358 h 933"/>
                <a:gd name="T78" fmla="*/ 1152 w 2595"/>
                <a:gd name="T79" fmla="*/ 442 h 933"/>
                <a:gd name="T80" fmla="*/ 966 w 2595"/>
                <a:gd name="T81" fmla="*/ 460 h 933"/>
                <a:gd name="T82" fmla="*/ 870 w 2595"/>
                <a:gd name="T83" fmla="*/ 442 h 933"/>
                <a:gd name="T84" fmla="*/ 828 w 2595"/>
                <a:gd name="T85" fmla="*/ 430 h 933"/>
                <a:gd name="T86" fmla="*/ 743 w 2595"/>
                <a:gd name="T87" fmla="*/ 388 h 933"/>
                <a:gd name="T88" fmla="*/ 636 w 2595"/>
                <a:gd name="T89" fmla="*/ 334 h 933"/>
                <a:gd name="T90" fmla="*/ 467 w 2595"/>
                <a:gd name="T91" fmla="*/ 256 h 933"/>
                <a:gd name="T92" fmla="*/ 0 w 2595"/>
                <a:gd name="T93" fmla="*/ 0 h 933"/>
                <a:gd name="T94" fmla="*/ 585 w 2595"/>
                <a:gd name="T95" fmla="*/ 390 h 933"/>
                <a:gd name="T96" fmla="*/ 849 w 2595"/>
                <a:gd name="T97" fmla="*/ 543 h 933"/>
                <a:gd name="T98" fmla="*/ 897 w 2595"/>
                <a:gd name="T99" fmla="*/ 621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rgbClr val="006E6B"/>
                </a:gs>
                <a:gs pos="100000">
                  <a:srgbClr val="2D8785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40" name="Freeform 16"/>
            <p:cNvSpPr>
              <a:spLocks noChangeArrowheads="1"/>
            </p:cNvSpPr>
            <p:nvPr/>
          </p:nvSpPr>
          <p:spPr bwMode="auto">
            <a:xfrm>
              <a:off x="0" y="2993"/>
              <a:ext cx="2719" cy="1086"/>
            </a:xfrm>
            <a:custGeom>
              <a:avLst/>
              <a:gdLst>
                <a:gd name="T0" fmla="*/ 2370 w 2723"/>
                <a:gd name="T1" fmla="*/ 72 h 1091"/>
                <a:gd name="T2" fmla="*/ 2597 w 2723"/>
                <a:gd name="T3" fmla="*/ 198 h 1091"/>
                <a:gd name="T4" fmla="*/ 2639 w 2723"/>
                <a:gd name="T5" fmla="*/ 276 h 1091"/>
                <a:gd name="T6" fmla="*/ 2453 w 2723"/>
                <a:gd name="T7" fmla="*/ 264 h 1091"/>
                <a:gd name="T8" fmla="*/ 2297 w 2723"/>
                <a:gd name="T9" fmla="*/ 204 h 1091"/>
                <a:gd name="T10" fmla="*/ 2112 w 2723"/>
                <a:gd name="T11" fmla="*/ 66 h 1091"/>
                <a:gd name="T12" fmla="*/ 2088 w 2723"/>
                <a:gd name="T13" fmla="*/ 72 h 1091"/>
                <a:gd name="T14" fmla="*/ 2106 w 2723"/>
                <a:gd name="T15" fmla="*/ 114 h 1091"/>
                <a:gd name="T16" fmla="*/ 2412 w 2723"/>
                <a:gd name="T17" fmla="*/ 552 h 1091"/>
                <a:gd name="T18" fmla="*/ 2279 w 2723"/>
                <a:gd name="T19" fmla="*/ 564 h 1091"/>
                <a:gd name="T20" fmla="*/ 2189 w 2723"/>
                <a:gd name="T21" fmla="*/ 492 h 1091"/>
                <a:gd name="T22" fmla="*/ 2058 w 2723"/>
                <a:gd name="T23" fmla="*/ 330 h 1091"/>
                <a:gd name="T24" fmla="*/ 1991 w 2723"/>
                <a:gd name="T25" fmla="*/ 234 h 1091"/>
                <a:gd name="T26" fmla="*/ 1949 w 2723"/>
                <a:gd name="T27" fmla="*/ 174 h 1091"/>
                <a:gd name="T28" fmla="*/ 1824 w 2723"/>
                <a:gd name="T29" fmla="*/ 132 h 1091"/>
                <a:gd name="T30" fmla="*/ 1794 w 2723"/>
                <a:gd name="T31" fmla="*/ 144 h 1091"/>
                <a:gd name="T32" fmla="*/ 1895 w 2723"/>
                <a:gd name="T33" fmla="*/ 222 h 1091"/>
                <a:gd name="T34" fmla="*/ 1943 w 2723"/>
                <a:gd name="T35" fmla="*/ 366 h 1091"/>
                <a:gd name="T36" fmla="*/ 2064 w 2723"/>
                <a:gd name="T37" fmla="*/ 630 h 1091"/>
                <a:gd name="T38" fmla="*/ 2052 w 2723"/>
                <a:gd name="T39" fmla="*/ 695 h 1091"/>
                <a:gd name="T40" fmla="*/ 1955 w 2723"/>
                <a:gd name="T41" fmla="*/ 683 h 1091"/>
                <a:gd name="T42" fmla="*/ 1913 w 2723"/>
                <a:gd name="T43" fmla="*/ 636 h 1091"/>
                <a:gd name="T44" fmla="*/ 1703 w 2723"/>
                <a:gd name="T45" fmla="*/ 312 h 1091"/>
                <a:gd name="T46" fmla="*/ 1637 w 2723"/>
                <a:gd name="T47" fmla="*/ 276 h 1091"/>
                <a:gd name="T48" fmla="*/ 1643 w 2723"/>
                <a:gd name="T49" fmla="*/ 318 h 1091"/>
                <a:gd name="T50" fmla="*/ 1673 w 2723"/>
                <a:gd name="T51" fmla="*/ 408 h 1091"/>
                <a:gd name="T52" fmla="*/ 1716 w 2723"/>
                <a:gd name="T53" fmla="*/ 779 h 1091"/>
                <a:gd name="T54" fmla="*/ 1691 w 2723"/>
                <a:gd name="T55" fmla="*/ 737 h 1091"/>
                <a:gd name="T56" fmla="*/ 1613 w 2723"/>
                <a:gd name="T57" fmla="*/ 582 h 1091"/>
                <a:gd name="T58" fmla="*/ 1494 w 2723"/>
                <a:gd name="T59" fmla="*/ 480 h 1091"/>
                <a:gd name="T60" fmla="*/ 1248 w 2723"/>
                <a:gd name="T61" fmla="*/ 528 h 1091"/>
                <a:gd name="T62" fmla="*/ 996 w 2723"/>
                <a:gd name="T63" fmla="*/ 630 h 1091"/>
                <a:gd name="T64" fmla="*/ 714 w 2723"/>
                <a:gd name="T65" fmla="*/ 534 h 1091"/>
                <a:gd name="T66" fmla="*/ 198 w 2723"/>
                <a:gd name="T67" fmla="*/ 288 h 1091"/>
                <a:gd name="T68" fmla="*/ 0 w 2723"/>
                <a:gd name="T69" fmla="*/ 460 h 1091"/>
                <a:gd name="T70" fmla="*/ 288 w 2723"/>
                <a:gd name="T71" fmla="*/ 570 h 1091"/>
                <a:gd name="T72" fmla="*/ 461 w 2723"/>
                <a:gd name="T73" fmla="*/ 654 h 1091"/>
                <a:gd name="T74" fmla="*/ 725 w 2723"/>
                <a:gd name="T75" fmla="*/ 755 h 1091"/>
                <a:gd name="T76" fmla="*/ 966 w 2723"/>
                <a:gd name="T77" fmla="*/ 791 h 1091"/>
                <a:gd name="T78" fmla="*/ 1176 w 2723"/>
                <a:gd name="T79" fmla="*/ 779 h 1091"/>
                <a:gd name="T80" fmla="*/ 1278 w 2723"/>
                <a:gd name="T81" fmla="*/ 791 h 1091"/>
                <a:gd name="T82" fmla="*/ 1404 w 2723"/>
                <a:gd name="T83" fmla="*/ 845 h 1091"/>
                <a:gd name="T84" fmla="*/ 1416 w 2723"/>
                <a:gd name="T85" fmla="*/ 887 h 1091"/>
                <a:gd name="T86" fmla="*/ 1361 w 2723"/>
                <a:gd name="T87" fmla="*/ 923 h 1091"/>
                <a:gd name="T88" fmla="*/ 1385 w 2723"/>
                <a:gd name="T89" fmla="*/ 1007 h 1091"/>
                <a:gd name="T90" fmla="*/ 1494 w 2723"/>
                <a:gd name="T91" fmla="*/ 1085 h 1091"/>
                <a:gd name="T92" fmla="*/ 1697 w 2723"/>
                <a:gd name="T93" fmla="*/ 1043 h 1091"/>
                <a:gd name="T94" fmla="*/ 1812 w 2723"/>
                <a:gd name="T95" fmla="*/ 989 h 1091"/>
                <a:gd name="T96" fmla="*/ 1973 w 2723"/>
                <a:gd name="T97" fmla="*/ 917 h 1091"/>
                <a:gd name="T98" fmla="*/ 2201 w 2723"/>
                <a:gd name="T99" fmla="*/ 899 h 1091"/>
                <a:gd name="T100" fmla="*/ 2364 w 2723"/>
                <a:gd name="T101" fmla="*/ 863 h 1091"/>
                <a:gd name="T102" fmla="*/ 2400 w 2723"/>
                <a:gd name="T103" fmla="*/ 743 h 1091"/>
                <a:gd name="T104" fmla="*/ 2471 w 2723"/>
                <a:gd name="T105" fmla="*/ 701 h 1091"/>
                <a:gd name="T106" fmla="*/ 2621 w 2723"/>
                <a:gd name="T107" fmla="*/ 504 h 1091"/>
                <a:gd name="T108" fmla="*/ 2693 w 2723"/>
                <a:gd name="T109" fmla="*/ 374 h 1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rgbClr val="0066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41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8488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22488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4488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44" name="Rectangle 20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2488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9F491AF3-52E4-438A-8BF3-B9ABA21913A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8488" cy="448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  <p:extLst>
      <p:ext uri="{BB962C8B-B14F-4D97-AF65-F5344CB8AC3E}">
        <p14:creationId xmlns:p14="http://schemas.microsoft.com/office/powerpoint/2010/main" val="70593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B9EFEE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B9EFEE"/>
          </a:solidFill>
          <a:effectLst>
            <a:outerShdw blurRad="38100" dist="38100" dir="2700000" algn="tl">
              <a:srgbClr val="C0C0C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B9EFEE"/>
          </a:solidFill>
          <a:effectLst>
            <a:outerShdw blurRad="38100" dist="38100" dir="2700000" algn="tl">
              <a:srgbClr val="C0C0C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B9EFEE"/>
          </a:solidFill>
          <a:effectLst>
            <a:outerShdw blurRad="38100" dist="38100" dir="2700000" algn="tl">
              <a:srgbClr val="C0C0C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B9EFEE"/>
          </a:solidFill>
          <a:effectLst>
            <a:outerShdw blurRad="38100" dist="38100" dir="2700000" algn="tl">
              <a:srgbClr val="C0C0C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B9EFEE"/>
          </a:solidFill>
          <a:effectLst>
            <a:outerShdw blurRad="38100" dist="38100" dir="2700000" algn="tl">
              <a:srgbClr val="C0C0C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B9EFEE"/>
          </a:solidFill>
          <a:effectLst>
            <a:outerShdw blurRad="38100" dist="38100" dir="2700000" algn="tl">
              <a:srgbClr val="C0C0C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B9EFEE"/>
          </a:solidFill>
          <a:effectLst>
            <a:outerShdw blurRad="38100" dist="38100" dir="2700000" algn="tl">
              <a:srgbClr val="C0C0C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B9EFEE"/>
          </a:solidFill>
          <a:effectLst>
            <a:outerShdw blurRad="38100" dist="38100" dir="2700000" algn="tl">
              <a:srgbClr val="C0C0C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1663" cy="113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1663" cy="451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25663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87663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B5CB5867-5AB0-43A9-9213-DDC749AD994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82359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61FCEC-0A90-0841-B3AA-3E45900C7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988840"/>
            <a:ext cx="8220075" cy="1425575"/>
          </a:xfrm>
        </p:spPr>
        <p:txBody>
          <a:bodyPr/>
          <a:lstStyle/>
          <a:p>
            <a:r>
              <a:rPr lang="it-IT" b="1" dirty="0">
                <a:solidFill>
                  <a:schemeClr val="tx1"/>
                </a:solidFill>
              </a:rPr>
              <a:t>SISTEMA LOCOMOTORE</a:t>
            </a:r>
            <a:br>
              <a:rPr lang="it-IT" b="1" dirty="0">
                <a:solidFill>
                  <a:schemeClr val="tx1"/>
                </a:solidFill>
              </a:rPr>
            </a:br>
            <a:r>
              <a:rPr lang="it-IT" b="1" dirty="0">
                <a:solidFill>
                  <a:schemeClr val="tx1"/>
                </a:solidFill>
              </a:rPr>
              <a:t>- Generalità -</a:t>
            </a:r>
          </a:p>
        </p:txBody>
      </p:sp>
    </p:spTree>
    <p:extLst>
      <p:ext uri="{BB962C8B-B14F-4D97-AF65-F5344CB8AC3E}">
        <p14:creationId xmlns:p14="http://schemas.microsoft.com/office/powerpoint/2010/main" val="2249061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9D371021-CD3C-CC4D-AE8B-6584878F2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CLASSIFICAZIONE MORFOLOGICA delle OSSA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69C80DEA-877F-3B4C-8E4C-5B9AF7023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124" y="1484784"/>
            <a:ext cx="8422580" cy="5069160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OSSA IRREGOLARI: di forma NON riconducibile alle precedenti. Vengono descritte come formate da una struttura </a:t>
            </a:r>
            <a:r>
              <a:rPr lang="it-IT" sz="2800" dirty="0" err="1">
                <a:solidFill>
                  <a:schemeClr val="tx1"/>
                </a:solidFill>
                <a:latin typeface="Franklin Gothic Medium" panose="020B0603020102020204" pitchFamily="34" charset="0"/>
              </a:rPr>
              <a:t>volumetricamente</a:t>
            </a:r>
            <a:r>
              <a:rPr lang="it-IT" sz="28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 prevalente (CORPO) dal quale si dipartono PROLUNGAMENTI nelle varie direzioni spaziali. Tipico esempio ne è la VERTEBRA, ma pure vi appartengono gran parte delle OSSA del CRANIO (sebbene molte di esse presentino una cospicua componente di osso piatto).</a:t>
            </a:r>
          </a:p>
          <a:p>
            <a:endParaRPr lang="it-IT" sz="2800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966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9D371021-CD3C-CC4D-AE8B-6584878F2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332656"/>
            <a:ext cx="8220075" cy="1425575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CLASSIFICAZIONE MORFOLOGICA </a:t>
            </a:r>
            <a:b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delle OSSA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69C80DEA-877F-3B4C-8E4C-5B9AF7023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862546"/>
            <a:ext cx="8422580" cy="5069160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OSSA SESAMOIDI: così definite le ossa (di solito ascrivibili alle ossa brevi) che sono inserite nell’ ambito di strutture fibrose (tendini e/o aponeurosi e/o legamenti). Tipico esempio la PATELLA o ROTULA nel ginocchio.</a:t>
            </a:r>
          </a:p>
        </p:txBody>
      </p:sp>
    </p:spTree>
    <p:extLst>
      <p:ext uri="{BB962C8B-B14F-4D97-AF65-F5344CB8AC3E}">
        <p14:creationId xmlns:p14="http://schemas.microsoft.com/office/powerpoint/2010/main" val="3915672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9D371021-CD3C-CC4D-AE8B-6584878F2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CLASSIFICAZIONE MORFOLOGICA delle OSSA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69C80DEA-877F-3B4C-8E4C-5B9AF7023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548281"/>
            <a:ext cx="8060120" cy="5069160"/>
          </a:xfrm>
        </p:spPr>
        <p:txBody>
          <a:bodyPr/>
          <a:lstStyle/>
          <a:p>
            <a:r>
              <a:rPr 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OSSA PNEUMATICHE: si ritrovano nel cranio e sono caratterizzate dalla presenza di CAVITA’ AEREE nel loro interno. Citiamo il FRONTALE, MASCELLARE, ETMOIDE, SFENOIDE (coinvolti nei SENI PARANASALI), nonché il TEMPORALE (CAVITA’ o CASSA TIMPANICA e CELLETTE MASTOIDEE).</a:t>
            </a:r>
          </a:p>
          <a:p>
            <a:r>
              <a:rPr 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L’aria vi giunge o dalle Cavità Nasali o dalla Faringe (Rinofaringe)</a:t>
            </a:r>
          </a:p>
        </p:txBody>
      </p:sp>
    </p:spTree>
    <p:extLst>
      <p:ext uri="{BB962C8B-B14F-4D97-AF65-F5344CB8AC3E}">
        <p14:creationId xmlns:p14="http://schemas.microsoft.com/office/powerpoint/2010/main" val="4112559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t="4474" r="3323" b="12672"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312" t="4474" r="3323" b="1267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80826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RAPPORTI FRA SEGMENTI SCHELETRICI: ARTICOLAZIONI [1]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39552" y="908720"/>
            <a:ext cx="8064896" cy="5661025"/>
          </a:xfrm>
          <a:ln/>
        </p:spPr>
        <p:txBody>
          <a:bodyPr/>
          <a:lstStyle/>
          <a:p>
            <a:pPr marL="330200" indent="-330200">
              <a:buClr>
                <a:schemeClr val="tx1">
                  <a:lumMod val="95000"/>
                  <a:lumOff val="5000"/>
                </a:schemeClr>
              </a:buClr>
              <a:buSzPct val="70000"/>
              <a:buFont typeface="Wingdings" panose="05000000000000000000" pitchFamily="2" charset="2"/>
              <a:buChar char="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1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Articolazioni per CONTINUITA’: capi articolari molto vicini, impropriamente «fisse» :</a:t>
            </a:r>
          </a:p>
          <a:p>
            <a:pPr marL="341313" indent="-330200"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1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SINARTROSI:</a:t>
            </a:r>
          </a:p>
          <a:p>
            <a:pPr marL="341313" indent="-330200"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1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* SUTURE </a:t>
            </a:r>
          </a:p>
          <a:p>
            <a:pPr marL="341313" indent="-330200"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1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  - Dentellate (ad es, Ossa Parietali)</a:t>
            </a:r>
          </a:p>
          <a:p>
            <a:pPr marL="341313" indent="-330200"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1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 -  Squamose (ad es, tra Temporale e Parietale)</a:t>
            </a:r>
          </a:p>
          <a:p>
            <a:pPr marL="341313" indent="-330200"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1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 - Armoniche (ad es, tra le due ossa nasali)</a:t>
            </a:r>
          </a:p>
          <a:p>
            <a:pPr marL="341313" indent="-330200"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1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 - Fibrose (Fontanelle del Neonato nel Cranio)</a:t>
            </a:r>
          </a:p>
          <a:p>
            <a:pPr marL="341313" indent="-330200"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1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* SINDESMOSI (Membrane Interossee)</a:t>
            </a:r>
          </a:p>
          <a:p>
            <a:pPr marL="341313" indent="-330200"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1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* SINELASTOSI (Legamenti «Gialli» tra le Vertebre)</a:t>
            </a:r>
          </a:p>
          <a:p>
            <a:pPr marL="341313" indent="-330200"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1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* GONFOSI (Alveoli Dentari-Legamento Periodontale)</a:t>
            </a:r>
          </a:p>
          <a:p>
            <a:pPr marL="341313" indent="-330200"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1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* SINCONDROSI e SINOSTOSI (Occipitale vs Sfenoide)</a:t>
            </a:r>
          </a:p>
        </p:txBody>
      </p:sp>
    </p:spTree>
    <p:extLst>
      <p:ext uri="{BB962C8B-B14F-4D97-AF65-F5344CB8AC3E}">
        <p14:creationId xmlns:p14="http://schemas.microsoft.com/office/powerpoint/2010/main" val="37234020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07C0AB-7CCA-9D53-D24D-D629E080D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RAPPORTI FRA SEGMENTI SCHELETRICI: ARTICOLAZIONI [2]</a:t>
            </a:r>
            <a:endParaRPr lang="it-IT" sz="32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2496E5-7069-F838-6393-1D6635463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2" y="1186656"/>
            <a:ext cx="8218488" cy="4484688"/>
          </a:xfrm>
        </p:spPr>
        <p:txBody>
          <a:bodyPr/>
          <a:lstStyle/>
          <a:p>
            <a:pPr marL="341313" indent="-330200"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endParaRPr lang="it-IT" altLang="it-IT" sz="32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354013">
              <a:buClrTx/>
              <a:buSzPct val="150000"/>
              <a:buFont typeface="Wingdings" pitchFamily="2" charset="2"/>
              <a:buChar char="§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Arial Rounded MT Bold" panose="020F0704030504030204" pitchFamily="34" charset="77"/>
                <a:cs typeface="Aharoni" panose="02010803020104030203" pitchFamily="2" charset="-79"/>
              </a:rPr>
              <a:t>AMFIARTROSI o SINFISI (impropriamente dette «semimobili»)</a:t>
            </a:r>
          </a:p>
          <a:p>
            <a:pPr marL="341313" indent="-330200"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endParaRPr lang="it-IT" altLang="it-IT" sz="32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30200" indent="-330200">
              <a:buClr>
                <a:schemeClr val="tx1">
                  <a:lumMod val="95000"/>
                  <a:lumOff val="5000"/>
                </a:schemeClr>
              </a:buClr>
              <a:buSzPct val="70000"/>
              <a:buFont typeface="Wingdings" panose="05000000000000000000" pitchFamily="2" charset="2"/>
              <a:buChar char="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Arial Rounded MT Bold" panose="020F0704030504030204" pitchFamily="34" charset="77"/>
                <a:cs typeface="Aharoni" panose="02010803020104030203" pitchFamily="2" charset="-79"/>
              </a:rPr>
              <a:t>Articolazioni per CONTIGUITA’ (o SINOVIALI, impropriamente dette «mobili»): esiste uno spazio macroscopicamente visibile fra i capi articolari</a:t>
            </a:r>
          </a:p>
          <a:p>
            <a:pPr marL="341313" indent="-330200"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Arial Rounded MT Bold" panose="020F0704030504030204" pitchFamily="34" charset="77"/>
                <a:cs typeface="Aharoni" panose="02010803020104030203" pitchFamily="2" charset="-79"/>
              </a:rPr>
              <a:t>   - DIARTROSI</a:t>
            </a:r>
          </a:p>
          <a:p>
            <a:pPr marL="341313" indent="-330200"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Arial Rounded MT Bold" panose="020F0704030504030204" pitchFamily="34" charset="77"/>
                <a:cs typeface="Aharoni" panose="02010803020104030203" pitchFamily="2" charset="-79"/>
              </a:rPr>
              <a:t>  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19668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Arial Rounded MT Bold" panose="020F0704030504030204" pitchFamily="34" charset="77"/>
                <a:cs typeface="Gurmukhi MN" panose="02020600050405020304" pitchFamily="18" charset="0"/>
              </a:rPr>
              <a:t>RAPPORTI FRA SEGMENTI SCHELETRICI: ARTICOLAZIONI [3]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412776"/>
            <a:ext cx="7632848" cy="5040560"/>
          </a:xfrm>
          <a:ln/>
        </p:spPr>
        <p:txBody>
          <a:bodyPr/>
          <a:lstStyle/>
          <a:p>
            <a:pPr marL="330200" indent="-330200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SzPct val="70000"/>
              <a:buFont typeface="Wingdings" panose="05000000000000000000" pitchFamily="2" charset="2"/>
              <a:buChar char="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DIARTROSI suddivise in:</a:t>
            </a:r>
          </a:p>
          <a:p>
            <a:pPr marL="0" indent="0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SzPct val="70000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endParaRPr lang="it-IT" alt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ENARTROSI o SFERARTROSI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CONDILOARTROSI o ELLISSARTROSI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GINGLIMI: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* ANGOLARI o TROCLEOARTROSI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* LATERALI o TROCOIDI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ARTICOLAZIONI A SELLA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ARTRODIE</a:t>
            </a:r>
          </a:p>
        </p:txBody>
      </p:sp>
    </p:spTree>
    <p:extLst>
      <p:ext uri="{BB962C8B-B14F-4D97-AF65-F5344CB8AC3E}">
        <p14:creationId xmlns:p14="http://schemas.microsoft.com/office/powerpoint/2010/main" val="3741873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9" t="2818" r="2449" b="12964"/>
          <a:stretch>
            <a:fillRect/>
          </a:stretch>
        </p:blipFill>
        <p:spPr bwMode="auto">
          <a:xfrm>
            <a:off x="0" y="0"/>
            <a:ext cx="9072563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059" t="2818" r="2449" b="1296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86508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F8AEAF9-B696-8044-801D-C810EBA90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 MORFOLOGICI GENERALI delle ARTICOLAZIONI per CONTIGUITA’ 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CA027890-9448-A643-BC1C-AF3A0CFBA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006" y="1340768"/>
            <a:ext cx="8507288" cy="5069160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CAPI ARTICOLARI rivestiti da CARTILAGINE ARTICOLARE (Ialina)</a:t>
            </a:r>
          </a:p>
          <a:p>
            <a:pPr marL="457200" indent="-457200"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CAPSULA ARTICOLARE, di connettivo denso fibroso, che racchiude i Capi Articolari</a:t>
            </a:r>
          </a:p>
          <a:p>
            <a:pPr marL="457200" indent="-457200">
              <a:buFontTx/>
              <a:buChar char="-"/>
            </a:pPr>
            <a:r>
              <a:rPr lang="it-IT" sz="24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MEMBRANA SINOVIALE, che riveste internamente la Capsula Articolare, produce il LIQUIDO SINOVIALE</a:t>
            </a:r>
          </a:p>
          <a:p>
            <a:pPr marL="457200" indent="-457200"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DISCHI e/o MENISCHI tra i Capi Articolari</a:t>
            </a:r>
          </a:p>
          <a:p>
            <a:pPr marL="457200" indent="-457200"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halkboard" panose="03050602040202020205" pitchFamily="66" charset="77"/>
              </a:rPr>
              <a:t>LEGAMENTI EXTRA- e/o INTRACAPSULARI</a:t>
            </a:r>
          </a:p>
          <a:p>
            <a:pPr marL="457200" indent="-457200"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ooper Black" panose="0208090404030B020404" pitchFamily="18" charset="77"/>
              </a:rPr>
              <a:t>BORSE SINOVIALI (già BORSE MUCOSE o SIEROSE)</a:t>
            </a:r>
          </a:p>
          <a:p>
            <a:pPr marL="457200" indent="-457200"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CUSCINETTI ADIPOSI</a:t>
            </a:r>
          </a:p>
        </p:txBody>
      </p:sp>
    </p:spTree>
    <p:extLst>
      <p:ext uri="{BB962C8B-B14F-4D97-AF65-F5344CB8AC3E}">
        <p14:creationId xmlns:p14="http://schemas.microsoft.com/office/powerpoint/2010/main" val="3257262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D7ED37-114D-2E4B-A22C-9A67EE9B1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276872"/>
            <a:ext cx="8220075" cy="1425575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ELEMENTARI CENNI DI CHINESIOLOGIA</a:t>
            </a:r>
            <a:br>
              <a:rPr lang="it-IT" sz="32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2400" b="0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(la Chinesiologia si occupa dello studio dei movimenti)</a:t>
            </a:r>
          </a:p>
        </p:txBody>
      </p:sp>
    </p:spTree>
    <p:extLst>
      <p:ext uri="{BB962C8B-B14F-4D97-AF65-F5344CB8AC3E}">
        <p14:creationId xmlns:p14="http://schemas.microsoft.com/office/powerpoint/2010/main" val="1656570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73" name="Rectangle 9">
            <a:extLst>
              <a:ext uri="{FF2B5EF4-FFF2-40B4-BE49-F238E27FC236}">
                <a16:creationId xmlns:a16="http://schemas.microsoft.com/office/drawing/2014/main" id="{414BBF48-E0B3-4C2E-BD32-0AC62D24ED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00563" y="476250"/>
            <a:ext cx="4318000" cy="1143000"/>
          </a:xfrm>
        </p:spPr>
        <p:txBody>
          <a:bodyPr/>
          <a:lstStyle/>
          <a:p>
            <a:r>
              <a:rPr lang="it-IT" altLang="it-IT" sz="3200">
                <a:latin typeface="Arial Black" panose="020B0A04020102020204" pitchFamily="34" charset="0"/>
              </a:rPr>
              <a:t>SISTEMA SCHELETRICO</a:t>
            </a:r>
          </a:p>
        </p:txBody>
      </p:sp>
      <p:pic>
        <p:nvPicPr>
          <p:cNvPr id="164869" name="Picture 5" descr="0601">
            <a:extLst>
              <a:ext uri="{FF2B5EF4-FFF2-40B4-BE49-F238E27FC236}">
                <a16:creationId xmlns:a16="http://schemas.microsoft.com/office/drawing/2014/main" id="{4F4A29F1-E463-432B-BA50-4773561F7FE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108450" cy="4437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4872" name="Picture 8" descr="0701">
            <a:extLst>
              <a:ext uri="{FF2B5EF4-FFF2-40B4-BE49-F238E27FC236}">
                <a16:creationId xmlns:a16="http://schemas.microsoft.com/office/drawing/2014/main" id="{2CDCC930-FF3C-46E3-8907-0F978DAE417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175" y="2339975"/>
            <a:ext cx="5076825" cy="4518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261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5A7F700-206F-C34D-9871-217C8342B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27797"/>
            <a:ext cx="5148064" cy="680828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B9B6600-9C1B-8544-8E4A-A3B0CF4C95D3}"/>
              </a:ext>
            </a:extLst>
          </p:cNvPr>
          <p:cNvSpPr txBox="1"/>
          <p:nvPr/>
        </p:nvSpPr>
        <p:spPr>
          <a:xfrm>
            <a:off x="13123" y="692696"/>
            <a:ext cx="3982813" cy="541686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mukhi MN" panose="02020600050405020304" pitchFamily="18" charset="0"/>
                <a:ea typeface="+mn-ea"/>
                <a:cs typeface="Gurmukhi MN" panose="02020600050405020304" pitchFamily="18" charset="0"/>
              </a:rPr>
              <a:t>ASSI del CORPO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urmukhi MN" panose="02020600050405020304" pitchFamily="18" charset="0"/>
              <a:ea typeface="+mn-ea"/>
              <a:cs typeface="Gurmukhi MN" panose="02020600050405020304" pitchFamily="18" charset="0"/>
            </a:endParaRPr>
          </a:p>
          <a:p>
            <a:pPr marR="0" lvl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  <a:defRPr/>
            </a:pPr>
            <a:r>
              <a:rPr kumimoji="0" lang="it-IT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mukhi MN" panose="02020600050405020304" pitchFamily="18" charset="0"/>
                <a:ea typeface="+mn-ea"/>
                <a:cs typeface="Gurmukhi MN" panose="02020600050405020304" pitchFamily="18" charset="0"/>
              </a:rPr>
              <a:t>- LONGITUDINALE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mukhi MN" panose="02020600050405020304" pitchFamily="18" charset="0"/>
                <a:ea typeface="+mn-ea"/>
                <a:cs typeface="Gurmukhi MN" panose="02020600050405020304" pitchFamily="18" charset="0"/>
              </a:rPr>
              <a:t>:</a:t>
            </a:r>
          </a:p>
          <a:p>
            <a:pPr marR="0" lvl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  <a:defRPr/>
            </a:pPr>
            <a:r>
              <a:rPr lang="it-IT" sz="2400" b="1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      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mukhi MN" panose="02020600050405020304" pitchFamily="18" charset="0"/>
                <a:ea typeface="+mn-ea"/>
                <a:cs typeface="Gurmukhi MN" panose="02020600050405020304" pitchFamily="18" charset="0"/>
              </a:rPr>
              <a:t>Intersezione tra Piani </a:t>
            </a:r>
          </a:p>
          <a:p>
            <a:pPr marR="0" lvl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  <a:defRPr/>
            </a:pPr>
            <a:r>
              <a:rPr lang="it-IT" sz="2400" b="1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      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mukhi MN" panose="02020600050405020304" pitchFamily="18" charset="0"/>
                <a:ea typeface="+mn-ea"/>
                <a:cs typeface="Gurmukhi MN" panose="02020600050405020304" pitchFamily="18" charset="0"/>
              </a:rPr>
              <a:t>Frontale</a:t>
            </a:r>
            <a:r>
              <a:rPr lang="it-IT" sz="2400" b="1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mukhi MN" panose="02020600050405020304" pitchFamily="18" charset="0"/>
                <a:ea typeface="+mn-ea"/>
                <a:cs typeface="Gurmukhi MN" panose="02020600050405020304" pitchFamily="18" charset="0"/>
              </a:rPr>
              <a:t>e Sagittale</a:t>
            </a:r>
          </a:p>
          <a:p>
            <a:pPr marR="0" lvl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  <a:defRPr/>
            </a:pP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urmukhi MN" panose="02020600050405020304" pitchFamily="18" charset="0"/>
              <a:ea typeface="+mn-ea"/>
              <a:cs typeface="Gurmukhi MN" panose="02020600050405020304" pitchFamily="18" charset="0"/>
            </a:endParaRPr>
          </a:p>
          <a:p>
            <a:pPr marL="457200" marR="0" lvl="0" indent="-45720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-"/>
              <a:tabLst/>
              <a:defRPr/>
            </a:pPr>
            <a:r>
              <a:rPr kumimoji="0" 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mukhi MN" panose="02020600050405020304" pitchFamily="18" charset="0"/>
                <a:ea typeface="+mn-ea"/>
                <a:cs typeface="Gurmukhi MN" panose="02020600050405020304" pitchFamily="18" charset="0"/>
              </a:rPr>
              <a:t>SAGITTALE: </a:t>
            </a:r>
          </a:p>
          <a:p>
            <a:pPr marR="0" lvl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mukhi MN" panose="02020600050405020304" pitchFamily="18" charset="0"/>
                <a:ea typeface="+mn-ea"/>
                <a:cs typeface="Gurmukhi MN" panose="02020600050405020304" pitchFamily="18" charset="0"/>
              </a:rPr>
              <a:t>       </a:t>
            </a:r>
            <a:r>
              <a:rPr lang="it-IT" sz="2400" b="1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mukhi MN" panose="02020600050405020304" pitchFamily="18" charset="0"/>
                <a:ea typeface="+mn-ea"/>
                <a:cs typeface="Gurmukhi MN" panose="02020600050405020304" pitchFamily="18" charset="0"/>
              </a:rPr>
              <a:t>nters</a:t>
            </a:r>
            <a:r>
              <a:rPr lang="it-IT" sz="2400" b="1" dirty="0" err="1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ezione</a:t>
            </a:r>
            <a:r>
              <a:rPr lang="it-IT" sz="2400" b="1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tra Piani </a:t>
            </a:r>
          </a:p>
          <a:p>
            <a:pPr marR="0" lvl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  <a:defRPr/>
            </a:pPr>
            <a:r>
              <a:rPr lang="it-IT" sz="2400" b="1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      Sagittale e Trasverso</a:t>
            </a:r>
          </a:p>
          <a:p>
            <a:pPr marR="0" lvl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  <a:defRPr/>
            </a:pP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urmukhi MN" panose="02020600050405020304" pitchFamily="18" charset="0"/>
              <a:ea typeface="+mn-ea"/>
              <a:cs typeface="Gurmukhi MN" panose="02020600050405020304" pitchFamily="18" charset="0"/>
            </a:endParaRPr>
          </a:p>
          <a:p>
            <a:pPr marL="457200" marR="0" lvl="0" indent="-45720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-"/>
              <a:tabLst/>
              <a:defRPr/>
            </a:pPr>
            <a:r>
              <a:rPr kumimoji="0" 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mukhi MN" panose="02020600050405020304" pitchFamily="18" charset="0"/>
                <a:ea typeface="+mn-ea"/>
                <a:cs typeface="Gurmukhi MN" panose="02020600050405020304" pitchFamily="18" charset="0"/>
              </a:rPr>
              <a:t>TRASVERSALE: </a:t>
            </a:r>
          </a:p>
          <a:p>
            <a:pPr marR="0" lvl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  <a:defRPr/>
            </a:pPr>
            <a:r>
              <a:rPr lang="it-IT" sz="2400" b="1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     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rmukhi MN" panose="02020600050405020304" pitchFamily="18" charset="0"/>
                <a:ea typeface="+mn-ea"/>
                <a:cs typeface="Gurmukhi MN" panose="02020600050405020304" pitchFamily="18" charset="0"/>
              </a:rPr>
              <a:t>Inter sezione tra Piani</a:t>
            </a:r>
          </a:p>
          <a:p>
            <a:pPr marR="0" lvl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  <a:defRPr/>
            </a:pPr>
            <a:r>
              <a:rPr lang="it-IT" sz="2400" b="1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      Frontale e Trasversale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urmukhi MN" panose="02020600050405020304" pitchFamily="18" charset="0"/>
              <a:ea typeface="+mn-ea"/>
              <a:cs typeface="Gurmukhi MN" panose="02020600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7311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CCFC5AD1-78A1-0F4A-9A2F-A91CFD8AA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98" y="-216024"/>
            <a:ext cx="8216900" cy="908720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TIPI di MOVIMENTO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51A891F-6A37-914B-860A-2EABB52B9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798" y="697090"/>
            <a:ext cx="8519194" cy="5760640"/>
          </a:xfrm>
        </p:spPr>
        <p:txBody>
          <a:bodyPr/>
          <a:lstStyle/>
          <a:p>
            <a:pPr>
              <a:buFontTx/>
              <a:buChar char="-"/>
            </a:pPr>
            <a:r>
              <a:rPr lang="it-IT" sz="19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MOVIMENTI LINEARI o di SCORRIMENTO RECIPROCO </a:t>
            </a:r>
          </a:p>
          <a:p>
            <a:pPr marL="0" indent="0"/>
            <a:endParaRPr lang="it-IT" sz="19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>
              <a:buFontTx/>
              <a:buChar char="-"/>
            </a:pPr>
            <a:r>
              <a:rPr lang="it-IT" sz="19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MOVIMENTI ANGOLARI:</a:t>
            </a:r>
          </a:p>
          <a:p>
            <a:pPr marL="0" indent="0"/>
            <a:endParaRPr lang="it-IT" sz="19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0" indent="0"/>
            <a:r>
              <a:rPr lang="it-IT" sz="19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* ADDUZIONE (avvicinamento all’ Asse Longitudinale)</a:t>
            </a:r>
          </a:p>
          <a:p>
            <a:pPr marL="0" indent="0"/>
            <a:r>
              <a:rPr lang="it-IT" sz="19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* ABDUZIONE (allontanamento </a:t>
            </a:r>
            <a:r>
              <a:rPr lang="it-IT" sz="19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dalL’</a:t>
            </a:r>
            <a:r>
              <a:rPr lang="it-IT" sz="19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Asse Longitudinale)</a:t>
            </a:r>
          </a:p>
          <a:p>
            <a:pPr marL="0" indent="0"/>
            <a:r>
              <a:rPr lang="it-IT" sz="19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* FLESSIONE (avvicinamento all’ Asse Trasversale)</a:t>
            </a:r>
          </a:p>
          <a:p>
            <a:pPr marL="0" indent="0"/>
            <a:r>
              <a:rPr lang="it-IT" sz="19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* ESTENSIONE (allontanamento da Asse Trasversale)</a:t>
            </a:r>
          </a:p>
          <a:p>
            <a:pPr marL="0" indent="0"/>
            <a:r>
              <a:rPr lang="it-IT" sz="19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* CIRCONDUZIONE o CIRCUMDUZIONE (con </a:t>
            </a:r>
          </a:p>
          <a:p>
            <a:pPr marL="0" indent="0"/>
            <a:r>
              <a:rPr lang="it-IT" sz="19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    punto fisso sull’articolazione, il movimento </a:t>
            </a:r>
          </a:p>
          <a:p>
            <a:pPr marL="0" indent="0"/>
            <a:r>
              <a:rPr lang="it-IT" sz="19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   descrive nello spazio un cono)</a:t>
            </a:r>
          </a:p>
          <a:p>
            <a:pPr marL="0" indent="0"/>
            <a:endParaRPr lang="it-IT" sz="19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>
              <a:buFontTx/>
              <a:buChar char="-"/>
            </a:pPr>
            <a:r>
              <a:rPr lang="it-IT" sz="19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MOVIMENTI ROTATORI ossia ROTAZIONE (con </a:t>
            </a:r>
          </a:p>
          <a:p>
            <a:pPr marL="0" indent="0"/>
            <a:r>
              <a:rPr lang="it-IT" sz="19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    punto fisso sull’articolazione, il movimento </a:t>
            </a:r>
          </a:p>
          <a:p>
            <a:pPr marL="0" indent="0"/>
            <a:r>
              <a:rPr lang="it-IT" sz="19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   descrive nello spazio un cilindro)</a:t>
            </a:r>
          </a:p>
          <a:p>
            <a:pPr marL="0" indent="0"/>
            <a:endParaRPr lang="it-IT" sz="22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0" indent="0"/>
            <a:endParaRPr lang="it-IT" sz="24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2261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" t="1474" r="3017" b="27654"/>
          <a:stretch>
            <a:fillRect/>
          </a:stretch>
        </p:blipFill>
        <p:spPr bwMode="auto">
          <a:xfrm>
            <a:off x="71438" y="144463"/>
            <a:ext cx="8928100" cy="655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241" t="1474" r="3017" b="2765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76053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" t="2782" r="3560" b="7785"/>
          <a:stretch>
            <a:fillRect/>
          </a:stretch>
        </p:blipFill>
        <p:spPr bwMode="auto">
          <a:xfrm>
            <a:off x="0" y="0"/>
            <a:ext cx="9072563" cy="67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368" t="2782" r="3560" b="77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23157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" t="2782" b="6450"/>
          <a:stretch>
            <a:fillRect/>
          </a:stretch>
        </p:blipFill>
        <p:spPr bwMode="auto">
          <a:xfrm>
            <a:off x="3455988" y="71438"/>
            <a:ext cx="4651375" cy="669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016" t="2782" b="645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75618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" t="2853" b="12856"/>
          <a:stretch>
            <a:fillRect/>
          </a:stretch>
        </p:blipFill>
        <p:spPr bwMode="auto">
          <a:xfrm>
            <a:off x="71438" y="0"/>
            <a:ext cx="9072562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145" t="2853" b="1285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2556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mic Sans MS" panose="030F0902030302020204" pitchFamily="66" charset="0"/>
                <a:cs typeface="Gurmukhi MN" panose="02020600050405020304" pitchFamily="18" charset="0"/>
              </a:rPr>
              <a:t>CARATTERI MORFO-FUNZIONALI delle ARTICOLAZIONI SINOVIALI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-3661" y="980728"/>
            <a:ext cx="9144000" cy="5661025"/>
          </a:xfrm>
          <a:ln/>
        </p:spPr>
        <p:txBody>
          <a:bodyPr/>
          <a:lstStyle/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</a:t>
            </a:r>
            <a:r>
              <a:rPr lang="it-IT" altLang="it-IT" sz="20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ENARTROSI o SFERARTROSI (Sfera Piena-Sfera Cava, Adduzione-Abduzione, Flessione-Estensione, Circonduzione, Rotazione)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0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CONDILOARTROSI o ELLISSARTROSI (Ellissoide Pieno-Ellissoide Cavo, Adduzione-Abduzione, Flessione-Estensione, Circonduzione)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0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GINGLIMI: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0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* </a:t>
            </a:r>
            <a:r>
              <a:rPr lang="it-IT" altLang="it-IT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ANGOLARI o TROCLEOARTROSI (struttura «a puleggia», 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        flessione-estensione)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0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* </a:t>
            </a:r>
            <a:r>
              <a:rPr lang="it-IT" altLang="it-IT" sz="2000" dirty="0">
                <a:solidFill>
                  <a:schemeClr val="tx1"/>
                </a:solidFill>
                <a:latin typeface="Chalkduster" panose="03050602040202020205" pitchFamily="66" charset="77"/>
              </a:rPr>
              <a:t>LATERALI o TROCOIDI (struttura «a cardine», rotazione)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0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  </a:t>
            </a:r>
            <a:r>
              <a:rPr lang="it-IT" altLang="it-IT" sz="2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- ARTICOLAZIONI A SELLA (ricorda una sella da equitazione, movimento caratteristico di ciascuna di queste articolazioni)	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0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</a:t>
            </a:r>
            <a:r>
              <a:rPr lang="it-IT" altLang="it-IT" sz="2000" dirty="0">
                <a:solidFill>
                  <a:schemeClr val="tx1"/>
                </a:solidFill>
                <a:latin typeface="Chalkboard" panose="03050602040202020205" pitchFamily="66" charset="77"/>
              </a:rPr>
              <a:t>ARTRODIE (superfici piane, minimi movimenti di spostamento/scorrimento lineare).</a:t>
            </a:r>
          </a:p>
        </p:txBody>
      </p:sp>
    </p:spTree>
    <p:extLst>
      <p:ext uri="{BB962C8B-B14F-4D97-AF65-F5344CB8AC3E}">
        <p14:creationId xmlns:p14="http://schemas.microsoft.com/office/powerpoint/2010/main" val="6184427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2" b="10454"/>
          <a:stretch>
            <a:fillRect/>
          </a:stretch>
        </p:blipFill>
        <p:spPr bwMode="auto">
          <a:xfrm>
            <a:off x="0" y="-144463"/>
            <a:ext cx="9059863" cy="6918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2522" b="1045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40864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page235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275" y="0"/>
            <a:ext cx="5759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01729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878497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6879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Segnaposto contenuto 2">
            <a:extLst>
              <a:ext uri="{FF2B5EF4-FFF2-40B4-BE49-F238E27FC236}">
                <a16:creationId xmlns:a16="http://schemas.microsoft.com/office/drawing/2014/main" id="{B12CED39-4BC9-6742-B011-FF05BA84E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620688"/>
            <a:ext cx="8208912" cy="5328592"/>
          </a:xfrm>
        </p:spPr>
        <p:txBody>
          <a:bodyPr/>
          <a:lstStyle/>
          <a:p>
            <a:r>
              <a:rPr lang="it-IT" sz="3000" dirty="0">
                <a:solidFill>
                  <a:schemeClr val="tx1"/>
                </a:solidFill>
                <a:latin typeface="Copperplate" panose="02000504000000020004" pitchFamily="2" charset="77"/>
              </a:rPr>
              <a:t>Nell’ ambito del sistema scheletrico si distinguono :</a:t>
            </a:r>
          </a:p>
          <a:p>
            <a:endParaRPr lang="it-IT" sz="30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457200" indent="-457200">
              <a:buFontTx/>
              <a:buChar char="-"/>
            </a:pPr>
            <a:r>
              <a:rPr lang="it-IT" sz="3000" dirty="0">
                <a:solidFill>
                  <a:schemeClr val="tx1"/>
                </a:solidFill>
                <a:latin typeface="Copperplate" panose="02000504000000020004" pitchFamily="2" charset="77"/>
              </a:rPr>
              <a:t>SCHELETRO ASSILE, comprendente le strutture ossee delle regioni CEFALICA, CERVICALE, TORACICA, ADDOMINO-PELVICA</a:t>
            </a:r>
          </a:p>
          <a:p>
            <a:pPr marL="457200" indent="-457200">
              <a:buFontTx/>
              <a:buChar char="-"/>
            </a:pPr>
            <a:endParaRPr lang="it-IT" sz="30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457200" indent="-457200">
              <a:buFontTx/>
              <a:buChar char="-"/>
            </a:pPr>
            <a:r>
              <a:rPr lang="it-IT" sz="3000" dirty="0">
                <a:solidFill>
                  <a:schemeClr val="tx1"/>
                </a:solidFill>
                <a:latin typeface="Copperplate" panose="02000504000000020004" pitchFamily="2" charset="77"/>
              </a:rPr>
              <a:t>SCHELETRO APPENDICOLARE, comprendente le strutture ossee degli ARTI SUPERIORI ed INFER</a:t>
            </a:r>
            <a:r>
              <a:rPr lang="it-IT" dirty="0">
                <a:solidFill>
                  <a:schemeClr val="tx1"/>
                </a:solidFill>
                <a:latin typeface="Copperplate" panose="02000504000000020004" pitchFamily="2" charset="77"/>
              </a:rPr>
              <a:t>IORI</a:t>
            </a:r>
          </a:p>
        </p:txBody>
      </p:sp>
    </p:spTree>
    <p:extLst>
      <p:ext uri="{BB962C8B-B14F-4D97-AF65-F5344CB8AC3E}">
        <p14:creationId xmlns:p14="http://schemas.microsoft.com/office/powerpoint/2010/main" val="8596359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4C72D49D-158F-0641-8240-08C689E0A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8"/>
            <a:ext cx="8216900" cy="780132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STRIATI SCHELETRICI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F1840F28-8062-7542-9C8D-E1B9583C0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154" y="908720"/>
            <a:ext cx="8928992" cy="5688632"/>
          </a:xfrm>
        </p:spPr>
        <p:txBody>
          <a:bodyPr/>
          <a:lstStyle/>
          <a:p>
            <a:r>
              <a:rPr lang="it-IT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Sono ORGANI PIENI, il cui parenchima è costituito dal TESSUTO MUSCOLARE STRIATO SCHELETRICO, in cui le cosiddette FIBRE MUSCOLARI STRIATE SCHELETRICHE sono cellule PLURINUCLEATE, formano FASCICOLI. </a:t>
            </a:r>
          </a:p>
          <a:p>
            <a:endParaRPr lang="it-IT" sz="24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Ciascun FASCICOLO è avvolto dal PERIMISIO (tessuto connettivo fibroso) e l’ insieme dei fascicoli sono complessivamente avvolti dall’ EPIMISIO (tessuto connettivo fibroso).</a:t>
            </a:r>
          </a:p>
          <a:p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 </a:t>
            </a:r>
          </a:p>
          <a:p>
            <a:r>
              <a:rPr lang="it-IT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Ciascuna fibra muscolare è, a sua volta, intimamente rivestita dall’ ENDOMISIO (derivante dalle cosiddette Cellule </a:t>
            </a:r>
            <a:r>
              <a:rPr lang="it-IT" sz="2400" dirty="0" err="1">
                <a:solidFill>
                  <a:schemeClr val="tx1"/>
                </a:solidFill>
                <a:latin typeface="Comic Sans MS" panose="030F0902030302020204" pitchFamily="66" charset="0"/>
              </a:rPr>
              <a:t>Miosatelliti</a:t>
            </a:r>
            <a:r>
              <a:rPr lang="it-IT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335539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C359969-7432-D741-9640-1B5E1CD0FE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" t="4697" r="5813" b="4870"/>
          <a:stretch/>
        </p:blipFill>
        <p:spPr>
          <a:xfrm>
            <a:off x="1475656" y="-1"/>
            <a:ext cx="6552728" cy="678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706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B5EE3B5-40BA-8E46-8271-6CFF1EA2F7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" t="4017" r="3718" b="5798"/>
          <a:stretch/>
        </p:blipFill>
        <p:spPr>
          <a:xfrm>
            <a:off x="1115616" y="0"/>
            <a:ext cx="7776864" cy="682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129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322263"/>
            <a:ext cx="7772400" cy="147002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Arial" panose="020B0604020202020204" pitchFamily="34" charset="0"/>
              </a:rPr>
              <a:t>FUSI NEUROMUSCOLARI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899592" y="1412776"/>
            <a:ext cx="7702624" cy="4896543"/>
          </a:xfrm>
          <a:ln/>
        </p:spPr>
        <p:txBody>
          <a:bodyPr lIns="90000" tIns="46800" rIns="90000" bIns="46800"/>
          <a:lstStyle/>
          <a:p>
            <a:pPr marL="0" indent="0">
              <a:lnSpc>
                <a:spcPct val="90000"/>
              </a:lnSpc>
              <a:spcBef>
                <a:spcPts val="600"/>
              </a:spcBef>
              <a:buClr>
                <a:srgbClr val="00FF99"/>
              </a:buClr>
              <a:buFont typeface="Garamond" panose="02020404030301010803" pitchFamily="18" charset="0"/>
              <a:buChar char="•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Arial" panose="020B0604020202020204" pitchFamily="34" charset="0"/>
              </a:rPr>
              <a:t>MECCANORECETTORI</a:t>
            </a:r>
            <a:r>
              <a:rPr lang="it-IT" altLang="it-IT" sz="2400" dirty="0">
                <a:solidFill>
                  <a:schemeClr val="tx1"/>
                </a:solidFill>
                <a:latin typeface="Arial" panose="020B0604020202020204" pitchFamily="34" charset="0"/>
              </a:rPr>
              <a:t>, la cui funzione principale è quella di segnalare le variazioni di lunghezza del muscolo scheletrico all’interno del quale si trovano. 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it-IT" altLang="it-IT" sz="2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600"/>
              </a:spcBef>
              <a:buClr>
                <a:srgbClr val="00FF99"/>
              </a:buClr>
              <a:buFont typeface="Garamond" panose="02020404030301010803" pitchFamily="18" charset="0"/>
              <a:buChar char="•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Arial" panose="020B0604020202020204" pitchFamily="34" charset="0"/>
              </a:rPr>
              <a:t>Le variazioni della lunghezza dei muscoli si accompagnano a modificazioni degli angoli delle articolazioni sulle quali essi agiscono. Di conseguenza, i fusi neuromuscolari possono essere utilizzati dal SNC per monitorare la posizione del corpo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9613"/>
            <a:ext cx="914400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15888"/>
            <a:ext cx="9144000" cy="1922463"/>
          </a:xfrm>
          <a:solidFill>
            <a:schemeClr val="bg1"/>
          </a:solidFill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4000" dirty="0">
                <a:solidFill>
                  <a:schemeClr val="tx1"/>
                </a:solidFill>
              </a:rPr>
              <a:t>TERMINAZIONI SENSITIVE</a:t>
            </a:r>
            <a:br>
              <a:rPr lang="it-IT" altLang="it-IT" sz="4000" dirty="0">
                <a:solidFill>
                  <a:schemeClr val="tx1"/>
                </a:solidFill>
              </a:rPr>
            </a:br>
            <a:r>
              <a:rPr lang="it-IT" altLang="it-IT" sz="4000" dirty="0">
                <a:solidFill>
                  <a:schemeClr val="tx1"/>
                </a:solidFill>
              </a:rPr>
              <a:t>dei</a:t>
            </a:r>
            <a:br>
              <a:rPr lang="it-IT" altLang="it-IT" sz="4000" dirty="0">
                <a:solidFill>
                  <a:schemeClr val="tx1"/>
                </a:solidFill>
              </a:rPr>
            </a:br>
            <a:r>
              <a:rPr lang="it-IT" altLang="it-IT" sz="4000" dirty="0">
                <a:solidFill>
                  <a:schemeClr val="tx1"/>
                </a:solidFill>
              </a:rPr>
              <a:t> MUSCOLI e TENDINI 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4781B4E-A0FE-2014-53B4-80C8B2429DB7}"/>
              </a:ext>
            </a:extLst>
          </p:cNvPr>
          <p:cNvSpPr/>
          <p:nvPr/>
        </p:nvSpPr>
        <p:spPr bwMode="auto">
          <a:xfrm>
            <a:off x="0" y="2005644"/>
            <a:ext cx="395536" cy="48783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395288"/>
            <a:ext cx="8915400" cy="58102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FUSO  NEUROMUSCOLARE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13" y="1227931"/>
            <a:ext cx="9222210" cy="5585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6210300" y="2776538"/>
            <a:ext cx="38735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Franklin Gothic Heavy" panose="020B09030201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Ia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8316913" y="3500438"/>
            <a:ext cx="31750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Franklin Gothic Heavy" panose="020B09030201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925"/>
            <a:ext cx="4319588" cy="669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5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8" y="1800225"/>
            <a:ext cx="4824412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562475" y="835025"/>
            <a:ext cx="4467225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ORGANO MUSCOLO-TENDINEO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260350"/>
            <a:ext cx="4594225" cy="659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3563938" y="2636838"/>
            <a:ext cx="1009650" cy="368300"/>
          </a:xfrm>
          <a:prstGeom prst="rect">
            <a:avLst/>
          </a:pr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1125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Ruffini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3492500" y="3500438"/>
            <a:ext cx="1009650" cy="398462"/>
          </a:xfrm>
          <a:prstGeom prst="rect">
            <a:avLst/>
          </a:pr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12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Pacini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260350"/>
            <a:ext cx="4508500" cy="659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MIOLOGIA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07504" y="980728"/>
            <a:ext cx="8928992" cy="4343400"/>
          </a:xfrm>
          <a:ln/>
        </p:spPr>
        <p:txBody>
          <a:bodyPr/>
          <a:lstStyle/>
          <a:p>
            <a:pPr indent="-330200" algn="ctr">
              <a:lnSpc>
                <a:spcPct val="150000"/>
              </a:lnSpc>
              <a:buClrTx/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dirty="0">
                <a:solidFill>
                  <a:srgbClr val="FFFF00"/>
                </a:solidFill>
                <a:latin typeface="Britannic Bold" panose="020B0903060703020204" pitchFamily="34" charset="0"/>
              </a:rPr>
              <a:t>  </a:t>
            </a:r>
            <a:r>
              <a:rPr lang="it-IT" altLang="it-IT" dirty="0">
                <a:solidFill>
                  <a:schemeClr val="tx1"/>
                </a:solidFill>
                <a:latin typeface="Corsiva Hebrew" pitchFamily="2" charset="-79"/>
                <a:cs typeface="Corsiva Hebrew" pitchFamily="2" charset="-79"/>
              </a:rPr>
              <a:t>Branca dell’ Anatomia Umana che si occupa dello studio, PREVALENTEMENTE con </a:t>
            </a:r>
            <a:r>
              <a:rPr lang="it-IT" altLang="it-IT" b="1" u="sng" dirty="0">
                <a:solidFill>
                  <a:schemeClr val="tx1"/>
                </a:solidFill>
                <a:latin typeface="Corsiva Hebrew" pitchFamily="2" charset="-79"/>
                <a:cs typeface="Corsiva Hebrew" pitchFamily="2" charset="-79"/>
              </a:rPr>
              <a:t>METODO TOPOGRAFICO-FUNZIONALE</a:t>
            </a:r>
            <a:r>
              <a:rPr lang="it-IT" altLang="it-IT" dirty="0">
                <a:solidFill>
                  <a:schemeClr val="tx1"/>
                </a:solidFill>
                <a:latin typeface="Corsiva Hebrew" pitchFamily="2" charset="-79"/>
                <a:cs typeface="Corsiva Hebrew" pitchFamily="2" charset="-79"/>
              </a:rPr>
              <a:t> dei muscoli striati scheletrici, costituenti, nel loro insieme il </a:t>
            </a:r>
            <a:r>
              <a:rPr lang="it-IT" altLang="it-IT" b="1" u="sng" dirty="0">
                <a:solidFill>
                  <a:schemeClr val="tx1"/>
                </a:solidFill>
                <a:latin typeface="Corsiva Hebrew" pitchFamily="2" charset="-79"/>
                <a:cs typeface="Corsiva Hebrew" pitchFamily="2" charset="-79"/>
              </a:rPr>
              <a:t>SISTEMA MUSCOLARE SCHELETRICO</a:t>
            </a:r>
          </a:p>
        </p:txBody>
      </p:sp>
    </p:spTree>
    <p:extLst>
      <p:ext uri="{BB962C8B-B14F-4D97-AF65-F5344CB8AC3E}">
        <p14:creationId xmlns:p14="http://schemas.microsoft.com/office/powerpoint/2010/main" val="21858073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" y="0"/>
            <a:ext cx="7226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1691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6563E0-B89D-7540-BB80-A697F1405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2204864"/>
            <a:ext cx="8220075" cy="1425575"/>
          </a:xfrm>
        </p:spPr>
        <p:txBody>
          <a:bodyPr/>
          <a:lstStyle/>
          <a:p>
            <a:r>
              <a:rPr lang="it-IT" sz="4000" dirty="0">
                <a:solidFill>
                  <a:schemeClr val="tx1"/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OSSA</a:t>
            </a:r>
            <a:br>
              <a:rPr lang="it-IT" sz="4000" dirty="0">
                <a:solidFill>
                  <a:schemeClr val="tx1"/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</a:br>
            <a:r>
              <a:rPr lang="it-IT" sz="4000" dirty="0">
                <a:solidFill>
                  <a:schemeClr val="tx1"/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TIPI  MORFOLOGICI</a:t>
            </a:r>
          </a:p>
        </p:txBody>
      </p:sp>
    </p:spTree>
    <p:extLst>
      <p:ext uri="{BB962C8B-B14F-4D97-AF65-F5344CB8AC3E}">
        <p14:creationId xmlns:p14="http://schemas.microsoft.com/office/powerpoint/2010/main" val="35467669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9062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GENERALITA’ SISTEMATICHE SUI MUSCOLI SCHELETRICI (1)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07504" y="1190626"/>
            <a:ext cx="8856984" cy="5614988"/>
          </a:xfrm>
          <a:ln/>
        </p:spPr>
        <p:txBody>
          <a:bodyPr/>
          <a:lstStyle/>
          <a:p>
            <a:pPr marL="33020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CLASSIFICAZIONE IN BASE ALLA LORO </a:t>
            </a:r>
            <a:r>
              <a:rPr lang="it-IT" altLang="it-IT" sz="2800" u="sng" dirty="0">
                <a:solidFill>
                  <a:schemeClr val="tx1"/>
                </a:solidFill>
                <a:latin typeface="Comic Sans MS" panose="030F0902030302020204" pitchFamily="66" charset="0"/>
              </a:rPr>
              <a:t>COLLOCAZIONE REGIONALE</a:t>
            </a: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 (es: muscoli dell’ arto superiore, mm. del collo, mm. del torace, etc.)</a:t>
            </a:r>
          </a:p>
          <a:p>
            <a:pPr marL="341313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endParaRPr lang="it-IT" alt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020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CLASSIFICAZIONE IN BASE ALLA LORO </a:t>
            </a:r>
            <a:r>
              <a:rPr lang="it-IT" altLang="it-IT" sz="2800" u="sng" dirty="0">
                <a:solidFill>
                  <a:schemeClr val="tx1"/>
                </a:solidFill>
                <a:latin typeface="Copperplate" panose="02000504000000020004" pitchFamily="2" charset="77"/>
              </a:rPr>
              <a:t>FUNZIONE</a:t>
            </a: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(es: mm. Flessori, estensori, etc.) e, conseguentemente in AGONISTI ed ANTAGONISTI</a:t>
            </a:r>
          </a:p>
          <a:p>
            <a:pPr marL="341313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endParaRPr lang="it-IT" alt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020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CLASSIFICAZIONE in BASE alla loro MORFOLOGIA MACROSCOPICA</a:t>
            </a:r>
          </a:p>
        </p:txBody>
      </p:sp>
    </p:spTree>
    <p:extLst>
      <p:ext uri="{BB962C8B-B14F-4D97-AF65-F5344CB8AC3E}">
        <p14:creationId xmlns:p14="http://schemas.microsoft.com/office/powerpoint/2010/main" val="24132981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6099"/>
            <a:ext cx="8915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GENERALITA’ SISTEMATICHE SUI MUSCOLI SCHELETRICI (2)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07504" y="572753"/>
            <a:ext cx="8928992" cy="5832648"/>
          </a:xfrm>
          <a:ln/>
        </p:spPr>
        <p:txBody>
          <a:bodyPr/>
          <a:lstStyle/>
          <a:p>
            <a:pPr indent="-330200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800" b="1" dirty="0">
              <a:solidFill>
                <a:srgbClr val="FFFF00"/>
              </a:solidFill>
            </a:endParaRPr>
          </a:p>
          <a:p>
            <a:pPr marL="331788" indent="-319088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CLASSIFICAZIONE in BASE alla loro MORFOLOGIA MACROSCOPICA, ossia:</a:t>
            </a:r>
          </a:p>
          <a:p>
            <a:pPr indent="-330200">
              <a:lnSpc>
                <a:spcPct val="90000"/>
              </a:lnSpc>
              <a:spcBef>
                <a:spcPts val="600"/>
              </a:spcBef>
              <a:buClrTx/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400" b="1" dirty="0">
              <a:solidFill>
                <a:schemeClr val="tx1"/>
              </a:solidFill>
            </a:endParaRPr>
          </a:p>
          <a:p>
            <a:pPr indent="-330200">
              <a:lnSpc>
                <a:spcPct val="90000"/>
              </a:lnSpc>
              <a:spcBef>
                <a:spcPts val="600"/>
              </a:spcBef>
              <a:buClrTx/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b="1" dirty="0">
                <a:solidFill>
                  <a:schemeClr val="tx1"/>
                </a:solidFill>
              </a:rPr>
              <a:t>   </a:t>
            </a:r>
            <a:r>
              <a:rPr lang="it-IT" altLang="it-IT" sz="2600" b="1" dirty="0">
                <a:solidFill>
                  <a:schemeClr val="tx1"/>
                </a:solidFill>
              </a:rPr>
              <a:t>- </a:t>
            </a: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PUNTI DI ATTACCO (es. sterno-</a:t>
            </a:r>
            <a:r>
              <a:rPr lang="it-IT" altLang="it-IT" sz="26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cleido</a:t>
            </a: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-mastoideo)</a:t>
            </a:r>
          </a:p>
          <a:p>
            <a:pPr indent="-330200">
              <a:lnSpc>
                <a:spcPct val="90000"/>
              </a:lnSpc>
              <a:spcBef>
                <a:spcPts val="600"/>
              </a:spcBef>
              <a:buClrTx/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b="1" dirty="0">
                <a:solidFill>
                  <a:schemeClr val="tx1"/>
                </a:solidFill>
              </a:rPr>
              <a:t>    - </a:t>
            </a:r>
            <a:r>
              <a:rPr lang="it-IT" altLang="it-IT" sz="2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NUMERO DI CAPI o VENTRI CARNOSI (bicipite, digastrico..)</a:t>
            </a:r>
          </a:p>
          <a:p>
            <a:pPr indent="-330200">
              <a:lnSpc>
                <a:spcPct val="90000"/>
              </a:lnSpc>
              <a:spcBef>
                <a:spcPts val="600"/>
              </a:spcBef>
              <a:buClrTx/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tx1"/>
                </a:solidFill>
              </a:rPr>
              <a:t>   - </a:t>
            </a:r>
            <a:r>
              <a:rPr lang="it-IT" altLang="it-IT" sz="2600" dirty="0">
                <a:solidFill>
                  <a:schemeClr val="tx1"/>
                </a:solidFill>
                <a:latin typeface="Comic Sans MS" panose="030F0902030302020204" pitchFamily="66" charset="0"/>
              </a:rPr>
              <a:t>INTIMA MORFOLOGIA in base ad empirici parametri geometrici (larghi, rotondi, romboidali, circolari, etc.)</a:t>
            </a:r>
          </a:p>
          <a:p>
            <a:pPr indent="-330200">
              <a:lnSpc>
                <a:spcPct val="90000"/>
              </a:lnSpc>
              <a:spcBef>
                <a:spcPts val="600"/>
              </a:spcBef>
              <a:buClrTx/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tx1"/>
                </a:solidFill>
              </a:rPr>
              <a:t>   - </a:t>
            </a:r>
            <a:r>
              <a:rPr lang="it-IT" altLang="it-IT" sz="2600" dirty="0">
                <a:solidFill>
                  <a:schemeClr val="tx1"/>
                </a:solidFill>
                <a:latin typeface="Corsiva Hebrew" pitchFamily="2" charset="-79"/>
                <a:cs typeface="Corsiva Hebrew" pitchFamily="2" charset="-79"/>
              </a:rPr>
              <a:t>DISPOSIZIONE delle FIBRE in rapporto alle strutture connettivali</a:t>
            </a:r>
          </a:p>
          <a:p>
            <a:pPr indent="-330200">
              <a:lnSpc>
                <a:spcPct val="90000"/>
              </a:lnSpc>
              <a:spcBef>
                <a:spcPts val="600"/>
              </a:spcBef>
              <a:buClrTx/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b="1" dirty="0">
                <a:solidFill>
                  <a:schemeClr val="tx1"/>
                </a:solidFill>
              </a:rPr>
              <a:t>   </a:t>
            </a:r>
            <a:r>
              <a:rPr lang="it-IT" altLang="it-IT" sz="2600" b="1" dirty="0">
                <a:solidFill>
                  <a:schemeClr val="tx1"/>
                </a:solidFill>
                <a:latin typeface="Copperplate" panose="02000504000000020004" pitchFamily="2" charset="77"/>
              </a:rPr>
              <a:t>- </a:t>
            </a:r>
            <a:r>
              <a:rPr lang="it-IT" altLang="it-IT" sz="2600" dirty="0">
                <a:solidFill>
                  <a:schemeClr val="tx1"/>
                </a:solidFill>
                <a:latin typeface="Copperplate" panose="02000504000000020004" pitchFamily="2" charset="77"/>
              </a:rPr>
              <a:t>NOMI DI ASSOLUTA FANTASIA (gastrocnemio, soleo ...)</a:t>
            </a:r>
          </a:p>
          <a:p>
            <a:pPr indent="-330200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latin typeface="Chalkduster" panose="03050602040202020205" pitchFamily="66" charset="77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598404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75" y="29152"/>
            <a:ext cx="8686800" cy="735552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mic Sans MS" panose="030F0902030302020204" pitchFamily="66" charset="0"/>
              </a:rPr>
              <a:t>ORIGINI ed INSERZIONI MUSCOLARI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39552" y="759024"/>
            <a:ext cx="8208912" cy="5544616"/>
          </a:xfrm>
          <a:ln/>
        </p:spPr>
        <p:txBody>
          <a:bodyPr/>
          <a:lstStyle/>
          <a:p>
            <a:pPr marL="330200" indent="-330200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ORIGINE: punto di attacco ad un segmento scheletrico (od altra struttura connettivale) sul quale il muscolo fa il cosiddetto “PUNTO FISSO” durante la sua azione.</a:t>
            </a:r>
          </a:p>
          <a:p>
            <a:pPr marL="0" indent="0">
              <a:buClr>
                <a:srgbClr val="FFCC00"/>
              </a:buClr>
              <a:buSzPct val="70000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endParaRPr lang="it-IT" altLang="it-IT" sz="26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pPr marL="330200" indent="-330200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Chalkboard" panose="03050602040202020205" pitchFamily="66" charset="77"/>
              </a:rPr>
              <a:t>INSERZIONE: punto di attacco ad un segmento scheletrico (od altra struttura connettivale), che, per effetto dell’ azione del muscolo, viene a MODIFICARE la SUA POSIZIONE NELLO SPAZIO</a:t>
            </a: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. </a:t>
            </a:r>
          </a:p>
          <a:p>
            <a:pPr marL="0" indent="0">
              <a:buClr>
                <a:srgbClr val="FFCC00"/>
              </a:buClr>
              <a:buSzPct val="70000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Copperplate" panose="02000504000000020004" pitchFamily="2" charset="77"/>
              </a:rPr>
              <a:t>Tuttavia, in molte situazioni, il significato morfo-funzionale di origine ed inserzione si </a:t>
            </a:r>
            <a:r>
              <a:rPr lang="it-IT" altLang="it-IT" sz="2600" dirty="0" err="1">
                <a:solidFill>
                  <a:schemeClr val="tx1"/>
                </a:solidFill>
                <a:latin typeface="Copperplate" panose="02000504000000020004" pitchFamily="2" charset="77"/>
              </a:rPr>
              <a:t>puo’</a:t>
            </a:r>
            <a:r>
              <a:rPr lang="it-IT" altLang="it-IT" sz="2600" dirty="0">
                <a:solidFill>
                  <a:schemeClr val="tx1"/>
                </a:solidFill>
                <a:latin typeface="Copperplate" panose="02000504000000020004" pitchFamily="2" charset="77"/>
              </a:rPr>
              <a:t> invertire, per la possibilità di cambiare il «Punto Fisso» del muscolo considerato</a:t>
            </a:r>
          </a:p>
        </p:txBody>
      </p:sp>
    </p:spTree>
    <p:extLst>
      <p:ext uri="{BB962C8B-B14F-4D97-AF65-F5344CB8AC3E}">
        <p14:creationId xmlns:p14="http://schemas.microsoft.com/office/powerpoint/2010/main" val="41300398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47802" y="-99392"/>
            <a:ext cx="8915400" cy="119062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DISPOSITIVI CONNETTIVALI CORRELATI AI MUSCOLI STRIATI SCHELETRICI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91580" y="1091233"/>
            <a:ext cx="7560840" cy="4876800"/>
          </a:xfrm>
          <a:ln/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rgbClr val="FFCC00"/>
              </a:buClr>
              <a:buSzPct val="70000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</a:rPr>
              <a:t>   </a:t>
            </a:r>
            <a:r>
              <a:rPr lang="it-IT" altLang="it-IT" sz="2400" dirty="0">
                <a:solidFill>
                  <a:schemeClr val="tx1"/>
                </a:solidFill>
              </a:rPr>
              <a:t>Sono strutture di TESSUTO CONNETTIVO   </a:t>
            </a:r>
          </a:p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rgbClr val="FFCC00"/>
              </a:buClr>
              <a:buSzPct val="70000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400" dirty="0">
                <a:solidFill>
                  <a:schemeClr val="tx1"/>
                </a:solidFill>
              </a:rPr>
              <a:t>   FIBRILLARE DENSO e si definiscono:</a:t>
            </a:r>
          </a:p>
          <a:p>
            <a:pPr marL="330200" indent="-330200">
              <a:lnSpc>
                <a:spcPct val="90000"/>
              </a:lnSpc>
              <a:spcBef>
                <a:spcPts val="700"/>
              </a:spcBef>
              <a:buClr>
                <a:srgbClr val="FFCC00"/>
              </a:buClr>
              <a:buSzPct val="70000"/>
              <a:buFont typeface="Garamond" panose="02020404030301010803" pitchFamily="18" charset="0"/>
              <a:buChar char="-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TENDINI: </a:t>
            </a:r>
            <a:r>
              <a:rPr lang="it-IT" altLang="it-IT" sz="2400" dirty="0" err="1">
                <a:solidFill>
                  <a:schemeClr val="tx1"/>
                </a:solidFill>
                <a:latin typeface="Copperplate" panose="02000504000000020004" pitchFamily="2" charset="77"/>
              </a:rPr>
              <a:t>stutture</a:t>
            </a:r>
            <a:r>
              <a:rPr lang="it-IT" alt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 connettivali CILINDRICHE che connettono capi muscolari allo scheletro</a:t>
            </a:r>
          </a:p>
          <a:p>
            <a:pPr marL="330200" indent="-330200">
              <a:lnSpc>
                <a:spcPct val="90000"/>
              </a:lnSpc>
              <a:spcBef>
                <a:spcPts val="700"/>
              </a:spcBef>
              <a:buClr>
                <a:srgbClr val="FFCC00"/>
              </a:buClr>
              <a:buSzPct val="70000"/>
              <a:buFont typeface="Garamond" panose="02020404030301010803" pitchFamily="18" charset="0"/>
              <a:buChar char="-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halkboard" panose="03050602040202020205" pitchFamily="66" charset="77"/>
              </a:rPr>
              <a:t>APONEUROSI: strutture connettivali AMPIE ed ESTESE («SLARGATE»), che connettono muscoli o allo scheletro o ad altre strutture non ossee (es.: tessuto connettivo lasso sottocutaneo per i </a:t>
            </a:r>
            <a:r>
              <a:rPr lang="it-IT" altLang="it-IT" sz="2400" dirty="0" err="1">
                <a:solidFill>
                  <a:schemeClr val="tx1"/>
                </a:solidFill>
                <a:latin typeface="Chalkboard" panose="03050602040202020205" pitchFamily="66" charset="77"/>
              </a:rPr>
              <a:t>mm.mimici</a:t>
            </a:r>
            <a:r>
              <a:rPr lang="it-IT" altLang="it-IT" sz="2400" dirty="0">
                <a:solidFill>
                  <a:schemeClr val="tx1"/>
                </a:solidFill>
                <a:latin typeface="Chalkboard" panose="03050602040202020205" pitchFamily="66" charset="77"/>
              </a:rPr>
              <a:t>)</a:t>
            </a:r>
          </a:p>
          <a:p>
            <a:pPr marL="330200" indent="-330200">
              <a:lnSpc>
                <a:spcPct val="90000"/>
              </a:lnSpc>
              <a:spcBef>
                <a:spcPts val="700"/>
              </a:spcBef>
              <a:buClr>
                <a:srgbClr val="FFCC00"/>
              </a:buClr>
              <a:buSzPct val="70000"/>
              <a:buFont typeface="Garamond" panose="02020404030301010803" pitchFamily="18" charset="0"/>
              <a:buChar char="-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FASCE FIBROSE: strutture traslucide che rivestono i muscoli, suddividendone vari gruppi in LOGGE topografiche nelle regioni di competenza</a:t>
            </a:r>
            <a:r>
              <a:rPr lang="it-IT" altLang="it-IT" sz="24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80192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200"/>
            <a:ext cx="5558652" cy="68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86107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87624" y="476672"/>
            <a:ext cx="6858000" cy="892175"/>
          </a:xfrm>
          <a:ln/>
        </p:spPr>
        <p:txBody>
          <a:bodyPr/>
          <a:lstStyle/>
          <a:p>
            <a:pPr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pperplate" panose="02000504000000020004" pitchFamily="2" charset="77"/>
              </a:rPr>
              <a:t>MUSCOLI STRIATI SCHELETRICI ed INTERAZIONI con il SISTEMA NERVOSO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323528" y="1916832"/>
            <a:ext cx="8316416" cy="3657600"/>
          </a:xfrm>
          <a:ln/>
        </p:spPr>
        <p:txBody>
          <a:bodyPr/>
          <a:lstStyle/>
          <a:p>
            <a:pPr marL="250031" indent="-250031">
              <a:buClr>
                <a:srgbClr val="FFFFFF"/>
              </a:buClr>
              <a:buFont typeface="Arial" panose="020B0604020202020204" pitchFamily="34" charset="0"/>
              <a:buChar char="•"/>
              <a:tabLst>
                <a:tab pos="250031" algn="l"/>
                <a:tab pos="328613" algn="l"/>
                <a:tab pos="665560" algn="l"/>
                <a:tab pos="1002506" algn="l"/>
                <a:tab pos="1339454" algn="l"/>
                <a:tab pos="1676400" algn="l"/>
                <a:tab pos="2013347" algn="l"/>
                <a:tab pos="2350294" algn="l"/>
                <a:tab pos="2687241" algn="l"/>
                <a:tab pos="3024188" algn="l"/>
                <a:tab pos="3361135" algn="l"/>
                <a:tab pos="3698081" algn="l"/>
                <a:tab pos="4035029" algn="l"/>
                <a:tab pos="4371975" algn="l"/>
                <a:tab pos="4708922" algn="l"/>
                <a:tab pos="5045869" algn="l"/>
                <a:tab pos="5382816" algn="l"/>
                <a:tab pos="5719763" algn="l"/>
                <a:tab pos="6056710" algn="l"/>
                <a:tab pos="6393656" algn="l"/>
                <a:tab pos="6730604" algn="l"/>
              </a:tabLst>
            </a:pPr>
            <a:r>
              <a:rPr lang="it-IT" altLang="it-IT" dirty="0">
                <a:solidFill>
                  <a:schemeClr val="tx1"/>
                </a:solidFill>
                <a:latin typeface="Chalkboard SE" panose="03050602040202020205" pitchFamily="66" charset="77"/>
              </a:rPr>
              <a:t>Sono COMPLESSE e NUMEROSE</a:t>
            </a:r>
          </a:p>
          <a:p>
            <a:pPr marL="255985" indent="-250031">
              <a:buClrTx/>
              <a:tabLst>
                <a:tab pos="250031" algn="l"/>
                <a:tab pos="328613" algn="l"/>
                <a:tab pos="665560" algn="l"/>
                <a:tab pos="1002506" algn="l"/>
                <a:tab pos="1339454" algn="l"/>
                <a:tab pos="1676400" algn="l"/>
                <a:tab pos="2013347" algn="l"/>
                <a:tab pos="2350294" algn="l"/>
                <a:tab pos="2687241" algn="l"/>
                <a:tab pos="3024188" algn="l"/>
                <a:tab pos="3361135" algn="l"/>
                <a:tab pos="3698081" algn="l"/>
                <a:tab pos="4035029" algn="l"/>
                <a:tab pos="4371975" algn="l"/>
                <a:tab pos="4708922" algn="l"/>
                <a:tab pos="5045869" algn="l"/>
                <a:tab pos="5382816" algn="l"/>
                <a:tab pos="5719763" algn="l"/>
                <a:tab pos="6056710" algn="l"/>
                <a:tab pos="6393656" algn="l"/>
                <a:tab pos="6730604" algn="l"/>
              </a:tabLst>
            </a:pPr>
            <a:endParaRPr lang="it-IT" altLang="it-IT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250031" indent="-250031">
              <a:buClr>
                <a:srgbClr val="FFFFFF"/>
              </a:buClr>
              <a:buFont typeface="Arial" panose="020B0604020202020204" pitchFamily="34" charset="0"/>
              <a:buChar char="•"/>
              <a:tabLst>
                <a:tab pos="250031" algn="l"/>
                <a:tab pos="328613" algn="l"/>
                <a:tab pos="665560" algn="l"/>
                <a:tab pos="1002506" algn="l"/>
                <a:tab pos="1339454" algn="l"/>
                <a:tab pos="1676400" algn="l"/>
                <a:tab pos="2013347" algn="l"/>
                <a:tab pos="2350294" algn="l"/>
                <a:tab pos="2687241" algn="l"/>
                <a:tab pos="3024188" algn="l"/>
                <a:tab pos="3361135" algn="l"/>
                <a:tab pos="3698081" algn="l"/>
                <a:tab pos="4035029" algn="l"/>
                <a:tab pos="4371975" algn="l"/>
                <a:tab pos="4708922" algn="l"/>
                <a:tab pos="5045869" algn="l"/>
                <a:tab pos="5382816" algn="l"/>
                <a:tab pos="5719763" algn="l"/>
                <a:tab pos="6056710" algn="l"/>
                <a:tab pos="6393656" algn="l"/>
                <a:tab pos="6730604" algn="l"/>
              </a:tabLst>
            </a:pPr>
            <a:r>
              <a:rPr lang="it-IT" altLang="it-IT" dirty="0">
                <a:solidFill>
                  <a:schemeClr val="tx1"/>
                </a:solidFill>
                <a:latin typeface="Chalkboard SE" panose="03050602040202020205" pitchFamily="66" charset="77"/>
              </a:rPr>
              <a:t>Da un punto di vista FUNZIONALE e, conseguentemente, CLINICO (in caso di ANOMALIE) è ESSENZIALE conoscere da quali distretti del Sistema Nervoso Centrale perviene l’ innervazione ad una determinata struttura muscolare</a:t>
            </a:r>
          </a:p>
        </p:txBody>
      </p:sp>
    </p:spTree>
    <p:extLst>
      <p:ext uri="{BB962C8B-B14F-4D97-AF65-F5344CB8AC3E}">
        <p14:creationId xmlns:p14="http://schemas.microsoft.com/office/powerpoint/2010/main" val="12916156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63" y="0"/>
            <a:ext cx="7331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77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" t="4114" r="3508" b="77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353" t="4114" r="3508" b="778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39823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9D371021-CD3C-CC4D-AE8B-6584878F2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CLASSIFICAZIONE MORFOLOGICA delle OSSA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69C80DEA-877F-3B4C-8E4C-5B9AF7023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133" y="1606897"/>
            <a:ext cx="8422580" cy="5069160"/>
          </a:xfrm>
        </p:spPr>
        <p:txBody>
          <a:bodyPr/>
          <a:lstStyle/>
          <a:p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OSSA LUNGHE: caratterizzate dalla presenza di due estremità dette EPIFISI (prossimale e distale negli arti), che sono tra loro unite da una DIAFISI, contenente una CAVITA’ MIDOLLARE. Se è intuitivo classificare come «lunghe» ossa di «una certa dimensione apprezzabile» (</a:t>
            </a:r>
            <a:r>
              <a:rPr lang="it-IT" sz="24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òmero</a:t>
            </a:r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, femore, ulna, radio, tibia , fibula), meno intuitivo classificare come ossa lunghe le FALANGI delle dita, per il fatto che anch’esse presentano 2 Epifisi ed una Diafisi con relativa Cavità Midollare</a:t>
            </a:r>
          </a:p>
        </p:txBody>
      </p:sp>
    </p:spTree>
    <p:extLst>
      <p:ext uri="{BB962C8B-B14F-4D97-AF65-F5344CB8AC3E}">
        <p14:creationId xmlns:p14="http://schemas.microsoft.com/office/powerpoint/2010/main" val="3644320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t="2780" r="5328" b="7785"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157" t="2780" r="5328" b="77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0768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9D371021-CD3C-CC4D-AE8B-6584878F2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CLASSIFICAZIONE MORFOLOGICA delle OSSA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69C80DEA-877F-3B4C-8E4C-5B9AF7023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133" y="1606897"/>
            <a:ext cx="8422580" cy="5069160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OSSA BREVI: di forma genericamente POLIEDRICA, tipiche del CARPO (Polso) e del TARSO (Caviglia)</a:t>
            </a:r>
          </a:p>
          <a:p>
            <a:endParaRPr lang="it-IT" sz="2800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  <a:p>
            <a:r>
              <a:rPr 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OSSA PI</a:t>
            </a:r>
            <a:r>
              <a:rPr lang="it-IT" sz="2400" b="1" dirty="0">
                <a:solidFill>
                  <a:schemeClr val="tx1"/>
                </a:solidFill>
                <a:latin typeface="Chalkboard" panose="03050602040202020205" pitchFamily="66" charset="77"/>
              </a:rPr>
              <a:t>ATTE: caratterizzate da DUE FORMAZIONI di OSSO COMPATTO (TAVOLATI) che racchiudono un DIPLOE di OSSO SPUGNOSO. Oltre a diverse componenti della VOLTA del NEUROCRANIO, si possono ricordare, come ossa esclusivamente piatte, le COSTE e la CLAVICOLA, come pure lo STERNO.</a:t>
            </a:r>
          </a:p>
        </p:txBody>
      </p:sp>
    </p:spTree>
    <p:extLst>
      <p:ext uri="{BB962C8B-B14F-4D97-AF65-F5344CB8AC3E}">
        <p14:creationId xmlns:p14="http://schemas.microsoft.com/office/powerpoint/2010/main" val="20585758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ruttura predefinita">
  <a:themeElements>
    <a:clrScheme name="Struttura predefinita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anose="020B0A040201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anose="020B0A04020102020204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12186</TotalTime>
  <Words>1522</Words>
  <Application>Microsoft Macintosh PowerPoint</Application>
  <PresentationFormat>Presentazione su schermo (4:3)</PresentationFormat>
  <Paragraphs>174</Paragraphs>
  <Slides>45</Slides>
  <Notes>24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22</vt:i4>
      </vt:variant>
      <vt:variant>
        <vt:lpstr>Tema</vt:lpstr>
      </vt:variant>
      <vt:variant>
        <vt:i4>5</vt:i4>
      </vt:variant>
      <vt:variant>
        <vt:lpstr>Titoli diapositive</vt:lpstr>
      </vt:variant>
      <vt:variant>
        <vt:i4>45</vt:i4>
      </vt:variant>
    </vt:vector>
  </HeadingPairs>
  <TitlesOfParts>
    <vt:vector size="72" baseType="lpstr">
      <vt:lpstr>Arial Unicode MS</vt:lpstr>
      <vt:lpstr>ADLaM Display</vt:lpstr>
      <vt:lpstr>Aharoni</vt:lpstr>
      <vt:lpstr>Arial</vt:lpstr>
      <vt:lpstr>Arial Black</vt:lpstr>
      <vt:lpstr>Arial Rounded MT Bold</vt:lpstr>
      <vt:lpstr>Britannic Bold</vt:lpstr>
      <vt:lpstr>Chalkboard</vt:lpstr>
      <vt:lpstr>Chalkboard SE</vt:lpstr>
      <vt:lpstr>Chalkduster</vt:lpstr>
      <vt:lpstr>Comic Sans MS</vt:lpstr>
      <vt:lpstr>Cooper Black</vt:lpstr>
      <vt:lpstr>Copperplate</vt:lpstr>
      <vt:lpstr>Copperplate Gothic Bold</vt:lpstr>
      <vt:lpstr>Corsiva Hebrew</vt:lpstr>
      <vt:lpstr>Franklin Gothic Heavy</vt:lpstr>
      <vt:lpstr>Franklin Gothic Medium</vt:lpstr>
      <vt:lpstr>Garamond</vt:lpstr>
      <vt:lpstr>Gurmukhi MN</vt:lpstr>
      <vt:lpstr>Tahoma</vt:lpstr>
      <vt:lpstr>Times New Roman</vt:lpstr>
      <vt:lpstr>Wingdings</vt:lpstr>
      <vt:lpstr>Tema di Office</vt:lpstr>
      <vt:lpstr>Struttura predefinita</vt:lpstr>
      <vt:lpstr>1_Tema di Office</vt:lpstr>
      <vt:lpstr>2_Tema di Office</vt:lpstr>
      <vt:lpstr>3_Tema di Office</vt:lpstr>
      <vt:lpstr>SISTEMA LOCOMOTORE - Generalità -</vt:lpstr>
      <vt:lpstr>SISTEMA SCHELETRICO</vt:lpstr>
      <vt:lpstr>Presentazione standard di PowerPoint</vt:lpstr>
      <vt:lpstr>OSSA TIPI  MORFOLOGICI</vt:lpstr>
      <vt:lpstr>Presentazione standard di PowerPoint</vt:lpstr>
      <vt:lpstr>Presentazione standard di PowerPoint</vt:lpstr>
      <vt:lpstr>CLASSIFICAZIONE MORFOLOGICA delle OSSA</vt:lpstr>
      <vt:lpstr>Presentazione standard di PowerPoint</vt:lpstr>
      <vt:lpstr>CLASSIFICAZIONE MORFOLOGICA delle OSSA</vt:lpstr>
      <vt:lpstr>CLASSIFICAZIONE MORFOLOGICA delle OSSA</vt:lpstr>
      <vt:lpstr>CLASSIFICAZIONE MORFOLOGICA  delle OSSA</vt:lpstr>
      <vt:lpstr>CLASSIFICAZIONE MORFOLOGICA delle OSSA</vt:lpstr>
      <vt:lpstr>Presentazione standard di PowerPoint</vt:lpstr>
      <vt:lpstr>RAPPORTI FRA SEGMENTI SCHELETRICI: ARTICOLAZIONI [1]</vt:lpstr>
      <vt:lpstr>RAPPORTI FRA SEGMENTI SCHELETRICI: ARTICOLAZIONI [2]</vt:lpstr>
      <vt:lpstr>RAPPORTI FRA SEGMENTI SCHELETRICI: ARTICOLAZIONI [3]</vt:lpstr>
      <vt:lpstr>Presentazione standard di PowerPoint</vt:lpstr>
      <vt:lpstr>CARATTERI MORFOLOGICI GENERALI delle ARTICOLAZIONI per CONTIGUITA’ </vt:lpstr>
      <vt:lpstr>ELEMENTARI CENNI DI CHINESIOLOGIA (la Chinesiologia si occupa dello studio dei movimenti)</vt:lpstr>
      <vt:lpstr>Presentazione standard di PowerPoint</vt:lpstr>
      <vt:lpstr>TIPI di MOVIMENTO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CARATTERI MORFO-FUNZIONALI delle ARTICOLAZIONI SINOVIALI</vt:lpstr>
      <vt:lpstr>Presentazione standard di PowerPoint</vt:lpstr>
      <vt:lpstr>Presentazione standard di PowerPoint</vt:lpstr>
      <vt:lpstr>Presentazione standard di PowerPoint</vt:lpstr>
      <vt:lpstr>MUSCOLI STRIATI SCHELETRICI</vt:lpstr>
      <vt:lpstr>Presentazione standard di PowerPoint</vt:lpstr>
      <vt:lpstr>Presentazione standard di PowerPoint</vt:lpstr>
      <vt:lpstr>FUSI NEUROMUSCOLARI</vt:lpstr>
      <vt:lpstr>TERMINAZIONI SENSITIVE dei  MUSCOLI e TENDINI </vt:lpstr>
      <vt:lpstr>FUSO  NEUROMUSCOLARE</vt:lpstr>
      <vt:lpstr>Presentazione standard di PowerPoint</vt:lpstr>
      <vt:lpstr>Presentazione standard di PowerPoint</vt:lpstr>
      <vt:lpstr>MIOLOGIA</vt:lpstr>
      <vt:lpstr>Presentazione standard di PowerPoint</vt:lpstr>
      <vt:lpstr>GENERALITA’ SISTEMATICHE SUI MUSCOLI SCHELETRICI (1)</vt:lpstr>
      <vt:lpstr>GENERALITA’ SISTEMATICHE SUI MUSCOLI SCHELETRICI (2)</vt:lpstr>
      <vt:lpstr>ORIGINI ed INSERZIONI MUSCOLARI</vt:lpstr>
      <vt:lpstr>DISPOSITIVI CONNETTIVALI CORRELATI AI MUSCOLI STRIATI SCHELETRICI</vt:lpstr>
      <vt:lpstr>Presentazione standard di PowerPoint</vt:lpstr>
      <vt:lpstr>MUSCOLI STRIATI SCHELETRICI ed INTERAZIONI con il SISTEMA NERVOSO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VITTORIO GRILL_2</dc:creator>
  <cp:lastModifiedBy>Utente di Microsoft Office</cp:lastModifiedBy>
  <cp:revision>141</cp:revision>
  <cp:lastPrinted>1601-01-01T00:00:00Z</cp:lastPrinted>
  <dcterms:created xsi:type="dcterms:W3CDTF">2008-09-22T07:50:01Z</dcterms:created>
  <dcterms:modified xsi:type="dcterms:W3CDTF">2024-12-04T06:37:46Z</dcterms:modified>
</cp:coreProperties>
</file>