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57"/>
  </p:notesMasterIdLst>
  <p:sldIdLst>
    <p:sldId id="295" r:id="rId3"/>
    <p:sldId id="304" r:id="rId4"/>
    <p:sldId id="296" r:id="rId5"/>
    <p:sldId id="297" r:id="rId6"/>
    <p:sldId id="310" r:id="rId7"/>
    <p:sldId id="258" r:id="rId8"/>
    <p:sldId id="302" r:id="rId9"/>
    <p:sldId id="311" r:id="rId10"/>
    <p:sldId id="677" r:id="rId11"/>
    <p:sldId id="678" r:id="rId12"/>
    <p:sldId id="298" r:id="rId13"/>
    <p:sldId id="299" r:id="rId14"/>
    <p:sldId id="266" r:id="rId15"/>
    <p:sldId id="259" r:id="rId16"/>
    <p:sldId id="260" r:id="rId17"/>
    <p:sldId id="261" r:id="rId18"/>
    <p:sldId id="301" r:id="rId19"/>
    <p:sldId id="263" r:id="rId20"/>
    <p:sldId id="264" r:id="rId21"/>
    <p:sldId id="265" r:id="rId22"/>
    <p:sldId id="306" r:id="rId23"/>
    <p:sldId id="267" r:id="rId24"/>
    <p:sldId id="307" r:id="rId25"/>
    <p:sldId id="308" r:id="rId26"/>
    <p:sldId id="312" r:id="rId27"/>
    <p:sldId id="268" r:id="rId28"/>
    <p:sldId id="271" r:id="rId29"/>
    <p:sldId id="316" r:id="rId30"/>
    <p:sldId id="274" r:id="rId31"/>
    <p:sldId id="275" r:id="rId32"/>
    <p:sldId id="276" r:id="rId33"/>
    <p:sldId id="277" r:id="rId34"/>
    <p:sldId id="278" r:id="rId35"/>
    <p:sldId id="280" r:id="rId36"/>
    <p:sldId id="281" r:id="rId37"/>
    <p:sldId id="679" r:id="rId38"/>
    <p:sldId id="315" r:id="rId39"/>
    <p:sldId id="273" r:id="rId40"/>
    <p:sldId id="282" r:id="rId41"/>
    <p:sldId id="291" r:id="rId42"/>
    <p:sldId id="313" r:id="rId43"/>
    <p:sldId id="435" r:id="rId44"/>
    <p:sldId id="432" r:id="rId45"/>
    <p:sldId id="433" r:id="rId46"/>
    <p:sldId id="292" r:id="rId47"/>
    <p:sldId id="283" r:id="rId48"/>
    <p:sldId id="284" r:id="rId49"/>
    <p:sldId id="285" r:id="rId50"/>
    <p:sldId id="286" r:id="rId51"/>
    <p:sldId id="287" r:id="rId52"/>
    <p:sldId id="288" r:id="rId53"/>
    <p:sldId id="676" r:id="rId54"/>
    <p:sldId id="289" r:id="rId55"/>
    <p:sldId id="290" r:id="rId5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64"/>
    <p:restoredTop sz="94648"/>
  </p:normalViewPr>
  <p:slideViewPr>
    <p:cSldViewPr>
      <p:cViewPr>
        <p:scale>
          <a:sx n="138" d="100"/>
          <a:sy n="138" d="100"/>
        </p:scale>
        <p:origin x="144" y="-7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76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6EFA46-CFFC-41FB-9C00-1E9580CDF535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259538-D244-47FF-8B4B-6C978EEAE61C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DD202-1244-4B8E-97B9-2238590EA513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DDEF90-352A-407A-A0AD-20ED8A126D9D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787777-C069-4CA8-9C7A-364BD6A8DCBF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FACC43-C9F7-4A84-BB73-15AFE4E2FF76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8D5F71-88AB-4624-9629-C06F2ED0ECB2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E96EC1-ADF1-4C5D-9D03-66A5A69D9FC2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C133D-335F-4131-99F4-B9543D0B860D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44C23C7-9D97-BC2D-4276-1533B0CFFE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20698-130F-344A-893F-E2DC9A2E3070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45797D0-81E6-8B99-7617-86BB4716DC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EFC4207-5584-261A-EB79-7A4CE923FF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ABAAE32-992E-46F4-9B50-55F0016C132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984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BD3EB8C-C2E3-432B-B283-96DCCD7802A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0016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E7679C-E0B4-44B8-B12D-C62F5656AD09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7848715-3649-40BC-9D42-BFA93C7935C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2699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6BE2567-022B-43B1-A2BF-DE0D6F6DF56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8209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AA1B8B-0B22-4A41-BB83-0460D0C64607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9DBE71-73B0-4146-95BF-A4283A854181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66FFD4-7F4B-442E-9D76-A6CB24D2A62B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02E2A2-3622-437D-A143-171780F44E6B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FBA73F-82B4-428F-9D17-2917BE33D020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0802E8-6E63-45DE-9E72-D3627ACFCF87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882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2FA99F-9D72-4816-9C4F-3D909BBEA086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4D522F-53C6-44ED-AFB7-01F896874052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2643-2DA4-44C7-9536-B4A04872EDBF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80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186FE9B-6D0C-4539-AFC5-2895D8C1FA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9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C72ACE-0FF0-4190-A720-D6DE415F206D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B6557E-819E-44FC-A3CB-1FBE925F73F7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73E92-251F-4EE0-A4E8-07BE28B5412E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F47848-3A44-4C34-B751-61511BFCFAD2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93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56721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259986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751681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566369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623795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2183721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0764628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702422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957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440231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245293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541812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405306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281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150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49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75A1DA5-D541-0373-0A8A-377B06AEA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3F8964-51C1-1F1A-88D5-8A2CF5A4D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83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056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E9C98C-3F81-164E-BAA5-9530FE88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GABBIA TORACICA</a:t>
            </a:r>
          </a:p>
        </p:txBody>
      </p:sp>
    </p:spTree>
    <p:extLst>
      <p:ext uri="{BB962C8B-B14F-4D97-AF65-F5344CB8AC3E}">
        <p14:creationId xmlns:p14="http://schemas.microsoft.com/office/powerpoint/2010/main" val="2834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0182-A2D7-3924-BD83-3DA4C96B4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166293-BFD2-D907-68F0-0C189F08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 O </a:t>
            </a:r>
            <a:r>
              <a:rPr lang="it-IT" dirty="0" err="1">
                <a:solidFill>
                  <a:schemeClr val="tx1"/>
                </a:solidFill>
              </a:rPr>
              <a:t>S</a:t>
            </a:r>
            <a:r>
              <a:rPr lang="it-IT" dirty="0">
                <a:solidFill>
                  <a:schemeClr val="tx1"/>
                </a:solidFill>
              </a:rPr>
              <a:t> T 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Caratteri Morfologici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437F3-86B3-A4EB-C0DF-F5F6F3025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Vi si descrivono una PARTE OSSEA ed una PARTE CARTILAGINEA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A partire dalla Colonna Vertebrale e portandosi latero-anteriormente si descrivono:</a:t>
            </a:r>
          </a:p>
          <a:p>
            <a:pPr marL="0" indent="0"/>
            <a:r>
              <a:rPr lang="it-IT" dirty="0">
                <a:solidFill>
                  <a:schemeClr val="tx1"/>
                </a:solidFill>
              </a:rPr>
              <a:t>     * TESTA</a:t>
            </a:r>
          </a:p>
          <a:p>
            <a:pPr marL="0" indent="0"/>
            <a:r>
              <a:rPr lang="it-IT" dirty="0">
                <a:solidFill>
                  <a:schemeClr val="tx1"/>
                </a:solidFill>
              </a:rPr>
              <a:t>     * COLLO</a:t>
            </a:r>
          </a:p>
          <a:p>
            <a:pPr marL="0" indent="0"/>
            <a:r>
              <a:rPr lang="it-IT" dirty="0">
                <a:solidFill>
                  <a:schemeClr val="tx1"/>
                </a:solidFill>
              </a:rPr>
              <a:t>     * TUBERCOLO COSTALE</a:t>
            </a:r>
          </a:p>
          <a:p>
            <a:pPr marL="0" indent="0"/>
            <a:r>
              <a:rPr lang="it-IT" dirty="0">
                <a:solidFill>
                  <a:schemeClr val="tx1"/>
                </a:solidFill>
              </a:rPr>
              <a:t>     * CORPO</a:t>
            </a:r>
          </a:p>
          <a:p>
            <a:pPr marL="0" indent="0"/>
            <a:r>
              <a:rPr lang="it-IT" dirty="0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41743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7945263" cy="4789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5052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24921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9899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3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della GABBIA TORACICA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3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del TORACE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9144000" cy="4968899"/>
          </a:xfrm>
          <a:ln/>
        </p:spPr>
        <p:txBody>
          <a:bodyPr/>
          <a:lstStyle/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COSTO-VERTEBRALI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STERNALI</a:t>
            </a:r>
          </a:p>
          <a:p>
            <a:pPr marL="336550" indent="-33655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INTERVERTEBRALI </a:t>
            </a:r>
          </a:p>
          <a:p>
            <a:pPr marL="0" indent="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  (descritte nella Colonna Vertebrale)</a:t>
            </a:r>
          </a:p>
        </p:txBody>
      </p:sp>
    </p:spTree>
    <p:extLst>
      <p:ext uri="{BB962C8B-B14F-4D97-AF65-F5344CB8AC3E}">
        <p14:creationId xmlns:p14="http://schemas.microsoft.com/office/powerpoint/2010/main" val="905849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COSTO-VERTEBRALI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8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della TESTA della COSTA con le FACCETTE (</a:t>
            </a:r>
            <a:r>
              <a:rPr lang="it-IT" altLang="it-IT" sz="28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SemiFaccette</a:t>
            </a: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 COSTALI di VERTEBRE CONTIGUE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ARTRODIE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CAPSULA rafforzata da legamenti (legamento RAGGIATO)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1a, 11a e 12a COSTA si articolano solo con la CORRISPONDENTE VERTEBRA di RIFERIMENTO   (T1, T11 e T12)</a:t>
            </a:r>
          </a:p>
        </p:txBody>
      </p:sp>
    </p:spTree>
    <p:extLst>
      <p:ext uri="{BB962C8B-B14F-4D97-AF65-F5344CB8AC3E}">
        <p14:creationId xmlns:p14="http://schemas.microsoft.com/office/powerpoint/2010/main" val="4096261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COSTO-VERTEBRALI [2]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28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7931224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COSTO-TRASVERSARIA tra TUBERCOLO COSTALE e PROCESSI TRASVERSI della VERTEBRA corrispondente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legamenti COSTO-TRASVERSARI MEDIALI e LATERALI</a:t>
            </a:r>
          </a:p>
        </p:txBody>
      </p:sp>
    </p:spTree>
    <p:extLst>
      <p:ext uri="{BB962C8B-B14F-4D97-AF65-F5344CB8AC3E}">
        <p14:creationId xmlns:p14="http://schemas.microsoft.com/office/powerpoint/2010/main" val="176256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6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119610" y="1174114"/>
            <a:ext cx="6749999" cy="4613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67180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54868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STERNO-CONDRALI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(«Sterno-Costali» )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0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5589587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tra CARTILAGINI COSTALI ed INCISURE COSTALI dello STERNO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ARTRODIE, tranne la PRIMA CARTILAGINE COSTALE (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Sincondrosi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una serie di legamenti, tra cui il LEGAMENTO STERNO-COSTALE RAGGIATO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COSTO-CONDRALI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1584325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SINCONDROSI tra COSTE e CARTILAGINI COSTALI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781300"/>
            <a:ext cx="91440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  <a:t>ARTICOLAZIONI INTERCONDRALI</a:t>
            </a:r>
            <a:br>
              <a:rPr lang="it-IT" alt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</a:br>
            <a:endParaRPr lang="it-IT" alt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" panose="02000504000000020004" pitchFamily="2" charset="77"/>
              <a:cs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716338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Gurmukhi MN" panose="02020600050405020304" pitchFamily="18" charset="0"/>
              </a:rPr>
              <a:t>ARTRODIE tra le CARTILAGINI COSTALI delle coste 6a e7a, come pure tra 8a, 9a  e 10a  (Queste ultime mediate da Fasci di Tessuto Connettivo Fibroso)</a:t>
            </a:r>
          </a:p>
          <a:p>
            <a:pPr marL="342900">
              <a:spcBef>
                <a:spcPts val="700"/>
              </a:spcBef>
              <a:buClrTx/>
              <a:buSzPct val="70000"/>
              <a:buFontTx/>
              <a:buNone/>
            </a:pPr>
            <a:endParaRPr lang="it-IT" alt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404664"/>
            <a:ext cx="7056784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356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STERNALI</a:t>
            </a:r>
            <a:b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 Light" panose="02000604030000020004" pitchFamily="2" charset="77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9572" y="1268412"/>
            <a:ext cx="7704856" cy="55895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MANUBRIO-STERNALE: SINFISI con DISCO FIBRO-CARTILAGINEO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XIFO-STERNALE (SINCONDROSI)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Con il passare dell’ età, queste articolazioni ossificano divenendo delle SINOSTOSI.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1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84976" cy="6264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4619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GABBIA TORACICA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Light" panose="02000604030000020004" pitchFamily="2" charset="77"/>
              </a:rPr>
              <a:t>I movimenti inerenti la GABBIA TORACICA, seppure individualmente minimi nelle singole articolazioni, consentono tuttavia gli INDISPENSABILI MOVIMENTI negli ATTI RESPIRATORI (Inspirazione ed Espirazione)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97616" y="353700"/>
            <a:ext cx="7491643" cy="5520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45263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54386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45E38-4F8F-1B43-A14C-24CDD729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TRONCO</a:t>
            </a:r>
          </a:p>
        </p:txBody>
      </p:sp>
    </p:spTree>
    <p:extLst>
      <p:ext uri="{BB962C8B-B14F-4D97-AF65-F5344CB8AC3E}">
        <p14:creationId xmlns:p14="http://schemas.microsoft.com/office/powerpoint/2010/main" val="2666390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-221952"/>
            <a:ext cx="84582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Light" panose="02000604030000020004" pitchFamily="2" charset="77"/>
              </a:rPr>
              <a:t>MUSCOLI DEL TRONCO</a:t>
            </a:r>
            <a:r>
              <a:rPr lang="it-IT" altLang="it-IT" sz="3600" dirty="0">
                <a:solidFill>
                  <a:schemeClr val="tx1"/>
                </a:solidFill>
                <a:latin typeface="Copperplate Light" panose="02000604030000020004" pitchFamily="2" charset="77"/>
              </a:rPr>
              <a:t>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692696"/>
            <a:ext cx="8801100" cy="4876800"/>
          </a:xfrm>
          <a:ln/>
        </p:spPr>
        <p:txBody>
          <a:bodyPr/>
          <a:lstStyle/>
          <a:p>
            <a:pPr indent="-336550">
              <a:lnSpc>
                <a:spcPct val="90000"/>
              </a:lnSpc>
              <a:spcBef>
                <a:spcPts val="9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Vanno a costituire le pareti :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TORACICHE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ADDOMINALE: ANTERO-LATERALE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                             POSTERIORE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PAVIMENTO PELVICO e PERINEO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Provvedono a separare la CAVITÀ TORACICA dalla CAVITÀ ADDOMINOPELVICA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Fungono anche da connessione con gli 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ARTI SUPERIORI ed INFERIORI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685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TORACE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5257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Si possono suddividere in: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DIAFRAMMA </a:t>
            </a: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INTRINSECI DEL TORACE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TORACO-APPENDICOLARI: CONNETTONO LA PARTE ANTERO-LATERALE DEL TORACE ALL’ ARTO SUPERIORE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SPINO-APPENDICOLARI: CONNETTONO L’ ARTO SUPERIORE CON IL DORSO, ovvero SIA LA </a:t>
            </a:r>
            <a:r>
              <a:rPr lang="it-IT" altLang="it-IT" sz="2600" b="1" i="1" dirty="0">
                <a:solidFill>
                  <a:schemeClr val="tx1"/>
                </a:solidFill>
                <a:latin typeface="Chalkboard" panose="03050602040202020205" pitchFamily="66" charset="77"/>
              </a:rPr>
              <a:t>PORZIONE TORACICA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 sia </a:t>
            </a:r>
            <a:r>
              <a:rPr lang="it-IT" altLang="it-IT" sz="2600" b="1" i="1" dirty="0">
                <a:solidFill>
                  <a:schemeClr val="tx1"/>
                </a:solidFill>
                <a:latin typeface="Chalkboard" panose="03050602040202020205" pitchFamily="66" charset="77"/>
              </a:rPr>
              <a:t>ADDOMINALE posteriore del TRONCO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4B9EC-CA60-E944-AD14-17804D09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DIAFRAMMA</a:t>
            </a:r>
          </a:p>
        </p:txBody>
      </p:sp>
    </p:spTree>
    <p:extLst>
      <p:ext uri="{BB962C8B-B14F-4D97-AF65-F5344CB8AC3E}">
        <p14:creationId xmlns:p14="http://schemas.microsoft.com/office/powerpoint/2010/main" val="3307854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9916" y="66675"/>
            <a:ext cx="89916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Gurmukhi MN" panose="02020600050405020304" pitchFamily="18" charset="0"/>
                <a:cs typeface="Gurmukhi MN" panose="02020600050405020304" pitchFamily="18" charset="0"/>
              </a:rPr>
              <a:t>DIAFRAMMA: VISIONE SUPERIORE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908050"/>
          <a:ext cx="4648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8200" cy="4105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2825750"/>
          <a:ext cx="4495800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25750"/>
                        <a:ext cx="4495800" cy="4032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72481" y="528340"/>
            <a:ext cx="6420445" cy="5813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1243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8392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DIAFRAMMA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5616" y="914400"/>
            <a:ext cx="6984776" cy="4648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CENTRO APONEUROTICO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o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CENTRO FRENICO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PORZIONE CARNOSA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latin typeface="Arial Black" panose="020B0A04020102020204" pitchFamily="34" charset="0"/>
              </a:rPr>
              <a:t>LOMBARE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: CONSTA DEI PILASTRI  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MEDIALE, INTERMEDIO e LATERALE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	-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COSTALE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STERNALE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07504" y="1496418"/>
          <a:ext cx="9210352" cy="5361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496418"/>
                        <a:ext cx="9210352" cy="536158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915816" y="0"/>
            <a:ext cx="308319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DIAFRAMMA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848684" y="530187"/>
            <a:ext cx="521745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VISIONE INFERIORE</a:t>
            </a:r>
          </a:p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VERSANTE ADDOMINALE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25B6AAC-5ECD-894E-B9EA-BF8BED1A2140}"/>
              </a:ext>
            </a:extLst>
          </p:cNvPr>
          <p:cNvSpPr/>
          <p:nvPr/>
        </p:nvSpPr>
        <p:spPr bwMode="auto">
          <a:xfrm>
            <a:off x="7751340" y="5373216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7F6F9E9-F409-234F-B8CB-A082914F2E1D}"/>
              </a:ext>
            </a:extLst>
          </p:cNvPr>
          <p:cNvSpPr/>
          <p:nvPr/>
        </p:nvSpPr>
        <p:spPr bwMode="auto">
          <a:xfrm>
            <a:off x="126504" y="5374580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C0C5AB-817B-444B-A529-0C9340E2B6CC}"/>
              </a:ext>
            </a:extLst>
          </p:cNvPr>
          <p:cNvSpPr/>
          <p:nvPr/>
        </p:nvSpPr>
        <p:spPr bwMode="auto">
          <a:xfrm>
            <a:off x="7632848" y="5685255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640"/>
            <a:ext cx="87630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DIAFRAMMA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LOMBARE (1)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0552" y="1196752"/>
            <a:ext cx="8424936" cy="5334000"/>
          </a:xfrm>
          <a:ln/>
        </p:spPr>
        <p:txBody>
          <a:bodyPr/>
          <a:lstStyle/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MEDIALE DESTRO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si inserisce ai CORPI VERTEBRALI tra L2 ed L4</a:t>
            </a: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600" b="1" dirty="0">
              <a:solidFill>
                <a:srgbClr val="FF0033"/>
              </a:solidFill>
              <a:latin typeface="Arial" panose="020B0604020202020204" pitchFamily="34" charset="0"/>
            </a:endParaRP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MEDIALE SINISTRO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si inserisce ai CORPI VERTEBRALI tra L3 ed L4</a:t>
            </a: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indent="-336550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Vanno a formare :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80000"/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ORIFIZIO AORTICO</a:t>
            </a:r>
            <a:endParaRPr lang="it-IT" altLang="it-IT" sz="26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80000"/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ORIFIZIO ESOFAGEO</a:t>
            </a:r>
            <a:endParaRPr lang="it-IT" altLang="it-IT" sz="26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868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DIAFRAMMA</a:t>
            </a:r>
            <a:b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PORZIONE LOMBARE (2)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836712"/>
            <a:ext cx="8591872" cy="5181600"/>
          </a:xfrm>
          <a:ln/>
        </p:spPr>
        <p:txBody>
          <a:bodyPr/>
          <a:lstStyle/>
          <a:p>
            <a:pPr marL="6350" indent="0">
              <a:buClr>
                <a:schemeClr val="tx1"/>
              </a:buClr>
              <a:buSzPct val="8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u="sng" dirty="0">
              <a:latin typeface="Arial" panose="020B0604020202020204" pitchFamily="34" charset="0"/>
            </a:endParaRPr>
          </a:p>
          <a:p>
            <a:pPr marL="6350" indent="0">
              <a:buClr>
                <a:schemeClr val="tx1"/>
              </a:buClr>
              <a:buSzPct val="8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-    </a:t>
            </a:r>
            <a:r>
              <a:rPr lang="it-IT" altLang="it-IT" sz="2600" b="1" u="sng" dirty="0">
                <a:solidFill>
                  <a:schemeClr val="tx1"/>
                </a:solidFill>
                <a:latin typeface="Chalkboard" panose="03050602040202020205" pitchFamily="66" charset="77"/>
              </a:rPr>
              <a:t>PILASTRO INTERMEDIO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:</a:t>
            </a:r>
            <a:r>
              <a:rPr lang="it-IT" alt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inserito a L3</a:t>
            </a: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u="sng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LATERALE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inserisce al PROCESSO COSTIFORME della 2° LOMBARE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. Con il PILASTRO INTERMEDIO forma: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* ARCATA DELLO MUSCOLO GRANDE PSOAS:   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 tra L1 e L2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Con la PORZIONE COSTALE della 12a Costa: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* ARCATA del QUADRATO DEI LOMBI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106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DIAFRAMMA</a:t>
            </a:r>
            <a:b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PORZIONE COSTALE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447800"/>
            <a:ext cx="7992888" cy="2413248"/>
          </a:xfrm>
          <a:ln/>
        </p:spPr>
        <p:txBody>
          <a:bodyPr/>
          <a:lstStyle/>
          <a:p>
            <a:pPr marL="336550" indent="-33655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Si inserisce alle COSTE dalla 7° alla 12° e tali inserzioni sono in comune con MUSCOLO TRASVERSO ADDOME della Parete Addominale Antero-Laterale</a:t>
            </a:r>
          </a:p>
          <a:p>
            <a:pPr marL="0" indent="0" algn="ctr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PORZIONE STERNALE</a:t>
            </a:r>
          </a:p>
          <a:p>
            <a:pPr marL="0" indent="0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inserisce al PROCESSO XIFOIDEO DELLO STERNO</a:t>
            </a:r>
          </a:p>
          <a:p>
            <a:pPr marL="0" indent="0" algn="ctr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41313" indent="-336550"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u="sng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" panose="03050602040202020205" pitchFamily="66" charset="77"/>
              </a:rPr>
              <a:t>DIAFRAMMA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692696"/>
            <a:ext cx="7920880" cy="5257800"/>
          </a:xfrm>
          <a:ln/>
        </p:spPr>
        <p:txBody>
          <a:bodyPr/>
          <a:lstStyle/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INNERVAZIONE MOTRICE SOMATICA: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- NERVO FRENICO del PLESSO CERVICALE 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  (C3 – C5)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AZIONE: con la sua contrazione si abbassa ed aumenta il VOLUME della GABBIA TORACICA (MUSCOLO INSPIRATORIO)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01B923EB-1DBD-BCFD-6CFF-5B1C95A98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8184"/>
            <a:ext cx="9144000" cy="609600"/>
          </a:xfrm>
        </p:spPr>
        <p:txBody>
          <a:bodyPr/>
          <a:lstStyle/>
          <a:p>
            <a:b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 MUSCOLI INTRINSECI DEL TORACE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b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endParaRPr lang="it-IT" altLang="it-IT" sz="3200" dirty="0">
              <a:solidFill>
                <a:schemeClr val="tx1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3667" name="Group 3">
            <a:extLst>
              <a:ext uri="{FF2B5EF4-FFF2-40B4-BE49-F238E27FC236}">
                <a16:creationId xmlns:a16="http://schemas.microsoft.com/office/drawing/2014/main" id="{A7E63C48-14A1-F56D-1E1F-6B86B14156D1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836712"/>
            <a:ext cx="9144000" cy="5562600"/>
            <a:chOff x="0" y="1104"/>
            <a:chExt cx="5760" cy="3150"/>
          </a:xfrm>
        </p:grpSpPr>
        <p:sp>
          <p:nvSpPr>
            <p:cNvPr id="113668" name="Rectangle 4">
              <a:extLst>
                <a:ext uri="{FF2B5EF4-FFF2-40B4-BE49-F238E27FC236}">
                  <a16:creationId xmlns:a16="http://schemas.microsoft.com/office/drawing/2014/main" id="{31027F89-654D-4817-19DE-F92F90874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690"/>
              <a:ext cx="1248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SOLLEVANO LE COSTE (INSPIRATORI ACCESSORI)</a:t>
              </a:r>
            </a:p>
          </p:txBody>
        </p:sp>
        <p:sp>
          <p:nvSpPr>
            <p:cNvPr id="113669" name="Rectangle 5">
              <a:extLst>
                <a:ext uri="{FF2B5EF4-FFF2-40B4-BE49-F238E27FC236}">
                  <a16:creationId xmlns:a16="http://schemas.microsoft.com/office/drawing/2014/main" id="{FB058088-886E-157E-B604-3B0F4ACC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690"/>
              <a:ext cx="1104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NN. TORACICI RAMI POSTERIORI (C8 – T11)</a:t>
              </a:r>
            </a:p>
          </p:txBody>
        </p:sp>
        <p:sp>
          <p:nvSpPr>
            <p:cNvPr id="113670" name="Rectangle 6">
              <a:extLst>
                <a:ext uri="{FF2B5EF4-FFF2-40B4-BE49-F238E27FC236}">
                  <a16:creationId xmlns:a16="http://schemas.microsoft.com/office/drawing/2014/main" id="{96B9F904-304E-7867-FCD8-A8DE00AA6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690"/>
              <a:ext cx="1296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COSTA SOTTOSTANTE (TUBERCOLO)</a:t>
              </a:r>
            </a:p>
          </p:txBody>
        </p:sp>
        <p:sp>
          <p:nvSpPr>
            <p:cNvPr id="113671" name="Rectangle 7">
              <a:extLst>
                <a:ext uri="{FF2B5EF4-FFF2-40B4-BE49-F238E27FC236}">
                  <a16:creationId xmlns:a16="http://schemas.microsoft.com/office/drawing/2014/main" id="{D3D21B13-534E-D8DA-0C1A-4BCCC0552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690"/>
              <a:ext cx="1008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PROCESSI TRASVERSI (C7 – T11)</a:t>
              </a:r>
            </a:p>
          </p:txBody>
        </p:sp>
        <p:sp>
          <p:nvSpPr>
            <p:cNvPr id="113672" name="Rectangle 8">
              <a:extLst>
                <a:ext uri="{FF2B5EF4-FFF2-40B4-BE49-F238E27FC236}">
                  <a16:creationId xmlns:a16="http://schemas.microsoft.com/office/drawing/2014/main" id="{C368FDEF-528E-FF2C-E049-15755581C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90"/>
              <a:ext cx="1104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ELEVATORI DELLE COSTE </a:t>
              </a:r>
              <a:endParaRPr lang="it-IT" altLang="it-IT" sz="1500" b="1" dirty="0">
                <a:latin typeface="Arial" panose="020B0604020202020204" pitchFamily="34" charset="0"/>
              </a:endParaRPr>
            </a:p>
          </p:txBody>
        </p:sp>
        <p:sp>
          <p:nvSpPr>
            <p:cNvPr id="113673" name="Rectangle 9">
              <a:extLst>
                <a:ext uri="{FF2B5EF4-FFF2-40B4-BE49-F238E27FC236}">
                  <a16:creationId xmlns:a16="http://schemas.microsoft.com/office/drawing/2014/main" id="{7270340F-6A75-CE44-F52D-1266B724B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472"/>
              <a:ext cx="1248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ABBASSA LE CARTILAGINI COSTALI (ESPIRATORI)</a:t>
              </a:r>
            </a:p>
          </p:txBody>
        </p:sp>
        <p:sp>
          <p:nvSpPr>
            <p:cNvPr id="113674" name="Rectangle 10">
              <a:extLst>
                <a:ext uri="{FF2B5EF4-FFF2-40B4-BE49-F238E27FC236}">
                  <a16:creationId xmlns:a16="http://schemas.microsoft.com/office/drawing/2014/main" id="{875C91FD-A92B-CCCF-73B9-0E2A902BD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472"/>
              <a:ext cx="1104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INTERCOSTALI (T2 – T9)</a:t>
              </a:r>
            </a:p>
          </p:txBody>
        </p:sp>
        <p:sp>
          <p:nvSpPr>
            <p:cNvPr id="113675" name="Rectangle 11">
              <a:extLst>
                <a:ext uri="{FF2B5EF4-FFF2-40B4-BE49-F238E27FC236}">
                  <a16:creationId xmlns:a16="http://schemas.microsoft.com/office/drawing/2014/main" id="{750F37FF-BC28-DBAB-7EEC-B20054A39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472"/>
              <a:ext cx="1296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2° - 6° CARTILAGINE COSTALE</a:t>
              </a:r>
            </a:p>
          </p:txBody>
        </p:sp>
        <p:sp>
          <p:nvSpPr>
            <p:cNvPr id="113676" name="Rectangle 12">
              <a:extLst>
                <a:ext uri="{FF2B5EF4-FFF2-40B4-BE49-F238E27FC236}">
                  <a16:creationId xmlns:a16="http://schemas.microsoft.com/office/drawing/2014/main" id="{E16300CC-10AB-7863-EE94-A3BC99736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472"/>
              <a:ext cx="1008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POST. STERNO</a:t>
              </a:r>
            </a:p>
          </p:txBody>
        </p:sp>
        <p:sp>
          <p:nvSpPr>
            <p:cNvPr id="113677" name="Rectangle 13">
              <a:extLst>
                <a:ext uri="{FF2B5EF4-FFF2-40B4-BE49-F238E27FC236}">
                  <a16:creationId xmlns:a16="http://schemas.microsoft.com/office/drawing/2014/main" id="{02DBE1ED-506E-085A-3A9F-7D51ABCA9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72"/>
              <a:ext cx="1104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TRASVERSO DEL TORACE</a:t>
              </a:r>
            </a:p>
          </p:txBody>
        </p:sp>
        <p:sp>
          <p:nvSpPr>
            <p:cNvPr id="113678" name="Rectangle 14">
              <a:extLst>
                <a:ext uri="{FF2B5EF4-FFF2-40B4-BE49-F238E27FC236}">
                  <a16:creationId xmlns:a16="http://schemas.microsoft.com/office/drawing/2014/main" id="{D6650A23-D814-15D7-75B7-DC8596FD5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344"/>
              <a:ext cx="1248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endParaRPr lang="it-IT" altLang="it-IT" sz="16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INSPIRATORI SOLLEVANO LE COSTE</a:t>
              </a:r>
            </a:p>
          </p:txBody>
        </p:sp>
        <p:sp>
          <p:nvSpPr>
            <p:cNvPr id="113679" name="Rectangle 15">
              <a:extLst>
                <a:ext uri="{FF2B5EF4-FFF2-40B4-BE49-F238E27FC236}">
                  <a16:creationId xmlns:a16="http://schemas.microsoft.com/office/drawing/2014/main" id="{3D3321C3-20AC-4EC1-A53C-16C86B072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344"/>
              <a:ext cx="1104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NN. INTERCOSTALI (T1 – T11)</a:t>
              </a:r>
            </a:p>
          </p:txBody>
        </p:sp>
        <p:sp>
          <p:nvSpPr>
            <p:cNvPr id="113680" name="Rectangle 16">
              <a:extLst>
                <a:ext uri="{FF2B5EF4-FFF2-40B4-BE49-F238E27FC236}">
                  <a16:creationId xmlns:a16="http://schemas.microsoft.com/office/drawing/2014/main" id="{33CE7CC6-E04E-799D-3192-F14D14EA6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344"/>
              <a:ext cx="1296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CARTILAGINI COSTALI</a:t>
              </a:r>
            </a:p>
          </p:txBody>
        </p:sp>
        <p:sp>
          <p:nvSpPr>
            <p:cNvPr id="113681" name="Rectangle 17">
              <a:extLst>
                <a:ext uri="{FF2B5EF4-FFF2-40B4-BE49-F238E27FC236}">
                  <a16:creationId xmlns:a16="http://schemas.microsoft.com/office/drawing/2014/main" id="{ADF374C0-4D55-58BF-6AE9-36418EE2A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344"/>
              <a:ext cx="1008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TUBERCOLI COSTE</a:t>
              </a:r>
            </a:p>
          </p:txBody>
        </p:sp>
        <p:sp>
          <p:nvSpPr>
            <p:cNvPr id="113682" name="Rectangle 18">
              <a:extLst>
                <a:ext uri="{FF2B5EF4-FFF2-40B4-BE49-F238E27FC236}">
                  <a16:creationId xmlns:a16="http://schemas.microsoft.com/office/drawing/2014/main" id="{35911EC1-BA87-C813-2569-AA7CCC76A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44"/>
              <a:ext cx="1104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INTERCOSTALIESTERNI</a:t>
              </a:r>
            </a:p>
          </p:txBody>
        </p:sp>
        <p:sp>
          <p:nvSpPr>
            <p:cNvPr id="113683" name="Rectangle 19">
              <a:extLst>
                <a:ext uri="{FF2B5EF4-FFF2-40B4-BE49-F238E27FC236}">
                  <a16:creationId xmlns:a16="http://schemas.microsoft.com/office/drawing/2014/main" id="{8531C476-4D44-4D0B-7CA0-2DB9E9DF3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017"/>
              <a:ext cx="1248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ESPIRATORI FORZATI ABBASSANO LE COSTE</a:t>
              </a:r>
            </a:p>
          </p:txBody>
        </p:sp>
        <p:sp>
          <p:nvSpPr>
            <p:cNvPr id="113684" name="Rectangle 20">
              <a:extLst>
                <a:ext uri="{FF2B5EF4-FFF2-40B4-BE49-F238E27FC236}">
                  <a16:creationId xmlns:a16="http://schemas.microsoft.com/office/drawing/2014/main" id="{97E627F4-60A1-1342-9547-4DAB9FF3E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017"/>
              <a:ext cx="1104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NN. INTERCOSTALI (T1 – T11)</a:t>
              </a:r>
            </a:p>
          </p:txBody>
        </p:sp>
        <p:sp>
          <p:nvSpPr>
            <p:cNvPr id="113685" name="Rectangle 21">
              <a:extLst>
                <a:ext uri="{FF2B5EF4-FFF2-40B4-BE49-F238E27FC236}">
                  <a16:creationId xmlns:a16="http://schemas.microsoft.com/office/drawing/2014/main" id="{45299862-9523-5B9C-345B-B4C2FA3B7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17"/>
              <a:ext cx="1296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MARGINE SUPERIORE COSTA SOTTOSTANTE</a:t>
              </a:r>
            </a:p>
          </p:txBody>
        </p:sp>
        <p:sp>
          <p:nvSpPr>
            <p:cNvPr id="113686" name="Rectangle 22">
              <a:extLst>
                <a:ext uri="{FF2B5EF4-FFF2-40B4-BE49-F238E27FC236}">
                  <a16:creationId xmlns:a16="http://schemas.microsoft.com/office/drawing/2014/main" id="{7E195A5E-0D94-E7DA-5DBA-A5CFDF814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017"/>
              <a:ext cx="1152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MARGINE INFERIORE COSTA SOPRASTANTE</a:t>
              </a:r>
            </a:p>
          </p:txBody>
        </p:sp>
        <p:sp>
          <p:nvSpPr>
            <p:cNvPr id="113687" name="Rectangle 23">
              <a:extLst>
                <a:ext uri="{FF2B5EF4-FFF2-40B4-BE49-F238E27FC236}">
                  <a16:creationId xmlns:a16="http://schemas.microsoft.com/office/drawing/2014/main" id="{D037CF55-EDE3-2E67-F9FB-1629F4026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17"/>
              <a:ext cx="1104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INTERCOSTALI INTERNI</a:t>
              </a:r>
            </a:p>
          </p:txBody>
        </p:sp>
        <p:sp>
          <p:nvSpPr>
            <p:cNvPr id="113688" name="Rectangle 24">
              <a:extLst>
                <a:ext uri="{FF2B5EF4-FFF2-40B4-BE49-F238E27FC236}">
                  <a16:creationId xmlns:a16="http://schemas.microsoft.com/office/drawing/2014/main" id="{57BF4663-5B38-1D4D-014B-6D5E6D63D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104"/>
              <a:ext cx="124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13689" name="Rectangle 25">
              <a:extLst>
                <a:ext uri="{FF2B5EF4-FFF2-40B4-BE49-F238E27FC236}">
                  <a16:creationId xmlns:a16="http://schemas.microsoft.com/office/drawing/2014/main" id="{9933F55C-5E3F-B46B-936C-07F975938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104"/>
              <a:ext cx="110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13690" name="Rectangle 26">
              <a:extLst>
                <a:ext uri="{FF2B5EF4-FFF2-40B4-BE49-F238E27FC236}">
                  <a16:creationId xmlns:a16="http://schemas.microsoft.com/office/drawing/2014/main" id="{5FF100E0-D766-E0FE-7E73-708132C9D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104"/>
              <a:ext cx="129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13691" name="Rectangle 27">
              <a:extLst>
                <a:ext uri="{FF2B5EF4-FFF2-40B4-BE49-F238E27FC236}">
                  <a16:creationId xmlns:a16="http://schemas.microsoft.com/office/drawing/2014/main" id="{3FD9A971-A8C9-A9AE-AE51-07A280987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104"/>
              <a:ext cx="100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13692" name="Rectangle 28">
              <a:extLst>
                <a:ext uri="{FF2B5EF4-FFF2-40B4-BE49-F238E27FC236}">
                  <a16:creationId xmlns:a16="http://schemas.microsoft.com/office/drawing/2014/main" id="{6607E57F-4F14-7713-EC42-D70288A1E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04"/>
              <a:ext cx="110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13693" name="Line 29">
              <a:extLst>
                <a:ext uri="{FF2B5EF4-FFF2-40B4-BE49-F238E27FC236}">
                  <a16:creationId xmlns:a16="http://schemas.microsoft.com/office/drawing/2014/main" id="{8C4E32A7-3A43-5147-7C72-53F3FE536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44"/>
              <a:ext cx="576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694" name="Line 30">
              <a:extLst>
                <a:ext uri="{FF2B5EF4-FFF2-40B4-BE49-F238E27FC236}">
                  <a16:creationId xmlns:a16="http://schemas.microsoft.com/office/drawing/2014/main" id="{533C5613-FC5E-5592-400C-B0167E15B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90"/>
              <a:ext cx="576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695" name="Line 31">
              <a:extLst>
                <a:ext uri="{FF2B5EF4-FFF2-40B4-BE49-F238E27FC236}">
                  <a16:creationId xmlns:a16="http://schemas.microsoft.com/office/drawing/2014/main" id="{FBFA39FD-08B2-0211-4C74-67CBBEB0A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1104"/>
              <a:ext cx="0" cy="31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696" name="Line 32">
              <a:extLst>
                <a:ext uri="{FF2B5EF4-FFF2-40B4-BE49-F238E27FC236}">
                  <a16:creationId xmlns:a16="http://schemas.microsoft.com/office/drawing/2014/main" id="{06ADD91B-3DEE-ECB8-C746-846A3E3F0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104"/>
              <a:ext cx="0" cy="31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697" name="Line 33">
              <a:extLst>
                <a:ext uri="{FF2B5EF4-FFF2-40B4-BE49-F238E27FC236}">
                  <a16:creationId xmlns:a16="http://schemas.microsoft.com/office/drawing/2014/main" id="{5DCFF519-2975-AC68-51B8-919FE065B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1104"/>
              <a:ext cx="0" cy="31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698" name="Line 34">
              <a:extLst>
                <a:ext uri="{FF2B5EF4-FFF2-40B4-BE49-F238E27FC236}">
                  <a16:creationId xmlns:a16="http://schemas.microsoft.com/office/drawing/2014/main" id="{29ACF302-6CD9-BC2D-491E-F6A2BEDAA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104"/>
              <a:ext cx="0" cy="31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699" name="Line 35">
              <a:extLst>
                <a:ext uri="{FF2B5EF4-FFF2-40B4-BE49-F238E27FC236}">
                  <a16:creationId xmlns:a16="http://schemas.microsoft.com/office/drawing/2014/main" id="{8D62D8E4-9C77-A152-EC8B-CFCB4CC58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17"/>
              <a:ext cx="576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00" name="Line 36">
              <a:extLst>
                <a:ext uri="{FF2B5EF4-FFF2-40B4-BE49-F238E27FC236}">
                  <a16:creationId xmlns:a16="http://schemas.microsoft.com/office/drawing/2014/main" id="{8344C4C3-DE28-E0DA-549E-D11812E50E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04"/>
              <a:ext cx="5760" cy="0"/>
            </a:xfrm>
            <a:prstGeom prst="line">
              <a:avLst/>
            </a:prstGeom>
            <a:noFill/>
            <a:ln w="38100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01" name="Line 37">
              <a:extLst>
                <a:ext uri="{FF2B5EF4-FFF2-40B4-BE49-F238E27FC236}">
                  <a16:creationId xmlns:a16="http://schemas.microsoft.com/office/drawing/2014/main" id="{0A297DA8-1C5F-367E-B2FB-74D368139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04"/>
              <a:ext cx="0" cy="3150"/>
            </a:xfrm>
            <a:prstGeom prst="line">
              <a:avLst/>
            </a:prstGeom>
            <a:noFill/>
            <a:ln w="38100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02" name="Line 38">
              <a:extLst>
                <a:ext uri="{FF2B5EF4-FFF2-40B4-BE49-F238E27FC236}">
                  <a16:creationId xmlns:a16="http://schemas.microsoft.com/office/drawing/2014/main" id="{8EC6DDAC-E42D-8B2D-DD99-977886D87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104"/>
              <a:ext cx="0" cy="3150"/>
            </a:xfrm>
            <a:prstGeom prst="line">
              <a:avLst/>
            </a:prstGeom>
            <a:noFill/>
            <a:ln w="38100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03" name="Line 39">
              <a:extLst>
                <a:ext uri="{FF2B5EF4-FFF2-40B4-BE49-F238E27FC236}">
                  <a16:creationId xmlns:a16="http://schemas.microsoft.com/office/drawing/2014/main" id="{CED3114F-06E0-DBCE-1179-35C72BCD3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254"/>
              <a:ext cx="5760" cy="0"/>
            </a:xfrm>
            <a:prstGeom prst="line">
              <a:avLst/>
            </a:prstGeom>
            <a:noFill/>
            <a:ln w="38100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04" name="Line 40">
              <a:extLst>
                <a:ext uri="{FF2B5EF4-FFF2-40B4-BE49-F238E27FC236}">
                  <a16:creationId xmlns:a16="http://schemas.microsoft.com/office/drawing/2014/main" id="{D20FBFEC-FAC6-CD82-07F5-F6BBE075D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72"/>
              <a:ext cx="576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6821108" cy="61926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34438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23528" y="1484784"/>
          <a:ext cx="8726181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8726181" cy="3672408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3783" y="188640"/>
            <a:ext cx="771907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Microsoft YaHei" panose="020B0503020204020204" pitchFamily="34" charset="-122"/>
                <a:cs typeface="Gurmukhi MN" panose="02020600050405020304" pitchFamily="18" charset="0"/>
              </a:rPr>
              <a:t>MUSCOLO TRASVERSO del TORACE </a:t>
            </a:r>
          </a:p>
        </p:txBody>
      </p:sp>
    </p:spTree>
    <p:extLst>
      <p:ext uri="{BB962C8B-B14F-4D97-AF65-F5344CB8AC3E}">
        <p14:creationId xmlns:p14="http://schemas.microsoft.com/office/powerpoint/2010/main" val="548822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75247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ESTRINSECI del TORACE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5486400"/>
          </a:xfrm>
          <a:ln/>
        </p:spPr>
        <p:txBody>
          <a:bodyPr/>
          <a:lstStyle/>
          <a:p>
            <a:pPr indent="-336550">
              <a:buClrTx/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latin typeface="Arial Black" panose="020B0A04020102020204" pitchFamily="34" charset="0"/>
              </a:rPr>
              <a:t>	 </a:t>
            </a:r>
            <a:r>
              <a:rPr lang="it-IT" alt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Si possono suddividere in:</a:t>
            </a:r>
          </a:p>
          <a:p>
            <a:pPr marL="198096" indent="0">
              <a:buSzPct val="80000"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* 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SPINO-COSTALI</a:t>
            </a:r>
          </a:p>
          <a:p>
            <a:pPr indent="-336550">
              <a:buClrTx/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sz="2400" dirty="0">
              <a:solidFill>
                <a:srgbClr val="99FF33"/>
              </a:solidFill>
              <a:latin typeface="Arial Black" panose="020B0A04020102020204" pitchFamily="34" charset="0"/>
            </a:endParaRPr>
          </a:p>
          <a:p>
            <a:pPr marL="6350" indent="0">
              <a:buClr>
                <a:schemeClr val="tx1"/>
              </a:buClr>
              <a:buSzPct val="70000"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 * MUSCOLI TORACO-APPENDICOLARI</a:t>
            </a:r>
          </a:p>
          <a:p>
            <a:pPr indent="-336550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6350" indent="0">
              <a:buClr>
                <a:schemeClr val="tx1"/>
              </a:buClr>
              <a:buSzPct val="70000"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* MUSCOLI SPINO-APPENDICOLARI</a:t>
            </a:r>
          </a:p>
          <a:p>
            <a:pPr indent="-336550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80555" y="706933"/>
            <a:ext cx="5804297" cy="5456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88405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31383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SPINOCOSTALI</a:t>
            </a:r>
          </a:p>
        </p:txBody>
      </p:sp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179512" y="1772816"/>
            <a:ext cx="8714482" cy="4089844"/>
            <a:chOff x="0" y="1152"/>
            <a:chExt cx="5757" cy="2541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auto">
            <a:xfrm>
              <a:off x="4428" y="2676"/>
              <a:ext cx="1325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ABBASSAMENTO delle COSTE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(m. ESPIRATORIO)</a:t>
              </a:r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3218" y="2676"/>
              <a:ext cx="1206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T9 – T11</a:t>
              </a:r>
            </a:p>
          </p:txBody>
        </p:sp>
        <p:sp>
          <p:nvSpPr>
            <p:cNvPr id="39941" name="Rectangle 5"/>
            <p:cNvSpPr>
              <a:spLocks noChangeArrowheads="1"/>
            </p:cNvSpPr>
            <p:nvPr/>
          </p:nvSpPr>
          <p:spPr bwMode="auto">
            <a:xfrm>
              <a:off x="2184" y="2676"/>
              <a:ext cx="1031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9a – 12a COSTA</a:t>
              </a:r>
            </a:p>
          </p:txBody>
        </p:sp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1084" y="2676"/>
              <a:ext cx="1097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VERTEBRE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T11 – L3</a:t>
              </a:r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0" y="2676"/>
              <a:ext cx="1080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DENTATO POSTERIORE INFERIORE</a:t>
              </a:r>
            </a:p>
          </p:txBody>
        </p:sp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4424" y="1848"/>
              <a:ext cx="1329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SOLLEVAMENTO delle COSTE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(m. INSPIRATORIO)</a:t>
              </a:r>
            </a:p>
          </p:txBody>
        </p:sp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>
              <a:off x="3218" y="1848"/>
              <a:ext cx="1206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T2 – T5</a:t>
              </a:r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2184" y="1848"/>
              <a:ext cx="1031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2a – 5a COSTA</a:t>
              </a:r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1084" y="1848"/>
              <a:ext cx="1097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VERTEBRE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C7 – T3</a:t>
              </a:r>
            </a:p>
          </p:txBody>
        </p:sp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>
              <a:off x="0" y="1848"/>
              <a:ext cx="1080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DENTATO POSTERIORE SUPERIORE</a:t>
              </a:r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>
              <a:off x="4428" y="1152"/>
              <a:ext cx="1325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FUNZIONI</a:t>
              </a:r>
            </a:p>
          </p:txBody>
        </p:sp>
        <p:sp>
          <p:nvSpPr>
            <p:cNvPr id="39950" name="Rectangle 14"/>
            <p:cNvSpPr>
              <a:spLocks noChangeArrowheads="1"/>
            </p:cNvSpPr>
            <p:nvPr/>
          </p:nvSpPr>
          <p:spPr bwMode="auto">
            <a:xfrm>
              <a:off x="3218" y="1152"/>
              <a:ext cx="120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INNERVAZIONE</a:t>
              </a:r>
            </a:p>
          </p:txBody>
        </p:sp>
        <p:sp>
          <p:nvSpPr>
            <p:cNvPr id="39951" name="Rectangle 15"/>
            <p:cNvSpPr>
              <a:spLocks noChangeArrowheads="1"/>
            </p:cNvSpPr>
            <p:nvPr/>
          </p:nvSpPr>
          <p:spPr bwMode="auto">
            <a:xfrm>
              <a:off x="2184" y="1152"/>
              <a:ext cx="1031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INSERZIONE</a:t>
              </a:r>
            </a:p>
          </p:txBody>
        </p:sp>
        <p:sp>
          <p:nvSpPr>
            <p:cNvPr id="39952" name="Rectangle 16"/>
            <p:cNvSpPr>
              <a:spLocks noChangeArrowheads="1"/>
            </p:cNvSpPr>
            <p:nvPr/>
          </p:nvSpPr>
          <p:spPr bwMode="auto">
            <a:xfrm>
              <a:off x="1084" y="1152"/>
              <a:ext cx="1097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ORIGINE</a:t>
              </a:r>
            </a:p>
          </p:txBody>
        </p:sp>
        <p:sp>
          <p:nvSpPr>
            <p:cNvPr id="39953" name="Rectangle 17"/>
            <p:cNvSpPr>
              <a:spLocks noChangeArrowheads="1"/>
            </p:cNvSpPr>
            <p:nvPr/>
          </p:nvSpPr>
          <p:spPr bwMode="auto">
            <a:xfrm>
              <a:off x="0" y="1152"/>
              <a:ext cx="1080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Helvetica Neue"/>
                </a:rPr>
                <a:t>MUSCOLO</a:t>
              </a:r>
            </a:p>
          </p:txBody>
        </p:sp>
        <p:sp>
          <p:nvSpPr>
            <p:cNvPr id="39954" name="Line 18"/>
            <p:cNvSpPr>
              <a:spLocks noChangeShapeType="1"/>
            </p:cNvSpPr>
            <p:nvPr/>
          </p:nvSpPr>
          <p:spPr bwMode="auto">
            <a:xfrm>
              <a:off x="0" y="1848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>
              <a:off x="0" y="2676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>
              <a:off x="1084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57" name="Line 21"/>
            <p:cNvSpPr>
              <a:spLocks noChangeShapeType="1"/>
            </p:cNvSpPr>
            <p:nvPr/>
          </p:nvSpPr>
          <p:spPr bwMode="auto">
            <a:xfrm>
              <a:off x="2184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>
              <a:off x="3218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>
              <a:off x="4428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0" y="1152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61" name="Line 25"/>
            <p:cNvSpPr>
              <a:spLocks noChangeShapeType="1"/>
            </p:cNvSpPr>
            <p:nvPr/>
          </p:nvSpPr>
          <p:spPr bwMode="auto">
            <a:xfrm>
              <a:off x="0" y="1152"/>
              <a:ext cx="0" cy="253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62" name="Line 26"/>
            <p:cNvSpPr>
              <a:spLocks noChangeShapeType="1"/>
            </p:cNvSpPr>
            <p:nvPr/>
          </p:nvSpPr>
          <p:spPr bwMode="auto">
            <a:xfrm>
              <a:off x="5757" y="1152"/>
              <a:ext cx="0" cy="253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  <p:sp>
          <p:nvSpPr>
            <p:cNvPr id="39963" name="Line 27"/>
            <p:cNvSpPr>
              <a:spLocks noChangeShapeType="1"/>
            </p:cNvSpPr>
            <p:nvPr/>
          </p:nvSpPr>
          <p:spPr bwMode="auto">
            <a:xfrm>
              <a:off x="0" y="3693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004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5" name="image19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94" y="146173"/>
            <a:ext cx="8472214" cy="264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0.tif">
            <a:extLst>
              <a:ext uri="{FF2B5EF4-FFF2-40B4-BE49-F238E27FC236}">
                <a16:creationId xmlns:a16="http://schemas.microsoft.com/office/drawing/2014/main" id="{D5CA08EF-3A63-0F48-AFB9-C893881EBAD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46" y="2792076"/>
            <a:ext cx="8481962" cy="36630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862BD54-4AB7-4E4B-99B5-9F0869A0937B}"/>
              </a:ext>
            </a:extLst>
          </p:cNvPr>
          <p:cNvSpPr/>
          <p:nvPr/>
        </p:nvSpPr>
        <p:spPr>
          <a:xfrm>
            <a:off x="6300192" y="620688"/>
            <a:ext cx="936104" cy="216024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DA45AC3-4B4C-EE41-9D16-8426E757F979}"/>
              </a:ext>
            </a:extLst>
          </p:cNvPr>
          <p:cNvSpPr/>
          <p:nvPr/>
        </p:nvSpPr>
        <p:spPr>
          <a:xfrm>
            <a:off x="6263084" y="1469125"/>
            <a:ext cx="936104" cy="216024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358C2B5-11AE-1247-8D69-3C335BFDCD15}"/>
              </a:ext>
            </a:extLst>
          </p:cNvPr>
          <p:cNvSpPr/>
          <p:nvPr/>
        </p:nvSpPr>
        <p:spPr>
          <a:xfrm>
            <a:off x="6300192" y="6093296"/>
            <a:ext cx="1080120" cy="144016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7110DB3-CBEC-134B-8497-A93D49A4963D}"/>
              </a:ext>
            </a:extLst>
          </p:cNvPr>
          <p:cNvSpPr/>
          <p:nvPr/>
        </p:nvSpPr>
        <p:spPr>
          <a:xfrm>
            <a:off x="289372" y="4149080"/>
            <a:ext cx="1042268" cy="648072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8CF9BB-9BED-C040-958C-9390BBE1AC43}"/>
              </a:ext>
            </a:extLst>
          </p:cNvPr>
          <p:cNvSpPr txBox="1"/>
          <p:nvPr/>
        </p:nvSpPr>
        <p:spPr>
          <a:xfrm>
            <a:off x="6511277" y="848916"/>
            <a:ext cx="1375822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INSPIRATORIO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59A92E-5BCA-2F4D-9779-22814E9DDD8E}"/>
              </a:ext>
            </a:extLst>
          </p:cNvPr>
          <p:cNvSpPr txBox="1"/>
          <p:nvPr/>
        </p:nvSpPr>
        <p:spPr>
          <a:xfrm>
            <a:off x="6582850" y="1705545"/>
            <a:ext cx="130689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ESPIRATORIO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201BA7-BDD6-F24B-84B1-90CC7E3808EB}"/>
              </a:ext>
            </a:extLst>
          </p:cNvPr>
          <p:cNvSpPr txBox="1"/>
          <p:nvPr/>
        </p:nvSpPr>
        <p:spPr>
          <a:xfrm>
            <a:off x="6410126" y="3832135"/>
            <a:ext cx="911463" cy="253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ESPIRATORI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2B1645-8AFB-0743-B603-BED1E3BACBF9}"/>
              </a:ext>
            </a:extLst>
          </p:cNvPr>
          <p:cNvSpPr txBox="1"/>
          <p:nvPr/>
        </p:nvSpPr>
        <p:spPr>
          <a:xfrm>
            <a:off x="6330648" y="4351448"/>
            <a:ext cx="1070417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INSPIRATORI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AEB2F1-8A81-EA42-A15C-F521EEFC96BE}"/>
              </a:ext>
            </a:extLst>
          </p:cNvPr>
          <p:cNvSpPr txBox="1"/>
          <p:nvPr/>
        </p:nvSpPr>
        <p:spPr>
          <a:xfrm>
            <a:off x="7408948" y="6011417"/>
            <a:ext cx="130689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ESPIRATORIO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1A545F4-0A69-5343-A22D-FC3087591A3B}"/>
              </a:ext>
            </a:extLst>
          </p:cNvPr>
          <p:cNvSpPr/>
          <p:nvPr/>
        </p:nvSpPr>
        <p:spPr>
          <a:xfrm>
            <a:off x="2195736" y="5085184"/>
            <a:ext cx="432048" cy="144016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A6E20E6-8E1A-D54F-B0CE-F6DE9349DE7C}"/>
              </a:ext>
            </a:extLst>
          </p:cNvPr>
          <p:cNvSpPr txBox="1"/>
          <p:nvPr/>
        </p:nvSpPr>
        <p:spPr>
          <a:xfrm>
            <a:off x="6756303" y="2394403"/>
            <a:ext cx="123636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INSPIRATORI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FD2CEB-EF79-124E-903A-7F095275FE97}"/>
              </a:ext>
            </a:extLst>
          </p:cNvPr>
          <p:cNvSpPr txBox="1"/>
          <p:nvPr/>
        </p:nvSpPr>
        <p:spPr>
          <a:xfrm>
            <a:off x="6892815" y="3025591"/>
            <a:ext cx="123636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INSPIRATORI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D145B15-0B9C-034B-A2CC-CD979EF0BC6C}"/>
              </a:ext>
            </a:extLst>
          </p:cNvPr>
          <p:cNvSpPr/>
          <p:nvPr/>
        </p:nvSpPr>
        <p:spPr>
          <a:xfrm>
            <a:off x="6263084" y="4904489"/>
            <a:ext cx="1549276" cy="220615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E90C74-6E31-4249-AC8F-89E590EEC5D8}"/>
              </a:ext>
            </a:extLst>
          </p:cNvPr>
          <p:cNvSpPr txBox="1"/>
          <p:nvPr/>
        </p:nvSpPr>
        <p:spPr>
          <a:xfrm>
            <a:off x="6052907" y="3845932"/>
            <a:ext cx="175945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__________________________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A9A909B-D899-196A-7085-25D4FEEB4B76}"/>
              </a:ext>
            </a:extLst>
          </p:cNvPr>
          <p:cNvSpPr/>
          <p:nvPr/>
        </p:nvSpPr>
        <p:spPr>
          <a:xfrm>
            <a:off x="289372" y="4904489"/>
            <a:ext cx="4426644" cy="756759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D584DA7-197A-3A7A-355E-B8C27B340748}"/>
              </a:ext>
            </a:extLst>
          </p:cNvPr>
          <p:cNvSpPr/>
          <p:nvPr/>
        </p:nvSpPr>
        <p:spPr>
          <a:xfrm>
            <a:off x="6156175" y="4864805"/>
            <a:ext cx="2559665" cy="756759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468464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0A363-32C4-B642-8A4C-460B3B5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QUADRO SINTETICO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DEI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INSPIRATORI ED ESPIRATORI</a:t>
            </a:r>
          </a:p>
        </p:txBody>
      </p:sp>
    </p:spTree>
    <p:extLst>
      <p:ext uri="{BB962C8B-B14F-4D97-AF65-F5344CB8AC3E}">
        <p14:creationId xmlns:p14="http://schemas.microsoft.com/office/powerpoint/2010/main" val="2890905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INSPIRATORI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5256584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STERNO-CLEIDO-MASTOIDEO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SCALENI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INTERCOSTALI ESTERNI ed ELEVATORI DELLE COSTE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DIAFRAMMA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coinvolti anche il Grande e Piccolo Pettorale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5208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81" y="-222573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48680"/>
            <a:ext cx="7632848" cy="545871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INTERCOSTALI INTERNI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SOTTOCOSTALI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DELL’ ADDOME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 ADDOME</a:t>
            </a:r>
          </a:p>
          <a:p>
            <a:pPr marL="187517" indent="0">
              <a:buNone/>
            </a:pPr>
            <a:r>
              <a:rPr lang="it-IT" sz="2000" b="1">
                <a:solidFill>
                  <a:schemeClr val="tx1"/>
                </a:solidFill>
                <a:latin typeface="Copperplate" panose="02000504000000020004" pitchFamily="2" charset="77"/>
              </a:rPr>
              <a:t>N</a:t>
            </a:r>
            <a:r>
              <a:rPr 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.B.: INTERVENGONO SOLTANTO NELL’ ESPIRAZIONE FORZATA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3923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692275" y="976313"/>
          <a:ext cx="6424613" cy="588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09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76313"/>
                        <a:ext cx="6424613" cy="58816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86691" y="0"/>
            <a:ext cx="7413482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 Gothic Bold" panose="020E0705020206020404" pitchFamily="34" charset="77"/>
                <a:ea typeface="Microsoft YaHei" panose="020B0503020204020204" pitchFamily="34" charset="-122"/>
                <a:cs typeface="Helvetica Neue"/>
              </a:rPr>
              <a:t>MUSCOLI   SPINOAPPENDICOLARI 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 Gothic Bold" panose="020E0705020206020404" pitchFamily="34" charset="77"/>
                <a:ea typeface="Microsoft YaHei" panose="020B0503020204020204" pitchFamily="34" charset="-122"/>
                <a:cs typeface="Helvetica Neue"/>
              </a:rPr>
              <a:t>SPINOCOSTALI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5F2CE8C-97B6-FD48-93DC-C0A342477A22}"/>
              </a:ext>
            </a:extLst>
          </p:cNvPr>
          <p:cNvSpPr/>
          <p:nvPr/>
        </p:nvSpPr>
        <p:spPr bwMode="auto">
          <a:xfrm>
            <a:off x="1692275" y="1700808"/>
            <a:ext cx="1871613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Helvetica Neue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15FDD9E-CD9A-B74E-9DEC-8A8798929E16}"/>
              </a:ext>
            </a:extLst>
          </p:cNvPr>
          <p:cNvSpPr/>
          <p:nvPr/>
        </p:nvSpPr>
        <p:spPr bwMode="auto">
          <a:xfrm>
            <a:off x="6245275" y="4725144"/>
            <a:ext cx="1871613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0422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TORACO-APPENDICOLARI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677787"/>
              </p:ext>
            </p:extLst>
          </p:nvPr>
        </p:nvGraphicFramePr>
        <p:xfrm>
          <a:off x="0" y="1295400"/>
          <a:ext cx="9145588" cy="557318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  <a:tr h="11382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3a, 4a, 5a COSTA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CORACOIDEO della SCAPOLA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della SPALLA e SOLLEVAMENTO delle COSTE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58689"/>
                  </a:ext>
                </a:extLst>
              </a:tr>
              <a:tr h="1074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SUCCLAVIO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SUCCLAVIO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C6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della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della GABBIA TORACICA (inspiratorio)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043760"/>
                  </a:ext>
                </a:extLst>
              </a:tr>
              <a:tr h="13970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DENTATO ANTERIORE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1a- 10a COSTA (FACCIA ESTERNA)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MARGINE MEDIALE SCAPOLA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delle COSTE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(inspiratorio)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9267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</a:rPr>
              <a:t>MUSCOLI PETTORALI e SUCCLAVIO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138"/>
            <a:ext cx="9144000" cy="59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32048"/>
            <a:ext cx="7772400" cy="658813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MUSCOLO DENTATO ANTERIORE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259632" y="678463"/>
          <a:ext cx="6983908" cy="61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678463"/>
                        <a:ext cx="6983908" cy="617953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MM. TORACOAPPENDICOLARI: ORIGINI ed INSERZIONI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00150"/>
            <a:ext cx="83058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EA3D-61CA-6845-8088-8F036EEB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STERNO</a:t>
            </a:r>
          </a:p>
        </p:txBody>
      </p:sp>
    </p:spTree>
    <p:extLst>
      <p:ext uri="{BB962C8B-B14F-4D97-AF65-F5344CB8AC3E}">
        <p14:creationId xmlns:p14="http://schemas.microsoft.com/office/powerpoint/2010/main" val="1890653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990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 (1)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</a:p>
        </p:txBody>
      </p:sp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1179513"/>
            <a:ext cx="9144000" cy="4794250"/>
            <a:chOff x="0" y="816"/>
            <a:chExt cx="5756" cy="3020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4509" y="2606"/>
              <a:ext cx="1244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ROTAZIONE ESTERNA (EXTRAROTAZIONE)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DELL’ OMERO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 TRONCO</a:t>
              </a:r>
            </a:p>
          </p:txBody>
        </p:sp>
        <p:sp>
          <p:nvSpPr>
            <p:cNvPr id="35844" name="Rectangle 4"/>
            <p:cNvSpPr>
              <a:spLocks noChangeArrowheads="1"/>
            </p:cNvSpPr>
            <p:nvPr/>
          </p:nvSpPr>
          <p:spPr bwMode="auto">
            <a:xfrm>
              <a:off x="3295" y="2606"/>
              <a:ext cx="1209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N. TORACODORSALE </a:t>
              </a: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(C6-C8)</a:t>
              </a:r>
            </a:p>
          </p:txBody>
        </p:sp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>
              <a:off x="2111" y="2606"/>
              <a:ext cx="11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SOLCO BICIPITALE OMERO</a:t>
              </a:r>
            </a:p>
          </p:txBody>
        </p:sp>
        <p:sp>
          <p:nvSpPr>
            <p:cNvPr id="35846" name="Rectangle 6"/>
            <p:cNvSpPr>
              <a:spLocks noChangeArrowheads="1"/>
            </p:cNvSpPr>
            <p:nvPr/>
          </p:nvSpPr>
          <p:spPr bwMode="auto">
            <a:xfrm>
              <a:off x="886" y="2606"/>
              <a:ext cx="122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APONEUROSI LOMBO-SACRALE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SPINOSI T6-S5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CRESTA ILIACA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9a – 12a COSTA</a:t>
              </a:r>
            </a:p>
          </p:txBody>
        </p:sp>
        <p:sp>
          <p:nvSpPr>
            <p:cNvPr id="35847" name="Rectangle 7"/>
            <p:cNvSpPr>
              <a:spLocks noChangeArrowheads="1"/>
            </p:cNvSpPr>
            <p:nvPr/>
          </p:nvSpPr>
          <p:spPr bwMode="auto">
            <a:xfrm>
              <a:off x="0" y="2606"/>
              <a:ext cx="8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GRANDE DORSALE o LATISSIMO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DEL DORSO</a:t>
              </a:r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4509" y="1379"/>
              <a:ext cx="1244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</a:t>
              </a:r>
              <a:r>
                <a:rPr lang="it-IT" altLang="it-IT" sz="15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ABBASSAMENTO </a:t>
              </a: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 RETRAZIONE DELLA SPALLA (a seconda delle fibre agenti)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 TRONCO</a:t>
              </a:r>
            </a:p>
          </p:txBody>
        </p: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3295" y="1379"/>
              <a:ext cx="1209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N. ACCESSORIO (XI paio) 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RAMI POSTERIORI 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C2 – C4</a:t>
              </a:r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2111" y="1379"/>
              <a:ext cx="11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CLAVICOLA E </a:t>
              </a: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CLAVICOLA (Fibre Superiori)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SPINA e ACROMION della SCAPOLA (Fibre Medie ed Inferiori </a:t>
              </a:r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886" y="1379"/>
              <a:ext cx="122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OSSO OCCIPITALE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PROCESSI SPINOSI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C2-T12</a:t>
              </a:r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auto">
            <a:xfrm>
              <a:off x="0" y="1379"/>
              <a:ext cx="8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TRAPEZIO</a:t>
              </a:r>
            </a:p>
          </p:txBody>
        </p:sp>
        <p:sp>
          <p:nvSpPr>
            <p:cNvPr id="35853" name="Rectangle 13"/>
            <p:cNvSpPr>
              <a:spLocks noChangeArrowheads="1"/>
            </p:cNvSpPr>
            <p:nvPr/>
          </p:nvSpPr>
          <p:spPr bwMode="auto">
            <a:xfrm>
              <a:off x="4509" y="816"/>
              <a:ext cx="1244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3295" y="816"/>
              <a:ext cx="1209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35855" name="Rectangle 15"/>
            <p:cNvSpPr>
              <a:spLocks noChangeArrowheads="1"/>
            </p:cNvSpPr>
            <p:nvPr/>
          </p:nvSpPr>
          <p:spPr bwMode="auto">
            <a:xfrm>
              <a:off x="2111" y="816"/>
              <a:ext cx="1182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35856" name="Rectangle 16"/>
            <p:cNvSpPr>
              <a:spLocks noChangeArrowheads="1"/>
            </p:cNvSpPr>
            <p:nvPr/>
          </p:nvSpPr>
          <p:spPr bwMode="auto">
            <a:xfrm>
              <a:off x="886" y="816"/>
              <a:ext cx="1222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35857" name="Rectangle 17"/>
            <p:cNvSpPr>
              <a:spLocks noChangeArrowheads="1"/>
            </p:cNvSpPr>
            <p:nvPr/>
          </p:nvSpPr>
          <p:spPr bwMode="auto">
            <a:xfrm>
              <a:off x="0" y="816"/>
              <a:ext cx="882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>
              <a:off x="0" y="1379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>
              <a:off x="0" y="2606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>
              <a:off x="886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>
              <a:off x="2111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3295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>
              <a:off x="4509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0" y="816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>
              <a:off x="0" y="81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6" name="Line 26"/>
            <p:cNvSpPr>
              <a:spLocks noChangeShapeType="1"/>
            </p:cNvSpPr>
            <p:nvPr/>
          </p:nvSpPr>
          <p:spPr bwMode="auto">
            <a:xfrm>
              <a:off x="5757" y="81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>
              <a:off x="0" y="3837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MM. TRAPEZIO e GRANDE DORSALE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72000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633788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732.gif">
            <a:extLst>
              <a:ext uri="{FF2B5EF4-FFF2-40B4-BE49-F238E27FC236}">
                <a16:creationId xmlns:a16="http://schemas.microsoft.com/office/drawing/2014/main" id="{58BEA9D1-FEB5-B789-B611-61858B130FE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1700" b="14328"/>
          <a:stretch/>
        </p:blipFill>
        <p:spPr>
          <a:xfrm>
            <a:off x="1475656" y="8620"/>
            <a:ext cx="6336704" cy="684076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 (2)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 </a:t>
            </a:r>
          </a:p>
        </p:txBody>
      </p:sp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1676400"/>
            <a:ext cx="9137650" cy="4953000"/>
            <a:chOff x="0" y="1056"/>
            <a:chExt cx="5756" cy="3020"/>
          </a:xfrm>
        </p:grpSpPr>
        <p:sp>
          <p:nvSpPr>
            <p:cNvPr id="37891" name="Rectangle 3"/>
            <p:cNvSpPr>
              <a:spLocks noChangeArrowheads="1"/>
            </p:cNvSpPr>
            <p:nvPr/>
          </p:nvSpPr>
          <p:spPr bwMode="auto">
            <a:xfrm>
              <a:off x="4428" y="2308"/>
              <a:ext cx="1325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SPOSTAMENTO MEDIALE DELLA SCAPOLA</a:t>
              </a:r>
            </a:p>
          </p:txBody>
        </p:sp>
        <p:sp>
          <p:nvSpPr>
            <p:cNvPr id="37892" name="Rectangle 4"/>
            <p:cNvSpPr>
              <a:spLocks noChangeArrowheads="1"/>
            </p:cNvSpPr>
            <p:nvPr/>
          </p:nvSpPr>
          <p:spPr bwMode="auto">
            <a:xfrm>
              <a:off x="3217" y="2308"/>
              <a:ext cx="1206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C4-C5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99FF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2184" y="2308"/>
              <a:ext cx="1031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MARGINE MEDIALE SCAPOLA</a:t>
              </a:r>
            </a:p>
          </p:txBody>
        </p:sp>
        <p:sp>
          <p:nvSpPr>
            <p:cNvPr id="37894" name="Rectangle 6"/>
            <p:cNvSpPr>
              <a:spLocks noChangeArrowheads="1"/>
            </p:cNvSpPr>
            <p:nvPr/>
          </p:nvSpPr>
          <p:spPr bwMode="auto">
            <a:xfrm>
              <a:off x="1083" y="2308"/>
              <a:ext cx="109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PROCESSI SPINOSI 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T1 – T4</a:t>
              </a: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0" y="2308"/>
              <a:ext cx="107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GRANDE ROMBOIDE</a:t>
              </a:r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>
              <a:off x="4428" y="3145"/>
              <a:ext cx="1325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dell’ ANGOLO SCAPOLARE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 ADDUZIONE della SCAPOLA</a:t>
              </a:r>
            </a:p>
          </p:txBody>
        </p:sp>
        <p:sp>
          <p:nvSpPr>
            <p:cNvPr id="37897" name="Rectangle 9"/>
            <p:cNvSpPr>
              <a:spLocks noChangeArrowheads="1"/>
            </p:cNvSpPr>
            <p:nvPr/>
          </p:nvSpPr>
          <p:spPr bwMode="auto">
            <a:xfrm>
              <a:off x="3217" y="3145"/>
              <a:ext cx="1206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C4-C5</a:t>
              </a:r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2184" y="3145"/>
              <a:ext cx="1031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MARGINE MEDIALE SCAPOLA</a:t>
              </a:r>
            </a:p>
          </p:txBody>
        </p:sp>
        <p:sp>
          <p:nvSpPr>
            <p:cNvPr id="37899" name="Rectangle 11"/>
            <p:cNvSpPr>
              <a:spLocks noChangeArrowheads="1"/>
            </p:cNvSpPr>
            <p:nvPr/>
          </p:nvSpPr>
          <p:spPr bwMode="auto">
            <a:xfrm>
              <a:off x="1083" y="3145"/>
              <a:ext cx="1099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PROCESSI TRASVERSI 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C1 – C4</a:t>
              </a:r>
            </a:p>
          </p:txBody>
        </p:sp>
        <p:sp>
          <p:nvSpPr>
            <p:cNvPr id="37900" name="Rectangle 12"/>
            <p:cNvSpPr>
              <a:spLocks noChangeArrowheads="1"/>
            </p:cNvSpPr>
            <p:nvPr/>
          </p:nvSpPr>
          <p:spPr bwMode="auto">
            <a:xfrm>
              <a:off x="0" y="3145"/>
              <a:ext cx="1079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ELEVATORE DELLA SCAPOLA</a:t>
              </a:r>
            </a:p>
          </p:txBody>
        </p:sp>
        <p:sp>
          <p:nvSpPr>
            <p:cNvPr id="37901" name="Rectangle 13"/>
            <p:cNvSpPr>
              <a:spLocks noChangeArrowheads="1"/>
            </p:cNvSpPr>
            <p:nvPr/>
          </p:nvSpPr>
          <p:spPr bwMode="auto">
            <a:xfrm>
              <a:off x="4428" y="1629"/>
              <a:ext cx="1325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SPOSTAMENTO MEDIALE DELLA SCAPOLA</a:t>
              </a:r>
            </a:p>
          </p:txBody>
        </p:sp>
        <p:sp>
          <p:nvSpPr>
            <p:cNvPr id="37902" name="Rectangle 14"/>
            <p:cNvSpPr>
              <a:spLocks noChangeArrowheads="1"/>
            </p:cNvSpPr>
            <p:nvPr/>
          </p:nvSpPr>
          <p:spPr bwMode="auto">
            <a:xfrm>
              <a:off x="3217" y="1629"/>
              <a:ext cx="1206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C4-C5</a:t>
              </a:r>
            </a:p>
          </p:txBody>
        </p:sp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2184" y="1629"/>
              <a:ext cx="1031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MARGINE MEDIALE SCAPOLA </a:t>
              </a: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1083" y="1629"/>
              <a:ext cx="1099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PROCESSO SPINOSO C7</a:t>
              </a: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0" y="1629"/>
              <a:ext cx="1079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PICCOLO ROMBOIDE</a:t>
              </a: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4428" y="1056"/>
              <a:ext cx="1325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37907" name="Rectangle 19"/>
            <p:cNvSpPr>
              <a:spLocks noChangeArrowheads="1"/>
            </p:cNvSpPr>
            <p:nvPr/>
          </p:nvSpPr>
          <p:spPr bwMode="auto">
            <a:xfrm>
              <a:off x="3217" y="1056"/>
              <a:ext cx="1206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37908" name="Rectangle 20"/>
            <p:cNvSpPr>
              <a:spLocks noChangeArrowheads="1"/>
            </p:cNvSpPr>
            <p:nvPr/>
          </p:nvSpPr>
          <p:spPr bwMode="auto">
            <a:xfrm>
              <a:off x="2184" y="1056"/>
              <a:ext cx="1031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37909" name="Rectangle 21"/>
            <p:cNvSpPr>
              <a:spLocks noChangeArrowheads="1"/>
            </p:cNvSpPr>
            <p:nvPr/>
          </p:nvSpPr>
          <p:spPr bwMode="auto">
            <a:xfrm>
              <a:off x="1083" y="1056"/>
              <a:ext cx="1099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37910" name="Rectangle 22"/>
            <p:cNvSpPr>
              <a:spLocks noChangeArrowheads="1"/>
            </p:cNvSpPr>
            <p:nvPr/>
          </p:nvSpPr>
          <p:spPr bwMode="auto">
            <a:xfrm>
              <a:off x="0" y="1056"/>
              <a:ext cx="1079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37911" name="Line 23"/>
            <p:cNvSpPr>
              <a:spLocks noChangeShapeType="1"/>
            </p:cNvSpPr>
            <p:nvPr/>
          </p:nvSpPr>
          <p:spPr bwMode="auto">
            <a:xfrm>
              <a:off x="0" y="1629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2" name="Line 24"/>
            <p:cNvSpPr>
              <a:spLocks noChangeShapeType="1"/>
            </p:cNvSpPr>
            <p:nvPr/>
          </p:nvSpPr>
          <p:spPr bwMode="auto">
            <a:xfrm>
              <a:off x="0" y="2308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>
              <a:off x="1083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>
              <a:off x="2184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>
              <a:off x="3217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>
              <a:off x="4428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7" name="Line 29"/>
            <p:cNvSpPr>
              <a:spLocks noChangeShapeType="1"/>
            </p:cNvSpPr>
            <p:nvPr/>
          </p:nvSpPr>
          <p:spPr bwMode="auto">
            <a:xfrm>
              <a:off x="0" y="3145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>
              <a:off x="0" y="1056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9" name="Line 31"/>
            <p:cNvSpPr>
              <a:spLocks noChangeShapeType="1"/>
            </p:cNvSpPr>
            <p:nvPr/>
          </p:nvSpPr>
          <p:spPr bwMode="auto">
            <a:xfrm>
              <a:off x="0" y="105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20" name="Line 32"/>
            <p:cNvSpPr>
              <a:spLocks noChangeShapeType="1"/>
            </p:cNvSpPr>
            <p:nvPr/>
          </p:nvSpPr>
          <p:spPr bwMode="auto">
            <a:xfrm>
              <a:off x="5757" y="105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21" name="Line 33"/>
            <p:cNvSpPr>
              <a:spLocks noChangeShapeType="1"/>
            </p:cNvSpPr>
            <p:nvPr/>
          </p:nvSpPr>
          <p:spPr bwMode="auto">
            <a:xfrm>
              <a:off x="0" y="4077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33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MM. ROMBOIDI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019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04248" y="2468416"/>
            <a:ext cx="2229599" cy="122413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2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5A19E6-959F-0C47-94E7-5CF80F8AB1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" y="-14935"/>
            <a:ext cx="493236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4115F-60C5-1842-8372-FAC1314403C0}"/>
              </a:ext>
            </a:extLst>
          </p:cNvPr>
          <p:cNvSpPr txBox="1"/>
          <p:nvPr/>
        </p:nvSpPr>
        <p:spPr>
          <a:xfrm>
            <a:off x="3803185" y="2952400"/>
            <a:ext cx="21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STERNO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476672"/>
            <a:ext cx="5040560" cy="5760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8681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606732-3F4E-A041-87F2-93DEBB2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COSTE</a:t>
            </a:r>
          </a:p>
        </p:txBody>
      </p:sp>
    </p:spTree>
    <p:extLst>
      <p:ext uri="{BB962C8B-B14F-4D97-AF65-F5344CB8AC3E}">
        <p14:creationId xmlns:p14="http://schemas.microsoft.com/office/powerpoint/2010/main" val="164881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BE93C5-D9F6-2A85-68D2-5B8A70AB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 O </a:t>
            </a:r>
            <a:r>
              <a:rPr lang="it-IT" dirty="0" err="1">
                <a:solidFill>
                  <a:schemeClr val="tx1"/>
                </a:solidFill>
              </a:rPr>
              <a:t>S</a:t>
            </a:r>
            <a:r>
              <a:rPr lang="it-IT" dirty="0">
                <a:solidFill>
                  <a:schemeClr val="tx1"/>
                </a:solidFill>
              </a:rPr>
              <a:t> T 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12A4D2-454C-6CAC-9AEB-67D655952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Sono 12 paia di Ossa PIATTE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Si numerano in senso Cranio-Caudale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Le prime 7 paia (Coste VERE) si articolano individualmente allo Sterno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Dall’ 8° al 10° paio articolano in maniera «comune» allo Sterno (Coste SPURIE)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11° e 12° paio NON si articolano allo Sterno (Coste LIBERE)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2358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13071</TotalTime>
  <Words>1649</Words>
  <Application>Microsoft Macintosh PowerPoint</Application>
  <PresentationFormat>Presentazione su schermo (4:3)</PresentationFormat>
  <Paragraphs>335</Paragraphs>
  <Slides>54</Slides>
  <Notes>31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54</vt:i4>
      </vt:variant>
    </vt:vector>
  </HeadingPairs>
  <TitlesOfParts>
    <vt:vector size="70" baseType="lpstr">
      <vt:lpstr>Arial</vt:lpstr>
      <vt:lpstr>Arial Black</vt:lpstr>
      <vt:lpstr>Chalkboard</vt:lpstr>
      <vt:lpstr>Cooper Black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Helvetica Neue</vt:lpstr>
      <vt:lpstr>Times New Roman</vt:lpstr>
      <vt:lpstr>Wingdings</vt:lpstr>
      <vt:lpstr>Tema di Office</vt:lpstr>
      <vt:lpstr>Default</vt:lpstr>
      <vt:lpstr>GABBIA TORACICA</vt:lpstr>
      <vt:lpstr>Presentazione standard di PowerPoint</vt:lpstr>
      <vt:lpstr>Presentazione standard di PowerPoint</vt:lpstr>
      <vt:lpstr>Presentazione standard di PowerPoint</vt:lpstr>
      <vt:lpstr>STERNO</vt:lpstr>
      <vt:lpstr>Presentazione standard di PowerPoint</vt:lpstr>
      <vt:lpstr>Presentazione standard di PowerPoint</vt:lpstr>
      <vt:lpstr>COSTE</vt:lpstr>
      <vt:lpstr>C O S T E</vt:lpstr>
      <vt:lpstr>C O S T E Caratteri Morfologici</vt:lpstr>
      <vt:lpstr>Presentazione standard di PowerPoint</vt:lpstr>
      <vt:lpstr>Presentazione standard di PowerPoint</vt:lpstr>
      <vt:lpstr>ARTICOLAZIONI della GABBIA TORACICA</vt:lpstr>
      <vt:lpstr>ARTICOLAZIONI del TORACE</vt:lpstr>
      <vt:lpstr>ARTICOLAZIONI COSTO-VERTEBRALI [1] </vt:lpstr>
      <vt:lpstr>ARTICOLAZIONI COSTO-VERTEBRALI [2] </vt:lpstr>
      <vt:lpstr>Presentazione standard di PowerPoint</vt:lpstr>
      <vt:lpstr>ARTICOLAZIONI STERNO-CONDRALI («Sterno-Costali» ) </vt:lpstr>
      <vt:lpstr>ARTICOLAZIONI COSTO-CONDRALI </vt:lpstr>
      <vt:lpstr>ARTICOLAZIONI STERNALI </vt:lpstr>
      <vt:lpstr>Presentazione standard di PowerPoint</vt:lpstr>
      <vt:lpstr>MOVIMENTI della GABBIA TORACICA</vt:lpstr>
      <vt:lpstr>Presentazione standard di PowerPoint</vt:lpstr>
      <vt:lpstr>Presentazione standard di PowerPoint</vt:lpstr>
      <vt:lpstr>MUSCOLI DEL TRONCO</vt:lpstr>
      <vt:lpstr>MUSCOLI DEL TRONCO </vt:lpstr>
      <vt:lpstr>MUSCOLI DEL TORACE</vt:lpstr>
      <vt:lpstr>DIAFRAMMA</vt:lpstr>
      <vt:lpstr>DIAFRAMMA: VISIONE SUPERIORE</vt:lpstr>
      <vt:lpstr>DIAFRAMMA</vt:lpstr>
      <vt:lpstr>Presentazione standard di PowerPoint</vt:lpstr>
      <vt:lpstr>DIAFRAMMA PORZIONE LOMBARE (1)</vt:lpstr>
      <vt:lpstr>DIAFRAMMA PORZIONE LOMBARE (2)</vt:lpstr>
      <vt:lpstr>DIAFRAMMA PORZIONE COSTALE</vt:lpstr>
      <vt:lpstr>DIAFRAMMA </vt:lpstr>
      <vt:lpstr>  MUSCOLI INTRINSECI DEL TORACE   </vt:lpstr>
      <vt:lpstr>Presentazione standard di PowerPoint</vt:lpstr>
      <vt:lpstr>Presentazione standard di PowerPoint</vt:lpstr>
      <vt:lpstr>MUSCOLI  ESTRINSECI del TORACE</vt:lpstr>
      <vt:lpstr> MUSCOLI SPINOCOSTALI</vt:lpstr>
      <vt:lpstr>Presentazione standard di PowerPoint</vt:lpstr>
      <vt:lpstr>QUADRO SINTETICO DEI MUSCOLI INSPIRATORI ED ESPIRATORI</vt:lpstr>
      <vt:lpstr>MUSCOLI  INSPIRATORI</vt:lpstr>
      <vt:lpstr>MUSCOLI  ESPIRATORI</vt:lpstr>
      <vt:lpstr>Presentazione standard di PowerPoint</vt:lpstr>
      <vt:lpstr> MUSCOLI TORACO-APPENDICOLARI</vt:lpstr>
      <vt:lpstr>MUSCOLI PETTORALI e SUCCLAVIO</vt:lpstr>
      <vt:lpstr>MUSCOLO DENTATO ANTERIORE</vt:lpstr>
      <vt:lpstr>MM. TORACOAPPENDICOLARI: ORIGINI ed INSERZIONI</vt:lpstr>
      <vt:lpstr>MUSCOLI SPINOAPPENDICOLARI (1) STRATO SUPERFICIALE</vt:lpstr>
      <vt:lpstr>MM. TRAPEZIO e GRANDE DORSALE</vt:lpstr>
      <vt:lpstr>Presentazione standard di PowerPoint</vt:lpstr>
      <vt:lpstr>MUSCOLI SPINOAPPENDICOLARI (2) STRATO PROFONDO </vt:lpstr>
      <vt:lpstr>MM. ROMBOIDI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237</cp:revision>
  <cp:lastPrinted>1601-01-01T00:00:00Z</cp:lastPrinted>
  <dcterms:created xsi:type="dcterms:W3CDTF">2000-11-22T09:35:33Z</dcterms:created>
  <dcterms:modified xsi:type="dcterms:W3CDTF">2024-12-11T06:27:25Z</dcterms:modified>
</cp:coreProperties>
</file>