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1"/>
  </p:notesMasterIdLst>
  <p:sldIdLst>
    <p:sldId id="256" r:id="rId2"/>
    <p:sldId id="259" r:id="rId3"/>
    <p:sldId id="347" r:id="rId4"/>
    <p:sldId id="257" r:id="rId5"/>
    <p:sldId id="351" r:id="rId6"/>
    <p:sldId id="261" r:id="rId7"/>
    <p:sldId id="264" r:id="rId8"/>
    <p:sldId id="267" r:id="rId9"/>
    <p:sldId id="262" r:id="rId10"/>
    <p:sldId id="345" r:id="rId11"/>
    <p:sldId id="270" r:id="rId12"/>
    <p:sldId id="273" r:id="rId13"/>
    <p:sldId id="272" r:id="rId14"/>
    <p:sldId id="348" r:id="rId15"/>
    <p:sldId id="346" r:id="rId16"/>
    <p:sldId id="274" r:id="rId17"/>
    <p:sldId id="349" r:id="rId18"/>
    <p:sldId id="350" r:id="rId19"/>
    <p:sldId id="352" r:id="rId20"/>
    <p:sldId id="281" r:id="rId21"/>
    <p:sldId id="283" r:id="rId22"/>
    <p:sldId id="280" r:id="rId23"/>
    <p:sldId id="282" r:id="rId24"/>
    <p:sldId id="284" r:id="rId25"/>
    <p:sldId id="285" r:id="rId26"/>
    <p:sldId id="286" r:id="rId27"/>
    <p:sldId id="287" r:id="rId28"/>
    <p:sldId id="289" r:id="rId29"/>
    <p:sldId id="292" r:id="rId30"/>
    <p:sldId id="293" r:id="rId31"/>
    <p:sldId id="295" r:id="rId32"/>
    <p:sldId id="294" r:id="rId33"/>
    <p:sldId id="299" r:id="rId34"/>
    <p:sldId id="301" r:id="rId35"/>
    <p:sldId id="276" r:id="rId36"/>
    <p:sldId id="302" r:id="rId37"/>
    <p:sldId id="303" r:id="rId38"/>
    <p:sldId id="304" r:id="rId39"/>
    <p:sldId id="307" r:id="rId40"/>
    <p:sldId id="277" r:id="rId41"/>
    <p:sldId id="278" r:id="rId42"/>
    <p:sldId id="310" r:id="rId43"/>
    <p:sldId id="353" r:id="rId44"/>
    <p:sldId id="314" r:id="rId45"/>
    <p:sldId id="316" r:id="rId46"/>
    <p:sldId id="319" r:id="rId47"/>
    <p:sldId id="320" r:id="rId48"/>
    <p:sldId id="354" r:id="rId49"/>
    <p:sldId id="330" r:id="rId50"/>
    <p:sldId id="331" r:id="rId51"/>
    <p:sldId id="333" r:id="rId52"/>
    <p:sldId id="336" r:id="rId53"/>
    <p:sldId id="335" r:id="rId54"/>
    <p:sldId id="338" r:id="rId55"/>
    <p:sldId id="341" r:id="rId56"/>
    <p:sldId id="355" r:id="rId57"/>
    <p:sldId id="342" r:id="rId58"/>
    <p:sldId id="343" r:id="rId59"/>
    <p:sldId id="344" r:id="rId6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94648"/>
  </p:normalViewPr>
  <p:slideViewPr>
    <p:cSldViewPr>
      <p:cViewPr varScale="1">
        <p:scale>
          <a:sx n="82" d="100"/>
          <a:sy n="82" d="100"/>
        </p:scale>
        <p:origin x="1627" y="4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50" d="100"/>
        <a:sy n="150" d="100"/>
      </p:scale>
      <p:origin x="0" y="-2228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Rectangle 6"/>
          <p:cNvSpPr>
            <a:spLocks noGrp="1" noChangeArrowheads="1"/>
          </p:cNvSpPr>
          <p:nvPr>
            <p:ph type="hdr"/>
          </p:nvPr>
        </p:nvSpPr>
        <p:spPr bwMode="auto">
          <a:xfrm>
            <a:off x="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5" name="Rectangle 7"/>
          <p:cNvSpPr>
            <a:spLocks noGrp="1" noChangeArrowheads="1"/>
          </p:cNvSpPr>
          <p:nvPr>
            <p:ph type="dt"/>
          </p:nvPr>
        </p:nvSpPr>
        <p:spPr bwMode="auto">
          <a:xfrm>
            <a:off x="388620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6" name="Rectangle 8"/>
          <p:cNvSpPr>
            <a:spLocks noGrp="1" noRot="1" noChangeAspect="1" noChangeArrowheads="1"/>
          </p:cNvSpPr>
          <p:nvPr>
            <p:ph type="sldImg"/>
          </p:nvPr>
        </p:nvSpPr>
        <p:spPr bwMode="auto">
          <a:xfrm>
            <a:off x="1143000" y="685800"/>
            <a:ext cx="4564063" cy="342106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7" name="Rectangle 9"/>
          <p:cNvSpPr>
            <a:spLocks noGrp="1" noChangeArrowheads="1"/>
          </p:cNvSpPr>
          <p:nvPr>
            <p:ph type="body"/>
          </p:nvPr>
        </p:nvSpPr>
        <p:spPr bwMode="auto">
          <a:xfrm>
            <a:off x="914400" y="4343400"/>
            <a:ext cx="50212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8" name="Rectangle 10"/>
          <p:cNvSpPr>
            <a:spLocks noGrp="1" noChangeArrowheads="1"/>
          </p:cNvSpPr>
          <p:nvPr>
            <p:ph type="ftr"/>
          </p:nvPr>
        </p:nvSpPr>
        <p:spPr bwMode="auto">
          <a:xfrm>
            <a:off x="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9" name="Rectangle 11"/>
          <p:cNvSpPr>
            <a:spLocks noGrp="1" noChangeArrowheads="1"/>
          </p:cNvSpPr>
          <p:nvPr>
            <p:ph type="sldNum"/>
          </p:nvPr>
        </p:nvSpPr>
        <p:spPr bwMode="auto">
          <a:xfrm>
            <a:off x="388620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FF862DE2-119E-4155-8F54-82E3831B3D06}"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17B223B-329F-4A52-A1D4-31320ED852DA}" type="slidenum">
              <a:rPr lang="it-IT" altLang="it-IT"/>
              <a:pPr/>
              <a:t>1</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43C6B3-3295-4B51-AE97-04E08C0F49BC}" type="slidenum">
              <a:rPr lang="it-IT" altLang="it-IT"/>
              <a:pPr/>
              <a:t>12</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91C4E75-47D2-4090-BC7B-13C1042F4D8F}" type="slidenum">
              <a:rPr lang="it-IT" altLang="it-IT"/>
              <a:pPr/>
              <a:t>13</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C4C5E29-6E06-45B0-85D8-9FCB5AEA57B4}" type="slidenum">
              <a:rPr lang="it-IT" altLang="it-IT"/>
              <a:pPr/>
              <a:t>16</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ABF8BDF-31B2-418B-8EBB-AA912059675F}" type="slidenum">
              <a:rPr lang="it-IT" altLang="it-IT"/>
              <a:pPr/>
              <a:t>20</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722EBB0-FCCA-41B1-B819-AC73528EF7B7}" type="slidenum">
              <a:rPr lang="it-IT" altLang="it-IT"/>
              <a:pPr/>
              <a:t>21</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F432075-D615-4F68-92EC-99C96175125E}" type="slidenum">
              <a:rPr lang="it-IT" altLang="it-IT"/>
              <a:pPr/>
              <a:t>22</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E44EF2-57FF-47C8-BABD-F248D3743833}" type="slidenum">
              <a:rPr lang="it-IT" altLang="it-IT"/>
              <a:pPr/>
              <a:t>23</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6BCF6C9-FB1D-4182-BE64-13C2C34DF430}" type="slidenum">
              <a:rPr lang="it-IT" altLang="it-IT"/>
              <a:pPr/>
              <a:t>24</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E16E86-10D0-4454-9A11-6495AE0B1923}" type="slidenum">
              <a:rPr lang="it-IT" altLang="it-IT"/>
              <a:pPr/>
              <a:t>25</a:t>
            </a:fld>
            <a:endParaRPr lang="it-IT" altLang="it-IT"/>
          </a:p>
        </p:txBody>
      </p:sp>
      <p:sp>
        <p:nvSpPr>
          <p:cNvPr id="123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C6847FA-F81A-4282-B941-0B1A64C97683}" type="slidenum">
              <a:rPr lang="it-IT" altLang="it-IT"/>
              <a:pPr/>
              <a:t>26</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08F12D-ADE8-4DC3-89F6-2676CF0DD786}" type="slidenum">
              <a:rPr lang="it-IT" altLang="it-IT"/>
              <a:pPr/>
              <a:t>2</a:t>
            </a:fld>
            <a:endParaRPr lang="it-IT" altLang="it-IT"/>
          </a:p>
        </p:txBody>
      </p:sp>
      <p:sp>
        <p:nvSpPr>
          <p:cNvPr id="97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34D949-D494-4CA4-8CCA-09B84F51544E}" type="slidenum">
              <a:rPr lang="it-IT" altLang="it-IT"/>
              <a:pPr/>
              <a:t>27</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90E552E-08C2-4170-B509-2ADF3E743ED4}" type="slidenum">
              <a:rPr lang="it-IT" altLang="it-IT"/>
              <a:pPr/>
              <a:t>28</a:t>
            </a:fld>
            <a:endParaRPr lang="it-IT" altLang="it-IT"/>
          </a:p>
        </p:txBody>
      </p:sp>
      <p:sp>
        <p:nvSpPr>
          <p:cNvPr id="1280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D9BD4D1-FD64-43ED-A58F-DC1BB9E81CB6}" type="slidenum">
              <a:rPr lang="it-IT" altLang="it-IT"/>
              <a:pPr/>
              <a:t>29</a:t>
            </a:fld>
            <a:endParaRPr lang="it-IT" altLang="it-IT"/>
          </a:p>
        </p:txBody>
      </p:sp>
      <p:sp>
        <p:nvSpPr>
          <p:cNvPr id="1310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73F9CEF-4F34-4016-A5CB-F7581619364F}" type="slidenum">
              <a:rPr lang="it-IT" altLang="it-IT"/>
              <a:pPr/>
              <a:t>30</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C1B0AE0-1C73-4216-B888-C3DA3E1FBE3B}" type="slidenum">
              <a:rPr lang="it-IT" altLang="it-IT"/>
              <a:pPr/>
              <a:t>31</a:t>
            </a:fld>
            <a:endParaRPr lang="it-IT" altLang="it-IT"/>
          </a:p>
        </p:txBody>
      </p:sp>
      <p:sp>
        <p:nvSpPr>
          <p:cNvPr id="1341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EACA23-3237-4C27-9ECC-52AD43FDA295}" type="slidenum">
              <a:rPr lang="it-IT" altLang="it-IT"/>
              <a:pPr/>
              <a:t>32</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6284BBB-B8E3-4284-A493-2E645B30711D}" type="slidenum">
              <a:rPr lang="it-IT" altLang="it-IT"/>
              <a:pPr/>
              <a:t>33</a:t>
            </a:fld>
            <a:endParaRPr lang="it-IT" altLang="it-IT"/>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BFFED0-A75C-41D6-8EE6-D689040F5A57}" type="slidenum">
              <a:rPr lang="it-IT" altLang="it-IT"/>
              <a:pPr/>
              <a:t>34</a:t>
            </a:fld>
            <a:endParaRPr lang="it-IT" altLang="it-IT"/>
          </a:p>
        </p:txBody>
      </p:sp>
      <p:sp>
        <p:nvSpPr>
          <p:cNvPr id="1402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E8EBE8D-495C-46E1-8DF2-DD4FAF7F9423}" type="slidenum">
              <a:rPr lang="it-IT" altLang="it-IT"/>
              <a:pPr/>
              <a:t>36</a:t>
            </a:fld>
            <a:endParaRPr lang="it-IT" altLang="it-IT"/>
          </a:p>
        </p:txBody>
      </p:sp>
      <p:sp>
        <p:nvSpPr>
          <p:cNvPr id="1413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716051-EA4D-4B27-B581-0B87C626C37D}" type="slidenum">
              <a:rPr lang="it-IT" altLang="it-IT"/>
              <a:pPr/>
              <a:t>37</a:t>
            </a:fld>
            <a:endParaRPr lang="it-IT" altLang="it-IT"/>
          </a:p>
        </p:txBody>
      </p:sp>
      <p:sp>
        <p:nvSpPr>
          <p:cNvPr id="1423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CD2A697-CC13-484A-820A-E1F8E0A2E8D2}" type="slidenum">
              <a:rPr lang="it-IT" altLang="it-IT"/>
              <a:pPr/>
              <a:t>4</a:t>
            </a:fld>
            <a:endParaRPr lang="it-IT" altLang="it-IT"/>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21C3A6-22CB-4C22-8971-6F3471AFE73F}" type="slidenum">
              <a:rPr lang="it-IT" altLang="it-IT"/>
              <a:pPr/>
              <a:t>38</a:t>
            </a:fld>
            <a:endParaRPr lang="it-IT" altLang="it-IT"/>
          </a:p>
        </p:txBody>
      </p:sp>
      <p:sp>
        <p:nvSpPr>
          <p:cNvPr id="1433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07500B-0BC8-4BBE-9320-1F1864B1A065}" type="slidenum">
              <a:rPr lang="it-IT" altLang="it-IT"/>
              <a:pPr/>
              <a:t>39</a:t>
            </a:fld>
            <a:endParaRPr lang="it-IT" altLang="it-IT"/>
          </a:p>
        </p:txBody>
      </p:sp>
      <p:sp>
        <p:nvSpPr>
          <p:cNvPr id="1464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416FB0-31AD-4F1B-AC35-3FA9D1A12B3A}" type="slidenum">
              <a:rPr lang="it-IT" altLang="it-IT"/>
              <a:pPr/>
              <a:t>42</a:t>
            </a:fld>
            <a:endParaRPr lang="it-IT" altLang="it-IT"/>
          </a:p>
        </p:txBody>
      </p:sp>
      <p:sp>
        <p:nvSpPr>
          <p:cNvPr id="1495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E15FAA5-EA31-4024-9690-D92574422675}" type="slidenum">
              <a:rPr lang="it-IT" altLang="it-IT"/>
              <a:pPr/>
              <a:t>44</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E0B04-2396-422E-B269-389BAAB5E5A9}" type="slidenum">
              <a:rPr lang="it-IT" altLang="it-IT"/>
              <a:pPr/>
              <a:t>45</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8D61BA7-56A4-49B6-B634-925802804AE2}" type="slidenum">
              <a:rPr lang="it-IT" altLang="it-IT"/>
              <a:pPr/>
              <a:t>46</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35F8522-C69C-4EF3-BCD2-8E35B14C9BDC}" type="slidenum">
              <a:rPr lang="it-IT" altLang="it-IT"/>
              <a:pPr/>
              <a:t>47</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6B371C-DC29-4898-B9FA-269F6AB62082}" type="slidenum">
              <a:rPr lang="it-IT" altLang="it-IT"/>
              <a:pPr/>
              <a:t>49</a:t>
            </a:fld>
            <a:endParaRPr lang="it-IT" altLang="it-IT"/>
          </a:p>
        </p:txBody>
      </p:sp>
      <p:sp>
        <p:nvSpPr>
          <p:cNvPr id="169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8B1902-CCE4-4FA5-940B-AC32371A969B}" type="slidenum">
              <a:rPr lang="it-IT" altLang="it-IT"/>
              <a:pPr/>
              <a:t>50</a:t>
            </a:fld>
            <a:endParaRPr lang="it-IT" altLang="it-IT"/>
          </a:p>
        </p:txBody>
      </p:sp>
      <p:sp>
        <p:nvSpPr>
          <p:cNvPr id="171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09E279-CF35-4880-8D4C-6BD6733D1DF3}" type="slidenum">
              <a:rPr lang="it-IT" altLang="it-IT"/>
              <a:pPr/>
              <a:t>51</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BDF819C-74B2-4787-9E64-1CDCA2F8B0B1}" type="slidenum">
              <a:rPr lang="it-IT" altLang="it-IT"/>
              <a:pPr/>
              <a:t>6</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53103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700371C-6151-4462-BA4F-5F7314F2424C}" type="slidenum">
              <a:rPr lang="it-IT" altLang="it-IT"/>
              <a:pPr/>
              <a:t>52</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17B4F4-7BAB-4439-A1F9-9B9DDB2559EE}" type="slidenum">
              <a:rPr lang="it-IT" altLang="it-IT"/>
              <a:pPr/>
              <a:t>53</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467A210-B2C5-4440-A98C-4C38283EEBF7}" type="slidenum">
              <a:rPr lang="it-IT" altLang="it-IT"/>
              <a:pPr/>
              <a:t>54</a:t>
            </a:fld>
            <a:endParaRPr lang="it-IT" altLang="it-IT"/>
          </a:p>
        </p:txBody>
      </p:sp>
      <p:sp>
        <p:nvSpPr>
          <p:cNvPr id="178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711BA36-2B15-4FCA-B7CC-81811B1426F8}" type="slidenum">
              <a:rPr lang="it-IT" altLang="it-IT"/>
              <a:pPr/>
              <a:t>55</a:t>
            </a:fld>
            <a:endParaRPr lang="it-IT" altLang="it-IT"/>
          </a:p>
        </p:txBody>
      </p:sp>
      <p:sp>
        <p:nvSpPr>
          <p:cNvPr id="181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4DF2D46-8A93-40FC-8772-0575B1A61BD8}" type="slidenum">
              <a:rPr lang="it-IT" altLang="it-IT"/>
              <a:pPr/>
              <a:t>57</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9E856-8C79-4DFA-8EE3-54138FB8D568}" type="slidenum">
              <a:rPr lang="it-IT" altLang="it-IT"/>
              <a:pPr/>
              <a:t>58</a:t>
            </a:fld>
            <a:endParaRPr lang="it-IT" altLang="it-IT"/>
          </a:p>
        </p:txBody>
      </p:sp>
      <p:sp>
        <p:nvSpPr>
          <p:cNvPr id="183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617C221-FE2E-488F-8A2B-19B1E771EA76}" type="slidenum">
              <a:rPr lang="it-IT" altLang="it-IT"/>
              <a:pPr/>
              <a:t>59</a:t>
            </a:fld>
            <a:endParaRPr lang="it-IT" altLang="it-IT"/>
          </a:p>
        </p:txBody>
      </p:sp>
      <p:sp>
        <p:nvSpPr>
          <p:cNvPr id="184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ED947BB-8718-4C5A-8B0A-69F6E52658CE}" type="slidenum">
              <a:rPr lang="it-IT" altLang="it-IT"/>
              <a:pPr/>
              <a:t>7</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6733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89C0E70-9BF6-4CAD-A24E-D8872B0ECC73}" type="slidenum">
              <a:rPr lang="it-IT" altLang="it-IT"/>
              <a:pPr/>
              <a:t>8</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0684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FF1D577-6680-4620-B41A-326FB63E9D79}" type="slidenum">
              <a:rPr lang="it-IT" altLang="it-IT"/>
              <a:pPr/>
              <a:t>9</a:t>
            </a:fld>
            <a:endParaRPr lang="it-IT" altLang="it-IT"/>
          </a:p>
        </p:txBody>
      </p:sp>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27140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C7CF1D8-BC8E-4237-81C9-FF5C1CFEFA40}" type="slidenum">
              <a:rPr lang="it-IT" altLang="it-IT"/>
              <a:pPr/>
              <a:t>10</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91598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6B88FF0-2F5B-4E63-A651-51056E14F808}" type="slidenum">
              <a:rPr lang="it-IT" altLang="it-IT"/>
              <a:pPr/>
              <a:t>11</a:t>
            </a:fld>
            <a:endParaRPr lang="it-IT" altLang="it-IT"/>
          </a:p>
        </p:txBody>
      </p:sp>
      <p:sp>
        <p:nvSpPr>
          <p:cNvPr id="1085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6E01968-2F4D-4A50-93BC-AB71B17A2607}" type="slidenum">
              <a:rPr lang="it-IT" altLang="it-IT"/>
              <a:pPr/>
              <a:t>‹N›</a:t>
            </a:fld>
            <a:endParaRPr lang="it-IT" altLang="it-IT"/>
          </a:p>
        </p:txBody>
      </p:sp>
    </p:spTree>
    <p:extLst>
      <p:ext uri="{BB962C8B-B14F-4D97-AF65-F5344CB8AC3E}">
        <p14:creationId xmlns:p14="http://schemas.microsoft.com/office/powerpoint/2010/main" val="13559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A3AA7E5-9916-4D13-AC14-F77CF996F781}" type="slidenum">
              <a:rPr lang="it-IT" altLang="it-IT"/>
              <a:pPr/>
              <a:t>‹N›</a:t>
            </a:fld>
            <a:endParaRPr lang="it-IT" altLang="it-IT"/>
          </a:p>
        </p:txBody>
      </p:sp>
    </p:spTree>
    <p:extLst>
      <p:ext uri="{BB962C8B-B14F-4D97-AF65-F5344CB8AC3E}">
        <p14:creationId xmlns:p14="http://schemas.microsoft.com/office/powerpoint/2010/main" val="78886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463550"/>
            <a:ext cx="1939925" cy="574516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2138" cy="5745163"/>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CE42120B-0FA6-477C-A703-17FC63353F77}" type="slidenum">
              <a:rPr lang="it-IT" altLang="it-IT"/>
              <a:pPr/>
              <a:t>‹N›</a:t>
            </a:fld>
            <a:endParaRPr lang="it-IT" altLang="it-IT"/>
          </a:p>
        </p:txBody>
      </p:sp>
    </p:spTree>
    <p:extLst>
      <p:ext uri="{BB962C8B-B14F-4D97-AF65-F5344CB8AC3E}">
        <p14:creationId xmlns:p14="http://schemas.microsoft.com/office/powerpoint/2010/main" val="280318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B2DDB1DA-117F-2749-B7F6-059FF4E744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55958E70-79FA-AD47-AD8B-84E071A8AE98}"/>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6D8BEF9C-51CF-A54C-9489-F5DE9463BCA5}" type="slidenum">
              <a:rPr lang="it-IT" altLang="it-IT" sz="800"/>
              <a:pPr algn="ctr"/>
              <a:t>‹N›</a:t>
            </a:fld>
            <a:endParaRPr lang="it-IT" altLang="it-IT" sz="1400"/>
          </a:p>
        </p:txBody>
      </p:sp>
    </p:spTree>
    <p:extLst>
      <p:ext uri="{BB962C8B-B14F-4D97-AF65-F5344CB8AC3E}">
        <p14:creationId xmlns:p14="http://schemas.microsoft.com/office/powerpoint/2010/main" val="177698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AAA5841-E90F-401D-A262-6A1466135DF0}" type="slidenum">
              <a:rPr lang="it-IT" altLang="it-IT"/>
              <a:pPr/>
              <a:t>‹N›</a:t>
            </a:fld>
            <a:endParaRPr lang="it-IT" altLang="it-IT"/>
          </a:p>
        </p:txBody>
      </p:sp>
    </p:spTree>
    <p:extLst>
      <p:ext uri="{BB962C8B-B14F-4D97-AF65-F5344CB8AC3E}">
        <p14:creationId xmlns:p14="http://schemas.microsoft.com/office/powerpoint/2010/main" val="81323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8FDBA6B-88B6-4E02-A87A-E7F8AA473777}" type="slidenum">
              <a:rPr lang="it-IT" altLang="it-IT"/>
              <a:pPr/>
              <a:t>‹N›</a:t>
            </a:fld>
            <a:endParaRPr lang="it-IT" altLang="it-IT"/>
          </a:p>
        </p:txBody>
      </p:sp>
    </p:spTree>
    <p:extLst>
      <p:ext uri="{BB962C8B-B14F-4D97-AF65-F5344CB8AC3E}">
        <p14:creationId xmlns:p14="http://schemas.microsoft.com/office/powerpoint/2010/main" val="28333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84E320-D83E-40C9-8C64-0C8BDEFB3BAF}" type="slidenum">
              <a:rPr lang="it-IT" altLang="it-IT"/>
              <a:pPr/>
              <a:t>‹N›</a:t>
            </a:fld>
            <a:endParaRPr lang="it-IT" altLang="it-IT"/>
          </a:p>
        </p:txBody>
      </p:sp>
    </p:spTree>
    <p:extLst>
      <p:ext uri="{BB962C8B-B14F-4D97-AF65-F5344CB8AC3E}">
        <p14:creationId xmlns:p14="http://schemas.microsoft.com/office/powerpoint/2010/main" val="159394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086430F-717E-44AE-8249-85F3B179956E}" type="slidenum">
              <a:rPr lang="it-IT" altLang="it-IT"/>
              <a:pPr/>
              <a:t>‹N›</a:t>
            </a:fld>
            <a:endParaRPr lang="it-IT" altLang="it-IT"/>
          </a:p>
        </p:txBody>
      </p:sp>
    </p:spTree>
    <p:extLst>
      <p:ext uri="{BB962C8B-B14F-4D97-AF65-F5344CB8AC3E}">
        <p14:creationId xmlns:p14="http://schemas.microsoft.com/office/powerpoint/2010/main" val="10755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7E40246-5EFC-4576-8450-B546C7FAB9FB}" type="slidenum">
              <a:rPr lang="it-IT" altLang="it-IT"/>
              <a:pPr/>
              <a:t>‹N›</a:t>
            </a:fld>
            <a:endParaRPr lang="it-IT" altLang="it-IT"/>
          </a:p>
        </p:txBody>
      </p:sp>
    </p:spTree>
    <p:extLst>
      <p:ext uri="{BB962C8B-B14F-4D97-AF65-F5344CB8AC3E}">
        <p14:creationId xmlns:p14="http://schemas.microsoft.com/office/powerpoint/2010/main" val="232081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9EECDB40-7721-48A9-903D-198705E5B145}" type="slidenum">
              <a:rPr lang="it-IT" altLang="it-IT"/>
              <a:pPr/>
              <a:t>‹N›</a:t>
            </a:fld>
            <a:endParaRPr lang="it-IT" altLang="it-IT"/>
          </a:p>
        </p:txBody>
      </p:sp>
    </p:spTree>
    <p:extLst>
      <p:ext uri="{BB962C8B-B14F-4D97-AF65-F5344CB8AC3E}">
        <p14:creationId xmlns:p14="http://schemas.microsoft.com/office/powerpoint/2010/main" val="130347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17EF832-1D2A-4487-9524-60F02B6BAA70}" type="slidenum">
              <a:rPr lang="it-IT" altLang="it-IT"/>
              <a:pPr/>
              <a:t>‹N›</a:t>
            </a:fld>
            <a:endParaRPr lang="it-IT" altLang="it-IT"/>
          </a:p>
        </p:txBody>
      </p:sp>
    </p:spTree>
    <p:extLst>
      <p:ext uri="{BB962C8B-B14F-4D97-AF65-F5344CB8AC3E}">
        <p14:creationId xmlns:p14="http://schemas.microsoft.com/office/powerpoint/2010/main" val="292105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6D0F5AD-4FAD-4FF1-B9ED-B4D8527AEBF4}" type="slidenum">
              <a:rPr lang="it-IT" altLang="it-IT"/>
              <a:pPr/>
              <a:t>‹N›</a:t>
            </a:fld>
            <a:endParaRPr lang="it-IT" altLang="it-IT"/>
          </a:p>
        </p:txBody>
      </p:sp>
    </p:spTree>
    <p:extLst>
      <p:ext uri="{BB962C8B-B14F-4D97-AF65-F5344CB8AC3E}">
        <p14:creationId xmlns:p14="http://schemas.microsoft.com/office/powerpoint/2010/main" val="391893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64463"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876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924083F0-2A3D-4FF5-803C-AFBFAAB50D2B}"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2492896"/>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SISTEMA GENITALE </a:t>
            </a:r>
            <a:br>
              <a:rPr lang="it-IT" altLang="it-IT" sz="3600" b="1" dirty="0">
                <a:solidFill>
                  <a:schemeClr val="tx1"/>
                </a:solidFill>
                <a:latin typeface="Gurmukhi MN" panose="02020600050405020304" pitchFamily="18" charset="0"/>
                <a:cs typeface="Gurmukhi MN" panose="02020600050405020304" pitchFamily="18" charset="0"/>
              </a:rPr>
            </a:br>
            <a:r>
              <a:rPr lang="it-IT" altLang="it-IT" sz="3600" b="1" dirty="0" err="1">
                <a:solidFill>
                  <a:schemeClr val="tx1"/>
                </a:solidFill>
                <a:latin typeface="Gurmukhi MN" panose="02020600050405020304" pitchFamily="18" charset="0"/>
                <a:cs typeface="Gurmukhi MN" panose="02020600050405020304" pitchFamily="18" charset="0"/>
              </a:rPr>
              <a:t>F</a:t>
            </a:r>
            <a:r>
              <a:rPr lang="it-IT" altLang="it-IT" sz="3600" b="1" dirty="0">
                <a:solidFill>
                  <a:schemeClr val="tx1"/>
                </a:solidFill>
                <a:latin typeface="Gurmukhi MN" panose="02020600050405020304" pitchFamily="18" charset="0"/>
                <a:cs typeface="Gurmukhi MN" panose="02020600050405020304" pitchFamily="18" charset="0"/>
              </a:rPr>
              <a:t> E M M I </a:t>
            </a:r>
            <a:r>
              <a:rPr lang="it-IT" altLang="it-IT" sz="3600" b="1" dirty="0" err="1">
                <a:solidFill>
                  <a:schemeClr val="tx1"/>
                </a:solidFill>
                <a:latin typeface="Gurmukhi MN" panose="02020600050405020304" pitchFamily="18" charset="0"/>
                <a:cs typeface="Gurmukhi MN" panose="02020600050405020304" pitchFamily="18" charset="0"/>
              </a:rPr>
              <a:t>N</a:t>
            </a:r>
            <a:r>
              <a:rPr lang="it-IT" altLang="it-IT" sz="3600" b="1" dirty="0">
                <a:solidFill>
                  <a:schemeClr val="tx1"/>
                </a:solidFill>
                <a:latin typeface="Gurmukhi MN" panose="02020600050405020304" pitchFamily="18" charset="0"/>
                <a:cs typeface="Gurmukhi MN" panose="02020600050405020304" pitchFamily="18" charset="0"/>
              </a:rPr>
              <a:t> I L E</a:t>
            </a:r>
            <a:br>
              <a:rPr lang="it-IT" altLang="it-IT" sz="3200" dirty="0">
                <a:latin typeface="Arial Black" panose="020B0A04020102020204" pitchFamily="34" charset="0"/>
              </a:rPr>
            </a:br>
            <a:endParaRPr lang="it-IT" altLang="it-IT" sz="32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404664"/>
            <a:ext cx="9144000" cy="518457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16277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228600" y="0"/>
            <a:ext cx="89154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LEGAMENTO  LARGO DELL’ UTERO </a:t>
            </a:r>
          </a:p>
        </p:txBody>
      </p:sp>
      <p:sp>
        <p:nvSpPr>
          <p:cNvPr id="17410" name="Rectangle 2"/>
          <p:cNvSpPr>
            <a:spLocks noGrp="1" noChangeArrowheads="1"/>
          </p:cNvSpPr>
          <p:nvPr>
            <p:ph type="body" idx="1"/>
          </p:nvPr>
        </p:nvSpPr>
        <p:spPr>
          <a:xfrm>
            <a:off x="467544" y="692696"/>
            <a:ext cx="8363272" cy="6165304"/>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È una struttura del PERITONEO.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Esso si tende a partire dai MARGINI LATERALI dell’ UTERO e raggiunge le PARETI LATERALI della PICCOLA PELVI</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Si pone ANTERIORMENTE (Scavo VESCICO-UTERINO), SUPERIORMENTE e POSTERIORMENTE (scavo RETTO-UTERINO) all’ Utero, proseguendo nel PERITONEO che proviene dall’ INTESTINO RETTO</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err="1">
                <a:solidFill>
                  <a:schemeClr val="tx1"/>
                </a:solidFill>
                <a:latin typeface="Comic Sans MS" panose="030F0902030302020204" pitchFamily="66" charset="0"/>
              </a:rPr>
              <a:t>Puo’</a:t>
            </a:r>
            <a:r>
              <a:rPr lang="it-IT" altLang="it-IT" sz="2500" b="1" dirty="0">
                <a:solidFill>
                  <a:schemeClr val="tx1"/>
                </a:solidFill>
                <a:latin typeface="Comic Sans MS" panose="030F0902030302020204" pitchFamily="66" charset="0"/>
              </a:rPr>
              <a:t> essere paragonato ad una sorta di «telo» (o «lenzuolo») che poggia, in direzione Antero-Posteriore, sul Legamento Rotondo dell’ Utero, sulla Tuba Uterina (MESOSALPINGE) ed infine termina con il MESOVARIO (dove sono contenute le formazioni VASCOLARI e NERVOSE dell’ Ovaio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470772"/>
            <a:ext cx="8937104" cy="6243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260648"/>
            <a:ext cx="9144000" cy="80019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 </a:t>
            </a:r>
          </a:p>
        </p:txBody>
      </p:sp>
      <p:sp>
        <p:nvSpPr>
          <p:cNvPr id="19458" name="Rectangle 2"/>
          <p:cNvSpPr>
            <a:spLocks noGrp="1" noChangeArrowheads="1"/>
          </p:cNvSpPr>
          <p:nvPr>
            <p:ph type="body" idx="1"/>
          </p:nvPr>
        </p:nvSpPr>
        <p:spPr>
          <a:xfrm>
            <a:off x="467544" y="1219200"/>
            <a:ext cx="8136904" cy="56388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L’ apporto sanguifero è di pertinenza sia dell’ Arteria GONADICA sia del Ramo OVARICO dell’ Arteria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Venoso compete ad un PLESSO VENOSO OVARICO, che affluisce sia alla Vena GONADICA sia alla Vena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halkboard" panose="03050602040202020205" pitchFamily="66" charset="77"/>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LINFATICO è prevalentemente attuato ai LINFONODI AORTICI.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1">
            <a:extLst>
              <a:ext uri="{FF2B5EF4-FFF2-40B4-BE49-F238E27FC236}">
                <a16:creationId xmlns:a16="http://schemas.microsoft.com/office/drawing/2014/main" id="{FE329B85-A152-CD46-8FEC-541F543692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576263"/>
            <a:ext cx="89281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062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CE53B1-920E-4E15-AE25-23093C41DA0D}"/>
              </a:ext>
            </a:extLst>
          </p:cNvPr>
          <p:cNvSpPr>
            <a:spLocks noGrp="1"/>
          </p:cNvSpPr>
          <p:nvPr>
            <p:ph type="title"/>
          </p:nvPr>
        </p:nvSpPr>
        <p:spPr>
          <a:xfrm>
            <a:off x="725771" y="187010"/>
            <a:ext cx="7764463" cy="504056"/>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OVAIO</a:t>
            </a:r>
          </a:p>
        </p:txBody>
      </p:sp>
      <p:sp>
        <p:nvSpPr>
          <p:cNvPr id="3" name="Segnaposto contenuto 2">
            <a:extLst>
              <a:ext uri="{FF2B5EF4-FFF2-40B4-BE49-F238E27FC236}">
                <a16:creationId xmlns:a16="http://schemas.microsoft.com/office/drawing/2014/main" id="{85B2625D-BC32-44D4-80E5-2CA5DE68DAE9}"/>
              </a:ext>
            </a:extLst>
          </p:cNvPr>
          <p:cNvSpPr>
            <a:spLocks noGrp="1"/>
          </p:cNvSpPr>
          <p:nvPr>
            <p:ph idx="1"/>
          </p:nvPr>
        </p:nvSpPr>
        <p:spPr>
          <a:xfrm>
            <a:off x="539551" y="692696"/>
            <a:ext cx="8136905" cy="5197572"/>
          </a:xfrm>
        </p:spPr>
        <p:txBody>
          <a:bodyPr/>
          <a:lstStyle/>
          <a:p>
            <a:r>
              <a:rPr lang="it-IT" sz="2400" b="1" dirty="0">
                <a:solidFill>
                  <a:schemeClr val="tx1"/>
                </a:solidFill>
                <a:latin typeface="Comic Sans MS" panose="030F0902030302020204" pitchFamily="66" charset="0"/>
              </a:rPr>
              <a:t>Un EPITELIO CUBICO MONOSTRATIFICATO riveste esternamente l’ Ovaio ed è molto impropriamente definito Epitelio «Germinativo».</a:t>
            </a:r>
          </a:p>
          <a:p>
            <a:r>
              <a:rPr lang="it-IT" sz="2400" b="1" dirty="0">
                <a:solidFill>
                  <a:schemeClr val="tx1"/>
                </a:solidFill>
                <a:latin typeface="Comic Sans MS" panose="030F0902030302020204" pitchFamily="66" charset="0"/>
              </a:rPr>
              <a:t>Nel connettivo, situato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profondamente, si riconoscono i FOLLICOLI OOFORI che racchiudono gli OVOCITI (Oociti) PRIMARI, presenti in NUMERO PREDETERMINATO alla nascita. Essi sono «fermi» nella Prima Divisione Meiotica, che viene ripresa quando si avvia mensilmente il cosiddetto CICLO OVARICO (correlato ai Cicli UTERINO, TUBARICO e VAGINALE).</a:t>
            </a:r>
          </a:p>
          <a:p>
            <a:r>
              <a:rPr lang="it-IT" sz="2400" b="1" dirty="0">
                <a:solidFill>
                  <a:schemeClr val="tx1"/>
                </a:solidFill>
                <a:latin typeface="Comic Sans MS" panose="030F0902030302020204" pitchFamily="66" charset="0"/>
              </a:rPr>
              <a:t>Ad Ovulazione avvenuta, con l’ espulsione dell’ Ovocita Secondario, il «residuo» del Follicolo Ooforo dà luogo al CORPO LUTEO, che provvederà a secernere il PROGESTERONE</a:t>
            </a:r>
          </a:p>
        </p:txBody>
      </p:sp>
    </p:spTree>
    <p:extLst>
      <p:ext uri="{BB962C8B-B14F-4D97-AF65-F5344CB8AC3E}">
        <p14:creationId xmlns:p14="http://schemas.microsoft.com/office/powerpoint/2010/main" val="2033250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8" y="0"/>
            <a:ext cx="8316416" cy="68167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
            <a:extLst>
              <a:ext uri="{FF2B5EF4-FFF2-40B4-BE49-F238E27FC236}">
                <a16:creationId xmlns:a16="http://schemas.microsoft.com/office/drawing/2014/main" id="{32A40698-CF0F-1945-AE88-C588E53900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75646"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461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71800" y="0"/>
            <a:ext cx="3540125" cy="6858000"/>
          </a:xfrm>
          <a:prstGeom prst="rect">
            <a:avLst/>
          </a:prstGeom>
          <a:noFill/>
          <a:ln>
            <a:noFill/>
          </a:ln>
        </p:spPr>
      </p:pic>
    </p:spTree>
    <p:extLst>
      <p:ext uri="{BB962C8B-B14F-4D97-AF65-F5344CB8AC3E}">
        <p14:creationId xmlns:p14="http://schemas.microsoft.com/office/powerpoint/2010/main" val="1119033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U T E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3245100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23980"/>
            <a:ext cx="9144000" cy="81273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PICCOLA  PELVI  FEMMINILE</a:t>
            </a:r>
          </a:p>
        </p:txBody>
      </p:sp>
      <p:pic>
        <p:nvPicPr>
          <p:cNvPr id="6146"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143000" y="1270000"/>
            <a:ext cx="6781800" cy="547687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83568" y="120505"/>
            <a:ext cx="8342776" cy="673749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51520" y="18393"/>
            <a:ext cx="86868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VARIAZIONI DI DIMENSIONI</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615209"/>
            <a:ext cx="5515124" cy="6242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304800" y="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p>
        </p:txBody>
      </p:sp>
      <p:sp>
        <p:nvSpPr>
          <p:cNvPr id="27650" name="Rectangle 2"/>
          <p:cNvSpPr>
            <a:spLocks noGrp="1" noChangeArrowheads="1"/>
          </p:cNvSpPr>
          <p:nvPr>
            <p:ph type="body" idx="1"/>
          </p:nvPr>
        </p:nvSpPr>
        <p:spPr>
          <a:xfrm>
            <a:off x="683568" y="838200"/>
            <a:ext cx="7920880"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Organo CAVO, IMPARI e MEDIANO, che fa parte delle Vie Genitali Femminili.</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È l’ ORGANO della GESTAZIONE</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Presenta una cospicua parete di Muscolatura Liscia, coinvolta sia nell’ aumento di volume dell’ organo nella gravidanza, sia nell’ attuare le contrazioni necessarie all’ espulsione del feto al termine della gravidanza.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Subisce modificazioni mensili della struttura del rivestimento epiteliale del lume (ENDOMETRIO) nell’ ambito del CICLO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MORFOLOGIA MACROSCOPICA</a:t>
            </a:r>
          </a:p>
        </p:txBody>
      </p:sp>
      <p:sp>
        <p:nvSpPr>
          <p:cNvPr id="29698" name="Rectangle 2"/>
          <p:cNvSpPr>
            <a:spLocks noGrp="1" noChangeArrowheads="1"/>
          </p:cNvSpPr>
          <p:nvPr>
            <p:ph type="body" idx="1"/>
          </p:nvPr>
        </p:nvSpPr>
        <p:spPr>
          <a:xfrm>
            <a:off x="0" y="609600"/>
            <a:ext cx="9144000" cy="5715000"/>
          </a:xfrm>
          <a:ln/>
        </p:spPr>
        <p:txBody>
          <a:bodyPr/>
          <a:lstStyle/>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Forma grossolana di PERA ROVESCIATA</a:t>
            </a:r>
          </a:p>
          <a:p>
            <a:pPr marL="0" indent="0" algn="just">
              <a:spcBef>
                <a:spcPts val="700"/>
              </a:spcBef>
              <a:buClr>
                <a:schemeClr val="tx1"/>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panose="03050602040202020205" pitchFamily="66" charset="77"/>
            </a:endParaRPr>
          </a:p>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Presenta le seguenti PORZIONI in senso CRANIO-CAUDALE:</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a:t>
            </a:r>
            <a:r>
              <a:rPr lang="it-IT" altLang="it-IT" sz="2600" b="1" dirty="0">
                <a:solidFill>
                  <a:schemeClr val="tx1"/>
                </a:solidFill>
                <a:latin typeface="Chalkboard" panose="03050602040202020205" pitchFamily="66" charset="77"/>
              </a:rPr>
              <a:t>- FONDO, </a:t>
            </a:r>
            <a:r>
              <a:rPr lang="it-IT" altLang="it-IT" sz="2400" b="1" dirty="0">
                <a:solidFill>
                  <a:schemeClr val="tx1"/>
                </a:solidFill>
                <a:latin typeface="Chalkboard" panose="03050602040202020205" pitchFamily="66" charset="77"/>
              </a:rPr>
              <a:t>con lo sbocco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delle Tube Uterine e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Legamento Rotondo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CORPO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ISTMO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COLLO (o Cervice Uterina)</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157231"/>
            <a:ext cx="3985294" cy="36480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ASPETTI ANATOMO-TOPOGRAFICI</a:t>
            </a:r>
          </a:p>
        </p:txBody>
      </p:sp>
      <p:sp>
        <p:nvSpPr>
          <p:cNvPr id="31746" name="Rectangle 2"/>
          <p:cNvSpPr>
            <a:spLocks noGrp="1" noChangeArrowheads="1"/>
          </p:cNvSpPr>
          <p:nvPr>
            <p:ph type="body" idx="1"/>
          </p:nvPr>
        </p:nvSpPr>
        <p:spPr>
          <a:xfrm>
            <a:off x="467544" y="543951"/>
            <a:ext cx="7848873"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Si localizza </a:t>
            </a:r>
            <a:r>
              <a:rPr lang="it-IT" altLang="it-IT" sz="2600" b="1" dirty="0" err="1">
                <a:solidFill>
                  <a:schemeClr val="tx1"/>
                </a:solidFill>
                <a:latin typeface="Comic Sans MS" panose="030F0902030302020204" pitchFamily="66" charset="0"/>
              </a:rPr>
              <a:t>pressocchè</a:t>
            </a:r>
            <a:r>
              <a:rPr lang="it-IT" altLang="it-IT" sz="2600" b="1" dirty="0">
                <a:solidFill>
                  <a:schemeClr val="tx1"/>
                </a:solidFill>
                <a:latin typeface="Comic Sans MS" panose="030F0902030302020204" pitchFamily="66" charset="0"/>
              </a:rPr>
              <a:t> al CENTRO della PICCOLA PELVI.</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Presenta 2 rilevanti curvature, ANTIVERSIONE ed ANTIFLESSIONE:</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il COLLO UTERINO forma con la VAGINA un ANGOLO APERTO IN AVANTI, detto ANTIVERSIONE FISIOLOGICA;</a:t>
            </a: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il CORPO UTERINO forma con il COLLO UTERINO un ANGOLO APERTO in AVANTI detto ANTIFLESSIONE FISIOLOGICA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0" y="0"/>
            <a:ext cx="9144000" cy="7016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ANTIVERSIONE ed ANTIFLESSIONE</a:t>
            </a:r>
          </a:p>
        </p:txBody>
      </p:sp>
      <p:graphicFrame>
        <p:nvGraphicFramePr>
          <p:cNvPr id="32770" name="Object 2"/>
          <p:cNvGraphicFramePr>
            <a:graphicFrameLocks noChangeAspect="1"/>
          </p:cNvGraphicFramePr>
          <p:nvPr/>
        </p:nvGraphicFramePr>
        <p:xfrm>
          <a:off x="609600" y="701675"/>
          <a:ext cx="7772400" cy="6034088"/>
        </p:xfrm>
        <a:graphic>
          <a:graphicData uri="http://schemas.openxmlformats.org/presentationml/2006/ole">
            <mc:AlternateContent xmlns:mc="http://schemas.openxmlformats.org/markup-compatibility/2006">
              <mc:Choice xmlns:v="urn:schemas-microsoft-com:vml" Requires="v">
                <p:oleObj spid="_x0000_s1026" r:id="rId4" imgW="4434092" imgH="3735310" progId="">
                  <p:embed/>
                </p:oleObj>
              </mc:Choice>
              <mc:Fallback>
                <p:oleObj r:id="rId4" imgW="4434092" imgH="373531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01675"/>
                        <a:ext cx="7772400" cy="603408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4986" y="476672"/>
            <a:ext cx="9095305" cy="6381328"/>
          </a:xfrm>
          <a:prstGeom prst="rect">
            <a:avLst/>
          </a:prstGeom>
          <a:noFill/>
          <a:ln>
            <a:noFill/>
          </a:ln>
          <a:effectLst/>
          <a:extLst>
            <a:ext uri="{909E8E84-426E-40DD-AFC4-6F175D3DCCD1}">
              <a14:hiddenFill xmlns:a14="http://schemas.microsoft.com/office/drawing/2010/main">
                <a:blipFill dpi="0" rotWithShape="0">
                  <a:blip>
                    <a:lum brigh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MEZZI DI FISSITA’ </a:t>
            </a:r>
          </a:p>
        </p:txBody>
      </p:sp>
      <p:sp>
        <p:nvSpPr>
          <p:cNvPr id="34818" name="Rectangle 2"/>
          <p:cNvSpPr>
            <a:spLocks noGrp="1" noChangeArrowheads="1"/>
          </p:cNvSpPr>
          <p:nvPr>
            <p:ph type="body" idx="1"/>
          </p:nvPr>
        </p:nvSpPr>
        <p:spPr>
          <a:xfrm>
            <a:off x="251520" y="605064"/>
            <a:ext cx="8424936" cy="6324600"/>
          </a:xfrm>
          <a:ln/>
        </p:spPr>
        <p:txBody>
          <a:bodyPr/>
          <a:lstStyle/>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 UTERO (con il COLLO UTERINO) è fissato al PAVIMENTO PELVICO tramite la VAGINA</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La PORZIONE SOPRAVAGINALE del COLLO è connessa da un Sistema Muscolo-Fibroso ANTERO-POSTERIORE (</a:t>
            </a:r>
            <a:r>
              <a:rPr lang="it-IT" altLang="it-IT" sz="2400" b="1" dirty="0" err="1">
                <a:solidFill>
                  <a:schemeClr val="tx1"/>
                </a:solidFill>
                <a:latin typeface="Chalkboard" panose="03050602040202020205" pitchFamily="66" charset="77"/>
              </a:rPr>
              <a:t>Pubo</a:t>
            </a:r>
            <a:r>
              <a:rPr lang="it-IT" altLang="it-IT" sz="2400" b="1" dirty="0">
                <a:solidFill>
                  <a:schemeClr val="tx1"/>
                </a:solidFill>
                <a:latin typeface="Chalkboard" panose="03050602040202020205" pitchFamily="66" charset="77"/>
              </a:rPr>
              <a:t>-Vescico-UTERO-Retto-Sacrale)</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Il Sistema dei LEGAMENTI CARDINALI di </a:t>
            </a:r>
            <a:r>
              <a:rPr lang="it-IT" altLang="it-IT" sz="2400" b="1" dirty="0" err="1">
                <a:solidFill>
                  <a:schemeClr val="tx1"/>
                </a:solidFill>
                <a:latin typeface="Chalkboard" panose="03050602040202020205" pitchFamily="66" charset="77"/>
              </a:rPr>
              <a:t>Mackenrodt</a:t>
            </a:r>
            <a:r>
              <a:rPr lang="it-IT" altLang="it-IT" sz="2400" b="1" dirty="0">
                <a:solidFill>
                  <a:schemeClr val="tx1"/>
                </a:solidFill>
                <a:latin typeface="Chalkboard" panose="03050602040202020205" pitchFamily="66" charset="77"/>
              </a:rPr>
              <a:t> connette il Collo Uterino alle Pareti Pelviche Laterali.</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PARAMETRIO: tessuto connettivo lasso sottoperitoneale che circonda la PORZIONE SOPRAVAGINALE del COLLO. Esso continua sia con il CONNETTIVO che circonda gli organi contigui, sia con quello che sta alla base del LEGAMENTO LARGO</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LEGAMENTO ROTONDO: dall’ angolo Supero-Laterale dell’ Utero, attraverso il Canale Inguinale, raggiunge le Grandi Labbra dei Genitali Esterni.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252536" y="2276475"/>
            <a:ext cx="2448272" cy="2232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Arial Black" panose="020B0A04020102020204" pitchFamily="34" charset="0"/>
              </a:rPr>
              <a:t> </a:t>
            </a:r>
            <a:r>
              <a:rPr lang="it-IT" altLang="it-IT" sz="2200" dirty="0">
                <a:solidFill>
                  <a:schemeClr val="tx1"/>
                </a:solidFill>
                <a:latin typeface="Arial Black" panose="020B0A04020102020204" pitchFamily="34" charset="0"/>
              </a:rPr>
              <a:t>LEGAMENTO CARDINALE</a:t>
            </a:r>
          </a:p>
        </p:txBody>
      </p:sp>
      <p:pic>
        <p:nvPicPr>
          <p:cNvPr id="3686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8104"/>
          <a:stretch>
            <a:fillRect/>
          </a:stretch>
        </p:blipFill>
        <p:spPr bwMode="auto">
          <a:xfrm>
            <a:off x="1979613" y="188913"/>
            <a:ext cx="7164387" cy="6461125"/>
          </a:xfrm>
          <a:prstGeom prst="rect">
            <a:avLst/>
          </a:prstGeom>
          <a:noFill/>
          <a:ln>
            <a:noFill/>
          </a:ln>
          <a:effectLst/>
          <a:extLst>
            <a:ext uri="{909E8E84-426E-40DD-AFC4-6F175D3DCCD1}">
              <a14:hiddenFill xmlns:a14="http://schemas.microsoft.com/office/drawing/2010/main">
                <a:blipFill dpi="0" rotWithShape="0">
                  <a:blip>
                    <a:lum bright="-6000" contrast="6000"/>
                  </a:blip>
                  <a:srcRect l="810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Line 3"/>
          <p:cNvSpPr>
            <a:spLocks noChangeShapeType="1"/>
          </p:cNvSpPr>
          <p:nvPr/>
        </p:nvSpPr>
        <p:spPr bwMode="auto">
          <a:xfrm flipV="1">
            <a:off x="2124075" y="3278188"/>
            <a:ext cx="2519363" cy="157162"/>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342900" y="18864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(Cervice)</a:t>
            </a:r>
          </a:p>
        </p:txBody>
      </p:sp>
      <p:sp>
        <p:nvSpPr>
          <p:cNvPr id="39938" name="Rectangle 2"/>
          <p:cNvSpPr>
            <a:spLocks noGrp="1" noChangeArrowheads="1"/>
          </p:cNvSpPr>
          <p:nvPr>
            <p:ph type="body" idx="1"/>
          </p:nvPr>
        </p:nvSpPr>
        <p:spPr>
          <a:xfrm>
            <a:off x="564905" y="1052736"/>
            <a:ext cx="8261549" cy="632460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Di forma </a:t>
            </a:r>
            <a:r>
              <a:rPr lang="it-IT" altLang="it-IT" sz="2600" b="1" dirty="0" err="1">
                <a:solidFill>
                  <a:schemeClr val="tx1"/>
                </a:solidFill>
                <a:latin typeface="Comic Sans MS" panose="030F0902030302020204" pitchFamily="66" charset="0"/>
              </a:rPr>
              <a:t>pressocchè</a:t>
            </a:r>
            <a:r>
              <a:rPr lang="it-IT" altLang="it-IT" sz="2600" b="1" dirty="0">
                <a:solidFill>
                  <a:schemeClr val="tx1"/>
                </a:solidFill>
                <a:latin typeface="Comic Sans MS" panose="030F0902030302020204" pitchFamily="66" charset="0"/>
              </a:rPr>
              <a:t> CILINDRICA</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Vi si </a:t>
            </a: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riconoscere la PORZIONE VAGINALE (INTRAVAGINALE), che sporge all’ interno del CANALE VAGINALE, dove costituisce il cosiddetto MUSO di TINCA, che </a:t>
            </a: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essere apprezzato attraverso l’esame obiettivo con divaricatore.</a:t>
            </a:r>
          </a:p>
          <a:p>
            <a:pPr marL="3175"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Tra le pareti interne della VAGINA e superficie esterna del COLLO c’ è una SPAZIO CIRCOLARE (FORNICE) suddiviso in PORZIONE ANTERIORE, POSTERIORE e PORZIONI LATERALI.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page736_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30325" y="0"/>
            <a:ext cx="6481763" cy="6858000"/>
          </a:xfrm>
          <a:prstGeom prst="rect">
            <a:avLst/>
          </a:prstGeom>
          <a:noFill/>
          <a:ln>
            <a:noFill/>
          </a:ln>
        </p:spPr>
      </p:pic>
    </p:spTree>
    <p:extLst>
      <p:ext uri="{BB962C8B-B14F-4D97-AF65-F5344CB8AC3E}">
        <p14:creationId xmlns:p14="http://schemas.microsoft.com/office/powerpoint/2010/main" val="522358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0" y="0"/>
            <a:ext cx="9144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MUSO DI TINCA</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565918"/>
            <a:ext cx="4655815" cy="627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83" y="548680"/>
            <a:ext cx="8958025" cy="62601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12700"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41986" name="Rectangle 2"/>
          <p:cNvSpPr>
            <a:spLocks noGrp="1" noChangeArrowheads="1"/>
          </p:cNvSpPr>
          <p:nvPr>
            <p:ph type="body" idx="1"/>
          </p:nvPr>
        </p:nvSpPr>
        <p:spPr>
          <a:xfrm>
            <a:off x="683568" y="1223963"/>
            <a:ext cx="8136904"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 irrorazione sanguifera compete all’ Arteria UTERINA (ramo dell’ Arteria ILIACA INTERNA), che decorre serpiginosa lungo il Margine Laterale dell’ Organo. È caratterizzata da numerose Anastomosi.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Vena UTERINA riceve il sangue refluo dal PLESSO VENOSO UTEROVAGINALE</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Il Drenaggio Linfatico si riversa nei LINFONODI AORTICI e ILIACI INTERNI.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solidFill>
                <a:schemeClr val="tx1"/>
              </a:solidFill>
              <a:latin typeface="Arial Black" panose="020B0A04020102020204" pitchFamily="34" charset="0"/>
            </a:endParaRP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0" y="214754"/>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CONFORMAZIONE INTERNA</a:t>
            </a:r>
          </a:p>
        </p:txBody>
      </p:sp>
      <p:sp>
        <p:nvSpPr>
          <p:cNvPr id="47106" name="Rectangle 2"/>
          <p:cNvSpPr>
            <a:spLocks noGrp="1" noChangeArrowheads="1"/>
          </p:cNvSpPr>
          <p:nvPr>
            <p:ph type="body" idx="1"/>
          </p:nvPr>
        </p:nvSpPr>
        <p:spPr>
          <a:xfrm>
            <a:off x="539552" y="836712"/>
            <a:ext cx="7632848"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distinguono:</a:t>
            </a: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CAVITA’ del CORPO e del FONDO, le cui dimensioni sono diverse tra nullipare e </a:t>
            </a:r>
            <a:r>
              <a:rPr lang="it-IT" altLang="it-IT" sz="2800" b="1" dirty="0" err="1">
                <a:solidFill>
                  <a:schemeClr val="tx1"/>
                </a:solidFill>
                <a:latin typeface="Comic Sans MS" panose="030F0902030302020204" pitchFamily="66" charset="0"/>
              </a:rPr>
              <a:t>monopare</a:t>
            </a:r>
            <a:r>
              <a:rPr lang="it-IT" altLang="it-IT" sz="2800" b="1" dirty="0">
                <a:solidFill>
                  <a:schemeClr val="tx1"/>
                </a:solidFill>
                <a:latin typeface="Comic Sans MS" panose="030F0902030302020204" pitchFamily="66" charset="0"/>
              </a:rPr>
              <a:t>/multipare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CANALE CERVICALE (del COLLO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STRUTTURA MICROSCOPICA</a:t>
            </a:r>
          </a:p>
        </p:txBody>
      </p:sp>
      <p:sp>
        <p:nvSpPr>
          <p:cNvPr id="49154" name="Rectangle 2"/>
          <p:cNvSpPr>
            <a:spLocks noGrp="1" noChangeArrowheads="1"/>
          </p:cNvSpPr>
          <p:nvPr>
            <p:ph type="body" idx="1"/>
          </p:nvPr>
        </p:nvSpPr>
        <p:spPr>
          <a:xfrm>
            <a:off x="0" y="838200"/>
            <a:ext cx="9144000" cy="6324600"/>
          </a:xfrm>
          <a:ln/>
        </p:spPr>
        <p:txBody>
          <a:bodyPr/>
          <a:lstStyle/>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Vi si distinguono: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latin typeface="Arial Black" panose="020B0A04020102020204" pitchFamily="34" charset="0"/>
              </a:rPr>
              <a:t>   </a:t>
            </a:r>
            <a:r>
              <a:rPr lang="it-IT" altLang="it-IT" sz="2800" b="1" dirty="0">
                <a:solidFill>
                  <a:schemeClr val="tx1"/>
                </a:solidFill>
                <a:latin typeface="Chalkboard SE" panose="03050602040202020205" pitchFamily="66" charset="77"/>
              </a:rPr>
              <a:t>- TONACA MUCOSA (ENDOMETRIO)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MUSCOLARE (MIOMETRIO)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PIU’ ESTERNA, variamente definita:</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PERIMETRIO, dove ci sia il PERITONEO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(Antero-Supero-Posteriormente)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PARAMETRIO, dove ci sia TESSUTO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CONNETTIVO (Margini Laterali e Regione del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Collo Uterino)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73113"/>
            <a:ext cx="9144000" cy="5311775"/>
          </a:xfrm>
          <a:prstGeom prst="rect">
            <a:avLst/>
          </a:prstGeom>
          <a:noFill/>
          <a:ln>
            <a:noFill/>
          </a:ln>
        </p:spPr>
      </p:pic>
    </p:spTree>
    <p:extLst>
      <p:ext uri="{BB962C8B-B14F-4D97-AF65-F5344CB8AC3E}">
        <p14:creationId xmlns:p14="http://schemas.microsoft.com/office/powerpoint/2010/main" val="1037589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a:t>
            </a:r>
          </a:p>
        </p:txBody>
      </p:sp>
      <p:sp>
        <p:nvSpPr>
          <p:cNvPr id="50178" name="Rectangle 2"/>
          <p:cNvSpPr>
            <a:spLocks noGrp="1" noChangeArrowheads="1"/>
          </p:cNvSpPr>
          <p:nvPr>
            <p:ph type="body" idx="1"/>
          </p:nvPr>
        </p:nvSpPr>
        <p:spPr>
          <a:xfrm>
            <a:off x="611560" y="626505"/>
            <a:ext cx="8064896" cy="655955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Ha uno spessore variabile a seconda delle diverse  FASI del CICLO UTERINO</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 EPITELIO di RIVESTIMENTO è CILINDRICO SEMPLICE </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Lamina Propria sono presenti GHIANDOLE </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stessa Lamina Propria si localizzano DISPOSITIVI VASCOLARI che derivano dalle Arterie ARCUATE del Miometrio: Arterie RETTE (o BASALI) nello STRATO BASALE, mentre le Arterie SPIRALI che risalgono nel cosiddetto STRATO FUNZIONALE</a:t>
            </a:r>
          </a:p>
          <a:p>
            <a:pPr marL="341313" indent="-336550" algn="just">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9" y="188640"/>
            <a:ext cx="9036276" cy="64529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27032"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(II)</a:t>
            </a:r>
          </a:p>
        </p:txBody>
      </p:sp>
      <p:sp>
        <p:nvSpPr>
          <p:cNvPr id="52226" name="Rectangle 2"/>
          <p:cNvSpPr>
            <a:spLocks noGrp="1" noChangeArrowheads="1"/>
          </p:cNvSpPr>
          <p:nvPr>
            <p:ph type="body" idx="1"/>
          </p:nvPr>
        </p:nvSpPr>
        <p:spPr>
          <a:xfrm>
            <a:off x="642784" y="798240"/>
            <a:ext cx="8064896" cy="6324600"/>
          </a:xfrm>
          <a:ln/>
        </p:spPr>
        <p:txBody>
          <a:bodyPr/>
          <a:lstStyle/>
          <a:p>
            <a:pPr marL="4763" indent="0" algn="just">
              <a:spcBef>
                <a:spcPts val="700"/>
              </a:spcBef>
              <a:buClr>
                <a:schemeClr val="tx1"/>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457200"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porzione INTRAVAGINALE del COLLO UTERINO presenta il tipico rivestimento epiteliale della VAGINA, ossia EPITELIO PAVIMENTOSO PLURISTRATIFICATO NON CHERATINIZZATO.</a:t>
            </a:r>
          </a:p>
          <a:p>
            <a:pPr marL="461963"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338138"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19214" y="3706"/>
            <a:ext cx="92964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CICLO UTERINO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FASI DI MODIFICAZIONI dell’ ENDOMETRIO</a:t>
            </a:r>
          </a:p>
        </p:txBody>
      </p:sp>
      <p:sp>
        <p:nvSpPr>
          <p:cNvPr id="55298" name="Rectangle 2"/>
          <p:cNvSpPr>
            <a:spLocks noGrp="1" noChangeArrowheads="1"/>
          </p:cNvSpPr>
          <p:nvPr>
            <p:ph type="body" idx="1"/>
          </p:nvPr>
        </p:nvSpPr>
        <p:spPr>
          <a:xfrm>
            <a:off x="611560" y="1072093"/>
            <a:ext cx="7920880"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Considerando come «Tempo Zero» il giorno d’inizio del Flusso Ematico Mestruale (arco temporale medio 28 </a:t>
            </a:r>
            <a:r>
              <a:rPr lang="it-IT" altLang="it-IT" sz="2800" b="1" dirty="0">
                <a:solidFill>
                  <a:schemeClr val="tx1"/>
                </a:solidFill>
                <a:latin typeface="Comic Sans MS" panose="030F0902030302020204" pitchFamily="66" charset="0"/>
                <a:ea typeface="Cambria Math" panose="02040503050406030204" pitchFamily="18" charset="0"/>
              </a:rPr>
              <a:t>± 5 giorni)</a:t>
            </a: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RIGENERATIVA (1 - 8°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PROLIFERATIVA (8°-  14°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SECRETIVA (14°- 26°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DEGENERATIVA (26°- 28° giorno), che avviene per deficiente irrorazione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711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GENITALE  FEMMINILE</a:t>
            </a:r>
          </a:p>
        </p:txBody>
      </p:sp>
      <p:sp>
        <p:nvSpPr>
          <p:cNvPr id="4098" name="Rectangle 2"/>
          <p:cNvSpPr>
            <a:spLocks noGrp="1" noChangeArrowheads="1"/>
          </p:cNvSpPr>
          <p:nvPr>
            <p:ph type="body" idx="1"/>
          </p:nvPr>
        </p:nvSpPr>
        <p:spPr>
          <a:xfrm>
            <a:off x="382836" y="908720"/>
            <a:ext cx="8761164" cy="6348413"/>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E’ costituito da un insieme di organi deputati a  far “maturare” i GAMETI (cellule germinali) FEMMINILI (OVOCITI), permetterne l’ INCONTRO con i GAMETI MASCHILI ai fini della FECONDAZIONE e favorire lo SVILUPPO del FETO durante la GRAVIDANZA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È costituito da: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GONADE FEMMINILE (OVAIO)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VIE GENITALI:</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TUBE UTERINE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UTERO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VAGINA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GENITALI ESTERNI (VULVA)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In tale Sistema, viene descritta anche la MAMMELLA, che </a:t>
            </a:r>
            <a:r>
              <a:rPr lang="it-IT" altLang="it-IT" sz="2200" b="1" dirty="0" err="1">
                <a:solidFill>
                  <a:schemeClr val="tx1"/>
                </a:solidFill>
                <a:latin typeface="Comic Sans MS" panose="030F0902030302020204" pitchFamily="66" charset="0"/>
              </a:rPr>
              <a:t>puo’essere</a:t>
            </a:r>
            <a:r>
              <a:rPr lang="it-IT" altLang="it-IT" sz="2200" b="1" dirty="0">
                <a:solidFill>
                  <a:schemeClr val="tx1"/>
                </a:solidFill>
                <a:latin typeface="Comic Sans MS" panose="030F0902030302020204" pitchFamily="66" charset="0"/>
              </a:rPr>
              <a:t> considerata una Specializzazione della Cute.</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1788" y="0"/>
            <a:ext cx="8480425" cy="6858000"/>
          </a:xfrm>
          <a:prstGeom prst="rect">
            <a:avLst/>
          </a:prstGeom>
          <a:noFill/>
          <a:ln>
            <a:noFill/>
          </a:ln>
        </p:spPr>
      </p:pic>
    </p:spTree>
    <p:extLst>
      <p:ext uri="{BB962C8B-B14F-4D97-AF65-F5344CB8AC3E}">
        <p14:creationId xmlns:p14="http://schemas.microsoft.com/office/powerpoint/2010/main" val="1915164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65225" y="0"/>
            <a:ext cx="6811963" cy="6858000"/>
          </a:xfrm>
          <a:prstGeom prst="rect">
            <a:avLst/>
          </a:prstGeom>
          <a:noFill/>
          <a:ln>
            <a:noFill/>
          </a:ln>
        </p:spPr>
      </p:pic>
    </p:spTree>
    <p:extLst>
      <p:ext uri="{BB962C8B-B14F-4D97-AF65-F5344CB8AC3E}">
        <p14:creationId xmlns:p14="http://schemas.microsoft.com/office/powerpoint/2010/main" val="701094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25508" y="286762"/>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MIOMETRIO</a:t>
            </a:r>
          </a:p>
        </p:txBody>
      </p:sp>
      <p:sp>
        <p:nvSpPr>
          <p:cNvPr id="58370" name="Rectangle 2"/>
          <p:cNvSpPr>
            <a:spLocks noGrp="1" noChangeArrowheads="1"/>
          </p:cNvSpPr>
          <p:nvPr>
            <p:ph type="body" idx="1"/>
          </p:nvPr>
        </p:nvSpPr>
        <p:spPr>
          <a:xfrm>
            <a:off x="251520" y="908720"/>
            <a:ext cx="8568952" cy="6324600"/>
          </a:xfrm>
          <a:ln/>
        </p:spPr>
        <p:txBody>
          <a:bodyPr/>
          <a:lstStyle/>
          <a:p>
            <a:pPr marL="0" indent="0" algn="just">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È una TONACA MUSCOLARE LISCIA notevolmente SPESSA</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Si distinguono 3 STRATI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Le FIBROCELLULE MUSCOLARI si ipertrofizzano fino a 10 volte la loro dimensione durante la GRAVIDANZA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TUBE  UTERINE</a:t>
            </a:r>
          </a:p>
        </p:txBody>
      </p:sp>
    </p:spTree>
    <p:extLst>
      <p:ext uri="{BB962C8B-B14F-4D97-AF65-F5344CB8AC3E}">
        <p14:creationId xmlns:p14="http://schemas.microsoft.com/office/powerpoint/2010/main" val="2323894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(di </a:t>
            </a:r>
            <a:r>
              <a:rPr lang="it-IT" altLang="it-IT" sz="3200" b="1" dirty="0" err="1">
                <a:solidFill>
                  <a:schemeClr val="tx1"/>
                </a:solidFill>
                <a:latin typeface="Gurmukhi MN" panose="02020600050405020304" pitchFamily="18" charset="0"/>
                <a:cs typeface="Gurmukhi MN" panose="02020600050405020304" pitchFamily="18" charset="0"/>
              </a:rPr>
              <a:t>Falloppio</a:t>
            </a:r>
            <a:r>
              <a:rPr lang="it-IT" altLang="it-IT" sz="3200" b="1" dirty="0">
                <a:solidFill>
                  <a:schemeClr val="tx1"/>
                </a:solidFill>
                <a:latin typeface="Gurmukhi MN" panose="02020600050405020304" pitchFamily="18" charset="0"/>
                <a:cs typeface="Gurmukhi MN" panose="02020600050405020304" pitchFamily="18" charset="0"/>
              </a:rPr>
              <a:t>)</a:t>
            </a:r>
          </a:p>
        </p:txBody>
      </p:sp>
      <p:sp>
        <p:nvSpPr>
          <p:cNvPr id="62466" name="Rectangle 2"/>
          <p:cNvSpPr>
            <a:spLocks noGrp="1" noChangeArrowheads="1"/>
          </p:cNvSpPr>
          <p:nvPr>
            <p:ph type="body" idx="1"/>
          </p:nvPr>
        </p:nvSpPr>
        <p:spPr>
          <a:xfrm>
            <a:off x="827584" y="692696"/>
            <a:ext cx="7776864" cy="58674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Le TUBE UTERINE (Salpingi, Ovidutti) sono ORGANI CAVI PARI che dagli ANGOLI SUPERO-LATERALI dell’ UTERO si portano al POLO SUPERIORE dell’ OVAIO, mantenendo sempre una certa distanza dalla Superficie Ovarica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Accolgono l’ OVOCITA al momento della OVULAZIONE dalla Superficie Ovarica e vi può avvenire la FECONDAZIONE dell’ Ovocita.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Sono INTRAPERITONEALI e rivestite dalla MESOSALPINGE del Legamento Largo dell’ Utero.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342900" y="692696"/>
            <a:ext cx="8458200" cy="98072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64514" name="Rectangle 2"/>
          <p:cNvSpPr>
            <a:spLocks noGrp="1" noChangeArrowheads="1"/>
          </p:cNvSpPr>
          <p:nvPr>
            <p:ph type="body" idx="1"/>
          </p:nvPr>
        </p:nvSpPr>
        <p:spPr>
          <a:xfrm>
            <a:off x="755576" y="2204864"/>
            <a:ext cx="7848872"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La Tuba UTERINA ha una lunghezza sui 12 cm ed un calibro VARIABILE nelle sue differenti porzioni costitutive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xfrm>
            <a:off x="0" y="272380"/>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67586" name="Rectangle 2"/>
          <p:cNvSpPr>
            <a:spLocks noGrp="1" noChangeArrowheads="1"/>
          </p:cNvSpPr>
          <p:nvPr>
            <p:ph type="body" idx="1"/>
          </p:nvPr>
        </p:nvSpPr>
        <p:spPr>
          <a:xfrm>
            <a:off x="755576" y="1340768"/>
            <a:ext cx="7920880" cy="6096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Il lume è rivestito da una TONACA MUCOSA con un EPITELIO CILINDRICO SEMPLICE</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Tramite la LAMINA PROPRIA poggia direttamente sulla TONACA MUSCOLARE</a:t>
            </a: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Esternamente si localizza la TONACA SIEROSA della </a:t>
            </a:r>
            <a:r>
              <a:rPr lang="it-IT" altLang="it-IT" sz="2600" b="1" dirty="0" err="1">
                <a:solidFill>
                  <a:schemeClr val="tx1"/>
                </a:solidFill>
                <a:latin typeface="Comic Sans MS" panose="030F0902030302020204" pitchFamily="66" charset="0"/>
              </a:rPr>
              <a:t>Mesosalpinge</a:t>
            </a:r>
            <a:r>
              <a:rPr lang="it-IT" altLang="it-IT" sz="2600" b="1" dirty="0">
                <a:solidFill>
                  <a:schemeClr val="tx1"/>
                </a:solidFill>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0"/>
            <a:ext cx="5544616" cy="3290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FA51A0D5-F9DB-C341-8484-193CF7E0B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298008"/>
            <a:ext cx="4968552" cy="34012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MAMMELLA</a:t>
            </a:r>
          </a:p>
        </p:txBody>
      </p:sp>
    </p:spTree>
    <p:extLst>
      <p:ext uri="{BB962C8B-B14F-4D97-AF65-F5344CB8AC3E}">
        <p14:creationId xmlns:p14="http://schemas.microsoft.com/office/powerpoint/2010/main" val="2498716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27" y="548680"/>
            <a:ext cx="9024073" cy="54100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O V A I O</a:t>
            </a:r>
          </a:p>
        </p:txBody>
      </p:sp>
    </p:spTree>
    <p:extLst>
      <p:ext uri="{BB962C8B-B14F-4D97-AF65-F5344CB8AC3E}">
        <p14:creationId xmlns:p14="http://schemas.microsoft.com/office/powerpoint/2010/main" val="3156273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260648"/>
            <a:ext cx="9144000" cy="6123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p>
        </p:txBody>
      </p:sp>
      <p:sp>
        <p:nvSpPr>
          <p:cNvPr id="79874" name="Rectangle 2"/>
          <p:cNvSpPr>
            <a:spLocks noGrp="1" noChangeArrowheads="1"/>
          </p:cNvSpPr>
          <p:nvPr>
            <p:ph type="body" idx="1"/>
          </p:nvPr>
        </p:nvSpPr>
        <p:spPr>
          <a:xfrm>
            <a:off x="359532" y="1052736"/>
            <a:ext cx="8424936" cy="6324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un ORGANO PIENO, PARI, che rappresenta un RILIEVO CUTANEO SIMMETRICO situato alla SUPERFICIE TORACICA ANTERIORE, poggiando sulla Fascia del Muscolo GRANDE PETTORALE</a:t>
            </a: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Il riferimento topografico è dato da uno SPAZIO compreso tra la 3a e la 7a COSTA </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il Sito Anatomico dove si localizza la GHIANDOLA MAMMARIA.</a:t>
            </a:r>
          </a:p>
          <a:p>
            <a:pPr marL="339725"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0" y="0"/>
            <a:ext cx="91440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81922" name="Rectangle 2"/>
          <p:cNvSpPr>
            <a:spLocks noGrp="1" noChangeArrowheads="1"/>
          </p:cNvSpPr>
          <p:nvPr>
            <p:ph type="body" idx="1"/>
          </p:nvPr>
        </p:nvSpPr>
        <p:spPr>
          <a:xfrm>
            <a:off x="611560" y="1098139"/>
            <a:ext cx="8208912" cy="5572472"/>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La CUTE che riveste la Mammella è estremamente DISTENSIBILE per permettere le fisiologiche VARIAZIONI DI VOLUME durante varie fasi funzionali.</a:t>
            </a:r>
            <a:endParaRPr lang="it-IT" altLang="it-IT" sz="2200" b="1" dirty="0">
              <a:solidFill>
                <a:schemeClr val="tx1"/>
              </a:solidFill>
              <a:latin typeface="Comic Sans MS" panose="030F0902030302020204" pitchFamily="66" charset="0"/>
              <a:cs typeface="Gurmukhi MN" panose="02020600050405020304" pitchFamily="18" charset="0"/>
            </a:endParaRP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A livello della PORZIONE CENTRALE e SPORGENTE della MAMMELLA si ritrovano :</a:t>
            </a: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200" b="1" dirty="0">
              <a:solidFill>
                <a:schemeClr val="tx1"/>
              </a:solidFill>
              <a:latin typeface="Comic Sans MS" panose="030F0902030302020204" pitchFamily="66" charset="0"/>
              <a:cs typeface="Gurmukhi MN" panose="02020600050405020304" pitchFamily="18" charset="0"/>
            </a:endParaRP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AREOLA: struttura con CUTE PIGMENTATA del diametro sui 3-5 cm, con al centro</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il CAPEZZOLO, rilievo posto (dimensione sui 10 mm), dove si trovano gli sbocchi dei DOTTI ESCRETORI della GHIANDOLA MAMMARIA, accanto e APPARATI PILO-SEBACEI.</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Nel Capezzolo la Cute si presenta RUGOSA e PIGMENTATA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5255" y="260648"/>
            <a:ext cx="9144000" cy="65618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a:t>
            </a:r>
          </a:p>
        </p:txBody>
      </p:sp>
      <p:sp>
        <p:nvSpPr>
          <p:cNvPr id="84994" name="Rectangle 2"/>
          <p:cNvSpPr>
            <a:spLocks noGrp="1" noChangeArrowheads="1"/>
          </p:cNvSpPr>
          <p:nvPr>
            <p:ph type="body" idx="1"/>
          </p:nvPr>
        </p:nvSpPr>
        <p:spPr>
          <a:xfrm>
            <a:off x="251519" y="1124744"/>
            <a:ext cx="8640961"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È una Ghiandola ESOCRINA suddivisa in 15-20 LOBI immersi in Tessuto Adiposo.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si suddivide in LOBULI contenenti distinte GHIANDOLE. </a:t>
            </a: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fa capo ad un proprio DOTTO ESCRETORE o DOTTO GALATTOFORO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xfrm>
            <a:off x="0" y="0"/>
            <a:ext cx="8991600" cy="1219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GHIANDOLA MAMMARIA: SCHEMA STRUTTURALE in VARIE FASI FUNZIONALI</a:t>
            </a:r>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r="2119" b="5919"/>
          <a:stretch>
            <a:fillRect/>
          </a:stretch>
        </p:blipFill>
        <p:spPr bwMode="auto">
          <a:xfrm>
            <a:off x="0" y="1452563"/>
            <a:ext cx="9144000" cy="5405437"/>
          </a:xfrm>
          <a:prstGeom prst="rect">
            <a:avLst/>
          </a:prstGeom>
          <a:noFill/>
          <a:ln>
            <a:noFill/>
          </a:ln>
          <a:effectLst/>
          <a:extLst>
            <a:ext uri="{909E8E84-426E-40DD-AFC4-6F175D3DCCD1}">
              <a14:hiddenFill xmlns:a14="http://schemas.microsoft.com/office/drawing/2010/main">
                <a:blipFill dpi="0" rotWithShape="0">
                  <a:blip/>
                  <a:srcRect r="2119" b="591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9633"/>
            <a:ext cx="4608512" cy="31132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3F8CF659-610E-A74C-AC28-819A36756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748" y="3142867"/>
            <a:ext cx="4248472" cy="3586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0" y="-77788"/>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 ULTRASTRUTTURA</a:t>
            </a:r>
          </a:p>
        </p:txBody>
      </p:sp>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454025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45C0161-6532-4445-BD82-35DADC5B39EE}"/>
              </a:ext>
            </a:extLst>
          </p:cNvPr>
          <p:cNvSpPr>
            <a:spLocks noGrp="1"/>
          </p:cNvSpPr>
          <p:nvPr>
            <p:ph type="title"/>
          </p:nvPr>
        </p:nvSpPr>
        <p:spPr>
          <a:xfrm>
            <a:off x="0" y="13535"/>
            <a:ext cx="9144000" cy="967194"/>
          </a:xfrm>
        </p:spPr>
        <p:txBody>
          <a:bodyPr/>
          <a:lstStyle/>
          <a:p>
            <a:r>
              <a:rPr lang="it-IT" sz="3200" b="1" dirty="0">
                <a:solidFill>
                  <a:schemeClr val="tx1"/>
                </a:solidFill>
                <a:latin typeface="Gurmukhi MN" panose="02020600050405020304" pitchFamily="18" charset="0"/>
                <a:cs typeface="Gurmukhi MN" panose="02020600050405020304" pitchFamily="18" charset="0"/>
              </a:rPr>
              <a:t>MAMMELLA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5" name="Segnaposto contenuto 4">
            <a:extLst>
              <a:ext uri="{FF2B5EF4-FFF2-40B4-BE49-F238E27FC236}">
                <a16:creationId xmlns:a16="http://schemas.microsoft.com/office/drawing/2014/main" id="{8810DDB0-543C-874E-B69B-6D8B2C8661A8}"/>
              </a:ext>
            </a:extLst>
          </p:cNvPr>
          <p:cNvSpPr>
            <a:spLocks noGrp="1"/>
          </p:cNvSpPr>
          <p:nvPr>
            <p:ph idx="1"/>
          </p:nvPr>
        </p:nvSpPr>
        <p:spPr>
          <a:xfrm>
            <a:off x="188676" y="1124744"/>
            <a:ext cx="8964488" cy="5373216"/>
          </a:xfrm>
        </p:spPr>
        <p:txBody>
          <a:bodyPr/>
          <a:lstStyle/>
          <a:p>
            <a:r>
              <a:rPr lang="it-IT" sz="2800" b="1" dirty="0">
                <a:solidFill>
                  <a:schemeClr val="tx1"/>
                </a:solidFill>
                <a:latin typeface="Chalkboard SE" panose="03050602040202020205" pitchFamily="66" charset="77"/>
              </a:rPr>
              <a:t>L’ apporto Sanguifero deriva da diverse Arterie che si diramano dall’ ARTERIA SUCCLAVIA, in particolare dall’ Arteria TORACICA INTERNA.</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VENOSO si riversa nel circolo della VENA SUCCLAVIA, tramite rami corrispondenti a quelli Arteriosi.</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LINFATICO è riversato prevalentemente nei LINFONODI ASCELLARI </a:t>
            </a:r>
          </a:p>
        </p:txBody>
      </p:sp>
    </p:spTree>
    <p:extLst>
      <p:ext uri="{BB962C8B-B14F-4D97-AF65-F5344CB8AC3E}">
        <p14:creationId xmlns:p14="http://schemas.microsoft.com/office/powerpoint/2010/main" val="455366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95" y="-1326"/>
            <a:ext cx="8111069" cy="67426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179388" y="2636838"/>
            <a:ext cx="3455987" cy="17287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 DRENAGGIO LINFATICO</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0"/>
            <a:ext cx="57864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0" y="18864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SUDDIVISIONE in QUADRANTI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 fini di terapia chirurgica)</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628775"/>
            <a:ext cx="5927725" cy="5259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a:t>
            </a:r>
          </a:p>
        </p:txBody>
      </p:sp>
      <p:sp>
        <p:nvSpPr>
          <p:cNvPr id="8194" name="Rectangle 2"/>
          <p:cNvSpPr>
            <a:spLocks noGrp="1" noChangeArrowheads="1"/>
          </p:cNvSpPr>
          <p:nvPr>
            <p:ph type="body" idx="1"/>
          </p:nvPr>
        </p:nvSpPr>
        <p:spPr>
          <a:xfrm>
            <a:off x="539552" y="740696"/>
            <a:ext cx="8280920" cy="60960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Organo PIENO, PARI, localizzato nella Piccola Pelvi.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È la GONADE FEMMINILE, dove avvengono i processi di «maturazione» dei GAMETI FEMMINILI (OVOCITI) contenuti nei FOLLICOLI OOFORI.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È deputato, inoltre, alla produzione di Ormoni Steroidei Femminili (ESTROGENI, dalla Teca Connettivale che circonda i Follicoli, e PROGESTERONE dal Corpo Luteo), per cui funge anche da Ghiandola Endocrina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latin typeface="Arial Black" panose="020B0A04020102020204" pitchFamily="34" charset="0"/>
            </a:endParaRPr>
          </a:p>
        </p:txBody>
      </p:sp>
    </p:spTree>
    <p:extLst>
      <p:ext uri="{BB962C8B-B14F-4D97-AF65-F5344CB8AC3E}">
        <p14:creationId xmlns:p14="http://schemas.microsoft.com/office/powerpoint/2010/main" val="22456208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ASPETTI TOPOGRAFICI</a:t>
            </a:r>
          </a:p>
        </p:txBody>
      </p:sp>
      <p:sp>
        <p:nvSpPr>
          <p:cNvPr id="11266" name="Rectangle 2"/>
          <p:cNvSpPr>
            <a:spLocks noGrp="1" noChangeArrowheads="1"/>
          </p:cNvSpPr>
          <p:nvPr>
            <p:ph type="body" idx="1"/>
          </p:nvPr>
        </p:nvSpPr>
        <p:spPr>
          <a:xfrm>
            <a:off x="251520" y="692696"/>
            <a:ext cx="8712968" cy="5760640"/>
          </a:xfrm>
          <a:ln/>
        </p:spPr>
        <p:txBody>
          <a:bodyPr/>
          <a:lstStyle/>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È localizzato nella Piccola Pelvi. </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È un Organo INTRAPERITONEALE.</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Il suo ASSE MAGGIORE è disposto quasi Verticalmente nelle Nullipare, mentre si presenta quasi Orizzontale dopo che sia avvenuto almeno una gravidanza.</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Questa situazione si spiega con l’aumento di volume dell’ Utero, che si solleva notevolmente nella Cavità Addominale, e successivamente ritorna nella sua posizione iniziale. </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L’ ovaio subisce notevoli spostamenti, essendo intimamente correlato all’ Utero, sia con il LEGAMENTO LARGO, sia con il LEGAMENTO UTERO-OVARICO</a:t>
            </a:r>
          </a:p>
          <a:p>
            <a:pPr marL="341313" indent="-334963">
              <a:lnSpc>
                <a:spcPct val="90000"/>
              </a:lnSpc>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latin typeface="Arial Black" panose="020B0A04020102020204" pitchFamily="34" charset="0"/>
              </a:rPr>
              <a:t>   </a:t>
            </a:r>
          </a:p>
        </p:txBody>
      </p:sp>
    </p:spTree>
    <p:extLst>
      <p:ext uri="{BB962C8B-B14F-4D97-AF65-F5344CB8AC3E}">
        <p14:creationId xmlns:p14="http://schemas.microsoft.com/office/powerpoint/2010/main" val="25190897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5" y="188640"/>
            <a:ext cx="9078835" cy="65391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43421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9189" y="116632"/>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a:t>
            </a:r>
          </a:p>
        </p:txBody>
      </p:sp>
      <p:sp>
        <p:nvSpPr>
          <p:cNvPr id="9218" name="Rectangle 2"/>
          <p:cNvSpPr>
            <a:spLocks noGrp="1" noChangeArrowheads="1"/>
          </p:cNvSpPr>
          <p:nvPr>
            <p:ph type="body" idx="1"/>
          </p:nvPr>
        </p:nvSpPr>
        <p:spPr>
          <a:xfrm>
            <a:off x="323528" y="1052736"/>
            <a:ext cx="8352928" cy="56388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La morfologia dell’ Ovaio viene riferita alla posizione tipica delle nullipare, ossia Asse Maggiore Verticale.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Presenta la forma di una Mandorla, dove si possono distinguere: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FACCIA MEDIALE in rapporto con le Anse Intestinali;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FACCIA LATERALE, che si rivolge verso la parete pelvica;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MARGINE ANTERIORE, con l’ ILO dove giunge la formazione peritoneale del MESOVARIO (porzione del Legamento Largo Uterino) contenente vasi e innervazione;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MARGINE POSTERIORE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POLO SUPERIORE, con Legamento Sospensore (giunge a livello di L4) e con rapporto di estrema vicinanza con la Tuba Uterina (non contatto diretto) </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POLO INFERIORE, con Legamento Utero-Ovarico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7738731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2804</TotalTime>
  <Words>1890</Words>
  <Application>Microsoft Office PowerPoint</Application>
  <PresentationFormat>Presentazione su schermo (4:3)</PresentationFormat>
  <Paragraphs>234</Paragraphs>
  <Slides>59</Slides>
  <Notes>46</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0</vt:i4>
      </vt:variant>
      <vt:variant>
        <vt:lpstr>Titoli diapositive</vt:lpstr>
      </vt:variant>
      <vt:variant>
        <vt:i4>59</vt:i4>
      </vt:variant>
    </vt:vector>
  </HeadingPairs>
  <TitlesOfParts>
    <vt:vector size="72" baseType="lpstr">
      <vt:lpstr>ＭＳ Ｐゴシック</vt:lpstr>
      <vt:lpstr>SimSun</vt:lpstr>
      <vt:lpstr>Arial</vt:lpstr>
      <vt:lpstr>Arial Black</vt:lpstr>
      <vt:lpstr>Cambria Math</vt:lpstr>
      <vt:lpstr>Chalkboard</vt:lpstr>
      <vt:lpstr>Chalkboard SE</vt:lpstr>
      <vt:lpstr>Comic Sans MS</vt:lpstr>
      <vt:lpstr>Gurmukhi MN</vt:lpstr>
      <vt:lpstr>Lucida Sans Unicode</vt:lpstr>
      <vt:lpstr>Times New Roman</vt:lpstr>
      <vt:lpstr>Wingdings</vt:lpstr>
      <vt:lpstr>Tema di Office</vt:lpstr>
      <vt:lpstr>SISTEMA GENITALE  F E M M I N I L E </vt:lpstr>
      <vt:lpstr>PICCOLA  PELVI  FEMMINILE</vt:lpstr>
      <vt:lpstr>Presentazione standard di PowerPoint</vt:lpstr>
      <vt:lpstr>SISTEMA  GENITALE  FEMMINILE</vt:lpstr>
      <vt:lpstr>O V A I O</vt:lpstr>
      <vt:lpstr>OVAIO</vt:lpstr>
      <vt:lpstr>OVAIO: ASPETTI TOPOGRAFICI</vt:lpstr>
      <vt:lpstr>Presentazione standard di PowerPoint</vt:lpstr>
      <vt:lpstr>OVAIO  CARATTERI MORFOLOGICI</vt:lpstr>
      <vt:lpstr>Presentazione standard di PowerPoint</vt:lpstr>
      <vt:lpstr>LEGAMENTO  LARGO DELL’ UTERO </vt:lpstr>
      <vt:lpstr>Presentazione standard di PowerPoint</vt:lpstr>
      <vt:lpstr>OVAIO  VASCOLARIZZAZIONE </vt:lpstr>
      <vt:lpstr>Presentazione standard di PowerPoint</vt:lpstr>
      <vt:lpstr>STRUTTURA DELL’ OVAIO</vt:lpstr>
      <vt:lpstr>Presentazione standard di PowerPoint</vt:lpstr>
      <vt:lpstr>Presentazione standard di PowerPoint</vt:lpstr>
      <vt:lpstr>Presentazione standard di PowerPoint</vt:lpstr>
      <vt:lpstr>U T E R O</vt:lpstr>
      <vt:lpstr>Presentazione standard di PowerPoint</vt:lpstr>
      <vt:lpstr>UTERO: VARIAZIONI DI DIMENSIONI</vt:lpstr>
      <vt:lpstr>UTERO</vt:lpstr>
      <vt:lpstr>UTERO: MORFOLOGIA MACROSCOPICA</vt:lpstr>
      <vt:lpstr>UTERO: ASPETTI ANATOMO-TOPOGRAFICI</vt:lpstr>
      <vt:lpstr>ANTIVERSIONE ed ANTIFLESSIONE</vt:lpstr>
      <vt:lpstr>Presentazione standard di PowerPoint</vt:lpstr>
      <vt:lpstr>UTERO: MEZZI DI FISSITA’ </vt:lpstr>
      <vt:lpstr> LEGAMENTO CARDINALE</vt:lpstr>
      <vt:lpstr>COLLO UTERINO (Cervice)</vt:lpstr>
      <vt:lpstr>COLLO UTERINO: MUSO DI TINCA</vt:lpstr>
      <vt:lpstr>Presentazione standard di PowerPoint</vt:lpstr>
      <vt:lpstr>UTERO VASCOLARIZZAZIONE</vt:lpstr>
      <vt:lpstr>UTERO: CONFORMAZIONE INTERNA</vt:lpstr>
      <vt:lpstr>UTERO: STRUTTURA MICROSCOPICA</vt:lpstr>
      <vt:lpstr>Presentazione standard di PowerPoint</vt:lpstr>
      <vt:lpstr>UTERO: ENDOMETRIO (I)</vt:lpstr>
      <vt:lpstr>Presentazione standard di PowerPoint</vt:lpstr>
      <vt:lpstr>UTERO: ENDOMETRIO (II)</vt:lpstr>
      <vt:lpstr>CICLO UTERINO FASI DI MODIFICAZIONI dell’ ENDOMETRIO</vt:lpstr>
      <vt:lpstr>Presentazione standard di PowerPoint</vt:lpstr>
      <vt:lpstr>Presentazione standard di PowerPoint</vt:lpstr>
      <vt:lpstr>MIOMETRIO</vt:lpstr>
      <vt:lpstr>TUBE  UTERINE</vt:lpstr>
      <vt:lpstr>TUBE  UTERINE (di Falloppio)</vt:lpstr>
      <vt:lpstr>TUBE UTERINE  MORFOLOGIA  MACROSCOPICA</vt:lpstr>
      <vt:lpstr>TUBE UTERINE STRUTTURA</vt:lpstr>
      <vt:lpstr>Presentazione standard di PowerPoint</vt:lpstr>
      <vt:lpstr>MAMMELLA</vt:lpstr>
      <vt:lpstr>Presentazione standard di PowerPoint</vt:lpstr>
      <vt:lpstr>MAMMELLA</vt:lpstr>
      <vt:lpstr>MAMMELLA MORFOLOGIA MACROSCOPICA</vt:lpstr>
      <vt:lpstr>GHIANDOLA MAMMARIA</vt:lpstr>
      <vt:lpstr>GHIANDOLA MAMMARIA: SCHEMA STRUTTURALE in VARIE FASI FUNZIONALI</vt:lpstr>
      <vt:lpstr>Presentazione standard di PowerPoint</vt:lpstr>
      <vt:lpstr>GHIANDOLA MAMMARIA ULTRASTRUTTURA</vt:lpstr>
      <vt:lpstr>MAMMELLA VASCOLARIZZAZIONE</vt:lpstr>
      <vt:lpstr>Presentazione standard di PowerPoint</vt:lpstr>
      <vt:lpstr>MAMMELLA: DRENAGGIO LINFATICO</vt:lpstr>
      <vt:lpstr>MAMMELLA SUDDIVISIONE in QUADRANTI  (a fini di terapia chirurgica)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OVARIO</dc:title>
  <dc:creator>Vittorio Grill</dc:creator>
  <cp:lastModifiedBy>VITTORIO GRILL</cp:lastModifiedBy>
  <cp:revision>402</cp:revision>
  <cp:lastPrinted>2020-02-22T16:24:15Z</cp:lastPrinted>
  <dcterms:created xsi:type="dcterms:W3CDTF">2001-04-16T09:29:16Z</dcterms:created>
  <dcterms:modified xsi:type="dcterms:W3CDTF">2023-10-24T13:52:09Z</dcterms:modified>
</cp:coreProperties>
</file>