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51" r:id="rId2"/>
  </p:sldMasterIdLst>
  <p:notesMasterIdLst>
    <p:notesMasterId r:id="rId52"/>
  </p:notesMasterIdLst>
  <p:sldIdLst>
    <p:sldId id="296" r:id="rId3"/>
    <p:sldId id="297" r:id="rId4"/>
    <p:sldId id="258" r:id="rId5"/>
    <p:sldId id="257" r:id="rId6"/>
    <p:sldId id="298" r:id="rId7"/>
    <p:sldId id="301" r:id="rId8"/>
    <p:sldId id="260" r:id="rId9"/>
    <p:sldId id="300" r:id="rId10"/>
    <p:sldId id="323" r:id="rId11"/>
    <p:sldId id="324" r:id="rId12"/>
    <p:sldId id="328" r:id="rId13"/>
    <p:sldId id="329" r:id="rId14"/>
    <p:sldId id="302" r:id="rId15"/>
    <p:sldId id="262" r:id="rId16"/>
    <p:sldId id="264" r:id="rId17"/>
    <p:sldId id="266" r:id="rId18"/>
    <p:sldId id="267" r:id="rId19"/>
    <p:sldId id="308" r:id="rId20"/>
    <p:sldId id="303" r:id="rId21"/>
    <p:sldId id="272" r:id="rId22"/>
    <p:sldId id="273" r:id="rId23"/>
    <p:sldId id="274" r:id="rId24"/>
    <p:sldId id="309" r:id="rId25"/>
    <p:sldId id="310" r:id="rId26"/>
    <p:sldId id="280" r:id="rId27"/>
    <p:sldId id="279" r:id="rId28"/>
    <p:sldId id="311" r:id="rId29"/>
    <p:sldId id="312" r:id="rId30"/>
    <p:sldId id="313" r:id="rId31"/>
    <p:sldId id="282" r:id="rId32"/>
    <p:sldId id="315" r:id="rId33"/>
    <p:sldId id="316" r:id="rId34"/>
    <p:sldId id="284" r:id="rId35"/>
    <p:sldId id="317" r:id="rId36"/>
    <p:sldId id="286" r:id="rId37"/>
    <p:sldId id="288" r:id="rId38"/>
    <p:sldId id="319" r:id="rId39"/>
    <p:sldId id="320" r:id="rId40"/>
    <p:sldId id="289" r:id="rId41"/>
    <p:sldId id="290" r:id="rId42"/>
    <p:sldId id="291" r:id="rId43"/>
    <p:sldId id="334" r:id="rId44"/>
    <p:sldId id="335" r:id="rId45"/>
    <p:sldId id="336" r:id="rId46"/>
    <p:sldId id="337" r:id="rId47"/>
    <p:sldId id="338" r:id="rId48"/>
    <p:sldId id="294" r:id="rId49"/>
    <p:sldId id="322" r:id="rId50"/>
    <p:sldId id="321" r:id="rId51"/>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SimSun" panose="02010600030101010101" pitchFamily="2" charset="-122"/>
        <a:cs typeface="+mn-cs"/>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SimSun" panose="02010600030101010101" pitchFamily="2" charset="-122"/>
        <a:cs typeface="+mn-cs"/>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SimSun" panose="02010600030101010101" pitchFamily="2" charset="-122"/>
        <a:cs typeface="+mn-cs"/>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SimSun" panose="02010600030101010101" pitchFamily="2" charset="-122"/>
        <a:cs typeface="+mn-cs"/>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SimSun" panose="02010600030101010101" pitchFamily="2" charset="-122"/>
        <a:cs typeface="+mn-cs"/>
      </a:defRPr>
    </a:lvl5pPr>
    <a:lvl6pPr marL="2286000" algn="l" defTabSz="914400" rtl="0" eaLnBrk="1" latinLnBrk="0" hangingPunct="1">
      <a:defRPr kern="1200">
        <a:solidFill>
          <a:schemeClr val="bg1"/>
        </a:solidFill>
        <a:latin typeface="Arial" panose="020B0604020202020204" pitchFamily="34" charset="0"/>
        <a:ea typeface="SimSun" panose="02010600030101010101" pitchFamily="2" charset="-122"/>
        <a:cs typeface="+mn-cs"/>
      </a:defRPr>
    </a:lvl6pPr>
    <a:lvl7pPr marL="2743200" algn="l" defTabSz="914400" rtl="0" eaLnBrk="1" latinLnBrk="0" hangingPunct="1">
      <a:defRPr kern="1200">
        <a:solidFill>
          <a:schemeClr val="bg1"/>
        </a:solidFill>
        <a:latin typeface="Arial" panose="020B0604020202020204" pitchFamily="34" charset="0"/>
        <a:ea typeface="SimSun" panose="02010600030101010101" pitchFamily="2" charset="-122"/>
        <a:cs typeface="+mn-cs"/>
      </a:defRPr>
    </a:lvl7pPr>
    <a:lvl8pPr marL="3200400" algn="l" defTabSz="914400" rtl="0" eaLnBrk="1" latinLnBrk="0" hangingPunct="1">
      <a:defRPr kern="1200">
        <a:solidFill>
          <a:schemeClr val="bg1"/>
        </a:solidFill>
        <a:latin typeface="Arial" panose="020B0604020202020204" pitchFamily="34" charset="0"/>
        <a:ea typeface="SimSun" panose="02010600030101010101" pitchFamily="2" charset="-122"/>
        <a:cs typeface="+mn-cs"/>
      </a:defRPr>
    </a:lvl8pPr>
    <a:lvl9pPr marL="3657600" algn="l" defTabSz="914400" rtl="0" eaLnBrk="1" latinLnBrk="0" hangingPunct="1">
      <a:defRPr kern="1200">
        <a:solidFill>
          <a:schemeClr val="bg1"/>
        </a:solidFill>
        <a:latin typeface="Arial" panose="020B0604020202020204" pitchFamily="34" charset="0"/>
        <a:ea typeface="SimSun"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41"/>
    <p:restoredTop sz="94789"/>
  </p:normalViewPr>
  <p:slideViewPr>
    <p:cSldViewPr>
      <p:cViewPr varScale="1">
        <p:scale>
          <a:sx n="117" d="100"/>
          <a:sy n="117" d="100"/>
        </p:scale>
        <p:origin x="1752" y="168"/>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5122" name="Rectangle 2"/>
          <p:cNvSpPr>
            <a:spLocks noGrp="1" noRot="1" noChangeAspect="1" noChangeArrowheads="1"/>
          </p:cNvSpPr>
          <p:nvPr>
            <p:ph type="sldImg"/>
          </p:nvPr>
        </p:nvSpPr>
        <p:spPr bwMode="auto">
          <a:xfrm>
            <a:off x="1190625" y="877888"/>
            <a:ext cx="4471988" cy="316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5123" name="Rectangle 3"/>
          <p:cNvSpPr>
            <a:spLocks noGrp="1" noChangeArrowheads="1"/>
          </p:cNvSpPr>
          <p:nvPr>
            <p:ph type="body"/>
          </p:nvPr>
        </p:nvSpPr>
        <p:spPr bwMode="auto">
          <a:xfrm>
            <a:off x="1060450" y="4349750"/>
            <a:ext cx="4737100" cy="3509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it-IT" altLang="it-IT"/>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0"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186533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6" name="Rectangle 2"/>
          <p:cNvSpPr txBox="1">
            <a:spLocks noGrp="1" noChangeArrowheads="1"/>
          </p:cNvSpPr>
          <p:nvPr>
            <p:ph type="body" idx="1"/>
          </p:nvPr>
        </p:nvSpPr>
        <p:spPr bwMode="auto">
          <a:xfrm>
            <a:off x="1060450" y="4344988"/>
            <a:ext cx="4740275" cy="3522662"/>
          </a:xfrm>
          <a:prstGeom prst="rect">
            <a:avLst/>
          </a:prstGeo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8243F5C9-765C-414D-ADCC-3FC3BB33F73B}"/>
              </a:ext>
            </a:extLst>
          </p:cNvPr>
          <p:cNvSpPr>
            <a:spLocks noGrp="1" noChangeArrowheads="1"/>
          </p:cNvSpPr>
          <p:nvPr>
            <p:ph type="sldNum"/>
          </p:nvPr>
        </p:nvSpPr>
        <p:spPr>
          <a:ln/>
        </p:spPr>
        <p:txBody>
          <a:bodyPr/>
          <a:lstStyle/>
          <a:p>
            <a:fld id="{9ADEAD46-EC3A-B04C-AA76-E2B89EE73F0D}" type="slidenum">
              <a:rPr lang="it-IT" altLang="it-IT"/>
              <a:pPr/>
              <a:t>19</a:t>
            </a:fld>
            <a:endParaRPr lang="it-IT" altLang="it-IT"/>
          </a:p>
        </p:txBody>
      </p:sp>
      <p:sp>
        <p:nvSpPr>
          <p:cNvPr id="29697" name="Text Box 1">
            <a:extLst>
              <a:ext uri="{FF2B5EF4-FFF2-40B4-BE49-F238E27FC236}">
                <a16:creationId xmlns:a16="http://schemas.microsoft.com/office/drawing/2014/main" id="{AFC25263-C836-C946-84FC-56E2FEBEA4E5}"/>
              </a:ext>
            </a:extLst>
          </p:cNvPr>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698" name="Text Box 2">
            <a:extLst>
              <a:ext uri="{FF2B5EF4-FFF2-40B4-BE49-F238E27FC236}">
                <a16:creationId xmlns:a16="http://schemas.microsoft.com/office/drawing/2014/main" id="{504B7943-8562-E248-8379-CAAA00B4EAE6}"/>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969830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6"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8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0"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4"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8"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4"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6"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4"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4"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925479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2"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0"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4"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898"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22"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4"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78"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dt"/>
          </p:nvPr>
        </p:nvSpPr>
        <p:spPr>
          <a:ln/>
        </p:spPr>
        <p:txBody>
          <a:bodyPr/>
          <a:lstStyle/>
          <a:p>
            <a:r>
              <a:rPr lang="it-IT" altLang="it-IT"/>
              <a:t>A.A 2002/2003</a:t>
            </a:r>
          </a:p>
        </p:txBody>
      </p:sp>
      <p:sp>
        <p:nvSpPr>
          <p:cNvPr id="7" name="Rectangle 12"/>
          <p:cNvSpPr>
            <a:spLocks noGrp="1" noChangeArrowheads="1"/>
          </p:cNvSpPr>
          <p:nvPr>
            <p:ph type="sldNum"/>
          </p:nvPr>
        </p:nvSpPr>
        <p:spPr>
          <a:ln/>
        </p:spPr>
        <p:txBody>
          <a:bodyPr/>
          <a:lstStyle/>
          <a:p>
            <a:fld id="{E5A09B6B-30D1-455C-8F96-B641D3C913E2}" type="slidenum">
              <a:rPr lang="it-IT" altLang="it-IT"/>
              <a:pPr/>
              <a:t>10</a:t>
            </a:fld>
            <a:endParaRPr lang="it-IT" altLang="it-IT"/>
          </a:p>
        </p:txBody>
      </p:sp>
      <p:sp>
        <p:nvSpPr>
          <p:cNvPr id="4608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Rectangle 2"/>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1860654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8"/>
          <p:cNvSpPr>
            <a:spLocks noGrp="1" noChangeArrowheads="1"/>
          </p:cNvSpPr>
          <p:nvPr>
            <p:ph type="dt"/>
          </p:nvPr>
        </p:nvSpPr>
        <p:spPr>
          <a:ln/>
        </p:spPr>
        <p:txBody>
          <a:bodyPr/>
          <a:lstStyle/>
          <a:p>
            <a:r>
              <a:rPr lang="it-IT" altLang="it-IT"/>
              <a:t>A.A 2002/2003</a:t>
            </a:r>
          </a:p>
        </p:txBody>
      </p:sp>
      <p:sp>
        <p:nvSpPr>
          <p:cNvPr id="7" name="Rectangle 12"/>
          <p:cNvSpPr>
            <a:spLocks noGrp="1" noChangeArrowheads="1"/>
          </p:cNvSpPr>
          <p:nvPr>
            <p:ph type="sldNum"/>
          </p:nvPr>
        </p:nvSpPr>
        <p:spPr>
          <a:ln/>
        </p:spPr>
        <p:txBody>
          <a:bodyPr/>
          <a:lstStyle/>
          <a:p>
            <a:fld id="{C25FBB20-9E08-48D0-909B-EB7AFC81B9DA}" type="slidenum">
              <a:rPr lang="it-IT" altLang="it-IT"/>
              <a:pPr/>
              <a:t>11</a:t>
            </a:fld>
            <a:endParaRPr lang="it-IT" altLang="it-IT"/>
          </a:p>
        </p:txBody>
      </p:sp>
      <p:sp>
        <p:nvSpPr>
          <p:cNvPr id="532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0" name="Rectangle 2"/>
          <p:cNvSpPr txBox="1">
            <a:spLocks noGrp="1" noChangeArrowheads="1"/>
          </p:cNvSpPr>
          <p:nvPr>
            <p:ph type="body" idx="1"/>
          </p:nvPr>
        </p:nvSpPr>
        <p:spPr bwMode="auto">
          <a:xfrm>
            <a:off x="914400" y="4343400"/>
            <a:ext cx="50276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654418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numero diapositiva 9"/>
          <p:cNvSpPr txBox="1">
            <a:spLocks noGrp="1"/>
          </p:cNvSpPr>
          <p:nvPr>
            <p:ph type="sldNum" sz="quarter" idx="5"/>
          </p:nvPr>
        </p:nvSpPr>
        <p:spPr>
          <a:ln/>
        </p:spPr>
        <p:txBody>
          <a:bodyPr vert="horz" wrap="square" lIns="90000" tIns="46800" rIns="90000" bIns="46800" anchor="b" anchorCtr="0" compatLnSpc="1">
            <a:noAutofit/>
          </a:bodyPr>
          <a:lstStyle/>
          <a:p>
            <a:pPr lvl="0"/>
            <a:fld id="{934D4D47-7122-4363-A7D5-1218F0ABBD27}" type="slidenum">
              <a:t>12</a:t>
            </a:fld>
            <a:endParaRPr lang="it-IT"/>
          </a:p>
        </p:txBody>
      </p:sp>
      <p:sp>
        <p:nvSpPr>
          <p:cNvPr id="2" name="Segnaposto immagine diapositiva 1"/>
          <p:cNvSpPr>
            <a:spLocks noGrp="1" noRot="1" noChangeAspect="1"/>
          </p:cNvSpPr>
          <p:nvPr>
            <p:ph type="sldImg"/>
          </p:nvPr>
        </p:nvSpPr>
        <p:spPr>
          <a:xfrm>
            <a:off x="1143000" y="685800"/>
            <a:ext cx="4572000" cy="3429000"/>
          </a:xfrm>
        </p:spPr>
        <p:style>
          <a:lnRef idx="2">
            <a:schemeClr val="accent1">
              <a:shade val="50000"/>
            </a:schemeClr>
          </a:lnRef>
          <a:fillRef idx="1">
            <a:schemeClr val="accent1"/>
          </a:fillRef>
          <a:effectRef idx="0">
            <a:schemeClr val="accent1"/>
          </a:effectRef>
          <a:fontRef idx="minor">
            <a:schemeClr val="lt1"/>
          </a:fontRef>
        </p:style>
      </p:sp>
      <p:sp>
        <p:nvSpPr>
          <p:cNvPr id="3" name="Segnaposto note 2"/>
          <p:cNvSpPr txBox="1">
            <a:spLocks noGrp="1"/>
          </p:cNvSpPr>
          <p:nvPr>
            <p:ph type="body" sz="quarter" idx="1"/>
          </p:nvPr>
        </p:nvSpPr>
        <p:spPr>
          <a:xfrm>
            <a:off x="914400" y="4343400"/>
            <a:ext cx="5029200" cy="4115159"/>
          </a:xfrm>
        </p:spPr>
        <p:txBody>
          <a:bodyPr anchor="ctr" anchorCtr="0"/>
          <a:lstStyle/>
          <a:p>
            <a:endParaRPr lang="it-IT"/>
          </a:p>
        </p:txBody>
      </p:sp>
    </p:spTree>
    <p:extLst>
      <p:ext uri="{BB962C8B-B14F-4D97-AF65-F5344CB8AC3E}">
        <p14:creationId xmlns:p14="http://schemas.microsoft.com/office/powerpoint/2010/main" val="979263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6"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p:cNvSpPr txBox="1">
            <a:spLocks noGrp="1" noChangeArrowheads="1"/>
          </p:cNvSpPr>
          <p:nvPr>
            <p:ph type="body" idx="1"/>
          </p:nvPr>
        </p:nvSpPr>
        <p:spPr bwMode="auto">
          <a:xfrm>
            <a:off x="1060450" y="4349750"/>
            <a:ext cx="4740275" cy="35131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Rectangle 2"/>
          <p:cNvSpPr txBox="1">
            <a:spLocks noGrp="1" noChangeArrowheads="1"/>
          </p:cNvSpPr>
          <p:nvPr>
            <p:ph type="body" idx="1"/>
          </p:nvPr>
        </p:nvSpPr>
        <p:spPr bwMode="auto">
          <a:xfrm>
            <a:off x="1060450" y="4344988"/>
            <a:ext cx="4740275" cy="3522662"/>
          </a:xfrm>
          <a:prstGeom prst="rect">
            <a:avLst/>
          </a:prstGeo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AF95FB56-6A89-4F34-8762-4FA98CC99E38}" type="slidenum">
              <a:rPr lang="it-IT" altLang="it-IT"/>
              <a:pPr/>
              <a:t>‹N›</a:t>
            </a:fld>
            <a:endParaRPr lang="it-IT" altLang="it-IT"/>
          </a:p>
        </p:txBody>
      </p:sp>
    </p:spTree>
    <p:extLst>
      <p:ext uri="{BB962C8B-B14F-4D97-AF65-F5344CB8AC3E}">
        <p14:creationId xmlns:p14="http://schemas.microsoft.com/office/powerpoint/2010/main" val="1599954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07DE3DD8-BFE9-4877-95F3-A93FF4AEA4D1}" type="slidenum">
              <a:rPr lang="it-IT" altLang="it-IT"/>
              <a:pPr/>
              <a:t>‹N›</a:t>
            </a:fld>
            <a:endParaRPr lang="it-IT" altLang="it-IT"/>
          </a:p>
        </p:txBody>
      </p:sp>
    </p:spTree>
    <p:extLst>
      <p:ext uri="{BB962C8B-B14F-4D97-AF65-F5344CB8AC3E}">
        <p14:creationId xmlns:p14="http://schemas.microsoft.com/office/powerpoint/2010/main" val="1098016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18288" y="82550"/>
            <a:ext cx="2052637" cy="599757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82550"/>
            <a:ext cx="6008688" cy="5997575"/>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40B0C6F5-C091-44DD-A376-EEC42F2DDE41}" type="slidenum">
              <a:rPr lang="it-IT" altLang="it-IT"/>
              <a:pPr/>
              <a:t>‹N›</a:t>
            </a:fld>
            <a:endParaRPr lang="it-IT" altLang="it-IT"/>
          </a:p>
        </p:txBody>
      </p:sp>
    </p:spTree>
    <p:extLst>
      <p:ext uri="{BB962C8B-B14F-4D97-AF65-F5344CB8AC3E}">
        <p14:creationId xmlns:p14="http://schemas.microsoft.com/office/powerpoint/2010/main" val="30187938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Tree>
    <p:extLst>
      <p:ext uri="{BB962C8B-B14F-4D97-AF65-F5344CB8AC3E}">
        <p14:creationId xmlns:p14="http://schemas.microsoft.com/office/powerpoint/2010/main" val="3255325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4752462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Tree>
    <p:extLst>
      <p:ext uri="{BB962C8B-B14F-4D97-AF65-F5344CB8AC3E}">
        <p14:creationId xmlns:p14="http://schemas.microsoft.com/office/powerpoint/2010/main" val="3753182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987425" y="2017713"/>
            <a:ext cx="3767138" cy="43180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906963" y="2017713"/>
            <a:ext cx="3767137" cy="4318000"/>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510291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3138468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19705841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32372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Tree>
    <p:extLst>
      <p:ext uri="{BB962C8B-B14F-4D97-AF65-F5344CB8AC3E}">
        <p14:creationId xmlns:p14="http://schemas.microsoft.com/office/powerpoint/2010/main" val="1959717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A1A34959-9AAF-4286-9E2B-03F1DCC1E290}" type="slidenum">
              <a:rPr lang="it-IT" altLang="it-IT"/>
              <a:pPr/>
              <a:t>‹N›</a:t>
            </a:fld>
            <a:endParaRPr lang="it-IT" altLang="it-IT"/>
          </a:p>
        </p:txBody>
      </p:sp>
    </p:spTree>
    <p:extLst>
      <p:ext uri="{BB962C8B-B14F-4D97-AF65-F5344CB8AC3E}">
        <p14:creationId xmlns:p14="http://schemas.microsoft.com/office/powerpoint/2010/main" val="37421633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Tree>
    <p:extLst>
      <p:ext uri="{BB962C8B-B14F-4D97-AF65-F5344CB8AC3E}">
        <p14:creationId xmlns:p14="http://schemas.microsoft.com/office/powerpoint/2010/main" val="22978259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40770237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73850" y="106363"/>
            <a:ext cx="2000250" cy="622935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71513" y="106363"/>
            <a:ext cx="5849937" cy="6229350"/>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6847965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671513" y="106363"/>
            <a:ext cx="7805737" cy="1141412"/>
          </a:xfrm>
        </p:spPr>
        <p:txBody>
          <a:bodyPr/>
          <a:lstStyle/>
          <a:p>
            <a:r>
              <a:rPr lang="it-IT"/>
              <a:t>Fare clic per modificare lo stile del titolo</a:t>
            </a:r>
          </a:p>
        </p:txBody>
      </p:sp>
    </p:spTree>
    <p:extLst>
      <p:ext uri="{BB962C8B-B14F-4D97-AF65-F5344CB8AC3E}">
        <p14:creationId xmlns:p14="http://schemas.microsoft.com/office/powerpoint/2010/main" val="36072143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figure">
    <p:spTree>
      <p:nvGrpSpPr>
        <p:cNvPr id="1" name=""/>
        <p:cNvGrpSpPr/>
        <p:nvPr/>
      </p:nvGrpSpPr>
      <p:grpSpPr>
        <a:xfrm>
          <a:off x="0" y="0"/>
          <a:ext cx="0" cy="0"/>
          <a:chOff x="0" y="0"/>
          <a:chExt cx="0" cy="0"/>
        </a:xfrm>
      </p:grpSpPr>
      <p:pic>
        <p:nvPicPr>
          <p:cNvPr id="2" name="Picture 9" descr="LOGO">
            <a:extLst>
              <a:ext uri="{FF2B5EF4-FFF2-40B4-BE49-F238E27FC236}">
                <a16:creationId xmlns:a16="http://schemas.microsoft.com/office/drawing/2014/main" id="{18651FEC-7297-604A-884A-A84148EFD2E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21600" y="6623050"/>
            <a:ext cx="1435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09">
            <a:extLst>
              <a:ext uri="{FF2B5EF4-FFF2-40B4-BE49-F238E27FC236}">
                <a16:creationId xmlns:a16="http://schemas.microsoft.com/office/drawing/2014/main" id="{D3071FB9-F02C-6A40-90B8-C91F91477F0B}"/>
              </a:ext>
            </a:extLst>
          </p:cNvPr>
          <p:cNvSpPr>
            <a:spLocks noGrp="1" noChangeArrowheads="1"/>
          </p:cNvSpPr>
          <p:nvPr userDrawn="1"/>
        </p:nvSpPr>
        <p:spPr bwMode="auto">
          <a:xfrm>
            <a:off x="5748338" y="6626225"/>
            <a:ext cx="203993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defRPr/>
            </a:pPr>
            <a:fld id="{093CB277-F82D-FE4D-8379-0E295B843433}" type="slidenum">
              <a:rPr lang="it-IT" altLang="it-IT" sz="800" smtClean="0"/>
              <a:pPr algn="ctr">
                <a:defRPr/>
              </a:pPr>
              <a:t>‹N›</a:t>
            </a:fld>
            <a:endParaRPr lang="it-IT" altLang="it-IT" sz="1400"/>
          </a:p>
        </p:txBody>
      </p:sp>
    </p:spTree>
    <p:extLst>
      <p:ext uri="{BB962C8B-B14F-4D97-AF65-F5344CB8AC3E}">
        <p14:creationId xmlns:p14="http://schemas.microsoft.com/office/powerpoint/2010/main" val="1610810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4FE57364-7BD8-450B-A392-A4702359B8EA}" type="slidenum">
              <a:rPr lang="it-IT" altLang="it-IT"/>
              <a:pPr/>
              <a:t>‹N›</a:t>
            </a:fld>
            <a:endParaRPr lang="it-IT" altLang="it-IT"/>
          </a:p>
        </p:txBody>
      </p:sp>
    </p:spTree>
    <p:extLst>
      <p:ext uri="{BB962C8B-B14F-4D97-AF65-F5344CB8AC3E}">
        <p14:creationId xmlns:p14="http://schemas.microsoft.com/office/powerpoint/2010/main" val="10405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0663" cy="447992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0263" y="1600200"/>
            <a:ext cx="4030662" cy="447992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8C857015-CF58-4283-826B-90793397EA1A}" type="slidenum">
              <a:rPr lang="it-IT" altLang="it-IT"/>
              <a:pPr/>
              <a:t>‹N›</a:t>
            </a:fld>
            <a:endParaRPr lang="it-IT" altLang="it-IT"/>
          </a:p>
        </p:txBody>
      </p:sp>
    </p:spTree>
    <p:extLst>
      <p:ext uri="{BB962C8B-B14F-4D97-AF65-F5344CB8AC3E}">
        <p14:creationId xmlns:p14="http://schemas.microsoft.com/office/powerpoint/2010/main" val="554430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idx="10"/>
          </p:nvPr>
        </p:nvSpPr>
        <p:spPr/>
        <p:txBody>
          <a:bodyPr/>
          <a:lstStyle>
            <a:lvl1pPr>
              <a:defRPr/>
            </a:lvl1pPr>
          </a:lstStyle>
          <a:p>
            <a:endParaRPr lang="it-IT" altLang="it-IT"/>
          </a:p>
        </p:txBody>
      </p:sp>
      <p:sp>
        <p:nvSpPr>
          <p:cNvPr id="8" name="Segnaposto piè di pagina 7"/>
          <p:cNvSpPr>
            <a:spLocks noGrp="1"/>
          </p:cNvSpPr>
          <p:nvPr>
            <p:ph type="ftr" idx="11"/>
          </p:nvPr>
        </p:nvSpPr>
        <p:spPr/>
        <p:txBody>
          <a:bodyPr/>
          <a:lstStyle>
            <a:lvl1pPr>
              <a:defRPr/>
            </a:lvl1pPr>
          </a:lstStyle>
          <a:p>
            <a:endParaRPr lang="it-IT" altLang="it-IT"/>
          </a:p>
        </p:txBody>
      </p:sp>
      <p:sp>
        <p:nvSpPr>
          <p:cNvPr id="9" name="Segnaposto numero diapositiva 8"/>
          <p:cNvSpPr>
            <a:spLocks noGrp="1"/>
          </p:cNvSpPr>
          <p:nvPr>
            <p:ph type="sldNum" idx="12"/>
          </p:nvPr>
        </p:nvSpPr>
        <p:spPr/>
        <p:txBody>
          <a:bodyPr/>
          <a:lstStyle>
            <a:lvl1pPr>
              <a:defRPr/>
            </a:lvl1pPr>
          </a:lstStyle>
          <a:p>
            <a:fld id="{2E33F96D-2242-4CE6-999A-46E4B95AE769}" type="slidenum">
              <a:rPr lang="it-IT" altLang="it-IT"/>
              <a:pPr/>
              <a:t>‹N›</a:t>
            </a:fld>
            <a:endParaRPr lang="it-IT" altLang="it-IT"/>
          </a:p>
        </p:txBody>
      </p:sp>
    </p:spTree>
    <p:extLst>
      <p:ext uri="{BB962C8B-B14F-4D97-AF65-F5344CB8AC3E}">
        <p14:creationId xmlns:p14="http://schemas.microsoft.com/office/powerpoint/2010/main" val="935892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idx="10"/>
          </p:nvPr>
        </p:nvSpPr>
        <p:spPr/>
        <p:txBody>
          <a:bodyPr/>
          <a:lstStyle>
            <a:lvl1pPr>
              <a:defRPr/>
            </a:lvl1pPr>
          </a:lstStyle>
          <a:p>
            <a:endParaRPr lang="it-IT" altLang="it-IT"/>
          </a:p>
        </p:txBody>
      </p:sp>
      <p:sp>
        <p:nvSpPr>
          <p:cNvPr id="4" name="Segnaposto piè di pagina 3"/>
          <p:cNvSpPr>
            <a:spLocks noGrp="1"/>
          </p:cNvSpPr>
          <p:nvPr>
            <p:ph type="ftr" idx="11"/>
          </p:nvPr>
        </p:nvSpPr>
        <p:spPr/>
        <p:txBody>
          <a:bodyPr/>
          <a:lstStyle>
            <a:lvl1pPr>
              <a:defRPr/>
            </a:lvl1pPr>
          </a:lstStyle>
          <a:p>
            <a:endParaRPr lang="it-IT" altLang="it-IT"/>
          </a:p>
        </p:txBody>
      </p:sp>
      <p:sp>
        <p:nvSpPr>
          <p:cNvPr id="5" name="Segnaposto numero diapositiva 4"/>
          <p:cNvSpPr>
            <a:spLocks noGrp="1"/>
          </p:cNvSpPr>
          <p:nvPr>
            <p:ph type="sldNum" idx="12"/>
          </p:nvPr>
        </p:nvSpPr>
        <p:spPr/>
        <p:txBody>
          <a:bodyPr/>
          <a:lstStyle>
            <a:lvl1pPr>
              <a:defRPr/>
            </a:lvl1pPr>
          </a:lstStyle>
          <a:p>
            <a:fld id="{14A0EE37-B205-4A72-8301-BBFEDA23D485}" type="slidenum">
              <a:rPr lang="it-IT" altLang="it-IT"/>
              <a:pPr/>
              <a:t>‹N›</a:t>
            </a:fld>
            <a:endParaRPr lang="it-IT" altLang="it-IT"/>
          </a:p>
        </p:txBody>
      </p:sp>
    </p:spTree>
    <p:extLst>
      <p:ext uri="{BB962C8B-B14F-4D97-AF65-F5344CB8AC3E}">
        <p14:creationId xmlns:p14="http://schemas.microsoft.com/office/powerpoint/2010/main" val="26385484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lvl1pPr>
              <a:defRPr/>
            </a:lvl1pPr>
          </a:lstStyle>
          <a:p>
            <a:endParaRPr lang="it-IT" altLang="it-IT"/>
          </a:p>
        </p:txBody>
      </p:sp>
      <p:sp>
        <p:nvSpPr>
          <p:cNvPr id="3" name="Segnaposto piè di pagina 2"/>
          <p:cNvSpPr>
            <a:spLocks noGrp="1"/>
          </p:cNvSpPr>
          <p:nvPr>
            <p:ph type="ftr" idx="11"/>
          </p:nvPr>
        </p:nvSpPr>
        <p:spPr/>
        <p:txBody>
          <a:bodyPr/>
          <a:lstStyle>
            <a:lvl1pPr>
              <a:defRPr/>
            </a:lvl1pPr>
          </a:lstStyle>
          <a:p>
            <a:endParaRPr lang="it-IT" altLang="it-IT"/>
          </a:p>
        </p:txBody>
      </p:sp>
      <p:sp>
        <p:nvSpPr>
          <p:cNvPr id="4" name="Segnaposto numero diapositiva 3"/>
          <p:cNvSpPr>
            <a:spLocks noGrp="1"/>
          </p:cNvSpPr>
          <p:nvPr>
            <p:ph type="sldNum" idx="12"/>
          </p:nvPr>
        </p:nvSpPr>
        <p:spPr/>
        <p:txBody>
          <a:bodyPr/>
          <a:lstStyle>
            <a:lvl1pPr>
              <a:defRPr/>
            </a:lvl1pPr>
          </a:lstStyle>
          <a:p>
            <a:fld id="{A8AA347A-CC85-45FB-8F04-00DA7CEBA30E}" type="slidenum">
              <a:rPr lang="it-IT" altLang="it-IT"/>
              <a:pPr/>
              <a:t>‹N›</a:t>
            </a:fld>
            <a:endParaRPr lang="it-IT" altLang="it-IT"/>
          </a:p>
        </p:txBody>
      </p:sp>
    </p:spTree>
    <p:extLst>
      <p:ext uri="{BB962C8B-B14F-4D97-AF65-F5344CB8AC3E}">
        <p14:creationId xmlns:p14="http://schemas.microsoft.com/office/powerpoint/2010/main" val="731535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BDEDDD25-857C-4AF9-B8D0-00505A395238}" type="slidenum">
              <a:rPr lang="it-IT" altLang="it-IT"/>
              <a:pPr/>
              <a:t>‹N›</a:t>
            </a:fld>
            <a:endParaRPr lang="it-IT" altLang="it-IT"/>
          </a:p>
        </p:txBody>
      </p:sp>
    </p:spTree>
    <p:extLst>
      <p:ext uri="{BB962C8B-B14F-4D97-AF65-F5344CB8AC3E}">
        <p14:creationId xmlns:p14="http://schemas.microsoft.com/office/powerpoint/2010/main" val="1876871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6BF51C98-7F16-45D3-8AD9-BA461779CA19}" type="slidenum">
              <a:rPr lang="it-IT" altLang="it-IT"/>
              <a:pPr/>
              <a:t>‹N›</a:t>
            </a:fld>
            <a:endParaRPr lang="it-IT" altLang="it-IT"/>
          </a:p>
        </p:txBody>
      </p:sp>
    </p:spTree>
    <p:extLst>
      <p:ext uri="{BB962C8B-B14F-4D97-AF65-F5344CB8AC3E}">
        <p14:creationId xmlns:p14="http://schemas.microsoft.com/office/powerpoint/2010/main" val="3436693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wmf"/><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5" name="Group 1"/>
          <p:cNvGrpSpPr>
            <a:grpSpLocks/>
          </p:cNvGrpSpPr>
          <p:nvPr/>
        </p:nvGrpSpPr>
        <p:grpSpPr bwMode="auto">
          <a:xfrm>
            <a:off x="0" y="0"/>
            <a:ext cx="9134475" cy="6848475"/>
            <a:chOff x="0" y="0"/>
            <a:chExt cx="5754" cy="4314"/>
          </a:xfrm>
        </p:grpSpPr>
        <p:sp>
          <p:nvSpPr>
            <p:cNvPr id="1026" name="Freeform 2"/>
            <p:cNvSpPr>
              <a:spLocks noChangeArrowheads="1"/>
            </p:cNvSpPr>
            <p:nvPr/>
          </p:nvSpPr>
          <p:spPr bwMode="auto">
            <a:xfrm>
              <a:off x="0" y="3072"/>
              <a:ext cx="5754" cy="1242"/>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rgbClr val="33CCCC"/>
                </a:gs>
                <a:gs pos="100000">
                  <a:srgbClr val="003399"/>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27" name="Freeform 3"/>
            <p:cNvSpPr>
              <a:spLocks noChangeArrowheads="1"/>
            </p:cNvSpPr>
            <p:nvPr/>
          </p:nvSpPr>
          <p:spPr bwMode="auto">
            <a:xfrm>
              <a:off x="0" y="0"/>
              <a:ext cx="5754" cy="3066"/>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Lst>
              <a:ahLst/>
              <a:cxnLst>
                <a:cxn ang="0">
                  <a:pos x="T0" y="T1"/>
                </a:cxn>
                <a:cxn ang="0">
                  <a:pos x="T2" y="T3"/>
                </a:cxn>
                <a:cxn ang="0">
                  <a:pos x="T4" y="T5"/>
                </a:cxn>
                <a:cxn ang="0">
                  <a:pos x="T6" y="T7"/>
                </a:cxn>
                <a:cxn ang="0">
                  <a:pos x="T8" y="T9"/>
                </a:cxn>
                <a:cxn ang="0">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rgbClr val="001746"/>
                </a:gs>
                <a:gs pos="100000">
                  <a:srgbClr val="003399"/>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sp>
        <p:nvSpPr>
          <p:cNvPr id="1028" name="Freeform 4"/>
          <p:cNvSpPr>
            <a:spLocks noChangeArrowheads="1"/>
          </p:cNvSpPr>
          <p:nvPr/>
        </p:nvSpPr>
        <p:spPr bwMode="auto">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Lst>
            <a:ahLst/>
            <a:cxnLst>
              <a:cxn ang="0">
                <a:pos x="T0" y="T1"/>
              </a:cxn>
              <a:cxn ang="0">
                <a:pos x="T2" y="T3"/>
              </a:cxn>
              <a:cxn ang="0">
                <a:pos x="T4" y="T5"/>
              </a:cxn>
              <a:cxn ang="0">
                <a:pos x="T6" y="T7"/>
              </a:cxn>
              <a:cxn ang="0">
                <a:pos x="T8" y="T9"/>
              </a:cxn>
              <a:cxn ang="0">
                <a:pos x="T10" y="T11"/>
              </a:cxn>
            </a:cxnLst>
            <a:rect l="0" t="0" r="r" b="b"/>
            <a:pathLst>
              <a:path w="5748" h="246">
                <a:moveTo>
                  <a:pt x="5748" y="246"/>
                </a:moveTo>
                <a:lnTo>
                  <a:pt x="0" y="246"/>
                </a:lnTo>
                <a:lnTo>
                  <a:pt x="0" y="0"/>
                </a:lnTo>
                <a:lnTo>
                  <a:pt x="5748" y="0"/>
                </a:lnTo>
                <a:lnTo>
                  <a:pt x="5748" y="246"/>
                </a:lnTo>
                <a:close/>
              </a:path>
            </a:pathLst>
          </a:custGeom>
          <a:gradFill rotWithShape="0">
            <a:gsLst>
              <a:gs pos="0">
                <a:srgbClr val="003399"/>
              </a:gs>
              <a:gs pos="100000">
                <a:srgbClr val="00FFCC"/>
              </a:gs>
            </a:gsLst>
            <a:lin ang="189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nvGrpSpPr>
          <p:cNvPr id="1029" name="Group 5"/>
          <p:cNvGrpSpPr>
            <a:grpSpLocks/>
          </p:cNvGrpSpPr>
          <p:nvPr/>
        </p:nvGrpSpPr>
        <p:grpSpPr bwMode="auto">
          <a:xfrm>
            <a:off x="0" y="6019800"/>
            <a:ext cx="7839075" cy="847725"/>
            <a:chOff x="0" y="3792"/>
            <a:chExt cx="4938" cy="534"/>
          </a:xfrm>
        </p:grpSpPr>
        <p:sp>
          <p:nvSpPr>
            <p:cNvPr id="1030" name="Freeform 6"/>
            <p:cNvSpPr>
              <a:spLocks noChangeArrowheads="1"/>
            </p:cNvSpPr>
            <p:nvPr/>
          </p:nvSpPr>
          <p:spPr bwMode="auto">
            <a:xfrm>
              <a:off x="1488" y="3792"/>
              <a:ext cx="3234" cy="530"/>
            </a:xfrm>
            <a:custGeom>
              <a:avLst/>
              <a:gdLst>
                <a:gd name="T0" fmla="*/ 3132 w 3240"/>
                <a:gd name="T1" fmla="*/ 469 h 536"/>
                <a:gd name="T2" fmla="*/ 2995 w 3240"/>
                <a:gd name="T3" fmla="*/ 395 h 536"/>
                <a:gd name="T4" fmla="*/ 2911 w 3240"/>
                <a:gd name="T5" fmla="*/ 375 h 536"/>
                <a:gd name="T6" fmla="*/ 2678 w 3240"/>
                <a:gd name="T7" fmla="*/ 228 h 536"/>
                <a:gd name="T8" fmla="*/ 2553 w 3240"/>
                <a:gd name="T9" fmla="*/ 74 h 536"/>
                <a:gd name="T10" fmla="*/ 2457 w 3240"/>
                <a:gd name="T11" fmla="*/ 7 h 536"/>
                <a:gd name="T12" fmla="*/ 2403 w 3240"/>
                <a:gd name="T13" fmla="*/ 47 h 536"/>
                <a:gd name="T14" fmla="*/ 2289 w 3240"/>
                <a:gd name="T15" fmla="*/ 74 h 536"/>
                <a:gd name="T16" fmla="*/ 2134 w 3240"/>
                <a:gd name="T17" fmla="*/ 74 h 536"/>
                <a:gd name="T18" fmla="*/ 2044 w 3240"/>
                <a:gd name="T19" fmla="*/ 128 h 536"/>
                <a:gd name="T20" fmla="*/ 1775 w 3240"/>
                <a:gd name="T21" fmla="*/ 222 h 536"/>
                <a:gd name="T22" fmla="*/ 1602 w 3240"/>
                <a:gd name="T23" fmla="*/ 181 h 536"/>
                <a:gd name="T24" fmla="*/ 1560 w 3240"/>
                <a:gd name="T25" fmla="*/ 101 h 536"/>
                <a:gd name="T26" fmla="*/ 1542 w 3240"/>
                <a:gd name="T27" fmla="*/ 87 h 536"/>
                <a:gd name="T28" fmla="*/ 1446 w 3240"/>
                <a:gd name="T29" fmla="*/ 60 h 536"/>
                <a:gd name="T30" fmla="*/ 1375 w 3240"/>
                <a:gd name="T31" fmla="*/ 74 h 536"/>
                <a:gd name="T32" fmla="*/ 1309 w 3240"/>
                <a:gd name="T33" fmla="*/ 87 h 536"/>
                <a:gd name="T34" fmla="*/ 1243 w 3240"/>
                <a:gd name="T35" fmla="*/ 13 h 536"/>
                <a:gd name="T36" fmla="*/ 1225 w 3240"/>
                <a:gd name="T37" fmla="*/ 0 h 536"/>
                <a:gd name="T38" fmla="*/ 1189 w 3240"/>
                <a:gd name="T39" fmla="*/ 0 h 536"/>
                <a:gd name="T40" fmla="*/ 1106 w 3240"/>
                <a:gd name="T41" fmla="*/ 34 h 536"/>
                <a:gd name="T42" fmla="*/ 1106 w 3240"/>
                <a:gd name="T43" fmla="*/ 34 h 536"/>
                <a:gd name="T44" fmla="*/ 1094 w 3240"/>
                <a:gd name="T45" fmla="*/ 40 h 536"/>
                <a:gd name="T46" fmla="*/ 1070 w 3240"/>
                <a:gd name="T47" fmla="*/ 54 h 536"/>
                <a:gd name="T48" fmla="*/ 1034 w 3240"/>
                <a:gd name="T49" fmla="*/ 74 h 536"/>
                <a:gd name="T50" fmla="*/ 1004 w 3240"/>
                <a:gd name="T51" fmla="*/ 74 h 536"/>
                <a:gd name="T52" fmla="*/ 986 w 3240"/>
                <a:gd name="T53" fmla="*/ 74 h 536"/>
                <a:gd name="T54" fmla="*/ 956 w 3240"/>
                <a:gd name="T55" fmla="*/ 81 h 536"/>
                <a:gd name="T56" fmla="*/ 920 w 3240"/>
                <a:gd name="T57" fmla="*/ 94 h 536"/>
                <a:gd name="T58" fmla="*/ 884 w 3240"/>
                <a:gd name="T59" fmla="*/ 107 h 536"/>
                <a:gd name="T60" fmla="*/ 843 w 3240"/>
                <a:gd name="T61" fmla="*/ 128 h 536"/>
                <a:gd name="T62" fmla="*/ 813 w 3240"/>
                <a:gd name="T63" fmla="*/ 141 h 536"/>
                <a:gd name="T64" fmla="*/ 789 w 3240"/>
                <a:gd name="T65" fmla="*/ 148 h 536"/>
                <a:gd name="T66" fmla="*/ 783 w 3240"/>
                <a:gd name="T67" fmla="*/ 154 h 536"/>
                <a:gd name="T68" fmla="*/ 556 w 3240"/>
                <a:gd name="T69" fmla="*/ 228 h 536"/>
                <a:gd name="T70" fmla="*/ 394 w 3240"/>
                <a:gd name="T71" fmla="*/ 294 h 536"/>
                <a:gd name="T72" fmla="*/ 107 w 3240"/>
                <a:gd name="T73" fmla="*/ 462 h 536"/>
                <a:gd name="T74" fmla="*/ 0 w 3240"/>
                <a:gd name="T75" fmla="*/ 536 h 536"/>
                <a:gd name="T76" fmla="*/ 3240 w 3240"/>
                <a:gd name="T77" fmla="*/ 536 h 536"/>
                <a:gd name="T78" fmla="*/ 3132 w 3240"/>
                <a:gd name="T79" fmla="*/ 469 h 536"/>
                <a:gd name="T80" fmla="*/ 3132 w 3240"/>
                <a:gd name="T81" fmla="*/ 469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close/>
                </a:path>
              </a:pathLst>
            </a:custGeom>
            <a:gradFill rotWithShape="0">
              <a:gsLst>
                <a:gs pos="0">
                  <a:srgbClr val="837763"/>
                </a:gs>
                <a:gs pos="100000">
                  <a:srgbClr val="463416"/>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nvGrpSpPr>
            <p:cNvPr id="1031" name="Group 7"/>
            <p:cNvGrpSpPr>
              <a:grpSpLocks/>
            </p:cNvGrpSpPr>
            <p:nvPr/>
          </p:nvGrpSpPr>
          <p:grpSpPr bwMode="auto">
            <a:xfrm>
              <a:off x="2486" y="3792"/>
              <a:ext cx="2452" cy="534"/>
              <a:chOff x="2486" y="3792"/>
              <a:chExt cx="2452" cy="534"/>
            </a:xfrm>
          </p:grpSpPr>
          <p:sp>
            <p:nvSpPr>
              <p:cNvPr id="1032" name="Freeform 8"/>
              <p:cNvSpPr>
                <a:spLocks noChangeArrowheads="1"/>
              </p:cNvSpPr>
              <p:nvPr/>
            </p:nvSpPr>
            <p:spPr bwMode="auto">
              <a:xfrm>
                <a:off x="3948" y="3799"/>
                <a:ext cx="990" cy="527"/>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3" name="Freeform 9"/>
              <p:cNvSpPr>
                <a:spLocks noChangeArrowheads="1"/>
              </p:cNvSpPr>
              <p:nvPr/>
            </p:nvSpPr>
            <p:spPr bwMode="auto">
              <a:xfrm>
                <a:off x="2677" y="3792"/>
                <a:ext cx="180" cy="389"/>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4" name="Freeform 10"/>
              <p:cNvSpPr>
                <a:spLocks noChangeArrowheads="1"/>
              </p:cNvSpPr>
              <p:nvPr/>
            </p:nvSpPr>
            <p:spPr bwMode="auto">
              <a:xfrm>
                <a:off x="3030" y="3893"/>
                <a:ext cx="372" cy="265"/>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5" name="Freeform 11"/>
              <p:cNvSpPr>
                <a:spLocks noChangeArrowheads="1"/>
              </p:cNvSpPr>
              <p:nvPr/>
            </p:nvSpPr>
            <p:spPr bwMode="auto">
              <a:xfrm>
                <a:off x="3628" y="3866"/>
                <a:ext cx="149" cy="68"/>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36" name="Freeform 12"/>
              <p:cNvSpPr>
                <a:spLocks noChangeArrowheads="1"/>
              </p:cNvSpPr>
              <p:nvPr/>
            </p:nvSpPr>
            <p:spPr bwMode="auto">
              <a:xfrm>
                <a:off x="2486" y="3859"/>
                <a:ext cx="36" cy="75"/>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sp>
          <p:nvSpPr>
            <p:cNvPr id="1037" name="Freeform 13"/>
            <p:cNvSpPr>
              <a:spLocks noChangeArrowheads="1"/>
            </p:cNvSpPr>
            <p:nvPr/>
          </p:nvSpPr>
          <p:spPr bwMode="auto">
            <a:xfrm>
              <a:off x="0" y="3792"/>
              <a:ext cx="3970" cy="529"/>
            </a:xfrm>
            <a:custGeom>
              <a:avLst/>
              <a:gdLst>
                <a:gd name="T0" fmla="*/ 3976 w 3976"/>
                <a:gd name="T1" fmla="*/ 527 h 527"/>
                <a:gd name="T2" fmla="*/ 3970 w 3976"/>
                <a:gd name="T3" fmla="*/ 527 h 527"/>
                <a:gd name="T4" fmla="*/ 3844 w 3976"/>
                <a:gd name="T5" fmla="*/ 509 h 527"/>
                <a:gd name="T6" fmla="*/ 2487 w 3976"/>
                <a:gd name="T7" fmla="*/ 305 h 527"/>
                <a:gd name="T8" fmla="*/ 2039 w 3976"/>
                <a:gd name="T9" fmla="*/ 36 h 527"/>
                <a:gd name="T10" fmla="*/ 1907 w 3976"/>
                <a:gd name="T11" fmla="*/ 24 h 527"/>
                <a:gd name="T12" fmla="*/ 1883 w 3976"/>
                <a:gd name="T13" fmla="*/ 54 h 527"/>
                <a:gd name="T14" fmla="*/ 1859 w 3976"/>
                <a:gd name="T15" fmla="*/ 54 h 527"/>
                <a:gd name="T16" fmla="*/ 1830 w 3976"/>
                <a:gd name="T17" fmla="*/ 30 h 527"/>
                <a:gd name="T18" fmla="*/ 1704 w 3976"/>
                <a:gd name="T19" fmla="*/ 102 h 527"/>
                <a:gd name="T20" fmla="*/ 1608 w 3976"/>
                <a:gd name="T21" fmla="*/ 126 h 527"/>
                <a:gd name="T22" fmla="*/ 1561 w 3976"/>
                <a:gd name="T23" fmla="*/ 132 h 527"/>
                <a:gd name="T24" fmla="*/ 1495 w 3976"/>
                <a:gd name="T25" fmla="*/ 102 h 527"/>
                <a:gd name="T26" fmla="*/ 1357 w 3976"/>
                <a:gd name="T27" fmla="*/ 126 h 527"/>
                <a:gd name="T28" fmla="*/ 1285 w 3976"/>
                <a:gd name="T29" fmla="*/ 24 h 527"/>
                <a:gd name="T30" fmla="*/ 1280 w 3976"/>
                <a:gd name="T31" fmla="*/ 18 h 527"/>
                <a:gd name="T32" fmla="*/ 1262 w 3976"/>
                <a:gd name="T33" fmla="*/ 12 h 527"/>
                <a:gd name="T34" fmla="*/ 1238 w 3976"/>
                <a:gd name="T35" fmla="*/ 6 h 527"/>
                <a:gd name="T36" fmla="*/ 1220 w 3976"/>
                <a:gd name="T37" fmla="*/ 0 h 527"/>
                <a:gd name="T38" fmla="*/ 1196 w 3976"/>
                <a:gd name="T39" fmla="*/ 0 h 527"/>
                <a:gd name="T40" fmla="*/ 1166 w 3976"/>
                <a:gd name="T41" fmla="*/ 0 h 527"/>
                <a:gd name="T42" fmla="*/ 1142 w 3976"/>
                <a:gd name="T43" fmla="*/ 0 h 527"/>
                <a:gd name="T44" fmla="*/ 1136 w 3976"/>
                <a:gd name="T45" fmla="*/ 0 h 527"/>
                <a:gd name="T46" fmla="*/ 1130 w 3976"/>
                <a:gd name="T47" fmla="*/ 0 h 527"/>
                <a:gd name="T48" fmla="*/ 1124 w 3976"/>
                <a:gd name="T49" fmla="*/ 6 h 527"/>
                <a:gd name="T50" fmla="*/ 1118 w 3976"/>
                <a:gd name="T51" fmla="*/ 12 h 527"/>
                <a:gd name="T52" fmla="*/ 1100 w 3976"/>
                <a:gd name="T53" fmla="*/ 18 h 527"/>
                <a:gd name="T54" fmla="*/ 1088 w 3976"/>
                <a:gd name="T55" fmla="*/ 18 h 527"/>
                <a:gd name="T56" fmla="*/ 1070 w 3976"/>
                <a:gd name="T57" fmla="*/ 24 h 527"/>
                <a:gd name="T58" fmla="*/ 1052 w 3976"/>
                <a:gd name="T59" fmla="*/ 30 h 527"/>
                <a:gd name="T60" fmla="*/ 1034 w 3976"/>
                <a:gd name="T61" fmla="*/ 36 h 527"/>
                <a:gd name="T62" fmla="*/ 1028 w 3976"/>
                <a:gd name="T63" fmla="*/ 42 h 527"/>
                <a:gd name="T64" fmla="*/ 969 w 3976"/>
                <a:gd name="T65" fmla="*/ 60 h 527"/>
                <a:gd name="T66" fmla="*/ 921 w 3976"/>
                <a:gd name="T67" fmla="*/ 72 h 527"/>
                <a:gd name="T68" fmla="*/ 855 w 3976"/>
                <a:gd name="T69" fmla="*/ 48 h 527"/>
                <a:gd name="T70" fmla="*/ 825 w 3976"/>
                <a:gd name="T71" fmla="*/ 48 h 527"/>
                <a:gd name="T72" fmla="*/ 759 w 3976"/>
                <a:gd name="T73" fmla="*/ 72 h 527"/>
                <a:gd name="T74" fmla="*/ 735 w 3976"/>
                <a:gd name="T75" fmla="*/ 72 h 527"/>
                <a:gd name="T76" fmla="*/ 706 w 3976"/>
                <a:gd name="T77" fmla="*/ 60 h 527"/>
                <a:gd name="T78" fmla="*/ 640 w 3976"/>
                <a:gd name="T79" fmla="*/ 60 h 527"/>
                <a:gd name="T80" fmla="*/ 544 w 3976"/>
                <a:gd name="T81" fmla="*/ 72 h 527"/>
                <a:gd name="T82" fmla="*/ 389 w 3976"/>
                <a:gd name="T83" fmla="*/ 18 h 527"/>
                <a:gd name="T84" fmla="*/ 323 w 3976"/>
                <a:gd name="T85" fmla="*/ 60 h 527"/>
                <a:gd name="T86" fmla="*/ 317 w 3976"/>
                <a:gd name="T87" fmla="*/ 60 h 527"/>
                <a:gd name="T88" fmla="*/ 305 w 3976"/>
                <a:gd name="T89" fmla="*/ 72 h 527"/>
                <a:gd name="T90" fmla="*/ 287 w 3976"/>
                <a:gd name="T91" fmla="*/ 78 h 527"/>
                <a:gd name="T92" fmla="*/ 263 w 3976"/>
                <a:gd name="T93" fmla="*/ 90 h 527"/>
                <a:gd name="T94" fmla="*/ 203 w 3976"/>
                <a:gd name="T95" fmla="*/ 120 h 527"/>
                <a:gd name="T96" fmla="*/ 149 w 3976"/>
                <a:gd name="T97" fmla="*/ 150 h 527"/>
                <a:gd name="T98" fmla="*/ 78 w 3976"/>
                <a:gd name="T99" fmla="*/ 168 h 527"/>
                <a:gd name="T100" fmla="*/ 0 w 3976"/>
                <a:gd name="T101" fmla="*/ 180 h 527"/>
                <a:gd name="T102" fmla="*/ 0 w 3976"/>
                <a:gd name="T103" fmla="*/ 527 h 527"/>
                <a:gd name="T104" fmla="*/ 1010 w 3976"/>
                <a:gd name="T105" fmla="*/ 527 h 527"/>
                <a:gd name="T106" fmla="*/ 3725 w 3976"/>
                <a:gd name="T107" fmla="*/ 527 h 527"/>
                <a:gd name="T108" fmla="*/ 3976 w 3976"/>
                <a:gd name="T109" fmla="*/ 527 h 527"/>
                <a:gd name="T110" fmla="*/ 3976 w 3976"/>
                <a:gd name="T111" fmla="*/ 527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close/>
                </a:path>
              </a:pathLst>
            </a:custGeom>
            <a:gradFill rotWithShape="0">
              <a:gsLst>
                <a:gs pos="0">
                  <a:srgbClr val="72644E"/>
                </a:gs>
                <a:gs pos="100000">
                  <a:srgbClr val="463416"/>
                </a:gs>
              </a:gsLst>
              <a:lin ang="5400000" scaled="1"/>
            </a:gra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grpSp>
        <p:nvGrpSpPr>
          <p:cNvPr id="1038" name="Group 14"/>
          <p:cNvGrpSpPr>
            <a:grpSpLocks/>
          </p:cNvGrpSpPr>
          <p:nvPr/>
        </p:nvGrpSpPr>
        <p:grpSpPr bwMode="auto">
          <a:xfrm>
            <a:off x="627063" y="6021388"/>
            <a:ext cx="5675312" cy="839787"/>
            <a:chOff x="395" y="3793"/>
            <a:chExt cx="3575" cy="529"/>
          </a:xfrm>
        </p:grpSpPr>
        <p:sp>
          <p:nvSpPr>
            <p:cNvPr id="1039" name="Freeform 15"/>
            <p:cNvSpPr>
              <a:spLocks noChangeArrowheads="1"/>
            </p:cNvSpPr>
            <p:nvPr/>
          </p:nvSpPr>
          <p:spPr bwMode="auto">
            <a:xfrm>
              <a:off x="1196" y="3793"/>
              <a:ext cx="359" cy="285"/>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0" name="Freeform 16"/>
            <p:cNvSpPr>
              <a:spLocks noChangeArrowheads="1"/>
            </p:cNvSpPr>
            <p:nvPr/>
          </p:nvSpPr>
          <p:spPr bwMode="auto">
            <a:xfrm>
              <a:off x="1943" y="3829"/>
              <a:ext cx="2027" cy="493"/>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1" name="Freeform 17"/>
            <p:cNvSpPr>
              <a:spLocks noChangeArrowheads="1"/>
            </p:cNvSpPr>
            <p:nvPr/>
          </p:nvSpPr>
          <p:spPr bwMode="auto">
            <a:xfrm>
              <a:off x="1830" y="3823"/>
              <a:ext cx="65" cy="55"/>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2" name="Freeform 18"/>
            <p:cNvSpPr>
              <a:spLocks noChangeArrowheads="1"/>
            </p:cNvSpPr>
            <p:nvPr/>
          </p:nvSpPr>
          <p:spPr bwMode="auto">
            <a:xfrm>
              <a:off x="855" y="3842"/>
              <a:ext cx="155" cy="158"/>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3" name="Freeform 19"/>
            <p:cNvSpPr>
              <a:spLocks noChangeArrowheads="1"/>
            </p:cNvSpPr>
            <p:nvPr/>
          </p:nvSpPr>
          <p:spPr bwMode="auto">
            <a:xfrm>
              <a:off x="706" y="3854"/>
              <a:ext cx="53" cy="55"/>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1044" name="Freeform 20"/>
            <p:cNvSpPr>
              <a:spLocks noChangeArrowheads="1"/>
            </p:cNvSpPr>
            <p:nvPr/>
          </p:nvSpPr>
          <p:spPr bwMode="auto">
            <a:xfrm>
              <a:off x="395" y="3811"/>
              <a:ext cx="239" cy="201"/>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rgbClr val="463416"/>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grpSp>
      <p:sp>
        <p:nvSpPr>
          <p:cNvPr id="1045" name="Rectangle 21"/>
          <p:cNvSpPr>
            <a:spLocks noGrp="1" noChangeArrowheads="1"/>
          </p:cNvSpPr>
          <p:nvPr>
            <p:ph type="title"/>
          </p:nvPr>
        </p:nvSpPr>
        <p:spPr bwMode="auto">
          <a:xfrm>
            <a:off x="457200" y="82550"/>
            <a:ext cx="8213725" cy="1425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a:t>Fate clic per modificare il formato del testo del titolo</a:t>
            </a:r>
          </a:p>
        </p:txBody>
      </p:sp>
      <p:sp>
        <p:nvSpPr>
          <p:cNvPr id="1046" name="Rectangle 22"/>
          <p:cNvSpPr>
            <a:spLocks noGrp="1" noChangeArrowheads="1"/>
          </p:cNvSpPr>
          <p:nvPr>
            <p:ph type="body" idx="1"/>
          </p:nvPr>
        </p:nvSpPr>
        <p:spPr bwMode="auto">
          <a:xfrm>
            <a:off x="457200" y="1600200"/>
            <a:ext cx="8213725" cy="4479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1047" name="Rectangle 23"/>
          <p:cNvSpPr>
            <a:spLocks noGrp="1" noChangeArrowheads="1"/>
          </p:cNvSpPr>
          <p:nvPr>
            <p:ph type="dt"/>
          </p:nvPr>
        </p:nvSpPr>
        <p:spPr bwMode="auto">
          <a:xfrm>
            <a:off x="457200" y="6248400"/>
            <a:ext cx="211772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endParaRPr lang="it-IT" altLang="it-IT"/>
          </a:p>
        </p:txBody>
      </p:sp>
      <p:sp>
        <p:nvSpPr>
          <p:cNvPr id="1048" name="Rectangle 24"/>
          <p:cNvSpPr>
            <a:spLocks noGrp="1" noChangeArrowheads="1"/>
          </p:cNvSpPr>
          <p:nvPr>
            <p:ph type="ftr"/>
          </p:nvPr>
        </p:nvSpPr>
        <p:spPr bwMode="auto">
          <a:xfrm>
            <a:off x="3124200" y="6248400"/>
            <a:ext cx="287972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endParaRPr lang="it-IT" altLang="it-IT"/>
          </a:p>
        </p:txBody>
      </p:sp>
      <p:sp>
        <p:nvSpPr>
          <p:cNvPr id="1049" name="Rectangle 25"/>
          <p:cNvSpPr>
            <a:spLocks noGrp="1" noChangeArrowheads="1"/>
          </p:cNvSpPr>
          <p:nvPr>
            <p:ph type="sldNum"/>
          </p:nvPr>
        </p:nvSpPr>
        <p:spPr bwMode="auto">
          <a:xfrm>
            <a:off x="6553200" y="6248400"/>
            <a:ext cx="2117725"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defRPr>
            </a:lvl1pPr>
          </a:lstStyle>
          <a:p>
            <a:fld id="{53DEFCB0-DCF3-455D-970B-A3CB4D049CA6}"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defTabSz="449263" rtl="0" fontAlgn="base">
        <a:spcBef>
          <a:spcPct val="0"/>
        </a:spcBef>
        <a:spcAft>
          <a:spcPct val="0"/>
        </a:spcAft>
        <a:buClr>
          <a:srgbClr val="000000"/>
        </a:buClr>
        <a:buSzPct val="100000"/>
        <a:buFont typeface="Times New Roman" panose="02020603050405020304" pitchFamily="18" charset="0"/>
        <a:defRPr sz="4400" kern="1200">
          <a:solidFill>
            <a:srgbClr val="E3E3FF"/>
          </a:solidFill>
          <a:effectLst>
            <a:outerShdw blurRad="38100" dist="38100" dir="2700000" algn="tl">
              <a:srgbClr val="000000"/>
            </a:outerShdw>
          </a:effectLst>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E3E3FF"/>
          </a:solidFill>
          <a:effectLst>
            <a:outerShdw blurRad="38100" dist="38100" dir="2700000" algn="tl">
              <a:srgbClr val="000000"/>
            </a:outerShdw>
          </a:effectLst>
          <a:latin typeface="Arial" panose="020B0604020202020204" pitchFamily="34" charset="0"/>
          <a:cs typeface="Arial" panose="020B0604020202020204" pitchFamily="34" charset="0"/>
        </a:defRPr>
      </a:lvl9pPr>
    </p:titleStyle>
    <p:bodyStyle>
      <a:lvl1pPr marL="342900" indent="-342900" algn="l" defTabSz="449263" rtl="0" fontAlgn="base">
        <a:spcBef>
          <a:spcPts val="8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anose="02020603050405020304" pitchFamily="18" charset="0"/>
        <a:defRPr sz="2800" kern="1200">
          <a:solidFill>
            <a:srgbClr val="FFFFFF"/>
          </a:solidFill>
          <a:latin typeface="+mn-lt"/>
          <a:ea typeface="+mn-ea"/>
          <a:cs typeface="+mn-cs"/>
        </a:defRPr>
      </a:lvl2pPr>
      <a:lvl3pPr marL="1143000" indent="-228600" algn="l" defTabSz="449263" rtl="0" fontAlgn="base">
        <a:spcBef>
          <a:spcPts val="600"/>
        </a:spcBef>
        <a:spcAft>
          <a:spcPct val="0"/>
        </a:spcAft>
        <a:buClr>
          <a:srgbClr val="000000"/>
        </a:buClr>
        <a:buSzPct val="100000"/>
        <a:buFont typeface="Times New Roman" panose="02020603050405020304" pitchFamily="18" charset="0"/>
        <a:defRPr sz="2400" kern="1200">
          <a:solidFill>
            <a:srgbClr val="FFFFFF"/>
          </a:solidFill>
          <a:latin typeface="+mn-lt"/>
          <a:ea typeface="+mn-ea"/>
          <a:cs typeface="+mn-cs"/>
        </a:defRPr>
      </a:lvl3pPr>
      <a:lvl4pPr marL="16002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4pPr>
      <a:lvl5pPr marL="20574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FFFF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671513" y="106363"/>
            <a:ext cx="7805737" cy="1141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it-IT"/>
              <a:t>Fate clic per modificare il formato del testo del titolo</a:t>
            </a:r>
          </a:p>
        </p:txBody>
      </p:sp>
      <p:sp>
        <p:nvSpPr>
          <p:cNvPr id="4098" name="Rectangle 2"/>
          <p:cNvSpPr>
            <a:spLocks noGrp="1" noChangeArrowheads="1"/>
          </p:cNvSpPr>
          <p:nvPr>
            <p:ph type="body" idx="1"/>
          </p:nvPr>
        </p:nvSpPr>
        <p:spPr bwMode="auto">
          <a:xfrm>
            <a:off x="987425" y="2017713"/>
            <a:ext cx="7686675" cy="431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5560" rIns="0" bIns="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pic>
        <p:nvPicPr>
          <p:cNvPr id="4099"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199313" y="5670550"/>
            <a:ext cx="1785937" cy="958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kern="1200">
          <a:solidFill>
            <a:srgbClr val="E6E6E6"/>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9pPr>
    </p:titleStyle>
    <p:bodyStyle>
      <a:lvl1pPr marL="342900" indent="-3429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900" kern="1200">
          <a:solidFill>
            <a:srgbClr val="E6E6E6"/>
          </a:solidFill>
          <a:latin typeface="+mn-lt"/>
          <a:ea typeface="+mn-ea"/>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500" kern="1200">
          <a:solidFill>
            <a:srgbClr val="E6E6E6"/>
          </a:solidFill>
          <a:latin typeface="+mn-lt"/>
          <a:ea typeface="+mn-ea"/>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2200" kern="1200">
          <a:solidFill>
            <a:srgbClr val="E6E6E6"/>
          </a:solidFill>
          <a:latin typeface="+mn-lt"/>
          <a:ea typeface="+mn-ea"/>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rgbClr val="E6E6E6"/>
          </a:solidFill>
          <a:latin typeface="+mn-lt"/>
          <a:ea typeface="+mn-ea"/>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rgbClr val="99CCF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15.jpe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23.jpeg"/><Relationship Id="rId4" Type="http://schemas.openxmlformats.org/officeDocument/2006/relationships/image" Target="../media/image22.jpeg"/></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FF3621-A4E8-2E48-9C06-8C18F67090F2}"/>
              </a:ext>
            </a:extLst>
          </p:cNvPr>
          <p:cNvSpPr>
            <a:spLocks noGrp="1"/>
          </p:cNvSpPr>
          <p:nvPr>
            <p:ph type="ctrTitle"/>
          </p:nvPr>
        </p:nvSpPr>
        <p:spPr/>
        <p:txBody>
          <a:bodyPr/>
          <a:lstStyle/>
          <a:p>
            <a:r>
              <a:rPr lang="it-IT" sz="4400" b="1" dirty="0">
                <a:solidFill>
                  <a:schemeClr val="tx1"/>
                </a:solidFill>
                <a:latin typeface="Gurmukhi MN" panose="02020600050405020304" pitchFamily="18" charset="0"/>
                <a:cs typeface="Gurmukhi MN" panose="02020600050405020304" pitchFamily="18" charset="0"/>
              </a:rPr>
              <a:t>MIDOLLO</a:t>
            </a:r>
            <a:br>
              <a:rPr lang="it-IT" sz="4400" b="1" dirty="0">
                <a:solidFill>
                  <a:schemeClr val="tx1"/>
                </a:solidFill>
                <a:latin typeface="Gurmukhi MN" panose="02020600050405020304" pitchFamily="18" charset="0"/>
                <a:cs typeface="Gurmukhi MN" panose="02020600050405020304" pitchFamily="18" charset="0"/>
              </a:rPr>
            </a:br>
            <a:r>
              <a:rPr lang="it-IT" sz="4400" b="1" dirty="0">
                <a:solidFill>
                  <a:schemeClr val="tx1"/>
                </a:solidFill>
                <a:latin typeface="Gurmukhi MN" panose="02020600050405020304" pitchFamily="18" charset="0"/>
                <a:cs typeface="Gurmukhi MN" panose="02020600050405020304" pitchFamily="18" charset="0"/>
              </a:rPr>
              <a:t>SPINALE</a:t>
            </a:r>
          </a:p>
        </p:txBody>
      </p:sp>
      <p:sp>
        <p:nvSpPr>
          <p:cNvPr id="3" name="Sottotitolo 2">
            <a:extLst>
              <a:ext uri="{FF2B5EF4-FFF2-40B4-BE49-F238E27FC236}">
                <a16:creationId xmlns:a16="http://schemas.microsoft.com/office/drawing/2014/main" id="{75DB048D-179F-3446-ADA4-3DDAD694BC27}"/>
              </a:ext>
            </a:extLst>
          </p:cNvPr>
          <p:cNvSpPr>
            <a:spLocks noGrp="1"/>
          </p:cNvSpPr>
          <p:nvPr>
            <p:ph type="subTitle" idx="1"/>
          </p:nvPr>
        </p:nvSpPr>
        <p:spPr/>
        <p:txBody>
          <a:bodyPr/>
          <a:lstStyle/>
          <a:p>
            <a:endParaRPr lang="it-IT"/>
          </a:p>
        </p:txBody>
      </p:sp>
    </p:spTree>
    <p:extLst>
      <p:ext uri="{BB962C8B-B14F-4D97-AF65-F5344CB8AC3E}">
        <p14:creationId xmlns:p14="http://schemas.microsoft.com/office/powerpoint/2010/main" val="3458402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idx="4294967295"/>
          </p:nvPr>
        </p:nvSpPr>
        <p:spPr>
          <a:xfrm>
            <a:off x="838200" y="228600"/>
            <a:ext cx="7772400" cy="1143000"/>
          </a:xfrm>
          <a:ln/>
        </p:spPr>
        <p:txBody>
          <a:bodyPr lIns="92160" tIns="46080" rIns="92160" bIns="46080" anchorCtr="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SCHEMA DEL PLESSO CERVICALE </a:t>
            </a:r>
            <a:br>
              <a:rPr lang="it-IT" altLang="it-IT" sz="3200" b="1"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br>
            <a:r>
              <a:rPr lang="it-IT" altLang="it-IT" sz="2400" b="1"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(da Moore – </a:t>
            </a:r>
            <a:r>
              <a:rPr lang="it-IT" altLang="it-IT" sz="2400" b="1" i="0" dirty="0" err="1">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Daley</a:t>
            </a:r>
            <a:r>
              <a:rPr lang="it-IT" altLang="it-IT" sz="2400" b="1"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428838"/>
            <a:ext cx="7128791" cy="537100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8247492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Grp="1" noChangeArrowheads="1"/>
          </p:cNvSpPr>
          <p:nvPr>
            <p:ph type="title" idx="4294967295"/>
          </p:nvPr>
        </p:nvSpPr>
        <p:spPr>
          <a:xfrm>
            <a:off x="0" y="347905"/>
            <a:ext cx="9144000" cy="581025"/>
          </a:xfrm>
          <a:ln/>
        </p:spPr>
        <p:txBody>
          <a:bodyPr anchor="b" anchorCtr="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PLESSO BRACHIALE</a:t>
            </a:r>
            <a:br>
              <a:rPr lang="it-IT" altLang="it-IT" sz="3200"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br>
            <a:r>
              <a:rPr lang="it-IT" altLang="it-IT" sz="2400"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(da Moore – </a:t>
            </a:r>
            <a:r>
              <a:rPr lang="it-IT" altLang="it-IT" sz="2400" i="0" dirty="0" err="1">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Daley</a:t>
            </a:r>
            <a:r>
              <a:rPr lang="it-IT" altLang="it-IT" sz="2400" i="0" dirty="0">
                <a:solidFill>
                  <a:schemeClr val="tx1"/>
                </a:solidFill>
                <a:effectLst>
                  <a:outerShdw blurRad="38100" dist="38100" dir="2700000" algn="tl">
                    <a:srgbClr val="000000"/>
                  </a:outerShdw>
                </a:effectLst>
                <a:latin typeface="Gurmukhi MN" panose="02020600050405020304" pitchFamily="18" charset="0"/>
                <a:cs typeface="Gurmukhi MN" panose="02020600050405020304" pitchFamily="18" charset="0"/>
              </a:rPr>
              <a:t>)</a:t>
            </a:r>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928930"/>
            <a:ext cx="8349772" cy="592907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2" name="Line 4"/>
          <p:cNvSpPr>
            <a:spLocks noChangeShapeType="1"/>
          </p:cNvSpPr>
          <p:nvPr/>
        </p:nvSpPr>
        <p:spPr bwMode="auto">
          <a:xfrm>
            <a:off x="4067175" y="2565400"/>
            <a:ext cx="720725" cy="358775"/>
          </a:xfrm>
          <a:prstGeom prst="line">
            <a:avLst/>
          </a:prstGeom>
          <a:noFill/>
          <a:ln w="57240" cap="sq">
            <a:solidFill>
              <a:srgbClr val="00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Tree>
    <p:extLst>
      <p:ext uri="{BB962C8B-B14F-4D97-AF65-F5344CB8AC3E}">
        <p14:creationId xmlns:p14="http://schemas.microsoft.com/office/powerpoint/2010/main" val="500831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a:lum/>
            <a:alphaModFix/>
          </a:blip>
          <a:srcRect/>
          <a:stretch>
            <a:fillRect/>
          </a:stretch>
        </p:blipFill>
        <p:spPr>
          <a:xfrm>
            <a:off x="3707904" y="35267"/>
            <a:ext cx="5005137" cy="6822733"/>
          </a:xfrm>
          <a:prstGeom prst="rect">
            <a:avLst/>
          </a:prstGeom>
          <a:noFill/>
          <a:ln>
            <a:noFill/>
          </a:ln>
        </p:spPr>
      </p:pic>
      <p:sp>
        <p:nvSpPr>
          <p:cNvPr id="2" name="CasellaDiTesto 1">
            <a:extLst>
              <a:ext uri="{FF2B5EF4-FFF2-40B4-BE49-F238E27FC236}">
                <a16:creationId xmlns:a16="http://schemas.microsoft.com/office/drawing/2014/main" id="{E1D73A4B-9B2E-F54B-BA2C-C76072C27019}"/>
              </a:ext>
            </a:extLst>
          </p:cNvPr>
          <p:cNvSpPr txBox="1"/>
          <p:nvPr/>
        </p:nvSpPr>
        <p:spPr>
          <a:xfrm>
            <a:off x="179512" y="620688"/>
            <a:ext cx="3384376" cy="6001643"/>
          </a:xfrm>
          <a:prstGeom prst="rect">
            <a:avLst/>
          </a:prstGeom>
          <a:noFill/>
        </p:spPr>
        <p:txBody>
          <a:bodyPr wrap="square" rtlCol="0">
            <a:spAutoFit/>
          </a:bodyPr>
          <a:lstStyle/>
          <a:p>
            <a:pPr algn="ctr"/>
            <a:r>
              <a:rPr lang="it-IT" sz="3200" b="1" dirty="0">
                <a:solidFill>
                  <a:schemeClr val="tx1"/>
                </a:solidFill>
                <a:latin typeface="Gurmukhi MN" panose="02020600050405020304" pitchFamily="18" charset="0"/>
                <a:cs typeface="Gurmukhi MN" panose="02020600050405020304" pitchFamily="18" charset="0"/>
              </a:rPr>
              <a:t>PLESSO LOMBO-SACRO-COCCIGEO</a:t>
            </a:r>
          </a:p>
          <a:p>
            <a:pPr algn="ctr"/>
            <a:endParaRPr lang="it-IT" sz="3200" b="1" dirty="0">
              <a:solidFill>
                <a:schemeClr val="tx1"/>
              </a:solidFill>
              <a:latin typeface="Gurmukhi MN" panose="02020600050405020304" pitchFamily="18" charset="0"/>
              <a:cs typeface="Gurmukhi MN" panose="02020600050405020304" pitchFamily="18" charset="0"/>
            </a:endParaRPr>
          </a:p>
          <a:p>
            <a:pPr algn="ctr"/>
            <a:r>
              <a:rPr lang="it-IT" sz="3200" b="1" dirty="0">
                <a:solidFill>
                  <a:schemeClr val="tx1"/>
                </a:solidFill>
                <a:latin typeface="Gurmukhi MN" panose="02020600050405020304" pitchFamily="18" charset="0"/>
                <a:cs typeface="Gurmukhi MN" panose="02020600050405020304" pitchFamily="18" charset="0"/>
              </a:rPr>
              <a:t>costituito dai Plessi :</a:t>
            </a:r>
          </a:p>
          <a:p>
            <a:pPr algn="ctr"/>
            <a:endParaRPr lang="it-IT" sz="3200" b="1" dirty="0">
              <a:solidFill>
                <a:schemeClr val="tx1"/>
              </a:solidFill>
              <a:latin typeface="Gurmukhi MN" panose="02020600050405020304" pitchFamily="18" charset="0"/>
              <a:cs typeface="Gurmukhi MN" panose="02020600050405020304" pitchFamily="18" charset="0"/>
            </a:endParaRPr>
          </a:p>
          <a:p>
            <a:pPr marL="457200" indent="-457200">
              <a:buFontTx/>
              <a:buChar char="-"/>
            </a:pPr>
            <a:r>
              <a:rPr lang="it-IT" sz="3200" b="1" dirty="0">
                <a:solidFill>
                  <a:schemeClr val="tx1"/>
                </a:solidFill>
                <a:latin typeface="Gurmukhi MN" panose="02020600050405020304" pitchFamily="18" charset="0"/>
                <a:cs typeface="Gurmukhi MN" panose="02020600050405020304" pitchFamily="18" charset="0"/>
              </a:rPr>
              <a:t>Lombare</a:t>
            </a:r>
          </a:p>
          <a:p>
            <a:pPr marL="457200" indent="-457200">
              <a:buFontTx/>
              <a:buChar char="-"/>
            </a:pPr>
            <a:r>
              <a:rPr lang="it-IT" sz="3200" b="1" dirty="0">
                <a:solidFill>
                  <a:schemeClr val="tx1"/>
                </a:solidFill>
                <a:latin typeface="Gurmukhi MN" panose="02020600050405020304" pitchFamily="18" charset="0"/>
                <a:cs typeface="Gurmukhi MN" panose="02020600050405020304" pitchFamily="18" charset="0"/>
              </a:rPr>
              <a:t>Sacrale</a:t>
            </a:r>
          </a:p>
          <a:p>
            <a:pPr marL="457200" indent="-457200">
              <a:buFontTx/>
              <a:buChar char="-"/>
            </a:pPr>
            <a:r>
              <a:rPr lang="it-IT" sz="3200" b="1" dirty="0">
                <a:solidFill>
                  <a:schemeClr val="tx1"/>
                </a:solidFill>
                <a:latin typeface="Gurmukhi MN" panose="02020600050405020304" pitchFamily="18" charset="0"/>
                <a:cs typeface="Gurmukhi MN" panose="02020600050405020304" pitchFamily="18" charset="0"/>
              </a:rPr>
              <a:t>Coccigei</a:t>
            </a:r>
          </a:p>
          <a:p>
            <a:pPr marL="457200" indent="-457200" algn="ctr">
              <a:buFontTx/>
              <a:buChar char="-"/>
            </a:pPr>
            <a:endParaRPr lang="it-IT" sz="3200" b="1" dirty="0">
              <a:solidFill>
                <a:schemeClr val="tx1"/>
              </a:solidFill>
              <a:latin typeface="Gurmukhi MN" panose="02020600050405020304" pitchFamily="18" charset="0"/>
              <a:cs typeface="Gurmukhi MN" panose="02020600050405020304" pitchFamily="18" charset="0"/>
            </a:endParaRPr>
          </a:p>
        </p:txBody>
      </p:sp>
    </p:spTree>
    <p:extLst>
      <p:ext uri="{BB962C8B-B14F-4D97-AF65-F5344CB8AC3E}">
        <p14:creationId xmlns:p14="http://schemas.microsoft.com/office/powerpoint/2010/main" val="459785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92F06A2-91A2-2C49-9A7A-A6CBABD56930}"/>
              </a:ext>
            </a:extLst>
          </p:cNvPr>
          <p:cNvSpPr>
            <a:spLocks noGrp="1"/>
          </p:cNvSpPr>
          <p:nvPr>
            <p:ph type="title"/>
          </p:nvPr>
        </p:nvSpPr>
        <p:spPr>
          <a:xfrm>
            <a:off x="0" y="106363"/>
            <a:ext cx="9144000"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CONFORMAZIONE INTERNA del </a:t>
            </a:r>
            <a:br>
              <a:rPr lang="it-IT" sz="3200" i="0" dirty="0">
                <a:solidFill>
                  <a:schemeClr val="tx1"/>
                </a:solidFill>
                <a:latin typeface="Gurmukhi MN" panose="02020600050405020304" pitchFamily="18" charset="0"/>
                <a:cs typeface="Gurmukhi MN" panose="02020600050405020304" pitchFamily="18" charset="0"/>
              </a:rPr>
            </a:br>
            <a:r>
              <a:rPr lang="it-IT" sz="3200" i="0" dirty="0">
                <a:solidFill>
                  <a:schemeClr val="tx1"/>
                </a:solidFill>
                <a:latin typeface="Gurmukhi MN" panose="02020600050405020304" pitchFamily="18" charset="0"/>
                <a:cs typeface="Gurmukhi MN" panose="02020600050405020304" pitchFamily="18" charset="0"/>
              </a:rPr>
              <a:t>MIDOLLO SPINALE: SOSTANZA GRIGIA</a:t>
            </a:r>
          </a:p>
        </p:txBody>
      </p:sp>
      <p:sp>
        <p:nvSpPr>
          <p:cNvPr id="3" name="Segnaposto contenuto 2">
            <a:extLst>
              <a:ext uri="{FF2B5EF4-FFF2-40B4-BE49-F238E27FC236}">
                <a16:creationId xmlns:a16="http://schemas.microsoft.com/office/drawing/2014/main" id="{CED3D99D-9391-844A-9D4F-81BF1B55FCB1}"/>
              </a:ext>
            </a:extLst>
          </p:cNvPr>
          <p:cNvSpPr>
            <a:spLocks noGrp="1"/>
          </p:cNvSpPr>
          <p:nvPr>
            <p:ph idx="1"/>
          </p:nvPr>
        </p:nvSpPr>
        <p:spPr>
          <a:xfrm>
            <a:off x="899593" y="1196752"/>
            <a:ext cx="7632848" cy="5661248"/>
          </a:xfrm>
        </p:spPr>
        <p:txBody>
          <a:bodyPr/>
          <a:lstStyle/>
          <a:p>
            <a:r>
              <a:rPr lang="it-IT" sz="2200" b="1" dirty="0">
                <a:solidFill>
                  <a:schemeClr val="tx1"/>
                </a:solidFill>
                <a:latin typeface="Comic Sans MS" panose="030F0902030302020204" pitchFamily="66" charset="0"/>
              </a:rPr>
              <a:t>Si studia mediante SEZIONI TRASVERSE dell’ organo.</a:t>
            </a:r>
          </a:p>
          <a:p>
            <a:endParaRPr lang="it-IT" sz="2200" b="1" dirty="0">
              <a:solidFill>
                <a:schemeClr val="tx1"/>
              </a:solidFill>
              <a:latin typeface="Comic Sans MS" panose="030F0902030302020204" pitchFamily="66" charset="0"/>
            </a:endParaRPr>
          </a:p>
          <a:p>
            <a:r>
              <a:rPr lang="it-IT" sz="2000" b="1" dirty="0">
                <a:solidFill>
                  <a:schemeClr val="tx1"/>
                </a:solidFill>
                <a:latin typeface="Comic Sans MS" panose="030F0902030302020204" pitchFamily="66" charset="0"/>
              </a:rPr>
              <a:t>La SOSTANZA GRIGIA, che si pone INTERNAMENTE, si organizza nel cosiddetto «H» (ACCA) GRIGIO, con 2 CORNA ANTERIORI (contenenti Neuroni MOTORI) e 2 CORNA POSTERIORI (contenente Neuroni SENSITIVI). Le parti DESTRA e SINISTRA dell’ «H» sono collegate dalla COMMESSURA GRIGIA.</a:t>
            </a:r>
          </a:p>
          <a:p>
            <a:endParaRPr lang="it-IT" sz="2000" b="1" dirty="0">
              <a:solidFill>
                <a:schemeClr val="tx1"/>
              </a:solidFill>
              <a:latin typeface="Comic Sans MS" panose="030F0902030302020204" pitchFamily="66" charset="0"/>
            </a:endParaRPr>
          </a:p>
          <a:p>
            <a:r>
              <a:rPr lang="it-IT" sz="2000" b="1" dirty="0">
                <a:solidFill>
                  <a:schemeClr val="tx1"/>
                </a:solidFill>
                <a:latin typeface="Comic Sans MS" panose="030F0902030302020204" pitchFamily="66" charset="0"/>
              </a:rPr>
              <a:t>A livello dei </a:t>
            </a:r>
            <a:r>
              <a:rPr lang="it-IT" sz="2000" b="1" dirty="0" err="1">
                <a:solidFill>
                  <a:schemeClr val="tx1"/>
                </a:solidFill>
                <a:latin typeface="Comic Sans MS" panose="030F0902030302020204" pitchFamily="66" charset="0"/>
              </a:rPr>
              <a:t>Mielomeri</a:t>
            </a:r>
            <a:r>
              <a:rPr lang="it-IT" sz="2000" b="1" dirty="0">
                <a:solidFill>
                  <a:schemeClr val="tx1"/>
                </a:solidFill>
                <a:latin typeface="Comic Sans MS" panose="030F0902030302020204" pitchFamily="66" charset="0"/>
              </a:rPr>
              <a:t> da T1 a T12 (T1-T12), come pure a livello di S2-S4, si descrive un CORNO GRIGIO LATERALE contenente Neuroni del SNA, rispettivamente ORTOSIMPATICO (T1-T12) e PARASIMPATICO (S2-S4).</a:t>
            </a:r>
          </a:p>
          <a:p>
            <a:r>
              <a:rPr lang="it-IT" sz="2000" b="1" dirty="0">
                <a:solidFill>
                  <a:schemeClr val="tx1"/>
                </a:solidFill>
                <a:latin typeface="Comic Sans MS" panose="030F0902030302020204" pitchFamily="66" charset="0"/>
              </a:rPr>
              <a:t>Si osservano, ancora, VARIAZIONI VOLUMETRICHE dell’ «H» in relazione alla Sostanza Bianca nei diversi tratti considerati. </a:t>
            </a:r>
          </a:p>
          <a:p>
            <a:endParaRPr lang="it-IT" sz="2200" b="1" dirty="0">
              <a:solidFill>
                <a:schemeClr val="tx1"/>
              </a:solidFill>
              <a:latin typeface="Comic Sans MS" panose="030F0902030302020204" pitchFamily="66" charset="0"/>
            </a:endParaRPr>
          </a:p>
          <a:p>
            <a:r>
              <a:rPr lang="it-IT" sz="2200" dirty="0">
                <a:solidFill>
                  <a:schemeClr val="tx1"/>
                </a:solidFill>
                <a:latin typeface="Comic Sans MS" panose="030F0902030302020204" pitchFamily="66" charset="0"/>
              </a:rPr>
              <a:t> </a:t>
            </a:r>
          </a:p>
        </p:txBody>
      </p:sp>
    </p:spTree>
    <p:extLst>
      <p:ext uri="{BB962C8B-B14F-4D97-AF65-F5344CB8AC3E}">
        <p14:creationId xmlns:p14="http://schemas.microsoft.com/office/powerpoint/2010/main" val="2332606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0" y="-76200"/>
            <a:ext cx="9144000" cy="1143000"/>
          </a:xfrm>
          <a:ln/>
        </p:spPr>
        <p:txBody>
          <a:bodyPr lIns="90000" tIns="46800" rIns="90000" bIns="46800" anchorCtr="1"/>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1800" dirty="0">
                <a:solidFill>
                  <a:srgbClr val="FFFFFF"/>
                </a:solidFill>
                <a:latin typeface="Arial Black" panose="020B0A04020102020204" pitchFamily="34" charset="0"/>
              </a:rPr>
              <a:t>Midollo spinale: sezione trasversa in cui si nota il canale centrale midollare, la sostanza grigia con la caratteristica forma a farfalla internamente e la sostanza bianca esternamente</a:t>
            </a: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95300"/>
            <a:ext cx="4357688" cy="5867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1988840"/>
            <a:ext cx="4140200" cy="3683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0" y="82550"/>
            <a:ext cx="9144000" cy="1425575"/>
          </a:xfrm>
          <a:ln/>
        </p:spPr>
        <p:txBody>
          <a:bodyPr lIns="90000" tIns="46800" rIns="90000" bIns="46800" anchorCtr="1"/>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solidFill>
                <a:latin typeface="Gurmukhi MN" panose="02020600050405020304" pitchFamily="18" charset="0"/>
                <a:cs typeface="Gurmukhi MN" panose="02020600050405020304" pitchFamily="18" charset="0"/>
              </a:rPr>
              <a:t>CONFORMAZIONE INTERNA del MIDOLLO SPINALE: SOSTANZA BIANCA</a:t>
            </a:r>
          </a:p>
        </p:txBody>
      </p:sp>
      <p:sp>
        <p:nvSpPr>
          <p:cNvPr id="14338" name="Rectangle 2"/>
          <p:cNvSpPr>
            <a:spLocks noGrp="1" noChangeArrowheads="1"/>
          </p:cNvSpPr>
          <p:nvPr>
            <p:ph idx="1"/>
          </p:nvPr>
        </p:nvSpPr>
        <p:spPr bwMode="auto">
          <a:xfrm>
            <a:off x="467544" y="1340768"/>
            <a:ext cx="8424936" cy="534987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marL="0" indent="0" hangingPunct="1">
              <a:lnSpc>
                <a:spcPct val="100000"/>
              </a:lnSpc>
              <a:spcBef>
                <a:spcPts val="800"/>
              </a:spcBef>
              <a:buClrTx/>
              <a:buSzPct val="75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it-IT" b="1" dirty="0">
                <a:solidFill>
                  <a:schemeClr val="tx1"/>
                </a:solidFill>
                <a:latin typeface="Chalkboard SE" panose="03050602040202020205" pitchFamily="66" charset="77"/>
              </a:rPr>
              <a:t>La SOSTANZA BIANCA si localizza all’ ESTERNO, andando a costituire 3 PAIA di CORDONI:</a:t>
            </a:r>
          </a:p>
          <a:p>
            <a:pPr marL="457200" indent="-457200" hangingPunct="1">
              <a:lnSpc>
                <a:spcPct val="100000"/>
              </a:lnSpc>
              <a:spcBef>
                <a:spcPts val="800"/>
              </a:spcBef>
              <a:buClrTx/>
              <a:buSzPct val="75000"/>
              <a:buFontTx/>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it-IT" b="1" dirty="0">
                <a:solidFill>
                  <a:schemeClr val="tx1"/>
                </a:solidFill>
                <a:latin typeface="Chalkboard SE" panose="03050602040202020205" pitchFamily="66" charset="77"/>
              </a:rPr>
              <a:t>CORDONI ANTERIORI, separati dalla Fessura Mediana Anteriore;</a:t>
            </a:r>
          </a:p>
          <a:p>
            <a:pPr marL="457200" indent="-457200" hangingPunct="1">
              <a:lnSpc>
                <a:spcPct val="100000"/>
              </a:lnSpc>
              <a:spcBef>
                <a:spcPts val="800"/>
              </a:spcBef>
              <a:buClrTx/>
              <a:buSzPct val="75000"/>
              <a:buFontTx/>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it-IT" b="1" dirty="0">
                <a:solidFill>
                  <a:schemeClr val="tx1"/>
                </a:solidFill>
                <a:latin typeface="Chalkboard SE" panose="03050602040202020205" pitchFamily="66" charset="77"/>
              </a:rPr>
              <a:t>CORDONI LATERALI, compresi tra le Emergenze delle Radici Anteriore e Posteriore del Nervo Spinale;</a:t>
            </a:r>
          </a:p>
          <a:p>
            <a:pPr marL="457200" indent="-457200" hangingPunct="1">
              <a:lnSpc>
                <a:spcPct val="100000"/>
              </a:lnSpc>
              <a:spcBef>
                <a:spcPts val="800"/>
              </a:spcBef>
              <a:buClrTx/>
              <a:buSzPct val="75000"/>
              <a:buFontTx/>
              <a:buChar char="-"/>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it-IT" b="1" dirty="0">
                <a:solidFill>
                  <a:schemeClr val="tx1"/>
                </a:solidFill>
                <a:latin typeface="Chalkboard SE" panose="03050602040202020205" pitchFamily="66" charset="77"/>
              </a:rPr>
              <a:t>CORDONI POSTERIORI, separati dal Solco Mediano Posteriore.</a:t>
            </a:r>
          </a:p>
          <a:p>
            <a:pPr marL="0" indent="0" hangingPunct="1">
              <a:lnSpc>
                <a:spcPct val="100000"/>
              </a:lnSpc>
              <a:spcBef>
                <a:spcPts val="800"/>
              </a:spcBef>
              <a:buClrTx/>
              <a:buSzPct val="75000"/>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it-IT" b="1" dirty="0">
                <a:solidFill>
                  <a:schemeClr val="tx1"/>
                </a:solidFill>
                <a:latin typeface="Chalkboard SE" panose="03050602040202020205" pitchFamily="66" charset="77"/>
              </a:rPr>
              <a:t>Vi decorrono FASCI (o VIE) ASCENDENTI e DISCENDENTI (a seconda della direzione di propagazione dell’ Impulso).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708400" cy="33861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6" name="Text Box 2"/>
          <p:cNvSpPr txBox="1">
            <a:spLocks noChangeArrowheads="1"/>
          </p:cNvSpPr>
          <p:nvPr/>
        </p:nvSpPr>
        <p:spPr bwMode="auto">
          <a:xfrm>
            <a:off x="3995738" y="549275"/>
            <a:ext cx="45370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9pPr>
          </a:lstStyle>
          <a:p>
            <a:pPr>
              <a:spcBef>
                <a:spcPts val="2000"/>
              </a:spcBef>
              <a:buClrTx/>
              <a:buFontTx/>
              <a:buNone/>
            </a:pPr>
            <a:r>
              <a:rPr lang="it-IT" altLang="it-IT" sz="2400" b="1"/>
              <a:t>LAMINE DI REXED</a:t>
            </a:r>
          </a:p>
        </p:txBody>
      </p:sp>
      <p:pic>
        <p:nvPicPr>
          <p:cNvPr id="16387" name="Picture 3"/>
          <p:cNvPicPr>
            <a:picLocks noChangeAspect="1" noChangeArrowheads="1"/>
          </p:cNvPicPr>
          <p:nvPr/>
        </p:nvPicPr>
        <p:blipFill>
          <a:blip r:embed="rId4">
            <a:lum bright="-12000" contrast="12000"/>
            <a:extLst>
              <a:ext uri="{28A0092B-C50C-407E-A947-70E740481C1C}">
                <a14:useLocalDpi xmlns:a14="http://schemas.microsoft.com/office/drawing/2010/main" val="0"/>
              </a:ext>
            </a:extLst>
          </a:blip>
          <a:srcRect/>
          <a:stretch>
            <a:fillRect/>
          </a:stretch>
        </p:blipFill>
        <p:spPr bwMode="auto">
          <a:xfrm>
            <a:off x="3635375" y="2889250"/>
            <a:ext cx="5508625" cy="3968750"/>
          </a:xfrm>
          <a:prstGeom prst="rect">
            <a:avLst/>
          </a:prstGeom>
          <a:noFill/>
          <a:ln>
            <a:noFill/>
          </a:ln>
          <a:effectLst/>
          <a:extLst>
            <a:ext uri="{909E8E84-426E-40DD-AFC4-6F175D3DCCD1}">
              <a14:hiddenFill xmlns:a14="http://schemas.microsoft.com/office/drawing/2010/main">
                <a:blipFill dpi="0" rotWithShape="0">
                  <a:blip>
                    <a:lum bright="-12000"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38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768850"/>
            <a:ext cx="3276600" cy="1533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457200" y="155575"/>
            <a:ext cx="8229600" cy="1139825"/>
          </a:xfrm>
          <a:ln/>
        </p:spPr>
        <p:txBody>
          <a:bodyPr lIns="90000" tIns="46800" rIns="90000" bIns="46800" anchorCtr="1"/>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a:solidFill>
                  <a:srgbClr val="FFFFFF"/>
                </a:solidFill>
                <a:latin typeface="Arial Black" panose="020B0A04020102020204" pitchFamily="34" charset="0"/>
              </a:rPr>
              <a:t>Lamine di Rexed</a:t>
            </a:r>
            <a:br>
              <a:rPr lang="it-IT" altLang="it-IT" sz="2800">
                <a:solidFill>
                  <a:srgbClr val="FFFFFF"/>
                </a:solidFill>
                <a:latin typeface="Arial Black" panose="020B0A04020102020204" pitchFamily="34" charset="0"/>
              </a:rPr>
            </a:br>
            <a:endParaRPr lang="it-IT" altLang="it-IT" sz="2800">
              <a:solidFill>
                <a:srgbClr val="FFFFFF"/>
              </a:solidFill>
              <a:latin typeface="Arial Black" panose="020B0A04020102020204" pitchFamily="34" charset="0"/>
            </a:endParaRPr>
          </a:p>
        </p:txBody>
      </p:sp>
      <p:sp>
        <p:nvSpPr>
          <p:cNvPr id="17410" name="Rectangle 2"/>
          <p:cNvSpPr>
            <a:spLocks noGrp="1" noChangeArrowheads="1"/>
          </p:cNvSpPr>
          <p:nvPr>
            <p:ph type="body" idx="1"/>
          </p:nvPr>
        </p:nvSpPr>
        <p:spPr>
          <a:xfrm>
            <a:off x="229941" y="1890548"/>
            <a:ext cx="5998243" cy="4530725"/>
          </a:xfrm>
          <a:ln/>
        </p:spPr>
        <p:txBody>
          <a:bodyPr lIns="90000" tIns="46800" rIns="90000" bIns="46800"/>
          <a:lstStyle/>
          <a:p>
            <a:pPr marL="331788" indent="-331788" hangingPunct="1">
              <a:lnSpc>
                <a:spcPct val="95000"/>
              </a:lnSpc>
              <a:spcBef>
                <a:spcPts val="700"/>
              </a:spcBef>
              <a:buClr>
                <a:schemeClr val="tx1"/>
              </a:buClr>
              <a:buSzPct val="75000"/>
              <a:buFont typeface="Wingdings" panose="05000000000000000000"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2600" b="1" dirty="0">
                <a:solidFill>
                  <a:schemeClr val="tx1"/>
                </a:solidFill>
                <a:latin typeface="+mj-lt"/>
              </a:rPr>
              <a:t>Secondo il </a:t>
            </a:r>
            <a:r>
              <a:rPr lang="it-IT" altLang="it-IT" sz="2600" b="1" dirty="0" err="1">
                <a:solidFill>
                  <a:schemeClr val="tx1"/>
                </a:solidFill>
                <a:latin typeface="+mj-lt"/>
              </a:rPr>
              <a:t>neuroscienziato</a:t>
            </a:r>
            <a:r>
              <a:rPr lang="it-IT" altLang="it-IT" sz="2600" b="1" dirty="0">
                <a:solidFill>
                  <a:schemeClr val="tx1"/>
                </a:solidFill>
                <a:latin typeface="+mj-lt"/>
              </a:rPr>
              <a:t> svedese REXED, la</a:t>
            </a:r>
            <a:r>
              <a:rPr lang="it-IT" altLang="it-IT" sz="2600" b="1" dirty="0">
                <a:latin typeface="+mj-lt"/>
              </a:rPr>
              <a:t> </a:t>
            </a:r>
            <a:r>
              <a:rPr lang="it-IT" altLang="it-IT" sz="2600" b="1" dirty="0">
                <a:solidFill>
                  <a:schemeClr val="tx1"/>
                </a:solidFill>
                <a:latin typeface="+mj-lt"/>
              </a:rPr>
              <a:t>sostanza grigia del midollo spinale è composta da lamine di neuroni;</a:t>
            </a:r>
          </a:p>
          <a:p>
            <a:pPr marL="338138" indent="-331788" hangingPunct="1">
              <a:lnSpc>
                <a:spcPct val="95000"/>
              </a:lnSpc>
              <a:spcBef>
                <a:spcPts val="700"/>
              </a:spcBef>
              <a:buClr>
                <a:schemeClr val="tx1"/>
              </a:buClr>
              <a:buSzPct val="75000"/>
              <a:buFontTx/>
              <a:buNone/>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endParaRPr lang="it-IT" altLang="it-IT" sz="2600" b="1" dirty="0">
              <a:solidFill>
                <a:schemeClr val="tx1"/>
              </a:solidFill>
              <a:latin typeface="+mj-lt"/>
            </a:endParaRPr>
          </a:p>
          <a:p>
            <a:pPr marL="331788" indent="-331788" hangingPunct="1">
              <a:lnSpc>
                <a:spcPct val="95000"/>
              </a:lnSpc>
              <a:spcBef>
                <a:spcPts val="700"/>
              </a:spcBef>
              <a:buClr>
                <a:schemeClr val="tx1"/>
              </a:buClr>
              <a:buSzPct val="75000"/>
              <a:buFont typeface="Wingdings" panose="05000000000000000000" pitchFamily="2" charset="2"/>
              <a:buChar char=""/>
              <a:tabLst>
                <a:tab pos="331788" algn="l"/>
                <a:tab pos="436563" algn="l"/>
                <a:tab pos="885825" algn="l"/>
                <a:tab pos="1335088" algn="l"/>
                <a:tab pos="1784350" algn="l"/>
                <a:tab pos="2233613" algn="l"/>
                <a:tab pos="2682875" algn="l"/>
                <a:tab pos="3132138" algn="l"/>
                <a:tab pos="3581400" algn="l"/>
                <a:tab pos="4030663" algn="l"/>
                <a:tab pos="4479925" algn="l"/>
                <a:tab pos="4929188" algn="l"/>
                <a:tab pos="5378450" algn="l"/>
                <a:tab pos="5827713" algn="l"/>
                <a:tab pos="6276975" algn="l"/>
                <a:tab pos="6726238" algn="l"/>
                <a:tab pos="7175500" algn="l"/>
                <a:tab pos="7624763" algn="l"/>
                <a:tab pos="8074025" algn="l"/>
                <a:tab pos="8523288" algn="l"/>
                <a:tab pos="8972550" algn="l"/>
              </a:tabLst>
            </a:pPr>
            <a:r>
              <a:rPr lang="it-IT" altLang="it-IT" sz="2600" b="1" dirty="0">
                <a:solidFill>
                  <a:schemeClr val="tx1"/>
                </a:solidFill>
                <a:latin typeface="+mj-lt"/>
              </a:rPr>
              <a:t>le lamine sono 10, di cui 6 (più regolari e ordinatamente stratificate) localizzate nel corno posteriore</a:t>
            </a:r>
            <a:r>
              <a:rPr lang="it-IT" altLang="it-IT" sz="2600" dirty="0">
                <a:solidFill>
                  <a:schemeClr val="tx1"/>
                </a:solidFill>
                <a:latin typeface="+mj-lt"/>
              </a:rPr>
              <a:t>.</a:t>
            </a:r>
          </a:p>
        </p:txBody>
      </p:sp>
      <p:pic>
        <p:nvPicPr>
          <p:cNvPr id="17411" name="Picture 3"/>
          <p:cNvPicPr>
            <a:picLocks noChangeAspect="1" noChangeArrowheads="1"/>
          </p:cNvPicPr>
          <p:nvPr/>
        </p:nvPicPr>
        <p:blipFill rotWithShape="1">
          <a:blip r:embed="rId3">
            <a:lum bright="-12000" contrast="12000"/>
            <a:extLst>
              <a:ext uri="{28A0092B-C50C-407E-A947-70E740481C1C}">
                <a14:useLocalDpi xmlns:a14="http://schemas.microsoft.com/office/drawing/2010/main" val="0"/>
              </a:ext>
            </a:extLst>
          </a:blip>
          <a:srcRect l="50662"/>
          <a:stretch/>
        </p:blipFill>
        <p:spPr bwMode="auto">
          <a:xfrm>
            <a:off x="6227982" y="1617173"/>
            <a:ext cx="2629347" cy="3338512"/>
          </a:xfrm>
          <a:prstGeom prst="rect">
            <a:avLst/>
          </a:prstGeom>
          <a:noFill/>
          <a:ln>
            <a:noFill/>
          </a:ln>
          <a:effectLst/>
          <a:extLst>
            <a:ext uri="{909E8E84-426E-40DD-AFC4-6F175D3DCCD1}">
              <a14:hiddenFill xmlns:a14="http://schemas.microsoft.com/office/drawing/2010/main">
                <a:blipFill dpi="0" rotWithShape="0">
                  <a:blip>
                    <a:lum bright="-12000"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CasellaDiTesto 1">
            <a:extLst>
              <a:ext uri="{FF2B5EF4-FFF2-40B4-BE49-F238E27FC236}">
                <a16:creationId xmlns:a16="http://schemas.microsoft.com/office/drawing/2014/main" id="{AFABFE79-BB04-C848-B2E8-9AC6D7A84FFF}"/>
              </a:ext>
            </a:extLst>
          </p:cNvPr>
          <p:cNvSpPr txBox="1"/>
          <p:nvPr/>
        </p:nvSpPr>
        <p:spPr>
          <a:xfrm>
            <a:off x="865617" y="332656"/>
            <a:ext cx="5616624" cy="1569660"/>
          </a:xfrm>
          <a:prstGeom prst="rect">
            <a:avLst/>
          </a:prstGeom>
          <a:noFill/>
        </p:spPr>
        <p:txBody>
          <a:bodyPr wrap="square" rtlCol="0">
            <a:spAutoFit/>
          </a:bodyPr>
          <a:lstStyle/>
          <a:p>
            <a:r>
              <a:rPr lang="it-IT" sz="3200" b="1" dirty="0">
                <a:solidFill>
                  <a:schemeClr val="tx1"/>
                </a:solidFill>
                <a:latin typeface="Gurmukhi MN" panose="02020600050405020304" pitchFamily="18" charset="0"/>
                <a:cs typeface="Gurmukhi MN" panose="02020600050405020304" pitchFamily="18" charset="0"/>
              </a:rPr>
              <a:t>SOSTANZA GRIGIA: ORGANIZZAZIONE in</a:t>
            </a:r>
          </a:p>
          <a:p>
            <a:r>
              <a:rPr lang="it-IT" sz="3200" b="1" dirty="0">
                <a:solidFill>
                  <a:schemeClr val="tx1"/>
                </a:solidFill>
                <a:latin typeface="Gurmukhi MN" panose="02020600050405020304" pitchFamily="18" charset="0"/>
                <a:cs typeface="Gurmukhi MN" panose="02020600050405020304" pitchFamily="18" charset="0"/>
              </a:rPr>
              <a:t>LAMINE (di REXED)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3E33062-A813-BE45-869F-562306C4076A}"/>
              </a:ext>
            </a:extLst>
          </p:cNvPr>
          <p:cNvSpPr>
            <a:spLocks noGrp="1"/>
          </p:cNvSpPr>
          <p:nvPr>
            <p:ph type="title"/>
          </p:nvPr>
        </p:nvSpPr>
        <p:spPr>
          <a:xfrm>
            <a:off x="611560" y="2276872"/>
            <a:ext cx="7805737"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CORDONI DI SOSTANZA BIANCA</a:t>
            </a:r>
          </a:p>
        </p:txBody>
      </p:sp>
    </p:spTree>
    <p:extLst>
      <p:ext uri="{BB962C8B-B14F-4D97-AF65-F5344CB8AC3E}">
        <p14:creationId xmlns:p14="http://schemas.microsoft.com/office/powerpoint/2010/main" val="2166581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a:extLst>
              <a:ext uri="{FF2B5EF4-FFF2-40B4-BE49-F238E27FC236}">
                <a16:creationId xmlns:a16="http://schemas.microsoft.com/office/drawing/2014/main" id="{9EDE8F3A-C88F-AF48-B781-0BF9E48142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42" y="187770"/>
            <a:ext cx="9180888" cy="667022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372197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F0CA8B-E6FB-6B4D-9B49-B13B6DD52A69}"/>
              </a:ext>
            </a:extLst>
          </p:cNvPr>
          <p:cNvSpPr>
            <a:spLocks noGrp="1"/>
          </p:cNvSpPr>
          <p:nvPr>
            <p:ph type="title"/>
          </p:nvPr>
        </p:nvSpPr>
        <p:spPr>
          <a:xfrm>
            <a:off x="669131" y="-152909"/>
            <a:ext cx="7805737"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MIDOLLO  SPINALE</a:t>
            </a:r>
          </a:p>
        </p:txBody>
      </p:sp>
      <p:sp>
        <p:nvSpPr>
          <p:cNvPr id="3" name="Segnaposto contenuto 2">
            <a:extLst>
              <a:ext uri="{FF2B5EF4-FFF2-40B4-BE49-F238E27FC236}">
                <a16:creationId xmlns:a16="http://schemas.microsoft.com/office/drawing/2014/main" id="{008003F8-6249-EB46-B388-D96878BB52E9}"/>
              </a:ext>
            </a:extLst>
          </p:cNvPr>
          <p:cNvSpPr>
            <a:spLocks noGrp="1"/>
          </p:cNvSpPr>
          <p:nvPr>
            <p:ph idx="1"/>
          </p:nvPr>
        </p:nvSpPr>
        <p:spPr>
          <a:xfrm>
            <a:off x="971600" y="692696"/>
            <a:ext cx="7344816" cy="5610225"/>
          </a:xfrm>
        </p:spPr>
        <p:txBody>
          <a:bodyPr/>
          <a:lstStyle/>
          <a:p>
            <a:r>
              <a:rPr lang="it-IT" sz="2500" b="1" dirty="0">
                <a:solidFill>
                  <a:schemeClr val="tx1"/>
                </a:solidFill>
                <a:latin typeface="Chalkboard SE" panose="03050602040202020205" pitchFamily="66" charset="77"/>
              </a:rPr>
              <a:t>È un organo del SNC localizzato nel Canale Vertebrale per una lunghezza di circa 45 cm, dove risulta avvolto dagli Involucri Meningei.</a:t>
            </a:r>
          </a:p>
          <a:p>
            <a:endParaRPr lang="it-IT" sz="2500" b="1" dirty="0">
              <a:solidFill>
                <a:schemeClr val="tx1"/>
              </a:solidFill>
              <a:latin typeface="Chalkboard SE" panose="03050602040202020205" pitchFamily="66" charset="77"/>
            </a:endParaRPr>
          </a:p>
          <a:p>
            <a:r>
              <a:rPr lang="it-IT" sz="2500" b="1" dirty="0">
                <a:solidFill>
                  <a:schemeClr val="tx1"/>
                </a:solidFill>
                <a:latin typeface="Chalkboard SE" panose="03050602040202020205" pitchFamily="66" charset="77"/>
              </a:rPr>
              <a:t>Non occupa tutto il Canale Vertebrale, ma, in direzione cranio (rostro)-caudale si estende dal Grande Forame Occipitale (limite con il Bulbo del Tronco Encefalico) fino allo spazio intervertebrale compreso tra L1 ed L2.</a:t>
            </a:r>
          </a:p>
          <a:p>
            <a:endParaRPr lang="it-IT" sz="2500" b="1" dirty="0">
              <a:solidFill>
                <a:schemeClr val="tx1"/>
              </a:solidFill>
              <a:latin typeface="Chalkboard SE" panose="03050602040202020205" pitchFamily="66" charset="77"/>
            </a:endParaRPr>
          </a:p>
          <a:p>
            <a:r>
              <a:rPr lang="it-IT" sz="2500" b="1" dirty="0">
                <a:solidFill>
                  <a:schemeClr val="tx1"/>
                </a:solidFill>
                <a:latin typeface="Chalkboard SE" panose="03050602040202020205" pitchFamily="66" charset="77"/>
              </a:rPr>
              <a:t>La porzione più caudale del Canale Vertebrale è occupata dalla cosiddetta CAUDA EQUINA, costituita dai Nervi Spinali che devono uscire da L2 a Co1. Essa è avvolta dall’ Involucro Meningeo</a:t>
            </a:r>
          </a:p>
        </p:txBody>
      </p:sp>
    </p:spTree>
    <p:extLst>
      <p:ext uri="{BB962C8B-B14F-4D97-AF65-F5344CB8AC3E}">
        <p14:creationId xmlns:p14="http://schemas.microsoft.com/office/powerpoint/2010/main" val="1125123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457200" y="277813"/>
            <a:ext cx="8229600" cy="1139825"/>
          </a:xfrm>
          <a:ln/>
        </p:spPr>
        <p:txBody>
          <a:bodyPr lIns="90000" tIns="46800" rIns="90000" bIns="46800" anchorCtr="1"/>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a:solidFill>
                  <a:srgbClr val="FFFFFF"/>
                </a:solidFill>
                <a:latin typeface="Arial Black" panose="020B0A04020102020204" pitchFamily="34" charset="0"/>
              </a:rPr>
              <a:t>Fasci del Cordone Anteriore </a:t>
            </a:r>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746" y="1277938"/>
            <a:ext cx="8587122" cy="48496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1">
            <a:extLst>
              <a:ext uri="{FF2B5EF4-FFF2-40B4-BE49-F238E27FC236}">
                <a16:creationId xmlns:a16="http://schemas.microsoft.com/office/drawing/2014/main" id="{1C25E1BF-DC15-F748-814C-90DED3369DF3}"/>
              </a:ext>
            </a:extLst>
          </p:cNvPr>
          <p:cNvSpPr txBox="1">
            <a:spLocks noChangeArrowheads="1"/>
          </p:cNvSpPr>
          <p:nvPr/>
        </p:nvSpPr>
        <p:spPr bwMode="auto">
          <a:xfrm>
            <a:off x="611560" y="138113"/>
            <a:ext cx="8229600"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1" compatLnSpc="1">
            <a:prstTxWarp prst="textNoShape">
              <a:avLst/>
            </a:prstTxWarp>
          </a:bodyPr>
          <a:lst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kern="1200">
                <a:solidFill>
                  <a:srgbClr val="E6E6E6"/>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9p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latin typeface="Gurmukhi MN" panose="02020600050405020304" pitchFamily="18" charset="0"/>
                <a:cs typeface="Gurmukhi MN" panose="02020600050405020304" pitchFamily="18" charset="0"/>
              </a:rPr>
              <a:t>FASCI DEL CORDONE  ANTERIORE</a:t>
            </a:r>
          </a:p>
        </p:txBody>
      </p:sp>
      <p:sp>
        <p:nvSpPr>
          <p:cNvPr id="2" name="Rettangolo 1">
            <a:extLst>
              <a:ext uri="{FF2B5EF4-FFF2-40B4-BE49-F238E27FC236}">
                <a16:creationId xmlns:a16="http://schemas.microsoft.com/office/drawing/2014/main" id="{626D6C9E-0D93-BF45-8BF6-AB5505F8662B}"/>
              </a:ext>
            </a:extLst>
          </p:cNvPr>
          <p:cNvSpPr/>
          <p:nvPr/>
        </p:nvSpPr>
        <p:spPr bwMode="auto">
          <a:xfrm>
            <a:off x="323528" y="5589240"/>
            <a:ext cx="8517632" cy="504056"/>
          </a:xfrm>
          <a:prstGeom prst="rect">
            <a:avLst/>
          </a:prstGeom>
          <a:noFill/>
          <a:ln w="9525"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olid"/>
            <a:round/>
            <a:headEnd type="none" w="med" len="med"/>
            <a:tailEnd type="none" w="med" len="med"/>
          </a:ln>
          <a:effectLst>
            <a:reflection endPos="65000" dist="50800" dir="5400000" sy="-100000" algn="bl" rotWithShape="0"/>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1800" b="0" i="0" u="none" strike="noStrike" cap="none" normalizeH="0" baseline="0">
              <a:ln>
                <a:noFill/>
              </a:ln>
              <a:solidFill>
                <a:schemeClr val="bg1"/>
              </a:solidFill>
              <a:effectLst/>
              <a:latin typeface="Arial" panose="020B0604020202020204" pitchFamily="34" charset="0"/>
              <a:ea typeface="SimSun" panose="02010600030101010101" pitchFamily="2" charset="-122"/>
            </a:endParaRPr>
          </a:p>
        </p:txBody>
      </p:sp>
      <p:sp>
        <p:nvSpPr>
          <p:cNvPr id="3" name="Rettangolo 2">
            <a:extLst>
              <a:ext uri="{FF2B5EF4-FFF2-40B4-BE49-F238E27FC236}">
                <a16:creationId xmlns:a16="http://schemas.microsoft.com/office/drawing/2014/main" id="{56D8981B-EDA2-7147-8D31-E13CC5B46FA0}"/>
              </a:ext>
            </a:extLst>
          </p:cNvPr>
          <p:cNvSpPr/>
          <p:nvPr/>
        </p:nvSpPr>
        <p:spPr bwMode="auto">
          <a:xfrm>
            <a:off x="264746" y="2417763"/>
            <a:ext cx="8576414" cy="291158"/>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1800" b="0" i="0" u="none" strike="noStrike" cap="none" normalizeH="0" baseline="0">
              <a:ln>
                <a:noFill/>
              </a:ln>
              <a:solidFill>
                <a:schemeClr val="bg1"/>
              </a:solidFill>
              <a:effectLst/>
              <a:latin typeface="Arial" panose="020B0604020202020204" pitchFamily="34" charset="0"/>
              <a:ea typeface="SimSun" panose="02010600030101010101" pitchFamily="2" charset="-122"/>
            </a:endParaRPr>
          </a:p>
        </p:txBody>
      </p:sp>
      <p:sp>
        <p:nvSpPr>
          <p:cNvPr id="7" name="Rettangolo 6">
            <a:extLst>
              <a:ext uri="{FF2B5EF4-FFF2-40B4-BE49-F238E27FC236}">
                <a16:creationId xmlns:a16="http://schemas.microsoft.com/office/drawing/2014/main" id="{0648FB95-5E24-2E45-9A1B-3956044B5D69}"/>
              </a:ext>
            </a:extLst>
          </p:cNvPr>
          <p:cNvSpPr/>
          <p:nvPr/>
        </p:nvSpPr>
        <p:spPr bwMode="auto">
          <a:xfrm>
            <a:off x="283793" y="2862608"/>
            <a:ext cx="8576414" cy="419608"/>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1800" b="0" i="0" u="none" strike="noStrike" cap="none" normalizeH="0" baseline="0">
              <a:ln>
                <a:noFill/>
              </a:ln>
              <a:solidFill>
                <a:schemeClr val="bg1"/>
              </a:solidFill>
              <a:effectLst/>
              <a:latin typeface="Arial" panose="020B0604020202020204" pitchFamily="34" charset="0"/>
              <a:ea typeface="SimSun" panose="02010600030101010101" pitchFamily="2" charset="-122"/>
            </a:endParaRPr>
          </a:p>
        </p:txBody>
      </p:sp>
      <p:sp>
        <p:nvSpPr>
          <p:cNvPr id="8" name="Rettangolo 7">
            <a:extLst>
              <a:ext uri="{FF2B5EF4-FFF2-40B4-BE49-F238E27FC236}">
                <a16:creationId xmlns:a16="http://schemas.microsoft.com/office/drawing/2014/main" id="{27C75CF3-E319-664B-9504-4C5A8E945B3A}"/>
              </a:ext>
            </a:extLst>
          </p:cNvPr>
          <p:cNvSpPr/>
          <p:nvPr/>
        </p:nvSpPr>
        <p:spPr bwMode="auto">
          <a:xfrm>
            <a:off x="264746" y="3272544"/>
            <a:ext cx="8667620" cy="436502"/>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1800" b="0" i="0" u="none" strike="noStrike" cap="none" normalizeH="0" baseline="0">
              <a:ln>
                <a:noFill/>
              </a:ln>
              <a:solidFill>
                <a:schemeClr val="bg1"/>
              </a:solidFill>
              <a:effectLst/>
              <a:latin typeface="Arial" panose="020B0604020202020204" pitchFamily="34" charset="0"/>
              <a:ea typeface="SimSun" panose="02010600030101010101" pitchFamily="2" charset="-122"/>
            </a:endParaRPr>
          </a:p>
        </p:txBody>
      </p:sp>
      <p:sp>
        <p:nvSpPr>
          <p:cNvPr id="9" name="Rettangolo 8">
            <a:extLst>
              <a:ext uri="{FF2B5EF4-FFF2-40B4-BE49-F238E27FC236}">
                <a16:creationId xmlns:a16="http://schemas.microsoft.com/office/drawing/2014/main" id="{784A3ECC-242B-D64E-B0B4-60C138A530C2}"/>
              </a:ext>
            </a:extLst>
          </p:cNvPr>
          <p:cNvSpPr/>
          <p:nvPr/>
        </p:nvSpPr>
        <p:spPr bwMode="auto">
          <a:xfrm>
            <a:off x="283793" y="3702756"/>
            <a:ext cx="8662725" cy="416226"/>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1800" b="0" i="0" u="none" strike="noStrike" cap="none" normalizeH="0" baseline="0">
              <a:ln>
                <a:noFill/>
              </a:ln>
              <a:solidFill>
                <a:schemeClr val="bg1"/>
              </a:solidFill>
              <a:effectLst/>
              <a:latin typeface="Arial" panose="020B0604020202020204" pitchFamily="34" charset="0"/>
              <a:ea typeface="SimSun" panose="02010600030101010101" pitchFamily="2" charset="-122"/>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a:xfrm>
            <a:off x="344714" y="260648"/>
            <a:ext cx="8229600" cy="774923"/>
          </a:xfrm>
          <a:ln/>
        </p:spPr>
        <p:txBody>
          <a:bodyPr lIns="90000" tIns="46800" rIns="90000" bIns="46800" anchorCtr="1"/>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latin typeface="Gurmukhi MN" panose="02020600050405020304" pitchFamily="18" charset="0"/>
                <a:cs typeface="Gurmukhi MN" panose="02020600050405020304" pitchFamily="18" charset="0"/>
              </a:rPr>
              <a:t>FASCI DEL CORDONE LATERALE</a:t>
            </a: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556" y="1484784"/>
            <a:ext cx="8721916" cy="50802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ttangolo 3">
            <a:extLst>
              <a:ext uri="{FF2B5EF4-FFF2-40B4-BE49-F238E27FC236}">
                <a16:creationId xmlns:a16="http://schemas.microsoft.com/office/drawing/2014/main" id="{0127DD62-F4A8-0F43-89CF-34A4D086E34D}"/>
              </a:ext>
            </a:extLst>
          </p:cNvPr>
          <p:cNvSpPr/>
          <p:nvPr/>
        </p:nvSpPr>
        <p:spPr bwMode="auto">
          <a:xfrm>
            <a:off x="264746" y="2060849"/>
            <a:ext cx="8576414" cy="576064"/>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1800" b="0" i="0" u="none" strike="noStrike" cap="none" normalizeH="0" baseline="0">
              <a:ln>
                <a:noFill/>
              </a:ln>
              <a:solidFill>
                <a:schemeClr val="bg1"/>
              </a:solidFill>
              <a:effectLst/>
              <a:latin typeface="Arial" panose="020B0604020202020204" pitchFamily="34" charset="0"/>
              <a:ea typeface="SimSun" panose="02010600030101010101" pitchFamily="2" charset="-122"/>
            </a:endParaRPr>
          </a:p>
        </p:txBody>
      </p:sp>
      <p:sp>
        <p:nvSpPr>
          <p:cNvPr id="5" name="Rettangolo 4">
            <a:extLst>
              <a:ext uri="{FF2B5EF4-FFF2-40B4-BE49-F238E27FC236}">
                <a16:creationId xmlns:a16="http://schemas.microsoft.com/office/drawing/2014/main" id="{AC55922B-85D5-5A4E-AA33-6EB882496F47}"/>
              </a:ext>
            </a:extLst>
          </p:cNvPr>
          <p:cNvSpPr/>
          <p:nvPr/>
        </p:nvSpPr>
        <p:spPr bwMode="auto">
          <a:xfrm>
            <a:off x="254402" y="2852936"/>
            <a:ext cx="8576414" cy="576064"/>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1800" b="0" i="0" u="none" strike="noStrike" cap="none" normalizeH="0" baseline="0">
              <a:ln>
                <a:noFill/>
              </a:ln>
              <a:solidFill>
                <a:schemeClr val="bg1"/>
              </a:solidFill>
              <a:effectLst/>
              <a:latin typeface="Arial" panose="020B0604020202020204" pitchFamily="34" charset="0"/>
              <a:ea typeface="SimSun" panose="02010600030101010101" pitchFamily="2" charset="-122"/>
            </a:endParaRPr>
          </a:p>
        </p:txBody>
      </p:sp>
      <p:sp>
        <p:nvSpPr>
          <p:cNvPr id="6" name="Rettangolo 5">
            <a:extLst>
              <a:ext uri="{FF2B5EF4-FFF2-40B4-BE49-F238E27FC236}">
                <a16:creationId xmlns:a16="http://schemas.microsoft.com/office/drawing/2014/main" id="{78DEA742-2E8D-6947-8BE4-DE459E29E896}"/>
              </a:ext>
            </a:extLst>
          </p:cNvPr>
          <p:cNvSpPr/>
          <p:nvPr/>
        </p:nvSpPr>
        <p:spPr bwMode="auto">
          <a:xfrm>
            <a:off x="264746" y="3950220"/>
            <a:ext cx="8576414" cy="558899"/>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1800" b="0" i="0" u="none" strike="noStrike" cap="none" normalizeH="0" baseline="0">
              <a:ln>
                <a:noFill/>
              </a:ln>
              <a:solidFill>
                <a:schemeClr val="bg1"/>
              </a:solidFill>
              <a:effectLst/>
              <a:latin typeface="Arial" panose="020B0604020202020204" pitchFamily="34" charset="0"/>
              <a:ea typeface="SimSun" panose="02010600030101010101" pitchFamily="2" charset="-122"/>
            </a:endParaRPr>
          </a:p>
        </p:txBody>
      </p:sp>
      <p:sp>
        <p:nvSpPr>
          <p:cNvPr id="7" name="Rettangolo 6">
            <a:extLst>
              <a:ext uri="{FF2B5EF4-FFF2-40B4-BE49-F238E27FC236}">
                <a16:creationId xmlns:a16="http://schemas.microsoft.com/office/drawing/2014/main" id="{8723F657-038A-A04E-AF2F-CE7E9C5376AA}"/>
              </a:ext>
            </a:extLst>
          </p:cNvPr>
          <p:cNvSpPr/>
          <p:nvPr/>
        </p:nvSpPr>
        <p:spPr bwMode="auto">
          <a:xfrm>
            <a:off x="244058" y="4525055"/>
            <a:ext cx="8597102" cy="704145"/>
          </a:xfrm>
          <a:prstGeom prst="rect">
            <a:avLst/>
          </a:prstGeom>
          <a:noFill/>
          <a:ln w="190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1800" b="0" i="0" u="none" strike="noStrike" cap="none" normalizeH="0" baseline="0">
              <a:ln>
                <a:noFill/>
              </a:ln>
              <a:solidFill>
                <a:schemeClr val="bg1"/>
              </a:solidFill>
              <a:effectLst/>
              <a:latin typeface="Arial" panose="020B0604020202020204" pitchFamily="34" charset="0"/>
              <a:ea typeface="SimSun" panose="02010600030101010101" pitchFamily="2" charset="-122"/>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457200" y="277813"/>
            <a:ext cx="8229600" cy="1139825"/>
          </a:xfrm>
          <a:ln/>
        </p:spPr>
        <p:txBody>
          <a:bodyPr lIns="90000" tIns="46800" rIns="90000" bIns="46800" anchorCtr="1"/>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600" dirty="0">
                <a:solidFill>
                  <a:srgbClr val="FFFFFF"/>
                </a:solidFill>
                <a:latin typeface="Arial Black" panose="020B0A04020102020204" pitchFamily="34" charset="0"/>
              </a:rPr>
              <a:t>Fasci del Cordone Posteriore</a:t>
            </a:r>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909286"/>
            <a:ext cx="8579296" cy="41317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1">
            <a:extLst>
              <a:ext uri="{FF2B5EF4-FFF2-40B4-BE49-F238E27FC236}">
                <a16:creationId xmlns:a16="http://schemas.microsoft.com/office/drawing/2014/main" id="{DFACEB82-14F6-AE40-AE93-CC3E50EE614B}"/>
              </a:ext>
            </a:extLst>
          </p:cNvPr>
          <p:cNvSpPr txBox="1">
            <a:spLocks noChangeArrowheads="1"/>
          </p:cNvSpPr>
          <p:nvPr/>
        </p:nvSpPr>
        <p:spPr bwMode="auto">
          <a:xfrm>
            <a:off x="609600" y="430213"/>
            <a:ext cx="8229600"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1" compatLnSpc="1">
            <a:prstTxWarp prst="textNoShape">
              <a:avLst/>
            </a:prstTxWarp>
          </a:bodyPr>
          <a:lstStyle>
            <a:lvl1pPr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kern="1200">
                <a:solidFill>
                  <a:srgbClr val="E6E6E6"/>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3100" b="1" i="1">
                <a:solidFill>
                  <a:srgbClr val="E6E6E6"/>
                </a:solidFill>
                <a:latin typeface="Arial" panose="020B0604020202020204" pitchFamily="34" charset="0"/>
                <a:cs typeface="Lucida Sans Unicode" panose="020B0602030504020204" pitchFamily="34" charset="0"/>
              </a:defRPr>
            </a:lvl9pPr>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latin typeface="Gurmukhi MN" panose="02020600050405020304" pitchFamily="18" charset="0"/>
                <a:cs typeface="Gurmukhi MN" panose="02020600050405020304" pitchFamily="18" charset="0"/>
              </a:rPr>
              <a:t>FASCI DEL CORDONE  POSTERIORE</a:t>
            </a:r>
          </a:p>
        </p:txBody>
      </p:sp>
      <p:sp>
        <p:nvSpPr>
          <p:cNvPr id="5" name="Rettangolo 4">
            <a:extLst>
              <a:ext uri="{FF2B5EF4-FFF2-40B4-BE49-F238E27FC236}">
                <a16:creationId xmlns:a16="http://schemas.microsoft.com/office/drawing/2014/main" id="{13AB97A4-2041-B941-B0FA-ADCDDA0E613C}"/>
              </a:ext>
            </a:extLst>
          </p:cNvPr>
          <p:cNvSpPr/>
          <p:nvPr/>
        </p:nvSpPr>
        <p:spPr bwMode="auto">
          <a:xfrm>
            <a:off x="457200" y="2624663"/>
            <a:ext cx="8435281" cy="1368152"/>
          </a:xfrm>
          <a:prstGeom prst="rect">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it-IT" sz="1800" b="0" i="0" u="none" strike="noStrike" cap="none" normalizeH="0" baseline="0">
              <a:ln>
                <a:noFill/>
              </a:ln>
              <a:solidFill>
                <a:schemeClr val="bg1"/>
              </a:solidFill>
              <a:effectLst/>
              <a:latin typeface="Arial" panose="020B0604020202020204" pitchFamily="34" charset="0"/>
              <a:ea typeface="SimSun" panose="02010600030101010101" pitchFamily="2" charset="-122"/>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8D5BA1-100D-1A43-ADA4-4199DABEBE46}"/>
              </a:ext>
            </a:extLst>
          </p:cNvPr>
          <p:cNvSpPr>
            <a:spLocks noGrp="1"/>
          </p:cNvSpPr>
          <p:nvPr>
            <p:ph type="title"/>
          </p:nvPr>
        </p:nvSpPr>
        <p:spPr>
          <a:xfrm>
            <a:off x="611560" y="1988840"/>
            <a:ext cx="7805737"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TRONCO  ENCEFALICO</a:t>
            </a:r>
          </a:p>
        </p:txBody>
      </p:sp>
    </p:spTree>
    <p:extLst>
      <p:ext uri="{BB962C8B-B14F-4D97-AF65-F5344CB8AC3E}">
        <p14:creationId xmlns:p14="http://schemas.microsoft.com/office/powerpoint/2010/main" val="32240809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8B3F7FF-2136-FB40-B5EF-BE96CD39EF87}"/>
              </a:ext>
            </a:extLst>
          </p:cNvPr>
          <p:cNvSpPr>
            <a:spLocks noGrp="1"/>
          </p:cNvSpPr>
          <p:nvPr>
            <p:ph type="title"/>
          </p:nvPr>
        </p:nvSpPr>
        <p:spPr>
          <a:xfrm>
            <a:off x="486241" y="22039"/>
            <a:ext cx="8213725" cy="1425575"/>
          </a:xfrm>
        </p:spPr>
        <p:txBody>
          <a:bodyPr/>
          <a:lstStyle/>
          <a:p>
            <a:r>
              <a:rPr lang="it-IT" sz="3200" b="1" dirty="0">
                <a:solidFill>
                  <a:schemeClr val="tx1"/>
                </a:solidFill>
                <a:latin typeface="Gurmukhi MN" panose="02020600050405020304" pitchFamily="18" charset="0"/>
                <a:cs typeface="Gurmukhi MN" panose="02020600050405020304" pitchFamily="18" charset="0"/>
              </a:rPr>
              <a:t>TRONCO  ENCEFALICO</a:t>
            </a:r>
          </a:p>
        </p:txBody>
      </p:sp>
      <p:sp>
        <p:nvSpPr>
          <p:cNvPr id="3" name="Segnaposto contenuto 2">
            <a:extLst>
              <a:ext uri="{FF2B5EF4-FFF2-40B4-BE49-F238E27FC236}">
                <a16:creationId xmlns:a16="http://schemas.microsoft.com/office/drawing/2014/main" id="{04354C53-4447-974B-8223-D6AAD737CE43}"/>
              </a:ext>
            </a:extLst>
          </p:cNvPr>
          <p:cNvSpPr>
            <a:spLocks noGrp="1"/>
          </p:cNvSpPr>
          <p:nvPr>
            <p:ph idx="1"/>
          </p:nvPr>
        </p:nvSpPr>
        <p:spPr>
          <a:xfrm>
            <a:off x="827584" y="1196752"/>
            <a:ext cx="7992888" cy="5661248"/>
          </a:xfrm>
        </p:spPr>
        <p:txBody>
          <a:bodyPr/>
          <a:lstStyle/>
          <a:p>
            <a:r>
              <a:rPr lang="it-IT" dirty="0">
                <a:solidFill>
                  <a:schemeClr val="tx1"/>
                </a:solidFill>
                <a:latin typeface="Copperplate Gothic Bold" panose="020E0705020206020404" pitchFamily="34" charset="77"/>
              </a:rPr>
              <a:t>È la porzione più caudale dell’ Encefalo, localizzato nella Fossa </a:t>
            </a:r>
            <a:r>
              <a:rPr lang="it-IT" dirty="0" err="1">
                <a:solidFill>
                  <a:schemeClr val="tx1"/>
                </a:solidFill>
                <a:latin typeface="Copperplate Gothic Bold" panose="020E0705020206020404" pitchFamily="34" charset="77"/>
              </a:rPr>
              <a:t>Neurocranica</a:t>
            </a:r>
            <a:r>
              <a:rPr lang="it-IT" dirty="0">
                <a:solidFill>
                  <a:schemeClr val="tx1"/>
                </a:solidFill>
                <a:latin typeface="Copperplate Gothic Bold" panose="020E0705020206020404" pitchFamily="34" charset="77"/>
              </a:rPr>
              <a:t> Posteriore, anteriormente al cervelletto.</a:t>
            </a:r>
          </a:p>
          <a:p>
            <a:r>
              <a:rPr lang="it-IT" dirty="0">
                <a:solidFill>
                  <a:schemeClr val="tx1"/>
                </a:solidFill>
                <a:latin typeface="Copperplate Gothic Bold" panose="020E0705020206020404" pitchFamily="34" charset="77"/>
              </a:rPr>
              <a:t>Consta di TRE porzioni che, in senso CAUDO-ROSTRALE, sono:</a:t>
            </a:r>
          </a:p>
          <a:p>
            <a:pPr marL="457200" indent="-457200">
              <a:buFontTx/>
              <a:buChar char="-"/>
            </a:pPr>
            <a:r>
              <a:rPr lang="it-IT" dirty="0">
                <a:solidFill>
                  <a:schemeClr val="tx1"/>
                </a:solidFill>
                <a:latin typeface="Copperplate Gothic Bold" panose="020E0705020206020404" pitchFamily="34" charset="77"/>
              </a:rPr>
              <a:t>BULBO o MIDOLLO ALLUNGATO</a:t>
            </a:r>
          </a:p>
          <a:p>
            <a:pPr marL="457200" indent="-457200">
              <a:buFontTx/>
              <a:buChar char="-"/>
            </a:pPr>
            <a:r>
              <a:rPr lang="it-IT" dirty="0">
                <a:solidFill>
                  <a:schemeClr val="tx1"/>
                </a:solidFill>
                <a:latin typeface="Copperplate Gothic Bold" panose="020E0705020206020404" pitchFamily="34" charset="77"/>
              </a:rPr>
              <a:t>PONTE</a:t>
            </a:r>
          </a:p>
          <a:p>
            <a:pPr marL="457200" indent="-457200">
              <a:buFontTx/>
              <a:buChar char="-"/>
            </a:pPr>
            <a:r>
              <a:rPr lang="it-IT" dirty="0">
                <a:solidFill>
                  <a:schemeClr val="tx1"/>
                </a:solidFill>
                <a:latin typeface="Copperplate Gothic Bold" panose="020E0705020206020404" pitchFamily="34" charset="77"/>
              </a:rPr>
              <a:t>MESENCEFALO</a:t>
            </a:r>
          </a:p>
          <a:p>
            <a:pPr marL="0" indent="0"/>
            <a:r>
              <a:rPr lang="it-IT" dirty="0">
                <a:solidFill>
                  <a:schemeClr val="tx1"/>
                </a:solidFill>
                <a:latin typeface="Copperplate Gothic Bold" panose="020E0705020206020404" pitchFamily="34" charset="77"/>
              </a:rPr>
              <a:t>Il Limite Inferiore può essere localizzato a livello del Grande Foro Occipitale, quello superiore non è ben definibile in relazione al soprastante Diencefalo. </a:t>
            </a:r>
          </a:p>
        </p:txBody>
      </p:sp>
    </p:spTree>
    <p:extLst>
      <p:ext uri="{BB962C8B-B14F-4D97-AF65-F5344CB8AC3E}">
        <p14:creationId xmlns:p14="http://schemas.microsoft.com/office/powerpoint/2010/main" val="1061075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a:xfrm>
            <a:off x="457200" y="228600"/>
            <a:ext cx="8229600" cy="608013"/>
          </a:xfrm>
          <a:ln/>
        </p:spPr>
        <p:txBody>
          <a:bodyPr lIns="90000" tIns="46800" rIns="90000" bIns="4680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dirty="0">
                <a:solidFill>
                  <a:schemeClr val="tx1"/>
                </a:solidFill>
              </a:rPr>
              <a:t>TRONCO ENCEFALICO</a:t>
            </a:r>
          </a:p>
        </p:txBody>
      </p:sp>
      <p:pic>
        <p:nvPicPr>
          <p:cNvPr id="30722" name="Picture 2"/>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2627313" y="4352925"/>
            <a:ext cx="3384550" cy="2505075"/>
          </a:xfrm>
          <a:prstGeom prst="rect">
            <a:avLst/>
          </a:prstGeom>
          <a:noFill/>
          <a:ln>
            <a:noFill/>
          </a:ln>
          <a:effectLst/>
          <a:extLst>
            <a:ext uri="{909E8E84-426E-40DD-AFC4-6F175D3DCCD1}">
              <a14:hiddenFill xmlns:a14="http://schemas.microsoft.com/office/drawing/2010/main">
                <a:blipFill dpi="0" rotWithShape="0">
                  <a:blip>
                    <a:lum brigh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004888"/>
            <a:ext cx="4105275" cy="33496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1675" y="836613"/>
            <a:ext cx="3362325" cy="34559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25" name="Line 5"/>
          <p:cNvSpPr>
            <a:spLocks noChangeShapeType="1"/>
          </p:cNvSpPr>
          <p:nvPr/>
        </p:nvSpPr>
        <p:spPr bwMode="auto">
          <a:xfrm>
            <a:off x="2484438" y="2997200"/>
            <a:ext cx="1800225" cy="2592388"/>
          </a:xfrm>
          <a:prstGeom prst="line">
            <a:avLst/>
          </a:prstGeom>
          <a:noFill/>
          <a:ln w="38160" cap="flat">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0726" name="Line 6"/>
          <p:cNvSpPr>
            <a:spLocks noChangeShapeType="1"/>
          </p:cNvSpPr>
          <p:nvPr/>
        </p:nvSpPr>
        <p:spPr bwMode="auto">
          <a:xfrm flipV="1">
            <a:off x="4284663" y="2405063"/>
            <a:ext cx="3311525" cy="3200400"/>
          </a:xfrm>
          <a:prstGeom prst="line">
            <a:avLst/>
          </a:prstGeom>
          <a:noFill/>
          <a:ln w="38160" cap="flat">
            <a:solidFill>
              <a:srgbClr val="FF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0727" name="Line 7"/>
          <p:cNvSpPr>
            <a:spLocks noChangeShapeType="1"/>
          </p:cNvSpPr>
          <p:nvPr/>
        </p:nvSpPr>
        <p:spPr bwMode="auto">
          <a:xfrm>
            <a:off x="2555875" y="3429000"/>
            <a:ext cx="1728788" cy="2305050"/>
          </a:xfrm>
          <a:prstGeom prst="line">
            <a:avLst/>
          </a:prstGeom>
          <a:noFill/>
          <a:ln w="38160" cap="flat">
            <a:solidFill>
              <a:srgbClr val="FF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0728" name="Line 8"/>
          <p:cNvSpPr>
            <a:spLocks noChangeShapeType="1"/>
          </p:cNvSpPr>
          <p:nvPr/>
        </p:nvSpPr>
        <p:spPr bwMode="auto">
          <a:xfrm flipV="1">
            <a:off x="4284663" y="2692400"/>
            <a:ext cx="3240087" cy="3057525"/>
          </a:xfrm>
          <a:prstGeom prst="line">
            <a:avLst/>
          </a:prstGeom>
          <a:noFill/>
          <a:ln w="38160" cap="flat">
            <a:solidFill>
              <a:srgbClr val="FFFF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0729" name="Line 9"/>
          <p:cNvSpPr>
            <a:spLocks noChangeShapeType="1"/>
          </p:cNvSpPr>
          <p:nvPr/>
        </p:nvSpPr>
        <p:spPr bwMode="auto">
          <a:xfrm>
            <a:off x="3132138" y="3789363"/>
            <a:ext cx="1152525" cy="2232025"/>
          </a:xfrm>
          <a:prstGeom prst="line">
            <a:avLst/>
          </a:prstGeom>
          <a:noFill/>
          <a:ln w="38160" cap="flat">
            <a:solidFill>
              <a:srgbClr val="66FF33"/>
            </a:solidFill>
            <a:prstDash val="dash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30730" name="Line 10"/>
          <p:cNvSpPr>
            <a:spLocks noChangeShapeType="1"/>
          </p:cNvSpPr>
          <p:nvPr/>
        </p:nvSpPr>
        <p:spPr bwMode="auto">
          <a:xfrm flipV="1">
            <a:off x="4284663" y="3125788"/>
            <a:ext cx="3311525" cy="2911475"/>
          </a:xfrm>
          <a:prstGeom prst="line">
            <a:avLst/>
          </a:prstGeom>
          <a:noFill/>
          <a:ln w="38160" cap="flat">
            <a:solidFill>
              <a:srgbClr val="66FF33"/>
            </a:solidFill>
            <a:prstDash val="dashDot"/>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395288" y="331788"/>
            <a:ext cx="8229600" cy="1739900"/>
          </a:xfrm>
          <a:ln/>
        </p:spPr>
        <p:txBody>
          <a:bodyPr lIns="90000" tIns="46800" rIns="90000" bIns="4680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600" i="0" dirty="0">
                <a:solidFill>
                  <a:schemeClr val="tx1"/>
                </a:solidFill>
                <a:latin typeface="Gurmukhi MN" panose="02020600050405020304" pitchFamily="18" charset="0"/>
                <a:cs typeface="Gurmukhi MN" panose="02020600050405020304" pitchFamily="18" charset="0"/>
              </a:rPr>
              <a:t>CONFIGURAZIONE ESTERNA </a:t>
            </a:r>
            <a:br>
              <a:rPr lang="it-IT" altLang="it-IT" sz="3600" i="0" dirty="0">
                <a:solidFill>
                  <a:schemeClr val="tx1"/>
                </a:solidFill>
                <a:latin typeface="Gurmukhi MN" panose="02020600050405020304" pitchFamily="18" charset="0"/>
                <a:cs typeface="Gurmukhi MN" panose="02020600050405020304" pitchFamily="18" charset="0"/>
              </a:rPr>
            </a:br>
            <a:r>
              <a:rPr lang="it-IT" altLang="it-IT" sz="3600" i="0" dirty="0">
                <a:solidFill>
                  <a:schemeClr val="tx1"/>
                </a:solidFill>
                <a:latin typeface="Gurmukhi MN" panose="02020600050405020304" pitchFamily="18" charset="0"/>
                <a:cs typeface="Gurmukhi MN" panose="02020600050405020304" pitchFamily="18" charset="0"/>
              </a:rPr>
              <a:t>del</a:t>
            </a:r>
            <a:br>
              <a:rPr lang="it-IT" altLang="it-IT" sz="3600" i="0" dirty="0">
                <a:solidFill>
                  <a:schemeClr val="tx1"/>
                </a:solidFill>
                <a:latin typeface="Gurmukhi MN" panose="02020600050405020304" pitchFamily="18" charset="0"/>
                <a:cs typeface="Gurmukhi MN" panose="02020600050405020304" pitchFamily="18" charset="0"/>
              </a:rPr>
            </a:br>
            <a:r>
              <a:rPr lang="it-IT" altLang="it-IT" sz="3600" i="0" dirty="0">
                <a:solidFill>
                  <a:schemeClr val="tx1"/>
                </a:solidFill>
                <a:latin typeface="Gurmukhi MN" panose="02020600050405020304" pitchFamily="18" charset="0"/>
                <a:cs typeface="Gurmukhi MN" panose="02020600050405020304" pitchFamily="18" charset="0"/>
              </a:rPr>
              <a:t>TRONCO  ENCEFALICO</a:t>
            </a:r>
          </a:p>
        </p:txBody>
      </p:sp>
      <p:pic>
        <p:nvPicPr>
          <p:cNvPr id="296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2276475"/>
            <a:ext cx="3095625" cy="4149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699" name="Rectangle 3"/>
          <p:cNvSpPr>
            <a:spLocks noChangeArrowheads="1"/>
          </p:cNvSpPr>
          <p:nvPr/>
        </p:nvSpPr>
        <p:spPr bwMode="auto">
          <a:xfrm>
            <a:off x="4500563" y="5013325"/>
            <a:ext cx="863600" cy="1368425"/>
          </a:xfrm>
          <a:prstGeom prst="rect">
            <a:avLst/>
          </a:prstGeom>
          <a:noFill/>
          <a:ln w="38160" cap="flat">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9700" name="Rectangle 4"/>
          <p:cNvSpPr>
            <a:spLocks noChangeArrowheads="1"/>
          </p:cNvSpPr>
          <p:nvPr/>
        </p:nvSpPr>
        <p:spPr bwMode="auto">
          <a:xfrm>
            <a:off x="4284663" y="2997200"/>
            <a:ext cx="647700" cy="1079500"/>
          </a:xfrm>
          <a:prstGeom prst="rect">
            <a:avLst/>
          </a:prstGeom>
          <a:noFill/>
          <a:ln w="38160" cap="flat">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DAEAFE-7A8C-3548-A074-7EE54EFAB316}"/>
              </a:ext>
            </a:extLst>
          </p:cNvPr>
          <p:cNvSpPr>
            <a:spLocks noGrp="1"/>
          </p:cNvSpPr>
          <p:nvPr>
            <p:ph type="title"/>
          </p:nvPr>
        </p:nvSpPr>
        <p:spPr>
          <a:xfrm>
            <a:off x="457595" y="17346"/>
            <a:ext cx="8213725" cy="1425575"/>
          </a:xfrm>
        </p:spPr>
        <p:txBody>
          <a:bodyPr/>
          <a:lstStyle/>
          <a:p>
            <a:r>
              <a:rPr lang="it-IT" sz="3200" b="1" dirty="0">
                <a:solidFill>
                  <a:schemeClr val="tx1"/>
                </a:solidFill>
                <a:latin typeface="Gurmukhi MN" panose="02020600050405020304" pitchFamily="18" charset="0"/>
                <a:cs typeface="Gurmukhi MN" panose="02020600050405020304" pitchFamily="18" charset="0"/>
              </a:rPr>
              <a:t>CONFORMAZIONE ANTERIORE del TRONCO ENCEFALICO - BULBO</a:t>
            </a:r>
          </a:p>
        </p:txBody>
      </p:sp>
      <p:sp>
        <p:nvSpPr>
          <p:cNvPr id="3" name="Segnaposto contenuto 2">
            <a:extLst>
              <a:ext uri="{FF2B5EF4-FFF2-40B4-BE49-F238E27FC236}">
                <a16:creationId xmlns:a16="http://schemas.microsoft.com/office/drawing/2014/main" id="{155952F9-6775-6C4D-98DF-0467EABC96BA}"/>
              </a:ext>
            </a:extLst>
          </p:cNvPr>
          <p:cNvSpPr>
            <a:spLocks noGrp="1"/>
          </p:cNvSpPr>
          <p:nvPr>
            <p:ph idx="1"/>
          </p:nvPr>
        </p:nvSpPr>
        <p:spPr>
          <a:xfrm>
            <a:off x="611560" y="1268760"/>
            <a:ext cx="8136904" cy="5415078"/>
          </a:xfrm>
        </p:spPr>
        <p:txBody>
          <a:bodyPr/>
          <a:lstStyle/>
          <a:p>
            <a:r>
              <a:rPr lang="it-IT" b="1" dirty="0">
                <a:solidFill>
                  <a:schemeClr val="tx1"/>
                </a:solidFill>
                <a:latin typeface="Comic Sans MS" panose="030F0902030302020204" pitchFamily="66" charset="0"/>
              </a:rPr>
              <a:t>A livello del BULBO si notano i rilievi delle PIRAMIDI con la Decussazione (ossia l’ Incrocio) delle fibre del Fascio </a:t>
            </a:r>
            <a:r>
              <a:rPr lang="it-IT" b="1" dirty="0" err="1">
                <a:solidFill>
                  <a:schemeClr val="tx1"/>
                </a:solidFill>
                <a:latin typeface="Comic Sans MS" panose="030F0902030302020204" pitchFamily="66" charset="0"/>
              </a:rPr>
              <a:t>Cortico</a:t>
            </a:r>
            <a:r>
              <a:rPr lang="it-IT" b="1" dirty="0">
                <a:solidFill>
                  <a:schemeClr val="tx1"/>
                </a:solidFill>
                <a:latin typeface="Comic Sans MS" panose="030F0902030302020204" pitchFamily="66" charset="0"/>
              </a:rPr>
              <a:t>-Spinale Laterale (o Crociato). Un po’ più lateralmente ci sono le OLIVE BULBARI coinvolte in una via Ascendente che raggiunge il Cervelletto. Vi si osservano le Emergenze dei Nervi Cranici XII (Ipoglosso), XI (Accessorio Spinale), X (Vago), IX (Glossofaringeo)</a:t>
            </a:r>
          </a:p>
          <a:p>
            <a:endParaRPr lang="it-IT" b="1" dirty="0">
              <a:solidFill>
                <a:schemeClr val="tx1"/>
              </a:solidFill>
              <a:latin typeface="Comic Sans MS" panose="030F0902030302020204" pitchFamily="66" charset="0"/>
            </a:endParaRPr>
          </a:p>
          <a:p>
            <a:r>
              <a:rPr lang="it-IT" b="1" dirty="0">
                <a:solidFill>
                  <a:schemeClr val="tx1"/>
                </a:solidFill>
                <a:latin typeface="Comic Sans MS" panose="030F0902030302020204" pitchFamily="66" charset="0"/>
              </a:rPr>
              <a:t>Dal SOLCO BULBO-PONTINO emergono i Nervi VIII (Acustico o Vestibolo-Cocleare), VII (Faciale ed Intermedio), VI (Abducente, uno dei 3 Oculomotori).</a:t>
            </a:r>
          </a:p>
        </p:txBody>
      </p:sp>
    </p:spTree>
    <p:extLst>
      <p:ext uri="{BB962C8B-B14F-4D97-AF65-F5344CB8AC3E}">
        <p14:creationId xmlns:p14="http://schemas.microsoft.com/office/powerpoint/2010/main" val="19139327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DAEAFE-7A8C-3548-A074-7EE54EFAB316}"/>
              </a:ext>
            </a:extLst>
          </p:cNvPr>
          <p:cNvSpPr>
            <a:spLocks noGrp="1"/>
          </p:cNvSpPr>
          <p:nvPr>
            <p:ph type="title"/>
          </p:nvPr>
        </p:nvSpPr>
        <p:spPr>
          <a:xfrm>
            <a:off x="457595" y="17346"/>
            <a:ext cx="8213725" cy="1425575"/>
          </a:xfrm>
        </p:spPr>
        <p:txBody>
          <a:bodyPr/>
          <a:lstStyle/>
          <a:p>
            <a:r>
              <a:rPr lang="it-IT" sz="3200" b="1" dirty="0">
                <a:solidFill>
                  <a:schemeClr val="tx1"/>
                </a:solidFill>
                <a:latin typeface="Gurmukhi MN" panose="02020600050405020304" pitchFamily="18" charset="0"/>
                <a:cs typeface="Gurmukhi MN" panose="02020600050405020304" pitchFamily="18" charset="0"/>
              </a:rPr>
              <a:t>CONFORMAZIONE ANTERIORE del TRONCO ENCEFALICO - PONTE</a:t>
            </a:r>
          </a:p>
        </p:txBody>
      </p:sp>
      <p:sp>
        <p:nvSpPr>
          <p:cNvPr id="3" name="Segnaposto contenuto 2">
            <a:extLst>
              <a:ext uri="{FF2B5EF4-FFF2-40B4-BE49-F238E27FC236}">
                <a16:creationId xmlns:a16="http://schemas.microsoft.com/office/drawing/2014/main" id="{155952F9-6775-6C4D-98DF-0467EABC96BA}"/>
              </a:ext>
            </a:extLst>
          </p:cNvPr>
          <p:cNvSpPr>
            <a:spLocks noGrp="1"/>
          </p:cNvSpPr>
          <p:nvPr>
            <p:ph idx="1"/>
          </p:nvPr>
        </p:nvSpPr>
        <p:spPr>
          <a:xfrm>
            <a:off x="457595" y="1268760"/>
            <a:ext cx="8506893" cy="5415078"/>
          </a:xfrm>
        </p:spPr>
        <p:txBody>
          <a:bodyPr/>
          <a:lstStyle/>
          <a:p>
            <a:r>
              <a:rPr lang="it-IT" b="1" dirty="0">
                <a:solidFill>
                  <a:schemeClr val="tx1"/>
                </a:solidFill>
                <a:latin typeface="Comic Sans MS" panose="030F0902030302020204" pitchFamily="66" charset="0"/>
              </a:rPr>
              <a:t>Il PONTE si presenta come una struttura distesa superiormente al Bulbo, che ricorda, appunto, una morfologia di un «Ponte a Schiena d’Asino».</a:t>
            </a:r>
          </a:p>
          <a:p>
            <a:endParaRPr lang="it-IT" b="1" dirty="0">
              <a:solidFill>
                <a:schemeClr val="tx1"/>
              </a:solidFill>
              <a:latin typeface="Comic Sans MS" panose="030F0902030302020204" pitchFamily="66" charset="0"/>
            </a:endParaRPr>
          </a:p>
          <a:p>
            <a:r>
              <a:rPr lang="it-IT" b="1" dirty="0">
                <a:solidFill>
                  <a:schemeClr val="tx1"/>
                </a:solidFill>
                <a:latin typeface="Comic Sans MS" panose="030F0902030302020204" pitchFamily="66" charset="0"/>
              </a:rPr>
              <a:t>Più </a:t>
            </a:r>
            <a:r>
              <a:rPr lang="it-IT" b="1" dirty="0" err="1">
                <a:solidFill>
                  <a:schemeClr val="tx1"/>
                </a:solidFill>
                <a:latin typeface="Comic Sans MS" panose="030F0902030302020204" pitchFamily="66" charset="0"/>
              </a:rPr>
              <a:t>rostralmente</a:t>
            </a:r>
            <a:r>
              <a:rPr lang="it-IT" b="1" dirty="0">
                <a:solidFill>
                  <a:schemeClr val="tx1"/>
                </a:solidFill>
                <a:latin typeface="Comic Sans MS" panose="030F0902030302020204" pitchFamily="66" charset="0"/>
              </a:rPr>
              <a:t> un cospicuo nervo emerge dal Ponte (TRIGEMINO, V paio), con una componente più voluminosa (SENSITIVA) ed una meno cospicua (MOTRICE per la Muscolatura Scheletrica di diverse strutture, tra cui i Muscoli Masticatori).</a:t>
            </a:r>
          </a:p>
          <a:p>
            <a:endParaRPr lang="it-IT" b="1" dirty="0">
              <a:solidFill>
                <a:schemeClr val="tx1"/>
              </a:solidFill>
              <a:latin typeface="Comic Sans MS" panose="030F0902030302020204" pitchFamily="66" charset="0"/>
            </a:endParaRPr>
          </a:p>
          <a:p>
            <a:r>
              <a:rPr lang="it-IT" b="1" dirty="0">
                <a:solidFill>
                  <a:schemeClr val="tx1"/>
                </a:solidFill>
                <a:latin typeface="Comic Sans MS" panose="030F0902030302020204" pitchFamily="66" charset="0"/>
              </a:rPr>
              <a:t>Dal SOLCO PONTO-MESENCEFALICO emerge il IV paio (Nervo TROCLEARE, uno degli Oculomotori)</a:t>
            </a:r>
          </a:p>
        </p:txBody>
      </p:sp>
    </p:spTree>
    <p:extLst>
      <p:ext uri="{BB962C8B-B14F-4D97-AF65-F5344CB8AC3E}">
        <p14:creationId xmlns:p14="http://schemas.microsoft.com/office/powerpoint/2010/main" val="39453577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DAEAFE-7A8C-3548-A074-7EE54EFAB316}"/>
              </a:ext>
            </a:extLst>
          </p:cNvPr>
          <p:cNvSpPr>
            <a:spLocks noGrp="1"/>
          </p:cNvSpPr>
          <p:nvPr>
            <p:ph type="title"/>
          </p:nvPr>
        </p:nvSpPr>
        <p:spPr>
          <a:xfrm>
            <a:off x="0" y="17346"/>
            <a:ext cx="9143999" cy="1425575"/>
          </a:xfrm>
        </p:spPr>
        <p:txBody>
          <a:bodyPr/>
          <a:lstStyle/>
          <a:p>
            <a:r>
              <a:rPr lang="it-IT" sz="3200" b="1" dirty="0">
                <a:solidFill>
                  <a:schemeClr val="tx1"/>
                </a:solidFill>
                <a:latin typeface="Gurmukhi MN" panose="02020600050405020304" pitchFamily="18" charset="0"/>
                <a:cs typeface="Gurmukhi MN" panose="02020600050405020304" pitchFamily="18" charset="0"/>
              </a:rPr>
              <a:t>CONFORMAZIONE ANTERIORE del TRONCO ENCEFALICO - MESENCEFALO</a:t>
            </a:r>
          </a:p>
        </p:txBody>
      </p:sp>
      <p:sp>
        <p:nvSpPr>
          <p:cNvPr id="3" name="Segnaposto contenuto 2">
            <a:extLst>
              <a:ext uri="{FF2B5EF4-FFF2-40B4-BE49-F238E27FC236}">
                <a16:creationId xmlns:a16="http://schemas.microsoft.com/office/drawing/2014/main" id="{155952F9-6775-6C4D-98DF-0467EABC96BA}"/>
              </a:ext>
            </a:extLst>
          </p:cNvPr>
          <p:cNvSpPr>
            <a:spLocks noGrp="1"/>
          </p:cNvSpPr>
          <p:nvPr>
            <p:ph idx="1"/>
          </p:nvPr>
        </p:nvSpPr>
        <p:spPr>
          <a:xfrm>
            <a:off x="1259632" y="1340768"/>
            <a:ext cx="7056784" cy="5415078"/>
          </a:xfrm>
        </p:spPr>
        <p:txBody>
          <a:bodyPr/>
          <a:lstStyle/>
          <a:p>
            <a:r>
              <a:rPr lang="it-IT" sz="2600" b="1" dirty="0">
                <a:solidFill>
                  <a:schemeClr val="tx1"/>
                </a:solidFill>
                <a:latin typeface="Comic Sans MS" panose="030F0902030302020204" pitchFamily="66" charset="0"/>
              </a:rPr>
              <a:t>A livello del MESENCEFALO si osservano i 2 PEDUNCOLI CEREBRALI, attraverso i quali transitano Fasci ASCENDENTI e DISCENDENTI.</a:t>
            </a:r>
          </a:p>
          <a:p>
            <a:endParaRPr lang="it-IT" sz="2600" b="1" dirty="0">
              <a:solidFill>
                <a:schemeClr val="tx1"/>
              </a:solidFill>
              <a:latin typeface="Comic Sans MS" panose="030F0902030302020204" pitchFamily="66" charset="0"/>
            </a:endParaRPr>
          </a:p>
          <a:p>
            <a:r>
              <a:rPr lang="it-IT" sz="2600" b="1" dirty="0">
                <a:solidFill>
                  <a:schemeClr val="tx1"/>
                </a:solidFill>
                <a:latin typeface="Comic Sans MS" panose="030F0902030302020204" pitchFamily="66" charset="0"/>
              </a:rPr>
              <a:t>Vi si osserva anche l’ Emergenza del Nervo OCULOMOTORE (III paio).</a:t>
            </a:r>
          </a:p>
          <a:p>
            <a:endParaRPr lang="it-IT" sz="2600" b="1" dirty="0">
              <a:solidFill>
                <a:schemeClr val="tx1"/>
              </a:solidFill>
              <a:latin typeface="Comic Sans MS" panose="030F0902030302020204" pitchFamily="66" charset="0"/>
            </a:endParaRPr>
          </a:p>
          <a:p>
            <a:r>
              <a:rPr lang="it-IT" sz="2600" b="1" dirty="0">
                <a:solidFill>
                  <a:schemeClr val="tx1"/>
                </a:solidFill>
                <a:latin typeface="Comic Sans MS" panose="030F0902030302020204" pitchFamily="66" charset="0"/>
              </a:rPr>
              <a:t>Il rapporto con il sovrastante Diencefalo non permette di separarlo nettamente dal Diencefalo stesso.</a:t>
            </a:r>
          </a:p>
        </p:txBody>
      </p:sp>
    </p:spTree>
    <p:extLst>
      <p:ext uri="{BB962C8B-B14F-4D97-AF65-F5344CB8AC3E}">
        <p14:creationId xmlns:p14="http://schemas.microsoft.com/office/powerpoint/2010/main" val="743376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71438" y="576263"/>
            <a:ext cx="5616575" cy="1655762"/>
          </a:xfrm>
          <a:ln/>
        </p:spPr>
        <p:txBody>
          <a:bodyPr lIns="90000" tIns="46800" rIns="90000" bIns="46800"/>
          <a:lstStyle/>
          <a:p>
            <a:pPr algn="just" hangingPunct="1">
              <a:lnSpc>
                <a:spcPct val="100000"/>
              </a:lnSpc>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000" dirty="0">
                <a:solidFill>
                  <a:srgbClr val="FFFFFF"/>
                </a:solidFill>
              </a:rPr>
              <a:t>Le radici spinali (31 paia per lato): ventrale (o motrice) e dorsale (o sensitiva con annesso ganglio spinale) formano 31 paia di nervi spinali (8 cervicali, 12 toracici, 5 lombari, 5 sacrali, 1 coccigeo) a livello dei  fori intervertebrali.</a:t>
            </a:r>
            <a:r>
              <a:rPr lang="it-IT" altLang="it-IT" dirty="0">
                <a:solidFill>
                  <a:srgbClr val="FFFFFF"/>
                </a:solidFill>
                <a:latin typeface="New York" charset="0"/>
              </a:rPr>
              <a:t> </a:t>
            </a:r>
            <a:br>
              <a:rPr lang="it-IT" altLang="it-IT" dirty="0">
                <a:solidFill>
                  <a:srgbClr val="FFFFFF"/>
                </a:solidFill>
                <a:latin typeface="New York" charset="0"/>
              </a:rPr>
            </a:br>
            <a:endParaRPr lang="it-IT" altLang="it-IT" dirty="0">
              <a:solidFill>
                <a:srgbClr val="FFFFFF"/>
              </a:solidFill>
              <a:latin typeface="New York" charset="0"/>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t="12331" r="36603"/>
          <a:stretch>
            <a:fillRect/>
          </a:stretch>
        </p:blipFill>
        <p:spPr bwMode="auto">
          <a:xfrm>
            <a:off x="71438" y="0"/>
            <a:ext cx="3636466" cy="6852486"/>
          </a:xfrm>
          <a:prstGeom prst="rect">
            <a:avLst/>
          </a:prstGeom>
          <a:noFill/>
          <a:ln>
            <a:noFill/>
          </a:ln>
          <a:effectLst/>
          <a:extLst>
            <a:ext uri="{909E8E84-426E-40DD-AFC4-6F175D3DCCD1}">
              <a14:hiddenFill xmlns:a14="http://schemas.microsoft.com/office/drawing/2010/main">
                <a:blipFill dpi="0" rotWithShape="0">
                  <a:blip/>
                  <a:srcRect t="12331" r="36603"/>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9807" t="9726" r="896" b="60507"/>
          <a:stretch/>
        </p:blipFill>
        <p:spPr bwMode="auto">
          <a:xfrm>
            <a:off x="4932040" y="2348880"/>
            <a:ext cx="3420963" cy="3357215"/>
          </a:xfrm>
          <a:prstGeom prst="rect">
            <a:avLst/>
          </a:prstGeom>
          <a:noFill/>
          <a:ln>
            <a:noFill/>
          </a:ln>
          <a:effectLst/>
          <a:extLst>
            <a:ext uri="{909E8E84-426E-40DD-AFC4-6F175D3DCCD1}">
              <a14:hiddenFill xmlns:a14="http://schemas.microsoft.com/office/drawing/2010/main">
                <a:blipFill dpi="0" rotWithShape="0">
                  <a:blip/>
                  <a:srcRect l="51126" t="9726" r="896" b="51326"/>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CasellaDiTesto 1">
            <a:extLst>
              <a:ext uri="{FF2B5EF4-FFF2-40B4-BE49-F238E27FC236}">
                <a16:creationId xmlns:a16="http://schemas.microsoft.com/office/drawing/2014/main" id="{D3C3A058-492D-A84C-9620-CCE3F1F71665}"/>
              </a:ext>
            </a:extLst>
          </p:cNvPr>
          <p:cNvSpPr txBox="1"/>
          <p:nvPr/>
        </p:nvSpPr>
        <p:spPr>
          <a:xfrm>
            <a:off x="5508104" y="5949280"/>
            <a:ext cx="3405419" cy="523220"/>
          </a:xfrm>
          <a:prstGeom prst="rect">
            <a:avLst/>
          </a:prstGeom>
          <a:noFill/>
        </p:spPr>
        <p:txBody>
          <a:bodyPr wrap="none" rtlCol="0">
            <a:spAutoFit/>
          </a:bodyPr>
          <a:lstStyle/>
          <a:p>
            <a:r>
              <a:rPr lang="it-IT" sz="2800" b="1" dirty="0">
                <a:solidFill>
                  <a:schemeClr val="tx1"/>
                </a:solidFill>
                <a:latin typeface="Copperplate Gothic Bold" panose="020E0705020206020404" pitchFamily="34" charset="77"/>
              </a:rPr>
              <a:t>CAUDA EQUINA </a:t>
            </a:r>
          </a:p>
        </p:txBody>
      </p:sp>
      <p:cxnSp>
        <p:nvCxnSpPr>
          <p:cNvPr id="4" name="Connettore 1 3">
            <a:extLst>
              <a:ext uri="{FF2B5EF4-FFF2-40B4-BE49-F238E27FC236}">
                <a16:creationId xmlns:a16="http://schemas.microsoft.com/office/drawing/2014/main" id="{DA02947E-D5C4-BC4D-8305-FE4B4570D6CC}"/>
              </a:ext>
            </a:extLst>
          </p:cNvPr>
          <p:cNvCxnSpPr/>
          <p:nvPr/>
        </p:nvCxnSpPr>
        <p:spPr bwMode="auto">
          <a:xfrm flipV="1">
            <a:off x="1691680" y="3789040"/>
            <a:ext cx="4608512" cy="238447"/>
          </a:xfrm>
          <a:prstGeom prst="line">
            <a:avLst/>
          </a:prstGeom>
          <a:solidFill>
            <a:srgbClr val="00B8FF"/>
          </a:solidFill>
          <a:ln w="127000" cap="sq" cmpd="sng" algn="ctr">
            <a:solidFill>
              <a:schemeClr val="tx1"/>
            </a:solidFill>
            <a:prstDash val="solid"/>
            <a:round/>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21084900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a:xfrm>
            <a:off x="457200" y="228600"/>
            <a:ext cx="8229600" cy="1143000"/>
          </a:xfrm>
          <a:ln/>
        </p:spPr>
        <p:txBody>
          <a:bodyPr lIns="90000" tIns="46800" rIns="90000" bIns="4680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a:solidFill>
                  <a:srgbClr val="FFFFFF"/>
                </a:solidFill>
                <a:latin typeface="Arial Black" panose="020B0A04020102020204" pitchFamily="34" charset="0"/>
              </a:rPr>
              <a:t>Superficie ventrale del tronco encefalico</a:t>
            </a:r>
          </a:p>
        </p:txBody>
      </p:sp>
      <p:pic>
        <p:nvPicPr>
          <p:cNvPr id="32770" name="Picture 2"/>
          <p:cNvPicPr>
            <a:picLocks noChangeAspect="1" noChangeArrowheads="1"/>
          </p:cNvPicPr>
          <p:nvPr/>
        </p:nvPicPr>
        <p:blipFill>
          <a:blip r:embed="rId3">
            <a:lum bright="-6000"/>
            <a:extLst>
              <a:ext uri="{28A0092B-C50C-407E-A947-70E740481C1C}">
                <a14:useLocalDpi xmlns:a14="http://schemas.microsoft.com/office/drawing/2010/main" val="0"/>
              </a:ext>
            </a:extLst>
          </a:blip>
          <a:srcRect l="2240" t="51123" b="-362"/>
          <a:stretch>
            <a:fillRect/>
          </a:stretch>
        </p:blipFill>
        <p:spPr bwMode="auto">
          <a:xfrm>
            <a:off x="452066" y="1040285"/>
            <a:ext cx="8568952" cy="5793945"/>
          </a:xfrm>
          <a:prstGeom prst="rect">
            <a:avLst/>
          </a:prstGeom>
          <a:noFill/>
          <a:ln>
            <a:noFill/>
          </a:ln>
          <a:effectLst/>
          <a:extLst>
            <a:ext uri="{909E8E84-426E-40DD-AFC4-6F175D3DCCD1}">
              <a14:hiddenFill xmlns:a14="http://schemas.microsoft.com/office/drawing/2010/main">
                <a:blipFill dpi="0" rotWithShape="0">
                  <a:blip>
                    <a:lum bright="-6000"/>
                  </a:blip>
                  <a:srcRect l="2240" t="51123" b="-362"/>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CasellaDiTesto 1">
            <a:extLst>
              <a:ext uri="{FF2B5EF4-FFF2-40B4-BE49-F238E27FC236}">
                <a16:creationId xmlns:a16="http://schemas.microsoft.com/office/drawing/2014/main" id="{37F59764-C66D-F043-B539-C3F153C37281}"/>
              </a:ext>
            </a:extLst>
          </p:cNvPr>
          <p:cNvSpPr txBox="1"/>
          <p:nvPr/>
        </p:nvSpPr>
        <p:spPr>
          <a:xfrm>
            <a:off x="1" y="228600"/>
            <a:ext cx="9252520" cy="492443"/>
          </a:xfrm>
          <a:prstGeom prst="rect">
            <a:avLst/>
          </a:prstGeom>
          <a:noFill/>
        </p:spPr>
        <p:txBody>
          <a:bodyPr wrap="square" rtlCol="0">
            <a:spAutoFit/>
          </a:bodyPr>
          <a:lstStyle/>
          <a:p>
            <a:pPr algn="ctr"/>
            <a:r>
              <a:rPr lang="it-IT" sz="2600" b="1" dirty="0">
                <a:solidFill>
                  <a:schemeClr val="tx1"/>
                </a:solidFill>
                <a:latin typeface="Gurmukhi MN" panose="02020600050405020304" pitchFamily="18" charset="0"/>
                <a:cs typeface="Gurmukhi MN" panose="02020600050405020304" pitchFamily="18" charset="0"/>
              </a:rPr>
              <a:t>PROIEZIONE ANTERIORE DEL TRONCO ENCEFALICO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DAEAFE-7A8C-3548-A074-7EE54EFAB316}"/>
              </a:ext>
            </a:extLst>
          </p:cNvPr>
          <p:cNvSpPr>
            <a:spLocks noGrp="1"/>
          </p:cNvSpPr>
          <p:nvPr>
            <p:ph type="title"/>
          </p:nvPr>
        </p:nvSpPr>
        <p:spPr>
          <a:xfrm>
            <a:off x="0" y="188640"/>
            <a:ext cx="9143999" cy="1425575"/>
          </a:xfrm>
        </p:spPr>
        <p:txBody>
          <a:bodyPr/>
          <a:lstStyle/>
          <a:p>
            <a:r>
              <a:rPr lang="it-IT" sz="3200" b="1" dirty="0">
                <a:solidFill>
                  <a:schemeClr val="tx1"/>
                </a:solidFill>
                <a:latin typeface="Gurmukhi MN" panose="02020600050405020304" pitchFamily="18" charset="0"/>
                <a:cs typeface="Gurmukhi MN" panose="02020600050405020304" pitchFamily="18" charset="0"/>
              </a:rPr>
              <a:t>CONFORMAZIONE POSTERIORE del TRONCO ENCEFALICO – IV VENTRICOLO</a:t>
            </a:r>
            <a:br>
              <a:rPr lang="it-IT" sz="3200" b="1" dirty="0">
                <a:solidFill>
                  <a:schemeClr val="tx1"/>
                </a:solidFill>
                <a:latin typeface="Gurmukhi MN" panose="02020600050405020304" pitchFamily="18" charset="0"/>
                <a:cs typeface="Gurmukhi MN" panose="02020600050405020304" pitchFamily="18" charset="0"/>
              </a:rPr>
            </a:br>
            <a:r>
              <a:rPr lang="it-IT" sz="3200" b="1" dirty="0">
                <a:solidFill>
                  <a:schemeClr val="tx1"/>
                </a:solidFill>
                <a:latin typeface="Gurmukhi MN" panose="02020600050405020304" pitchFamily="18" charset="0"/>
                <a:cs typeface="Gurmukhi MN" panose="02020600050405020304" pitchFamily="18" charset="0"/>
              </a:rPr>
              <a:t>PORZIONE BULBO-PONTINA</a:t>
            </a:r>
          </a:p>
        </p:txBody>
      </p:sp>
      <p:sp>
        <p:nvSpPr>
          <p:cNvPr id="3" name="Segnaposto contenuto 2">
            <a:extLst>
              <a:ext uri="{FF2B5EF4-FFF2-40B4-BE49-F238E27FC236}">
                <a16:creationId xmlns:a16="http://schemas.microsoft.com/office/drawing/2014/main" id="{155952F9-6775-6C4D-98DF-0467EABC96BA}"/>
              </a:ext>
            </a:extLst>
          </p:cNvPr>
          <p:cNvSpPr>
            <a:spLocks noGrp="1"/>
          </p:cNvSpPr>
          <p:nvPr>
            <p:ph idx="1"/>
          </p:nvPr>
        </p:nvSpPr>
        <p:spPr>
          <a:xfrm>
            <a:off x="827583" y="1772816"/>
            <a:ext cx="7632849" cy="5415078"/>
          </a:xfrm>
        </p:spPr>
        <p:txBody>
          <a:bodyPr/>
          <a:lstStyle/>
          <a:p>
            <a:r>
              <a:rPr lang="it-IT" sz="2800" b="1" dirty="0">
                <a:solidFill>
                  <a:schemeClr val="tx1"/>
                </a:solidFill>
                <a:latin typeface="Comic Sans MS" panose="030F0902030302020204" pitchFamily="66" charset="0"/>
              </a:rPr>
              <a:t>È necessario asportare il Cervelletto e si può così osservare il cosiddetto PAVIMENTO del IV VENTRICOLO encefalico, dove si osservano vari rilievi che corrispondono a strutture di Sostanza Grigia localizzati profondamente nel BULBO e nel PONTE.</a:t>
            </a:r>
          </a:p>
          <a:p>
            <a:endParaRPr lang="it-IT" sz="2800" b="1" dirty="0">
              <a:solidFill>
                <a:schemeClr val="tx1"/>
              </a:solidFill>
              <a:latin typeface="Comic Sans MS" panose="030F0902030302020204" pitchFamily="66" charset="0"/>
            </a:endParaRPr>
          </a:p>
          <a:p>
            <a:r>
              <a:rPr lang="it-IT" sz="2800" b="1" dirty="0">
                <a:solidFill>
                  <a:schemeClr val="tx1"/>
                </a:solidFill>
                <a:latin typeface="Comic Sans MS" panose="030F0902030302020204" pitchFamily="66" charset="0"/>
              </a:rPr>
              <a:t>Si osservano pure (sezionati) i PEDUNCOLI CEREBELLARI (Superiore, Medio, Inferiore).</a:t>
            </a:r>
          </a:p>
        </p:txBody>
      </p:sp>
    </p:spTree>
    <p:extLst>
      <p:ext uri="{BB962C8B-B14F-4D97-AF65-F5344CB8AC3E}">
        <p14:creationId xmlns:p14="http://schemas.microsoft.com/office/powerpoint/2010/main" val="33190920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3DAEAFE-7A8C-3548-A074-7EE54EFAB316}"/>
              </a:ext>
            </a:extLst>
          </p:cNvPr>
          <p:cNvSpPr>
            <a:spLocks noGrp="1"/>
          </p:cNvSpPr>
          <p:nvPr>
            <p:ph type="title"/>
          </p:nvPr>
        </p:nvSpPr>
        <p:spPr>
          <a:xfrm>
            <a:off x="0" y="188640"/>
            <a:ext cx="9143999" cy="1425575"/>
          </a:xfrm>
        </p:spPr>
        <p:txBody>
          <a:bodyPr/>
          <a:lstStyle/>
          <a:p>
            <a:r>
              <a:rPr lang="it-IT" sz="3200" b="1" dirty="0">
                <a:solidFill>
                  <a:schemeClr val="tx1"/>
                </a:solidFill>
                <a:latin typeface="Gurmukhi MN" panose="02020600050405020304" pitchFamily="18" charset="0"/>
                <a:cs typeface="Gurmukhi MN" panose="02020600050405020304" pitchFamily="18" charset="0"/>
              </a:rPr>
              <a:t>CONFORMAZIONE POSTERIORE del TRONCO ENCEFALICO </a:t>
            </a:r>
            <a:br>
              <a:rPr lang="it-IT" sz="3200" b="1" dirty="0">
                <a:solidFill>
                  <a:schemeClr val="tx1"/>
                </a:solidFill>
                <a:latin typeface="Gurmukhi MN" panose="02020600050405020304" pitchFamily="18" charset="0"/>
                <a:cs typeface="Gurmukhi MN" panose="02020600050405020304" pitchFamily="18" charset="0"/>
              </a:rPr>
            </a:br>
            <a:r>
              <a:rPr lang="it-IT" sz="3200" b="1" dirty="0">
                <a:solidFill>
                  <a:schemeClr val="tx1"/>
                </a:solidFill>
                <a:latin typeface="Gurmukhi MN" panose="02020600050405020304" pitchFamily="18" charset="0"/>
                <a:cs typeface="Gurmukhi MN" panose="02020600050405020304" pitchFamily="18" charset="0"/>
              </a:rPr>
              <a:t>PORZIONE  MESENCEFALICA</a:t>
            </a:r>
          </a:p>
        </p:txBody>
      </p:sp>
      <p:sp>
        <p:nvSpPr>
          <p:cNvPr id="3" name="Segnaposto contenuto 2">
            <a:extLst>
              <a:ext uri="{FF2B5EF4-FFF2-40B4-BE49-F238E27FC236}">
                <a16:creationId xmlns:a16="http://schemas.microsoft.com/office/drawing/2014/main" id="{155952F9-6775-6C4D-98DF-0467EABC96BA}"/>
              </a:ext>
            </a:extLst>
          </p:cNvPr>
          <p:cNvSpPr>
            <a:spLocks noGrp="1"/>
          </p:cNvSpPr>
          <p:nvPr>
            <p:ph idx="1"/>
          </p:nvPr>
        </p:nvSpPr>
        <p:spPr>
          <a:xfrm>
            <a:off x="755574" y="1614215"/>
            <a:ext cx="7632849" cy="5415078"/>
          </a:xfrm>
        </p:spPr>
        <p:txBody>
          <a:bodyPr/>
          <a:lstStyle/>
          <a:p>
            <a:r>
              <a:rPr lang="it-IT" sz="2600" b="1" dirty="0">
                <a:solidFill>
                  <a:schemeClr val="tx1"/>
                </a:solidFill>
                <a:latin typeface="Chalkboard SE" panose="03050602040202020205" pitchFamily="66" charset="77"/>
              </a:rPr>
              <a:t>Al limite tra Ponte e Mesencefalo è osservabile il Nervo TROCLEARE (IV paio).</a:t>
            </a:r>
          </a:p>
          <a:p>
            <a:endParaRPr lang="it-IT" sz="2600" b="1" dirty="0">
              <a:solidFill>
                <a:schemeClr val="tx1"/>
              </a:solidFill>
              <a:latin typeface="Chalkboard SE" panose="03050602040202020205" pitchFamily="66" charset="77"/>
            </a:endParaRPr>
          </a:p>
          <a:p>
            <a:r>
              <a:rPr lang="it-IT" sz="2600" b="1" dirty="0">
                <a:solidFill>
                  <a:schemeClr val="tx1"/>
                </a:solidFill>
                <a:latin typeface="Chalkboard SE" panose="03050602040202020205" pitchFamily="66" charset="77"/>
              </a:rPr>
              <a:t>Nella Porzione MESENCEFALICA si apprezza la LAMINA QUADRIGEMINA (TETTO MESENCEFALICO)</a:t>
            </a:r>
          </a:p>
          <a:p>
            <a:endParaRPr lang="it-IT" sz="2600" b="1" dirty="0">
              <a:solidFill>
                <a:schemeClr val="tx1"/>
              </a:solidFill>
              <a:latin typeface="Chalkboard SE" panose="03050602040202020205" pitchFamily="66" charset="77"/>
            </a:endParaRPr>
          </a:p>
          <a:p>
            <a:r>
              <a:rPr lang="it-IT" sz="2600" b="1" dirty="0">
                <a:solidFill>
                  <a:schemeClr val="tx1"/>
                </a:solidFill>
                <a:latin typeface="Chalkboard SE" panose="03050602040202020205" pitchFamily="66" charset="77"/>
              </a:rPr>
              <a:t>Essa consta dei 4 TUBERCOLI (o COLLICOLI) QUADRIGEMELLI (o QUADRIGEMINI): di essi, i SUPERIORI contengono NUCLEI intercalati su vie visive; gli INFERIORI sono invece intercalati su vie uditive.</a:t>
            </a:r>
          </a:p>
        </p:txBody>
      </p:sp>
    </p:spTree>
    <p:extLst>
      <p:ext uri="{BB962C8B-B14F-4D97-AF65-F5344CB8AC3E}">
        <p14:creationId xmlns:p14="http://schemas.microsoft.com/office/powerpoint/2010/main" val="33124748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xfrm>
            <a:off x="457200" y="228600"/>
            <a:ext cx="8229600" cy="1143000"/>
          </a:xfrm>
          <a:ln/>
        </p:spPr>
        <p:txBody>
          <a:bodyPr lIns="90000" tIns="46800" rIns="90000" bIns="4680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a:solidFill>
                  <a:srgbClr val="FFFFFF"/>
                </a:solidFill>
                <a:latin typeface="Arial Black" panose="020B0A04020102020204" pitchFamily="34" charset="0"/>
              </a:rPr>
              <a:t>Superficie dorsale del tronco encefalico</a:t>
            </a:r>
          </a:p>
        </p:txBody>
      </p:sp>
      <p:pic>
        <p:nvPicPr>
          <p:cNvPr id="34818" name="Picture 2"/>
          <p:cNvPicPr>
            <a:picLocks noChangeAspect="1" noChangeArrowheads="1"/>
          </p:cNvPicPr>
          <p:nvPr/>
        </p:nvPicPr>
        <p:blipFill>
          <a:blip r:embed="rId3">
            <a:lum bright="-6000"/>
            <a:extLst>
              <a:ext uri="{28A0092B-C50C-407E-A947-70E740481C1C}">
                <a14:useLocalDpi xmlns:a14="http://schemas.microsoft.com/office/drawing/2010/main" val="0"/>
              </a:ext>
            </a:extLst>
          </a:blip>
          <a:srcRect/>
          <a:stretch>
            <a:fillRect/>
          </a:stretch>
        </p:blipFill>
        <p:spPr bwMode="auto">
          <a:xfrm>
            <a:off x="64053" y="1556793"/>
            <a:ext cx="9079192" cy="5301208"/>
          </a:xfrm>
          <a:prstGeom prst="rect">
            <a:avLst/>
          </a:prstGeom>
          <a:noFill/>
          <a:ln>
            <a:noFill/>
          </a:ln>
          <a:effectLst/>
          <a:extLst>
            <a:ext uri="{909E8E84-426E-40DD-AFC4-6F175D3DCCD1}">
              <a14:hiddenFill xmlns:a14="http://schemas.microsoft.com/office/drawing/2010/main">
                <a:blipFill dpi="0" rotWithShape="0">
                  <a:blip>
                    <a:lum brigh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CasellaDiTesto 3">
            <a:extLst>
              <a:ext uri="{FF2B5EF4-FFF2-40B4-BE49-F238E27FC236}">
                <a16:creationId xmlns:a16="http://schemas.microsoft.com/office/drawing/2014/main" id="{E527D47A-595A-8F40-8158-4710BD69DB71}"/>
              </a:ext>
            </a:extLst>
          </p:cNvPr>
          <p:cNvSpPr txBox="1"/>
          <p:nvPr/>
        </p:nvSpPr>
        <p:spPr>
          <a:xfrm>
            <a:off x="1" y="228600"/>
            <a:ext cx="9252520" cy="492443"/>
          </a:xfrm>
          <a:prstGeom prst="rect">
            <a:avLst/>
          </a:prstGeom>
          <a:noFill/>
        </p:spPr>
        <p:txBody>
          <a:bodyPr wrap="square" rtlCol="0">
            <a:spAutoFit/>
          </a:bodyPr>
          <a:lstStyle/>
          <a:p>
            <a:pPr algn="ctr"/>
            <a:r>
              <a:rPr lang="it-IT" sz="2600" b="1" dirty="0">
                <a:solidFill>
                  <a:schemeClr val="tx1"/>
                </a:solidFill>
                <a:latin typeface="Gurmukhi MN" panose="02020600050405020304" pitchFamily="18" charset="0"/>
                <a:cs typeface="Gurmukhi MN" panose="02020600050405020304" pitchFamily="18" charset="0"/>
              </a:rPr>
              <a:t>PROIEZIONE POSTERIORE DEL TRONCO ENCEFALICO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395536" y="1988840"/>
            <a:ext cx="8229600" cy="1739900"/>
          </a:xfrm>
          <a:ln/>
        </p:spPr>
        <p:txBody>
          <a:bodyPr lIns="90000" tIns="46800" rIns="90000" bIns="46800"/>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600" i="0" dirty="0">
                <a:solidFill>
                  <a:schemeClr val="tx1"/>
                </a:solidFill>
                <a:latin typeface="Gurmukhi MN" panose="02020600050405020304" pitchFamily="18" charset="0"/>
                <a:cs typeface="Gurmukhi MN" panose="02020600050405020304" pitchFamily="18" charset="0"/>
              </a:rPr>
              <a:t>CONFIGURAZIONE   INTERNA </a:t>
            </a:r>
            <a:br>
              <a:rPr lang="it-IT" altLang="it-IT" sz="3600" i="0" dirty="0">
                <a:solidFill>
                  <a:schemeClr val="tx1"/>
                </a:solidFill>
                <a:latin typeface="Gurmukhi MN" panose="02020600050405020304" pitchFamily="18" charset="0"/>
                <a:cs typeface="Gurmukhi MN" panose="02020600050405020304" pitchFamily="18" charset="0"/>
              </a:rPr>
            </a:br>
            <a:r>
              <a:rPr lang="it-IT" altLang="it-IT" sz="3600" i="0" dirty="0">
                <a:solidFill>
                  <a:schemeClr val="tx1"/>
                </a:solidFill>
                <a:latin typeface="Gurmukhi MN" panose="02020600050405020304" pitchFamily="18" charset="0"/>
                <a:cs typeface="Gurmukhi MN" panose="02020600050405020304" pitchFamily="18" charset="0"/>
              </a:rPr>
              <a:t>del</a:t>
            </a:r>
            <a:br>
              <a:rPr lang="it-IT" altLang="it-IT" sz="3600" i="0" dirty="0">
                <a:solidFill>
                  <a:schemeClr val="tx1"/>
                </a:solidFill>
                <a:latin typeface="Gurmukhi MN" panose="02020600050405020304" pitchFamily="18" charset="0"/>
                <a:cs typeface="Gurmukhi MN" panose="02020600050405020304" pitchFamily="18" charset="0"/>
              </a:rPr>
            </a:br>
            <a:r>
              <a:rPr lang="it-IT" altLang="it-IT" sz="3600" i="0" dirty="0">
                <a:solidFill>
                  <a:schemeClr val="tx1"/>
                </a:solidFill>
                <a:latin typeface="Gurmukhi MN" panose="02020600050405020304" pitchFamily="18" charset="0"/>
                <a:cs typeface="Gurmukhi MN" panose="02020600050405020304" pitchFamily="18" charset="0"/>
              </a:rPr>
              <a:t>TRONCO  ENCEFALICO</a:t>
            </a:r>
          </a:p>
        </p:txBody>
      </p:sp>
    </p:spTree>
    <p:extLst>
      <p:ext uri="{BB962C8B-B14F-4D97-AF65-F5344CB8AC3E}">
        <p14:creationId xmlns:p14="http://schemas.microsoft.com/office/powerpoint/2010/main" val="62138707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a:xfrm>
            <a:off x="0" y="-99392"/>
            <a:ext cx="9144000" cy="1143000"/>
          </a:xfrm>
          <a:ln/>
        </p:spPr>
        <p:txBody>
          <a:bodyPr lIns="90000" tIns="46800" rIns="90000" bIns="46800" anchorCtr="1"/>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latin typeface="Gurmukhi MN" panose="02020600050405020304" pitchFamily="18" charset="0"/>
                <a:cs typeface="Gurmukhi MN" panose="02020600050405020304" pitchFamily="18" charset="0"/>
              </a:rPr>
              <a:t>CONFORMAZIONE INTERNA DEL </a:t>
            </a:r>
            <a:br>
              <a:rPr lang="it-IT" altLang="it-IT" sz="3200" i="0" dirty="0">
                <a:solidFill>
                  <a:schemeClr val="tx1"/>
                </a:solidFill>
                <a:latin typeface="Gurmukhi MN" panose="02020600050405020304" pitchFamily="18" charset="0"/>
                <a:cs typeface="Gurmukhi MN" panose="02020600050405020304" pitchFamily="18" charset="0"/>
              </a:rPr>
            </a:br>
            <a:r>
              <a:rPr lang="it-IT" altLang="it-IT" sz="3200" i="0" dirty="0">
                <a:solidFill>
                  <a:schemeClr val="tx1"/>
                </a:solidFill>
                <a:latin typeface="Gurmukhi MN" panose="02020600050405020304" pitchFamily="18" charset="0"/>
                <a:cs typeface="Gurmukhi MN" panose="02020600050405020304" pitchFamily="18" charset="0"/>
              </a:rPr>
              <a:t>TRONCO ENCEFALICO [1]</a:t>
            </a:r>
            <a:endParaRPr lang="it-IT" altLang="it-IT" sz="3200" i="0" dirty="0">
              <a:latin typeface="Gurmukhi MN" panose="02020600050405020304" pitchFamily="18" charset="0"/>
              <a:cs typeface="Gurmukhi MN" panose="02020600050405020304" pitchFamily="18" charset="0"/>
            </a:endParaRPr>
          </a:p>
        </p:txBody>
      </p:sp>
      <p:sp>
        <p:nvSpPr>
          <p:cNvPr id="36866" name="Rectangle 2"/>
          <p:cNvSpPr>
            <a:spLocks noGrp="1" noChangeArrowheads="1"/>
          </p:cNvSpPr>
          <p:nvPr>
            <p:ph type="body" idx="1"/>
          </p:nvPr>
        </p:nvSpPr>
        <p:spPr>
          <a:xfrm>
            <a:off x="575556" y="908720"/>
            <a:ext cx="7992888" cy="5214938"/>
          </a:xfrm>
          <a:ln/>
        </p:spPr>
        <p:txBody>
          <a:bodyPr lIns="90000" tIns="46800" rIns="90000" bIns="46800"/>
          <a:lstStyle/>
          <a:p>
            <a:pPr indent="-330200" algn="just" hangingPunct="1">
              <a:lnSpc>
                <a:spcPct val="80000"/>
              </a:lnSpc>
              <a:spcBef>
                <a:spcPts val="600"/>
              </a:spcBef>
              <a:buClrTx/>
              <a:buSzPct val="80000"/>
              <a:buFontTx/>
              <a:buNone/>
              <a:tabLst>
                <a:tab pos="342900" algn="l"/>
                <a:tab pos="901700" algn="l"/>
                <a:tab pos="1816100" algn="l"/>
                <a:tab pos="2730500" algn="l"/>
                <a:tab pos="3644900" algn="l"/>
                <a:tab pos="4559300" algn="l"/>
                <a:tab pos="5473700" algn="l"/>
                <a:tab pos="6388100" algn="l"/>
                <a:tab pos="7302500" algn="l"/>
                <a:tab pos="8216900" algn="l"/>
                <a:tab pos="9131300" algn="l"/>
                <a:tab pos="10045700" algn="l"/>
                <a:tab pos="10321925" algn="l"/>
                <a:tab pos="10771188" algn="l"/>
                <a:tab pos="10772775" algn="l"/>
                <a:tab pos="10774363" algn="l"/>
                <a:tab pos="10775950" algn="l"/>
                <a:tab pos="10777538" algn="l"/>
                <a:tab pos="10779125" algn="l"/>
                <a:tab pos="10780713" algn="l"/>
              </a:tabLst>
            </a:pPr>
            <a:r>
              <a:rPr lang="it-IT" altLang="it-IT" sz="2400" dirty="0"/>
              <a:t>	</a:t>
            </a:r>
            <a:r>
              <a:rPr lang="it-IT" altLang="it-IT" sz="2200" b="1" dirty="0">
                <a:solidFill>
                  <a:schemeClr val="tx1"/>
                </a:solidFill>
                <a:latin typeface="Comic Sans MS" panose="030F0902030302020204" pitchFamily="66" charset="0"/>
              </a:rPr>
              <a:t>Le strutture interne del Tronco Encefalico sono deputate a:</a:t>
            </a:r>
          </a:p>
          <a:p>
            <a:pPr indent="-330200" algn="just" hangingPunct="1">
              <a:lnSpc>
                <a:spcPct val="80000"/>
              </a:lnSpc>
              <a:spcBef>
                <a:spcPts val="600"/>
              </a:spcBef>
              <a:buClrTx/>
              <a:buSzPct val="80000"/>
              <a:buFontTx/>
              <a:buNone/>
              <a:tabLst>
                <a:tab pos="342900" algn="l"/>
                <a:tab pos="901700" algn="l"/>
                <a:tab pos="1816100" algn="l"/>
                <a:tab pos="2730500" algn="l"/>
                <a:tab pos="3644900" algn="l"/>
                <a:tab pos="4559300" algn="l"/>
                <a:tab pos="5473700" algn="l"/>
                <a:tab pos="6388100" algn="l"/>
                <a:tab pos="7302500" algn="l"/>
                <a:tab pos="8216900" algn="l"/>
                <a:tab pos="9131300" algn="l"/>
                <a:tab pos="10045700" algn="l"/>
                <a:tab pos="10321925" algn="l"/>
                <a:tab pos="10771188" algn="l"/>
                <a:tab pos="10772775" algn="l"/>
                <a:tab pos="10774363" algn="l"/>
                <a:tab pos="10775950" algn="l"/>
                <a:tab pos="10777538" algn="l"/>
                <a:tab pos="10779125" algn="l"/>
                <a:tab pos="10780713" algn="l"/>
              </a:tabLst>
            </a:pPr>
            <a:endParaRPr lang="it-IT" altLang="it-IT" sz="2200" b="1" dirty="0">
              <a:solidFill>
                <a:schemeClr val="tx1"/>
              </a:solidFill>
              <a:latin typeface="Comic Sans MS" panose="030F0902030302020204" pitchFamily="66" charset="0"/>
            </a:endParaRPr>
          </a:p>
          <a:p>
            <a:pPr indent="-330200" algn="just" hangingPunct="1">
              <a:lnSpc>
                <a:spcPct val="80000"/>
              </a:lnSpc>
              <a:spcBef>
                <a:spcPts val="600"/>
              </a:spcBef>
              <a:buClrTx/>
              <a:buSzPct val="80000"/>
              <a:buFontTx/>
              <a:buNone/>
              <a:tabLst>
                <a:tab pos="342900" algn="l"/>
                <a:tab pos="901700" algn="l"/>
                <a:tab pos="1816100" algn="l"/>
                <a:tab pos="2730500" algn="l"/>
                <a:tab pos="3644900" algn="l"/>
                <a:tab pos="4559300" algn="l"/>
                <a:tab pos="5473700" algn="l"/>
                <a:tab pos="6388100" algn="l"/>
                <a:tab pos="7302500" algn="l"/>
                <a:tab pos="8216900" algn="l"/>
                <a:tab pos="9131300" algn="l"/>
                <a:tab pos="10045700" algn="l"/>
                <a:tab pos="10321925" algn="l"/>
                <a:tab pos="10771188" algn="l"/>
                <a:tab pos="10772775" algn="l"/>
                <a:tab pos="10774363" algn="l"/>
                <a:tab pos="10775950" algn="l"/>
                <a:tab pos="10777538" algn="l"/>
                <a:tab pos="10779125" algn="l"/>
                <a:tab pos="10780713" algn="l"/>
              </a:tabLst>
            </a:pPr>
            <a:r>
              <a:rPr lang="it-IT" altLang="it-IT" sz="2200" b="1" dirty="0">
                <a:solidFill>
                  <a:schemeClr val="tx1"/>
                </a:solidFill>
                <a:latin typeface="Comic Sans MS" panose="030F0902030302020204" pitchFamily="66" charset="0"/>
              </a:rPr>
              <a:t>    § consentire il passaggio (e l'elaborazione) degli impulsi convogliati dalle vie ascendenti e discendenti rispettivamente diretti a e/o provenienti da cervello, cervelletto e midollo spinale; </a:t>
            </a:r>
          </a:p>
          <a:p>
            <a:pPr indent="-330200" algn="just" hangingPunct="1">
              <a:lnSpc>
                <a:spcPct val="80000"/>
              </a:lnSpc>
              <a:spcBef>
                <a:spcPts val="600"/>
              </a:spcBef>
              <a:buClrTx/>
              <a:buSzPct val="80000"/>
              <a:buFontTx/>
              <a:buNone/>
              <a:tabLst>
                <a:tab pos="342900" algn="l"/>
                <a:tab pos="901700" algn="l"/>
                <a:tab pos="1816100" algn="l"/>
                <a:tab pos="2730500" algn="l"/>
                <a:tab pos="3644900" algn="l"/>
                <a:tab pos="4559300" algn="l"/>
                <a:tab pos="5473700" algn="l"/>
                <a:tab pos="6388100" algn="l"/>
                <a:tab pos="7302500" algn="l"/>
                <a:tab pos="8216900" algn="l"/>
                <a:tab pos="9131300" algn="l"/>
                <a:tab pos="10045700" algn="l"/>
                <a:tab pos="10321925" algn="l"/>
                <a:tab pos="10771188" algn="l"/>
                <a:tab pos="10772775" algn="l"/>
                <a:tab pos="10774363" algn="l"/>
                <a:tab pos="10775950" algn="l"/>
                <a:tab pos="10777538" algn="l"/>
                <a:tab pos="10779125" algn="l"/>
                <a:tab pos="10780713" algn="l"/>
              </a:tabLst>
            </a:pPr>
            <a:endParaRPr lang="it-IT" altLang="it-IT" sz="2200" b="1" dirty="0">
              <a:solidFill>
                <a:schemeClr val="tx1"/>
              </a:solidFill>
              <a:latin typeface="Comic Sans MS" panose="030F0902030302020204" pitchFamily="66" charset="0"/>
            </a:endParaRPr>
          </a:p>
          <a:p>
            <a:pPr indent="-330200" algn="just" hangingPunct="1">
              <a:lnSpc>
                <a:spcPct val="80000"/>
              </a:lnSpc>
              <a:spcBef>
                <a:spcPts val="600"/>
              </a:spcBef>
              <a:buClrTx/>
              <a:buSzPct val="80000"/>
              <a:buFontTx/>
              <a:buNone/>
              <a:tabLst>
                <a:tab pos="342900" algn="l"/>
                <a:tab pos="901700" algn="l"/>
                <a:tab pos="1816100" algn="l"/>
                <a:tab pos="2730500" algn="l"/>
                <a:tab pos="3644900" algn="l"/>
                <a:tab pos="4559300" algn="l"/>
                <a:tab pos="5473700" algn="l"/>
                <a:tab pos="6388100" algn="l"/>
                <a:tab pos="7302500" algn="l"/>
                <a:tab pos="8216900" algn="l"/>
                <a:tab pos="9131300" algn="l"/>
                <a:tab pos="10045700" algn="l"/>
                <a:tab pos="10321925" algn="l"/>
                <a:tab pos="10771188" algn="l"/>
                <a:tab pos="10772775" algn="l"/>
                <a:tab pos="10774363" algn="l"/>
                <a:tab pos="10775950" algn="l"/>
                <a:tab pos="10777538" algn="l"/>
                <a:tab pos="10779125" algn="l"/>
                <a:tab pos="10780713" algn="l"/>
              </a:tabLst>
            </a:pPr>
            <a:r>
              <a:rPr lang="it-IT" altLang="it-IT" sz="2200" b="1" dirty="0">
                <a:solidFill>
                  <a:schemeClr val="tx1"/>
                </a:solidFill>
                <a:latin typeface="Comic Sans MS" panose="030F0902030302020204" pitchFamily="66" charset="0"/>
              </a:rPr>
              <a:t>	§ prendere parte ad una serie di attività neurologiche, quali il mantenimento dello stato di coscienza, il ciclo sonno-veglia, il controllo respiratorio e cardiovascolare, tramite la Formazione Reticolare;</a:t>
            </a:r>
          </a:p>
          <a:p>
            <a:pPr indent="-330200" algn="just" hangingPunct="1">
              <a:lnSpc>
                <a:spcPct val="80000"/>
              </a:lnSpc>
              <a:spcBef>
                <a:spcPts val="600"/>
              </a:spcBef>
              <a:buClrTx/>
              <a:buSzPct val="80000"/>
              <a:buFontTx/>
              <a:buNone/>
              <a:tabLst>
                <a:tab pos="342900" algn="l"/>
                <a:tab pos="901700" algn="l"/>
                <a:tab pos="1816100" algn="l"/>
                <a:tab pos="2730500" algn="l"/>
                <a:tab pos="3644900" algn="l"/>
                <a:tab pos="4559300" algn="l"/>
                <a:tab pos="5473700" algn="l"/>
                <a:tab pos="6388100" algn="l"/>
                <a:tab pos="7302500" algn="l"/>
                <a:tab pos="8216900" algn="l"/>
                <a:tab pos="9131300" algn="l"/>
                <a:tab pos="10045700" algn="l"/>
                <a:tab pos="10321925" algn="l"/>
                <a:tab pos="10771188" algn="l"/>
                <a:tab pos="10772775" algn="l"/>
                <a:tab pos="10774363" algn="l"/>
                <a:tab pos="10775950" algn="l"/>
                <a:tab pos="10777538" algn="l"/>
                <a:tab pos="10779125" algn="l"/>
                <a:tab pos="10780713" algn="l"/>
              </a:tabLst>
            </a:pPr>
            <a:endParaRPr lang="it-IT" altLang="it-IT" sz="2200" b="1" dirty="0">
              <a:solidFill>
                <a:schemeClr val="tx1"/>
              </a:solidFill>
              <a:latin typeface="Comic Sans MS" panose="030F0902030302020204" pitchFamily="66" charset="0"/>
            </a:endParaRPr>
          </a:p>
          <a:p>
            <a:pPr indent="-330200" algn="just" hangingPunct="1">
              <a:lnSpc>
                <a:spcPct val="80000"/>
              </a:lnSpc>
              <a:spcBef>
                <a:spcPts val="500"/>
              </a:spcBef>
              <a:buClrTx/>
              <a:buSzPct val="80000"/>
              <a:buFontTx/>
              <a:buNone/>
              <a:tabLst>
                <a:tab pos="342900" algn="l"/>
                <a:tab pos="901700" algn="l"/>
                <a:tab pos="1816100" algn="l"/>
                <a:tab pos="2730500" algn="l"/>
                <a:tab pos="3644900" algn="l"/>
                <a:tab pos="4559300" algn="l"/>
                <a:tab pos="5473700" algn="l"/>
                <a:tab pos="6388100" algn="l"/>
                <a:tab pos="7302500" algn="l"/>
                <a:tab pos="8216900" algn="l"/>
                <a:tab pos="9131300" algn="l"/>
                <a:tab pos="10045700" algn="l"/>
                <a:tab pos="10321925" algn="l"/>
                <a:tab pos="10771188" algn="l"/>
                <a:tab pos="10772775" algn="l"/>
                <a:tab pos="10774363" algn="l"/>
                <a:tab pos="10775950" algn="l"/>
                <a:tab pos="10777538" algn="l"/>
                <a:tab pos="10779125" algn="l"/>
                <a:tab pos="10780713" algn="l"/>
              </a:tabLst>
            </a:pPr>
            <a:r>
              <a:rPr lang="it-IT" altLang="it-IT" sz="2200" b="1" dirty="0">
                <a:solidFill>
                  <a:schemeClr val="tx1"/>
                </a:solidFill>
                <a:latin typeface="Comic Sans MS" panose="030F0902030302020204" pitchFamily="66" charset="0"/>
              </a:rPr>
              <a:t>	§ coinvolgimento nei NUCLEI di molti NERVI CRANICI (o ENCEFALICI), con fibre sensitive che terminano nei nuclei del tronco encefalico e fibre motrici (somatiche e viscerali) che da esso originano.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91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03450"/>
            <a:ext cx="9144000" cy="46545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15" name="Text Box 3"/>
          <p:cNvSpPr txBox="1">
            <a:spLocks noChangeArrowheads="1"/>
          </p:cNvSpPr>
          <p:nvPr/>
        </p:nvSpPr>
        <p:spPr bwMode="auto">
          <a:xfrm>
            <a:off x="2898775" y="2160588"/>
            <a:ext cx="1030288"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SimSun" panose="02010600030101010101" pitchFamily="2" charset="-122"/>
              </a:defRPr>
            </a:lvl9pPr>
          </a:lstStyle>
          <a:p>
            <a:pPr>
              <a:buClrTx/>
              <a:buFontTx/>
              <a:buNone/>
            </a:pPr>
            <a:r>
              <a:rPr lang="it-IT" altLang="it-IT">
                <a:solidFill>
                  <a:srgbClr val="000000"/>
                </a:solidFill>
                <a:latin typeface="Arial Black" panose="020B0A04020102020204" pitchFamily="34" charset="0"/>
              </a:rPr>
              <a:t>TETTO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D7618AC-F9C7-5C4A-9BB3-2A720E0F8FE9}"/>
              </a:ext>
            </a:extLst>
          </p:cNvPr>
          <p:cNvSpPr>
            <a:spLocks noGrp="1"/>
          </p:cNvSpPr>
          <p:nvPr>
            <p:ph idx="1"/>
          </p:nvPr>
        </p:nvSpPr>
        <p:spPr>
          <a:xfrm>
            <a:off x="647564" y="1268760"/>
            <a:ext cx="7848872" cy="5349874"/>
          </a:xfrm>
        </p:spPr>
        <p:txBody>
          <a:bodyPr/>
          <a:lstStyle/>
          <a:p>
            <a:r>
              <a:rPr lang="it-IT" sz="2500" b="1" dirty="0">
                <a:solidFill>
                  <a:schemeClr val="tx1"/>
                </a:solidFill>
                <a:latin typeface="Comic Sans MS" panose="030F0902030302020204" pitchFamily="66" charset="0"/>
              </a:rPr>
              <a:t>Vi si ritrovano sia NUCLEI di NERVI ENCEFALICI, sia altri NUCLEI intercalati su altre VIE, tra le quali quelle dirette al Cervelletto.</a:t>
            </a:r>
          </a:p>
          <a:p>
            <a:r>
              <a:rPr lang="it-IT" sz="2500" b="1" dirty="0">
                <a:solidFill>
                  <a:schemeClr val="tx1"/>
                </a:solidFill>
                <a:latin typeface="Comic Sans MS" panose="030F0902030302020204" pitchFamily="66" charset="0"/>
              </a:rPr>
              <a:t>In particolare, nel MESENCEFALO si ricordino:</a:t>
            </a:r>
          </a:p>
          <a:p>
            <a:pPr marL="457200" indent="-457200">
              <a:buFontTx/>
              <a:buChar char="-"/>
            </a:pPr>
            <a:r>
              <a:rPr lang="it-IT" sz="2500" b="1" dirty="0">
                <a:solidFill>
                  <a:schemeClr val="tx1"/>
                </a:solidFill>
                <a:latin typeface="Comic Sans MS" panose="030F0902030302020204" pitchFamily="66" charset="0"/>
              </a:rPr>
              <a:t>SUBSTANTIA NIGRA (Sostanza Nera): così denominata per la presenza del pigmento </a:t>
            </a:r>
            <a:r>
              <a:rPr lang="it-IT" sz="2500" b="1" dirty="0" err="1">
                <a:solidFill>
                  <a:schemeClr val="tx1"/>
                </a:solidFill>
                <a:latin typeface="Comic Sans MS" panose="030F0902030302020204" pitchFamily="66" charset="0"/>
              </a:rPr>
              <a:t>Neuromelanina</a:t>
            </a:r>
            <a:r>
              <a:rPr lang="it-IT" sz="2500" b="1" dirty="0">
                <a:solidFill>
                  <a:schemeClr val="tx1"/>
                </a:solidFill>
                <a:latin typeface="Comic Sans MS" panose="030F0902030302020204" pitchFamily="66" charset="0"/>
              </a:rPr>
              <a:t>. È coinvolta nei circuiti dei Nuclei della Base;</a:t>
            </a:r>
          </a:p>
          <a:p>
            <a:pPr marL="457200" indent="-457200">
              <a:buFontTx/>
              <a:buChar char="-"/>
            </a:pPr>
            <a:r>
              <a:rPr lang="it-IT" sz="2500" b="1" dirty="0">
                <a:solidFill>
                  <a:schemeClr val="tx1"/>
                </a:solidFill>
                <a:latin typeface="Comic Sans MS" panose="030F0902030302020204" pitchFamily="66" charset="0"/>
              </a:rPr>
              <a:t>NUCLEO ROSSO: così denominato per la presenza di catione Ferrico. Coinvolto su VIE di ritrasmissione dal Cervelletto</a:t>
            </a:r>
            <a:r>
              <a:rPr lang="it-IT" sz="2500" dirty="0">
                <a:solidFill>
                  <a:schemeClr val="tx1"/>
                </a:solidFill>
                <a:latin typeface="Comic Sans MS" panose="030F0902030302020204" pitchFamily="66" charset="0"/>
              </a:rPr>
              <a:t>.</a:t>
            </a:r>
          </a:p>
        </p:txBody>
      </p:sp>
      <p:sp>
        <p:nvSpPr>
          <p:cNvPr id="4" name="Rectangle 1">
            <a:extLst>
              <a:ext uri="{FF2B5EF4-FFF2-40B4-BE49-F238E27FC236}">
                <a16:creationId xmlns:a16="http://schemas.microsoft.com/office/drawing/2014/main" id="{71AC9A50-1C38-F74D-9E14-945F9D12FB31}"/>
              </a:ext>
            </a:extLst>
          </p:cNvPr>
          <p:cNvSpPr>
            <a:spLocks noGrp="1" noChangeArrowheads="1"/>
          </p:cNvSpPr>
          <p:nvPr>
            <p:ph type="title"/>
          </p:nvPr>
        </p:nvSpPr>
        <p:spPr>
          <a:xfrm>
            <a:off x="0" y="0"/>
            <a:ext cx="9144000" cy="1143000"/>
          </a:xfrm>
          <a:ln/>
        </p:spPr>
        <p:txBody>
          <a:bodyPr lIns="90000" tIns="46800" rIns="90000" bIns="46800" anchorCtr="1"/>
          <a:lstStyle/>
          <a:p>
            <a:pPr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latin typeface="Gurmukhi MN" panose="02020600050405020304" pitchFamily="18" charset="0"/>
                <a:cs typeface="Gurmukhi MN" panose="02020600050405020304" pitchFamily="18" charset="0"/>
              </a:rPr>
              <a:t>CONFORMAZIONE INTERNA DEL </a:t>
            </a:r>
            <a:br>
              <a:rPr lang="it-IT" altLang="it-IT" sz="3200" i="0" dirty="0">
                <a:solidFill>
                  <a:schemeClr val="tx1"/>
                </a:solidFill>
                <a:latin typeface="Gurmukhi MN" panose="02020600050405020304" pitchFamily="18" charset="0"/>
                <a:cs typeface="Gurmukhi MN" panose="02020600050405020304" pitchFamily="18" charset="0"/>
              </a:rPr>
            </a:br>
            <a:r>
              <a:rPr lang="it-IT" altLang="it-IT" sz="3200" i="0" dirty="0">
                <a:solidFill>
                  <a:schemeClr val="tx1"/>
                </a:solidFill>
                <a:latin typeface="Gurmukhi MN" panose="02020600050405020304" pitchFamily="18" charset="0"/>
                <a:cs typeface="Gurmukhi MN" panose="02020600050405020304" pitchFamily="18" charset="0"/>
              </a:rPr>
              <a:t>TRONCO ENCEFALICO [2]</a:t>
            </a:r>
            <a:endParaRPr lang="it-IT" altLang="it-IT" sz="3200" i="0" dirty="0">
              <a:latin typeface="Gurmukhi MN" panose="02020600050405020304" pitchFamily="18" charset="0"/>
              <a:cs typeface="Gurmukhi MN" panose="02020600050405020304" pitchFamily="18" charset="0"/>
            </a:endParaRPr>
          </a:p>
        </p:txBody>
      </p:sp>
    </p:spTree>
    <p:extLst>
      <p:ext uri="{BB962C8B-B14F-4D97-AF65-F5344CB8AC3E}">
        <p14:creationId xmlns:p14="http://schemas.microsoft.com/office/powerpoint/2010/main" val="10890388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D7500E-1A65-EA4C-A442-F9BE2FCD2A7C}"/>
              </a:ext>
            </a:extLst>
          </p:cNvPr>
          <p:cNvSpPr>
            <a:spLocks noGrp="1"/>
          </p:cNvSpPr>
          <p:nvPr>
            <p:ph type="title"/>
          </p:nvPr>
        </p:nvSpPr>
        <p:spPr>
          <a:xfrm>
            <a:off x="0" y="260648"/>
            <a:ext cx="9144000" cy="826170"/>
          </a:xfrm>
        </p:spPr>
        <p:txBody>
          <a:bodyPr/>
          <a:lstStyle/>
          <a:p>
            <a:r>
              <a:rPr lang="it-IT" sz="3200" b="1" dirty="0">
                <a:solidFill>
                  <a:schemeClr val="tx1"/>
                </a:solidFill>
                <a:latin typeface="Gurmukhi MN" panose="02020600050405020304" pitchFamily="18" charset="0"/>
                <a:cs typeface="Gurmukhi MN" panose="02020600050405020304" pitchFamily="18" charset="0"/>
              </a:rPr>
              <a:t>FORMAZIONE  RETICOLARE</a:t>
            </a:r>
          </a:p>
        </p:txBody>
      </p:sp>
      <p:sp>
        <p:nvSpPr>
          <p:cNvPr id="3" name="Segnaposto contenuto 2">
            <a:extLst>
              <a:ext uri="{FF2B5EF4-FFF2-40B4-BE49-F238E27FC236}">
                <a16:creationId xmlns:a16="http://schemas.microsoft.com/office/drawing/2014/main" id="{C5FD45B7-CA81-AF4B-B0B6-CC1B6C87B3EC}"/>
              </a:ext>
            </a:extLst>
          </p:cNvPr>
          <p:cNvSpPr>
            <a:spLocks noGrp="1"/>
          </p:cNvSpPr>
          <p:nvPr>
            <p:ph idx="1"/>
          </p:nvPr>
        </p:nvSpPr>
        <p:spPr>
          <a:xfrm>
            <a:off x="647564" y="1240705"/>
            <a:ext cx="7848872" cy="5616624"/>
          </a:xfrm>
        </p:spPr>
        <p:txBody>
          <a:bodyPr/>
          <a:lstStyle/>
          <a:p>
            <a:r>
              <a:rPr lang="it-IT" sz="3000" b="1" dirty="0">
                <a:solidFill>
                  <a:schemeClr val="tx1"/>
                </a:solidFill>
                <a:latin typeface="Chalkboard SE" panose="03050602040202020205" pitchFamily="66" charset="77"/>
              </a:rPr>
              <a:t>Costituisce un insieme di pirenofori «immersi» in una «rete» di fibre nervose </a:t>
            </a:r>
            <a:r>
              <a:rPr lang="it-IT" sz="3000" b="1" dirty="0" err="1">
                <a:solidFill>
                  <a:schemeClr val="tx1"/>
                </a:solidFill>
                <a:latin typeface="Chalkboard SE" panose="03050602040202020205" pitchFamily="66" charset="77"/>
              </a:rPr>
              <a:t>amieliniche</a:t>
            </a:r>
            <a:r>
              <a:rPr lang="it-IT" sz="3000" b="1" dirty="0">
                <a:solidFill>
                  <a:schemeClr val="tx1"/>
                </a:solidFill>
                <a:latin typeface="Chalkboard SE" panose="03050602040202020205" pitchFamily="66" charset="77"/>
              </a:rPr>
              <a:t>.</a:t>
            </a:r>
          </a:p>
          <a:p>
            <a:endParaRPr lang="it-IT" sz="3000" b="1" dirty="0">
              <a:solidFill>
                <a:schemeClr val="tx1"/>
              </a:solidFill>
              <a:latin typeface="Chalkboard SE" panose="03050602040202020205" pitchFamily="66" charset="77"/>
            </a:endParaRPr>
          </a:p>
          <a:p>
            <a:r>
              <a:rPr lang="it-IT" sz="3000" b="1" dirty="0">
                <a:solidFill>
                  <a:schemeClr val="tx1"/>
                </a:solidFill>
                <a:latin typeface="Chalkboard SE" panose="03050602040202020205" pitchFamily="66" charset="77"/>
              </a:rPr>
              <a:t>Si organizza in diverse formazioni nucleari</a:t>
            </a:r>
            <a:endParaRPr lang="it-IT" sz="3000" dirty="0">
              <a:solidFill>
                <a:schemeClr val="tx1"/>
              </a:solidFill>
              <a:latin typeface="Chalkboard SE" panose="03050602040202020205" pitchFamily="66" charset="77"/>
            </a:endParaRPr>
          </a:p>
        </p:txBody>
      </p:sp>
    </p:spTree>
    <p:extLst>
      <p:ext uri="{BB962C8B-B14F-4D97-AF65-F5344CB8AC3E}">
        <p14:creationId xmlns:p14="http://schemas.microsoft.com/office/powerpoint/2010/main" val="831697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7" name="Rectangle 1"/>
          <p:cNvSpPr>
            <a:spLocks noGrp="1" noChangeArrowheads="1"/>
          </p:cNvSpPr>
          <p:nvPr>
            <p:ph type="title"/>
          </p:nvPr>
        </p:nvSpPr>
        <p:spPr>
          <a:xfrm>
            <a:off x="457200" y="-228600"/>
            <a:ext cx="8229600" cy="1143000"/>
          </a:xfrm>
          <a:ln/>
        </p:spPr>
        <p:txBody>
          <a:bodyPr lIns="90000" tIns="46800" rIns="90000" bIns="46800" anchorCtr="1"/>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latin typeface="Gurmukhi MN" panose="02020600050405020304" pitchFamily="18" charset="0"/>
                <a:cs typeface="Gurmukhi MN" panose="02020600050405020304" pitchFamily="18" charset="0"/>
              </a:rPr>
              <a:t>NUCLEI FORMAZIONE RETICOLARE</a:t>
            </a:r>
          </a:p>
        </p:txBody>
      </p:sp>
      <p:sp>
        <p:nvSpPr>
          <p:cNvPr id="39938" name="Rectangle 2"/>
          <p:cNvSpPr>
            <a:spLocks noGrp="1" noChangeArrowheads="1"/>
          </p:cNvSpPr>
          <p:nvPr>
            <p:ph type="body" idx="1"/>
          </p:nvPr>
        </p:nvSpPr>
        <p:spPr>
          <a:xfrm>
            <a:off x="457200" y="1600200"/>
            <a:ext cx="8229600" cy="5213350"/>
          </a:xfrm>
          <a:ln/>
        </p:spPr>
        <p:txBody>
          <a:bodyPr/>
          <a:lstStyle/>
          <a:p>
            <a:endParaRPr lang="it-IT"/>
          </a:p>
        </p:txBody>
      </p:sp>
      <p:pic>
        <p:nvPicPr>
          <p:cNvPr id="399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93750"/>
            <a:ext cx="9144000" cy="58753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636912"/>
            <a:ext cx="4294601" cy="29982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 y="0"/>
            <a:ext cx="4502263" cy="6696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1" name="Rectangle 1"/>
          <p:cNvSpPr>
            <a:spLocks noGrp="1" noChangeArrowheads="1"/>
          </p:cNvSpPr>
          <p:nvPr>
            <p:ph type="body"/>
          </p:nvPr>
        </p:nvSpPr>
        <p:spPr>
          <a:xfrm>
            <a:off x="179512" y="0"/>
            <a:ext cx="8612188" cy="6637338"/>
          </a:xfrm>
          <a:ln/>
        </p:spPr>
        <p:txBody>
          <a:bodyPr lIns="90000" tIns="46800" rIns="90000" bIns="46800" anchor="t"/>
          <a:lstStyle/>
          <a:p>
            <a:pPr marL="342900" indent="-330200" hangingPunct="1">
              <a:lnSpc>
                <a:spcPct val="90000"/>
              </a:lnSpc>
              <a:spcBef>
                <a:spcPts val="7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latin typeface="Gurmukhi MN" panose="02020600050405020304" pitchFamily="18" charset="0"/>
                <a:cs typeface="Gurmukhi MN" panose="02020600050405020304" pitchFamily="18" charset="0"/>
              </a:rPr>
              <a:t>FUNZIONI DELLA </a:t>
            </a:r>
          </a:p>
          <a:p>
            <a:pPr marL="342900" indent="-330200" hangingPunct="1">
              <a:lnSpc>
                <a:spcPct val="90000"/>
              </a:lnSpc>
              <a:spcBef>
                <a:spcPts val="7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i="0" dirty="0">
                <a:solidFill>
                  <a:schemeClr val="tx1"/>
                </a:solidFill>
                <a:latin typeface="Gurmukhi MN" panose="02020600050405020304" pitchFamily="18" charset="0"/>
                <a:cs typeface="Gurmukhi MN" panose="02020600050405020304" pitchFamily="18" charset="0"/>
              </a:rPr>
              <a:t>FORMAZIONE RETICOLARE</a:t>
            </a:r>
          </a:p>
          <a:p>
            <a:pPr marL="342900" indent="-330200" hangingPunct="1">
              <a:lnSpc>
                <a:spcPct val="90000"/>
              </a:lnSpc>
              <a:spcBef>
                <a:spcPts val="7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600" b="0" i="0" dirty="0">
              <a:latin typeface="Comic Sans MS" panose="030F0902030302020204" pitchFamily="66" charset="0"/>
            </a:endParaRP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600" b="0" i="0" dirty="0">
                <a:latin typeface="Comic Sans MS" panose="030F0902030302020204" pitchFamily="66" charset="0"/>
              </a:rPr>
              <a:t>	</a:t>
            </a:r>
            <a:r>
              <a:rPr lang="it-IT" altLang="it-IT" sz="2400" i="0" dirty="0">
                <a:solidFill>
                  <a:schemeClr val="tx1"/>
                </a:solidFill>
                <a:latin typeface="Comic Sans MS" panose="030F0902030302020204" pitchFamily="66" charset="0"/>
              </a:rPr>
              <a:t>-controllo dell'alternarsi degli stati di veglia e sonno;</a:t>
            </a: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400" i="0" dirty="0">
              <a:solidFill>
                <a:schemeClr val="tx1"/>
              </a:solidFill>
              <a:latin typeface="Comic Sans MS" panose="030F0902030302020204" pitchFamily="66" charset="0"/>
            </a:endParaRP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i="0" dirty="0">
                <a:solidFill>
                  <a:schemeClr val="tx1"/>
                </a:solidFill>
                <a:latin typeface="Comic Sans MS" panose="030F0902030302020204" pitchFamily="66" charset="0"/>
              </a:rPr>
              <a:t>	-controllo degli stati di coscienza e dell’attenzione; </a:t>
            </a: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400" i="0" dirty="0">
              <a:solidFill>
                <a:schemeClr val="tx1"/>
              </a:solidFill>
              <a:latin typeface="Comic Sans MS" panose="030F0902030302020204" pitchFamily="66" charset="0"/>
            </a:endParaRP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i="0" dirty="0">
                <a:solidFill>
                  <a:schemeClr val="tx1"/>
                </a:solidFill>
                <a:latin typeface="Comic Sans MS" panose="030F0902030302020204" pitchFamily="66" charset="0"/>
              </a:rPr>
              <a:t>	-controllo del dolore;</a:t>
            </a: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400" i="0" dirty="0">
              <a:solidFill>
                <a:schemeClr val="tx1"/>
              </a:solidFill>
              <a:latin typeface="Comic Sans MS" panose="030F0902030302020204" pitchFamily="66" charset="0"/>
            </a:endParaRP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i="0" dirty="0">
                <a:solidFill>
                  <a:schemeClr val="tx1"/>
                </a:solidFill>
                <a:latin typeface="Comic Sans MS" panose="030F0902030302020204" pitchFamily="66" charset="0"/>
              </a:rPr>
              <a:t>	-controllo dell'attività motrice somatica ;</a:t>
            </a:r>
          </a:p>
          <a:p>
            <a:pPr marL="342900" indent="-330200" algn="just" hangingPunct="1">
              <a:lnSpc>
                <a:spcPct val="90000"/>
              </a:lnSpc>
              <a:spcBef>
                <a:spcPts val="45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400" i="0" dirty="0">
              <a:solidFill>
                <a:schemeClr val="tx1"/>
              </a:solidFill>
              <a:latin typeface="Comic Sans MS" panose="030F0902030302020204" pitchFamily="66" charset="0"/>
            </a:endParaRPr>
          </a:p>
          <a:p>
            <a:pPr marL="342900" indent="-330200" algn="just" hangingPunct="1">
              <a:lnSpc>
                <a:spcPct val="90000"/>
              </a:lnSpc>
              <a:spcBef>
                <a:spcPts val="5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i="0" dirty="0">
                <a:solidFill>
                  <a:schemeClr val="tx1"/>
                </a:solidFill>
                <a:latin typeface="Comic Sans MS" panose="030F0902030302020204" pitchFamily="66" charset="0"/>
              </a:rPr>
              <a:t>	-controllo dell'attività viscerale, coordinando risposte riflesse, in particolare, in risposta alle variazioni di pressione e della tensione di ossigeno e CO</a:t>
            </a:r>
            <a:r>
              <a:rPr lang="it-IT" altLang="it-IT" sz="2400" i="0" baseline="-25000" dirty="0">
                <a:solidFill>
                  <a:schemeClr val="tx1"/>
                </a:solidFill>
                <a:latin typeface="Comic Sans MS" panose="030F0902030302020204" pitchFamily="66" charset="0"/>
              </a:rPr>
              <a:t>2 </a:t>
            </a:r>
            <a:r>
              <a:rPr lang="it-IT" altLang="it-IT" sz="2400" i="0" dirty="0">
                <a:solidFill>
                  <a:schemeClr val="tx1"/>
                </a:solidFill>
                <a:latin typeface="Comic Sans MS" panose="030F0902030302020204" pitchFamily="66" charset="0"/>
              </a:rPr>
              <a:t> (NUCLEO DEL TRATTO SOLITARIO) </a:t>
            </a:r>
          </a:p>
          <a:p>
            <a:pPr marL="342900" indent="-330200" algn="l" hangingPunct="1">
              <a:lnSpc>
                <a:spcPct val="90000"/>
              </a:lnSpc>
              <a:spcBef>
                <a:spcPts val="500"/>
              </a:spcBef>
              <a:buClrTx/>
              <a:buSzPct val="80000"/>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it-IT" altLang="it-IT" sz="2200" b="0" i="0" dirty="0">
              <a:latin typeface="Arial Black" panose="020B0A0402010202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a:xfrm>
            <a:off x="287337" y="1772816"/>
            <a:ext cx="8569325" cy="1828800"/>
          </a:xfrm>
          <a:ln/>
        </p:spPr>
        <p:txBody>
          <a:bodyPr lIns="90000" tIns="46800" rIns="90000" bIns="46800" anchorCtr="1"/>
          <a:lstStyle/>
          <a:p>
            <a:pPr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4800" i="0" dirty="0">
                <a:solidFill>
                  <a:schemeClr val="tx1"/>
                </a:solidFill>
                <a:latin typeface="Chalkboard SE" panose="03050602040202020205" pitchFamily="66" charset="77"/>
              </a:rPr>
              <a:t>NERVI  CRANICI</a:t>
            </a:r>
            <a:br>
              <a:rPr lang="it-IT" altLang="it-IT" sz="4800" i="0" dirty="0">
                <a:solidFill>
                  <a:schemeClr val="tx1"/>
                </a:solidFill>
                <a:latin typeface="Chalkboard SE" panose="03050602040202020205" pitchFamily="66" charset="77"/>
              </a:rPr>
            </a:br>
            <a:endParaRPr lang="it-IT" altLang="it-IT" sz="4800" i="0" dirty="0">
              <a:solidFill>
                <a:schemeClr val="tx1"/>
              </a:solidFill>
              <a:latin typeface="Chalkboard SE" panose="03050602040202020205" pitchFamily="66" charset="77"/>
            </a:endParaRPr>
          </a:p>
        </p:txBody>
      </p:sp>
      <p:sp>
        <p:nvSpPr>
          <p:cNvPr id="41986" name="Rectangle 2"/>
          <p:cNvSpPr>
            <a:spLocks noGrp="1" noChangeArrowheads="1"/>
          </p:cNvSpPr>
          <p:nvPr>
            <p:ph type="subTitle" idx="4294967295"/>
          </p:nvPr>
        </p:nvSpPr>
        <p:spPr bwMode="auto">
          <a:xfrm>
            <a:off x="1371600" y="3886200"/>
            <a:ext cx="6400800" cy="1752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marL="0" indent="0" algn="ctr" hangingPunct="1">
              <a:lnSpc>
                <a:spcPct val="100000"/>
              </a:lnSpc>
              <a:spcBef>
                <a:spcPts val="800"/>
              </a:spcBef>
              <a:buClrTx/>
              <a:buSzPct val="80000"/>
              <a:buFontTx/>
              <a:buNone/>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it-IT" altLang="it-IT" sz="2400">
                <a:solidFill>
                  <a:srgbClr val="FFFFFF"/>
                </a:solidFill>
                <a:latin typeface="Times New Roman" panose="02020603050405020304" pitchFamily="18" charset="0"/>
              </a:rPr>
              <a:t>Tronco  Encefalico</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5013EF-A163-A843-A03F-54BF4A6A469D}"/>
              </a:ext>
            </a:extLst>
          </p:cNvPr>
          <p:cNvSpPr>
            <a:spLocks noGrp="1"/>
          </p:cNvSpPr>
          <p:nvPr>
            <p:ph type="title"/>
          </p:nvPr>
        </p:nvSpPr>
        <p:spPr>
          <a:xfrm>
            <a:off x="518889" y="-312338"/>
            <a:ext cx="8213725" cy="1425575"/>
          </a:xfrm>
        </p:spPr>
        <p:txBody>
          <a:bodyPr/>
          <a:lstStyle/>
          <a:p>
            <a:r>
              <a:rPr lang="it-IT" sz="3200" i="0" dirty="0">
                <a:solidFill>
                  <a:schemeClr val="tx1"/>
                </a:solidFill>
                <a:latin typeface="Gurmukhi MN" panose="02020600050405020304" pitchFamily="18" charset="0"/>
                <a:cs typeface="Gurmukhi MN" panose="02020600050405020304" pitchFamily="18" charset="0"/>
              </a:rPr>
              <a:t>FIBRE AFFERENTI dei NERVI CRANICI</a:t>
            </a:r>
          </a:p>
        </p:txBody>
      </p:sp>
      <p:sp>
        <p:nvSpPr>
          <p:cNvPr id="3" name="Segnaposto contenuto 2">
            <a:extLst>
              <a:ext uri="{FF2B5EF4-FFF2-40B4-BE49-F238E27FC236}">
                <a16:creationId xmlns:a16="http://schemas.microsoft.com/office/drawing/2014/main" id="{C6F06B11-6952-B246-88D5-9C0708282B94}"/>
              </a:ext>
            </a:extLst>
          </p:cNvPr>
          <p:cNvSpPr>
            <a:spLocks noGrp="1"/>
          </p:cNvSpPr>
          <p:nvPr>
            <p:ph idx="1"/>
          </p:nvPr>
        </p:nvSpPr>
        <p:spPr>
          <a:xfrm>
            <a:off x="413282" y="620688"/>
            <a:ext cx="8424937" cy="5733256"/>
          </a:xfrm>
        </p:spPr>
        <p:txBody>
          <a:bodyPr/>
          <a:lstStyle/>
          <a:p>
            <a:r>
              <a:rPr lang="it-IT" b="1" dirty="0">
                <a:solidFill>
                  <a:schemeClr val="tx1"/>
                </a:solidFill>
                <a:latin typeface="Comic Sans MS" panose="030F0902030302020204" pitchFamily="66" charset="0"/>
              </a:rPr>
              <a:t>Veicolano informazioni SENSITIVE e SENSORIALI al SNC</a:t>
            </a:r>
          </a:p>
          <a:p>
            <a:endParaRPr lang="it-IT" b="1" dirty="0">
              <a:solidFill>
                <a:schemeClr val="tx1"/>
              </a:solidFill>
              <a:latin typeface="Comic Sans MS" panose="030F0902030302020204" pitchFamily="66" charset="0"/>
            </a:endParaRPr>
          </a:p>
          <a:p>
            <a:r>
              <a:rPr lang="it-IT" b="1" dirty="0">
                <a:solidFill>
                  <a:schemeClr val="tx1"/>
                </a:solidFill>
                <a:latin typeface="Comic Sans MS" panose="030F0902030302020204" pitchFamily="66" charset="0"/>
              </a:rPr>
              <a:t>FIBRE AFFERENTI SOMATICHE:</a:t>
            </a:r>
          </a:p>
          <a:p>
            <a:pPr>
              <a:buFontTx/>
              <a:buChar char="-"/>
            </a:pPr>
            <a:r>
              <a:rPr lang="it-IT" b="1" dirty="0">
                <a:solidFill>
                  <a:schemeClr val="tx1"/>
                </a:solidFill>
                <a:latin typeface="Comic Sans MS" panose="030F0902030302020204" pitchFamily="66" charset="0"/>
              </a:rPr>
              <a:t>GENERALI (Sensitive): per la SENSIBILITA’ GENERALE</a:t>
            </a:r>
          </a:p>
          <a:p>
            <a:pPr>
              <a:buFontTx/>
              <a:buChar char="-"/>
            </a:pPr>
            <a:r>
              <a:rPr lang="it-IT" b="1" dirty="0">
                <a:solidFill>
                  <a:schemeClr val="tx1"/>
                </a:solidFill>
                <a:latin typeface="Comic Sans MS" panose="030F0902030302020204" pitchFamily="66" charset="0"/>
              </a:rPr>
              <a:t>SPECIALI (Sensoriali): Vista, Udito, Equilibrio</a:t>
            </a:r>
          </a:p>
          <a:p>
            <a:pPr>
              <a:buFontTx/>
              <a:buChar char="-"/>
            </a:pPr>
            <a:endParaRPr lang="it-IT" b="1" dirty="0">
              <a:solidFill>
                <a:schemeClr val="tx1"/>
              </a:solidFill>
              <a:latin typeface="Comic Sans MS" panose="030F0902030302020204" pitchFamily="66" charset="0"/>
            </a:endParaRPr>
          </a:p>
          <a:p>
            <a:pPr marL="0" indent="0"/>
            <a:r>
              <a:rPr lang="it-IT" b="1" dirty="0">
                <a:solidFill>
                  <a:schemeClr val="tx1"/>
                </a:solidFill>
                <a:latin typeface="Comic Sans MS" panose="030F0902030302020204" pitchFamily="66" charset="0"/>
              </a:rPr>
              <a:t>FIBRE AFFERENTI VISCERALI:</a:t>
            </a:r>
          </a:p>
          <a:p>
            <a:pPr marL="0" indent="0"/>
            <a:r>
              <a:rPr lang="it-IT" b="1" dirty="0">
                <a:solidFill>
                  <a:schemeClr val="tx1"/>
                </a:solidFill>
                <a:latin typeface="Comic Sans MS" panose="030F0902030302020204" pitchFamily="66" charset="0"/>
              </a:rPr>
              <a:t>- GENERALI (Sensitive): per la SENSIBILITA’ GENERALE di Organi Viscerali (tra cui Faringe e Laringe)</a:t>
            </a:r>
          </a:p>
          <a:p>
            <a:pPr marL="0" indent="0"/>
            <a:r>
              <a:rPr lang="it-IT" b="1" dirty="0">
                <a:solidFill>
                  <a:schemeClr val="tx1"/>
                </a:solidFill>
                <a:latin typeface="Comic Sans MS" panose="030F0902030302020204" pitchFamily="66" charset="0"/>
              </a:rPr>
              <a:t>- SPECIALI (Sensoriali): Olfatto, Gusto</a:t>
            </a:r>
          </a:p>
        </p:txBody>
      </p:sp>
    </p:spTree>
    <p:extLst>
      <p:ext uri="{BB962C8B-B14F-4D97-AF65-F5344CB8AC3E}">
        <p14:creationId xmlns:p14="http://schemas.microsoft.com/office/powerpoint/2010/main" val="13428319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5013EF-A163-A843-A03F-54BF4A6A469D}"/>
              </a:ext>
            </a:extLst>
          </p:cNvPr>
          <p:cNvSpPr>
            <a:spLocks noGrp="1"/>
          </p:cNvSpPr>
          <p:nvPr>
            <p:ph type="title"/>
          </p:nvPr>
        </p:nvSpPr>
        <p:spPr>
          <a:xfrm>
            <a:off x="518889" y="-312338"/>
            <a:ext cx="8213725" cy="1425575"/>
          </a:xfrm>
        </p:spPr>
        <p:txBody>
          <a:bodyPr/>
          <a:lstStyle/>
          <a:p>
            <a:r>
              <a:rPr lang="it-IT" sz="3200" i="0" dirty="0">
                <a:solidFill>
                  <a:schemeClr val="tx1"/>
                </a:solidFill>
                <a:latin typeface="Gurmukhi MN" panose="02020600050405020304" pitchFamily="18" charset="0"/>
                <a:cs typeface="Gurmukhi MN" panose="02020600050405020304" pitchFamily="18" charset="0"/>
              </a:rPr>
              <a:t>FIBRE EFFERENTI dei NERVI CRANICI</a:t>
            </a:r>
          </a:p>
        </p:txBody>
      </p:sp>
      <p:sp>
        <p:nvSpPr>
          <p:cNvPr id="3" name="Segnaposto contenuto 2">
            <a:extLst>
              <a:ext uri="{FF2B5EF4-FFF2-40B4-BE49-F238E27FC236}">
                <a16:creationId xmlns:a16="http://schemas.microsoft.com/office/drawing/2014/main" id="{C6F06B11-6952-B246-88D5-9C0708282B94}"/>
              </a:ext>
            </a:extLst>
          </p:cNvPr>
          <p:cNvSpPr>
            <a:spLocks noGrp="1"/>
          </p:cNvSpPr>
          <p:nvPr>
            <p:ph idx="1"/>
          </p:nvPr>
        </p:nvSpPr>
        <p:spPr>
          <a:xfrm>
            <a:off x="611559" y="692696"/>
            <a:ext cx="8532439" cy="5733256"/>
          </a:xfrm>
        </p:spPr>
        <p:txBody>
          <a:bodyPr/>
          <a:lstStyle/>
          <a:p>
            <a:r>
              <a:rPr lang="it-IT" sz="2500" b="1" dirty="0">
                <a:solidFill>
                  <a:schemeClr val="tx1"/>
                </a:solidFill>
                <a:latin typeface="Comic Sans MS" panose="030F0902030302020204" pitchFamily="66" charset="0"/>
              </a:rPr>
              <a:t>Veicolano stimolazioni MOTORIE ad Organi Effettori</a:t>
            </a:r>
          </a:p>
          <a:p>
            <a:endParaRPr lang="it-IT" sz="2500" b="1" dirty="0">
              <a:solidFill>
                <a:schemeClr val="tx1"/>
              </a:solidFill>
              <a:latin typeface="Comic Sans MS" panose="030F0902030302020204" pitchFamily="66" charset="0"/>
            </a:endParaRPr>
          </a:p>
          <a:p>
            <a:r>
              <a:rPr lang="it-IT" sz="2500" b="1" dirty="0">
                <a:solidFill>
                  <a:schemeClr val="tx1"/>
                </a:solidFill>
                <a:latin typeface="Comic Sans MS" panose="030F0902030302020204" pitchFamily="66" charset="0"/>
              </a:rPr>
              <a:t>FIBRE EFFERENTI SOMATICHE:</a:t>
            </a:r>
          </a:p>
          <a:p>
            <a:pPr>
              <a:buFontTx/>
              <a:buChar char="-"/>
            </a:pPr>
            <a:r>
              <a:rPr lang="it-IT" sz="2500" b="1" dirty="0">
                <a:solidFill>
                  <a:schemeClr val="tx1"/>
                </a:solidFill>
                <a:latin typeface="Comic Sans MS" panose="030F0902030302020204" pitchFamily="66" charset="0"/>
              </a:rPr>
              <a:t>GENERALI: per la Motilità di Muscoli Scheletrici (Estrinseci del Globo Oculare e Muscoli della Lingua)</a:t>
            </a:r>
          </a:p>
          <a:p>
            <a:pPr marL="0" indent="0"/>
            <a:endParaRPr lang="it-IT" sz="2500" b="1" dirty="0">
              <a:solidFill>
                <a:schemeClr val="tx1"/>
              </a:solidFill>
              <a:latin typeface="Comic Sans MS" panose="030F0902030302020204" pitchFamily="66" charset="0"/>
            </a:endParaRPr>
          </a:p>
          <a:p>
            <a:pPr marL="0" indent="0"/>
            <a:r>
              <a:rPr lang="it-IT" sz="2500" b="1" dirty="0">
                <a:solidFill>
                  <a:schemeClr val="tx1"/>
                </a:solidFill>
                <a:latin typeface="Comic Sans MS" panose="030F0902030302020204" pitchFamily="66" charset="0"/>
              </a:rPr>
              <a:t>FIBRE EFFERENTI VISCERALI:</a:t>
            </a:r>
          </a:p>
          <a:p>
            <a:pPr marL="0" indent="0"/>
            <a:r>
              <a:rPr lang="it-IT" sz="2500" b="1" dirty="0">
                <a:solidFill>
                  <a:schemeClr val="tx1"/>
                </a:solidFill>
                <a:latin typeface="Comic Sans MS" panose="030F0902030302020204" pitchFamily="66" charset="0"/>
              </a:rPr>
              <a:t>- GENERALI: per la Motilità della Muscolatura Liscia e la Secrezione Ghiandolare</a:t>
            </a:r>
          </a:p>
          <a:p>
            <a:pPr marL="0" indent="0"/>
            <a:r>
              <a:rPr lang="it-IT" sz="2500" b="1" dirty="0">
                <a:solidFill>
                  <a:schemeClr val="tx1"/>
                </a:solidFill>
                <a:latin typeface="Comic Sans MS" panose="030F0902030302020204" pitchFamily="66" charset="0"/>
              </a:rPr>
              <a:t>- SPECIALI: per la Muscolatura (STRIATA SCHELETRICA) di Origine Branchiale (Muscoli Mimici, Masticatori, Faringe, Laringe)</a:t>
            </a:r>
          </a:p>
        </p:txBody>
      </p:sp>
    </p:spTree>
    <p:extLst>
      <p:ext uri="{BB962C8B-B14F-4D97-AF65-F5344CB8AC3E}">
        <p14:creationId xmlns:p14="http://schemas.microsoft.com/office/powerpoint/2010/main" val="21522988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BBBEF6-1DB8-684E-8FC3-E6DB245F0286}"/>
              </a:ext>
            </a:extLst>
          </p:cNvPr>
          <p:cNvSpPr>
            <a:spLocks noGrp="1"/>
          </p:cNvSpPr>
          <p:nvPr>
            <p:ph type="title"/>
          </p:nvPr>
        </p:nvSpPr>
        <p:spPr>
          <a:xfrm>
            <a:off x="31972" y="-16668"/>
            <a:ext cx="9144000"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BASI MORFO-FUNZIONALI dei </a:t>
            </a:r>
            <a:br>
              <a:rPr lang="it-IT" sz="3200" i="0" dirty="0">
                <a:solidFill>
                  <a:schemeClr val="tx1"/>
                </a:solidFill>
                <a:latin typeface="Gurmukhi MN" panose="02020600050405020304" pitchFamily="18" charset="0"/>
                <a:cs typeface="Gurmukhi MN" panose="02020600050405020304" pitchFamily="18" charset="0"/>
              </a:rPr>
            </a:br>
            <a:r>
              <a:rPr lang="it-IT" sz="3200" i="0" dirty="0">
                <a:solidFill>
                  <a:schemeClr val="tx1"/>
                </a:solidFill>
                <a:latin typeface="Gurmukhi MN" panose="02020600050405020304" pitchFamily="18" charset="0"/>
                <a:cs typeface="Gurmukhi MN" panose="02020600050405020304" pitchFamily="18" charset="0"/>
              </a:rPr>
              <a:t>NERVI CRANICI [1]</a:t>
            </a:r>
          </a:p>
        </p:txBody>
      </p:sp>
      <p:sp>
        <p:nvSpPr>
          <p:cNvPr id="3" name="Segnaposto contenuto 2">
            <a:extLst>
              <a:ext uri="{FF2B5EF4-FFF2-40B4-BE49-F238E27FC236}">
                <a16:creationId xmlns:a16="http://schemas.microsoft.com/office/drawing/2014/main" id="{C3D85594-87D2-F445-B1DE-61827D87853C}"/>
              </a:ext>
            </a:extLst>
          </p:cNvPr>
          <p:cNvSpPr>
            <a:spLocks noGrp="1"/>
          </p:cNvSpPr>
          <p:nvPr>
            <p:ph idx="1"/>
          </p:nvPr>
        </p:nvSpPr>
        <p:spPr>
          <a:xfrm>
            <a:off x="107505" y="980728"/>
            <a:ext cx="9036495" cy="5610225"/>
          </a:xfrm>
        </p:spPr>
        <p:txBody>
          <a:bodyPr/>
          <a:lstStyle/>
          <a:p>
            <a:r>
              <a:rPr lang="it-IT" sz="2400" b="1" dirty="0">
                <a:solidFill>
                  <a:schemeClr val="tx1"/>
                </a:solidFill>
                <a:latin typeface="Chalkboard" panose="03050602040202020205" pitchFamily="66" charset="77"/>
              </a:rPr>
              <a:t>I Paio NERVO OLFATTIVO: Fibre Afferenti Viscerali Speciali (OLFATTO)</a:t>
            </a:r>
          </a:p>
          <a:p>
            <a:endParaRPr lang="it-IT" sz="2400" b="1" dirty="0">
              <a:solidFill>
                <a:schemeClr val="tx1"/>
              </a:solidFill>
              <a:latin typeface="Chalkboard" panose="03050602040202020205" pitchFamily="66" charset="77"/>
            </a:endParaRPr>
          </a:p>
          <a:p>
            <a:r>
              <a:rPr lang="it-IT" sz="2400" b="1" dirty="0">
                <a:solidFill>
                  <a:schemeClr val="tx1"/>
                </a:solidFill>
                <a:latin typeface="Chalkboard" panose="03050602040202020205" pitchFamily="66" charset="77"/>
              </a:rPr>
              <a:t>II Paio NERVO OTTICO: Fibre Afferenti Somatiche Speciali (VISTA)</a:t>
            </a:r>
          </a:p>
          <a:p>
            <a:endParaRPr lang="it-IT" sz="2400" b="1" dirty="0">
              <a:solidFill>
                <a:schemeClr val="tx1"/>
              </a:solidFill>
              <a:latin typeface="Chalkboard" panose="03050602040202020205" pitchFamily="66" charset="77"/>
            </a:endParaRPr>
          </a:p>
          <a:p>
            <a:r>
              <a:rPr lang="it-IT" sz="2400" b="1" dirty="0">
                <a:solidFill>
                  <a:schemeClr val="tx1"/>
                </a:solidFill>
                <a:latin typeface="Chalkboard" panose="03050602040202020205" pitchFamily="66" charset="77"/>
              </a:rPr>
              <a:t>III Paio (OCULOMOTORE COMUNE), IV (TROCLEARE) e VI (ABDUCENTE): Fibre Efferenti Somatiche Generali (MUSCOLI ESTRINSECI dell’ OCCHIO) III Paio anche Fibre Efferenti Viscerali Generali (Parasimpatico)</a:t>
            </a:r>
          </a:p>
          <a:p>
            <a:endParaRPr lang="it-IT" sz="2400" b="1" dirty="0">
              <a:solidFill>
                <a:schemeClr val="tx1"/>
              </a:solidFill>
              <a:latin typeface="Chalkboard" panose="03050602040202020205" pitchFamily="66" charset="77"/>
            </a:endParaRPr>
          </a:p>
          <a:p>
            <a:r>
              <a:rPr lang="it-IT" sz="2400" b="1" dirty="0">
                <a:solidFill>
                  <a:schemeClr val="tx1"/>
                </a:solidFill>
                <a:latin typeface="Chalkboard" panose="03050602040202020205" pitchFamily="66" charset="77"/>
              </a:rPr>
              <a:t>V Paio (TRIGEMINO), con 3 Branche (1-Oftalmica, 2-Mascellare, 3-Mandibolare) a partire dal Ganglio Trigeminale di </a:t>
            </a:r>
            <a:r>
              <a:rPr lang="it-IT" sz="2400" b="1" dirty="0" err="1">
                <a:solidFill>
                  <a:schemeClr val="tx1"/>
                </a:solidFill>
                <a:latin typeface="Chalkboard" panose="03050602040202020205" pitchFamily="66" charset="77"/>
              </a:rPr>
              <a:t>Gasser</a:t>
            </a:r>
            <a:r>
              <a:rPr lang="it-IT" sz="2400" b="1" dirty="0">
                <a:solidFill>
                  <a:schemeClr val="tx1"/>
                </a:solidFill>
                <a:latin typeface="Chalkboard" panose="03050602040202020205" pitchFamily="66" charset="77"/>
              </a:rPr>
              <a:t>: </a:t>
            </a:r>
          </a:p>
          <a:p>
            <a:r>
              <a:rPr lang="it-IT" sz="2400" b="1" dirty="0">
                <a:solidFill>
                  <a:schemeClr val="tx1"/>
                </a:solidFill>
                <a:latin typeface="Chalkboard" panose="03050602040202020205" pitchFamily="66" charset="77"/>
              </a:rPr>
              <a:t>   - Fibre Afferenti Somatiche Generali</a:t>
            </a:r>
          </a:p>
          <a:p>
            <a:r>
              <a:rPr lang="it-IT" sz="2400" b="1" dirty="0">
                <a:solidFill>
                  <a:schemeClr val="tx1"/>
                </a:solidFill>
                <a:latin typeface="Chalkboard" panose="03050602040202020205" pitchFamily="66" charset="77"/>
              </a:rPr>
              <a:t>   - Fibre Efferenti Viscerali Speciali</a:t>
            </a:r>
          </a:p>
        </p:txBody>
      </p:sp>
    </p:spTree>
    <p:extLst>
      <p:ext uri="{BB962C8B-B14F-4D97-AF65-F5344CB8AC3E}">
        <p14:creationId xmlns:p14="http://schemas.microsoft.com/office/powerpoint/2010/main" val="39418785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BBBEF6-1DB8-684E-8FC3-E6DB245F0286}"/>
              </a:ext>
            </a:extLst>
          </p:cNvPr>
          <p:cNvSpPr>
            <a:spLocks noGrp="1"/>
          </p:cNvSpPr>
          <p:nvPr>
            <p:ph type="title"/>
          </p:nvPr>
        </p:nvSpPr>
        <p:spPr>
          <a:xfrm>
            <a:off x="0" y="-49626"/>
            <a:ext cx="9144000"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BASI MORFO-FUNZIONALI dei </a:t>
            </a:r>
            <a:br>
              <a:rPr lang="it-IT" sz="3200" i="0" dirty="0">
                <a:solidFill>
                  <a:schemeClr val="tx1"/>
                </a:solidFill>
                <a:latin typeface="Gurmukhi MN" panose="02020600050405020304" pitchFamily="18" charset="0"/>
                <a:cs typeface="Gurmukhi MN" panose="02020600050405020304" pitchFamily="18" charset="0"/>
              </a:rPr>
            </a:br>
            <a:r>
              <a:rPr lang="it-IT" sz="3200" i="0" dirty="0">
                <a:solidFill>
                  <a:schemeClr val="tx1"/>
                </a:solidFill>
                <a:latin typeface="Gurmukhi MN" panose="02020600050405020304" pitchFamily="18" charset="0"/>
                <a:cs typeface="Gurmukhi MN" panose="02020600050405020304" pitchFamily="18" charset="0"/>
              </a:rPr>
              <a:t>NERVI CRANICI [2]</a:t>
            </a:r>
          </a:p>
        </p:txBody>
      </p:sp>
      <p:sp>
        <p:nvSpPr>
          <p:cNvPr id="3" name="Segnaposto contenuto 2">
            <a:extLst>
              <a:ext uri="{FF2B5EF4-FFF2-40B4-BE49-F238E27FC236}">
                <a16:creationId xmlns:a16="http://schemas.microsoft.com/office/drawing/2014/main" id="{C3D85594-87D2-F445-B1DE-61827D87853C}"/>
              </a:ext>
            </a:extLst>
          </p:cNvPr>
          <p:cNvSpPr>
            <a:spLocks noGrp="1"/>
          </p:cNvSpPr>
          <p:nvPr>
            <p:ph idx="1"/>
          </p:nvPr>
        </p:nvSpPr>
        <p:spPr>
          <a:xfrm>
            <a:off x="431540" y="980728"/>
            <a:ext cx="8028892" cy="5610225"/>
          </a:xfrm>
        </p:spPr>
        <p:txBody>
          <a:bodyPr/>
          <a:lstStyle/>
          <a:p>
            <a:r>
              <a:rPr lang="it-IT" sz="2000" b="1" dirty="0">
                <a:solidFill>
                  <a:schemeClr val="tx1"/>
                </a:solidFill>
                <a:latin typeface="Comic Sans MS" panose="030F0902030302020204" pitchFamily="66" charset="0"/>
              </a:rPr>
              <a:t>VII Paio NERVO FACIALE e NERVO INTERMEDIO (o Intermediario di </a:t>
            </a:r>
            <a:r>
              <a:rPr lang="it-IT" sz="2000" b="1" dirty="0" err="1">
                <a:solidFill>
                  <a:schemeClr val="tx1"/>
                </a:solidFill>
                <a:latin typeface="Comic Sans MS" panose="030F0902030302020204" pitchFamily="66" charset="0"/>
              </a:rPr>
              <a:t>Wrisberg</a:t>
            </a:r>
            <a:r>
              <a:rPr lang="it-IT" sz="2000" b="1" dirty="0">
                <a:solidFill>
                  <a:schemeClr val="tx1"/>
                </a:solidFill>
                <a:latin typeface="Comic Sans MS" panose="030F0902030302020204" pitchFamily="66" charset="0"/>
              </a:rPr>
              <a:t>): </a:t>
            </a:r>
          </a:p>
          <a:p>
            <a:r>
              <a:rPr lang="it-IT" sz="2000" b="1" dirty="0">
                <a:solidFill>
                  <a:schemeClr val="tx1"/>
                </a:solidFill>
                <a:latin typeface="Comic Sans MS" panose="030F0902030302020204" pitchFamily="66" charset="0"/>
              </a:rPr>
              <a:t>   Fibre Efferenti Viscerali Speciali (Muscoli MIMICI)</a:t>
            </a:r>
          </a:p>
          <a:p>
            <a:r>
              <a:rPr lang="it-IT" sz="2000" b="1" dirty="0">
                <a:solidFill>
                  <a:schemeClr val="tx1"/>
                </a:solidFill>
                <a:latin typeface="Comic Sans MS" panose="030F0902030302020204" pitchFamily="66" charset="0"/>
              </a:rPr>
              <a:t>   Fibre Efferenti Viscerali Generali (Ghiandole SALIVARI e </a:t>
            </a:r>
          </a:p>
          <a:p>
            <a:r>
              <a:rPr lang="it-IT" sz="2000" b="1" dirty="0">
                <a:solidFill>
                  <a:schemeClr val="tx1"/>
                </a:solidFill>
                <a:latin typeface="Comic Sans MS" panose="030F0902030302020204" pitchFamily="66" charset="0"/>
              </a:rPr>
              <a:t>                                                          LACRIMALI)</a:t>
            </a:r>
          </a:p>
          <a:p>
            <a:r>
              <a:rPr lang="it-IT" sz="2000" b="1" dirty="0">
                <a:solidFill>
                  <a:schemeClr val="tx1"/>
                </a:solidFill>
                <a:latin typeface="Comic Sans MS" panose="030F0902030302020204" pitchFamily="66" charset="0"/>
              </a:rPr>
              <a:t>   Fibre Afferenti Viscerali Speciali (GUSTO)</a:t>
            </a:r>
          </a:p>
          <a:p>
            <a:endParaRPr lang="it-IT" sz="2000" b="1" dirty="0">
              <a:solidFill>
                <a:schemeClr val="tx1"/>
              </a:solidFill>
              <a:latin typeface="Comic Sans MS" panose="030F0902030302020204" pitchFamily="66" charset="0"/>
            </a:endParaRPr>
          </a:p>
          <a:p>
            <a:r>
              <a:rPr lang="it-IT" sz="2000" b="1" dirty="0">
                <a:solidFill>
                  <a:schemeClr val="tx1"/>
                </a:solidFill>
                <a:latin typeface="Comic Sans MS" panose="030F0902030302020204" pitchFamily="66" charset="0"/>
              </a:rPr>
              <a:t>VIII Paio NERVO ACUSTICO con Branca Cocleare (UDITO) e Branca Vestibolare (EQUILIBRIO): </a:t>
            </a:r>
          </a:p>
          <a:p>
            <a:r>
              <a:rPr lang="it-IT" sz="2000" b="1" dirty="0">
                <a:solidFill>
                  <a:schemeClr val="tx1"/>
                </a:solidFill>
                <a:latin typeface="Comic Sans MS" panose="030F0902030302020204" pitchFamily="66" charset="0"/>
              </a:rPr>
              <a:t>   Fibre Afferenti Somatiche Speciali</a:t>
            </a:r>
          </a:p>
          <a:p>
            <a:endParaRPr lang="it-IT" sz="2000" b="1" dirty="0">
              <a:solidFill>
                <a:schemeClr val="tx1"/>
              </a:solidFill>
              <a:latin typeface="Comic Sans MS" panose="030F0902030302020204" pitchFamily="66" charset="0"/>
            </a:endParaRPr>
          </a:p>
          <a:p>
            <a:r>
              <a:rPr lang="it-IT" sz="2000" b="1" dirty="0">
                <a:solidFill>
                  <a:schemeClr val="tx1"/>
                </a:solidFill>
                <a:latin typeface="Comic Sans MS" panose="030F0902030302020204" pitchFamily="66" charset="0"/>
              </a:rPr>
              <a:t>IX Paio NERVO GLOSSOFARINGEO: </a:t>
            </a:r>
          </a:p>
          <a:p>
            <a:r>
              <a:rPr lang="it-IT" sz="2000" b="1" dirty="0">
                <a:solidFill>
                  <a:schemeClr val="tx1"/>
                </a:solidFill>
                <a:latin typeface="Comic Sans MS" panose="030F0902030302020204" pitchFamily="66" charset="0"/>
              </a:rPr>
              <a:t>   Fibre Afferenti Somatiche Generali</a:t>
            </a:r>
          </a:p>
          <a:p>
            <a:r>
              <a:rPr lang="it-IT" sz="2000" b="1" dirty="0">
                <a:solidFill>
                  <a:schemeClr val="tx1"/>
                </a:solidFill>
                <a:latin typeface="Comic Sans MS" panose="030F0902030302020204" pitchFamily="66" charset="0"/>
              </a:rPr>
              <a:t>   Fibre Afferenti Viscerali Generali</a:t>
            </a:r>
          </a:p>
          <a:p>
            <a:r>
              <a:rPr lang="it-IT" sz="2000" b="1" dirty="0">
                <a:solidFill>
                  <a:schemeClr val="tx1"/>
                </a:solidFill>
                <a:latin typeface="Comic Sans MS" panose="030F0902030302020204" pitchFamily="66" charset="0"/>
              </a:rPr>
              <a:t>	Fibre Afferenti Viscerali Speciali (GUSTO)</a:t>
            </a:r>
          </a:p>
          <a:p>
            <a:r>
              <a:rPr lang="it-IT" sz="2000" b="1" dirty="0">
                <a:solidFill>
                  <a:schemeClr val="tx1"/>
                </a:solidFill>
                <a:latin typeface="Comic Sans MS" panose="030F0902030302020204" pitchFamily="66" charset="0"/>
              </a:rPr>
              <a:t>	Fibre Efferenti Viscerali Generali</a:t>
            </a:r>
          </a:p>
          <a:p>
            <a:r>
              <a:rPr lang="it-IT" sz="2000" b="1" dirty="0">
                <a:solidFill>
                  <a:schemeClr val="tx1"/>
                </a:solidFill>
                <a:latin typeface="Comic Sans MS" panose="030F0902030302020204" pitchFamily="66" charset="0"/>
              </a:rPr>
              <a:t>   Fibre Efferenti Viscerali Speciali (Muscoli FARINGEI)</a:t>
            </a:r>
          </a:p>
          <a:p>
            <a:endParaRPr lang="it-IT" sz="2500" b="1" dirty="0">
              <a:solidFill>
                <a:schemeClr val="tx1"/>
              </a:solidFill>
              <a:latin typeface="Chalkboard" panose="03050602040202020205" pitchFamily="66" charset="77"/>
            </a:endParaRPr>
          </a:p>
          <a:p>
            <a:endParaRPr lang="it-IT" sz="2600" b="1" dirty="0">
              <a:solidFill>
                <a:schemeClr val="tx1"/>
              </a:solidFill>
              <a:latin typeface="Chalkboard" panose="03050602040202020205" pitchFamily="66" charset="77"/>
            </a:endParaRPr>
          </a:p>
        </p:txBody>
      </p:sp>
    </p:spTree>
    <p:extLst>
      <p:ext uri="{BB962C8B-B14F-4D97-AF65-F5344CB8AC3E}">
        <p14:creationId xmlns:p14="http://schemas.microsoft.com/office/powerpoint/2010/main" val="18337841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BBBEF6-1DB8-684E-8FC3-E6DB245F0286}"/>
              </a:ext>
            </a:extLst>
          </p:cNvPr>
          <p:cNvSpPr>
            <a:spLocks noGrp="1"/>
          </p:cNvSpPr>
          <p:nvPr>
            <p:ph type="title"/>
          </p:nvPr>
        </p:nvSpPr>
        <p:spPr>
          <a:xfrm>
            <a:off x="0" y="106363"/>
            <a:ext cx="9144000"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BASI MORFO-FUNZIONALI dei </a:t>
            </a:r>
            <a:br>
              <a:rPr lang="it-IT" sz="3200" i="0" dirty="0">
                <a:solidFill>
                  <a:schemeClr val="tx1"/>
                </a:solidFill>
                <a:latin typeface="Gurmukhi MN" panose="02020600050405020304" pitchFamily="18" charset="0"/>
                <a:cs typeface="Gurmukhi MN" panose="02020600050405020304" pitchFamily="18" charset="0"/>
              </a:rPr>
            </a:br>
            <a:r>
              <a:rPr lang="it-IT" sz="3200" i="0" dirty="0">
                <a:solidFill>
                  <a:schemeClr val="tx1"/>
                </a:solidFill>
                <a:latin typeface="Gurmukhi MN" panose="02020600050405020304" pitchFamily="18" charset="0"/>
                <a:cs typeface="Gurmukhi MN" panose="02020600050405020304" pitchFamily="18" charset="0"/>
              </a:rPr>
              <a:t>NERVI CRANICI [3]</a:t>
            </a:r>
          </a:p>
        </p:txBody>
      </p:sp>
      <p:sp>
        <p:nvSpPr>
          <p:cNvPr id="3" name="Segnaposto contenuto 2">
            <a:extLst>
              <a:ext uri="{FF2B5EF4-FFF2-40B4-BE49-F238E27FC236}">
                <a16:creationId xmlns:a16="http://schemas.microsoft.com/office/drawing/2014/main" id="{C3D85594-87D2-F445-B1DE-61827D87853C}"/>
              </a:ext>
            </a:extLst>
          </p:cNvPr>
          <p:cNvSpPr>
            <a:spLocks noGrp="1"/>
          </p:cNvSpPr>
          <p:nvPr>
            <p:ph idx="1"/>
          </p:nvPr>
        </p:nvSpPr>
        <p:spPr>
          <a:xfrm>
            <a:off x="216025" y="1124744"/>
            <a:ext cx="8244407" cy="5610225"/>
          </a:xfrm>
        </p:spPr>
        <p:txBody>
          <a:bodyPr/>
          <a:lstStyle/>
          <a:p>
            <a:r>
              <a:rPr lang="it-IT" sz="2400" b="1" dirty="0">
                <a:solidFill>
                  <a:schemeClr val="tx1"/>
                </a:solidFill>
                <a:latin typeface="Copperplate Gothic Bold" panose="020E0705020206020404" pitchFamily="34" charset="77"/>
              </a:rPr>
              <a:t>X Paio NERVO VAGO: </a:t>
            </a:r>
          </a:p>
          <a:p>
            <a:r>
              <a:rPr lang="it-IT" sz="2400" b="1" dirty="0">
                <a:solidFill>
                  <a:schemeClr val="tx1"/>
                </a:solidFill>
                <a:latin typeface="Copperplate Gothic Bold" panose="020E0705020206020404" pitchFamily="34" charset="77"/>
              </a:rPr>
              <a:t>   Fibre Afferenti Somatiche Generali</a:t>
            </a:r>
          </a:p>
          <a:p>
            <a:r>
              <a:rPr lang="it-IT" sz="2400" b="1" dirty="0">
                <a:solidFill>
                  <a:schemeClr val="tx1"/>
                </a:solidFill>
                <a:latin typeface="Copperplate Gothic Bold" panose="020E0705020206020404" pitchFamily="34" charset="77"/>
              </a:rPr>
              <a:t>   Fibre Afferenti Viscerali Generali</a:t>
            </a:r>
          </a:p>
          <a:p>
            <a:r>
              <a:rPr lang="it-IT" sz="2400" b="1" dirty="0">
                <a:solidFill>
                  <a:schemeClr val="tx1"/>
                </a:solidFill>
                <a:latin typeface="Copperplate Gothic Bold" panose="020E0705020206020404" pitchFamily="34" charset="77"/>
              </a:rPr>
              <a:t>   Fibre Afferenti Viscerali Speciali (GUSTO)</a:t>
            </a:r>
          </a:p>
          <a:p>
            <a:r>
              <a:rPr lang="it-IT" sz="2400" b="1" dirty="0">
                <a:solidFill>
                  <a:schemeClr val="tx1"/>
                </a:solidFill>
                <a:latin typeface="Copperplate Gothic Bold" panose="020E0705020206020404" pitchFamily="34" charset="77"/>
              </a:rPr>
              <a:t>   Fibre Efferenti Viscerali Generali</a:t>
            </a:r>
          </a:p>
          <a:p>
            <a:r>
              <a:rPr lang="it-IT" sz="2400" b="1" dirty="0">
                <a:solidFill>
                  <a:schemeClr val="tx1"/>
                </a:solidFill>
                <a:latin typeface="Copperplate Gothic Bold" panose="020E0705020206020404" pitchFamily="34" charset="77"/>
              </a:rPr>
              <a:t>   Fibre Efferenti Viscerali Speciali (Muscoli LARINGEI e Faringei)</a:t>
            </a:r>
          </a:p>
          <a:p>
            <a:endParaRPr lang="it-IT" sz="2400" b="1" dirty="0">
              <a:solidFill>
                <a:schemeClr val="tx1"/>
              </a:solidFill>
              <a:latin typeface="Copperplate Gothic Bold" panose="020E0705020206020404" pitchFamily="34" charset="77"/>
            </a:endParaRPr>
          </a:p>
          <a:p>
            <a:r>
              <a:rPr lang="it-IT" sz="2400" b="1" dirty="0">
                <a:solidFill>
                  <a:schemeClr val="tx1"/>
                </a:solidFill>
                <a:latin typeface="Copperplate Gothic Bold" panose="020E0705020206020404" pitchFamily="34" charset="77"/>
              </a:rPr>
              <a:t>XI Paio NERVO ACCESSORIO: </a:t>
            </a:r>
          </a:p>
          <a:p>
            <a:r>
              <a:rPr lang="it-IT" sz="2400" b="1" dirty="0">
                <a:solidFill>
                  <a:schemeClr val="tx1"/>
                </a:solidFill>
                <a:latin typeface="Copperplate Gothic Bold" panose="020E0705020206020404" pitchFamily="34" charset="77"/>
              </a:rPr>
              <a:t>   Fibre Efferenti Somatiche Generali</a:t>
            </a:r>
          </a:p>
          <a:p>
            <a:r>
              <a:rPr lang="it-IT" sz="2400" b="1" dirty="0">
                <a:solidFill>
                  <a:schemeClr val="tx1"/>
                </a:solidFill>
                <a:latin typeface="Copperplate Gothic Bold" panose="020E0705020206020404" pitchFamily="34" charset="77"/>
              </a:rPr>
              <a:t>   Fibre Efferenti Viscerali Speciali (Muscoli FARINGEI)</a:t>
            </a:r>
          </a:p>
          <a:p>
            <a:endParaRPr lang="it-IT" sz="2400" b="1" dirty="0">
              <a:solidFill>
                <a:schemeClr val="tx1"/>
              </a:solidFill>
              <a:latin typeface="Copperplate Gothic Bold" panose="020E0705020206020404" pitchFamily="34" charset="77"/>
            </a:endParaRPr>
          </a:p>
          <a:p>
            <a:r>
              <a:rPr lang="it-IT" sz="2400" b="1" dirty="0">
                <a:solidFill>
                  <a:schemeClr val="tx1"/>
                </a:solidFill>
                <a:latin typeface="Copperplate Gothic Bold" panose="020E0705020206020404" pitchFamily="34" charset="77"/>
              </a:rPr>
              <a:t>XII Paio NERVO IPOGLOSSO: </a:t>
            </a:r>
          </a:p>
          <a:p>
            <a:r>
              <a:rPr lang="it-IT" sz="2400" b="1" dirty="0">
                <a:solidFill>
                  <a:schemeClr val="tx1"/>
                </a:solidFill>
                <a:latin typeface="Copperplate Gothic Bold" panose="020E0705020206020404" pitchFamily="34" charset="77"/>
              </a:rPr>
              <a:t>   Fibre Efferenti Somatiche Generali</a:t>
            </a:r>
          </a:p>
          <a:p>
            <a:r>
              <a:rPr lang="it-IT" sz="2500" b="1" dirty="0">
                <a:solidFill>
                  <a:schemeClr val="tx1"/>
                </a:solidFill>
                <a:latin typeface="Comic Sans MS" panose="030F0902030302020204" pitchFamily="66" charset="0"/>
              </a:rPr>
              <a:t>   </a:t>
            </a:r>
          </a:p>
          <a:p>
            <a:endParaRPr lang="it-IT" sz="2600" b="1" dirty="0">
              <a:solidFill>
                <a:schemeClr val="tx1"/>
              </a:solidFill>
              <a:latin typeface="Chalkboard" panose="03050602040202020205" pitchFamily="66" charset="77"/>
            </a:endParaRPr>
          </a:p>
          <a:p>
            <a:endParaRPr lang="it-IT" sz="2600" b="1" dirty="0">
              <a:solidFill>
                <a:schemeClr val="tx1"/>
              </a:solidFill>
              <a:latin typeface="Chalkboard" panose="03050602040202020205" pitchFamily="66" charset="77"/>
            </a:endParaRPr>
          </a:p>
        </p:txBody>
      </p:sp>
    </p:spTree>
    <p:extLst>
      <p:ext uri="{BB962C8B-B14F-4D97-AF65-F5344CB8AC3E}">
        <p14:creationId xmlns:p14="http://schemas.microsoft.com/office/powerpoint/2010/main" val="27694445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5059" name="Picture 3"/>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1691680" y="16874"/>
            <a:ext cx="6516216" cy="6830754"/>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CD88E3D-AED1-CC44-BB97-8E82D531D585}"/>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BD3643AA-2682-0047-9387-FA3E62F545C8}"/>
              </a:ext>
            </a:extLst>
          </p:cNvPr>
          <p:cNvSpPr>
            <a:spLocks noGrp="1"/>
          </p:cNvSpPr>
          <p:nvPr>
            <p:ph idx="1"/>
          </p:nvPr>
        </p:nvSpPr>
        <p:spPr/>
        <p:txBody>
          <a:bodyPr/>
          <a:lstStyle/>
          <a:p>
            <a:endParaRPr lang="it-IT"/>
          </a:p>
        </p:txBody>
      </p:sp>
      <p:pic>
        <p:nvPicPr>
          <p:cNvPr id="4" name="Picture 2">
            <a:extLst>
              <a:ext uri="{FF2B5EF4-FFF2-40B4-BE49-F238E27FC236}">
                <a16:creationId xmlns:a16="http://schemas.microsoft.com/office/drawing/2014/main" id="{CD2989A3-0186-A04B-8ACB-317CE84176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736" r="4276" b="9831"/>
          <a:stretch>
            <a:fillRect/>
          </a:stretch>
        </p:blipFill>
        <p:spPr bwMode="auto">
          <a:xfrm>
            <a:off x="75839" y="483710"/>
            <a:ext cx="9068161" cy="5859962"/>
          </a:xfrm>
          <a:prstGeom prst="rect">
            <a:avLst/>
          </a:prstGeom>
          <a:noFill/>
          <a:ln>
            <a:noFill/>
          </a:ln>
          <a:effectLst/>
          <a:extLst>
            <a:ext uri="{909E8E84-426E-40DD-AFC4-6F175D3DCCD1}">
              <a14:hiddenFill xmlns:a14="http://schemas.microsoft.com/office/drawing/2010/main">
                <a:blipFill dpi="0" rotWithShape="0">
                  <a:blip/>
                  <a:srcRect t="5736" r="4276" b="9831"/>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187805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ab1612"/>
          <p:cNvPicPr>
            <a:picLocks noGrp="1" noChangeAspect="1"/>
          </p:cNvPicPr>
          <p:nvPr isPhoto="1"/>
        </p:nvPicPr>
        <p:blipFill rotWithShape="1">
          <a:blip r:embed="rId2">
            <a:lum/>
            <a:extLst>
              <a:ext uri="{28A0092B-C50C-407E-A947-70E740481C1C}">
                <a14:useLocalDpi xmlns:a14="http://schemas.microsoft.com/office/drawing/2010/main" val="0"/>
              </a:ext>
            </a:extLst>
          </a:blip>
          <a:srcRect l="1724" t="3800" b="2751"/>
          <a:stretch/>
        </p:blipFill>
        <p:spPr>
          <a:xfrm>
            <a:off x="323529" y="-17952"/>
            <a:ext cx="8820472" cy="6886159"/>
          </a:xfrm>
          <a:prstGeom prst="rect">
            <a:avLst/>
          </a:prstGeom>
          <a:noFill/>
          <a:ln>
            <a:noFill/>
          </a:ln>
        </p:spPr>
      </p:pic>
    </p:spTree>
    <p:extLst>
      <p:ext uri="{BB962C8B-B14F-4D97-AF65-F5344CB8AC3E}">
        <p14:creationId xmlns:p14="http://schemas.microsoft.com/office/powerpoint/2010/main" val="14871924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E5829A3-669B-3C44-A3BF-E9FF0989B3D5}"/>
              </a:ext>
            </a:extLst>
          </p:cNvPr>
          <p:cNvSpPr>
            <a:spLocks noGrp="1"/>
          </p:cNvSpPr>
          <p:nvPr>
            <p:ph type="title"/>
          </p:nvPr>
        </p:nvSpPr>
        <p:spPr>
          <a:xfrm>
            <a:off x="683568" y="-171400"/>
            <a:ext cx="7805737"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NERVI SPINALI</a:t>
            </a:r>
          </a:p>
        </p:txBody>
      </p:sp>
      <p:sp>
        <p:nvSpPr>
          <p:cNvPr id="3" name="Segnaposto contenuto 2">
            <a:extLst>
              <a:ext uri="{FF2B5EF4-FFF2-40B4-BE49-F238E27FC236}">
                <a16:creationId xmlns:a16="http://schemas.microsoft.com/office/drawing/2014/main" id="{5143E5AC-7F76-8548-BC60-6F781E734CBB}"/>
              </a:ext>
            </a:extLst>
          </p:cNvPr>
          <p:cNvSpPr>
            <a:spLocks noGrp="1"/>
          </p:cNvSpPr>
          <p:nvPr>
            <p:ph idx="1"/>
          </p:nvPr>
        </p:nvSpPr>
        <p:spPr>
          <a:xfrm>
            <a:off x="215516" y="584684"/>
            <a:ext cx="8712968" cy="5688632"/>
          </a:xfrm>
        </p:spPr>
        <p:txBody>
          <a:bodyPr/>
          <a:lstStyle/>
          <a:p>
            <a:r>
              <a:rPr lang="it-IT" sz="2100" b="1" dirty="0">
                <a:solidFill>
                  <a:schemeClr val="tx1"/>
                </a:solidFill>
                <a:latin typeface="Comic Sans MS" panose="030F0902030302020204" pitchFamily="66" charset="0"/>
              </a:rPr>
              <a:t>I Nervi Spinali sono in numero di 31 paia e sono così distribuiti: </a:t>
            </a:r>
          </a:p>
          <a:p>
            <a:endParaRPr lang="it-IT" sz="2100" b="1" dirty="0">
              <a:solidFill>
                <a:schemeClr val="tx1"/>
              </a:solidFill>
              <a:latin typeface="Comic Sans MS" panose="030F0902030302020204" pitchFamily="66" charset="0"/>
            </a:endParaRPr>
          </a:p>
          <a:p>
            <a:r>
              <a:rPr lang="it-IT" sz="2100" b="1" dirty="0">
                <a:solidFill>
                  <a:schemeClr val="tx1"/>
                </a:solidFill>
                <a:latin typeface="Comic Sans MS" panose="030F0902030302020204" pitchFamily="66" charset="0"/>
              </a:rPr>
              <a:t> - 8 CERVICALI (C1-C8)</a:t>
            </a:r>
          </a:p>
          <a:p>
            <a:r>
              <a:rPr lang="it-IT" sz="2100" b="1" dirty="0">
                <a:solidFill>
                  <a:schemeClr val="tx1"/>
                </a:solidFill>
                <a:latin typeface="Comic Sans MS" panose="030F0902030302020204" pitchFamily="66" charset="0"/>
              </a:rPr>
              <a:t> - 12 TORACICI (T1-T12)</a:t>
            </a:r>
          </a:p>
          <a:p>
            <a:r>
              <a:rPr lang="it-IT" sz="2100" b="1" dirty="0">
                <a:solidFill>
                  <a:schemeClr val="tx1"/>
                </a:solidFill>
                <a:latin typeface="Comic Sans MS" panose="030F0902030302020204" pitchFamily="66" charset="0"/>
              </a:rPr>
              <a:t>-    5  LOMBARI (L1-L5)</a:t>
            </a:r>
          </a:p>
          <a:p>
            <a:r>
              <a:rPr lang="it-IT" sz="2100" b="1" dirty="0">
                <a:solidFill>
                  <a:schemeClr val="tx1"/>
                </a:solidFill>
                <a:latin typeface="Comic Sans MS" panose="030F0902030302020204" pitchFamily="66" charset="0"/>
              </a:rPr>
              <a:t> -   5 SACRALI (S1-S5)</a:t>
            </a:r>
          </a:p>
          <a:p>
            <a:r>
              <a:rPr lang="it-IT" sz="2100" b="1" dirty="0">
                <a:solidFill>
                  <a:schemeClr val="tx1"/>
                </a:solidFill>
                <a:latin typeface="Comic Sans MS" panose="030F0902030302020204" pitchFamily="66" charset="0"/>
              </a:rPr>
              <a:t> -   1 COCCIGEO (Co1)</a:t>
            </a:r>
          </a:p>
          <a:p>
            <a:endParaRPr lang="it-IT" sz="2100" b="1" dirty="0">
              <a:solidFill>
                <a:schemeClr val="tx1"/>
              </a:solidFill>
              <a:latin typeface="Comic Sans MS" panose="030F0902030302020204" pitchFamily="66" charset="0"/>
            </a:endParaRPr>
          </a:p>
          <a:p>
            <a:r>
              <a:rPr lang="it-IT" sz="2100" b="1" dirty="0">
                <a:solidFill>
                  <a:schemeClr val="tx1"/>
                </a:solidFill>
                <a:latin typeface="Comic Sans MS" panose="030F0902030302020204" pitchFamily="66" charset="0"/>
              </a:rPr>
              <a:t>Sono NERVI MISTI, originandosi dall’ unione di una RADICE ANTERIORE (MOTRICE SOMATICA) e una RADICE POSTERIORE (SENSITIVA SOMATICA, che presenta anche il GANGLIO SPINALE). Entrambe le radici si formano dal convergere delle </a:t>
            </a:r>
            <a:r>
              <a:rPr lang="it-IT" sz="2100" b="1" dirty="0" err="1">
                <a:solidFill>
                  <a:schemeClr val="tx1"/>
                </a:solidFill>
                <a:latin typeface="Comic Sans MS" panose="030F0902030302020204" pitchFamily="66" charset="0"/>
              </a:rPr>
              <a:t>Radicole</a:t>
            </a:r>
            <a:r>
              <a:rPr lang="it-IT" sz="2100" b="1" dirty="0">
                <a:solidFill>
                  <a:schemeClr val="tx1"/>
                </a:solidFill>
                <a:latin typeface="Comic Sans MS" panose="030F0902030302020204" pitchFamily="66" charset="0"/>
              </a:rPr>
              <a:t>. A livello TORACICO e SACRALE (S2, S3 ed S4) la radice anteriore contiene anche una componente del SNA.</a:t>
            </a:r>
          </a:p>
          <a:p>
            <a:endParaRPr lang="it-IT" sz="2100" b="1" dirty="0">
              <a:solidFill>
                <a:schemeClr val="tx1"/>
              </a:solidFill>
              <a:latin typeface="Comic Sans MS" panose="030F0902030302020204" pitchFamily="66" charset="0"/>
            </a:endParaRPr>
          </a:p>
          <a:p>
            <a:r>
              <a:rPr lang="it-IT" sz="2100" b="1" dirty="0">
                <a:solidFill>
                  <a:schemeClr val="tx1"/>
                </a:solidFill>
                <a:latin typeface="Comic Sans MS" panose="030F0902030302020204" pitchFamily="66" charset="0"/>
              </a:rPr>
              <a:t>Essi fuoriescono dal Canale Vertebrale attraverso i Fori Intertrasversari delimitati dai processi trasversi di vertebre vicine, come pure dai fori Sacrali Anteriori. Il Nervo C1 fuoriesce tra Osso Occipitale e C1.</a:t>
            </a:r>
          </a:p>
          <a:p>
            <a:endParaRPr lang="it-IT" b="1" dirty="0">
              <a:solidFill>
                <a:schemeClr val="tx1"/>
              </a:solidFill>
              <a:latin typeface="Comic Sans MS" panose="030F0902030302020204" pitchFamily="66" charset="0"/>
            </a:endParaRPr>
          </a:p>
        </p:txBody>
      </p:sp>
    </p:spTree>
    <p:extLst>
      <p:ext uri="{BB962C8B-B14F-4D97-AF65-F5344CB8AC3E}">
        <p14:creationId xmlns:p14="http://schemas.microsoft.com/office/powerpoint/2010/main" val="2082215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Immagine 1">
            <a:extLst>
              <a:ext uri="{FF2B5EF4-FFF2-40B4-BE49-F238E27FC236}">
                <a16:creationId xmlns:a16="http://schemas.microsoft.com/office/drawing/2014/main" id="{4327C602-962A-9A46-9DBC-9E02E847855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600" y="766763"/>
            <a:ext cx="892810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5856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0" y="193675"/>
            <a:ext cx="9144000" cy="947738"/>
          </a:xfrm>
          <a:ln/>
        </p:spPr>
        <p:txBody>
          <a:bodyPr lIns="90000" tIns="46800" rIns="90000" bIns="46800"/>
          <a:lstStyle/>
          <a:p>
            <a:pPr algn="l" hangingPunct="1">
              <a:lnSpc>
                <a:spcPct val="100000"/>
              </a:lnSpc>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 pos="10321925" algn="l"/>
                <a:tab pos="10779125" algn="l"/>
                <a:tab pos="10779125" algn="l"/>
                <a:tab pos="10780713" algn="l"/>
              </a:tabLst>
            </a:pPr>
            <a:r>
              <a:rPr lang="it-IT" altLang="it-IT" sz="2800"/>
              <a:t>		</a:t>
            </a:r>
            <a:r>
              <a:rPr lang="it-IT" altLang="it-IT" sz="2800">
                <a:solidFill>
                  <a:srgbClr val="FFFFFF"/>
                </a:solidFill>
                <a:latin typeface="Arial Black" panose="020B0A04020102020204" pitchFamily="34" charset="0"/>
              </a:rPr>
              <a:t>Neuromeri midollari e </a:t>
            </a:r>
            <a:br>
              <a:rPr lang="it-IT" altLang="it-IT" sz="2800">
                <a:solidFill>
                  <a:srgbClr val="FFFFFF"/>
                </a:solidFill>
                <a:latin typeface="Arial Black" panose="020B0A04020102020204" pitchFamily="34" charset="0"/>
              </a:rPr>
            </a:br>
            <a:r>
              <a:rPr lang="it-IT" altLang="it-IT" sz="2800">
                <a:solidFill>
                  <a:srgbClr val="FFFFFF"/>
                </a:solidFill>
                <a:latin typeface="Arial Black" panose="020B0A04020102020204" pitchFamily="34" charset="0"/>
              </a:rPr>
              <a:t>		radici ventrali e dorsali</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352550"/>
            <a:ext cx="7489825" cy="5245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58B2938B-0483-294A-B133-929496B08663}"/>
              </a:ext>
            </a:extLst>
          </p:cNvPr>
          <p:cNvSpPr>
            <a:spLocks noGrp="1"/>
          </p:cNvSpPr>
          <p:nvPr>
            <p:ph type="title"/>
          </p:nvPr>
        </p:nvSpPr>
        <p:spPr>
          <a:xfrm>
            <a:off x="0" y="106363"/>
            <a:ext cx="9143999" cy="946373"/>
          </a:xfrm>
        </p:spPr>
        <p:txBody>
          <a:bodyPr/>
          <a:lstStyle/>
          <a:p>
            <a:r>
              <a:rPr lang="it-IT" sz="3200" i="0" dirty="0">
                <a:solidFill>
                  <a:schemeClr val="tx1"/>
                </a:solidFill>
                <a:latin typeface="Gurmukhi MN" panose="02020600050405020304" pitchFamily="18" charset="0"/>
                <a:cs typeface="Gurmukhi MN" panose="02020600050405020304" pitchFamily="18" charset="0"/>
              </a:rPr>
              <a:t>Concetto di MIELOMERO (o NEUROMERO)</a:t>
            </a:r>
          </a:p>
        </p:txBody>
      </p:sp>
      <p:sp>
        <p:nvSpPr>
          <p:cNvPr id="5" name="Segnaposto contenuto 4">
            <a:extLst>
              <a:ext uri="{FF2B5EF4-FFF2-40B4-BE49-F238E27FC236}">
                <a16:creationId xmlns:a16="http://schemas.microsoft.com/office/drawing/2014/main" id="{7C9D85C1-B6BD-8542-9979-3C65F1BE1C09}"/>
              </a:ext>
            </a:extLst>
          </p:cNvPr>
          <p:cNvSpPr>
            <a:spLocks noGrp="1"/>
          </p:cNvSpPr>
          <p:nvPr>
            <p:ph idx="1"/>
          </p:nvPr>
        </p:nvSpPr>
        <p:spPr>
          <a:xfrm>
            <a:off x="755576" y="836712"/>
            <a:ext cx="8136904" cy="5688632"/>
          </a:xfrm>
        </p:spPr>
        <p:txBody>
          <a:bodyPr/>
          <a:lstStyle/>
          <a:p>
            <a:r>
              <a:rPr lang="it-IT" sz="2600" b="1" dirty="0">
                <a:solidFill>
                  <a:schemeClr val="tx1"/>
                </a:solidFill>
                <a:latin typeface="Chalkboard SE" panose="03050602040202020205" pitchFamily="66" charset="77"/>
              </a:rPr>
              <a:t>Considerando l’ emergenza dal Midollo Spinale delle </a:t>
            </a:r>
            <a:r>
              <a:rPr lang="it-IT" sz="2600" b="1" dirty="0" err="1">
                <a:solidFill>
                  <a:schemeClr val="tx1"/>
                </a:solidFill>
                <a:latin typeface="Chalkboard SE" panose="03050602040202020205" pitchFamily="66" charset="77"/>
              </a:rPr>
              <a:t>Radicole</a:t>
            </a:r>
            <a:r>
              <a:rPr lang="it-IT" sz="2600" b="1" dirty="0">
                <a:solidFill>
                  <a:schemeClr val="tx1"/>
                </a:solidFill>
                <a:latin typeface="Chalkboard SE" panose="03050602040202020205" pitchFamily="66" charset="77"/>
              </a:rPr>
              <a:t> e, di conseguenza, delle Radici delle 31 paia dei Nervi Spinali, il tratto di Midollo Spinale che dà origine alle fibre di tale nervo viene definito MIELOMERO (o NEUROMERO).</a:t>
            </a:r>
          </a:p>
          <a:p>
            <a:endParaRPr lang="it-IT" sz="2600" b="1" dirty="0">
              <a:solidFill>
                <a:schemeClr val="tx1"/>
              </a:solidFill>
              <a:latin typeface="Chalkboard SE" panose="03050602040202020205" pitchFamily="66" charset="77"/>
            </a:endParaRPr>
          </a:p>
          <a:p>
            <a:r>
              <a:rPr lang="it-IT" sz="2600" b="1" dirty="0">
                <a:solidFill>
                  <a:schemeClr val="tx1"/>
                </a:solidFill>
                <a:latin typeface="Chalkboard SE" panose="03050602040202020205" pitchFamily="66" charset="77"/>
              </a:rPr>
              <a:t>A titolo di esempio, se si considera il Nervo Spinale T3 (ossia Terzo Nervo Toracico), si dirà che esso origina dal Midollo Spinale dal </a:t>
            </a:r>
            <a:r>
              <a:rPr lang="it-IT" sz="2600" b="1" dirty="0" err="1">
                <a:solidFill>
                  <a:schemeClr val="tx1"/>
                </a:solidFill>
                <a:latin typeface="Chalkboard SE" panose="03050602040202020205" pitchFamily="66" charset="77"/>
              </a:rPr>
              <a:t>Mielomero</a:t>
            </a:r>
            <a:r>
              <a:rPr lang="it-IT" sz="2600" b="1" dirty="0">
                <a:solidFill>
                  <a:schemeClr val="tx1"/>
                </a:solidFill>
                <a:latin typeface="Chalkboard SE" panose="03050602040202020205" pitchFamily="66" charset="77"/>
              </a:rPr>
              <a:t> (o Neuromero) T3.</a:t>
            </a:r>
          </a:p>
          <a:p>
            <a:endParaRPr lang="it-IT" sz="2600" b="1" dirty="0">
              <a:solidFill>
                <a:schemeClr val="tx1"/>
              </a:solidFill>
              <a:latin typeface="Chalkboard SE" panose="03050602040202020205" pitchFamily="66" charset="77"/>
            </a:endParaRPr>
          </a:p>
          <a:p>
            <a:r>
              <a:rPr lang="it-IT" sz="2600" b="1" dirty="0">
                <a:solidFill>
                  <a:schemeClr val="tx1"/>
                </a:solidFill>
                <a:latin typeface="Chalkboard SE" panose="03050602040202020205" pitchFamily="66" charset="77"/>
              </a:rPr>
              <a:t>Lo stesso discorso si può fare, ovviamente, per tutti gli altri Nervi Spinali</a:t>
            </a:r>
            <a:r>
              <a:rPr lang="it-IT" sz="2800" b="1" dirty="0">
                <a:solidFill>
                  <a:schemeClr val="tx1"/>
                </a:solidFill>
                <a:latin typeface="Chalkboard SE" panose="03050602040202020205" pitchFamily="66" charset="77"/>
              </a:rPr>
              <a:t>.</a:t>
            </a:r>
          </a:p>
        </p:txBody>
      </p:sp>
    </p:spTree>
    <p:extLst>
      <p:ext uri="{BB962C8B-B14F-4D97-AF65-F5344CB8AC3E}">
        <p14:creationId xmlns:p14="http://schemas.microsoft.com/office/powerpoint/2010/main" val="2627576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3B671E-F8E8-704F-B350-F86D7FA6E319}"/>
              </a:ext>
            </a:extLst>
          </p:cNvPr>
          <p:cNvSpPr>
            <a:spLocks noGrp="1"/>
          </p:cNvSpPr>
          <p:nvPr>
            <p:ph type="title"/>
          </p:nvPr>
        </p:nvSpPr>
        <p:spPr>
          <a:xfrm>
            <a:off x="1" y="106363"/>
            <a:ext cx="9036496" cy="1141412"/>
          </a:xfrm>
        </p:spPr>
        <p:txBody>
          <a:bodyPr/>
          <a:lstStyle/>
          <a:p>
            <a:r>
              <a:rPr lang="it-IT" sz="3200" i="0" dirty="0">
                <a:solidFill>
                  <a:schemeClr val="tx1"/>
                </a:solidFill>
                <a:latin typeface="Gurmukhi MN" panose="02020600050405020304" pitchFamily="18" charset="0"/>
                <a:cs typeface="Gurmukhi MN" panose="02020600050405020304" pitchFamily="18" charset="0"/>
              </a:rPr>
              <a:t>ORGANIZZAZIONI dei NERVI SPINALI </a:t>
            </a:r>
            <a:br>
              <a:rPr lang="it-IT" sz="3200" i="0" dirty="0">
                <a:solidFill>
                  <a:schemeClr val="tx1"/>
                </a:solidFill>
                <a:latin typeface="Gurmukhi MN" panose="02020600050405020304" pitchFamily="18" charset="0"/>
                <a:cs typeface="Gurmukhi MN" panose="02020600050405020304" pitchFamily="18" charset="0"/>
              </a:rPr>
            </a:br>
            <a:r>
              <a:rPr lang="it-IT" sz="3200" i="0" dirty="0">
                <a:solidFill>
                  <a:schemeClr val="tx1"/>
                </a:solidFill>
                <a:latin typeface="Gurmukhi MN" panose="02020600050405020304" pitchFamily="18" charset="0"/>
                <a:cs typeface="Gurmukhi MN" panose="02020600050405020304" pitchFamily="18" charset="0"/>
              </a:rPr>
              <a:t>all’ esterno del Canale Vertebrale</a:t>
            </a:r>
          </a:p>
        </p:txBody>
      </p:sp>
      <p:sp>
        <p:nvSpPr>
          <p:cNvPr id="3" name="Segnaposto contenuto 2">
            <a:extLst>
              <a:ext uri="{FF2B5EF4-FFF2-40B4-BE49-F238E27FC236}">
                <a16:creationId xmlns:a16="http://schemas.microsoft.com/office/drawing/2014/main" id="{DCECAFF0-EA70-FF44-92E0-71125EB373EE}"/>
              </a:ext>
            </a:extLst>
          </p:cNvPr>
          <p:cNvSpPr>
            <a:spLocks noGrp="1"/>
          </p:cNvSpPr>
          <p:nvPr>
            <p:ph idx="1"/>
          </p:nvPr>
        </p:nvSpPr>
        <p:spPr>
          <a:xfrm>
            <a:off x="827584" y="1247775"/>
            <a:ext cx="7920880" cy="5610225"/>
          </a:xfrm>
        </p:spPr>
        <p:txBody>
          <a:bodyPr/>
          <a:lstStyle/>
          <a:p>
            <a:r>
              <a:rPr lang="it-IT" sz="2400" b="1" dirty="0">
                <a:solidFill>
                  <a:schemeClr val="tx1"/>
                </a:solidFill>
                <a:latin typeface="Chalkboard" panose="03050602040202020205" pitchFamily="66" charset="77"/>
              </a:rPr>
              <a:t>Al di fuori del Canale Vertebrale, il Nervo Spinale (misto) si divide in DUE RAMI:</a:t>
            </a:r>
          </a:p>
          <a:p>
            <a:endParaRPr lang="it-IT" sz="2400" b="1" dirty="0">
              <a:solidFill>
                <a:schemeClr val="tx1"/>
              </a:solidFill>
              <a:latin typeface="Chalkboard" panose="03050602040202020205" pitchFamily="66" charset="77"/>
            </a:endParaRPr>
          </a:p>
          <a:p>
            <a:pPr marL="457200" indent="-457200">
              <a:buFontTx/>
              <a:buChar char="-"/>
            </a:pPr>
            <a:r>
              <a:rPr lang="it-IT" sz="2400" b="1" dirty="0">
                <a:solidFill>
                  <a:schemeClr val="tx1"/>
                </a:solidFill>
                <a:latin typeface="Chalkboard" panose="03050602040202020205" pitchFamily="66" charset="77"/>
              </a:rPr>
              <a:t>RAMO POSTERIORE: mantiene la propria identità individuale con l’ origine dal rispettivo </a:t>
            </a:r>
            <a:r>
              <a:rPr lang="it-IT" sz="2400" b="1" dirty="0" err="1">
                <a:solidFill>
                  <a:schemeClr val="tx1"/>
                </a:solidFill>
                <a:latin typeface="Chalkboard" panose="03050602040202020205" pitchFamily="66" charset="77"/>
              </a:rPr>
              <a:t>Mielomero</a:t>
            </a:r>
            <a:endParaRPr lang="it-IT" sz="2400" b="1" dirty="0">
              <a:solidFill>
                <a:schemeClr val="tx1"/>
              </a:solidFill>
              <a:latin typeface="Chalkboard" panose="03050602040202020205" pitchFamily="66" charset="77"/>
            </a:endParaRPr>
          </a:p>
          <a:p>
            <a:pPr marL="457200" indent="-457200">
              <a:buFontTx/>
              <a:buChar char="-"/>
            </a:pPr>
            <a:r>
              <a:rPr lang="it-IT" sz="2400" b="1" dirty="0">
                <a:solidFill>
                  <a:schemeClr val="tx1"/>
                </a:solidFill>
                <a:latin typeface="Chalkboard" panose="03050602040202020205" pitchFamily="66" charset="77"/>
              </a:rPr>
              <a:t>RAMO ANTERIORE: tranne che per i Nervi Spinali Toracici (T1-T12), che mantengono la propria identità individuale, gli altri si organizzano in intricate strutture, definite PLESSI, in senso cranio-caudale:</a:t>
            </a:r>
          </a:p>
          <a:p>
            <a:pPr marL="0" indent="0"/>
            <a:endParaRPr lang="it-IT" sz="2400" b="1" dirty="0">
              <a:solidFill>
                <a:schemeClr val="tx1"/>
              </a:solidFill>
              <a:latin typeface="Chalkboard" panose="03050602040202020205" pitchFamily="66" charset="77"/>
            </a:endParaRPr>
          </a:p>
          <a:p>
            <a:pPr marL="0" indent="0"/>
            <a:r>
              <a:rPr lang="it-IT" sz="2400" b="1" dirty="0">
                <a:solidFill>
                  <a:schemeClr val="tx1"/>
                </a:solidFill>
                <a:latin typeface="Chalkboard" panose="03050602040202020205" pitchFamily="66" charset="77"/>
              </a:rPr>
              <a:t>    PLESSO CERVICALE (C1-C5)</a:t>
            </a:r>
          </a:p>
          <a:p>
            <a:pPr marL="0" indent="0"/>
            <a:r>
              <a:rPr lang="it-IT" sz="2400" b="1" dirty="0">
                <a:solidFill>
                  <a:schemeClr val="tx1"/>
                </a:solidFill>
                <a:latin typeface="Chalkboard" panose="03050602040202020205" pitchFamily="66" charset="77"/>
              </a:rPr>
              <a:t>    PLESSO BRACHIALE.(C5-T1)</a:t>
            </a:r>
          </a:p>
          <a:p>
            <a:pPr marL="0" indent="0"/>
            <a:r>
              <a:rPr lang="it-IT" sz="2400" b="1" dirty="0">
                <a:solidFill>
                  <a:schemeClr val="tx1"/>
                </a:solidFill>
                <a:latin typeface="Chalkboard" panose="03050602040202020205" pitchFamily="66" charset="77"/>
              </a:rPr>
              <a:t>	 PLESSO LOMBO-SACRO-COCCIGEO (L1-Co1)</a:t>
            </a:r>
          </a:p>
        </p:txBody>
      </p:sp>
    </p:spTree>
    <p:extLst>
      <p:ext uri="{BB962C8B-B14F-4D97-AF65-F5344CB8AC3E}">
        <p14:creationId xmlns:p14="http://schemas.microsoft.com/office/powerpoint/2010/main" val="2006065433"/>
      </p:ext>
    </p:extLst>
  </p:cSld>
  <p:clrMapOvr>
    <a:masterClrMapping/>
  </p:clrMapOvr>
</p:sld>
</file>

<file path=ppt/theme/theme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SimSun" panose="02010600030101010101" pitchFamily="2"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
        <a:cs typeface="Lucida Sans Unicode"/>
      </a:majorFont>
      <a:minorFont>
        <a:latin typeface="Arial"/>
        <a:ea typeface=""/>
        <a:cs typeface="Lucida Sans Unicod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ea typeface="SimSun" panose="02010600030101010101" pitchFamily="2" charset="-122"/>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18936</TotalTime>
  <Words>2116</Words>
  <Application>Microsoft Macintosh PowerPoint</Application>
  <PresentationFormat>Presentazione su schermo (4:3)</PresentationFormat>
  <Paragraphs>215</Paragraphs>
  <Slides>49</Slides>
  <Notes>25</Notes>
  <HiddenSlides>0</HiddenSlides>
  <MMClips>0</MMClips>
  <ScaleCrop>false</ScaleCrop>
  <HeadingPairs>
    <vt:vector size="6" baseType="variant">
      <vt:variant>
        <vt:lpstr>Caratteri utilizzati</vt:lpstr>
      </vt:variant>
      <vt:variant>
        <vt:i4>10</vt:i4>
      </vt:variant>
      <vt:variant>
        <vt:lpstr>Tema</vt:lpstr>
      </vt:variant>
      <vt:variant>
        <vt:i4>2</vt:i4>
      </vt:variant>
      <vt:variant>
        <vt:lpstr>Titoli diapositive</vt:lpstr>
      </vt:variant>
      <vt:variant>
        <vt:i4>49</vt:i4>
      </vt:variant>
    </vt:vector>
  </HeadingPairs>
  <TitlesOfParts>
    <vt:vector size="61" baseType="lpstr">
      <vt:lpstr>Arial</vt:lpstr>
      <vt:lpstr>Arial Black</vt:lpstr>
      <vt:lpstr>Chalkboard</vt:lpstr>
      <vt:lpstr>Chalkboard SE</vt:lpstr>
      <vt:lpstr>Comic Sans MS</vt:lpstr>
      <vt:lpstr>Copperplate Gothic Bold</vt:lpstr>
      <vt:lpstr>Gurmukhi MN</vt:lpstr>
      <vt:lpstr>New York</vt:lpstr>
      <vt:lpstr>Times New Roman</vt:lpstr>
      <vt:lpstr>Wingdings</vt:lpstr>
      <vt:lpstr>Tema di Office</vt:lpstr>
      <vt:lpstr>Tema di Office</vt:lpstr>
      <vt:lpstr>MIDOLLO SPINALE</vt:lpstr>
      <vt:lpstr>MIDOLLO  SPINALE</vt:lpstr>
      <vt:lpstr>Le radici spinali (31 paia per lato): ventrale (o motrice) e dorsale (o sensitiva con annesso ganglio spinale) formano 31 paia di nervi spinali (8 cervicali, 12 toracici, 5 lombari, 5 sacrali, 1 coccigeo) a livello dei  fori intervertebrali.  </vt:lpstr>
      <vt:lpstr>Presentazione standard di PowerPoint</vt:lpstr>
      <vt:lpstr>NERVI SPINALI</vt:lpstr>
      <vt:lpstr>Presentazione standard di PowerPoint</vt:lpstr>
      <vt:lpstr>  Neuromeri midollari e    radici ventrali e dorsali</vt:lpstr>
      <vt:lpstr>Concetto di MIELOMERO (o NEUROMERO)</vt:lpstr>
      <vt:lpstr>ORGANIZZAZIONI dei NERVI SPINALI  all’ esterno del Canale Vertebrale</vt:lpstr>
      <vt:lpstr>SCHEMA DEL PLESSO CERVICALE  (da Moore – Daley)</vt:lpstr>
      <vt:lpstr>PLESSO BRACHIALE (da Moore – Daley)</vt:lpstr>
      <vt:lpstr>Presentazione standard di PowerPoint</vt:lpstr>
      <vt:lpstr>CONFORMAZIONE INTERNA del  MIDOLLO SPINALE: SOSTANZA GRIGIA</vt:lpstr>
      <vt:lpstr>Midollo spinale: sezione trasversa in cui si nota il canale centrale midollare, la sostanza grigia con la caratteristica forma a farfalla internamente e la sostanza bianca esternamente</vt:lpstr>
      <vt:lpstr>CONFORMAZIONE INTERNA del MIDOLLO SPINALE: SOSTANZA BIANCA</vt:lpstr>
      <vt:lpstr>Presentazione standard di PowerPoint</vt:lpstr>
      <vt:lpstr>Lamine di Rexed </vt:lpstr>
      <vt:lpstr>CORDONI DI SOSTANZA BIANCA</vt:lpstr>
      <vt:lpstr>Presentazione standard di PowerPoint</vt:lpstr>
      <vt:lpstr>Fasci del Cordone Anteriore </vt:lpstr>
      <vt:lpstr>FASCI DEL CORDONE LATERALE</vt:lpstr>
      <vt:lpstr>Fasci del Cordone Posteriore</vt:lpstr>
      <vt:lpstr>TRONCO  ENCEFALICO</vt:lpstr>
      <vt:lpstr>TRONCO  ENCEFALICO</vt:lpstr>
      <vt:lpstr>TRONCO ENCEFALICO</vt:lpstr>
      <vt:lpstr>CONFIGURAZIONE ESTERNA  del TRONCO  ENCEFALICO</vt:lpstr>
      <vt:lpstr>CONFORMAZIONE ANTERIORE del TRONCO ENCEFALICO - BULBO</vt:lpstr>
      <vt:lpstr>CONFORMAZIONE ANTERIORE del TRONCO ENCEFALICO - PONTE</vt:lpstr>
      <vt:lpstr>CONFORMAZIONE ANTERIORE del TRONCO ENCEFALICO - MESENCEFALO</vt:lpstr>
      <vt:lpstr>Superficie ventrale del tronco encefalico</vt:lpstr>
      <vt:lpstr>CONFORMAZIONE POSTERIORE del TRONCO ENCEFALICO – IV VENTRICOLO PORZIONE BULBO-PONTINA</vt:lpstr>
      <vt:lpstr>CONFORMAZIONE POSTERIORE del TRONCO ENCEFALICO  PORZIONE  MESENCEFALICA</vt:lpstr>
      <vt:lpstr>Superficie dorsale del tronco encefalico</vt:lpstr>
      <vt:lpstr>CONFIGURAZIONE   INTERNA  del TRONCO  ENCEFALICO</vt:lpstr>
      <vt:lpstr>CONFORMAZIONE INTERNA DEL  TRONCO ENCEFALICO [1]</vt:lpstr>
      <vt:lpstr>Presentazione standard di PowerPoint</vt:lpstr>
      <vt:lpstr>CONFORMAZIONE INTERNA DEL  TRONCO ENCEFALICO [2]</vt:lpstr>
      <vt:lpstr>FORMAZIONE  RETICOLARE</vt:lpstr>
      <vt:lpstr>NUCLEI FORMAZIONE RETICOLARE</vt:lpstr>
      <vt:lpstr>Presentazione standard di PowerPoint</vt:lpstr>
      <vt:lpstr>NERVI  CRANICI </vt:lpstr>
      <vt:lpstr>FIBRE AFFERENTI dei NERVI CRANICI</vt:lpstr>
      <vt:lpstr>FIBRE EFFERENTI dei NERVI CRANICI</vt:lpstr>
      <vt:lpstr>BASI MORFO-FUNZIONALI dei  NERVI CRANICI [1]</vt:lpstr>
      <vt:lpstr>BASI MORFO-FUNZIONALI dei  NERVI CRANICI [2]</vt:lpstr>
      <vt:lpstr>BASI MORFO-FUNZIONALI dei  NERVI CRANICI [3]</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CONFORMAZIONE ESTERNA ASSE CEREBROSPINALE</dc:title>
  <dc:creator>unife</dc:creator>
  <cp:lastModifiedBy>Utente di Microsoft Office</cp:lastModifiedBy>
  <cp:revision>390</cp:revision>
  <cp:lastPrinted>2019-11-19T15:11:43Z</cp:lastPrinted>
  <dcterms:created xsi:type="dcterms:W3CDTF">2003-10-27T08:43:16Z</dcterms:created>
  <dcterms:modified xsi:type="dcterms:W3CDTF">2024-11-20T08:48:42Z</dcterms:modified>
</cp:coreProperties>
</file>