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702" r:id="rId3"/>
  </p:sldMasterIdLst>
  <p:notesMasterIdLst>
    <p:notesMasterId r:id="rId55"/>
  </p:notesMasterIdLst>
  <p:sldIdLst>
    <p:sldId id="379" r:id="rId4"/>
    <p:sldId id="404" r:id="rId5"/>
    <p:sldId id="302" r:id="rId6"/>
    <p:sldId id="405" r:id="rId7"/>
    <p:sldId id="304" r:id="rId8"/>
    <p:sldId id="305" r:id="rId9"/>
    <p:sldId id="306" r:id="rId10"/>
    <p:sldId id="307" r:id="rId11"/>
    <p:sldId id="308" r:id="rId12"/>
    <p:sldId id="449" r:id="rId13"/>
    <p:sldId id="499" r:id="rId14"/>
    <p:sldId id="261" r:id="rId15"/>
    <p:sldId id="336" r:id="rId16"/>
    <p:sldId id="337" r:id="rId17"/>
    <p:sldId id="338" r:id="rId18"/>
    <p:sldId id="339" r:id="rId19"/>
    <p:sldId id="340" r:id="rId20"/>
    <p:sldId id="341" r:id="rId21"/>
    <p:sldId id="312" r:id="rId22"/>
    <p:sldId id="450" r:id="rId23"/>
    <p:sldId id="353" r:id="rId24"/>
    <p:sldId id="376" r:id="rId25"/>
    <p:sldId id="378" r:id="rId26"/>
    <p:sldId id="456" r:id="rId27"/>
    <p:sldId id="354" r:id="rId28"/>
    <p:sldId id="490" r:id="rId29"/>
    <p:sldId id="491" r:id="rId30"/>
    <p:sldId id="493" r:id="rId31"/>
    <p:sldId id="268" r:id="rId32"/>
    <p:sldId id="495" r:id="rId33"/>
    <p:sldId id="497" r:id="rId34"/>
    <p:sldId id="407" r:id="rId35"/>
    <p:sldId id="355" r:id="rId36"/>
    <p:sldId id="451" r:id="rId37"/>
    <p:sldId id="440" r:id="rId38"/>
    <p:sldId id="441" r:id="rId39"/>
    <p:sldId id="356" r:id="rId40"/>
    <p:sldId id="357" r:id="rId41"/>
    <p:sldId id="358" r:id="rId42"/>
    <p:sldId id="359" r:id="rId43"/>
    <p:sldId id="360" r:id="rId44"/>
    <p:sldId id="457" r:id="rId45"/>
    <p:sldId id="498" r:id="rId46"/>
    <p:sldId id="369" r:id="rId47"/>
    <p:sldId id="370" r:id="rId48"/>
    <p:sldId id="374" r:id="rId49"/>
    <p:sldId id="363" r:id="rId50"/>
    <p:sldId id="362" r:id="rId51"/>
    <p:sldId id="361" r:id="rId52"/>
    <p:sldId id="442" r:id="rId53"/>
    <p:sldId id="364" r:id="rId54"/>
  </p:sldIdLst>
  <p:sldSz cx="9144000" cy="6858000" type="screen4x3"/>
  <p:notesSz cx="6670675" cy="9820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789"/>
  </p:normalViewPr>
  <p:slideViewPr>
    <p:cSldViewPr>
      <p:cViewPr varScale="1">
        <p:scale>
          <a:sx n="117" d="100"/>
          <a:sy n="117" d="100"/>
        </p:scale>
        <p:origin x="144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7067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70675" cy="9820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8250" y="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9475" y="736600"/>
            <a:ext cx="4906963" cy="3679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64075"/>
            <a:ext cx="5332413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32815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328150"/>
            <a:ext cx="2886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FD3FA395-8812-4F21-8C91-E2DD7BF5A7B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DC2D671-E892-4178-A873-F4A65F78211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509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7F1D66-B2C2-4612-8F29-FD3243BD035B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46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CBA387-1A5B-498B-B06D-88E3F3B5A805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20C5F551-536B-41C5-9979-396A0C1907DC}" type="slidenum">
              <a:rPr lang="it-IT" altLang="it-IT" sz="1200"/>
              <a:pPr algn="r">
                <a:buClrTx/>
                <a:buFontTx/>
                <a:buNone/>
              </a:pPr>
              <a:t>26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427015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3D934-C2F7-4752-97F3-EDBB27FC4AD5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7E7993A5-E570-447A-B565-6CEA0B15492F}" type="slidenum">
              <a:rPr lang="it-IT" altLang="it-IT" sz="1200"/>
              <a:pPr algn="r">
                <a:buClrTx/>
                <a:buFontTx/>
                <a:buNone/>
              </a:pPr>
              <a:t>27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74834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15B1C3-FCDC-497B-9717-98D3BE438A49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F454225-5449-484F-A871-040F901DC625}" type="slidenum">
              <a:rPr lang="it-IT" altLang="it-IT" sz="1200"/>
              <a:pPr algn="r">
                <a:buClrTx/>
                <a:buFontTx/>
                <a:buNone/>
              </a:pPr>
              <a:t>28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4070865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E8D697-5C31-46BA-9709-23AA345248D9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309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D05997-86BB-4126-BB68-21B94D99EE3E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CA1CE40-1A13-47EE-AE52-4B108279DA4C}" type="slidenum">
              <a:rPr lang="it-IT" altLang="it-IT" sz="1200"/>
              <a:pPr algn="r">
                <a:buClrTx/>
                <a:buFontTx/>
                <a:buNone/>
              </a:pPr>
              <a:t>30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94081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622BF-1D9A-4769-91C3-1ED4EA8B9105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621D77B-A0F4-468A-BA01-34C3F456E202}" type="slidenum">
              <a:rPr lang="it-IT" altLang="it-IT" sz="1200"/>
              <a:pPr algn="r">
                <a:buClrTx/>
                <a:buFontTx/>
                <a:buNone/>
              </a:pPr>
              <a:t>31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602015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6E31C9-DED4-4C39-8A0D-1FC19DD1C3ED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256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4F6D11-50D4-4DFA-9AEC-2AE7D84818EE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24E51DE-B383-4022-94F4-F1151EF4EA08}" type="slidenum">
              <a:rPr lang="it-IT" altLang="it-IT" sz="1200"/>
              <a:pPr algn="r">
                <a:buClrTx/>
                <a:buFontTx/>
                <a:buNone/>
              </a:pPr>
              <a:t>43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152487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3B081-D204-440B-A862-226A30924859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7753249-486E-4E89-9BF1-5281CB55AC78}" type="slidenum">
              <a:rPr lang="it-IT" altLang="it-IT" sz="1200"/>
              <a:pPr algn="r">
                <a:buClrTx/>
                <a:buFontTx/>
                <a:buNone/>
              </a:pPr>
              <a:t>44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66575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D35C9E1-7975-4549-B373-90E9628E110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1798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05BDDA-310C-49F8-906B-788C7C2DAEBB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49DD80C-FD66-4870-9BA6-0F2C30BEE61B}" type="slidenum">
              <a:rPr lang="it-IT" altLang="it-IT" sz="1200"/>
              <a:pPr algn="r">
                <a:buClrTx/>
                <a:buFontTx/>
                <a:buNone/>
              </a:pPr>
              <a:t>45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999380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00F8B4-26DD-4008-A5D4-40D88D7E5C6E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074F38C-F53E-457D-8C0C-62E72C734A68}" type="slidenum">
              <a:rPr lang="it-IT" altLang="it-IT" sz="1200"/>
              <a:pPr algn="r">
                <a:buClrTx/>
                <a:buFontTx/>
                <a:buNone/>
              </a:pPr>
              <a:t>46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71171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EE0519-5046-4125-BA64-E1C4ADC126B5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84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06D57-3058-4781-90A6-D3159F12067D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050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D7D8A12-4A6E-4625-B3A4-EF4306975AA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04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04678D1-CD5C-4A0E-A999-A89E426E80C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602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CFBB9A6-38A6-4074-A181-C72A55AFD0E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599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57012F3-897D-4110-B821-546F3C54DAA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33875"/>
            <a:ext cx="5029200" cy="41433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4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E5C0B91-AC02-470C-BDF2-A7593F407DA4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313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F43BD37-28C5-4238-B541-B77A81FD079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8103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F697F9-E80A-451C-8F19-C9A9BDAFEB1A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0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50686C-93E3-4027-B84C-DFECFF8793C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41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57C7D9-DE3D-4506-BF05-8CD1851CB68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173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3513" y="463550"/>
            <a:ext cx="1941512" cy="57499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5313" cy="57499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7E8E69-1940-4380-8F4C-8B41D5C9A1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742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fld id="{48F4B24B-9EFB-4C9C-87F4-7D3D411C7C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74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9225" cy="14319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20399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4173538"/>
            <a:ext cx="3808412" cy="20399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fld id="{52582F95-683E-4D04-A63A-E20A03A153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761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56E805-D26E-4069-953B-164B1BDFB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3056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51B402-706C-4AF1-BE35-5B28461588D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372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D80BAD-7C92-4BE7-86D2-1710DDE9C0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61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63DDF4-1D70-489D-B7C8-BE5AF2C416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903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AAC1BC-4A92-4758-BB0A-98B4D81BD4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559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ED89E6-6885-4F84-8B9B-55F68C6B61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20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394892-3190-49CA-8220-769492E869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6897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E17A49-5138-4D73-AFCF-4EA534648B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104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A3DDFD-2879-4818-B9A3-12F646B35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9920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1E3B45-2487-4157-B244-CC2BB30CBD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107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9AD0C8-1EB2-4336-9680-FBC6435D6E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16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483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483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2F8A1-1352-4388-B5AE-3BA8C57954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03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56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fld id="{4D5B2F54-006F-4027-A9BF-2C49510459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6381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3808412" cy="19796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6613" y="4113213"/>
            <a:ext cx="3808412" cy="19796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77732A8D-7795-4DB1-8B67-D20352D97A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016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754B5E-C0C6-47A8-A9E1-9B97E5488F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2318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DDF19E-F15F-4758-9571-B3A3D204A8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329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671DAF-FE88-4C34-AFF0-9D406F61C5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15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4479AE-2F4A-4A68-9B98-F97FA5E0A9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5226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585461-AE17-4D5B-B793-6621A632E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4188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B0D1E9-33AE-4614-974E-C78ADA33CE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0592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EBA1-3773-4F65-A94C-7ECC4339C4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978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0DDE2-4BEF-43E7-A1C2-C08FEE75DB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8726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FA5227-DE4D-44A5-B59B-436043E083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9952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0AAD7C-0E2D-4DC1-A86A-619BAA46E1C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958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9F5800-BBB1-48B7-A974-7F0E90193D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0806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3050" y="128588"/>
            <a:ext cx="2054225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345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CC8B1E-F9EF-4566-A08D-F2AC00F935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3382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E6AD76AF-1BC8-4C30-B125-4090D7CDC5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3808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0075" cy="14255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6075" cy="466725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fld id="{F140C81E-BD35-4E30-8071-0A651CC81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74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2322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71684D-BF53-4A23-B1A1-D104330901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9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AA7FDB-DD96-4674-9A53-7BD43225345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874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CF2146-AA4A-4E8F-8D44-00DDB3BC03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707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3B3329-C521-4AD1-B66D-733061F943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2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43F30C-D560-4BA4-A7D1-73C5253A84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652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3B5B2-0A98-4297-848F-17D5CF041F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05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92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7F1534B-EFD4-4289-9BBB-101AA7F1436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fld id="{C5112721-1860-4617-B393-80B48A35C8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latin typeface="Times New Roman" panose="02020603050405020304" pitchFamily="18" charset="0"/>
          <a:ea typeface="SimSun" panose="02010600030101010101" pitchFamily="2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00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6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40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E2D9E5C3-4DAB-404E-8164-6901522576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63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034BB17-1013-8D4D-8CD2-D072EF1E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769225" cy="14319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ARGOMENTI PROPEDEUTICI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al modulo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SEMEIOTICA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O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39604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FB55F-C2EF-7A49-83EE-BA77840F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276872"/>
            <a:ext cx="7767638" cy="143033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DESCRIZIONE ESSENZIALE 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dello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SCHELETRO 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del CRANIO</a:t>
            </a:r>
            <a:b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(Regione Cefalica)</a:t>
            </a:r>
          </a:p>
        </p:txBody>
      </p:sp>
    </p:spTree>
    <p:extLst>
      <p:ext uri="{BB962C8B-B14F-4D97-AF65-F5344CB8AC3E}">
        <p14:creationId xmlns:p14="http://schemas.microsoft.com/office/powerpoint/2010/main" val="350605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775FBA-B020-3C40-5EB6-BEFF8423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1" y="2132856"/>
            <a:ext cx="7767638" cy="1430338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CLASSIFICAZIONE</a:t>
            </a:r>
            <a:b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MORFOLOGICA</a:t>
            </a:r>
            <a:b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delle</a:t>
            </a:r>
            <a:b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</a:br>
            <a:r>
              <a:rPr lang="it-IT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OSSA</a:t>
            </a:r>
          </a:p>
        </p:txBody>
      </p:sp>
    </p:spTree>
    <p:extLst>
      <p:ext uri="{BB962C8B-B14F-4D97-AF65-F5344CB8AC3E}">
        <p14:creationId xmlns:p14="http://schemas.microsoft.com/office/powerpoint/2010/main" val="184209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4114" r="3508" b="7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53" t="4114" r="3508" b="77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39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LUNGHE: caratterizzate dalla presenza di due estremità dette EPIFISI (prossimale e distale negli arti), che sono tra loro unite da una DIAFISI, contenente una CAVITA’ MIDOLLARE. Se è intuitivo classificare come «lunghe» ossa di «una certa dimensione apprezzabile» (</a:t>
            </a:r>
            <a:r>
              <a:rPr lang="it-IT" sz="24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òmero</a:t>
            </a:r>
            <a:r>
              <a:rPr lang="it-IT" sz="24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femore, ulna, radio, tibia , fibula), meno intuitivo classificare come ossa lunghe le FALANGI delle dita, per il fatto che anch’esse presentano 2 Epifisi ed una Diafisi con relativa Cavità Midollare</a:t>
            </a:r>
          </a:p>
        </p:txBody>
      </p:sp>
    </p:spTree>
    <p:extLst>
      <p:ext uri="{BB962C8B-B14F-4D97-AF65-F5344CB8AC3E}">
        <p14:creationId xmlns:p14="http://schemas.microsoft.com/office/powerpoint/2010/main" val="304030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780" r="5328" b="7785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57" t="2780" r="5328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54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3" y="1606897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BREVI: di forma genericamente POLIEDRICA, tipiche del CARPO (Polso) e del TARSO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OSSA PI</a:t>
            </a:r>
            <a:r>
              <a:rPr lang="it-IT" sz="2400" b="1" dirty="0">
                <a:solidFill>
                  <a:schemeClr val="tx1"/>
                </a:solidFill>
                <a:latin typeface="Chalkboard" panose="03050602040202020205" pitchFamily="66" charset="77"/>
              </a:rPr>
              <a:t>ATTE: caratterizzate da DUE FORMAZIONI di OSSO COMPATTO (TAVOLATI) che racchiudono un DIPLOE di OSSO SPUGNOSO. Oltre a diverse componenti della VOLTA del NEUROCRANIO, si possono ricordare le COSTE e la CLAVICOLA, come pure lo STERNO.</a:t>
            </a:r>
          </a:p>
        </p:txBody>
      </p:sp>
    </p:spTree>
    <p:extLst>
      <p:ext uri="{BB962C8B-B14F-4D97-AF65-F5344CB8AC3E}">
        <p14:creationId xmlns:p14="http://schemas.microsoft.com/office/powerpoint/2010/main" val="171279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24" y="1484784"/>
            <a:ext cx="8422580" cy="5069160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OSSA IRREGOLARI: di forma NON riconducibile alle precedenti. Vengono descritte come formate da una struttura </a:t>
            </a:r>
            <a:r>
              <a:rPr lang="it-IT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volumetricamente</a:t>
            </a:r>
            <a:r>
              <a:rPr lang="it-IT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prevalente (CORPO) dal quale si dipartono PROLUNGAMENTI nelle varie direzioni spaziali. Tipico esempio ne è la VERTEBRA, ma pure vi appartengono gran parte delle OSSA del CRANIO (sebbene molte di esse presentino una cospicua componente di osso piatto).</a:t>
            </a:r>
          </a:p>
          <a:p>
            <a:endParaRPr lang="it-IT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9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7869"/>
            <a:ext cx="8212151" cy="506916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OSSA SESAMOIDI: così definite le ossa (di solito ascrivibili alle ossa brevi) che sono inserite nell’ ambito di strutture fibrose (tendini e/o aponeurosi e/o legamenti). Tipico esempio la PATELLA o ROTULA nel ginocchio.</a:t>
            </a:r>
          </a:p>
        </p:txBody>
      </p:sp>
    </p:spTree>
    <p:extLst>
      <p:ext uri="{BB962C8B-B14F-4D97-AF65-F5344CB8AC3E}">
        <p14:creationId xmlns:p14="http://schemas.microsoft.com/office/powerpoint/2010/main" val="406426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D371021-CD3C-CC4D-AE8B-6584878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delle OSSA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9C80DEA-877F-3B4C-8E4C-5B9AF702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7993707" cy="5069160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OSSA PNEUMATICHE: si ritrovano nel cranio e sono caratterizzate dalla presenza di CAVITA’ AEREE nel loro interno. Citiamo il FRONTALE, MASCELLARE, ETMOIDE, SFENOIDE (coinvolti nei SENI PARANASALI), nonché il TEMPORALE (CAVITA’ o CASSA TIMPANICA e CELLETTE MASTOIDEE).</a:t>
            </a:r>
          </a:p>
          <a:p>
            <a:r>
              <a:rPr 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L’aria vi giunge o dalle Cavità Nasali o dalla Faringe (Rinofaringe)</a:t>
            </a:r>
          </a:p>
        </p:txBody>
      </p:sp>
    </p:spTree>
    <p:extLst>
      <p:ext uri="{BB962C8B-B14F-4D97-AF65-F5344CB8AC3E}">
        <p14:creationId xmlns:p14="http://schemas.microsoft.com/office/powerpoint/2010/main" val="169624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9C43F-E105-4BD7-ABCB-F6FCFEB8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31B9ED3-22DF-4DBA-8DCD-E72C1DEB9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985"/>
            <a:ext cx="9115450" cy="6832128"/>
          </a:xfrm>
        </p:spPr>
      </p:pic>
    </p:spTree>
    <p:extLst>
      <p:ext uri="{BB962C8B-B14F-4D97-AF65-F5344CB8AC3E}">
        <p14:creationId xmlns:p14="http://schemas.microsoft.com/office/powerpoint/2010/main" val="40168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0DEBE5-4790-7C45-9718-B7BA9FDA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5139"/>
            <a:ext cx="9036496" cy="739565"/>
          </a:xfrm>
        </p:spPr>
        <p:txBody>
          <a:bodyPr/>
          <a:lstStyle/>
          <a:p>
            <a:r>
              <a:rPr lang="it-IT" sz="36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STRUTTURE di COMPETENZA ORL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8698B6-1B8E-3B41-B5C4-69F2F9BA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08720"/>
            <a:ext cx="7848872" cy="5949280"/>
          </a:xfrm>
        </p:spPr>
        <p:txBody>
          <a:bodyPr/>
          <a:lstStyle/>
          <a:p>
            <a:r>
              <a:rPr lang="it-IT" sz="2800" b="1" dirty="0">
                <a:latin typeface="Chalkboard SE" panose="03050602040202020205" pitchFamily="66" charset="77"/>
              </a:rPr>
              <a:t>Le Strutture Anatomiche di competenza </a:t>
            </a:r>
            <a:r>
              <a:rPr lang="it-IT" sz="2800" b="1" dirty="0" err="1">
                <a:latin typeface="Chalkboard SE" panose="03050602040202020205" pitchFamily="66" charset="77"/>
              </a:rPr>
              <a:t>OtoRinoLaringoiatrica</a:t>
            </a:r>
            <a:r>
              <a:rPr lang="it-IT" sz="2800" b="1" dirty="0">
                <a:latin typeface="Chalkboard SE" panose="03050602040202020205" pitchFamily="66" charset="77"/>
              </a:rPr>
              <a:t> (ORL) si ritrovano nelle Regioni Cefalica (Testa) e Cervicale (Collo).</a:t>
            </a:r>
          </a:p>
          <a:p>
            <a:endParaRPr lang="it-IT" sz="2800" b="1" dirty="0">
              <a:latin typeface="Chalkboard SE" panose="03050602040202020205" pitchFamily="66" charset="77"/>
            </a:endParaRPr>
          </a:p>
          <a:p>
            <a:r>
              <a:rPr lang="it-IT" sz="2800" b="1" dirty="0">
                <a:latin typeface="Chalkboard SE" panose="03050602040202020205" pitchFamily="66" charset="77"/>
              </a:rPr>
              <a:t>Quelle di maggior interesse specifico sono costituite dal Distretto Rino-Oro-</a:t>
            </a:r>
            <a:r>
              <a:rPr lang="it-IT" sz="2800" b="1" dirty="0" err="1">
                <a:latin typeface="Chalkboard SE" panose="03050602040202020205" pitchFamily="66" charset="77"/>
              </a:rPr>
              <a:t>Faringo</a:t>
            </a:r>
            <a:r>
              <a:rPr lang="it-IT" sz="2800" b="1" dirty="0">
                <a:latin typeface="Chalkboard SE" panose="03050602040202020205" pitchFamily="66" charset="77"/>
              </a:rPr>
              <a:t>-Laringeo, mentre, in questa fase, una minore rilevanza viene data al Distretto dell’ Orecchio (Otologico), intendendosi tutte le strutture che si trovano nell’ ambito dell’ Osso Temporale del Cranio</a:t>
            </a:r>
          </a:p>
        </p:txBody>
      </p:sp>
    </p:spTree>
    <p:extLst>
      <p:ext uri="{BB962C8B-B14F-4D97-AF65-F5344CB8AC3E}">
        <p14:creationId xmlns:p14="http://schemas.microsoft.com/office/powerpoint/2010/main" val="344573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8D3ED0-580B-EB4E-A395-482ABA55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Le OSSA che vanno a costituire lo SCHELETRO del CRANIO si classificano prevalentemente tra le OSSA IRREGOLARI o RAGGIATE. Molte di queste presentano porzioni costitutive ascrivibili ad Ossa Piatte (dette SQUAMME). Alcune di queste sono anche Ossa </a:t>
            </a:r>
            <a:r>
              <a:rPr lang="it-IT" sz="2600" b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PNEUMATICHE.</a:t>
            </a:r>
          </a:p>
          <a:p>
            <a:endParaRPr lang="it-IT" sz="26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Le ARTICOLAZIONI sono prevalentemente costituite da SUTURE, che permettono LIMITATISSIMI MOVIMENTI, ad eccezione dell’ Articolazione TEMPORO-MANDIBOLARE, che, invece, permette movimenti piuttosto ampi di Apertura-Chiusura della Cavità Orale, essenziali nella MASTICAZIONE e nella FONAZIONE</a:t>
            </a:r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21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CD8CE-4E8A-284A-9D48-31704241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636116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SCHELETRO  DEL  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4D7BC-9CAC-4E48-B29A-6520DB869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218" y="770899"/>
            <a:ext cx="7776864" cy="5256584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</a:rPr>
              <a:t>Consta delle seguenti suddivisioni morfologiche:</a:t>
            </a: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</a:rPr>
              <a:t>NEUROCRANIO, costituente una cavità contenente l’ ENCEFALO del Sistema Nervoso Centrale con strutture ad esso correlate (nervi encefalici o cranici del Sistema Nervoso Periferico e vasi sanguiferi)</a:t>
            </a:r>
          </a:p>
          <a:p>
            <a:pPr marL="457200" indent="-457200">
              <a:buFontTx/>
              <a:buChar char="-"/>
            </a:pPr>
            <a:endParaRPr lang="it-IT" sz="2400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4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SPLANCNOCRANIO, dove sono localizzate le Cavità Orale, Nasali ed Orbitarie, nonché  le Fosse Laterali ( Temporale, </a:t>
            </a:r>
            <a:r>
              <a:rPr lang="it-IT" sz="2400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Infratemporale</a:t>
            </a:r>
            <a:r>
              <a:rPr lang="it-IT" sz="2400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e Pterigopalatina ), dove si localizzano rilevanti strutture muscolari, vascolari e nervose.</a:t>
            </a:r>
          </a:p>
        </p:txBody>
      </p:sp>
    </p:spTree>
    <p:extLst>
      <p:ext uri="{BB962C8B-B14F-4D97-AF65-F5344CB8AC3E}">
        <p14:creationId xmlns:p14="http://schemas.microsoft.com/office/powerpoint/2010/main" val="234845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SCHELETRICO DEL CRANIO</a:t>
            </a:r>
            <a:b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VISIONE FRONTALE ANTERIORE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3373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CRANIO: SEZIONE SAGITTALE</a:t>
            </a:r>
            <a:b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 e SPLANCNOCRANIO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60438"/>
            <a:ext cx="7272338" cy="576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339975" y="4221163"/>
            <a:ext cx="1800225" cy="215900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2781300"/>
            <a:ext cx="3763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N E U R O C R A N I O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20925" y="4608513"/>
            <a:ext cx="1590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SPLANCNO</a:t>
            </a:r>
          </a:p>
          <a:p>
            <a:pPr algn="ctr">
              <a:buClrTx/>
              <a:buFontTx/>
              <a:buNone/>
            </a:pPr>
            <a:r>
              <a:rPr lang="it-IT" altLang="it-IT" sz="180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CRANIO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841750" y="4437063"/>
            <a:ext cx="307975" cy="1439862"/>
          </a:xfrm>
          <a:prstGeom prst="line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772411"/>
            <a:ext cx="8350572" cy="58052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Nel NEUROCRANIO sono coinvolte numerose Ossa Irregolari (di cui alcune anche Pneumatiche):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FRONTALE, ETMOIDE (pneumatico),  SFENOIDE (pneumatico), PARIETALI (osso piatto), TEMPORALI (pneumatici), OCCIPITALE.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Queste ossa si articolano tramite dispositivi che permettono soltanto MINIMI movimenti impercettibili macroscopicamente.</a:t>
            </a:r>
          </a:p>
        </p:txBody>
      </p:sp>
    </p:spTree>
    <p:extLst>
      <p:ext uri="{BB962C8B-B14F-4D97-AF65-F5344CB8AC3E}">
        <p14:creationId xmlns:p14="http://schemas.microsoft.com/office/powerpoint/2010/main" val="252279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50572" cy="5805264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La CAVITA’ del Neurocranio è delimitata </a:t>
            </a:r>
            <a:r>
              <a:rPr lang="it-IT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antero</a:t>
            </a:r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-latero-supero-posteriormente dalla VOLTA, costituita da COMPONENTI di OSSO PIATTO (denominate Squame o SQUAMME) di Ossa Irregolari (ed anche Pneumatiche) delle seguenti ossa, descritte in senso </a:t>
            </a:r>
            <a:r>
              <a:rPr lang="it-IT" dirty="0" err="1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antero</a:t>
            </a:r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-posteriore:</a:t>
            </a:r>
          </a:p>
          <a:p>
            <a:r>
              <a:rPr lang="it-IT" dirty="0">
                <a:solidFill>
                  <a:schemeClr val="tx1"/>
                </a:solidFill>
                <a:latin typeface="Corsiva Hebrew" pitchFamily="2" charset="-79"/>
                <a:cs typeface="Corsiva Hebrew" pitchFamily="2" charset="-79"/>
              </a:rPr>
              <a:t>   FRONTALE, PARIETALE, TEMPORALE, SFENOIDE (Grande Ala), OCCIPITALE</a:t>
            </a:r>
          </a:p>
        </p:txBody>
      </p:sp>
    </p:spTree>
    <p:extLst>
      <p:ext uri="{BB962C8B-B14F-4D97-AF65-F5344CB8AC3E}">
        <p14:creationId xmlns:p14="http://schemas.microsoft.com/office/powerpoint/2010/main" val="233054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445" r="3091" b="7785"/>
          <a:stretch>
            <a:fillRect/>
          </a:stretch>
        </p:blipFill>
        <p:spPr bwMode="auto">
          <a:xfrm>
            <a:off x="1584325" y="0"/>
            <a:ext cx="65516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43" t="1445" r="3091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FB2C277-FFF2-B445-BEC3-34B9E7F8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445" r="3091" b="7785"/>
          <a:stretch>
            <a:fillRect/>
          </a:stretch>
        </p:blipFill>
        <p:spPr bwMode="auto">
          <a:xfrm>
            <a:off x="1619672" y="13534"/>
            <a:ext cx="65516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43" t="1445" r="3091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26C3C8-1E58-0E47-A0B3-84010E75686F}"/>
              </a:ext>
            </a:extLst>
          </p:cNvPr>
          <p:cNvSpPr txBox="1"/>
          <p:nvPr/>
        </p:nvSpPr>
        <p:spPr>
          <a:xfrm>
            <a:off x="3491880" y="13534"/>
            <a:ext cx="2573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FRONTALE</a:t>
            </a:r>
          </a:p>
        </p:txBody>
      </p:sp>
    </p:spTree>
    <p:extLst>
      <p:ext uri="{BB962C8B-B14F-4D97-AF65-F5344CB8AC3E}">
        <p14:creationId xmlns:p14="http://schemas.microsoft.com/office/powerpoint/2010/main" val="26420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 r="6839" b="6448"/>
          <a:stretch>
            <a:fillRect/>
          </a:stretch>
        </p:blipFill>
        <p:spPr bwMode="auto">
          <a:xfrm>
            <a:off x="2160588" y="71438"/>
            <a:ext cx="59753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782" r="6839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631B5E-95C9-1441-BD65-C71E9B4EDAF8}"/>
              </a:ext>
            </a:extLst>
          </p:cNvPr>
          <p:cNvSpPr txBox="1"/>
          <p:nvPr/>
        </p:nvSpPr>
        <p:spPr>
          <a:xfrm>
            <a:off x="251520" y="1844824"/>
            <a:ext cx="33668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800" dirty="0">
                <a:solidFill>
                  <a:schemeClr val="tx1"/>
                </a:solidFill>
                <a:latin typeface="Cooper Black" panose="0208090404030B020404" pitchFamily="18" charset="77"/>
              </a:rPr>
              <a:t>OCCIPITALE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61CEFB-ABB2-9C4A-8C6F-A21C30BC4D34}"/>
              </a:ext>
            </a:extLst>
          </p:cNvPr>
          <p:cNvSpPr txBox="1"/>
          <p:nvPr/>
        </p:nvSpPr>
        <p:spPr>
          <a:xfrm>
            <a:off x="248809" y="5445224"/>
            <a:ext cx="300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tx1"/>
                </a:solidFill>
                <a:latin typeface="Cooper Black" panose="0208090404030B020404" pitchFamily="18" charset="77"/>
              </a:rPr>
              <a:t>PARIETALE</a:t>
            </a:r>
          </a:p>
        </p:txBody>
      </p:sp>
    </p:spTree>
    <p:extLst>
      <p:ext uri="{BB962C8B-B14F-4D97-AF65-F5344CB8AC3E}">
        <p14:creationId xmlns:p14="http://schemas.microsoft.com/office/powerpoint/2010/main" val="14789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1443" r="7961" b="50899"/>
          <a:stretch/>
        </p:blipFill>
        <p:spPr bwMode="auto">
          <a:xfrm>
            <a:off x="17259" y="0"/>
            <a:ext cx="5256212" cy="350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42" t="1443" r="7961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1465BBE-49B3-2E43-9982-FE77D3BC2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2780" r="8083" b="51908"/>
          <a:stretch/>
        </p:blipFill>
        <p:spPr bwMode="auto">
          <a:xfrm>
            <a:off x="3635896" y="3501578"/>
            <a:ext cx="5327650" cy="32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2" t="2780" r="8084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D01BC6-9A6C-7341-8362-83A7559419AE}"/>
              </a:ext>
            </a:extLst>
          </p:cNvPr>
          <p:cNvSpPr txBox="1"/>
          <p:nvPr/>
        </p:nvSpPr>
        <p:spPr>
          <a:xfrm>
            <a:off x="5364088" y="40466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PROIEZIONE TRASVERSA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SUPERIORE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57774A-1D82-D94F-833E-71AC834A174D}"/>
              </a:ext>
            </a:extLst>
          </p:cNvPr>
          <p:cNvSpPr txBox="1"/>
          <p:nvPr/>
        </p:nvSpPr>
        <p:spPr>
          <a:xfrm>
            <a:off x="1061189" y="430189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PROIEZIONE TRASVERSA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INFERIORE</a:t>
            </a:r>
          </a:p>
        </p:txBody>
      </p:sp>
    </p:spTree>
    <p:extLst>
      <p:ext uri="{BB962C8B-B14F-4D97-AF65-F5344CB8AC3E}">
        <p14:creationId xmlns:p14="http://schemas.microsoft.com/office/powerpoint/2010/main" val="10969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000" b="1" i="1" dirty="0">
                <a:solidFill>
                  <a:schemeClr val="tx1"/>
                </a:solidFill>
                <a:latin typeface="Chalkduster" panose="03050602040202020205" pitchFamily="66" charset="77"/>
              </a:rPr>
              <a:t>OSSO ETMOIDE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6234"/>
            <a:ext cx="3313113" cy="276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96" y="1373188"/>
            <a:ext cx="35274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54488"/>
            <a:ext cx="3311525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2925" y="4365625"/>
            <a:ext cx="1665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SUPERIORE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21513" y="4292600"/>
            <a:ext cx="1514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LATERALE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77963" y="6165850"/>
            <a:ext cx="16779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800">
                <a:latin typeface="Arial Black" panose="020B0A04020102020204" pitchFamily="34" charset="0"/>
                <a:cs typeface="Arial" panose="020B0604020202020204" pitchFamily="34" charset="0"/>
              </a:rPr>
              <a:t>ANTERIORE</a:t>
            </a:r>
          </a:p>
        </p:txBody>
      </p:sp>
    </p:spTree>
    <p:extLst>
      <p:ext uri="{BB962C8B-B14F-4D97-AF65-F5344CB8AC3E}">
        <p14:creationId xmlns:p14="http://schemas.microsoft.com/office/powerpoint/2010/main" val="31215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2305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77507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CD7C1B-EA39-1C4B-BFF7-8191779BEFA8}"/>
              </a:ext>
            </a:extLst>
          </p:cNvPr>
          <p:cNvSpPr txBox="1"/>
          <p:nvPr/>
        </p:nvSpPr>
        <p:spPr>
          <a:xfrm>
            <a:off x="323528" y="558739"/>
            <a:ext cx="384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DIGERENTE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F8C9E6-4935-2043-8353-3AD33BBFD306}"/>
              </a:ext>
            </a:extLst>
          </p:cNvPr>
          <p:cNvSpPr txBox="1"/>
          <p:nvPr/>
        </p:nvSpPr>
        <p:spPr>
          <a:xfrm>
            <a:off x="4682494" y="548679"/>
            <a:ext cx="439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RESPIRATORIO</a:t>
            </a:r>
          </a:p>
        </p:txBody>
      </p:sp>
    </p:spTree>
    <p:extLst>
      <p:ext uri="{BB962C8B-B14F-4D97-AF65-F5344CB8AC3E}">
        <p14:creationId xmlns:p14="http://schemas.microsoft.com/office/powerpoint/2010/main" val="3496751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4BEFE49B-CE62-AB48-A50A-8378E7E66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t="2782" r="5649" b="51291"/>
          <a:stretch/>
        </p:blipFill>
        <p:spPr bwMode="auto">
          <a:xfrm>
            <a:off x="107504" y="12244"/>
            <a:ext cx="4751387" cy="329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56" t="2782" r="5649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A1C39AFF-8340-B048-8BFA-C32255A9E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4645" b="51872"/>
          <a:stretch/>
        </p:blipFill>
        <p:spPr bwMode="auto">
          <a:xfrm>
            <a:off x="3923928" y="3251389"/>
            <a:ext cx="5040437" cy="35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35" t="4645" b="104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8725CF-2CC2-D94C-B32D-586932CC8B8A}"/>
              </a:ext>
            </a:extLst>
          </p:cNvPr>
          <p:cNvSpPr txBox="1"/>
          <p:nvPr/>
        </p:nvSpPr>
        <p:spPr>
          <a:xfrm>
            <a:off x="4956891" y="116632"/>
            <a:ext cx="34297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SFENOIDE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PROIEZIONE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TRASVERSA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SUPERIORE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38FD33-1823-8A46-B11B-6BEB96BACD56}"/>
              </a:ext>
            </a:extLst>
          </p:cNvPr>
          <p:cNvSpPr txBox="1"/>
          <p:nvPr/>
        </p:nvSpPr>
        <p:spPr>
          <a:xfrm>
            <a:off x="319406" y="3888795"/>
            <a:ext cx="34297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SFENOIDE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PROIEZIONE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FRONTALE</a:t>
            </a:r>
          </a:p>
          <a:p>
            <a:pPr algn="ctr"/>
            <a:r>
              <a:rPr lang="it-IT" sz="3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ANTERIORE</a:t>
            </a:r>
          </a:p>
        </p:txBody>
      </p:sp>
    </p:spTree>
    <p:extLst>
      <p:ext uri="{BB962C8B-B14F-4D97-AF65-F5344CB8AC3E}">
        <p14:creationId xmlns:p14="http://schemas.microsoft.com/office/powerpoint/2010/main" val="32988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8119" r="5777" b="7785"/>
          <a:stretch>
            <a:fillRect/>
          </a:stretch>
        </p:blipFill>
        <p:spPr bwMode="auto">
          <a:xfrm>
            <a:off x="1655763" y="71438"/>
            <a:ext cx="6408737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87" t="8119" r="5777" b="77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SCHELETRO DEL CRANIO</a:t>
            </a:r>
            <a:b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VISIONE LATERALE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65309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7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51B12-7392-0246-B41F-399212F4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16900" cy="764704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VOLTA 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66F75-D1B1-B842-8D41-72CE1C83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" y="786082"/>
            <a:ext cx="9036496" cy="5805264"/>
          </a:xfrm>
        </p:spPr>
        <p:txBody>
          <a:bodyPr/>
          <a:lstStyle/>
          <a:p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Il FRONTALE (impari, irregolare e pneumatico con il Seno Frontale), delimita ANTERIORMENTE la VOLTA, contribuendo anche a formare la VOLTA della Cavità Orbitaria e delle Cavità Nasali. Si articola tramite suture con le ossa MASCELLARE, ZIGOMATICO e NASALI, posteriormente con i PARIETALI (ossa pari piatte) e con la Grande Ala dello SFENOIDE. Il Parietale si articola con la Grande Ala dello Sfenoide, con il TEMPORALE (pari, pneumatico) tramite la SQUAMMA e PROCESSO MASTOIDEO e con la </a:t>
            </a:r>
            <a:r>
              <a:rPr lang="it-IT" sz="2400" dirty="0" err="1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Squamma</a:t>
            </a:r>
            <a:r>
              <a:rPr lang="it-IT" sz="24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 dell’ OCCIPITALE.</a:t>
            </a:r>
          </a:p>
          <a:p>
            <a:r>
              <a:rPr lang="it-IT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articolazioni per continuità tramite SUTURE (tra le quali la CORONALE, SAGITTALE e LAMBDOIDEA) si sviluppano dalle cosiddette FONTANELLE di tessuto connettivo fibroso, che via scompaiono verso il secondo anno di vita post-natale.</a:t>
            </a:r>
          </a:p>
          <a:p>
            <a:r>
              <a:rPr lang="it-IT" sz="2800" dirty="0">
                <a:solidFill>
                  <a:schemeClr val="tx1"/>
                </a:solidFill>
                <a:latin typeface="Chalkboard" panose="03050602040202020205" pitchFamily="66" charset="77"/>
                <a:cs typeface="Corsiva Hebrew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054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2C022-C46F-924B-BE9C-3616D4E2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latin typeface="Chalkboard SE" panose="03050602040202020205" pitchFamily="66" charset="77"/>
              </a:rPr>
              <a:t>VOLTA del NEUROCRANIO</a:t>
            </a:r>
            <a:br>
              <a:rPr lang="it-IT" sz="3600" b="1" dirty="0">
                <a:latin typeface="Chalkboard SE" panose="03050602040202020205" pitchFamily="66" charset="77"/>
              </a:rPr>
            </a:br>
            <a:r>
              <a:rPr lang="it-IT" sz="3600" b="1" dirty="0">
                <a:latin typeface="Chalkboard SE" panose="03050602040202020205" pitchFamily="66" charset="77"/>
              </a:rPr>
              <a:t>nei primi periodi di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5F121-247C-B143-96ED-EFDEDAB32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>
                <a:latin typeface="Copperplate Gothic Bold" panose="020E0705020206020404" pitchFamily="34" charset="77"/>
              </a:rPr>
              <a:t>Nel neonato e fino al compimento del secondo anno di vita, i rapporti tra le ossa della Volta del Neurocranio sono mediati da abbondante Tessuto Connettivo Fibroso, a costituire le cosiddette FONTANELLE</a:t>
            </a:r>
          </a:p>
        </p:txBody>
      </p:sp>
    </p:spTree>
    <p:extLst>
      <p:ext uri="{BB962C8B-B14F-4D97-AF65-F5344CB8AC3E}">
        <p14:creationId xmlns:p14="http://schemas.microsoft.com/office/powerpoint/2010/main" val="2064609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0"/>
            <a:ext cx="6667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51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400"/>
          <a:stretch/>
        </p:blipFill>
        <p:spPr>
          <a:xfrm>
            <a:off x="539552" y="-7695"/>
            <a:ext cx="8604449" cy="68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 descr="0604">
            <a:extLst>
              <a:ext uri="{FF2B5EF4-FFF2-40B4-BE49-F238E27FC236}">
                <a16:creationId xmlns:a16="http://schemas.microsoft.com/office/drawing/2014/main" id="{9B8618BF-9314-5F42-B99D-DFEC0BBA1D9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7" r="69361" b="1773"/>
          <a:stretch/>
        </p:blipFill>
        <p:spPr>
          <a:xfrm>
            <a:off x="7487816" y="620688"/>
            <a:ext cx="1656184" cy="2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8E9826D-BFAA-FE7C-A7C9-E90744DCE6D2}"/>
              </a:ext>
            </a:extLst>
          </p:cNvPr>
          <p:cNvSpPr/>
          <p:nvPr/>
        </p:nvSpPr>
        <p:spPr bwMode="auto">
          <a:xfrm>
            <a:off x="5364088" y="4725144"/>
            <a:ext cx="18722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792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halkboard" panose="03050602040202020205" pitchFamily="66" charset="77"/>
              </a:rPr>
              <a:t>E’ una struttura che si dispone indicativamente su un Piano Orizzontale, ma molto irregolare e frastagliata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Vi si distinguono TRE FOSSE in cui si suddivide la Cavità: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ANTERIORE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MEDIA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POSTERIORE</a:t>
            </a:r>
          </a:p>
        </p:txBody>
      </p:sp>
    </p:spTree>
    <p:extLst>
      <p:ext uri="{BB962C8B-B14F-4D97-AF65-F5344CB8AC3E}">
        <p14:creationId xmlns:p14="http://schemas.microsoft.com/office/powerpoint/2010/main" val="1128269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halkboard" panose="03050602040202020205" pitchFamily="66" charset="77"/>
              </a:rPr>
              <a:t>La </a:t>
            </a: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ANTERIORE è costituita dal FRONTALE e dall’ ETMOIDE con la sua Lamina Cribrosa (</a:t>
            </a:r>
            <a:r>
              <a:rPr lang="it-IT" dirty="0" err="1">
                <a:solidFill>
                  <a:schemeClr val="tx1"/>
                </a:solidFill>
                <a:latin typeface="Comic Sans MS" panose="030F0902030302020204" pitchFamily="66" charset="0"/>
              </a:rPr>
              <a:t>Forellata</a:t>
            </a: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), attraverso cui transitano le fibre del Nervo Olfattivo (1° paio di nervi encefalici), con limite posteriore sulle Piccole Ali dello SFENOIDE, dove si descrive il FORO OTTICO per il Nervo Ottico (2° paio) e l’ Arteria Oftalmica.</a:t>
            </a:r>
          </a:p>
        </p:txBody>
      </p:sp>
    </p:spTree>
    <p:extLst>
      <p:ext uri="{BB962C8B-B14F-4D97-AF65-F5344CB8AC3E}">
        <p14:creationId xmlns:p14="http://schemas.microsoft.com/office/powerpoint/2010/main" val="3247534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05" y="-26387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07" y="825753"/>
            <a:ext cx="9036496" cy="5661248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opperplate" panose="02000504000000020004" pitchFamily="2" charset="77"/>
              </a:rPr>
              <a:t>La FOSSA NEUROCRANICA MEDIA è formata dallo SFENOIDE, osso irregolare e pneumatico, in cui si nota il CORPO (contenente il Seno Sfenoidale e che presenta la SELLA TURCICA per l’ IPOFISI) e le GRANDI ALI; dal TEMPORALE con la SQUAMMA e dalla FACCIA ANTERIORE della RUPE (o PIRAMIDE o ROCCA PETROSA). Vi si notano diverse FESSURE (ORBITARIA SUPERIORE) e FORI (ROTONDO, OVALE e SPINOSO) per il PASSAGGIO di NERVI (3°, 4°, 6° paio-NERVI OCULOMOTORI, le TRE BRANCHE del 5° paio-NERVO TRIGEMINO e VASI SANGUIFERI), come pure il CANALE CAROTIDEO (Arteria Carotide Interna).</a:t>
            </a:r>
          </a:p>
        </p:txBody>
      </p:sp>
    </p:spTree>
    <p:extLst>
      <p:ext uri="{BB962C8B-B14F-4D97-AF65-F5344CB8AC3E}">
        <p14:creationId xmlns:p14="http://schemas.microsoft.com/office/powerpoint/2010/main" val="273635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FB4E1D-B1AB-484A-8727-520CEE23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9130673" cy="6590506"/>
          </a:xfrm>
        </p:spPr>
        <p:txBody>
          <a:bodyPr/>
          <a:lstStyle/>
          <a:p>
            <a:r>
              <a:rPr lang="it-IT" sz="2600" dirty="0">
                <a:latin typeface="Copperplate Gothic Bold" panose="020E0705020206020404" pitchFamily="34" charset="77"/>
              </a:rPr>
              <a:t>Le Strutture del</a:t>
            </a:r>
            <a:r>
              <a:rPr lang="it-IT" sz="2600" b="1" dirty="0">
                <a:latin typeface="Copperplate Gothic Bold" panose="020E0705020206020404" pitchFamily="34" charset="77"/>
              </a:rPr>
              <a:t> Distretto Rino-Oro-</a:t>
            </a:r>
            <a:r>
              <a:rPr lang="it-IT" sz="2600" b="1" dirty="0" err="1">
                <a:latin typeface="Copperplate Gothic Bold" panose="020E0705020206020404" pitchFamily="34" charset="77"/>
              </a:rPr>
              <a:t>Faringo</a:t>
            </a:r>
            <a:r>
              <a:rPr lang="it-IT" sz="2600" b="1" dirty="0">
                <a:latin typeface="Copperplate Gothic Bold" panose="020E0705020206020404" pitchFamily="34" charset="77"/>
              </a:rPr>
              <a:t>-Laringeo appartengono ai Sistemi RESPIRATORIO (Cavità Nasali, Rinofaringe, Laringe) e DIGERENTE (Cavità Orale e suo Vestibolo, Orofaringe e </a:t>
            </a:r>
            <a:r>
              <a:rPr lang="it-IT" sz="2600" b="1" dirty="0" err="1">
                <a:latin typeface="Copperplate Gothic Bold" panose="020E0705020206020404" pitchFamily="34" charset="77"/>
              </a:rPr>
              <a:t>Laringofaringe</a:t>
            </a:r>
            <a:r>
              <a:rPr lang="it-IT" sz="2600" b="1" dirty="0">
                <a:latin typeface="Copperplate Gothic Bold" panose="020E0705020206020404" pitchFamily="34" charset="77"/>
              </a:rPr>
              <a:t>).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  I due Sistemi originano entrambi dall’ INTESTINO EMBRIONALE (o PRIMITIVO).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In particolare è coinvolto l’ Intestino ANTERIORE, anche con la sua porzione FARINGEA. Dall’ Intestino Anteriore, il DIVERTICOLO LARINGEO da’ origine alle Vie Aeree del Sistema Respiratorio.</a:t>
            </a:r>
          </a:p>
          <a:p>
            <a:r>
              <a:rPr lang="it-IT" sz="2600" dirty="0">
                <a:latin typeface="Copperplate Gothic Bold" panose="020E0705020206020404" pitchFamily="34" charset="77"/>
              </a:rPr>
              <a:t>Al medesimo livello, l’ Intestino Anteriore da’ origine a FARINGE ed ESOFAGO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1331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2FCAAA-7C68-234E-B5EE-8ED0310E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BASE del NEUROCRANIO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936CD5-9092-B844-8BBF-DF5B4C3A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61248"/>
          </a:xfrm>
        </p:spPr>
        <p:txBody>
          <a:bodyPr/>
          <a:lstStyle/>
          <a:p>
            <a:r>
              <a:rPr lang="it-IT" sz="2600" dirty="0">
                <a:solidFill>
                  <a:schemeClr val="tx1"/>
                </a:solidFill>
                <a:latin typeface="Chalkboard" panose="03050602040202020205" pitchFamily="66" charset="77"/>
              </a:rPr>
              <a:t>La </a:t>
            </a:r>
            <a:r>
              <a:rPr lang="it-IT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FOSSA NEUROCRANICA POSTERIORE è costituita dal TEMPORALE (Faccia Posteriore della Rupe), SFENOIDE e OCCIPITALE. Vi si descrivono il MEATO ACUSTICO o UDITIVO INTERNO (Nervo Faciale-7° paio, Nervo Acustico o Vestibolo-Cocleare-8° paio e Vasi Uditivi Interni), il FORO GIUGULARE (Vena Giugulare Interna alla confluenza dei Seni Venosi della Dura Meninge, Nervi GlossoFaringeo-9°, Vago-10° ed Accessorio Spinale-11°), GRANDE FORO OCCIPITALE o FORAME MAGNO (limite tra Midollo Spinale e Bulbo del Tronco Encefalico), CANALE del NERVO IPOGLOSSO (12° paio).</a:t>
            </a:r>
          </a:p>
        </p:txBody>
      </p:sp>
    </p:spTree>
    <p:extLst>
      <p:ext uri="{BB962C8B-B14F-4D97-AF65-F5344CB8AC3E}">
        <p14:creationId xmlns:p14="http://schemas.microsoft.com/office/powerpoint/2010/main" val="3182130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192D4B-58C2-C94B-B6EE-47EA628C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"/>
            <a:ext cx="7769225" cy="1052736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72B422-11B6-3A46-A3BE-CE1551E4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517232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Porzione meno voluminosa del Cranio, localizzata inferiormente al Neurocranio.</a:t>
            </a:r>
          </a:p>
          <a:p>
            <a:r>
              <a:rPr lang="it-IT" b="1" dirty="0">
                <a:latin typeface="Chalkboard SE" panose="03050602040202020205" pitchFamily="66" charset="77"/>
              </a:rPr>
              <a:t>Vi sono coinvolte numerose Ossa Irregolari (alcune pneumatiche), tra le quali alcune sono coinvolte pure nel Neurocranio:</a:t>
            </a:r>
          </a:p>
          <a:p>
            <a:r>
              <a:rPr lang="it-IT" b="1" dirty="0">
                <a:latin typeface="Chalkboard SE" panose="03050602040202020205" pitchFamily="66" charset="77"/>
              </a:rPr>
              <a:t>FRONTALE (pneumatico), OSSA NASALI, MASCELLARI (pneumatico), ZIGOMATICI, PALATINI, TEMPORALE, ETMOIDE, SFENOIDE, CORNETTI NASALI, MANDIBOLA (o Mascellare INFERIORE). </a:t>
            </a:r>
          </a:p>
        </p:txBody>
      </p:sp>
    </p:spTree>
    <p:extLst>
      <p:ext uri="{BB962C8B-B14F-4D97-AF65-F5344CB8AC3E}">
        <p14:creationId xmlns:p14="http://schemas.microsoft.com/office/powerpoint/2010/main" val="3254932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99C7A-3657-1847-9E63-762F4F90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r>
              <a:rPr lang="it-IT" sz="3200" dirty="0"/>
              <a:t>ARTICOLAZIONI dello 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0E9F56-E54D-3743-B7A6-12F01B50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1450752"/>
            <a:ext cx="8352929" cy="5877272"/>
          </a:xfrm>
        </p:spPr>
        <p:txBody>
          <a:bodyPr/>
          <a:lstStyle/>
          <a:p>
            <a:r>
              <a:rPr lang="it-IT" sz="2800" dirty="0">
                <a:latin typeface="Copperplate Gothic Bold" panose="020E0705020206020404" pitchFamily="34" charset="77"/>
              </a:rPr>
              <a:t>La maggior parte delle articolazioni dello Splancnocranio è costituita da dispositivi che permettono movimenti impercettibili macroscopicamente.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Tuttavia si riscontra un’articolazione che permette i cospicui movimenti coinvolti nella FONAZIONE e nella MASTICAZIONE, L’ ARTICOLAZIONE TEMPORO-MANDIBOLARE, tra la MANDIBOLA e l’ OSSO TEMPORALE</a:t>
            </a:r>
          </a:p>
        </p:txBody>
      </p:sp>
    </p:spTree>
    <p:extLst>
      <p:ext uri="{BB962C8B-B14F-4D97-AF65-F5344CB8AC3E}">
        <p14:creationId xmlns:p14="http://schemas.microsoft.com/office/powerpoint/2010/main" val="1864235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3432" r="4196" b="20702"/>
          <a:stretch>
            <a:fillRect/>
          </a:stretch>
        </p:blipFill>
        <p:spPr bwMode="auto">
          <a:xfrm>
            <a:off x="71438" y="792163"/>
            <a:ext cx="8064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5" t="3432" r="4196" b="207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EBE239-A4F6-2947-9879-521231C058CC}"/>
              </a:ext>
            </a:extLst>
          </p:cNvPr>
          <p:cNvSpPr txBox="1"/>
          <p:nvPr/>
        </p:nvSpPr>
        <p:spPr>
          <a:xfrm>
            <a:off x="4499992" y="499775"/>
            <a:ext cx="3198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MASCELLARE</a:t>
            </a:r>
          </a:p>
        </p:txBody>
      </p:sp>
    </p:spTree>
    <p:extLst>
      <p:ext uri="{BB962C8B-B14F-4D97-AF65-F5344CB8AC3E}">
        <p14:creationId xmlns:p14="http://schemas.microsoft.com/office/powerpoint/2010/main" val="27952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2182" r="2449" b="20087"/>
          <a:stretch>
            <a:fillRect/>
          </a:stretch>
        </p:blipFill>
        <p:spPr bwMode="auto">
          <a:xfrm>
            <a:off x="71438" y="936625"/>
            <a:ext cx="87122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2182" r="2449" b="200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C97C25-B66A-E247-9BAC-91749EED3776}"/>
              </a:ext>
            </a:extLst>
          </p:cNvPr>
          <p:cNvSpPr txBox="1"/>
          <p:nvPr/>
        </p:nvSpPr>
        <p:spPr>
          <a:xfrm>
            <a:off x="4860032" y="353509"/>
            <a:ext cx="247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PALATINO</a:t>
            </a:r>
          </a:p>
        </p:txBody>
      </p:sp>
    </p:spTree>
    <p:extLst>
      <p:ext uri="{BB962C8B-B14F-4D97-AF65-F5344CB8AC3E}">
        <p14:creationId xmlns:p14="http://schemas.microsoft.com/office/powerpoint/2010/main" val="4108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4115" r="4373" b="18463"/>
          <a:stretch>
            <a:fillRect/>
          </a:stretch>
        </p:blipFill>
        <p:spPr bwMode="auto">
          <a:xfrm>
            <a:off x="0" y="1079500"/>
            <a:ext cx="8135938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08" t="4115" r="4373" b="184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0CB1A3-B52A-8947-9EC1-1ADFCC83F5AE}"/>
              </a:ext>
            </a:extLst>
          </p:cNvPr>
          <p:cNvSpPr txBox="1"/>
          <p:nvPr/>
        </p:nvSpPr>
        <p:spPr>
          <a:xfrm>
            <a:off x="4499992" y="499775"/>
            <a:ext cx="294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MANDIBOLA</a:t>
            </a:r>
          </a:p>
        </p:txBody>
      </p:sp>
    </p:spTree>
    <p:extLst>
      <p:ext uri="{BB962C8B-B14F-4D97-AF65-F5344CB8AC3E}">
        <p14:creationId xmlns:p14="http://schemas.microsoft.com/office/powerpoint/2010/main" val="19466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413" r="7690" b="20319"/>
          <a:stretch>
            <a:fillRect/>
          </a:stretch>
        </p:blipFill>
        <p:spPr bwMode="auto">
          <a:xfrm>
            <a:off x="71438" y="431800"/>
            <a:ext cx="89281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062" t="3413" r="7690" b="203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844F00-676E-8E42-BB2A-11A0AAEEF7F7}"/>
              </a:ext>
            </a:extLst>
          </p:cNvPr>
          <p:cNvSpPr txBox="1"/>
          <p:nvPr/>
        </p:nvSpPr>
        <p:spPr>
          <a:xfrm>
            <a:off x="5580112" y="692696"/>
            <a:ext cx="2947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MANDIBOLA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e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OSSO IOIDE</a:t>
            </a:r>
          </a:p>
        </p:txBody>
      </p:sp>
    </p:spTree>
    <p:extLst>
      <p:ext uri="{BB962C8B-B14F-4D97-AF65-F5344CB8AC3E}">
        <p14:creationId xmlns:p14="http://schemas.microsoft.com/office/powerpoint/2010/main" val="6284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SCHELETRICO DEL CRANIO:</a:t>
            </a:r>
            <a:b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</a:br>
            <a:r>
              <a:rPr lang="it-IT" altLang="it-IT" sz="2800" b="1" dirty="0">
                <a:solidFill>
                  <a:schemeClr val="tx1"/>
                </a:solidFill>
                <a:latin typeface="Chalkboard" panose="03050602040202020205" pitchFamily="66" charset="77"/>
              </a:rPr>
              <a:t>VISIONE FRONTALE ANTERIORE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337300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94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47566-5B9F-A94A-8D97-6C291406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659"/>
            <a:ext cx="7769225" cy="1431925"/>
          </a:xfrm>
        </p:spPr>
        <p:txBody>
          <a:bodyPr/>
          <a:lstStyle/>
          <a:p>
            <a:r>
              <a:rPr 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Il cosiddetto «MASSICCIO FACIALE»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CF13F9-C69E-1F4E-9CE4-B870F127D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32859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È</a:t>
            </a:r>
            <a:r>
              <a:rPr lang="it-IT" dirty="0">
                <a:latin typeface="Copperplate" panose="02000504000000020004" pitchFamily="2" charset="77"/>
              </a:rPr>
              <a:t> 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apprezzabile in proiezione frontale anteriore.</a:t>
            </a:r>
          </a:p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È costituito dall’ OSSO MASCELLARE, dallo ZIGOMATICO, dalle OSSA NASALI e dalla MANDIBOLA (o Mascellare Inferiore)</a:t>
            </a:r>
          </a:p>
          <a:p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Presenta gli orifici delle Cavità Orbitarie, delle </a:t>
            </a:r>
            <a:r>
              <a:rPr lang="it-IT" dirty="0" err="1">
                <a:solidFill>
                  <a:schemeClr val="tx1"/>
                </a:solidFill>
                <a:latin typeface="Copperplate" panose="02000504000000020004" pitchFamily="2" charset="77"/>
              </a:rPr>
              <a:t>Cavita’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 Nasali (Apertura Piriforme) e della </a:t>
            </a:r>
            <a:r>
              <a:rPr lang="it-IT" dirty="0" err="1">
                <a:solidFill>
                  <a:schemeClr val="tx1"/>
                </a:solidFill>
                <a:latin typeface="Copperplate" panose="02000504000000020004" pitchFamily="2" charset="77"/>
              </a:rPr>
              <a:t>Cavita’</a:t>
            </a:r>
            <a:r>
              <a:rPr lang="it-IT" dirty="0">
                <a:solidFill>
                  <a:schemeClr val="tx1"/>
                </a:solidFill>
                <a:latin typeface="Copperplate" panose="02000504000000020004" pitchFamily="2" charset="77"/>
              </a:rPr>
              <a:t> Orale.</a:t>
            </a:r>
            <a:endParaRPr lang="it-IT" dirty="0">
              <a:latin typeface="Copperplate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47448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95C17-A580-7749-B721-F1F41ECC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28" y="116632"/>
            <a:ext cx="8712968" cy="1431925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DELLO SPLANCNOCRANIO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AA2B9-A378-0045-9EE5-1C1F9DC7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28" y="1412776"/>
            <a:ext cx="8930072" cy="5328592"/>
          </a:xfrm>
        </p:spPr>
        <p:txBody>
          <a:bodyPr/>
          <a:lstStyle/>
          <a:p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Sono rappresentate dalle :</a:t>
            </a:r>
          </a:p>
          <a:p>
            <a:endParaRPr lang="it-IT" b="1" dirty="0">
              <a:latin typeface="Gurmukhi Sangam MN" pitchFamily="2" charset="0"/>
              <a:cs typeface="Gurmukhi Sangam MN" pitchFamily="2" charset="0"/>
            </a:endParaRP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ORBITARIE, cavità pari contenenti i GLOBI OCULARI</a:t>
            </a: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NASALI, cavità pari con relativo VESTIBOLO e le correlate CAVITA’ NASALI ACCESSORIE (Seni Paranasali)</a:t>
            </a:r>
          </a:p>
          <a:p>
            <a:pPr marL="457200" indent="-457200">
              <a:buFontTx/>
              <a:buChar char="-"/>
            </a:pPr>
            <a:r>
              <a:rPr lang="it-IT" b="1" dirty="0">
                <a:latin typeface="Gurmukhi Sangam MN" pitchFamily="2" charset="0"/>
                <a:cs typeface="Gurmukhi Sangam MN" pitchFamily="2" charset="0"/>
              </a:rPr>
              <a:t>CAVITA’ ORALE, cavità impari, ed il suo VESTIBOLO</a:t>
            </a:r>
          </a:p>
        </p:txBody>
      </p:sp>
    </p:spTree>
    <p:extLst>
      <p:ext uri="{BB962C8B-B14F-4D97-AF65-F5344CB8AC3E}">
        <p14:creationId xmlns:p14="http://schemas.microsoft.com/office/powerpoint/2010/main" val="249723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RESPIRATORIO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4225"/>
            <a:ext cx="7772400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95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788"/>
            <a:ext cx="9144000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6425" y="350838"/>
            <a:ext cx="7489825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ORBITARIA</a:t>
            </a:r>
          </a:p>
        </p:txBody>
      </p:sp>
    </p:spTree>
    <p:extLst>
      <p:ext uri="{BB962C8B-B14F-4D97-AF65-F5344CB8AC3E}">
        <p14:creationId xmlns:p14="http://schemas.microsoft.com/office/powerpoint/2010/main" val="2384471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95C17-A580-7749-B721-F1F41ECC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792088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 ORBITARIE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7EC631-197B-7F44-962D-58DDB02E8C72}"/>
              </a:ext>
            </a:extLst>
          </p:cNvPr>
          <p:cNvSpPr txBox="1"/>
          <p:nvPr/>
        </p:nvSpPr>
        <p:spPr>
          <a:xfrm>
            <a:off x="251520" y="980728"/>
            <a:ext cx="86621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Cavità PARI dello SPLANCNOCRANIO, contenente il BULBO OCULARE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Ha una forma grossolanamente CONICA con base anteriore ed apice posteriore, dov’è localizzato il Foro Ottico.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Vi si descrivono:</a:t>
            </a:r>
          </a:p>
          <a:p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- CONTORNO ANTERIORE con Ossa MASCELLARE, FRONTALE e ZIGOMATICO;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PARETE MEDIALE con Ossa MASCELLARE, LACRIMALE ed ETMOIDE (con la Lamina Papiracea);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VOLTA, con Ossa FRONTALE e SFENOIDE (Piccola Ala con Foro Ottico);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PARETE LATERALE, con Ossa SFENOIDE (Grande Ala) e ZIGOMATICO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mic Sans MS" panose="030F0902030302020204" pitchFamily="66" charset="0"/>
              </a:rPr>
              <a:t>PAVIMENTO, con Ossa MASCELLARE e PALATINO (Processo Orbitario). </a:t>
            </a:r>
          </a:p>
        </p:txBody>
      </p:sp>
    </p:spTree>
    <p:extLst>
      <p:ext uri="{BB962C8B-B14F-4D97-AF65-F5344CB8AC3E}">
        <p14:creationId xmlns:p14="http://schemas.microsoft.com/office/powerpoint/2010/main" val="11855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3898"/>
            <a:ext cx="91440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SISTEMA  RESPIRATORIO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496944" cy="5410200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ORGANI CAVI o VIE AEREE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CAVITA’ NASALI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SENI PARANASALI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FARINGE (Rino-, Oro- e   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               </a:t>
            </a:r>
            <a:r>
              <a:rPr lang="it-IT" altLang="it-IT" sz="2000" b="1" dirty="0" err="1">
                <a:solidFill>
                  <a:schemeClr val="tx1"/>
                </a:solidFill>
                <a:latin typeface="Chalkduster" panose="03050602040202020205" pitchFamily="66" charset="77"/>
              </a:rPr>
              <a:t>Laringofaringe</a:t>
            </a: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)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LARINGE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TRACHEA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 - BRONCHI E LORO RAMIFICAZIONI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0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ORGANI PIENI: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</a:rPr>
              <a:t>   - POLMONI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000" b="1" dirty="0">
                <a:solidFill>
                  <a:schemeClr val="tx1"/>
                </a:solidFill>
                <a:latin typeface="Chalkduster" panose="03050602040202020205" pitchFamily="66" charset="77"/>
                <a:cs typeface="Gurmukhi MN" panose="02020600050405020304" pitchFamily="18" charset="0"/>
              </a:rPr>
              <a:t>FORMAZIONI LINFOIDI dell’ ARCO LINFATICO DI WALDEYER: Tonsille FARINGEA, TUBAR</a:t>
            </a:r>
            <a:r>
              <a:rPr lang="it-IT" altLang="it-IT" sz="2200" b="1" dirty="0">
                <a:solidFill>
                  <a:schemeClr val="tx1"/>
                </a:solidFill>
                <a:latin typeface="Chalkduster" panose="03050602040202020205" pitchFamily="66" charset="77"/>
                <a:cs typeface="Gurmukhi MN" panose="02020600050405020304" pitchFamily="18" charset="0"/>
              </a:rPr>
              <a:t>ICA e LARINGEA</a:t>
            </a:r>
            <a:endParaRPr lang="it-IT" altLang="it-IT" sz="22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043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DIGERENTE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6486"/>
            <a:ext cx="7630616" cy="613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296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DIGERENTE (1)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066800"/>
            <a:ext cx="8820472" cy="5562600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ORGANI CAVI: TUBO DIGERENTE o VIE ALIMENTARI: in senso CRANIO-CAUDALE si descrivono:</a:t>
            </a:r>
          </a:p>
          <a:p>
            <a:pPr marL="0" indent="0">
              <a:spcBef>
                <a:spcPts val="700"/>
              </a:spcBef>
              <a:buClr>
                <a:schemeClr val="tx1"/>
              </a:buClr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it-IT" altLang="it-IT" sz="2600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CAVITA’ ORALE e SUO VESTIBOLO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ORO- e LARINGOFARINGE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ESOFAGO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STOMACO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- INTESTINO: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TENUE: DUODENO e MESENTERIALE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6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* CRASSO: CECO,COLON, SIGMA,RETTO</a:t>
            </a:r>
          </a:p>
        </p:txBody>
      </p:sp>
    </p:spTree>
    <p:extLst>
      <p:ext uri="{BB962C8B-B14F-4D97-AF65-F5344CB8AC3E}">
        <p14:creationId xmlns:p14="http://schemas.microsoft.com/office/powerpoint/2010/main" val="921720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SISTEMA  DIGERENTE (2)</a:t>
            </a:r>
            <a:endParaRPr lang="it-IT" altLang="it-IT" sz="3200" dirty="0">
              <a:latin typeface="Arial Black" panose="020B0A04020102020204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546" y="1052736"/>
            <a:ext cx="8172908" cy="5331272"/>
          </a:xfrm>
          <a:ln/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 PIENI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GHIANDOLE EXTRAMURALI: situate AL DI FUORI 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SALIVARI MAGGIORI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FEGATO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- PANCREAS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GHIANDOLE INTRAMURALI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LINGUA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 DENTI</a:t>
            </a:r>
          </a:p>
          <a:p>
            <a:pPr marL="341313" indent="-338138">
              <a:spcBef>
                <a:spcPts val="700"/>
              </a:spcBef>
              <a:buClr>
                <a:schemeClr val="tx1"/>
              </a:buClr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it-IT" altLang="it-IT" sz="25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FORMAZIONI LINFOIDI dell’ ARCO LINFATICO DI WALDEYER: TONSILLE PALATINE e LINGUALE.</a:t>
            </a:r>
          </a:p>
        </p:txBody>
      </p:sp>
    </p:spTree>
    <p:extLst>
      <p:ext uri="{BB962C8B-B14F-4D97-AF65-F5344CB8AC3E}">
        <p14:creationId xmlns:p14="http://schemas.microsoft.com/office/powerpoint/2010/main" val="1524341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20470</TotalTime>
  <Words>1895</Words>
  <Application>Microsoft Macintosh PowerPoint</Application>
  <PresentationFormat>Presentazione su schermo (4:3)</PresentationFormat>
  <Paragraphs>187</Paragraphs>
  <Slides>51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51</vt:i4>
      </vt:variant>
    </vt:vector>
  </HeadingPairs>
  <TitlesOfParts>
    <vt:vector size="70" baseType="lpstr">
      <vt:lpstr>Arial</vt:lpstr>
      <vt:lpstr>Arial Black</vt:lpstr>
      <vt:lpstr>Arial Rounded MT Bold</vt:lpstr>
      <vt:lpstr>Chalkboard</vt:lpstr>
      <vt:lpstr>Chalkboard SE</vt:lpstr>
      <vt:lpstr>Chalkduster</vt:lpstr>
      <vt:lpstr>Comic Sans MS</vt:lpstr>
      <vt:lpstr>Cooper Black</vt:lpstr>
      <vt:lpstr>Copperplate</vt:lpstr>
      <vt:lpstr>Copperplate Gothic Bold</vt:lpstr>
      <vt:lpstr>Corsiva Hebrew</vt:lpstr>
      <vt:lpstr>Franklin Gothic Medium</vt:lpstr>
      <vt:lpstr>Gurmukhi MN</vt:lpstr>
      <vt:lpstr>Gurmukhi Sangam MN</vt:lpstr>
      <vt:lpstr>Tahoma</vt:lpstr>
      <vt:lpstr>Times New Roman</vt:lpstr>
      <vt:lpstr>Tema di Office</vt:lpstr>
      <vt:lpstr>1_Tema di Office</vt:lpstr>
      <vt:lpstr>2_Tema di Office</vt:lpstr>
      <vt:lpstr>ARGOMENTI PROPEDEUTICI  al modulo SEMEIOTICA  O R L</vt:lpstr>
      <vt:lpstr>STRUTTURE di COMPETENZA ORL</vt:lpstr>
      <vt:lpstr>Presentazione standard di PowerPoint</vt:lpstr>
      <vt:lpstr>Presentazione standard di PowerPoint</vt:lpstr>
      <vt:lpstr>SISTEMA  RESPIRATORIO</vt:lpstr>
      <vt:lpstr>SISTEMA  RESPIRATORIO</vt:lpstr>
      <vt:lpstr>SISTEMA DIGERENTE</vt:lpstr>
      <vt:lpstr>SISTEMA  DIGERENTE (1)</vt:lpstr>
      <vt:lpstr>SISTEMA  DIGERENTE (2)</vt:lpstr>
      <vt:lpstr>DESCRIZIONE ESSENZIALE  dello SCHELETRO  del CRANIO (Regione Cefalica)</vt:lpstr>
      <vt:lpstr>CLASSIFICAZIONE MORFOLOGICA delle OSSA</vt:lpstr>
      <vt:lpstr>Presentazione standard di PowerPoint</vt:lpstr>
      <vt:lpstr>CLASSIFICAZIONE MORFOLOGICA delle OSSA</vt:lpstr>
      <vt:lpstr>Presentazione standard di PowerPoint</vt:lpstr>
      <vt:lpstr>CLASSIFICAZIONE MORFOLOGICA delle OSSA</vt:lpstr>
      <vt:lpstr>CLASSIFICAZIONE MORFOLOGICA delle OSSA</vt:lpstr>
      <vt:lpstr>CLASSIFICAZIONE MORFOLOGICA delle OSSA</vt:lpstr>
      <vt:lpstr>CLASSIFICAZIONE MORFOLOGICA delle OSSA</vt:lpstr>
      <vt:lpstr>Presentazione standard di PowerPoint</vt:lpstr>
      <vt:lpstr>Presentazione standard di PowerPoint</vt:lpstr>
      <vt:lpstr>SCHELETRO  DEL  CRANIO</vt:lpstr>
      <vt:lpstr>SCHELETRICO DEL CRANIO VISIONE FRONTALE ANTERIORE</vt:lpstr>
      <vt:lpstr>CRANIO: SEZIONE SAGITTALE NEUROCRANIO e SPLANCNOCRANIO</vt:lpstr>
      <vt:lpstr>NEUROCRANIO</vt:lpstr>
      <vt:lpstr>NEUROCRANIO</vt:lpstr>
      <vt:lpstr>Presentazione standard di PowerPoint</vt:lpstr>
      <vt:lpstr>Presentazione standard di PowerPoint</vt:lpstr>
      <vt:lpstr>Presentazione standard di PowerPoint</vt:lpstr>
      <vt:lpstr>OSSO ETMOIDE</vt:lpstr>
      <vt:lpstr>Presentazione standard di PowerPoint</vt:lpstr>
      <vt:lpstr>Presentazione standard di PowerPoint</vt:lpstr>
      <vt:lpstr>SCHELETRO DEL CRANIO VISIONE LATERALE</vt:lpstr>
      <vt:lpstr>VOLTA  del NEUROCRANIO</vt:lpstr>
      <vt:lpstr>VOLTA del NEUROCRANIO nei primi periodi di vita</vt:lpstr>
      <vt:lpstr>Presentazione standard di PowerPoint</vt:lpstr>
      <vt:lpstr>Presentazione standard di PowerPoint</vt:lpstr>
      <vt:lpstr>BASE del NEUROCRANIO</vt:lpstr>
      <vt:lpstr>BASE del NEUROCRANIO</vt:lpstr>
      <vt:lpstr>BASE del NEUROCRANIO</vt:lpstr>
      <vt:lpstr>BASE del NEUROCRANIO</vt:lpstr>
      <vt:lpstr>SPLANCNOCRANIO</vt:lpstr>
      <vt:lpstr>ARTICOLAZIONI dello SPLANCNOCRANIO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SCHELETRICO DEL CRANIO: VISIONE FRONTALE ANTERIORE</vt:lpstr>
      <vt:lpstr>Il cosiddetto «MASSICCIO FACIALE»</vt:lpstr>
      <vt:lpstr>CAVITA’ DELLO SPLANCNOCRANIO</vt:lpstr>
      <vt:lpstr>CAVITA’ ORBITARIA</vt:lpstr>
      <vt:lpstr>CAVITA’  ORBITARIE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CAVITA' ORALE</dc:title>
  <dc:creator>Vittorio Grill</dc:creator>
  <cp:lastModifiedBy>Utente di Microsoft Office</cp:lastModifiedBy>
  <cp:revision>557</cp:revision>
  <cp:lastPrinted>2019-11-01T18:19:52Z</cp:lastPrinted>
  <dcterms:created xsi:type="dcterms:W3CDTF">2002-10-06T17:31:11Z</dcterms:created>
  <dcterms:modified xsi:type="dcterms:W3CDTF">2024-09-30T14:43:09Z</dcterms:modified>
</cp:coreProperties>
</file>