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11" r:id="rId2"/>
  </p:sldMasterIdLst>
  <p:notesMasterIdLst>
    <p:notesMasterId r:id="rId84"/>
  </p:notesMasterIdLst>
  <p:sldIdLst>
    <p:sldId id="452" r:id="rId3"/>
    <p:sldId id="372" r:id="rId4"/>
    <p:sldId id="453" r:id="rId5"/>
    <p:sldId id="309" r:id="rId6"/>
    <p:sldId id="397" r:id="rId7"/>
    <p:sldId id="365" r:id="rId8"/>
    <p:sldId id="401" r:id="rId9"/>
    <p:sldId id="366" r:id="rId10"/>
    <p:sldId id="400" r:id="rId11"/>
    <p:sldId id="313" r:id="rId12"/>
    <p:sldId id="454" r:id="rId13"/>
    <p:sldId id="402" r:id="rId14"/>
    <p:sldId id="270" r:id="rId15"/>
    <p:sldId id="311" r:id="rId16"/>
    <p:sldId id="455" r:id="rId17"/>
    <p:sldId id="310" r:id="rId18"/>
    <p:sldId id="445" r:id="rId19"/>
    <p:sldId id="368" r:id="rId20"/>
    <p:sldId id="458" r:id="rId21"/>
    <p:sldId id="371" r:id="rId22"/>
    <p:sldId id="269" r:id="rId23"/>
    <p:sldId id="460" r:id="rId24"/>
    <p:sldId id="446" r:id="rId25"/>
    <p:sldId id="459" r:id="rId26"/>
    <p:sldId id="465" r:id="rId27"/>
    <p:sldId id="271" r:id="rId28"/>
    <p:sldId id="461" r:id="rId29"/>
    <p:sldId id="447" r:id="rId30"/>
    <p:sldId id="381" r:id="rId31"/>
    <p:sldId id="462" r:id="rId32"/>
    <p:sldId id="463" r:id="rId33"/>
    <p:sldId id="464" r:id="rId34"/>
    <p:sldId id="298" r:id="rId35"/>
    <p:sldId id="448" r:id="rId36"/>
    <p:sldId id="303" r:id="rId37"/>
    <p:sldId id="466" r:id="rId38"/>
    <p:sldId id="257" r:id="rId39"/>
    <p:sldId id="467" r:id="rId40"/>
    <p:sldId id="258" r:id="rId41"/>
    <p:sldId id="468" r:id="rId42"/>
    <p:sldId id="259" r:id="rId43"/>
    <p:sldId id="469" r:id="rId44"/>
    <p:sldId id="470" r:id="rId45"/>
    <p:sldId id="471" r:id="rId46"/>
    <p:sldId id="272" r:id="rId47"/>
    <p:sldId id="472" r:id="rId48"/>
    <p:sldId id="290" r:id="rId49"/>
    <p:sldId id="291" r:id="rId50"/>
    <p:sldId id="292" r:id="rId51"/>
    <p:sldId id="473" r:id="rId52"/>
    <p:sldId id="475" r:id="rId53"/>
    <p:sldId id="476" r:id="rId54"/>
    <p:sldId id="276" r:id="rId55"/>
    <p:sldId id="474" r:id="rId56"/>
    <p:sldId id="277" r:id="rId57"/>
    <p:sldId id="477" r:id="rId58"/>
    <p:sldId id="278" r:id="rId59"/>
    <p:sldId id="478" r:id="rId60"/>
    <p:sldId id="279" r:id="rId61"/>
    <p:sldId id="479" r:id="rId62"/>
    <p:sldId id="283" r:id="rId63"/>
    <p:sldId id="480" r:id="rId64"/>
    <p:sldId id="289" r:id="rId65"/>
    <p:sldId id="481" r:id="rId66"/>
    <p:sldId id="285" r:id="rId67"/>
    <p:sldId id="482" r:id="rId68"/>
    <p:sldId id="483" r:id="rId69"/>
    <p:sldId id="293" r:id="rId70"/>
    <p:sldId id="294" r:id="rId71"/>
    <p:sldId id="295" r:id="rId72"/>
    <p:sldId id="484" r:id="rId73"/>
    <p:sldId id="301" r:id="rId74"/>
    <p:sldId id="485" r:id="rId75"/>
    <p:sldId id="486" r:id="rId76"/>
    <p:sldId id="487" r:id="rId77"/>
    <p:sldId id="260" r:id="rId78"/>
    <p:sldId id="488" r:id="rId79"/>
    <p:sldId id="263" r:id="rId80"/>
    <p:sldId id="489" r:id="rId81"/>
    <p:sldId id="499" r:id="rId82"/>
    <p:sldId id="287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/>
    <p:restoredTop sz="95221"/>
  </p:normalViewPr>
  <p:slideViewPr>
    <p:cSldViewPr snapToGrid="0" snapToObjects="1">
      <p:cViewPr varScale="1">
        <p:scale>
          <a:sx n="124" d="100"/>
          <a:sy n="124" d="100"/>
        </p:scale>
        <p:origin x="1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CBC8-4E16-764C-AAC3-FD9767DB2767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369FE-C4C4-F944-B424-8C8C70F14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3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B9C3FC4-B874-454B-B5AA-430CF3E8082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58A8426-D285-40F1-90CC-0837AC9C19E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5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613D-EC4A-0342-B66F-DB5EFAB4B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414989F-D86F-7946-A1D2-619193B8AD9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EB6F537-37F2-9D4C-944B-223C3ED2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3B4ACCB-5901-6A42-95F6-7B1C372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81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F088B7-9E8D-4F0D-BC78-ED70526642E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7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B33F0-E5E1-264F-A358-9C9426A4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BEBD5B-0F47-7641-8DA2-C1E4AD005E1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745644C-2C96-4E47-9302-7B8887383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683A57-0775-2E43-88D0-C0373D437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8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D84B54A-8467-4897-BAD6-52179A659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26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6CB0FE7-08A6-48A6-BAFB-9137A725CA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563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BDC4C8D-4628-4B2F-AC9B-6E28FD8E49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18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762DD5B-7C46-492B-B8DC-960923BEFBE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469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A6C22D9-ADBB-4231-88D8-20ACB672E75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24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59A8F90-AE85-4039-82E5-1BEFC335397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96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9108EEA-F225-4FAE-8829-6A8A1BDC5C2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580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AA2A6FB-64AA-4C18-84DE-A92B270CB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E1BDFF0-686F-4F6C-A7B0-91A446629A2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C54B349C-8FF6-4D60-A509-CD9BC70B1DD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250B63-E954-437D-9B27-10D614755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835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8849F99-4558-446F-A5CC-DFD092C83AF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223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4F2A2B9-91AE-4A1A-B909-6243F3C26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9918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9691247-C9DE-4999-BD3D-965B028E01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885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5EF08F-EE46-4457-828D-8083EE4BA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5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C453467-B351-4033-A5A9-F8867A1115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85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EB79010-E290-4B49-AEA6-1C9EB036549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471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375DCE8-F3DB-4C34-9C31-F036396911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6837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BCDB79-E739-4BC5-952D-F696C82C82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11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72D8502-283B-4AB6-8CFA-9C7A7A71EB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09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27BD3B5-0B69-49F6-98CE-13E8416D6C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6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54DBE5-5225-447C-B797-BFEA61DF34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0EF597B-902B-4D32-80AE-CA2A3E8AC7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20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C0E5-162A-4D58-999E-9A948EF3C44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512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9462-33B9-48CB-B36E-D20F702D91A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6713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56958-4451-49DC-AF48-EA1190FF742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31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FF08E-0E79-432D-97EF-9CD7C89372A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1177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D875BD-A6CB-E843-AE67-206766EEE0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1562B38-C5B8-F54A-AEDA-767772D061D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75770091-BD5A-544A-9C4A-D7A176B290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9E0F087-03C2-354A-A703-41366228FE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338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498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6F0A7-4223-534A-B101-556EB62CC3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D6C48FB-4F39-B548-8D8A-D19A73EAA66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42CAAE8E-7FA0-A946-A1F1-B6C0006600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E120A4D-B177-6942-8825-49F402BF56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262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8F9981-9380-514B-BEEC-05D8CD8FD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C24D128-E769-7544-9835-642750DDC9E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0D720F-0DDF-7447-8733-A42FCF34B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9902AA-35A5-1B49-B5BF-3211C67A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31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76783-E366-9A4C-A7E5-5C144869F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836D377-F9E8-2349-8360-8D4E546E6F2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55BF4F7-F67C-8A4A-BB41-D9E61CF34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51FC5C9-A38C-F445-9C07-F57D78C6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EFC5BE-C13C-4095-AA4B-A110039BBF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991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1EEFE3D-B7AA-420E-AC01-67B720B7E5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660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1C6EE53-C74E-48FB-B735-84D3231C44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29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2E65EB3-D3D8-484A-BB1C-8E8A8AA3F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B82AED2-30EB-4DA8-B94D-4AF10762FC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E7CE8AFF-9733-4E7C-B5E9-15C272E04C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0D7C27A-493C-4CAD-8789-3DF08536E6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78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7705BE-1153-482A-A5BA-0FF53B4404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E5606EE-4213-4CCD-95C6-5764DA2BA7D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4AA5EFE-9F6A-43B6-989E-38DA612E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4D4E6A4-29F7-4F6E-8F8C-9879B92D476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2CFCF5F6-E8F8-4984-A64F-FED5C457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C659926-F30A-4EE5-BCEC-06FEF47F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70016CF-FCD7-42A7-8F44-E1D6371B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1F8ABAD-4CB0-41C4-A04B-06C3CF2751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DE76901-6400-4ACE-B8A5-6B817685F9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58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D0500B8-29ED-410E-BB81-11544E088F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094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686C-93E3-4027-B84C-DFECFF8793C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05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C7D9-DE3D-4506-BF05-8CD1851CB68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777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8E69-1940-4380-8F4C-8B41D5C9A19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3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463552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1" y="1981202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4" y="1981202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1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059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3E43-F285-4BD7-9C9D-9E1E0F558BE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96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D1F7-82A3-453D-B579-78186935AB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502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245E-1595-4349-94FD-57C198F2DB6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491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B7EC-B99E-4C6B-9502-6B731C61848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8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26A7F-A3AE-47B3-898B-5320692215D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482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572A-FC9D-4542-B4C8-985DA671C8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684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23E9-FD0A-48C2-90C1-B453517C43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3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94892-3190-49CA-8220-769492E869A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3938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620-E1ED-485F-97CD-49F90D3115D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39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AC2B-6B1C-4712-A8CB-57544F2D536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88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DC007-A1E9-4BDD-8C8A-2A22ADD791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263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B6E6-9013-458E-BF39-B709FA9F619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75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79AE-2F4A-4A68-9B98-F97FA5E0A92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0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684D-BF53-4A23-B1A1-D104330901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5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A7FDB-DD96-4674-9A53-7BD43225345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21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2146-AA4A-4E8F-8D44-00DDB3BC03F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9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3329-C521-4AD1-B66D-733061F9432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59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3F30C-D560-4BA4-A7D1-73C5253A845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956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B5B2-0A98-4297-848F-17D5CF041FF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17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1534B-EFD4-4289-9BBB-101AA7F143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81A2-3048-4920-A253-9D8C98E29D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4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E5E4-9CC7-EA4C-AA07-EE178A16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1139483"/>
            <a:ext cx="8004517" cy="3559126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CAVITA’  NASALI</a:t>
            </a:r>
            <a:br>
              <a:rPr lang="it-IT" b="1" dirty="0"/>
            </a:br>
            <a:r>
              <a:rPr lang="it-IT" b="1" dirty="0"/>
              <a:t>e</a:t>
            </a:r>
            <a:br>
              <a:rPr lang="it-IT" b="1" dirty="0"/>
            </a:br>
            <a:r>
              <a:rPr lang="it-IT" b="1" dirty="0"/>
              <a:t>NASO  ESTERNO</a:t>
            </a:r>
          </a:p>
        </p:txBody>
      </p:sp>
    </p:spTree>
    <p:extLst>
      <p:ext uri="{BB962C8B-B14F-4D97-AF65-F5344CB8AC3E}">
        <p14:creationId xmlns:p14="http://schemas.microsoft.com/office/powerpoint/2010/main" val="362106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68913B-D75D-B444-A02B-D3B5D9E7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45310"/>
          <a:stretch/>
        </p:blipFill>
        <p:spPr>
          <a:xfrm>
            <a:off x="351692" y="1296596"/>
            <a:ext cx="8602035" cy="53433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249AAB-5FBF-AB4F-A01F-9B179B72C32F}"/>
              </a:ext>
            </a:extLst>
          </p:cNvPr>
          <p:cNvSpPr txBox="1"/>
          <p:nvPr/>
        </p:nvSpPr>
        <p:spPr>
          <a:xfrm>
            <a:off x="274465" y="219378"/>
            <a:ext cx="8418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ORIFIZI POSTERIORI delle CAVITA’ NASALI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nella RINOFARINGE </a:t>
            </a:r>
          </a:p>
        </p:txBody>
      </p:sp>
    </p:spTree>
    <p:extLst>
      <p:ext uri="{BB962C8B-B14F-4D97-AF65-F5344CB8AC3E}">
        <p14:creationId xmlns:p14="http://schemas.microsoft.com/office/powerpoint/2010/main" val="117860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22266-2B3D-4540-B916-12FF22C8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93" y="266407"/>
            <a:ext cx="761062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SENI PARANASALI</a:t>
            </a:r>
            <a:br>
              <a:rPr lang="it-IT" altLang="it-IT" sz="3200" b="1" dirty="0">
                <a:latin typeface="Chalkboard" panose="03050602040202020205" pitchFamily="66" charset="77"/>
                <a:ea typeface="Microsoft YaHei"/>
              </a:rPr>
            </a:b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(CAVITA’ NASALI ACCESSORIE)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549E66-AC09-8441-81F9-8F963397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406769"/>
            <a:ext cx="8876713" cy="5233182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 SE" panose="03050602040202020205" pitchFamily="66" charset="77"/>
              </a:rPr>
              <a:t>Sono CAVITA’ AEREE scavate nell’ ambito di Ossa Pneumatiche e comunicano con le Cavità Nasali tramite i MEATI NASALI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Sono costituite da: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FRONTALE nell’ Osso Frontale;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-CELLETTE («cellule») ETMOIDALI nell’ Etmoide;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SFENOIDALE nello Sfenoide;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MASCELLARE nell’ Osso Mascellare.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Altro osso pneumatico è il TEMPORALE con la CASSA del TIMPANO e le CELLETTE MASTOIDEE, in comunicazione con la </a:t>
            </a:r>
            <a:r>
              <a:rPr lang="it-IT" sz="2600" b="1" dirty="0" err="1">
                <a:latin typeface="Chalkboard SE" panose="03050602040202020205" pitchFamily="66" charset="77"/>
              </a:rPr>
              <a:t>RinoFaringe</a:t>
            </a:r>
            <a:r>
              <a:rPr lang="it-IT" sz="2600" b="1" dirty="0">
                <a:latin typeface="Chalkboard SE" panose="03050602040202020205" pitchFamily="66" charset="77"/>
              </a:rPr>
              <a:t> tramite la TUBA UDITIVA (di Eustachio).</a:t>
            </a:r>
          </a:p>
        </p:txBody>
      </p:sp>
    </p:spTree>
    <p:extLst>
      <p:ext uri="{BB962C8B-B14F-4D97-AF65-F5344CB8AC3E}">
        <p14:creationId xmlns:p14="http://schemas.microsoft.com/office/powerpoint/2010/main" val="168102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9471" y="295346"/>
            <a:ext cx="666153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559328"/>
            <a:ext cx="3702906" cy="48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72" y="1519311"/>
            <a:ext cx="3824382" cy="492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" y="942535"/>
            <a:ext cx="8542794" cy="5219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2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F6F2776-8D62-4450-90D0-1331DE55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302" y="364881"/>
            <a:ext cx="8201464" cy="64770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STRUTTURA DELLE CAVITA’NASALI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DDDC-B455-4656-9406-73505B80A8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302" y="1139484"/>
            <a:ext cx="8314006" cy="5078436"/>
          </a:xfrm>
          <a:ln/>
        </p:spPr>
        <p:txBody>
          <a:bodyPr>
            <a:normAutofit/>
          </a:bodyPr>
          <a:lstStyle/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La sua TONACA MUCOSA delle Cavità Nasali è costituita da: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RESPIRATORIA con EPITELIO CILINDRICO PSEUDOSTRATIFICATO CILIATO con intercalate CELLULE MUCIPARE CALICIFORMI. Nel Connettivo sottostante (Lamina Propria) sono localizzate Ghiandole Pluricellulari a secrezione MISTA prevalentemente MUCOSA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OLFATTIVA per lo SPECIFICO SENSO dell’ OLFATTO. Nell’ ambito dell’ Epitelio Cilindrico </a:t>
            </a:r>
            <a:r>
              <a:rPr lang="it-IT" altLang="it-IT" sz="2600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sz="2600" b="1" dirty="0">
                <a:latin typeface="Chalkboard SE" panose="03050602040202020205" pitchFamily="66" charset="77"/>
              </a:rPr>
              <a:t> Ciliato, si localizzano le CELLULE OLFATTIVE di SCHULTZ.</a:t>
            </a:r>
          </a:p>
        </p:txBody>
      </p:sp>
    </p:spTree>
    <p:extLst>
      <p:ext uri="{BB962C8B-B14F-4D97-AF65-F5344CB8AC3E}">
        <p14:creationId xmlns:p14="http://schemas.microsoft.com/office/powerpoint/2010/main" val="95415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A0DBD-F6EF-0141-8508-0E6AF002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348351"/>
            <a:ext cx="7652825" cy="789552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CELLULE OLFATTIVE di SCHULTZ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D473-C7EB-FC43-8219-78FB181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137903"/>
            <a:ext cx="8328074" cy="5487979"/>
          </a:xfrm>
        </p:spPr>
        <p:txBody>
          <a:bodyPr>
            <a:normAutofit/>
          </a:bodyPr>
          <a:lstStyle/>
          <a:p>
            <a:r>
              <a:rPr lang="it-IT" altLang="it-IT" b="1" dirty="0">
                <a:latin typeface="Chalkboard SE" panose="03050602040202020205" pitchFamily="66" charset="77"/>
              </a:rPr>
              <a:t>Sono NEURONI dai cui Corpi Cellulari si dipartono prolungamenti (ASSONI) che costituiscono le FIBRE del NERVO OLFATTIVO (1°paio di Nervi Cranici).</a:t>
            </a:r>
          </a:p>
          <a:p>
            <a:pPr marL="0" indent="0">
              <a:buNone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Nella loro porzione apicale si riscontrano prolungamenti (CILIA o PELI OLFATTIVI) che vengono in contatto con la secrezione glicoproteica delle GHIANDOLE di BOWMAN per la captazione delle molecole che vengono percepite dall’ Olfatto.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600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515762E-B446-4137-A266-D356EE6F0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0905" y="401205"/>
            <a:ext cx="5829300" cy="548878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MUCOSA  OLFATTIVA</a:t>
            </a:r>
            <a:br>
              <a:rPr lang="it-IT" altLang="it-IT" sz="3200" dirty="0">
                <a:latin typeface="Copperplate Gothic Bold" panose="020E0705020206020404" pitchFamily="34" charset="77"/>
              </a:rPr>
            </a:br>
            <a:r>
              <a:rPr lang="it-IT" altLang="it-IT" sz="3200" dirty="0">
                <a:latin typeface="Copperplate Gothic Bold" panose="020E0705020206020404" pitchFamily="34" charset="77"/>
              </a:rPr>
              <a:t>(OLFATTORIA)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C5042-DD65-4C97-8CC6-C8B7620F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176598"/>
            <a:ext cx="8719182" cy="54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7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6069734" y="769128"/>
            <a:ext cx="2240756" cy="13501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LATERALI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>
            <a:fillRect/>
          </a:stretch>
        </p:blipFill>
        <p:spPr bwMode="auto">
          <a:xfrm>
            <a:off x="464235" y="403590"/>
            <a:ext cx="5134086" cy="34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3861198"/>
            <a:ext cx="5032163" cy="24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0393" y="4234376"/>
            <a:ext cx="3523906" cy="19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FOSSA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PTERIGO-MAXILLO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(</a:t>
            </a: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-Palatina,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Sfeno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-Palatina)</a:t>
            </a:r>
          </a:p>
        </p:txBody>
      </p:sp>
    </p:spTree>
    <p:extLst>
      <p:ext uri="{BB962C8B-B14F-4D97-AF65-F5344CB8AC3E}">
        <p14:creationId xmlns:p14="http://schemas.microsoft.com/office/powerpoint/2010/main" val="232553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D3FA-3A29-A043-A9E9-4827062F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224204"/>
            <a:ext cx="8553157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 LATERALI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C7000-F6F7-4640-9EC4-A4D7CFA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3" y="1012874"/>
            <a:ext cx="8553157" cy="550046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FOSSA TEMPORALE: localizzata superiormente alla Arcata Zigomatica, formata da porzioni delle Ossa ZIGOMATICO e TEMPORALE. Contiene il Muscolo Temporale.</a:t>
            </a:r>
          </a:p>
          <a:p>
            <a:endParaRPr lang="it-IT" sz="3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FOSSA INFRATEMPORALE: situata inferiormente alla Arcata Zigomatica. Medialmente ad essa si localizza la Fossa 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Pterigo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Maxillo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-Palatina</a:t>
            </a:r>
          </a:p>
        </p:txBody>
      </p:sp>
    </p:spTree>
    <p:extLst>
      <p:ext uri="{BB962C8B-B14F-4D97-AF65-F5344CB8AC3E}">
        <p14:creationId xmlns:p14="http://schemas.microsoft.com/office/powerpoint/2010/main" val="317665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A74DC6-29E4-434E-AC57-4F9920B7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52" y="2456893"/>
            <a:ext cx="6372708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ARTICOLAZIONE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TEMPORO-MANDIBOLARE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(A T M)</a:t>
            </a:r>
          </a:p>
        </p:txBody>
      </p:sp>
    </p:spTree>
    <p:extLst>
      <p:ext uri="{BB962C8B-B14F-4D97-AF65-F5344CB8AC3E}">
        <p14:creationId xmlns:p14="http://schemas.microsoft.com/office/powerpoint/2010/main" val="53642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443" r="5554" b="2448"/>
          <a:stretch>
            <a:fillRect/>
          </a:stretch>
        </p:blipFill>
        <p:spPr bwMode="auto">
          <a:xfrm>
            <a:off x="1505243" y="131282"/>
            <a:ext cx="6358597" cy="6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7" t="1443" r="5554" b="2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912C0F-0159-4247-9435-5BFAF9DD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7" y="186126"/>
            <a:ext cx="3254766" cy="12395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EACE9B-681F-554E-9FF2-1532EA0A2F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08"/>
          <a:stretch>
            <a:fillRect/>
          </a:stretch>
        </p:blipFill>
        <p:spPr bwMode="auto">
          <a:xfrm>
            <a:off x="3478683" y="576776"/>
            <a:ext cx="5759029" cy="60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225CF-BBC2-9749-8155-BB197A28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18" y="1659988"/>
            <a:ext cx="3504020" cy="3599003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DIARTROSI dello SPLANCNOCRANIO, CLASSIFICATA come BI-CONDILOARTROSI, coinvolta nei meccanismi di APERTURA e CHIUSURA della BOCCA, come pure nei MOVIMENTI DI LATERALITA’ essenziali per un’adeguata masticazione</a:t>
            </a:r>
          </a:p>
        </p:txBody>
      </p:sp>
    </p:spTree>
    <p:extLst>
      <p:ext uri="{BB962C8B-B14F-4D97-AF65-F5344CB8AC3E}">
        <p14:creationId xmlns:p14="http://schemas.microsoft.com/office/powerpoint/2010/main" val="64873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F52A478-041D-2B4D-B135-BAD836EA9A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19700" y="1538288"/>
            <a:ext cx="2672954" cy="857250"/>
          </a:xfrm>
        </p:spPr>
        <p:txBody>
          <a:bodyPr/>
          <a:lstStyle/>
          <a:p>
            <a:r>
              <a:rPr lang="it-IT" altLang="it-IT" sz="2400" dirty="0">
                <a:solidFill>
                  <a:schemeClr val="tx1"/>
                </a:solidFill>
                <a:latin typeface="Arial Black" panose="020B0604020202020204" pitchFamily="34" charset="0"/>
              </a:rPr>
              <a:t>MANDIBOLA </a:t>
            </a:r>
          </a:p>
        </p:txBody>
      </p:sp>
      <p:pic>
        <p:nvPicPr>
          <p:cNvPr id="33797" name="Picture 5" descr="15916002">
            <a:extLst>
              <a:ext uri="{FF2B5EF4-FFF2-40B4-BE49-F238E27FC236}">
                <a16:creationId xmlns:a16="http://schemas.microsoft.com/office/drawing/2014/main" id="{D47007F0-39CF-734D-8FB8-52ACB07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06115"/>
            <a:ext cx="5070249" cy="32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A027F60">
            <a:extLst>
              <a:ext uri="{FF2B5EF4-FFF2-40B4-BE49-F238E27FC236}">
                <a16:creationId xmlns:a16="http://schemas.microsoft.com/office/drawing/2014/main" id="{FFC49A9A-7EFB-1649-8E23-0BC6CDD7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6" y="3387327"/>
            <a:ext cx="6710268" cy="31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3F50924-C034-8E4C-BAE3-81CB5EC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12" y="3928780"/>
            <a:ext cx="251677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POSTERIORE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5E127680-6D03-894E-89AA-5A94557A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927" y="542612"/>
            <a:ext cx="13195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45821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91B95F4-5990-1E4D-9201-5289156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31" y="280475"/>
            <a:ext cx="6642738" cy="864096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MANDIBOLA</a:t>
            </a:r>
            <a:br>
              <a:rPr lang="it-IT" sz="3200" b="1" dirty="0">
                <a:latin typeface="Chalkboard SE" panose="03050602040202020205" pitchFamily="66" charset="77"/>
              </a:rPr>
            </a:br>
            <a:r>
              <a:rPr lang="it-IT" sz="3200" b="1" dirty="0">
                <a:latin typeface="Chalkboard SE" panose="03050602040202020205" pitchFamily="66" charset="77"/>
              </a:rPr>
              <a:t>(Mascellare Inferiore)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186FA0-4170-034E-9CEF-1CC896C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399735"/>
            <a:ext cx="8651631" cy="545826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MANDIBOLA è un osso Irregolare, Impari.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Presenta un CORPO, orientato su un piano orizzontale, dal quale, postero-superiormente, si dipartono le due BRANCHE MONTANTI (o RAMI), alla cui sommità si trovano il CONDILO (coinvolto nella ATM) ed il PROCESSO CORONOIDEO (inserzione del Muscolo Masticatore TEMPORALE).</a:t>
            </a:r>
          </a:p>
        </p:txBody>
      </p:sp>
    </p:spTree>
    <p:extLst>
      <p:ext uri="{BB962C8B-B14F-4D97-AF65-F5344CB8AC3E}">
        <p14:creationId xmlns:p14="http://schemas.microsoft.com/office/powerpoint/2010/main" val="77382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519626"/>
            <a:ext cx="6743700" cy="7429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 A. T. M.)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753274"/>
            <a:ext cx="8865160" cy="49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8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ARTICOLAZIONE 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TEMPORO-MANDIBOLARE (ATM)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2" y="1229781"/>
            <a:ext cx="8693835" cy="5628219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colloca nell’ambito del Complesso </a:t>
            </a:r>
            <a:r>
              <a:rPr lang="it-IT" sz="2600" dirty="0" err="1">
                <a:latin typeface="Copperplate Gothic Bold" panose="020E0705020206020404" pitchFamily="34" charset="77"/>
              </a:rPr>
              <a:t>Osteo</a:t>
            </a:r>
            <a:r>
              <a:rPr lang="it-IT" sz="2600" dirty="0">
                <a:latin typeface="Copperplate Gothic Bold" panose="020E0705020206020404" pitchFamily="34" charset="77"/>
              </a:rPr>
              <a:t>-</a:t>
            </a:r>
            <a:r>
              <a:rPr lang="it-IT" sz="2600" dirty="0" err="1">
                <a:latin typeface="Copperplate Gothic Bold" panose="020E0705020206020404" pitchFamily="34" charset="77"/>
              </a:rPr>
              <a:t>Artro</a:t>
            </a:r>
            <a:r>
              <a:rPr lang="it-IT" sz="2600" dirty="0">
                <a:latin typeface="Copperplate Gothic Bold" panose="020E0705020206020404" pitchFamily="34" charset="77"/>
              </a:rPr>
              <a:t>-Neuro-Muscolare Temporo-Mandibolare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Come Capi Articolari sono coinvolti il CONDILO della BRANCA MONTANTE della MANDIBOLA e la FOSSA MANDIBOLARE dell’ OSSO TEMPORALE.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Tra i 2 capi articolari si interpone un DISCO di CARTILAGINE FIBROSA.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rinforzata da LEGAMENTI, anche a distanza.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agiscono numerosi Muscoli Striati Scheletrici</a:t>
            </a:r>
          </a:p>
          <a:p>
            <a:endParaRPr lang="it-IT" sz="21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52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6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 T M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MOVIMENTI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29" y="1356390"/>
            <a:ext cx="8862646" cy="56844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L’ ATM è una DIARTROSI, in particolare è definita una BI-CONDILOARTROSI.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Consente l’ ESTENSIONE nell’abbassamento della Mandibola per l’ Apertura della Bocca; la FLESSIONE nell’ innalzamento della Mandibola nella chiusura della Bocca.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Sono possibili anche lo spostamento in AVANTI ed INDIETRO, come pure i Movimenti di LATERALITA’ nei processi di masticazione del cibo tramite i denti molari</a:t>
            </a:r>
          </a:p>
        </p:txBody>
      </p:sp>
    </p:spTree>
    <p:extLst>
      <p:ext uri="{BB962C8B-B14F-4D97-AF65-F5344CB8AC3E}">
        <p14:creationId xmlns:p14="http://schemas.microsoft.com/office/powerpoint/2010/main" val="241243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0CAA2FEB-1FAF-2545-B6E0-89AD1B77E1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0488" y="881063"/>
            <a:ext cx="3518297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</a:t>
            </a:r>
            <a:b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IOIDE (JOIDE)</a:t>
            </a:r>
          </a:p>
        </p:txBody>
      </p:sp>
      <p:pic>
        <p:nvPicPr>
          <p:cNvPr id="37893" name="Picture 5" descr="9 intelaiatura ossea della testa e del collo">
            <a:extLst>
              <a:ext uri="{FF2B5EF4-FFF2-40B4-BE49-F238E27FC236}">
                <a16:creationId xmlns:a16="http://schemas.microsoft.com/office/drawing/2014/main" id="{F5568530-019C-4D44-8544-0CAEE0A4A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73" y="-66741"/>
            <a:ext cx="3612996" cy="46304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A544099A">
            <a:extLst>
              <a:ext uri="{FF2B5EF4-FFF2-40B4-BE49-F238E27FC236}">
                <a16:creationId xmlns:a16="http://schemas.microsoft.com/office/drawing/2014/main" id="{AD771DDE-6CDB-EA49-977D-41F9DB46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7" y="3838226"/>
            <a:ext cx="4918878" cy="28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Line 8">
            <a:extLst>
              <a:ext uri="{FF2B5EF4-FFF2-40B4-BE49-F238E27FC236}">
                <a16:creationId xmlns:a16="http://schemas.microsoft.com/office/drawing/2014/main" id="{3B316F86-2B8E-3446-AA0E-90CAA8B5D4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6328" y="2141074"/>
            <a:ext cx="3995738" cy="1512094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A1C4E8C4-D9BD-D849-A233-CDAFFE90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16" y="2294336"/>
            <a:ext cx="323850" cy="378619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5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B67F8BA-D221-9547-A6E1-4F50D32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42" y="139799"/>
            <a:ext cx="6777372" cy="1113588"/>
          </a:xfrm>
        </p:spPr>
        <p:txBody>
          <a:bodyPr/>
          <a:lstStyle/>
          <a:p>
            <a:pPr algn="ctr"/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OSSO IOIDE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A87152C-110D-C048-8B8B-616888F2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70671"/>
            <a:ext cx="8707901" cy="5887329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Osso IRREGOLARE, grossolanamente a forma di ferro di cavallo, situato nella regione Cervicale, all’ altezza della 4a vertebra cervicale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Vi si inseriscono i MUSCOLI SOPRAIOIDEI (coinvolti nella formazione del pavimento della Cavità Orale e nell’ azione di abbassamento della Mandibola nella apertura della Bocca); ed i MUSCOLI SOTTOIOIDEI, </a:t>
            </a:r>
            <a:r>
              <a:rPr lang="it-IT" b="1" dirty="0" err="1">
                <a:latin typeface="Chalkboard SE" panose="03050602040202020205" pitchFamily="66" charset="77"/>
              </a:rPr>
              <a:t>nonchè</a:t>
            </a:r>
            <a:r>
              <a:rPr lang="it-IT" b="1" dirty="0">
                <a:latin typeface="Chalkboard SE" panose="03050602040202020205" pitchFamily="66" charset="77"/>
              </a:rPr>
              <a:t> la LARINGE con la sua Cartilagine TIROIDE. I Muscoli Sottoioidei provvedono a spostare opportunamente sia l’ osso Ioide sia la Laringe nel processo di Deglutizione. </a:t>
            </a:r>
          </a:p>
        </p:txBody>
      </p:sp>
    </p:spTree>
    <p:extLst>
      <p:ext uri="{BB962C8B-B14F-4D97-AF65-F5344CB8AC3E}">
        <p14:creationId xmlns:p14="http://schemas.microsoft.com/office/powerpoint/2010/main" val="2703473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E8DB8C-44C6-064C-BC05-57343062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4" y="724076"/>
            <a:ext cx="2970330" cy="1200150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CHE AGISCONO SULLA  A.T.M.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26D7C0C-F43C-044F-A085-92D3F487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754" y="1966814"/>
            <a:ext cx="4175132" cy="376840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MASTICATORI innalzano la mandibola e provvedono ai suoi spostamenti laterali e di protrusione e retrusione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SOPRAIOIDEI, che si inseriscono sulla struttura ossea associata al cranio, che è l’osso IOIDE, provvedono ad abbassare la mandibola nella APERTURA della bocca.</a:t>
            </a:r>
          </a:p>
        </p:txBody>
      </p:sp>
      <p:pic>
        <p:nvPicPr>
          <p:cNvPr id="11" name="Picture 1" descr="1006">
            <a:extLst>
              <a:ext uri="{FF2B5EF4-FFF2-40B4-BE49-F238E27FC236}">
                <a16:creationId xmlns:a16="http://schemas.microsoft.com/office/drawing/2014/main" id="{B8517A1A-96C5-5C4D-8BC7-4E7C99D1D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82" y="258359"/>
            <a:ext cx="4354190" cy="341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1009">
            <a:extLst>
              <a:ext uri="{FF2B5EF4-FFF2-40B4-BE49-F238E27FC236}">
                <a16:creationId xmlns:a16="http://schemas.microsoft.com/office/drawing/2014/main" id="{A4CA69B2-D5FA-9B4C-9718-9D5B02546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/>
          <a:stretch/>
        </p:blipFill>
        <p:spPr>
          <a:xfrm>
            <a:off x="5866227" y="3402939"/>
            <a:ext cx="2542735" cy="326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2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280474"/>
            <a:ext cx="9143999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ABBASSATORI (SOPRAIOIDEI) ed INNALZATORI (MASTICATORI) della MANDIBOLA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3028"/>
            <a:ext cx="9143999" cy="521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1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691D-A86C-ED4D-81A1-A146B5CC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63" y="256878"/>
            <a:ext cx="6696743" cy="77219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Copperplate Gothic Bold" panose="020E0705020206020404" pitchFamily="34" charset="77"/>
              </a:rPr>
              <a:t>NASO ESTERNO</a:t>
            </a:r>
            <a:br>
              <a:rPr lang="it-IT" sz="2800" dirty="0">
                <a:latin typeface="Copperplate Gothic Bold" panose="020E0705020206020404" pitchFamily="34" charset="77"/>
              </a:rPr>
            </a:br>
            <a:r>
              <a:rPr lang="it-IT" sz="2800" dirty="0">
                <a:latin typeface="Copperplate Gothic Bold" panose="020E0705020206020404" pitchFamily="34" charset="77"/>
              </a:rPr>
              <a:t>(Piramide Nasale)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C286A-081F-DF48-B7E7-DB425C6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1336431"/>
            <a:ext cx="7512147" cy="516284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halkboard SE" panose="03050602040202020205" pitchFamily="66" charset="77"/>
              </a:rPr>
              <a:t>Struttura di forma piramidale che completa il Massiccio Faciale anteriormente alla cosiddetta Apertura Piriforme delle Cavità Nasali.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Su di un supporto osseo costituito dall’ Osso Mascellare, Ossa Nasali e la Cartilagine del Setto Nasale, si inseriscono le CARTILAGINI LATERALI e ALARI, nonché del tessuto Adiposo a completare l’ Orifizio del Vestibolo (Narice).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A livello delle NARICI, lunghi peli (Vibrisse) formano una barriera fisica nei confronti di strutture potenzialmente dannose che potrebbero compenetrare le Vie Aeree.</a:t>
            </a:r>
          </a:p>
        </p:txBody>
      </p:sp>
    </p:spTree>
    <p:extLst>
      <p:ext uri="{BB962C8B-B14F-4D97-AF65-F5344CB8AC3E}">
        <p14:creationId xmlns:p14="http://schemas.microsoft.com/office/powerpoint/2010/main" val="1325088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43" y="111663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MASTICATORI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7" y="793203"/>
            <a:ext cx="8721970" cy="5910053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MASSETERE, TEMPORALE, PTERIGOIDEO ESTERNO (o LATERALE), PTERIGOIDEO INTERNO (o MEDIALE).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Provvedono ad INNALZARE la MANDIBOLA nell’ azione di CHIUSURA della BOCCA.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Un’ altra azione esplicata è quella di PROTRUSIONE della Mandibola (tramite gli PTERIGOIDEI, nella fase di ampia apertura della bocca) e la sua RETRAZIONE (tramite il TEMPORALE nella chiusura della bocca).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</a:t>
            </a:r>
          </a:p>
        </p:txBody>
      </p:sp>
    </p:spTree>
    <p:extLst>
      <p:ext uri="{BB962C8B-B14F-4D97-AF65-F5344CB8AC3E}">
        <p14:creationId xmlns:p14="http://schemas.microsoft.com/office/powerpoint/2010/main" val="2550640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88" y="182002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012874"/>
            <a:ext cx="8412480" cy="5669279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321431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11" y="367949"/>
            <a:ext cx="5826919" cy="681540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049490"/>
            <a:ext cx="8623496" cy="56185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112922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47114" y="308610"/>
            <a:ext cx="7835704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ASPETTI della MIMICA FACIALE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" y="1283307"/>
            <a:ext cx="3243585" cy="38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51" y="2278966"/>
            <a:ext cx="5364750" cy="36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02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C58E4-E8FA-4F49-9599-437CFB89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6" y="684710"/>
            <a:ext cx="8750104" cy="69311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MIMICI DEL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MASSICCIO FACIALE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CAB37-9957-C749-A7B7-126BE2F6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0664"/>
            <a:ext cx="9010481" cy="532462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Sono strutture muscolari striate scheletriche che provvedono a modificare la morfologia della cute della regione del massiccio faciale (ossia del volto), al fine non solo di modificarne la cosiddetta mimica, ma anche di garantire funzioni biologiche essenziali, quale è l’ atto della SUZIONE esplicato dal Muscolo BUCCINATORE, localizzato nella guancia.</a:t>
            </a:r>
          </a:p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Nel Collo il Muscolo PLATISMA è localizzato anteriormente ai muscoli IOIDEI</a:t>
            </a:r>
          </a:p>
        </p:txBody>
      </p:sp>
    </p:spTree>
    <p:extLst>
      <p:ext uri="{BB962C8B-B14F-4D97-AF65-F5344CB8AC3E}">
        <p14:creationId xmlns:p14="http://schemas.microsoft.com/office/powerpoint/2010/main" val="1889856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825" y="205100"/>
            <a:ext cx="6172200" cy="5715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 PLATISMA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5" y="1139484"/>
            <a:ext cx="8708873" cy="55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3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BB54A64-7112-1147-AF30-DEE5513D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780929"/>
            <a:ext cx="5826919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CAVITA’  ORALE</a:t>
            </a:r>
          </a:p>
        </p:txBody>
      </p:sp>
    </p:spTree>
    <p:extLst>
      <p:ext uri="{BB962C8B-B14F-4D97-AF65-F5344CB8AC3E}">
        <p14:creationId xmlns:p14="http://schemas.microsoft.com/office/powerpoint/2010/main" val="1757945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038226"/>
            <a:ext cx="2753916" cy="153233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ORALE e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FORMAZIONI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CONNESSE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26531"/>
            <a:ext cx="2857500" cy="3086100"/>
          </a:xfrm>
          <a:ln/>
        </p:spPr>
        <p:txBody>
          <a:bodyPr/>
          <a:lstStyle/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Labbra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Guance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Vestibolo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Arcate dento-gengivali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Cavità orale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Palato duro e molle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Lingua</a:t>
            </a:r>
          </a:p>
          <a:p>
            <a:pPr marL="255985" indent="-254794">
              <a:spcBef>
                <a:spcPts val="338"/>
              </a:spcBef>
              <a:buClrTx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endParaRPr lang="it-IT" altLang="it-IT" sz="135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857250"/>
            <a:ext cx="42195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141936" y="2022874"/>
            <a:ext cx="3726656" cy="86796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195514" y="2888456"/>
            <a:ext cx="3780235" cy="2106216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2195514" y="2778919"/>
            <a:ext cx="2646760" cy="328613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0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22EA3-2A32-294D-BB81-1B5A9109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80476"/>
            <a:ext cx="5826919" cy="62753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CAVITA’  ORALE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A136-7B16-704F-95D4-A4BE986F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012874"/>
            <a:ext cx="8806375" cy="5655212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E’ un Organo Cavo del Sistema Digerente.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Consta di una Cavità Orale propriamente detta ed un VESTIBOLO.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Il VESTIBOLO della Cavità Orale è quello spazio localizzato tra le GUANCE (lateralmente), le LABBRA (anteriormente) e le ARCATE GENGIVO-DENTARIE (Dento-Gengivali). La Mucosa del Vestibolo si rilette (ossia, trapassa) sulla Mucosa Gengivale a livello dei FORNICI e, sul piano mediano, presenta gli ispessimenti dei FRENULI LABIALI Superiore ed Inferiore.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 comunicazione tra Vestibolo e Cavità Orale avviene tramite gli Spazi Interdentali e lo Spazio Retro-Molare</a:t>
            </a:r>
          </a:p>
        </p:txBody>
      </p:sp>
    </p:spTree>
    <p:extLst>
      <p:ext uri="{BB962C8B-B14F-4D97-AF65-F5344CB8AC3E}">
        <p14:creationId xmlns:p14="http://schemas.microsoft.com/office/powerpoint/2010/main" val="2930153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6837" y="267415"/>
            <a:ext cx="5829300" cy="6477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915115"/>
            <a:ext cx="6921305" cy="581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69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E8BF87-8F1D-4D56-9E8D-1C70CA73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488" y="280474"/>
            <a:ext cx="6723459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700" b="1" dirty="0">
                <a:latin typeface="Chalkboard SE" panose="03050602040202020205" pitchFamily="66" charset="77"/>
                <a:cs typeface="Gurmukhi Sangam MN" pitchFamily="2" charset="0"/>
              </a:rPr>
              <a:t>NASO ESTERNO e CAVITA’ NASALI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3FBBD-678A-452E-82A0-7C62356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1592797"/>
            <a:ext cx="3361182" cy="221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DB589DB-0724-4CDB-A78D-9DE92623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7619"/>
            <a:ext cx="3158729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D3B220F-01AE-4C17-822A-A3AD99BD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70" y="3800475"/>
            <a:ext cx="272653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4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252340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998806"/>
            <a:ext cx="8651631" cy="5711483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anteriormente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Il Muscolo prevalente è l’ Orbicolare delle Labbra, che deriva dal muscolo Buccinatore.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Ciascun Labbro (SUPERIORE ed INFERIORE) è caratterizzato da una porzione di passaggio dalla CUTE alla MUCOSA del VESTIBOLO orale, di colorito differente, che costituisce il PROLABIO.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58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98244" y="215449"/>
            <a:ext cx="3267075" cy="85725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GUANCE</a:t>
            </a:r>
            <a:r>
              <a:rPr lang="it-IT" altLang="it-IT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00548"/>
            <a:ext cx="2893547" cy="39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</a:rPr>
              <a:t>Formazioni muscolo-membranose tese fra l’ osso mascellare, la mandibola e l’ arcata zigomatica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/>
          </a:p>
          <a:p>
            <a:pPr lvl="1" indent="-341710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29039"/>
          <a:stretch/>
        </p:blipFill>
        <p:spPr bwMode="auto">
          <a:xfrm>
            <a:off x="2893547" y="970671"/>
            <a:ext cx="6134396" cy="5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1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99" y="393017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GUANCE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9"/>
            <a:ext cx="8735818" cy="55540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LATERALMENTE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L’ impalcatura muscolare è data dai Muscoli MASSETERE e BUCCINATORE, con l’ interposizione del Tessuto Adiposo di </a:t>
            </a:r>
            <a:r>
              <a:rPr lang="it-IT" b="1" dirty="0" err="1">
                <a:latin typeface="Chalkboard SE" panose="03050602040202020205" pitchFamily="66" charset="77"/>
              </a:rPr>
              <a:t>Bichat</a:t>
            </a:r>
            <a:r>
              <a:rPr lang="it-IT" b="1" dirty="0">
                <a:latin typeface="Chalkboard SE" panose="03050602040202020205" pitchFamily="66" charset="77"/>
              </a:rPr>
              <a:t> (</a:t>
            </a:r>
            <a:r>
              <a:rPr lang="it-IT" b="1" dirty="0" err="1">
                <a:latin typeface="Chalkboard SE" panose="03050602040202020205" pitchFamily="66" charset="77"/>
              </a:rPr>
              <a:t>piu’</a:t>
            </a:r>
            <a:r>
              <a:rPr lang="it-IT" b="1" dirty="0">
                <a:latin typeface="Chalkboard SE" panose="03050602040202020205" pitchFamily="66" charset="77"/>
              </a:rPr>
              <a:t> voluminoso nei bambini).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Si tendono tra l’ Osso MASCELLARE, la MANDIBOLA e l’ ARCATA ZIGOMATICA</a:t>
            </a:r>
          </a:p>
        </p:txBody>
      </p:sp>
    </p:spTree>
    <p:extLst>
      <p:ext uri="{BB962C8B-B14F-4D97-AF65-F5344CB8AC3E}">
        <p14:creationId xmlns:p14="http://schemas.microsoft.com/office/powerpoint/2010/main" val="2649870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F8E98-6606-474E-B997-C5BADE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96069"/>
            <a:ext cx="6777372" cy="84355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ORALE </a:t>
            </a:r>
            <a:b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Propriamente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FC280-A8AF-DB4A-A365-E77F77B1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" y="1330276"/>
            <a:ext cx="8377303" cy="5331655"/>
          </a:xfrm>
        </p:spPr>
        <p:txBody>
          <a:bodyPr>
            <a:noAutofit/>
          </a:bodyPr>
          <a:lstStyle/>
          <a:p>
            <a:r>
              <a:rPr lang="it-IT" sz="2400" dirty="0">
                <a:latin typeface="Copperplate Gothic Bold" panose="020E0705020206020404" pitchFamily="34" charset="77"/>
              </a:rPr>
              <a:t>Vi si possono descrivere: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LIMITI ANTERIORE e LATERALI che la separano dal Vestibolo e sono costituiti dalle ARCATE GENGIVO-DENTALI;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VOLTA o TETTO (coincide con il Pavimento delle Cavità Nasali), costituito dal PALATO DURO (Osseo) che si continua posteriormente con il PALATO MOLLE;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PAVIMENTO, prevalentemente MUSCOLARE, in gran parte ricoperto dalla Lingua;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LIMITE POSTERIORE all’ ISTMO DELLE FAUCI, che immette nella retrostante </a:t>
            </a:r>
            <a:r>
              <a:rPr lang="it-IT" sz="2400" dirty="0" err="1">
                <a:latin typeface="Copperplate Gothic Bold" panose="020E0705020206020404" pitchFamily="34" charset="77"/>
              </a:rPr>
              <a:t>OroFaringe</a:t>
            </a:r>
            <a:r>
              <a:rPr lang="it-IT" sz="2400" dirty="0">
                <a:latin typeface="Copperplate Gothic Bold" panose="020E07050202060204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192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A0F64-4F58-DB40-9744-9CA20EF0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262"/>
            <a:ext cx="6858000" cy="66248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AF13-3E17-4349-85FF-5783EB28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252025"/>
            <a:ext cx="8693834" cy="5458264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Anteriormente si descrive il PALATO DURO, costituito da porzioni delle Ossa MASCELLARE e PALATINO.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Posteriormente il Palato Duro si prosegue col PALATO MOLLE (VELO PALATINO o VELO PENDULO): su un’impalcatura fibrosa (Aponeurosi Palatina) si inseriscono Muscoli Striati Scheletrici (TENSORE, ELEVATORE ed il Muscolo dell’ UGOLA, che è un rilievo conico mediano del Velo stesso). La funzione del Palato Molle è di sollevarsi nella deglutizione e chiudere l’ accesso alla </a:t>
            </a:r>
            <a:r>
              <a:rPr lang="it-IT" sz="2600" b="1" dirty="0" err="1">
                <a:latin typeface="Gurmukhi Sangam MN" pitchFamily="2" charset="0"/>
                <a:cs typeface="Gurmukhi Sangam MN" pitchFamily="2" charset="0"/>
              </a:rPr>
              <a:t>RinoFaringe</a:t>
            </a:r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Il Palato Molle rappresenta il Limite Superiore dell’ Istmo delle Fauci. Si prolunga infero-lateralmente con le Arcate PALATO-GLOSSA e PALATO-FARINGEA.  </a:t>
            </a:r>
          </a:p>
        </p:txBody>
      </p:sp>
    </p:spTree>
    <p:extLst>
      <p:ext uri="{BB962C8B-B14F-4D97-AF65-F5344CB8AC3E}">
        <p14:creationId xmlns:p14="http://schemas.microsoft.com/office/powerpoint/2010/main" val="3155249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17520" y="2707481"/>
            <a:ext cx="2743200" cy="938213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i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PALATO</a:t>
            </a:r>
            <a:r>
              <a:rPr lang="it-IT" altLang="it-IT" sz="3200" b="1" i="1" dirty="0">
                <a:solidFill>
                  <a:srgbClr val="FFFF00"/>
                </a:solidFill>
                <a:latin typeface="Gurmukhi Sangam MN" pitchFamily="2" charset="0"/>
                <a:cs typeface="Gurmukhi Sangam MN" pitchFamily="2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03" y="172918"/>
            <a:ext cx="5746754" cy="30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70" y="3176588"/>
            <a:ext cx="5425188" cy="34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6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FC16E6-A776-164B-87E0-FBD252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9" y="229213"/>
            <a:ext cx="7067950" cy="573528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7E3AB6-9557-CC4A-80B5-FD9F4600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083212"/>
            <a:ext cx="8510953" cy="5570806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Occupato in gran parte dal volume della Lingua.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Sollevata la LINGUA, si descrive il cosiddetto SOLCO SOTTOLINGUALE, nella cui profondità si localizzano i MUSCOLI del PAVIMENTO, le GHIANDOLE SALIVARI MAGGIORI SOTTOMANDIBOLARE e SOTTOLINGUALE, Formazioni Vascolari e Nervose.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si nota il Rilievo della Caruncola Linguale con gli ulteriori rilievi degli Sbocchi dei Dotti Escretori delle Ghiandole Salivari.</a:t>
            </a:r>
          </a:p>
        </p:txBody>
      </p:sp>
    </p:spTree>
    <p:extLst>
      <p:ext uri="{BB962C8B-B14F-4D97-AF65-F5344CB8AC3E}">
        <p14:creationId xmlns:p14="http://schemas.microsoft.com/office/powerpoint/2010/main" val="647962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31521" y="550483"/>
            <a:ext cx="7990448" cy="80129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3051" b="23023"/>
          <a:stretch/>
        </p:blipFill>
        <p:spPr bwMode="auto">
          <a:xfrm>
            <a:off x="1448972" y="1116339"/>
            <a:ext cx="6260123" cy="56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03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74320" y="222518"/>
            <a:ext cx="859536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2000251"/>
            <a:ext cx="3028950" cy="6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9" y="1491175"/>
            <a:ext cx="8473716" cy="49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3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-182879" y="1125416"/>
            <a:ext cx="3406946" cy="2081078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endParaRPr lang="it-IT" altLang="it-IT" sz="2800" b="1" dirty="0">
              <a:solidFill>
                <a:schemeClr val="tx1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6" y="492369"/>
            <a:ext cx="6032634" cy="63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82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7962" r="43097" b="68805"/>
          <a:stretch/>
        </p:blipFill>
        <p:spPr bwMode="auto">
          <a:xfrm>
            <a:off x="1277635" y="852306"/>
            <a:ext cx="6590009" cy="51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63" t="1447" r="14603" b="5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169CF-481B-E243-A53D-5932387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23" y="184156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MUSCOLI DEL PAVIMENTO DELLA CAVITA’ 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E8935-5B58-F643-B1D5-FF81EE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2" y="1221972"/>
            <a:ext cx="8468751" cy="5542671"/>
          </a:xfrm>
        </p:spPr>
        <p:txBody>
          <a:bodyPr>
            <a:normAutofit/>
          </a:bodyPr>
          <a:lstStyle/>
          <a:p>
            <a:r>
              <a:rPr lang="it-IT" b="1" dirty="0">
                <a:latin typeface="Copperplate Gothic Bold" panose="020E0705020206020404" pitchFamily="34" charset="77"/>
              </a:rPr>
              <a:t>Sono coinvolti nell’ abbassamento della mandibola.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Il </a:t>
            </a:r>
            <a:r>
              <a:rPr lang="it-IT" b="1" dirty="0" err="1">
                <a:latin typeface="Copperplate Gothic Bold" panose="020E0705020206020404" pitchFamily="34" charset="77"/>
              </a:rPr>
              <a:t>piu’</a:t>
            </a:r>
            <a:r>
              <a:rPr lang="it-IT" b="1" dirty="0">
                <a:latin typeface="Copperplate Gothic Bold" panose="020E0705020206020404" pitchFamily="34" charset="77"/>
              </a:rPr>
              <a:t> esteso è il MILOIOIDEO.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Altri Muscoli sono il GENIO-IOIDEO, DIGASTRICO, STILOIOIDEO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Appartengono al Gruppo dei Muscoli SOPRAIOIDEI</a:t>
            </a:r>
          </a:p>
        </p:txBody>
      </p:sp>
    </p:spTree>
    <p:extLst>
      <p:ext uri="{BB962C8B-B14F-4D97-AF65-F5344CB8AC3E}">
        <p14:creationId xmlns:p14="http://schemas.microsoft.com/office/powerpoint/2010/main" val="734074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C741A-2AAB-6243-9FB1-AB62264B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54" y="170027"/>
            <a:ext cx="5826919" cy="707582"/>
          </a:xfrm>
        </p:spPr>
        <p:txBody>
          <a:bodyPr/>
          <a:lstStyle/>
          <a:p>
            <a:pPr algn="ctr"/>
            <a:r>
              <a:rPr lang="it-IT" sz="3000" b="1" dirty="0">
                <a:latin typeface="Chalkboard SE" panose="03050602040202020205" pitchFamily="66" charset="77"/>
              </a:rPr>
              <a:t>ISTMO DELLE FAUCI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D9767-C24C-3041-B78F-378073D1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8"/>
            <a:ext cx="8679766" cy="5542670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il LIMITE POSTERIORE della Cavità Orale, da cui ci si immette nella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OroFaringe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delimitato :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Superiormente, PALATO MOLLE 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Lateralmente, Arcate PALATO-GLOSSA e PALATO-FARINGEA. Tra le due, da entrambi i lati, si localizzano le TONSILLE PALATINE, organi pieni a cospicua componente linfoide, appartenente al cosiddetto Anello Linfoide (Linfatico) di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Waldeyer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Inferiormente, RADICE LINGUALE con la TONSILLA LINGUALE.</a:t>
            </a:r>
          </a:p>
        </p:txBody>
      </p:sp>
    </p:spTree>
    <p:extLst>
      <p:ext uri="{BB962C8B-B14F-4D97-AF65-F5344CB8AC3E}">
        <p14:creationId xmlns:p14="http://schemas.microsoft.com/office/powerpoint/2010/main" val="406601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A532-5CD6-DA40-AEC3-9A8C59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3" y="429230"/>
            <a:ext cx="6857999" cy="78830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ANATOMIA  MICROSCOPICA 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della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CAVITA’  ORALE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8B9F0-1E97-9545-9648-4EC59B84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" y="1702191"/>
            <a:ext cx="8525022" cy="4656406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Tonaca Mucosa consta di Epitelio PAVIMENTOSO PLURISTRATIFICATO parzialmente CHERATINIZZATO nei punti di maggiore usura Meccanica e Termica (Palato Duro, Gengive, Guance nel punto in cui si verifica l’ Occlusione tra le Arcate Dentarie).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Nel CONNETTIVO della Lamina Propria e della Sottomucosa si ritrovano Ghiandole a Secrezione Mista Siero-Mucosa</a:t>
            </a:r>
          </a:p>
        </p:txBody>
      </p:sp>
    </p:spTree>
    <p:extLst>
      <p:ext uri="{BB962C8B-B14F-4D97-AF65-F5344CB8AC3E}">
        <p14:creationId xmlns:p14="http://schemas.microsoft.com/office/powerpoint/2010/main" val="3472691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766198" y="223803"/>
            <a:ext cx="3670697" cy="656034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L I </a:t>
            </a:r>
            <a:r>
              <a:rPr lang="it-IT" altLang="it-IT" sz="3200" b="1" dirty="0" err="1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N</a:t>
            </a: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 G U 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2" y="735793"/>
            <a:ext cx="7043216" cy="612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0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D5444-50E8-BC48-8819-B008439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543" y="170027"/>
            <a:ext cx="5826919" cy="6535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L I </a:t>
            </a:r>
            <a:r>
              <a:rPr lang="it-IT" dirty="0" err="1">
                <a:latin typeface="Copperplate Gothic Bold" panose="020E0705020206020404" pitchFamily="34" charset="77"/>
              </a:rPr>
              <a:t>N</a:t>
            </a:r>
            <a:r>
              <a:rPr lang="it-IT" dirty="0">
                <a:latin typeface="Copperplate Gothic Bold" panose="020E0705020206020404" pitchFamily="34" charset="77"/>
              </a:rPr>
              <a:t> G U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B4252-F659-FC48-804D-77644A51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94" y="1111991"/>
            <a:ext cx="8398412" cy="5746009"/>
          </a:xfrm>
        </p:spPr>
        <p:txBody>
          <a:bodyPr>
            <a:noAutofit/>
          </a:bodyPr>
          <a:lstStyle/>
          <a:p>
            <a:r>
              <a:rPr lang="it-IT" sz="2400" b="1" dirty="0">
                <a:latin typeface="Chalkboard" panose="03050602040202020205" pitchFamily="66" charset="77"/>
              </a:rPr>
              <a:t>È un voluminoso Organo MUSCOLO-FIBROSO (Muscolo-Membranoso) localizzato sul Pavimento Orale.</a:t>
            </a:r>
          </a:p>
          <a:p>
            <a:r>
              <a:rPr lang="it-IT" sz="2400" b="1" dirty="0">
                <a:latin typeface="Chalkboard" panose="03050602040202020205" pitchFamily="66" charset="77"/>
              </a:rPr>
              <a:t>Prende inserzione all’ OSSO IOIDE con la porzione definita BASE Linguale. Dall’ Osso Ioide si dipartono DUE strutture fibrose, disposte tra loro ad angolo retto (Membrana IO-GLOSSA e Setto LONGITUDINALE).</a:t>
            </a:r>
          </a:p>
          <a:p>
            <a:r>
              <a:rPr lang="it-IT" sz="2400" b="1" dirty="0">
                <a:latin typeface="Chalkboard" panose="03050602040202020205" pitchFamily="66" charset="77"/>
              </a:rPr>
              <a:t>Oltre alla Base si descrivono, in direzione postero-anteriore, nella cosiddetta Porzione Libera:</a:t>
            </a:r>
          </a:p>
          <a:p>
            <a:pPr marL="342900" indent="-342900">
              <a:buFontTx/>
              <a:buChar char="-"/>
            </a:pPr>
            <a:r>
              <a:rPr lang="it-IT" sz="2400" b="1" dirty="0">
                <a:latin typeface="Chalkboard" panose="03050602040202020205" pitchFamily="66" charset="77"/>
              </a:rPr>
              <a:t>RADICE LINGUALE a livello dell’ Istmo delle Fauci</a:t>
            </a:r>
          </a:p>
          <a:p>
            <a:pPr>
              <a:buFontTx/>
              <a:buChar char="-"/>
            </a:pPr>
            <a:r>
              <a:rPr lang="it-IT" sz="2400" b="1" dirty="0">
                <a:latin typeface="Chalkboard" panose="03050602040202020205" pitchFamily="66" charset="77"/>
              </a:rPr>
              <a:t>CORPO LINGUALE, la porzione </a:t>
            </a:r>
            <a:r>
              <a:rPr lang="it-IT" sz="2400" b="1" dirty="0" err="1">
                <a:latin typeface="Chalkboard" panose="03050602040202020205" pitchFamily="66" charset="77"/>
              </a:rPr>
              <a:t>piu’</a:t>
            </a:r>
            <a:r>
              <a:rPr lang="it-IT" sz="2400" b="1" dirty="0">
                <a:latin typeface="Chalkboard" panose="03050602040202020205" pitchFamily="66" charset="77"/>
              </a:rPr>
              <a:t> voluminosa e mobile, nella Cavità Orale </a:t>
            </a:r>
          </a:p>
        </p:txBody>
      </p:sp>
    </p:spTree>
    <p:extLst>
      <p:ext uri="{BB962C8B-B14F-4D97-AF65-F5344CB8AC3E}">
        <p14:creationId xmlns:p14="http://schemas.microsoft.com/office/powerpoint/2010/main" val="3321137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354" y="188523"/>
            <a:ext cx="8567224" cy="801291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541606" y="989814"/>
            <a:ext cx="8046719" cy="56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62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222"/>
            <a:ext cx="9144000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453432"/>
            <a:ext cx="8736036" cy="54171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Di Forma CONICA, presenta una FACCIA SUPERIORE (o DORSO), una FACCIA INFERIORE, DUE MARGINI ed un APICE (arrotondato).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È apprezzabile un solco sul piano mediano della Faccia Superiore corrispondente, nella </a:t>
            </a:r>
            <a:r>
              <a:rPr lang="it-IT" sz="2600" dirty="0" err="1">
                <a:latin typeface="Copperplate Gothic Bold" panose="020E0705020206020404" pitchFamily="34" charset="77"/>
              </a:rPr>
              <a:t>profondita’</a:t>
            </a:r>
            <a:r>
              <a:rPr lang="it-IT" sz="2600" dirty="0">
                <a:latin typeface="Copperplate Gothic Bold" panose="020E0705020206020404" pitchFamily="34" charset="77"/>
              </a:rPr>
              <a:t>, al Setto Longitudinale.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la porzione </a:t>
            </a:r>
            <a:r>
              <a:rPr lang="it-IT" sz="2600" dirty="0" err="1">
                <a:latin typeface="Copperplate Gothic Bold" panose="020E0705020206020404" pitchFamily="34" charset="77"/>
              </a:rPr>
              <a:t>piu’</a:t>
            </a:r>
            <a:r>
              <a:rPr lang="it-IT" sz="2600" dirty="0">
                <a:latin typeface="Copperplate Gothic Bold" panose="020E0705020206020404" pitchFamily="34" charset="77"/>
              </a:rPr>
              <a:t> mobile della Lingua, in quanto </a:t>
            </a:r>
            <a:r>
              <a:rPr lang="it-IT" sz="2600" dirty="0" err="1">
                <a:latin typeface="Copperplate Gothic Bold" panose="020E0705020206020404" pitchFamily="34" charset="77"/>
              </a:rPr>
              <a:t>puo’</a:t>
            </a:r>
            <a:r>
              <a:rPr lang="it-IT" sz="2600" dirty="0">
                <a:latin typeface="Copperplate Gothic Bold" panose="020E0705020206020404" pitchFamily="34" charset="77"/>
              </a:rPr>
              <a:t> variare di posizione e morfologia per azione dei muscoli ESTRINSECI ed INTRINSECI.</a:t>
            </a:r>
          </a:p>
        </p:txBody>
      </p:sp>
    </p:spTree>
    <p:extLst>
      <p:ext uri="{BB962C8B-B14F-4D97-AF65-F5344CB8AC3E}">
        <p14:creationId xmlns:p14="http://schemas.microsoft.com/office/powerpoint/2010/main" val="1330703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9621"/>
            <a:ext cx="9045526" cy="103755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</a:t>
            </a:r>
            <a:b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RADICE LINGUALE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47162" y="1731127"/>
            <a:ext cx="8698364" cy="384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96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205086"/>
            <a:ext cx="8693834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RADICE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392702"/>
            <a:ext cx="8693834" cy="52050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trova a livello dell’ Istmo delle Fauci.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Rilevante il Rapporto POSTERO-INFERIORE con la CARTILAGINE EPIGLOTTIDE della LARINGE con le PLICHE e le VALLECOLE GLOSSO-EPIGLOTTICHE.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Vi si osserva, in superficie, la «V» Linguale dove si localizzano le Papille CIRCUMVALLATE.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presente la TONSILLA LINGUALE</a:t>
            </a:r>
          </a:p>
        </p:txBody>
      </p:sp>
    </p:spTree>
    <p:extLst>
      <p:ext uri="{BB962C8B-B14F-4D97-AF65-F5344CB8AC3E}">
        <p14:creationId xmlns:p14="http://schemas.microsoft.com/office/powerpoint/2010/main" val="1986126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9273"/>
            <a:ext cx="8989255" cy="98102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MUCOSA DELLA FACCIA LINGUALE SUPERIORE </a:t>
            </a:r>
            <a:b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PAPILLE LINGUALI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3" y="1062020"/>
            <a:ext cx="7652927" cy="578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22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20" y="292509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0" y="877608"/>
            <a:ext cx="8285871" cy="5430129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Cavità PARI dello Splancnocranio. Vi si descrivono: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-APERTURA PIRIFORME, delimitata da Ossa MASCELLARI e Nasali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PAVIMENTO (coincidente con la Volta della Cavità Orale o Palato Duro), con Ossa Mascellari e Palatini;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VOLTA, con Ossa NASALI, FRONTALE, ETMOIDE (Lamina Cribrosa), SFENOIDE (Corpo);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</p:txBody>
      </p:sp>
    </p:spTree>
    <p:extLst>
      <p:ext uri="{BB962C8B-B14F-4D97-AF65-F5344CB8AC3E}">
        <p14:creationId xmlns:p14="http://schemas.microsoft.com/office/powerpoint/2010/main" val="4084554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F0EE74-492F-7547-BEA7-C0564EC5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30" y="111663"/>
            <a:ext cx="6858000" cy="735546"/>
          </a:xfrm>
        </p:spPr>
        <p:txBody>
          <a:bodyPr/>
          <a:lstStyle/>
          <a:p>
            <a:r>
              <a:rPr lang="it-IT" sz="3000" dirty="0">
                <a:latin typeface="Copperplate Gothic Bold" panose="020E0705020206020404" pitchFamily="34" charset="77"/>
              </a:rPr>
              <a:t>STRUTTURA della LINGUA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2DD514-E552-7548-862C-3ABC2C99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847209"/>
            <a:ext cx="7787495" cy="5483253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" panose="03050602040202020205" pitchFamily="66" charset="77"/>
              </a:rPr>
              <a:t>È un ORGANO PIENO con uno STROMA FIBROSO costituito dalla Membrana IO-GLOSSA e dal Setto Linguale Longitudinale.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Essendo situata nella Cavità Orale, presenta un rivestimento di TONACA MUCOSA di EPITELIO PAVIMENTOSO PLURISTRATIFICATO variamente CHERATINIZZATO, al fine di proteggere da insulti meccanici e termici. La Tonaca Mucosa, mediante la sua Lamina Propria connettivale, si solleva in PAPILLE LINGUALI (FILIFORMI, FOLIATE, FUNGIFORMI e CIRCUMVALLATE). Eccettuate le Filiformi, le Papille presentano i CALICI GUSTATIVI.</a:t>
            </a:r>
          </a:p>
        </p:txBody>
      </p:sp>
    </p:spTree>
    <p:extLst>
      <p:ext uri="{BB962C8B-B14F-4D97-AF65-F5344CB8AC3E}">
        <p14:creationId xmlns:p14="http://schemas.microsoft.com/office/powerpoint/2010/main" val="2378375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9412" y="361535"/>
            <a:ext cx="3348038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CALICI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GUSTATIVI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1054" y="1473066"/>
            <a:ext cx="3429000" cy="5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TIPI CELLULARI: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GUSTATIVE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DI SOSTEGNO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BASALI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5884" b="12824"/>
          <a:stretch/>
        </p:blipFill>
        <p:spPr bwMode="auto">
          <a:xfrm>
            <a:off x="4360985" y="-182"/>
            <a:ext cx="4650694" cy="671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27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54302-3539-0746-8B29-877C4E6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37" y="210137"/>
            <a:ext cx="5826919" cy="789552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CALICI  GUSTATIVI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B46F1-3AA5-8340-99A2-CEBE87B5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82" y="999689"/>
            <a:ext cx="8364113" cy="5486400"/>
          </a:xfrm>
        </p:spPr>
        <p:txBody>
          <a:bodyPr>
            <a:noAutofit/>
          </a:bodyPr>
          <a:lstStyle/>
          <a:p>
            <a:r>
              <a:rPr lang="it-IT" sz="2200" dirty="0">
                <a:latin typeface="Copperplate Gothic Bold" panose="020E0705020206020404" pitchFamily="34" charset="77"/>
              </a:rPr>
              <a:t>Sono strutture sferoidali nell’ ambito delle quali sono localizzate le CELLULE GUSTATIVE, elementi recettoriali per la percezione specifica del GUSTO.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Presenti anche nel PALATO e nella LARINGO-FARINGE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Si identificano 5 tipologie gustative: Dolce, Amaro, Salato, Acido e </a:t>
            </a:r>
            <a:r>
              <a:rPr lang="it-IT" sz="2200" dirty="0" err="1">
                <a:latin typeface="Copperplate Gothic Bold" panose="020E0705020206020404" pitchFamily="34" charset="77"/>
              </a:rPr>
              <a:t>Umami</a:t>
            </a:r>
            <a:r>
              <a:rPr lang="it-IT" sz="2200" dirty="0">
                <a:latin typeface="Copperplate Gothic Bold" panose="020E0705020206020404" pitchFamily="34" charset="77"/>
              </a:rPr>
              <a:t> (che identifica il tipico sapore del Dado da Brodo, ricco di </a:t>
            </a:r>
            <a:r>
              <a:rPr lang="it-IT" sz="2200" dirty="0" err="1">
                <a:latin typeface="Copperplate Gothic Bold" panose="020E0705020206020404" pitchFamily="34" charset="77"/>
              </a:rPr>
              <a:t>Glutamato</a:t>
            </a:r>
            <a:r>
              <a:rPr lang="it-IT" sz="2200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Le Cellule Gustative presentano espansioni apicali che captano le varie molecole e </a:t>
            </a:r>
            <a:r>
              <a:rPr lang="it-IT" sz="2200" dirty="0" err="1">
                <a:latin typeface="Copperplate Gothic Bold" panose="020E0705020206020404" pitchFamily="34" charset="77"/>
              </a:rPr>
              <a:t>cio’</a:t>
            </a:r>
            <a:r>
              <a:rPr lang="it-IT" sz="2200" dirty="0">
                <a:latin typeface="Copperplate Gothic Bold" panose="020E0705020206020404" pitchFamily="34" charset="77"/>
              </a:rPr>
              <a:t> evoca un potenziale d’azione che tramite struttura sinaptica viene trasmesso ai Nervi 7° (Faciale), 9° (Glossofaringeo) e 10° (Vago).</a:t>
            </a:r>
          </a:p>
        </p:txBody>
      </p:sp>
    </p:spTree>
    <p:extLst>
      <p:ext uri="{BB962C8B-B14F-4D97-AF65-F5344CB8AC3E}">
        <p14:creationId xmlns:p14="http://schemas.microsoft.com/office/powerpoint/2010/main" val="3199051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382467" y="410765"/>
            <a:ext cx="3217983" cy="8929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INNERVAZIONE PER LA SENSIBILITA’ GUSTATIVA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95540" y="1303734"/>
            <a:ext cx="3032851" cy="52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656"/>
              </a:spcBef>
              <a:spcAft>
                <a:spcPct val="0"/>
              </a:spcAft>
              <a:buSzPct val="100000"/>
            </a:pPr>
            <a:r>
              <a:rPr lang="it-IT" altLang="it-IT" sz="1050" dirty="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La</a:t>
            </a:r>
            <a:endParaRPr lang="it-IT" altLang="it-IT" sz="105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1.      N. FACIALE (7°): dai 2/3 anteriori della lingua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2.      N.GLOSSO-FARINGEO (9°): responsabile del 1/3 posteriore attorno alla V linguale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3.      N. VAGO (10°): innerva i calici gustativi della parte posteriore della radice della lingua e dell’epiglottide.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191"/>
          <a:stretch>
            <a:fillRect/>
          </a:stretch>
        </p:blipFill>
        <p:spPr bwMode="auto">
          <a:xfrm>
            <a:off x="3787377" y="410765"/>
            <a:ext cx="5159679" cy="62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3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3FF59-6C26-9441-98B9-B250E5D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49" y="279013"/>
            <a:ext cx="5826919" cy="61738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+mn-ea"/>
                <a:ea typeface="+mn-ea"/>
              </a:rPr>
              <a:t>GHIANDOLE LINGUALI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25DC0-1CBE-A747-B70B-58560DE1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5" y="1012874"/>
            <a:ext cx="8102991" cy="57396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SIEROSE di Von </a:t>
            </a:r>
            <a:r>
              <a:rPr lang="it-IT" sz="3200" b="1" dirty="0" err="1">
                <a:latin typeface="Chalkboard SE" panose="03050602040202020205" pitchFamily="66" charset="77"/>
              </a:rPr>
              <a:t>Ebner</a:t>
            </a:r>
            <a:r>
              <a:rPr lang="it-IT" sz="3200" b="1" dirty="0">
                <a:latin typeface="Chalkboard SE" panose="03050602040202020205" pitchFamily="66" charset="77"/>
              </a:rPr>
              <a:t>, associate ai Calici Gustativi: il loro secreto ripulisce i Calici Gustativi dalle molecole che sono state identificate per lasciar posto ad altre molecole sapide;</a:t>
            </a:r>
          </a:p>
          <a:p>
            <a:pPr marL="0" indent="0">
              <a:buNone/>
            </a:pPr>
            <a:endParaRPr lang="it-IT" sz="3200" b="1" dirty="0">
              <a:latin typeface="Chalkboard SE" panose="03050602040202020205" pitchFamily="66" charset="77"/>
            </a:endParaRPr>
          </a:p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a prevalente SECREZIONE MUCOSA (appartenenti alle Ghiandole Salivari MINORI).</a:t>
            </a:r>
          </a:p>
          <a:p>
            <a:pPr marL="342900" indent="-342900">
              <a:buFontTx/>
              <a:buChar char="-"/>
            </a:pPr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994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44"/>
            <a:ext cx="5063454" cy="387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1" y="3861198"/>
            <a:ext cx="5212820" cy="29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0909F0C-9418-CA4E-BC42-E17A4B05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454" y="858129"/>
            <a:ext cx="3799191" cy="156151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2400" dirty="0">
                <a:latin typeface="Copperplate Gothic Bold" panose="020E0705020206020404" pitchFamily="34" charset="77"/>
              </a:rPr>
            </a:br>
            <a:endParaRPr lang="it-IT" sz="24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8539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210"/>
            <a:ext cx="9003322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ESTRINSECI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7" y="1125415"/>
            <a:ext cx="8384345" cy="5598941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muscoli STRIATI SCHELETRICI e quasi tutti sono innervati dal 12° Nervo Cranico (N. IPOGLOSSO).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suddivisi in :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-ESTRINSECI: originano da strutture scheletriche esterne alla Lingua: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GENIO-GLOSSO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STILO-GLOSSO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PALATO-GLOSSO (9°, Nervo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   GLOSSOFARINGEO)</a:t>
            </a:r>
          </a:p>
        </p:txBody>
      </p:sp>
    </p:spTree>
    <p:extLst>
      <p:ext uri="{BB962C8B-B14F-4D97-AF65-F5344CB8AC3E}">
        <p14:creationId xmlns:p14="http://schemas.microsoft.com/office/powerpoint/2010/main" val="575826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2" y="288551"/>
            <a:ext cx="8623494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INTRINSECI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39484"/>
            <a:ext cx="8398412" cy="5514534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-INTRINSECI: sono innervati dal 12° Nervo (IPOGLOSSO) e presentano entrambe le inserzioni sull’impalcatura fibrosa della Lingua :</a:t>
            </a:r>
          </a:p>
          <a:p>
            <a:endParaRPr lang="it-IT" b="1" dirty="0">
              <a:latin typeface="Gurmukhi Sangam MN" pitchFamily="2" charset="0"/>
              <a:cs typeface="Gurmukhi Sangam MN" pitchFamily="2" charset="0"/>
            </a:endParaRP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SUPERIORE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INFERIORE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TRASVERSO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 VERTICALE</a:t>
            </a:r>
          </a:p>
        </p:txBody>
      </p:sp>
    </p:spTree>
    <p:extLst>
      <p:ext uri="{BB962C8B-B14F-4D97-AF65-F5344CB8AC3E}">
        <p14:creationId xmlns:p14="http://schemas.microsoft.com/office/powerpoint/2010/main" val="1341880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1458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rgbClr val="000000"/>
                </a:solidFill>
                <a:latin typeface="Copperplate Gothic Bold" panose="020E0705020206020404" pitchFamily="34" charset="77"/>
              </a:rPr>
              <a:t>GHIANDOLE SALIVARI MAGGIORI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>
          <a:xfrm>
            <a:off x="759654" y="723257"/>
            <a:ext cx="7835705" cy="601293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4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78" y="114387"/>
            <a:ext cx="8904849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halkboard SE" panose="03050602040202020205" pitchFamily="66" charset="77"/>
              </a:rPr>
              <a:t>GHIANDOLE  SALIVARI  MAGGIORI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51691" y="971637"/>
            <a:ext cx="8553157" cy="55135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Organi Pieni, definiti GHIANDOLE EXTRAMURALI annesse al Tubo Digerente.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Elaborano la SALIVA, fluido biologico che esercita un’ azione sia MECCANICA di “AMMORBIDIMENTO” e FLUIDIFICAZIONE del BOLO ALIMENTARE, sia CHIMICA di DIGESTIONE di POLISACCARIDI</a:t>
            </a:r>
          </a:p>
          <a:p>
            <a:pPr>
              <a:lnSpc>
                <a:spcPct val="90000"/>
              </a:lnSpc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3 PAIA: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PAROTIDE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SOTTOMANDIBOLARE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SOTTOLINGUALE</a:t>
            </a:r>
          </a:p>
        </p:txBody>
      </p:sp>
    </p:spTree>
    <p:extLst>
      <p:ext uri="{BB962C8B-B14F-4D97-AF65-F5344CB8AC3E}">
        <p14:creationId xmlns:p14="http://schemas.microsoft.com/office/powerpoint/2010/main" val="211622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26936"/>
              </p:ext>
            </p:extLst>
          </p:nvPr>
        </p:nvGraphicFramePr>
        <p:xfrm>
          <a:off x="325469" y="1029269"/>
          <a:ext cx="8645235" cy="549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17575" imgH="3394617" progId="">
                  <p:embed/>
                </p:oleObj>
              </mc:Choice>
              <mc:Fallback>
                <p:oleObj r:id="rId3" imgW="5717575" imgH="3394617" progId="">
                  <p:embed/>
                  <p:pic>
                    <p:nvPicPr>
                      <p:cNvPr id="501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69" y="1029269"/>
                        <a:ext cx="8645235" cy="549814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85020" y="219720"/>
            <a:ext cx="4752528" cy="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CAVITA’ NASALI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PARETE LATERALE</a:t>
            </a:r>
          </a:p>
        </p:txBody>
      </p:sp>
    </p:spTree>
    <p:extLst>
      <p:ext uri="{BB962C8B-B14F-4D97-AF65-F5344CB8AC3E}">
        <p14:creationId xmlns:p14="http://schemas.microsoft.com/office/powerpoint/2010/main" val="32272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9" descr="55 ghiandole salivari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450166" y="0"/>
            <a:ext cx="8525022" cy="68386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71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1111347"/>
            <a:ext cx="8241296" cy="5613009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nella regione della Guancia, anteriormente rispetto al Meato Uditivo Esterno.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attraversata dal 7° Nervo Cranico (FACIALE), che tuttavia non la innerva.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Riversa il suo Secreto Salivare nel Vestibolo Orale tramite il DOTTO DI STENONE, che si apre all’ altezza del 2°Dente Molare Superiore.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Produce un Secreto SIEROSO (Proteico).</a:t>
            </a:r>
          </a:p>
        </p:txBody>
      </p:sp>
    </p:spTree>
    <p:extLst>
      <p:ext uri="{BB962C8B-B14F-4D97-AF65-F5344CB8AC3E}">
        <p14:creationId xmlns:p14="http://schemas.microsoft.com/office/powerpoint/2010/main" val="3383561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0716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opperplate Gothic Bold" panose="020E0705020206020404" pitchFamily="34" charset="77"/>
              </a:rPr>
              <a:t>PAROTIDE e RAPPORTI </a:t>
            </a:r>
            <a:br>
              <a:rPr lang="it-IT" altLang="it-IT" sz="3200" b="1" dirty="0"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latin typeface="Copperplate Gothic Bold" panose="020E0705020206020404" pitchFamily="34" charset="77"/>
              </a:rPr>
              <a:t>con il NERVO  FACIALE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424" y="987966"/>
            <a:ext cx="5345723" cy="581750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65403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92" y="177841"/>
            <a:ext cx="5826919" cy="67163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SOTTOMANDIBOLARE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02" y="1039014"/>
            <a:ext cx="8056995" cy="56411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 Pavimento Orale, «a cavallo» del Muscolo Miloioideo.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Solco Sottolinguale tramite il DOTTO DI </a:t>
            </a:r>
            <a:r>
              <a:rPr lang="it-IT" dirty="0" err="1">
                <a:latin typeface="Copperplate Gothic Bold" panose="020E0705020206020404" pitchFamily="34" charset="77"/>
              </a:rPr>
              <a:t>Wharton</a:t>
            </a:r>
            <a:r>
              <a:rPr lang="it-IT" dirty="0">
                <a:latin typeface="Copperplate Gothic Bold" panose="020E0705020206020404" pitchFamily="34" charset="77"/>
              </a:rPr>
              <a:t>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Produce una Secrezione MISTA prevalentemente SIEROSA.</a:t>
            </a:r>
          </a:p>
        </p:txBody>
      </p:sp>
    </p:spTree>
    <p:extLst>
      <p:ext uri="{BB962C8B-B14F-4D97-AF65-F5344CB8AC3E}">
        <p14:creationId xmlns:p14="http://schemas.microsoft.com/office/powerpoint/2010/main" val="3472671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8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3" y="1116722"/>
            <a:ext cx="7995191" cy="5655212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 Pavimento Orale, superiormente al Muscolo Miloioideo.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Solco Sottolinguale tramite numerosi dotti escretori.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Produce una Secrezione MISTA prevalentemente MUCOSA.</a:t>
            </a:r>
          </a:p>
        </p:txBody>
      </p:sp>
    </p:spTree>
    <p:extLst>
      <p:ext uri="{BB962C8B-B14F-4D97-AF65-F5344CB8AC3E}">
        <p14:creationId xmlns:p14="http://schemas.microsoft.com/office/powerpoint/2010/main" val="10709124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EBEBB-6A34-534C-90D3-8B99DA9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510899"/>
            <a:ext cx="5826919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ASPETTI SINTETICI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VASCOLARIZZAZIONE</a:t>
            </a:r>
          </a:p>
        </p:txBody>
      </p:sp>
    </p:spTree>
    <p:extLst>
      <p:ext uri="{BB962C8B-B14F-4D97-AF65-F5344CB8AC3E}">
        <p14:creationId xmlns:p14="http://schemas.microsoft.com/office/powerpoint/2010/main" val="834032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C55C333-68D7-724D-8228-7C1F04C5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0" y="2974182"/>
            <a:ext cx="3827620" cy="37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F9752C1-8397-7148-9987-16776E76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5" y="112542"/>
            <a:ext cx="4854653" cy="36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>
            <a:extLst>
              <a:ext uri="{FF2B5EF4-FFF2-40B4-BE49-F238E27FC236}">
                <a16:creationId xmlns:a16="http://schemas.microsoft.com/office/drawing/2014/main" id="{CB34A824-0826-4C4F-86EB-33D8D7CE5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548" y="2799565"/>
            <a:ext cx="3132534" cy="275391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B3F5D88E-A0DF-704F-B34E-5C45EBBF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04914"/>
            <a:ext cx="2914650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ARCO AORTICO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SISTEMA CAROTIDEO</a:t>
            </a:r>
          </a:p>
        </p:txBody>
      </p:sp>
    </p:spTree>
    <p:extLst>
      <p:ext uri="{BB962C8B-B14F-4D97-AF65-F5344CB8AC3E}">
        <p14:creationId xmlns:p14="http://schemas.microsoft.com/office/powerpoint/2010/main" val="190783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F2C8A-0EDA-9441-A24A-E49D25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74" y="0"/>
            <a:ext cx="6723366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ARTERIE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93F1AA-6E46-A94F-9AF5-CF9A844E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21" y="1073944"/>
            <a:ext cx="8285871" cy="5467533"/>
          </a:xfrm>
        </p:spPr>
        <p:txBody>
          <a:bodyPr>
            <a:normAutofit/>
          </a:bodyPr>
          <a:lstStyle/>
          <a:p>
            <a:r>
              <a:rPr lang="it-IT" dirty="0">
                <a:latin typeface="+mn-ea"/>
              </a:rPr>
              <a:t>Derivano dall’ Arco Aortico tramite i seguenti rami del Sistema Arterioso Carotideo:</a:t>
            </a:r>
          </a:p>
          <a:p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INTERNA per la Cavità Orbitaria;</a:t>
            </a:r>
          </a:p>
          <a:p>
            <a:pPr marL="342900" indent="-342900">
              <a:buFontTx/>
              <a:buChar char="-"/>
            </a:pPr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ESTERNA con i suoi rami LINGUALE, LABIALE, FACIALE, MASCELLARE INTERNA per l’ irrorazione delle Cavità Nasali, Orale e le Fosse Laterali dello Splancnocranio.</a:t>
            </a:r>
          </a:p>
        </p:txBody>
      </p:sp>
    </p:spTree>
    <p:extLst>
      <p:ext uri="{BB962C8B-B14F-4D97-AF65-F5344CB8AC3E}">
        <p14:creationId xmlns:p14="http://schemas.microsoft.com/office/powerpoint/2010/main" val="3510588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780DD47-2158-8545-B7CC-2F72E951E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481" y="443296"/>
            <a:ext cx="8778240" cy="45720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SISTEMA DELLA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VENA GIUGULARE INTERNA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A2C211-FA73-4341-A64B-97D077AB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8096" b="-1"/>
          <a:stretch/>
        </p:blipFill>
        <p:spPr bwMode="auto">
          <a:xfrm>
            <a:off x="1439652" y="1862826"/>
            <a:ext cx="6389898" cy="41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C2239C-6232-CD42-9B34-7BD5273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245481" y="1159493"/>
            <a:ext cx="8778240" cy="542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6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0B55B-0838-7D4C-852B-8EB052B8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23" y="260515"/>
            <a:ext cx="5826919" cy="6815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VENE e LINFATICI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AF7FC-DE91-6045-B4E1-666675327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04" y="1244030"/>
            <a:ext cx="8553156" cy="566976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Il Drenaggio Venoso è tributario del Sistema della VENA CAVA SUPERIORE, tramite la VENA GIUGULARE INTERNA.</a:t>
            </a:r>
          </a:p>
          <a:p>
            <a:pPr marL="0" indent="0">
              <a:buNone/>
            </a:pPr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La LINFA incontra nel suo decorso Stazioni LINFONODALI nella REGIONE CERVICALE (LINFONODI PROFONDI e SUPERFICIALI, LINFONODI SOTTOMANDIBOLARI</a:t>
            </a:r>
          </a:p>
        </p:txBody>
      </p:sp>
    </p:spTree>
    <p:extLst>
      <p:ext uri="{BB962C8B-B14F-4D97-AF65-F5344CB8AC3E}">
        <p14:creationId xmlns:p14="http://schemas.microsoft.com/office/powerpoint/2010/main" val="332905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79967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069145"/>
            <a:ext cx="8510954" cy="557080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MEDIALE, con ETMOIDE (Lamina Perpendicolare) e VOMERE, costituenti il SETTO NASALE OSSEO, anteriormente al quale si dispone il SETTO NASALE CARTILAGINEO, che contribuisce, nel vivente, alla formazione della PIRAMIDE NASALE o NASO ESTERNO (con ulteriori strutture cartilaginee e tessuto adiposo).</a:t>
            </a:r>
          </a:p>
          <a:p>
            <a:pPr marL="0" indent="0"/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APERTURA POSTERIORE delle COANE, delimitate dalle Ossa SFENOIDE (Processo Pterigoideo e Corpo) e PALATINO, che rappresenta la comunicazione con la RINOFARINGE. Postero-Inferiormente alle coane si localizza il PALATO MOLLE (o Velo PENDULO).</a:t>
            </a:r>
          </a:p>
        </p:txBody>
      </p:sp>
    </p:spTree>
    <p:extLst>
      <p:ext uri="{BB962C8B-B14F-4D97-AF65-F5344CB8AC3E}">
        <p14:creationId xmlns:p14="http://schemas.microsoft.com/office/powerpoint/2010/main" val="3143465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74DF75E-A4A6-8049-906C-1BEF49AC6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271" y="252339"/>
            <a:ext cx="6858000" cy="628650"/>
          </a:xfrm>
        </p:spPr>
        <p:txBody>
          <a:bodyPr>
            <a:norm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107524" name="Picture 1028">
            <a:extLst>
              <a:ext uri="{FF2B5EF4-FFF2-40B4-BE49-F238E27FC236}">
                <a16:creationId xmlns:a16="http://schemas.microsoft.com/office/drawing/2014/main" id="{D758420D-A286-734F-9D64-63729911B4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5" y="880989"/>
            <a:ext cx="8642785" cy="597701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37561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194DE9C-05CE-9245-B1AD-2A03F31F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8502" y="238272"/>
            <a:ext cx="6726995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BD884762-91A0-274A-B15F-82A1B6CF3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38" y="1095522"/>
            <a:ext cx="7707337" cy="562866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793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900" y="350892"/>
            <a:ext cx="617220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CAVITA’ NASALI  </a:t>
            </a:r>
            <a:b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PARETE MEDIALE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1216041"/>
            <a:ext cx="8468750" cy="551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3097</Words>
  <Application>Microsoft Macintosh PowerPoint</Application>
  <PresentationFormat>Presentazione su schermo (4:3)</PresentationFormat>
  <Paragraphs>342</Paragraphs>
  <Slides>81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81</vt:i4>
      </vt:variant>
    </vt:vector>
  </HeadingPairs>
  <TitlesOfParts>
    <vt:vector size="97" baseType="lpstr">
      <vt:lpstr>Arial</vt:lpstr>
      <vt:lpstr>Arial Black</vt:lpstr>
      <vt:lpstr>Calibri</vt:lpstr>
      <vt:lpstr>Calibri Light</vt:lpstr>
      <vt:lpstr>Chalkboard</vt:lpstr>
      <vt:lpstr>Chalkboard SE</vt:lpstr>
      <vt:lpstr>Cooper Black</vt:lpstr>
      <vt:lpstr>Copperplate</vt:lpstr>
      <vt:lpstr>Copperplate Gothic Bold</vt:lpstr>
      <vt:lpstr>Gurmukhi MN</vt:lpstr>
      <vt:lpstr>Gurmukhi Sangam MN</vt:lpstr>
      <vt:lpstr>Lucida Handwriting</vt:lpstr>
      <vt:lpstr>Tahoma</vt:lpstr>
      <vt:lpstr>Times New Roman</vt:lpstr>
      <vt:lpstr>1_Tema di Office</vt:lpstr>
      <vt:lpstr>Struttura predefinita</vt:lpstr>
      <vt:lpstr>CAVITA’  NASALI e NASO  ESTERNO</vt:lpstr>
      <vt:lpstr>Presentazione standard di PowerPoint</vt:lpstr>
      <vt:lpstr>NASO ESTERNO (Piramide Nasale)</vt:lpstr>
      <vt:lpstr>NASO ESTERNO e CAVITA’ NASALI</vt:lpstr>
      <vt:lpstr>Presentazione standard di PowerPoint</vt:lpstr>
      <vt:lpstr>CAVITA’  NASALI</vt:lpstr>
      <vt:lpstr>Presentazione standard di PowerPoint</vt:lpstr>
      <vt:lpstr>CAVITA’  NASALI</vt:lpstr>
      <vt:lpstr>CAVITA’ NASALI   PARETE MEDIALE</vt:lpstr>
      <vt:lpstr>Presentazione standard di PowerPoint</vt:lpstr>
      <vt:lpstr>Presentazione standard di PowerPoint</vt:lpstr>
      <vt:lpstr>SENI PARANASALI (CAVITA’ NASALI ACCESSORIE)</vt:lpstr>
      <vt:lpstr>Presentazione standard di PowerPoint</vt:lpstr>
      <vt:lpstr>STRUTTURA DELLE CAVITA’NASALI</vt:lpstr>
      <vt:lpstr>CELLULE OLFATTIVE di SCHULTZ</vt:lpstr>
      <vt:lpstr>MUCOSA  OLFATTIVA (OLFATTORIA)</vt:lpstr>
      <vt:lpstr>FOSSE LATERALI del CRANIO</vt:lpstr>
      <vt:lpstr>FOSSE LATERALI dello SPLANCNOCRANIO</vt:lpstr>
      <vt:lpstr>ARTICOLAZIONE TEMPORO-MANDIBOLARE (A T M)</vt:lpstr>
      <vt:lpstr>ARTICOLAZIONE TEMPORO-MANDIBOLARE</vt:lpstr>
      <vt:lpstr>MANDIBOLA </vt:lpstr>
      <vt:lpstr>MANDIBOLA (Mascellare Inferiore)</vt:lpstr>
      <vt:lpstr>ARTICOLAZIONE TEMPORO-MANDIBOLARE ( A. T. M.)</vt:lpstr>
      <vt:lpstr>ARTICOLAZIONE  TEMPORO-MANDIBOLARE (ATM)</vt:lpstr>
      <vt:lpstr>A T M MOVIMENTI</vt:lpstr>
      <vt:lpstr>OSSO IOIDE (JOIDE)</vt:lpstr>
      <vt:lpstr>OSSO IOIDE</vt:lpstr>
      <vt:lpstr>MUSCOLI CHE AGISCONO SULLA  A.T.M.</vt:lpstr>
      <vt:lpstr>MUSCOLI ABBASSATORI (SOPRAIOIDEI) ed INNALZATORI (MASTICATORI) della MANDIBOLA</vt:lpstr>
      <vt:lpstr>MUSCOLI  MASTICATORI</vt:lpstr>
      <vt:lpstr>MUSCOLI  SOPRAIOIDEI</vt:lpstr>
      <vt:lpstr>MUSCOLI  SOTTOIOIDEI</vt:lpstr>
      <vt:lpstr>ASPETTI della MIMICA FACIALE</vt:lpstr>
      <vt:lpstr>MUSCOLI MIMICI DEL  MASSICCIO FACIALE  e DEL COLLO</vt:lpstr>
      <vt:lpstr>MUSCOLO  PLATISMA</vt:lpstr>
      <vt:lpstr>CAVITA’  ORALE</vt:lpstr>
      <vt:lpstr>CAVITA’  ORALE e FORMAZIONI CONNESSE</vt:lpstr>
      <vt:lpstr>CAVITA’  ORALE</vt:lpstr>
      <vt:lpstr>LABBRA </vt:lpstr>
      <vt:lpstr>LABBRA </vt:lpstr>
      <vt:lpstr>GUANCE </vt:lpstr>
      <vt:lpstr>GUANCE </vt:lpstr>
      <vt:lpstr>CAVITA’ ORALE  Propriamente Detta</vt:lpstr>
      <vt:lpstr>PALATO</vt:lpstr>
      <vt:lpstr>PALATO </vt:lpstr>
      <vt:lpstr>PAVIMENTO DELLA CAVITÀ ORALE</vt:lpstr>
      <vt:lpstr>PAVIMENTO DELLA CAVITÀ ORALE</vt:lpstr>
      <vt:lpstr>MUSCOLI DEL PAVIMENTO DELLA CAVITÀ ORALE </vt:lpstr>
      <vt:lpstr>MUSCOLI DEL PAVIMENTO DELLA CAVITÀ ORALE </vt:lpstr>
      <vt:lpstr>MUSCOLI DEL PAVIMENTO DELLA CAVITA’ ORALE</vt:lpstr>
      <vt:lpstr>ISTMO DELLE FAUCI</vt:lpstr>
      <vt:lpstr>ANATOMIA  MICROSCOPICA  della CAVITA’  ORALE </vt:lpstr>
      <vt:lpstr>L I N G U A</vt:lpstr>
      <vt:lpstr>L I N G U A</vt:lpstr>
      <vt:lpstr>PORZIONE LIBERA DELLA LINGUA CORPO LINGUALE</vt:lpstr>
      <vt:lpstr>PORZIONE LIBERA DELLA LINGUA CORPO LINGUALE</vt:lpstr>
      <vt:lpstr>PORZIONE LIBERA DELLA LINGUA  RADICE LINGUALE</vt:lpstr>
      <vt:lpstr>PORZIONE LIBERA DELLA LINGUA RADICE LINGUALE</vt:lpstr>
      <vt:lpstr>MUCOSA DELLA FACCIA LINGUALE SUPERIORE  PAPILLE LINGUALI</vt:lpstr>
      <vt:lpstr>STRUTTURA della LINGUA</vt:lpstr>
      <vt:lpstr>CALICI GUSTATIVI </vt:lpstr>
      <vt:lpstr>CALICI  GUSTATIVI</vt:lpstr>
      <vt:lpstr>INNERVAZIONE PER LA SENSIBILITA’ GUSTATIVA</vt:lpstr>
      <vt:lpstr>GHIANDOLE LINGUALI</vt:lpstr>
      <vt:lpstr>MUSCOLI  DELLA  LINGUA </vt:lpstr>
      <vt:lpstr>MUSCOLI  DELLA  LINGUA Muscoli  ESTRINSECI</vt:lpstr>
      <vt:lpstr>MUSCOLI  DELLA  LINGUA Muscoli  INTRINSECI</vt:lpstr>
      <vt:lpstr>GHIANDOLE SALIVARI MAGGIORI</vt:lpstr>
      <vt:lpstr>GHIANDOLE  SALIVARI  MAGGIORI</vt:lpstr>
      <vt:lpstr>Presentazione standard di PowerPoint</vt:lpstr>
      <vt:lpstr>PAROTIDE</vt:lpstr>
      <vt:lpstr>PAROTIDE e RAPPORTI  con il NERVO  FACIALE</vt:lpstr>
      <vt:lpstr>SOTTOMANDIBOLARE</vt:lpstr>
      <vt:lpstr>SOTTOLINGUALE</vt:lpstr>
      <vt:lpstr>ASPETTI SINTETICI di VASCOLARIZZAZIONE</vt:lpstr>
      <vt:lpstr>Presentazione standard di PowerPoint</vt:lpstr>
      <vt:lpstr>ARTERIE</vt:lpstr>
      <vt:lpstr>SISTEMA DELLA  VENA GIUGULARE INTERNA</vt:lpstr>
      <vt:lpstr>VENE e LINFATICI</vt:lpstr>
      <vt:lpstr>LINFONODI  CERVICALI</vt:lpstr>
      <vt:lpstr>LINFONODI  CERVICALI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CAVITA’  NASALI e NASO  ESTERNO</dc:title>
  <dc:creator>Utente di Microsoft Office</dc:creator>
  <cp:lastModifiedBy>Utente di Microsoft Office</cp:lastModifiedBy>
  <cp:revision>61</cp:revision>
  <dcterms:created xsi:type="dcterms:W3CDTF">2021-10-23T09:30:02Z</dcterms:created>
  <dcterms:modified xsi:type="dcterms:W3CDTF">2024-10-17T20:08:05Z</dcterms:modified>
</cp:coreProperties>
</file>