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56" r:id="rId2"/>
    <p:sldId id="258" r:id="rId3"/>
    <p:sldId id="282" r:id="rId4"/>
    <p:sldId id="283" r:id="rId5"/>
    <p:sldId id="284" r:id="rId6"/>
    <p:sldId id="259" r:id="rId7"/>
    <p:sldId id="257" r:id="rId8"/>
    <p:sldId id="278" r:id="rId9"/>
    <p:sldId id="279" r:id="rId10"/>
    <p:sldId id="280" r:id="rId11"/>
    <p:sldId id="261" r:id="rId12"/>
    <p:sldId id="281" r:id="rId13"/>
    <p:sldId id="263" r:id="rId14"/>
    <p:sldId id="285" r:id="rId15"/>
    <p:sldId id="286" r:id="rId16"/>
    <p:sldId id="289" r:id="rId17"/>
    <p:sldId id="266" r:id="rId18"/>
    <p:sldId id="290" r:id="rId19"/>
    <p:sldId id="268" r:id="rId20"/>
    <p:sldId id="287" r:id="rId21"/>
    <p:sldId id="288" r:id="rId22"/>
    <p:sldId id="269" r:id="rId23"/>
    <p:sldId id="271" r:id="rId24"/>
    <p:sldId id="275" r:id="rId25"/>
    <p:sldId id="291" r:id="rId26"/>
    <p:sldId id="292" r:id="rId2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3803"/>
  </p:normalViewPr>
  <p:slideViewPr>
    <p:cSldViewPr>
      <p:cViewPr varScale="1">
        <p:scale>
          <a:sx n="115" d="100"/>
          <a:sy n="115" d="100"/>
        </p:scale>
        <p:origin x="2120" y="2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5" name="Rectangle 7"/>
          <p:cNvSpPr>
            <a:spLocks noGrp="1" noChangeArrowheads="1"/>
          </p:cNvSpPr>
          <p:nvPr>
            <p:ph type="dt"/>
          </p:nvPr>
        </p:nvSpPr>
        <p:spPr bwMode="auto">
          <a:xfrm>
            <a:off x="3884613" y="0"/>
            <a:ext cx="2963862"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6"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7" name="Rectangle 9"/>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8" name="Rectangle 10"/>
          <p:cNvSpPr>
            <a:spLocks noGrp="1" noChangeArrowheads="1"/>
          </p:cNvSpPr>
          <p:nvPr>
            <p:ph type="ftr"/>
          </p:nvPr>
        </p:nvSpPr>
        <p:spPr bwMode="auto">
          <a:xfrm>
            <a:off x="0" y="8685213"/>
            <a:ext cx="29638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9" name="Rectangle 11"/>
          <p:cNvSpPr>
            <a:spLocks noGrp="1" noChangeArrowheads="1"/>
          </p:cNvSpPr>
          <p:nvPr>
            <p:ph type="sldNum"/>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4834322C-674D-4C4D-BA1F-AC4910B8E359}"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1</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0F52FC2-5247-4B01-9629-6ACE53573CC5}" type="slidenum">
              <a:rPr lang="it-IT" altLang="it-IT"/>
              <a:pPr/>
              <a:t>23</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914400" y="4343400"/>
            <a:ext cx="50292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053460C-38AD-48A0-B1AB-B08C4F1FEA71}" type="slidenum">
              <a:rPr lang="it-IT" altLang="it-IT"/>
              <a:pPr/>
              <a:t>24</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2</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6</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7</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AF7EBA9-CB5D-4B6A-8458-DD0D17C6DEF5}" type="slidenum">
              <a:rPr lang="it-IT" altLang="it-IT"/>
              <a:pPr/>
              <a:t>11</a:t>
            </a:fld>
            <a:endParaRPr lang="it-IT" altLang="it-IT"/>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34C5389-4CD5-47B4-A69E-44AFA11809A2}" type="slidenum">
              <a:rPr lang="it-IT" altLang="it-IT"/>
              <a:pPr/>
              <a:t>13</a:t>
            </a:fld>
            <a:endParaRPr lang="it-IT" altLang="it-IT"/>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D60B264-62D9-478C-9987-9B2888F1D9EC}" type="slidenum">
              <a:rPr lang="it-IT" altLang="it-IT"/>
              <a:pPr/>
              <a:t>17</a:t>
            </a:fld>
            <a:endParaRPr lang="it-IT" altLang="it-IT"/>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A949E29-E8FC-478B-9942-8529E409CD31}" type="slidenum">
              <a:rPr lang="it-IT" altLang="it-IT"/>
              <a:pPr/>
              <a:t>19</a:t>
            </a:fld>
            <a:endParaRPr lang="it-IT" altLang="it-IT"/>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A199724-8A6D-41AB-B718-26974F669A0A}" type="slidenum">
              <a:rPr lang="it-IT" altLang="it-IT"/>
              <a:pPr/>
              <a:t>22</a:t>
            </a:fld>
            <a:endParaRPr lang="it-IT" altLang="it-IT"/>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2372C435-038F-4CBC-8C06-E4B8FD59A953}" type="slidenum">
              <a:rPr lang="it-IT" altLang="it-IT"/>
              <a:pPr/>
              <a:t>‹N›</a:t>
            </a:fld>
            <a:endParaRPr lang="it-IT" altLang="it-IT"/>
          </a:p>
        </p:txBody>
      </p:sp>
    </p:spTree>
    <p:extLst>
      <p:ext uri="{BB962C8B-B14F-4D97-AF65-F5344CB8AC3E}">
        <p14:creationId xmlns:p14="http://schemas.microsoft.com/office/powerpoint/2010/main" val="323195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67ADF8EA-6404-47F9-A933-0930E924155E}" type="slidenum">
              <a:rPr lang="it-IT" altLang="it-IT"/>
              <a:pPr/>
              <a:t>‹N›</a:t>
            </a:fld>
            <a:endParaRPr lang="it-IT" altLang="it-IT"/>
          </a:p>
        </p:txBody>
      </p:sp>
    </p:spTree>
    <p:extLst>
      <p:ext uri="{BB962C8B-B14F-4D97-AF65-F5344CB8AC3E}">
        <p14:creationId xmlns:p14="http://schemas.microsoft.com/office/powerpoint/2010/main" val="303702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4638"/>
            <a:ext cx="2054225" cy="58435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5038" cy="58435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83DCB234-AB9C-4581-8671-12C5C77D6212}" type="slidenum">
              <a:rPr lang="it-IT" altLang="it-IT"/>
              <a:pPr/>
              <a:t>‹N›</a:t>
            </a:fld>
            <a:endParaRPr lang="it-IT" altLang="it-IT"/>
          </a:p>
        </p:txBody>
      </p:sp>
    </p:spTree>
    <p:extLst>
      <p:ext uri="{BB962C8B-B14F-4D97-AF65-F5344CB8AC3E}">
        <p14:creationId xmlns:p14="http://schemas.microsoft.com/office/powerpoint/2010/main" val="120547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1663" cy="1135062"/>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600200"/>
            <a:ext cx="4035425" cy="4518025"/>
          </a:xfrm>
        </p:spPr>
        <p:txBody>
          <a:bodyPr/>
          <a:lstStyle/>
          <a:p>
            <a:endParaRPr lang="it-IT"/>
          </a:p>
        </p:txBody>
      </p:sp>
      <p:sp>
        <p:nvSpPr>
          <p:cNvPr id="5" name="Segnaposto data 4"/>
          <p:cNvSpPr>
            <a:spLocks noGrp="1"/>
          </p:cNvSpPr>
          <p:nvPr>
            <p:ph type="dt" idx="10"/>
          </p:nvPr>
        </p:nvSpPr>
        <p:spPr>
          <a:xfrm>
            <a:off x="457200" y="6245225"/>
            <a:ext cx="2125663" cy="468313"/>
          </a:xfrm>
        </p:spPr>
        <p:txBody>
          <a:bodyPr/>
          <a:lstStyle>
            <a:lvl1pPr>
              <a:defRPr/>
            </a:lvl1pPr>
          </a:lstStyle>
          <a:p>
            <a:endParaRPr lang="it-IT" altLang="it-IT"/>
          </a:p>
        </p:txBody>
      </p:sp>
      <p:sp>
        <p:nvSpPr>
          <p:cNvPr id="6" name="Segnaposto piè di pagina 5"/>
          <p:cNvSpPr>
            <a:spLocks noGrp="1"/>
          </p:cNvSpPr>
          <p:nvPr>
            <p:ph type="ftr" idx="11"/>
          </p:nvPr>
        </p:nvSpPr>
        <p:spPr>
          <a:xfrm>
            <a:off x="3124200" y="6245225"/>
            <a:ext cx="2887663" cy="468313"/>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53200" y="6245225"/>
            <a:ext cx="2125663" cy="468313"/>
          </a:xfrm>
        </p:spPr>
        <p:txBody>
          <a:bodyPr/>
          <a:lstStyle>
            <a:lvl1pPr>
              <a:defRPr/>
            </a:lvl1pPr>
          </a:lstStyle>
          <a:p>
            <a:fld id="{054F0166-C0CF-452E-AA43-17DD24957261}" type="slidenum">
              <a:rPr lang="it-IT" altLang="it-IT"/>
              <a:pPr/>
              <a:t>‹N›</a:t>
            </a:fld>
            <a:endParaRPr lang="it-IT" altLang="it-IT"/>
          </a:p>
        </p:txBody>
      </p:sp>
    </p:spTree>
    <p:extLst>
      <p:ext uri="{BB962C8B-B14F-4D97-AF65-F5344CB8AC3E}">
        <p14:creationId xmlns:p14="http://schemas.microsoft.com/office/powerpoint/2010/main" val="234133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DAA9C03-C33A-4165-A07A-3508BB5E5AAB}" type="slidenum">
              <a:rPr lang="it-IT" altLang="it-IT"/>
              <a:pPr/>
              <a:t>‹N›</a:t>
            </a:fld>
            <a:endParaRPr lang="it-IT" altLang="it-IT"/>
          </a:p>
        </p:txBody>
      </p:sp>
    </p:spTree>
    <p:extLst>
      <p:ext uri="{BB962C8B-B14F-4D97-AF65-F5344CB8AC3E}">
        <p14:creationId xmlns:p14="http://schemas.microsoft.com/office/powerpoint/2010/main" val="328913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B721908-B84D-4849-8A80-81503EDD76D0}" type="slidenum">
              <a:rPr lang="it-IT" altLang="it-IT"/>
              <a:pPr/>
              <a:t>‹N›</a:t>
            </a:fld>
            <a:endParaRPr lang="it-IT" altLang="it-IT"/>
          </a:p>
        </p:txBody>
      </p:sp>
    </p:spTree>
    <p:extLst>
      <p:ext uri="{BB962C8B-B14F-4D97-AF65-F5344CB8AC3E}">
        <p14:creationId xmlns:p14="http://schemas.microsoft.com/office/powerpoint/2010/main" val="98260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0200"/>
            <a:ext cx="4035425"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5BDF3B6-E553-4FE5-8B2F-83DC71AD7B2F}" type="slidenum">
              <a:rPr lang="it-IT" altLang="it-IT"/>
              <a:pPr/>
              <a:t>‹N›</a:t>
            </a:fld>
            <a:endParaRPr lang="it-IT" altLang="it-IT"/>
          </a:p>
        </p:txBody>
      </p:sp>
    </p:spTree>
    <p:extLst>
      <p:ext uri="{BB962C8B-B14F-4D97-AF65-F5344CB8AC3E}">
        <p14:creationId xmlns:p14="http://schemas.microsoft.com/office/powerpoint/2010/main" val="12799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73B55866-DDD9-4453-A922-3A784B4ADA21}" type="slidenum">
              <a:rPr lang="it-IT" altLang="it-IT"/>
              <a:pPr/>
              <a:t>‹N›</a:t>
            </a:fld>
            <a:endParaRPr lang="it-IT" altLang="it-IT"/>
          </a:p>
        </p:txBody>
      </p:sp>
    </p:spTree>
    <p:extLst>
      <p:ext uri="{BB962C8B-B14F-4D97-AF65-F5344CB8AC3E}">
        <p14:creationId xmlns:p14="http://schemas.microsoft.com/office/powerpoint/2010/main" val="33074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C5C5FBF0-F43E-4286-9FE8-C825F2CF4251}" type="slidenum">
              <a:rPr lang="it-IT" altLang="it-IT"/>
              <a:pPr/>
              <a:t>‹N›</a:t>
            </a:fld>
            <a:endParaRPr lang="it-IT" altLang="it-IT"/>
          </a:p>
        </p:txBody>
      </p:sp>
    </p:spTree>
    <p:extLst>
      <p:ext uri="{BB962C8B-B14F-4D97-AF65-F5344CB8AC3E}">
        <p14:creationId xmlns:p14="http://schemas.microsoft.com/office/powerpoint/2010/main" val="5952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B8A7EC4B-FED2-4520-8179-92049DE88B0A}" type="slidenum">
              <a:rPr lang="it-IT" altLang="it-IT"/>
              <a:pPr/>
              <a:t>‹N›</a:t>
            </a:fld>
            <a:endParaRPr lang="it-IT" altLang="it-IT"/>
          </a:p>
        </p:txBody>
      </p:sp>
    </p:spTree>
    <p:extLst>
      <p:ext uri="{BB962C8B-B14F-4D97-AF65-F5344CB8AC3E}">
        <p14:creationId xmlns:p14="http://schemas.microsoft.com/office/powerpoint/2010/main" val="109877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7B1E5CA6-E360-4571-A039-816F3727F061}" type="slidenum">
              <a:rPr lang="it-IT" altLang="it-IT"/>
              <a:pPr/>
              <a:t>‹N›</a:t>
            </a:fld>
            <a:endParaRPr lang="it-IT" altLang="it-IT"/>
          </a:p>
        </p:txBody>
      </p:sp>
    </p:spTree>
    <p:extLst>
      <p:ext uri="{BB962C8B-B14F-4D97-AF65-F5344CB8AC3E}">
        <p14:creationId xmlns:p14="http://schemas.microsoft.com/office/powerpoint/2010/main" val="333247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C0E5EDF-611F-4906-8B46-74ED1A2792F5}" type="slidenum">
              <a:rPr lang="it-IT" altLang="it-IT"/>
              <a:pPr/>
              <a:t>‹N›</a:t>
            </a:fld>
            <a:endParaRPr lang="it-IT" altLang="it-IT"/>
          </a:p>
        </p:txBody>
      </p:sp>
    </p:spTree>
    <p:extLst>
      <p:ext uri="{BB962C8B-B14F-4D97-AF65-F5344CB8AC3E}">
        <p14:creationId xmlns:p14="http://schemas.microsoft.com/office/powerpoint/2010/main" val="42651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457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8" name="Rectangle 4"/>
          <p:cNvSpPr>
            <a:spLocks noGrp="1" noChangeArrowheads="1"/>
          </p:cNvSpPr>
          <p:nvPr>
            <p:ph type="ftr"/>
          </p:nvPr>
        </p:nvSpPr>
        <p:spPr bwMode="auto">
          <a:xfrm>
            <a:off x="3124200" y="6245225"/>
            <a:ext cx="2887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9" name="Rectangle 5"/>
          <p:cNvSpPr>
            <a:spLocks noGrp="1" noChangeArrowheads="1"/>
          </p:cNvSpPr>
          <p:nvPr>
            <p:ph type="sldNum"/>
          </p:nvPr>
        </p:nvSpPr>
        <p:spPr bwMode="auto">
          <a:xfrm>
            <a:off x="6553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B5CB5867-5AB0-43A9-9213-DDC749AD994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DIGERENTE, RESPIRATORIO, URINARIO, GENITALE FEMMINILE e MASCHILE,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MUCOSA</a:t>
            </a:r>
          </a:p>
          <a:p>
            <a:pPr>
              <a:buFontTx/>
              <a:buChar char="-"/>
            </a:pPr>
            <a:r>
              <a:rPr lang="it-IT" b="1" dirty="0">
                <a:latin typeface="Chalkboard SE" panose="03050602040202020205" pitchFamily="66" charset="77"/>
              </a:rPr>
              <a:t>TONACA SOTTOMUCOSA</a:t>
            </a:r>
          </a:p>
          <a:p>
            <a:pPr>
              <a:buFontTx/>
              <a:buChar char="-"/>
            </a:pPr>
            <a:r>
              <a:rPr lang="it-IT" dirty="0">
                <a:latin typeface="Copperplate Gothic Bold" panose="020E0705020206020404" pitchFamily="34" charset="77"/>
              </a:rPr>
              <a:t>TONACA MUSCOLARE</a:t>
            </a:r>
          </a:p>
          <a:p>
            <a:pPr>
              <a:buFontTx/>
              <a:buChar char="-"/>
            </a:pPr>
            <a:r>
              <a:rPr lang="it-IT" b="1" dirty="0">
                <a:latin typeface="Chalkboard SE" panose="03050602040202020205" pitchFamily="66" charset="77"/>
              </a:rPr>
              <a:t>TONACA AVVENTIZIA oppure TONACA SIEROSA</a:t>
            </a:r>
          </a:p>
        </p:txBody>
      </p:sp>
    </p:spTree>
    <p:extLst>
      <p:ext uri="{BB962C8B-B14F-4D97-AF65-F5344CB8AC3E}">
        <p14:creationId xmlns:p14="http://schemas.microsoft.com/office/powerpoint/2010/main" val="359193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765175"/>
            <a:ext cx="8893175" cy="562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CIRCOLATORI SANGUIFERO e LINFATICO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INTIMA</a:t>
            </a:r>
          </a:p>
          <a:p>
            <a:pPr>
              <a:buFontTx/>
              <a:buChar char="-"/>
            </a:pPr>
            <a:r>
              <a:rPr lang="it-IT" b="1" dirty="0">
                <a:latin typeface="Chalkboard SE" panose="03050602040202020205" pitchFamily="66" charset="77"/>
              </a:rPr>
              <a:t>TONACA MEDIA</a:t>
            </a:r>
          </a:p>
          <a:p>
            <a:pPr>
              <a:buFontTx/>
              <a:buChar char="-"/>
            </a:pPr>
            <a:r>
              <a:rPr lang="it-IT" b="1" dirty="0">
                <a:latin typeface="Chalkboard SE" panose="03050602040202020205" pitchFamily="66" charset="77"/>
              </a:rPr>
              <a:t>TONACA AVVENTIZIA (soltanto nel CUORE c’è la TONACA SIEROSA)</a:t>
            </a:r>
          </a:p>
        </p:txBody>
      </p:sp>
    </p:spTree>
    <p:extLst>
      <p:ext uri="{BB962C8B-B14F-4D97-AF65-F5344CB8AC3E}">
        <p14:creationId xmlns:p14="http://schemas.microsoft.com/office/powerpoint/2010/main" val="158708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508625" cy="491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08625" y="4332288"/>
            <a:ext cx="3635375" cy="2525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2"/>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1541463" y="0"/>
            <a:ext cx="6059487" cy="6858000"/>
          </a:xfrm>
          <a:prstGeom prst="rect">
            <a:avLst/>
          </a:prstGeom>
          <a:noFill/>
          <a:ln>
            <a:noFill/>
          </a:ln>
        </p:spPr>
      </p:pic>
    </p:spTree>
    <p:extLst>
      <p:ext uri="{BB962C8B-B14F-4D97-AF65-F5344CB8AC3E}">
        <p14:creationId xmlns:p14="http://schemas.microsoft.com/office/powerpoint/2010/main" val="88114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PIENI: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b="1" dirty="0">
                <a:latin typeface="Chalkboard SE" panose="03050602040202020205" pitchFamily="66" charset="77"/>
              </a:rPr>
              <a:t>La loro struttura di riferimento comprende:</a:t>
            </a:r>
          </a:p>
          <a:p>
            <a:endParaRPr lang="it-IT" b="1" dirty="0">
              <a:latin typeface="Chalkboard SE" panose="03050602040202020205" pitchFamily="66" charset="77"/>
            </a:endParaRPr>
          </a:p>
          <a:p>
            <a:pPr>
              <a:buFontTx/>
              <a:buChar char="-"/>
            </a:pPr>
            <a:r>
              <a:rPr lang="it-IT" b="1" dirty="0">
                <a:latin typeface="Chalkboard SE" panose="03050602040202020205" pitchFamily="66" charset="77"/>
              </a:rPr>
              <a:t>CAPSULA che li delimita dalle strutture circostanti;</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STROMA che ne costituisce l’ impalcatura sulla quale si inserisce il</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PARENCHIMA, costituito dagli elementi morfo-funzionali propri dell’ organo in questione</a:t>
            </a:r>
          </a:p>
        </p:txBody>
      </p:sp>
    </p:spTree>
    <p:extLst>
      <p:ext uri="{BB962C8B-B14F-4D97-AF65-F5344CB8AC3E}">
        <p14:creationId xmlns:p14="http://schemas.microsoft.com/office/powerpoint/2010/main" val="69162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F833C8-3FD3-C340-9E00-6F588BD9E2D6}"/>
              </a:ext>
            </a:extLst>
          </p:cNvPr>
          <p:cNvSpPr>
            <a:spLocks noGrp="1"/>
          </p:cNvSpPr>
          <p:nvPr>
            <p:ph type="title"/>
          </p:nvPr>
        </p:nvSpPr>
        <p:spPr>
          <a:xfrm>
            <a:off x="611560" y="2132856"/>
            <a:ext cx="8221663" cy="1135062"/>
          </a:xfrm>
        </p:spPr>
        <p:txBody>
          <a:bodyPr/>
          <a:lstStyle/>
          <a:p>
            <a:r>
              <a:rPr lang="it-IT" dirty="0">
                <a:latin typeface="Chalkboard SE" panose="03050602040202020205" pitchFamily="66" charset="77"/>
                <a:cs typeface="Gurmukhi MN" panose="02020600050405020304" pitchFamily="18" charset="0"/>
              </a:rPr>
              <a:t>NOMENCLATURA  ANATOMICA</a:t>
            </a:r>
          </a:p>
        </p:txBody>
      </p:sp>
      <p:sp>
        <p:nvSpPr>
          <p:cNvPr id="5" name="CasellaDiTesto 4">
            <a:extLst>
              <a:ext uri="{FF2B5EF4-FFF2-40B4-BE49-F238E27FC236}">
                <a16:creationId xmlns:a16="http://schemas.microsoft.com/office/drawing/2014/main" id="{D5D284BC-7A62-F841-B5E1-A7D89F62FBFF}"/>
              </a:ext>
            </a:extLst>
          </p:cNvPr>
          <p:cNvSpPr txBox="1"/>
          <p:nvPr/>
        </p:nvSpPr>
        <p:spPr>
          <a:xfrm>
            <a:off x="323528" y="3267374"/>
            <a:ext cx="8280920" cy="1200329"/>
          </a:xfrm>
          <a:prstGeom prst="rect">
            <a:avLst/>
          </a:prstGeom>
          <a:noFill/>
        </p:spPr>
        <p:txBody>
          <a:bodyPr wrap="square" rtlCol="0">
            <a:spAutoFit/>
          </a:bodyPr>
          <a:lstStyle/>
          <a:p>
            <a:pPr algn="ctr"/>
            <a:r>
              <a:rPr lang="it-IT" sz="2400" dirty="0">
                <a:solidFill>
                  <a:schemeClr val="tx1">
                    <a:lumMod val="95000"/>
                    <a:lumOff val="5000"/>
                  </a:schemeClr>
                </a:solidFill>
                <a:latin typeface="Copperplate Gothic Bold" panose="020E0705020206020404" pitchFamily="34" charset="77"/>
              </a:rPr>
              <a:t>Consiste nella TERMINOLOGIA utilizzata non solo nelle descrizioni anatomiche, ma anche in altre discipline cliniche</a:t>
            </a:r>
          </a:p>
        </p:txBody>
      </p:sp>
    </p:spTree>
    <p:extLst>
      <p:ext uri="{BB962C8B-B14F-4D97-AF65-F5344CB8AC3E}">
        <p14:creationId xmlns:p14="http://schemas.microsoft.com/office/powerpoint/2010/main" val="209767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7778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lumMod val="95000"/>
                    <a:lumOff val="5000"/>
                  </a:schemeClr>
                </a:solidFill>
                <a:latin typeface="Arial Black" panose="020B0A04020102020204" pitchFamily="34" charset="0"/>
              </a:rPr>
              <a:t>“</a:t>
            </a:r>
            <a:r>
              <a:rPr lang="it-IT" altLang="it-IT" sz="2800" i="1" dirty="0">
                <a:solidFill>
                  <a:schemeClr val="tx1">
                    <a:lumMod val="95000"/>
                    <a:lumOff val="5000"/>
                  </a:schemeClr>
                </a:solidFill>
                <a:latin typeface="Arial Black" panose="020B0A04020102020204" pitchFamily="34" charset="0"/>
              </a:rPr>
              <a:t>UOMO (?...donna…) ANATOMICO</a:t>
            </a:r>
            <a:r>
              <a:rPr lang="it-IT" altLang="it-IT" sz="2800" dirty="0">
                <a:solidFill>
                  <a:schemeClr val="tx1">
                    <a:lumMod val="95000"/>
                    <a:lumOff val="5000"/>
                  </a:schemeClr>
                </a:solidFill>
                <a:latin typeface="Arial Black" panose="020B0A04020102020204" pitchFamily="34" charset="0"/>
              </a:rPr>
              <a:t>”:</a:t>
            </a:r>
            <a:br>
              <a:rPr lang="it-IT" altLang="it-IT" sz="2800" dirty="0">
                <a:solidFill>
                  <a:schemeClr val="tx1">
                    <a:lumMod val="95000"/>
                    <a:lumOff val="5000"/>
                  </a:schemeClr>
                </a:solidFill>
                <a:latin typeface="Arial Black" panose="020B0A04020102020204" pitchFamily="34" charset="0"/>
              </a:rPr>
            </a:br>
            <a:r>
              <a:rPr lang="it-IT" altLang="it-IT" sz="2800" dirty="0">
                <a:solidFill>
                  <a:schemeClr val="tx1">
                    <a:lumMod val="95000"/>
                    <a:lumOff val="5000"/>
                  </a:schemeClr>
                </a:solidFill>
                <a:latin typeface="Arial Black" panose="020B0A04020102020204" pitchFamily="34" charset="0"/>
              </a:rPr>
              <a:t>PIANI DI RIFERIMENTO</a:t>
            </a:r>
          </a:p>
        </p:txBody>
      </p:sp>
      <p:pic>
        <p:nvPicPr>
          <p:cNvPr id="13314" name="Picture 2"/>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827088" y="1219200"/>
            <a:ext cx="7200900" cy="56388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3"/>
          <p:cNvSpPr>
            <a:spLocks noChangeArrowheads="1"/>
          </p:cNvSpPr>
          <p:nvPr/>
        </p:nvSpPr>
        <p:spPr bwMode="auto">
          <a:xfrm>
            <a:off x="827088" y="6453188"/>
            <a:ext cx="2665412" cy="40481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597F8-77DA-CA4E-BF28-5F3564693CF3}"/>
              </a:ext>
            </a:extLst>
          </p:cNvPr>
          <p:cNvSpPr>
            <a:spLocks noGrp="1"/>
          </p:cNvSpPr>
          <p:nvPr>
            <p:ph type="title"/>
          </p:nvPr>
        </p:nvSpPr>
        <p:spPr/>
        <p:txBody>
          <a:bodyPr/>
          <a:lstStyle/>
          <a:p>
            <a:r>
              <a:rPr lang="it-IT" dirty="0">
                <a:latin typeface="Gurmukhi MN" panose="02020600050405020304" pitchFamily="18" charset="0"/>
                <a:cs typeface="Gurmukhi MN" panose="02020600050405020304" pitchFamily="18" charset="0"/>
              </a:rPr>
              <a:t>PIANI DI RIFERIMENTO</a:t>
            </a:r>
          </a:p>
        </p:txBody>
      </p:sp>
      <p:sp>
        <p:nvSpPr>
          <p:cNvPr id="3" name="Segnaposto contenuto 2">
            <a:extLst>
              <a:ext uri="{FF2B5EF4-FFF2-40B4-BE49-F238E27FC236}">
                <a16:creationId xmlns:a16="http://schemas.microsoft.com/office/drawing/2014/main" id="{BE19A9EF-F60E-394D-894D-5A2DACC6C4E2}"/>
              </a:ext>
            </a:extLst>
          </p:cNvPr>
          <p:cNvSpPr>
            <a:spLocks noGrp="1"/>
          </p:cNvSpPr>
          <p:nvPr>
            <p:ph idx="1"/>
          </p:nvPr>
        </p:nvSpPr>
        <p:spPr>
          <a:xfrm>
            <a:off x="179512" y="1600200"/>
            <a:ext cx="8856984" cy="4518025"/>
          </a:xfrm>
        </p:spPr>
        <p:txBody>
          <a:bodyPr/>
          <a:lstStyle/>
          <a:p>
            <a:pPr marL="457200" indent="-457200">
              <a:buFontTx/>
              <a:buChar char="-"/>
            </a:pPr>
            <a:r>
              <a:rPr lang="it-IT" sz="3200" b="1" dirty="0">
                <a:latin typeface="Chalkboard SE" panose="03050602040202020205" pitchFamily="66" charset="77"/>
              </a:rPr>
              <a:t>PIANO SAGITTALE (o MEDIANO)</a:t>
            </a:r>
          </a:p>
          <a:p>
            <a:pPr marL="0" indent="0"/>
            <a:endParaRPr lang="it-IT" sz="3200" b="1" dirty="0"/>
          </a:p>
          <a:p>
            <a:pPr>
              <a:buFontTx/>
              <a:buChar char="-"/>
            </a:pPr>
            <a:r>
              <a:rPr lang="it-IT" sz="3200" b="1" dirty="0">
                <a:latin typeface="Gurmukhi MN" panose="02020600050405020304" pitchFamily="18" charset="0"/>
                <a:cs typeface="Gurmukhi MN" panose="02020600050405020304" pitchFamily="18" charset="0"/>
              </a:rPr>
              <a:t>PIANO FRONTALE</a:t>
            </a:r>
          </a:p>
          <a:p>
            <a:pPr marL="0" indent="0"/>
            <a:r>
              <a:rPr lang="it-IT" sz="3200" b="1" dirty="0"/>
              <a:t> </a:t>
            </a:r>
          </a:p>
          <a:p>
            <a:pPr>
              <a:buFontTx/>
              <a:buChar char="-"/>
            </a:pPr>
            <a:r>
              <a:rPr lang="it-IT" sz="3200" b="1" dirty="0">
                <a:latin typeface="Copperplate Gothic Bold" panose="020E0705020206020404" pitchFamily="34" charset="77"/>
              </a:rPr>
              <a:t>PIANO TRASVERSO (od ORIZZONTALE</a:t>
            </a:r>
            <a:r>
              <a:rPr lang="it-IT" dirty="0">
                <a:latin typeface="Copperplate Gothic Bold" panose="020E0705020206020404" pitchFamily="34" charset="77"/>
              </a:rPr>
              <a:t>)</a:t>
            </a:r>
          </a:p>
          <a:p>
            <a:pPr marL="0" indent="0"/>
            <a:endParaRPr lang="it-IT" dirty="0"/>
          </a:p>
        </p:txBody>
      </p:sp>
    </p:spTree>
    <p:extLst>
      <p:ext uri="{BB962C8B-B14F-4D97-AF65-F5344CB8AC3E}">
        <p14:creationId xmlns:p14="http://schemas.microsoft.com/office/powerpoint/2010/main" val="87652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63625"/>
            <a:ext cx="8964488" cy="56839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1">
            <a:extLst>
              <a:ext uri="{FF2B5EF4-FFF2-40B4-BE49-F238E27FC236}">
                <a16:creationId xmlns:a16="http://schemas.microsoft.com/office/drawing/2014/main" id="{955A93B4-2EFC-3A45-9887-C0FADF2BA8C7}"/>
              </a:ext>
            </a:extLst>
          </p:cNvPr>
          <p:cNvSpPr txBox="1">
            <a:spLocks noChangeArrowheads="1"/>
          </p:cNvSpPr>
          <p:nvPr/>
        </p:nvSpPr>
        <p:spPr>
          <a:xfrm>
            <a:off x="457200" y="274638"/>
            <a:ext cx="8229600" cy="788987"/>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a:solidFill>
                  <a:schemeClr val="tx1">
                    <a:lumMod val="95000"/>
                    <a:lumOff val="5000"/>
                  </a:schemeClr>
                </a:solidFill>
                <a:latin typeface="Chalkboard SE" panose="03050602040202020205" pitchFamily="66" charset="77"/>
              </a:rPr>
              <a:t>ATTRIBUTI RELATIVI ALLA POSIZIONE </a:t>
            </a:r>
            <a:endParaRPr lang="it-IT" altLang="it-IT" sz="3200" b="1" dirty="0">
              <a:solidFill>
                <a:schemeClr val="tx1">
                  <a:lumMod val="95000"/>
                  <a:lumOff val="5000"/>
                </a:schemeClr>
              </a:solidFill>
              <a:latin typeface="Chalkboard SE" panose="03050602040202020205" pitchFamily="66"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0"/>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682750" y="0"/>
            <a:ext cx="5778500" cy="6858000"/>
          </a:xfrm>
          <a:prstGeom prst="rect">
            <a:avLst/>
          </a:prstGeom>
          <a:noFill/>
          <a:ln>
            <a:noFill/>
          </a:ln>
        </p:spPr>
      </p:pic>
    </p:spTree>
    <p:extLst>
      <p:ext uri="{BB962C8B-B14F-4D97-AF65-F5344CB8AC3E}">
        <p14:creationId xmlns:p14="http://schemas.microsoft.com/office/powerpoint/2010/main" val="98706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1"/>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149225"/>
            <a:ext cx="9144000" cy="6557963"/>
          </a:xfrm>
          <a:prstGeom prst="rect">
            <a:avLst/>
          </a:prstGeom>
          <a:noFill/>
          <a:ln>
            <a:noFill/>
          </a:ln>
        </p:spPr>
      </p:pic>
    </p:spTree>
    <p:extLst>
      <p:ext uri="{BB962C8B-B14F-4D97-AF65-F5344CB8AC3E}">
        <p14:creationId xmlns:p14="http://schemas.microsoft.com/office/powerpoint/2010/main" val="289632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463" y="792163"/>
            <a:ext cx="8928100" cy="5903912"/>
          </a:xfrm>
          <a:prstGeom prst="rect">
            <a:avLst/>
          </a:prstGeom>
          <a:noFill/>
          <a:ln>
            <a:noFill/>
          </a:ln>
          <a:effectLst/>
          <a:extLst>
            <a:ext uri="{909E8E84-426E-40DD-AFC4-6F175D3DCCD1}">
              <a14:hiddenFill xmlns:a14="http://schemas.microsoft.com/office/drawing/2010/main">
                <a:blipFill dpi="0" rotWithShape="0">
                  <a:blip/>
                  <a:srcRect l="2313" t="1637" r="1575" b="2493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260350"/>
            <a:ext cx="6413500" cy="12684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Gurmukhi MN" panose="02020600050405020304" pitchFamily="18" charset="0"/>
                <a:cs typeface="Gurmukhi MN" panose="02020600050405020304" pitchFamily="18" charset="0"/>
              </a:rPr>
              <a:t>SUDDIVISIONE REGIONALE o TOPOGRAFICA</a:t>
            </a:r>
          </a:p>
        </p:txBody>
      </p:sp>
      <p:sp>
        <p:nvSpPr>
          <p:cNvPr id="18434" name="Rectangle 2"/>
          <p:cNvSpPr>
            <a:spLocks noGrp="1" noChangeArrowheads="1"/>
          </p:cNvSpPr>
          <p:nvPr>
            <p:ph type="body" idx="1"/>
          </p:nvPr>
        </p:nvSpPr>
        <p:spPr>
          <a:xfrm>
            <a:off x="457200" y="1600200"/>
            <a:ext cx="4033838" cy="4525963"/>
          </a:xfrm>
          <a:ln/>
        </p:spPr>
        <p:txBody>
          <a:bodyPr/>
          <a:lstStyle/>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TESTA: neurocranio, </a:t>
            </a:r>
            <a:r>
              <a:rPr lang="it-IT" altLang="it-IT" b="1" dirty="0" err="1">
                <a:solidFill>
                  <a:schemeClr val="tx1">
                    <a:lumMod val="95000"/>
                    <a:lumOff val="5000"/>
                  </a:schemeClr>
                </a:solidFill>
                <a:latin typeface="Gurmukhi MN" panose="02020600050405020304" pitchFamily="18" charset="0"/>
                <a:cs typeface="Gurmukhi MN" panose="02020600050405020304" pitchFamily="18" charset="0"/>
              </a:rPr>
              <a:t>splacnocranio</a:t>
            </a:r>
            <a:endParaRPr lang="it-IT" altLang="it-IT" b="1" dirty="0">
              <a:solidFill>
                <a:schemeClr val="tx1">
                  <a:lumMod val="95000"/>
                  <a:lumOff val="5000"/>
                </a:schemeClr>
              </a:solidFill>
              <a:latin typeface="Gurmukhi MN" panose="02020600050405020304" pitchFamily="18" charset="0"/>
              <a:cs typeface="Gurmukhi MN" panose="02020600050405020304" pitchFamily="18" charset="0"/>
            </a:endParaRP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TRONCO: collo, torace, addome, pelvi, perineo </a:t>
            </a:r>
          </a:p>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rPr>
              <a:t>ARTO SUPERIORE: spalla, braccio, avambraccio, mano</a:t>
            </a: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ARTO INFERIORE: anca, coscia, gamba, piede</a:t>
            </a:r>
          </a:p>
        </p:txBody>
      </p:sp>
      <p:graphicFrame>
        <p:nvGraphicFramePr>
          <p:cNvPr id="18435" name="Object 3"/>
          <p:cNvGraphicFramePr>
            <a:graphicFrameLocks noChangeAspect="1"/>
          </p:cNvGraphicFramePr>
          <p:nvPr/>
        </p:nvGraphicFramePr>
        <p:xfrm>
          <a:off x="4859338" y="836613"/>
          <a:ext cx="4049712" cy="6021387"/>
        </p:xfrm>
        <a:graphic>
          <a:graphicData uri="http://schemas.openxmlformats.org/presentationml/2006/ole">
            <mc:AlternateContent xmlns:mc="http://schemas.openxmlformats.org/markup-compatibility/2006">
              <mc:Choice xmlns:v="urn:schemas-microsoft-com:vml" Requires="v">
                <p:oleObj r:id="rId3" imgW="4650864" imgH="6918388" progId="">
                  <p:embed/>
                </p:oleObj>
              </mc:Choice>
              <mc:Fallback>
                <p:oleObj r:id="rId3" imgW="4650864" imgH="6918388"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836613"/>
                        <a:ext cx="4049712" cy="602138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 Box 4"/>
          <p:cNvSpPr txBox="1">
            <a:spLocks noChangeArrowheads="1"/>
          </p:cNvSpPr>
          <p:nvPr/>
        </p:nvSpPr>
        <p:spPr bwMode="auto">
          <a:xfrm>
            <a:off x="7092950" y="1052513"/>
            <a:ext cx="1828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3300"/>
                </a:solidFill>
              </a:rPr>
              <a:t>NEUROCRANIO</a:t>
            </a:r>
          </a:p>
        </p:txBody>
      </p:sp>
      <p:sp>
        <p:nvSpPr>
          <p:cNvPr id="18437" name="Text Box 5"/>
          <p:cNvSpPr txBox="1">
            <a:spLocks noChangeArrowheads="1"/>
          </p:cNvSpPr>
          <p:nvPr/>
        </p:nvSpPr>
        <p:spPr bwMode="auto">
          <a:xfrm>
            <a:off x="7380288" y="1628775"/>
            <a:ext cx="15128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336600"/>
                </a:solidFill>
              </a:rPr>
              <a:t>SPLANCNOCRANIO</a:t>
            </a:r>
          </a:p>
        </p:txBody>
      </p:sp>
      <p:sp>
        <p:nvSpPr>
          <p:cNvPr id="18438" name="Text Box 6"/>
          <p:cNvSpPr txBox="1">
            <a:spLocks noChangeArrowheads="1"/>
          </p:cNvSpPr>
          <p:nvPr/>
        </p:nvSpPr>
        <p:spPr bwMode="auto">
          <a:xfrm>
            <a:off x="4932363" y="1484313"/>
            <a:ext cx="8874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0066"/>
                </a:solidFill>
              </a:rPr>
              <a:t>COLLO</a:t>
            </a:r>
          </a:p>
        </p:txBody>
      </p:sp>
      <p:sp>
        <p:nvSpPr>
          <p:cNvPr id="18439" name="Text Box 7"/>
          <p:cNvSpPr txBox="1">
            <a:spLocks noChangeArrowheads="1"/>
          </p:cNvSpPr>
          <p:nvPr/>
        </p:nvSpPr>
        <p:spPr bwMode="auto">
          <a:xfrm>
            <a:off x="7767638" y="2781300"/>
            <a:ext cx="13747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it-IT" altLang="it-IT" sz="1600" b="1">
                <a:solidFill>
                  <a:srgbClr val="FFFFFF"/>
                </a:solidFill>
              </a:rPr>
              <a:t>ARTO </a:t>
            </a:r>
          </a:p>
          <a:p>
            <a:pPr algn="ctr">
              <a:buClrTx/>
              <a:buFontTx/>
              <a:buNone/>
            </a:pPr>
            <a:r>
              <a:rPr lang="it-IT" altLang="it-IT" sz="1600" b="1">
                <a:solidFill>
                  <a:srgbClr val="FFFFFF"/>
                </a:solidFill>
              </a:rPr>
              <a:t>SUPERIORE</a:t>
            </a:r>
          </a:p>
        </p:txBody>
      </p:sp>
      <p:sp>
        <p:nvSpPr>
          <p:cNvPr id="18440" name="Text Box 8"/>
          <p:cNvSpPr txBox="1">
            <a:spLocks noChangeArrowheads="1"/>
          </p:cNvSpPr>
          <p:nvPr/>
        </p:nvSpPr>
        <p:spPr bwMode="auto">
          <a:xfrm>
            <a:off x="4859338" y="3213100"/>
            <a:ext cx="1030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9933FF"/>
                </a:solidFill>
              </a:rPr>
              <a:t>TORACE</a:t>
            </a:r>
          </a:p>
        </p:txBody>
      </p:sp>
      <p:sp>
        <p:nvSpPr>
          <p:cNvPr id="18441" name="Text Box 9"/>
          <p:cNvSpPr txBox="1">
            <a:spLocks noChangeArrowheads="1"/>
          </p:cNvSpPr>
          <p:nvPr/>
        </p:nvSpPr>
        <p:spPr bwMode="auto">
          <a:xfrm>
            <a:off x="7740650" y="4437063"/>
            <a:ext cx="10747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FF00"/>
                </a:solidFill>
              </a:rPr>
              <a:t>ADDOME</a:t>
            </a:r>
          </a:p>
        </p:txBody>
      </p:sp>
      <p:sp>
        <p:nvSpPr>
          <p:cNvPr id="18442" name="Text Box 10"/>
          <p:cNvSpPr txBox="1">
            <a:spLocks noChangeArrowheads="1"/>
          </p:cNvSpPr>
          <p:nvPr/>
        </p:nvSpPr>
        <p:spPr bwMode="auto">
          <a:xfrm>
            <a:off x="4716463" y="5157788"/>
            <a:ext cx="1906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0000"/>
                </a:solidFill>
              </a:rPr>
              <a:t>ARTO INFERIORE</a:t>
            </a:r>
          </a:p>
        </p:txBody>
      </p:sp>
      <p:sp>
        <p:nvSpPr>
          <p:cNvPr id="18443" name="Line 11"/>
          <p:cNvSpPr>
            <a:spLocks noChangeShapeType="1"/>
          </p:cNvSpPr>
          <p:nvPr/>
        </p:nvSpPr>
        <p:spPr bwMode="auto">
          <a:xfrm flipH="1">
            <a:off x="7078663" y="381000"/>
            <a:ext cx="320675" cy="1588"/>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4" name="Line 12"/>
          <p:cNvSpPr>
            <a:spLocks noChangeShapeType="1"/>
          </p:cNvSpPr>
          <p:nvPr/>
        </p:nvSpPr>
        <p:spPr bwMode="auto">
          <a:xfrm>
            <a:off x="5724525" y="1700213"/>
            <a:ext cx="762000" cy="1587"/>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5" name="Line 13"/>
          <p:cNvSpPr>
            <a:spLocks noChangeShapeType="1"/>
          </p:cNvSpPr>
          <p:nvPr/>
        </p:nvSpPr>
        <p:spPr bwMode="auto">
          <a:xfrm flipH="1" flipV="1">
            <a:off x="7011988" y="1476375"/>
            <a:ext cx="457200" cy="241300"/>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6" name="Line 14"/>
          <p:cNvSpPr>
            <a:spLocks noChangeShapeType="1"/>
          </p:cNvSpPr>
          <p:nvPr/>
        </p:nvSpPr>
        <p:spPr bwMode="auto">
          <a:xfrm flipV="1">
            <a:off x="5508625" y="2484438"/>
            <a:ext cx="1066800" cy="5492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7" name="Line 15"/>
          <p:cNvSpPr>
            <a:spLocks noChangeShapeType="1"/>
          </p:cNvSpPr>
          <p:nvPr/>
        </p:nvSpPr>
        <p:spPr bwMode="auto">
          <a:xfrm flipH="1" flipV="1">
            <a:off x="6940550" y="3133725"/>
            <a:ext cx="854075" cy="1463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8" name="Line 16"/>
          <p:cNvSpPr>
            <a:spLocks noChangeShapeType="1"/>
          </p:cNvSpPr>
          <p:nvPr/>
        </p:nvSpPr>
        <p:spPr bwMode="auto">
          <a:xfrm flipV="1">
            <a:off x="5651500" y="4068763"/>
            <a:ext cx="762000" cy="1082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9" name="Line 17"/>
          <p:cNvSpPr>
            <a:spLocks noChangeShapeType="1"/>
          </p:cNvSpPr>
          <p:nvPr/>
        </p:nvSpPr>
        <p:spPr bwMode="auto">
          <a:xfrm flipH="1" flipV="1">
            <a:off x="7516813" y="2628900"/>
            <a:ext cx="549275" cy="320675"/>
          </a:xfrm>
          <a:prstGeom prst="line">
            <a:avLst/>
          </a:prstGeom>
          <a:noFill/>
          <a:ln w="9360" cap="sq">
            <a:solidFill>
              <a:srgbClr val="6600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50" name="Text Box 18"/>
          <p:cNvSpPr txBox="1">
            <a:spLocks noChangeArrowheads="1"/>
          </p:cNvSpPr>
          <p:nvPr/>
        </p:nvSpPr>
        <p:spPr bwMode="auto">
          <a:xfrm>
            <a:off x="7956550" y="5589588"/>
            <a:ext cx="7667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660033"/>
                </a:solidFill>
              </a:rPr>
              <a:t>PELVI</a:t>
            </a:r>
          </a:p>
        </p:txBody>
      </p:sp>
      <p:sp>
        <p:nvSpPr>
          <p:cNvPr id="18451" name="Line 19"/>
          <p:cNvSpPr>
            <a:spLocks noChangeShapeType="1"/>
          </p:cNvSpPr>
          <p:nvPr/>
        </p:nvSpPr>
        <p:spPr bwMode="auto">
          <a:xfrm flipH="1" flipV="1">
            <a:off x="6869113" y="3852863"/>
            <a:ext cx="1082675" cy="1692275"/>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73B5E6DE-6DA4-E644-9DBD-90EA97B6708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52120" y="188640"/>
            <a:ext cx="2521587" cy="8954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3DE75C9C-4E3A-2649-91F1-49E6D88B8CF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3191" y="0"/>
            <a:ext cx="4806688" cy="337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a:extLst>
              <a:ext uri="{FF2B5EF4-FFF2-40B4-BE49-F238E27FC236}">
                <a16:creationId xmlns:a16="http://schemas.microsoft.com/office/drawing/2014/main" id="{88617290-7FCE-DF4D-A7C4-5CDAEF4879C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915817" y="3420452"/>
            <a:ext cx="6236768" cy="3317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1">
            <a:extLst>
              <a:ext uri="{FF2B5EF4-FFF2-40B4-BE49-F238E27FC236}">
                <a16:creationId xmlns:a16="http://schemas.microsoft.com/office/drawing/2014/main" id="{E39AFB7A-F4A5-0240-B2EC-E035CB34C92F}"/>
              </a:ext>
            </a:extLst>
          </p:cNvPr>
          <p:cNvSpPr txBox="1">
            <a:spLocks noChangeArrowheads="1"/>
          </p:cNvSpPr>
          <p:nvPr/>
        </p:nvSpPr>
        <p:spPr>
          <a:xfrm>
            <a:off x="4364769" y="1124744"/>
            <a:ext cx="5076825" cy="1555750"/>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SUDDIVISIONE REGIONALE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DELL’ ADDOME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t="-1731"/>
          <a:stretch/>
        </p:blipFill>
        <p:spPr>
          <a:xfrm>
            <a:off x="0" y="1268760"/>
            <a:ext cx="8980019" cy="4824536"/>
          </a:xfrm>
          <a:prstGeom prst="rect">
            <a:avLst/>
          </a:prstGeom>
          <a:noFill/>
          <a:ln>
            <a:noFill/>
          </a:ln>
        </p:spPr>
      </p:pic>
      <p:sp>
        <p:nvSpPr>
          <p:cNvPr id="3" name="CasellaDiTesto 2">
            <a:extLst>
              <a:ext uri="{FF2B5EF4-FFF2-40B4-BE49-F238E27FC236}">
                <a16:creationId xmlns:a16="http://schemas.microsoft.com/office/drawing/2014/main" id="{C0AB235C-817D-6F4D-A815-A2868993051F}"/>
              </a:ext>
            </a:extLst>
          </p:cNvPr>
          <p:cNvSpPr txBox="1"/>
          <p:nvPr/>
        </p:nvSpPr>
        <p:spPr>
          <a:xfrm>
            <a:off x="1810429" y="99390"/>
            <a:ext cx="5359159" cy="1200329"/>
          </a:xfrm>
          <a:prstGeom prst="rect">
            <a:avLst/>
          </a:prstGeom>
          <a:noFill/>
        </p:spPr>
        <p:txBody>
          <a:bodyPr wrap="non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FRONTALE</a:t>
            </a:r>
          </a:p>
        </p:txBody>
      </p:sp>
    </p:spTree>
    <p:extLst>
      <p:ext uri="{BB962C8B-B14F-4D97-AF65-F5344CB8AC3E}">
        <p14:creationId xmlns:p14="http://schemas.microsoft.com/office/powerpoint/2010/main" val="253282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a:extLst>
              <a:ext uri="{FF2B5EF4-FFF2-40B4-BE49-F238E27FC236}">
                <a16:creationId xmlns:a16="http://schemas.microsoft.com/office/drawing/2014/main" id="{767112D3-3C49-2041-B171-DF6F2F5D1933}"/>
              </a:ext>
            </a:extLst>
          </p:cNvPr>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a:stretch/>
        </p:blipFill>
        <p:spPr>
          <a:xfrm>
            <a:off x="3491880" y="8035"/>
            <a:ext cx="5462510" cy="6849965"/>
          </a:xfrm>
          <a:prstGeom prst="rect">
            <a:avLst/>
          </a:prstGeom>
          <a:noFill/>
          <a:ln>
            <a:noFill/>
          </a:ln>
        </p:spPr>
      </p:pic>
      <p:sp>
        <p:nvSpPr>
          <p:cNvPr id="3" name="CasellaDiTesto 2">
            <a:extLst>
              <a:ext uri="{FF2B5EF4-FFF2-40B4-BE49-F238E27FC236}">
                <a16:creationId xmlns:a16="http://schemas.microsoft.com/office/drawing/2014/main" id="{EC274262-2A53-0746-BE7D-8D0510C9A76C}"/>
              </a:ext>
            </a:extLst>
          </p:cNvPr>
          <p:cNvSpPr txBox="1"/>
          <p:nvPr/>
        </p:nvSpPr>
        <p:spPr>
          <a:xfrm>
            <a:off x="323529" y="1844824"/>
            <a:ext cx="3168352" cy="2308324"/>
          </a:xfrm>
          <a:prstGeom prst="rect">
            <a:avLst/>
          </a:prstGeom>
          <a:noFill/>
        </p:spPr>
        <p:txBody>
          <a:bodyPr wrap="squar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LATERALE</a:t>
            </a:r>
          </a:p>
        </p:txBody>
      </p:sp>
    </p:spTree>
    <p:extLst>
      <p:ext uri="{BB962C8B-B14F-4D97-AF65-F5344CB8AC3E}">
        <p14:creationId xmlns:p14="http://schemas.microsoft.com/office/powerpoint/2010/main" val="120256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37294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144583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361892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 «dal maggiore al minore» )</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53752" y="766974"/>
            <a:ext cx="9036496" cy="5327650"/>
          </a:xfrm>
          <a:ln/>
        </p:spPr>
        <p:txBody>
          <a:bodyPr/>
          <a:lstStyle/>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1900" b="1" dirty="0">
                <a:solidFill>
                  <a:schemeClr val="tx1">
                    <a:lumMod val="95000"/>
                    <a:lumOff val="5000"/>
                  </a:schemeClr>
                </a:solidFill>
                <a:latin typeface="Symbol" panose="05050102010706020507" pitchFamily="18" charset="2"/>
              </a:rPr>
              <a:t></a:t>
            </a: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19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Istologia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19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(è stato ufficialmente abbandonato il «quasi» sinonimo di Apparati)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345219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B75AF5-E8BC-484A-B580-09B17009372A}"/>
              </a:ext>
            </a:extLst>
          </p:cNvPr>
          <p:cNvSpPr>
            <a:spLocks noGrp="1"/>
          </p:cNvSpPr>
          <p:nvPr>
            <p:ph type="title"/>
          </p:nvPr>
        </p:nvSpPr>
        <p:spPr>
          <a:xfrm>
            <a:off x="85787" y="116632"/>
            <a:ext cx="8964488" cy="1135062"/>
          </a:xfrm>
        </p:spPr>
        <p:txBody>
          <a:bodyPr/>
          <a:lstStyle/>
          <a:p>
            <a:r>
              <a:rPr lang="it-IT" sz="2600" b="1" dirty="0">
                <a:latin typeface="Gurmukhi MN" panose="02020600050405020304" pitchFamily="18" charset="0"/>
                <a:cs typeface="Gurmukhi MN" panose="02020600050405020304" pitchFamily="18" charset="0"/>
              </a:rPr>
              <a:t>CLASSIFICAZIONE MORFOLOGICA DEGLI ORGANI</a:t>
            </a:r>
          </a:p>
        </p:txBody>
      </p:sp>
      <p:sp>
        <p:nvSpPr>
          <p:cNvPr id="3" name="Segnaposto contenuto 2">
            <a:extLst>
              <a:ext uri="{FF2B5EF4-FFF2-40B4-BE49-F238E27FC236}">
                <a16:creationId xmlns:a16="http://schemas.microsoft.com/office/drawing/2014/main" id="{A11AA71B-4B4B-554A-9122-55847406DFA3}"/>
              </a:ext>
            </a:extLst>
          </p:cNvPr>
          <p:cNvSpPr>
            <a:spLocks noGrp="1"/>
          </p:cNvSpPr>
          <p:nvPr>
            <p:ph idx="1"/>
          </p:nvPr>
        </p:nvSpPr>
        <p:spPr>
          <a:xfrm>
            <a:off x="271493" y="1052736"/>
            <a:ext cx="8593076" cy="4705449"/>
          </a:xfrm>
        </p:spPr>
        <p:txBody>
          <a:bodyPr/>
          <a:lstStyle/>
          <a:p>
            <a:r>
              <a:rPr lang="it-IT" b="1" dirty="0">
                <a:latin typeface="Gurmukhi MN" panose="02020600050405020304" pitchFamily="18" charset="0"/>
                <a:cs typeface="Gurmukhi MN" panose="02020600050405020304" pitchFamily="18" charset="0"/>
              </a:rPr>
              <a:t>Si possono classificare gli organi del corpo umano, a seconda che vi si possa , o meno, osservare A OCCHIO NUDO (quindi MACROSCOPICAMENTE) nel loro ambito una CAVITA’, che viene definita LUME dell’ organo.</a:t>
            </a:r>
          </a:p>
          <a:p>
            <a:endParaRPr lang="it-IT" dirty="0"/>
          </a:p>
          <a:p>
            <a:r>
              <a:rPr lang="it-IT" dirty="0">
                <a:latin typeface="Copperplate Gothic Bold" panose="020E0705020206020404" pitchFamily="34" charset="77"/>
              </a:rPr>
              <a:t>ORGANI CAVI: presentano il LUME delimitato dalle TONACHE</a:t>
            </a:r>
          </a:p>
          <a:p>
            <a:endParaRPr lang="it-IT" dirty="0"/>
          </a:p>
          <a:p>
            <a:r>
              <a:rPr lang="it-IT" b="1" dirty="0">
                <a:latin typeface="Gurmukhi MN" panose="02020600050405020304" pitchFamily="18" charset="0"/>
                <a:cs typeface="Gurmukhi MN" panose="02020600050405020304" pitchFamily="18" charset="0"/>
              </a:rPr>
              <a:t>ORGANI PIENI: non presentano il lume. Sono costituiti da STROMA e PARENCHIMA</a:t>
            </a:r>
          </a:p>
        </p:txBody>
      </p:sp>
    </p:spTree>
    <p:extLst>
      <p:ext uri="{BB962C8B-B14F-4D97-AF65-F5344CB8AC3E}">
        <p14:creationId xmlns:p14="http://schemas.microsoft.com/office/powerpoint/2010/main" val="1494032169"/>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3821</TotalTime>
  <Words>640</Words>
  <Application>Microsoft Macintosh PowerPoint</Application>
  <PresentationFormat>Presentazione su schermo (4:3)</PresentationFormat>
  <Paragraphs>110</Paragraphs>
  <Slides>26</Slides>
  <Notes>11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0</vt:i4>
      </vt:variant>
      <vt:variant>
        <vt:lpstr>Titoli diapositive</vt:lpstr>
      </vt:variant>
      <vt:variant>
        <vt:i4>26</vt:i4>
      </vt:variant>
    </vt:vector>
  </HeadingPairs>
  <TitlesOfParts>
    <vt:vector size="35" baseType="lpstr">
      <vt:lpstr>Arial</vt:lpstr>
      <vt:lpstr>Arial Black</vt:lpstr>
      <vt:lpstr>Chalkboard SE</vt:lpstr>
      <vt:lpstr>Copperplate Gothic Bold</vt:lpstr>
      <vt:lpstr>Gurmukhi MN</vt:lpstr>
      <vt:lpstr>Symbol</vt:lpstr>
      <vt:lpstr>Times New Roman</vt:lpstr>
      <vt:lpstr>Verdana</vt:lpstr>
      <vt:lpstr>Tema di Office</vt:lpstr>
      <vt:lpstr>DISCIPLINE MORFOLOGICHE  UMANE </vt:lpstr>
      <vt:lpstr>Presentazione standard di PowerPoint</vt:lpstr>
      <vt:lpstr>Presentazione standard di PowerPoint</vt:lpstr>
      <vt:lpstr>Presentazione standard di PowerPoint</vt:lpstr>
      <vt:lpstr>Presentazione standard di PowerPoint</vt:lpstr>
      <vt:lpstr>GERARCHIA ORGANIZZATIVA DI UN ORGANISMO VIVENTE (in ordine decrescente «dal maggiore al minore» )</vt:lpstr>
      <vt:lpstr>DEFINIZIONE DELLA DISCIPLINA e APPROCCI di STUDIO</vt:lpstr>
      <vt:lpstr>DEFINIZIONE DELLA DISCIPLINA e APPROCCI di STUDIO</vt:lpstr>
      <vt:lpstr>CLASSIFICAZIONE MORFOLOGICA DEGLI ORGANI</vt:lpstr>
      <vt:lpstr>ORGANI CAVI: ORGANIZZAZIONE GENERALE</vt:lpstr>
      <vt:lpstr>Presentazione standard di PowerPoint</vt:lpstr>
      <vt:lpstr>ORGANI CAVI: ORGANIZZAZIONE GENERALE</vt:lpstr>
      <vt:lpstr>Presentazione standard di PowerPoint</vt:lpstr>
      <vt:lpstr>Presentazione standard di PowerPoint</vt:lpstr>
      <vt:lpstr>ORGANI PIENI: ORGANIZZAZIONE GENERALE</vt:lpstr>
      <vt:lpstr>NOMENCLATURA  ANATOMICA</vt:lpstr>
      <vt:lpstr>“UOMO (?...donna…) ANATOMICO”: PIANI DI RIFERIMENTO</vt:lpstr>
      <vt:lpstr>PIANI DI RIFERIMENTO</vt:lpstr>
      <vt:lpstr>Presentazione standard di PowerPoint</vt:lpstr>
      <vt:lpstr>Presentazione standard di PowerPoint</vt:lpstr>
      <vt:lpstr>Presentazione standard di PowerPoint</vt:lpstr>
      <vt:lpstr>Presentazione standard di PowerPoint</vt:lpstr>
      <vt:lpstr>SUDDIVISIONE REGIONALE o TOPOGRAFICA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VITTORIO GRILL_2</dc:creator>
  <cp:lastModifiedBy>Utente di Microsoft Office</cp:lastModifiedBy>
  <cp:revision>48</cp:revision>
  <cp:lastPrinted>2021-10-16T14:53:45Z</cp:lastPrinted>
  <dcterms:created xsi:type="dcterms:W3CDTF">2008-09-15T16:17:25Z</dcterms:created>
  <dcterms:modified xsi:type="dcterms:W3CDTF">2024-09-30T19:12:57Z</dcterms:modified>
</cp:coreProperties>
</file>