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66" r:id="rId4"/>
    <p:sldId id="258" r:id="rId5"/>
    <p:sldId id="259" r:id="rId6"/>
    <p:sldId id="260" r:id="rId7"/>
    <p:sldId id="261" r:id="rId8"/>
    <p:sldId id="281" r:id="rId9"/>
    <p:sldId id="262" r:id="rId10"/>
    <p:sldId id="263" r:id="rId11"/>
    <p:sldId id="265" r:id="rId12"/>
    <p:sldId id="280" r:id="rId13"/>
    <p:sldId id="267" r:id="rId14"/>
    <p:sldId id="283" r:id="rId15"/>
    <p:sldId id="284" r:id="rId16"/>
    <p:sldId id="298" r:id="rId17"/>
    <p:sldId id="288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916D3-8CE8-0D8D-8BCD-1C9B982E8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EF45DD-A783-5431-B2BF-6F1EF8483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A8FBD1-BC0F-D2F0-A9BF-BB360880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C9A029-336F-DF53-252F-E72D893C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40C53-C3DF-FF98-FB80-C260834F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2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0CABC-12D8-9F0D-6B6D-90A66DEB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54263B-DD25-0F89-3B89-CB431F7EC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437374-E697-2BE1-6BD2-1D3C1476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F6D3E0-6B2A-3901-C83F-09156990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2A027B-8784-1B57-312B-A234AB46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00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034C3B-3AA2-925D-C5BF-C03D54249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0BBCD9-DA18-A321-504D-E5252F6F7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E4D3CC-3A85-48CF-A973-E3346C8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B50C7-64CB-4D34-6929-476F87F1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95E7E-FACB-B700-A7B7-D17070B0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25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32E6B-E6F7-00EA-98CC-25BF444C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2D4DA-966B-6D36-1723-A20E138F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EC23A-1804-4274-E7A8-CE67368D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EED31-7F05-2CA9-A55A-D74EBF52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EC824-6374-E8DF-FA63-A49CDDA5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54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B99B9-CAC2-DBD6-A9A5-0320C772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2DEC15-7A96-B5D8-4B07-DB91A5CF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2569D8-05CD-7E09-C718-F0208C4B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0BAB8D-F933-2790-EC98-DCAFA210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DEF79-5681-9F27-F92F-065605E7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45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E69E9-860F-4F28-672D-80A00942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1408B-9A46-0030-E92A-58994FC7C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79C4CE-EC34-CA28-93BE-6E7FE9370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09EA45-FEE0-7583-9D96-20E3258D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DF0BB9-D4BE-882A-6966-D5C5260D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BEE384-E824-5DEA-CC2B-B6A44FD4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18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BCDA3-989F-5D80-639C-AC3E93B9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D2B4A7-EFA0-7260-BF2B-DFFD4EED1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AF7881-2836-C32C-AEA4-A6F36051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AAFFD3-0E13-2532-93DC-B3FA4ECCE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9DECF4-0DB0-B0F9-DC8C-AD651023A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AE0A8C8-60B0-054A-2243-E5376043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1AA92F-02C1-5473-9030-BB3E8DD4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32C9A4-9E28-9F6B-178B-FA1489AB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33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5B65C-1B41-B558-BA9C-9B183E9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ECCD8B-2FC4-8DEC-6F96-FBE4AC9F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C86B28-5085-F5BA-66B1-B459EBE3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13E71C-99B4-C20A-29B0-4DBD2E37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5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FDEED1-6E0B-6CE9-B6DC-3F09BC5A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5B3F66-FD73-F544-1801-49E4A616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F9F57F-D161-6D98-8B58-161183DB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59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F62F6-2959-ECA1-8ADF-8430164B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7E92BD-6A15-6805-88A2-7B4D8CB9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A2B5D0-9B60-31FE-7C42-BF3CC41FF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7A7348-0832-5A0A-6B1E-0754B562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213119-236A-1376-66B5-EBA5CCDA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7E17F2-0492-6FF1-2AE8-761706E2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99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3C4FB-A071-34A0-158E-1D6C4692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96EC7A-041F-1AD9-5BD6-85605DAD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B7D6D-116F-C4E7-1826-8779008A1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B0E4DE-BC51-A4D4-B63E-DEE7670D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05A4D0-02FA-72A8-28BC-94438A25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63EEA6-A09E-CF4E-9C77-4F46BA73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77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53B6AB-300A-A9CE-A6B9-0EABA4AC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8EA76-36E4-72A8-5A98-3D2AB2649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21A03F-367D-98B5-6A75-88BFAFEFB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79B7-9D30-4408-B879-192EFAAF0F0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5D843-91E1-AD20-2B19-D31BB010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BF03B9-73D4-DCD3-DA8A-323F41775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31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2303B0-55D7-44F2-9696-3A72D000D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565" y="763398"/>
            <a:ext cx="10813409" cy="687897"/>
          </a:xfrm>
        </p:spPr>
        <p:txBody>
          <a:bodyPr>
            <a:normAutofit/>
          </a:bodyPr>
          <a:lstStyle/>
          <a:p>
            <a:pPr algn="l"/>
            <a:r>
              <a:rPr lang="it-IT" sz="3600" dirty="0"/>
              <a:t>Identificazione geografica dell’Europa orientale nel tempo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C1A43B-9659-40D8-9068-59D594D3F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789" y="2298583"/>
            <a:ext cx="10586906" cy="365760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Sovrapposizione all’idea di Mitteleuropa (con riferimento all’eredità asburgica)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Sovrapposizione all’idea dei regimi comunisti durante la Guerra fredda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In realtà è più appropriato parlare di tre aree distinte: Europa centro-orientale ex asburgica, il sud-est europeo ex ottomano e i territori dell’ex Impero russo</a:t>
            </a:r>
          </a:p>
        </p:txBody>
      </p:sp>
    </p:spTree>
    <p:extLst>
      <p:ext uri="{BB962C8B-B14F-4D97-AF65-F5344CB8AC3E}">
        <p14:creationId xmlns:p14="http://schemas.microsoft.com/office/powerpoint/2010/main" val="422031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051FA8-6FA7-474C-A60E-67155AD7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Possibile lettura della storia dell’Europa orientale attraverso la categoria della modernizzazione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284084-010E-4485-A3F2-8FD807E0E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algn="just"/>
            <a:r>
              <a:rPr lang="it-IT" dirty="0"/>
              <a:t>Stereotipo della dicotomia fra centro (Europa occidentale) e periferia (Europa orientale)</a:t>
            </a:r>
          </a:p>
          <a:p>
            <a:pPr algn="just"/>
            <a:r>
              <a:rPr lang="it-IT" dirty="0"/>
              <a:t>Importanza del concetto di meticciato</a:t>
            </a:r>
          </a:p>
          <a:p>
            <a:pPr algn="just"/>
            <a:r>
              <a:rPr lang="it-IT" dirty="0"/>
              <a:t>Sviluppo autoctono della modernità: ruolo delle diaspore</a:t>
            </a:r>
          </a:p>
          <a:p>
            <a:pPr algn="just"/>
            <a:r>
              <a:rPr lang="it-IT" dirty="0"/>
              <a:t>Rielaborazione di correnti culturali occidentali</a:t>
            </a:r>
          </a:p>
          <a:p>
            <a:pPr algn="just"/>
            <a:r>
              <a:rPr lang="it-IT" dirty="0"/>
              <a:t>Processi di centralizzazione e burocratizzazione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354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D97DF6-F5C1-4EB2-A60F-6AEA7DA6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All’inizio dell’Ottocento un contributo alla modernizzazione viene dato dalla Francia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69973E-F0FF-45BD-B31C-EEA096001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Napoleone Bonaparte despota ma anche modernizzatore</a:t>
            </a:r>
          </a:p>
          <a:p>
            <a:pPr algn="just"/>
            <a:r>
              <a:rPr lang="it-IT" dirty="0"/>
              <a:t>La stessa opposizione ai francesi genera modernizzazione: nascita del nazionalismo moderno</a:t>
            </a:r>
          </a:p>
          <a:p>
            <a:pPr algn="just"/>
            <a:r>
              <a:rPr lang="it-IT" dirty="0"/>
              <a:t>Spartizione della Polonia (1795) fra Russia, Prussia e Austria</a:t>
            </a:r>
          </a:p>
          <a:p>
            <a:pPr algn="just"/>
            <a:r>
              <a:rPr lang="it-IT" dirty="0"/>
              <a:t>Creazione delle Province Illiriche (1809), parte dell’Impero francese: Dalmazia, Istria, litorale croato, Carniola, Gorizia, Trieste, parte di Carinzia e Tirolo</a:t>
            </a:r>
          </a:p>
        </p:txBody>
      </p:sp>
    </p:spTree>
    <p:extLst>
      <p:ext uri="{BB962C8B-B14F-4D97-AF65-F5344CB8AC3E}">
        <p14:creationId xmlns:p14="http://schemas.microsoft.com/office/powerpoint/2010/main" val="111265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1827FC-E665-F713-4764-88D555FC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/>
              <a:t>Le Province Illiriche</a:t>
            </a:r>
          </a:p>
        </p:txBody>
      </p:sp>
      <p:pic>
        <p:nvPicPr>
          <p:cNvPr id="1026" name="Picture 2" descr="Provinces illyriennes">
            <a:extLst>
              <a:ext uri="{FF2B5EF4-FFF2-40B4-BE49-F238E27FC236}">
                <a16:creationId xmlns:a16="http://schemas.microsoft.com/office/drawing/2014/main" id="{D1E245C3-2E99-43D7-0B6C-D6D98685BB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2097248"/>
            <a:ext cx="5895975" cy="353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9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432BD1-0B9B-4B07-BA49-949ECE9A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Restaurazione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A263DB-8211-4A2A-BD75-51AB7782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Congresso di Vienna (1814-15) e principio di legittimità</a:t>
            </a:r>
          </a:p>
          <a:p>
            <a:pPr algn="just"/>
            <a:r>
              <a:rPr lang="it-IT" dirty="0"/>
              <a:t>Santa Alleanza fra Austria, Russia e Prussia</a:t>
            </a:r>
          </a:p>
          <a:p>
            <a:pPr algn="just"/>
            <a:r>
              <a:rPr lang="it-IT" dirty="0"/>
              <a:t>Quadruplice Alleanza fra Austria, Russia, Prussia e Regno Unito</a:t>
            </a:r>
          </a:p>
          <a:p>
            <a:pPr algn="just"/>
            <a:r>
              <a:rPr lang="it-IT" dirty="0"/>
              <a:t>Confermata la spartizione del territorio polacco, annesso in gran parte dall’Impero russo come Regno di Polonia, con una limitata autonomia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Epoca del «concerto» fra le nazioni europee: equilibrio e funzione antirivoluzionaria</a:t>
            </a:r>
          </a:p>
        </p:txBody>
      </p:sp>
    </p:spTree>
    <p:extLst>
      <p:ext uri="{BB962C8B-B14F-4D97-AF65-F5344CB8AC3E}">
        <p14:creationId xmlns:p14="http://schemas.microsoft.com/office/powerpoint/2010/main" val="79975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B977679-870E-4B56-91BD-BBEBDA69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/>
              <a:t>L’Europa dopo il Congresso di Vienna</a:t>
            </a:r>
          </a:p>
        </p:txBody>
      </p:sp>
      <p:pic>
        <p:nvPicPr>
          <p:cNvPr id="1028" name="Picture 4" descr="La Restaurazione, l'inizio dell'epoca contemporanea - Questione Civile XXI">
            <a:extLst>
              <a:ext uri="{FF2B5EF4-FFF2-40B4-BE49-F238E27FC236}">
                <a16:creationId xmlns:a16="http://schemas.microsoft.com/office/drawing/2014/main" id="{29EA3153-7E7A-457F-9488-5CD2CA8A04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3122" y="1825625"/>
            <a:ext cx="6055539" cy="4351338"/>
          </a:xfrm>
        </p:spPr>
      </p:pic>
    </p:spTree>
    <p:extLst>
      <p:ext uri="{BB962C8B-B14F-4D97-AF65-F5344CB8AC3E}">
        <p14:creationId xmlns:p14="http://schemas.microsoft.com/office/powerpoint/2010/main" val="1890375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F72EF2-3A5A-4603-A571-E66C1601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L’Impero russo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647B75-B2E0-4492-9DC3-2D800C915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Alessandro I Romanov: sistema di potere autocratico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Società fortemente gerarchica, arretrata, in gran parte rurale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Tripartizione sociale: clero, nobiltà e contadini, in parte di proprietà dello Stato e in parte di proprietà della nobiltà fondiaria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Ruolo centrale della Chiesa ortodossa, sottoposta dai tempi di Pietro il Grande (1721) all’autorità dello zar tramite il Santo Sinodo</a:t>
            </a:r>
          </a:p>
        </p:txBody>
      </p:sp>
    </p:spTree>
    <p:extLst>
      <p:ext uri="{BB962C8B-B14F-4D97-AF65-F5344CB8AC3E}">
        <p14:creationId xmlns:p14="http://schemas.microsoft.com/office/powerpoint/2010/main" val="2915978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1DBE1D-A05E-7E98-C822-A3613467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058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Espansione russa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7ED56F8-1AC6-334A-08AD-EE172204F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2406" y="1384184"/>
            <a:ext cx="6087187" cy="46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1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207B2D-A1F2-49BB-9439-937882C6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L’Impero austriaco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EC0F09-AB93-447D-964E-D419FD66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Comprendeva territori che andavano dall’Austria all’Ungheria, al Banato e alla Transilvania, a Slovacchia, Boemia e Moravia, Galizia, Tirolo italiano (Trentino-Alto Adige), Lombardo-Veneto, Trieste, Slovenia, Croazia e la costa dalmata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Monarchia assoluta sovranazionale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Permanenza tuttavia delle «nazioni storiche»: Ungheria, Boemia, Croazia, Polonia</a:t>
            </a:r>
          </a:p>
        </p:txBody>
      </p:sp>
    </p:spTree>
    <p:extLst>
      <p:ext uri="{BB962C8B-B14F-4D97-AF65-F5344CB8AC3E}">
        <p14:creationId xmlns:p14="http://schemas.microsoft.com/office/powerpoint/2010/main" val="270160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603ABC-6AC4-4DF6-8DE2-33238CAC1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Confini dell’Europa orientale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8AEE33-5D9D-4DD5-9945-A65781E19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Convenzionalmente l’Europa orientale è l’area confinante: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Ad ovest con i paesi di lingua tedesca e italiana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Ad est con la Russia o con gli Urali, includendo quindi i paesi baltici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A sud si affaccia sul Mar Mediterraneo e il Mar Nero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Ma ci sono eccezioni: ad esempio durante la Guerra fredda la Germania Est era considerata parte dell’Europa orientale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1777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ok at These Maps of the Countries of Eastern Europe | Eastern europe map, Europe  map, Eastern europe">
            <a:extLst>
              <a:ext uri="{FF2B5EF4-FFF2-40B4-BE49-F238E27FC236}">
                <a16:creationId xmlns:a16="http://schemas.microsoft.com/office/drawing/2014/main" id="{BB2BFAD6-3C8A-479E-943C-5AEB53178E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51" y="1090570"/>
            <a:ext cx="5142452" cy="508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99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E4E6E1-B875-493F-BDCB-6D7C85BA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Nascita dell’interesse più ampio dell’Europa occidentale verso l’Europa orientale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F9720E-6097-4601-9E33-1261C0130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Soprattutto durante l’Ottocento, per influenza di Risorgimento e Romanticismo, aumenta l’interesse verso i popoli dell’Europa orientale «oppressi» dagli Imperi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Nasce l’interesse anche accademico per le nazioni dell’Europa orientale, identificate in gran parte con i «popoli slavi»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Dopo la prima guerra mondiale e la nascita sulle ceneri dei disciolti imperi di nuovi stati, teoricamente su base nazionale, aumenta ulteriormente l’interesse politico e culturale verso queste nuove realtà</a:t>
            </a:r>
          </a:p>
        </p:txBody>
      </p:sp>
    </p:spTree>
    <p:extLst>
      <p:ext uri="{BB962C8B-B14F-4D97-AF65-F5344CB8AC3E}">
        <p14:creationId xmlns:p14="http://schemas.microsoft.com/office/powerpoint/2010/main" val="256053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E4F87-4DAD-4295-93D3-E34408C0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Nel periodo interbellico sviluppo delle relazioni est-ovest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37961B-6190-47B3-86ED-8F89FA940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Nel primo dopoguerra fondazione di istituzioni culturali dedite allo studio dell’Europa orientale da parte delle grandi potenze europee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Italia: Istituto per l’Europa Orientale</a:t>
            </a:r>
          </a:p>
          <a:p>
            <a:pPr algn="just"/>
            <a:r>
              <a:rPr lang="it-IT" dirty="0"/>
              <a:t>Francia: Institut d’</a:t>
            </a:r>
            <a:r>
              <a:rPr lang="it-IT" dirty="0" err="1"/>
              <a:t>Études</a:t>
            </a:r>
            <a:r>
              <a:rPr lang="it-IT" dirty="0"/>
              <a:t> </a:t>
            </a:r>
            <a:r>
              <a:rPr lang="it-IT" dirty="0" err="1"/>
              <a:t>Slaves</a:t>
            </a:r>
            <a:endParaRPr lang="it-IT" dirty="0"/>
          </a:p>
          <a:p>
            <a:pPr algn="just"/>
            <a:r>
              <a:rPr lang="it-IT" dirty="0"/>
              <a:t>Inghilterra: School of </a:t>
            </a:r>
            <a:r>
              <a:rPr lang="it-IT" dirty="0" err="1"/>
              <a:t>Slavonic</a:t>
            </a:r>
            <a:r>
              <a:rPr lang="it-IT" dirty="0"/>
              <a:t> Studies</a:t>
            </a:r>
          </a:p>
          <a:p>
            <a:pPr algn="just"/>
            <a:r>
              <a:rPr lang="it-IT" dirty="0"/>
              <a:t>Germania: </a:t>
            </a:r>
            <a:r>
              <a:rPr lang="it-IT" dirty="0" err="1"/>
              <a:t>Osteuropa</a:t>
            </a:r>
            <a:r>
              <a:rPr lang="it-IT" dirty="0"/>
              <a:t>-Institut</a:t>
            </a:r>
          </a:p>
        </p:txBody>
      </p:sp>
    </p:spTree>
    <p:extLst>
      <p:ext uri="{BB962C8B-B14F-4D97-AF65-F5344CB8AC3E}">
        <p14:creationId xmlns:p14="http://schemas.microsoft.com/office/powerpoint/2010/main" val="393898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45D764-59CC-4FD5-85D7-773FFD0D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Dopo la seconda guerra mondiale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22BC17-58FF-4FF1-A9B8-B792F5481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L’inizio della Guerra fredda ha portato ad un diradarsi delle relazioni culturali fra Europa occidentale e orientale, riprese lentamente a partire dalla distensione degli anni Sessanta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fine del «socialismo reale» e l’integrazione europea dell’Europa dell’Est hanno fatto rinascere l’interesse verso quest’area geografica</a:t>
            </a:r>
          </a:p>
        </p:txBody>
      </p:sp>
    </p:spTree>
    <p:extLst>
      <p:ext uri="{BB962C8B-B14F-4D97-AF65-F5344CB8AC3E}">
        <p14:creationId xmlns:p14="http://schemas.microsoft.com/office/powerpoint/2010/main" val="176367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435C6-3986-4FC2-ABCF-07C15A2D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Differenziazioni linguistiche e religiose dell’Europa orientale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A07D0A-85D0-475A-9113-2A848253C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/>
              <a:t>Gruppi linguistici: slavo (orientale e meridionale), baltico (lettone e lituano), ugro-finnico (finlandese, estone, ungherese), germanico, neolatino (romeno e </a:t>
            </a:r>
            <a:r>
              <a:rPr lang="it-IT" dirty="0" err="1"/>
              <a:t>cuzovalacco</a:t>
            </a:r>
            <a:r>
              <a:rPr lang="it-IT" dirty="0"/>
              <a:t>, in Macedonia e Grecia), </a:t>
            </a:r>
            <a:r>
              <a:rPr lang="it-IT" dirty="0" err="1"/>
              <a:t>traco</a:t>
            </a:r>
            <a:r>
              <a:rPr lang="it-IT" dirty="0"/>
              <a:t>-illirico (albanese), neoellenico (Grecia), turanico (turco), rom, yiddish (ebrei ashkenaziti)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Confessioni religiose: scisma dell’XI secolo fra cattolici e ortodossi</a:t>
            </a:r>
          </a:p>
          <a:p>
            <a:pPr algn="just"/>
            <a:r>
              <a:rPr lang="it-IT" dirty="0"/>
              <a:t>Cattolici: lituani, polacchi, slovacchi, cechi, ungheresi, sloveni e croati</a:t>
            </a:r>
          </a:p>
          <a:p>
            <a:pPr algn="just"/>
            <a:r>
              <a:rPr lang="it-IT" dirty="0"/>
              <a:t>Ortodossi: greci, bulgari, macedoni, serbi, montenegrini, minoranza di albanesi, romeni, ucraini, russi e bielorussi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415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tionStates • View topic - Which Eastern European Language should I learn?">
            <a:extLst>
              <a:ext uri="{FF2B5EF4-FFF2-40B4-BE49-F238E27FC236}">
                <a16:creationId xmlns:a16="http://schemas.microsoft.com/office/drawing/2014/main" id="{05BCDE57-A055-4537-AEC8-4ED525C33E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73" y="1356369"/>
            <a:ext cx="5598253" cy="414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7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37807-5683-4F39-8DEA-B96BAEAF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Ulteriori evoluzioni successive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8530F7-6F4F-40B3-AA16-04ECCE4DC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Riforma protestante del XVI secolo: luterani i tedeschi dell’Europa orientale (minoranze in Polonia e Transilvania), gran parte di estoni e lettoni, gli ungheresi di Transilvania aderiscono al calvinismo e all’unitarismo</a:t>
            </a:r>
          </a:p>
          <a:p>
            <a:pPr algn="just"/>
            <a:r>
              <a:rPr lang="it-IT" dirty="0"/>
              <a:t>Tra XIV e XVI secolo espansione dell’Impero ottomano nella penisola balcanica: musulmani la maggioranza degli albanesi e una minoranza degli slavi meridionali (Bosnia-Erzegovina)</a:t>
            </a:r>
          </a:p>
          <a:p>
            <a:pPr algn="just"/>
            <a:r>
              <a:rPr lang="it-IT" dirty="0"/>
              <a:t>Fra XVII e XVIII secolo nasce la comunità cristiano cattolica uniate (greco-cattolica): buona parte degli ucraini in Ucraina occidentale, minoranza di romeni in Transilvania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584978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1_Tema di Office</vt:lpstr>
      <vt:lpstr>Identificazione geografica dell’Europa orientale nel tempo</vt:lpstr>
      <vt:lpstr>Confini dell’Europa orientale</vt:lpstr>
      <vt:lpstr>Presentazione standard di PowerPoint</vt:lpstr>
      <vt:lpstr>Nascita dell’interesse più ampio dell’Europa occidentale verso l’Europa orientale</vt:lpstr>
      <vt:lpstr>Nel periodo interbellico sviluppo delle relazioni est-ovest</vt:lpstr>
      <vt:lpstr>Dopo la seconda guerra mondiale</vt:lpstr>
      <vt:lpstr>Differenziazioni linguistiche e religiose dell’Europa orientale</vt:lpstr>
      <vt:lpstr>Presentazione standard di PowerPoint</vt:lpstr>
      <vt:lpstr>Ulteriori evoluzioni successive</vt:lpstr>
      <vt:lpstr>Possibile lettura della storia dell’Europa orientale attraverso la categoria della modernizzazione</vt:lpstr>
      <vt:lpstr>All’inizio dell’Ottocento un contributo alla modernizzazione viene dato dalla Francia</vt:lpstr>
      <vt:lpstr>Le Province Illiriche</vt:lpstr>
      <vt:lpstr>Restaurazione</vt:lpstr>
      <vt:lpstr>L’Europa dopo il Congresso di Vienna</vt:lpstr>
      <vt:lpstr>L’Impero russo</vt:lpstr>
      <vt:lpstr>Espansione russa</vt:lpstr>
      <vt:lpstr>L’Impero austriaco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1</cp:revision>
  <dcterms:created xsi:type="dcterms:W3CDTF">2025-10-06T11:24:22Z</dcterms:created>
  <dcterms:modified xsi:type="dcterms:W3CDTF">2025-10-06T11:24:57Z</dcterms:modified>
</cp:coreProperties>
</file>