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65" r:id="rId3"/>
    <p:sldId id="266" r:id="rId4"/>
    <p:sldId id="277" r:id="rId5"/>
    <p:sldId id="279" r:id="rId6"/>
    <p:sldId id="267" r:id="rId7"/>
    <p:sldId id="268" r:id="rId8"/>
    <p:sldId id="270" r:id="rId9"/>
    <p:sldId id="271" r:id="rId10"/>
    <p:sldId id="280" r:id="rId11"/>
    <p:sldId id="281" r:id="rId12"/>
    <p:sldId id="273" r:id="rId13"/>
    <p:sldId id="274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A9D2FB-EC62-91D8-21C7-A4BDEA26D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12FCC8A-70B6-46C4-EC82-6740F47FDF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86DAD4-EA89-81E4-EE02-821C2AA1C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D80C-B1CF-450A-9289-80F6D8D5A6E0}" type="datetimeFigureOut">
              <a:rPr lang="it-IT" smtClean="0"/>
              <a:t>06/10/2025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13BA75-2FE5-B775-5102-BFB928C20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B9D9B-A56D-B40E-5AD2-EAAC6F5AC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F5362-4297-4BDD-96E9-12FC05ACEF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042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7283B8-A43D-0E7E-F4BE-39262AE79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9E2234D-EBA4-620E-6C68-76DC74E66E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079C018-3530-428B-D433-D73181E65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D80C-B1CF-450A-9289-80F6D8D5A6E0}" type="datetimeFigureOut">
              <a:rPr lang="it-IT" smtClean="0"/>
              <a:t>06/10/2025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743022-00E7-C967-7843-5E10C8B82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505D75A-5145-8D1B-715C-B3AEB259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F5362-4297-4BDD-96E9-12FC05ACEF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421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CE67161-7969-C701-C995-BAE17BAD45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063185D-6DBF-5995-BC1A-E3694BCFD4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236358-9252-A36C-002E-39A0DA150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D80C-B1CF-450A-9289-80F6D8D5A6E0}" type="datetimeFigureOut">
              <a:rPr lang="it-IT" smtClean="0"/>
              <a:t>06/10/2025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111BDA-5842-D8CD-8144-A8CFFDDAB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786469-A525-E7FB-AE14-9FE3BA9D7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F5362-4297-4BDD-96E9-12FC05ACEF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7480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AE6B10-9CFE-BCDD-EC93-066482A0A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0040F3-892C-FEDB-B042-3C84ACEBF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6EDC52-DF0F-1466-4862-60CEA9368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D80C-B1CF-450A-9289-80F6D8D5A6E0}" type="datetimeFigureOut">
              <a:rPr lang="it-IT" smtClean="0"/>
              <a:t>06/10/2025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B9B0615-3630-BAF1-67FA-2F5D304F2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25AC2C-E389-2765-6216-9217E5179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F5362-4297-4BDD-96E9-12FC05ACEF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3299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09AD23-9A7C-9334-3875-A57B3BD01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39F0CE1-A481-BD74-25EF-E97821A59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DDCCC8-546F-7063-1513-CDCF6FB79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D80C-B1CF-450A-9289-80F6D8D5A6E0}" type="datetimeFigureOut">
              <a:rPr lang="it-IT" smtClean="0"/>
              <a:t>06/10/2025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1AA877-03E7-60F6-22EF-6EBA9079E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21EE65-BFDE-6C3B-FD65-2D3C7C9EE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F5362-4297-4BDD-96E9-12FC05ACEF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4607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B15559-C6D9-9978-4C6B-DEA874E20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0C5E04-3BBF-9293-A70B-EA94314BEB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2A1F66A-FBE3-CFCC-B314-ACE737166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3BA00D6-27CF-4013-BE09-D31F51B62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D80C-B1CF-450A-9289-80F6D8D5A6E0}" type="datetimeFigureOut">
              <a:rPr lang="it-IT" smtClean="0"/>
              <a:t>06/10/2025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56DAE9E-80FE-0A9D-FBD7-9762E3BE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1D30E1D-4945-8A24-7289-87858907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F5362-4297-4BDD-96E9-12FC05ACEF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9785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95D61B-DF28-09EC-7E79-B69FDE1BA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F08670-5443-7032-CF45-278919885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5135F33-61DA-2F7D-BADA-3FBE8194A4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6B4C9DD-6B44-9FB8-62CD-6839AA536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B24BE07-8683-3D38-5358-65CD619FA7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B8D09D2-4BFC-01EB-3ADC-AAF5E4754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D80C-B1CF-450A-9289-80F6D8D5A6E0}" type="datetimeFigureOut">
              <a:rPr lang="it-IT" smtClean="0"/>
              <a:t>06/10/2025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9EBE16C-15C5-B16C-3D4E-D9566F9CE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91266EC-5A2C-34C3-27F3-6B4FC5B65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F5362-4297-4BDD-96E9-12FC05ACEF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1580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E61E7E-C95A-B3D1-DAF8-B8D893F30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BA9D304-6263-E9A8-938E-3F91662BE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D80C-B1CF-450A-9289-80F6D8D5A6E0}" type="datetimeFigureOut">
              <a:rPr lang="it-IT" smtClean="0"/>
              <a:t>06/10/2025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2C4A44A-1F06-E05E-790C-47398DA64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4EEC7DD-97F4-3172-5AE8-8200CDCE7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F5362-4297-4BDD-96E9-12FC05ACEF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725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3C29D74-4C5F-57C6-5FFA-5A53AF1B2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D80C-B1CF-450A-9289-80F6D8D5A6E0}" type="datetimeFigureOut">
              <a:rPr lang="it-IT" smtClean="0"/>
              <a:t>06/10/2025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DE9D6C4-1D65-842A-041C-C5C4308BE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248092E-D285-AE71-6FDD-C75E66A28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F5362-4297-4BDD-96E9-12FC05ACEF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7081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678A03-6610-19B5-9925-DB4A88010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C94EA0-508F-3D14-8892-402A210443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3671D32-1799-6095-BB2C-5D0D97859A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2D0E7FA-8B2B-2C82-8BF3-CB57F5830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D80C-B1CF-450A-9289-80F6D8D5A6E0}" type="datetimeFigureOut">
              <a:rPr lang="it-IT" smtClean="0"/>
              <a:t>06/10/2025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12A5899-F5C6-084F-9FCC-729E7DE6C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19DE7BE-77A6-F349-6685-F8AFB688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F5362-4297-4BDD-96E9-12FC05ACEF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9401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6BF667-6B8C-F8EB-A0E0-136346902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30598DB-DB8E-7EFE-4E9A-C8B906CB74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E351C9A-44AB-B69D-0C96-C6FB66A0A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AF4F79D-CC4F-0C14-742B-7775AA203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D80C-B1CF-450A-9289-80F6D8D5A6E0}" type="datetimeFigureOut">
              <a:rPr lang="it-IT" smtClean="0"/>
              <a:t>06/10/2025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62BA8BE-41D0-C87D-D9C6-9C4DEB633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9C4E515-59BF-AA20-0893-98382DCBD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F5362-4297-4BDD-96E9-12FC05ACEF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0559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5CFB6F3-7DCE-699B-F7E3-F8DC848E9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59CDB6B-0ACB-9348-E44C-06A9E4D54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629EEB-2C04-515E-8535-67118FA0F1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E4D80C-B1CF-450A-9289-80F6D8D5A6E0}" type="datetimeFigureOut">
              <a:rPr lang="it-IT" smtClean="0"/>
              <a:t>06/10/2025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D9CC0B-9D14-E59B-38A3-963CB575C2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BFD4181-0FB4-AA13-4F6A-73FEFC144F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EF5362-4297-4BDD-96E9-12FC05ACEF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739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22F43A-E0EB-2364-9931-5F7E0A549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6012"/>
            <a:ext cx="10515600" cy="527095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it-IT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Storia dell’Europa Orientale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>
                <a:solidFill>
                  <a:prstClr val="black"/>
                </a:solidFill>
                <a:latin typeface="Calibri" panose="020F0502020204030204"/>
              </a:rPr>
              <a:t>Studi Storici. Dall’Antico al Contemporaneo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Università degli Studi </a:t>
            </a:r>
            <a:r>
              <a:rPr kumimoji="0" lang="it-IT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 Trieste</a:t>
            </a: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Prof. Stefano Santoro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70401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062914-2DA3-4B97-CF1A-DC6E8AA53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5503"/>
          </a:xfrm>
        </p:spPr>
        <p:txBody>
          <a:bodyPr>
            <a:normAutofit/>
          </a:bodyPr>
          <a:lstStyle/>
          <a:p>
            <a:r>
              <a:rPr lang="it-IT" sz="3600" dirty="0"/>
              <a:t>Dal nazionalismo al fascismo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08DE9E-0A75-CFF9-1EE0-EDD5A8521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0686"/>
            <a:ext cx="10515600" cy="4566277"/>
          </a:xfrm>
        </p:spPr>
        <p:txBody>
          <a:bodyPr/>
          <a:lstStyle/>
          <a:p>
            <a:pPr algn="just"/>
            <a:r>
              <a:rPr lang="it-IT" dirty="0"/>
              <a:t>Uno snodo fondamentale nel passaggio dal nazionalismo di matrice ottocentesca al nazionalismo radicale e poi al fascismo interbellico è costituito dalla Prima guerra mondiale e dalla nuova situazione postbellica</a:t>
            </a:r>
          </a:p>
          <a:p>
            <a:pPr algn="just"/>
            <a:r>
              <a:rPr lang="it-IT" dirty="0"/>
              <a:t>Sovrapposizione fra concezione democratica wilsoniana e mazziniana relativa all’autodeterminazione dei popoli e nazionalismo etnico esclusivo</a:t>
            </a:r>
          </a:p>
          <a:p>
            <a:pPr algn="just"/>
            <a:r>
              <a:rPr lang="it-IT" dirty="0"/>
              <a:t>Nel volume a cura di Marco Bresciani, </a:t>
            </a:r>
            <a:r>
              <a:rPr lang="it-IT" i="1" dirty="0"/>
              <a:t>Le destre europee. Conservatori e radicali tra le due guerre</a:t>
            </a:r>
            <a:r>
              <a:rPr lang="it-IT" dirty="0"/>
              <a:t>, Roma, Carocci, 2021, un’importanza particolare viene data all’Europa centro-orientale</a:t>
            </a:r>
          </a:p>
        </p:txBody>
      </p:sp>
    </p:spTree>
    <p:extLst>
      <p:ext uri="{BB962C8B-B14F-4D97-AF65-F5344CB8AC3E}">
        <p14:creationId xmlns:p14="http://schemas.microsoft.com/office/powerpoint/2010/main" val="3537464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80BB1BA-C140-9354-58BB-911D0A8C0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algn="just"/>
            <a:r>
              <a:rPr lang="it-IT" dirty="0"/>
              <a:t>Il saggio di Steven </a:t>
            </a:r>
            <a:r>
              <a:rPr lang="it-IT" dirty="0" err="1"/>
              <a:t>Beller</a:t>
            </a:r>
            <a:r>
              <a:rPr lang="it-IT" dirty="0"/>
              <a:t>, contenuto nel volume, affronta il passaggio dalla monarchia asburgica ai fascismi postbellici</a:t>
            </a:r>
          </a:p>
          <a:p>
            <a:pPr algn="just"/>
            <a:r>
              <a:rPr lang="it-IT" dirty="0"/>
              <a:t>Nell’Impero asburgico di fine Ottocento e inizio Novecento erano presenti nazionalismo etnico e antisemitismo, che si radicalizzarono durante la guerra e nel dopoguerra</a:t>
            </a:r>
          </a:p>
          <a:p>
            <a:pPr algn="just"/>
            <a:r>
              <a:rPr lang="it-IT" dirty="0"/>
              <a:t>Cambiamento di paradigma: dalla concezione risorgimentale dell’Impero asburgico «prigione dei popoli» a una prospettiva che considera tutte le eredità politico-ideologiche dell’eredità asburgica</a:t>
            </a:r>
          </a:p>
          <a:p>
            <a:pPr algn="just"/>
            <a:r>
              <a:rPr lang="it-IT" dirty="0"/>
              <a:t>Impero asburgico come luogo di incubazione del nazionalismo radicale</a:t>
            </a:r>
          </a:p>
        </p:txBody>
      </p:sp>
    </p:spTree>
    <p:extLst>
      <p:ext uri="{BB962C8B-B14F-4D97-AF65-F5344CB8AC3E}">
        <p14:creationId xmlns:p14="http://schemas.microsoft.com/office/powerpoint/2010/main" val="3883497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22E15B-CFD5-4AF5-9A1C-BD2057B5B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9000"/>
          </a:xfrm>
        </p:spPr>
        <p:txBody>
          <a:bodyPr>
            <a:normAutofit/>
          </a:bodyPr>
          <a:lstStyle/>
          <a:p>
            <a:r>
              <a:rPr lang="it-IT" sz="3600" dirty="0"/>
              <a:t>Genesi e sviluppo dell’idea di nazione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7E68A0-1B63-44BB-8097-8CCAE4DC6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851"/>
            <a:ext cx="10515600" cy="4692112"/>
          </a:xfrm>
        </p:spPr>
        <p:txBody>
          <a:bodyPr/>
          <a:lstStyle/>
          <a:p>
            <a:pPr algn="just"/>
            <a:r>
              <a:rPr lang="it-IT" dirty="0"/>
              <a:t>L’idea di nazione moderna, secondo gran parte degli storici, si è codificata durante la Rivoluzione francese: da sudditi a cittadini</a:t>
            </a:r>
          </a:p>
          <a:p>
            <a:pPr algn="just"/>
            <a:r>
              <a:rPr lang="it-IT" dirty="0"/>
              <a:t>Alla nazione francese appartenevano quindi tutti coloro che sceglievano di essere fedeli alla Repubblica e di riconoscersi nei suoi valori</a:t>
            </a:r>
          </a:p>
          <a:p>
            <a:pPr algn="just"/>
            <a:r>
              <a:rPr lang="it-IT" dirty="0"/>
              <a:t>Questa è stata definita una concezione volontaristica della nazione</a:t>
            </a:r>
          </a:p>
          <a:p>
            <a:pPr algn="just"/>
            <a:r>
              <a:rPr lang="it-IT" dirty="0"/>
              <a:t>Una concezione molto diversa di nazione si sviluppa ad esempio in Germania, anche come reazione all’occupazione francese durante l’Impero di Napoleone Bonaparte</a:t>
            </a:r>
          </a:p>
        </p:txBody>
      </p:sp>
    </p:spTree>
    <p:extLst>
      <p:ext uri="{BB962C8B-B14F-4D97-AF65-F5344CB8AC3E}">
        <p14:creationId xmlns:p14="http://schemas.microsoft.com/office/powerpoint/2010/main" val="1730073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F35747-C9AD-4E30-8EFF-45C42CC9A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0510"/>
            <a:ext cx="10515600" cy="5346453"/>
          </a:xfrm>
        </p:spPr>
        <p:txBody>
          <a:bodyPr/>
          <a:lstStyle/>
          <a:p>
            <a:pPr algn="just"/>
            <a:r>
              <a:rPr lang="it-IT" dirty="0"/>
              <a:t>Concezione tedesca di nazione: influenza del pensiero </a:t>
            </a:r>
            <a:r>
              <a:rPr lang="it-IT" dirty="0" err="1"/>
              <a:t>pre</a:t>
            </a:r>
            <a:r>
              <a:rPr lang="it-IT" dirty="0"/>
              <a:t>-romantico di Herder (</a:t>
            </a:r>
            <a:r>
              <a:rPr lang="it-IT" i="1" dirty="0" err="1"/>
              <a:t>Volksgeist</a:t>
            </a:r>
            <a:r>
              <a:rPr lang="it-IT" dirty="0"/>
              <a:t>, lo spirito del popolo)</a:t>
            </a:r>
          </a:p>
          <a:p>
            <a:pPr algn="just"/>
            <a:r>
              <a:rPr lang="it-IT" dirty="0"/>
              <a:t>Influenza dell’idealismo di Fichte (</a:t>
            </a:r>
            <a:r>
              <a:rPr lang="it-IT" i="1" dirty="0"/>
              <a:t>Discorsi alla nazione tedesca</a:t>
            </a:r>
            <a:r>
              <a:rPr lang="it-IT" dirty="0"/>
              <a:t>)</a:t>
            </a:r>
          </a:p>
          <a:p>
            <a:pPr algn="just"/>
            <a:r>
              <a:rPr lang="it-IT" dirty="0"/>
              <a:t>In Germania si sviluppò quindi una concezione di nazione di tipo etnico-culturale</a:t>
            </a:r>
          </a:p>
          <a:p>
            <a:pPr algn="just"/>
            <a:r>
              <a:rPr lang="it-IT" dirty="0"/>
              <a:t>Nell’Ottocento e fino all’inizio del Novecento si sviluppò in Europa il dibattito intorno ai concetti di </a:t>
            </a:r>
            <a:r>
              <a:rPr lang="it-IT" i="1" dirty="0" err="1"/>
              <a:t>Kultur</a:t>
            </a:r>
            <a:r>
              <a:rPr lang="it-IT" dirty="0"/>
              <a:t> e di </a:t>
            </a:r>
            <a:r>
              <a:rPr lang="it-IT" i="1" dirty="0" err="1"/>
              <a:t>Zivilisation</a:t>
            </a:r>
            <a:r>
              <a:rPr lang="it-IT" dirty="0"/>
              <a:t>, la prima facente riferimento alla dimensione spirituale di tipo «tedesco», la seconda alla dimensione contrattualistica di tipo «francese»</a:t>
            </a:r>
          </a:p>
          <a:p>
            <a:pPr algn="just"/>
            <a:r>
              <a:rPr lang="it-IT" dirty="0"/>
              <a:t>Thomas Mann, nelle sue </a:t>
            </a:r>
            <a:r>
              <a:rPr lang="it-IT" i="1" dirty="0"/>
              <a:t>Considerazioni di un impolitico</a:t>
            </a:r>
            <a:r>
              <a:rPr lang="it-IT" dirty="0"/>
              <a:t> composte durante la Prima guerra mondiale, esaltò la superiorità della </a:t>
            </a:r>
            <a:r>
              <a:rPr lang="it-IT" i="1" dirty="0" err="1"/>
              <a:t>Kultur</a:t>
            </a:r>
            <a:r>
              <a:rPr lang="it-IT" dirty="0"/>
              <a:t> tedesca rispetto alla </a:t>
            </a:r>
            <a:r>
              <a:rPr lang="it-IT" i="1" dirty="0" err="1"/>
              <a:t>Zivilisation</a:t>
            </a:r>
            <a:r>
              <a:rPr lang="it-IT" dirty="0"/>
              <a:t> francese</a:t>
            </a:r>
          </a:p>
        </p:txBody>
      </p:sp>
    </p:spTree>
    <p:extLst>
      <p:ext uri="{BB962C8B-B14F-4D97-AF65-F5344CB8AC3E}">
        <p14:creationId xmlns:p14="http://schemas.microsoft.com/office/powerpoint/2010/main" val="3731328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21AF5F-5BED-4D58-A5A7-5450F8CD0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5617"/>
            <a:ext cx="10515600" cy="729843"/>
          </a:xfrm>
        </p:spPr>
        <p:txBody>
          <a:bodyPr>
            <a:normAutofit/>
          </a:bodyPr>
          <a:lstStyle/>
          <a:p>
            <a:r>
              <a:rPr lang="it-IT" sz="3200" dirty="0"/>
              <a:t>Testi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3973AF-1E04-4FC0-B816-A0F008765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461"/>
            <a:ext cx="10515600" cy="4851502"/>
          </a:xfrm>
        </p:spPr>
        <p:txBody>
          <a:bodyPr>
            <a:normAutofit/>
          </a:bodyPr>
          <a:lstStyle/>
          <a:p>
            <a:pPr marL="0" indent="0">
              <a:lnSpc>
                <a:spcPts val="1560"/>
              </a:lnSpc>
              <a:spcBef>
                <a:spcPts val="1500"/>
              </a:spcBef>
              <a:spcAft>
                <a:spcPts val="750"/>
              </a:spcAft>
              <a:buNone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I testi da studiare per l’esame sono i seguenti:</a:t>
            </a: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1. Francesco Guida, Romania, Milano,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Unicopli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, 2009</a:t>
            </a: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Si suggerisce di integrare lo studio di questo volume con: Keith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Hitchins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, Romania. Storia e cultura, Trieste,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Beit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, 2015</a:t>
            </a:r>
            <a:br>
              <a:rPr lang="it-IT" sz="18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</a:br>
            <a:br>
              <a:rPr lang="it-IT" sz="1800" dirty="0">
                <a:solidFill>
                  <a:srgbClr val="282828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7826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5036E0-9072-4D37-A982-B39032416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6954"/>
            <a:ext cx="10515600" cy="53800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2. Inoltre, almeno un volume a scelta fra i seguenti:</a:t>
            </a: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endParaRPr lang="it-IT" sz="2400" dirty="0">
              <a:solidFill>
                <a:srgbClr val="333333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Marco Bresciani (a cura), Le destre europee. Conservatori e radicali tra le due guerre, Roma, Carocci, 2021</a:t>
            </a:r>
          </a:p>
          <a:p>
            <a:pPr marL="0" indent="0">
              <a:spcBef>
                <a:spcPts val="0"/>
              </a:spcBef>
              <a:buNone/>
            </a:pPr>
            <a:endParaRPr lang="it-IT" sz="2400" dirty="0">
              <a:solidFill>
                <a:srgbClr val="333333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Roland Clark,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Holy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legionary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youth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Fascist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activism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in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interwar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Romania, Ithaca – London, Cornell University Press, 2015</a:t>
            </a: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Emanuela Costantini,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Nae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Ionescu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, Mircea Eliade, Emil Cioran: antiliberalismo nazionalista alla periferia d’Europa, Perugia, Morlacchi, 2005</a:t>
            </a:r>
          </a:p>
          <a:p>
            <a:pPr marL="0" indent="0">
              <a:spcBef>
                <a:spcPts val="0"/>
              </a:spcBef>
              <a:buNone/>
            </a:pPr>
            <a:endParaRPr lang="it-IT" sz="2400" dirty="0">
              <a:solidFill>
                <a:srgbClr val="333333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Constantin </a:t>
            </a:r>
            <a:r>
              <a:rPr lang="en-US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Iordachi</a:t>
            </a:r>
            <a:r>
              <a:rPr lang="en-US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, The Fascist Faith of the Legion 'Archangel Michael' in Romania, 1927–1941. Martyrdom and National Purification, Abingdon-New York, Routledge, 2023</a:t>
            </a: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Alexandra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Laignel-Lavastine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, Il fascismo rimosso. Cioran, Eliade, Ionesco: tre intellettuali rumeni nella bufera del secolo, Torino, Utet libreria, 2008</a:t>
            </a: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Irina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Livezeanu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, Cultural </a:t>
            </a:r>
            <a:r>
              <a:rPr lang="it-IT" sz="24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Politics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in Greater Romania. </a:t>
            </a:r>
            <a:r>
              <a:rPr lang="en-GB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Regionalism, Nation Building and Ethnic Struggle, 1918-1930, Ithaca and London, Cornell University Press, 1995</a:t>
            </a:r>
            <a:br>
              <a:rPr lang="en-GB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112917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3EA29E-DE77-8528-5DF5-C43CCFD8E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9233"/>
            <a:ext cx="10515600" cy="528773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Thomas </a:t>
            </a:r>
            <a:r>
              <a:rPr lang="en-US" sz="20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Lorman</a:t>
            </a:r>
            <a:r>
              <a:rPr lang="en-US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, The making of the Slovak people's party: religion, nationalism and the culture war in early 20th-Century Europe, London, Bloomsbury Academic, 2021</a:t>
            </a:r>
            <a:endParaRPr lang="en-GB" sz="2000" dirty="0">
              <a:solidFill>
                <a:srgbClr val="333333"/>
              </a:solidFill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2000" dirty="0">
              <a:solidFill>
                <a:srgbClr val="333333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</a:rPr>
              <a:t>Goran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Miljan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</a:rPr>
              <a:t>, Croatia and the Rise of Fascism. The Youth Movement and the </a:t>
            </a:r>
            <a:r>
              <a:rPr lang="en-US" sz="20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Ustasha</a:t>
            </a:r>
            <a:r>
              <a:rPr lang="en-US" sz="2000" dirty="0">
                <a:solidFill>
                  <a:srgbClr val="333333"/>
                </a:solidFill>
                <a:ea typeface="Times New Roman" panose="02020603050405020304" pitchFamily="18" charset="0"/>
              </a:rPr>
              <a:t> During WWII, London-New York, I.B. Tauris, 2018</a:t>
            </a:r>
            <a:endParaRPr lang="en-GB" sz="2000" dirty="0">
              <a:solidFill>
                <a:srgbClr val="333333"/>
              </a:solidFill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2000" dirty="0">
              <a:solidFill>
                <a:srgbClr val="333333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Nicholas M. Nagy-Talavera, The Green Shirts and the Others. A History of Fascism in Hungary and Romania, </a:t>
            </a:r>
            <a:r>
              <a:rPr lang="en-GB" sz="20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Iaşi</a:t>
            </a:r>
            <a: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-Oxford-Portland, The </a:t>
            </a:r>
            <a:r>
              <a:rPr lang="en-GB" sz="20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Center</a:t>
            </a:r>
            <a: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for Romanian Studies, 2001</a:t>
            </a:r>
            <a:b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b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David D. Roberts, Fascist interactions. Proposals for a new approach to fascism and its era, 1919-1945, New York-Oxford, </a:t>
            </a:r>
            <a:r>
              <a:rPr lang="en-GB" sz="20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Berghahn</a:t>
            </a:r>
            <a: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, 2018</a:t>
            </a:r>
            <a:b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b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Stefano Santoro, </a:t>
            </a:r>
            <a:r>
              <a:rPr lang="en-GB" sz="20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Dall’Impero</a:t>
            </a:r>
            <a: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asburgico</a:t>
            </a:r>
            <a: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alla</a:t>
            </a:r>
            <a:r>
              <a:rPr lang="en-GB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 Grande Romania. </a:t>
            </a:r>
            <a:r>
              <a:rPr lang="it-IT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Il nazionalismo romeno di Transilvania fra Ottocento e Novecento, Milano, </a:t>
            </a:r>
            <a:r>
              <a:rPr lang="it-IT" sz="20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FrancoAngeli</a:t>
            </a:r>
            <a:r>
              <a:rPr lang="it-IT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, 2014</a:t>
            </a:r>
            <a:br>
              <a:rPr lang="it-IT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br>
              <a:rPr lang="it-IT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r>
              <a:rPr lang="it-IT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Stefano Santoro - Francesco Zavatti (a cura), Clio nei socialismi reali. Il mestiere di storico nei regimi comunisti dell'Europa orientale, Milano, Unicopli, 2020</a:t>
            </a:r>
            <a:br>
              <a:rPr lang="it-IT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br>
              <a:rPr lang="it-IT" sz="20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733729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DF6704-A675-DFCE-4A34-DB94887C0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125"/>
            <a:ext cx="10515600" cy="505283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Vladimir </a:t>
            </a:r>
            <a:r>
              <a:rPr kumimoji="0" lang="it-IT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Tismăneanu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, </a:t>
            </a:r>
            <a:r>
              <a:rPr kumimoji="0" lang="it-IT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Stalinism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 for </a:t>
            </a:r>
            <a:r>
              <a:rPr kumimoji="0" lang="it-IT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all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 Seasons.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A political History of Romanian Communism, Berkeley, University of California Press, 2003</a:t>
            </a:r>
            <a:b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</a:br>
            <a:b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</a:b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Katherine 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Verdery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, National Ideology under Socialism. Identity and Cultural Politics in 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Ceauşescu’s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 Romania, Berkeley, University of California Press, 1995</a:t>
            </a:r>
          </a:p>
          <a:p>
            <a:pPr marL="0" indent="0">
              <a:spcBef>
                <a:spcPts val="0"/>
              </a:spcBef>
              <a:buNone/>
            </a:pPr>
            <a:endParaRPr lang="en-GB" sz="2000" dirty="0">
              <a:solidFill>
                <a:srgbClr val="333333"/>
              </a:solidFill>
              <a:latin typeface="Calibri" panose="020F0502020204030204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Rory Yeomans, Visions of Annihilation. The </a:t>
            </a:r>
            <a:r>
              <a:rPr lang="en-US" sz="2000" dirty="0" err="1"/>
              <a:t>Ustasha</a:t>
            </a:r>
            <a:r>
              <a:rPr lang="en-US" sz="2000" dirty="0"/>
              <a:t> Regime and the Cultural Politics of Fascism, 1941-1945, Pittsburgh, Pa., University of Pittsburgh Press, 2013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569156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290120-82CD-4D34-BF69-9BFA463AA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169"/>
          </a:xfrm>
        </p:spPr>
        <p:txBody>
          <a:bodyPr>
            <a:normAutofit/>
          </a:bodyPr>
          <a:lstStyle/>
          <a:p>
            <a:r>
              <a:rPr lang="it-IT" sz="3200" dirty="0"/>
              <a:t>Definizione di Europa orientale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878CFE-FEA7-40DA-986A-E60284646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28"/>
            <a:ext cx="10515600" cy="4750835"/>
          </a:xfrm>
        </p:spPr>
        <p:txBody>
          <a:bodyPr/>
          <a:lstStyle/>
          <a:p>
            <a:pPr algn="just"/>
            <a:r>
              <a:rPr lang="it-IT" dirty="0"/>
              <a:t>L’area europea definita come Europa orientale ha avuto una fisionomia condivisa dall’opinione pubblica occidentale durante la Guerra fredda: i paesi del blocco sovietico costituivano l’Europa orientale</a:t>
            </a:r>
          </a:p>
          <a:p>
            <a:pPr algn="just"/>
            <a:r>
              <a:rPr lang="it-IT" dirty="0"/>
              <a:t>Negli anni Ottanta, intellettuali e storici di alcuni paesi socialisti dell’Europa orientale cominciarono ad usare il termine Mitteleuropa, ad indicare una diversità rispetto agli altri paesi, collocati più ad est, facenti parte dell’Unione Sovietica</a:t>
            </a:r>
          </a:p>
        </p:txBody>
      </p:sp>
    </p:spTree>
    <p:extLst>
      <p:ext uri="{BB962C8B-B14F-4D97-AF65-F5344CB8AC3E}">
        <p14:creationId xmlns:p14="http://schemas.microsoft.com/office/powerpoint/2010/main" val="1317609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1A717409-5ADD-4BCB-9F27-18C411BFB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9000"/>
            <a:ext cx="10515600" cy="5287963"/>
          </a:xfrm>
        </p:spPr>
        <p:txBody>
          <a:bodyPr>
            <a:normAutofit fontScale="97500"/>
          </a:bodyPr>
          <a:lstStyle/>
          <a:p>
            <a:pPr algn="just"/>
            <a:r>
              <a:rPr lang="it-IT" dirty="0"/>
              <a:t>In realtà, più che di Europa orientale, bisognerebbe parlare di tre aree distinte, identificabili in base ad un criterio di tipo storico: Europa centro-orientale ex asburgica, il sud-est europeo ex ottomano e la Russia </a:t>
            </a:r>
            <a:r>
              <a:rPr lang="it-IT" dirty="0" err="1"/>
              <a:t>pre</a:t>
            </a:r>
            <a:r>
              <a:rPr lang="it-IT" dirty="0"/>
              <a:t>-rivoluzionaria e post-rivoluzionaria</a:t>
            </a:r>
          </a:p>
          <a:p>
            <a:pPr algn="just"/>
            <a:r>
              <a:rPr lang="it-IT" dirty="0"/>
              <a:t>Un criterio convenzionale comunemente accettato per definire l’Europa orientale è il seguente: area geografica confinante ad ovest con i paesi di lingua tedesca e italiana e ad est con la Russia o gli Urali, inglobante a nord i </a:t>
            </a:r>
            <a:r>
              <a:rPr lang="it-IT"/>
              <a:t>Paesi Baltici, </a:t>
            </a:r>
            <a:r>
              <a:rPr lang="it-IT" dirty="0"/>
              <a:t>e che si affaccia a sud sul Mar Mediterraneo e il Mar Nero</a:t>
            </a:r>
          </a:p>
          <a:p>
            <a:pPr algn="just"/>
            <a:r>
              <a:rPr lang="it-IT" dirty="0"/>
              <a:t>Incidenza del fattore storico: nel corso della Guerra fredda la Germania Est era considerata parte dell’Europa orientale</a:t>
            </a:r>
          </a:p>
        </p:txBody>
      </p:sp>
    </p:spTree>
    <p:extLst>
      <p:ext uri="{BB962C8B-B14F-4D97-AF65-F5344CB8AC3E}">
        <p14:creationId xmlns:p14="http://schemas.microsoft.com/office/powerpoint/2010/main" val="2027741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ok at These Maps of the Countries of Eastern Europe | Eastern europe map, Europe  map, Eastern europe">
            <a:extLst>
              <a:ext uri="{FF2B5EF4-FFF2-40B4-BE49-F238E27FC236}">
                <a16:creationId xmlns:a16="http://schemas.microsoft.com/office/drawing/2014/main" id="{BB2BFAD6-3C8A-479E-943C-5AEB53178EB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651" y="1090570"/>
            <a:ext cx="5142452" cy="5086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0991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1390E836-6033-44DA-9424-79AD2A037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3224"/>
          </a:xfrm>
        </p:spPr>
        <p:txBody>
          <a:bodyPr>
            <a:normAutofit/>
          </a:bodyPr>
          <a:lstStyle/>
          <a:p>
            <a:r>
              <a:rPr lang="it-IT" sz="3600" dirty="0"/>
              <a:t>Obiettivi del corso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613FC1-50C1-4DF4-BF9C-D90E69194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741"/>
            <a:ext cx="10515600" cy="460822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Il corso si propone di studiare la storia dell’Europa orientale fra Ottocento e Novecento tenendo sempre presente lo stretto collegamento esistito nel tempo fra quest’area geografica, l’Europa occidentale e la stessa Italia</a:t>
            </a:r>
          </a:p>
          <a:p>
            <a:pPr algn="just"/>
            <a:r>
              <a:rPr lang="it-IT" dirty="0"/>
              <a:t>Ci si soffermerà in particolare sulla Romania: radici storico-culturali latine, ma appartenente al mondo religioso cristiano-ortodosso: quindi al contempo «occidentale» e «orientale»</a:t>
            </a:r>
          </a:p>
          <a:p>
            <a:pPr algn="just"/>
            <a:r>
              <a:rPr lang="it-IT" dirty="0"/>
              <a:t>Si illustreranno le vicende della Romania nel più largo contesto politico e culturale internazionale</a:t>
            </a:r>
          </a:p>
          <a:p>
            <a:pPr algn="just"/>
            <a:r>
              <a:rPr lang="it-IT" dirty="0"/>
              <a:t>Durante il corso si analizzeranno anche fonti primarie e la storiografia principale esistente sui temi affrontati</a:t>
            </a:r>
          </a:p>
        </p:txBody>
      </p:sp>
    </p:spTree>
    <p:extLst>
      <p:ext uri="{BB962C8B-B14F-4D97-AF65-F5344CB8AC3E}">
        <p14:creationId xmlns:p14="http://schemas.microsoft.com/office/powerpoint/2010/main" val="41138072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1127</Words>
  <Application>Microsoft Office PowerPoint</Application>
  <PresentationFormat>Widescreen</PresentationFormat>
  <Paragraphs>54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Open Sans</vt:lpstr>
      <vt:lpstr>Times New Roman</vt:lpstr>
      <vt:lpstr>Tema di Office</vt:lpstr>
      <vt:lpstr>Presentazione standard di PowerPoint</vt:lpstr>
      <vt:lpstr>Testi</vt:lpstr>
      <vt:lpstr>Presentazione standard di PowerPoint</vt:lpstr>
      <vt:lpstr>Presentazione standard di PowerPoint</vt:lpstr>
      <vt:lpstr>Presentazione standard di PowerPoint</vt:lpstr>
      <vt:lpstr>Definizione di Europa orientale</vt:lpstr>
      <vt:lpstr>Presentazione standard di PowerPoint</vt:lpstr>
      <vt:lpstr>Presentazione standard di PowerPoint</vt:lpstr>
      <vt:lpstr>Obiettivi del corso</vt:lpstr>
      <vt:lpstr>Dal nazionalismo al fascismo</vt:lpstr>
      <vt:lpstr>Presentazione standard di PowerPoint</vt:lpstr>
      <vt:lpstr>Genesi e sviluppo dell’idea di nazione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2025-10-06T11:21:35Z</dcterms:created>
  <dcterms:modified xsi:type="dcterms:W3CDTF">2025-10-06T11:22:19Z</dcterms:modified>
</cp:coreProperties>
</file>