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974" y="-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F1E69-8802-48F8-9773-472244B5DBC7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1342A-0A50-42D3-AA0A-A752905097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41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</a:t>
            </a:r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294C25-DD31-43A0-8546-D491B0521F7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9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8A1C-2012-477E-9EFA-4CD9AE6334B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16D4-3C04-4650-BA54-A6B0E2293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435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8A1C-2012-477E-9EFA-4CD9AE6334B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16D4-3C04-4650-BA54-A6B0E2293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47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8A1C-2012-477E-9EFA-4CD9AE6334B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16D4-3C04-4650-BA54-A6B0E2293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8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8A1C-2012-477E-9EFA-4CD9AE6334B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16D4-3C04-4650-BA54-A6B0E2293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8A1C-2012-477E-9EFA-4CD9AE6334B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16D4-3C04-4650-BA54-A6B0E2293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665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8A1C-2012-477E-9EFA-4CD9AE6334B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16D4-3C04-4650-BA54-A6B0E2293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251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8A1C-2012-477E-9EFA-4CD9AE6334B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16D4-3C04-4650-BA54-A6B0E2293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34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8A1C-2012-477E-9EFA-4CD9AE6334B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16D4-3C04-4650-BA54-A6B0E2293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08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8A1C-2012-477E-9EFA-4CD9AE6334B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16D4-3C04-4650-BA54-A6B0E2293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748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8A1C-2012-477E-9EFA-4CD9AE6334B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16D4-3C04-4650-BA54-A6B0E2293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59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8A1C-2012-477E-9EFA-4CD9AE6334B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16D4-3C04-4650-BA54-A6B0E2293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7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8A1C-2012-477E-9EFA-4CD9AE6334B8}" type="datetimeFigureOut">
              <a:rPr lang="fr-FR" smtClean="0"/>
              <a:t>02/10/2025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216D4-3C04-4650-BA54-A6B0E2293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86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2.units.it/course/view.php?id=16040" TargetMode="External"/><Relationship Id="rId2" Type="http://schemas.openxmlformats.org/officeDocument/2006/relationships/hyperlink" Target="https://dispes.units.it/it/avvisi-docente/3785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brightnessContrast bright="7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860733"/>
            <a:ext cx="8842917" cy="5149880"/>
          </a:xfrm>
          <a:prstGeom prst="rect">
            <a:avLst/>
          </a:prstGeom>
          <a:solidFill>
            <a:srgbClr val="00B0F0">
              <a:alpha val="67000"/>
            </a:srgb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 z="63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558" y="1834824"/>
            <a:ext cx="6658336" cy="320169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spcAft>
                <a:spcPts val="300"/>
              </a:spcAft>
            </a:pPr>
            <a:endParaRPr lang="it-IT" sz="3000" b="1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it-IT" sz="2850" b="1" dirty="0">
                <a:solidFill>
                  <a:srgbClr val="009E47"/>
                </a:solidFill>
              </a:rPr>
              <a:t>SID1 2025-26 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it-IT" sz="3500" b="1" dirty="0">
                <a:solidFill>
                  <a:schemeClr val="accent1">
                    <a:lumMod val="75000"/>
                  </a:schemeClr>
                </a:solidFill>
              </a:rPr>
              <a:t>Benvenuti al </a:t>
            </a:r>
            <a:r>
              <a:rPr lang="it-IT" sz="3500" b="1" i="1" dirty="0">
                <a:solidFill>
                  <a:schemeClr val="accent1">
                    <a:lumMod val="75000"/>
                  </a:schemeClr>
                </a:solidFill>
              </a:rPr>
              <a:t>Lettorato di francese</a:t>
            </a:r>
            <a:br>
              <a:rPr lang="it-IT" sz="3450" dirty="0">
                <a:solidFill>
                  <a:schemeClr val="accent1">
                    <a:lumMod val="75000"/>
                  </a:schemeClr>
                </a:solidFill>
              </a:rPr>
            </a:br>
            <a:endParaRPr lang="fr-FR" sz="8475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450"/>
              </a:spcAft>
            </a:pPr>
            <a:r>
              <a:rPr lang="it-IT" sz="2200" b="1" dirty="0">
                <a:solidFill>
                  <a:srgbClr val="7030A0"/>
                </a:solidFill>
              </a:rPr>
              <a:t>isabelle.stabarin@deams.units.it</a:t>
            </a:r>
          </a:p>
          <a:p>
            <a:pPr>
              <a:spcAft>
                <a:spcPts val="450"/>
              </a:spcAft>
            </a:pPr>
            <a:endParaRPr lang="fr-FR" sz="1500" dirty="0">
              <a:solidFill>
                <a:schemeClr val="tx2"/>
              </a:solidFill>
            </a:endParaRPr>
          </a:p>
        </p:txBody>
      </p:sp>
      <p:pic>
        <p:nvPicPr>
          <p:cNvPr id="5" name="Picture 2" descr="UniTS rinnova il suo logo! - informatries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30" y="3627444"/>
            <a:ext cx="1417381" cy="525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3426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Libri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📘 </a:t>
            </a:r>
            <a:r>
              <a:rPr dirty="0" err="1"/>
              <a:t>Objectif</a:t>
            </a:r>
            <a:r>
              <a:rPr dirty="0"/>
              <a:t> </a:t>
            </a:r>
            <a:r>
              <a:rPr dirty="0" err="1"/>
              <a:t>Diplomatie</a:t>
            </a:r>
            <a:r>
              <a:rPr dirty="0"/>
              <a:t> </a:t>
            </a:r>
            <a:r>
              <a:rPr lang="it-IT" dirty="0"/>
              <a:t>A</a:t>
            </a:r>
            <a:r>
              <a:t>1 </a:t>
            </a:r>
            <a:r>
              <a:rPr dirty="0"/>
              <a:t>(Hachette + audio)</a:t>
            </a:r>
          </a:p>
          <a:p>
            <a:r>
              <a:rPr dirty="0"/>
              <a:t>📗 </a:t>
            </a:r>
            <a:r>
              <a:rPr dirty="0" err="1"/>
              <a:t>Exercices</a:t>
            </a:r>
            <a:r>
              <a:rPr dirty="0"/>
              <a:t> de </a:t>
            </a:r>
            <a:r>
              <a:rPr dirty="0" err="1"/>
              <a:t>grammaire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contexte</a:t>
            </a:r>
            <a:r>
              <a:rPr dirty="0"/>
              <a:t> A1 (Hachette – FLE)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SITO DISPES </a:t>
            </a:r>
            <a:r>
              <a:rPr lang="it-IT" dirty="0">
                <a:hlinkClick r:id="rId2"/>
              </a:rPr>
              <a:t>https://dispes.units.it/it/avvisi-docente/37851</a:t>
            </a:r>
            <a:endParaRPr dirty="0"/>
          </a:p>
          <a:p>
            <a:pPr marL="0" indent="0">
              <a:buNone/>
            </a:pPr>
            <a:r>
              <a:rPr dirty="0"/>
              <a:t>M</a:t>
            </a:r>
            <a:r>
              <a:rPr lang="it-IT" dirty="0"/>
              <a:t>OODLE</a:t>
            </a:r>
            <a:r>
              <a:rPr dirty="0"/>
              <a:t> / </a:t>
            </a:r>
            <a:r>
              <a:rPr lang="it-IT" dirty="0"/>
              <a:t> 3242LETTORATO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https://moodle2.units.it/course/view.php?id=16040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Obiettivi del corso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dirty="0" err="1"/>
              <a:t>Familiarizzarsi</a:t>
            </a:r>
            <a:r>
              <a:rPr dirty="0"/>
              <a:t> con </a:t>
            </a:r>
            <a:r>
              <a:rPr lang="it-IT" dirty="0"/>
              <a:t>la </a:t>
            </a:r>
            <a:r>
              <a:rPr dirty="0"/>
              <a:t>lingua </a:t>
            </a:r>
            <a:r>
              <a:rPr lang="it-IT" dirty="0"/>
              <a:t>FR e i suoi </a:t>
            </a:r>
            <a:r>
              <a:rPr dirty="0" err="1"/>
              <a:t>suoni</a:t>
            </a:r>
            <a:endParaRPr dirty="0"/>
          </a:p>
          <a:p>
            <a:r>
              <a:rPr dirty="0" err="1"/>
              <a:t>Leggere</a:t>
            </a:r>
            <a:r>
              <a:rPr dirty="0"/>
              <a:t> e </a:t>
            </a:r>
            <a:r>
              <a:rPr dirty="0" err="1"/>
              <a:t>pronunciare</a:t>
            </a:r>
            <a:r>
              <a:rPr dirty="0"/>
              <a:t> in </a:t>
            </a:r>
            <a:r>
              <a:rPr dirty="0" err="1"/>
              <a:t>modo</a:t>
            </a:r>
            <a:r>
              <a:rPr dirty="0"/>
              <a:t> </a:t>
            </a:r>
            <a:r>
              <a:rPr b="1" dirty="0" err="1"/>
              <a:t>comprensibile</a:t>
            </a:r>
            <a:endParaRPr b="1" dirty="0"/>
          </a:p>
          <a:p>
            <a:r>
              <a:rPr dirty="0" err="1"/>
              <a:t>Acquisire</a:t>
            </a:r>
            <a:r>
              <a:rPr dirty="0"/>
              <a:t> </a:t>
            </a:r>
            <a:r>
              <a:rPr dirty="0" err="1"/>
              <a:t>strutture</a:t>
            </a:r>
            <a:r>
              <a:rPr dirty="0"/>
              <a:t> di base per</a:t>
            </a:r>
            <a:r>
              <a:rPr lang="it-IT" dirty="0"/>
              <a:t> conversazione A2 e interazione professionale.</a:t>
            </a:r>
            <a:endParaRPr dirty="0"/>
          </a:p>
          <a:p>
            <a:pPr marL="0" indent="0">
              <a:buNone/>
            </a:pPr>
            <a:r>
              <a:rPr lang="it-IT" dirty="0"/>
              <a:t>-&gt; </a:t>
            </a:r>
            <a:r>
              <a:rPr dirty="0" err="1"/>
              <a:t>presentarsi</a:t>
            </a:r>
            <a:r>
              <a:rPr dirty="0"/>
              <a:t>, </a:t>
            </a:r>
            <a:r>
              <a:rPr dirty="0" err="1"/>
              <a:t>proporre</a:t>
            </a:r>
            <a:r>
              <a:rPr dirty="0"/>
              <a:t> </a:t>
            </a:r>
            <a:r>
              <a:rPr dirty="0" err="1"/>
              <a:t>attività</a:t>
            </a:r>
            <a:r>
              <a:rPr dirty="0"/>
              <a:t>, </a:t>
            </a:r>
            <a:r>
              <a:rPr lang="it-IT" dirty="0"/>
              <a:t>interagire in ambito privato e professionale, far progetti /parlare di attività già svolte, viaggi, studi</a:t>
            </a:r>
            <a:endParaRPr dirty="0"/>
          </a:p>
          <a:p>
            <a:pPr marL="0" indent="0">
              <a:buNone/>
            </a:pPr>
            <a:r>
              <a:rPr lang="it-IT" dirty="0"/>
              <a:t>-&gt;</a:t>
            </a:r>
            <a:r>
              <a:rPr dirty="0"/>
              <a:t> </a:t>
            </a:r>
            <a:r>
              <a:rPr dirty="0" err="1"/>
              <a:t>cercare</a:t>
            </a:r>
            <a:r>
              <a:rPr dirty="0"/>
              <a:t> casa, dare </a:t>
            </a:r>
            <a:r>
              <a:rPr dirty="0" err="1"/>
              <a:t>consigli</a:t>
            </a:r>
            <a:r>
              <a:rPr dirty="0"/>
              <a:t>, </a:t>
            </a:r>
            <a:r>
              <a:rPr dirty="0" err="1"/>
              <a:t>ordinare</a:t>
            </a:r>
            <a:r>
              <a:rPr dirty="0"/>
              <a:t> al ristorante</a:t>
            </a:r>
          </a:p>
          <a:p>
            <a:pPr marL="0" indent="0">
              <a:buNone/>
            </a:pPr>
            <a:r>
              <a:rPr lang="it-IT" dirty="0"/>
              <a:t>-&gt;</a:t>
            </a:r>
            <a:r>
              <a:rPr dirty="0"/>
              <a:t> </a:t>
            </a:r>
            <a:r>
              <a:rPr dirty="0" err="1"/>
              <a:t>esprimere</a:t>
            </a:r>
            <a:r>
              <a:rPr dirty="0"/>
              <a:t> </a:t>
            </a:r>
            <a:r>
              <a:rPr dirty="0" err="1"/>
              <a:t>idee</a:t>
            </a:r>
            <a:r>
              <a:rPr dirty="0"/>
              <a:t> </a:t>
            </a:r>
            <a:r>
              <a:rPr dirty="0" err="1"/>
              <a:t>semplici</a:t>
            </a:r>
            <a:r>
              <a:rPr dirty="0"/>
              <a:t> e </a:t>
            </a:r>
            <a:r>
              <a:rPr dirty="0" err="1"/>
              <a:t>pareri</a:t>
            </a:r>
            <a:endParaRPr dirty="0"/>
          </a:p>
          <a:p>
            <a:pPr marL="0" indent="0">
              <a:buNone/>
            </a:pPr>
            <a:r>
              <a:rPr lang="it-IT" dirty="0"/>
              <a:t>-&gt;</a:t>
            </a:r>
            <a:r>
              <a:rPr dirty="0"/>
              <a:t> </a:t>
            </a:r>
            <a:r>
              <a:rPr dirty="0" err="1"/>
              <a:t>descrivere</a:t>
            </a:r>
            <a:r>
              <a:rPr dirty="0"/>
              <a:t> </a:t>
            </a:r>
            <a:r>
              <a:rPr dirty="0" err="1"/>
              <a:t>persone</a:t>
            </a:r>
            <a:r>
              <a:rPr dirty="0"/>
              <a:t> e </a:t>
            </a:r>
            <a:r>
              <a:rPr dirty="0" err="1"/>
              <a:t>oggetti</a:t>
            </a:r>
            <a:endParaRPr dirty="0"/>
          </a:p>
          <a:p>
            <a:pPr marL="0" indent="0">
              <a:buNone/>
            </a:pPr>
            <a:r>
              <a:rPr i="1" dirty="0" err="1"/>
              <a:t>S</a:t>
            </a:r>
            <a:r>
              <a:rPr dirty="0" err="1"/>
              <a:t>coprire</a:t>
            </a:r>
            <a:r>
              <a:rPr dirty="0"/>
              <a:t> la </a:t>
            </a:r>
            <a:r>
              <a:rPr dirty="0" err="1"/>
              <a:t>cultura</a:t>
            </a:r>
            <a:r>
              <a:rPr dirty="0"/>
              <a:t> </a:t>
            </a:r>
            <a:r>
              <a:rPr dirty="0" err="1"/>
              <a:t>francese</a:t>
            </a:r>
            <a:r>
              <a:rPr lang="it-IT" dirty="0"/>
              <a:t> (séminaire de </a:t>
            </a:r>
            <a:r>
              <a:rPr lang="it-IT" dirty="0" err="1"/>
              <a:t>civilisation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Cogliere informazioni orali e scritte anche di un livello </a:t>
            </a:r>
            <a:r>
              <a:rPr lang="it-IT" dirty="0" err="1"/>
              <a:t>sup</a:t>
            </a:r>
            <a:r>
              <a:rPr lang="it-IT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 err="1">
                <a:solidFill>
                  <a:srgbClr val="00B050"/>
                </a:solidFill>
              </a:rPr>
              <a:t>Lessico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sz="3200" b="1" dirty="0" err="1">
                <a:solidFill>
                  <a:srgbClr val="00B050"/>
                </a:solidFill>
              </a:rPr>
              <a:t>francese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lang="it-IT" sz="3200" b="1" dirty="0">
                <a:solidFill>
                  <a:srgbClr val="00B050"/>
                </a:solidFill>
              </a:rPr>
              <a:t>usato </a:t>
            </a:r>
            <a:r>
              <a:rPr sz="3200" b="1" dirty="0">
                <a:solidFill>
                  <a:srgbClr val="00B050"/>
                </a:solidFill>
              </a:rPr>
              <a:t>in </a:t>
            </a:r>
            <a:r>
              <a:rPr sz="3200" b="1" dirty="0" err="1">
                <a:solidFill>
                  <a:srgbClr val="00B050"/>
                </a:solidFill>
              </a:rPr>
              <a:t>italiano</a:t>
            </a:r>
            <a:endParaRPr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511697"/>
              </p:ext>
            </p:extLst>
          </p:nvPr>
        </p:nvGraphicFramePr>
        <p:xfrm>
          <a:off x="723900" y="1261241"/>
          <a:ext cx="810479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362">
                  <a:extLst>
                    <a:ext uri="{9D8B030D-6E8A-4147-A177-3AD203B41FA5}">
                      <a16:colId xmlns:a16="http://schemas.microsoft.com/office/drawing/2014/main" val="2500752748"/>
                    </a:ext>
                  </a:extLst>
                </a:gridCol>
                <a:gridCol w="2757214">
                  <a:extLst>
                    <a:ext uri="{9D8B030D-6E8A-4147-A177-3AD203B41FA5}">
                      <a16:colId xmlns:a16="http://schemas.microsoft.com/office/drawing/2014/main" val="1682366338"/>
                    </a:ext>
                  </a:extLst>
                </a:gridCol>
                <a:gridCol w="2757214">
                  <a:extLst>
                    <a:ext uri="{9D8B030D-6E8A-4147-A177-3AD203B41FA5}">
                      <a16:colId xmlns:a16="http://schemas.microsoft.com/office/drawing/2014/main" val="943181367"/>
                    </a:ext>
                  </a:extLst>
                </a:gridCol>
              </a:tblGrid>
              <a:tr h="51851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baguette</a:t>
                      </a:r>
                    </a:p>
                    <a:p>
                      <a:r>
                        <a:rPr lang="fr-FR" sz="2400" dirty="0"/>
                        <a:t>Croissant</a:t>
                      </a:r>
                    </a:p>
                    <a:p>
                      <a:r>
                        <a:rPr lang="fr-FR" sz="2400" dirty="0"/>
                        <a:t>Macaron</a:t>
                      </a:r>
                    </a:p>
                    <a:p>
                      <a:r>
                        <a:rPr lang="fr-FR" sz="2400" dirty="0"/>
                        <a:t>Garage</a:t>
                      </a:r>
                    </a:p>
                    <a:p>
                      <a:r>
                        <a:rPr lang="fr-FR" sz="2400" dirty="0"/>
                        <a:t>Brie camouflage</a:t>
                      </a:r>
                    </a:p>
                    <a:p>
                      <a:r>
                        <a:rPr lang="fr-FR" sz="2400" dirty="0"/>
                        <a:t>Stage</a:t>
                      </a:r>
                    </a:p>
                    <a:p>
                      <a:r>
                        <a:rPr lang="fr-FR" sz="2400" dirty="0"/>
                        <a:t>Bricolage</a:t>
                      </a:r>
                    </a:p>
                    <a:p>
                      <a:r>
                        <a:rPr lang="fr-FR" sz="2400" dirty="0"/>
                        <a:t>Bijou</a:t>
                      </a:r>
                    </a:p>
                    <a:p>
                      <a:r>
                        <a:rPr lang="fr-FR" sz="2400" dirty="0"/>
                        <a:t>Papillon</a:t>
                      </a:r>
                    </a:p>
                    <a:p>
                      <a:r>
                        <a:rPr lang="fr-FR" sz="2400" dirty="0"/>
                        <a:t>Abat-jour</a:t>
                      </a:r>
                    </a:p>
                    <a:p>
                      <a:r>
                        <a:rPr lang="fr-FR" sz="2400" dirty="0"/>
                        <a:t>Touché</a:t>
                      </a:r>
                    </a:p>
                    <a:p>
                      <a:r>
                        <a:rPr lang="fr-FR" sz="2400" dirty="0"/>
                        <a:t>Bidet</a:t>
                      </a:r>
                    </a:p>
                    <a:p>
                      <a:r>
                        <a:rPr lang="fr-FR" sz="2400" dirty="0"/>
                        <a:t>Sommelier</a:t>
                      </a:r>
                    </a:p>
                    <a:p>
                      <a:r>
                        <a:rPr lang="fr-FR" sz="2400" dirty="0"/>
                        <a:t>parquet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Eau de toilette</a:t>
                      </a:r>
                    </a:p>
                    <a:p>
                      <a:r>
                        <a:rPr lang="fr-FR" sz="2400" dirty="0"/>
                        <a:t>Vis-à-vis</a:t>
                      </a:r>
                    </a:p>
                    <a:p>
                      <a:r>
                        <a:rPr lang="fr-FR" sz="2400" dirty="0"/>
                        <a:t>Boutique</a:t>
                      </a:r>
                    </a:p>
                    <a:p>
                      <a:r>
                        <a:rPr lang="fr-FR" sz="2400" dirty="0"/>
                        <a:t>À pois</a:t>
                      </a:r>
                    </a:p>
                    <a:p>
                      <a:r>
                        <a:rPr lang="fr-FR" sz="2400" dirty="0"/>
                        <a:t>Chance</a:t>
                      </a:r>
                    </a:p>
                    <a:p>
                      <a:r>
                        <a:rPr lang="fr-FR" sz="2400" dirty="0"/>
                        <a:t>Charme  beige</a:t>
                      </a:r>
                    </a:p>
                    <a:p>
                      <a:r>
                        <a:rPr lang="fr-FR" sz="2400" dirty="0"/>
                        <a:t>Bouquet  bordeaux</a:t>
                      </a:r>
                    </a:p>
                    <a:p>
                      <a:r>
                        <a:rPr lang="fr-FR" sz="2400" dirty="0"/>
                        <a:t>Chapeau</a:t>
                      </a:r>
                    </a:p>
                    <a:p>
                      <a:r>
                        <a:rPr lang="fr-FR" sz="2400" dirty="0"/>
                        <a:t>Déjà vu</a:t>
                      </a:r>
                    </a:p>
                    <a:p>
                      <a:r>
                        <a:rPr lang="fr-FR" sz="2400" dirty="0"/>
                        <a:t>Souvenir</a:t>
                      </a:r>
                    </a:p>
                    <a:p>
                      <a:r>
                        <a:rPr lang="fr-FR" sz="2400" dirty="0"/>
                        <a:t>Carillon</a:t>
                      </a:r>
                    </a:p>
                    <a:p>
                      <a:r>
                        <a:rPr lang="fr-FR" sz="2400" dirty="0"/>
                        <a:t>atelier</a:t>
                      </a:r>
                    </a:p>
                    <a:p>
                      <a:r>
                        <a:rPr lang="fr-FR" sz="2400" dirty="0"/>
                        <a:t>Rendez-vous</a:t>
                      </a:r>
                    </a:p>
                    <a:p>
                      <a:r>
                        <a:rPr lang="fr-FR" sz="2400" dirty="0"/>
                        <a:t>champignon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277476"/>
                  </a:ext>
                </a:extLst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229" y="1332678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-&gt;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qualche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regola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fr-FR" dirty="0" err="1">
                <a:solidFill>
                  <a:schemeClr val="accent2">
                    <a:lumMod val="75000"/>
                  </a:schemeClr>
                </a:solidFill>
              </a:rPr>
              <a:t>pronuncia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 </a:t>
            </a:r>
            <a:r>
              <a:rPr lang="fr-FR" dirty="0" err="1"/>
              <a:t>lettere</a:t>
            </a:r>
            <a:r>
              <a:rPr lang="fr-FR" dirty="0"/>
              <a:t> </a:t>
            </a:r>
            <a:r>
              <a:rPr lang="fr-FR" b="1" dirty="0"/>
              <a:t>DPSTXZE </a:t>
            </a:r>
            <a:r>
              <a:rPr lang="fr-FR" dirty="0"/>
              <a:t>non si </a:t>
            </a:r>
            <a:r>
              <a:rPr lang="fr-FR" dirty="0" err="1"/>
              <a:t>pronunciano</a:t>
            </a:r>
            <a:r>
              <a:rPr lang="fr-FR" dirty="0"/>
              <a:t> alla fine delle parole  -   (</a:t>
            </a:r>
            <a:r>
              <a:rPr lang="fr-FR" b="1" dirty="0"/>
              <a:t>R?</a:t>
            </a:r>
            <a:r>
              <a:rPr lang="fr-FR" dirty="0"/>
              <a:t>)</a:t>
            </a:r>
          </a:p>
          <a:p>
            <a:r>
              <a:rPr lang="fr-FR" dirty="0"/>
              <a:t>u/ou    [y] /[u] -&gt; p</a:t>
            </a:r>
            <a:r>
              <a:rPr lang="fr-FR" b="1" dirty="0"/>
              <a:t>u</a:t>
            </a:r>
            <a:r>
              <a:rPr lang="fr-FR" dirty="0"/>
              <a:t>rée/f</a:t>
            </a:r>
            <a:r>
              <a:rPr lang="fr-FR" b="1" dirty="0"/>
              <a:t>ou</a:t>
            </a:r>
            <a:r>
              <a:rPr lang="fr-FR" dirty="0"/>
              <a:t>lard   p</a:t>
            </a:r>
            <a:r>
              <a:rPr lang="fr-FR" b="1" dirty="0"/>
              <a:t>u</a:t>
            </a:r>
            <a:r>
              <a:rPr lang="fr-FR" dirty="0"/>
              <a:t>r/p</a:t>
            </a:r>
            <a:r>
              <a:rPr lang="fr-FR" b="1" dirty="0"/>
              <a:t>ou</a:t>
            </a:r>
            <a:r>
              <a:rPr lang="fr-FR" dirty="0"/>
              <a:t>r</a:t>
            </a:r>
          </a:p>
          <a:p>
            <a:r>
              <a:rPr lang="fr-FR" dirty="0"/>
              <a:t>o-au-eau m</a:t>
            </a:r>
            <a:r>
              <a:rPr lang="fr-FR" b="1" dirty="0"/>
              <a:t>o</a:t>
            </a:r>
            <a:r>
              <a:rPr lang="fr-FR" dirty="0"/>
              <a:t>quette/B</a:t>
            </a:r>
            <a:r>
              <a:rPr lang="fr-FR" b="1" dirty="0"/>
              <a:t>au</a:t>
            </a:r>
            <a:r>
              <a:rPr lang="fr-FR" dirty="0"/>
              <a:t>delaire/ b</a:t>
            </a:r>
            <a:r>
              <a:rPr lang="fr-FR" b="1" dirty="0"/>
              <a:t>eau</a:t>
            </a:r>
            <a:r>
              <a:rPr lang="fr-FR" dirty="0"/>
              <a:t>/</a:t>
            </a:r>
          </a:p>
          <a:p>
            <a:r>
              <a:rPr lang="fr-FR" dirty="0"/>
              <a:t>Nasales: un-i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n-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im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ein-ain</a:t>
            </a:r>
            <a:r>
              <a:rPr lang="fr-FR" dirty="0"/>
              <a:t>/-</a:t>
            </a:r>
            <a:r>
              <a:rPr lang="fr-FR" dirty="0">
                <a:solidFill>
                  <a:srgbClr val="00B050"/>
                </a:solidFill>
              </a:rPr>
              <a:t>an-en-</a:t>
            </a:r>
            <a:r>
              <a:rPr lang="fr-FR" dirty="0" err="1">
                <a:solidFill>
                  <a:srgbClr val="00B050"/>
                </a:solidFill>
              </a:rPr>
              <a:t>em</a:t>
            </a:r>
            <a:r>
              <a:rPr lang="fr-FR" dirty="0">
                <a:solidFill>
                  <a:srgbClr val="00B050"/>
                </a:solidFill>
              </a:rPr>
              <a:t>-</a:t>
            </a:r>
            <a:r>
              <a:rPr lang="fr-FR" dirty="0" err="1">
                <a:solidFill>
                  <a:srgbClr val="00B050"/>
                </a:solidFill>
              </a:rPr>
              <a:t>am</a:t>
            </a:r>
            <a:r>
              <a:rPr lang="fr-FR" dirty="0"/>
              <a:t>/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on-om</a:t>
            </a:r>
          </a:p>
          <a:p>
            <a:r>
              <a:rPr lang="fr-FR" dirty="0" err="1"/>
              <a:t>oi</a:t>
            </a:r>
            <a:r>
              <a:rPr lang="fr-FR" dirty="0"/>
              <a:t>=[</a:t>
            </a:r>
            <a:r>
              <a:rPr lang="fr-FR" dirty="0" err="1"/>
              <a:t>wa</a:t>
            </a:r>
            <a:r>
              <a:rPr lang="fr-FR" dirty="0"/>
              <a:t>]    croissant   trois (3)</a:t>
            </a:r>
          </a:p>
          <a:p>
            <a:r>
              <a:rPr lang="fr-FR" dirty="0"/>
              <a:t>eu -&gt; n</a:t>
            </a:r>
            <a:r>
              <a:rPr lang="fr-FR" b="1" dirty="0"/>
              <a:t>eu</a:t>
            </a:r>
            <a:r>
              <a:rPr lang="fr-FR" dirty="0"/>
              <a:t>f, coiff</a:t>
            </a:r>
            <a:r>
              <a:rPr lang="fr-FR" b="1" dirty="0"/>
              <a:t>eu</a:t>
            </a:r>
            <a:r>
              <a:rPr lang="fr-FR" dirty="0"/>
              <a:t>r, taill</a:t>
            </a:r>
            <a:r>
              <a:rPr lang="fr-FR" b="1" dirty="0"/>
              <a:t>eu</a:t>
            </a:r>
            <a:r>
              <a:rPr lang="fr-FR" dirty="0"/>
              <a:t>r  //d</a:t>
            </a:r>
            <a:r>
              <a:rPr lang="fr-FR" b="1" dirty="0"/>
              <a:t>eu</a:t>
            </a:r>
            <a:r>
              <a:rPr lang="fr-FR" dirty="0"/>
              <a:t>x  (più </a:t>
            </a:r>
            <a:r>
              <a:rPr lang="fr-FR" dirty="0" err="1"/>
              <a:t>chiuso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544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B050"/>
                </a:solidFill>
              </a:rPr>
              <a:t>Prime </a:t>
            </a:r>
            <a:r>
              <a:rPr dirty="0" err="1">
                <a:solidFill>
                  <a:srgbClr val="00B050"/>
                </a:solidFill>
              </a:rPr>
              <a:t>attività</a:t>
            </a:r>
            <a:r>
              <a:rPr dirty="0">
                <a:solidFill>
                  <a:srgbClr val="00B050"/>
                </a:solidFill>
              </a:rPr>
              <a:t> (</a:t>
            </a:r>
            <a:r>
              <a:rPr dirty="0" err="1">
                <a:solidFill>
                  <a:srgbClr val="00B050"/>
                </a:solidFill>
              </a:rPr>
              <a:t>Unité</a:t>
            </a:r>
            <a:r>
              <a:rPr dirty="0">
                <a:solidFill>
                  <a:srgbClr val="00B050"/>
                </a:solidFill>
              </a:rPr>
              <a:t> 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/>
              <a:t>Compter</a:t>
            </a:r>
            <a:r>
              <a:rPr lang="it-IT" dirty="0"/>
              <a:t> en français de </a:t>
            </a:r>
            <a:r>
              <a:rPr lang="it-IT" b="1" dirty="0"/>
              <a:t>un</a:t>
            </a:r>
            <a:r>
              <a:rPr lang="it-IT" dirty="0"/>
              <a:t> à </a:t>
            </a:r>
            <a:r>
              <a:rPr lang="it-IT" b="1" dirty="0" err="1"/>
              <a:t>vingt</a:t>
            </a:r>
            <a:r>
              <a:rPr lang="it-IT" b="1" dirty="0"/>
              <a:t>  (1-20)</a:t>
            </a:r>
          </a:p>
          <a:p>
            <a:r>
              <a:rPr lang="en-US" b="1" dirty="0"/>
              <a:t>Un deux trois quatre cinq six sept </a:t>
            </a:r>
            <a:r>
              <a:rPr lang="en-US" b="1" dirty="0" err="1"/>
              <a:t>huit</a:t>
            </a:r>
            <a:r>
              <a:rPr lang="en-US" b="1" dirty="0"/>
              <a:t> </a:t>
            </a:r>
            <a:r>
              <a:rPr lang="en-US" b="1" dirty="0" err="1"/>
              <a:t>neuf</a:t>
            </a:r>
            <a:r>
              <a:rPr lang="en-US" b="1" dirty="0"/>
              <a:t> dix </a:t>
            </a:r>
            <a:r>
              <a:rPr lang="en-US" b="1" dirty="0" err="1"/>
              <a:t>onze</a:t>
            </a:r>
            <a:r>
              <a:rPr lang="en-US" b="1" dirty="0"/>
              <a:t> </a:t>
            </a:r>
            <a:r>
              <a:rPr lang="en-US" b="1" dirty="0" err="1"/>
              <a:t>douze</a:t>
            </a:r>
            <a:r>
              <a:rPr lang="en-US" b="1" dirty="0"/>
              <a:t> </a:t>
            </a:r>
            <a:r>
              <a:rPr lang="en-US" b="1" dirty="0" err="1"/>
              <a:t>treize</a:t>
            </a:r>
            <a:r>
              <a:rPr lang="en-US" b="1" dirty="0"/>
              <a:t> quatorze quinze seize dix-sept… </a:t>
            </a:r>
            <a:r>
              <a:rPr lang="en-US" b="1" dirty="0" err="1"/>
              <a:t>vingt</a:t>
            </a:r>
            <a:endParaRPr b="1" dirty="0"/>
          </a:p>
          <a:p>
            <a:r>
              <a:rPr lang="fr-FR" dirty="0" err="1"/>
              <a:t>Salutare</a:t>
            </a:r>
            <a:r>
              <a:rPr lang="fr-FR" dirty="0"/>
              <a:t> e </a:t>
            </a:r>
            <a:r>
              <a:rPr lang="fr-FR" dirty="0" err="1"/>
              <a:t>presentarsi</a:t>
            </a:r>
            <a:r>
              <a:rPr lang="fr-FR" dirty="0"/>
              <a:t>: B</a:t>
            </a:r>
            <a:r>
              <a:rPr dirty="0" err="1"/>
              <a:t>onjour</a:t>
            </a:r>
            <a:r>
              <a:rPr dirty="0"/>
              <a:t>, bonsoir, au revoir</a:t>
            </a:r>
            <a:r>
              <a:rPr lang="it-IT" dirty="0"/>
              <a:t>, </a:t>
            </a:r>
            <a:r>
              <a:rPr lang="it-IT" dirty="0" err="1"/>
              <a:t>salut</a:t>
            </a:r>
            <a:r>
              <a:rPr lang="it-IT" dirty="0"/>
              <a:t> - C</a:t>
            </a:r>
            <a:r>
              <a:rPr dirty="0" err="1"/>
              <a:t>omment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t’appelles</a:t>
            </a:r>
            <a:r>
              <a:rPr dirty="0"/>
              <a:t> ? je </a:t>
            </a:r>
            <a:r>
              <a:rPr dirty="0" err="1"/>
              <a:t>m’appelle</a:t>
            </a:r>
            <a:r>
              <a:rPr dirty="0"/>
              <a:t>…</a:t>
            </a:r>
            <a:r>
              <a:rPr lang="it-IT" dirty="0"/>
              <a:t> </a:t>
            </a:r>
            <a:r>
              <a:rPr lang="en-US" dirty="0" err="1"/>
              <a:t>mon</a:t>
            </a:r>
            <a:r>
              <a:rPr lang="en-US" dirty="0"/>
              <a:t> </a:t>
            </a:r>
            <a:r>
              <a:rPr lang="en-US" dirty="0" err="1"/>
              <a:t>prénom</a:t>
            </a:r>
            <a:r>
              <a:rPr lang="en-US" dirty="0"/>
              <a:t> </a:t>
            </a:r>
            <a:r>
              <a:rPr dirty="0" err="1"/>
              <a:t>mon</a:t>
            </a:r>
            <a:r>
              <a:rPr dirty="0"/>
              <a:t> </a:t>
            </a:r>
            <a:r>
              <a:t>nom, </a:t>
            </a:r>
            <a:r>
              <a:rPr dirty="0" err="1"/>
              <a:t>tu</a:t>
            </a:r>
            <a:r>
              <a:rPr dirty="0"/>
              <a:t> es </a:t>
            </a:r>
            <a:r>
              <a:rPr dirty="0" err="1"/>
              <a:t>italien</a:t>
            </a:r>
            <a:r>
              <a:rPr dirty="0"/>
              <a:t>?</a:t>
            </a:r>
            <a:r>
              <a:rPr lang="it-IT" dirty="0"/>
              <a:t> Oui je suis italien.ne. </a:t>
            </a:r>
            <a:r>
              <a:rPr lang="it-IT" dirty="0" err="1"/>
              <a:t>J’habite</a:t>
            </a:r>
            <a:r>
              <a:rPr lang="it-IT" dirty="0"/>
              <a:t> à Trieste / à Gorizia et toi?</a:t>
            </a:r>
            <a:endParaRPr dirty="0"/>
          </a:p>
          <a:p>
            <a:r>
              <a:rPr lang="it-IT" dirty="0"/>
              <a:t>Je </a:t>
            </a:r>
            <a:r>
              <a:rPr lang="it-IT" dirty="0" err="1"/>
              <a:t>parle</a:t>
            </a:r>
            <a:r>
              <a:rPr lang="it-IT" dirty="0"/>
              <a:t> français, </a:t>
            </a:r>
            <a:r>
              <a:rPr lang="it-IT" dirty="0" err="1"/>
              <a:t>anglais</a:t>
            </a:r>
            <a:r>
              <a:rPr lang="it-IT" dirty="0"/>
              <a:t>, </a:t>
            </a:r>
            <a:r>
              <a:rPr lang="it-IT" dirty="0" err="1"/>
              <a:t>italien</a:t>
            </a:r>
            <a:r>
              <a:rPr lang="it-IT" dirty="0"/>
              <a:t>, </a:t>
            </a:r>
            <a:r>
              <a:rPr lang="it-IT" dirty="0" err="1"/>
              <a:t>slovène</a:t>
            </a:r>
            <a:r>
              <a:rPr lang="it-IT" dirty="0"/>
              <a:t>…</a:t>
            </a:r>
            <a:endParaRPr dirty="0"/>
          </a:p>
          <a:p>
            <a:r>
              <a:rPr dirty="0"/>
              <a:t>TEST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>
                <a:solidFill>
                  <a:srgbClr val="7030A0"/>
                </a:solidFill>
              </a:rPr>
              <a:t>Benvenuti</a:t>
            </a:r>
            <a:r>
              <a:rPr dirty="0">
                <a:solidFill>
                  <a:srgbClr val="7030A0"/>
                </a:solidFill>
              </a:rPr>
              <a:t> al </a:t>
            </a:r>
            <a:r>
              <a:rPr dirty="0" err="1">
                <a:solidFill>
                  <a:srgbClr val="7030A0"/>
                </a:solidFill>
              </a:rPr>
              <a:t>lettorato</a:t>
            </a:r>
            <a:r>
              <a:rPr dirty="0">
                <a:solidFill>
                  <a:srgbClr val="7030A0"/>
                </a:solidFill>
              </a:rPr>
              <a:t> di </a:t>
            </a:r>
            <a:r>
              <a:rPr dirty="0" err="1">
                <a:solidFill>
                  <a:srgbClr val="7030A0"/>
                </a:solidFill>
              </a:rPr>
              <a:t>francese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Il </a:t>
            </a:r>
            <a:r>
              <a:rPr dirty="0" err="1"/>
              <a:t>lettorato</a:t>
            </a:r>
            <a:r>
              <a:rPr dirty="0"/>
              <a:t> è </a:t>
            </a:r>
            <a:r>
              <a:rPr dirty="0" err="1"/>
              <a:t>aperto</a:t>
            </a:r>
            <a:r>
              <a:rPr dirty="0"/>
              <a:t> a </a:t>
            </a:r>
            <a:r>
              <a:rPr dirty="0" err="1"/>
              <a:t>tutti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studenti</a:t>
            </a:r>
            <a:endParaRPr dirty="0"/>
          </a:p>
          <a:p>
            <a:r>
              <a:rPr dirty="0"/>
              <a:t>Due </a:t>
            </a:r>
            <a:r>
              <a:rPr dirty="0" err="1"/>
              <a:t>gruppi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i="1" dirty="0" err="1"/>
              <a:t>Principiant</a:t>
            </a:r>
            <a:r>
              <a:rPr lang="it-IT" i="1" dirty="0"/>
              <a:t>e</a:t>
            </a:r>
            <a:r>
              <a:rPr dirty="0"/>
              <a:t> (</a:t>
            </a:r>
            <a:r>
              <a:rPr dirty="0" err="1"/>
              <a:t>mai</a:t>
            </a:r>
            <a:r>
              <a:rPr dirty="0"/>
              <a:t> </a:t>
            </a:r>
            <a:r>
              <a:rPr dirty="0" err="1"/>
              <a:t>studiato</a:t>
            </a:r>
            <a:r>
              <a:rPr dirty="0"/>
              <a:t> </a:t>
            </a:r>
            <a:r>
              <a:rPr dirty="0" err="1"/>
              <a:t>francese</a:t>
            </a:r>
            <a:r>
              <a:rPr dirty="0"/>
              <a:t>) → con me </a:t>
            </a:r>
            <a:r>
              <a:rPr i="1" dirty="0" err="1"/>
              <a:t>Avanzat</a:t>
            </a:r>
            <a:r>
              <a:rPr lang="it-IT" i="1" dirty="0"/>
              <a:t>o</a:t>
            </a:r>
            <a:r>
              <a:rPr dirty="0"/>
              <a:t> (da </a:t>
            </a:r>
            <a:r>
              <a:rPr dirty="0" err="1"/>
              <a:t>novembre</a:t>
            </a:r>
            <a:r>
              <a:rPr dirty="0"/>
              <a:t>): </a:t>
            </a:r>
            <a:r>
              <a:rPr dirty="0" err="1"/>
              <a:t>certificazione</a:t>
            </a:r>
            <a:r>
              <a:rPr dirty="0"/>
              <a:t> min. B1 </a:t>
            </a:r>
            <a:r>
              <a:rPr dirty="0" err="1"/>
              <a:t>oppure</a:t>
            </a:r>
            <a:r>
              <a:rPr dirty="0"/>
              <a:t> test di </a:t>
            </a:r>
            <a:r>
              <a:rPr dirty="0" err="1"/>
              <a:t>livello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Altre ore di lettorato da novembre in poi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solidFill>
                  <a:srgbClr val="7030A0"/>
                </a:solidFill>
              </a:rPr>
              <a:t>Organizzazione</a:t>
            </a:r>
            <a:r>
              <a:rPr dirty="0">
                <a:solidFill>
                  <a:srgbClr val="7030A0"/>
                </a:solidFill>
              </a:rPr>
              <a:t> e </a:t>
            </a:r>
            <a:r>
              <a:rPr dirty="0" err="1">
                <a:solidFill>
                  <a:srgbClr val="7030A0"/>
                </a:solidFill>
              </a:rPr>
              <a:t>iscrizione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LIST</a:t>
            </a:r>
            <a:r>
              <a:rPr lang="it-IT" dirty="0"/>
              <a:t>A presenze</a:t>
            </a:r>
            <a:r>
              <a:rPr dirty="0"/>
              <a:t> (credit</a:t>
            </a:r>
            <a:r>
              <a:rPr lang="it-IT" dirty="0"/>
              <a:t>i</a:t>
            </a:r>
            <a:r>
              <a:rPr dirty="0"/>
              <a:t> F) → MOODLE</a:t>
            </a:r>
            <a:r>
              <a:rPr lang="it-IT" dirty="0"/>
              <a:t> iscriversi!!   V. link sito DISPES</a:t>
            </a:r>
            <a:endParaRPr dirty="0"/>
          </a:p>
          <a:p>
            <a:r>
              <a:rPr dirty="0"/>
              <a:t>70 ore max + </a:t>
            </a:r>
            <a:r>
              <a:rPr dirty="0" err="1"/>
              <a:t>lavoro</a:t>
            </a:r>
            <a:r>
              <a:rPr dirty="0"/>
              <a:t> </a:t>
            </a:r>
            <a:r>
              <a:rPr dirty="0" err="1"/>
              <a:t>personale</a:t>
            </a:r>
            <a:r>
              <a:rPr dirty="0"/>
              <a:t> (2×20 min </a:t>
            </a:r>
            <a:r>
              <a:rPr dirty="0" err="1"/>
              <a:t>settimanali</a:t>
            </a:r>
            <a:r>
              <a:rPr dirty="0"/>
              <a:t>)</a:t>
            </a:r>
          </a:p>
          <a:p>
            <a:r>
              <a:rPr dirty="0" err="1"/>
              <a:t>Collegato</a:t>
            </a:r>
            <a:r>
              <a:rPr dirty="0"/>
              <a:t> a FR1</a:t>
            </a:r>
            <a:r>
              <a:rPr lang="it-IT" dirty="0"/>
              <a:t> esame</a:t>
            </a:r>
            <a:r>
              <a:rPr dirty="0"/>
              <a:t> (SID2) – </a:t>
            </a:r>
            <a:r>
              <a:rPr lang="it-IT" dirty="0"/>
              <a:t>Prof.ssa </a:t>
            </a:r>
            <a:r>
              <a:rPr dirty="0"/>
              <a:t>N</a:t>
            </a:r>
            <a:r>
              <a:rPr lang="it-IT" dirty="0"/>
              <a:t>.</a:t>
            </a:r>
            <a:r>
              <a:rPr dirty="0"/>
              <a:t> </a:t>
            </a:r>
            <a:r>
              <a:rPr dirty="0" err="1"/>
              <a:t>Brunetta</a:t>
            </a:r>
            <a:endParaRPr dirty="0"/>
          </a:p>
          <a:p>
            <a:r>
              <a:rPr dirty="0" err="1"/>
              <a:t>Séminaire</a:t>
            </a:r>
            <a:r>
              <a:rPr dirty="0"/>
              <a:t> de </a:t>
            </a:r>
            <a:r>
              <a:rPr dirty="0" err="1"/>
              <a:t>civilisation</a:t>
            </a:r>
            <a:r>
              <a:rPr dirty="0"/>
              <a:t> </a:t>
            </a:r>
            <a:r>
              <a:rPr lang="it-IT" dirty="0"/>
              <a:t> </a:t>
            </a:r>
          </a:p>
          <a:p>
            <a:r>
              <a:rPr lang="it-IT" dirty="0"/>
              <a:t>T</a:t>
            </a:r>
            <a:r>
              <a:rPr dirty="0" err="1"/>
              <a:t>est</a:t>
            </a:r>
            <a:r>
              <a:rPr dirty="0"/>
              <a:t> di </a:t>
            </a:r>
            <a:r>
              <a:rPr dirty="0" err="1"/>
              <a:t>livello</a:t>
            </a:r>
            <a:r>
              <a:rPr dirty="0"/>
              <a:t> a fine anno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solidFill>
                  <a:srgbClr val="7030A0"/>
                </a:solidFill>
              </a:rPr>
              <a:t>Esami</a:t>
            </a:r>
            <a:r>
              <a:rPr dirty="0">
                <a:solidFill>
                  <a:srgbClr val="7030A0"/>
                </a:solidFill>
              </a:rPr>
              <a:t> e </a:t>
            </a:r>
            <a:r>
              <a:rPr dirty="0" err="1">
                <a:solidFill>
                  <a:srgbClr val="7030A0"/>
                </a:solidFill>
              </a:rPr>
              <a:t>valutazioni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(Test livello fine 1° anno)</a:t>
            </a:r>
          </a:p>
          <a:p>
            <a:r>
              <a:rPr lang="it-IT" dirty="0"/>
              <a:t>Esami </a:t>
            </a:r>
            <a:r>
              <a:rPr dirty="0"/>
              <a:t>FR1 e FR2</a:t>
            </a:r>
            <a:r>
              <a:rPr lang="it-IT" dirty="0"/>
              <a:t>  2° e 3° anno</a:t>
            </a:r>
          </a:p>
          <a:p>
            <a:pPr marL="0" indent="0">
              <a:buNone/>
            </a:pPr>
            <a:r>
              <a:rPr lang="it-IT" dirty="0"/>
              <a:t>FR1: SCRITTO Dettato, </a:t>
            </a:r>
            <a:r>
              <a:rPr lang="fr-FR" dirty="0" err="1"/>
              <a:t>Esercizi</a:t>
            </a:r>
            <a:r>
              <a:rPr lang="fr-FR" dirty="0"/>
              <a:t> </a:t>
            </a:r>
            <a:r>
              <a:rPr lang="fr-FR" dirty="0" err="1"/>
              <a:t>grammaticali</a:t>
            </a:r>
            <a:r>
              <a:rPr lang="fr-FR" dirty="0"/>
              <a:t>, </a:t>
            </a:r>
            <a:r>
              <a:rPr lang="fr-FR" dirty="0" err="1"/>
              <a:t>comprensione</a:t>
            </a:r>
            <a:r>
              <a:rPr lang="fr-FR" dirty="0"/>
              <a:t> di un </a:t>
            </a:r>
            <a:r>
              <a:rPr lang="fr-FR" dirty="0" err="1"/>
              <a:t>testo</a:t>
            </a:r>
            <a:r>
              <a:rPr lang="fr-FR" dirty="0"/>
              <a:t> di </a:t>
            </a:r>
            <a:r>
              <a:rPr lang="fr-FR" i="1" dirty="0"/>
              <a:t>civilisation, </a:t>
            </a:r>
            <a:r>
              <a:rPr lang="fr-FR" i="1" dirty="0" err="1"/>
              <a:t>attualità</a:t>
            </a:r>
            <a:endParaRPr lang="fr-FR" i="1" dirty="0"/>
          </a:p>
          <a:p>
            <a:pPr marL="0" indent="0">
              <a:buNone/>
            </a:pPr>
            <a:r>
              <a:rPr lang="it-IT" dirty="0"/>
              <a:t>ORALE </a:t>
            </a:r>
            <a:r>
              <a:rPr dirty="0"/>
              <a:t> Conversazione </a:t>
            </a:r>
            <a:r>
              <a:rPr dirty="0" err="1"/>
              <a:t>quotidiana</a:t>
            </a:r>
            <a:r>
              <a:rPr dirty="0"/>
              <a:t> </a:t>
            </a:r>
            <a:r>
              <a:rPr lang="it-IT" dirty="0"/>
              <a:t> + </a:t>
            </a:r>
            <a:r>
              <a:rPr dirty="0"/>
              <a:t> </a:t>
            </a:r>
            <a:r>
              <a:rPr lang="it-IT" dirty="0" err="1"/>
              <a:t>civilisation</a:t>
            </a:r>
            <a:r>
              <a:rPr dirty="0"/>
              <a:t> </a:t>
            </a:r>
            <a:endParaRPr lang="it-IT" dirty="0"/>
          </a:p>
          <a:p>
            <a:r>
              <a:rPr dirty="0" err="1">
                <a:solidFill>
                  <a:srgbClr val="7030A0"/>
                </a:solidFill>
              </a:rPr>
              <a:t>Importanza</a:t>
            </a:r>
            <a:r>
              <a:rPr dirty="0">
                <a:solidFill>
                  <a:srgbClr val="7030A0"/>
                </a:solidFill>
              </a:rPr>
              <a:t> </a:t>
            </a:r>
            <a:r>
              <a:rPr dirty="0" err="1">
                <a:solidFill>
                  <a:srgbClr val="7030A0"/>
                </a:solidFill>
              </a:rPr>
              <a:t>dell’assiduità</a:t>
            </a:r>
            <a:r>
              <a:rPr lang="it-IT" dirty="0">
                <a:solidFill>
                  <a:srgbClr val="7030A0"/>
                </a:solidFill>
              </a:rPr>
              <a:t> ! </a:t>
            </a:r>
            <a:endParaRPr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solidFill>
                  <a:srgbClr val="7030A0"/>
                </a:solidFill>
              </a:rPr>
              <a:t>Orari</a:t>
            </a:r>
            <a:r>
              <a:rPr dirty="0">
                <a:solidFill>
                  <a:srgbClr val="7030A0"/>
                </a:solidFill>
              </a:rPr>
              <a:t> 1° </a:t>
            </a:r>
            <a:r>
              <a:rPr dirty="0" err="1">
                <a:solidFill>
                  <a:srgbClr val="7030A0"/>
                </a:solidFill>
              </a:rPr>
              <a:t>semestre</a:t>
            </a:r>
            <a:r>
              <a:rPr dirty="0">
                <a:solidFill>
                  <a:srgbClr val="7030A0"/>
                </a:solidFill>
              </a:rPr>
              <a:t> (2025–26)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530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sz="3600" b="1" dirty="0" err="1">
                <a:solidFill>
                  <a:schemeClr val="accent5">
                    <a:lumMod val="50000"/>
                  </a:schemeClr>
                </a:solidFill>
              </a:rPr>
              <a:t>Martedì</a:t>
            </a:r>
            <a:r>
              <a:rPr lang="it-IT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3600" b="1" dirty="0">
                <a:solidFill>
                  <a:schemeClr val="accent5">
                    <a:lumMod val="50000"/>
                  </a:schemeClr>
                </a:solidFill>
              </a:rPr>
              <a:t> 9–11</a:t>
            </a:r>
            <a:r>
              <a:rPr lang="it-IT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it-IT" sz="36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sz="3600" b="1" dirty="0" err="1">
                <a:solidFill>
                  <a:schemeClr val="accent5">
                    <a:lumMod val="50000"/>
                  </a:schemeClr>
                </a:solidFill>
              </a:rPr>
              <a:t>Giovedì</a:t>
            </a:r>
            <a:r>
              <a:rPr lang="it-IT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sz="3600" b="1" dirty="0">
                <a:solidFill>
                  <a:schemeClr val="accent5">
                    <a:lumMod val="50000"/>
                  </a:schemeClr>
                </a:solidFill>
              </a:rPr>
              <a:t> 17–19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Regole pratiche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Puntualità</a:t>
            </a:r>
            <a:endParaRPr lang="it-IT" dirty="0"/>
          </a:p>
          <a:p>
            <a:r>
              <a:rPr lang="it-IT" dirty="0"/>
              <a:t>S</a:t>
            </a:r>
            <a:r>
              <a:rPr dirty="0" err="1"/>
              <a:t>ilenzio</a:t>
            </a:r>
            <a:endParaRPr dirty="0"/>
          </a:p>
          <a:p>
            <a:r>
              <a:rPr dirty="0" err="1"/>
              <a:t>Interazione</a:t>
            </a:r>
            <a:r>
              <a:rPr dirty="0"/>
              <a:t> con </a:t>
            </a:r>
            <a:r>
              <a:rPr dirty="0" err="1"/>
              <a:t>compagni</a:t>
            </a:r>
            <a:r>
              <a:rPr dirty="0"/>
              <a:t>/e</a:t>
            </a:r>
          </a:p>
          <a:p>
            <a:r>
              <a:rPr dirty="0" err="1"/>
              <a:t>Partecipazione</a:t>
            </a:r>
            <a:r>
              <a:rPr dirty="0"/>
              <a:t> </a:t>
            </a:r>
            <a:r>
              <a:rPr dirty="0" err="1"/>
              <a:t>attiva</a:t>
            </a:r>
            <a:endParaRPr dirty="0"/>
          </a:p>
          <a:p>
            <a:r>
              <a:rPr dirty="0" err="1"/>
              <a:t>Nessuna</a:t>
            </a:r>
            <a:r>
              <a:rPr dirty="0"/>
              <a:t> </a:t>
            </a:r>
            <a:r>
              <a:rPr dirty="0" err="1"/>
              <a:t>registrazione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Metodo di lavoro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In </a:t>
            </a:r>
            <a:r>
              <a:rPr dirty="0" err="1"/>
              <a:t>classe</a:t>
            </a:r>
            <a:r>
              <a:rPr dirty="0"/>
              <a:t>:</a:t>
            </a:r>
          </a:p>
          <a:p>
            <a:pPr marL="0" indent="0">
              <a:buNone/>
            </a:pPr>
            <a:r>
              <a:rPr dirty="0" err="1"/>
              <a:t>Insegnamento</a:t>
            </a:r>
            <a:r>
              <a:rPr dirty="0"/>
              <a:t> </a:t>
            </a:r>
            <a:r>
              <a:rPr dirty="0" err="1"/>
              <a:t>centrato</a:t>
            </a:r>
            <a:r>
              <a:rPr dirty="0"/>
              <a:t> </a:t>
            </a:r>
            <a:r>
              <a:rPr dirty="0" err="1"/>
              <a:t>sull’orale</a:t>
            </a:r>
            <a:endParaRPr lang="it-IT" dirty="0"/>
          </a:p>
          <a:p>
            <a:pPr marL="0" indent="0">
              <a:buNone/>
            </a:pPr>
            <a:r>
              <a:rPr dirty="0"/>
              <a:t> </a:t>
            </a:r>
            <a:r>
              <a:rPr dirty="0" err="1"/>
              <a:t>Comprensione</a:t>
            </a:r>
            <a:r>
              <a:rPr dirty="0"/>
              <a:t>, </a:t>
            </a:r>
            <a:r>
              <a:rPr dirty="0" err="1"/>
              <a:t>produzione</a:t>
            </a:r>
            <a:r>
              <a:rPr dirty="0"/>
              <a:t>, </a:t>
            </a:r>
            <a:r>
              <a:rPr dirty="0" err="1"/>
              <a:t>lettura</a:t>
            </a:r>
            <a:r>
              <a:rPr dirty="0"/>
              <a:t>, </a:t>
            </a:r>
            <a:r>
              <a:rPr dirty="0" err="1"/>
              <a:t>esercizi</a:t>
            </a:r>
            <a:r>
              <a:rPr dirty="0"/>
              <a:t> </a:t>
            </a:r>
            <a:r>
              <a:rPr dirty="0" err="1"/>
              <a:t>orali</a:t>
            </a:r>
            <a:endParaRPr dirty="0"/>
          </a:p>
          <a:p>
            <a:r>
              <a:rPr dirty="0"/>
              <a:t>A casa:</a:t>
            </a:r>
          </a:p>
          <a:p>
            <a:pPr marL="0" indent="0">
              <a:buNone/>
            </a:pPr>
            <a:r>
              <a:rPr dirty="0" err="1"/>
              <a:t>Grammatica</a:t>
            </a:r>
            <a:r>
              <a:rPr dirty="0"/>
              <a:t>, </a:t>
            </a:r>
            <a:r>
              <a:rPr dirty="0" err="1"/>
              <a:t>esercizi</a:t>
            </a:r>
            <a:r>
              <a:rPr dirty="0"/>
              <a:t> </a:t>
            </a:r>
            <a:r>
              <a:rPr dirty="0" err="1"/>
              <a:t>scritti</a:t>
            </a:r>
            <a:endParaRPr dirty="0"/>
          </a:p>
          <a:p>
            <a:pPr marL="0" indent="0">
              <a:buNone/>
            </a:pPr>
            <a:r>
              <a:rPr dirty="0" err="1"/>
              <a:t>Riscrivere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dialoghi</a:t>
            </a:r>
            <a:r>
              <a:rPr dirty="0"/>
              <a:t> (</a:t>
            </a:r>
            <a:r>
              <a:rPr dirty="0" err="1"/>
              <a:t>dictée</a:t>
            </a:r>
            <a:r>
              <a:rPr dirty="0"/>
              <a:t>)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Riascoltare gli audio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Consigli per imparare bene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/>
              <a:t>Partecipare</a:t>
            </a:r>
            <a:r>
              <a:rPr dirty="0"/>
              <a:t> </a:t>
            </a:r>
            <a:r>
              <a:rPr dirty="0" err="1"/>
              <a:t>attivamente</a:t>
            </a:r>
            <a:r>
              <a:rPr dirty="0"/>
              <a:t> in </a:t>
            </a:r>
            <a:r>
              <a:rPr dirty="0" err="1"/>
              <a:t>classe</a:t>
            </a:r>
            <a:endParaRPr dirty="0"/>
          </a:p>
          <a:p>
            <a:r>
              <a:rPr lang="it-IT" dirty="0"/>
              <a:t>2 giorni con lezione + rivedere</a:t>
            </a:r>
            <a:r>
              <a:rPr dirty="0"/>
              <a:t> un 3° </a:t>
            </a:r>
            <a:r>
              <a:rPr dirty="0" err="1"/>
              <a:t>giorno</a:t>
            </a:r>
            <a:r>
              <a:rPr dirty="0"/>
              <a:t> </a:t>
            </a:r>
            <a:r>
              <a:rPr dirty="0" err="1"/>
              <a:t>ciò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è </a:t>
            </a:r>
            <a:r>
              <a:rPr dirty="0" err="1"/>
              <a:t>stato</a:t>
            </a:r>
            <a:r>
              <a:rPr dirty="0"/>
              <a:t> </a:t>
            </a:r>
            <a:r>
              <a:rPr dirty="0" err="1"/>
              <a:t>visto</a:t>
            </a:r>
            <a:endParaRPr dirty="0"/>
          </a:p>
          <a:p>
            <a:r>
              <a:rPr lang="it-IT" dirty="0"/>
              <a:t>Ria</a:t>
            </a:r>
            <a:r>
              <a:rPr dirty="0" err="1"/>
              <a:t>scoltare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dialoghi</a:t>
            </a:r>
            <a:r>
              <a:rPr dirty="0"/>
              <a:t> e </a:t>
            </a:r>
            <a:r>
              <a:rPr dirty="0" err="1"/>
              <a:t>ripetere</a:t>
            </a:r>
            <a:endParaRPr dirty="0"/>
          </a:p>
          <a:p>
            <a:r>
              <a:rPr dirty="0"/>
              <a:t>Le </a:t>
            </a:r>
            <a:r>
              <a:rPr dirty="0" err="1"/>
              <a:t>conoscenze</a:t>
            </a:r>
            <a:r>
              <a:rPr dirty="0"/>
              <a:t> </a:t>
            </a:r>
            <a:r>
              <a:rPr dirty="0" err="1"/>
              <a:t>teoriche</a:t>
            </a:r>
            <a:r>
              <a:rPr dirty="0"/>
              <a:t> non </a:t>
            </a:r>
            <a:r>
              <a:rPr dirty="0" err="1"/>
              <a:t>bastano</a:t>
            </a:r>
            <a:r>
              <a:rPr dirty="0"/>
              <a:t>!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5865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00B050"/>
                </a:solidFill>
              </a:rPr>
              <a:t>NB i dialoghi si ascoltano inizialmente </a:t>
            </a:r>
            <a:r>
              <a:rPr lang="it-IT" sz="3600" b="1" i="1" dirty="0">
                <a:solidFill>
                  <a:srgbClr val="00B050"/>
                </a:solidFill>
              </a:rPr>
              <a:t>senza </a:t>
            </a:r>
            <a:r>
              <a:rPr lang="it-IT" sz="3600" dirty="0">
                <a:solidFill>
                  <a:srgbClr val="00B050"/>
                </a:solidFill>
              </a:rPr>
              <a:t>la trascrizione </a:t>
            </a:r>
            <a:endParaRPr lang="fr-FR" sz="3600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346" y="1978573"/>
            <a:ext cx="301730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629</Words>
  <Application>Microsoft Office PowerPoint</Application>
  <PresentationFormat>On-screen Show (4:3)</PresentationFormat>
  <Paragraphs>108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Tema di Office</vt:lpstr>
      <vt:lpstr>PowerPoint Presentation</vt:lpstr>
      <vt:lpstr>Benvenuti al lettorato di francese</vt:lpstr>
      <vt:lpstr>Organizzazione e iscrizione</vt:lpstr>
      <vt:lpstr>Esami e valutazioni</vt:lpstr>
      <vt:lpstr>Orari 1° semestre (2025–26)</vt:lpstr>
      <vt:lpstr>Regole pratiche</vt:lpstr>
      <vt:lpstr>Metodo di lavoro</vt:lpstr>
      <vt:lpstr>Consigli per imparare bene</vt:lpstr>
      <vt:lpstr>NB i dialoghi si ascoltano inizialmente senza la trascrizione </vt:lpstr>
      <vt:lpstr>Libri</vt:lpstr>
      <vt:lpstr>Obiettivi del corso</vt:lpstr>
      <vt:lpstr>Lessico francese usato in italiano</vt:lpstr>
      <vt:lpstr>-&gt; qualche regola di pronuncia</vt:lpstr>
      <vt:lpstr>Prime attività (Unité 0)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Benvenuti al lettorato di francese (SID1)</dc:title>
  <dc:subject/>
  <dc:creator>Isabelle Stabarin</dc:creator>
  <cp:keywords/>
  <dc:description>generated using python-pptx</dc:description>
  <cp:lastModifiedBy>STABARIN ISABELLE</cp:lastModifiedBy>
  <cp:revision>20</cp:revision>
  <dcterms:created xsi:type="dcterms:W3CDTF">2013-01-27T09:14:16Z</dcterms:created>
  <dcterms:modified xsi:type="dcterms:W3CDTF">2025-10-02T16:24:52Z</dcterms:modified>
  <cp:category/>
</cp:coreProperties>
</file>