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88" r:id="rId17"/>
    <p:sldId id="287" r:id="rId18"/>
    <p:sldId id="274" r:id="rId19"/>
    <p:sldId id="275" r:id="rId20"/>
    <p:sldId id="276" r:id="rId21"/>
    <p:sldId id="277" r:id="rId22"/>
    <p:sldId id="292" r:id="rId23"/>
    <p:sldId id="289" r:id="rId24"/>
    <p:sldId id="290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368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F8AD7D-F295-43C6-BA87-67A0200D3C36}" type="datetimeFigureOut">
              <a:rPr lang="it-IT" smtClean="0"/>
              <a:pPr/>
              <a:t>07/10/2025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B7E38F-3BA1-4C01-877B-84BC49B9159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022976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5FC748-6110-495D-82E4-A352E0A24456}" type="datetimeFigureOut">
              <a:rPr lang="it-IT" smtClean="0"/>
              <a:pPr/>
              <a:t>07/10/2025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29A9F0-15F3-43FD-A34E-DB71226D0F5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200603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98072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Rectangle 8"/>
          <p:cNvSpPr>
            <a:spLocks noChangeArrowheads="1"/>
          </p:cNvSpPr>
          <p:nvPr userDrawn="1"/>
        </p:nvSpPr>
        <p:spPr bwMode="auto">
          <a:xfrm>
            <a:off x="0" y="-99392"/>
            <a:ext cx="91440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it-IT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Blanchard O., </a:t>
            </a:r>
            <a:r>
              <a:rPr lang="it-IT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Amighini</a:t>
            </a:r>
            <a:r>
              <a:rPr lang="it-IT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A., Giavazzi F.</a:t>
            </a: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, «</a:t>
            </a:r>
            <a:r>
              <a:rPr lang="it-IT" sz="1200" dirty="0">
                <a:latin typeface="+mn-lt"/>
              </a:rPr>
              <a:t>Macroeconomia</a:t>
            </a: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» Il Mulino, 2024</a:t>
            </a:r>
            <a:b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</a:b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Capitolo III. Il mercato dei beni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emf"/><Relationship Id="rId4" Type="http://schemas.openxmlformats.org/officeDocument/2006/relationships/image" Target="../media/image15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emf"/><Relationship Id="rId4" Type="http://schemas.openxmlformats.org/officeDocument/2006/relationships/image" Target="../media/image23.e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emf"/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55CE30A-69CB-401B-A49D-C300145224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Capitolo III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CCAF9CA-4804-4B10-BFB9-3FC6ACC8D4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Il mercato dei beni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9447F37-653D-490C-8B81-8382A985A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52544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35F218-852D-496B-BF70-28B91F99C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2.1 Consumo (C)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D864456-EDDE-4FE9-AB3D-9849AB2A9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0802" y="980728"/>
            <a:ext cx="8883198" cy="4525963"/>
          </a:xfrm>
        </p:spPr>
        <p:txBody>
          <a:bodyPr>
            <a:normAutofit/>
          </a:bodyPr>
          <a:lstStyle/>
          <a:p>
            <a:pPr marL="0" indent="0">
              <a:buFontTx/>
              <a:buNone/>
            </a:pPr>
            <a:r>
              <a:rPr lang="it-IT" altLang="it-IT" sz="2400" dirty="0"/>
              <a:t>Il consumo aumenta col reddito disponibile, ma meno che proporzionalmente. 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F66EF2B-BEA8-48B8-9FF6-FF74360DD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10</a:t>
            </a:fld>
            <a:endParaRPr lang="it-IT"/>
          </a:p>
        </p:txBody>
      </p:sp>
      <p:pic>
        <p:nvPicPr>
          <p:cNvPr id="7" name="Immagine 6" descr="Immagine che contiene testo, schermata, linea, diagramma&#10;&#10;Descrizione generata automaticamente">
            <a:extLst>
              <a:ext uri="{FF2B5EF4-FFF2-40B4-BE49-F238E27FC236}">
                <a16:creationId xmlns:a16="http://schemas.microsoft.com/office/drawing/2014/main" id="{48B312E5-2430-18F1-0AA1-CFDB48FCE1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251" y="1977380"/>
            <a:ext cx="8210299" cy="389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03137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35F218-852D-496B-BF70-28B91F99C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2.2 Investimento (I)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D864456-EDDE-4FE9-AB3D-9849AB2A9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166018"/>
            <a:ext cx="8424936" cy="4525963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FontTx/>
              <a:buNone/>
            </a:pPr>
            <a:r>
              <a:rPr lang="it-IT" altLang="it-IT" sz="2400" dirty="0"/>
              <a:t>Nei modelli economici troviamo due tipi di variabili: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it-IT" altLang="it-IT" sz="2400" i="1" dirty="0"/>
              <a:t>variabili esogene</a:t>
            </a:r>
            <a:r>
              <a:rPr lang="it-IT" altLang="it-IT" sz="2400" dirty="0"/>
              <a:t>: prese come date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it-IT" altLang="it-IT" sz="2400" i="1" dirty="0"/>
              <a:t>variabili endogene</a:t>
            </a:r>
            <a:r>
              <a:rPr lang="it-IT" altLang="it-IT" sz="2400" dirty="0"/>
              <a:t>: spiegate all’interno del modello</a:t>
            </a:r>
          </a:p>
          <a:p>
            <a:pPr marL="825500" lvl="1">
              <a:lnSpc>
                <a:spcPct val="90000"/>
              </a:lnSpc>
              <a:buFontTx/>
              <a:buNone/>
            </a:pPr>
            <a:endParaRPr lang="it-IT" altLang="it-IT" sz="2400" dirty="0"/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it-IT" altLang="it-IT" sz="2400" dirty="0"/>
              <a:t>Inizialmente, l’investimento verrà considerato come una variabile esogena. Questa ipotesi semplificatrice verrà eliminata successivamente.</a:t>
            </a: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it-IT" altLang="it-IT" sz="2400" dirty="0"/>
              <a:t>Quando l’investimento è preso come dato si ha:</a:t>
            </a:r>
            <a:endParaRPr lang="it-IT" altLang="it-IT" sz="2400" dirty="0">
              <a:solidFill>
                <a:schemeClr val="bg1"/>
              </a:solidFill>
            </a:endParaRP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F66EF2B-BEA8-48B8-9FF6-FF74360DD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11</a:t>
            </a:fld>
            <a:endParaRPr lang="it-IT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10891915-8BEE-4E29-9D57-FE643B5D89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712" y="4365104"/>
            <a:ext cx="716576" cy="389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2406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35F218-852D-496B-BF70-28B91F99C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2.3 Spesa pubblica (G)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D864456-EDDE-4FE9-AB3D-9849AB2A9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166018"/>
            <a:ext cx="8964487" cy="4525963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FontTx/>
              <a:buNone/>
            </a:pPr>
            <a:r>
              <a:rPr lang="it-IT" altLang="it-IT" sz="2400" dirty="0"/>
              <a:t>Insieme alle imposte T, la spesa pubblica G, descrive la </a:t>
            </a:r>
            <a:r>
              <a:rPr lang="it-IT" altLang="it-IT" sz="2400" b="1" i="1" dirty="0">
                <a:solidFill>
                  <a:srgbClr val="FF0000"/>
                </a:solidFill>
              </a:rPr>
              <a:t>politica fiscale</a:t>
            </a:r>
            <a:r>
              <a:rPr lang="it-IT" altLang="it-IT" sz="2400" i="1" dirty="0"/>
              <a:t> </a:t>
            </a:r>
            <a:r>
              <a:rPr lang="it-IT" altLang="it-IT" sz="2400" dirty="0"/>
              <a:t>del governo – le scelte del governo circa le entrate e le uscite del settore pubblico.</a:t>
            </a:r>
          </a:p>
          <a:p>
            <a:pPr marL="0" indent="0">
              <a:lnSpc>
                <a:spcPct val="90000"/>
              </a:lnSpc>
              <a:buFontTx/>
              <a:buNone/>
            </a:pPr>
            <a:endParaRPr lang="it-IT" altLang="it-IT" sz="2400" dirty="0"/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it-IT" altLang="it-IT" sz="2400" dirty="0"/>
              <a:t>La </a:t>
            </a:r>
            <a:r>
              <a:rPr lang="it-IT" altLang="it-IT" sz="2400" i="1" dirty="0"/>
              <a:t>spesa pubblica </a:t>
            </a:r>
            <a:r>
              <a:rPr lang="it-IT" altLang="it-IT" sz="2400" dirty="0"/>
              <a:t>è considerata come una variabile </a:t>
            </a:r>
            <a:r>
              <a:rPr lang="it-IT" altLang="it-IT" sz="2400" i="1" dirty="0"/>
              <a:t>esogena.</a:t>
            </a:r>
            <a:r>
              <a:rPr lang="it-IT" altLang="it-IT" sz="2400" b="1" dirty="0"/>
              <a:t> </a:t>
            </a:r>
          </a:p>
          <a:p>
            <a:pPr marL="0" indent="0">
              <a:lnSpc>
                <a:spcPct val="90000"/>
              </a:lnSpc>
              <a:buFontTx/>
              <a:buNone/>
            </a:pPr>
            <a:endParaRPr lang="it-IT" altLang="it-IT" sz="2400" dirty="0"/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it-IT" altLang="it-IT" sz="2400" dirty="0"/>
              <a:t>Motivazioni:</a:t>
            </a:r>
          </a:p>
          <a:p>
            <a:pPr>
              <a:lnSpc>
                <a:spcPct val="90000"/>
              </a:lnSpc>
            </a:pPr>
            <a:r>
              <a:rPr lang="it-IT" altLang="it-IT" sz="2400" dirty="0"/>
              <a:t>il governo non presenta regolarità di comportamento come i consumatori e le imprese, così che non esiste un’unica funzione per G e T</a:t>
            </a:r>
          </a:p>
          <a:p>
            <a:pPr>
              <a:lnSpc>
                <a:spcPct val="90000"/>
              </a:lnSpc>
            </a:pPr>
            <a:r>
              <a:rPr lang="it-IT" altLang="it-IT" sz="2400" dirty="0"/>
              <a:t>i macroeconomisti hanno come compito quello di consigliare il governo circa decisioni di spesa e di tasse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F66EF2B-BEA8-48B8-9FF6-FF74360DD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8325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35F218-852D-496B-BF70-28B91F99C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409228"/>
            <a:ext cx="8686800" cy="1143000"/>
          </a:xfrm>
        </p:spPr>
        <p:txBody>
          <a:bodyPr/>
          <a:lstStyle/>
          <a:p>
            <a:r>
              <a:rPr lang="it-IT" sz="3200" dirty="0"/>
              <a:t>3. La determinazione della produzione di equilibrio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D864456-EDDE-4FE9-AB3D-9849AB2A9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100" y="1552228"/>
            <a:ext cx="8229600" cy="4525963"/>
          </a:xfrm>
        </p:spPr>
        <p:txBody>
          <a:bodyPr>
            <a:normAutofit/>
          </a:bodyPr>
          <a:lstStyle/>
          <a:p>
            <a:pPr marL="0" indent="0">
              <a:buFontTx/>
              <a:buNone/>
            </a:pPr>
            <a:r>
              <a:rPr lang="it-IT" altLang="it-IT" sz="2400" dirty="0">
                <a:solidFill>
                  <a:srgbClr val="FF0000"/>
                </a:solidFill>
              </a:rPr>
              <a:t>In assenza di investimento in scorte</a:t>
            </a:r>
            <a:r>
              <a:rPr lang="it-IT" altLang="it-IT" sz="2400" dirty="0"/>
              <a:t>, l’equilibrio sul mercato dei beni richiede che la produzione (Y) sia uguale alla domanda (Z):</a:t>
            </a:r>
          </a:p>
          <a:p>
            <a:pPr marL="0" indent="0">
              <a:buFontTx/>
              <a:buNone/>
            </a:pPr>
            <a:endParaRPr lang="it-IT" altLang="it-IT" sz="2400" dirty="0"/>
          </a:p>
          <a:p>
            <a:pPr marL="0" indent="0">
              <a:buFontTx/>
              <a:buNone/>
            </a:pPr>
            <a:endParaRPr lang="it-IT" altLang="it-IT" sz="2400" dirty="0"/>
          </a:p>
          <a:p>
            <a:pPr marL="0" indent="0">
              <a:buFontTx/>
              <a:buNone/>
            </a:pPr>
            <a:r>
              <a:rPr lang="it-IT" altLang="it-IT" sz="2400" dirty="0"/>
              <a:t>A sua volta, la domanda dipende da Y </a:t>
            </a:r>
          </a:p>
          <a:p>
            <a:pPr marL="0" indent="0">
              <a:buFontTx/>
              <a:buNone/>
            </a:pPr>
            <a:r>
              <a:rPr lang="it-IT" altLang="it-IT" sz="2800" dirty="0"/>
              <a:t>  </a:t>
            </a:r>
            <a:endParaRPr lang="it-IT" altLang="it-IT" sz="2400" dirty="0">
              <a:solidFill>
                <a:schemeClr val="bg1"/>
              </a:solidFill>
            </a:endParaRPr>
          </a:p>
          <a:p>
            <a:pPr marL="0" indent="0">
              <a:lnSpc>
                <a:spcPct val="90000"/>
              </a:lnSpc>
              <a:buFontTx/>
              <a:buNone/>
            </a:pPr>
            <a:endParaRPr lang="it-IT" altLang="it-IT" sz="240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F66EF2B-BEA8-48B8-9FF6-FF74360DD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13</a:t>
            </a:fld>
            <a:endParaRPr lang="it-IT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36FAFDC6-7225-4D15-9727-26442E6CBA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3317" y="2519490"/>
            <a:ext cx="837364" cy="314976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05113018-BE60-441F-AC22-B06A1DEAEB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4109" y="3801728"/>
            <a:ext cx="3615781" cy="488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1492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35F218-852D-496B-BF70-28B91F99C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409228"/>
            <a:ext cx="8686800" cy="1143000"/>
          </a:xfrm>
        </p:spPr>
        <p:txBody>
          <a:bodyPr/>
          <a:lstStyle/>
          <a:p>
            <a:r>
              <a:rPr lang="it-IT" sz="3200" dirty="0"/>
              <a:t>3. La determinazione della produzione di equilibrio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D864456-EDDE-4FE9-AB3D-9849AB2A9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30387"/>
            <a:ext cx="8229600" cy="4525963"/>
          </a:xfrm>
        </p:spPr>
        <p:txBody>
          <a:bodyPr>
            <a:normAutofit/>
          </a:bodyPr>
          <a:lstStyle/>
          <a:p>
            <a:pPr marL="0" indent="0" algn="just">
              <a:buFontTx/>
              <a:buNone/>
              <a:defRPr/>
            </a:pPr>
            <a:r>
              <a:rPr lang="it-IT" sz="2400" dirty="0"/>
              <a:t>I macroeconomisti utilizzano solitamente tre strumenti:</a:t>
            </a:r>
          </a:p>
          <a:p>
            <a:pPr marL="0" indent="0" algn="just">
              <a:buFontTx/>
              <a:buNone/>
              <a:defRPr/>
            </a:pPr>
            <a:endParaRPr lang="it-IT" sz="2400" dirty="0"/>
          </a:p>
          <a:p>
            <a:pPr marL="742950" indent="-742950" algn="just">
              <a:buFontTx/>
              <a:buAutoNum type="arabicPeriod"/>
              <a:defRPr/>
            </a:pPr>
            <a:r>
              <a:rPr lang="it-IT" sz="2400" dirty="0"/>
              <a:t>l’algebra per assicurare la coerenza logica del modello;</a:t>
            </a:r>
          </a:p>
          <a:p>
            <a:pPr marL="742950" indent="-742950" algn="just">
              <a:buFont typeface="+mj-lt"/>
              <a:buAutoNum type="arabicPeriod"/>
              <a:defRPr/>
            </a:pPr>
            <a:endParaRPr lang="it-IT" sz="2400" dirty="0"/>
          </a:p>
          <a:p>
            <a:pPr marL="742950" indent="-742950" algn="just">
              <a:buFontTx/>
              <a:buAutoNum type="arabicPeriod"/>
              <a:defRPr/>
            </a:pPr>
            <a:r>
              <a:rPr lang="it-IT" sz="2400" dirty="0"/>
              <a:t>i grafici per cogliere l’intuizione;</a:t>
            </a:r>
          </a:p>
          <a:p>
            <a:pPr marL="742950" indent="-742950" algn="just">
              <a:buFont typeface="+mj-lt"/>
              <a:buAutoNum type="arabicPeriod"/>
              <a:defRPr/>
            </a:pPr>
            <a:endParaRPr lang="it-IT" sz="2400" dirty="0"/>
          </a:p>
          <a:p>
            <a:pPr marL="742950" indent="-742950" algn="just">
              <a:buFontTx/>
              <a:buAutoNum type="arabicPeriod"/>
              <a:defRPr/>
            </a:pPr>
            <a:r>
              <a:rPr lang="it-IT" sz="2400" dirty="0"/>
              <a:t>le parole per spiegare i risultati.</a:t>
            </a:r>
          </a:p>
          <a:p>
            <a:pPr marL="0" indent="0">
              <a:lnSpc>
                <a:spcPct val="90000"/>
              </a:lnSpc>
              <a:buFontTx/>
              <a:buNone/>
            </a:pPr>
            <a:endParaRPr lang="it-IT" altLang="it-IT" sz="240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F66EF2B-BEA8-48B8-9FF6-FF74360DD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14175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35F218-852D-496B-BF70-28B91F99C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3.1 Attraverso l’algebra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D864456-EDDE-4FE9-AB3D-9849AB2A9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66018"/>
            <a:ext cx="8229600" cy="4525963"/>
          </a:xfrm>
        </p:spPr>
        <p:txBody>
          <a:bodyPr>
            <a:normAutofit/>
          </a:bodyPr>
          <a:lstStyle/>
          <a:p>
            <a:pPr marL="0" indent="0">
              <a:buFontTx/>
              <a:buNone/>
            </a:pPr>
            <a:r>
              <a:rPr lang="it-IT" altLang="it-IT" sz="2400" dirty="0"/>
              <a:t>L’equazione di equilibrio può essere riscritta come:</a:t>
            </a:r>
          </a:p>
          <a:p>
            <a:pPr marL="0" indent="0">
              <a:buFontTx/>
              <a:buNone/>
            </a:pPr>
            <a:endParaRPr lang="it-IT" altLang="it-IT" sz="2400" dirty="0"/>
          </a:p>
          <a:p>
            <a:pPr marL="0" indent="0">
              <a:buFontTx/>
              <a:buNone/>
            </a:pPr>
            <a:endParaRPr lang="it-IT" altLang="it-IT" sz="2400" dirty="0"/>
          </a:p>
          <a:p>
            <a:pPr marL="0" indent="0">
              <a:buFontTx/>
              <a:buNone/>
            </a:pPr>
            <a:r>
              <a:rPr lang="it-IT" altLang="it-IT" sz="2400" dirty="0"/>
              <a:t>Riordinando i termini:</a:t>
            </a:r>
          </a:p>
          <a:p>
            <a:pPr marL="0" indent="0">
              <a:buFontTx/>
              <a:buNone/>
            </a:pPr>
            <a:endParaRPr lang="it-IT" altLang="it-IT" sz="2400" dirty="0"/>
          </a:p>
          <a:p>
            <a:pPr marL="0" indent="0">
              <a:buFontTx/>
              <a:buNone/>
            </a:pPr>
            <a:endParaRPr lang="it-IT" altLang="it-IT" sz="2400" dirty="0"/>
          </a:p>
          <a:p>
            <a:pPr marL="1168400" lvl="2"/>
            <a:endParaRPr lang="it-IT" altLang="it-IT" sz="1800" dirty="0"/>
          </a:p>
          <a:p>
            <a:pPr marL="0" indent="0">
              <a:buFontTx/>
              <a:buNone/>
            </a:pPr>
            <a:r>
              <a:rPr lang="it-IT" altLang="it-IT" sz="2400" dirty="0"/>
              <a:t>   			 </a:t>
            </a:r>
            <a:r>
              <a:rPr lang="it-IT" altLang="it-IT" sz="2400" b="1" dirty="0">
                <a:sym typeface="Symbol" panose="05050102010706020507" pitchFamily="18" charset="2"/>
              </a:rPr>
              <a:t> </a:t>
            </a:r>
            <a:r>
              <a:rPr lang="it-IT" altLang="it-IT" sz="2400" dirty="0"/>
              <a:t>spesa autonoma</a:t>
            </a:r>
          </a:p>
          <a:p>
            <a:pPr marL="0" indent="0">
              <a:buFontTx/>
              <a:buNone/>
            </a:pPr>
            <a:r>
              <a:rPr lang="it-IT" altLang="it-IT" sz="2400" b="1" dirty="0"/>
              <a:t>				</a:t>
            </a:r>
          </a:p>
          <a:p>
            <a:pPr marL="0" indent="0">
              <a:buFontTx/>
              <a:buNone/>
            </a:pPr>
            <a:r>
              <a:rPr lang="it-IT" altLang="it-IT" sz="2400" b="1" dirty="0"/>
              <a:t>			</a:t>
            </a:r>
            <a:r>
              <a:rPr lang="it-IT" altLang="it-IT" sz="2400" b="1" dirty="0">
                <a:sym typeface="Symbol" panose="05050102010706020507" pitchFamily="18" charset="2"/>
              </a:rPr>
              <a:t>  </a:t>
            </a:r>
            <a:r>
              <a:rPr lang="it-IT" altLang="it-IT" sz="2400" dirty="0"/>
              <a:t>moltiplicatore</a:t>
            </a:r>
          </a:p>
          <a:p>
            <a:pPr marL="0" indent="0">
              <a:lnSpc>
                <a:spcPct val="90000"/>
              </a:lnSpc>
              <a:buFontTx/>
              <a:buNone/>
            </a:pPr>
            <a:endParaRPr lang="it-IT" altLang="it-IT" sz="240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F66EF2B-BEA8-48B8-9FF6-FF74360DD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15</a:t>
            </a:fld>
            <a:endParaRPr lang="it-IT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19A49E70-0696-4BAA-B844-A3FFB9D77C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4811" y="1790674"/>
            <a:ext cx="3354378" cy="518344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58CA49F2-FA78-428E-A00F-719A7287BB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7338" y="3006140"/>
            <a:ext cx="3209324" cy="845719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555B03B3-BBBF-4BC7-8517-18681F80A69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7994" y="4126680"/>
            <a:ext cx="2148615" cy="481969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ED6D6F85-9BF3-4E81-895D-3CB833C2E4E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91396" y="4851071"/>
            <a:ext cx="661810" cy="782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8119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35F218-852D-496B-BF70-28B91F99C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 smtClean="0"/>
              <a:t>Un esempio</a:t>
            </a:r>
            <a:endParaRPr lang="it-IT" sz="32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D864456-EDDE-4FE9-AB3D-9849AB2A9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908720"/>
            <a:ext cx="8856984" cy="5040560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FontTx/>
              <a:buNone/>
            </a:pPr>
            <a:endParaRPr lang="it-IT" altLang="it-IT" sz="2400" dirty="0" smtClean="0"/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it-IT" altLang="it-IT" sz="2400" dirty="0" smtClean="0"/>
              <a:t>Assumiamo che </a:t>
            </a:r>
            <a:r>
              <a:rPr lang="it-IT" altLang="it-IT" sz="2400" i="1" dirty="0"/>
              <a:t>G</a:t>
            </a:r>
            <a:r>
              <a:rPr lang="it-IT" altLang="it-IT" sz="2400" dirty="0" smtClean="0"/>
              <a:t> aumenti di 1 miliardo di Euro. L’equazione presentata nella slide precedente ci dice che la produzione aumenterà in misura superiore a 1 miliardo di Euro.</a:t>
            </a:r>
          </a:p>
          <a:p>
            <a:pPr marL="0" indent="0">
              <a:lnSpc>
                <a:spcPct val="90000"/>
              </a:lnSpc>
              <a:buFontTx/>
              <a:buNone/>
            </a:pPr>
            <a:endParaRPr lang="it-IT" altLang="it-IT" sz="2400" dirty="0"/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it-IT" altLang="it-IT" sz="2400" dirty="0" smtClean="0"/>
              <a:t>Per esempio, se </a:t>
            </a:r>
            <a:r>
              <a:rPr lang="it-IT" altLang="it-IT" sz="2400" i="1" dirty="0" smtClean="0"/>
              <a:t>c</a:t>
            </a:r>
            <a:r>
              <a:rPr lang="it-IT" altLang="it-IT" sz="2400" baseline="-25000" dirty="0" smtClean="0"/>
              <a:t>1</a:t>
            </a:r>
            <a:r>
              <a:rPr lang="it-IT" altLang="it-IT" sz="2400" dirty="0" smtClean="0"/>
              <a:t> è 0,6, il moltiplicatore sarà uguale a 1/(1-0,6) = 1/0,4 = 2,5, per cui la produzione aumenterà di 2,5 x 1 miliardo di Euro = 2,5 miliardi di Euro.</a:t>
            </a:r>
          </a:p>
          <a:p>
            <a:pPr marL="0" indent="0">
              <a:lnSpc>
                <a:spcPct val="90000"/>
              </a:lnSpc>
              <a:buFontTx/>
              <a:buNone/>
            </a:pPr>
            <a:endParaRPr lang="it-IT" altLang="it-IT" sz="2400" dirty="0"/>
          </a:p>
          <a:p>
            <a:pPr marL="0" indent="0">
              <a:lnSpc>
                <a:spcPct val="90000"/>
              </a:lnSpc>
              <a:buFontTx/>
              <a:buNone/>
            </a:pPr>
            <a:endParaRPr lang="it-IT" altLang="it-IT" sz="240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F66EF2B-BEA8-48B8-9FF6-FF74360DD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0913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35F218-852D-496B-BF70-28B91F99C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3.2 Con i grafici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D864456-EDDE-4FE9-AB3D-9849AB2A9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980057"/>
            <a:ext cx="8964488" cy="4525963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FontTx/>
              <a:buNone/>
            </a:pPr>
            <a:r>
              <a:rPr lang="it-IT" altLang="it-IT" sz="2000" dirty="0"/>
              <a:t>Si disegna la produzione in funzione del reddito. Poi si disegna la domanda come funzione del reddito.</a:t>
            </a: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it-IT" altLang="it-IT" sz="2000" dirty="0"/>
              <a:t>In equilibrio, la produzione è uguale alla domanda. </a:t>
            </a:r>
          </a:p>
          <a:p>
            <a:pPr marL="0" indent="0">
              <a:lnSpc>
                <a:spcPct val="90000"/>
              </a:lnSpc>
              <a:buFontTx/>
              <a:buNone/>
            </a:pPr>
            <a:endParaRPr lang="it-IT" altLang="it-IT" sz="2000" dirty="0"/>
          </a:p>
          <a:p>
            <a:pPr marL="0" indent="0">
              <a:lnSpc>
                <a:spcPct val="90000"/>
              </a:lnSpc>
              <a:buFontTx/>
              <a:buNone/>
            </a:pPr>
            <a:endParaRPr lang="it-IT" altLang="it-IT" sz="200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F66EF2B-BEA8-48B8-9FF6-FF74360DD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17</a:t>
            </a:fld>
            <a:endParaRPr lang="it-IT"/>
          </a:p>
        </p:txBody>
      </p:sp>
      <p:pic>
        <p:nvPicPr>
          <p:cNvPr id="7" name="Immagine 6" descr="Immagine che contiene testo, linea, diagramma, Diagramma&#10;&#10;Descrizione generata automaticamente">
            <a:extLst>
              <a:ext uri="{FF2B5EF4-FFF2-40B4-BE49-F238E27FC236}">
                <a16:creationId xmlns:a16="http://schemas.microsoft.com/office/drawing/2014/main" id="{A96C7012-733C-A871-1099-EBC9DF8DD3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8307" y="1981837"/>
            <a:ext cx="6647385" cy="3896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77112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35F218-852D-496B-BF70-28B91F99C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3.2 Con i grafici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D864456-EDDE-4FE9-AB3D-9849AB2A9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015547"/>
            <a:ext cx="8892480" cy="4525963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it-IT" sz="2000" dirty="0"/>
              <a:t>Si supponga che l’economia sia nell’equilibrio iniziale, rappresentato dal punto A nel grafico, con produzione uguale a Y.</a:t>
            </a:r>
          </a:p>
          <a:p>
            <a:pPr marL="0" indent="0">
              <a:buNone/>
              <a:defRPr/>
            </a:pPr>
            <a:r>
              <a:rPr lang="it-IT" sz="2000" dirty="0"/>
              <a:t>Si supponga che c</a:t>
            </a:r>
            <a:r>
              <a:rPr lang="it-IT" sz="2000" baseline="-25000" dirty="0"/>
              <a:t>0</a:t>
            </a:r>
            <a:r>
              <a:rPr lang="it-IT" sz="2000" dirty="0"/>
              <a:t> aumenti di un miliardo: ZZ si sposta in ZZ’, il nuovo equilibrio sarà in A’ e quindi la produzione di equilibrio diventerà Y’. </a:t>
            </a:r>
            <a:endParaRPr lang="it-IT" altLang="it-IT" sz="2000" dirty="0"/>
          </a:p>
          <a:p>
            <a:pPr marL="0" indent="0">
              <a:lnSpc>
                <a:spcPct val="90000"/>
              </a:lnSpc>
              <a:buFontTx/>
              <a:buNone/>
            </a:pPr>
            <a:endParaRPr lang="it-IT" altLang="it-IT" sz="200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F66EF2B-BEA8-48B8-9FF6-FF74360DD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18</a:t>
            </a:fld>
            <a:endParaRPr lang="it-IT"/>
          </a:p>
        </p:txBody>
      </p:sp>
      <p:pic>
        <p:nvPicPr>
          <p:cNvPr id="7" name="Immagine 6" descr="Immagine che contiene linea, diagramma, Diagramma, Parallelo&#10;&#10;Descrizione generata automaticamente">
            <a:extLst>
              <a:ext uri="{FF2B5EF4-FFF2-40B4-BE49-F238E27FC236}">
                <a16:creationId xmlns:a16="http://schemas.microsoft.com/office/drawing/2014/main" id="{44A6266B-DC7D-F001-96FC-70C850A299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3391" y="2564904"/>
            <a:ext cx="5957218" cy="3475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40689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35F218-852D-496B-BF70-28B91F99C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3.2 Con i grafici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D864456-EDDE-4FE9-AB3D-9849AB2A9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015547"/>
            <a:ext cx="896448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300" dirty="0"/>
              <a:t>Possiamo spiegare il ragionamento ancora un po’ più approfonditamente e questo ci offrirà un altro modo di pensare al moltiplicatore:</a:t>
            </a:r>
          </a:p>
          <a:p>
            <a:pPr marL="457200" indent="-457200">
              <a:buFontTx/>
              <a:buAutoNum type="arabicPeriod"/>
              <a:defRPr/>
            </a:pPr>
            <a:r>
              <a:rPr lang="it-IT" sz="2300" dirty="0"/>
              <a:t>il primo aumento della domanda, indicato dalla distanza AB, è uguale a 1 miliardo di euro.</a:t>
            </a:r>
          </a:p>
          <a:p>
            <a:pPr marL="457200" indent="-457200">
              <a:buFontTx/>
              <a:buAutoNum type="arabicPeriod"/>
              <a:defRPr/>
            </a:pPr>
            <a:r>
              <a:rPr lang="it-IT" sz="2300" dirty="0"/>
              <a:t>questo primo aumento della </a:t>
            </a:r>
            <a:r>
              <a:rPr lang="it-IT" sz="2300" dirty="0">
                <a:solidFill>
                  <a:srgbClr val="FF0000"/>
                </a:solidFill>
              </a:rPr>
              <a:t>domanda</a:t>
            </a:r>
            <a:r>
              <a:rPr lang="it-IT" sz="2300" dirty="0"/>
              <a:t> porta a un aumento equivalente della </a:t>
            </a:r>
            <a:r>
              <a:rPr lang="it-IT" sz="2300" dirty="0">
                <a:solidFill>
                  <a:srgbClr val="FF0000"/>
                </a:solidFill>
              </a:rPr>
              <a:t>produzione</a:t>
            </a:r>
            <a:r>
              <a:rPr lang="it-IT" sz="2300" dirty="0"/>
              <a:t>, cioè 1 miliardo di euro, anch’esso rappresentato dalla distanza AB.</a:t>
            </a:r>
          </a:p>
          <a:p>
            <a:pPr marL="457200" indent="-457200">
              <a:buFontTx/>
              <a:buAutoNum type="arabicPeriod"/>
              <a:defRPr/>
            </a:pPr>
            <a:r>
              <a:rPr lang="it-IT" sz="2300" dirty="0"/>
              <a:t>questo primo aumento della produzione porta a un aumento di pari ammontare del </a:t>
            </a:r>
            <a:r>
              <a:rPr lang="it-IT" sz="2300" dirty="0">
                <a:solidFill>
                  <a:srgbClr val="FF0000"/>
                </a:solidFill>
              </a:rPr>
              <a:t>reddito</a:t>
            </a:r>
            <a:r>
              <a:rPr lang="it-IT" sz="2300" dirty="0"/>
              <a:t>, indicato dalla distanza BC, anch’essa pari a 1 miliardo di euro.</a:t>
            </a:r>
          </a:p>
          <a:p>
            <a:pPr marL="0" indent="0">
              <a:buNone/>
            </a:pPr>
            <a:endParaRPr lang="it-IT" sz="2400" dirty="0"/>
          </a:p>
          <a:p>
            <a:pPr marL="0" indent="0">
              <a:buNone/>
            </a:pPr>
            <a:endParaRPr lang="it-IT" altLang="it-IT" sz="240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F66EF2B-BEA8-48B8-9FF6-FF74360DD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49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35F218-852D-496B-BF70-28B91F99C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1. La composizione del Pil</a:t>
            </a:r>
            <a:br>
              <a:rPr lang="it-IT" sz="3200" dirty="0"/>
            </a:br>
            <a:endParaRPr lang="it-IT" sz="320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F66EF2B-BEA8-48B8-9FF6-FF74360DD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2</a:t>
            </a:fld>
            <a:endParaRPr lang="it-IT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2C9BA3D1-2C34-B106-6CF2-6E99A875C43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962" t="29133" r="9439" b="13468"/>
          <a:stretch/>
        </p:blipFill>
        <p:spPr>
          <a:xfrm>
            <a:off x="593812" y="1729982"/>
            <a:ext cx="7956376" cy="3398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50837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35F218-852D-496B-BF70-28B91F99C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3.2 Con i grafici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D864456-EDDE-4FE9-AB3D-9849AB2A9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015547"/>
            <a:ext cx="8964488" cy="4525963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it-IT" sz="2300" dirty="0"/>
              <a:t>4.  il secondo aumento della domanda, rappresentato dalla distanza CD, è </a:t>
            </a:r>
            <a:r>
              <a:rPr lang="it-IT" sz="2300" dirty="0">
                <a:solidFill>
                  <a:srgbClr val="FF0000"/>
                </a:solidFill>
              </a:rPr>
              <a:t>uguale a 1 miliardo di euro (il primo aumento di reddito) moltiplicato per la propensione al consumo, </a:t>
            </a:r>
            <a:r>
              <a:rPr lang="it-IT" sz="2300" i="1" dirty="0">
                <a:solidFill>
                  <a:srgbClr val="FF0000"/>
                </a:solidFill>
              </a:rPr>
              <a:t>c</a:t>
            </a:r>
            <a:r>
              <a:rPr lang="it-IT" sz="2300" baseline="-25000" dirty="0">
                <a:solidFill>
                  <a:srgbClr val="FF0000"/>
                </a:solidFill>
              </a:rPr>
              <a:t>1 </a:t>
            </a:r>
            <a:r>
              <a:rPr lang="it-IT" sz="2300" dirty="0">
                <a:solidFill>
                  <a:srgbClr val="FF0000"/>
                </a:solidFill>
              </a:rPr>
              <a:t>– cioè </a:t>
            </a:r>
            <a:r>
              <a:rPr lang="it-IT" sz="2300" i="1" dirty="0">
                <a:solidFill>
                  <a:srgbClr val="FF0000"/>
                </a:solidFill>
              </a:rPr>
              <a:t>c</a:t>
            </a:r>
            <a:r>
              <a:rPr lang="it-IT" sz="2300" baseline="-25000" dirty="0">
                <a:solidFill>
                  <a:srgbClr val="FF0000"/>
                </a:solidFill>
              </a:rPr>
              <a:t>1</a:t>
            </a:r>
            <a:r>
              <a:rPr lang="it-IT" sz="2300" dirty="0">
                <a:solidFill>
                  <a:srgbClr val="FF0000"/>
                </a:solidFill>
              </a:rPr>
              <a:t> miliardi di euro</a:t>
            </a:r>
            <a:r>
              <a:rPr lang="it-IT" sz="2300" dirty="0"/>
              <a:t>.</a:t>
            </a:r>
          </a:p>
          <a:p>
            <a:pPr marL="0" indent="0">
              <a:buNone/>
              <a:defRPr/>
            </a:pPr>
            <a:r>
              <a:rPr lang="it-IT" sz="2300" dirty="0"/>
              <a:t>5.  questo secondo aumento della </a:t>
            </a:r>
            <a:r>
              <a:rPr lang="it-IT" sz="2300" dirty="0">
                <a:solidFill>
                  <a:srgbClr val="FF0000"/>
                </a:solidFill>
              </a:rPr>
              <a:t>domanda</a:t>
            </a:r>
            <a:r>
              <a:rPr lang="it-IT" sz="2300" dirty="0"/>
              <a:t> porta a un aumento di pari ammontare della </a:t>
            </a:r>
            <a:r>
              <a:rPr lang="it-IT" sz="2300" dirty="0">
                <a:solidFill>
                  <a:srgbClr val="FF0000"/>
                </a:solidFill>
              </a:rPr>
              <a:t>produzione</a:t>
            </a:r>
            <a:r>
              <a:rPr lang="it-IT" sz="2300" dirty="0"/>
              <a:t>, rappresentato anch’esso da CD, e quindi a un aumento di pari ammontare del </a:t>
            </a:r>
            <a:r>
              <a:rPr lang="it-IT" sz="2300" dirty="0">
                <a:solidFill>
                  <a:srgbClr val="FF0000"/>
                </a:solidFill>
              </a:rPr>
              <a:t>reddito</a:t>
            </a:r>
            <a:r>
              <a:rPr lang="it-IT" sz="2300" dirty="0"/>
              <a:t>, indicato dalla distanza DE.</a:t>
            </a:r>
          </a:p>
          <a:p>
            <a:pPr marL="0" indent="0">
              <a:buNone/>
              <a:defRPr/>
            </a:pPr>
            <a:r>
              <a:rPr lang="it-IT" sz="2300" dirty="0"/>
              <a:t>6.  </a:t>
            </a:r>
            <a:r>
              <a:rPr lang="it-IT" sz="2300" dirty="0">
                <a:solidFill>
                  <a:srgbClr val="FF0000"/>
                </a:solidFill>
              </a:rPr>
              <a:t>il terzo aumento della domanda è uguale a </a:t>
            </a:r>
            <a:r>
              <a:rPr lang="it-IT" sz="2300" i="1" dirty="0">
                <a:solidFill>
                  <a:srgbClr val="FF0000"/>
                </a:solidFill>
              </a:rPr>
              <a:t>c</a:t>
            </a:r>
            <a:r>
              <a:rPr lang="it-IT" sz="2300" baseline="-25000" dirty="0">
                <a:solidFill>
                  <a:srgbClr val="FF0000"/>
                </a:solidFill>
              </a:rPr>
              <a:t>1</a:t>
            </a:r>
            <a:r>
              <a:rPr lang="it-IT" sz="2300" dirty="0">
                <a:solidFill>
                  <a:srgbClr val="FF0000"/>
                </a:solidFill>
              </a:rPr>
              <a:t> miliardi di euro (il secondo aumento di reddito) moltiplicato per </a:t>
            </a:r>
            <a:r>
              <a:rPr lang="it-IT" sz="2300" i="1" dirty="0">
                <a:solidFill>
                  <a:srgbClr val="FF0000"/>
                </a:solidFill>
              </a:rPr>
              <a:t>c</a:t>
            </a:r>
            <a:r>
              <a:rPr lang="it-IT" sz="2300" baseline="-25000" dirty="0">
                <a:solidFill>
                  <a:srgbClr val="FF0000"/>
                </a:solidFill>
              </a:rPr>
              <a:t>1</a:t>
            </a:r>
            <a:r>
              <a:rPr lang="it-IT" sz="2300" dirty="0">
                <a:solidFill>
                  <a:srgbClr val="FF0000"/>
                </a:solidFill>
              </a:rPr>
              <a:t> ed è uguale a </a:t>
            </a:r>
            <a:r>
              <a:rPr lang="it-IT" sz="2300" i="1" dirty="0">
                <a:solidFill>
                  <a:srgbClr val="FF0000"/>
                </a:solidFill>
              </a:rPr>
              <a:t>c</a:t>
            </a:r>
            <a:r>
              <a:rPr lang="it-IT" sz="2300" baseline="-25000" dirty="0">
                <a:solidFill>
                  <a:srgbClr val="FF0000"/>
                </a:solidFill>
              </a:rPr>
              <a:t>1</a:t>
            </a:r>
            <a:r>
              <a:rPr lang="it-IT" sz="2300" dirty="0">
                <a:solidFill>
                  <a:srgbClr val="FF0000"/>
                </a:solidFill>
              </a:rPr>
              <a:t>x </a:t>
            </a:r>
            <a:r>
              <a:rPr lang="it-IT" sz="2300" i="1" dirty="0">
                <a:solidFill>
                  <a:srgbClr val="FF0000"/>
                </a:solidFill>
              </a:rPr>
              <a:t>c</a:t>
            </a:r>
            <a:r>
              <a:rPr lang="it-IT" sz="2300" baseline="-25000" dirty="0">
                <a:solidFill>
                  <a:srgbClr val="FF0000"/>
                </a:solidFill>
              </a:rPr>
              <a:t>1</a:t>
            </a:r>
            <a:r>
              <a:rPr lang="it-IT" sz="2300" dirty="0">
                <a:solidFill>
                  <a:srgbClr val="FF0000"/>
                </a:solidFill>
              </a:rPr>
              <a:t> miliardi di euro, vale a dire </a:t>
            </a:r>
            <a:r>
              <a:rPr lang="it-IT" sz="2300" i="1" dirty="0">
                <a:solidFill>
                  <a:srgbClr val="FF0000"/>
                </a:solidFill>
              </a:rPr>
              <a:t>c</a:t>
            </a:r>
            <a:r>
              <a:rPr lang="it-IT" sz="2300" baseline="-25000" dirty="0">
                <a:solidFill>
                  <a:srgbClr val="FF0000"/>
                </a:solidFill>
              </a:rPr>
              <a:t>1</a:t>
            </a:r>
            <a:r>
              <a:rPr lang="it-IT" sz="2300" baseline="30000" dirty="0">
                <a:solidFill>
                  <a:srgbClr val="FF0000"/>
                </a:solidFill>
              </a:rPr>
              <a:t>2</a:t>
            </a:r>
            <a:r>
              <a:rPr lang="it-IT" sz="2300" dirty="0">
                <a:solidFill>
                  <a:srgbClr val="FF0000"/>
                </a:solidFill>
              </a:rPr>
              <a:t> miliardi di euro, e così via</a:t>
            </a:r>
            <a:r>
              <a:rPr lang="it-IT" sz="2300" dirty="0"/>
              <a:t>.</a:t>
            </a:r>
          </a:p>
          <a:p>
            <a:pPr marL="0" indent="0">
              <a:buNone/>
            </a:pPr>
            <a:endParaRPr lang="it-IT" sz="2400" dirty="0"/>
          </a:p>
          <a:p>
            <a:pPr marL="0" indent="0">
              <a:buNone/>
            </a:pPr>
            <a:endParaRPr lang="it-IT" altLang="it-IT" sz="240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F66EF2B-BEA8-48B8-9FF6-FF74360DD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26410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35F218-852D-496B-BF70-28B91F99C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3.2 Con i grafici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D864456-EDDE-4FE9-AB3D-9849AB2A9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268760"/>
            <a:ext cx="8892480" cy="4525963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it-IT" sz="2400" dirty="0"/>
              <a:t>Seguendo questa logica, l’aumento totale della produzione dopo n passaggi è uguale a 1 miliardo di euro moltiplicato per la somma:</a:t>
            </a:r>
          </a:p>
          <a:p>
            <a:pPr>
              <a:defRPr/>
            </a:pPr>
            <a:endParaRPr lang="it-IT" sz="2400" dirty="0"/>
          </a:p>
          <a:p>
            <a:pPr marL="0" indent="0" algn="ctr">
              <a:buNone/>
              <a:defRPr/>
            </a:pPr>
            <a:r>
              <a:rPr lang="it-IT" sz="2400" dirty="0"/>
              <a:t>1+c</a:t>
            </a:r>
            <a:r>
              <a:rPr lang="it-IT" sz="2400" baseline="-25000" dirty="0"/>
              <a:t>1</a:t>
            </a:r>
            <a:r>
              <a:rPr lang="it-IT" sz="2400" dirty="0"/>
              <a:t>+ c</a:t>
            </a:r>
            <a:r>
              <a:rPr lang="it-IT" sz="2400" baseline="-25000" dirty="0"/>
              <a:t>1</a:t>
            </a:r>
            <a:r>
              <a:rPr lang="it-IT" sz="2400" baseline="30000" dirty="0"/>
              <a:t>2 </a:t>
            </a:r>
            <a:r>
              <a:rPr lang="it-IT" sz="2400" dirty="0"/>
              <a:t>+…+ c</a:t>
            </a:r>
            <a:r>
              <a:rPr lang="it-IT" sz="2400" baseline="-25000" dirty="0"/>
              <a:t>1</a:t>
            </a:r>
            <a:r>
              <a:rPr lang="it-IT" sz="2400" baseline="30000" dirty="0"/>
              <a:t>n</a:t>
            </a:r>
            <a:endParaRPr lang="it-IT" sz="2400" dirty="0"/>
          </a:p>
          <a:p>
            <a:pPr>
              <a:defRPr/>
            </a:pPr>
            <a:endParaRPr lang="it-IT" sz="2400" dirty="0"/>
          </a:p>
          <a:p>
            <a:pPr marL="0" indent="0" algn="ctr">
              <a:buNone/>
              <a:defRPr/>
            </a:pPr>
            <a:r>
              <a:rPr lang="it-IT" sz="2400" dirty="0"/>
              <a:t>Questa somma è chiamata </a:t>
            </a:r>
            <a:r>
              <a:rPr lang="it-IT" sz="2400" i="1" dirty="0"/>
              <a:t>serie geometrica</a:t>
            </a:r>
            <a:r>
              <a:rPr lang="it-IT" sz="2400" dirty="0"/>
              <a:t>.</a:t>
            </a:r>
          </a:p>
          <a:p>
            <a:pPr marL="0" indent="0">
              <a:buNone/>
              <a:defRPr/>
            </a:pPr>
            <a:endParaRPr lang="it-IT" sz="2400" dirty="0"/>
          </a:p>
          <a:p>
            <a:pPr marL="0" indent="0" algn="just">
              <a:buNone/>
              <a:defRPr/>
            </a:pPr>
            <a:r>
              <a:rPr lang="it-IT" sz="2400" dirty="0"/>
              <a:t>Quando </a:t>
            </a:r>
            <a:r>
              <a:rPr lang="it-IT" sz="2400" i="1" dirty="0"/>
              <a:t>c</a:t>
            </a:r>
            <a:r>
              <a:rPr lang="it-IT" sz="2400" baseline="-25000" dirty="0"/>
              <a:t>1 </a:t>
            </a:r>
            <a:r>
              <a:rPr lang="it-IT" sz="2400" dirty="0"/>
              <a:t>è inferiore ad 1 (come nel nostro caso), all’aumentare di n la somma continua ad aumentare, ma si avvicina via via ad un limite. Questo limite è 1/(1-</a:t>
            </a:r>
            <a:r>
              <a:rPr lang="it-IT" sz="2400" i="1" dirty="0"/>
              <a:t>c</a:t>
            </a:r>
            <a:r>
              <a:rPr lang="it-IT" sz="2400" baseline="-25000" dirty="0"/>
              <a:t>1</a:t>
            </a:r>
            <a:r>
              <a:rPr lang="it-IT" sz="2400" dirty="0"/>
              <a:t>). </a:t>
            </a:r>
          </a:p>
          <a:p>
            <a:pPr marL="0" indent="0">
              <a:buNone/>
            </a:pPr>
            <a:endParaRPr lang="it-IT" sz="2400" dirty="0"/>
          </a:p>
          <a:p>
            <a:pPr marL="0" indent="0">
              <a:buNone/>
            </a:pPr>
            <a:endParaRPr lang="it-IT" altLang="it-IT" sz="240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F66EF2B-BEA8-48B8-9FF6-FF74360DD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21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21362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35F218-852D-496B-BF70-28B91F99C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 smtClean="0"/>
              <a:t>Un esempio</a:t>
            </a:r>
            <a:endParaRPr lang="it-IT" sz="32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D864456-EDDE-4FE9-AB3D-9849AB2A9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052736"/>
            <a:ext cx="8712968" cy="5040560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90000"/>
              </a:lnSpc>
              <a:buFontTx/>
              <a:buNone/>
            </a:pPr>
            <a:r>
              <a:rPr lang="it-IT" altLang="it-IT" sz="2400" dirty="0" smtClean="0"/>
              <a:t>Se consideriamo un’economia semplificata composta da </a:t>
            </a:r>
            <a:r>
              <a:rPr lang="it-IT" altLang="it-IT" sz="2400" dirty="0"/>
              <a:t>c</a:t>
            </a:r>
            <a:r>
              <a:rPr lang="it-IT" altLang="it-IT" sz="2400" dirty="0" smtClean="0"/>
              <a:t>onsumo aggregato (C), componente autonoma data solo dall’investimento (I), assenza di </a:t>
            </a:r>
            <a:r>
              <a:rPr lang="it-IT" altLang="it-IT" sz="2400" i="1" dirty="0" smtClean="0"/>
              <a:t>c</a:t>
            </a:r>
            <a:r>
              <a:rPr lang="it-IT" altLang="it-IT" sz="2400" baseline="-25000" dirty="0" smtClean="0"/>
              <a:t>0</a:t>
            </a:r>
            <a:r>
              <a:rPr lang="it-IT" altLang="it-IT" sz="2400" dirty="0" smtClean="0"/>
              <a:t>, ma solo </a:t>
            </a:r>
            <a:r>
              <a:rPr lang="it-IT" altLang="it-IT" sz="2400" i="1" dirty="0" smtClean="0"/>
              <a:t>c</a:t>
            </a:r>
            <a:r>
              <a:rPr lang="it-IT" altLang="it-IT" sz="2400" baseline="-25000" dirty="0" smtClean="0"/>
              <a:t>1</a:t>
            </a:r>
            <a:r>
              <a:rPr lang="it-IT" altLang="it-IT" sz="2400" dirty="0" smtClean="0"/>
              <a:t>, possiamo scrivere:</a:t>
            </a:r>
          </a:p>
          <a:p>
            <a:pPr marL="0" indent="0">
              <a:lnSpc>
                <a:spcPct val="90000"/>
              </a:lnSpc>
              <a:buFontTx/>
              <a:buNone/>
            </a:pPr>
            <a:endParaRPr lang="it-IT" altLang="it-IT" sz="2400" dirty="0" smtClean="0"/>
          </a:p>
          <a:p>
            <a:pPr marL="0" indent="0" algn="ctr">
              <a:lnSpc>
                <a:spcPct val="90000"/>
              </a:lnSpc>
              <a:buFontTx/>
              <a:buNone/>
            </a:pPr>
            <a:r>
              <a:rPr lang="it-IT" altLang="it-IT" sz="2400" dirty="0" smtClean="0"/>
              <a:t> Y=C+I come Y=</a:t>
            </a:r>
            <a:r>
              <a:rPr lang="it-IT" altLang="it-IT" sz="2400" i="1" dirty="0"/>
              <a:t> </a:t>
            </a:r>
            <a:r>
              <a:rPr lang="it-IT" altLang="it-IT" sz="2400" i="1" dirty="0" smtClean="0"/>
              <a:t>c</a:t>
            </a:r>
            <a:r>
              <a:rPr lang="it-IT" altLang="it-IT" sz="2400" baseline="-25000" dirty="0" smtClean="0"/>
              <a:t>1</a:t>
            </a:r>
            <a:r>
              <a:rPr lang="it-IT" altLang="it-IT" sz="2400" dirty="0" smtClean="0"/>
              <a:t>*Y+I</a:t>
            </a:r>
          </a:p>
          <a:p>
            <a:pPr marL="0" indent="0">
              <a:lnSpc>
                <a:spcPct val="90000"/>
              </a:lnSpc>
              <a:buFontTx/>
              <a:buNone/>
            </a:pPr>
            <a:endParaRPr lang="it-IT" altLang="it-IT" sz="2400" dirty="0"/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it-IT" altLang="it-IT" sz="2400" dirty="0" smtClean="0"/>
              <a:t>Supponiamo che I aumenti di 100 (miliardi) e supponiamo che </a:t>
            </a:r>
            <a:r>
              <a:rPr lang="it-IT" altLang="it-IT" sz="2400" i="1" dirty="0" smtClean="0"/>
              <a:t>c</a:t>
            </a:r>
            <a:r>
              <a:rPr lang="it-IT" altLang="it-IT" sz="2400" baseline="-25000" dirty="0" smtClean="0"/>
              <a:t>1</a:t>
            </a:r>
            <a:r>
              <a:rPr lang="it-IT" altLang="it-IT" sz="2400" dirty="0" smtClean="0"/>
              <a:t> sia pari a 0,6.</a:t>
            </a:r>
          </a:p>
          <a:p>
            <a:pPr marL="0" indent="0">
              <a:lnSpc>
                <a:spcPct val="90000"/>
              </a:lnSpc>
              <a:buFontTx/>
              <a:buNone/>
            </a:pPr>
            <a:endParaRPr lang="it-IT" altLang="it-IT" sz="2400" dirty="0"/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it-IT" altLang="it-IT" sz="2400" dirty="0" smtClean="0"/>
              <a:t>Cosa accade?</a:t>
            </a:r>
          </a:p>
          <a:p>
            <a:pPr marL="0" indent="0">
              <a:lnSpc>
                <a:spcPct val="90000"/>
              </a:lnSpc>
              <a:buFontTx/>
              <a:buNone/>
            </a:pPr>
            <a:endParaRPr lang="it-IT" altLang="it-IT" sz="2400" dirty="0" smtClean="0"/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it-IT" altLang="it-IT" sz="2400" dirty="0" smtClean="0"/>
              <a:t>Momento 0: I aumenta di 100, la componente autonoma aumenta di 100 e quindi Y aumenta di 100;</a:t>
            </a:r>
          </a:p>
          <a:p>
            <a:pPr marL="0" indent="0">
              <a:lnSpc>
                <a:spcPct val="90000"/>
              </a:lnSpc>
              <a:buFontTx/>
              <a:buNone/>
            </a:pPr>
            <a:endParaRPr lang="it-IT" altLang="it-IT" sz="2400" dirty="0" smtClean="0"/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it-IT" altLang="it-IT" sz="2400" dirty="0" smtClean="0"/>
              <a:t>Momento 1: Se Y è aumentato di 100, allora C aumenta di 0,6*100 = 60. Ma se C aumenta di 60 allora anche Y aumenta di 60;</a:t>
            </a:r>
          </a:p>
          <a:p>
            <a:pPr marL="0" indent="0">
              <a:lnSpc>
                <a:spcPct val="90000"/>
              </a:lnSpc>
              <a:buFontTx/>
              <a:buNone/>
            </a:pPr>
            <a:endParaRPr lang="it-IT" altLang="it-IT" sz="2400" dirty="0"/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it-IT" altLang="it-IT" sz="2400" dirty="0" smtClean="0"/>
              <a:t>e poi…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F66EF2B-BEA8-48B8-9FF6-FF74360DD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22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74825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35F218-852D-496B-BF70-28B91F99C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 smtClean="0"/>
              <a:t>Un esempio</a:t>
            </a:r>
            <a:endParaRPr lang="it-IT" sz="32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D864456-EDDE-4FE9-AB3D-9849AB2A9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908720"/>
            <a:ext cx="8712968" cy="5184576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FontTx/>
              <a:buNone/>
            </a:pPr>
            <a:r>
              <a:rPr lang="it-IT" altLang="it-IT" sz="2400" dirty="0" smtClean="0"/>
              <a:t>…continuando..</a:t>
            </a:r>
          </a:p>
          <a:p>
            <a:pPr marL="0" indent="0">
              <a:lnSpc>
                <a:spcPct val="90000"/>
              </a:lnSpc>
              <a:buFontTx/>
              <a:buNone/>
            </a:pPr>
            <a:endParaRPr lang="it-IT" altLang="it-IT" sz="2400" dirty="0" smtClean="0"/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it-IT" altLang="it-IT" sz="2400" dirty="0" smtClean="0"/>
              <a:t>Momento 2: Se Y è aumentato di 60, allora C aumenta di 0,6*60= 36. Ma visto che C è una componente di Y, allora Y aumenterà di 36;</a:t>
            </a:r>
          </a:p>
          <a:p>
            <a:pPr marL="0" indent="0">
              <a:lnSpc>
                <a:spcPct val="90000"/>
              </a:lnSpc>
              <a:buFontTx/>
              <a:buNone/>
            </a:pPr>
            <a:endParaRPr lang="it-IT" altLang="it-IT" sz="2400" dirty="0" smtClean="0"/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it-IT" altLang="it-IT" sz="2400" dirty="0" smtClean="0"/>
              <a:t>Momento 3: Se Y è aumentato di 36, allora C aumenta di 0,6*36= 21,6. Ma se C aumenta di 21,6 allora anche Y aumenta di 21,6…</a:t>
            </a:r>
          </a:p>
          <a:p>
            <a:pPr marL="0" indent="0">
              <a:lnSpc>
                <a:spcPct val="90000"/>
              </a:lnSpc>
              <a:buFontTx/>
              <a:buNone/>
            </a:pPr>
            <a:endParaRPr lang="it-IT" altLang="it-IT" sz="2400" dirty="0"/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it-IT" altLang="it-IT" sz="2400" dirty="0" smtClean="0"/>
              <a:t>E così via…l’effetto sull’incremento di Y di un aumento della spesa autonoma per effetto del consumo diminuisce sempre di più.</a:t>
            </a:r>
          </a:p>
          <a:p>
            <a:pPr marL="0" indent="0">
              <a:lnSpc>
                <a:spcPct val="90000"/>
              </a:lnSpc>
              <a:buFontTx/>
              <a:buNone/>
            </a:pPr>
            <a:endParaRPr lang="it-IT" altLang="it-IT" sz="2400" dirty="0" smtClean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F66EF2B-BEA8-48B8-9FF6-FF74360DD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23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41753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35F218-852D-496B-BF70-28B91F99C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smtClean="0"/>
              <a:t>Un esempio</a:t>
            </a:r>
            <a:endParaRPr lang="it-IT" sz="32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D864456-EDDE-4FE9-AB3D-9849AB2A9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908720"/>
            <a:ext cx="8928992" cy="4824536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FontTx/>
              <a:buNone/>
            </a:pPr>
            <a:endParaRPr lang="it-IT" altLang="it-IT" sz="2400" dirty="0" smtClean="0"/>
          </a:p>
          <a:p>
            <a:pPr marL="0" indent="0">
              <a:lnSpc>
                <a:spcPct val="90000"/>
              </a:lnSpc>
              <a:buFontTx/>
              <a:buNone/>
            </a:pPr>
            <a:endParaRPr lang="it-IT" altLang="it-IT" sz="2400" dirty="0" smtClean="0"/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it-IT" altLang="it-IT" sz="2400" dirty="0"/>
              <a:t>P</a:t>
            </a:r>
            <a:r>
              <a:rPr lang="it-IT" altLang="it-IT" sz="2400" dirty="0" smtClean="0"/>
              <a:t>er evitare di effettuare tutti i calcoli fino a quando l’effetto del consumo si esaurisce, si utilizza l’espressione del moltiplicatore, 1/1-</a:t>
            </a:r>
            <a:r>
              <a:rPr lang="it-IT" altLang="it-IT" sz="2400" i="1" dirty="0" smtClean="0"/>
              <a:t>c</a:t>
            </a:r>
            <a:r>
              <a:rPr lang="it-IT" altLang="it-IT" sz="2400" baseline="-25000" dirty="0" smtClean="0"/>
              <a:t>1</a:t>
            </a:r>
            <a:r>
              <a:rPr lang="it-IT" altLang="it-IT" sz="2400" dirty="0" smtClean="0"/>
              <a:t>.</a:t>
            </a:r>
            <a:endParaRPr lang="it-IT" altLang="it-IT" sz="2400" dirty="0"/>
          </a:p>
          <a:p>
            <a:pPr marL="0" indent="0">
              <a:lnSpc>
                <a:spcPct val="90000"/>
              </a:lnSpc>
              <a:buFontTx/>
              <a:buNone/>
            </a:pPr>
            <a:endParaRPr lang="it-IT" altLang="it-IT" sz="2400" dirty="0" smtClean="0"/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it-IT" altLang="it-IT" sz="2400" dirty="0" smtClean="0"/>
              <a:t>Quindi l’effetto complessivo su Y di un aumento di 100 dell’investimento è pari a:</a:t>
            </a:r>
          </a:p>
          <a:p>
            <a:pPr marL="0" indent="0">
              <a:lnSpc>
                <a:spcPct val="90000"/>
              </a:lnSpc>
              <a:buFontTx/>
              <a:buNone/>
            </a:pPr>
            <a:endParaRPr lang="it-IT" altLang="it-IT" sz="2400" baseline="-25000" dirty="0"/>
          </a:p>
          <a:p>
            <a:pPr marL="0" indent="0" algn="ctr">
              <a:lnSpc>
                <a:spcPct val="90000"/>
              </a:lnSpc>
              <a:buFontTx/>
              <a:buNone/>
            </a:pPr>
            <a:r>
              <a:rPr lang="it-IT" altLang="it-IT" sz="2400" dirty="0" smtClean="0"/>
              <a:t>(1/1-0,6)*100= 250</a:t>
            </a:r>
            <a:endParaRPr lang="it-IT" altLang="it-IT" sz="240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F66EF2B-BEA8-48B8-9FF6-FF74360DD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24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1222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35F218-852D-496B-BF70-28B91F99C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3.3 A parole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D864456-EDDE-4FE9-AB3D-9849AB2A9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166018"/>
            <a:ext cx="896448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altLang="it-IT" sz="2300" dirty="0"/>
              <a:t>La produzione dipende dalla domanda, che a sua volta dipende dal reddito, che è uguale alla produzione. </a:t>
            </a:r>
          </a:p>
          <a:p>
            <a:pPr marL="0" indent="0">
              <a:buNone/>
            </a:pPr>
            <a:r>
              <a:rPr lang="it-IT" altLang="it-IT" sz="2300" dirty="0"/>
              <a:t>Un incremento della domanda fa aumentare la produzione e il reddito. </a:t>
            </a:r>
          </a:p>
          <a:p>
            <a:pPr marL="0" indent="0">
              <a:buNone/>
            </a:pPr>
            <a:r>
              <a:rPr lang="it-IT" altLang="it-IT" sz="2300" dirty="0"/>
              <a:t>L’aumento di reddito a sua volta fa aumentare la domanda e quindi la produzione, e così via. </a:t>
            </a:r>
          </a:p>
          <a:p>
            <a:pPr marL="0" indent="0">
              <a:buNone/>
            </a:pPr>
            <a:endParaRPr lang="it-IT" altLang="it-IT" sz="2300" dirty="0"/>
          </a:p>
          <a:p>
            <a:pPr marL="0" indent="0">
              <a:buNone/>
            </a:pPr>
            <a:r>
              <a:rPr lang="it-IT" altLang="it-IT" sz="2300" b="1" dirty="0">
                <a:solidFill>
                  <a:srgbClr val="FF0000"/>
                </a:solidFill>
              </a:rPr>
              <a:t>Alla fine il risultato è un aumento della produzione superiore all’incremento iniziale della domanda, di un fattore pari al moltiplicatore. </a:t>
            </a:r>
          </a:p>
          <a:p>
            <a:pPr marL="0" indent="0">
              <a:buNone/>
            </a:pPr>
            <a:endParaRPr lang="it-IT" sz="2400" dirty="0"/>
          </a:p>
          <a:p>
            <a:pPr marL="0" indent="0">
              <a:buNone/>
            </a:pPr>
            <a:endParaRPr lang="it-IT" altLang="it-IT" sz="240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F66EF2B-BEA8-48B8-9FF6-FF74360DD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25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755777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35F218-852D-496B-BF70-28B91F99C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3.4 Quanto impiega la produzione ad aggiustarsi?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D864456-EDDE-4FE9-AB3D-9849AB2A9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166018"/>
            <a:ext cx="8964488" cy="4525963"/>
          </a:xfrm>
        </p:spPr>
        <p:txBody>
          <a:bodyPr>
            <a:normAutofit/>
          </a:bodyPr>
          <a:lstStyle/>
          <a:p>
            <a:pPr marL="0">
              <a:buFontTx/>
              <a:buNone/>
            </a:pPr>
            <a:r>
              <a:rPr lang="it-IT" altLang="it-IT" sz="2400" dirty="0"/>
              <a:t>La rappresentazione formale dell’aggiustamento della produzione nel tempo è detta </a:t>
            </a:r>
            <a:r>
              <a:rPr lang="it-IT" altLang="it-IT" sz="2400" b="1" dirty="0"/>
              <a:t>dinamica dell’aggiustamento</a:t>
            </a:r>
            <a:r>
              <a:rPr lang="it-IT" altLang="it-IT" sz="2400" dirty="0"/>
              <a:t>:</a:t>
            </a:r>
          </a:p>
          <a:p>
            <a:r>
              <a:rPr lang="it-IT" altLang="it-IT" sz="2400" dirty="0"/>
              <a:t>si supponga che le imprese decidano il loro livello di produzione all’inizio di ciascun trimestre</a:t>
            </a:r>
          </a:p>
          <a:p>
            <a:r>
              <a:rPr lang="it-IT" altLang="it-IT" sz="2400" dirty="0"/>
              <a:t>si supponga ora che i consumatori decidano di spendere di più, cioè di aumentare c</a:t>
            </a:r>
            <a:r>
              <a:rPr lang="it-IT" altLang="it-IT" sz="2000" baseline="-25000" dirty="0"/>
              <a:t>0</a:t>
            </a:r>
            <a:endParaRPr lang="it-IT" altLang="it-IT" sz="2400" dirty="0"/>
          </a:p>
          <a:p>
            <a:r>
              <a:rPr lang="it-IT" altLang="it-IT" sz="2400" dirty="0"/>
              <a:t>dopo aver osservato un aumento della domanda, nel trimestre successivo le imprese fisseranno un maggior livello di produzione</a:t>
            </a:r>
          </a:p>
          <a:p>
            <a:r>
              <a:rPr lang="it-IT" altLang="it-IT" sz="2400" dirty="0"/>
              <a:t>in seguito a un aumento della spesa per consumi, la produzione non raggiunge subito il nuovo equilibrio, ma aumenta progressivamente da Y a Y’</a:t>
            </a:r>
          </a:p>
          <a:p>
            <a:pPr marL="0" indent="0">
              <a:buNone/>
            </a:pPr>
            <a:endParaRPr lang="it-IT" sz="2400" dirty="0"/>
          </a:p>
          <a:p>
            <a:pPr marL="0" indent="0">
              <a:buNone/>
            </a:pPr>
            <a:endParaRPr lang="it-IT" altLang="it-IT" sz="240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F66EF2B-BEA8-48B8-9FF6-FF74360DD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26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21893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35F218-852D-496B-BF70-28B91F99C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4.Investimento=risparmio: un modo alternativo di pensare all’equilibrio nel mercato dei beni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D864456-EDDE-4FE9-AB3D-9849AB2A9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66018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it-IT" sz="2400" dirty="0"/>
          </a:p>
          <a:p>
            <a:pPr marL="0" indent="0">
              <a:buNone/>
            </a:pPr>
            <a:endParaRPr lang="it-IT" altLang="it-IT" sz="240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F66EF2B-BEA8-48B8-9FF6-FF74360DD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27</a:t>
            </a:fld>
            <a:endParaRPr lang="it-IT"/>
          </a:p>
        </p:txBody>
      </p:sp>
      <p:sp>
        <p:nvSpPr>
          <p:cNvPr id="5" name="Segnaposto contenuto 2">
            <a:extLst>
              <a:ext uri="{FF2B5EF4-FFF2-40B4-BE49-F238E27FC236}">
                <a16:creationId xmlns:a16="http://schemas.microsoft.com/office/drawing/2014/main" id="{E8B09CF3-E4EF-4D09-BC98-C40BC0A04C87}"/>
              </a:ext>
            </a:extLst>
          </p:cNvPr>
          <p:cNvSpPr txBox="1">
            <a:spLocks/>
          </p:cNvSpPr>
          <p:nvPr/>
        </p:nvSpPr>
        <p:spPr>
          <a:xfrm>
            <a:off x="179512" y="1498202"/>
            <a:ext cx="896448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2400" dirty="0"/>
              <a:t>Approccio proposto per la prima volta da John Maynard Keynes nell’ambito della </a:t>
            </a:r>
            <a:r>
              <a:rPr lang="it-IT" sz="2400" i="1" dirty="0"/>
              <a:t>Teoria generale</a:t>
            </a:r>
            <a:r>
              <a:rPr lang="it-IT" sz="2400" dirty="0"/>
              <a:t>.</a:t>
            </a:r>
            <a:br>
              <a:rPr lang="it-IT" sz="2400" dirty="0"/>
            </a:br>
            <a:r>
              <a:rPr lang="it-IT" sz="2400" dirty="0"/>
              <a:t>Il risparmio è pari alla somma di risparmio privato e pubblico.</a:t>
            </a:r>
            <a:endParaRPr lang="it-IT" altLang="it-IT" sz="2400" dirty="0"/>
          </a:p>
          <a:p>
            <a:pPr marL="0" indent="0"/>
            <a:r>
              <a:rPr lang="it-IT" altLang="it-IT" sz="2400" dirty="0"/>
              <a:t> Il risparmio privato (S) è quella parte di reddito disponibile che non viene spesa dai consumatori</a:t>
            </a:r>
          </a:p>
          <a:p>
            <a:pPr marL="0" indent="0"/>
            <a:endParaRPr lang="it-IT" altLang="it-IT" sz="2400" dirty="0"/>
          </a:p>
          <a:p>
            <a:pPr marL="0" indent="0"/>
            <a:r>
              <a:rPr lang="it-IT" altLang="it-IT" sz="2400" dirty="0"/>
              <a:t> Il risparmio pubblico è la parte di gettito fiscale che non viene spesa dal governo, </a:t>
            </a:r>
            <a:r>
              <a:rPr lang="it-IT" altLang="it-IT" sz="2400" i="1" dirty="0"/>
              <a:t>T-G</a:t>
            </a:r>
            <a:r>
              <a:rPr lang="it-IT" altLang="it-IT" sz="2400" dirty="0"/>
              <a:t>.</a:t>
            </a:r>
            <a:br>
              <a:rPr lang="it-IT" altLang="it-IT" sz="2400" dirty="0"/>
            </a:br>
            <a:r>
              <a:rPr lang="it-IT" altLang="it-IT" sz="2400" dirty="0"/>
              <a:t>Se T&gt;G, il governo ha un avanzo di bilancio; se T&lt;G, il governo ha un disavanzo di bilancio.</a:t>
            </a:r>
          </a:p>
          <a:p>
            <a:pPr marL="0" indent="0">
              <a:buFontTx/>
              <a:buNone/>
            </a:pPr>
            <a:endParaRPr lang="it-IT" sz="2400" dirty="0"/>
          </a:p>
          <a:p>
            <a:pPr marL="0" indent="0">
              <a:buFont typeface="Arial" pitchFamily="34" charset="0"/>
              <a:buNone/>
            </a:pPr>
            <a:endParaRPr lang="it-IT" altLang="it-IT" sz="2400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C8334E7F-B67A-4CFD-B778-5055119B71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4757" y="3542853"/>
            <a:ext cx="1411865" cy="404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E65DEB18-890B-4F88-A981-03652FED6C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1108" y="3573016"/>
            <a:ext cx="1764184" cy="303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cxnSp>
        <p:nvCxnSpPr>
          <p:cNvPr id="8" name="Straight Arrow Connector 2">
            <a:extLst>
              <a:ext uri="{FF2B5EF4-FFF2-40B4-BE49-F238E27FC236}">
                <a16:creationId xmlns:a16="http://schemas.microsoft.com/office/drawing/2014/main" id="{185325CF-BA30-4EEC-AA03-85B5E286925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102657" y="3758753"/>
            <a:ext cx="880797" cy="1"/>
          </a:xfrm>
          <a:prstGeom prst="straightConnector1">
            <a:avLst/>
          </a:prstGeom>
          <a:noFill/>
          <a:ln w="28575" algn="ctr">
            <a:solidFill>
              <a:srgbClr val="00808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788384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35F218-852D-496B-BF70-28B91F99C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4.Investimento=risparmio: un modo alternativo di pensare all’equilibrio nel mercato dei beni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D864456-EDDE-4FE9-AB3D-9849AB2A9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166018"/>
            <a:ext cx="896448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it-IT" sz="2400" dirty="0"/>
          </a:p>
          <a:p>
            <a:pPr marL="0" indent="0">
              <a:buNone/>
            </a:pPr>
            <a:r>
              <a:rPr lang="it-IT" sz="2300" dirty="0"/>
              <a:t>Torniamo ora all’equazione di equilibrio nel mercato dei beni che abbiamo derivato prima. La produzione dev’essere uguale alla domanda.</a:t>
            </a:r>
          </a:p>
          <a:p>
            <a:pPr marL="0" indent="0">
              <a:buNone/>
            </a:pPr>
            <a:endParaRPr lang="it-IT" altLang="it-IT" sz="2300" dirty="0"/>
          </a:p>
          <a:p>
            <a:pPr marL="0" indent="0">
              <a:buFontTx/>
              <a:buNone/>
            </a:pPr>
            <a:r>
              <a:rPr lang="it-IT" altLang="it-IT" sz="2300" dirty="0"/>
              <a:t>Sottraendo le imposte a entrambi i lati e spostando il consumo a sinistra, si ottiene:</a:t>
            </a:r>
          </a:p>
          <a:p>
            <a:pPr marL="0" indent="0">
              <a:buFontTx/>
              <a:buNone/>
            </a:pPr>
            <a:endParaRPr lang="it-IT" altLang="it-IT" sz="2300" dirty="0"/>
          </a:p>
          <a:p>
            <a:pPr marL="0" indent="0">
              <a:buFontTx/>
              <a:buNone/>
            </a:pPr>
            <a:r>
              <a:rPr lang="it-IT" altLang="it-IT" sz="2300" dirty="0"/>
              <a:t>Il lato sinistro è semplicemente uguale al risparmio (S), per cui:</a:t>
            </a:r>
          </a:p>
          <a:p>
            <a:pPr marL="0" indent="0">
              <a:buFontTx/>
              <a:buNone/>
            </a:pPr>
            <a:r>
              <a:rPr lang="it-IT" altLang="it-IT" sz="2300" dirty="0"/>
              <a:t>	</a:t>
            </a:r>
          </a:p>
          <a:p>
            <a:pPr marL="0" indent="0">
              <a:buNone/>
            </a:pPr>
            <a:endParaRPr lang="it-IT" altLang="it-IT" sz="240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F66EF2B-BEA8-48B8-9FF6-FF74360DD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28</a:t>
            </a:fld>
            <a:endParaRPr lang="it-IT"/>
          </a:p>
        </p:txBody>
      </p:sp>
      <p:sp>
        <p:nvSpPr>
          <p:cNvPr id="5" name="Segnaposto contenuto 2">
            <a:extLst>
              <a:ext uri="{FF2B5EF4-FFF2-40B4-BE49-F238E27FC236}">
                <a16:creationId xmlns:a16="http://schemas.microsoft.com/office/drawing/2014/main" id="{E8B09CF3-E4EF-4D09-BC98-C40BC0A04C87}"/>
              </a:ext>
            </a:extLst>
          </p:cNvPr>
          <p:cNvSpPr txBox="1">
            <a:spLocks/>
          </p:cNvSpPr>
          <p:nvPr/>
        </p:nvSpPr>
        <p:spPr>
          <a:xfrm>
            <a:off x="457200" y="1498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2400" dirty="0"/>
              <a:t>.</a:t>
            </a:r>
            <a:endParaRPr lang="it-IT" altLang="it-IT" sz="2400" dirty="0"/>
          </a:p>
          <a:p>
            <a:pPr marL="0" indent="0">
              <a:buFontTx/>
              <a:buNone/>
            </a:pPr>
            <a:endParaRPr lang="it-IT" sz="2400" dirty="0"/>
          </a:p>
          <a:p>
            <a:pPr marL="0" indent="0">
              <a:buFont typeface="Arial" pitchFamily="34" charset="0"/>
              <a:buNone/>
            </a:pPr>
            <a:endParaRPr lang="it-IT" altLang="it-IT" sz="2400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758204BE-36C9-4935-8B8F-BD1E295599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2459" y="2492896"/>
            <a:ext cx="1779081" cy="306596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1113A2E8-609D-46C6-95F5-91EB5B66A1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30662" y="3573016"/>
            <a:ext cx="2882674" cy="322199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EA1E46DD-0054-44FC-88BB-25021CBBD0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27146" y="4507609"/>
            <a:ext cx="1869220" cy="322130"/>
          </a:xfrm>
          <a:prstGeom prst="rect">
            <a:avLst/>
          </a:prstGeom>
        </p:spPr>
      </p:pic>
      <p:pic>
        <p:nvPicPr>
          <p:cNvPr id="9" name="Immagine 8">
            <a:extLst>
              <a:ext uri="{FF2B5EF4-FFF2-40B4-BE49-F238E27FC236}">
                <a16:creationId xmlns:a16="http://schemas.microsoft.com/office/drawing/2014/main" id="{D6DBDF37-A316-4BF9-A95F-4655294C007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69966" y="5077678"/>
            <a:ext cx="2117487" cy="411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9179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35F218-852D-496B-BF70-28B91F99C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4.Investimento=risparmio: un modo alternativo di pensare all’equilibrio nel mercato dei beni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D864456-EDDE-4FE9-AB3D-9849AB2A9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166018"/>
            <a:ext cx="8934991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it-IT" sz="2400" dirty="0"/>
          </a:p>
          <a:p>
            <a:pPr marL="0" indent="0">
              <a:buFontTx/>
              <a:buNone/>
            </a:pPr>
            <a:r>
              <a:rPr lang="it-IT" altLang="it-IT" sz="2400" dirty="0"/>
              <a:t>L’equazione ci suggerisce un altro modo di guardare al mercato dei beni: </a:t>
            </a:r>
            <a:r>
              <a:rPr lang="it-IT" altLang="it-IT" sz="2400" b="1" dirty="0"/>
              <a:t>per esserci equilibrio, l’investimento deve essere uguale al risparmio, cioè la somma di risparmio privato e pubblico</a:t>
            </a:r>
            <a:r>
              <a:rPr lang="it-IT" altLang="it-IT" sz="2400" dirty="0"/>
              <a:t>.</a:t>
            </a:r>
          </a:p>
          <a:p>
            <a:pPr marL="0" indent="0">
              <a:buFontTx/>
              <a:buNone/>
            </a:pPr>
            <a:endParaRPr lang="it-IT" altLang="it-IT" sz="2400" dirty="0"/>
          </a:p>
          <a:p>
            <a:pPr marL="0" indent="0">
              <a:buFontTx/>
              <a:buNone/>
            </a:pPr>
            <a:r>
              <a:rPr lang="it-IT" altLang="it-IT" sz="2400" dirty="0"/>
              <a:t>Questo modo di definire l’economia spiega perché la condizione di equilibrio del mercato dei beni è chiamata </a:t>
            </a:r>
            <a:r>
              <a:rPr lang="it-IT" altLang="it-IT" sz="2400" b="1" i="1" dirty="0">
                <a:solidFill>
                  <a:srgbClr val="FF0000"/>
                </a:solidFill>
              </a:rPr>
              <a:t>curva IS</a:t>
            </a:r>
            <a:r>
              <a:rPr lang="it-IT" altLang="it-IT" sz="2400" dirty="0"/>
              <a:t>, che sta per “</a:t>
            </a:r>
            <a:r>
              <a:rPr lang="it-IT" altLang="it-IT" sz="2400" b="1" dirty="0"/>
              <a:t>I</a:t>
            </a:r>
            <a:r>
              <a:rPr lang="it-IT" altLang="it-IT" sz="2400" dirty="0"/>
              <a:t>nvestimento = Risparmio (</a:t>
            </a:r>
            <a:r>
              <a:rPr lang="it-IT" altLang="it-IT" sz="2400" b="1" dirty="0" err="1"/>
              <a:t>S</a:t>
            </a:r>
            <a:r>
              <a:rPr lang="it-IT" altLang="it-IT" sz="2400" dirty="0" err="1"/>
              <a:t>aving</a:t>
            </a:r>
            <a:r>
              <a:rPr lang="it-IT" altLang="it-IT" sz="2400" dirty="0"/>
              <a:t>)”: quanto le imprese vogliono investire dev’essere uguale a quanto i consumatori e il governo vogliono risparmiare.</a:t>
            </a:r>
          </a:p>
          <a:p>
            <a:pPr marL="0" indent="0">
              <a:buNone/>
            </a:pPr>
            <a:endParaRPr lang="it-IT" altLang="it-IT" sz="240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F66EF2B-BEA8-48B8-9FF6-FF74360DD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29</a:t>
            </a:fld>
            <a:endParaRPr lang="it-IT"/>
          </a:p>
        </p:txBody>
      </p:sp>
      <p:sp>
        <p:nvSpPr>
          <p:cNvPr id="5" name="Segnaposto contenuto 2">
            <a:extLst>
              <a:ext uri="{FF2B5EF4-FFF2-40B4-BE49-F238E27FC236}">
                <a16:creationId xmlns:a16="http://schemas.microsoft.com/office/drawing/2014/main" id="{E8B09CF3-E4EF-4D09-BC98-C40BC0A04C87}"/>
              </a:ext>
            </a:extLst>
          </p:cNvPr>
          <p:cNvSpPr txBox="1">
            <a:spLocks/>
          </p:cNvSpPr>
          <p:nvPr/>
        </p:nvSpPr>
        <p:spPr>
          <a:xfrm>
            <a:off x="457200" y="1498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2400" dirty="0"/>
              <a:t>.</a:t>
            </a:r>
            <a:endParaRPr lang="it-IT" altLang="it-IT" sz="2400" dirty="0"/>
          </a:p>
          <a:p>
            <a:pPr marL="0" indent="0">
              <a:buFontTx/>
              <a:buNone/>
            </a:pPr>
            <a:endParaRPr lang="it-IT" sz="2400" dirty="0"/>
          </a:p>
          <a:p>
            <a:pPr marL="0" indent="0">
              <a:buFont typeface="Arial" pitchFamily="34" charset="0"/>
              <a:buNone/>
            </a:pPr>
            <a:endParaRPr lang="it-IT" altLang="it-IT" sz="2400" dirty="0"/>
          </a:p>
        </p:txBody>
      </p:sp>
    </p:spTree>
    <p:extLst>
      <p:ext uri="{BB962C8B-B14F-4D97-AF65-F5344CB8AC3E}">
        <p14:creationId xmlns:p14="http://schemas.microsoft.com/office/powerpoint/2010/main" val="558966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35F218-852D-496B-BF70-28B91F99C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1. La composizione del Pil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D864456-EDDE-4FE9-AB3D-9849AB2A9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980728"/>
            <a:ext cx="8964488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sz="2400" dirty="0"/>
              <a:t>Analizziamone le componenti:</a:t>
            </a:r>
          </a:p>
          <a:p>
            <a:pPr marL="0" indent="0">
              <a:buNone/>
            </a:pPr>
            <a:endParaRPr lang="it-IT" sz="2400" dirty="0"/>
          </a:p>
          <a:p>
            <a:pPr marL="355600" indent="-355600">
              <a:defRPr/>
            </a:pPr>
            <a:r>
              <a:rPr lang="it-IT" sz="2400" b="1" i="1" dirty="0"/>
              <a:t>Consumo</a:t>
            </a:r>
            <a:r>
              <a:rPr lang="it-IT" sz="2400" i="1" dirty="0"/>
              <a:t> (</a:t>
            </a:r>
            <a:r>
              <a:rPr lang="it-IT" sz="2400" b="1" i="1" dirty="0"/>
              <a:t>C</a:t>
            </a:r>
            <a:r>
              <a:rPr lang="it-IT" sz="2400" i="1" dirty="0"/>
              <a:t>)</a:t>
            </a:r>
            <a:r>
              <a:rPr lang="it-IT" sz="2400" dirty="0"/>
              <a:t>:</a:t>
            </a:r>
            <a:r>
              <a:rPr lang="it-IT" sz="2400" b="1" dirty="0"/>
              <a:t> </a:t>
            </a:r>
            <a:r>
              <a:rPr lang="it-IT" sz="2400" dirty="0"/>
              <a:t>beni e servizi acquistati dai consumatori;</a:t>
            </a:r>
          </a:p>
          <a:p>
            <a:pPr marL="514350" indent="-514350">
              <a:buFontTx/>
              <a:buNone/>
              <a:defRPr/>
            </a:pPr>
            <a:endParaRPr lang="it-IT" sz="2400" b="1" dirty="0"/>
          </a:p>
          <a:p>
            <a:pPr>
              <a:defRPr/>
            </a:pPr>
            <a:r>
              <a:rPr lang="it-IT" sz="2400" b="1" i="1" dirty="0"/>
              <a:t>Investimento</a:t>
            </a:r>
            <a:r>
              <a:rPr lang="it-IT" sz="2400" i="1" dirty="0"/>
              <a:t> (</a:t>
            </a:r>
            <a:r>
              <a:rPr lang="it-IT" sz="2400" b="1" i="1" dirty="0"/>
              <a:t>I</a:t>
            </a:r>
            <a:r>
              <a:rPr lang="it-IT" sz="2400" i="1" dirty="0"/>
              <a:t>)</a:t>
            </a:r>
            <a:r>
              <a:rPr lang="it-IT" sz="2400" dirty="0"/>
              <a:t>: talvolta chiamato investimento fisso per distinguerlo dall’investimento in scorte. E’ la somma dell’investimento non residenziale e residenziale;</a:t>
            </a:r>
          </a:p>
          <a:p>
            <a:pPr>
              <a:buFontTx/>
              <a:buNone/>
              <a:defRPr/>
            </a:pPr>
            <a:endParaRPr lang="it-IT" sz="2400" dirty="0"/>
          </a:p>
          <a:p>
            <a:pPr>
              <a:defRPr/>
            </a:pPr>
            <a:r>
              <a:rPr lang="it-IT" sz="2400" b="1" i="1" dirty="0"/>
              <a:t>Spesa pubblica</a:t>
            </a:r>
            <a:r>
              <a:rPr lang="it-IT" sz="2400" i="1" dirty="0"/>
              <a:t> (</a:t>
            </a:r>
            <a:r>
              <a:rPr lang="it-IT" sz="2400" b="1" i="1" dirty="0"/>
              <a:t>G</a:t>
            </a:r>
            <a:r>
              <a:rPr lang="it-IT" sz="2400" i="1" dirty="0"/>
              <a:t>)</a:t>
            </a:r>
            <a:r>
              <a:rPr lang="it-IT" sz="2400" dirty="0"/>
              <a:t>: beni e servizi acquistati dallo stato e dagli enti pubblici. Non include né i trasferimenti (assistenza sanitaria e sociale), né gli interessi del debito pubblico.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F66EF2B-BEA8-48B8-9FF6-FF74360DD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691282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35F218-852D-496B-BF70-28B91F99C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4.Investimento=risparmio: un modo alternativo di pensare all’equilibrio nel mercato dei beni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D864456-EDDE-4FE9-AB3D-9849AB2A9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166018"/>
            <a:ext cx="896448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it-IT" sz="2400" dirty="0"/>
          </a:p>
          <a:p>
            <a:pPr marL="0" indent="0">
              <a:buFontTx/>
              <a:buNone/>
            </a:pPr>
            <a:r>
              <a:rPr lang="it-IT" altLang="it-IT" sz="2400" dirty="0"/>
              <a:t>Le decisioni di consumo e di risparmio sono in realtà due facce della stessa medaglia. </a:t>
            </a:r>
          </a:p>
          <a:p>
            <a:pPr marL="0" indent="0">
              <a:buFontTx/>
              <a:buNone/>
            </a:pPr>
            <a:r>
              <a:rPr lang="it-IT" altLang="it-IT" sz="2400" dirty="0"/>
              <a:t>L’equazione di comportamento del consumo specificata in precedenza comporta che il risparmio privato sia dato da:</a:t>
            </a:r>
          </a:p>
          <a:p>
            <a:pPr marL="0" indent="0">
              <a:buFontTx/>
              <a:buNone/>
            </a:pPr>
            <a:endParaRPr lang="it-IT" altLang="it-IT" sz="2400" dirty="0"/>
          </a:p>
          <a:p>
            <a:pPr marL="0" indent="0">
              <a:buFontTx/>
              <a:buNone/>
            </a:pPr>
            <a:r>
              <a:rPr lang="it-IT" altLang="it-IT" sz="2400" dirty="0"/>
              <a:t>Riordinando i termini otteniamo:</a:t>
            </a:r>
          </a:p>
          <a:p>
            <a:pPr marL="0" indent="0">
              <a:buFontTx/>
              <a:buNone/>
            </a:pPr>
            <a:endParaRPr lang="it-IT" altLang="it-IT" sz="2400" dirty="0"/>
          </a:p>
          <a:p>
            <a:pPr marL="0" indent="0">
              <a:buFontTx/>
              <a:buNone/>
            </a:pPr>
            <a:r>
              <a:rPr lang="it-IT" altLang="it-IT" sz="2400" dirty="0"/>
              <a:t>(1-c</a:t>
            </a:r>
            <a:r>
              <a:rPr lang="it-IT" altLang="it-IT" sz="2400" baseline="-25000" dirty="0"/>
              <a:t>1</a:t>
            </a:r>
            <a:r>
              <a:rPr lang="it-IT" altLang="it-IT" sz="2400" dirty="0"/>
              <a:t>) è la </a:t>
            </a:r>
            <a:r>
              <a:rPr lang="it-IT" altLang="it-IT" sz="2400" i="1" dirty="0"/>
              <a:t>propensione al risparmio</a:t>
            </a:r>
            <a:r>
              <a:rPr lang="it-IT" altLang="it-IT" sz="2400" dirty="0"/>
              <a:t>: quanto viene risparmiato di un incremento unitario di reddito.</a:t>
            </a:r>
          </a:p>
          <a:p>
            <a:pPr marL="0" indent="0">
              <a:buFontTx/>
              <a:buNone/>
            </a:pPr>
            <a:endParaRPr lang="it-IT" altLang="it-IT" sz="2400" dirty="0">
              <a:solidFill>
                <a:schemeClr val="bg1"/>
              </a:solidFill>
            </a:endParaRPr>
          </a:p>
          <a:p>
            <a:pPr marL="0" indent="0">
              <a:buFontTx/>
              <a:buNone/>
            </a:pPr>
            <a:endParaRPr lang="it-IT" altLang="it-IT" sz="24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it-IT" altLang="it-IT" sz="240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F66EF2B-BEA8-48B8-9FF6-FF74360DD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30</a:t>
            </a:fld>
            <a:endParaRPr lang="it-IT"/>
          </a:p>
        </p:txBody>
      </p:sp>
      <p:sp>
        <p:nvSpPr>
          <p:cNvPr id="5" name="Segnaposto contenuto 2">
            <a:extLst>
              <a:ext uri="{FF2B5EF4-FFF2-40B4-BE49-F238E27FC236}">
                <a16:creationId xmlns:a16="http://schemas.microsoft.com/office/drawing/2014/main" id="{E8B09CF3-E4EF-4D09-BC98-C40BC0A04C87}"/>
              </a:ext>
            </a:extLst>
          </p:cNvPr>
          <p:cNvSpPr txBox="1">
            <a:spLocks/>
          </p:cNvSpPr>
          <p:nvPr/>
        </p:nvSpPr>
        <p:spPr>
          <a:xfrm>
            <a:off x="457200" y="1498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</a:pPr>
            <a:endParaRPr lang="it-IT" sz="2400" dirty="0"/>
          </a:p>
          <a:p>
            <a:pPr marL="0" indent="0">
              <a:buFont typeface="Arial" pitchFamily="34" charset="0"/>
              <a:buNone/>
            </a:pPr>
            <a:endParaRPr lang="it-IT" altLang="it-IT" sz="2400" dirty="0"/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74A9C194-FD69-4130-BC69-F13AC924FC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3021" y="3251671"/>
            <a:ext cx="2057956" cy="354656"/>
          </a:xfrm>
          <a:prstGeom prst="rect">
            <a:avLst/>
          </a:prstGeom>
        </p:spPr>
      </p:pic>
      <p:pic>
        <p:nvPicPr>
          <p:cNvPr id="11" name="Immagine 10">
            <a:extLst>
              <a:ext uri="{FF2B5EF4-FFF2-40B4-BE49-F238E27FC236}">
                <a16:creationId xmlns:a16="http://schemas.microsoft.com/office/drawing/2014/main" id="{EC332CEF-80CA-435E-B0E4-9D4F22F80E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90553" y="4170580"/>
            <a:ext cx="3562893" cy="472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0077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35F218-852D-496B-BF70-28B91F99C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4.Investimento=risparmio: un modo alternativo di pensare all’equilibrio nel mercato dei beni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D864456-EDDE-4FE9-AB3D-9849AB2A9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66018"/>
            <a:ext cx="8686800" cy="4525963"/>
          </a:xfrm>
        </p:spPr>
        <p:txBody>
          <a:bodyPr>
            <a:normAutofit/>
          </a:bodyPr>
          <a:lstStyle/>
          <a:p>
            <a:pPr marL="0" indent="0">
              <a:buFontTx/>
              <a:buNone/>
            </a:pPr>
            <a:endParaRPr lang="it-IT" altLang="it-IT" sz="2400" dirty="0"/>
          </a:p>
          <a:p>
            <a:pPr marL="0" indent="0">
              <a:buFontTx/>
              <a:buNone/>
            </a:pPr>
            <a:endParaRPr lang="it-IT" altLang="it-IT" sz="2400" dirty="0"/>
          </a:p>
          <a:p>
            <a:pPr marL="0" indent="0">
              <a:buFontTx/>
              <a:buNone/>
            </a:pPr>
            <a:r>
              <a:rPr lang="it-IT" altLang="it-IT" sz="2400" dirty="0"/>
              <a:t>In equilibrio, l’investimento deve essere pari al risparmio aggregato:</a:t>
            </a:r>
          </a:p>
          <a:p>
            <a:pPr marL="0" indent="0">
              <a:buFontTx/>
              <a:buNone/>
            </a:pPr>
            <a:endParaRPr lang="it-IT" altLang="it-IT" sz="2400" dirty="0"/>
          </a:p>
          <a:p>
            <a:pPr marL="0" indent="0">
              <a:buFontTx/>
              <a:buNone/>
            </a:pPr>
            <a:r>
              <a:rPr lang="it-IT" altLang="it-IT" sz="2400" dirty="0"/>
              <a:t>Risolvendo per la produzione, otteniamo nuovamente:</a:t>
            </a:r>
          </a:p>
          <a:p>
            <a:pPr marL="0" indent="0">
              <a:buFontTx/>
              <a:buNone/>
            </a:pPr>
            <a:endParaRPr lang="it-IT" altLang="it-IT" sz="2400" dirty="0">
              <a:solidFill>
                <a:schemeClr val="bg1"/>
              </a:solidFill>
            </a:endParaRPr>
          </a:p>
          <a:p>
            <a:pPr marL="0" indent="0">
              <a:buFontTx/>
              <a:buNone/>
            </a:pPr>
            <a:endParaRPr lang="it-IT" altLang="it-IT" sz="2400" dirty="0">
              <a:solidFill>
                <a:schemeClr val="bg1"/>
              </a:solidFill>
            </a:endParaRPr>
          </a:p>
          <a:p>
            <a:pPr marL="0" indent="0">
              <a:buFontTx/>
              <a:buNone/>
            </a:pPr>
            <a:endParaRPr lang="it-IT" altLang="it-IT" sz="24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it-IT" altLang="it-IT" sz="240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F66EF2B-BEA8-48B8-9FF6-FF74360DD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31</a:t>
            </a:fld>
            <a:endParaRPr lang="it-IT"/>
          </a:p>
        </p:txBody>
      </p:sp>
      <p:sp>
        <p:nvSpPr>
          <p:cNvPr id="5" name="Segnaposto contenuto 2">
            <a:extLst>
              <a:ext uri="{FF2B5EF4-FFF2-40B4-BE49-F238E27FC236}">
                <a16:creationId xmlns:a16="http://schemas.microsoft.com/office/drawing/2014/main" id="{E8B09CF3-E4EF-4D09-BC98-C40BC0A04C87}"/>
              </a:ext>
            </a:extLst>
          </p:cNvPr>
          <p:cNvSpPr txBox="1">
            <a:spLocks/>
          </p:cNvSpPr>
          <p:nvPr/>
        </p:nvSpPr>
        <p:spPr>
          <a:xfrm>
            <a:off x="457200" y="1498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</a:pPr>
            <a:endParaRPr lang="it-IT" sz="2400" dirty="0"/>
          </a:p>
          <a:p>
            <a:pPr marL="0" indent="0">
              <a:buFont typeface="Arial" pitchFamily="34" charset="0"/>
              <a:buNone/>
            </a:pPr>
            <a:endParaRPr lang="it-IT" altLang="it-IT" sz="2400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9700916B-8541-4297-A0DE-DA1528B202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4652" y="2564904"/>
            <a:ext cx="3794695" cy="432541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0162C3FB-1710-49A2-ACE9-F471D8AA49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9587" y="3717032"/>
            <a:ext cx="3324826" cy="868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068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35F218-852D-496B-BF70-28B91F99C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09228"/>
            <a:ext cx="9144000" cy="1143000"/>
          </a:xfrm>
        </p:spPr>
        <p:txBody>
          <a:bodyPr/>
          <a:lstStyle/>
          <a:p>
            <a:r>
              <a:rPr lang="it-IT" sz="3200" dirty="0"/>
              <a:t>5. Il governo è davvero onnipotente? Un avvertimento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D864456-EDDE-4FE9-AB3D-9849AB2A9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552228"/>
            <a:ext cx="896448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altLang="it-IT" sz="2400" dirty="0"/>
              <a:t>Cambiare la spesa pubblica o le imposte potrebbe essere tutt’altro che facile:</a:t>
            </a:r>
          </a:p>
          <a:p>
            <a:r>
              <a:rPr lang="it-IT" altLang="it-IT" sz="2400" dirty="0"/>
              <a:t>le risposte di consumo, investimento e importazioni sono difficili da valutare con certezza;</a:t>
            </a:r>
          </a:p>
          <a:p>
            <a:r>
              <a:rPr lang="it-IT" altLang="it-IT" sz="2400" dirty="0"/>
              <a:t>le aspettative future di imprese e consumatori contano;</a:t>
            </a:r>
          </a:p>
          <a:p>
            <a:r>
              <a:rPr lang="it-IT" altLang="it-IT" sz="2400" dirty="0"/>
              <a:t>mantenere il livello di produzione desiderato dal governo potrebbe causare spiacevoli effetti collaterali, come un aumento dell’inflazione;</a:t>
            </a:r>
          </a:p>
          <a:p>
            <a:r>
              <a:rPr lang="it-IT" altLang="it-IT" sz="2400" dirty="0"/>
              <a:t>ridurre le imposte o aumentare la spesa pubblica potrebbe generare grossi disavanzi di bilancio e portare all’accumulazione del debito pubblico.</a:t>
            </a:r>
          </a:p>
          <a:p>
            <a:pPr marL="0" indent="0">
              <a:buNone/>
            </a:pPr>
            <a:endParaRPr lang="it-IT" altLang="it-IT" sz="240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F66EF2B-BEA8-48B8-9FF6-FF74360DD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32</a:t>
            </a:fld>
            <a:endParaRPr lang="it-IT"/>
          </a:p>
        </p:txBody>
      </p:sp>
      <p:sp>
        <p:nvSpPr>
          <p:cNvPr id="5" name="Segnaposto contenuto 2">
            <a:extLst>
              <a:ext uri="{FF2B5EF4-FFF2-40B4-BE49-F238E27FC236}">
                <a16:creationId xmlns:a16="http://schemas.microsoft.com/office/drawing/2014/main" id="{E8B09CF3-E4EF-4D09-BC98-C40BC0A04C87}"/>
              </a:ext>
            </a:extLst>
          </p:cNvPr>
          <p:cNvSpPr txBox="1">
            <a:spLocks/>
          </p:cNvSpPr>
          <p:nvPr/>
        </p:nvSpPr>
        <p:spPr>
          <a:xfrm>
            <a:off x="457200" y="1498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</a:pPr>
            <a:endParaRPr lang="it-IT" sz="2400" dirty="0"/>
          </a:p>
          <a:p>
            <a:pPr marL="0" indent="0">
              <a:buFont typeface="Arial" pitchFamily="34" charset="0"/>
              <a:buNone/>
            </a:pPr>
            <a:endParaRPr lang="it-IT" altLang="it-IT" sz="2400" dirty="0"/>
          </a:p>
        </p:txBody>
      </p:sp>
    </p:spTree>
    <p:extLst>
      <p:ext uri="{BB962C8B-B14F-4D97-AF65-F5344CB8AC3E}">
        <p14:creationId xmlns:p14="http://schemas.microsoft.com/office/powerpoint/2010/main" val="396134539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1D071A3-D770-416B-9C3F-E56AB6D03D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2600908"/>
            <a:ext cx="8964488" cy="16561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3000" dirty="0">
                <a:latin typeface="+mj-lt"/>
              </a:rPr>
              <a:t>Il messaggio principale di questo capitolo è: </a:t>
            </a:r>
            <a:br>
              <a:rPr lang="it-IT" sz="3000" dirty="0">
                <a:latin typeface="+mj-lt"/>
              </a:rPr>
            </a:br>
            <a:r>
              <a:rPr lang="it-IT" sz="3000" dirty="0">
                <a:latin typeface="+mj-lt"/>
              </a:rPr>
              <a:t>nel breve periodo, la domanda determina la produzione.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CC8DBC2-6CD7-47DF-8139-D7D28DDFE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33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72397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35F218-852D-496B-BF70-28B91F99C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1. La composizione del Pil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D864456-EDDE-4FE9-AB3D-9849AB2A9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980728"/>
            <a:ext cx="8964488" cy="4525963"/>
          </a:xfrm>
        </p:spPr>
        <p:txBody>
          <a:bodyPr>
            <a:normAutofit/>
          </a:bodyPr>
          <a:lstStyle/>
          <a:p>
            <a:endParaRPr lang="it-IT" altLang="it-IT" sz="2400" b="1" dirty="0"/>
          </a:p>
          <a:p>
            <a:endParaRPr lang="it-IT" altLang="it-IT" sz="2400" dirty="0"/>
          </a:p>
          <a:p>
            <a:r>
              <a:rPr lang="it-IT" altLang="it-IT" sz="2400" b="1" i="1" dirty="0"/>
              <a:t>Importazioni</a:t>
            </a:r>
            <a:r>
              <a:rPr lang="it-IT" altLang="it-IT" sz="2400" i="1" dirty="0"/>
              <a:t> (</a:t>
            </a:r>
            <a:r>
              <a:rPr lang="it-IT" altLang="it-IT" sz="2400" b="1" i="1" dirty="0"/>
              <a:t>IM</a:t>
            </a:r>
            <a:r>
              <a:rPr lang="it-IT" altLang="it-IT" sz="2400" i="1" dirty="0"/>
              <a:t>)</a:t>
            </a:r>
            <a:r>
              <a:rPr lang="it-IT" altLang="it-IT" sz="2400" dirty="0"/>
              <a:t>: acquisti di beni e servizi dall’estero effettuati dai residenti (consumatori, imprese, governo);</a:t>
            </a:r>
          </a:p>
          <a:p>
            <a:pPr>
              <a:buFontTx/>
              <a:buNone/>
            </a:pPr>
            <a:endParaRPr lang="it-IT" altLang="it-IT" sz="2400" dirty="0"/>
          </a:p>
          <a:p>
            <a:r>
              <a:rPr lang="it-IT" altLang="it-IT" sz="2400" b="1" i="1" dirty="0"/>
              <a:t>Esportazioni</a:t>
            </a:r>
            <a:r>
              <a:rPr lang="it-IT" altLang="it-IT" sz="2400" i="1" dirty="0"/>
              <a:t> (</a:t>
            </a:r>
            <a:r>
              <a:rPr lang="it-IT" altLang="it-IT" sz="2400" b="1" i="1" dirty="0"/>
              <a:t>X</a:t>
            </a:r>
            <a:r>
              <a:rPr lang="it-IT" altLang="it-IT" sz="2400" i="1" dirty="0"/>
              <a:t>)</a:t>
            </a:r>
            <a:r>
              <a:rPr lang="it-IT" altLang="it-IT" sz="2400" dirty="0"/>
              <a:t>: gli acquisti di beni e servizi nazionali da parte del resto del mondo.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F66EF2B-BEA8-48B8-9FF6-FF74360DD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18963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35F218-852D-496B-BF70-28B91F99C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1. La composizione del Pil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D864456-EDDE-4FE9-AB3D-9849AB2A9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980728"/>
            <a:ext cx="8964488" cy="4525963"/>
          </a:xfrm>
        </p:spPr>
        <p:txBody>
          <a:bodyPr>
            <a:normAutofit/>
          </a:bodyPr>
          <a:lstStyle/>
          <a:p>
            <a:endParaRPr lang="it-IT" altLang="it-IT" sz="2400" b="1" dirty="0"/>
          </a:p>
          <a:p>
            <a:r>
              <a:rPr lang="it-IT" altLang="it-IT" sz="2400" b="1" i="1" dirty="0"/>
              <a:t>Esportazioni nette</a:t>
            </a:r>
            <a:r>
              <a:rPr lang="it-IT" altLang="it-IT" sz="2400" i="1" dirty="0"/>
              <a:t>, (</a:t>
            </a:r>
            <a:r>
              <a:rPr lang="it-IT" altLang="it-IT" sz="2400" b="1" i="1" dirty="0"/>
              <a:t>X-IM</a:t>
            </a:r>
            <a:r>
              <a:rPr lang="it-IT" altLang="it-IT" sz="2400" i="1" dirty="0"/>
              <a:t>)</a:t>
            </a:r>
            <a:r>
              <a:rPr lang="it-IT" altLang="it-IT" sz="2400" b="1" dirty="0"/>
              <a:t> </a:t>
            </a:r>
            <a:r>
              <a:rPr lang="it-IT" altLang="it-IT" sz="2400" dirty="0"/>
              <a:t>o saldo commerciale, è dato dalla differenza tra esportazioni  e importazioni </a:t>
            </a:r>
          </a:p>
          <a:p>
            <a:pPr>
              <a:buFontTx/>
              <a:buNone/>
            </a:pPr>
            <a:r>
              <a:rPr lang="it-IT" altLang="it-IT" sz="2400" dirty="0"/>
              <a:t>		X&gt;IM : avanzo commerciale</a:t>
            </a:r>
          </a:p>
          <a:p>
            <a:pPr>
              <a:buFontTx/>
              <a:buNone/>
            </a:pPr>
            <a:r>
              <a:rPr lang="it-IT" altLang="it-IT" sz="2400" dirty="0"/>
              <a:t>		X&lt;IM : disavanzo commerciale</a:t>
            </a:r>
          </a:p>
          <a:p>
            <a:pPr>
              <a:buFontTx/>
              <a:buNone/>
            </a:pPr>
            <a:endParaRPr lang="it-IT" altLang="it-IT" sz="2400" b="1" dirty="0"/>
          </a:p>
          <a:p>
            <a:r>
              <a:rPr lang="it-IT" altLang="it-IT" sz="2400" b="1" i="1" dirty="0"/>
              <a:t>Investimento in scorte</a:t>
            </a:r>
            <a:r>
              <a:rPr lang="it-IT" altLang="it-IT" sz="2400" dirty="0"/>
              <a:t>:</a:t>
            </a:r>
            <a:r>
              <a:rPr lang="it-IT" altLang="it-IT" sz="2400" b="1" dirty="0"/>
              <a:t> </a:t>
            </a:r>
            <a:r>
              <a:rPr lang="it-IT" altLang="it-IT" sz="2400" dirty="0"/>
              <a:t>differenza tra beni prodotti e beni venduti in un anno – cioè differenza tra produzione e vendite</a:t>
            </a:r>
          </a:p>
          <a:p>
            <a:pPr>
              <a:buFontTx/>
              <a:buNone/>
            </a:pPr>
            <a:r>
              <a:rPr lang="it-IT" altLang="it-IT" sz="2400" dirty="0"/>
              <a:t>		Produzione &gt; Vendite </a:t>
            </a:r>
            <a:r>
              <a:rPr lang="it-IT" altLang="it-IT" sz="2400" b="1" dirty="0">
                <a:sym typeface="Symbol" panose="05050102010706020507" pitchFamily="18" charset="2"/>
              </a:rPr>
              <a:t> </a:t>
            </a:r>
            <a:r>
              <a:rPr lang="it-IT" altLang="it-IT" sz="2400" dirty="0">
                <a:sym typeface="Symbol" panose="05050102010706020507" pitchFamily="18" charset="2"/>
              </a:rPr>
              <a:t>le scorte aumentano</a:t>
            </a:r>
          </a:p>
          <a:p>
            <a:pPr>
              <a:buFontTx/>
              <a:buNone/>
            </a:pPr>
            <a:r>
              <a:rPr lang="it-IT" altLang="it-IT" sz="2400" b="1" dirty="0">
                <a:sym typeface="Symbol" panose="05050102010706020507" pitchFamily="18" charset="2"/>
              </a:rPr>
              <a:t>		</a:t>
            </a:r>
            <a:r>
              <a:rPr lang="it-IT" altLang="it-IT" sz="2400" dirty="0"/>
              <a:t>Produzione &lt; Vendite </a:t>
            </a:r>
            <a:r>
              <a:rPr lang="it-IT" altLang="it-IT" sz="2400" b="1" dirty="0">
                <a:sym typeface="Symbol" panose="05050102010706020507" pitchFamily="18" charset="2"/>
              </a:rPr>
              <a:t> </a:t>
            </a:r>
            <a:r>
              <a:rPr lang="it-IT" altLang="it-IT" sz="2400" dirty="0">
                <a:sym typeface="Symbol" panose="05050102010706020507" pitchFamily="18" charset="2"/>
              </a:rPr>
              <a:t>le scorte diminuiscono</a:t>
            </a:r>
            <a:endParaRPr lang="it-IT" altLang="it-IT" sz="2400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F66EF2B-BEA8-48B8-9FF6-FF74360DD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91130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35F218-852D-496B-BF70-28B91F99C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2. La domanda di beni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D864456-EDDE-4FE9-AB3D-9849AB2A9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166018"/>
            <a:ext cx="896448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altLang="it-IT" sz="2400" dirty="0"/>
              <a:t>La domanda totale di beni, Z, può essere scritta come:</a:t>
            </a:r>
          </a:p>
          <a:p>
            <a:pPr marL="0" indent="0">
              <a:buNone/>
            </a:pPr>
            <a:endParaRPr lang="it-IT" altLang="it-IT" sz="2400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sz="2400" dirty="0"/>
              <a:t>Questa equazione è un’identità che definisce Z come la somma di consumo, investimento, spesa pubblica ed esportazioni nette.</a:t>
            </a:r>
          </a:p>
          <a:p>
            <a:pPr marL="0" indent="0">
              <a:buNone/>
            </a:pPr>
            <a:endParaRPr lang="it-IT" sz="2400" dirty="0"/>
          </a:p>
          <a:p>
            <a:pPr marL="0" indent="0">
              <a:buNone/>
            </a:pPr>
            <a:r>
              <a:rPr lang="it-IT" sz="2400" dirty="0"/>
              <a:t>Per studiare con più facilità quali siano i fattori determinanti di Z introdurremo alcune semplificazioni, che abbandoneremo in seguito.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F66EF2B-BEA8-48B8-9FF6-FF74360DD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6</a:t>
            </a:fld>
            <a:endParaRPr lang="it-IT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C397AC9B-2C5C-4B99-86D9-059D3129DE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1455" y="1988840"/>
            <a:ext cx="3361090" cy="335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1745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35F218-852D-496B-BF70-28B91F99C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2. La domanda di beni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D864456-EDDE-4FE9-AB3D-9849AB2A9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166018"/>
            <a:ext cx="8964488" cy="4525963"/>
          </a:xfrm>
        </p:spPr>
        <p:txBody>
          <a:bodyPr>
            <a:normAutofit/>
          </a:bodyPr>
          <a:lstStyle/>
          <a:p>
            <a:pPr marL="457200" indent="-457200">
              <a:buFontTx/>
              <a:buNone/>
            </a:pPr>
            <a:r>
              <a:rPr lang="it-IT" altLang="it-IT" sz="2400" dirty="0"/>
              <a:t>Semplificazioni nella nostra economia:</a:t>
            </a:r>
          </a:p>
          <a:p>
            <a:pPr marL="457200" indent="-457200">
              <a:buFontTx/>
              <a:buNone/>
            </a:pPr>
            <a:endParaRPr lang="it-IT" altLang="it-IT" sz="2400" dirty="0"/>
          </a:p>
          <a:p>
            <a:pPr marL="457200" indent="-457200">
              <a:buFontTx/>
              <a:buNone/>
            </a:pPr>
            <a:endParaRPr lang="it-IT" altLang="it-IT" sz="2400" dirty="0"/>
          </a:p>
          <a:p>
            <a:pPr marL="457200" indent="-457200">
              <a:buFontTx/>
              <a:buAutoNum type="arabicPeriod"/>
            </a:pPr>
            <a:r>
              <a:rPr lang="it-IT" altLang="it-IT" sz="2400" dirty="0"/>
              <a:t>Le imprese </a:t>
            </a:r>
            <a:r>
              <a:rPr lang="it-IT" altLang="it-IT" sz="2400" b="1" dirty="0"/>
              <a:t>producono uno stesso bene</a:t>
            </a:r>
            <a:r>
              <a:rPr lang="it-IT" altLang="it-IT" sz="2400" dirty="0"/>
              <a:t> che può essere usato come bene di consumo, bene di investimento e come spesa pubblica.</a:t>
            </a:r>
          </a:p>
          <a:p>
            <a:pPr marL="457200" indent="-457200">
              <a:buFontTx/>
              <a:buAutoNum type="arabicPeriod"/>
            </a:pPr>
            <a:r>
              <a:rPr lang="it-IT" altLang="it-IT" sz="2400" dirty="0"/>
              <a:t>Le imprese forniscono </a:t>
            </a:r>
            <a:r>
              <a:rPr lang="it-IT" altLang="it-IT" sz="2400" b="1" dirty="0"/>
              <a:t>qualsiasi quantità</a:t>
            </a:r>
            <a:r>
              <a:rPr lang="it-IT" altLang="it-IT" sz="2400" dirty="0"/>
              <a:t> di tale bene a un dato prezzo, P. Questa ipotesi è valida solo nel breve periodo.</a:t>
            </a:r>
          </a:p>
          <a:p>
            <a:pPr marL="457200" indent="-457200">
              <a:buFontTx/>
              <a:buAutoNum type="arabicPeriod"/>
            </a:pPr>
            <a:r>
              <a:rPr lang="it-IT" altLang="it-IT" sz="2400" b="1" dirty="0"/>
              <a:t>L’economia è chiusa</a:t>
            </a:r>
            <a:r>
              <a:rPr lang="it-IT" altLang="it-IT" sz="2400" dirty="0"/>
              <a:t>: non avvengono scambi con il resto del mondo. Esportazioni e importazioni sono uguali a zero.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F66EF2B-BEA8-48B8-9FF6-FF74360DD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7</a:t>
            </a:fld>
            <a:endParaRPr lang="it-IT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B41A3ADF-3783-44AC-B8CD-4A8AED417C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9018" y="1967246"/>
            <a:ext cx="1925964" cy="324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8973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35F218-852D-496B-BF70-28B91F99C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2.1 Consumo (C)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D864456-EDDE-4FE9-AB3D-9849AB2A9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166018"/>
            <a:ext cx="8964487" cy="4525963"/>
          </a:xfrm>
        </p:spPr>
        <p:txBody>
          <a:bodyPr>
            <a:normAutofit/>
          </a:bodyPr>
          <a:lstStyle/>
          <a:p>
            <a:pPr marL="0" indent="0">
              <a:buFontTx/>
              <a:buNone/>
            </a:pPr>
            <a:r>
              <a:rPr lang="it-IT" altLang="it-IT" sz="2400" dirty="0"/>
              <a:t>Il </a:t>
            </a:r>
            <a:r>
              <a:rPr lang="it-IT" altLang="it-IT" sz="2400" b="1" dirty="0"/>
              <a:t>reddito disponibile</a:t>
            </a:r>
            <a:r>
              <a:rPr lang="it-IT" altLang="it-IT" sz="2400" dirty="0"/>
              <a:t>, (Y</a:t>
            </a:r>
            <a:r>
              <a:rPr lang="it-IT" altLang="it-IT" sz="2400" baseline="-25000" dirty="0"/>
              <a:t>D</a:t>
            </a:r>
            <a:r>
              <a:rPr lang="it-IT" altLang="it-IT" sz="2400" dirty="0"/>
              <a:t>), è il fattore principale da cui dipendono le decisioni di consumo. </a:t>
            </a:r>
          </a:p>
          <a:p>
            <a:pPr marL="0" indent="0">
              <a:buFontTx/>
              <a:buNone/>
            </a:pPr>
            <a:endParaRPr lang="it-IT" altLang="it-IT" sz="2400" dirty="0"/>
          </a:p>
          <a:p>
            <a:pPr marL="0" indent="0">
              <a:buNone/>
            </a:pPr>
            <a:r>
              <a:rPr lang="it-IT" altLang="it-IT" sz="2400" dirty="0">
                <a:sym typeface="Symbol" panose="05050102010706020507" pitchFamily="18" charset="2"/>
              </a:rPr>
              <a:t>dove Y è il reddito aggregato e T rappresenta le imposte al netto dei trasferimenti.</a:t>
            </a:r>
            <a:endParaRPr lang="it-IT" altLang="it-IT" sz="2400" dirty="0"/>
          </a:p>
          <a:p>
            <a:pPr marL="0" indent="0">
              <a:buFontTx/>
              <a:buNone/>
            </a:pPr>
            <a:r>
              <a:rPr lang="it-IT" altLang="it-IT" sz="2400" dirty="0"/>
              <a:t>La relazione tra il consumo e il reddito disponibile può essere espressa come: </a:t>
            </a:r>
          </a:p>
          <a:p>
            <a:pPr marL="0" indent="0">
              <a:buFontTx/>
              <a:buNone/>
            </a:pPr>
            <a:endParaRPr lang="en-US" altLang="it-IT" sz="2400" dirty="0"/>
          </a:p>
          <a:p>
            <a:pPr marL="0" indent="0">
              <a:buFontTx/>
              <a:buNone/>
            </a:pPr>
            <a:r>
              <a:rPr lang="en-US" altLang="it-IT" sz="2400" dirty="0"/>
              <a:t>È</a:t>
            </a:r>
            <a:r>
              <a:rPr lang="it-IT" altLang="it-IT" sz="2400" dirty="0"/>
              <a:t> possibile assumere che la </a:t>
            </a:r>
            <a:r>
              <a:rPr lang="it-IT" altLang="it-IT" sz="2400" b="1" dirty="0"/>
              <a:t>forma funzionale </a:t>
            </a:r>
            <a:r>
              <a:rPr lang="it-IT" altLang="it-IT" sz="2400" dirty="0"/>
              <a:t>della relazione tra il consumo e il reddito disponibile sia lineare:</a:t>
            </a:r>
          </a:p>
          <a:p>
            <a:pPr marL="0" indent="0">
              <a:buFontTx/>
              <a:buNone/>
            </a:pPr>
            <a:endParaRPr lang="it-IT" altLang="it-IT" sz="2400" dirty="0">
              <a:solidFill>
                <a:schemeClr val="bg1"/>
              </a:solidFill>
            </a:endParaRP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F66EF2B-BEA8-48B8-9FF6-FF74360DD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8</a:t>
            </a:fld>
            <a:endParaRPr lang="it-IT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E778BD68-B9F1-4DE3-A0E5-3C5580A443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1213" y="3789040"/>
            <a:ext cx="1390867" cy="4051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29E83D50-DE0D-4D49-9AD8-DCD7773EAF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6386" y="4194222"/>
            <a:ext cx="311678" cy="2519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5CB758D6-336D-4577-9847-EB91C1B37C8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85831" y="5297110"/>
            <a:ext cx="1750265" cy="424033"/>
          </a:xfrm>
          <a:prstGeom prst="rect">
            <a:avLst/>
          </a:prstGeom>
        </p:spPr>
      </p:pic>
      <p:pic>
        <p:nvPicPr>
          <p:cNvPr id="9" name="Immagine 8">
            <a:extLst>
              <a:ext uri="{FF2B5EF4-FFF2-40B4-BE49-F238E27FC236}">
                <a16:creationId xmlns:a16="http://schemas.microsoft.com/office/drawing/2014/main" id="{6221FD9B-CC6D-485C-9AA4-DA880C02EC2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90383" y="2001460"/>
            <a:ext cx="1401697" cy="401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8185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35F218-852D-496B-BF70-28B91F99C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2.1 Consumo (C)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D864456-EDDE-4FE9-AB3D-9849AB2A9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166018"/>
            <a:ext cx="8964487" cy="4525963"/>
          </a:xfrm>
        </p:spPr>
        <p:txBody>
          <a:bodyPr>
            <a:normAutofit/>
          </a:bodyPr>
          <a:lstStyle/>
          <a:p>
            <a:pPr marL="0" indent="0">
              <a:buFontTx/>
              <a:buNone/>
            </a:pPr>
            <a:r>
              <a:rPr lang="it-IT" altLang="it-IT" sz="2400" dirty="0"/>
              <a:t>Il parametro c</a:t>
            </a:r>
            <a:r>
              <a:rPr lang="it-IT" altLang="it-IT" sz="2400" baseline="-25000" dirty="0"/>
              <a:t>0</a:t>
            </a:r>
            <a:r>
              <a:rPr lang="it-IT" altLang="it-IT" sz="2400" dirty="0"/>
              <a:t> rappresenta il livello di consumo quando il reddito disponibile è zero. </a:t>
            </a:r>
          </a:p>
          <a:p>
            <a:pPr marL="0" indent="0">
              <a:buFontTx/>
              <a:buNone/>
            </a:pPr>
            <a:r>
              <a:rPr lang="it-IT" altLang="it-IT" sz="2400" dirty="0"/>
              <a:t>Il parametro c</a:t>
            </a:r>
            <a:r>
              <a:rPr lang="it-IT" altLang="it-IT" sz="2400" baseline="-25000" dirty="0"/>
              <a:t>1</a:t>
            </a:r>
            <a:r>
              <a:rPr lang="it-IT" altLang="it-IT" sz="2400" dirty="0"/>
              <a:t> è la </a:t>
            </a:r>
            <a:r>
              <a:rPr lang="it-IT" altLang="it-IT" sz="2400" b="1" dirty="0">
                <a:solidFill>
                  <a:srgbClr val="FF0000"/>
                </a:solidFill>
              </a:rPr>
              <a:t>propensione marginale al consumo</a:t>
            </a:r>
            <a:r>
              <a:rPr lang="it-IT" altLang="it-IT" sz="2400" dirty="0"/>
              <a:t>. </a:t>
            </a:r>
          </a:p>
          <a:p>
            <a:pPr marL="0" indent="0">
              <a:buFontTx/>
              <a:buNone/>
            </a:pPr>
            <a:r>
              <a:rPr lang="it-IT" altLang="it-IT" sz="2400" dirty="0"/>
              <a:t>	</a:t>
            </a:r>
          </a:p>
          <a:p>
            <a:pPr marL="0" indent="0">
              <a:buFontTx/>
              <a:buNone/>
            </a:pPr>
            <a:r>
              <a:rPr lang="it-IT" altLang="it-IT" sz="2400" dirty="0"/>
              <a:t>Due restrizioni naturali sulla propensione al consumo:</a:t>
            </a:r>
          </a:p>
          <a:p>
            <a:pPr marL="0" indent="0"/>
            <a:r>
              <a:rPr lang="it-IT" altLang="it-IT" sz="2400" dirty="0"/>
              <a:t> c</a:t>
            </a:r>
            <a:r>
              <a:rPr lang="it-IT" altLang="it-IT" sz="2400" baseline="-25000" dirty="0"/>
              <a:t>1</a:t>
            </a:r>
            <a:r>
              <a:rPr lang="it-IT" altLang="it-IT" sz="2400" dirty="0"/>
              <a:t> &gt; 0 (</a:t>
            </a:r>
            <a:r>
              <a:rPr lang="it-IT" altLang="it-IT" sz="2400" dirty="0">
                <a:solidFill>
                  <a:srgbClr val="FF0000"/>
                </a:solidFill>
              </a:rPr>
              <a:t>un aumento del reddito disponibile genera un aumento del consumo</a:t>
            </a:r>
            <a:r>
              <a:rPr lang="it-IT" altLang="it-IT" sz="2400" dirty="0"/>
              <a:t>)</a:t>
            </a:r>
          </a:p>
          <a:p>
            <a:pPr marL="0" indent="0"/>
            <a:r>
              <a:rPr lang="it-IT" altLang="it-IT" sz="2400" dirty="0"/>
              <a:t> c</a:t>
            </a:r>
            <a:r>
              <a:rPr lang="it-IT" altLang="it-IT" sz="2400" baseline="-25000" dirty="0"/>
              <a:t>1</a:t>
            </a:r>
            <a:r>
              <a:rPr lang="it-IT" altLang="it-IT" sz="2400" dirty="0"/>
              <a:t> &lt; 1 (un aumento del reddito disponibile genera un aumento meno che proporzionale del consumo. I consumatori consumano solo una parte dell’aumento del loro reddito disponibile)</a:t>
            </a:r>
          </a:p>
          <a:p>
            <a:pPr marL="0" indent="0">
              <a:buFontTx/>
              <a:buNone/>
            </a:pPr>
            <a:endParaRPr lang="it-IT" altLang="it-IT" sz="2400" dirty="0">
              <a:solidFill>
                <a:schemeClr val="bg1"/>
              </a:solidFill>
            </a:endParaRP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F66EF2B-BEA8-48B8-9FF6-FF74360DD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97259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692</TotalTime>
  <Words>1963</Words>
  <Application>Microsoft Office PowerPoint</Application>
  <PresentationFormat>Presentazione su schermo (4:3)</PresentationFormat>
  <Paragraphs>243</Paragraphs>
  <Slides>33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33</vt:i4>
      </vt:variant>
    </vt:vector>
  </HeadingPairs>
  <TitlesOfParts>
    <vt:vector size="38" baseType="lpstr">
      <vt:lpstr>Arial</vt:lpstr>
      <vt:lpstr>Calibri</vt:lpstr>
      <vt:lpstr>Calibri Light</vt:lpstr>
      <vt:lpstr>Symbol</vt:lpstr>
      <vt:lpstr>Tema di Office</vt:lpstr>
      <vt:lpstr>Capitolo III</vt:lpstr>
      <vt:lpstr>1. La composizione del Pil </vt:lpstr>
      <vt:lpstr>1. La composizione del Pil</vt:lpstr>
      <vt:lpstr>1. La composizione del Pil</vt:lpstr>
      <vt:lpstr>1. La composizione del Pil</vt:lpstr>
      <vt:lpstr>2. La domanda di beni</vt:lpstr>
      <vt:lpstr>2. La domanda di beni</vt:lpstr>
      <vt:lpstr>2.1 Consumo (C)</vt:lpstr>
      <vt:lpstr>2.1 Consumo (C)</vt:lpstr>
      <vt:lpstr>2.1 Consumo (C)</vt:lpstr>
      <vt:lpstr>2.2 Investimento (I)</vt:lpstr>
      <vt:lpstr>2.3 Spesa pubblica (G)</vt:lpstr>
      <vt:lpstr>3. La determinazione della produzione di equilibrio</vt:lpstr>
      <vt:lpstr>3. La determinazione della produzione di equilibrio</vt:lpstr>
      <vt:lpstr>3.1 Attraverso l’algebra</vt:lpstr>
      <vt:lpstr>Un esempio</vt:lpstr>
      <vt:lpstr>3.2 Con i grafici</vt:lpstr>
      <vt:lpstr>3.2 Con i grafici</vt:lpstr>
      <vt:lpstr>3.2 Con i grafici</vt:lpstr>
      <vt:lpstr>3.2 Con i grafici</vt:lpstr>
      <vt:lpstr>3.2 Con i grafici</vt:lpstr>
      <vt:lpstr>Un esempio</vt:lpstr>
      <vt:lpstr>Un esempio</vt:lpstr>
      <vt:lpstr>Un esempio</vt:lpstr>
      <vt:lpstr>3.3 A parole</vt:lpstr>
      <vt:lpstr>3.4 Quanto impiega la produzione ad aggiustarsi?</vt:lpstr>
      <vt:lpstr>4.Investimento=risparmio: un modo alternativo di pensare all’equilibrio nel mercato dei beni</vt:lpstr>
      <vt:lpstr>4.Investimento=risparmio: un modo alternativo di pensare all’equilibrio nel mercato dei beni</vt:lpstr>
      <vt:lpstr>4.Investimento=risparmio: un modo alternativo di pensare all’equilibrio nel mercato dei beni</vt:lpstr>
      <vt:lpstr>4.Investimento=risparmio: un modo alternativo di pensare all’equilibrio nel mercato dei beni</vt:lpstr>
      <vt:lpstr>4.Investimento=risparmio: un modo alternativo di pensare all’equilibrio nel mercato dei beni</vt:lpstr>
      <vt:lpstr>5. Il governo è davvero onnipotente? Un avvertimento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ILARIA MARTINI</dc:creator>
  <cp:lastModifiedBy>Marco Giansoldati</cp:lastModifiedBy>
  <cp:revision>70</cp:revision>
  <dcterms:created xsi:type="dcterms:W3CDTF">2014-07-28T14:21:47Z</dcterms:created>
  <dcterms:modified xsi:type="dcterms:W3CDTF">2025-10-07T07:55:48Z</dcterms:modified>
</cp:coreProperties>
</file>